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22"/>
  </p:notesMasterIdLst>
  <p:handoutMasterIdLst>
    <p:handoutMasterId r:id="rId23"/>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2" autoAdjust="0"/>
    <p:restoredTop sz="78390" autoAdjust="0"/>
  </p:normalViewPr>
  <p:slideViewPr>
    <p:cSldViewPr snapToGrid="0">
      <p:cViewPr varScale="1">
        <p:scale>
          <a:sx n="102" d="100"/>
          <a:sy n="102" d="100"/>
        </p:scale>
        <p:origin x="25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12/23/2019</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12/23/2019</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258358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If the infinite set of filter coefficients</a:t>
            </a:r>
            <a:r>
              <a:rPr lang="en-GB" baseline="0" dirty="0"/>
              <a:t> calculated using the inverse DTFT is truncated to a finite set (symmetrically about n=0), this has implications for the magnitude frequency response of the filter as illustrated here. Compared to the ideal low pass filter, the gain of this filter varies (ripples) as the frequency of the input (and output) signal varies.</a:t>
            </a:r>
            <a:endParaRPr lang="en-GB" dirty="0"/>
          </a:p>
          <a:p>
            <a:endParaRPr lang="en-GB" baseline="0" dirty="0"/>
          </a:p>
          <a:p>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If the</a:t>
            </a:r>
            <a:r>
              <a:rPr lang="en-GB" baseline="0" dirty="0"/>
              <a:t> window is widened, i.e., more filter coefficients are used, then the sharpness of the transition from pass band to stop band will increase. (In the case of truncation by a rectangular window, the magnitude of the gain variations in the frequency response will remain the same as before, but the “ripples” will be bunched closer to the transition region, cf Gibbs phenomenon.)</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04079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truncation is affected using a tapered, symmetrical window function rather than the rectangular window implied by straightforward truncation, the gain variations (ripples) in the magnitude</a:t>
            </a:r>
            <a:r>
              <a:rPr lang="en-GB" baseline="0" dirty="0"/>
              <a:t> frequency response are diminished, at the expense of a rather more gradual transition from pass band to stop band than in the ideal low pass filter.</a:t>
            </a:r>
          </a:p>
          <a:p>
            <a:r>
              <a:rPr lang="en-GB" baseline="0" dirty="0"/>
              <a:t>I like to refer to “gain variations” (as a function of frequency, not time, of course) rather than ripples because I have observed a tendency in students to infer that “ripples” in a frequency response will somehow cause (spurious) oscillations in the output from a filter. However, on reflection, misunderstanding is possible whichever way you phrase things.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3349573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graph shows the two previous (N=33) magnitude frequency responses (rectangular and Hamming windowed) on a log magnitude scale.</a:t>
            </a:r>
          </a:p>
          <a:p>
            <a:r>
              <a:rPr lang="en-GB" dirty="0"/>
              <a:t>Stop band ripple is accentuated.</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90113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Here is an algebraic expression for the frequency response of an ideal high pass filter. Once again, its inverse DTFT is relatively straightforward to derive.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2868462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Here is an algebraic expression for the frequency response of an ideal band pass filter. Once again, its inverse DTFT is relatively straightforward to derive.</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12210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Here is an algebraic expression for the frequency response of an ideal band</a:t>
            </a:r>
            <a:r>
              <a:rPr lang="en-GB" baseline="0" dirty="0"/>
              <a:t> stop</a:t>
            </a:r>
            <a:r>
              <a:rPr lang="en-GB" dirty="0"/>
              <a:t> filter. Once again, its inverse DTFT is relatively straightforward to derive.</a:t>
            </a:r>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182194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window method of filter design introduced earlier doesn’t specifically state that the desired frequency response need be specified as a continuous function of frequency, or mention the use of the DTFT. </a:t>
            </a:r>
          </a:p>
          <a:p>
            <a:r>
              <a:rPr lang="en-GB" dirty="0"/>
              <a:t>If the desired frequency response is specified only at discrete frequencies, then it may be inverse transformed using the DFT.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4149159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advantages of FIR filters (over </a:t>
            </a:r>
            <a:r>
              <a:rPr lang="en-US" noProof="0" dirty="0"/>
              <a:t>IIR</a:t>
            </a:r>
            <a:r>
              <a:rPr lang="en-GB" dirty="0"/>
              <a:t> filters) is that arbitrary frequency response characteristics are possible.</a:t>
            </a:r>
          </a:p>
          <a:p>
            <a:r>
              <a:rPr lang="en-GB" dirty="0"/>
              <a:t>However, it may be problematic to express an arbitrary desired frequency response algebraically let alone find its inverse DTFT.</a:t>
            </a:r>
          </a:p>
          <a:p>
            <a:r>
              <a:rPr lang="en-GB" dirty="0"/>
              <a:t>An alternative approach that is consistent with the concept of the window design method is to specify discrete values of a desired frequency response and compute the inverse DFT of those points.</a:t>
            </a:r>
          </a:p>
          <a:p>
            <a:r>
              <a:rPr lang="en-GB" dirty="0"/>
              <a:t>Some of the following points are intuitively obvious but may be worth mentioning.</a:t>
            </a:r>
          </a:p>
          <a:p>
            <a:r>
              <a:rPr lang="en-GB" dirty="0"/>
              <a:t>Discrete points of frequency response are regularly spaced across a normalized frequency range of 2 pi radians. N discrete frequency response values will (inverse) transform into N filter coefficients.</a:t>
            </a:r>
          </a:p>
          <a:p>
            <a:r>
              <a:rPr lang="en-GB" dirty="0"/>
              <a:t>The continuous-time frequency response of the resulting FIR filter (DTFT of the coefficients)  will have the specified/anticipated gains at the discrete frequency values used, but it is not straightforward to anticipate accurately the gains at intermediate frequencies. In general terms, it is likely that the gain variations will appear as “ripple,” and this may be reduced by applying a tapered window to the filter coefficients as before, i.e., after they have been computed using the inverse DFT.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377518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These days, Finite Impulse Response (FIR) filters may be designed using any one of a multitude of computer-based filter design packages. As</a:t>
            </a:r>
            <a:r>
              <a:rPr lang="en-GB" baseline="0" dirty="0"/>
              <a:t> we will consider later, FIR filters may be designed to have arbitrary frequency responses (with constraints). However, it is useful to understand the principles involved in FIR filter design based on widely used ideal filter prototypes. Underlying all of this is the relationship between finite, discrete-time sequences (signals) and their corresponding periodic, continuous frequency representations, i.e., the discrete time Fourier transform.</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58494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One starting point for the design of an FIR filter is a desired frequency response in one of these ideal forms.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172272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4912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window method of FIR filter design takes a desired frequency response as its starting point, (inverse) transforms that into the (discrete) time</a:t>
            </a:r>
            <a:r>
              <a:rPr lang="en-GB" baseline="0" dirty="0"/>
              <a:t> domain, and, for reasons we will see presently, applies a window function to the resulting impulse response (filter coefficients).</a:t>
            </a:r>
            <a:r>
              <a:rPr lang="en-GB" dirty="0"/>
              <a:t>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20990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Window functions</a:t>
            </a:r>
            <a:r>
              <a:rPr lang="en-GB" baseline="0" dirty="0"/>
              <a:t> are, in general, real-valued, symmetrical, and tapered. Defined as discrete sets of points as in this slide, the number of points in a window should equal the number of FIR filter coefficients. </a:t>
            </a:r>
            <a:r>
              <a:rPr lang="en-GB" dirty="0"/>
              <a:t>In a computer</a:t>
            </a:r>
            <a:r>
              <a:rPr lang="en-GB" baseline="0" dirty="0"/>
              <a:t> program, it is likely that w</a:t>
            </a:r>
            <a:r>
              <a:rPr lang="en-GB" dirty="0"/>
              <a:t>indow functions and</a:t>
            </a:r>
            <a:r>
              <a:rPr lang="en-GB" baseline="0" dirty="0"/>
              <a:t> filter coefficients will be indexed from zero through N-1. Alternatively, as in this slide, the indexing may run from –L through L. Type 1 FIR filters having an odd number of coefficients, and h(n) are the most useful and are considered in these slides. An FIR filter having N coefficients has order (N-1) and in the notation used in this slide, L = (N-1)/2. Hence, the order of the filter is equal to 2L.</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178063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L</a:t>
            </a:r>
            <a:r>
              <a:rPr lang="en-GB" baseline="0" dirty="0"/>
              <a:t> = 16, coefficient indices run from -16 to +16 inclusive. Filter order is 32.</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253901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Here is an algebraic expression for an</a:t>
            </a:r>
            <a:r>
              <a:rPr lang="en-GB" baseline="0" dirty="0"/>
              <a:t> ideal low pass filter. It is straightforward to derive the inverse DTFT of this. h(n) may be evaluated for any value of n from minus to plus infinity, but here we truncate it. Only N=(2L+1) values (out of the infinite number returned in theory by the inverse DTFT) will be used as filter coefficients.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98354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inverse DTFT transforms a continuous periodic function of frequency into a discrete aperiodic function of time.</a:t>
            </a:r>
          </a:p>
          <a:p>
            <a:r>
              <a:rPr lang="en-GB" dirty="0"/>
              <a:t>As seen earlier, the DTFT and inverse DTFT are the forms of Fourier analysis appropriate for describing the characteristics of an FIR filter.</a:t>
            </a:r>
          </a:p>
          <a:p>
            <a:r>
              <a:rPr lang="en-GB" dirty="0"/>
              <a:t>By its nature, an FIR filter is described by a finite (and hence aperiodic) set of discrete coefficients and has a continuous frequency response (it has a gain across a continuum of frequencies). In theory, its frequency response is periodic  (with period 2</a:t>
            </a:r>
            <a:r>
              <a:rPr lang="el-GR" dirty="0"/>
              <a:t>π</a:t>
            </a:r>
            <a:r>
              <a:rPr lang="en-GB" dirty="0"/>
              <a:t> measured in normalized frequency or fs measured in actual frequency). In practice, a digital implementation of a filter will have a bandwidth limited to +/- fs/2, and this</a:t>
            </a:r>
            <a:r>
              <a:rPr lang="en-GB" baseline="0" dirty="0"/>
              <a:t> </a:t>
            </a:r>
            <a:r>
              <a:rPr lang="en-GB" dirty="0"/>
              <a:t>theoretically implied periodicity will not be observed.</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10349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wmf"/><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6.w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38.emf"/><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3.bin"/><Relationship Id="rId3" Type="http://schemas.openxmlformats.org/officeDocument/2006/relationships/notesSlide" Target="../notesSlides/notesSlide13.xml"/><Relationship Id="rId7" Type="http://schemas.openxmlformats.org/officeDocument/2006/relationships/image" Target="../media/image41.wmf"/><Relationship Id="rId12" Type="http://schemas.openxmlformats.org/officeDocument/2006/relationships/image" Target="../media/image26.wmf"/><Relationship Id="rId2" Type="http://schemas.openxmlformats.org/officeDocument/2006/relationships/slideLayout" Target="../slideLayouts/slideLayout15.xml"/><Relationship Id="rId16" Type="http://schemas.openxmlformats.org/officeDocument/2006/relationships/image" Target="../media/image28.wmf"/><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oleObject" Target="../embeddings/oleObject12.bin"/><Relationship Id="rId5" Type="http://schemas.openxmlformats.org/officeDocument/2006/relationships/image" Target="../media/image40.wmf"/><Relationship Id="rId15" Type="http://schemas.openxmlformats.org/officeDocument/2006/relationships/oleObject" Target="../embeddings/oleObject14.bin"/><Relationship Id="rId10" Type="http://schemas.openxmlformats.org/officeDocument/2006/relationships/image" Target="../media/image25.wmf"/><Relationship Id="rId4" Type="http://schemas.openxmlformats.org/officeDocument/2006/relationships/oleObject" Target="../embeddings/oleObject9.bin"/><Relationship Id="rId9" Type="http://schemas.openxmlformats.org/officeDocument/2006/relationships/oleObject" Target="../embeddings/oleObject11.bin"/><Relationship Id="rId14" Type="http://schemas.openxmlformats.org/officeDocument/2006/relationships/image" Target="../media/image27.wmf"/></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9.bin"/><Relationship Id="rId3" Type="http://schemas.openxmlformats.org/officeDocument/2006/relationships/notesSlide" Target="../notesSlides/notesSlide14.xml"/><Relationship Id="rId7" Type="http://schemas.openxmlformats.org/officeDocument/2006/relationships/image" Target="../media/image43.wmf"/><Relationship Id="rId12" Type="http://schemas.openxmlformats.org/officeDocument/2006/relationships/image" Target="../media/image26.wmf"/><Relationship Id="rId2" Type="http://schemas.openxmlformats.org/officeDocument/2006/relationships/slideLayout" Target="../slideLayouts/slideLayout15.xml"/><Relationship Id="rId16" Type="http://schemas.openxmlformats.org/officeDocument/2006/relationships/image" Target="../media/image28.wmf"/><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oleObject" Target="../embeddings/oleObject18.bin"/><Relationship Id="rId5" Type="http://schemas.openxmlformats.org/officeDocument/2006/relationships/image" Target="../media/image42.wmf"/><Relationship Id="rId15" Type="http://schemas.openxmlformats.org/officeDocument/2006/relationships/oleObject" Target="../embeddings/oleObject20.bin"/><Relationship Id="rId10" Type="http://schemas.openxmlformats.org/officeDocument/2006/relationships/image" Target="../media/image25.wmf"/><Relationship Id="rId4" Type="http://schemas.openxmlformats.org/officeDocument/2006/relationships/oleObject" Target="../embeddings/oleObject15.bin"/><Relationship Id="rId9" Type="http://schemas.openxmlformats.org/officeDocument/2006/relationships/oleObject" Target="../embeddings/oleObject17.bin"/><Relationship Id="rId14" Type="http://schemas.openxmlformats.org/officeDocument/2006/relationships/image" Target="../media/image27.wmf"/></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25.bin"/><Relationship Id="rId3" Type="http://schemas.openxmlformats.org/officeDocument/2006/relationships/notesSlide" Target="../notesSlides/notesSlide15.xml"/><Relationship Id="rId7" Type="http://schemas.openxmlformats.org/officeDocument/2006/relationships/image" Target="../media/image45.wmf"/><Relationship Id="rId12" Type="http://schemas.openxmlformats.org/officeDocument/2006/relationships/image" Target="../media/image26.wmf"/><Relationship Id="rId2" Type="http://schemas.openxmlformats.org/officeDocument/2006/relationships/slideLayout" Target="../slideLayouts/slideLayout15.xml"/><Relationship Id="rId16" Type="http://schemas.openxmlformats.org/officeDocument/2006/relationships/image" Target="../media/image28.wmf"/><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oleObject" Target="../embeddings/oleObject24.bin"/><Relationship Id="rId5" Type="http://schemas.openxmlformats.org/officeDocument/2006/relationships/image" Target="../media/image44.wmf"/><Relationship Id="rId15" Type="http://schemas.openxmlformats.org/officeDocument/2006/relationships/oleObject" Target="../embeddings/oleObject26.bin"/><Relationship Id="rId10" Type="http://schemas.openxmlformats.org/officeDocument/2006/relationships/image" Target="../media/image25.wmf"/><Relationship Id="rId4" Type="http://schemas.openxmlformats.org/officeDocument/2006/relationships/oleObject" Target="../embeddings/oleObject21.bin"/><Relationship Id="rId9" Type="http://schemas.openxmlformats.org/officeDocument/2006/relationships/oleObject" Target="../embeddings/oleObject23.bin"/><Relationship Id="rId14" Type="http://schemas.openxmlformats.org/officeDocument/2006/relationships/image" Target="../media/image27.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6.wmf"/></Relationships>
</file>

<file path=ppt/slides/_rels/slide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8.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1.wmf"/><Relationship Id="rId4"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5.bin"/><Relationship Id="rId3" Type="http://schemas.openxmlformats.org/officeDocument/2006/relationships/notesSlide" Target="../notesSlides/notesSlide8.xml"/><Relationship Id="rId7" Type="http://schemas.openxmlformats.org/officeDocument/2006/relationships/oleObject" Target="../embeddings/oleObject2.bin"/><Relationship Id="rId12" Type="http://schemas.openxmlformats.org/officeDocument/2006/relationships/image" Target="../media/image26.wmf"/><Relationship Id="rId2" Type="http://schemas.openxmlformats.org/officeDocument/2006/relationships/slideLayout" Target="../slideLayouts/slideLayout15.xml"/><Relationship Id="rId16" Type="http://schemas.openxmlformats.org/officeDocument/2006/relationships/image" Target="../media/image28.wmf"/><Relationship Id="rId1" Type="http://schemas.openxmlformats.org/officeDocument/2006/relationships/vmlDrawing" Target="../drawings/vmlDrawing1.vml"/><Relationship Id="rId6" Type="http://schemas.openxmlformats.org/officeDocument/2006/relationships/image" Target="../media/image23.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25.wmf"/><Relationship Id="rId4" Type="http://schemas.openxmlformats.org/officeDocument/2006/relationships/image" Target="../media/image15.wmf"/><Relationship Id="rId9" Type="http://schemas.openxmlformats.org/officeDocument/2006/relationships/oleObject" Target="../embeddings/oleObject3.bin"/><Relationship Id="rId14" Type="http://schemas.openxmlformats.org/officeDocument/2006/relationships/image" Target="../media/image27.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9.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31.emf"/><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a:xfrm>
            <a:off x="3261815" y="1207042"/>
            <a:ext cx="7947524" cy="2574186"/>
          </a:xfrm>
        </p:spPr>
        <p:txBody>
          <a:bodyPr/>
          <a:lstStyle/>
          <a:p>
            <a:r>
              <a:rPr lang="en-GB" dirty="0"/>
              <a:t>FIR Filters</a:t>
            </a:r>
            <a:br>
              <a:rPr lang="en-GB" dirty="0"/>
            </a:br>
            <a:r>
              <a:rPr lang="en-GB" sz="3600" dirty="0"/>
              <a:t>Window Method of Design</a:t>
            </a:r>
            <a:endParaRPr lang="en-US" sz="3600"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Design of a Low Pass FIR Filter</a:t>
            </a:r>
            <a:endParaRPr lang="en-US" dirty="0"/>
          </a:p>
        </p:txBody>
      </p:sp>
      <p:pic>
        <p:nvPicPr>
          <p:cNvPr id="4" name="Picture 3">
            <a:extLst>
              <a:ext uri="{FF2B5EF4-FFF2-40B4-BE49-F238E27FC236}">
                <a16:creationId xmlns:a16="http://schemas.microsoft.com/office/drawing/2014/main" id="{8F73BBF9-1ACA-4627-8C7F-0F5FB489F094}"/>
              </a:ext>
            </a:extLst>
          </p:cNvPr>
          <p:cNvPicPr>
            <a:picLocks noChangeAspect="1"/>
          </p:cNvPicPr>
          <p:nvPr/>
        </p:nvPicPr>
        <p:blipFill>
          <a:blip r:embed="rId3" cstate="print"/>
          <a:srcRect/>
          <a:stretch>
            <a:fillRect/>
          </a:stretch>
        </p:blipFill>
        <p:spPr bwMode="auto">
          <a:xfrm>
            <a:off x="585194" y="1911350"/>
            <a:ext cx="5047028" cy="2841750"/>
          </a:xfrm>
          <a:prstGeom prst="rect">
            <a:avLst/>
          </a:prstGeom>
          <a:noFill/>
          <a:ln w="9525">
            <a:noFill/>
            <a:miter lim="800000"/>
            <a:headEnd/>
            <a:tailEnd/>
          </a:ln>
        </p:spPr>
      </p:pic>
      <p:sp>
        <p:nvSpPr>
          <p:cNvPr id="5" name="TextBox 4">
            <a:extLst>
              <a:ext uri="{FF2B5EF4-FFF2-40B4-BE49-F238E27FC236}">
                <a16:creationId xmlns:a16="http://schemas.microsoft.com/office/drawing/2014/main" id="{2AF1BA64-574F-4B15-A7E3-DD8F6F660166}"/>
              </a:ext>
            </a:extLst>
          </p:cNvPr>
          <p:cNvSpPr txBox="1"/>
          <p:nvPr/>
        </p:nvSpPr>
        <p:spPr>
          <a:xfrm>
            <a:off x="1482756" y="5312786"/>
            <a:ext cx="9023918" cy="830997"/>
          </a:xfrm>
          <a:prstGeom prst="rect">
            <a:avLst/>
          </a:prstGeom>
          <a:noFill/>
        </p:spPr>
        <p:txBody>
          <a:bodyPr wrap="square" rtlCol="0">
            <a:spAutoFit/>
          </a:bodyPr>
          <a:lstStyle/>
          <a:p>
            <a:r>
              <a:rPr lang="en-GB" sz="1600" b="0" dirty="0"/>
              <a:t>A finite impulse response filter has a finite set of coefficients.</a:t>
            </a:r>
          </a:p>
          <a:p>
            <a:r>
              <a:rPr lang="en-GB" sz="1600" b="0" dirty="0"/>
              <a:t>Truncating the impulse response corresponding to an ideal low pass frequency response has the effect of introducing ripple.</a:t>
            </a:r>
          </a:p>
        </p:txBody>
      </p:sp>
      <p:pic>
        <p:nvPicPr>
          <p:cNvPr id="6" name="Picture 5">
            <a:extLst>
              <a:ext uri="{FF2B5EF4-FFF2-40B4-BE49-F238E27FC236}">
                <a16:creationId xmlns:a16="http://schemas.microsoft.com/office/drawing/2014/main" id="{49149E67-A9FD-4079-ABC8-DEC600B3993B}"/>
              </a:ext>
            </a:extLst>
          </p:cNvPr>
          <p:cNvPicPr>
            <a:picLocks noChangeAspect="1"/>
          </p:cNvPicPr>
          <p:nvPr/>
        </p:nvPicPr>
        <p:blipFill>
          <a:blip r:embed="rId4" cstate="print"/>
          <a:srcRect/>
          <a:stretch>
            <a:fillRect/>
          </a:stretch>
        </p:blipFill>
        <p:spPr bwMode="auto">
          <a:xfrm>
            <a:off x="6257080" y="1905000"/>
            <a:ext cx="5047028" cy="2841750"/>
          </a:xfrm>
          <a:prstGeom prst="rect">
            <a:avLst/>
          </a:prstGeom>
          <a:noFill/>
          <a:ln w="9525">
            <a:noFill/>
            <a:miter lim="800000"/>
            <a:headEnd/>
            <a:tailEnd/>
          </a:ln>
        </p:spPr>
      </p:pic>
      <p:sp>
        <p:nvSpPr>
          <p:cNvPr id="7" name="TextBox 6">
            <a:extLst>
              <a:ext uri="{FF2B5EF4-FFF2-40B4-BE49-F238E27FC236}">
                <a16:creationId xmlns:a16="http://schemas.microsoft.com/office/drawing/2014/main" id="{AB3D937C-2E21-47C7-8D15-121654A7A2DE}"/>
              </a:ext>
            </a:extLst>
          </p:cNvPr>
          <p:cNvSpPr txBox="1"/>
          <p:nvPr/>
        </p:nvSpPr>
        <p:spPr>
          <a:xfrm>
            <a:off x="1148355" y="1211181"/>
            <a:ext cx="3189241" cy="584775"/>
          </a:xfrm>
          <a:prstGeom prst="rect">
            <a:avLst/>
          </a:prstGeom>
          <a:noFill/>
        </p:spPr>
        <p:txBody>
          <a:bodyPr wrap="none" rtlCol="0">
            <a:spAutoFit/>
          </a:bodyPr>
          <a:lstStyle/>
          <a:p>
            <a:r>
              <a:rPr lang="en-GB" sz="1600" b="0" dirty="0"/>
              <a:t>Truncated, or rectangular-windowed</a:t>
            </a:r>
          </a:p>
          <a:p>
            <a:r>
              <a:rPr lang="en-GB" sz="1600" b="0" dirty="0"/>
              <a:t>finite impulse response</a:t>
            </a:r>
          </a:p>
        </p:txBody>
      </p:sp>
      <p:pic>
        <p:nvPicPr>
          <p:cNvPr id="8" name="Picture 2">
            <a:extLst>
              <a:ext uri="{FF2B5EF4-FFF2-40B4-BE49-F238E27FC236}">
                <a16:creationId xmlns:a16="http://schemas.microsoft.com/office/drawing/2014/main" id="{5E3CC14A-7F76-4C90-8DE9-CCACC137B57D}"/>
              </a:ext>
            </a:extLst>
          </p:cNvPr>
          <p:cNvPicPr>
            <a:picLocks noChangeAspect="1" noChangeArrowheads="1"/>
          </p:cNvPicPr>
          <p:nvPr/>
        </p:nvPicPr>
        <p:blipFill>
          <a:blip r:embed="rId5" cstate="print"/>
          <a:srcRect/>
          <a:stretch>
            <a:fillRect/>
          </a:stretch>
        </p:blipFill>
        <p:spPr bwMode="auto">
          <a:xfrm>
            <a:off x="2702468" y="4800602"/>
            <a:ext cx="812482" cy="390525"/>
          </a:xfrm>
          <a:prstGeom prst="rect">
            <a:avLst/>
          </a:prstGeom>
          <a:noFill/>
        </p:spPr>
      </p:pic>
      <p:pic>
        <p:nvPicPr>
          <p:cNvPr id="9" name="Picture 3">
            <a:extLst>
              <a:ext uri="{FF2B5EF4-FFF2-40B4-BE49-F238E27FC236}">
                <a16:creationId xmlns:a16="http://schemas.microsoft.com/office/drawing/2014/main" id="{0D73D7D0-7253-415E-B62F-476846310F9A}"/>
              </a:ext>
            </a:extLst>
          </p:cNvPr>
          <p:cNvPicPr>
            <a:picLocks noChangeAspect="1" noChangeArrowheads="1"/>
          </p:cNvPicPr>
          <p:nvPr/>
        </p:nvPicPr>
        <p:blipFill>
          <a:blip r:embed="rId6" cstate="print"/>
          <a:srcRect/>
          <a:stretch>
            <a:fillRect/>
          </a:stretch>
        </p:blipFill>
        <p:spPr bwMode="auto">
          <a:xfrm>
            <a:off x="8186725" y="4724400"/>
            <a:ext cx="1151017" cy="508000"/>
          </a:xfrm>
          <a:prstGeom prst="rect">
            <a:avLst/>
          </a:prstGeom>
          <a:noFill/>
        </p:spPr>
      </p:pic>
      <p:pic>
        <p:nvPicPr>
          <p:cNvPr id="10" name="Picture 4">
            <a:extLst>
              <a:ext uri="{FF2B5EF4-FFF2-40B4-BE49-F238E27FC236}">
                <a16:creationId xmlns:a16="http://schemas.microsoft.com/office/drawing/2014/main" id="{0BF4400B-CE91-420D-A1E6-0202D431306B}"/>
              </a:ext>
            </a:extLst>
          </p:cNvPr>
          <p:cNvPicPr>
            <a:picLocks noChangeAspect="1" noChangeArrowheads="1"/>
          </p:cNvPicPr>
          <p:nvPr/>
        </p:nvPicPr>
        <p:blipFill>
          <a:blip r:embed="rId7" cstate="print"/>
          <a:srcRect/>
          <a:stretch>
            <a:fillRect/>
          </a:stretch>
        </p:blipFill>
        <p:spPr bwMode="auto">
          <a:xfrm>
            <a:off x="5444597" y="3733800"/>
            <a:ext cx="1100237" cy="825500"/>
          </a:xfrm>
          <a:prstGeom prst="rect">
            <a:avLst/>
          </a:prstGeom>
          <a:noFill/>
        </p:spPr>
      </p:pic>
    </p:spTree>
    <p:extLst>
      <p:ext uri="{BB962C8B-B14F-4D97-AF65-F5344CB8AC3E}">
        <p14:creationId xmlns:p14="http://schemas.microsoft.com/office/powerpoint/2010/main" val="401309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Design of a Low Pass FIR Filter</a:t>
            </a:r>
            <a:endParaRPr lang="en-US" dirty="0"/>
          </a:p>
        </p:txBody>
      </p:sp>
      <p:pic>
        <p:nvPicPr>
          <p:cNvPr id="4" name="Picture 3">
            <a:extLst>
              <a:ext uri="{FF2B5EF4-FFF2-40B4-BE49-F238E27FC236}">
                <a16:creationId xmlns:a16="http://schemas.microsoft.com/office/drawing/2014/main" id="{D6E71D32-78D2-4A81-B573-360ACD2E2DB9}"/>
              </a:ext>
            </a:extLst>
          </p:cNvPr>
          <p:cNvPicPr>
            <a:picLocks noChangeAspect="1"/>
          </p:cNvPicPr>
          <p:nvPr/>
        </p:nvPicPr>
        <p:blipFill>
          <a:blip r:embed="rId4" cstate="print"/>
          <a:srcRect/>
          <a:stretch>
            <a:fillRect/>
          </a:stretch>
        </p:blipFill>
        <p:spPr bwMode="auto">
          <a:xfrm>
            <a:off x="584819" y="1907630"/>
            <a:ext cx="5047028" cy="2841750"/>
          </a:xfrm>
          <a:prstGeom prst="rect">
            <a:avLst/>
          </a:prstGeom>
          <a:noFill/>
          <a:ln w="9525">
            <a:noFill/>
            <a:miter lim="800000"/>
            <a:headEnd/>
            <a:tailEnd/>
          </a:ln>
        </p:spPr>
      </p:pic>
      <p:pic>
        <p:nvPicPr>
          <p:cNvPr id="5" name="Picture 4">
            <a:extLst>
              <a:ext uri="{FF2B5EF4-FFF2-40B4-BE49-F238E27FC236}">
                <a16:creationId xmlns:a16="http://schemas.microsoft.com/office/drawing/2014/main" id="{7F2F1E79-703F-4733-B446-BC5362A6AAC3}"/>
              </a:ext>
            </a:extLst>
          </p:cNvPr>
          <p:cNvPicPr>
            <a:picLocks noChangeAspect="1"/>
          </p:cNvPicPr>
          <p:nvPr/>
        </p:nvPicPr>
        <p:blipFill>
          <a:blip r:embed="rId5" cstate="print"/>
          <a:srcRect/>
          <a:stretch>
            <a:fillRect/>
          </a:stretch>
        </p:blipFill>
        <p:spPr bwMode="auto">
          <a:xfrm>
            <a:off x="6255835" y="1886610"/>
            <a:ext cx="5047028" cy="2841750"/>
          </a:xfrm>
          <a:prstGeom prst="rect">
            <a:avLst/>
          </a:prstGeom>
          <a:noFill/>
          <a:ln w="9525">
            <a:noFill/>
            <a:miter lim="800000"/>
            <a:headEnd/>
            <a:tailEnd/>
          </a:ln>
        </p:spPr>
      </p:pic>
      <p:graphicFrame>
        <p:nvGraphicFramePr>
          <p:cNvPr id="6" name="Object 2">
            <a:extLst>
              <a:ext uri="{FF2B5EF4-FFF2-40B4-BE49-F238E27FC236}">
                <a16:creationId xmlns:a16="http://schemas.microsoft.com/office/drawing/2014/main" id="{B126E8B4-5E58-4132-B8F8-DEF7990611A0}"/>
              </a:ext>
            </a:extLst>
          </p:cNvPr>
          <p:cNvGraphicFramePr>
            <a:graphicFrameLocks noChangeAspect="1"/>
          </p:cNvGraphicFramePr>
          <p:nvPr>
            <p:extLst>
              <p:ext uri="{D42A27DB-BD31-4B8C-83A1-F6EECF244321}">
                <p14:modId xmlns:p14="http://schemas.microsoft.com/office/powerpoint/2010/main" val="4202889366"/>
              </p:ext>
            </p:extLst>
          </p:nvPr>
        </p:nvGraphicFramePr>
        <p:xfrm>
          <a:off x="5557817" y="3553810"/>
          <a:ext cx="1100237" cy="825500"/>
        </p:xfrm>
        <a:graphic>
          <a:graphicData uri="http://schemas.openxmlformats.org/presentationml/2006/ole">
            <mc:AlternateContent xmlns:mc="http://schemas.openxmlformats.org/markup-compatibility/2006">
              <mc:Choice xmlns:v="urn:schemas-microsoft-com:vml" Requires="v">
                <p:oleObj spid="_x0000_s3074" name="Equation" r:id="rId6" imgW="431613" imgH="431613" progId="Equation.3">
                  <p:embed/>
                </p:oleObj>
              </mc:Choice>
              <mc:Fallback>
                <p:oleObj name="Equation" r:id="rId6" imgW="431613" imgH="431613" progId="Equation.3">
                  <p:embed/>
                  <p:pic>
                    <p:nvPicPr>
                      <p:cNvPr id="6" name="Object 2">
                        <a:extLst>
                          <a:ext uri="{FF2B5EF4-FFF2-40B4-BE49-F238E27FC236}">
                            <a16:creationId xmlns:a16="http://schemas.microsoft.com/office/drawing/2014/main" id="{B126E8B4-5E58-4132-B8F8-DEF7990611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7817" y="3553810"/>
                        <a:ext cx="1100237"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549B7102-1014-459A-8A07-3320725E5F34}"/>
              </a:ext>
            </a:extLst>
          </p:cNvPr>
          <p:cNvSpPr txBox="1"/>
          <p:nvPr/>
        </p:nvSpPr>
        <p:spPr>
          <a:xfrm>
            <a:off x="1251225" y="1282127"/>
            <a:ext cx="2841434" cy="584775"/>
          </a:xfrm>
          <a:prstGeom prst="rect">
            <a:avLst/>
          </a:prstGeom>
          <a:noFill/>
        </p:spPr>
        <p:txBody>
          <a:bodyPr wrap="none" rtlCol="0">
            <a:spAutoFit/>
          </a:bodyPr>
          <a:lstStyle/>
          <a:p>
            <a:r>
              <a:rPr lang="en-GB" sz="1600" b="0" dirty="0"/>
              <a:t>Symmetrical, tapered-windowed</a:t>
            </a:r>
          </a:p>
          <a:p>
            <a:r>
              <a:rPr lang="en-GB" sz="1600" b="0" dirty="0"/>
              <a:t>finite impulse response</a:t>
            </a:r>
          </a:p>
        </p:txBody>
      </p:sp>
      <p:sp>
        <p:nvSpPr>
          <p:cNvPr id="8" name="TextBox 7">
            <a:extLst>
              <a:ext uri="{FF2B5EF4-FFF2-40B4-BE49-F238E27FC236}">
                <a16:creationId xmlns:a16="http://schemas.microsoft.com/office/drawing/2014/main" id="{6A3E1D42-D4A4-428B-825E-4828CF705F28}"/>
              </a:ext>
            </a:extLst>
          </p:cNvPr>
          <p:cNvSpPr txBox="1"/>
          <p:nvPr/>
        </p:nvSpPr>
        <p:spPr>
          <a:xfrm>
            <a:off x="1526000" y="5041902"/>
            <a:ext cx="9023918" cy="584775"/>
          </a:xfrm>
          <a:prstGeom prst="rect">
            <a:avLst/>
          </a:prstGeom>
          <a:noFill/>
        </p:spPr>
        <p:txBody>
          <a:bodyPr wrap="square" rtlCol="0">
            <a:spAutoFit/>
          </a:bodyPr>
          <a:lstStyle/>
          <a:p>
            <a:r>
              <a:rPr lang="en-GB" sz="1600" b="0" dirty="0"/>
              <a:t>Multiplying the filter coefficients by a symmetrical, tapered window function reduces ripple at the expense of widening the transition from pass band to stop band.</a:t>
            </a:r>
          </a:p>
        </p:txBody>
      </p:sp>
    </p:spTree>
    <p:extLst>
      <p:ext uri="{BB962C8B-B14F-4D97-AF65-F5344CB8AC3E}">
        <p14:creationId xmlns:p14="http://schemas.microsoft.com/office/powerpoint/2010/main" val="222919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Design of a Low Pass FIR Filter</a:t>
            </a:r>
            <a:endParaRPr lang="en-US" dirty="0"/>
          </a:p>
        </p:txBody>
      </p:sp>
      <p:pic>
        <p:nvPicPr>
          <p:cNvPr id="4" name="Picture 2">
            <a:extLst>
              <a:ext uri="{FF2B5EF4-FFF2-40B4-BE49-F238E27FC236}">
                <a16:creationId xmlns:a16="http://schemas.microsoft.com/office/drawing/2014/main" id="{A3E06270-C5CA-4DBA-9B3B-5EE0B18974AC}"/>
              </a:ext>
            </a:extLst>
          </p:cNvPr>
          <p:cNvPicPr>
            <a:picLocks noChangeAspect="1" noChangeArrowheads="1"/>
          </p:cNvPicPr>
          <p:nvPr/>
        </p:nvPicPr>
        <p:blipFill>
          <a:blip r:embed="rId3" cstate="print"/>
          <a:srcRect/>
          <a:stretch>
            <a:fillRect/>
          </a:stretch>
        </p:blipFill>
        <p:spPr bwMode="auto">
          <a:xfrm>
            <a:off x="2433216" y="952500"/>
            <a:ext cx="7917473" cy="4159250"/>
          </a:xfrm>
          <a:prstGeom prst="rect">
            <a:avLst/>
          </a:prstGeom>
          <a:noFill/>
          <a:ln w="9525">
            <a:miter lim="800000"/>
            <a:headEnd/>
            <a:tailEnd/>
          </a:ln>
          <a:effectLst/>
        </p:spPr>
      </p:pic>
      <p:sp>
        <p:nvSpPr>
          <p:cNvPr id="5" name="TextBox 4">
            <a:extLst>
              <a:ext uri="{FF2B5EF4-FFF2-40B4-BE49-F238E27FC236}">
                <a16:creationId xmlns:a16="http://schemas.microsoft.com/office/drawing/2014/main" id="{62757D0D-3BB8-47EC-A41A-67C3FDD8901A}"/>
              </a:ext>
            </a:extLst>
          </p:cNvPr>
          <p:cNvSpPr txBox="1"/>
          <p:nvPr/>
        </p:nvSpPr>
        <p:spPr>
          <a:xfrm>
            <a:off x="2115840" y="5229653"/>
            <a:ext cx="8074046" cy="584775"/>
          </a:xfrm>
          <a:prstGeom prst="rect">
            <a:avLst/>
          </a:prstGeom>
          <a:noFill/>
        </p:spPr>
        <p:txBody>
          <a:bodyPr wrap="square" rtlCol="0">
            <a:spAutoFit/>
          </a:bodyPr>
          <a:lstStyle/>
          <a:p>
            <a:r>
              <a:rPr lang="en-GB" sz="1600" b="0" dirty="0"/>
              <a:t>The effect of windowing the filter coefficients on the frequency response of a filter is clearer if the magnitude is plotted on a log scale.</a:t>
            </a:r>
          </a:p>
        </p:txBody>
      </p:sp>
    </p:spTree>
    <p:extLst>
      <p:ext uri="{BB962C8B-B14F-4D97-AF65-F5344CB8AC3E}">
        <p14:creationId xmlns:p14="http://schemas.microsoft.com/office/powerpoint/2010/main" val="410335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High Pass FIR Filter</a:t>
            </a:r>
            <a:endParaRPr lang="en-US" dirty="0"/>
          </a:p>
        </p:txBody>
      </p:sp>
      <p:graphicFrame>
        <p:nvGraphicFramePr>
          <p:cNvPr id="4" name="Object 3">
            <a:extLst>
              <a:ext uri="{FF2B5EF4-FFF2-40B4-BE49-F238E27FC236}">
                <a16:creationId xmlns:a16="http://schemas.microsoft.com/office/drawing/2014/main" id="{8DC11C63-8023-427B-A37A-C4EDC2137E44}"/>
              </a:ext>
            </a:extLst>
          </p:cNvPr>
          <p:cNvGraphicFramePr>
            <a:graphicFrameLocks noChangeAspect="1"/>
          </p:cNvGraphicFramePr>
          <p:nvPr>
            <p:extLst>
              <p:ext uri="{D42A27DB-BD31-4B8C-83A1-F6EECF244321}">
                <p14:modId xmlns:p14="http://schemas.microsoft.com/office/powerpoint/2010/main" val="2132037288"/>
              </p:ext>
            </p:extLst>
          </p:nvPr>
        </p:nvGraphicFramePr>
        <p:xfrm>
          <a:off x="7317488" y="1346200"/>
          <a:ext cx="2752708" cy="787400"/>
        </p:xfrm>
        <a:graphic>
          <a:graphicData uri="http://schemas.openxmlformats.org/presentationml/2006/ole">
            <mc:AlternateContent xmlns:mc="http://schemas.openxmlformats.org/markup-compatibility/2006">
              <mc:Choice xmlns:v="urn:schemas-microsoft-com:vml" Requires="v">
                <p:oleObj spid="_x0000_s4098" name="Equation" r:id="rId4" imgW="1333500" imgH="508000" progId="Equation.3">
                  <p:embed/>
                </p:oleObj>
              </mc:Choice>
              <mc:Fallback>
                <p:oleObj name="Equation" r:id="rId4" imgW="1333500" imgH="508000" progId="Equation.3">
                  <p:embed/>
                  <p:pic>
                    <p:nvPicPr>
                      <p:cNvPr id="4" name="Object 3">
                        <a:extLst>
                          <a:ext uri="{FF2B5EF4-FFF2-40B4-BE49-F238E27FC236}">
                            <a16:creationId xmlns:a16="http://schemas.microsoft.com/office/drawing/2014/main" id="{8DC11C63-8023-427B-A37A-C4EDC2137E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7488" y="1346200"/>
                        <a:ext cx="2752708"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0007D61F-D640-4F50-8964-5D3811357C81}"/>
              </a:ext>
            </a:extLst>
          </p:cNvPr>
          <p:cNvGraphicFramePr>
            <a:graphicFrameLocks noChangeAspect="1"/>
          </p:cNvGraphicFramePr>
          <p:nvPr>
            <p:extLst>
              <p:ext uri="{D42A27DB-BD31-4B8C-83A1-F6EECF244321}">
                <p14:modId xmlns:p14="http://schemas.microsoft.com/office/powerpoint/2010/main" val="4160983965"/>
              </p:ext>
            </p:extLst>
          </p:nvPr>
        </p:nvGraphicFramePr>
        <p:xfrm>
          <a:off x="4104308" y="3528840"/>
          <a:ext cx="3340911" cy="1168400"/>
        </p:xfrm>
        <a:graphic>
          <a:graphicData uri="http://schemas.openxmlformats.org/presentationml/2006/ole">
            <mc:AlternateContent xmlns:mc="http://schemas.openxmlformats.org/markup-compatibility/2006">
              <mc:Choice xmlns:v="urn:schemas-microsoft-com:vml" Requires="v">
                <p:oleObj spid="_x0000_s4099" name="Equation" r:id="rId6" imgW="1689100" imgH="787400" progId="Equation.3">
                  <p:embed/>
                </p:oleObj>
              </mc:Choice>
              <mc:Fallback>
                <p:oleObj name="Equation" r:id="rId6" imgW="1689100" imgH="787400" progId="Equation.3">
                  <p:embed/>
                  <p:pic>
                    <p:nvPicPr>
                      <p:cNvPr id="5" name="Object 4">
                        <a:extLst>
                          <a:ext uri="{FF2B5EF4-FFF2-40B4-BE49-F238E27FC236}">
                            <a16:creationId xmlns:a16="http://schemas.microsoft.com/office/drawing/2014/main" id="{0007D61F-D640-4F50-8964-5D3811357C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4308" y="3528840"/>
                        <a:ext cx="3340911"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3">
            <a:extLst>
              <a:ext uri="{FF2B5EF4-FFF2-40B4-BE49-F238E27FC236}">
                <a16:creationId xmlns:a16="http://schemas.microsoft.com/office/drawing/2014/main" id="{6BCB29DD-CFB0-4DD3-8BC1-B512C52D89A8}"/>
              </a:ext>
            </a:extLst>
          </p:cNvPr>
          <p:cNvPicPr>
            <a:picLocks noChangeAspect="1" noChangeArrowheads="1"/>
          </p:cNvPicPr>
          <p:nvPr/>
        </p:nvPicPr>
        <p:blipFill>
          <a:blip r:embed="rId8" cstate="print"/>
          <a:srcRect/>
          <a:stretch>
            <a:fillRect/>
          </a:stretch>
        </p:blipFill>
        <p:spPr bwMode="auto">
          <a:xfrm>
            <a:off x="910587" y="1219190"/>
            <a:ext cx="6144399" cy="1866900"/>
          </a:xfrm>
          <a:prstGeom prst="rect">
            <a:avLst/>
          </a:prstGeom>
          <a:noFill/>
          <a:ln w="9525">
            <a:noFill/>
            <a:miter lim="800000"/>
            <a:headEnd/>
            <a:tailEnd/>
          </a:ln>
        </p:spPr>
      </p:pic>
      <p:sp>
        <p:nvSpPr>
          <p:cNvPr id="7" name="TextBox 6">
            <a:extLst>
              <a:ext uri="{FF2B5EF4-FFF2-40B4-BE49-F238E27FC236}">
                <a16:creationId xmlns:a16="http://schemas.microsoft.com/office/drawing/2014/main" id="{41334B37-E041-4C99-ABAF-AB2AD623242F}"/>
              </a:ext>
            </a:extLst>
          </p:cNvPr>
          <p:cNvSpPr txBox="1"/>
          <p:nvPr/>
        </p:nvSpPr>
        <p:spPr>
          <a:xfrm>
            <a:off x="993336" y="3505202"/>
            <a:ext cx="2117548" cy="369332"/>
          </a:xfrm>
          <a:prstGeom prst="rect">
            <a:avLst/>
          </a:prstGeom>
          <a:noFill/>
        </p:spPr>
        <p:txBody>
          <a:bodyPr wrap="none" rtlCol="0">
            <a:spAutoFit/>
          </a:bodyPr>
          <a:lstStyle/>
          <a:p>
            <a:r>
              <a:rPr lang="en-GB" dirty="0"/>
              <a:t>Taking inverse DTFT</a:t>
            </a:r>
          </a:p>
        </p:txBody>
      </p:sp>
      <p:graphicFrame>
        <p:nvGraphicFramePr>
          <p:cNvPr id="8" name="Object 7">
            <a:extLst>
              <a:ext uri="{FF2B5EF4-FFF2-40B4-BE49-F238E27FC236}">
                <a16:creationId xmlns:a16="http://schemas.microsoft.com/office/drawing/2014/main" id="{729688E0-EA68-483A-925E-C56D22C34035}"/>
              </a:ext>
            </a:extLst>
          </p:cNvPr>
          <p:cNvGraphicFramePr>
            <a:graphicFrameLocks noChangeAspect="1"/>
          </p:cNvGraphicFramePr>
          <p:nvPr>
            <p:extLst>
              <p:ext uri="{D42A27DB-BD31-4B8C-83A1-F6EECF244321}">
                <p14:modId xmlns:p14="http://schemas.microsoft.com/office/powerpoint/2010/main" val="2213835581"/>
              </p:ext>
            </p:extLst>
          </p:nvPr>
        </p:nvGraphicFramePr>
        <p:xfrm>
          <a:off x="3448855" y="5350678"/>
          <a:ext cx="988127" cy="301188"/>
        </p:xfrm>
        <a:graphic>
          <a:graphicData uri="http://schemas.openxmlformats.org/presentationml/2006/ole">
            <mc:AlternateContent xmlns:mc="http://schemas.openxmlformats.org/markup-compatibility/2006">
              <mc:Choice xmlns:v="urn:schemas-microsoft-com:vml" Requires="v">
                <p:oleObj spid="_x0000_s4100" name="Equation" r:id="rId9" imgW="406048" imgH="164957" progId="Equation.3">
                  <p:embed/>
                </p:oleObj>
              </mc:Choice>
              <mc:Fallback>
                <p:oleObj name="Equation" r:id="rId9" imgW="406048" imgH="164957" progId="Equation.3">
                  <p:embed/>
                  <p:pic>
                    <p:nvPicPr>
                      <p:cNvPr id="8" name="Object 7">
                        <a:extLst>
                          <a:ext uri="{FF2B5EF4-FFF2-40B4-BE49-F238E27FC236}">
                            <a16:creationId xmlns:a16="http://schemas.microsoft.com/office/drawing/2014/main" id="{729688E0-EA68-483A-925E-C56D22C340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8855" y="5350678"/>
                        <a:ext cx="988127" cy="30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A72A3E5B-6775-423A-95D1-2D00A696239B}"/>
              </a:ext>
            </a:extLst>
          </p:cNvPr>
          <p:cNvSpPr txBox="1"/>
          <p:nvPr/>
        </p:nvSpPr>
        <p:spPr>
          <a:xfrm>
            <a:off x="1053792" y="4731630"/>
            <a:ext cx="1594459" cy="369332"/>
          </a:xfrm>
          <a:prstGeom prst="rect">
            <a:avLst/>
          </a:prstGeom>
          <a:noFill/>
        </p:spPr>
        <p:txBody>
          <a:bodyPr wrap="none" rtlCol="0">
            <a:spAutoFit/>
          </a:bodyPr>
          <a:lstStyle/>
          <a:p>
            <a:r>
              <a:rPr lang="en-GB" dirty="0"/>
              <a:t>Order of filter:</a:t>
            </a:r>
          </a:p>
        </p:txBody>
      </p:sp>
      <p:sp>
        <p:nvSpPr>
          <p:cNvPr id="10" name="TextBox 9">
            <a:extLst>
              <a:ext uri="{FF2B5EF4-FFF2-40B4-BE49-F238E27FC236}">
                <a16:creationId xmlns:a16="http://schemas.microsoft.com/office/drawing/2014/main" id="{F254BDBC-AFC5-4243-B5F3-2F360813C5F2}"/>
              </a:ext>
            </a:extLst>
          </p:cNvPr>
          <p:cNvSpPr txBox="1"/>
          <p:nvPr/>
        </p:nvSpPr>
        <p:spPr>
          <a:xfrm>
            <a:off x="1061974" y="5286223"/>
            <a:ext cx="2386881" cy="369332"/>
          </a:xfrm>
          <a:prstGeom prst="rect">
            <a:avLst/>
          </a:prstGeom>
          <a:noFill/>
        </p:spPr>
        <p:txBody>
          <a:bodyPr wrap="none" rtlCol="0">
            <a:spAutoFit/>
          </a:bodyPr>
          <a:lstStyle/>
          <a:p>
            <a:r>
              <a:rPr lang="en-GB" dirty="0"/>
              <a:t>Number of coefficients:</a:t>
            </a:r>
          </a:p>
        </p:txBody>
      </p:sp>
      <p:sp>
        <p:nvSpPr>
          <p:cNvPr id="11" name="TextBox 10">
            <a:extLst>
              <a:ext uri="{FF2B5EF4-FFF2-40B4-BE49-F238E27FC236}">
                <a16:creationId xmlns:a16="http://schemas.microsoft.com/office/drawing/2014/main" id="{D8314C6A-FF16-43F3-9B9B-3C3909D40522}"/>
              </a:ext>
            </a:extLst>
          </p:cNvPr>
          <p:cNvSpPr txBox="1"/>
          <p:nvPr/>
        </p:nvSpPr>
        <p:spPr>
          <a:xfrm>
            <a:off x="7536315" y="3874534"/>
            <a:ext cx="458079" cy="369332"/>
          </a:xfrm>
          <a:prstGeom prst="rect">
            <a:avLst/>
          </a:prstGeom>
          <a:noFill/>
        </p:spPr>
        <p:txBody>
          <a:bodyPr wrap="none" rtlCol="0">
            <a:spAutoFit/>
          </a:bodyPr>
          <a:lstStyle/>
          <a:p>
            <a:r>
              <a:rPr lang="en-GB" dirty="0"/>
              <a:t>for</a:t>
            </a:r>
          </a:p>
        </p:txBody>
      </p:sp>
      <p:graphicFrame>
        <p:nvGraphicFramePr>
          <p:cNvPr id="12" name="Object 11">
            <a:extLst>
              <a:ext uri="{FF2B5EF4-FFF2-40B4-BE49-F238E27FC236}">
                <a16:creationId xmlns:a16="http://schemas.microsoft.com/office/drawing/2014/main" id="{A3DDF718-D739-4B2F-AAF0-1E44AE77C9E5}"/>
              </a:ext>
            </a:extLst>
          </p:cNvPr>
          <p:cNvGraphicFramePr>
            <a:graphicFrameLocks noChangeAspect="1"/>
          </p:cNvGraphicFramePr>
          <p:nvPr>
            <p:extLst>
              <p:ext uri="{D42A27DB-BD31-4B8C-83A1-F6EECF244321}">
                <p14:modId xmlns:p14="http://schemas.microsoft.com/office/powerpoint/2010/main" val="3085340825"/>
              </p:ext>
            </p:extLst>
          </p:nvPr>
        </p:nvGraphicFramePr>
        <p:xfrm>
          <a:off x="8117496" y="3874534"/>
          <a:ext cx="2136393" cy="393700"/>
        </p:xfrm>
        <a:graphic>
          <a:graphicData uri="http://schemas.openxmlformats.org/presentationml/2006/ole">
            <mc:AlternateContent xmlns:mc="http://schemas.openxmlformats.org/markup-compatibility/2006">
              <mc:Choice xmlns:v="urn:schemas-microsoft-com:vml" Requires="v">
                <p:oleObj spid="_x0000_s4101" name="Equation" r:id="rId11" imgW="723272" imgH="177646" progId="Equation.3">
                  <p:embed/>
                </p:oleObj>
              </mc:Choice>
              <mc:Fallback>
                <p:oleObj name="Equation" r:id="rId11" imgW="723272" imgH="177646" progId="Equation.3">
                  <p:embed/>
                  <p:pic>
                    <p:nvPicPr>
                      <p:cNvPr id="12" name="Object 11">
                        <a:extLst>
                          <a:ext uri="{FF2B5EF4-FFF2-40B4-BE49-F238E27FC236}">
                            <a16:creationId xmlns:a16="http://schemas.microsoft.com/office/drawing/2014/main" id="{A3DDF718-D739-4B2F-AAF0-1E44AE77C9E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17496" y="3874534"/>
                        <a:ext cx="213639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1C18B79D-5DB6-4652-B51C-966F7E57BB71}"/>
              </a:ext>
            </a:extLst>
          </p:cNvPr>
          <p:cNvGraphicFramePr>
            <a:graphicFrameLocks noChangeAspect="1"/>
          </p:cNvGraphicFramePr>
          <p:nvPr>
            <p:extLst>
              <p:ext uri="{D42A27DB-BD31-4B8C-83A1-F6EECF244321}">
                <p14:modId xmlns:p14="http://schemas.microsoft.com/office/powerpoint/2010/main" val="1475536542"/>
              </p:ext>
            </p:extLst>
          </p:nvPr>
        </p:nvGraphicFramePr>
        <p:xfrm>
          <a:off x="2648251" y="4777698"/>
          <a:ext cx="563420" cy="323264"/>
        </p:xfrm>
        <a:graphic>
          <a:graphicData uri="http://schemas.openxmlformats.org/presentationml/2006/ole">
            <mc:AlternateContent xmlns:mc="http://schemas.openxmlformats.org/markup-compatibility/2006">
              <mc:Choice xmlns:v="urn:schemas-microsoft-com:vml" Requires="v">
                <p:oleObj spid="_x0000_s4102" name="Equation" r:id="rId13" imgW="215619" imgH="164885" progId="Equation.3">
                  <p:embed/>
                </p:oleObj>
              </mc:Choice>
              <mc:Fallback>
                <p:oleObj name="Equation" r:id="rId13" imgW="215619" imgH="164885" progId="Equation.3">
                  <p:embed/>
                  <p:pic>
                    <p:nvPicPr>
                      <p:cNvPr id="13" name="Object 12">
                        <a:extLst>
                          <a:ext uri="{FF2B5EF4-FFF2-40B4-BE49-F238E27FC236}">
                            <a16:creationId xmlns:a16="http://schemas.microsoft.com/office/drawing/2014/main" id="{1C18B79D-5DB6-4652-B51C-966F7E57BB7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8251" y="4777698"/>
                        <a:ext cx="563420" cy="323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a:extLst>
              <a:ext uri="{FF2B5EF4-FFF2-40B4-BE49-F238E27FC236}">
                <a16:creationId xmlns:a16="http://schemas.microsoft.com/office/drawing/2014/main" id="{C4A831D7-0D7D-4354-BA7A-CE1747771BFA}"/>
              </a:ext>
            </a:extLst>
          </p:cNvPr>
          <p:cNvSpPr txBox="1"/>
          <p:nvPr/>
        </p:nvSpPr>
        <p:spPr>
          <a:xfrm>
            <a:off x="7395772" y="2688194"/>
            <a:ext cx="1295378" cy="369332"/>
          </a:xfrm>
          <a:prstGeom prst="rect">
            <a:avLst/>
          </a:prstGeom>
          <a:noFill/>
        </p:spPr>
        <p:txBody>
          <a:bodyPr wrap="none" rtlCol="0">
            <a:spAutoFit/>
          </a:bodyPr>
          <a:lstStyle/>
          <a:p>
            <a:r>
              <a:rPr lang="en-GB" dirty="0"/>
              <a:t>in the range</a:t>
            </a:r>
          </a:p>
        </p:txBody>
      </p:sp>
      <p:graphicFrame>
        <p:nvGraphicFramePr>
          <p:cNvPr id="15" name="Object 14">
            <a:extLst>
              <a:ext uri="{FF2B5EF4-FFF2-40B4-BE49-F238E27FC236}">
                <a16:creationId xmlns:a16="http://schemas.microsoft.com/office/drawing/2014/main" id="{E3E0FA5E-1393-447D-8019-4553D6B4C378}"/>
              </a:ext>
            </a:extLst>
          </p:cNvPr>
          <p:cNvGraphicFramePr>
            <a:graphicFrameLocks noChangeAspect="1"/>
          </p:cNvGraphicFramePr>
          <p:nvPr>
            <p:extLst>
              <p:ext uri="{D42A27DB-BD31-4B8C-83A1-F6EECF244321}">
                <p14:modId xmlns:p14="http://schemas.microsoft.com/office/powerpoint/2010/main" val="2473503171"/>
              </p:ext>
            </p:extLst>
          </p:nvPr>
        </p:nvGraphicFramePr>
        <p:xfrm>
          <a:off x="8720236" y="2717068"/>
          <a:ext cx="1724924" cy="323550"/>
        </p:xfrm>
        <a:graphic>
          <a:graphicData uri="http://schemas.openxmlformats.org/presentationml/2006/ole">
            <mc:AlternateContent xmlns:mc="http://schemas.openxmlformats.org/markup-compatibility/2006">
              <mc:Choice xmlns:v="urn:schemas-microsoft-com:vml" Requires="v">
                <p:oleObj spid="_x0000_s4103" name="Equation" r:id="rId15" imgW="761760" imgH="190440" progId="Equation.3">
                  <p:embed/>
                </p:oleObj>
              </mc:Choice>
              <mc:Fallback>
                <p:oleObj name="Equation" r:id="rId15" imgW="761760" imgH="190440" progId="Equation.3">
                  <p:embed/>
                  <p:pic>
                    <p:nvPicPr>
                      <p:cNvPr id="15" name="Object 14">
                        <a:extLst>
                          <a:ext uri="{FF2B5EF4-FFF2-40B4-BE49-F238E27FC236}">
                            <a16:creationId xmlns:a16="http://schemas.microsoft.com/office/drawing/2014/main" id="{E3E0FA5E-1393-447D-8019-4553D6B4C37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20236" y="2717068"/>
                        <a:ext cx="1724924" cy="32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72281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Band Pass FIR Filter</a:t>
            </a:r>
            <a:endParaRPr lang="en-US" dirty="0"/>
          </a:p>
        </p:txBody>
      </p:sp>
      <p:graphicFrame>
        <p:nvGraphicFramePr>
          <p:cNvPr id="4" name="Object 3">
            <a:extLst>
              <a:ext uri="{FF2B5EF4-FFF2-40B4-BE49-F238E27FC236}">
                <a16:creationId xmlns:a16="http://schemas.microsoft.com/office/drawing/2014/main" id="{7F1433A4-36B8-49B0-BA0B-B26A8BEFF46B}"/>
              </a:ext>
            </a:extLst>
          </p:cNvPr>
          <p:cNvGraphicFramePr>
            <a:graphicFrameLocks noChangeAspect="1"/>
          </p:cNvGraphicFramePr>
          <p:nvPr>
            <p:extLst>
              <p:ext uri="{D42A27DB-BD31-4B8C-83A1-F6EECF244321}">
                <p14:modId xmlns:p14="http://schemas.microsoft.com/office/powerpoint/2010/main" val="519917329"/>
              </p:ext>
            </p:extLst>
          </p:nvPr>
        </p:nvGraphicFramePr>
        <p:xfrm>
          <a:off x="7314881" y="1182258"/>
          <a:ext cx="3537684" cy="1141412"/>
        </p:xfrm>
        <a:graphic>
          <a:graphicData uri="http://schemas.openxmlformats.org/presentationml/2006/ole">
            <mc:AlternateContent xmlns:mc="http://schemas.openxmlformats.org/markup-compatibility/2006">
              <mc:Choice xmlns:v="urn:schemas-microsoft-com:vml" Requires="v">
                <p:oleObj spid="_x0000_s5122" name="Equation" r:id="rId4" imgW="1714500" imgH="736600" progId="Equation.3">
                  <p:embed/>
                </p:oleObj>
              </mc:Choice>
              <mc:Fallback>
                <p:oleObj name="Equation" r:id="rId4" imgW="1714500" imgH="736600" progId="Equation.3">
                  <p:embed/>
                  <p:pic>
                    <p:nvPicPr>
                      <p:cNvPr id="4" name="Object 3">
                        <a:extLst>
                          <a:ext uri="{FF2B5EF4-FFF2-40B4-BE49-F238E27FC236}">
                            <a16:creationId xmlns:a16="http://schemas.microsoft.com/office/drawing/2014/main" id="{7F1433A4-36B8-49B0-BA0B-B26A8BEFF4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4881" y="1182258"/>
                        <a:ext cx="3537684"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97C97B21-E01E-4F17-930D-0DC38D1EF95C}"/>
              </a:ext>
            </a:extLst>
          </p:cNvPr>
          <p:cNvGraphicFramePr>
            <a:graphicFrameLocks noChangeAspect="1"/>
          </p:cNvGraphicFramePr>
          <p:nvPr>
            <p:extLst>
              <p:ext uri="{D42A27DB-BD31-4B8C-83A1-F6EECF244321}">
                <p14:modId xmlns:p14="http://schemas.microsoft.com/office/powerpoint/2010/main" val="1408283701"/>
              </p:ext>
            </p:extLst>
          </p:nvPr>
        </p:nvGraphicFramePr>
        <p:xfrm>
          <a:off x="3942656" y="3539350"/>
          <a:ext cx="4546941" cy="1168400"/>
        </p:xfrm>
        <a:graphic>
          <a:graphicData uri="http://schemas.openxmlformats.org/presentationml/2006/ole">
            <mc:AlternateContent xmlns:mc="http://schemas.openxmlformats.org/markup-compatibility/2006">
              <mc:Choice xmlns:v="urn:schemas-microsoft-com:vml" Requires="v">
                <p:oleObj spid="_x0000_s5123" name="Equation" r:id="rId6" imgW="2298700" imgH="787400" progId="Equation.3">
                  <p:embed/>
                </p:oleObj>
              </mc:Choice>
              <mc:Fallback>
                <p:oleObj name="Equation" r:id="rId6" imgW="2298700" imgH="787400" progId="Equation.3">
                  <p:embed/>
                  <p:pic>
                    <p:nvPicPr>
                      <p:cNvPr id="5" name="Object 4">
                        <a:extLst>
                          <a:ext uri="{FF2B5EF4-FFF2-40B4-BE49-F238E27FC236}">
                            <a16:creationId xmlns:a16="http://schemas.microsoft.com/office/drawing/2014/main" id="{97C97B21-E01E-4F17-930D-0DC38D1EF9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2656" y="3539350"/>
                        <a:ext cx="4546941"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2">
            <a:extLst>
              <a:ext uri="{FF2B5EF4-FFF2-40B4-BE49-F238E27FC236}">
                <a16:creationId xmlns:a16="http://schemas.microsoft.com/office/drawing/2014/main" id="{CB15C8B1-A9AE-4057-9308-6F3B3992E454}"/>
              </a:ext>
            </a:extLst>
          </p:cNvPr>
          <p:cNvPicPr>
            <a:picLocks noChangeAspect="1" noChangeArrowheads="1"/>
          </p:cNvPicPr>
          <p:nvPr/>
        </p:nvPicPr>
        <p:blipFill>
          <a:blip r:embed="rId8" cstate="print"/>
          <a:srcRect/>
          <a:stretch>
            <a:fillRect/>
          </a:stretch>
        </p:blipFill>
        <p:spPr bwMode="auto">
          <a:xfrm>
            <a:off x="921096" y="1224450"/>
            <a:ext cx="6144399" cy="1866900"/>
          </a:xfrm>
          <a:prstGeom prst="rect">
            <a:avLst/>
          </a:prstGeom>
          <a:noFill/>
          <a:ln w="9525">
            <a:noFill/>
            <a:miter lim="800000"/>
            <a:headEnd/>
            <a:tailEnd/>
          </a:ln>
        </p:spPr>
      </p:pic>
      <p:sp>
        <p:nvSpPr>
          <p:cNvPr id="7" name="TextBox 6">
            <a:extLst>
              <a:ext uri="{FF2B5EF4-FFF2-40B4-BE49-F238E27FC236}">
                <a16:creationId xmlns:a16="http://schemas.microsoft.com/office/drawing/2014/main" id="{A6A35112-FEF0-4E53-B51B-85A418BCC29D}"/>
              </a:ext>
            </a:extLst>
          </p:cNvPr>
          <p:cNvSpPr txBox="1"/>
          <p:nvPr/>
        </p:nvSpPr>
        <p:spPr>
          <a:xfrm>
            <a:off x="993336" y="3505202"/>
            <a:ext cx="2117548" cy="369332"/>
          </a:xfrm>
          <a:prstGeom prst="rect">
            <a:avLst/>
          </a:prstGeom>
          <a:noFill/>
        </p:spPr>
        <p:txBody>
          <a:bodyPr wrap="none" rtlCol="0">
            <a:spAutoFit/>
          </a:bodyPr>
          <a:lstStyle/>
          <a:p>
            <a:r>
              <a:rPr lang="en-GB" dirty="0"/>
              <a:t>Taking inverse DTFT</a:t>
            </a:r>
          </a:p>
        </p:txBody>
      </p:sp>
      <p:graphicFrame>
        <p:nvGraphicFramePr>
          <p:cNvPr id="8" name="Object 7">
            <a:extLst>
              <a:ext uri="{FF2B5EF4-FFF2-40B4-BE49-F238E27FC236}">
                <a16:creationId xmlns:a16="http://schemas.microsoft.com/office/drawing/2014/main" id="{ABF5185B-E4E2-4DD6-BD19-F643988E1465}"/>
              </a:ext>
            </a:extLst>
          </p:cNvPr>
          <p:cNvGraphicFramePr>
            <a:graphicFrameLocks noChangeAspect="1"/>
          </p:cNvGraphicFramePr>
          <p:nvPr>
            <p:extLst>
              <p:ext uri="{D42A27DB-BD31-4B8C-83A1-F6EECF244321}">
                <p14:modId xmlns:p14="http://schemas.microsoft.com/office/powerpoint/2010/main" val="1004993855"/>
              </p:ext>
            </p:extLst>
          </p:nvPr>
        </p:nvGraphicFramePr>
        <p:xfrm>
          <a:off x="3438346" y="5319148"/>
          <a:ext cx="988127" cy="301188"/>
        </p:xfrm>
        <a:graphic>
          <a:graphicData uri="http://schemas.openxmlformats.org/presentationml/2006/ole">
            <mc:AlternateContent xmlns:mc="http://schemas.openxmlformats.org/markup-compatibility/2006">
              <mc:Choice xmlns:v="urn:schemas-microsoft-com:vml" Requires="v">
                <p:oleObj spid="_x0000_s5124" name="Equation" r:id="rId9" imgW="406048" imgH="164957" progId="Equation.3">
                  <p:embed/>
                </p:oleObj>
              </mc:Choice>
              <mc:Fallback>
                <p:oleObj name="Equation" r:id="rId9" imgW="406048" imgH="164957" progId="Equation.3">
                  <p:embed/>
                  <p:pic>
                    <p:nvPicPr>
                      <p:cNvPr id="8" name="Object 7">
                        <a:extLst>
                          <a:ext uri="{FF2B5EF4-FFF2-40B4-BE49-F238E27FC236}">
                            <a16:creationId xmlns:a16="http://schemas.microsoft.com/office/drawing/2014/main" id="{ABF5185B-E4E2-4DD6-BD19-F643988E14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8346" y="5319148"/>
                        <a:ext cx="988127" cy="30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1D6237D0-F531-4C33-BFCA-1428A191B060}"/>
              </a:ext>
            </a:extLst>
          </p:cNvPr>
          <p:cNvSpPr txBox="1"/>
          <p:nvPr/>
        </p:nvSpPr>
        <p:spPr>
          <a:xfrm>
            <a:off x="1053792" y="4731630"/>
            <a:ext cx="1594459" cy="369332"/>
          </a:xfrm>
          <a:prstGeom prst="rect">
            <a:avLst/>
          </a:prstGeom>
          <a:noFill/>
        </p:spPr>
        <p:txBody>
          <a:bodyPr wrap="none" rtlCol="0">
            <a:spAutoFit/>
          </a:bodyPr>
          <a:lstStyle/>
          <a:p>
            <a:r>
              <a:rPr lang="en-GB" dirty="0"/>
              <a:t>Order of filter:</a:t>
            </a:r>
          </a:p>
        </p:txBody>
      </p:sp>
      <p:sp>
        <p:nvSpPr>
          <p:cNvPr id="10" name="TextBox 9">
            <a:extLst>
              <a:ext uri="{FF2B5EF4-FFF2-40B4-BE49-F238E27FC236}">
                <a16:creationId xmlns:a16="http://schemas.microsoft.com/office/drawing/2014/main" id="{4BA835C2-8D82-435E-A1CF-7943B7B795A3}"/>
              </a:ext>
            </a:extLst>
          </p:cNvPr>
          <p:cNvSpPr txBox="1"/>
          <p:nvPr/>
        </p:nvSpPr>
        <p:spPr>
          <a:xfrm>
            <a:off x="1061974" y="5286223"/>
            <a:ext cx="2386881" cy="369332"/>
          </a:xfrm>
          <a:prstGeom prst="rect">
            <a:avLst/>
          </a:prstGeom>
          <a:noFill/>
        </p:spPr>
        <p:txBody>
          <a:bodyPr wrap="none" rtlCol="0">
            <a:spAutoFit/>
          </a:bodyPr>
          <a:lstStyle/>
          <a:p>
            <a:r>
              <a:rPr lang="en-GB" dirty="0"/>
              <a:t>Number of coefficients:</a:t>
            </a:r>
          </a:p>
        </p:txBody>
      </p:sp>
      <p:sp>
        <p:nvSpPr>
          <p:cNvPr id="11" name="TextBox 10">
            <a:extLst>
              <a:ext uri="{FF2B5EF4-FFF2-40B4-BE49-F238E27FC236}">
                <a16:creationId xmlns:a16="http://schemas.microsoft.com/office/drawing/2014/main" id="{3F7E87EF-983E-43EB-9953-EED2607AC61C}"/>
              </a:ext>
            </a:extLst>
          </p:cNvPr>
          <p:cNvSpPr txBox="1"/>
          <p:nvPr/>
        </p:nvSpPr>
        <p:spPr>
          <a:xfrm>
            <a:off x="8692265" y="3874534"/>
            <a:ext cx="458079" cy="369332"/>
          </a:xfrm>
          <a:prstGeom prst="rect">
            <a:avLst/>
          </a:prstGeom>
          <a:noFill/>
        </p:spPr>
        <p:txBody>
          <a:bodyPr wrap="none" rtlCol="0">
            <a:spAutoFit/>
          </a:bodyPr>
          <a:lstStyle/>
          <a:p>
            <a:r>
              <a:rPr lang="en-GB" dirty="0"/>
              <a:t>for</a:t>
            </a:r>
          </a:p>
        </p:txBody>
      </p:sp>
      <p:graphicFrame>
        <p:nvGraphicFramePr>
          <p:cNvPr id="12" name="Object 11">
            <a:extLst>
              <a:ext uri="{FF2B5EF4-FFF2-40B4-BE49-F238E27FC236}">
                <a16:creationId xmlns:a16="http://schemas.microsoft.com/office/drawing/2014/main" id="{7B52F0E6-2F21-41F0-9E69-435A03BA05DF}"/>
              </a:ext>
            </a:extLst>
          </p:cNvPr>
          <p:cNvGraphicFramePr>
            <a:graphicFrameLocks noChangeAspect="1"/>
          </p:cNvGraphicFramePr>
          <p:nvPr>
            <p:extLst>
              <p:ext uri="{D42A27DB-BD31-4B8C-83A1-F6EECF244321}">
                <p14:modId xmlns:p14="http://schemas.microsoft.com/office/powerpoint/2010/main" val="878004323"/>
              </p:ext>
            </p:extLst>
          </p:nvPr>
        </p:nvGraphicFramePr>
        <p:xfrm>
          <a:off x="9273446" y="3874534"/>
          <a:ext cx="2136393" cy="393700"/>
        </p:xfrm>
        <a:graphic>
          <a:graphicData uri="http://schemas.openxmlformats.org/presentationml/2006/ole">
            <mc:AlternateContent xmlns:mc="http://schemas.openxmlformats.org/markup-compatibility/2006">
              <mc:Choice xmlns:v="urn:schemas-microsoft-com:vml" Requires="v">
                <p:oleObj spid="_x0000_s5125" name="Equation" r:id="rId11" imgW="723272" imgH="177646" progId="Equation.3">
                  <p:embed/>
                </p:oleObj>
              </mc:Choice>
              <mc:Fallback>
                <p:oleObj name="Equation" r:id="rId11" imgW="723272" imgH="177646" progId="Equation.3">
                  <p:embed/>
                  <p:pic>
                    <p:nvPicPr>
                      <p:cNvPr id="12" name="Object 11">
                        <a:extLst>
                          <a:ext uri="{FF2B5EF4-FFF2-40B4-BE49-F238E27FC236}">
                            <a16:creationId xmlns:a16="http://schemas.microsoft.com/office/drawing/2014/main" id="{7B52F0E6-2F21-41F0-9E69-435A03BA05D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73446" y="3874534"/>
                        <a:ext cx="213639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F4D4A2C0-70AA-4F70-8F08-94D646DEE26F}"/>
              </a:ext>
            </a:extLst>
          </p:cNvPr>
          <p:cNvGraphicFramePr>
            <a:graphicFrameLocks noChangeAspect="1"/>
          </p:cNvGraphicFramePr>
          <p:nvPr>
            <p:extLst>
              <p:ext uri="{D42A27DB-BD31-4B8C-83A1-F6EECF244321}">
                <p14:modId xmlns:p14="http://schemas.microsoft.com/office/powerpoint/2010/main" val="3153756700"/>
              </p:ext>
            </p:extLst>
          </p:nvPr>
        </p:nvGraphicFramePr>
        <p:xfrm>
          <a:off x="2648251" y="4777698"/>
          <a:ext cx="563420" cy="323264"/>
        </p:xfrm>
        <a:graphic>
          <a:graphicData uri="http://schemas.openxmlformats.org/presentationml/2006/ole">
            <mc:AlternateContent xmlns:mc="http://schemas.openxmlformats.org/markup-compatibility/2006">
              <mc:Choice xmlns:v="urn:schemas-microsoft-com:vml" Requires="v">
                <p:oleObj spid="_x0000_s5126" name="Equation" r:id="rId13" imgW="215619" imgH="164885" progId="Equation.3">
                  <p:embed/>
                </p:oleObj>
              </mc:Choice>
              <mc:Fallback>
                <p:oleObj name="Equation" r:id="rId13" imgW="215619" imgH="164885" progId="Equation.3">
                  <p:embed/>
                  <p:pic>
                    <p:nvPicPr>
                      <p:cNvPr id="13" name="Object 12">
                        <a:extLst>
                          <a:ext uri="{FF2B5EF4-FFF2-40B4-BE49-F238E27FC236}">
                            <a16:creationId xmlns:a16="http://schemas.microsoft.com/office/drawing/2014/main" id="{F4D4A2C0-70AA-4F70-8F08-94D646DEE26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8251" y="4777698"/>
                        <a:ext cx="563420" cy="323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a:extLst>
              <a:ext uri="{FF2B5EF4-FFF2-40B4-BE49-F238E27FC236}">
                <a16:creationId xmlns:a16="http://schemas.microsoft.com/office/drawing/2014/main" id="{27733D6B-8BD0-4C10-876A-7C9AF7D8C2BE}"/>
              </a:ext>
            </a:extLst>
          </p:cNvPr>
          <p:cNvSpPr txBox="1"/>
          <p:nvPr/>
        </p:nvSpPr>
        <p:spPr>
          <a:xfrm>
            <a:off x="7395772" y="2688194"/>
            <a:ext cx="1295378" cy="369332"/>
          </a:xfrm>
          <a:prstGeom prst="rect">
            <a:avLst/>
          </a:prstGeom>
          <a:noFill/>
        </p:spPr>
        <p:txBody>
          <a:bodyPr wrap="none" rtlCol="0">
            <a:spAutoFit/>
          </a:bodyPr>
          <a:lstStyle/>
          <a:p>
            <a:r>
              <a:rPr lang="en-GB" dirty="0"/>
              <a:t>in the range</a:t>
            </a:r>
          </a:p>
        </p:txBody>
      </p:sp>
      <p:graphicFrame>
        <p:nvGraphicFramePr>
          <p:cNvPr id="15" name="Object 14">
            <a:extLst>
              <a:ext uri="{FF2B5EF4-FFF2-40B4-BE49-F238E27FC236}">
                <a16:creationId xmlns:a16="http://schemas.microsoft.com/office/drawing/2014/main" id="{49210957-E582-42E3-BC51-63D49B375DC9}"/>
              </a:ext>
            </a:extLst>
          </p:cNvPr>
          <p:cNvGraphicFramePr>
            <a:graphicFrameLocks noChangeAspect="1"/>
          </p:cNvGraphicFramePr>
          <p:nvPr>
            <p:extLst>
              <p:ext uri="{D42A27DB-BD31-4B8C-83A1-F6EECF244321}">
                <p14:modId xmlns:p14="http://schemas.microsoft.com/office/powerpoint/2010/main" val="4286061698"/>
              </p:ext>
            </p:extLst>
          </p:nvPr>
        </p:nvGraphicFramePr>
        <p:xfrm>
          <a:off x="8720236" y="2717068"/>
          <a:ext cx="1724924" cy="323550"/>
        </p:xfrm>
        <a:graphic>
          <a:graphicData uri="http://schemas.openxmlformats.org/presentationml/2006/ole">
            <mc:AlternateContent xmlns:mc="http://schemas.openxmlformats.org/markup-compatibility/2006">
              <mc:Choice xmlns:v="urn:schemas-microsoft-com:vml" Requires="v">
                <p:oleObj spid="_x0000_s5127" name="Equation" r:id="rId15" imgW="761760" imgH="190440" progId="Equation.3">
                  <p:embed/>
                </p:oleObj>
              </mc:Choice>
              <mc:Fallback>
                <p:oleObj name="Equation" r:id="rId15" imgW="761760" imgH="190440" progId="Equation.3">
                  <p:embed/>
                  <p:pic>
                    <p:nvPicPr>
                      <p:cNvPr id="15" name="Object 14">
                        <a:extLst>
                          <a:ext uri="{FF2B5EF4-FFF2-40B4-BE49-F238E27FC236}">
                            <a16:creationId xmlns:a16="http://schemas.microsoft.com/office/drawing/2014/main" id="{49210957-E582-42E3-BC51-63D49B375D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20236" y="2717068"/>
                        <a:ext cx="1724924" cy="32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573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Band Stop FIR Filter</a:t>
            </a:r>
            <a:endParaRPr lang="en-US" dirty="0"/>
          </a:p>
        </p:txBody>
      </p:sp>
      <p:graphicFrame>
        <p:nvGraphicFramePr>
          <p:cNvPr id="4" name="Object 3">
            <a:extLst>
              <a:ext uri="{FF2B5EF4-FFF2-40B4-BE49-F238E27FC236}">
                <a16:creationId xmlns:a16="http://schemas.microsoft.com/office/drawing/2014/main" id="{DEAE638B-09DE-4429-8476-878FD101D975}"/>
              </a:ext>
            </a:extLst>
          </p:cNvPr>
          <p:cNvGraphicFramePr>
            <a:graphicFrameLocks noChangeAspect="1"/>
          </p:cNvGraphicFramePr>
          <p:nvPr>
            <p:extLst>
              <p:ext uri="{D42A27DB-BD31-4B8C-83A1-F6EECF244321}">
                <p14:modId xmlns:p14="http://schemas.microsoft.com/office/powerpoint/2010/main" val="2620528046"/>
              </p:ext>
            </p:extLst>
          </p:nvPr>
        </p:nvGraphicFramePr>
        <p:xfrm>
          <a:off x="7304384" y="1166640"/>
          <a:ext cx="3537684" cy="1141412"/>
        </p:xfrm>
        <a:graphic>
          <a:graphicData uri="http://schemas.openxmlformats.org/presentationml/2006/ole">
            <mc:AlternateContent xmlns:mc="http://schemas.openxmlformats.org/markup-compatibility/2006">
              <mc:Choice xmlns:v="urn:schemas-microsoft-com:vml" Requires="v">
                <p:oleObj spid="_x0000_s6146" name="Equation" r:id="rId4" imgW="1714500" imgH="736600" progId="Equation.3">
                  <p:embed/>
                </p:oleObj>
              </mc:Choice>
              <mc:Fallback>
                <p:oleObj name="Equation" r:id="rId4" imgW="1714500" imgH="736600" progId="Equation.3">
                  <p:embed/>
                  <p:pic>
                    <p:nvPicPr>
                      <p:cNvPr id="4" name="Object 3">
                        <a:extLst>
                          <a:ext uri="{FF2B5EF4-FFF2-40B4-BE49-F238E27FC236}">
                            <a16:creationId xmlns:a16="http://schemas.microsoft.com/office/drawing/2014/main" id="{DEAE638B-09DE-4429-8476-878FD101D9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4384" y="1166640"/>
                        <a:ext cx="3537684"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5A2724A5-AF7C-4E8C-98E4-F288EF7CC570}"/>
              </a:ext>
            </a:extLst>
          </p:cNvPr>
          <p:cNvGraphicFramePr>
            <a:graphicFrameLocks noChangeAspect="1"/>
          </p:cNvGraphicFramePr>
          <p:nvPr>
            <p:extLst>
              <p:ext uri="{D42A27DB-BD31-4B8C-83A1-F6EECF244321}">
                <p14:modId xmlns:p14="http://schemas.microsoft.com/office/powerpoint/2010/main" val="4215535327"/>
              </p:ext>
            </p:extLst>
          </p:nvPr>
        </p:nvGraphicFramePr>
        <p:xfrm>
          <a:off x="3719239" y="3517040"/>
          <a:ext cx="4546941" cy="1168400"/>
        </p:xfrm>
        <a:graphic>
          <a:graphicData uri="http://schemas.openxmlformats.org/presentationml/2006/ole">
            <mc:AlternateContent xmlns:mc="http://schemas.openxmlformats.org/markup-compatibility/2006">
              <mc:Choice xmlns:v="urn:schemas-microsoft-com:vml" Requires="v">
                <p:oleObj spid="_x0000_s6147" name="Equation" r:id="rId6" imgW="2298700" imgH="787400" progId="Equation.3">
                  <p:embed/>
                </p:oleObj>
              </mc:Choice>
              <mc:Fallback>
                <p:oleObj name="Equation" r:id="rId6" imgW="2298700" imgH="787400" progId="Equation.3">
                  <p:embed/>
                  <p:pic>
                    <p:nvPicPr>
                      <p:cNvPr id="5" name="Object 4">
                        <a:extLst>
                          <a:ext uri="{FF2B5EF4-FFF2-40B4-BE49-F238E27FC236}">
                            <a16:creationId xmlns:a16="http://schemas.microsoft.com/office/drawing/2014/main" id="{5A2724A5-AF7C-4E8C-98E4-F288EF7CC5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9239" y="3517040"/>
                        <a:ext cx="4546941"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3">
            <a:extLst>
              <a:ext uri="{FF2B5EF4-FFF2-40B4-BE49-F238E27FC236}">
                <a16:creationId xmlns:a16="http://schemas.microsoft.com/office/drawing/2014/main" id="{709467A6-2BAB-4A14-B4AF-D93D5F60BC8A}"/>
              </a:ext>
            </a:extLst>
          </p:cNvPr>
          <p:cNvPicPr>
            <a:picLocks noChangeAspect="1" noChangeArrowheads="1"/>
          </p:cNvPicPr>
          <p:nvPr/>
        </p:nvPicPr>
        <p:blipFill>
          <a:blip r:embed="rId8" cstate="print"/>
          <a:srcRect/>
          <a:stretch>
            <a:fillRect/>
          </a:stretch>
        </p:blipFill>
        <p:spPr bwMode="auto">
          <a:xfrm>
            <a:off x="917639" y="1211310"/>
            <a:ext cx="6144399" cy="1866900"/>
          </a:xfrm>
          <a:prstGeom prst="rect">
            <a:avLst/>
          </a:prstGeom>
          <a:noFill/>
          <a:ln w="9525">
            <a:noFill/>
            <a:miter lim="800000"/>
            <a:headEnd/>
            <a:tailEnd/>
          </a:ln>
        </p:spPr>
      </p:pic>
      <p:sp>
        <p:nvSpPr>
          <p:cNvPr id="7" name="TextBox 6">
            <a:extLst>
              <a:ext uri="{FF2B5EF4-FFF2-40B4-BE49-F238E27FC236}">
                <a16:creationId xmlns:a16="http://schemas.microsoft.com/office/drawing/2014/main" id="{7DA0F013-04D3-4FBD-A7FB-6F3740F1A535}"/>
              </a:ext>
            </a:extLst>
          </p:cNvPr>
          <p:cNvSpPr txBox="1"/>
          <p:nvPr/>
        </p:nvSpPr>
        <p:spPr>
          <a:xfrm>
            <a:off x="993336" y="3505202"/>
            <a:ext cx="2117548" cy="369332"/>
          </a:xfrm>
          <a:prstGeom prst="rect">
            <a:avLst/>
          </a:prstGeom>
          <a:noFill/>
        </p:spPr>
        <p:txBody>
          <a:bodyPr wrap="none" rtlCol="0">
            <a:spAutoFit/>
          </a:bodyPr>
          <a:lstStyle/>
          <a:p>
            <a:r>
              <a:rPr lang="en-GB" dirty="0"/>
              <a:t>Taking inverse DTFT</a:t>
            </a:r>
          </a:p>
        </p:txBody>
      </p:sp>
      <p:graphicFrame>
        <p:nvGraphicFramePr>
          <p:cNvPr id="8" name="Object 7">
            <a:extLst>
              <a:ext uri="{FF2B5EF4-FFF2-40B4-BE49-F238E27FC236}">
                <a16:creationId xmlns:a16="http://schemas.microsoft.com/office/drawing/2014/main" id="{54E9E1F3-A8F4-4F2F-999E-25E54498181B}"/>
              </a:ext>
            </a:extLst>
          </p:cNvPr>
          <p:cNvGraphicFramePr>
            <a:graphicFrameLocks noChangeAspect="1"/>
          </p:cNvGraphicFramePr>
          <p:nvPr>
            <p:extLst>
              <p:ext uri="{D42A27DB-BD31-4B8C-83A1-F6EECF244321}">
                <p14:modId xmlns:p14="http://schemas.microsoft.com/office/powerpoint/2010/main" val="956044449"/>
              </p:ext>
            </p:extLst>
          </p:nvPr>
        </p:nvGraphicFramePr>
        <p:xfrm>
          <a:off x="3448855" y="5329658"/>
          <a:ext cx="988127" cy="301188"/>
        </p:xfrm>
        <a:graphic>
          <a:graphicData uri="http://schemas.openxmlformats.org/presentationml/2006/ole">
            <mc:AlternateContent xmlns:mc="http://schemas.openxmlformats.org/markup-compatibility/2006">
              <mc:Choice xmlns:v="urn:schemas-microsoft-com:vml" Requires="v">
                <p:oleObj spid="_x0000_s6148" name="Equation" r:id="rId9" imgW="406048" imgH="164957" progId="Equation.3">
                  <p:embed/>
                </p:oleObj>
              </mc:Choice>
              <mc:Fallback>
                <p:oleObj name="Equation" r:id="rId9" imgW="406048" imgH="164957" progId="Equation.3">
                  <p:embed/>
                  <p:pic>
                    <p:nvPicPr>
                      <p:cNvPr id="8" name="Object 7">
                        <a:extLst>
                          <a:ext uri="{FF2B5EF4-FFF2-40B4-BE49-F238E27FC236}">
                            <a16:creationId xmlns:a16="http://schemas.microsoft.com/office/drawing/2014/main" id="{54E9E1F3-A8F4-4F2F-999E-25E5449818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8855" y="5329658"/>
                        <a:ext cx="988127" cy="30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C19573C5-735E-4B15-9000-971663E0846B}"/>
              </a:ext>
            </a:extLst>
          </p:cNvPr>
          <p:cNvSpPr txBox="1"/>
          <p:nvPr/>
        </p:nvSpPr>
        <p:spPr>
          <a:xfrm>
            <a:off x="1053792" y="4731630"/>
            <a:ext cx="1594459" cy="369332"/>
          </a:xfrm>
          <a:prstGeom prst="rect">
            <a:avLst/>
          </a:prstGeom>
          <a:noFill/>
        </p:spPr>
        <p:txBody>
          <a:bodyPr wrap="none" rtlCol="0">
            <a:spAutoFit/>
          </a:bodyPr>
          <a:lstStyle/>
          <a:p>
            <a:r>
              <a:rPr lang="en-GB" dirty="0"/>
              <a:t>Order of filter:</a:t>
            </a:r>
          </a:p>
        </p:txBody>
      </p:sp>
      <p:sp>
        <p:nvSpPr>
          <p:cNvPr id="10" name="TextBox 9">
            <a:extLst>
              <a:ext uri="{FF2B5EF4-FFF2-40B4-BE49-F238E27FC236}">
                <a16:creationId xmlns:a16="http://schemas.microsoft.com/office/drawing/2014/main" id="{653A7456-3105-4388-822A-4CC38C364971}"/>
              </a:ext>
            </a:extLst>
          </p:cNvPr>
          <p:cNvSpPr txBox="1"/>
          <p:nvPr/>
        </p:nvSpPr>
        <p:spPr>
          <a:xfrm>
            <a:off x="1061974" y="5286223"/>
            <a:ext cx="2386881" cy="369332"/>
          </a:xfrm>
          <a:prstGeom prst="rect">
            <a:avLst/>
          </a:prstGeom>
          <a:noFill/>
        </p:spPr>
        <p:txBody>
          <a:bodyPr wrap="none" rtlCol="0">
            <a:spAutoFit/>
          </a:bodyPr>
          <a:lstStyle/>
          <a:p>
            <a:r>
              <a:rPr lang="en-GB" dirty="0"/>
              <a:t>Number of coefficients:</a:t>
            </a:r>
          </a:p>
        </p:txBody>
      </p:sp>
      <p:sp>
        <p:nvSpPr>
          <p:cNvPr id="11" name="TextBox 10">
            <a:extLst>
              <a:ext uri="{FF2B5EF4-FFF2-40B4-BE49-F238E27FC236}">
                <a16:creationId xmlns:a16="http://schemas.microsoft.com/office/drawing/2014/main" id="{B4364445-DEAC-4207-A053-8E2832E2B3FC}"/>
              </a:ext>
            </a:extLst>
          </p:cNvPr>
          <p:cNvSpPr txBox="1"/>
          <p:nvPr/>
        </p:nvSpPr>
        <p:spPr>
          <a:xfrm>
            <a:off x="8482092" y="3874534"/>
            <a:ext cx="458079" cy="369332"/>
          </a:xfrm>
          <a:prstGeom prst="rect">
            <a:avLst/>
          </a:prstGeom>
          <a:noFill/>
        </p:spPr>
        <p:txBody>
          <a:bodyPr wrap="none" rtlCol="0">
            <a:spAutoFit/>
          </a:bodyPr>
          <a:lstStyle/>
          <a:p>
            <a:r>
              <a:rPr lang="en-GB" dirty="0"/>
              <a:t>for</a:t>
            </a:r>
          </a:p>
        </p:txBody>
      </p:sp>
      <p:graphicFrame>
        <p:nvGraphicFramePr>
          <p:cNvPr id="12" name="Object 11">
            <a:extLst>
              <a:ext uri="{FF2B5EF4-FFF2-40B4-BE49-F238E27FC236}">
                <a16:creationId xmlns:a16="http://schemas.microsoft.com/office/drawing/2014/main" id="{0791F2F5-1E72-4D37-9E5E-1D31C5D073C5}"/>
              </a:ext>
            </a:extLst>
          </p:cNvPr>
          <p:cNvGraphicFramePr>
            <a:graphicFrameLocks noChangeAspect="1"/>
          </p:cNvGraphicFramePr>
          <p:nvPr>
            <p:extLst>
              <p:ext uri="{D42A27DB-BD31-4B8C-83A1-F6EECF244321}">
                <p14:modId xmlns:p14="http://schemas.microsoft.com/office/powerpoint/2010/main" val="150001531"/>
              </p:ext>
            </p:extLst>
          </p:nvPr>
        </p:nvGraphicFramePr>
        <p:xfrm>
          <a:off x="9063273" y="3874534"/>
          <a:ext cx="2136393" cy="393700"/>
        </p:xfrm>
        <a:graphic>
          <a:graphicData uri="http://schemas.openxmlformats.org/presentationml/2006/ole">
            <mc:AlternateContent xmlns:mc="http://schemas.openxmlformats.org/markup-compatibility/2006">
              <mc:Choice xmlns:v="urn:schemas-microsoft-com:vml" Requires="v">
                <p:oleObj spid="_x0000_s6149" name="Equation" r:id="rId11" imgW="723272" imgH="177646" progId="Equation.3">
                  <p:embed/>
                </p:oleObj>
              </mc:Choice>
              <mc:Fallback>
                <p:oleObj name="Equation" r:id="rId11" imgW="723272" imgH="177646" progId="Equation.3">
                  <p:embed/>
                  <p:pic>
                    <p:nvPicPr>
                      <p:cNvPr id="12" name="Object 11">
                        <a:extLst>
                          <a:ext uri="{FF2B5EF4-FFF2-40B4-BE49-F238E27FC236}">
                            <a16:creationId xmlns:a16="http://schemas.microsoft.com/office/drawing/2014/main" id="{0791F2F5-1E72-4D37-9E5E-1D31C5D073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63273" y="3874534"/>
                        <a:ext cx="213639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DFE7DD82-2E3D-4F67-AB45-8C717435B150}"/>
              </a:ext>
            </a:extLst>
          </p:cNvPr>
          <p:cNvGraphicFramePr>
            <a:graphicFrameLocks noChangeAspect="1"/>
          </p:cNvGraphicFramePr>
          <p:nvPr>
            <p:extLst>
              <p:ext uri="{D42A27DB-BD31-4B8C-83A1-F6EECF244321}">
                <p14:modId xmlns:p14="http://schemas.microsoft.com/office/powerpoint/2010/main" val="1384274706"/>
              </p:ext>
            </p:extLst>
          </p:nvPr>
        </p:nvGraphicFramePr>
        <p:xfrm>
          <a:off x="2648251" y="4777698"/>
          <a:ext cx="563420" cy="323264"/>
        </p:xfrm>
        <a:graphic>
          <a:graphicData uri="http://schemas.openxmlformats.org/presentationml/2006/ole">
            <mc:AlternateContent xmlns:mc="http://schemas.openxmlformats.org/markup-compatibility/2006">
              <mc:Choice xmlns:v="urn:schemas-microsoft-com:vml" Requires="v">
                <p:oleObj spid="_x0000_s6150" name="Equation" r:id="rId13" imgW="215619" imgH="164885" progId="Equation.3">
                  <p:embed/>
                </p:oleObj>
              </mc:Choice>
              <mc:Fallback>
                <p:oleObj name="Equation" r:id="rId13" imgW="215619" imgH="164885" progId="Equation.3">
                  <p:embed/>
                  <p:pic>
                    <p:nvPicPr>
                      <p:cNvPr id="13" name="Object 12">
                        <a:extLst>
                          <a:ext uri="{FF2B5EF4-FFF2-40B4-BE49-F238E27FC236}">
                            <a16:creationId xmlns:a16="http://schemas.microsoft.com/office/drawing/2014/main" id="{DFE7DD82-2E3D-4F67-AB45-8C717435B1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8251" y="4777698"/>
                        <a:ext cx="563420" cy="323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a:extLst>
              <a:ext uri="{FF2B5EF4-FFF2-40B4-BE49-F238E27FC236}">
                <a16:creationId xmlns:a16="http://schemas.microsoft.com/office/drawing/2014/main" id="{A93BFCC8-4178-464F-B5B1-DB32B414CE0C}"/>
              </a:ext>
            </a:extLst>
          </p:cNvPr>
          <p:cNvSpPr txBox="1"/>
          <p:nvPr/>
        </p:nvSpPr>
        <p:spPr>
          <a:xfrm>
            <a:off x="7395772" y="2688194"/>
            <a:ext cx="1295378" cy="369332"/>
          </a:xfrm>
          <a:prstGeom prst="rect">
            <a:avLst/>
          </a:prstGeom>
          <a:noFill/>
        </p:spPr>
        <p:txBody>
          <a:bodyPr wrap="none" rtlCol="0">
            <a:spAutoFit/>
          </a:bodyPr>
          <a:lstStyle/>
          <a:p>
            <a:r>
              <a:rPr lang="en-GB" dirty="0"/>
              <a:t>in the range</a:t>
            </a:r>
          </a:p>
        </p:txBody>
      </p:sp>
      <p:graphicFrame>
        <p:nvGraphicFramePr>
          <p:cNvPr id="15" name="Object 14">
            <a:extLst>
              <a:ext uri="{FF2B5EF4-FFF2-40B4-BE49-F238E27FC236}">
                <a16:creationId xmlns:a16="http://schemas.microsoft.com/office/drawing/2014/main" id="{957CF5AB-5AE3-495F-89C6-F7CBED97B0BA}"/>
              </a:ext>
            </a:extLst>
          </p:cNvPr>
          <p:cNvGraphicFramePr>
            <a:graphicFrameLocks noChangeAspect="1"/>
          </p:cNvGraphicFramePr>
          <p:nvPr>
            <p:extLst>
              <p:ext uri="{D42A27DB-BD31-4B8C-83A1-F6EECF244321}">
                <p14:modId xmlns:p14="http://schemas.microsoft.com/office/powerpoint/2010/main" val="3169229280"/>
              </p:ext>
            </p:extLst>
          </p:nvPr>
        </p:nvGraphicFramePr>
        <p:xfrm>
          <a:off x="8730745" y="2717068"/>
          <a:ext cx="1724924" cy="323550"/>
        </p:xfrm>
        <a:graphic>
          <a:graphicData uri="http://schemas.openxmlformats.org/presentationml/2006/ole">
            <mc:AlternateContent xmlns:mc="http://schemas.openxmlformats.org/markup-compatibility/2006">
              <mc:Choice xmlns:v="urn:schemas-microsoft-com:vml" Requires="v">
                <p:oleObj spid="_x0000_s6151" name="Equation" r:id="rId15" imgW="761760" imgH="190440" progId="Equation.3">
                  <p:embed/>
                </p:oleObj>
              </mc:Choice>
              <mc:Fallback>
                <p:oleObj name="Equation" r:id="rId15" imgW="761760" imgH="190440" progId="Equation.3">
                  <p:embed/>
                  <p:pic>
                    <p:nvPicPr>
                      <p:cNvPr id="15" name="Object 14">
                        <a:extLst>
                          <a:ext uri="{FF2B5EF4-FFF2-40B4-BE49-F238E27FC236}">
                            <a16:creationId xmlns:a16="http://schemas.microsoft.com/office/drawing/2014/main" id="{957CF5AB-5AE3-495F-89C6-F7CBED97B0B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30745" y="2717068"/>
                        <a:ext cx="1724924" cy="32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2551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Window Method of FIR Filter Design</a:t>
            </a:r>
            <a:endParaRPr lang="en-US" dirty="0"/>
          </a:p>
        </p:txBody>
      </p:sp>
      <p:sp>
        <p:nvSpPr>
          <p:cNvPr id="4" name="TextBox 3">
            <a:extLst>
              <a:ext uri="{FF2B5EF4-FFF2-40B4-BE49-F238E27FC236}">
                <a16:creationId xmlns:a16="http://schemas.microsoft.com/office/drawing/2014/main" id="{4CC173A3-A8A0-49FE-B90A-DFD21F3BDB10}"/>
              </a:ext>
            </a:extLst>
          </p:cNvPr>
          <p:cNvSpPr txBox="1"/>
          <p:nvPr/>
        </p:nvSpPr>
        <p:spPr>
          <a:xfrm>
            <a:off x="1711883" y="1521499"/>
            <a:ext cx="8737043" cy="3647152"/>
          </a:xfrm>
          <a:prstGeom prst="rect">
            <a:avLst/>
          </a:prstGeom>
          <a:noFill/>
        </p:spPr>
        <p:txBody>
          <a:bodyPr wrap="square" rtlCol="0">
            <a:spAutoFit/>
          </a:bodyPr>
          <a:lstStyle/>
          <a:p>
            <a:pPr>
              <a:lnSpc>
                <a:spcPct val="150000"/>
              </a:lnSpc>
            </a:pPr>
            <a:r>
              <a:rPr lang="en-GB" sz="2200" b="0" dirty="0"/>
              <a:t>Design steps</a:t>
            </a:r>
          </a:p>
          <a:p>
            <a:pPr>
              <a:lnSpc>
                <a:spcPct val="150000"/>
              </a:lnSpc>
            </a:pPr>
            <a:endParaRPr lang="en-GB" sz="2200" b="0" dirty="0"/>
          </a:p>
          <a:p>
            <a:pPr marL="457200" indent="-457200">
              <a:lnSpc>
                <a:spcPct val="150000"/>
              </a:lnSpc>
              <a:buAutoNum type="arabicParenR"/>
            </a:pPr>
            <a:r>
              <a:rPr lang="en-GB" sz="2200" b="0" dirty="0"/>
              <a:t>Specify desired frequency response.</a:t>
            </a:r>
          </a:p>
          <a:p>
            <a:pPr marL="457200" indent="-457200">
              <a:lnSpc>
                <a:spcPct val="150000"/>
              </a:lnSpc>
              <a:buAutoNum type="arabicParenR"/>
            </a:pPr>
            <a:r>
              <a:rPr lang="en-GB" sz="2200" b="0" dirty="0"/>
              <a:t>Use inverse Fourier transformation to obtain corresponding (discrete) impulse response.</a:t>
            </a:r>
          </a:p>
          <a:p>
            <a:pPr marL="457200" indent="-457200">
              <a:lnSpc>
                <a:spcPct val="150000"/>
              </a:lnSpc>
              <a:buAutoNum type="arabicParenR"/>
            </a:pPr>
            <a:r>
              <a:rPr lang="en-GB" sz="2200" b="0" dirty="0"/>
              <a:t>Multiply impulse response (the FIR filter coefficients) by finite tapered window function.</a:t>
            </a:r>
          </a:p>
        </p:txBody>
      </p:sp>
    </p:spTree>
    <p:extLst>
      <p:ext uri="{BB962C8B-B14F-4D97-AF65-F5344CB8AC3E}">
        <p14:creationId xmlns:p14="http://schemas.microsoft.com/office/powerpoint/2010/main" val="175030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Discrete Frequency Response</a:t>
            </a:r>
            <a:endParaRPr lang="en-US" dirty="0"/>
          </a:p>
        </p:txBody>
      </p:sp>
      <p:sp>
        <p:nvSpPr>
          <p:cNvPr id="4" name="TextBox 3">
            <a:extLst>
              <a:ext uri="{FF2B5EF4-FFF2-40B4-BE49-F238E27FC236}">
                <a16:creationId xmlns:a16="http://schemas.microsoft.com/office/drawing/2014/main" id="{D371502D-63D3-48D4-B672-9106ACC1A990}"/>
              </a:ext>
            </a:extLst>
          </p:cNvPr>
          <p:cNvSpPr txBox="1"/>
          <p:nvPr/>
        </p:nvSpPr>
        <p:spPr>
          <a:xfrm>
            <a:off x="1671587" y="1852070"/>
            <a:ext cx="9648230" cy="3477875"/>
          </a:xfrm>
          <a:prstGeom prst="rect">
            <a:avLst/>
          </a:prstGeom>
          <a:noFill/>
        </p:spPr>
        <p:txBody>
          <a:bodyPr wrap="square" rtlCol="0">
            <a:spAutoFit/>
          </a:bodyPr>
          <a:lstStyle/>
          <a:p>
            <a:pPr>
              <a:lnSpc>
                <a:spcPct val="150000"/>
              </a:lnSpc>
            </a:pPr>
            <a:r>
              <a:rPr lang="en-GB" sz="2200" b="0" dirty="0"/>
              <a:t>Taking the inverse DTFT of a rectangular function is straightforward.</a:t>
            </a:r>
          </a:p>
          <a:p>
            <a:pPr>
              <a:lnSpc>
                <a:spcPct val="150000"/>
              </a:lnSpc>
            </a:pPr>
            <a:r>
              <a:rPr lang="en-GB" sz="2200" b="0" dirty="0"/>
              <a:t>Taking the inverse DTFT (algebraic operation) of a more sophisticated, or arbitrary, function may be problematic.</a:t>
            </a:r>
          </a:p>
          <a:p>
            <a:pPr>
              <a:lnSpc>
                <a:spcPct val="150000"/>
              </a:lnSpc>
            </a:pPr>
            <a:endParaRPr lang="en-GB" sz="2200" b="0" dirty="0"/>
          </a:p>
          <a:p>
            <a:pPr>
              <a:lnSpc>
                <a:spcPct val="150000"/>
              </a:lnSpc>
            </a:pPr>
            <a:r>
              <a:rPr lang="en-GB" sz="2200" b="0" dirty="0"/>
              <a:t>Alternatively, specify a discrete (desired) frequency response and take its inverse DFT (computational operation).</a:t>
            </a:r>
          </a:p>
          <a:p>
            <a:endParaRPr lang="en-GB" sz="2200" b="0" dirty="0"/>
          </a:p>
        </p:txBody>
      </p:sp>
    </p:spTree>
    <p:extLst>
      <p:ext uri="{BB962C8B-B14F-4D97-AF65-F5344CB8AC3E}">
        <p14:creationId xmlns:p14="http://schemas.microsoft.com/office/powerpoint/2010/main" val="26613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Window Method of FIR Filter Design</a:t>
            </a:r>
            <a:endParaRPr lang="en-US" dirty="0"/>
          </a:p>
        </p:txBody>
      </p:sp>
      <p:sp>
        <p:nvSpPr>
          <p:cNvPr id="4" name="TextBox 3">
            <a:extLst>
              <a:ext uri="{FF2B5EF4-FFF2-40B4-BE49-F238E27FC236}">
                <a16:creationId xmlns:a16="http://schemas.microsoft.com/office/drawing/2014/main" id="{D2D169C4-9FE5-4ED7-A695-2DCE3D824072}"/>
              </a:ext>
            </a:extLst>
          </p:cNvPr>
          <p:cNvSpPr txBox="1"/>
          <p:nvPr/>
        </p:nvSpPr>
        <p:spPr>
          <a:xfrm>
            <a:off x="1337211" y="1625602"/>
            <a:ext cx="6848804" cy="2246769"/>
          </a:xfrm>
          <a:prstGeom prst="rect">
            <a:avLst/>
          </a:prstGeom>
          <a:noFill/>
        </p:spPr>
        <p:txBody>
          <a:bodyPr wrap="none" rtlCol="0">
            <a:spAutoFit/>
          </a:bodyPr>
          <a:lstStyle/>
          <a:p>
            <a:r>
              <a:rPr lang="en-GB" sz="2000" b="0" dirty="0"/>
              <a:t>If we know the coefficients of an FIR filter, we can compute its</a:t>
            </a:r>
          </a:p>
          <a:p>
            <a:r>
              <a:rPr lang="en-GB" sz="2000" b="0" dirty="0"/>
              <a:t>frequency response.</a:t>
            </a:r>
          </a:p>
          <a:p>
            <a:endParaRPr lang="en-GB" sz="2000" b="0" dirty="0"/>
          </a:p>
          <a:p>
            <a:r>
              <a:rPr lang="en-GB" sz="2000" b="0" dirty="0"/>
              <a:t>How do we find the FIR filter coefficients that will give a desired</a:t>
            </a:r>
          </a:p>
          <a:p>
            <a:r>
              <a:rPr lang="en-GB" sz="2000" b="0" dirty="0"/>
              <a:t>frequency response?</a:t>
            </a:r>
          </a:p>
          <a:p>
            <a:endParaRPr lang="en-GB" sz="2000" b="0" dirty="0"/>
          </a:p>
          <a:p>
            <a:r>
              <a:rPr lang="en-GB" sz="2000" b="0" dirty="0"/>
              <a:t>How do we design an FIR filter?</a:t>
            </a:r>
          </a:p>
        </p:txBody>
      </p:sp>
    </p:spTree>
    <p:extLst>
      <p:ext uri="{BB962C8B-B14F-4D97-AF65-F5344CB8AC3E}">
        <p14:creationId xmlns:p14="http://schemas.microsoft.com/office/powerpoint/2010/main" val="375961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Ideal Filter Prototypes</a:t>
            </a:r>
            <a:endParaRPr lang="en-US" dirty="0"/>
          </a:p>
        </p:txBody>
      </p:sp>
      <p:pic>
        <p:nvPicPr>
          <p:cNvPr id="4" name="Picture 2">
            <a:extLst>
              <a:ext uri="{FF2B5EF4-FFF2-40B4-BE49-F238E27FC236}">
                <a16:creationId xmlns:a16="http://schemas.microsoft.com/office/drawing/2014/main" id="{7603FA65-B657-42BE-B771-D36339B3F9DC}"/>
              </a:ext>
            </a:extLst>
          </p:cNvPr>
          <p:cNvPicPr>
            <a:picLocks noChangeAspect="1" noChangeArrowheads="1"/>
          </p:cNvPicPr>
          <p:nvPr/>
        </p:nvPicPr>
        <p:blipFill>
          <a:blip r:embed="rId3" cstate="print"/>
          <a:srcRect/>
          <a:stretch>
            <a:fillRect/>
          </a:stretch>
        </p:blipFill>
        <p:spPr bwMode="auto">
          <a:xfrm>
            <a:off x="1523405" y="1371600"/>
            <a:ext cx="5941278" cy="1828800"/>
          </a:xfrm>
          <a:prstGeom prst="rect">
            <a:avLst/>
          </a:prstGeom>
          <a:noFill/>
          <a:ln w="9525">
            <a:noFill/>
            <a:miter lim="800000"/>
            <a:headEnd/>
            <a:tailEnd/>
          </a:ln>
        </p:spPr>
      </p:pic>
      <p:pic>
        <p:nvPicPr>
          <p:cNvPr id="5" name="Picture 3">
            <a:extLst>
              <a:ext uri="{FF2B5EF4-FFF2-40B4-BE49-F238E27FC236}">
                <a16:creationId xmlns:a16="http://schemas.microsoft.com/office/drawing/2014/main" id="{6D229319-F7CF-4366-A99D-D54E7F5B9D33}"/>
              </a:ext>
            </a:extLst>
          </p:cNvPr>
          <p:cNvPicPr>
            <a:picLocks noChangeAspect="1" noChangeArrowheads="1"/>
          </p:cNvPicPr>
          <p:nvPr/>
        </p:nvPicPr>
        <p:blipFill>
          <a:blip r:embed="rId4" cstate="print"/>
          <a:srcRect/>
          <a:stretch>
            <a:fillRect/>
          </a:stretch>
        </p:blipFill>
        <p:spPr bwMode="auto">
          <a:xfrm>
            <a:off x="1523405" y="3851275"/>
            <a:ext cx="6144399" cy="1866900"/>
          </a:xfrm>
          <a:prstGeom prst="rect">
            <a:avLst/>
          </a:prstGeom>
          <a:noFill/>
          <a:ln w="9525">
            <a:noFill/>
            <a:miter lim="800000"/>
            <a:headEnd/>
            <a:tailEnd/>
          </a:ln>
        </p:spPr>
      </p:pic>
      <p:sp>
        <p:nvSpPr>
          <p:cNvPr id="6" name="TextBox 5">
            <a:extLst>
              <a:ext uri="{FF2B5EF4-FFF2-40B4-BE49-F238E27FC236}">
                <a16:creationId xmlns:a16="http://schemas.microsoft.com/office/drawing/2014/main" id="{1FA3098E-CDB6-4F5C-BAE3-DA7714A5E53D}"/>
              </a:ext>
            </a:extLst>
          </p:cNvPr>
          <p:cNvSpPr txBox="1"/>
          <p:nvPr/>
        </p:nvSpPr>
        <p:spPr>
          <a:xfrm>
            <a:off x="8381356" y="2085945"/>
            <a:ext cx="1139010" cy="400110"/>
          </a:xfrm>
          <a:prstGeom prst="rect">
            <a:avLst/>
          </a:prstGeom>
          <a:noFill/>
        </p:spPr>
        <p:txBody>
          <a:bodyPr wrap="none" rtlCol="0">
            <a:spAutoFit/>
          </a:bodyPr>
          <a:lstStyle/>
          <a:p>
            <a:r>
              <a:rPr lang="en-GB" sz="2000" b="0" dirty="0"/>
              <a:t>Low pass</a:t>
            </a:r>
          </a:p>
        </p:txBody>
      </p:sp>
      <p:sp>
        <p:nvSpPr>
          <p:cNvPr id="7" name="TextBox 6">
            <a:extLst>
              <a:ext uri="{FF2B5EF4-FFF2-40B4-BE49-F238E27FC236}">
                <a16:creationId xmlns:a16="http://schemas.microsoft.com/office/drawing/2014/main" id="{C591AC22-EBA9-4DBA-84A8-69FB29E3C7EA}"/>
              </a:ext>
            </a:extLst>
          </p:cNvPr>
          <p:cNvSpPr txBox="1"/>
          <p:nvPr/>
        </p:nvSpPr>
        <p:spPr>
          <a:xfrm>
            <a:off x="8360071" y="4420025"/>
            <a:ext cx="1171963" cy="400110"/>
          </a:xfrm>
          <a:prstGeom prst="rect">
            <a:avLst/>
          </a:prstGeom>
          <a:noFill/>
        </p:spPr>
        <p:txBody>
          <a:bodyPr wrap="none" rtlCol="0">
            <a:spAutoFit/>
          </a:bodyPr>
          <a:lstStyle/>
          <a:p>
            <a:r>
              <a:rPr lang="en-GB" sz="2000" b="0" dirty="0"/>
              <a:t>High pass</a:t>
            </a:r>
          </a:p>
        </p:txBody>
      </p:sp>
    </p:spTree>
    <p:extLst>
      <p:ext uri="{BB962C8B-B14F-4D97-AF65-F5344CB8AC3E}">
        <p14:creationId xmlns:p14="http://schemas.microsoft.com/office/powerpoint/2010/main" val="362040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Ideal Filter Prototypes</a:t>
            </a:r>
            <a:endParaRPr lang="en-US" dirty="0"/>
          </a:p>
        </p:txBody>
      </p:sp>
      <p:pic>
        <p:nvPicPr>
          <p:cNvPr id="4" name="Picture 2">
            <a:extLst>
              <a:ext uri="{FF2B5EF4-FFF2-40B4-BE49-F238E27FC236}">
                <a16:creationId xmlns:a16="http://schemas.microsoft.com/office/drawing/2014/main" id="{24E43C17-1564-4D6F-B0C8-E0D7D84C3135}"/>
              </a:ext>
            </a:extLst>
          </p:cNvPr>
          <p:cNvPicPr>
            <a:picLocks noChangeAspect="1" noChangeArrowheads="1"/>
          </p:cNvPicPr>
          <p:nvPr/>
        </p:nvPicPr>
        <p:blipFill>
          <a:blip r:embed="rId3" cstate="print"/>
          <a:srcRect/>
          <a:stretch>
            <a:fillRect/>
          </a:stretch>
        </p:blipFill>
        <p:spPr bwMode="auto">
          <a:xfrm>
            <a:off x="1523454" y="1375230"/>
            <a:ext cx="6144399" cy="1866900"/>
          </a:xfrm>
          <a:prstGeom prst="rect">
            <a:avLst/>
          </a:prstGeom>
          <a:noFill/>
          <a:ln w="9525">
            <a:noFill/>
            <a:miter lim="800000"/>
            <a:headEnd/>
            <a:tailEnd/>
          </a:ln>
        </p:spPr>
      </p:pic>
      <p:pic>
        <p:nvPicPr>
          <p:cNvPr id="5" name="Picture 3">
            <a:extLst>
              <a:ext uri="{FF2B5EF4-FFF2-40B4-BE49-F238E27FC236}">
                <a16:creationId xmlns:a16="http://schemas.microsoft.com/office/drawing/2014/main" id="{CDD22D40-6098-4EC1-A1D1-12B679EE8B40}"/>
              </a:ext>
            </a:extLst>
          </p:cNvPr>
          <p:cNvPicPr>
            <a:picLocks noChangeAspect="1" noChangeArrowheads="1"/>
          </p:cNvPicPr>
          <p:nvPr/>
        </p:nvPicPr>
        <p:blipFill>
          <a:blip r:embed="rId4" cstate="print"/>
          <a:srcRect/>
          <a:stretch>
            <a:fillRect/>
          </a:stretch>
        </p:blipFill>
        <p:spPr bwMode="auto">
          <a:xfrm>
            <a:off x="1536771" y="3853542"/>
            <a:ext cx="6144399" cy="1866900"/>
          </a:xfrm>
          <a:prstGeom prst="rect">
            <a:avLst/>
          </a:prstGeom>
          <a:noFill/>
          <a:ln w="9525">
            <a:noFill/>
            <a:miter lim="800000"/>
            <a:headEnd/>
            <a:tailEnd/>
          </a:ln>
        </p:spPr>
      </p:pic>
      <p:sp>
        <p:nvSpPr>
          <p:cNvPr id="6" name="TextBox 5">
            <a:extLst>
              <a:ext uri="{FF2B5EF4-FFF2-40B4-BE49-F238E27FC236}">
                <a16:creationId xmlns:a16="http://schemas.microsoft.com/office/drawing/2014/main" id="{1FD97709-94A3-4E92-84B5-3F14F9154300}"/>
              </a:ext>
            </a:extLst>
          </p:cNvPr>
          <p:cNvSpPr txBox="1"/>
          <p:nvPr/>
        </p:nvSpPr>
        <p:spPr>
          <a:xfrm>
            <a:off x="8357927" y="2094111"/>
            <a:ext cx="1204019" cy="400110"/>
          </a:xfrm>
          <a:prstGeom prst="rect">
            <a:avLst/>
          </a:prstGeom>
          <a:noFill/>
        </p:spPr>
        <p:txBody>
          <a:bodyPr wrap="none" rtlCol="0">
            <a:spAutoFit/>
          </a:bodyPr>
          <a:lstStyle/>
          <a:p>
            <a:r>
              <a:rPr lang="en-GB" sz="2000" b="0" dirty="0"/>
              <a:t>Band pass</a:t>
            </a:r>
          </a:p>
        </p:txBody>
      </p:sp>
      <p:sp>
        <p:nvSpPr>
          <p:cNvPr id="7" name="TextBox 6">
            <a:extLst>
              <a:ext uri="{FF2B5EF4-FFF2-40B4-BE49-F238E27FC236}">
                <a16:creationId xmlns:a16="http://schemas.microsoft.com/office/drawing/2014/main" id="{1D616236-CEB3-46E6-872D-986116C34A4D}"/>
              </a:ext>
            </a:extLst>
          </p:cNvPr>
          <p:cNvSpPr txBox="1"/>
          <p:nvPr/>
        </p:nvSpPr>
        <p:spPr>
          <a:xfrm>
            <a:off x="8340296" y="4386882"/>
            <a:ext cx="1221650" cy="400110"/>
          </a:xfrm>
          <a:prstGeom prst="rect">
            <a:avLst/>
          </a:prstGeom>
          <a:noFill/>
        </p:spPr>
        <p:txBody>
          <a:bodyPr wrap="none" rtlCol="0">
            <a:spAutoFit/>
          </a:bodyPr>
          <a:lstStyle/>
          <a:p>
            <a:r>
              <a:rPr lang="en-GB" sz="2000" b="0" dirty="0"/>
              <a:t>Band stop</a:t>
            </a:r>
          </a:p>
        </p:txBody>
      </p:sp>
    </p:spTree>
    <p:extLst>
      <p:ext uri="{BB962C8B-B14F-4D97-AF65-F5344CB8AC3E}">
        <p14:creationId xmlns:p14="http://schemas.microsoft.com/office/powerpoint/2010/main" val="270897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Window Method of FIR Filter Design</a:t>
            </a:r>
            <a:endParaRPr lang="en-US" dirty="0"/>
          </a:p>
        </p:txBody>
      </p:sp>
      <p:sp>
        <p:nvSpPr>
          <p:cNvPr id="4" name="TextBox 3">
            <a:extLst>
              <a:ext uri="{FF2B5EF4-FFF2-40B4-BE49-F238E27FC236}">
                <a16:creationId xmlns:a16="http://schemas.microsoft.com/office/drawing/2014/main" id="{98BC1E15-9BE5-4373-88F8-F000A48B2213}"/>
              </a:ext>
            </a:extLst>
          </p:cNvPr>
          <p:cNvSpPr txBox="1"/>
          <p:nvPr/>
        </p:nvSpPr>
        <p:spPr>
          <a:xfrm>
            <a:off x="2234329" y="1524001"/>
            <a:ext cx="8260239" cy="3016210"/>
          </a:xfrm>
          <a:prstGeom prst="rect">
            <a:avLst/>
          </a:prstGeom>
          <a:noFill/>
        </p:spPr>
        <p:txBody>
          <a:bodyPr wrap="square" rtlCol="0">
            <a:spAutoFit/>
          </a:bodyPr>
          <a:lstStyle/>
          <a:p>
            <a:r>
              <a:rPr lang="en-GB" sz="2000" b="0" dirty="0"/>
              <a:t>Design steps</a:t>
            </a:r>
          </a:p>
          <a:p>
            <a:endParaRPr lang="en-GB" sz="2000" b="0" dirty="0"/>
          </a:p>
          <a:p>
            <a:pPr marL="457200" indent="-457200">
              <a:lnSpc>
                <a:spcPct val="150000"/>
              </a:lnSpc>
              <a:buAutoNum type="arabicParenR"/>
            </a:pPr>
            <a:r>
              <a:rPr lang="en-GB" sz="2000" b="0" dirty="0"/>
              <a:t>Specify desired frequency response.</a:t>
            </a:r>
          </a:p>
          <a:p>
            <a:pPr marL="457200" indent="-457200">
              <a:lnSpc>
                <a:spcPct val="150000"/>
              </a:lnSpc>
              <a:buAutoNum type="arabicParenR"/>
            </a:pPr>
            <a:r>
              <a:rPr lang="en-GB" sz="2000" b="0" dirty="0"/>
              <a:t>Use inverse Fourier transformation to obtain corresponding (discrete) impulse response.</a:t>
            </a:r>
          </a:p>
          <a:p>
            <a:pPr marL="457200" indent="-457200">
              <a:lnSpc>
                <a:spcPct val="150000"/>
              </a:lnSpc>
              <a:buAutoNum type="arabicParenR"/>
            </a:pPr>
            <a:r>
              <a:rPr lang="en-GB" sz="2000" b="0" dirty="0"/>
              <a:t>Multiply impulse response (the FIR filter coefficients) by finite tapered window function.</a:t>
            </a:r>
          </a:p>
        </p:txBody>
      </p:sp>
    </p:spTree>
    <p:extLst>
      <p:ext uri="{BB962C8B-B14F-4D97-AF65-F5344CB8AC3E}">
        <p14:creationId xmlns:p14="http://schemas.microsoft.com/office/powerpoint/2010/main" val="189141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Widely Used Window Functions</a:t>
            </a:r>
            <a:endParaRPr lang="en-US" dirty="0"/>
          </a:p>
        </p:txBody>
      </p:sp>
      <p:sp>
        <p:nvSpPr>
          <p:cNvPr id="4" name="TextBox 3">
            <a:extLst>
              <a:ext uri="{FF2B5EF4-FFF2-40B4-BE49-F238E27FC236}">
                <a16:creationId xmlns:a16="http://schemas.microsoft.com/office/drawing/2014/main" id="{22B4A455-9B43-4192-884D-38568C8B88B5}"/>
              </a:ext>
            </a:extLst>
          </p:cNvPr>
          <p:cNvSpPr txBox="1"/>
          <p:nvPr/>
        </p:nvSpPr>
        <p:spPr>
          <a:xfrm>
            <a:off x="1337211" y="1384300"/>
            <a:ext cx="1721338" cy="338554"/>
          </a:xfrm>
          <a:prstGeom prst="rect">
            <a:avLst/>
          </a:prstGeom>
          <a:noFill/>
        </p:spPr>
        <p:txBody>
          <a:bodyPr wrap="none" rtlCol="0">
            <a:spAutoFit/>
          </a:bodyPr>
          <a:lstStyle/>
          <a:p>
            <a:r>
              <a:rPr lang="en-GB" sz="1600" b="0" dirty="0"/>
              <a:t>Window functions</a:t>
            </a:r>
          </a:p>
        </p:txBody>
      </p:sp>
      <p:pic>
        <p:nvPicPr>
          <p:cNvPr id="5" name="Picture 2">
            <a:extLst>
              <a:ext uri="{FF2B5EF4-FFF2-40B4-BE49-F238E27FC236}">
                <a16:creationId xmlns:a16="http://schemas.microsoft.com/office/drawing/2014/main" id="{82EAC73B-0E88-4B9E-9D32-FDC6B3D55AF6}"/>
              </a:ext>
            </a:extLst>
          </p:cNvPr>
          <p:cNvPicPr>
            <a:picLocks noChangeAspect="1" noChangeArrowheads="1"/>
          </p:cNvPicPr>
          <p:nvPr/>
        </p:nvPicPr>
        <p:blipFill>
          <a:blip r:embed="rId3" cstate="print"/>
          <a:srcRect/>
          <a:stretch>
            <a:fillRect/>
          </a:stretch>
        </p:blipFill>
        <p:spPr bwMode="auto">
          <a:xfrm>
            <a:off x="1953156" y="2019301"/>
            <a:ext cx="7491954" cy="883676"/>
          </a:xfrm>
          <a:prstGeom prst="rect">
            <a:avLst/>
          </a:prstGeom>
          <a:noFill/>
        </p:spPr>
      </p:pic>
      <p:pic>
        <p:nvPicPr>
          <p:cNvPr id="6" name="Picture 3">
            <a:extLst>
              <a:ext uri="{FF2B5EF4-FFF2-40B4-BE49-F238E27FC236}">
                <a16:creationId xmlns:a16="http://schemas.microsoft.com/office/drawing/2014/main" id="{5E7C9CA9-5703-49F0-A068-E5A84B1F90F1}"/>
              </a:ext>
            </a:extLst>
          </p:cNvPr>
          <p:cNvPicPr>
            <a:picLocks noChangeAspect="1" noChangeArrowheads="1"/>
          </p:cNvPicPr>
          <p:nvPr/>
        </p:nvPicPr>
        <p:blipFill>
          <a:blip r:embed="rId4" cstate="print"/>
          <a:srcRect/>
          <a:stretch>
            <a:fillRect/>
          </a:stretch>
        </p:blipFill>
        <p:spPr bwMode="auto">
          <a:xfrm>
            <a:off x="1953156" y="3266944"/>
            <a:ext cx="7134612" cy="904741"/>
          </a:xfrm>
          <a:prstGeom prst="rect">
            <a:avLst/>
          </a:prstGeom>
          <a:noFill/>
        </p:spPr>
      </p:pic>
      <p:pic>
        <p:nvPicPr>
          <p:cNvPr id="7" name="Picture 4">
            <a:extLst>
              <a:ext uri="{FF2B5EF4-FFF2-40B4-BE49-F238E27FC236}">
                <a16:creationId xmlns:a16="http://schemas.microsoft.com/office/drawing/2014/main" id="{579777F1-2771-42F7-B0F7-03F3F5AC9901}"/>
              </a:ext>
            </a:extLst>
          </p:cNvPr>
          <p:cNvPicPr>
            <a:picLocks noChangeAspect="1" noChangeArrowheads="1"/>
          </p:cNvPicPr>
          <p:nvPr/>
        </p:nvPicPr>
        <p:blipFill>
          <a:blip r:embed="rId5" cstate="print"/>
          <a:srcRect/>
          <a:stretch>
            <a:fillRect/>
          </a:stretch>
        </p:blipFill>
        <p:spPr bwMode="auto">
          <a:xfrm>
            <a:off x="1337211" y="4559300"/>
            <a:ext cx="10007455" cy="863600"/>
          </a:xfrm>
          <a:prstGeom prst="rect">
            <a:avLst/>
          </a:prstGeom>
          <a:noFill/>
        </p:spPr>
      </p:pic>
    </p:spTree>
    <p:extLst>
      <p:ext uri="{BB962C8B-B14F-4D97-AF65-F5344CB8AC3E}">
        <p14:creationId xmlns:p14="http://schemas.microsoft.com/office/powerpoint/2010/main" val="359873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Example of Window Function</a:t>
            </a:r>
            <a:endParaRPr lang="en-US" dirty="0"/>
          </a:p>
        </p:txBody>
      </p:sp>
      <p:pic>
        <p:nvPicPr>
          <p:cNvPr id="4" name="Picture 3">
            <a:extLst>
              <a:ext uri="{FF2B5EF4-FFF2-40B4-BE49-F238E27FC236}">
                <a16:creationId xmlns:a16="http://schemas.microsoft.com/office/drawing/2014/main" id="{054B0E66-9FBE-47FB-952F-74A6A5DA2233}"/>
              </a:ext>
            </a:extLst>
          </p:cNvPr>
          <p:cNvPicPr/>
          <p:nvPr/>
        </p:nvPicPr>
        <p:blipFill>
          <a:blip r:embed="rId3" cstate="print"/>
          <a:srcRect/>
          <a:stretch>
            <a:fillRect/>
          </a:stretch>
        </p:blipFill>
        <p:spPr bwMode="auto">
          <a:xfrm>
            <a:off x="2234327" y="1098550"/>
            <a:ext cx="7109222" cy="4000500"/>
          </a:xfrm>
          <a:prstGeom prst="rect">
            <a:avLst/>
          </a:prstGeom>
          <a:noFill/>
          <a:ln w="9525">
            <a:noFill/>
            <a:miter lim="800000"/>
            <a:headEnd/>
            <a:tailEnd/>
          </a:ln>
        </p:spPr>
      </p:pic>
      <p:sp>
        <p:nvSpPr>
          <p:cNvPr id="5" name="TextBox 4">
            <a:extLst>
              <a:ext uri="{FF2B5EF4-FFF2-40B4-BE49-F238E27FC236}">
                <a16:creationId xmlns:a16="http://schemas.microsoft.com/office/drawing/2014/main" id="{60C84C62-DF5E-4E2A-8244-553DE51E7AB9}"/>
              </a:ext>
            </a:extLst>
          </p:cNvPr>
          <p:cNvSpPr txBox="1"/>
          <p:nvPr/>
        </p:nvSpPr>
        <p:spPr>
          <a:xfrm>
            <a:off x="4214704" y="5422901"/>
            <a:ext cx="3412863" cy="461665"/>
          </a:xfrm>
          <a:prstGeom prst="rect">
            <a:avLst/>
          </a:prstGeom>
          <a:noFill/>
        </p:spPr>
        <p:txBody>
          <a:bodyPr wrap="none" rtlCol="0">
            <a:spAutoFit/>
          </a:bodyPr>
          <a:lstStyle/>
          <a:p>
            <a:r>
              <a:rPr lang="en-GB" sz="2400" b="0" dirty="0"/>
              <a:t>33-point Hanning window</a:t>
            </a:r>
          </a:p>
        </p:txBody>
      </p:sp>
    </p:spTree>
    <p:extLst>
      <p:ext uri="{BB962C8B-B14F-4D97-AF65-F5344CB8AC3E}">
        <p14:creationId xmlns:p14="http://schemas.microsoft.com/office/powerpoint/2010/main" val="1898849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Design of a Low Pass FIR Filter</a:t>
            </a:r>
            <a:endParaRPr lang="en-US" dirty="0"/>
          </a:p>
        </p:txBody>
      </p:sp>
      <p:pic>
        <p:nvPicPr>
          <p:cNvPr id="4" name="Picture 3">
            <a:extLst>
              <a:ext uri="{FF2B5EF4-FFF2-40B4-BE49-F238E27FC236}">
                <a16:creationId xmlns:a16="http://schemas.microsoft.com/office/drawing/2014/main" id="{245191B2-5F1C-45CD-A8BD-B9CE2469F4A0}"/>
              </a:ext>
            </a:extLst>
          </p:cNvPr>
          <p:cNvPicPr>
            <a:picLocks noChangeAspect="1" noChangeArrowheads="1"/>
          </p:cNvPicPr>
          <p:nvPr/>
        </p:nvPicPr>
        <p:blipFill>
          <a:blip r:embed="rId4" cstate="print"/>
          <a:srcRect/>
          <a:stretch>
            <a:fillRect/>
          </a:stretch>
        </p:blipFill>
        <p:spPr bwMode="auto">
          <a:xfrm>
            <a:off x="914043" y="1219200"/>
            <a:ext cx="5941278" cy="1828800"/>
          </a:xfrm>
          <a:prstGeom prst="rect">
            <a:avLst/>
          </a:prstGeom>
          <a:noFill/>
          <a:ln w="9525">
            <a:noFill/>
            <a:miter lim="800000"/>
            <a:headEnd/>
            <a:tailEnd/>
          </a:ln>
        </p:spPr>
      </p:pic>
      <p:graphicFrame>
        <p:nvGraphicFramePr>
          <p:cNvPr id="5" name="Object 4">
            <a:extLst>
              <a:ext uri="{FF2B5EF4-FFF2-40B4-BE49-F238E27FC236}">
                <a16:creationId xmlns:a16="http://schemas.microsoft.com/office/drawing/2014/main" id="{32CAE6E2-DA81-4037-B5E5-2E464C819836}"/>
              </a:ext>
            </a:extLst>
          </p:cNvPr>
          <p:cNvGraphicFramePr>
            <a:graphicFrameLocks noChangeAspect="1"/>
          </p:cNvGraphicFramePr>
          <p:nvPr>
            <p:extLst>
              <p:ext uri="{D42A27DB-BD31-4B8C-83A1-F6EECF244321}">
                <p14:modId xmlns:p14="http://schemas.microsoft.com/office/powerpoint/2010/main" val="3025106206"/>
              </p:ext>
            </p:extLst>
          </p:nvPr>
        </p:nvGraphicFramePr>
        <p:xfrm>
          <a:off x="7317489" y="1346200"/>
          <a:ext cx="2752708" cy="787400"/>
        </p:xfrm>
        <a:graphic>
          <a:graphicData uri="http://schemas.openxmlformats.org/presentationml/2006/ole">
            <mc:AlternateContent xmlns:mc="http://schemas.openxmlformats.org/markup-compatibility/2006">
              <mc:Choice xmlns:v="urn:schemas-microsoft-com:vml" Requires="v">
                <p:oleObj spid="_x0000_s1026" name="Equation" r:id="rId5" imgW="1333500" imgH="508000" progId="Equation.3">
                  <p:embed/>
                </p:oleObj>
              </mc:Choice>
              <mc:Fallback>
                <p:oleObj name="Equation" r:id="rId5" imgW="1333500" imgH="508000" progId="Equation.3">
                  <p:embed/>
                  <p:pic>
                    <p:nvPicPr>
                      <p:cNvPr id="5" name="Object 4">
                        <a:extLst>
                          <a:ext uri="{FF2B5EF4-FFF2-40B4-BE49-F238E27FC236}">
                            <a16:creationId xmlns:a16="http://schemas.microsoft.com/office/drawing/2014/main" id="{32CAE6E2-DA81-4037-B5E5-2E464C8198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7489" y="1346200"/>
                        <a:ext cx="2752708"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a:extLst>
              <a:ext uri="{FF2B5EF4-FFF2-40B4-BE49-F238E27FC236}">
                <a16:creationId xmlns:a16="http://schemas.microsoft.com/office/drawing/2014/main" id="{F58E4AB1-76AD-41F7-AF8D-238D60663C82}"/>
              </a:ext>
            </a:extLst>
          </p:cNvPr>
          <p:cNvSpPr txBox="1"/>
          <p:nvPr/>
        </p:nvSpPr>
        <p:spPr>
          <a:xfrm>
            <a:off x="993336" y="3505202"/>
            <a:ext cx="2117548" cy="369332"/>
          </a:xfrm>
          <a:prstGeom prst="rect">
            <a:avLst/>
          </a:prstGeom>
          <a:noFill/>
        </p:spPr>
        <p:txBody>
          <a:bodyPr wrap="none" rtlCol="0">
            <a:spAutoFit/>
          </a:bodyPr>
          <a:lstStyle/>
          <a:p>
            <a:r>
              <a:rPr lang="en-GB" dirty="0"/>
              <a:t>Taking inverse DTFT</a:t>
            </a:r>
          </a:p>
        </p:txBody>
      </p:sp>
      <p:graphicFrame>
        <p:nvGraphicFramePr>
          <p:cNvPr id="7" name="Object 6">
            <a:extLst>
              <a:ext uri="{FF2B5EF4-FFF2-40B4-BE49-F238E27FC236}">
                <a16:creationId xmlns:a16="http://schemas.microsoft.com/office/drawing/2014/main" id="{1F780D6D-8962-42A1-AEC7-31296A428637}"/>
              </a:ext>
            </a:extLst>
          </p:cNvPr>
          <p:cNvGraphicFramePr>
            <a:graphicFrameLocks noChangeAspect="1"/>
          </p:cNvGraphicFramePr>
          <p:nvPr>
            <p:extLst>
              <p:ext uri="{D42A27DB-BD31-4B8C-83A1-F6EECF244321}">
                <p14:modId xmlns:p14="http://schemas.microsoft.com/office/powerpoint/2010/main" val="1018849327"/>
              </p:ext>
            </p:extLst>
          </p:nvPr>
        </p:nvGraphicFramePr>
        <p:xfrm>
          <a:off x="3436327" y="3285067"/>
          <a:ext cx="3787320" cy="1420800"/>
        </p:xfrm>
        <a:graphic>
          <a:graphicData uri="http://schemas.openxmlformats.org/presentationml/2006/ole">
            <mc:AlternateContent xmlns:mc="http://schemas.openxmlformats.org/markup-compatibility/2006">
              <mc:Choice xmlns:v="urn:schemas-microsoft-com:vml" Requires="v">
                <p:oleObj spid="_x0000_s1027" name="Equation" r:id="rId7" imgW="1574800" imgH="787400" progId="Equation.3">
                  <p:embed/>
                </p:oleObj>
              </mc:Choice>
              <mc:Fallback>
                <p:oleObj name="Equation" r:id="rId7" imgW="1574800" imgH="787400" progId="Equation.3">
                  <p:embed/>
                  <p:pic>
                    <p:nvPicPr>
                      <p:cNvPr id="7" name="Object 6">
                        <a:extLst>
                          <a:ext uri="{FF2B5EF4-FFF2-40B4-BE49-F238E27FC236}">
                            <a16:creationId xmlns:a16="http://schemas.microsoft.com/office/drawing/2014/main" id="{1F780D6D-8962-42A1-AEC7-31296A4286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6327" y="3285067"/>
                        <a:ext cx="3787320" cy="14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F82B209E-2EB0-410D-8150-7889AAA2A2D8}"/>
              </a:ext>
            </a:extLst>
          </p:cNvPr>
          <p:cNvGraphicFramePr>
            <a:graphicFrameLocks noChangeAspect="1"/>
          </p:cNvGraphicFramePr>
          <p:nvPr>
            <p:extLst>
              <p:ext uri="{D42A27DB-BD31-4B8C-83A1-F6EECF244321}">
                <p14:modId xmlns:p14="http://schemas.microsoft.com/office/powerpoint/2010/main" val="2900871062"/>
              </p:ext>
            </p:extLst>
          </p:nvPr>
        </p:nvGraphicFramePr>
        <p:xfrm>
          <a:off x="3448855" y="5350678"/>
          <a:ext cx="988127" cy="301188"/>
        </p:xfrm>
        <a:graphic>
          <a:graphicData uri="http://schemas.openxmlformats.org/presentationml/2006/ole">
            <mc:AlternateContent xmlns:mc="http://schemas.openxmlformats.org/markup-compatibility/2006">
              <mc:Choice xmlns:v="urn:schemas-microsoft-com:vml" Requires="v">
                <p:oleObj spid="_x0000_s1028" name="Equation" r:id="rId9" imgW="406048" imgH="164957" progId="Equation.3">
                  <p:embed/>
                </p:oleObj>
              </mc:Choice>
              <mc:Fallback>
                <p:oleObj name="Equation" r:id="rId9" imgW="406048" imgH="164957" progId="Equation.3">
                  <p:embed/>
                  <p:pic>
                    <p:nvPicPr>
                      <p:cNvPr id="8" name="Object 7">
                        <a:extLst>
                          <a:ext uri="{FF2B5EF4-FFF2-40B4-BE49-F238E27FC236}">
                            <a16:creationId xmlns:a16="http://schemas.microsoft.com/office/drawing/2014/main" id="{F82B209E-2EB0-410D-8150-7889AAA2A2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8855" y="5350678"/>
                        <a:ext cx="988127" cy="30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84EA3E6A-E28A-4473-B4E0-6318BE55A7E5}"/>
              </a:ext>
            </a:extLst>
          </p:cNvPr>
          <p:cNvSpPr txBox="1"/>
          <p:nvPr/>
        </p:nvSpPr>
        <p:spPr>
          <a:xfrm>
            <a:off x="1053792" y="4731630"/>
            <a:ext cx="1594459" cy="369332"/>
          </a:xfrm>
          <a:prstGeom prst="rect">
            <a:avLst/>
          </a:prstGeom>
          <a:noFill/>
        </p:spPr>
        <p:txBody>
          <a:bodyPr wrap="none" rtlCol="0">
            <a:spAutoFit/>
          </a:bodyPr>
          <a:lstStyle/>
          <a:p>
            <a:r>
              <a:rPr lang="en-GB" dirty="0"/>
              <a:t>Order of filter:</a:t>
            </a:r>
          </a:p>
        </p:txBody>
      </p:sp>
      <p:sp>
        <p:nvSpPr>
          <p:cNvPr id="10" name="TextBox 9">
            <a:extLst>
              <a:ext uri="{FF2B5EF4-FFF2-40B4-BE49-F238E27FC236}">
                <a16:creationId xmlns:a16="http://schemas.microsoft.com/office/drawing/2014/main" id="{2A76E8DF-741E-406C-A38D-46D5EC5F8C5F}"/>
              </a:ext>
            </a:extLst>
          </p:cNvPr>
          <p:cNvSpPr txBox="1"/>
          <p:nvPr/>
        </p:nvSpPr>
        <p:spPr>
          <a:xfrm>
            <a:off x="1061974" y="5286223"/>
            <a:ext cx="2386881" cy="369332"/>
          </a:xfrm>
          <a:prstGeom prst="rect">
            <a:avLst/>
          </a:prstGeom>
          <a:noFill/>
        </p:spPr>
        <p:txBody>
          <a:bodyPr wrap="none" rtlCol="0">
            <a:spAutoFit/>
          </a:bodyPr>
          <a:lstStyle/>
          <a:p>
            <a:r>
              <a:rPr lang="en-GB" dirty="0"/>
              <a:t>Number of coefficients:</a:t>
            </a:r>
          </a:p>
        </p:txBody>
      </p:sp>
      <p:sp>
        <p:nvSpPr>
          <p:cNvPr id="11" name="TextBox 10">
            <a:extLst>
              <a:ext uri="{FF2B5EF4-FFF2-40B4-BE49-F238E27FC236}">
                <a16:creationId xmlns:a16="http://schemas.microsoft.com/office/drawing/2014/main" id="{18E22ED7-81BD-4FD0-A383-30BA26AFB871}"/>
              </a:ext>
            </a:extLst>
          </p:cNvPr>
          <p:cNvSpPr txBox="1"/>
          <p:nvPr/>
        </p:nvSpPr>
        <p:spPr>
          <a:xfrm>
            <a:off x="7536315" y="3874534"/>
            <a:ext cx="458079" cy="369332"/>
          </a:xfrm>
          <a:prstGeom prst="rect">
            <a:avLst/>
          </a:prstGeom>
          <a:noFill/>
        </p:spPr>
        <p:txBody>
          <a:bodyPr wrap="none" rtlCol="0">
            <a:spAutoFit/>
          </a:bodyPr>
          <a:lstStyle/>
          <a:p>
            <a:r>
              <a:rPr lang="en-GB" dirty="0"/>
              <a:t>for</a:t>
            </a:r>
          </a:p>
        </p:txBody>
      </p:sp>
      <p:graphicFrame>
        <p:nvGraphicFramePr>
          <p:cNvPr id="12" name="Object 11">
            <a:extLst>
              <a:ext uri="{FF2B5EF4-FFF2-40B4-BE49-F238E27FC236}">
                <a16:creationId xmlns:a16="http://schemas.microsoft.com/office/drawing/2014/main" id="{C6488AB0-FC6C-49A6-9FC2-9BE8FFF84D64}"/>
              </a:ext>
            </a:extLst>
          </p:cNvPr>
          <p:cNvGraphicFramePr>
            <a:graphicFrameLocks noChangeAspect="1"/>
          </p:cNvGraphicFramePr>
          <p:nvPr>
            <p:extLst>
              <p:ext uri="{D42A27DB-BD31-4B8C-83A1-F6EECF244321}">
                <p14:modId xmlns:p14="http://schemas.microsoft.com/office/powerpoint/2010/main" val="3517849306"/>
              </p:ext>
            </p:extLst>
          </p:nvPr>
        </p:nvGraphicFramePr>
        <p:xfrm>
          <a:off x="8117496" y="3874534"/>
          <a:ext cx="2136393" cy="393700"/>
        </p:xfrm>
        <a:graphic>
          <a:graphicData uri="http://schemas.openxmlformats.org/presentationml/2006/ole">
            <mc:AlternateContent xmlns:mc="http://schemas.openxmlformats.org/markup-compatibility/2006">
              <mc:Choice xmlns:v="urn:schemas-microsoft-com:vml" Requires="v">
                <p:oleObj spid="_x0000_s1029" name="Equation" r:id="rId11" imgW="723272" imgH="177646" progId="Equation.3">
                  <p:embed/>
                </p:oleObj>
              </mc:Choice>
              <mc:Fallback>
                <p:oleObj name="Equation" r:id="rId11" imgW="723272" imgH="177646" progId="Equation.3">
                  <p:embed/>
                  <p:pic>
                    <p:nvPicPr>
                      <p:cNvPr id="12" name="Object 11">
                        <a:extLst>
                          <a:ext uri="{FF2B5EF4-FFF2-40B4-BE49-F238E27FC236}">
                            <a16:creationId xmlns:a16="http://schemas.microsoft.com/office/drawing/2014/main" id="{C6488AB0-FC6C-49A6-9FC2-9BE8FFF84D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17496" y="3874534"/>
                        <a:ext cx="213639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C22E21EE-EA8D-46D8-AC5B-3A4E5325650C}"/>
              </a:ext>
            </a:extLst>
          </p:cNvPr>
          <p:cNvGraphicFramePr>
            <a:graphicFrameLocks noChangeAspect="1"/>
          </p:cNvGraphicFramePr>
          <p:nvPr>
            <p:extLst>
              <p:ext uri="{D42A27DB-BD31-4B8C-83A1-F6EECF244321}">
                <p14:modId xmlns:p14="http://schemas.microsoft.com/office/powerpoint/2010/main" val="3531084756"/>
              </p:ext>
            </p:extLst>
          </p:nvPr>
        </p:nvGraphicFramePr>
        <p:xfrm>
          <a:off x="2648251" y="4777698"/>
          <a:ext cx="563420" cy="323264"/>
        </p:xfrm>
        <a:graphic>
          <a:graphicData uri="http://schemas.openxmlformats.org/presentationml/2006/ole">
            <mc:AlternateContent xmlns:mc="http://schemas.openxmlformats.org/markup-compatibility/2006">
              <mc:Choice xmlns:v="urn:schemas-microsoft-com:vml" Requires="v">
                <p:oleObj spid="_x0000_s1030" name="Equation" r:id="rId13" imgW="215619" imgH="164885" progId="Equation.3">
                  <p:embed/>
                </p:oleObj>
              </mc:Choice>
              <mc:Fallback>
                <p:oleObj name="Equation" r:id="rId13" imgW="215619" imgH="164885" progId="Equation.3">
                  <p:embed/>
                  <p:pic>
                    <p:nvPicPr>
                      <p:cNvPr id="13" name="Object 12">
                        <a:extLst>
                          <a:ext uri="{FF2B5EF4-FFF2-40B4-BE49-F238E27FC236}">
                            <a16:creationId xmlns:a16="http://schemas.microsoft.com/office/drawing/2014/main" id="{C22E21EE-EA8D-46D8-AC5B-3A4E532565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48251" y="4777698"/>
                        <a:ext cx="563420" cy="323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a:extLst>
              <a:ext uri="{FF2B5EF4-FFF2-40B4-BE49-F238E27FC236}">
                <a16:creationId xmlns:a16="http://schemas.microsoft.com/office/drawing/2014/main" id="{FD5E84D8-3AB3-4603-9825-528107808D3A}"/>
              </a:ext>
            </a:extLst>
          </p:cNvPr>
          <p:cNvSpPr txBox="1"/>
          <p:nvPr/>
        </p:nvSpPr>
        <p:spPr>
          <a:xfrm>
            <a:off x="7228883" y="2688194"/>
            <a:ext cx="1295378" cy="369332"/>
          </a:xfrm>
          <a:prstGeom prst="rect">
            <a:avLst/>
          </a:prstGeom>
          <a:noFill/>
        </p:spPr>
        <p:txBody>
          <a:bodyPr wrap="none" rtlCol="0">
            <a:spAutoFit/>
          </a:bodyPr>
          <a:lstStyle/>
          <a:p>
            <a:r>
              <a:rPr lang="en-GB" dirty="0"/>
              <a:t>in the range</a:t>
            </a:r>
          </a:p>
        </p:txBody>
      </p:sp>
      <p:graphicFrame>
        <p:nvGraphicFramePr>
          <p:cNvPr id="15" name="Object 14">
            <a:extLst>
              <a:ext uri="{FF2B5EF4-FFF2-40B4-BE49-F238E27FC236}">
                <a16:creationId xmlns:a16="http://schemas.microsoft.com/office/drawing/2014/main" id="{948EF17F-7681-4D1C-90A1-39EA184B767E}"/>
              </a:ext>
            </a:extLst>
          </p:cNvPr>
          <p:cNvGraphicFramePr>
            <a:graphicFrameLocks noChangeAspect="1"/>
          </p:cNvGraphicFramePr>
          <p:nvPr>
            <p:extLst>
              <p:ext uri="{D42A27DB-BD31-4B8C-83A1-F6EECF244321}">
                <p14:modId xmlns:p14="http://schemas.microsoft.com/office/powerpoint/2010/main" val="4259534405"/>
              </p:ext>
            </p:extLst>
          </p:nvPr>
        </p:nvGraphicFramePr>
        <p:xfrm>
          <a:off x="8502555" y="2717068"/>
          <a:ext cx="1724924" cy="323550"/>
        </p:xfrm>
        <a:graphic>
          <a:graphicData uri="http://schemas.openxmlformats.org/presentationml/2006/ole">
            <mc:AlternateContent xmlns:mc="http://schemas.openxmlformats.org/markup-compatibility/2006">
              <mc:Choice xmlns:v="urn:schemas-microsoft-com:vml" Requires="v">
                <p:oleObj spid="_x0000_s1031" name="Equation" r:id="rId15" imgW="761760" imgH="190440" progId="Equation.3">
                  <p:embed/>
                </p:oleObj>
              </mc:Choice>
              <mc:Fallback>
                <p:oleObj name="Equation" r:id="rId15" imgW="761760" imgH="190440" progId="Equation.3">
                  <p:embed/>
                  <p:pic>
                    <p:nvPicPr>
                      <p:cNvPr id="15" name="Object 14">
                        <a:extLst>
                          <a:ext uri="{FF2B5EF4-FFF2-40B4-BE49-F238E27FC236}">
                            <a16:creationId xmlns:a16="http://schemas.microsoft.com/office/drawing/2014/main" id="{948EF17F-7681-4D1C-90A1-39EA184B767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02555" y="2717068"/>
                        <a:ext cx="1724924" cy="32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386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Design of a Low Pass FIR Filter</a:t>
            </a:r>
            <a:endParaRPr lang="en-US" dirty="0"/>
          </a:p>
        </p:txBody>
      </p:sp>
      <p:pic>
        <p:nvPicPr>
          <p:cNvPr id="4" name="Picture 3">
            <a:extLst>
              <a:ext uri="{FF2B5EF4-FFF2-40B4-BE49-F238E27FC236}">
                <a16:creationId xmlns:a16="http://schemas.microsoft.com/office/drawing/2014/main" id="{3A177F16-0BF1-40EE-B1A4-26BB790F0097}"/>
              </a:ext>
            </a:extLst>
          </p:cNvPr>
          <p:cNvPicPr>
            <a:picLocks noChangeAspect="1"/>
          </p:cNvPicPr>
          <p:nvPr/>
        </p:nvPicPr>
        <p:blipFill>
          <a:blip r:embed="rId4" cstate="print"/>
          <a:stretch>
            <a:fillRect/>
          </a:stretch>
        </p:blipFill>
        <p:spPr bwMode="auto">
          <a:xfrm>
            <a:off x="591871" y="1910250"/>
            <a:ext cx="5047028" cy="2841750"/>
          </a:xfrm>
          <a:prstGeom prst="rect">
            <a:avLst/>
          </a:prstGeom>
          <a:noFill/>
          <a:ln w="9525">
            <a:noFill/>
            <a:miter lim="800000"/>
            <a:headEnd/>
            <a:tailEnd/>
          </a:ln>
        </p:spPr>
      </p:pic>
      <p:pic>
        <p:nvPicPr>
          <p:cNvPr id="5" name="Picture 4">
            <a:extLst>
              <a:ext uri="{FF2B5EF4-FFF2-40B4-BE49-F238E27FC236}">
                <a16:creationId xmlns:a16="http://schemas.microsoft.com/office/drawing/2014/main" id="{924C5208-D20B-4688-A315-938CF9DF7BFD}"/>
              </a:ext>
            </a:extLst>
          </p:cNvPr>
          <p:cNvPicPr>
            <a:picLocks noChangeAspect="1"/>
          </p:cNvPicPr>
          <p:nvPr/>
        </p:nvPicPr>
        <p:blipFill>
          <a:blip r:embed="rId5" cstate="print"/>
          <a:stretch>
            <a:fillRect/>
          </a:stretch>
        </p:blipFill>
        <p:spPr bwMode="auto">
          <a:xfrm>
            <a:off x="6267191" y="1889230"/>
            <a:ext cx="5047028" cy="2841750"/>
          </a:xfrm>
          <a:prstGeom prst="rect">
            <a:avLst/>
          </a:prstGeom>
          <a:noFill/>
          <a:ln>
            <a:noFill/>
          </a:ln>
        </p:spPr>
      </p:pic>
      <p:sp>
        <p:nvSpPr>
          <p:cNvPr id="6" name="TextBox 5">
            <a:extLst>
              <a:ext uri="{FF2B5EF4-FFF2-40B4-BE49-F238E27FC236}">
                <a16:creationId xmlns:a16="http://schemas.microsoft.com/office/drawing/2014/main" id="{8E1FA322-F899-4B72-92F0-C4DB971455AE}"/>
              </a:ext>
            </a:extLst>
          </p:cNvPr>
          <p:cNvSpPr txBox="1"/>
          <p:nvPr/>
        </p:nvSpPr>
        <p:spPr>
          <a:xfrm>
            <a:off x="1507795" y="4989787"/>
            <a:ext cx="9732864" cy="584775"/>
          </a:xfrm>
          <a:prstGeom prst="rect">
            <a:avLst/>
          </a:prstGeom>
          <a:noFill/>
        </p:spPr>
        <p:txBody>
          <a:bodyPr wrap="square" rtlCol="0">
            <a:spAutoFit/>
          </a:bodyPr>
          <a:lstStyle/>
          <a:p>
            <a:r>
              <a:rPr lang="en-GB" sz="1600" b="0" dirty="0"/>
              <a:t>The inverse DTFT of a continuous, ideal (rectangular), low pass frequency response is a discrete-time impulse response (filter coefficients) of infinite extent.</a:t>
            </a:r>
          </a:p>
        </p:txBody>
      </p:sp>
      <p:graphicFrame>
        <p:nvGraphicFramePr>
          <p:cNvPr id="7" name="Object 6">
            <a:extLst>
              <a:ext uri="{FF2B5EF4-FFF2-40B4-BE49-F238E27FC236}">
                <a16:creationId xmlns:a16="http://schemas.microsoft.com/office/drawing/2014/main" id="{F1C184CC-7864-4192-B410-4DAF8EADC2D0}"/>
              </a:ext>
            </a:extLst>
          </p:cNvPr>
          <p:cNvGraphicFramePr>
            <a:graphicFrameLocks noChangeAspect="1"/>
          </p:cNvGraphicFramePr>
          <p:nvPr>
            <p:extLst>
              <p:ext uri="{D42A27DB-BD31-4B8C-83A1-F6EECF244321}">
                <p14:modId xmlns:p14="http://schemas.microsoft.com/office/powerpoint/2010/main" val="4085095998"/>
              </p:ext>
            </p:extLst>
          </p:nvPr>
        </p:nvGraphicFramePr>
        <p:xfrm>
          <a:off x="5323799" y="3352800"/>
          <a:ext cx="1229304" cy="1166812"/>
        </p:xfrm>
        <a:graphic>
          <a:graphicData uri="http://schemas.openxmlformats.org/presentationml/2006/ole">
            <mc:AlternateContent xmlns:mc="http://schemas.openxmlformats.org/markup-compatibility/2006">
              <mc:Choice xmlns:v="urn:schemas-microsoft-com:vml" Requires="v">
                <p:oleObj spid="_x0000_s2050" name="Equation" r:id="rId6" imgW="482391" imgH="609336" progId="Equation.3">
                  <p:embed/>
                </p:oleObj>
              </mc:Choice>
              <mc:Fallback>
                <p:oleObj name="Equation" r:id="rId6" imgW="482391" imgH="609336" progId="Equation.3">
                  <p:embed/>
                  <p:pic>
                    <p:nvPicPr>
                      <p:cNvPr id="7" name="Object 6">
                        <a:extLst>
                          <a:ext uri="{FF2B5EF4-FFF2-40B4-BE49-F238E27FC236}">
                            <a16:creationId xmlns:a16="http://schemas.microsoft.com/office/drawing/2014/main" id="{F1C184CC-7864-4192-B410-4DAF8EADC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3799" y="3352800"/>
                        <a:ext cx="1229304" cy="1166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3568551"/>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1680</Words>
  <Application>Microsoft Office PowerPoint</Application>
  <PresentationFormat>Widescreen</PresentationFormat>
  <Paragraphs>118</Paragraphs>
  <Slides>17</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Wingdings</vt:lpstr>
      <vt:lpstr>Arm_PPT_Public</vt:lpstr>
      <vt:lpstr>Equation</vt:lpstr>
      <vt:lpstr>FIR Filters Window Method of Design</vt:lpstr>
      <vt:lpstr>Window Method of FIR Filter Design</vt:lpstr>
      <vt:lpstr>Ideal Filter Prototypes</vt:lpstr>
      <vt:lpstr>Ideal Filter Prototypes</vt:lpstr>
      <vt:lpstr>Window Method of FIR Filter Design</vt:lpstr>
      <vt:lpstr>Widely Used Window Functions</vt:lpstr>
      <vt:lpstr>Example of Window Function</vt:lpstr>
      <vt:lpstr>Design of a Low Pass FIR Filter</vt:lpstr>
      <vt:lpstr>Design of a Low Pass FIR Filter</vt:lpstr>
      <vt:lpstr>Design of a Low Pass FIR Filter</vt:lpstr>
      <vt:lpstr>Design of a Low Pass FIR Filter</vt:lpstr>
      <vt:lpstr>Design of a Low Pass FIR Filter</vt:lpstr>
      <vt:lpstr>High Pass FIR Filter</vt:lpstr>
      <vt:lpstr>Band Pass FIR Filter</vt:lpstr>
      <vt:lpstr>Band Stop FIR Filter</vt:lpstr>
      <vt:lpstr>Window Method of FIR Filter Design</vt:lpstr>
      <vt:lpstr>Discrete Frequency Response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2019-12-23T13:13:46Z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