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4"/>
  </p:sldMasterIdLst>
  <p:notesMasterIdLst>
    <p:notesMasterId r:id="rId20"/>
  </p:notesMasterIdLst>
  <p:handoutMasterIdLst>
    <p:handoutMasterId r:id="rId21"/>
  </p:handoutMasterIdLst>
  <p:sldIdLst>
    <p:sldId id="384" r:id="rId5"/>
    <p:sldId id="385" r:id="rId6"/>
    <p:sldId id="386" r:id="rId7"/>
    <p:sldId id="387" r:id="rId8"/>
    <p:sldId id="388" r:id="rId9"/>
    <p:sldId id="389" r:id="rId10"/>
    <p:sldId id="390" r:id="rId11"/>
    <p:sldId id="391" r:id="rId12"/>
    <p:sldId id="392" r:id="rId13"/>
    <p:sldId id="393" r:id="rId14"/>
    <p:sldId id="394" r:id="rId15"/>
    <p:sldId id="395" r:id="rId16"/>
    <p:sldId id="396" r:id="rId17"/>
    <p:sldId id="397" r:id="rId18"/>
    <p:sldId id="398" r:id="rId1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27" autoAdjust="0"/>
    <p:restoredTop sz="68405" autoAdjust="0"/>
  </p:normalViewPr>
  <p:slideViewPr>
    <p:cSldViewPr snapToGrid="0">
      <p:cViewPr varScale="1">
        <p:scale>
          <a:sx n="86" d="100"/>
          <a:sy n="86" d="100"/>
        </p:scale>
        <p:origin x="1110"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275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15.wmf"/><Relationship Id="rId1" Type="http://schemas.openxmlformats.org/officeDocument/2006/relationships/image" Target="../media/image40.wmf"/><Relationship Id="rId4" Type="http://schemas.openxmlformats.org/officeDocument/2006/relationships/image" Target="../media/image4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1/21/2020</a:t>
            </a:fld>
            <a:endParaRPr lang="en-US" altLang="en-US" dirty="0"/>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dirty="0"/>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1/21/2020</a:t>
            </a:fld>
            <a:endParaRPr lang="en-US" altLang="en-US" dirty="0"/>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dirty="0"/>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dirty="0"/>
          </a:p>
        </p:txBody>
      </p:sp>
    </p:spTree>
    <p:extLst>
      <p:ext uri="{BB962C8B-B14F-4D97-AF65-F5344CB8AC3E}">
        <p14:creationId xmlns:p14="http://schemas.microsoft.com/office/powerpoint/2010/main" val="1063520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10</a:t>
            </a:fld>
            <a:endParaRPr lang="en-US" altLang="en-US" dirty="0"/>
          </a:p>
        </p:txBody>
      </p:sp>
    </p:spTree>
    <p:extLst>
      <p:ext uri="{BB962C8B-B14F-4D97-AF65-F5344CB8AC3E}">
        <p14:creationId xmlns:p14="http://schemas.microsoft.com/office/powerpoint/2010/main" val="2769059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The (continuous) frequency responses of the</a:t>
            </a:r>
            <a:r>
              <a:rPr lang="en-GB" baseline="0" dirty="0"/>
              <a:t> analogue prototype and two IIR filters are different. The IIR filter designed using impulse invariance shows the effects of aliasing – the gain of the low pass filter does not roll off as steeply as that of the analogue prototype. The gain of the  IIR filter  designed using the bilinear transform rolls off more steeply than that of the analogue prototype. While the BLT filter might be regarded as a more effective low pass filter than either of the others, recall that the initial aim was to reproduce the characteristics of the analogue prototype. The gain of the BLT filter does not accurately reproduce that of the analogue prototype at higher frequencies.</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11</a:t>
            </a:fld>
            <a:endParaRPr lang="en-US" altLang="en-US" dirty="0"/>
          </a:p>
        </p:txBody>
      </p:sp>
    </p:spTree>
    <p:extLst>
      <p:ext uri="{BB962C8B-B14F-4D97-AF65-F5344CB8AC3E}">
        <p14:creationId xmlns:p14="http://schemas.microsoft.com/office/powerpoint/2010/main" val="1471952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b="0" dirty="0"/>
              <a:t>The block diagram and difference equation representations of IIR filters presented earlier</a:t>
            </a:r>
            <a:r>
              <a:rPr lang="en-GB" b="0" baseline="0" dirty="0"/>
              <a:t> c</a:t>
            </a:r>
            <a:r>
              <a:rPr lang="en-GB" b="0" dirty="0"/>
              <a:t>onform to what is called direct form I filter structure.</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12</a:t>
            </a:fld>
            <a:endParaRPr lang="en-US" altLang="en-US" dirty="0"/>
          </a:p>
        </p:txBody>
      </p:sp>
    </p:spTree>
    <p:extLst>
      <p:ext uri="{BB962C8B-B14F-4D97-AF65-F5344CB8AC3E}">
        <p14:creationId xmlns:p14="http://schemas.microsoft.com/office/powerpoint/2010/main" val="2750006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Direct form II structure uses fewer</a:t>
            </a:r>
            <a:r>
              <a:rPr lang="en-GB" baseline="0" dirty="0"/>
              <a:t> delay blocks and stored previous values (it stores previous values of intermediate results w(n-1) and w(n-2)) and corresponds to a two-step difference equation implementation.</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13</a:t>
            </a:fld>
            <a:endParaRPr lang="en-US" altLang="en-US" dirty="0"/>
          </a:p>
        </p:txBody>
      </p:sp>
    </p:spTree>
    <p:extLst>
      <p:ext uri="{BB962C8B-B14F-4D97-AF65-F5344CB8AC3E}">
        <p14:creationId xmlns:p14="http://schemas.microsoft.com/office/powerpoint/2010/main" val="1931190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Cascaded second-order stage (SOS) implementation of higher order IIR filter reduces</a:t>
            </a:r>
            <a:r>
              <a:rPr lang="en-GB" b="0" baseline="0" dirty="0"/>
              <a:t> </a:t>
            </a:r>
            <a:r>
              <a:rPr lang="en-GB" b="0" dirty="0"/>
              <a:t>potential for instability due to rounding errors. MATLAB’s fdatool generates SOS coefficients.</a:t>
            </a:r>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14</a:t>
            </a:fld>
            <a:endParaRPr lang="en-US" altLang="en-US" dirty="0"/>
          </a:p>
        </p:txBody>
      </p:sp>
    </p:spTree>
    <p:extLst>
      <p:ext uri="{BB962C8B-B14F-4D97-AF65-F5344CB8AC3E}">
        <p14:creationId xmlns:p14="http://schemas.microsoft.com/office/powerpoint/2010/main" val="3467089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15</a:t>
            </a:fld>
            <a:endParaRPr lang="en-US" altLang="en-US" dirty="0"/>
          </a:p>
        </p:txBody>
      </p:sp>
    </p:spTree>
    <p:extLst>
      <p:ext uri="{BB962C8B-B14F-4D97-AF65-F5344CB8AC3E}">
        <p14:creationId xmlns:p14="http://schemas.microsoft.com/office/powerpoint/2010/main" val="1351459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A simple first-order low pass filter illustrates several of the contrasting</a:t>
            </a:r>
            <a:r>
              <a:rPr lang="en-GB" baseline="0" dirty="0"/>
              <a:t> characteristics of the impulse invariance and bilinear transform design methods. The time domain impulse response of the filter with the transfer function H(s) is shown in this slide. </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a:t>
            </a:fld>
            <a:endParaRPr lang="en-US" altLang="en-US" dirty="0"/>
          </a:p>
        </p:txBody>
      </p:sp>
    </p:spTree>
    <p:extLst>
      <p:ext uri="{BB962C8B-B14F-4D97-AF65-F5344CB8AC3E}">
        <p14:creationId xmlns:p14="http://schemas.microsoft.com/office/powerpoint/2010/main" val="2118994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This slide shows the corresponding magnitude frequency response. </a:t>
            </a:r>
          </a:p>
          <a:p>
            <a:r>
              <a:rPr lang="en-IN" dirty="0"/>
              <a:t>The pass band gain is unity, or 0 dB, and beyond the cut-off frequency, the gain rolls off at approaching 20dB per decade. </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a:t>
            </a:fld>
            <a:endParaRPr lang="en-US" altLang="en-US" dirty="0"/>
          </a:p>
        </p:txBody>
      </p:sp>
    </p:spTree>
    <p:extLst>
      <p:ext uri="{BB962C8B-B14F-4D97-AF65-F5344CB8AC3E}">
        <p14:creationId xmlns:p14="http://schemas.microsoft.com/office/powerpoint/2010/main" val="2062736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slide, the impulse invariant design method is implemented using the Laplace </a:t>
            </a:r>
            <a:r>
              <a:rPr lang="en-GB"/>
              <a:t>and z-transform </a:t>
            </a:r>
            <a:r>
              <a:rPr lang="en-GB" dirty="0"/>
              <a:t>pairs. </a:t>
            </a:r>
            <a:endParaRPr lang="LID4096"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a:t>
            </a:fld>
            <a:endParaRPr lang="en-US" altLang="en-US" dirty="0"/>
          </a:p>
        </p:txBody>
      </p:sp>
    </p:spTree>
    <p:extLst>
      <p:ext uri="{BB962C8B-B14F-4D97-AF65-F5344CB8AC3E}">
        <p14:creationId xmlns:p14="http://schemas.microsoft.com/office/powerpoint/2010/main" val="1857019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The initial value theorem for z-transfer functions follows</a:t>
            </a:r>
            <a:r>
              <a:rPr lang="en-GB" baseline="0" dirty="0"/>
              <a:t> from the definition of the complex variable z.</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a:t>
            </a:fld>
            <a:endParaRPr lang="en-US" altLang="en-US" dirty="0"/>
          </a:p>
        </p:txBody>
      </p:sp>
    </p:spTree>
    <p:extLst>
      <p:ext uri="{BB962C8B-B14F-4D97-AF65-F5344CB8AC3E}">
        <p14:creationId xmlns:p14="http://schemas.microsoft.com/office/powerpoint/2010/main" val="927686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The difference equation representation of an IIR filter follows from the time delay property of the z-transform.</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6</a:t>
            </a:fld>
            <a:endParaRPr lang="en-US" altLang="en-US" dirty="0"/>
          </a:p>
        </p:txBody>
      </p:sp>
    </p:spTree>
    <p:extLst>
      <p:ext uri="{BB962C8B-B14F-4D97-AF65-F5344CB8AC3E}">
        <p14:creationId xmlns:p14="http://schemas.microsoft.com/office/powerpoint/2010/main" val="3261818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block diagram shown here is laid out deliberately as a subset of the block diagram of an</a:t>
            </a:r>
            <a:r>
              <a:rPr lang="en-GB" baseline="0" dirty="0"/>
              <a:t> IIR filter shown at the start of the previous module. All coefficients except b0, a0, and a1 are equal to zero. Recall that by convention, a0 = 1.</a:t>
            </a:r>
          </a:p>
          <a:p>
            <a:r>
              <a:rPr lang="en-GB" baseline="0" dirty="0"/>
              <a:t>The difference equation representation of the IIR filter is a good starting point if you want to implement it on a processor, or in hardware.</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7</a:t>
            </a:fld>
            <a:endParaRPr lang="en-US" altLang="en-US" dirty="0"/>
          </a:p>
        </p:txBody>
      </p:sp>
    </p:spTree>
    <p:extLst>
      <p:ext uri="{BB962C8B-B14F-4D97-AF65-F5344CB8AC3E}">
        <p14:creationId xmlns:p14="http://schemas.microsoft.com/office/powerpoint/2010/main" val="2649362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The bilinear</a:t>
            </a:r>
            <a:r>
              <a:rPr lang="en-GB" baseline="0" dirty="0"/>
              <a:t> transform method, applied the same analogue prototype filter, yields an extra non-zero IIR filter coefficient, b1. As far as we’re concerned at the moment, that’s just the way it turns out.</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8</a:t>
            </a:fld>
            <a:endParaRPr lang="en-US" altLang="en-US" dirty="0"/>
          </a:p>
        </p:txBody>
      </p:sp>
    </p:spTree>
    <p:extLst>
      <p:ext uri="{BB962C8B-B14F-4D97-AF65-F5344CB8AC3E}">
        <p14:creationId xmlns:p14="http://schemas.microsoft.com/office/powerpoint/2010/main" val="340934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9</a:t>
            </a:fld>
            <a:endParaRPr lang="en-US" altLang="en-US" dirty="0"/>
          </a:p>
        </p:txBody>
      </p:sp>
    </p:spTree>
    <p:extLst>
      <p:ext uri="{BB962C8B-B14F-4D97-AF65-F5344CB8AC3E}">
        <p14:creationId xmlns:p14="http://schemas.microsoft.com/office/powerpoint/2010/main" val="14107990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mt="81000"/>
            <a:extLst>
              <a:ext uri="{28A0092B-C50C-407E-A947-70E740481C1C}">
                <a14:useLocalDpi xmlns:a14="http://schemas.microsoft.com/office/drawing/2010/main"/>
              </a:ext>
            </a:extLst>
          </a:blip>
          <a:srcRect l="9468" t="18093" b="5564"/>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9DC87DCF-87C4-CE4F-9C7C-31ECAA79225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dirty="0">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20" name="TextBox 20">
            <a:extLst>
              <a:ext uri="{FF2B5EF4-FFF2-40B4-BE49-F238E27FC236}">
                <a16:creationId xmlns:a16="http://schemas.microsoft.com/office/drawing/2014/main" id="{5AD1A3C3-3C14-2B42-9074-E87275C219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648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64A5F8-C720-354C-A6E2-C00E801C5519}"/>
              </a:ext>
            </a:extLst>
          </p:cNvPr>
          <p:cNvPicPr>
            <a:picLocks noChangeAspect="1"/>
          </p:cNvPicPr>
          <p:nvPr userDrawn="1"/>
        </p:nvPicPr>
        <p:blipFill rotWithShape="1">
          <a:blip r:embed="rId2" cstate="screen">
            <a:alphaModFix amt="75000"/>
            <a:extLst>
              <a:ext uri="{28A0092B-C50C-407E-A947-70E740481C1C}">
                <a14:useLocalDpi xmlns:a14="http://schemas.microsoft.com/office/drawing/2010/main"/>
              </a:ext>
            </a:extLst>
          </a:blip>
          <a:srcRect t="7799" b="7799"/>
          <a:stretch/>
        </p:blipFill>
        <p:spPr>
          <a:xfrm>
            <a:off x="0" y="0"/>
            <a:ext cx="12192000" cy="6858001"/>
          </a:xfrm>
          <a:prstGeom prst="rect">
            <a:avLst/>
          </a:prstGeom>
        </p:spPr>
      </p:pic>
      <p:pic>
        <p:nvPicPr>
          <p:cNvPr id="19" name="Picture 18">
            <a:extLst>
              <a:ext uri="{FF2B5EF4-FFF2-40B4-BE49-F238E27FC236}">
                <a16:creationId xmlns:a16="http://schemas.microsoft.com/office/drawing/2014/main" id="{08674FB4-14BE-B54B-B389-3384C06E1E2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2" name="TextBox 20">
            <a:extLst>
              <a:ext uri="{FF2B5EF4-FFF2-40B4-BE49-F238E27FC236}">
                <a16:creationId xmlns:a16="http://schemas.microsoft.com/office/drawing/2014/main" id="{6AA3F778-80A5-3E45-999D-10AC5502419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2019 Arm Limited</a:t>
            </a:r>
            <a:endParaRPr lang="en-US" altLang="en-US" sz="1000" dirty="0">
              <a:solidFill>
                <a:schemeClr val="tx2"/>
              </a:solidFill>
            </a:endParaRPr>
          </a:p>
        </p:txBody>
      </p:sp>
    </p:spTree>
    <p:extLst>
      <p:ext uri="{BB962C8B-B14F-4D97-AF65-F5344CB8AC3E}">
        <p14:creationId xmlns:p14="http://schemas.microsoft.com/office/powerpoint/2010/main" val="3766513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0E175DD0-C128-104A-84B5-17835CB39BA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313727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ED7A184D-DF83-F84A-837C-3EBA03A2EA6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2879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473DFF03-CE2E-F445-98FC-31F036C923F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726041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3ABC2AA1-F23E-4741-8A87-A266E8975691}"/>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83838"/>
                </a:solidFill>
              </a:defRPr>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lvl1pPr>
            <a:lvl2pPr>
              <a:lnSpc>
                <a:spcPct val="100000"/>
              </a:lnSpc>
              <a:spcBef>
                <a:spcPts val="0"/>
              </a:spcBef>
              <a:spcAft>
                <a:spcPts val="0"/>
              </a:spcAft>
              <a:buClr>
                <a:schemeClr val="accent1"/>
              </a:buClr>
              <a:defRPr sz="2000">
                <a:solidFill>
                  <a:srgbClr val="383838"/>
                </a:solidFill>
              </a:defRPr>
            </a:lvl2pPr>
            <a:lvl3pPr>
              <a:lnSpc>
                <a:spcPct val="100000"/>
              </a:lnSpc>
              <a:spcBef>
                <a:spcPts val="0"/>
              </a:spcBef>
              <a:spcAft>
                <a:spcPts val="0"/>
              </a:spcAft>
              <a:buClr>
                <a:schemeClr val="accent1"/>
              </a:buClr>
              <a:defRPr sz="1800">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lvl1pPr>
          </a:lstStyle>
          <a:p>
            <a:pPr lvl="0"/>
            <a:r>
              <a:rPr lang="en-US" noProof="0" dirty="0"/>
              <a:t>Click icon to add picture</a:t>
            </a:r>
          </a:p>
        </p:txBody>
      </p:sp>
    </p:spTree>
    <p:extLst>
      <p:ext uri="{BB962C8B-B14F-4D97-AF65-F5344CB8AC3E}">
        <p14:creationId xmlns:p14="http://schemas.microsoft.com/office/powerpoint/2010/main" val="1584216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77512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3431395"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11627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3622588"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769446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8CF351C2-1F3E-ED47-85F9-B7B84948FF8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680716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D8F3CACD-986B-204A-99E9-82DBFDFB416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22505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A0A056D2-AAAA-5446-A582-12D01B2A39A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1140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2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0"/>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44E78AC1-80BC-0B47-8368-509A24FBC0A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8002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683A764A-AD34-5F44-8D31-1D002A3CBE3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4A95A0A0-8486-7044-92CE-73B2117A56C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DCF860B3-3479-8143-83A4-E9F53FBD37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F90D8C41-1611-904D-BE8D-E91140D6CE9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5" name="TextBox 20">
            <a:extLst>
              <a:ext uri="{FF2B5EF4-FFF2-40B4-BE49-F238E27FC236}">
                <a16:creationId xmlns:a16="http://schemas.microsoft.com/office/drawing/2014/main" id="{8A878557-4736-5B45-AE41-36C67FA0C8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20"/>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2019 Arm Limited</a:t>
            </a:r>
            <a:endParaRPr lang="en-US" altLang="en-US" sz="1000" dirty="0">
              <a:solidFill>
                <a:srgbClr val="7F7F7F"/>
              </a:solidFill>
            </a:endParaRPr>
          </a:p>
        </p:txBody>
      </p:sp>
      <p:pic>
        <p:nvPicPr>
          <p:cNvPr id="5" name="Picture 4">
            <a:extLst>
              <a:ext uri="{FF2B5EF4-FFF2-40B4-BE49-F238E27FC236}">
                <a16:creationId xmlns:a16="http://schemas.microsoft.com/office/drawing/2014/main" id="{69221E4D-F4C1-6849-9126-BB587364DCD7}"/>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10843293" y="6390376"/>
            <a:ext cx="869282" cy="262976"/>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7" r:id="rId11"/>
    <p:sldLayoutId id="2147485510" r:id="rId12"/>
    <p:sldLayoutId id="2147485436" r:id="rId13"/>
    <p:sldLayoutId id="2147485438" r:id="rId14"/>
    <p:sldLayoutId id="2147485440" r:id="rId15"/>
    <p:sldLayoutId id="2147485441" r:id="rId16"/>
    <p:sldLayoutId id="2147485442" r:id="rId17"/>
    <p:sldLayoutId id="2147485443" r:id="rId18"/>
    <p:sldLayoutId id="2147485444" r:id="rId19"/>
    <p:sldLayoutId id="2147485445" r:id="rId20"/>
    <p:sldLayoutId id="2147485446" r:id="rId21"/>
    <p:sldLayoutId id="2147485447" r:id="rId22"/>
    <p:sldLayoutId id="2147485448" r:id="rId23"/>
    <p:sldLayoutId id="2147485449" r:id="rId24"/>
    <p:sldLayoutId id="2147485450" r:id="rId25"/>
    <p:sldLayoutId id="2147485452" r:id="rId26"/>
    <p:sldLayoutId id="2147485512" r:id="rId27"/>
    <p:sldLayoutId id="2147485453" r:id="rId28"/>
    <p:sldLayoutId id="2147485513" r:id="rId29"/>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notesSlide" Target="../notesSlides/notesSlide10.xml"/><Relationship Id="rId7" Type="http://schemas.openxmlformats.org/officeDocument/2006/relationships/oleObject" Target="../embeddings/oleObject24.bin"/><Relationship Id="rId2" Type="http://schemas.openxmlformats.org/officeDocument/2006/relationships/slideLayout" Target="../slideLayouts/slideLayout15.xml"/><Relationship Id="rId1" Type="http://schemas.openxmlformats.org/officeDocument/2006/relationships/vmlDrawing" Target="../drawings/vmlDrawing9.vml"/><Relationship Id="rId6" Type="http://schemas.openxmlformats.org/officeDocument/2006/relationships/image" Target="../media/image38.wmf"/><Relationship Id="rId5" Type="http://schemas.openxmlformats.org/officeDocument/2006/relationships/oleObject" Target="../embeddings/oleObject23.bin"/><Relationship Id="rId4" Type="http://schemas.openxmlformats.org/officeDocument/2006/relationships/image" Target="../media/image39.wmf"/></Relationships>
</file>

<file path=ppt/slides/_rels/slide11.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notesSlide" Target="../notesSlides/notesSlide11.xml"/><Relationship Id="rId7" Type="http://schemas.openxmlformats.org/officeDocument/2006/relationships/oleObject" Target="../embeddings/oleObject26.bin"/><Relationship Id="rId12" Type="http://schemas.openxmlformats.org/officeDocument/2006/relationships/image" Target="../media/image42.wmf"/><Relationship Id="rId2" Type="http://schemas.openxmlformats.org/officeDocument/2006/relationships/slideLayout" Target="../slideLayouts/slideLayout15.xml"/><Relationship Id="rId1" Type="http://schemas.openxmlformats.org/officeDocument/2006/relationships/vmlDrawing" Target="../drawings/vmlDrawing10.vml"/><Relationship Id="rId6" Type="http://schemas.openxmlformats.org/officeDocument/2006/relationships/image" Target="../media/image43.png"/><Relationship Id="rId11" Type="http://schemas.openxmlformats.org/officeDocument/2006/relationships/oleObject" Target="../embeddings/oleObject28.bin"/><Relationship Id="rId5" Type="http://schemas.openxmlformats.org/officeDocument/2006/relationships/image" Target="../media/image40.wmf"/><Relationship Id="rId10" Type="http://schemas.openxmlformats.org/officeDocument/2006/relationships/image" Target="../media/image41.wmf"/><Relationship Id="rId4" Type="http://schemas.openxmlformats.org/officeDocument/2006/relationships/oleObject" Target="../embeddings/oleObject25.bin"/><Relationship Id="rId9" Type="http://schemas.openxmlformats.org/officeDocument/2006/relationships/oleObject" Target="../embeddings/oleObject27.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vmlDrawing" Target="../drawings/vmlDrawing11.vml"/><Relationship Id="rId6" Type="http://schemas.openxmlformats.org/officeDocument/2006/relationships/image" Target="../media/image44.wmf"/><Relationship Id="rId5" Type="http://schemas.openxmlformats.org/officeDocument/2006/relationships/oleObject" Target="../embeddings/oleObject29.bin"/><Relationship Id="rId4" Type="http://schemas.openxmlformats.org/officeDocument/2006/relationships/image" Target="../media/image45.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vmlDrawing" Target="../drawings/vmlDrawing12.vml"/><Relationship Id="rId6" Type="http://schemas.openxmlformats.org/officeDocument/2006/relationships/image" Target="../media/image46.wmf"/><Relationship Id="rId5" Type="http://schemas.openxmlformats.org/officeDocument/2006/relationships/oleObject" Target="../embeddings/oleObject30.bin"/><Relationship Id="rId4" Type="http://schemas.openxmlformats.org/officeDocument/2006/relationships/image" Target="../media/image47.wmf"/></Relationships>
</file>

<file path=ppt/slides/_rels/slide14.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6.wmf"/><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5.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notesSlide" Target="../notesSlides/notesSlide3.xml"/><Relationship Id="rId7" Type="http://schemas.openxmlformats.org/officeDocument/2006/relationships/oleObject" Target="../embeddings/oleObject4.bin"/><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image" Target="../media/image15.wmf"/><Relationship Id="rId5" Type="http://schemas.openxmlformats.org/officeDocument/2006/relationships/oleObject" Target="../embeddings/oleObject3.bin"/><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4.xml"/><Relationship Id="rId7" Type="http://schemas.openxmlformats.org/officeDocument/2006/relationships/image" Target="../media/image20.wmf"/><Relationship Id="rId2" Type="http://schemas.openxmlformats.org/officeDocument/2006/relationships/slideLayout" Target="../slideLayouts/slideLayout15.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22.wmf"/><Relationship Id="rId5" Type="http://schemas.openxmlformats.org/officeDocument/2006/relationships/image" Target="../media/image19.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21.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5.xml"/><Relationship Id="rId7" Type="http://schemas.openxmlformats.org/officeDocument/2006/relationships/image" Target="../media/image24.wmf"/><Relationship Id="rId2" Type="http://schemas.openxmlformats.org/officeDocument/2006/relationships/slideLayout" Target="../slideLayouts/slideLayout15.xml"/><Relationship Id="rId1" Type="http://schemas.openxmlformats.org/officeDocument/2006/relationships/vmlDrawing" Target="../drawings/vmlDrawing4.vml"/><Relationship Id="rId6" Type="http://schemas.openxmlformats.org/officeDocument/2006/relationships/oleObject" Target="../embeddings/oleObject10.bin"/><Relationship Id="rId11" Type="http://schemas.openxmlformats.org/officeDocument/2006/relationships/image" Target="../media/image26.wmf"/><Relationship Id="rId5" Type="http://schemas.openxmlformats.org/officeDocument/2006/relationships/image" Target="../media/image23.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25.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6.xml"/><Relationship Id="rId7" Type="http://schemas.openxmlformats.org/officeDocument/2006/relationships/image" Target="../media/image28.wmf"/><Relationship Id="rId2" Type="http://schemas.openxmlformats.org/officeDocument/2006/relationships/slideLayout" Target="../slideLayouts/slideLayout15.xml"/><Relationship Id="rId1" Type="http://schemas.openxmlformats.org/officeDocument/2006/relationships/vmlDrawing" Target="../drawings/vmlDrawing5.vml"/><Relationship Id="rId6" Type="http://schemas.openxmlformats.org/officeDocument/2006/relationships/oleObject" Target="../embeddings/oleObject14.bin"/><Relationship Id="rId5" Type="http://schemas.openxmlformats.org/officeDocument/2006/relationships/image" Target="../media/image27.wmf"/><Relationship Id="rId4" Type="http://schemas.openxmlformats.org/officeDocument/2006/relationships/oleObject" Target="../embeddings/oleObject13.bin"/><Relationship Id="rId9" Type="http://schemas.openxmlformats.org/officeDocument/2006/relationships/image" Target="../media/image29.wmf"/></Relationships>
</file>

<file path=ppt/slides/_rels/slide7.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notesSlide" Target="../notesSlides/notesSlide7.xml"/><Relationship Id="rId7" Type="http://schemas.openxmlformats.org/officeDocument/2006/relationships/oleObject" Target="../embeddings/oleObject17.bin"/><Relationship Id="rId2" Type="http://schemas.openxmlformats.org/officeDocument/2006/relationships/slideLayout" Target="../slideLayouts/slideLayout15.xml"/><Relationship Id="rId1" Type="http://schemas.openxmlformats.org/officeDocument/2006/relationships/vmlDrawing" Target="../drawings/vmlDrawing6.vml"/><Relationship Id="rId6" Type="http://schemas.openxmlformats.org/officeDocument/2006/relationships/image" Target="../media/image32.wmf"/><Relationship Id="rId5" Type="http://schemas.openxmlformats.org/officeDocument/2006/relationships/image" Target="../media/image30.wmf"/><Relationship Id="rId4" Type="http://schemas.openxmlformats.org/officeDocument/2006/relationships/oleObject" Target="../embeddings/oleObject16.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4.wmf"/><Relationship Id="rId2" Type="http://schemas.openxmlformats.org/officeDocument/2006/relationships/slideLayout" Target="../slideLayouts/slideLayout15.xml"/><Relationship Id="rId1" Type="http://schemas.openxmlformats.org/officeDocument/2006/relationships/vmlDrawing" Target="../drawings/vmlDrawing7.vml"/><Relationship Id="rId6" Type="http://schemas.openxmlformats.org/officeDocument/2006/relationships/oleObject" Target="../embeddings/oleObject19.bin"/><Relationship Id="rId5" Type="http://schemas.openxmlformats.org/officeDocument/2006/relationships/image" Target="../media/image33.wmf"/><Relationship Id="rId4" Type="http://schemas.openxmlformats.org/officeDocument/2006/relationships/oleObject" Target="../embeddings/oleObject18.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9.xml"/><Relationship Id="rId7" Type="http://schemas.openxmlformats.org/officeDocument/2006/relationships/image" Target="../media/image36.wmf"/><Relationship Id="rId2" Type="http://schemas.openxmlformats.org/officeDocument/2006/relationships/slideLayout" Target="../slideLayouts/slideLayout15.xml"/><Relationship Id="rId1" Type="http://schemas.openxmlformats.org/officeDocument/2006/relationships/vmlDrawing" Target="../drawings/vmlDrawing8.vml"/><Relationship Id="rId6" Type="http://schemas.openxmlformats.org/officeDocument/2006/relationships/oleObject" Target="../embeddings/oleObject21.bin"/><Relationship Id="rId5" Type="http://schemas.openxmlformats.org/officeDocument/2006/relationships/image" Target="../media/image35.wmf"/><Relationship Id="rId4" Type="http://schemas.openxmlformats.org/officeDocument/2006/relationships/oleObject" Target="../embeddings/oleObject20.bin"/><Relationship Id="rId9" Type="http://schemas.openxmlformats.org/officeDocument/2006/relationships/image" Target="../media/image3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B2B5-4683-EA47-85B4-5F8C42063374}"/>
              </a:ext>
            </a:extLst>
          </p:cNvPr>
          <p:cNvSpPr>
            <a:spLocks noGrp="1"/>
          </p:cNvSpPr>
          <p:nvPr>
            <p:ph type="title"/>
          </p:nvPr>
        </p:nvSpPr>
        <p:spPr>
          <a:xfrm>
            <a:off x="2853559" y="1207042"/>
            <a:ext cx="8355780" cy="2574186"/>
          </a:xfrm>
        </p:spPr>
        <p:txBody>
          <a:bodyPr/>
          <a:lstStyle/>
          <a:p>
            <a:r>
              <a:rPr lang="en-GB" dirty="0"/>
              <a:t>IIR Filters</a:t>
            </a:r>
            <a:br>
              <a:rPr lang="en-GB" dirty="0"/>
            </a:br>
            <a:r>
              <a:rPr lang="en-GB" sz="3600" dirty="0"/>
              <a:t>Simple IIR Filter Design Example</a:t>
            </a:r>
            <a:endParaRPr lang="en-US" sz="3600" dirty="0"/>
          </a:p>
        </p:txBody>
      </p:sp>
    </p:spTree>
    <p:extLst>
      <p:ext uri="{BB962C8B-B14F-4D97-AF65-F5344CB8AC3E}">
        <p14:creationId xmlns:p14="http://schemas.microsoft.com/office/powerpoint/2010/main" val="2211890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Simple IIR Filter Design Example</a:t>
            </a:r>
            <a:endParaRPr lang="en-US" dirty="0"/>
          </a:p>
        </p:txBody>
      </p:sp>
      <p:sp>
        <p:nvSpPr>
          <p:cNvPr id="4" name="TextBox 3">
            <a:extLst>
              <a:ext uri="{FF2B5EF4-FFF2-40B4-BE49-F238E27FC236}">
                <a16:creationId xmlns:a16="http://schemas.microsoft.com/office/drawing/2014/main" id="{040C6308-B234-412C-B269-5018C2F65F9B}"/>
              </a:ext>
            </a:extLst>
          </p:cNvPr>
          <p:cNvSpPr txBox="1"/>
          <p:nvPr/>
        </p:nvSpPr>
        <p:spPr>
          <a:xfrm>
            <a:off x="1201798" y="1102242"/>
            <a:ext cx="5747621" cy="369332"/>
          </a:xfrm>
          <a:prstGeom prst="rect">
            <a:avLst/>
          </a:prstGeom>
          <a:noFill/>
        </p:spPr>
        <p:txBody>
          <a:bodyPr wrap="none" rtlCol="0">
            <a:spAutoFit/>
          </a:bodyPr>
          <a:lstStyle/>
          <a:p>
            <a:r>
              <a:rPr lang="en-GB" b="0" dirty="0"/>
              <a:t>In block diagram form, our bilinear transform filter design is</a:t>
            </a:r>
          </a:p>
        </p:txBody>
      </p:sp>
      <p:pic>
        <p:nvPicPr>
          <p:cNvPr id="5" name="Picture 3">
            <a:extLst>
              <a:ext uri="{FF2B5EF4-FFF2-40B4-BE49-F238E27FC236}">
                <a16:creationId xmlns:a16="http://schemas.microsoft.com/office/drawing/2014/main" id="{70AAFD8E-84C0-4CA7-9532-5FD4B6DB33E4}"/>
              </a:ext>
            </a:extLst>
          </p:cNvPr>
          <p:cNvPicPr>
            <a:picLocks noChangeAspect="1" noChangeArrowheads="1"/>
          </p:cNvPicPr>
          <p:nvPr/>
        </p:nvPicPr>
        <p:blipFill>
          <a:blip r:embed="rId4"/>
          <a:srcRect/>
          <a:stretch>
            <a:fillRect/>
          </a:stretch>
        </p:blipFill>
        <p:spPr bwMode="auto">
          <a:xfrm>
            <a:off x="3416989" y="2784689"/>
            <a:ext cx="5333306" cy="1900238"/>
          </a:xfrm>
          <a:prstGeom prst="rect">
            <a:avLst/>
          </a:prstGeom>
          <a:noFill/>
          <a:ln w="9525">
            <a:noFill/>
            <a:miter lim="800000"/>
            <a:headEnd/>
            <a:tailEnd/>
          </a:ln>
        </p:spPr>
      </p:pic>
      <p:graphicFrame>
        <p:nvGraphicFramePr>
          <p:cNvPr id="6" name="Object 6">
            <a:extLst>
              <a:ext uri="{FF2B5EF4-FFF2-40B4-BE49-F238E27FC236}">
                <a16:creationId xmlns:a16="http://schemas.microsoft.com/office/drawing/2014/main" id="{D999C1E1-5549-4E53-9D7F-949CF608D36E}"/>
              </a:ext>
            </a:extLst>
          </p:cNvPr>
          <p:cNvGraphicFramePr>
            <a:graphicFrameLocks noChangeAspect="1"/>
          </p:cNvGraphicFramePr>
          <p:nvPr>
            <p:extLst>
              <p:ext uri="{D42A27DB-BD31-4B8C-83A1-F6EECF244321}">
                <p14:modId xmlns:p14="http://schemas.microsoft.com/office/powerpoint/2010/main" val="2493570704"/>
              </p:ext>
            </p:extLst>
          </p:nvPr>
        </p:nvGraphicFramePr>
        <p:xfrm>
          <a:off x="3002271" y="5418966"/>
          <a:ext cx="6171060" cy="299209"/>
        </p:xfrm>
        <a:graphic>
          <a:graphicData uri="http://schemas.openxmlformats.org/presentationml/2006/ole">
            <mc:AlternateContent xmlns:mc="http://schemas.openxmlformats.org/markup-compatibility/2006">
              <mc:Choice xmlns:v="urn:schemas-microsoft-com:vml" Requires="v">
                <p:oleObj spid="_x0000_s9218" name="Equation" r:id="rId5" imgW="3149600" imgH="203200" progId="Equation.3">
                  <p:embed/>
                </p:oleObj>
              </mc:Choice>
              <mc:Fallback>
                <p:oleObj name="Equation" r:id="rId5" imgW="3149600" imgH="203200" progId="Equation.3">
                  <p:embed/>
                  <p:pic>
                    <p:nvPicPr>
                      <p:cNvPr id="6" name="Object 6">
                        <a:extLst>
                          <a:ext uri="{FF2B5EF4-FFF2-40B4-BE49-F238E27FC236}">
                            <a16:creationId xmlns:a16="http://schemas.microsoft.com/office/drawing/2014/main" id="{D999C1E1-5549-4E53-9D7F-949CF608D3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2271" y="5418966"/>
                        <a:ext cx="6171060" cy="2992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a:extLst>
              <a:ext uri="{FF2B5EF4-FFF2-40B4-BE49-F238E27FC236}">
                <a16:creationId xmlns:a16="http://schemas.microsoft.com/office/drawing/2014/main" id="{31E00137-A307-4A5B-9EC3-80EF7507B09A}"/>
              </a:ext>
            </a:extLst>
          </p:cNvPr>
          <p:cNvGraphicFramePr>
            <a:graphicFrameLocks noChangeAspect="1"/>
          </p:cNvGraphicFramePr>
          <p:nvPr>
            <p:extLst>
              <p:ext uri="{D42A27DB-BD31-4B8C-83A1-F6EECF244321}">
                <p14:modId xmlns:p14="http://schemas.microsoft.com/office/powerpoint/2010/main" val="2018114919"/>
              </p:ext>
            </p:extLst>
          </p:nvPr>
        </p:nvGraphicFramePr>
        <p:xfrm>
          <a:off x="4544421" y="1827214"/>
          <a:ext cx="3071412" cy="568325"/>
        </p:xfrm>
        <a:graphic>
          <a:graphicData uri="http://schemas.openxmlformats.org/presentationml/2006/ole">
            <mc:AlternateContent xmlns:mc="http://schemas.openxmlformats.org/markup-compatibility/2006">
              <mc:Choice xmlns:v="urn:schemas-microsoft-com:vml" Requires="v">
                <p:oleObj spid="_x0000_s9219" name="Equation" r:id="rId7" imgW="1701800" imgH="419100" progId="Equation.3">
                  <p:embed/>
                </p:oleObj>
              </mc:Choice>
              <mc:Fallback>
                <p:oleObj name="Equation" r:id="rId7" imgW="1701800" imgH="419100" progId="Equation.3">
                  <p:embed/>
                  <p:pic>
                    <p:nvPicPr>
                      <p:cNvPr id="7" name="Object 6">
                        <a:extLst>
                          <a:ext uri="{FF2B5EF4-FFF2-40B4-BE49-F238E27FC236}">
                            <a16:creationId xmlns:a16="http://schemas.microsoft.com/office/drawing/2014/main" id="{31E00137-A307-4A5B-9EC3-80EF7507B0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44421" y="1827214"/>
                        <a:ext cx="3071412"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09169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Simple IIR Filter Design Example</a:t>
            </a:r>
            <a:endParaRPr lang="en-US" dirty="0"/>
          </a:p>
        </p:txBody>
      </p:sp>
      <p:graphicFrame>
        <p:nvGraphicFramePr>
          <p:cNvPr id="4" name="Object 3">
            <a:extLst>
              <a:ext uri="{FF2B5EF4-FFF2-40B4-BE49-F238E27FC236}">
                <a16:creationId xmlns:a16="http://schemas.microsoft.com/office/drawing/2014/main" id="{D95FF69A-E7E9-4467-B4BF-117DC373B8C1}"/>
              </a:ext>
            </a:extLst>
          </p:cNvPr>
          <p:cNvGraphicFramePr>
            <a:graphicFrameLocks noChangeAspect="1"/>
          </p:cNvGraphicFramePr>
          <p:nvPr/>
        </p:nvGraphicFramePr>
        <p:xfrm>
          <a:off x="3127212" y="4559300"/>
          <a:ext cx="5915889" cy="863600"/>
        </p:xfrm>
        <a:graphic>
          <a:graphicData uri="http://schemas.openxmlformats.org/presentationml/2006/ole">
            <mc:AlternateContent xmlns:mc="http://schemas.openxmlformats.org/markup-compatibility/2006">
              <mc:Choice xmlns:v="urn:schemas-microsoft-com:vml" Requires="v">
                <p:oleObj spid="_x0000_s10242" name="Equation" r:id="rId4" imgW="2349500" imgH="457200" progId="Equation.3">
                  <p:embed/>
                </p:oleObj>
              </mc:Choice>
              <mc:Fallback>
                <p:oleObj name="Equation" r:id="rId4" imgW="2349500" imgH="457200" progId="Equation.3">
                  <p:embed/>
                  <p:pic>
                    <p:nvPicPr>
                      <p:cNvPr id="4" name="Object 3">
                        <a:extLst>
                          <a:ext uri="{FF2B5EF4-FFF2-40B4-BE49-F238E27FC236}">
                            <a16:creationId xmlns:a16="http://schemas.microsoft.com/office/drawing/2014/main" id="{D95FF69A-E7E9-4467-B4BF-117DC373B8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7212" y="4559300"/>
                        <a:ext cx="5915889"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4">
            <a:extLst>
              <a:ext uri="{FF2B5EF4-FFF2-40B4-BE49-F238E27FC236}">
                <a16:creationId xmlns:a16="http://schemas.microsoft.com/office/drawing/2014/main" id="{8F5D2B0F-A63A-41AE-B156-69953B7889E8}"/>
              </a:ext>
            </a:extLst>
          </p:cNvPr>
          <p:cNvPicPr/>
          <p:nvPr/>
        </p:nvPicPr>
        <p:blipFill>
          <a:blip r:embed="rId6" cstate="print"/>
          <a:srcRect/>
          <a:stretch>
            <a:fillRect/>
          </a:stretch>
        </p:blipFill>
        <p:spPr bwMode="auto">
          <a:xfrm>
            <a:off x="2538969" y="2241550"/>
            <a:ext cx="7109222" cy="4000500"/>
          </a:xfrm>
          <a:prstGeom prst="rect">
            <a:avLst/>
          </a:prstGeom>
          <a:noFill/>
          <a:ln w="9525">
            <a:noFill/>
            <a:miter lim="800000"/>
            <a:headEnd/>
            <a:tailEnd/>
          </a:ln>
        </p:spPr>
      </p:pic>
      <p:sp>
        <p:nvSpPr>
          <p:cNvPr id="6" name="TextBox 5">
            <a:extLst>
              <a:ext uri="{FF2B5EF4-FFF2-40B4-BE49-F238E27FC236}">
                <a16:creationId xmlns:a16="http://schemas.microsoft.com/office/drawing/2014/main" id="{57703A86-31B0-4BA5-BEF9-328E214E2855}"/>
              </a:ext>
            </a:extLst>
          </p:cNvPr>
          <p:cNvSpPr txBox="1"/>
          <p:nvPr/>
        </p:nvSpPr>
        <p:spPr>
          <a:xfrm>
            <a:off x="9170040" y="4076701"/>
            <a:ext cx="375375" cy="369332"/>
          </a:xfrm>
          <a:prstGeom prst="rect">
            <a:avLst/>
          </a:prstGeom>
          <a:noFill/>
        </p:spPr>
        <p:txBody>
          <a:bodyPr wrap="none" rtlCol="0">
            <a:spAutoFit/>
          </a:bodyPr>
          <a:lstStyle/>
          <a:p>
            <a:r>
              <a:rPr lang="en-GB" b="0" dirty="0"/>
              <a:t>b)</a:t>
            </a:r>
          </a:p>
        </p:txBody>
      </p:sp>
      <p:sp>
        <p:nvSpPr>
          <p:cNvPr id="7" name="TextBox 6">
            <a:extLst>
              <a:ext uri="{FF2B5EF4-FFF2-40B4-BE49-F238E27FC236}">
                <a16:creationId xmlns:a16="http://schemas.microsoft.com/office/drawing/2014/main" id="{92099059-7FD0-4620-8BDB-D9DBBA45CDD2}"/>
              </a:ext>
            </a:extLst>
          </p:cNvPr>
          <p:cNvSpPr txBox="1"/>
          <p:nvPr/>
        </p:nvSpPr>
        <p:spPr>
          <a:xfrm>
            <a:off x="9179565" y="4584701"/>
            <a:ext cx="357743" cy="369332"/>
          </a:xfrm>
          <a:prstGeom prst="rect">
            <a:avLst/>
          </a:prstGeom>
          <a:noFill/>
        </p:spPr>
        <p:txBody>
          <a:bodyPr wrap="none" rtlCol="0">
            <a:spAutoFit/>
          </a:bodyPr>
          <a:lstStyle/>
          <a:p>
            <a:r>
              <a:rPr lang="en-GB" b="0" dirty="0"/>
              <a:t>a)</a:t>
            </a:r>
          </a:p>
        </p:txBody>
      </p:sp>
      <p:sp>
        <p:nvSpPr>
          <p:cNvPr id="8" name="TextBox 7">
            <a:extLst>
              <a:ext uri="{FF2B5EF4-FFF2-40B4-BE49-F238E27FC236}">
                <a16:creationId xmlns:a16="http://schemas.microsoft.com/office/drawing/2014/main" id="{140ED818-C855-423D-AAE8-8D5A5ED3C152}"/>
              </a:ext>
            </a:extLst>
          </p:cNvPr>
          <p:cNvSpPr txBox="1"/>
          <p:nvPr/>
        </p:nvSpPr>
        <p:spPr>
          <a:xfrm>
            <a:off x="9167919" y="5473701"/>
            <a:ext cx="609362" cy="369332"/>
          </a:xfrm>
          <a:prstGeom prst="rect">
            <a:avLst/>
          </a:prstGeom>
          <a:noFill/>
        </p:spPr>
        <p:txBody>
          <a:bodyPr wrap="square" rtlCol="0">
            <a:spAutoFit/>
          </a:bodyPr>
          <a:lstStyle/>
          <a:p>
            <a:r>
              <a:rPr lang="en-GB" b="0" dirty="0"/>
              <a:t>c)</a:t>
            </a:r>
          </a:p>
        </p:txBody>
      </p:sp>
      <p:grpSp>
        <p:nvGrpSpPr>
          <p:cNvPr id="9" name="Group 8">
            <a:extLst>
              <a:ext uri="{FF2B5EF4-FFF2-40B4-BE49-F238E27FC236}">
                <a16:creationId xmlns:a16="http://schemas.microsoft.com/office/drawing/2014/main" id="{4FA912B5-CBC4-4AEC-B98B-3862261A349E}"/>
              </a:ext>
            </a:extLst>
          </p:cNvPr>
          <p:cNvGrpSpPr/>
          <p:nvPr/>
        </p:nvGrpSpPr>
        <p:grpSpPr>
          <a:xfrm>
            <a:off x="573388" y="1162050"/>
            <a:ext cx="3114516" cy="914400"/>
            <a:chOff x="592512" y="1181100"/>
            <a:chExt cx="3114922" cy="914400"/>
          </a:xfrm>
        </p:grpSpPr>
        <p:graphicFrame>
          <p:nvGraphicFramePr>
            <p:cNvPr id="10" name="Object 4">
              <a:extLst>
                <a:ext uri="{FF2B5EF4-FFF2-40B4-BE49-F238E27FC236}">
                  <a16:creationId xmlns:a16="http://schemas.microsoft.com/office/drawing/2014/main" id="{0A1A76D7-7F13-4E38-A242-60348D4C991D}"/>
                </a:ext>
              </a:extLst>
            </p:cNvPr>
            <p:cNvGraphicFramePr>
              <a:graphicFrameLocks noChangeAspect="1"/>
            </p:cNvGraphicFramePr>
            <p:nvPr>
              <p:extLst>
                <p:ext uri="{D42A27DB-BD31-4B8C-83A1-F6EECF244321}">
                  <p14:modId xmlns:p14="http://schemas.microsoft.com/office/powerpoint/2010/main" val="2296529797"/>
                </p:ext>
              </p:extLst>
            </p:nvPr>
          </p:nvGraphicFramePr>
          <p:xfrm>
            <a:off x="1396638" y="1316148"/>
            <a:ext cx="2073792" cy="595201"/>
          </p:xfrm>
          <a:graphic>
            <a:graphicData uri="http://schemas.openxmlformats.org/presentationml/2006/ole">
              <mc:AlternateContent xmlns:mc="http://schemas.openxmlformats.org/markup-compatibility/2006">
                <mc:Choice xmlns:v="urn:schemas-microsoft-com:vml" Requires="v">
                  <p:oleObj spid="_x0000_s10243" name="Equation" r:id="rId7" imgW="1028254" imgH="393529" progId="Equation.3">
                    <p:embed/>
                  </p:oleObj>
                </mc:Choice>
                <mc:Fallback>
                  <p:oleObj name="Equation" r:id="rId7" imgW="1028254" imgH="393529" progId="Equation.3">
                    <p:embed/>
                    <p:pic>
                      <p:nvPicPr>
                        <p:cNvPr id="10" name="Object 4">
                          <a:extLst>
                            <a:ext uri="{FF2B5EF4-FFF2-40B4-BE49-F238E27FC236}">
                              <a16:creationId xmlns:a16="http://schemas.microsoft.com/office/drawing/2014/main" id="{0A1A76D7-7F13-4E38-A242-60348D4C99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96638" y="1316148"/>
                          <a:ext cx="2073792" cy="5952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a:extLst>
                <a:ext uri="{FF2B5EF4-FFF2-40B4-BE49-F238E27FC236}">
                  <a16:creationId xmlns:a16="http://schemas.microsoft.com/office/drawing/2014/main" id="{086F0237-A71A-4BFE-9CC8-56E076C35407}"/>
                </a:ext>
              </a:extLst>
            </p:cNvPr>
            <p:cNvSpPr txBox="1"/>
            <p:nvPr/>
          </p:nvSpPr>
          <p:spPr>
            <a:xfrm>
              <a:off x="827320" y="1409701"/>
              <a:ext cx="357790" cy="369332"/>
            </a:xfrm>
            <a:prstGeom prst="rect">
              <a:avLst/>
            </a:prstGeom>
            <a:noFill/>
          </p:spPr>
          <p:txBody>
            <a:bodyPr wrap="none" rtlCol="0">
              <a:spAutoFit/>
            </a:bodyPr>
            <a:lstStyle/>
            <a:p>
              <a:r>
                <a:rPr lang="en-GB" b="0" dirty="0"/>
                <a:t>a)</a:t>
              </a:r>
            </a:p>
          </p:txBody>
        </p:sp>
        <p:sp>
          <p:nvSpPr>
            <p:cNvPr id="12" name="Rectangle 11">
              <a:extLst>
                <a:ext uri="{FF2B5EF4-FFF2-40B4-BE49-F238E27FC236}">
                  <a16:creationId xmlns:a16="http://schemas.microsoft.com/office/drawing/2014/main" id="{CAD048FE-E284-4390-8C3E-2D64FA406885}"/>
                </a:ext>
              </a:extLst>
            </p:cNvPr>
            <p:cNvSpPr/>
            <p:nvPr/>
          </p:nvSpPr>
          <p:spPr bwMode="auto">
            <a:xfrm>
              <a:off x="592512" y="1181100"/>
              <a:ext cx="3114922" cy="914400"/>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grpSp>
      <p:grpSp>
        <p:nvGrpSpPr>
          <p:cNvPr id="13" name="Group 12">
            <a:extLst>
              <a:ext uri="{FF2B5EF4-FFF2-40B4-BE49-F238E27FC236}">
                <a16:creationId xmlns:a16="http://schemas.microsoft.com/office/drawing/2014/main" id="{D4EBD823-4CE6-4B77-9EC4-2D26D45F67A3}"/>
              </a:ext>
            </a:extLst>
          </p:cNvPr>
          <p:cNvGrpSpPr/>
          <p:nvPr/>
        </p:nvGrpSpPr>
        <p:grpSpPr>
          <a:xfrm>
            <a:off x="3981982" y="1162050"/>
            <a:ext cx="3436124" cy="914400"/>
            <a:chOff x="4096800" y="1181100"/>
            <a:chExt cx="3436571" cy="914400"/>
          </a:xfrm>
        </p:grpSpPr>
        <p:graphicFrame>
          <p:nvGraphicFramePr>
            <p:cNvPr id="14" name="Object 13">
              <a:extLst>
                <a:ext uri="{FF2B5EF4-FFF2-40B4-BE49-F238E27FC236}">
                  <a16:creationId xmlns:a16="http://schemas.microsoft.com/office/drawing/2014/main" id="{90656D9C-D46B-42DB-ABF0-6C9C23E02CC9}"/>
                </a:ext>
              </a:extLst>
            </p:cNvPr>
            <p:cNvGraphicFramePr>
              <a:graphicFrameLocks noChangeAspect="1"/>
            </p:cNvGraphicFramePr>
            <p:nvPr>
              <p:extLst>
                <p:ext uri="{D42A27DB-BD31-4B8C-83A1-F6EECF244321}">
                  <p14:modId xmlns:p14="http://schemas.microsoft.com/office/powerpoint/2010/main" val="2321833859"/>
                </p:ext>
              </p:extLst>
            </p:nvPr>
          </p:nvGraphicFramePr>
          <p:xfrm>
            <a:off x="4761509" y="1367936"/>
            <a:ext cx="2418106" cy="540727"/>
          </p:xfrm>
          <a:graphic>
            <a:graphicData uri="http://schemas.openxmlformats.org/presentationml/2006/ole">
              <mc:AlternateContent xmlns:mc="http://schemas.openxmlformats.org/markup-compatibility/2006">
                <mc:Choice xmlns:v="urn:schemas-microsoft-com:vml" Requires="v">
                  <p:oleObj spid="_x0000_s10244" name="Equation" r:id="rId9" imgW="1320227" imgH="393529" progId="Equation.3">
                    <p:embed/>
                  </p:oleObj>
                </mc:Choice>
                <mc:Fallback>
                  <p:oleObj name="Equation" r:id="rId9" imgW="1320227" imgH="393529" progId="Equation.3">
                    <p:embed/>
                    <p:pic>
                      <p:nvPicPr>
                        <p:cNvPr id="14" name="Object 13">
                          <a:extLst>
                            <a:ext uri="{FF2B5EF4-FFF2-40B4-BE49-F238E27FC236}">
                              <a16:creationId xmlns:a16="http://schemas.microsoft.com/office/drawing/2014/main" id="{90656D9C-D46B-42DB-ABF0-6C9C23E02CC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61509" y="1367936"/>
                          <a:ext cx="2418106" cy="5407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a:extLst>
                <a:ext uri="{FF2B5EF4-FFF2-40B4-BE49-F238E27FC236}">
                  <a16:creationId xmlns:a16="http://schemas.microsoft.com/office/drawing/2014/main" id="{7E850BEE-98AA-4427-B8E3-75003AFDF82F}"/>
                </a:ext>
              </a:extLst>
            </p:cNvPr>
            <p:cNvSpPr txBox="1"/>
            <p:nvPr/>
          </p:nvSpPr>
          <p:spPr>
            <a:xfrm>
              <a:off x="4386085" y="1453634"/>
              <a:ext cx="375424" cy="369332"/>
            </a:xfrm>
            <a:prstGeom prst="rect">
              <a:avLst/>
            </a:prstGeom>
            <a:noFill/>
          </p:spPr>
          <p:txBody>
            <a:bodyPr wrap="none" rtlCol="0">
              <a:spAutoFit/>
            </a:bodyPr>
            <a:lstStyle/>
            <a:p>
              <a:r>
                <a:rPr lang="en-GB" b="0" dirty="0"/>
                <a:t>b)</a:t>
              </a:r>
            </a:p>
          </p:txBody>
        </p:sp>
        <p:sp>
          <p:nvSpPr>
            <p:cNvPr id="16" name="Rectangle 15">
              <a:extLst>
                <a:ext uri="{FF2B5EF4-FFF2-40B4-BE49-F238E27FC236}">
                  <a16:creationId xmlns:a16="http://schemas.microsoft.com/office/drawing/2014/main" id="{3D295166-C7C5-46A8-AD70-AE8409DBAED3}"/>
                </a:ext>
              </a:extLst>
            </p:cNvPr>
            <p:cNvSpPr/>
            <p:nvPr/>
          </p:nvSpPr>
          <p:spPr bwMode="auto">
            <a:xfrm>
              <a:off x="4096800" y="1181100"/>
              <a:ext cx="3436571" cy="914400"/>
            </a:xfrm>
            <a:prstGeom prst="rect">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grpSp>
      <p:grpSp>
        <p:nvGrpSpPr>
          <p:cNvPr id="17" name="Group 16">
            <a:extLst>
              <a:ext uri="{FF2B5EF4-FFF2-40B4-BE49-F238E27FC236}">
                <a16:creationId xmlns:a16="http://schemas.microsoft.com/office/drawing/2014/main" id="{83C905FE-13FB-4331-BD60-AA52DDF81855}"/>
              </a:ext>
            </a:extLst>
          </p:cNvPr>
          <p:cNvGrpSpPr/>
          <p:nvPr/>
        </p:nvGrpSpPr>
        <p:grpSpPr>
          <a:xfrm>
            <a:off x="7716424" y="1162050"/>
            <a:ext cx="3921611" cy="914400"/>
            <a:chOff x="7907929" y="1171575"/>
            <a:chExt cx="3922122" cy="914400"/>
          </a:xfrm>
        </p:grpSpPr>
        <p:graphicFrame>
          <p:nvGraphicFramePr>
            <p:cNvPr id="18" name="Object 6">
              <a:extLst>
                <a:ext uri="{FF2B5EF4-FFF2-40B4-BE49-F238E27FC236}">
                  <a16:creationId xmlns:a16="http://schemas.microsoft.com/office/drawing/2014/main" id="{F251E55E-859D-4A02-A76F-D4C786C34F0A}"/>
                </a:ext>
              </a:extLst>
            </p:cNvPr>
            <p:cNvGraphicFramePr>
              <a:graphicFrameLocks noChangeAspect="1"/>
            </p:cNvGraphicFramePr>
            <p:nvPr>
              <p:extLst>
                <p:ext uri="{D42A27DB-BD31-4B8C-83A1-F6EECF244321}">
                  <p14:modId xmlns:p14="http://schemas.microsoft.com/office/powerpoint/2010/main" val="977371023"/>
                </p:ext>
              </p:extLst>
            </p:nvPr>
          </p:nvGraphicFramePr>
          <p:xfrm>
            <a:off x="8393437" y="1290637"/>
            <a:ext cx="3249560" cy="600075"/>
          </p:xfrm>
          <a:graphic>
            <a:graphicData uri="http://schemas.openxmlformats.org/presentationml/2006/ole">
              <mc:AlternateContent xmlns:mc="http://schemas.openxmlformats.org/markup-compatibility/2006">
                <mc:Choice xmlns:v="urn:schemas-microsoft-com:vml" Requires="v">
                  <p:oleObj spid="_x0000_s10245" name="Equation" r:id="rId11" imgW="1701800" imgH="419100" progId="Equation.3">
                    <p:embed/>
                  </p:oleObj>
                </mc:Choice>
                <mc:Fallback>
                  <p:oleObj name="Equation" r:id="rId11" imgW="1701800" imgH="419100" progId="Equation.3">
                    <p:embed/>
                    <p:pic>
                      <p:nvPicPr>
                        <p:cNvPr id="18" name="Object 6">
                          <a:extLst>
                            <a:ext uri="{FF2B5EF4-FFF2-40B4-BE49-F238E27FC236}">
                              <a16:creationId xmlns:a16="http://schemas.microsoft.com/office/drawing/2014/main" id="{F251E55E-859D-4A02-A76F-D4C786C34F0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93437" y="1290637"/>
                          <a:ext cx="3249560"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Box 18">
              <a:extLst>
                <a:ext uri="{FF2B5EF4-FFF2-40B4-BE49-F238E27FC236}">
                  <a16:creationId xmlns:a16="http://schemas.microsoft.com/office/drawing/2014/main" id="{2723034E-3D39-4524-84AE-72B8D039CB82}"/>
                </a:ext>
              </a:extLst>
            </p:cNvPr>
            <p:cNvSpPr txBox="1"/>
            <p:nvPr/>
          </p:nvSpPr>
          <p:spPr>
            <a:xfrm>
              <a:off x="8014911" y="1409701"/>
              <a:ext cx="360996" cy="369332"/>
            </a:xfrm>
            <a:prstGeom prst="rect">
              <a:avLst/>
            </a:prstGeom>
            <a:noFill/>
          </p:spPr>
          <p:txBody>
            <a:bodyPr wrap="none" rtlCol="0">
              <a:spAutoFit/>
            </a:bodyPr>
            <a:lstStyle/>
            <a:p>
              <a:r>
                <a:rPr lang="en-GB" b="0" dirty="0"/>
                <a:t>c)</a:t>
              </a:r>
            </a:p>
          </p:txBody>
        </p:sp>
        <p:sp>
          <p:nvSpPr>
            <p:cNvPr id="20" name="Rectangle 19">
              <a:extLst>
                <a:ext uri="{FF2B5EF4-FFF2-40B4-BE49-F238E27FC236}">
                  <a16:creationId xmlns:a16="http://schemas.microsoft.com/office/drawing/2014/main" id="{C4916E58-572A-4257-89A2-1E107878CFCC}"/>
                </a:ext>
              </a:extLst>
            </p:cNvPr>
            <p:cNvSpPr/>
            <p:nvPr/>
          </p:nvSpPr>
          <p:spPr bwMode="auto">
            <a:xfrm>
              <a:off x="7907929" y="1171575"/>
              <a:ext cx="3922122" cy="914400"/>
            </a:xfrm>
            <a:prstGeom prst="rect">
              <a:avLst/>
            </a:prstGeom>
            <a:noFill/>
            <a:ln w="38100" cap="flat" cmpd="sng" algn="ctr">
              <a:solidFill>
                <a:srgbClr val="2050E8"/>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grpSp>
    </p:spTree>
    <p:extLst>
      <p:ext uri="{BB962C8B-B14F-4D97-AF65-F5344CB8AC3E}">
        <p14:creationId xmlns:p14="http://schemas.microsoft.com/office/powerpoint/2010/main" val="59518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Alternative IIR Structures</a:t>
            </a:r>
            <a:endParaRPr lang="en-US" dirty="0"/>
          </a:p>
        </p:txBody>
      </p:sp>
      <p:pic>
        <p:nvPicPr>
          <p:cNvPr id="4" name="Picture 2">
            <a:extLst>
              <a:ext uri="{FF2B5EF4-FFF2-40B4-BE49-F238E27FC236}">
                <a16:creationId xmlns:a16="http://schemas.microsoft.com/office/drawing/2014/main" id="{55EA6BC8-A331-4577-B766-D6FE57E204AB}"/>
              </a:ext>
            </a:extLst>
          </p:cNvPr>
          <p:cNvPicPr>
            <a:picLocks noChangeAspect="1" noChangeArrowheads="1"/>
          </p:cNvPicPr>
          <p:nvPr/>
        </p:nvPicPr>
        <p:blipFill>
          <a:blip r:embed="rId4"/>
          <a:srcRect/>
          <a:stretch>
            <a:fillRect/>
          </a:stretch>
        </p:blipFill>
        <p:spPr bwMode="auto">
          <a:xfrm>
            <a:off x="3422243" y="1985520"/>
            <a:ext cx="5333306" cy="3133725"/>
          </a:xfrm>
          <a:prstGeom prst="rect">
            <a:avLst/>
          </a:prstGeom>
          <a:noFill/>
          <a:ln w="9525">
            <a:noFill/>
            <a:miter lim="800000"/>
            <a:headEnd/>
            <a:tailEnd/>
          </a:ln>
        </p:spPr>
      </p:pic>
      <p:sp>
        <p:nvSpPr>
          <p:cNvPr id="5" name="TextBox 4">
            <a:extLst>
              <a:ext uri="{FF2B5EF4-FFF2-40B4-BE49-F238E27FC236}">
                <a16:creationId xmlns:a16="http://schemas.microsoft.com/office/drawing/2014/main" id="{7666E44A-5480-41A2-B549-EA0956CED1F6}"/>
              </a:ext>
            </a:extLst>
          </p:cNvPr>
          <p:cNvSpPr txBox="1"/>
          <p:nvPr/>
        </p:nvSpPr>
        <p:spPr>
          <a:xfrm>
            <a:off x="3378062" y="1227276"/>
            <a:ext cx="5419047" cy="369332"/>
          </a:xfrm>
          <a:prstGeom prst="rect">
            <a:avLst/>
          </a:prstGeom>
          <a:noFill/>
        </p:spPr>
        <p:txBody>
          <a:bodyPr wrap="none" rtlCol="0">
            <a:spAutoFit/>
          </a:bodyPr>
          <a:lstStyle/>
          <a:p>
            <a:r>
              <a:rPr lang="en-GB" b="0" dirty="0"/>
              <a:t>Direct form I representation of a second-order IIR filter</a:t>
            </a:r>
          </a:p>
        </p:txBody>
      </p:sp>
      <p:graphicFrame>
        <p:nvGraphicFramePr>
          <p:cNvPr id="6" name="Object 2">
            <a:extLst>
              <a:ext uri="{FF2B5EF4-FFF2-40B4-BE49-F238E27FC236}">
                <a16:creationId xmlns:a16="http://schemas.microsoft.com/office/drawing/2014/main" id="{FA53C794-DDBA-46C2-A02A-2EFE230AD13D}"/>
              </a:ext>
            </a:extLst>
          </p:cNvPr>
          <p:cNvGraphicFramePr>
            <a:graphicFrameLocks noChangeAspect="1"/>
          </p:cNvGraphicFramePr>
          <p:nvPr>
            <p:extLst>
              <p:ext uri="{D42A27DB-BD31-4B8C-83A1-F6EECF244321}">
                <p14:modId xmlns:p14="http://schemas.microsoft.com/office/powerpoint/2010/main" val="1558499403"/>
              </p:ext>
            </p:extLst>
          </p:nvPr>
        </p:nvGraphicFramePr>
        <p:xfrm>
          <a:off x="2149749" y="5470105"/>
          <a:ext cx="7849766" cy="363537"/>
        </p:xfrm>
        <a:graphic>
          <a:graphicData uri="http://schemas.openxmlformats.org/presentationml/2006/ole">
            <mc:AlternateContent xmlns:mc="http://schemas.openxmlformats.org/markup-compatibility/2006">
              <mc:Choice xmlns:v="urn:schemas-microsoft-com:vml" Requires="v">
                <p:oleObj spid="_x0000_s11266" name="Equation" r:id="rId5" imgW="3708400" imgH="228600" progId="Equation.3">
                  <p:embed/>
                </p:oleObj>
              </mc:Choice>
              <mc:Fallback>
                <p:oleObj name="Equation" r:id="rId5" imgW="3708400" imgH="228600" progId="Equation.3">
                  <p:embed/>
                  <p:pic>
                    <p:nvPicPr>
                      <p:cNvPr id="6" name="Object 2">
                        <a:extLst>
                          <a:ext uri="{FF2B5EF4-FFF2-40B4-BE49-F238E27FC236}">
                            <a16:creationId xmlns:a16="http://schemas.microsoft.com/office/drawing/2014/main" id="{FA53C794-DDBA-46C2-A02A-2EFE230AD1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9749" y="5470105"/>
                        <a:ext cx="7849766" cy="363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45935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Alternative IIR Structures</a:t>
            </a:r>
            <a:endParaRPr lang="en-US" dirty="0"/>
          </a:p>
        </p:txBody>
      </p:sp>
      <p:pic>
        <p:nvPicPr>
          <p:cNvPr id="4" name="Picture 2">
            <a:extLst>
              <a:ext uri="{FF2B5EF4-FFF2-40B4-BE49-F238E27FC236}">
                <a16:creationId xmlns:a16="http://schemas.microsoft.com/office/drawing/2014/main" id="{99C2BCC1-A7C5-452B-803E-2EB94F75E860}"/>
              </a:ext>
            </a:extLst>
          </p:cNvPr>
          <p:cNvPicPr>
            <a:picLocks noChangeAspect="1" noChangeArrowheads="1"/>
          </p:cNvPicPr>
          <p:nvPr/>
        </p:nvPicPr>
        <p:blipFill>
          <a:blip r:embed="rId4"/>
          <a:srcRect/>
          <a:stretch>
            <a:fillRect/>
          </a:stretch>
        </p:blipFill>
        <p:spPr bwMode="auto">
          <a:xfrm>
            <a:off x="3259614" y="1925775"/>
            <a:ext cx="5566638" cy="3417094"/>
          </a:xfrm>
          <a:prstGeom prst="rect">
            <a:avLst/>
          </a:prstGeom>
          <a:noFill/>
          <a:ln w="9525">
            <a:noFill/>
            <a:miter lim="800000"/>
            <a:headEnd/>
            <a:tailEnd/>
          </a:ln>
        </p:spPr>
      </p:pic>
      <p:sp>
        <p:nvSpPr>
          <p:cNvPr id="5" name="Rectangle 2">
            <a:extLst>
              <a:ext uri="{FF2B5EF4-FFF2-40B4-BE49-F238E27FC236}">
                <a16:creationId xmlns:a16="http://schemas.microsoft.com/office/drawing/2014/main" id="{D9A01806-AE07-47C6-B277-05847ABFEC1A}"/>
              </a:ext>
            </a:extLst>
          </p:cNvPr>
          <p:cNvSpPr>
            <a:spLocks noChangeArrowheads="1"/>
          </p:cNvSpPr>
          <p:nvPr/>
        </p:nvSpPr>
        <p:spPr bwMode="auto">
          <a:xfrm>
            <a:off x="0" y="-184666"/>
            <a:ext cx="18470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dirty="0"/>
          </a:p>
        </p:txBody>
      </p:sp>
      <p:graphicFrame>
        <p:nvGraphicFramePr>
          <p:cNvPr id="6" name="Object 1">
            <a:extLst>
              <a:ext uri="{FF2B5EF4-FFF2-40B4-BE49-F238E27FC236}">
                <a16:creationId xmlns:a16="http://schemas.microsoft.com/office/drawing/2014/main" id="{E96739D6-B100-418F-BC33-4AED0DD3F140}"/>
              </a:ext>
            </a:extLst>
          </p:cNvPr>
          <p:cNvGraphicFramePr>
            <a:graphicFrameLocks noChangeAspect="1"/>
          </p:cNvGraphicFramePr>
          <p:nvPr>
            <p:extLst>
              <p:ext uri="{D42A27DB-BD31-4B8C-83A1-F6EECF244321}">
                <p14:modId xmlns:p14="http://schemas.microsoft.com/office/powerpoint/2010/main" val="3673535770"/>
              </p:ext>
            </p:extLst>
          </p:nvPr>
        </p:nvGraphicFramePr>
        <p:xfrm>
          <a:off x="3665815" y="5567953"/>
          <a:ext cx="4824115" cy="715084"/>
        </p:xfrm>
        <a:graphic>
          <a:graphicData uri="http://schemas.openxmlformats.org/presentationml/2006/ole">
            <mc:AlternateContent xmlns:mc="http://schemas.openxmlformats.org/markup-compatibility/2006">
              <mc:Choice xmlns:v="urn:schemas-microsoft-com:vml" Requires="v">
                <p:oleObj spid="_x0000_s12290" name="Equation" r:id="rId5" imgW="2349500" imgH="457200" progId="Equation.3">
                  <p:embed/>
                </p:oleObj>
              </mc:Choice>
              <mc:Fallback>
                <p:oleObj name="Equation" r:id="rId5" imgW="2349500" imgH="457200" progId="Equation.3">
                  <p:embed/>
                  <p:pic>
                    <p:nvPicPr>
                      <p:cNvPr id="6" name="Object 1">
                        <a:extLst>
                          <a:ext uri="{FF2B5EF4-FFF2-40B4-BE49-F238E27FC236}">
                            <a16:creationId xmlns:a16="http://schemas.microsoft.com/office/drawing/2014/main" id="{E96739D6-B100-418F-BC33-4AED0DD3F1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5815" y="5567953"/>
                        <a:ext cx="4824115" cy="7150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4">
            <a:extLst>
              <a:ext uri="{FF2B5EF4-FFF2-40B4-BE49-F238E27FC236}">
                <a16:creationId xmlns:a16="http://schemas.microsoft.com/office/drawing/2014/main" id="{6D44488E-8353-4A6E-86E7-C5853DAE2C64}"/>
              </a:ext>
            </a:extLst>
          </p:cNvPr>
          <p:cNvSpPr>
            <a:spLocks noChangeArrowheads="1"/>
          </p:cNvSpPr>
          <p:nvPr/>
        </p:nvSpPr>
        <p:spPr bwMode="auto">
          <a:xfrm>
            <a:off x="0" y="-184666"/>
            <a:ext cx="18470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dirty="0"/>
          </a:p>
        </p:txBody>
      </p:sp>
      <p:sp>
        <p:nvSpPr>
          <p:cNvPr id="8" name="TextBox 7">
            <a:extLst>
              <a:ext uri="{FF2B5EF4-FFF2-40B4-BE49-F238E27FC236}">
                <a16:creationId xmlns:a16="http://schemas.microsoft.com/office/drawing/2014/main" id="{0B44E134-06E0-4FF8-B5AD-F92D863DCBC0}"/>
              </a:ext>
            </a:extLst>
          </p:cNvPr>
          <p:cNvSpPr txBox="1"/>
          <p:nvPr/>
        </p:nvSpPr>
        <p:spPr>
          <a:xfrm>
            <a:off x="3349489" y="1227276"/>
            <a:ext cx="5476749" cy="369332"/>
          </a:xfrm>
          <a:prstGeom prst="rect">
            <a:avLst/>
          </a:prstGeom>
          <a:noFill/>
        </p:spPr>
        <p:txBody>
          <a:bodyPr wrap="none" rtlCol="0">
            <a:spAutoFit/>
          </a:bodyPr>
          <a:lstStyle/>
          <a:p>
            <a:r>
              <a:rPr lang="en-GB" b="0" dirty="0"/>
              <a:t>Direct form II representation of a second-order IIR filter</a:t>
            </a:r>
          </a:p>
        </p:txBody>
      </p:sp>
    </p:spTree>
    <p:extLst>
      <p:ext uri="{BB962C8B-B14F-4D97-AF65-F5344CB8AC3E}">
        <p14:creationId xmlns:p14="http://schemas.microsoft.com/office/powerpoint/2010/main" val="3091924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Alternative IIR Structures</a:t>
            </a:r>
            <a:endParaRPr lang="en-US" dirty="0"/>
          </a:p>
        </p:txBody>
      </p:sp>
      <p:pic>
        <p:nvPicPr>
          <p:cNvPr id="4" name="Picture 2">
            <a:extLst>
              <a:ext uri="{FF2B5EF4-FFF2-40B4-BE49-F238E27FC236}">
                <a16:creationId xmlns:a16="http://schemas.microsoft.com/office/drawing/2014/main" id="{75CD969A-F3DD-426D-8657-BC9CA2807D2B}"/>
              </a:ext>
            </a:extLst>
          </p:cNvPr>
          <p:cNvPicPr>
            <a:picLocks noChangeAspect="1" noChangeArrowheads="1"/>
          </p:cNvPicPr>
          <p:nvPr/>
        </p:nvPicPr>
        <p:blipFill>
          <a:blip r:embed="rId3"/>
          <a:srcRect/>
          <a:stretch>
            <a:fillRect/>
          </a:stretch>
        </p:blipFill>
        <p:spPr bwMode="auto">
          <a:xfrm>
            <a:off x="1210528" y="1549398"/>
            <a:ext cx="9767568" cy="3124200"/>
          </a:xfrm>
          <a:prstGeom prst="rect">
            <a:avLst/>
          </a:prstGeom>
          <a:noFill/>
          <a:ln w="9525">
            <a:noFill/>
            <a:miter lim="800000"/>
            <a:headEnd/>
            <a:tailEnd/>
          </a:ln>
        </p:spPr>
      </p:pic>
      <p:sp>
        <p:nvSpPr>
          <p:cNvPr id="5" name="TextBox 4">
            <a:extLst>
              <a:ext uri="{FF2B5EF4-FFF2-40B4-BE49-F238E27FC236}">
                <a16:creationId xmlns:a16="http://schemas.microsoft.com/office/drawing/2014/main" id="{42D0CB92-CAA3-4CA7-AB5C-ED85E4B79EE6}"/>
              </a:ext>
            </a:extLst>
          </p:cNvPr>
          <p:cNvSpPr txBox="1"/>
          <p:nvPr/>
        </p:nvSpPr>
        <p:spPr>
          <a:xfrm>
            <a:off x="2389949" y="5235881"/>
            <a:ext cx="7399076" cy="369332"/>
          </a:xfrm>
          <a:prstGeom prst="rect">
            <a:avLst/>
          </a:prstGeom>
          <a:noFill/>
        </p:spPr>
        <p:txBody>
          <a:bodyPr wrap="none" rtlCol="0">
            <a:spAutoFit/>
          </a:bodyPr>
          <a:lstStyle/>
          <a:p>
            <a:r>
              <a:rPr lang="en-GB" b="0" dirty="0"/>
              <a:t>Cascaded second-order stage (SOS) implementation of fourth-order IIR filter</a:t>
            </a:r>
          </a:p>
        </p:txBody>
      </p:sp>
    </p:spTree>
    <p:extLst>
      <p:ext uri="{BB962C8B-B14F-4D97-AF65-F5344CB8AC3E}">
        <p14:creationId xmlns:p14="http://schemas.microsoft.com/office/powerpoint/2010/main" val="3288721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IIR filters vs. FIR filters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IN" dirty="0"/>
              <a:t>Steep (selective) filters achievable using fewer coefficients (and less computation)</a:t>
            </a:r>
          </a:p>
          <a:p>
            <a:r>
              <a:rPr lang="en-IN" dirty="0"/>
              <a:t>Leverage of established analogue filter design knowledge</a:t>
            </a:r>
          </a:p>
          <a:p>
            <a:r>
              <a:rPr lang="en-IN" dirty="0"/>
              <a:t>Potential instability</a:t>
            </a:r>
            <a:endParaRPr lang="en-US" dirty="0"/>
          </a:p>
        </p:txBody>
      </p:sp>
    </p:spTree>
    <p:extLst>
      <p:ext uri="{BB962C8B-B14F-4D97-AF65-F5344CB8AC3E}">
        <p14:creationId xmlns:p14="http://schemas.microsoft.com/office/powerpoint/2010/main" val="3089509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Simple IIR Filter Design Example</a:t>
            </a:r>
            <a:endParaRPr lang="en-US" dirty="0"/>
          </a:p>
        </p:txBody>
      </p:sp>
      <p:sp>
        <p:nvSpPr>
          <p:cNvPr id="4" name="TextBox 3">
            <a:extLst>
              <a:ext uri="{FF2B5EF4-FFF2-40B4-BE49-F238E27FC236}">
                <a16:creationId xmlns:a16="http://schemas.microsoft.com/office/drawing/2014/main" id="{B651E0F5-3273-4DB8-B0D7-EF322CE36485}"/>
              </a:ext>
            </a:extLst>
          </p:cNvPr>
          <p:cNvSpPr txBox="1"/>
          <p:nvPr/>
        </p:nvSpPr>
        <p:spPr>
          <a:xfrm>
            <a:off x="1061065" y="1224281"/>
            <a:ext cx="3864722" cy="1692771"/>
          </a:xfrm>
          <a:prstGeom prst="rect">
            <a:avLst/>
          </a:prstGeom>
          <a:noFill/>
        </p:spPr>
        <p:txBody>
          <a:bodyPr wrap="none" rtlCol="0">
            <a:spAutoFit/>
          </a:bodyPr>
          <a:lstStyle/>
          <a:p>
            <a:pPr algn="r"/>
            <a:r>
              <a:rPr lang="en-GB" sz="1800" b="0" dirty="0"/>
              <a:t>Analogue prototype transfer function:</a:t>
            </a:r>
          </a:p>
          <a:p>
            <a:pPr algn="r"/>
            <a:endParaRPr lang="en-GB" sz="1800" b="0" dirty="0"/>
          </a:p>
          <a:p>
            <a:pPr algn="r"/>
            <a:endParaRPr lang="en-GB" sz="3200" b="0" dirty="0"/>
          </a:p>
          <a:p>
            <a:pPr algn="r"/>
            <a:r>
              <a:rPr lang="en-GB" dirty="0"/>
              <a:t>I</a:t>
            </a:r>
            <a:r>
              <a:rPr lang="en-GB" sz="1800" b="0" dirty="0"/>
              <a:t>mpulse response:</a:t>
            </a:r>
          </a:p>
          <a:p>
            <a:endParaRPr lang="en-GB" sz="1800" b="0" dirty="0"/>
          </a:p>
        </p:txBody>
      </p:sp>
      <p:graphicFrame>
        <p:nvGraphicFramePr>
          <p:cNvPr id="5" name="Object 4">
            <a:extLst>
              <a:ext uri="{FF2B5EF4-FFF2-40B4-BE49-F238E27FC236}">
                <a16:creationId xmlns:a16="http://schemas.microsoft.com/office/drawing/2014/main" id="{ECE173B6-84ED-4DE0-90E4-06BC0EC11856}"/>
              </a:ext>
            </a:extLst>
          </p:cNvPr>
          <p:cNvGraphicFramePr>
            <a:graphicFrameLocks noChangeAspect="1"/>
          </p:cNvGraphicFramePr>
          <p:nvPr>
            <p:extLst>
              <p:ext uri="{D42A27DB-BD31-4B8C-83A1-F6EECF244321}">
                <p14:modId xmlns:p14="http://schemas.microsoft.com/office/powerpoint/2010/main" val="1319871404"/>
              </p:ext>
            </p:extLst>
          </p:nvPr>
        </p:nvGraphicFramePr>
        <p:xfrm>
          <a:off x="4925787" y="1111111"/>
          <a:ext cx="2446285" cy="702449"/>
        </p:xfrm>
        <a:graphic>
          <a:graphicData uri="http://schemas.openxmlformats.org/presentationml/2006/ole">
            <mc:AlternateContent xmlns:mc="http://schemas.openxmlformats.org/markup-compatibility/2006">
              <mc:Choice xmlns:v="urn:schemas-microsoft-com:vml" Requires="v">
                <p:oleObj spid="_x0000_s1026" name="Equation" r:id="rId4" imgW="1028254" imgH="393529" progId="Equation.3">
                  <p:embed/>
                </p:oleObj>
              </mc:Choice>
              <mc:Fallback>
                <p:oleObj name="Equation" r:id="rId4" imgW="1028254" imgH="393529" progId="Equation.3">
                  <p:embed/>
                  <p:pic>
                    <p:nvPicPr>
                      <p:cNvPr id="5" name="Object 4">
                        <a:extLst>
                          <a:ext uri="{FF2B5EF4-FFF2-40B4-BE49-F238E27FC236}">
                            <a16:creationId xmlns:a16="http://schemas.microsoft.com/office/drawing/2014/main" id="{ECE173B6-84ED-4DE0-90E4-06BC0EC118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5787" y="1111111"/>
                        <a:ext cx="2446285" cy="7024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a:extLst>
              <a:ext uri="{FF2B5EF4-FFF2-40B4-BE49-F238E27FC236}">
                <a16:creationId xmlns:a16="http://schemas.microsoft.com/office/drawing/2014/main" id="{0CF6F8CF-4614-468B-99F7-DDFD1EE94AEF}"/>
              </a:ext>
            </a:extLst>
          </p:cNvPr>
          <p:cNvGraphicFramePr>
            <a:graphicFrameLocks noChangeAspect="1"/>
          </p:cNvGraphicFramePr>
          <p:nvPr>
            <p:extLst>
              <p:ext uri="{D42A27DB-BD31-4B8C-83A1-F6EECF244321}">
                <p14:modId xmlns:p14="http://schemas.microsoft.com/office/powerpoint/2010/main" val="1876244412"/>
              </p:ext>
            </p:extLst>
          </p:nvPr>
        </p:nvGraphicFramePr>
        <p:xfrm>
          <a:off x="5015366" y="2252980"/>
          <a:ext cx="2636337" cy="423863"/>
        </p:xfrm>
        <a:graphic>
          <a:graphicData uri="http://schemas.openxmlformats.org/presentationml/2006/ole">
            <mc:AlternateContent xmlns:mc="http://schemas.openxmlformats.org/markup-compatibility/2006">
              <mc:Choice xmlns:v="urn:schemas-microsoft-com:vml" Requires="v">
                <p:oleObj spid="_x0000_s1027" name="Equation" r:id="rId6" imgW="1066680" imgH="228600" progId="Equation.3">
                  <p:embed/>
                </p:oleObj>
              </mc:Choice>
              <mc:Fallback>
                <p:oleObj name="Equation" r:id="rId6" imgW="1066680" imgH="228600" progId="Equation.3">
                  <p:embed/>
                  <p:pic>
                    <p:nvPicPr>
                      <p:cNvPr id="6" name="Object 5">
                        <a:extLst>
                          <a:ext uri="{FF2B5EF4-FFF2-40B4-BE49-F238E27FC236}">
                            <a16:creationId xmlns:a16="http://schemas.microsoft.com/office/drawing/2014/main" id="{0CF6F8CF-4614-468B-99F7-DDFD1EE94A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5366" y="2252980"/>
                        <a:ext cx="2636337" cy="423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Group 6">
            <a:extLst>
              <a:ext uri="{FF2B5EF4-FFF2-40B4-BE49-F238E27FC236}">
                <a16:creationId xmlns:a16="http://schemas.microsoft.com/office/drawing/2014/main" id="{047450B5-138E-4537-A03F-33BE5983EDFB}"/>
              </a:ext>
            </a:extLst>
          </p:cNvPr>
          <p:cNvGrpSpPr/>
          <p:nvPr/>
        </p:nvGrpSpPr>
        <p:grpSpPr>
          <a:xfrm>
            <a:off x="3440038" y="3579633"/>
            <a:ext cx="5166694" cy="1888019"/>
            <a:chOff x="3817938" y="3676650"/>
            <a:chExt cx="4722812" cy="1612900"/>
          </a:xfrm>
        </p:grpSpPr>
        <p:grpSp>
          <p:nvGrpSpPr>
            <p:cNvPr id="8" name="Group 24">
              <a:extLst>
                <a:ext uri="{FF2B5EF4-FFF2-40B4-BE49-F238E27FC236}">
                  <a16:creationId xmlns:a16="http://schemas.microsoft.com/office/drawing/2014/main" id="{EA7D78CD-366C-47A8-A293-E1A42CC1B1B8}"/>
                </a:ext>
              </a:extLst>
            </p:cNvPr>
            <p:cNvGrpSpPr>
              <a:grpSpLocks noChangeAspect="1"/>
            </p:cNvGrpSpPr>
            <p:nvPr/>
          </p:nvGrpSpPr>
          <p:grpSpPr bwMode="auto">
            <a:xfrm>
              <a:off x="3817938" y="3676650"/>
              <a:ext cx="4722812" cy="1612900"/>
              <a:chOff x="2405" y="2316"/>
              <a:chExt cx="2975" cy="1016"/>
            </a:xfrm>
          </p:grpSpPr>
          <p:sp>
            <p:nvSpPr>
              <p:cNvPr id="10" name="AutoShape 23">
                <a:extLst>
                  <a:ext uri="{FF2B5EF4-FFF2-40B4-BE49-F238E27FC236}">
                    <a16:creationId xmlns:a16="http://schemas.microsoft.com/office/drawing/2014/main" id="{429CBA23-4859-4714-AEBD-619820538AF4}"/>
                  </a:ext>
                </a:extLst>
              </p:cNvPr>
              <p:cNvSpPr>
                <a:spLocks noChangeAspect="1" noChangeArrowheads="1" noTextEdit="1"/>
              </p:cNvSpPr>
              <p:nvPr/>
            </p:nvSpPr>
            <p:spPr bwMode="auto">
              <a:xfrm>
                <a:off x="2405" y="2316"/>
                <a:ext cx="2975"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Line 25">
                <a:extLst>
                  <a:ext uri="{FF2B5EF4-FFF2-40B4-BE49-F238E27FC236}">
                    <a16:creationId xmlns:a16="http://schemas.microsoft.com/office/drawing/2014/main" id="{3DA77C39-FC57-492B-BE01-5F52383D9AE6}"/>
                  </a:ext>
                </a:extLst>
              </p:cNvPr>
              <p:cNvSpPr>
                <a:spLocks noChangeShapeType="1"/>
              </p:cNvSpPr>
              <p:nvPr/>
            </p:nvSpPr>
            <p:spPr bwMode="auto">
              <a:xfrm flipH="1">
                <a:off x="2437" y="3108"/>
                <a:ext cx="2943" cy="0"/>
              </a:xfrm>
              <a:prstGeom prst="line">
                <a:avLst/>
              </a:prstGeom>
              <a:noFill/>
              <a:ln w="174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Line 26">
                <a:extLst>
                  <a:ext uri="{FF2B5EF4-FFF2-40B4-BE49-F238E27FC236}">
                    <a16:creationId xmlns:a16="http://schemas.microsoft.com/office/drawing/2014/main" id="{E5027F76-34E8-43A1-8825-5DE59EE5020D}"/>
                  </a:ext>
                </a:extLst>
              </p:cNvPr>
              <p:cNvSpPr>
                <a:spLocks noChangeShapeType="1"/>
              </p:cNvSpPr>
              <p:nvPr/>
            </p:nvSpPr>
            <p:spPr bwMode="auto">
              <a:xfrm>
                <a:off x="2917" y="2428"/>
                <a:ext cx="0" cy="816"/>
              </a:xfrm>
              <a:prstGeom prst="line">
                <a:avLst/>
              </a:prstGeom>
              <a:noFill/>
              <a:ln w="174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Rectangle 27">
                <a:extLst>
                  <a:ext uri="{FF2B5EF4-FFF2-40B4-BE49-F238E27FC236}">
                    <a16:creationId xmlns:a16="http://schemas.microsoft.com/office/drawing/2014/main" id="{87208439-9348-4E2C-B254-794DDD52A655}"/>
                  </a:ext>
                </a:extLst>
              </p:cNvPr>
              <p:cNvSpPr>
                <a:spLocks noChangeArrowheads="1"/>
              </p:cNvSpPr>
              <p:nvPr/>
            </p:nvSpPr>
            <p:spPr bwMode="auto">
              <a:xfrm>
                <a:off x="5273" y="3108"/>
                <a:ext cx="49"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1" u="none" strike="noStrike" cap="none" normalizeH="0" baseline="0" dirty="0">
                    <a:ln>
                      <a:noFill/>
                    </a:ln>
                    <a:solidFill>
                      <a:srgbClr val="000000"/>
                    </a:solidFill>
                    <a:effectLst/>
                    <a:latin typeface="Times New Roman" pitchFamily="18" charset="0"/>
                    <a:cs typeface="Arial" pitchFamily="34" charset="0"/>
                  </a:rPr>
                  <a:t>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4" name="Rectangle 28">
                <a:extLst>
                  <a:ext uri="{FF2B5EF4-FFF2-40B4-BE49-F238E27FC236}">
                    <a16:creationId xmlns:a16="http://schemas.microsoft.com/office/drawing/2014/main" id="{2C925AF3-CB69-4BE0-AFA6-68C0CA02BD45}"/>
                  </a:ext>
                </a:extLst>
              </p:cNvPr>
              <p:cNvSpPr>
                <a:spLocks noChangeArrowheads="1"/>
              </p:cNvSpPr>
              <p:nvPr/>
            </p:nvSpPr>
            <p:spPr bwMode="auto">
              <a:xfrm>
                <a:off x="2405" y="2316"/>
                <a:ext cx="89"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1" u="none" strike="noStrike" cap="none" normalizeH="0" baseline="0" dirty="0">
                    <a:ln>
                      <a:noFill/>
                    </a:ln>
                    <a:solidFill>
                      <a:srgbClr val="000000"/>
                    </a:solidFill>
                    <a:effectLst/>
                    <a:latin typeface="Times New Roman" pitchFamily="18" charset="0"/>
                    <a:cs typeface="Arial" pitchFamily="34" charset="0"/>
                  </a:rPr>
                  <a:t>h</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5" name="Rectangle 29">
                <a:extLst>
                  <a:ext uri="{FF2B5EF4-FFF2-40B4-BE49-F238E27FC236}">
                    <a16:creationId xmlns:a16="http://schemas.microsoft.com/office/drawing/2014/main" id="{5BE66262-BC37-4237-B917-9A7A228980C9}"/>
                  </a:ext>
                </a:extLst>
              </p:cNvPr>
              <p:cNvSpPr>
                <a:spLocks noChangeArrowheads="1"/>
              </p:cNvSpPr>
              <p:nvPr/>
            </p:nvSpPr>
            <p:spPr bwMode="auto">
              <a:xfrm>
                <a:off x="2533" y="2316"/>
                <a:ext cx="59"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6" name="Rectangle 30">
                <a:extLst>
                  <a:ext uri="{FF2B5EF4-FFF2-40B4-BE49-F238E27FC236}">
                    <a16:creationId xmlns:a16="http://schemas.microsoft.com/office/drawing/2014/main" id="{21AC4316-D5C5-4C8C-92BE-C4147ABF69E5}"/>
                  </a:ext>
                </a:extLst>
              </p:cNvPr>
              <p:cNvSpPr>
                <a:spLocks noChangeArrowheads="1"/>
              </p:cNvSpPr>
              <p:nvPr/>
            </p:nvSpPr>
            <p:spPr bwMode="auto">
              <a:xfrm>
                <a:off x="2618" y="2316"/>
                <a:ext cx="49"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1" u="none" strike="noStrike" cap="none" normalizeH="0" baseline="0" dirty="0">
                    <a:ln>
                      <a:noFill/>
                    </a:ln>
                    <a:solidFill>
                      <a:srgbClr val="000000"/>
                    </a:solidFill>
                    <a:effectLst/>
                    <a:latin typeface="Times New Roman" pitchFamily="18" charset="0"/>
                    <a:cs typeface="Arial" pitchFamily="34" charset="0"/>
                  </a:rPr>
                  <a:t>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7" name="Rectangle 31">
                <a:extLst>
                  <a:ext uri="{FF2B5EF4-FFF2-40B4-BE49-F238E27FC236}">
                    <a16:creationId xmlns:a16="http://schemas.microsoft.com/office/drawing/2014/main" id="{801F69C7-9250-403E-83F5-C6BA74921DFD}"/>
                  </a:ext>
                </a:extLst>
              </p:cNvPr>
              <p:cNvSpPr>
                <a:spLocks noChangeArrowheads="1"/>
              </p:cNvSpPr>
              <p:nvPr/>
            </p:nvSpPr>
            <p:spPr bwMode="auto">
              <a:xfrm>
                <a:off x="2693" y="2316"/>
                <a:ext cx="59"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8" name="Line 32">
                <a:extLst>
                  <a:ext uri="{FF2B5EF4-FFF2-40B4-BE49-F238E27FC236}">
                    <a16:creationId xmlns:a16="http://schemas.microsoft.com/office/drawing/2014/main" id="{39F6E805-B25C-43EA-A097-C6CECC69B0BC}"/>
                  </a:ext>
                </a:extLst>
              </p:cNvPr>
              <p:cNvSpPr>
                <a:spLocks noChangeShapeType="1"/>
              </p:cNvSpPr>
              <p:nvPr/>
            </p:nvSpPr>
            <p:spPr bwMode="auto">
              <a:xfrm flipH="1">
                <a:off x="2896" y="2460"/>
                <a:ext cx="53" cy="0"/>
              </a:xfrm>
              <a:prstGeom prst="line">
                <a:avLst/>
              </a:prstGeom>
              <a:noFill/>
              <a:ln w="174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9" name="Freeform 16">
              <a:extLst>
                <a:ext uri="{FF2B5EF4-FFF2-40B4-BE49-F238E27FC236}">
                  <a16:creationId xmlns:a16="http://schemas.microsoft.com/office/drawing/2014/main" id="{3277927C-EBDE-42AC-B2CC-EFA8719A6BED}"/>
                </a:ext>
              </a:extLst>
            </p:cNvPr>
            <p:cNvSpPr/>
            <p:nvPr/>
          </p:nvSpPr>
          <p:spPr>
            <a:xfrm>
              <a:off x="4639468" y="3905250"/>
              <a:ext cx="3810836" cy="1013061"/>
            </a:xfrm>
            <a:custGeom>
              <a:avLst/>
              <a:gdLst>
                <a:gd name="connsiteX0" fmla="*/ 0 w 3810836"/>
                <a:gd name="connsiteY0" fmla="*/ 0 h 1013061"/>
                <a:gd name="connsiteX1" fmla="*/ 571500 w 3810836"/>
                <a:gd name="connsiteY1" fmla="*/ 482600 h 1013061"/>
                <a:gd name="connsiteX2" fmla="*/ 1524000 w 3810836"/>
                <a:gd name="connsiteY2" fmla="*/ 787400 h 1013061"/>
                <a:gd name="connsiteX3" fmla="*/ 2622550 w 3810836"/>
                <a:gd name="connsiteY3" fmla="*/ 927100 h 1013061"/>
                <a:gd name="connsiteX4" fmla="*/ 3683000 w 3810836"/>
                <a:gd name="connsiteY4" fmla="*/ 1003300 h 1013061"/>
                <a:gd name="connsiteX5" fmla="*/ 3752850 w 3810836"/>
                <a:gd name="connsiteY5" fmla="*/ 1009650 h 101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836" h="1013061">
                  <a:moveTo>
                    <a:pt x="0" y="0"/>
                  </a:moveTo>
                  <a:cubicBezTo>
                    <a:pt x="158750" y="175683"/>
                    <a:pt x="317500" y="351367"/>
                    <a:pt x="571500" y="482600"/>
                  </a:cubicBezTo>
                  <a:cubicBezTo>
                    <a:pt x="825500" y="613833"/>
                    <a:pt x="1182158" y="713317"/>
                    <a:pt x="1524000" y="787400"/>
                  </a:cubicBezTo>
                  <a:cubicBezTo>
                    <a:pt x="1865842" y="861483"/>
                    <a:pt x="2262717" y="891117"/>
                    <a:pt x="2622550" y="927100"/>
                  </a:cubicBezTo>
                  <a:cubicBezTo>
                    <a:pt x="2982383" y="963083"/>
                    <a:pt x="3494617" y="989542"/>
                    <a:pt x="3683000" y="1003300"/>
                  </a:cubicBezTo>
                  <a:cubicBezTo>
                    <a:pt x="3871383" y="1017058"/>
                    <a:pt x="3812116" y="1013354"/>
                    <a:pt x="3752850" y="1009650"/>
                  </a:cubicBezTo>
                </a:path>
              </a:pathLst>
            </a:custGeom>
            <a:no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9" name="TextBox 18">
            <a:extLst>
              <a:ext uri="{FF2B5EF4-FFF2-40B4-BE49-F238E27FC236}">
                <a16:creationId xmlns:a16="http://schemas.microsoft.com/office/drawing/2014/main" id="{CBC7BB52-A983-47A0-BED1-D259FBEE635E}"/>
              </a:ext>
            </a:extLst>
          </p:cNvPr>
          <p:cNvSpPr txBox="1"/>
          <p:nvPr/>
        </p:nvSpPr>
        <p:spPr>
          <a:xfrm>
            <a:off x="5366961" y="5224937"/>
            <a:ext cx="1627862" cy="338554"/>
          </a:xfrm>
          <a:prstGeom prst="rect">
            <a:avLst/>
          </a:prstGeom>
          <a:noFill/>
        </p:spPr>
        <p:txBody>
          <a:bodyPr wrap="none" rtlCol="0">
            <a:spAutoFit/>
          </a:bodyPr>
          <a:lstStyle/>
          <a:p>
            <a:r>
              <a:rPr lang="en-GB" sz="1600" dirty="0"/>
              <a:t>I</a:t>
            </a:r>
            <a:r>
              <a:rPr lang="en-GB" sz="1600" b="0" dirty="0"/>
              <a:t>mpulse response</a:t>
            </a:r>
          </a:p>
        </p:txBody>
      </p:sp>
    </p:spTree>
    <p:extLst>
      <p:ext uri="{BB962C8B-B14F-4D97-AF65-F5344CB8AC3E}">
        <p14:creationId xmlns:p14="http://schemas.microsoft.com/office/powerpoint/2010/main" val="3759618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Simple IIR Filter Design Example</a:t>
            </a:r>
            <a:endParaRPr lang="en-US" dirty="0"/>
          </a:p>
        </p:txBody>
      </p:sp>
      <p:pic>
        <p:nvPicPr>
          <p:cNvPr id="4" name="Picture 3">
            <a:extLst>
              <a:ext uri="{FF2B5EF4-FFF2-40B4-BE49-F238E27FC236}">
                <a16:creationId xmlns:a16="http://schemas.microsoft.com/office/drawing/2014/main" id="{02EB72D1-44D9-4FE2-B38C-909FC0F80AFE}"/>
              </a:ext>
            </a:extLst>
          </p:cNvPr>
          <p:cNvPicPr/>
          <p:nvPr/>
        </p:nvPicPr>
        <p:blipFill>
          <a:blip r:embed="rId4" cstate="print"/>
          <a:srcRect/>
          <a:stretch>
            <a:fillRect/>
          </a:stretch>
        </p:blipFill>
        <p:spPr bwMode="auto">
          <a:xfrm>
            <a:off x="2792908" y="2343150"/>
            <a:ext cx="7109222" cy="4000500"/>
          </a:xfrm>
          <a:prstGeom prst="rect">
            <a:avLst/>
          </a:prstGeom>
          <a:noFill/>
          <a:ln w="9525">
            <a:noFill/>
            <a:miter lim="800000"/>
            <a:headEnd/>
            <a:tailEnd/>
          </a:ln>
        </p:spPr>
      </p:pic>
      <p:sp>
        <p:nvSpPr>
          <p:cNvPr id="5" name="Freeform 5">
            <a:extLst>
              <a:ext uri="{FF2B5EF4-FFF2-40B4-BE49-F238E27FC236}">
                <a16:creationId xmlns:a16="http://schemas.microsoft.com/office/drawing/2014/main" id="{DE9CE6C6-2F11-4AAC-BB07-685E6A6589DE}"/>
              </a:ext>
            </a:extLst>
          </p:cNvPr>
          <p:cNvSpPr/>
          <p:nvPr/>
        </p:nvSpPr>
        <p:spPr>
          <a:xfrm>
            <a:off x="3739663" y="3098800"/>
            <a:ext cx="5479336" cy="2241550"/>
          </a:xfrm>
          <a:custGeom>
            <a:avLst/>
            <a:gdLst>
              <a:gd name="connsiteX0" fmla="*/ 0 w 5480050"/>
              <a:gd name="connsiteY0" fmla="*/ 0 h 2241550"/>
              <a:gd name="connsiteX1" fmla="*/ 546100 w 5480050"/>
              <a:gd name="connsiteY1" fmla="*/ 19050 h 2241550"/>
              <a:gd name="connsiteX2" fmla="*/ 1466850 w 5480050"/>
              <a:gd name="connsiteY2" fmla="*/ 19050 h 2241550"/>
              <a:gd name="connsiteX3" fmla="*/ 1936750 w 5480050"/>
              <a:gd name="connsiteY3" fmla="*/ 57150 h 2241550"/>
              <a:gd name="connsiteX4" fmla="*/ 2343150 w 5480050"/>
              <a:gd name="connsiteY4" fmla="*/ 114300 h 2241550"/>
              <a:gd name="connsiteX5" fmla="*/ 2813050 w 5480050"/>
              <a:gd name="connsiteY5" fmla="*/ 247650 h 2241550"/>
              <a:gd name="connsiteX6" fmla="*/ 3175000 w 5480050"/>
              <a:gd name="connsiteY6" fmla="*/ 406400 h 2241550"/>
              <a:gd name="connsiteX7" fmla="*/ 3892550 w 5480050"/>
              <a:gd name="connsiteY7" fmla="*/ 895350 h 2241550"/>
              <a:gd name="connsiteX8" fmla="*/ 4502150 w 5480050"/>
              <a:gd name="connsiteY8" fmla="*/ 1403350 h 2241550"/>
              <a:gd name="connsiteX9" fmla="*/ 5022850 w 5480050"/>
              <a:gd name="connsiteY9" fmla="*/ 1841500 h 2241550"/>
              <a:gd name="connsiteX10" fmla="*/ 5480050 w 5480050"/>
              <a:gd name="connsiteY10" fmla="*/ 2241550 h 224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80050" h="2241550">
                <a:moveTo>
                  <a:pt x="0" y="0"/>
                </a:moveTo>
                <a:cubicBezTo>
                  <a:pt x="150812" y="7937"/>
                  <a:pt x="301625" y="15875"/>
                  <a:pt x="546100" y="19050"/>
                </a:cubicBezTo>
                <a:cubicBezTo>
                  <a:pt x="790575" y="22225"/>
                  <a:pt x="1235075" y="12700"/>
                  <a:pt x="1466850" y="19050"/>
                </a:cubicBezTo>
                <a:cubicBezTo>
                  <a:pt x="1698625" y="25400"/>
                  <a:pt x="1790700" y="41275"/>
                  <a:pt x="1936750" y="57150"/>
                </a:cubicBezTo>
                <a:cubicBezTo>
                  <a:pt x="2082800" y="73025"/>
                  <a:pt x="2197100" y="82550"/>
                  <a:pt x="2343150" y="114300"/>
                </a:cubicBezTo>
                <a:cubicBezTo>
                  <a:pt x="2489200" y="146050"/>
                  <a:pt x="2674408" y="198967"/>
                  <a:pt x="2813050" y="247650"/>
                </a:cubicBezTo>
                <a:cubicBezTo>
                  <a:pt x="2951692" y="296333"/>
                  <a:pt x="2995083" y="298450"/>
                  <a:pt x="3175000" y="406400"/>
                </a:cubicBezTo>
                <a:cubicBezTo>
                  <a:pt x="3354917" y="514350"/>
                  <a:pt x="3671358" y="729192"/>
                  <a:pt x="3892550" y="895350"/>
                </a:cubicBezTo>
                <a:cubicBezTo>
                  <a:pt x="4113742" y="1061508"/>
                  <a:pt x="4502150" y="1403350"/>
                  <a:pt x="4502150" y="1403350"/>
                </a:cubicBezTo>
                <a:lnTo>
                  <a:pt x="5022850" y="1841500"/>
                </a:lnTo>
                <a:cubicBezTo>
                  <a:pt x="5185833" y="1981200"/>
                  <a:pt x="5332941" y="2111375"/>
                  <a:pt x="5480050" y="2241550"/>
                </a:cubicBezTo>
              </a:path>
            </a:pathLst>
          </a:cu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8AB81D3-D81E-4E94-AEB5-86E2408E6C1F}"/>
              </a:ext>
            </a:extLst>
          </p:cNvPr>
          <p:cNvSpPr txBox="1"/>
          <p:nvPr/>
        </p:nvSpPr>
        <p:spPr>
          <a:xfrm>
            <a:off x="1023880" y="1224280"/>
            <a:ext cx="3901907" cy="1415772"/>
          </a:xfrm>
          <a:prstGeom prst="rect">
            <a:avLst/>
          </a:prstGeom>
          <a:noFill/>
        </p:spPr>
        <p:txBody>
          <a:bodyPr wrap="none" rtlCol="0">
            <a:spAutoFit/>
          </a:bodyPr>
          <a:lstStyle/>
          <a:p>
            <a:pPr algn="r"/>
            <a:r>
              <a:rPr lang="en-GB" sz="1800" b="0" dirty="0"/>
              <a:t>Analogue prototype transfer function:</a:t>
            </a:r>
          </a:p>
          <a:p>
            <a:pPr algn="r"/>
            <a:endParaRPr lang="en-GB" sz="3200" b="0" dirty="0"/>
          </a:p>
          <a:p>
            <a:pPr algn="r"/>
            <a:r>
              <a:rPr lang="en-GB" dirty="0"/>
              <a:t>I</a:t>
            </a:r>
            <a:r>
              <a:rPr lang="en-GB" sz="1800" b="0" dirty="0"/>
              <a:t>mpulse response:</a:t>
            </a:r>
          </a:p>
          <a:p>
            <a:endParaRPr lang="en-GB" sz="1800" b="0" dirty="0"/>
          </a:p>
        </p:txBody>
      </p:sp>
      <p:graphicFrame>
        <p:nvGraphicFramePr>
          <p:cNvPr id="7" name="Object 6">
            <a:extLst>
              <a:ext uri="{FF2B5EF4-FFF2-40B4-BE49-F238E27FC236}">
                <a16:creationId xmlns:a16="http://schemas.microsoft.com/office/drawing/2014/main" id="{EDF52500-5CC9-45FC-8B41-C3862545803F}"/>
              </a:ext>
            </a:extLst>
          </p:cNvPr>
          <p:cNvGraphicFramePr>
            <a:graphicFrameLocks noChangeAspect="1"/>
          </p:cNvGraphicFramePr>
          <p:nvPr>
            <p:extLst>
              <p:ext uri="{D42A27DB-BD31-4B8C-83A1-F6EECF244321}">
                <p14:modId xmlns:p14="http://schemas.microsoft.com/office/powerpoint/2010/main" val="820046545"/>
              </p:ext>
            </p:extLst>
          </p:nvPr>
        </p:nvGraphicFramePr>
        <p:xfrm>
          <a:off x="4925787" y="1111111"/>
          <a:ext cx="2446285" cy="702449"/>
        </p:xfrm>
        <a:graphic>
          <a:graphicData uri="http://schemas.openxmlformats.org/presentationml/2006/ole">
            <mc:AlternateContent xmlns:mc="http://schemas.openxmlformats.org/markup-compatibility/2006">
              <mc:Choice xmlns:v="urn:schemas-microsoft-com:vml" Requires="v">
                <p:oleObj spid="_x0000_s2050" name="Equation" r:id="rId5" imgW="1028254" imgH="393529" progId="Equation.3">
                  <p:embed/>
                </p:oleObj>
              </mc:Choice>
              <mc:Fallback>
                <p:oleObj name="Equation" r:id="rId5" imgW="1028254" imgH="393529" progId="Equation.3">
                  <p:embed/>
                  <p:pic>
                    <p:nvPicPr>
                      <p:cNvPr id="7" name="Object 6">
                        <a:extLst>
                          <a:ext uri="{FF2B5EF4-FFF2-40B4-BE49-F238E27FC236}">
                            <a16:creationId xmlns:a16="http://schemas.microsoft.com/office/drawing/2014/main" id="{EDF52500-5CC9-45FC-8B41-C386254580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5787" y="1111111"/>
                        <a:ext cx="2446285" cy="7024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a:extLst>
              <a:ext uri="{FF2B5EF4-FFF2-40B4-BE49-F238E27FC236}">
                <a16:creationId xmlns:a16="http://schemas.microsoft.com/office/drawing/2014/main" id="{DD2C4DBC-1A1E-4813-9BD1-18C54899A64C}"/>
              </a:ext>
            </a:extLst>
          </p:cNvPr>
          <p:cNvGraphicFramePr>
            <a:graphicFrameLocks noChangeAspect="1"/>
          </p:cNvGraphicFramePr>
          <p:nvPr>
            <p:extLst>
              <p:ext uri="{D42A27DB-BD31-4B8C-83A1-F6EECF244321}">
                <p14:modId xmlns:p14="http://schemas.microsoft.com/office/powerpoint/2010/main" val="63939500"/>
              </p:ext>
            </p:extLst>
          </p:nvPr>
        </p:nvGraphicFramePr>
        <p:xfrm>
          <a:off x="5015366" y="1967230"/>
          <a:ext cx="2636337" cy="423863"/>
        </p:xfrm>
        <a:graphic>
          <a:graphicData uri="http://schemas.openxmlformats.org/presentationml/2006/ole">
            <mc:AlternateContent xmlns:mc="http://schemas.openxmlformats.org/markup-compatibility/2006">
              <mc:Choice xmlns:v="urn:schemas-microsoft-com:vml" Requires="v">
                <p:oleObj spid="_x0000_s2051" name="Equation" r:id="rId7" imgW="1066800" imgH="228600" progId="Equation.3">
                  <p:embed/>
                </p:oleObj>
              </mc:Choice>
              <mc:Fallback>
                <p:oleObj name="Equation" r:id="rId7" imgW="1066800" imgH="228600" progId="Equation.3">
                  <p:embed/>
                  <p:pic>
                    <p:nvPicPr>
                      <p:cNvPr id="8" name="Object 7">
                        <a:extLst>
                          <a:ext uri="{FF2B5EF4-FFF2-40B4-BE49-F238E27FC236}">
                            <a16:creationId xmlns:a16="http://schemas.microsoft.com/office/drawing/2014/main" id="{DD2C4DBC-1A1E-4813-9BD1-18C54899A6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15366" y="1967230"/>
                        <a:ext cx="2636337" cy="423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a:extLst>
              <a:ext uri="{FF2B5EF4-FFF2-40B4-BE49-F238E27FC236}">
                <a16:creationId xmlns:a16="http://schemas.microsoft.com/office/drawing/2014/main" id="{8292690D-80C6-4B09-BEFB-389F174D12A8}"/>
              </a:ext>
            </a:extLst>
          </p:cNvPr>
          <p:cNvSpPr txBox="1"/>
          <p:nvPr/>
        </p:nvSpPr>
        <p:spPr>
          <a:xfrm>
            <a:off x="5274925" y="6140228"/>
            <a:ext cx="2718467" cy="338554"/>
          </a:xfrm>
          <a:prstGeom prst="rect">
            <a:avLst/>
          </a:prstGeom>
          <a:solidFill>
            <a:schemeClr val="bg1"/>
          </a:solidFill>
        </p:spPr>
        <p:txBody>
          <a:bodyPr wrap="none" rtlCol="0">
            <a:spAutoFit/>
          </a:bodyPr>
          <a:lstStyle/>
          <a:p>
            <a:r>
              <a:rPr lang="en-GB" sz="1600" dirty="0"/>
              <a:t>Magnitude frequency response</a:t>
            </a:r>
            <a:endParaRPr lang="en-GB" sz="1600" b="0" dirty="0"/>
          </a:p>
        </p:txBody>
      </p:sp>
    </p:spTree>
    <p:extLst>
      <p:ext uri="{BB962C8B-B14F-4D97-AF65-F5344CB8AC3E}">
        <p14:creationId xmlns:p14="http://schemas.microsoft.com/office/powerpoint/2010/main" val="1061677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Simple IIR Filter Design Example</a:t>
            </a:r>
            <a:endParaRPr lang="en-US" dirty="0"/>
          </a:p>
        </p:txBody>
      </p:sp>
      <p:graphicFrame>
        <p:nvGraphicFramePr>
          <p:cNvPr id="4" name="Object 3">
            <a:extLst>
              <a:ext uri="{FF2B5EF4-FFF2-40B4-BE49-F238E27FC236}">
                <a16:creationId xmlns:a16="http://schemas.microsoft.com/office/drawing/2014/main" id="{FEDE9587-0BA0-4559-AAC3-B533928F0FB3}"/>
              </a:ext>
            </a:extLst>
          </p:cNvPr>
          <p:cNvGraphicFramePr>
            <a:graphicFrameLocks noChangeAspect="1"/>
          </p:cNvGraphicFramePr>
          <p:nvPr>
            <p:extLst>
              <p:ext uri="{D42A27DB-BD31-4B8C-83A1-F6EECF244321}">
                <p14:modId xmlns:p14="http://schemas.microsoft.com/office/powerpoint/2010/main" val="2828183608"/>
              </p:ext>
            </p:extLst>
          </p:nvPr>
        </p:nvGraphicFramePr>
        <p:xfrm>
          <a:off x="3801163" y="2960906"/>
          <a:ext cx="4604128" cy="716165"/>
        </p:xfrm>
        <a:graphic>
          <a:graphicData uri="http://schemas.openxmlformats.org/presentationml/2006/ole">
            <mc:AlternateContent xmlns:mc="http://schemas.openxmlformats.org/markup-compatibility/2006">
              <mc:Choice xmlns:v="urn:schemas-microsoft-com:vml" Requires="v">
                <p:oleObj spid="_x0000_s3074" name="Equation" r:id="rId4" imgW="2082800" imgH="431800" progId="Equation.3">
                  <p:embed/>
                </p:oleObj>
              </mc:Choice>
              <mc:Fallback>
                <p:oleObj name="Equation" r:id="rId4" imgW="2082800" imgH="431800" progId="Equation.3">
                  <p:embed/>
                  <p:pic>
                    <p:nvPicPr>
                      <p:cNvPr id="4" name="Object 3">
                        <a:extLst>
                          <a:ext uri="{FF2B5EF4-FFF2-40B4-BE49-F238E27FC236}">
                            <a16:creationId xmlns:a16="http://schemas.microsoft.com/office/drawing/2014/main" id="{FEDE9587-0BA0-4559-AAC3-B533928F0F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1163" y="2960906"/>
                        <a:ext cx="4604128" cy="7161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a:extLst>
              <a:ext uri="{FF2B5EF4-FFF2-40B4-BE49-F238E27FC236}">
                <a16:creationId xmlns:a16="http://schemas.microsoft.com/office/drawing/2014/main" id="{784F3B21-0D4D-424C-92EE-AD92DAC60D4E}"/>
              </a:ext>
            </a:extLst>
          </p:cNvPr>
          <p:cNvGraphicFramePr>
            <a:graphicFrameLocks noChangeAspect="1"/>
          </p:cNvGraphicFramePr>
          <p:nvPr>
            <p:extLst>
              <p:ext uri="{D42A27DB-BD31-4B8C-83A1-F6EECF244321}">
                <p14:modId xmlns:p14="http://schemas.microsoft.com/office/powerpoint/2010/main" val="2054836611"/>
              </p:ext>
            </p:extLst>
          </p:nvPr>
        </p:nvGraphicFramePr>
        <p:xfrm>
          <a:off x="2910758" y="4797425"/>
          <a:ext cx="6574282" cy="624203"/>
        </p:xfrm>
        <a:graphic>
          <a:graphicData uri="http://schemas.openxmlformats.org/presentationml/2006/ole">
            <mc:AlternateContent xmlns:mc="http://schemas.openxmlformats.org/markup-compatibility/2006">
              <mc:Choice xmlns:v="urn:schemas-microsoft-com:vml" Requires="v">
                <p:oleObj spid="_x0000_s3075" name="Equation" r:id="rId6" imgW="3111500" imgH="393700" progId="Equation.3">
                  <p:embed/>
                </p:oleObj>
              </mc:Choice>
              <mc:Fallback>
                <p:oleObj name="Equation" r:id="rId6" imgW="3111500" imgH="393700" progId="Equation.3">
                  <p:embed/>
                  <p:pic>
                    <p:nvPicPr>
                      <p:cNvPr id="5" name="Object 4">
                        <a:extLst>
                          <a:ext uri="{FF2B5EF4-FFF2-40B4-BE49-F238E27FC236}">
                            <a16:creationId xmlns:a16="http://schemas.microsoft.com/office/drawing/2014/main" id="{784F3B21-0D4D-424C-92EE-AD92DAC60D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0758" y="4797425"/>
                        <a:ext cx="6574282" cy="6242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a:extLst>
              <a:ext uri="{FF2B5EF4-FFF2-40B4-BE49-F238E27FC236}">
                <a16:creationId xmlns:a16="http://schemas.microsoft.com/office/drawing/2014/main" id="{CB8EA1FE-E1E0-42D9-AD13-AA7EA4AB69B8}"/>
              </a:ext>
            </a:extLst>
          </p:cNvPr>
          <p:cNvGraphicFramePr>
            <a:graphicFrameLocks noChangeAspect="1"/>
          </p:cNvGraphicFramePr>
          <p:nvPr>
            <p:extLst>
              <p:ext uri="{D42A27DB-BD31-4B8C-83A1-F6EECF244321}">
                <p14:modId xmlns:p14="http://schemas.microsoft.com/office/powerpoint/2010/main" val="3814834785"/>
              </p:ext>
            </p:extLst>
          </p:nvPr>
        </p:nvGraphicFramePr>
        <p:xfrm>
          <a:off x="3060732" y="1572661"/>
          <a:ext cx="2415430" cy="662554"/>
        </p:xfrm>
        <a:graphic>
          <a:graphicData uri="http://schemas.openxmlformats.org/presentationml/2006/ole">
            <mc:AlternateContent xmlns:mc="http://schemas.openxmlformats.org/markup-compatibility/2006">
              <mc:Choice xmlns:v="urn:schemas-microsoft-com:vml" Requires="v">
                <p:oleObj spid="_x0000_s3076" name="Equation" r:id="rId8" imgW="1180588" imgH="431613" progId="Equation.3">
                  <p:embed/>
                </p:oleObj>
              </mc:Choice>
              <mc:Fallback>
                <p:oleObj name="Equation" r:id="rId8" imgW="1180588" imgH="431613" progId="Equation.3">
                  <p:embed/>
                  <p:pic>
                    <p:nvPicPr>
                      <p:cNvPr id="6" name="Object 5">
                        <a:extLst>
                          <a:ext uri="{FF2B5EF4-FFF2-40B4-BE49-F238E27FC236}">
                            <a16:creationId xmlns:a16="http://schemas.microsoft.com/office/drawing/2014/main" id="{CB8EA1FE-E1E0-42D9-AD13-AA7EA4AB69B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60732" y="1572661"/>
                        <a:ext cx="2415430" cy="6625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a:extLst>
              <a:ext uri="{FF2B5EF4-FFF2-40B4-BE49-F238E27FC236}">
                <a16:creationId xmlns:a16="http://schemas.microsoft.com/office/drawing/2014/main" id="{6D5A58A5-718F-4811-92CF-E827235A805F}"/>
              </a:ext>
            </a:extLst>
          </p:cNvPr>
          <p:cNvGraphicFramePr>
            <a:graphicFrameLocks noChangeAspect="1"/>
          </p:cNvGraphicFramePr>
          <p:nvPr>
            <p:extLst>
              <p:ext uri="{D42A27DB-BD31-4B8C-83A1-F6EECF244321}">
                <p14:modId xmlns:p14="http://schemas.microsoft.com/office/powerpoint/2010/main" val="3481296630"/>
              </p:ext>
            </p:extLst>
          </p:nvPr>
        </p:nvGraphicFramePr>
        <p:xfrm>
          <a:off x="7083268" y="1631950"/>
          <a:ext cx="2462837" cy="590550"/>
        </p:xfrm>
        <a:graphic>
          <a:graphicData uri="http://schemas.openxmlformats.org/presentationml/2006/ole">
            <mc:AlternateContent xmlns:mc="http://schemas.openxmlformats.org/markup-compatibility/2006">
              <mc:Choice xmlns:v="urn:schemas-microsoft-com:vml" Requires="v">
                <p:oleObj spid="_x0000_s3077" name="Equation" r:id="rId10" imgW="1231366" imgH="393529" progId="Equation.3">
                  <p:embed/>
                </p:oleObj>
              </mc:Choice>
              <mc:Fallback>
                <p:oleObj name="Equation" r:id="rId10" imgW="1231366" imgH="393529" progId="Equation.3">
                  <p:embed/>
                  <p:pic>
                    <p:nvPicPr>
                      <p:cNvPr id="7" name="Object 6">
                        <a:extLst>
                          <a:ext uri="{FF2B5EF4-FFF2-40B4-BE49-F238E27FC236}">
                            <a16:creationId xmlns:a16="http://schemas.microsoft.com/office/drawing/2014/main" id="{6D5A58A5-718F-4811-92CF-E827235A805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83268" y="1631950"/>
                        <a:ext cx="2462837"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a:extLst>
              <a:ext uri="{FF2B5EF4-FFF2-40B4-BE49-F238E27FC236}">
                <a16:creationId xmlns:a16="http://schemas.microsoft.com/office/drawing/2014/main" id="{6ED861AC-6ADC-48D7-BBB8-1C14CF8A8576}"/>
              </a:ext>
            </a:extLst>
          </p:cNvPr>
          <p:cNvSpPr txBox="1"/>
          <p:nvPr/>
        </p:nvSpPr>
        <p:spPr>
          <a:xfrm>
            <a:off x="1201798" y="1092202"/>
            <a:ext cx="4996101" cy="369332"/>
          </a:xfrm>
          <a:prstGeom prst="rect">
            <a:avLst/>
          </a:prstGeom>
          <a:noFill/>
        </p:spPr>
        <p:txBody>
          <a:bodyPr wrap="none" rtlCol="0">
            <a:spAutoFit/>
          </a:bodyPr>
          <a:lstStyle/>
          <a:p>
            <a:r>
              <a:rPr lang="en-GB" b="0" dirty="0"/>
              <a:t>Use the following transform pairs taken from tables</a:t>
            </a:r>
          </a:p>
        </p:txBody>
      </p:sp>
      <p:sp>
        <p:nvSpPr>
          <p:cNvPr id="9" name="TextBox 8">
            <a:extLst>
              <a:ext uri="{FF2B5EF4-FFF2-40B4-BE49-F238E27FC236}">
                <a16:creationId xmlns:a16="http://schemas.microsoft.com/office/drawing/2014/main" id="{D2717742-FFA9-43E0-9665-557EC5D83D20}"/>
              </a:ext>
            </a:extLst>
          </p:cNvPr>
          <p:cNvSpPr txBox="1"/>
          <p:nvPr/>
        </p:nvSpPr>
        <p:spPr>
          <a:xfrm>
            <a:off x="1201797" y="2324100"/>
            <a:ext cx="9479054" cy="646331"/>
          </a:xfrm>
          <a:prstGeom prst="rect">
            <a:avLst/>
          </a:prstGeom>
          <a:noFill/>
        </p:spPr>
        <p:txBody>
          <a:bodyPr wrap="none" rtlCol="0">
            <a:spAutoFit/>
          </a:bodyPr>
          <a:lstStyle/>
          <a:p>
            <a:r>
              <a:rPr lang="en-GB" b="0" dirty="0"/>
              <a:t>The impulse response of the prototype filter is found by taking the inverse Laplace transform of the</a:t>
            </a:r>
          </a:p>
          <a:p>
            <a:r>
              <a:rPr lang="en-GB" b="0" dirty="0"/>
              <a:t>filter transfer function.</a:t>
            </a:r>
          </a:p>
        </p:txBody>
      </p:sp>
      <p:sp>
        <p:nvSpPr>
          <p:cNvPr id="10" name="TextBox 9">
            <a:extLst>
              <a:ext uri="{FF2B5EF4-FFF2-40B4-BE49-F238E27FC236}">
                <a16:creationId xmlns:a16="http://schemas.microsoft.com/office/drawing/2014/main" id="{ECD546A8-C159-495D-B073-E7BF4DF939EF}"/>
              </a:ext>
            </a:extLst>
          </p:cNvPr>
          <p:cNvSpPr txBox="1"/>
          <p:nvPr/>
        </p:nvSpPr>
        <p:spPr>
          <a:xfrm>
            <a:off x="1201797" y="3860800"/>
            <a:ext cx="9208373" cy="646331"/>
          </a:xfrm>
          <a:prstGeom prst="rect">
            <a:avLst/>
          </a:prstGeom>
          <a:noFill/>
        </p:spPr>
        <p:txBody>
          <a:bodyPr wrap="none" rtlCol="0">
            <a:spAutoFit/>
          </a:bodyPr>
          <a:lstStyle/>
          <a:p>
            <a:r>
              <a:rPr lang="en-GB" b="0" dirty="0"/>
              <a:t>The </a:t>
            </a:r>
            <a:r>
              <a:rPr lang="en-GB" b="0" i="1" dirty="0"/>
              <a:t>z</a:t>
            </a:r>
            <a:r>
              <a:rPr lang="en-GB" b="0" dirty="0"/>
              <a:t>-transfer function of the IIR filter is found by taking the </a:t>
            </a:r>
            <a:r>
              <a:rPr lang="en-GB" b="0" i="1" dirty="0"/>
              <a:t>z</a:t>
            </a:r>
            <a:r>
              <a:rPr lang="en-GB" b="0" dirty="0"/>
              <a:t>-transform of the continuous-time</a:t>
            </a:r>
          </a:p>
          <a:p>
            <a:r>
              <a:rPr lang="en-GB" b="0" dirty="0"/>
              <a:t>impulse response.</a:t>
            </a:r>
          </a:p>
        </p:txBody>
      </p:sp>
      <p:sp>
        <p:nvSpPr>
          <p:cNvPr id="11" name="TextBox 10">
            <a:extLst>
              <a:ext uri="{FF2B5EF4-FFF2-40B4-BE49-F238E27FC236}">
                <a16:creationId xmlns:a16="http://schemas.microsoft.com/office/drawing/2014/main" id="{0DFE4016-566F-467F-B855-B8A83A4704FA}"/>
              </a:ext>
            </a:extLst>
          </p:cNvPr>
          <p:cNvSpPr txBox="1"/>
          <p:nvPr/>
        </p:nvSpPr>
        <p:spPr>
          <a:xfrm>
            <a:off x="2814647" y="5676901"/>
            <a:ext cx="6679201" cy="369332"/>
          </a:xfrm>
          <a:prstGeom prst="rect">
            <a:avLst/>
          </a:prstGeom>
          <a:noFill/>
        </p:spPr>
        <p:txBody>
          <a:bodyPr wrap="none" rtlCol="0">
            <a:spAutoFit/>
          </a:bodyPr>
          <a:lstStyle/>
          <a:p>
            <a:r>
              <a:rPr lang="en-GB" b="0" dirty="0"/>
              <a:t>This procedure is equivalent to the </a:t>
            </a:r>
            <a:r>
              <a:rPr lang="en-GB" b="1" dirty="0"/>
              <a:t>impulse invariant design method</a:t>
            </a:r>
            <a:r>
              <a:rPr lang="en-GB" b="0" dirty="0"/>
              <a:t>.</a:t>
            </a:r>
          </a:p>
        </p:txBody>
      </p:sp>
    </p:spTree>
    <p:extLst>
      <p:ext uri="{BB962C8B-B14F-4D97-AF65-F5344CB8AC3E}">
        <p14:creationId xmlns:p14="http://schemas.microsoft.com/office/powerpoint/2010/main" val="660802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Simple IIR Filter Design Example</a:t>
            </a:r>
            <a:endParaRPr lang="en-US" dirty="0"/>
          </a:p>
        </p:txBody>
      </p:sp>
      <p:graphicFrame>
        <p:nvGraphicFramePr>
          <p:cNvPr id="4" name="Object 3">
            <a:extLst>
              <a:ext uri="{FF2B5EF4-FFF2-40B4-BE49-F238E27FC236}">
                <a16:creationId xmlns:a16="http://schemas.microsoft.com/office/drawing/2014/main" id="{3667100C-43E3-47DC-9D2C-1F182FB1C859}"/>
              </a:ext>
            </a:extLst>
          </p:cNvPr>
          <p:cNvGraphicFramePr>
            <a:graphicFrameLocks noChangeAspect="1"/>
          </p:cNvGraphicFramePr>
          <p:nvPr>
            <p:extLst>
              <p:ext uri="{D42A27DB-BD31-4B8C-83A1-F6EECF244321}">
                <p14:modId xmlns:p14="http://schemas.microsoft.com/office/powerpoint/2010/main" val="2111374197"/>
              </p:ext>
            </p:extLst>
          </p:nvPr>
        </p:nvGraphicFramePr>
        <p:xfrm>
          <a:off x="4749334" y="1647825"/>
          <a:ext cx="2717294" cy="607961"/>
        </p:xfrm>
        <a:graphic>
          <a:graphicData uri="http://schemas.openxmlformats.org/presentationml/2006/ole">
            <mc:AlternateContent xmlns:mc="http://schemas.openxmlformats.org/markup-compatibility/2006">
              <mc:Choice xmlns:v="urn:schemas-microsoft-com:vml" Requires="v">
                <p:oleObj spid="_x0000_s4098" name="Equation" r:id="rId4" imgW="1320227" imgH="393529" progId="Equation.3">
                  <p:embed/>
                </p:oleObj>
              </mc:Choice>
              <mc:Fallback>
                <p:oleObj name="Equation" r:id="rId4" imgW="1320227" imgH="393529" progId="Equation.3">
                  <p:embed/>
                  <p:pic>
                    <p:nvPicPr>
                      <p:cNvPr id="4" name="Object 3">
                        <a:extLst>
                          <a:ext uri="{FF2B5EF4-FFF2-40B4-BE49-F238E27FC236}">
                            <a16:creationId xmlns:a16="http://schemas.microsoft.com/office/drawing/2014/main" id="{3667100C-43E3-47DC-9D2C-1F182FB1C8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9334" y="1647825"/>
                        <a:ext cx="2717294" cy="6079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a:extLst>
              <a:ext uri="{FF2B5EF4-FFF2-40B4-BE49-F238E27FC236}">
                <a16:creationId xmlns:a16="http://schemas.microsoft.com/office/drawing/2014/main" id="{E91EEE87-10EE-423A-BCA5-77AADDE6D3ED}"/>
              </a:ext>
            </a:extLst>
          </p:cNvPr>
          <p:cNvSpPr txBox="1"/>
          <p:nvPr/>
        </p:nvSpPr>
        <p:spPr>
          <a:xfrm>
            <a:off x="1201798" y="1086368"/>
            <a:ext cx="5750056" cy="369332"/>
          </a:xfrm>
          <a:prstGeom prst="rect">
            <a:avLst/>
          </a:prstGeom>
          <a:noFill/>
        </p:spPr>
        <p:txBody>
          <a:bodyPr wrap="none" rtlCol="0">
            <a:spAutoFit/>
          </a:bodyPr>
          <a:lstStyle/>
          <a:p>
            <a:r>
              <a:rPr lang="en-GB" b="0" dirty="0"/>
              <a:t>The discrete-time filter described by the z-transfer function</a:t>
            </a:r>
          </a:p>
        </p:txBody>
      </p:sp>
      <p:sp>
        <p:nvSpPr>
          <p:cNvPr id="6" name="TextBox 5">
            <a:extLst>
              <a:ext uri="{FF2B5EF4-FFF2-40B4-BE49-F238E27FC236}">
                <a16:creationId xmlns:a16="http://schemas.microsoft.com/office/drawing/2014/main" id="{1F8757F3-1440-4ED1-AAC2-A112843B47E7}"/>
              </a:ext>
            </a:extLst>
          </p:cNvPr>
          <p:cNvSpPr txBox="1"/>
          <p:nvPr/>
        </p:nvSpPr>
        <p:spPr>
          <a:xfrm>
            <a:off x="1201797" y="3759201"/>
            <a:ext cx="9033028" cy="369332"/>
          </a:xfrm>
          <a:prstGeom prst="rect">
            <a:avLst/>
          </a:prstGeom>
          <a:noFill/>
        </p:spPr>
        <p:txBody>
          <a:bodyPr wrap="none" rtlCol="0">
            <a:spAutoFit/>
          </a:bodyPr>
          <a:lstStyle/>
          <a:p>
            <a:r>
              <a:rPr lang="en-GB" b="0" dirty="0"/>
              <a:t>It differs from the analogue prototype filter in that its dc gain (found by setting </a:t>
            </a:r>
            <a:r>
              <a:rPr lang="en-GB" b="0" i="1" dirty="0"/>
              <a:t>z</a:t>
            </a:r>
            <a:r>
              <a:rPr lang="en-GB" b="0" dirty="0"/>
              <a:t> = 1 in </a:t>
            </a:r>
            <a:r>
              <a:rPr lang="en-GB" b="0" i="1" dirty="0"/>
              <a:t>H</a:t>
            </a:r>
            <a:r>
              <a:rPr lang="en-GB" b="0" dirty="0"/>
              <a:t>(</a:t>
            </a:r>
            <a:r>
              <a:rPr lang="en-GB" b="0" i="1" dirty="0"/>
              <a:t>z</a:t>
            </a:r>
            <a:r>
              <a:rPr lang="en-GB" b="0" dirty="0"/>
              <a:t>)) is</a:t>
            </a:r>
          </a:p>
        </p:txBody>
      </p:sp>
      <p:sp>
        <p:nvSpPr>
          <p:cNvPr id="7" name="TextBox 6">
            <a:extLst>
              <a:ext uri="{FF2B5EF4-FFF2-40B4-BE49-F238E27FC236}">
                <a16:creationId xmlns:a16="http://schemas.microsoft.com/office/drawing/2014/main" id="{580AEC78-385D-4FD1-9CAA-31E4F555DCD8}"/>
              </a:ext>
            </a:extLst>
          </p:cNvPr>
          <p:cNvSpPr txBox="1"/>
          <p:nvPr/>
        </p:nvSpPr>
        <p:spPr>
          <a:xfrm>
            <a:off x="1201798" y="2575959"/>
            <a:ext cx="4821846" cy="369332"/>
          </a:xfrm>
          <a:prstGeom prst="rect">
            <a:avLst/>
          </a:prstGeom>
          <a:noFill/>
        </p:spPr>
        <p:txBody>
          <a:bodyPr wrap="none" rtlCol="0">
            <a:spAutoFit/>
          </a:bodyPr>
          <a:lstStyle/>
          <a:p>
            <a:r>
              <a:rPr lang="en-GB" dirty="0"/>
              <a:t>i</a:t>
            </a:r>
            <a:r>
              <a:rPr lang="en-GB" b="0" dirty="0"/>
              <a:t>s an IIR filter with the following coefficient values</a:t>
            </a:r>
          </a:p>
        </p:txBody>
      </p:sp>
      <p:graphicFrame>
        <p:nvGraphicFramePr>
          <p:cNvPr id="8" name="Object 7">
            <a:extLst>
              <a:ext uri="{FF2B5EF4-FFF2-40B4-BE49-F238E27FC236}">
                <a16:creationId xmlns:a16="http://schemas.microsoft.com/office/drawing/2014/main" id="{6AFA2FFA-1DE0-404E-9C5C-4057F94C2339}"/>
              </a:ext>
            </a:extLst>
          </p:cNvPr>
          <p:cNvGraphicFramePr>
            <a:graphicFrameLocks noChangeAspect="1"/>
          </p:cNvGraphicFramePr>
          <p:nvPr>
            <p:extLst>
              <p:ext uri="{D42A27DB-BD31-4B8C-83A1-F6EECF244321}">
                <p14:modId xmlns:p14="http://schemas.microsoft.com/office/powerpoint/2010/main" val="3215333951"/>
              </p:ext>
            </p:extLst>
          </p:nvPr>
        </p:nvGraphicFramePr>
        <p:xfrm>
          <a:off x="4454060" y="3165475"/>
          <a:ext cx="3272499" cy="381000"/>
        </p:xfrm>
        <a:graphic>
          <a:graphicData uri="http://schemas.openxmlformats.org/presentationml/2006/ole">
            <mc:AlternateContent xmlns:mc="http://schemas.openxmlformats.org/markup-compatibility/2006">
              <mc:Choice xmlns:v="urn:schemas-microsoft-com:vml" Requires="v">
                <p:oleObj spid="_x0000_s4099" name="Equation" r:id="rId6" imgW="1473200" imgH="228600" progId="Equation.3">
                  <p:embed/>
                </p:oleObj>
              </mc:Choice>
              <mc:Fallback>
                <p:oleObj name="Equation" r:id="rId6" imgW="1473200" imgH="228600" progId="Equation.3">
                  <p:embed/>
                  <p:pic>
                    <p:nvPicPr>
                      <p:cNvPr id="8" name="Object 7">
                        <a:extLst>
                          <a:ext uri="{FF2B5EF4-FFF2-40B4-BE49-F238E27FC236}">
                            <a16:creationId xmlns:a16="http://schemas.microsoft.com/office/drawing/2014/main" id="{6AFA2FFA-1DE0-404E-9C5C-4057F94C23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4060" y="3165475"/>
                        <a:ext cx="3272499"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7">
            <a:extLst>
              <a:ext uri="{FF2B5EF4-FFF2-40B4-BE49-F238E27FC236}">
                <a16:creationId xmlns:a16="http://schemas.microsoft.com/office/drawing/2014/main" id="{4C56542B-1B32-40DD-B9E5-1F8FE8F502B6}"/>
              </a:ext>
            </a:extLst>
          </p:cNvPr>
          <p:cNvGraphicFramePr>
            <a:graphicFrameLocks noChangeAspect="1"/>
          </p:cNvGraphicFramePr>
          <p:nvPr>
            <p:extLst>
              <p:ext uri="{D42A27DB-BD31-4B8C-83A1-F6EECF244321}">
                <p14:modId xmlns:p14="http://schemas.microsoft.com/office/powerpoint/2010/main" val="2961710406"/>
              </p:ext>
            </p:extLst>
          </p:nvPr>
        </p:nvGraphicFramePr>
        <p:xfrm>
          <a:off x="4528958" y="4286250"/>
          <a:ext cx="3087762" cy="552450"/>
        </p:xfrm>
        <a:graphic>
          <a:graphicData uri="http://schemas.openxmlformats.org/presentationml/2006/ole">
            <mc:AlternateContent xmlns:mc="http://schemas.openxmlformats.org/markup-compatibility/2006">
              <mc:Choice xmlns:v="urn:schemas-microsoft-com:vml" Requires="v">
                <p:oleObj spid="_x0000_s4100" name="Equation" r:id="rId8" imgW="1651000" imgH="393700" progId="Equation.3">
                  <p:embed/>
                </p:oleObj>
              </mc:Choice>
              <mc:Fallback>
                <p:oleObj name="Equation" r:id="rId8" imgW="1651000" imgH="393700" progId="Equation.3">
                  <p:embed/>
                  <p:pic>
                    <p:nvPicPr>
                      <p:cNvPr id="9" name="Object 7">
                        <a:extLst>
                          <a:ext uri="{FF2B5EF4-FFF2-40B4-BE49-F238E27FC236}">
                            <a16:creationId xmlns:a16="http://schemas.microsoft.com/office/drawing/2014/main" id="{4C56542B-1B32-40DD-B9E5-1F8FE8F502B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28958" y="4286250"/>
                        <a:ext cx="3087762" cy="55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a:extLst>
              <a:ext uri="{FF2B5EF4-FFF2-40B4-BE49-F238E27FC236}">
                <a16:creationId xmlns:a16="http://schemas.microsoft.com/office/drawing/2014/main" id="{362B522C-C1D9-49B5-B4B6-70F55038C454}"/>
              </a:ext>
            </a:extLst>
          </p:cNvPr>
          <p:cNvSpPr txBox="1"/>
          <p:nvPr/>
        </p:nvSpPr>
        <p:spPr>
          <a:xfrm>
            <a:off x="1201798" y="4994793"/>
            <a:ext cx="3641613" cy="369332"/>
          </a:xfrm>
          <a:prstGeom prst="rect">
            <a:avLst/>
          </a:prstGeom>
          <a:noFill/>
        </p:spPr>
        <p:txBody>
          <a:bodyPr wrap="none" rtlCol="0">
            <a:spAutoFit/>
          </a:bodyPr>
          <a:lstStyle/>
          <a:p>
            <a:r>
              <a:rPr lang="en-GB" b="0" dirty="0"/>
              <a:t>DC gains may be matched by setting </a:t>
            </a:r>
          </a:p>
        </p:txBody>
      </p:sp>
      <p:graphicFrame>
        <p:nvGraphicFramePr>
          <p:cNvPr id="11" name="Object 8">
            <a:extLst>
              <a:ext uri="{FF2B5EF4-FFF2-40B4-BE49-F238E27FC236}">
                <a16:creationId xmlns:a16="http://schemas.microsoft.com/office/drawing/2014/main" id="{240B8AF5-18A4-4A1A-95B8-8485D1ED9439}"/>
              </a:ext>
            </a:extLst>
          </p:cNvPr>
          <p:cNvGraphicFramePr>
            <a:graphicFrameLocks noChangeAspect="1"/>
          </p:cNvGraphicFramePr>
          <p:nvPr>
            <p:extLst>
              <p:ext uri="{D42A27DB-BD31-4B8C-83A1-F6EECF244321}">
                <p14:modId xmlns:p14="http://schemas.microsoft.com/office/powerpoint/2010/main" val="2098096669"/>
              </p:ext>
            </p:extLst>
          </p:nvPr>
        </p:nvGraphicFramePr>
        <p:xfrm>
          <a:off x="4475037" y="5486400"/>
          <a:ext cx="3201113" cy="595588"/>
        </p:xfrm>
        <a:graphic>
          <a:graphicData uri="http://schemas.openxmlformats.org/presentationml/2006/ole">
            <mc:AlternateContent xmlns:mc="http://schemas.openxmlformats.org/markup-compatibility/2006">
              <mc:Choice xmlns:v="urn:schemas-microsoft-com:vml" Requires="v">
                <p:oleObj spid="_x0000_s4101" name="Equation" r:id="rId10" imgW="1586811" imgH="393529" progId="Equation.3">
                  <p:embed/>
                </p:oleObj>
              </mc:Choice>
              <mc:Fallback>
                <p:oleObj name="Equation" r:id="rId10" imgW="1586811" imgH="393529" progId="Equation.3">
                  <p:embed/>
                  <p:pic>
                    <p:nvPicPr>
                      <p:cNvPr id="11" name="Object 8">
                        <a:extLst>
                          <a:ext uri="{FF2B5EF4-FFF2-40B4-BE49-F238E27FC236}">
                            <a16:creationId xmlns:a16="http://schemas.microsoft.com/office/drawing/2014/main" id="{240B8AF5-18A4-4A1A-95B8-8485D1ED943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75037" y="5486400"/>
                        <a:ext cx="3201113" cy="595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59506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Simple IIR Filter Design Example</a:t>
            </a:r>
            <a:endParaRPr lang="en-US" dirty="0"/>
          </a:p>
        </p:txBody>
      </p:sp>
      <p:sp>
        <p:nvSpPr>
          <p:cNvPr id="4" name="TextBox 3">
            <a:extLst>
              <a:ext uri="{FF2B5EF4-FFF2-40B4-BE49-F238E27FC236}">
                <a16:creationId xmlns:a16="http://schemas.microsoft.com/office/drawing/2014/main" id="{9E7DD085-D9D7-4923-AC09-7236CD5AB912}"/>
              </a:ext>
            </a:extLst>
          </p:cNvPr>
          <p:cNvSpPr txBox="1"/>
          <p:nvPr/>
        </p:nvSpPr>
        <p:spPr>
          <a:xfrm>
            <a:off x="1201797" y="1084225"/>
            <a:ext cx="6659611" cy="369332"/>
          </a:xfrm>
          <a:prstGeom prst="rect">
            <a:avLst/>
          </a:prstGeom>
          <a:noFill/>
        </p:spPr>
        <p:txBody>
          <a:bodyPr wrap="none" rtlCol="0">
            <a:spAutoFit/>
          </a:bodyPr>
          <a:lstStyle/>
          <a:p>
            <a:r>
              <a:rPr lang="en-GB" b="0" dirty="0"/>
              <a:t>The difference equation representing the impulse invariant IIR filter is</a:t>
            </a:r>
          </a:p>
        </p:txBody>
      </p:sp>
      <p:graphicFrame>
        <p:nvGraphicFramePr>
          <p:cNvPr id="5" name="Object 5">
            <a:extLst>
              <a:ext uri="{FF2B5EF4-FFF2-40B4-BE49-F238E27FC236}">
                <a16:creationId xmlns:a16="http://schemas.microsoft.com/office/drawing/2014/main" id="{0D3147E1-5F3A-482A-8B80-D4CD2502C56F}"/>
              </a:ext>
            </a:extLst>
          </p:cNvPr>
          <p:cNvGraphicFramePr>
            <a:graphicFrameLocks noChangeAspect="1"/>
          </p:cNvGraphicFramePr>
          <p:nvPr>
            <p:extLst>
              <p:ext uri="{D42A27DB-BD31-4B8C-83A1-F6EECF244321}">
                <p14:modId xmlns:p14="http://schemas.microsoft.com/office/powerpoint/2010/main" val="2435936269"/>
              </p:ext>
            </p:extLst>
          </p:nvPr>
        </p:nvGraphicFramePr>
        <p:xfrm>
          <a:off x="3753430" y="2828924"/>
          <a:ext cx="4650388" cy="1362076"/>
        </p:xfrm>
        <a:graphic>
          <a:graphicData uri="http://schemas.openxmlformats.org/presentationml/2006/ole">
            <mc:AlternateContent xmlns:mc="http://schemas.openxmlformats.org/markup-compatibility/2006">
              <mc:Choice xmlns:v="urn:schemas-microsoft-com:vml" Requires="v">
                <p:oleObj spid="_x0000_s5122" name="Equation" r:id="rId4" imgW="2374900" imgH="927100" progId="Equation.3">
                  <p:embed/>
                </p:oleObj>
              </mc:Choice>
              <mc:Fallback>
                <p:oleObj name="Equation" r:id="rId4" imgW="2374900" imgH="927100" progId="Equation.3">
                  <p:embed/>
                  <p:pic>
                    <p:nvPicPr>
                      <p:cNvPr id="5" name="Object 5">
                        <a:extLst>
                          <a:ext uri="{FF2B5EF4-FFF2-40B4-BE49-F238E27FC236}">
                            <a16:creationId xmlns:a16="http://schemas.microsoft.com/office/drawing/2014/main" id="{0D3147E1-5F3A-482A-8B80-D4CD2502C5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3430" y="2828924"/>
                        <a:ext cx="4650388" cy="13620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3">
            <a:extLst>
              <a:ext uri="{FF2B5EF4-FFF2-40B4-BE49-F238E27FC236}">
                <a16:creationId xmlns:a16="http://schemas.microsoft.com/office/drawing/2014/main" id="{DE8EDEFC-8CCC-4681-9D9C-91020E9CEBC4}"/>
              </a:ext>
            </a:extLst>
          </p:cNvPr>
          <p:cNvGraphicFramePr>
            <a:graphicFrameLocks noChangeAspect="1"/>
          </p:cNvGraphicFramePr>
          <p:nvPr>
            <p:extLst>
              <p:ext uri="{D42A27DB-BD31-4B8C-83A1-F6EECF244321}">
                <p14:modId xmlns:p14="http://schemas.microsoft.com/office/powerpoint/2010/main" val="1509189258"/>
              </p:ext>
            </p:extLst>
          </p:nvPr>
        </p:nvGraphicFramePr>
        <p:xfrm>
          <a:off x="4664936" y="1805983"/>
          <a:ext cx="2803265" cy="627197"/>
        </p:xfrm>
        <a:graphic>
          <a:graphicData uri="http://schemas.openxmlformats.org/presentationml/2006/ole">
            <mc:AlternateContent xmlns:mc="http://schemas.openxmlformats.org/markup-compatibility/2006">
              <mc:Choice xmlns:v="urn:schemas-microsoft-com:vml" Requires="v">
                <p:oleObj spid="_x0000_s5123" name="Equation" r:id="rId6" imgW="1320480" imgH="393480" progId="Equation.3">
                  <p:embed/>
                </p:oleObj>
              </mc:Choice>
              <mc:Fallback>
                <p:oleObj name="Equation" r:id="rId6" imgW="1320480" imgH="393480" progId="Equation.3">
                  <p:embed/>
                  <p:pic>
                    <p:nvPicPr>
                      <p:cNvPr id="6" name="Object 3">
                        <a:extLst>
                          <a:ext uri="{FF2B5EF4-FFF2-40B4-BE49-F238E27FC236}">
                            <a16:creationId xmlns:a16="http://schemas.microsoft.com/office/drawing/2014/main" id="{DE8EDEFC-8CCC-4681-9D9C-91020E9CEB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4936" y="1805983"/>
                        <a:ext cx="2803265" cy="6271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a:extLst>
              <a:ext uri="{FF2B5EF4-FFF2-40B4-BE49-F238E27FC236}">
                <a16:creationId xmlns:a16="http://schemas.microsoft.com/office/drawing/2014/main" id="{EB72F1D6-8616-44D5-878F-D4E0D43FF05E}"/>
              </a:ext>
            </a:extLst>
          </p:cNvPr>
          <p:cNvGraphicFramePr>
            <a:graphicFrameLocks noChangeAspect="1"/>
          </p:cNvGraphicFramePr>
          <p:nvPr>
            <p:extLst>
              <p:ext uri="{D42A27DB-BD31-4B8C-83A1-F6EECF244321}">
                <p14:modId xmlns:p14="http://schemas.microsoft.com/office/powerpoint/2010/main" val="2981290251"/>
              </p:ext>
            </p:extLst>
          </p:nvPr>
        </p:nvGraphicFramePr>
        <p:xfrm>
          <a:off x="3684759" y="4689475"/>
          <a:ext cx="4762755" cy="660400"/>
        </p:xfrm>
        <a:graphic>
          <a:graphicData uri="http://schemas.openxmlformats.org/presentationml/2006/ole">
            <mc:AlternateContent xmlns:mc="http://schemas.openxmlformats.org/markup-compatibility/2006">
              <mc:Choice xmlns:v="urn:schemas-microsoft-com:vml" Requires="v">
                <p:oleObj spid="_x0000_s5124" name="Equation" r:id="rId8" imgW="2336800" imgH="431800" progId="Equation.3">
                  <p:embed/>
                </p:oleObj>
              </mc:Choice>
              <mc:Fallback>
                <p:oleObj name="Equation" r:id="rId8" imgW="2336800" imgH="431800" progId="Equation.3">
                  <p:embed/>
                  <p:pic>
                    <p:nvPicPr>
                      <p:cNvPr id="7" name="Object 6">
                        <a:extLst>
                          <a:ext uri="{FF2B5EF4-FFF2-40B4-BE49-F238E27FC236}">
                            <a16:creationId xmlns:a16="http://schemas.microsoft.com/office/drawing/2014/main" id="{EB72F1D6-8616-44D5-878F-D4E0D43FF05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84759" y="4689475"/>
                        <a:ext cx="4762755"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82201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Simple IIR Filter Design Example</a:t>
            </a:r>
            <a:endParaRPr lang="en-US" dirty="0"/>
          </a:p>
        </p:txBody>
      </p:sp>
      <p:graphicFrame>
        <p:nvGraphicFramePr>
          <p:cNvPr id="4" name="Object 3">
            <a:extLst>
              <a:ext uri="{FF2B5EF4-FFF2-40B4-BE49-F238E27FC236}">
                <a16:creationId xmlns:a16="http://schemas.microsoft.com/office/drawing/2014/main" id="{A7A23E17-683D-4E0F-B729-F4871DB3632C}"/>
              </a:ext>
            </a:extLst>
          </p:cNvPr>
          <p:cNvGraphicFramePr>
            <a:graphicFrameLocks noChangeAspect="1"/>
          </p:cNvGraphicFramePr>
          <p:nvPr>
            <p:extLst>
              <p:ext uri="{D42A27DB-BD31-4B8C-83A1-F6EECF244321}">
                <p14:modId xmlns:p14="http://schemas.microsoft.com/office/powerpoint/2010/main" val="1306981661"/>
              </p:ext>
            </p:extLst>
          </p:nvPr>
        </p:nvGraphicFramePr>
        <p:xfrm>
          <a:off x="4682410" y="1784759"/>
          <a:ext cx="2793742" cy="625066"/>
        </p:xfrm>
        <a:graphic>
          <a:graphicData uri="http://schemas.openxmlformats.org/presentationml/2006/ole">
            <mc:AlternateContent xmlns:mc="http://schemas.openxmlformats.org/markup-compatibility/2006">
              <mc:Choice xmlns:v="urn:schemas-microsoft-com:vml" Requires="v">
                <p:oleObj spid="_x0000_s6146" name="Equation" r:id="rId4" imgW="1320227" imgH="393529" progId="Equation.3">
                  <p:embed/>
                </p:oleObj>
              </mc:Choice>
              <mc:Fallback>
                <p:oleObj name="Equation" r:id="rId4" imgW="1320227" imgH="393529" progId="Equation.3">
                  <p:embed/>
                  <p:pic>
                    <p:nvPicPr>
                      <p:cNvPr id="4" name="Object 3">
                        <a:extLst>
                          <a:ext uri="{FF2B5EF4-FFF2-40B4-BE49-F238E27FC236}">
                            <a16:creationId xmlns:a16="http://schemas.microsoft.com/office/drawing/2014/main" id="{A7A23E17-683D-4E0F-B729-F4871DB363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2410" y="1784759"/>
                        <a:ext cx="2793742" cy="625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a:extLst>
              <a:ext uri="{FF2B5EF4-FFF2-40B4-BE49-F238E27FC236}">
                <a16:creationId xmlns:a16="http://schemas.microsoft.com/office/drawing/2014/main" id="{18AD3DCD-05EA-440F-9FCA-347BC4D383CB}"/>
              </a:ext>
            </a:extLst>
          </p:cNvPr>
          <p:cNvSpPr txBox="1"/>
          <p:nvPr/>
        </p:nvSpPr>
        <p:spPr>
          <a:xfrm>
            <a:off x="1201798" y="1102242"/>
            <a:ext cx="5647030" cy="369332"/>
          </a:xfrm>
          <a:prstGeom prst="rect">
            <a:avLst/>
          </a:prstGeom>
          <a:noFill/>
        </p:spPr>
        <p:txBody>
          <a:bodyPr wrap="none" rtlCol="0">
            <a:spAutoFit/>
          </a:bodyPr>
          <a:lstStyle/>
          <a:p>
            <a:r>
              <a:rPr lang="en-GB" b="0" dirty="0"/>
              <a:t>In block diagram form, our impulse invariant filter design is</a:t>
            </a:r>
          </a:p>
        </p:txBody>
      </p:sp>
      <p:pic>
        <p:nvPicPr>
          <p:cNvPr id="6" name="Picture 5">
            <a:extLst>
              <a:ext uri="{FF2B5EF4-FFF2-40B4-BE49-F238E27FC236}">
                <a16:creationId xmlns:a16="http://schemas.microsoft.com/office/drawing/2014/main" id="{8795DC34-FC55-4B62-8265-03C231B31510}"/>
              </a:ext>
            </a:extLst>
          </p:cNvPr>
          <p:cNvPicPr>
            <a:picLocks noChangeAspect="1" noChangeArrowheads="1"/>
          </p:cNvPicPr>
          <p:nvPr/>
        </p:nvPicPr>
        <p:blipFill>
          <a:blip r:embed="rId6"/>
          <a:srcRect/>
          <a:stretch>
            <a:fillRect/>
          </a:stretch>
        </p:blipFill>
        <p:spPr bwMode="auto">
          <a:xfrm>
            <a:off x="3420888" y="2939758"/>
            <a:ext cx="5333306" cy="1900238"/>
          </a:xfrm>
          <a:prstGeom prst="rect">
            <a:avLst/>
          </a:prstGeom>
          <a:noFill/>
          <a:ln w="9525">
            <a:noFill/>
            <a:miter lim="800000"/>
            <a:headEnd/>
            <a:tailEnd/>
          </a:ln>
        </p:spPr>
      </p:pic>
      <p:graphicFrame>
        <p:nvGraphicFramePr>
          <p:cNvPr id="7" name="Object 6">
            <a:extLst>
              <a:ext uri="{FF2B5EF4-FFF2-40B4-BE49-F238E27FC236}">
                <a16:creationId xmlns:a16="http://schemas.microsoft.com/office/drawing/2014/main" id="{455807D0-2BF0-457D-906A-14B6D5C99C58}"/>
              </a:ext>
            </a:extLst>
          </p:cNvPr>
          <p:cNvGraphicFramePr>
            <a:graphicFrameLocks noChangeAspect="1"/>
          </p:cNvGraphicFramePr>
          <p:nvPr>
            <p:extLst>
              <p:ext uri="{D42A27DB-BD31-4B8C-83A1-F6EECF244321}">
                <p14:modId xmlns:p14="http://schemas.microsoft.com/office/powerpoint/2010/main" val="1175205744"/>
              </p:ext>
            </p:extLst>
          </p:nvPr>
        </p:nvGraphicFramePr>
        <p:xfrm>
          <a:off x="3880714" y="5254625"/>
          <a:ext cx="4398830" cy="311150"/>
        </p:xfrm>
        <a:graphic>
          <a:graphicData uri="http://schemas.openxmlformats.org/presentationml/2006/ole">
            <mc:AlternateContent xmlns:mc="http://schemas.openxmlformats.org/markup-compatibility/2006">
              <mc:Choice xmlns:v="urn:schemas-microsoft-com:vml" Requires="v">
                <p:oleObj spid="_x0000_s6147" name="Equation" r:id="rId7" imgW="2159000" imgH="203200" progId="Equation.3">
                  <p:embed/>
                </p:oleObj>
              </mc:Choice>
              <mc:Fallback>
                <p:oleObj name="Equation" r:id="rId7" imgW="2159000" imgH="203200" progId="Equation.3">
                  <p:embed/>
                  <p:pic>
                    <p:nvPicPr>
                      <p:cNvPr id="7" name="Object 6">
                        <a:extLst>
                          <a:ext uri="{FF2B5EF4-FFF2-40B4-BE49-F238E27FC236}">
                            <a16:creationId xmlns:a16="http://schemas.microsoft.com/office/drawing/2014/main" id="{455807D0-2BF0-457D-906A-14B6D5C99C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0714" y="5254625"/>
                        <a:ext cx="4398830" cy="31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30109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Simple IIR Filter Design Example</a:t>
            </a:r>
            <a:endParaRPr lang="en-US" dirty="0"/>
          </a:p>
        </p:txBody>
      </p:sp>
      <p:sp>
        <p:nvSpPr>
          <p:cNvPr id="4" name="TextBox 3">
            <a:extLst>
              <a:ext uri="{FF2B5EF4-FFF2-40B4-BE49-F238E27FC236}">
                <a16:creationId xmlns:a16="http://schemas.microsoft.com/office/drawing/2014/main" id="{1E62CA64-2C58-4E94-97BC-94C1F02EB313}"/>
              </a:ext>
            </a:extLst>
          </p:cNvPr>
          <p:cNvSpPr txBox="1"/>
          <p:nvPr/>
        </p:nvSpPr>
        <p:spPr>
          <a:xfrm>
            <a:off x="1201797" y="1087322"/>
            <a:ext cx="9426683" cy="369332"/>
          </a:xfrm>
          <a:prstGeom prst="rect">
            <a:avLst/>
          </a:prstGeom>
          <a:noFill/>
        </p:spPr>
        <p:txBody>
          <a:bodyPr wrap="none" rtlCol="0">
            <a:spAutoFit/>
          </a:bodyPr>
          <a:lstStyle/>
          <a:p>
            <a:r>
              <a:rPr lang="en-GB" b="0" dirty="0"/>
              <a:t>Alternatively, an IIR filter may be derived from the analogue prototype using the </a:t>
            </a:r>
            <a:r>
              <a:rPr lang="en-GB" b="1" dirty="0"/>
              <a:t>bilinear transform</a:t>
            </a:r>
          </a:p>
        </p:txBody>
      </p:sp>
      <p:graphicFrame>
        <p:nvGraphicFramePr>
          <p:cNvPr id="5" name="Object 4">
            <a:extLst>
              <a:ext uri="{FF2B5EF4-FFF2-40B4-BE49-F238E27FC236}">
                <a16:creationId xmlns:a16="http://schemas.microsoft.com/office/drawing/2014/main" id="{FA2E9C92-DBE5-40BB-8541-3D8CBBECCBD5}"/>
              </a:ext>
            </a:extLst>
          </p:cNvPr>
          <p:cNvGraphicFramePr>
            <a:graphicFrameLocks noChangeAspect="1"/>
          </p:cNvGraphicFramePr>
          <p:nvPr>
            <p:extLst>
              <p:ext uri="{D42A27DB-BD31-4B8C-83A1-F6EECF244321}">
                <p14:modId xmlns:p14="http://schemas.microsoft.com/office/powerpoint/2010/main" val="3246744464"/>
              </p:ext>
            </p:extLst>
          </p:nvPr>
        </p:nvGraphicFramePr>
        <p:xfrm>
          <a:off x="4723787" y="1729165"/>
          <a:ext cx="2673748" cy="2589685"/>
        </p:xfrm>
        <a:graphic>
          <a:graphicData uri="http://schemas.openxmlformats.org/presentationml/2006/ole">
            <mc:AlternateContent xmlns:mc="http://schemas.openxmlformats.org/markup-compatibility/2006">
              <mc:Choice xmlns:v="urn:schemas-microsoft-com:vml" Requires="v">
                <p:oleObj spid="_x0000_s7170" name="Equation" r:id="rId4" imgW="1397000" imgH="1803400" progId="Equation.3">
                  <p:embed/>
                </p:oleObj>
              </mc:Choice>
              <mc:Fallback>
                <p:oleObj name="Equation" r:id="rId4" imgW="1397000" imgH="1803400" progId="Equation.3">
                  <p:embed/>
                  <p:pic>
                    <p:nvPicPr>
                      <p:cNvPr id="5" name="Object 4">
                        <a:extLst>
                          <a:ext uri="{FF2B5EF4-FFF2-40B4-BE49-F238E27FC236}">
                            <a16:creationId xmlns:a16="http://schemas.microsoft.com/office/drawing/2014/main" id="{FA2E9C92-DBE5-40BB-8541-3D8CBBECCB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3787" y="1729165"/>
                        <a:ext cx="2673748" cy="25896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a:extLst>
              <a:ext uri="{FF2B5EF4-FFF2-40B4-BE49-F238E27FC236}">
                <a16:creationId xmlns:a16="http://schemas.microsoft.com/office/drawing/2014/main" id="{1ECF7C17-419D-4FDE-8FE2-80455E2F564F}"/>
              </a:ext>
            </a:extLst>
          </p:cNvPr>
          <p:cNvGraphicFramePr>
            <a:graphicFrameLocks noChangeAspect="1"/>
          </p:cNvGraphicFramePr>
          <p:nvPr>
            <p:extLst>
              <p:ext uri="{D42A27DB-BD31-4B8C-83A1-F6EECF244321}">
                <p14:modId xmlns:p14="http://schemas.microsoft.com/office/powerpoint/2010/main" val="447040370"/>
              </p:ext>
            </p:extLst>
          </p:nvPr>
        </p:nvGraphicFramePr>
        <p:xfrm>
          <a:off x="4046030" y="5114925"/>
          <a:ext cx="4054890" cy="355600"/>
        </p:xfrm>
        <a:graphic>
          <a:graphicData uri="http://schemas.openxmlformats.org/presentationml/2006/ole">
            <mc:AlternateContent xmlns:mc="http://schemas.openxmlformats.org/markup-compatibility/2006">
              <mc:Choice xmlns:v="urn:schemas-microsoft-com:vml" Requires="v">
                <p:oleObj spid="_x0000_s7171" name="Equation" r:id="rId6" imgW="1955800" imgH="228600" progId="Equation.3">
                  <p:embed/>
                </p:oleObj>
              </mc:Choice>
              <mc:Fallback>
                <p:oleObj name="Equation" r:id="rId6" imgW="1955800" imgH="228600" progId="Equation.3">
                  <p:embed/>
                  <p:pic>
                    <p:nvPicPr>
                      <p:cNvPr id="6" name="Object 5">
                        <a:extLst>
                          <a:ext uri="{FF2B5EF4-FFF2-40B4-BE49-F238E27FC236}">
                            <a16:creationId xmlns:a16="http://schemas.microsoft.com/office/drawing/2014/main" id="{1ECF7C17-419D-4FDE-8FE2-80455E2F56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46030" y="5114925"/>
                        <a:ext cx="405489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a:extLst>
              <a:ext uri="{FF2B5EF4-FFF2-40B4-BE49-F238E27FC236}">
                <a16:creationId xmlns:a16="http://schemas.microsoft.com/office/drawing/2014/main" id="{BA27B467-FAFE-4C72-B040-3A0F3719582F}"/>
              </a:ext>
            </a:extLst>
          </p:cNvPr>
          <p:cNvSpPr txBox="1"/>
          <p:nvPr/>
        </p:nvSpPr>
        <p:spPr>
          <a:xfrm>
            <a:off x="2431206" y="5709684"/>
            <a:ext cx="7307908" cy="369332"/>
          </a:xfrm>
          <a:prstGeom prst="rect">
            <a:avLst/>
          </a:prstGeom>
          <a:noFill/>
        </p:spPr>
        <p:txBody>
          <a:bodyPr wrap="none" rtlCol="0">
            <a:spAutoFit/>
          </a:bodyPr>
          <a:lstStyle/>
          <a:p>
            <a:r>
              <a:rPr lang="en-GB" b="0" dirty="0"/>
              <a:t>The DC gain of this filter is unity – matching that of the analogue prototype.</a:t>
            </a:r>
          </a:p>
        </p:txBody>
      </p:sp>
      <p:sp>
        <p:nvSpPr>
          <p:cNvPr id="8" name="TextBox 7">
            <a:extLst>
              <a:ext uri="{FF2B5EF4-FFF2-40B4-BE49-F238E27FC236}">
                <a16:creationId xmlns:a16="http://schemas.microsoft.com/office/drawing/2014/main" id="{3342BF5D-6AC7-428D-A930-5422EA12A398}"/>
              </a:ext>
            </a:extLst>
          </p:cNvPr>
          <p:cNvSpPr txBox="1"/>
          <p:nvPr/>
        </p:nvSpPr>
        <p:spPr>
          <a:xfrm>
            <a:off x="1201798" y="4619626"/>
            <a:ext cx="2862911" cy="369332"/>
          </a:xfrm>
          <a:prstGeom prst="rect">
            <a:avLst/>
          </a:prstGeom>
          <a:noFill/>
        </p:spPr>
        <p:txBody>
          <a:bodyPr wrap="none" rtlCol="0">
            <a:spAutoFit/>
          </a:bodyPr>
          <a:lstStyle/>
          <a:p>
            <a:r>
              <a:rPr lang="en-GB" dirty="0"/>
              <a:t>y</a:t>
            </a:r>
            <a:r>
              <a:rPr lang="en-GB" b="0" dirty="0"/>
              <a:t>ielding the filter coefficients</a:t>
            </a:r>
          </a:p>
        </p:txBody>
      </p:sp>
    </p:spTree>
    <p:extLst>
      <p:ext uri="{BB962C8B-B14F-4D97-AF65-F5344CB8AC3E}">
        <p14:creationId xmlns:p14="http://schemas.microsoft.com/office/powerpoint/2010/main" val="152413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Simple IIR Filter Design Example</a:t>
            </a:r>
            <a:endParaRPr lang="en-US" dirty="0"/>
          </a:p>
        </p:txBody>
      </p:sp>
      <p:sp>
        <p:nvSpPr>
          <p:cNvPr id="4" name="TextBox 3">
            <a:extLst>
              <a:ext uri="{FF2B5EF4-FFF2-40B4-BE49-F238E27FC236}">
                <a16:creationId xmlns:a16="http://schemas.microsoft.com/office/drawing/2014/main" id="{DB99232B-5221-4815-9882-E5FC236ACCA7}"/>
              </a:ext>
            </a:extLst>
          </p:cNvPr>
          <p:cNvSpPr txBox="1"/>
          <p:nvPr/>
        </p:nvSpPr>
        <p:spPr>
          <a:xfrm>
            <a:off x="1201797" y="1093155"/>
            <a:ext cx="6760202" cy="369332"/>
          </a:xfrm>
          <a:prstGeom prst="rect">
            <a:avLst/>
          </a:prstGeom>
          <a:noFill/>
        </p:spPr>
        <p:txBody>
          <a:bodyPr wrap="none" rtlCol="0">
            <a:spAutoFit/>
          </a:bodyPr>
          <a:lstStyle/>
          <a:p>
            <a:r>
              <a:rPr lang="en-GB" b="0" dirty="0"/>
              <a:t>The difference equation representing the bilinear transform IIR filter is</a:t>
            </a:r>
          </a:p>
        </p:txBody>
      </p:sp>
      <p:graphicFrame>
        <p:nvGraphicFramePr>
          <p:cNvPr id="5" name="Object 5">
            <a:extLst>
              <a:ext uri="{FF2B5EF4-FFF2-40B4-BE49-F238E27FC236}">
                <a16:creationId xmlns:a16="http://schemas.microsoft.com/office/drawing/2014/main" id="{C861F626-9D2E-42B3-A74E-429D5065A1C0}"/>
              </a:ext>
            </a:extLst>
          </p:cNvPr>
          <p:cNvGraphicFramePr>
            <a:graphicFrameLocks noChangeAspect="1"/>
          </p:cNvGraphicFramePr>
          <p:nvPr>
            <p:extLst>
              <p:ext uri="{D42A27DB-BD31-4B8C-83A1-F6EECF244321}">
                <p14:modId xmlns:p14="http://schemas.microsoft.com/office/powerpoint/2010/main" val="659683819"/>
              </p:ext>
            </p:extLst>
          </p:nvPr>
        </p:nvGraphicFramePr>
        <p:xfrm>
          <a:off x="2895471" y="2859088"/>
          <a:ext cx="6381447" cy="1322387"/>
        </p:xfrm>
        <a:graphic>
          <a:graphicData uri="http://schemas.openxmlformats.org/presentationml/2006/ole">
            <mc:AlternateContent xmlns:mc="http://schemas.openxmlformats.org/markup-compatibility/2006">
              <mc:Choice xmlns:v="urn:schemas-microsoft-com:vml" Requires="v">
                <p:oleObj spid="_x0000_s8194" name="Equation" r:id="rId4" imgW="3403600" imgH="939800" progId="Equation.3">
                  <p:embed/>
                </p:oleObj>
              </mc:Choice>
              <mc:Fallback>
                <p:oleObj name="Equation" r:id="rId4" imgW="3403600" imgH="939800" progId="Equation.3">
                  <p:embed/>
                  <p:pic>
                    <p:nvPicPr>
                      <p:cNvPr id="5" name="Object 5">
                        <a:extLst>
                          <a:ext uri="{FF2B5EF4-FFF2-40B4-BE49-F238E27FC236}">
                            <a16:creationId xmlns:a16="http://schemas.microsoft.com/office/drawing/2014/main" id="{C861F626-9D2E-42B3-A74E-429D5065A1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471" y="2859088"/>
                        <a:ext cx="6381447" cy="1322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6">
            <a:extLst>
              <a:ext uri="{FF2B5EF4-FFF2-40B4-BE49-F238E27FC236}">
                <a16:creationId xmlns:a16="http://schemas.microsoft.com/office/drawing/2014/main" id="{A437CBD1-5F66-459B-92B8-8C0B06972674}"/>
              </a:ext>
            </a:extLst>
          </p:cNvPr>
          <p:cNvGraphicFramePr>
            <a:graphicFrameLocks noChangeAspect="1"/>
          </p:cNvGraphicFramePr>
          <p:nvPr>
            <p:extLst>
              <p:ext uri="{D42A27DB-BD31-4B8C-83A1-F6EECF244321}">
                <p14:modId xmlns:p14="http://schemas.microsoft.com/office/powerpoint/2010/main" val="316583977"/>
              </p:ext>
            </p:extLst>
          </p:nvPr>
        </p:nvGraphicFramePr>
        <p:xfrm>
          <a:off x="2872330" y="4870451"/>
          <a:ext cx="6460955" cy="626859"/>
        </p:xfrm>
        <a:graphic>
          <a:graphicData uri="http://schemas.openxmlformats.org/presentationml/2006/ole">
            <mc:AlternateContent xmlns:mc="http://schemas.openxmlformats.org/markup-compatibility/2006">
              <mc:Choice xmlns:v="urn:schemas-microsoft-com:vml" Requires="v">
                <p:oleObj spid="_x0000_s8195" name="Equation" r:id="rId6" imgW="3340100" imgH="431800" progId="Equation.3">
                  <p:embed/>
                </p:oleObj>
              </mc:Choice>
              <mc:Fallback>
                <p:oleObj name="Equation" r:id="rId6" imgW="3340100" imgH="431800" progId="Equation.3">
                  <p:embed/>
                  <p:pic>
                    <p:nvPicPr>
                      <p:cNvPr id="6" name="Object 6">
                        <a:extLst>
                          <a:ext uri="{FF2B5EF4-FFF2-40B4-BE49-F238E27FC236}">
                            <a16:creationId xmlns:a16="http://schemas.microsoft.com/office/drawing/2014/main" id="{A437CBD1-5F66-459B-92B8-8C0B069726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2330" y="4870451"/>
                        <a:ext cx="6460955" cy="6268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5">
            <a:extLst>
              <a:ext uri="{FF2B5EF4-FFF2-40B4-BE49-F238E27FC236}">
                <a16:creationId xmlns:a16="http://schemas.microsoft.com/office/drawing/2014/main" id="{AA76699E-516D-40CA-AFA4-47B4F3428941}"/>
              </a:ext>
            </a:extLst>
          </p:cNvPr>
          <p:cNvGraphicFramePr>
            <a:graphicFrameLocks noChangeAspect="1"/>
          </p:cNvGraphicFramePr>
          <p:nvPr>
            <p:extLst>
              <p:ext uri="{D42A27DB-BD31-4B8C-83A1-F6EECF244321}">
                <p14:modId xmlns:p14="http://schemas.microsoft.com/office/powerpoint/2010/main" val="1192447435"/>
              </p:ext>
            </p:extLst>
          </p:nvPr>
        </p:nvGraphicFramePr>
        <p:xfrm>
          <a:off x="4405271" y="1751015"/>
          <a:ext cx="3341340" cy="618113"/>
        </p:xfrm>
        <a:graphic>
          <a:graphicData uri="http://schemas.openxmlformats.org/presentationml/2006/ole">
            <mc:AlternateContent xmlns:mc="http://schemas.openxmlformats.org/markup-compatibility/2006">
              <mc:Choice xmlns:v="urn:schemas-microsoft-com:vml" Requires="v">
                <p:oleObj spid="_x0000_s8196" name="Equation" r:id="rId8" imgW="1701800" imgH="419100" progId="Equation.3">
                  <p:embed/>
                </p:oleObj>
              </mc:Choice>
              <mc:Fallback>
                <p:oleObj name="Equation" r:id="rId8" imgW="1701800" imgH="419100" progId="Equation.3">
                  <p:embed/>
                  <p:pic>
                    <p:nvPicPr>
                      <p:cNvPr id="7" name="Object 5">
                        <a:extLst>
                          <a:ext uri="{FF2B5EF4-FFF2-40B4-BE49-F238E27FC236}">
                            <a16:creationId xmlns:a16="http://schemas.microsoft.com/office/drawing/2014/main" id="{AA76699E-516D-40CA-AFA4-47B4F342894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05271" y="1751015"/>
                        <a:ext cx="3341340" cy="618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87296385"/>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Limited_2019_March_Update" id="{86635255-53DD-F340-8D16-D8C5EA314F6A}" vid="{3D43CA8D-7DD0-3548-82AB-DCE7470D91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6A9E51F9D02C14781EC6D838B2BB039" ma:contentTypeVersion="10" ma:contentTypeDescription="Create a new document." ma:contentTypeScope="" ma:versionID="032ffbe95880218e8988f46f702bbb22">
  <xsd:schema xmlns:xsd="http://www.w3.org/2001/XMLSchema" xmlns:xs="http://www.w3.org/2001/XMLSchema" xmlns:p="http://schemas.microsoft.com/office/2006/metadata/properties" xmlns:ns3="5602b56c-42e3-46dd-be85-b5975c744898" xmlns:ns4="81b3c636-2c1a-4a05-9492-676b008f308a" targetNamespace="http://schemas.microsoft.com/office/2006/metadata/properties" ma:root="true" ma:fieldsID="ae291da7864d0eb234e23595bf3fa30f" ns3:_="" ns4:_="">
    <xsd:import namespace="5602b56c-42e3-46dd-be85-b5975c744898"/>
    <xsd:import namespace="81b3c636-2c1a-4a05-9492-676b008f30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2b56c-42e3-46dd-be85-b5975c7448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b3c636-2c1a-4a05-9492-676b008f308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2.xml><?xml version="1.0" encoding="utf-8"?>
<ds:datastoreItem xmlns:ds="http://schemas.openxmlformats.org/officeDocument/2006/customXml" ds:itemID="{3FF42FD3-5717-47A5-B2AE-566EB595CD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02b56c-42e3-46dd-be85-b5975c744898"/>
    <ds:schemaRef ds:uri="81b3c636-2c1a-4a05-9492-676b008f30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61D4E06-5D3F-4994-A4A7-4BA626FA722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Arm_Branding</Template>
  <TotalTime>0</TotalTime>
  <Words>829</Words>
  <Application>Microsoft Office PowerPoint</Application>
  <PresentationFormat>Widescreen</PresentationFormat>
  <Paragraphs>86</Paragraphs>
  <Slides>15</Slides>
  <Notes>15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1" baseType="lpstr">
      <vt:lpstr>Arial</vt:lpstr>
      <vt:lpstr>Calibri</vt:lpstr>
      <vt:lpstr>Times New Roman</vt:lpstr>
      <vt:lpstr>Wingdings</vt:lpstr>
      <vt:lpstr>Arm_PPT_Public</vt:lpstr>
      <vt:lpstr>Equation</vt:lpstr>
      <vt:lpstr>IIR Filters Simple IIR Filter Design Example</vt:lpstr>
      <vt:lpstr>Simple IIR Filter Design Example</vt:lpstr>
      <vt:lpstr>Simple IIR Filter Design Example</vt:lpstr>
      <vt:lpstr>Simple IIR Filter Design Example</vt:lpstr>
      <vt:lpstr>Simple IIR Filter Design Example</vt:lpstr>
      <vt:lpstr>Simple IIR Filter Design Example</vt:lpstr>
      <vt:lpstr>Simple IIR Filter Design Example</vt:lpstr>
      <vt:lpstr>Simple IIR Filter Design Example</vt:lpstr>
      <vt:lpstr>Simple IIR Filter Design Example</vt:lpstr>
      <vt:lpstr>Simple IIR Filter Design Example</vt:lpstr>
      <vt:lpstr>Simple IIR Filter Design Example</vt:lpstr>
      <vt:lpstr>Alternative IIR Structures</vt:lpstr>
      <vt:lpstr>Alternative IIR Structures</vt:lpstr>
      <vt:lpstr>Alternative IIR Structures</vt:lpstr>
      <vt:lpstr>IIR filters vs. FIR filters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2019-10-21T10:57:51Z</dcterms:created>
  <dcterms:modified xsi:type="dcterms:W3CDTF">2020-01-21T15:57:51Z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0x010100A6A9E51F9D02C14781EC6D838B2BB039</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