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20"/>
  </p:notesMasterIdLst>
  <p:handoutMasterIdLst>
    <p:handoutMasterId r:id="rId21"/>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B39B0A-BCF2-4976-8D7D-1F9EA0A56B35}" v="1" dt="2019-12-23T15:31:19.71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70" autoAdjust="0"/>
    <p:restoredTop sz="74218" autoAdjust="0"/>
  </p:normalViewPr>
  <p:slideViewPr>
    <p:cSldViewPr snapToGrid="0">
      <p:cViewPr varScale="1">
        <p:scale>
          <a:sx n="96" d="100"/>
          <a:sy n="96" d="100"/>
        </p:scale>
        <p:origin x="8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7.wmf"/><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12/23/2019</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12/23/2019</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a:t>
            </a:r>
            <a:r>
              <a:rPr lang="en-US" baseline="0" dirty="0"/>
              <a:t> fast Fourier transform (FFT) is one of the most important and widely used algorithms in digital signal processing.</a:t>
            </a:r>
            <a:endParaRPr lang="en-US" dirty="0"/>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383072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Analysis, i.e., determining</a:t>
            </a:r>
            <a:r>
              <a:rPr lang="en-GB" baseline="0" dirty="0"/>
              <a:t> frequency response from a set of discrete time domain values, is possible (it’s a finite summation) in the case of a FIR filter. In general, x(n) might be infinite, and in that case, computation of a value X(w) is impractical.</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3517478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Summary of why we are interested in the DFT.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327766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dirty="0"/>
              <a:t>So where does the FFT fit into all of this?</a:t>
            </a:r>
            <a:r>
              <a:rPr lang="en-GB" baseline="0" dirty="0"/>
              <a:t> It’s not a further form of Fourier analysis.</a:t>
            </a:r>
          </a:p>
          <a:p>
            <a:pPr>
              <a:lnSpc>
                <a:spcPct val="150000"/>
              </a:lnSpc>
            </a:pPr>
            <a:r>
              <a:rPr lang="en-GB" sz="1200" dirty="0"/>
              <a:t>Many slightly different variations of the FFT may be derived from the DFT.</a:t>
            </a:r>
          </a:p>
          <a:p>
            <a:pPr>
              <a:lnSpc>
                <a:spcPct val="150000"/>
              </a:lnSpc>
            </a:pPr>
            <a:r>
              <a:rPr lang="en-GB" sz="1200" dirty="0"/>
              <a:t>In later slides, the radix-2 version will</a:t>
            </a:r>
            <a:r>
              <a:rPr lang="en-GB" sz="1200" baseline="0" dirty="0"/>
              <a:t> be</a:t>
            </a:r>
            <a:r>
              <a:rPr lang="en-GB" sz="1200" dirty="0"/>
              <a:t> described in detail.</a:t>
            </a:r>
          </a:p>
          <a:p>
            <a:pPr>
              <a:lnSpc>
                <a:spcPct val="150000"/>
              </a:lnSpc>
            </a:pP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3713094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expression for the</a:t>
            </a:r>
            <a:r>
              <a:rPr lang="en-GB" baseline="0" dirty="0"/>
              <a:t> DFT (analysis or forward DFT in this case) may be simplified by the introduction of twiddle factors.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3179912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Each of</a:t>
            </a:r>
            <a:r>
              <a:rPr lang="en-GB" baseline="0" dirty="0"/>
              <a:t> the N different values of X(k) that make up the DFT of x(n) is computed from a sum of N products, and each of those products involves a twiddle factor W^kn. On the face of it, there are N^2 possible kn as 0&lt;=k&lt;N and 0&lt;=n&lt;N. Okay, some of these, e.g., n=1, k=3, and n=3, k=1, clearly imply the same value of twiddle factor – but what this slide is pointing out is that, in fact, there are only N possible different values of twiddle factor.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3954112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Graphical representation of twiddle factors</a:t>
            </a:r>
            <a:r>
              <a:rPr lang="en-GB" baseline="0" dirty="0"/>
              <a:t> as vectors in the complex plane (a twiddle factor is a constant, complex quantity). Note that a twiddle factor is a vector, not a phasor.</a:t>
            </a:r>
          </a:p>
          <a:p>
            <a:r>
              <a:rPr lang="en-GB" baseline="0" dirty="0"/>
              <a:t>In this case, twiddle factors for an N=8 point DFT are shown. As the N=8 point DFT is evaluated, the exponent of the twiddle factor </a:t>
            </a:r>
            <a:r>
              <a:rPr lang="en-GB" i="1" baseline="0" dirty="0"/>
              <a:t>kn</a:t>
            </a:r>
            <a:r>
              <a:rPr lang="en-GB" baseline="0" dirty="0"/>
              <a:t> will take on a number of different values in the range 0 through </a:t>
            </a:r>
            <a:r>
              <a:rPr lang="en-GB" i="1" baseline="0" dirty="0"/>
              <a:t>N </a:t>
            </a:r>
            <a:r>
              <a:rPr lang="en-GB" baseline="0" dirty="0"/>
              <a:t>x</a:t>
            </a:r>
            <a:r>
              <a:rPr lang="en-GB" i="1" baseline="0" dirty="0"/>
              <a:t>N</a:t>
            </a:r>
            <a:r>
              <a:rPr lang="en-GB" baseline="0" dirty="0"/>
              <a:t> . This diagram illustrates that there will actually be only </a:t>
            </a:r>
            <a:r>
              <a:rPr lang="en-GB" i="1" baseline="0" dirty="0"/>
              <a:t>N</a:t>
            </a:r>
            <a:r>
              <a:rPr lang="en-GB" baseline="0" dirty="0"/>
              <a:t> distinct twiddle factor values.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64646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baseline="0" dirty="0"/>
              <a:t>Fourier analysis is concerned with the transformation of signals between time and frequency domain representations. The term Fourier analysis refers to this in general. According to the nature of the signals involved, whether they are continuous or discrete and whether they are periodic or aperiodic, the specific form of Fourier analysis applicable is different.</a:t>
            </a:r>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2877211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instructive to consider the four different classifications of signal (according to discrete/continuous and periodic/aperiodic) and the corresponding forms of Fourier analysis.</a:t>
            </a:r>
          </a:p>
          <a:p>
            <a:endParaRPr lang="en-GB" dirty="0"/>
          </a:p>
          <a:p>
            <a:r>
              <a:rPr lang="en-GB" dirty="0"/>
              <a:t>Armed with a couple of rules</a:t>
            </a:r>
            <a:r>
              <a:rPr lang="en-GB" baseline="0" dirty="0"/>
              <a:t> about the properties of signal representations in either domain, y</a:t>
            </a:r>
            <a:r>
              <a:rPr lang="en-GB" dirty="0"/>
              <a:t>ou can complete this table.</a:t>
            </a:r>
          </a:p>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There is a different form of Fourier analysis</a:t>
            </a:r>
            <a:r>
              <a:rPr lang="en-GB" baseline="0" dirty="0"/>
              <a:t> applicable to each of the four pairs of signal type listed here.</a:t>
            </a:r>
            <a:endParaRPr lang="en-GB" dirty="0"/>
          </a:p>
          <a:p>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Fourier series is perhaps the most intuitive and easily understood form</a:t>
            </a:r>
            <a:r>
              <a:rPr lang="en-GB" baseline="0" dirty="0"/>
              <a:t> of Fourier analysis. Continuous periodic waveforms may be synthesized from weighted sums of harmonically related sinusoids. It’s not difficult to see that only sinusoids at frequencies that are integer multiples of  the fundamental frequency of the synthesized periodic waveform may be used. This corresponds to the frequency domain representation of a periodic, continuous-time waveform being discrete in nature. There is no reason for the (discrete) frequency domain representation to be periodic.</a:t>
            </a:r>
            <a:endParaRPr lang="en-GB" dirty="0"/>
          </a:p>
          <a:p>
            <a:endParaRPr lang="en-GB"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4155369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expressions describing</a:t>
            </a:r>
            <a:r>
              <a:rPr lang="en-GB" baseline="0" dirty="0"/>
              <a:t> the Fourier series comprise an infinite weighted summation of individual frequency components (complex exponentials) (synthesis) and an integral evaluated over one period of the continuous-time waveform. This integral effectively correlates different individual frequency components (complex exponentials) with the continuous-time waveform x(t). If correlation represents determining the degree of similarity between two signals, it is possible to consider each correlation result, X(k) as representing how much of that component should appear in the synthesis.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1329192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a:t>
            </a:r>
            <a:r>
              <a:rPr lang="en-GB" baseline="0" dirty="0"/>
              <a:t> Fourier transform is the most generally applicable form of Fourier analysis.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766496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Both synthesis</a:t>
            </a:r>
            <a:r>
              <a:rPr lang="en-GB" baseline="0" dirty="0"/>
              <a:t> and analysis are implemented by integration with limits +/- infinity.</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19942586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The discrete time Fourier transform is applicable to aperiodic discrete-time signals. One way of gaining insight into this form of Fourier analysis</a:t>
            </a:r>
            <a:r>
              <a:rPr lang="en-GB" baseline="0" dirty="0"/>
              <a:t> is to consider the relationship between the coefficients of a finite impulse response filter (its impulse response) and its frequency response. As considered in module 3, that frequency response is continuous (a digital filter has a gain at any frequency, not just at a discrete set of frequencies) and is periodic (sampling theory)</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376144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Analysis, i.e., determining</a:t>
            </a:r>
            <a:r>
              <a:rPr lang="en-GB" baseline="0" dirty="0"/>
              <a:t> frequency response from a set of discrete time domain values, is possible (it’s a finite summation) in the case of a FIR filter. In general, x(n) might be infinite, and in that case, computation of a value X(w) is impractical.</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209066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discrete Fourier transform (DFT) is a form of Fourier analysis used</a:t>
            </a:r>
            <a:r>
              <a:rPr lang="en-GB" baseline="0" dirty="0"/>
              <a:t> in</a:t>
            </a:r>
            <a:r>
              <a:rPr lang="en-GB" dirty="0"/>
              <a:t>to digital signal processing. In practice,</a:t>
            </a:r>
            <a:r>
              <a:rPr lang="en-GB" baseline="0" dirty="0"/>
              <a:t> time-domain and frequency-domain representations of signals in a digital computer are necessarily discrete and finite. Think about it.</a:t>
            </a:r>
          </a:p>
          <a:p>
            <a:r>
              <a:rPr lang="en-GB" baseline="0" dirty="0"/>
              <a:t>There is a correspondence between such signal representations being finite and periodicity. Periodic signals are characterized completely by just one cycle, and if a signal is periodic and discrete, then it is characterized completely by a finite set of samples. This correspondence between finite signal representations and periodicity  can be a bit philosophical.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32036659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2.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21.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3.xml"/><Relationship Id="rId7" Type="http://schemas.openxmlformats.org/officeDocument/2006/relationships/image" Target="../media/image24.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3.wmf"/><Relationship Id="rId4" Type="http://schemas.openxmlformats.org/officeDocument/2006/relationships/oleObject" Target="../embeddings/oleObject9.bin"/><Relationship Id="rId9" Type="http://schemas.openxmlformats.org/officeDocument/2006/relationships/image" Target="../media/image25.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4.xml"/><Relationship Id="rId7" Type="http://schemas.openxmlformats.org/officeDocument/2006/relationships/image" Target="../media/image27.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3.bin"/><Relationship Id="rId5" Type="http://schemas.openxmlformats.org/officeDocument/2006/relationships/image" Target="../media/image26.wmf"/><Relationship Id="rId4" Type="http://schemas.openxmlformats.org/officeDocument/2006/relationships/oleObject" Target="../embeddings/oleObject12.bin"/><Relationship Id="rId9"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6.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8.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7.w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0.wmf"/><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19.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a:xfrm>
            <a:off x="3755571" y="1207042"/>
            <a:ext cx="7453768" cy="2574186"/>
          </a:xfrm>
        </p:spPr>
        <p:txBody>
          <a:bodyPr/>
          <a:lstStyle/>
          <a:p>
            <a:r>
              <a:rPr lang="en-GB" dirty="0"/>
              <a:t>Fast Fourier Transform (FFT)</a:t>
            </a:r>
            <a:br>
              <a:rPr lang="en-GB" dirty="0"/>
            </a:br>
            <a:r>
              <a:rPr lang="en-GB" sz="3600" dirty="0"/>
              <a:t>Review of Fourier Analysis</a:t>
            </a:r>
            <a:endParaRPr lang="en-US" sz="3600"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Discrete Fourier Transform (DFT)</a:t>
            </a:r>
            <a:br>
              <a:rPr lang="en-US" dirty="0"/>
            </a:br>
            <a:endParaRPr lang="en-US" dirty="0"/>
          </a:p>
        </p:txBody>
      </p:sp>
      <p:sp>
        <p:nvSpPr>
          <p:cNvPr id="4" name="Text Box 5">
            <a:extLst>
              <a:ext uri="{FF2B5EF4-FFF2-40B4-BE49-F238E27FC236}">
                <a16:creationId xmlns:a16="http://schemas.microsoft.com/office/drawing/2014/main" id="{91C6DB82-461E-40C9-91FB-A1DE4EB3F131}"/>
              </a:ext>
            </a:extLst>
          </p:cNvPr>
          <p:cNvSpPr txBox="1">
            <a:spLocks noChangeArrowheads="1"/>
          </p:cNvSpPr>
          <p:nvPr/>
        </p:nvSpPr>
        <p:spPr bwMode="auto">
          <a:xfrm>
            <a:off x="2600850" y="1926670"/>
            <a:ext cx="1088618" cy="369332"/>
          </a:xfrm>
          <a:prstGeom prst="rect">
            <a:avLst/>
          </a:prstGeom>
          <a:noFill/>
          <a:ln w="9525">
            <a:noFill/>
            <a:miter lim="800000"/>
            <a:headEnd/>
            <a:tailEnd/>
          </a:ln>
        </p:spPr>
        <p:txBody>
          <a:bodyPr wrap="none">
            <a:spAutoFit/>
          </a:bodyPr>
          <a:lstStyle/>
          <a:p>
            <a:r>
              <a:rPr lang="en-GB" dirty="0"/>
              <a:t>Synthesis:</a:t>
            </a:r>
          </a:p>
        </p:txBody>
      </p:sp>
      <p:sp>
        <p:nvSpPr>
          <p:cNvPr id="5" name="Text Box 6">
            <a:extLst>
              <a:ext uri="{FF2B5EF4-FFF2-40B4-BE49-F238E27FC236}">
                <a16:creationId xmlns:a16="http://schemas.microsoft.com/office/drawing/2014/main" id="{36165BE1-763D-4B51-86AA-69E0E27A3CEA}"/>
              </a:ext>
            </a:extLst>
          </p:cNvPr>
          <p:cNvSpPr txBox="1">
            <a:spLocks noChangeArrowheads="1"/>
          </p:cNvSpPr>
          <p:nvPr/>
        </p:nvSpPr>
        <p:spPr bwMode="auto">
          <a:xfrm>
            <a:off x="2708878" y="4115479"/>
            <a:ext cx="980590" cy="369332"/>
          </a:xfrm>
          <a:prstGeom prst="rect">
            <a:avLst/>
          </a:prstGeom>
          <a:noFill/>
          <a:ln w="9525">
            <a:noFill/>
            <a:miter lim="800000"/>
            <a:headEnd/>
            <a:tailEnd/>
          </a:ln>
        </p:spPr>
        <p:txBody>
          <a:bodyPr wrap="none">
            <a:spAutoFit/>
          </a:bodyPr>
          <a:lstStyle/>
          <a:p>
            <a:r>
              <a:rPr lang="en-GB" dirty="0"/>
              <a:t>Analysis:</a:t>
            </a:r>
          </a:p>
        </p:txBody>
      </p:sp>
      <p:sp>
        <p:nvSpPr>
          <p:cNvPr id="6" name="Text Box 7">
            <a:extLst>
              <a:ext uri="{FF2B5EF4-FFF2-40B4-BE49-F238E27FC236}">
                <a16:creationId xmlns:a16="http://schemas.microsoft.com/office/drawing/2014/main" id="{331314B0-B9B7-4711-A5D9-688910092714}"/>
              </a:ext>
            </a:extLst>
          </p:cNvPr>
          <p:cNvSpPr txBox="1">
            <a:spLocks noChangeArrowheads="1"/>
          </p:cNvSpPr>
          <p:nvPr/>
        </p:nvSpPr>
        <p:spPr bwMode="auto">
          <a:xfrm>
            <a:off x="849361" y="5191514"/>
            <a:ext cx="10600341" cy="430887"/>
          </a:xfrm>
          <a:prstGeom prst="rect">
            <a:avLst/>
          </a:prstGeom>
          <a:noFill/>
          <a:ln w="9525">
            <a:noFill/>
            <a:miter lim="800000"/>
            <a:headEnd/>
            <a:tailEnd/>
          </a:ln>
        </p:spPr>
        <p:txBody>
          <a:bodyPr wrap="square">
            <a:spAutoFit/>
          </a:bodyPr>
          <a:lstStyle/>
          <a:p>
            <a:r>
              <a:rPr lang="en-GB" sz="2200" i="1" dirty="0">
                <a:solidFill>
                  <a:schemeClr val="accent1"/>
                </a:solidFill>
              </a:rPr>
              <a:t>x</a:t>
            </a:r>
            <a:r>
              <a:rPr lang="en-GB" sz="2200" dirty="0">
                <a:solidFill>
                  <a:schemeClr val="accent1"/>
                </a:solidFill>
              </a:rPr>
              <a:t>(</a:t>
            </a:r>
            <a:r>
              <a:rPr lang="en-GB" sz="2200" i="1" dirty="0">
                <a:solidFill>
                  <a:schemeClr val="accent1"/>
                </a:solidFill>
              </a:rPr>
              <a:t>n</a:t>
            </a:r>
            <a:r>
              <a:rPr lang="en-GB" sz="2200" dirty="0">
                <a:solidFill>
                  <a:schemeClr val="accent1"/>
                </a:solidFill>
              </a:rPr>
              <a:t>) is complex, discrete, and periodic. </a:t>
            </a:r>
            <a:r>
              <a:rPr lang="en-GB" sz="2200" dirty="0" err="1">
                <a:solidFill>
                  <a:schemeClr val="accent1"/>
                </a:solidFill>
              </a:rPr>
              <a:t>Analyze</a:t>
            </a:r>
            <a:r>
              <a:rPr lang="en-GB" sz="2200" dirty="0">
                <a:solidFill>
                  <a:schemeClr val="accent1"/>
                </a:solidFill>
              </a:rPr>
              <a:t> one cycle of </a:t>
            </a:r>
            <a:r>
              <a:rPr lang="en-GB" sz="2200" i="1" dirty="0">
                <a:solidFill>
                  <a:schemeClr val="accent1"/>
                </a:solidFill>
              </a:rPr>
              <a:t>x</a:t>
            </a:r>
            <a:r>
              <a:rPr lang="en-GB" sz="2200" dirty="0">
                <a:solidFill>
                  <a:schemeClr val="accent1"/>
                </a:solidFill>
              </a:rPr>
              <a:t>(</a:t>
            </a:r>
            <a:r>
              <a:rPr lang="en-GB" sz="2200" i="1" dirty="0">
                <a:solidFill>
                  <a:schemeClr val="accent1"/>
                </a:solidFill>
              </a:rPr>
              <a:t>n</a:t>
            </a:r>
            <a:r>
              <a:rPr lang="en-GB" sz="2200" dirty="0">
                <a:solidFill>
                  <a:schemeClr val="accent1"/>
                </a:solidFill>
              </a:rPr>
              <a:t>) comprising </a:t>
            </a:r>
            <a:r>
              <a:rPr lang="en-GB" sz="2200" i="1" dirty="0">
                <a:solidFill>
                  <a:schemeClr val="accent1"/>
                </a:solidFill>
              </a:rPr>
              <a:t>N</a:t>
            </a:r>
            <a:r>
              <a:rPr lang="en-GB" sz="2200" dirty="0">
                <a:solidFill>
                  <a:schemeClr val="accent1"/>
                </a:solidFill>
              </a:rPr>
              <a:t> values 0≤</a:t>
            </a:r>
            <a:r>
              <a:rPr lang="en-GB" sz="2200" i="1" dirty="0">
                <a:solidFill>
                  <a:schemeClr val="accent1"/>
                </a:solidFill>
              </a:rPr>
              <a:t>n</a:t>
            </a:r>
            <a:r>
              <a:rPr lang="en-GB" sz="2200" dirty="0">
                <a:solidFill>
                  <a:schemeClr val="accent1"/>
                </a:solidFill>
              </a:rPr>
              <a:t>&lt;</a:t>
            </a:r>
            <a:r>
              <a:rPr lang="en-GB" sz="2200" i="1" dirty="0">
                <a:solidFill>
                  <a:schemeClr val="accent1"/>
                </a:solidFill>
              </a:rPr>
              <a:t>N</a:t>
            </a:r>
          </a:p>
        </p:txBody>
      </p:sp>
      <p:sp>
        <p:nvSpPr>
          <p:cNvPr id="7" name="Text Box 8">
            <a:extLst>
              <a:ext uri="{FF2B5EF4-FFF2-40B4-BE49-F238E27FC236}">
                <a16:creationId xmlns:a16="http://schemas.microsoft.com/office/drawing/2014/main" id="{18E012FC-D70D-456C-8E50-CA2621F2CA59}"/>
              </a:ext>
            </a:extLst>
          </p:cNvPr>
          <p:cNvSpPr txBox="1">
            <a:spLocks noChangeArrowheads="1"/>
          </p:cNvSpPr>
          <p:nvPr/>
        </p:nvSpPr>
        <p:spPr bwMode="auto">
          <a:xfrm>
            <a:off x="878384" y="2908183"/>
            <a:ext cx="10332377" cy="769441"/>
          </a:xfrm>
          <a:prstGeom prst="rect">
            <a:avLst/>
          </a:prstGeom>
          <a:noFill/>
          <a:ln w="9525">
            <a:noFill/>
            <a:miter lim="800000"/>
            <a:headEnd/>
            <a:tailEnd/>
          </a:ln>
        </p:spPr>
        <p:txBody>
          <a:bodyPr wrap="square">
            <a:spAutoFit/>
          </a:bodyPr>
          <a:lstStyle/>
          <a:p>
            <a:r>
              <a:rPr lang="en-GB" sz="2200" i="1" dirty="0">
                <a:solidFill>
                  <a:schemeClr val="accent1"/>
                </a:solidFill>
              </a:rPr>
              <a:t>X</a:t>
            </a:r>
            <a:r>
              <a:rPr lang="en-GB" sz="2200" dirty="0">
                <a:solidFill>
                  <a:schemeClr val="accent1"/>
                </a:solidFill>
              </a:rPr>
              <a:t>(</a:t>
            </a:r>
            <a:r>
              <a:rPr lang="en-GB" sz="2200" i="1" dirty="0">
                <a:solidFill>
                  <a:schemeClr val="accent1"/>
                </a:solidFill>
              </a:rPr>
              <a:t>k</a:t>
            </a:r>
            <a:r>
              <a:rPr lang="en-GB" sz="2200" dirty="0">
                <a:solidFill>
                  <a:schemeClr val="accent1"/>
                </a:solidFill>
              </a:rPr>
              <a:t>) is complex, discrete, and periodic. Synthesize </a:t>
            </a:r>
            <a:r>
              <a:rPr lang="en-GB" sz="2200" i="1" dirty="0">
                <a:solidFill>
                  <a:schemeClr val="accent1"/>
                </a:solidFill>
              </a:rPr>
              <a:t>x</a:t>
            </a:r>
            <a:r>
              <a:rPr lang="en-GB" sz="2200" dirty="0">
                <a:solidFill>
                  <a:schemeClr val="accent1"/>
                </a:solidFill>
              </a:rPr>
              <a:t>(</a:t>
            </a:r>
            <a:r>
              <a:rPr lang="en-GB" sz="2200" i="1" dirty="0">
                <a:solidFill>
                  <a:schemeClr val="accent1"/>
                </a:solidFill>
              </a:rPr>
              <a:t>n</a:t>
            </a:r>
            <a:r>
              <a:rPr lang="en-GB" sz="2200" dirty="0">
                <a:solidFill>
                  <a:schemeClr val="accent1"/>
                </a:solidFill>
              </a:rPr>
              <a:t>) from one cycle of </a:t>
            </a:r>
            <a:r>
              <a:rPr lang="en-GB" sz="2200" i="1" dirty="0">
                <a:solidFill>
                  <a:schemeClr val="accent1"/>
                </a:solidFill>
              </a:rPr>
              <a:t>X(k)</a:t>
            </a:r>
            <a:r>
              <a:rPr lang="en-GB" sz="2200" dirty="0">
                <a:solidFill>
                  <a:schemeClr val="accent1"/>
                </a:solidFill>
              </a:rPr>
              <a:t> comprising </a:t>
            </a:r>
            <a:r>
              <a:rPr lang="en-GB" sz="2200" i="1" dirty="0">
                <a:solidFill>
                  <a:schemeClr val="accent1"/>
                </a:solidFill>
              </a:rPr>
              <a:t>N</a:t>
            </a:r>
            <a:r>
              <a:rPr lang="en-GB" sz="2200" dirty="0">
                <a:solidFill>
                  <a:schemeClr val="accent1"/>
                </a:solidFill>
              </a:rPr>
              <a:t> values 0≤</a:t>
            </a:r>
            <a:r>
              <a:rPr lang="en-GB" sz="2200" i="1" dirty="0">
                <a:solidFill>
                  <a:schemeClr val="accent1"/>
                </a:solidFill>
              </a:rPr>
              <a:t>k</a:t>
            </a:r>
            <a:r>
              <a:rPr lang="en-GB" sz="2200" dirty="0">
                <a:solidFill>
                  <a:schemeClr val="accent1"/>
                </a:solidFill>
              </a:rPr>
              <a:t>&lt;</a:t>
            </a:r>
            <a:r>
              <a:rPr lang="en-GB" sz="2200" i="1" dirty="0">
                <a:solidFill>
                  <a:schemeClr val="accent1"/>
                </a:solidFill>
              </a:rPr>
              <a:t>N </a:t>
            </a:r>
            <a:endParaRPr lang="en-GB" sz="2200" dirty="0">
              <a:solidFill>
                <a:schemeClr val="accent1"/>
              </a:solidFill>
            </a:endParaRPr>
          </a:p>
        </p:txBody>
      </p:sp>
      <p:graphicFrame>
        <p:nvGraphicFramePr>
          <p:cNvPr id="8" name="Object 7">
            <a:extLst>
              <a:ext uri="{FF2B5EF4-FFF2-40B4-BE49-F238E27FC236}">
                <a16:creationId xmlns:a16="http://schemas.microsoft.com/office/drawing/2014/main" id="{53CCFC51-A924-40A9-8D16-AC0D80B85579}"/>
              </a:ext>
            </a:extLst>
          </p:cNvPr>
          <p:cNvGraphicFramePr>
            <a:graphicFrameLocks noGrp="1" noChangeAspect="1"/>
          </p:cNvGraphicFramePr>
          <p:nvPr>
            <p:extLst>
              <p:ext uri="{D42A27DB-BD31-4B8C-83A1-F6EECF244321}">
                <p14:modId xmlns:p14="http://schemas.microsoft.com/office/powerpoint/2010/main" val="3947663717"/>
              </p:ext>
            </p:extLst>
          </p:nvPr>
        </p:nvGraphicFramePr>
        <p:xfrm>
          <a:off x="3902978" y="1565059"/>
          <a:ext cx="5036664" cy="1111503"/>
        </p:xfrm>
        <a:graphic>
          <a:graphicData uri="http://schemas.openxmlformats.org/presentationml/2006/ole">
            <mc:AlternateContent xmlns:mc="http://schemas.openxmlformats.org/markup-compatibility/2006">
              <mc:Choice xmlns:v="urn:schemas-microsoft-com:vml" Requires="v">
                <p:oleObj spid="_x0000_s4098" name="Equation" r:id="rId4" imgW="1511300" imgH="444500" progId="Equation.3">
                  <p:embed/>
                </p:oleObj>
              </mc:Choice>
              <mc:Fallback>
                <p:oleObj name="Equation" r:id="rId4" imgW="1511300" imgH="444500" progId="Equation.3">
                  <p:embed/>
                  <p:pic>
                    <p:nvPicPr>
                      <p:cNvPr id="8" name="Object 7">
                        <a:extLst>
                          <a:ext uri="{FF2B5EF4-FFF2-40B4-BE49-F238E27FC236}">
                            <a16:creationId xmlns:a16="http://schemas.microsoft.com/office/drawing/2014/main" id="{53CCFC51-A924-40A9-8D16-AC0D80B85579}"/>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2978" y="1565059"/>
                        <a:ext cx="5036664" cy="11115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a:extLst>
              <a:ext uri="{FF2B5EF4-FFF2-40B4-BE49-F238E27FC236}">
                <a16:creationId xmlns:a16="http://schemas.microsoft.com/office/drawing/2014/main" id="{C92A7772-9E26-452C-892D-CE7367D920AA}"/>
              </a:ext>
            </a:extLst>
          </p:cNvPr>
          <p:cNvGraphicFramePr>
            <a:graphicFrameLocks noGrp="1" noChangeAspect="1"/>
          </p:cNvGraphicFramePr>
          <p:nvPr>
            <p:extLst>
              <p:ext uri="{D42A27DB-BD31-4B8C-83A1-F6EECF244321}">
                <p14:modId xmlns:p14="http://schemas.microsoft.com/office/powerpoint/2010/main" val="2933344051"/>
              </p:ext>
            </p:extLst>
          </p:nvPr>
        </p:nvGraphicFramePr>
        <p:xfrm>
          <a:off x="3751387" y="3780344"/>
          <a:ext cx="4673444" cy="1116334"/>
        </p:xfrm>
        <a:graphic>
          <a:graphicData uri="http://schemas.openxmlformats.org/presentationml/2006/ole">
            <mc:AlternateContent xmlns:mc="http://schemas.openxmlformats.org/markup-compatibility/2006">
              <mc:Choice xmlns:v="urn:schemas-microsoft-com:vml" Requires="v">
                <p:oleObj spid="_x0000_s4099" name="Equation" r:id="rId6" imgW="1396800" imgH="444240" progId="Equation.3">
                  <p:embed/>
                </p:oleObj>
              </mc:Choice>
              <mc:Fallback>
                <p:oleObj name="Equation" r:id="rId6" imgW="1396800" imgH="444240" progId="Equation.3">
                  <p:embed/>
                  <p:pic>
                    <p:nvPicPr>
                      <p:cNvPr id="9" name="Object 8">
                        <a:extLst>
                          <a:ext uri="{FF2B5EF4-FFF2-40B4-BE49-F238E27FC236}">
                            <a16:creationId xmlns:a16="http://schemas.microsoft.com/office/drawing/2014/main" id="{C92A7772-9E26-452C-892D-CE7367D920AA}"/>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1387" y="3780344"/>
                        <a:ext cx="4673444" cy="11163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06121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Discrete Fourier Transform</a:t>
            </a:r>
            <a:br>
              <a:rPr lang="en-US" dirty="0"/>
            </a:b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GB" dirty="0"/>
              <a:t>The discrete Fourier transform (DFT) is particularly important  in digital signal processing.</a:t>
            </a:r>
          </a:p>
          <a:p>
            <a:r>
              <a:rPr lang="en-GB" dirty="0"/>
              <a:t>It transforms a periodic, discrete representation of a signal in one domain into a periodic, discrete representation in the other.</a:t>
            </a:r>
          </a:p>
          <a:p>
            <a:r>
              <a:rPr lang="en-GB" dirty="0"/>
              <a:t>In this context, the term periodic is closely associated with the term finite.</a:t>
            </a:r>
          </a:p>
          <a:p>
            <a:r>
              <a:rPr lang="en-GB" dirty="0"/>
              <a:t>Forward and inverse transformations are described by finite summations.</a:t>
            </a:r>
            <a:endParaRPr lang="en-US" dirty="0"/>
          </a:p>
        </p:txBody>
      </p:sp>
    </p:spTree>
    <p:extLst>
      <p:ext uri="{BB962C8B-B14F-4D97-AF65-F5344CB8AC3E}">
        <p14:creationId xmlns:p14="http://schemas.microsoft.com/office/powerpoint/2010/main" val="37610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Fast Fourier Transform</a:t>
            </a:r>
            <a:br>
              <a:rPr lang="en-US" dirty="0"/>
            </a:b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IN" dirty="0"/>
              <a:t>The </a:t>
            </a:r>
            <a:r>
              <a:rPr lang="en-IN"/>
              <a:t>term Fast </a:t>
            </a:r>
            <a:r>
              <a:rPr lang="en-IN" dirty="0"/>
              <a:t>Fourier transform (FFT) refers to a computationally efficient algorithm for calculating the DFT.</a:t>
            </a:r>
          </a:p>
          <a:p>
            <a:r>
              <a:rPr lang="en-IN" dirty="0"/>
              <a:t>It requires fewer multiplications and additions than a more straightforward implementation of the DFT, and its relative advantage increases with the length of the sample sequences involved.</a:t>
            </a:r>
          </a:p>
          <a:p>
            <a:r>
              <a:rPr lang="en-IN" dirty="0"/>
              <a:t>Based on symmetries in the structure of the DFT calculations and on the periodic nature of twiddle factors.</a:t>
            </a:r>
            <a:endParaRPr lang="en-US" dirty="0"/>
          </a:p>
        </p:txBody>
      </p:sp>
    </p:spTree>
    <p:extLst>
      <p:ext uri="{BB962C8B-B14F-4D97-AF65-F5344CB8AC3E}">
        <p14:creationId xmlns:p14="http://schemas.microsoft.com/office/powerpoint/2010/main" val="3710161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Discrete Fourier Transform</a:t>
            </a:r>
            <a:br>
              <a:rPr lang="en-US" dirty="0"/>
            </a:br>
            <a:endParaRPr lang="en-US" dirty="0"/>
          </a:p>
        </p:txBody>
      </p:sp>
      <p:sp>
        <p:nvSpPr>
          <p:cNvPr id="4" name="TextBox 3">
            <a:extLst>
              <a:ext uri="{FF2B5EF4-FFF2-40B4-BE49-F238E27FC236}">
                <a16:creationId xmlns:a16="http://schemas.microsoft.com/office/drawing/2014/main" id="{6C517637-14BD-4F01-BD02-F8A369EF549E}"/>
              </a:ext>
            </a:extLst>
          </p:cNvPr>
          <p:cNvSpPr txBox="1"/>
          <p:nvPr/>
        </p:nvSpPr>
        <p:spPr>
          <a:xfrm>
            <a:off x="1726525" y="1524001"/>
            <a:ext cx="4815307" cy="369332"/>
          </a:xfrm>
          <a:prstGeom prst="rect">
            <a:avLst/>
          </a:prstGeom>
          <a:noFill/>
        </p:spPr>
        <p:txBody>
          <a:bodyPr wrap="none" rtlCol="0">
            <a:spAutoFit/>
          </a:bodyPr>
          <a:lstStyle/>
          <a:p>
            <a:r>
              <a:rPr lang="en-GB" dirty="0"/>
              <a:t>The N-point DFT of a discrete-time signal x(n) is:</a:t>
            </a:r>
          </a:p>
        </p:txBody>
      </p:sp>
      <p:graphicFrame>
        <p:nvGraphicFramePr>
          <p:cNvPr id="5" name="Object 4">
            <a:extLst>
              <a:ext uri="{FF2B5EF4-FFF2-40B4-BE49-F238E27FC236}">
                <a16:creationId xmlns:a16="http://schemas.microsoft.com/office/drawing/2014/main" id="{0A888FFB-0350-4B4F-8962-DB3E13EA4225}"/>
              </a:ext>
            </a:extLst>
          </p:cNvPr>
          <p:cNvGraphicFramePr>
            <a:graphicFrameLocks noChangeAspect="1"/>
          </p:cNvGraphicFramePr>
          <p:nvPr>
            <p:extLst>
              <p:ext uri="{D42A27DB-BD31-4B8C-83A1-F6EECF244321}">
                <p14:modId xmlns:p14="http://schemas.microsoft.com/office/powerpoint/2010/main" val="3383340713"/>
              </p:ext>
            </p:extLst>
          </p:nvPr>
        </p:nvGraphicFramePr>
        <p:xfrm>
          <a:off x="3967983" y="2061028"/>
          <a:ext cx="5147698" cy="1076436"/>
        </p:xfrm>
        <a:graphic>
          <a:graphicData uri="http://schemas.openxmlformats.org/presentationml/2006/ole">
            <mc:AlternateContent xmlns:mc="http://schemas.openxmlformats.org/markup-compatibility/2006">
              <mc:Choice xmlns:v="urn:schemas-microsoft-com:vml" Requires="v">
                <p:oleObj spid="_x0000_s5122" name="Equation" r:id="rId4" imgW="1548728" imgH="431613" progId="Equation.3">
                  <p:embed/>
                </p:oleObj>
              </mc:Choice>
              <mc:Fallback>
                <p:oleObj name="Equation" r:id="rId4" imgW="1548728" imgH="431613" progId="Equation.3">
                  <p:embed/>
                  <p:pic>
                    <p:nvPicPr>
                      <p:cNvPr id="5" name="Object 4">
                        <a:extLst>
                          <a:ext uri="{FF2B5EF4-FFF2-40B4-BE49-F238E27FC236}">
                            <a16:creationId xmlns:a16="http://schemas.microsoft.com/office/drawing/2014/main" id="{0A888FFB-0350-4B4F-8962-DB3E13EA42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7983" y="2061028"/>
                        <a:ext cx="5147698" cy="10764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2">
            <a:extLst>
              <a:ext uri="{FF2B5EF4-FFF2-40B4-BE49-F238E27FC236}">
                <a16:creationId xmlns:a16="http://schemas.microsoft.com/office/drawing/2014/main" id="{C705E675-7A09-4A69-A6DB-4F502E0D1AC6}"/>
              </a:ext>
            </a:extLst>
          </p:cNvPr>
          <p:cNvGraphicFramePr>
            <a:graphicFrameLocks noChangeAspect="1"/>
          </p:cNvGraphicFramePr>
          <p:nvPr>
            <p:extLst>
              <p:ext uri="{D42A27DB-BD31-4B8C-83A1-F6EECF244321}">
                <p14:modId xmlns:p14="http://schemas.microsoft.com/office/powerpoint/2010/main" val="389834471"/>
              </p:ext>
            </p:extLst>
          </p:nvPr>
        </p:nvGraphicFramePr>
        <p:xfrm>
          <a:off x="3989878" y="3882536"/>
          <a:ext cx="4149463" cy="1037771"/>
        </p:xfrm>
        <a:graphic>
          <a:graphicData uri="http://schemas.openxmlformats.org/presentationml/2006/ole">
            <mc:AlternateContent xmlns:mc="http://schemas.openxmlformats.org/markup-compatibility/2006">
              <mc:Choice xmlns:v="urn:schemas-microsoft-com:vml" Requires="v">
                <p:oleObj spid="_x0000_s5123" name="Equation" r:id="rId6" imgW="1295400" imgH="431800" progId="Equation.3">
                  <p:embed/>
                </p:oleObj>
              </mc:Choice>
              <mc:Fallback>
                <p:oleObj name="Equation" r:id="rId6" imgW="1295400" imgH="431800" progId="Equation.3">
                  <p:embed/>
                  <p:pic>
                    <p:nvPicPr>
                      <p:cNvPr id="6" name="Object 2">
                        <a:extLst>
                          <a:ext uri="{FF2B5EF4-FFF2-40B4-BE49-F238E27FC236}">
                            <a16:creationId xmlns:a16="http://schemas.microsoft.com/office/drawing/2014/main" id="{C705E675-7A09-4A69-A6DB-4F502E0D1A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9878" y="3882536"/>
                        <a:ext cx="4149463" cy="10377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50BA82B1-1F06-42CE-8DAC-A9412390A2A3}"/>
              </a:ext>
            </a:extLst>
          </p:cNvPr>
          <p:cNvSpPr txBox="1"/>
          <p:nvPr/>
        </p:nvSpPr>
        <p:spPr>
          <a:xfrm>
            <a:off x="1726526" y="3276601"/>
            <a:ext cx="2080940" cy="369332"/>
          </a:xfrm>
          <a:prstGeom prst="rect">
            <a:avLst/>
          </a:prstGeom>
          <a:noFill/>
        </p:spPr>
        <p:txBody>
          <a:bodyPr wrap="none" rtlCol="0">
            <a:spAutoFit/>
          </a:bodyPr>
          <a:lstStyle/>
          <a:p>
            <a:r>
              <a:rPr lang="en-GB" dirty="0"/>
              <a:t>It is often expressed</a:t>
            </a:r>
          </a:p>
        </p:txBody>
      </p:sp>
      <p:graphicFrame>
        <p:nvGraphicFramePr>
          <p:cNvPr id="8" name="Object 7">
            <a:extLst>
              <a:ext uri="{FF2B5EF4-FFF2-40B4-BE49-F238E27FC236}">
                <a16:creationId xmlns:a16="http://schemas.microsoft.com/office/drawing/2014/main" id="{CEDCA64C-58AA-4BBC-B513-CABBF9C65D9A}"/>
              </a:ext>
            </a:extLst>
          </p:cNvPr>
          <p:cNvGraphicFramePr>
            <a:graphicFrameLocks noChangeAspect="1"/>
          </p:cNvGraphicFramePr>
          <p:nvPr>
            <p:extLst>
              <p:ext uri="{D42A27DB-BD31-4B8C-83A1-F6EECF244321}">
                <p14:modId xmlns:p14="http://schemas.microsoft.com/office/powerpoint/2010/main" val="3368895956"/>
              </p:ext>
            </p:extLst>
          </p:nvPr>
        </p:nvGraphicFramePr>
        <p:xfrm>
          <a:off x="3989058" y="5300167"/>
          <a:ext cx="2252144" cy="501650"/>
        </p:xfrm>
        <a:graphic>
          <a:graphicData uri="http://schemas.openxmlformats.org/presentationml/2006/ole">
            <mc:AlternateContent xmlns:mc="http://schemas.openxmlformats.org/markup-compatibility/2006">
              <mc:Choice xmlns:v="urn:schemas-microsoft-com:vml" Requires="v">
                <p:oleObj spid="_x0000_s5124" name="Equation" r:id="rId8" imgW="812447" imgH="241195" progId="Equation.3">
                  <p:embed/>
                </p:oleObj>
              </mc:Choice>
              <mc:Fallback>
                <p:oleObj name="Equation" r:id="rId8" imgW="812447" imgH="241195" progId="Equation.3">
                  <p:embed/>
                  <p:pic>
                    <p:nvPicPr>
                      <p:cNvPr id="8" name="Object 7">
                        <a:extLst>
                          <a:ext uri="{FF2B5EF4-FFF2-40B4-BE49-F238E27FC236}">
                            <a16:creationId xmlns:a16="http://schemas.microsoft.com/office/drawing/2014/main" id="{CEDCA64C-58AA-4BBC-B513-CABBF9C65D9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89058" y="5300167"/>
                        <a:ext cx="2252144"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D65CD5BD-AC53-4DD8-B852-83ADA61E9557}"/>
              </a:ext>
            </a:extLst>
          </p:cNvPr>
          <p:cNvSpPr txBox="1"/>
          <p:nvPr/>
        </p:nvSpPr>
        <p:spPr>
          <a:xfrm>
            <a:off x="3112806" y="5374429"/>
            <a:ext cx="848392" cy="369332"/>
          </a:xfrm>
          <a:prstGeom prst="rect">
            <a:avLst/>
          </a:prstGeom>
          <a:noFill/>
        </p:spPr>
        <p:txBody>
          <a:bodyPr wrap="none" rtlCol="0">
            <a:spAutoFit/>
          </a:bodyPr>
          <a:lstStyle/>
          <a:p>
            <a:r>
              <a:rPr lang="en-GB" dirty="0"/>
              <a:t>Where</a:t>
            </a:r>
          </a:p>
        </p:txBody>
      </p:sp>
      <p:sp>
        <p:nvSpPr>
          <p:cNvPr id="10" name="TextBox 9">
            <a:extLst>
              <a:ext uri="{FF2B5EF4-FFF2-40B4-BE49-F238E27FC236}">
                <a16:creationId xmlns:a16="http://schemas.microsoft.com/office/drawing/2014/main" id="{02FAA71A-245D-4150-BC68-E6D0934485AC}"/>
              </a:ext>
            </a:extLst>
          </p:cNvPr>
          <p:cNvSpPr txBox="1"/>
          <p:nvPr/>
        </p:nvSpPr>
        <p:spPr>
          <a:xfrm>
            <a:off x="8748779" y="4210112"/>
            <a:ext cx="2114406" cy="400110"/>
          </a:xfrm>
          <a:prstGeom prst="rect">
            <a:avLst/>
          </a:prstGeom>
          <a:noFill/>
        </p:spPr>
        <p:txBody>
          <a:bodyPr wrap="none" rtlCol="0">
            <a:spAutoFit/>
          </a:bodyPr>
          <a:lstStyle/>
          <a:p>
            <a:r>
              <a:rPr lang="en-GB" sz="2000" dirty="0">
                <a:solidFill>
                  <a:schemeClr val="accent1"/>
                </a:solidFill>
              </a:rPr>
              <a:t>Simplified notation</a:t>
            </a:r>
          </a:p>
        </p:txBody>
      </p:sp>
      <p:sp>
        <p:nvSpPr>
          <p:cNvPr id="11" name="TextBox 10">
            <a:extLst>
              <a:ext uri="{FF2B5EF4-FFF2-40B4-BE49-F238E27FC236}">
                <a16:creationId xmlns:a16="http://schemas.microsoft.com/office/drawing/2014/main" id="{FC5AE5D2-CD5A-404C-B507-E0C454C6BB25}"/>
              </a:ext>
            </a:extLst>
          </p:cNvPr>
          <p:cNvSpPr txBox="1"/>
          <p:nvPr/>
        </p:nvSpPr>
        <p:spPr>
          <a:xfrm>
            <a:off x="7077192" y="5418095"/>
            <a:ext cx="4112962" cy="400110"/>
          </a:xfrm>
          <a:prstGeom prst="rect">
            <a:avLst/>
          </a:prstGeom>
          <a:noFill/>
        </p:spPr>
        <p:txBody>
          <a:bodyPr wrap="none" rtlCol="0">
            <a:spAutoFit/>
          </a:bodyPr>
          <a:lstStyle/>
          <a:p>
            <a:r>
              <a:rPr lang="en-GB" sz="2000" dirty="0">
                <a:solidFill>
                  <a:schemeClr val="accent1"/>
                </a:solidFill>
              </a:rPr>
              <a:t>W</a:t>
            </a:r>
            <a:r>
              <a:rPr lang="en-GB" sz="1200" dirty="0">
                <a:solidFill>
                  <a:schemeClr val="accent1"/>
                </a:solidFill>
              </a:rPr>
              <a:t>N  </a:t>
            </a:r>
            <a:r>
              <a:rPr lang="en-GB" sz="2000" dirty="0">
                <a:solidFill>
                  <a:schemeClr val="accent1"/>
                </a:solidFill>
              </a:rPr>
              <a:t>is referred to as a twiddle factor</a:t>
            </a:r>
          </a:p>
        </p:txBody>
      </p:sp>
    </p:spTree>
    <p:extLst>
      <p:ext uri="{BB962C8B-B14F-4D97-AF65-F5344CB8AC3E}">
        <p14:creationId xmlns:p14="http://schemas.microsoft.com/office/powerpoint/2010/main" val="19211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Discrete Fourier Transform</a:t>
            </a:r>
            <a:br>
              <a:rPr lang="en-US" dirty="0"/>
            </a:br>
            <a:endParaRPr lang="en-US" dirty="0"/>
          </a:p>
        </p:txBody>
      </p:sp>
      <p:sp>
        <p:nvSpPr>
          <p:cNvPr id="4" name="TextBox 3">
            <a:extLst>
              <a:ext uri="{FF2B5EF4-FFF2-40B4-BE49-F238E27FC236}">
                <a16:creationId xmlns:a16="http://schemas.microsoft.com/office/drawing/2014/main" id="{54CC0A74-6B51-4CAB-BF7B-2873D4E0B747}"/>
              </a:ext>
            </a:extLst>
          </p:cNvPr>
          <p:cNvSpPr txBox="1"/>
          <p:nvPr/>
        </p:nvSpPr>
        <p:spPr>
          <a:xfrm>
            <a:off x="1274184" y="1524001"/>
            <a:ext cx="3744896" cy="461665"/>
          </a:xfrm>
          <a:prstGeom prst="rect">
            <a:avLst/>
          </a:prstGeom>
          <a:noFill/>
        </p:spPr>
        <p:txBody>
          <a:bodyPr wrap="none" rtlCol="0">
            <a:spAutoFit/>
          </a:bodyPr>
          <a:lstStyle/>
          <a:p>
            <a:r>
              <a:rPr lang="en-GB" sz="2400" dirty="0"/>
              <a:t>The FFT takes advantage of :</a:t>
            </a:r>
          </a:p>
        </p:txBody>
      </p:sp>
      <p:sp>
        <p:nvSpPr>
          <p:cNvPr id="5" name="TextBox 4">
            <a:extLst>
              <a:ext uri="{FF2B5EF4-FFF2-40B4-BE49-F238E27FC236}">
                <a16:creationId xmlns:a16="http://schemas.microsoft.com/office/drawing/2014/main" id="{7C270A2B-8EE6-4308-8201-DD4AE0B49BD6}"/>
              </a:ext>
            </a:extLst>
          </p:cNvPr>
          <p:cNvSpPr txBox="1"/>
          <p:nvPr/>
        </p:nvSpPr>
        <p:spPr>
          <a:xfrm>
            <a:off x="906118" y="3492175"/>
            <a:ext cx="4050454" cy="400110"/>
          </a:xfrm>
          <a:prstGeom prst="rect">
            <a:avLst/>
          </a:prstGeom>
          <a:noFill/>
        </p:spPr>
        <p:txBody>
          <a:bodyPr wrap="none" rtlCol="0">
            <a:spAutoFit/>
          </a:bodyPr>
          <a:lstStyle/>
          <a:p>
            <a:r>
              <a:rPr lang="en-GB" sz="2000" dirty="0"/>
              <a:t>and  the symmetry (where </a:t>
            </a:r>
            <a:r>
              <a:rPr lang="en-GB" sz="2000" i="1" dirty="0"/>
              <a:t>N</a:t>
            </a:r>
            <a:r>
              <a:rPr lang="en-GB" sz="2000" dirty="0"/>
              <a:t> is even)</a:t>
            </a:r>
          </a:p>
        </p:txBody>
      </p:sp>
      <p:graphicFrame>
        <p:nvGraphicFramePr>
          <p:cNvPr id="6" name="Object 5">
            <a:extLst>
              <a:ext uri="{FF2B5EF4-FFF2-40B4-BE49-F238E27FC236}">
                <a16:creationId xmlns:a16="http://schemas.microsoft.com/office/drawing/2014/main" id="{10248124-36C7-4C0A-B0F9-2B67B85E1D81}"/>
              </a:ext>
            </a:extLst>
          </p:cNvPr>
          <p:cNvGraphicFramePr>
            <a:graphicFrameLocks noChangeAspect="1"/>
          </p:cNvGraphicFramePr>
          <p:nvPr>
            <p:extLst>
              <p:ext uri="{D42A27DB-BD31-4B8C-83A1-F6EECF244321}">
                <p14:modId xmlns:p14="http://schemas.microsoft.com/office/powerpoint/2010/main" val="1853909033"/>
              </p:ext>
            </p:extLst>
          </p:nvPr>
        </p:nvGraphicFramePr>
        <p:xfrm>
          <a:off x="5658695" y="3463334"/>
          <a:ext cx="2961667" cy="543130"/>
        </p:xfrm>
        <a:graphic>
          <a:graphicData uri="http://schemas.openxmlformats.org/presentationml/2006/ole">
            <mc:AlternateContent xmlns:mc="http://schemas.openxmlformats.org/markup-compatibility/2006">
              <mc:Choice xmlns:v="urn:schemas-microsoft-com:vml" Requires="v">
                <p:oleObj spid="_x0000_s6146" name="Equation" r:id="rId4" imgW="914400" imgH="203200" progId="Equation.3">
                  <p:embed/>
                </p:oleObj>
              </mc:Choice>
              <mc:Fallback>
                <p:oleObj name="Equation" r:id="rId4" imgW="914400" imgH="203200" progId="Equation.3">
                  <p:embed/>
                  <p:pic>
                    <p:nvPicPr>
                      <p:cNvPr id="6" name="Object 5">
                        <a:extLst>
                          <a:ext uri="{FF2B5EF4-FFF2-40B4-BE49-F238E27FC236}">
                            <a16:creationId xmlns:a16="http://schemas.microsoft.com/office/drawing/2014/main" id="{10248124-36C7-4C0A-B0F9-2B67B85E1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8695" y="3463334"/>
                        <a:ext cx="2961667" cy="5431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a:extLst>
              <a:ext uri="{FF2B5EF4-FFF2-40B4-BE49-F238E27FC236}">
                <a16:creationId xmlns:a16="http://schemas.microsoft.com/office/drawing/2014/main" id="{01D99F61-28FF-429F-9538-8123021AE589}"/>
              </a:ext>
            </a:extLst>
          </p:cNvPr>
          <p:cNvSpPr txBox="1"/>
          <p:nvPr/>
        </p:nvSpPr>
        <p:spPr>
          <a:xfrm>
            <a:off x="2604247" y="4647237"/>
            <a:ext cx="2414834" cy="400110"/>
          </a:xfrm>
          <a:prstGeom prst="rect">
            <a:avLst/>
          </a:prstGeom>
          <a:noFill/>
        </p:spPr>
        <p:txBody>
          <a:bodyPr wrap="none" rtlCol="0">
            <a:spAutoFit/>
          </a:bodyPr>
          <a:lstStyle/>
          <a:p>
            <a:r>
              <a:rPr lang="en-GB" sz="2000" dirty="0"/>
              <a:t>of the twiddle factors</a:t>
            </a:r>
            <a:endParaRPr lang="en-GB" sz="2000" i="1" dirty="0"/>
          </a:p>
        </p:txBody>
      </p:sp>
      <p:graphicFrame>
        <p:nvGraphicFramePr>
          <p:cNvPr id="8" name="Object 3">
            <a:extLst>
              <a:ext uri="{FF2B5EF4-FFF2-40B4-BE49-F238E27FC236}">
                <a16:creationId xmlns:a16="http://schemas.microsoft.com/office/drawing/2014/main" id="{0BA0A3CF-B67E-499A-98B6-7D328671B495}"/>
              </a:ext>
            </a:extLst>
          </p:cNvPr>
          <p:cNvGraphicFramePr>
            <a:graphicFrameLocks noChangeAspect="1"/>
          </p:cNvGraphicFramePr>
          <p:nvPr>
            <p:extLst>
              <p:ext uri="{D42A27DB-BD31-4B8C-83A1-F6EECF244321}">
                <p14:modId xmlns:p14="http://schemas.microsoft.com/office/powerpoint/2010/main" val="3310649915"/>
              </p:ext>
            </p:extLst>
          </p:nvPr>
        </p:nvGraphicFramePr>
        <p:xfrm>
          <a:off x="5644158" y="2400943"/>
          <a:ext cx="2576425" cy="533400"/>
        </p:xfrm>
        <a:graphic>
          <a:graphicData uri="http://schemas.openxmlformats.org/presentationml/2006/ole">
            <mc:AlternateContent xmlns:mc="http://schemas.openxmlformats.org/markup-compatibility/2006">
              <mc:Choice xmlns:v="urn:schemas-microsoft-com:vml" Requires="v">
                <p:oleObj spid="_x0000_s6147" name="Equation" r:id="rId6" imgW="736600" imgH="203200" progId="Equation.3">
                  <p:embed/>
                </p:oleObj>
              </mc:Choice>
              <mc:Fallback>
                <p:oleObj name="Equation" r:id="rId6" imgW="736600" imgH="203200" progId="Equation.3">
                  <p:embed/>
                  <p:pic>
                    <p:nvPicPr>
                      <p:cNvPr id="8" name="Object 3">
                        <a:extLst>
                          <a:ext uri="{FF2B5EF4-FFF2-40B4-BE49-F238E27FC236}">
                            <a16:creationId xmlns:a16="http://schemas.microsoft.com/office/drawing/2014/main" id="{0BA0A3CF-B67E-499A-98B6-7D328671B4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4158" y="2400943"/>
                        <a:ext cx="2576425" cy="533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a:extLst>
              <a:ext uri="{FF2B5EF4-FFF2-40B4-BE49-F238E27FC236}">
                <a16:creationId xmlns:a16="http://schemas.microsoft.com/office/drawing/2014/main" id="{A8BDA633-0A98-46EF-9AC4-2CB0906405F4}"/>
              </a:ext>
            </a:extLst>
          </p:cNvPr>
          <p:cNvGraphicFramePr>
            <a:graphicFrameLocks noChangeAspect="1"/>
          </p:cNvGraphicFramePr>
          <p:nvPr>
            <p:extLst>
              <p:ext uri="{D42A27DB-BD31-4B8C-83A1-F6EECF244321}">
                <p14:modId xmlns:p14="http://schemas.microsoft.com/office/powerpoint/2010/main" val="1357233190"/>
              </p:ext>
            </p:extLst>
          </p:nvPr>
        </p:nvGraphicFramePr>
        <p:xfrm>
          <a:off x="5673261" y="4545100"/>
          <a:ext cx="2918077" cy="650239"/>
        </p:xfrm>
        <a:graphic>
          <a:graphicData uri="http://schemas.openxmlformats.org/presentationml/2006/ole">
            <mc:AlternateContent xmlns:mc="http://schemas.openxmlformats.org/markup-compatibility/2006">
              <mc:Choice xmlns:v="urn:schemas-microsoft-com:vml" Requires="v">
                <p:oleObj spid="_x0000_s6148" name="Equation" r:id="rId8" imgW="812447" imgH="241195" progId="Equation.3">
                  <p:embed/>
                </p:oleObj>
              </mc:Choice>
              <mc:Fallback>
                <p:oleObj name="Equation" r:id="rId8" imgW="812447" imgH="241195" progId="Equation.3">
                  <p:embed/>
                  <p:pic>
                    <p:nvPicPr>
                      <p:cNvPr id="9" name="Object 3">
                        <a:extLst>
                          <a:ext uri="{FF2B5EF4-FFF2-40B4-BE49-F238E27FC236}">
                            <a16:creationId xmlns:a16="http://schemas.microsoft.com/office/drawing/2014/main" id="{A8BDA633-0A98-46EF-9AC4-2CB0906405F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261" y="4545100"/>
                        <a:ext cx="2918077" cy="6502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B2A1771B-6DE2-4038-AC7E-8E7F4AD4A7DB}"/>
              </a:ext>
            </a:extLst>
          </p:cNvPr>
          <p:cNvSpPr txBox="1"/>
          <p:nvPr/>
        </p:nvSpPr>
        <p:spPr>
          <a:xfrm>
            <a:off x="3257289" y="2480385"/>
            <a:ext cx="1761792" cy="400110"/>
          </a:xfrm>
          <a:prstGeom prst="rect">
            <a:avLst/>
          </a:prstGeom>
          <a:noFill/>
        </p:spPr>
        <p:txBody>
          <a:bodyPr wrap="none" rtlCol="0">
            <a:spAutoFit/>
          </a:bodyPr>
          <a:lstStyle/>
          <a:p>
            <a:r>
              <a:rPr lang="en-GB" sz="2000" dirty="0"/>
              <a:t>The Periodicity</a:t>
            </a:r>
            <a:endParaRPr lang="en-GB" sz="2000" i="1" dirty="0"/>
          </a:p>
        </p:txBody>
      </p:sp>
    </p:spTree>
    <p:extLst>
      <p:ext uri="{BB962C8B-B14F-4D97-AF65-F5344CB8AC3E}">
        <p14:creationId xmlns:p14="http://schemas.microsoft.com/office/powerpoint/2010/main" val="393604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Discrete Fourier Transform</a:t>
            </a:r>
            <a:br>
              <a:rPr lang="en-US" dirty="0"/>
            </a:br>
            <a:endParaRPr lang="en-US" dirty="0"/>
          </a:p>
        </p:txBody>
      </p:sp>
      <p:cxnSp>
        <p:nvCxnSpPr>
          <p:cNvPr id="4" name="Straight Connector 3">
            <a:extLst>
              <a:ext uri="{FF2B5EF4-FFF2-40B4-BE49-F238E27FC236}">
                <a16:creationId xmlns:a16="http://schemas.microsoft.com/office/drawing/2014/main" id="{4D83E318-FD89-4F13-AC59-21D6133D6DDD}"/>
              </a:ext>
            </a:extLst>
          </p:cNvPr>
          <p:cNvCxnSpPr/>
          <p:nvPr/>
        </p:nvCxnSpPr>
        <p:spPr bwMode="auto">
          <a:xfrm>
            <a:off x="2895223" y="3229432"/>
            <a:ext cx="7159249" cy="0"/>
          </a:xfrm>
          <a:prstGeom prst="line">
            <a:avLst/>
          </a:prstGeom>
          <a:solidFill>
            <a:schemeClr val="accent1"/>
          </a:solidFill>
          <a:ln w="9525" cap="flat" cmpd="sng" algn="ctr">
            <a:solidFill>
              <a:schemeClr val="bg1">
                <a:lumMod val="65000"/>
              </a:schemeClr>
            </a:solidFill>
            <a:prstDash val="solid"/>
            <a:round/>
            <a:headEnd type="none" w="med" len="med"/>
            <a:tailEnd type="triangle" w="med" len="med"/>
          </a:ln>
          <a:effectLst/>
        </p:spPr>
      </p:cxnSp>
      <p:cxnSp>
        <p:nvCxnSpPr>
          <p:cNvPr id="5" name="Straight Connector 4">
            <a:extLst>
              <a:ext uri="{FF2B5EF4-FFF2-40B4-BE49-F238E27FC236}">
                <a16:creationId xmlns:a16="http://schemas.microsoft.com/office/drawing/2014/main" id="{2E540178-E65D-4400-808A-AC31A4EA22AE}"/>
              </a:ext>
            </a:extLst>
          </p:cNvPr>
          <p:cNvCxnSpPr/>
          <p:nvPr/>
        </p:nvCxnSpPr>
        <p:spPr bwMode="auto">
          <a:xfrm flipV="1">
            <a:off x="5912267" y="1306291"/>
            <a:ext cx="0" cy="3614057"/>
          </a:xfrm>
          <a:prstGeom prst="line">
            <a:avLst/>
          </a:prstGeom>
          <a:solidFill>
            <a:schemeClr val="accent1"/>
          </a:solidFill>
          <a:ln w="9525" cap="flat" cmpd="sng" algn="ctr">
            <a:solidFill>
              <a:schemeClr val="bg1">
                <a:lumMod val="65000"/>
              </a:schemeClr>
            </a:solidFill>
            <a:prstDash val="solid"/>
            <a:round/>
            <a:headEnd type="none" w="med" len="med"/>
            <a:tailEnd type="triangle" w="med" len="med"/>
          </a:ln>
          <a:effectLst/>
        </p:spPr>
      </p:cxnSp>
      <p:pic>
        <p:nvPicPr>
          <p:cNvPr id="6" name="Picture 5">
            <a:extLst>
              <a:ext uri="{FF2B5EF4-FFF2-40B4-BE49-F238E27FC236}">
                <a16:creationId xmlns:a16="http://schemas.microsoft.com/office/drawing/2014/main" id="{424BB544-0DA7-4E64-A57F-95F35BB79198}"/>
              </a:ext>
            </a:extLst>
          </p:cNvPr>
          <p:cNvPicPr>
            <a:picLocks noChangeAspect="1" noChangeArrowheads="1"/>
          </p:cNvPicPr>
          <p:nvPr/>
        </p:nvPicPr>
        <p:blipFill>
          <a:blip r:embed="rId3" cstate="print"/>
          <a:srcRect/>
          <a:stretch>
            <a:fillRect/>
          </a:stretch>
        </p:blipFill>
        <p:spPr bwMode="auto">
          <a:xfrm>
            <a:off x="3453051" y="1915890"/>
            <a:ext cx="5179577" cy="2692400"/>
          </a:xfrm>
          <a:prstGeom prst="rect">
            <a:avLst/>
          </a:prstGeom>
          <a:noFill/>
          <a:ln w="9525">
            <a:noFill/>
            <a:miter lim="800000"/>
            <a:headEnd/>
            <a:tailEnd/>
          </a:ln>
        </p:spPr>
      </p:pic>
      <p:sp>
        <p:nvSpPr>
          <p:cNvPr id="7" name="TextBox 6">
            <a:extLst>
              <a:ext uri="{FF2B5EF4-FFF2-40B4-BE49-F238E27FC236}">
                <a16:creationId xmlns:a16="http://schemas.microsoft.com/office/drawing/2014/main" id="{1C2B2395-38C6-4BF4-A10F-A9F9443E581C}"/>
              </a:ext>
            </a:extLst>
          </p:cNvPr>
          <p:cNvSpPr txBox="1"/>
          <p:nvPr/>
        </p:nvSpPr>
        <p:spPr>
          <a:xfrm>
            <a:off x="2895224" y="1306290"/>
            <a:ext cx="1128688" cy="276999"/>
          </a:xfrm>
          <a:prstGeom prst="rect">
            <a:avLst/>
          </a:prstGeom>
          <a:noFill/>
        </p:spPr>
        <p:txBody>
          <a:bodyPr wrap="none" rtlCol="0">
            <a:spAutoFit/>
          </a:bodyPr>
          <a:lstStyle/>
          <a:p>
            <a:r>
              <a:rPr lang="en-GB" sz="1200" dirty="0"/>
              <a:t>Complex plane</a:t>
            </a:r>
          </a:p>
        </p:txBody>
      </p:sp>
      <p:sp>
        <p:nvSpPr>
          <p:cNvPr id="8" name="TextBox 7">
            <a:extLst>
              <a:ext uri="{FF2B5EF4-FFF2-40B4-BE49-F238E27FC236}">
                <a16:creationId xmlns:a16="http://schemas.microsoft.com/office/drawing/2014/main" id="{3B50C4DB-2CAF-4B45-93C9-D52E2EE776B1}"/>
              </a:ext>
            </a:extLst>
          </p:cNvPr>
          <p:cNvSpPr txBox="1"/>
          <p:nvPr/>
        </p:nvSpPr>
        <p:spPr>
          <a:xfrm>
            <a:off x="5912267" y="1194050"/>
            <a:ext cx="777420" cy="276999"/>
          </a:xfrm>
          <a:prstGeom prst="rect">
            <a:avLst/>
          </a:prstGeom>
          <a:noFill/>
        </p:spPr>
        <p:txBody>
          <a:bodyPr wrap="none" rtlCol="0">
            <a:spAutoFit/>
          </a:bodyPr>
          <a:lstStyle/>
          <a:p>
            <a:r>
              <a:rPr lang="en-GB" sz="1200" dirty="0"/>
              <a:t>imaginary</a:t>
            </a:r>
          </a:p>
        </p:txBody>
      </p:sp>
      <p:sp>
        <p:nvSpPr>
          <p:cNvPr id="9" name="TextBox 8">
            <a:extLst>
              <a:ext uri="{FF2B5EF4-FFF2-40B4-BE49-F238E27FC236}">
                <a16:creationId xmlns:a16="http://schemas.microsoft.com/office/drawing/2014/main" id="{54D8F098-DA99-47F3-9902-153FFDF0A731}"/>
              </a:ext>
            </a:extLst>
          </p:cNvPr>
          <p:cNvSpPr txBox="1"/>
          <p:nvPr/>
        </p:nvSpPr>
        <p:spPr>
          <a:xfrm>
            <a:off x="9638899" y="3287491"/>
            <a:ext cx="415573" cy="276999"/>
          </a:xfrm>
          <a:prstGeom prst="rect">
            <a:avLst/>
          </a:prstGeom>
          <a:noFill/>
        </p:spPr>
        <p:txBody>
          <a:bodyPr wrap="none" rtlCol="0">
            <a:spAutoFit/>
          </a:bodyPr>
          <a:lstStyle/>
          <a:p>
            <a:r>
              <a:rPr lang="en-GB" sz="1200" dirty="0"/>
              <a:t>real</a:t>
            </a:r>
          </a:p>
        </p:txBody>
      </p:sp>
      <p:sp>
        <p:nvSpPr>
          <p:cNvPr id="10" name="TextBox 9">
            <a:extLst>
              <a:ext uri="{FF2B5EF4-FFF2-40B4-BE49-F238E27FC236}">
                <a16:creationId xmlns:a16="http://schemas.microsoft.com/office/drawing/2014/main" id="{8DA88947-D99E-4076-ABE2-CEEF724BC182}"/>
              </a:ext>
            </a:extLst>
          </p:cNvPr>
          <p:cNvSpPr txBox="1"/>
          <p:nvPr/>
        </p:nvSpPr>
        <p:spPr>
          <a:xfrm>
            <a:off x="2032020" y="5115699"/>
            <a:ext cx="8022452" cy="830997"/>
          </a:xfrm>
          <a:prstGeom prst="rect">
            <a:avLst/>
          </a:prstGeom>
          <a:noFill/>
        </p:spPr>
        <p:txBody>
          <a:bodyPr wrap="square" rtlCol="0">
            <a:spAutoFit/>
          </a:bodyPr>
          <a:lstStyle/>
          <a:p>
            <a:r>
              <a:rPr lang="en-GB" dirty="0">
                <a:solidFill>
                  <a:schemeClr val="accent1"/>
                </a:solidFill>
              </a:rPr>
              <a:t>Evaluation of the </a:t>
            </a:r>
            <a:r>
              <a:rPr lang="en-GB" i="1" dirty="0">
                <a:solidFill>
                  <a:schemeClr val="accent1"/>
                </a:solidFill>
              </a:rPr>
              <a:t>N</a:t>
            </a:r>
            <a:r>
              <a:rPr lang="en-GB" dirty="0">
                <a:solidFill>
                  <a:schemeClr val="accent1"/>
                </a:solidFill>
              </a:rPr>
              <a:t>-point DFT involves nested summations over 0&lt;</a:t>
            </a:r>
            <a:r>
              <a:rPr lang="en-GB" i="1" dirty="0">
                <a:solidFill>
                  <a:schemeClr val="accent1"/>
                </a:solidFill>
              </a:rPr>
              <a:t>k</a:t>
            </a:r>
            <a:r>
              <a:rPr lang="en-GB" dirty="0">
                <a:solidFill>
                  <a:schemeClr val="accent1"/>
                </a:solidFill>
              </a:rPr>
              <a:t>&lt;</a:t>
            </a:r>
            <a:r>
              <a:rPr lang="en-GB" i="1" dirty="0">
                <a:solidFill>
                  <a:schemeClr val="accent1"/>
                </a:solidFill>
              </a:rPr>
              <a:t>N</a:t>
            </a:r>
            <a:r>
              <a:rPr lang="en-GB" dirty="0">
                <a:solidFill>
                  <a:schemeClr val="accent1"/>
                </a:solidFill>
              </a:rPr>
              <a:t> and 0&lt;</a:t>
            </a:r>
            <a:r>
              <a:rPr lang="en-GB" i="1" dirty="0">
                <a:solidFill>
                  <a:schemeClr val="accent1"/>
                </a:solidFill>
              </a:rPr>
              <a:t>n</a:t>
            </a:r>
            <a:r>
              <a:rPr lang="en-GB" dirty="0">
                <a:solidFill>
                  <a:schemeClr val="accent1"/>
                </a:solidFill>
              </a:rPr>
              <a:t>&lt;</a:t>
            </a:r>
            <a:r>
              <a:rPr lang="en-GB" i="1" dirty="0">
                <a:solidFill>
                  <a:schemeClr val="accent1"/>
                </a:solidFill>
              </a:rPr>
              <a:t>N,</a:t>
            </a:r>
            <a:r>
              <a:rPr lang="en-GB" dirty="0">
                <a:solidFill>
                  <a:schemeClr val="accent1"/>
                </a:solidFill>
              </a:rPr>
              <a:t> and hence many different values of </a:t>
            </a:r>
            <a:r>
              <a:rPr lang="en-GB" i="1" dirty="0">
                <a:solidFill>
                  <a:schemeClr val="accent1"/>
                </a:solidFill>
              </a:rPr>
              <a:t>kn</a:t>
            </a:r>
            <a:r>
              <a:rPr lang="en-GB" dirty="0">
                <a:solidFill>
                  <a:schemeClr val="accent1"/>
                </a:solidFill>
              </a:rPr>
              <a:t> in </a:t>
            </a:r>
            <a:r>
              <a:rPr lang="en-GB" i="1" dirty="0">
                <a:solidFill>
                  <a:schemeClr val="accent1"/>
                </a:solidFill>
              </a:rPr>
              <a:t>W</a:t>
            </a:r>
            <a:r>
              <a:rPr lang="en-GB" i="1" baseline="-25000" dirty="0">
                <a:solidFill>
                  <a:schemeClr val="accent1"/>
                </a:solidFill>
              </a:rPr>
              <a:t>N</a:t>
            </a:r>
            <a:r>
              <a:rPr lang="en-GB" i="1" baseline="30000" dirty="0">
                <a:solidFill>
                  <a:schemeClr val="accent1"/>
                </a:solidFill>
              </a:rPr>
              <a:t>kn</a:t>
            </a:r>
            <a:r>
              <a:rPr lang="en-GB" dirty="0">
                <a:solidFill>
                  <a:schemeClr val="accent1"/>
                </a:solidFill>
              </a:rPr>
              <a:t> but recall that </a:t>
            </a:r>
            <a:r>
              <a:rPr lang="en-GB" i="1" dirty="0">
                <a:solidFill>
                  <a:schemeClr val="accent1"/>
                </a:solidFill>
              </a:rPr>
              <a:t>W</a:t>
            </a:r>
            <a:r>
              <a:rPr lang="en-GB" i="1" baseline="-25000" dirty="0">
                <a:solidFill>
                  <a:schemeClr val="accent1"/>
                </a:solidFill>
              </a:rPr>
              <a:t>N</a:t>
            </a:r>
            <a:r>
              <a:rPr lang="en-GB" baseline="30000" dirty="0">
                <a:solidFill>
                  <a:schemeClr val="accent1"/>
                </a:solidFill>
              </a:rPr>
              <a:t>(</a:t>
            </a:r>
            <a:r>
              <a:rPr lang="en-GB" i="1" baseline="30000" dirty="0">
                <a:solidFill>
                  <a:schemeClr val="accent1"/>
                </a:solidFill>
              </a:rPr>
              <a:t>k</a:t>
            </a:r>
            <a:r>
              <a:rPr lang="en-GB" baseline="30000" dirty="0">
                <a:solidFill>
                  <a:schemeClr val="accent1"/>
                </a:solidFill>
              </a:rPr>
              <a:t>+</a:t>
            </a:r>
            <a:r>
              <a:rPr lang="en-GB" i="1" baseline="30000" dirty="0">
                <a:solidFill>
                  <a:schemeClr val="accent1"/>
                </a:solidFill>
              </a:rPr>
              <a:t>N</a:t>
            </a:r>
            <a:r>
              <a:rPr lang="en-GB" baseline="30000" dirty="0">
                <a:solidFill>
                  <a:schemeClr val="accent1"/>
                </a:solidFill>
              </a:rPr>
              <a:t>)</a:t>
            </a:r>
            <a:r>
              <a:rPr lang="en-GB" dirty="0">
                <a:solidFill>
                  <a:schemeClr val="accent1"/>
                </a:solidFill>
              </a:rPr>
              <a:t> = </a:t>
            </a:r>
            <a:r>
              <a:rPr lang="en-GB" i="1" dirty="0">
                <a:solidFill>
                  <a:schemeClr val="accent1"/>
                </a:solidFill>
              </a:rPr>
              <a:t>W</a:t>
            </a:r>
            <a:r>
              <a:rPr lang="en-GB" i="1" baseline="-25000" dirty="0">
                <a:solidFill>
                  <a:schemeClr val="accent1"/>
                </a:solidFill>
              </a:rPr>
              <a:t>N</a:t>
            </a:r>
            <a:r>
              <a:rPr lang="en-GB" i="1" baseline="30000" dirty="0">
                <a:solidFill>
                  <a:schemeClr val="accent1"/>
                </a:solidFill>
              </a:rPr>
              <a:t>k</a:t>
            </a:r>
            <a:endParaRPr lang="en-GB" baseline="30000" dirty="0">
              <a:solidFill>
                <a:schemeClr val="accent1"/>
              </a:solidFill>
            </a:endParaRPr>
          </a:p>
          <a:p>
            <a:endParaRPr lang="en-GB" baseline="30000" dirty="0">
              <a:solidFill>
                <a:schemeClr val="accent1"/>
              </a:solidFill>
            </a:endParaRPr>
          </a:p>
        </p:txBody>
      </p:sp>
      <p:sp>
        <p:nvSpPr>
          <p:cNvPr id="11" name="TextBox 10">
            <a:extLst>
              <a:ext uri="{FF2B5EF4-FFF2-40B4-BE49-F238E27FC236}">
                <a16:creationId xmlns:a16="http://schemas.microsoft.com/office/drawing/2014/main" id="{E41DA76F-CC5E-46F2-89EE-9E3B3EA3F374}"/>
              </a:ext>
            </a:extLst>
          </p:cNvPr>
          <p:cNvSpPr txBox="1"/>
          <p:nvPr/>
        </p:nvSpPr>
        <p:spPr>
          <a:xfrm>
            <a:off x="1015603" y="1307758"/>
            <a:ext cx="614191" cy="369332"/>
          </a:xfrm>
          <a:prstGeom prst="rect">
            <a:avLst/>
          </a:prstGeom>
          <a:noFill/>
        </p:spPr>
        <p:txBody>
          <a:bodyPr wrap="none" rtlCol="0">
            <a:spAutoFit/>
          </a:bodyPr>
          <a:lstStyle/>
          <a:p>
            <a:r>
              <a:rPr lang="en-GB" i="1" dirty="0"/>
              <a:t>N</a:t>
            </a:r>
            <a:r>
              <a:rPr lang="en-GB" dirty="0"/>
              <a:t>=8</a:t>
            </a:r>
          </a:p>
        </p:txBody>
      </p:sp>
    </p:spTree>
    <p:extLst>
      <p:ext uri="{BB962C8B-B14F-4D97-AF65-F5344CB8AC3E}">
        <p14:creationId xmlns:p14="http://schemas.microsoft.com/office/powerpoint/2010/main" val="1172245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Fourier Analysis</a:t>
            </a:r>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IN" dirty="0"/>
              <a:t>Fourier analysis describes transformation of signal representation between time and frequency domains.</a:t>
            </a:r>
          </a:p>
          <a:p>
            <a:r>
              <a:rPr lang="en-IN" dirty="0"/>
              <a:t>Different forms of Fourier analysis are applicable to different classes of signal.</a:t>
            </a:r>
          </a:p>
          <a:p>
            <a:r>
              <a:rPr lang="en-IN" dirty="0"/>
              <a:t>Signals may be classified according to whether they are continuous or discrete and according whether they are periodic or aperiodic.</a:t>
            </a:r>
            <a:endParaRPr lang="en-US" dirty="0"/>
          </a:p>
        </p:txBody>
      </p:sp>
    </p:spTree>
    <p:extLst>
      <p:ext uri="{BB962C8B-B14F-4D97-AF65-F5344CB8AC3E}">
        <p14:creationId xmlns:p14="http://schemas.microsoft.com/office/powerpoint/2010/main" val="375961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Fourier Analysis</a:t>
            </a:r>
            <a:br>
              <a:rPr lang="en-US" dirty="0"/>
            </a:br>
            <a:endParaRPr lang="en-US" dirty="0"/>
          </a:p>
        </p:txBody>
      </p:sp>
      <p:sp>
        <p:nvSpPr>
          <p:cNvPr id="4" name="Text Box 5">
            <a:extLst>
              <a:ext uri="{FF2B5EF4-FFF2-40B4-BE49-F238E27FC236}">
                <a16:creationId xmlns:a16="http://schemas.microsoft.com/office/drawing/2014/main" id="{965965C8-8D0D-4E67-B48E-F899911F4972}"/>
              </a:ext>
            </a:extLst>
          </p:cNvPr>
          <p:cNvSpPr txBox="1">
            <a:spLocks noChangeArrowheads="1"/>
          </p:cNvSpPr>
          <p:nvPr/>
        </p:nvSpPr>
        <p:spPr bwMode="auto">
          <a:xfrm>
            <a:off x="404373" y="1308160"/>
            <a:ext cx="11323613" cy="400110"/>
          </a:xfrm>
          <a:prstGeom prst="rect">
            <a:avLst/>
          </a:prstGeom>
          <a:noFill/>
          <a:ln w="9525">
            <a:noFill/>
            <a:miter lim="800000"/>
            <a:headEnd/>
            <a:tailEnd/>
          </a:ln>
        </p:spPr>
        <p:txBody>
          <a:bodyPr wrap="none">
            <a:spAutoFit/>
          </a:bodyPr>
          <a:lstStyle/>
          <a:p>
            <a:pPr algn="ctr"/>
            <a:r>
              <a:rPr lang="en-GB" sz="2000" dirty="0"/>
              <a:t>Time domain								      		Frequency domain</a:t>
            </a:r>
          </a:p>
        </p:txBody>
      </p:sp>
      <p:cxnSp>
        <p:nvCxnSpPr>
          <p:cNvPr id="5" name="Straight Connector 4">
            <a:extLst>
              <a:ext uri="{FF2B5EF4-FFF2-40B4-BE49-F238E27FC236}">
                <a16:creationId xmlns:a16="http://schemas.microsoft.com/office/drawing/2014/main" id="{FA5AB7B6-4B8D-432A-97EC-F551C6ABBD77}"/>
              </a:ext>
            </a:extLst>
          </p:cNvPr>
          <p:cNvCxnSpPr/>
          <p:nvPr/>
        </p:nvCxnSpPr>
        <p:spPr>
          <a:xfrm>
            <a:off x="1378678" y="1766326"/>
            <a:ext cx="9200859" cy="0"/>
          </a:xfrm>
          <a:prstGeom prst="line">
            <a:avLst/>
          </a:prstGeom>
          <a:ln w="19050"/>
          <a:effectLst>
            <a:outerShdw blurRad="63500" dist="38100" dir="5400000" sx="99000" sy="99000"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grpSp>
        <p:nvGrpSpPr>
          <p:cNvPr id="6" name="Group 5">
            <a:extLst>
              <a:ext uri="{FF2B5EF4-FFF2-40B4-BE49-F238E27FC236}">
                <a16:creationId xmlns:a16="http://schemas.microsoft.com/office/drawing/2014/main" id="{06198BC4-0154-4103-B16E-A9F5D834A0E8}"/>
              </a:ext>
            </a:extLst>
          </p:cNvPr>
          <p:cNvGrpSpPr/>
          <p:nvPr/>
        </p:nvGrpSpPr>
        <p:grpSpPr>
          <a:xfrm>
            <a:off x="3867553" y="1969523"/>
            <a:ext cx="4223107" cy="2612571"/>
            <a:chOff x="3868056" y="1969522"/>
            <a:chExt cx="4223657" cy="2612571"/>
          </a:xfrm>
        </p:grpSpPr>
        <p:sp>
          <p:nvSpPr>
            <p:cNvPr id="7" name="Text Box 3">
              <a:extLst>
                <a:ext uri="{FF2B5EF4-FFF2-40B4-BE49-F238E27FC236}">
                  <a16:creationId xmlns:a16="http://schemas.microsoft.com/office/drawing/2014/main" id="{811D7354-C019-4A2B-BA08-2174B238CBFB}"/>
                </a:ext>
              </a:extLst>
            </p:cNvPr>
            <p:cNvSpPr txBox="1">
              <a:spLocks noChangeArrowheads="1"/>
            </p:cNvSpPr>
            <p:nvPr/>
          </p:nvSpPr>
          <p:spPr bwMode="auto">
            <a:xfrm>
              <a:off x="4427847" y="2587848"/>
              <a:ext cx="3104073" cy="1323439"/>
            </a:xfrm>
            <a:prstGeom prst="rect">
              <a:avLst/>
            </a:prstGeom>
            <a:noFill/>
            <a:ln w="9525">
              <a:noFill/>
              <a:miter lim="800000"/>
              <a:headEnd/>
              <a:tailEnd/>
            </a:ln>
          </p:spPr>
          <p:txBody>
            <a:bodyPr wrap="square">
              <a:spAutoFit/>
            </a:bodyPr>
            <a:lstStyle/>
            <a:p>
              <a:pPr algn="ctr"/>
              <a:r>
                <a:rPr lang="en-GB" sz="2000" i="1" dirty="0">
                  <a:solidFill>
                    <a:schemeClr val="accent1"/>
                  </a:solidFill>
                </a:rPr>
                <a:t>Fourier analysis provides</a:t>
              </a:r>
            </a:p>
            <a:p>
              <a:pPr algn="ctr"/>
              <a:r>
                <a:rPr lang="en-GB" sz="2000" i="1" dirty="0">
                  <a:solidFill>
                    <a:schemeClr val="accent1"/>
                  </a:solidFill>
                </a:rPr>
                <a:t>the link between time</a:t>
              </a:r>
            </a:p>
            <a:p>
              <a:pPr algn="ctr"/>
              <a:r>
                <a:rPr lang="en-GB" sz="2000" i="1" dirty="0">
                  <a:solidFill>
                    <a:schemeClr val="accent1"/>
                  </a:solidFill>
                </a:rPr>
                <a:t>and frequency domain</a:t>
              </a:r>
            </a:p>
            <a:p>
              <a:pPr algn="ctr"/>
              <a:r>
                <a:rPr lang="en-GB" sz="2000" i="1" dirty="0">
                  <a:solidFill>
                    <a:schemeClr val="accent1"/>
                  </a:solidFill>
                </a:rPr>
                <a:t>representations of  a signal</a:t>
              </a:r>
            </a:p>
          </p:txBody>
        </p:sp>
        <p:sp>
          <p:nvSpPr>
            <p:cNvPr id="8" name="Left-Right Arrow 6">
              <a:extLst>
                <a:ext uri="{FF2B5EF4-FFF2-40B4-BE49-F238E27FC236}">
                  <a16:creationId xmlns:a16="http://schemas.microsoft.com/office/drawing/2014/main" id="{6F2B39BB-5BBC-4A0E-8B3D-5EB347F1A741}"/>
                </a:ext>
              </a:extLst>
            </p:cNvPr>
            <p:cNvSpPr/>
            <p:nvPr/>
          </p:nvSpPr>
          <p:spPr>
            <a:xfrm>
              <a:off x="3868056" y="1969522"/>
              <a:ext cx="4223657" cy="2612571"/>
            </a:xfrm>
            <a:prstGeom prst="leftRightArrow">
              <a:avLst>
                <a:gd name="adj1" fmla="val 61112"/>
                <a:gd name="adj2" fmla="val 41666"/>
              </a:avLst>
            </a:prstGeom>
            <a:no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9" name="Text Box 5">
            <a:extLst>
              <a:ext uri="{FF2B5EF4-FFF2-40B4-BE49-F238E27FC236}">
                <a16:creationId xmlns:a16="http://schemas.microsoft.com/office/drawing/2014/main" id="{0206989C-D07E-466A-9CD4-3C423E1273AA}"/>
              </a:ext>
            </a:extLst>
          </p:cNvPr>
          <p:cNvSpPr txBox="1">
            <a:spLocks noChangeArrowheads="1"/>
          </p:cNvSpPr>
          <p:nvPr/>
        </p:nvSpPr>
        <p:spPr bwMode="auto">
          <a:xfrm>
            <a:off x="406794" y="4801084"/>
            <a:ext cx="11318770" cy="707886"/>
          </a:xfrm>
          <a:prstGeom prst="rect">
            <a:avLst/>
          </a:prstGeom>
          <a:noFill/>
          <a:ln w="9525">
            <a:noFill/>
            <a:miter lim="800000"/>
            <a:headEnd/>
            <a:tailEnd/>
          </a:ln>
        </p:spPr>
        <p:txBody>
          <a:bodyPr wrap="square">
            <a:spAutoFit/>
          </a:bodyPr>
          <a:lstStyle/>
          <a:p>
            <a:r>
              <a:rPr lang="en-GB" sz="2000" i="1" dirty="0"/>
              <a:t>We classify signals according to whether they are continuous or discrete (sampled) and periodic (finite) or aperiodic.</a:t>
            </a:r>
          </a:p>
        </p:txBody>
      </p:sp>
      <p:sp>
        <p:nvSpPr>
          <p:cNvPr id="10" name="Text Box 3">
            <a:extLst>
              <a:ext uri="{FF2B5EF4-FFF2-40B4-BE49-F238E27FC236}">
                <a16:creationId xmlns:a16="http://schemas.microsoft.com/office/drawing/2014/main" id="{B709F3A2-34D0-44D3-9900-1160B51F5646}"/>
              </a:ext>
            </a:extLst>
          </p:cNvPr>
          <p:cNvSpPr txBox="1">
            <a:spLocks noChangeArrowheads="1"/>
          </p:cNvSpPr>
          <p:nvPr/>
        </p:nvSpPr>
        <p:spPr bwMode="auto">
          <a:xfrm>
            <a:off x="1511911" y="2243180"/>
            <a:ext cx="2386689" cy="2246769"/>
          </a:xfrm>
          <a:prstGeom prst="rect">
            <a:avLst/>
          </a:prstGeom>
          <a:noFill/>
          <a:ln w="9525">
            <a:noFill/>
            <a:miter lim="800000"/>
            <a:headEnd/>
            <a:tailEnd/>
          </a:ln>
        </p:spPr>
        <p:txBody>
          <a:bodyPr wrap="none">
            <a:spAutoFit/>
          </a:bodyPr>
          <a:lstStyle/>
          <a:p>
            <a:pPr algn="ctr"/>
            <a:r>
              <a:rPr lang="en-GB" sz="2000" dirty="0"/>
              <a:t>continuous, aperiodic</a:t>
            </a:r>
          </a:p>
          <a:p>
            <a:pPr algn="ctr"/>
            <a:endParaRPr lang="en-GB" sz="2000" dirty="0"/>
          </a:p>
          <a:p>
            <a:pPr algn="ctr"/>
            <a:r>
              <a:rPr lang="en-GB" sz="2000" dirty="0"/>
              <a:t>continuous, periodic</a:t>
            </a:r>
          </a:p>
          <a:p>
            <a:pPr algn="ctr"/>
            <a:endParaRPr lang="en-GB" sz="2000" dirty="0"/>
          </a:p>
          <a:p>
            <a:pPr algn="ctr"/>
            <a:r>
              <a:rPr lang="en-GB" sz="2000" dirty="0"/>
              <a:t>discrete, aperiodic</a:t>
            </a:r>
          </a:p>
          <a:p>
            <a:pPr algn="ctr"/>
            <a:endParaRPr lang="en-GB" sz="2000" dirty="0"/>
          </a:p>
          <a:p>
            <a:pPr algn="ctr"/>
            <a:r>
              <a:rPr lang="en-GB" sz="2000" dirty="0"/>
              <a:t>discrete, periodic</a:t>
            </a:r>
          </a:p>
        </p:txBody>
      </p:sp>
      <p:sp>
        <p:nvSpPr>
          <p:cNvPr id="11" name="Text Box 7">
            <a:extLst>
              <a:ext uri="{FF2B5EF4-FFF2-40B4-BE49-F238E27FC236}">
                <a16:creationId xmlns:a16="http://schemas.microsoft.com/office/drawing/2014/main" id="{A6237D49-A15B-4DAD-A4BF-C4B8DECF2DE9}"/>
              </a:ext>
            </a:extLst>
          </p:cNvPr>
          <p:cNvSpPr txBox="1">
            <a:spLocks noChangeArrowheads="1"/>
          </p:cNvSpPr>
          <p:nvPr/>
        </p:nvSpPr>
        <p:spPr bwMode="auto">
          <a:xfrm>
            <a:off x="2205645" y="5337149"/>
            <a:ext cx="8459042" cy="400110"/>
          </a:xfrm>
          <a:prstGeom prst="rect">
            <a:avLst/>
          </a:prstGeom>
          <a:noFill/>
          <a:ln w="9525">
            <a:noFill/>
            <a:miter lim="800000"/>
            <a:headEnd/>
            <a:tailEnd/>
          </a:ln>
        </p:spPr>
        <p:txBody>
          <a:bodyPr wrap="square">
            <a:spAutoFit/>
          </a:bodyPr>
          <a:lstStyle/>
          <a:p>
            <a:r>
              <a:rPr lang="en-GB" sz="2000" b="1" i="1" dirty="0"/>
              <a:t>Discrete</a:t>
            </a:r>
            <a:r>
              <a:rPr lang="en-GB" sz="2000" i="1" dirty="0"/>
              <a:t> signals in one domain correspond to </a:t>
            </a:r>
            <a:r>
              <a:rPr lang="en-GB" sz="2000" b="1" i="1" dirty="0"/>
              <a:t>periodic</a:t>
            </a:r>
            <a:r>
              <a:rPr lang="en-GB" sz="2000" i="1" dirty="0"/>
              <a:t> signals in the other.</a:t>
            </a:r>
          </a:p>
        </p:txBody>
      </p:sp>
      <p:sp>
        <p:nvSpPr>
          <p:cNvPr id="12" name="Text Box 7">
            <a:extLst>
              <a:ext uri="{FF2B5EF4-FFF2-40B4-BE49-F238E27FC236}">
                <a16:creationId xmlns:a16="http://schemas.microsoft.com/office/drawing/2014/main" id="{DC5E847B-5265-46F0-AFA2-FA058A7BAC7C}"/>
              </a:ext>
            </a:extLst>
          </p:cNvPr>
          <p:cNvSpPr txBox="1">
            <a:spLocks noChangeArrowheads="1"/>
          </p:cNvSpPr>
          <p:nvPr/>
        </p:nvSpPr>
        <p:spPr bwMode="auto">
          <a:xfrm>
            <a:off x="2046008" y="5780801"/>
            <a:ext cx="9036121" cy="400110"/>
          </a:xfrm>
          <a:prstGeom prst="rect">
            <a:avLst/>
          </a:prstGeom>
          <a:noFill/>
          <a:ln w="9525">
            <a:noFill/>
            <a:miter lim="800000"/>
            <a:headEnd/>
            <a:tailEnd/>
          </a:ln>
        </p:spPr>
        <p:txBody>
          <a:bodyPr wrap="square">
            <a:spAutoFit/>
          </a:bodyPr>
          <a:lstStyle/>
          <a:p>
            <a:r>
              <a:rPr lang="en-GB" sz="2000" b="1" i="1" dirty="0"/>
              <a:t>Continuous</a:t>
            </a:r>
            <a:r>
              <a:rPr lang="en-GB" sz="2000" i="1" dirty="0"/>
              <a:t> signals in one domain correspond to </a:t>
            </a:r>
            <a:r>
              <a:rPr lang="en-GB" sz="2000" b="1" i="1" dirty="0"/>
              <a:t>aperiodic</a:t>
            </a:r>
            <a:r>
              <a:rPr lang="en-GB" sz="2000" i="1" dirty="0"/>
              <a:t> signals in the other.</a:t>
            </a:r>
          </a:p>
        </p:txBody>
      </p:sp>
      <p:sp>
        <p:nvSpPr>
          <p:cNvPr id="13" name="Text Box 7">
            <a:extLst>
              <a:ext uri="{FF2B5EF4-FFF2-40B4-BE49-F238E27FC236}">
                <a16:creationId xmlns:a16="http://schemas.microsoft.com/office/drawing/2014/main" id="{A52EE23B-6507-4326-B69D-86F217B0232D}"/>
              </a:ext>
            </a:extLst>
          </p:cNvPr>
          <p:cNvSpPr txBox="1">
            <a:spLocks noChangeArrowheads="1"/>
          </p:cNvSpPr>
          <p:nvPr/>
        </p:nvSpPr>
        <p:spPr bwMode="auto">
          <a:xfrm>
            <a:off x="8085989" y="2262933"/>
            <a:ext cx="2386689" cy="2246769"/>
          </a:xfrm>
          <a:prstGeom prst="rect">
            <a:avLst/>
          </a:prstGeom>
          <a:noFill/>
          <a:ln w="9525">
            <a:noFill/>
            <a:miter lim="800000"/>
            <a:headEnd/>
            <a:tailEnd/>
          </a:ln>
        </p:spPr>
        <p:txBody>
          <a:bodyPr wrap="none">
            <a:spAutoFit/>
          </a:bodyPr>
          <a:lstStyle/>
          <a:p>
            <a:pPr algn="ctr"/>
            <a:r>
              <a:rPr lang="en-GB" sz="2000" dirty="0"/>
              <a:t>continuous, aperiodic</a:t>
            </a:r>
          </a:p>
          <a:p>
            <a:pPr algn="ctr"/>
            <a:endParaRPr lang="en-GB" sz="2000" dirty="0"/>
          </a:p>
          <a:p>
            <a:pPr algn="ctr"/>
            <a:r>
              <a:rPr lang="en-GB" sz="2000" dirty="0"/>
              <a:t>discrete, aperiodic</a:t>
            </a:r>
          </a:p>
          <a:p>
            <a:pPr algn="ctr"/>
            <a:endParaRPr lang="en-GB" sz="2000" dirty="0"/>
          </a:p>
          <a:p>
            <a:pPr algn="ctr"/>
            <a:r>
              <a:rPr lang="en-GB" sz="2000" dirty="0"/>
              <a:t>continuous, periodic</a:t>
            </a:r>
          </a:p>
          <a:p>
            <a:pPr algn="ctr"/>
            <a:endParaRPr lang="en-GB" sz="2000" dirty="0"/>
          </a:p>
          <a:p>
            <a:pPr algn="ctr"/>
            <a:r>
              <a:rPr lang="en-GB" sz="2000" dirty="0"/>
              <a:t>discrete, periodic</a:t>
            </a:r>
          </a:p>
        </p:txBody>
      </p:sp>
      <p:sp>
        <p:nvSpPr>
          <p:cNvPr id="14" name="Text Box 12">
            <a:extLst>
              <a:ext uri="{FF2B5EF4-FFF2-40B4-BE49-F238E27FC236}">
                <a16:creationId xmlns:a16="http://schemas.microsoft.com/office/drawing/2014/main" id="{E9A551A6-CAC7-43DB-B33B-C0F37D9A29BE}"/>
              </a:ext>
            </a:extLst>
          </p:cNvPr>
          <p:cNvSpPr txBox="1">
            <a:spLocks noChangeArrowheads="1"/>
          </p:cNvSpPr>
          <p:nvPr/>
        </p:nvSpPr>
        <p:spPr bwMode="auto">
          <a:xfrm>
            <a:off x="4951875" y="2043125"/>
            <a:ext cx="2049792" cy="400110"/>
          </a:xfrm>
          <a:prstGeom prst="rect">
            <a:avLst/>
          </a:prstGeom>
          <a:noFill/>
          <a:ln w="9525">
            <a:noFill/>
            <a:miter lim="800000"/>
            <a:headEnd/>
            <a:tailEnd/>
          </a:ln>
        </p:spPr>
        <p:txBody>
          <a:bodyPr wrap="none">
            <a:spAutoFit/>
          </a:bodyPr>
          <a:lstStyle/>
          <a:p>
            <a:r>
              <a:rPr lang="en-GB" sz="2000" dirty="0">
                <a:solidFill>
                  <a:schemeClr val="accent2"/>
                </a:solidFill>
              </a:rPr>
              <a:t>Fourier series (FS)</a:t>
            </a:r>
          </a:p>
        </p:txBody>
      </p:sp>
    </p:spTree>
    <p:extLst>
      <p:ext uri="{BB962C8B-B14F-4D97-AF65-F5344CB8AC3E}">
        <p14:creationId xmlns:p14="http://schemas.microsoft.com/office/powerpoint/2010/main" val="363923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Fourier Series (FS)</a:t>
            </a:r>
            <a:br>
              <a:rPr lang="en-US" dirty="0"/>
            </a:br>
            <a:endParaRPr lang="en-US" dirty="0"/>
          </a:p>
        </p:txBody>
      </p:sp>
      <p:graphicFrame>
        <p:nvGraphicFramePr>
          <p:cNvPr id="4" name="Content Placeholder 3">
            <a:extLst>
              <a:ext uri="{FF2B5EF4-FFF2-40B4-BE49-F238E27FC236}">
                <a16:creationId xmlns:a16="http://schemas.microsoft.com/office/drawing/2014/main" id="{680C0D69-1069-4CB8-A2F9-66869AACCFE8}"/>
              </a:ext>
            </a:extLst>
          </p:cNvPr>
          <p:cNvGraphicFramePr>
            <a:graphicFrameLocks noGrp="1" noChangeAspect="1"/>
          </p:cNvGraphicFramePr>
          <p:nvPr>
            <p:ph sz="half" idx="1"/>
            <p:extLst>
              <p:ext uri="{D42A27DB-BD31-4B8C-83A1-F6EECF244321}">
                <p14:modId xmlns:p14="http://schemas.microsoft.com/office/powerpoint/2010/main" val="3685832752"/>
              </p:ext>
            </p:extLst>
          </p:nvPr>
        </p:nvGraphicFramePr>
        <p:xfrm>
          <a:off x="3565815" y="1857774"/>
          <a:ext cx="3747152" cy="1057275"/>
        </p:xfrm>
        <a:graphic>
          <a:graphicData uri="http://schemas.openxmlformats.org/presentationml/2006/ole">
            <mc:AlternateContent xmlns:mc="http://schemas.openxmlformats.org/markup-compatibility/2006">
              <mc:Choice xmlns:v="urn:schemas-microsoft-com:vml" Requires="v">
                <p:oleObj spid="_x0000_s1026" name="Equation" r:id="rId4" imgW="1587500" imgH="596900" progId="Equation.3">
                  <p:embed/>
                </p:oleObj>
              </mc:Choice>
              <mc:Fallback>
                <p:oleObj name="Equation" r:id="rId4" imgW="1587500" imgH="596900" progId="Equation.3">
                  <p:embed/>
                  <p:pic>
                    <p:nvPicPr>
                      <p:cNvPr id="4" name="Content Placeholder 3">
                        <a:extLst>
                          <a:ext uri="{FF2B5EF4-FFF2-40B4-BE49-F238E27FC236}">
                            <a16:creationId xmlns:a16="http://schemas.microsoft.com/office/drawing/2014/main" id="{680C0D69-1069-4CB8-A2F9-66869AACCFE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5815" y="1857774"/>
                        <a:ext cx="3747152" cy="1057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98556A5A-E3A9-44FB-91B5-5F617B8C5CAB}"/>
              </a:ext>
            </a:extLst>
          </p:cNvPr>
          <p:cNvGraphicFramePr>
            <a:graphicFrameLocks noChangeAspect="1"/>
          </p:cNvGraphicFramePr>
          <p:nvPr>
            <p:extLst>
              <p:ext uri="{D42A27DB-BD31-4B8C-83A1-F6EECF244321}">
                <p14:modId xmlns:p14="http://schemas.microsoft.com/office/powerpoint/2010/main" val="4051275452"/>
              </p:ext>
            </p:extLst>
          </p:nvPr>
        </p:nvGraphicFramePr>
        <p:xfrm>
          <a:off x="3485206" y="4112051"/>
          <a:ext cx="4180900" cy="1009650"/>
        </p:xfrm>
        <a:graphic>
          <a:graphicData uri="http://schemas.openxmlformats.org/presentationml/2006/ole">
            <mc:AlternateContent xmlns:mc="http://schemas.openxmlformats.org/markup-compatibility/2006">
              <mc:Choice xmlns:v="urn:schemas-microsoft-com:vml" Requires="v">
                <p:oleObj spid="_x0000_s1027" name="Equation" r:id="rId6" imgW="1498320" imgH="482400" progId="Equation.3">
                  <p:embed/>
                </p:oleObj>
              </mc:Choice>
              <mc:Fallback>
                <p:oleObj name="Equation" r:id="rId6" imgW="1498320" imgH="482400" progId="Equation.3">
                  <p:embed/>
                  <p:pic>
                    <p:nvPicPr>
                      <p:cNvPr id="5" name="Object 4">
                        <a:extLst>
                          <a:ext uri="{FF2B5EF4-FFF2-40B4-BE49-F238E27FC236}">
                            <a16:creationId xmlns:a16="http://schemas.microsoft.com/office/drawing/2014/main" id="{98556A5A-E3A9-44FB-91B5-5F617B8C5CAB}"/>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5206" y="4112051"/>
                        <a:ext cx="4180900" cy="100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a:extLst>
              <a:ext uri="{FF2B5EF4-FFF2-40B4-BE49-F238E27FC236}">
                <a16:creationId xmlns:a16="http://schemas.microsoft.com/office/drawing/2014/main" id="{6D3EAC01-33E1-4E91-9B32-3EE76F9DB901}"/>
              </a:ext>
            </a:extLst>
          </p:cNvPr>
          <p:cNvSpPr txBox="1">
            <a:spLocks noChangeArrowheads="1"/>
          </p:cNvSpPr>
          <p:nvPr/>
        </p:nvSpPr>
        <p:spPr bwMode="auto">
          <a:xfrm>
            <a:off x="1906135" y="2216259"/>
            <a:ext cx="1129649" cy="369332"/>
          </a:xfrm>
          <a:prstGeom prst="rect">
            <a:avLst/>
          </a:prstGeom>
          <a:noFill/>
          <a:ln w="9525">
            <a:noFill/>
            <a:miter lim="800000"/>
            <a:headEnd/>
            <a:tailEnd/>
          </a:ln>
        </p:spPr>
        <p:txBody>
          <a:bodyPr wrap="none">
            <a:spAutoFit/>
          </a:bodyPr>
          <a:lstStyle/>
          <a:p>
            <a:r>
              <a:rPr lang="en-GB" dirty="0"/>
              <a:t>Synthesis: </a:t>
            </a:r>
          </a:p>
        </p:txBody>
      </p:sp>
      <p:sp>
        <p:nvSpPr>
          <p:cNvPr id="7" name="Text Box 6">
            <a:extLst>
              <a:ext uri="{FF2B5EF4-FFF2-40B4-BE49-F238E27FC236}">
                <a16:creationId xmlns:a16="http://schemas.microsoft.com/office/drawing/2014/main" id="{08E58B33-F4E7-4F9C-AA50-6955A3711752}"/>
              </a:ext>
            </a:extLst>
          </p:cNvPr>
          <p:cNvSpPr txBox="1">
            <a:spLocks noChangeArrowheads="1"/>
          </p:cNvSpPr>
          <p:nvPr/>
        </p:nvSpPr>
        <p:spPr bwMode="auto">
          <a:xfrm>
            <a:off x="2106483" y="4432210"/>
            <a:ext cx="929301" cy="369332"/>
          </a:xfrm>
          <a:prstGeom prst="rect">
            <a:avLst/>
          </a:prstGeom>
          <a:noFill/>
          <a:ln w="9525">
            <a:noFill/>
            <a:miter lim="800000"/>
            <a:headEnd/>
            <a:tailEnd/>
          </a:ln>
        </p:spPr>
        <p:txBody>
          <a:bodyPr wrap="none">
            <a:spAutoFit/>
          </a:bodyPr>
          <a:lstStyle/>
          <a:p>
            <a:r>
              <a:rPr lang="en-GB" dirty="0"/>
              <a:t>Analysis</a:t>
            </a:r>
          </a:p>
        </p:txBody>
      </p:sp>
      <p:sp>
        <p:nvSpPr>
          <p:cNvPr id="8" name="Text Box 7">
            <a:extLst>
              <a:ext uri="{FF2B5EF4-FFF2-40B4-BE49-F238E27FC236}">
                <a16:creationId xmlns:a16="http://schemas.microsoft.com/office/drawing/2014/main" id="{A947712B-4C40-4818-B63E-EE7D313C913A}"/>
              </a:ext>
            </a:extLst>
          </p:cNvPr>
          <p:cNvSpPr txBox="1">
            <a:spLocks noChangeArrowheads="1"/>
          </p:cNvSpPr>
          <p:nvPr/>
        </p:nvSpPr>
        <p:spPr bwMode="auto">
          <a:xfrm>
            <a:off x="682981" y="5296716"/>
            <a:ext cx="7968976" cy="461665"/>
          </a:xfrm>
          <a:prstGeom prst="rect">
            <a:avLst/>
          </a:prstGeom>
          <a:noFill/>
          <a:ln w="9525">
            <a:noFill/>
            <a:miter lim="800000"/>
            <a:headEnd/>
            <a:tailEnd/>
          </a:ln>
        </p:spPr>
        <p:txBody>
          <a:bodyPr wrap="none">
            <a:spAutoFit/>
          </a:bodyPr>
          <a:lstStyle/>
          <a:p>
            <a:r>
              <a:rPr lang="en-GB" sz="2400" dirty="0">
                <a:solidFill>
                  <a:schemeClr val="accent1"/>
                </a:solidFill>
              </a:rPr>
              <a:t>In the time domain,  </a:t>
            </a:r>
            <a:r>
              <a:rPr lang="en-GB" sz="2400" i="1" dirty="0">
                <a:solidFill>
                  <a:schemeClr val="accent1"/>
                </a:solidFill>
              </a:rPr>
              <a:t>x(t)</a:t>
            </a:r>
            <a:r>
              <a:rPr lang="en-GB" sz="2400" dirty="0">
                <a:solidFill>
                  <a:schemeClr val="accent1"/>
                </a:solidFill>
              </a:rPr>
              <a:t> is complex, continuous,  and periodic.</a:t>
            </a:r>
          </a:p>
        </p:txBody>
      </p:sp>
      <p:sp>
        <p:nvSpPr>
          <p:cNvPr id="9" name="Text Box 8">
            <a:extLst>
              <a:ext uri="{FF2B5EF4-FFF2-40B4-BE49-F238E27FC236}">
                <a16:creationId xmlns:a16="http://schemas.microsoft.com/office/drawing/2014/main" id="{5153A3D6-3CAB-4431-AA72-537988961E5A}"/>
              </a:ext>
            </a:extLst>
          </p:cNvPr>
          <p:cNvSpPr txBox="1">
            <a:spLocks noChangeArrowheads="1"/>
          </p:cNvSpPr>
          <p:nvPr/>
        </p:nvSpPr>
        <p:spPr bwMode="auto">
          <a:xfrm>
            <a:off x="682981" y="5767648"/>
            <a:ext cx="12346612" cy="461665"/>
          </a:xfrm>
          <a:prstGeom prst="rect">
            <a:avLst/>
          </a:prstGeom>
          <a:noFill/>
          <a:ln w="9525">
            <a:noFill/>
            <a:miter lim="800000"/>
            <a:headEnd/>
            <a:tailEnd/>
          </a:ln>
        </p:spPr>
        <p:txBody>
          <a:bodyPr wrap="square">
            <a:spAutoFit/>
          </a:bodyPr>
          <a:lstStyle/>
          <a:p>
            <a:r>
              <a:rPr lang="en-GB" sz="2400" dirty="0">
                <a:solidFill>
                  <a:schemeClr val="accent1"/>
                </a:solidFill>
              </a:rPr>
              <a:t>In the frequency domain,  </a:t>
            </a:r>
            <a:r>
              <a:rPr lang="en-GB" sz="2400" i="1" dirty="0">
                <a:solidFill>
                  <a:schemeClr val="accent1"/>
                </a:solidFill>
              </a:rPr>
              <a:t>X(k) </a:t>
            </a:r>
            <a:r>
              <a:rPr lang="en-GB" sz="2400" dirty="0">
                <a:solidFill>
                  <a:schemeClr val="accent1"/>
                </a:solidFill>
              </a:rPr>
              <a:t>is complex, discrete, and aperiodic </a:t>
            </a:r>
            <a:r>
              <a:rPr lang="en-GB" sz="2400" i="1" dirty="0">
                <a:solidFill>
                  <a:schemeClr val="accent1"/>
                </a:solidFill>
              </a:rPr>
              <a:t>k</a:t>
            </a:r>
            <a:r>
              <a:rPr lang="en-GB" sz="2400" dirty="0">
                <a:solidFill>
                  <a:schemeClr val="accent1"/>
                </a:solidFill>
              </a:rPr>
              <a:t> runs from -∞ to + ∞.</a:t>
            </a:r>
          </a:p>
        </p:txBody>
      </p:sp>
      <p:sp>
        <p:nvSpPr>
          <p:cNvPr id="10" name="TextBox 9">
            <a:extLst>
              <a:ext uri="{FF2B5EF4-FFF2-40B4-BE49-F238E27FC236}">
                <a16:creationId xmlns:a16="http://schemas.microsoft.com/office/drawing/2014/main" id="{6D184A7B-2642-4F4E-9E14-3889E31A2366}"/>
              </a:ext>
            </a:extLst>
          </p:cNvPr>
          <p:cNvSpPr txBox="1"/>
          <p:nvPr/>
        </p:nvSpPr>
        <p:spPr>
          <a:xfrm>
            <a:off x="706251" y="3178814"/>
            <a:ext cx="11112007" cy="646331"/>
          </a:xfrm>
          <a:prstGeom prst="rect">
            <a:avLst/>
          </a:prstGeom>
          <a:noFill/>
        </p:spPr>
        <p:txBody>
          <a:bodyPr wrap="square" rtlCol="0">
            <a:spAutoFit/>
          </a:bodyPr>
          <a:lstStyle/>
          <a:p>
            <a:r>
              <a:rPr lang="en-GB" dirty="0"/>
              <a:t>A periodic continuous-time waveform is formed from the weighted sum of a potentially infinite numbers of complex exponentials at integer multiples of its fundamental frequency.</a:t>
            </a:r>
          </a:p>
        </p:txBody>
      </p:sp>
      <p:sp>
        <p:nvSpPr>
          <p:cNvPr id="11" name="TextBox 10">
            <a:extLst>
              <a:ext uri="{FF2B5EF4-FFF2-40B4-BE49-F238E27FC236}">
                <a16:creationId xmlns:a16="http://schemas.microsoft.com/office/drawing/2014/main" id="{38133C87-4118-4C9C-9044-7B33306BA8E2}"/>
              </a:ext>
            </a:extLst>
          </p:cNvPr>
          <p:cNvSpPr txBox="1"/>
          <p:nvPr/>
        </p:nvSpPr>
        <p:spPr>
          <a:xfrm>
            <a:off x="8572420" y="1873093"/>
            <a:ext cx="3095316" cy="369332"/>
          </a:xfrm>
          <a:prstGeom prst="rect">
            <a:avLst/>
          </a:prstGeom>
          <a:noFill/>
        </p:spPr>
        <p:txBody>
          <a:bodyPr wrap="none" rtlCol="0">
            <a:spAutoFit/>
          </a:bodyPr>
          <a:lstStyle/>
          <a:p>
            <a:r>
              <a:rPr lang="en-GB" dirty="0">
                <a:solidFill>
                  <a:schemeClr val="accent1"/>
                </a:solidFill>
              </a:rPr>
              <a:t>Fundamental period  </a:t>
            </a:r>
            <a:r>
              <a:rPr lang="en-GB" i="1" dirty="0">
                <a:solidFill>
                  <a:schemeClr val="accent1"/>
                </a:solidFill>
              </a:rPr>
              <a:t>T</a:t>
            </a:r>
            <a:r>
              <a:rPr lang="en-GB" dirty="0">
                <a:solidFill>
                  <a:schemeClr val="accent1"/>
                </a:solidFill>
              </a:rPr>
              <a:t> seconds</a:t>
            </a:r>
          </a:p>
        </p:txBody>
      </p:sp>
      <p:sp>
        <p:nvSpPr>
          <p:cNvPr id="12" name="TextBox 11">
            <a:extLst>
              <a:ext uri="{FF2B5EF4-FFF2-40B4-BE49-F238E27FC236}">
                <a16:creationId xmlns:a16="http://schemas.microsoft.com/office/drawing/2014/main" id="{02D3248A-FCCC-4FD2-833B-4D2A426F19B0}"/>
              </a:ext>
            </a:extLst>
          </p:cNvPr>
          <p:cNvSpPr txBox="1"/>
          <p:nvPr/>
        </p:nvSpPr>
        <p:spPr>
          <a:xfrm>
            <a:off x="8378481" y="2400925"/>
            <a:ext cx="3289255" cy="369332"/>
          </a:xfrm>
          <a:prstGeom prst="rect">
            <a:avLst/>
          </a:prstGeom>
          <a:noFill/>
        </p:spPr>
        <p:txBody>
          <a:bodyPr wrap="none" rtlCol="0">
            <a:spAutoFit/>
          </a:bodyPr>
          <a:lstStyle/>
          <a:p>
            <a:r>
              <a:rPr lang="en-GB" dirty="0">
                <a:solidFill>
                  <a:schemeClr val="accent1"/>
                </a:solidFill>
              </a:rPr>
              <a:t>Fundamental frequency 1/</a:t>
            </a:r>
            <a:r>
              <a:rPr lang="en-GB" i="1" dirty="0">
                <a:solidFill>
                  <a:schemeClr val="accent1"/>
                </a:solidFill>
              </a:rPr>
              <a:t>T</a:t>
            </a:r>
            <a:r>
              <a:rPr lang="en-GB" dirty="0">
                <a:solidFill>
                  <a:schemeClr val="accent1"/>
                </a:solidFill>
              </a:rPr>
              <a:t> hertz</a:t>
            </a:r>
          </a:p>
        </p:txBody>
      </p:sp>
      <p:sp>
        <p:nvSpPr>
          <p:cNvPr id="13" name="Text Box 7">
            <a:extLst>
              <a:ext uri="{FF2B5EF4-FFF2-40B4-BE49-F238E27FC236}">
                <a16:creationId xmlns:a16="http://schemas.microsoft.com/office/drawing/2014/main" id="{B0ED7F73-2921-4985-ADC6-5135087BF21A}"/>
              </a:ext>
            </a:extLst>
          </p:cNvPr>
          <p:cNvSpPr txBox="1">
            <a:spLocks noChangeArrowheads="1"/>
          </p:cNvSpPr>
          <p:nvPr/>
        </p:nvSpPr>
        <p:spPr bwMode="auto">
          <a:xfrm>
            <a:off x="7868280" y="4417696"/>
            <a:ext cx="3799456" cy="369332"/>
          </a:xfrm>
          <a:prstGeom prst="rect">
            <a:avLst/>
          </a:prstGeom>
          <a:noFill/>
          <a:ln w="9525">
            <a:noFill/>
            <a:miter lim="800000"/>
            <a:headEnd/>
            <a:tailEnd/>
          </a:ln>
        </p:spPr>
        <p:txBody>
          <a:bodyPr wrap="none">
            <a:spAutoFit/>
          </a:bodyPr>
          <a:lstStyle/>
          <a:p>
            <a:r>
              <a:rPr lang="en-GB" dirty="0">
                <a:solidFill>
                  <a:schemeClr val="accent1"/>
                </a:solidFill>
              </a:rPr>
              <a:t>Analyze one cycle of </a:t>
            </a:r>
            <a:r>
              <a:rPr lang="en-GB" i="1" dirty="0">
                <a:solidFill>
                  <a:schemeClr val="accent1"/>
                </a:solidFill>
              </a:rPr>
              <a:t>x(t)</a:t>
            </a:r>
            <a:r>
              <a:rPr lang="en-GB" dirty="0">
                <a:solidFill>
                  <a:schemeClr val="accent1"/>
                </a:solidFill>
              </a:rPr>
              <a:t> over period </a:t>
            </a:r>
            <a:r>
              <a:rPr lang="en-GB" i="1" dirty="0">
                <a:solidFill>
                  <a:schemeClr val="accent1"/>
                </a:solidFill>
              </a:rPr>
              <a:t>T</a:t>
            </a:r>
          </a:p>
        </p:txBody>
      </p:sp>
      <p:sp>
        <p:nvSpPr>
          <p:cNvPr id="14" name="Text Box 8">
            <a:extLst>
              <a:ext uri="{FF2B5EF4-FFF2-40B4-BE49-F238E27FC236}">
                <a16:creationId xmlns:a16="http://schemas.microsoft.com/office/drawing/2014/main" id="{36A8EA8E-8C1C-4845-83CE-7E10435B3766}"/>
              </a:ext>
            </a:extLst>
          </p:cNvPr>
          <p:cNvSpPr txBox="1">
            <a:spLocks noChangeArrowheads="1"/>
          </p:cNvSpPr>
          <p:nvPr/>
        </p:nvSpPr>
        <p:spPr bwMode="auto">
          <a:xfrm>
            <a:off x="682981" y="1304724"/>
            <a:ext cx="4959499" cy="369332"/>
          </a:xfrm>
          <a:prstGeom prst="rect">
            <a:avLst/>
          </a:prstGeom>
          <a:noFill/>
          <a:ln w="9525">
            <a:noFill/>
            <a:miter lim="800000"/>
            <a:headEnd/>
            <a:tailEnd/>
          </a:ln>
        </p:spPr>
        <p:txBody>
          <a:bodyPr wrap="none">
            <a:spAutoFit/>
          </a:bodyPr>
          <a:lstStyle/>
          <a:p>
            <a:r>
              <a:rPr lang="en-GB" dirty="0"/>
              <a:t>Synthesize using an infinite number of weights </a:t>
            </a:r>
            <a:r>
              <a:rPr lang="en-GB" i="1" dirty="0"/>
              <a:t>X(k)</a:t>
            </a:r>
          </a:p>
        </p:txBody>
      </p:sp>
    </p:spTree>
    <p:extLst>
      <p:ext uri="{BB962C8B-B14F-4D97-AF65-F5344CB8AC3E}">
        <p14:creationId xmlns:p14="http://schemas.microsoft.com/office/powerpoint/2010/main" val="185317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Fourier Analysis</a:t>
            </a:r>
            <a:br>
              <a:rPr lang="en-US" dirty="0"/>
            </a:br>
            <a:endParaRPr lang="en-US" dirty="0"/>
          </a:p>
        </p:txBody>
      </p:sp>
      <p:sp>
        <p:nvSpPr>
          <p:cNvPr id="4" name="Text Box 5">
            <a:extLst>
              <a:ext uri="{FF2B5EF4-FFF2-40B4-BE49-F238E27FC236}">
                <a16:creationId xmlns:a16="http://schemas.microsoft.com/office/drawing/2014/main" id="{C9EB4454-5444-4030-9874-AE517AD44606}"/>
              </a:ext>
            </a:extLst>
          </p:cNvPr>
          <p:cNvSpPr txBox="1">
            <a:spLocks noChangeArrowheads="1"/>
          </p:cNvSpPr>
          <p:nvPr/>
        </p:nvSpPr>
        <p:spPr bwMode="auto">
          <a:xfrm>
            <a:off x="404373" y="1308160"/>
            <a:ext cx="11323613" cy="400110"/>
          </a:xfrm>
          <a:prstGeom prst="rect">
            <a:avLst/>
          </a:prstGeom>
          <a:noFill/>
          <a:ln w="9525">
            <a:noFill/>
            <a:miter lim="800000"/>
            <a:headEnd/>
            <a:tailEnd/>
          </a:ln>
        </p:spPr>
        <p:txBody>
          <a:bodyPr wrap="none">
            <a:spAutoFit/>
          </a:bodyPr>
          <a:lstStyle/>
          <a:p>
            <a:pPr algn="ctr"/>
            <a:r>
              <a:rPr lang="en-GB" sz="2000" dirty="0"/>
              <a:t>Time domain								      		Frequency domain</a:t>
            </a:r>
          </a:p>
        </p:txBody>
      </p:sp>
      <p:cxnSp>
        <p:nvCxnSpPr>
          <p:cNvPr id="5" name="Straight Connector 4">
            <a:extLst>
              <a:ext uri="{FF2B5EF4-FFF2-40B4-BE49-F238E27FC236}">
                <a16:creationId xmlns:a16="http://schemas.microsoft.com/office/drawing/2014/main" id="{159E2BA5-1507-479D-8360-AF2685216596}"/>
              </a:ext>
            </a:extLst>
          </p:cNvPr>
          <p:cNvCxnSpPr/>
          <p:nvPr/>
        </p:nvCxnSpPr>
        <p:spPr>
          <a:xfrm>
            <a:off x="1378678" y="1766326"/>
            <a:ext cx="9200859" cy="0"/>
          </a:xfrm>
          <a:prstGeom prst="line">
            <a:avLst/>
          </a:prstGeom>
          <a:ln w="19050"/>
          <a:effectLst>
            <a:outerShdw blurRad="63500" dist="38100" dir="5400000" sx="99000" sy="99000"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6" name="Text Box 3">
            <a:extLst>
              <a:ext uri="{FF2B5EF4-FFF2-40B4-BE49-F238E27FC236}">
                <a16:creationId xmlns:a16="http://schemas.microsoft.com/office/drawing/2014/main" id="{1D25D513-0D60-4E37-B97F-868E98566C48}"/>
              </a:ext>
            </a:extLst>
          </p:cNvPr>
          <p:cNvSpPr txBox="1">
            <a:spLocks noChangeArrowheads="1"/>
          </p:cNvSpPr>
          <p:nvPr/>
        </p:nvSpPr>
        <p:spPr bwMode="auto">
          <a:xfrm>
            <a:off x="2045330" y="2262933"/>
            <a:ext cx="2386689" cy="3323987"/>
          </a:xfrm>
          <a:prstGeom prst="rect">
            <a:avLst/>
          </a:prstGeom>
          <a:noFill/>
          <a:ln w="9525">
            <a:noFill/>
            <a:miter lim="800000"/>
            <a:headEnd/>
            <a:tailEnd/>
          </a:ln>
        </p:spPr>
        <p:txBody>
          <a:bodyPr wrap="none">
            <a:spAutoFit/>
          </a:bodyPr>
          <a:lstStyle/>
          <a:p>
            <a:pPr algn="ctr">
              <a:lnSpc>
                <a:spcPct val="150000"/>
              </a:lnSpc>
            </a:pPr>
            <a:r>
              <a:rPr lang="en-GB" sz="2000" dirty="0"/>
              <a:t>continuous, aperiodic</a:t>
            </a:r>
          </a:p>
          <a:p>
            <a:pPr algn="ctr">
              <a:lnSpc>
                <a:spcPct val="150000"/>
              </a:lnSpc>
            </a:pPr>
            <a:endParaRPr lang="en-GB" sz="2000" dirty="0"/>
          </a:p>
          <a:p>
            <a:pPr algn="ctr">
              <a:lnSpc>
                <a:spcPct val="150000"/>
              </a:lnSpc>
            </a:pPr>
            <a:r>
              <a:rPr lang="en-GB" sz="2000" dirty="0"/>
              <a:t>continuous, periodic</a:t>
            </a:r>
          </a:p>
          <a:p>
            <a:pPr algn="ctr">
              <a:lnSpc>
                <a:spcPct val="150000"/>
              </a:lnSpc>
            </a:pPr>
            <a:endParaRPr lang="en-GB" sz="2000" dirty="0"/>
          </a:p>
          <a:p>
            <a:pPr algn="ctr">
              <a:lnSpc>
                <a:spcPct val="150000"/>
              </a:lnSpc>
            </a:pPr>
            <a:r>
              <a:rPr lang="en-GB" sz="2000" dirty="0"/>
              <a:t>discrete, aperiodic</a:t>
            </a:r>
          </a:p>
          <a:p>
            <a:pPr algn="ctr">
              <a:lnSpc>
                <a:spcPct val="150000"/>
              </a:lnSpc>
            </a:pPr>
            <a:endParaRPr lang="en-GB" sz="2000" dirty="0"/>
          </a:p>
          <a:p>
            <a:pPr algn="ctr">
              <a:lnSpc>
                <a:spcPct val="150000"/>
              </a:lnSpc>
            </a:pPr>
            <a:r>
              <a:rPr lang="en-GB" sz="2000" dirty="0"/>
              <a:t>discrete, periodic</a:t>
            </a:r>
          </a:p>
        </p:txBody>
      </p:sp>
      <p:sp>
        <p:nvSpPr>
          <p:cNvPr id="7" name="Text Box 7">
            <a:extLst>
              <a:ext uri="{FF2B5EF4-FFF2-40B4-BE49-F238E27FC236}">
                <a16:creationId xmlns:a16="http://schemas.microsoft.com/office/drawing/2014/main" id="{86EFD49D-95CD-4267-9BE4-06E577D1345C}"/>
              </a:ext>
            </a:extLst>
          </p:cNvPr>
          <p:cNvSpPr txBox="1">
            <a:spLocks noChangeArrowheads="1"/>
          </p:cNvSpPr>
          <p:nvPr/>
        </p:nvSpPr>
        <p:spPr bwMode="auto">
          <a:xfrm>
            <a:off x="7429355" y="2262933"/>
            <a:ext cx="2386689" cy="3323987"/>
          </a:xfrm>
          <a:prstGeom prst="rect">
            <a:avLst/>
          </a:prstGeom>
          <a:noFill/>
          <a:ln w="9525">
            <a:noFill/>
            <a:miter lim="800000"/>
            <a:headEnd/>
            <a:tailEnd/>
          </a:ln>
        </p:spPr>
        <p:txBody>
          <a:bodyPr wrap="none">
            <a:spAutoFit/>
          </a:bodyPr>
          <a:lstStyle/>
          <a:p>
            <a:pPr algn="ctr">
              <a:lnSpc>
                <a:spcPct val="150000"/>
              </a:lnSpc>
            </a:pPr>
            <a:r>
              <a:rPr lang="en-GB" sz="2000" dirty="0"/>
              <a:t>continuous, aperiodic</a:t>
            </a:r>
          </a:p>
          <a:p>
            <a:pPr algn="ctr">
              <a:lnSpc>
                <a:spcPct val="150000"/>
              </a:lnSpc>
            </a:pPr>
            <a:endParaRPr lang="en-GB" sz="2000" dirty="0"/>
          </a:p>
          <a:p>
            <a:pPr algn="ctr">
              <a:lnSpc>
                <a:spcPct val="150000"/>
              </a:lnSpc>
            </a:pPr>
            <a:r>
              <a:rPr lang="en-GB" sz="2000" dirty="0"/>
              <a:t>discrete, aperiodic</a:t>
            </a:r>
          </a:p>
          <a:p>
            <a:pPr algn="ctr">
              <a:lnSpc>
                <a:spcPct val="150000"/>
              </a:lnSpc>
            </a:pPr>
            <a:endParaRPr lang="en-GB" sz="2000" dirty="0"/>
          </a:p>
          <a:p>
            <a:pPr algn="ctr">
              <a:lnSpc>
                <a:spcPct val="150000"/>
              </a:lnSpc>
            </a:pPr>
            <a:r>
              <a:rPr lang="en-GB" sz="2000" dirty="0"/>
              <a:t>continuous, periodic</a:t>
            </a:r>
          </a:p>
          <a:p>
            <a:pPr algn="ctr">
              <a:lnSpc>
                <a:spcPct val="150000"/>
              </a:lnSpc>
            </a:pPr>
            <a:endParaRPr lang="en-GB" sz="2000" dirty="0"/>
          </a:p>
          <a:p>
            <a:pPr algn="ctr">
              <a:lnSpc>
                <a:spcPct val="150000"/>
              </a:lnSpc>
            </a:pPr>
            <a:r>
              <a:rPr lang="en-GB" sz="2000" dirty="0"/>
              <a:t>discrete, periodic</a:t>
            </a:r>
          </a:p>
        </p:txBody>
      </p:sp>
      <p:sp>
        <p:nvSpPr>
          <p:cNvPr id="8" name="Text Box 12">
            <a:extLst>
              <a:ext uri="{FF2B5EF4-FFF2-40B4-BE49-F238E27FC236}">
                <a16:creationId xmlns:a16="http://schemas.microsoft.com/office/drawing/2014/main" id="{D6DBE490-79BF-4024-804E-8ADEE66A5073}"/>
              </a:ext>
            </a:extLst>
          </p:cNvPr>
          <p:cNvSpPr txBox="1">
            <a:spLocks noChangeArrowheads="1"/>
          </p:cNvSpPr>
          <p:nvPr/>
        </p:nvSpPr>
        <p:spPr bwMode="auto">
          <a:xfrm>
            <a:off x="4765129" y="3260179"/>
            <a:ext cx="2412263" cy="461665"/>
          </a:xfrm>
          <a:prstGeom prst="rect">
            <a:avLst/>
          </a:prstGeom>
          <a:noFill/>
          <a:ln w="9525">
            <a:noFill/>
            <a:miter lim="800000"/>
            <a:headEnd/>
            <a:tailEnd/>
          </a:ln>
        </p:spPr>
        <p:txBody>
          <a:bodyPr wrap="none">
            <a:spAutoFit/>
          </a:bodyPr>
          <a:lstStyle/>
          <a:p>
            <a:r>
              <a:rPr lang="en-GB" sz="2400" dirty="0">
                <a:solidFill>
                  <a:schemeClr val="accent2"/>
                </a:solidFill>
              </a:rPr>
              <a:t>Fourier series (FS)</a:t>
            </a:r>
          </a:p>
        </p:txBody>
      </p:sp>
      <p:sp>
        <p:nvSpPr>
          <p:cNvPr id="9" name="Text Box 12">
            <a:extLst>
              <a:ext uri="{FF2B5EF4-FFF2-40B4-BE49-F238E27FC236}">
                <a16:creationId xmlns:a16="http://schemas.microsoft.com/office/drawing/2014/main" id="{92B8F9C3-3482-47D1-A336-D80140323853}"/>
              </a:ext>
            </a:extLst>
          </p:cNvPr>
          <p:cNvSpPr txBox="1">
            <a:spLocks noChangeArrowheads="1"/>
          </p:cNvSpPr>
          <p:nvPr/>
        </p:nvSpPr>
        <p:spPr bwMode="auto">
          <a:xfrm>
            <a:off x="4526505" y="2348625"/>
            <a:ext cx="2933175" cy="461665"/>
          </a:xfrm>
          <a:prstGeom prst="rect">
            <a:avLst/>
          </a:prstGeom>
          <a:noFill/>
          <a:ln w="9525">
            <a:noFill/>
            <a:miter lim="800000"/>
            <a:headEnd/>
            <a:tailEnd/>
          </a:ln>
        </p:spPr>
        <p:txBody>
          <a:bodyPr wrap="none">
            <a:spAutoFit/>
          </a:bodyPr>
          <a:lstStyle/>
          <a:p>
            <a:r>
              <a:rPr lang="en-GB" sz="2400" dirty="0">
                <a:solidFill>
                  <a:schemeClr val="accent2"/>
                </a:solidFill>
              </a:rPr>
              <a:t>Fourier transform (FT)</a:t>
            </a:r>
          </a:p>
        </p:txBody>
      </p:sp>
    </p:spTree>
    <p:extLst>
      <p:ext uri="{BB962C8B-B14F-4D97-AF65-F5344CB8AC3E}">
        <p14:creationId xmlns:p14="http://schemas.microsoft.com/office/powerpoint/2010/main" val="413021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Fourier Transform (FT)</a:t>
            </a:r>
            <a:br>
              <a:rPr lang="en-US" dirty="0"/>
            </a:br>
            <a:endParaRPr lang="en-US" dirty="0"/>
          </a:p>
        </p:txBody>
      </p:sp>
      <p:graphicFrame>
        <p:nvGraphicFramePr>
          <p:cNvPr id="4" name="Content Placeholder 3">
            <a:extLst>
              <a:ext uri="{FF2B5EF4-FFF2-40B4-BE49-F238E27FC236}">
                <a16:creationId xmlns:a16="http://schemas.microsoft.com/office/drawing/2014/main" id="{73A26B74-5C96-4C58-83C2-62641008CFD2}"/>
              </a:ext>
            </a:extLst>
          </p:cNvPr>
          <p:cNvGraphicFramePr>
            <a:graphicFrameLocks noGrp="1" noChangeAspect="1"/>
          </p:cNvGraphicFramePr>
          <p:nvPr>
            <p:ph sz="half" idx="1"/>
          </p:nvPr>
        </p:nvGraphicFramePr>
        <p:xfrm>
          <a:off x="4170321" y="1412875"/>
          <a:ext cx="3747152" cy="1111250"/>
        </p:xfrm>
        <a:graphic>
          <a:graphicData uri="http://schemas.openxmlformats.org/presentationml/2006/ole">
            <mc:AlternateContent xmlns:mc="http://schemas.openxmlformats.org/markup-compatibility/2006">
              <mc:Choice xmlns:v="urn:schemas-microsoft-com:vml" Requires="v">
                <p:oleObj spid="_x0000_s2050" name="Equation" r:id="rId4" imgW="1574800" imgH="622300" progId="Equation.3">
                  <p:embed/>
                </p:oleObj>
              </mc:Choice>
              <mc:Fallback>
                <p:oleObj name="Equation" r:id="rId4" imgW="1574800" imgH="622300" progId="Equation.3">
                  <p:embed/>
                  <p:pic>
                    <p:nvPicPr>
                      <p:cNvPr id="4" name="Content Placeholder 3">
                        <a:extLst>
                          <a:ext uri="{FF2B5EF4-FFF2-40B4-BE49-F238E27FC236}">
                            <a16:creationId xmlns:a16="http://schemas.microsoft.com/office/drawing/2014/main" id="{73A26B74-5C96-4C58-83C2-62641008CFD2}"/>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0321" y="1412875"/>
                        <a:ext cx="3747152" cy="1111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a:extLst>
              <a:ext uri="{FF2B5EF4-FFF2-40B4-BE49-F238E27FC236}">
                <a16:creationId xmlns:a16="http://schemas.microsoft.com/office/drawing/2014/main" id="{177AD669-41E6-49A3-A9CF-5888C410CC03}"/>
              </a:ext>
            </a:extLst>
          </p:cNvPr>
          <p:cNvGraphicFramePr>
            <a:graphicFrameLocks noChangeAspect="1"/>
          </p:cNvGraphicFramePr>
          <p:nvPr/>
        </p:nvGraphicFramePr>
        <p:xfrm>
          <a:off x="4174553" y="2760665"/>
          <a:ext cx="4210522" cy="1074737"/>
        </p:xfrm>
        <a:graphic>
          <a:graphicData uri="http://schemas.openxmlformats.org/presentationml/2006/ole">
            <mc:AlternateContent xmlns:mc="http://schemas.openxmlformats.org/markup-compatibility/2006">
              <mc:Choice xmlns:v="urn:schemas-microsoft-com:vml" Requires="v">
                <p:oleObj spid="_x0000_s2051" name="Equation" r:id="rId6" imgW="1828800" imgH="622300" progId="Equation.3">
                  <p:embed/>
                </p:oleObj>
              </mc:Choice>
              <mc:Fallback>
                <p:oleObj name="Equation" r:id="rId6" imgW="1828800" imgH="622300" progId="Equation.3">
                  <p:embed/>
                  <p:pic>
                    <p:nvPicPr>
                      <p:cNvPr id="5" name="Object 4">
                        <a:extLst>
                          <a:ext uri="{FF2B5EF4-FFF2-40B4-BE49-F238E27FC236}">
                            <a16:creationId xmlns:a16="http://schemas.microsoft.com/office/drawing/2014/main" id="{177AD669-41E6-49A3-A9CF-5888C410CC03}"/>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74553" y="2760665"/>
                        <a:ext cx="4210522" cy="107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5">
            <a:extLst>
              <a:ext uri="{FF2B5EF4-FFF2-40B4-BE49-F238E27FC236}">
                <a16:creationId xmlns:a16="http://schemas.microsoft.com/office/drawing/2014/main" id="{6C35674F-5F06-4766-B224-64963E8C9ADE}"/>
              </a:ext>
            </a:extLst>
          </p:cNvPr>
          <p:cNvSpPr txBox="1">
            <a:spLocks noChangeArrowheads="1"/>
          </p:cNvSpPr>
          <p:nvPr/>
        </p:nvSpPr>
        <p:spPr bwMode="auto">
          <a:xfrm>
            <a:off x="2623661" y="1760828"/>
            <a:ext cx="1088618" cy="369332"/>
          </a:xfrm>
          <a:prstGeom prst="rect">
            <a:avLst/>
          </a:prstGeom>
          <a:noFill/>
          <a:ln w="9525">
            <a:noFill/>
            <a:miter lim="800000"/>
            <a:headEnd/>
            <a:tailEnd/>
          </a:ln>
        </p:spPr>
        <p:txBody>
          <a:bodyPr wrap="none">
            <a:spAutoFit/>
          </a:bodyPr>
          <a:lstStyle/>
          <a:p>
            <a:r>
              <a:rPr lang="en-GB" dirty="0"/>
              <a:t>Synthesis:</a:t>
            </a:r>
          </a:p>
        </p:txBody>
      </p:sp>
      <p:sp>
        <p:nvSpPr>
          <p:cNvPr id="7" name="Text Box 6">
            <a:extLst>
              <a:ext uri="{FF2B5EF4-FFF2-40B4-BE49-F238E27FC236}">
                <a16:creationId xmlns:a16="http://schemas.microsoft.com/office/drawing/2014/main" id="{97807EA3-EF87-4D7C-9610-5A4CFAB9050D}"/>
              </a:ext>
            </a:extLst>
          </p:cNvPr>
          <p:cNvSpPr txBox="1">
            <a:spLocks noChangeArrowheads="1"/>
          </p:cNvSpPr>
          <p:nvPr/>
        </p:nvSpPr>
        <p:spPr bwMode="auto">
          <a:xfrm>
            <a:off x="2731689" y="3037404"/>
            <a:ext cx="980590" cy="369332"/>
          </a:xfrm>
          <a:prstGeom prst="rect">
            <a:avLst/>
          </a:prstGeom>
          <a:noFill/>
          <a:ln w="9525">
            <a:noFill/>
            <a:miter lim="800000"/>
            <a:headEnd/>
            <a:tailEnd/>
          </a:ln>
        </p:spPr>
        <p:txBody>
          <a:bodyPr wrap="none">
            <a:spAutoFit/>
          </a:bodyPr>
          <a:lstStyle/>
          <a:p>
            <a:r>
              <a:rPr lang="en-GB" dirty="0"/>
              <a:t>Analysis:</a:t>
            </a:r>
          </a:p>
        </p:txBody>
      </p:sp>
      <p:sp>
        <p:nvSpPr>
          <p:cNvPr id="8" name="Text Box 7">
            <a:extLst>
              <a:ext uri="{FF2B5EF4-FFF2-40B4-BE49-F238E27FC236}">
                <a16:creationId xmlns:a16="http://schemas.microsoft.com/office/drawing/2014/main" id="{E5920073-BB94-47BE-B419-BAC90092C855}"/>
              </a:ext>
            </a:extLst>
          </p:cNvPr>
          <p:cNvSpPr txBox="1">
            <a:spLocks noChangeArrowheads="1"/>
          </p:cNvSpPr>
          <p:nvPr/>
        </p:nvSpPr>
        <p:spPr bwMode="auto">
          <a:xfrm>
            <a:off x="523345" y="4365626"/>
            <a:ext cx="11158547" cy="430887"/>
          </a:xfrm>
          <a:prstGeom prst="rect">
            <a:avLst/>
          </a:prstGeom>
          <a:noFill/>
          <a:ln w="9525">
            <a:noFill/>
            <a:miter lim="800000"/>
            <a:headEnd/>
            <a:tailEnd/>
          </a:ln>
        </p:spPr>
        <p:txBody>
          <a:bodyPr wrap="square">
            <a:spAutoFit/>
          </a:bodyPr>
          <a:lstStyle/>
          <a:p>
            <a:r>
              <a:rPr lang="en-GB" sz="2200" dirty="0">
                <a:solidFill>
                  <a:schemeClr val="accent1"/>
                </a:solidFill>
              </a:rPr>
              <a:t>Both </a:t>
            </a:r>
            <a:r>
              <a:rPr lang="en-GB" sz="2200" i="1" dirty="0">
                <a:solidFill>
                  <a:schemeClr val="accent1"/>
                </a:solidFill>
              </a:rPr>
              <a:t>x</a:t>
            </a:r>
            <a:r>
              <a:rPr lang="en-GB" sz="2200" dirty="0">
                <a:solidFill>
                  <a:schemeClr val="accent1"/>
                </a:solidFill>
              </a:rPr>
              <a:t>(</a:t>
            </a:r>
            <a:r>
              <a:rPr lang="en-GB" sz="2200" i="1" dirty="0">
                <a:solidFill>
                  <a:schemeClr val="accent1"/>
                </a:solidFill>
              </a:rPr>
              <a:t>t</a:t>
            </a:r>
            <a:r>
              <a:rPr lang="en-GB" sz="2200" dirty="0">
                <a:solidFill>
                  <a:schemeClr val="accent1"/>
                </a:solidFill>
              </a:rPr>
              <a:t>) and </a:t>
            </a:r>
            <a:r>
              <a:rPr lang="en-GB" sz="2200" i="1" dirty="0">
                <a:solidFill>
                  <a:schemeClr val="accent1"/>
                </a:solidFill>
              </a:rPr>
              <a:t>X</a:t>
            </a:r>
            <a:r>
              <a:rPr lang="en-GB" sz="2200" dirty="0">
                <a:solidFill>
                  <a:schemeClr val="accent1"/>
                </a:solidFill>
              </a:rPr>
              <a:t>(</a:t>
            </a:r>
            <a:r>
              <a:rPr lang="el-GR" sz="2200" i="1">
                <a:solidFill>
                  <a:schemeClr val="accent1"/>
                </a:solidFill>
              </a:rPr>
              <a:t>ω</a:t>
            </a:r>
            <a:r>
              <a:rPr lang="en-GB" sz="2200" dirty="0">
                <a:solidFill>
                  <a:schemeClr val="accent1"/>
                </a:solidFill>
              </a:rPr>
              <a:t>) are complex, continuous, and aperiodic </a:t>
            </a:r>
            <a:r>
              <a:rPr lang="en-GB" sz="2200" i="1" dirty="0">
                <a:solidFill>
                  <a:schemeClr val="accent1"/>
                </a:solidFill>
              </a:rPr>
              <a:t>t</a:t>
            </a:r>
            <a:r>
              <a:rPr lang="en-GB" sz="2200" dirty="0">
                <a:solidFill>
                  <a:schemeClr val="accent1"/>
                </a:solidFill>
              </a:rPr>
              <a:t> and </a:t>
            </a:r>
            <a:r>
              <a:rPr lang="el-GR" sz="2200" i="1">
                <a:solidFill>
                  <a:schemeClr val="accent1"/>
                </a:solidFill>
              </a:rPr>
              <a:t>ω</a:t>
            </a:r>
            <a:r>
              <a:rPr lang="en-GB" sz="2200" dirty="0">
                <a:solidFill>
                  <a:schemeClr val="accent1"/>
                </a:solidFill>
              </a:rPr>
              <a:t> are evaluated from -∞ to + ∞.</a:t>
            </a:r>
          </a:p>
        </p:txBody>
      </p:sp>
    </p:spTree>
    <p:extLst>
      <p:ext uri="{BB962C8B-B14F-4D97-AF65-F5344CB8AC3E}">
        <p14:creationId xmlns:p14="http://schemas.microsoft.com/office/powerpoint/2010/main" val="143333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Fourier Analysis</a:t>
            </a:r>
            <a:br>
              <a:rPr lang="en-US" dirty="0"/>
            </a:br>
            <a:endParaRPr lang="en-US" dirty="0"/>
          </a:p>
        </p:txBody>
      </p:sp>
      <p:sp>
        <p:nvSpPr>
          <p:cNvPr id="11" name="Text Box 5">
            <a:extLst>
              <a:ext uri="{FF2B5EF4-FFF2-40B4-BE49-F238E27FC236}">
                <a16:creationId xmlns:a16="http://schemas.microsoft.com/office/drawing/2014/main" id="{EF08004F-9DA2-4DBE-A370-FB188ABDBE9F}"/>
              </a:ext>
            </a:extLst>
          </p:cNvPr>
          <p:cNvSpPr txBox="1">
            <a:spLocks noChangeArrowheads="1"/>
          </p:cNvSpPr>
          <p:nvPr/>
        </p:nvSpPr>
        <p:spPr bwMode="auto">
          <a:xfrm>
            <a:off x="404373" y="1308160"/>
            <a:ext cx="11323613" cy="400110"/>
          </a:xfrm>
          <a:prstGeom prst="rect">
            <a:avLst/>
          </a:prstGeom>
          <a:noFill/>
          <a:ln w="9525">
            <a:noFill/>
            <a:miter lim="800000"/>
            <a:headEnd/>
            <a:tailEnd/>
          </a:ln>
        </p:spPr>
        <p:txBody>
          <a:bodyPr wrap="none">
            <a:spAutoFit/>
          </a:bodyPr>
          <a:lstStyle/>
          <a:p>
            <a:pPr algn="ctr"/>
            <a:r>
              <a:rPr lang="en-GB" sz="2000" dirty="0"/>
              <a:t>Time domain								      		Frequency domain</a:t>
            </a:r>
          </a:p>
        </p:txBody>
      </p:sp>
      <p:cxnSp>
        <p:nvCxnSpPr>
          <p:cNvPr id="12" name="Straight Connector 11">
            <a:extLst>
              <a:ext uri="{FF2B5EF4-FFF2-40B4-BE49-F238E27FC236}">
                <a16:creationId xmlns:a16="http://schemas.microsoft.com/office/drawing/2014/main" id="{938F1E67-2DB0-4201-B1F0-DFAAC5FB33AD}"/>
              </a:ext>
            </a:extLst>
          </p:cNvPr>
          <p:cNvCxnSpPr/>
          <p:nvPr/>
        </p:nvCxnSpPr>
        <p:spPr>
          <a:xfrm>
            <a:off x="1378678" y="1766326"/>
            <a:ext cx="9200859" cy="0"/>
          </a:xfrm>
          <a:prstGeom prst="line">
            <a:avLst/>
          </a:prstGeom>
          <a:ln w="19050"/>
          <a:effectLst>
            <a:outerShdw blurRad="63500" dist="38100" dir="5400000" sx="99000" sy="99000"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13" name="Text Box 3">
            <a:extLst>
              <a:ext uri="{FF2B5EF4-FFF2-40B4-BE49-F238E27FC236}">
                <a16:creationId xmlns:a16="http://schemas.microsoft.com/office/drawing/2014/main" id="{A1982F0E-367A-4478-8233-46FC45A7A875}"/>
              </a:ext>
            </a:extLst>
          </p:cNvPr>
          <p:cNvSpPr txBox="1">
            <a:spLocks noChangeArrowheads="1"/>
          </p:cNvSpPr>
          <p:nvPr/>
        </p:nvSpPr>
        <p:spPr bwMode="auto">
          <a:xfrm>
            <a:off x="2045330" y="2262933"/>
            <a:ext cx="2386689" cy="3323987"/>
          </a:xfrm>
          <a:prstGeom prst="rect">
            <a:avLst/>
          </a:prstGeom>
          <a:noFill/>
          <a:ln w="9525">
            <a:noFill/>
            <a:miter lim="800000"/>
            <a:headEnd/>
            <a:tailEnd/>
          </a:ln>
        </p:spPr>
        <p:txBody>
          <a:bodyPr wrap="none">
            <a:spAutoFit/>
          </a:bodyPr>
          <a:lstStyle/>
          <a:p>
            <a:pPr algn="ctr">
              <a:lnSpc>
                <a:spcPct val="150000"/>
              </a:lnSpc>
            </a:pPr>
            <a:r>
              <a:rPr lang="en-GB" sz="2000" dirty="0"/>
              <a:t>continuous, aperiodic</a:t>
            </a:r>
          </a:p>
          <a:p>
            <a:pPr algn="ctr">
              <a:lnSpc>
                <a:spcPct val="150000"/>
              </a:lnSpc>
            </a:pPr>
            <a:endParaRPr lang="en-GB" sz="2000" dirty="0"/>
          </a:p>
          <a:p>
            <a:pPr algn="ctr">
              <a:lnSpc>
                <a:spcPct val="150000"/>
              </a:lnSpc>
            </a:pPr>
            <a:r>
              <a:rPr lang="en-GB" sz="2000" dirty="0"/>
              <a:t>continuous, periodic</a:t>
            </a:r>
          </a:p>
          <a:p>
            <a:pPr algn="ctr">
              <a:lnSpc>
                <a:spcPct val="150000"/>
              </a:lnSpc>
            </a:pPr>
            <a:endParaRPr lang="en-GB" sz="2000" dirty="0"/>
          </a:p>
          <a:p>
            <a:pPr algn="ctr">
              <a:lnSpc>
                <a:spcPct val="150000"/>
              </a:lnSpc>
            </a:pPr>
            <a:r>
              <a:rPr lang="en-GB" sz="2000" dirty="0"/>
              <a:t>discrete, aperiodic</a:t>
            </a:r>
          </a:p>
          <a:p>
            <a:pPr algn="ctr">
              <a:lnSpc>
                <a:spcPct val="150000"/>
              </a:lnSpc>
            </a:pPr>
            <a:endParaRPr lang="en-GB" sz="2000" dirty="0"/>
          </a:p>
          <a:p>
            <a:pPr algn="ctr">
              <a:lnSpc>
                <a:spcPct val="150000"/>
              </a:lnSpc>
            </a:pPr>
            <a:r>
              <a:rPr lang="en-GB" sz="2000" dirty="0"/>
              <a:t>discrete, periodic</a:t>
            </a:r>
          </a:p>
        </p:txBody>
      </p:sp>
      <p:sp>
        <p:nvSpPr>
          <p:cNvPr id="14" name="Text Box 7">
            <a:extLst>
              <a:ext uri="{FF2B5EF4-FFF2-40B4-BE49-F238E27FC236}">
                <a16:creationId xmlns:a16="http://schemas.microsoft.com/office/drawing/2014/main" id="{0C944C6D-482D-4616-B1A7-ED1A848B728D}"/>
              </a:ext>
            </a:extLst>
          </p:cNvPr>
          <p:cNvSpPr txBox="1">
            <a:spLocks noChangeArrowheads="1"/>
          </p:cNvSpPr>
          <p:nvPr/>
        </p:nvSpPr>
        <p:spPr bwMode="auto">
          <a:xfrm>
            <a:off x="7429355" y="2262933"/>
            <a:ext cx="2386689" cy="3323987"/>
          </a:xfrm>
          <a:prstGeom prst="rect">
            <a:avLst/>
          </a:prstGeom>
          <a:noFill/>
          <a:ln w="9525">
            <a:noFill/>
            <a:miter lim="800000"/>
            <a:headEnd/>
            <a:tailEnd/>
          </a:ln>
        </p:spPr>
        <p:txBody>
          <a:bodyPr wrap="none">
            <a:spAutoFit/>
          </a:bodyPr>
          <a:lstStyle/>
          <a:p>
            <a:pPr algn="ctr">
              <a:lnSpc>
                <a:spcPct val="150000"/>
              </a:lnSpc>
            </a:pPr>
            <a:r>
              <a:rPr lang="en-GB" sz="2000" dirty="0"/>
              <a:t>continuous, aperiodic</a:t>
            </a:r>
          </a:p>
          <a:p>
            <a:pPr algn="ctr">
              <a:lnSpc>
                <a:spcPct val="150000"/>
              </a:lnSpc>
            </a:pPr>
            <a:endParaRPr lang="en-GB" sz="2000" dirty="0"/>
          </a:p>
          <a:p>
            <a:pPr algn="ctr">
              <a:lnSpc>
                <a:spcPct val="150000"/>
              </a:lnSpc>
            </a:pPr>
            <a:r>
              <a:rPr lang="en-GB" sz="2000" dirty="0"/>
              <a:t>discrete, aperiodic</a:t>
            </a:r>
          </a:p>
          <a:p>
            <a:pPr algn="ctr">
              <a:lnSpc>
                <a:spcPct val="150000"/>
              </a:lnSpc>
            </a:pPr>
            <a:endParaRPr lang="en-GB" sz="2000" dirty="0"/>
          </a:p>
          <a:p>
            <a:pPr algn="ctr">
              <a:lnSpc>
                <a:spcPct val="150000"/>
              </a:lnSpc>
            </a:pPr>
            <a:r>
              <a:rPr lang="en-GB" sz="2000" dirty="0"/>
              <a:t>continuous, periodic</a:t>
            </a:r>
          </a:p>
          <a:p>
            <a:pPr algn="ctr">
              <a:lnSpc>
                <a:spcPct val="150000"/>
              </a:lnSpc>
            </a:pPr>
            <a:endParaRPr lang="en-GB" sz="2000" dirty="0"/>
          </a:p>
          <a:p>
            <a:pPr algn="ctr">
              <a:lnSpc>
                <a:spcPct val="150000"/>
              </a:lnSpc>
            </a:pPr>
            <a:r>
              <a:rPr lang="en-GB" sz="2000" dirty="0"/>
              <a:t>discrete, periodic</a:t>
            </a:r>
          </a:p>
        </p:txBody>
      </p:sp>
      <p:sp>
        <p:nvSpPr>
          <p:cNvPr id="15" name="Text Box 12">
            <a:extLst>
              <a:ext uri="{FF2B5EF4-FFF2-40B4-BE49-F238E27FC236}">
                <a16:creationId xmlns:a16="http://schemas.microsoft.com/office/drawing/2014/main" id="{24D488F1-0D18-4635-AAB4-63D4ADEE996A}"/>
              </a:ext>
            </a:extLst>
          </p:cNvPr>
          <p:cNvSpPr txBox="1">
            <a:spLocks noChangeArrowheads="1"/>
          </p:cNvSpPr>
          <p:nvPr/>
        </p:nvSpPr>
        <p:spPr bwMode="auto">
          <a:xfrm>
            <a:off x="4765129" y="3260179"/>
            <a:ext cx="2412263" cy="461665"/>
          </a:xfrm>
          <a:prstGeom prst="rect">
            <a:avLst/>
          </a:prstGeom>
          <a:noFill/>
          <a:ln w="9525">
            <a:noFill/>
            <a:miter lim="800000"/>
            <a:headEnd/>
            <a:tailEnd/>
          </a:ln>
        </p:spPr>
        <p:txBody>
          <a:bodyPr wrap="none">
            <a:spAutoFit/>
          </a:bodyPr>
          <a:lstStyle/>
          <a:p>
            <a:r>
              <a:rPr lang="en-GB" sz="2400" dirty="0">
                <a:solidFill>
                  <a:schemeClr val="accent2"/>
                </a:solidFill>
              </a:rPr>
              <a:t>Fourier series (FS)</a:t>
            </a:r>
          </a:p>
        </p:txBody>
      </p:sp>
      <p:sp>
        <p:nvSpPr>
          <p:cNvPr id="16" name="Text Box 12">
            <a:extLst>
              <a:ext uri="{FF2B5EF4-FFF2-40B4-BE49-F238E27FC236}">
                <a16:creationId xmlns:a16="http://schemas.microsoft.com/office/drawing/2014/main" id="{1FAFD573-1A83-4ED4-B993-CC0FA4B69271}"/>
              </a:ext>
            </a:extLst>
          </p:cNvPr>
          <p:cNvSpPr txBox="1">
            <a:spLocks noChangeArrowheads="1"/>
          </p:cNvSpPr>
          <p:nvPr/>
        </p:nvSpPr>
        <p:spPr bwMode="auto">
          <a:xfrm>
            <a:off x="4526505" y="2348625"/>
            <a:ext cx="2933175" cy="461665"/>
          </a:xfrm>
          <a:prstGeom prst="rect">
            <a:avLst/>
          </a:prstGeom>
          <a:noFill/>
          <a:ln w="9525">
            <a:noFill/>
            <a:miter lim="800000"/>
            <a:headEnd/>
            <a:tailEnd/>
          </a:ln>
        </p:spPr>
        <p:txBody>
          <a:bodyPr wrap="none">
            <a:spAutoFit/>
          </a:bodyPr>
          <a:lstStyle/>
          <a:p>
            <a:r>
              <a:rPr lang="en-GB" sz="2400" dirty="0">
                <a:solidFill>
                  <a:schemeClr val="accent2"/>
                </a:solidFill>
              </a:rPr>
              <a:t>Fourier transform (FT)</a:t>
            </a:r>
          </a:p>
        </p:txBody>
      </p:sp>
      <p:sp>
        <p:nvSpPr>
          <p:cNvPr id="17" name="Text Box 12">
            <a:extLst>
              <a:ext uri="{FF2B5EF4-FFF2-40B4-BE49-F238E27FC236}">
                <a16:creationId xmlns:a16="http://schemas.microsoft.com/office/drawing/2014/main" id="{4EC27FA9-FC4F-4E58-8F51-23E27A99C6E0}"/>
              </a:ext>
            </a:extLst>
          </p:cNvPr>
          <p:cNvSpPr txBox="1">
            <a:spLocks noChangeArrowheads="1"/>
          </p:cNvSpPr>
          <p:nvPr/>
        </p:nvSpPr>
        <p:spPr bwMode="auto">
          <a:xfrm>
            <a:off x="4295667" y="4014921"/>
            <a:ext cx="3337850" cy="830997"/>
          </a:xfrm>
          <a:prstGeom prst="rect">
            <a:avLst/>
          </a:prstGeom>
          <a:noFill/>
          <a:ln w="9525">
            <a:noFill/>
            <a:miter lim="800000"/>
            <a:headEnd/>
            <a:tailEnd/>
          </a:ln>
        </p:spPr>
        <p:txBody>
          <a:bodyPr wrap="square">
            <a:spAutoFit/>
          </a:bodyPr>
          <a:lstStyle/>
          <a:p>
            <a:pPr algn="ctr"/>
            <a:r>
              <a:rPr lang="en-GB" sz="2400" dirty="0">
                <a:solidFill>
                  <a:schemeClr val="accent2"/>
                </a:solidFill>
              </a:rPr>
              <a:t>discrete time Fourier transform (DTFT)</a:t>
            </a:r>
          </a:p>
        </p:txBody>
      </p:sp>
    </p:spTree>
    <p:extLst>
      <p:ext uri="{BB962C8B-B14F-4D97-AF65-F5344CB8AC3E}">
        <p14:creationId xmlns:p14="http://schemas.microsoft.com/office/powerpoint/2010/main" val="166931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Discrete Time Fourier Transform (DTFT)</a:t>
            </a:r>
            <a:br>
              <a:rPr lang="en-US" dirty="0"/>
            </a:br>
            <a:endParaRPr lang="en-US" dirty="0"/>
          </a:p>
        </p:txBody>
      </p:sp>
      <p:graphicFrame>
        <p:nvGraphicFramePr>
          <p:cNvPr id="13" name="Object 3">
            <a:extLst>
              <a:ext uri="{FF2B5EF4-FFF2-40B4-BE49-F238E27FC236}">
                <a16:creationId xmlns:a16="http://schemas.microsoft.com/office/drawing/2014/main" id="{B7ADBCD0-F438-4FC1-952F-DACE09380CD7}"/>
              </a:ext>
            </a:extLst>
          </p:cNvPr>
          <p:cNvGraphicFramePr>
            <a:graphicFrameLocks noGrp="1" noChangeAspect="1"/>
          </p:cNvGraphicFramePr>
          <p:nvPr>
            <p:ph sz="half" idx="1"/>
            <p:extLst>
              <p:ext uri="{D42A27DB-BD31-4B8C-83A1-F6EECF244321}">
                <p14:modId xmlns:p14="http://schemas.microsoft.com/office/powerpoint/2010/main" val="3165940605"/>
              </p:ext>
            </p:extLst>
          </p:nvPr>
        </p:nvGraphicFramePr>
        <p:xfrm>
          <a:off x="3995586" y="1557339"/>
          <a:ext cx="4668876" cy="1064531"/>
        </p:xfrm>
        <a:graphic>
          <a:graphicData uri="http://schemas.openxmlformats.org/presentationml/2006/ole">
            <mc:AlternateContent xmlns:mc="http://schemas.openxmlformats.org/markup-compatibility/2006">
              <mc:Choice xmlns:v="urn:schemas-microsoft-com:vml" Requires="v">
                <p:oleObj spid="_x0000_s3074" name="Equation" r:id="rId4" imgW="1586811" imgH="482391" progId="Equation.3">
                  <p:embed/>
                </p:oleObj>
              </mc:Choice>
              <mc:Fallback>
                <p:oleObj name="Equation" r:id="rId4" imgW="1586811" imgH="482391" progId="Equation.3">
                  <p:embed/>
                  <p:pic>
                    <p:nvPicPr>
                      <p:cNvPr id="13" name="Object 3">
                        <a:extLst>
                          <a:ext uri="{FF2B5EF4-FFF2-40B4-BE49-F238E27FC236}">
                            <a16:creationId xmlns:a16="http://schemas.microsoft.com/office/drawing/2014/main" id="{B7ADBCD0-F438-4FC1-952F-DACE09380CD7}"/>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586" y="1557339"/>
                        <a:ext cx="4668876" cy="1064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a:extLst>
              <a:ext uri="{FF2B5EF4-FFF2-40B4-BE49-F238E27FC236}">
                <a16:creationId xmlns:a16="http://schemas.microsoft.com/office/drawing/2014/main" id="{6EAECA90-FFD9-481C-8A9D-44208E7145CB}"/>
              </a:ext>
            </a:extLst>
          </p:cNvPr>
          <p:cNvGraphicFramePr>
            <a:graphicFrameLocks noChangeAspect="1"/>
          </p:cNvGraphicFramePr>
          <p:nvPr>
            <p:extLst>
              <p:ext uri="{D42A27DB-BD31-4B8C-83A1-F6EECF244321}">
                <p14:modId xmlns:p14="http://schemas.microsoft.com/office/powerpoint/2010/main" val="4189426025"/>
              </p:ext>
            </p:extLst>
          </p:nvPr>
        </p:nvGraphicFramePr>
        <p:xfrm>
          <a:off x="4042552" y="3701825"/>
          <a:ext cx="4149162" cy="998537"/>
        </p:xfrm>
        <a:graphic>
          <a:graphicData uri="http://schemas.openxmlformats.org/presentationml/2006/ole">
            <mc:AlternateContent xmlns:mc="http://schemas.openxmlformats.org/markup-compatibility/2006">
              <mc:Choice xmlns:v="urn:schemas-microsoft-com:vml" Requires="v">
                <p:oleObj spid="_x0000_s3075" name="Equation" r:id="rId6" imgW="1346200" imgH="431800" progId="Equation.3">
                  <p:embed/>
                </p:oleObj>
              </mc:Choice>
              <mc:Fallback>
                <p:oleObj name="Equation" r:id="rId6" imgW="1346200" imgH="431800" progId="Equation.3">
                  <p:embed/>
                  <p:pic>
                    <p:nvPicPr>
                      <p:cNvPr id="14" name="Object 4">
                        <a:extLst>
                          <a:ext uri="{FF2B5EF4-FFF2-40B4-BE49-F238E27FC236}">
                            <a16:creationId xmlns:a16="http://schemas.microsoft.com/office/drawing/2014/main" id="{6EAECA90-FFD9-481C-8A9D-44208E7145CB}"/>
                          </a:ext>
                        </a:extLst>
                      </p:cNvPr>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42552" y="3701825"/>
                        <a:ext cx="4149162" cy="99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Text Box 5">
            <a:extLst>
              <a:ext uri="{FF2B5EF4-FFF2-40B4-BE49-F238E27FC236}">
                <a16:creationId xmlns:a16="http://schemas.microsoft.com/office/drawing/2014/main" id="{9E3A3198-AC8E-4EE9-8719-0DCB0CC3A365}"/>
              </a:ext>
            </a:extLst>
          </p:cNvPr>
          <p:cNvSpPr txBox="1">
            <a:spLocks noChangeArrowheads="1"/>
          </p:cNvSpPr>
          <p:nvPr/>
        </p:nvSpPr>
        <p:spPr bwMode="auto">
          <a:xfrm>
            <a:off x="2600850" y="1926670"/>
            <a:ext cx="1088618" cy="369332"/>
          </a:xfrm>
          <a:prstGeom prst="rect">
            <a:avLst/>
          </a:prstGeom>
          <a:noFill/>
          <a:ln w="9525">
            <a:noFill/>
            <a:miter lim="800000"/>
            <a:headEnd/>
            <a:tailEnd/>
          </a:ln>
        </p:spPr>
        <p:txBody>
          <a:bodyPr wrap="none">
            <a:spAutoFit/>
          </a:bodyPr>
          <a:lstStyle/>
          <a:p>
            <a:r>
              <a:rPr lang="en-GB" dirty="0"/>
              <a:t>Synthesis:</a:t>
            </a:r>
          </a:p>
        </p:txBody>
      </p:sp>
      <p:sp>
        <p:nvSpPr>
          <p:cNvPr id="16" name="Text Box 6">
            <a:extLst>
              <a:ext uri="{FF2B5EF4-FFF2-40B4-BE49-F238E27FC236}">
                <a16:creationId xmlns:a16="http://schemas.microsoft.com/office/drawing/2014/main" id="{9D13BAA5-0C1B-43C4-A8FD-E0A3BE3079AD}"/>
              </a:ext>
            </a:extLst>
          </p:cNvPr>
          <p:cNvSpPr txBox="1">
            <a:spLocks noChangeArrowheads="1"/>
          </p:cNvSpPr>
          <p:nvPr/>
        </p:nvSpPr>
        <p:spPr bwMode="auto">
          <a:xfrm>
            <a:off x="2708878" y="4028395"/>
            <a:ext cx="980590" cy="369332"/>
          </a:xfrm>
          <a:prstGeom prst="rect">
            <a:avLst/>
          </a:prstGeom>
          <a:noFill/>
          <a:ln w="9525">
            <a:noFill/>
            <a:miter lim="800000"/>
            <a:headEnd/>
            <a:tailEnd/>
          </a:ln>
        </p:spPr>
        <p:txBody>
          <a:bodyPr wrap="none">
            <a:spAutoFit/>
          </a:bodyPr>
          <a:lstStyle/>
          <a:p>
            <a:r>
              <a:rPr lang="en-GB" dirty="0"/>
              <a:t>Analysis:</a:t>
            </a:r>
          </a:p>
        </p:txBody>
      </p:sp>
      <p:sp>
        <p:nvSpPr>
          <p:cNvPr id="17" name="Text Box 7">
            <a:extLst>
              <a:ext uri="{FF2B5EF4-FFF2-40B4-BE49-F238E27FC236}">
                <a16:creationId xmlns:a16="http://schemas.microsoft.com/office/drawing/2014/main" id="{231DD02B-0343-4267-9660-564AA9496548}"/>
              </a:ext>
            </a:extLst>
          </p:cNvPr>
          <p:cNvSpPr txBox="1">
            <a:spLocks noChangeArrowheads="1"/>
          </p:cNvSpPr>
          <p:nvPr/>
        </p:nvSpPr>
        <p:spPr bwMode="auto">
          <a:xfrm>
            <a:off x="1739348" y="5191514"/>
            <a:ext cx="8607699" cy="430887"/>
          </a:xfrm>
          <a:prstGeom prst="rect">
            <a:avLst/>
          </a:prstGeom>
          <a:noFill/>
          <a:ln w="9525">
            <a:noFill/>
            <a:miter lim="800000"/>
            <a:headEnd/>
            <a:tailEnd/>
          </a:ln>
        </p:spPr>
        <p:txBody>
          <a:bodyPr wrap="square">
            <a:spAutoFit/>
          </a:bodyPr>
          <a:lstStyle/>
          <a:p>
            <a:r>
              <a:rPr lang="en-GB" sz="2200" i="1" dirty="0">
                <a:solidFill>
                  <a:schemeClr val="accent1"/>
                </a:solidFill>
              </a:rPr>
              <a:t>x</a:t>
            </a:r>
            <a:r>
              <a:rPr lang="en-GB" sz="2200" dirty="0">
                <a:solidFill>
                  <a:schemeClr val="accent1"/>
                </a:solidFill>
              </a:rPr>
              <a:t>(</a:t>
            </a:r>
            <a:r>
              <a:rPr lang="en-GB" sz="2200" i="1" dirty="0">
                <a:solidFill>
                  <a:schemeClr val="accent1"/>
                </a:solidFill>
              </a:rPr>
              <a:t>n</a:t>
            </a:r>
            <a:r>
              <a:rPr lang="en-GB" sz="2200" dirty="0">
                <a:solidFill>
                  <a:schemeClr val="accent1"/>
                </a:solidFill>
              </a:rPr>
              <a:t>) is complex, discrete, and aperiodic. </a:t>
            </a:r>
            <a:r>
              <a:rPr lang="en-GB" sz="2200" dirty="0" err="1">
                <a:solidFill>
                  <a:schemeClr val="accent1"/>
                </a:solidFill>
              </a:rPr>
              <a:t>Analyze</a:t>
            </a:r>
            <a:r>
              <a:rPr lang="en-GB" sz="2200" dirty="0">
                <a:solidFill>
                  <a:schemeClr val="accent1"/>
                </a:solidFill>
              </a:rPr>
              <a:t> </a:t>
            </a:r>
            <a:r>
              <a:rPr lang="en-GB" sz="2200" i="1" dirty="0">
                <a:solidFill>
                  <a:schemeClr val="accent1"/>
                </a:solidFill>
              </a:rPr>
              <a:t>x</a:t>
            </a:r>
            <a:r>
              <a:rPr lang="en-GB" sz="2200" dirty="0">
                <a:solidFill>
                  <a:schemeClr val="accent1"/>
                </a:solidFill>
              </a:rPr>
              <a:t>(</a:t>
            </a:r>
            <a:r>
              <a:rPr lang="en-GB" sz="2200" i="1" dirty="0">
                <a:solidFill>
                  <a:schemeClr val="accent1"/>
                </a:solidFill>
              </a:rPr>
              <a:t>n</a:t>
            </a:r>
            <a:r>
              <a:rPr lang="en-GB" sz="2200" dirty="0">
                <a:solidFill>
                  <a:schemeClr val="accent1"/>
                </a:solidFill>
              </a:rPr>
              <a:t>) for</a:t>
            </a:r>
            <a:r>
              <a:rPr lang="en-GB" sz="2200" i="1" dirty="0">
                <a:solidFill>
                  <a:schemeClr val="accent1"/>
                </a:solidFill>
              </a:rPr>
              <a:t> n</a:t>
            </a:r>
            <a:r>
              <a:rPr lang="en-GB" sz="2200" dirty="0">
                <a:solidFill>
                  <a:schemeClr val="accent1"/>
                </a:solidFill>
              </a:rPr>
              <a:t> from -</a:t>
            </a:r>
            <a:r>
              <a:rPr lang="en-GB" sz="2200" dirty="0">
                <a:solidFill>
                  <a:schemeClr val="accent1"/>
                </a:solidFill>
                <a:cs typeface="Arial" charset="0"/>
              </a:rPr>
              <a:t>∞ to + </a:t>
            </a:r>
            <a:r>
              <a:rPr lang="en-GB" sz="2200" dirty="0">
                <a:solidFill>
                  <a:schemeClr val="accent1"/>
                </a:solidFill>
              </a:rPr>
              <a:t>∞</a:t>
            </a:r>
          </a:p>
        </p:txBody>
      </p:sp>
      <p:sp>
        <p:nvSpPr>
          <p:cNvPr id="18" name="Text Box 8">
            <a:extLst>
              <a:ext uri="{FF2B5EF4-FFF2-40B4-BE49-F238E27FC236}">
                <a16:creationId xmlns:a16="http://schemas.microsoft.com/office/drawing/2014/main" id="{102AE370-5150-42CC-A8C3-751BBCF94A12}"/>
              </a:ext>
            </a:extLst>
          </p:cNvPr>
          <p:cNvSpPr txBox="1">
            <a:spLocks noChangeArrowheads="1"/>
          </p:cNvSpPr>
          <p:nvPr/>
        </p:nvSpPr>
        <p:spPr bwMode="auto">
          <a:xfrm>
            <a:off x="950945" y="2908183"/>
            <a:ext cx="10332377" cy="430887"/>
          </a:xfrm>
          <a:prstGeom prst="rect">
            <a:avLst/>
          </a:prstGeom>
          <a:noFill/>
          <a:ln w="9525">
            <a:noFill/>
            <a:miter lim="800000"/>
            <a:headEnd/>
            <a:tailEnd/>
          </a:ln>
        </p:spPr>
        <p:txBody>
          <a:bodyPr wrap="square">
            <a:spAutoFit/>
          </a:bodyPr>
          <a:lstStyle/>
          <a:p>
            <a:r>
              <a:rPr lang="en-GB" sz="2200" i="1" dirty="0">
                <a:solidFill>
                  <a:schemeClr val="accent1"/>
                </a:solidFill>
              </a:rPr>
              <a:t>X</a:t>
            </a:r>
            <a:r>
              <a:rPr lang="en-GB" sz="2200" dirty="0">
                <a:solidFill>
                  <a:schemeClr val="accent1"/>
                </a:solidFill>
              </a:rPr>
              <a:t>(</a:t>
            </a:r>
            <a:r>
              <a:rPr lang="el-GR" sz="2200" i="1" dirty="0">
                <a:solidFill>
                  <a:schemeClr val="accent1"/>
                </a:solidFill>
              </a:rPr>
              <a:t>ω</a:t>
            </a:r>
            <a:r>
              <a:rPr lang="en-GB" sz="2200" dirty="0">
                <a:solidFill>
                  <a:schemeClr val="accent1"/>
                </a:solidFill>
              </a:rPr>
              <a:t>) is complex, continuous, and periodic. Synthesize using one cycle of </a:t>
            </a:r>
            <a:r>
              <a:rPr lang="el-GR" sz="2200" i="1" dirty="0">
                <a:solidFill>
                  <a:schemeClr val="accent1"/>
                </a:solidFill>
              </a:rPr>
              <a:t>ω</a:t>
            </a:r>
            <a:r>
              <a:rPr lang="en-GB" sz="2200" dirty="0">
                <a:solidFill>
                  <a:schemeClr val="accent1"/>
                </a:solidFill>
              </a:rPr>
              <a:t> over period 2</a:t>
            </a:r>
            <a:r>
              <a:rPr lang="el-GR" sz="2200" dirty="0">
                <a:solidFill>
                  <a:schemeClr val="accent1"/>
                </a:solidFill>
                <a:cs typeface="Arial" charset="0"/>
              </a:rPr>
              <a:t>π</a:t>
            </a:r>
            <a:r>
              <a:rPr lang="en-GB" sz="2200" dirty="0">
                <a:solidFill>
                  <a:schemeClr val="accent1"/>
                </a:solidFill>
              </a:rPr>
              <a:t> </a:t>
            </a:r>
          </a:p>
        </p:txBody>
      </p:sp>
      <p:grpSp>
        <p:nvGrpSpPr>
          <p:cNvPr id="19" name="Group 18">
            <a:extLst>
              <a:ext uri="{FF2B5EF4-FFF2-40B4-BE49-F238E27FC236}">
                <a16:creationId xmlns:a16="http://schemas.microsoft.com/office/drawing/2014/main" id="{A5F8BCB5-278A-44CE-AC05-B52A2C5A884F}"/>
              </a:ext>
            </a:extLst>
          </p:cNvPr>
          <p:cNvGrpSpPr/>
          <p:nvPr/>
        </p:nvGrpSpPr>
        <p:grpSpPr>
          <a:xfrm>
            <a:off x="1387294" y="3005137"/>
            <a:ext cx="76191" cy="42862"/>
            <a:chOff x="4838699" y="3959225"/>
            <a:chExt cx="76201" cy="42862"/>
          </a:xfrm>
        </p:grpSpPr>
        <p:cxnSp>
          <p:nvCxnSpPr>
            <p:cNvPr id="20" name="Straight Connector 19">
              <a:extLst>
                <a:ext uri="{FF2B5EF4-FFF2-40B4-BE49-F238E27FC236}">
                  <a16:creationId xmlns:a16="http://schemas.microsoft.com/office/drawing/2014/main" id="{E125DAD6-541C-4FEE-98FF-50DD63AE7097}"/>
                </a:ext>
              </a:extLst>
            </p:cNvPr>
            <p:cNvCxnSpPr/>
            <p:nvPr/>
          </p:nvCxnSpPr>
          <p:spPr>
            <a:xfrm>
              <a:off x="4867275" y="3959225"/>
              <a:ext cx="47625" cy="41275"/>
            </a:xfrm>
            <a:prstGeom prst="line">
              <a:avLst/>
            </a:prstGeom>
            <a:ln w="19050"/>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05D09D7-CF0F-4979-9DCE-D37200748B6E}"/>
                </a:ext>
              </a:extLst>
            </p:cNvPr>
            <p:cNvCxnSpPr/>
            <p:nvPr/>
          </p:nvCxnSpPr>
          <p:spPr>
            <a:xfrm flipH="1">
              <a:off x="4838699" y="3960812"/>
              <a:ext cx="41275" cy="41275"/>
            </a:xfrm>
            <a:prstGeom prst="line">
              <a:avLst/>
            </a:prstGeom>
            <a:ln w="190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41225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US" dirty="0"/>
              <a:t>Fourier Analysis</a:t>
            </a:r>
            <a:br>
              <a:rPr lang="en-US" dirty="0"/>
            </a:br>
            <a:endParaRPr lang="en-US" dirty="0"/>
          </a:p>
        </p:txBody>
      </p:sp>
      <p:sp>
        <p:nvSpPr>
          <p:cNvPr id="4" name="Text Box 5">
            <a:extLst>
              <a:ext uri="{FF2B5EF4-FFF2-40B4-BE49-F238E27FC236}">
                <a16:creationId xmlns:a16="http://schemas.microsoft.com/office/drawing/2014/main" id="{781DD88B-F864-4195-87EC-34DD8EDE61C2}"/>
              </a:ext>
            </a:extLst>
          </p:cNvPr>
          <p:cNvSpPr txBox="1">
            <a:spLocks noChangeArrowheads="1"/>
          </p:cNvSpPr>
          <p:nvPr/>
        </p:nvSpPr>
        <p:spPr bwMode="auto">
          <a:xfrm>
            <a:off x="404373" y="1308160"/>
            <a:ext cx="11323613" cy="400110"/>
          </a:xfrm>
          <a:prstGeom prst="rect">
            <a:avLst/>
          </a:prstGeom>
          <a:noFill/>
          <a:ln w="9525">
            <a:noFill/>
            <a:miter lim="800000"/>
            <a:headEnd/>
            <a:tailEnd/>
          </a:ln>
        </p:spPr>
        <p:txBody>
          <a:bodyPr wrap="none">
            <a:spAutoFit/>
          </a:bodyPr>
          <a:lstStyle/>
          <a:p>
            <a:pPr algn="ctr"/>
            <a:r>
              <a:rPr lang="en-GB" sz="2000" dirty="0"/>
              <a:t>Time domain								      		Frequency domain</a:t>
            </a:r>
          </a:p>
        </p:txBody>
      </p:sp>
      <p:cxnSp>
        <p:nvCxnSpPr>
          <p:cNvPr id="5" name="Straight Connector 4">
            <a:extLst>
              <a:ext uri="{FF2B5EF4-FFF2-40B4-BE49-F238E27FC236}">
                <a16:creationId xmlns:a16="http://schemas.microsoft.com/office/drawing/2014/main" id="{84EFA126-BE90-4A77-ADC8-FDCC2198B2A1}"/>
              </a:ext>
            </a:extLst>
          </p:cNvPr>
          <p:cNvCxnSpPr/>
          <p:nvPr/>
        </p:nvCxnSpPr>
        <p:spPr>
          <a:xfrm>
            <a:off x="1378678" y="1766326"/>
            <a:ext cx="9200859" cy="0"/>
          </a:xfrm>
          <a:prstGeom prst="line">
            <a:avLst/>
          </a:prstGeom>
          <a:ln w="19050"/>
          <a:effectLst>
            <a:outerShdw blurRad="63500" dist="38100" dir="5400000" sx="99000" sy="99000"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
        <p:nvSpPr>
          <p:cNvPr id="6" name="Text Box 3">
            <a:extLst>
              <a:ext uri="{FF2B5EF4-FFF2-40B4-BE49-F238E27FC236}">
                <a16:creationId xmlns:a16="http://schemas.microsoft.com/office/drawing/2014/main" id="{4BB1C377-79BE-4D9D-AE83-310F2513BC6E}"/>
              </a:ext>
            </a:extLst>
          </p:cNvPr>
          <p:cNvSpPr txBox="1">
            <a:spLocks noChangeArrowheads="1"/>
          </p:cNvSpPr>
          <p:nvPr/>
        </p:nvSpPr>
        <p:spPr bwMode="auto">
          <a:xfrm>
            <a:off x="2045330" y="2262933"/>
            <a:ext cx="2386689" cy="3323987"/>
          </a:xfrm>
          <a:prstGeom prst="rect">
            <a:avLst/>
          </a:prstGeom>
          <a:noFill/>
          <a:ln w="9525">
            <a:noFill/>
            <a:miter lim="800000"/>
            <a:headEnd/>
            <a:tailEnd/>
          </a:ln>
        </p:spPr>
        <p:txBody>
          <a:bodyPr wrap="none">
            <a:spAutoFit/>
          </a:bodyPr>
          <a:lstStyle/>
          <a:p>
            <a:pPr algn="ctr">
              <a:lnSpc>
                <a:spcPct val="150000"/>
              </a:lnSpc>
            </a:pPr>
            <a:r>
              <a:rPr lang="en-GB" sz="2000" dirty="0"/>
              <a:t>continuous, aperiodic</a:t>
            </a:r>
          </a:p>
          <a:p>
            <a:pPr algn="ctr">
              <a:lnSpc>
                <a:spcPct val="150000"/>
              </a:lnSpc>
            </a:pPr>
            <a:endParaRPr lang="en-GB" sz="2000" dirty="0"/>
          </a:p>
          <a:p>
            <a:pPr algn="ctr">
              <a:lnSpc>
                <a:spcPct val="150000"/>
              </a:lnSpc>
            </a:pPr>
            <a:r>
              <a:rPr lang="en-GB" sz="2000" dirty="0"/>
              <a:t>continuous, periodic</a:t>
            </a:r>
          </a:p>
          <a:p>
            <a:pPr algn="ctr">
              <a:lnSpc>
                <a:spcPct val="150000"/>
              </a:lnSpc>
            </a:pPr>
            <a:endParaRPr lang="en-GB" sz="2000" dirty="0"/>
          </a:p>
          <a:p>
            <a:pPr algn="ctr">
              <a:lnSpc>
                <a:spcPct val="150000"/>
              </a:lnSpc>
            </a:pPr>
            <a:r>
              <a:rPr lang="en-GB" sz="2000" dirty="0"/>
              <a:t>discrete, aperiodic</a:t>
            </a:r>
          </a:p>
          <a:p>
            <a:pPr algn="ctr">
              <a:lnSpc>
                <a:spcPct val="150000"/>
              </a:lnSpc>
            </a:pPr>
            <a:endParaRPr lang="en-GB" sz="2000" dirty="0"/>
          </a:p>
          <a:p>
            <a:pPr algn="ctr">
              <a:lnSpc>
                <a:spcPct val="150000"/>
              </a:lnSpc>
            </a:pPr>
            <a:r>
              <a:rPr lang="en-GB" sz="2000" dirty="0"/>
              <a:t>discrete, periodic</a:t>
            </a:r>
          </a:p>
        </p:txBody>
      </p:sp>
      <p:sp>
        <p:nvSpPr>
          <p:cNvPr id="7" name="Text Box 7">
            <a:extLst>
              <a:ext uri="{FF2B5EF4-FFF2-40B4-BE49-F238E27FC236}">
                <a16:creationId xmlns:a16="http://schemas.microsoft.com/office/drawing/2014/main" id="{F776CBFE-F19A-4FF3-A3CB-78C10DF129A5}"/>
              </a:ext>
            </a:extLst>
          </p:cNvPr>
          <p:cNvSpPr txBox="1">
            <a:spLocks noChangeArrowheads="1"/>
          </p:cNvSpPr>
          <p:nvPr/>
        </p:nvSpPr>
        <p:spPr bwMode="auto">
          <a:xfrm>
            <a:off x="7429355" y="2262933"/>
            <a:ext cx="2386689" cy="3323987"/>
          </a:xfrm>
          <a:prstGeom prst="rect">
            <a:avLst/>
          </a:prstGeom>
          <a:noFill/>
          <a:ln w="9525">
            <a:noFill/>
            <a:miter lim="800000"/>
            <a:headEnd/>
            <a:tailEnd/>
          </a:ln>
        </p:spPr>
        <p:txBody>
          <a:bodyPr wrap="none">
            <a:spAutoFit/>
          </a:bodyPr>
          <a:lstStyle/>
          <a:p>
            <a:pPr algn="ctr">
              <a:lnSpc>
                <a:spcPct val="150000"/>
              </a:lnSpc>
            </a:pPr>
            <a:r>
              <a:rPr lang="en-GB" sz="2000" dirty="0"/>
              <a:t>continuous, aperiodic</a:t>
            </a:r>
          </a:p>
          <a:p>
            <a:pPr algn="ctr">
              <a:lnSpc>
                <a:spcPct val="150000"/>
              </a:lnSpc>
            </a:pPr>
            <a:endParaRPr lang="en-GB" sz="2000" dirty="0"/>
          </a:p>
          <a:p>
            <a:pPr algn="ctr">
              <a:lnSpc>
                <a:spcPct val="150000"/>
              </a:lnSpc>
            </a:pPr>
            <a:r>
              <a:rPr lang="en-GB" sz="2000" dirty="0"/>
              <a:t>discrete, aperiodic</a:t>
            </a:r>
          </a:p>
          <a:p>
            <a:pPr algn="ctr">
              <a:lnSpc>
                <a:spcPct val="150000"/>
              </a:lnSpc>
            </a:pPr>
            <a:endParaRPr lang="en-GB" sz="2000" dirty="0"/>
          </a:p>
          <a:p>
            <a:pPr algn="ctr">
              <a:lnSpc>
                <a:spcPct val="150000"/>
              </a:lnSpc>
            </a:pPr>
            <a:r>
              <a:rPr lang="en-GB" sz="2000" dirty="0"/>
              <a:t>continuous, periodic</a:t>
            </a:r>
          </a:p>
          <a:p>
            <a:pPr algn="ctr">
              <a:lnSpc>
                <a:spcPct val="150000"/>
              </a:lnSpc>
            </a:pPr>
            <a:endParaRPr lang="en-GB" sz="2000" dirty="0"/>
          </a:p>
          <a:p>
            <a:pPr algn="ctr">
              <a:lnSpc>
                <a:spcPct val="150000"/>
              </a:lnSpc>
            </a:pPr>
            <a:r>
              <a:rPr lang="en-GB" sz="2000" dirty="0"/>
              <a:t>discrete, periodic</a:t>
            </a:r>
          </a:p>
        </p:txBody>
      </p:sp>
      <p:sp>
        <p:nvSpPr>
          <p:cNvPr id="8" name="Text Box 12">
            <a:extLst>
              <a:ext uri="{FF2B5EF4-FFF2-40B4-BE49-F238E27FC236}">
                <a16:creationId xmlns:a16="http://schemas.microsoft.com/office/drawing/2014/main" id="{27C8CF3C-2487-4ADD-860E-45A20FFF45C7}"/>
              </a:ext>
            </a:extLst>
          </p:cNvPr>
          <p:cNvSpPr txBox="1">
            <a:spLocks noChangeArrowheads="1"/>
          </p:cNvSpPr>
          <p:nvPr/>
        </p:nvSpPr>
        <p:spPr bwMode="auto">
          <a:xfrm>
            <a:off x="4765129" y="3260179"/>
            <a:ext cx="2412263" cy="461665"/>
          </a:xfrm>
          <a:prstGeom prst="rect">
            <a:avLst/>
          </a:prstGeom>
          <a:noFill/>
          <a:ln w="9525">
            <a:noFill/>
            <a:miter lim="800000"/>
            <a:headEnd/>
            <a:tailEnd/>
          </a:ln>
        </p:spPr>
        <p:txBody>
          <a:bodyPr wrap="none">
            <a:spAutoFit/>
          </a:bodyPr>
          <a:lstStyle/>
          <a:p>
            <a:r>
              <a:rPr lang="en-GB" sz="2400" dirty="0">
                <a:solidFill>
                  <a:schemeClr val="accent2"/>
                </a:solidFill>
              </a:rPr>
              <a:t>Fourier series (FS)</a:t>
            </a:r>
          </a:p>
        </p:txBody>
      </p:sp>
      <p:sp>
        <p:nvSpPr>
          <p:cNvPr id="9" name="Text Box 12">
            <a:extLst>
              <a:ext uri="{FF2B5EF4-FFF2-40B4-BE49-F238E27FC236}">
                <a16:creationId xmlns:a16="http://schemas.microsoft.com/office/drawing/2014/main" id="{2806F764-9C62-4C45-AFE0-1C8151250C1F}"/>
              </a:ext>
            </a:extLst>
          </p:cNvPr>
          <p:cNvSpPr txBox="1">
            <a:spLocks noChangeArrowheads="1"/>
          </p:cNvSpPr>
          <p:nvPr/>
        </p:nvSpPr>
        <p:spPr bwMode="auto">
          <a:xfrm>
            <a:off x="4526505" y="2348625"/>
            <a:ext cx="2933175" cy="461665"/>
          </a:xfrm>
          <a:prstGeom prst="rect">
            <a:avLst/>
          </a:prstGeom>
          <a:noFill/>
          <a:ln w="9525">
            <a:noFill/>
            <a:miter lim="800000"/>
            <a:headEnd/>
            <a:tailEnd/>
          </a:ln>
        </p:spPr>
        <p:txBody>
          <a:bodyPr wrap="none">
            <a:spAutoFit/>
          </a:bodyPr>
          <a:lstStyle/>
          <a:p>
            <a:r>
              <a:rPr lang="en-GB" sz="2400" dirty="0">
                <a:solidFill>
                  <a:schemeClr val="accent2"/>
                </a:solidFill>
              </a:rPr>
              <a:t>Fourier transform (FT)</a:t>
            </a:r>
          </a:p>
        </p:txBody>
      </p:sp>
      <p:sp>
        <p:nvSpPr>
          <p:cNvPr id="10" name="Text Box 12">
            <a:extLst>
              <a:ext uri="{FF2B5EF4-FFF2-40B4-BE49-F238E27FC236}">
                <a16:creationId xmlns:a16="http://schemas.microsoft.com/office/drawing/2014/main" id="{4D17D144-2D04-4274-8EDD-447F712BE9D0}"/>
              </a:ext>
            </a:extLst>
          </p:cNvPr>
          <p:cNvSpPr txBox="1">
            <a:spLocks noChangeArrowheads="1"/>
          </p:cNvSpPr>
          <p:nvPr/>
        </p:nvSpPr>
        <p:spPr bwMode="auto">
          <a:xfrm>
            <a:off x="4295667" y="4014921"/>
            <a:ext cx="3337850" cy="830997"/>
          </a:xfrm>
          <a:prstGeom prst="rect">
            <a:avLst/>
          </a:prstGeom>
          <a:noFill/>
          <a:ln w="9525">
            <a:noFill/>
            <a:miter lim="800000"/>
            <a:headEnd/>
            <a:tailEnd/>
          </a:ln>
        </p:spPr>
        <p:txBody>
          <a:bodyPr wrap="square">
            <a:spAutoFit/>
          </a:bodyPr>
          <a:lstStyle/>
          <a:p>
            <a:pPr algn="ctr"/>
            <a:r>
              <a:rPr lang="en-GB" sz="2400" dirty="0">
                <a:solidFill>
                  <a:schemeClr val="accent2"/>
                </a:solidFill>
              </a:rPr>
              <a:t>discrete time Fourier transform (DTFT)</a:t>
            </a:r>
          </a:p>
        </p:txBody>
      </p:sp>
      <p:sp>
        <p:nvSpPr>
          <p:cNvPr id="11" name="Text Box 12">
            <a:extLst>
              <a:ext uri="{FF2B5EF4-FFF2-40B4-BE49-F238E27FC236}">
                <a16:creationId xmlns:a16="http://schemas.microsoft.com/office/drawing/2014/main" id="{D7EC4CFB-AF04-40E9-A92F-E4CE32D4A1CA}"/>
              </a:ext>
            </a:extLst>
          </p:cNvPr>
          <p:cNvSpPr txBox="1">
            <a:spLocks noChangeArrowheads="1"/>
          </p:cNvSpPr>
          <p:nvPr/>
        </p:nvSpPr>
        <p:spPr bwMode="auto">
          <a:xfrm>
            <a:off x="4250554" y="4920209"/>
            <a:ext cx="3337850" cy="830997"/>
          </a:xfrm>
          <a:prstGeom prst="rect">
            <a:avLst/>
          </a:prstGeom>
          <a:noFill/>
          <a:ln w="9525">
            <a:noFill/>
            <a:miter lim="800000"/>
            <a:headEnd/>
            <a:tailEnd/>
          </a:ln>
        </p:spPr>
        <p:txBody>
          <a:bodyPr wrap="square">
            <a:spAutoFit/>
          </a:bodyPr>
          <a:lstStyle/>
          <a:p>
            <a:pPr algn="ctr"/>
            <a:r>
              <a:rPr lang="en-GB" sz="2400" dirty="0">
                <a:solidFill>
                  <a:schemeClr val="accent2"/>
                </a:solidFill>
              </a:rPr>
              <a:t>discrete Fourier transform (DFT)</a:t>
            </a:r>
          </a:p>
        </p:txBody>
      </p:sp>
    </p:spTree>
    <p:extLst>
      <p:ext uri="{BB962C8B-B14F-4D97-AF65-F5344CB8AC3E}">
        <p14:creationId xmlns:p14="http://schemas.microsoft.com/office/powerpoint/2010/main" val="408717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1864</Words>
  <Application>Microsoft Office PowerPoint</Application>
  <PresentationFormat>Widescreen</PresentationFormat>
  <Paragraphs>177</Paragraphs>
  <Slides>15</Slides>
  <Notes>15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Wingdings</vt:lpstr>
      <vt:lpstr>Arm_PPT_Public</vt:lpstr>
      <vt:lpstr>Equation</vt:lpstr>
      <vt:lpstr>Fast Fourier Transform (FFT) Review of Fourier Analysis</vt:lpstr>
      <vt:lpstr>Fourier Analysis</vt:lpstr>
      <vt:lpstr>Fourier Analysis </vt:lpstr>
      <vt:lpstr>Fourier Series (FS) </vt:lpstr>
      <vt:lpstr>Fourier Analysis </vt:lpstr>
      <vt:lpstr>Fourier Transform (FT) </vt:lpstr>
      <vt:lpstr>Fourier Analysis </vt:lpstr>
      <vt:lpstr>Discrete Time Fourier Transform (DTFT) </vt:lpstr>
      <vt:lpstr>Fourier Analysis </vt:lpstr>
      <vt:lpstr>Discrete Fourier Transform (DFT) </vt:lpstr>
      <vt:lpstr>Discrete Fourier Transform </vt:lpstr>
      <vt:lpstr>Fast Fourier Transform </vt:lpstr>
      <vt:lpstr>Discrete Fourier Transform </vt:lpstr>
      <vt:lpstr>Discrete Fourier Transform </vt:lpstr>
      <vt:lpstr>Discrete Fourier Transform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2019-12-23T16:02:47Z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