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32"/>
  </p:notesMasterIdLst>
  <p:handoutMasterIdLst>
    <p:handoutMasterId r:id="rId33"/>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62" autoAdjust="0"/>
    <p:restoredTop sz="83458" autoAdjust="0"/>
  </p:normalViewPr>
  <p:slideViewPr>
    <p:cSldViewPr snapToGrid="0">
      <p:cViewPr varScale="1">
        <p:scale>
          <a:sx n="108" d="100"/>
          <a:sy n="108" d="100"/>
        </p:scale>
        <p:origin x="26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30.wmf"/><Relationship Id="rId1"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30.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76249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 2-point DFT is computationally</a:t>
            </a:r>
            <a:r>
              <a:rPr lang="en-GB" baseline="0" dirty="0"/>
              <a:t> simple as shown here. This butterfly structure is seen in the previous two slides whereby a and b are derived from x. X2(0) is the one-point DFT of x(0)+x(1), and X2(1) is the one-point DFT of x(0)-x(1) (the one-point DFT of something is equal to that something). Note that the symbols used in this diagram are not the same as in the previous. All symbols in this diagram could be given subscript 2.</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3880575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1796525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An eight-point DFT has been decomposed into the structure shown here that emphasizes</a:t>
            </a:r>
            <a:r>
              <a:rPr lang="en-GB" baseline="0" dirty="0"/>
              <a:t> the simple computation of each output value X(k) and highlights the sparse use of twiddle factors actually required. Any twiddle factor with the exponent 0 is equal to unity. Overall, the FFT represents a reduction in the number of arithmetic operations (particularly multiplications) required in the computation of the DFT.</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254597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If</a:t>
            </a:r>
            <a:r>
              <a:rPr lang="en-GB" baseline="0" dirty="0"/>
              <a:t> N had not been an integer power of two, then successive divisions by two would not have resulted in N/2 2-point DFTs. This is the radix-2 FFT, and it is one of the most widely used. However, the same principles (of decomposing a DFT into a combination of smaller DFTs) may be applied to a DFT with a non-(integer power of two) number of points and computational savings may be made under the banner of the fast Fourier transform. The comparative computational savings increase with more points.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3962524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2954248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209726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an alternative, equivalent, form</a:t>
            </a:r>
            <a:r>
              <a:rPr lang="en-GB" baseline="0" dirty="0"/>
              <a:t> of FFT applicable to DFTs for which N is an integer power of 2.</a:t>
            </a:r>
          </a:p>
          <a:p>
            <a:r>
              <a:rPr lang="en-GB" dirty="0"/>
              <a:t>Consider again the expression for the N-point DFT and decompose it into two (N/2)-point DFTs of the even-indexed and odd-indexed elements of x(n).</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56466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 introduce the symbols C and D in order to simplify the expressions involved. These are analogous</a:t>
            </a:r>
            <a:r>
              <a:rPr lang="en-GB" baseline="0" dirty="0"/>
              <a:t> to the symbols a and b used in the decimation in frequency approach.</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91636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352671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415891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There are different forms of FFT – the term refers to computationally</a:t>
            </a:r>
            <a:r>
              <a:rPr lang="en-GB" baseline="0" dirty="0"/>
              <a:t> efficient evaluations of the DFT – one of the most commonly used is the radix-2. Here, we look at its derivation in detail. Suppose that we split the expression for the DFT of N-point sequence x(n) into two parts – one involving the first N/2 values of x(n) and the other involving the remaining N/2 values of x(n), each of the two summations has a form similar to the form of an N/2-point DFT.</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1803699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85138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827060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210316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term fast Fourier</a:t>
            </a:r>
            <a:r>
              <a:rPr lang="en-GB" baseline="0" dirty="0"/>
              <a:t> transform (FFT) applies to a range of implementations (not only radix-2) whereby the DFT is decomposed into a combination of “smaller” DFTs.</a:t>
            </a:r>
          </a:p>
          <a:p>
            <a:r>
              <a:rPr lang="en-GB" baseline="0" dirty="0"/>
              <a:t>Radix-4 FFTs are applicable to cases where N is an even integer power of 2.</a:t>
            </a:r>
          </a:p>
          <a:p>
            <a:r>
              <a:rPr lang="en-GB" baseline="0" dirty="0"/>
              <a:t>Using the principles of the FFT, computational efficiency gains might be made, for example, decomposing a six-point DFT into two three-point DFTs.</a:t>
            </a:r>
          </a:p>
          <a:p>
            <a:r>
              <a:rPr lang="en-GB" baseline="0" dirty="0"/>
              <a:t>Greatest computational efficiency gains are made for large N.</a:t>
            </a:r>
          </a:p>
          <a:p>
            <a:r>
              <a:rPr lang="en-GB" baseline="0" dirty="0"/>
              <a:t>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854420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374170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121314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1744673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no need to derive expressions</a:t>
            </a:r>
            <a:r>
              <a:rPr lang="en-GB" baseline="0" dirty="0"/>
              <a:t> for the inverse FFT from first principles. Instead, we can identify similarities in the structures of the analysis (forward) and synthesis (inverse) equations for the DFT.</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168443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2378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204976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and</a:t>
            </a:r>
            <a:r>
              <a:rPr lang="en-GB" baseline="0" dirty="0"/>
              <a:t> b(n) are symbols introduced in order to simplify the algebraic expressions.</a:t>
            </a:r>
          </a:p>
          <a:p>
            <a:r>
              <a:rPr lang="en-GB" baseline="0" dirty="0"/>
              <a:t>Each is formed from two values in the sequence x(n).</a:t>
            </a:r>
          </a:p>
          <a:p>
            <a:r>
              <a:rPr lang="en-GB" baseline="0" dirty="0"/>
              <a:t>The two N/2-point DFTs that together represent the N-point DFT of x(n) actually transform a(n) and b(n).</a:t>
            </a:r>
          </a:p>
          <a:p>
            <a:r>
              <a:rPr lang="en-GB" baseline="0" dirty="0"/>
              <a:t>One of the N/2-point DFTs returns the even-indexed elements of the (result of the) N-point DFT of x(n).</a:t>
            </a:r>
          </a:p>
          <a:p>
            <a:r>
              <a:rPr lang="en-GB" baseline="0" dirty="0"/>
              <a:t>The other  N/2-point DFT returns the odd-indexed elements of the (result of the) N-point DFT of x(n).</a:t>
            </a: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51212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In other words, the elements</a:t>
            </a:r>
            <a:r>
              <a:rPr lang="en-GB" baseline="0" dirty="0"/>
              <a:t> of the N-point DFT X(k) for which k is even are given by the (N/2)-point DFT of a(n).</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2419561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and the elements</a:t>
            </a:r>
            <a:r>
              <a:rPr lang="en-GB" baseline="0" dirty="0"/>
              <a:t> of the N-point DFT X(k) for which k is odd are given by the (N/2)-point DFT of b(n)WNn. Both a(n) and b(n) are made up of combinations of elements from x(n).</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2958562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We’ve split an N-point DFT into two (N/2)-point DFTs.</a:t>
            </a:r>
            <a:r>
              <a:rPr lang="en-GB" baseline="0" dirty="0"/>
              <a:t> This slide illustrates the case where N=8.</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2183401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Each of the 4-point DFTs</a:t>
            </a:r>
            <a:r>
              <a:rPr lang="en-GB" baseline="0" dirty="0"/>
              <a:t> shown in the previous slide may further be decomposed or split into two 2-point DFTs as shown here. Note that the symbols used in this diagram are not the same as in the previous. All symbols in this diagram could be given subscript 4.</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4288548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image" Target="../media/image39.wmf"/><Relationship Id="rId4"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6.xml"/><Relationship Id="rId7" Type="http://schemas.openxmlformats.org/officeDocument/2006/relationships/image" Target="../media/image42.wmf"/><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oleObject" Target="../embeddings/oleObject26.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43.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7.xml"/><Relationship Id="rId7" Type="http://schemas.openxmlformats.org/officeDocument/2006/relationships/image" Target="../media/image46.wmf"/><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oleObject" Target="../embeddings/oleObject30.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8.xml"/><Relationship Id="rId7" Type="http://schemas.openxmlformats.org/officeDocument/2006/relationships/image" Target="../media/image50.wmf"/><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oleObject" Target="../embeddings/oleObject34.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51.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9.xml"/><Relationship Id="rId7" Type="http://schemas.openxmlformats.org/officeDocument/2006/relationships/image" Target="../media/image30.wmf"/><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oleObject" Target="../embeddings/oleObject38.bin"/><Relationship Id="rId5" Type="http://schemas.openxmlformats.org/officeDocument/2006/relationships/image" Target="../media/image53.wmf"/><Relationship Id="rId4" Type="http://schemas.openxmlformats.org/officeDocument/2006/relationships/oleObject" Target="../embeddings/oleObject37.bin"/><Relationship Id="rId9" Type="http://schemas.openxmlformats.org/officeDocument/2006/relationships/image" Target="../media/image52.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6.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7.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20.xml"/><Relationship Id="rId7" Type="http://schemas.openxmlformats.org/officeDocument/2006/relationships/image" Target="../media/image30.wmf"/><Relationship Id="rId2" Type="http://schemas.openxmlformats.org/officeDocument/2006/relationships/slideLayout" Target="../slideLayouts/slideLayout15.xml"/><Relationship Id="rId1" Type="http://schemas.openxmlformats.org/officeDocument/2006/relationships/vmlDrawing" Target="../drawings/vmlDrawing13.vml"/><Relationship Id="rId6" Type="http://schemas.openxmlformats.org/officeDocument/2006/relationships/oleObject" Target="../embeddings/oleObject41.bin"/><Relationship Id="rId5" Type="http://schemas.openxmlformats.org/officeDocument/2006/relationships/image" Target="../media/image54.wmf"/><Relationship Id="rId4" Type="http://schemas.openxmlformats.org/officeDocument/2006/relationships/oleObject" Target="../embeddings/oleObject40.bin"/><Relationship Id="rId9" Type="http://schemas.openxmlformats.org/officeDocument/2006/relationships/image" Target="../media/image52.wmf"/></Relationships>
</file>

<file path=ppt/slides/_rels/slide2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vmlDrawing" Target="../drawings/vmlDrawing14.vml"/><Relationship Id="rId5" Type="http://schemas.openxmlformats.org/officeDocument/2006/relationships/image" Target="../media/image58.wmf"/><Relationship Id="rId4" Type="http://schemas.openxmlformats.org/officeDocument/2006/relationships/oleObject" Target="../embeddings/oleObject43.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image" Target="../media/image20.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1.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xml"/><Relationship Id="rId7" Type="http://schemas.openxmlformats.org/officeDocument/2006/relationships/image" Target="../media/image24.w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23.wmf"/><Relationship Id="rId4" Type="http://schemas.openxmlformats.org/officeDocument/2006/relationships/oleObject" Target="../embeddings/oleObject9.bin"/><Relationship Id="rId9" Type="http://schemas.openxmlformats.org/officeDocument/2006/relationships/image" Target="../media/image25.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5.xml"/><Relationship Id="rId7" Type="http://schemas.openxmlformats.org/officeDocument/2006/relationships/image" Target="../media/image27.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8.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0.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image" Target="../media/image28.wmf"/><Relationship Id="rId4"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1.wmf"/><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30.wmf"/><Relationship Id="rId4"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9.xml"/><Relationship Id="rId7" Type="http://schemas.openxmlformats.org/officeDocument/2006/relationships/oleObject" Target="../embeddings/oleObject21.bin"/><Relationship Id="rId12" Type="http://schemas.openxmlformats.org/officeDocument/2006/relationships/image" Target="../media/image36.wmf"/><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33.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5.wmf"/><Relationship Id="rId4" Type="http://schemas.openxmlformats.org/officeDocument/2006/relationships/image" Target="../media/image37.wmf"/><Relationship Id="rId9"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a:xfrm>
            <a:off x="3048000" y="1207042"/>
            <a:ext cx="8161339" cy="2574186"/>
          </a:xfrm>
        </p:spPr>
        <p:txBody>
          <a:bodyPr/>
          <a:lstStyle/>
          <a:p>
            <a:r>
              <a:rPr lang="en-GB" dirty="0"/>
              <a:t>Fast Fourier Transform (FFT)</a:t>
            </a:r>
            <a:br>
              <a:rPr lang="en-GB" dirty="0"/>
            </a:br>
            <a:r>
              <a:rPr lang="en-GB" sz="3600" dirty="0"/>
              <a:t>Derivation of the Radix-2 FFT</a:t>
            </a:r>
            <a:endParaRPr lang="en-US" sz="3600"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pic>
        <p:nvPicPr>
          <p:cNvPr id="4" name="Picture 2">
            <a:extLst>
              <a:ext uri="{FF2B5EF4-FFF2-40B4-BE49-F238E27FC236}">
                <a16:creationId xmlns:a16="http://schemas.microsoft.com/office/drawing/2014/main" id="{D41D7529-1267-455F-8894-FC04BE570494}"/>
              </a:ext>
            </a:extLst>
          </p:cNvPr>
          <p:cNvPicPr>
            <a:picLocks noChangeAspect="1" noChangeArrowheads="1"/>
          </p:cNvPicPr>
          <p:nvPr/>
        </p:nvPicPr>
        <p:blipFill>
          <a:blip r:embed="rId3" cstate="print"/>
          <a:srcRect/>
          <a:stretch>
            <a:fillRect/>
          </a:stretch>
        </p:blipFill>
        <p:spPr bwMode="auto">
          <a:xfrm>
            <a:off x="3945006" y="2476501"/>
            <a:ext cx="2835587" cy="1411061"/>
          </a:xfrm>
          <a:prstGeom prst="rect">
            <a:avLst/>
          </a:prstGeom>
          <a:noFill/>
          <a:ln w="9525">
            <a:noFill/>
            <a:miter lim="800000"/>
            <a:headEnd/>
            <a:tailEnd/>
          </a:ln>
        </p:spPr>
      </p:pic>
      <p:sp>
        <p:nvSpPr>
          <p:cNvPr id="5" name="TextBox 4">
            <a:extLst>
              <a:ext uri="{FF2B5EF4-FFF2-40B4-BE49-F238E27FC236}">
                <a16:creationId xmlns:a16="http://schemas.microsoft.com/office/drawing/2014/main" id="{82105C5C-D338-4FB5-93C8-8E8F1E7DCF2E}"/>
              </a:ext>
            </a:extLst>
          </p:cNvPr>
          <p:cNvSpPr txBox="1"/>
          <p:nvPr/>
        </p:nvSpPr>
        <p:spPr>
          <a:xfrm>
            <a:off x="7813878" y="2665355"/>
            <a:ext cx="2106393" cy="1015663"/>
          </a:xfrm>
          <a:prstGeom prst="rect">
            <a:avLst/>
          </a:prstGeom>
          <a:noFill/>
        </p:spPr>
        <p:txBody>
          <a:bodyPr wrap="none" rtlCol="0">
            <a:spAutoFit/>
          </a:bodyPr>
          <a:lstStyle/>
          <a:p>
            <a:pPr algn="ctr"/>
            <a:r>
              <a:rPr lang="en-GB" sz="2000" i="1" dirty="0">
                <a:solidFill>
                  <a:schemeClr val="accent1"/>
                </a:solidFill>
              </a:rPr>
              <a:t>X</a:t>
            </a:r>
            <a:r>
              <a:rPr lang="en-GB" sz="1200" i="1" dirty="0">
                <a:solidFill>
                  <a:schemeClr val="accent1"/>
                </a:solidFill>
              </a:rPr>
              <a:t>2</a:t>
            </a:r>
            <a:r>
              <a:rPr lang="en-GB" sz="2000" dirty="0">
                <a:solidFill>
                  <a:schemeClr val="accent1"/>
                </a:solidFill>
              </a:rPr>
              <a:t>(0)</a:t>
            </a:r>
          </a:p>
          <a:p>
            <a:pPr algn="ctr"/>
            <a:r>
              <a:rPr lang="en-GB" sz="2000" dirty="0">
                <a:solidFill>
                  <a:schemeClr val="accent1"/>
                </a:solidFill>
              </a:rPr>
              <a:t>is the 1-point DFT</a:t>
            </a:r>
          </a:p>
          <a:p>
            <a:pPr algn="ctr"/>
            <a:r>
              <a:rPr lang="en-GB" sz="2000" dirty="0">
                <a:solidFill>
                  <a:schemeClr val="accent1"/>
                </a:solidFill>
              </a:rPr>
              <a:t>of </a:t>
            </a:r>
            <a:r>
              <a:rPr lang="en-GB" sz="2000" i="1" dirty="0">
                <a:solidFill>
                  <a:schemeClr val="accent1"/>
                </a:solidFill>
              </a:rPr>
              <a:t>a</a:t>
            </a:r>
            <a:r>
              <a:rPr lang="en-GB" sz="2000" dirty="0">
                <a:solidFill>
                  <a:schemeClr val="accent1"/>
                </a:solidFill>
              </a:rPr>
              <a:t>(0)</a:t>
            </a:r>
          </a:p>
        </p:txBody>
      </p:sp>
      <p:sp>
        <p:nvSpPr>
          <p:cNvPr id="6" name="TextBox 5">
            <a:extLst>
              <a:ext uri="{FF2B5EF4-FFF2-40B4-BE49-F238E27FC236}">
                <a16:creationId xmlns:a16="http://schemas.microsoft.com/office/drawing/2014/main" id="{9DB60D95-4D3E-4803-87BD-37C90D2005F5}"/>
              </a:ext>
            </a:extLst>
          </p:cNvPr>
          <p:cNvSpPr txBox="1"/>
          <p:nvPr/>
        </p:nvSpPr>
        <p:spPr>
          <a:xfrm>
            <a:off x="4425276" y="4572000"/>
            <a:ext cx="4505775" cy="369332"/>
          </a:xfrm>
          <a:prstGeom prst="rect">
            <a:avLst/>
          </a:prstGeom>
          <a:noFill/>
        </p:spPr>
        <p:txBody>
          <a:bodyPr wrap="none" rtlCol="0">
            <a:spAutoFit/>
          </a:bodyPr>
          <a:lstStyle/>
          <a:p>
            <a:r>
              <a:rPr lang="en-GB" dirty="0">
                <a:solidFill>
                  <a:srgbClr val="FF0000"/>
                </a:solidFill>
              </a:rPr>
              <a:t>{X</a:t>
            </a:r>
            <a:r>
              <a:rPr lang="en-GB" sz="1200" dirty="0">
                <a:solidFill>
                  <a:srgbClr val="FF0000"/>
                </a:solidFill>
              </a:rPr>
              <a:t>2</a:t>
            </a:r>
            <a:r>
              <a:rPr lang="en-GB" dirty="0">
                <a:solidFill>
                  <a:srgbClr val="FF0000"/>
                </a:solidFill>
              </a:rPr>
              <a:t>(0) X</a:t>
            </a:r>
            <a:r>
              <a:rPr lang="en-GB" sz="1200" dirty="0">
                <a:solidFill>
                  <a:srgbClr val="FF0000"/>
                </a:solidFill>
              </a:rPr>
              <a:t>2</a:t>
            </a:r>
            <a:r>
              <a:rPr lang="en-GB" dirty="0">
                <a:solidFill>
                  <a:srgbClr val="FF0000"/>
                </a:solidFill>
              </a:rPr>
              <a:t>(1)} is the 2-point DFT of {x(0) x(1)}</a:t>
            </a:r>
          </a:p>
        </p:txBody>
      </p:sp>
      <p:sp>
        <p:nvSpPr>
          <p:cNvPr id="7" name="TextBox 6">
            <a:extLst>
              <a:ext uri="{FF2B5EF4-FFF2-40B4-BE49-F238E27FC236}">
                <a16:creationId xmlns:a16="http://schemas.microsoft.com/office/drawing/2014/main" id="{3EAC9601-E4C3-41CF-8766-128E7DEDFEF6}"/>
              </a:ext>
            </a:extLst>
          </p:cNvPr>
          <p:cNvSpPr txBox="1"/>
          <p:nvPr/>
        </p:nvSpPr>
        <p:spPr>
          <a:xfrm>
            <a:off x="1015604" y="1436915"/>
            <a:ext cx="2436569" cy="369332"/>
          </a:xfrm>
          <a:prstGeom prst="rect">
            <a:avLst/>
          </a:prstGeom>
          <a:noFill/>
        </p:spPr>
        <p:txBody>
          <a:bodyPr wrap="none" rtlCol="0">
            <a:spAutoFit/>
          </a:bodyPr>
          <a:lstStyle/>
          <a:p>
            <a:r>
              <a:rPr lang="en-GB" dirty="0"/>
              <a:t>Consider a 2-point DFT</a:t>
            </a:r>
          </a:p>
        </p:txBody>
      </p:sp>
      <p:sp>
        <p:nvSpPr>
          <p:cNvPr id="8" name="Rectangle 7">
            <a:extLst>
              <a:ext uri="{FF2B5EF4-FFF2-40B4-BE49-F238E27FC236}">
                <a16:creationId xmlns:a16="http://schemas.microsoft.com/office/drawing/2014/main" id="{D580FA27-5CF7-4716-A1B8-58CEAA14CA64}"/>
              </a:ext>
            </a:extLst>
          </p:cNvPr>
          <p:cNvSpPr/>
          <p:nvPr/>
        </p:nvSpPr>
        <p:spPr>
          <a:xfrm>
            <a:off x="7813877" y="2665355"/>
            <a:ext cx="2106393" cy="1015663"/>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505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sp>
        <p:nvSpPr>
          <p:cNvPr id="4" name="TextBox 3">
            <a:extLst>
              <a:ext uri="{FF2B5EF4-FFF2-40B4-BE49-F238E27FC236}">
                <a16:creationId xmlns:a16="http://schemas.microsoft.com/office/drawing/2014/main" id="{5531285E-FDF1-4AFD-973E-B6F9F3F065E6}"/>
              </a:ext>
            </a:extLst>
          </p:cNvPr>
          <p:cNvSpPr txBox="1"/>
          <p:nvPr/>
        </p:nvSpPr>
        <p:spPr>
          <a:xfrm>
            <a:off x="1413692" y="1758696"/>
            <a:ext cx="1351220" cy="369332"/>
          </a:xfrm>
          <a:prstGeom prst="rect">
            <a:avLst/>
          </a:prstGeom>
          <a:noFill/>
        </p:spPr>
        <p:txBody>
          <a:bodyPr wrap="none" rtlCol="0">
            <a:spAutoFit/>
          </a:bodyPr>
          <a:lstStyle/>
          <a:p>
            <a:r>
              <a:rPr lang="en-GB" dirty="0"/>
              <a:t>For example</a:t>
            </a:r>
          </a:p>
        </p:txBody>
      </p:sp>
      <p:graphicFrame>
        <p:nvGraphicFramePr>
          <p:cNvPr id="5" name="Object 4">
            <a:extLst>
              <a:ext uri="{FF2B5EF4-FFF2-40B4-BE49-F238E27FC236}">
                <a16:creationId xmlns:a16="http://schemas.microsoft.com/office/drawing/2014/main" id="{3EE08DE2-A0F9-4EF5-842D-B31D1D5A78B1}"/>
              </a:ext>
            </a:extLst>
          </p:cNvPr>
          <p:cNvGraphicFramePr>
            <a:graphicFrameLocks noChangeAspect="1"/>
          </p:cNvGraphicFramePr>
          <p:nvPr/>
        </p:nvGraphicFramePr>
        <p:xfrm>
          <a:off x="1421845" y="2438400"/>
          <a:ext cx="8689049" cy="419100"/>
        </p:xfrm>
        <a:graphic>
          <a:graphicData uri="http://schemas.openxmlformats.org/presentationml/2006/ole">
            <mc:AlternateContent xmlns:mc="http://schemas.openxmlformats.org/markup-compatibility/2006">
              <mc:Choice xmlns:v="urn:schemas-microsoft-com:vml" Requires="v">
                <p:oleObj spid="_x0000_s8194" name="Equation" r:id="rId4" imgW="3556000" imgH="228600" progId="Equation.3">
                  <p:embed/>
                </p:oleObj>
              </mc:Choice>
              <mc:Fallback>
                <p:oleObj name="Equation" r:id="rId4" imgW="3556000" imgH="228600" progId="Equation.3">
                  <p:embed/>
                  <p:pic>
                    <p:nvPicPr>
                      <p:cNvPr id="5" name="Object 4">
                        <a:extLst>
                          <a:ext uri="{FF2B5EF4-FFF2-40B4-BE49-F238E27FC236}">
                            <a16:creationId xmlns:a16="http://schemas.microsoft.com/office/drawing/2014/main" id="{3EE08DE2-A0F9-4EF5-842D-B31D1D5A7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845" y="2438400"/>
                        <a:ext cx="8689049"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0608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pic>
        <p:nvPicPr>
          <p:cNvPr id="4" name="Picture 2">
            <a:extLst>
              <a:ext uri="{FF2B5EF4-FFF2-40B4-BE49-F238E27FC236}">
                <a16:creationId xmlns:a16="http://schemas.microsoft.com/office/drawing/2014/main" id="{674CAC46-1511-4BBA-85E0-AF51144CFCB7}"/>
              </a:ext>
            </a:extLst>
          </p:cNvPr>
          <p:cNvPicPr>
            <a:picLocks noChangeAspect="1" noChangeArrowheads="1"/>
          </p:cNvPicPr>
          <p:nvPr/>
        </p:nvPicPr>
        <p:blipFill>
          <a:blip r:embed="rId3" cstate="print"/>
          <a:srcRect/>
          <a:stretch>
            <a:fillRect/>
          </a:stretch>
        </p:blipFill>
        <p:spPr bwMode="auto">
          <a:xfrm>
            <a:off x="2335887" y="1219202"/>
            <a:ext cx="7312343" cy="4810125"/>
          </a:xfrm>
          <a:prstGeom prst="rect">
            <a:avLst/>
          </a:prstGeom>
          <a:noFill/>
          <a:ln w="9525">
            <a:noFill/>
            <a:miter lim="800000"/>
            <a:headEnd/>
            <a:tailEnd/>
          </a:ln>
        </p:spPr>
      </p:pic>
    </p:spTree>
    <p:extLst>
      <p:ext uri="{BB962C8B-B14F-4D97-AF65-F5344CB8AC3E}">
        <p14:creationId xmlns:p14="http://schemas.microsoft.com/office/powerpoint/2010/main" val="1486151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pic>
        <p:nvPicPr>
          <p:cNvPr id="4" name="Picture 2">
            <a:extLst>
              <a:ext uri="{FF2B5EF4-FFF2-40B4-BE49-F238E27FC236}">
                <a16:creationId xmlns:a16="http://schemas.microsoft.com/office/drawing/2014/main" id="{D593B2CB-8A89-423E-B781-AD7892F0A17D}"/>
              </a:ext>
            </a:extLst>
          </p:cNvPr>
          <p:cNvPicPr>
            <a:picLocks noChangeAspect="1" noChangeArrowheads="1"/>
          </p:cNvPicPr>
          <p:nvPr/>
        </p:nvPicPr>
        <p:blipFill>
          <a:blip r:embed="rId3" cstate="print"/>
          <a:srcRect/>
          <a:stretch>
            <a:fillRect/>
          </a:stretch>
        </p:blipFill>
        <p:spPr bwMode="auto">
          <a:xfrm>
            <a:off x="2335887" y="1219202"/>
            <a:ext cx="7312343" cy="4810125"/>
          </a:xfrm>
          <a:prstGeom prst="rect">
            <a:avLst/>
          </a:prstGeom>
          <a:noFill/>
          <a:ln w="9525">
            <a:noFill/>
            <a:miter lim="800000"/>
            <a:headEnd/>
            <a:tailEnd/>
          </a:ln>
        </p:spPr>
      </p:pic>
      <p:sp>
        <p:nvSpPr>
          <p:cNvPr id="5" name="Rectangle 4">
            <a:extLst>
              <a:ext uri="{FF2B5EF4-FFF2-40B4-BE49-F238E27FC236}">
                <a16:creationId xmlns:a16="http://schemas.microsoft.com/office/drawing/2014/main" id="{476F51F7-1FF3-4E98-82D6-693AAEB7A2D2}"/>
              </a:ext>
            </a:extLst>
          </p:cNvPr>
          <p:cNvSpPr/>
          <p:nvPr/>
        </p:nvSpPr>
        <p:spPr>
          <a:xfrm>
            <a:off x="2949284" y="6198731"/>
            <a:ext cx="819348" cy="369332"/>
          </a:xfrm>
          <a:prstGeom prst="rect">
            <a:avLst/>
          </a:prstGeom>
        </p:spPr>
        <p:txBody>
          <a:bodyPr wrap="none">
            <a:spAutoFit/>
          </a:bodyPr>
          <a:lstStyle/>
          <a:p>
            <a:r>
              <a:rPr lang="en-GB" dirty="0"/>
              <a:t>X</a:t>
            </a:r>
            <a:r>
              <a:rPr lang="en-GB" sz="1100" dirty="0"/>
              <a:t>8</a:t>
            </a:r>
            <a:r>
              <a:rPr lang="en-GB" dirty="0"/>
              <a:t>(0)=</a:t>
            </a:r>
            <a:endParaRPr lang="en-US" dirty="0"/>
          </a:p>
        </p:txBody>
      </p:sp>
      <p:sp>
        <p:nvSpPr>
          <p:cNvPr id="6" name="Rectangle 5">
            <a:extLst>
              <a:ext uri="{FF2B5EF4-FFF2-40B4-BE49-F238E27FC236}">
                <a16:creationId xmlns:a16="http://schemas.microsoft.com/office/drawing/2014/main" id="{F460BB22-4D6E-471E-92D3-AFAFA8A7EDE1}"/>
              </a:ext>
            </a:extLst>
          </p:cNvPr>
          <p:cNvSpPr/>
          <p:nvPr/>
        </p:nvSpPr>
        <p:spPr>
          <a:xfrm>
            <a:off x="3644821" y="6202133"/>
            <a:ext cx="566107" cy="369332"/>
          </a:xfrm>
          <a:prstGeom prst="rect">
            <a:avLst/>
          </a:prstGeom>
        </p:spPr>
        <p:txBody>
          <a:bodyPr wrap="none">
            <a:spAutoFit/>
          </a:bodyPr>
          <a:lstStyle/>
          <a:p>
            <a:r>
              <a:rPr lang="en-GB" dirty="0"/>
              <a:t>x(0)</a:t>
            </a:r>
            <a:endParaRPr lang="en-US" dirty="0"/>
          </a:p>
        </p:txBody>
      </p:sp>
      <p:sp>
        <p:nvSpPr>
          <p:cNvPr id="7" name="Rectangle 6">
            <a:extLst>
              <a:ext uri="{FF2B5EF4-FFF2-40B4-BE49-F238E27FC236}">
                <a16:creationId xmlns:a16="http://schemas.microsoft.com/office/drawing/2014/main" id="{5CFDA3B7-727F-43FF-A9F5-06EBB7ED8EFA}"/>
              </a:ext>
            </a:extLst>
          </p:cNvPr>
          <p:cNvSpPr/>
          <p:nvPr/>
        </p:nvSpPr>
        <p:spPr>
          <a:xfrm>
            <a:off x="4016247" y="6202133"/>
            <a:ext cx="700742" cy="369332"/>
          </a:xfrm>
          <a:prstGeom prst="rect">
            <a:avLst/>
          </a:prstGeom>
        </p:spPr>
        <p:txBody>
          <a:bodyPr wrap="none">
            <a:spAutoFit/>
          </a:bodyPr>
          <a:lstStyle/>
          <a:p>
            <a:r>
              <a:rPr lang="en-GB" dirty="0"/>
              <a:t>+x(1)</a:t>
            </a:r>
            <a:endParaRPr lang="en-US" dirty="0"/>
          </a:p>
        </p:txBody>
      </p:sp>
      <p:sp>
        <p:nvSpPr>
          <p:cNvPr id="8" name="Rectangle 7">
            <a:extLst>
              <a:ext uri="{FF2B5EF4-FFF2-40B4-BE49-F238E27FC236}">
                <a16:creationId xmlns:a16="http://schemas.microsoft.com/office/drawing/2014/main" id="{DCE14A8D-242E-404A-BE7A-928EC7721B1D}"/>
              </a:ext>
            </a:extLst>
          </p:cNvPr>
          <p:cNvSpPr/>
          <p:nvPr/>
        </p:nvSpPr>
        <p:spPr>
          <a:xfrm>
            <a:off x="4521007" y="6202133"/>
            <a:ext cx="700742" cy="369332"/>
          </a:xfrm>
          <a:prstGeom prst="rect">
            <a:avLst/>
          </a:prstGeom>
        </p:spPr>
        <p:txBody>
          <a:bodyPr wrap="none">
            <a:spAutoFit/>
          </a:bodyPr>
          <a:lstStyle/>
          <a:p>
            <a:r>
              <a:rPr lang="en-GB" dirty="0"/>
              <a:t>+x(2)</a:t>
            </a:r>
            <a:endParaRPr lang="en-US" dirty="0"/>
          </a:p>
        </p:txBody>
      </p:sp>
      <p:sp>
        <p:nvSpPr>
          <p:cNvPr id="9" name="Rectangle 8">
            <a:extLst>
              <a:ext uri="{FF2B5EF4-FFF2-40B4-BE49-F238E27FC236}">
                <a16:creationId xmlns:a16="http://schemas.microsoft.com/office/drawing/2014/main" id="{5AF888C3-DCEA-4884-B115-3B4D07EF48E8}"/>
              </a:ext>
            </a:extLst>
          </p:cNvPr>
          <p:cNvSpPr/>
          <p:nvPr/>
        </p:nvSpPr>
        <p:spPr>
          <a:xfrm>
            <a:off x="5025766" y="6197657"/>
            <a:ext cx="700742" cy="369332"/>
          </a:xfrm>
          <a:prstGeom prst="rect">
            <a:avLst/>
          </a:prstGeom>
        </p:spPr>
        <p:txBody>
          <a:bodyPr wrap="none">
            <a:spAutoFit/>
          </a:bodyPr>
          <a:lstStyle/>
          <a:p>
            <a:r>
              <a:rPr lang="en-GB" dirty="0"/>
              <a:t>+x(3)</a:t>
            </a:r>
            <a:endParaRPr lang="en-US" dirty="0"/>
          </a:p>
        </p:txBody>
      </p:sp>
      <p:sp>
        <p:nvSpPr>
          <p:cNvPr id="10" name="Rectangle 9">
            <a:extLst>
              <a:ext uri="{FF2B5EF4-FFF2-40B4-BE49-F238E27FC236}">
                <a16:creationId xmlns:a16="http://schemas.microsoft.com/office/drawing/2014/main" id="{9DFA771E-7550-4A80-8EFE-996A3BDA7579}"/>
              </a:ext>
            </a:extLst>
          </p:cNvPr>
          <p:cNvSpPr/>
          <p:nvPr/>
        </p:nvSpPr>
        <p:spPr>
          <a:xfrm>
            <a:off x="5527402" y="6206397"/>
            <a:ext cx="700742" cy="369332"/>
          </a:xfrm>
          <a:prstGeom prst="rect">
            <a:avLst/>
          </a:prstGeom>
        </p:spPr>
        <p:txBody>
          <a:bodyPr wrap="none">
            <a:spAutoFit/>
          </a:bodyPr>
          <a:lstStyle/>
          <a:p>
            <a:r>
              <a:rPr lang="en-GB" dirty="0"/>
              <a:t>+x(4)</a:t>
            </a:r>
            <a:endParaRPr lang="en-US" dirty="0"/>
          </a:p>
        </p:txBody>
      </p:sp>
      <p:sp>
        <p:nvSpPr>
          <p:cNvPr id="11" name="Rectangle 10">
            <a:extLst>
              <a:ext uri="{FF2B5EF4-FFF2-40B4-BE49-F238E27FC236}">
                <a16:creationId xmlns:a16="http://schemas.microsoft.com/office/drawing/2014/main" id="{8F7E5B92-F414-4CC1-95EE-71A5451C7020}"/>
              </a:ext>
            </a:extLst>
          </p:cNvPr>
          <p:cNvSpPr/>
          <p:nvPr/>
        </p:nvSpPr>
        <p:spPr>
          <a:xfrm>
            <a:off x="6025761" y="6207967"/>
            <a:ext cx="700742" cy="369332"/>
          </a:xfrm>
          <a:prstGeom prst="rect">
            <a:avLst/>
          </a:prstGeom>
        </p:spPr>
        <p:txBody>
          <a:bodyPr wrap="none">
            <a:spAutoFit/>
          </a:bodyPr>
          <a:lstStyle/>
          <a:p>
            <a:r>
              <a:rPr lang="en-GB" dirty="0"/>
              <a:t>+x(5)</a:t>
            </a:r>
            <a:endParaRPr lang="en-US" dirty="0"/>
          </a:p>
        </p:txBody>
      </p:sp>
      <p:sp>
        <p:nvSpPr>
          <p:cNvPr id="12" name="Rectangle 11">
            <a:extLst>
              <a:ext uri="{FF2B5EF4-FFF2-40B4-BE49-F238E27FC236}">
                <a16:creationId xmlns:a16="http://schemas.microsoft.com/office/drawing/2014/main" id="{F4089C27-15CB-4E81-9A5D-C4AF98460F58}"/>
              </a:ext>
            </a:extLst>
          </p:cNvPr>
          <p:cNvSpPr/>
          <p:nvPr/>
        </p:nvSpPr>
        <p:spPr>
          <a:xfrm>
            <a:off x="6520996" y="6207182"/>
            <a:ext cx="700742" cy="369332"/>
          </a:xfrm>
          <a:prstGeom prst="rect">
            <a:avLst/>
          </a:prstGeom>
        </p:spPr>
        <p:txBody>
          <a:bodyPr wrap="none">
            <a:spAutoFit/>
          </a:bodyPr>
          <a:lstStyle/>
          <a:p>
            <a:r>
              <a:rPr lang="en-GB" dirty="0"/>
              <a:t>+x(6)</a:t>
            </a:r>
            <a:endParaRPr lang="en-US" dirty="0"/>
          </a:p>
        </p:txBody>
      </p:sp>
      <p:sp>
        <p:nvSpPr>
          <p:cNvPr id="13" name="Rectangle 12">
            <a:extLst>
              <a:ext uri="{FF2B5EF4-FFF2-40B4-BE49-F238E27FC236}">
                <a16:creationId xmlns:a16="http://schemas.microsoft.com/office/drawing/2014/main" id="{34DEA73C-D86F-449A-A5CA-DC7B585A08CA}"/>
              </a:ext>
            </a:extLst>
          </p:cNvPr>
          <p:cNvSpPr/>
          <p:nvPr/>
        </p:nvSpPr>
        <p:spPr>
          <a:xfrm>
            <a:off x="7009435" y="6206397"/>
            <a:ext cx="700742" cy="369332"/>
          </a:xfrm>
          <a:prstGeom prst="rect">
            <a:avLst/>
          </a:prstGeom>
        </p:spPr>
        <p:txBody>
          <a:bodyPr wrap="none">
            <a:spAutoFit/>
          </a:bodyPr>
          <a:lstStyle/>
          <a:p>
            <a:r>
              <a:rPr lang="en-GB" dirty="0"/>
              <a:t>+x(7)</a:t>
            </a:r>
            <a:endParaRPr lang="en-US" dirty="0"/>
          </a:p>
        </p:txBody>
      </p:sp>
      <p:cxnSp>
        <p:nvCxnSpPr>
          <p:cNvPr id="14" name="Straight Connector 13">
            <a:extLst>
              <a:ext uri="{FF2B5EF4-FFF2-40B4-BE49-F238E27FC236}">
                <a16:creationId xmlns:a16="http://schemas.microsoft.com/office/drawing/2014/main" id="{2E6FB7EF-B0A9-48FE-954E-46258783B63D}"/>
              </a:ext>
            </a:extLst>
          </p:cNvPr>
          <p:cNvCxnSpPr/>
          <p:nvPr/>
        </p:nvCxnSpPr>
        <p:spPr bwMode="auto">
          <a:xfrm>
            <a:off x="2755875" y="1458686"/>
            <a:ext cx="6291697"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nvGrpSpPr>
          <p:cNvPr id="15" name="Group 14">
            <a:extLst>
              <a:ext uri="{FF2B5EF4-FFF2-40B4-BE49-F238E27FC236}">
                <a16:creationId xmlns:a16="http://schemas.microsoft.com/office/drawing/2014/main" id="{16A0BC37-2B17-4FCD-AD0F-C59283429B5C}"/>
              </a:ext>
            </a:extLst>
          </p:cNvPr>
          <p:cNvGrpSpPr/>
          <p:nvPr/>
        </p:nvGrpSpPr>
        <p:grpSpPr>
          <a:xfrm>
            <a:off x="2730032" y="1468211"/>
            <a:ext cx="5803257" cy="619126"/>
            <a:chOff x="2730387" y="1468211"/>
            <a:chExt cx="5804013" cy="619126"/>
          </a:xfrm>
        </p:grpSpPr>
        <p:cxnSp>
          <p:nvCxnSpPr>
            <p:cNvPr id="16" name="Straight Connector 15">
              <a:extLst>
                <a:ext uri="{FF2B5EF4-FFF2-40B4-BE49-F238E27FC236}">
                  <a16:creationId xmlns:a16="http://schemas.microsoft.com/office/drawing/2014/main" id="{FABF55F5-4663-4CA9-81EC-59096A53C63D}"/>
                </a:ext>
              </a:extLst>
            </p:cNvPr>
            <p:cNvCxnSpPr/>
            <p:nvPr/>
          </p:nvCxnSpPr>
          <p:spPr bwMode="auto">
            <a:xfrm>
              <a:off x="2730387" y="2077811"/>
              <a:ext cx="5080113"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19C0D1FD-E775-4446-A2A1-F43DF5963D31}"/>
                </a:ext>
              </a:extLst>
            </p:cNvPr>
            <p:cNvCxnSpPr/>
            <p:nvPr/>
          </p:nvCxnSpPr>
          <p:spPr bwMode="auto">
            <a:xfrm flipV="1">
              <a:off x="7791450" y="1468211"/>
              <a:ext cx="742950" cy="619126"/>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18" name="Group 17">
            <a:extLst>
              <a:ext uri="{FF2B5EF4-FFF2-40B4-BE49-F238E27FC236}">
                <a16:creationId xmlns:a16="http://schemas.microsoft.com/office/drawing/2014/main" id="{EE5F6124-642B-410B-9D66-2F8BACCAB2D9}"/>
              </a:ext>
            </a:extLst>
          </p:cNvPr>
          <p:cNvGrpSpPr/>
          <p:nvPr/>
        </p:nvGrpSpPr>
        <p:grpSpPr>
          <a:xfrm>
            <a:off x="2710984" y="1468212"/>
            <a:ext cx="4079457" cy="1228724"/>
            <a:chOff x="2711337" y="1468212"/>
            <a:chExt cx="4079988" cy="1228724"/>
          </a:xfrm>
        </p:grpSpPr>
        <p:cxnSp>
          <p:nvCxnSpPr>
            <p:cNvPr id="19" name="Straight Connector 18">
              <a:extLst>
                <a:ext uri="{FF2B5EF4-FFF2-40B4-BE49-F238E27FC236}">
                  <a16:creationId xmlns:a16="http://schemas.microsoft.com/office/drawing/2014/main" id="{8A39A3C9-6AFB-4A0E-9EBA-D3B2DBD0C078}"/>
                </a:ext>
              </a:extLst>
            </p:cNvPr>
            <p:cNvCxnSpPr/>
            <p:nvPr/>
          </p:nvCxnSpPr>
          <p:spPr bwMode="auto">
            <a:xfrm>
              <a:off x="2711337" y="2696936"/>
              <a:ext cx="3375138"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821D8F57-48E9-4931-B972-0727B9D9A781}"/>
                </a:ext>
              </a:extLst>
            </p:cNvPr>
            <p:cNvCxnSpPr/>
            <p:nvPr/>
          </p:nvCxnSpPr>
          <p:spPr bwMode="auto">
            <a:xfrm flipV="1">
              <a:off x="6086475" y="1468212"/>
              <a:ext cx="704850" cy="1228724"/>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21" name="Group 20">
            <a:extLst>
              <a:ext uri="{FF2B5EF4-FFF2-40B4-BE49-F238E27FC236}">
                <a16:creationId xmlns:a16="http://schemas.microsoft.com/office/drawing/2014/main" id="{025234CE-B89C-4B8C-AB83-8FCF1F989299}"/>
              </a:ext>
            </a:extLst>
          </p:cNvPr>
          <p:cNvGrpSpPr/>
          <p:nvPr/>
        </p:nvGrpSpPr>
        <p:grpSpPr>
          <a:xfrm>
            <a:off x="2730032" y="2087337"/>
            <a:ext cx="4060409" cy="1219200"/>
            <a:chOff x="2730387" y="2087337"/>
            <a:chExt cx="4060938" cy="1219200"/>
          </a:xfrm>
        </p:grpSpPr>
        <p:cxnSp>
          <p:nvCxnSpPr>
            <p:cNvPr id="22" name="Straight Connector 21">
              <a:extLst>
                <a:ext uri="{FF2B5EF4-FFF2-40B4-BE49-F238E27FC236}">
                  <a16:creationId xmlns:a16="http://schemas.microsoft.com/office/drawing/2014/main" id="{C7D35704-75C4-43BF-AFBC-456CA506316D}"/>
                </a:ext>
              </a:extLst>
            </p:cNvPr>
            <p:cNvCxnSpPr/>
            <p:nvPr/>
          </p:nvCxnSpPr>
          <p:spPr bwMode="auto">
            <a:xfrm>
              <a:off x="2730387" y="3306536"/>
              <a:ext cx="3315208"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B7422305-64F8-4023-A57B-F194B8E3AEBA}"/>
                </a:ext>
              </a:extLst>
            </p:cNvPr>
            <p:cNvCxnSpPr/>
            <p:nvPr/>
          </p:nvCxnSpPr>
          <p:spPr bwMode="auto">
            <a:xfrm flipV="1">
              <a:off x="6083695" y="2087337"/>
              <a:ext cx="707630" cy="121920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id="{77D2A32D-0FE0-4FAB-9271-7554B2C9E06A}"/>
              </a:ext>
            </a:extLst>
          </p:cNvPr>
          <p:cNvGrpSpPr/>
          <p:nvPr/>
        </p:nvGrpSpPr>
        <p:grpSpPr>
          <a:xfrm>
            <a:off x="2730032" y="1468212"/>
            <a:ext cx="1898516" cy="2486024"/>
            <a:chOff x="2730387" y="1468212"/>
            <a:chExt cx="1898763" cy="2486024"/>
          </a:xfrm>
        </p:grpSpPr>
        <p:cxnSp>
          <p:nvCxnSpPr>
            <p:cNvPr id="25" name="Straight Connector 24">
              <a:extLst>
                <a:ext uri="{FF2B5EF4-FFF2-40B4-BE49-F238E27FC236}">
                  <a16:creationId xmlns:a16="http://schemas.microsoft.com/office/drawing/2014/main" id="{CF82A4E5-C57B-4B95-9FF8-0FB2C3762EC6}"/>
                </a:ext>
              </a:extLst>
            </p:cNvPr>
            <p:cNvCxnSpPr/>
            <p:nvPr/>
          </p:nvCxnSpPr>
          <p:spPr bwMode="auto">
            <a:xfrm>
              <a:off x="2730387" y="3935186"/>
              <a:ext cx="431913"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F3E64D27-AFB5-4488-98A4-7F662D66CB4B}"/>
                </a:ext>
              </a:extLst>
            </p:cNvPr>
            <p:cNvCxnSpPr/>
            <p:nvPr/>
          </p:nvCxnSpPr>
          <p:spPr bwMode="auto">
            <a:xfrm flipV="1">
              <a:off x="3151131" y="1468212"/>
              <a:ext cx="1478019" cy="2486024"/>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27" name="Group 26">
            <a:extLst>
              <a:ext uri="{FF2B5EF4-FFF2-40B4-BE49-F238E27FC236}">
                <a16:creationId xmlns:a16="http://schemas.microsoft.com/office/drawing/2014/main" id="{17D9E945-C4F8-4D2B-905A-63A12156F011}"/>
              </a:ext>
            </a:extLst>
          </p:cNvPr>
          <p:cNvGrpSpPr/>
          <p:nvPr/>
        </p:nvGrpSpPr>
        <p:grpSpPr>
          <a:xfrm>
            <a:off x="2730032" y="2088698"/>
            <a:ext cx="1887348" cy="2486024"/>
            <a:chOff x="2741556" y="1468212"/>
            <a:chExt cx="1887594" cy="2486024"/>
          </a:xfrm>
        </p:grpSpPr>
        <p:cxnSp>
          <p:nvCxnSpPr>
            <p:cNvPr id="28" name="Straight Connector 27">
              <a:extLst>
                <a:ext uri="{FF2B5EF4-FFF2-40B4-BE49-F238E27FC236}">
                  <a16:creationId xmlns:a16="http://schemas.microsoft.com/office/drawing/2014/main" id="{5E5E4A33-E5F9-4E23-AABE-47175BC0336C}"/>
                </a:ext>
              </a:extLst>
            </p:cNvPr>
            <p:cNvCxnSpPr/>
            <p:nvPr/>
          </p:nvCxnSpPr>
          <p:spPr bwMode="auto">
            <a:xfrm flipV="1">
              <a:off x="2741556" y="3935186"/>
              <a:ext cx="420744" cy="1905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1A64A537-4BCF-4065-B738-30FD98995A5B}"/>
                </a:ext>
              </a:extLst>
            </p:cNvPr>
            <p:cNvCxnSpPr/>
            <p:nvPr/>
          </p:nvCxnSpPr>
          <p:spPr bwMode="auto">
            <a:xfrm flipV="1">
              <a:off x="3151131" y="1468212"/>
              <a:ext cx="1478019" cy="2486024"/>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30" name="Group 29">
            <a:extLst>
              <a:ext uri="{FF2B5EF4-FFF2-40B4-BE49-F238E27FC236}">
                <a16:creationId xmlns:a16="http://schemas.microsoft.com/office/drawing/2014/main" id="{66B464AC-3768-4D1A-AFD6-B5649517640E}"/>
              </a:ext>
            </a:extLst>
          </p:cNvPr>
          <p:cNvGrpSpPr/>
          <p:nvPr/>
        </p:nvGrpSpPr>
        <p:grpSpPr>
          <a:xfrm>
            <a:off x="2730032" y="2692174"/>
            <a:ext cx="1895788" cy="2486024"/>
            <a:chOff x="2733115" y="1468212"/>
            <a:chExt cx="1896035" cy="2486024"/>
          </a:xfrm>
        </p:grpSpPr>
        <p:cxnSp>
          <p:nvCxnSpPr>
            <p:cNvPr id="31" name="Straight Connector 30">
              <a:extLst>
                <a:ext uri="{FF2B5EF4-FFF2-40B4-BE49-F238E27FC236}">
                  <a16:creationId xmlns:a16="http://schemas.microsoft.com/office/drawing/2014/main" id="{88B8C6BA-6316-440A-9D73-D88187D78FF8}"/>
                </a:ext>
              </a:extLst>
            </p:cNvPr>
            <p:cNvCxnSpPr/>
            <p:nvPr/>
          </p:nvCxnSpPr>
          <p:spPr bwMode="auto">
            <a:xfrm>
              <a:off x="2733115" y="3935186"/>
              <a:ext cx="429185"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97A4B8A9-6792-42CD-9C6F-97E872A7821E}"/>
                </a:ext>
              </a:extLst>
            </p:cNvPr>
            <p:cNvCxnSpPr/>
            <p:nvPr/>
          </p:nvCxnSpPr>
          <p:spPr bwMode="auto">
            <a:xfrm flipV="1">
              <a:off x="3151131" y="1468212"/>
              <a:ext cx="1478019" cy="2486024"/>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33" name="Group 32">
            <a:extLst>
              <a:ext uri="{FF2B5EF4-FFF2-40B4-BE49-F238E27FC236}">
                <a16:creationId xmlns:a16="http://schemas.microsoft.com/office/drawing/2014/main" id="{8ACF1B74-1AE8-43C5-B46A-F564692F3D82}"/>
              </a:ext>
            </a:extLst>
          </p:cNvPr>
          <p:cNvGrpSpPr/>
          <p:nvPr/>
        </p:nvGrpSpPr>
        <p:grpSpPr>
          <a:xfrm>
            <a:off x="2737590" y="3322185"/>
            <a:ext cx="1895788" cy="2486024"/>
            <a:chOff x="2733115" y="1468212"/>
            <a:chExt cx="1896035" cy="2486024"/>
          </a:xfrm>
        </p:grpSpPr>
        <p:cxnSp>
          <p:nvCxnSpPr>
            <p:cNvPr id="34" name="Straight Connector 33">
              <a:extLst>
                <a:ext uri="{FF2B5EF4-FFF2-40B4-BE49-F238E27FC236}">
                  <a16:creationId xmlns:a16="http://schemas.microsoft.com/office/drawing/2014/main" id="{2E9CC509-BB3F-46D4-8E74-31E4FAF0E885}"/>
                </a:ext>
              </a:extLst>
            </p:cNvPr>
            <p:cNvCxnSpPr/>
            <p:nvPr/>
          </p:nvCxnSpPr>
          <p:spPr bwMode="auto">
            <a:xfrm>
              <a:off x="2733115" y="3935186"/>
              <a:ext cx="429185"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335E5BE-9013-4108-A185-909D196C68E1}"/>
                </a:ext>
              </a:extLst>
            </p:cNvPr>
            <p:cNvCxnSpPr/>
            <p:nvPr/>
          </p:nvCxnSpPr>
          <p:spPr bwMode="auto">
            <a:xfrm flipV="1">
              <a:off x="3151131" y="1468212"/>
              <a:ext cx="1478019" cy="2486024"/>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12084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pic>
        <p:nvPicPr>
          <p:cNvPr id="4" name="Picture 2">
            <a:extLst>
              <a:ext uri="{FF2B5EF4-FFF2-40B4-BE49-F238E27FC236}">
                <a16:creationId xmlns:a16="http://schemas.microsoft.com/office/drawing/2014/main" id="{11170DA5-94A6-4A1B-9EA0-DF7C7F5D9E70}"/>
              </a:ext>
            </a:extLst>
          </p:cNvPr>
          <p:cNvPicPr>
            <a:picLocks noChangeAspect="1" noChangeArrowheads="1"/>
          </p:cNvPicPr>
          <p:nvPr/>
        </p:nvPicPr>
        <p:blipFill>
          <a:blip r:embed="rId3" cstate="print"/>
          <a:srcRect/>
          <a:stretch>
            <a:fillRect/>
          </a:stretch>
        </p:blipFill>
        <p:spPr bwMode="auto">
          <a:xfrm>
            <a:off x="2335887" y="1219202"/>
            <a:ext cx="7312343" cy="4810125"/>
          </a:xfrm>
          <a:prstGeom prst="rect">
            <a:avLst/>
          </a:prstGeom>
          <a:noFill/>
          <a:ln w="9525">
            <a:noFill/>
            <a:miter lim="800000"/>
            <a:headEnd/>
            <a:tailEnd/>
          </a:ln>
        </p:spPr>
      </p:pic>
      <p:grpSp>
        <p:nvGrpSpPr>
          <p:cNvPr id="5" name="Group 4">
            <a:extLst>
              <a:ext uri="{FF2B5EF4-FFF2-40B4-BE49-F238E27FC236}">
                <a16:creationId xmlns:a16="http://schemas.microsoft.com/office/drawing/2014/main" id="{EEEDC07D-A89B-433B-BEAE-22AAA3619FC0}"/>
              </a:ext>
            </a:extLst>
          </p:cNvPr>
          <p:cNvGrpSpPr/>
          <p:nvPr/>
        </p:nvGrpSpPr>
        <p:grpSpPr>
          <a:xfrm>
            <a:off x="2731240" y="1447800"/>
            <a:ext cx="6240142" cy="4332525"/>
            <a:chOff x="2731595" y="1447800"/>
            <a:chExt cx="6240955" cy="4332525"/>
          </a:xfrm>
        </p:grpSpPr>
        <p:grpSp>
          <p:nvGrpSpPr>
            <p:cNvPr id="6" name="Group 5">
              <a:extLst>
                <a:ext uri="{FF2B5EF4-FFF2-40B4-BE49-F238E27FC236}">
                  <a16:creationId xmlns:a16="http://schemas.microsoft.com/office/drawing/2014/main" id="{E30AC0AC-10B2-42D8-9242-A942D176E078}"/>
                </a:ext>
              </a:extLst>
            </p:cNvPr>
            <p:cNvGrpSpPr/>
            <p:nvPr/>
          </p:nvGrpSpPr>
          <p:grpSpPr>
            <a:xfrm>
              <a:off x="2731595" y="1447800"/>
              <a:ext cx="1894834" cy="2481942"/>
              <a:chOff x="2731595" y="1447800"/>
              <a:chExt cx="1894834" cy="2481942"/>
            </a:xfrm>
          </p:grpSpPr>
          <p:cxnSp>
            <p:nvCxnSpPr>
              <p:cNvPr id="31" name="Straight Connector 30">
                <a:extLst>
                  <a:ext uri="{FF2B5EF4-FFF2-40B4-BE49-F238E27FC236}">
                    <a16:creationId xmlns:a16="http://schemas.microsoft.com/office/drawing/2014/main" id="{3687A340-FCCC-4A8F-AA32-966611DD7483}"/>
                  </a:ext>
                </a:extLst>
              </p:cNvPr>
              <p:cNvCxnSpPr/>
              <p:nvPr/>
            </p:nvCxnSpPr>
            <p:spPr bwMode="auto">
              <a:xfrm>
                <a:off x="2742485" y="1447800"/>
                <a:ext cx="1883944"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DD0C890-9AB7-48D9-882F-0474F3A09717}"/>
                  </a:ext>
                </a:extLst>
              </p:cNvPr>
              <p:cNvCxnSpPr/>
              <p:nvPr/>
            </p:nvCxnSpPr>
            <p:spPr bwMode="auto">
              <a:xfrm>
                <a:off x="2731595" y="3929742"/>
                <a:ext cx="447034"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3C2DA36D-CF89-4CAF-9FA7-5134F6B971E0}"/>
                  </a:ext>
                </a:extLst>
              </p:cNvPr>
              <p:cNvCxnSpPr/>
              <p:nvPr/>
            </p:nvCxnSpPr>
            <p:spPr bwMode="auto">
              <a:xfrm flipV="1">
                <a:off x="3167743" y="1447800"/>
                <a:ext cx="1458686" cy="2481942"/>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7" name="Group 6">
              <a:extLst>
                <a:ext uri="{FF2B5EF4-FFF2-40B4-BE49-F238E27FC236}">
                  <a16:creationId xmlns:a16="http://schemas.microsoft.com/office/drawing/2014/main" id="{419721C5-C296-4391-9AE8-2586404A4894}"/>
                </a:ext>
              </a:extLst>
            </p:cNvPr>
            <p:cNvGrpSpPr/>
            <p:nvPr/>
          </p:nvGrpSpPr>
          <p:grpSpPr>
            <a:xfrm>
              <a:off x="2731595" y="2699657"/>
              <a:ext cx="1905722" cy="2481942"/>
              <a:chOff x="2720707" y="1447800"/>
              <a:chExt cx="1905722" cy="2481942"/>
            </a:xfrm>
          </p:grpSpPr>
          <p:cxnSp>
            <p:nvCxnSpPr>
              <p:cNvPr id="28" name="Straight Connector 27">
                <a:extLst>
                  <a:ext uri="{FF2B5EF4-FFF2-40B4-BE49-F238E27FC236}">
                    <a16:creationId xmlns:a16="http://schemas.microsoft.com/office/drawing/2014/main" id="{BF0DFC2A-CF53-49B8-AC31-D8A47781E572}"/>
                  </a:ext>
                </a:extLst>
              </p:cNvPr>
              <p:cNvCxnSpPr/>
              <p:nvPr/>
            </p:nvCxnSpPr>
            <p:spPr bwMode="auto">
              <a:xfrm>
                <a:off x="2742485" y="1447800"/>
                <a:ext cx="1883944"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A694FA7D-9EBF-488D-B674-4CD8945BE0FD}"/>
                  </a:ext>
                </a:extLst>
              </p:cNvPr>
              <p:cNvCxnSpPr/>
              <p:nvPr/>
            </p:nvCxnSpPr>
            <p:spPr bwMode="auto">
              <a:xfrm>
                <a:off x="2720707" y="3914502"/>
                <a:ext cx="462276"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A0C68877-2314-45F6-8D03-CFF4C1FD4076}"/>
                  </a:ext>
                </a:extLst>
              </p:cNvPr>
              <p:cNvCxnSpPr/>
              <p:nvPr/>
            </p:nvCxnSpPr>
            <p:spPr bwMode="auto">
              <a:xfrm flipV="1">
                <a:off x="3167743" y="1447800"/>
                <a:ext cx="1458686" cy="2481942"/>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8" name="Group 7">
              <a:extLst>
                <a:ext uri="{FF2B5EF4-FFF2-40B4-BE49-F238E27FC236}">
                  <a16:creationId xmlns:a16="http://schemas.microsoft.com/office/drawing/2014/main" id="{98F46825-70AA-4759-8160-BC948C2F3883}"/>
                </a:ext>
              </a:extLst>
            </p:cNvPr>
            <p:cNvGrpSpPr/>
            <p:nvPr/>
          </p:nvGrpSpPr>
          <p:grpSpPr>
            <a:xfrm>
              <a:off x="4626429" y="1447800"/>
              <a:ext cx="2188028" cy="1251857"/>
              <a:chOff x="4626429" y="1447800"/>
              <a:chExt cx="2188028" cy="1251857"/>
            </a:xfrm>
          </p:grpSpPr>
          <p:cxnSp>
            <p:nvCxnSpPr>
              <p:cNvPr id="25" name="Straight Connector 24">
                <a:extLst>
                  <a:ext uri="{FF2B5EF4-FFF2-40B4-BE49-F238E27FC236}">
                    <a16:creationId xmlns:a16="http://schemas.microsoft.com/office/drawing/2014/main" id="{FF192A45-3652-4FE6-A630-6CA45014F0E9}"/>
                  </a:ext>
                </a:extLst>
              </p:cNvPr>
              <p:cNvCxnSpPr/>
              <p:nvPr/>
            </p:nvCxnSpPr>
            <p:spPr bwMode="auto">
              <a:xfrm>
                <a:off x="4626429" y="1447800"/>
                <a:ext cx="2188028"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6ED6CCE3-28DD-40AB-9235-3B81BCFF88D4}"/>
                  </a:ext>
                </a:extLst>
              </p:cNvPr>
              <p:cNvCxnSpPr/>
              <p:nvPr/>
            </p:nvCxnSpPr>
            <p:spPr bwMode="auto">
              <a:xfrm flipV="1">
                <a:off x="4626429" y="2688771"/>
                <a:ext cx="1480457" cy="10886"/>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424E0ED6-1E10-456D-8286-B9563CC60800}"/>
                  </a:ext>
                </a:extLst>
              </p:cNvPr>
              <p:cNvCxnSpPr/>
              <p:nvPr/>
            </p:nvCxnSpPr>
            <p:spPr bwMode="auto">
              <a:xfrm flipV="1">
                <a:off x="6096000" y="1447800"/>
                <a:ext cx="718457" cy="1251857"/>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9" name="Group 8">
              <a:extLst>
                <a:ext uri="{FF2B5EF4-FFF2-40B4-BE49-F238E27FC236}">
                  <a16:creationId xmlns:a16="http://schemas.microsoft.com/office/drawing/2014/main" id="{075C87F7-783B-4B7B-8644-AB85BD5B6AC2}"/>
                </a:ext>
              </a:extLst>
            </p:cNvPr>
            <p:cNvGrpSpPr/>
            <p:nvPr/>
          </p:nvGrpSpPr>
          <p:grpSpPr>
            <a:xfrm>
              <a:off x="2731595" y="2079184"/>
              <a:ext cx="1883944" cy="2481942"/>
              <a:chOff x="2742485" y="1447800"/>
              <a:chExt cx="1883944" cy="2481942"/>
            </a:xfrm>
          </p:grpSpPr>
          <p:cxnSp>
            <p:nvCxnSpPr>
              <p:cNvPr id="22" name="Straight Connector 21">
                <a:extLst>
                  <a:ext uri="{FF2B5EF4-FFF2-40B4-BE49-F238E27FC236}">
                    <a16:creationId xmlns:a16="http://schemas.microsoft.com/office/drawing/2014/main" id="{C5BFED47-BEA7-4313-AE9C-461AF44E82A2}"/>
                  </a:ext>
                </a:extLst>
              </p:cNvPr>
              <p:cNvCxnSpPr/>
              <p:nvPr/>
            </p:nvCxnSpPr>
            <p:spPr bwMode="auto">
              <a:xfrm>
                <a:off x="2742485" y="1447800"/>
                <a:ext cx="1883944"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2FB88216-E0C6-4AC2-A92C-0BA14FAA765B}"/>
                  </a:ext>
                </a:extLst>
              </p:cNvPr>
              <p:cNvCxnSpPr/>
              <p:nvPr/>
            </p:nvCxnSpPr>
            <p:spPr bwMode="auto">
              <a:xfrm>
                <a:off x="2742485" y="3907970"/>
                <a:ext cx="436144" cy="6532"/>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A71274BC-6DD0-4D52-879B-82DE53542E2E}"/>
                  </a:ext>
                </a:extLst>
              </p:cNvPr>
              <p:cNvCxnSpPr/>
              <p:nvPr/>
            </p:nvCxnSpPr>
            <p:spPr bwMode="auto">
              <a:xfrm flipV="1">
                <a:off x="3167743" y="1447800"/>
                <a:ext cx="1458686" cy="2481942"/>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10" name="Group 9">
              <a:extLst>
                <a:ext uri="{FF2B5EF4-FFF2-40B4-BE49-F238E27FC236}">
                  <a16:creationId xmlns:a16="http://schemas.microsoft.com/office/drawing/2014/main" id="{FDFEBDB4-CDE1-4BB4-9D5B-FF6349845402}"/>
                </a:ext>
              </a:extLst>
            </p:cNvPr>
            <p:cNvGrpSpPr/>
            <p:nvPr/>
          </p:nvGrpSpPr>
          <p:grpSpPr>
            <a:xfrm>
              <a:off x="2731595" y="3298383"/>
              <a:ext cx="1905718" cy="2481942"/>
              <a:chOff x="2720711" y="1447800"/>
              <a:chExt cx="1905718" cy="2481942"/>
            </a:xfrm>
          </p:grpSpPr>
          <p:cxnSp>
            <p:nvCxnSpPr>
              <p:cNvPr id="19" name="Straight Connector 18">
                <a:extLst>
                  <a:ext uri="{FF2B5EF4-FFF2-40B4-BE49-F238E27FC236}">
                    <a16:creationId xmlns:a16="http://schemas.microsoft.com/office/drawing/2014/main" id="{0F204E93-F26B-43A4-91D1-773C84995DE6}"/>
                  </a:ext>
                </a:extLst>
              </p:cNvPr>
              <p:cNvCxnSpPr/>
              <p:nvPr/>
            </p:nvCxnSpPr>
            <p:spPr bwMode="auto">
              <a:xfrm>
                <a:off x="2742485" y="1447800"/>
                <a:ext cx="1883944"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C5ED807-4DE3-4904-8FDD-EFC962F08A3C}"/>
                  </a:ext>
                </a:extLst>
              </p:cNvPr>
              <p:cNvCxnSpPr/>
              <p:nvPr/>
            </p:nvCxnSpPr>
            <p:spPr bwMode="auto">
              <a:xfrm>
                <a:off x="2720711" y="3922122"/>
                <a:ext cx="477512"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8FA6864E-0FA9-436B-9218-3B4775A8B34B}"/>
                  </a:ext>
                </a:extLst>
              </p:cNvPr>
              <p:cNvCxnSpPr/>
              <p:nvPr/>
            </p:nvCxnSpPr>
            <p:spPr bwMode="auto">
              <a:xfrm flipV="1">
                <a:off x="3167743" y="1447800"/>
                <a:ext cx="1458686" cy="2481942"/>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1337B8E7-99E7-41F7-BF0D-548847E8F37F}"/>
                </a:ext>
              </a:extLst>
            </p:cNvPr>
            <p:cNvGrpSpPr/>
            <p:nvPr/>
          </p:nvGrpSpPr>
          <p:grpSpPr>
            <a:xfrm>
              <a:off x="4600299" y="2079184"/>
              <a:ext cx="2203268" cy="1251857"/>
              <a:chOff x="4611189" y="1447800"/>
              <a:chExt cx="2203268" cy="1251857"/>
            </a:xfrm>
          </p:grpSpPr>
          <p:cxnSp>
            <p:nvCxnSpPr>
              <p:cNvPr id="16" name="Straight Connector 15">
                <a:extLst>
                  <a:ext uri="{FF2B5EF4-FFF2-40B4-BE49-F238E27FC236}">
                    <a16:creationId xmlns:a16="http://schemas.microsoft.com/office/drawing/2014/main" id="{A052F49D-13CC-4342-93A5-7373CF8E2C18}"/>
                  </a:ext>
                </a:extLst>
              </p:cNvPr>
              <p:cNvCxnSpPr/>
              <p:nvPr/>
            </p:nvCxnSpPr>
            <p:spPr bwMode="auto">
              <a:xfrm>
                <a:off x="4611189" y="1447800"/>
                <a:ext cx="2188028"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1E917615-8EBB-49DF-8555-718101961AA4}"/>
                  </a:ext>
                </a:extLst>
              </p:cNvPr>
              <p:cNvCxnSpPr/>
              <p:nvPr/>
            </p:nvCxnSpPr>
            <p:spPr bwMode="auto">
              <a:xfrm>
                <a:off x="4641669" y="2666999"/>
                <a:ext cx="1480457" cy="6532"/>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C8B3E54-83A0-4765-87A8-054924DEE9F5}"/>
                  </a:ext>
                </a:extLst>
              </p:cNvPr>
              <p:cNvCxnSpPr/>
              <p:nvPr/>
            </p:nvCxnSpPr>
            <p:spPr bwMode="auto">
              <a:xfrm flipV="1">
                <a:off x="6096000" y="1447800"/>
                <a:ext cx="718457" cy="1251857"/>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12" name="Group 11">
              <a:extLst>
                <a:ext uri="{FF2B5EF4-FFF2-40B4-BE49-F238E27FC236}">
                  <a16:creationId xmlns:a16="http://schemas.microsoft.com/office/drawing/2014/main" id="{5757FBEF-4E03-4D01-BF15-A82A96FDCCD0}"/>
                </a:ext>
              </a:extLst>
            </p:cNvPr>
            <p:cNvGrpSpPr/>
            <p:nvPr/>
          </p:nvGrpSpPr>
          <p:grpSpPr>
            <a:xfrm>
              <a:off x="6697923" y="1458686"/>
              <a:ext cx="2274627" cy="620498"/>
              <a:chOff x="6697923" y="1458686"/>
              <a:chExt cx="2274627" cy="620498"/>
            </a:xfrm>
          </p:grpSpPr>
          <p:cxnSp>
            <p:nvCxnSpPr>
              <p:cNvPr id="14" name="Straight Connector 13">
                <a:extLst>
                  <a:ext uri="{FF2B5EF4-FFF2-40B4-BE49-F238E27FC236}">
                    <a16:creationId xmlns:a16="http://schemas.microsoft.com/office/drawing/2014/main" id="{E788CA66-6112-4CCC-9E67-751C3C9CC827}"/>
                  </a:ext>
                </a:extLst>
              </p:cNvPr>
              <p:cNvCxnSpPr/>
              <p:nvPr/>
            </p:nvCxnSpPr>
            <p:spPr bwMode="auto">
              <a:xfrm>
                <a:off x="6697923" y="1458686"/>
                <a:ext cx="1152281"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6C600CF1-4E94-4752-8016-139955BB51D1}"/>
                  </a:ext>
                </a:extLst>
              </p:cNvPr>
              <p:cNvCxnSpPr/>
              <p:nvPr/>
            </p:nvCxnSpPr>
            <p:spPr bwMode="auto">
              <a:xfrm>
                <a:off x="6786613" y="2073728"/>
                <a:ext cx="2185937" cy="5456"/>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cxnSp>
          <p:nvCxnSpPr>
            <p:cNvPr id="13" name="Straight Connector 12">
              <a:extLst>
                <a:ext uri="{FF2B5EF4-FFF2-40B4-BE49-F238E27FC236}">
                  <a16:creationId xmlns:a16="http://schemas.microsoft.com/office/drawing/2014/main" id="{4BEA6A0A-42B1-444E-8259-860097539971}"/>
                </a:ext>
              </a:extLst>
            </p:cNvPr>
            <p:cNvCxnSpPr/>
            <p:nvPr/>
          </p:nvCxnSpPr>
          <p:spPr bwMode="auto">
            <a:xfrm>
              <a:off x="7814009" y="1449161"/>
              <a:ext cx="729916" cy="620498"/>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sp>
        <p:nvSpPr>
          <p:cNvPr id="34" name="Rectangle 33">
            <a:extLst>
              <a:ext uri="{FF2B5EF4-FFF2-40B4-BE49-F238E27FC236}">
                <a16:creationId xmlns:a16="http://schemas.microsoft.com/office/drawing/2014/main" id="{5AC0F80F-693A-48D5-B497-B55E578506F7}"/>
              </a:ext>
            </a:extLst>
          </p:cNvPr>
          <p:cNvSpPr/>
          <p:nvPr/>
        </p:nvSpPr>
        <p:spPr>
          <a:xfrm>
            <a:off x="3580137" y="6198731"/>
            <a:ext cx="3941592" cy="369332"/>
          </a:xfrm>
          <a:prstGeom prst="rect">
            <a:avLst/>
          </a:prstGeom>
        </p:spPr>
        <p:txBody>
          <a:bodyPr wrap="none">
            <a:spAutoFit/>
          </a:bodyPr>
          <a:lstStyle/>
          <a:p>
            <a:r>
              <a:rPr lang="en-GB" dirty="0"/>
              <a:t>x(0)-x(1)+x(2)-x(3)+x(4)-x(5)+x(6)-x(7)</a:t>
            </a:r>
            <a:endParaRPr lang="en-US" dirty="0"/>
          </a:p>
        </p:txBody>
      </p:sp>
      <p:sp>
        <p:nvSpPr>
          <p:cNvPr id="35" name="Rectangle 34">
            <a:extLst>
              <a:ext uri="{FF2B5EF4-FFF2-40B4-BE49-F238E27FC236}">
                <a16:creationId xmlns:a16="http://schemas.microsoft.com/office/drawing/2014/main" id="{37AE909F-B356-47C5-8656-3C68CA27F2D0}"/>
              </a:ext>
            </a:extLst>
          </p:cNvPr>
          <p:cNvSpPr/>
          <p:nvPr/>
        </p:nvSpPr>
        <p:spPr>
          <a:xfrm>
            <a:off x="2955379" y="6195683"/>
            <a:ext cx="819348" cy="369332"/>
          </a:xfrm>
          <a:prstGeom prst="rect">
            <a:avLst/>
          </a:prstGeom>
        </p:spPr>
        <p:txBody>
          <a:bodyPr wrap="none">
            <a:spAutoFit/>
          </a:bodyPr>
          <a:lstStyle/>
          <a:p>
            <a:r>
              <a:rPr lang="en-GB" dirty="0"/>
              <a:t>X</a:t>
            </a:r>
            <a:r>
              <a:rPr lang="en-GB" sz="1100" dirty="0"/>
              <a:t>8</a:t>
            </a:r>
            <a:r>
              <a:rPr lang="en-GB" dirty="0"/>
              <a:t>(4)=</a:t>
            </a:r>
            <a:endParaRPr lang="en-US" dirty="0"/>
          </a:p>
        </p:txBody>
      </p:sp>
    </p:spTree>
    <p:extLst>
      <p:ext uri="{BB962C8B-B14F-4D97-AF65-F5344CB8AC3E}">
        <p14:creationId xmlns:p14="http://schemas.microsoft.com/office/powerpoint/2010/main" val="70097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pic>
        <p:nvPicPr>
          <p:cNvPr id="4" name="Picture 2">
            <a:extLst>
              <a:ext uri="{FF2B5EF4-FFF2-40B4-BE49-F238E27FC236}">
                <a16:creationId xmlns:a16="http://schemas.microsoft.com/office/drawing/2014/main" id="{72A879BC-0B2F-459E-8ACC-0C460DF3966C}"/>
              </a:ext>
            </a:extLst>
          </p:cNvPr>
          <p:cNvPicPr>
            <a:picLocks noChangeAspect="1" noChangeArrowheads="1"/>
          </p:cNvPicPr>
          <p:nvPr/>
        </p:nvPicPr>
        <p:blipFill>
          <a:blip r:embed="rId3" cstate="print"/>
          <a:srcRect/>
          <a:stretch>
            <a:fillRect/>
          </a:stretch>
        </p:blipFill>
        <p:spPr bwMode="auto">
          <a:xfrm>
            <a:off x="2335887" y="1219202"/>
            <a:ext cx="7312343" cy="4810125"/>
          </a:xfrm>
          <a:prstGeom prst="rect">
            <a:avLst/>
          </a:prstGeom>
          <a:noFill/>
          <a:ln w="9525">
            <a:noFill/>
            <a:miter lim="800000"/>
            <a:headEnd/>
            <a:tailEnd/>
          </a:ln>
        </p:spPr>
      </p:pic>
      <p:sp>
        <p:nvSpPr>
          <p:cNvPr id="5" name="Rectangle 4">
            <a:extLst>
              <a:ext uri="{FF2B5EF4-FFF2-40B4-BE49-F238E27FC236}">
                <a16:creationId xmlns:a16="http://schemas.microsoft.com/office/drawing/2014/main" id="{619B43E6-07C5-4135-841B-8E6C64D2ACDC}"/>
              </a:ext>
            </a:extLst>
          </p:cNvPr>
          <p:cNvSpPr/>
          <p:nvPr/>
        </p:nvSpPr>
        <p:spPr>
          <a:xfrm>
            <a:off x="1472196" y="6183280"/>
            <a:ext cx="819348" cy="369332"/>
          </a:xfrm>
          <a:prstGeom prst="rect">
            <a:avLst/>
          </a:prstGeom>
        </p:spPr>
        <p:txBody>
          <a:bodyPr wrap="none">
            <a:spAutoFit/>
          </a:bodyPr>
          <a:lstStyle/>
          <a:p>
            <a:r>
              <a:rPr lang="en-GB" dirty="0"/>
              <a:t>X</a:t>
            </a:r>
            <a:r>
              <a:rPr lang="en-GB" sz="1100" dirty="0"/>
              <a:t>8</a:t>
            </a:r>
            <a:r>
              <a:rPr lang="en-GB" dirty="0"/>
              <a:t>(5)=</a:t>
            </a:r>
            <a:endParaRPr lang="en-US" dirty="0"/>
          </a:p>
        </p:txBody>
      </p:sp>
      <p:grpSp>
        <p:nvGrpSpPr>
          <p:cNvPr id="6" name="Group 5">
            <a:extLst>
              <a:ext uri="{FF2B5EF4-FFF2-40B4-BE49-F238E27FC236}">
                <a16:creationId xmlns:a16="http://schemas.microsoft.com/office/drawing/2014/main" id="{2F37B46A-E7FA-4149-B842-56224C0979F8}"/>
              </a:ext>
            </a:extLst>
          </p:cNvPr>
          <p:cNvGrpSpPr/>
          <p:nvPr/>
        </p:nvGrpSpPr>
        <p:grpSpPr>
          <a:xfrm>
            <a:off x="2711766" y="1458686"/>
            <a:ext cx="6155309" cy="4323670"/>
            <a:chOff x="2712118" y="1458686"/>
            <a:chExt cx="6156111" cy="4323670"/>
          </a:xfrm>
        </p:grpSpPr>
        <p:cxnSp>
          <p:nvCxnSpPr>
            <p:cNvPr id="7" name="Straight Connector 6">
              <a:extLst>
                <a:ext uri="{FF2B5EF4-FFF2-40B4-BE49-F238E27FC236}">
                  <a16:creationId xmlns:a16="http://schemas.microsoft.com/office/drawing/2014/main" id="{4C76124F-8B16-4D02-83D1-6A0BEA5B6F0C}"/>
                </a:ext>
              </a:extLst>
            </p:cNvPr>
            <p:cNvCxnSpPr/>
            <p:nvPr/>
          </p:nvCxnSpPr>
          <p:spPr bwMode="auto">
            <a:xfrm>
              <a:off x="3156284" y="1458686"/>
              <a:ext cx="1472866" cy="2465614"/>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7EE3BE5D-75A2-450E-AEA2-3494B4ABD2FC}"/>
                </a:ext>
              </a:extLst>
            </p:cNvPr>
            <p:cNvCxnSpPr/>
            <p:nvPr/>
          </p:nvCxnSpPr>
          <p:spPr bwMode="auto">
            <a:xfrm>
              <a:off x="2737184" y="1458686"/>
              <a:ext cx="444166"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75A98103-CEB1-4730-8A18-1F329D127457}"/>
                </a:ext>
              </a:extLst>
            </p:cNvPr>
            <p:cNvCxnSpPr/>
            <p:nvPr/>
          </p:nvCxnSpPr>
          <p:spPr bwMode="auto">
            <a:xfrm>
              <a:off x="2721643" y="2077811"/>
              <a:ext cx="444166"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DA33D365-09BF-486A-8993-5E648FDE82E7}"/>
                </a:ext>
              </a:extLst>
            </p:cNvPr>
            <p:cNvCxnSpPr/>
            <p:nvPr/>
          </p:nvCxnSpPr>
          <p:spPr bwMode="auto">
            <a:xfrm>
              <a:off x="2721643" y="2691493"/>
              <a:ext cx="444166"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9D471BCA-037F-46AF-93EC-62B323C17067}"/>
                </a:ext>
              </a:extLst>
            </p:cNvPr>
            <p:cNvCxnSpPr/>
            <p:nvPr/>
          </p:nvCxnSpPr>
          <p:spPr bwMode="auto">
            <a:xfrm>
              <a:off x="2727584" y="3301093"/>
              <a:ext cx="444166"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316CC29B-5873-43C9-A3E4-F53F476CDEEE}"/>
                </a:ext>
              </a:extLst>
            </p:cNvPr>
            <p:cNvCxnSpPr/>
            <p:nvPr/>
          </p:nvCxnSpPr>
          <p:spPr bwMode="auto">
            <a:xfrm>
              <a:off x="2712118" y="3939268"/>
              <a:ext cx="5098382"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32B8C902-9CA2-4C9F-8B01-27419727A03D}"/>
                </a:ext>
              </a:extLst>
            </p:cNvPr>
            <p:cNvCxnSpPr/>
            <p:nvPr/>
          </p:nvCxnSpPr>
          <p:spPr bwMode="auto">
            <a:xfrm>
              <a:off x="2712118" y="4539343"/>
              <a:ext cx="6156111" cy="4082"/>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84437F1D-03BC-4829-A124-DBC120B5B292}"/>
                </a:ext>
              </a:extLst>
            </p:cNvPr>
            <p:cNvCxnSpPr/>
            <p:nvPr/>
          </p:nvCxnSpPr>
          <p:spPr bwMode="auto">
            <a:xfrm>
              <a:off x="2712118" y="5158468"/>
              <a:ext cx="3383882"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7672271A-0A21-41FC-BA16-FFFF330C8F2E}"/>
                </a:ext>
              </a:extLst>
            </p:cNvPr>
            <p:cNvCxnSpPr/>
            <p:nvPr/>
          </p:nvCxnSpPr>
          <p:spPr bwMode="auto">
            <a:xfrm>
              <a:off x="2712118" y="5777593"/>
              <a:ext cx="3383882"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5B29B0BD-0182-4C73-8891-4D4B4022F078}"/>
                </a:ext>
              </a:extLst>
            </p:cNvPr>
            <p:cNvCxnSpPr/>
            <p:nvPr/>
          </p:nvCxnSpPr>
          <p:spPr bwMode="auto">
            <a:xfrm>
              <a:off x="3153777" y="2077811"/>
              <a:ext cx="1475373" cy="2461532"/>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1A259DA-A47D-43C7-A2C2-20226FA14702}"/>
                </a:ext>
              </a:extLst>
            </p:cNvPr>
            <p:cNvCxnSpPr/>
            <p:nvPr/>
          </p:nvCxnSpPr>
          <p:spPr bwMode="auto">
            <a:xfrm>
              <a:off x="3144251" y="2672443"/>
              <a:ext cx="1484899" cy="2486025"/>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9265263F-CA2A-4D38-A68D-0AD1080109B8}"/>
                </a:ext>
              </a:extLst>
            </p:cNvPr>
            <p:cNvCxnSpPr/>
            <p:nvPr/>
          </p:nvCxnSpPr>
          <p:spPr bwMode="auto">
            <a:xfrm>
              <a:off x="3171825" y="3280002"/>
              <a:ext cx="1484899" cy="2486025"/>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1273A7CD-F3A1-4ED7-8A67-B61FD2D51871}"/>
                </a:ext>
              </a:extLst>
            </p:cNvPr>
            <p:cNvCxnSpPr/>
            <p:nvPr/>
          </p:nvCxnSpPr>
          <p:spPr bwMode="auto">
            <a:xfrm flipV="1">
              <a:off x="6078563" y="3915455"/>
              <a:ext cx="741337" cy="1243013"/>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B3FB160-9E40-4876-B929-3E5C54F3F530}"/>
                </a:ext>
              </a:extLst>
            </p:cNvPr>
            <p:cNvCxnSpPr/>
            <p:nvPr/>
          </p:nvCxnSpPr>
          <p:spPr bwMode="auto">
            <a:xfrm flipV="1">
              <a:off x="6078563" y="4539343"/>
              <a:ext cx="741337" cy="1243013"/>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2DC0C2C0-3B52-43A1-90DF-626CB864F101}"/>
                </a:ext>
              </a:extLst>
            </p:cNvPr>
            <p:cNvCxnSpPr/>
            <p:nvPr/>
          </p:nvCxnSpPr>
          <p:spPr bwMode="auto">
            <a:xfrm>
              <a:off x="7810500" y="3939268"/>
              <a:ext cx="736433" cy="604157"/>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sp>
        <p:nvSpPr>
          <p:cNvPr id="22" name="Rectangle 21">
            <a:extLst>
              <a:ext uri="{FF2B5EF4-FFF2-40B4-BE49-F238E27FC236}">
                <a16:creationId xmlns:a16="http://schemas.microsoft.com/office/drawing/2014/main" id="{BB37E4B0-47AD-44EF-9AC9-EC94D82E926E}"/>
              </a:ext>
            </a:extLst>
          </p:cNvPr>
          <p:cNvSpPr/>
          <p:nvPr/>
        </p:nvSpPr>
        <p:spPr>
          <a:xfrm>
            <a:off x="2127430" y="6180232"/>
            <a:ext cx="8104049" cy="369332"/>
          </a:xfrm>
          <a:prstGeom prst="rect">
            <a:avLst/>
          </a:prstGeom>
        </p:spPr>
        <p:txBody>
          <a:bodyPr wrap="none">
            <a:spAutoFit/>
          </a:bodyPr>
          <a:lstStyle/>
          <a:p>
            <a:r>
              <a:rPr lang="en-US" dirty="0"/>
              <a:t>W</a:t>
            </a:r>
            <a:r>
              <a:rPr lang="en-US" baseline="-25000" dirty="0"/>
              <a:t>8</a:t>
            </a:r>
            <a:r>
              <a:rPr lang="en-US" baseline="30000" dirty="0"/>
              <a:t>0</a:t>
            </a:r>
            <a:r>
              <a:rPr lang="en-US" dirty="0"/>
              <a:t>x(0) - W</a:t>
            </a:r>
            <a:r>
              <a:rPr lang="en-US" baseline="-25000" dirty="0"/>
              <a:t>8</a:t>
            </a:r>
            <a:r>
              <a:rPr lang="en-US" baseline="30000" dirty="0"/>
              <a:t>1</a:t>
            </a:r>
            <a:r>
              <a:rPr lang="en-US" dirty="0"/>
              <a:t>x(1) + W</a:t>
            </a:r>
            <a:r>
              <a:rPr lang="en-US" baseline="-25000" dirty="0"/>
              <a:t>8</a:t>
            </a:r>
            <a:r>
              <a:rPr lang="en-US" baseline="30000" dirty="0"/>
              <a:t>2</a:t>
            </a:r>
            <a:r>
              <a:rPr lang="en-US" dirty="0"/>
              <a:t> x(2) – W</a:t>
            </a:r>
            <a:r>
              <a:rPr lang="en-US" baseline="-25000" dirty="0"/>
              <a:t>8</a:t>
            </a:r>
            <a:r>
              <a:rPr lang="en-US" baseline="30000" dirty="0"/>
              <a:t>3</a:t>
            </a:r>
            <a:r>
              <a:rPr lang="en-US" dirty="0"/>
              <a:t> x(3) – W</a:t>
            </a:r>
            <a:r>
              <a:rPr lang="en-US" baseline="-25000" dirty="0"/>
              <a:t>8</a:t>
            </a:r>
            <a:r>
              <a:rPr lang="en-US" baseline="30000" dirty="0"/>
              <a:t>0</a:t>
            </a:r>
            <a:r>
              <a:rPr lang="en-US" dirty="0"/>
              <a:t> x(4) + W</a:t>
            </a:r>
            <a:r>
              <a:rPr lang="en-US" baseline="-25000" dirty="0"/>
              <a:t>8</a:t>
            </a:r>
            <a:r>
              <a:rPr lang="en-US" baseline="30000" dirty="0"/>
              <a:t>1</a:t>
            </a:r>
            <a:r>
              <a:rPr lang="en-US" dirty="0"/>
              <a:t>x(5) – W</a:t>
            </a:r>
            <a:r>
              <a:rPr lang="en-US" baseline="-25000" dirty="0"/>
              <a:t>8</a:t>
            </a:r>
            <a:r>
              <a:rPr lang="en-US" baseline="30000" dirty="0"/>
              <a:t>2</a:t>
            </a:r>
            <a:r>
              <a:rPr lang="en-US" dirty="0"/>
              <a:t>x(6) + W</a:t>
            </a:r>
            <a:r>
              <a:rPr lang="en-US" baseline="-25000" dirty="0"/>
              <a:t>8</a:t>
            </a:r>
            <a:r>
              <a:rPr lang="en-US" baseline="30000" dirty="0"/>
              <a:t>3</a:t>
            </a:r>
            <a:r>
              <a:rPr lang="en-US" dirty="0"/>
              <a:t>x(7)</a:t>
            </a:r>
          </a:p>
        </p:txBody>
      </p:sp>
    </p:spTree>
    <p:extLst>
      <p:ext uri="{BB962C8B-B14F-4D97-AF65-F5344CB8AC3E}">
        <p14:creationId xmlns:p14="http://schemas.microsoft.com/office/powerpoint/2010/main" val="41149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Decimation-in-time</a:t>
            </a:r>
            <a:br>
              <a:rPr lang="en-US" dirty="0"/>
            </a:br>
            <a:endParaRPr lang="en-US" dirty="0"/>
          </a:p>
        </p:txBody>
      </p:sp>
      <p:graphicFrame>
        <p:nvGraphicFramePr>
          <p:cNvPr id="4" name="Object 2">
            <a:extLst>
              <a:ext uri="{FF2B5EF4-FFF2-40B4-BE49-F238E27FC236}">
                <a16:creationId xmlns:a16="http://schemas.microsoft.com/office/drawing/2014/main" id="{9F539D3F-3E79-49A9-8F49-773829842270}"/>
              </a:ext>
            </a:extLst>
          </p:cNvPr>
          <p:cNvGraphicFramePr>
            <a:graphicFrameLocks noChangeAspect="1"/>
          </p:cNvGraphicFramePr>
          <p:nvPr/>
        </p:nvGraphicFramePr>
        <p:xfrm>
          <a:off x="3960852" y="1600200"/>
          <a:ext cx="3605392" cy="901700"/>
        </p:xfrm>
        <a:graphic>
          <a:graphicData uri="http://schemas.openxmlformats.org/presentationml/2006/ole">
            <mc:AlternateContent xmlns:mc="http://schemas.openxmlformats.org/markup-compatibility/2006">
              <mc:Choice xmlns:v="urn:schemas-microsoft-com:vml" Requires="v">
                <p:oleObj spid="_x0000_s9218" name="Equation" r:id="rId4" imgW="1295400" imgH="431800" progId="Equation.3">
                  <p:embed/>
                </p:oleObj>
              </mc:Choice>
              <mc:Fallback>
                <p:oleObj name="Equation" r:id="rId4" imgW="1295400" imgH="431800" progId="Equation.3">
                  <p:embed/>
                  <p:pic>
                    <p:nvPicPr>
                      <p:cNvPr id="4" name="Object 2">
                        <a:extLst>
                          <a:ext uri="{FF2B5EF4-FFF2-40B4-BE49-F238E27FC236}">
                            <a16:creationId xmlns:a16="http://schemas.microsoft.com/office/drawing/2014/main" id="{9F539D3F-3E79-49A9-8F49-7738298422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852" y="1600200"/>
                        <a:ext cx="3605392"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2EF5C907-C52E-4F6B-A771-5DBCC12F3F07}"/>
              </a:ext>
            </a:extLst>
          </p:cNvPr>
          <p:cNvGraphicFramePr>
            <a:graphicFrameLocks noChangeAspect="1"/>
          </p:cNvGraphicFramePr>
          <p:nvPr>
            <p:extLst>
              <p:ext uri="{D42A27DB-BD31-4B8C-83A1-F6EECF244321}">
                <p14:modId xmlns:p14="http://schemas.microsoft.com/office/powerpoint/2010/main" val="3517895317"/>
              </p:ext>
            </p:extLst>
          </p:nvPr>
        </p:nvGraphicFramePr>
        <p:xfrm>
          <a:off x="2232837" y="2643188"/>
          <a:ext cx="7665040" cy="2090738"/>
        </p:xfrm>
        <a:graphic>
          <a:graphicData uri="http://schemas.openxmlformats.org/presentationml/2006/ole">
            <mc:AlternateContent xmlns:mc="http://schemas.openxmlformats.org/markup-compatibility/2006">
              <mc:Choice xmlns:v="urn:schemas-microsoft-com:vml" Requires="v">
                <p:oleObj spid="_x0000_s9219" name="Equation" r:id="rId6" imgW="3073320" imgH="1117440" progId="Equation.3">
                  <p:embed/>
                </p:oleObj>
              </mc:Choice>
              <mc:Fallback>
                <p:oleObj name="Equation" r:id="rId6" imgW="3073320" imgH="1117440" progId="Equation.3">
                  <p:embed/>
                  <p:pic>
                    <p:nvPicPr>
                      <p:cNvPr id="5" name="Object 4">
                        <a:extLst>
                          <a:ext uri="{FF2B5EF4-FFF2-40B4-BE49-F238E27FC236}">
                            <a16:creationId xmlns:a16="http://schemas.microsoft.com/office/drawing/2014/main" id="{2EF5C907-C52E-4F6B-A771-5DBCC12F3F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2837" y="2643188"/>
                        <a:ext cx="7665040" cy="209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9E6AF390-1630-4B61-B458-AC8893B2D2DF}"/>
              </a:ext>
            </a:extLst>
          </p:cNvPr>
          <p:cNvSpPr txBox="1"/>
          <p:nvPr/>
        </p:nvSpPr>
        <p:spPr>
          <a:xfrm>
            <a:off x="962967" y="1162051"/>
            <a:ext cx="3888251" cy="369332"/>
          </a:xfrm>
          <a:prstGeom prst="rect">
            <a:avLst/>
          </a:prstGeom>
          <a:noFill/>
        </p:spPr>
        <p:txBody>
          <a:bodyPr wrap="none" rtlCol="0">
            <a:spAutoFit/>
          </a:bodyPr>
          <a:lstStyle/>
          <a:p>
            <a:r>
              <a:rPr lang="en-GB" dirty="0"/>
              <a:t>Assume that N is an integer power of 2</a:t>
            </a:r>
          </a:p>
        </p:txBody>
      </p:sp>
      <p:sp>
        <p:nvSpPr>
          <p:cNvPr id="7" name="TextBox 6">
            <a:extLst>
              <a:ext uri="{FF2B5EF4-FFF2-40B4-BE49-F238E27FC236}">
                <a16:creationId xmlns:a16="http://schemas.microsoft.com/office/drawing/2014/main" id="{FE8D24B4-E422-4E30-A3D5-CA3AC7E9CD7E}"/>
              </a:ext>
            </a:extLst>
          </p:cNvPr>
          <p:cNvSpPr txBox="1"/>
          <p:nvPr/>
        </p:nvSpPr>
        <p:spPr>
          <a:xfrm>
            <a:off x="550549" y="4989550"/>
            <a:ext cx="10674610" cy="1292662"/>
          </a:xfrm>
          <a:prstGeom prst="rect">
            <a:avLst/>
          </a:prstGeom>
          <a:noFill/>
        </p:spPr>
        <p:txBody>
          <a:bodyPr wrap="none" rtlCol="0">
            <a:spAutoFit/>
          </a:bodyPr>
          <a:lstStyle/>
          <a:p>
            <a:pPr>
              <a:lnSpc>
                <a:spcPct val="150000"/>
              </a:lnSpc>
            </a:pPr>
            <a:r>
              <a:rPr lang="en-GB" sz="2000" dirty="0"/>
              <a:t>The N-point DFT of x(n) is equivalent to the (</a:t>
            </a:r>
            <a:r>
              <a:rPr lang="en-GB" sz="2000" i="1" dirty="0"/>
              <a:t>N</a:t>
            </a:r>
            <a:r>
              <a:rPr lang="en-GB" sz="2000" dirty="0"/>
              <a:t>/2)-point DFT of the even values of </a:t>
            </a:r>
            <a:r>
              <a:rPr lang="en-GB" sz="2000" i="1" dirty="0"/>
              <a:t>x</a:t>
            </a:r>
            <a:r>
              <a:rPr lang="en-GB" sz="2000" dirty="0"/>
              <a:t>(</a:t>
            </a:r>
            <a:r>
              <a:rPr lang="en-GB" sz="2000" i="1" dirty="0"/>
              <a:t>n</a:t>
            </a:r>
            <a:r>
              <a:rPr lang="en-GB" sz="2000" dirty="0"/>
              <a:t>) added to the </a:t>
            </a:r>
          </a:p>
          <a:p>
            <a:pPr>
              <a:lnSpc>
                <a:spcPct val="150000"/>
              </a:lnSpc>
            </a:pPr>
            <a:r>
              <a:rPr lang="en-GB" sz="2000" dirty="0"/>
              <a:t>(</a:t>
            </a:r>
            <a:r>
              <a:rPr lang="en-GB" sz="2000" i="1" dirty="0"/>
              <a:t>N</a:t>
            </a:r>
            <a:r>
              <a:rPr lang="en-GB" sz="2000" dirty="0"/>
              <a:t>/2)-point DFT of odd values of </a:t>
            </a:r>
            <a:r>
              <a:rPr lang="en-GB" sz="2000" i="1" dirty="0"/>
              <a:t>x</a:t>
            </a:r>
            <a:r>
              <a:rPr lang="en-GB" sz="2000" dirty="0"/>
              <a:t>(</a:t>
            </a:r>
            <a:r>
              <a:rPr lang="en-GB" sz="2000" i="1" dirty="0"/>
              <a:t>n</a:t>
            </a:r>
            <a:r>
              <a:rPr lang="en-GB" sz="2000" dirty="0"/>
              <a:t>) multiplied by        .</a:t>
            </a:r>
          </a:p>
          <a:p>
            <a:endParaRPr lang="en-GB" dirty="0"/>
          </a:p>
        </p:txBody>
      </p:sp>
      <p:graphicFrame>
        <p:nvGraphicFramePr>
          <p:cNvPr id="8" name="Object 4">
            <a:extLst>
              <a:ext uri="{FF2B5EF4-FFF2-40B4-BE49-F238E27FC236}">
                <a16:creationId xmlns:a16="http://schemas.microsoft.com/office/drawing/2014/main" id="{31EDAB2F-FAC9-4E20-A584-D0C443165C88}"/>
              </a:ext>
            </a:extLst>
          </p:cNvPr>
          <p:cNvGraphicFramePr>
            <a:graphicFrameLocks noChangeAspect="1"/>
          </p:cNvGraphicFramePr>
          <p:nvPr>
            <p:extLst>
              <p:ext uri="{D42A27DB-BD31-4B8C-83A1-F6EECF244321}">
                <p14:modId xmlns:p14="http://schemas.microsoft.com/office/powerpoint/2010/main" val="1053788497"/>
              </p:ext>
            </p:extLst>
          </p:nvPr>
        </p:nvGraphicFramePr>
        <p:xfrm>
          <a:off x="5869129" y="5578106"/>
          <a:ext cx="530837" cy="398284"/>
        </p:xfrm>
        <a:graphic>
          <a:graphicData uri="http://schemas.openxmlformats.org/presentationml/2006/ole">
            <mc:AlternateContent xmlns:mc="http://schemas.openxmlformats.org/markup-compatibility/2006">
              <mc:Choice xmlns:v="urn:schemas-microsoft-com:vml" Requires="v">
                <p:oleObj spid="_x0000_s9220" name="Equation" r:id="rId8" imgW="241195" imgH="241195" progId="Equation.3">
                  <p:embed/>
                </p:oleObj>
              </mc:Choice>
              <mc:Fallback>
                <p:oleObj name="Equation" r:id="rId8" imgW="241195" imgH="241195" progId="Equation.3">
                  <p:embed/>
                  <p:pic>
                    <p:nvPicPr>
                      <p:cNvPr id="8" name="Object 4">
                        <a:extLst>
                          <a:ext uri="{FF2B5EF4-FFF2-40B4-BE49-F238E27FC236}">
                            <a16:creationId xmlns:a16="http://schemas.microsoft.com/office/drawing/2014/main" id="{31EDAB2F-FAC9-4E20-A584-D0C443165C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9129" y="5578106"/>
                        <a:ext cx="530837" cy="398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8">
            <a:extLst>
              <a:ext uri="{FF2B5EF4-FFF2-40B4-BE49-F238E27FC236}">
                <a16:creationId xmlns:a16="http://schemas.microsoft.com/office/drawing/2014/main" id="{4ADF3AC3-10B5-4AD3-AA33-7F7D2A8BF3AF}"/>
              </a:ext>
            </a:extLst>
          </p:cNvPr>
          <p:cNvGrpSpPr/>
          <p:nvPr/>
        </p:nvGrpSpPr>
        <p:grpSpPr>
          <a:xfrm>
            <a:off x="7561865" y="571501"/>
            <a:ext cx="3946964" cy="775217"/>
            <a:chOff x="7562850" y="571500"/>
            <a:chExt cx="3947478" cy="775217"/>
          </a:xfrm>
        </p:grpSpPr>
        <p:graphicFrame>
          <p:nvGraphicFramePr>
            <p:cNvPr id="10" name="Object 9">
              <a:extLst>
                <a:ext uri="{FF2B5EF4-FFF2-40B4-BE49-F238E27FC236}">
                  <a16:creationId xmlns:a16="http://schemas.microsoft.com/office/drawing/2014/main" id="{B42DFD7F-7414-4E54-A9A4-B9D6A7F009BC}"/>
                </a:ext>
              </a:extLst>
            </p:cNvPr>
            <p:cNvGraphicFramePr>
              <a:graphicFrameLocks noChangeAspect="1"/>
            </p:cNvGraphicFramePr>
            <p:nvPr>
              <p:extLst>
                <p:ext uri="{D42A27DB-BD31-4B8C-83A1-F6EECF244321}">
                  <p14:modId xmlns:p14="http://schemas.microsoft.com/office/powerpoint/2010/main" val="3487810309"/>
                </p:ext>
              </p:extLst>
            </p:nvPr>
          </p:nvGraphicFramePr>
          <p:xfrm>
            <a:off x="7620953" y="726504"/>
            <a:ext cx="3889375" cy="530225"/>
          </p:xfrm>
          <a:graphic>
            <a:graphicData uri="http://schemas.openxmlformats.org/presentationml/2006/ole">
              <mc:AlternateContent xmlns:mc="http://schemas.openxmlformats.org/markup-compatibility/2006">
                <mc:Choice xmlns:v="urn:schemas-microsoft-com:vml" Requires="v">
                  <p:oleObj spid="_x0000_s9221" name="Equation" r:id="rId10" imgW="1396800" imgH="253800" progId="Equation.3">
                    <p:embed/>
                  </p:oleObj>
                </mc:Choice>
                <mc:Fallback>
                  <p:oleObj name="Equation" r:id="rId10" imgW="1396800" imgH="253800" progId="Equation.3">
                    <p:embed/>
                    <p:pic>
                      <p:nvPicPr>
                        <p:cNvPr id="10" name="Object 9">
                          <a:extLst>
                            <a:ext uri="{FF2B5EF4-FFF2-40B4-BE49-F238E27FC236}">
                              <a16:creationId xmlns:a16="http://schemas.microsoft.com/office/drawing/2014/main" id="{B42DFD7F-7414-4E54-A9A4-B9D6A7F009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953" y="726504"/>
                          <a:ext cx="3889375"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a:extLst>
                <a:ext uri="{FF2B5EF4-FFF2-40B4-BE49-F238E27FC236}">
                  <a16:creationId xmlns:a16="http://schemas.microsoft.com/office/drawing/2014/main" id="{9AAB66AE-CAC7-49BB-BCB3-5D54192AB90A}"/>
                </a:ext>
              </a:extLst>
            </p:cNvPr>
            <p:cNvSpPr/>
            <p:nvPr/>
          </p:nvSpPr>
          <p:spPr>
            <a:xfrm>
              <a:off x="7562850" y="571500"/>
              <a:ext cx="3924300" cy="775217"/>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0F612657-16D5-491B-B0BF-06DA9D918E2E}"/>
              </a:ext>
            </a:extLst>
          </p:cNvPr>
          <p:cNvGrpSpPr/>
          <p:nvPr/>
        </p:nvGrpSpPr>
        <p:grpSpPr>
          <a:xfrm>
            <a:off x="4957998" y="648027"/>
            <a:ext cx="4565762" cy="2678784"/>
            <a:chOff x="4958643" y="648027"/>
            <a:chExt cx="4566357" cy="2678784"/>
          </a:xfrm>
        </p:grpSpPr>
        <p:grpSp>
          <p:nvGrpSpPr>
            <p:cNvPr id="13" name="Group 12">
              <a:extLst>
                <a:ext uri="{FF2B5EF4-FFF2-40B4-BE49-F238E27FC236}">
                  <a16:creationId xmlns:a16="http://schemas.microsoft.com/office/drawing/2014/main" id="{AC6D0A76-5464-4825-8902-12024B26368D}"/>
                </a:ext>
              </a:extLst>
            </p:cNvPr>
            <p:cNvGrpSpPr/>
            <p:nvPr/>
          </p:nvGrpSpPr>
          <p:grpSpPr>
            <a:xfrm>
              <a:off x="4958643" y="648027"/>
              <a:ext cx="3614136" cy="2678784"/>
              <a:chOff x="4046813" y="-502765"/>
              <a:chExt cx="3614136" cy="2678784"/>
            </a:xfrm>
          </p:grpSpPr>
          <p:sp>
            <p:nvSpPr>
              <p:cNvPr id="16" name="Oval 15">
                <a:extLst>
                  <a:ext uri="{FF2B5EF4-FFF2-40B4-BE49-F238E27FC236}">
                    <a16:creationId xmlns:a16="http://schemas.microsoft.com/office/drawing/2014/main" id="{C256EC98-E76D-40EC-9714-2A9FDDE0A629}"/>
                  </a:ext>
                </a:extLst>
              </p:cNvPr>
              <p:cNvSpPr/>
              <p:nvPr/>
            </p:nvSpPr>
            <p:spPr>
              <a:xfrm>
                <a:off x="4046813" y="1572704"/>
                <a:ext cx="1119075" cy="603315"/>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40074AB-883B-4678-B1D0-AA84FA14B59D}"/>
                  </a:ext>
                </a:extLst>
              </p:cNvPr>
              <p:cNvSpPr/>
              <p:nvPr/>
            </p:nvSpPr>
            <p:spPr>
              <a:xfrm>
                <a:off x="6541874" y="-502765"/>
                <a:ext cx="1119075" cy="603315"/>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Arc 17">
                <a:extLst>
                  <a:ext uri="{FF2B5EF4-FFF2-40B4-BE49-F238E27FC236}">
                    <a16:creationId xmlns:a16="http://schemas.microsoft.com/office/drawing/2014/main" id="{9BA77217-9F76-4375-99B9-E2069E768C10}"/>
                  </a:ext>
                </a:extLst>
              </p:cNvPr>
              <p:cNvSpPr/>
              <p:nvPr/>
            </p:nvSpPr>
            <p:spPr>
              <a:xfrm rot="19722810" flipV="1">
                <a:off x="4716067" y="537814"/>
                <a:ext cx="2450433" cy="755179"/>
              </a:xfrm>
              <a:prstGeom prst="arc">
                <a:avLst>
                  <a:gd name="adj1" fmla="val 11657364"/>
                  <a:gd name="adj2" fmla="val 0"/>
                </a:avLst>
              </a:prstGeom>
              <a:ln w="50800">
                <a:solidFill>
                  <a:schemeClr val="accent1">
                    <a:alpha val="51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14" name="Arc 13">
              <a:extLst>
                <a:ext uri="{FF2B5EF4-FFF2-40B4-BE49-F238E27FC236}">
                  <a16:creationId xmlns:a16="http://schemas.microsoft.com/office/drawing/2014/main" id="{804E06B3-B4B9-4D03-9A0D-381BF9C3C44A}"/>
                </a:ext>
              </a:extLst>
            </p:cNvPr>
            <p:cNvSpPr/>
            <p:nvPr/>
          </p:nvSpPr>
          <p:spPr>
            <a:xfrm rot="14805379">
              <a:off x="7670433" y="1951296"/>
              <a:ext cx="1441901" cy="305772"/>
            </a:xfrm>
            <a:prstGeom prst="arc">
              <a:avLst>
                <a:gd name="adj1" fmla="val 11343857"/>
                <a:gd name="adj2" fmla="val 0"/>
              </a:avLst>
            </a:prstGeom>
            <a:ln w="50800">
              <a:solidFill>
                <a:schemeClr val="accent1">
                  <a:alpha val="51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Oval 14">
              <a:extLst>
                <a:ext uri="{FF2B5EF4-FFF2-40B4-BE49-F238E27FC236}">
                  <a16:creationId xmlns:a16="http://schemas.microsoft.com/office/drawing/2014/main" id="{DB6A5238-6CDD-4E6E-AD08-BBE45BC1DC05}"/>
                </a:ext>
              </a:extLst>
            </p:cNvPr>
            <p:cNvSpPr/>
            <p:nvPr/>
          </p:nvSpPr>
          <p:spPr>
            <a:xfrm>
              <a:off x="8137302" y="2720429"/>
              <a:ext cx="1387698" cy="603315"/>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5C4B9F1-B2C6-4218-B7F6-70A231EF33EB}"/>
              </a:ext>
            </a:extLst>
          </p:cNvPr>
          <p:cNvGrpSpPr/>
          <p:nvPr/>
        </p:nvGrpSpPr>
        <p:grpSpPr>
          <a:xfrm>
            <a:off x="1273654" y="-548495"/>
            <a:ext cx="10231049" cy="5200387"/>
            <a:chOff x="1273819" y="-548495"/>
            <a:chExt cx="10232381" cy="5200387"/>
          </a:xfrm>
        </p:grpSpPr>
        <p:sp>
          <p:nvSpPr>
            <p:cNvPr id="20" name="Oval 19">
              <a:extLst>
                <a:ext uri="{FF2B5EF4-FFF2-40B4-BE49-F238E27FC236}">
                  <a16:creationId xmlns:a16="http://schemas.microsoft.com/office/drawing/2014/main" id="{FE9C8EF1-B10E-470B-8CC0-3504F857EDD2}"/>
                </a:ext>
              </a:extLst>
            </p:cNvPr>
            <p:cNvSpPr/>
            <p:nvPr/>
          </p:nvSpPr>
          <p:spPr>
            <a:xfrm>
              <a:off x="10118502" y="657450"/>
              <a:ext cx="1387698" cy="689267"/>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C299F6F6-4109-4FFB-90E8-AA101966954A}"/>
                </a:ext>
              </a:extLst>
            </p:cNvPr>
            <p:cNvSpPr/>
            <p:nvPr/>
          </p:nvSpPr>
          <p:spPr>
            <a:xfrm rot="6137525">
              <a:off x="8606789" y="2086787"/>
              <a:ext cx="3023427" cy="1125328"/>
            </a:xfrm>
            <a:prstGeom prst="arc">
              <a:avLst>
                <a:gd name="adj1" fmla="val 11933270"/>
                <a:gd name="adj2" fmla="val 21086390"/>
              </a:avLst>
            </a:prstGeom>
            <a:ln w="50800">
              <a:solidFill>
                <a:schemeClr val="accent1">
                  <a:alpha val="51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Oval 21">
              <a:extLst>
                <a:ext uri="{FF2B5EF4-FFF2-40B4-BE49-F238E27FC236}">
                  <a16:creationId xmlns:a16="http://schemas.microsoft.com/office/drawing/2014/main" id="{2AC2A1E3-B1ED-4C64-AF7F-C431C885B758}"/>
                </a:ext>
              </a:extLst>
            </p:cNvPr>
            <p:cNvSpPr/>
            <p:nvPr/>
          </p:nvSpPr>
          <p:spPr>
            <a:xfrm>
              <a:off x="8793051" y="4038600"/>
              <a:ext cx="1222821" cy="613292"/>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4733635-856F-412A-885F-3985B63FA942}"/>
                </a:ext>
              </a:extLst>
            </p:cNvPr>
            <p:cNvSpPr/>
            <p:nvPr/>
          </p:nvSpPr>
          <p:spPr>
            <a:xfrm>
              <a:off x="5068776" y="4038600"/>
              <a:ext cx="1222821" cy="613292"/>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Arc 23">
              <a:extLst>
                <a:ext uri="{FF2B5EF4-FFF2-40B4-BE49-F238E27FC236}">
                  <a16:creationId xmlns:a16="http://schemas.microsoft.com/office/drawing/2014/main" id="{01836BA1-A924-4852-9883-4B467BAE9055}"/>
                </a:ext>
              </a:extLst>
            </p:cNvPr>
            <p:cNvSpPr/>
            <p:nvPr/>
          </p:nvSpPr>
          <p:spPr>
            <a:xfrm rot="5156695">
              <a:off x="3650763" y="-2925439"/>
              <a:ext cx="4632595" cy="9386483"/>
            </a:xfrm>
            <a:prstGeom prst="arc">
              <a:avLst>
                <a:gd name="adj1" fmla="val 16349168"/>
                <a:gd name="adj2" fmla="val 0"/>
              </a:avLst>
            </a:prstGeom>
            <a:ln w="50800">
              <a:solidFill>
                <a:schemeClr val="accent1">
                  <a:alpha val="51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48902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Decimation-in-time</a:t>
            </a:r>
            <a:br>
              <a:rPr lang="en-US" dirty="0"/>
            </a:br>
            <a:endParaRPr lang="en-US" dirty="0"/>
          </a:p>
        </p:txBody>
      </p:sp>
      <p:sp>
        <p:nvSpPr>
          <p:cNvPr id="4" name="TextBox 3">
            <a:extLst>
              <a:ext uri="{FF2B5EF4-FFF2-40B4-BE49-F238E27FC236}">
                <a16:creationId xmlns:a16="http://schemas.microsoft.com/office/drawing/2014/main" id="{575D5493-5806-44CB-9331-B2372B47F12A}"/>
              </a:ext>
            </a:extLst>
          </p:cNvPr>
          <p:cNvSpPr txBox="1"/>
          <p:nvPr/>
        </p:nvSpPr>
        <p:spPr>
          <a:xfrm>
            <a:off x="1671813" y="2047876"/>
            <a:ext cx="896282" cy="400110"/>
          </a:xfrm>
          <a:prstGeom prst="rect">
            <a:avLst/>
          </a:prstGeom>
          <a:noFill/>
        </p:spPr>
        <p:txBody>
          <a:bodyPr wrap="none" rtlCol="0">
            <a:spAutoFit/>
          </a:bodyPr>
          <a:lstStyle/>
          <a:p>
            <a:r>
              <a:rPr lang="en-GB" sz="2000" dirty="0"/>
              <a:t>Letting</a:t>
            </a:r>
          </a:p>
        </p:txBody>
      </p:sp>
      <p:graphicFrame>
        <p:nvGraphicFramePr>
          <p:cNvPr id="5" name="Object 4">
            <a:extLst>
              <a:ext uri="{FF2B5EF4-FFF2-40B4-BE49-F238E27FC236}">
                <a16:creationId xmlns:a16="http://schemas.microsoft.com/office/drawing/2014/main" id="{00F3684D-7C35-4A1B-AC66-B9210EEEBF29}"/>
              </a:ext>
            </a:extLst>
          </p:cNvPr>
          <p:cNvGraphicFramePr>
            <a:graphicFrameLocks noChangeAspect="1"/>
          </p:cNvGraphicFramePr>
          <p:nvPr>
            <p:extLst>
              <p:ext uri="{D42A27DB-BD31-4B8C-83A1-F6EECF244321}">
                <p14:modId xmlns:p14="http://schemas.microsoft.com/office/powerpoint/2010/main" val="2659139103"/>
              </p:ext>
            </p:extLst>
          </p:nvPr>
        </p:nvGraphicFramePr>
        <p:xfrm>
          <a:off x="3707037" y="1779257"/>
          <a:ext cx="4254826" cy="963924"/>
        </p:xfrm>
        <a:graphic>
          <a:graphicData uri="http://schemas.openxmlformats.org/presentationml/2006/ole">
            <mc:AlternateContent xmlns:mc="http://schemas.openxmlformats.org/markup-compatibility/2006">
              <mc:Choice xmlns:v="urn:schemas-microsoft-com:vml" Requires="v">
                <p:oleObj spid="_x0000_s10242" name="Equation" r:id="rId4" imgW="1473200" imgH="444500" progId="Equation.3">
                  <p:embed/>
                </p:oleObj>
              </mc:Choice>
              <mc:Fallback>
                <p:oleObj name="Equation" r:id="rId4" imgW="1473200" imgH="444500" progId="Equation.3">
                  <p:embed/>
                  <p:pic>
                    <p:nvPicPr>
                      <p:cNvPr id="5" name="Object 4">
                        <a:extLst>
                          <a:ext uri="{FF2B5EF4-FFF2-40B4-BE49-F238E27FC236}">
                            <a16:creationId xmlns:a16="http://schemas.microsoft.com/office/drawing/2014/main" id="{00F3684D-7C35-4A1B-AC66-B9210EEEB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037" y="1779257"/>
                        <a:ext cx="4254826" cy="963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DE615943-81B2-4DB7-AFC7-A3A4AEBA793F}"/>
              </a:ext>
            </a:extLst>
          </p:cNvPr>
          <p:cNvSpPr txBox="1"/>
          <p:nvPr/>
        </p:nvSpPr>
        <p:spPr>
          <a:xfrm>
            <a:off x="1729209" y="3264933"/>
            <a:ext cx="553285" cy="400110"/>
          </a:xfrm>
          <a:prstGeom prst="rect">
            <a:avLst/>
          </a:prstGeom>
          <a:noFill/>
        </p:spPr>
        <p:txBody>
          <a:bodyPr wrap="none" rtlCol="0">
            <a:spAutoFit/>
          </a:bodyPr>
          <a:lstStyle/>
          <a:p>
            <a:r>
              <a:rPr lang="en-GB" sz="2000" dirty="0"/>
              <a:t>and</a:t>
            </a:r>
          </a:p>
        </p:txBody>
      </p:sp>
      <p:graphicFrame>
        <p:nvGraphicFramePr>
          <p:cNvPr id="7" name="Object 3">
            <a:extLst>
              <a:ext uri="{FF2B5EF4-FFF2-40B4-BE49-F238E27FC236}">
                <a16:creationId xmlns:a16="http://schemas.microsoft.com/office/drawing/2014/main" id="{9100871C-531A-48EA-9F77-63A1CBB771BE}"/>
              </a:ext>
            </a:extLst>
          </p:cNvPr>
          <p:cNvGraphicFramePr>
            <a:graphicFrameLocks noChangeAspect="1"/>
          </p:cNvGraphicFramePr>
          <p:nvPr>
            <p:extLst>
              <p:ext uri="{D42A27DB-BD31-4B8C-83A1-F6EECF244321}">
                <p14:modId xmlns:p14="http://schemas.microsoft.com/office/powerpoint/2010/main" val="1068955987"/>
              </p:ext>
            </p:extLst>
          </p:nvPr>
        </p:nvGraphicFramePr>
        <p:xfrm>
          <a:off x="3375792" y="4273512"/>
          <a:ext cx="4528930" cy="532582"/>
        </p:xfrm>
        <a:graphic>
          <a:graphicData uri="http://schemas.openxmlformats.org/presentationml/2006/ole">
            <mc:AlternateContent xmlns:mc="http://schemas.openxmlformats.org/markup-compatibility/2006">
              <mc:Choice xmlns:v="urn:schemas-microsoft-com:vml" Requires="v">
                <p:oleObj spid="_x0000_s10243" name="Equation" r:id="rId6" imgW="1536700" imgH="241300" progId="Equation.3">
                  <p:embed/>
                </p:oleObj>
              </mc:Choice>
              <mc:Fallback>
                <p:oleObj name="Equation" r:id="rId6" imgW="1536700" imgH="241300" progId="Equation.3">
                  <p:embed/>
                  <p:pic>
                    <p:nvPicPr>
                      <p:cNvPr id="7" name="Object 3">
                        <a:extLst>
                          <a:ext uri="{FF2B5EF4-FFF2-40B4-BE49-F238E27FC236}">
                            <a16:creationId xmlns:a16="http://schemas.microsoft.com/office/drawing/2014/main" id="{9100871C-531A-48EA-9F77-63A1CBB771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5792" y="4273512"/>
                        <a:ext cx="4528930" cy="5325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a:extLst>
              <a:ext uri="{FF2B5EF4-FFF2-40B4-BE49-F238E27FC236}">
                <a16:creationId xmlns:a16="http://schemas.microsoft.com/office/drawing/2014/main" id="{322556BA-6549-4B34-B306-DBDD65CAB847}"/>
              </a:ext>
            </a:extLst>
          </p:cNvPr>
          <p:cNvGraphicFramePr>
            <a:graphicFrameLocks noChangeAspect="1"/>
          </p:cNvGraphicFramePr>
          <p:nvPr>
            <p:extLst>
              <p:ext uri="{D42A27DB-BD31-4B8C-83A1-F6EECF244321}">
                <p14:modId xmlns:p14="http://schemas.microsoft.com/office/powerpoint/2010/main" val="2376363948"/>
              </p:ext>
            </p:extLst>
          </p:nvPr>
        </p:nvGraphicFramePr>
        <p:xfrm>
          <a:off x="3705915" y="2986663"/>
          <a:ext cx="4721859" cy="947161"/>
        </p:xfrm>
        <a:graphic>
          <a:graphicData uri="http://schemas.openxmlformats.org/presentationml/2006/ole">
            <mc:AlternateContent xmlns:mc="http://schemas.openxmlformats.org/markup-compatibility/2006">
              <mc:Choice xmlns:v="urn:schemas-microsoft-com:vml" Requires="v">
                <p:oleObj spid="_x0000_s10244" name="Equation" r:id="rId8" imgW="1663700" imgH="444500" progId="Equation.3">
                  <p:embed/>
                </p:oleObj>
              </mc:Choice>
              <mc:Fallback>
                <p:oleObj name="Equation" r:id="rId8" imgW="1663700" imgH="444500" progId="Equation.3">
                  <p:embed/>
                  <p:pic>
                    <p:nvPicPr>
                      <p:cNvPr id="8" name="Object 6">
                        <a:extLst>
                          <a:ext uri="{FF2B5EF4-FFF2-40B4-BE49-F238E27FC236}">
                            <a16:creationId xmlns:a16="http://schemas.microsoft.com/office/drawing/2014/main" id="{322556BA-6549-4B34-B306-DBDD65CAB8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5915" y="2986663"/>
                        <a:ext cx="4721859" cy="947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154A6683-5C41-4BB5-98B7-D5ADD6ADCC08}"/>
              </a:ext>
            </a:extLst>
          </p:cNvPr>
          <p:cNvSpPr txBox="1"/>
          <p:nvPr/>
        </p:nvSpPr>
        <p:spPr>
          <a:xfrm>
            <a:off x="1733731" y="5200651"/>
            <a:ext cx="4819140" cy="400110"/>
          </a:xfrm>
          <a:prstGeom prst="rect">
            <a:avLst/>
          </a:prstGeom>
          <a:noFill/>
        </p:spPr>
        <p:txBody>
          <a:bodyPr wrap="none" rtlCol="0">
            <a:spAutoFit/>
          </a:bodyPr>
          <a:lstStyle/>
          <a:p>
            <a:r>
              <a:rPr lang="en-GB" sz="2000" dirty="0"/>
              <a:t>These are defined only for                                .</a:t>
            </a:r>
          </a:p>
        </p:txBody>
      </p:sp>
      <p:graphicFrame>
        <p:nvGraphicFramePr>
          <p:cNvPr id="10" name="Object 9">
            <a:extLst>
              <a:ext uri="{FF2B5EF4-FFF2-40B4-BE49-F238E27FC236}">
                <a16:creationId xmlns:a16="http://schemas.microsoft.com/office/drawing/2014/main" id="{F22C212F-24C0-4725-B7A5-B638D44CA75D}"/>
              </a:ext>
            </a:extLst>
          </p:cNvPr>
          <p:cNvGraphicFramePr>
            <a:graphicFrameLocks noChangeAspect="1"/>
          </p:cNvGraphicFramePr>
          <p:nvPr/>
        </p:nvGraphicFramePr>
        <p:xfrm>
          <a:off x="4537185" y="5219995"/>
          <a:ext cx="1842476" cy="415260"/>
        </p:xfrm>
        <a:graphic>
          <a:graphicData uri="http://schemas.openxmlformats.org/presentationml/2006/ole">
            <mc:AlternateContent xmlns:mc="http://schemas.openxmlformats.org/markup-compatibility/2006">
              <mc:Choice xmlns:v="urn:schemas-microsoft-com:vml" Requires="v">
                <p:oleObj spid="_x0000_s10245" name="Equation" r:id="rId10" imgW="901440" imgH="203040" progId="Equation.3">
                  <p:embed/>
                </p:oleObj>
              </mc:Choice>
              <mc:Fallback>
                <p:oleObj name="Equation" r:id="rId10" imgW="901440" imgH="203040" progId="Equation.3">
                  <p:embed/>
                  <p:pic>
                    <p:nvPicPr>
                      <p:cNvPr id="10" name="Object 9">
                        <a:extLst>
                          <a:ext uri="{FF2B5EF4-FFF2-40B4-BE49-F238E27FC236}">
                            <a16:creationId xmlns:a16="http://schemas.microsoft.com/office/drawing/2014/main" id="{F22C212F-24C0-4725-B7A5-B638D44CA7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7185" y="5219995"/>
                        <a:ext cx="1842476" cy="415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a:extLst>
              <a:ext uri="{FF2B5EF4-FFF2-40B4-BE49-F238E27FC236}">
                <a16:creationId xmlns:a16="http://schemas.microsoft.com/office/drawing/2014/main" id="{01B6C255-9A20-41D5-996D-A3FCA75CA5F9}"/>
              </a:ext>
            </a:extLst>
          </p:cNvPr>
          <p:cNvSpPr txBox="1"/>
          <p:nvPr/>
        </p:nvSpPr>
        <p:spPr>
          <a:xfrm>
            <a:off x="8092281" y="1881965"/>
            <a:ext cx="3372270" cy="707886"/>
          </a:xfrm>
          <a:prstGeom prst="rect">
            <a:avLst/>
          </a:prstGeom>
          <a:noFill/>
        </p:spPr>
        <p:txBody>
          <a:bodyPr wrap="none" rtlCol="0">
            <a:spAutoFit/>
          </a:bodyPr>
          <a:lstStyle/>
          <a:p>
            <a:r>
              <a:rPr lang="en-GB" sz="2000" dirty="0">
                <a:solidFill>
                  <a:schemeClr val="accent1"/>
                </a:solidFill>
              </a:rPr>
              <a:t>N/2-point DFT of even indexed</a:t>
            </a:r>
          </a:p>
          <a:p>
            <a:r>
              <a:rPr lang="en-GB" sz="2000" dirty="0">
                <a:solidFill>
                  <a:schemeClr val="accent1"/>
                </a:solidFill>
              </a:rPr>
              <a:t>elements of x(n)</a:t>
            </a:r>
          </a:p>
        </p:txBody>
      </p:sp>
      <p:sp>
        <p:nvSpPr>
          <p:cNvPr id="12" name="TextBox 11">
            <a:extLst>
              <a:ext uri="{FF2B5EF4-FFF2-40B4-BE49-F238E27FC236}">
                <a16:creationId xmlns:a16="http://schemas.microsoft.com/office/drawing/2014/main" id="{A298E099-DD35-4840-A142-0E0E9E3C7B7E}"/>
              </a:ext>
            </a:extLst>
          </p:cNvPr>
          <p:cNvSpPr txBox="1"/>
          <p:nvPr/>
        </p:nvSpPr>
        <p:spPr>
          <a:xfrm>
            <a:off x="8478548" y="3161416"/>
            <a:ext cx="3273460" cy="707886"/>
          </a:xfrm>
          <a:prstGeom prst="rect">
            <a:avLst/>
          </a:prstGeom>
          <a:noFill/>
        </p:spPr>
        <p:txBody>
          <a:bodyPr wrap="none" rtlCol="0">
            <a:spAutoFit/>
          </a:bodyPr>
          <a:lstStyle/>
          <a:p>
            <a:r>
              <a:rPr lang="en-GB" sz="2000" dirty="0">
                <a:solidFill>
                  <a:schemeClr val="accent1"/>
                </a:solidFill>
              </a:rPr>
              <a:t>N/2-point DFT of odd indexed</a:t>
            </a:r>
          </a:p>
          <a:p>
            <a:r>
              <a:rPr lang="en-GB" sz="2000" dirty="0">
                <a:solidFill>
                  <a:schemeClr val="accent1"/>
                </a:solidFill>
              </a:rPr>
              <a:t>elements of x(n)</a:t>
            </a:r>
          </a:p>
        </p:txBody>
      </p:sp>
    </p:spTree>
    <p:extLst>
      <p:ext uri="{BB962C8B-B14F-4D97-AF65-F5344CB8AC3E}">
        <p14:creationId xmlns:p14="http://schemas.microsoft.com/office/powerpoint/2010/main" val="2602799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Decimation-in-time</a:t>
            </a:r>
            <a:br>
              <a:rPr lang="en-US" dirty="0"/>
            </a:br>
            <a:endParaRPr lang="en-US" dirty="0"/>
          </a:p>
        </p:txBody>
      </p:sp>
      <p:graphicFrame>
        <p:nvGraphicFramePr>
          <p:cNvPr id="4" name="Object 3">
            <a:extLst>
              <a:ext uri="{FF2B5EF4-FFF2-40B4-BE49-F238E27FC236}">
                <a16:creationId xmlns:a16="http://schemas.microsoft.com/office/drawing/2014/main" id="{78F72CB0-529E-4F58-BA8F-C2D0FB5CAC7A}"/>
              </a:ext>
            </a:extLst>
          </p:cNvPr>
          <p:cNvGraphicFramePr>
            <a:graphicFrameLocks noChangeAspect="1"/>
          </p:cNvGraphicFramePr>
          <p:nvPr>
            <p:extLst>
              <p:ext uri="{D42A27DB-BD31-4B8C-83A1-F6EECF244321}">
                <p14:modId xmlns:p14="http://schemas.microsoft.com/office/powerpoint/2010/main" val="2266443844"/>
              </p:ext>
            </p:extLst>
          </p:nvPr>
        </p:nvGraphicFramePr>
        <p:xfrm>
          <a:off x="3285941" y="3765552"/>
          <a:ext cx="4561751" cy="1185863"/>
        </p:xfrm>
        <a:graphic>
          <a:graphicData uri="http://schemas.openxmlformats.org/presentationml/2006/ole">
            <mc:AlternateContent xmlns:mc="http://schemas.openxmlformats.org/markup-compatibility/2006">
              <mc:Choice xmlns:v="urn:schemas-microsoft-com:vml" Requires="v">
                <p:oleObj spid="_x0000_s11266" name="Equation" r:id="rId4" imgW="1828800" imgH="635000" progId="Equation.3">
                  <p:embed/>
                </p:oleObj>
              </mc:Choice>
              <mc:Fallback>
                <p:oleObj name="Equation" r:id="rId4" imgW="1828800" imgH="635000" progId="Equation.3">
                  <p:embed/>
                  <p:pic>
                    <p:nvPicPr>
                      <p:cNvPr id="4" name="Object 3">
                        <a:extLst>
                          <a:ext uri="{FF2B5EF4-FFF2-40B4-BE49-F238E27FC236}">
                            <a16:creationId xmlns:a16="http://schemas.microsoft.com/office/drawing/2014/main" id="{78F72CB0-529E-4F58-BA8F-C2D0FB5CAC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5941" y="3765552"/>
                        <a:ext cx="4561751" cy="1185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C01FDAC5-502A-4127-9329-0F29A3C6F29A}"/>
              </a:ext>
            </a:extLst>
          </p:cNvPr>
          <p:cNvSpPr txBox="1"/>
          <p:nvPr/>
        </p:nvSpPr>
        <p:spPr>
          <a:xfrm>
            <a:off x="1890024" y="5155093"/>
            <a:ext cx="488275" cy="400110"/>
          </a:xfrm>
          <a:prstGeom prst="rect">
            <a:avLst/>
          </a:prstGeom>
          <a:noFill/>
        </p:spPr>
        <p:txBody>
          <a:bodyPr wrap="none" rtlCol="0">
            <a:spAutoFit/>
          </a:bodyPr>
          <a:lstStyle/>
          <a:p>
            <a:r>
              <a:rPr lang="en-GB" sz="2000" dirty="0"/>
              <a:t>for</a:t>
            </a:r>
          </a:p>
        </p:txBody>
      </p:sp>
      <p:sp>
        <p:nvSpPr>
          <p:cNvPr id="6" name="TextBox 5">
            <a:extLst>
              <a:ext uri="{FF2B5EF4-FFF2-40B4-BE49-F238E27FC236}">
                <a16:creationId xmlns:a16="http://schemas.microsoft.com/office/drawing/2014/main" id="{6979185C-0DEC-47EE-8B4B-4D49F83AA889}"/>
              </a:ext>
            </a:extLst>
          </p:cNvPr>
          <p:cNvSpPr txBox="1"/>
          <p:nvPr/>
        </p:nvSpPr>
        <p:spPr>
          <a:xfrm>
            <a:off x="1807240" y="1765818"/>
            <a:ext cx="703947" cy="400110"/>
          </a:xfrm>
          <a:prstGeom prst="rect">
            <a:avLst/>
          </a:prstGeom>
          <a:noFill/>
        </p:spPr>
        <p:txBody>
          <a:bodyPr wrap="none" rtlCol="0">
            <a:spAutoFit/>
          </a:bodyPr>
          <a:lstStyle/>
          <a:p>
            <a:r>
              <a:rPr lang="en-GB" sz="2000" dirty="0"/>
              <a:t>since</a:t>
            </a:r>
          </a:p>
        </p:txBody>
      </p:sp>
      <p:graphicFrame>
        <p:nvGraphicFramePr>
          <p:cNvPr id="7" name="Object 2">
            <a:extLst>
              <a:ext uri="{FF2B5EF4-FFF2-40B4-BE49-F238E27FC236}">
                <a16:creationId xmlns:a16="http://schemas.microsoft.com/office/drawing/2014/main" id="{4B98D701-94D1-4BCE-A2F6-E9017DE0AD70}"/>
              </a:ext>
            </a:extLst>
          </p:cNvPr>
          <p:cNvGraphicFramePr>
            <a:graphicFrameLocks noChangeAspect="1"/>
          </p:cNvGraphicFramePr>
          <p:nvPr>
            <p:extLst>
              <p:ext uri="{D42A27DB-BD31-4B8C-83A1-F6EECF244321}">
                <p14:modId xmlns:p14="http://schemas.microsoft.com/office/powerpoint/2010/main" val="601507086"/>
              </p:ext>
            </p:extLst>
          </p:nvPr>
        </p:nvGraphicFramePr>
        <p:xfrm>
          <a:off x="4155516" y="1600202"/>
          <a:ext cx="3252046" cy="530225"/>
        </p:xfrm>
        <a:graphic>
          <a:graphicData uri="http://schemas.openxmlformats.org/presentationml/2006/ole">
            <mc:AlternateContent xmlns:mc="http://schemas.openxmlformats.org/markup-compatibility/2006">
              <mc:Choice xmlns:v="urn:schemas-microsoft-com:vml" Requires="v">
                <p:oleObj spid="_x0000_s11267" name="Equation" r:id="rId6" imgW="1167893" imgH="253890" progId="Equation.3">
                  <p:embed/>
                </p:oleObj>
              </mc:Choice>
              <mc:Fallback>
                <p:oleObj name="Equation" r:id="rId6" imgW="1167893" imgH="253890" progId="Equation.3">
                  <p:embed/>
                  <p:pic>
                    <p:nvPicPr>
                      <p:cNvPr id="7" name="Object 2">
                        <a:extLst>
                          <a:ext uri="{FF2B5EF4-FFF2-40B4-BE49-F238E27FC236}">
                            <a16:creationId xmlns:a16="http://schemas.microsoft.com/office/drawing/2014/main" id="{4B98D701-94D1-4BCE-A2F6-E9017DE0AD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5516" y="1600202"/>
                        <a:ext cx="3252046"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a:extLst>
              <a:ext uri="{FF2B5EF4-FFF2-40B4-BE49-F238E27FC236}">
                <a16:creationId xmlns:a16="http://schemas.microsoft.com/office/drawing/2014/main" id="{5B5CD703-5F1A-41B9-A55C-A44A9E81F467}"/>
              </a:ext>
            </a:extLst>
          </p:cNvPr>
          <p:cNvGraphicFramePr>
            <a:graphicFrameLocks noChangeAspect="1"/>
          </p:cNvGraphicFramePr>
          <p:nvPr>
            <p:extLst>
              <p:ext uri="{D42A27DB-BD31-4B8C-83A1-F6EECF244321}">
                <p14:modId xmlns:p14="http://schemas.microsoft.com/office/powerpoint/2010/main" val="441415232"/>
              </p:ext>
            </p:extLst>
          </p:nvPr>
        </p:nvGraphicFramePr>
        <p:xfrm>
          <a:off x="4089860" y="2807735"/>
          <a:ext cx="3146253" cy="504825"/>
        </p:xfrm>
        <a:graphic>
          <a:graphicData uri="http://schemas.openxmlformats.org/presentationml/2006/ole">
            <mc:AlternateContent xmlns:mc="http://schemas.openxmlformats.org/markup-compatibility/2006">
              <mc:Choice xmlns:v="urn:schemas-microsoft-com:vml" Requires="v">
                <p:oleObj spid="_x0000_s11268" name="Equation" r:id="rId8" imgW="1129810" imgH="241195" progId="Equation.3">
                  <p:embed/>
                </p:oleObj>
              </mc:Choice>
              <mc:Fallback>
                <p:oleObj name="Equation" r:id="rId8" imgW="1129810" imgH="241195" progId="Equation.3">
                  <p:embed/>
                  <p:pic>
                    <p:nvPicPr>
                      <p:cNvPr id="8" name="Object 2">
                        <a:extLst>
                          <a:ext uri="{FF2B5EF4-FFF2-40B4-BE49-F238E27FC236}">
                            <a16:creationId xmlns:a16="http://schemas.microsoft.com/office/drawing/2014/main" id="{5B5CD703-5F1A-41B9-A55C-A44A9E81F4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9860" y="2807735"/>
                        <a:ext cx="3146253"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C7CE1CA3-9338-4DFE-94BE-B282EBEBC066}"/>
              </a:ext>
            </a:extLst>
          </p:cNvPr>
          <p:cNvSpPr txBox="1"/>
          <p:nvPr/>
        </p:nvSpPr>
        <p:spPr>
          <a:xfrm>
            <a:off x="1837166" y="2826784"/>
            <a:ext cx="553285" cy="400110"/>
          </a:xfrm>
          <a:prstGeom prst="rect">
            <a:avLst/>
          </a:prstGeom>
          <a:noFill/>
        </p:spPr>
        <p:txBody>
          <a:bodyPr wrap="none" rtlCol="0">
            <a:spAutoFit/>
          </a:bodyPr>
          <a:lstStyle/>
          <a:p>
            <a:r>
              <a:rPr lang="en-GB" sz="2000" dirty="0"/>
              <a:t>and</a:t>
            </a:r>
          </a:p>
        </p:txBody>
      </p:sp>
      <p:graphicFrame>
        <p:nvGraphicFramePr>
          <p:cNvPr id="10" name="Object 9">
            <a:extLst>
              <a:ext uri="{FF2B5EF4-FFF2-40B4-BE49-F238E27FC236}">
                <a16:creationId xmlns:a16="http://schemas.microsoft.com/office/drawing/2014/main" id="{D29C203B-D7DC-4B7A-B4AF-6C3F4C3614CD}"/>
              </a:ext>
            </a:extLst>
          </p:cNvPr>
          <p:cNvGraphicFramePr>
            <a:graphicFrameLocks noChangeAspect="1"/>
          </p:cNvGraphicFramePr>
          <p:nvPr>
            <p:extLst>
              <p:ext uri="{D42A27DB-BD31-4B8C-83A1-F6EECF244321}">
                <p14:modId xmlns:p14="http://schemas.microsoft.com/office/powerpoint/2010/main" val="2046186935"/>
              </p:ext>
            </p:extLst>
          </p:nvPr>
        </p:nvGraphicFramePr>
        <p:xfrm>
          <a:off x="2442589" y="5189939"/>
          <a:ext cx="2469014" cy="417461"/>
        </p:xfrm>
        <a:graphic>
          <a:graphicData uri="http://schemas.openxmlformats.org/presentationml/2006/ole">
            <mc:AlternateContent xmlns:mc="http://schemas.openxmlformats.org/markup-compatibility/2006">
              <mc:Choice xmlns:v="urn:schemas-microsoft-com:vml" Requires="v">
                <p:oleObj spid="_x0000_s11269" name="Equation" r:id="rId10" imgW="901309" imgH="203112" progId="Equation.3">
                  <p:embed/>
                </p:oleObj>
              </mc:Choice>
              <mc:Fallback>
                <p:oleObj name="Equation" r:id="rId10" imgW="901309" imgH="203112" progId="Equation.3">
                  <p:embed/>
                  <p:pic>
                    <p:nvPicPr>
                      <p:cNvPr id="10" name="Object 9">
                        <a:extLst>
                          <a:ext uri="{FF2B5EF4-FFF2-40B4-BE49-F238E27FC236}">
                            <a16:creationId xmlns:a16="http://schemas.microsoft.com/office/drawing/2014/main" id="{D29C203B-D7DC-4B7A-B4AF-6C3F4C3614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2589" y="5189939"/>
                        <a:ext cx="2469014" cy="4174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10053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Decimation-in-time</a:t>
            </a:r>
            <a:br>
              <a:rPr lang="en-US" dirty="0"/>
            </a:br>
            <a:endParaRPr lang="en-US" dirty="0"/>
          </a:p>
        </p:txBody>
      </p:sp>
      <p:graphicFrame>
        <p:nvGraphicFramePr>
          <p:cNvPr id="4" name="Object 3">
            <a:extLst>
              <a:ext uri="{FF2B5EF4-FFF2-40B4-BE49-F238E27FC236}">
                <a16:creationId xmlns:a16="http://schemas.microsoft.com/office/drawing/2014/main" id="{1F74B2EC-758E-4219-BA47-714A3209A5E8}"/>
              </a:ext>
            </a:extLst>
          </p:cNvPr>
          <p:cNvGraphicFramePr>
            <a:graphicFrameLocks noChangeAspect="1"/>
          </p:cNvGraphicFramePr>
          <p:nvPr/>
        </p:nvGraphicFramePr>
        <p:xfrm>
          <a:off x="3896805" y="3159126"/>
          <a:ext cx="3826964" cy="449263"/>
        </p:xfrm>
        <a:graphic>
          <a:graphicData uri="http://schemas.openxmlformats.org/presentationml/2006/ole">
            <mc:AlternateContent xmlns:mc="http://schemas.openxmlformats.org/markup-compatibility/2006">
              <mc:Choice xmlns:v="urn:schemas-microsoft-com:vml" Requires="v">
                <p:oleObj spid="_x0000_s12290" name="Equation" r:id="rId4" imgW="1536480" imgH="241200" progId="Equation.3">
                  <p:embed/>
                </p:oleObj>
              </mc:Choice>
              <mc:Fallback>
                <p:oleObj name="Equation" r:id="rId4" imgW="1536480" imgH="241200" progId="Equation.3">
                  <p:embed/>
                  <p:pic>
                    <p:nvPicPr>
                      <p:cNvPr id="4" name="Object 3">
                        <a:extLst>
                          <a:ext uri="{FF2B5EF4-FFF2-40B4-BE49-F238E27FC236}">
                            <a16:creationId xmlns:a16="http://schemas.microsoft.com/office/drawing/2014/main" id="{1F74B2EC-758E-4219-BA47-714A3209A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805" y="3159126"/>
                        <a:ext cx="3826964"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9BE9052E-4AA9-4100-82C0-8B0A54F36846}"/>
              </a:ext>
            </a:extLst>
          </p:cNvPr>
          <p:cNvSpPr txBox="1"/>
          <p:nvPr/>
        </p:nvSpPr>
        <p:spPr>
          <a:xfrm>
            <a:off x="7794607" y="3157871"/>
            <a:ext cx="1603115" cy="400110"/>
          </a:xfrm>
          <a:prstGeom prst="rect">
            <a:avLst/>
          </a:prstGeom>
          <a:noFill/>
        </p:spPr>
        <p:txBody>
          <a:bodyPr wrap="none" rtlCol="0">
            <a:spAutoFit/>
          </a:bodyPr>
          <a:lstStyle/>
          <a:p>
            <a:r>
              <a:rPr lang="en-GB" sz="2000" dirty="0">
                <a:solidFill>
                  <a:schemeClr val="accent1"/>
                </a:solidFill>
              </a:rPr>
              <a:t>evaluated  for</a:t>
            </a:r>
          </a:p>
        </p:txBody>
      </p:sp>
      <p:sp>
        <p:nvSpPr>
          <p:cNvPr id="6" name="TextBox 5">
            <a:extLst>
              <a:ext uri="{FF2B5EF4-FFF2-40B4-BE49-F238E27FC236}">
                <a16:creationId xmlns:a16="http://schemas.microsoft.com/office/drawing/2014/main" id="{A4F306B3-22CD-48E7-AFDC-7190C42ABAA5}"/>
              </a:ext>
            </a:extLst>
          </p:cNvPr>
          <p:cNvSpPr txBox="1"/>
          <p:nvPr/>
        </p:nvSpPr>
        <p:spPr>
          <a:xfrm>
            <a:off x="896162" y="1976550"/>
            <a:ext cx="2414130" cy="400110"/>
          </a:xfrm>
          <a:prstGeom prst="rect">
            <a:avLst/>
          </a:prstGeom>
          <a:noFill/>
        </p:spPr>
        <p:txBody>
          <a:bodyPr wrap="none" rtlCol="0">
            <a:spAutoFit/>
          </a:bodyPr>
          <a:lstStyle/>
          <a:p>
            <a:r>
              <a:rPr lang="en-GB" sz="2000" dirty="0">
                <a:solidFill>
                  <a:schemeClr val="accent1"/>
                </a:solidFill>
              </a:rPr>
              <a:t>first N/2 elements of </a:t>
            </a:r>
          </a:p>
        </p:txBody>
      </p:sp>
      <p:graphicFrame>
        <p:nvGraphicFramePr>
          <p:cNvPr id="7" name="Object 6">
            <a:extLst>
              <a:ext uri="{FF2B5EF4-FFF2-40B4-BE49-F238E27FC236}">
                <a16:creationId xmlns:a16="http://schemas.microsoft.com/office/drawing/2014/main" id="{E3404FEC-1BB8-401F-B980-1E683E1736E5}"/>
              </a:ext>
            </a:extLst>
          </p:cNvPr>
          <p:cNvGraphicFramePr>
            <a:graphicFrameLocks noChangeAspect="1"/>
          </p:cNvGraphicFramePr>
          <p:nvPr/>
        </p:nvGraphicFramePr>
        <p:xfrm>
          <a:off x="3223919" y="1938671"/>
          <a:ext cx="1218724" cy="470263"/>
        </p:xfrm>
        <a:graphic>
          <a:graphicData uri="http://schemas.openxmlformats.org/presentationml/2006/ole">
            <mc:AlternateContent xmlns:mc="http://schemas.openxmlformats.org/markup-compatibility/2006">
              <mc:Choice xmlns:v="urn:schemas-microsoft-com:vml" Requires="v">
                <p:oleObj spid="_x0000_s12291" name="Equation" r:id="rId6" imgW="444307" imgH="228501" progId="Equation.3">
                  <p:embed/>
                </p:oleObj>
              </mc:Choice>
              <mc:Fallback>
                <p:oleObj name="Equation" r:id="rId6" imgW="444307" imgH="228501" progId="Equation.3">
                  <p:embed/>
                  <p:pic>
                    <p:nvPicPr>
                      <p:cNvPr id="7" name="Object 6">
                        <a:extLst>
                          <a:ext uri="{FF2B5EF4-FFF2-40B4-BE49-F238E27FC236}">
                            <a16:creationId xmlns:a16="http://schemas.microsoft.com/office/drawing/2014/main" id="{E3404FEC-1BB8-401F-B980-1E683E1736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3919" y="1938671"/>
                        <a:ext cx="1218724" cy="47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a:extLst>
              <a:ext uri="{FF2B5EF4-FFF2-40B4-BE49-F238E27FC236}">
                <a16:creationId xmlns:a16="http://schemas.microsoft.com/office/drawing/2014/main" id="{9B8930AE-529A-4CB1-A4A1-F2234809713E}"/>
              </a:ext>
            </a:extLst>
          </p:cNvPr>
          <p:cNvCxnSpPr/>
          <p:nvPr/>
        </p:nvCxnSpPr>
        <p:spPr bwMode="auto">
          <a:xfrm>
            <a:off x="3200160" y="2463209"/>
            <a:ext cx="860949" cy="556438"/>
          </a:xfrm>
          <a:prstGeom prst="straightConnector1">
            <a:avLst/>
          </a:prstGeom>
          <a:solidFill>
            <a:schemeClr val="accent1"/>
          </a:solidFill>
          <a:ln w="38100" cap="flat" cmpd="sng" algn="ctr">
            <a:solidFill>
              <a:schemeClr val="accent1"/>
            </a:solidFill>
            <a:prstDash val="solid"/>
            <a:round/>
            <a:headEnd type="none" w="med" len="med"/>
            <a:tailEnd type="triangle"/>
          </a:ln>
          <a:effectLst/>
        </p:spPr>
      </p:cxnSp>
      <p:graphicFrame>
        <p:nvGraphicFramePr>
          <p:cNvPr id="9" name="Object 124">
            <a:extLst>
              <a:ext uri="{FF2B5EF4-FFF2-40B4-BE49-F238E27FC236}">
                <a16:creationId xmlns:a16="http://schemas.microsoft.com/office/drawing/2014/main" id="{82D1C649-25CD-4226-BB32-4D7A547EFFEA}"/>
              </a:ext>
            </a:extLst>
          </p:cNvPr>
          <p:cNvGraphicFramePr>
            <a:graphicFrameLocks noChangeAspect="1"/>
          </p:cNvGraphicFramePr>
          <p:nvPr/>
        </p:nvGraphicFramePr>
        <p:xfrm>
          <a:off x="9416895" y="3169352"/>
          <a:ext cx="2468241" cy="417512"/>
        </p:xfrm>
        <a:graphic>
          <a:graphicData uri="http://schemas.openxmlformats.org/presentationml/2006/ole">
            <mc:AlternateContent xmlns:mc="http://schemas.openxmlformats.org/markup-compatibility/2006">
              <mc:Choice xmlns:v="urn:schemas-microsoft-com:vml" Requires="v">
                <p:oleObj spid="_x0000_s12292" name="Equation" r:id="rId8" imgW="901309" imgH="203112" progId="Equation.3">
                  <p:embed/>
                </p:oleObj>
              </mc:Choice>
              <mc:Fallback>
                <p:oleObj name="Equation" r:id="rId8" imgW="901309" imgH="203112" progId="Equation.3">
                  <p:embed/>
                  <p:pic>
                    <p:nvPicPr>
                      <p:cNvPr id="9" name="Object 124">
                        <a:extLst>
                          <a:ext uri="{FF2B5EF4-FFF2-40B4-BE49-F238E27FC236}">
                            <a16:creationId xmlns:a16="http://schemas.microsoft.com/office/drawing/2014/main" id="{82D1C649-25CD-4226-BB32-4D7A547EFF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16895" y="3169352"/>
                        <a:ext cx="2468241"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2386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graphicFrame>
        <p:nvGraphicFramePr>
          <p:cNvPr id="4" name="Object 2">
            <a:extLst>
              <a:ext uri="{FF2B5EF4-FFF2-40B4-BE49-F238E27FC236}">
                <a16:creationId xmlns:a16="http://schemas.microsoft.com/office/drawing/2014/main" id="{BDCC4838-3E78-45E1-9D34-71D421E369D5}"/>
              </a:ext>
            </a:extLst>
          </p:cNvPr>
          <p:cNvGraphicFramePr>
            <a:graphicFrameLocks noChangeAspect="1"/>
          </p:cNvGraphicFramePr>
          <p:nvPr>
            <p:extLst>
              <p:ext uri="{D42A27DB-BD31-4B8C-83A1-F6EECF244321}">
                <p14:modId xmlns:p14="http://schemas.microsoft.com/office/powerpoint/2010/main" val="1080694240"/>
              </p:ext>
            </p:extLst>
          </p:nvPr>
        </p:nvGraphicFramePr>
        <p:xfrm>
          <a:off x="3960852" y="1534884"/>
          <a:ext cx="3605392" cy="901700"/>
        </p:xfrm>
        <a:graphic>
          <a:graphicData uri="http://schemas.openxmlformats.org/presentationml/2006/ole">
            <mc:AlternateContent xmlns:mc="http://schemas.openxmlformats.org/markup-compatibility/2006">
              <mc:Choice xmlns:v="urn:schemas-microsoft-com:vml" Requires="v">
                <p:oleObj spid="_x0000_s1026" name="Equation" r:id="rId4" imgW="1295280" imgH="431640" progId="Equation.3">
                  <p:embed/>
                </p:oleObj>
              </mc:Choice>
              <mc:Fallback>
                <p:oleObj name="Equation" r:id="rId4" imgW="1295280" imgH="431640" progId="Equation.3">
                  <p:embed/>
                  <p:pic>
                    <p:nvPicPr>
                      <p:cNvPr id="4" name="Object 2">
                        <a:extLst>
                          <a:ext uri="{FF2B5EF4-FFF2-40B4-BE49-F238E27FC236}">
                            <a16:creationId xmlns:a16="http://schemas.microsoft.com/office/drawing/2014/main" id="{BDCC4838-3E78-45E1-9D34-71D421E369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852" y="1534884"/>
                        <a:ext cx="3605392"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C296BC58-5ABD-4870-9B13-4A6EAF910B98}"/>
              </a:ext>
            </a:extLst>
          </p:cNvPr>
          <p:cNvGraphicFramePr>
            <a:graphicFrameLocks noChangeAspect="1"/>
          </p:cNvGraphicFramePr>
          <p:nvPr>
            <p:extLst>
              <p:ext uri="{D42A27DB-BD31-4B8C-83A1-F6EECF244321}">
                <p14:modId xmlns:p14="http://schemas.microsoft.com/office/powerpoint/2010/main" val="3851872222"/>
              </p:ext>
            </p:extLst>
          </p:nvPr>
        </p:nvGraphicFramePr>
        <p:xfrm>
          <a:off x="2176806" y="3177769"/>
          <a:ext cx="7790436" cy="1662112"/>
        </p:xfrm>
        <a:graphic>
          <a:graphicData uri="http://schemas.openxmlformats.org/presentationml/2006/ole">
            <mc:AlternateContent xmlns:mc="http://schemas.openxmlformats.org/markup-compatibility/2006">
              <mc:Choice xmlns:v="urn:schemas-microsoft-com:vml" Requires="v">
                <p:oleObj spid="_x0000_s1027" name="Equation" r:id="rId6" imgW="3124080" imgH="888840" progId="Equation.3">
                  <p:embed/>
                </p:oleObj>
              </mc:Choice>
              <mc:Fallback>
                <p:oleObj name="Equation" r:id="rId6" imgW="3124080" imgH="888840" progId="Equation.3">
                  <p:embed/>
                  <p:pic>
                    <p:nvPicPr>
                      <p:cNvPr id="5" name="Object 4">
                        <a:extLst>
                          <a:ext uri="{FF2B5EF4-FFF2-40B4-BE49-F238E27FC236}">
                            <a16:creationId xmlns:a16="http://schemas.microsoft.com/office/drawing/2014/main" id="{C296BC58-5ABD-4870-9B13-4A6EAF910B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6806" y="3177769"/>
                        <a:ext cx="7790436" cy="166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BC1CEB6F-0AF1-4105-9F2B-2764EDD656A7}"/>
              </a:ext>
            </a:extLst>
          </p:cNvPr>
          <p:cNvSpPr txBox="1"/>
          <p:nvPr/>
        </p:nvSpPr>
        <p:spPr>
          <a:xfrm>
            <a:off x="1218724" y="1143001"/>
            <a:ext cx="3288614" cy="369332"/>
          </a:xfrm>
          <a:prstGeom prst="rect">
            <a:avLst/>
          </a:prstGeom>
          <a:noFill/>
        </p:spPr>
        <p:txBody>
          <a:bodyPr wrap="none" rtlCol="0">
            <a:spAutoFit/>
          </a:bodyPr>
          <a:lstStyle/>
          <a:p>
            <a:r>
              <a:rPr lang="en-GB" dirty="0"/>
              <a:t>The </a:t>
            </a:r>
            <a:r>
              <a:rPr lang="en-GB" i="1" dirty="0"/>
              <a:t>N</a:t>
            </a:r>
            <a:r>
              <a:rPr lang="en-GB" dirty="0"/>
              <a:t>-point DFT is described by</a:t>
            </a:r>
          </a:p>
        </p:txBody>
      </p:sp>
      <p:sp>
        <p:nvSpPr>
          <p:cNvPr id="7" name="TextBox 6">
            <a:extLst>
              <a:ext uri="{FF2B5EF4-FFF2-40B4-BE49-F238E27FC236}">
                <a16:creationId xmlns:a16="http://schemas.microsoft.com/office/drawing/2014/main" id="{61FE5EB6-952B-4320-B22D-B1B8FD64435F}"/>
              </a:ext>
            </a:extLst>
          </p:cNvPr>
          <p:cNvSpPr txBox="1"/>
          <p:nvPr/>
        </p:nvSpPr>
        <p:spPr>
          <a:xfrm>
            <a:off x="1218725" y="4996545"/>
            <a:ext cx="10343120" cy="1200329"/>
          </a:xfrm>
          <a:prstGeom prst="rect">
            <a:avLst/>
          </a:prstGeom>
          <a:noFill/>
        </p:spPr>
        <p:txBody>
          <a:bodyPr wrap="square" rtlCol="0">
            <a:spAutoFit/>
          </a:bodyPr>
          <a:lstStyle/>
          <a:p>
            <a:pPr>
              <a:lnSpc>
                <a:spcPct val="150000"/>
              </a:lnSpc>
            </a:pPr>
            <a:r>
              <a:rPr lang="en-GB" dirty="0"/>
              <a:t>That is the (</a:t>
            </a:r>
            <a:r>
              <a:rPr lang="en-GB" i="1" dirty="0"/>
              <a:t>N</a:t>
            </a:r>
            <a:r>
              <a:rPr lang="en-GB" dirty="0"/>
              <a:t>/2)-point DFT of first </a:t>
            </a:r>
            <a:r>
              <a:rPr lang="en-GB" i="1" dirty="0"/>
              <a:t>N</a:t>
            </a:r>
            <a:r>
              <a:rPr lang="en-GB" dirty="0"/>
              <a:t>/2 values of </a:t>
            </a:r>
            <a:r>
              <a:rPr lang="en-GB" i="1" dirty="0"/>
              <a:t>x</a:t>
            </a:r>
            <a:r>
              <a:rPr lang="en-GB" dirty="0"/>
              <a:t>(</a:t>
            </a:r>
            <a:r>
              <a:rPr lang="en-GB" i="1" dirty="0"/>
              <a:t>n</a:t>
            </a:r>
            <a:r>
              <a:rPr lang="en-GB" dirty="0"/>
              <a:t>) added to the </a:t>
            </a:r>
          </a:p>
          <a:p>
            <a:pPr>
              <a:lnSpc>
                <a:spcPct val="150000"/>
              </a:lnSpc>
            </a:pPr>
            <a:r>
              <a:rPr lang="en-GB" dirty="0"/>
              <a:t>(</a:t>
            </a:r>
            <a:r>
              <a:rPr lang="en-GB" i="1" dirty="0"/>
              <a:t>N</a:t>
            </a:r>
            <a:r>
              <a:rPr lang="en-GB" dirty="0"/>
              <a:t>/2)-point DFT of remaining </a:t>
            </a:r>
            <a:r>
              <a:rPr lang="en-GB" i="1" dirty="0"/>
              <a:t>N</a:t>
            </a:r>
            <a:r>
              <a:rPr lang="en-GB" dirty="0"/>
              <a:t>/2 values of </a:t>
            </a:r>
            <a:r>
              <a:rPr lang="en-GB" i="1" dirty="0"/>
              <a:t>x</a:t>
            </a:r>
            <a:r>
              <a:rPr lang="en-GB" dirty="0"/>
              <a:t>(</a:t>
            </a:r>
            <a:r>
              <a:rPr lang="en-GB" i="1" dirty="0"/>
              <a:t>n</a:t>
            </a:r>
            <a:r>
              <a:rPr lang="en-GB" dirty="0"/>
              <a:t>), multiplied by </a:t>
            </a:r>
          </a:p>
          <a:p>
            <a:endParaRPr lang="en-GB" dirty="0"/>
          </a:p>
        </p:txBody>
      </p:sp>
      <p:sp>
        <p:nvSpPr>
          <p:cNvPr id="8" name="TextBox 7">
            <a:extLst>
              <a:ext uri="{FF2B5EF4-FFF2-40B4-BE49-F238E27FC236}">
                <a16:creationId xmlns:a16="http://schemas.microsoft.com/office/drawing/2014/main" id="{7229E3BD-51EC-4739-93A1-CE5E11416E65}"/>
              </a:ext>
            </a:extLst>
          </p:cNvPr>
          <p:cNvSpPr txBox="1"/>
          <p:nvPr/>
        </p:nvSpPr>
        <p:spPr>
          <a:xfrm>
            <a:off x="1218725" y="2371723"/>
            <a:ext cx="9999641" cy="646331"/>
          </a:xfrm>
          <a:prstGeom prst="rect">
            <a:avLst/>
          </a:prstGeom>
          <a:noFill/>
        </p:spPr>
        <p:txBody>
          <a:bodyPr wrap="none" rtlCol="0">
            <a:spAutoFit/>
          </a:bodyPr>
          <a:lstStyle/>
          <a:p>
            <a:r>
              <a:rPr lang="en-GB" dirty="0"/>
              <a:t>Assuming that </a:t>
            </a:r>
            <a:r>
              <a:rPr lang="en-GB" i="1" dirty="0"/>
              <a:t>N</a:t>
            </a:r>
            <a:r>
              <a:rPr lang="en-GB" dirty="0"/>
              <a:t> is an integer power of 2, </a:t>
            </a:r>
            <a:r>
              <a:rPr lang="en-GB" i="1" dirty="0"/>
              <a:t>N</a:t>
            </a:r>
            <a:r>
              <a:rPr lang="en-GB" dirty="0"/>
              <a:t>-point sequence </a:t>
            </a:r>
            <a:r>
              <a:rPr lang="en-GB" i="1" dirty="0"/>
              <a:t>x</a:t>
            </a:r>
            <a:r>
              <a:rPr lang="en-GB" dirty="0"/>
              <a:t>(</a:t>
            </a:r>
            <a:r>
              <a:rPr lang="en-GB" i="1" dirty="0"/>
              <a:t>n</a:t>
            </a:r>
            <a:r>
              <a:rPr lang="en-GB" dirty="0"/>
              <a:t>) may be decomposed into two </a:t>
            </a:r>
            <a:r>
              <a:rPr lang="en-GB" i="1" dirty="0"/>
              <a:t>N</a:t>
            </a:r>
            <a:r>
              <a:rPr lang="en-GB" dirty="0"/>
              <a:t>/2-point</a:t>
            </a:r>
          </a:p>
          <a:p>
            <a:r>
              <a:rPr lang="en-GB" dirty="0"/>
              <a:t>sequences, and the </a:t>
            </a:r>
            <a:r>
              <a:rPr lang="en-GB" i="1" dirty="0"/>
              <a:t>N</a:t>
            </a:r>
            <a:r>
              <a:rPr lang="en-GB" dirty="0"/>
              <a:t>-point  DFT may be rewritten as</a:t>
            </a:r>
          </a:p>
        </p:txBody>
      </p:sp>
      <p:graphicFrame>
        <p:nvGraphicFramePr>
          <p:cNvPr id="9" name="Object 8">
            <a:extLst>
              <a:ext uri="{FF2B5EF4-FFF2-40B4-BE49-F238E27FC236}">
                <a16:creationId xmlns:a16="http://schemas.microsoft.com/office/drawing/2014/main" id="{EA6C4775-AC7B-4BF0-A7F2-98FF958505E2}"/>
              </a:ext>
            </a:extLst>
          </p:cNvPr>
          <p:cNvGraphicFramePr>
            <a:graphicFrameLocks noChangeAspect="1"/>
          </p:cNvGraphicFramePr>
          <p:nvPr>
            <p:extLst>
              <p:ext uri="{D42A27DB-BD31-4B8C-83A1-F6EECF244321}">
                <p14:modId xmlns:p14="http://schemas.microsoft.com/office/powerpoint/2010/main" val="2736553174"/>
              </p:ext>
            </p:extLst>
          </p:nvPr>
        </p:nvGraphicFramePr>
        <p:xfrm>
          <a:off x="7052596" y="5456465"/>
          <a:ext cx="1252577" cy="469900"/>
        </p:xfrm>
        <a:graphic>
          <a:graphicData uri="http://schemas.openxmlformats.org/presentationml/2006/ole">
            <mc:AlternateContent xmlns:mc="http://schemas.openxmlformats.org/markup-compatibility/2006">
              <mc:Choice xmlns:v="urn:schemas-microsoft-com:vml" Requires="v">
                <p:oleObj spid="_x0000_s1028" name="Equation" r:id="rId8" imgW="482391" imgH="241195" progId="Equation.3">
                  <p:embed/>
                </p:oleObj>
              </mc:Choice>
              <mc:Fallback>
                <p:oleObj name="Equation" r:id="rId8" imgW="482391" imgH="241195" progId="Equation.3">
                  <p:embed/>
                  <p:pic>
                    <p:nvPicPr>
                      <p:cNvPr id="9" name="Object 8">
                        <a:extLst>
                          <a:ext uri="{FF2B5EF4-FFF2-40B4-BE49-F238E27FC236}">
                            <a16:creationId xmlns:a16="http://schemas.microsoft.com/office/drawing/2014/main" id="{EA6C4775-AC7B-4BF0-A7F2-98FF958505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2596" y="5456465"/>
                        <a:ext cx="1252577"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193AFA15-1AA6-41F5-9C31-646100A5B293}"/>
              </a:ext>
            </a:extLst>
          </p:cNvPr>
          <p:cNvSpPr txBox="1"/>
          <p:nvPr/>
        </p:nvSpPr>
        <p:spPr>
          <a:xfrm>
            <a:off x="7841819" y="1907879"/>
            <a:ext cx="914281" cy="914400"/>
          </a:xfrm>
          <a:prstGeom prst="rect">
            <a:avLst/>
          </a:prstGeom>
        </p:spPr>
        <p:txBody>
          <a:bodyPr vert="horz" wrap="none" lIns="0" tIns="0" rIns="0" bIns="0" rtlCol="0" anchor="t">
            <a:noAutofit/>
          </a:bodyPr>
          <a:lstStyle/>
          <a:p>
            <a:pPr algn="l" defTabSz="914400"/>
            <a:r>
              <a:rPr lang="en-GB" dirty="0"/>
              <a:t>where</a:t>
            </a:r>
          </a:p>
        </p:txBody>
      </p:sp>
      <p:graphicFrame>
        <p:nvGraphicFramePr>
          <p:cNvPr id="11" name="Object 10">
            <a:extLst>
              <a:ext uri="{FF2B5EF4-FFF2-40B4-BE49-F238E27FC236}">
                <a16:creationId xmlns:a16="http://schemas.microsoft.com/office/drawing/2014/main" id="{2CE082FF-6CE3-43BF-A1E5-3CC49223C5C0}"/>
              </a:ext>
            </a:extLst>
          </p:cNvPr>
          <p:cNvGraphicFramePr>
            <a:graphicFrameLocks noChangeAspect="1"/>
          </p:cNvGraphicFramePr>
          <p:nvPr>
            <p:extLst>
              <p:ext uri="{D42A27DB-BD31-4B8C-83A1-F6EECF244321}">
                <p14:modId xmlns:p14="http://schemas.microsoft.com/office/powerpoint/2010/main" val="579044957"/>
              </p:ext>
            </p:extLst>
          </p:nvPr>
        </p:nvGraphicFramePr>
        <p:xfrm>
          <a:off x="8830644" y="1759910"/>
          <a:ext cx="1590635" cy="431800"/>
        </p:xfrm>
        <a:graphic>
          <a:graphicData uri="http://schemas.openxmlformats.org/presentationml/2006/ole">
            <mc:AlternateContent xmlns:mc="http://schemas.openxmlformats.org/markup-compatibility/2006">
              <mc:Choice xmlns:v="urn:schemas-microsoft-com:vml" Requires="v">
                <p:oleObj spid="_x0000_s1029" name="Equation" r:id="rId10" imgW="888840" imgH="241200" progId="Equation.3">
                  <p:embed/>
                </p:oleObj>
              </mc:Choice>
              <mc:Fallback>
                <p:oleObj name="Equation" r:id="rId10" imgW="888840" imgH="241200" progId="Equation.3">
                  <p:embed/>
                  <p:pic>
                    <p:nvPicPr>
                      <p:cNvPr id="11" name="Object 10">
                        <a:extLst>
                          <a:ext uri="{FF2B5EF4-FFF2-40B4-BE49-F238E27FC236}">
                            <a16:creationId xmlns:a16="http://schemas.microsoft.com/office/drawing/2014/main" id="{2CE082FF-6CE3-43BF-A1E5-3CC49223C5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30644" y="1759910"/>
                        <a:ext cx="159063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596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Decimation-in-time</a:t>
            </a:r>
            <a:br>
              <a:rPr lang="en-US" dirty="0"/>
            </a:br>
            <a:endParaRPr lang="en-US" dirty="0"/>
          </a:p>
        </p:txBody>
      </p:sp>
      <p:graphicFrame>
        <p:nvGraphicFramePr>
          <p:cNvPr id="4" name="Object 3">
            <a:extLst>
              <a:ext uri="{FF2B5EF4-FFF2-40B4-BE49-F238E27FC236}">
                <a16:creationId xmlns:a16="http://schemas.microsoft.com/office/drawing/2014/main" id="{28474B72-A9BD-45FB-8C78-32CA7DA5ABA3}"/>
              </a:ext>
            </a:extLst>
          </p:cNvPr>
          <p:cNvGraphicFramePr>
            <a:graphicFrameLocks noChangeAspect="1"/>
          </p:cNvGraphicFramePr>
          <p:nvPr/>
        </p:nvGraphicFramePr>
        <p:xfrm>
          <a:off x="2382823" y="3159126"/>
          <a:ext cx="5155529" cy="449263"/>
        </p:xfrm>
        <a:graphic>
          <a:graphicData uri="http://schemas.openxmlformats.org/presentationml/2006/ole">
            <mc:AlternateContent xmlns:mc="http://schemas.openxmlformats.org/markup-compatibility/2006">
              <mc:Choice xmlns:v="urn:schemas-microsoft-com:vml" Requires="v">
                <p:oleObj spid="_x0000_s13314" name="Equation" r:id="rId4" imgW="2070000" imgH="241200" progId="Equation.3">
                  <p:embed/>
                </p:oleObj>
              </mc:Choice>
              <mc:Fallback>
                <p:oleObj name="Equation" r:id="rId4" imgW="2070000" imgH="241200" progId="Equation.3">
                  <p:embed/>
                  <p:pic>
                    <p:nvPicPr>
                      <p:cNvPr id="4" name="Object 3">
                        <a:extLst>
                          <a:ext uri="{FF2B5EF4-FFF2-40B4-BE49-F238E27FC236}">
                            <a16:creationId xmlns:a16="http://schemas.microsoft.com/office/drawing/2014/main" id="{28474B72-A9BD-45FB-8C78-32CA7DA5AB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823" y="3159126"/>
                        <a:ext cx="5155529"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408C6411-8653-4080-9049-7D87752FB4D5}"/>
              </a:ext>
            </a:extLst>
          </p:cNvPr>
          <p:cNvSpPr txBox="1"/>
          <p:nvPr/>
        </p:nvSpPr>
        <p:spPr>
          <a:xfrm>
            <a:off x="7794607" y="3157871"/>
            <a:ext cx="1603115" cy="400110"/>
          </a:xfrm>
          <a:prstGeom prst="rect">
            <a:avLst/>
          </a:prstGeom>
          <a:noFill/>
        </p:spPr>
        <p:txBody>
          <a:bodyPr wrap="none" rtlCol="0">
            <a:spAutoFit/>
          </a:bodyPr>
          <a:lstStyle/>
          <a:p>
            <a:r>
              <a:rPr lang="en-GB" sz="2000" dirty="0">
                <a:solidFill>
                  <a:schemeClr val="accent1"/>
                </a:solidFill>
              </a:rPr>
              <a:t>evaluated  for</a:t>
            </a:r>
          </a:p>
        </p:txBody>
      </p:sp>
      <p:sp>
        <p:nvSpPr>
          <p:cNvPr id="6" name="TextBox 5">
            <a:extLst>
              <a:ext uri="{FF2B5EF4-FFF2-40B4-BE49-F238E27FC236}">
                <a16:creationId xmlns:a16="http://schemas.microsoft.com/office/drawing/2014/main" id="{77BADD1A-23F5-4460-A02F-459D79F089DE}"/>
              </a:ext>
            </a:extLst>
          </p:cNvPr>
          <p:cNvSpPr txBox="1"/>
          <p:nvPr/>
        </p:nvSpPr>
        <p:spPr>
          <a:xfrm>
            <a:off x="896162" y="1976550"/>
            <a:ext cx="2744305" cy="400110"/>
          </a:xfrm>
          <a:prstGeom prst="rect">
            <a:avLst/>
          </a:prstGeom>
          <a:noFill/>
        </p:spPr>
        <p:txBody>
          <a:bodyPr wrap="none" rtlCol="0">
            <a:spAutoFit/>
          </a:bodyPr>
          <a:lstStyle/>
          <a:p>
            <a:r>
              <a:rPr lang="en-GB" sz="2000" dirty="0">
                <a:solidFill>
                  <a:schemeClr val="accent1"/>
                </a:solidFill>
              </a:rPr>
              <a:t>second N/2 elements of </a:t>
            </a:r>
          </a:p>
        </p:txBody>
      </p:sp>
      <p:graphicFrame>
        <p:nvGraphicFramePr>
          <p:cNvPr id="7" name="Object 6">
            <a:extLst>
              <a:ext uri="{FF2B5EF4-FFF2-40B4-BE49-F238E27FC236}">
                <a16:creationId xmlns:a16="http://schemas.microsoft.com/office/drawing/2014/main" id="{C92F69F4-F7AF-4B88-926B-ADC1D69E484B}"/>
              </a:ext>
            </a:extLst>
          </p:cNvPr>
          <p:cNvGraphicFramePr>
            <a:graphicFrameLocks noChangeAspect="1"/>
          </p:cNvGraphicFramePr>
          <p:nvPr/>
        </p:nvGraphicFramePr>
        <p:xfrm>
          <a:off x="3542853" y="1917406"/>
          <a:ext cx="1218724" cy="470263"/>
        </p:xfrm>
        <a:graphic>
          <a:graphicData uri="http://schemas.openxmlformats.org/presentationml/2006/ole">
            <mc:AlternateContent xmlns:mc="http://schemas.openxmlformats.org/markup-compatibility/2006">
              <mc:Choice xmlns:v="urn:schemas-microsoft-com:vml" Requires="v">
                <p:oleObj spid="_x0000_s13315" name="Equation" r:id="rId6" imgW="444307" imgH="228501" progId="Equation.3">
                  <p:embed/>
                </p:oleObj>
              </mc:Choice>
              <mc:Fallback>
                <p:oleObj name="Equation" r:id="rId6" imgW="444307" imgH="228501" progId="Equation.3">
                  <p:embed/>
                  <p:pic>
                    <p:nvPicPr>
                      <p:cNvPr id="7" name="Object 6">
                        <a:extLst>
                          <a:ext uri="{FF2B5EF4-FFF2-40B4-BE49-F238E27FC236}">
                            <a16:creationId xmlns:a16="http://schemas.microsoft.com/office/drawing/2014/main" id="{C92F69F4-F7AF-4B88-926B-ADC1D69E48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2853" y="1917406"/>
                        <a:ext cx="1218724" cy="47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a:extLst>
              <a:ext uri="{FF2B5EF4-FFF2-40B4-BE49-F238E27FC236}">
                <a16:creationId xmlns:a16="http://schemas.microsoft.com/office/drawing/2014/main" id="{42AA1D81-4865-4B93-BDF0-62811A89934E}"/>
              </a:ext>
            </a:extLst>
          </p:cNvPr>
          <p:cNvCxnSpPr/>
          <p:nvPr/>
        </p:nvCxnSpPr>
        <p:spPr bwMode="auto">
          <a:xfrm>
            <a:off x="3200160" y="2463209"/>
            <a:ext cx="95505" cy="556438"/>
          </a:xfrm>
          <a:prstGeom prst="straightConnector1">
            <a:avLst/>
          </a:prstGeom>
          <a:solidFill>
            <a:schemeClr val="accent1"/>
          </a:solidFill>
          <a:ln w="38100" cap="flat" cmpd="sng" algn="ctr">
            <a:solidFill>
              <a:schemeClr val="accent1"/>
            </a:solidFill>
            <a:prstDash val="solid"/>
            <a:round/>
            <a:headEnd type="none" w="med" len="med"/>
            <a:tailEnd type="triangle"/>
          </a:ln>
          <a:effectLst/>
        </p:spPr>
      </p:cxnSp>
      <p:graphicFrame>
        <p:nvGraphicFramePr>
          <p:cNvPr id="9" name="Object 124">
            <a:extLst>
              <a:ext uri="{FF2B5EF4-FFF2-40B4-BE49-F238E27FC236}">
                <a16:creationId xmlns:a16="http://schemas.microsoft.com/office/drawing/2014/main" id="{0A4C76EE-A325-4EC3-AFF5-8DE82CCD835C}"/>
              </a:ext>
            </a:extLst>
          </p:cNvPr>
          <p:cNvGraphicFramePr>
            <a:graphicFrameLocks noChangeAspect="1"/>
          </p:cNvGraphicFramePr>
          <p:nvPr/>
        </p:nvGraphicFramePr>
        <p:xfrm>
          <a:off x="9416895" y="3169352"/>
          <a:ext cx="2468241" cy="417512"/>
        </p:xfrm>
        <a:graphic>
          <a:graphicData uri="http://schemas.openxmlformats.org/presentationml/2006/ole">
            <mc:AlternateContent xmlns:mc="http://schemas.openxmlformats.org/markup-compatibility/2006">
              <mc:Choice xmlns:v="urn:schemas-microsoft-com:vml" Requires="v">
                <p:oleObj spid="_x0000_s13316" name="Equation" r:id="rId8" imgW="901309" imgH="203112" progId="Equation.3">
                  <p:embed/>
                </p:oleObj>
              </mc:Choice>
              <mc:Fallback>
                <p:oleObj name="Equation" r:id="rId8" imgW="901309" imgH="203112" progId="Equation.3">
                  <p:embed/>
                  <p:pic>
                    <p:nvPicPr>
                      <p:cNvPr id="9" name="Object 124">
                        <a:extLst>
                          <a:ext uri="{FF2B5EF4-FFF2-40B4-BE49-F238E27FC236}">
                            <a16:creationId xmlns:a16="http://schemas.microsoft.com/office/drawing/2014/main" id="{0A4C76EE-A325-4EC3-AFF5-8DE82CCD83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16895" y="3169352"/>
                        <a:ext cx="2468241"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78125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Decimation-in-time</a:t>
            </a:r>
            <a:br>
              <a:rPr lang="en-US" dirty="0"/>
            </a:br>
            <a:endParaRPr lang="en-US" dirty="0"/>
          </a:p>
        </p:txBody>
      </p:sp>
      <p:sp>
        <p:nvSpPr>
          <p:cNvPr id="4" name="TextBox 3">
            <a:extLst>
              <a:ext uri="{FF2B5EF4-FFF2-40B4-BE49-F238E27FC236}">
                <a16:creationId xmlns:a16="http://schemas.microsoft.com/office/drawing/2014/main" id="{779E6F5A-B39C-416D-AB8C-A8595053448F}"/>
              </a:ext>
            </a:extLst>
          </p:cNvPr>
          <p:cNvSpPr txBox="1"/>
          <p:nvPr/>
        </p:nvSpPr>
        <p:spPr>
          <a:xfrm>
            <a:off x="3066255" y="1028701"/>
            <a:ext cx="4976042" cy="369332"/>
          </a:xfrm>
          <a:prstGeom prst="rect">
            <a:avLst/>
          </a:prstGeom>
          <a:noFill/>
        </p:spPr>
        <p:txBody>
          <a:bodyPr wrap="none" rtlCol="0">
            <a:spAutoFit/>
          </a:bodyPr>
          <a:lstStyle/>
          <a:p>
            <a:r>
              <a:rPr lang="en-GB" dirty="0"/>
              <a:t>We’ve split an N-point DFT into two N/2-point DFTs</a:t>
            </a:r>
          </a:p>
        </p:txBody>
      </p:sp>
      <p:pic>
        <p:nvPicPr>
          <p:cNvPr id="5" name="Picture 2">
            <a:extLst>
              <a:ext uri="{FF2B5EF4-FFF2-40B4-BE49-F238E27FC236}">
                <a16:creationId xmlns:a16="http://schemas.microsoft.com/office/drawing/2014/main" id="{01C88A62-A6C9-450A-AF73-F7E8A5D0DA59}"/>
              </a:ext>
            </a:extLst>
          </p:cNvPr>
          <p:cNvPicPr>
            <a:picLocks noChangeAspect="1" noChangeArrowheads="1"/>
          </p:cNvPicPr>
          <p:nvPr/>
        </p:nvPicPr>
        <p:blipFill>
          <a:blip r:embed="rId3" cstate="print"/>
          <a:srcRect/>
          <a:stretch>
            <a:fillRect/>
          </a:stretch>
        </p:blipFill>
        <p:spPr bwMode="auto">
          <a:xfrm>
            <a:off x="3237682" y="1495425"/>
            <a:ext cx="5714256" cy="5040630"/>
          </a:xfrm>
          <a:prstGeom prst="rect">
            <a:avLst/>
          </a:prstGeom>
          <a:noFill/>
          <a:ln w="9525">
            <a:noFill/>
            <a:miter lim="800000"/>
            <a:headEnd/>
            <a:tailEnd/>
          </a:ln>
        </p:spPr>
      </p:pic>
    </p:spTree>
    <p:extLst>
      <p:ext uri="{BB962C8B-B14F-4D97-AF65-F5344CB8AC3E}">
        <p14:creationId xmlns:p14="http://schemas.microsoft.com/office/powerpoint/2010/main" val="3323845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Decimation-in-time</a:t>
            </a:r>
            <a:br>
              <a:rPr lang="en-US" dirty="0"/>
            </a:br>
            <a:endParaRPr lang="en-US" dirty="0"/>
          </a:p>
        </p:txBody>
      </p:sp>
      <p:pic>
        <p:nvPicPr>
          <p:cNvPr id="4" name="Picture 2">
            <a:extLst>
              <a:ext uri="{FF2B5EF4-FFF2-40B4-BE49-F238E27FC236}">
                <a16:creationId xmlns:a16="http://schemas.microsoft.com/office/drawing/2014/main" id="{3D0F5E93-EA75-4F95-9A5D-3D876DBDF149}"/>
              </a:ext>
            </a:extLst>
          </p:cNvPr>
          <p:cNvPicPr>
            <a:picLocks noChangeAspect="1" noChangeArrowheads="1"/>
          </p:cNvPicPr>
          <p:nvPr/>
        </p:nvPicPr>
        <p:blipFill>
          <a:blip r:embed="rId3" cstate="print"/>
          <a:srcRect/>
          <a:stretch>
            <a:fillRect/>
          </a:stretch>
        </p:blipFill>
        <p:spPr bwMode="auto">
          <a:xfrm>
            <a:off x="3229683" y="1809752"/>
            <a:ext cx="5719970" cy="2867025"/>
          </a:xfrm>
          <a:prstGeom prst="rect">
            <a:avLst/>
          </a:prstGeom>
          <a:noFill/>
          <a:ln w="9525">
            <a:noFill/>
            <a:miter lim="800000"/>
            <a:headEnd/>
            <a:tailEnd/>
          </a:ln>
        </p:spPr>
      </p:pic>
    </p:spTree>
    <p:extLst>
      <p:ext uri="{BB962C8B-B14F-4D97-AF65-F5344CB8AC3E}">
        <p14:creationId xmlns:p14="http://schemas.microsoft.com/office/powerpoint/2010/main" val="1814796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Decimation-in-time</a:t>
            </a:r>
            <a:br>
              <a:rPr lang="en-US" dirty="0"/>
            </a:br>
            <a:endParaRPr lang="en-US" dirty="0"/>
          </a:p>
        </p:txBody>
      </p:sp>
      <p:pic>
        <p:nvPicPr>
          <p:cNvPr id="4" name="Picture 2">
            <a:extLst>
              <a:ext uri="{FF2B5EF4-FFF2-40B4-BE49-F238E27FC236}">
                <a16:creationId xmlns:a16="http://schemas.microsoft.com/office/drawing/2014/main" id="{7C7689D2-1F14-4B83-91D0-664C7BB48A3B}"/>
              </a:ext>
            </a:extLst>
          </p:cNvPr>
          <p:cNvPicPr>
            <a:picLocks noChangeAspect="1" noChangeArrowheads="1"/>
          </p:cNvPicPr>
          <p:nvPr/>
        </p:nvPicPr>
        <p:blipFill>
          <a:blip r:embed="rId3" cstate="print"/>
          <a:srcRect/>
          <a:stretch>
            <a:fillRect/>
          </a:stretch>
        </p:blipFill>
        <p:spPr bwMode="auto">
          <a:xfrm>
            <a:off x="2437306" y="1225296"/>
            <a:ext cx="7308111" cy="4635500"/>
          </a:xfrm>
          <a:prstGeom prst="rect">
            <a:avLst/>
          </a:prstGeom>
          <a:noFill/>
          <a:ln w="9525">
            <a:noFill/>
            <a:miter lim="800000"/>
            <a:headEnd/>
            <a:tailEnd/>
          </a:ln>
        </p:spPr>
      </p:pic>
    </p:spTree>
    <p:extLst>
      <p:ext uri="{BB962C8B-B14F-4D97-AF65-F5344CB8AC3E}">
        <p14:creationId xmlns:p14="http://schemas.microsoft.com/office/powerpoint/2010/main" val="36743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Decimation-in-time</a:t>
            </a:r>
            <a:br>
              <a:rPr lang="en-US" dirty="0"/>
            </a:br>
            <a:endParaRPr lang="en-US" dirty="0"/>
          </a:p>
        </p:txBody>
      </p:sp>
      <p:sp>
        <p:nvSpPr>
          <p:cNvPr id="4" name="Rectangle 3">
            <a:extLst>
              <a:ext uri="{FF2B5EF4-FFF2-40B4-BE49-F238E27FC236}">
                <a16:creationId xmlns:a16="http://schemas.microsoft.com/office/drawing/2014/main" id="{57C6BBA0-5BC3-4EE7-96C9-E5BEF3AA46B7}"/>
              </a:ext>
            </a:extLst>
          </p:cNvPr>
          <p:cNvSpPr/>
          <p:nvPr/>
        </p:nvSpPr>
        <p:spPr>
          <a:xfrm>
            <a:off x="3450919" y="6056429"/>
            <a:ext cx="819348" cy="369332"/>
          </a:xfrm>
          <a:prstGeom prst="rect">
            <a:avLst/>
          </a:prstGeom>
        </p:spPr>
        <p:txBody>
          <a:bodyPr wrap="none">
            <a:spAutoFit/>
          </a:bodyPr>
          <a:lstStyle/>
          <a:p>
            <a:r>
              <a:rPr lang="en-GB" dirty="0"/>
              <a:t>X</a:t>
            </a:r>
            <a:r>
              <a:rPr lang="en-GB" sz="1100" dirty="0"/>
              <a:t>8</a:t>
            </a:r>
            <a:r>
              <a:rPr lang="en-GB" dirty="0"/>
              <a:t>(0)=</a:t>
            </a:r>
            <a:endParaRPr lang="en-US" dirty="0"/>
          </a:p>
        </p:txBody>
      </p:sp>
      <p:sp>
        <p:nvSpPr>
          <p:cNvPr id="5" name="Rectangle 4">
            <a:extLst>
              <a:ext uri="{FF2B5EF4-FFF2-40B4-BE49-F238E27FC236}">
                <a16:creationId xmlns:a16="http://schemas.microsoft.com/office/drawing/2014/main" id="{A8478260-74CC-467D-8FC0-D228E6342FD0}"/>
              </a:ext>
            </a:extLst>
          </p:cNvPr>
          <p:cNvSpPr/>
          <p:nvPr/>
        </p:nvSpPr>
        <p:spPr>
          <a:xfrm>
            <a:off x="4146457" y="6059831"/>
            <a:ext cx="566107" cy="369332"/>
          </a:xfrm>
          <a:prstGeom prst="rect">
            <a:avLst/>
          </a:prstGeom>
        </p:spPr>
        <p:txBody>
          <a:bodyPr wrap="none">
            <a:spAutoFit/>
          </a:bodyPr>
          <a:lstStyle/>
          <a:p>
            <a:r>
              <a:rPr lang="en-GB" dirty="0"/>
              <a:t>x(0)</a:t>
            </a:r>
            <a:endParaRPr lang="en-US" dirty="0"/>
          </a:p>
        </p:txBody>
      </p:sp>
      <p:sp>
        <p:nvSpPr>
          <p:cNvPr id="6" name="Rectangle 5">
            <a:extLst>
              <a:ext uri="{FF2B5EF4-FFF2-40B4-BE49-F238E27FC236}">
                <a16:creationId xmlns:a16="http://schemas.microsoft.com/office/drawing/2014/main" id="{06AB8214-DC71-4D7E-9249-4F466AAEFB53}"/>
              </a:ext>
            </a:extLst>
          </p:cNvPr>
          <p:cNvSpPr/>
          <p:nvPr/>
        </p:nvSpPr>
        <p:spPr>
          <a:xfrm>
            <a:off x="4517883" y="6059831"/>
            <a:ext cx="700742" cy="369332"/>
          </a:xfrm>
          <a:prstGeom prst="rect">
            <a:avLst/>
          </a:prstGeom>
        </p:spPr>
        <p:txBody>
          <a:bodyPr wrap="none">
            <a:spAutoFit/>
          </a:bodyPr>
          <a:lstStyle/>
          <a:p>
            <a:r>
              <a:rPr lang="en-GB" dirty="0"/>
              <a:t>+x(1)</a:t>
            </a:r>
            <a:endParaRPr lang="en-US" dirty="0"/>
          </a:p>
        </p:txBody>
      </p:sp>
      <p:sp>
        <p:nvSpPr>
          <p:cNvPr id="7" name="Rectangle 6">
            <a:extLst>
              <a:ext uri="{FF2B5EF4-FFF2-40B4-BE49-F238E27FC236}">
                <a16:creationId xmlns:a16="http://schemas.microsoft.com/office/drawing/2014/main" id="{1EAC24DE-96E3-4A23-8D2A-BD5DF15EA129}"/>
              </a:ext>
            </a:extLst>
          </p:cNvPr>
          <p:cNvSpPr/>
          <p:nvPr/>
        </p:nvSpPr>
        <p:spPr>
          <a:xfrm>
            <a:off x="5022642" y="6059831"/>
            <a:ext cx="700742" cy="369332"/>
          </a:xfrm>
          <a:prstGeom prst="rect">
            <a:avLst/>
          </a:prstGeom>
        </p:spPr>
        <p:txBody>
          <a:bodyPr wrap="none">
            <a:spAutoFit/>
          </a:bodyPr>
          <a:lstStyle/>
          <a:p>
            <a:r>
              <a:rPr lang="en-GB" dirty="0"/>
              <a:t>+x(2)</a:t>
            </a:r>
            <a:endParaRPr lang="en-US" dirty="0"/>
          </a:p>
        </p:txBody>
      </p:sp>
      <p:sp>
        <p:nvSpPr>
          <p:cNvPr id="8" name="Rectangle 7">
            <a:extLst>
              <a:ext uri="{FF2B5EF4-FFF2-40B4-BE49-F238E27FC236}">
                <a16:creationId xmlns:a16="http://schemas.microsoft.com/office/drawing/2014/main" id="{82CE4635-2F91-44E3-BD8F-441B31C3137A}"/>
              </a:ext>
            </a:extLst>
          </p:cNvPr>
          <p:cNvSpPr/>
          <p:nvPr/>
        </p:nvSpPr>
        <p:spPr>
          <a:xfrm>
            <a:off x="5527402" y="6055355"/>
            <a:ext cx="700742" cy="369332"/>
          </a:xfrm>
          <a:prstGeom prst="rect">
            <a:avLst/>
          </a:prstGeom>
        </p:spPr>
        <p:txBody>
          <a:bodyPr wrap="none">
            <a:spAutoFit/>
          </a:bodyPr>
          <a:lstStyle/>
          <a:p>
            <a:r>
              <a:rPr lang="en-GB" dirty="0"/>
              <a:t>+x(3)</a:t>
            </a:r>
            <a:endParaRPr lang="en-US" dirty="0"/>
          </a:p>
        </p:txBody>
      </p:sp>
      <p:sp>
        <p:nvSpPr>
          <p:cNvPr id="9" name="Rectangle 8">
            <a:extLst>
              <a:ext uri="{FF2B5EF4-FFF2-40B4-BE49-F238E27FC236}">
                <a16:creationId xmlns:a16="http://schemas.microsoft.com/office/drawing/2014/main" id="{D24D9A28-F691-4240-A85D-864213C6DC1E}"/>
              </a:ext>
            </a:extLst>
          </p:cNvPr>
          <p:cNvSpPr/>
          <p:nvPr/>
        </p:nvSpPr>
        <p:spPr>
          <a:xfrm>
            <a:off x="6029037" y="6064095"/>
            <a:ext cx="700742" cy="369332"/>
          </a:xfrm>
          <a:prstGeom prst="rect">
            <a:avLst/>
          </a:prstGeom>
        </p:spPr>
        <p:txBody>
          <a:bodyPr wrap="none">
            <a:spAutoFit/>
          </a:bodyPr>
          <a:lstStyle/>
          <a:p>
            <a:r>
              <a:rPr lang="en-GB" dirty="0"/>
              <a:t>+x(4)</a:t>
            </a:r>
            <a:endParaRPr lang="en-US" dirty="0"/>
          </a:p>
        </p:txBody>
      </p:sp>
      <p:sp>
        <p:nvSpPr>
          <p:cNvPr id="10" name="Rectangle 9">
            <a:extLst>
              <a:ext uri="{FF2B5EF4-FFF2-40B4-BE49-F238E27FC236}">
                <a16:creationId xmlns:a16="http://schemas.microsoft.com/office/drawing/2014/main" id="{AE62023C-936A-4532-A278-6C2AFB04FB47}"/>
              </a:ext>
            </a:extLst>
          </p:cNvPr>
          <p:cNvSpPr/>
          <p:nvPr/>
        </p:nvSpPr>
        <p:spPr>
          <a:xfrm>
            <a:off x="6527396" y="6065665"/>
            <a:ext cx="700742" cy="369332"/>
          </a:xfrm>
          <a:prstGeom prst="rect">
            <a:avLst/>
          </a:prstGeom>
        </p:spPr>
        <p:txBody>
          <a:bodyPr wrap="none">
            <a:spAutoFit/>
          </a:bodyPr>
          <a:lstStyle/>
          <a:p>
            <a:r>
              <a:rPr lang="en-GB" dirty="0"/>
              <a:t>+x(5)</a:t>
            </a:r>
            <a:endParaRPr lang="en-US" dirty="0"/>
          </a:p>
        </p:txBody>
      </p:sp>
      <p:sp>
        <p:nvSpPr>
          <p:cNvPr id="11" name="Rectangle 10">
            <a:extLst>
              <a:ext uri="{FF2B5EF4-FFF2-40B4-BE49-F238E27FC236}">
                <a16:creationId xmlns:a16="http://schemas.microsoft.com/office/drawing/2014/main" id="{80F3A05A-9D2A-4E2A-8856-60CE1FA89978}"/>
              </a:ext>
            </a:extLst>
          </p:cNvPr>
          <p:cNvSpPr/>
          <p:nvPr/>
        </p:nvSpPr>
        <p:spPr>
          <a:xfrm>
            <a:off x="7022632" y="6064880"/>
            <a:ext cx="700742" cy="369332"/>
          </a:xfrm>
          <a:prstGeom prst="rect">
            <a:avLst/>
          </a:prstGeom>
        </p:spPr>
        <p:txBody>
          <a:bodyPr wrap="none">
            <a:spAutoFit/>
          </a:bodyPr>
          <a:lstStyle/>
          <a:p>
            <a:r>
              <a:rPr lang="en-GB" dirty="0"/>
              <a:t>+x(6)</a:t>
            </a:r>
            <a:endParaRPr lang="en-US" dirty="0"/>
          </a:p>
        </p:txBody>
      </p:sp>
      <p:sp>
        <p:nvSpPr>
          <p:cNvPr id="12" name="Rectangle 11">
            <a:extLst>
              <a:ext uri="{FF2B5EF4-FFF2-40B4-BE49-F238E27FC236}">
                <a16:creationId xmlns:a16="http://schemas.microsoft.com/office/drawing/2014/main" id="{2C738B6F-6F3C-41E5-A01A-F7D6D876E294}"/>
              </a:ext>
            </a:extLst>
          </p:cNvPr>
          <p:cNvSpPr/>
          <p:nvPr/>
        </p:nvSpPr>
        <p:spPr>
          <a:xfrm>
            <a:off x="7511070" y="6064095"/>
            <a:ext cx="700742" cy="369332"/>
          </a:xfrm>
          <a:prstGeom prst="rect">
            <a:avLst/>
          </a:prstGeom>
        </p:spPr>
        <p:txBody>
          <a:bodyPr wrap="none">
            <a:spAutoFit/>
          </a:bodyPr>
          <a:lstStyle/>
          <a:p>
            <a:r>
              <a:rPr lang="en-GB" dirty="0"/>
              <a:t>+x(7)</a:t>
            </a:r>
            <a:endParaRPr lang="en-US" dirty="0"/>
          </a:p>
        </p:txBody>
      </p:sp>
      <p:grpSp>
        <p:nvGrpSpPr>
          <p:cNvPr id="13" name="Group 12">
            <a:extLst>
              <a:ext uri="{FF2B5EF4-FFF2-40B4-BE49-F238E27FC236}">
                <a16:creationId xmlns:a16="http://schemas.microsoft.com/office/drawing/2014/main" id="{20B2B182-16BC-495B-99C2-E4C599786FA6}"/>
              </a:ext>
            </a:extLst>
          </p:cNvPr>
          <p:cNvGrpSpPr/>
          <p:nvPr/>
        </p:nvGrpSpPr>
        <p:grpSpPr>
          <a:xfrm>
            <a:off x="10034523" y="3097514"/>
            <a:ext cx="1731659" cy="572274"/>
            <a:chOff x="10035830" y="3097514"/>
            <a:chExt cx="1731884" cy="572274"/>
          </a:xfrm>
        </p:grpSpPr>
        <p:sp>
          <p:nvSpPr>
            <p:cNvPr id="14" name="Rectangle 13">
              <a:extLst>
                <a:ext uri="{FF2B5EF4-FFF2-40B4-BE49-F238E27FC236}">
                  <a16:creationId xmlns:a16="http://schemas.microsoft.com/office/drawing/2014/main" id="{64DBD2FF-9892-44D2-A08D-D81120212D98}"/>
                </a:ext>
              </a:extLst>
            </p:cNvPr>
            <p:cNvSpPr/>
            <p:nvPr/>
          </p:nvSpPr>
          <p:spPr>
            <a:xfrm>
              <a:off x="10054880" y="3173714"/>
              <a:ext cx="1649811" cy="369332"/>
            </a:xfrm>
            <a:prstGeom prst="rect">
              <a:avLst/>
            </a:prstGeom>
          </p:spPr>
          <p:txBody>
            <a:bodyPr wrap="none">
              <a:spAutoFit/>
            </a:bodyPr>
            <a:lstStyle/>
            <a:p>
              <a:r>
                <a:rPr lang="en-US" dirty="0"/>
                <a:t>W</a:t>
              </a:r>
              <a:r>
                <a:rPr lang="en-US" baseline="-25000" dirty="0"/>
                <a:t>4</a:t>
              </a:r>
              <a:r>
                <a:rPr lang="en-US" baseline="30000" dirty="0"/>
                <a:t>0</a:t>
              </a:r>
              <a:r>
                <a:rPr lang="en-US" dirty="0"/>
                <a:t>  = W</a:t>
              </a:r>
              <a:r>
                <a:rPr lang="en-US" baseline="-25000" dirty="0"/>
                <a:t>8</a:t>
              </a:r>
              <a:r>
                <a:rPr lang="en-US" baseline="30000" dirty="0"/>
                <a:t>0</a:t>
              </a:r>
              <a:r>
                <a:rPr lang="en-US" dirty="0"/>
                <a:t> = 1</a:t>
              </a:r>
            </a:p>
          </p:txBody>
        </p:sp>
        <p:sp>
          <p:nvSpPr>
            <p:cNvPr id="15" name="Rectangle 14">
              <a:extLst>
                <a:ext uri="{FF2B5EF4-FFF2-40B4-BE49-F238E27FC236}">
                  <a16:creationId xmlns:a16="http://schemas.microsoft.com/office/drawing/2014/main" id="{53BA3017-640D-4E88-8B04-448381ACD9BC}"/>
                </a:ext>
              </a:extLst>
            </p:cNvPr>
            <p:cNvSpPr/>
            <p:nvPr/>
          </p:nvSpPr>
          <p:spPr>
            <a:xfrm>
              <a:off x="10035830" y="3097514"/>
              <a:ext cx="1731884" cy="572274"/>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0671810A-2E73-4B97-AE6C-0F3387918C59}"/>
              </a:ext>
            </a:extLst>
          </p:cNvPr>
          <p:cNvGrpSpPr/>
          <p:nvPr/>
        </p:nvGrpSpPr>
        <p:grpSpPr>
          <a:xfrm>
            <a:off x="2437306" y="1225296"/>
            <a:ext cx="7308111" cy="4635500"/>
            <a:chOff x="2437623" y="1225296"/>
            <a:chExt cx="7309063" cy="4635500"/>
          </a:xfrm>
        </p:grpSpPr>
        <p:pic>
          <p:nvPicPr>
            <p:cNvPr id="17" name="Picture 2">
              <a:extLst>
                <a:ext uri="{FF2B5EF4-FFF2-40B4-BE49-F238E27FC236}">
                  <a16:creationId xmlns:a16="http://schemas.microsoft.com/office/drawing/2014/main" id="{885F434F-AEB9-4B4B-9986-EF4A0185DA47}"/>
                </a:ext>
              </a:extLst>
            </p:cNvPr>
            <p:cNvPicPr>
              <a:picLocks noChangeAspect="1" noChangeArrowheads="1"/>
            </p:cNvPicPr>
            <p:nvPr/>
          </p:nvPicPr>
          <p:blipFill>
            <a:blip r:embed="rId3" cstate="print"/>
            <a:srcRect/>
            <a:stretch>
              <a:fillRect/>
            </a:stretch>
          </p:blipFill>
          <p:spPr bwMode="auto">
            <a:xfrm>
              <a:off x="2437623" y="1225296"/>
              <a:ext cx="7309063" cy="4635500"/>
            </a:xfrm>
            <a:prstGeom prst="rect">
              <a:avLst/>
            </a:prstGeom>
            <a:noFill/>
            <a:ln w="9525">
              <a:noFill/>
              <a:miter lim="800000"/>
              <a:headEnd/>
              <a:tailEnd/>
            </a:ln>
          </p:spPr>
        </p:pic>
        <p:grpSp>
          <p:nvGrpSpPr>
            <p:cNvPr id="18" name="Group 17">
              <a:extLst>
                <a:ext uri="{FF2B5EF4-FFF2-40B4-BE49-F238E27FC236}">
                  <a16:creationId xmlns:a16="http://schemas.microsoft.com/office/drawing/2014/main" id="{44A366FF-E286-4425-9104-6B8FB5D0F797}"/>
                </a:ext>
              </a:extLst>
            </p:cNvPr>
            <p:cNvGrpSpPr/>
            <p:nvPr/>
          </p:nvGrpSpPr>
          <p:grpSpPr>
            <a:xfrm>
              <a:off x="4077930" y="2453165"/>
              <a:ext cx="2765784" cy="2776536"/>
              <a:chOff x="4077930" y="2453165"/>
              <a:chExt cx="2765784" cy="2776536"/>
            </a:xfrm>
          </p:grpSpPr>
          <p:grpSp>
            <p:nvGrpSpPr>
              <p:cNvPr id="42" name="Group 41">
                <a:extLst>
                  <a:ext uri="{FF2B5EF4-FFF2-40B4-BE49-F238E27FC236}">
                    <a16:creationId xmlns:a16="http://schemas.microsoft.com/office/drawing/2014/main" id="{E6514BBB-D4C8-4EFE-8B4D-E57595422378}"/>
                  </a:ext>
                </a:extLst>
              </p:cNvPr>
              <p:cNvGrpSpPr/>
              <p:nvPr/>
            </p:nvGrpSpPr>
            <p:grpSpPr>
              <a:xfrm>
                <a:off x="6165056" y="3633788"/>
                <a:ext cx="678658" cy="411955"/>
                <a:chOff x="6165056" y="3638550"/>
                <a:chExt cx="678658" cy="411955"/>
              </a:xfrm>
            </p:grpSpPr>
            <p:sp>
              <p:nvSpPr>
                <p:cNvPr id="49" name="Rectangle 48">
                  <a:extLst>
                    <a:ext uri="{FF2B5EF4-FFF2-40B4-BE49-F238E27FC236}">
                      <a16:creationId xmlns:a16="http://schemas.microsoft.com/office/drawing/2014/main" id="{102CF72A-EB89-4587-A61C-FDD9E00007B0}"/>
                    </a:ext>
                  </a:extLst>
                </p:cNvPr>
                <p:cNvSpPr/>
                <p:nvPr/>
              </p:nvSpPr>
              <p:spPr>
                <a:xfrm>
                  <a:off x="6165056" y="3638550"/>
                  <a:ext cx="597694" cy="4119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0" name="Straight Connector 49">
                  <a:extLst>
                    <a:ext uri="{FF2B5EF4-FFF2-40B4-BE49-F238E27FC236}">
                      <a16:creationId xmlns:a16="http://schemas.microsoft.com/office/drawing/2014/main" id="{A4B33F71-B557-4748-94D2-DB1DE2FC818F}"/>
                    </a:ext>
                  </a:extLst>
                </p:cNvPr>
                <p:cNvCxnSpPr/>
                <p:nvPr/>
              </p:nvCxnSpPr>
              <p:spPr>
                <a:xfrm flipH="1">
                  <a:off x="6165056" y="3844670"/>
                  <a:ext cx="67865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4AB49939-CC81-4E08-A37B-20AC5F857112}"/>
                  </a:ext>
                </a:extLst>
              </p:cNvPr>
              <p:cNvGrpSpPr/>
              <p:nvPr/>
            </p:nvGrpSpPr>
            <p:grpSpPr>
              <a:xfrm>
                <a:off x="4080316" y="4817746"/>
                <a:ext cx="514349" cy="411955"/>
                <a:chOff x="6329364" y="3638550"/>
                <a:chExt cx="514349" cy="411955"/>
              </a:xfrm>
            </p:grpSpPr>
            <p:sp>
              <p:nvSpPr>
                <p:cNvPr id="47" name="Rectangle 46">
                  <a:extLst>
                    <a:ext uri="{FF2B5EF4-FFF2-40B4-BE49-F238E27FC236}">
                      <a16:creationId xmlns:a16="http://schemas.microsoft.com/office/drawing/2014/main" id="{B5F906EF-B95E-446D-8201-35286D41D11B}"/>
                    </a:ext>
                  </a:extLst>
                </p:cNvPr>
                <p:cNvSpPr/>
                <p:nvPr/>
              </p:nvSpPr>
              <p:spPr>
                <a:xfrm>
                  <a:off x="6329364" y="3638550"/>
                  <a:ext cx="433386" cy="4119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70ECE4EE-F412-4329-AC13-4C29C9385397}"/>
                    </a:ext>
                  </a:extLst>
                </p:cNvPr>
                <p:cNvCxnSpPr/>
                <p:nvPr/>
              </p:nvCxnSpPr>
              <p:spPr>
                <a:xfrm flipH="1">
                  <a:off x="6329364" y="3844670"/>
                  <a:ext cx="51434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144E398F-5050-42B0-B2AC-0A0C53F8B831}"/>
                  </a:ext>
                </a:extLst>
              </p:cNvPr>
              <p:cNvGrpSpPr/>
              <p:nvPr/>
            </p:nvGrpSpPr>
            <p:grpSpPr>
              <a:xfrm>
                <a:off x="4077930" y="2453165"/>
                <a:ext cx="514349" cy="411955"/>
                <a:chOff x="6329364" y="3638550"/>
                <a:chExt cx="514349" cy="411955"/>
              </a:xfrm>
            </p:grpSpPr>
            <p:sp>
              <p:nvSpPr>
                <p:cNvPr id="45" name="Rectangle 44">
                  <a:extLst>
                    <a:ext uri="{FF2B5EF4-FFF2-40B4-BE49-F238E27FC236}">
                      <a16:creationId xmlns:a16="http://schemas.microsoft.com/office/drawing/2014/main" id="{F75D99EA-3BD4-491B-98D7-8A463182EF53}"/>
                    </a:ext>
                  </a:extLst>
                </p:cNvPr>
                <p:cNvSpPr/>
                <p:nvPr/>
              </p:nvSpPr>
              <p:spPr>
                <a:xfrm>
                  <a:off x="6329364" y="3638550"/>
                  <a:ext cx="433386" cy="4119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7D3AB0BF-7D6B-43FC-A7A4-2124C5CC98B7}"/>
                    </a:ext>
                  </a:extLst>
                </p:cNvPr>
                <p:cNvCxnSpPr/>
                <p:nvPr/>
              </p:nvCxnSpPr>
              <p:spPr>
                <a:xfrm flipH="1">
                  <a:off x="6329364" y="3844670"/>
                  <a:ext cx="51434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19" name="Group 18">
              <a:extLst>
                <a:ext uri="{FF2B5EF4-FFF2-40B4-BE49-F238E27FC236}">
                  <a16:creationId xmlns:a16="http://schemas.microsoft.com/office/drawing/2014/main" id="{75E6727C-8716-49FC-9620-D186AEEE13F5}"/>
                </a:ext>
              </a:extLst>
            </p:cNvPr>
            <p:cNvGrpSpPr/>
            <p:nvPr/>
          </p:nvGrpSpPr>
          <p:grpSpPr>
            <a:xfrm>
              <a:off x="2756234" y="1458686"/>
              <a:ext cx="6292516" cy="4169168"/>
              <a:chOff x="2756234" y="1458686"/>
              <a:chExt cx="6292516" cy="4169168"/>
            </a:xfrm>
          </p:grpSpPr>
          <p:cxnSp>
            <p:nvCxnSpPr>
              <p:cNvPr id="20" name="Straight Connector 19">
                <a:extLst>
                  <a:ext uri="{FF2B5EF4-FFF2-40B4-BE49-F238E27FC236}">
                    <a16:creationId xmlns:a16="http://schemas.microsoft.com/office/drawing/2014/main" id="{073710A2-59C8-4761-98F6-0F70767CA60C}"/>
                  </a:ext>
                </a:extLst>
              </p:cNvPr>
              <p:cNvCxnSpPr/>
              <p:nvPr/>
            </p:nvCxnSpPr>
            <p:spPr bwMode="auto">
              <a:xfrm>
                <a:off x="2756234" y="1468211"/>
                <a:ext cx="6292516"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nvGrpSpPr>
              <p:cNvPr id="21" name="Group 20">
                <a:extLst>
                  <a:ext uri="{FF2B5EF4-FFF2-40B4-BE49-F238E27FC236}">
                    <a16:creationId xmlns:a16="http://schemas.microsoft.com/office/drawing/2014/main" id="{C0AD2476-64C4-408F-AD87-3A9D9C7433B5}"/>
                  </a:ext>
                </a:extLst>
              </p:cNvPr>
              <p:cNvGrpSpPr/>
              <p:nvPr/>
            </p:nvGrpSpPr>
            <p:grpSpPr>
              <a:xfrm>
                <a:off x="2771712" y="1468211"/>
                <a:ext cx="5629338" cy="2382583"/>
                <a:chOff x="2771712" y="1468211"/>
                <a:chExt cx="5629338" cy="2382583"/>
              </a:xfrm>
            </p:grpSpPr>
            <p:cxnSp>
              <p:nvCxnSpPr>
                <p:cNvPr id="40" name="Straight Connector 39">
                  <a:extLst>
                    <a:ext uri="{FF2B5EF4-FFF2-40B4-BE49-F238E27FC236}">
                      <a16:creationId xmlns:a16="http://schemas.microsoft.com/office/drawing/2014/main" id="{B4AE1AF5-73B2-4EFF-BF55-1617C793E7F8}"/>
                    </a:ext>
                  </a:extLst>
                </p:cNvPr>
                <p:cNvCxnSpPr/>
                <p:nvPr/>
              </p:nvCxnSpPr>
              <p:spPr bwMode="auto">
                <a:xfrm>
                  <a:off x="2771712" y="3850794"/>
                  <a:ext cx="4251834"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188246A6-4836-4974-80B9-CF589F363C49}"/>
                    </a:ext>
                  </a:extLst>
                </p:cNvPr>
                <p:cNvCxnSpPr/>
                <p:nvPr/>
              </p:nvCxnSpPr>
              <p:spPr bwMode="auto">
                <a:xfrm flipV="1">
                  <a:off x="6982216" y="1468211"/>
                  <a:ext cx="1418834" cy="2375752"/>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22" name="Group 21">
                <a:extLst>
                  <a:ext uri="{FF2B5EF4-FFF2-40B4-BE49-F238E27FC236}">
                    <a16:creationId xmlns:a16="http://schemas.microsoft.com/office/drawing/2014/main" id="{FEEF4DD7-852B-47B2-A4EF-EF20223A993F}"/>
                  </a:ext>
                </a:extLst>
              </p:cNvPr>
              <p:cNvGrpSpPr/>
              <p:nvPr/>
            </p:nvGrpSpPr>
            <p:grpSpPr>
              <a:xfrm>
                <a:off x="2771712" y="1458686"/>
                <a:ext cx="2682541" cy="1200150"/>
                <a:chOff x="2794334" y="1458686"/>
                <a:chExt cx="2682541" cy="1200150"/>
              </a:xfrm>
            </p:grpSpPr>
            <p:cxnSp>
              <p:nvCxnSpPr>
                <p:cNvPr id="38" name="Straight Connector 37">
                  <a:extLst>
                    <a:ext uri="{FF2B5EF4-FFF2-40B4-BE49-F238E27FC236}">
                      <a16:creationId xmlns:a16="http://schemas.microsoft.com/office/drawing/2014/main" id="{DC356669-EC18-40AD-A0B4-22FC45E1A044}"/>
                    </a:ext>
                  </a:extLst>
                </p:cNvPr>
                <p:cNvCxnSpPr/>
                <p:nvPr/>
              </p:nvCxnSpPr>
              <p:spPr bwMode="auto">
                <a:xfrm>
                  <a:off x="2794334" y="2658836"/>
                  <a:ext cx="1981315"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64272403-9B96-494B-BD5F-33A952735B46}"/>
                    </a:ext>
                  </a:extLst>
                </p:cNvPr>
                <p:cNvCxnSpPr/>
                <p:nvPr/>
              </p:nvCxnSpPr>
              <p:spPr bwMode="auto">
                <a:xfrm flipV="1">
                  <a:off x="4732227" y="1458686"/>
                  <a:ext cx="744648" cy="120015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23" name="Group 22">
                <a:extLst>
                  <a:ext uri="{FF2B5EF4-FFF2-40B4-BE49-F238E27FC236}">
                    <a16:creationId xmlns:a16="http://schemas.microsoft.com/office/drawing/2014/main" id="{C78BF56B-4ECC-41E9-91D5-CBBECBC719C1}"/>
                  </a:ext>
                </a:extLst>
              </p:cNvPr>
              <p:cNvGrpSpPr/>
              <p:nvPr/>
            </p:nvGrpSpPr>
            <p:grpSpPr>
              <a:xfrm>
                <a:off x="2771764" y="3860319"/>
                <a:ext cx="2692014" cy="1175623"/>
                <a:chOff x="2771764" y="3860319"/>
                <a:chExt cx="2692014" cy="1175623"/>
              </a:xfrm>
            </p:grpSpPr>
            <p:cxnSp>
              <p:nvCxnSpPr>
                <p:cNvPr id="36" name="Straight Connector 35">
                  <a:extLst>
                    <a:ext uri="{FF2B5EF4-FFF2-40B4-BE49-F238E27FC236}">
                      <a16:creationId xmlns:a16="http://schemas.microsoft.com/office/drawing/2014/main" id="{57EC1B8C-70C5-4B56-9B2B-B5785CB46405}"/>
                    </a:ext>
                  </a:extLst>
                </p:cNvPr>
                <p:cNvCxnSpPr/>
                <p:nvPr/>
              </p:nvCxnSpPr>
              <p:spPr bwMode="auto">
                <a:xfrm>
                  <a:off x="2771764" y="5016892"/>
                  <a:ext cx="1981263" cy="6974"/>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7FAAAC3-8B1B-4D1C-9036-2EAED7746184}"/>
                    </a:ext>
                  </a:extLst>
                </p:cNvPr>
                <p:cNvCxnSpPr/>
                <p:nvPr/>
              </p:nvCxnSpPr>
              <p:spPr bwMode="auto">
                <a:xfrm flipV="1">
                  <a:off x="4743022" y="3860319"/>
                  <a:ext cx="720756" cy="1175623"/>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id="{8E83E361-E602-4647-809E-5108F1CAECF4}"/>
                  </a:ext>
                </a:extLst>
              </p:cNvPr>
              <p:cNvGrpSpPr/>
              <p:nvPr/>
            </p:nvGrpSpPr>
            <p:grpSpPr>
              <a:xfrm>
                <a:off x="2771764" y="1477736"/>
                <a:ext cx="971581" cy="591912"/>
                <a:chOff x="2771764" y="1477736"/>
                <a:chExt cx="971581" cy="591912"/>
              </a:xfrm>
            </p:grpSpPr>
            <p:cxnSp>
              <p:nvCxnSpPr>
                <p:cNvPr id="34" name="Straight Connector 33">
                  <a:extLst>
                    <a:ext uri="{FF2B5EF4-FFF2-40B4-BE49-F238E27FC236}">
                      <a16:creationId xmlns:a16="http://schemas.microsoft.com/office/drawing/2014/main" id="{9DE4E801-C13F-4D73-A651-76C0F32D016B}"/>
                    </a:ext>
                  </a:extLst>
                </p:cNvPr>
                <p:cNvCxnSpPr/>
                <p:nvPr/>
              </p:nvCxnSpPr>
              <p:spPr bwMode="auto">
                <a:xfrm flipV="1">
                  <a:off x="2771764" y="2058761"/>
                  <a:ext cx="266711" cy="476"/>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D87F1867-8729-40AF-BC17-2EC533066F8B}"/>
                    </a:ext>
                  </a:extLst>
                </p:cNvPr>
                <p:cNvCxnSpPr/>
                <p:nvPr/>
              </p:nvCxnSpPr>
              <p:spPr bwMode="auto">
                <a:xfrm flipV="1">
                  <a:off x="3019425" y="1477736"/>
                  <a:ext cx="723920" cy="591912"/>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25" name="Group 24">
                <a:extLst>
                  <a:ext uri="{FF2B5EF4-FFF2-40B4-BE49-F238E27FC236}">
                    <a16:creationId xmlns:a16="http://schemas.microsoft.com/office/drawing/2014/main" id="{6B9FC6D9-5BFB-41DC-AD9B-27DB51EF949A}"/>
                  </a:ext>
                </a:extLst>
              </p:cNvPr>
              <p:cNvGrpSpPr/>
              <p:nvPr/>
            </p:nvGrpSpPr>
            <p:grpSpPr>
              <a:xfrm>
                <a:off x="2775284" y="3849433"/>
                <a:ext cx="971581" cy="591912"/>
                <a:chOff x="2771764" y="1477736"/>
                <a:chExt cx="971581" cy="591912"/>
              </a:xfrm>
            </p:grpSpPr>
            <p:cxnSp>
              <p:nvCxnSpPr>
                <p:cNvPr id="32" name="Straight Connector 31">
                  <a:extLst>
                    <a:ext uri="{FF2B5EF4-FFF2-40B4-BE49-F238E27FC236}">
                      <a16:creationId xmlns:a16="http://schemas.microsoft.com/office/drawing/2014/main" id="{802F325B-11DF-45DA-87A5-5D022D72BF6A}"/>
                    </a:ext>
                  </a:extLst>
                </p:cNvPr>
                <p:cNvCxnSpPr/>
                <p:nvPr/>
              </p:nvCxnSpPr>
              <p:spPr bwMode="auto">
                <a:xfrm flipV="1">
                  <a:off x="2771764" y="2058761"/>
                  <a:ext cx="266711" cy="476"/>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F8F1A9B4-E0AE-4CFC-AEB2-F73803163A38}"/>
                    </a:ext>
                  </a:extLst>
                </p:cNvPr>
                <p:cNvCxnSpPr/>
                <p:nvPr/>
              </p:nvCxnSpPr>
              <p:spPr bwMode="auto">
                <a:xfrm flipV="1">
                  <a:off x="3019425" y="1477736"/>
                  <a:ext cx="723920" cy="591912"/>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26" name="Group 25">
                <a:extLst>
                  <a:ext uri="{FF2B5EF4-FFF2-40B4-BE49-F238E27FC236}">
                    <a16:creationId xmlns:a16="http://schemas.microsoft.com/office/drawing/2014/main" id="{5231783F-6295-4068-A271-549A8B12D65C}"/>
                  </a:ext>
                </a:extLst>
              </p:cNvPr>
              <p:cNvGrpSpPr/>
              <p:nvPr/>
            </p:nvGrpSpPr>
            <p:grpSpPr>
              <a:xfrm>
                <a:off x="2765759" y="2668810"/>
                <a:ext cx="971581" cy="591912"/>
                <a:chOff x="2771764" y="1477736"/>
                <a:chExt cx="971581" cy="591912"/>
              </a:xfrm>
            </p:grpSpPr>
            <p:cxnSp>
              <p:nvCxnSpPr>
                <p:cNvPr id="30" name="Straight Connector 29">
                  <a:extLst>
                    <a:ext uri="{FF2B5EF4-FFF2-40B4-BE49-F238E27FC236}">
                      <a16:creationId xmlns:a16="http://schemas.microsoft.com/office/drawing/2014/main" id="{ABA19ACA-DFDC-43B0-99FB-23BD404207BB}"/>
                    </a:ext>
                  </a:extLst>
                </p:cNvPr>
                <p:cNvCxnSpPr/>
                <p:nvPr/>
              </p:nvCxnSpPr>
              <p:spPr bwMode="auto">
                <a:xfrm flipV="1">
                  <a:off x="2771764" y="2058761"/>
                  <a:ext cx="266711" cy="476"/>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88CACEE8-FA72-4820-AEBA-D91EF2D15714}"/>
                    </a:ext>
                  </a:extLst>
                </p:cNvPr>
                <p:cNvCxnSpPr/>
                <p:nvPr/>
              </p:nvCxnSpPr>
              <p:spPr bwMode="auto">
                <a:xfrm flipV="1">
                  <a:off x="3019425" y="1477736"/>
                  <a:ext cx="723920" cy="591912"/>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nvGrpSpPr>
              <p:cNvPr id="27" name="Group 26">
                <a:extLst>
                  <a:ext uri="{FF2B5EF4-FFF2-40B4-BE49-F238E27FC236}">
                    <a16:creationId xmlns:a16="http://schemas.microsoft.com/office/drawing/2014/main" id="{748D75CC-B3C5-4872-A070-7E9D8AA31E14}"/>
                  </a:ext>
                </a:extLst>
              </p:cNvPr>
              <p:cNvGrpSpPr/>
              <p:nvPr/>
            </p:nvGrpSpPr>
            <p:grpSpPr>
              <a:xfrm>
                <a:off x="2765759" y="5035942"/>
                <a:ext cx="971581" cy="591912"/>
                <a:chOff x="2771764" y="1477736"/>
                <a:chExt cx="971581" cy="591912"/>
              </a:xfrm>
            </p:grpSpPr>
            <p:cxnSp>
              <p:nvCxnSpPr>
                <p:cNvPr id="28" name="Straight Connector 27">
                  <a:extLst>
                    <a:ext uri="{FF2B5EF4-FFF2-40B4-BE49-F238E27FC236}">
                      <a16:creationId xmlns:a16="http://schemas.microsoft.com/office/drawing/2014/main" id="{A1CA0E8D-6589-4166-8C89-1E6CCFCCC484}"/>
                    </a:ext>
                  </a:extLst>
                </p:cNvPr>
                <p:cNvCxnSpPr/>
                <p:nvPr/>
              </p:nvCxnSpPr>
              <p:spPr bwMode="auto">
                <a:xfrm flipV="1">
                  <a:off x="2771764" y="2058761"/>
                  <a:ext cx="266711" cy="476"/>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F158BCB4-0CFD-4A98-A55A-BA9D4D93C93C}"/>
                    </a:ext>
                  </a:extLst>
                </p:cNvPr>
                <p:cNvCxnSpPr/>
                <p:nvPr/>
              </p:nvCxnSpPr>
              <p:spPr bwMode="auto">
                <a:xfrm flipV="1">
                  <a:off x="3019425" y="1477736"/>
                  <a:ext cx="723920" cy="591912"/>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grpSp>
      </p:grpSp>
    </p:spTree>
    <p:extLst>
      <p:ext uri="{BB962C8B-B14F-4D97-AF65-F5344CB8AC3E}">
        <p14:creationId xmlns:p14="http://schemas.microsoft.com/office/powerpoint/2010/main" val="281159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Decimation-in-time</a:t>
            </a:r>
            <a:br>
              <a:rPr lang="en-US" dirty="0"/>
            </a:br>
            <a:endParaRPr lang="en-US" dirty="0"/>
          </a:p>
        </p:txBody>
      </p:sp>
      <p:sp>
        <p:nvSpPr>
          <p:cNvPr id="4" name="Rectangle 3">
            <a:extLst>
              <a:ext uri="{FF2B5EF4-FFF2-40B4-BE49-F238E27FC236}">
                <a16:creationId xmlns:a16="http://schemas.microsoft.com/office/drawing/2014/main" id="{B3337958-0086-4208-BD6D-ED454C4BE866}"/>
              </a:ext>
            </a:extLst>
          </p:cNvPr>
          <p:cNvSpPr/>
          <p:nvPr/>
        </p:nvSpPr>
        <p:spPr>
          <a:xfrm>
            <a:off x="1669976" y="5972847"/>
            <a:ext cx="819348" cy="369332"/>
          </a:xfrm>
          <a:prstGeom prst="rect">
            <a:avLst/>
          </a:prstGeom>
        </p:spPr>
        <p:txBody>
          <a:bodyPr wrap="none">
            <a:spAutoFit/>
          </a:bodyPr>
          <a:lstStyle/>
          <a:p>
            <a:r>
              <a:rPr lang="en-GB" dirty="0"/>
              <a:t>X</a:t>
            </a:r>
            <a:r>
              <a:rPr lang="en-GB" sz="1100" dirty="0"/>
              <a:t>8</a:t>
            </a:r>
            <a:r>
              <a:rPr lang="en-GB" dirty="0"/>
              <a:t>(1)=</a:t>
            </a:r>
            <a:endParaRPr lang="en-US" dirty="0"/>
          </a:p>
        </p:txBody>
      </p:sp>
      <p:grpSp>
        <p:nvGrpSpPr>
          <p:cNvPr id="5" name="Group 4">
            <a:extLst>
              <a:ext uri="{FF2B5EF4-FFF2-40B4-BE49-F238E27FC236}">
                <a16:creationId xmlns:a16="http://schemas.microsoft.com/office/drawing/2014/main" id="{ED907FA1-EEA8-4EAE-818E-4760A11E2049}"/>
              </a:ext>
            </a:extLst>
          </p:cNvPr>
          <p:cNvGrpSpPr/>
          <p:nvPr/>
        </p:nvGrpSpPr>
        <p:grpSpPr>
          <a:xfrm>
            <a:off x="2437306" y="1225296"/>
            <a:ext cx="7308111" cy="4635500"/>
            <a:chOff x="2437623" y="1225296"/>
            <a:chExt cx="7309063" cy="4635500"/>
          </a:xfrm>
        </p:grpSpPr>
        <p:pic>
          <p:nvPicPr>
            <p:cNvPr id="6" name="Picture 2">
              <a:extLst>
                <a:ext uri="{FF2B5EF4-FFF2-40B4-BE49-F238E27FC236}">
                  <a16:creationId xmlns:a16="http://schemas.microsoft.com/office/drawing/2014/main" id="{C4603CF6-E49A-41C0-9CB5-40B002952986}"/>
                </a:ext>
              </a:extLst>
            </p:cNvPr>
            <p:cNvPicPr>
              <a:picLocks noChangeAspect="1" noChangeArrowheads="1"/>
            </p:cNvPicPr>
            <p:nvPr/>
          </p:nvPicPr>
          <p:blipFill>
            <a:blip r:embed="rId3" cstate="print"/>
            <a:srcRect/>
            <a:stretch>
              <a:fillRect/>
            </a:stretch>
          </p:blipFill>
          <p:spPr bwMode="auto">
            <a:xfrm>
              <a:off x="2437623" y="1225296"/>
              <a:ext cx="7309063" cy="4635500"/>
            </a:xfrm>
            <a:prstGeom prst="rect">
              <a:avLst/>
            </a:prstGeom>
            <a:noFill/>
            <a:ln w="9525">
              <a:noFill/>
              <a:miter lim="800000"/>
              <a:headEnd/>
              <a:tailEnd/>
            </a:ln>
          </p:spPr>
        </p:pic>
        <p:grpSp>
          <p:nvGrpSpPr>
            <p:cNvPr id="7" name="Group 6">
              <a:extLst>
                <a:ext uri="{FF2B5EF4-FFF2-40B4-BE49-F238E27FC236}">
                  <a16:creationId xmlns:a16="http://schemas.microsoft.com/office/drawing/2014/main" id="{566F879F-E4F0-45E0-A644-93F4771CB559}"/>
                </a:ext>
              </a:extLst>
            </p:cNvPr>
            <p:cNvGrpSpPr/>
            <p:nvPr/>
          </p:nvGrpSpPr>
          <p:grpSpPr>
            <a:xfrm>
              <a:off x="4077930" y="2453165"/>
              <a:ext cx="2765784" cy="2776536"/>
              <a:chOff x="4077930" y="2453165"/>
              <a:chExt cx="2765784" cy="2776536"/>
            </a:xfrm>
          </p:grpSpPr>
          <p:grpSp>
            <p:nvGrpSpPr>
              <p:cNvPr id="8" name="Group 7">
                <a:extLst>
                  <a:ext uri="{FF2B5EF4-FFF2-40B4-BE49-F238E27FC236}">
                    <a16:creationId xmlns:a16="http://schemas.microsoft.com/office/drawing/2014/main" id="{EA088809-D99C-4F3D-9A6C-30B6067A2918}"/>
                  </a:ext>
                </a:extLst>
              </p:cNvPr>
              <p:cNvGrpSpPr/>
              <p:nvPr/>
            </p:nvGrpSpPr>
            <p:grpSpPr>
              <a:xfrm>
                <a:off x="6165056" y="3633788"/>
                <a:ext cx="678658" cy="411955"/>
                <a:chOff x="6165056" y="3638550"/>
                <a:chExt cx="678658" cy="411955"/>
              </a:xfrm>
            </p:grpSpPr>
            <p:sp>
              <p:nvSpPr>
                <p:cNvPr id="15" name="Rectangle 14">
                  <a:extLst>
                    <a:ext uri="{FF2B5EF4-FFF2-40B4-BE49-F238E27FC236}">
                      <a16:creationId xmlns:a16="http://schemas.microsoft.com/office/drawing/2014/main" id="{F1F7AB63-2BF4-4503-BE35-6D5F7F16E7F0}"/>
                    </a:ext>
                  </a:extLst>
                </p:cNvPr>
                <p:cNvSpPr/>
                <p:nvPr/>
              </p:nvSpPr>
              <p:spPr>
                <a:xfrm>
                  <a:off x="6165056" y="3638550"/>
                  <a:ext cx="597694" cy="4119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7EE45F1A-3F2F-4FD0-BDBB-049F3FACF3AD}"/>
                    </a:ext>
                  </a:extLst>
                </p:cNvPr>
                <p:cNvCxnSpPr/>
                <p:nvPr/>
              </p:nvCxnSpPr>
              <p:spPr>
                <a:xfrm flipH="1">
                  <a:off x="6165056" y="3844670"/>
                  <a:ext cx="67865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47471BE5-2DDC-47BF-8D02-DD33AE4E1EEB}"/>
                  </a:ext>
                </a:extLst>
              </p:cNvPr>
              <p:cNvGrpSpPr/>
              <p:nvPr/>
            </p:nvGrpSpPr>
            <p:grpSpPr>
              <a:xfrm>
                <a:off x="4080316" y="4817746"/>
                <a:ext cx="514349" cy="411955"/>
                <a:chOff x="6329364" y="3638550"/>
                <a:chExt cx="514349" cy="411955"/>
              </a:xfrm>
            </p:grpSpPr>
            <p:sp>
              <p:nvSpPr>
                <p:cNvPr id="13" name="Rectangle 12">
                  <a:extLst>
                    <a:ext uri="{FF2B5EF4-FFF2-40B4-BE49-F238E27FC236}">
                      <a16:creationId xmlns:a16="http://schemas.microsoft.com/office/drawing/2014/main" id="{9488E20C-AF17-4DA1-B7C5-72DAD59C4DF6}"/>
                    </a:ext>
                  </a:extLst>
                </p:cNvPr>
                <p:cNvSpPr/>
                <p:nvPr/>
              </p:nvSpPr>
              <p:spPr>
                <a:xfrm>
                  <a:off x="6329364" y="3638550"/>
                  <a:ext cx="433386" cy="4119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EEE97FE9-5C2D-494F-BACC-261A074DAFE6}"/>
                    </a:ext>
                  </a:extLst>
                </p:cNvPr>
                <p:cNvCxnSpPr/>
                <p:nvPr/>
              </p:nvCxnSpPr>
              <p:spPr>
                <a:xfrm flipH="1">
                  <a:off x="6329364" y="3844670"/>
                  <a:ext cx="51434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06E1BB88-8E45-4B09-B7F3-52190F124631}"/>
                  </a:ext>
                </a:extLst>
              </p:cNvPr>
              <p:cNvGrpSpPr/>
              <p:nvPr/>
            </p:nvGrpSpPr>
            <p:grpSpPr>
              <a:xfrm>
                <a:off x="4077930" y="2453165"/>
                <a:ext cx="514349" cy="411955"/>
                <a:chOff x="6329364" y="3638550"/>
                <a:chExt cx="514349" cy="411955"/>
              </a:xfrm>
            </p:grpSpPr>
            <p:sp>
              <p:nvSpPr>
                <p:cNvPr id="11" name="Rectangle 10">
                  <a:extLst>
                    <a:ext uri="{FF2B5EF4-FFF2-40B4-BE49-F238E27FC236}">
                      <a16:creationId xmlns:a16="http://schemas.microsoft.com/office/drawing/2014/main" id="{00053236-C65D-47CC-877C-802C41C45EEA}"/>
                    </a:ext>
                  </a:extLst>
                </p:cNvPr>
                <p:cNvSpPr/>
                <p:nvPr/>
              </p:nvSpPr>
              <p:spPr>
                <a:xfrm>
                  <a:off x="6329364" y="3638550"/>
                  <a:ext cx="433386" cy="4119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13244A24-42F3-4A7A-A7BE-46D26947881B}"/>
                    </a:ext>
                  </a:extLst>
                </p:cNvPr>
                <p:cNvCxnSpPr/>
                <p:nvPr/>
              </p:nvCxnSpPr>
              <p:spPr>
                <a:xfrm flipH="1">
                  <a:off x="6329364" y="3844670"/>
                  <a:ext cx="51434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sp>
        <p:nvSpPr>
          <p:cNvPr id="17" name="Rectangle 16">
            <a:extLst>
              <a:ext uri="{FF2B5EF4-FFF2-40B4-BE49-F238E27FC236}">
                <a16:creationId xmlns:a16="http://schemas.microsoft.com/office/drawing/2014/main" id="{F3940DB9-1160-460F-ACB0-AF723C673AC3}"/>
              </a:ext>
            </a:extLst>
          </p:cNvPr>
          <p:cNvSpPr/>
          <p:nvPr/>
        </p:nvSpPr>
        <p:spPr>
          <a:xfrm>
            <a:off x="2365515" y="5957488"/>
            <a:ext cx="8161749" cy="369332"/>
          </a:xfrm>
          <a:prstGeom prst="rect">
            <a:avLst/>
          </a:prstGeom>
        </p:spPr>
        <p:txBody>
          <a:bodyPr wrap="none">
            <a:spAutoFit/>
          </a:bodyPr>
          <a:lstStyle/>
          <a:p>
            <a:r>
              <a:rPr lang="en-US" dirty="0"/>
              <a:t>x(0) + W</a:t>
            </a:r>
            <a:r>
              <a:rPr lang="en-US" baseline="-25000" dirty="0"/>
              <a:t>8</a:t>
            </a:r>
            <a:r>
              <a:rPr lang="en-US" baseline="30000" dirty="0"/>
              <a:t>1</a:t>
            </a:r>
            <a:r>
              <a:rPr lang="en-US" dirty="0"/>
              <a:t>x(1) + W</a:t>
            </a:r>
            <a:r>
              <a:rPr lang="en-US" baseline="-25000" dirty="0"/>
              <a:t>4</a:t>
            </a:r>
            <a:r>
              <a:rPr lang="en-US" baseline="30000" dirty="0"/>
              <a:t>1</a:t>
            </a:r>
            <a:r>
              <a:rPr lang="en-US" dirty="0"/>
              <a:t> x(2) + W</a:t>
            </a:r>
            <a:r>
              <a:rPr lang="en-US" baseline="-25000" dirty="0"/>
              <a:t>4</a:t>
            </a:r>
            <a:r>
              <a:rPr lang="en-US" baseline="30000" dirty="0"/>
              <a:t>1</a:t>
            </a:r>
            <a:r>
              <a:rPr lang="en-US" dirty="0"/>
              <a:t> W</a:t>
            </a:r>
            <a:r>
              <a:rPr lang="en-US" baseline="-25000" dirty="0"/>
              <a:t>8</a:t>
            </a:r>
            <a:r>
              <a:rPr lang="en-US" baseline="30000" dirty="0"/>
              <a:t>1 </a:t>
            </a:r>
            <a:r>
              <a:rPr lang="en-US" dirty="0"/>
              <a:t>x(3) – x(4) - W</a:t>
            </a:r>
            <a:r>
              <a:rPr lang="en-US" baseline="-25000" dirty="0"/>
              <a:t>8</a:t>
            </a:r>
            <a:r>
              <a:rPr lang="en-US" baseline="30000" dirty="0"/>
              <a:t>1</a:t>
            </a:r>
            <a:r>
              <a:rPr lang="en-US" dirty="0"/>
              <a:t>x(5) – W</a:t>
            </a:r>
            <a:r>
              <a:rPr lang="en-US" baseline="-25000" dirty="0"/>
              <a:t>4</a:t>
            </a:r>
            <a:r>
              <a:rPr lang="en-US" baseline="30000" dirty="0"/>
              <a:t>1</a:t>
            </a:r>
            <a:r>
              <a:rPr lang="en-US" dirty="0"/>
              <a:t>x(6) – W</a:t>
            </a:r>
            <a:r>
              <a:rPr lang="en-US" baseline="-25000" dirty="0"/>
              <a:t>4</a:t>
            </a:r>
            <a:r>
              <a:rPr lang="en-US" baseline="30000" dirty="0"/>
              <a:t>1</a:t>
            </a:r>
            <a:r>
              <a:rPr lang="en-US" dirty="0"/>
              <a:t> W</a:t>
            </a:r>
            <a:r>
              <a:rPr lang="en-US" baseline="-25000" dirty="0"/>
              <a:t>8</a:t>
            </a:r>
            <a:r>
              <a:rPr lang="en-US" baseline="30000" dirty="0"/>
              <a:t>1 </a:t>
            </a:r>
            <a:r>
              <a:rPr lang="en-US" dirty="0"/>
              <a:t>x(7)</a:t>
            </a:r>
          </a:p>
        </p:txBody>
      </p:sp>
      <p:grpSp>
        <p:nvGrpSpPr>
          <p:cNvPr id="18" name="Group 17">
            <a:extLst>
              <a:ext uri="{FF2B5EF4-FFF2-40B4-BE49-F238E27FC236}">
                <a16:creationId xmlns:a16="http://schemas.microsoft.com/office/drawing/2014/main" id="{148CD9A5-E4E8-441E-86A5-C782ED59DC14}"/>
              </a:ext>
            </a:extLst>
          </p:cNvPr>
          <p:cNvGrpSpPr/>
          <p:nvPr/>
        </p:nvGrpSpPr>
        <p:grpSpPr>
          <a:xfrm>
            <a:off x="2759172" y="1467277"/>
            <a:ext cx="6250305" cy="4153664"/>
            <a:chOff x="2759531" y="1467277"/>
            <a:chExt cx="6251119" cy="4153664"/>
          </a:xfrm>
        </p:grpSpPr>
        <p:cxnSp>
          <p:nvCxnSpPr>
            <p:cNvPr id="19" name="Straight Connector 18">
              <a:extLst>
                <a:ext uri="{FF2B5EF4-FFF2-40B4-BE49-F238E27FC236}">
                  <a16:creationId xmlns:a16="http://schemas.microsoft.com/office/drawing/2014/main" id="{923776B9-B90F-4EB2-8787-4D5C2AA1B6E5}"/>
                </a:ext>
              </a:extLst>
            </p:cNvPr>
            <p:cNvCxnSpPr/>
            <p:nvPr/>
          </p:nvCxnSpPr>
          <p:spPr bwMode="auto">
            <a:xfrm>
              <a:off x="2778581" y="2067352"/>
              <a:ext cx="6232069"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618B2403-80A5-4DAE-826D-563A0CEC56DE}"/>
                </a:ext>
              </a:extLst>
            </p:cNvPr>
            <p:cNvCxnSpPr/>
            <p:nvPr/>
          </p:nvCxnSpPr>
          <p:spPr bwMode="auto">
            <a:xfrm>
              <a:off x="2778581" y="1476802"/>
              <a:ext cx="240844"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569B8057-5AB1-4300-B7EE-2350887F540B}"/>
                </a:ext>
              </a:extLst>
            </p:cNvPr>
            <p:cNvCxnSpPr/>
            <p:nvPr/>
          </p:nvCxnSpPr>
          <p:spPr bwMode="auto">
            <a:xfrm>
              <a:off x="3019425" y="1467277"/>
              <a:ext cx="704850" cy="59055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45D527D1-DAA5-4888-9C0A-C4F0B3BA9B1C}"/>
                </a:ext>
              </a:extLst>
            </p:cNvPr>
            <p:cNvCxnSpPr/>
            <p:nvPr/>
          </p:nvCxnSpPr>
          <p:spPr bwMode="auto">
            <a:xfrm>
              <a:off x="2778581" y="2659142"/>
              <a:ext cx="297994" cy="9525"/>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983A8DB2-772E-4CC0-BC0D-3E8D4CDBBD38}"/>
                </a:ext>
              </a:extLst>
            </p:cNvPr>
            <p:cNvCxnSpPr/>
            <p:nvPr/>
          </p:nvCxnSpPr>
          <p:spPr bwMode="auto">
            <a:xfrm>
              <a:off x="3057525" y="2659142"/>
              <a:ext cx="685800" cy="569833"/>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58ACADCC-B5DA-4854-BFE8-F364B6F2A44D}"/>
                </a:ext>
              </a:extLst>
            </p:cNvPr>
            <p:cNvCxnSpPr/>
            <p:nvPr/>
          </p:nvCxnSpPr>
          <p:spPr bwMode="auto">
            <a:xfrm flipV="1">
              <a:off x="2759531" y="3839765"/>
              <a:ext cx="259894" cy="181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D7453BAF-8DD5-4335-BEDA-C5ADE40BE810}"/>
                </a:ext>
              </a:extLst>
            </p:cNvPr>
            <p:cNvCxnSpPr/>
            <p:nvPr/>
          </p:nvCxnSpPr>
          <p:spPr bwMode="auto">
            <a:xfrm>
              <a:off x="3009900" y="3860625"/>
              <a:ext cx="704850" cy="578025"/>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8B2B3393-C103-405D-823C-B1E811D7F0F7}"/>
                </a:ext>
              </a:extLst>
            </p:cNvPr>
            <p:cNvCxnSpPr/>
            <p:nvPr/>
          </p:nvCxnSpPr>
          <p:spPr bwMode="auto">
            <a:xfrm flipV="1">
              <a:off x="2759531" y="5003006"/>
              <a:ext cx="259894" cy="181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8A6156BD-38ED-40DA-A9AF-3FD91E59036A}"/>
                </a:ext>
              </a:extLst>
            </p:cNvPr>
            <p:cNvCxnSpPr/>
            <p:nvPr/>
          </p:nvCxnSpPr>
          <p:spPr bwMode="auto">
            <a:xfrm>
              <a:off x="3009900" y="5023866"/>
              <a:ext cx="704850" cy="578025"/>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BAC35E42-C596-4B66-BA3D-D116DFA926F9}"/>
                </a:ext>
              </a:extLst>
            </p:cNvPr>
            <p:cNvCxnSpPr/>
            <p:nvPr/>
          </p:nvCxnSpPr>
          <p:spPr bwMode="auto">
            <a:xfrm flipV="1">
              <a:off x="2769056" y="3228975"/>
              <a:ext cx="2006593" cy="1905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221DFB43-A6AC-4C6D-A758-3759551FD657}"/>
                </a:ext>
              </a:extLst>
            </p:cNvPr>
            <p:cNvCxnSpPr/>
            <p:nvPr/>
          </p:nvCxnSpPr>
          <p:spPr bwMode="auto">
            <a:xfrm flipV="1">
              <a:off x="4756157" y="2067352"/>
              <a:ext cx="692143" cy="1171148"/>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E67C59FC-1DCD-49A0-83E7-DDC9776337E6}"/>
                </a:ext>
              </a:extLst>
            </p:cNvPr>
            <p:cNvCxnSpPr/>
            <p:nvPr/>
          </p:nvCxnSpPr>
          <p:spPr bwMode="auto">
            <a:xfrm flipV="1">
              <a:off x="2769056" y="4429125"/>
              <a:ext cx="4231819" cy="1905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C2108D75-E714-46E8-95DF-032A9EAA63FF}"/>
                </a:ext>
              </a:extLst>
            </p:cNvPr>
            <p:cNvCxnSpPr/>
            <p:nvPr/>
          </p:nvCxnSpPr>
          <p:spPr bwMode="auto">
            <a:xfrm flipV="1">
              <a:off x="7000875" y="2067352"/>
              <a:ext cx="1409700" cy="2361773"/>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554953F-AAA1-4BE7-AD9D-90CF2F16491A}"/>
                </a:ext>
              </a:extLst>
            </p:cNvPr>
            <p:cNvCxnSpPr/>
            <p:nvPr/>
          </p:nvCxnSpPr>
          <p:spPr bwMode="auto">
            <a:xfrm flipV="1">
              <a:off x="2778581" y="5601891"/>
              <a:ext cx="1977576" cy="1905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7D733EC9-2629-4762-AAD2-AAB442BD0031}"/>
                </a:ext>
              </a:extLst>
            </p:cNvPr>
            <p:cNvCxnSpPr/>
            <p:nvPr/>
          </p:nvCxnSpPr>
          <p:spPr bwMode="auto">
            <a:xfrm flipV="1">
              <a:off x="4756156" y="4438650"/>
              <a:ext cx="692143" cy="1171148"/>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315185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Decimation-in-time</a:t>
            </a:r>
            <a:br>
              <a:rPr lang="en-US" dirty="0"/>
            </a:br>
            <a:endParaRPr lang="en-US" dirty="0"/>
          </a:p>
        </p:txBody>
      </p:sp>
      <p:sp>
        <p:nvSpPr>
          <p:cNvPr id="4" name="Rectangle 3">
            <a:extLst>
              <a:ext uri="{FF2B5EF4-FFF2-40B4-BE49-F238E27FC236}">
                <a16:creationId xmlns:a16="http://schemas.microsoft.com/office/drawing/2014/main" id="{F194CD07-41EF-4220-963B-CF04BB841D94}"/>
              </a:ext>
            </a:extLst>
          </p:cNvPr>
          <p:cNvSpPr/>
          <p:nvPr/>
        </p:nvSpPr>
        <p:spPr>
          <a:xfrm>
            <a:off x="1669976" y="5972847"/>
            <a:ext cx="819348" cy="369332"/>
          </a:xfrm>
          <a:prstGeom prst="rect">
            <a:avLst/>
          </a:prstGeom>
        </p:spPr>
        <p:txBody>
          <a:bodyPr wrap="none">
            <a:spAutoFit/>
          </a:bodyPr>
          <a:lstStyle/>
          <a:p>
            <a:r>
              <a:rPr lang="en-GB" dirty="0"/>
              <a:t>X</a:t>
            </a:r>
            <a:r>
              <a:rPr lang="en-GB" sz="1100" dirty="0"/>
              <a:t>8</a:t>
            </a:r>
            <a:r>
              <a:rPr lang="en-GB" dirty="0"/>
              <a:t>(1)=</a:t>
            </a:r>
            <a:endParaRPr lang="en-US" dirty="0"/>
          </a:p>
        </p:txBody>
      </p:sp>
      <p:grpSp>
        <p:nvGrpSpPr>
          <p:cNvPr id="5" name="Group 4">
            <a:extLst>
              <a:ext uri="{FF2B5EF4-FFF2-40B4-BE49-F238E27FC236}">
                <a16:creationId xmlns:a16="http://schemas.microsoft.com/office/drawing/2014/main" id="{B1E70991-904B-4EC5-B9D6-F1F075AD8D9C}"/>
              </a:ext>
            </a:extLst>
          </p:cNvPr>
          <p:cNvGrpSpPr/>
          <p:nvPr/>
        </p:nvGrpSpPr>
        <p:grpSpPr>
          <a:xfrm>
            <a:off x="2437306" y="1225296"/>
            <a:ext cx="7308111" cy="4635500"/>
            <a:chOff x="2437623" y="1225296"/>
            <a:chExt cx="7309063" cy="4635500"/>
          </a:xfrm>
        </p:grpSpPr>
        <p:pic>
          <p:nvPicPr>
            <p:cNvPr id="6" name="Picture 2">
              <a:extLst>
                <a:ext uri="{FF2B5EF4-FFF2-40B4-BE49-F238E27FC236}">
                  <a16:creationId xmlns:a16="http://schemas.microsoft.com/office/drawing/2014/main" id="{ACEE3E4F-FB1C-4414-AE54-A2C1F84F38DF}"/>
                </a:ext>
              </a:extLst>
            </p:cNvPr>
            <p:cNvPicPr>
              <a:picLocks noChangeAspect="1" noChangeArrowheads="1"/>
            </p:cNvPicPr>
            <p:nvPr/>
          </p:nvPicPr>
          <p:blipFill>
            <a:blip r:embed="rId3" cstate="print"/>
            <a:srcRect/>
            <a:stretch>
              <a:fillRect/>
            </a:stretch>
          </p:blipFill>
          <p:spPr bwMode="auto">
            <a:xfrm>
              <a:off x="2437623" y="1225296"/>
              <a:ext cx="7309063" cy="4635500"/>
            </a:xfrm>
            <a:prstGeom prst="rect">
              <a:avLst/>
            </a:prstGeom>
            <a:noFill/>
            <a:ln w="9525">
              <a:noFill/>
              <a:miter lim="800000"/>
              <a:headEnd/>
              <a:tailEnd/>
            </a:ln>
          </p:spPr>
        </p:pic>
        <p:grpSp>
          <p:nvGrpSpPr>
            <p:cNvPr id="7" name="Group 6">
              <a:extLst>
                <a:ext uri="{FF2B5EF4-FFF2-40B4-BE49-F238E27FC236}">
                  <a16:creationId xmlns:a16="http://schemas.microsoft.com/office/drawing/2014/main" id="{561CF20D-F208-40DA-99FD-F16EE6C4A9F0}"/>
                </a:ext>
              </a:extLst>
            </p:cNvPr>
            <p:cNvGrpSpPr/>
            <p:nvPr/>
          </p:nvGrpSpPr>
          <p:grpSpPr>
            <a:xfrm>
              <a:off x="4077930" y="2453165"/>
              <a:ext cx="2765784" cy="2776536"/>
              <a:chOff x="4077930" y="2453165"/>
              <a:chExt cx="2765784" cy="2776536"/>
            </a:xfrm>
          </p:grpSpPr>
          <p:grpSp>
            <p:nvGrpSpPr>
              <p:cNvPr id="8" name="Group 7">
                <a:extLst>
                  <a:ext uri="{FF2B5EF4-FFF2-40B4-BE49-F238E27FC236}">
                    <a16:creationId xmlns:a16="http://schemas.microsoft.com/office/drawing/2014/main" id="{E03EAC28-5A6F-46AB-831B-8750437F9484}"/>
                  </a:ext>
                </a:extLst>
              </p:cNvPr>
              <p:cNvGrpSpPr/>
              <p:nvPr/>
            </p:nvGrpSpPr>
            <p:grpSpPr>
              <a:xfrm>
                <a:off x="6165056" y="3633788"/>
                <a:ext cx="678658" cy="411955"/>
                <a:chOff x="6165056" y="3638550"/>
                <a:chExt cx="678658" cy="411955"/>
              </a:xfrm>
            </p:grpSpPr>
            <p:sp>
              <p:nvSpPr>
                <p:cNvPr id="15" name="Rectangle 14">
                  <a:extLst>
                    <a:ext uri="{FF2B5EF4-FFF2-40B4-BE49-F238E27FC236}">
                      <a16:creationId xmlns:a16="http://schemas.microsoft.com/office/drawing/2014/main" id="{1ABD4256-843B-48D0-A804-73A668E37B23}"/>
                    </a:ext>
                  </a:extLst>
                </p:cNvPr>
                <p:cNvSpPr/>
                <p:nvPr/>
              </p:nvSpPr>
              <p:spPr>
                <a:xfrm>
                  <a:off x="6165056" y="3638550"/>
                  <a:ext cx="597694" cy="4119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45A8417B-407F-47BF-8A2A-03F82F4C49B7}"/>
                    </a:ext>
                  </a:extLst>
                </p:cNvPr>
                <p:cNvCxnSpPr/>
                <p:nvPr/>
              </p:nvCxnSpPr>
              <p:spPr>
                <a:xfrm flipH="1">
                  <a:off x="6165056" y="3844670"/>
                  <a:ext cx="67865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F40DBE2B-7349-438E-97F1-CA41662328A8}"/>
                  </a:ext>
                </a:extLst>
              </p:cNvPr>
              <p:cNvGrpSpPr/>
              <p:nvPr/>
            </p:nvGrpSpPr>
            <p:grpSpPr>
              <a:xfrm>
                <a:off x="4080316" y="4817746"/>
                <a:ext cx="514349" cy="411955"/>
                <a:chOff x="6329364" y="3638550"/>
                <a:chExt cx="514349" cy="411955"/>
              </a:xfrm>
            </p:grpSpPr>
            <p:sp>
              <p:nvSpPr>
                <p:cNvPr id="13" name="Rectangle 12">
                  <a:extLst>
                    <a:ext uri="{FF2B5EF4-FFF2-40B4-BE49-F238E27FC236}">
                      <a16:creationId xmlns:a16="http://schemas.microsoft.com/office/drawing/2014/main" id="{A11356A1-4018-4555-AD27-77A6AFA473C4}"/>
                    </a:ext>
                  </a:extLst>
                </p:cNvPr>
                <p:cNvSpPr/>
                <p:nvPr/>
              </p:nvSpPr>
              <p:spPr>
                <a:xfrm>
                  <a:off x="6329364" y="3638550"/>
                  <a:ext cx="433386" cy="4119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152DE57-AE18-49CF-B6C8-2D99A3F70420}"/>
                    </a:ext>
                  </a:extLst>
                </p:cNvPr>
                <p:cNvCxnSpPr/>
                <p:nvPr/>
              </p:nvCxnSpPr>
              <p:spPr>
                <a:xfrm flipH="1">
                  <a:off x="6329364" y="3844670"/>
                  <a:ext cx="51434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D2D5F8E1-1CC9-43FB-B0C8-499F5CC7B233}"/>
                  </a:ext>
                </a:extLst>
              </p:cNvPr>
              <p:cNvGrpSpPr/>
              <p:nvPr/>
            </p:nvGrpSpPr>
            <p:grpSpPr>
              <a:xfrm>
                <a:off x="4077930" y="2453165"/>
                <a:ext cx="514349" cy="411955"/>
                <a:chOff x="6329364" y="3638550"/>
                <a:chExt cx="514349" cy="411955"/>
              </a:xfrm>
            </p:grpSpPr>
            <p:sp>
              <p:nvSpPr>
                <p:cNvPr id="11" name="Rectangle 10">
                  <a:extLst>
                    <a:ext uri="{FF2B5EF4-FFF2-40B4-BE49-F238E27FC236}">
                      <a16:creationId xmlns:a16="http://schemas.microsoft.com/office/drawing/2014/main" id="{2496CCC9-3986-4D15-AF6B-C0894D36D9D3}"/>
                    </a:ext>
                  </a:extLst>
                </p:cNvPr>
                <p:cNvSpPr/>
                <p:nvPr/>
              </p:nvSpPr>
              <p:spPr>
                <a:xfrm>
                  <a:off x="6329364" y="3638550"/>
                  <a:ext cx="433386" cy="4119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5AD9D27-7439-41A3-913D-CB1AEC70BD7C}"/>
                    </a:ext>
                  </a:extLst>
                </p:cNvPr>
                <p:cNvCxnSpPr/>
                <p:nvPr/>
              </p:nvCxnSpPr>
              <p:spPr>
                <a:xfrm flipH="1">
                  <a:off x="6329364" y="3844670"/>
                  <a:ext cx="51434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sp>
        <p:nvSpPr>
          <p:cNvPr id="17" name="Rectangle 16">
            <a:extLst>
              <a:ext uri="{FF2B5EF4-FFF2-40B4-BE49-F238E27FC236}">
                <a16:creationId xmlns:a16="http://schemas.microsoft.com/office/drawing/2014/main" id="{758A942E-DD96-4498-897C-3252E72D125D}"/>
              </a:ext>
            </a:extLst>
          </p:cNvPr>
          <p:cNvSpPr/>
          <p:nvPr/>
        </p:nvSpPr>
        <p:spPr>
          <a:xfrm>
            <a:off x="2365515" y="5957488"/>
            <a:ext cx="8161749" cy="369332"/>
          </a:xfrm>
          <a:prstGeom prst="rect">
            <a:avLst/>
          </a:prstGeom>
        </p:spPr>
        <p:txBody>
          <a:bodyPr wrap="none">
            <a:spAutoFit/>
          </a:bodyPr>
          <a:lstStyle/>
          <a:p>
            <a:r>
              <a:rPr lang="en-US" dirty="0"/>
              <a:t>x(0) + W</a:t>
            </a:r>
            <a:r>
              <a:rPr lang="en-US" baseline="-25000" dirty="0"/>
              <a:t>8</a:t>
            </a:r>
            <a:r>
              <a:rPr lang="en-US" baseline="30000" dirty="0"/>
              <a:t>3</a:t>
            </a:r>
            <a:r>
              <a:rPr lang="en-US" dirty="0"/>
              <a:t>x(1) - W</a:t>
            </a:r>
            <a:r>
              <a:rPr lang="en-US" baseline="-25000" dirty="0"/>
              <a:t>4</a:t>
            </a:r>
            <a:r>
              <a:rPr lang="en-US" baseline="30000" dirty="0"/>
              <a:t>1</a:t>
            </a:r>
            <a:r>
              <a:rPr lang="en-US" dirty="0"/>
              <a:t> x(2) - W</a:t>
            </a:r>
            <a:r>
              <a:rPr lang="en-US" baseline="-25000" dirty="0"/>
              <a:t>4</a:t>
            </a:r>
            <a:r>
              <a:rPr lang="en-US" baseline="30000" dirty="0"/>
              <a:t>1</a:t>
            </a:r>
            <a:r>
              <a:rPr lang="en-US" dirty="0"/>
              <a:t> W</a:t>
            </a:r>
            <a:r>
              <a:rPr lang="en-US" baseline="-25000" dirty="0"/>
              <a:t>8</a:t>
            </a:r>
            <a:r>
              <a:rPr lang="en-US" baseline="30000" dirty="0"/>
              <a:t>3 </a:t>
            </a:r>
            <a:r>
              <a:rPr lang="en-US" dirty="0"/>
              <a:t>x(3) – x(4) - W</a:t>
            </a:r>
            <a:r>
              <a:rPr lang="en-US" baseline="-25000" dirty="0"/>
              <a:t>8</a:t>
            </a:r>
            <a:r>
              <a:rPr lang="en-US" baseline="30000" dirty="0"/>
              <a:t>3</a:t>
            </a:r>
            <a:r>
              <a:rPr lang="en-US" dirty="0"/>
              <a:t>x(5) + W</a:t>
            </a:r>
            <a:r>
              <a:rPr lang="en-US" baseline="-25000" dirty="0"/>
              <a:t>4</a:t>
            </a:r>
            <a:r>
              <a:rPr lang="en-US" baseline="30000" dirty="0"/>
              <a:t>1</a:t>
            </a:r>
            <a:r>
              <a:rPr lang="en-US" dirty="0"/>
              <a:t>x(6) + W</a:t>
            </a:r>
            <a:r>
              <a:rPr lang="en-US" baseline="-25000" dirty="0"/>
              <a:t>4</a:t>
            </a:r>
            <a:r>
              <a:rPr lang="en-US" baseline="30000" dirty="0"/>
              <a:t>1</a:t>
            </a:r>
            <a:r>
              <a:rPr lang="en-US" dirty="0"/>
              <a:t> W</a:t>
            </a:r>
            <a:r>
              <a:rPr lang="en-US" baseline="-25000" dirty="0"/>
              <a:t>8</a:t>
            </a:r>
            <a:r>
              <a:rPr lang="en-US" baseline="30000" dirty="0"/>
              <a:t>3 </a:t>
            </a:r>
            <a:r>
              <a:rPr lang="en-US" dirty="0"/>
              <a:t>x(7)</a:t>
            </a:r>
          </a:p>
        </p:txBody>
      </p:sp>
      <p:grpSp>
        <p:nvGrpSpPr>
          <p:cNvPr id="18" name="Group 17">
            <a:extLst>
              <a:ext uri="{FF2B5EF4-FFF2-40B4-BE49-F238E27FC236}">
                <a16:creationId xmlns:a16="http://schemas.microsoft.com/office/drawing/2014/main" id="{20568724-BA4C-417E-BEC7-3B74FBA18A4D}"/>
              </a:ext>
            </a:extLst>
          </p:cNvPr>
          <p:cNvGrpSpPr/>
          <p:nvPr/>
        </p:nvGrpSpPr>
        <p:grpSpPr>
          <a:xfrm>
            <a:off x="2759172" y="1467277"/>
            <a:ext cx="6288400" cy="4161784"/>
            <a:chOff x="2759531" y="1467277"/>
            <a:chExt cx="6289219" cy="4161784"/>
          </a:xfrm>
        </p:grpSpPr>
        <p:cxnSp>
          <p:nvCxnSpPr>
            <p:cNvPr id="19" name="Straight Connector 18">
              <a:extLst>
                <a:ext uri="{FF2B5EF4-FFF2-40B4-BE49-F238E27FC236}">
                  <a16:creationId xmlns:a16="http://schemas.microsoft.com/office/drawing/2014/main" id="{B90CF209-A228-491E-B4BA-A4BBCEE33938}"/>
                </a:ext>
              </a:extLst>
            </p:cNvPr>
            <p:cNvCxnSpPr/>
            <p:nvPr/>
          </p:nvCxnSpPr>
          <p:spPr bwMode="auto">
            <a:xfrm flipV="1">
              <a:off x="2778581" y="2057827"/>
              <a:ext cx="1977575" cy="9525"/>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2DB4C0B5-F5D6-4CB4-AD57-10E563965A41}"/>
                </a:ext>
              </a:extLst>
            </p:cNvPr>
            <p:cNvCxnSpPr/>
            <p:nvPr/>
          </p:nvCxnSpPr>
          <p:spPr bwMode="auto">
            <a:xfrm>
              <a:off x="2778581" y="1476802"/>
              <a:ext cx="240844"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3A4F72D1-4364-4FB4-89DB-1B4DB83A77B6}"/>
                </a:ext>
              </a:extLst>
            </p:cNvPr>
            <p:cNvCxnSpPr/>
            <p:nvPr/>
          </p:nvCxnSpPr>
          <p:spPr bwMode="auto">
            <a:xfrm>
              <a:off x="3019425" y="1467277"/>
              <a:ext cx="704850" cy="59055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D4A1B878-27B7-46A5-A10A-4DD11E78C526}"/>
                </a:ext>
              </a:extLst>
            </p:cNvPr>
            <p:cNvCxnSpPr/>
            <p:nvPr/>
          </p:nvCxnSpPr>
          <p:spPr bwMode="auto">
            <a:xfrm>
              <a:off x="2778581" y="2659142"/>
              <a:ext cx="297994" cy="9525"/>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8AC3AB0B-68C3-4FB5-AF47-6B7AABFA968E}"/>
                </a:ext>
              </a:extLst>
            </p:cNvPr>
            <p:cNvCxnSpPr/>
            <p:nvPr/>
          </p:nvCxnSpPr>
          <p:spPr bwMode="auto">
            <a:xfrm>
              <a:off x="3057525" y="2659142"/>
              <a:ext cx="685800" cy="569833"/>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83F5DC32-B5FB-4CC5-8174-AC3B0862D83C}"/>
                </a:ext>
              </a:extLst>
            </p:cNvPr>
            <p:cNvCxnSpPr/>
            <p:nvPr/>
          </p:nvCxnSpPr>
          <p:spPr bwMode="auto">
            <a:xfrm flipV="1">
              <a:off x="2759531" y="3839765"/>
              <a:ext cx="259894" cy="181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7DF40EC0-1626-485D-9149-2639B9BD2D11}"/>
                </a:ext>
              </a:extLst>
            </p:cNvPr>
            <p:cNvCxnSpPr/>
            <p:nvPr/>
          </p:nvCxnSpPr>
          <p:spPr bwMode="auto">
            <a:xfrm>
              <a:off x="3009900" y="3860625"/>
              <a:ext cx="704850" cy="578025"/>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6E8E01FD-0726-4DAF-BA24-8F3DE8358F7F}"/>
                </a:ext>
              </a:extLst>
            </p:cNvPr>
            <p:cNvCxnSpPr/>
            <p:nvPr/>
          </p:nvCxnSpPr>
          <p:spPr bwMode="auto">
            <a:xfrm flipV="1">
              <a:off x="2759531" y="5022056"/>
              <a:ext cx="259894" cy="181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BCC4E232-AC3E-47B8-A2CA-0AE613D92637}"/>
                </a:ext>
              </a:extLst>
            </p:cNvPr>
            <p:cNvCxnSpPr/>
            <p:nvPr/>
          </p:nvCxnSpPr>
          <p:spPr bwMode="auto">
            <a:xfrm>
              <a:off x="3009900" y="5023866"/>
              <a:ext cx="704850" cy="578025"/>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A95459D3-2C2B-4DF7-9F44-64DE1ED1BF44}"/>
                </a:ext>
              </a:extLst>
            </p:cNvPr>
            <p:cNvCxnSpPr/>
            <p:nvPr/>
          </p:nvCxnSpPr>
          <p:spPr bwMode="auto">
            <a:xfrm>
              <a:off x="2769056" y="3248025"/>
              <a:ext cx="6279694"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D77A4BDC-CCCA-4406-9FEF-7F65DB80FC85}"/>
                </a:ext>
              </a:extLst>
            </p:cNvPr>
            <p:cNvCxnSpPr/>
            <p:nvPr/>
          </p:nvCxnSpPr>
          <p:spPr bwMode="auto">
            <a:xfrm flipH="1" flipV="1">
              <a:off x="4756156" y="2067352"/>
              <a:ext cx="692143" cy="1161624"/>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69F535FE-E1CA-481B-8A88-5AC3C2D75093}"/>
                </a:ext>
              </a:extLst>
            </p:cNvPr>
            <p:cNvCxnSpPr/>
            <p:nvPr/>
          </p:nvCxnSpPr>
          <p:spPr bwMode="auto">
            <a:xfrm>
              <a:off x="2769056" y="4448175"/>
              <a:ext cx="1987100"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AE7382FB-028C-489E-B1EB-680AD769E984}"/>
                </a:ext>
              </a:extLst>
            </p:cNvPr>
            <p:cNvCxnSpPr/>
            <p:nvPr/>
          </p:nvCxnSpPr>
          <p:spPr bwMode="auto">
            <a:xfrm flipV="1">
              <a:off x="6991350" y="3267288"/>
              <a:ext cx="1409700" cy="2361773"/>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16F42FE1-7D83-4BD1-ACF7-CC488E5D2586}"/>
                </a:ext>
              </a:extLst>
            </p:cNvPr>
            <p:cNvCxnSpPr/>
            <p:nvPr/>
          </p:nvCxnSpPr>
          <p:spPr bwMode="auto">
            <a:xfrm>
              <a:off x="2778581" y="5620941"/>
              <a:ext cx="4222294" cy="0"/>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E05878D9-8428-450C-AF74-65128C498133}"/>
                </a:ext>
              </a:extLst>
            </p:cNvPr>
            <p:cNvCxnSpPr/>
            <p:nvPr/>
          </p:nvCxnSpPr>
          <p:spPr bwMode="auto">
            <a:xfrm flipH="1" flipV="1">
              <a:off x="4756156" y="4448176"/>
              <a:ext cx="692143" cy="1153715"/>
            </a:xfrm>
            <a:prstGeom prst="line">
              <a:avLst/>
            </a:prstGeom>
            <a:solidFill>
              <a:schemeClr val="accent1"/>
            </a:solidFill>
            <a:ln w="101600" cap="flat" cmpd="sng" algn="ctr">
              <a:solidFill>
                <a:schemeClr val="tx2">
                  <a:lumMod val="60000"/>
                  <a:lumOff val="40000"/>
                  <a:alpha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136442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Inverse Fast Fourier Transform</a:t>
            </a:r>
            <a:br>
              <a:rPr lang="en-US" dirty="0"/>
            </a:br>
            <a:endParaRPr lang="en-US" dirty="0"/>
          </a:p>
        </p:txBody>
      </p:sp>
      <p:sp>
        <p:nvSpPr>
          <p:cNvPr id="4" name="TextBox 3">
            <a:extLst>
              <a:ext uri="{FF2B5EF4-FFF2-40B4-BE49-F238E27FC236}">
                <a16:creationId xmlns:a16="http://schemas.microsoft.com/office/drawing/2014/main" id="{7E553130-6A4B-4C37-9140-8C02EBE4E9ED}"/>
              </a:ext>
            </a:extLst>
          </p:cNvPr>
          <p:cNvSpPr txBox="1"/>
          <p:nvPr/>
        </p:nvSpPr>
        <p:spPr>
          <a:xfrm>
            <a:off x="1713720" y="1600201"/>
            <a:ext cx="5483745" cy="400110"/>
          </a:xfrm>
          <a:prstGeom prst="rect">
            <a:avLst/>
          </a:prstGeom>
          <a:noFill/>
        </p:spPr>
        <p:txBody>
          <a:bodyPr wrap="none" rtlCol="0">
            <a:spAutoFit/>
          </a:bodyPr>
          <a:lstStyle/>
          <a:p>
            <a:r>
              <a:rPr lang="en-GB" sz="2000" dirty="0"/>
              <a:t>Transform from frequency domain to time domain.</a:t>
            </a:r>
          </a:p>
        </p:txBody>
      </p:sp>
      <p:graphicFrame>
        <p:nvGraphicFramePr>
          <p:cNvPr id="5" name="Object 4">
            <a:extLst>
              <a:ext uri="{FF2B5EF4-FFF2-40B4-BE49-F238E27FC236}">
                <a16:creationId xmlns:a16="http://schemas.microsoft.com/office/drawing/2014/main" id="{FC333D9A-D81D-47E1-B29E-65F11CE88F30}"/>
              </a:ext>
            </a:extLst>
          </p:cNvPr>
          <p:cNvGraphicFramePr>
            <a:graphicFrameLocks noChangeAspect="1"/>
          </p:cNvGraphicFramePr>
          <p:nvPr>
            <p:extLst>
              <p:ext uri="{D42A27DB-BD31-4B8C-83A1-F6EECF244321}">
                <p14:modId xmlns:p14="http://schemas.microsoft.com/office/powerpoint/2010/main" val="2068188149"/>
              </p:ext>
            </p:extLst>
          </p:nvPr>
        </p:nvGraphicFramePr>
        <p:xfrm>
          <a:off x="3973656" y="2320956"/>
          <a:ext cx="4241638" cy="901700"/>
        </p:xfrm>
        <a:graphic>
          <a:graphicData uri="http://schemas.openxmlformats.org/presentationml/2006/ole">
            <mc:AlternateContent xmlns:mc="http://schemas.openxmlformats.org/markup-compatibility/2006">
              <mc:Choice xmlns:v="urn:schemas-microsoft-com:vml" Requires="v">
                <p:oleObj spid="_x0000_s14338" name="Equation" r:id="rId4" imgW="1524000" imgH="431800" progId="Equation.3">
                  <p:embed/>
                </p:oleObj>
              </mc:Choice>
              <mc:Fallback>
                <p:oleObj name="Equation" r:id="rId4" imgW="1524000" imgH="431800" progId="Equation.3">
                  <p:embed/>
                  <p:pic>
                    <p:nvPicPr>
                      <p:cNvPr id="5" name="Object 4">
                        <a:extLst>
                          <a:ext uri="{FF2B5EF4-FFF2-40B4-BE49-F238E27FC236}">
                            <a16:creationId xmlns:a16="http://schemas.microsoft.com/office/drawing/2014/main" id="{FC333D9A-D81D-47E1-B29E-65F11CE88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3656" y="2320956"/>
                        <a:ext cx="4241638"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F8DE3C2A-46AD-49F2-801C-246D9B62D071}"/>
              </a:ext>
            </a:extLst>
          </p:cNvPr>
          <p:cNvSpPr txBox="1"/>
          <p:nvPr/>
        </p:nvSpPr>
        <p:spPr>
          <a:xfrm>
            <a:off x="1713720" y="2590801"/>
            <a:ext cx="1457838" cy="400110"/>
          </a:xfrm>
          <a:prstGeom prst="rect">
            <a:avLst/>
          </a:prstGeom>
          <a:noFill/>
        </p:spPr>
        <p:txBody>
          <a:bodyPr wrap="none" rtlCol="0">
            <a:spAutoFit/>
          </a:bodyPr>
          <a:lstStyle/>
          <a:p>
            <a:r>
              <a:rPr lang="en-GB" sz="2000" dirty="0"/>
              <a:t>inverse DFT</a:t>
            </a:r>
          </a:p>
        </p:txBody>
      </p:sp>
      <p:sp>
        <p:nvSpPr>
          <p:cNvPr id="7" name="TextBox 6">
            <a:extLst>
              <a:ext uri="{FF2B5EF4-FFF2-40B4-BE49-F238E27FC236}">
                <a16:creationId xmlns:a16="http://schemas.microsoft.com/office/drawing/2014/main" id="{E1BD577B-4D14-44F1-8FAD-34861742D241}"/>
              </a:ext>
            </a:extLst>
          </p:cNvPr>
          <p:cNvSpPr txBox="1"/>
          <p:nvPr/>
        </p:nvSpPr>
        <p:spPr>
          <a:xfrm>
            <a:off x="1713720" y="3650220"/>
            <a:ext cx="5817566" cy="400110"/>
          </a:xfrm>
          <a:prstGeom prst="rect">
            <a:avLst/>
          </a:prstGeom>
          <a:noFill/>
        </p:spPr>
        <p:txBody>
          <a:bodyPr wrap="none" rtlCol="0">
            <a:spAutoFit/>
          </a:bodyPr>
          <a:lstStyle/>
          <a:p>
            <a:r>
              <a:rPr lang="en-GB" sz="2000" dirty="0"/>
              <a:t>Replace twiddle factors with their complex conjugates.</a:t>
            </a:r>
          </a:p>
        </p:txBody>
      </p:sp>
      <p:sp>
        <p:nvSpPr>
          <p:cNvPr id="8" name="TextBox 7">
            <a:extLst>
              <a:ext uri="{FF2B5EF4-FFF2-40B4-BE49-F238E27FC236}">
                <a16:creationId xmlns:a16="http://schemas.microsoft.com/office/drawing/2014/main" id="{A3B394A6-87FA-428E-B3D4-17D956B9F70D}"/>
              </a:ext>
            </a:extLst>
          </p:cNvPr>
          <p:cNvSpPr txBox="1"/>
          <p:nvPr/>
        </p:nvSpPr>
        <p:spPr>
          <a:xfrm>
            <a:off x="1713720" y="4388884"/>
            <a:ext cx="2197653" cy="400110"/>
          </a:xfrm>
          <a:prstGeom prst="rect">
            <a:avLst/>
          </a:prstGeom>
          <a:noFill/>
        </p:spPr>
        <p:txBody>
          <a:bodyPr wrap="none" rtlCol="0">
            <a:spAutoFit/>
          </a:bodyPr>
          <a:lstStyle/>
          <a:p>
            <a:r>
              <a:rPr lang="en-GB" sz="2000" dirty="0"/>
              <a:t>Scale result by 1/N.</a:t>
            </a:r>
          </a:p>
        </p:txBody>
      </p:sp>
      <p:sp>
        <p:nvSpPr>
          <p:cNvPr id="9" name="TextBox 8">
            <a:extLst>
              <a:ext uri="{FF2B5EF4-FFF2-40B4-BE49-F238E27FC236}">
                <a16:creationId xmlns:a16="http://schemas.microsoft.com/office/drawing/2014/main" id="{69829976-669F-4F01-AEA5-ABF086655326}"/>
              </a:ext>
            </a:extLst>
          </p:cNvPr>
          <p:cNvSpPr txBox="1"/>
          <p:nvPr/>
        </p:nvSpPr>
        <p:spPr>
          <a:xfrm>
            <a:off x="1713720" y="5257801"/>
            <a:ext cx="1960793" cy="400110"/>
          </a:xfrm>
          <a:prstGeom prst="rect">
            <a:avLst/>
          </a:prstGeom>
          <a:noFill/>
        </p:spPr>
        <p:txBody>
          <a:bodyPr wrap="none" rtlCol="0">
            <a:spAutoFit/>
          </a:bodyPr>
          <a:lstStyle/>
          <a:p>
            <a:r>
              <a:rPr lang="en-GB" sz="2000" dirty="0"/>
              <a:t>Use DFT (or FFT).</a:t>
            </a:r>
          </a:p>
        </p:txBody>
      </p:sp>
    </p:spTree>
    <p:extLst>
      <p:ext uri="{BB962C8B-B14F-4D97-AF65-F5344CB8AC3E}">
        <p14:creationId xmlns:p14="http://schemas.microsoft.com/office/powerpoint/2010/main" val="321818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graphicFrame>
        <p:nvGraphicFramePr>
          <p:cNvPr id="4" name="Object 2">
            <a:extLst>
              <a:ext uri="{FF2B5EF4-FFF2-40B4-BE49-F238E27FC236}">
                <a16:creationId xmlns:a16="http://schemas.microsoft.com/office/drawing/2014/main" id="{C6A5C8BA-C043-4391-9D21-414C506C665E}"/>
              </a:ext>
            </a:extLst>
          </p:cNvPr>
          <p:cNvGraphicFramePr>
            <a:graphicFrameLocks noChangeAspect="1"/>
          </p:cNvGraphicFramePr>
          <p:nvPr>
            <p:extLst>
              <p:ext uri="{D42A27DB-BD31-4B8C-83A1-F6EECF244321}">
                <p14:modId xmlns:p14="http://schemas.microsoft.com/office/powerpoint/2010/main" val="263637134"/>
              </p:ext>
            </p:extLst>
          </p:nvPr>
        </p:nvGraphicFramePr>
        <p:xfrm>
          <a:off x="3560300" y="1333500"/>
          <a:ext cx="3888869" cy="495300"/>
        </p:xfrm>
        <a:graphic>
          <a:graphicData uri="http://schemas.openxmlformats.org/presentationml/2006/ole">
            <mc:AlternateContent xmlns:mc="http://schemas.openxmlformats.org/markup-compatibility/2006">
              <mc:Choice xmlns:v="urn:schemas-microsoft-com:vml" Requires="v">
                <p:oleObj spid="_x0000_s2050" name="Equation" r:id="rId4" imgW="1396800" imgH="241200" progId="Equation.3">
                  <p:embed/>
                </p:oleObj>
              </mc:Choice>
              <mc:Fallback>
                <p:oleObj name="Equation" r:id="rId4" imgW="1396800" imgH="241200" progId="Equation.3">
                  <p:embed/>
                  <p:pic>
                    <p:nvPicPr>
                      <p:cNvPr id="4" name="Object 2">
                        <a:extLst>
                          <a:ext uri="{FF2B5EF4-FFF2-40B4-BE49-F238E27FC236}">
                            <a16:creationId xmlns:a16="http://schemas.microsoft.com/office/drawing/2014/main" id="{C6A5C8BA-C043-4391-9D21-414C506C6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0300" y="1333500"/>
                        <a:ext cx="3888869"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1B25532E-D0C0-434F-AFA6-AE6E7A004854}"/>
              </a:ext>
            </a:extLst>
          </p:cNvPr>
          <p:cNvGraphicFramePr>
            <a:graphicFrameLocks noChangeAspect="1"/>
          </p:cNvGraphicFramePr>
          <p:nvPr>
            <p:extLst>
              <p:ext uri="{D42A27DB-BD31-4B8C-83A1-F6EECF244321}">
                <p14:modId xmlns:p14="http://schemas.microsoft.com/office/powerpoint/2010/main" val="1101280838"/>
              </p:ext>
            </p:extLst>
          </p:nvPr>
        </p:nvGraphicFramePr>
        <p:xfrm>
          <a:off x="2437448" y="2155366"/>
          <a:ext cx="6493512" cy="831850"/>
        </p:xfrm>
        <a:graphic>
          <a:graphicData uri="http://schemas.openxmlformats.org/presentationml/2006/ole">
            <mc:AlternateContent xmlns:mc="http://schemas.openxmlformats.org/markup-compatibility/2006">
              <mc:Choice xmlns:v="urn:schemas-microsoft-com:vml" Requires="v">
                <p:oleObj spid="_x0000_s2051" name="Equation" r:id="rId6" imgW="2603500" imgH="444500" progId="Equation.3">
                  <p:embed/>
                </p:oleObj>
              </mc:Choice>
              <mc:Fallback>
                <p:oleObj name="Equation" r:id="rId6" imgW="2603500" imgH="444500" progId="Equation.3">
                  <p:embed/>
                  <p:pic>
                    <p:nvPicPr>
                      <p:cNvPr id="5" name="Object 4">
                        <a:extLst>
                          <a:ext uri="{FF2B5EF4-FFF2-40B4-BE49-F238E27FC236}">
                            <a16:creationId xmlns:a16="http://schemas.microsoft.com/office/drawing/2014/main" id="{1B25532E-D0C0-434F-AFA6-AE6E7A0048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7448" y="2155366"/>
                        <a:ext cx="6493512"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500484CA-2B86-47BA-B2EF-5433A6892359}"/>
              </a:ext>
            </a:extLst>
          </p:cNvPr>
          <p:cNvSpPr txBox="1"/>
          <p:nvPr/>
        </p:nvSpPr>
        <p:spPr>
          <a:xfrm>
            <a:off x="1073610" y="1327667"/>
            <a:ext cx="668686" cy="369332"/>
          </a:xfrm>
          <a:prstGeom prst="rect">
            <a:avLst/>
          </a:prstGeom>
          <a:noFill/>
        </p:spPr>
        <p:txBody>
          <a:bodyPr wrap="none" rtlCol="0">
            <a:spAutoFit/>
          </a:bodyPr>
          <a:lstStyle/>
          <a:p>
            <a:r>
              <a:rPr lang="en-GB" dirty="0"/>
              <a:t>Since</a:t>
            </a:r>
          </a:p>
        </p:txBody>
      </p:sp>
      <p:sp>
        <p:nvSpPr>
          <p:cNvPr id="7" name="TextBox 6">
            <a:extLst>
              <a:ext uri="{FF2B5EF4-FFF2-40B4-BE49-F238E27FC236}">
                <a16:creationId xmlns:a16="http://schemas.microsoft.com/office/drawing/2014/main" id="{E089B147-12CB-4FB5-85BD-DFC6A4AE7E7D}"/>
              </a:ext>
            </a:extLst>
          </p:cNvPr>
          <p:cNvSpPr txBox="1"/>
          <p:nvPr/>
        </p:nvSpPr>
        <p:spPr>
          <a:xfrm>
            <a:off x="1073609" y="3341912"/>
            <a:ext cx="2165760" cy="646331"/>
          </a:xfrm>
          <a:prstGeom prst="rect">
            <a:avLst/>
          </a:prstGeom>
          <a:noFill/>
        </p:spPr>
        <p:txBody>
          <a:bodyPr wrap="none" rtlCol="0">
            <a:spAutoFit/>
          </a:bodyPr>
          <a:lstStyle/>
          <a:p>
            <a:r>
              <a:rPr lang="en-GB" dirty="0"/>
              <a:t>and hence, for even </a:t>
            </a:r>
            <a:r>
              <a:rPr lang="en-GB" i="1" dirty="0"/>
              <a:t>k</a:t>
            </a:r>
          </a:p>
          <a:p>
            <a:endParaRPr lang="en-GB" dirty="0"/>
          </a:p>
        </p:txBody>
      </p:sp>
      <p:graphicFrame>
        <p:nvGraphicFramePr>
          <p:cNvPr id="8" name="Object 3">
            <a:extLst>
              <a:ext uri="{FF2B5EF4-FFF2-40B4-BE49-F238E27FC236}">
                <a16:creationId xmlns:a16="http://schemas.microsoft.com/office/drawing/2014/main" id="{7C886AC9-382A-433D-89A2-620CEAA7B717}"/>
              </a:ext>
            </a:extLst>
          </p:cNvPr>
          <p:cNvGraphicFramePr>
            <a:graphicFrameLocks noChangeAspect="1"/>
          </p:cNvGraphicFramePr>
          <p:nvPr>
            <p:extLst>
              <p:ext uri="{D42A27DB-BD31-4B8C-83A1-F6EECF244321}">
                <p14:modId xmlns:p14="http://schemas.microsoft.com/office/powerpoint/2010/main" val="1226737008"/>
              </p:ext>
            </p:extLst>
          </p:nvPr>
        </p:nvGraphicFramePr>
        <p:xfrm>
          <a:off x="3046809" y="3788220"/>
          <a:ext cx="5702187" cy="831850"/>
        </p:xfrm>
        <a:graphic>
          <a:graphicData uri="http://schemas.openxmlformats.org/presentationml/2006/ole">
            <mc:AlternateContent xmlns:mc="http://schemas.openxmlformats.org/markup-compatibility/2006">
              <mc:Choice xmlns:v="urn:schemas-microsoft-com:vml" Requires="v">
                <p:oleObj spid="_x0000_s2052" name="Equation" r:id="rId8" imgW="2286000" imgH="444500" progId="Equation.3">
                  <p:embed/>
                </p:oleObj>
              </mc:Choice>
              <mc:Fallback>
                <p:oleObj name="Equation" r:id="rId8" imgW="2286000" imgH="444500" progId="Equation.3">
                  <p:embed/>
                  <p:pic>
                    <p:nvPicPr>
                      <p:cNvPr id="8" name="Object 3">
                        <a:extLst>
                          <a:ext uri="{FF2B5EF4-FFF2-40B4-BE49-F238E27FC236}">
                            <a16:creationId xmlns:a16="http://schemas.microsoft.com/office/drawing/2014/main" id="{7C886AC9-382A-433D-89A2-620CEAA7B7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6809" y="3788220"/>
                        <a:ext cx="5702187"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a:extLst>
              <a:ext uri="{FF2B5EF4-FFF2-40B4-BE49-F238E27FC236}">
                <a16:creationId xmlns:a16="http://schemas.microsoft.com/office/drawing/2014/main" id="{F1E29331-DF30-4524-A648-959E63146CE7}"/>
              </a:ext>
            </a:extLst>
          </p:cNvPr>
          <p:cNvGraphicFramePr>
            <a:graphicFrameLocks noChangeAspect="1"/>
          </p:cNvGraphicFramePr>
          <p:nvPr>
            <p:extLst>
              <p:ext uri="{D42A27DB-BD31-4B8C-83A1-F6EECF244321}">
                <p14:modId xmlns:p14="http://schemas.microsoft.com/office/powerpoint/2010/main" val="3947682070"/>
              </p:ext>
            </p:extLst>
          </p:nvPr>
        </p:nvGraphicFramePr>
        <p:xfrm>
          <a:off x="3061297" y="5268718"/>
          <a:ext cx="5702187" cy="831850"/>
        </p:xfrm>
        <a:graphic>
          <a:graphicData uri="http://schemas.openxmlformats.org/presentationml/2006/ole">
            <mc:AlternateContent xmlns:mc="http://schemas.openxmlformats.org/markup-compatibility/2006">
              <mc:Choice xmlns:v="urn:schemas-microsoft-com:vml" Requires="v">
                <p:oleObj spid="_x0000_s2053" name="Equation" r:id="rId10" imgW="2286000" imgH="444500" progId="Equation.3">
                  <p:embed/>
                </p:oleObj>
              </mc:Choice>
              <mc:Fallback>
                <p:oleObj name="Equation" r:id="rId10" imgW="2286000" imgH="444500" progId="Equation.3">
                  <p:embed/>
                  <p:pic>
                    <p:nvPicPr>
                      <p:cNvPr id="9" name="Object 3">
                        <a:extLst>
                          <a:ext uri="{FF2B5EF4-FFF2-40B4-BE49-F238E27FC236}">
                            <a16:creationId xmlns:a16="http://schemas.microsoft.com/office/drawing/2014/main" id="{F1E29331-DF30-4524-A648-959E63146CE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1297" y="5268718"/>
                        <a:ext cx="5702187"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5E18A037-4B8F-4870-A9D8-F02F2EF391EF}"/>
              </a:ext>
            </a:extLst>
          </p:cNvPr>
          <p:cNvSpPr txBox="1"/>
          <p:nvPr/>
        </p:nvSpPr>
        <p:spPr>
          <a:xfrm>
            <a:off x="1073610" y="4799817"/>
            <a:ext cx="1444759" cy="369332"/>
          </a:xfrm>
          <a:prstGeom prst="rect">
            <a:avLst/>
          </a:prstGeom>
          <a:noFill/>
        </p:spPr>
        <p:txBody>
          <a:bodyPr wrap="none" rtlCol="0">
            <a:spAutoFit/>
          </a:bodyPr>
          <a:lstStyle/>
          <a:p>
            <a:r>
              <a:rPr lang="en-GB" dirty="0"/>
              <a:t>and for odd </a:t>
            </a:r>
            <a:r>
              <a:rPr lang="en-GB" i="1" dirty="0"/>
              <a:t>k</a:t>
            </a:r>
          </a:p>
        </p:txBody>
      </p:sp>
    </p:spTree>
    <p:extLst>
      <p:ext uri="{BB962C8B-B14F-4D97-AF65-F5344CB8AC3E}">
        <p14:creationId xmlns:p14="http://schemas.microsoft.com/office/powerpoint/2010/main" val="139037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graphicFrame>
        <p:nvGraphicFramePr>
          <p:cNvPr id="4" name="Object 2">
            <a:extLst>
              <a:ext uri="{FF2B5EF4-FFF2-40B4-BE49-F238E27FC236}">
                <a16:creationId xmlns:a16="http://schemas.microsoft.com/office/drawing/2014/main" id="{BB0FFF55-E33A-4582-8EED-0E8D562C1DFC}"/>
              </a:ext>
            </a:extLst>
          </p:cNvPr>
          <p:cNvGraphicFramePr>
            <a:graphicFrameLocks noChangeAspect="1"/>
          </p:cNvGraphicFramePr>
          <p:nvPr>
            <p:extLst>
              <p:ext uri="{D42A27DB-BD31-4B8C-83A1-F6EECF244321}">
                <p14:modId xmlns:p14="http://schemas.microsoft.com/office/powerpoint/2010/main" val="3416402468"/>
              </p:ext>
            </p:extLst>
          </p:nvPr>
        </p:nvGraphicFramePr>
        <p:xfrm>
          <a:off x="4080322" y="1687966"/>
          <a:ext cx="3888914" cy="530225"/>
        </p:xfrm>
        <a:graphic>
          <a:graphicData uri="http://schemas.openxmlformats.org/presentationml/2006/ole">
            <mc:AlternateContent xmlns:mc="http://schemas.openxmlformats.org/markup-compatibility/2006">
              <mc:Choice xmlns:v="urn:schemas-microsoft-com:vml" Requires="v">
                <p:oleObj spid="_x0000_s3074" name="Equation" r:id="rId4" imgW="1396800" imgH="253800" progId="Equation.3">
                  <p:embed/>
                </p:oleObj>
              </mc:Choice>
              <mc:Fallback>
                <p:oleObj name="Equation" r:id="rId4" imgW="1396800" imgH="253800" progId="Equation.3">
                  <p:embed/>
                  <p:pic>
                    <p:nvPicPr>
                      <p:cNvPr id="4" name="Object 2">
                        <a:extLst>
                          <a:ext uri="{FF2B5EF4-FFF2-40B4-BE49-F238E27FC236}">
                            <a16:creationId xmlns:a16="http://schemas.microsoft.com/office/drawing/2014/main" id="{BB0FFF55-E33A-4582-8EED-0E8D562C1D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322" y="1687966"/>
                        <a:ext cx="3888914"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D71DBC57-99E4-45D7-B7CE-9C08E7E71041}"/>
              </a:ext>
            </a:extLst>
          </p:cNvPr>
          <p:cNvGraphicFramePr>
            <a:graphicFrameLocks noChangeAspect="1"/>
          </p:cNvGraphicFramePr>
          <p:nvPr>
            <p:extLst>
              <p:ext uri="{D42A27DB-BD31-4B8C-83A1-F6EECF244321}">
                <p14:modId xmlns:p14="http://schemas.microsoft.com/office/powerpoint/2010/main" val="692177146"/>
              </p:ext>
            </p:extLst>
          </p:nvPr>
        </p:nvGraphicFramePr>
        <p:xfrm>
          <a:off x="2858849" y="2447019"/>
          <a:ext cx="6178252" cy="1663700"/>
        </p:xfrm>
        <a:graphic>
          <a:graphicData uri="http://schemas.openxmlformats.org/presentationml/2006/ole">
            <mc:AlternateContent xmlns:mc="http://schemas.openxmlformats.org/markup-compatibility/2006">
              <mc:Choice xmlns:v="urn:schemas-microsoft-com:vml" Requires="v">
                <p:oleObj spid="_x0000_s3075" name="Equation" r:id="rId6" imgW="2476500" imgH="889000" progId="Equation.3">
                  <p:embed/>
                </p:oleObj>
              </mc:Choice>
              <mc:Fallback>
                <p:oleObj name="Equation" r:id="rId6" imgW="2476500" imgH="889000" progId="Equation.3">
                  <p:embed/>
                  <p:pic>
                    <p:nvPicPr>
                      <p:cNvPr id="5" name="Object 4">
                        <a:extLst>
                          <a:ext uri="{FF2B5EF4-FFF2-40B4-BE49-F238E27FC236}">
                            <a16:creationId xmlns:a16="http://schemas.microsoft.com/office/drawing/2014/main" id="{D71DBC57-99E4-45D7-B7CE-9C08E7E710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49" y="2447019"/>
                        <a:ext cx="6178252"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9A6101F2-599E-4C0B-B437-319C1147B468}"/>
              </a:ext>
            </a:extLst>
          </p:cNvPr>
          <p:cNvSpPr txBox="1"/>
          <p:nvPr/>
        </p:nvSpPr>
        <p:spPr>
          <a:xfrm>
            <a:off x="1055461" y="1143001"/>
            <a:ext cx="4404543" cy="369332"/>
          </a:xfrm>
          <a:prstGeom prst="rect">
            <a:avLst/>
          </a:prstGeom>
          <a:noFill/>
        </p:spPr>
        <p:txBody>
          <a:bodyPr wrap="none" rtlCol="0">
            <a:spAutoFit/>
          </a:bodyPr>
          <a:lstStyle/>
          <a:p>
            <a:r>
              <a:rPr lang="en-GB" dirty="0"/>
              <a:t>For </a:t>
            </a:r>
            <a:r>
              <a:rPr lang="en-GB" i="1" dirty="0"/>
              <a:t>k </a:t>
            </a:r>
            <a:r>
              <a:rPr lang="en-GB" dirty="0"/>
              <a:t>= 0, 1, 2, ..., ((</a:t>
            </a:r>
            <a:r>
              <a:rPr lang="en-GB" i="1" dirty="0"/>
              <a:t>N</a:t>
            </a:r>
            <a:r>
              <a:rPr lang="en-GB" dirty="0"/>
              <a:t>/2)-1), and making use of</a:t>
            </a:r>
          </a:p>
        </p:txBody>
      </p:sp>
      <p:sp>
        <p:nvSpPr>
          <p:cNvPr id="7" name="TextBox 6">
            <a:extLst>
              <a:ext uri="{FF2B5EF4-FFF2-40B4-BE49-F238E27FC236}">
                <a16:creationId xmlns:a16="http://schemas.microsoft.com/office/drawing/2014/main" id="{B5097485-0827-4066-8C9E-F64963770D67}"/>
              </a:ext>
            </a:extLst>
          </p:cNvPr>
          <p:cNvSpPr txBox="1"/>
          <p:nvPr/>
        </p:nvSpPr>
        <p:spPr>
          <a:xfrm>
            <a:off x="1055461" y="4299077"/>
            <a:ext cx="514818" cy="369332"/>
          </a:xfrm>
          <a:prstGeom prst="rect">
            <a:avLst/>
          </a:prstGeom>
          <a:noFill/>
        </p:spPr>
        <p:txBody>
          <a:bodyPr wrap="none" rtlCol="0">
            <a:spAutoFit/>
          </a:bodyPr>
          <a:lstStyle/>
          <a:p>
            <a:r>
              <a:rPr lang="en-GB" dirty="0"/>
              <a:t>and</a:t>
            </a:r>
          </a:p>
        </p:txBody>
      </p:sp>
      <p:graphicFrame>
        <p:nvGraphicFramePr>
          <p:cNvPr id="8" name="Object 3">
            <a:extLst>
              <a:ext uri="{FF2B5EF4-FFF2-40B4-BE49-F238E27FC236}">
                <a16:creationId xmlns:a16="http://schemas.microsoft.com/office/drawing/2014/main" id="{6A525C1D-EACA-46FB-94AB-7A1106D984CA}"/>
              </a:ext>
            </a:extLst>
          </p:cNvPr>
          <p:cNvGraphicFramePr>
            <a:graphicFrameLocks noChangeAspect="1"/>
          </p:cNvGraphicFramePr>
          <p:nvPr>
            <p:extLst>
              <p:ext uri="{D42A27DB-BD31-4B8C-83A1-F6EECF244321}">
                <p14:modId xmlns:p14="http://schemas.microsoft.com/office/powerpoint/2010/main" val="1517060254"/>
              </p:ext>
            </p:extLst>
          </p:nvPr>
        </p:nvGraphicFramePr>
        <p:xfrm>
          <a:off x="2404795" y="4430488"/>
          <a:ext cx="7096527" cy="1663700"/>
        </p:xfrm>
        <a:graphic>
          <a:graphicData uri="http://schemas.openxmlformats.org/presentationml/2006/ole">
            <mc:AlternateContent xmlns:mc="http://schemas.openxmlformats.org/markup-compatibility/2006">
              <mc:Choice xmlns:v="urn:schemas-microsoft-com:vml" Requires="v">
                <p:oleObj spid="_x0000_s3076" name="Equation" r:id="rId8" imgW="2844800" imgH="889000" progId="Equation.3">
                  <p:embed/>
                </p:oleObj>
              </mc:Choice>
              <mc:Fallback>
                <p:oleObj name="Equation" r:id="rId8" imgW="2844800" imgH="889000" progId="Equation.3">
                  <p:embed/>
                  <p:pic>
                    <p:nvPicPr>
                      <p:cNvPr id="8" name="Object 3">
                        <a:extLst>
                          <a:ext uri="{FF2B5EF4-FFF2-40B4-BE49-F238E27FC236}">
                            <a16:creationId xmlns:a16="http://schemas.microsoft.com/office/drawing/2014/main" id="{6A525C1D-EACA-46FB-94AB-7A1106D984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4795" y="4430488"/>
                        <a:ext cx="7096527"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8">
            <a:extLst>
              <a:ext uri="{FF2B5EF4-FFF2-40B4-BE49-F238E27FC236}">
                <a16:creationId xmlns:a16="http://schemas.microsoft.com/office/drawing/2014/main" id="{707FBD51-F57B-4885-94B5-76E929A4ADFB}"/>
              </a:ext>
            </a:extLst>
          </p:cNvPr>
          <p:cNvGrpSpPr/>
          <p:nvPr/>
        </p:nvGrpSpPr>
        <p:grpSpPr>
          <a:xfrm>
            <a:off x="4046287" y="1548701"/>
            <a:ext cx="4061281" cy="731245"/>
            <a:chOff x="4046814" y="1512333"/>
            <a:chExt cx="4061810" cy="731245"/>
          </a:xfrm>
        </p:grpSpPr>
        <p:sp>
          <p:nvSpPr>
            <p:cNvPr id="10" name="Oval 9">
              <a:extLst>
                <a:ext uri="{FF2B5EF4-FFF2-40B4-BE49-F238E27FC236}">
                  <a16:creationId xmlns:a16="http://schemas.microsoft.com/office/drawing/2014/main" id="{F9DA0FC6-B874-4C4E-895D-1C4E269C7650}"/>
                </a:ext>
              </a:extLst>
            </p:cNvPr>
            <p:cNvSpPr/>
            <p:nvPr/>
          </p:nvSpPr>
          <p:spPr>
            <a:xfrm>
              <a:off x="4046814" y="1640263"/>
              <a:ext cx="1119075" cy="603315"/>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E5A499A-FA5B-44F4-B727-BD99C5D8B683}"/>
                </a:ext>
              </a:extLst>
            </p:cNvPr>
            <p:cNvSpPr/>
            <p:nvPr/>
          </p:nvSpPr>
          <p:spPr>
            <a:xfrm>
              <a:off x="6989549" y="1630835"/>
              <a:ext cx="1119075" cy="603315"/>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c 11">
              <a:extLst>
                <a:ext uri="{FF2B5EF4-FFF2-40B4-BE49-F238E27FC236}">
                  <a16:creationId xmlns:a16="http://schemas.microsoft.com/office/drawing/2014/main" id="{DE98446B-15A5-429E-A2E1-FB09FC75B268}"/>
                </a:ext>
              </a:extLst>
            </p:cNvPr>
            <p:cNvSpPr/>
            <p:nvPr/>
          </p:nvSpPr>
          <p:spPr>
            <a:xfrm>
              <a:off x="5250729" y="1512333"/>
              <a:ext cx="1630837" cy="429587"/>
            </a:xfrm>
            <a:prstGeom prst="arc">
              <a:avLst>
                <a:gd name="adj1" fmla="val 10965147"/>
                <a:gd name="adj2" fmla="val 0"/>
              </a:avLst>
            </a:prstGeom>
            <a:ln w="50800">
              <a:solidFill>
                <a:schemeClr val="accent1">
                  <a:alpha val="51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93FEB3A5-32CA-4DC9-BF9D-25DD374E88A0}"/>
              </a:ext>
            </a:extLst>
          </p:cNvPr>
          <p:cNvGrpSpPr/>
          <p:nvPr/>
        </p:nvGrpSpPr>
        <p:grpSpPr>
          <a:xfrm>
            <a:off x="7921969" y="2552763"/>
            <a:ext cx="1188441" cy="1479615"/>
            <a:chOff x="7923000" y="2552762"/>
            <a:chExt cx="1188596" cy="1479615"/>
          </a:xfrm>
        </p:grpSpPr>
        <p:sp>
          <p:nvSpPr>
            <p:cNvPr id="14" name="Oval 13">
              <a:extLst>
                <a:ext uri="{FF2B5EF4-FFF2-40B4-BE49-F238E27FC236}">
                  <a16:creationId xmlns:a16="http://schemas.microsoft.com/office/drawing/2014/main" id="{16D25575-2749-4712-9A95-31766EEFE3E4}"/>
                </a:ext>
              </a:extLst>
            </p:cNvPr>
            <p:cNvSpPr/>
            <p:nvPr/>
          </p:nvSpPr>
          <p:spPr>
            <a:xfrm>
              <a:off x="7923000" y="2552762"/>
              <a:ext cx="945229" cy="603315"/>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7DF9FD3-76B0-4709-BB55-767FAE8EEE71}"/>
                </a:ext>
              </a:extLst>
            </p:cNvPr>
            <p:cNvSpPr/>
            <p:nvPr/>
          </p:nvSpPr>
          <p:spPr>
            <a:xfrm>
              <a:off x="7989675" y="3429062"/>
              <a:ext cx="945229" cy="603315"/>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Arc 15">
              <a:extLst>
                <a:ext uri="{FF2B5EF4-FFF2-40B4-BE49-F238E27FC236}">
                  <a16:creationId xmlns:a16="http://schemas.microsoft.com/office/drawing/2014/main" id="{08AB513D-88BC-4521-AB1D-FC6D76F3923D}"/>
                </a:ext>
              </a:extLst>
            </p:cNvPr>
            <p:cNvSpPr/>
            <p:nvPr/>
          </p:nvSpPr>
          <p:spPr>
            <a:xfrm rot="5400000">
              <a:off x="8606585" y="3077963"/>
              <a:ext cx="728554" cy="281468"/>
            </a:xfrm>
            <a:prstGeom prst="arc">
              <a:avLst>
                <a:gd name="adj1" fmla="val 10965147"/>
                <a:gd name="adj2" fmla="val 0"/>
              </a:avLst>
            </a:prstGeom>
            <a:ln w="50800">
              <a:solidFill>
                <a:schemeClr val="accent1">
                  <a:alpha val="51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0614214-8EE3-4500-9885-92173DFC64B4}"/>
              </a:ext>
            </a:extLst>
          </p:cNvPr>
          <p:cNvGrpSpPr/>
          <p:nvPr/>
        </p:nvGrpSpPr>
        <p:grpSpPr>
          <a:xfrm>
            <a:off x="3533315" y="2343150"/>
            <a:ext cx="5214258" cy="917914"/>
            <a:chOff x="3533775" y="2343150"/>
            <a:chExt cx="5214937" cy="917914"/>
          </a:xfrm>
        </p:grpSpPr>
        <p:sp>
          <p:nvSpPr>
            <p:cNvPr id="18" name="Rounded Rectangle 25">
              <a:extLst>
                <a:ext uri="{FF2B5EF4-FFF2-40B4-BE49-F238E27FC236}">
                  <a16:creationId xmlns:a16="http://schemas.microsoft.com/office/drawing/2014/main" id="{583FEB7D-A1AB-42E8-99E5-23EF937886CD}"/>
                </a:ext>
              </a:extLst>
            </p:cNvPr>
            <p:cNvSpPr/>
            <p:nvPr/>
          </p:nvSpPr>
          <p:spPr>
            <a:xfrm>
              <a:off x="3533775" y="2733675"/>
              <a:ext cx="428625" cy="247650"/>
            </a:xfrm>
            <a:prstGeom prst="roundRect">
              <a:avLst/>
            </a:prstGeom>
            <a:solidFill>
              <a:srgbClr val="92D05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ounded Rectangle 29">
              <a:extLst>
                <a:ext uri="{FF2B5EF4-FFF2-40B4-BE49-F238E27FC236}">
                  <a16:creationId xmlns:a16="http://schemas.microsoft.com/office/drawing/2014/main" id="{44D3754A-5BE2-4104-8E3E-0D89F2E31DCC}"/>
                </a:ext>
              </a:extLst>
            </p:cNvPr>
            <p:cNvSpPr/>
            <p:nvPr/>
          </p:nvSpPr>
          <p:spPr>
            <a:xfrm>
              <a:off x="8395615" y="2631280"/>
              <a:ext cx="145930" cy="226219"/>
            </a:xfrm>
            <a:prstGeom prst="roundRect">
              <a:avLst/>
            </a:prstGeom>
            <a:solidFill>
              <a:srgbClr val="92D05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ounded Rectangle 30">
              <a:extLst>
                <a:ext uri="{FF2B5EF4-FFF2-40B4-BE49-F238E27FC236}">
                  <a16:creationId xmlns:a16="http://schemas.microsoft.com/office/drawing/2014/main" id="{096F23B4-9899-49B3-A678-3A002906D48A}"/>
                </a:ext>
              </a:extLst>
            </p:cNvPr>
            <p:cNvSpPr/>
            <p:nvPr/>
          </p:nvSpPr>
          <p:spPr>
            <a:xfrm>
              <a:off x="8612309" y="2631281"/>
              <a:ext cx="136403" cy="226219"/>
            </a:xfrm>
            <a:prstGeom prst="roundRect">
              <a:avLst/>
            </a:prstGeom>
            <a:solidFill>
              <a:srgbClr val="92D05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75072DBA-1015-419A-B731-AAE814F1294F}"/>
                </a:ext>
              </a:extLst>
            </p:cNvPr>
            <p:cNvSpPr/>
            <p:nvPr/>
          </p:nvSpPr>
          <p:spPr>
            <a:xfrm flipV="1">
              <a:off x="3930664" y="2343150"/>
              <a:ext cx="4419586" cy="917914"/>
            </a:xfrm>
            <a:prstGeom prst="arc">
              <a:avLst>
                <a:gd name="adj1" fmla="val 10965147"/>
                <a:gd name="adj2" fmla="val 21495339"/>
              </a:avLst>
            </a:prstGeom>
            <a:ln w="31750">
              <a:solidFill>
                <a:srgbClr val="92D050">
                  <a:alpha val="51000"/>
                </a:srgb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9205F920-C38F-4695-812A-053A2E1627D6}"/>
              </a:ext>
            </a:extLst>
          </p:cNvPr>
          <p:cNvGrpSpPr/>
          <p:nvPr/>
        </p:nvGrpSpPr>
        <p:grpSpPr>
          <a:xfrm>
            <a:off x="7988636" y="4462281"/>
            <a:ext cx="1620661" cy="1479615"/>
            <a:chOff x="7490724" y="2552762"/>
            <a:chExt cx="1620872" cy="1479615"/>
          </a:xfrm>
        </p:grpSpPr>
        <p:sp>
          <p:nvSpPr>
            <p:cNvPr id="23" name="Oval 22">
              <a:extLst>
                <a:ext uri="{FF2B5EF4-FFF2-40B4-BE49-F238E27FC236}">
                  <a16:creationId xmlns:a16="http://schemas.microsoft.com/office/drawing/2014/main" id="{93E0AF9F-F3E2-4D88-97BA-F0E8850EC2A9}"/>
                </a:ext>
              </a:extLst>
            </p:cNvPr>
            <p:cNvSpPr/>
            <p:nvPr/>
          </p:nvSpPr>
          <p:spPr>
            <a:xfrm>
              <a:off x="7490724" y="2552762"/>
              <a:ext cx="1377506" cy="603315"/>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9CE9641-040E-4C23-9E98-C22904389888}"/>
                </a:ext>
              </a:extLst>
            </p:cNvPr>
            <p:cNvSpPr/>
            <p:nvPr/>
          </p:nvSpPr>
          <p:spPr>
            <a:xfrm>
              <a:off x="7490725" y="3429062"/>
              <a:ext cx="1444180" cy="603315"/>
            </a:xfrm>
            <a:prstGeom prst="ellipse">
              <a:avLst/>
            </a:prstGeom>
            <a:noFill/>
            <a:ln w="50800">
              <a:solidFill>
                <a:schemeClr val="accent1">
                  <a:alpha val="53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Arc 24">
              <a:extLst>
                <a:ext uri="{FF2B5EF4-FFF2-40B4-BE49-F238E27FC236}">
                  <a16:creationId xmlns:a16="http://schemas.microsoft.com/office/drawing/2014/main" id="{6B1918BF-D253-4868-8FE6-D0802E9EEFDC}"/>
                </a:ext>
              </a:extLst>
            </p:cNvPr>
            <p:cNvSpPr/>
            <p:nvPr/>
          </p:nvSpPr>
          <p:spPr>
            <a:xfrm rot="5400000">
              <a:off x="8606585" y="3077963"/>
              <a:ext cx="728554" cy="281468"/>
            </a:xfrm>
            <a:prstGeom prst="arc">
              <a:avLst>
                <a:gd name="adj1" fmla="val 10965147"/>
                <a:gd name="adj2" fmla="val 0"/>
              </a:avLst>
            </a:prstGeom>
            <a:ln w="50800">
              <a:solidFill>
                <a:schemeClr val="accent1">
                  <a:alpha val="51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33DA076D-356A-42BC-8A66-1A81A51518AF}"/>
              </a:ext>
            </a:extLst>
          </p:cNvPr>
          <p:cNvGrpSpPr/>
          <p:nvPr/>
        </p:nvGrpSpPr>
        <p:grpSpPr>
          <a:xfrm>
            <a:off x="3085699" y="4306697"/>
            <a:ext cx="5883995" cy="917914"/>
            <a:chOff x="3034982" y="2343150"/>
            <a:chExt cx="5884761" cy="917914"/>
          </a:xfrm>
        </p:grpSpPr>
        <p:sp>
          <p:nvSpPr>
            <p:cNvPr id="27" name="Rounded Rectangle 38">
              <a:extLst>
                <a:ext uri="{FF2B5EF4-FFF2-40B4-BE49-F238E27FC236}">
                  <a16:creationId xmlns:a16="http://schemas.microsoft.com/office/drawing/2014/main" id="{0D17F7A5-C370-4A97-BBFF-7AE06BFDC118}"/>
                </a:ext>
              </a:extLst>
            </p:cNvPr>
            <p:cNvSpPr/>
            <p:nvPr/>
          </p:nvSpPr>
          <p:spPr>
            <a:xfrm>
              <a:off x="3034982" y="2733675"/>
              <a:ext cx="927419" cy="247650"/>
            </a:xfrm>
            <a:prstGeom prst="roundRect">
              <a:avLst/>
            </a:prstGeom>
            <a:solidFill>
              <a:srgbClr val="92D05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ounded Rectangle 39">
              <a:extLst>
                <a:ext uri="{FF2B5EF4-FFF2-40B4-BE49-F238E27FC236}">
                  <a16:creationId xmlns:a16="http://schemas.microsoft.com/office/drawing/2014/main" id="{241AD19A-7E2F-4DC4-8672-B6E089EAB886}"/>
                </a:ext>
              </a:extLst>
            </p:cNvPr>
            <p:cNvSpPr/>
            <p:nvPr/>
          </p:nvSpPr>
          <p:spPr>
            <a:xfrm>
              <a:off x="8395614" y="2646520"/>
              <a:ext cx="524129" cy="226219"/>
            </a:xfrm>
            <a:prstGeom prst="roundRect">
              <a:avLst/>
            </a:prstGeom>
            <a:solidFill>
              <a:srgbClr val="92D05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Arc 28">
              <a:extLst>
                <a:ext uri="{FF2B5EF4-FFF2-40B4-BE49-F238E27FC236}">
                  <a16:creationId xmlns:a16="http://schemas.microsoft.com/office/drawing/2014/main" id="{B6208527-DAE9-4124-92F1-E2E02DF7F004}"/>
                </a:ext>
              </a:extLst>
            </p:cNvPr>
            <p:cNvSpPr/>
            <p:nvPr/>
          </p:nvSpPr>
          <p:spPr>
            <a:xfrm flipV="1">
              <a:off x="3930664" y="2343150"/>
              <a:ext cx="4419586" cy="917914"/>
            </a:xfrm>
            <a:prstGeom prst="arc">
              <a:avLst>
                <a:gd name="adj1" fmla="val 10965147"/>
                <a:gd name="adj2" fmla="val 21495339"/>
              </a:avLst>
            </a:prstGeom>
            <a:ln w="31750">
              <a:solidFill>
                <a:srgbClr val="92D050">
                  <a:alpha val="51000"/>
                </a:srgb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100257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sp>
        <p:nvSpPr>
          <p:cNvPr id="4" name="TextBox 3">
            <a:extLst>
              <a:ext uri="{FF2B5EF4-FFF2-40B4-BE49-F238E27FC236}">
                <a16:creationId xmlns:a16="http://schemas.microsoft.com/office/drawing/2014/main" id="{326F1AA9-EC1C-451B-BD76-79D47853D737}"/>
              </a:ext>
            </a:extLst>
          </p:cNvPr>
          <p:cNvSpPr txBox="1"/>
          <p:nvPr/>
        </p:nvSpPr>
        <p:spPr>
          <a:xfrm>
            <a:off x="2361431" y="1715646"/>
            <a:ext cx="827363" cy="369332"/>
          </a:xfrm>
          <a:prstGeom prst="rect">
            <a:avLst/>
          </a:prstGeom>
          <a:noFill/>
        </p:spPr>
        <p:txBody>
          <a:bodyPr wrap="none" rtlCol="0">
            <a:spAutoFit/>
          </a:bodyPr>
          <a:lstStyle/>
          <a:p>
            <a:r>
              <a:rPr lang="en-GB" dirty="0"/>
              <a:t>Letting</a:t>
            </a:r>
          </a:p>
        </p:txBody>
      </p:sp>
      <p:graphicFrame>
        <p:nvGraphicFramePr>
          <p:cNvPr id="5" name="Object 4">
            <a:extLst>
              <a:ext uri="{FF2B5EF4-FFF2-40B4-BE49-F238E27FC236}">
                <a16:creationId xmlns:a16="http://schemas.microsoft.com/office/drawing/2014/main" id="{C751FAB6-C3A2-4274-9BEE-A3D67409E9FC}"/>
              </a:ext>
            </a:extLst>
          </p:cNvPr>
          <p:cNvGraphicFramePr>
            <a:graphicFrameLocks noChangeAspect="1"/>
          </p:cNvGraphicFramePr>
          <p:nvPr>
            <p:extLst>
              <p:ext uri="{D42A27DB-BD31-4B8C-83A1-F6EECF244321}">
                <p14:modId xmlns:p14="http://schemas.microsoft.com/office/powerpoint/2010/main" val="4101172017"/>
              </p:ext>
            </p:extLst>
          </p:nvPr>
        </p:nvGraphicFramePr>
        <p:xfrm>
          <a:off x="3529241" y="2490426"/>
          <a:ext cx="3752354" cy="779253"/>
        </p:xfrm>
        <a:graphic>
          <a:graphicData uri="http://schemas.openxmlformats.org/presentationml/2006/ole">
            <mc:AlternateContent xmlns:mc="http://schemas.openxmlformats.org/markup-compatibility/2006">
              <mc:Choice xmlns:v="urn:schemas-microsoft-com:vml" Requires="v">
                <p:oleObj spid="_x0000_s4098" name="Equation" r:id="rId4" imgW="1422400" imgH="393700" progId="Equation.3">
                  <p:embed/>
                </p:oleObj>
              </mc:Choice>
              <mc:Fallback>
                <p:oleObj name="Equation" r:id="rId4" imgW="1422400" imgH="393700" progId="Equation.3">
                  <p:embed/>
                  <p:pic>
                    <p:nvPicPr>
                      <p:cNvPr id="5" name="Object 4">
                        <a:extLst>
                          <a:ext uri="{FF2B5EF4-FFF2-40B4-BE49-F238E27FC236}">
                            <a16:creationId xmlns:a16="http://schemas.microsoft.com/office/drawing/2014/main" id="{C751FAB6-C3A2-4274-9BEE-A3D67409E9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241" y="2490426"/>
                        <a:ext cx="3752354" cy="7792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a:extLst>
              <a:ext uri="{FF2B5EF4-FFF2-40B4-BE49-F238E27FC236}">
                <a16:creationId xmlns:a16="http://schemas.microsoft.com/office/drawing/2014/main" id="{767AA443-5C1C-4279-B9D6-53FB93F7E87A}"/>
              </a:ext>
            </a:extLst>
          </p:cNvPr>
          <p:cNvGraphicFramePr>
            <a:graphicFrameLocks noChangeAspect="1"/>
          </p:cNvGraphicFramePr>
          <p:nvPr>
            <p:extLst>
              <p:ext uri="{D42A27DB-BD31-4B8C-83A1-F6EECF244321}">
                <p14:modId xmlns:p14="http://schemas.microsoft.com/office/powerpoint/2010/main" val="2517337531"/>
              </p:ext>
            </p:extLst>
          </p:nvPr>
        </p:nvGraphicFramePr>
        <p:xfrm>
          <a:off x="3557052" y="1514456"/>
          <a:ext cx="3682932" cy="771713"/>
        </p:xfrm>
        <a:graphic>
          <a:graphicData uri="http://schemas.openxmlformats.org/presentationml/2006/ole">
            <mc:AlternateContent xmlns:mc="http://schemas.openxmlformats.org/markup-compatibility/2006">
              <mc:Choice xmlns:v="urn:schemas-microsoft-com:vml" Requires="v">
                <p:oleObj spid="_x0000_s4099" name="Equation" r:id="rId6" imgW="1409088" imgH="393529" progId="Equation.3">
                  <p:embed/>
                </p:oleObj>
              </mc:Choice>
              <mc:Fallback>
                <p:oleObj name="Equation" r:id="rId6" imgW="1409088" imgH="393529" progId="Equation.3">
                  <p:embed/>
                  <p:pic>
                    <p:nvPicPr>
                      <p:cNvPr id="6" name="Object 3">
                        <a:extLst>
                          <a:ext uri="{FF2B5EF4-FFF2-40B4-BE49-F238E27FC236}">
                            <a16:creationId xmlns:a16="http://schemas.microsoft.com/office/drawing/2014/main" id="{767AA443-5C1C-4279-B9D6-53FB93F7E8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7052" y="1514456"/>
                        <a:ext cx="3682932" cy="77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88C6443B-9C7E-46A8-A2B8-9763999A520A}"/>
              </a:ext>
            </a:extLst>
          </p:cNvPr>
          <p:cNvSpPr txBox="1"/>
          <p:nvPr/>
        </p:nvSpPr>
        <p:spPr>
          <a:xfrm>
            <a:off x="2404571" y="2645223"/>
            <a:ext cx="514818" cy="369332"/>
          </a:xfrm>
          <a:prstGeom prst="rect">
            <a:avLst/>
          </a:prstGeom>
          <a:noFill/>
        </p:spPr>
        <p:txBody>
          <a:bodyPr wrap="none" rtlCol="0">
            <a:spAutoFit/>
          </a:bodyPr>
          <a:lstStyle/>
          <a:p>
            <a:r>
              <a:rPr lang="en-GB" dirty="0"/>
              <a:t>and</a:t>
            </a:r>
          </a:p>
        </p:txBody>
      </p:sp>
      <p:graphicFrame>
        <p:nvGraphicFramePr>
          <p:cNvPr id="8" name="Object 3">
            <a:extLst>
              <a:ext uri="{FF2B5EF4-FFF2-40B4-BE49-F238E27FC236}">
                <a16:creationId xmlns:a16="http://schemas.microsoft.com/office/drawing/2014/main" id="{2E1AFDD6-85A6-4043-928F-D518F90EA0EB}"/>
              </a:ext>
            </a:extLst>
          </p:cNvPr>
          <p:cNvGraphicFramePr>
            <a:graphicFrameLocks noChangeAspect="1"/>
          </p:cNvGraphicFramePr>
          <p:nvPr>
            <p:extLst>
              <p:ext uri="{D42A27DB-BD31-4B8C-83A1-F6EECF244321}">
                <p14:modId xmlns:p14="http://schemas.microsoft.com/office/powerpoint/2010/main" val="376311723"/>
              </p:ext>
            </p:extLst>
          </p:nvPr>
        </p:nvGraphicFramePr>
        <p:xfrm>
          <a:off x="3656172" y="4180114"/>
          <a:ext cx="3929114" cy="831850"/>
        </p:xfrm>
        <a:graphic>
          <a:graphicData uri="http://schemas.openxmlformats.org/presentationml/2006/ole">
            <mc:AlternateContent xmlns:mc="http://schemas.openxmlformats.org/markup-compatibility/2006">
              <mc:Choice xmlns:v="urn:schemas-microsoft-com:vml" Requires="v">
                <p:oleObj spid="_x0000_s4100" name="Equation" r:id="rId8" imgW="1574800" imgH="444500" progId="Equation.3">
                  <p:embed/>
                </p:oleObj>
              </mc:Choice>
              <mc:Fallback>
                <p:oleObj name="Equation" r:id="rId8" imgW="1574800" imgH="444500" progId="Equation.3">
                  <p:embed/>
                  <p:pic>
                    <p:nvPicPr>
                      <p:cNvPr id="8" name="Object 3">
                        <a:extLst>
                          <a:ext uri="{FF2B5EF4-FFF2-40B4-BE49-F238E27FC236}">
                            <a16:creationId xmlns:a16="http://schemas.microsoft.com/office/drawing/2014/main" id="{2E1AFDD6-85A6-4043-928F-D518F90EA0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6172" y="4180114"/>
                        <a:ext cx="3929114"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a:extLst>
              <a:ext uri="{FF2B5EF4-FFF2-40B4-BE49-F238E27FC236}">
                <a16:creationId xmlns:a16="http://schemas.microsoft.com/office/drawing/2014/main" id="{244844D9-12C9-4C1C-8AC4-6E386EE77E96}"/>
              </a:ext>
            </a:extLst>
          </p:cNvPr>
          <p:cNvGraphicFramePr>
            <a:graphicFrameLocks noChangeAspect="1"/>
          </p:cNvGraphicFramePr>
          <p:nvPr/>
        </p:nvGraphicFramePr>
        <p:xfrm>
          <a:off x="3095474" y="5181600"/>
          <a:ext cx="4847389" cy="831850"/>
        </p:xfrm>
        <a:graphic>
          <a:graphicData uri="http://schemas.openxmlformats.org/presentationml/2006/ole">
            <mc:AlternateContent xmlns:mc="http://schemas.openxmlformats.org/markup-compatibility/2006">
              <mc:Choice xmlns:v="urn:schemas-microsoft-com:vml" Requires="v">
                <p:oleObj spid="_x0000_s4101" name="Equation" r:id="rId10" imgW="1943100" imgH="444500" progId="Equation.3">
                  <p:embed/>
                </p:oleObj>
              </mc:Choice>
              <mc:Fallback>
                <p:oleObj name="Equation" r:id="rId10" imgW="1943100" imgH="444500" progId="Equation.3">
                  <p:embed/>
                  <p:pic>
                    <p:nvPicPr>
                      <p:cNvPr id="9" name="Object 3">
                        <a:extLst>
                          <a:ext uri="{FF2B5EF4-FFF2-40B4-BE49-F238E27FC236}">
                            <a16:creationId xmlns:a16="http://schemas.microsoft.com/office/drawing/2014/main" id="{244844D9-12C9-4C1C-8AC4-6E386EE77E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5474" y="5181600"/>
                        <a:ext cx="4847389"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CA5917CA-5B65-4455-8672-03E0EC311A75}"/>
              </a:ext>
            </a:extLst>
          </p:cNvPr>
          <p:cNvSpPr txBox="1"/>
          <p:nvPr/>
        </p:nvSpPr>
        <p:spPr>
          <a:xfrm>
            <a:off x="1104438" y="3586803"/>
            <a:ext cx="9638364" cy="369332"/>
          </a:xfrm>
          <a:prstGeom prst="rect">
            <a:avLst/>
          </a:prstGeom>
          <a:noFill/>
        </p:spPr>
        <p:txBody>
          <a:bodyPr wrap="square" rtlCol="0">
            <a:spAutoFit/>
          </a:bodyPr>
          <a:lstStyle/>
          <a:p>
            <a:r>
              <a:rPr lang="en-GB" dirty="0"/>
              <a:t>We can write two equations for two </a:t>
            </a:r>
            <a:r>
              <a:rPr lang="en-GB" i="1" dirty="0"/>
              <a:t>N</a:t>
            </a:r>
            <a:r>
              <a:rPr lang="en-GB" dirty="0"/>
              <a:t>/2-point DFTs that together represent one </a:t>
            </a:r>
            <a:r>
              <a:rPr lang="en-GB" i="1" dirty="0"/>
              <a:t>N-</a:t>
            </a:r>
            <a:r>
              <a:rPr lang="en-GB" dirty="0"/>
              <a:t>point DFT</a:t>
            </a:r>
          </a:p>
        </p:txBody>
      </p:sp>
    </p:spTree>
    <p:extLst>
      <p:ext uri="{BB962C8B-B14F-4D97-AF65-F5344CB8AC3E}">
        <p14:creationId xmlns:p14="http://schemas.microsoft.com/office/powerpoint/2010/main" val="227570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graphicFrame>
        <p:nvGraphicFramePr>
          <p:cNvPr id="4" name="Object 3">
            <a:extLst>
              <a:ext uri="{FF2B5EF4-FFF2-40B4-BE49-F238E27FC236}">
                <a16:creationId xmlns:a16="http://schemas.microsoft.com/office/drawing/2014/main" id="{E6D7747B-AF26-4EB6-9396-90E546DEAFB2}"/>
              </a:ext>
            </a:extLst>
          </p:cNvPr>
          <p:cNvGraphicFramePr>
            <a:graphicFrameLocks noChangeAspect="1"/>
          </p:cNvGraphicFramePr>
          <p:nvPr>
            <p:extLst>
              <p:ext uri="{D42A27DB-BD31-4B8C-83A1-F6EECF244321}">
                <p14:modId xmlns:p14="http://schemas.microsoft.com/office/powerpoint/2010/main" val="1165335619"/>
              </p:ext>
            </p:extLst>
          </p:nvPr>
        </p:nvGraphicFramePr>
        <p:xfrm>
          <a:off x="4017824" y="2993571"/>
          <a:ext cx="3929115" cy="831850"/>
        </p:xfrm>
        <a:graphic>
          <a:graphicData uri="http://schemas.openxmlformats.org/presentationml/2006/ole">
            <mc:AlternateContent xmlns:mc="http://schemas.openxmlformats.org/markup-compatibility/2006">
              <mc:Choice xmlns:v="urn:schemas-microsoft-com:vml" Requires="v">
                <p:oleObj spid="_x0000_s5122" name="Equation" r:id="rId4" imgW="1574800" imgH="444500" progId="Equation.3">
                  <p:embed/>
                </p:oleObj>
              </mc:Choice>
              <mc:Fallback>
                <p:oleObj name="Equation" r:id="rId4" imgW="1574800" imgH="444500" progId="Equation.3">
                  <p:embed/>
                  <p:pic>
                    <p:nvPicPr>
                      <p:cNvPr id="4" name="Object 3">
                        <a:extLst>
                          <a:ext uri="{FF2B5EF4-FFF2-40B4-BE49-F238E27FC236}">
                            <a16:creationId xmlns:a16="http://schemas.microsoft.com/office/drawing/2014/main" id="{E6D7747B-AF26-4EB6-9396-90E546DEAF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7824" y="2993571"/>
                        <a:ext cx="3929115"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2EBBD6DC-3DF8-4B46-9ABB-2E2133BE9F44}"/>
              </a:ext>
            </a:extLst>
          </p:cNvPr>
          <p:cNvSpPr txBox="1"/>
          <p:nvPr/>
        </p:nvSpPr>
        <p:spPr>
          <a:xfrm>
            <a:off x="8224028" y="3224182"/>
            <a:ext cx="2412071" cy="400110"/>
          </a:xfrm>
          <a:prstGeom prst="rect">
            <a:avLst/>
          </a:prstGeom>
          <a:noFill/>
        </p:spPr>
        <p:txBody>
          <a:bodyPr wrap="none" rtlCol="0">
            <a:spAutoFit/>
          </a:bodyPr>
          <a:lstStyle/>
          <a:p>
            <a:r>
              <a:rPr lang="en-GB" sz="2000" i="1" dirty="0">
                <a:solidFill>
                  <a:schemeClr val="accent1"/>
                </a:solidFill>
              </a:rPr>
              <a:t>N</a:t>
            </a:r>
            <a:r>
              <a:rPr lang="en-GB" sz="2000" dirty="0">
                <a:solidFill>
                  <a:schemeClr val="accent1"/>
                </a:solidFill>
              </a:rPr>
              <a:t>/2-point DFT of </a:t>
            </a:r>
            <a:r>
              <a:rPr lang="en-GB" sz="2000" i="1" dirty="0">
                <a:solidFill>
                  <a:schemeClr val="accent1"/>
                </a:solidFill>
              </a:rPr>
              <a:t>a</a:t>
            </a:r>
            <a:r>
              <a:rPr lang="en-GB" sz="2000" dirty="0">
                <a:solidFill>
                  <a:schemeClr val="accent1"/>
                </a:solidFill>
              </a:rPr>
              <a:t>(</a:t>
            </a:r>
            <a:r>
              <a:rPr lang="en-GB" sz="2000" i="1" dirty="0">
                <a:solidFill>
                  <a:schemeClr val="accent1"/>
                </a:solidFill>
              </a:rPr>
              <a:t>n</a:t>
            </a:r>
            <a:r>
              <a:rPr lang="en-GB" sz="2000" dirty="0">
                <a:solidFill>
                  <a:schemeClr val="accent1"/>
                </a:solidFill>
              </a:rPr>
              <a:t>)</a:t>
            </a:r>
          </a:p>
        </p:txBody>
      </p:sp>
      <p:sp>
        <p:nvSpPr>
          <p:cNvPr id="6" name="TextBox 5">
            <a:extLst>
              <a:ext uri="{FF2B5EF4-FFF2-40B4-BE49-F238E27FC236}">
                <a16:creationId xmlns:a16="http://schemas.microsoft.com/office/drawing/2014/main" id="{D76D3EE8-CD7F-41E0-968D-59725629B0D5}"/>
              </a:ext>
            </a:extLst>
          </p:cNvPr>
          <p:cNvSpPr txBox="1"/>
          <p:nvPr/>
        </p:nvSpPr>
        <p:spPr>
          <a:xfrm>
            <a:off x="1527325" y="2013077"/>
            <a:ext cx="2015611" cy="400110"/>
          </a:xfrm>
          <a:prstGeom prst="rect">
            <a:avLst/>
          </a:prstGeom>
          <a:noFill/>
        </p:spPr>
        <p:txBody>
          <a:bodyPr wrap="none" rtlCol="0">
            <a:spAutoFit/>
          </a:bodyPr>
          <a:lstStyle/>
          <a:p>
            <a:r>
              <a:rPr lang="en-GB" sz="2000" dirty="0">
                <a:solidFill>
                  <a:schemeClr val="accent1"/>
                </a:solidFill>
              </a:rPr>
              <a:t>even elements of </a:t>
            </a:r>
          </a:p>
        </p:txBody>
      </p:sp>
      <p:graphicFrame>
        <p:nvGraphicFramePr>
          <p:cNvPr id="7" name="Object 6">
            <a:extLst>
              <a:ext uri="{FF2B5EF4-FFF2-40B4-BE49-F238E27FC236}">
                <a16:creationId xmlns:a16="http://schemas.microsoft.com/office/drawing/2014/main" id="{B5A20C9C-8FD0-4EB2-A4F0-862C2CCD83EB}"/>
              </a:ext>
            </a:extLst>
          </p:cNvPr>
          <p:cNvGraphicFramePr>
            <a:graphicFrameLocks noChangeAspect="1"/>
          </p:cNvGraphicFramePr>
          <p:nvPr>
            <p:extLst>
              <p:ext uri="{D42A27DB-BD31-4B8C-83A1-F6EECF244321}">
                <p14:modId xmlns:p14="http://schemas.microsoft.com/office/powerpoint/2010/main" val="1102484871"/>
              </p:ext>
            </p:extLst>
          </p:nvPr>
        </p:nvGraphicFramePr>
        <p:xfrm>
          <a:off x="3381645" y="1988135"/>
          <a:ext cx="1218724" cy="470263"/>
        </p:xfrm>
        <a:graphic>
          <a:graphicData uri="http://schemas.openxmlformats.org/presentationml/2006/ole">
            <mc:AlternateContent xmlns:mc="http://schemas.openxmlformats.org/markup-compatibility/2006">
              <mc:Choice xmlns:v="urn:schemas-microsoft-com:vml" Requires="v">
                <p:oleObj spid="_x0000_s5123" name="Equation" r:id="rId6" imgW="444307" imgH="228501" progId="Equation.3">
                  <p:embed/>
                </p:oleObj>
              </mc:Choice>
              <mc:Fallback>
                <p:oleObj name="Equation" r:id="rId6" imgW="444307" imgH="228501" progId="Equation.3">
                  <p:embed/>
                  <p:pic>
                    <p:nvPicPr>
                      <p:cNvPr id="7" name="Object 6">
                        <a:extLst>
                          <a:ext uri="{FF2B5EF4-FFF2-40B4-BE49-F238E27FC236}">
                            <a16:creationId xmlns:a16="http://schemas.microsoft.com/office/drawing/2014/main" id="{B5A20C9C-8FD0-4EB2-A4F0-862C2CCD83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1645" y="1988135"/>
                        <a:ext cx="1218724" cy="47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a:extLst>
              <a:ext uri="{FF2B5EF4-FFF2-40B4-BE49-F238E27FC236}">
                <a16:creationId xmlns:a16="http://schemas.microsoft.com/office/drawing/2014/main" id="{2109FFA2-2C56-480C-8280-AA027DE49221}"/>
              </a:ext>
            </a:extLst>
          </p:cNvPr>
          <p:cNvCxnSpPr/>
          <p:nvPr/>
        </p:nvCxnSpPr>
        <p:spPr bwMode="auto">
          <a:xfrm>
            <a:off x="3398949" y="2439876"/>
            <a:ext cx="523097" cy="675304"/>
          </a:xfrm>
          <a:prstGeom prst="straightConnector1">
            <a:avLst/>
          </a:prstGeom>
          <a:solidFill>
            <a:schemeClr val="accent1"/>
          </a:solidFill>
          <a:ln w="50800" cap="flat" cmpd="sng" algn="ctr">
            <a:solidFill>
              <a:schemeClr val="accent1"/>
            </a:solidFill>
            <a:prstDash val="solid"/>
            <a:round/>
            <a:headEnd type="none" w="med" len="med"/>
            <a:tailEnd type="triangle"/>
          </a:ln>
          <a:effectLst/>
        </p:spPr>
      </p:cxnSp>
      <p:sp>
        <p:nvSpPr>
          <p:cNvPr id="9" name="TextBox 8">
            <a:extLst>
              <a:ext uri="{FF2B5EF4-FFF2-40B4-BE49-F238E27FC236}">
                <a16:creationId xmlns:a16="http://schemas.microsoft.com/office/drawing/2014/main" id="{80288712-9A2A-4DF1-B013-1B2D867E779D}"/>
              </a:ext>
            </a:extLst>
          </p:cNvPr>
          <p:cNvSpPr txBox="1"/>
          <p:nvPr/>
        </p:nvSpPr>
        <p:spPr>
          <a:xfrm>
            <a:off x="3660497" y="4518356"/>
            <a:ext cx="4855508" cy="400110"/>
          </a:xfrm>
          <a:prstGeom prst="rect">
            <a:avLst/>
          </a:prstGeom>
          <a:noFill/>
        </p:spPr>
        <p:txBody>
          <a:bodyPr wrap="square" rtlCol="0">
            <a:spAutoFit/>
          </a:bodyPr>
          <a:lstStyle/>
          <a:p>
            <a:r>
              <a:rPr lang="en-GB" sz="2000" i="1" dirty="0">
                <a:solidFill>
                  <a:schemeClr val="accent1"/>
                </a:solidFill>
              </a:rPr>
              <a:t>a</a:t>
            </a:r>
            <a:r>
              <a:rPr lang="en-GB" sz="2000" dirty="0">
                <a:solidFill>
                  <a:schemeClr val="accent1"/>
                </a:solidFill>
              </a:rPr>
              <a:t>(</a:t>
            </a:r>
            <a:r>
              <a:rPr lang="en-GB" sz="2000" i="1" dirty="0">
                <a:solidFill>
                  <a:schemeClr val="accent1"/>
                </a:solidFill>
              </a:rPr>
              <a:t>n</a:t>
            </a:r>
            <a:r>
              <a:rPr lang="en-GB" sz="2000" dirty="0">
                <a:solidFill>
                  <a:schemeClr val="accent1"/>
                </a:solidFill>
              </a:rPr>
              <a:t>) are combinations of elements of </a:t>
            </a:r>
            <a:r>
              <a:rPr lang="en-GB" sz="2000" i="1" dirty="0">
                <a:solidFill>
                  <a:schemeClr val="accent1"/>
                </a:solidFill>
              </a:rPr>
              <a:t>x</a:t>
            </a:r>
            <a:r>
              <a:rPr lang="en-GB" sz="2000" dirty="0">
                <a:solidFill>
                  <a:schemeClr val="accent1"/>
                </a:solidFill>
              </a:rPr>
              <a:t>(</a:t>
            </a:r>
            <a:r>
              <a:rPr lang="en-GB" sz="2000" i="1" dirty="0">
                <a:solidFill>
                  <a:schemeClr val="accent1"/>
                </a:solidFill>
              </a:rPr>
              <a:t>n</a:t>
            </a:r>
            <a:r>
              <a:rPr lang="en-GB" sz="2000" dirty="0">
                <a:solidFill>
                  <a:schemeClr val="accent1"/>
                </a:solidFill>
              </a:rPr>
              <a:t>)</a:t>
            </a:r>
          </a:p>
        </p:txBody>
      </p:sp>
    </p:spTree>
    <p:extLst>
      <p:ext uri="{BB962C8B-B14F-4D97-AF65-F5344CB8AC3E}">
        <p14:creationId xmlns:p14="http://schemas.microsoft.com/office/powerpoint/2010/main" val="329006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sp>
        <p:nvSpPr>
          <p:cNvPr id="4" name="TextBox 3">
            <a:extLst>
              <a:ext uri="{FF2B5EF4-FFF2-40B4-BE49-F238E27FC236}">
                <a16:creationId xmlns:a16="http://schemas.microsoft.com/office/drawing/2014/main" id="{06F3A733-0699-4082-98B9-4C73DD512D06}"/>
              </a:ext>
            </a:extLst>
          </p:cNvPr>
          <p:cNvSpPr txBox="1"/>
          <p:nvPr/>
        </p:nvSpPr>
        <p:spPr>
          <a:xfrm>
            <a:off x="8433551" y="3152024"/>
            <a:ext cx="2865721" cy="400110"/>
          </a:xfrm>
          <a:prstGeom prst="rect">
            <a:avLst/>
          </a:prstGeom>
          <a:noFill/>
        </p:spPr>
        <p:txBody>
          <a:bodyPr wrap="none" rtlCol="0">
            <a:spAutoFit/>
          </a:bodyPr>
          <a:lstStyle/>
          <a:p>
            <a:r>
              <a:rPr lang="en-GB" sz="2000" i="1" dirty="0">
                <a:solidFill>
                  <a:schemeClr val="accent1"/>
                </a:solidFill>
              </a:rPr>
              <a:t>N</a:t>
            </a:r>
            <a:r>
              <a:rPr lang="en-GB" sz="2000" dirty="0">
                <a:solidFill>
                  <a:schemeClr val="accent1"/>
                </a:solidFill>
              </a:rPr>
              <a:t>/2-point DFT of  </a:t>
            </a:r>
            <a:r>
              <a:rPr lang="en-GB" sz="2000" i="1" dirty="0">
                <a:solidFill>
                  <a:schemeClr val="accent1"/>
                </a:solidFill>
              </a:rPr>
              <a:t>W</a:t>
            </a:r>
            <a:r>
              <a:rPr lang="en-GB" sz="2000" i="1" baseline="-25000" dirty="0">
                <a:solidFill>
                  <a:schemeClr val="accent1"/>
                </a:solidFill>
              </a:rPr>
              <a:t>N</a:t>
            </a:r>
            <a:r>
              <a:rPr lang="en-GB" sz="2000" i="1" dirty="0">
                <a:solidFill>
                  <a:schemeClr val="accent1"/>
                </a:solidFill>
              </a:rPr>
              <a:t>b</a:t>
            </a:r>
            <a:r>
              <a:rPr lang="en-GB" sz="2000" dirty="0">
                <a:solidFill>
                  <a:schemeClr val="accent1"/>
                </a:solidFill>
              </a:rPr>
              <a:t>(</a:t>
            </a:r>
            <a:r>
              <a:rPr lang="en-GB" sz="2000" i="1" dirty="0">
                <a:solidFill>
                  <a:schemeClr val="accent1"/>
                </a:solidFill>
              </a:rPr>
              <a:t>n</a:t>
            </a:r>
            <a:r>
              <a:rPr lang="en-GB" sz="2000" dirty="0">
                <a:solidFill>
                  <a:schemeClr val="accent1"/>
                </a:solidFill>
              </a:rPr>
              <a:t>) </a:t>
            </a:r>
          </a:p>
        </p:txBody>
      </p:sp>
      <p:sp>
        <p:nvSpPr>
          <p:cNvPr id="5" name="TextBox 4">
            <a:extLst>
              <a:ext uri="{FF2B5EF4-FFF2-40B4-BE49-F238E27FC236}">
                <a16:creationId xmlns:a16="http://schemas.microsoft.com/office/drawing/2014/main" id="{3A89CFC5-E932-4767-9015-19DEEE399A22}"/>
              </a:ext>
            </a:extLst>
          </p:cNvPr>
          <p:cNvSpPr txBox="1"/>
          <p:nvPr/>
        </p:nvSpPr>
        <p:spPr>
          <a:xfrm>
            <a:off x="1603517" y="2013077"/>
            <a:ext cx="1938805" cy="400110"/>
          </a:xfrm>
          <a:prstGeom prst="rect">
            <a:avLst/>
          </a:prstGeom>
          <a:noFill/>
        </p:spPr>
        <p:txBody>
          <a:bodyPr wrap="none" rtlCol="0">
            <a:spAutoFit/>
          </a:bodyPr>
          <a:lstStyle/>
          <a:p>
            <a:r>
              <a:rPr lang="en-GB" sz="2000" dirty="0">
                <a:solidFill>
                  <a:schemeClr val="accent1"/>
                </a:solidFill>
              </a:rPr>
              <a:t>odd elements of </a:t>
            </a:r>
          </a:p>
        </p:txBody>
      </p:sp>
      <p:graphicFrame>
        <p:nvGraphicFramePr>
          <p:cNvPr id="6" name="Object 5">
            <a:extLst>
              <a:ext uri="{FF2B5EF4-FFF2-40B4-BE49-F238E27FC236}">
                <a16:creationId xmlns:a16="http://schemas.microsoft.com/office/drawing/2014/main" id="{BAFCCA26-A2BC-4E39-B11D-DD24C26A6732}"/>
              </a:ext>
            </a:extLst>
          </p:cNvPr>
          <p:cNvGraphicFramePr>
            <a:graphicFrameLocks noChangeAspect="1"/>
          </p:cNvGraphicFramePr>
          <p:nvPr/>
        </p:nvGraphicFramePr>
        <p:xfrm>
          <a:off x="3351491" y="1981202"/>
          <a:ext cx="1218724" cy="470263"/>
        </p:xfrm>
        <a:graphic>
          <a:graphicData uri="http://schemas.openxmlformats.org/presentationml/2006/ole">
            <mc:AlternateContent xmlns:mc="http://schemas.openxmlformats.org/markup-compatibility/2006">
              <mc:Choice xmlns:v="urn:schemas-microsoft-com:vml" Requires="v">
                <p:oleObj spid="_x0000_s6146" name="Equation" r:id="rId4" imgW="444307" imgH="228501" progId="Equation.3">
                  <p:embed/>
                </p:oleObj>
              </mc:Choice>
              <mc:Fallback>
                <p:oleObj name="Equation" r:id="rId4" imgW="444307" imgH="228501" progId="Equation.3">
                  <p:embed/>
                  <p:pic>
                    <p:nvPicPr>
                      <p:cNvPr id="6" name="Object 5">
                        <a:extLst>
                          <a:ext uri="{FF2B5EF4-FFF2-40B4-BE49-F238E27FC236}">
                            <a16:creationId xmlns:a16="http://schemas.microsoft.com/office/drawing/2014/main" id="{BAFCCA26-A2BC-4E39-B11D-DD24C26A67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491" y="1981202"/>
                        <a:ext cx="1218724" cy="47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a:extLst>
              <a:ext uri="{FF2B5EF4-FFF2-40B4-BE49-F238E27FC236}">
                <a16:creationId xmlns:a16="http://schemas.microsoft.com/office/drawing/2014/main" id="{A0121072-A059-4080-9006-A08CC8483045}"/>
              </a:ext>
            </a:extLst>
          </p:cNvPr>
          <p:cNvCxnSpPr/>
          <p:nvPr/>
        </p:nvCxnSpPr>
        <p:spPr bwMode="auto">
          <a:xfrm>
            <a:off x="3342454" y="2413187"/>
            <a:ext cx="408812" cy="675304"/>
          </a:xfrm>
          <a:prstGeom prst="straightConnector1">
            <a:avLst/>
          </a:prstGeom>
          <a:solidFill>
            <a:schemeClr val="accent1"/>
          </a:solidFill>
          <a:ln w="50800" cap="flat" cmpd="sng" algn="ctr">
            <a:solidFill>
              <a:schemeClr val="accent1"/>
            </a:solidFill>
            <a:prstDash val="solid"/>
            <a:round/>
            <a:headEnd type="none" w="med" len="med"/>
            <a:tailEnd type="triangle"/>
          </a:ln>
          <a:effectLst/>
        </p:spPr>
      </p:cxnSp>
      <p:sp>
        <p:nvSpPr>
          <p:cNvPr id="8" name="TextBox 7">
            <a:extLst>
              <a:ext uri="{FF2B5EF4-FFF2-40B4-BE49-F238E27FC236}">
                <a16:creationId xmlns:a16="http://schemas.microsoft.com/office/drawing/2014/main" id="{9D1E4981-CF18-40A0-ADF6-F89B560EA1DD}"/>
              </a:ext>
            </a:extLst>
          </p:cNvPr>
          <p:cNvSpPr txBox="1"/>
          <p:nvPr/>
        </p:nvSpPr>
        <p:spPr>
          <a:xfrm>
            <a:off x="3660497" y="4518356"/>
            <a:ext cx="4855508" cy="400110"/>
          </a:xfrm>
          <a:prstGeom prst="rect">
            <a:avLst/>
          </a:prstGeom>
          <a:noFill/>
        </p:spPr>
        <p:txBody>
          <a:bodyPr wrap="square" rtlCol="0">
            <a:spAutoFit/>
          </a:bodyPr>
          <a:lstStyle/>
          <a:p>
            <a:r>
              <a:rPr lang="en-GB" sz="2000" i="1" dirty="0">
                <a:solidFill>
                  <a:schemeClr val="accent1"/>
                </a:solidFill>
              </a:rPr>
              <a:t>b</a:t>
            </a:r>
            <a:r>
              <a:rPr lang="en-GB" sz="2000" dirty="0">
                <a:solidFill>
                  <a:schemeClr val="accent1"/>
                </a:solidFill>
              </a:rPr>
              <a:t>(</a:t>
            </a:r>
            <a:r>
              <a:rPr lang="en-GB" sz="2000" i="1" dirty="0">
                <a:solidFill>
                  <a:schemeClr val="accent1"/>
                </a:solidFill>
              </a:rPr>
              <a:t>n</a:t>
            </a:r>
            <a:r>
              <a:rPr lang="en-GB" sz="2000" dirty="0">
                <a:solidFill>
                  <a:schemeClr val="accent1"/>
                </a:solidFill>
              </a:rPr>
              <a:t>) are combinations of  elements of </a:t>
            </a:r>
            <a:r>
              <a:rPr lang="en-GB" sz="2000" i="1" dirty="0">
                <a:solidFill>
                  <a:schemeClr val="accent1"/>
                </a:solidFill>
              </a:rPr>
              <a:t>x</a:t>
            </a:r>
            <a:r>
              <a:rPr lang="en-GB" sz="2000" dirty="0">
                <a:solidFill>
                  <a:schemeClr val="accent1"/>
                </a:solidFill>
              </a:rPr>
              <a:t>(</a:t>
            </a:r>
            <a:r>
              <a:rPr lang="en-GB" sz="2000" i="1" dirty="0">
                <a:solidFill>
                  <a:schemeClr val="accent1"/>
                </a:solidFill>
              </a:rPr>
              <a:t>n</a:t>
            </a:r>
            <a:r>
              <a:rPr lang="en-GB" sz="2000" dirty="0">
                <a:solidFill>
                  <a:schemeClr val="accent1"/>
                </a:solidFill>
              </a:rPr>
              <a:t>)</a:t>
            </a:r>
          </a:p>
        </p:txBody>
      </p:sp>
      <p:graphicFrame>
        <p:nvGraphicFramePr>
          <p:cNvPr id="9" name="Object 8">
            <a:extLst>
              <a:ext uri="{FF2B5EF4-FFF2-40B4-BE49-F238E27FC236}">
                <a16:creationId xmlns:a16="http://schemas.microsoft.com/office/drawing/2014/main" id="{5BC967C8-CBA6-409F-A4FD-1B6D0C0A8850}"/>
              </a:ext>
            </a:extLst>
          </p:cNvPr>
          <p:cNvGraphicFramePr>
            <a:graphicFrameLocks noChangeAspect="1"/>
          </p:cNvGraphicFramePr>
          <p:nvPr>
            <p:extLst>
              <p:ext uri="{D42A27DB-BD31-4B8C-83A1-F6EECF244321}">
                <p14:modId xmlns:p14="http://schemas.microsoft.com/office/powerpoint/2010/main" val="2598236910"/>
              </p:ext>
            </p:extLst>
          </p:nvPr>
        </p:nvGraphicFramePr>
        <p:xfrm>
          <a:off x="3564091" y="2993570"/>
          <a:ext cx="4847594" cy="831850"/>
        </p:xfrm>
        <a:graphic>
          <a:graphicData uri="http://schemas.openxmlformats.org/presentationml/2006/ole">
            <mc:AlternateContent xmlns:mc="http://schemas.openxmlformats.org/markup-compatibility/2006">
              <mc:Choice xmlns:v="urn:schemas-microsoft-com:vml" Requires="v">
                <p:oleObj spid="_x0000_s6147" name="Equation" r:id="rId6" imgW="1943100" imgH="444500" progId="Equation.3">
                  <p:embed/>
                </p:oleObj>
              </mc:Choice>
              <mc:Fallback>
                <p:oleObj name="Equation" r:id="rId6" imgW="1943100" imgH="444500" progId="Equation.3">
                  <p:embed/>
                  <p:pic>
                    <p:nvPicPr>
                      <p:cNvPr id="9" name="Object 8">
                        <a:extLst>
                          <a:ext uri="{FF2B5EF4-FFF2-40B4-BE49-F238E27FC236}">
                            <a16:creationId xmlns:a16="http://schemas.microsoft.com/office/drawing/2014/main" id="{5BC967C8-CBA6-409F-A4FD-1B6D0C0A88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4091" y="2993570"/>
                        <a:ext cx="4847594"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08735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sp>
        <p:nvSpPr>
          <p:cNvPr id="4" name="TextBox 3">
            <a:extLst>
              <a:ext uri="{FF2B5EF4-FFF2-40B4-BE49-F238E27FC236}">
                <a16:creationId xmlns:a16="http://schemas.microsoft.com/office/drawing/2014/main" id="{36678F17-60B5-4437-AB84-B48ECFEE6E61}"/>
              </a:ext>
            </a:extLst>
          </p:cNvPr>
          <p:cNvSpPr txBox="1"/>
          <p:nvPr/>
        </p:nvSpPr>
        <p:spPr>
          <a:xfrm>
            <a:off x="3031960" y="1087010"/>
            <a:ext cx="4976042" cy="369332"/>
          </a:xfrm>
          <a:prstGeom prst="rect">
            <a:avLst/>
          </a:prstGeom>
          <a:noFill/>
        </p:spPr>
        <p:txBody>
          <a:bodyPr wrap="none" rtlCol="0">
            <a:spAutoFit/>
          </a:bodyPr>
          <a:lstStyle/>
          <a:p>
            <a:r>
              <a:rPr lang="en-GB" dirty="0"/>
              <a:t>We’ve split an N-point DFT into two N/2-point DFTs</a:t>
            </a:r>
          </a:p>
        </p:txBody>
      </p:sp>
      <p:pic>
        <p:nvPicPr>
          <p:cNvPr id="5" name="Picture 2">
            <a:extLst>
              <a:ext uri="{FF2B5EF4-FFF2-40B4-BE49-F238E27FC236}">
                <a16:creationId xmlns:a16="http://schemas.microsoft.com/office/drawing/2014/main" id="{44B00A3F-D1ED-4204-80A1-FC75E0C030E7}"/>
              </a:ext>
            </a:extLst>
          </p:cNvPr>
          <p:cNvPicPr>
            <a:picLocks noChangeAspect="1" noChangeArrowheads="1"/>
          </p:cNvPicPr>
          <p:nvPr/>
        </p:nvPicPr>
        <p:blipFill>
          <a:blip r:embed="rId3" cstate="print"/>
          <a:srcRect/>
          <a:stretch>
            <a:fillRect/>
          </a:stretch>
        </p:blipFill>
        <p:spPr bwMode="auto">
          <a:xfrm>
            <a:off x="2806827" y="1565198"/>
            <a:ext cx="5119973" cy="4490720"/>
          </a:xfrm>
          <a:prstGeom prst="rect">
            <a:avLst/>
          </a:prstGeom>
          <a:noFill/>
          <a:ln w="9525">
            <a:noFill/>
            <a:miter lim="800000"/>
            <a:headEnd/>
            <a:tailEnd/>
          </a:ln>
        </p:spPr>
      </p:pic>
      <p:sp>
        <p:nvSpPr>
          <p:cNvPr id="6" name="Oval 5">
            <a:extLst>
              <a:ext uri="{FF2B5EF4-FFF2-40B4-BE49-F238E27FC236}">
                <a16:creationId xmlns:a16="http://schemas.microsoft.com/office/drawing/2014/main" id="{252B7EA2-9CBE-4C48-99D5-4547C34FB6D7}"/>
              </a:ext>
            </a:extLst>
          </p:cNvPr>
          <p:cNvSpPr/>
          <p:nvPr/>
        </p:nvSpPr>
        <p:spPr bwMode="auto">
          <a:xfrm>
            <a:off x="4082185" y="2366316"/>
            <a:ext cx="4479675" cy="441448"/>
          </a:xfrm>
          <a:prstGeom prst="ellipse">
            <a:avLst/>
          </a:prstGeom>
          <a:noFill/>
          <a:ln w="88900" cap="flat" cmpd="sng" algn="ctr">
            <a:solidFill>
              <a:srgbClr val="00B050">
                <a:alpha val="26000"/>
              </a:srgbClr>
            </a:solidFill>
            <a:prstDash val="solid"/>
            <a:round/>
            <a:headEnd type="triangl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pPr>
            <a:endParaRPr kumimoji="0" lang="en-GB" sz="1800" b="0" i="0" u="none" strike="noStrike" cap="none" normalizeH="0" baseline="0" dirty="0">
              <a:ln>
                <a:noFill/>
              </a:ln>
              <a:solidFill>
                <a:schemeClr val="tx1"/>
              </a:solidFill>
              <a:effectLst/>
              <a:latin typeface="Arial" pitchFamily="34" charset="0"/>
            </a:endParaRPr>
          </a:p>
        </p:txBody>
      </p:sp>
      <p:sp>
        <p:nvSpPr>
          <p:cNvPr id="7" name="TextBox 6">
            <a:extLst>
              <a:ext uri="{FF2B5EF4-FFF2-40B4-BE49-F238E27FC236}">
                <a16:creationId xmlns:a16="http://schemas.microsoft.com/office/drawing/2014/main" id="{3AD380DD-ED5D-49EC-BF51-3622CBC823D9}"/>
              </a:ext>
            </a:extLst>
          </p:cNvPr>
          <p:cNvSpPr txBox="1"/>
          <p:nvPr/>
        </p:nvSpPr>
        <p:spPr>
          <a:xfrm>
            <a:off x="8998594" y="1776552"/>
            <a:ext cx="2815858" cy="1754326"/>
          </a:xfrm>
          <a:prstGeom prst="rect">
            <a:avLst/>
          </a:prstGeom>
          <a:noFill/>
        </p:spPr>
        <p:txBody>
          <a:bodyPr wrap="square" rtlCol="0">
            <a:spAutoFit/>
          </a:bodyPr>
          <a:lstStyle/>
          <a:p>
            <a:pPr algn="ctr">
              <a:lnSpc>
                <a:spcPct val="150000"/>
              </a:lnSpc>
            </a:pPr>
            <a:r>
              <a:rPr lang="en-GB" sz="2000" i="1" dirty="0">
                <a:solidFill>
                  <a:schemeClr val="accent1"/>
                </a:solidFill>
              </a:rPr>
              <a:t>{X</a:t>
            </a:r>
            <a:r>
              <a:rPr lang="en-GB" sz="1400" i="1" dirty="0">
                <a:solidFill>
                  <a:schemeClr val="accent1"/>
                </a:solidFill>
              </a:rPr>
              <a:t>8</a:t>
            </a:r>
            <a:r>
              <a:rPr lang="en-GB" sz="2000" dirty="0">
                <a:solidFill>
                  <a:schemeClr val="accent1"/>
                </a:solidFill>
              </a:rPr>
              <a:t>(0) </a:t>
            </a:r>
            <a:r>
              <a:rPr lang="en-GB" sz="2000" i="1" dirty="0">
                <a:solidFill>
                  <a:schemeClr val="accent1"/>
                </a:solidFill>
              </a:rPr>
              <a:t>X</a:t>
            </a:r>
            <a:r>
              <a:rPr lang="en-GB" sz="1400" i="1" dirty="0">
                <a:solidFill>
                  <a:schemeClr val="accent1"/>
                </a:solidFill>
              </a:rPr>
              <a:t>8</a:t>
            </a:r>
            <a:r>
              <a:rPr lang="en-GB" sz="2000" dirty="0">
                <a:solidFill>
                  <a:schemeClr val="accent1"/>
                </a:solidFill>
              </a:rPr>
              <a:t>(4) </a:t>
            </a:r>
            <a:r>
              <a:rPr lang="en-GB" sz="2000" i="1" dirty="0">
                <a:solidFill>
                  <a:schemeClr val="accent1"/>
                </a:solidFill>
              </a:rPr>
              <a:t>X</a:t>
            </a:r>
            <a:r>
              <a:rPr lang="en-GB" sz="1400" i="1" dirty="0">
                <a:solidFill>
                  <a:schemeClr val="accent1"/>
                </a:solidFill>
              </a:rPr>
              <a:t>8</a:t>
            </a:r>
            <a:r>
              <a:rPr lang="en-GB" sz="2000" dirty="0">
                <a:solidFill>
                  <a:schemeClr val="accent1"/>
                </a:solidFill>
              </a:rPr>
              <a:t>(2) </a:t>
            </a:r>
            <a:r>
              <a:rPr lang="en-GB" sz="2000" i="1" dirty="0">
                <a:solidFill>
                  <a:schemeClr val="accent1"/>
                </a:solidFill>
              </a:rPr>
              <a:t>X</a:t>
            </a:r>
            <a:r>
              <a:rPr lang="en-GB" sz="1400" i="1" dirty="0">
                <a:solidFill>
                  <a:schemeClr val="accent1"/>
                </a:solidFill>
              </a:rPr>
              <a:t>8</a:t>
            </a:r>
            <a:r>
              <a:rPr lang="en-GB" sz="2000" dirty="0">
                <a:solidFill>
                  <a:schemeClr val="accent1"/>
                </a:solidFill>
              </a:rPr>
              <a:t>(6)}</a:t>
            </a:r>
          </a:p>
          <a:p>
            <a:pPr algn="ctr">
              <a:lnSpc>
                <a:spcPct val="150000"/>
              </a:lnSpc>
            </a:pPr>
            <a:r>
              <a:rPr lang="en-GB" sz="2000" dirty="0">
                <a:solidFill>
                  <a:schemeClr val="accent1"/>
                </a:solidFill>
              </a:rPr>
              <a:t>is the 4-point DFT</a:t>
            </a:r>
          </a:p>
          <a:p>
            <a:pPr algn="ctr">
              <a:lnSpc>
                <a:spcPct val="150000"/>
              </a:lnSpc>
            </a:pPr>
            <a:r>
              <a:rPr lang="en-GB" sz="2000" dirty="0">
                <a:solidFill>
                  <a:schemeClr val="accent1"/>
                </a:solidFill>
              </a:rPr>
              <a:t>of {</a:t>
            </a:r>
            <a:r>
              <a:rPr lang="en-GB" sz="2000" i="1" dirty="0">
                <a:solidFill>
                  <a:schemeClr val="accent1"/>
                </a:solidFill>
              </a:rPr>
              <a:t>a</a:t>
            </a:r>
            <a:r>
              <a:rPr lang="en-GB" sz="2000" dirty="0">
                <a:solidFill>
                  <a:schemeClr val="accent1"/>
                </a:solidFill>
              </a:rPr>
              <a:t>(0) </a:t>
            </a:r>
            <a:r>
              <a:rPr lang="en-GB" sz="2000" i="1" dirty="0">
                <a:solidFill>
                  <a:schemeClr val="accent1"/>
                </a:solidFill>
              </a:rPr>
              <a:t>a</a:t>
            </a:r>
            <a:r>
              <a:rPr lang="en-GB" sz="2000" dirty="0">
                <a:solidFill>
                  <a:schemeClr val="accent1"/>
                </a:solidFill>
              </a:rPr>
              <a:t>(1) </a:t>
            </a:r>
            <a:r>
              <a:rPr lang="en-GB" sz="2000" i="1" dirty="0">
                <a:solidFill>
                  <a:schemeClr val="accent1"/>
                </a:solidFill>
              </a:rPr>
              <a:t>a</a:t>
            </a:r>
            <a:r>
              <a:rPr lang="en-GB" sz="2000" dirty="0">
                <a:solidFill>
                  <a:schemeClr val="accent1"/>
                </a:solidFill>
              </a:rPr>
              <a:t>(2) </a:t>
            </a:r>
            <a:r>
              <a:rPr lang="en-GB" sz="2000" i="1" dirty="0">
                <a:solidFill>
                  <a:schemeClr val="accent1"/>
                </a:solidFill>
              </a:rPr>
              <a:t>a</a:t>
            </a:r>
            <a:r>
              <a:rPr lang="en-GB" sz="2000" dirty="0">
                <a:solidFill>
                  <a:schemeClr val="accent1"/>
                </a:solidFill>
              </a:rPr>
              <a:t>(3)}</a:t>
            </a:r>
          </a:p>
          <a:p>
            <a:endParaRPr lang="en-GB" dirty="0">
              <a:solidFill>
                <a:srgbClr val="FF0000"/>
              </a:solidFill>
            </a:endParaRPr>
          </a:p>
        </p:txBody>
      </p:sp>
      <p:sp>
        <p:nvSpPr>
          <p:cNvPr id="8" name="TextBox 7">
            <a:extLst>
              <a:ext uri="{FF2B5EF4-FFF2-40B4-BE49-F238E27FC236}">
                <a16:creationId xmlns:a16="http://schemas.microsoft.com/office/drawing/2014/main" id="{C48ECA67-7575-44D8-854B-3CFF274D3148}"/>
              </a:ext>
            </a:extLst>
          </p:cNvPr>
          <p:cNvSpPr txBox="1"/>
          <p:nvPr/>
        </p:nvSpPr>
        <p:spPr>
          <a:xfrm>
            <a:off x="1237050" y="6105525"/>
            <a:ext cx="8667437" cy="338554"/>
          </a:xfrm>
          <a:prstGeom prst="rect">
            <a:avLst/>
          </a:prstGeom>
          <a:noFill/>
        </p:spPr>
        <p:txBody>
          <a:bodyPr wrap="none" rtlCol="0">
            <a:spAutoFit/>
          </a:bodyPr>
          <a:lstStyle/>
          <a:p>
            <a:r>
              <a:rPr lang="en-GB" sz="1600" dirty="0">
                <a:solidFill>
                  <a:srgbClr val="FF0000"/>
                </a:solidFill>
              </a:rPr>
              <a:t>{X</a:t>
            </a:r>
            <a:r>
              <a:rPr lang="en-GB" sz="1050" dirty="0">
                <a:solidFill>
                  <a:srgbClr val="FF0000"/>
                </a:solidFill>
              </a:rPr>
              <a:t>8</a:t>
            </a:r>
            <a:r>
              <a:rPr lang="en-GB" sz="1600" dirty="0">
                <a:solidFill>
                  <a:srgbClr val="FF0000"/>
                </a:solidFill>
              </a:rPr>
              <a:t>(0) X</a:t>
            </a:r>
            <a:r>
              <a:rPr lang="en-GB" sz="1000" dirty="0">
                <a:solidFill>
                  <a:srgbClr val="FF0000"/>
                </a:solidFill>
              </a:rPr>
              <a:t>8</a:t>
            </a:r>
            <a:r>
              <a:rPr lang="en-GB" sz="1600" dirty="0">
                <a:solidFill>
                  <a:srgbClr val="FF0000"/>
                </a:solidFill>
              </a:rPr>
              <a:t>(1) X</a:t>
            </a:r>
            <a:r>
              <a:rPr lang="en-GB" sz="1000" dirty="0">
                <a:solidFill>
                  <a:srgbClr val="FF0000"/>
                </a:solidFill>
              </a:rPr>
              <a:t>8</a:t>
            </a:r>
            <a:r>
              <a:rPr lang="en-GB" sz="1600" dirty="0">
                <a:solidFill>
                  <a:srgbClr val="FF0000"/>
                </a:solidFill>
              </a:rPr>
              <a:t>(2) X</a:t>
            </a:r>
            <a:r>
              <a:rPr lang="en-GB" sz="1000" dirty="0">
                <a:solidFill>
                  <a:srgbClr val="FF0000"/>
                </a:solidFill>
              </a:rPr>
              <a:t>8</a:t>
            </a:r>
            <a:r>
              <a:rPr lang="en-GB" sz="1600" dirty="0">
                <a:solidFill>
                  <a:srgbClr val="FF0000"/>
                </a:solidFill>
              </a:rPr>
              <a:t>(3) X</a:t>
            </a:r>
            <a:r>
              <a:rPr lang="en-GB" sz="1000" dirty="0">
                <a:solidFill>
                  <a:srgbClr val="FF0000"/>
                </a:solidFill>
              </a:rPr>
              <a:t>8</a:t>
            </a:r>
            <a:r>
              <a:rPr lang="en-GB" sz="1600" dirty="0">
                <a:solidFill>
                  <a:srgbClr val="FF0000"/>
                </a:solidFill>
              </a:rPr>
              <a:t>(4) X</a:t>
            </a:r>
            <a:r>
              <a:rPr lang="en-GB" sz="1000" dirty="0">
                <a:solidFill>
                  <a:srgbClr val="FF0000"/>
                </a:solidFill>
              </a:rPr>
              <a:t>8</a:t>
            </a:r>
            <a:r>
              <a:rPr lang="en-GB" sz="1600" dirty="0">
                <a:solidFill>
                  <a:srgbClr val="FF0000"/>
                </a:solidFill>
              </a:rPr>
              <a:t>(5) X</a:t>
            </a:r>
            <a:r>
              <a:rPr lang="en-GB" sz="1000" dirty="0">
                <a:solidFill>
                  <a:srgbClr val="FF0000"/>
                </a:solidFill>
              </a:rPr>
              <a:t>8</a:t>
            </a:r>
            <a:r>
              <a:rPr lang="en-GB" sz="1600" dirty="0">
                <a:solidFill>
                  <a:srgbClr val="FF0000"/>
                </a:solidFill>
              </a:rPr>
              <a:t>(6) X</a:t>
            </a:r>
            <a:r>
              <a:rPr lang="en-GB" sz="1000" dirty="0">
                <a:solidFill>
                  <a:srgbClr val="FF0000"/>
                </a:solidFill>
              </a:rPr>
              <a:t>8</a:t>
            </a:r>
            <a:r>
              <a:rPr lang="en-GB" sz="1600" dirty="0">
                <a:solidFill>
                  <a:srgbClr val="FF0000"/>
                </a:solidFill>
              </a:rPr>
              <a:t>(7) } is the 8-point DFT of {x(0) x(1) x(2) x(3) x(4) x(5) x(6) x(7)}</a:t>
            </a:r>
          </a:p>
        </p:txBody>
      </p:sp>
      <p:sp>
        <p:nvSpPr>
          <p:cNvPr id="9" name="TextBox 8">
            <a:extLst>
              <a:ext uri="{FF2B5EF4-FFF2-40B4-BE49-F238E27FC236}">
                <a16:creationId xmlns:a16="http://schemas.microsoft.com/office/drawing/2014/main" id="{C5E316B2-4CA5-4EB1-9770-5E3847403D3A}"/>
              </a:ext>
            </a:extLst>
          </p:cNvPr>
          <p:cNvSpPr txBox="1"/>
          <p:nvPr/>
        </p:nvSpPr>
        <p:spPr>
          <a:xfrm>
            <a:off x="616646" y="1605349"/>
            <a:ext cx="1651199" cy="338554"/>
          </a:xfrm>
          <a:prstGeom prst="rect">
            <a:avLst/>
          </a:prstGeom>
          <a:noFill/>
        </p:spPr>
        <p:txBody>
          <a:bodyPr wrap="none" rtlCol="0">
            <a:spAutoFit/>
          </a:bodyPr>
          <a:lstStyle/>
          <a:p>
            <a:r>
              <a:rPr lang="en-GB" sz="1600" dirty="0">
                <a:solidFill>
                  <a:srgbClr val="00B050"/>
                </a:solidFill>
              </a:rPr>
              <a:t>a(0) = x(0) + x(4)</a:t>
            </a:r>
          </a:p>
        </p:txBody>
      </p:sp>
      <p:sp>
        <p:nvSpPr>
          <p:cNvPr id="10" name="TextBox 9">
            <a:extLst>
              <a:ext uri="{FF2B5EF4-FFF2-40B4-BE49-F238E27FC236}">
                <a16:creationId xmlns:a16="http://schemas.microsoft.com/office/drawing/2014/main" id="{AB366D03-2C08-4A59-97CD-1C934F9D275E}"/>
              </a:ext>
            </a:extLst>
          </p:cNvPr>
          <p:cNvSpPr txBox="1"/>
          <p:nvPr/>
        </p:nvSpPr>
        <p:spPr>
          <a:xfrm>
            <a:off x="616648" y="2183489"/>
            <a:ext cx="1651199" cy="338554"/>
          </a:xfrm>
          <a:prstGeom prst="rect">
            <a:avLst/>
          </a:prstGeom>
          <a:noFill/>
        </p:spPr>
        <p:txBody>
          <a:bodyPr wrap="none" rtlCol="0">
            <a:spAutoFit/>
          </a:bodyPr>
          <a:lstStyle/>
          <a:p>
            <a:r>
              <a:rPr lang="en-GB" sz="1600" dirty="0">
                <a:solidFill>
                  <a:srgbClr val="00B050"/>
                </a:solidFill>
              </a:rPr>
              <a:t>a(1) = x(1) + x(5)</a:t>
            </a:r>
          </a:p>
        </p:txBody>
      </p:sp>
      <p:sp>
        <p:nvSpPr>
          <p:cNvPr id="11" name="TextBox 10">
            <a:extLst>
              <a:ext uri="{FF2B5EF4-FFF2-40B4-BE49-F238E27FC236}">
                <a16:creationId xmlns:a16="http://schemas.microsoft.com/office/drawing/2014/main" id="{F45E61BE-AB1E-494E-A27F-F4D5B5391BF8}"/>
              </a:ext>
            </a:extLst>
          </p:cNvPr>
          <p:cNvSpPr txBox="1"/>
          <p:nvPr/>
        </p:nvSpPr>
        <p:spPr>
          <a:xfrm>
            <a:off x="616646" y="2707101"/>
            <a:ext cx="1651199" cy="338554"/>
          </a:xfrm>
          <a:prstGeom prst="rect">
            <a:avLst/>
          </a:prstGeom>
          <a:noFill/>
        </p:spPr>
        <p:txBody>
          <a:bodyPr wrap="none" rtlCol="0">
            <a:spAutoFit/>
          </a:bodyPr>
          <a:lstStyle/>
          <a:p>
            <a:r>
              <a:rPr lang="en-GB" sz="1600" dirty="0">
                <a:solidFill>
                  <a:srgbClr val="00B050"/>
                </a:solidFill>
              </a:rPr>
              <a:t>a(2) = x(2) + x(6)</a:t>
            </a:r>
          </a:p>
        </p:txBody>
      </p:sp>
      <p:sp>
        <p:nvSpPr>
          <p:cNvPr id="12" name="TextBox 11">
            <a:extLst>
              <a:ext uri="{FF2B5EF4-FFF2-40B4-BE49-F238E27FC236}">
                <a16:creationId xmlns:a16="http://schemas.microsoft.com/office/drawing/2014/main" id="{0DC25E89-88D0-4EC1-9B8B-26FC5D6B9DC5}"/>
              </a:ext>
            </a:extLst>
          </p:cNvPr>
          <p:cNvSpPr txBox="1"/>
          <p:nvPr/>
        </p:nvSpPr>
        <p:spPr>
          <a:xfrm>
            <a:off x="616648" y="3284040"/>
            <a:ext cx="1651199" cy="338554"/>
          </a:xfrm>
          <a:prstGeom prst="rect">
            <a:avLst/>
          </a:prstGeom>
          <a:noFill/>
        </p:spPr>
        <p:txBody>
          <a:bodyPr wrap="none" rtlCol="0">
            <a:spAutoFit/>
          </a:bodyPr>
          <a:lstStyle/>
          <a:p>
            <a:r>
              <a:rPr lang="en-GB" sz="1600" dirty="0">
                <a:solidFill>
                  <a:srgbClr val="00B050"/>
                </a:solidFill>
              </a:rPr>
              <a:t>a(3) = x(3) + x(7)</a:t>
            </a:r>
          </a:p>
        </p:txBody>
      </p:sp>
    </p:spTree>
    <p:extLst>
      <p:ext uri="{BB962C8B-B14F-4D97-AF65-F5344CB8AC3E}">
        <p14:creationId xmlns:p14="http://schemas.microsoft.com/office/powerpoint/2010/main" val="232530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Radix-2 Decimation-in-frequency</a:t>
            </a:r>
            <a:br>
              <a:rPr lang="en-US" dirty="0"/>
            </a:br>
            <a:endParaRPr lang="en-US" dirty="0"/>
          </a:p>
        </p:txBody>
      </p:sp>
      <p:sp>
        <p:nvSpPr>
          <p:cNvPr id="4" name="TextBox 3">
            <a:extLst>
              <a:ext uri="{FF2B5EF4-FFF2-40B4-BE49-F238E27FC236}">
                <a16:creationId xmlns:a16="http://schemas.microsoft.com/office/drawing/2014/main" id="{0F2142A1-4628-4585-8DBC-79C2216DE2FF}"/>
              </a:ext>
            </a:extLst>
          </p:cNvPr>
          <p:cNvSpPr txBox="1"/>
          <p:nvPr/>
        </p:nvSpPr>
        <p:spPr>
          <a:xfrm>
            <a:off x="8378870" y="2296887"/>
            <a:ext cx="2685018" cy="1015663"/>
          </a:xfrm>
          <a:prstGeom prst="rect">
            <a:avLst/>
          </a:prstGeom>
          <a:noFill/>
        </p:spPr>
        <p:txBody>
          <a:bodyPr wrap="square" rtlCol="0">
            <a:spAutoFit/>
          </a:bodyPr>
          <a:lstStyle/>
          <a:p>
            <a:pPr algn="ctr"/>
            <a:r>
              <a:rPr lang="en-GB" sz="2000" i="1" dirty="0">
                <a:solidFill>
                  <a:schemeClr val="accent1"/>
                </a:solidFill>
              </a:rPr>
              <a:t>{X</a:t>
            </a:r>
            <a:r>
              <a:rPr lang="en-GB" sz="1200" i="1" dirty="0">
                <a:solidFill>
                  <a:schemeClr val="accent1"/>
                </a:solidFill>
              </a:rPr>
              <a:t>4</a:t>
            </a:r>
            <a:r>
              <a:rPr lang="en-GB" sz="2000" dirty="0">
                <a:solidFill>
                  <a:schemeClr val="accent1"/>
                </a:solidFill>
              </a:rPr>
              <a:t>(0) </a:t>
            </a:r>
            <a:r>
              <a:rPr lang="en-GB" sz="2000" i="1" dirty="0">
                <a:solidFill>
                  <a:schemeClr val="accent1"/>
                </a:solidFill>
              </a:rPr>
              <a:t>X</a:t>
            </a:r>
            <a:r>
              <a:rPr lang="en-GB" sz="1200" i="1" dirty="0">
                <a:solidFill>
                  <a:schemeClr val="accent1"/>
                </a:solidFill>
              </a:rPr>
              <a:t>4</a:t>
            </a:r>
            <a:r>
              <a:rPr lang="en-GB" sz="2000" dirty="0">
                <a:solidFill>
                  <a:schemeClr val="accent1"/>
                </a:solidFill>
              </a:rPr>
              <a:t>(2)}</a:t>
            </a:r>
          </a:p>
          <a:p>
            <a:pPr algn="ctr"/>
            <a:r>
              <a:rPr lang="en-GB" sz="2000" dirty="0">
                <a:solidFill>
                  <a:schemeClr val="accent1"/>
                </a:solidFill>
              </a:rPr>
              <a:t>is the 2-point DFT</a:t>
            </a:r>
          </a:p>
          <a:p>
            <a:pPr algn="ctr"/>
            <a:r>
              <a:rPr lang="en-GB" sz="2000" dirty="0">
                <a:solidFill>
                  <a:schemeClr val="accent1"/>
                </a:solidFill>
              </a:rPr>
              <a:t>of {</a:t>
            </a:r>
            <a:r>
              <a:rPr lang="en-GB" sz="2000" i="1" dirty="0">
                <a:solidFill>
                  <a:schemeClr val="accent1"/>
                </a:solidFill>
              </a:rPr>
              <a:t>a</a:t>
            </a:r>
            <a:r>
              <a:rPr lang="en-GB" sz="2000" dirty="0">
                <a:solidFill>
                  <a:schemeClr val="accent1"/>
                </a:solidFill>
              </a:rPr>
              <a:t>(0) </a:t>
            </a:r>
            <a:r>
              <a:rPr lang="en-GB" sz="2000" i="1" dirty="0">
                <a:solidFill>
                  <a:schemeClr val="accent1"/>
                </a:solidFill>
              </a:rPr>
              <a:t>a</a:t>
            </a:r>
            <a:r>
              <a:rPr lang="en-GB" sz="2000" dirty="0">
                <a:solidFill>
                  <a:schemeClr val="accent1"/>
                </a:solidFill>
              </a:rPr>
              <a:t>(1)}</a:t>
            </a:r>
          </a:p>
        </p:txBody>
      </p:sp>
      <p:sp>
        <p:nvSpPr>
          <p:cNvPr id="5" name="TextBox 4">
            <a:extLst>
              <a:ext uri="{FF2B5EF4-FFF2-40B4-BE49-F238E27FC236}">
                <a16:creationId xmlns:a16="http://schemas.microsoft.com/office/drawing/2014/main" id="{B044A08E-5FD8-4FB5-A1D1-A37332A00221}"/>
              </a:ext>
            </a:extLst>
          </p:cNvPr>
          <p:cNvSpPr txBox="1"/>
          <p:nvPr/>
        </p:nvSpPr>
        <p:spPr>
          <a:xfrm>
            <a:off x="3083381" y="5753628"/>
            <a:ext cx="6499651" cy="369332"/>
          </a:xfrm>
          <a:prstGeom prst="rect">
            <a:avLst/>
          </a:prstGeom>
          <a:noFill/>
        </p:spPr>
        <p:txBody>
          <a:bodyPr wrap="none" rtlCol="0">
            <a:spAutoFit/>
          </a:bodyPr>
          <a:lstStyle/>
          <a:p>
            <a:r>
              <a:rPr lang="en-GB" dirty="0">
                <a:solidFill>
                  <a:srgbClr val="FF0000"/>
                </a:solidFill>
              </a:rPr>
              <a:t>{X</a:t>
            </a:r>
            <a:r>
              <a:rPr lang="en-GB" sz="1050" dirty="0">
                <a:solidFill>
                  <a:srgbClr val="FF0000"/>
                </a:solidFill>
              </a:rPr>
              <a:t>4</a:t>
            </a:r>
            <a:r>
              <a:rPr lang="en-GB" dirty="0">
                <a:solidFill>
                  <a:srgbClr val="FF0000"/>
                </a:solidFill>
              </a:rPr>
              <a:t>(0) X</a:t>
            </a:r>
            <a:r>
              <a:rPr lang="en-GB" sz="1050" dirty="0">
                <a:solidFill>
                  <a:srgbClr val="FF0000"/>
                </a:solidFill>
              </a:rPr>
              <a:t>4</a:t>
            </a:r>
            <a:r>
              <a:rPr lang="en-GB" dirty="0">
                <a:solidFill>
                  <a:srgbClr val="FF0000"/>
                </a:solidFill>
              </a:rPr>
              <a:t>(1) X</a:t>
            </a:r>
            <a:r>
              <a:rPr lang="en-GB" sz="1050" dirty="0">
                <a:solidFill>
                  <a:srgbClr val="FF0000"/>
                </a:solidFill>
              </a:rPr>
              <a:t>4</a:t>
            </a:r>
            <a:r>
              <a:rPr lang="en-GB" dirty="0">
                <a:solidFill>
                  <a:srgbClr val="FF0000"/>
                </a:solidFill>
              </a:rPr>
              <a:t>(2) X</a:t>
            </a:r>
            <a:r>
              <a:rPr lang="en-GB" sz="1050" dirty="0">
                <a:solidFill>
                  <a:srgbClr val="FF0000"/>
                </a:solidFill>
              </a:rPr>
              <a:t>4</a:t>
            </a:r>
            <a:r>
              <a:rPr lang="en-GB" dirty="0">
                <a:solidFill>
                  <a:srgbClr val="FF0000"/>
                </a:solidFill>
              </a:rPr>
              <a:t>(3)} is the 4-point DFT of {x(0) x(1) x(2) x(3)}</a:t>
            </a:r>
          </a:p>
        </p:txBody>
      </p:sp>
      <p:sp>
        <p:nvSpPr>
          <p:cNvPr id="6" name="TextBox 5">
            <a:extLst>
              <a:ext uri="{FF2B5EF4-FFF2-40B4-BE49-F238E27FC236}">
                <a16:creationId xmlns:a16="http://schemas.microsoft.com/office/drawing/2014/main" id="{3B777591-C184-45A4-A568-D2EDC8C63B33}"/>
              </a:ext>
            </a:extLst>
          </p:cNvPr>
          <p:cNvSpPr txBox="1"/>
          <p:nvPr/>
        </p:nvSpPr>
        <p:spPr>
          <a:xfrm>
            <a:off x="1015604" y="1436915"/>
            <a:ext cx="2436569" cy="369332"/>
          </a:xfrm>
          <a:prstGeom prst="rect">
            <a:avLst/>
          </a:prstGeom>
          <a:noFill/>
        </p:spPr>
        <p:txBody>
          <a:bodyPr wrap="none" rtlCol="0">
            <a:spAutoFit/>
          </a:bodyPr>
          <a:lstStyle/>
          <a:p>
            <a:r>
              <a:rPr lang="en-GB" dirty="0"/>
              <a:t>Consider a 4-point DFT</a:t>
            </a:r>
          </a:p>
        </p:txBody>
      </p:sp>
      <p:grpSp>
        <p:nvGrpSpPr>
          <p:cNvPr id="7" name="Group 6">
            <a:extLst>
              <a:ext uri="{FF2B5EF4-FFF2-40B4-BE49-F238E27FC236}">
                <a16:creationId xmlns:a16="http://schemas.microsoft.com/office/drawing/2014/main" id="{FC69C52B-2C58-4CCB-A920-94FA1C24E67C}"/>
              </a:ext>
            </a:extLst>
          </p:cNvPr>
          <p:cNvGrpSpPr/>
          <p:nvPr/>
        </p:nvGrpSpPr>
        <p:grpSpPr>
          <a:xfrm>
            <a:off x="2715478" y="2209800"/>
            <a:ext cx="5295210" cy="2730500"/>
            <a:chOff x="2391981" y="2209800"/>
            <a:chExt cx="5295900" cy="2730500"/>
          </a:xfrm>
        </p:grpSpPr>
        <p:pic>
          <p:nvPicPr>
            <p:cNvPr id="8" name="Picture 2">
              <a:extLst>
                <a:ext uri="{FF2B5EF4-FFF2-40B4-BE49-F238E27FC236}">
                  <a16:creationId xmlns:a16="http://schemas.microsoft.com/office/drawing/2014/main" id="{3B12B612-6F94-48EA-A59C-2A51D17E5DEF}"/>
                </a:ext>
              </a:extLst>
            </p:cNvPr>
            <p:cNvPicPr>
              <a:picLocks noChangeAspect="1" noChangeArrowheads="1"/>
            </p:cNvPicPr>
            <p:nvPr/>
          </p:nvPicPr>
          <p:blipFill>
            <a:blip r:embed="rId4" cstate="print"/>
            <a:srcRect/>
            <a:stretch>
              <a:fillRect/>
            </a:stretch>
          </p:blipFill>
          <p:spPr bwMode="auto">
            <a:xfrm>
              <a:off x="2391981" y="2209800"/>
              <a:ext cx="5295900" cy="2730500"/>
            </a:xfrm>
            <a:prstGeom prst="rect">
              <a:avLst/>
            </a:prstGeom>
            <a:noFill/>
            <a:ln w="9525">
              <a:noFill/>
              <a:miter lim="800000"/>
              <a:headEnd/>
              <a:tailEnd/>
            </a:ln>
          </p:spPr>
        </p:pic>
        <p:graphicFrame>
          <p:nvGraphicFramePr>
            <p:cNvPr id="9" name="Object 8">
              <a:extLst>
                <a:ext uri="{FF2B5EF4-FFF2-40B4-BE49-F238E27FC236}">
                  <a16:creationId xmlns:a16="http://schemas.microsoft.com/office/drawing/2014/main" id="{1B16024A-1CD4-4321-AE45-6378941794D1}"/>
                </a:ext>
              </a:extLst>
            </p:cNvPr>
            <p:cNvGraphicFramePr>
              <a:graphicFrameLocks noChangeAspect="1"/>
            </p:cNvGraphicFramePr>
            <p:nvPr>
              <p:extLst>
                <p:ext uri="{D42A27DB-BD31-4B8C-83A1-F6EECF244321}">
                  <p14:modId xmlns:p14="http://schemas.microsoft.com/office/powerpoint/2010/main" val="4008862567"/>
                </p:ext>
              </p:extLst>
            </p:nvPr>
          </p:nvGraphicFramePr>
          <p:xfrm>
            <a:off x="3933317" y="2220686"/>
            <a:ext cx="482077" cy="263594"/>
          </p:xfrm>
          <a:graphic>
            <a:graphicData uri="http://schemas.openxmlformats.org/presentationml/2006/ole">
              <mc:AlternateContent xmlns:mc="http://schemas.openxmlformats.org/markup-compatibility/2006">
                <mc:Choice xmlns:v="urn:schemas-microsoft-com:vml" Requires="v">
                  <p:oleObj spid="_x0000_s7170" name="Equation" r:id="rId5" imgW="304560" imgH="203040" progId="Equation.3">
                    <p:embed/>
                  </p:oleObj>
                </mc:Choice>
                <mc:Fallback>
                  <p:oleObj name="Equation" r:id="rId5" imgW="304560" imgH="203040" progId="Equation.3">
                    <p:embed/>
                    <p:pic>
                      <p:nvPicPr>
                        <p:cNvPr id="9" name="Object 8">
                          <a:extLst>
                            <a:ext uri="{FF2B5EF4-FFF2-40B4-BE49-F238E27FC236}">
                              <a16:creationId xmlns:a16="http://schemas.microsoft.com/office/drawing/2014/main" id="{1B16024A-1CD4-4321-AE45-6378941794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3317" y="2220686"/>
                          <a:ext cx="482077" cy="2635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287C7E17-C22F-4FCB-801B-CDD597486D06}"/>
                </a:ext>
              </a:extLst>
            </p:cNvPr>
            <p:cNvGraphicFramePr>
              <a:graphicFrameLocks noChangeAspect="1"/>
            </p:cNvGraphicFramePr>
            <p:nvPr>
              <p:extLst>
                <p:ext uri="{D42A27DB-BD31-4B8C-83A1-F6EECF244321}">
                  <p14:modId xmlns:p14="http://schemas.microsoft.com/office/powerpoint/2010/main" val="3793667013"/>
                </p:ext>
              </p:extLst>
            </p:nvPr>
          </p:nvGraphicFramePr>
          <p:xfrm>
            <a:off x="3940626" y="2939824"/>
            <a:ext cx="442913" cy="263525"/>
          </p:xfrm>
          <a:graphic>
            <a:graphicData uri="http://schemas.openxmlformats.org/presentationml/2006/ole">
              <mc:AlternateContent xmlns:mc="http://schemas.openxmlformats.org/markup-compatibility/2006">
                <mc:Choice xmlns:v="urn:schemas-microsoft-com:vml" Requires="v">
                  <p:oleObj spid="_x0000_s7171" name="Equation" r:id="rId7" imgW="279360" imgH="203040" progId="Equation.3">
                    <p:embed/>
                  </p:oleObj>
                </mc:Choice>
                <mc:Fallback>
                  <p:oleObj name="Equation" r:id="rId7" imgW="279360" imgH="203040" progId="Equation.3">
                    <p:embed/>
                    <p:pic>
                      <p:nvPicPr>
                        <p:cNvPr id="10" name="Object 9">
                          <a:extLst>
                            <a:ext uri="{FF2B5EF4-FFF2-40B4-BE49-F238E27FC236}">
                              <a16:creationId xmlns:a16="http://schemas.microsoft.com/office/drawing/2014/main" id="{287C7E17-C22F-4FCB-801B-CDD597486D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0626" y="2939824"/>
                          <a:ext cx="442913"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D915F255-C5E4-4C44-BE47-DC26F2E1397D}"/>
                </a:ext>
              </a:extLst>
            </p:cNvPr>
            <p:cNvGraphicFramePr>
              <a:graphicFrameLocks noChangeAspect="1"/>
            </p:cNvGraphicFramePr>
            <p:nvPr>
              <p:extLst>
                <p:ext uri="{D42A27DB-BD31-4B8C-83A1-F6EECF244321}">
                  <p14:modId xmlns:p14="http://schemas.microsoft.com/office/powerpoint/2010/main" val="911020213"/>
                </p:ext>
              </p:extLst>
            </p:nvPr>
          </p:nvGraphicFramePr>
          <p:xfrm>
            <a:off x="3932238" y="3657600"/>
            <a:ext cx="482600" cy="263525"/>
          </p:xfrm>
          <a:graphic>
            <a:graphicData uri="http://schemas.openxmlformats.org/presentationml/2006/ole">
              <mc:AlternateContent xmlns:mc="http://schemas.openxmlformats.org/markup-compatibility/2006">
                <mc:Choice xmlns:v="urn:schemas-microsoft-com:vml" Requires="v">
                  <p:oleObj spid="_x0000_s7172" name="Equation" r:id="rId9" imgW="304560" imgH="203040" progId="Equation.3">
                    <p:embed/>
                  </p:oleObj>
                </mc:Choice>
                <mc:Fallback>
                  <p:oleObj name="Equation" r:id="rId9" imgW="304560" imgH="203040" progId="Equation.3">
                    <p:embed/>
                    <p:pic>
                      <p:nvPicPr>
                        <p:cNvPr id="11" name="Object 10">
                          <a:extLst>
                            <a:ext uri="{FF2B5EF4-FFF2-40B4-BE49-F238E27FC236}">
                              <a16:creationId xmlns:a16="http://schemas.microsoft.com/office/drawing/2014/main" id="{D915F255-C5E4-4C44-BE47-DC26F2E139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2238" y="3657600"/>
                          <a:ext cx="482600"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BDD45C83-D635-4EE4-90E3-01629F79F6C5}"/>
                </a:ext>
              </a:extLst>
            </p:cNvPr>
            <p:cNvGraphicFramePr>
              <a:graphicFrameLocks noChangeAspect="1"/>
            </p:cNvGraphicFramePr>
            <p:nvPr>
              <p:extLst>
                <p:ext uri="{D42A27DB-BD31-4B8C-83A1-F6EECF244321}">
                  <p14:modId xmlns:p14="http://schemas.microsoft.com/office/powerpoint/2010/main" val="1264131447"/>
                </p:ext>
              </p:extLst>
            </p:nvPr>
          </p:nvGraphicFramePr>
          <p:xfrm>
            <a:off x="3940175" y="4376738"/>
            <a:ext cx="442913" cy="263525"/>
          </p:xfrm>
          <a:graphic>
            <a:graphicData uri="http://schemas.openxmlformats.org/presentationml/2006/ole">
              <mc:AlternateContent xmlns:mc="http://schemas.openxmlformats.org/markup-compatibility/2006">
                <mc:Choice xmlns:v="urn:schemas-microsoft-com:vml" Requires="v">
                  <p:oleObj spid="_x0000_s7173" name="Equation" r:id="rId11" imgW="279360" imgH="203040" progId="Equation.3">
                    <p:embed/>
                  </p:oleObj>
                </mc:Choice>
                <mc:Fallback>
                  <p:oleObj name="Equation" r:id="rId11" imgW="279360" imgH="203040" progId="Equation.3">
                    <p:embed/>
                    <p:pic>
                      <p:nvPicPr>
                        <p:cNvPr id="12" name="Object 11">
                          <a:extLst>
                            <a:ext uri="{FF2B5EF4-FFF2-40B4-BE49-F238E27FC236}">
                              <a16:creationId xmlns:a16="http://schemas.microsoft.com/office/drawing/2014/main" id="{BDD45C83-D635-4EE4-90E3-01629F79F6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40175" y="4376738"/>
                          <a:ext cx="442913"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89090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1828</Words>
  <Application>Microsoft Office PowerPoint</Application>
  <PresentationFormat>Widescreen</PresentationFormat>
  <Paragraphs>166</Paragraphs>
  <Slides>27</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Wingdings</vt:lpstr>
      <vt:lpstr>Arm_PPT_Public</vt:lpstr>
      <vt:lpstr>Equation</vt:lpstr>
      <vt:lpstr>Fast Fourier Transform (FFT) Derivation of the Radix-2 FFT</vt:lpstr>
      <vt:lpstr>Radix-2 Decimation-in-frequency </vt:lpstr>
      <vt:lpstr>Radix-2 Decimation-in-frequency </vt:lpstr>
      <vt:lpstr>Radix-2 Decimation-in-frequency </vt:lpstr>
      <vt:lpstr>Radix-2 Decimation-in-frequency </vt:lpstr>
      <vt:lpstr>Radix-2 Decimation-in-frequency </vt:lpstr>
      <vt:lpstr>Radix-2 Decimation-in-frequency </vt:lpstr>
      <vt:lpstr>Radix-2 Decimation-in-frequency </vt:lpstr>
      <vt:lpstr>Radix-2 Decimation-in-frequency </vt:lpstr>
      <vt:lpstr>Radix-2 Decimation-in-frequency </vt:lpstr>
      <vt:lpstr>Radix-2 Decimation-in-frequency </vt:lpstr>
      <vt:lpstr>Radix-2 Decimation-in-frequency </vt:lpstr>
      <vt:lpstr>Radix-2 Decimation-in-frequency </vt:lpstr>
      <vt:lpstr>Radix-2 Decimation-in-frequency </vt:lpstr>
      <vt:lpstr>Radix-2 Decimation-in-frequency </vt:lpstr>
      <vt:lpstr>Radix-2 Decimation-in-time </vt:lpstr>
      <vt:lpstr>Radix-2 Decimation-in-time </vt:lpstr>
      <vt:lpstr>Radix-2 Decimation-in-time </vt:lpstr>
      <vt:lpstr>Radix-2 Decimation-in-time </vt:lpstr>
      <vt:lpstr>Radix-2 Decimation-in-time </vt:lpstr>
      <vt:lpstr>Radix-2 Decimation-in-time </vt:lpstr>
      <vt:lpstr>Radix-2 Decimation-in-time </vt:lpstr>
      <vt:lpstr>Radix-2 Decimation-in-time </vt:lpstr>
      <vt:lpstr>Radix-2 Decimation-in-time </vt:lpstr>
      <vt:lpstr>Radix-2 Decimation-in-time </vt:lpstr>
      <vt:lpstr>Radix-2 Decimation-in-time </vt:lpstr>
      <vt:lpstr>Inverse Fast Fourier Transform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2020-01-06T15:08:32Z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