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5431" r:id="rId4"/>
  </p:sldMasterIdLst>
  <p:notesMasterIdLst>
    <p:notesMasterId r:id="rId35"/>
  </p:notesMasterIdLst>
  <p:handoutMasterIdLst>
    <p:handoutMasterId r:id="rId36"/>
  </p:handoutMasterIdLst>
  <p:sldIdLst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13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E"/>
    <a:srgbClr val="E5ECEB"/>
    <a:srgbClr val="95D600"/>
    <a:srgbClr val="FF6B00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79881" autoAdjust="0"/>
  </p:normalViewPr>
  <p:slideViewPr>
    <p:cSldViewPr snapToGrid="0">
      <p:cViewPr varScale="1">
        <p:scale>
          <a:sx n="88" d="100"/>
          <a:sy n="88" d="100"/>
        </p:scale>
        <p:origin x="13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BC0BB-F774-4303-9701-003B3E743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B52217F-109B-4561-ACE4-BE073A308A21}" type="datetimeFigureOut">
              <a:rPr lang="en-US" altLang="en-US"/>
              <a:pPr>
                <a:defRPr/>
              </a:pPr>
              <a:t>1/6/2020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1/6/2020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4154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8293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182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don’t need to know how adaptation works in order to analyze the following</a:t>
            </a:r>
            <a:r>
              <a:rPr lang="en-GB" baseline="0" dirty="0"/>
              <a:t> configurations – just that it will seek to minimize the variance (average power) of the error signal e.</a:t>
            </a:r>
            <a:endParaRPr lang="en-GB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2992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 is the predicted</a:t>
            </a:r>
            <a:r>
              <a:rPr lang="en-GB" baseline="0" dirty="0"/>
              <a:t> value of desired signal s</a:t>
            </a:r>
            <a:r>
              <a:rPr lang="en-GB" dirty="0"/>
              <a:t>, e is prediction error,</a:t>
            </a:r>
            <a:r>
              <a:rPr lang="en-GB" baseline="0" dirty="0"/>
              <a:t> </a:t>
            </a:r>
            <a:r>
              <a:rPr lang="en-GB" dirty="0"/>
              <a:t>x</a:t>
            </a:r>
            <a:r>
              <a:rPr lang="en-GB" baseline="0" dirty="0"/>
              <a:t> is a delayed version of the desired signal s.</a:t>
            </a:r>
          </a:p>
          <a:p>
            <a:r>
              <a:rPr lang="en-GB" baseline="0" dirty="0"/>
              <a:t>The adaptive filter attempts to predict the current value of s based on its previous values.</a:t>
            </a:r>
            <a:endParaRPr lang="en-GB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935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Generic adaptive filter block is embedded in the diagram.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906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6681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302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3694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3522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533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289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We’d like the same input to give the same</a:t>
            </a:r>
            <a:r>
              <a:rPr lang="en-GB" baseline="0" dirty="0"/>
              <a:t> </a:t>
            </a:r>
            <a:r>
              <a:rPr lang="en-GB" dirty="0"/>
              <a:t>output from both blocks.</a:t>
            </a:r>
          </a:p>
          <a:p>
            <a:endParaRPr lang="en-GB" dirty="0"/>
          </a:p>
          <a:p>
            <a:endParaRPr lang="en-GB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267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order to reduce the variance of the error signal.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1706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adaptive filter is a model of the unknown plant.</a:t>
            </a:r>
          </a:p>
          <a:p>
            <a:endParaRPr lang="en-GB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647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4068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6056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Echoes, due to impedance mismatches at the termination of long-distance telephone connections, can be distracting to users.</a:t>
            </a:r>
          </a:p>
          <a:p>
            <a:endParaRPr lang="en-GB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477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order to see how the aforementioned impedance mismatches may occur,</a:t>
            </a:r>
            <a:r>
              <a:rPr lang="en-GB" baseline="0" dirty="0"/>
              <a:t> and lead to echoes , we will consider some simplified models of telephone circuits.</a:t>
            </a:r>
          </a:p>
          <a:p>
            <a:r>
              <a:rPr lang="en-GB" baseline="0" dirty="0"/>
              <a:t>These may be slightly outdated but still serve to demonstrate an application of system identification using adaptive filters.</a:t>
            </a:r>
          </a:p>
          <a:p>
            <a:r>
              <a:rPr lang="en-GB" dirty="0"/>
              <a:t>Ideally, a hybrid (located at a local exchange where local circuits are connected to long-distance circuits) passes signals from its</a:t>
            </a:r>
            <a:r>
              <a:rPr lang="en-GB" baseline="0" dirty="0"/>
              <a:t> input to the local circuit and from the local circuit to its output.</a:t>
            </a:r>
          </a:p>
          <a:p>
            <a:r>
              <a:rPr lang="en-GB" baseline="0" dirty="0"/>
              <a:t>Signals should not be passed directly from hybrid input to hybrid output.</a:t>
            </a:r>
          </a:p>
          <a:p>
            <a:r>
              <a:rPr lang="en-GB" baseline="0" dirty="0"/>
              <a:t>In practice, however, some leakage of this nature occurs due to impedance mismatches (between hybrid and long-distance circuits).</a:t>
            </a:r>
          </a:p>
          <a:p>
            <a:r>
              <a:rPr lang="en-GB" baseline="0" dirty="0"/>
              <a:t>Leakage of incoming signals to the output port of a hybrid, in conjunction with delays in the long-distance circuit, leads to echoes.</a:t>
            </a:r>
          </a:p>
          <a:p>
            <a:r>
              <a:rPr lang="en-GB" baseline="0" dirty="0"/>
              <a:t>Essentially, the hybrid leakage path is an unknown system element. Even if an echo is 40 dB down on an incoming signal, it may be apparent to a user.</a:t>
            </a:r>
            <a:endParaRPr lang="en-GB" dirty="0"/>
          </a:p>
          <a:p>
            <a:endParaRPr lang="en-GB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1249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3051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6016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194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</a:t>
            </a:r>
            <a:r>
              <a:rPr lang="en-GB" baseline="0" dirty="0"/>
              <a:t> n</a:t>
            </a:r>
            <a:r>
              <a:rPr lang="en-GB" dirty="0"/>
              <a:t>on-stationary environment, read (stochastic) signals with time-varying statistical properties.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2914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example of a system identification or direct modeling configuration. The unknown plant</a:t>
            </a:r>
            <a:r>
              <a:rPr lang="en-GB" baseline="0" dirty="0"/>
              <a:t> to be identified is the hybrid leakage path. The success of the scheme relies on the ability of the adaptive filter to match the characteristics of the hybrid leakage path.</a:t>
            </a:r>
          </a:p>
          <a:p>
            <a:r>
              <a:rPr lang="en-GB" baseline="0" dirty="0"/>
              <a:t>Adaptation should be disabled while the local user is talking.</a:t>
            </a:r>
            <a:endParaRPr lang="en-GB" dirty="0"/>
          </a:p>
          <a:p>
            <a:endParaRPr lang="en-GB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77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469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For example, if a signal is corrupted by the addition of a sinusoid at a known frequency, we can design a notch filter to eliminate that sinusoid.</a:t>
            </a:r>
            <a:endParaRPr lang="en-GB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096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244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Non-linear systems are, in general, difficult to analyze.</a:t>
            </a:r>
          </a:p>
          <a:p>
            <a:r>
              <a:rPr lang="en-GB" dirty="0"/>
              <a:t>The LMS FIR (Least Mean Square Finite Impulse Response) filters that will be presented later are linear adaptive filters.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776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0645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</a:t>
            </a:r>
            <a:r>
              <a:rPr lang="en-GB" baseline="0" dirty="0"/>
              <a:t> will concentrate on closed, as opposed to open, loop configurations. </a:t>
            </a:r>
            <a:r>
              <a:rPr lang="en-GB" dirty="0"/>
              <a:t>Desired output is usually derived in some way from the input. The error (difference between filter output and desired output) will be our performance indicator.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314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DE345E-C0B2-144E-821D-478353FD7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8" t="18093" b="5564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DC87DCF-87C4-CE4F-9C7C-31ECAA7922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9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EB7B32-132E-C34C-A290-44FDD641B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4" t="-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5CEC7D-A359-1740-9727-7D6F154D85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395BE9-4949-E244-ACF9-1A2EB57C1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 dirty="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75A4ED9-47E4-4F44-AAD7-16DA7F418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2732B47-45F3-C946-9945-2403B1618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5AD1A3C3-3C14-2B42-9074-E87275C219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7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4A5F8-C720-354C-A6E2-C00E801C5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9" b="7799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674FB4-14BE-B54B-B389-3384C06E1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 dirty="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6AA3F778-80A5-3E45-999D-10AC550241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2019 Arm Limited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0BE67C-B00B-7444-99B6-10A399702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0A94567B-B8A8-AB41-BF7F-41919C86B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CD7DAB-58BC-C442-ABC0-6D7414DF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DE2EBD-0FA3-D24B-AC33-4F98A57E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0E175DD0-C128-104A-84B5-17835CB39B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4E377C-10E8-4245-959B-762A975F9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07331875-D936-B748-9004-0EDA896B17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3DAA08-2A8E-BC49-A908-D83D95CBF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18585A9-CBDE-FB4B-A656-FBBD0B0CA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ED7A184D-DF83-F84A-837C-3EBA03A2EA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2548AC-BB94-2E4E-AE54-6CAE711F3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4913759B-8ABA-8F41-8F02-AABD53CFD1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02B157-BA2E-444C-B53E-75E500564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C899D-8C55-104D-89CA-EA4FCE459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473DFF03-CE2E-F445-98FC-31F036C923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94833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89"/>
            <a:ext cx="11233150" cy="455323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E00537-4172-4053-A616-87E429C679A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20481"/>
            <a:ext cx="0" cy="45152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5920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1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20481"/>
            <a:ext cx="53456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77587" y="2202443"/>
            <a:ext cx="5347480" cy="3933245"/>
          </a:xfrm>
        </p:spPr>
        <p:txBody>
          <a:bodyPr/>
          <a:lstStyle>
            <a:lvl1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1"/>
          <p:cNvSpPr>
            <a:spLocks noGrp="1"/>
          </p:cNvSpPr>
          <p:nvPr>
            <p:ph type="body" sz="quarter" idx="18" hasCustomPrompt="1"/>
          </p:nvPr>
        </p:nvSpPr>
        <p:spPr>
          <a:xfrm>
            <a:off x="6341534" y="1620481"/>
            <a:ext cx="53710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339947" y="2202442"/>
            <a:ext cx="5372628" cy="3933246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621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795D2F-D322-4144-8DA8-55D6A29427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48138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D2EAD-40A5-4C0B-900F-916EB19FF7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051800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 userDrawn="1">
            <p:ph idx="1"/>
          </p:nvPr>
        </p:nvSpPr>
        <p:spPr>
          <a:xfrm>
            <a:off x="479426" y="2373786"/>
            <a:ext cx="3372644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3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 userDrawn="1">
            <p:ph idx="17"/>
          </p:nvPr>
        </p:nvSpPr>
        <p:spPr>
          <a:xfrm>
            <a:off x="4416359" y="2373786"/>
            <a:ext cx="3359281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 userDrawn="1">
            <p:ph idx="18"/>
          </p:nvPr>
        </p:nvSpPr>
        <p:spPr>
          <a:xfrm>
            <a:off x="8300113" y="2373786"/>
            <a:ext cx="3412462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3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419997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007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>
          <a:xfrm>
            <a:off x="8299119" y="2372564"/>
            <a:ext cx="3413455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CCE81F77-7204-0241-970A-63C43B1D7B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611050"/>
            <a:ext cx="3903662" cy="4448438"/>
            <a:chOff x="3706307" y="1883391"/>
            <a:chExt cx="3803176" cy="447295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66E339-1F3B-8E41-B64F-AA6A42EDF7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2B3030-62BD-3440-A850-5C6E7CCDD5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Placeholder 131">
            <a:extLst>
              <a:ext uri="{FF2B5EF4-FFF2-40B4-BE49-F238E27FC236}">
                <a16:creationId xmlns:a16="http://schemas.microsoft.com/office/drawing/2014/main" id="{B54BFFD1-D378-D841-B5DD-88788B48D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131">
            <a:extLst>
              <a:ext uri="{FF2B5EF4-FFF2-40B4-BE49-F238E27FC236}">
                <a16:creationId xmlns:a16="http://schemas.microsoft.com/office/drawing/2014/main" id="{E3125198-F65A-8049-9D3E-A6AF258DA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192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131">
            <a:extLst>
              <a:ext uri="{FF2B5EF4-FFF2-40B4-BE49-F238E27FC236}">
                <a16:creationId xmlns:a16="http://schemas.microsoft.com/office/drawing/2014/main" id="{7C8008EA-19DB-814F-9284-A055A2AB89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DD4BA2E6-FACA-5C45-B75F-9327959A67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5863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Content Placeholder 8">
            <a:extLst>
              <a:ext uri="{FF2B5EF4-FFF2-40B4-BE49-F238E27FC236}">
                <a16:creationId xmlns:a16="http://schemas.microsoft.com/office/drawing/2014/main" id="{5AB0A5A2-CEF5-6E44-BACF-2C0296FE306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9425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718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BDB4B4-FCA0-E042-A960-9090E3A6B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3" b="1156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87E4BC-2B2B-B045-B01E-E0001545D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59F83AF-D8A4-3D48-9AAD-FC11BC3D9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3ABC2AA1-F23E-4741-8A87-A266E89756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2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5B7A5-C1F7-41D3-815C-A3728D81DBDD}"/>
              </a:ext>
            </a:extLst>
          </p:cNvPr>
          <p:cNvCxnSpPr>
            <a:cxnSpLocks/>
          </p:cNvCxnSpPr>
          <p:nvPr userDrawn="1"/>
        </p:nvCxnSpPr>
        <p:spPr>
          <a:xfrm>
            <a:off x="3255004" y="1631950"/>
            <a:ext cx="0" cy="4440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479425" y="1631111"/>
            <a:ext cx="2619375" cy="44406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1"/>
          </p:nvPr>
        </p:nvSpPr>
        <p:spPr>
          <a:xfrm>
            <a:off x="3416035" y="1631111"/>
            <a:ext cx="8296540" cy="4440603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99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41881F-8B1A-4F78-926D-54E8F515C458}"/>
              </a:ext>
            </a:extLst>
          </p:cNvPr>
          <p:cNvCxnSpPr>
            <a:cxnSpLocks/>
          </p:cNvCxnSpPr>
          <p:nvPr userDrawn="1"/>
        </p:nvCxnSpPr>
        <p:spPr>
          <a:xfrm>
            <a:off x="8932863" y="1629287"/>
            <a:ext cx="0" cy="44432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9037637" y="1629597"/>
            <a:ext cx="2674937" cy="4443488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21"/>
          </p:nvPr>
        </p:nvSpPr>
        <p:spPr>
          <a:xfrm>
            <a:off x="479425" y="1629287"/>
            <a:ext cx="8348664" cy="444326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49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354388" y="1618445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354388" y="3755872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066213" y="1618445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066213" y="3755872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9425" y="1618445"/>
            <a:ext cx="26193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8383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20216" y="1618445"/>
            <a:ext cx="26066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4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629079"/>
            <a:ext cx="5481108" cy="44551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50924" y="1629080"/>
            <a:ext cx="5461651" cy="4455198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4216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479425" y="1259574"/>
            <a:ext cx="11233150" cy="4836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77512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188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665C31-5022-CB46-9BF3-40857C6D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5F482-A1DF-47CF-A799-587634BE9938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D1C4A0-3EC9-9B47-94FD-E34E2C4FC2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1028343"/>
            <a:ext cx="465518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Danke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谢谢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ありがとう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감사합니다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धन्यवाद</a:t>
            </a:r>
          </a:p>
          <a:p>
            <a:pPr algn="r">
              <a:defRPr/>
            </a:pPr>
            <a:r>
              <a:rPr lang="ar-SA" sz="32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r>
              <a:rPr lang="ar-AE" altLang="en-US" sz="3000" dirty="0">
                <a:solidFill>
                  <a:schemeClr val="bg1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3000" dirty="0">
                <a:solidFill>
                  <a:schemeClr val="bg1"/>
                </a:solidFill>
              </a:rPr>
              <a:t>תודה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3C45D27-5718-5E4E-A3E4-6B2E5A1E4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id="{F0B8120E-2A86-304C-807A-A4EF33DC69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413179"/>
            <a:ext cx="343139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7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665C31-5022-CB46-9BF3-40857C6D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D1C4A0-3EC9-9B47-94FD-E34E2C4FC2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1028343"/>
            <a:ext cx="465518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Danke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谢谢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ありがとう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감사합니다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धन्यवाद</a:t>
            </a:r>
          </a:p>
          <a:p>
            <a:pPr algn="r">
              <a:defRPr/>
            </a:pPr>
            <a:r>
              <a:rPr lang="ar-SA" sz="32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r>
              <a:rPr lang="ar-AE" altLang="en-US" sz="3000" dirty="0">
                <a:solidFill>
                  <a:schemeClr val="bg1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3000" dirty="0">
                <a:solidFill>
                  <a:schemeClr val="bg1"/>
                </a:solidFill>
              </a:rPr>
              <a:t>תודה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3C45D27-5718-5E4E-A3E4-6B2E5A1E4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80E931A6-339D-464D-9104-DD510C2128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413179"/>
            <a:ext cx="362258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46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>
                <a:solidFill>
                  <a:schemeClr val="bg1"/>
                </a:solidFill>
              </a:rPr>
              <a:t>www.arm.com/company/policies/trademarks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8CF351C2-1F3E-ED47-85F9-B7B84948FF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>
                <a:solidFill>
                  <a:schemeClr val="bg1"/>
                </a:solidFill>
              </a:rPr>
              <a:t>www.arm.com/company/policies/trademarks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D8F3CACD-986B-204A-99E9-82DBFDFB41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5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A3907-DBF3-5343-B91B-35A57D83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9" t="14507" b="6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2F924C-135F-554D-93F0-AB47D68FAEB2}"/>
              </a:ext>
            </a:extLst>
          </p:cNvPr>
          <p:cNvSpPr/>
          <p:nvPr userDrawn="1"/>
        </p:nvSpPr>
        <p:spPr>
          <a:xfrm rot="16200000">
            <a:off x="6025093" y="691093"/>
            <a:ext cx="6862654" cy="54711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8F18B9-825A-C643-BA5E-962035403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9634863-0C8B-5F4F-B35A-4D468E8EC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A0A056D2-AAAA-5446-A582-12D01B2A39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0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95416-8B48-B74A-8CC3-5494CCB06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2000"/>
          </a:blip>
          <a:srcRect b="1562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F45A70-6A1D-5943-8B02-201099588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1CCBE84-A3EE-DA41-BB17-C2EE027C0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44E78AC1-80BC-0B47-8368-509A24FBC0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0C1A8E-651C-F144-B408-3DAE5F56B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0" t="19300" r="2210"/>
          <a:stretch/>
        </p:blipFill>
        <p:spPr>
          <a:xfrm>
            <a:off x="0" y="-4656"/>
            <a:ext cx="12192000" cy="6862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64FB5B-BAC3-AC46-8166-1B8CCBE24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8C4AE80-A942-A94D-9D03-1C89C2862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683A764A-AD34-5F44-8D31-1D002A3CBE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8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827D4-DAD6-A14B-B977-75B840581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05" b="91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C9BE8F-3B53-B24B-8202-E7DDC587B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B2024A-A0B8-5D48-B2AD-E9A66CF10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4A95A0A0-8486-7044-92CE-73B2117A5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9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56BAD-390B-1E42-966F-903A26340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84" b="3501"/>
          <a:stretch/>
        </p:blipFill>
        <p:spPr>
          <a:xfrm>
            <a:off x="-2417" y="-4655"/>
            <a:ext cx="12194417" cy="6862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4754732" y="-579271"/>
            <a:ext cx="6862654" cy="801188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60D2D7-6351-ED48-8D39-DF4D3B06F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E0145AD-284C-9241-B886-C8320F329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DCF860B3-3479-8143-83A4-E9F53FBD37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AB8576-5C78-C743-9CEC-5B21D439D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172924" y="-161079"/>
            <a:ext cx="6862654" cy="717550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D5555E-95A7-C641-8EB5-0619DE2A3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06C3B07-082E-DB42-B5EB-8FC5A1CED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F90D8C41-1611-904D-BE8D-E91140D6CE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CF5603F-EAC1-654C-B84B-7FC1F8B4C1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28"/>
            <a:ext cx="12192000" cy="6860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0FD2ED-33BC-584E-B579-C6E68F0AA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 dirty="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5A9EDC-D6F8-D44D-A166-BF363AD0E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3120599-1266-FE46-AC08-C11A2D8A7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8A878557-4736-5B45-AE41-36C67FA0C8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3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97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20"/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rgbClr val="7F7F7F"/>
                </a:solidFill>
              </a:rPr>
              <a:t>© 2019 Arm Limited</a:t>
            </a:r>
            <a:endParaRPr lang="en-US" altLang="en-US" sz="1000" dirty="0">
              <a:solidFill>
                <a:srgbClr val="7F7F7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21E4D-F4C1-6849-9126-BB587364DCD7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293" y="6390376"/>
            <a:ext cx="869282" cy="2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20" r:id="rId5"/>
    <p:sldLayoutId id="2147485521" r:id="rId6"/>
    <p:sldLayoutId id="2147485524" r:id="rId7"/>
    <p:sldLayoutId id="2147485522" r:id="rId8"/>
    <p:sldLayoutId id="2147485507" r:id="rId9"/>
    <p:sldLayoutId id="2147485525" r:id="rId10"/>
    <p:sldLayoutId id="2147485527" r:id="rId11"/>
    <p:sldLayoutId id="2147485510" r:id="rId12"/>
    <p:sldLayoutId id="2147485436" r:id="rId13"/>
    <p:sldLayoutId id="2147485438" r:id="rId14"/>
    <p:sldLayoutId id="2147485440" r:id="rId15"/>
    <p:sldLayoutId id="2147485441" r:id="rId16"/>
    <p:sldLayoutId id="2147485442" r:id="rId17"/>
    <p:sldLayoutId id="2147485443" r:id="rId18"/>
    <p:sldLayoutId id="2147485444" r:id="rId19"/>
    <p:sldLayoutId id="2147485445" r:id="rId20"/>
    <p:sldLayoutId id="2147485446" r:id="rId21"/>
    <p:sldLayoutId id="2147485447" r:id="rId22"/>
    <p:sldLayoutId id="2147485448" r:id="rId23"/>
    <p:sldLayoutId id="2147485449" r:id="rId24"/>
    <p:sldLayoutId id="2147485450" r:id="rId25"/>
    <p:sldLayoutId id="2147485452" r:id="rId26"/>
    <p:sldLayoutId id="2147485512" r:id="rId27"/>
    <p:sldLayoutId id="2147485453" r:id="rId28"/>
    <p:sldLayoutId id="2147485513" r:id="rId2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8383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0B2B5-4683-EA47-85B4-5F8C4206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Adaptive Filters</a:t>
            </a:r>
            <a:br>
              <a:rPr lang="en-GB" dirty="0"/>
            </a:br>
            <a:r>
              <a:rPr lang="en-GB" sz="3600" dirty="0"/>
              <a:t>Prediction and System Identification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189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Closed Loop Configurations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Alternatively, represent adaptive filter as a single block.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8924AB9-FC96-44FB-9703-867A39972F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71412" y="2167263"/>
            <a:ext cx="5841239" cy="3322638"/>
            <a:chOff x="2061" y="1299"/>
            <a:chExt cx="3680" cy="209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3EFDBA70-1DA1-4F10-9DF9-BD5C5D5EC4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61" y="1304"/>
              <a:ext cx="3680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66BCED64-90E0-4416-8E68-5CD36C78B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1584"/>
              <a:ext cx="688" cy="928"/>
              <a:chOff x="2805" y="1584"/>
              <a:chExt cx="688" cy="928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8B9D2632-54D7-45D0-8019-0BBBA652A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1584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6">
                <a:extLst>
                  <a:ext uri="{FF2B5EF4-FFF2-40B4-BE49-F238E27FC236}">
                    <a16:creationId xmlns:a16="http://schemas.microsoft.com/office/drawing/2014/main" id="{FC83D9FD-329B-472B-BE60-31E102423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05" y="1616"/>
                <a:ext cx="656" cy="89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F63F6B74-DC56-4C08-B13D-A8AF4AA02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1764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D099870-62C0-4972-887B-5C6619914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855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6B0D6D74-8B8B-4286-8E8E-5B1BD78EE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1619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903D187D-AF33-49C7-8AD4-E03D3D22E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" y="1619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8C27FED1-234F-4C27-80CA-C2F7A3E0A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1299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E216F3AB-3514-4848-984B-D1D1C8111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2519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9107A0F7-F18E-4CCE-8239-0B419208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2591"/>
              <a:ext cx="3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error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0333A5AE-B7DF-4BBB-A31C-070D71759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1328"/>
              <a:ext cx="5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desired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A5B32FDA-6F25-4BBB-8B58-2AA7BA1A6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523"/>
              <a:ext cx="4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output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D56FF055-A013-48A2-974F-C7AB4B361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2107"/>
              <a:ext cx="4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output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96E5F517-9DE5-4C80-AF27-13ECBCB7D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2107"/>
              <a:ext cx="3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input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34C74DF9-2E39-41F7-AFC3-3DBEA1B05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1953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" name="Group 25">
              <a:extLst>
                <a:ext uri="{FF2B5EF4-FFF2-40B4-BE49-F238E27FC236}">
                  <a16:creationId xmlns:a16="http://schemas.microsoft.com/office/drawing/2014/main" id="{C4C3F2E7-8628-47D1-96ED-2BD1A4B18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7" y="2008"/>
              <a:ext cx="456" cy="96"/>
              <a:chOff x="2197" y="2008"/>
              <a:chExt cx="456" cy="96"/>
            </a:xfrm>
          </p:grpSpPr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1B5F7C0A-437B-4466-A8D1-9887636F0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200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24">
                <a:extLst>
                  <a:ext uri="{FF2B5EF4-FFF2-40B4-BE49-F238E27FC236}">
                    <a16:creationId xmlns:a16="http://schemas.microsoft.com/office/drawing/2014/main" id="{DB2A6F25-D6AE-43F5-9F88-9D93227E8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97" y="2056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id="{09F333F2-7D25-4463-8D0B-AC4D961987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3" y="2032"/>
              <a:ext cx="808" cy="96"/>
              <a:chOff x="3573" y="2032"/>
              <a:chExt cx="808" cy="96"/>
            </a:xfrm>
          </p:grpSpPr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BAF33FBF-FE66-411E-B1BF-A9E5D4098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9" y="203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27">
                <a:extLst>
                  <a:ext uri="{FF2B5EF4-FFF2-40B4-BE49-F238E27FC236}">
                    <a16:creationId xmlns:a16="http://schemas.microsoft.com/office/drawing/2014/main" id="{43ABDDDB-9D1C-4A36-9CD3-6864DF423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3" y="2080"/>
                <a:ext cx="75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id="{8937BD7E-D11C-4967-AA44-14F569B62A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" y="1376"/>
              <a:ext cx="96" cy="576"/>
              <a:chOff x="4471" y="1376"/>
              <a:chExt cx="96" cy="576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463F80E1-5B7C-4678-9462-DAF7850CB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1840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Line 30">
                <a:extLst>
                  <a:ext uri="{FF2B5EF4-FFF2-40B4-BE49-F238E27FC236}">
                    <a16:creationId xmlns:a16="http://schemas.microsoft.com/office/drawing/2014/main" id="{56BDB626-B40B-4CD9-908F-614A79DF0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9" y="1376"/>
                <a:ext cx="0" cy="52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2" name="Line 33">
              <a:extLst>
                <a:ext uri="{FF2B5EF4-FFF2-40B4-BE49-F238E27FC236}">
                  <a16:creationId xmlns:a16="http://schemas.microsoft.com/office/drawing/2014/main" id="{EDC066E2-0BE2-4DAA-B9D1-89B8A5E1A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5" y="2935"/>
              <a:ext cx="220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35">
              <a:extLst>
                <a:ext uri="{FF2B5EF4-FFF2-40B4-BE49-F238E27FC236}">
                  <a16:creationId xmlns:a16="http://schemas.microsoft.com/office/drawing/2014/main" id="{17451A96-07DD-4F02-8396-69A5BB639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" y="2512"/>
              <a:ext cx="0" cy="4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754763AD-85C1-48BD-AE04-156420794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6" y="2080"/>
              <a:ext cx="320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7">
              <a:extLst>
                <a:ext uri="{FF2B5EF4-FFF2-40B4-BE49-F238E27FC236}">
                  <a16:creationId xmlns:a16="http://schemas.microsoft.com/office/drawing/2014/main" id="{C6FE3523-3552-44DB-BF9D-30E1B6F94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6" y="2070"/>
              <a:ext cx="0" cy="865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8">
              <a:extLst>
                <a:ext uri="{FF2B5EF4-FFF2-40B4-BE49-F238E27FC236}">
                  <a16:creationId xmlns:a16="http://schemas.microsoft.com/office/drawing/2014/main" id="{39937385-D2F1-46D2-81FC-43915CB74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7" y="1851"/>
              <a:ext cx="112" cy="0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39">
              <a:extLst>
                <a:ext uri="{FF2B5EF4-FFF2-40B4-BE49-F238E27FC236}">
                  <a16:creationId xmlns:a16="http://schemas.microsoft.com/office/drawing/2014/main" id="{67AC2CC3-9E27-4C70-91CF-C0CD482B7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1" y="1872"/>
              <a:ext cx="136" cy="0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40">
              <a:extLst>
                <a:ext uri="{FF2B5EF4-FFF2-40B4-BE49-F238E27FC236}">
                  <a16:creationId xmlns:a16="http://schemas.microsoft.com/office/drawing/2014/main" id="{14BC5B38-DA64-4395-964F-773A7C745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3" y="1801"/>
              <a:ext cx="0" cy="136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6086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Closed Loop Configurations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Different closed loop configurations are concerned primarily with how desired output </a:t>
            </a:r>
            <a:r>
              <a:rPr lang="en-GB" alt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altLang="en-GB" i="1" dirty="0"/>
              <a:t> </a:t>
            </a:r>
            <a:r>
              <a:rPr lang="en-GB" altLang="en-GB" dirty="0"/>
              <a:t>is derived.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AEEE2D-B7CD-4FCF-8913-8DF5AB62BA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71412" y="2167263"/>
            <a:ext cx="5841239" cy="3322638"/>
            <a:chOff x="2061" y="1299"/>
            <a:chExt cx="3680" cy="209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68B01B4-5A22-4C37-A541-DDA829BEA27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61" y="1304"/>
              <a:ext cx="3680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BC18D105-CB5B-4749-89FA-71E4D3D87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1584"/>
              <a:ext cx="688" cy="928"/>
              <a:chOff x="2805" y="1584"/>
              <a:chExt cx="688" cy="928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E9AB7F0E-0035-4C2F-839B-270AEC791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1584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6">
                <a:extLst>
                  <a:ext uri="{FF2B5EF4-FFF2-40B4-BE49-F238E27FC236}">
                    <a16:creationId xmlns:a16="http://schemas.microsoft.com/office/drawing/2014/main" id="{AF39A0DB-1F80-4FA0-8C86-AB6D6F680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05" y="1616"/>
                <a:ext cx="656" cy="89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53979F7A-4937-4E23-90BA-B5EC7DAAD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1764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0F209193-7435-48F1-BBD5-4ACD6A460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855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30F60DE7-E64C-4D6D-ABA0-C78C014DE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1619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FEB0E90F-CE4B-4373-8891-2BC2DD33E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" y="1619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EFD089B2-0490-4F17-8452-569E9CD6A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1299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E7DE584F-B2DA-4AD8-8E55-DD87B264B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2519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BC47A92F-3E35-441C-A720-6936758A8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2591"/>
              <a:ext cx="3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error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76DB6BC8-538B-4853-81AD-5D323CC23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1328"/>
              <a:ext cx="5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desired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E08D8A02-4FDA-42EA-9946-1A3F1EEE8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523"/>
              <a:ext cx="4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output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D1E72D59-D7A0-47E9-8AA1-D011BE3B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2107"/>
              <a:ext cx="4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output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444AB31B-6B69-4F6A-8CAF-84885B5AA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2107"/>
              <a:ext cx="3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input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0CABBE0C-D254-40E2-9ED4-A545E54E1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1953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" name="Group 25">
              <a:extLst>
                <a:ext uri="{FF2B5EF4-FFF2-40B4-BE49-F238E27FC236}">
                  <a16:creationId xmlns:a16="http://schemas.microsoft.com/office/drawing/2014/main" id="{ED108F18-D1EF-4AE1-BFA0-BCA49630D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7" y="2008"/>
              <a:ext cx="456" cy="96"/>
              <a:chOff x="2197" y="2008"/>
              <a:chExt cx="456" cy="96"/>
            </a:xfrm>
          </p:grpSpPr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D3881983-2B4D-451A-8737-E5128F1B8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200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24">
                <a:extLst>
                  <a:ext uri="{FF2B5EF4-FFF2-40B4-BE49-F238E27FC236}">
                    <a16:creationId xmlns:a16="http://schemas.microsoft.com/office/drawing/2014/main" id="{0E164FF7-11FE-4D15-96BF-552B37127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97" y="2056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id="{F03C4F92-D72C-4A05-94C1-089C1006E8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3" y="2032"/>
              <a:ext cx="808" cy="96"/>
              <a:chOff x="3573" y="2032"/>
              <a:chExt cx="808" cy="96"/>
            </a:xfrm>
          </p:grpSpPr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F3F1CB7D-4BD2-4F94-BD9A-F20A50E81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9" y="203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27">
                <a:extLst>
                  <a:ext uri="{FF2B5EF4-FFF2-40B4-BE49-F238E27FC236}">
                    <a16:creationId xmlns:a16="http://schemas.microsoft.com/office/drawing/2014/main" id="{1A2586D4-F3DC-4A6F-B39C-085394326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3" y="2080"/>
                <a:ext cx="75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id="{1D8707B8-D4C8-4A00-A522-485DCE000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" y="1376"/>
              <a:ext cx="96" cy="576"/>
              <a:chOff x="4471" y="1376"/>
              <a:chExt cx="96" cy="576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3DA9A4B1-05DC-4DA8-9667-A3DF4DD78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1840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Line 30">
                <a:extLst>
                  <a:ext uri="{FF2B5EF4-FFF2-40B4-BE49-F238E27FC236}">
                    <a16:creationId xmlns:a16="http://schemas.microsoft.com/office/drawing/2014/main" id="{24EFC886-12E4-4B98-A8BD-08454A4DB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9" y="1376"/>
                <a:ext cx="0" cy="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2" name="Line 33">
              <a:extLst>
                <a:ext uri="{FF2B5EF4-FFF2-40B4-BE49-F238E27FC236}">
                  <a16:creationId xmlns:a16="http://schemas.microsoft.com/office/drawing/2014/main" id="{8E636440-45EE-463D-8547-60791A13A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5" y="2935"/>
              <a:ext cx="22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35">
              <a:extLst>
                <a:ext uri="{FF2B5EF4-FFF2-40B4-BE49-F238E27FC236}">
                  <a16:creationId xmlns:a16="http://schemas.microsoft.com/office/drawing/2014/main" id="{C8B03578-558E-4CB0-A64A-A83CC96A4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" y="2512"/>
              <a:ext cx="0" cy="4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8CBDF8CA-02A0-4D26-B911-415EB03CD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6" y="2080"/>
              <a:ext cx="3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7">
              <a:extLst>
                <a:ext uri="{FF2B5EF4-FFF2-40B4-BE49-F238E27FC236}">
                  <a16:creationId xmlns:a16="http://schemas.microsoft.com/office/drawing/2014/main" id="{7363AF6D-9DF9-4735-BABB-220BF2AC7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6" y="2070"/>
              <a:ext cx="0" cy="86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8">
              <a:extLst>
                <a:ext uri="{FF2B5EF4-FFF2-40B4-BE49-F238E27FC236}">
                  <a16:creationId xmlns:a16="http://schemas.microsoft.com/office/drawing/2014/main" id="{047EE2C9-2A30-45F7-8BF8-112AD11D65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7" y="1851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39">
              <a:extLst>
                <a:ext uri="{FF2B5EF4-FFF2-40B4-BE49-F238E27FC236}">
                  <a16:creationId xmlns:a16="http://schemas.microsoft.com/office/drawing/2014/main" id="{505824E7-C297-449A-AB2B-52CCD6082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1" y="1872"/>
              <a:ext cx="1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40">
              <a:extLst>
                <a:ext uri="{FF2B5EF4-FFF2-40B4-BE49-F238E27FC236}">
                  <a16:creationId xmlns:a16="http://schemas.microsoft.com/office/drawing/2014/main" id="{426C6E18-7C0A-4E7A-B0D6-040E824F3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3" y="1787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18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Closed Loop Configurations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In each case, however, the adaptive algorithm attempts to minimize error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</a:t>
            </a:r>
            <a:r>
              <a:rPr lang="en-GB" altLang="en-GB" dirty="0"/>
              <a:t> in some sense.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ED155B-D774-443A-8947-76E53F552F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71412" y="2167263"/>
            <a:ext cx="5841239" cy="3322638"/>
            <a:chOff x="2061" y="1299"/>
            <a:chExt cx="3680" cy="209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E56DEC7-9B11-42ED-9384-DFA4BA548B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61" y="1304"/>
              <a:ext cx="3680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AFC61064-FE96-4524-BC80-17A253938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1584"/>
              <a:ext cx="688" cy="928"/>
              <a:chOff x="2805" y="1584"/>
              <a:chExt cx="688" cy="928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FB8BAE17-F6C5-4AA6-B0C4-6AE95FADE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1584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6">
                <a:extLst>
                  <a:ext uri="{FF2B5EF4-FFF2-40B4-BE49-F238E27FC236}">
                    <a16:creationId xmlns:a16="http://schemas.microsoft.com/office/drawing/2014/main" id="{28D65BB1-50E0-4A0C-AD55-DBD88DCF2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05" y="1616"/>
                <a:ext cx="656" cy="89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91B4BA28-997E-4171-9B6B-2E53ECB47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1764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B49EE43-F706-4B25-A31B-BA2970A47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855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CDC20C7-CAC2-4FD2-89D1-FA5607ADA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1619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86F921AF-F3D7-4FC9-B489-AA7A90D55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" y="1619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39BD6AAD-11D3-45D4-88CD-0003E59A7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1299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9EE4BE6E-392E-4083-89EA-88CBC3968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2519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35EE73FB-9B7F-4A84-A3D9-273D54472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2591"/>
              <a:ext cx="3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error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BBD43A95-C493-4CEB-B1BC-44F1CCD76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1328"/>
              <a:ext cx="5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desired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F1F62EA8-DEB6-49BD-B950-F136E2666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523"/>
              <a:ext cx="4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output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66ADEFFD-F6FA-4E79-85C1-B208B64A6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2107"/>
              <a:ext cx="4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output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DE9704B0-F203-41FE-B27E-41E9C1F5F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2107"/>
              <a:ext cx="3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input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76FD805A-B610-430A-9070-F868B46A1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1953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" name="Group 25">
              <a:extLst>
                <a:ext uri="{FF2B5EF4-FFF2-40B4-BE49-F238E27FC236}">
                  <a16:creationId xmlns:a16="http://schemas.microsoft.com/office/drawing/2014/main" id="{538DA382-7E02-49AB-A9E8-0009BA48A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7" y="2008"/>
              <a:ext cx="456" cy="96"/>
              <a:chOff x="2197" y="2008"/>
              <a:chExt cx="456" cy="96"/>
            </a:xfrm>
          </p:grpSpPr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AD999B67-9F67-405E-9986-534606CD7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200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24">
                <a:extLst>
                  <a:ext uri="{FF2B5EF4-FFF2-40B4-BE49-F238E27FC236}">
                    <a16:creationId xmlns:a16="http://schemas.microsoft.com/office/drawing/2014/main" id="{1BC374E5-58D8-4954-9B3E-E33CB4BF9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97" y="2056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id="{E0ADA14B-2E35-4E3B-B0EB-16CFD36E07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3" y="2032"/>
              <a:ext cx="808" cy="96"/>
              <a:chOff x="3573" y="2032"/>
              <a:chExt cx="808" cy="96"/>
            </a:xfrm>
          </p:grpSpPr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87ABB7D2-452B-454C-AA1C-A1443429A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9" y="203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27">
                <a:extLst>
                  <a:ext uri="{FF2B5EF4-FFF2-40B4-BE49-F238E27FC236}">
                    <a16:creationId xmlns:a16="http://schemas.microsoft.com/office/drawing/2014/main" id="{B5B7D3C3-A02B-434D-95DA-CD5924A72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3" y="2080"/>
                <a:ext cx="75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id="{1D48CBAE-3CA0-4DE1-B41F-F7C7228C4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" y="1376"/>
              <a:ext cx="96" cy="576"/>
              <a:chOff x="4471" y="1376"/>
              <a:chExt cx="96" cy="576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F39FF0C0-CF1A-405E-A1AA-80CDF0BBA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1840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Line 30">
                <a:extLst>
                  <a:ext uri="{FF2B5EF4-FFF2-40B4-BE49-F238E27FC236}">
                    <a16:creationId xmlns:a16="http://schemas.microsoft.com/office/drawing/2014/main" id="{CB14B83F-8FF5-45DE-B39B-8F2ECC684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9" y="1376"/>
                <a:ext cx="0" cy="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2" name="Line 33">
              <a:extLst>
                <a:ext uri="{FF2B5EF4-FFF2-40B4-BE49-F238E27FC236}">
                  <a16:creationId xmlns:a16="http://schemas.microsoft.com/office/drawing/2014/main" id="{FF66A620-5E8C-4891-AE5B-26542A0B98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5" y="2935"/>
              <a:ext cx="22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35">
              <a:extLst>
                <a:ext uri="{FF2B5EF4-FFF2-40B4-BE49-F238E27FC236}">
                  <a16:creationId xmlns:a16="http://schemas.microsoft.com/office/drawing/2014/main" id="{7CB58C4B-751E-4517-80F7-B75F1769F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" y="2512"/>
              <a:ext cx="0" cy="4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A8CE1D8F-6244-48BE-A46B-7DD9ACAFD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6" y="2080"/>
              <a:ext cx="3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7">
              <a:extLst>
                <a:ext uri="{FF2B5EF4-FFF2-40B4-BE49-F238E27FC236}">
                  <a16:creationId xmlns:a16="http://schemas.microsoft.com/office/drawing/2014/main" id="{F1AE2CF9-EFC2-4ACE-8F4B-AE5C17FD9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6" y="2070"/>
              <a:ext cx="0" cy="86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8">
              <a:extLst>
                <a:ext uri="{FF2B5EF4-FFF2-40B4-BE49-F238E27FC236}">
                  <a16:creationId xmlns:a16="http://schemas.microsoft.com/office/drawing/2014/main" id="{7279F350-7527-4029-971A-E9868CE52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7" y="1851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39">
              <a:extLst>
                <a:ext uri="{FF2B5EF4-FFF2-40B4-BE49-F238E27FC236}">
                  <a16:creationId xmlns:a16="http://schemas.microsoft.com/office/drawing/2014/main" id="{795F1E3C-7910-44E9-A120-1117FAFDDF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1" y="1872"/>
              <a:ext cx="1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40">
              <a:extLst>
                <a:ext uri="{FF2B5EF4-FFF2-40B4-BE49-F238E27FC236}">
                  <a16:creationId xmlns:a16="http://schemas.microsoft.com/office/drawing/2014/main" id="{74D94912-FBBA-489F-9CDD-063A30B70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3" y="1787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906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a) Prediction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 </a:t>
            </a:r>
            <a:r>
              <a:rPr lang="en-GB" altLang="en-GB" i="1" dirty="0"/>
              <a:t>delayed</a:t>
            </a:r>
            <a:r>
              <a:rPr lang="en-GB" altLang="en-GB" dirty="0"/>
              <a:t> version of the desired signal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GB" i="1" dirty="0"/>
              <a:t> </a:t>
            </a:r>
            <a:r>
              <a:rPr lang="en-GB" altLang="en-GB" dirty="0"/>
              <a:t>is fed to the adaptive filter, which tries to predict the </a:t>
            </a:r>
            <a:r>
              <a:rPr lang="en-GB" altLang="en-GB" i="1" dirty="0"/>
              <a:t>current</a:t>
            </a:r>
            <a:r>
              <a:rPr lang="en-GB" altLang="en-GB" dirty="0"/>
              <a:t> value of the desired signal.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B120BBA-7AD1-4423-942D-C061E8DFD8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2554" y="2756557"/>
            <a:ext cx="6184095" cy="2552700"/>
            <a:chOff x="1675" y="1608"/>
            <a:chExt cx="3896" cy="160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1E874A1-D60C-40D2-B0FD-62598BAB7A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5" y="1608"/>
              <a:ext cx="3896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07A0638C-5744-42DF-877D-84345E57A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" y="1864"/>
              <a:ext cx="728" cy="992"/>
              <a:chOff x="3699" y="1864"/>
              <a:chExt cx="728" cy="992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EDE74FF6-6DCC-48DF-B3F6-A780D90C9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1864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6">
                <a:extLst>
                  <a:ext uri="{FF2B5EF4-FFF2-40B4-BE49-F238E27FC236}">
                    <a16:creationId xmlns:a16="http://schemas.microsoft.com/office/drawing/2014/main" id="{52C96359-D1B1-4A02-AEDB-3E39A4055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9" y="1896"/>
                <a:ext cx="696" cy="96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8BFE599C-1E92-4B12-9903-3BEF876DC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044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6E33E3DA-4D08-4602-A6E1-C47E13457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13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229E92BC-B810-455D-9412-62F5C8AE3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35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F3A0606-1496-4F2A-9873-559D7E0B7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199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73A7702C-970E-487C-89E0-6CDC6F5D4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199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B98EE782-87A4-4145-9C27-15C2A955D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" y="1672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D8B9B772-0D68-426F-A280-C89ECBCFB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" y="256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256B7765-2F4E-4F3C-80B0-9650CA23A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2252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id="{46A60C59-E7E7-40D2-8E9B-E58448EAD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3" y="2336"/>
              <a:ext cx="568" cy="96"/>
              <a:chOff x="3043" y="2336"/>
              <a:chExt cx="568" cy="96"/>
            </a:xfrm>
          </p:grpSpPr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6B5C5C0C-5C1D-4ABE-AFC8-ADF2641A0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7E1476EB-C197-409E-A63D-B749FC477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3" y="2384"/>
                <a:ext cx="5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4855B46B-61D3-468B-B376-01012BDFB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" y="2336"/>
              <a:ext cx="528" cy="96"/>
              <a:chOff x="4539" y="2336"/>
              <a:chExt cx="528" cy="96"/>
            </a:xfrm>
          </p:grpSpPr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BCF44010-02A4-4706-8188-DF8254F5D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20">
                <a:extLst>
                  <a:ext uri="{FF2B5EF4-FFF2-40B4-BE49-F238E27FC236}">
                    <a16:creationId xmlns:a16="http://schemas.microsoft.com/office/drawing/2014/main" id="{CDF9FA4F-E4EC-4332-BD20-963837680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9" y="2384"/>
                <a:ext cx="47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3BCEBAF0-1DF5-4711-8E08-9E1912D00C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7" y="1680"/>
              <a:ext cx="96" cy="576"/>
              <a:chOff x="5147" y="1680"/>
              <a:chExt cx="96" cy="576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942D85B-3CCF-46EC-AAC3-DA782B5B4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" y="2144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23">
                <a:extLst>
                  <a:ext uri="{FF2B5EF4-FFF2-40B4-BE49-F238E27FC236}">
                    <a16:creationId xmlns:a16="http://schemas.microsoft.com/office/drawing/2014/main" id="{D3BEECE4-E378-4DD1-AAF7-9B0589E1B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5" y="1680"/>
                <a:ext cx="0" cy="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Line 25">
              <a:extLst>
                <a:ext uri="{FF2B5EF4-FFF2-40B4-BE49-F238E27FC236}">
                  <a16:creationId xmlns:a16="http://schemas.microsoft.com/office/drawing/2014/main" id="{8C5EF2BD-0074-43CA-A64C-E1BACC766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9" y="2856"/>
              <a:ext cx="0" cy="3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6">
              <a:extLst>
                <a:ext uri="{FF2B5EF4-FFF2-40B4-BE49-F238E27FC236}">
                  <a16:creationId xmlns:a16="http://schemas.microsoft.com/office/drawing/2014/main" id="{6C058A4D-7053-4400-9F2F-8E499025A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9" y="2200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7">
              <a:extLst>
                <a:ext uri="{FF2B5EF4-FFF2-40B4-BE49-F238E27FC236}">
                  <a16:creationId xmlns:a16="http://schemas.microsoft.com/office/drawing/2014/main" id="{929D263C-43E7-405C-A44A-3D5329DC3C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9" y="220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8">
              <a:extLst>
                <a:ext uri="{FF2B5EF4-FFF2-40B4-BE49-F238E27FC236}">
                  <a16:creationId xmlns:a16="http://schemas.microsoft.com/office/drawing/2014/main" id="{E2E9D6EA-0D0C-4BB0-AFF2-64774138B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3" y="2130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Line 29">
              <a:extLst>
                <a:ext uri="{FF2B5EF4-FFF2-40B4-BE49-F238E27FC236}">
                  <a16:creationId xmlns:a16="http://schemas.microsoft.com/office/drawing/2014/main" id="{3F411ABA-3ECB-431D-ACE4-AEACF0992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0" y="1682"/>
              <a:ext cx="3175" cy="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AE99167E-1DE0-4AD7-B365-246C16466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044"/>
              <a:ext cx="768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69B5B3A5-0496-4820-91B1-27BFEACEF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2248"/>
              <a:ext cx="4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delay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32">
              <a:extLst>
                <a:ext uri="{FF2B5EF4-FFF2-40B4-BE49-F238E27FC236}">
                  <a16:creationId xmlns:a16="http://schemas.microsoft.com/office/drawing/2014/main" id="{A01D2B6B-361E-45CB-986F-8BABEE4BF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9" y="3200"/>
              <a:ext cx="150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3">
              <a:extLst>
                <a:ext uri="{FF2B5EF4-FFF2-40B4-BE49-F238E27FC236}">
                  <a16:creationId xmlns:a16="http://schemas.microsoft.com/office/drawing/2014/main" id="{64C30A5A-78DC-424D-9453-CCEEBB06D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" y="2538"/>
              <a:ext cx="0" cy="6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F94B1926-706D-4F37-A67C-889BB72CC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992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Group 37">
              <a:extLst>
                <a:ext uri="{FF2B5EF4-FFF2-40B4-BE49-F238E27FC236}">
                  <a16:creationId xmlns:a16="http://schemas.microsoft.com/office/drawing/2014/main" id="{C194371D-8A23-4534-BB26-1E55543AC6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2336"/>
              <a:ext cx="528" cy="96"/>
              <a:chOff x="1747" y="2336"/>
              <a:chExt cx="528" cy="96"/>
            </a:xfrm>
          </p:grpSpPr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E0CD9544-BA40-492E-ADAD-37B790C2E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36">
                <a:extLst>
                  <a:ext uri="{FF2B5EF4-FFF2-40B4-BE49-F238E27FC236}">
                    <a16:creationId xmlns:a16="http://schemas.microsoft.com/office/drawing/2014/main" id="{2210F049-9890-4D1E-B114-3DC2BF81A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7" y="2384"/>
                <a:ext cx="47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9" name="Line 38">
              <a:extLst>
                <a:ext uri="{FF2B5EF4-FFF2-40B4-BE49-F238E27FC236}">
                  <a16:creationId xmlns:a16="http://schemas.microsoft.com/office/drawing/2014/main" id="{67417FE0-B42C-46F5-BB16-747D2BCBF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1680"/>
              <a:ext cx="0" cy="7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39">
              <a:extLst>
                <a:ext uri="{FF2B5EF4-FFF2-40B4-BE49-F238E27FC236}">
                  <a16:creationId xmlns:a16="http://schemas.microsoft.com/office/drawing/2014/main" id="{F74DEFF1-A438-4A40-BD7A-CF888294F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2364"/>
              <a:ext cx="40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735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a) Prediction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 </a:t>
            </a:r>
            <a:r>
              <a:rPr lang="en-GB" altLang="en-GB" i="1" dirty="0"/>
              <a:t>delayed</a:t>
            </a:r>
            <a:r>
              <a:rPr lang="en-GB" altLang="en-GB" dirty="0"/>
              <a:t> version of the desired signal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GB" i="1" dirty="0"/>
              <a:t> </a:t>
            </a:r>
            <a:r>
              <a:rPr lang="en-GB" altLang="en-GB" dirty="0"/>
              <a:t>is fed to the adaptive filter, which tries to predict the </a:t>
            </a:r>
            <a:r>
              <a:rPr lang="en-GB" altLang="en-GB" i="1" dirty="0"/>
              <a:t>current</a:t>
            </a:r>
            <a:r>
              <a:rPr lang="en-GB" altLang="en-GB" dirty="0"/>
              <a:t> value of the desired signal.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69CE714-D6E0-46EA-83CC-5B1978BCEB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2554" y="2756557"/>
            <a:ext cx="6184095" cy="2552700"/>
            <a:chOff x="1675" y="1608"/>
            <a:chExt cx="3896" cy="160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EEE3E51C-AFA5-4994-B8C1-B56022AAC0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5" y="1608"/>
              <a:ext cx="3896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762CBF7C-7B0F-4E1D-8DCB-6F2AC48364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" y="1864"/>
              <a:ext cx="728" cy="992"/>
              <a:chOff x="3699" y="1864"/>
              <a:chExt cx="728" cy="992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416CC28E-C971-4A1E-AE94-1963810CC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1864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6">
                <a:extLst>
                  <a:ext uri="{FF2B5EF4-FFF2-40B4-BE49-F238E27FC236}">
                    <a16:creationId xmlns:a16="http://schemas.microsoft.com/office/drawing/2014/main" id="{88EAE4DF-822F-4647-9A71-7187D46D9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9" y="1896"/>
                <a:ext cx="696" cy="96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4335ED22-B5A5-44B8-9493-3878090C2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044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007D59A9-E46F-4F46-8150-8AB10EC2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13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42C89809-BAA6-4BDD-86FB-7D0652E3E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35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3DC7BFE-C02F-444E-B711-89ACA7E5A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199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D98AE077-3E67-4166-89DA-2346E4097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199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AAB42002-B9E2-4F9A-A32A-A77D8A69B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" y="1672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B6BEF4D0-B046-442D-A927-5891D6C39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" y="256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52103055-2E55-4966-BEAC-FC51829E2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2252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id="{3A3D82D9-9D15-46FE-BDEE-CEFC56B79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3" y="2336"/>
              <a:ext cx="568" cy="96"/>
              <a:chOff x="3043" y="2336"/>
              <a:chExt cx="568" cy="96"/>
            </a:xfrm>
          </p:grpSpPr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5D62F366-BB98-46D7-9841-4AD38DA89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C9CD08EE-E3CA-4511-8529-FF4FD0A79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3" y="2384"/>
                <a:ext cx="5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4BD8C66C-92B6-4D45-864B-2774652AC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" y="2336"/>
              <a:ext cx="528" cy="96"/>
              <a:chOff x="4539" y="2336"/>
              <a:chExt cx="528" cy="96"/>
            </a:xfrm>
          </p:grpSpPr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A53BB594-DF11-4AF1-A986-66D5D1511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20">
                <a:extLst>
                  <a:ext uri="{FF2B5EF4-FFF2-40B4-BE49-F238E27FC236}">
                    <a16:creationId xmlns:a16="http://schemas.microsoft.com/office/drawing/2014/main" id="{295F004B-78B5-4AC9-9EA0-827282365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9" y="2384"/>
                <a:ext cx="47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97EADFA2-903D-48BF-A3F2-2ECB39BAD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7" y="1680"/>
              <a:ext cx="96" cy="576"/>
              <a:chOff x="5147" y="1680"/>
              <a:chExt cx="96" cy="576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8B711286-ECB9-4840-B7D4-340D2320B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" y="2144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23">
                <a:extLst>
                  <a:ext uri="{FF2B5EF4-FFF2-40B4-BE49-F238E27FC236}">
                    <a16:creationId xmlns:a16="http://schemas.microsoft.com/office/drawing/2014/main" id="{D7A35866-B858-461D-A615-B939E2691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5" y="1680"/>
                <a:ext cx="0" cy="52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Line 25">
              <a:extLst>
                <a:ext uri="{FF2B5EF4-FFF2-40B4-BE49-F238E27FC236}">
                  <a16:creationId xmlns:a16="http://schemas.microsoft.com/office/drawing/2014/main" id="{08F18780-7C68-475E-B5C2-9034CE7AE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9" y="2856"/>
              <a:ext cx="0" cy="3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6">
              <a:extLst>
                <a:ext uri="{FF2B5EF4-FFF2-40B4-BE49-F238E27FC236}">
                  <a16:creationId xmlns:a16="http://schemas.microsoft.com/office/drawing/2014/main" id="{211E77C0-3CEC-48D4-88A1-8644A5C60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9" y="2200"/>
              <a:ext cx="112" cy="0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7">
              <a:extLst>
                <a:ext uri="{FF2B5EF4-FFF2-40B4-BE49-F238E27FC236}">
                  <a16:creationId xmlns:a16="http://schemas.microsoft.com/office/drawing/2014/main" id="{5DFC6305-F30F-417C-8ABE-9335223A3E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5" y="2200"/>
              <a:ext cx="136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8">
              <a:extLst>
                <a:ext uri="{FF2B5EF4-FFF2-40B4-BE49-F238E27FC236}">
                  <a16:creationId xmlns:a16="http://schemas.microsoft.com/office/drawing/2014/main" id="{E2C51637-0FBF-4A1C-84E7-FA205AEC6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3" y="2130"/>
              <a:ext cx="0" cy="136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Line 29">
              <a:extLst>
                <a:ext uri="{FF2B5EF4-FFF2-40B4-BE49-F238E27FC236}">
                  <a16:creationId xmlns:a16="http://schemas.microsoft.com/office/drawing/2014/main" id="{E2EBD262-A762-4F4E-AA2E-A703B5BB5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0" y="1682"/>
              <a:ext cx="3175" cy="4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5A5D735C-78FC-4CB6-A583-A16DB6AE5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044"/>
              <a:ext cx="768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88C9489E-05F1-470F-A887-7EA861325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2248"/>
              <a:ext cx="4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delay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5" name="Line 32">
              <a:extLst>
                <a:ext uri="{FF2B5EF4-FFF2-40B4-BE49-F238E27FC236}">
                  <a16:creationId xmlns:a16="http://schemas.microsoft.com/office/drawing/2014/main" id="{A39E6CF3-E969-4A18-99BD-186B045C5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9" y="3200"/>
              <a:ext cx="1502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3">
              <a:extLst>
                <a:ext uri="{FF2B5EF4-FFF2-40B4-BE49-F238E27FC236}">
                  <a16:creationId xmlns:a16="http://schemas.microsoft.com/office/drawing/2014/main" id="{B3513346-A5A6-4538-B2D2-514145294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" y="2538"/>
              <a:ext cx="0" cy="65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41A3ABBC-8917-4202-B396-08699C48A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992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Group 37">
              <a:extLst>
                <a:ext uri="{FF2B5EF4-FFF2-40B4-BE49-F238E27FC236}">
                  <a16:creationId xmlns:a16="http://schemas.microsoft.com/office/drawing/2014/main" id="{7EB7DD1E-0761-4D77-A680-AB30F44EB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2336"/>
              <a:ext cx="528" cy="96"/>
              <a:chOff x="1747" y="2336"/>
              <a:chExt cx="528" cy="96"/>
            </a:xfrm>
          </p:grpSpPr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4A31D682-2CE5-4002-948B-6B7CF9CC4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36">
                <a:extLst>
                  <a:ext uri="{FF2B5EF4-FFF2-40B4-BE49-F238E27FC236}">
                    <a16:creationId xmlns:a16="http://schemas.microsoft.com/office/drawing/2014/main" id="{151E81EA-12F9-4919-8869-802C15BF9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7" y="2384"/>
                <a:ext cx="472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9" name="Line 38">
              <a:extLst>
                <a:ext uri="{FF2B5EF4-FFF2-40B4-BE49-F238E27FC236}">
                  <a16:creationId xmlns:a16="http://schemas.microsoft.com/office/drawing/2014/main" id="{58520658-ACF1-4807-B140-F923BB311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1680"/>
              <a:ext cx="0" cy="704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39">
              <a:extLst>
                <a:ext uri="{FF2B5EF4-FFF2-40B4-BE49-F238E27FC236}">
                  <a16:creationId xmlns:a16="http://schemas.microsoft.com/office/drawing/2014/main" id="{69055875-7DA0-4480-B2BF-52A936081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2365"/>
              <a:ext cx="40" cy="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76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a) Prediction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Prediction is used in signal encoding and noise reduction</a:t>
            </a:r>
            <a:r>
              <a:rPr lang="en-GB" altLang="en-GB" sz="2800" dirty="0"/>
              <a:t>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DA61DE-BC77-4B76-BB7A-446788D6F9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2554" y="2756557"/>
            <a:ext cx="6184095" cy="2552700"/>
            <a:chOff x="1675" y="1608"/>
            <a:chExt cx="3896" cy="160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2046B56-E31A-443F-8464-B331912975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5" y="1608"/>
              <a:ext cx="3896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40B60B54-D4CD-4F0B-ABE2-4DF8EBB4E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" y="1864"/>
              <a:ext cx="728" cy="992"/>
              <a:chOff x="3699" y="1864"/>
              <a:chExt cx="728" cy="992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667BF2B3-EBF5-4107-B0A2-1FD718098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1864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6">
                <a:extLst>
                  <a:ext uri="{FF2B5EF4-FFF2-40B4-BE49-F238E27FC236}">
                    <a16:creationId xmlns:a16="http://schemas.microsoft.com/office/drawing/2014/main" id="{E292486A-30E1-4866-AA45-10174783D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9" y="1896"/>
                <a:ext cx="696" cy="96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5E697EB-3EA8-4A92-9E3B-CCAC18AC8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044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E519EFD6-BDF8-4CA2-B57B-70EF54D87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13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A566D972-4D0D-42D2-AD0C-AA05B5729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35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81A5009D-7684-410C-878F-ECD5B4C8E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199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97165E60-9D0C-4C0E-AA8C-CDD614851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199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D6921CDC-F0D9-4531-B5DB-A1B8E3C1C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" y="1672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8AF930BB-964D-4E33-A7A8-33C78BB9F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" y="256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624262A2-0853-4EBF-A5BA-B20E10D9C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2252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id="{B578306D-3D21-4B17-BDD5-DF2301605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3" y="2336"/>
              <a:ext cx="568" cy="96"/>
              <a:chOff x="3043" y="2336"/>
              <a:chExt cx="568" cy="96"/>
            </a:xfrm>
          </p:grpSpPr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2E17A607-AE08-4676-9F91-E45C60BFB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59D5DDD8-B57B-4806-80CD-0736CD705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3" y="2384"/>
                <a:ext cx="5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8D7E0F6E-B251-42A6-BA5D-BA88AEDC1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" y="2336"/>
              <a:ext cx="528" cy="96"/>
              <a:chOff x="4539" y="2336"/>
              <a:chExt cx="528" cy="96"/>
            </a:xfrm>
          </p:grpSpPr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A8085B9E-38F5-470F-9487-097F65E9E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20">
                <a:extLst>
                  <a:ext uri="{FF2B5EF4-FFF2-40B4-BE49-F238E27FC236}">
                    <a16:creationId xmlns:a16="http://schemas.microsoft.com/office/drawing/2014/main" id="{1A1E228B-1AA0-462B-8FE4-125A3F6F5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9" y="2384"/>
                <a:ext cx="47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B4EE8B4F-EF91-430A-AA00-15AACF8F7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7" y="1680"/>
              <a:ext cx="96" cy="576"/>
              <a:chOff x="5147" y="1680"/>
              <a:chExt cx="96" cy="576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2D66388F-E900-43E4-AA8C-C7DCFC949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" y="2144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23">
                <a:extLst>
                  <a:ext uri="{FF2B5EF4-FFF2-40B4-BE49-F238E27FC236}">
                    <a16:creationId xmlns:a16="http://schemas.microsoft.com/office/drawing/2014/main" id="{5772035F-1BD3-431A-A184-CD53EEF2A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5" y="1680"/>
                <a:ext cx="0" cy="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Line 25">
              <a:extLst>
                <a:ext uri="{FF2B5EF4-FFF2-40B4-BE49-F238E27FC236}">
                  <a16:creationId xmlns:a16="http://schemas.microsoft.com/office/drawing/2014/main" id="{5B0EA917-17CE-47D5-A03B-EA4A10C4C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9" y="2856"/>
              <a:ext cx="0" cy="3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6">
              <a:extLst>
                <a:ext uri="{FF2B5EF4-FFF2-40B4-BE49-F238E27FC236}">
                  <a16:creationId xmlns:a16="http://schemas.microsoft.com/office/drawing/2014/main" id="{D8B25B2A-8387-441C-ABC3-D71B19DD8A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9" y="2200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7">
              <a:extLst>
                <a:ext uri="{FF2B5EF4-FFF2-40B4-BE49-F238E27FC236}">
                  <a16:creationId xmlns:a16="http://schemas.microsoft.com/office/drawing/2014/main" id="{3BE1AC15-AD59-4998-BA90-DD5045C26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9" y="220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8">
              <a:extLst>
                <a:ext uri="{FF2B5EF4-FFF2-40B4-BE49-F238E27FC236}">
                  <a16:creationId xmlns:a16="http://schemas.microsoft.com/office/drawing/2014/main" id="{8BBBEE1A-AFA0-4987-84DA-782D62B93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3" y="2130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Line 29">
              <a:extLst>
                <a:ext uri="{FF2B5EF4-FFF2-40B4-BE49-F238E27FC236}">
                  <a16:creationId xmlns:a16="http://schemas.microsoft.com/office/drawing/2014/main" id="{761B84C4-7828-43B9-BD8F-EA20F0C26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0" y="1682"/>
              <a:ext cx="3175" cy="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716609F0-2433-4159-B6D3-2C9E08345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044"/>
              <a:ext cx="768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E7A98A9F-807C-43FB-BF22-033671188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2248"/>
              <a:ext cx="4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delay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32">
              <a:extLst>
                <a:ext uri="{FF2B5EF4-FFF2-40B4-BE49-F238E27FC236}">
                  <a16:creationId xmlns:a16="http://schemas.microsoft.com/office/drawing/2014/main" id="{7CACB38E-CC9B-4E81-9063-3BEB36977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9" y="3200"/>
              <a:ext cx="150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3">
              <a:extLst>
                <a:ext uri="{FF2B5EF4-FFF2-40B4-BE49-F238E27FC236}">
                  <a16:creationId xmlns:a16="http://schemas.microsoft.com/office/drawing/2014/main" id="{17D08324-7740-48A3-A110-5DB45B88A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" y="2538"/>
              <a:ext cx="0" cy="6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4FF8A6C9-79DA-4072-907A-6BDD393D5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992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Group 37">
              <a:extLst>
                <a:ext uri="{FF2B5EF4-FFF2-40B4-BE49-F238E27FC236}">
                  <a16:creationId xmlns:a16="http://schemas.microsoft.com/office/drawing/2014/main" id="{F1760EFE-7491-4F88-AFD1-B2F148685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2336"/>
              <a:ext cx="528" cy="96"/>
              <a:chOff x="1747" y="2336"/>
              <a:chExt cx="528" cy="96"/>
            </a:xfrm>
          </p:grpSpPr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F0D24CC0-9DF5-46AE-883B-B825010B7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36">
                <a:extLst>
                  <a:ext uri="{FF2B5EF4-FFF2-40B4-BE49-F238E27FC236}">
                    <a16:creationId xmlns:a16="http://schemas.microsoft.com/office/drawing/2014/main" id="{34483572-B89A-4FA1-A724-0D23888E5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7" y="2384"/>
                <a:ext cx="47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9" name="Line 38">
              <a:extLst>
                <a:ext uri="{FF2B5EF4-FFF2-40B4-BE49-F238E27FC236}">
                  <a16:creationId xmlns:a16="http://schemas.microsoft.com/office/drawing/2014/main" id="{1CA3A60D-6BD8-42E6-9141-4BA10BCC8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1680"/>
              <a:ext cx="0" cy="7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39">
              <a:extLst>
                <a:ext uri="{FF2B5EF4-FFF2-40B4-BE49-F238E27FC236}">
                  <a16:creationId xmlns:a16="http://schemas.microsoft.com/office/drawing/2014/main" id="{2F882EB9-6602-425A-9572-13E681BFD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2364"/>
              <a:ext cx="40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7034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a) Prediction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Filter learns about the process by which the signal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GB" dirty="0"/>
              <a:t> is produced.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5686FA-01DB-4BAA-BDEC-45044859FF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2554" y="2756557"/>
            <a:ext cx="6184095" cy="2552700"/>
            <a:chOff x="1675" y="1608"/>
            <a:chExt cx="3896" cy="160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8F516401-B016-422B-9CE7-ADD167D7143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5" y="1608"/>
              <a:ext cx="3896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2BDFCABB-618D-47B4-8DF9-89B6516D3F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" y="1864"/>
              <a:ext cx="728" cy="992"/>
              <a:chOff x="3699" y="1864"/>
              <a:chExt cx="728" cy="992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056CB7F6-5087-4065-A34E-1B5B93822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1864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6">
                <a:extLst>
                  <a:ext uri="{FF2B5EF4-FFF2-40B4-BE49-F238E27FC236}">
                    <a16:creationId xmlns:a16="http://schemas.microsoft.com/office/drawing/2014/main" id="{A8246C86-EAE7-41A2-A9D1-15F3DA539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9" y="1896"/>
                <a:ext cx="696" cy="96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D1969820-837D-4130-9C64-EB8925D52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044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6448F56E-25F8-425A-A34E-D0DBD601C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13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F737C936-F0AE-4E80-A76C-62C849AA8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35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FF381CEA-670C-41B0-8A61-3CD4BA15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199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4C6021AB-B9A2-4D13-8562-A100E485B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199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47272467-61D6-43CA-A8BD-C9A109651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" y="1672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61DBE5F0-9E80-4D2E-9A99-67D2CA01B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" y="256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5C684A41-11CA-406E-BCB1-E3577E9DC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2252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id="{8943FE6E-7E16-442C-A48F-9FF1F2904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3" y="2336"/>
              <a:ext cx="568" cy="96"/>
              <a:chOff x="3043" y="2336"/>
              <a:chExt cx="568" cy="96"/>
            </a:xfrm>
          </p:grpSpPr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7BC9A1A2-D6A3-4586-9707-96255DE5C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A80A6991-96FC-4D2B-91BE-709E95D81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3" y="2384"/>
                <a:ext cx="5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C74D94D2-FC0E-4ED5-AEB8-BFCDC4B5AA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" y="2336"/>
              <a:ext cx="528" cy="96"/>
              <a:chOff x="4539" y="2336"/>
              <a:chExt cx="528" cy="96"/>
            </a:xfrm>
          </p:grpSpPr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12590F93-B59A-4FC4-8AB5-83FDDEE8B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20">
                <a:extLst>
                  <a:ext uri="{FF2B5EF4-FFF2-40B4-BE49-F238E27FC236}">
                    <a16:creationId xmlns:a16="http://schemas.microsoft.com/office/drawing/2014/main" id="{DBBF8D3C-9B77-4F76-81B6-41EA0644F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9" y="2384"/>
                <a:ext cx="47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C5930E33-60FA-4180-85B2-0B98C62B6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7" y="1680"/>
              <a:ext cx="96" cy="576"/>
              <a:chOff x="5147" y="1680"/>
              <a:chExt cx="96" cy="576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AB2F1402-34A1-4AD9-9ED2-E0F05726B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" y="2144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23">
                <a:extLst>
                  <a:ext uri="{FF2B5EF4-FFF2-40B4-BE49-F238E27FC236}">
                    <a16:creationId xmlns:a16="http://schemas.microsoft.com/office/drawing/2014/main" id="{051B5BB6-7AA8-4F07-81AA-4DEC98D46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5" y="1680"/>
                <a:ext cx="0" cy="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Line 25">
              <a:extLst>
                <a:ext uri="{FF2B5EF4-FFF2-40B4-BE49-F238E27FC236}">
                  <a16:creationId xmlns:a16="http://schemas.microsoft.com/office/drawing/2014/main" id="{63848900-99FB-4082-AA1A-83BD604BB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9" y="2856"/>
              <a:ext cx="0" cy="3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6">
              <a:extLst>
                <a:ext uri="{FF2B5EF4-FFF2-40B4-BE49-F238E27FC236}">
                  <a16:creationId xmlns:a16="http://schemas.microsoft.com/office/drawing/2014/main" id="{0C72D573-D81E-48DB-A4B9-1CED091DF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9" y="2200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7">
              <a:extLst>
                <a:ext uri="{FF2B5EF4-FFF2-40B4-BE49-F238E27FC236}">
                  <a16:creationId xmlns:a16="http://schemas.microsoft.com/office/drawing/2014/main" id="{66F9B602-55AB-44BA-ADC6-A895F1AC8B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9" y="220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8">
              <a:extLst>
                <a:ext uri="{FF2B5EF4-FFF2-40B4-BE49-F238E27FC236}">
                  <a16:creationId xmlns:a16="http://schemas.microsoft.com/office/drawing/2014/main" id="{1A4B5A50-CA0C-4B60-B7A7-7480DED71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3" y="2130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Line 29">
              <a:extLst>
                <a:ext uri="{FF2B5EF4-FFF2-40B4-BE49-F238E27FC236}">
                  <a16:creationId xmlns:a16="http://schemas.microsoft.com/office/drawing/2014/main" id="{552D5A4A-3F70-4E85-AADE-FB2D78FAD8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0" y="1682"/>
              <a:ext cx="3175" cy="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EE3706E9-E0FC-4209-B87B-0673D82E8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044"/>
              <a:ext cx="768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90BED5DB-B820-48A2-B684-B66EC9C48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2248"/>
              <a:ext cx="4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delay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32">
              <a:extLst>
                <a:ext uri="{FF2B5EF4-FFF2-40B4-BE49-F238E27FC236}">
                  <a16:creationId xmlns:a16="http://schemas.microsoft.com/office/drawing/2014/main" id="{9C904EFA-C4D4-4515-BD91-2DD4EF6E2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9" y="3200"/>
              <a:ext cx="150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3">
              <a:extLst>
                <a:ext uri="{FF2B5EF4-FFF2-40B4-BE49-F238E27FC236}">
                  <a16:creationId xmlns:a16="http://schemas.microsoft.com/office/drawing/2014/main" id="{A2619C27-EC17-443C-9EE5-EB3915679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" y="2538"/>
              <a:ext cx="0" cy="6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E7A500E7-C072-4276-A434-3DE083DB5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992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Group 37">
              <a:extLst>
                <a:ext uri="{FF2B5EF4-FFF2-40B4-BE49-F238E27FC236}">
                  <a16:creationId xmlns:a16="http://schemas.microsoft.com/office/drawing/2014/main" id="{77E230DE-9230-46DC-8EE3-AAE6ABDDF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2336"/>
              <a:ext cx="528" cy="96"/>
              <a:chOff x="1747" y="2336"/>
              <a:chExt cx="528" cy="96"/>
            </a:xfrm>
          </p:grpSpPr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FD75E7CA-BE63-4D07-8930-C357A5F28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36">
                <a:extLst>
                  <a:ext uri="{FF2B5EF4-FFF2-40B4-BE49-F238E27FC236}">
                    <a16:creationId xmlns:a16="http://schemas.microsoft.com/office/drawing/2014/main" id="{3A897D55-0175-4B00-ADF7-04327FF22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7" y="2384"/>
                <a:ext cx="47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9" name="Line 38">
              <a:extLst>
                <a:ext uri="{FF2B5EF4-FFF2-40B4-BE49-F238E27FC236}">
                  <a16:creationId xmlns:a16="http://schemas.microsoft.com/office/drawing/2014/main" id="{0B849D14-C0FC-4774-82D8-A838CA9F2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1680"/>
              <a:ext cx="0" cy="7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39">
              <a:extLst>
                <a:ext uri="{FF2B5EF4-FFF2-40B4-BE49-F238E27FC236}">
                  <a16:creationId xmlns:a16="http://schemas.microsoft.com/office/drawing/2014/main" id="{6BE248FB-CB4E-447D-A7A6-780C08CE7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2364"/>
              <a:ext cx="40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90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a) Prediction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Once filter has been trained, disable adaptation and remove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altLang="en-GB" i="1" dirty="0"/>
              <a:t>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ADA546-57F8-476B-9E94-DBE519AE69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2554" y="2756557"/>
            <a:ext cx="6184095" cy="2552700"/>
            <a:chOff x="1675" y="1608"/>
            <a:chExt cx="3896" cy="160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DBBA42A-493A-4D33-A3AC-BE6A846E8A0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5" y="1608"/>
              <a:ext cx="3896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C2ED7BA3-9204-4A4F-89B7-8B683FC5B6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" y="1864"/>
              <a:ext cx="728" cy="992"/>
              <a:chOff x="3699" y="1864"/>
              <a:chExt cx="728" cy="992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8AAB8D74-4740-4259-A175-E37138DA7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1864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6">
                <a:extLst>
                  <a:ext uri="{FF2B5EF4-FFF2-40B4-BE49-F238E27FC236}">
                    <a16:creationId xmlns:a16="http://schemas.microsoft.com/office/drawing/2014/main" id="{7A41A37F-9349-4862-9540-DB598C0E9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9" y="1896"/>
                <a:ext cx="696" cy="96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A10B356-2308-4CD2-B995-E4EBFD7CA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044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91DC52E4-419A-41AC-B4BA-9BE8C364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13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7522CA48-CA5C-466A-8A55-19DB0192A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35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5B7D0513-11B0-4C54-9029-7DBF52372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199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61C38ED9-09BB-4090-B3D8-FF10C0C91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199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C22615B2-E3B3-4FBA-A32C-C639DD7C1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2252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E6A7D75F-0811-48E8-8FBE-A9CC325E9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3" y="2336"/>
              <a:ext cx="568" cy="96"/>
              <a:chOff x="3043" y="2336"/>
              <a:chExt cx="568" cy="96"/>
            </a:xfrm>
          </p:grpSpPr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B130EBC5-5A2B-446F-86E4-4FFD76AB1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17">
                <a:extLst>
                  <a:ext uri="{FF2B5EF4-FFF2-40B4-BE49-F238E27FC236}">
                    <a16:creationId xmlns:a16="http://schemas.microsoft.com/office/drawing/2014/main" id="{C8C93B9B-08FE-4821-ADE7-F8831D8DE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3" y="2384"/>
                <a:ext cx="5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1E593031-95C1-4084-80C8-784FAFAAA7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" y="2336"/>
              <a:ext cx="528" cy="96"/>
              <a:chOff x="4539" y="2336"/>
              <a:chExt cx="528" cy="96"/>
            </a:xfrm>
          </p:grpSpPr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48FDC01D-8FAD-4F1B-933A-9495F5712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20">
                <a:extLst>
                  <a:ext uri="{FF2B5EF4-FFF2-40B4-BE49-F238E27FC236}">
                    <a16:creationId xmlns:a16="http://schemas.microsoft.com/office/drawing/2014/main" id="{8CDDB0ED-4605-44F9-89EC-7F6BDA31A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9" y="2384"/>
                <a:ext cx="47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4">
              <a:extLst>
                <a:ext uri="{FF2B5EF4-FFF2-40B4-BE49-F238E27FC236}">
                  <a16:creationId xmlns:a16="http://schemas.microsoft.com/office/drawing/2014/main" id="{650DF3A0-A902-4A1F-9FFE-B8F405884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7" y="1680"/>
              <a:ext cx="96" cy="576"/>
              <a:chOff x="5147" y="1680"/>
              <a:chExt cx="96" cy="576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B29E5BC4-60F4-4D1B-8ED4-5F3654173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" y="2144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23">
                <a:extLst>
                  <a:ext uri="{FF2B5EF4-FFF2-40B4-BE49-F238E27FC236}">
                    <a16:creationId xmlns:a16="http://schemas.microsoft.com/office/drawing/2014/main" id="{615B52CF-6022-410F-A67E-51A5CCAE9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5" y="1680"/>
                <a:ext cx="0" cy="52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Line 25">
              <a:extLst>
                <a:ext uri="{FF2B5EF4-FFF2-40B4-BE49-F238E27FC236}">
                  <a16:creationId xmlns:a16="http://schemas.microsoft.com/office/drawing/2014/main" id="{4BFF61C3-F2E3-435A-87A3-9E1FC59CC7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9" y="2856"/>
              <a:ext cx="0" cy="344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6">
              <a:extLst>
                <a:ext uri="{FF2B5EF4-FFF2-40B4-BE49-F238E27FC236}">
                  <a16:creationId xmlns:a16="http://schemas.microsoft.com/office/drawing/2014/main" id="{75AADA17-4DB6-4AFA-B34A-421CFBBF4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9" y="2200"/>
              <a:ext cx="112" cy="0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7">
              <a:extLst>
                <a:ext uri="{FF2B5EF4-FFF2-40B4-BE49-F238E27FC236}">
                  <a16:creationId xmlns:a16="http://schemas.microsoft.com/office/drawing/2014/main" id="{1E7D4313-F5EA-48B3-B18E-CEE5E3A2D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5" y="2200"/>
              <a:ext cx="136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8">
              <a:extLst>
                <a:ext uri="{FF2B5EF4-FFF2-40B4-BE49-F238E27FC236}">
                  <a16:creationId xmlns:a16="http://schemas.microsoft.com/office/drawing/2014/main" id="{84B307A9-9440-467E-9247-DD56F104C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3" y="2130"/>
              <a:ext cx="0" cy="136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587DCFD9-6615-41B8-BC35-24B5E8AC4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0" y="1682"/>
              <a:ext cx="3175" cy="4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30">
              <a:extLst>
                <a:ext uri="{FF2B5EF4-FFF2-40B4-BE49-F238E27FC236}">
                  <a16:creationId xmlns:a16="http://schemas.microsoft.com/office/drawing/2014/main" id="{495D2D12-1767-4ABF-A860-141DA938E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044"/>
              <a:ext cx="768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id="{57F488A0-15F8-463D-A44F-BE22FA078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2248"/>
              <a:ext cx="4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delay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" name="Line 32">
              <a:extLst>
                <a:ext uri="{FF2B5EF4-FFF2-40B4-BE49-F238E27FC236}">
                  <a16:creationId xmlns:a16="http://schemas.microsoft.com/office/drawing/2014/main" id="{2162A169-0627-4674-BF7B-C39859880B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9" y="3200"/>
              <a:ext cx="1502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F2F1A39D-00D7-43D9-BE0B-BAE0DF9AA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" y="2538"/>
              <a:ext cx="0" cy="65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3F2DD4E1-8B4A-4F51-89EE-4038F1793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992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37">
              <a:extLst>
                <a:ext uri="{FF2B5EF4-FFF2-40B4-BE49-F238E27FC236}">
                  <a16:creationId xmlns:a16="http://schemas.microsoft.com/office/drawing/2014/main" id="{67BDE34B-40E1-4173-8958-D2038523F1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2336"/>
              <a:ext cx="528" cy="96"/>
              <a:chOff x="1747" y="2336"/>
              <a:chExt cx="528" cy="96"/>
            </a:xfrm>
          </p:grpSpPr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0FF040EE-0E3E-488A-A242-BF84E886E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B551825C-A7BC-439A-B5A5-59FCA270E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7" y="2384"/>
                <a:ext cx="472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Line 38">
              <a:extLst>
                <a:ext uri="{FF2B5EF4-FFF2-40B4-BE49-F238E27FC236}">
                  <a16:creationId xmlns:a16="http://schemas.microsoft.com/office/drawing/2014/main" id="{7F2FFDEF-CA2E-42EC-9368-710CA6000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1680"/>
              <a:ext cx="0" cy="704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39">
              <a:extLst>
                <a:ext uri="{FF2B5EF4-FFF2-40B4-BE49-F238E27FC236}">
                  <a16:creationId xmlns:a16="http://schemas.microsoft.com/office/drawing/2014/main" id="{FEF2DFB2-B44F-4B2A-96F0-5A23CDB1F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2365"/>
              <a:ext cx="40" cy="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856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a) Prediction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Filter now predicts future values of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GB" dirty="0"/>
              <a:t> from past values</a:t>
            </a:r>
            <a:r>
              <a:rPr lang="en-GB" altLang="en-GB" sz="2800" dirty="0"/>
              <a:t>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574029-78DD-4CD4-96D3-13EFB0940F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2554" y="2756557"/>
            <a:ext cx="6184095" cy="2552700"/>
            <a:chOff x="1675" y="1608"/>
            <a:chExt cx="3896" cy="160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0C2B29C-3B0F-4418-B498-46B5D7BB5F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5" y="1608"/>
              <a:ext cx="3896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8C01A57D-6028-4AAE-AF2F-F4BADB7094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" y="1864"/>
              <a:ext cx="728" cy="992"/>
              <a:chOff x="3699" y="1864"/>
              <a:chExt cx="728" cy="992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1111DC86-49F8-4755-A22C-676286F71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1864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6">
                <a:extLst>
                  <a:ext uri="{FF2B5EF4-FFF2-40B4-BE49-F238E27FC236}">
                    <a16:creationId xmlns:a16="http://schemas.microsoft.com/office/drawing/2014/main" id="{49D309B9-4C22-40F4-B4F3-1C119BEA4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9" y="1896"/>
                <a:ext cx="696" cy="96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4C4AF14-370F-4877-935B-D2D6F4E61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044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3DDAD8F1-43A2-41B0-84C8-D44497812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13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375F7643-07A9-413B-9F62-992694719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35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FBABA7C4-2344-4489-B4C6-038E671D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199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01F8ECED-F3C6-4A9A-8DE3-09338B7EF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199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5640CEE9-D534-49AC-9EB3-BEEC365B7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2252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3798BC40-3B6D-48F0-8BA6-4EB79AA1F4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3" y="2336"/>
              <a:ext cx="568" cy="96"/>
              <a:chOff x="3043" y="2336"/>
              <a:chExt cx="568" cy="96"/>
            </a:xfrm>
          </p:grpSpPr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1427D1F6-56AC-4FAE-8BF1-6A237DFB7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17">
                <a:extLst>
                  <a:ext uri="{FF2B5EF4-FFF2-40B4-BE49-F238E27FC236}">
                    <a16:creationId xmlns:a16="http://schemas.microsoft.com/office/drawing/2014/main" id="{8D10026A-24C8-46A2-AA23-71872EA1A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3" y="2384"/>
                <a:ext cx="5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915597EE-F8E0-4BC6-94B4-C677F6D90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" y="2336"/>
              <a:ext cx="528" cy="96"/>
              <a:chOff x="4539" y="2336"/>
              <a:chExt cx="528" cy="96"/>
            </a:xfrm>
          </p:grpSpPr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8B83FF6E-3998-465F-BA68-6D6DAC6CA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20">
                <a:extLst>
                  <a:ext uri="{FF2B5EF4-FFF2-40B4-BE49-F238E27FC236}">
                    <a16:creationId xmlns:a16="http://schemas.microsoft.com/office/drawing/2014/main" id="{8ECC3F89-483B-4A65-8F2F-FC1088027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9" y="2384"/>
                <a:ext cx="47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4">
              <a:extLst>
                <a:ext uri="{FF2B5EF4-FFF2-40B4-BE49-F238E27FC236}">
                  <a16:creationId xmlns:a16="http://schemas.microsoft.com/office/drawing/2014/main" id="{557E2D0C-92BB-4CD7-8F4E-3AC15EEBBF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7" y="1680"/>
              <a:ext cx="96" cy="576"/>
              <a:chOff x="5147" y="1680"/>
              <a:chExt cx="96" cy="576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575E1171-59DF-4E0B-9DFD-BC45FD40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" y="2144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23">
                <a:extLst>
                  <a:ext uri="{FF2B5EF4-FFF2-40B4-BE49-F238E27FC236}">
                    <a16:creationId xmlns:a16="http://schemas.microsoft.com/office/drawing/2014/main" id="{6C00B495-AC97-4E29-AF69-9E567BE1E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5" y="1680"/>
                <a:ext cx="0" cy="52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Line 25">
              <a:extLst>
                <a:ext uri="{FF2B5EF4-FFF2-40B4-BE49-F238E27FC236}">
                  <a16:creationId xmlns:a16="http://schemas.microsoft.com/office/drawing/2014/main" id="{ADFA6D5E-BF58-4C2B-AC52-F64EBF483B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9" y="2856"/>
              <a:ext cx="0" cy="344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6">
              <a:extLst>
                <a:ext uri="{FF2B5EF4-FFF2-40B4-BE49-F238E27FC236}">
                  <a16:creationId xmlns:a16="http://schemas.microsoft.com/office/drawing/2014/main" id="{14A4D8D4-C7F2-4972-88A2-2A4744AB8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9" y="2200"/>
              <a:ext cx="112" cy="0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7">
              <a:extLst>
                <a:ext uri="{FF2B5EF4-FFF2-40B4-BE49-F238E27FC236}">
                  <a16:creationId xmlns:a16="http://schemas.microsoft.com/office/drawing/2014/main" id="{59B98DCF-6E89-4293-9169-C6D81655A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5" y="2200"/>
              <a:ext cx="136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8">
              <a:extLst>
                <a:ext uri="{FF2B5EF4-FFF2-40B4-BE49-F238E27FC236}">
                  <a16:creationId xmlns:a16="http://schemas.microsoft.com/office/drawing/2014/main" id="{92F18E4C-6248-4C75-BC49-648CE20B6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3" y="2130"/>
              <a:ext cx="0" cy="136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7D89A33F-4E5C-46E0-996E-053640712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0" y="1682"/>
              <a:ext cx="3175" cy="4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30">
              <a:extLst>
                <a:ext uri="{FF2B5EF4-FFF2-40B4-BE49-F238E27FC236}">
                  <a16:creationId xmlns:a16="http://schemas.microsoft.com/office/drawing/2014/main" id="{AD2EC020-22C0-4092-8BD1-4DC81701C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2044"/>
              <a:ext cx="768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id="{CB16A932-8D59-4015-837C-792C3FB51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2248"/>
              <a:ext cx="4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delay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" name="Line 32">
              <a:extLst>
                <a:ext uri="{FF2B5EF4-FFF2-40B4-BE49-F238E27FC236}">
                  <a16:creationId xmlns:a16="http://schemas.microsoft.com/office/drawing/2014/main" id="{B4D03064-D880-4CE4-BB76-F4EE52E895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9" y="3200"/>
              <a:ext cx="1502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FF0A2A8E-DB6C-442A-AEE6-3BFA19BB1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" y="2538"/>
              <a:ext cx="0" cy="65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21E6A105-17B6-490C-BED8-E994D7205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1992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37">
              <a:extLst>
                <a:ext uri="{FF2B5EF4-FFF2-40B4-BE49-F238E27FC236}">
                  <a16:creationId xmlns:a16="http://schemas.microsoft.com/office/drawing/2014/main" id="{C78B0DD8-A106-4014-B448-0537BDAD4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2336"/>
              <a:ext cx="528" cy="96"/>
              <a:chOff x="1747" y="2336"/>
              <a:chExt cx="528" cy="96"/>
            </a:xfrm>
          </p:grpSpPr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7B8C309D-B228-4901-91F1-68B7D759F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336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84B5E889-8ED6-4AFF-8C74-81E279E12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7" y="2384"/>
                <a:ext cx="472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Line 38">
              <a:extLst>
                <a:ext uri="{FF2B5EF4-FFF2-40B4-BE49-F238E27FC236}">
                  <a16:creationId xmlns:a16="http://schemas.microsoft.com/office/drawing/2014/main" id="{D2549B74-28E8-4E5E-B679-52057C626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1680"/>
              <a:ext cx="0" cy="704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39">
              <a:extLst>
                <a:ext uri="{FF2B5EF4-FFF2-40B4-BE49-F238E27FC236}">
                  <a16:creationId xmlns:a16="http://schemas.microsoft.com/office/drawing/2014/main" id="{FB4163C7-159F-4768-B563-EA5D0F8F9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2365"/>
              <a:ext cx="40" cy="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0843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b) System Identification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Broadband signal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GB" dirty="0"/>
              <a:t> applied to inputs of both unknown system and adaptive filter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10DADB1-4C9B-4AF1-9E3A-94C4189D87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28554" y="2220913"/>
            <a:ext cx="4596801" cy="3276600"/>
            <a:chOff x="2223" y="1399"/>
            <a:chExt cx="2896" cy="206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30BD215-8CDF-4A28-BEBF-BD3A81FE9A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23" y="1407"/>
              <a:ext cx="2896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F78F014D-7ED6-4DBB-99E2-73E3C873A2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3" y="2175"/>
              <a:ext cx="728" cy="1000"/>
              <a:chOff x="3183" y="2175"/>
              <a:chExt cx="728" cy="1000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E7A3D035-01BB-4C85-989C-53D1316C5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2175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Line 6">
                <a:extLst>
                  <a:ext uri="{FF2B5EF4-FFF2-40B4-BE49-F238E27FC236}">
                    <a16:creationId xmlns:a16="http://schemas.microsoft.com/office/drawing/2014/main" id="{86D33B92-9EBC-4705-BAAF-ACCECE015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83" y="2207"/>
                <a:ext cx="696" cy="96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A8F96889-9C9C-496B-AF29-18B5785FE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363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6BCD9C65-2C1A-4B68-98E2-BFA033005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2442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AEAD2E8E-2099-4D77-B049-64BEA97AC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2231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9C1510E9-AC0D-43B0-8CBF-A5CB7606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2225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226670E4-94BD-497E-A5E4-53B04BF9D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847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19C81CBE-D7CE-4527-AB59-026581127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2847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6566AE91-902E-4845-9FAB-E1BD20A3B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515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605635A3-B38F-425E-AD75-913166E316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" y="2623"/>
              <a:ext cx="456" cy="96"/>
              <a:chOff x="2639" y="2623"/>
              <a:chExt cx="456" cy="96"/>
            </a:xfrm>
          </p:grpSpPr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F4E0852A-BA90-43D1-A88F-C2D29838A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623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7E220F94-328A-44CA-8B1C-41DF40219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9" y="2671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677C7901-5DA8-4F12-9B30-DF1F42CF5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5" y="2599"/>
              <a:ext cx="648" cy="96"/>
              <a:chOff x="4015" y="2599"/>
              <a:chExt cx="648" cy="96"/>
            </a:xfrm>
          </p:grpSpPr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3C135E9C-DE2A-400F-97BB-8C63FE646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2599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20">
                <a:extLst>
                  <a:ext uri="{FF2B5EF4-FFF2-40B4-BE49-F238E27FC236}">
                    <a16:creationId xmlns:a16="http://schemas.microsoft.com/office/drawing/2014/main" id="{93DADCA4-DCAB-4D00-A456-201DDC25F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15" y="2647"/>
                <a:ext cx="5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02785E6B-312C-49B4-9C01-E0AD7698B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" y="1767"/>
              <a:ext cx="96" cy="752"/>
              <a:chOff x="4743" y="1767"/>
              <a:chExt cx="96" cy="752"/>
            </a:xfrm>
          </p:grpSpPr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25B4E98E-1B14-467A-BDE2-95BEF78B0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" y="2407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Line 23">
                <a:extLst>
                  <a:ext uri="{FF2B5EF4-FFF2-40B4-BE49-F238E27FC236}">
                    <a16:creationId xmlns:a16="http://schemas.microsoft.com/office/drawing/2014/main" id="{B36671AF-AF44-4B40-9697-EFD773FE5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1" y="1767"/>
                <a:ext cx="0" cy="6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5B9287F0-1CC4-4801-ACE2-8A30D0A1A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3" y="3175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C4AB35AE-A3B5-434C-B939-DE6B503D71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71" y="2423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B20CB0B3-6A58-4356-9FA5-4D877775B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" y="2423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A0CBD925-0CA9-4372-8870-8B77B6D6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5" y="2359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BB56664A-31FC-490E-98AE-323A8C7FC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9" y="1767"/>
              <a:ext cx="7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F76EA83C-3118-4CBE-BBC3-830824C65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1451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99352B8A-3193-46AA-8F61-85C8B0332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1534"/>
              <a:ext cx="7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unknown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plant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082615C9-39A7-45B6-AF57-CD8E29EE3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3" y="3447"/>
              <a:ext cx="160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A7D2F527-FFF4-4D25-8FF7-C63E9668B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2807"/>
              <a:ext cx="0" cy="6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id="{B81646DF-3EDB-48FC-9C74-FA4655B4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399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" name="Group 38">
              <a:extLst>
                <a:ext uri="{FF2B5EF4-FFF2-40B4-BE49-F238E27FC236}">
                  <a16:creationId xmlns:a16="http://schemas.microsoft.com/office/drawing/2014/main" id="{3EC7F3B5-B27C-4B4A-91E3-D01DA827B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5" y="1719"/>
              <a:ext cx="795" cy="96"/>
              <a:chOff x="2295" y="1719"/>
              <a:chExt cx="795" cy="96"/>
            </a:xfrm>
          </p:grpSpPr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C4B051AD-DDD2-4E8B-A965-3CE8AF76A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1719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Line 37">
                <a:extLst>
                  <a:ext uri="{FF2B5EF4-FFF2-40B4-BE49-F238E27FC236}">
                    <a16:creationId xmlns:a16="http://schemas.microsoft.com/office/drawing/2014/main" id="{C054CC75-5AEB-4835-AD85-AECD2BCBE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5" y="1767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8" name="Line 39">
              <a:extLst>
                <a:ext uri="{FF2B5EF4-FFF2-40B4-BE49-F238E27FC236}">
                  <a16:creationId xmlns:a16="http://schemas.microsoft.com/office/drawing/2014/main" id="{560E1536-8323-41EC-B10A-69F49DCDE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9" y="1791"/>
              <a:ext cx="0" cy="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40">
              <a:extLst>
                <a:ext uri="{FF2B5EF4-FFF2-40B4-BE49-F238E27FC236}">
                  <a16:creationId xmlns:a16="http://schemas.microsoft.com/office/drawing/2014/main" id="{BEC6A07D-25FC-4ABB-9396-165A1ECBA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1747"/>
              <a:ext cx="32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294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Adaptive Filters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Adaptation - the ability of a system to cope with unexpected disturbances of the environment</a:t>
            </a:r>
          </a:p>
          <a:p>
            <a:r>
              <a:rPr lang="en-GB" altLang="en-GB" dirty="0"/>
              <a:t>Adaptive System - a system whose characteristics are alterable or adjustable in such a way that its </a:t>
            </a:r>
            <a:r>
              <a:rPr lang="en-US" altLang="en-GB" dirty="0"/>
              <a:t>behavior</a:t>
            </a:r>
            <a:r>
              <a:rPr lang="en-GB" altLang="en-GB" dirty="0"/>
              <a:t> or performance improves according to some measure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1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b) System Identification</a:t>
            </a:r>
            <a:endParaRPr lang="en-US" dirty="0"/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A82F4222-E6D2-40F7-A986-5F90BF5AB1B0}"/>
              </a:ext>
            </a:extLst>
          </p:cNvPr>
          <p:cNvSpPr txBox="1">
            <a:spLocks noChangeArrowheads="1"/>
          </p:cNvSpPr>
          <p:nvPr/>
        </p:nvSpPr>
        <p:spPr>
          <a:xfrm>
            <a:off x="479425" y="1131010"/>
            <a:ext cx="11155972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7278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94710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293178" indent="-1730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518603" indent="-16827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6550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836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122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408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GB" dirty="0"/>
              <a:t>Broadband signal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GB" dirty="0"/>
              <a:t> applied to inputs of both unknown system and adaptive filter</a:t>
            </a:r>
          </a:p>
          <a:p>
            <a:endParaRPr lang="en-GB" alt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FFCC5D-7749-4FB5-9582-6C45031FEE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28554" y="2220913"/>
            <a:ext cx="4596801" cy="3276600"/>
            <a:chOff x="2223" y="1399"/>
            <a:chExt cx="2896" cy="2064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336EF4F2-8CA3-4F71-B56D-FE22286444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23" y="1407"/>
              <a:ext cx="2896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119705B2-86C1-426E-847D-67EBDB06A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3" y="2175"/>
              <a:ext cx="728" cy="1000"/>
              <a:chOff x="3183" y="2175"/>
              <a:chExt cx="728" cy="1000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9B8EDB9A-8CBB-4755-9D3F-B64A7804E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2175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6">
                <a:extLst>
                  <a:ext uri="{FF2B5EF4-FFF2-40B4-BE49-F238E27FC236}">
                    <a16:creationId xmlns:a16="http://schemas.microsoft.com/office/drawing/2014/main" id="{42DBD751-B733-4235-9715-68A16DF83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83" y="2207"/>
                <a:ext cx="696" cy="96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406B62E7-87A9-4783-AD76-D21CBA41E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363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D6297CA0-3728-4067-8C17-816F59023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2442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C7F84C-A193-432E-BEA5-CE92DE3ED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2231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A84101-92DE-4E55-AB6D-7E8F06120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2225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05D261-0844-4422-A0DD-EF3CB1FF7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847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AF33EE-6094-48C1-A3D4-74A48322E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2847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3D570C-82A5-4E70-8EBF-3C2B31215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515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id="{5E5678E3-1A3E-4E3D-B80B-D8AE63D24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" y="2623"/>
              <a:ext cx="456" cy="96"/>
              <a:chOff x="2639" y="2623"/>
              <a:chExt cx="456" cy="96"/>
            </a:xfrm>
          </p:grpSpPr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997222FF-2991-4DE6-8BF4-829FCEFC4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623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4842AF04-B5B7-40A4-8D17-5BF19956D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9" y="2671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563BB19B-C59C-4F90-8D50-1AFE9FA74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5" y="2599"/>
              <a:ext cx="648" cy="96"/>
              <a:chOff x="4015" y="2599"/>
              <a:chExt cx="648" cy="96"/>
            </a:xfrm>
          </p:grpSpPr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910E98BA-118C-4C11-8077-AB08514EA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2599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20">
                <a:extLst>
                  <a:ext uri="{FF2B5EF4-FFF2-40B4-BE49-F238E27FC236}">
                    <a16:creationId xmlns:a16="http://schemas.microsoft.com/office/drawing/2014/main" id="{4B1849C5-FB2D-40DB-8E2A-5CD45BBE5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15" y="2647"/>
                <a:ext cx="5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9B2EA57C-5738-4D2A-ABCD-D1FC5CED29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" y="1767"/>
              <a:ext cx="96" cy="752"/>
              <a:chOff x="4743" y="1767"/>
              <a:chExt cx="96" cy="752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6B8FF7CC-582B-4F35-B964-03E28C6BF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" y="2407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23">
                <a:extLst>
                  <a:ext uri="{FF2B5EF4-FFF2-40B4-BE49-F238E27FC236}">
                    <a16:creationId xmlns:a16="http://schemas.microsoft.com/office/drawing/2014/main" id="{EEB72C2B-6B84-4C31-87ED-1948909AB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1" y="1767"/>
                <a:ext cx="0" cy="6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Line 25">
              <a:extLst>
                <a:ext uri="{FF2B5EF4-FFF2-40B4-BE49-F238E27FC236}">
                  <a16:creationId xmlns:a16="http://schemas.microsoft.com/office/drawing/2014/main" id="{9DBAA1C5-2325-4589-910E-8ECF4CB6D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3" y="3175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6">
              <a:extLst>
                <a:ext uri="{FF2B5EF4-FFF2-40B4-BE49-F238E27FC236}">
                  <a16:creationId xmlns:a16="http://schemas.microsoft.com/office/drawing/2014/main" id="{DBB32515-9B06-401F-BE37-EE84E1EF6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71" y="2423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7">
              <a:extLst>
                <a:ext uri="{FF2B5EF4-FFF2-40B4-BE49-F238E27FC236}">
                  <a16:creationId xmlns:a16="http://schemas.microsoft.com/office/drawing/2014/main" id="{D48C593E-45E6-4352-92E5-532B55CE3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" y="2423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8">
              <a:extLst>
                <a:ext uri="{FF2B5EF4-FFF2-40B4-BE49-F238E27FC236}">
                  <a16:creationId xmlns:a16="http://schemas.microsoft.com/office/drawing/2014/main" id="{D9916C39-AA36-4C09-B6EF-61E5D9BF3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5" y="2359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Line 29">
              <a:extLst>
                <a:ext uri="{FF2B5EF4-FFF2-40B4-BE49-F238E27FC236}">
                  <a16:creationId xmlns:a16="http://schemas.microsoft.com/office/drawing/2014/main" id="{76FF6A46-1425-4767-BE6E-2BE12B197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9" y="1767"/>
              <a:ext cx="792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33034989-8228-4037-A723-600D3E958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1451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5060E084-B2E5-43C5-ABC7-57786C9D9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1534"/>
              <a:ext cx="7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unknown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plant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6DDE279B-8ACD-42AA-8AC5-A7BEC641B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3" y="3447"/>
              <a:ext cx="160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4">
              <a:extLst>
                <a:ext uri="{FF2B5EF4-FFF2-40B4-BE49-F238E27FC236}">
                  <a16:creationId xmlns:a16="http://schemas.microsoft.com/office/drawing/2014/main" id="{E0149E05-E2A6-4E0A-AF24-DCD5B1AE7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2807"/>
              <a:ext cx="0" cy="6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5">
              <a:extLst>
                <a:ext uri="{FF2B5EF4-FFF2-40B4-BE49-F238E27FC236}">
                  <a16:creationId xmlns:a16="http://schemas.microsoft.com/office/drawing/2014/main" id="{60A3AC24-148D-4B8A-8B8C-7CDB477A9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399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28" name="Group 38">
              <a:extLst>
                <a:ext uri="{FF2B5EF4-FFF2-40B4-BE49-F238E27FC236}">
                  <a16:creationId xmlns:a16="http://schemas.microsoft.com/office/drawing/2014/main" id="{6CAA1F4A-99E9-4E04-888B-5D87204304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5" y="1719"/>
              <a:ext cx="788" cy="96"/>
              <a:chOff x="2295" y="1719"/>
              <a:chExt cx="788" cy="96"/>
            </a:xfrm>
          </p:grpSpPr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1BBA75DE-E763-4C8D-86DB-00C11730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1719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37">
                <a:extLst>
                  <a:ext uri="{FF2B5EF4-FFF2-40B4-BE49-F238E27FC236}">
                    <a16:creationId xmlns:a16="http://schemas.microsoft.com/office/drawing/2014/main" id="{B9E10242-E129-4485-90AF-3A99321FF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5" y="1767"/>
                <a:ext cx="768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9" name="Line 39">
              <a:extLst>
                <a:ext uri="{FF2B5EF4-FFF2-40B4-BE49-F238E27FC236}">
                  <a16:creationId xmlns:a16="http://schemas.microsoft.com/office/drawing/2014/main" id="{020C2170-F6CC-4B18-8013-6C7F0030E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9" y="1791"/>
              <a:ext cx="0" cy="88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40">
              <a:extLst>
                <a:ext uri="{FF2B5EF4-FFF2-40B4-BE49-F238E27FC236}">
                  <a16:creationId xmlns:a16="http://schemas.microsoft.com/office/drawing/2014/main" id="{0CB36614-F2C9-4E55-A1A0-D4D74941F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" y="1747"/>
              <a:ext cx="32" cy="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203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b) System Identification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Adaptive filter tries to emulate characteristics of unknown plant</a:t>
            </a:r>
            <a:r>
              <a:rPr lang="en-GB" altLang="en-GB" sz="2800" dirty="0"/>
              <a:t>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0C60A1-37B7-475D-AF35-9B9394C01B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28554" y="2220913"/>
            <a:ext cx="4596801" cy="3276600"/>
            <a:chOff x="2223" y="1399"/>
            <a:chExt cx="2896" cy="206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308E67D1-1F12-426C-9359-15BF2C5F2E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23" y="1407"/>
              <a:ext cx="2896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B1ADAAC0-3C85-48BB-8A01-A52CFF752A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3" y="2175"/>
              <a:ext cx="728" cy="1000"/>
              <a:chOff x="3183" y="2175"/>
              <a:chExt cx="728" cy="1000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E5FECD68-B89B-4ED6-A238-ACEDAB0F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2175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Line 6">
                <a:extLst>
                  <a:ext uri="{FF2B5EF4-FFF2-40B4-BE49-F238E27FC236}">
                    <a16:creationId xmlns:a16="http://schemas.microsoft.com/office/drawing/2014/main" id="{56B3ED96-6C09-47F4-AC11-9DC92F2F2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83" y="2207"/>
                <a:ext cx="696" cy="96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AF2460DB-7F19-44AD-BDAA-095C30793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363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D46F530D-3BD0-4043-8CE7-DE978D213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2442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AFB527BD-FE16-4F99-B782-081235751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2231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7C283F16-3BE5-475F-932D-EB8C0BDF1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2225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E4B5459B-8042-463E-AD89-64D22A97E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847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D0B8ACEA-7F4A-457D-82F4-82BBE7F87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2847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0F208D9F-2A96-49AF-8360-18DD89BF4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515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F4E84A2E-1429-4BB5-A383-63B5E0906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" y="2623"/>
              <a:ext cx="456" cy="96"/>
              <a:chOff x="2639" y="2623"/>
              <a:chExt cx="456" cy="96"/>
            </a:xfrm>
          </p:grpSpPr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8EAF8C2D-8EBB-4177-91F6-35CDEEB2B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623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ACA7BDD0-4BEE-40DE-BA81-BCFAB0FF3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9" y="2671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CBCC7ED7-B4A8-41D1-9880-7304454552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5" y="2599"/>
              <a:ext cx="648" cy="96"/>
              <a:chOff x="4015" y="2599"/>
              <a:chExt cx="648" cy="96"/>
            </a:xfrm>
          </p:grpSpPr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300FB95F-ADD3-4D5F-A19B-EE93C5296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2599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20">
                <a:extLst>
                  <a:ext uri="{FF2B5EF4-FFF2-40B4-BE49-F238E27FC236}">
                    <a16:creationId xmlns:a16="http://schemas.microsoft.com/office/drawing/2014/main" id="{C80C9EF0-CABF-41C9-9A4E-D7D74C38A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15" y="2647"/>
                <a:ext cx="5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11029708-94BC-4C33-A779-4CFD24FA9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" y="1767"/>
              <a:ext cx="96" cy="752"/>
              <a:chOff x="4743" y="1767"/>
              <a:chExt cx="96" cy="752"/>
            </a:xfrm>
          </p:grpSpPr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B1F1D52-F1B9-4469-A77A-3373E00EC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" y="2407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Line 23">
                <a:extLst>
                  <a:ext uri="{FF2B5EF4-FFF2-40B4-BE49-F238E27FC236}">
                    <a16:creationId xmlns:a16="http://schemas.microsoft.com/office/drawing/2014/main" id="{39F8AA7E-B65E-426F-BBDE-1F64D9FFF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1" y="1767"/>
                <a:ext cx="0" cy="6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7175FB70-AC74-49BB-8BF6-D84D61A29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3" y="3175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3AEC764E-C970-40EE-8F72-B0458842A3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71" y="2423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D805DEA4-3380-4517-A0CF-938CB68F0C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" y="2423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03B79F49-C692-468A-916B-56E4977FB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5" y="2359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B85191D3-F911-432D-A0DD-EFAB7A77B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9" y="1767"/>
              <a:ext cx="7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337C706C-3DA2-443B-84FA-42DB4F70B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1451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FEE60E52-BD4D-4576-9F9B-FE83E26F6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1534"/>
              <a:ext cx="7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unknown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plant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7B122726-5D94-4DCB-A949-1226636D8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3" y="3447"/>
              <a:ext cx="160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432C4058-7DDC-48AA-9FAF-4D4BA2EE2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2807"/>
              <a:ext cx="0" cy="6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id="{215B7044-08BE-4BB7-8CD5-8087D2BE4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399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" name="Group 38">
              <a:extLst>
                <a:ext uri="{FF2B5EF4-FFF2-40B4-BE49-F238E27FC236}">
                  <a16:creationId xmlns:a16="http://schemas.microsoft.com/office/drawing/2014/main" id="{8E1AA555-8A37-45E1-8FFA-0763F477D3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5" y="1719"/>
              <a:ext cx="795" cy="96"/>
              <a:chOff x="2295" y="1719"/>
              <a:chExt cx="795" cy="96"/>
            </a:xfrm>
          </p:grpSpPr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28DC2C91-76F1-443F-A697-B14EBE483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1719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Line 37">
                <a:extLst>
                  <a:ext uri="{FF2B5EF4-FFF2-40B4-BE49-F238E27FC236}">
                    <a16:creationId xmlns:a16="http://schemas.microsoft.com/office/drawing/2014/main" id="{95F6CD4F-48A2-42AF-945C-DA61DB1CF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5" y="1767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8" name="Line 39">
              <a:extLst>
                <a:ext uri="{FF2B5EF4-FFF2-40B4-BE49-F238E27FC236}">
                  <a16:creationId xmlns:a16="http://schemas.microsoft.com/office/drawing/2014/main" id="{E0F8C115-E1B8-473D-892E-E7E4CD43E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9" y="1791"/>
              <a:ext cx="0" cy="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40">
              <a:extLst>
                <a:ext uri="{FF2B5EF4-FFF2-40B4-BE49-F238E27FC236}">
                  <a16:creationId xmlns:a16="http://schemas.microsoft.com/office/drawing/2014/main" id="{05EB2AE3-0ED4-46F7-8159-05EC2F67E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1747"/>
              <a:ext cx="32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477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b) System Identification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After (successful) adaptation, plant characteristics have been </a:t>
            </a:r>
            <a:r>
              <a:rPr lang="en-GB" altLang="en-GB" i="1" dirty="0"/>
              <a:t>identified</a:t>
            </a:r>
            <a:r>
              <a:rPr lang="en-GB" altLang="en-GB" sz="2800" dirty="0"/>
              <a:t>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644654-7531-4512-95FF-A5B8719627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28554" y="2220913"/>
            <a:ext cx="4596801" cy="3276600"/>
            <a:chOff x="2223" y="1399"/>
            <a:chExt cx="2896" cy="206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80005AFF-2520-48CA-98FC-9AFEE32B17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23" y="1407"/>
              <a:ext cx="2896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DFF66AF9-E62C-4E47-96F4-22661364F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3" y="2175"/>
              <a:ext cx="728" cy="1000"/>
              <a:chOff x="3183" y="2175"/>
              <a:chExt cx="728" cy="1000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651B71EF-8213-4734-AB5D-BDB0F048F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2175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Line 6">
                <a:extLst>
                  <a:ext uri="{FF2B5EF4-FFF2-40B4-BE49-F238E27FC236}">
                    <a16:creationId xmlns:a16="http://schemas.microsoft.com/office/drawing/2014/main" id="{013E9528-AF16-496B-B9BF-86001C63F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83" y="2207"/>
                <a:ext cx="696" cy="96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7D541B02-FC82-4C0A-B449-96C490DC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363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5AA05D9C-9204-44E6-9B50-FAAC8F7A9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2442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3D7C18AD-D5C6-4CE5-B7D7-35DEE409F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2231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8DCBBEB2-0677-4B22-AF6F-C9E42BD10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2225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F8078A4A-E1E1-4A9E-AFEF-4E138B714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847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4DEC2226-0EF4-42CC-91EB-CB482CA83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2847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455F9C22-1B52-4BB0-913A-B909790A2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515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878B8578-B8AB-41BE-A9CB-DF89A9D76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" y="2623"/>
              <a:ext cx="456" cy="96"/>
              <a:chOff x="2639" y="2623"/>
              <a:chExt cx="456" cy="96"/>
            </a:xfrm>
          </p:grpSpPr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D8AAC681-F6DD-49FF-BC21-F74BC7BC8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623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6142C66E-25B2-40DB-9C96-57265756A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9" y="2671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9FFBAE61-67AF-43EB-911D-0F1591A42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5" y="2599"/>
              <a:ext cx="648" cy="96"/>
              <a:chOff x="4015" y="2599"/>
              <a:chExt cx="648" cy="96"/>
            </a:xfrm>
          </p:grpSpPr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5E6F7A0C-9E72-4A60-A834-D12CF3775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2599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20">
                <a:extLst>
                  <a:ext uri="{FF2B5EF4-FFF2-40B4-BE49-F238E27FC236}">
                    <a16:creationId xmlns:a16="http://schemas.microsoft.com/office/drawing/2014/main" id="{4CE416E1-17BF-4C98-A07D-70496834A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15" y="2647"/>
                <a:ext cx="5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73574B32-5BB9-4593-B17B-3E2A0F4CA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" y="1767"/>
              <a:ext cx="96" cy="752"/>
              <a:chOff x="4743" y="1767"/>
              <a:chExt cx="96" cy="752"/>
            </a:xfrm>
          </p:grpSpPr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2E610B84-83A6-4292-AD6B-FC3115530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" y="2407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Line 23">
                <a:extLst>
                  <a:ext uri="{FF2B5EF4-FFF2-40B4-BE49-F238E27FC236}">
                    <a16:creationId xmlns:a16="http://schemas.microsoft.com/office/drawing/2014/main" id="{6B5A7247-211F-4427-8CF9-B89CAF32F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1" y="1767"/>
                <a:ext cx="0" cy="6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174B8E42-D7C9-48C4-AED9-DE84ACA59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3" y="3175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2828C800-C3B3-4C20-999E-73FCAA9832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71" y="2423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EE18CB82-830F-42B7-AEBE-625CA5C63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" y="2423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6DB4B945-8CF4-4407-94C2-DEACB0BE3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5" y="2359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1F98B289-E4A7-4FB4-9679-E389540B14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9" y="1767"/>
              <a:ext cx="7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F8E85176-2DAF-471E-95A2-3AD11F60C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1451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FFE9FD54-0945-4203-B462-504D4395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1534"/>
              <a:ext cx="7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unknown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plant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977C1F8B-ABD3-4617-BA84-902E24903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3" y="3447"/>
              <a:ext cx="160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AE5631D9-C811-460B-A12B-A570E274D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2807"/>
              <a:ext cx="0" cy="6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id="{FBC8E3A9-1AB1-464E-8041-4D3E7446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399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" name="Group 38">
              <a:extLst>
                <a:ext uri="{FF2B5EF4-FFF2-40B4-BE49-F238E27FC236}">
                  <a16:creationId xmlns:a16="http://schemas.microsoft.com/office/drawing/2014/main" id="{9EC3B398-23F5-49F3-9C34-AF36024FF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5" y="1719"/>
              <a:ext cx="795" cy="96"/>
              <a:chOff x="2295" y="1719"/>
              <a:chExt cx="795" cy="96"/>
            </a:xfrm>
          </p:grpSpPr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90BEB60D-861A-4ED1-9866-B3E5D7F50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1719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Line 37">
                <a:extLst>
                  <a:ext uri="{FF2B5EF4-FFF2-40B4-BE49-F238E27FC236}">
                    <a16:creationId xmlns:a16="http://schemas.microsoft.com/office/drawing/2014/main" id="{727EC9AC-46AF-48CD-8935-D4639690C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5" y="1767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8" name="Line 39">
              <a:extLst>
                <a:ext uri="{FF2B5EF4-FFF2-40B4-BE49-F238E27FC236}">
                  <a16:creationId xmlns:a16="http://schemas.microsoft.com/office/drawing/2014/main" id="{0E72C7CA-A4B1-4A0C-8AF6-64DA1F64D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9" y="1791"/>
              <a:ext cx="0" cy="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40">
              <a:extLst>
                <a:ext uri="{FF2B5EF4-FFF2-40B4-BE49-F238E27FC236}">
                  <a16:creationId xmlns:a16="http://schemas.microsoft.com/office/drawing/2014/main" id="{7A7EDB06-F54F-4118-9A89-CFD8E8CB9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1747"/>
              <a:ext cx="32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0470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b) System Identification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Adaptive filter has learned input-output characteristics of unknown plant</a:t>
            </a:r>
            <a:r>
              <a:rPr lang="en-GB" altLang="en-GB" sz="2800" dirty="0"/>
              <a:t>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692911-21ED-487C-A0F3-D3BAC0D01D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28554" y="2220913"/>
            <a:ext cx="4596801" cy="3276600"/>
            <a:chOff x="2223" y="1399"/>
            <a:chExt cx="2896" cy="206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A33E524A-8098-49C9-8C3A-5B636B88E26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23" y="1407"/>
              <a:ext cx="2896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F93FA00A-1CA6-4E0B-BDB9-0ECC9C6C5D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3" y="2175"/>
              <a:ext cx="728" cy="1000"/>
              <a:chOff x="3183" y="2175"/>
              <a:chExt cx="728" cy="1000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3320124B-F191-4661-9882-EE4A95F4D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2175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Line 6">
                <a:extLst>
                  <a:ext uri="{FF2B5EF4-FFF2-40B4-BE49-F238E27FC236}">
                    <a16:creationId xmlns:a16="http://schemas.microsoft.com/office/drawing/2014/main" id="{3C29F8BB-79E6-45CB-A641-30B81A3F1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83" y="2207"/>
                <a:ext cx="696" cy="96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7468B212-D16D-405C-9749-4B6303927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363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4D2F6687-56DD-474A-89C5-B1C0B3B20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2442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71AFB3CF-A2B1-4533-901D-82F243B1C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2231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DC0BF97C-DFCD-43C0-A884-A759FC5BA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2225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9C548BCE-FD67-4D11-8B9F-B2E0BC309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847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A40857F8-CE25-4B82-812D-0E3EC86E7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2847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81A4DC42-193E-4CA5-9F9B-4042727BC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515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C7064C5A-437A-41C6-A025-8EF48CBF8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" y="2623"/>
              <a:ext cx="456" cy="96"/>
              <a:chOff x="2639" y="2623"/>
              <a:chExt cx="456" cy="96"/>
            </a:xfrm>
          </p:grpSpPr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2195F706-7F6F-415D-B4F5-7687E2EDB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623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C781C6B4-7F24-4A49-8310-285FDF3E2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9" y="2671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0A8E1C9A-90D7-482E-AA43-55A446E83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5" y="2599"/>
              <a:ext cx="648" cy="96"/>
              <a:chOff x="4015" y="2599"/>
              <a:chExt cx="648" cy="96"/>
            </a:xfrm>
          </p:grpSpPr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EF367D42-EF46-4502-B7D9-27299DE9A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2599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20">
                <a:extLst>
                  <a:ext uri="{FF2B5EF4-FFF2-40B4-BE49-F238E27FC236}">
                    <a16:creationId xmlns:a16="http://schemas.microsoft.com/office/drawing/2014/main" id="{853AB475-3A30-4594-B8A2-2DFABA4ED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15" y="2647"/>
                <a:ext cx="5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42924880-618C-47AC-B2F4-C8B4CB2AF6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" y="1767"/>
              <a:ext cx="96" cy="752"/>
              <a:chOff x="4743" y="1767"/>
              <a:chExt cx="96" cy="752"/>
            </a:xfrm>
          </p:grpSpPr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A19792EF-45A3-4F04-8BC5-0A6385915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" y="2407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Line 23">
                <a:extLst>
                  <a:ext uri="{FF2B5EF4-FFF2-40B4-BE49-F238E27FC236}">
                    <a16:creationId xmlns:a16="http://schemas.microsoft.com/office/drawing/2014/main" id="{552BEE51-499D-4850-92F8-6F6C64BA9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1" y="1767"/>
                <a:ext cx="0" cy="6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6220E4F0-FAD6-4E5A-B9F5-D3E066AF1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3" y="3175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5DB455C5-99BD-4173-9FC3-8B001931A8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71" y="2423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56629559-61B0-4EDC-8DFE-400D483F6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" y="2423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48024DBD-B8A4-4EA2-8195-CB9582996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5" y="2359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8ED6A98D-F91E-4378-93F5-6D1D6D03A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9" y="1767"/>
              <a:ext cx="7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00458FEE-9E0C-4813-9868-E10C5125F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1451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1FE984D7-5897-421E-B046-019EDEFD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1534"/>
              <a:ext cx="7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unknown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plant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96D46B78-0BEE-48EE-B24F-1CA8AA7916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3" y="3447"/>
              <a:ext cx="160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49B22992-0F7F-4BF4-8310-06F4C988E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2807"/>
              <a:ext cx="0" cy="6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id="{54A6BE67-57B2-41EE-8273-A4D01046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399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" name="Group 38">
              <a:extLst>
                <a:ext uri="{FF2B5EF4-FFF2-40B4-BE49-F238E27FC236}">
                  <a16:creationId xmlns:a16="http://schemas.microsoft.com/office/drawing/2014/main" id="{B18F9CA0-5E02-42BD-89FF-89652A230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5" y="1719"/>
              <a:ext cx="795" cy="96"/>
              <a:chOff x="2295" y="1719"/>
              <a:chExt cx="795" cy="96"/>
            </a:xfrm>
          </p:grpSpPr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930F45FA-0C24-4255-9915-6D4354CEB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1719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Line 37">
                <a:extLst>
                  <a:ext uri="{FF2B5EF4-FFF2-40B4-BE49-F238E27FC236}">
                    <a16:creationId xmlns:a16="http://schemas.microsoft.com/office/drawing/2014/main" id="{479EE2D8-AD55-49F1-9DAF-94AA8579A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5" y="1767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8" name="Line 39">
              <a:extLst>
                <a:ext uri="{FF2B5EF4-FFF2-40B4-BE49-F238E27FC236}">
                  <a16:creationId xmlns:a16="http://schemas.microsoft.com/office/drawing/2014/main" id="{8BC5C77E-9F49-4953-87F9-02F83454F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9" y="1791"/>
              <a:ext cx="0" cy="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40">
              <a:extLst>
                <a:ext uri="{FF2B5EF4-FFF2-40B4-BE49-F238E27FC236}">
                  <a16:creationId xmlns:a16="http://schemas.microsoft.com/office/drawing/2014/main" id="{67DCA5CD-A034-43D5-B9C1-B1A13A7EF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1747"/>
              <a:ext cx="32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6189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b) System Identification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Similar inputs to adaptive filter and unknown plant will yield similar outputs</a:t>
            </a:r>
            <a:r>
              <a:rPr lang="en-GB" altLang="en-GB" sz="2800" dirty="0"/>
              <a:t>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302A5F-80BA-45CB-902B-579D64249C6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28554" y="2220913"/>
            <a:ext cx="4596801" cy="3276600"/>
            <a:chOff x="2223" y="1399"/>
            <a:chExt cx="2896" cy="206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271B15C-9970-4901-A5BC-7C77CAF39D4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23" y="1407"/>
              <a:ext cx="2896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1A4B93DD-E190-4F08-A135-10B9045AB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3" y="2175"/>
              <a:ext cx="728" cy="1000"/>
              <a:chOff x="3183" y="2175"/>
              <a:chExt cx="728" cy="1000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0C73E0B3-7CB6-47DC-91C5-ED8369586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2175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Line 6">
                <a:extLst>
                  <a:ext uri="{FF2B5EF4-FFF2-40B4-BE49-F238E27FC236}">
                    <a16:creationId xmlns:a16="http://schemas.microsoft.com/office/drawing/2014/main" id="{3D853C4C-FE0E-4F65-B083-0BFF64BEF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83" y="2207"/>
                <a:ext cx="696" cy="96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EBF0C813-4C28-4290-8532-D191D40CB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363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9CC0BC18-A1ED-45C5-A3D0-E9D916E42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2442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AC40E3A7-6A28-4662-BD7E-4B9517BD1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2231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A8C2B2B0-4268-4D28-9BB9-683E31416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2225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1C96CC32-7BA1-4A3F-972D-DB1546BF1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847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486EB0EC-2429-4672-8C73-0CDD0CF61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2847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C2AEDB72-D1CF-4D7F-B521-38377417D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515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C9C6E666-D3BB-4464-ADAF-5E089F82BD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" y="2623"/>
              <a:ext cx="456" cy="96"/>
              <a:chOff x="2639" y="2623"/>
              <a:chExt cx="456" cy="96"/>
            </a:xfrm>
          </p:grpSpPr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3EBCB65A-C47D-43EE-B89F-6B3585508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623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415EDBC5-AFCC-4E68-8204-753545583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9" y="2671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69A78679-48DF-460E-9966-B6086DDE4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5" y="2599"/>
              <a:ext cx="648" cy="96"/>
              <a:chOff x="4015" y="2599"/>
              <a:chExt cx="648" cy="96"/>
            </a:xfrm>
          </p:grpSpPr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3B7E84B8-C7CE-4EE2-B204-345B58BE4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2599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20">
                <a:extLst>
                  <a:ext uri="{FF2B5EF4-FFF2-40B4-BE49-F238E27FC236}">
                    <a16:creationId xmlns:a16="http://schemas.microsoft.com/office/drawing/2014/main" id="{7A2374E8-17FE-4800-914A-61427FB4B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15" y="2647"/>
                <a:ext cx="5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A29C25F7-93F7-421C-8F5D-C81CA3B392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" y="1767"/>
              <a:ext cx="96" cy="752"/>
              <a:chOff x="4743" y="1767"/>
              <a:chExt cx="96" cy="752"/>
            </a:xfrm>
          </p:grpSpPr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0BD4843A-9926-466F-B9C0-E4DC081C0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" y="2407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Line 23">
                <a:extLst>
                  <a:ext uri="{FF2B5EF4-FFF2-40B4-BE49-F238E27FC236}">
                    <a16:creationId xmlns:a16="http://schemas.microsoft.com/office/drawing/2014/main" id="{8444F111-9082-4F8F-97F1-B2E5DF091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1" y="1767"/>
                <a:ext cx="0" cy="6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79331F90-7B2E-41F5-B93A-30483B990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3" y="3175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4987B703-F542-4595-BA5C-DC3F46F1D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71" y="2423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912B8F53-629A-4FF7-9849-5F3E4C38A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" y="2423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F8C35F90-3461-41D7-9DEE-174409F3B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5" y="2359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1FBBB8A2-6F63-4641-91F3-75967AE76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9" y="1767"/>
              <a:ext cx="7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2F0F8B1F-3309-4FD9-885C-A85580B97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1451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4C31B1E7-8510-4B59-83AD-FE74005FE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1534"/>
              <a:ext cx="7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unknown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plant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7BE78F03-8978-4B94-B642-AEF653CD0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3" y="3447"/>
              <a:ext cx="160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CF9CE29F-AE13-4D4C-ADD7-372D5083B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2807"/>
              <a:ext cx="0" cy="6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id="{FD89C184-192D-4F8D-AA31-B37DF6963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399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" name="Group 38">
              <a:extLst>
                <a:ext uri="{FF2B5EF4-FFF2-40B4-BE49-F238E27FC236}">
                  <a16:creationId xmlns:a16="http://schemas.microsoft.com/office/drawing/2014/main" id="{4132C153-3814-47D6-A4FE-A1F7DD1BC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5" y="1719"/>
              <a:ext cx="795" cy="96"/>
              <a:chOff x="2295" y="1719"/>
              <a:chExt cx="795" cy="96"/>
            </a:xfrm>
          </p:grpSpPr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94E285AB-9883-45FD-9CF2-DC7321BA1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1719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Line 37">
                <a:extLst>
                  <a:ext uri="{FF2B5EF4-FFF2-40B4-BE49-F238E27FC236}">
                    <a16:creationId xmlns:a16="http://schemas.microsoft.com/office/drawing/2014/main" id="{4D100F76-E091-40ED-9A4F-F67D46FE4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5" y="1767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8" name="Line 39">
              <a:extLst>
                <a:ext uri="{FF2B5EF4-FFF2-40B4-BE49-F238E27FC236}">
                  <a16:creationId xmlns:a16="http://schemas.microsoft.com/office/drawing/2014/main" id="{7071C2A5-9AB9-4C5D-AB00-8895A98AB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9" y="1791"/>
              <a:ext cx="0" cy="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40">
              <a:extLst>
                <a:ext uri="{FF2B5EF4-FFF2-40B4-BE49-F238E27FC236}">
                  <a16:creationId xmlns:a16="http://schemas.microsoft.com/office/drawing/2014/main" id="{1908AB47-A74D-43EB-BA86-A92C76660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1747"/>
              <a:ext cx="32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7954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b) System Identification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Long-distance telephone echo cancellation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460ABEE-D5BE-42A8-8180-2AFC5A46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113" y="2253000"/>
            <a:ext cx="600631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6050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b) System Identification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Ideally, hybrid routes incoming signal to and outgoing signal from telephone.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D79F076-E108-413C-994D-573650D3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113" y="2249650"/>
            <a:ext cx="600631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13C1FCB8-D92F-43D6-90E8-E83A066B9FAC}"/>
              </a:ext>
            </a:extLst>
          </p:cNvPr>
          <p:cNvSpPr/>
          <p:nvPr/>
        </p:nvSpPr>
        <p:spPr bwMode="auto">
          <a:xfrm flipV="1">
            <a:off x="3666644" y="2022575"/>
            <a:ext cx="1502673" cy="1354398"/>
          </a:xfrm>
          <a:prstGeom prst="arc">
            <a:avLst>
              <a:gd name="adj1" fmla="val 15453630"/>
              <a:gd name="adj2" fmla="val 21594596"/>
            </a:avLst>
          </a:prstGeom>
          <a:noFill/>
          <a:ln w="889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5E17CC3D-13C8-4B28-9E7B-2B415FD55127}"/>
              </a:ext>
            </a:extLst>
          </p:cNvPr>
          <p:cNvSpPr/>
          <p:nvPr/>
        </p:nvSpPr>
        <p:spPr bwMode="auto">
          <a:xfrm rot="16200000" flipV="1">
            <a:off x="3592322" y="3998480"/>
            <a:ext cx="1502869" cy="1354222"/>
          </a:xfrm>
          <a:prstGeom prst="arc">
            <a:avLst>
              <a:gd name="adj1" fmla="val 15453630"/>
              <a:gd name="adj2" fmla="val 21594596"/>
            </a:avLst>
          </a:prstGeom>
          <a:noFill/>
          <a:ln w="889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262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b) System Identification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Due to impedance mismatches, some of the incoming signal is returned.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811E354-B162-4907-B3E7-678B68E1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113" y="2249650"/>
            <a:ext cx="600631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C29F3FD0-D467-4257-A603-9952912E6406}"/>
              </a:ext>
            </a:extLst>
          </p:cNvPr>
          <p:cNvSpPr/>
          <p:nvPr/>
        </p:nvSpPr>
        <p:spPr bwMode="auto">
          <a:xfrm flipH="1">
            <a:off x="3990454" y="2520950"/>
            <a:ext cx="2849647" cy="2311400"/>
          </a:xfrm>
          <a:prstGeom prst="arc">
            <a:avLst>
              <a:gd name="adj1" fmla="val 16200000"/>
              <a:gd name="adj2" fmla="val 5740864"/>
            </a:avLst>
          </a:prstGeom>
          <a:noFill/>
          <a:ln w="889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94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b) System Identification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Resultant </a:t>
            </a:r>
            <a:r>
              <a:rPr lang="en-GB" altLang="en-GB" i="1" dirty="0"/>
              <a:t>echo </a:t>
            </a:r>
            <a:r>
              <a:rPr lang="en-GB" altLang="en-GB" dirty="0"/>
              <a:t>can be distracting if connection is long-distance.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8D7FAED-05C2-44B9-BBEC-47EDCFECF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113" y="2249650"/>
            <a:ext cx="600631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CD108CDA-C737-4893-8304-177AEC7A5F05}"/>
              </a:ext>
            </a:extLst>
          </p:cNvPr>
          <p:cNvSpPr/>
          <p:nvPr/>
        </p:nvSpPr>
        <p:spPr bwMode="auto">
          <a:xfrm flipH="1">
            <a:off x="3990454" y="2520950"/>
            <a:ext cx="2849647" cy="2311400"/>
          </a:xfrm>
          <a:prstGeom prst="arc">
            <a:avLst>
              <a:gd name="adj1" fmla="val 16200000"/>
              <a:gd name="adj2" fmla="val 5740864"/>
            </a:avLst>
          </a:prstGeom>
          <a:noFill/>
          <a:ln w="889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364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b) System Identification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This </a:t>
            </a:r>
            <a:r>
              <a:rPr lang="en-GB" altLang="en-GB" i="1" dirty="0"/>
              <a:t>hybrid leakage path</a:t>
            </a:r>
            <a:r>
              <a:rPr lang="en-GB" altLang="en-GB" dirty="0"/>
              <a:t> is modeled by the adaptive filter.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E01B30F-406B-4400-BB09-8EC7264D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113" y="2249650"/>
            <a:ext cx="600631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39967FA8-40D8-4C84-978C-02EFFE518CBA}"/>
              </a:ext>
            </a:extLst>
          </p:cNvPr>
          <p:cNvSpPr/>
          <p:nvPr/>
        </p:nvSpPr>
        <p:spPr bwMode="auto">
          <a:xfrm flipH="1">
            <a:off x="3990454" y="2520950"/>
            <a:ext cx="2849647" cy="2311400"/>
          </a:xfrm>
          <a:prstGeom prst="arc">
            <a:avLst>
              <a:gd name="adj1" fmla="val 16200000"/>
              <a:gd name="adj2" fmla="val 5740864"/>
            </a:avLst>
          </a:prstGeom>
          <a:noFill/>
          <a:ln w="889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39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Characteristics of Adaptive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Self-adjusting in the face of non-stationary environments and changing system requirements</a:t>
            </a:r>
          </a:p>
          <a:p>
            <a:r>
              <a:rPr lang="en-GB" altLang="en-GB" dirty="0"/>
              <a:t>Trained, rather than synthesized, to perform particular filtering operations</a:t>
            </a:r>
          </a:p>
          <a:p>
            <a:r>
              <a:rPr lang="en-GB" altLang="en-GB" dirty="0"/>
              <a:t>Non-linear systems with time-varying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79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b) System Identification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Adaptation should be disabled in the presence of an outgoing signal.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81F9A28-EB77-4F0E-87E0-DEBBF58C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113" y="2249650"/>
            <a:ext cx="600631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71A6E4E3-A00F-46AA-9E1C-7700E530E1B9}"/>
              </a:ext>
            </a:extLst>
          </p:cNvPr>
          <p:cNvSpPr/>
          <p:nvPr/>
        </p:nvSpPr>
        <p:spPr bwMode="auto">
          <a:xfrm flipH="1">
            <a:off x="3990454" y="2520950"/>
            <a:ext cx="2849647" cy="2311400"/>
          </a:xfrm>
          <a:prstGeom prst="arc">
            <a:avLst>
              <a:gd name="adj1" fmla="val 16200000"/>
              <a:gd name="adj2" fmla="val 5740864"/>
            </a:avLst>
          </a:prstGeom>
          <a:noFill/>
          <a:ln w="889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27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Characteristics of Adaptive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Inherently difficult to analyze</a:t>
            </a:r>
          </a:p>
          <a:p>
            <a:r>
              <a:rPr lang="en-GB" altLang="en-GB" dirty="0"/>
              <a:t>Have the potential to outperform non-adaptive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6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Characteristics of Adaptive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In general, the design of non-adaptive filters requires </a:t>
            </a:r>
            <a:r>
              <a:rPr lang="en-GB" altLang="en-GB" i="1" dirty="0"/>
              <a:t>a priori</a:t>
            </a:r>
            <a:r>
              <a:rPr lang="en-GB" altLang="en-GB" dirty="0"/>
              <a:t> knowledge of the characteristics of the signals involved.</a:t>
            </a:r>
          </a:p>
          <a:p>
            <a:r>
              <a:rPr lang="en-GB" altLang="en-GB" dirty="0"/>
              <a:t>Given this knowledge, </a:t>
            </a:r>
            <a:r>
              <a:rPr lang="en-GB" altLang="en-GB" i="1" dirty="0"/>
              <a:t>optimal</a:t>
            </a:r>
            <a:r>
              <a:rPr lang="en-GB" altLang="en-GB" dirty="0"/>
              <a:t> filters may be designed.</a:t>
            </a:r>
          </a:p>
          <a:p>
            <a:r>
              <a:rPr lang="en-GB" altLang="en-GB" dirty="0"/>
              <a:t>However, as signal characteristics change, these filters may be rendered </a:t>
            </a:r>
            <a:r>
              <a:rPr lang="en-GB" altLang="en-GB" i="1" dirty="0"/>
              <a:t>sub-optimal</a:t>
            </a:r>
            <a:r>
              <a:rPr lang="en-GB" alt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3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Characteristics of Adaptive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If knowledge of signal characteristics is inaccurate, incomplete, or unavailable, optimal filter design may not be possible.</a:t>
            </a:r>
          </a:p>
          <a:p>
            <a:r>
              <a:rPr lang="en-GB" altLang="en-GB" dirty="0"/>
              <a:t>In such cases, adaptive filters that continually seek optimum performance may be of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3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Characteristics of Adaptive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In general, adaptive systems must be considered </a:t>
            </a:r>
            <a:r>
              <a:rPr lang="en-GB" altLang="en-GB" i="1" dirty="0"/>
              <a:t>non-linear</a:t>
            </a:r>
            <a:r>
              <a:rPr lang="en-GB" altLang="en-GB" dirty="0"/>
              <a:t>.</a:t>
            </a:r>
          </a:p>
          <a:p>
            <a:r>
              <a:rPr lang="en-GB" altLang="en-GB" dirty="0"/>
              <a:t>We will consider so-called </a:t>
            </a:r>
            <a:r>
              <a:rPr lang="en-GB" altLang="en-GB" i="1" dirty="0"/>
              <a:t>linear adaptive filters</a:t>
            </a:r>
            <a:r>
              <a:rPr lang="en-GB" altLang="en-GB" dirty="0"/>
              <a:t> - if adaptation is disabled, they become linear filters.</a:t>
            </a:r>
          </a:p>
          <a:p>
            <a:r>
              <a:rPr lang="en-GB" altLang="en-GB" dirty="0"/>
              <a:t>These are useful. They are mathematically tractable and relatively easy to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9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Characteristics of Adaptive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Adaptive filtering is at the core of much digital signal processing.</a:t>
            </a:r>
          </a:p>
          <a:p>
            <a:r>
              <a:rPr lang="en-GB" altLang="en-GB" dirty="0"/>
              <a:t>Adaptive filters do not rely on prior knowledge of signal statistics or characteristics to the same extent as non-adaptive filters.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4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Closed Loop Configurations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Define the following signals.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2D391FE-6CC2-470C-801C-32F53AC898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72999" y="2167263"/>
            <a:ext cx="5955524" cy="3351213"/>
            <a:chOff x="2125" y="1299"/>
            <a:chExt cx="3752" cy="211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5522116-D7CD-4E88-9850-709EB011B4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97" y="1322"/>
              <a:ext cx="3680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B75890EA-ED34-4479-AF96-D9B0BA3CB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1584"/>
              <a:ext cx="688" cy="928"/>
              <a:chOff x="2805" y="1584"/>
              <a:chExt cx="688" cy="928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106A0ED9-456E-45E9-8730-1DDC4916C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1584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Line 6">
                <a:extLst>
                  <a:ext uri="{FF2B5EF4-FFF2-40B4-BE49-F238E27FC236}">
                    <a16:creationId xmlns:a16="http://schemas.microsoft.com/office/drawing/2014/main" id="{E9903070-8FA4-4D7D-AC75-B792B2FE3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05" y="1616"/>
                <a:ext cx="656" cy="89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F01107FE-98D0-471F-BDFC-F36AC462E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2740"/>
              <a:ext cx="896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B8CCEB9-C17A-4BC8-AA58-5ABC0E941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1764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50CE20A1-6478-4EB7-BA41-3EAFCB99F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1971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FE269F85-321E-4D46-956A-FBA8A7702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1619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219ABD9D-699C-41BC-9130-1BDA25EFD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" y="1619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8733805F-75CA-4ED3-897C-EE2978595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1299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E96108B5-501F-4DBC-9439-B79535147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7" y="2187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6AB1B70-F47D-4D01-B2FD-209E71C7C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" y="1923"/>
              <a:ext cx="3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error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D143B11B-62EE-4BBE-98E1-9A550EDDC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1328"/>
              <a:ext cx="5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desired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B2DD02FC-7F18-44F9-8795-DA010C007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523"/>
              <a:ext cx="4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output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C44E8EF4-CFF8-40D8-826D-129136AB1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2107"/>
              <a:ext cx="4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output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D50D857D-1F98-4449-B029-0FFD26F4C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2803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5C73DD3E-5AA8-4B93-89B2-75FC232DF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3040"/>
              <a:ext cx="7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algorithm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21503DCC-5735-4769-84E2-F60D5A8BA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2107"/>
              <a:ext cx="3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input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2">
              <a:extLst>
                <a:ext uri="{FF2B5EF4-FFF2-40B4-BE49-F238E27FC236}">
                  <a16:creationId xmlns:a16="http://schemas.microsoft.com/office/drawing/2014/main" id="{603E0A8B-952A-4FAD-ADE6-9916F4B4F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1953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9582265B-D84B-4522-BA3D-98BA7FEEC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7" y="2008"/>
              <a:ext cx="456" cy="96"/>
              <a:chOff x="2197" y="2008"/>
              <a:chExt cx="456" cy="96"/>
            </a:xfrm>
          </p:grpSpPr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2ABC0062-4767-40D1-8C73-8BC284C09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200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Line 24">
                <a:extLst>
                  <a:ext uri="{FF2B5EF4-FFF2-40B4-BE49-F238E27FC236}">
                    <a16:creationId xmlns:a16="http://schemas.microsoft.com/office/drawing/2014/main" id="{D5C8C915-E6CA-427F-978F-F7E9A1480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97" y="2056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" name="Group 28">
              <a:extLst>
                <a:ext uri="{FF2B5EF4-FFF2-40B4-BE49-F238E27FC236}">
                  <a16:creationId xmlns:a16="http://schemas.microsoft.com/office/drawing/2014/main" id="{3F723B17-94C0-4B86-8A0E-83AADEBD7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3" y="2032"/>
              <a:ext cx="808" cy="96"/>
              <a:chOff x="3573" y="2032"/>
              <a:chExt cx="808" cy="96"/>
            </a:xfrm>
          </p:grpSpPr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24B0C29F-CE8C-4947-A4AE-D7E534304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9" y="203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Line 27">
                <a:extLst>
                  <a:ext uri="{FF2B5EF4-FFF2-40B4-BE49-F238E27FC236}">
                    <a16:creationId xmlns:a16="http://schemas.microsoft.com/office/drawing/2014/main" id="{68235A44-37AF-4DF2-AA2C-D6B124048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3" y="2080"/>
                <a:ext cx="75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4" name="Group 31">
              <a:extLst>
                <a:ext uri="{FF2B5EF4-FFF2-40B4-BE49-F238E27FC236}">
                  <a16:creationId xmlns:a16="http://schemas.microsoft.com/office/drawing/2014/main" id="{3B7DCF18-F91B-4911-B0C7-C0CA0930D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" y="1376"/>
              <a:ext cx="96" cy="576"/>
              <a:chOff x="4471" y="1376"/>
              <a:chExt cx="96" cy="576"/>
            </a:xfrm>
          </p:grpSpPr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9C1635DA-59E4-4F0A-97FD-6DDFAC522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1840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2F09BBB1-A85D-48F5-BEE8-51CE030D4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9" y="1376"/>
                <a:ext cx="0" cy="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5" name="Group 34">
              <a:extLst>
                <a:ext uri="{FF2B5EF4-FFF2-40B4-BE49-F238E27FC236}">
                  <a16:creationId xmlns:a16="http://schemas.microsoft.com/office/drawing/2014/main" id="{8E59D76C-01FC-43C2-B76E-185C82FF0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9" y="3032"/>
              <a:ext cx="1496" cy="96"/>
              <a:chOff x="3509" y="3032"/>
              <a:chExt cx="1496" cy="96"/>
            </a:xfrm>
          </p:grpSpPr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2BF2CF7C-B183-4786-A2BC-FAF2E6D25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3032"/>
                <a:ext cx="112" cy="96"/>
              </a:xfrm>
              <a:custGeom>
                <a:avLst/>
                <a:gdLst>
                  <a:gd name="T0" fmla="*/ 0 w 112"/>
                  <a:gd name="T1" fmla="*/ 48 h 96"/>
                  <a:gd name="T2" fmla="*/ 112 w 112"/>
                  <a:gd name="T3" fmla="*/ 0 h 96"/>
                  <a:gd name="T4" fmla="*/ 112 w 112"/>
                  <a:gd name="T5" fmla="*/ 96 h 96"/>
                  <a:gd name="T6" fmla="*/ 0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0" y="48"/>
                    </a:moveTo>
                    <a:lnTo>
                      <a:pt x="112" y="0"/>
                    </a:lnTo>
                    <a:lnTo>
                      <a:pt x="112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Line 33">
                <a:extLst>
                  <a:ext uri="{FF2B5EF4-FFF2-40B4-BE49-F238E27FC236}">
                    <a16:creationId xmlns:a16="http://schemas.microsoft.com/office/drawing/2014/main" id="{5EDFC693-D3CC-4542-A0E4-ECBD5775F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7" y="3080"/>
                <a:ext cx="144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6" name="Line 35">
              <a:extLst>
                <a:ext uri="{FF2B5EF4-FFF2-40B4-BE49-F238E27FC236}">
                  <a16:creationId xmlns:a16="http://schemas.microsoft.com/office/drawing/2014/main" id="{DB69C9D9-5B0B-47AF-B3C9-52419F509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" y="2512"/>
              <a:ext cx="0" cy="2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36">
              <a:extLst>
                <a:ext uri="{FF2B5EF4-FFF2-40B4-BE49-F238E27FC236}">
                  <a16:creationId xmlns:a16="http://schemas.microsoft.com/office/drawing/2014/main" id="{9AFD4619-ED27-4430-956D-737C76495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6" y="2080"/>
              <a:ext cx="3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37">
              <a:extLst>
                <a:ext uri="{FF2B5EF4-FFF2-40B4-BE49-F238E27FC236}">
                  <a16:creationId xmlns:a16="http://schemas.microsoft.com/office/drawing/2014/main" id="{923E8391-03B5-477D-854B-E9B2A8F10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6" y="2070"/>
              <a:ext cx="0" cy="1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38">
              <a:extLst>
                <a:ext uri="{FF2B5EF4-FFF2-40B4-BE49-F238E27FC236}">
                  <a16:creationId xmlns:a16="http://schemas.microsoft.com/office/drawing/2014/main" id="{8697A799-95AB-4071-BA7A-8C8504C2A1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7" y="1851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Line 39">
              <a:extLst>
                <a:ext uri="{FF2B5EF4-FFF2-40B4-BE49-F238E27FC236}">
                  <a16:creationId xmlns:a16="http://schemas.microsoft.com/office/drawing/2014/main" id="{9754F95A-505E-4A9A-87DD-6D87BC03C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1" y="1872"/>
              <a:ext cx="1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40">
              <a:extLst>
                <a:ext uri="{FF2B5EF4-FFF2-40B4-BE49-F238E27FC236}">
                  <a16:creationId xmlns:a16="http://schemas.microsoft.com/office/drawing/2014/main" id="{95A954D7-176A-43FA-8973-DCE0116A1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3" y="1787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759542"/>
      </p:ext>
    </p:extLst>
  </p:cSld>
  <p:clrMapOvr>
    <a:masterClrMapping/>
  </p:clrMapOvr>
</p:sld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PT_Master_Arm_Limited_2019_March_Update" id="{86635255-53DD-F340-8D16-D8C5EA314F6A}" vid="{3D43CA8D-7DD0-3548-82AB-DCE7470D91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9E51F9D02C14781EC6D838B2BB039" ma:contentTypeVersion="10" ma:contentTypeDescription="Create a new document." ma:contentTypeScope="" ma:versionID="032ffbe95880218e8988f46f702bbb22">
  <xsd:schema xmlns:xsd="http://www.w3.org/2001/XMLSchema" xmlns:xs="http://www.w3.org/2001/XMLSchema" xmlns:p="http://schemas.microsoft.com/office/2006/metadata/properties" xmlns:ns3="5602b56c-42e3-46dd-be85-b5975c744898" xmlns:ns4="81b3c636-2c1a-4a05-9492-676b008f308a" targetNamespace="http://schemas.microsoft.com/office/2006/metadata/properties" ma:root="true" ma:fieldsID="ae291da7864d0eb234e23595bf3fa30f" ns3:_="" ns4:_="">
    <xsd:import namespace="5602b56c-42e3-46dd-be85-b5975c744898"/>
    <xsd:import namespace="81b3c636-2c1a-4a05-9492-676b008f30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2b56c-42e3-46dd-be85-b5975c744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3c636-2c1a-4a05-9492-676b008f308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D4E06-5D3F-4994-A4A7-4BA626FA72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F42FD3-5717-47A5-B2AE-566EB595C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2b56c-42e3-46dd-be85-b5975c744898"/>
    <ds:schemaRef ds:uri="81b3c636-2c1a-4a05-9492-676b008f3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Arm_Branding</Template>
  <TotalTime>0</TotalTime>
  <Words>1305</Words>
  <Application>Microsoft Office PowerPoint</Application>
  <PresentationFormat>Widescreen</PresentationFormat>
  <Paragraphs>265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Arm_PPT_Public</vt:lpstr>
      <vt:lpstr>Adaptive Filters Prediction and System Identification</vt:lpstr>
      <vt:lpstr>Adaptive Filters</vt:lpstr>
      <vt:lpstr>Characteristics of Adaptive Systems</vt:lpstr>
      <vt:lpstr>Characteristics of Adaptive Systems</vt:lpstr>
      <vt:lpstr>Characteristics of Adaptive Systems</vt:lpstr>
      <vt:lpstr>Characteristics of Adaptive Systems</vt:lpstr>
      <vt:lpstr>Characteristics of Adaptive Systems</vt:lpstr>
      <vt:lpstr>Characteristics of Adaptive Systems</vt:lpstr>
      <vt:lpstr>Closed Loop Configurations</vt:lpstr>
      <vt:lpstr>Closed Loop Configurations</vt:lpstr>
      <vt:lpstr>Closed Loop Configurations</vt:lpstr>
      <vt:lpstr>Closed Loop Configurations</vt:lpstr>
      <vt:lpstr>a) Prediction</vt:lpstr>
      <vt:lpstr>a) Prediction</vt:lpstr>
      <vt:lpstr>a) Prediction</vt:lpstr>
      <vt:lpstr>a) Prediction</vt:lpstr>
      <vt:lpstr>a) Prediction</vt:lpstr>
      <vt:lpstr>a) Prediction</vt:lpstr>
      <vt:lpstr>b) System Identification</vt:lpstr>
      <vt:lpstr>b) System Identification</vt:lpstr>
      <vt:lpstr>b) System Identification</vt:lpstr>
      <vt:lpstr>b) System Identification</vt:lpstr>
      <vt:lpstr>b) System Identification</vt:lpstr>
      <vt:lpstr>b) System Identification</vt:lpstr>
      <vt:lpstr>b) System Identification Application</vt:lpstr>
      <vt:lpstr>b) System Identification Application</vt:lpstr>
      <vt:lpstr>b) System Identification Application</vt:lpstr>
      <vt:lpstr>b) System Identification Application</vt:lpstr>
      <vt:lpstr>b) System Identification Application</vt:lpstr>
      <vt:lpstr>b) System Identification Application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2019-10-21T10:57:51Z</dcterms:created>
  <dcterms:modified xsi:type="dcterms:W3CDTF">2020-01-06T15:18:43Z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0x010100A6A9E51F9D02C14781EC6D838B2BB039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