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5431" r:id="rId4"/>
  </p:sldMasterIdLst>
  <p:notesMasterIdLst>
    <p:notesMasterId r:id="rId28"/>
  </p:notesMasterIdLst>
  <p:handoutMasterIdLst>
    <p:handoutMasterId r:id="rId29"/>
  </p:handoutMasterIdLst>
  <p:sldIdLst>
    <p:sldId id="384" r:id="rId5"/>
    <p:sldId id="385" r:id="rId6"/>
    <p:sldId id="386" r:id="rId7"/>
    <p:sldId id="387" r:id="rId8"/>
    <p:sldId id="388" r:id="rId9"/>
    <p:sldId id="389" r:id="rId10"/>
    <p:sldId id="390" r:id="rId11"/>
    <p:sldId id="391" r:id="rId12"/>
    <p:sldId id="392" r:id="rId13"/>
    <p:sldId id="393" r:id="rId14"/>
    <p:sldId id="394" r:id="rId15"/>
    <p:sldId id="395" r:id="rId16"/>
    <p:sldId id="396" r:id="rId17"/>
    <p:sldId id="397" r:id="rId18"/>
    <p:sldId id="398" r:id="rId19"/>
    <p:sldId id="399" r:id="rId20"/>
    <p:sldId id="400" r:id="rId21"/>
    <p:sldId id="401" r:id="rId22"/>
    <p:sldId id="402" r:id="rId23"/>
    <p:sldId id="403" r:id="rId24"/>
    <p:sldId id="404" r:id="rId25"/>
    <p:sldId id="405" r:id="rId26"/>
    <p:sldId id="406" r:id="rId2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1" clrIdx="0">
    <p:extLst>
      <p:ext uri="{19B8F6BF-5375-455C-9EA6-DF929625EA0E}">
        <p15:presenceInfo xmlns:p15="http://schemas.microsoft.com/office/powerpoint/2012/main" userId="Auth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1DE"/>
    <a:srgbClr val="E5ECEB"/>
    <a:srgbClr val="95D600"/>
    <a:srgbClr val="FF6B00"/>
    <a:srgbClr val="FFC600"/>
    <a:srgbClr val="FF6900"/>
    <a:srgbClr val="93E5FF"/>
    <a:srgbClr val="7B7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1" autoAdjust="0"/>
    <p:restoredTop sz="79881" autoAdjust="0"/>
  </p:normalViewPr>
  <p:slideViewPr>
    <p:cSldViewPr snapToGrid="0">
      <p:cViewPr varScale="1">
        <p:scale>
          <a:sx n="102" d="100"/>
          <a:sy n="102" d="100"/>
        </p:scale>
        <p:origin x="138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275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B394A5-FD1F-430F-BB3A-F7878AC293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ABC0BB-F774-4303-9701-003B3E743A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EB52217F-109B-4561-ACE4-BE073A308A21}" type="datetimeFigureOut">
              <a:rPr lang="en-US" altLang="en-US"/>
              <a:pPr>
                <a:defRPr/>
              </a:pPr>
              <a:t>1/6/2020</a:t>
            </a:fld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3CE605-DAD4-4C64-BE6E-BE3D8E5504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699187-58AF-4D6B-8526-D5C98A6AF8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9C45C6D-DBFC-4B67-A8DE-9C2360ACC9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3182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7C0424-39BA-4205-9510-7D8372B40F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0861BC-4E89-4909-9F41-7A6E2018373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5B25F150-DB0B-4758-AFA9-222A6E446235}" type="datetimeFigureOut">
              <a:rPr lang="en-US" altLang="en-US"/>
              <a:pPr>
                <a:defRPr/>
              </a:pPr>
              <a:t>1/6/2020</a:t>
            </a:fld>
            <a:endParaRPr lang="en-US" alt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5B20C51-CC4D-4C34-9C63-92F50CE02E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AC138B7-E2A5-4B5D-ADC2-E53A511B5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61A1A-4481-471C-A253-BE997586AA0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0DDD9-A1C6-46BA-89ED-AF0DD26726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3B16354E-6974-4833-AB87-3220A0835E8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67580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6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ts val="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993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 adaptive noise canceller subtracts an estimate of the noise (in the received signal (s+n0)) from that received signal to give improved SNR.</a:t>
            </a:r>
          </a:p>
          <a:p>
            <a:r>
              <a:rPr lang="en-GB" dirty="0"/>
              <a:t>Ordinarily,</a:t>
            </a:r>
            <a:r>
              <a:rPr lang="en-GB" baseline="0" dirty="0"/>
              <a:t> it would be inadvisable to attempt to subtract (estimated) noise from the received signal because this might, in fact, increase average noise power.</a:t>
            </a:r>
          </a:p>
          <a:p>
            <a:r>
              <a:rPr lang="en-GB" baseline="0" dirty="0"/>
              <a:t>Assuming that n0 is correlated with n1 (both noise signals originate from the same source but reach the primary and reference sensors by different paths).</a:t>
            </a:r>
          </a:p>
          <a:p>
            <a:r>
              <a:rPr lang="en-GB" baseline="0" dirty="0"/>
              <a:t>And assuming that signal s is uncorrelated with either n0 or n1...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3513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 adaptive noise canceller subtracts an estimate of the noise (in the received signal (s+n0)) from that received signal to give improved SNR.</a:t>
            </a:r>
          </a:p>
          <a:p>
            <a:r>
              <a:rPr lang="en-GB" dirty="0"/>
              <a:t>Ordinarily,</a:t>
            </a:r>
            <a:r>
              <a:rPr lang="en-GB" baseline="0" dirty="0"/>
              <a:t> it would be inadvisable to attempt to subtract (estimated) noise from the received signal because this might, in fact, increase average noise power.</a:t>
            </a:r>
          </a:p>
          <a:p>
            <a:r>
              <a:rPr lang="en-GB" baseline="0" dirty="0"/>
              <a:t>Assuming that n0 is correlated with n1 (both noise signals originate from the same source but reach the primary and reference sensors by different paths).</a:t>
            </a:r>
          </a:p>
          <a:p>
            <a:r>
              <a:rPr lang="en-GB" baseline="0" dirty="0"/>
              <a:t>And assuming that signal s is uncorrelated with either n0 or n1...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7524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 adaptive noise canceller subtracts an estimate of the noise (in the received signal (s+n0)) from that received signal to give improved SNR.</a:t>
            </a:r>
          </a:p>
          <a:p>
            <a:r>
              <a:rPr lang="en-GB" dirty="0"/>
              <a:t>Ordinarily,</a:t>
            </a:r>
            <a:r>
              <a:rPr lang="en-GB" baseline="0" dirty="0"/>
              <a:t> it would be inadvisable to attempt to subtract (estimated) noise from the received signal because this might, in fact, increase average noise power.</a:t>
            </a:r>
          </a:p>
          <a:p>
            <a:r>
              <a:rPr lang="en-GB" baseline="0" dirty="0"/>
              <a:t>Assuming that n0 is correlated with n1 (both noise signals originate from the same source but reach the primary and reference sensors by different paths).</a:t>
            </a:r>
          </a:p>
          <a:p>
            <a:r>
              <a:rPr lang="en-GB" baseline="0" dirty="0"/>
              <a:t>And assuming that signal s is uncorrelated with either n0 or n1...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0044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 adaptive noise canceller subtracts an estimate of the noise (in the received signal (s+n0)) from that received signal to give improved SNR.</a:t>
            </a:r>
          </a:p>
          <a:p>
            <a:r>
              <a:rPr lang="en-GB" dirty="0"/>
              <a:t>Ordinarily,</a:t>
            </a:r>
            <a:r>
              <a:rPr lang="en-GB" baseline="0" dirty="0"/>
              <a:t> it would be inadvisable to attempt to subtract (estimated) noise from the received signal because this might, in fact, increase average noise power.</a:t>
            </a:r>
          </a:p>
          <a:p>
            <a:r>
              <a:rPr lang="en-GB" baseline="0" dirty="0"/>
              <a:t>Assuming that n0 is correlated with n1 (both noise signals originate from the same source but reach the primary and reference sensors by different paths).</a:t>
            </a:r>
          </a:p>
          <a:p>
            <a:r>
              <a:rPr lang="en-GB" baseline="0" dirty="0"/>
              <a:t>And assuming that signal s is uncorrelated with either n0 or n1...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28686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 adaptive noise canceller subtracts an estimate of the noise (in the received signal (s+n0)) from that received signal to give improved SNR.</a:t>
            </a:r>
          </a:p>
          <a:p>
            <a:r>
              <a:rPr lang="en-GB" dirty="0"/>
              <a:t>Ordinarily,</a:t>
            </a:r>
            <a:r>
              <a:rPr lang="en-GB" baseline="0" dirty="0"/>
              <a:t> it would be inadvisable to attempt to subtract (estimated) noise from the received signal because this might, in fact, increase average noise power.</a:t>
            </a:r>
          </a:p>
          <a:p>
            <a:r>
              <a:rPr lang="en-GB" baseline="0" dirty="0"/>
              <a:t>Assuming that n0 is correlated with n1 (both noise signals originate from the same source but reach the primary and reference sensors by different paths).</a:t>
            </a:r>
          </a:p>
          <a:p>
            <a:r>
              <a:rPr lang="en-GB" baseline="0" dirty="0"/>
              <a:t>And assuming that signal s is uncorrelated with either n0 or n1...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2772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 adaptive noise canceller subtracts an estimate of the noise (in the received signal (s+n0)) from that received signal to give improved SNR.</a:t>
            </a:r>
          </a:p>
          <a:p>
            <a:r>
              <a:rPr lang="en-GB" dirty="0"/>
              <a:t>Ordinarily,</a:t>
            </a:r>
            <a:r>
              <a:rPr lang="en-GB" baseline="0" dirty="0"/>
              <a:t> it would be inadvisable to attempt to subtract (estimated) noise from the received signal because this might, in fact, increase average noise power.</a:t>
            </a:r>
          </a:p>
          <a:p>
            <a:r>
              <a:rPr lang="en-GB" baseline="0" dirty="0"/>
              <a:t>Assuming that n0 is correlated with n1 (both noise signals originate from the same source but reach the primary and reference sensors by different paths).</a:t>
            </a:r>
          </a:p>
          <a:p>
            <a:r>
              <a:rPr lang="en-GB" baseline="0" dirty="0"/>
              <a:t>And assuming that signal s is uncorrelated with either n0 or n1...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660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 adaptive noise canceller subtracts an estimate of the noise (in the received signal (s+n0)) from that received signal to give improved SNR.</a:t>
            </a:r>
          </a:p>
          <a:p>
            <a:r>
              <a:rPr lang="en-GB" dirty="0"/>
              <a:t>Ordinarily,</a:t>
            </a:r>
            <a:r>
              <a:rPr lang="en-GB" baseline="0" dirty="0"/>
              <a:t> it would be inadvisable to attempt to subtract (estimated) noise from the received signal because this might, in fact, increase average noise power.</a:t>
            </a:r>
          </a:p>
          <a:p>
            <a:r>
              <a:rPr lang="en-GB" baseline="0" dirty="0"/>
              <a:t>Assuming that n0 is correlated with n1 (both noise signals originate from the same source but reach the primary and reference sensors by different paths).</a:t>
            </a:r>
          </a:p>
          <a:p>
            <a:r>
              <a:rPr lang="en-GB" baseline="0" dirty="0"/>
              <a:t>And assuming that signal s is uncorrelated with either n0 or n1...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10579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 adaptive noise canceller subtracts an estimate of the noise (in the received signal (s+n0)) from that received signal to give improved SNR.</a:t>
            </a:r>
          </a:p>
          <a:p>
            <a:r>
              <a:rPr lang="en-GB" dirty="0"/>
              <a:t>Ordinarily,</a:t>
            </a:r>
            <a:r>
              <a:rPr lang="en-GB" baseline="0" dirty="0"/>
              <a:t> it would be inadvisable to attempt to subtract (estimated) noise from the received signal because this might, in fact, increase average noise power.</a:t>
            </a:r>
          </a:p>
          <a:p>
            <a:r>
              <a:rPr lang="en-GB" baseline="0" dirty="0"/>
              <a:t>Assuming that n0 is correlated with n1 (both noise signals originate from the same source but reach the primary and reference sensors by different paths).</a:t>
            </a:r>
          </a:p>
          <a:p>
            <a:r>
              <a:rPr lang="en-GB" baseline="0" dirty="0"/>
              <a:t>And assuming that signal s is uncorrelated with either n0 or n1...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28672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 adaptive noise canceller subtracts an estimate of the noise (in the received signal (s+n0)) from that received signal to give improved SNR.</a:t>
            </a:r>
          </a:p>
          <a:p>
            <a:r>
              <a:rPr lang="en-GB" dirty="0"/>
              <a:t>Ordinarily,</a:t>
            </a:r>
            <a:r>
              <a:rPr lang="en-GB" baseline="0" dirty="0"/>
              <a:t> it would be inadvisable to attempt to subtract (estimated) noise from the received signal because this might, in fact, increase average noise power.</a:t>
            </a:r>
          </a:p>
          <a:p>
            <a:r>
              <a:rPr lang="en-GB" baseline="0" dirty="0"/>
              <a:t>Assuming that n0 is correlated with n1 (both noise signals originate from the same source but reach the primary and reference sensors by different paths).</a:t>
            </a:r>
          </a:p>
          <a:p>
            <a:r>
              <a:rPr lang="en-GB" baseline="0" dirty="0"/>
              <a:t>And assuming that signal s is uncorrelated with either n0 or n1...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64443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 adaptive noise canceller subtracts an estimate of the noise (in the received signal (s+n0)) from that received signal to give improved SNR.</a:t>
            </a:r>
          </a:p>
          <a:p>
            <a:r>
              <a:rPr lang="en-GB" dirty="0"/>
              <a:t>Ordinarily,</a:t>
            </a:r>
            <a:r>
              <a:rPr lang="en-GB" baseline="0" dirty="0"/>
              <a:t> it would be inadvisable to attempt to subtract (estimated) noise from the received signal because this might, in fact, increase average noise power.</a:t>
            </a:r>
          </a:p>
          <a:p>
            <a:r>
              <a:rPr lang="en-GB" baseline="0" dirty="0"/>
              <a:t>Assuming that n0 is correlated with n1 (both noise signals originate from the same source but reach the primary and reference sensors by different paths).</a:t>
            </a:r>
          </a:p>
          <a:p>
            <a:r>
              <a:rPr lang="en-GB" baseline="0" dirty="0"/>
              <a:t>And assuming that signal s is uncorrelated with either n0 or n1...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5283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71517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adaptive filter acts on noise</a:t>
            </a:r>
            <a:r>
              <a:rPr lang="en-GB" baseline="0" dirty="0"/>
              <a:t> n1 to produce a close replica of noise n0, which is then subtracted from the primary sensor signal (s+n0) with the objective of making (s+n0)-y a best fit to s.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75795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Ignoring signal s, and viewing n0 as being the output of a system</a:t>
            </a:r>
            <a:r>
              <a:rPr lang="en-GB" baseline="0" dirty="0"/>
              <a:t> whose input is n1, the noise cancellation configuration resembles system identification.</a:t>
            </a:r>
            <a:endParaRPr lang="en-GB" dirty="0"/>
          </a:p>
          <a:p>
            <a:endParaRPr lang="en-GB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82685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30323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Summary.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510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7978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2272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8313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i.e.,</a:t>
            </a:r>
            <a:r>
              <a:rPr lang="en-GB" baseline="0" dirty="0"/>
              <a:t> in order to recover s from x.</a:t>
            </a:r>
            <a:endParaRPr lang="en-GB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153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 very good question is how do we know desired signal d at far end (if we do know it, why are we bothering with equalization)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1212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Pre-arranged</a:t>
            </a:r>
            <a:r>
              <a:rPr lang="en-GB" baseline="0" dirty="0"/>
              <a:t> signal is usually some form of pseudorandom noise sequence (with a wide spectrum).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1190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 adaptive noise canceller subtracts an estimate of the noise (in the received signal (s+n0)) from that received signal to give improved Signal to Noise Ratio (SNR).</a:t>
            </a:r>
          </a:p>
          <a:p>
            <a:r>
              <a:rPr lang="en-GB" dirty="0"/>
              <a:t>Ordinarily,</a:t>
            </a:r>
            <a:r>
              <a:rPr lang="en-GB" baseline="0" dirty="0"/>
              <a:t> it would be inadvisable to attempt to subtract (estimated) noise from the received signal because this might, in fact, increase average noise power.</a:t>
            </a:r>
          </a:p>
          <a:p>
            <a:r>
              <a:rPr lang="en-GB" baseline="0" dirty="0"/>
              <a:t>Assuming that n0 is correlated with n1 (both noise signals originate from the same source but reach the primary and reference sensors by different paths.)</a:t>
            </a:r>
          </a:p>
          <a:p>
            <a:r>
              <a:rPr lang="en-GB" baseline="0" dirty="0"/>
              <a:t>And assuming that signal s is uncorrelated with either n0 or n1...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16354E-6974-4833-AB87-3220A0835E84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6233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DE345E-C0B2-144E-821D-478353FD7B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68" t="18093" b="5564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2176CF-6197-E24E-A55D-6D42685C1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 dirty="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id="{4DC03BAF-E3DC-0046-A6AB-A500868A1D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82DC592-EAC9-634F-9EE1-EDC89A262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39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00936EE-7EE0-D441-851D-618ACC029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9DC87DCF-87C4-CE4F-9C7C-31ECAA79225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2019 Arm Limited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49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9EB7B32-132E-C34C-A290-44FDD641BA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4" t="-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75CEC7D-A359-1740-9727-7D6F154D85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D395BE9-4949-E244-ACF9-1A2EB57C1C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 dirty="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 dirty="0">
              <a:solidFill>
                <a:schemeClr val="tx2"/>
              </a:solidFill>
            </a:endParaRPr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DF830758-099E-403E-BA65-CFA5270CF8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75A4ED9-47E4-4F44-AAD7-16DA7F418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2732B47-45F3-C946-9945-2403B16182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5AD1A3C3-3C14-2B42-9074-E87275C219E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2019 Arm Limited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74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64A5F8-C720-354C-A6E2-C00E801C55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99" b="7799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674FB4-14BE-B54B-B389-3384C06E1E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 dirty="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 dirty="0">
              <a:solidFill>
                <a:schemeClr val="tx2"/>
              </a:solidFill>
            </a:endParaRPr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DF830758-099E-403E-BA65-CFA5270CF8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8BAC75-B7C6-FE40-9C8B-21A49F1AC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D7C4A91-C1F1-FD49-AF4E-49381B249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6AA3F778-80A5-3E45-999D-10AC5502419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tx2"/>
                </a:solidFill>
              </a:rPr>
              <a:t>© 2019 Arm Limited</a:t>
            </a:r>
            <a:endParaRPr lang="en-US" alt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51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80BE67C-B00B-7444-99B6-10A3997029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0A94567B-B8A8-AB41-BF7F-41919C86BD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0CD7DAB-58BC-C442-ABC0-6D7414DFC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Divider Page Title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CDE2EBD-0FA3-D24B-AC33-4F98A57EE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" name="TextBox 20">
            <a:extLst>
              <a:ext uri="{FF2B5EF4-FFF2-40B4-BE49-F238E27FC236}">
                <a16:creationId xmlns:a16="http://schemas.microsoft.com/office/drawing/2014/main" id="{0E175DD0-C128-104A-84B5-17835CB39B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2019 Arm Limited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727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Divider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C4E377C-10E8-4245-959B-762A975F9D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18" name="Picture 16">
            <a:extLst>
              <a:ext uri="{FF2B5EF4-FFF2-40B4-BE49-F238E27FC236}">
                <a16:creationId xmlns:a16="http://schemas.microsoft.com/office/drawing/2014/main" id="{07331875-D936-B748-9004-0EDA896B17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73DAA08-2A8E-BC49-A908-D83D95CBFD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Divider Page Title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18585A9-CBDE-FB4B-A656-FBBD0B0CA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" name="TextBox 20">
            <a:extLst>
              <a:ext uri="{FF2B5EF4-FFF2-40B4-BE49-F238E27FC236}">
                <a16:creationId xmlns:a16="http://schemas.microsoft.com/office/drawing/2014/main" id="{ED7A184D-DF83-F84A-837C-3EBA03A2EA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2019 Arm Limited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99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ection Divider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02548AC-BB94-2E4E-AE54-6CAE711F35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19" name="Picture 16">
            <a:extLst>
              <a:ext uri="{FF2B5EF4-FFF2-40B4-BE49-F238E27FC236}">
                <a16:creationId xmlns:a16="http://schemas.microsoft.com/office/drawing/2014/main" id="{4913759B-8ABA-8F41-8F02-AABD53CFD1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602B157-BA2E-444C-B53E-75E5005648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Divider Page Title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7FC899D-8C55-104D-89CA-EA4FCE459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" name="TextBox 20">
            <a:extLst>
              <a:ext uri="{FF2B5EF4-FFF2-40B4-BE49-F238E27FC236}">
                <a16:creationId xmlns:a16="http://schemas.microsoft.com/office/drawing/2014/main" id="{473DFF03-CE2E-F445-98FC-31F036C923F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2019 Arm Limited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041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6250"/>
            <a:ext cx="11233150" cy="654760"/>
          </a:xfrm>
        </p:spPr>
        <p:txBody>
          <a:bodyPr anchor="t"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479425" y="1171111"/>
            <a:ext cx="11233150" cy="494833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</a:defRPr>
            </a:lvl1pPr>
            <a:lvl2pPr marL="672783"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tx2"/>
                </a:solidFill>
              </a:defRPr>
            </a:lvl2pPr>
            <a:lvl3pPr marL="947103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</a:defRPr>
            </a:lvl3pPr>
            <a:lvl4pPr marL="1293178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</a:defRPr>
            </a:lvl4pPr>
            <a:lvl5pPr marL="1518603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 with Top Level Bullet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3250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lide w/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2"/>
            <a:ext cx="11233150" cy="51283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79425" y="1554489"/>
            <a:ext cx="11233150" cy="455323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20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750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E00537-4172-4053-A616-87E429C679AC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20481"/>
            <a:ext cx="0" cy="451520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2"/>
            <a:ext cx="11233150" cy="5128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991131"/>
            <a:ext cx="11233150" cy="359204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31"/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1620481"/>
            <a:ext cx="5345642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477587" y="2202443"/>
            <a:ext cx="5347480" cy="3933245"/>
          </a:xfrm>
        </p:spPr>
        <p:txBody>
          <a:bodyPr/>
          <a:lstStyle>
            <a:lvl1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2pPr>
            <a:lvl3pPr marL="9471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3pPr>
            <a:lvl4pPr marL="1293178" indent="-173038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383838"/>
                </a:solidFill>
              </a:defRPr>
            </a:lvl4pPr>
            <a:lvl5pPr marL="15186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31"/>
          <p:cNvSpPr>
            <a:spLocks noGrp="1"/>
          </p:cNvSpPr>
          <p:nvPr>
            <p:ph type="body" sz="quarter" idx="18" hasCustomPrompt="1"/>
          </p:nvPr>
        </p:nvSpPr>
        <p:spPr>
          <a:xfrm>
            <a:off x="6341534" y="1620481"/>
            <a:ext cx="5371042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6339947" y="2202442"/>
            <a:ext cx="5372628" cy="3933246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2pPr>
            <a:lvl3pPr marL="9471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3pPr>
            <a:lvl4pPr marL="1293178" indent="-173038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383838"/>
                </a:solidFill>
              </a:defRPr>
            </a:lvl4pPr>
            <a:lvl5pPr marL="15186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2621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795D2F-D322-4144-8DA8-55D6A2942740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148138" y="1611050"/>
            <a:ext cx="0" cy="44484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4D2EAD-40A5-4C0B-900F-916EB19FF74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8051800" y="1611050"/>
            <a:ext cx="0" cy="44484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79425" y="478302"/>
            <a:ext cx="11233150" cy="5128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 userDrawn="1"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 dirty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 userDrawn="1">
            <p:ph idx="1"/>
          </p:nvPr>
        </p:nvSpPr>
        <p:spPr>
          <a:xfrm>
            <a:off x="479426" y="2373786"/>
            <a:ext cx="3372644" cy="368570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2pPr>
            <a:lvl3pPr>
              <a:defRPr>
                <a:solidFill>
                  <a:srgbClr val="383838"/>
                </a:solidFill>
              </a:defRPr>
            </a:lvl3pPr>
            <a:lvl4pPr>
              <a:defRPr>
                <a:solidFill>
                  <a:srgbClr val="383838"/>
                </a:solidFill>
              </a:defRPr>
            </a:lvl4pPr>
            <a:lvl5pPr>
              <a:defRPr>
                <a:solidFill>
                  <a:srgbClr val="38383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0" name="Text Placeholder 131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79425" y="1611050"/>
            <a:ext cx="3372645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 userDrawn="1">
            <p:ph idx="17"/>
          </p:nvPr>
        </p:nvSpPr>
        <p:spPr>
          <a:xfrm>
            <a:off x="4416359" y="2373786"/>
            <a:ext cx="3359281" cy="368570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2"/>
          <p:cNvSpPr>
            <a:spLocks noGrp="1"/>
          </p:cNvSpPr>
          <p:nvPr userDrawn="1">
            <p:ph idx="18"/>
          </p:nvPr>
        </p:nvSpPr>
        <p:spPr>
          <a:xfrm>
            <a:off x="8300113" y="2373786"/>
            <a:ext cx="3412462" cy="368570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31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419997" y="1611050"/>
            <a:ext cx="3359945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1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8299449" y="1611050"/>
            <a:ext cx="3413126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0007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slide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2"/>
            <a:ext cx="11233150" cy="5128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>
          <a:xfrm>
            <a:off x="8299119" y="2372564"/>
            <a:ext cx="3413455" cy="3686924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36" name="Group 6">
            <a:extLst>
              <a:ext uri="{FF2B5EF4-FFF2-40B4-BE49-F238E27FC236}">
                <a16:creationId xmlns:a16="http://schemas.microsoft.com/office/drawing/2014/main" id="{CCE81F77-7204-0241-970A-63C43B1D7B8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148138" y="1611050"/>
            <a:ext cx="3903662" cy="4448438"/>
            <a:chOff x="3706307" y="1883391"/>
            <a:chExt cx="3803176" cy="4472959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266E339-1F3B-8E41-B64F-AA6A42EDF79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06307" y="1883391"/>
              <a:ext cx="0" cy="447295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22B3030-62BD-3440-A850-5C6E7CCDD54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509483" y="1883391"/>
              <a:ext cx="0" cy="447295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 Placeholder 131">
            <a:extLst>
              <a:ext uri="{FF2B5EF4-FFF2-40B4-BE49-F238E27FC236}">
                <a16:creationId xmlns:a16="http://schemas.microsoft.com/office/drawing/2014/main" id="{B54BFFD1-D378-D841-B5DD-88788B48D0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1611050"/>
            <a:ext cx="3372645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Text Placeholder 131">
            <a:extLst>
              <a:ext uri="{FF2B5EF4-FFF2-40B4-BE49-F238E27FC236}">
                <a16:creationId xmlns:a16="http://schemas.microsoft.com/office/drawing/2014/main" id="{E3125198-F65A-8049-9D3E-A6AF258DAE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16192" y="1611050"/>
            <a:ext cx="3359945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131">
            <a:extLst>
              <a:ext uri="{FF2B5EF4-FFF2-40B4-BE49-F238E27FC236}">
                <a16:creationId xmlns:a16="http://schemas.microsoft.com/office/drawing/2014/main" id="{7C8008EA-19DB-814F-9284-A055A2AB89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99449" y="1611050"/>
            <a:ext cx="3413126" cy="560696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Content Placeholder 8">
            <a:extLst>
              <a:ext uri="{FF2B5EF4-FFF2-40B4-BE49-F238E27FC236}">
                <a16:creationId xmlns:a16="http://schemas.microsoft.com/office/drawing/2014/main" id="{DD4BA2E6-FACA-5C45-B75F-9327959A672A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15863" y="2372564"/>
            <a:ext cx="3360274" cy="3686924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7" name="Content Placeholder 8">
            <a:extLst>
              <a:ext uri="{FF2B5EF4-FFF2-40B4-BE49-F238E27FC236}">
                <a16:creationId xmlns:a16="http://schemas.microsoft.com/office/drawing/2014/main" id="{5AB0A5A2-CEF5-6E44-BACF-2C0296FE306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79425" y="2372564"/>
            <a:ext cx="3360274" cy="3686924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3718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BDB4B4-FCA0-E042-A960-9090E3A6B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43" b="1156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2176CF-6197-E24E-A55D-6D42685C1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 dirty="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id="{4DC03BAF-E3DC-0046-A6AB-A500868A1D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687E4BC-2B2B-B045-B01E-E0001545D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59F83AF-D8A4-3D48-9AAD-FC11BC3D96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3ABC2AA1-F23E-4741-8A87-A266E897569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2019 Arm Limited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27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_narrow_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05B7A5-C1F7-41D3-815C-A3728D81DBDD}"/>
              </a:ext>
            </a:extLst>
          </p:cNvPr>
          <p:cNvCxnSpPr>
            <a:cxnSpLocks/>
          </p:cNvCxnSpPr>
          <p:nvPr userDrawn="1"/>
        </p:nvCxnSpPr>
        <p:spPr>
          <a:xfrm>
            <a:off x="3255004" y="1631950"/>
            <a:ext cx="0" cy="444060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1"/>
            <a:ext cx="11233150" cy="5128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 dirty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idx="1"/>
          </p:nvPr>
        </p:nvSpPr>
        <p:spPr>
          <a:xfrm>
            <a:off x="479425" y="1631111"/>
            <a:ext cx="2619375" cy="444060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2000">
                <a:solidFill>
                  <a:srgbClr val="38383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21"/>
          </p:nvPr>
        </p:nvSpPr>
        <p:spPr>
          <a:xfrm>
            <a:off x="3416035" y="1631111"/>
            <a:ext cx="8296540" cy="4440603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2000">
                <a:solidFill>
                  <a:srgbClr val="383838"/>
                </a:solidFill>
              </a:defRPr>
            </a:lvl2pPr>
            <a:lvl3pPr marL="9471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1800">
                <a:solidFill>
                  <a:srgbClr val="383838"/>
                </a:solidFill>
              </a:defRPr>
            </a:lvl3pPr>
            <a:lvl4pPr marL="1293178" indent="-173038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1800">
                <a:solidFill>
                  <a:srgbClr val="383838"/>
                </a:solidFill>
              </a:defRPr>
            </a:lvl4pPr>
            <a:lvl5pPr marL="15186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1800">
                <a:solidFill>
                  <a:srgbClr val="38383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99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41881F-8B1A-4F78-926D-54E8F515C458}"/>
              </a:ext>
            </a:extLst>
          </p:cNvPr>
          <p:cNvCxnSpPr>
            <a:cxnSpLocks/>
          </p:cNvCxnSpPr>
          <p:nvPr userDrawn="1"/>
        </p:nvCxnSpPr>
        <p:spPr>
          <a:xfrm>
            <a:off x="8932863" y="1629287"/>
            <a:ext cx="0" cy="444326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1"/>
            <a:ext cx="11233150" cy="5128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9037637" y="1629597"/>
            <a:ext cx="2674937" cy="4443488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2000">
                <a:solidFill>
                  <a:srgbClr val="38383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21"/>
          </p:nvPr>
        </p:nvSpPr>
        <p:spPr>
          <a:xfrm>
            <a:off x="479425" y="1629287"/>
            <a:ext cx="8348664" cy="4443267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/>
            </a:lvl1pPr>
            <a:lvl2pPr marL="58134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2000">
                <a:solidFill>
                  <a:srgbClr val="383838"/>
                </a:solidFill>
              </a:defRPr>
            </a:lvl2pPr>
            <a:lvl3pPr marL="9471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1800">
                <a:solidFill>
                  <a:srgbClr val="383838"/>
                </a:solidFill>
              </a:defRPr>
            </a:lvl3pPr>
            <a:lvl4pPr marL="1293178" indent="-173038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1800">
                <a:solidFill>
                  <a:srgbClr val="383838"/>
                </a:solidFill>
              </a:defRPr>
            </a:lvl4pPr>
            <a:lvl5pPr marL="1518603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defRPr sz="1800">
                <a:solidFill>
                  <a:srgbClr val="38383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949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2"/>
            <a:ext cx="11233150" cy="5128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354388" y="1618445"/>
            <a:ext cx="2606675" cy="1953683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sz="2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4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354388" y="3755872"/>
            <a:ext cx="2606675" cy="1953683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sz="2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5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9066213" y="1618445"/>
            <a:ext cx="2646362" cy="1953683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sz="2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6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066213" y="3755872"/>
            <a:ext cx="2646362" cy="1953683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sz="2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79425" y="1618445"/>
            <a:ext cx="2619375" cy="4086225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>
                <a:solidFill>
                  <a:srgbClr val="383838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3pPr>
            <a:lvl4pPr marL="1201738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383838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220216" y="1618445"/>
            <a:ext cx="2606675" cy="4086225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0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3pPr>
            <a:lvl4pPr marL="1201738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rgbClr val="383838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>
                <a:solidFill>
                  <a:srgbClr val="38383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44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78302"/>
            <a:ext cx="11233150" cy="5128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3"/>
          </p:nvPr>
        </p:nvSpPr>
        <p:spPr>
          <a:xfrm>
            <a:off x="479425" y="991131"/>
            <a:ext cx="11233150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79425" y="1629079"/>
            <a:ext cx="5481108" cy="4455197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24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 sz="2000">
                <a:solidFill>
                  <a:srgbClr val="383838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 sz="1800">
                <a:solidFill>
                  <a:srgbClr val="383838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0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6250924" y="1629080"/>
            <a:ext cx="5461651" cy="4455198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sz="2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84216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479425" y="1259574"/>
            <a:ext cx="11233150" cy="48364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77512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4188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7665C31-5022-CB46-9BF3-40857C6D37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2B5F482-A1DF-47CF-A799-587634BE9938}"/>
              </a:ext>
            </a:extLst>
          </p:cNvPr>
          <p:cNvSpPr/>
          <p:nvPr userDrawn="1"/>
        </p:nvSpPr>
        <p:spPr>
          <a:xfrm>
            <a:off x="10683875" y="5937250"/>
            <a:ext cx="1095375" cy="682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D1C4A0-3EC9-9B47-94FD-E34E2C4FC2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0505" y="1028343"/>
            <a:ext cx="4655186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Thank You</a:t>
            </a:r>
          </a:p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Danke</a:t>
            </a:r>
          </a:p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Merci</a:t>
            </a:r>
          </a:p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谢谢</a:t>
            </a:r>
          </a:p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ありがとう</a:t>
            </a:r>
          </a:p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Gracias</a:t>
            </a:r>
          </a:p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Kiitos</a:t>
            </a:r>
          </a:p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감사합니다</a:t>
            </a:r>
          </a:p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धन्यवाद</a:t>
            </a:r>
          </a:p>
          <a:p>
            <a:pPr algn="r">
              <a:defRPr/>
            </a:pPr>
            <a:r>
              <a:rPr lang="ar-SA" sz="3200" kern="1200" dirty="0">
                <a:solidFill>
                  <a:schemeClr val="bg1"/>
                </a:solidFill>
                <a:latin typeface="Calibri" charset="0"/>
                <a:ea typeface="ＭＳ Ｐゴシック" charset="-128"/>
                <a:cs typeface="+mn-cs"/>
              </a:rPr>
              <a:t>شكرًا</a:t>
            </a:r>
            <a:r>
              <a:rPr lang="ar-AE" altLang="en-US" sz="3000" dirty="0">
                <a:solidFill>
                  <a:schemeClr val="bg1"/>
                </a:solidFill>
              </a:rPr>
              <a:t> 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he-IL" altLang="en-US" sz="3000" dirty="0">
                <a:solidFill>
                  <a:schemeClr val="bg1"/>
                </a:solidFill>
              </a:rPr>
              <a:t>תודה</a:t>
            </a:r>
            <a:endParaRPr lang="en-US" altLang="en-US" sz="3000" dirty="0">
              <a:solidFill>
                <a:schemeClr val="bg1"/>
              </a:solidFill>
            </a:endParaRPr>
          </a:p>
        </p:txBody>
      </p:sp>
      <p:pic>
        <p:nvPicPr>
          <p:cNvPr id="14" name="Picture 16">
            <a:extLst>
              <a:ext uri="{FF2B5EF4-FFF2-40B4-BE49-F238E27FC236}">
                <a16:creationId xmlns:a16="http://schemas.microsoft.com/office/drawing/2014/main" id="{63C45D27-5718-5E4E-A3E4-6B2E5A1E45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0">
            <a:extLst>
              <a:ext uri="{FF2B5EF4-FFF2-40B4-BE49-F238E27FC236}">
                <a16:creationId xmlns:a16="http://schemas.microsoft.com/office/drawing/2014/main" id="{F0B8120E-2A86-304C-807A-A4EF33DC694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3" y="6413179"/>
            <a:ext cx="3431395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2019 Arm Limited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273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7665C31-5022-CB46-9BF3-40857C6D37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D1C4A0-3EC9-9B47-94FD-E34E2C4FC2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0505" y="1028343"/>
            <a:ext cx="4655186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Thank You</a:t>
            </a:r>
          </a:p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Danke</a:t>
            </a:r>
          </a:p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Merci</a:t>
            </a:r>
          </a:p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谢谢</a:t>
            </a:r>
          </a:p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ありがとう</a:t>
            </a:r>
          </a:p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Gracias</a:t>
            </a:r>
          </a:p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Kiitos</a:t>
            </a:r>
          </a:p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감사합니다</a:t>
            </a:r>
          </a:p>
          <a:p>
            <a:pPr algn="r"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धन्यवाद</a:t>
            </a:r>
          </a:p>
          <a:p>
            <a:pPr algn="r">
              <a:defRPr/>
            </a:pPr>
            <a:r>
              <a:rPr lang="ar-SA" sz="3200" kern="1200" dirty="0">
                <a:solidFill>
                  <a:schemeClr val="bg1"/>
                </a:solidFill>
                <a:latin typeface="Calibri" charset="0"/>
                <a:ea typeface="ＭＳ Ｐゴシック" charset="-128"/>
                <a:cs typeface="+mn-cs"/>
              </a:rPr>
              <a:t>شكرًا</a:t>
            </a:r>
            <a:r>
              <a:rPr lang="ar-AE" altLang="en-US" sz="3000" dirty="0">
                <a:solidFill>
                  <a:schemeClr val="bg1"/>
                </a:solidFill>
              </a:rPr>
              <a:t> 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he-IL" altLang="en-US" sz="3000" dirty="0">
                <a:solidFill>
                  <a:schemeClr val="bg1"/>
                </a:solidFill>
              </a:rPr>
              <a:t>תודה</a:t>
            </a:r>
            <a:endParaRPr lang="en-US" altLang="en-US" sz="3000" dirty="0">
              <a:solidFill>
                <a:schemeClr val="bg1"/>
              </a:solidFill>
            </a:endParaRPr>
          </a:p>
        </p:txBody>
      </p:sp>
      <p:pic>
        <p:nvPicPr>
          <p:cNvPr id="14" name="Picture 16">
            <a:extLst>
              <a:ext uri="{FF2B5EF4-FFF2-40B4-BE49-F238E27FC236}">
                <a16:creationId xmlns:a16="http://schemas.microsoft.com/office/drawing/2014/main" id="{63C45D27-5718-5E4E-A3E4-6B2E5A1E45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0">
            <a:extLst>
              <a:ext uri="{FF2B5EF4-FFF2-40B4-BE49-F238E27FC236}">
                <a16:creationId xmlns:a16="http://schemas.microsoft.com/office/drawing/2014/main" id="{80E931A6-339D-464D-9104-DD510C21286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3" y="6413179"/>
            <a:ext cx="3622588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2019 Arm Limited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466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83333C0-34BE-704E-807B-860FBC2357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7078942" y="1087378"/>
            <a:ext cx="42333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x-none" sz="1200" dirty="0">
                <a:solidFill>
                  <a:schemeClr val="bg1"/>
                </a:solidFill>
              </a:rPr>
              <a:t>The Arm trademarks featured in this presentation are registered trademarks or trademarks of Arm Limited (or its subsidiaries) in the US and/or elsewhere.  All rights reserved.  All other marks featured may be trademarks of their respective owners.</a:t>
            </a:r>
          </a:p>
          <a:p>
            <a:pPr algn="r">
              <a:defRPr/>
            </a:pPr>
            <a:br>
              <a:rPr lang="en-US" altLang="x-none" sz="1200" dirty="0">
                <a:solidFill>
                  <a:schemeClr val="bg1"/>
                </a:solidFill>
              </a:rPr>
            </a:br>
            <a:r>
              <a:rPr lang="en-US" altLang="x-none" sz="1200" dirty="0">
                <a:solidFill>
                  <a:schemeClr val="bg1"/>
                </a:solidFill>
              </a:rPr>
              <a:t>www.arm.com/company/policies/trademarks</a:t>
            </a:r>
          </a:p>
        </p:txBody>
      </p:sp>
      <p:pic>
        <p:nvPicPr>
          <p:cNvPr id="10" name="Picture 16">
            <a:extLst>
              <a:ext uri="{FF2B5EF4-FFF2-40B4-BE49-F238E27FC236}">
                <a16:creationId xmlns:a16="http://schemas.microsoft.com/office/drawing/2014/main" id="{DAF95499-8272-DF43-8B3C-788EA26EBD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0">
            <a:extLst>
              <a:ext uri="{FF2B5EF4-FFF2-40B4-BE49-F238E27FC236}">
                <a16:creationId xmlns:a16="http://schemas.microsoft.com/office/drawing/2014/main" id="{8CF351C2-1F3E-ED47-85F9-B7B84948FF8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2019 Arm Limited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7161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83333C0-34BE-704E-807B-860FBC2357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7078942" y="1087378"/>
            <a:ext cx="42333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x-none" sz="1200" dirty="0">
                <a:solidFill>
                  <a:schemeClr val="bg1"/>
                </a:solidFill>
              </a:rPr>
              <a:t>The Arm trademarks featured in this presentation are registered trademarks or trademarks of Arm Limited (or its subsidiaries) in the US and/or elsewhere.  All rights reserved.  All other marks featured may be trademarks of their respective owners.</a:t>
            </a:r>
          </a:p>
          <a:p>
            <a:pPr algn="r">
              <a:defRPr/>
            </a:pPr>
            <a:br>
              <a:rPr lang="en-US" altLang="x-none" sz="1200" dirty="0">
                <a:solidFill>
                  <a:schemeClr val="bg1"/>
                </a:solidFill>
              </a:rPr>
            </a:br>
            <a:r>
              <a:rPr lang="en-US" altLang="x-none" sz="1200" dirty="0">
                <a:solidFill>
                  <a:schemeClr val="bg1"/>
                </a:solidFill>
              </a:rPr>
              <a:t>www.arm.com/company/policies/trademarks</a:t>
            </a:r>
          </a:p>
        </p:txBody>
      </p:sp>
      <p:pic>
        <p:nvPicPr>
          <p:cNvPr id="10" name="Picture 16">
            <a:extLst>
              <a:ext uri="{FF2B5EF4-FFF2-40B4-BE49-F238E27FC236}">
                <a16:creationId xmlns:a16="http://schemas.microsoft.com/office/drawing/2014/main" id="{DAF95499-8272-DF43-8B3C-788EA26EBD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0">
            <a:extLst>
              <a:ext uri="{FF2B5EF4-FFF2-40B4-BE49-F238E27FC236}">
                <a16:creationId xmlns:a16="http://schemas.microsoft.com/office/drawing/2014/main" id="{D8F3CACD-986B-204A-99E9-82DBFDFB416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2019 Arm Limited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05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3A3907-DBF3-5343-B91B-35A57D8310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69" t="14507" b="64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D2F924C-135F-554D-93F0-AB47D68FAEB2}"/>
              </a:ext>
            </a:extLst>
          </p:cNvPr>
          <p:cNvSpPr/>
          <p:nvPr userDrawn="1"/>
        </p:nvSpPr>
        <p:spPr>
          <a:xfrm rot="16200000">
            <a:off x="6025093" y="691093"/>
            <a:ext cx="6862654" cy="5471160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</a:schemeClr>
              </a:gs>
              <a:gs pos="100000">
                <a:schemeClr val="tx1">
                  <a:alpha val="2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2176CF-6197-E24E-A55D-6D42685C1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4655"/>
            <a:ext cx="12192000" cy="6857999"/>
          </a:xfrm>
          <a:prstGeom prst="rect">
            <a:avLst/>
          </a:prstGeom>
        </p:spPr>
      </p:pic>
      <p:pic>
        <p:nvPicPr>
          <p:cNvPr id="15" name="Picture 16">
            <a:extLst>
              <a:ext uri="{FF2B5EF4-FFF2-40B4-BE49-F238E27FC236}">
                <a16:creationId xmlns:a16="http://schemas.microsoft.com/office/drawing/2014/main" id="{4DC03BAF-E3DC-0046-A6AB-A500868A1D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28F18B9-825A-C643-BA5E-9620354031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9634863-0C8B-5F4F-B35A-4D468E8EC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A0A056D2-AAAA-5446-A582-12D01B2A39A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2019 Arm Limited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402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D95416-8B48-B74A-8CC3-5494CCB060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92000"/>
          </a:blip>
          <a:srcRect b="15625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2176CF-6197-E24E-A55D-6D42685C1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 dirty="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id="{4DC03BAF-E3DC-0046-A6AB-A500868A1D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2F45A70-6A1D-5943-8B02-2010995888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1CCBE84-A3EE-DA41-BB17-C2EE027C0E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44E78AC1-80BC-0B47-8368-509A24FBC0A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2019 Arm Limited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20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0C1A8E-651C-F144-B408-3DAE5F56BE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9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10" t="19300" r="2210"/>
          <a:stretch/>
        </p:blipFill>
        <p:spPr>
          <a:xfrm>
            <a:off x="0" y="-4656"/>
            <a:ext cx="12192000" cy="68626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9C855E-7087-584A-BBB4-44CE2BD68C9E}"/>
              </a:ext>
            </a:extLst>
          </p:cNvPr>
          <p:cNvSpPr/>
          <p:nvPr userDrawn="1"/>
        </p:nvSpPr>
        <p:spPr>
          <a:xfrm rot="16200000">
            <a:off x="5794735" y="460734"/>
            <a:ext cx="6862654" cy="5931877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</a:schemeClr>
              </a:gs>
              <a:gs pos="100000">
                <a:schemeClr val="tx1">
                  <a:alpha val="2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2176CF-6197-E24E-A55D-6D42685C1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4657"/>
            <a:ext cx="12192000" cy="685799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 dirty="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id="{4DC03BAF-E3DC-0046-A6AB-A500868A1D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39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964FB5B-BAC3-AC46-8166-1B8CCBE24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28C4AE80-A942-A94D-9D03-1C89C2862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683A764A-AD34-5F44-8D31-1D002A3CBE3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2019 Arm Limited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688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A827D4-DAD6-A14B-B977-75B840581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9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05" b="91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9C855E-7087-584A-BBB4-44CE2BD68C9E}"/>
              </a:ext>
            </a:extLst>
          </p:cNvPr>
          <p:cNvSpPr/>
          <p:nvPr userDrawn="1"/>
        </p:nvSpPr>
        <p:spPr>
          <a:xfrm rot="16200000">
            <a:off x="5794735" y="460734"/>
            <a:ext cx="6862654" cy="5931877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</a:schemeClr>
              </a:gs>
              <a:gs pos="100000">
                <a:schemeClr val="tx1">
                  <a:alpha val="2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2176CF-6197-E24E-A55D-6D42685C1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4655"/>
            <a:ext cx="12192000" cy="6857999"/>
          </a:xfrm>
          <a:prstGeom prst="rect">
            <a:avLst/>
          </a:prstGeom>
        </p:spPr>
      </p:pic>
      <p:pic>
        <p:nvPicPr>
          <p:cNvPr id="15" name="Picture 16">
            <a:extLst>
              <a:ext uri="{FF2B5EF4-FFF2-40B4-BE49-F238E27FC236}">
                <a16:creationId xmlns:a16="http://schemas.microsoft.com/office/drawing/2014/main" id="{4DC03BAF-E3DC-0046-A6AB-A500868A1D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FC9BE8F-3B53-B24B-8202-E7DDC587BF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B2024A-A0B8-5D48-B2AD-E9A66CF104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4A95A0A0-8486-7044-92CE-73B2117A56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2019 Arm Limited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09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F56BAD-390B-1E42-966F-903A26340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84" b="3501"/>
          <a:stretch/>
        </p:blipFill>
        <p:spPr>
          <a:xfrm>
            <a:off x="-2417" y="-4655"/>
            <a:ext cx="12194417" cy="68626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9C855E-7087-584A-BBB4-44CE2BD68C9E}"/>
              </a:ext>
            </a:extLst>
          </p:cNvPr>
          <p:cNvSpPr/>
          <p:nvPr userDrawn="1"/>
        </p:nvSpPr>
        <p:spPr>
          <a:xfrm rot="16200000">
            <a:off x="4754732" y="-579271"/>
            <a:ext cx="6862654" cy="8011886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</a:schemeClr>
              </a:gs>
              <a:gs pos="100000">
                <a:schemeClr val="tx1">
                  <a:alpha val="2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2176CF-6197-E24E-A55D-6D42685C1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-4657"/>
            <a:ext cx="12192000" cy="685799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 dirty="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id="{4DC03BAF-E3DC-0046-A6AB-A500868A1D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39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60D2D7-6351-ED48-8D39-DF4D3B06FA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EE0145AD-284C-9241-B886-C8320F329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DCF860B3-3479-8143-83A4-E9F53FBD372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2019 Arm Limited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50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AB8576-5C78-C743-9CEC-5B21D439D8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825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9C855E-7087-584A-BBB4-44CE2BD68C9E}"/>
              </a:ext>
            </a:extLst>
          </p:cNvPr>
          <p:cNvSpPr/>
          <p:nvPr userDrawn="1"/>
        </p:nvSpPr>
        <p:spPr>
          <a:xfrm rot="16200000">
            <a:off x="5172924" y="-161079"/>
            <a:ext cx="6862654" cy="7175502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</a:schemeClr>
              </a:gs>
              <a:gs pos="100000">
                <a:schemeClr val="tx1">
                  <a:alpha val="4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2176CF-6197-E24E-A55D-6D42685C1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764D7468-B6ED-8B46-A799-873C6CBB00E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 dirty="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15" name="Picture 16">
            <a:extLst>
              <a:ext uri="{FF2B5EF4-FFF2-40B4-BE49-F238E27FC236}">
                <a16:creationId xmlns:a16="http://schemas.microsoft.com/office/drawing/2014/main" id="{4DC03BAF-E3DC-0046-A6AB-A500868A1D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67D5806-7916-AE44-A8CA-0060927C5E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40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0D5555E-95A7-C641-8EB5-0619DE2A3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106C3B07-082E-DB42-B5EB-8FC5A1CED0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F90D8C41-1611-904D-BE8D-E91140D6CE9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2019 Arm Limited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536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CF5603F-EAC1-654C-B84B-7FC1F8B4C1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528"/>
            <a:ext cx="12192000" cy="68605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B0FD2ED-33BC-584E-B579-C6E68F0AA8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" t="3803" r="2134" b="12930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E9339E2-6786-4585-B68E-B160A16B524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 dirty="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BE22F3-8447-4280-A964-8A2DE5DCE0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 dirty="0">
              <a:solidFill>
                <a:schemeClr val="tx2"/>
              </a:solidFill>
            </a:endParaRPr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DF830758-099E-403E-BA65-CFA5270CF8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173991"/>
            <a:ext cx="1677366" cy="5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941131" y="5770761"/>
            <a:ext cx="4264272" cy="295077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941131" y="6080641"/>
            <a:ext cx="4264272" cy="301109"/>
          </a:xfrm>
        </p:spPr>
        <p:txBody>
          <a:bodyPr anchor="t"/>
          <a:lstStyle>
            <a:lvl1pPr marL="0" indent="0" algn="r">
              <a:spcAft>
                <a:spcPts val="600"/>
              </a:spcAft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016499" y="788740"/>
            <a:ext cx="6192839" cy="289871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85A9EDC-D6F8-D44D-A166-BF363AD0E8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499" y="1207042"/>
            <a:ext cx="6192840" cy="2574186"/>
          </a:xfrm>
        </p:spPr>
        <p:txBody>
          <a:bodyPr anchor="t" anchorCtr="0"/>
          <a:lstStyle>
            <a:lvl1pPr algn="r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3120599-1266-FE46-AC08-C11A2D8A77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498" y="3973626"/>
            <a:ext cx="6192840" cy="702444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5" name="TextBox 20">
            <a:extLst>
              <a:ext uri="{FF2B5EF4-FFF2-40B4-BE49-F238E27FC236}">
                <a16:creationId xmlns:a16="http://schemas.microsoft.com/office/drawing/2014/main" id="{8A878557-4736-5B45-AE41-36C67FA0C8E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2"/>
                </a:solidFill>
              </a:rPr>
              <a:t>© 2019 Arm Limited</a:t>
            </a:r>
            <a:endParaRPr lang="en-US" alt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32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425" y="478301"/>
            <a:ext cx="11233150" cy="6547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TextBox 26"/>
          <p:cNvSpPr txBox="1">
            <a:spLocks noChangeArrowheads="1"/>
          </p:cNvSpPr>
          <p:nvPr userDrawn="1"/>
        </p:nvSpPr>
        <p:spPr bwMode="auto">
          <a:xfrm>
            <a:off x="492125" y="6410643"/>
            <a:ext cx="312738" cy="1381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fld id="{2682C2D1-8EA8-E748-B66F-74D4D53CF8F8}" type="slidenum">
              <a:rPr lang="en-US" altLang="en-US" sz="1000" smtClean="0">
                <a:solidFill>
                  <a:srgbClr val="7F7F7F"/>
                </a:solidFill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  <a:buFont typeface="Arial" charset="0"/>
                <a:buNone/>
                <a:defRPr/>
              </a:pPr>
              <a:t>‹#›</a:t>
            </a:fld>
            <a:endParaRPr lang="en-US" altLang="en-US" sz="1000" dirty="0">
              <a:solidFill>
                <a:srgbClr val="7F7F7F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4EB643E-3109-434C-BA97-15D4C8A5E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133061"/>
            <a:ext cx="11243088" cy="49746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20"/>
          <p:cNvSpPr txBox="1">
            <a:spLocks noChangeArrowheads="1"/>
          </p:cNvSpPr>
          <p:nvPr userDrawn="1"/>
        </p:nvSpPr>
        <p:spPr bwMode="auto">
          <a:xfrm>
            <a:off x="982662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rgbClr val="7F7F7F"/>
                </a:solidFill>
              </a:rPr>
              <a:t>© 2019 Arm Limited</a:t>
            </a:r>
            <a:endParaRPr lang="en-US" altLang="en-US" sz="1000" dirty="0">
              <a:solidFill>
                <a:srgbClr val="7F7F7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221E4D-F4C1-6849-9126-BB587364DCD7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3293" y="6390376"/>
            <a:ext cx="869282" cy="26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9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14" r:id="rId1"/>
    <p:sldLayoutId id="2147485515" r:id="rId2"/>
    <p:sldLayoutId id="2147485516" r:id="rId3"/>
    <p:sldLayoutId id="2147485517" r:id="rId4"/>
    <p:sldLayoutId id="2147485520" r:id="rId5"/>
    <p:sldLayoutId id="2147485521" r:id="rId6"/>
    <p:sldLayoutId id="2147485524" r:id="rId7"/>
    <p:sldLayoutId id="2147485522" r:id="rId8"/>
    <p:sldLayoutId id="2147485507" r:id="rId9"/>
    <p:sldLayoutId id="2147485525" r:id="rId10"/>
    <p:sldLayoutId id="2147485527" r:id="rId11"/>
    <p:sldLayoutId id="2147485510" r:id="rId12"/>
    <p:sldLayoutId id="2147485436" r:id="rId13"/>
    <p:sldLayoutId id="2147485438" r:id="rId14"/>
    <p:sldLayoutId id="2147485440" r:id="rId15"/>
    <p:sldLayoutId id="2147485441" r:id="rId16"/>
    <p:sldLayoutId id="2147485442" r:id="rId17"/>
    <p:sldLayoutId id="2147485443" r:id="rId18"/>
    <p:sldLayoutId id="2147485444" r:id="rId19"/>
    <p:sldLayoutId id="2147485445" r:id="rId20"/>
    <p:sldLayoutId id="2147485446" r:id="rId21"/>
    <p:sldLayoutId id="2147485447" r:id="rId22"/>
    <p:sldLayoutId id="2147485448" r:id="rId23"/>
    <p:sldLayoutId id="2147485449" r:id="rId24"/>
    <p:sldLayoutId id="2147485450" r:id="rId25"/>
    <p:sldLayoutId id="2147485452" r:id="rId26"/>
    <p:sldLayoutId id="2147485512" r:id="rId27"/>
    <p:sldLayoutId id="2147485453" r:id="rId28"/>
    <p:sldLayoutId id="2147485513" r:id="rId29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0" kern="1200" spc="-50">
          <a:solidFill>
            <a:schemeClr val="accent1"/>
          </a:solidFill>
          <a:latin typeface="+mn-lt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9pPr>
    </p:titleStyle>
    <p:bodyStyle>
      <a:lvl1pPr marL="342900" indent="-342900" algn="l" rtl="0" eaLnBrk="1" fontAlgn="base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581343" indent="-166688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Arial" charset="0"/>
        <a:buChar char="•"/>
        <a:defRPr sz="2000" kern="1200">
          <a:solidFill>
            <a:srgbClr val="383838"/>
          </a:solidFill>
          <a:latin typeface="+mn-lt"/>
          <a:ea typeface="ＭＳ Ｐゴシック" charset="0"/>
          <a:cs typeface="+mn-cs"/>
        </a:defRPr>
      </a:lvl2pPr>
      <a:lvl3pPr marL="855663" indent="-166688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charset="0"/>
        <a:buChar char="–"/>
        <a:defRPr kern="1200">
          <a:solidFill>
            <a:srgbClr val="383838"/>
          </a:solidFill>
          <a:latin typeface="+mn-lt"/>
          <a:ea typeface="ＭＳ Ｐゴシック" charset="0"/>
          <a:cs typeface="+mn-cs"/>
        </a:defRPr>
      </a:lvl3pPr>
      <a:lvl4pPr marL="1201738" indent="-173038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Wingdings" charset="2"/>
        <a:buChar char="§"/>
        <a:defRPr kern="1200">
          <a:solidFill>
            <a:srgbClr val="383838"/>
          </a:solidFill>
          <a:latin typeface="+mn-lt"/>
          <a:ea typeface="ＭＳ Ｐゴシック" charset="0"/>
          <a:cs typeface="+mn-cs"/>
        </a:defRPr>
      </a:lvl4pPr>
      <a:lvl5pPr marL="1427163" indent="-168275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charset="0"/>
        <a:buChar char="–"/>
        <a:defRPr kern="1200">
          <a:solidFill>
            <a:srgbClr val="383838"/>
          </a:solidFill>
          <a:latin typeface="+mn-lt"/>
          <a:ea typeface="ＭＳ Ｐゴシック" charset="0"/>
          <a:cs typeface="+mn-cs"/>
        </a:defRPr>
      </a:lvl5pPr>
      <a:lvl6pPr marL="16550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6pPr>
      <a:lvl7pPr marL="18836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panose="020F0502020204030204" pitchFamily="34" charset="0"/>
        <a:buChar char="–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7pPr>
      <a:lvl8pPr marL="21122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8pPr>
      <a:lvl9pPr marL="2340864" indent="-164592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80000"/>
        <a:buFont typeface="Calibri" panose="020F0502020204030204" pitchFamily="34" charset="0"/>
        <a:buChar char="–"/>
        <a:defRPr lang="en-US" sz="1600" kern="1200" dirty="0" smtClean="0">
          <a:solidFill>
            <a:srgbClr val="383838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19" userDrawn="1">
          <p15:clr>
            <a:srgbClr val="F26B43"/>
          </p15:clr>
        </p15:guide>
        <p15:guide id="4" orient="horz" pos="300" userDrawn="1">
          <p15:clr>
            <a:srgbClr val="F26B43"/>
          </p15:clr>
        </p15:guide>
        <p15:guide id="5" orient="horz" pos="4020" userDrawn="1">
          <p15:clr>
            <a:srgbClr val="F26B43"/>
          </p15:clr>
        </p15:guide>
        <p15:guide id="6" pos="7378" userDrawn="1">
          <p15:clr>
            <a:srgbClr val="F26B43"/>
          </p15:clr>
        </p15:guide>
        <p15:guide id="7" pos="302" userDrawn="1">
          <p15:clr>
            <a:srgbClr val="F26B43"/>
          </p15:clr>
        </p15:guide>
        <p15:guide id="8" pos="70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0B2B5-4683-EA47-85B4-5F8C42063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Adaptive Filters</a:t>
            </a:r>
            <a:br>
              <a:rPr lang="en-GB" dirty="0"/>
            </a:br>
            <a:r>
              <a:rPr lang="en-GB" sz="3600" dirty="0"/>
              <a:t>Equalization and Noise Cancellation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11890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F118-3D31-4BF9-977D-5A17653B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dirty="0"/>
              <a:t>d) Noise Cancellation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9D4F9-B7DE-47D5-8428-AA1654B9B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GB" dirty="0"/>
              <a:t>Unfortunately, this is corrupted by additive noise </a:t>
            </a:r>
            <a:r>
              <a:rPr lang="en-GB" alt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altLang="en-GB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altLang="en-GB" dirty="0"/>
              <a:t>.</a:t>
            </a:r>
            <a:endParaRPr lang="en-US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277F0918-8720-4ECB-8AFA-98B753FF274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34907" y="2346325"/>
            <a:ext cx="7161867" cy="3403600"/>
            <a:chOff x="1660" y="1418"/>
            <a:chExt cx="4512" cy="2144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E99DE617-8BC2-4B7F-B0AB-D41AB6A5772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60" y="1418"/>
              <a:ext cx="4512" cy="2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A3B637F3-3534-4F8A-AC30-44C9695924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6" y="2434"/>
              <a:ext cx="744" cy="1040"/>
              <a:chOff x="3756" y="2434"/>
              <a:chExt cx="744" cy="1040"/>
            </a:xfrm>
          </p:grpSpPr>
          <p:sp>
            <p:nvSpPr>
              <p:cNvPr id="59" name="Freeform 5">
                <a:extLst>
                  <a:ext uri="{FF2B5EF4-FFF2-40B4-BE49-F238E27FC236}">
                    <a16:creationId xmlns:a16="http://schemas.microsoft.com/office/drawing/2014/main" id="{94E86FE2-9E02-45EA-B355-66CBB9C3C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" y="2434"/>
                <a:ext cx="104" cy="120"/>
              </a:xfrm>
              <a:custGeom>
                <a:avLst/>
                <a:gdLst>
                  <a:gd name="T0" fmla="*/ 0 w 104"/>
                  <a:gd name="T1" fmla="*/ 0 h 120"/>
                  <a:gd name="T2" fmla="*/ 104 w 104"/>
                  <a:gd name="T3" fmla="*/ 64 h 120"/>
                  <a:gd name="T4" fmla="*/ 24 w 104"/>
                  <a:gd name="T5" fmla="*/ 120 h 120"/>
                  <a:gd name="T6" fmla="*/ 0 w 104"/>
                  <a:gd name="T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20">
                    <a:moveTo>
                      <a:pt x="0" y="0"/>
                    </a:moveTo>
                    <a:lnTo>
                      <a:pt x="104" y="64"/>
                    </a:lnTo>
                    <a:lnTo>
                      <a:pt x="24" y="1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" name="Line 6">
                <a:extLst>
                  <a:ext uri="{FF2B5EF4-FFF2-40B4-BE49-F238E27FC236}">
                    <a16:creationId xmlns:a16="http://schemas.microsoft.com/office/drawing/2014/main" id="{721701B2-F182-45BB-82FB-851D023559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0" y="2466"/>
                <a:ext cx="720" cy="1008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561C48B4-E5FD-43AF-91FA-20D96E2B6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4" y="2622"/>
              <a:ext cx="904" cy="62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399A6984-FABC-4CE0-B247-3EE2F47AC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2" y="2706"/>
              <a:ext cx="65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adaptive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8C46EF4-AC29-459F-AA2A-75FAC99000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" y="2922"/>
              <a:ext cx="3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filter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64AE5CA-201C-49AC-BC88-DB0537CA0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6" y="2514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A9A966-2648-43DC-BD99-6F2B6BD62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634"/>
              <a:ext cx="14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FB9C84E-CAA6-40BA-A5B5-BDDD1FC10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" y="1610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E35143A-67D4-4C97-B918-AAE6DBBC4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4" y="1894"/>
              <a:ext cx="264" cy="26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E130950-14B1-46BD-B2B8-0517C4922E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2" y="2882"/>
              <a:ext cx="456" cy="96"/>
              <a:chOff x="3212" y="2882"/>
              <a:chExt cx="456" cy="96"/>
            </a:xfrm>
          </p:grpSpPr>
          <p:sp>
            <p:nvSpPr>
              <p:cNvPr id="57" name="Freeform 15">
                <a:extLst>
                  <a:ext uri="{FF2B5EF4-FFF2-40B4-BE49-F238E27FC236}">
                    <a16:creationId xmlns:a16="http://schemas.microsoft.com/office/drawing/2014/main" id="{CEC3FCA8-BAE3-40C4-8E23-C0BF2E8397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6" y="2882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" name="Line 16">
                <a:extLst>
                  <a:ext uri="{FF2B5EF4-FFF2-40B4-BE49-F238E27FC236}">
                    <a16:creationId xmlns:a16="http://schemas.microsoft.com/office/drawing/2014/main" id="{FB3312F9-CC5D-496A-A91F-AAE8AD798C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12" y="2930"/>
                <a:ext cx="4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5" name="Group 20">
              <a:extLst>
                <a:ext uri="{FF2B5EF4-FFF2-40B4-BE49-F238E27FC236}">
                  <a16:creationId xmlns:a16="http://schemas.microsoft.com/office/drawing/2014/main" id="{6DB85971-1B5F-4EBD-9D6B-469368E5AE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68" y="2162"/>
              <a:ext cx="96" cy="768"/>
              <a:chOff x="5068" y="2162"/>
              <a:chExt cx="96" cy="768"/>
            </a:xfrm>
          </p:grpSpPr>
          <p:sp>
            <p:nvSpPr>
              <p:cNvPr id="55" name="Freeform 18">
                <a:extLst>
                  <a:ext uri="{FF2B5EF4-FFF2-40B4-BE49-F238E27FC236}">
                    <a16:creationId xmlns:a16="http://schemas.microsoft.com/office/drawing/2014/main" id="{60ABAF1F-3FB4-4280-BD96-08D1D1B10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8" y="2162"/>
                <a:ext cx="96" cy="112"/>
              </a:xfrm>
              <a:custGeom>
                <a:avLst/>
                <a:gdLst>
                  <a:gd name="T0" fmla="*/ 48 w 96"/>
                  <a:gd name="T1" fmla="*/ 0 h 112"/>
                  <a:gd name="T2" fmla="*/ 96 w 96"/>
                  <a:gd name="T3" fmla="*/ 112 h 112"/>
                  <a:gd name="T4" fmla="*/ 0 w 96"/>
                  <a:gd name="T5" fmla="*/ 112 h 112"/>
                  <a:gd name="T6" fmla="*/ 48 w 96"/>
                  <a:gd name="T7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112">
                    <a:moveTo>
                      <a:pt x="48" y="0"/>
                    </a:moveTo>
                    <a:lnTo>
                      <a:pt x="96" y="112"/>
                    </a:lnTo>
                    <a:lnTo>
                      <a:pt x="0" y="11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" name="Line 19">
                <a:extLst>
                  <a:ext uri="{FF2B5EF4-FFF2-40B4-BE49-F238E27FC236}">
                    <a16:creationId xmlns:a16="http://schemas.microsoft.com/office/drawing/2014/main" id="{FF16B892-82E6-41DF-B612-FC61AF4DF7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16" y="2210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6" name="Line 21">
              <a:extLst>
                <a:ext uri="{FF2B5EF4-FFF2-40B4-BE49-F238E27FC236}">
                  <a16:creationId xmlns:a16="http://schemas.microsoft.com/office/drawing/2014/main" id="{B297C0CC-77FB-4C25-9488-AA89ACB177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96" y="2162"/>
              <a:ext cx="11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Line 22">
              <a:extLst>
                <a:ext uri="{FF2B5EF4-FFF2-40B4-BE49-F238E27FC236}">
                  <a16:creationId xmlns:a16="http://schemas.microsoft.com/office/drawing/2014/main" id="{A9E47DA0-DDDA-4DA7-B4AD-E403F243B2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96" y="1890"/>
              <a:ext cx="1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Line 23">
              <a:extLst>
                <a:ext uri="{FF2B5EF4-FFF2-40B4-BE49-F238E27FC236}">
                  <a16:creationId xmlns:a16="http://schemas.microsoft.com/office/drawing/2014/main" id="{348536C0-5638-47D5-9F8D-1FEE0CC238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8" y="1826"/>
              <a:ext cx="0" cy="1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Rectangle 24">
              <a:extLst>
                <a:ext uri="{FF2B5EF4-FFF2-40B4-BE49-F238E27FC236}">
                  <a16:creationId xmlns:a16="http://schemas.microsoft.com/office/drawing/2014/main" id="{8A2DB81F-0663-4C04-94C2-65827C264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2" y="1670"/>
              <a:ext cx="760" cy="62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A0F82FC2-F138-490E-B52D-6C96AE429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" y="1754"/>
              <a:ext cx="46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signal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6">
              <a:extLst>
                <a:ext uri="{FF2B5EF4-FFF2-40B4-BE49-F238E27FC236}">
                  <a16:creationId xmlns:a16="http://schemas.microsoft.com/office/drawing/2014/main" id="{9CACBC8F-3920-44E5-94B5-7E4AD556C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6" y="1970"/>
              <a:ext cx="5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source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6D3C566E-D97A-452D-8F05-54AFDB9F3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6" y="1758"/>
              <a:ext cx="712" cy="432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Line 28">
              <a:extLst>
                <a:ext uri="{FF2B5EF4-FFF2-40B4-BE49-F238E27FC236}">
                  <a16:creationId xmlns:a16="http://schemas.microsoft.com/office/drawing/2014/main" id="{3CC54B07-1863-49C2-8925-F0D8083605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00" y="3474"/>
              <a:ext cx="111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Line 29">
              <a:extLst>
                <a:ext uri="{FF2B5EF4-FFF2-40B4-BE49-F238E27FC236}">
                  <a16:creationId xmlns:a16="http://schemas.microsoft.com/office/drawing/2014/main" id="{42E7B5C9-4E65-4E6D-9AA0-B6AA97A212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2" y="2050"/>
              <a:ext cx="0" cy="142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Rectangle 30">
              <a:extLst>
                <a:ext uri="{FF2B5EF4-FFF2-40B4-BE49-F238E27FC236}">
                  <a16:creationId xmlns:a16="http://schemas.microsoft.com/office/drawing/2014/main" id="{60A47270-C101-40CF-9D0C-FF2599B13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2" y="2686"/>
              <a:ext cx="760" cy="6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Rectangle 31">
              <a:extLst>
                <a:ext uri="{FF2B5EF4-FFF2-40B4-BE49-F238E27FC236}">
                  <a16:creationId xmlns:a16="http://schemas.microsoft.com/office/drawing/2014/main" id="{3D8A7C56-3713-44C2-9C90-A194F6E66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6" y="2794"/>
              <a:ext cx="40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noise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32">
              <a:extLst>
                <a:ext uri="{FF2B5EF4-FFF2-40B4-BE49-F238E27FC236}">
                  <a16:creationId xmlns:a16="http://schemas.microsoft.com/office/drawing/2014/main" id="{12AB4A55-D8E4-49A1-8806-C89EB99AA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0" y="3010"/>
              <a:ext cx="5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source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Line 33">
              <a:extLst>
                <a:ext uri="{FF2B5EF4-FFF2-40B4-BE49-F238E27FC236}">
                  <a16:creationId xmlns:a16="http://schemas.microsoft.com/office/drawing/2014/main" id="{EE7ECED2-F439-428B-810B-51771345EA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2" y="2026"/>
              <a:ext cx="174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Oval 37">
              <a:extLst>
                <a:ext uri="{FF2B5EF4-FFF2-40B4-BE49-F238E27FC236}">
                  <a16:creationId xmlns:a16="http://schemas.microsoft.com/office/drawing/2014/main" id="{F022EDA8-0E69-4614-8141-E6FE3454C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2" y="2876"/>
              <a:ext cx="104" cy="10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Rectangle 38">
              <a:extLst>
                <a:ext uri="{FF2B5EF4-FFF2-40B4-BE49-F238E27FC236}">
                  <a16:creationId xmlns:a16="http://schemas.microsoft.com/office/drawing/2014/main" id="{01E05B79-85A1-4709-8111-AB7A8F212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2" y="3026"/>
              <a:ext cx="72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reference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39">
              <a:extLst>
                <a:ext uri="{FF2B5EF4-FFF2-40B4-BE49-F238E27FC236}">
                  <a16:creationId xmlns:a16="http://schemas.microsoft.com/office/drawing/2014/main" id="{3CE91F69-BAFF-4070-B24D-864B949D5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3242"/>
              <a:ext cx="4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sensor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Oval 40">
              <a:extLst>
                <a:ext uri="{FF2B5EF4-FFF2-40B4-BE49-F238E27FC236}">
                  <a16:creationId xmlns:a16="http://schemas.microsoft.com/office/drawing/2014/main" id="{6D5227B4-7EA0-4A72-838A-30B009916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2" y="1976"/>
              <a:ext cx="104" cy="112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Rectangle 41">
              <a:extLst>
                <a:ext uri="{FF2B5EF4-FFF2-40B4-BE49-F238E27FC236}">
                  <a16:creationId xmlns:a16="http://schemas.microsoft.com/office/drawing/2014/main" id="{B8B2325D-C260-4AB4-82FA-C7E6D1D0F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4" y="1418"/>
              <a:ext cx="61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primary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42">
              <a:extLst>
                <a:ext uri="{FF2B5EF4-FFF2-40B4-BE49-F238E27FC236}">
                  <a16:creationId xmlns:a16="http://schemas.microsoft.com/office/drawing/2014/main" id="{BE7D0A3E-969F-4943-BE6C-6F6732BF1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" y="1634"/>
              <a:ext cx="4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sensor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5" name="Group 45">
              <a:extLst>
                <a:ext uri="{FF2B5EF4-FFF2-40B4-BE49-F238E27FC236}">
                  <a16:creationId xmlns:a16="http://schemas.microsoft.com/office/drawing/2014/main" id="{87F28B4A-E6FB-4126-BD5D-8569F19153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6" y="2114"/>
              <a:ext cx="304" cy="368"/>
              <a:chOff x="2756" y="2114"/>
              <a:chExt cx="304" cy="368"/>
            </a:xfrm>
          </p:grpSpPr>
          <p:sp>
            <p:nvSpPr>
              <p:cNvPr id="53" name="Freeform 43">
                <a:extLst>
                  <a:ext uri="{FF2B5EF4-FFF2-40B4-BE49-F238E27FC236}">
                    <a16:creationId xmlns:a16="http://schemas.microsoft.com/office/drawing/2014/main" id="{EEB3F5F1-47F8-4D34-A892-C247C4DEC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8" y="2114"/>
                <a:ext cx="112" cy="120"/>
              </a:xfrm>
              <a:custGeom>
                <a:avLst/>
                <a:gdLst>
                  <a:gd name="T0" fmla="*/ 112 w 112"/>
                  <a:gd name="T1" fmla="*/ 0 h 120"/>
                  <a:gd name="T2" fmla="*/ 80 w 112"/>
                  <a:gd name="T3" fmla="*/ 120 h 120"/>
                  <a:gd name="T4" fmla="*/ 0 w 112"/>
                  <a:gd name="T5" fmla="*/ 56 h 120"/>
                  <a:gd name="T6" fmla="*/ 112 w 112"/>
                  <a:gd name="T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120">
                    <a:moveTo>
                      <a:pt x="112" y="0"/>
                    </a:moveTo>
                    <a:lnTo>
                      <a:pt x="80" y="120"/>
                    </a:lnTo>
                    <a:lnTo>
                      <a:pt x="0" y="5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55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" name="Line 44">
                <a:extLst>
                  <a:ext uri="{FF2B5EF4-FFF2-40B4-BE49-F238E27FC236}">
                    <a16:creationId xmlns:a16="http://schemas.microsoft.com/office/drawing/2014/main" id="{DC2383FC-4302-4A01-A8FC-25C2308574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56" y="2146"/>
                <a:ext cx="272" cy="336"/>
              </a:xfrm>
              <a:prstGeom prst="line">
                <a:avLst/>
              </a:prstGeom>
              <a:noFill/>
              <a:ln w="5080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6" name="Line 46">
              <a:extLst>
                <a:ext uri="{FF2B5EF4-FFF2-40B4-BE49-F238E27FC236}">
                  <a16:creationId xmlns:a16="http://schemas.microsoft.com/office/drawing/2014/main" id="{B361FF59-18CC-4A79-A367-B43A68D287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56" y="2482"/>
              <a:ext cx="136" cy="0"/>
            </a:xfrm>
            <a:prstGeom prst="line">
              <a:avLst/>
            </a:prstGeom>
            <a:noFill/>
            <a:ln w="3810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Line 47">
              <a:extLst>
                <a:ext uri="{FF2B5EF4-FFF2-40B4-BE49-F238E27FC236}">
                  <a16:creationId xmlns:a16="http://schemas.microsoft.com/office/drawing/2014/main" id="{EA2AF765-F45C-4F2C-AC94-31F4FC1E5A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8" y="2482"/>
              <a:ext cx="392" cy="432"/>
            </a:xfrm>
            <a:prstGeom prst="line">
              <a:avLst/>
            </a:prstGeom>
            <a:noFill/>
            <a:ln w="5080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Line 53">
              <a:extLst>
                <a:ext uri="{FF2B5EF4-FFF2-40B4-BE49-F238E27FC236}">
                  <a16:creationId xmlns:a16="http://schemas.microsoft.com/office/drawing/2014/main" id="{40644C78-EB6C-41ED-A029-AABFDBC302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84" y="1938"/>
              <a:ext cx="320" cy="0"/>
            </a:xfrm>
            <a:prstGeom prst="line">
              <a:avLst/>
            </a:prstGeom>
            <a:noFill/>
            <a:ln w="3810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Line 54">
              <a:extLst>
                <a:ext uri="{FF2B5EF4-FFF2-40B4-BE49-F238E27FC236}">
                  <a16:creationId xmlns:a16="http://schemas.microsoft.com/office/drawing/2014/main" id="{00963DEA-94E6-45E2-958E-876BC85929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44" y="1938"/>
              <a:ext cx="160" cy="136"/>
            </a:xfrm>
            <a:prstGeom prst="line">
              <a:avLst/>
            </a:prstGeom>
            <a:noFill/>
            <a:ln w="5080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0" name="Group 57">
              <a:extLst>
                <a:ext uri="{FF2B5EF4-FFF2-40B4-BE49-F238E27FC236}">
                  <a16:creationId xmlns:a16="http://schemas.microsoft.com/office/drawing/2014/main" id="{890A1C85-2869-4706-B6BE-94D1C16BFF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4" y="2002"/>
              <a:ext cx="344" cy="88"/>
              <a:chOff x="2644" y="2002"/>
              <a:chExt cx="344" cy="88"/>
            </a:xfrm>
          </p:grpSpPr>
          <p:sp>
            <p:nvSpPr>
              <p:cNvPr id="51" name="Freeform 55">
                <a:extLst>
                  <a:ext uri="{FF2B5EF4-FFF2-40B4-BE49-F238E27FC236}">
                    <a16:creationId xmlns:a16="http://schemas.microsoft.com/office/drawing/2014/main" id="{6164BCFB-4A1D-47A0-8E10-6B18AE223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8" y="2002"/>
                <a:ext cx="120" cy="88"/>
              </a:xfrm>
              <a:custGeom>
                <a:avLst/>
                <a:gdLst>
                  <a:gd name="T0" fmla="*/ 120 w 120"/>
                  <a:gd name="T1" fmla="*/ 24 h 88"/>
                  <a:gd name="T2" fmla="*/ 16 w 120"/>
                  <a:gd name="T3" fmla="*/ 88 h 88"/>
                  <a:gd name="T4" fmla="*/ 0 w 120"/>
                  <a:gd name="T5" fmla="*/ 0 h 88"/>
                  <a:gd name="T6" fmla="*/ 120 w 120"/>
                  <a:gd name="T7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88">
                    <a:moveTo>
                      <a:pt x="120" y="24"/>
                    </a:moveTo>
                    <a:lnTo>
                      <a:pt x="16" y="88"/>
                    </a:lnTo>
                    <a:lnTo>
                      <a:pt x="0" y="0"/>
                    </a:lnTo>
                    <a:lnTo>
                      <a:pt x="120" y="24"/>
                    </a:lnTo>
                    <a:close/>
                  </a:path>
                </a:pathLst>
              </a:custGeom>
              <a:solidFill>
                <a:srgbClr val="55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Line 56">
                <a:extLst>
                  <a:ext uri="{FF2B5EF4-FFF2-40B4-BE49-F238E27FC236}">
                    <a16:creationId xmlns:a16="http://schemas.microsoft.com/office/drawing/2014/main" id="{B6483FD3-64AE-49AA-8304-E874D5376F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44" y="2026"/>
                <a:ext cx="296" cy="48"/>
              </a:xfrm>
              <a:prstGeom prst="line">
                <a:avLst/>
              </a:prstGeom>
              <a:noFill/>
              <a:ln w="3810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1" name="Group 62">
              <a:extLst>
                <a:ext uri="{FF2B5EF4-FFF2-40B4-BE49-F238E27FC236}">
                  <a16:creationId xmlns:a16="http://schemas.microsoft.com/office/drawing/2014/main" id="{0C05354B-77B3-4DD2-B835-E8A753D47C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4" y="1618"/>
              <a:ext cx="569" cy="385"/>
              <a:chOff x="3604" y="1618"/>
              <a:chExt cx="569" cy="385"/>
            </a:xfrm>
          </p:grpSpPr>
          <p:sp>
            <p:nvSpPr>
              <p:cNvPr id="47" name="Rectangle 58">
                <a:extLst>
                  <a:ext uri="{FF2B5EF4-FFF2-40B4-BE49-F238E27FC236}">
                    <a16:creationId xmlns:a16="http://schemas.microsoft.com/office/drawing/2014/main" id="{FEF9150D-5F98-4481-BA39-82372D0635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4" y="1642"/>
                <a:ext cx="10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Rectangle 59">
                <a:extLst>
                  <a:ext uri="{FF2B5EF4-FFF2-40B4-BE49-F238E27FC236}">
                    <a16:creationId xmlns:a16="http://schemas.microsoft.com/office/drawing/2014/main" id="{0729D4EB-958A-4284-A9F6-CD3383D2D4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6" y="1618"/>
                <a:ext cx="142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+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Rectangle 60">
                <a:extLst>
                  <a:ext uri="{FF2B5EF4-FFF2-40B4-BE49-F238E27FC236}">
                    <a16:creationId xmlns:a16="http://schemas.microsoft.com/office/drawing/2014/main" id="{631AE330-8157-4673-969A-D19406FB69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8" y="1642"/>
                <a:ext cx="129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Rectangle 61">
                <a:extLst>
                  <a:ext uri="{FF2B5EF4-FFF2-40B4-BE49-F238E27FC236}">
                    <a16:creationId xmlns:a16="http://schemas.microsoft.com/office/drawing/2014/main" id="{D1B2B3A8-7F3F-4D1A-908E-859483FE3E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6" y="1770"/>
                <a:ext cx="9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2" name="Group 65">
              <a:extLst>
                <a:ext uri="{FF2B5EF4-FFF2-40B4-BE49-F238E27FC236}">
                  <a16:creationId xmlns:a16="http://schemas.microsoft.com/office/drawing/2014/main" id="{D9DCA281-7A4F-4F22-9307-08D4547127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76" y="1978"/>
              <a:ext cx="824" cy="96"/>
              <a:chOff x="5276" y="1978"/>
              <a:chExt cx="824" cy="96"/>
            </a:xfrm>
          </p:grpSpPr>
          <p:sp>
            <p:nvSpPr>
              <p:cNvPr id="45" name="Freeform 63">
                <a:extLst>
                  <a:ext uri="{FF2B5EF4-FFF2-40B4-BE49-F238E27FC236}">
                    <a16:creationId xmlns:a16="http://schemas.microsoft.com/office/drawing/2014/main" id="{23E45685-3D0D-4038-8C60-E9B5E4F3D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8" y="1978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Line 64">
                <a:extLst>
                  <a:ext uri="{FF2B5EF4-FFF2-40B4-BE49-F238E27FC236}">
                    <a16:creationId xmlns:a16="http://schemas.microsoft.com/office/drawing/2014/main" id="{8FE83229-3F03-412D-8D1C-A9E89D9BEE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76" y="2026"/>
                <a:ext cx="76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3" name="Oval 66">
              <a:extLst>
                <a:ext uri="{FF2B5EF4-FFF2-40B4-BE49-F238E27FC236}">
                  <a16:creationId xmlns:a16="http://schemas.microsoft.com/office/drawing/2014/main" id="{EDD25450-58CB-4FCC-AA7A-6596058A7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2" y="2006"/>
              <a:ext cx="64" cy="64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Line 67">
              <a:extLst>
                <a:ext uri="{FF2B5EF4-FFF2-40B4-BE49-F238E27FC236}">
                  <a16:creationId xmlns:a16="http://schemas.microsoft.com/office/drawing/2014/main" id="{EF417BF9-B4BF-4A8F-A46F-BBB615F97F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72" y="2930"/>
              <a:ext cx="52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79660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F118-3D31-4BF9-977D-5A17653B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dirty="0"/>
              <a:t>d) Noise Cancellation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9D4F9-B7DE-47D5-8428-AA1654B9B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GB" dirty="0"/>
              <a:t>Noise canceller will attempt to subtract noise </a:t>
            </a:r>
            <a:r>
              <a:rPr lang="en-GB" alt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altLang="en-GB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altLang="en-GB" dirty="0"/>
              <a:t> from signal at primary sensor</a:t>
            </a:r>
            <a:r>
              <a:rPr lang="en-GB" altLang="en-GB" i="1" baseline="-25000" dirty="0"/>
              <a:t> </a:t>
            </a:r>
            <a:r>
              <a:rPr lang="en-GB" altLang="en-GB" i="1" dirty="0"/>
              <a:t>.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F2F7D6E-2953-4920-9125-E4E9D58EF883}"/>
              </a:ext>
            </a:extLst>
          </p:cNvPr>
          <p:cNvSpPr/>
          <p:nvPr/>
        </p:nvSpPr>
        <p:spPr bwMode="auto">
          <a:xfrm>
            <a:off x="4739482" y="3860800"/>
            <a:ext cx="660142" cy="508000"/>
          </a:xfrm>
          <a:prstGeom prst="ellipse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8EDAE646-6126-4216-84CA-10E817B8B198}"/>
              </a:ext>
            </a:extLst>
          </p:cNvPr>
          <p:cNvSpPr/>
          <p:nvPr/>
        </p:nvSpPr>
        <p:spPr bwMode="auto">
          <a:xfrm>
            <a:off x="3131444" y="4318002"/>
            <a:ext cx="1155261" cy="484879"/>
          </a:xfrm>
          <a:custGeom>
            <a:avLst/>
            <a:gdLst>
              <a:gd name="connsiteX0" fmla="*/ 12700 w 866784"/>
              <a:gd name="connsiteY0" fmla="*/ 215900 h 484879"/>
              <a:gd name="connsiteX1" fmla="*/ 12700 w 866784"/>
              <a:gd name="connsiteY1" fmla="*/ 215900 h 484879"/>
              <a:gd name="connsiteX2" fmla="*/ 127000 w 866784"/>
              <a:gd name="connsiteY2" fmla="*/ 203200 h 484879"/>
              <a:gd name="connsiteX3" fmla="*/ 190500 w 866784"/>
              <a:gd name="connsiteY3" fmla="*/ 190500 h 484879"/>
              <a:gd name="connsiteX4" fmla="*/ 203200 w 866784"/>
              <a:gd name="connsiteY4" fmla="*/ 152400 h 484879"/>
              <a:gd name="connsiteX5" fmla="*/ 241300 w 866784"/>
              <a:gd name="connsiteY5" fmla="*/ 127000 h 484879"/>
              <a:gd name="connsiteX6" fmla="*/ 266700 w 866784"/>
              <a:gd name="connsiteY6" fmla="*/ 88900 h 484879"/>
              <a:gd name="connsiteX7" fmla="*/ 419100 w 866784"/>
              <a:gd name="connsiteY7" fmla="*/ 50800 h 484879"/>
              <a:gd name="connsiteX8" fmla="*/ 495300 w 866784"/>
              <a:gd name="connsiteY8" fmla="*/ 12700 h 484879"/>
              <a:gd name="connsiteX9" fmla="*/ 533400 w 866784"/>
              <a:gd name="connsiteY9" fmla="*/ 0 h 484879"/>
              <a:gd name="connsiteX10" fmla="*/ 762000 w 866784"/>
              <a:gd name="connsiteY10" fmla="*/ 25400 h 484879"/>
              <a:gd name="connsiteX11" fmla="*/ 825500 w 866784"/>
              <a:gd name="connsiteY11" fmla="*/ 38100 h 484879"/>
              <a:gd name="connsiteX12" fmla="*/ 838200 w 866784"/>
              <a:gd name="connsiteY12" fmla="*/ 76200 h 484879"/>
              <a:gd name="connsiteX13" fmla="*/ 863600 w 866784"/>
              <a:gd name="connsiteY13" fmla="*/ 114300 h 484879"/>
              <a:gd name="connsiteX14" fmla="*/ 850900 w 866784"/>
              <a:gd name="connsiteY14" fmla="*/ 228600 h 484879"/>
              <a:gd name="connsiteX15" fmla="*/ 812800 w 866784"/>
              <a:gd name="connsiteY15" fmla="*/ 254000 h 484879"/>
              <a:gd name="connsiteX16" fmla="*/ 723900 w 866784"/>
              <a:gd name="connsiteY16" fmla="*/ 342900 h 484879"/>
              <a:gd name="connsiteX17" fmla="*/ 698500 w 866784"/>
              <a:gd name="connsiteY17" fmla="*/ 381000 h 484879"/>
              <a:gd name="connsiteX18" fmla="*/ 508000 w 866784"/>
              <a:gd name="connsiteY18" fmla="*/ 419100 h 484879"/>
              <a:gd name="connsiteX19" fmla="*/ 431800 w 866784"/>
              <a:gd name="connsiteY19" fmla="*/ 406400 h 484879"/>
              <a:gd name="connsiteX20" fmla="*/ 12700 w 866784"/>
              <a:gd name="connsiteY20" fmla="*/ 355600 h 484879"/>
              <a:gd name="connsiteX21" fmla="*/ 0 w 866784"/>
              <a:gd name="connsiteY21" fmla="*/ 317500 h 484879"/>
              <a:gd name="connsiteX22" fmla="*/ 12700 w 866784"/>
              <a:gd name="connsiteY22" fmla="*/ 215900 h 48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66784" h="484879">
                <a:moveTo>
                  <a:pt x="12700" y="215900"/>
                </a:moveTo>
                <a:lnTo>
                  <a:pt x="12700" y="215900"/>
                </a:lnTo>
                <a:cubicBezTo>
                  <a:pt x="50800" y="211667"/>
                  <a:pt x="89051" y="208621"/>
                  <a:pt x="127000" y="203200"/>
                </a:cubicBezTo>
                <a:cubicBezTo>
                  <a:pt x="148369" y="200147"/>
                  <a:pt x="172539" y="202474"/>
                  <a:pt x="190500" y="190500"/>
                </a:cubicBezTo>
                <a:cubicBezTo>
                  <a:pt x="201639" y="183074"/>
                  <a:pt x="194837" y="162853"/>
                  <a:pt x="203200" y="152400"/>
                </a:cubicBezTo>
                <a:cubicBezTo>
                  <a:pt x="212735" y="140481"/>
                  <a:pt x="228600" y="135467"/>
                  <a:pt x="241300" y="127000"/>
                </a:cubicBezTo>
                <a:cubicBezTo>
                  <a:pt x="249767" y="114300"/>
                  <a:pt x="253757" y="96990"/>
                  <a:pt x="266700" y="88900"/>
                </a:cubicBezTo>
                <a:cubicBezTo>
                  <a:pt x="309175" y="62353"/>
                  <a:pt x="372421" y="61173"/>
                  <a:pt x="419100" y="50800"/>
                </a:cubicBezTo>
                <a:cubicBezTo>
                  <a:pt x="476559" y="38031"/>
                  <a:pt x="440498" y="40101"/>
                  <a:pt x="495300" y="12700"/>
                </a:cubicBezTo>
                <a:cubicBezTo>
                  <a:pt x="507274" y="6713"/>
                  <a:pt x="520700" y="4233"/>
                  <a:pt x="533400" y="0"/>
                </a:cubicBezTo>
                <a:cubicBezTo>
                  <a:pt x="598323" y="6492"/>
                  <a:pt x="695228" y="15127"/>
                  <a:pt x="762000" y="25400"/>
                </a:cubicBezTo>
                <a:cubicBezTo>
                  <a:pt x="783335" y="28682"/>
                  <a:pt x="804333" y="33867"/>
                  <a:pt x="825500" y="38100"/>
                </a:cubicBezTo>
                <a:cubicBezTo>
                  <a:pt x="829733" y="50800"/>
                  <a:pt x="832213" y="64226"/>
                  <a:pt x="838200" y="76200"/>
                </a:cubicBezTo>
                <a:cubicBezTo>
                  <a:pt x="845026" y="89852"/>
                  <a:pt x="862332" y="99089"/>
                  <a:pt x="863600" y="114300"/>
                </a:cubicBezTo>
                <a:cubicBezTo>
                  <a:pt x="866784" y="152502"/>
                  <a:pt x="864001" y="192574"/>
                  <a:pt x="850900" y="228600"/>
                </a:cubicBezTo>
                <a:cubicBezTo>
                  <a:pt x="845684" y="242945"/>
                  <a:pt x="825500" y="245533"/>
                  <a:pt x="812800" y="254000"/>
                </a:cubicBezTo>
                <a:cubicBezTo>
                  <a:pt x="754574" y="341339"/>
                  <a:pt x="790960" y="320547"/>
                  <a:pt x="723900" y="342900"/>
                </a:cubicBezTo>
                <a:cubicBezTo>
                  <a:pt x="715433" y="355600"/>
                  <a:pt x="712395" y="374684"/>
                  <a:pt x="698500" y="381000"/>
                </a:cubicBezTo>
                <a:cubicBezTo>
                  <a:pt x="671591" y="393231"/>
                  <a:pt x="548456" y="412357"/>
                  <a:pt x="508000" y="419100"/>
                </a:cubicBezTo>
                <a:cubicBezTo>
                  <a:pt x="482600" y="414867"/>
                  <a:pt x="457511" y="407828"/>
                  <a:pt x="431800" y="406400"/>
                </a:cubicBezTo>
                <a:cubicBezTo>
                  <a:pt x="23462" y="383715"/>
                  <a:pt x="141979" y="484879"/>
                  <a:pt x="12700" y="355600"/>
                </a:cubicBezTo>
                <a:cubicBezTo>
                  <a:pt x="8467" y="342900"/>
                  <a:pt x="0" y="330887"/>
                  <a:pt x="0" y="317500"/>
                </a:cubicBezTo>
                <a:cubicBezTo>
                  <a:pt x="0" y="273831"/>
                  <a:pt x="10583" y="232833"/>
                  <a:pt x="12700" y="215900"/>
                </a:cubicBezTo>
                <a:close/>
              </a:path>
            </a:pathLst>
          </a:cu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82E8BEC1-F281-4D06-A356-96E91D85567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34907" y="2346325"/>
            <a:ext cx="7161867" cy="3403600"/>
            <a:chOff x="1660" y="1418"/>
            <a:chExt cx="4512" cy="2144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81EC4F35-4CBC-403F-AF70-E7FCBA05856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60" y="1418"/>
              <a:ext cx="4512" cy="2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C1A0552-A11C-497A-ADA3-57494D0B6A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6" y="2434"/>
              <a:ext cx="744" cy="1040"/>
              <a:chOff x="3756" y="2434"/>
              <a:chExt cx="744" cy="1040"/>
            </a:xfrm>
          </p:grpSpPr>
          <p:sp>
            <p:nvSpPr>
              <p:cNvPr id="60" name="Freeform 5">
                <a:extLst>
                  <a:ext uri="{FF2B5EF4-FFF2-40B4-BE49-F238E27FC236}">
                    <a16:creationId xmlns:a16="http://schemas.microsoft.com/office/drawing/2014/main" id="{02B6D57B-031A-40EC-82BA-144E40DD88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" y="2434"/>
                <a:ext cx="104" cy="120"/>
              </a:xfrm>
              <a:custGeom>
                <a:avLst/>
                <a:gdLst>
                  <a:gd name="T0" fmla="*/ 0 w 104"/>
                  <a:gd name="T1" fmla="*/ 0 h 120"/>
                  <a:gd name="T2" fmla="*/ 104 w 104"/>
                  <a:gd name="T3" fmla="*/ 64 h 120"/>
                  <a:gd name="T4" fmla="*/ 24 w 104"/>
                  <a:gd name="T5" fmla="*/ 120 h 120"/>
                  <a:gd name="T6" fmla="*/ 0 w 104"/>
                  <a:gd name="T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20">
                    <a:moveTo>
                      <a:pt x="0" y="0"/>
                    </a:moveTo>
                    <a:lnTo>
                      <a:pt x="104" y="64"/>
                    </a:lnTo>
                    <a:lnTo>
                      <a:pt x="24" y="1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" name="Line 6">
                <a:extLst>
                  <a:ext uri="{FF2B5EF4-FFF2-40B4-BE49-F238E27FC236}">
                    <a16:creationId xmlns:a16="http://schemas.microsoft.com/office/drawing/2014/main" id="{E40CFCD5-332C-408D-95D1-494EE2E15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0" y="2466"/>
                <a:ext cx="720" cy="1008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D010B22-C6AE-4C91-84FE-A80C9EEEA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4" y="2622"/>
              <a:ext cx="904" cy="62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9B01382-6E8F-4B18-83BF-C4F9E9DDD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2" y="2706"/>
              <a:ext cx="65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adaptive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EC589C-E94D-41E5-BE2E-2DF034314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" y="2922"/>
              <a:ext cx="3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filter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8C16B83-F160-4582-B216-7A7F1B3DE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6" y="2514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876620F-833F-47B1-A299-E6595655D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634"/>
              <a:ext cx="14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05510E6-6896-44AC-963C-7B6EAC0B8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" y="1610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A167840-05E4-4F32-97C2-03DE2FE77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4" y="1894"/>
              <a:ext cx="264" cy="26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ADBA5DD-5375-4B07-8F3F-B6FD82E3D9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2" y="2882"/>
              <a:ext cx="456" cy="96"/>
              <a:chOff x="3212" y="2882"/>
              <a:chExt cx="456" cy="96"/>
            </a:xfrm>
          </p:grpSpPr>
          <p:sp>
            <p:nvSpPr>
              <p:cNvPr id="58" name="Freeform 15">
                <a:extLst>
                  <a:ext uri="{FF2B5EF4-FFF2-40B4-BE49-F238E27FC236}">
                    <a16:creationId xmlns:a16="http://schemas.microsoft.com/office/drawing/2014/main" id="{D7A3E15A-A17C-4CEE-9705-0EDC118A6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6" y="2882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Line 16">
                <a:extLst>
                  <a:ext uri="{FF2B5EF4-FFF2-40B4-BE49-F238E27FC236}">
                    <a16:creationId xmlns:a16="http://schemas.microsoft.com/office/drawing/2014/main" id="{5A9D990A-E788-4567-BEE6-90EA84BD80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12" y="2930"/>
                <a:ext cx="4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7" name="Group 20">
              <a:extLst>
                <a:ext uri="{FF2B5EF4-FFF2-40B4-BE49-F238E27FC236}">
                  <a16:creationId xmlns:a16="http://schemas.microsoft.com/office/drawing/2014/main" id="{3E9DBD18-746A-4793-BCA6-7015E7171D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68" y="2162"/>
              <a:ext cx="96" cy="768"/>
              <a:chOff x="5068" y="2162"/>
              <a:chExt cx="96" cy="768"/>
            </a:xfrm>
          </p:grpSpPr>
          <p:sp>
            <p:nvSpPr>
              <p:cNvPr id="56" name="Freeform 18">
                <a:extLst>
                  <a:ext uri="{FF2B5EF4-FFF2-40B4-BE49-F238E27FC236}">
                    <a16:creationId xmlns:a16="http://schemas.microsoft.com/office/drawing/2014/main" id="{4A383260-688F-4304-A552-AC0C73FE77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8" y="2162"/>
                <a:ext cx="96" cy="112"/>
              </a:xfrm>
              <a:custGeom>
                <a:avLst/>
                <a:gdLst>
                  <a:gd name="T0" fmla="*/ 48 w 96"/>
                  <a:gd name="T1" fmla="*/ 0 h 112"/>
                  <a:gd name="T2" fmla="*/ 96 w 96"/>
                  <a:gd name="T3" fmla="*/ 112 h 112"/>
                  <a:gd name="T4" fmla="*/ 0 w 96"/>
                  <a:gd name="T5" fmla="*/ 112 h 112"/>
                  <a:gd name="T6" fmla="*/ 48 w 96"/>
                  <a:gd name="T7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112">
                    <a:moveTo>
                      <a:pt x="48" y="0"/>
                    </a:moveTo>
                    <a:lnTo>
                      <a:pt x="96" y="112"/>
                    </a:lnTo>
                    <a:lnTo>
                      <a:pt x="0" y="11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" name="Line 19">
                <a:extLst>
                  <a:ext uri="{FF2B5EF4-FFF2-40B4-BE49-F238E27FC236}">
                    <a16:creationId xmlns:a16="http://schemas.microsoft.com/office/drawing/2014/main" id="{54D4DDAD-0794-406E-9712-D34753E0C2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16" y="2210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8" name="Line 21">
              <a:extLst>
                <a:ext uri="{FF2B5EF4-FFF2-40B4-BE49-F238E27FC236}">
                  <a16:creationId xmlns:a16="http://schemas.microsoft.com/office/drawing/2014/main" id="{5A79E893-D0F5-40C9-A43F-1959B39F5D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96" y="2162"/>
              <a:ext cx="11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Line 22">
              <a:extLst>
                <a:ext uri="{FF2B5EF4-FFF2-40B4-BE49-F238E27FC236}">
                  <a16:creationId xmlns:a16="http://schemas.microsoft.com/office/drawing/2014/main" id="{F8601848-C4FA-4842-8D40-50E67470C9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96" y="1890"/>
              <a:ext cx="1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Line 23">
              <a:extLst>
                <a:ext uri="{FF2B5EF4-FFF2-40B4-BE49-F238E27FC236}">
                  <a16:creationId xmlns:a16="http://schemas.microsoft.com/office/drawing/2014/main" id="{EA85ECF0-DE72-4D4F-93E0-91C22D38D4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8" y="1826"/>
              <a:ext cx="0" cy="1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Rectangle 24">
              <a:extLst>
                <a:ext uri="{FF2B5EF4-FFF2-40B4-BE49-F238E27FC236}">
                  <a16:creationId xmlns:a16="http://schemas.microsoft.com/office/drawing/2014/main" id="{A78F7476-F115-4567-BD5D-D8985DCF5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2" y="1670"/>
              <a:ext cx="760" cy="62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Rectangle 25">
              <a:extLst>
                <a:ext uri="{FF2B5EF4-FFF2-40B4-BE49-F238E27FC236}">
                  <a16:creationId xmlns:a16="http://schemas.microsoft.com/office/drawing/2014/main" id="{DDFE0159-476E-4256-975A-B2CCF0A3D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" y="1754"/>
              <a:ext cx="46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signal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6">
              <a:extLst>
                <a:ext uri="{FF2B5EF4-FFF2-40B4-BE49-F238E27FC236}">
                  <a16:creationId xmlns:a16="http://schemas.microsoft.com/office/drawing/2014/main" id="{4B01EBF0-D9D7-40D5-B827-71A4FFE4A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6" y="1970"/>
              <a:ext cx="5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source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7">
              <a:extLst>
                <a:ext uri="{FF2B5EF4-FFF2-40B4-BE49-F238E27FC236}">
                  <a16:creationId xmlns:a16="http://schemas.microsoft.com/office/drawing/2014/main" id="{F22F3D3C-7E22-49EE-825F-555B69CDB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6" y="1758"/>
              <a:ext cx="712" cy="432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Line 28">
              <a:extLst>
                <a:ext uri="{FF2B5EF4-FFF2-40B4-BE49-F238E27FC236}">
                  <a16:creationId xmlns:a16="http://schemas.microsoft.com/office/drawing/2014/main" id="{9BAC805B-A5F1-453D-B87E-74DF9E1C6E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00" y="3474"/>
              <a:ext cx="111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Line 29">
              <a:extLst>
                <a:ext uri="{FF2B5EF4-FFF2-40B4-BE49-F238E27FC236}">
                  <a16:creationId xmlns:a16="http://schemas.microsoft.com/office/drawing/2014/main" id="{165A0F10-A37B-410F-AD56-D40E37872E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2" y="2050"/>
              <a:ext cx="0" cy="142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Rectangle 30">
              <a:extLst>
                <a:ext uri="{FF2B5EF4-FFF2-40B4-BE49-F238E27FC236}">
                  <a16:creationId xmlns:a16="http://schemas.microsoft.com/office/drawing/2014/main" id="{09411B84-A2F3-421D-82B4-E1216919B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2" y="2686"/>
              <a:ext cx="760" cy="6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Rectangle 31">
              <a:extLst>
                <a:ext uri="{FF2B5EF4-FFF2-40B4-BE49-F238E27FC236}">
                  <a16:creationId xmlns:a16="http://schemas.microsoft.com/office/drawing/2014/main" id="{AF4C0C87-409C-41AA-AD53-E8A49C53D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6" y="2794"/>
              <a:ext cx="40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noise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32">
              <a:extLst>
                <a:ext uri="{FF2B5EF4-FFF2-40B4-BE49-F238E27FC236}">
                  <a16:creationId xmlns:a16="http://schemas.microsoft.com/office/drawing/2014/main" id="{D65D1E6D-442C-4E78-9985-B93C73DF8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0" y="3010"/>
              <a:ext cx="5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source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Line 33">
              <a:extLst>
                <a:ext uri="{FF2B5EF4-FFF2-40B4-BE49-F238E27FC236}">
                  <a16:creationId xmlns:a16="http://schemas.microsoft.com/office/drawing/2014/main" id="{479CFB98-F75B-4190-A916-3277020777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2" y="2026"/>
              <a:ext cx="174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Oval 37">
              <a:extLst>
                <a:ext uri="{FF2B5EF4-FFF2-40B4-BE49-F238E27FC236}">
                  <a16:creationId xmlns:a16="http://schemas.microsoft.com/office/drawing/2014/main" id="{D8ADE676-61A2-4A0F-A1C5-E91B5BB6D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2" y="2876"/>
              <a:ext cx="104" cy="10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Rectangle 38">
              <a:extLst>
                <a:ext uri="{FF2B5EF4-FFF2-40B4-BE49-F238E27FC236}">
                  <a16:creationId xmlns:a16="http://schemas.microsoft.com/office/drawing/2014/main" id="{11A17C5A-1AEE-41A0-AA99-F0CCC2FF8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2" y="3026"/>
              <a:ext cx="72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reference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39">
              <a:extLst>
                <a:ext uri="{FF2B5EF4-FFF2-40B4-BE49-F238E27FC236}">
                  <a16:creationId xmlns:a16="http://schemas.microsoft.com/office/drawing/2014/main" id="{EE3EB16D-6C16-43A4-8A47-F2DE6CA34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3242"/>
              <a:ext cx="4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sensor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Oval 40">
              <a:extLst>
                <a:ext uri="{FF2B5EF4-FFF2-40B4-BE49-F238E27FC236}">
                  <a16:creationId xmlns:a16="http://schemas.microsoft.com/office/drawing/2014/main" id="{35CC82B6-9971-4E0E-AF11-64D909F68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2" y="1976"/>
              <a:ext cx="104" cy="112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Rectangle 41">
              <a:extLst>
                <a:ext uri="{FF2B5EF4-FFF2-40B4-BE49-F238E27FC236}">
                  <a16:creationId xmlns:a16="http://schemas.microsoft.com/office/drawing/2014/main" id="{2EDA08B6-7466-4504-9C01-F51C84528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4" y="1418"/>
              <a:ext cx="61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primary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42">
              <a:extLst>
                <a:ext uri="{FF2B5EF4-FFF2-40B4-BE49-F238E27FC236}">
                  <a16:creationId xmlns:a16="http://schemas.microsoft.com/office/drawing/2014/main" id="{F154285B-B13E-4F2C-9753-12A5F104C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" y="1634"/>
              <a:ext cx="4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sensor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7" name="Group 45">
              <a:extLst>
                <a:ext uri="{FF2B5EF4-FFF2-40B4-BE49-F238E27FC236}">
                  <a16:creationId xmlns:a16="http://schemas.microsoft.com/office/drawing/2014/main" id="{3BF9CE08-F387-4F30-B54D-32AC0DB1B8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6" y="2114"/>
              <a:ext cx="304" cy="368"/>
              <a:chOff x="2756" y="2114"/>
              <a:chExt cx="304" cy="368"/>
            </a:xfrm>
          </p:grpSpPr>
          <p:sp>
            <p:nvSpPr>
              <p:cNvPr id="54" name="Freeform 43">
                <a:extLst>
                  <a:ext uri="{FF2B5EF4-FFF2-40B4-BE49-F238E27FC236}">
                    <a16:creationId xmlns:a16="http://schemas.microsoft.com/office/drawing/2014/main" id="{74678935-8884-415F-85D3-FC109DC63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8" y="2114"/>
                <a:ext cx="112" cy="120"/>
              </a:xfrm>
              <a:custGeom>
                <a:avLst/>
                <a:gdLst>
                  <a:gd name="T0" fmla="*/ 112 w 112"/>
                  <a:gd name="T1" fmla="*/ 0 h 120"/>
                  <a:gd name="T2" fmla="*/ 80 w 112"/>
                  <a:gd name="T3" fmla="*/ 120 h 120"/>
                  <a:gd name="T4" fmla="*/ 0 w 112"/>
                  <a:gd name="T5" fmla="*/ 56 h 120"/>
                  <a:gd name="T6" fmla="*/ 112 w 112"/>
                  <a:gd name="T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120">
                    <a:moveTo>
                      <a:pt x="112" y="0"/>
                    </a:moveTo>
                    <a:lnTo>
                      <a:pt x="80" y="120"/>
                    </a:lnTo>
                    <a:lnTo>
                      <a:pt x="0" y="5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55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Line 44">
                <a:extLst>
                  <a:ext uri="{FF2B5EF4-FFF2-40B4-BE49-F238E27FC236}">
                    <a16:creationId xmlns:a16="http://schemas.microsoft.com/office/drawing/2014/main" id="{833CC01A-8F62-4D85-A74D-B74647E474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56" y="2146"/>
                <a:ext cx="272" cy="336"/>
              </a:xfrm>
              <a:prstGeom prst="line">
                <a:avLst/>
              </a:prstGeom>
              <a:noFill/>
              <a:ln w="5080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8" name="Line 46">
              <a:extLst>
                <a:ext uri="{FF2B5EF4-FFF2-40B4-BE49-F238E27FC236}">
                  <a16:creationId xmlns:a16="http://schemas.microsoft.com/office/drawing/2014/main" id="{12630A7C-5FB4-40D4-8418-16274243F2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56" y="2482"/>
              <a:ext cx="136" cy="0"/>
            </a:xfrm>
            <a:prstGeom prst="line">
              <a:avLst/>
            </a:prstGeom>
            <a:noFill/>
            <a:ln w="3810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Line 53">
              <a:extLst>
                <a:ext uri="{FF2B5EF4-FFF2-40B4-BE49-F238E27FC236}">
                  <a16:creationId xmlns:a16="http://schemas.microsoft.com/office/drawing/2014/main" id="{29D1DB5C-409C-42E9-9EC1-65D6284C55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84" y="1938"/>
              <a:ext cx="320" cy="0"/>
            </a:xfrm>
            <a:prstGeom prst="line">
              <a:avLst/>
            </a:prstGeom>
            <a:noFill/>
            <a:ln w="3810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Line 54">
              <a:extLst>
                <a:ext uri="{FF2B5EF4-FFF2-40B4-BE49-F238E27FC236}">
                  <a16:creationId xmlns:a16="http://schemas.microsoft.com/office/drawing/2014/main" id="{CA0E8A9C-57BD-4B1D-B92B-A1970BBF2E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44" y="1938"/>
              <a:ext cx="160" cy="136"/>
            </a:xfrm>
            <a:prstGeom prst="line">
              <a:avLst/>
            </a:prstGeom>
            <a:noFill/>
            <a:ln w="5080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1" name="Group 57">
              <a:extLst>
                <a:ext uri="{FF2B5EF4-FFF2-40B4-BE49-F238E27FC236}">
                  <a16:creationId xmlns:a16="http://schemas.microsoft.com/office/drawing/2014/main" id="{003272A2-A75F-44E4-BE64-9529AFD256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4" y="2002"/>
              <a:ext cx="344" cy="88"/>
              <a:chOff x="2644" y="2002"/>
              <a:chExt cx="344" cy="88"/>
            </a:xfrm>
          </p:grpSpPr>
          <p:sp>
            <p:nvSpPr>
              <p:cNvPr id="52" name="Freeform 55">
                <a:extLst>
                  <a:ext uri="{FF2B5EF4-FFF2-40B4-BE49-F238E27FC236}">
                    <a16:creationId xmlns:a16="http://schemas.microsoft.com/office/drawing/2014/main" id="{FB9733B8-C624-4818-ADCB-674C0377C1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8" y="2002"/>
                <a:ext cx="120" cy="88"/>
              </a:xfrm>
              <a:custGeom>
                <a:avLst/>
                <a:gdLst>
                  <a:gd name="T0" fmla="*/ 120 w 120"/>
                  <a:gd name="T1" fmla="*/ 24 h 88"/>
                  <a:gd name="T2" fmla="*/ 16 w 120"/>
                  <a:gd name="T3" fmla="*/ 88 h 88"/>
                  <a:gd name="T4" fmla="*/ 0 w 120"/>
                  <a:gd name="T5" fmla="*/ 0 h 88"/>
                  <a:gd name="T6" fmla="*/ 120 w 120"/>
                  <a:gd name="T7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88">
                    <a:moveTo>
                      <a:pt x="120" y="24"/>
                    </a:moveTo>
                    <a:lnTo>
                      <a:pt x="16" y="88"/>
                    </a:lnTo>
                    <a:lnTo>
                      <a:pt x="0" y="0"/>
                    </a:lnTo>
                    <a:lnTo>
                      <a:pt x="120" y="24"/>
                    </a:lnTo>
                    <a:close/>
                  </a:path>
                </a:pathLst>
              </a:custGeom>
              <a:solidFill>
                <a:srgbClr val="55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Line 56">
                <a:extLst>
                  <a:ext uri="{FF2B5EF4-FFF2-40B4-BE49-F238E27FC236}">
                    <a16:creationId xmlns:a16="http://schemas.microsoft.com/office/drawing/2014/main" id="{535BEFCA-BC4E-4CF8-BBD1-C534A53877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44" y="2026"/>
                <a:ext cx="296" cy="48"/>
              </a:xfrm>
              <a:prstGeom prst="line">
                <a:avLst/>
              </a:prstGeom>
              <a:noFill/>
              <a:ln w="3810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2" name="Group 62">
              <a:extLst>
                <a:ext uri="{FF2B5EF4-FFF2-40B4-BE49-F238E27FC236}">
                  <a16:creationId xmlns:a16="http://schemas.microsoft.com/office/drawing/2014/main" id="{26C5D933-4714-465B-8D16-3118B77C2C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4" y="1618"/>
              <a:ext cx="569" cy="385"/>
              <a:chOff x="3604" y="1618"/>
              <a:chExt cx="569" cy="385"/>
            </a:xfrm>
          </p:grpSpPr>
          <p:sp>
            <p:nvSpPr>
              <p:cNvPr id="48" name="Rectangle 58">
                <a:extLst>
                  <a:ext uri="{FF2B5EF4-FFF2-40B4-BE49-F238E27FC236}">
                    <a16:creationId xmlns:a16="http://schemas.microsoft.com/office/drawing/2014/main" id="{103059F1-5568-412F-88B4-439477F6E3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4" y="1642"/>
                <a:ext cx="10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Rectangle 59">
                <a:extLst>
                  <a:ext uri="{FF2B5EF4-FFF2-40B4-BE49-F238E27FC236}">
                    <a16:creationId xmlns:a16="http://schemas.microsoft.com/office/drawing/2014/main" id="{054905F9-5BD9-42B5-8ECC-0374F35F4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6" y="1618"/>
                <a:ext cx="142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+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Rectangle 60">
                <a:extLst>
                  <a:ext uri="{FF2B5EF4-FFF2-40B4-BE49-F238E27FC236}">
                    <a16:creationId xmlns:a16="http://schemas.microsoft.com/office/drawing/2014/main" id="{C5518992-626E-4447-8546-8C0C5905F2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8" y="1642"/>
                <a:ext cx="129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Rectangle 61">
                <a:extLst>
                  <a:ext uri="{FF2B5EF4-FFF2-40B4-BE49-F238E27FC236}">
                    <a16:creationId xmlns:a16="http://schemas.microsoft.com/office/drawing/2014/main" id="{A6879B73-F314-4D1A-810A-E0CD31A85B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6" y="1770"/>
                <a:ext cx="9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3" name="Group 65">
              <a:extLst>
                <a:ext uri="{FF2B5EF4-FFF2-40B4-BE49-F238E27FC236}">
                  <a16:creationId xmlns:a16="http://schemas.microsoft.com/office/drawing/2014/main" id="{515C1235-D9EB-4EC6-8887-8A94596EEE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76" y="1978"/>
              <a:ext cx="824" cy="96"/>
              <a:chOff x="5276" y="1978"/>
              <a:chExt cx="824" cy="96"/>
            </a:xfrm>
          </p:grpSpPr>
          <p:sp>
            <p:nvSpPr>
              <p:cNvPr id="46" name="Freeform 63">
                <a:extLst>
                  <a:ext uri="{FF2B5EF4-FFF2-40B4-BE49-F238E27FC236}">
                    <a16:creationId xmlns:a16="http://schemas.microsoft.com/office/drawing/2014/main" id="{B403DBDE-C6E2-4A84-A527-B5F20D1902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8" y="1978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Line 64">
                <a:extLst>
                  <a:ext uri="{FF2B5EF4-FFF2-40B4-BE49-F238E27FC236}">
                    <a16:creationId xmlns:a16="http://schemas.microsoft.com/office/drawing/2014/main" id="{41AFD85C-E6E4-43B6-91FF-804B995262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76" y="2026"/>
                <a:ext cx="76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4" name="Oval 66">
              <a:extLst>
                <a:ext uri="{FF2B5EF4-FFF2-40B4-BE49-F238E27FC236}">
                  <a16:creationId xmlns:a16="http://schemas.microsoft.com/office/drawing/2014/main" id="{8FCF34FD-25FF-4193-A911-C2B84B412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2" y="2006"/>
              <a:ext cx="64" cy="64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Line 67">
              <a:extLst>
                <a:ext uri="{FF2B5EF4-FFF2-40B4-BE49-F238E27FC236}">
                  <a16:creationId xmlns:a16="http://schemas.microsoft.com/office/drawing/2014/main" id="{AF90A1B7-7BDF-40EE-A435-656BB551BC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72" y="2930"/>
              <a:ext cx="52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2" name="Line 47">
            <a:extLst>
              <a:ext uri="{FF2B5EF4-FFF2-40B4-BE49-F238E27FC236}">
                <a16:creationId xmlns:a16="http://schemas.microsoft.com/office/drawing/2014/main" id="{898301D6-1D23-4599-85EB-7DEC9F39C3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80932" y="4035425"/>
            <a:ext cx="622219" cy="685800"/>
          </a:xfrm>
          <a:prstGeom prst="line">
            <a:avLst/>
          </a:prstGeom>
          <a:noFill/>
          <a:ln w="50800">
            <a:solidFill>
              <a:srgbClr val="55555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926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F118-3D31-4BF9-977D-5A17653B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dirty="0"/>
              <a:t>d) Noise Cancellation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9D4F9-B7DE-47D5-8428-AA1654B9B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GB" i="1" dirty="0"/>
              <a:t>reference sensor</a:t>
            </a:r>
            <a:r>
              <a:rPr lang="en-GB" altLang="en-GB" dirty="0"/>
              <a:t> positioned to pick up noise but not signal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B40559E-5FFB-4149-8C05-5C61CCBDCC74}"/>
              </a:ext>
            </a:extLst>
          </p:cNvPr>
          <p:cNvSpPr/>
          <p:nvPr/>
        </p:nvSpPr>
        <p:spPr bwMode="auto">
          <a:xfrm>
            <a:off x="4739482" y="3860800"/>
            <a:ext cx="660142" cy="508000"/>
          </a:xfrm>
          <a:prstGeom prst="ellipse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426FA7-0A09-4A5D-A410-8D25A9FEFF1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34907" y="2346325"/>
            <a:ext cx="7161867" cy="3403600"/>
            <a:chOff x="1660" y="1418"/>
            <a:chExt cx="4512" cy="2144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0BA31BE6-C9F5-42B6-A16E-F4829150591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60" y="1418"/>
              <a:ext cx="4512" cy="2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27339E79-E6C8-4425-83A2-7D4774B5AB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6" y="2434"/>
              <a:ext cx="744" cy="1040"/>
              <a:chOff x="3756" y="2434"/>
              <a:chExt cx="744" cy="1040"/>
            </a:xfrm>
          </p:grpSpPr>
          <p:sp>
            <p:nvSpPr>
              <p:cNvPr id="64" name="Freeform 5">
                <a:extLst>
                  <a:ext uri="{FF2B5EF4-FFF2-40B4-BE49-F238E27FC236}">
                    <a16:creationId xmlns:a16="http://schemas.microsoft.com/office/drawing/2014/main" id="{43158F76-6373-47D2-BE2E-961378545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" y="2434"/>
                <a:ext cx="104" cy="120"/>
              </a:xfrm>
              <a:custGeom>
                <a:avLst/>
                <a:gdLst>
                  <a:gd name="T0" fmla="*/ 0 w 104"/>
                  <a:gd name="T1" fmla="*/ 0 h 120"/>
                  <a:gd name="T2" fmla="*/ 104 w 104"/>
                  <a:gd name="T3" fmla="*/ 64 h 120"/>
                  <a:gd name="T4" fmla="*/ 24 w 104"/>
                  <a:gd name="T5" fmla="*/ 120 h 120"/>
                  <a:gd name="T6" fmla="*/ 0 w 104"/>
                  <a:gd name="T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20">
                    <a:moveTo>
                      <a:pt x="0" y="0"/>
                    </a:moveTo>
                    <a:lnTo>
                      <a:pt x="104" y="64"/>
                    </a:lnTo>
                    <a:lnTo>
                      <a:pt x="24" y="1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" name="Line 6">
                <a:extLst>
                  <a:ext uri="{FF2B5EF4-FFF2-40B4-BE49-F238E27FC236}">
                    <a16:creationId xmlns:a16="http://schemas.microsoft.com/office/drawing/2014/main" id="{2C9D1C80-BC6B-4530-A429-FB9515BE7F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0" y="2466"/>
                <a:ext cx="720" cy="1008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16AD46FD-275F-4AE9-A576-98AB6B756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4" y="2622"/>
              <a:ext cx="904" cy="62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C0351F21-4C74-4EA3-AE05-26E2426D5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2" y="2706"/>
              <a:ext cx="65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adaptive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E0146C-4E36-42BD-9DEB-94E143025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" y="2922"/>
              <a:ext cx="3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filter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15CAD96-C290-49E8-8DBF-AF65E2AFE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6" y="2514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F31308E-6556-4D02-878A-E65253A4F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634"/>
              <a:ext cx="14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681B908-14B6-4215-9E7E-4221F91A9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" y="1610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75DE9EB-2815-4DC7-BB67-7CE25BE496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4" y="1894"/>
              <a:ext cx="264" cy="26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5" name="Group 17">
              <a:extLst>
                <a:ext uri="{FF2B5EF4-FFF2-40B4-BE49-F238E27FC236}">
                  <a16:creationId xmlns:a16="http://schemas.microsoft.com/office/drawing/2014/main" id="{AAFDA1F7-F882-4D3D-92CF-7BDC48381B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2" y="2882"/>
              <a:ext cx="456" cy="96"/>
              <a:chOff x="3212" y="2882"/>
              <a:chExt cx="456" cy="96"/>
            </a:xfrm>
          </p:grpSpPr>
          <p:sp>
            <p:nvSpPr>
              <p:cNvPr id="62" name="Freeform 15">
                <a:extLst>
                  <a:ext uri="{FF2B5EF4-FFF2-40B4-BE49-F238E27FC236}">
                    <a16:creationId xmlns:a16="http://schemas.microsoft.com/office/drawing/2014/main" id="{34CF3374-F899-455E-9983-DFA7D94A9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6" y="2882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" name="Line 16">
                <a:extLst>
                  <a:ext uri="{FF2B5EF4-FFF2-40B4-BE49-F238E27FC236}">
                    <a16:creationId xmlns:a16="http://schemas.microsoft.com/office/drawing/2014/main" id="{B3DDACE3-68AB-4CE4-82C5-08EBF86AE4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12" y="2930"/>
                <a:ext cx="4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6" name="Group 20">
              <a:extLst>
                <a:ext uri="{FF2B5EF4-FFF2-40B4-BE49-F238E27FC236}">
                  <a16:creationId xmlns:a16="http://schemas.microsoft.com/office/drawing/2014/main" id="{0819722B-AFC5-4591-AD64-4C27A4D335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68" y="2162"/>
              <a:ext cx="96" cy="768"/>
              <a:chOff x="5068" y="2162"/>
              <a:chExt cx="96" cy="768"/>
            </a:xfrm>
          </p:grpSpPr>
          <p:sp>
            <p:nvSpPr>
              <p:cNvPr id="60" name="Freeform 18">
                <a:extLst>
                  <a:ext uri="{FF2B5EF4-FFF2-40B4-BE49-F238E27FC236}">
                    <a16:creationId xmlns:a16="http://schemas.microsoft.com/office/drawing/2014/main" id="{45E6F826-2578-4AC8-847A-6C5CFC0A1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8" y="2162"/>
                <a:ext cx="96" cy="112"/>
              </a:xfrm>
              <a:custGeom>
                <a:avLst/>
                <a:gdLst>
                  <a:gd name="T0" fmla="*/ 48 w 96"/>
                  <a:gd name="T1" fmla="*/ 0 h 112"/>
                  <a:gd name="T2" fmla="*/ 96 w 96"/>
                  <a:gd name="T3" fmla="*/ 112 h 112"/>
                  <a:gd name="T4" fmla="*/ 0 w 96"/>
                  <a:gd name="T5" fmla="*/ 112 h 112"/>
                  <a:gd name="T6" fmla="*/ 48 w 96"/>
                  <a:gd name="T7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112">
                    <a:moveTo>
                      <a:pt x="48" y="0"/>
                    </a:moveTo>
                    <a:lnTo>
                      <a:pt x="96" y="112"/>
                    </a:lnTo>
                    <a:lnTo>
                      <a:pt x="0" y="11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" name="Line 19">
                <a:extLst>
                  <a:ext uri="{FF2B5EF4-FFF2-40B4-BE49-F238E27FC236}">
                    <a16:creationId xmlns:a16="http://schemas.microsoft.com/office/drawing/2014/main" id="{1A4F84B2-85CA-4481-B30F-C744493E1E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16" y="2210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7" name="Line 21">
              <a:extLst>
                <a:ext uri="{FF2B5EF4-FFF2-40B4-BE49-F238E27FC236}">
                  <a16:creationId xmlns:a16="http://schemas.microsoft.com/office/drawing/2014/main" id="{0DF558AB-468B-417C-94F9-68B45D9E3F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96" y="2162"/>
              <a:ext cx="11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Line 22">
              <a:extLst>
                <a:ext uri="{FF2B5EF4-FFF2-40B4-BE49-F238E27FC236}">
                  <a16:creationId xmlns:a16="http://schemas.microsoft.com/office/drawing/2014/main" id="{772DC76C-C115-4398-BCB6-C6671F3CDC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96" y="1890"/>
              <a:ext cx="1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Line 23">
              <a:extLst>
                <a:ext uri="{FF2B5EF4-FFF2-40B4-BE49-F238E27FC236}">
                  <a16:creationId xmlns:a16="http://schemas.microsoft.com/office/drawing/2014/main" id="{E9673743-6A48-4F9C-9586-F8D8372B5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8" y="1826"/>
              <a:ext cx="0" cy="1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Rectangle 24">
              <a:extLst>
                <a:ext uri="{FF2B5EF4-FFF2-40B4-BE49-F238E27FC236}">
                  <a16:creationId xmlns:a16="http://schemas.microsoft.com/office/drawing/2014/main" id="{00A246B0-07B2-448A-924F-94FD1D56F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2" y="1670"/>
              <a:ext cx="760" cy="62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id="{E072AD9E-578D-4904-B612-5F915982E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" y="1754"/>
              <a:ext cx="46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signal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6">
              <a:extLst>
                <a:ext uri="{FF2B5EF4-FFF2-40B4-BE49-F238E27FC236}">
                  <a16:creationId xmlns:a16="http://schemas.microsoft.com/office/drawing/2014/main" id="{B19E81E9-9AA2-40F3-9968-2FFF50E1D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6" y="1970"/>
              <a:ext cx="5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source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8C68A4F7-B0B8-40DE-A763-885422D67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6" y="1758"/>
              <a:ext cx="712" cy="432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Line 28">
              <a:extLst>
                <a:ext uri="{FF2B5EF4-FFF2-40B4-BE49-F238E27FC236}">
                  <a16:creationId xmlns:a16="http://schemas.microsoft.com/office/drawing/2014/main" id="{FCD40CC4-4A86-4AC7-B762-DF789DE9B7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00" y="3474"/>
              <a:ext cx="111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Line 29">
              <a:extLst>
                <a:ext uri="{FF2B5EF4-FFF2-40B4-BE49-F238E27FC236}">
                  <a16:creationId xmlns:a16="http://schemas.microsoft.com/office/drawing/2014/main" id="{61636FB2-3847-4795-BDE7-DE6F66935B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2" y="2050"/>
              <a:ext cx="0" cy="142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Rectangle 30">
              <a:extLst>
                <a:ext uri="{FF2B5EF4-FFF2-40B4-BE49-F238E27FC236}">
                  <a16:creationId xmlns:a16="http://schemas.microsoft.com/office/drawing/2014/main" id="{300A5DB7-847B-4B3A-A50A-F410EC4DE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2" y="2686"/>
              <a:ext cx="760" cy="6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Rectangle 31">
              <a:extLst>
                <a:ext uri="{FF2B5EF4-FFF2-40B4-BE49-F238E27FC236}">
                  <a16:creationId xmlns:a16="http://schemas.microsoft.com/office/drawing/2014/main" id="{EBDE2A23-AABF-4B95-BBFB-D8E5B0B3E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6" y="2794"/>
              <a:ext cx="40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noise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32">
              <a:extLst>
                <a:ext uri="{FF2B5EF4-FFF2-40B4-BE49-F238E27FC236}">
                  <a16:creationId xmlns:a16="http://schemas.microsoft.com/office/drawing/2014/main" id="{6535FEF8-087C-49AE-B2BB-F8F7CC1DE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0" y="3010"/>
              <a:ext cx="5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source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Line 33">
              <a:extLst>
                <a:ext uri="{FF2B5EF4-FFF2-40B4-BE49-F238E27FC236}">
                  <a16:creationId xmlns:a16="http://schemas.microsoft.com/office/drawing/2014/main" id="{ECE455CE-6154-4014-AC3F-C445801EE8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2" y="2026"/>
              <a:ext cx="174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Oval 37">
              <a:extLst>
                <a:ext uri="{FF2B5EF4-FFF2-40B4-BE49-F238E27FC236}">
                  <a16:creationId xmlns:a16="http://schemas.microsoft.com/office/drawing/2014/main" id="{6250B4F4-4DBE-474C-9AF6-418694C99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2" y="2876"/>
              <a:ext cx="104" cy="10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Rectangle 38">
              <a:extLst>
                <a:ext uri="{FF2B5EF4-FFF2-40B4-BE49-F238E27FC236}">
                  <a16:creationId xmlns:a16="http://schemas.microsoft.com/office/drawing/2014/main" id="{2893B7BF-760A-437A-84E1-6C7B39C21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2" y="3026"/>
              <a:ext cx="72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reference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39">
              <a:extLst>
                <a:ext uri="{FF2B5EF4-FFF2-40B4-BE49-F238E27FC236}">
                  <a16:creationId xmlns:a16="http://schemas.microsoft.com/office/drawing/2014/main" id="{26802EBD-92B1-480B-BEAE-23F1154A6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3242"/>
              <a:ext cx="4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sensor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Oval 40">
              <a:extLst>
                <a:ext uri="{FF2B5EF4-FFF2-40B4-BE49-F238E27FC236}">
                  <a16:creationId xmlns:a16="http://schemas.microsoft.com/office/drawing/2014/main" id="{6F39D144-F546-4632-AB65-23F039978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2" y="1976"/>
              <a:ext cx="104" cy="112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Rectangle 41">
              <a:extLst>
                <a:ext uri="{FF2B5EF4-FFF2-40B4-BE49-F238E27FC236}">
                  <a16:creationId xmlns:a16="http://schemas.microsoft.com/office/drawing/2014/main" id="{A189254B-AE1A-46C9-A002-4BC3C0467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4" y="1418"/>
              <a:ext cx="61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primary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42">
              <a:extLst>
                <a:ext uri="{FF2B5EF4-FFF2-40B4-BE49-F238E27FC236}">
                  <a16:creationId xmlns:a16="http://schemas.microsoft.com/office/drawing/2014/main" id="{2ADA690A-1897-442D-B3E4-2304C3B4F5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" y="1634"/>
              <a:ext cx="4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sensor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6" name="Group 45">
              <a:extLst>
                <a:ext uri="{FF2B5EF4-FFF2-40B4-BE49-F238E27FC236}">
                  <a16:creationId xmlns:a16="http://schemas.microsoft.com/office/drawing/2014/main" id="{D44EE646-C12A-4D67-AB44-62B3DAF9DF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6" y="2114"/>
              <a:ext cx="304" cy="368"/>
              <a:chOff x="2756" y="2114"/>
              <a:chExt cx="304" cy="368"/>
            </a:xfrm>
          </p:grpSpPr>
          <p:sp>
            <p:nvSpPr>
              <p:cNvPr id="58" name="Freeform 43">
                <a:extLst>
                  <a:ext uri="{FF2B5EF4-FFF2-40B4-BE49-F238E27FC236}">
                    <a16:creationId xmlns:a16="http://schemas.microsoft.com/office/drawing/2014/main" id="{3479FF45-5534-4259-B9E8-9A7B008198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8" y="2114"/>
                <a:ext cx="112" cy="120"/>
              </a:xfrm>
              <a:custGeom>
                <a:avLst/>
                <a:gdLst>
                  <a:gd name="T0" fmla="*/ 112 w 112"/>
                  <a:gd name="T1" fmla="*/ 0 h 120"/>
                  <a:gd name="T2" fmla="*/ 80 w 112"/>
                  <a:gd name="T3" fmla="*/ 120 h 120"/>
                  <a:gd name="T4" fmla="*/ 0 w 112"/>
                  <a:gd name="T5" fmla="*/ 56 h 120"/>
                  <a:gd name="T6" fmla="*/ 112 w 112"/>
                  <a:gd name="T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120">
                    <a:moveTo>
                      <a:pt x="112" y="0"/>
                    </a:moveTo>
                    <a:lnTo>
                      <a:pt x="80" y="120"/>
                    </a:lnTo>
                    <a:lnTo>
                      <a:pt x="0" y="5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55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Line 44">
                <a:extLst>
                  <a:ext uri="{FF2B5EF4-FFF2-40B4-BE49-F238E27FC236}">
                    <a16:creationId xmlns:a16="http://schemas.microsoft.com/office/drawing/2014/main" id="{655FE0D6-F735-42D1-BD18-B4DE84AE70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56" y="2146"/>
                <a:ext cx="272" cy="336"/>
              </a:xfrm>
              <a:prstGeom prst="line">
                <a:avLst/>
              </a:prstGeom>
              <a:noFill/>
              <a:ln w="5080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7" name="Line 46">
              <a:extLst>
                <a:ext uri="{FF2B5EF4-FFF2-40B4-BE49-F238E27FC236}">
                  <a16:creationId xmlns:a16="http://schemas.microsoft.com/office/drawing/2014/main" id="{26F367AD-B812-472A-892E-023A79E47A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56" y="2482"/>
              <a:ext cx="136" cy="0"/>
            </a:xfrm>
            <a:prstGeom prst="line">
              <a:avLst/>
            </a:prstGeom>
            <a:noFill/>
            <a:ln w="3810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Line 48">
              <a:extLst>
                <a:ext uri="{FF2B5EF4-FFF2-40B4-BE49-F238E27FC236}">
                  <a16:creationId xmlns:a16="http://schemas.microsoft.com/office/drawing/2014/main" id="{F8B010FC-54BF-4B4D-96AD-0EB73EDF1A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8" y="2890"/>
              <a:ext cx="296" cy="112"/>
            </a:xfrm>
            <a:prstGeom prst="line">
              <a:avLst/>
            </a:prstGeom>
            <a:noFill/>
            <a:ln w="3810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Line 49">
              <a:extLst>
                <a:ext uri="{FF2B5EF4-FFF2-40B4-BE49-F238E27FC236}">
                  <a16:creationId xmlns:a16="http://schemas.microsoft.com/office/drawing/2014/main" id="{9F9031E4-2DB3-4C62-B8A9-718BD2D896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56" y="2890"/>
              <a:ext cx="48" cy="112"/>
            </a:xfrm>
            <a:prstGeom prst="line">
              <a:avLst/>
            </a:prstGeom>
            <a:noFill/>
            <a:ln w="3810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0" name="Group 52">
              <a:extLst>
                <a:ext uri="{FF2B5EF4-FFF2-40B4-BE49-F238E27FC236}">
                  <a16:creationId xmlns:a16="http://schemas.microsoft.com/office/drawing/2014/main" id="{EE151AD6-2BC8-4E1A-8610-0361E04B5C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6" y="2922"/>
              <a:ext cx="232" cy="88"/>
              <a:chOff x="2756" y="2922"/>
              <a:chExt cx="232" cy="88"/>
            </a:xfrm>
          </p:grpSpPr>
          <p:sp>
            <p:nvSpPr>
              <p:cNvPr id="56" name="Freeform 50">
                <a:extLst>
                  <a:ext uri="{FF2B5EF4-FFF2-40B4-BE49-F238E27FC236}">
                    <a16:creationId xmlns:a16="http://schemas.microsoft.com/office/drawing/2014/main" id="{A56A315B-9711-4709-8FB4-E7C1F23DD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8" y="2922"/>
                <a:ext cx="120" cy="88"/>
              </a:xfrm>
              <a:custGeom>
                <a:avLst/>
                <a:gdLst>
                  <a:gd name="T0" fmla="*/ 120 w 120"/>
                  <a:gd name="T1" fmla="*/ 8 h 88"/>
                  <a:gd name="T2" fmla="*/ 24 w 120"/>
                  <a:gd name="T3" fmla="*/ 88 h 88"/>
                  <a:gd name="T4" fmla="*/ 0 w 120"/>
                  <a:gd name="T5" fmla="*/ 0 h 88"/>
                  <a:gd name="T6" fmla="*/ 120 w 120"/>
                  <a:gd name="T7" fmla="*/ 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88">
                    <a:moveTo>
                      <a:pt x="120" y="8"/>
                    </a:moveTo>
                    <a:lnTo>
                      <a:pt x="24" y="88"/>
                    </a:lnTo>
                    <a:lnTo>
                      <a:pt x="0" y="0"/>
                    </a:lnTo>
                    <a:lnTo>
                      <a:pt x="120" y="8"/>
                    </a:lnTo>
                    <a:close/>
                  </a:path>
                </a:pathLst>
              </a:custGeom>
              <a:solidFill>
                <a:srgbClr val="55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" name="Line 51">
                <a:extLst>
                  <a:ext uri="{FF2B5EF4-FFF2-40B4-BE49-F238E27FC236}">
                    <a16:creationId xmlns:a16="http://schemas.microsoft.com/office/drawing/2014/main" id="{A6ADDFE2-088E-4BB7-BD7E-6311150D52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56" y="2938"/>
                <a:ext cx="184" cy="64"/>
              </a:xfrm>
              <a:prstGeom prst="line">
                <a:avLst/>
              </a:prstGeom>
              <a:noFill/>
              <a:ln w="3810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1" name="Line 53">
              <a:extLst>
                <a:ext uri="{FF2B5EF4-FFF2-40B4-BE49-F238E27FC236}">
                  <a16:creationId xmlns:a16="http://schemas.microsoft.com/office/drawing/2014/main" id="{9BF2E186-8063-4081-BD4C-A8F57D542A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84" y="1938"/>
              <a:ext cx="320" cy="0"/>
            </a:xfrm>
            <a:prstGeom prst="line">
              <a:avLst/>
            </a:prstGeom>
            <a:noFill/>
            <a:ln w="3810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Line 54">
              <a:extLst>
                <a:ext uri="{FF2B5EF4-FFF2-40B4-BE49-F238E27FC236}">
                  <a16:creationId xmlns:a16="http://schemas.microsoft.com/office/drawing/2014/main" id="{86AC2190-4620-469B-935C-74C0CADE3E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44" y="1938"/>
              <a:ext cx="160" cy="136"/>
            </a:xfrm>
            <a:prstGeom prst="line">
              <a:avLst/>
            </a:prstGeom>
            <a:noFill/>
            <a:ln w="5080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:a16="http://schemas.microsoft.com/office/drawing/2014/main" id="{5175AA64-F5B8-4CF7-83F7-F4451AC2D2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4" y="2002"/>
              <a:ext cx="344" cy="88"/>
              <a:chOff x="2644" y="2002"/>
              <a:chExt cx="344" cy="88"/>
            </a:xfrm>
          </p:grpSpPr>
          <p:sp>
            <p:nvSpPr>
              <p:cNvPr id="54" name="Freeform 55">
                <a:extLst>
                  <a:ext uri="{FF2B5EF4-FFF2-40B4-BE49-F238E27FC236}">
                    <a16:creationId xmlns:a16="http://schemas.microsoft.com/office/drawing/2014/main" id="{2EE6C1A0-DF59-4B5C-B7AB-4851CE20D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8" y="2002"/>
                <a:ext cx="120" cy="88"/>
              </a:xfrm>
              <a:custGeom>
                <a:avLst/>
                <a:gdLst>
                  <a:gd name="T0" fmla="*/ 120 w 120"/>
                  <a:gd name="T1" fmla="*/ 24 h 88"/>
                  <a:gd name="T2" fmla="*/ 16 w 120"/>
                  <a:gd name="T3" fmla="*/ 88 h 88"/>
                  <a:gd name="T4" fmla="*/ 0 w 120"/>
                  <a:gd name="T5" fmla="*/ 0 h 88"/>
                  <a:gd name="T6" fmla="*/ 120 w 120"/>
                  <a:gd name="T7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88">
                    <a:moveTo>
                      <a:pt x="120" y="24"/>
                    </a:moveTo>
                    <a:lnTo>
                      <a:pt x="16" y="88"/>
                    </a:lnTo>
                    <a:lnTo>
                      <a:pt x="0" y="0"/>
                    </a:lnTo>
                    <a:lnTo>
                      <a:pt x="120" y="24"/>
                    </a:lnTo>
                    <a:close/>
                  </a:path>
                </a:pathLst>
              </a:custGeom>
              <a:solidFill>
                <a:srgbClr val="55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Line 56">
                <a:extLst>
                  <a:ext uri="{FF2B5EF4-FFF2-40B4-BE49-F238E27FC236}">
                    <a16:creationId xmlns:a16="http://schemas.microsoft.com/office/drawing/2014/main" id="{70674168-17D2-4F20-BEFB-A598946B58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44" y="2026"/>
                <a:ext cx="296" cy="48"/>
              </a:xfrm>
              <a:prstGeom prst="line">
                <a:avLst/>
              </a:prstGeom>
              <a:noFill/>
              <a:ln w="3810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4" name="Group 62">
              <a:extLst>
                <a:ext uri="{FF2B5EF4-FFF2-40B4-BE49-F238E27FC236}">
                  <a16:creationId xmlns:a16="http://schemas.microsoft.com/office/drawing/2014/main" id="{79AC11A7-32CD-4663-9723-2984EEFC1F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4" y="1618"/>
              <a:ext cx="569" cy="385"/>
              <a:chOff x="3604" y="1618"/>
              <a:chExt cx="569" cy="385"/>
            </a:xfrm>
          </p:grpSpPr>
          <p:sp>
            <p:nvSpPr>
              <p:cNvPr id="50" name="Rectangle 58">
                <a:extLst>
                  <a:ext uri="{FF2B5EF4-FFF2-40B4-BE49-F238E27FC236}">
                    <a16:creationId xmlns:a16="http://schemas.microsoft.com/office/drawing/2014/main" id="{C444558B-6A0D-48F2-A00C-59C03FE29A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4" y="1642"/>
                <a:ext cx="10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Rectangle 59">
                <a:extLst>
                  <a:ext uri="{FF2B5EF4-FFF2-40B4-BE49-F238E27FC236}">
                    <a16:creationId xmlns:a16="http://schemas.microsoft.com/office/drawing/2014/main" id="{E1A9AFFF-8DAE-4923-A8EB-F3533F69FD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6" y="1618"/>
                <a:ext cx="142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+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Rectangle 60">
                <a:extLst>
                  <a:ext uri="{FF2B5EF4-FFF2-40B4-BE49-F238E27FC236}">
                    <a16:creationId xmlns:a16="http://schemas.microsoft.com/office/drawing/2014/main" id="{981B748F-096C-426A-95E0-18246DCC44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8" y="1642"/>
                <a:ext cx="129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Rectangle 61">
                <a:extLst>
                  <a:ext uri="{FF2B5EF4-FFF2-40B4-BE49-F238E27FC236}">
                    <a16:creationId xmlns:a16="http://schemas.microsoft.com/office/drawing/2014/main" id="{518F9F5D-B27F-49AB-BD75-D6DFA0FD56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6" y="1770"/>
                <a:ext cx="9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5" name="Group 65">
              <a:extLst>
                <a:ext uri="{FF2B5EF4-FFF2-40B4-BE49-F238E27FC236}">
                  <a16:creationId xmlns:a16="http://schemas.microsoft.com/office/drawing/2014/main" id="{67895B8C-AED5-40FF-8357-2DDAFC4BEB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76" y="1978"/>
              <a:ext cx="824" cy="96"/>
              <a:chOff x="5276" y="1978"/>
              <a:chExt cx="824" cy="96"/>
            </a:xfrm>
          </p:grpSpPr>
          <p:sp>
            <p:nvSpPr>
              <p:cNvPr id="48" name="Freeform 63">
                <a:extLst>
                  <a:ext uri="{FF2B5EF4-FFF2-40B4-BE49-F238E27FC236}">
                    <a16:creationId xmlns:a16="http://schemas.microsoft.com/office/drawing/2014/main" id="{332AC4A9-4392-4125-9816-E7D9C0A873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8" y="1978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Line 64">
                <a:extLst>
                  <a:ext uri="{FF2B5EF4-FFF2-40B4-BE49-F238E27FC236}">
                    <a16:creationId xmlns:a16="http://schemas.microsoft.com/office/drawing/2014/main" id="{BEEA4FA3-56F4-4BA0-B80C-B5778D420E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76" y="2026"/>
                <a:ext cx="76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6" name="Oval 66">
              <a:extLst>
                <a:ext uri="{FF2B5EF4-FFF2-40B4-BE49-F238E27FC236}">
                  <a16:creationId xmlns:a16="http://schemas.microsoft.com/office/drawing/2014/main" id="{05540ABC-8179-4371-B6F6-50B8B4EEC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2" y="2006"/>
              <a:ext cx="64" cy="64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Line 67">
              <a:extLst>
                <a:ext uri="{FF2B5EF4-FFF2-40B4-BE49-F238E27FC236}">
                  <a16:creationId xmlns:a16="http://schemas.microsoft.com/office/drawing/2014/main" id="{608FA645-4B6E-4AFB-90F2-D3E21BEE3A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72" y="2930"/>
              <a:ext cx="52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6" name="Line 47">
            <a:extLst>
              <a:ext uri="{FF2B5EF4-FFF2-40B4-BE49-F238E27FC236}">
                <a16:creationId xmlns:a16="http://schemas.microsoft.com/office/drawing/2014/main" id="{DECAA16B-40F2-4D6D-8B4D-43B4F9723F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80932" y="4035425"/>
            <a:ext cx="622219" cy="685800"/>
          </a:xfrm>
          <a:prstGeom prst="line">
            <a:avLst/>
          </a:prstGeom>
          <a:noFill/>
          <a:ln w="50800">
            <a:solidFill>
              <a:srgbClr val="55555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17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F118-3D31-4BF9-977D-5A17653B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dirty="0"/>
              <a:t>d) Noise Cancellation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9D4F9-B7DE-47D5-8428-AA1654B9B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GB" i="1" dirty="0"/>
              <a:t>reference sensor</a:t>
            </a:r>
            <a:r>
              <a:rPr lang="en-GB" altLang="en-GB" dirty="0"/>
              <a:t> positioned to pick up noise but not signal</a:t>
            </a:r>
          </a:p>
          <a:p>
            <a:r>
              <a:rPr lang="en-GB" altLang="en-GB" dirty="0"/>
              <a:t>Reference noise </a:t>
            </a:r>
            <a:r>
              <a:rPr lang="en-GB" alt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altLang="en-GB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altLang="en-GB" dirty="0"/>
              <a:t> is not identical to </a:t>
            </a:r>
            <a:r>
              <a:rPr lang="en-GB" alt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altLang="en-GB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altLang="en-GB" i="1" dirty="0"/>
              <a:t>.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473A9C-53C2-498E-8632-02B177D9F3C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34907" y="2346325"/>
            <a:ext cx="7161867" cy="3403600"/>
            <a:chOff x="1660" y="1418"/>
            <a:chExt cx="4512" cy="2144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A927AE0-C608-48FD-92E0-EA0BDE3A1FE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60" y="1418"/>
              <a:ext cx="4512" cy="2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4C5C3E1F-4BE3-4CA4-AC17-8F46A06F5A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6" y="2434"/>
              <a:ext cx="744" cy="1040"/>
              <a:chOff x="3756" y="2434"/>
              <a:chExt cx="744" cy="1040"/>
            </a:xfrm>
          </p:grpSpPr>
          <p:sp>
            <p:nvSpPr>
              <p:cNvPr id="66" name="Freeform 5">
                <a:extLst>
                  <a:ext uri="{FF2B5EF4-FFF2-40B4-BE49-F238E27FC236}">
                    <a16:creationId xmlns:a16="http://schemas.microsoft.com/office/drawing/2014/main" id="{585805A7-180F-436C-ABAF-AE29A346B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" y="2434"/>
                <a:ext cx="104" cy="120"/>
              </a:xfrm>
              <a:custGeom>
                <a:avLst/>
                <a:gdLst>
                  <a:gd name="T0" fmla="*/ 0 w 104"/>
                  <a:gd name="T1" fmla="*/ 0 h 120"/>
                  <a:gd name="T2" fmla="*/ 104 w 104"/>
                  <a:gd name="T3" fmla="*/ 64 h 120"/>
                  <a:gd name="T4" fmla="*/ 24 w 104"/>
                  <a:gd name="T5" fmla="*/ 120 h 120"/>
                  <a:gd name="T6" fmla="*/ 0 w 104"/>
                  <a:gd name="T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20">
                    <a:moveTo>
                      <a:pt x="0" y="0"/>
                    </a:moveTo>
                    <a:lnTo>
                      <a:pt x="104" y="64"/>
                    </a:lnTo>
                    <a:lnTo>
                      <a:pt x="24" y="1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" name="Line 6">
                <a:extLst>
                  <a:ext uri="{FF2B5EF4-FFF2-40B4-BE49-F238E27FC236}">
                    <a16:creationId xmlns:a16="http://schemas.microsoft.com/office/drawing/2014/main" id="{CF0753AC-E445-4F2E-A7DB-0A1FE238AE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0" y="2466"/>
                <a:ext cx="720" cy="1008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33294A28-A956-4BC0-9D21-D74E92821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4" y="2622"/>
              <a:ext cx="904" cy="62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8F705401-291C-4ED0-A523-7CC2396EF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2" y="2706"/>
              <a:ext cx="65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adaptive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5EBEF76-4EEA-48DB-95E5-BC8397A8B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" y="2922"/>
              <a:ext cx="3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filter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28329EB-A702-4FA3-B04B-BAEEAC252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6" y="2514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106E2CB-565C-48AD-AFE2-EC03A7C6D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634"/>
              <a:ext cx="14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2C7ADE-812F-4FA8-87BE-2B3FCBE24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" y="1610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FAFF2AE-E4AE-4153-BDCB-0D2290A64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4" y="1894"/>
              <a:ext cx="264" cy="26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4" name="Group 17">
              <a:extLst>
                <a:ext uri="{FF2B5EF4-FFF2-40B4-BE49-F238E27FC236}">
                  <a16:creationId xmlns:a16="http://schemas.microsoft.com/office/drawing/2014/main" id="{72582482-FB91-4881-BA81-03309D9ED0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2" y="2882"/>
              <a:ext cx="456" cy="96"/>
              <a:chOff x="3212" y="2882"/>
              <a:chExt cx="456" cy="96"/>
            </a:xfrm>
          </p:grpSpPr>
          <p:sp>
            <p:nvSpPr>
              <p:cNvPr id="64" name="Freeform 15">
                <a:extLst>
                  <a:ext uri="{FF2B5EF4-FFF2-40B4-BE49-F238E27FC236}">
                    <a16:creationId xmlns:a16="http://schemas.microsoft.com/office/drawing/2014/main" id="{6AE6A18B-A43C-4B21-AC91-E32679C6B2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6" y="2882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" name="Line 16">
                <a:extLst>
                  <a:ext uri="{FF2B5EF4-FFF2-40B4-BE49-F238E27FC236}">
                    <a16:creationId xmlns:a16="http://schemas.microsoft.com/office/drawing/2014/main" id="{8848ADD4-4A5D-4B7F-BA58-C546189AC2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12" y="2930"/>
                <a:ext cx="4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5" name="Group 20">
              <a:extLst>
                <a:ext uri="{FF2B5EF4-FFF2-40B4-BE49-F238E27FC236}">
                  <a16:creationId xmlns:a16="http://schemas.microsoft.com/office/drawing/2014/main" id="{7BAF1B9D-7019-4078-9623-FBABFD1CBB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68" y="2162"/>
              <a:ext cx="96" cy="768"/>
              <a:chOff x="5068" y="2162"/>
              <a:chExt cx="96" cy="768"/>
            </a:xfrm>
          </p:grpSpPr>
          <p:sp>
            <p:nvSpPr>
              <p:cNvPr id="62" name="Freeform 18">
                <a:extLst>
                  <a:ext uri="{FF2B5EF4-FFF2-40B4-BE49-F238E27FC236}">
                    <a16:creationId xmlns:a16="http://schemas.microsoft.com/office/drawing/2014/main" id="{003D7763-79E9-4907-9A0D-0B425E5A24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8" y="2162"/>
                <a:ext cx="96" cy="112"/>
              </a:xfrm>
              <a:custGeom>
                <a:avLst/>
                <a:gdLst>
                  <a:gd name="T0" fmla="*/ 48 w 96"/>
                  <a:gd name="T1" fmla="*/ 0 h 112"/>
                  <a:gd name="T2" fmla="*/ 96 w 96"/>
                  <a:gd name="T3" fmla="*/ 112 h 112"/>
                  <a:gd name="T4" fmla="*/ 0 w 96"/>
                  <a:gd name="T5" fmla="*/ 112 h 112"/>
                  <a:gd name="T6" fmla="*/ 48 w 96"/>
                  <a:gd name="T7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112">
                    <a:moveTo>
                      <a:pt x="48" y="0"/>
                    </a:moveTo>
                    <a:lnTo>
                      <a:pt x="96" y="112"/>
                    </a:lnTo>
                    <a:lnTo>
                      <a:pt x="0" y="11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" name="Line 19">
                <a:extLst>
                  <a:ext uri="{FF2B5EF4-FFF2-40B4-BE49-F238E27FC236}">
                    <a16:creationId xmlns:a16="http://schemas.microsoft.com/office/drawing/2014/main" id="{15F3D4A4-54FB-4526-B840-9B9D930020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16" y="2210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6" name="Line 21">
              <a:extLst>
                <a:ext uri="{FF2B5EF4-FFF2-40B4-BE49-F238E27FC236}">
                  <a16:creationId xmlns:a16="http://schemas.microsoft.com/office/drawing/2014/main" id="{75654C99-40C1-4C06-9AB1-7DA0FD3BD5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96" y="2162"/>
              <a:ext cx="11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Line 22">
              <a:extLst>
                <a:ext uri="{FF2B5EF4-FFF2-40B4-BE49-F238E27FC236}">
                  <a16:creationId xmlns:a16="http://schemas.microsoft.com/office/drawing/2014/main" id="{D490D814-3E83-4ABB-9056-C58F746412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96" y="1890"/>
              <a:ext cx="1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Line 23">
              <a:extLst>
                <a:ext uri="{FF2B5EF4-FFF2-40B4-BE49-F238E27FC236}">
                  <a16:creationId xmlns:a16="http://schemas.microsoft.com/office/drawing/2014/main" id="{3EC684DE-9801-449D-9810-2FD0F91787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8" y="1826"/>
              <a:ext cx="0" cy="1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Rectangle 24">
              <a:extLst>
                <a:ext uri="{FF2B5EF4-FFF2-40B4-BE49-F238E27FC236}">
                  <a16:creationId xmlns:a16="http://schemas.microsoft.com/office/drawing/2014/main" id="{68CF6494-8159-4E7D-ACF8-BD43CC6BF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2" y="1670"/>
              <a:ext cx="760" cy="62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B75D4613-F243-49E2-8A47-9A9694B89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" y="1754"/>
              <a:ext cx="46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signal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6">
              <a:extLst>
                <a:ext uri="{FF2B5EF4-FFF2-40B4-BE49-F238E27FC236}">
                  <a16:creationId xmlns:a16="http://schemas.microsoft.com/office/drawing/2014/main" id="{E7C43F49-7B53-4818-A735-1AFCE7230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6" y="1970"/>
              <a:ext cx="5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source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D962BBAE-836E-41FE-B359-706BA2CA5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6" y="1758"/>
              <a:ext cx="712" cy="432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Line 28">
              <a:extLst>
                <a:ext uri="{FF2B5EF4-FFF2-40B4-BE49-F238E27FC236}">
                  <a16:creationId xmlns:a16="http://schemas.microsoft.com/office/drawing/2014/main" id="{4B917F66-B896-454A-AB8F-A50D3D0BF5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00" y="3474"/>
              <a:ext cx="111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Line 29">
              <a:extLst>
                <a:ext uri="{FF2B5EF4-FFF2-40B4-BE49-F238E27FC236}">
                  <a16:creationId xmlns:a16="http://schemas.microsoft.com/office/drawing/2014/main" id="{4DD7CDF2-9A76-446E-879A-2FB705A26F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2" y="2050"/>
              <a:ext cx="0" cy="142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Rectangle 30">
              <a:extLst>
                <a:ext uri="{FF2B5EF4-FFF2-40B4-BE49-F238E27FC236}">
                  <a16:creationId xmlns:a16="http://schemas.microsoft.com/office/drawing/2014/main" id="{88968109-F5C7-4EC8-B495-5AE0BC485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2" y="2686"/>
              <a:ext cx="760" cy="6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Rectangle 31">
              <a:extLst>
                <a:ext uri="{FF2B5EF4-FFF2-40B4-BE49-F238E27FC236}">
                  <a16:creationId xmlns:a16="http://schemas.microsoft.com/office/drawing/2014/main" id="{E70DC53D-7B9A-45AB-B5A4-F098AA1CF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6" y="2794"/>
              <a:ext cx="40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noise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32">
              <a:extLst>
                <a:ext uri="{FF2B5EF4-FFF2-40B4-BE49-F238E27FC236}">
                  <a16:creationId xmlns:a16="http://schemas.microsoft.com/office/drawing/2014/main" id="{FFF87351-647E-4F97-BB31-24F39B0C7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0" y="3010"/>
              <a:ext cx="5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source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Line 33">
              <a:extLst>
                <a:ext uri="{FF2B5EF4-FFF2-40B4-BE49-F238E27FC236}">
                  <a16:creationId xmlns:a16="http://schemas.microsoft.com/office/drawing/2014/main" id="{A23C2F4A-DB08-4281-9D0C-9217A10B3B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2" y="2026"/>
              <a:ext cx="174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9" name="Group 36">
              <a:extLst>
                <a:ext uri="{FF2B5EF4-FFF2-40B4-BE49-F238E27FC236}">
                  <a16:creationId xmlns:a16="http://schemas.microsoft.com/office/drawing/2014/main" id="{0B3995F2-7258-423B-8640-AF205C7C9D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8" y="2498"/>
              <a:ext cx="201" cy="361"/>
              <a:chOff x="3308" y="2498"/>
              <a:chExt cx="201" cy="361"/>
            </a:xfrm>
          </p:grpSpPr>
          <p:sp>
            <p:nvSpPr>
              <p:cNvPr id="60" name="Rectangle 34">
                <a:extLst>
                  <a:ext uri="{FF2B5EF4-FFF2-40B4-BE49-F238E27FC236}">
                    <a16:creationId xmlns:a16="http://schemas.microsoft.com/office/drawing/2014/main" id="{0DC3D273-5D53-421A-B16C-01E51976F5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8" y="2498"/>
                <a:ext cx="129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Rectangle 35">
                <a:extLst>
                  <a:ext uri="{FF2B5EF4-FFF2-40B4-BE49-F238E27FC236}">
                    <a16:creationId xmlns:a16="http://schemas.microsoft.com/office/drawing/2014/main" id="{71656F69-D22E-4A65-9E78-FA917305F3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2" y="2626"/>
                <a:ext cx="9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cs typeface="Arial" pitchFamily="34" charset="0"/>
                  </a:rPr>
                  <a:t>1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0" name="Oval 37">
              <a:extLst>
                <a:ext uri="{FF2B5EF4-FFF2-40B4-BE49-F238E27FC236}">
                  <a16:creationId xmlns:a16="http://schemas.microsoft.com/office/drawing/2014/main" id="{4853C93E-7ED6-451E-92DB-30ECA5949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2" y="2870"/>
              <a:ext cx="104" cy="10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Rectangle 38">
              <a:extLst>
                <a:ext uri="{FF2B5EF4-FFF2-40B4-BE49-F238E27FC236}">
                  <a16:creationId xmlns:a16="http://schemas.microsoft.com/office/drawing/2014/main" id="{76D71230-6E37-4BA8-9DF4-DB422B57D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2" y="3026"/>
              <a:ext cx="72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reference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39">
              <a:extLst>
                <a:ext uri="{FF2B5EF4-FFF2-40B4-BE49-F238E27FC236}">
                  <a16:creationId xmlns:a16="http://schemas.microsoft.com/office/drawing/2014/main" id="{13ACA702-6232-4A11-8603-55255B0FA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3242"/>
              <a:ext cx="4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sensor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Oval 40">
              <a:extLst>
                <a:ext uri="{FF2B5EF4-FFF2-40B4-BE49-F238E27FC236}">
                  <a16:creationId xmlns:a16="http://schemas.microsoft.com/office/drawing/2014/main" id="{401FB310-6D9D-4388-94C8-6CCB9EB90A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2" y="1976"/>
              <a:ext cx="104" cy="112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Rectangle 41">
              <a:extLst>
                <a:ext uri="{FF2B5EF4-FFF2-40B4-BE49-F238E27FC236}">
                  <a16:creationId xmlns:a16="http://schemas.microsoft.com/office/drawing/2014/main" id="{E803475D-B557-4088-B0F6-CBC2B452B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4" y="1418"/>
              <a:ext cx="61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primary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42">
              <a:extLst>
                <a:ext uri="{FF2B5EF4-FFF2-40B4-BE49-F238E27FC236}">
                  <a16:creationId xmlns:a16="http://schemas.microsoft.com/office/drawing/2014/main" id="{1BF9D305-361D-46FA-8410-4958C6808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" y="1634"/>
              <a:ext cx="4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sensor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6" name="Group 45">
              <a:extLst>
                <a:ext uri="{FF2B5EF4-FFF2-40B4-BE49-F238E27FC236}">
                  <a16:creationId xmlns:a16="http://schemas.microsoft.com/office/drawing/2014/main" id="{D363F280-418D-4C7C-B34D-AF957BA9ED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6" y="2114"/>
              <a:ext cx="304" cy="368"/>
              <a:chOff x="2756" y="2114"/>
              <a:chExt cx="304" cy="368"/>
            </a:xfrm>
          </p:grpSpPr>
          <p:sp>
            <p:nvSpPr>
              <p:cNvPr id="58" name="Freeform 43">
                <a:extLst>
                  <a:ext uri="{FF2B5EF4-FFF2-40B4-BE49-F238E27FC236}">
                    <a16:creationId xmlns:a16="http://schemas.microsoft.com/office/drawing/2014/main" id="{D18F680C-0F44-4FDA-8842-47EACB17D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8" y="2114"/>
                <a:ext cx="112" cy="120"/>
              </a:xfrm>
              <a:custGeom>
                <a:avLst/>
                <a:gdLst>
                  <a:gd name="T0" fmla="*/ 112 w 112"/>
                  <a:gd name="T1" fmla="*/ 0 h 120"/>
                  <a:gd name="T2" fmla="*/ 80 w 112"/>
                  <a:gd name="T3" fmla="*/ 120 h 120"/>
                  <a:gd name="T4" fmla="*/ 0 w 112"/>
                  <a:gd name="T5" fmla="*/ 56 h 120"/>
                  <a:gd name="T6" fmla="*/ 112 w 112"/>
                  <a:gd name="T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120">
                    <a:moveTo>
                      <a:pt x="112" y="0"/>
                    </a:moveTo>
                    <a:lnTo>
                      <a:pt x="80" y="120"/>
                    </a:lnTo>
                    <a:lnTo>
                      <a:pt x="0" y="5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55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Line 44">
                <a:extLst>
                  <a:ext uri="{FF2B5EF4-FFF2-40B4-BE49-F238E27FC236}">
                    <a16:creationId xmlns:a16="http://schemas.microsoft.com/office/drawing/2014/main" id="{D876A345-E82D-46FB-A6AA-5854E1F55D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56" y="2146"/>
                <a:ext cx="272" cy="336"/>
              </a:xfrm>
              <a:prstGeom prst="line">
                <a:avLst/>
              </a:prstGeom>
              <a:noFill/>
              <a:ln w="5080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7" name="Line 46">
              <a:extLst>
                <a:ext uri="{FF2B5EF4-FFF2-40B4-BE49-F238E27FC236}">
                  <a16:creationId xmlns:a16="http://schemas.microsoft.com/office/drawing/2014/main" id="{805ABEFC-8CD6-4238-A11C-3E1710A443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56" y="2482"/>
              <a:ext cx="136" cy="0"/>
            </a:xfrm>
            <a:prstGeom prst="line">
              <a:avLst/>
            </a:prstGeom>
            <a:noFill/>
            <a:ln w="3810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Line 48">
              <a:extLst>
                <a:ext uri="{FF2B5EF4-FFF2-40B4-BE49-F238E27FC236}">
                  <a16:creationId xmlns:a16="http://schemas.microsoft.com/office/drawing/2014/main" id="{5D112D4C-56B3-4295-94F3-D1E43385F2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8" y="2890"/>
              <a:ext cx="296" cy="112"/>
            </a:xfrm>
            <a:prstGeom prst="line">
              <a:avLst/>
            </a:prstGeom>
            <a:noFill/>
            <a:ln w="3810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Line 49">
              <a:extLst>
                <a:ext uri="{FF2B5EF4-FFF2-40B4-BE49-F238E27FC236}">
                  <a16:creationId xmlns:a16="http://schemas.microsoft.com/office/drawing/2014/main" id="{C56214EC-7440-4EC6-BA33-3890B88BD1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56" y="2890"/>
              <a:ext cx="48" cy="112"/>
            </a:xfrm>
            <a:prstGeom prst="line">
              <a:avLst/>
            </a:prstGeom>
            <a:noFill/>
            <a:ln w="3810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0" name="Group 52">
              <a:extLst>
                <a:ext uri="{FF2B5EF4-FFF2-40B4-BE49-F238E27FC236}">
                  <a16:creationId xmlns:a16="http://schemas.microsoft.com/office/drawing/2014/main" id="{E3A2B969-F279-4BC2-A4F9-F1A8F21073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6" y="2922"/>
              <a:ext cx="232" cy="88"/>
              <a:chOff x="2756" y="2922"/>
              <a:chExt cx="232" cy="88"/>
            </a:xfrm>
          </p:grpSpPr>
          <p:sp>
            <p:nvSpPr>
              <p:cNvPr id="56" name="Freeform 50">
                <a:extLst>
                  <a:ext uri="{FF2B5EF4-FFF2-40B4-BE49-F238E27FC236}">
                    <a16:creationId xmlns:a16="http://schemas.microsoft.com/office/drawing/2014/main" id="{471FE0DE-8E50-4651-B8AB-36242E66CC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8" y="2922"/>
                <a:ext cx="120" cy="88"/>
              </a:xfrm>
              <a:custGeom>
                <a:avLst/>
                <a:gdLst>
                  <a:gd name="T0" fmla="*/ 120 w 120"/>
                  <a:gd name="T1" fmla="*/ 8 h 88"/>
                  <a:gd name="T2" fmla="*/ 24 w 120"/>
                  <a:gd name="T3" fmla="*/ 88 h 88"/>
                  <a:gd name="T4" fmla="*/ 0 w 120"/>
                  <a:gd name="T5" fmla="*/ 0 h 88"/>
                  <a:gd name="T6" fmla="*/ 120 w 120"/>
                  <a:gd name="T7" fmla="*/ 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88">
                    <a:moveTo>
                      <a:pt x="120" y="8"/>
                    </a:moveTo>
                    <a:lnTo>
                      <a:pt x="24" y="88"/>
                    </a:lnTo>
                    <a:lnTo>
                      <a:pt x="0" y="0"/>
                    </a:lnTo>
                    <a:lnTo>
                      <a:pt x="120" y="8"/>
                    </a:lnTo>
                    <a:close/>
                  </a:path>
                </a:pathLst>
              </a:custGeom>
              <a:solidFill>
                <a:srgbClr val="55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" name="Line 51">
                <a:extLst>
                  <a:ext uri="{FF2B5EF4-FFF2-40B4-BE49-F238E27FC236}">
                    <a16:creationId xmlns:a16="http://schemas.microsoft.com/office/drawing/2014/main" id="{0568B851-86BE-4793-AEA0-5AC04D32B8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56" y="2938"/>
                <a:ext cx="184" cy="64"/>
              </a:xfrm>
              <a:prstGeom prst="line">
                <a:avLst/>
              </a:prstGeom>
              <a:noFill/>
              <a:ln w="3810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1" name="Line 53">
              <a:extLst>
                <a:ext uri="{FF2B5EF4-FFF2-40B4-BE49-F238E27FC236}">
                  <a16:creationId xmlns:a16="http://schemas.microsoft.com/office/drawing/2014/main" id="{704F7A75-E8CC-466D-9DAA-6D451A3DC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84" y="1938"/>
              <a:ext cx="320" cy="0"/>
            </a:xfrm>
            <a:prstGeom prst="line">
              <a:avLst/>
            </a:prstGeom>
            <a:noFill/>
            <a:ln w="3810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Line 54">
              <a:extLst>
                <a:ext uri="{FF2B5EF4-FFF2-40B4-BE49-F238E27FC236}">
                  <a16:creationId xmlns:a16="http://schemas.microsoft.com/office/drawing/2014/main" id="{CDCC9159-1D9E-49F3-93DD-D5EAC95EAA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44" y="1938"/>
              <a:ext cx="160" cy="136"/>
            </a:xfrm>
            <a:prstGeom prst="line">
              <a:avLst/>
            </a:prstGeom>
            <a:noFill/>
            <a:ln w="5080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:a16="http://schemas.microsoft.com/office/drawing/2014/main" id="{13031F37-C8EB-4024-B4C1-10DDC48105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4" y="2002"/>
              <a:ext cx="344" cy="88"/>
              <a:chOff x="2644" y="2002"/>
              <a:chExt cx="344" cy="88"/>
            </a:xfrm>
          </p:grpSpPr>
          <p:sp>
            <p:nvSpPr>
              <p:cNvPr id="54" name="Freeform 55">
                <a:extLst>
                  <a:ext uri="{FF2B5EF4-FFF2-40B4-BE49-F238E27FC236}">
                    <a16:creationId xmlns:a16="http://schemas.microsoft.com/office/drawing/2014/main" id="{CE405040-969F-4156-91DF-55CD95761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8" y="2002"/>
                <a:ext cx="120" cy="88"/>
              </a:xfrm>
              <a:custGeom>
                <a:avLst/>
                <a:gdLst>
                  <a:gd name="T0" fmla="*/ 120 w 120"/>
                  <a:gd name="T1" fmla="*/ 24 h 88"/>
                  <a:gd name="T2" fmla="*/ 16 w 120"/>
                  <a:gd name="T3" fmla="*/ 88 h 88"/>
                  <a:gd name="T4" fmla="*/ 0 w 120"/>
                  <a:gd name="T5" fmla="*/ 0 h 88"/>
                  <a:gd name="T6" fmla="*/ 120 w 120"/>
                  <a:gd name="T7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88">
                    <a:moveTo>
                      <a:pt x="120" y="24"/>
                    </a:moveTo>
                    <a:lnTo>
                      <a:pt x="16" y="88"/>
                    </a:lnTo>
                    <a:lnTo>
                      <a:pt x="0" y="0"/>
                    </a:lnTo>
                    <a:lnTo>
                      <a:pt x="120" y="24"/>
                    </a:lnTo>
                    <a:close/>
                  </a:path>
                </a:pathLst>
              </a:custGeom>
              <a:solidFill>
                <a:srgbClr val="55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Line 56">
                <a:extLst>
                  <a:ext uri="{FF2B5EF4-FFF2-40B4-BE49-F238E27FC236}">
                    <a16:creationId xmlns:a16="http://schemas.microsoft.com/office/drawing/2014/main" id="{6F984F87-88FE-4293-939B-A4D1D659F9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44" y="2026"/>
                <a:ext cx="296" cy="48"/>
              </a:xfrm>
              <a:prstGeom prst="line">
                <a:avLst/>
              </a:prstGeom>
              <a:noFill/>
              <a:ln w="3810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4" name="Group 62">
              <a:extLst>
                <a:ext uri="{FF2B5EF4-FFF2-40B4-BE49-F238E27FC236}">
                  <a16:creationId xmlns:a16="http://schemas.microsoft.com/office/drawing/2014/main" id="{3225F793-8BAF-4B5C-B598-020F3CE0AA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4" y="1618"/>
              <a:ext cx="569" cy="385"/>
              <a:chOff x="3604" y="1618"/>
              <a:chExt cx="569" cy="385"/>
            </a:xfrm>
          </p:grpSpPr>
          <p:sp>
            <p:nvSpPr>
              <p:cNvPr id="50" name="Rectangle 58">
                <a:extLst>
                  <a:ext uri="{FF2B5EF4-FFF2-40B4-BE49-F238E27FC236}">
                    <a16:creationId xmlns:a16="http://schemas.microsoft.com/office/drawing/2014/main" id="{97B0F02D-F2EF-49DA-B7D7-165220E8F7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4" y="1642"/>
                <a:ext cx="10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Rectangle 59">
                <a:extLst>
                  <a:ext uri="{FF2B5EF4-FFF2-40B4-BE49-F238E27FC236}">
                    <a16:creationId xmlns:a16="http://schemas.microsoft.com/office/drawing/2014/main" id="{E480FC22-DAF9-4026-92A3-EA3DF73E3F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6" y="1618"/>
                <a:ext cx="142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+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Rectangle 60">
                <a:extLst>
                  <a:ext uri="{FF2B5EF4-FFF2-40B4-BE49-F238E27FC236}">
                    <a16:creationId xmlns:a16="http://schemas.microsoft.com/office/drawing/2014/main" id="{261AB99E-73A1-4710-9AC3-CE980DD19B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8" y="1642"/>
                <a:ext cx="129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Rectangle 61">
                <a:extLst>
                  <a:ext uri="{FF2B5EF4-FFF2-40B4-BE49-F238E27FC236}">
                    <a16:creationId xmlns:a16="http://schemas.microsoft.com/office/drawing/2014/main" id="{29461AD7-261D-4CD6-8C63-11558B248A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6" y="1770"/>
                <a:ext cx="9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5" name="Group 65">
              <a:extLst>
                <a:ext uri="{FF2B5EF4-FFF2-40B4-BE49-F238E27FC236}">
                  <a16:creationId xmlns:a16="http://schemas.microsoft.com/office/drawing/2014/main" id="{BEF2BA7E-D3B0-4FD9-B3EF-27DD67D15C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76" y="1978"/>
              <a:ext cx="824" cy="96"/>
              <a:chOff x="5276" y="1978"/>
              <a:chExt cx="824" cy="96"/>
            </a:xfrm>
          </p:grpSpPr>
          <p:sp>
            <p:nvSpPr>
              <p:cNvPr id="48" name="Freeform 63">
                <a:extLst>
                  <a:ext uri="{FF2B5EF4-FFF2-40B4-BE49-F238E27FC236}">
                    <a16:creationId xmlns:a16="http://schemas.microsoft.com/office/drawing/2014/main" id="{E8E8BE1D-64A3-40AA-B583-B1E07811CF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8" y="1978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Line 64">
                <a:extLst>
                  <a:ext uri="{FF2B5EF4-FFF2-40B4-BE49-F238E27FC236}">
                    <a16:creationId xmlns:a16="http://schemas.microsoft.com/office/drawing/2014/main" id="{7E930754-3E1A-4C35-B176-794E19207F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76" y="2026"/>
                <a:ext cx="76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6" name="Oval 66">
              <a:extLst>
                <a:ext uri="{FF2B5EF4-FFF2-40B4-BE49-F238E27FC236}">
                  <a16:creationId xmlns:a16="http://schemas.microsoft.com/office/drawing/2014/main" id="{2F449462-1A92-4FE2-8563-4A65F8837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2" y="2006"/>
              <a:ext cx="64" cy="64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Line 67">
              <a:extLst>
                <a:ext uri="{FF2B5EF4-FFF2-40B4-BE49-F238E27FC236}">
                  <a16:creationId xmlns:a16="http://schemas.microsoft.com/office/drawing/2014/main" id="{2EC38057-3A3C-4076-9F33-AFB2F4FF5D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72" y="2930"/>
              <a:ext cx="52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8" name="Line 47">
            <a:extLst>
              <a:ext uri="{FF2B5EF4-FFF2-40B4-BE49-F238E27FC236}">
                <a16:creationId xmlns:a16="http://schemas.microsoft.com/office/drawing/2014/main" id="{4AEB24D2-D2C4-4F63-A826-657BA9CE6D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80932" y="4035425"/>
            <a:ext cx="622219" cy="685800"/>
          </a:xfrm>
          <a:prstGeom prst="line">
            <a:avLst/>
          </a:prstGeom>
          <a:noFill/>
          <a:ln w="50800">
            <a:solidFill>
              <a:srgbClr val="55555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660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F118-3D31-4BF9-977D-5A17653B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dirty="0"/>
              <a:t>d) Noise Cancellation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9D4F9-B7DE-47D5-8428-AA1654B9B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GB" dirty="0"/>
              <a:t>However, we will assume that </a:t>
            </a:r>
            <a:r>
              <a:rPr lang="en-GB" alt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altLang="en-GB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altLang="en-GB" dirty="0"/>
              <a:t> and </a:t>
            </a:r>
            <a:r>
              <a:rPr lang="en-GB" alt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altLang="en-GB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altLang="en-GB" i="1" dirty="0"/>
              <a:t> </a:t>
            </a:r>
            <a:r>
              <a:rPr lang="en-GB" altLang="en-GB" dirty="0"/>
              <a:t>are correlated and each is uncorrelated with </a:t>
            </a:r>
            <a:r>
              <a:rPr lang="en-GB" alt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altLang="en-GB" i="1" dirty="0"/>
              <a:t>.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5DA424-BE2A-442D-9092-4A5E7E0668C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34907" y="2346325"/>
            <a:ext cx="7161867" cy="3403600"/>
            <a:chOff x="1660" y="1418"/>
            <a:chExt cx="4512" cy="2144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D3F6B76F-F951-424B-8604-6D5F0D0B294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60" y="1418"/>
              <a:ext cx="4512" cy="2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2C5B31B9-8E62-4701-89DA-3B8969649B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6" y="2434"/>
              <a:ext cx="744" cy="1040"/>
              <a:chOff x="3756" y="2434"/>
              <a:chExt cx="744" cy="1040"/>
            </a:xfrm>
          </p:grpSpPr>
          <p:sp>
            <p:nvSpPr>
              <p:cNvPr id="66" name="Freeform 5">
                <a:extLst>
                  <a:ext uri="{FF2B5EF4-FFF2-40B4-BE49-F238E27FC236}">
                    <a16:creationId xmlns:a16="http://schemas.microsoft.com/office/drawing/2014/main" id="{707DD344-8E95-44B1-A4F7-AC0230D05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" y="2434"/>
                <a:ext cx="104" cy="120"/>
              </a:xfrm>
              <a:custGeom>
                <a:avLst/>
                <a:gdLst>
                  <a:gd name="T0" fmla="*/ 0 w 104"/>
                  <a:gd name="T1" fmla="*/ 0 h 120"/>
                  <a:gd name="T2" fmla="*/ 104 w 104"/>
                  <a:gd name="T3" fmla="*/ 64 h 120"/>
                  <a:gd name="T4" fmla="*/ 24 w 104"/>
                  <a:gd name="T5" fmla="*/ 120 h 120"/>
                  <a:gd name="T6" fmla="*/ 0 w 104"/>
                  <a:gd name="T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20">
                    <a:moveTo>
                      <a:pt x="0" y="0"/>
                    </a:moveTo>
                    <a:lnTo>
                      <a:pt x="104" y="64"/>
                    </a:lnTo>
                    <a:lnTo>
                      <a:pt x="24" y="1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" name="Line 6">
                <a:extLst>
                  <a:ext uri="{FF2B5EF4-FFF2-40B4-BE49-F238E27FC236}">
                    <a16:creationId xmlns:a16="http://schemas.microsoft.com/office/drawing/2014/main" id="{580B734A-A750-4E4D-887D-0F4392CD11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0" y="2466"/>
                <a:ext cx="720" cy="1008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04C6185A-EB9F-4201-9E31-31E280DDD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4" y="2622"/>
              <a:ext cx="904" cy="62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6D3732AF-4866-4398-B695-B64C2F679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2" y="2706"/>
              <a:ext cx="65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adaptive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26DA0E5-B108-4B2F-8616-3FA0F2296E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" y="2922"/>
              <a:ext cx="3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filter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1339D8E-FCD4-478A-80E3-5F8B978DA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6" y="2514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7045D3E-64BD-473E-907E-D3D917F2C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634"/>
              <a:ext cx="14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49CBA9-4538-48FC-A882-71701483A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" y="1610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9F0D1C3-4B22-4C37-BA1C-12A849009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4" y="1894"/>
              <a:ext cx="264" cy="26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4" name="Group 17">
              <a:extLst>
                <a:ext uri="{FF2B5EF4-FFF2-40B4-BE49-F238E27FC236}">
                  <a16:creationId xmlns:a16="http://schemas.microsoft.com/office/drawing/2014/main" id="{88A61531-8FF7-4ABB-B18A-2256CF6CA8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2" y="2882"/>
              <a:ext cx="456" cy="96"/>
              <a:chOff x="3212" y="2882"/>
              <a:chExt cx="456" cy="96"/>
            </a:xfrm>
          </p:grpSpPr>
          <p:sp>
            <p:nvSpPr>
              <p:cNvPr id="64" name="Freeform 15">
                <a:extLst>
                  <a:ext uri="{FF2B5EF4-FFF2-40B4-BE49-F238E27FC236}">
                    <a16:creationId xmlns:a16="http://schemas.microsoft.com/office/drawing/2014/main" id="{9C68F202-EC88-44B7-B561-05195A829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6" y="2882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" name="Line 16">
                <a:extLst>
                  <a:ext uri="{FF2B5EF4-FFF2-40B4-BE49-F238E27FC236}">
                    <a16:creationId xmlns:a16="http://schemas.microsoft.com/office/drawing/2014/main" id="{74C31F30-15A7-4EED-82D5-574D4EFCFE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12" y="2930"/>
                <a:ext cx="4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5" name="Group 20">
              <a:extLst>
                <a:ext uri="{FF2B5EF4-FFF2-40B4-BE49-F238E27FC236}">
                  <a16:creationId xmlns:a16="http://schemas.microsoft.com/office/drawing/2014/main" id="{7E9A2CFE-9C5F-4136-BB67-8D2002D161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68" y="2162"/>
              <a:ext cx="96" cy="768"/>
              <a:chOff x="5068" y="2162"/>
              <a:chExt cx="96" cy="768"/>
            </a:xfrm>
          </p:grpSpPr>
          <p:sp>
            <p:nvSpPr>
              <p:cNvPr id="62" name="Freeform 18">
                <a:extLst>
                  <a:ext uri="{FF2B5EF4-FFF2-40B4-BE49-F238E27FC236}">
                    <a16:creationId xmlns:a16="http://schemas.microsoft.com/office/drawing/2014/main" id="{8A0C3568-1198-47A4-895B-A37AF5A895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8" y="2162"/>
                <a:ext cx="96" cy="112"/>
              </a:xfrm>
              <a:custGeom>
                <a:avLst/>
                <a:gdLst>
                  <a:gd name="T0" fmla="*/ 48 w 96"/>
                  <a:gd name="T1" fmla="*/ 0 h 112"/>
                  <a:gd name="T2" fmla="*/ 96 w 96"/>
                  <a:gd name="T3" fmla="*/ 112 h 112"/>
                  <a:gd name="T4" fmla="*/ 0 w 96"/>
                  <a:gd name="T5" fmla="*/ 112 h 112"/>
                  <a:gd name="T6" fmla="*/ 48 w 96"/>
                  <a:gd name="T7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112">
                    <a:moveTo>
                      <a:pt x="48" y="0"/>
                    </a:moveTo>
                    <a:lnTo>
                      <a:pt x="96" y="112"/>
                    </a:lnTo>
                    <a:lnTo>
                      <a:pt x="0" y="11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" name="Line 19">
                <a:extLst>
                  <a:ext uri="{FF2B5EF4-FFF2-40B4-BE49-F238E27FC236}">
                    <a16:creationId xmlns:a16="http://schemas.microsoft.com/office/drawing/2014/main" id="{61FB844F-5AA2-4906-86F4-2954F2D780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16" y="2210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6" name="Line 21">
              <a:extLst>
                <a:ext uri="{FF2B5EF4-FFF2-40B4-BE49-F238E27FC236}">
                  <a16:creationId xmlns:a16="http://schemas.microsoft.com/office/drawing/2014/main" id="{CC8B36FE-0616-41B0-9F60-1FB7CF1273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96" y="2162"/>
              <a:ext cx="11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Line 22">
              <a:extLst>
                <a:ext uri="{FF2B5EF4-FFF2-40B4-BE49-F238E27FC236}">
                  <a16:creationId xmlns:a16="http://schemas.microsoft.com/office/drawing/2014/main" id="{BDD2EEF1-CC90-4659-8FB4-2C0F88A1D0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96" y="1890"/>
              <a:ext cx="1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Line 23">
              <a:extLst>
                <a:ext uri="{FF2B5EF4-FFF2-40B4-BE49-F238E27FC236}">
                  <a16:creationId xmlns:a16="http://schemas.microsoft.com/office/drawing/2014/main" id="{1B6CDB1A-2809-42FD-A866-A784669353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8" y="1826"/>
              <a:ext cx="0" cy="1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Rectangle 24">
              <a:extLst>
                <a:ext uri="{FF2B5EF4-FFF2-40B4-BE49-F238E27FC236}">
                  <a16:creationId xmlns:a16="http://schemas.microsoft.com/office/drawing/2014/main" id="{A646C268-DCA4-484F-B00E-C294FC3C3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2" y="1670"/>
              <a:ext cx="760" cy="62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325F99E8-3C69-42E0-8BD9-1263545D1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" y="1754"/>
              <a:ext cx="46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signal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6">
              <a:extLst>
                <a:ext uri="{FF2B5EF4-FFF2-40B4-BE49-F238E27FC236}">
                  <a16:creationId xmlns:a16="http://schemas.microsoft.com/office/drawing/2014/main" id="{F4C09E39-A9D9-459C-817F-3B45ACE78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6" y="1970"/>
              <a:ext cx="5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source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03004C5F-390C-482E-BECA-BBAA975E9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6" y="1758"/>
              <a:ext cx="712" cy="432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Line 28">
              <a:extLst>
                <a:ext uri="{FF2B5EF4-FFF2-40B4-BE49-F238E27FC236}">
                  <a16:creationId xmlns:a16="http://schemas.microsoft.com/office/drawing/2014/main" id="{53E891AF-A536-42C1-B9B7-1079BA5B24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00" y="3474"/>
              <a:ext cx="111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Line 29">
              <a:extLst>
                <a:ext uri="{FF2B5EF4-FFF2-40B4-BE49-F238E27FC236}">
                  <a16:creationId xmlns:a16="http://schemas.microsoft.com/office/drawing/2014/main" id="{A034D731-9717-4427-9D47-6ECDA83254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2" y="2050"/>
              <a:ext cx="0" cy="142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Rectangle 30">
              <a:extLst>
                <a:ext uri="{FF2B5EF4-FFF2-40B4-BE49-F238E27FC236}">
                  <a16:creationId xmlns:a16="http://schemas.microsoft.com/office/drawing/2014/main" id="{B9BEE92F-ACF3-4138-861E-D7FCB6286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2" y="2686"/>
              <a:ext cx="760" cy="6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Rectangle 31">
              <a:extLst>
                <a:ext uri="{FF2B5EF4-FFF2-40B4-BE49-F238E27FC236}">
                  <a16:creationId xmlns:a16="http://schemas.microsoft.com/office/drawing/2014/main" id="{85488506-4D94-4CB9-8D17-F8A089AF6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6" y="2794"/>
              <a:ext cx="40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noise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32">
              <a:extLst>
                <a:ext uri="{FF2B5EF4-FFF2-40B4-BE49-F238E27FC236}">
                  <a16:creationId xmlns:a16="http://schemas.microsoft.com/office/drawing/2014/main" id="{DF53FE33-1A65-49F6-ACF8-AA616BD92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0" y="3010"/>
              <a:ext cx="5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source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Line 33">
              <a:extLst>
                <a:ext uri="{FF2B5EF4-FFF2-40B4-BE49-F238E27FC236}">
                  <a16:creationId xmlns:a16="http://schemas.microsoft.com/office/drawing/2014/main" id="{FF7C83A8-847C-49E1-943F-97F64E3088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2" y="2026"/>
              <a:ext cx="174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9" name="Group 36">
              <a:extLst>
                <a:ext uri="{FF2B5EF4-FFF2-40B4-BE49-F238E27FC236}">
                  <a16:creationId xmlns:a16="http://schemas.microsoft.com/office/drawing/2014/main" id="{54FBE95E-310F-4C73-94B9-DEE9F54B66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8" y="2498"/>
              <a:ext cx="201" cy="361"/>
              <a:chOff x="3308" y="2498"/>
              <a:chExt cx="201" cy="361"/>
            </a:xfrm>
          </p:grpSpPr>
          <p:sp>
            <p:nvSpPr>
              <p:cNvPr id="60" name="Rectangle 34">
                <a:extLst>
                  <a:ext uri="{FF2B5EF4-FFF2-40B4-BE49-F238E27FC236}">
                    <a16:creationId xmlns:a16="http://schemas.microsoft.com/office/drawing/2014/main" id="{65E5077B-7836-439E-A5F1-86BD3BE877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8" y="2498"/>
                <a:ext cx="129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Rectangle 35">
                <a:extLst>
                  <a:ext uri="{FF2B5EF4-FFF2-40B4-BE49-F238E27FC236}">
                    <a16:creationId xmlns:a16="http://schemas.microsoft.com/office/drawing/2014/main" id="{D6BB8C56-9486-4746-9B28-BA6B2376C4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2" y="2626"/>
                <a:ext cx="9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cs typeface="Arial" pitchFamily="34" charset="0"/>
                  </a:rPr>
                  <a:t>1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0" name="Oval 37">
              <a:extLst>
                <a:ext uri="{FF2B5EF4-FFF2-40B4-BE49-F238E27FC236}">
                  <a16:creationId xmlns:a16="http://schemas.microsoft.com/office/drawing/2014/main" id="{5A22FA20-EB5D-4E22-821D-7BB93A589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2" y="2870"/>
              <a:ext cx="104" cy="10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Rectangle 38">
              <a:extLst>
                <a:ext uri="{FF2B5EF4-FFF2-40B4-BE49-F238E27FC236}">
                  <a16:creationId xmlns:a16="http://schemas.microsoft.com/office/drawing/2014/main" id="{8F95066E-0604-4EA1-BC69-3D4EA6205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2" y="3026"/>
              <a:ext cx="72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reference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39">
              <a:extLst>
                <a:ext uri="{FF2B5EF4-FFF2-40B4-BE49-F238E27FC236}">
                  <a16:creationId xmlns:a16="http://schemas.microsoft.com/office/drawing/2014/main" id="{FFAE368F-B514-41BB-8955-39D207274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3242"/>
              <a:ext cx="4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sensor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Oval 40">
              <a:extLst>
                <a:ext uri="{FF2B5EF4-FFF2-40B4-BE49-F238E27FC236}">
                  <a16:creationId xmlns:a16="http://schemas.microsoft.com/office/drawing/2014/main" id="{C781B541-5902-4586-A056-E5E813E37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2" y="1976"/>
              <a:ext cx="104" cy="112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Rectangle 41">
              <a:extLst>
                <a:ext uri="{FF2B5EF4-FFF2-40B4-BE49-F238E27FC236}">
                  <a16:creationId xmlns:a16="http://schemas.microsoft.com/office/drawing/2014/main" id="{AE8B2CA2-2E1B-4B7E-9BF1-E3B33C6AA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4" y="1418"/>
              <a:ext cx="61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primary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42">
              <a:extLst>
                <a:ext uri="{FF2B5EF4-FFF2-40B4-BE49-F238E27FC236}">
                  <a16:creationId xmlns:a16="http://schemas.microsoft.com/office/drawing/2014/main" id="{478EC093-6B4E-4ECE-B25B-E257333A1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" y="1634"/>
              <a:ext cx="4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sensor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6" name="Group 45">
              <a:extLst>
                <a:ext uri="{FF2B5EF4-FFF2-40B4-BE49-F238E27FC236}">
                  <a16:creationId xmlns:a16="http://schemas.microsoft.com/office/drawing/2014/main" id="{7A085794-34F8-4B40-B008-545A03C8CD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6" y="2114"/>
              <a:ext cx="304" cy="368"/>
              <a:chOff x="2756" y="2114"/>
              <a:chExt cx="304" cy="368"/>
            </a:xfrm>
          </p:grpSpPr>
          <p:sp>
            <p:nvSpPr>
              <p:cNvPr id="58" name="Freeform 43">
                <a:extLst>
                  <a:ext uri="{FF2B5EF4-FFF2-40B4-BE49-F238E27FC236}">
                    <a16:creationId xmlns:a16="http://schemas.microsoft.com/office/drawing/2014/main" id="{50E71DA2-843A-4D8C-B3BE-7985831115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8" y="2114"/>
                <a:ext cx="112" cy="120"/>
              </a:xfrm>
              <a:custGeom>
                <a:avLst/>
                <a:gdLst>
                  <a:gd name="T0" fmla="*/ 112 w 112"/>
                  <a:gd name="T1" fmla="*/ 0 h 120"/>
                  <a:gd name="T2" fmla="*/ 80 w 112"/>
                  <a:gd name="T3" fmla="*/ 120 h 120"/>
                  <a:gd name="T4" fmla="*/ 0 w 112"/>
                  <a:gd name="T5" fmla="*/ 56 h 120"/>
                  <a:gd name="T6" fmla="*/ 112 w 112"/>
                  <a:gd name="T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120">
                    <a:moveTo>
                      <a:pt x="112" y="0"/>
                    </a:moveTo>
                    <a:lnTo>
                      <a:pt x="80" y="120"/>
                    </a:lnTo>
                    <a:lnTo>
                      <a:pt x="0" y="5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55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Line 44">
                <a:extLst>
                  <a:ext uri="{FF2B5EF4-FFF2-40B4-BE49-F238E27FC236}">
                    <a16:creationId xmlns:a16="http://schemas.microsoft.com/office/drawing/2014/main" id="{25FA719A-996E-42DE-8113-C9ABE70E4E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56" y="2146"/>
                <a:ext cx="272" cy="336"/>
              </a:xfrm>
              <a:prstGeom prst="line">
                <a:avLst/>
              </a:prstGeom>
              <a:noFill/>
              <a:ln w="5080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7" name="Line 46">
              <a:extLst>
                <a:ext uri="{FF2B5EF4-FFF2-40B4-BE49-F238E27FC236}">
                  <a16:creationId xmlns:a16="http://schemas.microsoft.com/office/drawing/2014/main" id="{7FC1D246-C7E2-4853-A10D-BF2320BB88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56" y="2482"/>
              <a:ext cx="136" cy="0"/>
            </a:xfrm>
            <a:prstGeom prst="line">
              <a:avLst/>
            </a:prstGeom>
            <a:noFill/>
            <a:ln w="3810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Line 48">
              <a:extLst>
                <a:ext uri="{FF2B5EF4-FFF2-40B4-BE49-F238E27FC236}">
                  <a16:creationId xmlns:a16="http://schemas.microsoft.com/office/drawing/2014/main" id="{0B2E888E-F2A2-4AA0-B9D7-56BA3DEB7E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8" y="2890"/>
              <a:ext cx="296" cy="112"/>
            </a:xfrm>
            <a:prstGeom prst="line">
              <a:avLst/>
            </a:prstGeom>
            <a:noFill/>
            <a:ln w="3810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Line 49">
              <a:extLst>
                <a:ext uri="{FF2B5EF4-FFF2-40B4-BE49-F238E27FC236}">
                  <a16:creationId xmlns:a16="http://schemas.microsoft.com/office/drawing/2014/main" id="{9386D82B-F8C6-4339-9488-77498B8CF0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56" y="2890"/>
              <a:ext cx="48" cy="112"/>
            </a:xfrm>
            <a:prstGeom prst="line">
              <a:avLst/>
            </a:prstGeom>
            <a:noFill/>
            <a:ln w="3810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0" name="Group 52">
              <a:extLst>
                <a:ext uri="{FF2B5EF4-FFF2-40B4-BE49-F238E27FC236}">
                  <a16:creationId xmlns:a16="http://schemas.microsoft.com/office/drawing/2014/main" id="{D47E69E6-B688-4D8C-8598-B192CF4E26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6" y="2922"/>
              <a:ext cx="232" cy="88"/>
              <a:chOff x="2756" y="2922"/>
              <a:chExt cx="232" cy="88"/>
            </a:xfrm>
          </p:grpSpPr>
          <p:sp>
            <p:nvSpPr>
              <p:cNvPr id="56" name="Freeform 50">
                <a:extLst>
                  <a:ext uri="{FF2B5EF4-FFF2-40B4-BE49-F238E27FC236}">
                    <a16:creationId xmlns:a16="http://schemas.microsoft.com/office/drawing/2014/main" id="{DAEA6CD4-DFD5-4394-B435-843518754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8" y="2922"/>
                <a:ext cx="120" cy="88"/>
              </a:xfrm>
              <a:custGeom>
                <a:avLst/>
                <a:gdLst>
                  <a:gd name="T0" fmla="*/ 120 w 120"/>
                  <a:gd name="T1" fmla="*/ 8 h 88"/>
                  <a:gd name="T2" fmla="*/ 24 w 120"/>
                  <a:gd name="T3" fmla="*/ 88 h 88"/>
                  <a:gd name="T4" fmla="*/ 0 w 120"/>
                  <a:gd name="T5" fmla="*/ 0 h 88"/>
                  <a:gd name="T6" fmla="*/ 120 w 120"/>
                  <a:gd name="T7" fmla="*/ 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88">
                    <a:moveTo>
                      <a:pt x="120" y="8"/>
                    </a:moveTo>
                    <a:lnTo>
                      <a:pt x="24" y="88"/>
                    </a:lnTo>
                    <a:lnTo>
                      <a:pt x="0" y="0"/>
                    </a:lnTo>
                    <a:lnTo>
                      <a:pt x="120" y="8"/>
                    </a:lnTo>
                    <a:close/>
                  </a:path>
                </a:pathLst>
              </a:custGeom>
              <a:solidFill>
                <a:srgbClr val="55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" name="Line 51">
                <a:extLst>
                  <a:ext uri="{FF2B5EF4-FFF2-40B4-BE49-F238E27FC236}">
                    <a16:creationId xmlns:a16="http://schemas.microsoft.com/office/drawing/2014/main" id="{CA658E34-311E-4F44-A846-1CBF782266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56" y="2938"/>
                <a:ext cx="184" cy="64"/>
              </a:xfrm>
              <a:prstGeom prst="line">
                <a:avLst/>
              </a:prstGeom>
              <a:noFill/>
              <a:ln w="3810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1" name="Line 53">
              <a:extLst>
                <a:ext uri="{FF2B5EF4-FFF2-40B4-BE49-F238E27FC236}">
                  <a16:creationId xmlns:a16="http://schemas.microsoft.com/office/drawing/2014/main" id="{573D5905-F0B4-415E-90FD-15ED8DB278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84" y="1938"/>
              <a:ext cx="320" cy="0"/>
            </a:xfrm>
            <a:prstGeom prst="line">
              <a:avLst/>
            </a:prstGeom>
            <a:noFill/>
            <a:ln w="3810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Line 54">
              <a:extLst>
                <a:ext uri="{FF2B5EF4-FFF2-40B4-BE49-F238E27FC236}">
                  <a16:creationId xmlns:a16="http://schemas.microsoft.com/office/drawing/2014/main" id="{9B68535C-28A1-41AD-B772-D6580D41F5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44" y="1938"/>
              <a:ext cx="160" cy="136"/>
            </a:xfrm>
            <a:prstGeom prst="line">
              <a:avLst/>
            </a:prstGeom>
            <a:noFill/>
            <a:ln w="5080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:a16="http://schemas.microsoft.com/office/drawing/2014/main" id="{FEBD6324-1A90-4964-B038-46F4731163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4" y="2002"/>
              <a:ext cx="344" cy="88"/>
              <a:chOff x="2644" y="2002"/>
              <a:chExt cx="344" cy="88"/>
            </a:xfrm>
          </p:grpSpPr>
          <p:sp>
            <p:nvSpPr>
              <p:cNvPr id="54" name="Freeform 55">
                <a:extLst>
                  <a:ext uri="{FF2B5EF4-FFF2-40B4-BE49-F238E27FC236}">
                    <a16:creationId xmlns:a16="http://schemas.microsoft.com/office/drawing/2014/main" id="{35E7EDE4-5719-481C-8DE1-7962C27F3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8" y="2002"/>
                <a:ext cx="120" cy="88"/>
              </a:xfrm>
              <a:custGeom>
                <a:avLst/>
                <a:gdLst>
                  <a:gd name="T0" fmla="*/ 120 w 120"/>
                  <a:gd name="T1" fmla="*/ 24 h 88"/>
                  <a:gd name="T2" fmla="*/ 16 w 120"/>
                  <a:gd name="T3" fmla="*/ 88 h 88"/>
                  <a:gd name="T4" fmla="*/ 0 w 120"/>
                  <a:gd name="T5" fmla="*/ 0 h 88"/>
                  <a:gd name="T6" fmla="*/ 120 w 120"/>
                  <a:gd name="T7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88">
                    <a:moveTo>
                      <a:pt x="120" y="24"/>
                    </a:moveTo>
                    <a:lnTo>
                      <a:pt x="16" y="88"/>
                    </a:lnTo>
                    <a:lnTo>
                      <a:pt x="0" y="0"/>
                    </a:lnTo>
                    <a:lnTo>
                      <a:pt x="120" y="24"/>
                    </a:lnTo>
                    <a:close/>
                  </a:path>
                </a:pathLst>
              </a:custGeom>
              <a:solidFill>
                <a:srgbClr val="55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Line 56">
                <a:extLst>
                  <a:ext uri="{FF2B5EF4-FFF2-40B4-BE49-F238E27FC236}">
                    <a16:creationId xmlns:a16="http://schemas.microsoft.com/office/drawing/2014/main" id="{3D3819B6-860F-461A-8955-5DFAD33B0B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44" y="2026"/>
                <a:ext cx="296" cy="48"/>
              </a:xfrm>
              <a:prstGeom prst="line">
                <a:avLst/>
              </a:prstGeom>
              <a:noFill/>
              <a:ln w="3810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4" name="Group 62">
              <a:extLst>
                <a:ext uri="{FF2B5EF4-FFF2-40B4-BE49-F238E27FC236}">
                  <a16:creationId xmlns:a16="http://schemas.microsoft.com/office/drawing/2014/main" id="{94552549-0875-4A19-A885-F515A75D9C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4" y="1618"/>
              <a:ext cx="569" cy="385"/>
              <a:chOff x="3604" y="1618"/>
              <a:chExt cx="569" cy="385"/>
            </a:xfrm>
          </p:grpSpPr>
          <p:sp>
            <p:nvSpPr>
              <p:cNvPr id="50" name="Rectangle 58">
                <a:extLst>
                  <a:ext uri="{FF2B5EF4-FFF2-40B4-BE49-F238E27FC236}">
                    <a16:creationId xmlns:a16="http://schemas.microsoft.com/office/drawing/2014/main" id="{1A78473D-A1A6-40E4-8EFE-6CB43C738C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4" y="1642"/>
                <a:ext cx="10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Rectangle 59">
                <a:extLst>
                  <a:ext uri="{FF2B5EF4-FFF2-40B4-BE49-F238E27FC236}">
                    <a16:creationId xmlns:a16="http://schemas.microsoft.com/office/drawing/2014/main" id="{5ABBD6AF-B3BF-42FF-B180-2B35F1A75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6" y="1618"/>
                <a:ext cx="142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+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Rectangle 60">
                <a:extLst>
                  <a:ext uri="{FF2B5EF4-FFF2-40B4-BE49-F238E27FC236}">
                    <a16:creationId xmlns:a16="http://schemas.microsoft.com/office/drawing/2014/main" id="{B9465DE5-90E4-40AA-8FC7-14EE507EFE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8" y="1642"/>
                <a:ext cx="129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Rectangle 61">
                <a:extLst>
                  <a:ext uri="{FF2B5EF4-FFF2-40B4-BE49-F238E27FC236}">
                    <a16:creationId xmlns:a16="http://schemas.microsoft.com/office/drawing/2014/main" id="{AF23E4A7-013C-42CD-BAF7-14715D1119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6" y="1770"/>
                <a:ext cx="9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5" name="Group 65">
              <a:extLst>
                <a:ext uri="{FF2B5EF4-FFF2-40B4-BE49-F238E27FC236}">
                  <a16:creationId xmlns:a16="http://schemas.microsoft.com/office/drawing/2014/main" id="{9A914617-AB00-4357-B4A5-D361A9ACC0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76" y="1978"/>
              <a:ext cx="824" cy="96"/>
              <a:chOff x="5276" y="1978"/>
              <a:chExt cx="824" cy="96"/>
            </a:xfrm>
          </p:grpSpPr>
          <p:sp>
            <p:nvSpPr>
              <p:cNvPr id="48" name="Freeform 63">
                <a:extLst>
                  <a:ext uri="{FF2B5EF4-FFF2-40B4-BE49-F238E27FC236}">
                    <a16:creationId xmlns:a16="http://schemas.microsoft.com/office/drawing/2014/main" id="{EDA3B59D-E3BB-4875-80EC-F1361FDC35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8" y="1978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Line 64">
                <a:extLst>
                  <a:ext uri="{FF2B5EF4-FFF2-40B4-BE49-F238E27FC236}">
                    <a16:creationId xmlns:a16="http://schemas.microsoft.com/office/drawing/2014/main" id="{6B1A1A60-16EB-45BD-ADA0-8E99909C2E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76" y="2026"/>
                <a:ext cx="76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6" name="Oval 66">
              <a:extLst>
                <a:ext uri="{FF2B5EF4-FFF2-40B4-BE49-F238E27FC236}">
                  <a16:creationId xmlns:a16="http://schemas.microsoft.com/office/drawing/2014/main" id="{10A0F88C-4E96-4E64-9393-4B26A2CAD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2" y="2006"/>
              <a:ext cx="64" cy="64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Line 67">
              <a:extLst>
                <a:ext uri="{FF2B5EF4-FFF2-40B4-BE49-F238E27FC236}">
                  <a16:creationId xmlns:a16="http://schemas.microsoft.com/office/drawing/2014/main" id="{C9B9E4F4-9405-49BB-B366-7ABF96DB2E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72" y="2930"/>
              <a:ext cx="52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9" name="Line 47">
            <a:extLst>
              <a:ext uri="{FF2B5EF4-FFF2-40B4-BE49-F238E27FC236}">
                <a16:creationId xmlns:a16="http://schemas.microsoft.com/office/drawing/2014/main" id="{D32D0FC0-05C3-4C6B-B3B6-1930DE9F24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80932" y="4035425"/>
            <a:ext cx="622219" cy="685800"/>
          </a:xfrm>
          <a:prstGeom prst="line">
            <a:avLst/>
          </a:prstGeom>
          <a:noFill/>
          <a:ln w="50800">
            <a:solidFill>
              <a:srgbClr val="55555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311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F118-3D31-4BF9-977D-5A17653B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dirty="0"/>
              <a:t>d) Noise Cancellation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9D4F9-B7DE-47D5-8428-AA1654B9B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GB" dirty="0"/>
              <a:t>Role of adaptive filter is to estimate </a:t>
            </a:r>
            <a:r>
              <a:rPr lang="en-GB" alt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altLang="en-GB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altLang="en-GB" dirty="0"/>
              <a:t> from </a:t>
            </a:r>
            <a:r>
              <a:rPr lang="en-GB" alt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altLang="en-GB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altLang="en-GB" dirty="0"/>
              <a:t>.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5D0F3B-4303-45C8-8CAA-292E7D59614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34907" y="2346326"/>
            <a:ext cx="7161867" cy="3413125"/>
            <a:chOff x="1660" y="1418"/>
            <a:chExt cx="4512" cy="2150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3168D5BB-270F-44AA-9B13-E4CACD7AD8F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60" y="1424"/>
              <a:ext cx="4512" cy="2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ABAB6F5C-6098-4089-9CF6-6100F8465D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6" y="2434"/>
              <a:ext cx="744" cy="1040"/>
              <a:chOff x="3756" y="2434"/>
              <a:chExt cx="744" cy="1040"/>
            </a:xfrm>
          </p:grpSpPr>
          <p:sp>
            <p:nvSpPr>
              <p:cNvPr id="66" name="Freeform 5">
                <a:extLst>
                  <a:ext uri="{FF2B5EF4-FFF2-40B4-BE49-F238E27FC236}">
                    <a16:creationId xmlns:a16="http://schemas.microsoft.com/office/drawing/2014/main" id="{792AF3D1-0391-4711-B6C1-F3290C071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" y="2434"/>
                <a:ext cx="104" cy="120"/>
              </a:xfrm>
              <a:custGeom>
                <a:avLst/>
                <a:gdLst>
                  <a:gd name="T0" fmla="*/ 0 w 104"/>
                  <a:gd name="T1" fmla="*/ 0 h 120"/>
                  <a:gd name="T2" fmla="*/ 104 w 104"/>
                  <a:gd name="T3" fmla="*/ 64 h 120"/>
                  <a:gd name="T4" fmla="*/ 24 w 104"/>
                  <a:gd name="T5" fmla="*/ 120 h 120"/>
                  <a:gd name="T6" fmla="*/ 0 w 104"/>
                  <a:gd name="T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20">
                    <a:moveTo>
                      <a:pt x="0" y="0"/>
                    </a:moveTo>
                    <a:lnTo>
                      <a:pt x="104" y="64"/>
                    </a:lnTo>
                    <a:lnTo>
                      <a:pt x="24" y="1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" name="Line 6">
                <a:extLst>
                  <a:ext uri="{FF2B5EF4-FFF2-40B4-BE49-F238E27FC236}">
                    <a16:creationId xmlns:a16="http://schemas.microsoft.com/office/drawing/2014/main" id="{32D884A3-0B1A-4174-B13D-66C01F7154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0" y="2466"/>
                <a:ext cx="720" cy="1008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3F8A7A8C-8D1D-4565-8913-6ADEE767F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4" y="2622"/>
              <a:ext cx="904" cy="62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E2F976B8-7A3E-461B-B5F4-7F7F2C1BB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2" y="2706"/>
              <a:ext cx="65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adaptive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B9E919-95ED-495A-86DE-DDB5E35E5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" y="2922"/>
              <a:ext cx="3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filter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4FC1E14-B377-4D8B-8A52-BA74BA04A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6" y="2514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AFF6BA-0974-4780-8A69-462E4ADB7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634"/>
              <a:ext cx="14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EF558CC-E695-484D-9772-B88308E16C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" y="1610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C8626C-AADD-429A-A3A1-253B41902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4" y="1894"/>
              <a:ext cx="264" cy="26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4" name="Group 17">
              <a:extLst>
                <a:ext uri="{FF2B5EF4-FFF2-40B4-BE49-F238E27FC236}">
                  <a16:creationId xmlns:a16="http://schemas.microsoft.com/office/drawing/2014/main" id="{A0AF0E5D-93AE-4FB4-81C1-9DC293E121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2" y="2882"/>
              <a:ext cx="456" cy="96"/>
              <a:chOff x="3212" y="2882"/>
              <a:chExt cx="456" cy="96"/>
            </a:xfrm>
          </p:grpSpPr>
          <p:sp>
            <p:nvSpPr>
              <p:cNvPr id="64" name="Freeform 15">
                <a:extLst>
                  <a:ext uri="{FF2B5EF4-FFF2-40B4-BE49-F238E27FC236}">
                    <a16:creationId xmlns:a16="http://schemas.microsoft.com/office/drawing/2014/main" id="{A8971D27-FEAD-46F1-AF9A-0163717EC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6" y="2882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" name="Line 16">
                <a:extLst>
                  <a:ext uri="{FF2B5EF4-FFF2-40B4-BE49-F238E27FC236}">
                    <a16:creationId xmlns:a16="http://schemas.microsoft.com/office/drawing/2014/main" id="{60B3676A-D998-48F1-978B-6307EFBF45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12" y="2930"/>
                <a:ext cx="4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5" name="Group 20">
              <a:extLst>
                <a:ext uri="{FF2B5EF4-FFF2-40B4-BE49-F238E27FC236}">
                  <a16:creationId xmlns:a16="http://schemas.microsoft.com/office/drawing/2014/main" id="{6BDB8164-E3D3-483E-BC62-589D3C965B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68" y="2162"/>
              <a:ext cx="96" cy="768"/>
              <a:chOff x="5068" y="2162"/>
              <a:chExt cx="96" cy="768"/>
            </a:xfrm>
          </p:grpSpPr>
          <p:sp>
            <p:nvSpPr>
              <p:cNvPr id="62" name="Freeform 18">
                <a:extLst>
                  <a:ext uri="{FF2B5EF4-FFF2-40B4-BE49-F238E27FC236}">
                    <a16:creationId xmlns:a16="http://schemas.microsoft.com/office/drawing/2014/main" id="{1FCFB596-A8D6-46C5-9443-1F87803F1A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8" y="2162"/>
                <a:ext cx="96" cy="112"/>
              </a:xfrm>
              <a:custGeom>
                <a:avLst/>
                <a:gdLst>
                  <a:gd name="T0" fmla="*/ 48 w 96"/>
                  <a:gd name="T1" fmla="*/ 0 h 112"/>
                  <a:gd name="T2" fmla="*/ 96 w 96"/>
                  <a:gd name="T3" fmla="*/ 112 h 112"/>
                  <a:gd name="T4" fmla="*/ 0 w 96"/>
                  <a:gd name="T5" fmla="*/ 112 h 112"/>
                  <a:gd name="T6" fmla="*/ 48 w 96"/>
                  <a:gd name="T7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112">
                    <a:moveTo>
                      <a:pt x="48" y="0"/>
                    </a:moveTo>
                    <a:lnTo>
                      <a:pt x="96" y="112"/>
                    </a:lnTo>
                    <a:lnTo>
                      <a:pt x="0" y="11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" name="Line 19">
                <a:extLst>
                  <a:ext uri="{FF2B5EF4-FFF2-40B4-BE49-F238E27FC236}">
                    <a16:creationId xmlns:a16="http://schemas.microsoft.com/office/drawing/2014/main" id="{FE4F07DA-EBAC-4054-BDEC-F7A42D9071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16" y="2210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6" name="Line 21">
              <a:extLst>
                <a:ext uri="{FF2B5EF4-FFF2-40B4-BE49-F238E27FC236}">
                  <a16:creationId xmlns:a16="http://schemas.microsoft.com/office/drawing/2014/main" id="{D0F2BDF3-7B76-4B47-970E-D3B990AB53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96" y="2162"/>
              <a:ext cx="11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Line 22">
              <a:extLst>
                <a:ext uri="{FF2B5EF4-FFF2-40B4-BE49-F238E27FC236}">
                  <a16:creationId xmlns:a16="http://schemas.microsoft.com/office/drawing/2014/main" id="{4AE9F932-96B2-4CEC-BD8F-5ADED12752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96" y="1890"/>
              <a:ext cx="1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Line 23">
              <a:extLst>
                <a:ext uri="{FF2B5EF4-FFF2-40B4-BE49-F238E27FC236}">
                  <a16:creationId xmlns:a16="http://schemas.microsoft.com/office/drawing/2014/main" id="{5C8E0B6A-8DD6-407D-987E-E217C11231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8" y="1826"/>
              <a:ext cx="0" cy="1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Rectangle 24">
              <a:extLst>
                <a:ext uri="{FF2B5EF4-FFF2-40B4-BE49-F238E27FC236}">
                  <a16:creationId xmlns:a16="http://schemas.microsoft.com/office/drawing/2014/main" id="{AA853EC4-5754-4A25-9578-BBE026C52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2" y="1670"/>
              <a:ext cx="760" cy="62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96111C72-0F40-4DB5-9B43-BE2F1434C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" y="1754"/>
              <a:ext cx="46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signal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6">
              <a:extLst>
                <a:ext uri="{FF2B5EF4-FFF2-40B4-BE49-F238E27FC236}">
                  <a16:creationId xmlns:a16="http://schemas.microsoft.com/office/drawing/2014/main" id="{DE0EDB66-1076-4162-BDC7-185B4EEDA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6" y="1970"/>
              <a:ext cx="5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source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59D6B9EC-AE8B-4B1B-A579-86B20A72E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6" y="1758"/>
              <a:ext cx="712" cy="432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Line 28">
              <a:extLst>
                <a:ext uri="{FF2B5EF4-FFF2-40B4-BE49-F238E27FC236}">
                  <a16:creationId xmlns:a16="http://schemas.microsoft.com/office/drawing/2014/main" id="{B50ABB33-50D1-4EE4-81D6-F6C2D7E38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00" y="3474"/>
              <a:ext cx="111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Line 29">
              <a:extLst>
                <a:ext uri="{FF2B5EF4-FFF2-40B4-BE49-F238E27FC236}">
                  <a16:creationId xmlns:a16="http://schemas.microsoft.com/office/drawing/2014/main" id="{2CEE6620-A32A-418C-91F9-CF37AD4C4C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2" y="2050"/>
              <a:ext cx="0" cy="142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Rectangle 30">
              <a:extLst>
                <a:ext uri="{FF2B5EF4-FFF2-40B4-BE49-F238E27FC236}">
                  <a16:creationId xmlns:a16="http://schemas.microsoft.com/office/drawing/2014/main" id="{6B387FAD-F831-47B4-AF3A-5C4FB0B82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2" y="2686"/>
              <a:ext cx="760" cy="6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Rectangle 31">
              <a:extLst>
                <a:ext uri="{FF2B5EF4-FFF2-40B4-BE49-F238E27FC236}">
                  <a16:creationId xmlns:a16="http://schemas.microsoft.com/office/drawing/2014/main" id="{22610C78-B3BC-422B-8E5D-1A169F86A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6" y="2794"/>
              <a:ext cx="40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noise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32">
              <a:extLst>
                <a:ext uri="{FF2B5EF4-FFF2-40B4-BE49-F238E27FC236}">
                  <a16:creationId xmlns:a16="http://schemas.microsoft.com/office/drawing/2014/main" id="{9F08E273-77A0-482F-B3EE-4AAAD4E04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0" y="3010"/>
              <a:ext cx="5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source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Line 33">
              <a:extLst>
                <a:ext uri="{FF2B5EF4-FFF2-40B4-BE49-F238E27FC236}">
                  <a16:creationId xmlns:a16="http://schemas.microsoft.com/office/drawing/2014/main" id="{A481DDC0-0E72-403A-A593-9091FF48DF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2" y="2026"/>
              <a:ext cx="174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9" name="Group 36">
              <a:extLst>
                <a:ext uri="{FF2B5EF4-FFF2-40B4-BE49-F238E27FC236}">
                  <a16:creationId xmlns:a16="http://schemas.microsoft.com/office/drawing/2014/main" id="{D2BB85CF-0DF5-4A8B-8231-E958D2BF65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8" y="2498"/>
              <a:ext cx="201" cy="361"/>
              <a:chOff x="3308" y="2498"/>
              <a:chExt cx="201" cy="361"/>
            </a:xfrm>
          </p:grpSpPr>
          <p:sp>
            <p:nvSpPr>
              <p:cNvPr id="60" name="Rectangle 34">
                <a:extLst>
                  <a:ext uri="{FF2B5EF4-FFF2-40B4-BE49-F238E27FC236}">
                    <a16:creationId xmlns:a16="http://schemas.microsoft.com/office/drawing/2014/main" id="{46F681DE-DA06-46B0-84AB-2706ECBCFD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8" y="2498"/>
                <a:ext cx="129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Rectangle 35">
                <a:extLst>
                  <a:ext uri="{FF2B5EF4-FFF2-40B4-BE49-F238E27FC236}">
                    <a16:creationId xmlns:a16="http://schemas.microsoft.com/office/drawing/2014/main" id="{E8FB7180-7597-4965-BACD-998DF50B43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2" y="2626"/>
                <a:ext cx="9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cs typeface="Arial" pitchFamily="34" charset="0"/>
                  </a:rPr>
                  <a:t>1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0" name="Oval 37">
              <a:extLst>
                <a:ext uri="{FF2B5EF4-FFF2-40B4-BE49-F238E27FC236}">
                  <a16:creationId xmlns:a16="http://schemas.microsoft.com/office/drawing/2014/main" id="{9E38910D-4EBB-4E78-9B2C-E1C58FBB9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2" y="2870"/>
              <a:ext cx="104" cy="10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Rectangle 38">
              <a:extLst>
                <a:ext uri="{FF2B5EF4-FFF2-40B4-BE49-F238E27FC236}">
                  <a16:creationId xmlns:a16="http://schemas.microsoft.com/office/drawing/2014/main" id="{D95024CA-E1A9-49AD-B57B-A5AAAB67C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2" y="3026"/>
              <a:ext cx="72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reference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39">
              <a:extLst>
                <a:ext uri="{FF2B5EF4-FFF2-40B4-BE49-F238E27FC236}">
                  <a16:creationId xmlns:a16="http://schemas.microsoft.com/office/drawing/2014/main" id="{AD9C2ACC-B118-43B1-A5B1-550C08636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3242"/>
              <a:ext cx="4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sensor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Oval 40">
              <a:extLst>
                <a:ext uri="{FF2B5EF4-FFF2-40B4-BE49-F238E27FC236}">
                  <a16:creationId xmlns:a16="http://schemas.microsoft.com/office/drawing/2014/main" id="{54AB35E9-47B7-41A3-BE79-393F7E43B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2" y="1976"/>
              <a:ext cx="104" cy="112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Rectangle 41">
              <a:extLst>
                <a:ext uri="{FF2B5EF4-FFF2-40B4-BE49-F238E27FC236}">
                  <a16:creationId xmlns:a16="http://schemas.microsoft.com/office/drawing/2014/main" id="{A0D7B9EB-F046-474D-8FB7-64C129E9F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4" y="1418"/>
              <a:ext cx="61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primary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42">
              <a:extLst>
                <a:ext uri="{FF2B5EF4-FFF2-40B4-BE49-F238E27FC236}">
                  <a16:creationId xmlns:a16="http://schemas.microsoft.com/office/drawing/2014/main" id="{0707A5B2-B7E2-47AF-BB93-0FE30B30E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" y="1634"/>
              <a:ext cx="4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sensor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6" name="Group 45">
              <a:extLst>
                <a:ext uri="{FF2B5EF4-FFF2-40B4-BE49-F238E27FC236}">
                  <a16:creationId xmlns:a16="http://schemas.microsoft.com/office/drawing/2014/main" id="{083330B4-AF64-40B7-8014-F706EB8783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6" y="2114"/>
              <a:ext cx="304" cy="368"/>
              <a:chOff x="2756" y="2114"/>
              <a:chExt cx="304" cy="368"/>
            </a:xfrm>
          </p:grpSpPr>
          <p:sp>
            <p:nvSpPr>
              <p:cNvPr id="58" name="Freeform 43">
                <a:extLst>
                  <a:ext uri="{FF2B5EF4-FFF2-40B4-BE49-F238E27FC236}">
                    <a16:creationId xmlns:a16="http://schemas.microsoft.com/office/drawing/2014/main" id="{36B6CFED-BB0A-4D13-B7E7-3CE3C70419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8" y="2114"/>
                <a:ext cx="112" cy="120"/>
              </a:xfrm>
              <a:custGeom>
                <a:avLst/>
                <a:gdLst>
                  <a:gd name="T0" fmla="*/ 112 w 112"/>
                  <a:gd name="T1" fmla="*/ 0 h 120"/>
                  <a:gd name="T2" fmla="*/ 80 w 112"/>
                  <a:gd name="T3" fmla="*/ 120 h 120"/>
                  <a:gd name="T4" fmla="*/ 0 w 112"/>
                  <a:gd name="T5" fmla="*/ 56 h 120"/>
                  <a:gd name="T6" fmla="*/ 112 w 112"/>
                  <a:gd name="T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120">
                    <a:moveTo>
                      <a:pt x="112" y="0"/>
                    </a:moveTo>
                    <a:lnTo>
                      <a:pt x="80" y="120"/>
                    </a:lnTo>
                    <a:lnTo>
                      <a:pt x="0" y="5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55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Line 44">
                <a:extLst>
                  <a:ext uri="{FF2B5EF4-FFF2-40B4-BE49-F238E27FC236}">
                    <a16:creationId xmlns:a16="http://schemas.microsoft.com/office/drawing/2014/main" id="{0FC45B19-54DC-45A4-BB31-A884ECD692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56" y="2146"/>
                <a:ext cx="272" cy="336"/>
              </a:xfrm>
              <a:prstGeom prst="line">
                <a:avLst/>
              </a:prstGeom>
              <a:noFill/>
              <a:ln w="5080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7" name="Line 46">
              <a:extLst>
                <a:ext uri="{FF2B5EF4-FFF2-40B4-BE49-F238E27FC236}">
                  <a16:creationId xmlns:a16="http://schemas.microsoft.com/office/drawing/2014/main" id="{006F1D2B-1D14-4DBE-B4EA-19E4EFF893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56" y="2482"/>
              <a:ext cx="136" cy="0"/>
            </a:xfrm>
            <a:prstGeom prst="line">
              <a:avLst/>
            </a:prstGeom>
            <a:noFill/>
            <a:ln w="3810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Line 48">
              <a:extLst>
                <a:ext uri="{FF2B5EF4-FFF2-40B4-BE49-F238E27FC236}">
                  <a16:creationId xmlns:a16="http://schemas.microsoft.com/office/drawing/2014/main" id="{B7753A29-4827-4DA2-9EA6-3196CD1CB5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8" y="2890"/>
              <a:ext cx="296" cy="112"/>
            </a:xfrm>
            <a:prstGeom prst="line">
              <a:avLst/>
            </a:prstGeom>
            <a:noFill/>
            <a:ln w="3810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Line 49">
              <a:extLst>
                <a:ext uri="{FF2B5EF4-FFF2-40B4-BE49-F238E27FC236}">
                  <a16:creationId xmlns:a16="http://schemas.microsoft.com/office/drawing/2014/main" id="{D27BC558-5291-4938-BD16-5AF6902984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56" y="2890"/>
              <a:ext cx="48" cy="112"/>
            </a:xfrm>
            <a:prstGeom prst="line">
              <a:avLst/>
            </a:prstGeom>
            <a:noFill/>
            <a:ln w="3810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0" name="Group 52">
              <a:extLst>
                <a:ext uri="{FF2B5EF4-FFF2-40B4-BE49-F238E27FC236}">
                  <a16:creationId xmlns:a16="http://schemas.microsoft.com/office/drawing/2014/main" id="{3440E12C-2F2B-4A3E-B6B8-E5E87A3EF7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6" y="2922"/>
              <a:ext cx="232" cy="88"/>
              <a:chOff x="2756" y="2922"/>
              <a:chExt cx="232" cy="88"/>
            </a:xfrm>
          </p:grpSpPr>
          <p:sp>
            <p:nvSpPr>
              <p:cNvPr id="56" name="Freeform 50">
                <a:extLst>
                  <a:ext uri="{FF2B5EF4-FFF2-40B4-BE49-F238E27FC236}">
                    <a16:creationId xmlns:a16="http://schemas.microsoft.com/office/drawing/2014/main" id="{24B1DA75-31B5-4A2D-A02A-FBB361CDA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8" y="2922"/>
                <a:ext cx="120" cy="88"/>
              </a:xfrm>
              <a:custGeom>
                <a:avLst/>
                <a:gdLst>
                  <a:gd name="T0" fmla="*/ 120 w 120"/>
                  <a:gd name="T1" fmla="*/ 8 h 88"/>
                  <a:gd name="T2" fmla="*/ 24 w 120"/>
                  <a:gd name="T3" fmla="*/ 88 h 88"/>
                  <a:gd name="T4" fmla="*/ 0 w 120"/>
                  <a:gd name="T5" fmla="*/ 0 h 88"/>
                  <a:gd name="T6" fmla="*/ 120 w 120"/>
                  <a:gd name="T7" fmla="*/ 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88">
                    <a:moveTo>
                      <a:pt x="120" y="8"/>
                    </a:moveTo>
                    <a:lnTo>
                      <a:pt x="24" y="88"/>
                    </a:lnTo>
                    <a:lnTo>
                      <a:pt x="0" y="0"/>
                    </a:lnTo>
                    <a:lnTo>
                      <a:pt x="120" y="8"/>
                    </a:lnTo>
                    <a:close/>
                  </a:path>
                </a:pathLst>
              </a:custGeom>
              <a:solidFill>
                <a:srgbClr val="55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" name="Line 51">
                <a:extLst>
                  <a:ext uri="{FF2B5EF4-FFF2-40B4-BE49-F238E27FC236}">
                    <a16:creationId xmlns:a16="http://schemas.microsoft.com/office/drawing/2014/main" id="{3C926D4A-4B59-4E7A-A53C-ED67AD32AF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56" y="2938"/>
                <a:ext cx="184" cy="64"/>
              </a:xfrm>
              <a:prstGeom prst="line">
                <a:avLst/>
              </a:prstGeom>
              <a:noFill/>
              <a:ln w="3810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1" name="Line 53">
              <a:extLst>
                <a:ext uri="{FF2B5EF4-FFF2-40B4-BE49-F238E27FC236}">
                  <a16:creationId xmlns:a16="http://schemas.microsoft.com/office/drawing/2014/main" id="{BFE7AB06-0DF0-46D5-B074-F8C2155E50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84" y="1938"/>
              <a:ext cx="320" cy="0"/>
            </a:xfrm>
            <a:prstGeom prst="line">
              <a:avLst/>
            </a:prstGeom>
            <a:noFill/>
            <a:ln w="3810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Line 54">
              <a:extLst>
                <a:ext uri="{FF2B5EF4-FFF2-40B4-BE49-F238E27FC236}">
                  <a16:creationId xmlns:a16="http://schemas.microsoft.com/office/drawing/2014/main" id="{4A421293-C598-4CB8-B282-4E5072E21B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44" y="1938"/>
              <a:ext cx="160" cy="136"/>
            </a:xfrm>
            <a:prstGeom prst="line">
              <a:avLst/>
            </a:prstGeom>
            <a:noFill/>
            <a:ln w="5080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:a16="http://schemas.microsoft.com/office/drawing/2014/main" id="{9831749A-8FE7-4718-B03E-F79AD0CDD7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4" y="2002"/>
              <a:ext cx="344" cy="88"/>
              <a:chOff x="2644" y="2002"/>
              <a:chExt cx="344" cy="88"/>
            </a:xfrm>
          </p:grpSpPr>
          <p:sp>
            <p:nvSpPr>
              <p:cNvPr id="54" name="Freeform 55">
                <a:extLst>
                  <a:ext uri="{FF2B5EF4-FFF2-40B4-BE49-F238E27FC236}">
                    <a16:creationId xmlns:a16="http://schemas.microsoft.com/office/drawing/2014/main" id="{E325C0B5-73D2-452F-826C-0BBEE7F4C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8" y="2002"/>
                <a:ext cx="120" cy="88"/>
              </a:xfrm>
              <a:custGeom>
                <a:avLst/>
                <a:gdLst>
                  <a:gd name="T0" fmla="*/ 120 w 120"/>
                  <a:gd name="T1" fmla="*/ 24 h 88"/>
                  <a:gd name="T2" fmla="*/ 16 w 120"/>
                  <a:gd name="T3" fmla="*/ 88 h 88"/>
                  <a:gd name="T4" fmla="*/ 0 w 120"/>
                  <a:gd name="T5" fmla="*/ 0 h 88"/>
                  <a:gd name="T6" fmla="*/ 120 w 120"/>
                  <a:gd name="T7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88">
                    <a:moveTo>
                      <a:pt x="120" y="24"/>
                    </a:moveTo>
                    <a:lnTo>
                      <a:pt x="16" y="88"/>
                    </a:lnTo>
                    <a:lnTo>
                      <a:pt x="0" y="0"/>
                    </a:lnTo>
                    <a:lnTo>
                      <a:pt x="120" y="24"/>
                    </a:lnTo>
                    <a:close/>
                  </a:path>
                </a:pathLst>
              </a:custGeom>
              <a:solidFill>
                <a:srgbClr val="55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Line 56">
                <a:extLst>
                  <a:ext uri="{FF2B5EF4-FFF2-40B4-BE49-F238E27FC236}">
                    <a16:creationId xmlns:a16="http://schemas.microsoft.com/office/drawing/2014/main" id="{87164CA1-FA67-4678-9D3C-E45F53DBEA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44" y="2026"/>
                <a:ext cx="296" cy="48"/>
              </a:xfrm>
              <a:prstGeom prst="line">
                <a:avLst/>
              </a:prstGeom>
              <a:noFill/>
              <a:ln w="3810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4" name="Group 62">
              <a:extLst>
                <a:ext uri="{FF2B5EF4-FFF2-40B4-BE49-F238E27FC236}">
                  <a16:creationId xmlns:a16="http://schemas.microsoft.com/office/drawing/2014/main" id="{FE922623-BEA3-403D-BA33-A8C394B72B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4" y="1618"/>
              <a:ext cx="569" cy="385"/>
              <a:chOff x="3604" y="1618"/>
              <a:chExt cx="569" cy="385"/>
            </a:xfrm>
          </p:grpSpPr>
          <p:sp>
            <p:nvSpPr>
              <p:cNvPr id="50" name="Rectangle 58">
                <a:extLst>
                  <a:ext uri="{FF2B5EF4-FFF2-40B4-BE49-F238E27FC236}">
                    <a16:creationId xmlns:a16="http://schemas.microsoft.com/office/drawing/2014/main" id="{5682E944-E5C8-45CB-A56C-51EF7830CC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4" y="1642"/>
                <a:ext cx="10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Rectangle 59">
                <a:extLst>
                  <a:ext uri="{FF2B5EF4-FFF2-40B4-BE49-F238E27FC236}">
                    <a16:creationId xmlns:a16="http://schemas.microsoft.com/office/drawing/2014/main" id="{357BFA65-7E0F-415B-9804-A7664D5A39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6" y="1618"/>
                <a:ext cx="142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+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Rectangle 60">
                <a:extLst>
                  <a:ext uri="{FF2B5EF4-FFF2-40B4-BE49-F238E27FC236}">
                    <a16:creationId xmlns:a16="http://schemas.microsoft.com/office/drawing/2014/main" id="{DD97DE4D-8DD7-445A-93C1-8E265E8550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8" y="1642"/>
                <a:ext cx="129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Rectangle 61">
                <a:extLst>
                  <a:ext uri="{FF2B5EF4-FFF2-40B4-BE49-F238E27FC236}">
                    <a16:creationId xmlns:a16="http://schemas.microsoft.com/office/drawing/2014/main" id="{E76CBAF6-6FEE-48C7-A166-0FFF9ABD8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6" y="1770"/>
                <a:ext cx="9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5" name="Group 65">
              <a:extLst>
                <a:ext uri="{FF2B5EF4-FFF2-40B4-BE49-F238E27FC236}">
                  <a16:creationId xmlns:a16="http://schemas.microsoft.com/office/drawing/2014/main" id="{51C0059A-EBF9-44E8-A46A-48901CF6DD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76" y="1978"/>
              <a:ext cx="824" cy="96"/>
              <a:chOff x="5276" y="1978"/>
              <a:chExt cx="824" cy="96"/>
            </a:xfrm>
          </p:grpSpPr>
          <p:sp>
            <p:nvSpPr>
              <p:cNvPr id="48" name="Freeform 63">
                <a:extLst>
                  <a:ext uri="{FF2B5EF4-FFF2-40B4-BE49-F238E27FC236}">
                    <a16:creationId xmlns:a16="http://schemas.microsoft.com/office/drawing/2014/main" id="{946F4531-A1A8-4614-B8F6-C9E00AA9D1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8" y="1978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Line 64">
                <a:extLst>
                  <a:ext uri="{FF2B5EF4-FFF2-40B4-BE49-F238E27FC236}">
                    <a16:creationId xmlns:a16="http://schemas.microsoft.com/office/drawing/2014/main" id="{C8A12B4A-B7FC-4596-93FE-E099E724D9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76" y="2026"/>
                <a:ext cx="76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6" name="Oval 66">
              <a:extLst>
                <a:ext uri="{FF2B5EF4-FFF2-40B4-BE49-F238E27FC236}">
                  <a16:creationId xmlns:a16="http://schemas.microsoft.com/office/drawing/2014/main" id="{B74DB8AC-4005-4631-B523-7BCFE4B92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2" y="2006"/>
              <a:ext cx="64" cy="64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Line 67">
              <a:extLst>
                <a:ext uri="{FF2B5EF4-FFF2-40B4-BE49-F238E27FC236}">
                  <a16:creationId xmlns:a16="http://schemas.microsoft.com/office/drawing/2014/main" id="{475E7C0B-22DE-4166-9A2A-6C95BF2AEF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72" y="2930"/>
              <a:ext cx="52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8" name="Line 47">
            <a:extLst>
              <a:ext uri="{FF2B5EF4-FFF2-40B4-BE49-F238E27FC236}">
                <a16:creationId xmlns:a16="http://schemas.microsoft.com/office/drawing/2014/main" id="{9085399E-E4D9-4102-8C26-E4EE5852BE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80932" y="4035425"/>
            <a:ext cx="622219" cy="685800"/>
          </a:xfrm>
          <a:prstGeom prst="line">
            <a:avLst/>
          </a:prstGeom>
          <a:noFill/>
          <a:ln w="50800">
            <a:solidFill>
              <a:srgbClr val="55555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111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F118-3D31-4BF9-977D-5A17653B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dirty="0"/>
              <a:t>d) Noise Cancellation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9D4F9-B7DE-47D5-8428-AA1654B9B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GB" dirty="0"/>
              <a:t>Role of adaptive filter is to estimate </a:t>
            </a:r>
            <a:r>
              <a:rPr lang="en-GB" alt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altLang="en-GB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altLang="en-GB" dirty="0"/>
              <a:t> from </a:t>
            </a:r>
            <a:r>
              <a:rPr lang="en-GB" alt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altLang="en-GB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altLang="en-GB" dirty="0"/>
              <a:t>.</a:t>
            </a:r>
          </a:p>
          <a:p>
            <a:r>
              <a:rPr lang="en-GB" altLang="en-GB" dirty="0"/>
              <a:t>Intuitively,  this appears feasible.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88C8715-8626-4645-A9E8-37F8F9F3227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34907" y="2346325"/>
            <a:ext cx="7161867" cy="3403600"/>
            <a:chOff x="1660" y="1418"/>
            <a:chExt cx="4512" cy="2144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B575E27C-D489-48E7-9E43-E53F64237FC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60" y="1418"/>
              <a:ext cx="4512" cy="2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D45D2E00-B20A-47AB-8FF0-9AD847FF27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6" y="2434"/>
              <a:ext cx="744" cy="1040"/>
              <a:chOff x="3756" y="2434"/>
              <a:chExt cx="744" cy="1040"/>
            </a:xfrm>
          </p:grpSpPr>
          <p:sp>
            <p:nvSpPr>
              <p:cNvPr id="66" name="Freeform 5">
                <a:extLst>
                  <a:ext uri="{FF2B5EF4-FFF2-40B4-BE49-F238E27FC236}">
                    <a16:creationId xmlns:a16="http://schemas.microsoft.com/office/drawing/2014/main" id="{E022631E-17E1-4408-8AAA-0E21248FA2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" y="2434"/>
                <a:ext cx="104" cy="120"/>
              </a:xfrm>
              <a:custGeom>
                <a:avLst/>
                <a:gdLst>
                  <a:gd name="T0" fmla="*/ 0 w 104"/>
                  <a:gd name="T1" fmla="*/ 0 h 120"/>
                  <a:gd name="T2" fmla="*/ 104 w 104"/>
                  <a:gd name="T3" fmla="*/ 64 h 120"/>
                  <a:gd name="T4" fmla="*/ 24 w 104"/>
                  <a:gd name="T5" fmla="*/ 120 h 120"/>
                  <a:gd name="T6" fmla="*/ 0 w 104"/>
                  <a:gd name="T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20">
                    <a:moveTo>
                      <a:pt x="0" y="0"/>
                    </a:moveTo>
                    <a:lnTo>
                      <a:pt x="104" y="64"/>
                    </a:lnTo>
                    <a:lnTo>
                      <a:pt x="24" y="1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" name="Line 6">
                <a:extLst>
                  <a:ext uri="{FF2B5EF4-FFF2-40B4-BE49-F238E27FC236}">
                    <a16:creationId xmlns:a16="http://schemas.microsoft.com/office/drawing/2014/main" id="{502D8BAD-E4C1-4CB8-B6F3-C1406B95BD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0" y="2466"/>
                <a:ext cx="720" cy="1008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B2BCBDBA-D3E6-4E9E-BCE7-58E719A90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4" y="2622"/>
              <a:ext cx="904" cy="62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0D52B681-8EA1-48C9-8D1D-5A0EF76143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2" y="2706"/>
              <a:ext cx="65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adaptive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FC4E65-A5E4-4270-A9F9-2BB388329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" y="2922"/>
              <a:ext cx="3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filter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2A39481-BDD9-4648-949E-6D4769173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6" y="2514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030E3BC-067A-4B25-9AD0-69CC95E38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634"/>
              <a:ext cx="14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CC08F3-6937-4EEC-B470-C26A37BDD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" y="1610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F5F055D-CD52-402D-9E80-924984E3F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4" y="1894"/>
              <a:ext cx="264" cy="26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4" name="Group 17">
              <a:extLst>
                <a:ext uri="{FF2B5EF4-FFF2-40B4-BE49-F238E27FC236}">
                  <a16:creationId xmlns:a16="http://schemas.microsoft.com/office/drawing/2014/main" id="{17132825-2106-4DB5-8C5E-67EA25A911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2" y="2882"/>
              <a:ext cx="456" cy="96"/>
              <a:chOff x="3212" y="2882"/>
              <a:chExt cx="456" cy="96"/>
            </a:xfrm>
          </p:grpSpPr>
          <p:sp>
            <p:nvSpPr>
              <p:cNvPr id="64" name="Freeform 15">
                <a:extLst>
                  <a:ext uri="{FF2B5EF4-FFF2-40B4-BE49-F238E27FC236}">
                    <a16:creationId xmlns:a16="http://schemas.microsoft.com/office/drawing/2014/main" id="{FB8E4179-7F62-4954-8D6C-A5CA07611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6" y="2882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" name="Line 16">
                <a:extLst>
                  <a:ext uri="{FF2B5EF4-FFF2-40B4-BE49-F238E27FC236}">
                    <a16:creationId xmlns:a16="http://schemas.microsoft.com/office/drawing/2014/main" id="{A0F962FC-5EEF-46C6-97D0-9DB2DB2896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12" y="2930"/>
                <a:ext cx="4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5" name="Group 20">
              <a:extLst>
                <a:ext uri="{FF2B5EF4-FFF2-40B4-BE49-F238E27FC236}">
                  <a16:creationId xmlns:a16="http://schemas.microsoft.com/office/drawing/2014/main" id="{45A7CF67-688E-45AB-A567-41E783D155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68" y="2162"/>
              <a:ext cx="96" cy="768"/>
              <a:chOff x="5068" y="2162"/>
              <a:chExt cx="96" cy="768"/>
            </a:xfrm>
          </p:grpSpPr>
          <p:sp>
            <p:nvSpPr>
              <p:cNvPr id="62" name="Freeform 18">
                <a:extLst>
                  <a:ext uri="{FF2B5EF4-FFF2-40B4-BE49-F238E27FC236}">
                    <a16:creationId xmlns:a16="http://schemas.microsoft.com/office/drawing/2014/main" id="{CAB9A9AE-D66D-43A5-8DEB-0B640BB34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8" y="2162"/>
                <a:ext cx="96" cy="112"/>
              </a:xfrm>
              <a:custGeom>
                <a:avLst/>
                <a:gdLst>
                  <a:gd name="T0" fmla="*/ 48 w 96"/>
                  <a:gd name="T1" fmla="*/ 0 h 112"/>
                  <a:gd name="T2" fmla="*/ 96 w 96"/>
                  <a:gd name="T3" fmla="*/ 112 h 112"/>
                  <a:gd name="T4" fmla="*/ 0 w 96"/>
                  <a:gd name="T5" fmla="*/ 112 h 112"/>
                  <a:gd name="T6" fmla="*/ 48 w 96"/>
                  <a:gd name="T7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112">
                    <a:moveTo>
                      <a:pt x="48" y="0"/>
                    </a:moveTo>
                    <a:lnTo>
                      <a:pt x="96" y="112"/>
                    </a:lnTo>
                    <a:lnTo>
                      <a:pt x="0" y="11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" name="Line 19">
                <a:extLst>
                  <a:ext uri="{FF2B5EF4-FFF2-40B4-BE49-F238E27FC236}">
                    <a16:creationId xmlns:a16="http://schemas.microsoft.com/office/drawing/2014/main" id="{826C410A-775C-43FC-B785-64A182E037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16" y="2210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6" name="Line 21">
              <a:extLst>
                <a:ext uri="{FF2B5EF4-FFF2-40B4-BE49-F238E27FC236}">
                  <a16:creationId xmlns:a16="http://schemas.microsoft.com/office/drawing/2014/main" id="{3F2F9663-2432-41B0-9792-28248A0416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96" y="2162"/>
              <a:ext cx="11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Line 22">
              <a:extLst>
                <a:ext uri="{FF2B5EF4-FFF2-40B4-BE49-F238E27FC236}">
                  <a16:creationId xmlns:a16="http://schemas.microsoft.com/office/drawing/2014/main" id="{EF4AD72E-5462-4503-A3D0-2C83F8527C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96" y="1890"/>
              <a:ext cx="1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Line 23">
              <a:extLst>
                <a:ext uri="{FF2B5EF4-FFF2-40B4-BE49-F238E27FC236}">
                  <a16:creationId xmlns:a16="http://schemas.microsoft.com/office/drawing/2014/main" id="{2A34EBEC-75D4-4BED-9F84-A637BA57FF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8" y="1826"/>
              <a:ext cx="0" cy="1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Rectangle 24">
              <a:extLst>
                <a:ext uri="{FF2B5EF4-FFF2-40B4-BE49-F238E27FC236}">
                  <a16:creationId xmlns:a16="http://schemas.microsoft.com/office/drawing/2014/main" id="{864B0C1A-EA29-4A07-B410-68FE9C6E6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2" y="1670"/>
              <a:ext cx="760" cy="62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9B3925E0-6253-476E-816D-54D04049E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" y="1754"/>
              <a:ext cx="46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signal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6">
              <a:extLst>
                <a:ext uri="{FF2B5EF4-FFF2-40B4-BE49-F238E27FC236}">
                  <a16:creationId xmlns:a16="http://schemas.microsoft.com/office/drawing/2014/main" id="{B95C0B5E-617A-404B-BD85-0A46C76B6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6" y="1970"/>
              <a:ext cx="5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source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E83C98ED-B40F-4251-BC18-D4408DD3D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6" y="1758"/>
              <a:ext cx="712" cy="432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Line 28">
              <a:extLst>
                <a:ext uri="{FF2B5EF4-FFF2-40B4-BE49-F238E27FC236}">
                  <a16:creationId xmlns:a16="http://schemas.microsoft.com/office/drawing/2014/main" id="{118D991E-6824-4212-8C46-891588077C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00" y="3474"/>
              <a:ext cx="111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Line 29">
              <a:extLst>
                <a:ext uri="{FF2B5EF4-FFF2-40B4-BE49-F238E27FC236}">
                  <a16:creationId xmlns:a16="http://schemas.microsoft.com/office/drawing/2014/main" id="{90D9422D-AE16-437F-9D34-D1DA4ADD53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2" y="2050"/>
              <a:ext cx="0" cy="142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Rectangle 30">
              <a:extLst>
                <a:ext uri="{FF2B5EF4-FFF2-40B4-BE49-F238E27FC236}">
                  <a16:creationId xmlns:a16="http://schemas.microsoft.com/office/drawing/2014/main" id="{46EA1427-5A78-41B2-89D1-1EB1DC95D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2" y="2686"/>
              <a:ext cx="760" cy="6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Rectangle 31">
              <a:extLst>
                <a:ext uri="{FF2B5EF4-FFF2-40B4-BE49-F238E27FC236}">
                  <a16:creationId xmlns:a16="http://schemas.microsoft.com/office/drawing/2014/main" id="{237E43A7-1228-4C3D-A351-55D8AD52B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6" y="2794"/>
              <a:ext cx="40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noise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32">
              <a:extLst>
                <a:ext uri="{FF2B5EF4-FFF2-40B4-BE49-F238E27FC236}">
                  <a16:creationId xmlns:a16="http://schemas.microsoft.com/office/drawing/2014/main" id="{03B669F1-620A-4B73-857A-037FB1EF5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0" y="3010"/>
              <a:ext cx="5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source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Line 33">
              <a:extLst>
                <a:ext uri="{FF2B5EF4-FFF2-40B4-BE49-F238E27FC236}">
                  <a16:creationId xmlns:a16="http://schemas.microsoft.com/office/drawing/2014/main" id="{09766CE8-EAF3-40C3-B253-80EBD295F6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2" y="2026"/>
              <a:ext cx="174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9" name="Group 36">
              <a:extLst>
                <a:ext uri="{FF2B5EF4-FFF2-40B4-BE49-F238E27FC236}">
                  <a16:creationId xmlns:a16="http://schemas.microsoft.com/office/drawing/2014/main" id="{397E3D40-618B-4D5B-B8B1-59CEF2811D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8" y="2498"/>
              <a:ext cx="201" cy="361"/>
              <a:chOff x="3308" y="2498"/>
              <a:chExt cx="201" cy="361"/>
            </a:xfrm>
          </p:grpSpPr>
          <p:sp>
            <p:nvSpPr>
              <p:cNvPr id="60" name="Rectangle 34">
                <a:extLst>
                  <a:ext uri="{FF2B5EF4-FFF2-40B4-BE49-F238E27FC236}">
                    <a16:creationId xmlns:a16="http://schemas.microsoft.com/office/drawing/2014/main" id="{481A431B-0A44-48BD-BDDF-1A4539C00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8" y="2498"/>
                <a:ext cx="129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Rectangle 35">
                <a:extLst>
                  <a:ext uri="{FF2B5EF4-FFF2-40B4-BE49-F238E27FC236}">
                    <a16:creationId xmlns:a16="http://schemas.microsoft.com/office/drawing/2014/main" id="{DE814A25-6A7F-4586-92F3-15EF8B49C1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2" y="2626"/>
                <a:ext cx="9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cs typeface="Arial" pitchFamily="34" charset="0"/>
                  </a:rPr>
                  <a:t>1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0" name="Oval 37">
              <a:extLst>
                <a:ext uri="{FF2B5EF4-FFF2-40B4-BE49-F238E27FC236}">
                  <a16:creationId xmlns:a16="http://schemas.microsoft.com/office/drawing/2014/main" id="{C7E10ED9-5335-44D6-A588-CBC00ABD2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2" y="2870"/>
              <a:ext cx="104" cy="10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Rectangle 38">
              <a:extLst>
                <a:ext uri="{FF2B5EF4-FFF2-40B4-BE49-F238E27FC236}">
                  <a16:creationId xmlns:a16="http://schemas.microsoft.com/office/drawing/2014/main" id="{B72EC79E-D988-4317-9931-9E8B82BB4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2" y="3026"/>
              <a:ext cx="72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reference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39">
              <a:extLst>
                <a:ext uri="{FF2B5EF4-FFF2-40B4-BE49-F238E27FC236}">
                  <a16:creationId xmlns:a16="http://schemas.microsoft.com/office/drawing/2014/main" id="{3EF3AF4D-8FF7-485B-8C39-AF1D116D1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3242"/>
              <a:ext cx="4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sensor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Oval 40">
              <a:extLst>
                <a:ext uri="{FF2B5EF4-FFF2-40B4-BE49-F238E27FC236}">
                  <a16:creationId xmlns:a16="http://schemas.microsoft.com/office/drawing/2014/main" id="{097465E2-8BAE-499D-B414-57077DDD2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2" y="1976"/>
              <a:ext cx="104" cy="112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Rectangle 41">
              <a:extLst>
                <a:ext uri="{FF2B5EF4-FFF2-40B4-BE49-F238E27FC236}">
                  <a16:creationId xmlns:a16="http://schemas.microsoft.com/office/drawing/2014/main" id="{3A5DA021-CE13-4FFB-99BE-95C510209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4" y="1418"/>
              <a:ext cx="61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primary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42">
              <a:extLst>
                <a:ext uri="{FF2B5EF4-FFF2-40B4-BE49-F238E27FC236}">
                  <a16:creationId xmlns:a16="http://schemas.microsoft.com/office/drawing/2014/main" id="{07BE39DB-FC48-4AA7-B425-0A972E850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" y="1634"/>
              <a:ext cx="4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sensor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6" name="Group 45">
              <a:extLst>
                <a:ext uri="{FF2B5EF4-FFF2-40B4-BE49-F238E27FC236}">
                  <a16:creationId xmlns:a16="http://schemas.microsoft.com/office/drawing/2014/main" id="{A4E68FF1-F952-403E-A0AB-537C0D5FCF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6" y="2114"/>
              <a:ext cx="304" cy="368"/>
              <a:chOff x="2756" y="2114"/>
              <a:chExt cx="304" cy="368"/>
            </a:xfrm>
          </p:grpSpPr>
          <p:sp>
            <p:nvSpPr>
              <p:cNvPr id="58" name="Freeform 43">
                <a:extLst>
                  <a:ext uri="{FF2B5EF4-FFF2-40B4-BE49-F238E27FC236}">
                    <a16:creationId xmlns:a16="http://schemas.microsoft.com/office/drawing/2014/main" id="{754E4A47-71FF-400C-B2F7-55F692525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8" y="2114"/>
                <a:ext cx="112" cy="120"/>
              </a:xfrm>
              <a:custGeom>
                <a:avLst/>
                <a:gdLst>
                  <a:gd name="T0" fmla="*/ 112 w 112"/>
                  <a:gd name="T1" fmla="*/ 0 h 120"/>
                  <a:gd name="T2" fmla="*/ 80 w 112"/>
                  <a:gd name="T3" fmla="*/ 120 h 120"/>
                  <a:gd name="T4" fmla="*/ 0 w 112"/>
                  <a:gd name="T5" fmla="*/ 56 h 120"/>
                  <a:gd name="T6" fmla="*/ 112 w 112"/>
                  <a:gd name="T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120">
                    <a:moveTo>
                      <a:pt x="112" y="0"/>
                    </a:moveTo>
                    <a:lnTo>
                      <a:pt x="80" y="120"/>
                    </a:lnTo>
                    <a:lnTo>
                      <a:pt x="0" y="5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55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Line 44">
                <a:extLst>
                  <a:ext uri="{FF2B5EF4-FFF2-40B4-BE49-F238E27FC236}">
                    <a16:creationId xmlns:a16="http://schemas.microsoft.com/office/drawing/2014/main" id="{45F0CCCF-F256-440E-B330-6917BCC806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56" y="2146"/>
                <a:ext cx="272" cy="336"/>
              </a:xfrm>
              <a:prstGeom prst="line">
                <a:avLst/>
              </a:prstGeom>
              <a:noFill/>
              <a:ln w="5080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7" name="Line 46">
              <a:extLst>
                <a:ext uri="{FF2B5EF4-FFF2-40B4-BE49-F238E27FC236}">
                  <a16:creationId xmlns:a16="http://schemas.microsoft.com/office/drawing/2014/main" id="{FD4A787C-1D0C-470D-AAB2-96EB71F214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56" y="2482"/>
              <a:ext cx="136" cy="0"/>
            </a:xfrm>
            <a:prstGeom prst="line">
              <a:avLst/>
            </a:prstGeom>
            <a:noFill/>
            <a:ln w="3810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Line 48">
              <a:extLst>
                <a:ext uri="{FF2B5EF4-FFF2-40B4-BE49-F238E27FC236}">
                  <a16:creationId xmlns:a16="http://schemas.microsoft.com/office/drawing/2014/main" id="{441BB7BD-7D3C-4243-A05F-CB29507713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8" y="2890"/>
              <a:ext cx="296" cy="112"/>
            </a:xfrm>
            <a:prstGeom prst="line">
              <a:avLst/>
            </a:prstGeom>
            <a:noFill/>
            <a:ln w="3810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Line 49">
              <a:extLst>
                <a:ext uri="{FF2B5EF4-FFF2-40B4-BE49-F238E27FC236}">
                  <a16:creationId xmlns:a16="http://schemas.microsoft.com/office/drawing/2014/main" id="{D94F96D7-95DE-483B-ADFD-7BF33ABAF3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56" y="2890"/>
              <a:ext cx="48" cy="112"/>
            </a:xfrm>
            <a:prstGeom prst="line">
              <a:avLst/>
            </a:prstGeom>
            <a:noFill/>
            <a:ln w="3810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0" name="Group 52">
              <a:extLst>
                <a:ext uri="{FF2B5EF4-FFF2-40B4-BE49-F238E27FC236}">
                  <a16:creationId xmlns:a16="http://schemas.microsoft.com/office/drawing/2014/main" id="{13444C29-B95E-470A-A591-1459CD0CC1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6" y="2922"/>
              <a:ext cx="232" cy="88"/>
              <a:chOff x="2756" y="2922"/>
              <a:chExt cx="232" cy="88"/>
            </a:xfrm>
          </p:grpSpPr>
          <p:sp>
            <p:nvSpPr>
              <p:cNvPr id="56" name="Freeform 50">
                <a:extLst>
                  <a:ext uri="{FF2B5EF4-FFF2-40B4-BE49-F238E27FC236}">
                    <a16:creationId xmlns:a16="http://schemas.microsoft.com/office/drawing/2014/main" id="{EE5CF7B2-DF94-44AF-9ECA-61FDB290F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8" y="2922"/>
                <a:ext cx="120" cy="88"/>
              </a:xfrm>
              <a:custGeom>
                <a:avLst/>
                <a:gdLst>
                  <a:gd name="T0" fmla="*/ 120 w 120"/>
                  <a:gd name="T1" fmla="*/ 8 h 88"/>
                  <a:gd name="T2" fmla="*/ 24 w 120"/>
                  <a:gd name="T3" fmla="*/ 88 h 88"/>
                  <a:gd name="T4" fmla="*/ 0 w 120"/>
                  <a:gd name="T5" fmla="*/ 0 h 88"/>
                  <a:gd name="T6" fmla="*/ 120 w 120"/>
                  <a:gd name="T7" fmla="*/ 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88">
                    <a:moveTo>
                      <a:pt x="120" y="8"/>
                    </a:moveTo>
                    <a:lnTo>
                      <a:pt x="24" y="88"/>
                    </a:lnTo>
                    <a:lnTo>
                      <a:pt x="0" y="0"/>
                    </a:lnTo>
                    <a:lnTo>
                      <a:pt x="120" y="8"/>
                    </a:lnTo>
                    <a:close/>
                  </a:path>
                </a:pathLst>
              </a:custGeom>
              <a:solidFill>
                <a:srgbClr val="55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" name="Line 51">
                <a:extLst>
                  <a:ext uri="{FF2B5EF4-FFF2-40B4-BE49-F238E27FC236}">
                    <a16:creationId xmlns:a16="http://schemas.microsoft.com/office/drawing/2014/main" id="{2CCB926A-B61C-4DF5-950E-88402FF803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56" y="2938"/>
                <a:ext cx="184" cy="64"/>
              </a:xfrm>
              <a:prstGeom prst="line">
                <a:avLst/>
              </a:prstGeom>
              <a:noFill/>
              <a:ln w="3810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1" name="Line 53">
              <a:extLst>
                <a:ext uri="{FF2B5EF4-FFF2-40B4-BE49-F238E27FC236}">
                  <a16:creationId xmlns:a16="http://schemas.microsoft.com/office/drawing/2014/main" id="{E106F96E-67B7-4BD4-9E42-33C7EC13CA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84" y="1938"/>
              <a:ext cx="320" cy="0"/>
            </a:xfrm>
            <a:prstGeom prst="line">
              <a:avLst/>
            </a:prstGeom>
            <a:noFill/>
            <a:ln w="3810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Line 54">
              <a:extLst>
                <a:ext uri="{FF2B5EF4-FFF2-40B4-BE49-F238E27FC236}">
                  <a16:creationId xmlns:a16="http://schemas.microsoft.com/office/drawing/2014/main" id="{208B75B2-547D-49DE-BCA7-C8038EAD14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44" y="1938"/>
              <a:ext cx="160" cy="136"/>
            </a:xfrm>
            <a:prstGeom prst="line">
              <a:avLst/>
            </a:prstGeom>
            <a:noFill/>
            <a:ln w="5080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:a16="http://schemas.microsoft.com/office/drawing/2014/main" id="{7A3ED209-FE2D-4F72-A901-A28D213558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4" y="2002"/>
              <a:ext cx="344" cy="88"/>
              <a:chOff x="2644" y="2002"/>
              <a:chExt cx="344" cy="88"/>
            </a:xfrm>
          </p:grpSpPr>
          <p:sp>
            <p:nvSpPr>
              <p:cNvPr id="54" name="Freeform 55">
                <a:extLst>
                  <a:ext uri="{FF2B5EF4-FFF2-40B4-BE49-F238E27FC236}">
                    <a16:creationId xmlns:a16="http://schemas.microsoft.com/office/drawing/2014/main" id="{871C1F19-310B-453D-953B-F555B0AE93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8" y="2002"/>
                <a:ext cx="120" cy="88"/>
              </a:xfrm>
              <a:custGeom>
                <a:avLst/>
                <a:gdLst>
                  <a:gd name="T0" fmla="*/ 120 w 120"/>
                  <a:gd name="T1" fmla="*/ 24 h 88"/>
                  <a:gd name="T2" fmla="*/ 16 w 120"/>
                  <a:gd name="T3" fmla="*/ 88 h 88"/>
                  <a:gd name="T4" fmla="*/ 0 w 120"/>
                  <a:gd name="T5" fmla="*/ 0 h 88"/>
                  <a:gd name="T6" fmla="*/ 120 w 120"/>
                  <a:gd name="T7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88">
                    <a:moveTo>
                      <a:pt x="120" y="24"/>
                    </a:moveTo>
                    <a:lnTo>
                      <a:pt x="16" y="88"/>
                    </a:lnTo>
                    <a:lnTo>
                      <a:pt x="0" y="0"/>
                    </a:lnTo>
                    <a:lnTo>
                      <a:pt x="120" y="24"/>
                    </a:lnTo>
                    <a:close/>
                  </a:path>
                </a:pathLst>
              </a:custGeom>
              <a:solidFill>
                <a:srgbClr val="55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Line 56">
                <a:extLst>
                  <a:ext uri="{FF2B5EF4-FFF2-40B4-BE49-F238E27FC236}">
                    <a16:creationId xmlns:a16="http://schemas.microsoft.com/office/drawing/2014/main" id="{E2BA6510-ABF7-4550-8EC8-F9D1270E63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44" y="2026"/>
                <a:ext cx="296" cy="48"/>
              </a:xfrm>
              <a:prstGeom prst="line">
                <a:avLst/>
              </a:prstGeom>
              <a:noFill/>
              <a:ln w="3810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4" name="Group 62">
              <a:extLst>
                <a:ext uri="{FF2B5EF4-FFF2-40B4-BE49-F238E27FC236}">
                  <a16:creationId xmlns:a16="http://schemas.microsoft.com/office/drawing/2014/main" id="{751195B0-0BC3-47DC-8878-4016F9C64C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4" y="1618"/>
              <a:ext cx="569" cy="385"/>
              <a:chOff x="3604" y="1618"/>
              <a:chExt cx="569" cy="385"/>
            </a:xfrm>
          </p:grpSpPr>
          <p:sp>
            <p:nvSpPr>
              <p:cNvPr id="50" name="Rectangle 58">
                <a:extLst>
                  <a:ext uri="{FF2B5EF4-FFF2-40B4-BE49-F238E27FC236}">
                    <a16:creationId xmlns:a16="http://schemas.microsoft.com/office/drawing/2014/main" id="{089F0F87-638A-47F8-A9EB-7D9D0DFF52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4" y="1642"/>
                <a:ext cx="10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Rectangle 59">
                <a:extLst>
                  <a:ext uri="{FF2B5EF4-FFF2-40B4-BE49-F238E27FC236}">
                    <a16:creationId xmlns:a16="http://schemas.microsoft.com/office/drawing/2014/main" id="{FEBE4EB4-F41F-49A5-9FA6-7791E51041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6" y="1618"/>
                <a:ext cx="142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+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Rectangle 60">
                <a:extLst>
                  <a:ext uri="{FF2B5EF4-FFF2-40B4-BE49-F238E27FC236}">
                    <a16:creationId xmlns:a16="http://schemas.microsoft.com/office/drawing/2014/main" id="{8403BDC4-F0F4-451A-9A1C-64C104C5BF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8" y="1642"/>
                <a:ext cx="129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Rectangle 61">
                <a:extLst>
                  <a:ext uri="{FF2B5EF4-FFF2-40B4-BE49-F238E27FC236}">
                    <a16:creationId xmlns:a16="http://schemas.microsoft.com/office/drawing/2014/main" id="{5345A36E-887C-4A9D-8F51-DCB25E286F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6" y="1770"/>
                <a:ext cx="9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5" name="Group 65">
              <a:extLst>
                <a:ext uri="{FF2B5EF4-FFF2-40B4-BE49-F238E27FC236}">
                  <a16:creationId xmlns:a16="http://schemas.microsoft.com/office/drawing/2014/main" id="{75697FF9-DA2C-447D-869F-DEB2492964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76" y="1978"/>
              <a:ext cx="824" cy="96"/>
              <a:chOff x="5276" y="1978"/>
              <a:chExt cx="824" cy="96"/>
            </a:xfrm>
          </p:grpSpPr>
          <p:sp>
            <p:nvSpPr>
              <p:cNvPr id="48" name="Freeform 63">
                <a:extLst>
                  <a:ext uri="{FF2B5EF4-FFF2-40B4-BE49-F238E27FC236}">
                    <a16:creationId xmlns:a16="http://schemas.microsoft.com/office/drawing/2014/main" id="{A3AEC4A8-873C-42C1-8DF0-26AFCAF6F0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8" y="1978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Line 64">
                <a:extLst>
                  <a:ext uri="{FF2B5EF4-FFF2-40B4-BE49-F238E27FC236}">
                    <a16:creationId xmlns:a16="http://schemas.microsoft.com/office/drawing/2014/main" id="{3B64BDDD-0310-4675-AD6C-6CBBA32C25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76" y="2026"/>
                <a:ext cx="76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6" name="Oval 66">
              <a:extLst>
                <a:ext uri="{FF2B5EF4-FFF2-40B4-BE49-F238E27FC236}">
                  <a16:creationId xmlns:a16="http://schemas.microsoft.com/office/drawing/2014/main" id="{CA9DA04A-1E8B-4F3B-A3E3-D3E3BFB0DF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2" y="2006"/>
              <a:ext cx="64" cy="64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Line 67">
              <a:extLst>
                <a:ext uri="{FF2B5EF4-FFF2-40B4-BE49-F238E27FC236}">
                  <a16:creationId xmlns:a16="http://schemas.microsoft.com/office/drawing/2014/main" id="{3AA94378-A398-4094-98F7-A6A47BC79E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72" y="2930"/>
              <a:ext cx="52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8" name="Line 47">
            <a:extLst>
              <a:ext uri="{FF2B5EF4-FFF2-40B4-BE49-F238E27FC236}">
                <a16:creationId xmlns:a16="http://schemas.microsoft.com/office/drawing/2014/main" id="{71B36B7A-4870-4470-9DF2-C14DDC0533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80932" y="4035425"/>
            <a:ext cx="622219" cy="685800"/>
          </a:xfrm>
          <a:prstGeom prst="line">
            <a:avLst/>
          </a:prstGeom>
          <a:noFill/>
          <a:ln w="50800">
            <a:solidFill>
              <a:srgbClr val="55555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2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F118-3D31-4BF9-977D-5A17653B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dirty="0"/>
              <a:t>d) Noise Cancellation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9D4F9-B7DE-47D5-8428-AA1654B9B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GB" dirty="0"/>
              <a:t>Adaptive filter seeks to minimize average power in signal </a:t>
            </a:r>
            <a:r>
              <a:rPr lang="en-GB" alt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altLang="en-GB" dirty="0"/>
              <a:t>.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779943-0EC9-44EF-80CB-23F67E1A48A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34907" y="2346325"/>
            <a:ext cx="7161867" cy="3403600"/>
            <a:chOff x="1660" y="1418"/>
            <a:chExt cx="4512" cy="2144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395B4C0C-63E1-4465-B6FB-15B842805DD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60" y="1418"/>
              <a:ext cx="4512" cy="2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4ADBAECB-7058-4A78-9991-4EDDA94642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6" y="2434"/>
              <a:ext cx="744" cy="1040"/>
              <a:chOff x="3756" y="2434"/>
              <a:chExt cx="744" cy="1040"/>
            </a:xfrm>
          </p:grpSpPr>
          <p:sp>
            <p:nvSpPr>
              <p:cNvPr id="66" name="Freeform 5">
                <a:extLst>
                  <a:ext uri="{FF2B5EF4-FFF2-40B4-BE49-F238E27FC236}">
                    <a16:creationId xmlns:a16="http://schemas.microsoft.com/office/drawing/2014/main" id="{C5F6C53D-42F6-462B-8992-17A9D33443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" y="2434"/>
                <a:ext cx="104" cy="120"/>
              </a:xfrm>
              <a:custGeom>
                <a:avLst/>
                <a:gdLst>
                  <a:gd name="T0" fmla="*/ 0 w 104"/>
                  <a:gd name="T1" fmla="*/ 0 h 120"/>
                  <a:gd name="T2" fmla="*/ 104 w 104"/>
                  <a:gd name="T3" fmla="*/ 64 h 120"/>
                  <a:gd name="T4" fmla="*/ 24 w 104"/>
                  <a:gd name="T5" fmla="*/ 120 h 120"/>
                  <a:gd name="T6" fmla="*/ 0 w 104"/>
                  <a:gd name="T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20">
                    <a:moveTo>
                      <a:pt x="0" y="0"/>
                    </a:moveTo>
                    <a:lnTo>
                      <a:pt x="104" y="64"/>
                    </a:lnTo>
                    <a:lnTo>
                      <a:pt x="24" y="1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" name="Line 6">
                <a:extLst>
                  <a:ext uri="{FF2B5EF4-FFF2-40B4-BE49-F238E27FC236}">
                    <a16:creationId xmlns:a16="http://schemas.microsoft.com/office/drawing/2014/main" id="{87064E90-6C68-4247-A2AD-8E533C6FB2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0" y="2466"/>
                <a:ext cx="720" cy="1008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BB5153B3-A0B7-47ED-A42A-08CDAB44E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4" y="2622"/>
              <a:ext cx="904" cy="62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A23E78D3-4F18-43E4-BD1C-99F70687E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2" y="2706"/>
              <a:ext cx="65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adaptive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A4DF086-76EE-4236-AD07-AB5CF67D1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" y="2922"/>
              <a:ext cx="3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filter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098ACD9-E168-46DE-B6C7-C6C68BCAD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6" y="2514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E9B41F0-AD1E-4F75-9989-93D909347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634"/>
              <a:ext cx="14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F84EC73-FECC-413B-8248-E2DBEF6BD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" y="1610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B0266D1-8DCC-4A0F-8A54-9F1912CFE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4" y="1894"/>
              <a:ext cx="264" cy="26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4" name="Group 17">
              <a:extLst>
                <a:ext uri="{FF2B5EF4-FFF2-40B4-BE49-F238E27FC236}">
                  <a16:creationId xmlns:a16="http://schemas.microsoft.com/office/drawing/2014/main" id="{EC58684D-8869-4221-A5AD-7E57C31ACB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2" y="2882"/>
              <a:ext cx="456" cy="96"/>
              <a:chOff x="3212" y="2882"/>
              <a:chExt cx="456" cy="96"/>
            </a:xfrm>
          </p:grpSpPr>
          <p:sp>
            <p:nvSpPr>
              <p:cNvPr id="64" name="Freeform 15">
                <a:extLst>
                  <a:ext uri="{FF2B5EF4-FFF2-40B4-BE49-F238E27FC236}">
                    <a16:creationId xmlns:a16="http://schemas.microsoft.com/office/drawing/2014/main" id="{C7A4FC14-320F-434B-B27A-C72A133CF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6" y="2882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" name="Line 16">
                <a:extLst>
                  <a:ext uri="{FF2B5EF4-FFF2-40B4-BE49-F238E27FC236}">
                    <a16:creationId xmlns:a16="http://schemas.microsoft.com/office/drawing/2014/main" id="{DAF1773C-F70A-419E-BEDB-804843E0E8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12" y="2930"/>
                <a:ext cx="4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5" name="Group 20">
              <a:extLst>
                <a:ext uri="{FF2B5EF4-FFF2-40B4-BE49-F238E27FC236}">
                  <a16:creationId xmlns:a16="http://schemas.microsoft.com/office/drawing/2014/main" id="{D18455A8-D536-4B64-9367-C983587811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68" y="2162"/>
              <a:ext cx="96" cy="768"/>
              <a:chOff x="5068" y="2162"/>
              <a:chExt cx="96" cy="768"/>
            </a:xfrm>
          </p:grpSpPr>
          <p:sp>
            <p:nvSpPr>
              <p:cNvPr id="62" name="Freeform 18">
                <a:extLst>
                  <a:ext uri="{FF2B5EF4-FFF2-40B4-BE49-F238E27FC236}">
                    <a16:creationId xmlns:a16="http://schemas.microsoft.com/office/drawing/2014/main" id="{600BB7BF-4F04-42C6-AAE0-5AD42C0B46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8" y="2162"/>
                <a:ext cx="96" cy="112"/>
              </a:xfrm>
              <a:custGeom>
                <a:avLst/>
                <a:gdLst>
                  <a:gd name="T0" fmla="*/ 48 w 96"/>
                  <a:gd name="T1" fmla="*/ 0 h 112"/>
                  <a:gd name="T2" fmla="*/ 96 w 96"/>
                  <a:gd name="T3" fmla="*/ 112 h 112"/>
                  <a:gd name="T4" fmla="*/ 0 w 96"/>
                  <a:gd name="T5" fmla="*/ 112 h 112"/>
                  <a:gd name="T6" fmla="*/ 48 w 96"/>
                  <a:gd name="T7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112">
                    <a:moveTo>
                      <a:pt x="48" y="0"/>
                    </a:moveTo>
                    <a:lnTo>
                      <a:pt x="96" y="112"/>
                    </a:lnTo>
                    <a:lnTo>
                      <a:pt x="0" y="11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" name="Line 19">
                <a:extLst>
                  <a:ext uri="{FF2B5EF4-FFF2-40B4-BE49-F238E27FC236}">
                    <a16:creationId xmlns:a16="http://schemas.microsoft.com/office/drawing/2014/main" id="{AFADEE35-185F-4EE7-9867-A227C90EEF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16" y="2210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6" name="Line 21">
              <a:extLst>
                <a:ext uri="{FF2B5EF4-FFF2-40B4-BE49-F238E27FC236}">
                  <a16:creationId xmlns:a16="http://schemas.microsoft.com/office/drawing/2014/main" id="{15463A87-785C-41BF-B7C3-300400A81A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96" y="2162"/>
              <a:ext cx="11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Line 22">
              <a:extLst>
                <a:ext uri="{FF2B5EF4-FFF2-40B4-BE49-F238E27FC236}">
                  <a16:creationId xmlns:a16="http://schemas.microsoft.com/office/drawing/2014/main" id="{A820BCD6-767F-424C-A880-423C89E3B5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96" y="1890"/>
              <a:ext cx="1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Line 23">
              <a:extLst>
                <a:ext uri="{FF2B5EF4-FFF2-40B4-BE49-F238E27FC236}">
                  <a16:creationId xmlns:a16="http://schemas.microsoft.com/office/drawing/2014/main" id="{464CE24D-C52B-4CA0-B4AF-054CE2C03C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8" y="1826"/>
              <a:ext cx="0" cy="1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Rectangle 24">
              <a:extLst>
                <a:ext uri="{FF2B5EF4-FFF2-40B4-BE49-F238E27FC236}">
                  <a16:creationId xmlns:a16="http://schemas.microsoft.com/office/drawing/2014/main" id="{49DD239B-0CDB-43A3-9DC5-61DC66E21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2" y="1670"/>
              <a:ext cx="760" cy="62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4031EAAC-3337-46D0-812C-FC45E8E6F7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" y="1754"/>
              <a:ext cx="46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signal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6">
              <a:extLst>
                <a:ext uri="{FF2B5EF4-FFF2-40B4-BE49-F238E27FC236}">
                  <a16:creationId xmlns:a16="http://schemas.microsoft.com/office/drawing/2014/main" id="{3DB5772D-F1B0-4195-9AF2-4F24F9014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6" y="1970"/>
              <a:ext cx="5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source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1CFF7507-DD13-485C-BE8F-310ADDA46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6" y="1758"/>
              <a:ext cx="712" cy="432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Line 28">
              <a:extLst>
                <a:ext uri="{FF2B5EF4-FFF2-40B4-BE49-F238E27FC236}">
                  <a16:creationId xmlns:a16="http://schemas.microsoft.com/office/drawing/2014/main" id="{C6496A2B-C901-446F-88BF-4099E9D2C7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00" y="3474"/>
              <a:ext cx="111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Line 29">
              <a:extLst>
                <a:ext uri="{FF2B5EF4-FFF2-40B4-BE49-F238E27FC236}">
                  <a16:creationId xmlns:a16="http://schemas.microsoft.com/office/drawing/2014/main" id="{405A8BC1-4462-41AC-929D-CD77DEAFD6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2" y="2050"/>
              <a:ext cx="0" cy="142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Rectangle 30">
              <a:extLst>
                <a:ext uri="{FF2B5EF4-FFF2-40B4-BE49-F238E27FC236}">
                  <a16:creationId xmlns:a16="http://schemas.microsoft.com/office/drawing/2014/main" id="{261D6213-6F91-4919-B923-ED9245299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2" y="2686"/>
              <a:ext cx="760" cy="6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Rectangle 31">
              <a:extLst>
                <a:ext uri="{FF2B5EF4-FFF2-40B4-BE49-F238E27FC236}">
                  <a16:creationId xmlns:a16="http://schemas.microsoft.com/office/drawing/2014/main" id="{97F47079-3EF9-4258-94FE-911E96640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6" y="2794"/>
              <a:ext cx="40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noise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32">
              <a:extLst>
                <a:ext uri="{FF2B5EF4-FFF2-40B4-BE49-F238E27FC236}">
                  <a16:creationId xmlns:a16="http://schemas.microsoft.com/office/drawing/2014/main" id="{DCB48EE9-FDC6-4E13-8CD7-D0A1713DFB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0" y="3010"/>
              <a:ext cx="5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source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Line 33">
              <a:extLst>
                <a:ext uri="{FF2B5EF4-FFF2-40B4-BE49-F238E27FC236}">
                  <a16:creationId xmlns:a16="http://schemas.microsoft.com/office/drawing/2014/main" id="{D5C7B925-7C22-4F6C-8BB1-04B4EFDB85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2" y="2026"/>
              <a:ext cx="174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9" name="Group 36">
              <a:extLst>
                <a:ext uri="{FF2B5EF4-FFF2-40B4-BE49-F238E27FC236}">
                  <a16:creationId xmlns:a16="http://schemas.microsoft.com/office/drawing/2014/main" id="{EE030EBA-EBA5-4B2E-A93C-F005C55D94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8" y="2498"/>
              <a:ext cx="201" cy="361"/>
              <a:chOff x="3308" y="2498"/>
              <a:chExt cx="201" cy="361"/>
            </a:xfrm>
          </p:grpSpPr>
          <p:sp>
            <p:nvSpPr>
              <p:cNvPr id="60" name="Rectangle 34">
                <a:extLst>
                  <a:ext uri="{FF2B5EF4-FFF2-40B4-BE49-F238E27FC236}">
                    <a16:creationId xmlns:a16="http://schemas.microsoft.com/office/drawing/2014/main" id="{87D4EFC4-7979-40DD-BD01-145A280DC1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8" y="2498"/>
                <a:ext cx="129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Rectangle 35">
                <a:extLst>
                  <a:ext uri="{FF2B5EF4-FFF2-40B4-BE49-F238E27FC236}">
                    <a16:creationId xmlns:a16="http://schemas.microsoft.com/office/drawing/2014/main" id="{6B72BE2F-365B-4B93-B4B6-004A55990F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2" y="2626"/>
                <a:ext cx="9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cs typeface="Arial" pitchFamily="34" charset="0"/>
                  </a:rPr>
                  <a:t>1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0" name="Oval 37">
              <a:extLst>
                <a:ext uri="{FF2B5EF4-FFF2-40B4-BE49-F238E27FC236}">
                  <a16:creationId xmlns:a16="http://schemas.microsoft.com/office/drawing/2014/main" id="{6BEC541D-B4C5-4E55-992F-F0CDD3E1B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2" y="2870"/>
              <a:ext cx="104" cy="10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Rectangle 38">
              <a:extLst>
                <a:ext uri="{FF2B5EF4-FFF2-40B4-BE49-F238E27FC236}">
                  <a16:creationId xmlns:a16="http://schemas.microsoft.com/office/drawing/2014/main" id="{A03E8644-0F34-4794-8181-E92C5EABD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2" y="3026"/>
              <a:ext cx="72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reference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39">
              <a:extLst>
                <a:ext uri="{FF2B5EF4-FFF2-40B4-BE49-F238E27FC236}">
                  <a16:creationId xmlns:a16="http://schemas.microsoft.com/office/drawing/2014/main" id="{9F2E499E-B3AF-4429-AE6F-E0BF51499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3242"/>
              <a:ext cx="4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sensor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Oval 40">
              <a:extLst>
                <a:ext uri="{FF2B5EF4-FFF2-40B4-BE49-F238E27FC236}">
                  <a16:creationId xmlns:a16="http://schemas.microsoft.com/office/drawing/2014/main" id="{2371AC80-CC90-498F-A2B3-4271D941A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2" y="1976"/>
              <a:ext cx="104" cy="112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Rectangle 41">
              <a:extLst>
                <a:ext uri="{FF2B5EF4-FFF2-40B4-BE49-F238E27FC236}">
                  <a16:creationId xmlns:a16="http://schemas.microsoft.com/office/drawing/2014/main" id="{B4C2998C-E187-4E34-9987-D79CDEC3B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4" y="1418"/>
              <a:ext cx="61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primary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42">
              <a:extLst>
                <a:ext uri="{FF2B5EF4-FFF2-40B4-BE49-F238E27FC236}">
                  <a16:creationId xmlns:a16="http://schemas.microsoft.com/office/drawing/2014/main" id="{7B972BAF-3C27-4497-BDF9-520AA081D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" y="1634"/>
              <a:ext cx="4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sensor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6" name="Group 45">
              <a:extLst>
                <a:ext uri="{FF2B5EF4-FFF2-40B4-BE49-F238E27FC236}">
                  <a16:creationId xmlns:a16="http://schemas.microsoft.com/office/drawing/2014/main" id="{FFA16FCA-4592-4233-A109-8C9E1F23FD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6" y="2114"/>
              <a:ext cx="304" cy="368"/>
              <a:chOff x="2756" y="2114"/>
              <a:chExt cx="304" cy="368"/>
            </a:xfrm>
          </p:grpSpPr>
          <p:sp>
            <p:nvSpPr>
              <p:cNvPr id="58" name="Freeform 43">
                <a:extLst>
                  <a:ext uri="{FF2B5EF4-FFF2-40B4-BE49-F238E27FC236}">
                    <a16:creationId xmlns:a16="http://schemas.microsoft.com/office/drawing/2014/main" id="{D2B37741-426B-49D2-AD13-CFC6A258E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8" y="2114"/>
                <a:ext cx="112" cy="120"/>
              </a:xfrm>
              <a:custGeom>
                <a:avLst/>
                <a:gdLst>
                  <a:gd name="T0" fmla="*/ 112 w 112"/>
                  <a:gd name="T1" fmla="*/ 0 h 120"/>
                  <a:gd name="T2" fmla="*/ 80 w 112"/>
                  <a:gd name="T3" fmla="*/ 120 h 120"/>
                  <a:gd name="T4" fmla="*/ 0 w 112"/>
                  <a:gd name="T5" fmla="*/ 56 h 120"/>
                  <a:gd name="T6" fmla="*/ 112 w 112"/>
                  <a:gd name="T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120">
                    <a:moveTo>
                      <a:pt x="112" y="0"/>
                    </a:moveTo>
                    <a:lnTo>
                      <a:pt x="80" y="120"/>
                    </a:lnTo>
                    <a:lnTo>
                      <a:pt x="0" y="5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55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Line 44">
                <a:extLst>
                  <a:ext uri="{FF2B5EF4-FFF2-40B4-BE49-F238E27FC236}">
                    <a16:creationId xmlns:a16="http://schemas.microsoft.com/office/drawing/2014/main" id="{CB3A9E7A-FC7D-44CB-91B7-185105DE83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56" y="2146"/>
                <a:ext cx="272" cy="336"/>
              </a:xfrm>
              <a:prstGeom prst="line">
                <a:avLst/>
              </a:prstGeom>
              <a:noFill/>
              <a:ln w="5080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7" name="Line 46">
              <a:extLst>
                <a:ext uri="{FF2B5EF4-FFF2-40B4-BE49-F238E27FC236}">
                  <a16:creationId xmlns:a16="http://schemas.microsoft.com/office/drawing/2014/main" id="{E052AF90-DE2A-451E-8AAB-3662E4CC40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56" y="2482"/>
              <a:ext cx="136" cy="0"/>
            </a:xfrm>
            <a:prstGeom prst="line">
              <a:avLst/>
            </a:prstGeom>
            <a:noFill/>
            <a:ln w="3810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Line 48">
              <a:extLst>
                <a:ext uri="{FF2B5EF4-FFF2-40B4-BE49-F238E27FC236}">
                  <a16:creationId xmlns:a16="http://schemas.microsoft.com/office/drawing/2014/main" id="{519FBE22-5D06-4F50-8B31-45F17FECB2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8" y="2890"/>
              <a:ext cx="296" cy="112"/>
            </a:xfrm>
            <a:prstGeom prst="line">
              <a:avLst/>
            </a:prstGeom>
            <a:noFill/>
            <a:ln w="3810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Line 49">
              <a:extLst>
                <a:ext uri="{FF2B5EF4-FFF2-40B4-BE49-F238E27FC236}">
                  <a16:creationId xmlns:a16="http://schemas.microsoft.com/office/drawing/2014/main" id="{7627C4B8-0CDE-4F2A-A21F-E1728567B6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56" y="2890"/>
              <a:ext cx="48" cy="112"/>
            </a:xfrm>
            <a:prstGeom prst="line">
              <a:avLst/>
            </a:prstGeom>
            <a:noFill/>
            <a:ln w="3810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0" name="Group 52">
              <a:extLst>
                <a:ext uri="{FF2B5EF4-FFF2-40B4-BE49-F238E27FC236}">
                  <a16:creationId xmlns:a16="http://schemas.microsoft.com/office/drawing/2014/main" id="{ABD48BCE-FD71-4ED5-8F55-D80167BC97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6" y="2922"/>
              <a:ext cx="232" cy="88"/>
              <a:chOff x="2756" y="2922"/>
              <a:chExt cx="232" cy="88"/>
            </a:xfrm>
          </p:grpSpPr>
          <p:sp>
            <p:nvSpPr>
              <p:cNvPr id="56" name="Freeform 50">
                <a:extLst>
                  <a:ext uri="{FF2B5EF4-FFF2-40B4-BE49-F238E27FC236}">
                    <a16:creationId xmlns:a16="http://schemas.microsoft.com/office/drawing/2014/main" id="{C849AFAC-50EF-4F46-9E80-49897030B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8" y="2922"/>
                <a:ext cx="120" cy="88"/>
              </a:xfrm>
              <a:custGeom>
                <a:avLst/>
                <a:gdLst>
                  <a:gd name="T0" fmla="*/ 120 w 120"/>
                  <a:gd name="T1" fmla="*/ 8 h 88"/>
                  <a:gd name="T2" fmla="*/ 24 w 120"/>
                  <a:gd name="T3" fmla="*/ 88 h 88"/>
                  <a:gd name="T4" fmla="*/ 0 w 120"/>
                  <a:gd name="T5" fmla="*/ 0 h 88"/>
                  <a:gd name="T6" fmla="*/ 120 w 120"/>
                  <a:gd name="T7" fmla="*/ 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88">
                    <a:moveTo>
                      <a:pt x="120" y="8"/>
                    </a:moveTo>
                    <a:lnTo>
                      <a:pt x="24" y="88"/>
                    </a:lnTo>
                    <a:lnTo>
                      <a:pt x="0" y="0"/>
                    </a:lnTo>
                    <a:lnTo>
                      <a:pt x="120" y="8"/>
                    </a:lnTo>
                    <a:close/>
                  </a:path>
                </a:pathLst>
              </a:custGeom>
              <a:solidFill>
                <a:srgbClr val="55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" name="Line 51">
                <a:extLst>
                  <a:ext uri="{FF2B5EF4-FFF2-40B4-BE49-F238E27FC236}">
                    <a16:creationId xmlns:a16="http://schemas.microsoft.com/office/drawing/2014/main" id="{06A27336-4BCF-44A5-AE92-639F5A7A86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56" y="2938"/>
                <a:ext cx="184" cy="64"/>
              </a:xfrm>
              <a:prstGeom prst="line">
                <a:avLst/>
              </a:prstGeom>
              <a:noFill/>
              <a:ln w="3810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1" name="Line 53">
              <a:extLst>
                <a:ext uri="{FF2B5EF4-FFF2-40B4-BE49-F238E27FC236}">
                  <a16:creationId xmlns:a16="http://schemas.microsoft.com/office/drawing/2014/main" id="{C0BE4F57-9C0C-4F13-BA24-7BEBB741E2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84" y="1938"/>
              <a:ext cx="320" cy="0"/>
            </a:xfrm>
            <a:prstGeom prst="line">
              <a:avLst/>
            </a:prstGeom>
            <a:noFill/>
            <a:ln w="3810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Line 54">
              <a:extLst>
                <a:ext uri="{FF2B5EF4-FFF2-40B4-BE49-F238E27FC236}">
                  <a16:creationId xmlns:a16="http://schemas.microsoft.com/office/drawing/2014/main" id="{E5EABC6D-DE07-4AE9-B2D2-D1734841BA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44" y="1938"/>
              <a:ext cx="160" cy="136"/>
            </a:xfrm>
            <a:prstGeom prst="line">
              <a:avLst/>
            </a:prstGeom>
            <a:noFill/>
            <a:ln w="5080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:a16="http://schemas.microsoft.com/office/drawing/2014/main" id="{5D8FDE67-F6F7-4652-82EF-8E813DF7F2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4" y="2002"/>
              <a:ext cx="344" cy="88"/>
              <a:chOff x="2644" y="2002"/>
              <a:chExt cx="344" cy="88"/>
            </a:xfrm>
          </p:grpSpPr>
          <p:sp>
            <p:nvSpPr>
              <p:cNvPr id="54" name="Freeform 55">
                <a:extLst>
                  <a:ext uri="{FF2B5EF4-FFF2-40B4-BE49-F238E27FC236}">
                    <a16:creationId xmlns:a16="http://schemas.microsoft.com/office/drawing/2014/main" id="{8F32F412-7265-4B10-A810-14B7605334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8" y="2002"/>
                <a:ext cx="120" cy="88"/>
              </a:xfrm>
              <a:custGeom>
                <a:avLst/>
                <a:gdLst>
                  <a:gd name="T0" fmla="*/ 120 w 120"/>
                  <a:gd name="T1" fmla="*/ 24 h 88"/>
                  <a:gd name="T2" fmla="*/ 16 w 120"/>
                  <a:gd name="T3" fmla="*/ 88 h 88"/>
                  <a:gd name="T4" fmla="*/ 0 w 120"/>
                  <a:gd name="T5" fmla="*/ 0 h 88"/>
                  <a:gd name="T6" fmla="*/ 120 w 120"/>
                  <a:gd name="T7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88">
                    <a:moveTo>
                      <a:pt x="120" y="24"/>
                    </a:moveTo>
                    <a:lnTo>
                      <a:pt x="16" y="88"/>
                    </a:lnTo>
                    <a:lnTo>
                      <a:pt x="0" y="0"/>
                    </a:lnTo>
                    <a:lnTo>
                      <a:pt x="120" y="24"/>
                    </a:lnTo>
                    <a:close/>
                  </a:path>
                </a:pathLst>
              </a:custGeom>
              <a:solidFill>
                <a:srgbClr val="55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Line 56">
                <a:extLst>
                  <a:ext uri="{FF2B5EF4-FFF2-40B4-BE49-F238E27FC236}">
                    <a16:creationId xmlns:a16="http://schemas.microsoft.com/office/drawing/2014/main" id="{A3746ECF-0B76-4181-ADAE-BA190DC149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44" y="2026"/>
                <a:ext cx="296" cy="48"/>
              </a:xfrm>
              <a:prstGeom prst="line">
                <a:avLst/>
              </a:prstGeom>
              <a:noFill/>
              <a:ln w="3810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4" name="Group 62">
              <a:extLst>
                <a:ext uri="{FF2B5EF4-FFF2-40B4-BE49-F238E27FC236}">
                  <a16:creationId xmlns:a16="http://schemas.microsoft.com/office/drawing/2014/main" id="{7F1D5784-ACCE-4661-BD45-96C7E5E94A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4" y="1618"/>
              <a:ext cx="569" cy="385"/>
              <a:chOff x="3604" y="1618"/>
              <a:chExt cx="569" cy="385"/>
            </a:xfrm>
          </p:grpSpPr>
          <p:sp>
            <p:nvSpPr>
              <p:cNvPr id="50" name="Rectangle 58">
                <a:extLst>
                  <a:ext uri="{FF2B5EF4-FFF2-40B4-BE49-F238E27FC236}">
                    <a16:creationId xmlns:a16="http://schemas.microsoft.com/office/drawing/2014/main" id="{C7ACF6F1-DE4E-4D9E-8DEB-B574CD120F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4" y="1642"/>
                <a:ext cx="10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Rectangle 59">
                <a:extLst>
                  <a:ext uri="{FF2B5EF4-FFF2-40B4-BE49-F238E27FC236}">
                    <a16:creationId xmlns:a16="http://schemas.microsoft.com/office/drawing/2014/main" id="{7F486505-B350-454A-92B5-E50E60E1D2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6" y="1618"/>
                <a:ext cx="142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+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Rectangle 60">
                <a:extLst>
                  <a:ext uri="{FF2B5EF4-FFF2-40B4-BE49-F238E27FC236}">
                    <a16:creationId xmlns:a16="http://schemas.microsoft.com/office/drawing/2014/main" id="{B5D0A2AB-CD3E-40AA-A34C-EB816ABCB6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8" y="1642"/>
                <a:ext cx="129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Rectangle 61">
                <a:extLst>
                  <a:ext uri="{FF2B5EF4-FFF2-40B4-BE49-F238E27FC236}">
                    <a16:creationId xmlns:a16="http://schemas.microsoft.com/office/drawing/2014/main" id="{3F0665B2-B5A3-432D-9378-05A83852B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6" y="1770"/>
                <a:ext cx="9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5" name="Group 65">
              <a:extLst>
                <a:ext uri="{FF2B5EF4-FFF2-40B4-BE49-F238E27FC236}">
                  <a16:creationId xmlns:a16="http://schemas.microsoft.com/office/drawing/2014/main" id="{2ACA5DD4-627C-4BB3-BB92-4E461CEDCF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76" y="1978"/>
              <a:ext cx="824" cy="96"/>
              <a:chOff x="5276" y="1978"/>
              <a:chExt cx="824" cy="96"/>
            </a:xfrm>
          </p:grpSpPr>
          <p:sp>
            <p:nvSpPr>
              <p:cNvPr id="48" name="Freeform 63">
                <a:extLst>
                  <a:ext uri="{FF2B5EF4-FFF2-40B4-BE49-F238E27FC236}">
                    <a16:creationId xmlns:a16="http://schemas.microsoft.com/office/drawing/2014/main" id="{946E4703-9D56-41AC-A5EB-CE20B98890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8" y="1978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Line 64">
                <a:extLst>
                  <a:ext uri="{FF2B5EF4-FFF2-40B4-BE49-F238E27FC236}">
                    <a16:creationId xmlns:a16="http://schemas.microsoft.com/office/drawing/2014/main" id="{F095C39D-211A-4B5E-8757-CAD6F54C99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76" y="2026"/>
                <a:ext cx="76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6" name="Oval 66">
              <a:extLst>
                <a:ext uri="{FF2B5EF4-FFF2-40B4-BE49-F238E27FC236}">
                  <a16:creationId xmlns:a16="http://schemas.microsoft.com/office/drawing/2014/main" id="{8DE2DE1D-4997-4BF0-B491-68B0AA30C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2" y="2006"/>
              <a:ext cx="64" cy="64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Line 67">
              <a:extLst>
                <a:ext uri="{FF2B5EF4-FFF2-40B4-BE49-F238E27FC236}">
                  <a16:creationId xmlns:a16="http://schemas.microsoft.com/office/drawing/2014/main" id="{604C8B60-7183-44B8-94EC-2CB626EDDF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72" y="2930"/>
              <a:ext cx="52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8" name="Line 47">
            <a:extLst>
              <a:ext uri="{FF2B5EF4-FFF2-40B4-BE49-F238E27FC236}">
                <a16:creationId xmlns:a16="http://schemas.microsoft.com/office/drawing/2014/main" id="{A9BF94FE-D637-45C3-9D39-F9FB483A54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80932" y="4035425"/>
            <a:ext cx="622219" cy="685800"/>
          </a:xfrm>
          <a:prstGeom prst="line">
            <a:avLst/>
          </a:prstGeom>
          <a:noFill/>
          <a:ln w="50800">
            <a:solidFill>
              <a:srgbClr val="55555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634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F118-3D31-4BF9-977D-5A17653B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dirty="0"/>
              <a:t>d) Noise Cancellation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9D4F9-B7DE-47D5-8428-AA1654B9B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GB" dirty="0"/>
              <a:t>It is unreasonable to expect adaptive filter to estimate uncorrelated </a:t>
            </a:r>
            <a:r>
              <a:rPr lang="en-GB" alt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altLang="en-GB" dirty="0"/>
              <a:t> from </a:t>
            </a:r>
            <a:r>
              <a:rPr lang="en-GB" alt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altLang="en-GB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altLang="en-GB" i="1" baseline="-25000" dirty="0"/>
              <a:t> </a:t>
            </a:r>
            <a:r>
              <a:rPr lang="en-GB" altLang="en-GB" dirty="0"/>
              <a:t>.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5147FB-ABD6-4366-AC62-76143044A5B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34907" y="2346325"/>
            <a:ext cx="7161867" cy="3403600"/>
            <a:chOff x="1660" y="1418"/>
            <a:chExt cx="4512" cy="2144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1F2EC034-7F7F-485B-BBF2-0CF0C641FE0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60" y="1418"/>
              <a:ext cx="4512" cy="2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70C9BDCF-1935-49F7-9489-BF84B4B8A6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6" y="2434"/>
              <a:ext cx="744" cy="1040"/>
              <a:chOff x="3756" y="2434"/>
              <a:chExt cx="744" cy="1040"/>
            </a:xfrm>
          </p:grpSpPr>
          <p:sp>
            <p:nvSpPr>
              <p:cNvPr id="66" name="Freeform 5">
                <a:extLst>
                  <a:ext uri="{FF2B5EF4-FFF2-40B4-BE49-F238E27FC236}">
                    <a16:creationId xmlns:a16="http://schemas.microsoft.com/office/drawing/2014/main" id="{95B3259E-2C18-45F8-B3BF-98D68FE085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" y="2434"/>
                <a:ext cx="104" cy="120"/>
              </a:xfrm>
              <a:custGeom>
                <a:avLst/>
                <a:gdLst>
                  <a:gd name="T0" fmla="*/ 0 w 104"/>
                  <a:gd name="T1" fmla="*/ 0 h 120"/>
                  <a:gd name="T2" fmla="*/ 104 w 104"/>
                  <a:gd name="T3" fmla="*/ 64 h 120"/>
                  <a:gd name="T4" fmla="*/ 24 w 104"/>
                  <a:gd name="T5" fmla="*/ 120 h 120"/>
                  <a:gd name="T6" fmla="*/ 0 w 104"/>
                  <a:gd name="T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20">
                    <a:moveTo>
                      <a:pt x="0" y="0"/>
                    </a:moveTo>
                    <a:lnTo>
                      <a:pt x="104" y="64"/>
                    </a:lnTo>
                    <a:lnTo>
                      <a:pt x="24" y="1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" name="Line 6">
                <a:extLst>
                  <a:ext uri="{FF2B5EF4-FFF2-40B4-BE49-F238E27FC236}">
                    <a16:creationId xmlns:a16="http://schemas.microsoft.com/office/drawing/2014/main" id="{8366A565-2FD3-4F7D-AC22-5B8C37A941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0" y="2466"/>
                <a:ext cx="720" cy="1008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0F33B1BB-D682-49E2-B0C6-B3E8AEEE5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4" y="2622"/>
              <a:ext cx="904" cy="62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2E5160B3-EBB0-42AC-9BAA-F659CC5F2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2" y="2706"/>
              <a:ext cx="65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adaptive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8F4BA6C-E1EF-42DE-971C-EF383D8E8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" y="2922"/>
              <a:ext cx="3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filter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F72C84C-B6FA-4102-93C1-D3D0E0678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6" y="2514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C413691-B491-4767-913C-E99348F72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634"/>
              <a:ext cx="14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B66D8AF-C2BB-4F26-9387-12D679361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" y="1610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EDE6809-184E-47D7-9E24-F22A6FC4E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4" y="1894"/>
              <a:ext cx="264" cy="26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4" name="Group 17">
              <a:extLst>
                <a:ext uri="{FF2B5EF4-FFF2-40B4-BE49-F238E27FC236}">
                  <a16:creationId xmlns:a16="http://schemas.microsoft.com/office/drawing/2014/main" id="{F8323C33-EF38-432D-9F96-D8F3905262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2" y="2882"/>
              <a:ext cx="456" cy="96"/>
              <a:chOff x="3212" y="2882"/>
              <a:chExt cx="456" cy="96"/>
            </a:xfrm>
          </p:grpSpPr>
          <p:sp>
            <p:nvSpPr>
              <p:cNvPr id="64" name="Freeform 15">
                <a:extLst>
                  <a:ext uri="{FF2B5EF4-FFF2-40B4-BE49-F238E27FC236}">
                    <a16:creationId xmlns:a16="http://schemas.microsoft.com/office/drawing/2014/main" id="{BA2ECBC7-0F19-400A-937B-606FB5FB2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6" y="2882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" name="Line 16">
                <a:extLst>
                  <a:ext uri="{FF2B5EF4-FFF2-40B4-BE49-F238E27FC236}">
                    <a16:creationId xmlns:a16="http://schemas.microsoft.com/office/drawing/2014/main" id="{3848EAA5-213F-4B8B-B792-9DCD63229B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12" y="2930"/>
                <a:ext cx="4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5" name="Group 20">
              <a:extLst>
                <a:ext uri="{FF2B5EF4-FFF2-40B4-BE49-F238E27FC236}">
                  <a16:creationId xmlns:a16="http://schemas.microsoft.com/office/drawing/2014/main" id="{8F9B01CD-C486-4207-BA67-36B8379BD5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68" y="2162"/>
              <a:ext cx="96" cy="768"/>
              <a:chOff x="5068" y="2162"/>
              <a:chExt cx="96" cy="768"/>
            </a:xfrm>
          </p:grpSpPr>
          <p:sp>
            <p:nvSpPr>
              <p:cNvPr id="62" name="Freeform 18">
                <a:extLst>
                  <a:ext uri="{FF2B5EF4-FFF2-40B4-BE49-F238E27FC236}">
                    <a16:creationId xmlns:a16="http://schemas.microsoft.com/office/drawing/2014/main" id="{C87925C0-94FF-415C-B460-213CF4DD09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8" y="2162"/>
                <a:ext cx="96" cy="112"/>
              </a:xfrm>
              <a:custGeom>
                <a:avLst/>
                <a:gdLst>
                  <a:gd name="T0" fmla="*/ 48 w 96"/>
                  <a:gd name="T1" fmla="*/ 0 h 112"/>
                  <a:gd name="T2" fmla="*/ 96 w 96"/>
                  <a:gd name="T3" fmla="*/ 112 h 112"/>
                  <a:gd name="T4" fmla="*/ 0 w 96"/>
                  <a:gd name="T5" fmla="*/ 112 h 112"/>
                  <a:gd name="T6" fmla="*/ 48 w 96"/>
                  <a:gd name="T7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112">
                    <a:moveTo>
                      <a:pt x="48" y="0"/>
                    </a:moveTo>
                    <a:lnTo>
                      <a:pt x="96" y="112"/>
                    </a:lnTo>
                    <a:lnTo>
                      <a:pt x="0" y="11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" name="Line 19">
                <a:extLst>
                  <a:ext uri="{FF2B5EF4-FFF2-40B4-BE49-F238E27FC236}">
                    <a16:creationId xmlns:a16="http://schemas.microsoft.com/office/drawing/2014/main" id="{180A6CF0-06C2-4B25-93C6-76AAB4E4EF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16" y="2210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6" name="Line 21">
              <a:extLst>
                <a:ext uri="{FF2B5EF4-FFF2-40B4-BE49-F238E27FC236}">
                  <a16:creationId xmlns:a16="http://schemas.microsoft.com/office/drawing/2014/main" id="{BABF9FC2-9398-43FC-A995-B356B46F5F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96" y="2162"/>
              <a:ext cx="11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Line 22">
              <a:extLst>
                <a:ext uri="{FF2B5EF4-FFF2-40B4-BE49-F238E27FC236}">
                  <a16:creationId xmlns:a16="http://schemas.microsoft.com/office/drawing/2014/main" id="{97ED3215-3675-4ED8-977D-A85D8F09AE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96" y="1890"/>
              <a:ext cx="1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Line 23">
              <a:extLst>
                <a:ext uri="{FF2B5EF4-FFF2-40B4-BE49-F238E27FC236}">
                  <a16:creationId xmlns:a16="http://schemas.microsoft.com/office/drawing/2014/main" id="{C219D242-3B97-4B11-BDD2-CA9BC6EB5F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8" y="1826"/>
              <a:ext cx="0" cy="1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Rectangle 24">
              <a:extLst>
                <a:ext uri="{FF2B5EF4-FFF2-40B4-BE49-F238E27FC236}">
                  <a16:creationId xmlns:a16="http://schemas.microsoft.com/office/drawing/2014/main" id="{94E819CD-9C75-418A-BF98-D99CD4505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2" y="1670"/>
              <a:ext cx="760" cy="62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AF62B055-406A-4096-BF51-C4800117B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" y="1754"/>
              <a:ext cx="46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signal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6">
              <a:extLst>
                <a:ext uri="{FF2B5EF4-FFF2-40B4-BE49-F238E27FC236}">
                  <a16:creationId xmlns:a16="http://schemas.microsoft.com/office/drawing/2014/main" id="{C0730B27-B507-420A-B390-6539E1905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6" y="1970"/>
              <a:ext cx="5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source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1066D270-FFB4-4F65-8740-601677DB7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6" y="1758"/>
              <a:ext cx="712" cy="432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Line 28">
              <a:extLst>
                <a:ext uri="{FF2B5EF4-FFF2-40B4-BE49-F238E27FC236}">
                  <a16:creationId xmlns:a16="http://schemas.microsoft.com/office/drawing/2014/main" id="{0706E7B6-6EED-4C59-B191-47A66A1326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00" y="3474"/>
              <a:ext cx="111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Line 29">
              <a:extLst>
                <a:ext uri="{FF2B5EF4-FFF2-40B4-BE49-F238E27FC236}">
                  <a16:creationId xmlns:a16="http://schemas.microsoft.com/office/drawing/2014/main" id="{41F13C83-E2EA-455E-AD4E-47A6DC593B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2" y="2050"/>
              <a:ext cx="0" cy="142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Rectangle 30">
              <a:extLst>
                <a:ext uri="{FF2B5EF4-FFF2-40B4-BE49-F238E27FC236}">
                  <a16:creationId xmlns:a16="http://schemas.microsoft.com/office/drawing/2014/main" id="{B24DAA71-DDDE-4F8C-B2E4-9458EAFF4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2" y="2686"/>
              <a:ext cx="760" cy="6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Rectangle 31">
              <a:extLst>
                <a:ext uri="{FF2B5EF4-FFF2-40B4-BE49-F238E27FC236}">
                  <a16:creationId xmlns:a16="http://schemas.microsoft.com/office/drawing/2014/main" id="{7C917372-B2B8-40AC-9E3D-066EC1B12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6" y="2794"/>
              <a:ext cx="40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noise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32">
              <a:extLst>
                <a:ext uri="{FF2B5EF4-FFF2-40B4-BE49-F238E27FC236}">
                  <a16:creationId xmlns:a16="http://schemas.microsoft.com/office/drawing/2014/main" id="{67C1405F-1585-4202-ADA7-1683B12E8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0" y="3010"/>
              <a:ext cx="5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source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Line 33">
              <a:extLst>
                <a:ext uri="{FF2B5EF4-FFF2-40B4-BE49-F238E27FC236}">
                  <a16:creationId xmlns:a16="http://schemas.microsoft.com/office/drawing/2014/main" id="{59B6124B-9137-41FF-81C0-F97EF29E06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2" y="2026"/>
              <a:ext cx="174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9" name="Group 36">
              <a:extLst>
                <a:ext uri="{FF2B5EF4-FFF2-40B4-BE49-F238E27FC236}">
                  <a16:creationId xmlns:a16="http://schemas.microsoft.com/office/drawing/2014/main" id="{53E76632-3372-4F9D-A979-53A31432C4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8" y="2498"/>
              <a:ext cx="201" cy="361"/>
              <a:chOff x="3308" y="2498"/>
              <a:chExt cx="201" cy="361"/>
            </a:xfrm>
          </p:grpSpPr>
          <p:sp>
            <p:nvSpPr>
              <p:cNvPr id="60" name="Rectangle 34">
                <a:extLst>
                  <a:ext uri="{FF2B5EF4-FFF2-40B4-BE49-F238E27FC236}">
                    <a16:creationId xmlns:a16="http://schemas.microsoft.com/office/drawing/2014/main" id="{414E9131-0E0F-4093-9A17-AD0DE301AC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8" y="2498"/>
                <a:ext cx="129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Rectangle 35">
                <a:extLst>
                  <a:ext uri="{FF2B5EF4-FFF2-40B4-BE49-F238E27FC236}">
                    <a16:creationId xmlns:a16="http://schemas.microsoft.com/office/drawing/2014/main" id="{ABC37CA1-94E3-483A-826A-0195C4C681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2" y="2626"/>
                <a:ext cx="9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cs typeface="Arial" pitchFamily="34" charset="0"/>
                  </a:rPr>
                  <a:t>1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0" name="Oval 37">
              <a:extLst>
                <a:ext uri="{FF2B5EF4-FFF2-40B4-BE49-F238E27FC236}">
                  <a16:creationId xmlns:a16="http://schemas.microsoft.com/office/drawing/2014/main" id="{5C006C7F-6A10-4E54-85BB-2372E94E6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2" y="2870"/>
              <a:ext cx="104" cy="10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Rectangle 38">
              <a:extLst>
                <a:ext uri="{FF2B5EF4-FFF2-40B4-BE49-F238E27FC236}">
                  <a16:creationId xmlns:a16="http://schemas.microsoft.com/office/drawing/2014/main" id="{2B872A17-9726-43AA-B388-245B5A10D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2" y="3026"/>
              <a:ext cx="72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reference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39">
              <a:extLst>
                <a:ext uri="{FF2B5EF4-FFF2-40B4-BE49-F238E27FC236}">
                  <a16:creationId xmlns:a16="http://schemas.microsoft.com/office/drawing/2014/main" id="{7E8890D3-C804-456A-A65F-C118523A3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3242"/>
              <a:ext cx="4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sensor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Oval 40">
              <a:extLst>
                <a:ext uri="{FF2B5EF4-FFF2-40B4-BE49-F238E27FC236}">
                  <a16:creationId xmlns:a16="http://schemas.microsoft.com/office/drawing/2014/main" id="{CFD69FAD-B054-46E3-9FB6-3ACEDF57D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2" y="1976"/>
              <a:ext cx="104" cy="112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Rectangle 41">
              <a:extLst>
                <a:ext uri="{FF2B5EF4-FFF2-40B4-BE49-F238E27FC236}">
                  <a16:creationId xmlns:a16="http://schemas.microsoft.com/office/drawing/2014/main" id="{D1056FBB-6240-4BBD-BBB3-0F4DD6BAE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4" y="1418"/>
              <a:ext cx="61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primary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42">
              <a:extLst>
                <a:ext uri="{FF2B5EF4-FFF2-40B4-BE49-F238E27FC236}">
                  <a16:creationId xmlns:a16="http://schemas.microsoft.com/office/drawing/2014/main" id="{97DB2EC8-5754-4DB6-AA8D-37F668DBBA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" y="1634"/>
              <a:ext cx="4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sensor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6" name="Group 45">
              <a:extLst>
                <a:ext uri="{FF2B5EF4-FFF2-40B4-BE49-F238E27FC236}">
                  <a16:creationId xmlns:a16="http://schemas.microsoft.com/office/drawing/2014/main" id="{1E67486D-AFBB-4122-A95B-C3B63B4D38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6" y="2114"/>
              <a:ext cx="304" cy="368"/>
              <a:chOff x="2756" y="2114"/>
              <a:chExt cx="304" cy="368"/>
            </a:xfrm>
          </p:grpSpPr>
          <p:sp>
            <p:nvSpPr>
              <p:cNvPr id="58" name="Freeform 43">
                <a:extLst>
                  <a:ext uri="{FF2B5EF4-FFF2-40B4-BE49-F238E27FC236}">
                    <a16:creationId xmlns:a16="http://schemas.microsoft.com/office/drawing/2014/main" id="{EBCD82F8-A4D6-4351-BEF1-857534D4B0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8" y="2114"/>
                <a:ext cx="112" cy="120"/>
              </a:xfrm>
              <a:custGeom>
                <a:avLst/>
                <a:gdLst>
                  <a:gd name="T0" fmla="*/ 112 w 112"/>
                  <a:gd name="T1" fmla="*/ 0 h 120"/>
                  <a:gd name="T2" fmla="*/ 80 w 112"/>
                  <a:gd name="T3" fmla="*/ 120 h 120"/>
                  <a:gd name="T4" fmla="*/ 0 w 112"/>
                  <a:gd name="T5" fmla="*/ 56 h 120"/>
                  <a:gd name="T6" fmla="*/ 112 w 112"/>
                  <a:gd name="T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120">
                    <a:moveTo>
                      <a:pt x="112" y="0"/>
                    </a:moveTo>
                    <a:lnTo>
                      <a:pt x="80" y="120"/>
                    </a:lnTo>
                    <a:lnTo>
                      <a:pt x="0" y="5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55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Line 44">
                <a:extLst>
                  <a:ext uri="{FF2B5EF4-FFF2-40B4-BE49-F238E27FC236}">
                    <a16:creationId xmlns:a16="http://schemas.microsoft.com/office/drawing/2014/main" id="{2DB6E334-19AE-472B-9AB4-040320D820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56" y="2146"/>
                <a:ext cx="272" cy="336"/>
              </a:xfrm>
              <a:prstGeom prst="line">
                <a:avLst/>
              </a:prstGeom>
              <a:noFill/>
              <a:ln w="5080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7" name="Line 46">
              <a:extLst>
                <a:ext uri="{FF2B5EF4-FFF2-40B4-BE49-F238E27FC236}">
                  <a16:creationId xmlns:a16="http://schemas.microsoft.com/office/drawing/2014/main" id="{7649EC3F-0785-4A65-A67A-162FEFFF33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56" y="2482"/>
              <a:ext cx="136" cy="0"/>
            </a:xfrm>
            <a:prstGeom prst="line">
              <a:avLst/>
            </a:prstGeom>
            <a:noFill/>
            <a:ln w="3810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Line 48">
              <a:extLst>
                <a:ext uri="{FF2B5EF4-FFF2-40B4-BE49-F238E27FC236}">
                  <a16:creationId xmlns:a16="http://schemas.microsoft.com/office/drawing/2014/main" id="{D8382674-48D5-44EE-B4B5-9E4E9FA88B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8" y="2890"/>
              <a:ext cx="296" cy="112"/>
            </a:xfrm>
            <a:prstGeom prst="line">
              <a:avLst/>
            </a:prstGeom>
            <a:noFill/>
            <a:ln w="3810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Line 49">
              <a:extLst>
                <a:ext uri="{FF2B5EF4-FFF2-40B4-BE49-F238E27FC236}">
                  <a16:creationId xmlns:a16="http://schemas.microsoft.com/office/drawing/2014/main" id="{EEC33A2F-506F-43D9-8903-30AF38EA38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56" y="2890"/>
              <a:ext cx="48" cy="112"/>
            </a:xfrm>
            <a:prstGeom prst="line">
              <a:avLst/>
            </a:prstGeom>
            <a:noFill/>
            <a:ln w="3810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0" name="Group 52">
              <a:extLst>
                <a:ext uri="{FF2B5EF4-FFF2-40B4-BE49-F238E27FC236}">
                  <a16:creationId xmlns:a16="http://schemas.microsoft.com/office/drawing/2014/main" id="{982865E1-EC86-41BC-8E92-EBAF29A67D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6" y="2922"/>
              <a:ext cx="232" cy="88"/>
              <a:chOff x="2756" y="2922"/>
              <a:chExt cx="232" cy="88"/>
            </a:xfrm>
          </p:grpSpPr>
          <p:sp>
            <p:nvSpPr>
              <p:cNvPr id="56" name="Freeform 50">
                <a:extLst>
                  <a:ext uri="{FF2B5EF4-FFF2-40B4-BE49-F238E27FC236}">
                    <a16:creationId xmlns:a16="http://schemas.microsoft.com/office/drawing/2014/main" id="{1512AA5C-B8B3-4959-A651-97B4B8B1B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8" y="2922"/>
                <a:ext cx="120" cy="88"/>
              </a:xfrm>
              <a:custGeom>
                <a:avLst/>
                <a:gdLst>
                  <a:gd name="T0" fmla="*/ 120 w 120"/>
                  <a:gd name="T1" fmla="*/ 8 h 88"/>
                  <a:gd name="T2" fmla="*/ 24 w 120"/>
                  <a:gd name="T3" fmla="*/ 88 h 88"/>
                  <a:gd name="T4" fmla="*/ 0 w 120"/>
                  <a:gd name="T5" fmla="*/ 0 h 88"/>
                  <a:gd name="T6" fmla="*/ 120 w 120"/>
                  <a:gd name="T7" fmla="*/ 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88">
                    <a:moveTo>
                      <a:pt x="120" y="8"/>
                    </a:moveTo>
                    <a:lnTo>
                      <a:pt x="24" y="88"/>
                    </a:lnTo>
                    <a:lnTo>
                      <a:pt x="0" y="0"/>
                    </a:lnTo>
                    <a:lnTo>
                      <a:pt x="120" y="8"/>
                    </a:lnTo>
                    <a:close/>
                  </a:path>
                </a:pathLst>
              </a:custGeom>
              <a:solidFill>
                <a:srgbClr val="55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" name="Line 51">
                <a:extLst>
                  <a:ext uri="{FF2B5EF4-FFF2-40B4-BE49-F238E27FC236}">
                    <a16:creationId xmlns:a16="http://schemas.microsoft.com/office/drawing/2014/main" id="{43A66B64-072A-4F0F-9FC3-C3D1113A46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56" y="2938"/>
                <a:ext cx="184" cy="64"/>
              </a:xfrm>
              <a:prstGeom prst="line">
                <a:avLst/>
              </a:prstGeom>
              <a:noFill/>
              <a:ln w="3810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1" name="Line 53">
              <a:extLst>
                <a:ext uri="{FF2B5EF4-FFF2-40B4-BE49-F238E27FC236}">
                  <a16:creationId xmlns:a16="http://schemas.microsoft.com/office/drawing/2014/main" id="{53517DAE-CFC3-40A6-B59F-74D109956B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84" y="1938"/>
              <a:ext cx="320" cy="0"/>
            </a:xfrm>
            <a:prstGeom prst="line">
              <a:avLst/>
            </a:prstGeom>
            <a:noFill/>
            <a:ln w="3810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Line 54">
              <a:extLst>
                <a:ext uri="{FF2B5EF4-FFF2-40B4-BE49-F238E27FC236}">
                  <a16:creationId xmlns:a16="http://schemas.microsoft.com/office/drawing/2014/main" id="{FD62E536-ACFF-4C87-957B-7AA2D5EB34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44" y="1938"/>
              <a:ext cx="160" cy="136"/>
            </a:xfrm>
            <a:prstGeom prst="line">
              <a:avLst/>
            </a:prstGeom>
            <a:noFill/>
            <a:ln w="5080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:a16="http://schemas.microsoft.com/office/drawing/2014/main" id="{A9F3B9D9-FD30-4912-8B3A-94DB2DBF7A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4" y="2002"/>
              <a:ext cx="344" cy="88"/>
              <a:chOff x="2644" y="2002"/>
              <a:chExt cx="344" cy="88"/>
            </a:xfrm>
          </p:grpSpPr>
          <p:sp>
            <p:nvSpPr>
              <p:cNvPr id="54" name="Freeform 55">
                <a:extLst>
                  <a:ext uri="{FF2B5EF4-FFF2-40B4-BE49-F238E27FC236}">
                    <a16:creationId xmlns:a16="http://schemas.microsoft.com/office/drawing/2014/main" id="{2C468AF5-B2E7-45E6-A58B-32B357EFA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8" y="2002"/>
                <a:ext cx="120" cy="88"/>
              </a:xfrm>
              <a:custGeom>
                <a:avLst/>
                <a:gdLst>
                  <a:gd name="T0" fmla="*/ 120 w 120"/>
                  <a:gd name="T1" fmla="*/ 24 h 88"/>
                  <a:gd name="T2" fmla="*/ 16 w 120"/>
                  <a:gd name="T3" fmla="*/ 88 h 88"/>
                  <a:gd name="T4" fmla="*/ 0 w 120"/>
                  <a:gd name="T5" fmla="*/ 0 h 88"/>
                  <a:gd name="T6" fmla="*/ 120 w 120"/>
                  <a:gd name="T7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88">
                    <a:moveTo>
                      <a:pt x="120" y="24"/>
                    </a:moveTo>
                    <a:lnTo>
                      <a:pt x="16" y="88"/>
                    </a:lnTo>
                    <a:lnTo>
                      <a:pt x="0" y="0"/>
                    </a:lnTo>
                    <a:lnTo>
                      <a:pt x="120" y="24"/>
                    </a:lnTo>
                    <a:close/>
                  </a:path>
                </a:pathLst>
              </a:custGeom>
              <a:solidFill>
                <a:srgbClr val="55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Line 56">
                <a:extLst>
                  <a:ext uri="{FF2B5EF4-FFF2-40B4-BE49-F238E27FC236}">
                    <a16:creationId xmlns:a16="http://schemas.microsoft.com/office/drawing/2014/main" id="{136EB856-4EC9-4F2A-800D-DB751E29A9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44" y="2026"/>
                <a:ext cx="296" cy="48"/>
              </a:xfrm>
              <a:prstGeom prst="line">
                <a:avLst/>
              </a:prstGeom>
              <a:noFill/>
              <a:ln w="3810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4" name="Group 62">
              <a:extLst>
                <a:ext uri="{FF2B5EF4-FFF2-40B4-BE49-F238E27FC236}">
                  <a16:creationId xmlns:a16="http://schemas.microsoft.com/office/drawing/2014/main" id="{482772D1-DCD5-45F7-A543-C4E2882BE4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4" y="1618"/>
              <a:ext cx="569" cy="385"/>
              <a:chOff x="3604" y="1618"/>
              <a:chExt cx="569" cy="385"/>
            </a:xfrm>
          </p:grpSpPr>
          <p:sp>
            <p:nvSpPr>
              <p:cNvPr id="50" name="Rectangle 58">
                <a:extLst>
                  <a:ext uri="{FF2B5EF4-FFF2-40B4-BE49-F238E27FC236}">
                    <a16:creationId xmlns:a16="http://schemas.microsoft.com/office/drawing/2014/main" id="{03BEB552-0E5B-41C4-A2B0-C224B95CBE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4" y="1642"/>
                <a:ext cx="10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Rectangle 59">
                <a:extLst>
                  <a:ext uri="{FF2B5EF4-FFF2-40B4-BE49-F238E27FC236}">
                    <a16:creationId xmlns:a16="http://schemas.microsoft.com/office/drawing/2014/main" id="{55E37EB6-1957-4200-87B7-E5F1975345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6" y="1618"/>
                <a:ext cx="142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+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Rectangle 60">
                <a:extLst>
                  <a:ext uri="{FF2B5EF4-FFF2-40B4-BE49-F238E27FC236}">
                    <a16:creationId xmlns:a16="http://schemas.microsoft.com/office/drawing/2014/main" id="{D6EFBE1A-FF2B-4B13-BD4D-1F06E260FE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8" y="1642"/>
                <a:ext cx="129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Rectangle 61">
                <a:extLst>
                  <a:ext uri="{FF2B5EF4-FFF2-40B4-BE49-F238E27FC236}">
                    <a16:creationId xmlns:a16="http://schemas.microsoft.com/office/drawing/2014/main" id="{B3F2B7A0-C08E-435A-BAD7-41FE498D47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6" y="1770"/>
                <a:ext cx="9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5" name="Group 65">
              <a:extLst>
                <a:ext uri="{FF2B5EF4-FFF2-40B4-BE49-F238E27FC236}">
                  <a16:creationId xmlns:a16="http://schemas.microsoft.com/office/drawing/2014/main" id="{3A409238-28EA-46C7-9CEC-13B4C09609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76" y="1978"/>
              <a:ext cx="824" cy="96"/>
              <a:chOff x="5276" y="1978"/>
              <a:chExt cx="824" cy="96"/>
            </a:xfrm>
          </p:grpSpPr>
          <p:sp>
            <p:nvSpPr>
              <p:cNvPr id="48" name="Freeform 63">
                <a:extLst>
                  <a:ext uri="{FF2B5EF4-FFF2-40B4-BE49-F238E27FC236}">
                    <a16:creationId xmlns:a16="http://schemas.microsoft.com/office/drawing/2014/main" id="{21DB91F7-490D-4AAD-B0E8-8EBAAB2F73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8" y="1978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Line 64">
                <a:extLst>
                  <a:ext uri="{FF2B5EF4-FFF2-40B4-BE49-F238E27FC236}">
                    <a16:creationId xmlns:a16="http://schemas.microsoft.com/office/drawing/2014/main" id="{F828C7F9-E328-4A7E-A340-FCE3036D01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76" y="2026"/>
                <a:ext cx="76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6" name="Oval 66">
              <a:extLst>
                <a:ext uri="{FF2B5EF4-FFF2-40B4-BE49-F238E27FC236}">
                  <a16:creationId xmlns:a16="http://schemas.microsoft.com/office/drawing/2014/main" id="{B2B9A7A5-031B-4479-A465-2D9B02815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2" y="2006"/>
              <a:ext cx="64" cy="64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Line 67">
              <a:extLst>
                <a:ext uri="{FF2B5EF4-FFF2-40B4-BE49-F238E27FC236}">
                  <a16:creationId xmlns:a16="http://schemas.microsoft.com/office/drawing/2014/main" id="{720EFD13-6A97-4830-A9F4-C1C57A33D2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72" y="2930"/>
              <a:ext cx="52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8" name="Line 47">
            <a:extLst>
              <a:ext uri="{FF2B5EF4-FFF2-40B4-BE49-F238E27FC236}">
                <a16:creationId xmlns:a16="http://schemas.microsoft.com/office/drawing/2014/main" id="{ED2AA2F5-E385-4DBC-8521-21641DCADD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80932" y="4035425"/>
            <a:ext cx="622219" cy="685800"/>
          </a:xfrm>
          <a:prstGeom prst="line">
            <a:avLst/>
          </a:prstGeom>
          <a:noFill/>
          <a:ln w="50800">
            <a:solidFill>
              <a:srgbClr val="55555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427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F118-3D31-4BF9-977D-5A17653B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dirty="0"/>
              <a:t>d) Noise Cancellation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9D4F9-B7DE-47D5-8428-AA1654B9B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GB" dirty="0"/>
              <a:t>Minimizing average power in </a:t>
            </a:r>
            <a:r>
              <a:rPr lang="en-GB" alt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altLang="en-GB" dirty="0"/>
              <a:t> equivalent to equaling average power in </a:t>
            </a:r>
            <a:r>
              <a:rPr lang="en-GB" alt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C39ED99-E978-4271-BC60-325F28394A9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34907" y="2346325"/>
            <a:ext cx="7161867" cy="3403600"/>
            <a:chOff x="1660" y="1418"/>
            <a:chExt cx="4512" cy="2144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66F4397F-9B5E-45BC-9717-A8EADBCDE30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60" y="1418"/>
              <a:ext cx="4512" cy="2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14D99162-195B-4A43-B1A5-094C5D0452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6" y="2434"/>
              <a:ext cx="744" cy="1040"/>
              <a:chOff x="3756" y="2434"/>
              <a:chExt cx="744" cy="1040"/>
            </a:xfrm>
          </p:grpSpPr>
          <p:sp>
            <p:nvSpPr>
              <p:cNvPr id="66" name="Freeform 5">
                <a:extLst>
                  <a:ext uri="{FF2B5EF4-FFF2-40B4-BE49-F238E27FC236}">
                    <a16:creationId xmlns:a16="http://schemas.microsoft.com/office/drawing/2014/main" id="{2FC8CF9C-9411-440D-9342-7DA4C88DB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" y="2434"/>
                <a:ext cx="104" cy="120"/>
              </a:xfrm>
              <a:custGeom>
                <a:avLst/>
                <a:gdLst>
                  <a:gd name="T0" fmla="*/ 0 w 104"/>
                  <a:gd name="T1" fmla="*/ 0 h 120"/>
                  <a:gd name="T2" fmla="*/ 104 w 104"/>
                  <a:gd name="T3" fmla="*/ 64 h 120"/>
                  <a:gd name="T4" fmla="*/ 24 w 104"/>
                  <a:gd name="T5" fmla="*/ 120 h 120"/>
                  <a:gd name="T6" fmla="*/ 0 w 104"/>
                  <a:gd name="T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20">
                    <a:moveTo>
                      <a:pt x="0" y="0"/>
                    </a:moveTo>
                    <a:lnTo>
                      <a:pt x="104" y="64"/>
                    </a:lnTo>
                    <a:lnTo>
                      <a:pt x="24" y="1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" name="Line 6">
                <a:extLst>
                  <a:ext uri="{FF2B5EF4-FFF2-40B4-BE49-F238E27FC236}">
                    <a16:creationId xmlns:a16="http://schemas.microsoft.com/office/drawing/2014/main" id="{6A90A2F8-E145-40E5-8074-17BC860415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0" y="2466"/>
                <a:ext cx="720" cy="1008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FF877407-455D-49F3-9AA6-48A093983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4" y="2622"/>
              <a:ext cx="904" cy="62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B08B026D-079B-4559-ABCE-21BAC2504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2" y="2706"/>
              <a:ext cx="65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adaptive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AA7C5A-ADFD-4918-9429-508969C89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" y="2922"/>
              <a:ext cx="3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filter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863951-90AB-4007-B0CF-89D346567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6" y="2514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68D034B-8711-4E6D-A256-A9D9DE5A9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634"/>
              <a:ext cx="14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BD4C34C-BB5D-4EF7-90C2-F3DC0ADBD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" y="1610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BE7B9AB-24AE-422E-B753-A5972B4B8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4" y="1894"/>
              <a:ext cx="264" cy="26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4" name="Group 17">
              <a:extLst>
                <a:ext uri="{FF2B5EF4-FFF2-40B4-BE49-F238E27FC236}">
                  <a16:creationId xmlns:a16="http://schemas.microsoft.com/office/drawing/2014/main" id="{4A17273F-111E-417D-BC92-0FAF739A0D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2" y="2882"/>
              <a:ext cx="456" cy="96"/>
              <a:chOff x="3212" y="2882"/>
              <a:chExt cx="456" cy="96"/>
            </a:xfrm>
          </p:grpSpPr>
          <p:sp>
            <p:nvSpPr>
              <p:cNvPr id="64" name="Freeform 15">
                <a:extLst>
                  <a:ext uri="{FF2B5EF4-FFF2-40B4-BE49-F238E27FC236}">
                    <a16:creationId xmlns:a16="http://schemas.microsoft.com/office/drawing/2014/main" id="{68F8C66B-3208-424B-A91A-685C0ED065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6" y="2882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" name="Line 16">
                <a:extLst>
                  <a:ext uri="{FF2B5EF4-FFF2-40B4-BE49-F238E27FC236}">
                    <a16:creationId xmlns:a16="http://schemas.microsoft.com/office/drawing/2014/main" id="{8E4B4A41-654C-4F39-B1C5-889898CA6D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12" y="2930"/>
                <a:ext cx="4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5" name="Group 20">
              <a:extLst>
                <a:ext uri="{FF2B5EF4-FFF2-40B4-BE49-F238E27FC236}">
                  <a16:creationId xmlns:a16="http://schemas.microsoft.com/office/drawing/2014/main" id="{1365B087-538F-4A8B-8818-A8ECABA2F3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68" y="2162"/>
              <a:ext cx="96" cy="768"/>
              <a:chOff x="5068" y="2162"/>
              <a:chExt cx="96" cy="768"/>
            </a:xfrm>
          </p:grpSpPr>
          <p:sp>
            <p:nvSpPr>
              <p:cNvPr id="62" name="Freeform 18">
                <a:extLst>
                  <a:ext uri="{FF2B5EF4-FFF2-40B4-BE49-F238E27FC236}">
                    <a16:creationId xmlns:a16="http://schemas.microsoft.com/office/drawing/2014/main" id="{B5A52311-59AD-407B-9F46-0238C9F03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8" y="2162"/>
                <a:ext cx="96" cy="112"/>
              </a:xfrm>
              <a:custGeom>
                <a:avLst/>
                <a:gdLst>
                  <a:gd name="T0" fmla="*/ 48 w 96"/>
                  <a:gd name="T1" fmla="*/ 0 h 112"/>
                  <a:gd name="T2" fmla="*/ 96 w 96"/>
                  <a:gd name="T3" fmla="*/ 112 h 112"/>
                  <a:gd name="T4" fmla="*/ 0 w 96"/>
                  <a:gd name="T5" fmla="*/ 112 h 112"/>
                  <a:gd name="T6" fmla="*/ 48 w 96"/>
                  <a:gd name="T7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112">
                    <a:moveTo>
                      <a:pt x="48" y="0"/>
                    </a:moveTo>
                    <a:lnTo>
                      <a:pt x="96" y="112"/>
                    </a:lnTo>
                    <a:lnTo>
                      <a:pt x="0" y="11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" name="Line 19">
                <a:extLst>
                  <a:ext uri="{FF2B5EF4-FFF2-40B4-BE49-F238E27FC236}">
                    <a16:creationId xmlns:a16="http://schemas.microsoft.com/office/drawing/2014/main" id="{B1511DE2-54DC-4A3C-9DBE-ACBC99B409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16" y="2210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6" name="Line 21">
              <a:extLst>
                <a:ext uri="{FF2B5EF4-FFF2-40B4-BE49-F238E27FC236}">
                  <a16:creationId xmlns:a16="http://schemas.microsoft.com/office/drawing/2014/main" id="{8EEEC7B7-9B69-4F0A-9703-3DC520D807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96" y="2162"/>
              <a:ext cx="11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Line 22">
              <a:extLst>
                <a:ext uri="{FF2B5EF4-FFF2-40B4-BE49-F238E27FC236}">
                  <a16:creationId xmlns:a16="http://schemas.microsoft.com/office/drawing/2014/main" id="{A881A196-68E6-4F14-8E3A-8E832C75C0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96" y="1890"/>
              <a:ext cx="1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Line 23">
              <a:extLst>
                <a:ext uri="{FF2B5EF4-FFF2-40B4-BE49-F238E27FC236}">
                  <a16:creationId xmlns:a16="http://schemas.microsoft.com/office/drawing/2014/main" id="{552EA513-3146-46B1-89C9-7EE8CA1A0F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8" y="1826"/>
              <a:ext cx="0" cy="1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Rectangle 24">
              <a:extLst>
                <a:ext uri="{FF2B5EF4-FFF2-40B4-BE49-F238E27FC236}">
                  <a16:creationId xmlns:a16="http://schemas.microsoft.com/office/drawing/2014/main" id="{F53D0C50-7413-4307-8319-40770550F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2" y="1670"/>
              <a:ext cx="760" cy="62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E48E774B-8296-4C77-A13D-A681104F7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" y="1754"/>
              <a:ext cx="46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signal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6">
              <a:extLst>
                <a:ext uri="{FF2B5EF4-FFF2-40B4-BE49-F238E27FC236}">
                  <a16:creationId xmlns:a16="http://schemas.microsoft.com/office/drawing/2014/main" id="{D16B352A-F799-467B-9E9A-CF913CA30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6" y="1970"/>
              <a:ext cx="5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source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03927000-5395-4E54-B8CD-45CD1CF594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6" y="1758"/>
              <a:ext cx="712" cy="432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Line 28">
              <a:extLst>
                <a:ext uri="{FF2B5EF4-FFF2-40B4-BE49-F238E27FC236}">
                  <a16:creationId xmlns:a16="http://schemas.microsoft.com/office/drawing/2014/main" id="{80F225A8-C793-428F-9934-E6499166D5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00" y="3474"/>
              <a:ext cx="111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Line 29">
              <a:extLst>
                <a:ext uri="{FF2B5EF4-FFF2-40B4-BE49-F238E27FC236}">
                  <a16:creationId xmlns:a16="http://schemas.microsoft.com/office/drawing/2014/main" id="{A77B9D09-F6CA-43F6-B9FF-0B40B8A99A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2" y="2050"/>
              <a:ext cx="0" cy="142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Rectangle 30">
              <a:extLst>
                <a:ext uri="{FF2B5EF4-FFF2-40B4-BE49-F238E27FC236}">
                  <a16:creationId xmlns:a16="http://schemas.microsoft.com/office/drawing/2014/main" id="{F2097ECB-87DF-4146-AF68-59DF0F365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2" y="2686"/>
              <a:ext cx="760" cy="6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Rectangle 31">
              <a:extLst>
                <a:ext uri="{FF2B5EF4-FFF2-40B4-BE49-F238E27FC236}">
                  <a16:creationId xmlns:a16="http://schemas.microsoft.com/office/drawing/2014/main" id="{AE1B24DE-5B8B-458E-B2E1-48830B37D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6" y="2794"/>
              <a:ext cx="40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noise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32">
              <a:extLst>
                <a:ext uri="{FF2B5EF4-FFF2-40B4-BE49-F238E27FC236}">
                  <a16:creationId xmlns:a16="http://schemas.microsoft.com/office/drawing/2014/main" id="{53FEB6A5-F4C3-46D2-9322-968259CCC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0" y="3010"/>
              <a:ext cx="5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source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Line 33">
              <a:extLst>
                <a:ext uri="{FF2B5EF4-FFF2-40B4-BE49-F238E27FC236}">
                  <a16:creationId xmlns:a16="http://schemas.microsoft.com/office/drawing/2014/main" id="{EF845D15-2691-4627-BA9F-AB3F53E71C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2" y="2026"/>
              <a:ext cx="174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9" name="Group 36">
              <a:extLst>
                <a:ext uri="{FF2B5EF4-FFF2-40B4-BE49-F238E27FC236}">
                  <a16:creationId xmlns:a16="http://schemas.microsoft.com/office/drawing/2014/main" id="{FBACBE1C-8777-4385-8121-186D5C67C0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8" y="2498"/>
              <a:ext cx="201" cy="361"/>
              <a:chOff x="3308" y="2498"/>
              <a:chExt cx="201" cy="361"/>
            </a:xfrm>
          </p:grpSpPr>
          <p:sp>
            <p:nvSpPr>
              <p:cNvPr id="60" name="Rectangle 34">
                <a:extLst>
                  <a:ext uri="{FF2B5EF4-FFF2-40B4-BE49-F238E27FC236}">
                    <a16:creationId xmlns:a16="http://schemas.microsoft.com/office/drawing/2014/main" id="{E32EC7E1-282C-4840-9A52-FE8993D70C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8" y="2498"/>
                <a:ext cx="129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Rectangle 35">
                <a:extLst>
                  <a:ext uri="{FF2B5EF4-FFF2-40B4-BE49-F238E27FC236}">
                    <a16:creationId xmlns:a16="http://schemas.microsoft.com/office/drawing/2014/main" id="{489EFE70-8D9F-4D49-92C1-A70629D2BC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2" y="2626"/>
                <a:ext cx="9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cs typeface="Arial" pitchFamily="34" charset="0"/>
                  </a:rPr>
                  <a:t>1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0" name="Oval 37">
              <a:extLst>
                <a:ext uri="{FF2B5EF4-FFF2-40B4-BE49-F238E27FC236}">
                  <a16:creationId xmlns:a16="http://schemas.microsoft.com/office/drawing/2014/main" id="{AD5A969B-81AA-4E66-8102-41FAD28D1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2" y="2870"/>
              <a:ext cx="104" cy="10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Rectangle 38">
              <a:extLst>
                <a:ext uri="{FF2B5EF4-FFF2-40B4-BE49-F238E27FC236}">
                  <a16:creationId xmlns:a16="http://schemas.microsoft.com/office/drawing/2014/main" id="{90342CA1-79D9-4F19-97EA-456B90D33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2" y="3026"/>
              <a:ext cx="72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reference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39">
              <a:extLst>
                <a:ext uri="{FF2B5EF4-FFF2-40B4-BE49-F238E27FC236}">
                  <a16:creationId xmlns:a16="http://schemas.microsoft.com/office/drawing/2014/main" id="{FB6DA94C-BBBA-4213-938B-BC0258727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3242"/>
              <a:ext cx="4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sensor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Oval 40">
              <a:extLst>
                <a:ext uri="{FF2B5EF4-FFF2-40B4-BE49-F238E27FC236}">
                  <a16:creationId xmlns:a16="http://schemas.microsoft.com/office/drawing/2014/main" id="{D8F187AC-CB87-4AC4-9DB8-6A068B5C4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2" y="1976"/>
              <a:ext cx="104" cy="112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Rectangle 41">
              <a:extLst>
                <a:ext uri="{FF2B5EF4-FFF2-40B4-BE49-F238E27FC236}">
                  <a16:creationId xmlns:a16="http://schemas.microsoft.com/office/drawing/2014/main" id="{6B7A8693-0FAE-4279-B089-491FFBACD1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4" y="1418"/>
              <a:ext cx="61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primary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42">
              <a:extLst>
                <a:ext uri="{FF2B5EF4-FFF2-40B4-BE49-F238E27FC236}">
                  <a16:creationId xmlns:a16="http://schemas.microsoft.com/office/drawing/2014/main" id="{30F4D467-7902-4C64-9977-99B7B1489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" y="1634"/>
              <a:ext cx="4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sensor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6" name="Group 45">
              <a:extLst>
                <a:ext uri="{FF2B5EF4-FFF2-40B4-BE49-F238E27FC236}">
                  <a16:creationId xmlns:a16="http://schemas.microsoft.com/office/drawing/2014/main" id="{0B35D0E4-9868-4DBD-B498-A1F636A117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6" y="2114"/>
              <a:ext cx="304" cy="368"/>
              <a:chOff x="2756" y="2114"/>
              <a:chExt cx="304" cy="368"/>
            </a:xfrm>
          </p:grpSpPr>
          <p:sp>
            <p:nvSpPr>
              <p:cNvPr id="58" name="Freeform 43">
                <a:extLst>
                  <a:ext uri="{FF2B5EF4-FFF2-40B4-BE49-F238E27FC236}">
                    <a16:creationId xmlns:a16="http://schemas.microsoft.com/office/drawing/2014/main" id="{41E4BE4D-2933-425B-892C-ECB797550A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8" y="2114"/>
                <a:ext cx="112" cy="120"/>
              </a:xfrm>
              <a:custGeom>
                <a:avLst/>
                <a:gdLst>
                  <a:gd name="T0" fmla="*/ 112 w 112"/>
                  <a:gd name="T1" fmla="*/ 0 h 120"/>
                  <a:gd name="T2" fmla="*/ 80 w 112"/>
                  <a:gd name="T3" fmla="*/ 120 h 120"/>
                  <a:gd name="T4" fmla="*/ 0 w 112"/>
                  <a:gd name="T5" fmla="*/ 56 h 120"/>
                  <a:gd name="T6" fmla="*/ 112 w 112"/>
                  <a:gd name="T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120">
                    <a:moveTo>
                      <a:pt x="112" y="0"/>
                    </a:moveTo>
                    <a:lnTo>
                      <a:pt x="80" y="120"/>
                    </a:lnTo>
                    <a:lnTo>
                      <a:pt x="0" y="5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55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Line 44">
                <a:extLst>
                  <a:ext uri="{FF2B5EF4-FFF2-40B4-BE49-F238E27FC236}">
                    <a16:creationId xmlns:a16="http://schemas.microsoft.com/office/drawing/2014/main" id="{E069F204-C025-4D1A-A05C-F805B12952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56" y="2146"/>
                <a:ext cx="272" cy="336"/>
              </a:xfrm>
              <a:prstGeom prst="line">
                <a:avLst/>
              </a:prstGeom>
              <a:noFill/>
              <a:ln w="5080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7" name="Line 46">
              <a:extLst>
                <a:ext uri="{FF2B5EF4-FFF2-40B4-BE49-F238E27FC236}">
                  <a16:creationId xmlns:a16="http://schemas.microsoft.com/office/drawing/2014/main" id="{84926B73-0E7E-4D33-83FC-65F8F5C727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56" y="2482"/>
              <a:ext cx="136" cy="0"/>
            </a:xfrm>
            <a:prstGeom prst="line">
              <a:avLst/>
            </a:prstGeom>
            <a:noFill/>
            <a:ln w="3810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Line 48">
              <a:extLst>
                <a:ext uri="{FF2B5EF4-FFF2-40B4-BE49-F238E27FC236}">
                  <a16:creationId xmlns:a16="http://schemas.microsoft.com/office/drawing/2014/main" id="{C8E0FBA5-BC26-4B4F-9D3F-8EF8B1A459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8" y="2890"/>
              <a:ext cx="296" cy="112"/>
            </a:xfrm>
            <a:prstGeom prst="line">
              <a:avLst/>
            </a:prstGeom>
            <a:noFill/>
            <a:ln w="3810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Line 49">
              <a:extLst>
                <a:ext uri="{FF2B5EF4-FFF2-40B4-BE49-F238E27FC236}">
                  <a16:creationId xmlns:a16="http://schemas.microsoft.com/office/drawing/2014/main" id="{17D44A8E-6545-4326-B266-DB44790C5D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56" y="2890"/>
              <a:ext cx="48" cy="112"/>
            </a:xfrm>
            <a:prstGeom prst="line">
              <a:avLst/>
            </a:prstGeom>
            <a:noFill/>
            <a:ln w="3810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0" name="Group 52">
              <a:extLst>
                <a:ext uri="{FF2B5EF4-FFF2-40B4-BE49-F238E27FC236}">
                  <a16:creationId xmlns:a16="http://schemas.microsoft.com/office/drawing/2014/main" id="{5AE67066-B11B-46B0-9E4A-915D041A79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6" y="2922"/>
              <a:ext cx="232" cy="88"/>
              <a:chOff x="2756" y="2922"/>
              <a:chExt cx="232" cy="88"/>
            </a:xfrm>
          </p:grpSpPr>
          <p:sp>
            <p:nvSpPr>
              <p:cNvPr id="56" name="Freeform 50">
                <a:extLst>
                  <a:ext uri="{FF2B5EF4-FFF2-40B4-BE49-F238E27FC236}">
                    <a16:creationId xmlns:a16="http://schemas.microsoft.com/office/drawing/2014/main" id="{63ABE4D8-2F79-4B97-A883-7ADD5018B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8" y="2922"/>
                <a:ext cx="120" cy="88"/>
              </a:xfrm>
              <a:custGeom>
                <a:avLst/>
                <a:gdLst>
                  <a:gd name="T0" fmla="*/ 120 w 120"/>
                  <a:gd name="T1" fmla="*/ 8 h 88"/>
                  <a:gd name="T2" fmla="*/ 24 w 120"/>
                  <a:gd name="T3" fmla="*/ 88 h 88"/>
                  <a:gd name="T4" fmla="*/ 0 w 120"/>
                  <a:gd name="T5" fmla="*/ 0 h 88"/>
                  <a:gd name="T6" fmla="*/ 120 w 120"/>
                  <a:gd name="T7" fmla="*/ 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88">
                    <a:moveTo>
                      <a:pt x="120" y="8"/>
                    </a:moveTo>
                    <a:lnTo>
                      <a:pt x="24" y="88"/>
                    </a:lnTo>
                    <a:lnTo>
                      <a:pt x="0" y="0"/>
                    </a:lnTo>
                    <a:lnTo>
                      <a:pt x="120" y="8"/>
                    </a:lnTo>
                    <a:close/>
                  </a:path>
                </a:pathLst>
              </a:custGeom>
              <a:solidFill>
                <a:srgbClr val="55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" name="Line 51">
                <a:extLst>
                  <a:ext uri="{FF2B5EF4-FFF2-40B4-BE49-F238E27FC236}">
                    <a16:creationId xmlns:a16="http://schemas.microsoft.com/office/drawing/2014/main" id="{DF431DA9-7160-4360-8D6F-2327DA4A0C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56" y="2938"/>
                <a:ext cx="184" cy="64"/>
              </a:xfrm>
              <a:prstGeom prst="line">
                <a:avLst/>
              </a:prstGeom>
              <a:noFill/>
              <a:ln w="3810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1" name="Line 53">
              <a:extLst>
                <a:ext uri="{FF2B5EF4-FFF2-40B4-BE49-F238E27FC236}">
                  <a16:creationId xmlns:a16="http://schemas.microsoft.com/office/drawing/2014/main" id="{D0FB4296-C2AA-4C71-BD35-AE6BA8071E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84" y="1938"/>
              <a:ext cx="320" cy="0"/>
            </a:xfrm>
            <a:prstGeom prst="line">
              <a:avLst/>
            </a:prstGeom>
            <a:noFill/>
            <a:ln w="3810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Line 54">
              <a:extLst>
                <a:ext uri="{FF2B5EF4-FFF2-40B4-BE49-F238E27FC236}">
                  <a16:creationId xmlns:a16="http://schemas.microsoft.com/office/drawing/2014/main" id="{5072E6B9-C19A-4AF8-B46D-43FAB5F311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44" y="1938"/>
              <a:ext cx="160" cy="136"/>
            </a:xfrm>
            <a:prstGeom prst="line">
              <a:avLst/>
            </a:prstGeom>
            <a:noFill/>
            <a:ln w="5080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:a16="http://schemas.microsoft.com/office/drawing/2014/main" id="{003E6ACD-0E69-4A75-A92B-62DC58C0F3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4" y="2002"/>
              <a:ext cx="344" cy="88"/>
              <a:chOff x="2644" y="2002"/>
              <a:chExt cx="344" cy="88"/>
            </a:xfrm>
          </p:grpSpPr>
          <p:sp>
            <p:nvSpPr>
              <p:cNvPr id="54" name="Freeform 55">
                <a:extLst>
                  <a:ext uri="{FF2B5EF4-FFF2-40B4-BE49-F238E27FC236}">
                    <a16:creationId xmlns:a16="http://schemas.microsoft.com/office/drawing/2014/main" id="{A9E0F1CE-6AD8-4CAE-B74D-F03B65EE7E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8" y="2002"/>
                <a:ext cx="120" cy="88"/>
              </a:xfrm>
              <a:custGeom>
                <a:avLst/>
                <a:gdLst>
                  <a:gd name="T0" fmla="*/ 120 w 120"/>
                  <a:gd name="T1" fmla="*/ 24 h 88"/>
                  <a:gd name="T2" fmla="*/ 16 w 120"/>
                  <a:gd name="T3" fmla="*/ 88 h 88"/>
                  <a:gd name="T4" fmla="*/ 0 w 120"/>
                  <a:gd name="T5" fmla="*/ 0 h 88"/>
                  <a:gd name="T6" fmla="*/ 120 w 120"/>
                  <a:gd name="T7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88">
                    <a:moveTo>
                      <a:pt x="120" y="24"/>
                    </a:moveTo>
                    <a:lnTo>
                      <a:pt x="16" y="88"/>
                    </a:lnTo>
                    <a:lnTo>
                      <a:pt x="0" y="0"/>
                    </a:lnTo>
                    <a:lnTo>
                      <a:pt x="120" y="24"/>
                    </a:lnTo>
                    <a:close/>
                  </a:path>
                </a:pathLst>
              </a:custGeom>
              <a:solidFill>
                <a:srgbClr val="55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Line 56">
                <a:extLst>
                  <a:ext uri="{FF2B5EF4-FFF2-40B4-BE49-F238E27FC236}">
                    <a16:creationId xmlns:a16="http://schemas.microsoft.com/office/drawing/2014/main" id="{D53A4F3B-3DF8-4DA8-BAFB-2795FA0EEE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44" y="2026"/>
                <a:ext cx="296" cy="48"/>
              </a:xfrm>
              <a:prstGeom prst="line">
                <a:avLst/>
              </a:prstGeom>
              <a:noFill/>
              <a:ln w="3810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4" name="Group 62">
              <a:extLst>
                <a:ext uri="{FF2B5EF4-FFF2-40B4-BE49-F238E27FC236}">
                  <a16:creationId xmlns:a16="http://schemas.microsoft.com/office/drawing/2014/main" id="{C50781EA-3CB8-4A1B-A234-8265B59BDE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4" y="1618"/>
              <a:ext cx="569" cy="385"/>
              <a:chOff x="3604" y="1618"/>
              <a:chExt cx="569" cy="385"/>
            </a:xfrm>
          </p:grpSpPr>
          <p:sp>
            <p:nvSpPr>
              <p:cNvPr id="50" name="Rectangle 58">
                <a:extLst>
                  <a:ext uri="{FF2B5EF4-FFF2-40B4-BE49-F238E27FC236}">
                    <a16:creationId xmlns:a16="http://schemas.microsoft.com/office/drawing/2014/main" id="{348472C1-396E-402E-9841-B5B5539801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4" y="1642"/>
                <a:ext cx="10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Rectangle 59">
                <a:extLst>
                  <a:ext uri="{FF2B5EF4-FFF2-40B4-BE49-F238E27FC236}">
                    <a16:creationId xmlns:a16="http://schemas.microsoft.com/office/drawing/2014/main" id="{A3B071DB-5307-4AE0-A42B-F26609ACB1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6" y="1618"/>
                <a:ext cx="142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+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Rectangle 60">
                <a:extLst>
                  <a:ext uri="{FF2B5EF4-FFF2-40B4-BE49-F238E27FC236}">
                    <a16:creationId xmlns:a16="http://schemas.microsoft.com/office/drawing/2014/main" id="{32A60174-A101-4CF3-8F55-8178F0C0CD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8" y="1642"/>
                <a:ext cx="129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Rectangle 61">
                <a:extLst>
                  <a:ext uri="{FF2B5EF4-FFF2-40B4-BE49-F238E27FC236}">
                    <a16:creationId xmlns:a16="http://schemas.microsoft.com/office/drawing/2014/main" id="{70F54D3F-4132-4782-9371-C5CEA20833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6" y="1770"/>
                <a:ext cx="9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5" name="Group 65">
              <a:extLst>
                <a:ext uri="{FF2B5EF4-FFF2-40B4-BE49-F238E27FC236}">
                  <a16:creationId xmlns:a16="http://schemas.microsoft.com/office/drawing/2014/main" id="{0657B613-1006-4ACD-8225-23E6EC97AE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76" y="1978"/>
              <a:ext cx="824" cy="96"/>
              <a:chOff x="5276" y="1978"/>
              <a:chExt cx="824" cy="96"/>
            </a:xfrm>
          </p:grpSpPr>
          <p:sp>
            <p:nvSpPr>
              <p:cNvPr id="48" name="Freeform 63">
                <a:extLst>
                  <a:ext uri="{FF2B5EF4-FFF2-40B4-BE49-F238E27FC236}">
                    <a16:creationId xmlns:a16="http://schemas.microsoft.com/office/drawing/2014/main" id="{C864D987-7A2B-4A5C-823A-F1B20F227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8" y="1978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Line 64">
                <a:extLst>
                  <a:ext uri="{FF2B5EF4-FFF2-40B4-BE49-F238E27FC236}">
                    <a16:creationId xmlns:a16="http://schemas.microsoft.com/office/drawing/2014/main" id="{E5C7F521-6EBB-4DC7-B981-25BE514EDF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76" y="2026"/>
                <a:ext cx="76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6" name="Oval 66">
              <a:extLst>
                <a:ext uri="{FF2B5EF4-FFF2-40B4-BE49-F238E27FC236}">
                  <a16:creationId xmlns:a16="http://schemas.microsoft.com/office/drawing/2014/main" id="{10112AAC-EB28-4FF2-A37E-DDE65D2DC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2" y="2006"/>
              <a:ext cx="64" cy="64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Line 67">
              <a:extLst>
                <a:ext uri="{FF2B5EF4-FFF2-40B4-BE49-F238E27FC236}">
                  <a16:creationId xmlns:a16="http://schemas.microsoft.com/office/drawing/2014/main" id="{76CC0164-3309-49A6-B393-28F49180DA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72" y="2930"/>
              <a:ext cx="52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8" name="Line 47">
            <a:extLst>
              <a:ext uri="{FF2B5EF4-FFF2-40B4-BE49-F238E27FC236}">
                <a16:creationId xmlns:a16="http://schemas.microsoft.com/office/drawing/2014/main" id="{3E170DB0-6287-40CC-8F16-626F6623D4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80932" y="4035425"/>
            <a:ext cx="622219" cy="685800"/>
          </a:xfrm>
          <a:prstGeom prst="line">
            <a:avLst/>
          </a:prstGeom>
          <a:noFill/>
          <a:ln w="50800">
            <a:solidFill>
              <a:srgbClr val="55555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954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F118-3D31-4BF9-977D-5A17653B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dirty="0"/>
              <a:t>c) Equalization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9D4F9-B7DE-47D5-8428-AA1654B9B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GB" dirty="0"/>
              <a:t>Adaptive filter tries to recover delayed version of </a:t>
            </a:r>
            <a:r>
              <a:rPr lang="en-GB" alt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altLang="en-GB" dirty="0"/>
              <a:t> from </a:t>
            </a:r>
            <a:r>
              <a:rPr lang="en-GB" alt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altLang="en-GB" i="1" dirty="0"/>
              <a:t>.</a:t>
            </a:r>
            <a:endParaRPr lang="en-US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91612EC3-5086-40B9-AFA7-E52558235F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07923" y="2279650"/>
            <a:ext cx="6615838" cy="3251200"/>
            <a:chOff x="1706" y="1436"/>
            <a:chExt cx="4168" cy="204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EA9F9B39-3B6E-442D-9F19-E5FA14C575B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06" y="1436"/>
              <a:ext cx="4168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B7DDF757-0558-49E7-BDB7-D573F6D2DB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0" y="2172"/>
              <a:ext cx="728" cy="992"/>
              <a:chOff x="3890" y="2172"/>
              <a:chExt cx="728" cy="992"/>
            </a:xfrm>
          </p:grpSpPr>
          <p:sp>
            <p:nvSpPr>
              <p:cNvPr id="45" name="Freeform 5">
                <a:extLst>
                  <a:ext uri="{FF2B5EF4-FFF2-40B4-BE49-F238E27FC236}">
                    <a16:creationId xmlns:a16="http://schemas.microsoft.com/office/drawing/2014/main" id="{8A37AAF6-9623-4686-98DF-34D537E24C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4" y="2172"/>
                <a:ext cx="104" cy="120"/>
              </a:xfrm>
              <a:custGeom>
                <a:avLst/>
                <a:gdLst>
                  <a:gd name="T0" fmla="*/ 104 w 104"/>
                  <a:gd name="T1" fmla="*/ 0 h 120"/>
                  <a:gd name="T2" fmla="*/ 80 w 104"/>
                  <a:gd name="T3" fmla="*/ 120 h 120"/>
                  <a:gd name="T4" fmla="*/ 0 w 104"/>
                  <a:gd name="T5" fmla="*/ 64 h 120"/>
                  <a:gd name="T6" fmla="*/ 104 w 104"/>
                  <a:gd name="T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20">
                    <a:moveTo>
                      <a:pt x="104" y="0"/>
                    </a:moveTo>
                    <a:lnTo>
                      <a:pt x="80" y="120"/>
                    </a:lnTo>
                    <a:lnTo>
                      <a:pt x="0" y="64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Line 6">
                <a:extLst>
                  <a:ext uri="{FF2B5EF4-FFF2-40B4-BE49-F238E27FC236}">
                    <a16:creationId xmlns:a16="http://schemas.microsoft.com/office/drawing/2014/main" id="{24ED8327-F881-40BC-B2CC-E2541B3FE0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90" y="2204"/>
                <a:ext cx="696" cy="96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3FCA9FBB-BEEB-4EAC-9991-053E74B2D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" y="2352"/>
              <a:ext cx="904" cy="6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95BD388F-0B1E-4505-9AE4-8BC07206A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" y="2435"/>
              <a:ext cx="655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adaptive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en-US" sz="2400" dirty="0">
                  <a:solidFill>
                    <a:srgbClr val="000000"/>
                  </a:solidFill>
                  <a:latin typeface="Times New Roman" pitchFamily="18" charset="0"/>
                </a:rPr>
                <a:t>filter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B586DC35-995B-463A-AAA0-8A6630102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8" y="2276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AD16DE16-D028-4A6F-A414-3DD47D913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2" y="2252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3">
              <a:extLst>
                <a:ext uri="{FF2B5EF4-FFF2-40B4-BE49-F238E27FC236}">
                  <a16:creationId xmlns:a16="http://schemas.microsoft.com/office/drawing/2014/main" id="{57AE4838-A670-4351-B3E4-48DF47A75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1868"/>
              <a:ext cx="14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21861AF2-7F48-4C5A-AC36-5296654DA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4" y="2908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Oval 15">
              <a:extLst>
                <a:ext uri="{FF2B5EF4-FFF2-40B4-BE49-F238E27FC236}">
                  <a16:creationId xmlns:a16="http://schemas.microsoft.com/office/drawing/2014/main" id="{9E22B791-5417-4ABE-B805-83806C353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0" y="2536"/>
              <a:ext cx="264" cy="26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4" name="Group 18">
              <a:extLst>
                <a:ext uri="{FF2B5EF4-FFF2-40B4-BE49-F238E27FC236}">
                  <a16:creationId xmlns:a16="http://schemas.microsoft.com/office/drawing/2014/main" id="{8B445D17-F6CC-480E-9652-D769F2BBAC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6" y="2620"/>
              <a:ext cx="456" cy="96"/>
              <a:chOff x="3346" y="2620"/>
              <a:chExt cx="456" cy="96"/>
            </a:xfrm>
          </p:grpSpPr>
          <p:sp>
            <p:nvSpPr>
              <p:cNvPr id="43" name="Freeform 16">
                <a:extLst>
                  <a:ext uri="{FF2B5EF4-FFF2-40B4-BE49-F238E27FC236}">
                    <a16:creationId xmlns:a16="http://schemas.microsoft.com/office/drawing/2014/main" id="{56FF632A-48D9-4668-B027-45AD9E3AB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0" y="2620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Line 17">
                <a:extLst>
                  <a:ext uri="{FF2B5EF4-FFF2-40B4-BE49-F238E27FC236}">
                    <a16:creationId xmlns:a16="http://schemas.microsoft.com/office/drawing/2014/main" id="{A36ABAA6-BAD9-4742-94F6-C924F78DC2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46" y="2668"/>
                <a:ext cx="4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5" name="Group 21">
              <a:extLst>
                <a:ext uri="{FF2B5EF4-FFF2-40B4-BE49-F238E27FC236}">
                  <a16:creationId xmlns:a16="http://schemas.microsoft.com/office/drawing/2014/main" id="{EDE2CC43-98F0-4861-A663-BF4E5C16E4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0" y="2620"/>
              <a:ext cx="640" cy="96"/>
              <a:chOff x="4730" y="2620"/>
              <a:chExt cx="640" cy="96"/>
            </a:xfrm>
          </p:grpSpPr>
          <p:sp>
            <p:nvSpPr>
              <p:cNvPr id="41" name="Freeform 19">
                <a:extLst>
                  <a:ext uri="{FF2B5EF4-FFF2-40B4-BE49-F238E27FC236}">
                    <a16:creationId xmlns:a16="http://schemas.microsoft.com/office/drawing/2014/main" id="{49A4CE3D-1BED-47A0-8ABA-954FD2400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8" y="2620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Line 20">
                <a:extLst>
                  <a:ext uri="{FF2B5EF4-FFF2-40B4-BE49-F238E27FC236}">
                    <a16:creationId xmlns:a16="http://schemas.microsoft.com/office/drawing/2014/main" id="{3762642B-50F8-437B-B525-EEF81CE942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30" y="2668"/>
                <a:ext cx="58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6" name="Group 24">
              <a:extLst>
                <a:ext uri="{FF2B5EF4-FFF2-40B4-BE49-F238E27FC236}">
                  <a16:creationId xmlns:a16="http://schemas.microsoft.com/office/drawing/2014/main" id="{09C3FE69-D154-46E4-8C6E-8E3727CBAB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74" y="1788"/>
              <a:ext cx="96" cy="752"/>
              <a:chOff x="5474" y="1788"/>
              <a:chExt cx="96" cy="752"/>
            </a:xfrm>
          </p:grpSpPr>
          <p:sp>
            <p:nvSpPr>
              <p:cNvPr id="39" name="Freeform 22">
                <a:extLst>
                  <a:ext uri="{FF2B5EF4-FFF2-40B4-BE49-F238E27FC236}">
                    <a16:creationId xmlns:a16="http://schemas.microsoft.com/office/drawing/2014/main" id="{6C4E337A-EEC3-4A85-B8A5-3EF44C031A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4" y="2428"/>
                <a:ext cx="96" cy="112"/>
              </a:xfrm>
              <a:custGeom>
                <a:avLst/>
                <a:gdLst>
                  <a:gd name="T0" fmla="*/ 48 w 96"/>
                  <a:gd name="T1" fmla="*/ 112 h 112"/>
                  <a:gd name="T2" fmla="*/ 0 w 96"/>
                  <a:gd name="T3" fmla="*/ 0 h 112"/>
                  <a:gd name="T4" fmla="*/ 96 w 96"/>
                  <a:gd name="T5" fmla="*/ 0 h 112"/>
                  <a:gd name="T6" fmla="*/ 48 w 96"/>
                  <a:gd name="T7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112">
                    <a:moveTo>
                      <a:pt x="48" y="112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48" y="1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Line 23">
                <a:extLst>
                  <a:ext uri="{FF2B5EF4-FFF2-40B4-BE49-F238E27FC236}">
                    <a16:creationId xmlns:a16="http://schemas.microsoft.com/office/drawing/2014/main" id="{7665F097-1BD2-4D97-B1BA-910E48DE5C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22" y="1788"/>
                <a:ext cx="0" cy="69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7" name="Line 25">
              <a:extLst>
                <a:ext uri="{FF2B5EF4-FFF2-40B4-BE49-F238E27FC236}">
                  <a16:creationId xmlns:a16="http://schemas.microsoft.com/office/drawing/2014/main" id="{7119D75E-6335-40FA-9380-4AE4DB02B3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0" y="3158"/>
              <a:ext cx="4" cy="30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Line 26">
              <a:extLst>
                <a:ext uri="{FF2B5EF4-FFF2-40B4-BE49-F238E27FC236}">
                  <a16:creationId xmlns:a16="http://schemas.microsoft.com/office/drawing/2014/main" id="{85E9E8FF-5261-454F-99C8-C06CF18F95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26" y="2444"/>
              <a:ext cx="11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Line 27">
              <a:extLst>
                <a:ext uri="{FF2B5EF4-FFF2-40B4-BE49-F238E27FC236}">
                  <a16:creationId xmlns:a16="http://schemas.microsoft.com/office/drawing/2014/main" id="{FA569158-FB0D-455E-B8F5-7F97D05C7A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82" y="2444"/>
              <a:ext cx="1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Line 28">
              <a:extLst>
                <a:ext uri="{FF2B5EF4-FFF2-40B4-BE49-F238E27FC236}">
                  <a16:creationId xmlns:a16="http://schemas.microsoft.com/office/drawing/2014/main" id="{9939EA29-1E2F-46C5-B4FC-E55DCC97AF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6" y="2372"/>
              <a:ext cx="0" cy="1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Line 29">
              <a:extLst>
                <a:ext uri="{FF2B5EF4-FFF2-40B4-BE49-F238E27FC236}">
                  <a16:creationId xmlns:a16="http://schemas.microsoft.com/office/drawing/2014/main" id="{814A715A-AF6B-4D57-B1E6-F6DB48A66E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54" y="1788"/>
              <a:ext cx="156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Rectangle 30">
              <a:extLst>
                <a:ext uri="{FF2B5EF4-FFF2-40B4-BE49-F238E27FC236}">
                  <a16:creationId xmlns:a16="http://schemas.microsoft.com/office/drawing/2014/main" id="{4A6DBBF9-A0F0-478D-A796-F9C8CD380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4" y="2352"/>
              <a:ext cx="904" cy="6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Rectangle 31">
              <a:extLst>
                <a:ext uri="{FF2B5EF4-FFF2-40B4-BE49-F238E27FC236}">
                  <a16:creationId xmlns:a16="http://schemas.microsoft.com/office/drawing/2014/main" id="{4A66B77D-E69C-4573-9502-95583E20D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0" y="2452"/>
              <a:ext cx="722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400" dirty="0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nknown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en-US" sz="2400" dirty="0">
                  <a:solidFill>
                    <a:srgbClr val="000000"/>
                  </a:solidFill>
                  <a:latin typeface="Times New Roman" pitchFamily="18" charset="0"/>
                </a:rPr>
                <a:t>plant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33">
              <a:extLst>
                <a:ext uri="{FF2B5EF4-FFF2-40B4-BE49-F238E27FC236}">
                  <a16:creationId xmlns:a16="http://schemas.microsoft.com/office/drawing/2014/main" id="{8CCD1131-B5C7-40BA-97A7-DF6D1717A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0" y="2448"/>
              <a:ext cx="712" cy="432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Line 34">
              <a:extLst>
                <a:ext uri="{FF2B5EF4-FFF2-40B4-BE49-F238E27FC236}">
                  <a16:creationId xmlns:a16="http://schemas.microsoft.com/office/drawing/2014/main" id="{2D14FAAC-5C48-4581-9396-2F7B37ECF8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90" y="3460"/>
              <a:ext cx="163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Line 35">
              <a:extLst>
                <a:ext uri="{FF2B5EF4-FFF2-40B4-BE49-F238E27FC236}">
                  <a16:creationId xmlns:a16="http://schemas.microsoft.com/office/drawing/2014/main" id="{7FA9EE45-1489-4BD0-80F8-4CAAB7843D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22" y="2792"/>
              <a:ext cx="0" cy="6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Rectangle 36">
              <a:extLst>
                <a:ext uri="{FF2B5EF4-FFF2-40B4-BE49-F238E27FC236}">
                  <a16:creationId xmlns:a16="http://schemas.microsoft.com/office/drawing/2014/main" id="{2468D4AD-492C-42F8-9DB5-E538CC88B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4" y="2276"/>
              <a:ext cx="113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37">
              <a:extLst>
                <a:ext uri="{FF2B5EF4-FFF2-40B4-BE49-F238E27FC236}">
                  <a16:creationId xmlns:a16="http://schemas.microsoft.com/office/drawing/2014/main" id="{BE9F11CA-AD64-4AE2-8BBF-94515183E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" y="2288"/>
              <a:ext cx="112" cy="336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9" name="Group 40">
              <a:extLst>
                <a:ext uri="{FF2B5EF4-FFF2-40B4-BE49-F238E27FC236}">
                  <a16:creationId xmlns:a16="http://schemas.microsoft.com/office/drawing/2014/main" id="{21042A70-1676-4FB9-A81A-4AC2B2C113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8" y="2620"/>
              <a:ext cx="640" cy="96"/>
              <a:chOff x="1778" y="2620"/>
              <a:chExt cx="640" cy="96"/>
            </a:xfrm>
          </p:grpSpPr>
          <p:sp>
            <p:nvSpPr>
              <p:cNvPr id="37" name="Freeform 38">
                <a:extLst>
                  <a:ext uri="{FF2B5EF4-FFF2-40B4-BE49-F238E27FC236}">
                    <a16:creationId xmlns:a16="http://schemas.microsoft.com/office/drawing/2014/main" id="{790CD8D6-BE7E-4A7C-BD4D-D5BB8274F5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2620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Line 39">
                <a:extLst>
                  <a:ext uri="{FF2B5EF4-FFF2-40B4-BE49-F238E27FC236}">
                    <a16:creationId xmlns:a16="http://schemas.microsoft.com/office/drawing/2014/main" id="{79BDC61E-E0A8-4EDB-AC4E-22D4D53354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78" y="2668"/>
                <a:ext cx="58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0" name="Line 41">
              <a:extLst>
                <a:ext uri="{FF2B5EF4-FFF2-40B4-BE49-F238E27FC236}">
                  <a16:creationId xmlns:a16="http://schemas.microsoft.com/office/drawing/2014/main" id="{6635D1F3-E94B-42DF-BA59-918E2BE83C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4" y="1788"/>
              <a:ext cx="0" cy="8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Oval 42">
              <a:extLst>
                <a:ext uri="{FF2B5EF4-FFF2-40B4-BE49-F238E27FC236}">
                  <a16:creationId xmlns:a16="http://schemas.microsoft.com/office/drawing/2014/main" id="{3BAEE85D-DD83-47E0-AD93-E349C73E3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4" y="2648"/>
              <a:ext cx="40" cy="40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Rectangle 43">
              <a:extLst>
                <a:ext uri="{FF2B5EF4-FFF2-40B4-BE49-F238E27FC236}">
                  <a16:creationId xmlns:a16="http://schemas.microsoft.com/office/drawing/2014/main" id="{AE6C6A04-E72F-4D04-BCAC-F2A539737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6" y="1448"/>
              <a:ext cx="760" cy="62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3" name="Group 46">
              <a:extLst>
                <a:ext uri="{FF2B5EF4-FFF2-40B4-BE49-F238E27FC236}">
                  <a16:creationId xmlns:a16="http://schemas.microsoft.com/office/drawing/2014/main" id="{7F57B0C5-9F6F-4E3A-AD8C-E66C841FEC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4" y="1740"/>
              <a:ext cx="1096" cy="96"/>
              <a:chOff x="2074" y="1740"/>
              <a:chExt cx="1096" cy="96"/>
            </a:xfrm>
          </p:grpSpPr>
          <p:sp>
            <p:nvSpPr>
              <p:cNvPr id="35" name="Freeform 44">
                <a:extLst>
                  <a:ext uri="{FF2B5EF4-FFF2-40B4-BE49-F238E27FC236}">
                    <a16:creationId xmlns:a16="http://schemas.microsoft.com/office/drawing/2014/main" id="{B75E30C8-57BC-46CD-9A9A-73267D5988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8" y="1740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Line 45">
                <a:extLst>
                  <a:ext uri="{FF2B5EF4-FFF2-40B4-BE49-F238E27FC236}">
                    <a16:creationId xmlns:a16="http://schemas.microsoft.com/office/drawing/2014/main" id="{3917AD3E-8A34-4D87-B87E-B5AF25BD2F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74" y="1788"/>
                <a:ext cx="104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4" name="Rectangle 47">
              <a:extLst>
                <a:ext uri="{FF2B5EF4-FFF2-40B4-BE49-F238E27FC236}">
                  <a16:creationId xmlns:a16="http://schemas.microsoft.com/office/drawing/2014/main" id="{8A4C6ED0-4B33-4787-BF63-D7EAEA9B1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" y="1643"/>
              <a:ext cx="45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delay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9618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F118-3D31-4BF9-977D-5A17653B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dirty="0"/>
              <a:t>d) Noise Cancellation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9D4F9-B7DE-47D5-8428-AA1654B9B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GB" dirty="0"/>
              <a:t>Effectively, adaptive filter learns difference in paths between noise source and sensors.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3D93A7-20F1-42D6-AEB7-53DA4C87451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34907" y="2346325"/>
            <a:ext cx="7161867" cy="3403600"/>
            <a:chOff x="1660" y="1418"/>
            <a:chExt cx="4512" cy="2144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C357F148-D1AE-4778-9CB6-B9402B89D56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60" y="1418"/>
              <a:ext cx="4512" cy="2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CE98066B-211F-4EBD-95FB-60E9665B25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6" y="2434"/>
              <a:ext cx="744" cy="1040"/>
              <a:chOff x="3756" y="2434"/>
              <a:chExt cx="744" cy="1040"/>
            </a:xfrm>
          </p:grpSpPr>
          <p:sp>
            <p:nvSpPr>
              <p:cNvPr id="66" name="Freeform 5">
                <a:extLst>
                  <a:ext uri="{FF2B5EF4-FFF2-40B4-BE49-F238E27FC236}">
                    <a16:creationId xmlns:a16="http://schemas.microsoft.com/office/drawing/2014/main" id="{9AF77E78-66C1-4228-898E-84AD351FEB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" y="2434"/>
                <a:ext cx="104" cy="120"/>
              </a:xfrm>
              <a:custGeom>
                <a:avLst/>
                <a:gdLst>
                  <a:gd name="T0" fmla="*/ 0 w 104"/>
                  <a:gd name="T1" fmla="*/ 0 h 120"/>
                  <a:gd name="T2" fmla="*/ 104 w 104"/>
                  <a:gd name="T3" fmla="*/ 64 h 120"/>
                  <a:gd name="T4" fmla="*/ 24 w 104"/>
                  <a:gd name="T5" fmla="*/ 120 h 120"/>
                  <a:gd name="T6" fmla="*/ 0 w 104"/>
                  <a:gd name="T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20">
                    <a:moveTo>
                      <a:pt x="0" y="0"/>
                    </a:moveTo>
                    <a:lnTo>
                      <a:pt x="104" y="64"/>
                    </a:lnTo>
                    <a:lnTo>
                      <a:pt x="24" y="1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" name="Line 6">
                <a:extLst>
                  <a:ext uri="{FF2B5EF4-FFF2-40B4-BE49-F238E27FC236}">
                    <a16:creationId xmlns:a16="http://schemas.microsoft.com/office/drawing/2014/main" id="{D9F5F0E5-23BA-4226-B830-6B401FD34E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0" y="2466"/>
                <a:ext cx="720" cy="1008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5F1F8D39-6BA6-47EB-8DDA-5933C9941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4" y="2622"/>
              <a:ext cx="904" cy="62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F248B8C3-97AE-4D1A-A375-04C36B258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2" y="2706"/>
              <a:ext cx="65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adaptive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2045027-FD5E-44EE-91AD-C6DECA1F4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" y="2922"/>
              <a:ext cx="3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filter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41B4529-E7A8-45AF-9FE0-F198F86A0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6" y="2514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B2A6047-0EDA-4B41-9E13-A59B04BD2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634"/>
              <a:ext cx="14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5E9F0FD-EE92-4EA8-8644-55CC32804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" y="1610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E0C23D0-C76C-4208-A6AF-938FC4F4F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4" y="1894"/>
              <a:ext cx="264" cy="26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4" name="Group 17">
              <a:extLst>
                <a:ext uri="{FF2B5EF4-FFF2-40B4-BE49-F238E27FC236}">
                  <a16:creationId xmlns:a16="http://schemas.microsoft.com/office/drawing/2014/main" id="{C0E096A6-77E9-4608-AD92-126914B9A6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2" y="2882"/>
              <a:ext cx="456" cy="96"/>
              <a:chOff x="3212" y="2882"/>
              <a:chExt cx="456" cy="96"/>
            </a:xfrm>
          </p:grpSpPr>
          <p:sp>
            <p:nvSpPr>
              <p:cNvPr id="64" name="Freeform 15">
                <a:extLst>
                  <a:ext uri="{FF2B5EF4-FFF2-40B4-BE49-F238E27FC236}">
                    <a16:creationId xmlns:a16="http://schemas.microsoft.com/office/drawing/2014/main" id="{36ADF806-2838-4158-9BC3-B1BE71EAE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6" y="2882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" name="Line 16">
                <a:extLst>
                  <a:ext uri="{FF2B5EF4-FFF2-40B4-BE49-F238E27FC236}">
                    <a16:creationId xmlns:a16="http://schemas.microsoft.com/office/drawing/2014/main" id="{171B926F-A5FA-4DDD-9FD8-8AA3B5EC94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12" y="2930"/>
                <a:ext cx="4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5" name="Group 20">
              <a:extLst>
                <a:ext uri="{FF2B5EF4-FFF2-40B4-BE49-F238E27FC236}">
                  <a16:creationId xmlns:a16="http://schemas.microsoft.com/office/drawing/2014/main" id="{8769849D-34EB-4CB4-B7A1-01B096BDBA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68" y="2162"/>
              <a:ext cx="96" cy="768"/>
              <a:chOff x="5068" y="2162"/>
              <a:chExt cx="96" cy="768"/>
            </a:xfrm>
          </p:grpSpPr>
          <p:sp>
            <p:nvSpPr>
              <p:cNvPr id="62" name="Freeform 18">
                <a:extLst>
                  <a:ext uri="{FF2B5EF4-FFF2-40B4-BE49-F238E27FC236}">
                    <a16:creationId xmlns:a16="http://schemas.microsoft.com/office/drawing/2014/main" id="{824732A6-443F-42EE-BA79-1FAA1C089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8" y="2162"/>
                <a:ext cx="96" cy="112"/>
              </a:xfrm>
              <a:custGeom>
                <a:avLst/>
                <a:gdLst>
                  <a:gd name="T0" fmla="*/ 48 w 96"/>
                  <a:gd name="T1" fmla="*/ 0 h 112"/>
                  <a:gd name="T2" fmla="*/ 96 w 96"/>
                  <a:gd name="T3" fmla="*/ 112 h 112"/>
                  <a:gd name="T4" fmla="*/ 0 w 96"/>
                  <a:gd name="T5" fmla="*/ 112 h 112"/>
                  <a:gd name="T6" fmla="*/ 48 w 96"/>
                  <a:gd name="T7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112">
                    <a:moveTo>
                      <a:pt x="48" y="0"/>
                    </a:moveTo>
                    <a:lnTo>
                      <a:pt x="96" y="112"/>
                    </a:lnTo>
                    <a:lnTo>
                      <a:pt x="0" y="11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" name="Line 19">
                <a:extLst>
                  <a:ext uri="{FF2B5EF4-FFF2-40B4-BE49-F238E27FC236}">
                    <a16:creationId xmlns:a16="http://schemas.microsoft.com/office/drawing/2014/main" id="{4F8F8B4C-7CE4-4B5E-ADC8-1CC3766B2C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16" y="2210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6" name="Line 21">
              <a:extLst>
                <a:ext uri="{FF2B5EF4-FFF2-40B4-BE49-F238E27FC236}">
                  <a16:creationId xmlns:a16="http://schemas.microsoft.com/office/drawing/2014/main" id="{11081DB5-0B31-4BDA-9C36-BEB7CC7654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96" y="2162"/>
              <a:ext cx="11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Line 22">
              <a:extLst>
                <a:ext uri="{FF2B5EF4-FFF2-40B4-BE49-F238E27FC236}">
                  <a16:creationId xmlns:a16="http://schemas.microsoft.com/office/drawing/2014/main" id="{03F382EA-06C9-491D-9064-91825883EA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96" y="1890"/>
              <a:ext cx="1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Line 23">
              <a:extLst>
                <a:ext uri="{FF2B5EF4-FFF2-40B4-BE49-F238E27FC236}">
                  <a16:creationId xmlns:a16="http://schemas.microsoft.com/office/drawing/2014/main" id="{3628E7DE-20A7-4CF9-9A2F-C655DC74BE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8" y="1826"/>
              <a:ext cx="0" cy="1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Rectangle 24">
              <a:extLst>
                <a:ext uri="{FF2B5EF4-FFF2-40B4-BE49-F238E27FC236}">
                  <a16:creationId xmlns:a16="http://schemas.microsoft.com/office/drawing/2014/main" id="{D611AE8B-794C-4669-9D21-395286E26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2" y="1670"/>
              <a:ext cx="760" cy="62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C6DFEAC2-4008-4049-AD42-55EB70FE9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" y="1754"/>
              <a:ext cx="46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signal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6">
              <a:extLst>
                <a:ext uri="{FF2B5EF4-FFF2-40B4-BE49-F238E27FC236}">
                  <a16:creationId xmlns:a16="http://schemas.microsoft.com/office/drawing/2014/main" id="{E4E4D562-8A40-40C1-83E5-835CDC99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6" y="1970"/>
              <a:ext cx="5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source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71F1FAB1-D628-47CF-8AE2-986FB3F8E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6" y="1758"/>
              <a:ext cx="712" cy="432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Line 28">
              <a:extLst>
                <a:ext uri="{FF2B5EF4-FFF2-40B4-BE49-F238E27FC236}">
                  <a16:creationId xmlns:a16="http://schemas.microsoft.com/office/drawing/2014/main" id="{9A77937D-A272-48E6-B8EB-46BB652CD1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00" y="3474"/>
              <a:ext cx="111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Line 29">
              <a:extLst>
                <a:ext uri="{FF2B5EF4-FFF2-40B4-BE49-F238E27FC236}">
                  <a16:creationId xmlns:a16="http://schemas.microsoft.com/office/drawing/2014/main" id="{B591414F-96C1-4B69-BE97-C2D0106E62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2" y="2050"/>
              <a:ext cx="0" cy="142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Rectangle 30">
              <a:extLst>
                <a:ext uri="{FF2B5EF4-FFF2-40B4-BE49-F238E27FC236}">
                  <a16:creationId xmlns:a16="http://schemas.microsoft.com/office/drawing/2014/main" id="{13D8E4E3-DE75-499D-8C52-C5A9AFC3D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2" y="2686"/>
              <a:ext cx="760" cy="6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Rectangle 31">
              <a:extLst>
                <a:ext uri="{FF2B5EF4-FFF2-40B4-BE49-F238E27FC236}">
                  <a16:creationId xmlns:a16="http://schemas.microsoft.com/office/drawing/2014/main" id="{75EF99F6-ABEB-41F2-846D-900DFACB5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6" y="2794"/>
              <a:ext cx="40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noise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32">
              <a:extLst>
                <a:ext uri="{FF2B5EF4-FFF2-40B4-BE49-F238E27FC236}">
                  <a16:creationId xmlns:a16="http://schemas.microsoft.com/office/drawing/2014/main" id="{CD509078-25A3-4276-925E-4D51538C5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0" y="3010"/>
              <a:ext cx="5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source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Line 33">
              <a:extLst>
                <a:ext uri="{FF2B5EF4-FFF2-40B4-BE49-F238E27FC236}">
                  <a16:creationId xmlns:a16="http://schemas.microsoft.com/office/drawing/2014/main" id="{C4DCF43B-5B91-4FE0-8713-1D369EDACC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2" y="2026"/>
              <a:ext cx="174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9" name="Group 36">
              <a:extLst>
                <a:ext uri="{FF2B5EF4-FFF2-40B4-BE49-F238E27FC236}">
                  <a16:creationId xmlns:a16="http://schemas.microsoft.com/office/drawing/2014/main" id="{B8E28932-0916-4016-AEB1-E73D3CF069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8" y="2498"/>
              <a:ext cx="201" cy="361"/>
              <a:chOff x="3308" y="2498"/>
              <a:chExt cx="201" cy="361"/>
            </a:xfrm>
          </p:grpSpPr>
          <p:sp>
            <p:nvSpPr>
              <p:cNvPr id="60" name="Rectangle 34">
                <a:extLst>
                  <a:ext uri="{FF2B5EF4-FFF2-40B4-BE49-F238E27FC236}">
                    <a16:creationId xmlns:a16="http://schemas.microsoft.com/office/drawing/2014/main" id="{C959372E-F6C7-4851-AC6D-2A260481A1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8" y="2498"/>
                <a:ext cx="129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Rectangle 35">
                <a:extLst>
                  <a:ext uri="{FF2B5EF4-FFF2-40B4-BE49-F238E27FC236}">
                    <a16:creationId xmlns:a16="http://schemas.microsoft.com/office/drawing/2014/main" id="{D3736647-E570-413F-9904-7F416F0DB1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2" y="2626"/>
                <a:ext cx="9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cs typeface="Arial" pitchFamily="34" charset="0"/>
                  </a:rPr>
                  <a:t>1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0" name="Oval 37">
              <a:extLst>
                <a:ext uri="{FF2B5EF4-FFF2-40B4-BE49-F238E27FC236}">
                  <a16:creationId xmlns:a16="http://schemas.microsoft.com/office/drawing/2014/main" id="{51213019-0302-49A0-BC76-317F9332D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2" y="2870"/>
              <a:ext cx="104" cy="10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Rectangle 38">
              <a:extLst>
                <a:ext uri="{FF2B5EF4-FFF2-40B4-BE49-F238E27FC236}">
                  <a16:creationId xmlns:a16="http://schemas.microsoft.com/office/drawing/2014/main" id="{9E012432-2DA6-4AE7-B1B2-0A50A4FC3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2" y="3026"/>
              <a:ext cx="72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reference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39">
              <a:extLst>
                <a:ext uri="{FF2B5EF4-FFF2-40B4-BE49-F238E27FC236}">
                  <a16:creationId xmlns:a16="http://schemas.microsoft.com/office/drawing/2014/main" id="{BA5BDAAF-701F-4A20-A58D-0A88E62AF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3242"/>
              <a:ext cx="4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sensor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Oval 40">
              <a:extLst>
                <a:ext uri="{FF2B5EF4-FFF2-40B4-BE49-F238E27FC236}">
                  <a16:creationId xmlns:a16="http://schemas.microsoft.com/office/drawing/2014/main" id="{C46EF882-1164-489F-B8F3-159C1CCD0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2" y="1976"/>
              <a:ext cx="104" cy="112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Rectangle 41">
              <a:extLst>
                <a:ext uri="{FF2B5EF4-FFF2-40B4-BE49-F238E27FC236}">
                  <a16:creationId xmlns:a16="http://schemas.microsoft.com/office/drawing/2014/main" id="{528299E6-03F2-4094-A3B5-E945A5AAF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4" y="1418"/>
              <a:ext cx="61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primary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42">
              <a:extLst>
                <a:ext uri="{FF2B5EF4-FFF2-40B4-BE49-F238E27FC236}">
                  <a16:creationId xmlns:a16="http://schemas.microsoft.com/office/drawing/2014/main" id="{CB7353F4-E7D9-4092-B4CA-26C3AA6DD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" y="1634"/>
              <a:ext cx="4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sensor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6" name="Group 45">
              <a:extLst>
                <a:ext uri="{FF2B5EF4-FFF2-40B4-BE49-F238E27FC236}">
                  <a16:creationId xmlns:a16="http://schemas.microsoft.com/office/drawing/2014/main" id="{4F19491A-9615-40A4-A19B-21296090E7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6" y="2114"/>
              <a:ext cx="304" cy="368"/>
              <a:chOff x="2756" y="2114"/>
              <a:chExt cx="304" cy="368"/>
            </a:xfrm>
          </p:grpSpPr>
          <p:sp>
            <p:nvSpPr>
              <p:cNvPr id="58" name="Freeform 43">
                <a:extLst>
                  <a:ext uri="{FF2B5EF4-FFF2-40B4-BE49-F238E27FC236}">
                    <a16:creationId xmlns:a16="http://schemas.microsoft.com/office/drawing/2014/main" id="{8D48494D-16C9-4B08-B65B-19A0EB68A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8" y="2114"/>
                <a:ext cx="112" cy="120"/>
              </a:xfrm>
              <a:custGeom>
                <a:avLst/>
                <a:gdLst>
                  <a:gd name="T0" fmla="*/ 112 w 112"/>
                  <a:gd name="T1" fmla="*/ 0 h 120"/>
                  <a:gd name="T2" fmla="*/ 80 w 112"/>
                  <a:gd name="T3" fmla="*/ 120 h 120"/>
                  <a:gd name="T4" fmla="*/ 0 w 112"/>
                  <a:gd name="T5" fmla="*/ 56 h 120"/>
                  <a:gd name="T6" fmla="*/ 112 w 112"/>
                  <a:gd name="T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120">
                    <a:moveTo>
                      <a:pt x="112" y="0"/>
                    </a:moveTo>
                    <a:lnTo>
                      <a:pt x="80" y="120"/>
                    </a:lnTo>
                    <a:lnTo>
                      <a:pt x="0" y="5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55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Line 44">
                <a:extLst>
                  <a:ext uri="{FF2B5EF4-FFF2-40B4-BE49-F238E27FC236}">
                    <a16:creationId xmlns:a16="http://schemas.microsoft.com/office/drawing/2014/main" id="{80A2E598-FB6B-4FC6-92D6-7502518B0D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56" y="2146"/>
                <a:ext cx="272" cy="336"/>
              </a:xfrm>
              <a:prstGeom prst="line">
                <a:avLst/>
              </a:prstGeom>
              <a:noFill/>
              <a:ln w="5080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7" name="Line 46">
              <a:extLst>
                <a:ext uri="{FF2B5EF4-FFF2-40B4-BE49-F238E27FC236}">
                  <a16:creationId xmlns:a16="http://schemas.microsoft.com/office/drawing/2014/main" id="{B24E92E3-8CD2-4CAD-8CF1-4DBFF29C9D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56" y="2482"/>
              <a:ext cx="136" cy="0"/>
            </a:xfrm>
            <a:prstGeom prst="line">
              <a:avLst/>
            </a:prstGeom>
            <a:noFill/>
            <a:ln w="3810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Line 48">
              <a:extLst>
                <a:ext uri="{FF2B5EF4-FFF2-40B4-BE49-F238E27FC236}">
                  <a16:creationId xmlns:a16="http://schemas.microsoft.com/office/drawing/2014/main" id="{49F95E41-154C-4AA0-94BA-6E07B65C87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8" y="2890"/>
              <a:ext cx="296" cy="112"/>
            </a:xfrm>
            <a:prstGeom prst="line">
              <a:avLst/>
            </a:prstGeom>
            <a:noFill/>
            <a:ln w="3810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Line 49">
              <a:extLst>
                <a:ext uri="{FF2B5EF4-FFF2-40B4-BE49-F238E27FC236}">
                  <a16:creationId xmlns:a16="http://schemas.microsoft.com/office/drawing/2014/main" id="{82B6084B-B935-4117-AFEA-E52271F6B9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56" y="2890"/>
              <a:ext cx="48" cy="112"/>
            </a:xfrm>
            <a:prstGeom prst="line">
              <a:avLst/>
            </a:prstGeom>
            <a:noFill/>
            <a:ln w="3810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0" name="Group 52">
              <a:extLst>
                <a:ext uri="{FF2B5EF4-FFF2-40B4-BE49-F238E27FC236}">
                  <a16:creationId xmlns:a16="http://schemas.microsoft.com/office/drawing/2014/main" id="{5B2CC7EE-9B51-468D-8B80-DBC5089A38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6" y="2922"/>
              <a:ext cx="232" cy="88"/>
              <a:chOff x="2756" y="2922"/>
              <a:chExt cx="232" cy="88"/>
            </a:xfrm>
          </p:grpSpPr>
          <p:sp>
            <p:nvSpPr>
              <p:cNvPr id="56" name="Freeform 50">
                <a:extLst>
                  <a:ext uri="{FF2B5EF4-FFF2-40B4-BE49-F238E27FC236}">
                    <a16:creationId xmlns:a16="http://schemas.microsoft.com/office/drawing/2014/main" id="{DE0C8D72-054D-4132-84FF-B39018A454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8" y="2922"/>
                <a:ext cx="120" cy="88"/>
              </a:xfrm>
              <a:custGeom>
                <a:avLst/>
                <a:gdLst>
                  <a:gd name="T0" fmla="*/ 120 w 120"/>
                  <a:gd name="T1" fmla="*/ 8 h 88"/>
                  <a:gd name="T2" fmla="*/ 24 w 120"/>
                  <a:gd name="T3" fmla="*/ 88 h 88"/>
                  <a:gd name="T4" fmla="*/ 0 w 120"/>
                  <a:gd name="T5" fmla="*/ 0 h 88"/>
                  <a:gd name="T6" fmla="*/ 120 w 120"/>
                  <a:gd name="T7" fmla="*/ 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88">
                    <a:moveTo>
                      <a:pt x="120" y="8"/>
                    </a:moveTo>
                    <a:lnTo>
                      <a:pt x="24" y="88"/>
                    </a:lnTo>
                    <a:lnTo>
                      <a:pt x="0" y="0"/>
                    </a:lnTo>
                    <a:lnTo>
                      <a:pt x="120" y="8"/>
                    </a:lnTo>
                    <a:close/>
                  </a:path>
                </a:pathLst>
              </a:custGeom>
              <a:solidFill>
                <a:srgbClr val="55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" name="Line 51">
                <a:extLst>
                  <a:ext uri="{FF2B5EF4-FFF2-40B4-BE49-F238E27FC236}">
                    <a16:creationId xmlns:a16="http://schemas.microsoft.com/office/drawing/2014/main" id="{29E75F13-F6D0-4FFE-AAD9-0569CA92C4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56" y="2938"/>
                <a:ext cx="184" cy="64"/>
              </a:xfrm>
              <a:prstGeom prst="line">
                <a:avLst/>
              </a:prstGeom>
              <a:noFill/>
              <a:ln w="3810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1" name="Line 53">
              <a:extLst>
                <a:ext uri="{FF2B5EF4-FFF2-40B4-BE49-F238E27FC236}">
                  <a16:creationId xmlns:a16="http://schemas.microsoft.com/office/drawing/2014/main" id="{EDD838F5-A2AF-42A4-8C33-372D064AAB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84" y="1938"/>
              <a:ext cx="320" cy="0"/>
            </a:xfrm>
            <a:prstGeom prst="line">
              <a:avLst/>
            </a:prstGeom>
            <a:noFill/>
            <a:ln w="3810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Line 54">
              <a:extLst>
                <a:ext uri="{FF2B5EF4-FFF2-40B4-BE49-F238E27FC236}">
                  <a16:creationId xmlns:a16="http://schemas.microsoft.com/office/drawing/2014/main" id="{0D120DD3-0457-4A18-A121-A12BC54A62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44" y="1938"/>
              <a:ext cx="160" cy="136"/>
            </a:xfrm>
            <a:prstGeom prst="line">
              <a:avLst/>
            </a:prstGeom>
            <a:noFill/>
            <a:ln w="5080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:a16="http://schemas.microsoft.com/office/drawing/2014/main" id="{EDC0048E-F3CF-414F-9435-312E87D83B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4" y="2002"/>
              <a:ext cx="344" cy="88"/>
              <a:chOff x="2644" y="2002"/>
              <a:chExt cx="344" cy="88"/>
            </a:xfrm>
          </p:grpSpPr>
          <p:sp>
            <p:nvSpPr>
              <p:cNvPr id="54" name="Freeform 55">
                <a:extLst>
                  <a:ext uri="{FF2B5EF4-FFF2-40B4-BE49-F238E27FC236}">
                    <a16:creationId xmlns:a16="http://schemas.microsoft.com/office/drawing/2014/main" id="{D66B0FE8-F982-4F7F-8834-99D6395A4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8" y="2002"/>
                <a:ext cx="120" cy="88"/>
              </a:xfrm>
              <a:custGeom>
                <a:avLst/>
                <a:gdLst>
                  <a:gd name="T0" fmla="*/ 120 w 120"/>
                  <a:gd name="T1" fmla="*/ 24 h 88"/>
                  <a:gd name="T2" fmla="*/ 16 w 120"/>
                  <a:gd name="T3" fmla="*/ 88 h 88"/>
                  <a:gd name="T4" fmla="*/ 0 w 120"/>
                  <a:gd name="T5" fmla="*/ 0 h 88"/>
                  <a:gd name="T6" fmla="*/ 120 w 120"/>
                  <a:gd name="T7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88">
                    <a:moveTo>
                      <a:pt x="120" y="24"/>
                    </a:moveTo>
                    <a:lnTo>
                      <a:pt x="16" y="88"/>
                    </a:lnTo>
                    <a:lnTo>
                      <a:pt x="0" y="0"/>
                    </a:lnTo>
                    <a:lnTo>
                      <a:pt x="120" y="24"/>
                    </a:lnTo>
                    <a:close/>
                  </a:path>
                </a:pathLst>
              </a:custGeom>
              <a:solidFill>
                <a:srgbClr val="55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Line 56">
                <a:extLst>
                  <a:ext uri="{FF2B5EF4-FFF2-40B4-BE49-F238E27FC236}">
                    <a16:creationId xmlns:a16="http://schemas.microsoft.com/office/drawing/2014/main" id="{31F4EB36-654C-45C1-ADA7-C271211C7B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44" y="2026"/>
                <a:ext cx="296" cy="48"/>
              </a:xfrm>
              <a:prstGeom prst="line">
                <a:avLst/>
              </a:prstGeom>
              <a:noFill/>
              <a:ln w="3810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4" name="Group 62">
              <a:extLst>
                <a:ext uri="{FF2B5EF4-FFF2-40B4-BE49-F238E27FC236}">
                  <a16:creationId xmlns:a16="http://schemas.microsoft.com/office/drawing/2014/main" id="{F51B8377-37C0-4F45-8ADF-D650358274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4" y="1618"/>
              <a:ext cx="569" cy="385"/>
              <a:chOff x="3604" y="1618"/>
              <a:chExt cx="569" cy="385"/>
            </a:xfrm>
          </p:grpSpPr>
          <p:sp>
            <p:nvSpPr>
              <p:cNvPr id="50" name="Rectangle 58">
                <a:extLst>
                  <a:ext uri="{FF2B5EF4-FFF2-40B4-BE49-F238E27FC236}">
                    <a16:creationId xmlns:a16="http://schemas.microsoft.com/office/drawing/2014/main" id="{64DEEFD5-F3D0-4948-ACAE-2B0D602C1D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4" y="1642"/>
                <a:ext cx="10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Rectangle 59">
                <a:extLst>
                  <a:ext uri="{FF2B5EF4-FFF2-40B4-BE49-F238E27FC236}">
                    <a16:creationId xmlns:a16="http://schemas.microsoft.com/office/drawing/2014/main" id="{2B4AAE77-BEA2-4559-803A-DC60F3CA0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6" y="1618"/>
                <a:ext cx="142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+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Rectangle 60">
                <a:extLst>
                  <a:ext uri="{FF2B5EF4-FFF2-40B4-BE49-F238E27FC236}">
                    <a16:creationId xmlns:a16="http://schemas.microsoft.com/office/drawing/2014/main" id="{DC201B00-2260-4C98-BFF5-9F3449DC3E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8" y="1642"/>
                <a:ext cx="129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2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Rectangle 61">
                <a:extLst>
                  <a:ext uri="{FF2B5EF4-FFF2-40B4-BE49-F238E27FC236}">
                    <a16:creationId xmlns:a16="http://schemas.microsoft.com/office/drawing/2014/main" id="{2E55A122-B866-470D-A3C6-F24D743F64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6" y="1770"/>
                <a:ext cx="9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5" name="Group 65">
              <a:extLst>
                <a:ext uri="{FF2B5EF4-FFF2-40B4-BE49-F238E27FC236}">
                  <a16:creationId xmlns:a16="http://schemas.microsoft.com/office/drawing/2014/main" id="{ADD7DF8B-67C5-4003-ABC0-1304AFC572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76" y="1978"/>
              <a:ext cx="824" cy="96"/>
              <a:chOff x="5276" y="1978"/>
              <a:chExt cx="824" cy="96"/>
            </a:xfrm>
          </p:grpSpPr>
          <p:sp>
            <p:nvSpPr>
              <p:cNvPr id="48" name="Freeform 63">
                <a:extLst>
                  <a:ext uri="{FF2B5EF4-FFF2-40B4-BE49-F238E27FC236}">
                    <a16:creationId xmlns:a16="http://schemas.microsoft.com/office/drawing/2014/main" id="{0C99DDB7-B05A-4371-BAD3-3743C16FA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8" y="1978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Line 64">
                <a:extLst>
                  <a:ext uri="{FF2B5EF4-FFF2-40B4-BE49-F238E27FC236}">
                    <a16:creationId xmlns:a16="http://schemas.microsoft.com/office/drawing/2014/main" id="{0EB22102-DDC3-4E72-AE6E-DEBC30944C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76" y="2026"/>
                <a:ext cx="76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6" name="Oval 66">
              <a:extLst>
                <a:ext uri="{FF2B5EF4-FFF2-40B4-BE49-F238E27FC236}">
                  <a16:creationId xmlns:a16="http://schemas.microsoft.com/office/drawing/2014/main" id="{4756FC18-CDF6-492E-95D7-E3946B228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2" y="2006"/>
              <a:ext cx="64" cy="64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Line 67">
              <a:extLst>
                <a:ext uri="{FF2B5EF4-FFF2-40B4-BE49-F238E27FC236}">
                  <a16:creationId xmlns:a16="http://schemas.microsoft.com/office/drawing/2014/main" id="{8D2CFFA0-9858-4974-B796-FC8837E588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72" y="2930"/>
              <a:ext cx="52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8" name="Line 47">
            <a:extLst>
              <a:ext uri="{FF2B5EF4-FFF2-40B4-BE49-F238E27FC236}">
                <a16:creationId xmlns:a16="http://schemas.microsoft.com/office/drawing/2014/main" id="{F71FE098-C750-43AC-84DF-51E7644D25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80932" y="4035425"/>
            <a:ext cx="622219" cy="685800"/>
          </a:xfrm>
          <a:prstGeom prst="line">
            <a:avLst/>
          </a:prstGeom>
          <a:noFill/>
          <a:ln w="50800">
            <a:solidFill>
              <a:srgbClr val="55555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040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F118-3D31-4BF9-977D-5A17653B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dirty="0"/>
              <a:t>d) Noise Cancellation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9D4F9-B7DE-47D5-8428-AA1654B9B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Noise cancellation application viewed as system identification problem</a:t>
            </a:r>
            <a:endParaRPr 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18290B7-BCAF-4C15-A89A-8A4F142F1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6175" y="2054225"/>
            <a:ext cx="6158698" cy="406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6817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F118-3D31-4BF9-977D-5A17653B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dirty="0"/>
              <a:t>d) Noise Cancellation Applications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9D4F9-B7DE-47D5-8428-AA1654B9B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GB" dirty="0"/>
              <a:t>aircraft cockpit noise</a:t>
            </a:r>
          </a:p>
          <a:p>
            <a:r>
              <a:rPr lang="en-GB" altLang="en-GB" dirty="0"/>
              <a:t>electrocardiography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517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F118-3D31-4BF9-977D-5A17653B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dirty="0"/>
              <a:t>Closed Loop Adaptive Filter Configurations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9D4F9-B7DE-47D5-8428-AA1654B9B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GB" dirty="0"/>
              <a:t>Four basic configurations are prediction, system identification, equalization, and noise cancellation.</a:t>
            </a:r>
          </a:p>
          <a:p>
            <a:r>
              <a:rPr lang="en-GB" altLang="en-GB" dirty="0"/>
              <a:t>Common to each is the notion of adaptive filter minimizing average power in </a:t>
            </a:r>
            <a:r>
              <a:rPr lang="en-GB" alt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altLang="en-GB" dirty="0"/>
              <a:t>.</a:t>
            </a:r>
          </a:p>
          <a:p>
            <a:r>
              <a:rPr lang="en-GB" altLang="en-GB" dirty="0"/>
              <a:t>We can understand the applications without knowing exactly </a:t>
            </a:r>
            <a:r>
              <a:rPr lang="en-GB" altLang="en-GB" i="1" dirty="0"/>
              <a:t>how </a:t>
            </a:r>
            <a:r>
              <a:rPr lang="en-GB" altLang="en-GB" dirty="0"/>
              <a:t>adaptive filter works</a:t>
            </a:r>
            <a:r>
              <a:rPr lang="en-GB" altLang="en-GB" sz="280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00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F118-3D31-4BF9-977D-5A17653B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dirty="0"/>
              <a:t>c) Equalization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9D4F9-B7DE-47D5-8428-AA1654B9B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GB" dirty="0"/>
              <a:t>Adaptive filter tries to recover delayed version of </a:t>
            </a:r>
            <a:r>
              <a:rPr lang="en-GB" altLang="en-GB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altLang="en-GB" dirty="0"/>
              <a:t> from </a:t>
            </a:r>
            <a:r>
              <a:rPr lang="en-GB" altLang="en-GB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altLang="en-GB" i="1" dirty="0"/>
              <a:t>.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6727127-D52F-4DA6-9572-438465AA2D4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07923" y="2279650"/>
            <a:ext cx="6615838" cy="3251200"/>
            <a:chOff x="1706" y="1436"/>
            <a:chExt cx="4168" cy="204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D67D6BF9-B0B9-4718-82AB-662297F717E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06" y="1436"/>
              <a:ext cx="4168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E21172B9-B785-4CA5-AB50-3B69C0AC5D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0" y="2172"/>
              <a:ext cx="728" cy="992"/>
              <a:chOff x="3890" y="2172"/>
              <a:chExt cx="728" cy="992"/>
            </a:xfrm>
          </p:grpSpPr>
          <p:sp>
            <p:nvSpPr>
              <p:cNvPr id="45" name="Freeform 5">
                <a:extLst>
                  <a:ext uri="{FF2B5EF4-FFF2-40B4-BE49-F238E27FC236}">
                    <a16:creationId xmlns:a16="http://schemas.microsoft.com/office/drawing/2014/main" id="{4359143D-FF3A-47C5-B5E3-ED340470A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4" y="2172"/>
                <a:ext cx="104" cy="120"/>
              </a:xfrm>
              <a:custGeom>
                <a:avLst/>
                <a:gdLst>
                  <a:gd name="T0" fmla="*/ 104 w 104"/>
                  <a:gd name="T1" fmla="*/ 0 h 120"/>
                  <a:gd name="T2" fmla="*/ 80 w 104"/>
                  <a:gd name="T3" fmla="*/ 120 h 120"/>
                  <a:gd name="T4" fmla="*/ 0 w 104"/>
                  <a:gd name="T5" fmla="*/ 64 h 120"/>
                  <a:gd name="T6" fmla="*/ 104 w 104"/>
                  <a:gd name="T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20">
                    <a:moveTo>
                      <a:pt x="104" y="0"/>
                    </a:moveTo>
                    <a:lnTo>
                      <a:pt x="80" y="120"/>
                    </a:lnTo>
                    <a:lnTo>
                      <a:pt x="0" y="64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Line 6">
                <a:extLst>
                  <a:ext uri="{FF2B5EF4-FFF2-40B4-BE49-F238E27FC236}">
                    <a16:creationId xmlns:a16="http://schemas.microsoft.com/office/drawing/2014/main" id="{55C7FF99-9244-4F33-9C93-FADBAFBEE5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90" y="2204"/>
                <a:ext cx="696" cy="96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767B9544-530A-46E9-836E-E3FCC1D9A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" y="2352"/>
              <a:ext cx="904" cy="6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FB1EAABA-6C53-4259-98F6-2F6AAD24B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" y="2435"/>
              <a:ext cx="655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adaptive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en-US" sz="2400" dirty="0">
                  <a:solidFill>
                    <a:srgbClr val="000000"/>
                  </a:solidFill>
                  <a:latin typeface="Times New Roman" pitchFamily="18" charset="0"/>
                </a:rPr>
                <a:t>filter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E99FE092-74A7-4281-AD17-28BE791BD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8" y="2276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1A96CC61-AA5F-4E0A-831E-EEF42ACAD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2" y="2252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3">
              <a:extLst>
                <a:ext uri="{FF2B5EF4-FFF2-40B4-BE49-F238E27FC236}">
                  <a16:creationId xmlns:a16="http://schemas.microsoft.com/office/drawing/2014/main" id="{B8A0B41E-3B30-435E-8213-E8CAD779F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1868"/>
              <a:ext cx="14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9987113C-C398-498F-913F-EF57C68A8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4" y="2908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Oval 15">
              <a:extLst>
                <a:ext uri="{FF2B5EF4-FFF2-40B4-BE49-F238E27FC236}">
                  <a16:creationId xmlns:a16="http://schemas.microsoft.com/office/drawing/2014/main" id="{DC0E2C70-956B-424C-A02A-290D6DB61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0" y="2536"/>
              <a:ext cx="264" cy="26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4" name="Group 18">
              <a:extLst>
                <a:ext uri="{FF2B5EF4-FFF2-40B4-BE49-F238E27FC236}">
                  <a16:creationId xmlns:a16="http://schemas.microsoft.com/office/drawing/2014/main" id="{0D832785-2994-44FD-ACC2-B85C22B367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6" y="2620"/>
              <a:ext cx="456" cy="96"/>
              <a:chOff x="3346" y="2620"/>
              <a:chExt cx="456" cy="96"/>
            </a:xfrm>
          </p:grpSpPr>
          <p:sp>
            <p:nvSpPr>
              <p:cNvPr id="43" name="Freeform 16">
                <a:extLst>
                  <a:ext uri="{FF2B5EF4-FFF2-40B4-BE49-F238E27FC236}">
                    <a16:creationId xmlns:a16="http://schemas.microsoft.com/office/drawing/2014/main" id="{B14C88CE-E552-4E62-A56C-8F2EEEF92D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0" y="2620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Line 17">
                <a:extLst>
                  <a:ext uri="{FF2B5EF4-FFF2-40B4-BE49-F238E27FC236}">
                    <a16:creationId xmlns:a16="http://schemas.microsoft.com/office/drawing/2014/main" id="{5E9A7F72-E9C6-4A3D-918E-4D0CE805BA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46" y="2668"/>
                <a:ext cx="4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5" name="Group 21">
              <a:extLst>
                <a:ext uri="{FF2B5EF4-FFF2-40B4-BE49-F238E27FC236}">
                  <a16:creationId xmlns:a16="http://schemas.microsoft.com/office/drawing/2014/main" id="{3471404F-5A1B-4DD2-90B7-33574EAF66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0" y="2620"/>
              <a:ext cx="640" cy="96"/>
              <a:chOff x="4730" y="2620"/>
              <a:chExt cx="640" cy="96"/>
            </a:xfrm>
          </p:grpSpPr>
          <p:sp>
            <p:nvSpPr>
              <p:cNvPr id="41" name="Freeform 19">
                <a:extLst>
                  <a:ext uri="{FF2B5EF4-FFF2-40B4-BE49-F238E27FC236}">
                    <a16:creationId xmlns:a16="http://schemas.microsoft.com/office/drawing/2014/main" id="{801363CF-986B-459C-9C8F-46A23D4E5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8" y="2620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Line 20">
                <a:extLst>
                  <a:ext uri="{FF2B5EF4-FFF2-40B4-BE49-F238E27FC236}">
                    <a16:creationId xmlns:a16="http://schemas.microsoft.com/office/drawing/2014/main" id="{7C2097B3-B470-4242-A50F-7501237BDF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30" y="2668"/>
                <a:ext cx="58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6" name="Group 24">
              <a:extLst>
                <a:ext uri="{FF2B5EF4-FFF2-40B4-BE49-F238E27FC236}">
                  <a16:creationId xmlns:a16="http://schemas.microsoft.com/office/drawing/2014/main" id="{54C93039-CC6C-4B22-9957-EC81BF4FB1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74" y="1788"/>
              <a:ext cx="96" cy="752"/>
              <a:chOff x="5474" y="1788"/>
              <a:chExt cx="96" cy="752"/>
            </a:xfrm>
          </p:grpSpPr>
          <p:sp>
            <p:nvSpPr>
              <p:cNvPr id="39" name="Freeform 22">
                <a:extLst>
                  <a:ext uri="{FF2B5EF4-FFF2-40B4-BE49-F238E27FC236}">
                    <a16:creationId xmlns:a16="http://schemas.microsoft.com/office/drawing/2014/main" id="{5B0C3032-B8BF-4600-9F02-40E7F72E74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4" y="2428"/>
                <a:ext cx="96" cy="112"/>
              </a:xfrm>
              <a:custGeom>
                <a:avLst/>
                <a:gdLst>
                  <a:gd name="T0" fmla="*/ 48 w 96"/>
                  <a:gd name="T1" fmla="*/ 112 h 112"/>
                  <a:gd name="T2" fmla="*/ 0 w 96"/>
                  <a:gd name="T3" fmla="*/ 0 h 112"/>
                  <a:gd name="T4" fmla="*/ 96 w 96"/>
                  <a:gd name="T5" fmla="*/ 0 h 112"/>
                  <a:gd name="T6" fmla="*/ 48 w 96"/>
                  <a:gd name="T7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112">
                    <a:moveTo>
                      <a:pt x="48" y="112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48" y="1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Line 23">
                <a:extLst>
                  <a:ext uri="{FF2B5EF4-FFF2-40B4-BE49-F238E27FC236}">
                    <a16:creationId xmlns:a16="http://schemas.microsoft.com/office/drawing/2014/main" id="{E1F6B360-2DED-4C04-B180-6B808665ED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22" y="1788"/>
                <a:ext cx="0" cy="69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7" name="Line 25">
              <a:extLst>
                <a:ext uri="{FF2B5EF4-FFF2-40B4-BE49-F238E27FC236}">
                  <a16:creationId xmlns:a16="http://schemas.microsoft.com/office/drawing/2014/main" id="{FC9721E7-41BA-4D0B-93A6-DED2442B98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0" y="3158"/>
              <a:ext cx="4" cy="30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Line 26">
              <a:extLst>
                <a:ext uri="{FF2B5EF4-FFF2-40B4-BE49-F238E27FC236}">
                  <a16:creationId xmlns:a16="http://schemas.microsoft.com/office/drawing/2014/main" id="{BD32C6D4-7106-47A9-A9DD-4A441EF54A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26" y="2444"/>
              <a:ext cx="11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Line 27">
              <a:extLst>
                <a:ext uri="{FF2B5EF4-FFF2-40B4-BE49-F238E27FC236}">
                  <a16:creationId xmlns:a16="http://schemas.microsoft.com/office/drawing/2014/main" id="{9B801AEE-691E-4995-BD9F-FC44EC89B0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82" y="2444"/>
              <a:ext cx="1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Line 28">
              <a:extLst>
                <a:ext uri="{FF2B5EF4-FFF2-40B4-BE49-F238E27FC236}">
                  <a16:creationId xmlns:a16="http://schemas.microsoft.com/office/drawing/2014/main" id="{F56F84A5-73F3-4182-973E-1E0E415CDB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6" y="2372"/>
              <a:ext cx="0" cy="1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Line 29">
              <a:extLst>
                <a:ext uri="{FF2B5EF4-FFF2-40B4-BE49-F238E27FC236}">
                  <a16:creationId xmlns:a16="http://schemas.microsoft.com/office/drawing/2014/main" id="{56B0FD7C-7A8D-4ACE-A797-7765B30E05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54" y="1788"/>
              <a:ext cx="1568" cy="0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Rectangle 30">
              <a:extLst>
                <a:ext uri="{FF2B5EF4-FFF2-40B4-BE49-F238E27FC236}">
                  <a16:creationId xmlns:a16="http://schemas.microsoft.com/office/drawing/2014/main" id="{C1D44033-DD43-4C24-98C3-F455BE2FF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4" y="2352"/>
              <a:ext cx="904" cy="6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Rectangle 31">
              <a:extLst>
                <a:ext uri="{FF2B5EF4-FFF2-40B4-BE49-F238E27FC236}">
                  <a16:creationId xmlns:a16="http://schemas.microsoft.com/office/drawing/2014/main" id="{A32FB5AE-67E9-4CDD-8130-17F9B5EE0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0" y="2452"/>
              <a:ext cx="722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400" dirty="0">
                  <a:solidFill>
                    <a:schemeClr val="bg1">
                      <a:lumMod val="65000"/>
                    </a:schemeClr>
                  </a:solidFill>
                  <a:latin typeface="Times New Roman" pitchFamily="18" charset="0"/>
                </a:rPr>
                <a:t>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pitchFamily="18" charset="0"/>
                  <a:cs typeface="Arial" pitchFamily="34" charset="0"/>
                </a:rPr>
                <a:t>nknown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en-US" sz="2400" dirty="0">
                  <a:solidFill>
                    <a:schemeClr val="bg1">
                      <a:lumMod val="65000"/>
                    </a:schemeClr>
                  </a:solidFill>
                  <a:latin typeface="Times New Roman" pitchFamily="18" charset="0"/>
                </a:rPr>
                <a:t>plant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</a:endParaRPr>
            </a:p>
          </p:txBody>
        </p:sp>
        <p:sp>
          <p:nvSpPr>
            <p:cNvPr id="24" name="Rectangle 33">
              <a:extLst>
                <a:ext uri="{FF2B5EF4-FFF2-40B4-BE49-F238E27FC236}">
                  <a16:creationId xmlns:a16="http://schemas.microsoft.com/office/drawing/2014/main" id="{8C90F22B-F867-4B99-9B68-99BA65CF7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0" y="2448"/>
              <a:ext cx="712" cy="432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Line 34">
              <a:extLst>
                <a:ext uri="{FF2B5EF4-FFF2-40B4-BE49-F238E27FC236}">
                  <a16:creationId xmlns:a16="http://schemas.microsoft.com/office/drawing/2014/main" id="{2515453D-C60E-4475-9899-ACB496BF23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90" y="3460"/>
              <a:ext cx="163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Line 35">
              <a:extLst>
                <a:ext uri="{FF2B5EF4-FFF2-40B4-BE49-F238E27FC236}">
                  <a16:creationId xmlns:a16="http://schemas.microsoft.com/office/drawing/2014/main" id="{693CAB9A-06E5-45C4-B941-5DDF66D1BF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22" y="2792"/>
              <a:ext cx="0" cy="6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Rectangle 36">
              <a:extLst>
                <a:ext uri="{FF2B5EF4-FFF2-40B4-BE49-F238E27FC236}">
                  <a16:creationId xmlns:a16="http://schemas.microsoft.com/office/drawing/2014/main" id="{758C92CF-6DB2-43C0-B8A7-D466ED5EBC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4" y="2276"/>
              <a:ext cx="113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8" name="Rectangle 37">
              <a:extLst>
                <a:ext uri="{FF2B5EF4-FFF2-40B4-BE49-F238E27FC236}">
                  <a16:creationId xmlns:a16="http://schemas.microsoft.com/office/drawing/2014/main" id="{49F9B042-3439-43FB-9E37-2C68BE581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" y="2288"/>
              <a:ext cx="112" cy="336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9" name="Group 40">
              <a:extLst>
                <a:ext uri="{FF2B5EF4-FFF2-40B4-BE49-F238E27FC236}">
                  <a16:creationId xmlns:a16="http://schemas.microsoft.com/office/drawing/2014/main" id="{79D89172-D1CD-447C-8116-99F03EEB54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8" y="2620"/>
              <a:ext cx="640" cy="96"/>
              <a:chOff x="1778" y="2620"/>
              <a:chExt cx="640" cy="96"/>
            </a:xfrm>
          </p:grpSpPr>
          <p:sp>
            <p:nvSpPr>
              <p:cNvPr id="37" name="Freeform 38">
                <a:extLst>
                  <a:ext uri="{FF2B5EF4-FFF2-40B4-BE49-F238E27FC236}">
                    <a16:creationId xmlns:a16="http://schemas.microsoft.com/office/drawing/2014/main" id="{FB1F33C6-EA78-4E93-9FF3-F9D9291B1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2620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Line 39">
                <a:extLst>
                  <a:ext uri="{FF2B5EF4-FFF2-40B4-BE49-F238E27FC236}">
                    <a16:creationId xmlns:a16="http://schemas.microsoft.com/office/drawing/2014/main" id="{0691B70A-7922-4C47-AD15-ADC039ED8C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78" y="2668"/>
                <a:ext cx="584" cy="0"/>
              </a:xfrm>
              <a:prstGeom prst="line">
                <a:avLst/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0" name="Line 41">
              <a:extLst>
                <a:ext uri="{FF2B5EF4-FFF2-40B4-BE49-F238E27FC236}">
                  <a16:creationId xmlns:a16="http://schemas.microsoft.com/office/drawing/2014/main" id="{0AF27493-9F0F-4F9C-8342-7829A0CAF6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4" y="1788"/>
              <a:ext cx="0" cy="880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Oval 42">
              <a:extLst>
                <a:ext uri="{FF2B5EF4-FFF2-40B4-BE49-F238E27FC236}">
                  <a16:creationId xmlns:a16="http://schemas.microsoft.com/office/drawing/2014/main" id="{2E6A66E9-2185-4489-8B30-7330F8058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4" y="2648"/>
              <a:ext cx="40" cy="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Rectangle 43">
              <a:extLst>
                <a:ext uri="{FF2B5EF4-FFF2-40B4-BE49-F238E27FC236}">
                  <a16:creationId xmlns:a16="http://schemas.microsoft.com/office/drawing/2014/main" id="{F327B3F2-343E-4CC7-AAF8-050939A9F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6" y="1448"/>
              <a:ext cx="760" cy="62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3" name="Group 46">
              <a:extLst>
                <a:ext uri="{FF2B5EF4-FFF2-40B4-BE49-F238E27FC236}">
                  <a16:creationId xmlns:a16="http://schemas.microsoft.com/office/drawing/2014/main" id="{BE25474E-28E9-45D3-83E9-401DCBF116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4" y="1740"/>
              <a:ext cx="1096" cy="96"/>
              <a:chOff x="2074" y="1740"/>
              <a:chExt cx="1096" cy="96"/>
            </a:xfrm>
          </p:grpSpPr>
          <p:sp>
            <p:nvSpPr>
              <p:cNvPr id="35" name="Freeform 44">
                <a:extLst>
                  <a:ext uri="{FF2B5EF4-FFF2-40B4-BE49-F238E27FC236}">
                    <a16:creationId xmlns:a16="http://schemas.microsoft.com/office/drawing/2014/main" id="{2F7860C9-EF7C-43D0-B67C-73F855663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8" y="1740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Line 45">
                <a:extLst>
                  <a:ext uri="{FF2B5EF4-FFF2-40B4-BE49-F238E27FC236}">
                    <a16:creationId xmlns:a16="http://schemas.microsoft.com/office/drawing/2014/main" id="{6F374CEA-7D0D-4F6F-9414-7268C2AA3D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74" y="1788"/>
                <a:ext cx="1040" cy="0"/>
              </a:xfrm>
              <a:prstGeom prst="line">
                <a:avLst/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4" name="Rectangle 47">
              <a:extLst>
                <a:ext uri="{FF2B5EF4-FFF2-40B4-BE49-F238E27FC236}">
                  <a16:creationId xmlns:a16="http://schemas.microsoft.com/office/drawing/2014/main" id="{0ADF8883-03BD-4397-9ADD-BFD6D1DC5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" y="1643"/>
              <a:ext cx="45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pitchFamily="18" charset="0"/>
                  <a:cs typeface="Arial" pitchFamily="34" charset="0"/>
                </a:rPr>
                <a:t>delay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1313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F118-3D31-4BF9-977D-5A17653B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dirty="0"/>
              <a:t>c) Equalization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9D4F9-B7DE-47D5-8428-AA1654B9B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altLang="en-GB" dirty="0"/>
              <a:t> is formed by passing </a:t>
            </a:r>
            <a:r>
              <a:rPr lang="en-GB" altLang="en-GB" i="1" dirty="0"/>
              <a:t>s</a:t>
            </a:r>
            <a:r>
              <a:rPr lang="en-GB" altLang="en-GB" dirty="0"/>
              <a:t> through unknown plant.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15CEED9-CB0A-4FBF-9554-3F728CF9CE5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07923" y="2279650"/>
            <a:ext cx="6615838" cy="3251200"/>
            <a:chOff x="1706" y="1436"/>
            <a:chExt cx="4168" cy="204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DFA4B541-2EDD-4EB9-9045-6C80DD35F93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06" y="1436"/>
              <a:ext cx="4168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9C305604-E389-4B98-9DB7-C346B7BE11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0" y="2172"/>
              <a:ext cx="728" cy="992"/>
              <a:chOff x="3890" y="2172"/>
              <a:chExt cx="728" cy="992"/>
            </a:xfrm>
          </p:grpSpPr>
          <p:sp>
            <p:nvSpPr>
              <p:cNvPr id="45" name="Freeform 5">
                <a:extLst>
                  <a:ext uri="{FF2B5EF4-FFF2-40B4-BE49-F238E27FC236}">
                    <a16:creationId xmlns:a16="http://schemas.microsoft.com/office/drawing/2014/main" id="{0DB6E78E-16C1-4093-B053-4839F0C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4" y="2172"/>
                <a:ext cx="104" cy="120"/>
              </a:xfrm>
              <a:custGeom>
                <a:avLst/>
                <a:gdLst>
                  <a:gd name="T0" fmla="*/ 104 w 104"/>
                  <a:gd name="T1" fmla="*/ 0 h 120"/>
                  <a:gd name="T2" fmla="*/ 80 w 104"/>
                  <a:gd name="T3" fmla="*/ 120 h 120"/>
                  <a:gd name="T4" fmla="*/ 0 w 104"/>
                  <a:gd name="T5" fmla="*/ 64 h 120"/>
                  <a:gd name="T6" fmla="*/ 104 w 104"/>
                  <a:gd name="T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20">
                    <a:moveTo>
                      <a:pt x="104" y="0"/>
                    </a:moveTo>
                    <a:lnTo>
                      <a:pt x="80" y="120"/>
                    </a:lnTo>
                    <a:lnTo>
                      <a:pt x="0" y="64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Line 6">
                <a:extLst>
                  <a:ext uri="{FF2B5EF4-FFF2-40B4-BE49-F238E27FC236}">
                    <a16:creationId xmlns:a16="http://schemas.microsoft.com/office/drawing/2014/main" id="{32072F16-F8AD-4D97-BDA3-8198C682F2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90" y="2204"/>
                <a:ext cx="696" cy="96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13C799E2-CA4C-4381-AF31-8CC2545D1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" y="2352"/>
              <a:ext cx="904" cy="6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B8F70A45-2165-4F8E-97A9-1D7C13EB6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" y="2435"/>
              <a:ext cx="655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adaptive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en-US" sz="2400" dirty="0">
                  <a:solidFill>
                    <a:srgbClr val="000000"/>
                  </a:solidFill>
                  <a:latin typeface="Times New Roman" pitchFamily="18" charset="0"/>
                </a:rPr>
                <a:t>filter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C4479C5A-F912-459D-AA77-EE6F2FC68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8" y="2276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AE116690-7612-436D-BEBF-14385207A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2" y="2252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3">
              <a:extLst>
                <a:ext uri="{FF2B5EF4-FFF2-40B4-BE49-F238E27FC236}">
                  <a16:creationId xmlns:a16="http://schemas.microsoft.com/office/drawing/2014/main" id="{1012E25D-143F-42B4-864B-DBD55A68B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1868"/>
              <a:ext cx="14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F908CFF8-54B7-4191-823C-21A4479F0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4" y="2908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Oval 15">
              <a:extLst>
                <a:ext uri="{FF2B5EF4-FFF2-40B4-BE49-F238E27FC236}">
                  <a16:creationId xmlns:a16="http://schemas.microsoft.com/office/drawing/2014/main" id="{B46A30D8-765B-49BA-B0E8-B80B3D81E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0" y="2536"/>
              <a:ext cx="264" cy="26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4" name="Group 18">
              <a:extLst>
                <a:ext uri="{FF2B5EF4-FFF2-40B4-BE49-F238E27FC236}">
                  <a16:creationId xmlns:a16="http://schemas.microsoft.com/office/drawing/2014/main" id="{0088A573-6AA0-4410-9C39-98DE94EFB0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6" y="2620"/>
              <a:ext cx="456" cy="96"/>
              <a:chOff x="3346" y="2620"/>
              <a:chExt cx="456" cy="96"/>
            </a:xfrm>
          </p:grpSpPr>
          <p:sp>
            <p:nvSpPr>
              <p:cNvPr id="43" name="Freeform 16">
                <a:extLst>
                  <a:ext uri="{FF2B5EF4-FFF2-40B4-BE49-F238E27FC236}">
                    <a16:creationId xmlns:a16="http://schemas.microsoft.com/office/drawing/2014/main" id="{3E704FA5-B541-4C14-BC4E-7C2C799F8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0" y="2620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Line 17">
                <a:extLst>
                  <a:ext uri="{FF2B5EF4-FFF2-40B4-BE49-F238E27FC236}">
                    <a16:creationId xmlns:a16="http://schemas.microsoft.com/office/drawing/2014/main" id="{EC20013D-543B-419D-9E51-319BFB50FD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46" y="2668"/>
                <a:ext cx="4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5" name="Group 21">
              <a:extLst>
                <a:ext uri="{FF2B5EF4-FFF2-40B4-BE49-F238E27FC236}">
                  <a16:creationId xmlns:a16="http://schemas.microsoft.com/office/drawing/2014/main" id="{AC578410-0D87-4EEC-B2FF-1301FFDC48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0" y="2620"/>
              <a:ext cx="640" cy="96"/>
              <a:chOff x="4730" y="2620"/>
              <a:chExt cx="640" cy="96"/>
            </a:xfrm>
          </p:grpSpPr>
          <p:sp>
            <p:nvSpPr>
              <p:cNvPr id="41" name="Freeform 19">
                <a:extLst>
                  <a:ext uri="{FF2B5EF4-FFF2-40B4-BE49-F238E27FC236}">
                    <a16:creationId xmlns:a16="http://schemas.microsoft.com/office/drawing/2014/main" id="{8733D441-3030-4A58-9473-83566C5BF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8" y="2620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Line 20">
                <a:extLst>
                  <a:ext uri="{FF2B5EF4-FFF2-40B4-BE49-F238E27FC236}">
                    <a16:creationId xmlns:a16="http://schemas.microsoft.com/office/drawing/2014/main" id="{F3AA2802-FB4A-4AD6-BA9A-6476DBF022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30" y="2668"/>
                <a:ext cx="58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6" name="Group 24">
              <a:extLst>
                <a:ext uri="{FF2B5EF4-FFF2-40B4-BE49-F238E27FC236}">
                  <a16:creationId xmlns:a16="http://schemas.microsoft.com/office/drawing/2014/main" id="{649B59E5-6C25-4124-8168-F75A6E5B5B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74" y="1788"/>
              <a:ext cx="96" cy="752"/>
              <a:chOff x="5474" y="1788"/>
              <a:chExt cx="96" cy="752"/>
            </a:xfrm>
          </p:grpSpPr>
          <p:sp>
            <p:nvSpPr>
              <p:cNvPr id="39" name="Freeform 22">
                <a:extLst>
                  <a:ext uri="{FF2B5EF4-FFF2-40B4-BE49-F238E27FC236}">
                    <a16:creationId xmlns:a16="http://schemas.microsoft.com/office/drawing/2014/main" id="{CE390734-317A-4BED-9310-8ACCFFBBC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4" y="2428"/>
                <a:ext cx="96" cy="112"/>
              </a:xfrm>
              <a:custGeom>
                <a:avLst/>
                <a:gdLst>
                  <a:gd name="T0" fmla="*/ 48 w 96"/>
                  <a:gd name="T1" fmla="*/ 112 h 112"/>
                  <a:gd name="T2" fmla="*/ 0 w 96"/>
                  <a:gd name="T3" fmla="*/ 0 h 112"/>
                  <a:gd name="T4" fmla="*/ 96 w 96"/>
                  <a:gd name="T5" fmla="*/ 0 h 112"/>
                  <a:gd name="T6" fmla="*/ 48 w 96"/>
                  <a:gd name="T7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112">
                    <a:moveTo>
                      <a:pt x="48" y="112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48" y="1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Line 23">
                <a:extLst>
                  <a:ext uri="{FF2B5EF4-FFF2-40B4-BE49-F238E27FC236}">
                    <a16:creationId xmlns:a16="http://schemas.microsoft.com/office/drawing/2014/main" id="{534CF8CA-65A3-44DC-B06C-734931BAE7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22" y="1788"/>
                <a:ext cx="0" cy="69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7" name="Line 25">
              <a:extLst>
                <a:ext uri="{FF2B5EF4-FFF2-40B4-BE49-F238E27FC236}">
                  <a16:creationId xmlns:a16="http://schemas.microsoft.com/office/drawing/2014/main" id="{473EA901-9E18-4005-8D64-97CF315841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0" y="3158"/>
              <a:ext cx="4" cy="30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Line 26">
              <a:extLst>
                <a:ext uri="{FF2B5EF4-FFF2-40B4-BE49-F238E27FC236}">
                  <a16:creationId xmlns:a16="http://schemas.microsoft.com/office/drawing/2014/main" id="{31C5AE80-1B6C-4183-99A8-CE3783D73E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26" y="2444"/>
              <a:ext cx="11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Line 27">
              <a:extLst>
                <a:ext uri="{FF2B5EF4-FFF2-40B4-BE49-F238E27FC236}">
                  <a16:creationId xmlns:a16="http://schemas.microsoft.com/office/drawing/2014/main" id="{78BB87CD-675E-48A4-8988-7143A350EE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82" y="2444"/>
              <a:ext cx="1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Line 28">
              <a:extLst>
                <a:ext uri="{FF2B5EF4-FFF2-40B4-BE49-F238E27FC236}">
                  <a16:creationId xmlns:a16="http://schemas.microsoft.com/office/drawing/2014/main" id="{0D2C0F6F-08D7-484E-B40A-BC17F5687D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6" y="2372"/>
              <a:ext cx="0" cy="1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Line 29">
              <a:extLst>
                <a:ext uri="{FF2B5EF4-FFF2-40B4-BE49-F238E27FC236}">
                  <a16:creationId xmlns:a16="http://schemas.microsoft.com/office/drawing/2014/main" id="{9646C3C1-69CB-4664-82C8-7D2E666A6A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54" y="1788"/>
              <a:ext cx="156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Rectangle 30">
              <a:extLst>
                <a:ext uri="{FF2B5EF4-FFF2-40B4-BE49-F238E27FC236}">
                  <a16:creationId xmlns:a16="http://schemas.microsoft.com/office/drawing/2014/main" id="{1D9B19D2-041E-49B1-872E-02B25F0B6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4" y="2352"/>
              <a:ext cx="904" cy="6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Rectangle 31">
              <a:extLst>
                <a:ext uri="{FF2B5EF4-FFF2-40B4-BE49-F238E27FC236}">
                  <a16:creationId xmlns:a16="http://schemas.microsoft.com/office/drawing/2014/main" id="{93FC2883-BAB3-40FC-80FC-E798FD3CD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0" y="2452"/>
              <a:ext cx="722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400" dirty="0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nknown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en-US" sz="2400" dirty="0">
                  <a:solidFill>
                    <a:srgbClr val="000000"/>
                  </a:solidFill>
                  <a:latin typeface="Times New Roman" pitchFamily="18" charset="0"/>
                </a:rPr>
                <a:t>plant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33">
              <a:extLst>
                <a:ext uri="{FF2B5EF4-FFF2-40B4-BE49-F238E27FC236}">
                  <a16:creationId xmlns:a16="http://schemas.microsoft.com/office/drawing/2014/main" id="{1BA12255-4484-47EA-9B0C-198B072FE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0" y="2448"/>
              <a:ext cx="712" cy="432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Line 34">
              <a:extLst>
                <a:ext uri="{FF2B5EF4-FFF2-40B4-BE49-F238E27FC236}">
                  <a16:creationId xmlns:a16="http://schemas.microsoft.com/office/drawing/2014/main" id="{A7923903-EAAB-4930-BB8B-9CA0EAE072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90" y="3460"/>
              <a:ext cx="163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Line 35">
              <a:extLst>
                <a:ext uri="{FF2B5EF4-FFF2-40B4-BE49-F238E27FC236}">
                  <a16:creationId xmlns:a16="http://schemas.microsoft.com/office/drawing/2014/main" id="{B71A9F77-538A-4A47-8021-9C3E25D423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22" y="2792"/>
              <a:ext cx="0" cy="6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Rectangle 36">
              <a:extLst>
                <a:ext uri="{FF2B5EF4-FFF2-40B4-BE49-F238E27FC236}">
                  <a16:creationId xmlns:a16="http://schemas.microsoft.com/office/drawing/2014/main" id="{8D299CC1-BBED-4B22-BCEE-99316EC4F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4" y="2276"/>
              <a:ext cx="113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37">
              <a:extLst>
                <a:ext uri="{FF2B5EF4-FFF2-40B4-BE49-F238E27FC236}">
                  <a16:creationId xmlns:a16="http://schemas.microsoft.com/office/drawing/2014/main" id="{0BE10641-8F96-41E1-B824-95063D9BA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" y="2288"/>
              <a:ext cx="112" cy="336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9" name="Group 40">
              <a:extLst>
                <a:ext uri="{FF2B5EF4-FFF2-40B4-BE49-F238E27FC236}">
                  <a16:creationId xmlns:a16="http://schemas.microsoft.com/office/drawing/2014/main" id="{8B34D09A-3291-4D58-B068-9455E0FE47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8" y="2620"/>
              <a:ext cx="640" cy="96"/>
              <a:chOff x="1778" y="2620"/>
              <a:chExt cx="640" cy="96"/>
            </a:xfrm>
          </p:grpSpPr>
          <p:sp>
            <p:nvSpPr>
              <p:cNvPr id="37" name="Freeform 38">
                <a:extLst>
                  <a:ext uri="{FF2B5EF4-FFF2-40B4-BE49-F238E27FC236}">
                    <a16:creationId xmlns:a16="http://schemas.microsoft.com/office/drawing/2014/main" id="{20FB1D9F-D2DA-4333-916F-2FDCF29A65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2620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Line 39">
                <a:extLst>
                  <a:ext uri="{FF2B5EF4-FFF2-40B4-BE49-F238E27FC236}">
                    <a16:creationId xmlns:a16="http://schemas.microsoft.com/office/drawing/2014/main" id="{55B770B9-A611-4142-BD03-6042E61EE4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78" y="2668"/>
                <a:ext cx="58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0" name="Line 41">
              <a:extLst>
                <a:ext uri="{FF2B5EF4-FFF2-40B4-BE49-F238E27FC236}">
                  <a16:creationId xmlns:a16="http://schemas.microsoft.com/office/drawing/2014/main" id="{5F9E1660-29C7-482D-9CE8-B77335ED9F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4" y="1788"/>
              <a:ext cx="0" cy="8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Oval 42">
              <a:extLst>
                <a:ext uri="{FF2B5EF4-FFF2-40B4-BE49-F238E27FC236}">
                  <a16:creationId xmlns:a16="http://schemas.microsoft.com/office/drawing/2014/main" id="{F8B18E68-C779-4C8A-8A9C-386C74494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4" y="2648"/>
              <a:ext cx="40" cy="40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Rectangle 43">
              <a:extLst>
                <a:ext uri="{FF2B5EF4-FFF2-40B4-BE49-F238E27FC236}">
                  <a16:creationId xmlns:a16="http://schemas.microsoft.com/office/drawing/2014/main" id="{89B6D9E2-82B9-4A4F-B102-A1999DAF8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6" y="1448"/>
              <a:ext cx="760" cy="62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3" name="Group 46">
              <a:extLst>
                <a:ext uri="{FF2B5EF4-FFF2-40B4-BE49-F238E27FC236}">
                  <a16:creationId xmlns:a16="http://schemas.microsoft.com/office/drawing/2014/main" id="{6C25D1AD-E3CE-4D0F-9491-44DD39113F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4" y="1740"/>
              <a:ext cx="1096" cy="96"/>
              <a:chOff x="2074" y="1740"/>
              <a:chExt cx="1096" cy="96"/>
            </a:xfrm>
          </p:grpSpPr>
          <p:sp>
            <p:nvSpPr>
              <p:cNvPr id="35" name="Freeform 44">
                <a:extLst>
                  <a:ext uri="{FF2B5EF4-FFF2-40B4-BE49-F238E27FC236}">
                    <a16:creationId xmlns:a16="http://schemas.microsoft.com/office/drawing/2014/main" id="{D99FD5E0-D96B-4ECD-915A-3EA22723D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8" y="1740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Line 45">
                <a:extLst>
                  <a:ext uri="{FF2B5EF4-FFF2-40B4-BE49-F238E27FC236}">
                    <a16:creationId xmlns:a16="http://schemas.microsoft.com/office/drawing/2014/main" id="{8ED1BE8B-B0CB-47DA-B1D2-E033898833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74" y="1788"/>
                <a:ext cx="104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4" name="Rectangle 47">
              <a:extLst>
                <a:ext uri="{FF2B5EF4-FFF2-40B4-BE49-F238E27FC236}">
                  <a16:creationId xmlns:a16="http://schemas.microsoft.com/office/drawing/2014/main" id="{8BEC4B9F-078E-4617-9EF6-1A451FEC6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" y="1643"/>
              <a:ext cx="45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delay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9198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F118-3D31-4BF9-977D-5A17653B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dirty="0"/>
              <a:t>c) Equalization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9D4F9-B7DE-47D5-8428-AA1654B9B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GB" dirty="0"/>
              <a:t>Delay is included to allow for propagation of signals through plant and filter.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427B125-0945-419B-8285-DD1D964FCB2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07923" y="2279650"/>
            <a:ext cx="6615838" cy="3251200"/>
            <a:chOff x="1706" y="1436"/>
            <a:chExt cx="4168" cy="204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22443D51-E93F-447D-AE6A-5DF12168C29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06" y="1436"/>
              <a:ext cx="4168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D53AD705-02D8-4A74-A8DF-DEF6305804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0" y="2172"/>
              <a:ext cx="728" cy="992"/>
              <a:chOff x="3890" y="2172"/>
              <a:chExt cx="728" cy="992"/>
            </a:xfrm>
          </p:grpSpPr>
          <p:sp>
            <p:nvSpPr>
              <p:cNvPr id="45" name="Freeform 5">
                <a:extLst>
                  <a:ext uri="{FF2B5EF4-FFF2-40B4-BE49-F238E27FC236}">
                    <a16:creationId xmlns:a16="http://schemas.microsoft.com/office/drawing/2014/main" id="{63B5BDE6-9C7C-4B2E-8AA0-364C32B49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4" y="2172"/>
                <a:ext cx="104" cy="120"/>
              </a:xfrm>
              <a:custGeom>
                <a:avLst/>
                <a:gdLst>
                  <a:gd name="T0" fmla="*/ 104 w 104"/>
                  <a:gd name="T1" fmla="*/ 0 h 120"/>
                  <a:gd name="T2" fmla="*/ 80 w 104"/>
                  <a:gd name="T3" fmla="*/ 120 h 120"/>
                  <a:gd name="T4" fmla="*/ 0 w 104"/>
                  <a:gd name="T5" fmla="*/ 64 h 120"/>
                  <a:gd name="T6" fmla="*/ 104 w 104"/>
                  <a:gd name="T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20">
                    <a:moveTo>
                      <a:pt x="104" y="0"/>
                    </a:moveTo>
                    <a:lnTo>
                      <a:pt x="80" y="120"/>
                    </a:lnTo>
                    <a:lnTo>
                      <a:pt x="0" y="64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Line 6">
                <a:extLst>
                  <a:ext uri="{FF2B5EF4-FFF2-40B4-BE49-F238E27FC236}">
                    <a16:creationId xmlns:a16="http://schemas.microsoft.com/office/drawing/2014/main" id="{5146142F-AC4C-4F38-B3A1-DF45305BB5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90" y="2204"/>
                <a:ext cx="696" cy="96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84D2A415-2230-4B09-919B-1ADD511DD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" y="2352"/>
              <a:ext cx="904" cy="6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E3F293D5-C850-43BA-BC10-114ABBCA9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" y="2435"/>
              <a:ext cx="655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adaptive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en-US" sz="2400" dirty="0">
                  <a:solidFill>
                    <a:srgbClr val="000000"/>
                  </a:solidFill>
                  <a:latin typeface="Times New Roman" pitchFamily="18" charset="0"/>
                </a:rPr>
                <a:t>filter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35626DAF-31D1-4AE3-A60A-0C1B3060E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8" y="2276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B31FFEEF-39D1-4578-8AD4-B794B9BB7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2" y="2252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3">
              <a:extLst>
                <a:ext uri="{FF2B5EF4-FFF2-40B4-BE49-F238E27FC236}">
                  <a16:creationId xmlns:a16="http://schemas.microsoft.com/office/drawing/2014/main" id="{7E6939C5-CD52-4811-92CD-1679B4A43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1868"/>
              <a:ext cx="14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794D4A25-4678-4F9E-8488-C68CF8C16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4" y="2908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Oval 15">
              <a:extLst>
                <a:ext uri="{FF2B5EF4-FFF2-40B4-BE49-F238E27FC236}">
                  <a16:creationId xmlns:a16="http://schemas.microsoft.com/office/drawing/2014/main" id="{74DD5A40-14AF-4888-ABE0-35BED95FE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0" y="2536"/>
              <a:ext cx="264" cy="26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4" name="Group 18">
              <a:extLst>
                <a:ext uri="{FF2B5EF4-FFF2-40B4-BE49-F238E27FC236}">
                  <a16:creationId xmlns:a16="http://schemas.microsoft.com/office/drawing/2014/main" id="{E34E9204-0C30-4C8B-B571-CACD0AE74D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6" y="2620"/>
              <a:ext cx="456" cy="96"/>
              <a:chOff x="3346" y="2620"/>
              <a:chExt cx="456" cy="96"/>
            </a:xfrm>
          </p:grpSpPr>
          <p:sp>
            <p:nvSpPr>
              <p:cNvPr id="43" name="Freeform 16">
                <a:extLst>
                  <a:ext uri="{FF2B5EF4-FFF2-40B4-BE49-F238E27FC236}">
                    <a16:creationId xmlns:a16="http://schemas.microsoft.com/office/drawing/2014/main" id="{A65066CF-B924-4D12-A81D-7EF26149C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0" y="2620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Line 17">
                <a:extLst>
                  <a:ext uri="{FF2B5EF4-FFF2-40B4-BE49-F238E27FC236}">
                    <a16:creationId xmlns:a16="http://schemas.microsoft.com/office/drawing/2014/main" id="{2D8BC997-E52D-4EA8-A123-2E7F9B2C0A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46" y="2668"/>
                <a:ext cx="4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5" name="Group 21">
              <a:extLst>
                <a:ext uri="{FF2B5EF4-FFF2-40B4-BE49-F238E27FC236}">
                  <a16:creationId xmlns:a16="http://schemas.microsoft.com/office/drawing/2014/main" id="{716A49B5-5CD9-4E09-9078-9EE3F3BBF8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0" y="2620"/>
              <a:ext cx="640" cy="96"/>
              <a:chOff x="4730" y="2620"/>
              <a:chExt cx="640" cy="96"/>
            </a:xfrm>
          </p:grpSpPr>
          <p:sp>
            <p:nvSpPr>
              <p:cNvPr id="41" name="Freeform 19">
                <a:extLst>
                  <a:ext uri="{FF2B5EF4-FFF2-40B4-BE49-F238E27FC236}">
                    <a16:creationId xmlns:a16="http://schemas.microsoft.com/office/drawing/2014/main" id="{2DEC82A0-9034-4F5B-8680-A65E05EB4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8" y="2620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Line 20">
                <a:extLst>
                  <a:ext uri="{FF2B5EF4-FFF2-40B4-BE49-F238E27FC236}">
                    <a16:creationId xmlns:a16="http://schemas.microsoft.com/office/drawing/2014/main" id="{F98F315C-407C-48BF-8E56-459A55D92C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30" y="2668"/>
                <a:ext cx="58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6" name="Group 24">
              <a:extLst>
                <a:ext uri="{FF2B5EF4-FFF2-40B4-BE49-F238E27FC236}">
                  <a16:creationId xmlns:a16="http://schemas.microsoft.com/office/drawing/2014/main" id="{219BF665-914B-470A-94F3-ACFC1DDBE3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74" y="1788"/>
              <a:ext cx="96" cy="752"/>
              <a:chOff x="5474" y="1788"/>
              <a:chExt cx="96" cy="752"/>
            </a:xfrm>
          </p:grpSpPr>
          <p:sp>
            <p:nvSpPr>
              <p:cNvPr id="39" name="Freeform 22">
                <a:extLst>
                  <a:ext uri="{FF2B5EF4-FFF2-40B4-BE49-F238E27FC236}">
                    <a16:creationId xmlns:a16="http://schemas.microsoft.com/office/drawing/2014/main" id="{7C475882-7870-44CB-B02E-20268A0306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4" y="2428"/>
                <a:ext cx="96" cy="112"/>
              </a:xfrm>
              <a:custGeom>
                <a:avLst/>
                <a:gdLst>
                  <a:gd name="T0" fmla="*/ 48 w 96"/>
                  <a:gd name="T1" fmla="*/ 112 h 112"/>
                  <a:gd name="T2" fmla="*/ 0 w 96"/>
                  <a:gd name="T3" fmla="*/ 0 h 112"/>
                  <a:gd name="T4" fmla="*/ 96 w 96"/>
                  <a:gd name="T5" fmla="*/ 0 h 112"/>
                  <a:gd name="T6" fmla="*/ 48 w 96"/>
                  <a:gd name="T7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112">
                    <a:moveTo>
                      <a:pt x="48" y="112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48" y="1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Line 23">
                <a:extLst>
                  <a:ext uri="{FF2B5EF4-FFF2-40B4-BE49-F238E27FC236}">
                    <a16:creationId xmlns:a16="http://schemas.microsoft.com/office/drawing/2014/main" id="{96E6B58C-AC60-4177-8C2C-5667AA5C56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22" y="1788"/>
                <a:ext cx="0" cy="69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7" name="Line 25">
              <a:extLst>
                <a:ext uri="{FF2B5EF4-FFF2-40B4-BE49-F238E27FC236}">
                  <a16:creationId xmlns:a16="http://schemas.microsoft.com/office/drawing/2014/main" id="{469AC1C6-B72B-41D7-ABF5-081F311F1E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0" y="3158"/>
              <a:ext cx="4" cy="30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Line 26">
              <a:extLst>
                <a:ext uri="{FF2B5EF4-FFF2-40B4-BE49-F238E27FC236}">
                  <a16:creationId xmlns:a16="http://schemas.microsoft.com/office/drawing/2014/main" id="{E45FA1D0-9B34-4A4B-B8D3-43D87495CC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26" y="2444"/>
              <a:ext cx="11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Line 27">
              <a:extLst>
                <a:ext uri="{FF2B5EF4-FFF2-40B4-BE49-F238E27FC236}">
                  <a16:creationId xmlns:a16="http://schemas.microsoft.com/office/drawing/2014/main" id="{2D0FBC61-098E-4CB5-BFAF-C1732A72D3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82" y="2444"/>
              <a:ext cx="1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Line 28">
              <a:extLst>
                <a:ext uri="{FF2B5EF4-FFF2-40B4-BE49-F238E27FC236}">
                  <a16:creationId xmlns:a16="http://schemas.microsoft.com/office/drawing/2014/main" id="{66D98ECA-EBCC-4FF0-AD82-16DBA0270A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6" y="2372"/>
              <a:ext cx="0" cy="1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Line 29">
              <a:extLst>
                <a:ext uri="{FF2B5EF4-FFF2-40B4-BE49-F238E27FC236}">
                  <a16:creationId xmlns:a16="http://schemas.microsoft.com/office/drawing/2014/main" id="{4F57403D-4246-4348-ACB1-6C0BA111E5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54" y="1788"/>
              <a:ext cx="156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Rectangle 30">
              <a:extLst>
                <a:ext uri="{FF2B5EF4-FFF2-40B4-BE49-F238E27FC236}">
                  <a16:creationId xmlns:a16="http://schemas.microsoft.com/office/drawing/2014/main" id="{12F8E110-6D86-4073-9E9F-98F7E6328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4" y="2352"/>
              <a:ext cx="904" cy="6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Rectangle 31">
              <a:extLst>
                <a:ext uri="{FF2B5EF4-FFF2-40B4-BE49-F238E27FC236}">
                  <a16:creationId xmlns:a16="http://schemas.microsoft.com/office/drawing/2014/main" id="{22D66B9B-7E3A-4783-828B-49C111F86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0" y="2452"/>
              <a:ext cx="722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400" dirty="0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nknown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en-US" sz="2400" dirty="0">
                  <a:solidFill>
                    <a:srgbClr val="000000"/>
                  </a:solidFill>
                  <a:latin typeface="Times New Roman" pitchFamily="18" charset="0"/>
                </a:rPr>
                <a:t>plant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33">
              <a:extLst>
                <a:ext uri="{FF2B5EF4-FFF2-40B4-BE49-F238E27FC236}">
                  <a16:creationId xmlns:a16="http://schemas.microsoft.com/office/drawing/2014/main" id="{09EC00BD-44AA-4CA0-ACC8-33F68C04D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0" y="2448"/>
              <a:ext cx="712" cy="432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Line 34">
              <a:extLst>
                <a:ext uri="{FF2B5EF4-FFF2-40B4-BE49-F238E27FC236}">
                  <a16:creationId xmlns:a16="http://schemas.microsoft.com/office/drawing/2014/main" id="{A4F5CB2A-E4A8-4FBD-B8C1-941D34D382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90" y="3460"/>
              <a:ext cx="163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Line 35">
              <a:extLst>
                <a:ext uri="{FF2B5EF4-FFF2-40B4-BE49-F238E27FC236}">
                  <a16:creationId xmlns:a16="http://schemas.microsoft.com/office/drawing/2014/main" id="{7E11B795-88E6-4A2C-8EDD-39C40D8501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22" y="2792"/>
              <a:ext cx="0" cy="6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Rectangle 36">
              <a:extLst>
                <a:ext uri="{FF2B5EF4-FFF2-40B4-BE49-F238E27FC236}">
                  <a16:creationId xmlns:a16="http://schemas.microsoft.com/office/drawing/2014/main" id="{E8BEC00F-34A2-4CB8-A66A-615DCBC30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4" y="2276"/>
              <a:ext cx="113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37">
              <a:extLst>
                <a:ext uri="{FF2B5EF4-FFF2-40B4-BE49-F238E27FC236}">
                  <a16:creationId xmlns:a16="http://schemas.microsoft.com/office/drawing/2014/main" id="{D0C832C5-8704-4D25-A946-9CA8FE975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" y="2288"/>
              <a:ext cx="112" cy="336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9" name="Group 40">
              <a:extLst>
                <a:ext uri="{FF2B5EF4-FFF2-40B4-BE49-F238E27FC236}">
                  <a16:creationId xmlns:a16="http://schemas.microsoft.com/office/drawing/2014/main" id="{C7F386DA-F30C-4631-AC1C-DF21611188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8" y="2620"/>
              <a:ext cx="640" cy="96"/>
              <a:chOff x="1778" y="2620"/>
              <a:chExt cx="640" cy="96"/>
            </a:xfrm>
          </p:grpSpPr>
          <p:sp>
            <p:nvSpPr>
              <p:cNvPr id="37" name="Freeform 38">
                <a:extLst>
                  <a:ext uri="{FF2B5EF4-FFF2-40B4-BE49-F238E27FC236}">
                    <a16:creationId xmlns:a16="http://schemas.microsoft.com/office/drawing/2014/main" id="{6899A3F0-5232-4B7F-BFE1-289BE6E0D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2620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Line 39">
                <a:extLst>
                  <a:ext uri="{FF2B5EF4-FFF2-40B4-BE49-F238E27FC236}">
                    <a16:creationId xmlns:a16="http://schemas.microsoft.com/office/drawing/2014/main" id="{ECA59F9D-CC57-4EA2-AB9C-685FB84CD9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78" y="2668"/>
                <a:ext cx="58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0" name="Line 41">
              <a:extLst>
                <a:ext uri="{FF2B5EF4-FFF2-40B4-BE49-F238E27FC236}">
                  <a16:creationId xmlns:a16="http://schemas.microsoft.com/office/drawing/2014/main" id="{C0DA839E-E7CA-4E9C-9235-594ED841AA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4" y="1788"/>
              <a:ext cx="0" cy="8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Oval 42">
              <a:extLst>
                <a:ext uri="{FF2B5EF4-FFF2-40B4-BE49-F238E27FC236}">
                  <a16:creationId xmlns:a16="http://schemas.microsoft.com/office/drawing/2014/main" id="{DCFB1D3A-72ED-4D12-BBE2-E7E7F8D82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4" y="2648"/>
              <a:ext cx="40" cy="40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Rectangle 43">
              <a:extLst>
                <a:ext uri="{FF2B5EF4-FFF2-40B4-BE49-F238E27FC236}">
                  <a16:creationId xmlns:a16="http://schemas.microsoft.com/office/drawing/2014/main" id="{804C1E80-5D3B-4DB3-B479-97AB3FA83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6" y="1448"/>
              <a:ext cx="760" cy="62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3" name="Group 46">
              <a:extLst>
                <a:ext uri="{FF2B5EF4-FFF2-40B4-BE49-F238E27FC236}">
                  <a16:creationId xmlns:a16="http://schemas.microsoft.com/office/drawing/2014/main" id="{45745274-E7C2-4936-9A6D-998497E73C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4" y="1740"/>
              <a:ext cx="1096" cy="96"/>
              <a:chOff x="2074" y="1740"/>
              <a:chExt cx="1096" cy="96"/>
            </a:xfrm>
          </p:grpSpPr>
          <p:sp>
            <p:nvSpPr>
              <p:cNvPr id="35" name="Freeform 44">
                <a:extLst>
                  <a:ext uri="{FF2B5EF4-FFF2-40B4-BE49-F238E27FC236}">
                    <a16:creationId xmlns:a16="http://schemas.microsoft.com/office/drawing/2014/main" id="{C6BF9752-9DB7-4D1C-A6A1-8E6C40BB0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8" y="1740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Line 45">
                <a:extLst>
                  <a:ext uri="{FF2B5EF4-FFF2-40B4-BE49-F238E27FC236}">
                    <a16:creationId xmlns:a16="http://schemas.microsoft.com/office/drawing/2014/main" id="{F6E9753F-663E-4D12-A430-088A16FF89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74" y="1788"/>
                <a:ext cx="104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4" name="Rectangle 47">
              <a:extLst>
                <a:ext uri="{FF2B5EF4-FFF2-40B4-BE49-F238E27FC236}">
                  <a16:creationId xmlns:a16="http://schemas.microsoft.com/office/drawing/2014/main" id="{0684E9DB-D51B-457A-A6D7-4FD6CAF51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" y="1643"/>
              <a:ext cx="45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delay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8992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F118-3D31-4BF9-977D-5A17653B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dirty="0"/>
              <a:t>c) Equalization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9D4F9-B7DE-47D5-8428-AA1654B9B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GB" dirty="0"/>
              <a:t>After (successful) adaptation, adaptive filter takes on inverse characteristics of plant.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1343D3-DE13-458B-88C0-0C739D771BC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07923" y="2279650"/>
            <a:ext cx="6615838" cy="3251200"/>
            <a:chOff x="1706" y="1436"/>
            <a:chExt cx="4168" cy="204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8A959B6B-8C3A-4A0E-B444-1FA4E0E009A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06" y="1436"/>
              <a:ext cx="4168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00A3A9DE-7003-495F-8BF5-D25E6EC237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0" y="2172"/>
              <a:ext cx="728" cy="992"/>
              <a:chOff x="3890" y="2172"/>
              <a:chExt cx="728" cy="992"/>
            </a:xfrm>
          </p:grpSpPr>
          <p:sp>
            <p:nvSpPr>
              <p:cNvPr id="45" name="Freeform 5">
                <a:extLst>
                  <a:ext uri="{FF2B5EF4-FFF2-40B4-BE49-F238E27FC236}">
                    <a16:creationId xmlns:a16="http://schemas.microsoft.com/office/drawing/2014/main" id="{781C8033-6DC6-4972-9A4B-722637E3C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4" y="2172"/>
                <a:ext cx="104" cy="120"/>
              </a:xfrm>
              <a:custGeom>
                <a:avLst/>
                <a:gdLst>
                  <a:gd name="T0" fmla="*/ 104 w 104"/>
                  <a:gd name="T1" fmla="*/ 0 h 120"/>
                  <a:gd name="T2" fmla="*/ 80 w 104"/>
                  <a:gd name="T3" fmla="*/ 120 h 120"/>
                  <a:gd name="T4" fmla="*/ 0 w 104"/>
                  <a:gd name="T5" fmla="*/ 64 h 120"/>
                  <a:gd name="T6" fmla="*/ 104 w 104"/>
                  <a:gd name="T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20">
                    <a:moveTo>
                      <a:pt x="104" y="0"/>
                    </a:moveTo>
                    <a:lnTo>
                      <a:pt x="80" y="120"/>
                    </a:lnTo>
                    <a:lnTo>
                      <a:pt x="0" y="64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Line 6">
                <a:extLst>
                  <a:ext uri="{FF2B5EF4-FFF2-40B4-BE49-F238E27FC236}">
                    <a16:creationId xmlns:a16="http://schemas.microsoft.com/office/drawing/2014/main" id="{C2ACA916-CE79-4994-820A-4A7D91E95D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90" y="2204"/>
                <a:ext cx="696" cy="96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C72772AE-BEB2-4454-9086-E8AA0CF6B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" y="2352"/>
              <a:ext cx="904" cy="6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C8D24D09-701C-4F01-BCA9-140CA33BE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" y="2435"/>
              <a:ext cx="655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adaptive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en-US" sz="2400" dirty="0">
                  <a:solidFill>
                    <a:srgbClr val="000000"/>
                  </a:solidFill>
                  <a:latin typeface="Times New Roman" pitchFamily="18" charset="0"/>
                </a:rPr>
                <a:t>filter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EC43202A-A523-4860-BAC2-344911AD0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8" y="2276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B144F8B4-0248-4106-B80B-B93B78F4E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2" y="2252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3">
              <a:extLst>
                <a:ext uri="{FF2B5EF4-FFF2-40B4-BE49-F238E27FC236}">
                  <a16:creationId xmlns:a16="http://schemas.microsoft.com/office/drawing/2014/main" id="{D71BCDB5-A9A2-445E-B303-AD53EC66B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1868"/>
              <a:ext cx="14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623DFD74-EB62-48D8-B406-DD9209A2DE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4" y="2908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Oval 15">
              <a:extLst>
                <a:ext uri="{FF2B5EF4-FFF2-40B4-BE49-F238E27FC236}">
                  <a16:creationId xmlns:a16="http://schemas.microsoft.com/office/drawing/2014/main" id="{F3ADBF52-CF52-448D-AA76-1CDDBD4F5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0" y="2536"/>
              <a:ext cx="264" cy="26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4" name="Group 18">
              <a:extLst>
                <a:ext uri="{FF2B5EF4-FFF2-40B4-BE49-F238E27FC236}">
                  <a16:creationId xmlns:a16="http://schemas.microsoft.com/office/drawing/2014/main" id="{1DB027FC-1449-4509-BD32-9AE2F3E206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6" y="2620"/>
              <a:ext cx="456" cy="96"/>
              <a:chOff x="3346" y="2620"/>
              <a:chExt cx="456" cy="96"/>
            </a:xfrm>
          </p:grpSpPr>
          <p:sp>
            <p:nvSpPr>
              <p:cNvPr id="43" name="Freeform 16">
                <a:extLst>
                  <a:ext uri="{FF2B5EF4-FFF2-40B4-BE49-F238E27FC236}">
                    <a16:creationId xmlns:a16="http://schemas.microsoft.com/office/drawing/2014/main" id="{EBF86129-325C-488F-96F9-5D81DCDEF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0" y="2620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Line 17">
                <a:extLst>
                  <a:ext uri="{FF2B5EF4-FFF2-40B4-BE49-F238E27FC236}">
                    <a16:creationId xmlns:a16="http://schemas.microsoft.com/office/drawing/2014/main" id="{0796D182-AFDB-4F83-BEC9-6AC752B0C8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46" y="2668"/>
                <a:ext cx="4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5" name="Group 21">
              <a:extLst>
                <a:ext uri="{FF2B5EF4-FFF2-40B4-BE49-F238E27FC236}">
                  <a16:creationId xmlns:a16="http://schemas.microsoft.com/office/drawing/2014/main" id="{7E83C53D-7733-417E-8904-536151DD57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0" y="2620"/>
              <a:ext cx="640" cy="96"/>
              <a:chOff x="4730" y="2620"/>
              <a:chExt cx="640" cy="96"/>
            </a:xfrm>
          </p:grpSpPr>
          <p:sp>
            <p:nvSpPr>
              <p:cNvPr id="41" name="Freeform 19">
                <a:extLst>
                  <a:ext uri="{FF2B5EF4-FFF2-40B4-BE49-F238E27FC236}">
                    <a16:creationId xmlns:a16="http://schemas.microsoft.com/office/drawing/2014/main" id="{14D5901B-3CB2-4A4E-87F4-FBF9D8F81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8" y="2620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Line 20">
                <a:extLst>
                  <a:ext uri="{FF2B5EF4-FFF2-40B4-BE49-F238E27FC236}">
                    <a16:creationId xmlns:a16="http://schemas.microsoft.com/office/drawing/2014/main" id="{125910EF-5826-4A64-ADAA-52B7B94118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30" y="2668"/>
                <a:ext cx="58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6" name="Group 24">
              <a:extLst>
                <a:ext uri="{FF2B5EF4-FFF2-40B4-BE49-F238E27FC236}">
                  <a16:creationId xmlns:a16="http://schemas.microsoft.com/office/drawing/2014/main" id="{FA315C87-68B5-49E6-B925-FDFAD0240F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74" y="1788"/>
              <a:ext cx="96" cy="752"/>
              <a:chOff x="5474" y="1788"/>
              <a:chExt cx="96" cy="752"/>
            </a:xfrm>
          </p:grpSpPr>
          <p:sp>
            <p:nvSpPr>
              <p:cNvPr id="39" name="Freeform 22">
                <a:extLst>
                  <a:ext uri="{FF2B5EF4-FFF2-40B4-BE49-F238E27FC236}">
                    <a16:creationId xmlns:a16="http://schemas.microsoft.com/office/drawing/2014/main" id="{42C4F394-BCFC-44FA-8860-D510FAADD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4" y="2428"/>
                <a:ext cx="96" cy="112"/>
              </a:xfrm>
              <a:custGeom>
                <a:avLst/>
                <a:gdLst>
                  <a:gd name="T0" fmla="*/ 48 w 96"/>
                  <a:gd name="T1" fmla="*/ 112 h 112"/>
                  <a:gd name="T2" fmla="*/ 0 w 96"/>
                  <a:gd name="T3" fmla="*/ 0 h 112"/>
                  <a:gd name="T4" fmla="*/ 96 w 96"/>
                  <a:gd name="T5" fmla="*/ 0 h 112"/>
                  <a:gd name="T6" fmla="*/ 48 w 96"/>
                  <a:gd name="T7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112">
                    <a:moveTo>
                      <a:pt x="48" y="112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48" y="1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Line 23">
                <a:extLst>
                  <a:ext uri="{FF2B5EF4-FFF2-40B4-BE49-F238E27FC236}">
                    <a16:creationId xmlns:a16="http://schemas.microsoft.com/office/drawing/2014/main" id="{BFF292A8-ED6C-4AA7-94FE-3D8FE74E30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22" y="1788"/>
                <a:ext cx="0" cy="69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7" name="Line 25">
              <a:extLst>
                <a:ext uri="{FF2B5EF4-FFF2-40B4-BE49-F238E27FC236}">
                  <a16:creationId xmlns:a16="http://schemas.microsoft.com/office/drawing/2014/main" id="{78DF57C6-0082-4FF4-A9F3-9106FCAFDB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0" y="3158"/>
              <a:ext cx="4" cy="30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Line 26">
              <a:extLst>
                <a:ext uri="{FF2B5EF4-FFF2-40B4-BE49-F238E27FC236}">
                  <a16:creationId xmlns:a16="http://schemas.microsoft.com/office/drawing/2014/main" id="{8EDAFA62-DBFD-41D5-A250-72A419A8AC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26" y="2444"/>
              <a:ext cx="11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Line 27">
              <a:extLst>
                <a:ext uri="{FF2B5EF4-FFF2-40B4-BE49-F238E27FC236}">
                  <a16:creationId xmlns:a16="http://schemas.microsoft.com/office/drawing/2014/main" id="{F7FD8611-D2DE-4C0E-A902-0645897D12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82" y="2444"/>
              <a:ext cx="1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Line 28">
              <a:extLst>
                <a:ext uri="{FF2B5EF4-FFF2-40B4-BE49-F238E27FC236}">
                  <a16:creationId xmlns:a16="http://schemas.microsoft.com/office/drawing/2014/main" id="{3AA1C6B2-7C43-4617-AE57-158C67D05F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6" y="2372"/>
              <a:ext cx="0" cy="1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Line 29">
              <a:extLst>
                <a:ext uri="{FF2B5EF4-FFF2-40B4-BE49-F238E27FC236}">
                  <a16:creationId xmlns:a16="http://schemas.microsoft.com/office/drawing/2014/main" id="{0F46829C-BC4C-4C1B-8EFC-5FE9FAD3BD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54" y="1788"/>
              <a:ext cx="156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Rectangle 30">
              <a:extLst>
                <a:ext uri="{FF2B5EF4-FFF2-40B4-BE49-F238E27FC236}">
                  <a16:creationId xmlns:a16="http://schemas.microsoft.com/office/drawing/2014/main" id="{7D901914-97ED-4C93-B909-0AD11EC62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4" y="2352"/>
              <a:ext cx="904" cy="6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Rectangle 31">
              <a:extLst>
                <a:ext uri="{FF2B5EF4-FFF2-40B4-BE49-F238E27FC236}">
                  <a16:creationId xmlns:a16="http://schemas.microsoft.com/office/drawing/2014/main" id="{422D8C91-CC02-486D-BCCC-380CE0724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0" y="2452"/>
              <a:ext cx="722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400" dirty="0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nknown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en-US" sz="2400" dirty="0">
                  <a:solidFill>
                    <a:srgbClr val="000000"/>
                  </a:solidFill>
                  <a:latin typeface="Times New Roman" pitchFamily="18" charset="0"/>
                </a:rPr>
                <a:t>plant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33">
              <a:extLst>
                <a:ext uri="{FF2B5EF4-FFF2-40B4-BE49-F238E27FC236}">
                  <a16:creationId xmlns:a16="http://schemas.microsoft.com/office/drawing/2014/main" id="{D787602A-8982-4165-8AA4-D37D5D79F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0" y="2448"/>
              <a:ext cx="712" cy="432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Line 34">
              <a:extLst>
                <a:ext uri="{FF2B5EF4-FFF2-40B4-BE49-F238E27FC236}">
                  <a16:creationId xmlns:a16="http://schemas.microsoft.com/office/drawing/2014/main" id="{C4001851-908E-4F70-A3B9-B4C787B4AD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90" y="3460"/>
              <a:ext cx="163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Line 35">
              <a:extLst>
                <a:ext uri="{FF2B5EF4-FFF2-40B4-BE49-F238E27FC236}">
                  <a16:creationId xmlns:a16="http://schemas.microsoft.com/office/drawing/2014/main" id="{EF757A02-B178-4B25-BFBF-742CE470A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22" y="2792"/>
              <a:ext cx="0" cy="6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Rectangle 36">
              <a:extLst>
                <a:ext uri="{FF2B5EF4-FFF2-40B4-BE49-F238E27FC236}">
                  <a16:creationId xmlns:a16="http://schemas.microsoft.com/office/drawing/2014/main" id="{9E08A842-2122-420A-A2C9-D302A60D9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4" y="2276"/>
              <a:ext cx="113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37">
              <a:extLst>
                <a:ext uri="{FF2B5EF4-FFF2-40B4-BE49-F238E27FC236}">
                  <a16:creationId xmlns:a16="http://schemas.microsoft.com/office/drawing/2014/main" id="{C2FC9B80-43E5-4158-B106-0445E1673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" y="2288"/>
              <a:ext cx="112" cy="336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9" name="Group 40">
              <a:extLst>
                <a:ext uri="{FF2B5EF4-FFF2-40B4-BE49-F238E27FC236}">
                  <a16:creationId xmlns:a16="http://schemas.microsoft.com/office/drawing/2014/main" id="{48866BCB-C013-425B-B7EB-CF611ADB04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8" y="2620"/>
              <a:ext cx="640" cy="96"/>
              <a:chOff x="1778" y="2620"/>
              <a:chExt cx="640" cy="96"/>
            </a:xfrm>
          </p:grpSpPr>
          <p:sp>
            <p:nvSpPr>
              <p:cNvPr id="37" name="Freeform 38">
                <a:extLst>
                  <a:ext uri="{FF2B5EF4-FFF2-40B4-BE49-F238E27FC236}">
                    <a16:creationId xmlns:a16="http://schemas.microsoft.com/office/drawing/2014/main" id="{3E564F1D-BB1D-419B-B7F9-234BE37C9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2620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Line 39">
                <a:extLst>
                  <a:ext uri="{FF2B5EF4-FFF2-40B4-BE49-F238E27FC236}">
                    <a16:creationId xmlns:a16="http://schemas.microsoft.com/office/drawing/2014/main" id="{DB774354-C1E9-47A0-AE00-B9FC01CC02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78" y="2668"/>
                <a:ext cx="58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0" name="Line 41">
              <a:extLst>
                <a:ext uri="{FF2B5EF4-FFF2-40B4-BE49-F238E27FC236}">
                  <a16:creationId xmlns:a16="http://schemas.microsoft.com/office/drawing/2014/main" id="{0CBC0128-1AC1-4606-96D7-A806B05C7A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4" y="1788"/>
              <a:ext cx="0" cy="8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Oval 42">
              <a:extLst>
                <a:ext uri="{FF2B5EF4-FFF2-40B4-BE49-F238E27FC236}">
                  <a16:creationId xmlns:a16="http://schemas.microsoft.com/office/drawing/2014/main" id="{95FC77E0-EB7D-482B-B31E-F06BDF126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4" y="2648"/>
              <a:ext cx="40" cy="40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Rectangle 43">
              <a:extLst>
                <a:ext uri="{FF2B5EF4-FFF2-40B4-BE49-F238E27FC236}">
                  <a16:creationId xmlns:a16="http://schemas.microsoft.com/office/drawing/2014/main" id="{D40DE262-3D5B-4377-89A9-42BB6206D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6" y="1448"/>
              <a:ext cx="760" cy="62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3" name="Group 46">
              <a:extLst>
                <a:ext uri="{FF2B5EF4-FFF2-40B4-BE49-F238E27FC236}">
                  <a16:creationId xmlns:a16="http://schemas.microsoft.com/office/drawing/2014/main" id="{51485F0F-C5BA-4101-A373-82A6A2E7F3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4" y="1740"/>
              <a:ext cx="1096" cy="96"/>
              <a:chOff x="2074" y="1740"/>
              <a:chExt cx="1096" cy="96"/>
            </a:xfrm>
          </p:grpSpPr>
          <p:sp>
            <p:nvSpPr>
              <p:cNvPr id="35" name="Freeform 44">
                <a:extLst>
                  <a:ext uri="{FF2B5EF4-FFF2-40B4-BE49-F238E27FC236}">
                    <a16:creationId xmlns:a16="http://schemas.microsoft.com/office/drawing/2014/main" id="{4A2BC056-18F9-4054-B96D-24F9620B2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8" y="1740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Line 45">
                <a:extLst>
                  <a:ext uri="{FF2B5EF4-FFF2-40B4-BE49-F238E27FC236}">
                    <a16:creationId xmlns:a16="http://schemas.microsoft.com/office/drawing/2014/main" id="{7BA6A9A6-7D5F-421B-92D3-866A4B7757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74" y="1788"/>
                <a:ext cx="104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4" name="Rectangle 47">
              <a:extLst>
                <a:ext uri="{FF2B5EF4-FFF2-40B4-BE49-F238E27FC236}">
                  <a16:creationId xmlns:a16="http://schemas.microsoft.com/office/drawing/2014/main" id="{EA492CEA-EE13-407E-9381-92ACE515C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" y="1643"/>
              <a:ext cx="45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delay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9180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F118-3D31-4BF9-977D-5A17653B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dirty="0"/>
              <a:t>c) Equalization Application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9D4F9-B7DE-47D5-8428-AA1654B9B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GB" dirty="0"/>
              <a:t>Unknown plant might be a communication channel.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480E42-394A-4375-B43A-D9C6AC274F2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07923" y="2279650"/>
            <a:ext cx="6615838" cy="3251200"/>
            <a:chOff x="1706" y="1436"/>
            <a:chExt cx="4168" cy="204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2D28E423-9065-4B4B-B337-8A1BE445917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06" y="1436"/>
              <a:ext cx="4168" cy="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A446F729-E7F1-4467-AB92-CF1F4BCFEF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0" y="2172"/>
              <a:ext cx="728" cy="992"/>
              <a:chOff x="3890" y="2172"/>
              <a:chExt cx="728" cy="992"/>
            </a:xfrm>
          </p:grpSpPr>
          <p:sp>
            <p:nvSpPr>
              <p:cNvPr id="45" name="Freeform 5">
                <a:extLst>
                  <a:ext uri="{FF2B5EF4-FFF2-40B4-BE49-F238E27FC236}">
                    <a16:creationId xmlns:a16="http://schemas.microsoft.com/office/drawing/2014/main" id="{CACFBE59-B289-48C0-9DEE-8F853C8F8D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4" y="2172"/>
                <a:ext cx="104" cy="120"/>
              </a:xfrm>
              <a:custGeom>
                <a:avLst/>
                <a:gdLst>
                  <a:gd name="T0" fmla="*/ 104 w 104"/>
                  <a:gd name="T1" fmla="*/ 0 h 120"/>
                  <a:gd name="T2" fmla="*/ 80 w 104"/>
                  <a:gd name="T3" fmla="*/ 120 h 120"/>
                  <a:gd name="T4" fmla="*/ 0 w 104"/>
                  <a:gd name="T5" fmla="*/ 64 h 120"/>
                  <a:gd name="T6" fmla="*/ 104 w 104"/>
                  <a:gd name="T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20">
                    <a:moveTo>
                      <a:pt x="104" y="0"/>
                    </a:moveTo>
                    <a:lnTo>
                      <a:pt x="80" y="120"/>
                    </a:lnTo>
                    <a:lnTo>
                      <a:pt x="0" y="64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Line 6">
                <a:extLst>
                  <a:ext uri="{FF2B5EF4-FFF2-40B4-BE49-F238E27FC236}">
                    <a16:creationId xmlns:a16="http://schemas.microsoft.com/office/drawing/2014/main" id="{229E17DA-6B6B-45BC-AE6A-8C1F56CC30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90" y="2204"/>
                <a:ext cx="696" cy="96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FD5C3D7C-8ECC-4CBD-A375-7FD1B2F1B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" y="2352"/>
              <a:ext cx="904" cy="6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3939416B-F15D-4140-A52E-DD789B26F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" y="2435"/>
              <a:ext cx="655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adaptive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en-US" sz="2400" dirty="0">
                  <a:solidFill>
                    <a:srgbClr val="000000"/>
                  </a:solidFill>
                  <a:latin typeface="Times New Roman" pitchFamily="18" charset="0"/>
                </a:rPr>
                <a:t>filter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9E7E1EC9-2104-4931-8BD1-C35285C9D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8" y="2276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x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BBCE3B7E-C861-47CC-A2C7-0A5CA57E6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2" y="2252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3">
              <a:extLst>
                <a:ext uri="{FF2B5EF4-FFF2-40B4-BE49-F238E27FC236}">
                  <a16:creationId xmlns:a16="http://schemas.microsoft.com/office/drawing/2014/main" id="{5B53AD61-39FF-471D-B30F-2FC609DD90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" y="1868"/>
              <a:ext cx="14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506C5D8F-D7D8-47C0-9142-EE671348A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4" y="2908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Oval 15">
              <a:extLst>
                <a:ext uri="{FF2B5EF4-FFF2-40B4-BE49-F238E27FC236}">
                  <a16:creationId xmlns:a16="http://schemas.microsoft.com/office/drawing/2014/main" id="{FA0F1A42-2034-46F1-80D7-34C86295C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0" y="2536"/>
              <a:ext cx="264" cy="26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4" name="Group 18">
              <a:extLst>
                <a:ext uri="{FF2B5EF4-FFF2-40B4-BE49-F238E27FC236}">
                  <a16:creationId xmlns:a16="http://schemas.microsoft.com/office/drawing/2014/main" id="{D14A5BC9-3762-4BDE-B9A0-024725CD02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6" y="2620"/>
              <a:ext cx="456" cy="96"/>
              <a:chOff x="3346" y="2620"/>
              <a:chExt cx="456" cy="96"/>
            </a:xfrm>
          </p:grpSpPr>
          <p:sp>
            <p:nvSpPr>
              <p:cNvPr id="43" name="Freeform 16">
                <a:extLst>
                  <a:ext uri="{FF2B5EF4-FFF2-40B4-BE49-F238E27FC236}">
                    <a16:creationId xmlns:a16="http://schemas.microsoft.com/office/drawing/2014/main" id="{B35E6B91-0135-461F-9DBE-C512DE094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0" y="2620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Line 17">
                <a:extLst>
                  <a:ext uri="{FF2B5EF4-FFF2-40B4-BE49-F238E27FC236}">
                    <a16:creationId xmlns:a16="http://schemas.microsoft.com/office/drawing/2014/main" id="{4A49D83B-0F0E-49F4-ADF1-E7AC08C9F6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46" y="2668"/>
                <a:ext cx="4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5" name="Group 21">
              <a:extLst>
                <a:ext uri="{FF2B5EF4-FFF2-40B4-BE49-F238E27FC236}">
                  <a16:creationId xmlns:a16="http://schemas.microsoft.com/office/drawing/2014/main" id="{398A8EE3-3B59-44E9-A988-B21F6D3553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0" y="2620"/>
              <a:ext cx="640" cy="96"/>
              <a:chOff x="4730" y="2620"/>
              <a:chExt cx="640" cy="96"/>
            </a:xfrm>
          </p:grpSpPr>
          <p:sp>
            <p:nvSpPr>
              <p:cNvPr id="41" name="Freeform 19">
                <a:extLst>
                  <a:ext uri="{FF2B5EF4-FFF2-40B4-BE49-F238E27FC236}">
                    <a16:creationId xmlns:a16="http://schemas.microsoft.com/office/drawing/2014/main" id="{57107573-FDBA-4ADB-AF54-CD38D5C21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8" y="2620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Line 20">
                <a:extLst>
                  <a:ext uri="{FF2B5EF4-FFF2-40B4-BE49-F238E27FC236}">
                    <a16:creationId xmlns:a16="http://schemas.microsoft.com/office/drawing/2014/main" id="{10392AE6-E2C0-409F-A532-55D4C49523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30" y="2668"/>
                <a:ext cx="58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6" name="Group 24">
              <a:extLst>
                <a:ext uri="{FF2B5EF4-FFF2-40B4-BE49-F238E27FC236}">
                  <a16:creationId xmlns:a16="http://schemas.microsoft.com/office/drawing/2014/main" id="{8A26F46D-2676-4DD2-963F-A1208C4F63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74" y="1788"/>
              <a:ext cx="96" cy="752"/>
              <a:chOff x="5474" y="1788"/>
              <a:chExt cx="96" cy="752"/>
            </a:xfrm>
          </p:grpSpPr>
          <p:sp>
            <p:nvSpPr>
              <p:cNvPr id="39" name="Freeform 22">
                <a:extLst>
                  <a:ext uri="{FF2B5EF4-FFF2-40B4-BE49-F238E27FC236}">
                    <a16:creationId xmlns:a16="http://schemas.microsoft.com/office/drawing/2014/main" id="{A30A19F3-AA9C-4F24-A4A6-892A1CC5B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4" y="2428"/>
                <a:ext cx="96" cy="112"/>
              </a:xfrm>
              <a:custGeom>
                <a:avLst/>
                <a:gdLst>
                  <a:gd name="T0" fmla="*/ 48 w 96"/>
                  <a:gd name="T1" fmla="*/ 112 h 112"/>
                  <a:gd name="T2" fmla="*/ 0 w 96"/>
                  <a:gd name="T3" fmla="*/ 0 h 112"/>
                  <a:gd name="T4" fmla="*/ 96 w 96"/>
                  <a:gd name="T5" fmla="*/ 0 h 112"/>
                  <a:gd name="T6" fmla="*/ 48 w 96"/>
                  <a:gd name="T7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112">
                    <a:moveTo>
                      <a:pt x="48" y="112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48" y="1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Line 23">
                <a:extLst>
                  <a:ext uri="{FF2B5EF4-FFF2-40B4-BE49-F238E27FC236}">
                    <a16:creationId xmlns:a16="http://schemas.microsoft.com/office/drawing/2014/main" id="{39F0296E-44AA-474F-A861-5D970493AC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22" y="1788"/>
                <a:ext cx="0" cy="69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7" name="Line 25">
              <a:extLst>
                <a:ext uri="{FF2B5EF4-FFF2-40B4-BE49-F238E27FC236}">
                  <a16:creationId xmlns:a16="http://schemas.microsoft.com/office/drawing/2014/main" id="{23E46902-B345-4B90-80CA-C85A5D38E6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90" y="3158"/>
              <a:ext cx="4" cy="30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Line 26">
              <a:extLst>
                <a:ext uri="{FF2B5EF4-FFF2-40B4-BE49-F238E27FC236}">
                  <a16:creationId xmlns:a16="http://schemas.microsoft.com/office/drawing/2014/main" id="{3747FBBC-1DEE-4D70-933B-28AB19B274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26" y="2444"/>
              <a:ext cx="11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Line 27">
              <a:extLst>
                <a:ext uri="{FF2B5EF4-FFF2-40B4-BE49-F238E27FC236}">
                  <a16:creationId xmlns:a16="http://schemas.microsoft.com/office/drawing/2014/main" id="{C489C712-60A9-4683-AA89-6268FCC733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82" y="2444"/>
              <a:ext cx="1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Line 28">
              <a:extLst>
                <a:ext uri="{FF2B5EF4-FFF2-40B4-BE49-F238E27FC236}">
                  <a16:creationId xmlns:a16="http://schemas.microsoft.com/office/drawing/2014/main" id="{86F5F763-21DE-4AFD-AAE4-B8124261B2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6" y="2372"/>
              <a:ext cx="0" cy="1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Line 29">
              <a:extLst>
                <a:ext uri="{FF2B5EF4-FFF2-40B4-BE49-F238E27FC236}">
                  <a16:creationId xmlns:a16="http://schemas.microsoft.com/office/drawing/2014/main" id="{785B5A11-7FFE-4963-8ACF-1F3C3FF7F1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54" y="1788"/>
              <a:ext cx="156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Rectangle 30">
              <a:extLst>
                <a:ext uri="{FF2B5EF4-FFF2-40B4-BE49-F238E27FC236}">
                  <a16:creationId xmlns:a16="http://schemas.microsoft.com/office/drawing/2014/main" id="{E9017520-FB51-4DB5-A080-4BA4C3A6D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4" y="2352"/>
              <a:ext cx="904" cy="6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Rectangle 31">
              <a:extLst>
                <a:ext uri="{FF2B5EF4-FFF2-40B4-BE49-F238E27FC236}">
                  <a16:creationId xmlns:a16="http://schemas.microsoft.com/office/drawing/2014/main" id="{B3269E1F-AD9B-4AF2-9050-BA4F53007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2547"/>
              <a:ext cx="60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en-US" sz="2400" dirty="0">
                  <a:solidFill>
                    <a:srgbClr val="000000"/>
                  </a:solidFill>
                  <a:latin typeface="Times New Roman" pitchFamily="18" charset="0"/>
                </a:rPr>
                <a:t>channel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33">
              <a:extLst>
                <a:ext uri="{FF2B5EF4-FFF2-40B4-BE49-F238E27FC236}">
                  <a16:creationId xmlns:a16="http://schemas.microsoft.com/office/drawing/2014/main" id="{819A185B-61AB-4A62-B1C6-DF21C6240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0" y="2448"/>
              <a:ext cx="712" cy="432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Line 34">
              <a:extLst>
                <a:ext uri="{FF2B5EF4-FFF2-40B4-BE49-F238E27FC236}">
                  <a16:creationId xmlns:a16="http://schemas.microsoft.com/office/drawing/2014/main" id="{A213D157-10A3-47E1-8076-4F9CBEA8BE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90" y="3460"/>
              <a:ext cx="163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Line 35">
              <a:extLst>
                <a:ext uri="{FF2B5EF4-FFF2-40B4-BE49-F238E27FC236}">
                  <a16:creationId xmlns:a16="http://schemas.microsoft.com/office/drawing/2014/main" id="{A349AEF7-4510-4CAC-9608-E5579FCC55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22" y="2792"/>
              <a:ext cx="0" cy="6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Rectangle 36">
              <a:extLst>
                <a:ext uri="{FF2B5EF4-FFF2-40B4-BE49-F238E27FC236}">
                  <a16:creationId xmlns:a16="http://schemas.microsoft.com/office/drawing/2014/main" id="{94332BDC-8E7B-41F9-9AAC-7CA4EAB5F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4" y="2276"/>
              <a:ext cx="113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37">
              <a:extLst>
                <a:ext uri="{FF2B5EF4-FFF2-40B4-BE49-F238E27FC236}">
                  <a16:creationId xmlns:a16="http://schemas.microsoft.com/office/drawing/2014/main" id="{1F2DEAF8-D840-42DD-BA29-8BA2357DF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8" y="2288"/>
              <a:ext cx="112" cy="336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9" name="Group 40">
              <a:extLst>
                <a:ext uri="{FF2B5EF4-FFF2-40B4-BE49-F238E27FC236}">
                  <a16:creationId xmlns:a16="http://schemas.microsoft.com/office/drawing/2014/main" id="{4D4DB457-D665-4E41-B23E-77AEA865E0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8" y="2620"/>
              <a:ext cx="640" cy="96"/>
              <a:chOff x="1778" y="2620"/>
              <a:chExt cx="640" cy="96"/>
            </a:xfrm>
          </p:grpSpPr>
          <p:sp>
            <p:nvSpPr>
              <p:cNvPr id="37" name="Freeform 38">
                <a:extLst>
                  <a:ext uri="{FF2B5EF4-FFF2-40B4-BE49-F238E27FC236}">
                    <a16:creationId xmlns:a16="http://schemas.microsoft.com/office/drawing/2014/main" id="{C4C4C5A2-7201-4005-A4E8-D20947AB7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2620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Line 39">
                <a:extLst>
                  <a:ext uri="{FF2B5EF4-FFF2-40B4-BE49-F238E27FC236}">
                    <a16:creationId xmlns:a16="http://schemas.microsoft.com/office/drawing/2014/main" id="{B030BC7E-46E3-42B5-8186-12E4A51AEC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78" y="2668"/>
                <a:ext cx="58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0" name="Line 41">
              <a:extLst>
                <a:ext uri="{FF2B5EF4-FFF2-40B4-BE49-F238E27FC236}">
                  <a16:creationId xmlns:a16="http://schemas.microsoft.com/office/drawing/2014/main" id="{8E641CE7-4771-4B62-B7AC-CEA8AF35D0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4" y="1788"/>
              <a:ext cx="0" cy="8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Oval 42">
              <a:extLst>
                <a:ext uri="{FF2B5EF4-FFF2-40B4-BE49-F238E27FC236}">
                  <a16:creationId xmlns:a16="http://schemas.microsoft.com/office/drawing/2014/main" id="{782D2D5C-739B-497B-A0A5-E8352A4F9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4" y="2648"/>
              <a:ext cx="40" cy="40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Rectangle 43">
              <a:extLst>
                <a:ext uri="{FF2B5EF4-FFF2-40B4-BE49-F238E27FC236}">
                  <a16:creationId xmlns:a16="http://schemas.microsoft.com/office/drawing/2014/main" id="{669295CB-E93A-4ADB-9650-A3E13073E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6" y="1448"/>
              <a:ext cx="760" cy="62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3" name="Group 46">
              <a:extLst>
                <a:ext uri="{FF2B5EF4-FFF2-40B4-BE49-F238E27FC236}">
                  <a16:creationId xmlns:a16="http://schemas.microsoft.com/office/drawing/2014/main" id="{4A0B6C31-5F25-4E27-9AAE-04B7B894E7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4" y="1740"/>
              <a:ext cx="1096" cy="96"/>
              <a:chOff x="2074" y="1740"/>
              <a:chExt cx="1096" cy="96"/>
            </a:xfrm>
          </p:grpSpPr>
          <p:sp>
            <p:nvSpPr>
              <p:cNvPr id="35" name="Freeform 44">
                <a:extLst>
                  <a:ext uri="{FF2B5EF4-FFF2-40B4-BE49-F238E27FC236}">
                    <a16:creationId xmlns:a16="http://schemas.microsoft.com/office/drawing/2014/main" id="{BB7D6855-0C25-43B5-A716-CFC2F154C1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8" y="1740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Line 45">
                <a:extLst>
                  <a:ext uri="{FF2B5EF4-FFF2-40B4-BE49-F238E27FC236}">
                    <a16:creationId xmlns:a16="http://schemas.microsoft.com/office/drawing/2014/main" id="{480F0BF2-1EB8-488D-A0EB-6BF075C660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74" y="1788"/>
                <a:ext cx="104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4" name="Rectangle 47">
              <a:extLst>
                <a:ext uri="{FF2B5EF4-FFF2-40B4-BE49-F238E27FC236}">
                  <a16:creationId xmlns:a16="http://schemas.microsoft.com/office/drawing/2014/main" id="{400957A1-1650-4103-921B-84F60849E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" y="1643"/>
              <a:ext cx="45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delay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4827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F118-3D31-4BF9-977D-5A17653B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dirty="0"/>
              <a:t>c) Equalization Application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9D4F9-B7DE-47D5-8428-AA1654B9B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GB" dirty="0"/>
              <a:t>It is common to adjust filter at start of transmission using pre-arranged signal.</a:t>
            </a:r>
            <a:endParaRPr lang="en-US" dirty="0"/>
          </a:p>
        </p:txBody>
      </p:sp>
      <p:pic>
        <p:nvPicPr>
          <p:cNvPr id="4" name="Picture 1032">
            <a:extLst>
              <a:ext uri="{FF2B5EF4-FFF2-40B4-BE49-F238E27FC236}">
                <a16:creationId xmlns:a16="http://schemas.microsoft.com/office/drawing/2014/main" id="{7FAF4141-9E8E-4B86-BF50-3372792B4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2843" y="2266950"/>
            <a:ext cx="6565045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29309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F118-3D31-4BF9-977D-5A17653B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 dirty="0"/>
              <a:t>d) Noise Cancellation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9D4F9-B7DE-47D5-8428-AA1654B9B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GB" i="1" dirty="0"/>
              <a:t>primary sensor</a:t>
            </a:r>
            <a:r>
              <a:rPr lang="en-GB" altLang="en-GB" dirty="0"/>
              <a:t> picks up signal </a:t>
            </a:r>
            <a:r>
              <a:rPr lang="en-GB" alt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70AF0494-657C-43BF-8FC7-F4820A0E028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34907" y="2346325"/>
            <a:ext cx="7161867" cy="3403600"/>
            <a:chOff x="1660" y="1418"/>
            <a:chExt cx="4512" cy="2144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A8715651-C67B-45F7-95EF-44556C8999E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60" y="1418"/>
              <a:ext cx="4512" cy="2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172D3A95-5234-4F26-8F14-E9E4B75C08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6" y="2434"/>
              <a:ext cx="744" cy="1040"/>
              <a:chOff x="3756" y="2434"/>
              <a:chExt cx="744" cy="1040"/>
            </a:xfrm>
          </p:grpSpPr>
          <p:sp>
            <p:nvSpPr>
              <p:cNvPr id="47" name="Freeform 5">
                <a:extLst>
                  <a:ext uri="{FF2B5EF4-FFF2-40B4-BE49-F238E27FC236}">
                    <a16:creationId xmlns:a16="http://schemas.microsoft.com/office/drawing/2014/main" id="{3603F576-4A32-4999-9836-A9C78F6AB7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" y="2434"/>
                <a:ext cx="104" cy="120"/>
              </a:xfrm>
              <a:custGeom>
                <a:avLst/>
                <a:gdLst>
                  <a:gd name="T0" fmla="*/ 0 w 104"/>
                  <a:gd name="T1" fmla="*/ 0 h 120"/>
                  <a:gd name="T2" fmla="*/ 104 w 104"/>
                  <a:gd name="T3" fmla="*/ 64 h 120"/>
                  <a:gd name="T4" fmla="*/ 24 w 104"/>
                  <a:gd name="T5" fmla="*/ 120 h 120"/>
                  <a:gd name="T6" fmla="*/ 0 w 104"/>
                  <a:gd name="T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20">
                    <a:moveTo>
                      <a:pt x="0" y="0"/>
                    </a:moveTo>
                    <a:lnTo>
                      <a:pt x="104" y="64"/>
                    </a:lnTo>
                    <a:lnTo>
                      <a:pt x="24" y="1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Line 6">
                <a:extLst>
                  <a:ext uri="{FF2B5EF4-FFF2-40B4-BE49-F238E27FC236}">
                    <a16:creationId xmlns:a16="http://schemas.microsoft.com/office/drawing/2014/main" id="{C0522E6F-7C32-40BB-A3DB-86FD81A9EA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0" y="2466"/>
                <a:ext cx="720" cy="1008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C2DCC236-2C86-4F2B-8EA2-D5DD28EF6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4" y="2622"/>
              <a:ext cx="904" cy="62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3E05F586-D211-474B-BB62-58E9D96B05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2" y="2706"/>
              <a:ext cx="65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adaptive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C99DABC-925A-475C-BD98-C217ADC6AF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" y="2922"/>
              <a:ext cx="3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filter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B203AA-C4E3-4F86-B170-43FF2CB94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6" y="2514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69ECF69-1AAC-4127-8692-BD9102F3A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634"/>
              <a:ext cx="14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CBDE992-0A02-4556-81EB-AF0D841B2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" y="1610"/>
              <a:ext cx="12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6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5F6905C-7CC0-487E-AD09-3D864C6286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4" y="1894"/>
              <a:ext cx="264" cy="26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4" name="Group 17">
              <a:extLst>
                <a:ext uri="{FF2B5EF4-FFF2-40B4-BE49-F238E27FC236}">
                  <a16:creationId xmlns:a16="http://schemas.microsoft.com/office/drawing/2014/main" id="{E64890AB-9AB6-4A3D-A1F0-D9503EDD0D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2" y="2882"/>
              <a:ext cx="456" cy="96"/>
              <a:chOff x="3212" y="2882"/>
              <a:chExt cx="456" cy="96"/>
            </a:xfrm>
          </p:grpSpPr>
          <p:sp>
            <p:nvSpPr>
              <p:cNvPr id="45" name="Freeform 15">
                <a:extLst>
                  <a:ext uri="{FF2B5EF4-FFF2-40B4-BE49-F238E27FC236}">
                    <a16:creationId xmlns:a16="http://schemas.microsoft.com/office/drawing/2014/main" id="{CE1FDB5C-0A14-4E51-82F2-421F08621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6" y="2882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Line 16">
                <a:extLst>
                  <a:ext uri="{FF2B5EF4-FFF2-40B4-BE49-F238E27FC236}">
                    <a16:creationId xmlns:a16="http://schemas.microsoft.com/office/drawing/2014/main" id="{7C85FC1E-9CDE-4C35-AD48-E8195EF0AB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12" y="2930"/>
                <a:ext cx="4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5" name="Group 20">
              <a:extLst>
                <a:ext uri="{FF2B5EF4-FFF2-40B4-BE49-F238E27FC236}">
                  <a16:creationId xmlns:a16="http://schemas.microsoft.com/office/drawing/2014/main" id="{4099FF07-B839-4C4B-AD10-388BBA2CEB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68" y="2162"/>
              <a:ext cx="96" cy="768"/>
              <a:chOff x="5068" y="2162"/>
              <a:chExt cx="96" cy="768"/>
            </a:xfrm>
          </p:grpSpPr>
          <p:sp>
            <p:nvSpPr>
              <p:cNvPr id="43" name="Freeform 18">
                <a:extLst>
                  <a:ext uri="{FF2B5EF4-FFF2-40B4-BE49-F238E27FC236}">
                    <a16:creationId xmlns:a16="http://schemas.microsoft.com/office/drawing/2014/main" id="{F944D539-974F-4D5A-8B98-E13BBE8693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8" y="2162"/>
                <a:ext cx="96" cy="112"/>
              </a:xfrm>
              <a:custGeom>
                <a:avLst/>
                <a:gdLst>
                  <a:gd name="T0" fmla="*/ 48 w 96"/>
                  <a:gd name="T1" fmla="*/ 0 h 112"/>
                  <a:gd name="T2" fmla="*/ 96 w 96"/>
                  <a:gd name="T3" fmla="*/ 112 h 112"/>
                  <a:gd name="T4" fmla="*/ 0 w 96"/>
                  <a:gd name="T5" fmla="*/ 112 h 112"/>
                  <a:gd name="T6" fmla="*/ 48 w 96"/>
                  <a:gd name="T7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112">
                    <a:moveTo>
                      <a:pt x="48" y="0"/>
                    </a:moveTo>
                    <a:lnTo>
                      <a:pt x="96" y="112"/>
                    </a:lnTo>
                    <a:lnTo>
                      <a:pt x="0" y="11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Line 19">
                <a:extLst>
                  <a:ext uri="{FF2B5EF4-FFF2-40B4-BE49-F238E27FC236}">
                    <a16:creationId xmlns:a16="http://schemas.microsoft.com/office/drawing/2014/main" id="{76FBC7D1-807A-421A-B352-606B2403E5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16" y="2210"/>
                <a:ext cx="0" cy="72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6" name="Line 21">
              <a:extLst>
                <a:ext uri="{FF2B5EF4-FFF2-40B4-BE49-F238E27FC236}">
                  <a16:creationId xmlns:a16="http://schemas.microsoft.com/office/drawing/2014/main" id="{C94D0B73-C038-4766-8234-3BF47D4C34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96" y="2162"/>
              <a:ext cx="11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Line 22">
              <a:extLst>
                <a:ext uri="{FF2B5EF4-FFF2-40B4-BE49-F238E27FC236}">
                  <a16:creationId xmlns:a16="http://schemas.microsoft.com/office/drawing/2014/main" id="{4780BC01-53C3-4225-9AC6-BA844AC7C1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96" y="1890"/>
              <a:ext cx="1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Line 23">
              <a:extLst>
                <a:ext uri="{FF2B5EF4-FFF2-40B4-BE49-F238E27FC236}">
                  <a16:creationId xmlns:a16="http://schemas.microsoft.com/office/drawing/2014/main" id="{40CCFF22-7BAF-46A8-9347-E2A2A872F6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8" y="1826"/>
              <a:ext cx="0" cy="1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Rectangle 24">
              <a:extLst>
                <a:ext uri="{FF2B5EF4-FFF2-40B4-BE49-F238E27FC236}">
                  <a16:creationId xmlns:a16="http://schemas.microsoft.com/office/drawing/2014/main" id="{A57716F4-E7EF-409F-9ACF-34B9C9DBC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2" y="1670"/>
              <a:ext cx="760" cy="62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1FE97696-C1B6-4168-B615-98CA89829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" y="1754"/>
              <a:ext cx="46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signal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6">
              <a:extLst>
                <a:ext uri="{FF2B5EF4-FFF2-40B4-BE49-F238E27FC236}">
                  <a16:creationId xmlns:a16="http://schemas.microsoft.com/office/drawing/2014/main" id="{BF2AED6E-A2C9-446A-AA91-24F405B31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6" y="1970"/>
              <a:ext cx="5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source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BD6D5D64-0447-4571-A826-640BC8C20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6" y="1758"/>
              <a:ext cx="712" cy="432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Line 28">
              <a:extLst>
                <a:ext uri="{FF2B5EF4-FFF2-40B4-BE49-F238E27FC236}">
                  <a16:creationId xmlns:a16="http://schemas.microsoft.com/office/drawing/2014/main" id="{83AA426F-7654-44E8-8DE8-661B63606C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00" y="3474"/>
              <a:ext cx="111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Line 29">
              <a:extLst>
                <a:ext uri="{FF2B5EF4-FFF2-40B4-BE49-F238E27FC236}">
                  <a16:creationId xmlns:a16="http://schemas.microsoft.com/office/drawing/2014/main" id="{DED2E6E0-692A-4AFC-9FE1-9CCCDCB10E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2" y="2050"/>
              <a:ext cx="0" cy="142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Line 33">
              <a:extLst>
                <a:ext uri="{FF2B5EF4-FFF2-40B4-BE49-F238E27FC236}">
                  <a16:creationId xmlns:a16="http://schemas.microsoft.com/office/drawing/2014/main" id="{801604ED-4CA7-4007-B4BA-4192677881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2" y="2026"/>
              <a:ext cx="174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Oval 37">
              <a:extLst>
                <a:ext uri="{FF2B5EF4-FFF2-40B4-BE49-F238E27FC236}">
                  <a16:creationId xmlns:a16="http://schemas.microsoft.com/office/drawing/2014/main" id="{B1098595-C5EF-401A-880F-888ACB373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2" y="2876"/>
              <a:ext cx="104" cy="104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Rectangle 38">
              <a:extLst>
                <a:ext uri="{FF2B5EF4-FFF2-40B4-BE49-F238E27FC236}">
                  <a16:creationId xmlns:a16="http://schemas.microsoft.com/office/drawing/2014/main" id="{A1324027-87DB-4213-9F35-AE9E3A607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2" y="3026"/>
              <a:ext cx="72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reference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39">
              <a:extLst>
                <a:ext uri="{FF2B5EF4-FFF2-40B4-BE49-F238E27FC236}">
                  <a16:creationId xmlns:a16="http://schemas.microsoft.com/office/drawing/2014/main" id="{E85F5730-F6C2-4191-8F36-1484D5AA7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3242"/>
              <a:ext cx="4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sensor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Oval 40">
              <a:extLst>
                <a:ext uri="{FF2B5EF4-FFF2-40B4-BE49-F238E27FC236}">
                  <a16:creationId xmlns:a16="http://schemas.microsoft.com/office/drawing/2014/main" id="{7DA27771-B1F4-4DDD-8A74-B33F5D372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2" y="1976"/>
              <a:ext cx="104" cy="112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Rectangle 41">
              <a:extLst>
                <a:ext uri="{FF2B5EF4-FFF2-40B4-BE49-F238E27FC236}">
                  <a16:creationId xmlns:a16="http://schemas.microsoft.com/office/drawing/2014/main" id="{85C888B6-F9AF-4E15-AA0F-F2B61FB54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4" y="1418"/>
              <a:ext cx="61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primary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42">
              <a:extLst>
                <a:ext uri="{FF2B5EF4-FFF2-40B4-BE49-F238E27FC236}">
                  <a16:creationId xmlns:a16="http://schemas.microsoft.com/office/drawing/2014/main" id="{FAAA787C-1ED6-4BC2-AEDD-648F494977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0" y="1634"/>
              <a:ext cx="4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sensor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Line 53">
              <a:extLst>
                <a:ext uri="{FF2B5EF4-FFF2-40B4-BE49-F238E27FC236}">
                  <a16:creationId xmlns:a16="http://schemas.microsoft.com/office/drawing/2014/main" id="{6D4BA4B0-4A11-4041-942E-3FD14E0FBC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84" y="1938"/>
              <a:ext cx="320" cy="0"/>
            </a:xfrm>
            <a:prstGeom prst="line">
              <a:avLst/>
            </a:prstGeom>
            <a:noFill/>
            <a:ln w="3810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Line 54">
              <a:extLst>
                <a:ext uri="{FF2B5EF4-FFF2-40B4-BE49-F238E27FC236}">
                  <a16:creationId xmlns:a16="http://schemas.microsoft.com/office/drawing/2014/main" id="{3A136270-7EAE-45C1-A93B-995114F59F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44" y="1938"/>
              <a:ext cx="160" cy="136"/>
            </a:xfrm>
            <a:prstGeom prst="line">
              <a:avLst/>
            </a:prstGeom>
            <a:noFill/>
            <a:ln w="50800">
              <a:solidFill>
                <a:srgbClr val="5555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4" name="Group 57">
              <a:extLst>
                <a:ext uri="{FF2B5EF4-FFF2-40B4-BE49-F238E27FC236}">
                  <a16:creationId xmlns:a16="http://schemas.microsoft.com/office/drawing/2014/main" id="{1574310D-2F90-4C1C-A412-A70C21F22E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4" y="2002"/>
              <a:ext cx="344" cy="88"/>
              <a:chOff x="2644" y="2002"/>
              <a:chExt cx="344" cy="88"/>
            </a:xfrm>
          </p:grpSpPr>
          <p:sp>
            <p:nvSpPr>
              <p:cNvPr id="41" name="Freeform 55">
                <a:extLst>
                  <a:ext uri="{FF2B5EF4-FFF2-40B4-BE49-F238E27FC236}">
                    <a16:creationId xmlns:a16="http://schemas.microsoft.com/office/drawing/2014/main" id="{E99B602D-5C3D-4DF3-A234-E6B31D020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8" y="2002"/>
                <a:ext cx="120" cy="88"/>
              </a:xfrm>
              <a:custGeom>
                <a:avLst/>
                <a:gdLst>
                  <a:gd name="T0" fmla="*/ 120 w 120"/>
                  <a:gd name="T1" fmla="*/ 24 h 88"/>
                  <a:gd name="T2" fmla="*/ 16 w 120"/>
                  <a:gd name="T3" fmla="*/ 88 h 88"/>
                  <a:gd name="T4" fmla="*/ 0 w 120"/>
                  <a:gd name="T5" fmla="*/ 0 h 88"/>
                  <a:gd name="T6" fmla="*/ 120 w 120"/>
                  <a:gd name="T7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88">
                    <a:moveTo>
                      <a:pt x="120" y="24"/>
                    </a:moveTo>
                    <a:lnTo>
                      <a:pt x="16" y="88"/>
                    </a:lnTo>
                    <a:lnTo>
                      <a:pt x="0" y="0"/>
                    </a:lnTo>
                    <a:lnTo>
                      <a:pt x="120" y="24"/>
                    </a:lnTo>
                    <a:close/>
                  </a:path>
                </a:pathLst>
              </a:custGeom>
              <a:solidFill>
                <a:srgbClr val="55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Line 56">
                <a:extLst>
                  <a:ext uri="{FF2B5EF4-FFF2-40B4-BE49-F238E27FC236}">
                    <a16:creationId xmlns:a16="http://schemas.microsoft.com/office/drawing/2014/main" id="{ABD0CFA4-41F5-4437-A0A0-1C04AF743E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44" y="2026"/>
                <a:ext cx="296" cy="48"/>
              </a:xfrm>
              <a:prstGeom prst="line">
                <a:avLst/>
              </a:prstGeom>
              <a:noFill/>
              <a:ln w="38100">
                <a:solidFill>
                  <a:srgbClr val="55555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5" name="Rectangle 58">
              <a:extLst>
                <a:ext uri="{FF2B5EF4-FFF2-40B4-BE49-F238E27FC236}">
                  <a16:creationId xmlns:a16="http://schemas.microsoft.com/office/drawing/2014/main" id="{7EBA949C-BC70-476D-87B8-A82B7994A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4" y="1642"/>
              <a:ext cx="101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cs typeface="Arial" pitchFamily="34" charset="0"/>
                </a:rPr>
                <a:t>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6" name="Group 65">
              <a:extLst>
                <a:ext uri="{FF2B5EF4-FFF2-40B4-BE49-F238E27FC236}">
                  <a16:creationId xmlns:a16="http://schemas.microsoft.com/office/drawing/2014/main" id="{0ECA523D-17E1-4D19-9FC7-A9851538AE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76" y="1978"/>
              <a:ext cx="824" cy="96"/>
              <a:chOff x="5276" y="1978"/>
              <a:chExt cx="824" cy="96"/>
            </a:xfrm>
          </p:grpSpPr>
          <p:sp>
            <p:nvSpPr>
              <p:cNvPr id="39" name="Freeform 63">
                <a:extLst>
                  <a:ext uri="{FF2B5EF4-FFF2-40B4-BE49-F238E27FC236}">
                    <a16:creationId xmlns:a16="http://schemas.microsoft.com/office/drawing/2014/main" id="{42CF8FF1-E841-4CC4-A6B9-F57E71DF8C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8" y="1978"/>
                <a:ext cx="112" cy="96"/>
              </a:xfrm>
              <a:custGeom>
                <a:avLst/>
                <a:gdLst>
                  <a:gd name="T0" fmla="*/ 112 w 112"/>
                  <a:gd name="T1" fmla="*/ 48 h 96"/>
                  <a:gd name="T2" fmla="*/ 0 w 112"/>
                  <a:gd name="T3" fmla="*/ 96 h 96"/>
                  <a:gd name="T4" fmla="*/ 0 w 112"/>
                  <a:gd name="T5" fmla="*/ 0 h 96"/>
                  <a:gd name="T6" fmla="*/ 112 w 112"/>
                  <a:gd name="T7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6">
                    <a:moveTo>
                      <a:pt x="112" y="48"/>
                    </a:moveTo>
                    <a:lnTo>
                      <a:pt x="0" y="96"/>
                    </a:lnTo>
                    <a:lnTo>
                      <a:pt x="0" y="0"/>
                    </a:lnTo>
                    <a:lnTo>
                      <a:pt x="11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Line 64">
                <a:extLst>
                  <a:ext uri="{FF2B5EF4-FFF2-40B4-BE49-F238E27FC236}">
                    <a16:creationId xmlns:a16="http://schemas.microsoft.com/office/drawing/2014/main" id="{53FE86AA-A268-4EA7-A4B8-7DB096E17D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76" y="2026"/>
                <a:ext cx="76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7" name="Oval 66">
              <a:extLst>
                <a:ext uri="{FF2B5EF4-FFF2-40B4-BE49-F238E27FC236}">
                  <a16:creationId xmlns:a16="http://schemas.microsoft.com/office/drawing/2014/main" id="{D7F18385-0DBD-426D-80EF-695830F57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2" y="2006"/>
              <a:ext cx="64" cy="64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Line 67">
              <a:extLst>
                <a:ext uri="{FF2B5EF4-FFF2-40B4-BE49-F238E27FC236}">
                  <a16:creationId xmlns:a16="http://schemas.microsoft.com/office/drawing/2014/main" id="{650F06B6-8850-42A3-8E5B-0117B70CB6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72" y="2922"/>
              <a:ext cx="544" cy="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0972149"/>
      </p:ext>
    </p:extLst>
  </p:cSld>
  <p:clrMapOvr>
    <a:masterClrMapping/>
  </p:clrMapOvr>
</p:sld>
</file>

<file path=ppt/theme/theme1.xml><?xml version="1.0" encoding="utf-8"?>
<a:theme xmlns:a="http://schemas.openxmlformats.org/drawingml/2006/main" name="Arm_PPT_Public">
  <a:themeElements>
    <a:clrScheme name="Arm PPT">
      <a:dk1>
        <a:srgbClr val="000000"/>
      </a:dk1>
      <a:lt1>
        <a:srgbClr val="FFFFFF"/>
      </a:lt1>
      <a:dk2>
        <a:srgbClr val="333E48"/>
      </a:dk2>
      <a:lt2>
        <a:srgbClr val="E5ECEB"/>
      </a:lt2>
      <a:accent1>
        <a:srgbClr val="0091BD"/>
      </a:accent1>
      <a:accent2>
        <a:srgbClr val="002B49"/>
      </a:accent2>
      <a:accent3>
        <a:srgbClr val="FFC700"/>
      </a:accent3>
      <a:accent4>
        <a:srgbClr val="95D600"/>
      </a:accent4>
      <a:accent5>
        <a:srgbClr val="FF6B00"/>
      </a:accent5>
      <a:accent6>
        <a:srgbClr val="7D868C"/>
      </a:accent6>
      <a:hlink>
        <a:srgbClr val="00C1DE"/>
      </a:hlink>
      <a:folHlink>
        <a:srgbClr val="002F6C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0" indent="0" algn="l" defTabSz="914400" rtl="0" eaLnBrk="1" latinLnBrk="0" hangingPunct="1">
          <a:lnSpc>
            <a:spcPct val="90000"/>
          </a:lnSpc>
          <a:spcBef>
            <a:spcPts val="0"/>
          </a:spcBef>
          <a:spcAft>
            <a:spcPts val="600"/>
          </a:spcAft>
          <a:buFont typeface="Arial" panose="020B0604020202020204" pitchFamily="34" charset="0"/>
          <a:buNone/>
          <a:defRPr sz="21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rm_PPT_Master_Arm_Limited_2019_March_Update" id="{86635255-53DD-F340-8D16-D8C5EA314F6A}" vid="{3D43CA8D-7DD0-3548-82AB-DCE7470D91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A9E51F9D02C14781EC6D838B2BB039" ma:contentTypeVersion="10" ma:contentTypeDescription="Create a new document." ma:contentTypeScope="" ma:versionID="032ffbe95880218e8988f46f702bbb22">
  <xsd:schema xmlns:xsd="http://www.w3.org/2001/XMLSchema" xmlns:xs="http://www.w3.org/2001/XMLSchema" xmlns:p="http://schemas.microsoft.com/office/2006/metadata/properties" xmlns:ns3="5602b56c-42e3-46dd-be85-b5975c744898" xmlns:ns4="81b3c636-2c1a-4a05-9492-676b008f308a" targetNamespace="http://schemas.microsoft.com/office/2006/metadata/properties" ma:root="true" ma:fieldsID="ae291da7864d0eb234e23595bf3fa30f" ns3:_="" ns4:_="">
    <xsd:import namespace="5602b56c-42e3-46dd-be85-b5975c744898"/>
    <xsd:import namespace="81b3c636-2c1a-4a05-9492-676b008f308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02b56c-42e3-46dd-be85-b5975c7448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b3c636-2c1a-4a05-9492-676b008f308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1D4E06-5D3F-4994-A4A7-4BA626FA722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2EFBBFE-5AFC-4CAD-AD38-1CB870BDB2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F42FD3-5717-47A5-B2AE-566EB595CD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02b56c-42e3-46dd-be85-b5975c744898"/>
    <ds:schemaRef ds:uri="81b3c636-2c1a-4a05-9492-676b008f30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Arm_Branding</Template>
  <TotalTime>0</TotalTime>
  <Words>1912</Words>
  <Application>Microsoft Office PowerPoint</Application>
  <PresentationFormat>Widescreen</PresentationFormat>
  <Paragraphs>397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Symbol</vt:lpstr>
      <vt:lpstr>Times</vt:lpstr>
      <vt:lpstr>Times New Roman</vt:lpstr>
      <vt:lpstr>Wingdings</vt:lpstr>
      <vt:lpstr>Arm_PPT_Public</vt:lpstr>
      <vt:lpstr>Adaptive Filters Equalization and Noise Cancellation</vt:lpstr>
      <vt:lpstr>c) Equalization</vt:lpstr>
      <vt:lpstr>c) Equalization</vt:lpstr>
      <vt:lpstr>c) Equalization</vt:lpstr>
      <vt:lpstr>c) Equalization</vt:lpstr>
      <vt:lpstr>c) Equalization</vt:lpstr>
      <vt:lpstr>c) Equalization Application</vt:lpstr>
      <vt:lpstr>c) Equalization Application</vt:lpstr>
      <vt:lpstr>d) Noise Cancellation</vt:lpstr>
      <vt:lpstr>d) Noise Cancellation</vt:lpstr>
      <vt:lpstr>d) Noise Cancellation</vt:lpstr>
      <vt:lpstr>d) Noise Cancellation</vt:lpstr>
      <vt:lpstr>d) Noise Cancellation</vt:lpstr>
      <vt:lpstr>d) Noise Cancellation</vt:lpstr>
      <vt:lpstr>d) Noise Cancellation</vt:lpstr>
      <vt:lpstr>d) Noise Cancellation</vt:lpstr>
      <vt:lpstr>d) Noise Cancellation</vt:lpstr>
      <vt:lpstr>d) Noise Cancellation</vt:lpstr>
      <vt:lpstr>d) Noise Cancellation</vt:lpstr>
      <vt:lpstr>d) Noise Cancellation</vt:lpstr>
      <vt:lpstr>d) Noise Cancellation</vt:lpstr>
      <vt:lpstr>d) Noise Cancellation Applications</vt:lpstr>
      <vt:lpstr>Closed Loop Adaptive Filter Configurations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2019-10-21T10:57:51Z</dcterms:created>
  <dcterms:modified xsi:type="dcterms:W3CDTF">2020-01-06T15:19:03Z</dcterms:modified>
  <cp:category/>
  <cp:contentStatus>Published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45c40ffca3445d9bf3205a60bd2f6d6">
    <vt:lpwstr>Confidential|28d1025d-1415-4984-b35e-5b79e7d32b5c</vt:lpwstr>
  </property>
  <property fmtid="{D5CDD505-2E9C-101B-9397-08002B2CF9AE}" pid="3" name="TaxKeyword">
    <vt:lpwstr/>
  </property>
  <property fmtid="{D5CDD505-2E9C-101B-9397-08002B2CF9AE}" pid="4" name="_dlc_policyId">
    <vt:lpwstr>0x0101004E4B3E189D714F49A85ED613D6AE4F95|-1756139441</vt:lpwstr>
  </property>
  <property fmtid="{D5CDD505-2E9C-101B-9397-08002B2CF9AE}" pid="5" name="_dlc_DocIdItemGuid">
    <vt:lpwstr>e89a121e-355c-4cb1-879e-045fefeb8c84</vt:lpwstr>
  </property>
  <property fmtid="{D5CDD505-2E9C-101B-9397-08002B2CF9AE}" pid="6" name="_dlc_ItemStageId">
    <vt:lpwstr>1</vt:lpwstr>
  </property>
  <property fmtid="{D5CDD505-2E9C-101B-9397-08002B2CF9AE}" pid="7" name="j60c3ced31bb40378c6254d49035d966">
    <vt:lpwstr>2015|ee47c3e7-6a69-4f36-9adf-1007c8d399a4</vt:lpwstr>
  </property>
  <property fmtid="{D5CDD505-2E9C-101B-9397-08002B2CF9AE}" pid="8" name="vti_description">
    <vt:lpwstr/>
  </property>
  <property fmtid="{D5CDD505-2E9C-101B-9397-08002B2CF9AE}" pid="9" name="WorkflowChangePath">
    <vt:lpwstr>1069b4ef-e6f3-4ad7-8c8e-772136578697,10;</vt:lpwstr>
  </property>
  <property fmtid="{D5CDD505-2E9C-101B-9397-08002B2CF9AE}" pid="10" name="Confidentiality">
    <vt:lpwstr>1;#Confidential|28d1025d-1415-4984-b35e-5b79e7d32b5c</vt:lpwstr>
  </property>
  <property fmtid="{D5CDD505-2E9C-101B-9397-08002B2CF9AE}" pid="11" name="ContentTypeId">
    <vt:lpwstr>0x010100A6A9E51F9D02C14781EC6D838B2BB039</vt:lpwstr>
  </property>
  <property fmtid="{D5CDD505-2E9C-101B-9397-08002B2CF9AE}" pid="12" name="Calendar Year">
    <vt:lpwstr>7;#2017|58467e81-5d99-44a5-abb5-12a016b65e9e</vt:lpwstr>
  </property>
  <property fmtid="{D5CDD505-2E9C-101B-9397-08002B2CF9AE}" pid="13" name="TaxCatchAll">
    <vt:lpwstr/>
  </property>
  <property fmtid="{D5CDD505-2E9C-101B-9397-08002B2CF9AE}" pid="14" name="TaxKeywordTaxHTField">
    <vt:lpwstr/>
  </property>
  <property fmtid="{D5CDD505-2E9C-101B-9397-08002B2CF9AE}" pid="15" name="ItemRetentionFormula">
    <vt:lpwstr/>
  </property>
  <property fmtid="{D5CDD505-2E9C-101B-9397-08002B2CF9AE}" pid="16" name="_dlc_LastRun">
    <vt:lpwstr>08/15/2015 23:02:11</vt:lpwstr>
  </property>
</Properties>
</file>