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4"/>
  </p:sldMasterIdLst>
  <p:notesMasterIdLst>
    <p:notesMasterId r:id="rId27"/>
  </p:notesMasterIdLst>
  <p:handoutMasterIdLst>
    <p:handoutMasterId r:id="rId28"/>
  </p:handoutMasterIdLst>
  <p:sldIdLst>
    <p:sldId id="384" r:id="rId5"/>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 id="403" r:id="rId24"/>
    <p:sldId id="404" r:id="rId25"/>
    <p:sldId id="405" r:id="rId2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4"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28" autoAdjust="0"/>
    <p:restoredTop sz="73326" autoAdjust="0"/>
  </p:normalViewPr>
  <p:slideViewPr>
    <p:cSldViewPr snapToGrid="0">
      <p:cViewPr varScale="1">
        <p:scale>
          <a:sx n="92" d="100"/>
          <a:sy n="92" d="100"/>
        </p:scale>
        <p:origin x="95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7.wmf"/><Relationship Id="rId1" Type="http://schemas.openxmlformats.org/officeDocument/2006/relationships/image" Target="../media/image20.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21.wmf"/><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1/21/2020</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1/21/2020</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2866810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with an arbitrary value for </a:t>
            </a:r>
            <a:r>
              <a:rPr lang="en-GB" u="sng" dirty="0"/>
              <a:t>w</a:t>
            </a:r>
            <a:r>
              <a:rPr lang="en-GB" u="none" dirty="0"/>
              <a:t> and adjust this at each sampling instant (assuming</a:t>
            </a:r>
            <a:r>
              <a:rPr lang="en-GB" u="none" baseline="0" dirty="0"/>
              <a:t> a discrete-time implementation of our system).</a:t>
            </a:r>
          </a:p>
          <a:p>
            <a:r>
              <a:rPr lang="en-GB" u="none" baseline="0" dirty="0"/>
              <a:t>At each sampling instant, adjust the values of the elements of </a:t>
            </a:r>
            <a:r>
              <a:rPr lang="en-GB" u="sng" baseline="0" dirty="0"/>
              <a:t>w</a:t>
            </a:r>
            <a:r>
              <a:rPr lang="en-GB" u="none" baseline="0" dirty="0"/>
              <a:t> in the direction of the negative gradient of the mean squared error function, and by an amount proportional to the magnitude of that gradient.</a:t>
            </a:r>
          </a:p>
          <a:p>
            <a:pPr algn="l"/>
            <a:r>
              <a:rPr lang="en-GB" u="none" baseline="0" dirty="0"/>
              <a:t>This iterative method will find the single global minimum value of mean squared error (so long as the rate of adaptation, beta is sufficiently small).</a:t>
            </a:r>
          </a:p>
          <a:p>
            <a:pPr algn="l"/>
            <a:r>
              <a:rPr lang="en-GB" u="none" baseline="0" dirty="0"/>
              <a:t>No matrix inversion is necessary using this method. However, the gradient of the mean squared error is a function of R and p.</a:t>
            </a:r>
          </a:p>
          <a:p>
            <a:pPr algn="l"/>
            <a:r>
              <a:rPr lang="en-GB" u="none" baseline="0" dirty="0"/>
              <a:t>At each iteration, we are going to require an estimate of these statistics (or even better an estimate of the gradient itself).</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dirty="0"/>
          </a:p>
        </p:txBody>
      </p:sp>
    </p:spTree>
    <p:extLst>
      <p:ext uri="{BB962C8B-B14F-4D97-AF65-F5344CB8AC3E}">
        <p14:creationId xmlns:p14="http://schemas.microsoft.com/office/powerpoint/2010/main" val="1830187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LMS – Least Mean Squares</a:t>
            </a:r>
            <a:endParaRPr lang="LID4096"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dirty="0"/>
          </a:p>
        </p:txBody>
      </p:sp>
    </p:spTree>
    <p:extLst>
      <p:ext uri="{BB962C8B-B14F-4D97-AF65-F5344CB8AC3E}">
        <p14:creationId xmlns:p14="http://schemas.microsoft.com/office/powerpoint/2010/main" val="3257743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dirty="0"/>
          </a:p>
        </p:txBody>
      </p:sp>
    </p:spTree>
    <p:extLst>
      <p:ext uri="{BB962C8B-B14F-4D97-AF65-F5344CB8AC3E}">
        <p14:creationId xmlns:p14="http://schemas.microsoft.com/office/powerpoint/2010/main" val="277377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Our gradient estimate is the partial derivative of instantaneous squared error with respect to the filter weights.</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dirty="0"/>
          </a:p>
        </p:txBody>
      </p:sp>
    </p:spTree>
    <p:extLst>
      <p:ext uri="{BB962C8B-B14F-4D97-AF65-F5344CB8AC3E}">
        <p14:creationId xmlns:p14="http://schemas.microsoft.com/office/powerpoint/2010/main" val="662777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Here is an expression for</a:t>
            </a:r>
            <a:r>
              <a:rPr lang="en-GB" baseline="0" dirty="0"/>
              <a:t> instantaneous squared error in terms of w. This is straightforward to differentiate and yields a very simple expression.</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dirty="0"/>
          </a:p>
        </p:txBody>
      </p:sp>
    </p:spTree>
    <p:extLst>
      <p:ext uri="{BB962C8B-B14F-4D97-AF65-F5344CB8AC3E}">
        <p14:creationId xmlns:p14="http://schemas.microsoft.com/office/powerpoint/2010/main" val="2751409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Substituting for gradient (estimate) in the expression for iterative steepest</a:t>
            </a:r>
            <a:r>
              <a:rPr lang="en-GB" baseline="0" dirty="0"/>
              <a:t> descent yields the LMS algorithm – a form of steepest descent requiring only instantaneous values of x, w, and e.</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dirty="0"/>
          </a:p>
        </p:txBody>
      </p:sp>
    </p:spTree>
    <p:extLst>
      <p:ext uri="{BB962C8B-B14F-4D97-AF65-F5344CB8AC3E}">
        <p14:creationId xmlns:p14="http://schemas.microsoft.com/office/powerpoint/2010/main" val="3967058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Instantaneous error squared is</a:t>
            </a:r>
            <a:r>
              <a:rPr lang="en-GB" baseline="0" dirty="0"/>
              <a:t> not equal to mean squared error, and its derivative is not equal to that of the mean squared error.</a:t>
            </a:r>
          </a:p>
          <a:p>
            <a:r>
              <a:rPr lang="en-GB" baseline="0" dirty="0"/>
              <a:t>The iterative adjustments made to the weight vector will not each be in the direction of the negative gradient of the mean squared error, and we can view this as noise superimposed on the steepest descent procedure.</a:t>
            </a:r>
          </a:p>
          <a:p>
            <a:r>
              <a:rPr lang="en-GB" baseline="0" dirty="0"/>
              <a:t>This makes it more important than ever that a small value of beta is chosen.</a:t>
            </a:r>
          </a:p>
          <a:p>
            <a:r>
              <a:rPr lang="en-GB" baseline="0" dirty="0"/>
              <a:t>We mentioned earlier that in the case of the steepest descent algorithm being applied successfully to a known quadratic mean squared error function, there is an upper limit on the value of beta. That value can, of course, be computed from the signal statistics, but, in practice, it is usual for a very small value to be chosen.</a:t>
            </a:r>
          </a:p>
          <a:p>
            <a:r>
              <a:rPr lang="en-GB" baseline="0" dirty="0"/>
              <a:t>In the days of eight-bit microcontrollers, the computational simplicity of the LMS algorithm was hugely important.  </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dirty="0"/>
          </a:p>
        </p:txBody>
      </p:sp>
    </p:spTree>
    <p:extLst>
      <p:ext uri="{BB962C8B-B14F-4D97-AF65-F5344CB8AC3E}">
        <p14:creationId xmlns:p14="http://schemas.microsoft.com/office/powerpoint/2010/main" val="387683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If beta is chosen (almost) arbitrarily, then arguably only the signs of e and </a:t>
            </a:r>
            <a:r>
              <a:rPr lang="en-GB" u="sng" dirty="0"/>
              <a:t>x</a:t>
            </a:r>
            <a:r>
              <a:rPr lang="en-GB" u="none" baseline="0" dirty="0"/>
              <a:t> are important to the algorithm. The following variants of the LMS algorithm are feasible. Ironically, it is often computationally more expensive to extract the signs of e and/or </a:t>
            </a:r>
            <a:r>
              <a:rPr lang="en-GB" u="sng" baseline="0" dirty="0"/>
              <a:t>x</a:t>
            </a:r>
            <a:r>
              <a:rPr lang="en-GB" u="none" baseline="0" dirty="0"/>
              <a:t> than it is to compute their product.</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dirty="0"/>
          </a:p>
        </p:txBody>
      </p:sp>
    </p:spTree>
    <p:extLst>
      <p:ext uri="{BB962C8B-B14F-4D97-AF65-F5344CB8AC3E}">
        <p14:creationId xmlns:p14="http://schemas.microsoft.com/office/powerpoint/2010/main" val="2615178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dirty="0"/>
          </a:p>
        </p:txBody>
      </p:sp>
    </p:spTree>
    <p:extLst>
      <p:ext uri="{BB962C8B-B14F-4D97-AF65-F5344CB8AC3E}">
        <p14:creationId xmlns:p14="http://schemas.microsoft.com/office/powerpoint/2010/main" val="1910911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dirty="0"/>
          </a:p>
        </p:txBody>
      </p:sp>
    </p:spTree>
    <p:extLst>
      <p:ext uri="{BB962C8B-B14F-4D97-AF65-F5344CB8AC3E}">
        <p14:creationId xmlns:p14="http://schemas.microsoft.com/office/powerpoint/2010/main" val="782561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going to consider a Finite Impulse Filter (FIR) filter as the basis of a</a:t>
            </a:r>
            <a:r>
              <a:rPr lang="en-GB" baseline="0" dirty="0"/>
              <a:t> linear adaptive filter. Adaptation will be effected by adjustment of the filter coefficients. In this context, the filter coefficients conventionally are referred to as weights – hence the use of the symbol w.</a:t>
            </a:r>
          </a:p>
          <a:p>
            <a:r>
              <a:rPr lang="en-GB" dirty="0"/>
              <a:t>We can represent the contents of the delay line in the FIR filter, and its</a:t>
            </a:r>
            <a:r>
              <a:rPr lang="en-GB" baseline="0" dirty="0"/>
              <a:t> weights, using vector notation as shown in this diagram.</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dirty="0"/>
          </a:p>
        </p:txBody>
      </p:sp>
    </p:spTree>
    <p:extLst>
      <p:ext uri="{BB962C8B-B14F-4D97-AF65-F5344CB8AC3E}">
        <p14:creationId xmlns:p14="http://schemas.microsoft.com/office/powerpoint/2010/main" val="1244327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20</a:t>
            </a:fld>
            <a:endParaRPr lang="en-US" altLang="en-US" dirty="0"/>
          </a:p>
        </p:txBody>
      </p:sp>
    </p:spTree>
    <p:extLst>
      <p:ext uri="{BB962C8B-B14F-4D97-AF65-F5344CB8AC3E}">
        <p14:creationId xmlns:p14="http://schemas.microsoft.com/office/powerpoint/2010/main" val="3715178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It’s worth noting, in particular, that it is because</a:t>
            </a:r>
            <a:r>
              <a:rPr lang="en-GB" baseline="0" dirty="0"/>
              <a:t> </a:t>
            </a:r>
            <a:r>
              <a:rPr lang="en-GB" dirty="0"/>
              <a:t>the output of an FIR filter is linear</a:t>
            </a:r>
            <a:r>
              <a:rPr lang="en-GB" baseline="0" dirty="0"/>
              <a:t> that the mean squared error function is a quadratic function of </a:t>
            </a:r>
            <a:r>
              <a:rPr lang="en-GB" u="sng" baseline="0" dirty="0"/>
              <a:t>w</a:t>
            </a:r>
            <a:r>
              <a:rPr lang="en-GB" u="none" baseline="0" dirty="0"/>
              <a:t>.</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21</a:t>
            </a:fld>
            <a:endParaRPr lang="en-US" altLang="en-US" dirty="0"/>
          </a:p>
        </p:txBody>
      </p:sp>
    </p:spTree>
    <p:extLst>
      <p:ext uri="{BB962C8B-B14F-4D97-AF65-F5344CB8AC3E}">
        <p14:creationId xmlns:p14="http://schemas.microsoft.com/office/powerpoint/2010/main" val="225814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22</a:t>
            </a:fld>
            <a:endParaRPr lang="en-US" altLang="en-US" dirty="0"/>
          </a:p>
        </p:txBody>
      </p:sp>
    </p:spTree>
    <p:extLst>
      <p:ext uri="{BB962C8B-B14F-4D97-AF65-F5344CB8AC3E}">
        <p14:creationId xmlns:p14="http://schemas.microsoft.com/office/powerpoint/2010/main" val="327988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Here</a:t>
            </a:r>
            <a:r>
              <a:rPr lang="en-GB" baseline="0" dirty="0"/>
              <a:t> are the vector representations again. Instantaneously, signals x, y, d, and e are scalar quantities. Instantaneously, the filter weights (coefficients) are a vector. A vector x is formed from current and previous input values.</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dirty="0"/>
          </a:p>
        </p:txBody>
      </p:sp>
    </p:spTree>
    <p:extLst>
      <p:ext uri="{BB962C8B-B14F-4D97-AF65-F5344CB8AC3E}">
        <p14:creationId xmlns:p14="http://schemas.microsoft.com/office/powerpoint/2010/main" val="898250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Instantaneous error is the</a:t>
            </a:r>
            <a:r>
              <a:rPr lang="en-GB" baseline="0" dirty="0"/>
              <a:t> difference between the desired output d and the filter output y. y may be expressed succinctly using vector notation.</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dirty="0"/>
          </a:p>
        </p:txBody>
      </p:sp>
    </p:spTree>
    <p:extLst>
      <p:ext uri="{BB962C8B-B14F-4D97-AF65-F5344CB8AC3E}">
        <p14:creationId xmlns:p14="http://schemas.microsoft.com/office/powerpoint/2010/main" val="55480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going to consider the cost function by which we will assess the performance of the filter to be mean squared error</a:t>
            </a:r>
            <a:r>
              <a:rPr lang="en-GB" baseline="0" dirty="0"/>
              <a:t>.</a:t>
            </a:r>
            <a:r>
              <a:rPr lang="en-GB" dirty="0"/>
              <a:t> </a:t>
            </a:r>
          </a:p>
          <a:p>
            <a:r>
              <a:rPr lang="en-GB" dirty="0"/>
              <a:t>We will seek to minimize this cost function.</a:t>
            </a:r>
          </a:p>
          <a:p>
            <a:r>
              <a:rPr lang="en-GB" dirty="0"/>
              <a:t>Instantaneous</a:t>
            </a:r>
            <a:r>
              <a:rPr lang="en-GB" baseline="0" dirty="0"/>
              <a:t> error squared may be expressed (using vector notation) as shown here.</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dirty="0"/>
          </a:p>
        </p:txBody>
      </p:sp>
    </p:spTree>
    <p:extLst>
      <p:ext uri="{BB962C8B-B14F-4D97-AF65-F5344CB8AC3E}">
        <p14:creationId xmlns:p14="http://schemas.microsoft.com/office/powerpoint/2010/main" val="493140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We are taking an important step here.</a:t>
            </a:r>
            <a:r>
              <a:rPr lang="en-GB" baseline="0" dirty="0"/>
              <a:t> The sense in which we will minimize the error is that we will minimize its mean squared value. This is representative of the power in the error signal as the number of instantaneous error squared values from which the mean is calculated tends to infinity.  An alternative way of viewing the average power in the error signal is to consider the signals we are dealing with to be stochastic and to consider their statistical properties. The equivalent to the mean (of an infinite number of examples) of  a stochastic variable is its expected value. Let us consider, therefore, the expected value of error squared and express it in terms of the expected values of its component parts.</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dirty="0"/>
          </a:p>
        </p:txBody>
      </p:sp>
    </p:spTree>
    <p:extLst>
      <p:ext uri="{BB962C8B-B14F-4D97-AF65-F5344CB8AC3E}">
        <p14:creationId xmlns:p14="http://schemas.microsoft.com/office/powerpoint/2010/main" val="1202636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expected value of a sum</a:t>
            </a:r>
            <a:r>
              <a:rPr lang="en-GB" baseline="0" dirty="0"/>
              <a:t> of variables is equal to the sum of the expected values of those variables.</a:t>
            </a:r>
          </a:p>
          <a:p>
            <a:r>
              <a:rPr lang="en-GB" baseline="0" dirty="0"/>
              <a:t>The expected value of a product of variables is the product of the expected values of those variables only if those variables are statistically independent.</a:t>
            </a:r>
          </a:p>
          <a:p>
            <a:r>
              <a:rPr lang="en-GB" baseline="0" dirty="0"/>
              <a:t>This is not true of x(n) and d(n).</a:t>
            </a:r>
          </a:p>
          <a:p>
            <a:r>
              <a:rPr lang="en-GB" baseline="0" dirty="0"/>
              <a:t>If x(n) and d(n) have time-invariant statistics (that appear in the equations above), the expected values of the products in these equations are constants.</a:t>
            </a:r>
          </a:p>
          <a:p>
            <a:r>
              <a:rPr lang="en-GB" baseline="0" dirty="0"/>
              <a:t>Vector p represents cross-correlation between input and desired output, and matrix R represents the autocorrelation of the input vector x.</a:t>
            </a:r>
          </a:p>
          <a:p>
            <a:r>
              <a:rPr lang="en-GB" baseline="0" dirty="0"/>
              <a:t>The key thing to notice in this slide is that (for stationary second-order statistical properties in x(n) and d(n)) mean squared error (or more precisely the expected value of squared error) may be expressed as a quadratic function of the FIR filter coefficients (weights) w(n).</a:t>
            </a:r>
          </a:p>
          <a:p>
            <a:r>
              <a:rPr lang="en-GB" baseline="0" dirty="0"/>
              <a:t>Different weight vectors will yield different mean squared error.</a:t>
            </a:r>
          </a:p>
          <a:p>
            <a:r>
              <a:rPr lang="en-GB" baseline="0" dirty="0"/>
              <a:t>We are interested in the (optimum) weight vector corresponding to minimum mean squared error.</a:t>
            </a:r>
          </a:p>
          <a:p>
            <a:endParaRPr lang="en-GB" baseline="0" dirty="0"/>
          </a:p>
          <a:p>
            <a:r>
              <a:rPr lang="en-GB" dirty="0"/>
              <a:t>Csi(n) is a quadratic function of w, and therefore, there will be one global minimum. Makes sense now to think of csi(w).</a:t>
            </a:r>
          </a:p>
          <a:p>
            <a:r>
              <a:rPr lang="en-GB" dirty="0"/>
              <a:t>Csi is a mean squared error, or if we consider signals to be stochastic, then it is the expected value of squared error. Either way, it is</a:t>
            </a:r>
            <a:r>
              <a:rPr lang="en-GB" baseline="0" dirty="0"/>
              <a:t> the cost function that we will seek to minimize or, put another way, we want to find its minimum. Mean squared error and csi represent the average power in the error signal e.</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dirty="0"/>
          </a:p>
        </p:txBody>
      </p:sp>
    </p:spTree>
    <p:extLst>
      <p:ext uri="{BB962C8B-B14F-4D97-AF65-F5344CB8AC3E}">
        <p14:creationId xmlns:p14="http://schemas.microsoft.com/office/powerpoint/2010/main" val="1752811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minimum</a:t>
            </a:r>
            <a:r>
              <a:rPr lang="en-GB" baseline="0" dirty="0"/>
              <a:t> of the quadratic equation for mean squared error (as a function of the weight vector) corresponds to zero gradient of that function with respect to the weight vector.</a:t>
            </a:r>
          </a:p>
          <a:p>
            <a:r>
              <a:rPr lang="en-GB" baseline="0" dirty="0"/>
              <a:t>Differentiate mean squared error with respect to w and equate this to zero.</a:t>
            </a:r>
          </a:p>
          <a:p>
            <a:r>
              <a:rPr lang="en-GB" baseline="0" dirty="0"/>
              <a:t>Re-arrange and we have a value for the optimum weight vector in terms of the statistical properties of x and d.</a:t>
            </a:r>
          </a:p>
          <a:p>
            <a:r>
              <a:rPr lang="en-GB" dirty="0"/>
              <a:t>This is fine,</a:t>
            </a:r>
            <a:r>
              <a:rPr lang="en-GB" baseline="0" dirty="0"/>
              <a:t> if you have the (constant 2</a:t>
            </a:r>
            <a:r>
              <a:rPr lang="en-GB" baseline="30000" dirty="0"/>
              <a:t>nd</a:t>
            </a:r>
            <a:r>
              <a:rPr lang="en-GB" baseline="0" dirty="0"/>
              <a:t> order) signal statistics to hand and enough time to invert R.</a:t>
            </a:r>
          </a:p>
          <a:p>
            <a:r>
              <a:rPr lang="en-GB" baseline="0" dirty="0"/>
              <a:t>An alternative is to find W_opt by iterative search, starting at an arbitrary set of weights and adjusting them at each sampling instant.</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dirty="0"/>
          </a:p>
        </p:txBody>
      </p:sp>
    </p:spTree>
    <p:extLst>
      <p:ext uri="{BB962C8B-B14F-4D97-AF65-F5344CB8AC3E}">
        <p14:creationId xmlns:p14="http://schemas.microsoft.com/office/powerpoint/2010/main" val="1038136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a graphical representation of</a:t>
            </a:r>
            <a:r>
              <a:rPr lang="en-GB" baseline="0" dirty="0"/>
              <a:t> mean squared error as a function of scalar w. It’s a parabolic curve. If </a:t>
            </a:r>
            <a:r>
              <a:rPr lang="en-GB" i="0" u="sng" baseline="0" dirty="0"/>
              <a:t>w</a:t>
            </a:r>
            <a:r>
              <a:rPr lang="en-GB" i="0" u="none" baseline="0" dirty="0"/>
              <a:t> were two-dimensional, then mean squared error would be a paraboloid surface - a bowl. If </a:t>
            </a:r>
            <a:r>
              <a:rPr lang="en-GB" i="0" u="sng" baseline="0" dirty="0"/>
              <a:t>w</a:t>
            </a:r>
            <a:r>
              <a:rPr lang="en-GB" i="0" u="none" baseline="0" dirty="0"/>
              <a:t> is greater than two-dimensional, then mean squared error becomes hard to visualize hyper-surface, but always with a single global minimum.</a:t>
            </a:r>
          </a:p>
          <a:p>
            <a:r>
              <a:rPr lang="en-GB" i="0" u="none" baseline="0" dirty="0"/>
              <a:t>We could find the optimum weight vector directly if only we knew the statistical quantities R and p (and had sufficient computational capability to invert R).</a:t>
            </a:r>
          </a:p>
          <a:p>
            <a:r>
              <a:rPr lang="en-GB" i="0" u="none" baseline="0" dirty="0"/>
              <a:t>But, in general,  these quantities are neither readily nor instantaneously available.</a:t>
            </a:r>
          </a:p>
          <a:p>
            <a:r>
              <a:rPr lang="en-GB" i="0" u="none" baseline="0" dirty="0"/>
              <a:t>An alternative method of finding the optimum weight vector is the method of steepest descent.</a:t>
            </a:r>
          </a:p>
          <a:p>
            <a:r>
              <a:rPr lang="en-GB" i="0" u="none" baseline="0" dirty="0"/>
              <a:t> </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dirty="0"/>
          </a:p>
        </p:txBody>
      </p:sp>
    </p:spTree>
    <p:extLst>
      <p:ext uri="{BB962C8B-B14F-4D97-AF65-F5344CB8AC3E}">
        <p14:creationId xmlns:p14="http://schemas.microsoft.com/office/powerpoint/2010/main" val="3672030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2019 Arm Limited</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0E175DD0-C128-104A-84B5-17835CB39BA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8CF351C2-1F3E-ED47-85F9-B7B84948FF8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2019 Arm Limited</a:t>
            </a:r>
            <a:endParaRPr lang="en-US" altLang="en-US" sz="1000" dirty="0">
              <a:solidFill>
                <a:srgbClr val="7F7F7F"/>
              </a:solidFill>
            </a:endParaRPr>
          </a:p>
        </p:txBody>
      </p:sp>
      <p:pic>
        <p:nvPicPr>
          <p:cNvPr id="5" name="Picture 4">
            <a:extLst>
              <a:ext uri="{FF2B5EF4-FFF2-40B4-BE49-F238E27FC236}">
                <a16:creationId xmlns:a16="http://schemas.microsoft.com/office/drawing/2014/main" id="{69221E4D-F4C1-6849-9126-BB587364DCD7}"/>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843293" y="6390376"/>
            <a:ext cx="869282" cy="262976"/>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0.wmf"/><Relationship Id="rId2" Type="http://schemas.openxmlformats.org/officeDocument/2006/relationships/slideLayout" Target="../slideLayouts/slideLayout15.xml"/><Relationship Id="rId1" Type="http://schemas.openxmlformats.org/officeDocument/2006/relationships/vmlDrawing" Target="../drawings/vmlDrawing9.vml"/><Relationship Id="rId6" Type="http://schemas.openxmlformats.org/officeDocument/2006/relationships/oleObject" Target="../embeddings/oleObject26.bin"/><Relationship Id="rId5" Type="http://schemas.openxmlformats.org/officeDocument/2006/relationships/image" Target="../media/image29.wmf"/><Relationship Id="rId4" Type="http://schemas.openxmlformats.org/officeDocument/2006/relationships/oleObject" Target="../embeddings/oleObject25.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2.wmf"/><Relationship Id="rId2" Type="http://schemas.openxmlformats.org/officeDocument/2006/relationships/slideLayout" Target="../slideLayouts/slideLayout15.xml"/><Relationship Id="rId1" Type="http://schemas.openxmlformats.org/officeDocument/2006/relationships/vmlDrawing" Target="../drawings/vmlDrawing10.vml"/><Relationship Id="rId6" Type="http://schemas.openxmlformats.org/officeDocument/2006/relationships/oleObject" Target="../embeddings/oleObject28.bin"/><Relationship Id="rId5" Type="http://schemas.openxmlformats.org/officeDocument/2006/relationships/image" Target="../media/image31.wmf"/><Relationship Id="rId4" Type="http://schemas.openxmlformats.org/officeDocument/2006/relationships/oleObject" Target="../embeddings/oleObject27.bin"/></Relationships>
</file>

<file path=ppt/slides/_rels/slide1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34.wmf"/></Relationships>
</file>

<file path=ppt/slides/_rels/slide1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16.wmf"/><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wmf"/><Relationship Id="rId10" Type="http://schemas.openxmlformats.org/officeDocument/2006/relationships/image" Target="../media/image18.wmf"/><Relationship Id="rId4" Type="http://schemas.openxmlformats.org/officeDocument/2006/relationships/oleObject" Target="../embeddings/oleObject1.bin"/><Relationship Id="rId9" Type="http://schemas.openxmlformats.org/officeDocument/2006/relationships/image" Target="../media/image17.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xml"/><Relationship Id="rId7" Type="http://schemas.openxmlformats.org/officeDocument/2006/relationships/image" Target="../media/image16.wmf"/><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5.wmf"/><Relationship Id="rId10" Type="http://schemas.openxmlformats.org/officeDocument/2006/relationships/image" Target="../media/image19.wmf"/><Relationship Id="rId4" Type="http://schemas.openxmlformats.org/officeDocument/2006/relationships/oleObject" Target="../embeddings/oleObject4.bin"/><Relationship Id="rId9" Type="http://schemas.openxmlformats.org/officeDocument/2006/relationships/image" Target="../media/image17.wmf"/></Relationships>
</file>

<file path=ppt/slides/_rels/slide4.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4.xml"/><Relationship Id="rId7" Type="http://schemas.openxmlformats.org/officeDocument/2006/relationships/oleObject" Target="../embeddings/oleObject8.bin"/><Relationship Id="rId12" Type="http://schemas.openxmlformats.org/officeDocument/2006/relationships/image" Target="../media/image16.wmf"/><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image" Target="../media/image19.wmf"/><Relationship Id="rId11" Type="http://schemas.openxmlformats.org/officeDocument/2006/relationships/oleObject" Target="../embeddings/oleObject10.bin"/><Relationship Id="rId5" Type="http://schemas.openxmlformats.org/officeDocument/2006/relationships/image" Target="../media/image20.wmf"/><Relationship Id="rId10" Type="http://schemas.openxmlformats.org/officeDocument/2006/relationships/image" Target="../media/image15.wmf"/><Relationship Id="rId4" Type="http://schemas.openxmlformats.org/officeDocument/2006/relationships/oleObject" Target="../embeddings/oleObject7.bin"/><Relationship Id="rId9"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5.xml"/><Relationship Id="rId7" Type="http://schemas.openxmlformats.org/officeDocument/2006/relationships/image" Target="../media/image20.wmf"/><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image" Target="../media/image21.wmf"/><Relationship Id="rId4"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6.xml"/><Relationship Id="rId7" Type="http://schemas.openxmlformats.org/officeDocument/2006/relationships/image" Target="../media/image21.wmf"/><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image" Target="../media/image22.wmf"/><Relationship Id="rId10" Type="http://schemas.openxmlformats.org/officeDocument/2006/relationships/image" Target="../media/image19.wmf"/><Relationship Id="rId4" Type="http://schemas.openxmlformats.org/officeDocument/2006/relationships/oleObject" Target="../embeddings/oleObject13.bin"/><Relationship Id="rId9" Type="http://schemas.openxmlformats.org/officeDocument/2006/relationships/image" Target="../media/image20.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7.xml"/><Relationship Id="rId7" Type="http://schemas.openxmlformats.org/officeDocument/2006/relationships/image" Target="../media/image23.wmf"/><Relationship Id="rId2" Type="http://schemas.openxmlformats.org/officeDocument/2006/relationships/slideLayout" Target="../slideLayouts/slideLayout15.xml"/><Relationship Id="rId1" Type="http://schemas.openxmlformats.org/officeDocument/2006/relationships/vmlDrawing" Target="../drawings/vmlDrawing6.vml"/><Relationship Id="rId6" Type="http://schemas.openxmlformats.org/officeDocument/2006/relationships/oleObject" Target="../embeddings/oleObject17.bin"/><Relationship Id="rId11" Type="http://schemas.openxmlformats.org/officeDocument/2006/relationships/image" Target="../media/image25.wmf"/><Relationship Id="rId5" Type="http://schemas.openxmlformats.org/officeDocument/2006/relationships/image" Target="../media/image22.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24.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8.xml"/><Relationship Id="rId7" Type="http://schemas.openxmlformats.org/officeDocument/2006/relationships/image" Target="../media/image27.wmf"/><Relationship Id="rId2" Type="http://schemas.openxmlformats.org/officeDocument/2006/relationships/slideLayout" Target="../slideLayouts/slideLayout15.xml"/><Relationship Id="rId1" Type="http://schemas.openxmlformats.org/officeDocument/2006/relationships/vmlDrawing" Target="../drawings/vmlDrawing7.vml"/><Relationship Id="rId6" Type="http://schemas.openxmlformats.org/officeDocument/2006/relationships/oleObject" Target="../embeddings/oleObject21.bin"/><Relationship Id="rId5" Type="http://schemas.openxmlformats.org/officeDocument/2006/relationships/image" Target="../media/image26.wmf"/><Relationship Id="rId4" Type="http://schemas.openxmlformats.org/officeDocument/2006/relationships/oleObject" Target="../embeddings/oleObject20.bin"/><Relationship Id="rId9" Type="http://schemas.openxmlformats.org/officeDocument/2006/relationships/image" Target="../media/image28.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5.wmf"/><Relationship Id="rId2" Type="http://schemas.openxmlformats.org/officeDocument/2006/relationships/slideLayout" Target="../slideLayouts/slideLayout15.xml"/><Relationship Id="rId1" Type="http://schemas.openxmlformats.org/officeDocument/2006/relationships/vmlDrawing" Target="../drawings/vmlDrawing8.vml"/><Relationship Id="rId6" Type="http://schemas.openxmlformats.org/officeDocument/2006/relationships/oleObject" Target="../embeddings/oleObject24.bin"/><Relationship Id="rId5" Type="http://schemas.openxmlformats.org/officeDocument/2006/relationships/image" Target="../media/image28.wmf"/><Relationship Id="rId4" Type="http://schemas.openxmlformats.org/officeDocument/2006/relationships/oleObject" Target="../embeddings/oleObject2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p:txBody>
          <a:bodyPr/>
          <a:lstStyle/>
          <a:p>
            <a:r>
              <a:rPr lang="en-GB" dirty="0"/>
              <a:t>Adaptive Filters</a:t>
            </a:r>
            <a:br>
              <a:rPr lang="en-GB" dirty="0"/>
            </a:br>
            <a:r>
              <a:rPr lang="en-GB" sz="3600" dirty="0"/>
              <a:t>Adaptive FIR Filter and the LMS Algorithm</a:t>
            </a:r>
            <a:endParaRPr lang="en-US" sz="3600" dirty="0"/>
          </a:p>
        </p:txBody>
      </p:sp>
    </p:spTree>
    <p:extLst>
      <p:ext uri="{BB962C8B-B14F-4D97-AF65-F5344CB8AC3E}">
        <p14:creationId xmlns:p14="http://schemas.microsoft.com/office/powerpoint/2010/main" val="221189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Steepest Descent</a:t>
            </a:r>
            <a:endParaRPr lang="en-US" dirty="0"/>
          </a:p>
        </p:txBody>
      </p:sp>
      <p:graphicFrame>
        <p:nvGraphicFramePr>
          <p:cNvPr id="4" name="Object 4">
            <a:extLst>
              <a:ext uri="{FF2B5EF4-FFF2-40B4-BE49-F238E27FC236}">
                <a16:creationId xmlns:a16="http://schemas.microsoft.com/office/drawing/2014/main" id="{27C133F7-1620-435A-8B97-B099D4E36F56}"/>
              </a:ext>
            </a:extLst>
          </p:cNvPr>
          <p:cNvGraphicFramePr>
            <a:graphicFrameLocks noChangeAspect="1"/>
          </p:cNvGraphicFramePr>
          <p:nvPr>
            <p:extLst>
              <p:ext uri="{D42A27DB-BD31-4B8C-83A1-F6EECF244321}">
                <p14:modId xmlns:p14="http://schemas.microsoft.com/office/powerpoint/2010/main" val="2342911307"/>
              </p:ext>
            </p:extLst>
          </p:nvPr>
        </p:nvGraphicFramePr>
        <p:xfrm>
          <a:off x="6034889" y="2554289"/>
          <a:ext cx="5506321" cy="706437"/>
        </p:xfrm>
        <a:graphic>
          <a:graphicData uri="http://schemas.openxmlformats.org/presentationml/2006/ole">
            <mc:AlternateContent xmlns:mc="http://schemas.openxmlformats.org/markup-compatibility/2006">
              <mc:Choice xmlns:v="urn:schemas-microsoft-com:vml" Requires="v">
                <p:oleObj spid="_x0000_s9218" name="Equation" r:id="rId4" imgW="2450880" imgH="419040" progId="Equation.3">
                  <p:embed/>
                </p:oleObj>
              </mc:Choice>
              <mc:Fallback>
                <p:oleObj name="Equation" r:id="rId4" imgW="2450880" imgH="419040" progId="Equation.3">
                  <p:embed/>
                  <p:pic>
                    <p:nvPicPr>
                      <p:cNvPr id="4" name="Object 4">
                        <a:extLst>
                          <a:ext uri="{FF2B5EF4-FFF2-40B4-BE49-F238E27FC236}">
                            <a16:creationId xmlns:a16="http://schemas.microsoft.com/office/drawing/2014/main" id="{27C133F7-1620-435A-8B97-B099D4E36F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4889" y="2554289"/>
                        <a:ext cx="5506321" cy="706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a:extLst>
              <a:ext uri="{FF2B5EF4-FFF2-40B4-BE49-F238E27FC236}">
                <a16:creationId xmlns:a16="http://schemas.microsoft.com/office/drawing/2014/main" id="{4761F3E9-C8FB-4622-BF43-B3B65F493CF4}"/>
              </a:ext>
            </a:extLst>
          </p:cNvPr>
          <p:cNvGraphicFramePr>
            <a:graphicFrameLocks noChangeAspect="1"/>
          </p:cNvGraphicFramePr>
          <p:nvPr>
            <p:extLst>
              <p:ext uri="{D42A27DB-BD31-4B8C-83A1-F6EECF244321}">
                <p14:modId xmlns:p14="http://schemas.microsoft.com/office/powerpoint/2010/main" val="2432331572"/>
              </p:ext>
            </p:extLst>
          </p:nvPr>
        </p:nvGraphicFramePr>
        <p:xfrm>
          <a:off x="7055519" y="3619500"/>
          <a:ext cx="1712689" cy="406400"/>
        </p:xfrm>
        <a:graphic>
          <a:graphicData uri="http://schemas.openxmlformats.org/presentationml/2006/ole">
            <mc:AlternateContent xmlns:mc="http://schemas.openxmlformats.org/markup-compatibility/2006">
              <mc:Choice xmlns:v="urn:schemas-microsoft-com:vml" Requires="v">
                <p:oleObj spid="_x0000_s9219" name="Equation" r:id="rId6" imgW="761760" imgH="241200" progId="Equation.3">
                  <p:embed/>
                </p:oleObj>
              </mc:Choice>
              <mc:Fallback>
                <p:oleObj name="Equation" r:id="rId6" imgW="761760" imgH="241200" progId="Equation.3">
                  <p:embed/>
                  <p:pic>
                    <p:nvPicPr>
                      <p:cNvPr id="5" name="Object 4">
                        <a:extLst>
                          <a:ext uri="{FF2B5EF4-FFF2-40B4-BE49-F238E27FC236}">
                            <a16:creationId xmlns:a16="http://schemas.microsoft.com/office/drawing/2014/main" id="{4761F3E9-C8FB-4622-BF43-B3B65F493C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5519" y="3619500"/>
                        <a:ext cx="1712689"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54">
            <a:extLst>
              <a:ext uri="{FF2B5EF4-FFF2-40B4-BE49-F238E27FC236}">
                <a16:creationId xmlns:a16="http://schemas.microsoft.com/office/drawing/2014/main" id="{FB42CF2E-9929-4C74-9B2F-BF98E3974CE9}"/>
              </a:ext>
            </a:extLst>
          </p:cNvPr>
          <p:cNvGrpSpPr>
            <a:grpSpLocks noChangeAspect="1"/>
          </p:cNvGrpSpPr>
          <p:nvPr/>
        </p:nvGrpSpPr>
        <p:grpSpPr bwMode="auto">
          <a:xfrm>
            <a:off x="752378" y="1371601"/>
            <a:ext cx="5057116" cy="4294188"/>
            <a:chOff x="474" y="864"/>
            <a:chExt cx="3186" cy="2705"/>
          </a:xfrm>
        </p:grpSpPr>
        <p:sp>
          <p:nvSpPr>
            <p:cNvPr id="7" name="AutoShape 53">
              <a:extLst>
                <a:ext uri="{FF2B5EF4-FFF2-40B4-BE49-F238E27FC236}">
                  <a16:creationId xmlns:a16="http://schemas.microsoft.com/office/drawing/2014/main" id="{6519D84A-DE8B-4AD4-AFA7-16542BE10566}"/>
                </a:ext>
              </a:extLst>
            </p:cNvPr>
            <p:cNvSpPr>
              <a:spLocks noChangeAspect="1" noChangeArrowheads="1" noTextEdit="1"/>
            </p:cNvSpPr>
            <p:nvPr/>
          </p:nvSpPr>
          <p:spPr bwMode="auto">
            <a:xfrm>
              <a:off x="474" y="864"/>
              <a:ext cx="3186" cy="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55">
              <a:extLst>
                <a:ext uri="{FF2B5EF4-FFF2-40B4-BE49-F238E27FC236}">
                  <a16:creationId xmlns:a16="http://schemas.microsoft.com/office/drawing/2014/main" id="{E80C037A-5D25-4F03-BF58-7526374ACE3D}"/>
                </a:ext>
              </a:extLst>
            </p:cNvPr>
            <p:cNvSpPr>
              <a:spLocks/>
            </p:cNvSpPr>
            <p:nvPr/>
          </p:nvSpPr>
          <p:spPr bwMode="auto">
            <a:xfrm>
              <a:off x="674" y="1235"/>
              <a:ext cx="1122" cy="1753"/>
            </a:xfrm>
            <a:custGeom>
              <a:avLst/>
              <a:gdLst>
                <a:gd name="T0" fmla="*/ 0 w 1122"/>
                <a:gd name="T1" fmla="*/ 0 h 1753"/>
                <a:gd name="T2" fmla="*/ 50 w 1122"/>
                <a:gd name="T3" fmla="*/ 140 h 1753"/>
                <a:gd name="T4" fmla="*/ 101 w 1122"/>
                <a:gd name="T5" fmla="*/ 280 h 1753"/>
                <a:gd name="T6" fmla="*/ 141 w 1122"/>
                <a:gd name="T7" fmla="*/ 410 h 1753"/>
                <a:gd name="T8" fmla="*/ 161 w 1122"/>
                <a:gd name="T9" fmla="*/ 471 h 1753"/>
                <a:gd name="T10" fmla="*/ 191 w 1122"/>
                <a:gd name="T11" fmla="*/ 551 h 1753"/>
                <a:gd name="T12" fmla="*/ 241 w 1122"/>
                <a:gd name="T13" fmla="*/ 651 h 1753"/>
                <a:gd name="T14" fmla="*/ 291 w 1122"/>
                <a:gd name="T15" fmla="*/ 771 h 1753"/>
                <a:gd name="T16" fmla="*/ 331 w 1122"/>
                <a:gd name="T17" fmla="*/ 871 h 1753"/>
                <a:gd name="T18" fmla="*/ 381 w 1122"/>
                <a:gd name="T19" fmla="*/ 982 h 1753"/>
                <a:gd name="T20" fmla="*/ 421 w 1122"/>
                <a:gd name="T21" fmla="*/ 1072 h 1753"/>
                <a:gd name="T22" fmla="*/ 441 w 1122"/>
                <a:gd name="T23" fmla="*/ 1112 h 1753"/>
                <a:gd name="T24" fmla="*/ 471 w 1122"/>
                <a:gd name="T25" fmla="*/ 1162 h 1753"/>
                <a:gd name="T26" fmla="*/ 511 w 1122"/>
                <a:gd name="T27" fmla="*/ 1242 h 1753"/>
                <a:gd name="T28" fmla="*/ 561 w 1122"/>
                <a:gd name="T29" fmla="*/ 1322 h 1753"/>
                <a:gd name="T30" fmla="*/ 602 w 1122"/>
                <a:gd name="T31" fmla="*/ 1382 h 1753"/>
                <a:gd name="T32" fmla="*/ 652 w 1122"/>
                <a:gd name="T33" fmla="*/ 1452 h 1753"/>
                <a:gd name="T34" fmla="*/ 692 w 1122"/>
                <a:gd name="T35" fmla="*/ 1502 h 1753"/>
                <a:gd name="T36" fmla="*/ 742 w 1122"/>
                <a:gd name="T37" fmla="*/ 1563 h 1753"/>
                <a:gd name="T38" fmla="*/ 792 w 1122"/>
                <a:gd name="T39" fmla="*/ 1613 h 1753"/>
                <a:gd name="T40" fmla="*/ 842 w 1122"/>
                <a:gd name="T41" fmla="*/ 1653 h 1753"/>
                <a:gd name="T42" fmla="*/ 882 w 1122"/>
                <a:gd name="T43" fmla="*/ 1683 h 1753"/>
                <a:gd name="T44" fmla="*/ 932 w 1122"/>
                <a:gd name="T45" fmla="*/ 1713 h 1753"/>
                <a:gd name="T46" fmla="*/ 1022 w 1122"/>
                <a:gd name="T47" fmla="*/ 1743 h 1753"/>
                <a:gd name="T48" fmla="*/ 1072 w 1122"/>
                <a:gd name="T49" fmla="*/ 1753 h 1753"/>
                <a:gd name="T50" fmla="*/ 1122 w 1122"/>
                <a:gd name="T51" fmla="*/ 1753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2" h="1753">
                  <a:moveTo>
                    <a:pt x="0" y="0"/>
                  </a:moveTo>
                  <a:lnTo>
                    <a:pt x="50" y="140"/>
                  </a:lnTo>
                  <a:lnTo>
                    <a:pt x="101" y="280"/>
                  </a:lnTo>
                  <a:lnTo>
                    <a:pt x="141" y="410"/>
                  </a:lnTo>
                  <a:lnTo>
                    <a:pt x="161" y="471"/>
                  </a:lnTo>
                  <a:lnTo>
                    <a:pt x="191" y="551"/>
                  </a:lnTo>
                  <a:lnTo>
                    <a:pt x="241" y="651"/>
                  </a:lnTo>
                  <a:lnTo>
                    <a:pt x="291" y="771"/>
                  </a:lnTo>
                  <a:lnTo>
                    <a:pt x="331" y="871"/>
                  </a:lnTo>
                  <a:lnTo>
                    <a:pt x="381" y="982"/>
                  </a:lnTo>
                  <a:lnTo>
                    <a:pt x="421" y="1072"/>
                  </a:lnTo>
                  <a:lnTo>
                    <a:pt x="441" y="1112"/>
                  </a:lnTo>
                  <a:lnTo>
                    <a:pt x="471" y="1162"/>
                  </a:lnTo>
                  <a:lnTo>
                    <a:pt x="511" y="1242"/>
                  </a:lnTo>
                  <a:lnTo>
                    <a:pt x="561" y="1322"/>
                  </a:lnTo>
                  <a:lnTo>
                    <a:pt x="602" y="1382"/>
                  </a:lnTo>
                  <a:lnTo>
                    <a:pt x="652" y="1452"/>
                  </a:lnTo>
                  <a:lnTo>
                    <a:pt x="692" y="1502"/>
                  </a:lnTo>
                  <a:lnTo>
                    <a:pt x="742" y="1563"/>
                  </a:lnTo>
                  <a:lnTo>
                    <a:pt x="792" y="1613"/>
                  </a:lnTo>
                  <a:lnTo>
                    <a:pt x="842" y="1653"/>
                  </a:lnTo>
                  <a:lnTo>
                    <a:pt x="882" y="1683"/>
                  </a:lnTo>
                  <a:lnTo>
                    <a:pt x="932" y="1713"/>
                  </a:lnTo>
                  <a:lnTo>
                    <a:pt x="1022" y="1743"/>
                  </a:lnTo>
                  <a:lnTo>
                    <a:pt x="1072" y="1753"/>
                  </a:lnTo>
                  <a:lnTo>
                    <a:pt x="1122" y="1753"/>
                  </a:lnTo>
                </a:path>
              </a:pathLst>
            </a:custGeom>
            <a:noFill/>
            <a:ln w="381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56">
              <a:extLst>
                <a:ext uri="{FF2B5EF4-FFF2-40B4-BE49-F238E27FC236}">
                  <a16:creationId xmlns:a16="http://schemas.microsoft.com/office/drawing/2014/main" id="{6ED291D6-3D12-4958-BEC3-30837A8D97F5}"/>
                </a:ext>
              </a:extLst>
            </p:cNvPr>
            <p:cNvSpPr>
              <a:spLocks/>
            </p:cNvSpPr>
            <p:nvPr/>
          </p:nvSpPr>
          <p:spPr bwMode="auto">
            <a:xfrm>
              <a:off x="1786" y="1235"/>
              <a:ext cx="1123" cy="1753"/>
            </a:xfrm>
            <a:custGeom>
              <a:avLst/>
              <a:gdLst>
                <a:gd name="T0" fmla="*/ 1123 w 1123"/>
                <a:gd name="T1" fmla="*/ 0 h 1753"/>
                <a:gd name="T2" fmla="*/ 1072 w 1123"/>
                <a:gd name="T3" fmla="*/ 140 h 1753"/>
                <a:gd name="T4" fmla="*/ 1032 w 1123"/>
                <a:gd name="T5" fmla="*/ 280 h 1753"/>
                <a:gd name="T6" fmla="*/ 982 w 1123"/>
                <a:gd name="T7" fmla="*/ 410 h 1753"/>
                <a:gd name="T8" fmla="*/ 962 w 1123"/>
                <a:gd name="T9" fmla="*/ 471 h 1753"/>
                <a:gd name="T10" fmla="*/ 932 w 1123"/>
                <a:gd name="T11" fmla="*/ 551 h 1753"/>
                <a:gd name="T12" fmla="*/ 882 w 1123"/>
                <a:gd name="T13" fmla="*/ 651 h 1753"/>
                <a:gd name="T14" fmla="*/ 832 w 1123"/>
                <a:gd name="T15" fmla="*/ 771 h 1753"/>
                <a:gd name="T16" fmla="*/ 792 w 1123"/>
                <a:gd name="T17" fmla="*/ 871 h 1753"/>
                <a:gd name="T18" fmla="*/ 742 w 1123"/>
                <a:gd name="T19" fmla="*/ 982 h 1753"/>
                <a:gd name="T20" fmla="*/ 702 w 1123"/>
                <a:gd name="T21" fmla="*/ 1072 h 1753"/>
                <a:gd name="T22" fmla="*/ 682 w 1123"/>
                <a:gd name="T23" fmla="*/ 1112 h 1753"/>
                <a:gd name="T24" fmla="*/ 652 w 1123"/>
                <a:gd name="T25" fmla="*/ 1162 h 1753"/>
                <a:gd name="T26" fmla="*/ 612 w 1123"/>
                <a:gd name="T27" fmla="*/ 1242 h 1753"/>
                <a:gd name="T28" fmla="*/ 562 w 1123"/>
                <a:gd name="T29" fmla="*/ 1322 h 1753"/>
                <a:gd name="T30" fmla="*/ 521 w 1123"/>
                <a:gd name="T31" fmla="*/ 1382 h 1753"/>
                <a:gd name="T32" fmla="*/ 471 w 1123"/>
                <a:gd name="T33" fmla="*/ 1452 h 1753"/>
                <a:gd name="T34" fmla="*/ 381 w 1123"/>
                <a:gd name="T35" fmla="*/ 1563 h 1753"/>
                <a:gd name="T36" fmla="*/ 331 w 1123"/>
                <a:gd name="T37" fmla="*/ 1613 h 1753"/>
                <a:gd name="T38" fmla="*/ 281 w 1123"/>
                <a:gd name="T39" fmla="*/ 1653 h 1753"/>
                <a:gd name="T40" fmla="*/ 191 w 1123"/>
                <a:gd name="T41" fmla="*/ 1713 h 1753"/>
                <a:gd name="T42" fmla="*/ 101 w 1123"/>
                <a:gd name="T43" fmla="*/ 1743 h 1753"/>
                <a:gd name="T44" fmla="*/ 51 w 1123"/>
                <a:gd name="T45" fmla="*/ 1753 h 1753"/>
                <a:gd name="T46" fmla="*/ 0 w 1123"/>
                <a:gd name="T47" fmla="*/ 1753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3" h="1753">
                  <a:moveTo>
                    <a:pt x="1123" y="0"/>
                  </a:moveTo>
                  <a:lnTo>
                    <a:pt x="1072" y="140"/>
                  </a:lnTo>
                  <a:lnTo>
                    <a:pt x="1032" y="280"/>
                  </a:lnTo>
                  <a:lnTo>
                    <a:pt x="982" y="410"/>
                  </a:lnTo>
                  <a:lnTo>
                    <a:pt x="962" y="471"/>
                  </a:lnTo>
                  <a:lnTo>
                    <a:pt x="932" y="551"/>
                  </a:lnTo>
                  <a:lnTo>
                    <a:pt x="882" y="651"/>
                  </a:lnTo>
                  <a:lnTo>
                    <a:pt x="832" y="771"/>
                  </a:lnTo>
                  <a:lnTo>
                    <a:pt x="792" y="871"/>
                  </a:lnTo>
                  <a:lnTo>
                    <a:pt x="742" y="982"/>
                  </a:lnTo>
                  <a:lnTo>
                    <a:pt x="702" y="1072"/>
                  </a:lnTo>
                  <a:lnTo>
                    <a:pt x="682" y="1112"/>
                  </a:lnTo>
                  <a:lnTo>
                    <a:pt x="652" y="1162"/>
                  </a:lnTo>
                  <a:lnTo>
                    <a:pt x="612" y="1242"/>
                  </a:lnTo>
                  <a:lnTo>
                    <a:pt x="562" y="1322"/>
                  </a:lnTo>
                  <a:lnTo>
                    <a:pt x="521" y="1382"/>
                  </a:lnTo>
                  <a:lnTo>
                    <a:pt x="471" y="1452"/>
                  </a:lnTo>
                  <a:lnTo>
                    <a:pt x="381" y="1563"/>
                  </a:lnTo>
                  <a:lnTo>
                    <a:pt x="331" y="1613"/>
                  </a:lnTo>
                  <a:lnTo>
                    <a:pt x="281" y="1653"/>
                  </a:lnTo>
                  <a:lnTo>
                    <a:pt x="191" y="1713"/>
                  </a:lnTo>
                  <a:lnTo>
                    <a:pt x="101" y="1743"/>
                  </a:lnTo>
                  <a:lnTo>
                    <a:pt x="51" y="1753"/>
                  </a:lnTo>
                  <a:lnTo>
                    <a:pt x="0" y="1753"/>
                  </a:lnTo>
                </a:path>
              </a:pathLst>
            </a:custGeom>
            <a:noFill/>
            <a:ln w="38100">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Line 57">
              <a:extLst>
                <a:ext uri="{FF2B5EF4-FFF2-40B4-BE49-F238E27FC236}">
                  <a16:creationId xmlns:a16="http://schemas.microsoft.com/office/drawing/2014/main" id="{8C909DAA-0F16-439D-83CC-C9C6C42BCFF5}"/>
                </a:ext>
              </a:extLst>
            </p:cNvPr>
            <p:cNvSpPr>
              <a:spLocks noChangeShapeType="1"/>
            </p:cNvSpPr>
            <p:nvPr/>
          </p:nvSpPr>
          <p:spPr bwMode="auto">
            <a:xfrm flipH="1">
              <a:off x="474" y="3278"/>
              <a:ext cx="2665" cy="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Line 58">
              <a:extLst>
                <a:ext uri="{FF2B5EF4-FFF2-40B4-BE49-F238E27FC236}">
                  <a16:creationId xmlns:a16="http://schemas.microsoft.com/office/drawing/2014/main" id="{E3588CE0-BBF6-4D0B-8495-327577C9EB76}"/>
                </a:ext>
              </a:extLst>
            </p:cNvPr>
            <p:cNvSpPr>
              <a:spLocks noChangeShapeType="1"/>
            </p:cNvSpPr>
            <p:nvPr/>
          </p:nvSpPr>
          <p:spPr bwMode="auto">
            <a:xfrm>
              <a:off x="845" y="864"/>
              <a:ext cx="0" cy="2525"/>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2" name="Group 65">
              <a:extLst>
                <a:ext uri="{FF2B5EF4-FFF2-40B4-BE49-F238E27FC236}">
                  <a16:creationId xmlns:a16="http://schemas.microsoft.com/office/drawing/2014/main" id="{944C5EDB-5BA8-416F-87FF-0D45A2A09C0F}"/>
                </a:ext>
              </a:extLst>
            </p:cNvPr>
            <p:cNvGrpSpPr>
              <a:grpSpLocks/>
            </p:cNvGrpSpPr>
            <p:nvPr/>
          </p:nvGrpSpPr>
          <p:grpSpPr bwMode="auto">
            <a:xfrm>
              <a:off x="474" y="874"/>
              <a:ext cx="304" cy="204"/>
              <a:chOff x="474" y="874"/>
              <a:chExt cx="304" cy="204"/>
            </a:xfrm>
          </p:grpSpPr>
          <p:sp>
            <p:nvSpPr>
              <p:cNvPr id="66" name="Rectangle 61">
                <a:extLst>
                  <a:ext uri="{FF2B5EF4-FFF2-40B4-BE49-F238E27FC236}">
                    <a16:creationId xmlns:a16="http://schemas.microsoft.com/office/drawing/2014/main" id="{5B7F7E1D-0CED-4822-BA74-DA8AC1864E0F}"/>
                  </a:ext>
                </a:extLst>
              </p:cNvPr>
              <p:cNvSpPr>
                <a:spLocks noChangeArrowheads="1"/>
              </p:cNvSpPr>
              <p:nvPr/>
            </p:nvSpPr>
            <p:spPr bwMode="auto">
              <a:xfrm>
                <a:off x="474" y="874"/>
                <a:ext cx="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Symbol" pitchFamily="18" charset="2"/>
                    <a:cs typeface="Arial" pitchFamily="34" charset="0"/>
                  </a:rPr>
                  <a:t>x</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7" name="Rectangle 62">
                <a:extLst>
                  <a:ext uri="{FF2B5EF4-FFF2-40B4-BE49-F238E27FC236}">
                    <a16:creationId xmlns:a16="http://schemas.microsoft.com/office/drawing/2014/main" id="{647AA4F3-D30B-4377-B018-0D762A5DCB9D}"/>
                  </a:ext>
                </a:extLst>
              </p:cNvPr>
              <p:cNvSpPr>
                <a:spLocks noChangeArrowheads="1"/>
              </p:cNvSpPr>
              <p:nvPr/>
            </p:nvSpPr>
            <p:spPr bwMode="auto">
              <a:xfrm>
                <a:off x="564" y="884"/>
                <a:ext cx="5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charset="0"/>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8" name="Rectangle 63">
                <a:extLst>
                  <a:ext uri="{FF2B5EF4-FFF2-40B4-BE49-F238E27FC236}">
                    <a16:creationId xmlns:a16="http://schemas.microsoft.com/office/drawing/2014/main" id="{E0537153-51E1-431C-9471-F2345AB332BC}"/>
                  </a:ext>
                </a:extLst>
              </p:cNvPr>
              <p:cNvSpPr>
                <a:spLocks noChangeArrowheads="1"/>
              </p:cNvSpPr>
              <p:nvPr/>
            </p:nvSpPr>
            <p:spPr bwMode="auto">
              <a:xfrm>
                <a:off x="614" y="884"/>
                <a:ext cx="10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Times" charset="0"/>
                    <a:cs typeface="Arial" pitchFamily="34" charset="0"/>
                  </a:rPr>
                  <a:t>w</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9" name="Rectangle 64">
                <a:extLst>
                  <a:ext uri="{FF2B5EF4-FFF2-40B4-BE49-F238E27FC236}">
                    <a16:creationId xmlns:a16="http://schemas.microsoft.com/office/drawing/2014/main" id="{27EF243A-9C26-46AA-B168-47D5F040D48D}"/>
                  </a:ext>
                </a:extLst>
              </p:cNvPr>
              <p:cNvSpPr>
                <a:spLocks noChangeArrowheads="1"/>
              </p:cNvSpPr>
              <p:nvPr/>
            </p:nvSpPr>
            <p:spPr bwMode="auto">
              <a:xfrm>
                <a:off x="724" y="884"/>
                <a:ext cx="5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charset="0"/>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13" name="Group 68">
              <a:extLst>
                <a:ext uri="{FF2B5EF4-FFF2-40B4-BE49-F238E27FC236}">
                  <a16:creationId xmlns:a16="http://schemas.microsoft.com/office/drawing/2014/main" id="{6D454D94-4F7F-4207-9C5A-B94097BD4247}"/>
                </a:ext>
              </a:extLst>
            </p:cNvPr>
            <p:cNvGrpSpPr>
              <a:grpSpLocks/>
            </p:cNvGrpSpPr>
            <p:nvPr/>
          </p:nvGrpSpPr>
          <p:grpSpPr bwMode="auto">
            <a:xfrm>
              <a:off x="1706" y="3339"/>
              <a:ext cx="235" cy="206"/>
              <a:chOff x="1706" y="3339"/>
              <a:chExt cx="235" cy="206"/>
            </a:xfrm>
          </p:grpSpPr>
          <p:sp>
            <p:nvSpPr>
              <p:cNvPr id="64" name="Rectangle 66">
                <a:extLst>
                  <a:ext uri="{FF2B5EF4-FFF2-40B4-BE49-F238E27FC236}">
                    <a16:creationId xmlns:a16="http://schemas.microsoft.com/office/drawing/2014/main" id="{570D8BAF-4A60-4D8D-B064-EBCA649D9BC4}"/>
                  </a:ext>
                </a:extLst>
              </p:cNvPr>
              <p:cNvSpPr>
                <a:spLocks noChangeArrowheads="1"/>
              </p:cNvSpPr>
              <p:nvPr/>
            </p:nvSpPr>
            <p:spPr bwMode="auto">
              <a:xfrm>
                <a:off x="1706" y="3339"/>
                <a:ext cx="10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Times" charset="0"/>
                    <a:cs typeface="Arial" pitchFamily="34" charset="0"/>
                  </a:rPr>
                  <a:t>w</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5" name="Rectangle 67">
                <a:extLst>
                  <a:ext uri="{FF2B5EF4-FFF2-40B4-BE49-F238E27FC236}">
                    <a16:creationId xmlns:a16="http://schemas.microsoft.com/office/drawing/2014/main" id="{E4C16AA4-6171-48A3-8CEE-76D7BE9B9123}"/>
                  </a:ext>
                </a:extLst>
              </p:cNvPr>
              <p:cNvSpPr>
                <a:spLocks noChangeArrowheads="1"/>
              </p:cNvSpPr>
              <p:nvPr/>
            </p:nvSpPr>
            <p:spPr bwMode="auto">
              <a:xfrm>
                <a:off x="1807" y="3419"/>
                <a:ext cx="13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1" u="none" strike="noStrike" cap="none" normalizeH="0" baseline="0" dirty="0">
                    <a:ln>
                      <a:noFill/>
                    </a:ln>
                    <a:solidFill>
                      <a:srgbClr val="000000"/>
                    </a:solidFill>
                    <a:effectLst/>
                    <a:latin typeface="Times" charset="0"/>
                    <a:cs typeface="Arial" pitchFamily="34" charset="0"/>
                  </a:rPr>
                  <a:t>opt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14" name="Group 71">
              <a:extLst>
                <a:ext uri="{FF2B5EF4-FFF2-40B4-BE49-F238E27FC236}">
                  <a16:creationId xmlns:a16="http://schemas.microsoft.com/office/drawing/2014/main" id="{91FB069C-C487-42D6-9478-93391B2C4E35}"/>
                </a:ext>
              </a:extLst>
            </p:cNvPr>
            <p:cNvGrpSpPr>
              <a:grpSpLocks/>
            </p:cNvGrpSpPr>
            <p:nvPr/>
          </p:nvGrpSpPr>
          <p:grpSpPr bwMode="auto">
            <a:xfrm>
              <a:off x="474" y="2858"/>
              <a:ext cx="244" cy="236"/>
              <a:chOff x="474" y="2858"/>
              <a:chExt cx="244" cy="236"/>
            </a:xfrm>
          </p:grpSpPr>
          <p:sp>
            <p:nvSpPr>
              <p:cNvPr id="62" name="Rectangle 69">
                <a:extLst>
                  <a:ext uri="{FF2B5EF4-FFF2-40B4-BE49-F238E27FC236}">
                    <a16:creationId xmlns:a16="http://schemas.microsoft.com/office/drawing/2014/main" id="{A6C30208-F924-4B19-B47D-BE2C9CFE74A2}"/>
                  </a:ext>
                </a:extLst>
              </p:cNvPr>
              <p:cNvSpPr>
                <a:spLocks noChangeArrowheads="1"/>
              </p:cNvSpPr>
              <p:nvPr/>
            </p:nvSpPr>
            <p:spPr bwMode="auto">
              <a:xfrm>
                <a:off x="474" y="2858"/>
                <a:ext cx="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Symbol" pitchFamily="18" charset="2"/>
                    <a:cs typeface="Arial" pitchFamily="34" charset="0"/>
                  </a:rPr>
                  <a:t>x</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3" name="Rectangle 70">
                <a:extLst>
                  <a:ext uri="{FF2B5EF4-FFF2-40B4-BE49-F238E27FC236}">
                    <a16:creationId xmlns:a16="http://schemas.microsoft.com/office/drawing/2014/main" id="{4E2A2793-D0B1-4B82-A5E8-5E8A7B6AF8DC}"/>
                  </a:ext>
                </a:extLst>
              </p:cNvPr>
              <p:cNvSpPr>
                <a:spLocks noChangeArrowheads="1"/>
              </p:cNvSpPr>
              <p:nvPr/>
            </p:nvSpPr>
            <p:spPr bwMode="auto">
              <a:xfrm>
                <a:off x="554" y="2968"/>
                <a:ext cx="16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Times" charset="0"/>
                    <a:cs typeface="Arial" pitchFamily="34" charset="0"/>
                  </a:rPr>
                  <a:t>min</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pSp>
        <p:sp>
          <p:nvSpPr>
            <p:cNvPr id="15" name="Line 72">
              <a:extLst>
                <a:ext uri="{FF2B5EF4-FFF2-40B4-BE49-F238E27FC236}">
                  <a16:creationId xmlns:a16="http://schemas.microsoft.com/office/drawing/2014/main" id="{74302DB9-19F6-48C0-8837-75769911496D}"/>
                </a:ext>
              </a:extLst>
            </p:cNvPr>
            <p:cNvSpPr>
              <a:spLocks noChangeShapeType="1"/>
            </p:cNvSpPr>
            <p:nvPr/>
          </p:nvSpPr>
          <p:spPr bwMode="auto">
            <a:xfrm>
              <a:off x="1776" y="3278"/>
              <a:ext cx="0" cy="31"/>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Line 73">
              <a:extLst>
                <a:ext uri="{FF2B5EF4-FFF2-40B4-BE49-F238E27FC236}">
                  <a16:creationId xmlns:a16="http://schemas.microsoft.com/office/drawing/2014/main" id="{8F2831F2-8D24-4D87-82A1-BEA7D3317B34}"/>
                </a:ext>
              </a:extLst>
            </p:cNvPr>
            <p:cNvSpPr>
              <a:spLocks noChangeShapeType="1"/>
            </p:cNvSpPr>
            <p:nvPr/>
          </p:nvSpPr>
          <p:spPr bwMode="auto">
            <a:xfrm flipH="1">
              <a:off x="815" y="2998"/>
              <a:ext cx="30" cy="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Line 74">
              <a:extLst>
                <a:ext uri="{FF2B5EF4-FFF2-40B4-BE49-F238E27FC236}">
                  <a16:creationId xmlns:a16="http://schemas.microsoft.com/office/drawing/2014/main" id="{34271C32-E5DC-42B9-92FF-3AD5341AC302}"/>
                </a:ext>
              </a:extLst>
            </p:cNvPr>
            <p:cNvSpPr>
              <a:spLocks noChangeShapeType="1"/>
            </p:cNvSpPr>
            <p:nvPr/>
          </p:nvSpPr>
          <p:spPr bwMode="auto">
            <a:xfrm flipH="1">
              <a:off x="2317" y="1345"/>
              <a:ext cx="602" cy="1423"/>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Line 75">
              <a:extLst>
                <a:ext uri="{FF2B5EF4-FFF2-40B4-BE49-F238E27FC236}">
                  <a16:creationId xmlns:a16="http://schemas.microsoft.com/office/drawing/2014/main" id="{C823DE19-0A48-4019-A8E0-8E364CEE4F01}"/>
                </a:ext>
              </a:extLst>
            </p:cNvPr>
            <p:cNvSpPr>
              <a:spLocks noChangeShapeType="1"/>
            </p:cNvSpPr>
            <p:nvPr/>
          </p:nvSpPr>
          <p:spPr bwMode="auto">
            <a:xfrm>
              <a:off x="2608" y="1776"/>
              <a:ext cx="0" cy="1533"/>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Line 76">
              <a:extLst>
                <a:ext uri="{FF2B5EF4-FFF2-40B4-BE49-F238E27FC236}">
                  <a16:creationId xmlns:a16="http://schemas.microsoft.com/office/drawing/2014/main" id="{4A5BC18D-D618-4DB4-A865-4E00DC33367E}"/>
                </a:ext>
              </a:extLst>
            </p:cNvPr>
            <p:cNvSpPr>
              <a:spLocks noChangeShapeType="1"/>
            </p:cNvSpPr>
            <p:nvPr/>
          </p:nvSpPr>
          <p:spPr bwMode="auto">
            <a:xfrm>
              <a:off x="2147" y="2457"/>
              <a:ext cx="0" cy="852"/>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20" name="Group 80">
              <a:extLst>
                <a:ext uri="{FF2B5EF4-FFF2-40B4-BE49-F238E27FC236}">
                  <a16:creationId xmlns:a16="http://schemas.microsoft.com/office/drawing/2014/main" id="{EE32EB1E-B8E0-4EE6-939C-B3585136DB47}"/>
                </a:ext>
              </a:extLst>
            </p:cNvPr>
            <p:cNvGrpSpPr>
              <a:grpSpLocks/>
            </p:cNvGrpSpPr>
            <p:nvPr/>
          </p:nvGrpSpPr>
          <p:grpSpPr bwMode="auto">
            <a:xfrm>
              <a:off x="2153" y="2990"/>
              <a:ext cx="447" cy="56"/>
              <a:chOff x="2153" y="2990"/>
              <a:chExt cx="447" cy="56"/>
            </a:xfrm>
          </p:grpSpPr>
          <p:sp>
            <p:nvSpPr>
              <p:cNvPr id="59" name="Freeform 77">
                <a:extLst>
                  <a:ext uri="{FF2B5EF4-FFF2-40B4-BE49-F238E27FC236}">
                    <a16:creationId xmlns:a16="http://schemas.microsoft.com/office/drawing/2014/main" id="{8F335AE0-5661-4AC0-AD9C-860F5C47F924}"/>
                  </a:ext>
                </a:extLst>
              </p:cNvPr>
              <p:cNvSpPr>
                <a:spLocks/>
              </p:cNvSpPr>
              <p:nvPr/>
            </p:nvSpPr>
            <p:spPr bwMode="auto">
              <a:xfrm>
                <a:off x="2153" y="2990"/>
                <a:ext cx="76" cy="55"/>
              </a:xfrm>
              <a:custGeom>
                <a:avLst/>
                <a:gdLst>
                  <a:gd name="T0" fmla="*/ 0 w 110"/>
                  <a:gd name="T1" fmla="*/ 40 h 80"/>
                  <a:gd name="T2" fmla="*/ 110 w 110"/>
                  <a:gd name="T3" fmla="*/ 0 h 80"/>
                  <a:gd name="T4" fmla="*/ 110 w 110"/>
                  <a:gd name="T5" fmla="*/ 80 h 80"/>
                  <a:gd name="T6" fmla="*/ 0 w 110"/>
                  <a:gd name="T7" fmla="*/ 40 h 80"/>
                </a:gdLst>
                <a:ahLst/>
                <a:cxnLst>
                  <a:cxn ang="0">
                    <a:pos x="T0" y="T1"/>
                  </a:cxn>
                  <a:cxn ang="0">
                    <a:pos x="T2" y="T3"/>
                  </a:cxn>
                  <a:cxn ang="0">
                    <a:pos x="T4" y="T5"/>
                  </a:cxn>
                  <a:cxn ang="0">
                    <a:pos x="T6" y="T7"/>
                  </a:cxn>
                </a:cxnLst>
                <a:rect l="0" t="0" r="r" b="b"/>
                <a:pathLst>
                  <a:path w="110" h="80">
                    <a:moveTo>
                      <a:pt x="0" y="40"/>
                    </a:moveTo>
                    <a:lnTo>
                      <a:pt x="110" y="0"/>
                    </a:lnTo>
                    <a:lnTo>
                      <a:pt x="110" y="80"/>
                    </a:lnTo>
                    <a:lnTo>
                      <a:pt x="0" y="40"/>
                    </a:lnTo>
                    <a:close/>
                  </a:path>
                </a:pathLst>
              </a:custGeom>
              <a:solidFill>
                <a:srgbClr val="000000"/>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78">
                <a:extLst>
                  <a:ext uri="{FF2B5EF4-FFF2-40B4-BE49-F238E27FC236}">
                    <a16:creationId xmlns:a16="http://schemas.microsoft.com/office/drawing/2014/main" id="{4C46E9AA-E73A-4E44-A6B1-3F70C90CC333}"/>
                  </a:ext>
                </a:extLst>
              </p:cNvPr>
              <p:cNvSpPr>
                <a:spLocks/>
              </p:cNvSpPr>
              <p:nvPr/>
            </p:nvSpPr>
            <p:spPr bwMode="auto">
              <a:xfrm>
                <a:off x="2524" y="2991"/>
                <a:ext cx="76" cy="55"/>
              </a:xfrm>
              <a:custGeom>
                <a:avLst/>
                <a:gdLst>
                  <a:gd name="T0" fmla="*/ 110 w 110"/>
                  <a:gd name="T1" fmla="*/ 40 h 80"/>
                  <a:gd name="T2" fmla="*/ 0 w 110"/>
                  <a:gd name="T3" fmla="*/ 80 h 80"/>
                  <a:gd name="T4" fmla="*/ 0 w 110"/>
                  <a:gd name="T5" fmla="*/ 0 h 80"/>
                  <a:gd name="T6" fmla="*/ 110 w 110"/>
                  <a:gd name="T7" fmla="*/ 40 h 80"/>
                </a:gdLst>
                <a:ahLst/>
                <a:cxnLst>
                  <a:cxn ang="0">
                    <a:pos x="T0" y="T1"/>
                  </a:cxn>
                  <a:cxn ang="0">
                    <a:pos x="T2" y="T3"/>
                  </a:cxn>
                  <a:cxn ang="0">
                    <a:pos x="T4" y="T5"/>
                  </a:cxn>
                  <a:cxn ang="0">
                    <a:pos x="T6" y="T7"/>
                  </a:cxn>
                </a:cxnLst>
                <a:rect l="0" t="0" r="r" b="b"/>
                <a:pathLst>
                  <a:path w="110" h="80">
                    <a:moveTo>
                      <a:pt x="110" y="40"/>
                    </a:moveTo>
                    <a:lnTo>
                      <a:pt x="0" y="80"/>
                    </a:lnTo>
                    <a:lnTo>
                      <a:pt x="0" y="0"/>
                    </a:lnTo>
                    <a:lnTo>
                      <a:pt x="110" y="40"/>
                    </a:lnTo>
                    <a:close/>
                  </a:path>
                </a:pathLst>
              </a:custGeom>
              <a:solidFill>
                <a:srgbClr val="000000"/>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Line 79">
                <a:extLst>
                  <a:ext uri="{FF2B5EF4-FFF2-40B4-BE49-F238E27FC236}">
                    <a16:creationId xmlns:a16="http://schemas.microsoft.com/office/drawing/2014/main" id="{B517B35F-FCB3-4ECC-9183-0CAF6C49DE34}"/>
                  </a:ext>
                </a:extLst>
              </p:cNvPr>
              <p:cNvSpPr>
                <a:spLocks noChangeShapeType="1"/>
              </p:cNvSpPr>
              <p:nvPr/>
            </p:nvSpPr>
            <p:spPr bwMode="auto">
              <a:xfrm flipH="1">
                <a:off x="2167" y="3018"/>
                <a:ext cx="421" cy="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95">
              <a:extLst>
                <a:ext uri="{FF2B5EF4-FFF2-40B4-BE49-F238E27FC236}">
                  <a16:creationId xmlns:a16="http://schemas.microsoft.com/office/drawing/2014/main" id="{8E3A7EE9-E177-4064-A06D-27913A147298}"/>
                </a:ext>
              </a:extLst>
            </p:cNvPr>
            <p:cNvGrpSpPr>
              <a:grpSpLocks/>
            </p:cNvGrpSpPr>
            <p:nvPr/>
          </p:nvGrpSpPr>
          <p:grpSpPr bwMode="auto">
            <a:xfrm>
              <a:off x="2638" y="2728"/>
              <a:ext cx="842" cy="447"/>
              <a:chOff x="2638" y="2728"/>
              <a:chExt cx="842" cy="447"/>
            </a:xfrm>
          </p:grpSpPr>
          <p:sp>
            <p:nvSpPr>
              <p:cNvPr id="45" name="Rectangle 81">
                <a:extLst>
                  <a:ext uri="{FF2B5EF4-FFF2-40B4-BE49-F238E27FC236}">
                    <a16:creationId xmlns:a16="http://schemas.microsoft.com/office/drawing/2014/main" id="{4999EA0F-2CE4-4435-8255-8448D748C722}"/>
                  </a:ext>
                </a:extLst>
              </p:cNvPr>
              <p:cNvSpPr>
                <a:spLocks noChangeArrowheads="1"/>
              </p:cNvSpPr>
              <p:nvPr/>
            </p:nvSpPr>
            <p:spPr bwMode="auto">
              <a:xfrm>
                <a:off x="2638" y="2808"/>
                <a:ext cx="8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Symbol" pitchFamily="18" charset="2"/>
                    <a:cs typeface="Arial" pitchFamily="34" charset="0"/>
                  </a:rPr>
                  <a:t>b</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6" name="Rectangle 82">
                <a:extLst>
                  <a:ext uri="{FF2B5EF4-FFF2-40B4-BE49-F238E27FC236}">
                    <a16:creationId xmlns:a16="http://schemas.microsoft.com/office/drawing/2014/main" id="{A3B5FAD7-CEC2-45D8-B413-0C2B7D172940}"/>
                  </a:ext>
                </a:extLst>
              </p:cNvPr>
              <p:cNvSpPr>
                <a:spLocks noChangeArrowheads="1"/>
              </p:cNvSpPr>
              <p:nvPr/>
            </p:nvSpPr>
            <p:spPr bwMode="auto">
              <a:xfrm>
                <a:off x="2778" y="2728"/>
                <a:ext cx="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7" name="Rectangle 83">
                <a:extLst>
                  <a:ext uri="{FF2B5EF4-FFF2-40B4-BE49-F238E27FC236}">
                    <a16:creationId xmlns:a16="http://schemas.microsoft.com/office/drawing/2014/main" id="{95A528EA-50AF-46F8-811F-542AD2C4C1CC}"/>
                  </a:ext>
                </a:extLst>
              </p:cNvPr>
              <p:cNvSpPr>
                <a:spLocks noChangeArrowheads="1"/>
              </p:cNvSpPr>
              <p:nvPr/>
            </p:nvSpPr>
            <p:spPr bwMode="auto">
              <a:xfrm>
                <a:off x="2858" y="2728"/>
                <a:ext cx="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Symbol" pitchFamily="18" charset="2"/>
                    <a:cs typeface="Arial" pitchFamily="34" charset="0"/>
                  </a:rPr>
                  <a:t>x</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8" name="Rectangle 84">
                <a:extLst>
                  <a:ext uri="{FF2B5EF4-FFF2-40B4-BE49-F238E27FC236}">
                    <a16:creationId xmlns:a16="http://schemas.microsoft.com/office/drawing/2014/main" id="{F91C05AB-FF95-4809-BF2D-72A1176ACF6B}"/>
                  </a:ext>
                </a:extLst>
              </p:cNvPr>
              <p:cNvSpPr>
                <a:spLocks noChangeArrowheads="1"/>
              </p:cNvSpPr>
              <p:nvPr/>
            </p:nvSpPr>
            <p:spPr bwMode="auto">
              <a:xfrm>
                <a:off x="2939" y="2738"/>
                <a:ext cx="5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charset="0"/>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9" name="Rectangle 85">
                <a:extLst>
                  <a:ext uri="{FF2B5EF4-FFF2-40B4-BE49-F238E27FC236}">
                    <a16:creationId xmlns:a16="http://schemas.microsoft.com/office/drawing/2014/main" id="{5CF76E43-DAB0-4997-BFB0-A06D9A89D7EE}"/>
                  </a:ext>
                </a:extLst>
              </p:cNvPr>
              <p:cNvSpPr>
                <a:spLocks noChangeArrowheads="1"/>
              </p:cNvSpPr>
              <p:nvPr/>
            </p:nvSpPr>
            <p:spPr bwMode="auto">
              <a:xfrm>
                <a:off x="2999" y="2738"/>
                <a:ext cx="10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Times" charset="0"/>
                    <a:cs typeface="Arial" pitchFamily="34" charset="0"/>
                  </a:rPr>
                  <a:t>w</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0" name="Rectangle 86">
                <a:extLst>
                  <a:ext uri="{FF2B5EF4-FFF2-40B4-BE49-F238E27FC236}">
                    <a16:creationId xmlns:a16="http://schemas.microsoft.com/office/drawing/2014/main" id="{361740F2-A5D6-45D6-B730-EB5CDF3D9E16}"/>
                  </a:ext>
                </a:extLst>
              </p:cNvPr>
              <p:cNvSpPr>
                <a:spLocks noChangeArrowheads="1"/>
              </p:cNvSpPr>
              <p:nvPr/>
            </p:nvSpPr>
            <p:spPr bwMode="auto">
              <a:xfrm>
                <a:off x="3099" y="2738"/>
                <a:ext cx="5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charset="0"/>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1" name="Rectangle 87">
                <a:extLst>
                  <a:ext uri="{FF2B5EF4-FFF2-40B4-BE49-F238E27FC236}">
                    <a16:creationId xmlns:a16="http://schemas.microsoft.com/office/drawing/2014/main" id="{D29E8B18-B70C-41B4-AB9A-24199393B8DF}"/>
                  </a:ext>
                </a:extLst>
              </p:cNvPr>
              <p:cNvSpPr>
                <a:spLocks noChangeArrowheads="1"/>
              </p:cNvSpPr>
              <p:nvPr/>
            </p:nvSpPr>
            <p:spPr bwMode="auto">
              <a:xfrm>
                <a:off x="2869" y="2908"/>
                <a:ext cx="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2" name="Rectangle 88">
                <a:extLst>
                  <a:ext uri="{FF2B5EF4-FFF2-40B4-BE49-F238E27FC236}">
                    <a16:creationId xmlns:a16="http://schemas.microsoft.com/office/drawing/2014/main" id="{74A0B393-27F1-4B04-B474-C43A43B1CC55}"/>
                  </a:ext>
                </a:extLst>
              </p:cNvPr>
              <p:cNvSpPr>
                <a:spLocks noChangeArrowheads="1"/>
              </p:cNvSpPr>
              <p:nvPr/>
            </p:nvSpPr>
            <p:spPr bwMode="auto">
              <a:xfrm>
                <a:off x="2949" y="2918"/>
                <a:ext cx="10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Times" charset="0"/>
                    <a:cs typeface="Arial" pitchFamily="34" charset="0"/>
                  </a:rPr>
                  <a:t>w</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 name="Line 89">
                <a:extLst>
                  <a:ext uri="{FF2B5EF4-FFF2-40B4-BE49-F238E27FC236}">
                    <a16:creationId xmlns:a16="http://schemas.microsoft.com/office/drawing/2014/main" id="{5B547FB0-3DBA-46EE-91F1-CBD836A25521}"/>
                  </a:ext>
                </a:extLst>
              </p:cNvPr>
              <p:cNvSpPr>
                <a:spLocks noChangeShapeType="1"/>
              </p:cNvSpPr>
              <p:nvPr/>
            </p:nvSpPr>
            <p:spPr bwMode="auto">
              <a:xfrm>
                <a:off x="2768" y="2928"/>
                <a:ext cx="381" cy="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Line 90">
                <a:extLst>
                  <a:ext uri="{FF2B5EF4-FFF2-40B4-BE49-F238E27FC236}">
                    <a16:creationId xmlns:a16="http://schemas.microsoft.com/office/drawing/2014/main" id="{181EEE7F-A640-4E77-A101-49A1AA78CCFF}"/>
                  </a:ext>
                </a:extLst>
              </p:cNvPr>
              <p:cNvSpPr>
                <a:spLocks noChangeShapeType="1"/>
              </p:cNvSpPr>
              <p:nvPr/>
            </p:nvSpPr>
            <p:spPr bwMode="auto">
              <a:xfrm>
                <a:off x="3169" y="2747"/>
                <a:ext cx="0" cy="361"/>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Rectangle 91">
                <a:extLst>
                  <a:ext uri="{FF2B5EF4-FFF2-40B4-BE49-F238E27FC236}">
                    <a16:creationId xmlns:a16="http://schemas.microsoft.com/office/drawing/2014/main" id="{FAA482BA-AD06-4E48-A32E-4EBD996E98A6}"/>
                  </a:ext>
                </a:extLst>
              </p:cNvPr>
              <p:cNvSpPr>
                <a:spLocks noChangeArrowheads="1"/>
              </p:cNvSpPr>
              <p:nvPr/>
            </p:nvSpPr>
            <p:spPr bwMode="auto">
              <a:xfrm>
                <a:off x="3199" y="2998"/>
                <a:ext cx="8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1" u="none" strike="noStrike" cap="none" normalizeH="0" baseline="0" dirty="0">
                    <a:ln>
                      <a:noFill/>
                    </a:ln>
                    <a:solidFill>
                      <a:srgbClr val="000000"/>
                    </a:solidFill>
                    <a:effectLst/>
                    <a:latin typeface="Times" charset="0"/>
                    <a:cs typeface="Arial" pitchFamily="34" charset="0"/>
                  </a:rPr>
                  <a:t>w</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6" name="Rectangle 92">
                <a:extLst>
                  <a:ext uri="{FF2B5EF4-FFF2-40B4-BE49-F238E27FC236}">
                    <a16:creationId xmlns:a16="http://schemas.microsoft.com/office/drawing/2014/main" id="{C9837502-AB90-4AAA-92F0-B20D2D41B2E7}"/>
                  </a:ext>
                </a:extLst>
              </p:cNvPr>
              <p:cNvSpPr>
                <a:spLocks noChangeArrowheads="1"/>
              </p:cNvSpPr>
              <p:nvPr/>
            </p:nvSpPr>
            <p:spPr bwMode="auto">
              <a:xfrm>
                <a:off x="3289" y="2998"/>
                <a:ext cx="6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7" name="Rectangle 93">
                <a:extLst>
                  <a:ext uri="{FF2B5EF4-FFF2-40B4-BE49-F238E27FC236}">
                    <a16:creationId xmlns:a16="http://schemas.microsoft.com/office/drawing/2014/main" id="{9764D84D-5277-40DA-8D1B-9FA53293E399}"/>
                  </a:ext>
                </a:extLst>
              </p:cNvPr>
              <p:cNvSpPr>
                <a:spLocks noChangeArrowheads="1"/>
              </p:cNvSpPr>
              <p:nvPr/>
            </p:nvSpPr>
            <p:spPr bwMode="auto">
              <a:xfrm>
                <a:off x="3359" y="2998"/>
                <a:ext cx="8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1" u="none" strike="noStrike" cap="none" normalizeH="0" baseline="0" dirty="0">
                    <a:ln>
                      <a:noFill/>
                    </a:ln>
                    <a:solidFill>
                      <a:srgbClr val="000000"/>
                    </a:solidFill>
                    <a:effectLst/>
                    <a:latin typeface="Times" charset="0"/>
                    <a:cs typeface="Arial" pitchFamily="34" charset="0"/>
                  </a:rPr>
                  <a:t>w</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8" name="Rectangle 94">
                <a:extLst>
                  <a:ext uri="{FF2B5EF4-FFF2-40B4-BE49-F238E27FC236}">
                    <a16:creationId xmlns:a16="http://schemas.microsoft.com/office/drawing/2014/main" id="{DA3A24F5-064E-44C5-A5C6-793296F0AAEF}"/>
                  </a:ext>
                </a:extLst>
              </p:cNvPr>
              <p:cNvSpPr>
                <a:spLocks noChangeArrowheads="1"/>
              </p:cNvSpPr>
              <p:nvPr/>
            </p:nvSpPr>
            <p:spPr bwMode="auto">
              <a:xfrm>
                <a:off x="3440" y="3078"/>
                <a:ext cx="4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Times" charset="0"/>
                    <a:cs typeface="Arial" pitchFamily="34" charset="0"/>
                  </a:rPr>
                  <a:t>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pSp>
        <p:sp>
          <p:nvSpPr>
            <p:cNvPr id="22" name="Rectangle 96">
              <a:extLst>
                <a:ext uri="{FF2B5EF4-FFF2-40B4-BE49-F238E27FC236}">
                  <a16:creationId xmlns:a16="http://schemas.microsoft.com/office/drawing/2014/main" id="{276A2362-0F73-4FFC-87A0-8213014F858E}"/>
                </a:ext>
              </a:extLst>
            </p:cNvPr>
            <p:cNvSpPr>
              <a:spLocks noChangeArrowheads="1"/>
            </p:cNvSpPr>
            <p:nvPr/>
          </p:nvSpPr>
          <p:spPr bwMode="auto">
            <a:xfrm>
              <a:off x="3129" y="3329"/>
              <a:ext cx="10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Times" charset="0"/>
                  <a:cs typeface="Arial" pitchFamily="34" charset="0"/>
                </a:rPr>
                <a:t>w</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pSp>
          <p:nvGrpSpPr>
            <p:cNvPr id="23" name="Group 99">
              <a:extLst>
                <a:ext uri="{FF2B5EF4-FFF2-40B4-BE49-F238E27FC236}">
                  <a16:creationId xmlns:a16="http://schemas.microsoft.com/office/drawing/2014/main" id="{7EADB417-1B92-417B-AA30-5CE19814EAA7}"/>
                </a:ext>
              </a:extLst>
            </p:cNvPr>
            <p:cNvGrpSpPr>
              <a:grpSpLocks/>
            </p:cNvGrpSpPr>
            <p:nvPr/>
          </p:nvGrpSpPr>
          <p:grpSpPr bwMode="auto">
            <a:xfrm>
              <a:off x="2558" y="3339"/>
              <a:ext cx="163" cy="226"/>
              <a:chOff x="2558" y="3339"/>
              <a:chExt cx="163" cy="226"/>
            </a:xfrm>
          </p:grpSpPr>
          <p:sp>
            <p:nvSpPr>
              <p:cNvPr id="43" name="Rectangle 97">
                <a:extLst>
                  <a:ext uri="{FF2B5EF4-FFF2-40B4-BE49-F238E27FC236}">
                    <a16:creationId xmlns:a16="http://schemas.microsoft.com/office/drawing/2014/main" id="{A4823867-9CD7-4B3A-93B7-CC69B0D8C55D}"/>
                  </a:ext>
                </a:extLst>
              </p:cNvPr>
              <p:cNvSpPr>
                <a:spLocks noChangeArrowheads="1"/>
              </p:cNvSpPr>
              <p:nvPr/>
            </p:nvSpPr>
            <p:spPr bwMode="auto">
              <a:xfrm>
                <a:off x="2558" y="3339"/>
                <a:ext cx="10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Times" charset="0"/>
                    <a:cs typeface="Arial" pitchFamily="34" charset="0"/>
                  </a:rPr>
                  <a:t>w</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4" name="Rectangle 98">
                <a:extLst>
                  <a:ext uri="{FF2B5EF4-FFF2-40B4-BE49-F238E27FC236}">
                    <a16:creationId xmlns:a16="http://schemas.microsoft.com/office/drawing/2014/main" id="{FDE2919E-90F2-45F2-848C-8ACDE10DC1C5}"/>
                  </a:ext>
                </a:extLst>
              </p:cNvPr>
              <p:cNvSpPr>
                <a:spLocks noChangeArrowheads="1"/>
              </p:cNvSpPr>
              <p:nvPr/>
            </p:nvSpPr>
            <p:spPr bwMode="auto">
              <a:xfrm>
                <a:off x="2668" y="3439"/>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Times" charset="0"/>
                    <a:cs typeface="Arial" pitchFamily="34" charset="0"/>
                  </a:rPr>
                  <a:t>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24" name="Group 102">
              <a:extLst>
                <a:ext uri="{FF2B5EF4-FFF2-40B4-BE49-F238E27FC236}">
                  <a16:creationId xmlns:a16="http://schemas.microsoft.com/office/drawing/2014/main" id="{A7F20690-EBF1-436B-B3C6-79480F66E8D9}"/>
                </a:ext>
              </a:extLst>
            </p:cNvPr>
            <p:cNvGrpSpPr>
              <a:grpSpLocks/>
            </p:cNvGrpSpPr>
            <p:nvPr/>
          </p:nvGrpSpPr>
          <p:grpSpPr bwMode="auto">
            <a:xfrm>
              <a:off x="2107" y="3339"/>
              <a:ext cx="153" cy="226"/>
              <a:chOff x="2107" y="3339"/>
              <a:chExt cx="153" cy="226"/>
            </a:xfrm>
          </p:grpSpPr>
          <p:sp>
            <p:nvSpPr>
              <p:cNvPr id="41" name="Rectangle 100">
                <a:extLst>
                  <a:ext uri="{FF2B5EF4-FFF2-40B4-BE49-F238E27FC236}">
                    <a16:creationId xmlns:a16="http://schemas.microsoft.com/office/drawing/2014/main" id="{7C773FD0-F9E1-4B38-B20F-0D252AFCD318}"/>
                  </a:ext>
                </a:extLst>
              </p:cNvPr>
              <p:cNvSpPr>
                <a:spLocks noChangeArrowheads="1"/>
              </p:cNvSpPr>
              <p:nvPr/>
            </p:nvSpPr>
            <p:spPr bwMode="auto">
              <a:xfrm>
                <a:off x="2107" y="3339"/>
                <a:ext cx="10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Times" charset="0"/>
                    <a:cs typeface="Arial" pitchFamily="34" charset="0"/>
                  </a:rPr>
                  <a:t>w</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2" name="Rectangle 101">
                <a:extLst>
                  <a:ext uri="{FF2B5EF4-FFF2-40B4-BE49-F238E27FC236}">
                    <a16:creationId xmlns:a16="http://schemas.microsoft.com/office/drawing/2014/main" id="{5C38A202-6840-4F68-98F1-75346A841867}"/>
                  </a:ext>
                </a:extLst>
              </p:cNvPr>
              <p:cNvSpPr>
                <a:spLocks noChangeArrowheads="1"/>
              </p:cNvSpPr>
              <p:nvPr/>
            </p:nvSpPr>
            <p:spPr bwMode="auto">
              <a:xfrm>
                <a:off x="2207" y="3439"/>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Times" charset="0"/>
                    <a:cs typeface="Arial" pitchFamily="34" charset="0"/>
                  </a:rPr>
                  <a:t>1</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25" name="Group 116">
              <a:extLst>
                <a:ext uri="{FF2B5EF4-FFF2-40B4-BE49-F238E27FC236}">
                  <a16:creationId xmlns:a16="http://schemas.microsoft.com/office/drawing/2014/main" id="{E41F4EF5-C505-48DD-A2A3-899C23863CB8}"/>
                </a:ext>
              </a:extLst>
            </p:cNvPr>
            <p:cNvGrpSpPr>
              <a:grpSpLocks/>
            </p:cNvGrpSpPr>
            <p:nvPr/>
          </p:nvGrpSpPr>
          <p:grpSpPr bwMode="auto">
            <a:xfrm>
              <a:off x="2919" y="1936"/>
              <a:ext cx="701" cy="448"/>
              <a:chOff x="2919" y="1936"/>
              <a:chExt cx="701" cy="448"/>
            </a:xfrm>
          </p:grpSpPr>
          <p:sp>
            <p:nvSpPr>
              <p:cNvPr id="28" name="Rectangle 103">
                <a:extLst>
                  <a:ext uri="{FF2B5EF4-FFF2-40B4-BE49-F238E27FC236}">
                    <a16:creationId xmlns:a16="http://schemas.microsoft.com/office/drawing/2014/main" id="{E651198E-3575-47CF-BC97-A7C3DBCEE526}"/>
                  </a:ext>
                </a:extLst>
              </p:cNvPr>
              <p:cNvSpPr>
                <a:spLocks noChangeArrowheads="1"/>
              </p:cNvSpPr>
              <p:nvPr/>
            </p:nvSpPr>
            <p:spPr bwMode="auto">
              <a:xfrm>
                <a:off x="2919" y="1936"/>
                <a:ext cx="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 name="Rectangle 104">
                <a:extLst>
                  <a:ext uri="{FF2B5EF4-FFF2-40B4-BE49-F238E27FC236}">
                    <a16:creationId xmlns:a16="http://schemas.microsoft.com/office/drawing/2014/main" id="{6125EFE0-52F7-4C80-A1E1-2B688B4F50D1}"/>
                  </a:ext>
                </a:extLst>
              </p:cNvPr>
              <p:cNvSpPr>
                <a:spLocks noChangeArrowheads="1"/>
              </p:cNvSpPr>
              <p:nvPr/>
            </p:nvSpPr>
            <p:spPr bwMode="auto">
              <a:xfrm>
                <a:off x="2999" y="1936"/>
                <a:ext cx="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Symbol" pitchFamily="18" charset="2"/>
                    <a:cs typeface="Arial" pitchFamily="34" charset="0"/>
                  </a:rPr>
                  <a:t>x</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0" name="Rectangle 105">
                <a:extLst>
                  <a:ext uri="{FF2B5EF4-FFF2-40B4-BE49-F238E27FC236}">
                    <a16:creationId xmlns:a16="http://schemas.microsoft.com/office/drawing/2014/main" id="{6B01D93F-9950-490B-8F2C-6CBD7C39C8DF}"/>
                  </a:ext>
                </a:extLst>
              </p:cNvPr>
              <p:cNvSpPr>
                <a:spLocks noChangeArrowheads="1"/>
              </p:cNvSpPr>
              <p:nvPr/>
            </p:nvSpPr>
            <p:spPr bwMode="auto">
              <a:xfrm>
                <a:off x="3079" y="1946"/>
                <a:ext cx="5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charset="0"/>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1" name="Rectangle 106">
                <a:extLst>
                  <a:ext uri="{FF2B5EF4-FFF2-40B4-BE49-F238E27FC236}">
                    <a16:creationId xmlns:a16="http://schemas.microsoft.com/office/drawing/2014/main" id="{B5816FC9-231D-44CA-93F7-F94BC681617E}"/>
                  </a:ext>
                </a:extLst>
              </p:cNvPr>
              <p:cNvSpPr>
                <a:spLocks noChangeArrowheads="1"/>
              </p:cNvSpPr>
              <p:nvPr/>
            </p:nvSpPr>
            <p:spPr bwMode="auto">
              <a:xfrm>
                <a:off x="3139" y="1946"/>
                <a:ext cx="10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Times" charset="0"/>
                    <a:cs typeface="Arial" pitchFamily="34" charset="0"/>
                  </a:rPr>
                  <a:t>w</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2" name="Rectangle 107">
                <a:extLst>
                  <a:ext uri="{FF2B5EF4-FFF2-40B4-BE49-F238E27FC236}">
                    <a16:creationId xmlns:a16="http://schemas.microsoft.com/office/drawing/2014/main" id="{E334D516-C139-4DDF-863E-A77F6BBEBEBE}"/>
                  </a:ext>
                </a:extLst>
              </p:cNvPr>
              <p:cNvSpPr>
                <a:spLocks noChangeArrowheads="1"/>
              </p:cNvSpPr>
              <p:nvPr/>
            </p:nvSpPr>
            <p:spPr bwMode="auto">
              <a:xfrm>
                <a:off x="3249" y="1946"/>
                <a:ext cx="5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charset="0"/>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 name="Rectangle 108">
                <a:extLst>
                  <a:ext uri="{FF2B5EF4-FFF2-40B4-BE49-F238E27FC236}">
                    <a16:creationId xmlns:a16="http://schemas.microsoft.com/office/drawing/2014/main" id="{B30C8735-E829-487D-A259-AF5809F49826}"/>
                  </a:ext>
                </a:extLst>
              </p:cNvPr>
              <p:cNvSpPr>
                <a:spLocks noChangeArrowheads="1"/>
              </p:cNvSpPr>
              <p:nvPr/>
            </p:nvSpPr>
            <p:spPr bwMode="auto">
              <a:xfrm>
                <a:off x="3019" y="2117"/>
                <a:ext cx="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4" name="Rectangle 109">
                <a:extLst>
                  <a:ext uri="{FF2B5EF4-FFF2-40B4-BE49-F238E27FC236}">
                    <a16:creationId xmlns:a16="http://schemas.microsoft.com/office/drawing/2014/main" id="{3945433F-2C5D-423F-A310-8FC33EAB1989}"/>
                  </a:ext>
                </a:extLst>
              </p:cNvPr>
              <p:cNvSpPr>
                <a:spLocks noChangeArrowheads="1"/>
              </p:cNvSpPr>
              <p:nvPr/>
            </p:nvSpPr>
            <p:spPr bwMode="auto">
              <a:xfrm>
                <a:off x="3089" y="2127"/>
                <a:ext cx="10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Times" charset="0"/>
                    <a:cs typeface="Arial" pitchFamily="34" charset="0"/>
                  </a:rPr>
                  <a:t>w</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5" name="Line 110">
                <a:extLst>
                  <a:ext uri="{FF2B5EF4-FFF2-40B4-BE49-F238E27FC236}">
                    <a16:creationId xmlns:a16="http://schemas.microsoft.com/office/drawing/2014/main" id="{CB92561C-03EB-4D6C-A7E0-1551603DCD93}"/>
                  </a:ext>
                </a:extLst>
              </p:cNvPr>
              <p:cNvSpPr>
                <a:spLocks noChangeShapeType="1"/>
              </p:cNvSpPr>
              <p:nvPr/>
            </p:nvSpPr>
            <p:spPr bwMode="auto">
              <a:xfrm>
                <a:off x="2919" y="2136"/>
                <a:ext cx="370" cy="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Line 111">
                <a:extLst>
                  <a:ext uri="{FF2B5EF4-FFF2-40B4-BE49-F238E27FC236}">
                    <a16:creationId xmlns:a16="http://schemas.microsoft.com/office/drawing/2014/main" id="{4BBF5907-1E9D-41D7-A606-CC172AC90FBA}"/>
                  </a:ext>
                </a:extLst>
              </p:cNvPr>
              <p:cNvSpPr>
                <a:spLocks noChangeShapeType="1"/>
              </p:cNvSpPr>
              <p:nvPr/>
            </p:nvSpPr>
            <p:spPr bwMode="auto">
              <a:xfrm>
                <a:off x="3309" y="1956"/>
                <a:ext cx="0" cy="361"/>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 name="Rectangle 112">
                <a:extLst>
                  <a:ext uri="{FF2B5EF4-FFF2-40B4-BE49-F238E27FC236}">
                    <a16:creationId xmlns:a16="http://schemas.microsoft.com/office/drawing/2014/main" id="{FAEA7BB3-7B0F-44C4-A7A3-2ABEAE5B85F5}"/>
                  </a:ext>
                </a:extLst>
              </p:cNvPr>
              <p:cNvSpPr>
                <a:spLocks noChangeArrowheads="1"/>
              </p:cNvSpPr>
              <p:nvPr/>
            </p:nvSpPr>
            <p:spPr bwMode="auto">
              <a:xfrm>
                <a:off x="3349" y="2207"/>
                <a:ext cx="8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1" u="none" strike="noStrike" cap="none" normalizeH="0" baseline="0" dirty="0">
                    <a:ln>
                      <a:noFill/>
                    </a:ln>
                    <a:solidFill>
                      <a:srgbClr val="000000"/>
                    </a:solidFill>
                    <a:effectLst/>
                    <a:latin typeface="Times" charset="0"/>
                    <a:cs typeface="Arial" pitchFamily="34" charset="0"/>
                  </a:rPr>
                  <a:t>w</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8" name="Rectangle 113">
                <a:extLst>
                  <a:ext uri="{FF2B5EF4-FFF2-40B4-BE49-F238E27FC236}">
                    <a16:creationId xmlns:a16="http://schemas.microsoft.com/office/drawing/2014/main" id="{C1EF334F-AB02-4B30-A303-68CB5E925DDA}"/>
                  </a:ext>
                </a:extLst>
              </p:cNvPr>
              <p:cNvSpPr>
                <a:spLocks noChangeArrowheads="1"/>
              </p:cNvSpPr>
              <p:nvPr/>
            </p:nvSpPr>
            <p:spPr bwMode="auto">
              <a:xfrm>
                <a:off x="3430" y="2207"/>
                <a:ext cx="6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9" name="Rectangle 114">
                <a:extLst>
                  <a:ext uri="{FF2B5EF4-FFF2-40B4-BE49-F238E27FC236}">
                    <a16:creationId xmlns:a16="http://schemas.microsoft.com/office/drawing/2014/main" id="{75A0FAAD-DC8E-4559-826B-AC450088F68B}"/>
                  </a:ext>
                </a:extLst>
              </p:cNvPr>
              <p:cNvSpPr>
                <a:spLocks noChangeArrowheads="1"/>
              </p:cNvSpPr>
              <p:nvPr/>
            </p:nvSpPr>
            <p:spPr bwMode="auto">
              <a:xfrm>
                <a:off x="3500" y="2207"/>
                <a:ext cx="8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1" u="none" strike="noStrike" cap="none" normalizeH="0" baseline="0" dirty="0">
                    <a:ln>
                      <a:noFill/>
                    </a:ln>
                    <a:solidFill>
                      <a:srgbClr val="000000"/>
                    </a:solidFill>
                    <a:effectLst/>
                    <a:latin typeface="Times" charset="0"/>
                    <a:cs typeface="Arial" pitchFamily="34" charset="0"/>
                  </a:rPr>
                  <a:t>w</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0" name="Rectangle 115">
                <a:extLst>
                  <a:ext uri="{FF2B5EF4-FFF2-40B4-BE49-F238E27FC236}">
                    <a16:creationId xmlns:a16="http://schemas.microsoft.com/office/drawing/2014/main" id="{CF392A64-5F48-4148-9130-4F8B4C235B33}"/>
                  </a:ext>
                </a:extLst>
              </p:cNvPr>
              <p:cNvSpPr>
                <a:spLocks noChangeArrowheads="1"/>
              </p:cNvSpPr>
              <p:nvPr/>
            </p:nvSpPr>
            <p:spPr bwMode="auto">
              <a:xfrm>
                <a:off x="3580" y="2287"/>
                <a:ext cx="4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Times" charset="0"/>
                    <a:cs typeface="Arial" pitchFamily="34" charset="0"/>
                  </a:rPr>
                  <a:t>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pSp>
        <p:sp>
          <p:nvSpPr>
            <p:cNvPr id="26" name="Line 117">
              <a:extLst>
                <a:ext uri="{FF2B5EF4-FFF2-40B4-BE49-F238E27FC236}">
                  <a16:creationId xmlns:a16="http://schemas.microsoft.com/office/drawing/2014/main" id="{0AF983F8-A5A4-4ED3-BDB8-514104FC4A97}"/>
                </a:ext>
              </a:extLst>
            </p:cNvPr>
            <p:cNvSpPr>
              <a:spLocks noChangeShapeType="1"/>
            </p:cNvSpPr>
            <p:nvPr/>
          </p:nvSpPr>
          <p:spPr bwMode="auto">
            <a:xfrm flipH="1">
              <a:off x="2488" y="2367"/>
              <a:ext cx="290" cy="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Line 118">
              <a:extLst>
                <a:ext uri="{FF2B5EF4-FFF2-40B4-BE49-F238E27FC236}">
                  <a16:creationId xmlns:a16="http://schemas.microsoft.com/office/drawing/2014/main" id="{66FA6522-1E43-4323-BEA6-9D41D985EAE7}"/>
                </a:ext>
              </a:extLst>
            </p:cNvPr>
            <p:cNvSpPr>
              <a:spLocks noChangeShapeType="1"/>
            </p:cNvSpPr>
            <p:nvPr/>
          </p:nvSpPr>
          <p:spPr bwMode="auto">
            <a:xfrm>
              <a:off x="2778" y="1686"/>
              <a:ext cx="0" cy="681"/>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70" name="Straight Connector 69">
            <a:extLst>
              <a:ext uri="{FF2B5EF4-FFF2-40B4-BE49-F238E27FC236}">
                <a16:creationId xmlns:a16="http://schemas.microsoft.com/office/drawing/2014/main" id="{BF885921-78F3-4498-BD83-AFD54A8613A0}"/>
              </a:ext>
            </a:extLst>
          </p:cNvPr>
          <p:cNvCxnSpPr/>
          <p:nvPr/>
        </p:nvCxnSpPr>
        <p:spPr>
          <a:xfrm flipH="1" flipV="1">
            <a:off x="1332534" y="4759326"/>
            <a:ext cx="1486499" cy="7936"/>
          </a:xfrm>
          <a:prstGeom prst="line">
            <a:avLst/>
          </a:prstGeom>
          <a:ln w="15875">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CAD4D0D5-275B-496A-8F7A-3EF9B3793E2F}"/>
              </a:ext>
            </a:extLst>
          </p:cNvPr>
          <p:cNvCxnSpPr/>
          <p:nvPr/>
        </p:nvCxnSpPr>
        <p:spPr>
          <a:xfrm>
            <a:off x="2819033" y="4767263"/>
            <a:ext cx="0" cy="436563"/>
          </a:xfrm>
          <a:prstGeom prst="line">
            <a:avLst/>
          </a:prstGeom>
          <a:ln w="15875">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3596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altLang="en-GB" dirty="0"/>
              <a:t>The LMS Algorithm</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altLang="en-GB" dirty="0"/>
              <a:t>The steepest descent method requires an estimate of the gradient of the cost function at each step.</a:t>
            </a:r>
          </a:p>
          <a:p>
            <a:r>
              <a:rPr lang="en-GB" altLang="en-GB" dirty="0"/>
              <a:t>There are various ways of estimating that gradient</a:t>
            </a:r>
            <a:r>
              <a:rPr lang="en-GB" altLang="en-GB" sz="2800" dirty="0"/>
              <a:t>.</a:t>
            </a:r>
            <a:endParaRPr lang="en-GB" altLang="en-GB" dirty="0"/>
          </a:p>
          <a:p>
            <a:r>
              <a:rPr lang="en-GB" altLang="en-GB" dirty="0"/>
              <a:t>A general method might be to alter the value of </a:t>
            </a:r>
            <a:r>
              <a:rPr lang="en-GB" altLang="en-GB" sz="2800" i="1" u="sng" dirty="0">
                <a:latin typeface="Times New Roman" panose="02020603050405020304" pitchFamily="18" charset="0"/>
                <a:cs typeface="Times New Roman" panose="02020603050405020304" pitchFamily="18" charset="0"/>
              </a:rPr>
              <a:t>w</a:t>
            </a:r>
            <a:r>
              <a:rPr lang="en-GB" altLang="en-GB" dirty="0"/>
              <a:t> slightly, and over a suitable period of time in each case, assess the value of the cost function.</a:t>
            </a:r>
            <a:endParaRPr lang="en-US" dirty="0"/>
          </a:p>
        </p:txBody>
      </p:sp>
    </p:spTree>
    <p:extLst>
      <p:ext uri="{BB962C8B-B14F-4D97-AF65-F5344CB8AC3E}">
        <p14:creationId xmlns:p14="http://schemas.microsoft.com/office/powerpoint/2010/main" val="1699862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altLang="en-GB" dirty="0"/>
              <a:t>The LMS Algorithm</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altLang="en-GB" dirty="0"/>
              <a:t>However, we will look at a method that requires only </a:t>
            </a:r>
            <a:r>
              <a:rPr lang="en-GB" altLang="en-GB" i="1" dirty="0"/>
              <a:t>instantaneous </a:t>
            </a:r>
            <a:r>
              <a:rPr lang="en-GB" altLang="en-GB" dirty="0"/>
              <a:t>measurements in order to estimate the gradient of the cost function.</a:t>
            </a:r>
          </a:p>
          <a:p>
            <a:r>
              <a:rPr lang="en-GB" altLang="en-GB" dirty="0"/>
              <a:t>The Least Mean Squares (LMS) algorithm uses instantaneous error squared </a:t>
            </a:r>
            <a:r>
              <a:rPr lang="en-GB" altLang="en-GB" i="1" dirty="0"/>
              <a:t>e</a:t>
            </a:r>
            <a:r>
              <a:rPr lang="en-GB" altLang="en-GB" i="1" baseline="-25000" dirty="0"/>
              <a:t>k</a:t>
            </a:r>
            <a:r>
              <a:rPr lang="en-GB" altLang="en-GB" i="1" baseline="30000" dirty="0"/>
              <a:t>2</a:t>
            </a:r>
            <a:r>
              <a:rPr lang="en-GB" altLang="en-GB" dirty="0"/>
              <a:t> as an estimate of mean squared error </a:t>
            </a:r>
            <a:r>
              <a:rPr lang="en-GB" altLang="en-GB" i="1" dirty="0"/>
              <a:t>E</a:t>
            </a:r>
            <a:r>
              <a:rPr lang="en-GB" altLang="en-GB" dirty="0"/>
              <a:t>[</a:t>
            </a:r>
            <a:r>
              <a:rPr lang="en-GB" altLang="en-GB" i="1" dirty="0"/>
              <a:t>e</a:t>
            </a:r>
            <a:r>
              <a:rPr lang="en-GB" altLang="en-GB" i="1" baseline="-25000" dirty="0"/>
              <a:t>k</a:t>
            </a:r>
            <a:r>
              <a:rPr lang="en-GB" altLang="en-GB" i="1" baseline="30000" dirty="0"/>
              <a:t>2</a:t>
            </a:r>
            <a:r>
              <a:rPr lang="en-GB" altLang="en-GB" dirty="0"/>
              <a:t>].</a:t>
            </a:r>
            <a:endParaRPr lang="en-US" dirty="0"/>
          </a:p>
        </p:txBody>
      </p:sp>
    </p:spTree>
    <p:extLst>
      <p:ext uri="{BB962C8B-B14F-4D97-AF65-F5344CB8AC3E}">
        <p14:creationId xmlns:p14="http://schemas.microsoft.com/office/powerpoint/2010/main" val="1674736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altLang="en-GB" dirty="0"/>
              <a:t>The LMS Algorithm</a:t>
            </a:r>
            <a:endParaRPr lang="en-US" dirty="0"/>
          </a:p>
        </p:txBody>
      </p:sp>
      <p:sp>
        <p:nvSpPr>
          <p:cNvPr id="4" name="Rectangle 3">
            <a:extLst>
              <a:ext uri="{FF2B5EF4-FFF2-40B4-BE49-F238E27FC236}">
                <a16:creationId xmlns:a16="http://schemas.microsoft.com/office/drawing/2014/main" id="{B64C12AC-470A-48F6-9407-776773112AE5}"/>
              </a:ext>
            </a:extLst>
          </p:cNvPr>
          <p:cNvSpPr txBox="1">
            <a:spLocks noChangeArrowheads="1"/>
          </p:cNvSpPr>
          <p:nvPr/>
        </p:nvSpPr>
        <p:spPr>
          <a:xfrm>
            <a:off x="689336" y="1440000"/>
            <a:ext cx="11155972" cy="4680000"/>
          </a:xfrm>
          <a:prstGeom prst="rect">
            <a:avLst/>
          </a:prstGeom>
        </p:spPr>
        <p:txBody>
          <a:bodyPr vert="horz" lIns="0" tIns="0" rIns="0" bIns="0" rtlCol="0">
            <a:noAutofit/>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67278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chemeClr val="tx2"/>
                </a:solidFill>
                <a:latin typeface="+mn-lt"/>
                <a:ea typeface="ＭＳ Ｐゴシック" charset="0"/>
                <a:cs typeface="+mn-cs"/>
              </a:defRPr>
            </a:lvl2pPr>
            <a:lvl3pPr marL="947103" indent="-166688" algn="l" rtl="0" eaLnBrk="1" fontAlgn="base" hangingPunct="1">
              <a:lnSpc>
                <a:spcPct val="100000"/>
              </a:lnSpc>
              <a:spcBef>
                <a:spcPts val="0"/>
              </a:spcBef>
              <a:spcAft>
                <a:spcPts val="0"/>
              </a:spcAft>
              <a:buClr>
                <a:schemeClr val="accent1"/>
              </a:buClr>
              <a:buSzPct val="80000"/>
              <a:buFont typeface="Calibri" charset="0"/>
              <a:buChar char="–"/>
              <a:defRPr sz="1800" kern="1200">
                <a:solidFill>
                  <a:schemeClr val="tx2"/>
                </a:solidFill>
                <a:latin typeface="+mn-lt"/>
                <a:ea typeface="ＭＳ Ｐゴシック" charset="0"/>
                <a:cs typeface="+mn-cs"/>
              </a:defRPr>
            </a:lvl3pPr>
            <a:lvl4pPr marL="1293178" indent="-173038" algn="l" rtl="0" eaLnBrk="1" fontAlgn="base" hangingPunct="1">
              <a:lnSpc>
                <a:spcPct val="100000"/>
              </a:lnSpc>
              <a:spcBef>
                <a:spcPts val="0"/>
              </a:spcBef>
              <a:spcAft>
                <a:spcPts val="0"/>
              </a:spcAft>
              <a:buClr>
                <a:schemeClr val="accent1"/>
              </a:buClr>
              <a:buSzPct val="80000"/>
              <a:buFont typeface="Wingdings" charset="2"/>
              <a:buChar char="§"/>
              <a:defRPr sz="1800" kern="1200">
                <a:solidFill>
                  <a:schemeClr val="tx2"/>
                </a:solidFill>
                <a:latin typeface="+mn-lt"/>
                <a:ea typeface="ＭＳ Ｐゴシック" charset="0"/>
                <a:cs typeface="+mn-cs"/>
              </a:defRPr>
            </a:lvl4pPr>
            <a:lvl5pPr marL="1518603" indent="-168275" algn="l" rtl="0" eaLnBrk="1" fontAlgn="base" hangingPunct="1">
              <a:lnSpc>
                <a:spcPct val="100000"/>
              </a:lnSpc>
              <a:spcBef>
                <a:spcPts val="0"/>
              </a:spcBef>
              <a:spcAft>
                <a:spcPts val="0"/>
              </a:spcAft>
              <a:buClr>
                <a:schemeClr val="accent1"/>
              </a:buClr>
              <a:buSzPct val="80000"/>
              <a:buFont typeface="Calibri" charset="0"/>
              <a:buChar char="–"/>
              <a:defRPr sz="1800" kern="1200">
                <a:solidFill>
                  <a:schemeClr val="tx2"/>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a:solidFill>
                  <a:schemeClr val="tx2"/>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a:solidFill>
                  <a:schemeClr val="tx2"/>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a:solidFill>
                  <a:schemeClr val="tx2"/>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a:solidFill>
                  <a:schemeClr val="tx2"/>
                </a:solidFill>
                <a:latin typeface="+mn-lt"/>
                <a:ea typeface="+mn-ea"/>
                <a:cs typeface="+mn-cs"/>
              </a:defRPr>
            </a:lvl9pPr>
          </a:lstStyle>
          <a:p>
            <a:pPr>
              <a:buFont typeface="Arial" charset="0"/>
              <a:buNone/>
            </a:pPr>
            <a:r>
              <a:rPr lang="en-GB" altLang="en-GB" dirty="0"/>
              <a:t>This yields the following gradient estimate</a:t>
            </a:r>
          </a:p>
          <a:p>
            <a:endParaRPr lang="en-GB" altLang="en-GB" dirty="0"/>
          </a:p>
          <a:p>
            <a:endParaRPr lang="en-GB" altLang="en-GB" dirty="0"/>
          </a:p>
          <a:p>
            <a:endParaRPr lang="en-GB" altLang="en-GB" dirty="0"/>
          </a:p>
          <a:p>
            <a:endParaRPr lang="en-GB" altLang="en-GB" dirty="0"/>
          </a:p>
          <a:p>
            <a:endParaRPr lang="en-GB" altLang="en-GB" dirty="0"/>
          </a:p>
          <a:p>
            <a:pPr>
              <a:buFont typeface="Arial" charset="0"/>
              <a:buNone/>
            </a:pPr>
            <a:r>
              <a:rPr lang="en-GB" altLang="en-GB" dirty="0"/>
              <a:t> Using vector notation</a:t>
            </a:r>
          </a:p>
          <a:p>
            <a:endParaRPr lang="en-GB" altLang="en-GB" dirty="0"/>
          </a:p>
        </p:txBody>
      </p:sp>
      <p:graphicFrame>
        <p:nvGraphicFramePr>
          <p:cNvPr id="5" name="Object 4">
            <a:extLst>
              <a:ext uri="{FF2B5EF4-FFF2-40B4-BE49-F238E27FC236}">
                <a16:creationId xmlns:a16="http://schemas.microsoft.com/office/drawing/2014/main" id="{FBF82B41-72EE-4FB3-A61B-AD11122E0823}"/>
              </a:ext>
            </a:extLst>
          </p:cNvPr>
          <p:cNvGraphicFramePr>
            <a:graphicFrameLocks noChangeAspect="1"/>
          </p:cNvGraphicFramePr>
          <p:nvPr>
            <p:extLst>
              <p:ext uri="{D42A27DB-BD31-4B8C-83A1-F6EECF244321}">
                <p14:modId xmlns:p14="http://schemas.microsoft.com/office/powerpoint/2010/main" val="2003330649"/>
              </p:ext>
            </p:extLst>
          </p:nvPr>
        </p:nvGraphicFramePr>
        <p:xfrm>
          <a:off x="3894087" y="2066925"/>
          <a:ext cx="3717710" cy="2070100"/>
        </p:xfrm>
        <a:graphic>
          <a:graphicData uri="http://schemas.openxmlformats.org/presentationml/2006/ole">
            <mc:AlternateContent xmlns:mc="http://schemas.openxmlformats.org/markup-compatibility/2006">
              <mc:Choice xmlns:v="urn:schemas-microsoft-com:vml" Requires="v">
                <p:oleObj spid="_x0000_s10242" name="Equation" r:id="rId4" imgW="2019300" imgH="1498600" progId="Equation.3">
                  <p:embed/>
                </p:oleObj>
              </mc:Choice>
              <mc:Fallback>
                <p:oleObj name="Equation" r:id="rId4" imgW="2019300" imgH="1498600" progId="Equation.3">
                  <p:embed/>
                  <p:pic>
                    <p:nvPicPr>
                      <p:cNvPr id="5" name="Object 4">
                        <a:extLst>
                          <a:ext uri="{FF2B5EF4-FFF2-40B4-BE49-F238E27FC236}">
                            <a16:creationId xmlns:a16="http://schemas.microsoft.com/office/drawing/2014/main" id="{FBF82B41-72EE-4FB3-A61B-AD11122E08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4087" y="2066925"/>
                        <a:ext cx="3717710" cy="207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a:extLst>
              <a:ext uri="{FF2B5EF4-FFF2-40B4-BE49-F238E27FC236}">
                <a16:creationId xmlns:a16="http://schemas.microsoft.com/office/drawing/2014/main" id="{A55CA972-4AD1-4546-95BA-1EEEF7F86767}"/>
              </a:ext>
            </a:extLst>
          </p:cNvPr>
          <p:cNvGraphicFramePr>
            <a:graphicFrameLocks noChangeAspect="1"/>
          </p:cNvGraphicFramePr>
          <p:nvPr>
            <p:extLst>
              <p:ext uri="{D42A27DB-BD31-4B8C-83A1-F6EECF244321}">
                <p14:modId xmlns:p14="http://schemas.microsoft.com/office/powerpoint/2010/main" val="2514849445"/>
              </p:ext>
            </p:extLst>
          </p:nvPr>
        </p:nvGraphicFramePr>
        <p:xfrm>
          <a:off x="3866517" y="5248275"/>
          <a:ext cx="2919859" cy="685800"/>
        </p:xfrm>
        <a:graphic>
          <a:graphicData uri="http://schemas.openxmlformats.org/presentationml/2006/ole">
            <mc:AlternateContent xmlns:mc="http://schemas.openxmlformats.org/markup-compatibility/2006">
              <mc:Choice xmlns:v="urn:schemas-microsoft-com:vml" Requires="v">
                <p:oleObj spid="_x0000_s10243" name="Equation" r:id="rId6" imgW="1460500" imgH="457200" progId="Equation.3">
                  <p:embed/>
                </p:oleObj>
              </mc:Choice>
              <mc:Fallback>
                <p:oleObj name="Equation" r:id="rId6" imgW="1460500" imgH="457200" progId="Equation.3">
                  <p:embed/>
                  <p:pic>
                    <p:nvPicPr>
                      <p:cNvPr id="6" name="Object 3">
                        <a:extLst>
                          <a:ext uri="{FF2B5EF4-FFF2-40B4-BE49-F238E27FC236}">
                            <a16:creationId xmlns:a16="http://schemas.microsoft.com/office/drawing/2014/main" id="{A55CA972-4AD1-4546-95BA-1EEEF7F867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6517" y="5248275"/>
                        <a:ext cx="2919859"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5">
            <a:extLst>
              <a:ext uri="{FF2B5EF4-FFF2-40B4-BE49-F238E27FC236}">
                <a16:creationId xmlns:a16="http://schemas.microsoft.com/office/drawing/2014/main" id="{6FAEF3B7-6E9C-4CC1-96B0-D8B81685DCB4}"/>
              </a:ext>
            </a:extLst>
          </p:cNvPr>
          <p:cNvSpPr>
            <a:spLocks noChangeArrowheads="1"/>
          </p:cNvSpPr>
          <p:nvPr/>
        </p:nvSpPr>
        <p:spPr bwMode="auto">
          <a:xfrm>
            <a:off x="0" y="-184666"/>
            <a:ext cx="18470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dirty="0"/>
          </a:p>
        </p:txBody>
      </p:sp>
      <p:sp>
        <p:nvSpPr>
          <p:cNvPr id="8" name="Rectangle 7">
            <a:extLst>
              <a:ext uri="{FF2B5EF4-FFF2-40B4-BE49-F238E27FC236}">
                <a16:creationId xmlns:a16="http://schemas.microsoft.com/office/drawing/2014/main" id="{0E94DE9F-3B56-4C9B-8752-2769A98E53F1}"/>
              </a:ext>
            </a:extLst>
          </p:cNvPr>
          <p:cNvSpPr>
            <a:spLocks noChangeArrowheads="1"/>
          </p:cNvSpPr>
          <p:nvPr/>
        </p:nvSpPr>
        <p:spPr bwMode="auto">
          <a:xfrm>
            <a:off x="0" y="-184666"/>
            <a:ext cx="18470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dirty="0"/>
          </a:p>
        </p:txBody>
      </p:sp>
    </p:spTree>
    <p:extLst>
      <p:ext uri="{BB962C8B-B14F-4D97-AF65-F5344CB8AC3E}">
        <p14:creationId xmlns:p14="http://schemas.microsoft.com/office/powerpoint/2010/main" val="3908664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altLang="en-GB" dirty="0"/>
              <a:t>The LMS Algorithm</a:t>
            </a:r>
            <a:endParaRPr lang="en-US" dirty="0"/>
          </a:p>
        </p:txBody>
      </p:sp>
      <p:sp>
        <p:nvSpPr>
          <p:cNvPr id="4" name="Rectangle 3">
            <a:extLst>
              <a:ext uri="{FF2B5EF4-FFF2-40B4-BE49-F238E27FC236}">
                <a16:creationId xmlns:a16="http://schemas.microsoft.com/office/drawing/2014/main" id="{41791B5A-E3B0-42AF-83E1-570F57B6417D}"/>
              </a:ext>
            </a:extLst>
          </p:cNvPr>
          <p:cNvSpPr txBox="1">
            <a:spLocks noChangeArrowheads="1"/>
          </p:cNvSpPr>
          <p:nvPr/>
        </p:nvSpPr>
        <p:spPr>
          <a:xfrm>
            <a:off x="479813" y="1440000"/>
            <a:ext cx="11155973" cy="4680000"/>
          </a:xfrm>
          <a:prstGeom prst="rect">
            <a:avLst/>
          </a:prstGeom>
        </p:spPr>
        <p:txBody>
          <a:bodyPr vert="horz" lIns="0" tIns="0" rIns="0" bIns="0" rtlCol="0">
            <a:noAutofit/>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67278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chemeClr val="tx2"/>
                </a:solidFill>
                <a:latin typeface="+mn-lt"/>
                <a:ea typeface="ＭＳ Ｐゴシック" charset="0"/>
                <a:cs typeface="+mn-cs"/>
              </a:defRPr>
            </a:lvl2pPr>
            <a:lvl3pPr marL="947103" indent="-166688" algn="l" rtl="0" eaLnBrk="1" fontAlgn="base" hangingPunct="1">
              <a:lnSpc>
                <a:spcPct val="100000"/>
              </a:lnSpc>
              <a:spcBef>
                <a:spcPts val="0"/>
              </a:spcBef>
              <a:spcAft>
                <a:spcPts val="0"/>
              </a:spcAft>
              <a:buClr>
                <a:schemeClr val="accent1"/>
              </a:buClr>
              <a:buSzPct val="80000"/>
              <a:buFont typeface="Calibri" charset="0"/>
              <a:buChar char="–"/>
              <a:defRPr sz="1800" kern="1200">
                <a:solidFill>
                  <a:schemeClr val="tx2"/>
                </a:solidFill>
                <a:latin typeface="+mn-lt"/>
                <a:ea typeface="ＭＳ Ｐゴシック" charset="0"/>
                <a:cs typeface="+mn-cs"/>
              </a:defRPr>
            </a:lvl3pPr>
            <a:lvl4pPr marL="1293178" indent="-173038" algn="l" rtl="0" eaLnBrk="1" fontAlgn="base" hangingPunct="1">
              <a:lnSpc>
                <a:spcPct val="100000"/>
              </a:lnSpc>
              <a:spcBef>
                <a:spcPts val="0"/>
              </a:spcBef>
              <a:spcAft>
                <a:spcPts val="0"/>
              </a:spcAft>
              <a:buClr>
                <a:schemeClr val="accent1"/>
              </a:buClr>
              <a:buSzPct val="80000"/>
              <a:buFont typeface="Wingdings" charset="2"/>
              <a:buChar char="§"/>
              <a:defRPr sz="1800" kern="1200">
                <a:solidFill>
                  <a:schemeClr val="tx2"/>
                </a:solidFill>
                <a:latin typeface="+mn-lt"/>
                <a:ea typeface="ＭＳ Ｐゴシック" charset="0"/>
                <a:cs typeface="+mn-cs"/>
              </a:defRPr>
            </a:lvl4pPr>
            <a:lvl5pPr marL="1518603" indent="-168275" algn="l" rtl="0" eaLnBrk="1" fontAlgn="base" hangingPunct="1">
              <a:lnSpc>
                <a:spcPct val="100000"/>
              </a:lnSpc>
              <a:spcBef>
                <a:spcPts val="0"/>
              </a:spcBef>
              <a:spcAft>
                <a:spcPts val="0"/>
              </a:spcAft>
              <a:buClr>
                <a:schemeClr val="accent1"/>
              </a:buClr>
              <a:buSzPct val="80000"/>
              <a:buFont typeface="Calibri" charset="0"/>
              <a:buChar char="–"/>
              <a:defRPr sz="1800" kern="1200">
                <a:solidFill>
                  <a:schemeClr val="tx2"/>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a:solidFill>
                  <a:schemeClr val="tx2"/>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a:solidFill>
                  <a:schemeClr val="tx2"/>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a:solidFill>
                  <a:schemeClr val="tx2"/>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a:solidFill>
                  <a:schemeClr val="tx2"/>
                </a:solidFill>
                <a:latin typeface="+mn-lt"/>
                <a:ea typeface="+mn-ea"/>
                <a:cs typeface="+mn-cs"/>
              </a:defRPr>
            </a:lvl9pPr>
          </a:lstStyle>
          <a:p>
            <a:pPr>
              <a:buFont typeface="Arial" charset="0"/>
              <a:buNone/>
            </a:pPr>
            <a:r>
              <a:rPr lang="en-GB" altLang="en-GB" dirty="0"/>
              <a:t>Differentiating the expression for instantaneous squared error with respect to </a:t>
            </a:r>
            <a:r>
              <a:rPr lang="en-GB" altLang="en-GB" sz="2800" i="1" u="sng" dirty="0">
                <a:latin typeface="Times New Roman" panose="02020603050405020304" pitchFamily="18" charset="0"/>
                <a:cs typeface="Times New Roman" panose="02020603050405020304" pitchFamily="18" charset="0"/>
              </a:rPr>
              <a:t>w</a:t>
            </a:r>
            <a:endParaRPr lang="en-GB" altLang="en-GB" dirty="0"/>
          </a:p>
          <a:p>
            <a:endParaRPr lang="en-GB" altLang="en-GB" dirty="0"/>
          </a:p>
          <a:p>
            <a:endParaRPr lang="en-GB" altLang="en-GB" dirty="0"/>
          </a:p>
        </p:txBody>
      </p:sp>
      <p:pic>
        <p:nvPicPr>
          <p:cNvPr id="5" name="Picture 6">
            <a:extLst>
              <a:ext uri="{FF2B5EF4-FFF2-40B4-BE49-F238E27FC236}">
                <a16:creationId xmlns:a16="http://schemas.microsoft.com/office/drawing/2014/main" id="{64C7C80D-F402-4C13-9F02-B2A9D2E305E5}"/>
              </a:ext>
            </a:extLst>
          </p:cNvPr>
          <p:cNvPicPr>
            <a:picLocks noChangeAspect="1" noChangeArrowheads="1"/>
          </p:cNvPicPr>
          <p:nvPr/>
        </p:nvPicPr>
        <p:blipFill>
          <a:blip r:embed="rId3"/>
          <a:srcRect/>
          <a:stretch>
            <a:fillRect/>
          </a:stretch>
        </p:blipFill>
        <p:spPr bwMode="auto">
          <a:xfrm>
            <a:off x="3189464" y="2535924"/>
            <a:ext cx="5804964" cy="503450"/>
          </a:xfrm>
          <a:prstGeom prst="rect">
            <a:avLst/>
          </a:prstGeom>
          <a:noFill/>
          <a:ln w="9525">
            <a:noFill/>
            <a:miter lim="800000"/>
            <a:headEnd/>
            <a:tailEnd/>
          </a:ln>
          <a:effectLst/>
        </p:spPr>
      </p:pic>
      <p:pic>
        <p:nvPicPr>
          <p:cNvPr id="6" name="Picture 1028">
            <a:extLst>
              <a:ext uri="{FF2B5EF4-FFF2-40B4-BE49-F238E27FC236}">
                <a16:creationId xmlns:a16="http://schemas.microsoft.com/office/drawing/2014/main" id="{1FEAC778-FF88-45B2-8245-5C4C9C19676B}"/>
              </a:ext>
            </a:extLst>
          </p:cNvPr>
          <p:cNvPicPr>
            <a:picLocks noChangeAspect="1" noChangeArrowheads="1"/>
          </p:cNvPicPr>
          <p:nvPr/>
        </p:nvPicPr>
        <p:blipFill>
          <a:blip r:embed="rId4"/>
          <a:srcRect/>
          <a:stretch>
            <a:fillRect/>
          </a:stretch>
        </p:blipFill>
        <p:spPr bwMode="auto">
          <a:xfrm>
            <a:off x="3906191" y="3505200"/>
            <a:ext cx="4371510" cy="2166938"/>
          </a:xfrm>
          <a:prstGeom prst="rect">
            <a:avLst/>
          </a:prstGeom>
          <a:noFill/>
          <a:ln w="9525">
            <a:noFill/>
            <a:miter lim="800000"/>
            <a:headEnd/>
            <a:tailEnd/>
          </a:ln>
          <a:effectLst/>
        </p:spPr>
      </p:pic>
    </p:spTree>
    <p:extLst>
      <p:ext uri="{BB962C8B-B14F-4D97-AF65-F5344CB8AC3E}">
        <p14:creationId xmlns:p14="http://schemas.microsoft.com/office/powerpoint/2010/main" val="3300041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altLang="en-GB" dirty="0"/>
              <a:t>The LMS Algorithm</a:t>
            </a:r>
            <a:endParaRPr lang="en-US" dirty="0"/>
          </a:p>
        </p:txBody>
      </p:sp>
      <p:sp>
        <p:nvSpPr>
          <p:cNvPr id="4" name="Rectangle 1027">
            <a:extLst>
              <a:ext uri="{FF2B5EF4-FFF2-40B4-BE49-F238E27FC236}">
                <a16:creationId xmlns:a16="http://schemas.microsoft.com/office/drawing/2014/main" id="{C28E3136-0904-4319-B895-A5E36F32DC7D}"/>
              </a:ext>
            </a:extLst>
          </p:cNvPr>
          <p:cNvSpPr txBox="1">
            <a:spLocks noChangeArrowheads="1"/>
          </p:cNvSpPr>
          <p:nvPr/>
        </p:nvSpPr>
        <p:spPr>
          <a:xfrm>
            <a:off x="479813" y="1440000"/>
            <a:ext cx="11155973" cy="4680000"/>
          </a:xfrm>
          <a:prstGeom prst="rect">
            <a:avLst/>
          </a:prstGeom>
        </p:spPr>
        <p:txBody>
          <a:bodyPr vert="horz" lIns="0" tIns="0" rIns="0" bIns="0" rtlCol="0">
            <a:noAutofit/>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67278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chemeClr val="tx2"/>
                </a:solidFill>
                <a:latin typeface="+mn-lt"/>
                <a:ea typeface="ＭＳ Ｐゴシック" charset="0"/>
                <a:cs typeface="+mn-cs"/>
              </a:defRPr>
            </a:lvl2pPr>
            <a:lvl3pPr marL="947103" indent="-166688" algn="l" rtl="0" eaLnBrk="1" fontAlgn="base" hangingPunct="1">
              <a:lnSpc>
                <a:spcPct val="100000"/>
              </a:lnSpc>
              <a:spcBef>
                <a:spcPts val="0"/>
              </a:spcBef>
              <a:spcAft>
                <a:spcPts val="0"/>
              </a:spcAft>
              <a:buClr>
                <a:schemeClr val="accent1"/>
              </a:buClr>
              <a:buSzPct val="80000"/>
              <a:buFont typeface="Calibri" charset="0"/>
              <a:buChar char="–"/>
              <a:defRPr sz="1800" kern="1200">
                <a:solidFill>
                  <a:schemeClr val="tx2"/>
                </a:solidFill>
                <a:latin typeface="+mn-lt"/>
                <a:ea typeface="ＭＳ Ｐゴシック" charset="0"/>
                <a:cs typeface="+mn-cs"/>
              </a:defRPr>
            </a:lvl3pPr>
            <a:lvl4pPr marL="1293178" indent="-173038" algn="l" rtl="0" eaLnBrk="1" fontAlgn="base" hangingPunct="1">
              <a:lnSpc>
                <a:spcPct val="100000"/>
              </a:lnSpc>
              <a:spcBef>
                <a:spcPts val="0"/>
              </a:spcBef>
              <a:spcAft>
                <a:spcPts val="0"/>
              </a:spcAft>
              <a:buClr>
                <a:schemeClr val="accent1"/>
              </a:buClr>
              <a:buSzPct val="80000"/>
              <a:buFont typeface="Wingdings" charset="2"/>
              <a:buChar char="§"/>
              <a:defRPr sz="1800" kern="1200">
                <a:solidFill>
                  <a:schemeClr val="tx2"/>
                </a:solidFill>
                <a:latin typeface="+mn-lt"/>
                <a:ea typeface="ＭＳ Ｐゴシック" charset="0"/>
                <a:cs typeface="+mn-cs"/>
              </a:defRPr>
            </a:lvl4pPr>
            <a:lvl5pPr marL="1518603" indent="-168275" algn="l" rtl="0" eaLnBrk="1" fontAlgn="base" hangingPunct="1">
              <a:lnSpc>
                <a:spcPct val="100000"/>
              </a:lnSpc>
              <a:spcBef>
                <a:spcPts val="0"/>
              </a:spcBef>
              <a:spcAft>
                <a:spcPts val="0"/>
              </a:spcAft>
              <a:buClr>
                <a:schemeClr val="accent1"/>
              </a:buClr>
              <a:buSzPct val="80000"/>
              <a:buFont typeface="Calibri" charset="0"/>
              <a:buChar char="–"/>
              <a:defRPr sz="1800" kern="1200">
                <a:solidFill>
                  <a:schemeClr val="tx2"/>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a:solidFill>
                  <a:schemeClr val="tx2"/>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a:solidFill>
                  <a:schemeClr val="tx2"/>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a:solidFill>
                  <a:schemeClr val="tx2"/>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a:solidFill>
                  <a:schemeClr val="tx2"/>
                </a:solidFill>
                <a:latin typeface="+mn-lt"/>
                <a:ea typeface="+mn-ea"/>
                <a:cs typeface="+mn-cs"/>
              </a:defRPr>
            </a:lvl9pPr>
          </a:lstStyle>
          <a:p>
            <a:pPr>
              <a:buFont typeface="Arial" charset="0"/>
              <a:buNone/>
            </a:pPr>
            <a:r>
              <a:rPr lang="en-GB" altLang="en-GB" dirty="0"/>
              <a:t>The steepest descent algorithm using this gradient estimate is:</a:t>
            </a:r>
          </a:p>
          <a:p>
            <a:endParaRPr lang="en-GB" altLang="en-GB" dirty="0"/>
          </a:p>
          <a:p>
            <a:endParaRPr lang="en-GB" altLang="en-GB" dirty="0"/>
          </a:p>
          <a:p>
            <a:endParaRPr lang="en-GB" altLang="en-GB" dirty="0"/>
          </a:p>
        </p:txBody>
      </p:sp>
      <p:pic>
        <p:nvPicPr>
          <p:cNvPr id="5" name="Picture 1029">
            <a:extLst>
              <a:ext uri="{FF2B5EF4-FFF2-40B4-BE49-F238E27FC236}">
                <a16:creationId xmlns:a16="http://schemas.microsoft.com/office/drawing/2014/main" id="{C9F8F615-F6A6-4EB0-B933-7B1D6874913C}"/>
              </a:ext>
            </a:extLst>
          </p:cNvPr>
          <p:cNvPicPr>
            <a:picLocks noChangeAspect="1" noChangeArrowheads="1"/>
          </p:cNvPicPr>
          <p:nvPr/>
        </p:nvPicPr>
        <p:blipFill>
          <a:blip r:embed="rId3"/>
          <a:srcRect/>
          <a:stretch>
            <a:fillRect/>
          </a:stretch>
        </p:blipFill>
        <p:spPr bwMode="auto">
          <a:xfrm>
            <a:off x="4077539" y="2625802"/>
            <a:ext cx="3874801" cy="1120498"/>
          </a:xfrm>
          <a:prstGeom prst="rect">
            <a:avLst/>
          </a:prstGeom>
          <a:noFill/>
          <a:ln w="9525">
            <a:noFill/>
            <a:miter lim="800000"/>
            <a:headEnd/>
            <a:tailEnd/>
          </a:ln>
          <a:effectLst/>
        </p:spPr>
      </p:pic>
    </p:spTree>
    <p:extLst>
      <p:ext uri="{BB962C8B-B14F-4D97-AF65-F5344CB8AC3E}">
        <p14:creationId xmlns:p14="http://schemas.microsoft.com/office/powerpoint/2010/main" val="2359617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altLang="en-GB" dirty="0"/>
              <a:t>The LMS Algorithm</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altLang="en-GB" dirty="0"/>
              <a:t>Gradient estimate is imperfect.</a:t>
            </a:r>
          </a:p>
          <a:p>
            <a:r>
              <a:rPr lang="en-GB" altLang="en-GB" dirty="0"/>
              <a:t>Adaptive process will be noisy.</a:t>
            </a:r>
          </a:p>
          <a:p>
            <a:r>
              <a:rPr lang="en-GB" altLang="en-GB" dirty="0"/>
              <a:t>Conservative choice of </a:t>
            </a:r>
            <a:r>
              <a:rPr lang="en-GB" altLang="en-GB" i="1" dirty="0"/>
              <a:t>ß </a:t>
            </a:r>
            <a:r>
              <a:rPr lang="en-GB" altLang="en-GB" dirty="0"/>
              <a:t>value advisable</a:t>
            </a:r>
          </a:p>
          <a:p>
            <a:r>
              <a:rPr lang="en-GB" altLang="en-GB" dirty="0"/>
              <a:t>Algorithm is simple.</a:t>
            </a:r>
          </a:p>
          <a:p>
            <a:r>
              <a:rPr lang="en-GB" altLang="en-GB" dirty="0"/>
              <a:t>Not computationally intensive</a:t>
            </a:r>
          </a:p>
          <a:p>
            <a:r>
              <a:rPr lang="en-GB" altLang="en-GB" dirty="0"/>
              <a:t>Ideal for real-time implementation</a:t>
            </a:r>
          </a:p>
          <a:p>
            <a:endParaRPr lang="en-US" dirty="0"/>
          </a:p>
        </p:txBody>
      </p:sp>
    </p:spTree>
    <p:extLst>
      <p:ext uri="{BB962C8B-B14F-4D97-AF65-F5344CB8AC3E}">
        <p14:creationId xmlns:p14="http://schemas.microsoft.com/office/powerpoint/2010/main" val="831876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altLang="en-GB" dirty="0"/>
              <a:t>The LMS Algorithm</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altLang="en-GB" dirty="0"/>
              <a:t>Variants of the basic LMS algorithm</a:t>
            </a:r>
            <a:endParaRPr lang="en-US" dirty="0"/>
          </a:p>
        </p:txBody>
      </p:sp>
      <p:pic>
        <p:nvPicPr>
          <p:cNvPr id="4" name="Picture 6">
            <a:extLst>
              <a:ext uri="{FF2B5EF4-FFF2-40B4-BE49-F238E27FC236}">
                <a16:creationId xmlns:a16="http://schemas.microsoft.com/office/drawing/2014/main" id="{022778C4-B734-48D5-8024-D3C45AF90B97}"/>
              </a:ext>
            </a:extLst>
          </p:cNvPr>
          <p:cNvPicPr>
            <a:picLocks noChangeAspect="1" noChangeArrowheads="1"/>
          </p:cNvPicPr>
          <p:nvPr/>
        </p:nvPicPr>
        <p:blipFill>
          <a:blip r:embed="rId3"/>
          <a:srcRect/>
          <a:stretch>
            <a:fillRect/>
          </a:stretch>
        </p:blipFill>
        <p:spPr bwMode="auto">
          <a:xfrm>
            <a:off x="3260012" y="2924176"/>
            <a:ext cx="6096320" cy="1828841"/>
          </a:xfrm>
          <a:prstGeom prst="rect">
            <a:avLst/>
          </a:prstGeom>
          <a:noFill/>
          <a:ln w="9525">
            <a:noFill/>
            <a:miter lim="800000"/>
            <a:headEnd/>
            <a:tailEnd/>
          </a:ln>
          <a:effectLst/>
        </p:spPr>
      </p:pic>
    </p:spTree>
    <p:extLst>
      <p:ext uri="{BB962C8B-B14F-4D97-AF65-F5344CB8AC3E}">
        <p14:creationId xmlns:p14="http://schemas.microsoft.com/office/powerpoint/2010/main" val="2506162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altLang="en-GB" dirty="0"/>
              <a:t>Adaptive Filters - Key Points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altLang="en-GB" dirty="0"/>
              <a:t>We’ve looked at adaptive filters that may be represented in the form</a:t>
            </a:r>
            <a:endParaRPr lang="en-US" dirty="0"/>
          </a:p>
        </p:txBody>
      </p:sp>
      <p:grpSp>
        <p:nvGrpSpPr>
          <p:cNvPr id="4" name="Group 4">
            <a:extLst>
              <a:ext uri="{FF2B5EF4-FFF2-40B4-BE49-F238E27FC236}">
                <a16:creationId xmlns:a16="http://schemas.microsoft.com/office/drawing/2014/main" id="{0F82C375-17F5-46F3-A30C-2AD8CB348A5B}"/>
              </a:ext>
            </a:extLst>
          </p:cNvPr>
          <p:cNvGrpSpPr>
            <a:grpSpLocks noChangeAspect="1"/>
          </p:cNvGrpSpPr>
          <p:nvPr/>
        </p:nvGrpSpPr>
        <p:grpSpPr bwMode="auto">
          <a:xfrm>
            <a:off x="3372999" y="2167263"/>
            <a:ext cx="5955524" cy="3351213"/>
            <a:chOff x="2125" y="1299"/>
            <a:chExt cx="3752" cy="2111"/>
          </a:xfrm>
        </p:grpSpPr>
        <p:sp>
          <p:nvSpPr>
            <p:cNvPr id="5" name="AutoShape 3">
              <a:extLst>
                <a:ext uri="{FF2B5EF4-FFF2-40B4-BE49-F238E27FC236}">
                  <a16:creationId xmlns:a16="http://schemas.microsoft.com/office/drawing/2014/main" id="{99F23E4B-4AED-42AC-B656-B1C7CB51C086}"/>
                </a:ext>
              </a:extLst>
            </p:cNvPr>
            <p:cNvSpPr>
              <a:spLocks noChangeAspect="1" noChangeArrowheads="1" noTextEdit="1"/>
            </p:cNvSpPr>
            <p:nvPr/>
          </p:nvSpPr>
          <p:spPr bwMode="auto">
            <a:xfrm>
              <a:off x="2197" y="1322"/>
              <a:ext cx="3680" cy="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6" name="Group 5">
              <a:extLst>
                <a:ext uri="{FF2B5EF4-FFF2-40B4-BE49-F238E27FC236}">
                  <a16:creationId xmlns:a16="http://schemas.microsoft.com/office/drawing/2014/main" id="{AEC6CD0C-2C32-49FE-92AC-C568CB8D8F5B}"/>
                </a:ext>
              </a:extLst>
            </p:cNvPr>
            <p:cNvGrpSpPr>
              <a:grpSpLocks/>
            </p:cNvGrpSpPr>
            <p:nvPr/>
          </p:nvGrpSpPr>
          <p:grpSpPr bwMode="auto">
            <a:xfrm>
              <a:off x="2805" y="1584"/>
              <a:ext cx="688" cy="928"/>
              <a:chOff x="2805" y="1584"/>
              <a:chExt cx="688" cy="928"/>
            </a:xfrm>
          </p:grpSpPr>
          <p:sp>
            <p:nvSpPr>
              <p:cNvPr id="40" name="Freeform 5">
                <a:extLst>
                  <a:ext uri="{FF2B5EF4-FFF2-40B4-BE49-F238E27FC236}">
                    <a16:creationId xmlns:a16="http://schemas.microsoft.com/office/drawing/2014/main" id="{7DFB610D-C46E-4398-A9E6-315519067836}"/>
                  </a:ext>
                </a:extLst>
              </p:cNvPr>
              <p:cNvSpPr>
                <a:spLocks/>
              </p:cNvSpPr>
              <p:nvPr/>
            </p:nvSpPr>
            <p:spPr bwMode="auto">
              <a:xfrm>
                <a:off x="3389" y="1584"/>
                <a:ext cx="104" cy="120"/>
              </a:xfrm>
              <a:custGeom>
                <a:avLst/>
                <a:gdLst>
                  <a:gd name="T0" fmla="*/ 104 w 104"/>
                  <a:gd name="T1" fmla="*/ 0 h 120"/>
                  <a:gd name="T2" fmla="*/ 80 w 104"/>
                  <a:gd name="T3" fmla="*/ 120 h 120"/>
                  <a:gd name="T4" fmla="*/ 0 w 104"/>
                  <a:gd name="T5" fmla="*/ 64 h 120"/>
                  <a:gd name="T6" fmla="*/ 104 w 104"/>
                  <a:gd name="T7" fmla="*/ 0 h 120"/>
                </a:gdLst>
                <a:ahLst/>
                <a:cxnLst>
                  <a:cxn ang="0">
                    <a:pos x="T0" y="T1"/>
                  </a:cxn>
                  <a:cxn ang="0">
                    <a:pos x="T2" y="T3"/>
                  </a:cxn>
                  <a:cxn ang="0">
                    <a:pos x="T4" y="T5"/>
                  </a:cxn>
                  <a:cxn ang="0">
                    <a:pos x="T6" y="T7"/>
                  </a:cxn>
                </a:cxnLst>
                <a:rect l="0" t="0" r="r" b="b"/>
                <a:pathLst>
                  <a:path w="104" h="120">
                    <a:moveTo>
                      <a:pt x="104" y="0"/>
                    </a:moveTo>
                    <a:lnTo>
                      <a:pt x="80" y="120"/>
                    </a:lnTo>
                    <a:lnTo>
                      <a:pt x="0" y="64"/>
                    </a:lnTo>
                    <a:lnTo>
                      <a:pt x="1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Line 6">
                <a:extLst>
                  <a:ext uri="{FF2B5EF4-FFF2-40B4-BE49-F238E27FC236}">
                    <a16:creationId xmlns:a16="http://schemas.microsoft.com/office/drawing/2014/main" id="{63031CA7-EE7A-4627-B260-F6AD6FE01F33}"/>
                  </a:ext>
                </a:extLst>
              </p:cNvPr>
              <p:cNvSpPr>
                <a:spLocks noChangeShapeType="1"/>
              </p:cNvSpPr>
              <p:nvPr/>
            </p:nvSpPr>
            <p:spPr bwMode="auto">
              <a:xfrm flipH="1">
                <a:off x="2805" y="1616"/>
                <a:ext cx="656" cy="896"/>
              </a:xfrm>
              <a:prstGeom prst="line">
                <a:avLst/>
              </a:prstGeom>
              <a:noFill/>
              <a:ln w="508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7" name="Rectangle 6">
              <a:extLst>
                <a:ext uri="{FF2B5EF4-FFF2-40B4-BE49-F238E27FC236}">
                  <a16:creationId xmlns:a16="http://schemas.microsoft.com/office/drawing/2014/main" id="{602E7AA2-D05E-4D88-8200-A3CCBA22766C}"/>
                </a:ext>
              </a:extLst>
            </p:cNvPr>
            <p:cNvSpPr>
              <a:spLocks noChangeArrowheads="1"/>
            </p:cNvSpPr>
            <p:nvPr/>
          </p:nvSpPr>
          <p:spPr bwMode="auto">
            <a:xfrm>
              <a:off x="2609" y="2740"/>
              <a:ext cx="896" cy="624"/>
            </a:xfrm>
            <a:prstGeom prst="rect">
              <a:avLst/>
            </a:prstGeom>
            <a:solidFill>
              <a:srgbClr val="FFFFFF"/>
            </a:solidFill>
            <a:ln w="381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7">
              <a:extLst>
                <a:ext uri="{FF2B5EF4-FFF2-40B4-BE49-F238E27FC236}">
                  <a16:creationId xmlns:a16="http://schemas.microsoft.com/office/drawing/2014/main" id="{297D3C9B-258C-4E5C-A5FA-33A8896AFEC5}"/>
                </a:ext>
              </a:extLst>
            </p:cNvPr>
            <p:cNvSpPr>
              <a:spLocks noChangeArrowheads="1"/>
            </p:cNvSpPr>
            <p:nvPr/>
          </p:nvSpPr>
          <p:spPr bwMode="auto">
            <a:xfrm>
              <a:off x="2649" y="1764"/>
              <a:ext cx="904" cy="632"/>
            </a:xfrm>
            <a:prstGeom prst="rect">
              <a:avLst/>
            </a:prstGeom>
            <a:solidFill>
              <a:srgbClr val="FFFFFF"/>
            </a:solidFill>
            <a:ln w="381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8">
              <a:extLst>
                <a:ext uri="{FF2B5EF4-FFF2-40B4-BE49-F238E27FC236}">
                  <a16:creationId xmlns:a16="http://schemas.microsoft.com/office/drawing/2014/main" id="{830E572D-7334-4B7C-AC33-66C795490CC1}"/>
                </a:ext>
              </a:extLst>
            </p:cNvPr>
            <p:cNvSpPr>
              <a:spLocks noChangeArrowheads="1"/>
            </p:cNvSpPr>
            <p:nvPr/>
          </p:nvSpPr>
          <p:spPr bwMode="auto">
            <a:xfrm>
              <a:off x="2877" y="1971"/>
              <a:ext cx="37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itchFamily="18" charset="0"/>
                  <a:cs typeface="Arial" pitchFamily="34" charset="0"/>
                </a:rPr>
                <a:t>filter</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9">
              <a:extLst>
                <a:ext uri="{FF2B5EF4-FFF2-40B4-BE49-F238E27FC236}">
                  <a16:creationId xmlns:a16="http://schemas.microsoft.com/office/drawing/2014/main" id="{05F30EF5-2F6D-4663-A54C-45E58F2D1379}"/>
                </a:ext>
              </a:extLst>
            </p:cNvPr>
            <p:cNvSpPr>
              <a:spLocks noChangeArrowheads="1"/>
            </p:cNvSpPr>
            <p:nvPr/>
          </p:nvSpPr>
          <p:spPr bwMode="auto">
            <a:xfrm>
              <a:off x="2237" y="1619"/>
              <a:ext cx="12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600" b="0" i="1" u="none" strike="noStrike" cap="none" normalizeH="0" baseline="0" dirty="0">
                  <a:ln>
                    <a:noFill/>
                  </a:ln>
                  <a:solidFill>
                    <a:srgbClr val="000000"/>
                  </a:solidFill>
                  <a:effectLst/>
                  <a:latin typeface="Times New Roman" pitchFamily="18" charset="0"/>
                  <a:cs typeface="Arial" pitchFamily="34" charset="0"/>
                </a:rPr>
                <a:t>x</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 name="Rectangle 10">
              <a:extLst>
                <a:ext uri="{FF2B5EF4-FFF2-40B4-BE49-F238E27FC236}">
                  <a16:creationId xmlns:a16="http://schemas.microsoft.com/office/drawing/2014/main" id="{1B95E36A-AA85-451E-9C27-B9DF808BCCCF}"/>
                </a:ext>
              </a:extLst>
            </p:cNvPr>
            <p:cNvSpPr>
              <a:spLocks noChangeArrowheads="1"/>
            </p:cNvSpPr>
            <p:nvPr/>
          </p:nvSpPr>
          <p:spPr bwMode="auto">
            <a:xfrm>
              <a:off x="3805" y="1619"/>
              <a:ext cx="12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600" b="0" i="1" u="none" strike="noStrike" cap="none" normalizeH="0" baseline="0" dirty="0">
                  <a:ln>
                    <a:noFill/>
                  </a:ln>
                  <a:solidFill>
                    <a:srgbClr val="000000"/>
                  </a:solidFill>
                  <a:effectLst/>
                  <a:latin typeface="Times New Roman" pitchFamily="18" charset="0"/>
                  <a:cs typeface="Arial" pitchFamily="34" charset="0"/>
                </a:rPr>
                <a:t>y</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 name="Rectangle 11">
              <a:extLst>
                <a:ext uri="{FF2B5EF4-FFF2-40B4-BE49-F238E27FC236}">
                  <a16:creationId xmlns:a16="http://schemas.microsoft.com/office/drawing/2014/main" id="{35EF9BE8-257C-4305-B5EA-C7AC93BBDFBF}"/>
                </a:ext>
              </a:extLst>
            </p:cNvPr>
            <p:cNvSpPr>
              <a:spLocks noChangeArrowheads="1"/>
            </p:cNvSpPr>
            <p:nvPr/>
          </p:nvSpPr>
          <p:spPr bwMode="auto">
            <a:xfrm>
              <a:off x="4237" y="1299"/>
              <a:ext cx="145"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600" b="0" i="1" u="none" strike="noStrike" cap="none" normalizeH="0" baseline="0" dirty="0">
                  <a:ln>
                    <a:noFill/>
                  </a:ln>
                  <a:solidFill>
                    <a:srgbClr val="000000"/>
                  </a:solidFill>
                  <a:effectLst/>
                  <a:latin typeface="Times New Roman" pitchFamily="18" charset="0"/>
                  <a:cs typeface="Arial" pitchFamily="34" charset="0"/>
                </a:rPr>
                <a:t>d</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 name="Rectangle 12">
              <a:extLst>
                <a:ext uri="{FF2B5EF4-FFF2-40B4-BE49-F238E27FC236}">
                  <a16:creationId xmlns:a16="http://schemas.microsoft.com/office/drawing/2014/main" id="{F2B2BA08-63E3-464A-883B-8AD8357BCC94}"/>
                </a:ext>
              </a:extLst>
            </p:cNvPr>
            <p:cNvSpPr>
              <a:spLocks noChangeArrowheads="1"/>
            </p:cNvSpPr>
            <p:nvPr/>
          </p:nvSpPr>
          <p:spPr bwMode="auto">
            <a:xfrm>
              <a:off x="5277" y="2187"/>
              <a:ext cx="12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600" b="0" i="1" u="none" strike="noStrike" cap="none" normalizeH="0" baseline="0" dirty="0">
                  <a:ln>
                    <a:noFill/>
                  </a:ln>
                  <a:solidFill>
                    <a:srgbClr val="000000"/>
                  </a:solidFill>
                  <a:effectLst/>
                  <a:latin typeface="Times New Roman" pitchFamily="18" charset="0"/>
                  <a:cs typeface="Arial" pitchFamily="34" charset="0"/>
                </a:rPr>
                <a:t>e</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4" name="Rectangle 13">
              <a:extLst>
                <a:ext uri="{FF2B5EF4-FFF2-40B4-BE49-F238E27FC236}">
                  <a16:creationId xmlns:a16="http://schemas.microsoft.com/office/drawing/2014/main" id="{7DE0AC05-9AEC-4AE6-9E44-2B98BA378C52}"/>
                </a:ext>
              </a:extLst>
            </p:cNvPr>
            <p:cNvSpPr>
              <a:spLocks noChangeArrowheads="1"/>
            </p:cNvSpPr>
            <p:nvPr/>
          </p:nvSpPr>
          <p:spPr bwMode="auto">
            <a:xfrm>
              <a:off x="5141" y="1923"/>
              <a:ext cx="37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itchFamily="18" charset="0"/>
                  <a:cs typeface="Arial" pitchFamily="34" charset="0"/>
                </a:rPr>
                <a:t>error</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5" name="Rectangle 14">
              <a:extLst>
                <a:ext uri="{FF2B5EF4-FFF2-40B4-BE49-F238E27FC236}">
                  <a16:creationId xmlns:a16="http://schemas.microsoft.com/office/drawing/2014/main" id="{CFED6870-5216-4C72-9968-6FF3B81241F2}"/>
                </a:ext>
              </a:extLst>
            </p:cNvPr>
            <p:cNvSpPr>
              <a:spLocks noChangeArrowheads="1"/>
            </p:cNvSpPr>
            <p:nvPr/>
          </p:nvSpPr>
          <p:spPr bwMode="auto">
            <a:xfrm>
              <a:off x="4701" y="1328"/>
              <a:ext cx="55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itchFamily="18" charset="0"/>
                  <a:cs typeface="Arial" pitchFamily="34" charset="0"/>
                </a:rPr>
                <a:t>desired</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6" name="Rectangle 15">
              <a:extLst>
                <a:ext uri="{FF2B5EF4-FFF2-40B4-BE49-F238E27FC236}">
                  <a16:creationId xmlns:a16="http://schemas.microsoft.com/office/drawing/2014/main" id="{FDE31572-F9BC-4ACA-9561-B36C8FECE6BF}"/>
                </a:ext>
              </a:extLst>
            </p:cNvPr>
            <p:cNvSpPr>
              <a:spLocks noChangeArrowheads="1"/>
            </p:cNvSpPr>
            <p:nvPr/>
          </p:nvSpPr>
          <p:spPr bwMode="auto">
            <a:xfrm>
              <a:off x="4725" y="1523"/>
              <a:ext cx="49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itchFamily="18" charset="0"/>
                  <a:cs typeface="Arial" pitchFamily="34" charset="0"/>
                </a:rPr>
                <a:t>output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7" name="Rectangle 16">
              <a:extLst>
                <a:ext uri="{FF2B5EF4-FFF2-40B4-BE49-F238E27FC236}">
                  <a16:creationId xmlns:a16="http://schemas.microsoft.com/office/drawing/2014/main" id="{B565309C-E814-47DF-8C39-8EED95F5E340}"/>
                </a:ext>
              </a:extLst>
            </p:cNvPr>
            <p:cNvSpPr>
              <a:spLocks noChangeArrowheads="1"/>
            </p:cNvSpPr>
            <p:nvPr/>
          </p:nvSpPr>
          <p:spPr bwMode="auto">
            <a:xfrm>
              <a:off x="3669" y="2107"/>
              <a:ext cx="49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itchFamily="18" charset="0"/>
                  <a:cs typeface="Arial" pitchFamily="34" charset="0"/>
                </a:rPr>
                <a:t>output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8" name="Rectangle 17">
              <a:extLst>
                <a:ext uri="{FF2B5EF4-FFF2-40B4-BE49-F238E27FC236}">
                  <a16:creationId xmlns:a16="http://schemas.microsoft.com/office/drawing/2014/main" id="{F063523C-5BD6-4738-8A11-B184723AAB53}"/>
                </a:ext>
              </a:extLst>
            </p:cNvPr>
            <p:cNvSpPr>
              <a:spLocks noChangeArrowheads="1"/>
            </p:cNvSpPr>
            <p:nvPr/>
          </p:nvSpPr>
          <p:spPr bwMode="auto">
            <a:xfrm>
              <a:off x="2709" y="2803"/>
              <a:ext cx="65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itchFamily="18" charset="0"/>
                  <a:cs typeface="Arial" pitchFamily="34" charset="0"/>
                </a:rPr>
                <a:t>adaptive</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9" name="Rectangle 18">
              <a:extLst>
                <a:ext uri="{FF2B5EF4-FFF2-40B4-BE49-F238E27FC236}">
                  <a16:creationId xmlns:a16="http://schemas.microsoft.com/office/drawing/2014/main" id="{4A5B0FE5-2DBA-4848-8A5E-4BE53B24FA39}"/>
                </a:ext>
              </a:extLst>
            </p:cNvPr>
            <p:cNvSpPr>
              <a:spLocks noChangeArrowheads="1"/>
            </p:cNvSpPr>
            <p:nvPr/>
          </p:nvSpPr>
          <p:spPr bwMode="auto">
            <a:xfrm>
              <a:off x="2677" y="3040"/>
              <a:ext cx="75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itchFamily="18" charset="0"/>
                  <a:cs typeface="Arial" pitchFamily="34" charset="0"/>
                </a:rPr>
                <a:t>algorithm</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 name="Rectangle 19">
              <a:extLst>
                <a:ext uri="{FF2B5EF4-FFF2-40B4-BE49-F238E27FC236}">
                  <a16:creationId xmlns:a16="http://schemas.microsoft.com/office/drawing/2014/main" id="{8EDD4EB1-4C45-4998-AAF1-75EF10A04A07}"/>
                </a:ext>
              </a:extLst>
            </p:cNvPr>
            <p:cNvSpPr>
              <a:spLocks noChangeArrowheads="1"/>
            </p:cNvSpPr>
            <p:nvPr/>
          </p:nvSpPr>
          <p:spPr bwMode="auto">
            <a:xfrm>
              <a:off x="2125" y="2107"/>
              <a:ext cx="39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itchFamily="18" charset="0"/>
                  <a:cs typeface="Arial" pitchFamily="34" charset="0"/>
                </a:rPr>
                <a:t>input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 name="Oval 20">
              <a:extLst>
                <a:ext uri="{FF2B5EF4-FFF2-40B4-BE49-F238E27FC236}">
                  <a16:creationId xmlns:a16="http://schemas.microsoft.com/office/drawing/2014/main" id="{4F132A3C-D59C-4E94-8C46-9421274978D0}"/>
                </a:ext>
              </a:extLst>
            </p:cNvPr>
            <p:cNvSpPr>
              <a:spLocks noChangeArrowheads="1"/>
            </p:cNvSpPr>
            <p:nvPr/>
          </p:nvSpPr>
          <p:spPr bwMode="auto">
            <a:xfrm>
              <a:off x="4382" y="1953"/>
              <a:ext cx="264" cy="264"/>
            </a:xfrm>
            <a:prstGeom prst="ellipse">
              <a:avLst/>
            </a:prstGeom>
            <a:solidFill>
              <a:srgbClr val="FFFFFF"/>
            </a:solid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22" name="Group 25">
              <a:extLst>
                <a:ext uri="{FF2B5EF4-FFF2-40B4-BE49-F238E27FC236}">
                  <a16:creationId xmlns:a16="http://schemas.microsoft.com/office/drawing/2014/main" id="{1004C0A5-B59F-45ED-B4E5-4745ACEB3840}"/>
                </a:ext>
              </a:extLst>
            </p:cNvPr>
            <p:cNvGrpSpPr>
              <a:grpSpLocks/>
            </p:cNvGrpSpPr>
            <p:nvPr/>
          </p:nvGrpSpPr>
          <p:grpSpPr bwMode="auto">
            <a:xfrm>
              <a:off x="2197" y="2008"/>
              <a:ext cx="456" cy="96"/>
              <a:chOff x="2197" y="2008"/>
              <a:chExt cx="456" cy="96"/>
            </a:xfrm>
          </p:grpSpPr>
          <p:sp>
            <p:nvSpPr>
              <p:cNvPr id="38" name="Freeform 23">
                <a:extLst>
                  <a:ext uri="{FF2B5EF4-FFF2-40B4-BE49-F238E27FC236}">
                    <a16:creationId xmlns:a16="http://schemas.microsoft.com/office/drawing/2014/main" id="{F8D2B274-8876-4354-8877-6F75C584B6D0}"/>
                  </a:ext>
                </a:extLst>
              </p:cNvPr>
              <p:cNvSpPr>
                <a:spLocks/>
              </p:cNvSpPr>
              <p:nvPr/>
            </p:nvSpPr>
            <p:spPr bwMode="auto">
              <a:xfrm>
                <a:off x="2541" y="2008"/>
                <a:ext cx="112" cy="96"/>
              </a:xfrm>
              <a:custGeom>
                <a:avLst/>
                <a:gdLst>
                  <a:gd name="T0" fmla="*/ 112 w 112"/>
                  <a:gd name="T1" fmla="*/ 48 h 96"/>
                  <a:gd name="T2" fmla="*/ 0 w 112"/>
                  <a:gd name="T3" fmla="*/ 96 h 96"/>
                  <a:gd name="T4" fmla="*/ 0 w 112"/>
                  <a:gd name="T5" fmla="*/ 0 h 96"/>
                  <a:gd name="T6" fmla="*/ 112 w 112"/>
                  <a:gd name="T7" fmla="*/ 48 h 96"/>
                </a:gdLst>
                <a:ahLst/>
                <a:cxnLst>
                  <a:cxn ang="0">
                    <a:pos x="T0" y="T1"/>
                  </a:cxn>
                  <a:cxn ang="0">
                    <a:pos x="T2" y="T3"/>
                  </a:cxn>
                  <a:cxn ang="0">
                    <a:pos x="T4" y="T5"/>
                  </a:cxn>
                  <a:cxn ang="0">
                    <a:pos x="T6" y="T7"/>
                  </a:cxn>
                </a:cxnLst>
                <a:rect l="0" t="0" r="r" b="b"/>
                <a:pathLst>
                  <a:path w="112" h="96">
                    <a:moveTo>
                      <a:pt x="112" y="48"/>
                    </a:moveTo>
                    <a:lnTo>
                      <a:pt x="0" y="96"/>
                    </a:lnTo>
                    <a:lnTo>
                      <a:pt x="0" y="0"/>
                    </a:lnTo>
                    <a:lnTo>
                      <a:pt x="112"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Line 24">
                <a:extLst>
                  <a:ext uri="{FF2B5EF4-FFF2-40B4-BE49-F238E27FC236}">
                    <a16:creationId xmlns:a16="http://schemas.microsoft.com/office/drawing/2014/main" id="{2B268D33-7689-4A96-88F0-3B475DCE690C}"/>
                  </a:ext>
                </a:extLst>
              </p:cNvPr>
              <p:cNvSpPr>
                <a:spLocks noChangeShapeType="1"/>
              </p:cNvSpPr>
              <p:nvPr/>
            </p:nvSpPr>
            <p:spPr bwMode="auto">
              <a:xfrm flipH="1">
                <a:off x="2197" y="2056"/>
                <a:ext cx="400"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28">
              <a:extLst>
                <a:ext uri="{FF2B5EF4-FFF2-40B4-BE49-F238E27FC236}">
                  <a16:creationId xmlns:a16="http://schemas.microsoft.com/office/drawing/2014/main" id="{4BD50EB2-B3AB-44E6-B58B-4C592273EC87}"/>
                </a:ext>
              </a:extLst>
            </p:cNvPr>
            <p:cNvGrpSpPr>
              <a:grpSpLocks/>
            </p:cNvGrpSpPr>
            <p:nvPr/>
          </p:nvGrpSpPr>
          <p:grpSpPr bwMode="auto">
            <a:xfrm>
              <a:off x="3573" y="2032"/>
              <a:ext cx="808" cy="96"/>
              <a:chOff x="3573" y="2032"/>
              <a:chExt cx="808" cy="96"/>
            </a:xfrm>
          </p:grpSpPr>
          <p:sp>
            <p:nvSpPr>
              <p:cNvPr id="36" name="Freeform 26">
                <a:extLst>
                  <a:ext uri="{FF2B5EF4-FFF2-40B4-BE49-F238E27FC236}">
                    <a16:creationId xmlns:a16="http://schemas.microsoft.com/office/drawing/2014/main" id="{D5C4E797-DF16-4409-AC71-45D072E91D35}"/>
                  </a:ext>
                </a:extLst>
              </p:cNvPr>
              <p:cNvSpPr>
                <a:spLocks/>
              </p:cNvSpPr>
              <p:nvPr/>
            </p:nvSpPr>
            <p:spPr bwMode="auto">
              <a:xfrm>
                <a:off x="4269" y="2032"/>
                <a:ext cx="112" cy="96"/>
              </a:xfrm>
              <a:custGeom>
                <a:avLst/>
                <a:gdLst>
                  <a:gd name="T0" fmla="*/ 112 w 112"/>
                  <a:gd name="T1" fmla="*/ 48 h 96"/>
                  <a:gd name="T2" fmla="*/ 0 w 112"/>
                  <a:gd name="T3" fmla="*/ 96 h 96"/>
                  <a:gd name="T4" fmla="*/ 0 w 112"/>
                  <a:gd name="T5" fmla="*/ 0 h 96"/>
                  <a:gd name="T6" fmla="*/ 112 w 112"/>
                  <a:gd name="T7" fmla="*/ 48 h 96"/>
                </a:gdLst>
                <a:ahLst/>
                <a:cxnLst>
                  <a:cxn ang="0">
                    <a:pos x="T0" y="T1"/>
                  </a:cxn>
                  <a:cxn ang="0">
                    <a:pos x="T2" y="T3"/>
                  </a:cxn>
                  <a:cxn ang="0">
                    <a:pos x="T4" y="T5"/>
                  </a:cxn>
                  <a:cxn ang="0">
                    <a:pos x="T6" y="T7"/>
                  </a:cxn>
                </a:cxnLst>
                <a:rect l="0" t="0" r="r" b="b"/>
                <a:pathLst>
                  <a:path w="112" h="96">
                    <a:moveTo>
                      <a:pt x="112" y="48"/>
                    </a:moveTo>
                    <a:lnTo>
                      <a:pt x="0" y="96"/>
                    </a:lnTo>
                    <a:lnTo>
                      <a:pt x="0" y="0"/>
                    </a:lnTo>
                    <a:lnTo>
                      <a:pt x="112"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Line 27">
                <a:extLst>
                  <a:ext uri="{FF2B5EF4-FFF2-40B4-BE49-F238E27FC236}">
                    <a16:creationId xmlns:a16="http://schemas.microsoft.com/office/drawing/2014/main" id="{D6EA115A-A794-4D74-8540-9F301BF19E8D}"/>
                  </a:ext>
                </a:extLst>
              </p:cNvPr>
              <p:cNvSpPr>
                <a:spLocks noChangeShapeType="1"/>
              </p:cNvSpPr>
              <p:nvPr/>
            </p:nvSpPr>
            <p:spPr bwMode="auto">
              <a:xfrm flipH="1">
                <a:off x="3573" y="2080"/>
                <a:ext cx="752"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31">
              <a:extLst>
                <a:ext uri="{FF2B5EF4-FFF2-40B4-BE49-F238E27FC236}">
                  <a16:creationId xmlns:a16="http://schemas.microsoft.com/office/drawing/2014/main" id="{3B67E333-0C7B-4B08-9AEF-C64B331D2836}"/>
                </a:ext>
              </a:extLst>
            </p:cNvPr>
            <p:cNvGrpSpPr>
              <a:grpSpLocks/>
            </p:cNvGrpSpPr>
            <p:nvPr/>
          </p:nvGrpSpPr>
          <p:grpSpPr bwMode="auto">
            <a:xfrm>
              <a:off x="4471" y="1376"/>
              <a:ext cx="96" cy="576"/>
              <a:chOff x="4471" y="1376"/>
              <a:chExt cx="96" cy="576"/>
            </a:xfrm>
          </p:grpSpPr>
          <p:sp>
            <p:nvSpPr>
              <p:cNvPr id="34" name="Freeform 29">
                <a:extLst>
                  <a:ext uri="{FF2B5EF4-FFF2-40B4-BE49-F238E27FC236}">
                    <a16:creationId xmlns:a16="http://schemas.microsoft.com/office/drawing/2014/main" id="{A25C4B7A-4552-41D6-B3FD-4C60E073FA76}"/>
                  </a:ext>
                </a:extLst>
              </p:cNvPr>
              <p:cNvSpPr>
                <a:spLocks/>
              </p:cNvSpPr>
              <p:nvPr/>
            </p:nvSpPr>
            <p:spPr bwMode="auto">
              <a:xfrm>
                <a:off x="4471" y="1840"/>
                <a:ext cx="96" cy="112"/>
              </a:xfrm>
              <a:custGeom>
                <a:avLst/>
                <a:gdLst>
                  <a:gd name="T0" fmla="*/ 48 w 96"/>
                  <a:gd name="T1" fmla="*/ 112 h 112"/>
                  <a:gd name="T2" fmla="*/ 0 w 96"/>
                  <a:gd name="T3" fmla="*/ 0 h 112"/>
                  <a:gd name="T4" fmla="*/ 96 w 96"/>
                  <a:gd name="T5" fmla="*/ 0 h 112"/>
                  <a:gd name="T6" fmla="*/ 48 w 96"/>
                  <a:gd name="T7" fmla="*/ 112 h 112"/>
                </a:gdLst>
                <a:ahLst/>
                <a:cxnLst>
                  <a:cxn ang="0">
                    <a:pos x="T0" y="T1"/>
                  </a:cxn>
                  <a:cxn ang="0">
                    <a:pos x="T2" y="T3"/>
                  </a:cxn>
                  <a:cxn ang="0">
                    <a:pos x="T4" y="T5"/>
                  </a:cxn>
                  <a:cxn ang="0">
                    <a:pos x="T6" y="T7"/>
                  </a:cxn>
                </a:cxnLst>
                <a:rect l="0" t="0" r="r" b="b"/>
                <a:pathLst>
                  <a:path w="96" h="112">
                    <a:moveTo>
                      <a:pt x="48" y="112"/>
                    </a:moveTo>
                    <a:lnTo>
                      <a:pt x="0" y="0"/>
                    </a:lnTo>
                    <a:lnTo>
                      <a:pt x="96" y="0"/>
                    </a:lnTo>
                    <a:lnTo>
                      <a:pt x="48"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Line 30">
                <a:extLst>
                  <a:ext uri="{FF2B5EF4-FFF2-40B4-BE49-F238E27FC236}">
                    <a16:creationId xmlns:a16="http://schemas.microsoft.com/office/drawing/2014/main" id="{3A9FF1E1-5359-441C-A842-5BD23AE95180}"/>
                  </a:ext>
                </a:extLst>
              </p:cNvPr>
              <p:cNvSpPr>
                <a:spLocks noChangeShapeType="1"/>
              </p:cNvSpPr>
              <p:nvPr/>
            </p:nvSpPr>
            <p:spPr bwMode="auto">
              <a:xfrm>
                <a:off x="4519" y="1376"/>
                <a:ext cx="0" cy="52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5" name="Group 34">
              <a:extLst>
                <a:ext uri="{FF2B5EF4-FFF2-40B4-BE49-F238E27FC236}">
                  <a16:creationId xmlns:a16="http://schemas.microsoft.com/office/drawing/2014/main" id="{1184F5DF-D516-4CB2-85DC-0B07BD5BC570}"/>
                </a:ext>
              </a:extLst>
            </p:cNvPr>
            <p:cNvGrpSpPr>
              <a:grpSpLocks/>
            </p:cNvGrpSpPr>
            <p:nvPr/>
          </p:nvGrpSpPr>
          <p:grpSpPr bwMode="auto">
            <a:xfrm>
              <a:off x="3509" y="3032"/>
              <a:ext cx="1496" cy="96"/>
              <a:chOff x="3509" y="3032"/>
              <a:chExt cx="1496" cy="96"/>
            </a:xfrm>
          </p:grpSpPr>
          <p:sp>
            <p:nvSpPr>
              <p:cNvPr id="32" name="Freeform 32">
                <a:extLst>
                  <a:ext uri="{FF2B5EF4-FFF2-40B4-BE49-F238E27FC236}">
                    <a16:creationId xmlns:a16="http://schemas.microsoft.com/office/drawing/2014/main" id="{F8E68E7F-47CB-4798-9D15-BF3078221814}"/>
                  </a:ext>
                </a:extLst>
              </p:cNvPr>
              <p:cNvSpPr>
                <a:spLocks/>
              </p:cNvSpPr>
              <p:nvPr/>
            </p:nvSpPr>
            <p:spPr bwMode="auto">
              <a:xfrm>
                <a:off x="3509" y="3032"/>
                <a:ext cx="112" cy="96"/>
              </a:xfrm>
              <a:custGeom>
                <a:avLst/>
                <a:gdLst>
                  <a:gd name="T0" fmla="*/ 0 w 112"/>
                  <a:gd name="T1" fmla="*/ 48 h 96"/>
                  <a:gd name="T2" fmla="*/ 112 w 112"/>
                  <a:gd name="T3" fmla="*/ 0 h 96"/>
                  <a:gd name="T4" fmla="*/ 112 w 112"/>
                  <a:gd name="T5" fmla="*/ 96 h 96"/>
                  <a:gd name="T6" fmla="*/ 0 w 112"/>
                  <a:gd name="T7" fmla="*/ 48 h 96"/>
                </a:gdLst>
                <a:ahLst/>
                <a:cxnLst>
                  <a:cxn ang="0">
                    <a:pos x="T0" y="T1"/>
                  </a:cxn>
                  <a:cxn ang="0">
                    <a:pos x="T2" y="T3"/>
                  </a:cxn>
                  <a:cxn ang="0">
                    <a:pos x="T4" y="T5"/>
                  </a:cxn>
                  <a:cxn ang="0">
                    <a:pos x="T6" y="T7"/>
                  </a:cxn>
                </a:cxnLst>
                <a:rect l="0" t="0" r="r" b="b"/>
                <a:pathLst>
                  <a:path w="112" h="96">
                    <a:moveTo>
                      <a:pt x="0" y="48"/>
                    </a:moveTo>
                    <a:lnTo>
                      <a:pt x="112" y="0"/>
                    </a:lnTo>
                    <a:lnTo>
                      <a:pt x="112" y="96"/>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Line 33">
                <a:extLst>
                  <a:ext uri="{FF2B5EF4-FFF2-40B4-BE49-F238E27FC236}">
                    <a16:creationId xmlns:a16="http://schemas.microsoft.com/office/drawing/2014/main" id="{75013870-59CB-4006-BB62-4775629B0B83}"/>
                  </a:ext>
                </a:extLst>
              </p:cNvPr>
              <p:cNvSpPr>
                <a:spLocks noChangeShapeType="1"/>
              </p:cNvSpPr>
              <p:nvPr/>
            </p:nvSpPr>
            <p:spPr bwMode="auto">
              <a:xfrm flipH="1">
                <a:off x="3557" y="3080"/>
                <a:ext cx="1448"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6" name="Line 35">
              <a:extLst>
                <a:ext uri="{FF2B5EF4-FFF2-40B4-BE49-F238E27FC236}">
                  <a16:creationId xmlns:a16="http://schemas.microsoft.com/office/drawing/2014/main" id="{207080E5-6D0E-4FD3-9345-1E84A2511AEE}"/>
                </a:ext>
              </a:extLst>
            </p:cNvPr>
            <p:cNvSpPr>
              <a:spLocks noChangeShapeType="1"/>
            </p:cNvSpPr>
            <p:nvPr/>
          </p:nvSpPr>
          <p:spPr bwMode="auto">
            <a:xfrm>
              <a:off x="2805" y="2512"/>
              <a:ext cx="0" cy="224"/>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Line 36">
              <a:extLst>
                <a:ext uri="{FF2B5EF4-FFF2-40B4-BE49-F238E27FC236}">
                  <a16:creationId xmlns:a16="http://schemas.microsoft.com/office/drawing/2014/main" id="{50784996-E5BC-4A96-8AEF-6A102BD00DCE}"/>
                </a:ext>
              </a:extLst>
            </p:cNvPr>
            <p:cNvSpPr>
              <a:spLocks noChangeShapeType="1"/>
            </p:cNvSpPr>
            <p:nvPr/>
          </p:nvSpPr>
          <p:spPr bwMode="auto">
            <a:xfrm flipH="1">
              <a:off x="4666" y="2080"/>
              <a:ext cx="320"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Line 37">
              <a:extLst>
                <a:ext uri="{FF2B5EF4-FFF2-40B4-BE49-F238E27FC236}">
                  <a16:creationId xmlns:a16="http://schemas.microsoft.com/office/drawing/2014/main" id="{4050753B-7A1E-4D3C-9B6F-F43795BB482C}"/>
                </a:ext>
              </a:extLst>
            </p:cNvPr>
            <p:cNvSpPr>
              <a:spLocks noChangeShapeType="1"/>
            </p:cNvSpPr>
            <p:nvPr/>
          </p:nvSpPr>
          <p:spPr bwMode="auto">
            <a:xfrm>
              <a:off x="4996" y="2070"/>
              <a:ext cx="0" cy="100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Line 38">
              <a:extLst>
                <a:ext uri="{FF2B5EF4-FFF2-40B4-BE49-F238E27FC236}">
                  <a16:creationId xmlns:a16="http://schemas.microsoft.com/office/drawing/2014/main" id="{2F62D67A-EA30-4F5B-9B34-AB1E9C3B1AD7}"/>
                </a:ext>
              </a:extLst>
            </p:cNvPr>
            <p:cNvSpPr>
              <a:spLocks noChangeShapeType="1"/>
            </p:cNvSpPr>
            <p:nvPr/>
          </p:nvSpPr>
          <p:spPr bwMode="auto">
            <a:xfrm flipH="1">
              <a:off x="4237" y="1851"/>
              <a:ext cx="112"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Line 39">
              <a:extLst>
                <a:ext uri="{FF2B5EF4-FFF2-40B4-BE49-F238E27FC236}">
                  <a16:creationId xmlns:a16="http://schemas.microsoft.com/office/drawing/2014/main" id="{389C0119-C820-44CC-A911-E9344EBC2C3B}"/>
                </a:ext>
              </a:extLst>
            </p:cNvPr>
            <p:cNvSpPr>
              <a:spLocks noChangeShapeType="1"/>
            </p:cNvSpPr>
            <p:nvPr/>
          </p:nvSpPr>
          <p:spPr bwMode="auto">
            <a:xfrm flipH="1">
              <a:off x="4661" y="1872"/>
              <a:ext cx="136"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Line 40">
              <a:extLst>
                <a:ext uri="{FF2B5EF4-FFF2-40B4-BE49-F238E27FC236}">
                  <a16:creationId xmlns:a16="http://schemas.microsoft.com/office/drawing/2014/main" id="{2BA86025-B03B-41BD-8DFE-33244DAC5B58}"/>
                </a:ext>
              </a:extLst>
            </p:cNvPr>
            <p:cNvSpPr>
              <a:spLocks noChangeShapeType="1"/>
            </p:cNvSpPr>
            <p:nvPr/>
          </p:nvSpPr>
          <p:spPr bwMode="auto">
            <a:xfrm>
              <a:off x="4733" y="1787"/>
              <a:ext cx="0" cy="136"/>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9083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altLang="en-GB" dirty="0"/>
              <a:t>Adaptive Filters - Key Points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altLang="en-GB" dirty="0"/>
              <a:t>The filter adjusts its characteristics to minimize the average power in </a:t>
            </a:r>
            <a:r>
              <a:rPr lang="en-GB" altLang="en-GB" sz="2800" i="1" dirty="0">
                <a:latin typeface="Times New Roman" panose="02020603050405020304" pitchFamily="18" charset="0"/>
                <a:cs typeface="Times New Roman" panose="02020603050405020304" pitchFamily="18" charset="0"/>
              </a:rPr>
              <a:t>e</a:t>
            </a:r>
            <a:r>
              <a:rPr lang="en-GB" altLang="en-GB" i="1" dirty="0"/>
              <a:t>.</a:t>
            </a:r>
            <a:endParaRPr lang="en-GB" altLang="en-GB" dirty="0"/>
          </a:p>
          <a:p>
            <a:r>
              <a:rPr lang="en-GB" altLang="en-GB" dirty="0"/>
              <a:t>Depending on how desired output </a:t>
            </a:r>
            <a:r>
              <a:rPr lang="en-GB" altLang="en-GB" sz="2800" i="1" dirty="0">
                <a:latin typeface="Times New Roman" panose="02020603050405020304" pitchFamily="18" charset="0"/>
                <a:cs typeface="Times New Roman" panose="02020603050405020304" pitchFamily="18" charset="0"/>
              </a:rPr>
              <a:t>d</a:t>
            </a:r>
            <a:r>
              <a:rPr lang="en-GB" altLang="en-GB" dirty="0"/>
              <a:t> is derived, this behavior can be put to a number of different uses.</a:t>
            </a:r>
          </a:p>
          <a:p>
            <a:r>
              <a:rPr lang="en-GB" altLang="en-GB" dirty="0"/>
              <a:t>For given statistical properties of </a:t>
            </a:r>
            <a:r>
              <a:rPr lang="en-GB" altLang="en-GB" sz="2800" i="1" dirty="0">
                <a:latin typeface="Times New Roman" panose="02020603050405020304" pitchFamily="18" charset="0"/>
                <a:cs typeface="Times New Roman" panose="02020603050405020304" pitchFamily="18" charset="0"/>
              </a:rPr>
              <a:t>x</a:t>
            </a:r>
            <a:r>
              <a:rPr lang="en-GB" altLang="en-GB" dirty="0"/>
              <a:t> and </a:t>
            </a:r>
            <a:r>
              <a:rPr lang="en-GB" altLang="en-GB" sz="2800" i="1" dirty="0">
                <a:latin typeface="Times New Roman" panose="02020603050405020304" pitchFamily="18" charset="0"/>
                <a:cs typeface="Times New Roman" panose="02020603050405020304" pitchFamily="18" charset="0"/>
              </a:rPr>
              <a:t>d</a:t>
            </a:r>
            <a:r>
              <a:rPr lang="en-GB" altLang="en-GB" dirty="0"/>
              <a:t>, average power in </a:t>
            </a:r>
            <a:r>
              <a:rPr lang="en-GB" altLang="en-GB" i="1" dirty="0"/>
              <a:t>e</a:t>
            </a:r>
            <a:r>
              <a:rPr lang="en-GB" altLang="en-GB" dirty="0"/>
              <a:t> is a function of </a:t>
            </a:r>
            <a:r>
              <a:rPr lang="en-GB" altLang="en-GB" sz="2800" i="1" u="sng" dirty="0">
                <a:latin typeface="Times New Roman" panose="02020603050405020304" pitchFamily="18" charset="0"/>
                <a:cs typeface="Times New Roman" panose="02020603050405020304" pitchFamily="18" charset="0"/>
              </a:rPr>
              <a:t>w</a:t>
            </a:r>
            <a:r>
              <a:rPr lang="en-GB" altLang="en-GB" dirty="0"/>
              <a:t>.</a:t>
            </a:r>
            <a:endParaRPr lang="en-US" dirty="0"/>
          </a:p>
        </p:txBody>
      </p:sp>
    </p:spTree>
    <p:extLst>
      <p:ext uri="{BB962C8B-B14F-4D97-AF65-F5344CB8AC3E}">
        <p14:creationId xmlns:p14="http://schemas.microsoft.com/office/powerpoint/2010/main" val="929583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altLang="en-GB" dirty="0"/>
              <a:t>Finite Impulse Response Filter</a:t>
            </a:r>
            <a:endParaRPr lang="en-US" dirty="0"/>
          </a:p>
        </p:txBody>
      </p:sp>
      <p:graphicFrame>
        <p:nvGraphicFramePr>
          <p:cNvPr id="4" name="Object 3">
            <a:extLst>
              <a:ext uri="{FF2B5EF4-FFF2-40B4-BE49-F238E27FC236}">
                <a16:creationId xmlns:a16="http://schemas.microsoft.com/office/drawing/2014/main" id="{DF69727D-1225-493B-9FD4-07D84BBB98A4}"/>
              </a:ext>
            </a:extLst>
          </p:cNvPr>
          <p:cNvGraphicFramePr>
            <a:graphicFrameLocks noChangeAspect="1"/>
          </p:cNvGraphicFramePr>
          <p:nvPr>
            <p:extLst>
              <p:ext uri="{D42A27DB-BD31-4B8C-83A1-F6EECF244321}">
                <p14:modId xmlns:p14="http://schemas.microsoft.com/office/powerpoint/2010/main" val="465392680"/>
              </p:ext>
            </p:extLst>
          </p:nvPr>
        </p:nvGraphicFramePr>
        <p:xfrm>
          <a:off x="620046" y="4981575"/>
          <a:ext cx="4401838" cy="387350"/>
        </p:xfrm>
        <a:graphic>
          <a:graphicData uri="http://schemas.openxmlformats.org/presentationml/2006/ole">
            <mc:AlternateContent xmlns:mc="http://schemas.openxmlformats.org/markup-compatibility/2006">
              <mc:Choice xmlns:v="urn:schemas-microsoft-com:vml" Requires="v">
                <p:oleObj spid="_x0000_s1026" name="Equation" r:id="rId4" imgW="2057400" imgH="241300" progId="Equation.3">
                  <p:embed/>
                </p:oleObj>
              </mc:Choice>
              <mc:Fallback>
                <p:oleObj name="Equation" r:id="rId4" imgW="2057400" imgH="241300" progId="Equation.3">
                  <p:embed/>
                  <p:pic>
                    <p:nvPicPr>
                      <p:cNvPr id="4" name="Object 3">
                        <a:extLst>
                          <a:ext uri="{FF2B5EF4-FFF2-40B4-BE49-F238E27FC236}">
                            <a16:creationId xmlns:a16="http://schemas.microsoft.com/office/drawing/2014/main" id="{DF69727D-1225-493B-9FD4-07D84BBB98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046" y="4981575"/>
                        <a:ext cx="4401838"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a:extLst>
              <a:ext uri="{FF2B5EF4-FFF2-40B4-BE49-F238E27FC236}">
                <a16:creationId xmlns:a16="http://schemas.microsoft.com/office/drawing/2014/main" id="{B2A61CA9-3537-4661-B5AF-2EC78075A7C9}"/>
              </a:ext>
            </a:extLst>
          </p:cNvPr>
          <p:cNvGraphicFramePr>
            <a:graphicFrameLocks noChangeAspect="1"/>
          </p:cNvGraphicFramePr>
          <p:nvPr>
            <p:extLst>
              <p:ext uri="{D42A27DB-BD31-4B8C-83A1-F6EECF244321}">
                <p14:modId xmlns:p14="http://schemas.microsoft.com/office/powerpoint/2010/main" val="3950856438"/>
              </p:ext>
            </p:extLst>
          </p:nvPr>
        </p:nvGraphicFramePr>
        <p:xfrm>
          <a:off x="3152532" y="1092200"/>
          <a:ext cx="5134437" cy="381000"/>
        </p:xfrm>
        <a:graphic>
          <a:graphicData uri="http://schemas.openxmlformats.org/presentationml/2006/ole">
            <mc:AlternateContent xmlns:mc="http://schemas.openxmlformats.org/markup-compatibility/2006">
              <mc:Choice xmlns:v="urn:schemas-microsoft-com:vml" Requires="v">
                <p:oleObj spid="_x0000_s1027" name="Equation" r:id="rId6" imgW="2311400" imgH="228600" progId="Equation.3">
                  <p:embed/>
                </p:oleObj>
              </mc:Choice>
              <mc:Fallback>
                <p:oleObj name="Equation" r:id="rId6" imgW="2311400" imgH="228600" progId="Equation.3">
                  <p:embed/>
                  <p:pic>
                    <p:nvPicPr>
                      <p:cNvPr id="5" name="Object 4">
                        <a:extLst>
                          <a:ext uri="{FF2B5EF4-FFF2-40B4-BE49-F238E27FC236}">
                            <a16:creationId xmlns:a16="http://schemas.microsoft.com/office/drawing/2014/main" id="{B2A61CA9-3537-4661-B5AF-2EC78075A7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2532" y="1092200"/>
                        <a:ext cx="5134437"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a:extLst>
              <a:ext uri="{FF2B5EF4-FFF2-40B4-BE49-F238E27FC236}">
                <a16:creationId xmlns:a16="http://schemas.microsoft.com/office/drawing/2014/main" id="{54434114-E320-40AE-9FDA-444DCB6A3C93}"/>
              </a:ext>
            </a:extLst>
          </p:cNvPr>
          <p:cNvGraphicFramePr>
            <a:graphicFrameLocks noChangeAspect="1"/>
          </p:cNvGraphicFramePr>
          <p:nvPr>
            <p:extLst>
              <p:ext uri="{D42A27DB-BD31-4B8C-83A1-F6EECF244321}">
                <p14:modId xmlns:p14="http://schemas.microsoft.com/office/powerpoint/2010/main" val="3755320439"/>
              </p:ext>
            </p:extLst>
          </p:nvPr>
        </p:nvGraphicFramePr>
        <p:xfrm>
          <a:off x="7142055" y="5553076"/>
          <a:ext cx="3952389" cy="378145"/>
        </p:xfrm>
        <a:graphic>
          <a:graphicData uri="http://schemas.openxmlformats.org/presentationml/2006/ole">
            <mc:AlternateContent xmlns:mc="http://schemas.openxmlformats.org/markup-compatibility/2006">
              <mc:Choice xmlns:v="urn:schemas-microsoft-com:vml" Requires="v">
                <p:oleObj spid="_x0000_s1028" name="Equation" r:id="rId8" imgW="1892300" imgH="241300" progId="Equation.3">
                  <p:embed/>
                </p:oleObj>
              </mc:Choice>
              <mc:Fallback>
                <p:oleObj name="Equation" r:id="rId8" imgW="1892300" imgH="241300" progId="Equation.3">
                  <p:embed/>
                  <p:pic>
                    <p:nvPicPr>
                      <p:cNvPr id="6" name="Object 5">
                        <a:extLst>
                          <a:ext uri="{FF2B5EF4-FFF2-40B4-BE49-F238E27FC236}">
                            <a16:creationId xmlns:a16="http://schemas.microsoft.com/office/drawing/2014/main" id="{54434114-E320-40AE-9FDA-444DCB6A3C9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42055" y="5553076"/>
                        <a:ext cx="3952389" cy="3781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2">
            <a:extLst>
              <a:ext uri="{FF2B5EF4-FFF2-40B4-BE49-F238E27FC236}">
                <a16:creationId xmlns:a16="http://schemas.microsoft.com/office/drawing/2014/main" id="{75A29E70-DE9E-48E7-98CF-3A7681244475}"/>
              </a:ext>
            </a:extLst>
          </p:cNvPr>
          <p:cNvPicPr>
            <a:picLocks noChangeAspect="1" noChangeArrowheads="1"/>
          </p:cNvPicPr>
          <p:nvPr/>
        </p:nvPicPr>
        <p:blipFill>
          <a:blip r:embed="rId10"/>
          <a:srcRect/>
          <a:stretch>
            <a:fillRect/>
          </a:stretch>
        </p:blipFill>
        <p:spPr bwMode="auto">
          <a:xfrm>
            <a:off x="2603161" y="1625600"/>
            <a:ext cx="6377980" cy="3917950"/>
          </a:xfrm>
          <a:prstGeom prst="rect">
            <a:avLst/>
          </a:prstGeom>
          <a:noFill/>
          <a:ln w="9525">
            <a:noFill/>
            <a:miter lim="800000"/>
            <a:headEnd/>
            <a:tailEnd/>
          </a:ln>
        </p:spPr>
      </p:pic>
    </p:spTree>
    <p:extLst>
      <p:ext uri="{BB962C8B-B14F-4D97-AF65-F5344CB8AC3E}">
        <p14:creationId xmlns:p14="http://schemas.microsoft.com/office/powerpoint/2010/main" val="3759618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altLang="en-GB" dirty="0"/>
              <a:t>Adaptive Filters - Key Points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altLang="en-GB" dirty="0"/>
              <a:t>Adaptation is the search for filter parameter settings (weights, coefficients) that minimize the variance of </a:t>
            </a:r>
            <a:r>
              <a:rPr lang="en-GB" altLang="en-GB" sz="2800" i="1" dirty="0">
                <a:latin typeface="Times New Roman" panose="02020603050405020304" pitchFamily="18" charset="0"/>
                <a:cs typeface="Times New Roman" panose="02020603050405020304" pitchFamily="18" charset="0"/>
              </a:rPr>
              <a:t>e</a:t>
            </a:r>
            <a:r>
              <a:rPr lang="en-GB" altLang="en-GB" i="1" dirty="0"/>
              <a:t>.</a:t>
            </a:r>
          </a:p>
          <a:p>
            <a:r>
              <a:rPr lang="en-GB" altLang="en-GB" dirty="0"/>
              <a:t>The filter adjusts its characteristics to minimize the average power in </a:t>
            </a:r>
            <a:r>
              <a:rPr lang="en-GB" altLang="en-GB" sz="2800" i="1" dirty="0">
                <a:latin typeface="Times New Roman" panose="02020603050405020304" pitchFamily="18" charset="0"/>
                <a:cs typeface="Times New Roman" panose="02020603050405020304" pitchFamily="18" charset="0"/>
              </a:rPr>
              <a:t>e</a:t>
            </a:r>
            <a:r>
              <a:rPr lang="en-GB" altLang="en-GB" i="1" dirty="0"/>
              <a:t>.</a:t>
            </a:r>
            <a:endParaRPr lang="en-GB" altLang="en-GB" dirty="0"/>
          </a:p>
          <a:p>
            <a:r>
              <a:rPr lang="en-GB" altLang="en-GB" dirty="0"/>
              <a:t>Depending on how desired output </a:t>
            </a:r>
            <a:r>
              <a:rPr lang="en-GB" altLang="en-GB" sz="2800" i="1" dirty="0">
                <a:latin typeface="Times New Roman" panose="02020603050405020304" pitchFamily="18" charset="0"/>
                <a:cs typeface="Times New Roman" panose="02020603050405020304" pitchFamily="18" charset="0"/>
              </a:rPr>
              <a:t>d</a:t>
            </a:r>
            <a:r>
              <a:rPr lang="en-GB" altLang="en-GB" dirty="0"/>
              <a:t> is derived, this behavior can be put to a number of different uses.</a:t>
            </a:r>
          </a:p>
          <a:p>
            <a:r>
              <a:rPr lang="en-GB" altLang="en-GB" dirty="0"/>
              <a:t>For given statistical properties of </a:t>
            </a:r>
            <a:r>
              <a:rPr lang="en-GB" altLang="en-GB" sz="2800" i="1" dirty="0">
                <a:latin typeface="Times New Roman" panose="02020603050405020304" pitchFamily="18" charset="0"/>
                <a:cs typeface="Times New Roman" panose="02020603050405020304" pitchFamily="18" charset="0"/>
              </a:rPr>
              <a:t>x</a:t>
            </a:r>
            <a:r>
              <a:rPr lang="en-GB" altLang="en-GB" dirty="0"/>
              <a:t> and </a:t>
            </a:r>
            <a:r>
              <a:rPr lang="en-GB" altLang="en-GB" sz="2800" i="1" dirty="0">
                <a:latin typeface="Times New Roman" panose="02020603050405020304" pitchFamily="18" charset="0"/>
                <a:cs typeface="Times New Roman" panose="02020603050405020304" pitchFamily="18" charset="0"/>
              </a:rPr>
              <a:t>d</a:t>
            </a:r>
            <a:r>
              <a:rPr lang="en-GB" altLang="en-GB" dirty="0"/>
              <a:t>, average power in </a:t>
            </a:r>
            <a:r>
              <a:rPr lang="en-GB" altLang="en-GB" sz="2800" i="1" dirty="0">
                <a:latin typeface="Times New Roman" panose="02020603050405020304" pitchFamily="18" charset="0"/>
                <a:cs typeface="Times New Roman" panose="02020603050405020304" pitchFamily="18" charset="0"/>
              </a:rPr>
              <a:t>e</a:t>
            </a:r>
            <a:r>
              <a:rPr lang="en-GB" altLang="en-GB" dirty="0"/>
              <a:t> is a function of </a:t>
            </a:r>
            <a:r>
              <a:rPr lang="en-GB" altLang="en-GB" sz="2800" i="1" u="sng" dirty="0">
                <a:latin typeface="Times New Roman" panose="02020603050405020304" pitchFamily="18" charset="0"/>
                <a:cs typeface="Times New Roman" panose="02020603050405020304" pitchFamily="18" charset="0"/>
              </a:rPr>
              <a:t>w</a:t>
            </a:r>
            <a:r>
              <a:rPr lang="en-GB" altLang="en-GB" dirty="0"/>
              <a:t>.</a:t>
            </a:r>
            <a:endParaRPr lang="en-US" dirty="0"/>
          </a:p>
        </p:txBody>
      </p:sp>
    </p:spTree>
    <p:extLst>
      <p:ext uri="{BB962C8B-B14F-4D97-AF65-F5344CB8AC3E}">
        <p14:creationId xmlns:p14="http://schemas.microsoft.com/office/powerpoint/2010/main" val="2484641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altLang="en-GB" dirty="0"/>
              <a:t>Adaptive Filters - Key Points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altLang="en-GB" dirty="0"/>
              <a:t>Adaptation is the search for filter parameter settings </a:t>
            </a:r>
            <a:r>
              <a:rPr lang="en-GB" altLang="en-GB" sz="2800" i="1" u="sng" dirty="0">
                <a:latin typeface="Times New Roman" panose="02020603050405020304" pitchFamily="18" charset="0"/>
                <a:cs typeface="Times New Roman" panose="02020603050405020304" pitchFamily="18" charset="0"/>
              </a:rPr>
              <a:t>w</a:t>
            </a:r>
            <a:r>
              <a:rPr lang="en-GB" altLang="en-GB" dirty="0"/>
              <a:t> that minimize average power in </a:t>
            </a:r>
            <a:r>
              <a:rPr lang="en-GB" altLang="en-GB" sz="2800" i="1" dirty="0">
                <a:latin typeface="Times New Roman" panose="02020603050405020304" pitchFamily="18" charset="0"/>
                <a:cs typeface="Times New Roman" panose="02020603050405020304" pitchFamily="18" charset="0"/>
              </a:rPr>
              <a:t>e</a:t>
            </a:r>
            <a:r>
              <a:rPr lang="en-GB" altLang="en-GB" dirty="0"/>
              <a:t>.</a:t>
            </a:r>
          </a:p>
          <a:p>
            <a:r>
              <a:rPr lang="en-GB" altLang="en-GB" dirty="0"/>
              <a:t>If the filter is a linear FIR, average power in </a:t>
            </a:r>
            <a:r>
              <a:rPr lang="en-GB" altLang="en-GB" sz="2800" i="1" dirty="0">
                <a:latin typeface="Times New Roman" panose="02020603050405020304" pitchFamily="18" charset="0"/>
                <a:cs typeface="Times New Roman" panose="02020603050405020304" pitchFamily="18" charset="0"/>
              </a:rPr>
              <a:t>e</a:t>
            </a:r>
            <a:r>
              <a:rPr lang="en-GB" altLang="en-GB" dirty="0"/>
              <a:t> is a quadratic function of </a:t>
            </a:r>
            <a:r>
              <a:rPr lang="en-GB" altLang="en-GB" sz="2800" i="1" u="sng" dirty="0">
                <a:latin typeface="Times New Roman" panose="02020603050405020304" pitchFamily="18" charset="0"/>
                <a:cs typeface="Times New Roman" panose="02020603050405020304" pitchFamily="18" charset="0"/>
              </a:rPr>
              <a:t>w</a:t>
            </a:r>
            <a:r>
              <a:rPr lang="en-GB" altLang="en-GB" dirty="0"/>
              <a:t>.</a:t>
            </a:r>
          </a:p>
          <a:p>
            <a:r>
              <a:rPr lang="en-GB" altLang="en-GB" dirty="0"/>
              <a:t>Steepest descent is therefore feasible.</a:t>
            </a:r>
          </a:p>
          <a:p>
            <a:r>
              <a:rPr lang="en-GB" altLang="en-GB" dirty="0"/>
              <a:t>But requires knowledge of the gradient of the cost function (average power)</a:t>
            </a:r>
            <a:endParaRPr lang="en-US" dirty="0"/>
          </a:p>
        </p:txBody>
      </p:sp>
    </p:spTree>
    <p:extLst>
      <p:ext uri="{BB962C8B-B14F-4D97-AF65-F5344CB8AC3E}">
        <p14:creationId xmlns:p14="http://schemas.microsoft.com/office/powerpoint/2010/main" val="3083891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altLang="en-GB" dirty="0"/>
              <a:t>Adaptive Filters - Key Points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altLang="en-GB" dirty="0"/>
              <a:t>The LMS algorithm provides an </a:t>
            </a:r>
            <a:r>
              <a:rPr lang="en-GB" altLang="en-GB" i="1" dirty="0"/>
              <a:t>instantaneous estimate</a:t>
            </a:r>
            <a:r>
              <a:rPr lang="en-GB" altLang="en-GB" dirty="0"/>
              <a:t> of gradient for use in the steepest descent algorithm.</a:t>
            </a:r>
          </a:p>
          <a:p>
            <a:r>
              <a:rPr lang="en-GB" altLang="en-GB" dirty="0"/>
              <a:t>Enabling us to search for </a:t>
            </a:r>
            <a:r>
              <a:rPr lang="en-GB" altLang="en-GB" sz="2800" i="1" u="sng" dirty="0">
                <a:latin typeface="Times New Roman" panose="02020603050405020304" pitchFamily="18" charset="0"/>
                <a:cs typeface="Times New Roman" panose="02020603050405020304" pitchFamily="18" charset="0"/>
              </a:rPr>
              <a:t>w</a:t>
            </a:r>
            <a:r>
              <a:rPr lang="en-GB" altLang="en-GB" dirty="0"/>
              <a:t> that minimizes </a:t>
            </a:r>
            <a:r>
              <a:rPr lang="en-GB" altLang="en-GB" sz="2800" i="1" dirty="0">
                <a:latin typeface="Times New Roman" panose="02020603050405020304" pitchFamily="18" charset="0"/>
                <a:cs typeface="Times New Roman" panose="02020603050405020304" pitchFamily="18" charset="0"/>
              </a:rPr>
              <a:t>C</a:t>
            </a:r>
            <a:r>
              <a:rPr lang="en-GB" altLang="en-GB" sz="2800" dirty="0">
                <a:latin typeface="Times New Roman" panose="02020603050405020304" pitchFamily="18" charset="0"/>
                <a:cs typeface="Times New Roman" panose="02020603050405020304" pitchFamily="18" charset="0"/>
              </a:rPr>
              <a:t>(</a:t>
            </a:r>
            <a:r>
              <a:rPr lang="en-GB" altLang="en-GB" sz="2800" i="1" u="sng" dirty="0">
                <a:latin typeface="Times New Roman" panose="02020603050405020304" pitchFamily="18" charset="0"/>
                <a:cs typeface="Times New Roman" panose="02020603050405020304" pitchFamily="18" charset="0"/>
              </a:rPr>
              <a:t>w</a:t>
            </a:r>
            <a:r>
              <a:rPr lang="en-GB" altLang="en-GB" sz="2800" dirty="0">
                <a:latin typeface="Times New Roman" panose="02020603050405020304" pitchFamily="18" charset="0"/>
                <a:cs typeface="Times New Roman" panose="02020603050405020304" pitchFamily="18" charset="0"/>
              </a:rPr>
              <a:t>)</a:t>
            </a:r>
            <a:r>
              <a:rPr lang="en-GB" altLang="en-GB" dirty="0"/>
              <a:t> </a:t>
            </a:r>
            <a:r>
              <a:rPr lang="en-GB" altLang="en-GB" i="1" dirty="0"/>
              <a:t>on-line</a:t>
            </a:r>
            <a:r>
              <a:rPr lang="en-GB" altLang="en-GB" dirty="0"/>
              <a:t>, with minimal computational burden</a:t>
            </a:r>
          </a:p>
          <a:p>
            <a:r>
              <a:rPr lang="en-GB" altLang="en-GB" i="1" dirty="0"/>
              <a:t>LMS algorithm</a:t>
            </a:r>
            <a:r>
              <a:rPr lang="en-GB" altLang="en-GB" dirty="0"/>
              <a:t> and </a:t>
            </a:r>
            <a:r>
              <a:rPr lang="en-GB" altLang="en-GB" i="1" dirty="0"/>
              <a:t>adaptive FIR filter</a:t>
            </a:r>
            <a:r>
              <a:rPr lang="en-GB" altLang="en-GB" dirty="0"/>
              <a:t> are the basis of many other </a:t>
            </a:r>
            <a:r>
              <a:rPr lang="en-GB" altLang="en-GB" i="1" dirty="0"/>
              <a:t>learning</a:t>
            </a:r>
            <a:r>
              <a:rPr lang="en-GB" altLang="en-GB" dirty="0"/>
              <a:t> systems.</a:t>
            </a:r>
            <a:endParaRPr lang="en-US" dirty="0"/>
          </a:p>
        </p:txBody>
      </p:sp>
    </p:spTree>
    <p:extLst>
      <p:ext uri="{BB962C8B-B14F-4D97-AF65-F5344CB8AC3E}">
        <p14:creationId xmlns:p14="http://schemas.microsoft.com/office/powerpoint/2010/main" val="985538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altLang="en-GB" dirty="0"/>
              <a:t>Adaptive FIR Filter</a:t>
            </a:r>
            <a:endParaRPr lang="en-US" dirty="0"/>
          </a:p>
        </p:txBody>
      </p:sp>
      <p:graphicFrame>
        <p:nvGraphicFramePr>
          <p:cNvPr id="4" name="Object 3">
            <a:extLst>
              <a:ext uri="{FF2B5EF4-FFF2-40B4-BE49-F238E27FC236}">
                <a16:creationId xmlns:a16="http://schemas.microsoft.com/office/drawing/2014/main" id="{6617A1B0-CF1F-481B-9765-B03AC6C90497}"/>
              </a:ext>
            </a:extLst>
          </p:cNvPr>
          <p:cNvGraphicFramePr>
            <a:graphicFrameLocks noChangeAspect="1"/>
          </p:cNvGraphicFramePr>
          <p:nvPr>
            <p:extLst>
              <p:ext uri="{D42A27DB-BD31-4B8C-83A1-F6EECF244321}">
                <p14:modId xmlns:p14="http://schemas.microsoft.com/office/powerpoint/2010/main" val="1423399310"/>
              </p:ext>
            </p:extLst>
          </p:nvPr>
        </p:nvGraphicFramePr>
        <p:xfrm>
          <a:off x="6019550" y="5073650"/>
          <a:ext cx="4401838" cy="387350"/>
        </p:xfrm>
        <a:graphic>
          <a:graphicData uri="http://schemas.openxmlformats.org/presentationml/2006/ole">
            <mc:AlternateContent xmlns:mc="http://schemas.openxmlformats.org/markup-compatibility/2006">
              <mc:Choice xmlns:v="urn:schemas-microsoft-com:vml" Requires="v">
                <p:oleObj spid="_x0000_s2050" name="Equation" r:id="rId4" imgW="2057400" imgH="241300" progId="Equation.3">
                  <p:embed/>
                </p:oleObj>
              </mc:Choice>
              <mc:Fallback>
                <p:oleObj name="Equation" r:id="rId4" imgW="2057400" imgH="241300" progId="Equation.3">
                  <p:embed/>
                  <p:pic>
                    <p:nvPicPr>
                      <p:cNvPr id="4" name="Object 3">
                        <a:extLst>
                          <a:ext uri="{FF2B5EF4-FFF2-40B4-BE49-F238E27FC236}">
                            <a16:creationId xmlns:a16="http://schemas.microsoft.com/office/drawing/2014/main" id="{6617A1B0-CF1F-481B-9765-B03AC6C904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550" y="5073650"/>
                        <a:ext cx="4401838"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a:extLst>
              <a:ext uri="{FF2B5EF4-FFF2-40B4-BE49-F238E27FC236}">
                <a16:creationId xmlns:a16="http://schemas.microsoft.com/office/drawing/2014/main" id="{DBD33DD1-BB6D-4AD6-AE65-4D03D936B294}"/>
              </a:ext>
            </a:extLst>
          </p:cNvPr>
          <p:cNvGraphicFramePr>
            <a:graphicFrameLocks noChangeAspect="1"/>
          </p:cNvGraphicFramePr>
          <p:nvPr>
            <p:extLst>
              <p:ext uri="{D42A27DB-BD31-4B8C-83A1-F6EECF244321}">
                <p14:modId xmlns:p14="http://schemas.microsoft.com/office/powerpoint/2010/main" val="1620192442"/>
              </p:ext>
            </p:extLst>
          </p:nvPr>
        </p:nvGraphicFramePr>
        <p:xfrm>
          <a:off x="6025912" y="4540250"/>
          <a:ext cx="5134437" cy="381000"/>
        </p:xfrm>
        <a:graphic>
          <a:graphicData uri="http://schemas.openxmlformats.org/presentationml/2006/ole">
            <mc:AlternateContent xmlns:mc="http://schemas.openxmlformats.org/markup-compatibility/2006">
              <mc:Choice xmlns:v="urn:schemas-microsoft-com:vml" Requires="v">
                <p:oleObj spid="_x0000_s2051" name="Equation" r:id="rId6" imgW="2311400" imgH="228600" progId="Equation.3">
                  <p:embed/>
                </p:oleObj>
              </mc:Choice>
              <mc:Fallback>
                <p:oleObj name="Equation" r:id="rId6" imgW="2311400" imgH="228600" progId="Equation.3">
                  <p:embed/>
                  <p:pic>
                    <p:nvPicPr>
                      <p:cNvPr id="5" name="Object 4">
                        <a:extLst>
                          <a:ext uri="{FF2B5EF4-FFF2-40B4-BE49-F238E27FC236}">
                            <a16:creationId xmlns:a16="http://schemas.microsoft.com/office/drawing/2014/main" id="{DBD33DD1-BB6D-4AD6-AE65-4D03D936B2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5912" y="4540250"/>
                        <a:ext cx="5134437"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a:extLst>
              <a:ext uri="{FF2B5EF4-FFF2-40B4-BE49-F238E27FC236}">
                <a16:creationId xmlns:a16="http://schemas.microsoft.com/office/drawing/2014/main" id="{3A9A7CD2-EC79-4573-AECE-AF75B0DE79A6}"/>
              </a:ext>
            </a:extLst>
          </p:cNvPr>
          <p:cNvGraphicFramePr>
            <a:graphicFrameLocks noChangeAspect="1"/>
          </p:cNvGraphicFramePr>
          <p:nvPr>
            <p:extLst>
              <p:ext uri="{D42A27DB-BD31-4B8C-83A1-F6EECF244321}">
                <p14:modId xmlns:p14="http://schemas.microsoft.com/office/powerpoint/2010/main" val="2248893146"/>
              </p:ext>
            </p:extLst>
          </p:nvPr>
        </p:nvGraphicFramePr>
        <p:xfrm>
          <a:off x="5996794" y="5591176"/>
          <a:ext cx="3952389" cy="378145"/>
        </p:xfrm>
        <a:graphic>
          <a:graphicData uri="http://schemas.openxmlformats.org/presentationml/2006/ole">
            <mc:AlternateContent xmlns:mc="http://schemas.openxmlformats.org/markup-compatibility/2006">
              <mc:Choice xmlns:v="urn:schemas-microsoft-com:vml" Requires="v">
                <p:oleObj spid="_x0000_s2052" name="Equation" r:id="rId8" imgW="1892300" imgH="241300" progId="Equation.3">
                  <p:embed/>
                </p:oleObj>
              </mc:Choice>
              <mc:Fallback>
                <p:oleObj name="Equation" r:id="rId8" imgW="1892300" imgH="241300" progId="Equation.3">
                  <p:embed/>
                  <p:pic>
                    <p:nvPicPr>
                      <p:cNvPr id="6" name="Object 5">
                        <a:extLst>
                          <a:ext uri="{FF2B5EF4-FFF2-40B4-BE49-F238E27FC236}">
                            <a16:creationId xmlns:a16="http://schemas.microsoft.com/office/drawing/2014/main" id="{3A9A7CD2-EC79-4573-AECE-AF75B0DE79A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96794" y="5591176"/>
                        <a:ext cx="3952389" cy="3781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4">
            <a:extLst>
              <a:ext uri="{FF2B5EF4-FFF2-40B4-BE49-F238E27FC236}">
                <a16:creationId xmlns:a16="http://schemas.microsoft.com/office/drawing/2014/main" id="{D1200663-6C97-44E6-BD68-C4CD53D1CC8E}"/>
              </a:ext>
            </a:extLst>
          </p:cNvPr>
          <p:cNvPicPr>
            <a:picLocks noChangeAspect="1" noChangeArrowheads="1"/>
          </p:cNvPicPr>
          <p:nvPr/>
        </p:nvPicPr>
        <p:blipFill>
          <a:blip r:embed="rId10"/>
          <a:srcRect/>
          <a:stretch>
            <a:fillRect/>
          </a:stretch>
        </p:blipFill>
        <p:spPr bwMode="auto">
          <a:xfrm>
            <a:off x="3038080" y="1130300"/>
            <a:ext cx="5841239" cy="3314700"/>
          </a:xfrm>
          <a:prstGeom prst="rect">
            <a:avLst/>
          </a:prstGeom>
          <a:noFill/>
          <a:ln w="9525">
            <a:noFill/>
            <a:miter lim="800000"/>
            <a:headEnd/>
            <a:tailEnd/>
          </a:ln>
          <a:effectLst/>
        </p:spPr>
      </p:pic>
    </p:spTree>
    <p:extLst>
      <p:ext uri="{BB962C8B-B14F-4D97-AF65-F5344CB8AC3E}">
        <p14:creationId xmlns:p14="http://schemas.microsoft.com/office/powerpoint/2010/main" val="4134970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altLang="en-GB" dirty="0"/>
              <a:t>Adaptive FIR Filter</a:t>
            </a:r>
            <a:endParaRPr lang="en-US" dirty="0"/>
          </a:p>
        </p:txBody>
      </p:sp>
      <p:graphicFrame>
        <p:nvGraphicFramePr>
          <p:cNvPr id="4" name="Object 5">
            <a:extLst>
              <a:ext uri="{FF2B5EF4-FFF2-40B4-BE49-F238E27FC236}">
                <a16:creationId xmlns:a16="http://schemas.microsoft.com/office/drawing/2014/main" id="{CAA9E04B-C86A-4ECE-99CA-7CFD37481AFD}"/>
              </a:ext>
            </a:extLst>
          </p:cNvPr>
          <p:cNvGraphicFramePr>
            <a:graphicFrameLocks noChangeAspect="1"/>
          </p:cNvGraphicFramePr>
          <p:nvPr>
            <p:extLst>
              <p:ext uri="{D42A27DB-BD31-4B8C-83A1-F6EECF244321}">
                <p14:modId xmlns:p14="http://schemas.microsoft.com/office/powerpoint/2010/main" val="1100492481"/>
              </p:ext>
            </p:extLst>
          </p:nvPr>
        </p:nvGraphicFramePr>
        <p:xfrm>
          <a:off x="8110821" y="3190875"/>
          <a:ext cx="3772778" cy="863600"/>
        </p:xfrm>
        <a:graphic>
          <a:graphicData uri="http://schemas.openxmlformats.org/presentationml/2006/ole">
            <mc:AlternateContent xmlns:mc="http://schemas.openxmlformats.org/markup-compatibility/2006">
              <mc:Choice xmlns:v="urn:schemas-microsoft-com:vml" Requires="v">
                <p:oleObj spid="_x0000_s3074" name="Equation" r:id="rId4" imgW="1498600" imgH="457200" progId="Equation.3">
                  <p:embed/>
                </p:oleObj>
              </mc:Choice>
              <mc:Fallback>
                <p:oleObj name="Equation" r:id="rId4" imgW="1498600" imgH="457200" progId="Equation.3">
                  <p:embed/>
                  <p:pic>
                    <p:nvPicPr>
                      <p:cNvPr id="4" name="Object 5">
                        <a:extLst>
                          <a:ext uri="{FF2B5EF4-FFF2-40B4-BE49-F238E27FC236}">
                            <a16:creationId xmlns:a16="http://schemas.microsoft.com/office/drawing/2014/main" id="{CAA9E04B-C86A-4ECE-99CA-7CFD37481A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0821" y="3190875"/>
                        <a:ext cx="3772778"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a:extLst>
              <a:ext uri="{FF2B5EF4-FFF2-40B4-BE49-F238E27FC236}">
                <a16:creationId xmlns:a16="http://schemas.microsoft.com/office/drawing/2014/main" id="{B59293EA-A412-42B7-A544-C6DB197F0212}"/>
              </a:ext>
            </a:extLst>
          </p:cNvPr>
          <p:cNvPicPr>
            <a:picLocks noChangeAspect="1" noChangeArrowheads="1"/>
          </p:cNvPicPr>
          <p:nvPr/>
        </p:nvPicPr>
        <p:blipFill>
          <a:blip r:embed="rId6"/>
          <a:srcRect/>
          <a:stretch>
            <a:fillRect/>
          </a:stretch>
        </p:blipFill>
        <p:spPr bwMode="auto">
          <a:xfrm>
            <a:off x="3038080" y="1130300"/>
            <a:ext cx="5841239" cy="3314700"/>
          </a:xfrm>
          <a:prstGeom prst="rect">
            <a:avLst/>
          </a:prstGeom>
          <a:noFill/>
          <a:ln w="9525">
            <a:noFill/>
            <a:miter lim="800000"/>
            <a:headEnd/>
            <a:tailEnd/>
          </a:ln>
          <a:effectLst/>
        </p:spPr>
      </p:pic>
      <p:graphicFrame>
        <p:nvGraphicFramePr>
          <p:cNvPr id="6" name="Object 5">
            <a:extLst>
              <a:ext uri="{FF2B5EF4-FFF2-40B4-BE49-F238E27FC236}">
                <a16:creationId xmlns:a16="http://schemas.microsoft.com/office/drawing/2014/main" id="{3E6A5C4E-1CCA-4FD8-B0DC-DE807DDCEB01}"/>
              </a:ext>
            </a:extLst>
          </p:cNvPr>
          <p:cNvGraphicFramePr>
            <a:graphicFrameLocks noChangeAspect="1"/>
          </p:cNvGraphicFramePr>
          <p:nvPr>
            <p:extLst>
              <p:ext uri="{D42A27DB-BD31-4B8C-83A1-F6EECF244321}">
                <p14:modId xmlns:p14="http://schemas.microsoft.com/office/powerpoint/2010/main" val="2757962630"/>
              </p:ext>
            </p:extLst>
          </p:nvPr>
        </p:nvGraphicFramePr>
        <p:xfrm>
          <a:off x="5996795" y="5591176"/>
          <a:ext cx="3952360" cy="377825"/>
        </p:xfrm>
        <a:graphic>
          <a:graphicData uri="http://schemas.openxmlformats.org/presentationml/2006/ole">
            <mc:AlternateContent xmlns:mc="http://schemas.openxmlformats.org/markup-compatibility/2006">
              <mc:Choice xmlns:v="urn:schemas-microsoft-com:vml" Requires="v">
                <p:oleObj spid="_x0000_s3075" name="Equation" r:id="rId7" imgW="1892300" imgH="241300" progId="Equation.3">
                  <p:embed/>
                </p:oleObj>
              </mc:Choice>
              <mc:Fallback>
                <p:oleObj name="Equation" r:id="rId7" imgW="1892300" imgH="241300" progId="Equation.3">
                  <p:embed/>
                  <p:pic>
                    <p:nvPicPr>
                      <p:cNvPr id="6" name="Object 5">
                        <a:extLst>
                          <a:ext uri="{FF2B5EF4-FFF2-40B4-BE49-F238E27FC236}">
                            <a16:creationId xmlns:a16="http://schemas.microsoft.com/office/drawing/2014/main" id="{3E6A5C4E-1CCA-4FD8-B0DC-DE807DDCEB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6795" y="5591176"/>
                        <a:ext cx="3952360"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a:extLst>
              <a:ext uri="{FF2B5EF4-FFF2-40B4-BE49-F238E27FC236}">
                <a16:creationId xmlns:a16="http://schemas.microsoft.com/office/drawing/2014/main" id="{BEF3DF1F-EB24-4013-BF2A-3D56D7D639DD}"/>
              </a:ext>
            </a:extLst>
          </p:cNvPr>
          <p:cNvGraphicFramePr>
            <a:graphicFrameLocks noChangeAspect="1"/>
          </p:cNvGraphicFramePr>
          <p:nvPr>
            <p:extLst>
              <p:ext uri="{D42A27DB-BD31-4B8C-83A1-F6EECF244321}">
                <p14:modId xmlns:p14="http://schemas.microsoft.com/office/powerpoint/2010/main" val="2379074304"/>
              </p:ext>
            </p:extLst>
          </p:nvPr>
        </p:nvGraphicFramePr>
        <p:xfrm>
          <a:off x="6019017" y="5073650"/>
          <a:ext cx="4403152" cy="387350"/>
        </p:xfrm>
        <a:graphic>
          <a:graphicData uri="http://schemas.openxmlformats.org/presentationml/2006/ole">
            <mc:AlternateContent xmlns:mc="http://schemas.openxmlformats.org/markup-compatibility/2006">
              <mc:Choice xmlns:v="urn:schemas-microsoft-com:vml" Requires="v">
                <p:oleObj spid="_x0000_s3076" name="Equation" r:id="rId9" imgW="2057400" imgH="241300" progId="Equation.3">
                  <p:embed/>
                </p:oleObj>
              </mc:Choice>
              <mc:Fallback>
                <p:oleObj name="Equation" r:id="rId9" imgW="2057400" imgH="241300" progId="Equation.3">
                  <p:embed/>
                  <p:pic>
                    <p:nvPicPr>
                      <p:cNvPr id="7" name="Object 6">
                        <a:extLst>
                          <a:ext uri="{FF2B5EF4-FFF2-40B4-BE49-F238E27FC236}">
                            <a16:creationId xmlns:a16="http://schemas.microsoft.com/office/drawing/2014/main" id="{BEF3DF1F-EB24-4013-BF2A-3D56D7D639D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9017" y="5073650"/>
                        <a:ext cx="4403152"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a:extLst>
              <a:ext uri="{FF2B5EF4-FFF2-40B4-BE49-F238E27FC236}">
                <a16:creationId xmlns:a16="http://schemas.microsoft.com/office/drawing/2014/main" id="{FC7F5590-F0ED-4463-A090-404DA41D56D2}"/>
              </a:ext>
            </a:extLst>
          </p:cNvPr>
          <p:cNvGraphicFramePr>
            <a:graphicFrameLocks noChangeAspect="1"/>
          </p:cNvGraphicFramePr>
          <p:nvPr>
            <p:extLst>
              <p:ext uri="{D42A27DB-BD31-4B8C-83A1-F6EECF244321}">
                <p14:modId xmlns:p14="http://schemas.microsoft.com/office/powerpoint/2010/main" val="2886638570"/>
              </p:ext>
            </p:extLst>
          </p:nvPr>
        </p:nvGraphicFramePr>
        <p:xfrm>
          <a:off x="6025366" y="4540250"/>
          <a:ext cx="5134894" cy="381000"/>
        </p:xfrm>
        <a:graphic>
          <a:graphicData uri="http://schemas.openxmlformats.org/presentationml/2006/ole">
            <mc:AlternateContent xmlns:mc="http://schemas.openxmlformats.org/markup-compatibility/2006">
              <mc:Choice xmlns:v="urn:schemas-microsoft-com:vml" Requires="v">
                <p:oleObj spid="_x0000_s3077" name="Equation" r:id="rId11" imgW="2311400" imgH="228600" progId="Equation.3">
                  <p:embed/>
                </p:oleObj>
              </mc:Choice>
              <mc:Fallback>
                <p:oleObj name="Equation" r:id="rId11" imgW="2311400" imgH="228600" progId="Equation.3">
                  <p:embed/>
                  <p:pic>
                    <p:nvPicPr>
                      <p:cNvPr id="8" name="Object 7">
                        <a:extLst>
                          <a:ext uri="{FF2B5EF4-FFF2-40B4-BE49-F238E27FC236}">
                            <a16:creationId xmlns:a16="http://schemas.microsoft.com/office/drawing/2014/main" id="{FC7F5590-F0ED-4463-A090-404DA41D56D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25366" y="4540250"/>
                        <a:ext cx="5134894"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325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altLang="en-GB" dirty="0"/>
              <a:t>Defining a Cost Function</a:t>
            </a:r>
            <a:endParaRPr lang="en-US" dirty="0"/>
          </a:p>
        </p:txBody>
      </p:sp>
      <p:graphicFrame>
        <p:nvGraphicFramePr>
          <p:cNvPr id="4" name="Object 6">
            <a:extLst>
              <a:ext uri="{FF2B5EF4-FFF2-40B4-BE49-F238E27FC236}">
                <a16:creationId xmlns:a16="http://schemas.microsoft.com/office/drawing/2014/main" id="{E06E1332-CC56-4CC1-9642-7F0C3284DD80}"/>
              </a:ext>
            </a:extLst>
          </p:cNvPr>
          <p:cNvGraphicFramePr>
            <a:graphicFrameLocks noChangeAspect="1"/>
          </p:cNvGraphicFramePr>
          <p:nvPr>
            <p:extLst>
              <p:ext uri="{D42A27DB-BD31-4B8C-83A1-F6EECF244321}">
                <p14:modId xmlns:p14="http://schemas.microsoft.com/office/powerpoint/2010/main" val="2098492903"/>
              </p:ext>
            </p:extLst>
          </p:nvPr>
        </p:nvGraphicFramePr>
        <p:xfrm>
          <a:off x="1802696" y="4851400"/>
          <a:ext cx="8682070" cy="463550"/>
        </p:xfrm>
        <a:graphic>
          <a:graphicData uri="http://schemas.openxmlformats.org/presentationml/2006/ole">
            <mc:AlternateContent xmlns:mc="http://schemas.openxmlformats.org/markup-compatibility/2006">
              <mc:Choice xmlns:v="urn:schemas-microsoft-com:vml" Requires="v">
                <p:oleObj spid="_x0000_s4098" name="Equation" r:id="rId4" imgW="3390900" imgH="241300" progId="Equation.3">
                  <p:embed/>
                </p:oleObj>
              </mc:Choice>
              <mc:Fallback>
                <p:oleObj name="Equation" r:id="rId4" imgW="3390900" imgH="241300" progId="Equation.3">
                  <p:embed/>
                  <p:pic>
                    <p:nvPicPr>
                      <p:cNvPr id="4" name="Object 6">
                        <a:extLst>
                          <a:ext uri="{FF2B5EF4-FFF2-40B4-BE49-F238E27FC236}">
                            <a16:creationId xmlns:a16="http://schemas.microsoft.com/office/drawing/2014/main" id="{E06E1332-CC56-4CC1-9642-7F0C3284DD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2696" y="4851400"/>
                        <a:ext cx="8682070"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5">
            <a:extLst>
              <a:ext uri="{FF2B5EF4-FFF2-40B4-BE49-F238E27FC236}">
                <a16:creationId xmlns:a16="http://schemas.microsoft.com/office/drawing/2014/main" id="{0A5A182B-0C5F-445B-ACB9-C352D87222E3}"/>
              </a:ext>
            </a:extLst>
          </p:cNvPr>
          <p:cNvGraphicFramePr>
            <a:graphicFrameLocks noChangeAspect="1"/>
          </p:cNvGraphicFramePr>
          <p:nvPr>
            <p:extLst>
              <p:ext uri="{D42A27DB-BD31-4B8C-83A1-F6EECF244321}">
                <p14:modId xmlns:p14="http://schemas.microsoft.com/office/powerpoint/2010/main" val="879167966"/>
              </p:ext>
            </p:extLst>
          </p:nvPr>
        </p:nvGraphicFramePr>
        <p:xfrm>
          <a:off x="8110821" y="3190875"/>
          <a:ext cx="3772778" cy="863600"/>
        </p:xfrm>
        <a:graphic>
          <a:graphicData uri="http://schemas.openxmlformats.org/presentationml/2006/ole">
            <mc:AlternateContent xmlns:mc="http://schemas.openxmlformats.org/markup-compatibility/2006">
              <mc:Choice xmlns:v="urn:schemas-microsoft-com:vml" Requires="v">
                <p:oleObj spid="_x0000_s4099" name="Equation" r:id="rId6" imgW="1498600" imgH="457200" progId="Equation.3">
                  <p:embed/>
                </p:oleObj>
              </mc:Choice>
              <mc:Fallback>
                <p:oleObj name="Equation" r:id="rId6" imgW="1498600" imgH="457200" progId="Equation.3">
                  <p:embed/>
                  <p:pic>
                    <p:nvPicPr>
                      <p:cNvPr id="5" name="Object 5">
                        <a:extLst>
                          <a:ext uri="{FF2B5EF4-FFF2-40B4-BE49-F238E27FC236}">
                            <a16:creationId xmlns:a16="http://schemas.microsoft.com/office/drawing/2014/main" id="{0A5A182B-0C5F-445B-ACB9-C352D87222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10821" y="3190875"/>
                        <a:ext cx="3772778"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4">
            <a:extLst>
              <a:ext uri="{FF2B5EF4-FFF2-40B4-BE49-F238E27FC236}">
                <a16:creationId xmlns:a16="http://schemas.microsoft.com/office/drawing/2014/main" id="{54863BE9-A374-4A91-B0A8-09E4B554ABF9}"/>
              </a:ext>
            </a:extLst>
          </p:cNvPr>
          <p:cNvPicPr>
            <a:picLocks noChangeAspect="1" noChangeArrowheads="1"/>
          </p:cNvPicPr>
          <p:nvPr/>
        </p:nvPicPr>
        <p:blipFill>
          <a:blip r:embed="rId8"/>
          <a:srcRect/>
          <a:stretch>
            <a:fillRect/>
          </a:stretch>
        </p:blipFill>
        <p:spPr bwMode="auto">
          <a:xfrm>
            <a:off x="3038080" y="1130300"/>
            <a:ext cx="5841239" cy="3314700"/>
          </a:xfrm>
          <a:prstGeom prst="rect">
            <a:avLst/>
          </a:prstGeom>
          <a:noFill/>
          <a:ln w="9525">
            <a:noFill/>
            <a:miter lim="800000"/>
            <a:headEnd/>
            <a:tailEnd/>
          </a:ln>
          <a:effectLst/>
        </p:spPr>
      </p:pic>
    </p:spTree>
    <p:extLst>
      <p:ext uri="{BB962C8B-B14F-4D97-AF65-F5344CB8AC3E}">
        <p14:creationId xmlns:p14="http://schemas.microsoft.com/office/powerpoint/2010/main" val="2251786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altLang="en-GB" dirty="0"/>
              <a:t>Defining a Cost Function</a:t>
            </a:r>
            <a:endParaRPr lang="en-US" dirty="0"/>
          </a:p>
        </p:txBody>
      </p:sp>
      <p:graphicFrame>
        <p:nvGraphicFramePr>
          <p:cNvPr id="4" name="Object 4">
            <a:extLst>
              <a:ext uri="{FF2B5EF4-FFF2-40B4-BE49-F238E27FC236}">
                <a16:creationId xmlns:a16="http://schemas.microsoft.com/office/drawing/2014/main" id="{65EEB177-7E39-417D-A0F2-B51DEEB15391}"/>
              </a:ext>
            </a:extLst>
          </p:cNvPr>
          <p:cNvGraphicFramePr>
            <a:graphicFrameLocks noChangeAspect="1"/>
          </p:cNvGraphicFramePr>
          <p:nvPr>
            <p:extLst>
              <p:ext uri="{D42A27DB-BD31-4B8C-83A1-F6EECF244321}">
                <p14:modId xmlns:p14="http://schemas.microsoft.com/office/powerpoint/2010/main" val="4108989980"/>
              </p:ext>
            </p:extLst>
          </p:nvPr>
        </p:nvGraphicFramePr>
        <p:xfrm>
          <a:off x="1803815" y="5365751"/>
          <a:ext cx="8065582" cy="824225"/>
        </p:xfrm>
        <a:graphic>
          <a:graphicData uri="http://schemas.openxmlformats.org/presentationml/2006/ole">
            <mc:AlternateContent xmlns:mc="http://schemas.openxmlformats.org/markup-compatibility/2006">
              <mc:Choice xmlns:v="urn:schemas-microsoft-com:vml" Requires="v">
                <p:oleObj spid="_x0000_s5122" name="Equation" r:id="rId4" imgW="3543300" imgH="482600" progId="Equation.3">
                  <p:embed/>
                </p:oleObj>
              </mc:Choice>
              <mc:Fallback>
                <p:oleObj name="Equation" r:id="rId4" imgW="3543300" imgH="482600" progId="Equation.3">
                  <p:embed/>
                  <p:pic>
                    <p:nvPicPr>
                      <p:cNvPr id="4" name="Object 4">
                        <a:extLst>
                          <a:ext uri="{FF2B5EF4-FFF2-40B4-BE49-F238E27FC236}">
                            <a16:creationId xmlns:a16="http://schemas.microsoft.com/office/drawing/2014/main" id="{65EEB177-7E39-417D-A0F2-B51DEEB153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3815" y="5365751"/>
                        <a:ext cx="8065582" cy="82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a:extLst>
              <a:ext uri="{FF2B5EF4-FFF2-40B4-BE49-F238E27FC236}">
                <a16:creationId xmlns:a16="http://schemas.microsoft.com/office/drawing/2014/main" id="{7F215451-4943-4D76-935E-1D914E529A71}"/>
              </a:ext>
            </a:extLst>
          </p:cNvPr>
          <p:cNvGraphicFramePr>
            <a:graphicFrameLocks noChangeAspect="1"/>
          </p:cNvGraphicFramePr>
          <p:nvPr>
            <p:extLst>
              <p:ext uri="{D42A27DB-BD31-4B8C-83A1-F6EECF244321}">
                <p14:modId xmlns:p14="http://schemas.microsoft.com/office/powerpoint/2010/main" val="2503328393"/>
              </p:ext>
            </p:extLst>
          </p:nvPr>
        </p:nvGraphicFramePr>
        <p:xfrm>
          <a:off x="1802696" y="4851400"/>
          <a:ext cx="8682070" cy="463550"/>
        </p:xfrm>
        <a:graphic>
          <a:graphicData uri="http://schemas.openxmlformats.org/presentationml/2006/ole">
            <mc:AlternateContent xmlns:mc="http://schemas.openxmlformats.org/markup-compatibility/2006">
              <mc:Choice xmlns:v="urn:schemas-microsoft-com:vml" Requires="v">
                <p:oleObj spid="_x0000_s5123" name="Equation" r:id="rId6" imgW="3390900" imgH="241300" progId="Equation.3">
                  <p:embed/>
                </p:oleObj>
              </mc:Choice>
              <mc:Fallback>
                <p:oleObj name="Equation" r:id="rId6" imgW="3390900" imgH="241300" progId="Equation.3">
                  <p:embed/>
                  <p:pic>
                    <p:nvPicPr>
                      <p:cNvPr id="5" name="Object 4">
                        <a:extLst>
                          <a:ext uri="{FF2B5EF4-FFF2-40B4-BE49-F238E27FC236}">
                            <a16:creationId xmlns:a16="http://schemas.microsoft.com/office/drawing/2014/main" id="{7F215451-4943-4D76-935E-1D914E529A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2696" y="4851400"/>
                        <a:ext cx="8682070"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a:extLst>
              <a:ext uri="{FF2B5EF4-FFF2-40B4-BE49-F238E27FC236}">
                <a16:creationId xmlns:a16="http://schemas.microsoft.com/office/drawing/2014/main" id="{482C474C-712B-4782-96D4-55B0F34187C6}"/>
              </a:ext>
            </a:extLst>
          </p:cNvPr>
          <p:cNvGraphicFramePr>
            <a:graphicFrameLocks noChangeAspect="1"/>
          </p:cNvGraphicFramePr>
          <p:nvPr>
            <p:extLst>
              <p:ext uri="{D42A27DB-BD31-4B8C-83A1-F6EECF244321}">
                <p14:modId xmlns:p14="http://schemas.microsoft.com/office/powerpoint/2010/main" val="3433302597"/>
              </p:ext>
            </p:extLst>
          </p:nvPr>
        </p:nvGraphicFramePr>
        <p:xfrm>
          <a:off x="8110821" y="3190875"/>
          <a:ext cx="3772778" cy="863600"/>
        </p:xfrm>
        <a:graphic>
          <a:graphicData uri="http://schemas.openxmlformats.org/presentationml/2006/ole">
            <mc:AlternateContent xmlns:mc="http://schemas.openxmlformats.org/markup-compatibility/2006">
              <mc:Choice xmlns:v="urn:schemas-microsoft-com:vml" Requires="v">
                <p:oleObj spid="_x0000_s5124" name="Equation" r:id="rId8" imgW="1498600" imgH="457200" progId="Equation.3">
                  <p:embed/>
                </p:oleObj>
              </mc:Choice>
              <mc:Fallback>
                <p:oleObj name="Equation" r:id="rId8" imgW="1498600" imgH="457200" progId="Equation.3">
                  <p:embed/>
                  <p:pic>
                    <p:nvPicPr>
                      <p:cNvPr id="6" name="Object 5">
                        <a:extLst>
                          <a:ext uri="{FF2B5EF4-FFF2-40B4-BE49-F238E27FC236}">
                            <a16:creationId xmlns:a16="http://schemas.microsoft.com/office/drawing/2014/main" id="{482C474C-712B-4782-96D4-55B0F34187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10821" y="3190875"/>
                        <a:ext cx="3772778"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4">
            <a:extLst>
              <a:ext uri="{FF2B5EF4-FFF2-40B4-BE49-F238E27FC236}">
                <a16:creationId xmlns:a16="http://schemas.microsoft.com/office/drawing/2014/main" id="{74116E26-D158-4E8E-822B-5936B6ED63BB}"/>
              </a:ext>
            </a:extLst>
          </p:cNvPr>
          <p:cNvPicPr>
            <a:picLocks noChangeAspect="1" noChangeArrowheads="1"/>
          </p:cNvPicPr>
          <p:nvPr/>
        </p:nvPicPr>
        <p:blipFill>
          <a:blip r:embed="rId10"/>
          <a:srcRect/>
          <a:stretch>
            <a:fillRect/>
          </a:stretch>
        </p:blipFill>
        <p:spPr bwMode="auto">
          <a:xfrm>
            <a:off x="3038080" y="1130300"/>
            <a:ext cx="5841239" cy="3314700"/>
          </a:xfrm>
          <a:prstGeom prst="rect">
            <a:avLst/>
          </a:prstGeom>
          <a:noFill/>
          <a:ln w="9525">
            <a:noFill/>
            <a:miter lim="800000"/>
            <a:headEnd/>
            <a:tailEnd/>
          </a:ln>
          <a:effectLst/>
        </p:spPr>
      </p:pic>
    </p:spTree>
    <p:extLst>
      <p:ext uri="{BB962C8B-B14F-4D97-AF65-F5344CB8AC3E}">
        <p14:creationId xmlns:p14="http://schemas.microsoft.com/office/powerpoint/2010/main" val="2708209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altLang="en-GB" dirty="0"/>
              <a:t>Defining a Cost Function</a:t>
            </a:r>
            <a:endParaRPr lang="en-US" dirty="0"/>
          </a:p>
        </p:txBody>
      </p:sp>
      <p:graphicFrame>
        <p:nvGraphicFramePr>
          <p:cNvPr id="4" name="Object 4">
            <a:extLst>
              <a:ext uri="{FF2B5EF4-FFF2-40B4-BE49-F238E27FC236}">
                <a16:creationId xmlns:a16="http://schemas.microsoft.com/office/drawing/2014/main" id="{CDF39AD5-2143-4539-A475-A08D2AF6F89F}"/>
              </a:ext>
            </a:extLst>
          </p:cNvPr>
          <p:cNvGraphicFramePr>
            <a:graphicFrameLocks noChangeAspect="1"/>
          </p:cNvGraphicFramePr>
          <p:nvPr>
            <p:extLst>
              <p:ext uri="{D42A27DB-BD31-4B8C-83A1-F6EECF244321}">
                <p14:modId xmlns:p14="http://schemas.microsoft.com/office/powerpoint/2010/main" val="1752822341"/>
              </p:ext>
            </p:extLst>
          </p:nvPr>
        </p:nvGraphicFramePr>
        <p:xfrm>
          <a:off x="2441867" y="1168400"/>
          <a:ext cx="7456665" cy="762000"/>
        </p:xfrm>
        <a:graphic>
          <a:graphicData uri="http://schemas.openxmlformats.org/presentationml/2006/ole">
            <mc:AlternateContent xmlns:mc="http://schemas.openxmlformats.org/markup-compatibility/2006">
              <mc:Choice xmlns:v="urn:schemas-microsoft-com:vml" Requires="v">
                <p:oleObj spid="_x0000_s6146" name="Equation" r:id="rId4" imgW="3543300" imgH="482600" progId="Equation.3">
                  <p:embed/>
                </p:oleObj>
              </mc:Choice>
              <mc:Fallback>
                <p:oleObj name="Equation" r:id="rId4" imgW="3543300" imgH="482600" progId="Equation.3">
                  <p:embed/>
                  <p:pic>
                    <p:nvPicPr>
                      <p:cNvPr id="4" name="Object 4">
                        <a:extLst>
                          <a:ext uri="{FF2B5EF4-FFF2-40B4-BE49-F238E27FC236}">
                            <a16:creationId xmlns:a16="http://schemas.microsoft.com/office/drawing/2014/main" id="{CDF39AD5-2143-4539-A475-A08D2AF6F8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1867" y="1168400"/>
                        <a:ext cx="745666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5">
            <a:extLst>
              <a:ext uri="{FF2B5EF4-FFF2-40B4-BE49-F238E27FC236}">
                <a16:creationId xmlns:a16="http://schemas.microsoft.com/office/drawing/2014/main" id="{7DC2A76D-5FEA-4D4C-9C7C-C0C7AF32DEAA}"/>
              </a:ext>
            </a:extLst>
          </p:cNvPr>
          <p:cNvGraphicFramePr>
            <a:graphicFrameLocks noChangeAspect="1"/>
          </p:cNvGraphicFramePr>
          <p:nvPr>
            <p:extLst>
              <p:ext uri="{D42A27DB-BD31-4B8C-83A1-F6EECF244321}">
                <p14:modId xmlns:p14="http://schemas.microsoft.com/office/powerpoint/2010/main" val="2432853989"/>
              </p:ext>
            </p:extLst>
          </p:nvPr>
        </p:nvGraphicFramePr>
        <p:xfrm>
          <a:off x="2444771" y="2476500"/>
          <a:ext cx="7371184" cy="749300"/>
        </p:xfrm>
        <a:graphic>
          <a:graphicData uri="http://schemas.openxmlformats.org/presentationml/2006/ole">
            <mc:AlternateContent xmlns:mc="http://schemas.openxmlformats.org/markup-compatibility/2006">
              <mc:Choice xmlns:v="urn:schemas-microsoft-com:vml" Requires="v">
                <p:oleObj spid="_x0000_s6147" name="Equation" r:id="rId6" imgW="3937000" imgH="533400" progId="Equation.3">
                  <p:embed/>
                </p:oleObj>
              </mc:Choice>
              <mc:Fallback>
                <p:oleObj name="Equation" r:id="rId6" imgW="3937000" imgH="533400" progId="Equation.3">
                  <p:embed/>
                  <p:pic>
                    <p:nvPicPr>
                      <p:cNvPr id="5" name="Object 5">
                        <a:extLst>
                          <a:ext uri="{FF2B5EF4-FFF2-40B4-BE49-F238E27FC236}">
                            <a16:creationId xmlns:a16="http://schemas.microsoft.com/office/drawing/2014/main" id="{7DC2A76D-5FEA-4D4C-9C7C-C0C7AF32DE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4771" y="2476500"/>
                        <a:ext cx="7371184"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6">
            <a:extLst>
              <a:ext uri="{FF2B5EF4-FFF2-40B4-BE49-F238E27FC236}">
                <a16:creationId xmlns:a16="http://schemas.microsoft.com/office/drawing/2014/main" id="{90A0D2B6-2250-4A6C-87B3-B258E12A8FA1}"/>
              </a:ext>
            </a:extLst>
          </p:cNvPr>
          <p:cNvGraphicFramePr>
            <a:graphicFrameLocks noChangeAspect="1"/>
          </p:cNvGraphicFramePr>
          <p:nvPr>
            <p:extLst>
              <p:ext uri="{D42A27DB-BD31-4B8C-83A1-F6EECF244321}">
                <p14:modId xmlns:p14="http://schemas.microsoft.com/office/powerpoint/2010/main" val="3956757615"/>
              </p:ext>
            </p:extLst>
          </p:nvPr>
        </p:nvGraphicFramePr>
        <p:xfrm>
          <a:off x="4763949" y="3766583"/>
          <a:ext cx="2245754" cy="774700"/>
        </p:xfrm>
        <a:graphic>
          <a:graphicData uri="http://schemas.openxmlformats.org/presentationml/2006/ole">
            <mc:AlternateContent xmlns:mc="http://schemas.openxmlformats.org/markup-compatibility/2006">
              <mc:Choice xmlns:v="urn:schemas-microsoft-com:vml" Requires="v">
                <p:oleObj spid="_x0000_s6148" name="Equation" r:id="rId8" imgW="1104900" imgH="508000" progId="Equation.3">
                  <p:embed/>
                </p:oleObj>
              </mc:Choice>
              <mc:Fallback>
                <p:oleObj name="Equation" r:id="rId8" imgW="1104900" imgH="508000" progId="Equation.3">
                  <p:embed/>
                  <p:pic>
                    <p:nvPicPr>
                      <p:cNvPr id="6" name="Object 6">
                        <a:extLst>
                          <a:ext uri="{FF2B5EF4-FFF2-40B4-BE49-F238E27FC236}">
                            <a16:creationId xmlns:a16="http://schemas.microsoft.com/office/drawing/2014/main" id="{90A0D2B6-2250-4A6C-87B3-B258E12A8F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63949" y="3766583"/>
                        <a:ext cx="2245754"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a:extLst>
              <a:ext uri="{FF2B5EF4-FFF2-40B4-BE49-F238E27FC236}">
                <a16:creationId xmlns:a16="http://schemas.microsoft.com/office/drawing/2014/main" id="{9FCA2A4E-FB91-4029-A80D-4EF2DA37C06A}"/>
              </a:ext>
            </a:extLst>
          </p:cNvPr>
          <p:cNvSpPr txBox="1"/>
          <p:nvPr/>
        </p:nvSpPr>
        <p:spPr>
          <a:xfrm>
            <a:off x="2730722" y="3749677"/>
            <a:ext cx="774663" cy="369332"/>
          </a:xfrm>
          <a:prstGeom prst="rect">
            <a:avLst/>
          </a:prstGeom>
          <a:noFill/>
        </p:spPr>
        <p:txBody>
          <a:bodyPr wrap="none" rtlCol="0">
            <a:spAutoFit/>
          </a:bodyPr>
          <a:lstStyle/>
          <a:p>
            <a:r>
              <a:rPr lang="en-GB" b="0" dirty="0"/>
              <a:t>where</a:t>
            </a:r>
          </a:p>
        </p:txBody>
      </p:sp>
      <p:graphicFrame>
        <p:nvGraphicFramePr>
          <p:cNvPr id="8" name="Object 7">
            <a:extLst>
              <a:ext uri="{FF2B5EF4-FFF2-40B4-BE49-F238E27FC236}">
                <a16:creationId xmlns:a16="http://schemas.microsoft.com/office/drawing/2014/main" id="{D847991E-9DC4-415B-BB37-70417448B555}"/>
              </a:ext>
            </a:extLst>
          </p:cNvPr>
          <p:cNvGraphicFramePr>
            <a:graphicFrameLocks noChangeAspect="1"/>
          </p:cNvGraphicFramePr>
          <p:nvPr>
            <p:extLst>
              <p:ext uri="{D42A27DB-BD31-4B8C-83A1-F6EECF244321}">
                <p14:modId xmlns:p14="http://schemas.microsoft.com/office/powerpoint/2010/main" val="1609748116"/>
              </p:ext>
            </p:extLst>
          </p:nvPr>
        </p:nvGraphicFramePr>
        <p:xfrm>
          <a:off x="3318053" y="5367340"/>
          <a:ext cx="5522342" cy="511175"/>
        </p:xfrm>
        <a:graphic>
          <a:graphicData uri="http://schemas.openxmlformats.org/presentationml/2006/ole">
            <mc:AlternateContent xmlns:mc="http://schemas.openxmlformats.org/markup-compatibility/2006">
              <mc:Choice xmlns:v="urn:schemas-microsoft-com:vml" Requires="v">
                <p:oleObj spid="_x0000_s6149" name="Equation" r:id="rId10" imgW="2616200" imgH="266700" progId="Equation.3">
                  <p:embed/>
                </p:oleObj>
              </mc:Choice>
              <mc:Fallback>
                <p:oleObj name="Equation" r:id="rId10" imgW="2616200" imgH="266700" progId="Equation.3">
                  <p:embed/>
                  <p:pic>
                    <p:nvPicPr>
                      <p:cNvPr id="8" name="Object 7">
                        <a:extLst>
                          <a:ext uri="{FF2B5EF4-FFF2-40B4-BE49-F238E27FC236}">
                            <a16:creationId xmlns:a16="http://schemas.microsoft.com/office/drawing/2014/main" id="{D847991E-9DC4-415B-BB37-70417448B55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18053" y="5367340"/>
                        <a:ext cx="5522342" cy="51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a:extLst>
              <a:ext uri="{FF2B5EF4-FFF2-40B4-BE49-F238E27FC236}">
                <a16:creationId xmlns:a16="http://schemas.microsoft.com/office/drawing/2014/main" id="{0319F6BC-375F-4461-B10C-3CE77E973E58}"/>
              </a:ext>
            </a:extLst>
          </p:cNvPr>
          <p:cNvSpPr txBox="1"/>
          <p:nvPr/>
        </p:nvSpPr>
        <p:spPr>
          <a:xfrm>
            <a:off x="1803876" y="4855092"/>
            <a:ext cx="7470496" cy="369332"/>
          </a:xfrm>
          <a:prstGeom prst="rect">
            <a:avLst/>
          </a:prstGeom>
          <a:noFill/>
        </p:spPr>
        <p:txBody>
          <a:bodyPr wrap="none" rtlCol="0">
            <a:spAutoFit/>
          </a:bodyPr>
          <a:lstStyle/>
          <a:p>
            <a:r>
              <a:rPr lang="en-GB" b="0" dirty="0"/>
              <a:t>From now on, consider mean squared error to be a (quadratic) function of </a:t>
            </a:r>
            <a:r>
              <a:rPr lang="en-GB" b="0" i="1" u="sng" dirty="0"/>
              <a:t>w</a:t>
            </a:r>
            <a:r>
              <a:rPr lang="en-GB" b="0" i="1" dirty="0"/>
              <a:t> .</a:t>
            </a:r>
            <a:endParaRPr lang="en-GB" b="0" i="1" u="sng" dirty="0"/>
          </a:p>
        </p:txBody>
      </p:sp>
    </p:spTree>
    <p:extLst>
      <p:ext uri="{BB962C8B-B14F-4D97-AF65-F5344CB8AC3E}">
        <p14:creationId xmlns:p14="http://schemas.microsoft.com/office/powerpoint/2010/main" val="3691196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Minimum of the Cost Function</a:t>
            </a:r>
            <a:endParaRPr lang="en-US" dirty="0"/>
          </a:p>
        </p:txBody>
      </p:sp>
      <p:graphicFrame>
        <p:nvGraphicFramePr>
          <p:cNvPr id="4" name="Object 3">
            <a:extLst>
              <a:ext uri="{FF2B5EF4-FFF2-40B4-BE49-F238E27FC236}">
                <a16:creationId xmlns:a16="http://schemas.microsoft.com/office/drawing/2014/main" id="{4C41127E-53C0-4205-AAC2-3758ACCCB2E2}"/>
              </a:ext>
            </a:extLst>
          </p:cNvPr>
          <p:cNvGraphicFramePr>
            <a:graphicFrameLocks noChangeAspect="1"/>
          </p:cNvGraphicFramePr>
          <p:nvPr>
            <p:extLst>
              <p:ext uri="{D42A27DB-BD31-4B8C-83A1-F6EECF244321}">
                <p14:modId xmlns:p14="http://schemas.microsoft.com/office/powerpoint/2010/main" val="3339727364"/>
              </p:ext>
            </p:extLst>
          </p:nvPr>
        </p:nvGraphicFramePr>
        <p:xfrm>
          <a:off x="3423181" y="1790700"/>
          <a:ext cx="5505259" cy="1155700"/>
        </p:xfrm>
        <a:graphic>
          <a:graphicData uri="http://schemas.openxmlformats.org/presentationml/2006/ole">
            <mc:AlternateContent xmlns:mc="http://schemas.openxmlformats.org/markup-compatibility/2006">
              <mc:Choice xmlns:v="urn:schemas-microsoft-com:vml" Requires="v">
                <p:oleObj spid="_x0000_s7170" name="Equation" r:id="rId4" imgW="2450880" imgH="685800" progId="Equation.3">
                  <p:embed/>
                </p:oleObj>
              </mc:Choice>
              <mc:Fallback>
                <p:oleObj name="Equation" r:id="rId4" imgW="2450880" imgH="685800" progId="Equation.3">
                  <p:embed/>
                  <p:pic>
                    <p:nvPicPr>
                      <p:cNvPr id="4" name="Object 3">
                        <a:extLst>
                          <a:ext uri="{FF2B5EF4-FFF2-40B4-BE49-F238E27FC236}">
                            <a16:creationId xmlns:a16="http://schemas.microsoft.com/office/drawing/2014/main" id="{4C41127E-53C0-4205-AAC2-3758ACCCB2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3181" y="1790700"/>
                        <a:ext cx="5505259" cy="1155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5">
            <a:extLst>
              <a:ext uri="{FF2B5EF4-FFF2-40B4-BE49-F238E27FC236}">
                <a16:creationId xmlns:a16="http://schemas.microsoft.com/office/drawing/2014/main" id="{630C8A08-483F-463A-B434-EDD8DCFF07D4}"/>
              </a:ext>
            </a:extLst>
          </p:cNvPr>
          <p:cNvGraphicFramePr>
            <a:graphicFrameLocks noChangeAspect="1"/>
          </p:cNvGraphicFramePr>
          <p:nvPr>
            <p:extLst>
              <p:ext uri="{D42A27DB-BD31-4B8C-83A1-F6EECF244321}">
                <p14:modId xmlns:p14="http://schemas.microsoft.com/office/powerpoint/2010/main" val="3444767461"/>
              </p:ext>
            </p:extLst>
          </p:nvPr>
        </p:nvGraphicFramePr>
        <p:xfrm>
          <a:off x="4558689" y="3572909"/>
          <a:ext cx="2285108" cy="407194"/>
        </p:xfrm>
        <a:graphic>
          <a:graphicData uri="http://schemas.openxmlformats.org/presentationml/2006/ole">
            <mc:AlternateContent xmlns:mc="http://schemas.openxmlformats.org/markup-compatibility/2006">
              <mc:Choice xmlns:v="urn:schemas-microsoft-com:vml" Requires="v">
                <p:oleObj spid="_x0000_s7171" name="Equation" r:id="rId6" imgW="1016000" imgH="241300" progId="Equation.3">
                  <p:embed/>
                </p:oleObj>
              </mc:Choice>
              <mc:Fallback>
                <p:oleObj name="Equation" r:id="rId6" imgW="1016000" imgH="241300" progId="Equation.3">
                  <p:embed/>
                  <p:pic>
                    <p:nvPicPr>
                      <p:cNvPr id="5" name="Object 5">
                        <a:extLst>
                          <a:ext uri="{FF2B5EF4-FFF2-40B4-BE49-F238E27FC236}">
                            <a16:creationId xmlns:a16="http://schemas.microsoft.com/office/drawing/2014/main" id="{630C8A08-483F-463A-B434-EDD8DCFF07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8689" y="3572909"/>
                        <a:ext cx="2285108" cy="4071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6">
            <a:extLst>
              <a:ext uri="{FF2B5EF4-FFF2-40B4-BE49-F238E27FC236}">
                <a16:creationId xmlns:a16="http://schemas.microsoft.com/office/drawing/2014/main" id="{09B5955E-C22F-4AF9-ACA5-A129F1857DFD}"/>
              </a:ext>
            </a:extLst>
          </p:cNvPr>
          <p:cNvGraphicFramePr>
            <a:graphicFrameLocks noChangeAspect="1"/>
          </p:cNvGraphicFramePr>
          <p:nvPr>
            <p:extLst>
              <p:ext uri="{D42A27DB-BD31-4B8C-83A1-F6EECF244321}">
                <p14:modId xmlns:p14="http://schemas.microsoft.com/office/powerpoint/2010/main" val="4137016490"/>
              </p:ext>
            </p:extLst>
          </p:nvPr>
        </p:nvGraphicFramePr>
        <p:xfrm>
          <a:off x="4909071" y="4632325"/>
          <a:ext cx="1828086" cy="457200"/>
        </p:xfrm>
        <a:graphic>
          <a:graphicData uri="http://schemas.openxmlformats.org/presentationml/2006/ole">
            <mc:AlternateContent xmlns:mc="http://schemas.openxmlformats.org/markup-compatibility/2006">
              <mc:Choice xmlns:v="urn:schemas-microsoft-com:vml" Requires="v">
                <p:oleObj spid="_x0000_s7172" name="Equation" r:id="rId8" imgW="761669" imgH="253890" progId="Equation.3">
                  <p:embed/>
                </p:oleObj>
              </mc:Choice>
              <mc:Fallback>
                <p:oleObj name="Equation" r:id="rId8" imgW="761669" imgH="253890" progId="Equation.3">
                  <p:embed/>
                  <p:pic>
                    <p:nvPicPr>
                      <p:cNvPr id="6" name="Object 6">
                        <a:extLst>
                          <a:ext uri="{FF2B5EF4-FFF2-40B4-BE49-F238E27FC236}">
                            <a16:creationId xmlns:a16="http://schemas.microsoft.com/office/drawing/2014/main" id="{09B5955E-C22F-4AF9-ACA5-A129F1857DF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09071" y="4632325"/>
                        <a:ext cx="1828086"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a:extLst>
              <a:ext uri="{FF2B5EF4-FFF2-40B4-BE49-F238E27FC236}">
                <a16:creationId xmlns:a16="http://schemas.microsoft.com/office/drawing/2014/main" id="{18D4D0BC-3159-49C9-90B0-28BF199E83D4}"/>
              </a:ext>
            </a:extLst>
          </p:cNvPr>
          <p:cNvSpPr txBox="1"/>
          <p:nvPr/>
        </p:nvSpPr>
        <p:spPr>
          <a:xfrm>
            <a:off x="1654736" y="1298576"/>
            <a:ext cx="5018605" cy="400110"/>
          </a:xfrm>
          <a:prstGeom prst="rect">
            <a:avLst/>
          </a:prstGeom>
          <a:noFill/>
        </p:spPr>
        <p:txBody>
          <a:bodyPr wrap="none" rtlCol="0">
            <a:spAutoFit/>
          </a:bodyPr>
          <a:lstStyle/>
          <a:p>
            <a:r>
              <a:rPr lang="en-GB" b="0" dirty="0"/>
              <a:t>Differentiate mean squared error with respect to </a:t>
            </a:r>
            <a:r>
              <a:rPr lang="en-GB" sz="2000" b="0" i="1" u="sng" dirty="0">
                <a:latin typeface="Times New Roman" panose="02020603050405020304" pitchFamily="18" charset="0"/>
                <a:cs typeface="Times New Roman" panose="02020603050405020304" pitchFamily="18" charset="0"/>
              </a:rPr>
              <a:t>w.</a:t>
            </a:r>
            <a:endParaRPr lang="en-GB" b="0" i="1" u="sng"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96D05EE-465D-471A-BB34-8072887F5682}"/>
              </a:ext>
            </a:extLst>
          </p:cNvPr>
          <p:cNvSpPr txBox="1"/>
          <p:nvPr/>
        </p:nvSpPr>
        <p:spPr>
          <a:xfrm>
            <a:off x="1639810" y="3098801"/>
            <a:ext cx="7450814" cy="400110"/>
          </a:xfrm>
          <a:prstGeom prst="rect">
            <a:avLst/>
          </a:prstGeom>
          <a:noFill/>
        </p:spPr>
        <p:txBody>
          <a:bodyPr wrap="none" rtlCol="0">
            <a:spAutoFit/>
          </a:bodyPr>
          <a:lstStyle/>
          <a:p>
            <a:r>
              <a:rPr lang="en-GB" b="0" dirty="0"/>
              <a:t>Derivative will equal zero at minimum corresponding to optimum value of </a:t>
            </a:r>
            <a:r>
              <a:rPr lang="en-GB" sz="2000" b="0" i="1" u="sng" dirty="0">
                <a:latin typeface="Times New Roman" panose="02020603050405020304" pitchFamily="18" charset="0"/>
                <a:cs typeface="Times New Roman" panose="02020603050405020304" pitchFamily="18" charset="0"/>
              </a:rPr>
              <a:t>w</a:t>
            </a:r>
            <a:r>
              <a:rPr lang="en-GB" b="0" dirty="0"/>
              <a:t> .</a:t>
            </a:r>
          </a:p>
        </p:txBody>
      </p:sp>
      <p:sp>
        <p:nvSpPr>
          <p:cNvPr id="9" name="TextBox 8">
            <a:extLst>
              <a:ext uri="{FF2B5EF4-FFF2-40B4-BE49-F238E27FC236}">
                <a16:creationId xmlns:a16="http://schemas.microsoft.com/office/drawing/2014/main" id="{A8C7F1CB-5140-40E6-85C5-D832B8411DC5}"/>
              </a:ext>
            </a:extLst>
          </p:cNvPr>
          <p:cNvSpPr txBox="1"/>
          <p:nvPr/>
        </p:nvSpPr>
        <p:spPr>
          <a:xfrm>
            <a:off x="1649374" y="4162426"/>
            <a:ext cx="8460265" cy="400110"/>
          </a:xfrm>
          <a:prstGeom prst="rect">
            <a:avLst/>
          </a:prstGeom>
          <a:noFill/>
        </p:spPr>
        <p:txBody>
          <a:bodyPr wrap="none" rtlCol="0">
            <a:spAutoFit/>
          </a:bodyPr>
          <a:lstStyle/>
          <a:p>
            <a:r>
              <a:rPr lang="en-GB" b="0" dirty="0"/>
              <a:t>Hence, the optimum value of </a:t>
            </a:r>
            <a:r>
              <a:rPr lang="en-GB" sz="2000" b="0" i="1" u="sng" dirty="0">
                <a:latin typeface="Times New Roman" panose="02020603050405020304" pitchFamily="18" charset="0"/>
                <a:cs typeface="Times New Roman" panose="02020603050405020304" pitchFamily="18" charset="0"/>
              </a:rPr>
              <a:t>w</a:t>
            </a:r>
            <a:r>
              <a:rPr lang="en-GB" b="0" dirty="0"/>
              <a:t> is a function of constant statistical properties of </a:t>
            </a:r>
            <a:r>
              <a:rPr lang="en-GB" sz="2000" b="0" i="1" u="sng" dirty="0">
                <a:latin typeface="Times New Roman" panose="02020603050405020304" pitchFamily="18" charset="0"/>
                <a:cs typeface="Times New Roman" panose="02020603050405020304" pitchFamily="18" charset="0"/>
              </a:rPr>
              <a:t>x</a:t>
            </a:r>
            <a:r>
              <a:rPr lang="en-GB" b="0" dirty="0"/>
              <a:t> and </a:t>
            </a:r>
            <a:r>
              <a:rPr lang="en-GB" sz="2000" b="0" i="1" dirty="0">
                <a:latin typeface="Times New Roman" panose="02020603050405020304" pitchFamily="18" charset="0"/>
                <a:cs typeface="Times New Roman" panose="02020603050405020304" pitchFamily="18" charset="0"/>
              </a:rPr>
              <a:t>d</a:t>
            </a:r>
            <a:r>
              <a:rPr lang="en-GB" b="0" dirty="0"/>
              <a:t>.</a:t>
            </a:r>
          </a:p>
        </p:txBody>
      </p:sp>
    </p:spTree>
    <p:extLst>
      <p:ext uri="{BB962C8B-B14F-4D97-AF65-F5344CB8AC3E}">
        <p14:creationId xmlns:p14="http://schemas.microsoft.com/office/powerpoint/2010/main" val="3323807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Visualizing the Cost Function</a:t>
            </a:r>
            <a:endParaRPr lang="en-US" dirty="0"/>
          </a:p>
        </p:txBody>
      </p:sp>
      <p:graphicFrame>
        <p:nvGraphicFramePr>
          <p:cNvPr id="4" name="Object 6">
            <a:extLst>
              <a:ext uri="{FF2B5EF4-FFF2-40B4-BE49-F238E27FC236}">
                <a16:creationId xmlns:a16="http://schemas.microsoft.com/office/drawing/2014/main" id="{ECF5C62F-47DE-4FF3-A81A-0D40623A5CBA}"/>
              </a:ext>
            </a:extLst>
          </p:cNvPr>
          <p:cNvGraphicFramePr>
            <a:graphicFrameLocks noChangeAspect="1"/>
          </p:cNvGraphicFramePr>
          <p:nvPr>
            <p:extLst>
              <p:ext uri="{D42A27DB-BD31-4B8C-83A1-F6EECF244321}">
                <p14:modId xmlns:p14="http://schemas.microsoft.com/office/powerpoint/2010/main" val="373502004"/>
              </p:ext>
            </p:extLst>
          </p:nvPr>
        </p:nvGraphicFramePr>
        <p:xfrm>
          <a:off x="6042076" y="4464050"/>
          <a:ext cx="1828086" cy="457200"/>
        </p:xfrm>
        <a:graphic>
          <a:graphicData uri="http://schemas.openxmlformats.org/presentationml/2006/ole">
            <mc:AlternateContent xmlns:mc="http://schemas.openxmlformats.org/markup-compatibility/2006">
              <mc:Choice xmlns:v="urn:schemas-microsoft-com:vml" Requires="v">
                <p:oleObj spid="_x0000_s8194" name="Equation" r:id="rId4" imgW="761669" imgH="253890" progId="Equation.3">
                  <p:embed/>
                </p:oleObj>
              </mc:Choice>
              <mc:Fallback>
                <p:oleObj name="Equation" r:id="rId4" imgW="761669" imgH="253890" progId="Equation.3">
                  <p:embed/>
                  <p:pic>
                    <p:nvPicPr>
                      <p:cNvPr id="4" name="Object 6">
                        <a:extLst>
                          <a:ext uri="{FF2B5EF4-FFF2-40B4-BE49-F238E27FC236}">
                            <a16:creationId xmlns:a16="http://schemas.microsoft.com/office/drawing/2014/main" id="{ECF5C62F-47DE-4FF3-A81A-0D40623A5C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2076" y="4464050"/>
                        <a:ext cx="1828086"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2">
            <a:extLst>
              <a:ext uri="{FF2B5EF4-FFF2-40B4-BE49-F238E27FC236}">
                <a16:creationId xmlns:a16="http://schemas.microsoft.com/office/drawing/2014/main" id="{B71E49F9-CBDD-4A76-8E55-0A6E1EDC718F}"/>
              </a:ext>
            </a:extLst>
          </p:cNvPr>
          <p:cNvGraphicFramePr>
            <a:graphicFrameLocks noChangeAspect="1"/>
          </p:cNvGraphicFramePr>
          <p:nvPr>
            <p:extLst>
              <p:ext uri="{D42A27DB-BD31-4B8C-83A1-F6EECF244321}">
                <p14:modId xmlns:p14="http://schemas.microsoft.com/office/powerpoint/2010/main" val="2043913100"/>
              </p:ext>
            </p:extLst>
          </p:nvPr>
        </p:nvGraphicFramePr>
        <p:xfrm>
          <a:off x="6057736" y="2538415"/>
          <a:ext cx="5522342" cy="511175"/>
        </p:xfrm>
        <a:graphic>
          <a:graphicData uri="http://schemas.openxmlformats.org/presentationml/2006/ole">
            <mc:AlternateContent xmlns:mc="http://schemas.openxmlformats.org/markup-compatibility/2006">
              <mc:Choice xmlns:v="urn:schemas-microsoft-com:vml" Requires="v">
                <p:oleObj spid="_x0000_s8195" name="Equation" r:id="rId6" imgW="2616200" imgH="266700" progId="Equation.3">
                  <p:embed/>
                </p:oleObj>
              </mc:Choice>
              <mc:Fallback>
                <p:oleObj name="Equation" r:id="rId6" imgW="2616200" imgH="266700" progId="Equation.3">
                  <p:embed/>
                  <p:pic>
                    <p:nvPicPr>
                      <p:cNvPr id="5" name="Object 2">
                        <a:extLst>
                          <a:ext uri="{FF2B5EF4-FFF2-40B4-BE49-F238E27FC236}">
                            <a16:creationId xmlns:a16="http://schemas.microsoft.com/office/drawing/2014/main" id="{B71E49F9-CBDD-4A76-8E55-0A6E1EDC71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7736" y="2538415"/>
                        <a:ext cx="5522342" cy="51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86">
            <a:extLst>
              <a:ext uri="{FF2B5EF4-FFF2-40B4-BE49-F238E27FC236}">
                <a16:creationId xmlns:a16="http://schemas.microsoft.com/office/drawing/2014/main" id="{CE2878A6-9563-4ECA-8A0B-45E32B556B9D}"/>
              </a:ext>
            </a:extLst>
          </p:cNvPr>
          <p:cNvGrpSpPr>
            <a:grpSpLocks noChangeAspect="1"/>
          </p:cNvGrpSpPr>
          <p:nvPr/>
        </p:nvGrpSpPr>
        <p:grpSpPr bwMode="auto">
          <a:xfrm>
            <a:off x="752377" y="1371600"/>
            <a:ext cx="4428548" cy="4286250"/>
            <a:chOff x="474" y="864"/>
            <a:chExt cx="2790" cy="2700"/>
          </a:xfrm>
        </p:grpSpPr>
        <p:sp>
          <p:nvSpPr>
            <p:cNvPr id="7" name="AutoShape 85">
              <a:extLst>
                <a:ext uri="{FF2B5EF4-FFF2-40B4-BE49-F238E27FC236}">
                  <a16:creationId xmlns:a16="http://schemas.microsoft.com/office/drawing/2014/main" id="{FE34C7A9-8317-4C97-B079-52CDC7841CB3}"/>
                </a:ext>
              </a:extLst>
            </p:cNvPr>
            <p:cNvSpPr>
              <a:spLocks noChangeAspect="1" noChangeArrowheads="1" noTextEdit="1"/>
            </p:cNvSpPr>
            <p:nvPr/>
          </p:nvSpPr>
          <p:spPr bwMode="auto">
            <a:xfrm>
              <a:off x="474" y="864"/>
              <a:ext cx="2790" cy="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Line 89">
              <a:extLst>
                <a:ext uri="{FF2B5EF4-FFF2-40B4-BE49-F238E27FC236}">
                  <a16:creationId xmlns:a16="http://schemas.microsoft.com/office/drawing/2014/main" id="{6D8678B9-627E-47AE-8F47-8FB3140FC45A}"/>
                </a:ext>
              </a:extLst>
            </p:cNvPr>
            <p:cNvSpPr>
              <a:spLocks noChangeShapeType="1"/>
            </p:cNvSpPr>
            <p:nvPr/>
          </p:nvSpPr>
          <p:spPr bwMode="auto">
            <a:xfrm flipH="1">
              <a:off x="474" y="3274"/>
              <a:ext cx="2660" cy="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Line 90">
              <a:extLst>
                <a:ext uri="{FF2B5EF4-FFF2-40B4-BE49-F238E27FC236}">
                  <a16:creationId xmlns:a16="http://schemas.microsoft.com/office/drawing/2014/main" id="{CEEBFC10-D5EF-4674-AD38-461B70C21805}"/>
                </a:ext>
              </a:extLst>
            </p:cNvPr>
            <p:cNvSpPr>
              <a:spLocks noChangeShapeType="1"/>
            </p:cNvSpPr>
            <p:nvPr/>
          </p:nvSpPr>
          <p:spPr bwMode="auto">
            <a:xfrm>
              <a:off x="844" y="864"/>
              <a:ext cx="0" cy="252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0" name="Group 97">
              <a:extLst>
                <a:ext uri="{FF2B5EF4-FFF2-40B4-BE49-F238E27FC236}">
                  <a16:creationId xmlns:a16="http://schemas.microsoft.com/office/drawing/2014/main" id="{5DBC50C6-3D45-4D95-A879-0854E43789A0}"/>
                </a:ext>
              </a:extLst>
            </p:cNvPr>
            <p:cNvGrpSpPr>
              <a:grpSpLocks/>
            </p:cNvGrpSpPr>
            <p:nvPr/>
          </p:nvGrpSpPr>
          <p:grpSpPr bwMode="auto">
            <a:xfrm>
              <a:off x="474" y="874"/>
              <a:ext cx="304" cy="204"/>
              <a:chOff x="474" y="874"/>
              <a:chExt cx="304" cy="204"/>
            </a:xfrm>
          </p:grpSpPr>
          <p:sp>
            <p:nvSpPr>
              <p:cNvPr id="20" name="Rectangle 93">
                <a:extLst>
                  <a:ext uri="{FF2B5EF4-FFF2-40B4-BE49-F238E27FC236}">
                    <a16:creationId xmlns:a16="http://schemas.microsoft.com/office/drawing/2014/main" id="{0A3F927C-D73E-49B0-A2C5-413BC7B740A5}"/>
                  </a:ext>
                </a:extLst>
              </p:cNvPr>
              <p:cNvSpPr>
                <a:spLocks noChangeArrowheads="1"/>
              </p:cNvSpPr>
              <p:nvPr/>
            </p:nvSpPr>
            <p:spPr bwMode="auto">
              <a:xfrm>
                <a:off x="474" y="874"/>
                <a:ext cx="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Symbol" pitchFamily="18" charset="2"/>
                    <a:cs typeface="Arial" pitchFamily="34" charset="0"/>
                  </a:rPr>
                  <a:t>x</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 name="Rectangle 94">
                <a:extLst>
                  <a:ext uri="{FF2B5EF4-FFF2-40B4-BE49-F238E27FC236}">
                    <a16:creationId xmlns:a16="http://schemas.microsoft.com/office/drawing/2014/main" id="{6C632EEF-F4E4-4654-B755-A9E0DA76CF96}"/>
                  </a:ext>
                </a:extLst>
              </p:cNvPr>
              <p:cNvSpPr>
                <a:spLocks noChangeArrowheads="1"/>
              </p:cNvSpPr>
              <p:nvPr/>
            </p:nvSpPr>
            <p:spPr bwMode="auto">
              <a:xfrm>
                <a:off x="564" y="884"/>
                <a:ext cx="5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charset="0"/>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2" name="Rectangle 95">
                <a:extLst>
                  <a:ext uri="{FF2B5EF4-FFF2-40B4-BE49-F238E27FC236}">
                    <a16:creationId xmlns:a16="http://schemas.microsoft.com/office/drawing/2014/main" id="{581B4598-A66F-4184-8B5F-97C205778B04}"/>
                  </a:ext>
                </a:extLst>
              </p:cNvPr>
              <p:cNvSpPr>
                <a:spLocks noChangeArrowheads="1"/>
              </p:cNvSpPr>
              <p:nvPr/>
            </p:nvSpPr>
            <p:spPr bwMode="auto">
              <a:xfrm>
                <a:off x="614" y="884"/>
                <a:ext cx="10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Times" charset="0"/>
                    <a:cs typeface="Arial" pitchFamily="34" charset="0"/>
                  </a:rPr>
                  <a:t>w</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3" name="Rectangle 96">
                <a:extLst>
                  <a:ext uri="{FF2B5EF4-FFF2-40B4-BE49-F238E27FC236}">
                    <a16:creationId xmlns:a16="http://schemas.microsoft.com/office/drawing/2014/main" id="{2C8531BD-C3E9-4EC9-B12E-65E6BE446A5E}"/>
                  </a:ext>
                </a:extLst>
              </p:cNvPr>
              <p:cNvSpPr>
                <a:spLocks noChangeArrowheads="1"/>
              </p:cNvSpPr>
              <p:nvPr/>
            </p:nvSpPr>
            <p:spPr bwMode="auto">
              <a:xfrm>
                <a:off x="724" y="884"/>
                <a:ext cx="5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charset="0"/>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11" name="Group 100">
              <a:extLst>
                <a:ext uri="{FF2B5EF4-FFF2-40B4-BE49-F238E27FC236}">
                  <a16:creationId xmlns:a16="http://schemas.microsoft.com/office/drawing/2014/main" id="{BFB06838-951A-4F17-9FB0-6B3345847EE2}"/>
                </a:ext>
              </a:extLst>
            </p:cNvPr>
            <p:cNvGrpSpPr>
              <a:grpSpLocks/>
            </p:cNvGrpSpPr>
            <p:nvPr/>
          </p:nvGrpSpPr>
          <p:grpSpPr bwMode="auto">
            <a:xfrm>
              <a:off x="1704" y="3334"/>
              <a:ext cx="234" cy="206"/>
              <a:chOff x="1704" y="3334"/>
              <a:chExt cx="234" cy="206"/>
            </a:xfrm>
          </p:grpSpPr>
          <p:sp>
            <p:nvSpPr>
              <p:cNvPr id="18" name="Rectangle 98">
                <a:extLst>
                  <a:ext uri="{FF2B5EF4-FFF2-40B4-BE49-F238E27FC236}">
                    <a16:creationId xmlns:a16="http://schemas.microsoft.com/office/drawing/2014/main" id="{42F84AA0-E8C6-427C-8845-5DF9F139A99D}"/>
                  </a:ext>
                </a:extLst>
              </p:cNvPr>
              <p:cNvSpPr>
                <a:spLocks noChangeArrowheads="1"/>
              </p:cNvSpPr>
              <p:nvPr/>
            </p:nvSpPr>
            <p:spPr bwMode="auto">
              <a:xfrm>
                <a:off x="1704" y="3334"/>
                <a:ext cx="10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Times" charset="0"/>
                    <a:cs typeface="Arial" pitchFamily="34" charset="0"/>
                  </a:rPr>
                  <a:t>w</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9" name="Rectangle 99">
                <a:extLst>
                  <a:ext uri="{FF2B5EF4-FFF2-40B4-BE49-F238E27FC236}">
                    <a16:creationId xmlns:a16="http://schemas.microsoft.com/office/drawing/2014/main" id="{8A044F05-8469-4832-BF08-57FE7DE1A9CD}"/>
                  </a:ext>
                </a:extLst>
              </p:cNvPr>
              <p:cNvSpPr>
                <a:spLocks noChangeArrowheads="1"/>
              </p:cNvSpPr>
              <p:nvPr/>
            </p:nvSpPr>
            <p:spPr bwMode="auto">
              <a:xfrm>
                <a:off x="1804" y="3414"/>
                <a:ext cx="13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1" u="none" strike="noStrike" cap="none" normalizeH="0" baseline="0" dirty="0">
                    <a:ln>
                      <a:noFill/>
                    </a:ln>
                    <a:solidFill>
                      <a:srgbClr val="000000"/>
                    </a:solidFill>
                    <a:effectLst/>
                    <a:latin typeface="Times" charset="0"/>
                    <a:cs typeface="Arial" pitchFamily="34" charset="0"/>
                  </a:rPr>
                  <a:t>opt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12" name="Group 103">
              <a:extLst>
                <a:ext uri="{FF2B5EF4-FFF2-40B4-BE49-F238E27FC236}">
                  <a16:creationId xmlns:a16="http://schemas.microsoft.com/office/drawing/2014/main" id="{D3409B95-903B-41D3-AF6A-E16B95EC1258}"/>
                </a:ext>
              </a:extLst>
            </p:cNvPr>
            <p:cNvGrpSpPr>
              <a:grpSpLocks/>
            </p:cNvGrpSpPr>
            <p:nvPr/>
          </p:nvGrpSpPr>
          <p:grpSpPr bwMode="auto">
            <a:xfrm>
              <a:off x="474" y="2854"/>
              <a:ext cx="244" cy="236"/>
              <a:chOff x="474" y="2854"/>
              <a:chExt cx="244" cy="236"/>
            </a:xfrm>
          </p:grpSpPr>
          <p:sp>
            <p:nvSpPr>
              <p:cNvPr id="16" name="Rectangle 101">
                <a:extLst>
                  <a:ext uri="{FF2B5EF4-FFF2-40B4-BE49-F238E27FC236}">
                    <a16:creationId xmlns:a16="http://schemas.microsoft.com/office/drawing/2014/main" id="{6A1CE622-F0AB-47EA-AAFE-941595369D1E}"/>
                  </a:ext>
                </a:extLst>
              </p:cNvPr>
              <p:cNvSpPr>
                <a:spLocks noChangeArrowheads="1"/>
              </p:cNvSpPr>
              <p:nvPr/>
            </p:nvSpPr>
            <p:spPr bwMode="auto">
              <a:xfrm>
                <a:off x="474" y="2854"/>
                <a:ext cx="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Symbol" pitchFamily="18" charset="2"/>
                    <a:cs typeface="Arial" pitchFamily="34" charset="0"/>
                  </a:rPr>
                  <a:t>x</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7" name="Rectangle 102">
                <a:extLst>
                  <a:ext uri="{FF2B5EF4-FFF2-40B4-BE49-F238E27FC236}">
                    <a16:creationId xmlns:a16="http://schemas.microsoft.com/office/drawing/2014/main" id="{33947810-ED5D-4AA6-8FDA-783C771FD7F0}"/>
                  </a:ext>
                </a:extLst>
              </p:cNvPr>
              <p:cNvSpPr>
                <a:spLocks noChangeArrowheads="1"/>
              </p:cNvSpPr>
              <p:nvPr/>
            </p:nvSpPr>
            <p:spPr bwMode="auto">
              <a:xfrm>
                <a:off x="554" y="2964"/>
                <a:ext cx="16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Times" charset="0"/>
                    <a:cs typeface="Arial" pitchFamily="34" charset="0"/>
                  </a:rPr>
                  <a:t>min</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pSp>
        <p:sp>
          <p:nvSpPr>
            <p:cNvPr id="13" name="Line 104">
              <a:extLst>
                <a:ext uri="{FF2B5EF4-FFF2-40B4-BE49-F238E27FC236}">
                  <a16:creationId xmlns:a16="http://schemas.microsoft.com/office/drawing/2014/main" id="{F9611D73-999D-4FCA-AFFB-0BED90E001D9}"/>
                </a:ext>
              </a:extLst>
            </p:cNvPr>
            <p:cNvSpPr>
              <a:spLocks noChangeShapeType="1"/>
            </p:cNvSpPr>
            <p:nvPr/>
          </p:nvSpPr>
          <p:spPr bwMode="auto">
            <a:xfrm>
              <a:off x="1774" y="3274"/>
              <a:ext cx="0" cy="3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Line 105">
              <a:extLst>
                <a:ext uri="{FF2B5EF4-FFF2-40B4-BE49-F238E27FC236}">
                  <a16:creationId xmlns:a16="http://schemas.microsoft.com/office/drawing/2014/main" id="{F1402BF0-60D8-4D78-89C8-6031E7C70058}"/>
                </a:ext>
              </a:extLst>
            </p:cNvPr>
            <p:cNvSpPr>
              <a:spLocks noChangeShapeType="1"/>
            </p:cNvSpPr>
            <p:nvPr/>
          </p:nvSpPr>
          <p:spPr bwMode="auto">
            <a:xfrm flipH="1">
              <a:off x="814" y="2994"/>
              <a:ext cx="30" cy="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06">
              <a:extLst>
                <a:ext uri="{FF2B5EF4-FFF2-40B4-BE49-F238E27FC236}">
                  <a16:creationId xmlns:a16="http://schemas.microsoft.com/office/drawing/2014/main" id="{BEEEE184-BBCB-405A-AC8B-9E22495F1B81}"/>
                </a:ext>
              </a:extLst>
            </p:cNvPr>
            <p:cNvSpPr>
              <a:spLocks noChangeArrowheads="1"/>
            </p:cNvSpPr>
            <p:nvPr/>
          </p:nvSpPr>
          <p:spPr bwMode="auto">
            <a:xfrm>
              <a:off x="3124" y="3324"/>
              <a:ext cx="10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Times" charset="0"/>
                  <a:cs typeface="Arial" pitchFamily="34" charset="0"/>
                </a:rPr>
                <a:t>w</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pSp>
      <p:cxnSp>
        <p:nvCxnSpPr>
          <p:cNvPr id="24" name="Straight Connector 23">
            <a:extLst>
              <a:ext uri="{FF2B5EF4-FFF2-40B4-BE49-F238E27FC236}">
                <a16:creationId xmlns:a16="http://schemas.microsoft.com/office/drawing/2014/main" id="{5E50C2BC-DFB3-4256-B511-6D2695CDD8ED}"/>
              </a:ext>
            </a:extLst>
          </p:cNvPr>
          <p:cNvCxnSpPr/>
          <p:nvPr/>
        </p:nvCxnSpPr>
        <p:spPr>
          <a:xfrm flipH="1" flipV="1">
            <a:off x="1332534" y="4759326"/>
            <a:ext cx="1486499" cy="7936"/>
          </a:xfrm>
          <a:prstGeom prst="line">
            <a:avLst/>
          </a:prstGeom>
          <a:ln w="15875">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C203FA3-986F-4709-A9E7-C8D2D294CA54}"/>
              </a:ext>
            </a:extLst>
          </p:cNvPr>
          <p:cNvCxnSpPr/>
          <p:nvPr/>
        </p:nvCxnSpPr>
        <p:spPr>
          <a:xfrm>
            <a:off x="2819033" y="4767263"/>
            <a:ext cx="0" cy="436563"/>
          </a:xfrm>
          <a:prstGeom prst="line">
            <a:avLst/>
          </a:prstGeom>
          <a:ln w="15875">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26" name="Freeform 55">
            <a:extLst>
              <a:ext uri="{FF2B5EF4-FFF2-40B4-BE49-F238E27FC236}">
                <a16:creationId xmlns:a16="http://schemas.microsoft.com/office/drawing/2014/main" id="{7AACA830-870F-48F8-995B-E40F1404754C}"/>
              </a:ext>
            </a:extLst>
          </p:cNvPr>
          <p:cNvSpPr>
            <a:spLocks/>
          </p:cNvSpPr>
          <p:nvPr/>
        </p:nvSpPr>
        <p:spPr bwMode="auto">
          <a:xfrm>
            <a:off x="1069836" y="1960563"/>
            <a:ext cx="1780943" cy="2782888"/>
          </a:xfrm>
          <a:custGeom>
            <a:avLst/>
            <a:gdLst>
              <a:gd name="T0" fmla="*/ 0 w 1122"/>
              <a:gd name="T1" fmla="*/ 0 h 1753"/>
              <a:gd name="T2" fmla="*/ 50 w 1122"/>
              <a:gd name="T3" fmla="*/ 140 h 1753"/>
              <a:gd name="T4" fmla="*/ 101 w 1122"/>
              <a:gd name="T5" fmla="*/ 280 h 1753"/>
              <a:gd name="T6" fmla="*/ 141 w 1122"/>
              <a:gd name="T7" fmla="*/ 410 h 1753"/>
              <a:gd name="T8" fmla="*/ 161 w 1122"/>
              <a:gd name="T9" fmla="*/ 471 h 1753"/>
              <a:gd name="T10" fmla="*/ 191 w 1122"/>
              <a:gd name="T11" fmla="*/ 551 h 1753"/>
              <a:gd name="T12" fmla="*/ 241 w 1122"/>
              <a:gd name="T13" fmla="*/ 651 h 1753"/>
              <a:gd name="T14" fmla="*/ 291 w 1122"/>
              <a:gd name="T15" fmla="*/ 771 h 1753"/>
              <a:gd name="T16" fmla="*/ 331 w 1122"/>
              <a:gd name="T17" fmla="*/ 871 h 1753"/>
              <a:gd name="T18" fmla="*/ 381 w 1122"/>
              <a:gd name="T19" fmla="*/ 982 h 1753"/>
              <a:gd name="T20" fmla="*/ 421 w 1122"/>
              <a:gd name="T21" fmla="*/ 1072 h 1753"/>
              <a:gd name="T22" fmla="*/ 441 w 1122"/>
              <a:gd name="T23" fmla="*/ 1112 h 1753"/>
              <a:gd name="T24" fmla="*/ 471 w 1122"/>
              <a:gd name="T25" fmla="*/ 1162 h 1753"/>
              <a:gd name="T26" fmla="*/ 511 w 1122"/>
              <a:gd name="T27" fmla="*/ 1242 h 1753"/>
              <a:gd name="T28" fmla="*/ 561 w 1122"/>
              <a:gd name="T29" fmla="*/ 1322 h 1753"/>
              <a:gd name="T30" fmla="*/ 602 w 1122"/>
              <a:gd name="T31" fmla="*/ 1382 h 1753"/>
              <a:gd name="T32" fmla="*/ 652 w 1122"/>
              <a:gd name="T33" fmla="*/ 1452 h 1753"/>
              <a:gd name="T34" fmla="*/ 692 w 1122"/>
              <a:gd name="T35" fmla="*/ 1502 h 1753"/>
              <a:gd name="T36" fmla="*/ 742 w 1122"/>
              <a:gd name="T37" fmla="*/ 1563 h 1753"/>
              <a:gd name="T38" fmla="*/ 792 w 1122"/>
              <a:gd name="T39" fmla="*/ 1613 h 1753"/>
              <a:gd name="T40" fmla="*/ 842 w 1122"/>
              <a:gd name="T41" fmla="*/ 1653 h 1753"/>
              <a:gd name="T42" fmla="*/ 882 w 1122"/>
              <a:gd name="T43" fmla="*/ 1683 h 1753"/>
              <a:gd name="T44" fmla="*/ 932 w 1122"/>
              <a:gd name="T45" fmla="*/ 1713 h 1753"/>
              <a:gd name="T46" fmla="*/ 1022 w 1122"/>
              <a:gd name="T47" fmla="*/ 1743 h 1753"/>
              <a:gd name="T48" fmla="*/ 1072 w 1122"/>
              <a:gd name="T49" fmla="*/ 1753 h 1753"/>
              <a:gd name="T50" fmla="*/ 1122 w 1122"/>
              <a:gd name="T51" fmla="*/ 1753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2" h="1753">
                <a:moveTo>
                  <a:pt x="0" y="0"/>
                </a:moveTo>
                <a:lnTo>
                  <a:pt x="50" y="140"/>
                </a:lnTo>
                <a:lnTo>
                  <a:pt x="101" y="280"/>
                </a:lnTo>
                <a:lnTo>
                  <a:pt x="141" y="410"/>
                </a:lnTo>
                <a:lnTo>
                  <a:pt x="161" y="471"/>
                </a:lnTo>
                <a:lnTo>
                  <a:pt x="191" y="551"/>
                </a:lnTo>
                <a:lnTo>
                  <a:pt x="241" y="651"/>
                </a:lnTo>
                <a:lnTo>
                  <a:pt x="291" y="771"/>
                </a:lnTo>
                <a:lnTo>
                  <a:pt x="331" y="871"/>
                </a:lnTo>
                <a:lnTo>
                  <a:pt x="381" y="982"/>
                </a:lnTo>
                <a:lnTo>
                  <a:pt x="421" y="1072"/>
                </a:lnTo>
                <a:lnTo>
                  <a:pt x="441" y="1112"/>
                </a:lnTo>
                <a:lnTo>
                  <a:pt x="471" y="1162"/>
                </a:lnTo>
                <a:lnTo>
                  <a:pt x="511" y="1242"/>
                </a:lnTo>
                <a:lnTo>
                  <a:pt x="561" y="1322"/>
                </a:lnTo>
                <a:lnTo>
                  <a:pt x="602" y="1382"/>
                </a:lnTo>
                <a:lnTo>
                  <a:pt x="652" y="1452"/>
                </a:lnTo>
                <a:lnTo>
                  <a:pt x="692" y="1502"/>
                </a:lnTo>
                <a:lnTo>
                  <a:pt x="742" y="1563"/>
                </a:lnTo>
                <a:lnTo>
                  <a:pt x="792" y="1613"/>
                </a:lnTo>
                <a:lnTo>
                  <a:pt x="842" y="1653"/>
                </a:lnTo>
                <a:lnTo>
                  <a:pt x="882" y="1683"/>
                </a:lnTo>
                <a:lnTo>
                  <a:pt x="932" y="1713"/>
                </a:lnTo>
                <a:lnTo>
                  <a:pt x="1022" y="1743"/>
                </a:lnTo>
                <a:lnTo>
                  <a:pt x="1072" y="1753"/>
                </a:lnTo>
                <a:lnTo>
                  <a:pt x="1122" y="1753"/>
                </a:lnTo>
              </a:path>
            </a:pathLst>
          </a:custGeom>
          <a:noFill/>
          <a:ln w="381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56">
            <a:extLst>
              <a:ext uri="{FF2B5EF4-FFF2-40B4-BE49-F238E27FC236}">
                <a16:creationId xmlns:a16="http://schemas.microsoft.com/office/drawing/2014/main" id="{1C4587CF-3B06-441C-B74D-6862B6822A78}"/>
              </a:ext>
            </a:extLst>
          </p:cNvPr>
          <p:cNvSpPr>
            <a:spLocks/>
          </p:cNvSpPr>
          <p:nvPr/>
        </p:nvSpPr>
        <p:spPr bwMode="auto">
          <a:xfrm>
            <a:off x="2834906" y="1960563"/>
            <a:ext cx="1782531" cy="2782888"/>
          </a:xfrm>
          <a:custGeom>
            <a:avLst/>
            <a:gdLst>
              <a:gd name="T0" fmla="*/ 1123 w 1123"/>
              <a:gd name="T1" fmla="*/ 0 h 1753"/>
              <a:gd name="T2" fmla="*/ 1072 w 1123"/>
              <a:gd name="T3" fmla="*/ 140 h 1753"/>
              <a:gd name="T4" fmla="*/ 1032 w 1123"/>
              <a:gd name="T5" fmla="*/ 280 h 1753"/>
              <a:gd name="T6" fmla="*/ 982 w 1123"/>
              <a:gd name="T7" fmla="*/ 410 h 1753"/>
              <a:gd name="T8" fmla="*/ 962 w 1123"/>
              <a:gd name="T9" fmla="*/ 471 h 1753"/>
              <a:gd name="T10" fmla="*/ 932 w 1123"/>
              <a:gd name="T11" fmla="*/ 551 h 1753"/>
              <a:gd name="T12" fmla="*/ 882 w 1123"/>
              <a:gd name="T13" fmla="*/ 651 h 1753"/>
              <a:gd name="T14" fmla="*/ 832 w 1123"/>
              <a:gd name="T15" fmla="*/ 771 h 1753"/>
              <a:gd name="T16" fmla="*/ 792 w 1123"/>
              <a:gd name="T17" fmla="*/ 871 h 1753"/>
              <a:gd name="T18" fmla="*/ 742 w 1123"/>
              <a:gd name="T19" fmla="*/ 982 h 1753"/>
              <a:gd name="T20" fmla="*/ 702 w 1123"/>
              <a:gd name="T21" fmla="*/ 1072 h 1753"/>
              <a:gd name="T22" fmla="*/ 682 w 1123"/>
              <a:gd name="T23" fmla="*/ 1112 h 1753"/>
              <a:gd name="T24" fmla="*/ 652 w 1123"/>
              <a:gd name="T25" fmla="*/ 1162 h 1753"/>
              <a:gd name="T26" fmla="*/ 612 w 1123"/>
              <a:gd name="T27" fmla="*/ 1242 h 1753"/>
              <a:gd name="T28" fmla="*/ 562 w 1123"/>
              <a:gd name="T29" fmla="*/ 1322 h 1753"/>
              <a:gd name="T30" fmla="*/ 521 w 1123"/>
              <a:gd name="T31" fmla="*/ 1382 h 1753"/>
              <a:gd name="T32" fmla="*/ 471 w 1123"/>
              <a:gd name="T33" fmla="*/ 1452 h 1753"/>
              <a:gd name="T34" fmla="*/ 381 w 1123"/>
              <a:gd name="T35" fmla="*/ 1563 h 1753"/>
              <a:gd name="T36" fmla="*/ 331 w 1123"/>
              <a:gd name="T37" fmla="*/ 1613 h 1753"/>
              <a:gd name="T38" fmla="*/ 281 w 1123"/>
              <a:gd name="T39" fmla="*/ 1653 h 1753"/>
              <a:gd name="T40" fmla="*/ 191 w 1123"/>
              <a:gd name="T41" fmla="*/ 1713 h 1753"/>
              <a:gd name="T42" fmla="*/ 101 w 1123"/>
              <a:gd name="T43" fmla="*/ 1743 h 1753"/>
              <a:gd name="T44" fmla="*/ 51 w 1123"/>
              <a:gd name="T45" fmla="*/ 1753 h 1753"/>
              <a:gd name="T46" fmla="*/ 0 w 1123"/>
              <a:gd name="T47" fmla="*/ 1753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3" h="1753">
                <a:moveTo>
                  <a:pt x="1123" y="0"/>
                </a:moveTo>
                <a:lnTo>
                  <a:pt x="1072" y="140"/>
                </a:lnTo>
                <a:lnTo>
                  <a:pt x="1032" y="280"/>
                </a:lnTo>
                <a:lnTo>
                  <a:pt x="982" y="410"/>
                </a:lnTo>
                <a:lnTo>
                  <a:pt x="962" y="471"/>
                </a:lnTo>
                <a:lnTo>
                  <a:pt x="932" y="551"/>
                </a:lnTo>
                <a:lnTo>
                  <a:pt x="882" y="651"/>
                </a:lnTo>
                <a:lnTo>
                  <a:pt x="832" y="771"/>
                </a:lnTo>
                <a:lnTo>
                  <a:pt x="792" y="871"/>
                </a:lnTo>
                <a:lnTo>
                  <a:pt x="742" y="982"/>
                </a:lnTo>
                <a:lnTo>
                  <a:pt x="702" y="1072"/>
                </a:lnTo>
                <a:lnTo>
                  <a:pt x="682" y="1112"/>
                </a:lnTo>
                <a:lnTo>
                  <a:pt x="652" y="1162"/>
                </a:lnTo>
                <a:lnTo>
                  <a:pt x="612" y="1242"/>
                </a:lnTo>
                <a:lnTo>
                  <a:pt x="562" y="1322"/>
                </a:lnTo>
                <a:lnTo>
                  <a:pt x="521" y="1382"/>
                </a:lnTo>
                <a:lnTo>
                  <a:pt x="471" y="1452"/>
                </a:lnTo>
                <a:lnTo>
                  <a:pt x="381" y="1563"/>
                </a:lnTo>
                <a:lnTo>
                  <a:pt x="331" y="1613"/>
                </a:lnTo>
                <a:lnTo>
                  <a:pt x="281" y="1653"/>
                </a:lnTo>
                <a:lnTo>
                  <a:pt x="191" y="1713"/>
                </a:lnTo>
                <a:lnTo>
                  <a:pt x="101" y="1743"/>
                </a:lnTo>
                <a:lnTo>
                  <a:pt x="51" y="1753"/>
                </a:lnTo>
                <a:lnTo>
                  <a:pt x="0" y="1753"/>
                </a:lnTo>
              </a:path>
            </a:pathLst>
          </a:custGeom>
          <a:noFill/>
          <a:ln w="38100">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404914358"/>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_March_Update" id="{86635255-53DD-F340-8D16-D8C5EA314F6A}" vid="{3D43CA8D-7DD0-3548-82AB-DCE7470D91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A9E51F9D02C14781EC6D838B2BB039" ma:contentTypeVersion="10" ma:contentTypeDescription="Create a new document." ma:contentTypeScope="" ma:versionID="032ffbe95880218e8988f46f702bbb22">
  <xsd:schema xmlns:xsd="http://www.w3.org/2001/XMLSchema" xmlns:xs="http://www.w3.org/2001/XMLSchema" xmlns:p="http://schemas.microsoft.com/office/2006/metadata/properties" xmlns:ns3="5602b56c-42e3-46dd-be85-b5975c744898" xmlns:ns4="81b3c636-2c1a-4a05-9492-676b008f308a" targetNamespace="http://schemas.microsoft.com/office/2006/metadata/properties" ma:root="true" ma:fieldsID="ae291da7864d0eb234e23595bf3fa30f" ns3:_="" ns4:_="">
    <xsd:import namespace="5602b56c-42e3-46dd-be85-b5975c744898"/>
    <xsd:import namespace="81b3c636-2c1a-4a05-9492-676b008f30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2b56c-42e3-46dd-be85-b5975c7448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3c636-2c1a-4a05-9492-676b008f308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1D4E06-5D3F-4994-A4A7-4BA626FA722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3.xml><?xml version="1.0" encoding="utf-8"?>
<ds:datastoreItem xmlns:ds="http://schemas.openxmlformats.org/officeDocument/2006/customXml" ds:itemID="{3FF42FD3-5717-47A5-B2AE-566EB595CD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2b56c-42e3-46dd-be85-b5975c744898"/>
    <ds:schemaRef ds:uri="81b3c636-2c1a-4a05-9492-676b008f30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Arm_Branding</Template>
  <TotalTime>0</TotalTime>
  <Words>2001</Words>
  <Application>Microsoft Office PowerPoint</Application>
  <PresentationFormat>Widescreen</PresentationFormat>
  <Paragraphs>188</Paragraphs>
  <Slides>22</Slides>
  <Notes>22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vt:lpstr>
      <vt:lpstr>Calibri</vt:lpstr>
      <vt:lpstr>Symbol</vt:lpstr>
      <vt:lpstr>Times</vt:lpstr>
      <vt:lpstr>Times New Roman</vt:lpstr>
      <vt:lpstr>Wingdings</vt:lpstr>
      <vt:lpstr>Arm_PPT_Public</vt:lpstr>
      <vt:lpstr>Equation</vt:lpstr>
      <vt:lpstr>Adaptive Filters Adaptive FIR Filter and the LMS Algorithm</vt:lpstr>
      <vt:lpstr>Finite Impulse Response Filter</vt:lpstr>
      <vt:lpstr>Adaptive FIR Filter</vt:lpstr>
      <vt:lpstr>Adaptive FIR Filter</vt:lpstr>
      <vt:lpstr>Defining a Cost Function</vt:lpstr>
      <vt:lpstr>Defining a Cost Function</vt:lpstr>
      <vt:lpstr>Defining a Cost Function</vt:lpstr>
      <vt:lpstr>Minimum of the Cost Function</vt:lpstr>
      <vt:lpstr>Visualizing the Cost Function</vt:lpstr>
      <vt:lpstr>Steepest Descent</vt:lpstr>
      <vt:lpstr>The LMS Algorithm</vt:lpstr>
      <vt:lpstr>The LMS Algorithm</vt:lpstr>
      <vt:lpstr>The LMS Algorithm</vt:lpstr>
      <vt:lpstr>The LMS Algorithm</vt:lpstr>
      <vt:lpstr>The LMS Algorithm</vt:lpstr>
      <vt:lpstr>The LMS Algorithm</vt:lpstr>
      <vt:lpstr>The LMS Algorithm</vt:lpstr>
      <vt:lpstr>Adaptive Filters - Key Points</vt:lpstr>
      <vt:lpstr>Adaptive Filters - Key Points</vt:lpstr>
      <vt:lpstr>Adaptive Filters - Key Points</vt:lpstr>
      <vt:lpstr>Adaptive Filters - Key Points</vt:lpstr>
      <vt:lpstr>Adaptive Filters - Key Points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2019-10-21T10:57:51Z</dcterms:created>
  <dcterms:modified xsi:type="dcterms:W3CDTF">2020-01-21T16:09:08Z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0x010100A6A9E51F9D02C14781EC6D838B2BB039</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