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6"/>
    <p:sldMasterId id="2147485528" r:id="rId7"/>
  </p:sldMasterIdLst>
  <p:notesMasterIdLst>
    <p:notesMasterId r:id="rId32"/>
  </p:notesMasterIdLst>
  <p:handoutMasterIdLst>
    <p:handoutMasterId r:id="rId33"/>
  </p:handoutMasterIdLst>
  <p:sldIdLst>
    <p:sldId id="408" r:id="rId8"/>
    <p:sldId id="384" r:id="rId9"/>
    <p:sldId id="385" r:id="rId10"/>
    <p:sldId id="386" r:id="rId11"/>
    <p:sldId id="387" r:id="rId12"/>
    <p:sldId id="388" r:id="rId13"/>
    <p:sldId id="389" r:id="rId14"/>
    <p:sldId id="390" r:id="rId15"/>
    <p:sldId id="391" r:id="rId16"/>
    <p:sldId id="392" r:id="rId17"/>
    <p:sldId id="393" r:id="rId18"/>
    <p:sldId id="394" r:id="rId19"/>
    <p:sldId id="395" r:id="rId20"/>
    <p:sldId id="396" r:id="rId21"/>
    <p:sldId id="397" r:id="rId22"/>
    <p:sldId id="398" r:id="rId23"/>
    <p:sldId id="399" r:id="rId24"/>
    <p:sldId id="400" r:id="rId25"/>
    <p:sldId id="401" r:id="rId26"/>
    <p:sldId id="402" r:id="rId27"/>
    <p:sldId id="403" r:id="rId28"/>
    <p:sldId id="405" r:id="rId29"/>
    <p:sldId id="406" r:id="rId30"/>
    <p:sldId id="407" r:id="rId3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892"/>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7732" autoAdjust="0"/>
  </p:normalViewPr>
  <p:slideViewPr>
    <p:cSldViewPr snapToGrid="0">
      <p:cViewPr varScale="1">
        <p:scale>
          <a:sx n="74" d="100"/>
          <a:sy n="74" d="100"/>
        </p:scale>
        <p:origin x="1932" y="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275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commentAuthors" Target="commentAuthor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11/29/2022</a:t>
            </a:fld>
            <a:endParaRPr lang="en-US" altLang="en-US"/>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11/29/2022</a:t>
            </a:fld>
            <a:endParaRPr lang="en-US" altLang="en-US"/>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16354E-6974-4833-AB87-3220A0835E84}" type="slidenum">
              <a:rPr kumimoji="0" lang="en-US" altLang="en-US" sz="1200" b="0" i="0" u="none" strike="noStrike" kern="1200" cap="none" spc="0" normalizeH="0" baseline="0" noProof="0" smtClean="0">
                <a:ln>
                  <a:noFill/>
                </a:ln>
                <a:solidFill>
                  <a:prstClr val="black"/>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3314193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There are many attributes</a:t>
            </a:r>
            <a:r>
              <a:rPr lang="en-GB" baseline="0" noProof="0" dirty="0"/>
              <a:t> that define an embedded system. In terms of a </a:t>
            </a:r>
            <a:r>
              <a:rPr lang="en-GB" baseline="0" noProof="0" dirty="0" err="1"/>
              <a:t>cyberphysical</a:t>
            </a:r>
            <a:r>
              <a:rPr lang="en-GB" baseline="0" noProof="0" dirty="0"/>
              <a:t> system (a system interacting with its environment), the most important selection criteria is the interface with its environment.</a:t>
            </a:r>
          </a:p>
          <a:p>
            <a:endParaRPr lang="en-GB" baseline="0" noProof="0" dirty="0"/>
          </a:p>
          <a:p>
            <a:r>
              <a:rPr lang="en-GB" baseline="0" noProof="0" dirty="0"/>
              <a:t>Criteria might include:</a:t>
            </a:r>
          </a:p>
          <a:p>
            <a:pPr marL="171450" indent="-171450">
              <a:buFont typeface="Arial" panose="020B0604020202020204" pitchFamily="34" charset="0"/>
              <a:buChar char="•"/>
            </a:pPr>
            <a:r>
              <a:rPr lang="en-GB" baseline="0" noProof="0" dirty="0"/>
              <a:t>Types of signals to be read, such as analog or digital</a:t>
            </a:r>
          </a:p>
          <a:p>
            <a:pPr marL="171450" indent="-171450">
              <a:buFont typeface="Arial" panose="020B0604020202020204" pitchFamily="34" charset="0"/>
              <a:buChar char="•"/>
            </a:pPr>
            <a:r>
              <a:rPr lang="en-GB" baseline="0" noProof="0" dirty="0"/>
              <a:t>Voltage range of system inputs and outputs</a:t>
            </a:r>
          </a:p>
          <a:p>
            <a:pPr marL="171450" indent="-171450">
              <a:buFont typeface="Arial" panose="020B0604020202020204" pitchFamily="34" charset="0"/>
              <a:buChar char="•"/>
            </a:pPr>
            <a:r>
              <a:rPr lang="en-GB" baseline="0" noProof="0" dirty="0"/>
              <a:t>Power needed by the system itself and by its peripherals</a:t>
            </a:r>
          </a:p>
          <a:p>
            <a:pPr marL="171450" indent="-171450">
              <a:buFont typeface="Arial" panose="020B0604020202020204" pitchFamily="34" charset="0"/>
              <a:buChar char="•"/>
            </a:pPr>
            <a:r>
              <a:rPr lang="en-GB" baseline="0" noProof="0" dirty="0"/>
              <a:t>Timing and multitasking/multithreading behaviour</a:t>
            </a:r>
          </a:p>
          <a:p>
            <a:pPr marL="171450" indent="-171450">
              <a:buFontTx/>
              <a:buChar char="-"/>
            </a:pPr>
            <a:endParaRPr lang="en-GB" baseline="0" noProof="0"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a:p>
        </p:txBody>
      </p:sp>
    </p:spTree>
    <p:extLst>
      <p:ext uri="{BB962C8B-B14F-4D97-AF65-F5344CB8AC3E}">
        <p14:creationId xmlns:p14="http://schemas.microsoft.com/office/powerpoint/2010/main" val="2457064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noProof="0" dirty="0"/>
              <a:t>Note that aspects of fault handling and fault tolerance must also be covered.</a:t>
            </a:r>
          </a:p>
          <a:p>
            <a:endParaRPr lang="en-GB" baseline="0" noProof="0" dirty="0"/>
          </a:p>
          <a:p>
            <a:pPr marL="0" indent="0">
              <a:buFontTx/>
              <a:buNone/>
            </a:pPr>
            <a:r>
              <a:rPr lang="en-GB" baseline="0" noProof="0" dirty="0"/>
              <a:t>It is important to know whether the system is allowed to crash, or whether fail safe modes are required. Perhaps independent parallel systems need to be set up, permanently communicating over a safe connection.</a:t>
            </a:r>
          </a:p>
          <a:p>
            <a:pPr marL="0" indent="0">
              <a:buFontTx/>
              <a:buNone/>
            </a:pPr>
            <a:endParaRPr lang="en-GB" baseline="0" noProof="0" dirty="0"/>
          </a:p>
          <a:p>
            <a:pPr marL="0" indent="0">
              <a:buFontTx/>
              <a:buNone/>
            </a:pPr>
            <a:r>
              <a:rPr lang="en-GB" baseline="0" noProof="0" dirty="0"/>
              <a:t>Additionally, there should be diagnostic mechanisms detecting system defects and handling them to prevent system crashes.</a:t>
            </a:r>
            <a:endParaRPr lang="en-GB" noProof="0"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11</a:t>
            </a:fld>
            <a:endParaRPr lang="en-US" altLang="en-US"/>
          </a:p>
        </p:txBody>
      </p:sp>
    </p:spTree>
    <p:extLst>
      <p:ext uri="{BB962C8B-B14F-4D97-AF65-F5344CB8AC3E}">
        <p14:creationId xmlns:p14="http://schemas.microsoft.com/office/powerpoint/2010/main" val="3681816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The range of</a:t>
            </a:r>
            <a:r>
              <a:rPr lang="en-GB" baseline="0" noProof="0" dirty="0"/>
              <a:t> applications is infinitely large and only examples can be given:</a:t>
            </a:r>
          </a:p>
          <a:p>
            <a:endParaRPr lang="en-GB" baseline="0" noProof="0" dirty="0"/>
          </a:p>
          <a:p>
            <a:pPr marL="0" indent="0">
              <a:buFontTx/>
              <a:buNone/>
            </a:pPr>
            <a:r>
              <a:rPr lang="en-GB" baseline="0" noProof="0" dirty="0"/>
              <a:t>Monitoring and pre-processing tasks of closed loop control systems are a very common task for embedded systems, as they are very small and cheap, and can be applied discretely nearly everywhere.</a:t>
            </a:r>
          </a:p>
          <a:p>
            <a:pPr marL="0" indent="0">
              <a:buFontTx/>
              <a:buNone/>
            </a:pPr>
            <a:endParaRPr lang="en-GB" baseline="0" noProof="0" dirty="0"/>
          </a:p>
          <a:p>
            <a:pPr marL="0" indent="0">
              <a:buFontTx/>
              <a:buNone/>
            </a:pPr>
            <a:r>
              <a:rPr lang="en-GB" baseline="0" noProof="0" dirty="0"/>
              <a:t>Setting up and managing small local networks. Here, usually slim and reduced protocols are used to reduce memory consumption and the need for power. </a:t>
            </a:r>
          </a:p>
          <a:p>
            <a:pPr marL="0" indent="0">
              <a:buFontTx/>
              <a:buNone/>
            </a:pPr>
            <a:endParaRPr lang="en-GB" baseline="0" noProof="0" dirty="0"/>
          </a:p>
          <a:p>
            <a:pPr marL="0" indent="0">
              <a:buFontTx/>
              <a:buNone/>
            </a:pPr>
            <a:r>
              <a:rPr lang="en-GB" baseline="0" noProof="0" dirty="0"/>
              <a:t>Example: Bluetooth Smart (= Bluetooth Low Energy), WLAN with limited functionality.</a:t>
            </a:r>
          </a:p>
          <a:p>
            <a:pPr marL="0" indent="0">
              <a:buFontTx/>
              <a:buNone/>
            </a:pPr>
            <a:endParaRPr lang="en-GB" baseline="0" noProof="0" dirty="0"/>
          </a:p>
          <a:p>
            <a:pPr marL="0" indent="0">
              <a:buFontTx/>
              <a:buNone/>
            </a:pPr>
            <a:r>
              <a:rPr lang="en-GB" baseline="0" noProof="0" dirty="0"/>
              <a:t>As a part of a larger system, very specialized sub functions are performed.</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12</a:t>
            </a:fld>
            <a:endParaRPr lang="en-US" altLang="en-US"/>
          </a:p>
        </p:txBody>
      </p:sp>
    </p:spTree>
    <p:extLst>
      <p:ext uri="{BB962C8B-B14F-4D97-AF65-F5344CB8AC3E}">
        <p14:creationId xmlns:p14="http://schemas.microsoft.com/office/powerpoint/2010/main" val="1681450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A bike computer is one example</a:t>
            </a:r>
            <a:r>
              <a:rPr lang="en-GB" baseline="0" noProof="0" dirty="0"/>
              <a:t> of a small embedded system.</a:t>
            </a:r>
          </a:p>
          <a:p>
            <a:endParaRPr lang="en-GB" baseline="0" noProof="0" dirty="0"/>
          </a:p>
          <a:p>
            <a:r>
              <a:rPr lang="en-GB" baseline="0" noProof="0" dirty="0"/>
              <a:t>By means of a </a:t>
            </a:r>
            <a:r>
              <a:rPr lang="en-GB" baseline="0" noProof="0" dirty="0" err="1"/>
              <a:t>cyberphysical</a:t>
            </a:r>
            <a:r>
              <a:rPr lang="en-GB" baseline="0" noProof="0" dirty="0"/>
              <a:t> system, the bike computer senses wheel rotation, mostly magnetically, and outputs the calculated values such as speed, distance, and time to the user.</a:t>
            </a:r>
          </a:p>
          <a:p>
            <a:endParaRPr lang="en-GB" baseline="0" noProof="0" dirty="0"/>
          </a:p>
          <a:p>
            <a:r>
              <a:rPr lang="en-GB" baseline="0" noProof="0" dirty="0"/>
              <a:t>The constraints defined by user acceptance are primarily size/weight and cost, as well as battery lifetime -&gt;</a:t>
            </a:r>
            <a:r>
              <a:rPr lang="en-GB" baseline="0" noProof="0" dirty="0">
                <a:sym typeface="Wingdings"/>
              </a:rPr>
              <a:t> power consumption. This means that the total system must be very cost-efficient.  Fortunately, size, weight and cost usually coincide, and the only counteracting variable may be the processor performance.</a:t>
            </a:r>
          </a:p>
          <a:p>
            <a:endParaRPr lang="en-GB" baseline="0" noProof="0" dirty="0">
              <a:sym typeface="Wingdings"/>
            </a:endParaRPr>
          </a:p>
          <a:p>
            <a:r>
              <a:rPr lang="en-GB" baseline="0" noProof="0" dirty="0">
                <a:sym typeface="Wingdings"/>
              </a:rPr>
              <a:t>The bike computer, as a weak real-time system, should begin between two sensor impulses. Occasionally, a speed update may be missing without the cyclist noticing.</a:t>
            </a:r>
          </a:p>
          <a:p>
            <a:endParaRPr lang="en-GB" baseline="0" noProof="0" dirty="0">
              <a:sym typeface="Wingdings"/>
            </a:endParaRPr>
          </a:p>
          <a:p>
            <a:r>
              <a:rPr lang="en-GB" baseline="0" noProof="0" dirty="0">
                <a:sym typeface="Wingdings"/>
              </a:rPr>
              <a:t>This means that, if the computer is designed for a non-professional cyclist, it should at least be able to measure a range of up to 60km/h = 16.7 m/s for a racing bike. The circumference of the wheel of a racing bike is about 2m &gt; 8 or 9 rotations/s.</a:t>
            </a:r>
          </a:p>
          <a:p>
            <a:endParaRPr lang="en-GB" baseline="0" noProof="0" dirty="0">
              <a:sym typeface="Wingdings"/>
            </a:endParaRPr>
          </a:p>
          <a:p>
            <a:r>
              <a:rPr lang="en-GB" baseline="0" noProof="0" dirty="0">
                <a:sym typeface="Wingdings"/>
              </a:rPr>
              <a:t>Consequently, the system should be able to measure a frequency of 10 Hz without any complicated processing algorithms (time-difference-measurement, division, display).  Therefore, it should not be a complicated task for the controller. This means that a very simple, low cost, low efficiency microcontroller can be selected.</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a:p>
        </p:txBody>
      </p:sp>
    </p:spTree>
    <p:extLst>
      <p:ext uri="{BB962C8B-B14F-4D97-AF65-F5344CB8AC3E}">
        <p14:creationId xmlns:p14="http://schemas.microsoft.com/office/powerpoint/2010/main" val="2627536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Another example</a:t>
            </a:r>
            <a:r>
              <a:rPr lang="en-GB" baseline="0" noProof="0" dirty="0"/>
              <a:t> of an embedded system is an engine control unit for a car:</a:t>
            </a:r>
          </a:p>
          <a:p>
            <a:endParaRPr lang="en-GB" baseline="0" noProof="0" dirty="0"/>
          </a:p>
          <a:p>
            <a:r>
              <a:rPr lang="en-GB" baseline="0" noProof="0" dirty="0"/>
              <a:t>In this example, the functional requirements and constraints are much greater than for the bike computer. Requirements such as spark timing need real-time calculations, as every spark is needed for correct operation of the motor. This means that every calculation must be finished at a defined point in time; otherwise, the engine is running rough.</a:t>
            </a:r>
          </a:p>
          <a:p>
            <a:endParaRPr lang="en-GB" baseline="0" noProof="0" dirty="0"/>
          </a:p>
          <a:p>
            <a:r>
              <a:rPr lang="en-GB" baseline="0" noProof="0" dirty="0"/>
              <a:t>Additional constraints are a high reliability in a harsh environment for relatively low cost. Furthermore, limited installation space requires a small device.</a:t>
            </a:r>
          </a:p>
          <a:p>
            <a:endParaRPr lang="en-GB" baseline="0" noProof="0" dirty="0"/>
          </a:p>
          <a:p>
            <a:r>
              <a:rPr lang="en-GB" baseline="0" noProof="0" dirty="0"/>
              <a:t>Many sensors and actuators have to be operated and networked to the rest of the car by the microcontroller. Consequently, a high-performance controller with a high reliability and a high speed is needed.</a:t>
            </a:r>
            <a:endParaRPr lang="en-GB" noProof="0"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14</a:t>
            </a:fld>
            <a:endParaRPr lang="en-US" altLang="en-US"/>
          </a:p>
        </p:txBody>
      </p:sp>
    </p:spTree>
    <p:extLst>
      <p:ext uri="{BB962C8B-B14F-4D97-AF65-F5344CB8AC3E}">
        <p14:creationId xmlns:p14="http://schemas.microsoft.com/office/powerpoint/2010/main" val="218723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The</a:t>
            </a:r>
            <a:r>
              <a:rPr lang="en-GB" baseline="0" noProof="0" dirty="0"/>
              <a:t> Internet of Things (IoT) is a special form or application of embedded systems. Wherever possible or necessary, a physical device will be equipped with a microcontroller, sensors and communication interface, to connect with its environment and network with the whole world. </a:t>
            </a:r>
          </a:p>
          <a:p>
            <a:endParaRPr lang="en-GB" baseline="0" noProof="0" dirty="0"/>
          </a:p>
          <a:p>
            <a:r>
              <a:rPr lang="en-GB" baseline="0" noProof="0" dirty="0"/>
              <a:t>The overarching goal of IoT is that everything should be able to communicate with everything: washing machines with buildings, fridges with grocery stores, personal daily schedules with traffic management systems. This will make things more efficient and make better use of resources.</a:t>
            </a:r>
            <a:endParaRPr lang="en-GB" noProof="0"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a:p>
        </p:txBody>
      </p:sp>
    </p:spTree>
    <p:extLst>
      <p:ext uri="{BB962C8B-B14F-4D97-AF65-F5344CB8AC3E}">
        <p14:creationId xmlns:p14="http://schemas.microsoft.com/office/powerpoint/2010/main" val="1148204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The</a:t>
            </a:r>
            <a:r>
              <a:rPr lang="en-GB" baseline="0" noProof="0" dirty="0"/>
              <a:t> IoT phenomenon is enabled by vast technical development in embedded chips. With smaller packages of embedded systems and more efficient production, prices can drop, allowing the number of applications and required systems to increase. Consequently, production becomes more efficient, prices drop, units increase, and innovation is promoted.</a:t>
            </a:r>
          </a:p>
          <a:p>
            <a:endParaRPr lang="en-GB" baseline="0" noProof="0" dirty="0"/>
          </a:p>
          <a:p>
            <a:r>
              <a:rPr lang="en-GB" baseline="0" noProof="0" dirty="0"/>
              <a:t>Additionally, smaller chip systems consume less power, again opening possibilities for new applications. </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16</a:t>
            </a:fld>
            <a:endParaRPr lang="en-US" altLang="en-US"/>
          </a:p>
        </p:txBody>
      </p:sp>
    </p:spTree>
    <p:extLst>
      <p:ext uri="{BB962C8B-B14F-4D97-AF65-F5344CB8AC3E}">
        <p14:creationId xmlns:p14="http://schemas.microsoft.com/office/powerpoint/2010/main" val="3475762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But there are still challenges to</a:t>
            </a:r>
            <a:r>
              <a:rPr lang="en-GB" baseline="0" noProof="0" dirty="0"/>
              <a:t> solve in order to get a real Internet of Things up and running:</a:t>
            </a:r>
          </a:p>
          <a:p>
            <a:endParaRPr lang="en-GB" baseline="0" noProof="0" dirty="0"/>
          </a:p>
          <a:p>
            <a:pPr marL="171450" indent="-171450">
              <a:buFont typeface="Arial" panose="020B0604020202020204" pitchFamily="34" charset="0"/>
              <a:buChar char="•"/>
            </a:pPr>
            <a:r>
              <a:rPr lang="en-GB" baseline="0" noProof="0" dirty="0"/>
              <a:t>Even the smallest controllers have a footprint of several mm^2 and have a price of some ten cents, making them too large and too expensive to use everywhere.</a:t>
            </a:r>
          </a:p>
          <a:p>
            <a:pPr marL="171450" indent="-171450">
              <a:buFont typeface="Arial" panose="020B0604020202020204" pitchFamily="34" charset="0"/>
              <a:buChar char="•"/>
            </a:pPr>
            <a:r>
              <a:rPr lang="en-GB" baseline="0" noProof="0" dirty="0"/>
              <a:t>The vast amount of data produced must be handled.</a:t>
            </a:r>
          </a:p>
          <a:p>
            <a:pPr marL="171450" indent="-171450">
              <a:buFont typeface="Arial" panose="020B0604020202020204" pitchFamily="34" charset="0"/>
              <a:buChar char="•"/>
            </a:pPr>
            <a:r>
              <a:rPr lang="en-GB" baseline="0" noProof="0" dirty="0"/>
              <a:t>Batteries are not long-lasting enough for permanently used systems. The current strategy for the prolongation of battery life is to let the controllers sleep as much as possible, but this contradicts the concept of permanent use.</a:t>
            </a:r>
          </a:p>
          <a:p>
            <a:pPr marL="171450" indent="-171450">
              <a:buFont typeface="Arial" panose="020B0604020202020204" pitchFamily="34" charset="0"/>
              <a:buChar char="•"/>
            </a:pPr>
            <a:r>
              <a:rPr lang="en-GB" baseline="0" noProof="0" dirty="0"/>
              <a:t>Security becomes an issue as more processors and controllers come up and network spontaneously. One infringed element may corrupt a whole system.</a:t>
            </a:r>
          </a:p>
          <a:p>
            <a:pPr marL="171450" indent="-171450">
              <a:buFont typeface="Arial" panose="020B0604020202020204" pitchFamily="34" charset="0"/>
              <a:buChar char="•"/>
            </a:pPr>
            <a:r>
              <a:rPr lang="en-GB" baseline="0" noProof="0" dirty="0"/>
              <a:t>As soon as everything starts communicating with everything, official standards are required.</a:t>
            </a:r>
          </a:p>
          <a:p>
            <a:endParaRPr lang="de-DE"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17</a:t>
            </a:fld>
            <a:endParaRPr lang="en-US" altLang="en-US"/>
          </a:p>
        </p:txBody>
      </p:sp>
    </p:spTree>
    <p:extLst>
      <p:ext uri="{BB962C8B-B14F-4D97-AF65-F5344CB8AC3E}">
        <p14:creationId xmlns:p14="http://schemas.microsoft.com/office/powerpoint/2010/main" val="2162463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Although</a:t>
            </a:r>
            <a:r>
              <a:rPr lang="en-GB" baseline="0" noProof="0" dirty="0"/>
              <a:t> the term ‘embedded system’ is mostly used for microcontroller-based systems, it is not restricted to just that. ‘Embedded system’ generally stands for systems with as much functionality as possible embedded into fewer components.</a:t>
            </a:r>
          </a:p>
          <a:p>
            <a:endParaRPr lang="en-GB" baseline="0" noProof="0" dirty="0"/>
          </a:p>
          <a:p>
            <a:r>
              <a:rPr lang="en-GB" baseline="0" noProof="0" dirty="0"/>
              <a:t>It covers the range from discrete hardware components such as transistors, resistors and capacitors to fully embedded PCs. Somewhere in between are microprocessors with dedicated hardware elements and microcontrollers with chip embedded hardware.</a:t>
            </a:r>
          </a:p>
          <a:p>
            <a:endParaRPr lang="en-GB" baseline="0" noProof="0" dirty="0"/>
          </a:p>
          <a:p>
            <a:r>
              <a:rPr lang="en-GB" baseline="0" noProof="0" dirty="0"/>
              <a:t>The table above shows the pros and cons of different types of embedded systems.</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18</a:t>
            </a:fld>
            <a:endParaRPr lang="en-US" altLang="en-US"/>
          </a:p>
        </p:txBody>
      </p:sp>
    </p:spTree>
    <p:extLst>
      <p:ext uri="{BB962C8B-B14F-4D97-AF65-F5344CB8AC3E}">
        <p14:creationId xmlns:p14="http://schemas.microsoft.com/office/powerpoint/2010/main" val="1036452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It</a:t>
            </a:r>
            <a:r>
              <a:rPr lang="en-GB" baseline="0" noProof="0" dirty="0"/>
              <a:t> is obvious that a microcontroller-based embedded system has numerous advantages:</a:t>
            </a:r>
          </a:p>
          <a:p>
            <a:endParaRPr lang="en-GB" baseline="0" noProof="0" dirty="0"/>
          </a:p>
          <a:p>
            <a:pPr marL="171450" indent="-171450">
              <a:buFont typeface="Arial" panose="020B0604020202020204" pitchFamily="34" charset="0"/>
              <a:buChar char="•"/>
            </a:pPr>
            <a:r>
              <a:rPr lang="en-GB" baseline="0" noProof="0" dirty="0"/>
              <a:t>Software-based applications provide better flexibility than pure hardware and are more easily adapted to the needs of system changes.</a:t>
            </a:r>
          </a:p>
          <a:p>
            <a:pPr marL="171450" indent="-171450">
              <a:buFont typeface="Arial" panose="020B0604020202020204" pitchFamily="34" charset="0"/>
              <a:buChar char="•"/>
            </a:pPr>
            <a:endParaRPr lang="en-GB" baseline="0" noProof="0" dirty="0"/>
          </a:p>
          <a:p>
            <a:pPr marL="171450" indent="-171450">
              <a:buFont typeface="Arial" panose="020B0604020202020204" pitchFamily="34" charset="0"/>
              <a:buChar char="•"/>
            </a:pPr>
            <a:r>
              <a:rPr lang="en-GB" baseline="0" noProof="0" dirty="0"/>
              <a:t>With an intelligent partition of the system into hardware and software components, the total system cost can be minimized. A base rule for the best ratio between upfront engineering expenses and production/lifetime cost is:  The higher the quantity, the more engineering effort may be spent on the perfect system partition to reduce the unit cost.</a:t>
            </a:r>
          </a:p>
          <a:p>
            <a:pPr marL="171450" indent="-171450">
              <a:buFont typeface="Arial" panose="020B0604020202020204" pitchFamily="34" charset="0"/>
              <a:buChar char="•"/>
            </a:pPr>
            <a:endParaRPr lang="en-GB" baseline="0" noProof="0" dirty="0"/>
          </a:p>
          <a:p>
            <a:pPr marL="171450" indent="-171450">
              <a:buFont typeface="Arial" panose="020B0604020202020204" pitchFamily="34" charset="0"/>
              <a:buChar char="•"/>
            </a:pPr>
            <a:r>
              <a:rPr lang="en-GB" baseline="0" noProof="0" dirty="0"/>
              <a:t>The feature extension of the system is usually only possible with a microcontroller-based system. However, the more effort is spent on system optimization, the less redundancy such as memory, clock cycles, on-chip components, is left for later features.</a:t>
            </a:r>
          </a:p>
          <a:p>
            <a:pPr marL="171450" indent="-171450">
              <a:buFont typeface="Arial" panose="020B0604020202020204" pitchFamily="34" charset="0"/>
              <a:buChar char="•"/>
            </a:pPr>
            <a:endParaRPr lang="en-GB" baseline="0" noProof="0" dirty="0"/>
          </a:p>
          <a:p>
            <a:pPr marL="171450" indent="-171450">
              <a:buFont typeface="Arial" panose="020B0604020202020204" pitchFamily="34" charset="0"/>
              <a:buChar char="•"/>
            </a:pPr>
            <a:r>
              <a:rPr lang="en-GB" baseline="0" noProof="0" dirty="0"/>
              <a:t>Failures can be more easily detected, debugged, and compensated with a microcontroller-based embedded system.</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19</a:t>
            </a:fld>
            <a:endParaRPr lang="en-US" altLang="en-US"/>
          </a:p>
        </p:txBody>
      </p:sp>
    </p:spTree>
    <p:extLst>
      <p:ext uri="{BB962C8B-B14F-4D97-AF65-F5344CB8AC3E}">
        <p14:creationId xmlns:p14="http://schemas.microsoft.com/office/powerpoint/2010/main" val="3031690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course</a:t>
            </a:r>
            <a:r>
              <a:rPr lang="en-GB" baseline="0" dirty="0"/>
              <a:t> will introduce students to the fundamentals of embedded systems (ES). Embedded systems are, very briefly, task specialized microcomputer systems with chip embedded hardware components. </a:t>
            </a:r>
          </a:p>
          <a:p>
            <a:endParaRPr lang="en-GB" baseline="0" dirty="0"/>
          </a:p>
          <a:p>
            <a:r>
              <a:rPr lang="en-GB" baseline="0" dirty="0"/>
              <a:t>The selection, type, functionality, etc. of the embedded components varies among suppliers, chip series, etc. and need to be individually selected for each project to fit into given boundary conditions.</a:t>
            </a:r>
          </a:p>
          <a:p>
            <a:endParaRPr lang="en-GB" baseline="0" dirty="0"/>
          </a:p>
          <a:p>
            <a:r>
              <a:rPr lang="en-GB" baseline="0" dirty="0"/>
              <a:t>Within the course, the student will learn about basics terms and functionalities that are common for nearly all types of embedded systems.</a:t>
            </a:r>
          </a:p>
          <a:p>
            <a:endParaRPr lang="en-GB" baseline="0" dirty="0"/>
          </a:p>
          <a:p>
            <a:r>
              <a:rPr lang="en-GB" baseline="0" dirty="0"/>
              <a:t>In this module, a general overview is given.</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a:t>
            </a:fld>
            <a:endParaRPr lang="en-US" altLang="en-US"/>
          </a:p>
        </p:txBody>
      </p:sp>
    </p:spTree>
    <p:extLst>
      <p:ext uri="{BB962C8B-B14F-4D97-AF65-F5344CB8AC3E}">
        <p14:creationId xmlns:p14="http://schemas.microsoft.com/office/powerpoint/2010/main" val="310662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Alongside the benefits</a:t>
            </a:r>
            <a:r>
              <a:rPr lang="en-GB" baseline="0" noProof="0" dirty="0"/>
              <a:t> of microcontroller-based embedded systems, there are difficulties in handling them:</a:t>
            </a:r>
          </a:p>
          <a:p>
            <a:endParaRPr lang="en-GB" baseline="0" noProof="0" dirty="0"/>
          </a:p>
          <a:p>
            <a:pPr marL="171450" indent="-171450">
              <a:buFont typeface="Wingdings" panose="05000000000000000000" pitchFamily="2" charset="2"/>
              <a:buChar char="§"/>
            </a:pPr>
            <a:r>
              <a:rPr lang="en-GB" baseline="0" noProof="0" dirty="0"/>
              <a:t>As peripherals are already integrated on chip, they are usually operated in a very unique way, differing between every controller type. This reduces manufacturing costs but increases the engineering costs for design, development and debugging. So the board and design complexity is reduced but the chip-and-coding complexity is increased.</a:t>
            </a:r>
          </a:p>
          <a:p>
            <a:pPr marL="171450" indent="-171450">
              <a:buFont typeface="Wingdings" panose="05000000000000000000" pitchFamily="2" charset="2"/>
              <a:buChar char="§"/>
            </a:pPr>
            <a:endParaRPr lang="en-GB" baseline="0" noProof="0" dirty="0"/>
          </a:p>
          <a:p>
            <a:pPr marL="171450" indent="-171450">
              <a:buFont typeface="Wingdings" panose="05000000000000000000" pitchFamily="2" charset="2"/>
              <a:buChar char="§"/>
            </a:pPr>
            <a:r>
              <a:rPr lang="en-GB" baseline="0" noProof="0" dirty="0"/>
              <a:t>Programming is mostly done in C or assembly language. This is most the most efficient use of code and programming overhead. C++, with all the benefits of object-oriented programming, is sometimes used in larger embedded systems, with a major focus on algorithm-centred applications. However, task, interrupt, and time-slice-based applications are still best in C and assembly as they make it easier to control the required clock cycles per operation. </a:t>
            </a:r>
          </a:p>
          <a:p>
            <a:pPr marL="171450" indent="-171450">
              <a:buFont typeface="Wingdings" panose="05000000000000000000" pitchFamily="2" charset="2"/>
              <a:buChar char="§"/>
            </a:pPr>
            <a:endParaRPr lang="en-GB" baseline="0" noProof="0" dirty="0"/>
          </a:p>
          <a:p>
            <a:pPr marL="171450" indent="-171450">
              <a:buFont typeface="Wingdings" panose="05000000000000000000" pitchFamily="2" charset="2"/>
              <a:buChar char="§"/>
            </a:pPr>
            <a:r>
              <a:rPr lang="en-GB" baseline="0" noProof="0" dirty="0"/>
              <a:t>Although some systems are also programmed in interpreting languages such as Basic or Java, this is the exception, because code optimization is nearly impossible.</a:t>
            </a:r>
          </a:p>
          <a:p>
            <a:pPr marL="171450" indent="-171450">
              <a:buFont typeface="Wingdings" panose="05000000000000000000" pitchFamily="2" charset="2"/>
              <a:buChar char="§"/>
            </a:pPr>
            <a:endParaRPr lang="en-GB" baseline="0" noProof="0" dirty="0"/>
          </a:p>
          <a:p>
            <a:pPr marL="171450" indent="-171450">
              <a:buFont typeface="Wingdings" panose="05000000000000000000" pitchFamily="2" charset="2"/>
              <a:buChar char="§"/>
            </a:pPr>
            <a:r>
              <a:rPr lang="en-GB" baseline="0" noProof="0" dirty="0"/>
              <a:t>Even operating systems are very uncommon for embedded systems. Although they make things much easier, their overheads extend code size and reduces transparency about what is really happening inside the controller.</a:t>
            </a:r>
            <a:endParaRPr lang="en-GB" noProof="0"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20</a:t>
            </a:fld>
            <a:endParaRPr lang="en-US" altLang="en-US"/>
          </a:p>
        </p:txBody>
      </p:sp>
    </p:spTree>
    <p:extLst>
      <p:ext uri="{BB962C8B-B14F-4D97-AF65-F5344CB8AC3E}">
        <p14:creationId xmlns:p14="http://schemas.microsoft.com/office/powerpoint/2010/main" val="1348500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So microcontroller units</a:t>
            </a:r>
            <a:r>
              <a:rPr lang="en-GB" baseline="0" noProof="0" dirty="0"/>
              <a:t> (MCU) are the best choice for the development of embedded systems as they are:</a:t>
            </a:r>
          </a:p>
          <a:p>
            <a:pPr marL="171450" indent="-171450">
              <a:buFont typeface="Arial" panose="020B0604020202020204" pitchFamily="34" charset="0"/>
              <a:buChar char="•"/>
            </a:pPr>
            <a:r>
              <a:rPr lang="en-GB" baseline="0" noProof="0" dirty="0"/>
              <a:t>Cheap</a:t>
            </a:r>
          </a:p>
          <a:p>
            <a:pPr marL="171450" indent="-171450">
              <a:buFont typeface="Arial" panose="020B0604020202020204" pitchFamily="34" charset="0"/>
              <a:buChar char="•"/>
            </a:pPr>
            <a:r>
              <a:rPr lang="en-GB" baseline="0" noProof="0" dirty="0"/>
              <a:t>Flexible</a:t>
            </a:r>
          </a:p>
          <a:p>
            <a:pPr marL="171450" indent="-171450">
              <a:buFont typeface="Arial" panose="020B0604020202020204" pitchFamily="34" charset="0"/>
              <a:buChar char="•"/>
            </a:pPr>
            <a:r>
              <a:rPr lang="en-GB" baseline="0" noProof="0" dirty="0"/>
              <a:t>Available in multiple configurations</a:t>
            </a:r>
          </a:p>
          <a:p>
            <a:pPr marL="171450" indent="-171450">
              <a:buFont typeface="Arial" panose="020B0604020202020204" pitchFamily="34" charset="0"/>
              <a:buChar char="•"/>
            </a:pPr>
            <a:r>
              <a:rPr lang="en-GB" baseline="0" noProof="0" dirty="0"/>
              <a:t>Low power consumption</a:t>
            </a:r>
          </a:p>
          <a:p>
            <a:pPr marL="0" indent="0">
              <a:buFontTx/>
              <a:buNone/>
            </a:pPr>
            <a:endParaRPr lang="en-GB" baseline="0" noProof="0" dirty="0"/>
          </a:p>
          <a:p>
            <a:pPr marL="0" indent="0">
              <a:buFontTx/>
              <a:buNone/>
            </a:pPr>
            <a:r>
              <a:rPr lang="en-GB" baseline="0" noProof="0" dirty="0"/>
              <a:t>Usually there are special development environments required, supporting each single processor type for uploading code and debugging. </a:t>
            </a:r>
          </a:p>
          <a:p>
            <a:pPr marL="0" indent="0">
              <a:buFontTx/>
              <a:buNone/>
            </a:pPr>
            <a:endParaRPr lang="en-GB" baseline="0" noProof="0" dirty="0"/>
          </a:p>
          <a:p>
            <a:pPr marL="0" indent="0">
              <a:buFontTx/>
              <a:buNone/>
            </a:pPr>
            <a:r>
              <a:rPr lang="en-GB" baseline="0" noProof="0" dirty="0"/>
              <a:t>To reduce learning time and effort, this course will use the mbed platform for program development of embedded code.</a:t>
            </a:r>
            <a:endParaRPr lang="en-GB" noProof="0"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21</a:t>
            </a:fld>
            <a:endParaRPr lang="en-US" altLang="en-US"/>
          </a:p>
        </p:txBody>
      </p:sp>
    </p:spTree>
    <p:extLst>
      <p:ext uri="{BB962C8B-B14F-4D97-AF65-F5344CB8AC3E}">
        <p14:creationId xmlns:p14="http://schemas.microsoft.com/office/powerpoint/2010/main" val="1960004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next modules – we will explore a number of embedded system related areas. This includes the Mbed platform, the Arm Cortex-M processor architecture, interrupts and more.</a:t>
            </a: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22</a:t>
            </a:fld>
            <a:endParaRPr lang="en-US" altLang="en-US"/>
          </a:p>
        </p:txBody>
      </p:sp>
    </p:spTree>
    <p:extLst>
      <p:ext uri="{BB962C8B-B14F-4D97-AF65-F5344CB8AC3E}">
        <p14:creationId xmlns:p14="http://schemas.microsoft.com/office/powerpoint/2010/main" val="2335508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23</a:t>
            </a:fld>
            <a:endParaRPr lang="en-US" altLang="en-US"/>
          </a:p>
        </p:txBody>
      </p:sp>
    </p:spTree>
    <p:extLst>
      <p:ext uri="{BB962C8B-B14F-4D97-AF65-F5344CB8AC3E}">
        <p14:creationId xmlns:p14="http://schemas.microsoft.com/office/powerpoint/2010/main" val="1674337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more information about the Mbed platform, visit this site.</a:t>
            </a: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24</a:t>
            </a:fld>
            <a:endParaRPr lang="en-US" altLang="en-US"/>
          </a:p>
        </p:txBody>
      </p:sp>
    </p:spTree>
    <p:extLst>
      <p:ext uri="{BB962C8B-B14F-4D97-AF65-F5344CB8AC3E}">
        <p14:creationId xmlns:p14="http://schemas.microsoft.com/office/powerpoint/2010/main" val="2111310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module we will define what an embedded system is and look at some examples. We will also introduce the Internet of Things and how it relates to embedded devices. Finally, we will take a brief look at options for building embedded systems, and the pros and cons of different methods.</a:t>
            </a: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a:p>
        </p:txBody>
      </p:sp>
    </p:spTree>
    <p:extLst>
      <p:ext uri="{BB962C8B-B14F-4D97-AF65-F5344CB8AC3E}">
        <p14:creationId xmlns:p14="http://schemas.microsoft.com/office/powerpoint/2010/main" val="3296782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An embedded system</a:t>
            </a:r>
            <a:r>
              <a:rPr lang="en-GB" baseline="0" noProof="0" dirty="0"/>
              <a:t> is a specialized computer system with chip embedded hardware. There are no standard definitions for an embedded systems, but principally it can be defined by a few attributes: </a:t>
            </a:r>
          </a:p>
          <a:p>
            <a:endParaRPr lang="en-GB" baseline="0" noProof="0" dirty="0"/>
          </a:p>
          <a:p>
            <a:pPr marL="0" indent="0">
              <a:buFontTx/>
              <a:buNone/>
            </a:pPr>
            <a:r>
              <a:rPr lang="en-GB" baseline="0" noProof="0" dirty="0"/>
              <a:t>- Hybrid (pre-)processing and computing system</a:t>
            </a:r>
          </a:p>
          <a:p>
            <a:pPr marL="0" indent="0">
              <a:buFontTx/>
              <a:buNone/>
            </a:pPr>
            <a:r>
              <a:rPr lang="en-GB" baseline="0" noProof="0" dirty="0"/>
              <a:t>- Interacting with its environment</a:t>
            </a:r>
          </a:p>
          <a:p>
            <a:pPr marL="0" indent="0">
              <a:buFontTx/>
              <a:buNone/>
            </a:pPr>
            <a:r>
              <a:rPr lang="en-GB" baseline="0" noProof="0" dirty="0"/>
              <a:t>- Including a task specialized (internal) design</a:t>
            </a:r>
          </a:p>
          <a:p>
            <a:pPr marL="0" indent="0">
              <a:buFontTx/>
              <a:buNone/>
            </a:pPr>
            <a:endParaRPr lang="en-GB" baseline="0" noProof="0" dirty="0"/>
          </a:p>
          <a:p>
            <a:pPr marL="0" indent="0">
              <a:buFontTx/>
              <a:buNone/>
            </a:pPr>
            <a:r>
              <a:rPr lang="en-GB" baseline="0" noProof="0" dirty="0"/>
              <a:t>It is often part of a superordinate system, or integrated into a larger (virtual) system. A virtual system is a system that is not fixed (like a watch or car), but is set-up like a computer system with wireless connected components. Such virtual systems are sometimes also called ‘Internet-of-Things’ (IoT), which we will introduce later in this lecture.</a:t>
            </a:r>
          </a:p>
          <a:p>
            <a:pPr marL="0" indent="0">
              <a:buFontTx/>
              <a:buNone/>
            </a:pPr>
            <a:endParaRPr lang="en-GB" baseline="0" noProof="0" dirty="0"/>
          </a:p>
          <a:p>
            <a:pPr marL="0" indent="0">
              <a:buFontTx/>
              <a:buNone/>
            </a:pPr>
            <a:r>
              <a:rPr lang="en-GB" baseline="0" noProof="0" dirty="0"/>
              <a:t>The combination of a processing system, sensing physical input from its environment with physical sensors and communicating the result to its environment, is also called a ‘</a:t>
            </a:r>
            <a:r>
              <a:rPr lang="en-GB" baseline="0" noProof="0" dirty="0" err="1"/>
              <a:t>cyberphysical</a:t>
            </a:r>
            <a:r>
              <a:rPr lang="en-GB" baseline="0" noProof="0" dirty="0"/>
              <a:t> system’ (CPS). A comprehensive overview of CPS can be found at http://cyberphysicalsystems.org/ </a:t>
            </a:r>
          </a:p>
          <a:p>
            <a:pPr marL="0" indent="0">
              <a:buFontTx/>
              <a:buNone/>
            </a:pPr>
            <a:endParaRPr lang="en-GB" baseline="0" noProof="0" dirty="0"/>
          </a:p>
          <a:p>
            <a:pPr marL="0" indent="0">
              <a:buFontTx/>
              <a:buNone/>
            </a:pPr>
            <a:r>
              <a:rPr lang="en-GB" baseline="0" noProof="0" dirty="0"/>
              <a:t>Usually embedded systems are designed because a repeating task has to be performed, either periodically or spontaneously, for low cost, low power, higher performance, etc.</a:t>
            </a:r>
          </a:p>
          <a:p>
            <a:pPr marL="0" indent="0">
              <a:buFontTx/>
              <a:buNone/>
            </a:pPr>
            <a:endParaRPr lang="en-GB" baseline="0" noProof="0" dirty="0"/>
          </a:p>
          <a:p>
            <a:pPr marL="0" indent="0">
              <a:buFontTx/>
              <a:buNone/>
            </a:pPr>
            <a:r>
              <a:rPr lang="en-GB" i="0" baseline="0" noProof="0" dirty="0"/>
              <a:t>Comment: It is advantageous to introduce the term and definition of a real-time system now, as its technical meaning is different from its colloquial use:</a:t>
            </a:r>
          </a:p>
          <a:p>
            <a:pPr marL="0" indent="0">
              <a:buFontTx/>
              <a:buNone/>
            </a:pPr>
            <a:r>
              <a:rPr lang="en-GB" i="0" baseline="0" noProof="0" dirty="0"/>
              <a:t>A real-time system is NOT a system doing things very fast and simulating ‘real-time’. It is a system that guarantees output within a defined period of time or interval without any infringement, independent of the length of the interval.  For example, sending a signal once a day may be real-time if it is guaranteed within 24 hours.</a:t>
            </a:r>
            <a:endParaRPr lang="en-GB" i="1" baseline="0" noProof="0"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a:p>
        </p:txBody>
      </p:sp>
    </p:spTree>
    <p:extLst>
      <p:ext uri="{BB962C8B-B14F-4D97-AF65-F5344CB8AC3E}">
        <p14:creationId xmlns:p14="http://schemas.microsoft.com/office/powerpoint/2010/main" val="160238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noProof="0" dirty="0"/>
              <a:t>The microprocessor is the</a:t>
            </a:r>
            <a:r>
              <a:rPr lang="en-GB" baseline="0" noProof="0" dirty="0"/>
              <a:t> central core of an embedded system and it performs the instruction cycle of fetching, decoding, and executing.  It communicates with the external periphery, which consists of, at least, a memory interface. For an embedded system, there are many more components such as timers, interrupt handlers, and </a:t>
            </a:r>
            <a:r>
              <a:rPr lang="en-GB" baseline="0" noProof="0" dirty="0" err="1"/>
              <a:t>analog</a:t>
            </a:r>
            <a:r>
              <a:rPr lang="en-GB" baseline="0" noProof="0" dirty="0"/>
              <a:t>-digital-converters.</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a:p>
        </p:txBody>
      </p:sp>
    </p:spTree>
    <p:extLst>
      <p:ext uri="{BB962C8B-B14F-4D97-AF65-F5344CB8AC3E}">
        <p14:creationId xmlns:p14="http://schemas.microsoft.com/office/powerpoint/2010/main" val="1911551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noProof="0" dirty="0"/>
              <a:t>Flynn‘s taxonomy is a (historical)</a:t>
            </a:r>
            <a:r>
              <a:rPr lang="en-GB" baseline="0" noProof="0" dirty="0"/>
              <a:t> method for the organization of computer and algorithm types by data and instructions. It dates from the early 1970s.</a:t>
            </a:r>
          </a:p>
          <a:p>
            <a:pPr marL="0" indent="0">
              <a:buFontTx/>
              <a:buNone/>
            </a:pPr>
            <a:endParaRPr lang="en-GB" baseline="0" noProof="0" dirty="0"/>
          </a:p>
          <a:p>
            <a:pPr marL="0" indent="0">
              <a:buFontTx/>
              <a:buNone/>
            </a:pPr>
            <a:r>
              <a:rPr lang="en-GB" baseline="0" noProof="0" dirty="0"/>
              <a:t>Reference: </a:t>
            </a:r>
            <a:r>
              <a:rPr lang="en-GB" sz="1200" b="0" i="0" u="none" strike="noStrike" kern="1200" baseline="0" noProof="0" dirty="0">
                <a:solidFill>
                  <a:schemeClr val="tx1"/>
                </a:solidFill>
                <a:latin typeface="+mn-lt"/>
                <a:ea typeface="ＭＳ Ｐゴシック" charset="0"/>
                <a:cs typeface="ＭＳ Ｐゴシック" charset="0"/>
              </a:rPr>
              <a:t>FLYNN, M. </a:t>
            </a:r>
            <a:r>
              <a:rPr lang="en-GB" sz="1200" b="0" i="1" u="none" strike="noStrike" kern="1200" baseline="0" noProof="0" dirty="0">
                <a:solidFill>
                  <a:schemeClr val="tx1"/>
                </a:solidFill>
                <a:latin typeface="+mn-lt"/>
                <a:ea typeface="ＭＳ Ｐゴシック" charset="0"/>
                <a:cs typeface="ＭＳ Ｐゴシック" charset="0"/>
              </a:rPr>
              <a:t>Some computer organizations and their effectiveness</a:t>
            </a:r>
            <a:r>
              <a:rPr lang="en-GB" sz="1200" b="0" i="0" u="none" strike="noStrike" kern="1200" baseline="0" noProof="0" dirty="0">
                <a:solidFill>
                  <a:schemeClr val="tx1"/>
                </a:solidFill>
                <a:latin typeface="+mn-lt"/>
                <a:ea typeface="ＭＳ Ｐゴシック" charset="0"/>
                <a:cs typeface="ＭＳ Ｐゴシック" charset="0"/>
              </a:rPr>
              <a:t>, IEEE Trans. on Computers C-21, 9 (Sept. 1972), 948-960.</a:t>
            </a:r>
          </a:p>
          <a:p>
            <a:pPr marL="0" indent="0">
              <a:buFontTx/>
              <a:buNone/>
            </a:pPr>
            <a:endParaRPr lang="en-GB" sz="1200" b="0" i="0" u="none" strike="noStrike" kern="1200" baseline="0" noProof="0" dirty="0">
              <a:solidFill>
                <a:schemeClr val="tx1"/>
              </a:solidFill>
              <a:latin typeface="+mn-lt"/>
              <a:ea typeface="ＭＳ Ｐゴシック" charset="0"/>
              <a:cs typeface="ＭＳ Ｐゴシック" charset="0"/>
            </a:endParaRPr>
          </a:p>
          <a:p>
            <a:pPr marL="0" indent="0">
              <a:buFontTx/>
              <a:buNone/>
            </a:pPr>
            <a:r>
              <a:rPr lang="en-GB" sz="1200" b="0" i="0" u="none" strike="noStrike" kern="1200" baseline="0" noProof="0" dirty="0">
                <a:solidFill>
                  <a:schemeClr val="tx1"/>
                </a:solidFill>
                <a:latin typeface="+mn-lt"/>
                <a:ea typeface="ＭＳ Ｐゴシック" charset="0"/>
                <a:cs typeface="ＭＳ Ｐゴシック" charset="0"/>
              </a:rPr>
              <a:t>The basis of the taxonomy is the single operation instruction by instruction, fetching a single set of data. This is called a SISD.</a:t>
            </a:r>
          </a:p>
          <a:p>
            <a:pPr marL="0" indent="0">
              <a:buFontTx/>
              <a:buNone/>
            </a:pPr>
            <a:endParaRPr lang="en-GB" sz="1200" b="0" i="0" u="none" strike="noStrike" kern="1200" baseline="0" noProof="0" dirty="0">
              <a:solidFill>
                <a:schemeClr val="tx1"/>
              </a:solidFill>
              <a:latin typeface="+mn-lt"/>
              <a:ea typeface="ＭＳ Ｐゴシック" charset="0"/>
              <a:cs typeface="ＭＳ Ｐゴシック" charset="0"/>
            </a:endParaRPr>
          </a:p>
          <a:p>
            <a:pPr marL="0" indent="0">
              <a:buFontTx/>
              <a:buNone/>
            </a:pPr>
            <a:r>
              <a:rPr lang="en-GB" sz="1200" b="0" i="0" u="none" strike="noStrike" kern="1200" baseline="0" noProof="0" dirty="0">
                <a:solidFill>
                  <a:schemeClr val="tx1"/>
                </a:solidFill>
                <a:latin typeface="+mn-lt"/>
                <a:ea typeface="ＭＳ Ｐゴシック" charset="0"/>
                <a:cs typeface="ＭＳ Ｐゴシック" charset="0"/>
              </a:rPr>
              <a:t>If the same operation is performed on different sets of data, it is a SIMD; for example, a multicore or multiprocessor image processing system performing the same analysis on different parts of the picture parallel.</a:t>
            </a:r>
          </a:p>
          <a:p>
            <a:pPr marL="0" indent="0">
              <a:buFontTx/>
              <a:buNone/>
            </a:pPr>
            <a:endParaRPr lang="en-GB" sz="1200" b="0" i="0" u="none" strike="noStrike" kern="1200" baseline="0" noProof="0" dirty="0">
              <a:solidFill>
                <a:schemeClr val="tx1"/>
              </a:solidFill>
              <a:latin typeface="+mn-lt"/>
              <a:ea typeface="ＭＳ Ｐゴシック" charset="0"/>
              <a:cs typeface="ＭＳ Ｐゴシック" charset="0"/>
            </a:endParaRPr>
          </a:p>
          <a:p>
            <a:pPr marL="0" indent="0">
              <a:buFontTx/>
              <a:buNone/>
            </a:pPr>
            <a:r>
              <a:rPr lang="en-GB" sz="1200" b="0" i="0" u="none" strike="noStrike" kern="1200" baseline="0" noProof="0" dirty="0">
                <a:solidFill>
                  <a:schemeClr val="tx1"/>
                </a:solidFill>
                <a:latin typeface="+mn-lt"/>
                <a:ea typeface="ＭＳ Ｐゴシック" charset="0"/>
                <a:cs typeface="ＭＳ Ｐゴシック" charset="0"/>
              </a:rPr>
              <a:t>With multiple operations on the same data, it is a MISD; for example, a fault tolerant safety critical system, performing different independent algorithms on the same set of data.</a:t>
            </a:r>
          </a:p>
          <a:p>
            <a:pPr marL="0" indent="0">
              <a:buFontTx/>
              <a:buNone/>
            </a:pPr>
            <a:endParaRPr lang="en-GB" sz="1200" b="0" i="0" u="none" strike="noStrike" kern="1200" baseline="0" noProof="0" dirty="0">
              <a:solidFill>
                <a:schemeClr val="tx1"/>
              </a:solidFill>
              <a:latin typeface="+mn-lt"/>
              <a:ea typeface="ＭＳ Ｐゴシック" charset="0"/>
              <a:cs typeface="ＭＳ Ｐゴシック" charset="0"/>
            </a:endParaRPr>
          </a:p>
          <a:p>
            <a:pPr marL="0" indent="0">
              <a:buFontTx/>
              <a:buNone/>
            </a:pPr>
            <a:r>
              <a:rPr lang="en-GB" sz="1200" b="0" i="0" u="none" strike="noStrike" kern="1200" baseline="0" noProof="0" dirty="0">
                <a:solidFill>
                  <a:schemeClr val="tx1"/>
                </a:solidFill>
                <a:latin typeface="+mn-lt"/>
                <a:ea typeface="ＭＳ Ｐゴシック" charset="0"/>
                <a:cs typeface="ＭＳ Ｐゴシック" charset="0"/>
              </a:rPr>
              <a:t>Supercomputing systems are usually considered as MIMD, but this categorization depends on perspective.  This is because every single part of the supercomputer may consider itself as SISD, and only </a:t>
            </a:r>
            <a:r>
              <a:rPr lang="en-GB" sz="1200" b="0" i="0" u="none" strike="noStrike" kern="1200" baseline="0" noProof="0">
                <a:solidFill>
                  <a:schemeClr val="tx1"/>
                </a:solidFill>
                <a:latin typeface="+mn-lt"/>
                <a:ea typeface="ＭＳ Ｐゴシック" charset="0"/>
                <a:cs typeface="ＭＳ Ｐゴシック" charset="0"/>
              </a:rPr>
              <a:t>the controlling </a:t>
            </a:r>
            <a:r>
              <a:rPr lang="en-GB" sz="1200" b="0" i="0" u="none" strike="noStrike" kern="1200" baseline="0" noProof="0" dirty="0">
                <a:solidFill>
                  <a:schemeClr val="tx1"/>
                </a:solidFill>
                <a:latin typeface="+mn-lt"/>
                <a:ea typeface="ＭＳ Ｐゴシック" charset="0"/>
                <a:cs typeface="ＭＳ Ｐゴシック" charset="0"/>
              </a:rPr>
              <a:t>unit, aggregating the computational result, may consider the whole system as MIMD.</a:t>
            </a:r>
          </a:p>
          <a:p>
            <a:pPr marL="171450" indent="-171450">
              <a:buFontTx/>
              <a:buChar char="-"/>
            </a:pPr>
            <a:endParaRPr lang="en-GB" sz="1200" b="0" i="0" u="none" strike="noStrike" kern="1200" baseline="0" noProof="0" dirty="0">
              <a:solidFill>
                <a:schemeClr val="tx1"/>
              </a:solidFill>
              <a:latin typeface="+mn-lt"/>
              <a:ea typeface="ＭＳ Ｐゴシック" charset="0"/>
              <a:cs typeface="ＭＳ Ｐゴシック" charset="0"/>
            </a:endParaRPr>
          </a:p>
          <a:p>
            <a:pPr marL="0" indent="0">
              <a:buFontTx/>
              <a:buNone/>
            </a:pPr>
            <a:r>
              <a:rPr lang="en-GB" sz="1200" b="0" i="0" u="none" strike="noStrike" kern="1200" baseline="0" noProof="0" dirty="0">
                <a:solidFill>
                  <a:schemeClr val="tx1"/>
                </a:solidFill>
                <a:latin typeface="+mn-lt"/>
                <a:ea typeface="ＭＳ Ｐゴシック" charset="0"/>
                <a:cs typeface="ＭＳ Ｐゴシック" charset="0"/>
              </a:rPr>
              <a:t>Embedded systems are mostly classified as SISD or MISD.</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a:p>
        </p:txBody>
      </p:sp>
    </p:spTree>
    <p:extLst>
      <p:ext uri="{BB962C8B-B14F-4D97-AF65-F5344CB8AC3E}">
        <p14:creationId xmlns:p14="http://schemas.microsoft.com/office/powerpoint/2010/main" val="879932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noProof="0" dirty="0"/>
              <a:t>Microcontrollers consist of a CPU, plus additional peripheral components.  This means that:</a:t>
            </a:r>
          </a:p>
          <a:p>
            <a:pPr marL="0" indent="0">
              <a:buFont typeface="Arial" panose="020B0604020202020204" pitchFamily="34" charset="0"/>
              <a:buNone/>
            </a:pPr>
            <a:endParaRPr lang="en-GB" baseline="0" noProof="0" dirty="0"/>
          </a:p>
          <a:p>
            <a:pPr marL="171450" indent="-171450">
              <a:buFont typeface="Arial" panose="020B0604020202020204" pitchFamily="34" charset="0"/>
              <a:buChar char="•"/>
            </a:pPr>
            <a:r>
              <a:rPr lang="en-GB" baseline="0" noProof="0" dirty="0"/>
              <a:t>The microprocessor is usually optimized for its task with regards to power and cost efficiency, so is usually a single core CPU.</a:t>
            </a:r>
          </a:p>
          <a:p>
            <a:pPr marL="171450" indent="-171450">
              <a:buFont typeface="Arial" panose="020B0604020202020204" pitchFamily="34" charset="0"/>
              <a:buChar char="•"/>
            </a:pPr>
            <a:r>
              <a:rPr lang="en-GB" baseline="0" noProof="0" dirty="0"/>
              <a:t>On-chip memory components are designed and selected for the needs of the target application. This ranges from low-cost standard RAM and ROM to speed/cost/durability/energy efficiency optimized systems.</a:t>
            </a:r>
          </a:p>
          <a:p>
            <a:pPr marL="171450" indent="-171450">
              <a:buFont typeface="Arial" panose="020B0604020202020204" pitchFamily="34" charset="0"/>
              <a:buChar char="•"/>
            </a:pPr>
            <a:r>
              <a:rPr lang="en-GB" baseline="0" noProof="0" dirty="0"/>
              <a:t>Additional hardware components for a controller architecture are selected according to its final purpose. They can include:</a:t>
            </a:r>
          </a:p>
          <a:p>
            <a:pPr marL="457200" lvl="1" indent="0">
              <a:buFont typeface="Arial" panose="020B0604020202020204" pitchFamily="34" charset="0"/>
              <a:buNone/>
            </a:pPr>
            <a:r>
              <a:rPr lang="en-GB" baseline="0" noProof="0" dirty="0"/>
              <a:t>- number and quality of input and output components</a:t>
            </a:r>
          </a:p>
          <a:p>
            <a:pPr marL="457200" lvl="1" indent="0">
              <a:buFont typeface="Arial" panose="020B0604020202020204" pitchFamily="34" charset="0"/>
              <a:buNone/>
            </a:pPr>
            <a:r>
              <a:rPr lang="en-GB" baseline="0" noProof="0" dirty="0"/>
              <a:t>- timers</a:t>
            </a:r>
          </a:p>
          <a:p>
            <a:pPr marL="457200" lvl="1" indent="0">
              <a:buFont typeface="Arial" panose="020B0604020202020204" pitchFamily="34" charset="0"/>
              <a:buNone/>
            </a:pPr>
            <a:r>
              <a:rPr lang="en-GB" baseline="0" noProof="0" dirty="0"/>
              <a:t>- interrupt structure</a:t>
            </a:r>
          </a:p>
          <a:p>
            <a:pPr marL="457200" lvl="1" indent="0">
              <a:buFont typeface="Arial" panose="020B0604020202020204" pitchFamily="34" charset="0"/>
              <a:buNone/>
            </a:pPr>
            <a:r>
              <a:rPr lang="en-GB" baseline="0" noProof="0" dirty="0"/>
              <a:t>- external buses </a:t>
            </a:r>
          </a:p>
          <a:p>
            <a:pPr marL="171450" lvl="0" indent="-171450">
              <a:buFont typeface="Arial" panose="020B0604020202020204" pitchFamily="34" charset="0"/>
              <a:buChar char="•"/>
            </a:pPr>
            <a:r>
              <a:rPr lang="en-GB" baseline="0" noProof="0" dirty="0"/>
              <a:t>All components within a microcontroller are communicating via an internal system bus.</a:t>
            </a:r>
            <a:endParaRPr lang="en-GB" noProof="0"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a:p>
        </p:txBody>
      </p:sp>
    </p:spTree>
    <p:extLst>
      <p:ext uri="{BB962C8B-B14F-4D97-AF65-F5344CB8AC3E}">
        <p14:creationId xmlns:p14="http://schemas.microsoft.com/office/powerpoint/2010/main" val="2172332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Shown here is a diagram of the Arm M4-MCU Architecture – outlining the different components and how they interact.</a:t>
            </a: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a:p>
        </p:txBody>
      </p:sp>
    </p:spTree>
    <p:extLst>
      <p:ext uri="{BB962C8B-B14F-4D97-AF65-F5344CB8AC3E}">
        <p14:creationId xmlns:p14="http://schemas.microsoft.com/office/powerpoint/2010/main" val="1163011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An embedded</a:t>
            </a:r>
            <a:r>
              <a:rPr lang="en-GB" baseline="0" noProof="0" dirty="0"/>
              <a:t> system usually contains one or many microcontrollers connected physically or virtually. Within this context, “virtually” means a generally intended, but not explicitly planned, interaction.</a:t>
            </a:r>
          </a:p>
          <a:p>
            <a:endParaRPr lang="en-GB" baseline="0" noProof="0" dirty="0"/>
          </a:p>
          <a:p>
            <a:r>
              <a:rPr lang="en-GB" baseline="0" noProof="0" dirty="0"/>
              <a:t>For example, an up-to-date mobile phone integrates the capability for wireless connections. It can principally work without it, but its systems can be virtually extended by an application using headphones, printers, etc. This is a virtual system establishing on-the-fly connections to other components depending on the software, context and peripherals.</a:t>
            </a:r>
          </a:p>
          <a:p>
            <a:endParaRPr lang="en-GB" baseline="0" noProof="0" dirty="0"/>
          </a:p>
          <a:p>
            <a:r>
              <a:rPr lang="en-GB" baseline="0" noProof="0" dirty="0"/>
              <a:t>Most parts of an embedded system are electrical components. An elementary part of an embedded system can also be the mechanical structure or the housing of the sensor, providing a key functionality of the embedded system.</a:t>
            </a:r>
          </a:p>
          <a:p>
            <a:endParaRPr lang="en-GB" baseline="0" noProof="0" dirty="0"/>
          </a:p>
          <a:p>
            <a:r>
              <a:rPr lang="en-GB" baseline="0" noProof="0" dirty="0"/>
              <a:t>Real time constraints (= guaranteed response times) may be an important part of an embedded system.</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9</a:t>
            </a:fld>
            <a:endParaRPr lang="en-US" altLang="en-US"/>
          </a:p>
        </p:txBody>
      </p:sp>
    </p:spTree>
    <p:extLst>
      <p:ext uri="{BB962C8B-B14F-4D97-AF65-F5344CB8AC3E}">
        <p14:creationId xmlns:p14="http://schemas.microsoft.com/office/powerpoint/2010/main" val="1308490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mt="81000"/>
            <a:extLst>
              <a:ext uri="{28A0092B-C50C-407E-A947-70E740481C1C}">
                <a14:useLocalDpi xmlns:a14="http://schemas.microsoft.com/office/drawing/2010/main"/>
              </a:ext>
            </a:extLst>
          </a:blip>
          <a:srcRect l="9468" t="18093" b="5564"/>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9DC87DCF-87C4-CE4F-9C7C-31ECAA79225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0" name="TextBox 20">
            <a:extLst>
              <a:ext uri="{FF2B5EF4-FFF2-40B4-BE49-F238E27FC236}">
                <a16:creationId xmlns:a16="http://schemas.microsoft.com/office/drawing/2014/main" id="{5AD1A3C3-3C14-2B42-9074-E87275C219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2" name="TextBox 20">
            <a:extLst>
              <a:ext uri="{FF2B5EF4-FFF2-40B4-BE49-F238E27FC236}">
                <a16:creationId xmlns:a16="http://schemas.microsoft.com/office/drawing/2014/main" id="{6AA3F778-80A5-3E45-999D-10AC5502419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2019 Arm Limited</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0E175DD0-C128-104A-84B5-17835CB39BA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ED7A184D-DF83-F84A-837C-3EBA03A2EA6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473DFF03-CE2E-F445-98FC-31F036C923F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3ABC2AA1-F23E-4741-8A87-A266E8975691}"/>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lvl1pPr>
          </a:lstStyle>
          <a:p>
            <a:pPr lvl="0"/>
            <a:r>
              <a:rPr lang="en-US" noProof="0"/>
              <a:t>Click icon to add picture</a:t>
            </a:r>
            <a:endParaRPr lang="en-US" noProof="0" dirty="0"/>
          </a:p>
        </p:txBody>
      </p:sp>
    </p:spTree>
    <p:extLst>
      <p:ext uri="{BB962C8B-B14F-4D97-AF65-F5344CB8AC3E}">
        <p14:creationId xmlns:p14="http://schemas.microsoft.com/office/powerpoint/2010/main" val="158421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77512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err="1">
                <a:solidFill>
                  <a:schemeClr val="bg1"/>
                </a:solidFill>
              </a:rPr>
              <a:t>Danke</a:t>
            </a:r>
            <a:endParaRPr lang="en-US" altLang="en-US" sz="3000" dirty="0">
              <a:solidFill>
                <a:schemeClr val="bg1"/>
              </a:solidFill>
            </a:endParaRPr>
          </a:p>
          <a:p>
            <a:pPr algn="r">
              <a:defRPr/>
            </a:pPr>
            <a:r>
              <a:rPr lang="en-US" altLang="en-US" sz="3000" dirty="0">
                <a:solidFill>
                  <a:schemeClr val="bg1"/>
                </a:solidFill>
              </a:rPr>
              <a:t>Merci</a:t>
            </a:r>
          </a:p>
          <a:p>
            <a:pPr algn="r">
              <a:defRPr/>
            </a:pPr>
            <a:r>
              <a:rPr lang="en-US" altLang="en-US" sz="3000" dirty="0" err="1">
                <a:solidFill>
                  <a:schemeClr val="bg1"/>
                </a:solidFill>
              </a:rPr>
              <a:t>谢谢</a:t>
            </a:r>
            <a:endParaRPr lang="en-US" altLang="en-US" sz="3000" dirty="0">
              <a:solidFill>
                <a:schemeClr val="bg1"/>
              </a:solidFill>
            </a:endParaRPr>
          </a:p>
          <a:p>
            <a:pPr algn="r">
              <a:defRPr/>
            </a:pPr>
            <a:r>
              <a:rPr lang="en-US" altLang="en-US" sz="3000" dirty="0" err="1">
                <a:solidFill>
                  <a:schemeClr val="bg1"/>
                </a:solidFill>
              </a:rPr>
              <a:t>ありがとう</a:t>
            </a:r>
            <a:endParaRPr lang="en-US" altLang="en-US" sz="3000" dirty="0">
              <a:solidFill>
                <a:schemeClr val="bg1"/>
              </a:solidFill>
            </a:endParaRPr>
          </a:p>
          <a:p>
            <a:pPr algn="r">
              <a:defRPr/>
            </a:pPr>
            <a:r>
              <a:rPr lang="en-US" altLang="en-US" sz="3000" dirty="0">
                <a:solidFill>
                  <a:schemeClr val="bg1"/>
                </a:solidFill>
              </a:rPr>
              <a:t>Gracias</a:t>
            </a:r>
          </a:p>
          <a:p>
            <a:pPr algn="r">
              <a:defRPr/>
            </a:pPr>
            <a:r>
              <a:rPr lang="en-US" altLang="en-US" sz="3000" dirty="0" err="1">
                <a:solidFill>
                  <a:schemeClr val="bg1"/>
                </a:solidFill>
              </a:rPr>
              <a:t>Kiitos</a:t>
            </a:r>
            <a:endParaRPr lang="en-US" altLang="en-US" sz="3000" dirty="0">
              <a:solidFill>
                <a:schemeClr val="bg1"/>
              </a:solidFill>
            </a:endParaRPr>
          </a:p>
          <a:p>
            <a:pPr algn="r">
              <a:defRPr/>
            </a:pPr>
            <a:r>
              <a:rPr lang="en-US" altLang="en-US" sz="3000" dirty="0" err="1">
                <a:solidFill>
                  <a:schemeClr val="bg1"/>
                </a:solidFill>
              </a:rPr>
              <a:t>감사합니다</a:t>
            </a:r>
            <a:endParaRPr lang="en-US" altLang="en-US" sz="3000" dirty="0">
              <a:solidFill>
                <a:schemeClr val="bg1"/>
              </a:solidFill>
            </a:endParaRPr>
          </a:p>
          <a:p>
            <a:pPr algn="r">
              <a:defRPr/>
            </a:pPr>
            <a:r>
              <a:rPr lang="en-US" altLang="en-US" sz="3000" dirty="0" err="1">
                <a:solidFill>
                  <a:schemeClr val="bg1"/>
                </a:solidFill>
              </a:rPr>
              <a:t>धन्यवाद</a:t>
            </a:r>
            <a:endParaRPr lang="en-US" altLang="en-US" sz="3000" dirty="0">
              <a:solidFill>
                <a:schemeClr val="bg1"/>
              </a:solidFill>
            </a:endParaRP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3431395"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err="1">
                <a:solidFill>
                  <a:schemeClr val="bg1"/>
                </a:solidFill>
              </a:rPr>
              <a:t>Danke</a:t>
            </a:r>
            <a:endParaRPr lang="en-US" altLang="en-US" sz="3000" dirty="0">
              <a:solidFill>
                <a:schemeClr val="bg1"/>
              </a:solidFill>
            </a:endParaRPr>
          </a:p>
          <a:p>
            <a:pPr algn="r">
              <a:defRPr/>
            </a:pPr>
            <a:r>
              <a:rPr lang="en-US" altLang="en-US" sz="3000" dirty="0">
                <a:solidFill>
                  <a:schemeClr val="bg1"/>
                </a:solidFill>
              </a:rPr>
              <a:t>Merci</a:t>
            </a:r>
          </a:p>
          <a:p>
            <a:pPr algn="r">
              <a:defRPr/>
            </a:pPr>
            <a:r>
              <a:rPr lang="en-US" altLang="en-US" sz="3000" dirty="0" err="1">
                <a:solidFill>
                  <a:schemeClr val="bg1"/>
                </a:solidFill>
              </a:rPr>
              <a:t>谢谢</a:t>
            </a:r>
            <a:endParaRPr lang="en-US" altLang="en-US" sz="3000" dirty="0">
              <a:solidFill>
                <a:schemeClr val="bg1"/>
              </a:solidFill>
            </a:endParaRPr>
          </a:p>
          <a:p>
            <a:pPr algn="r">
              <a:defRPr/>
            </a:pPr>
            <a:r>
              <a:rPr lang="en-US" altLang="en-US" sz="3000" dirty="0" err="1">
                <a:solidFill>
                  <a:schemeClr val="bg1"/>
                </a:solidFill>
              </a:rPr>
              <a:t>ありがとう</a:t>
            </a:r>
            <a:endParaRPr lang="en-US" altLang="en-US" sz="3000" dirty="0">
              <a:solidFill>
                <a:schemeClr val="bg1"/>
              </a:solidFill>
            </a:endParaRPr>
          </a:p>
          <a:p>
            <a:pPr algn="r">
              <a:defRPr/>
            </a:pPr>
            <a:r>
              <a:rPr lang="en-US" altLang="en-US" sz="3000" dirty="0">
                <a:solidFill>
                  <a:schemeClr val="bg1"/>
                </a:solidFill>
              </a:rPr>
              <a:t>Gracias</a:t>
            </a:r>
          </a:p>
          <a:p>
            <a:pPr algn="r">
              <a:defRPr/>
            </a:pPr>
            <a:r>
              <a:rPr lang="en-US" altLang="en-US" sz="3000" dirty="0" err="1">
                <a:solidFill>
                  <a:schemeClr val="bg1"/>
                </a:solidFill>
              </a:rPr>
              <a:t>Kiitos</a:t>
            </a:r>
            <a:endParaRPr lang="en-US" altLang="en-US" sz="3000" dirty="0">
              <a:solidFill>
                <a:schemeClr val="bg1"/>
              </a:solidFill>
            </a:endParaRPr>
          </a:p>
          <a:p>
            <a:pPr algn="r">
              <a:defRPr/>
            </a:pPr>
            <a:r>
              <a:rPr lang="en-US" altLang="en-US" sz="3000" dirty="0" err="1">
                <a:solidFill>
                  <a:schemeClr val="bg1"/>
                </a:solidFill>
              </a:rPr>
              <a:t>감사합니다</a:t>
            </a:r>
            <a:endParaRPr lang="en-US" altLang="en-US" sz="3000" dirty="0">
              <a:solidFill>
                <a:schemeClr val="bg1"/>
              </a:solidFill>
            </a:endParaRPr>
          </a:p>
          <a:p>
            <a:pPr algn="r">
              <a:defRPr/>
            </a:pPr>
            <a:r>
              <a:rPr lang="en-US" altLang="en-US" sz="3000" dirty="0" err="1">
                <a:solidFill>
                  <a:schemeClr val="bg1"/>
                </a:solidFill>
              </a:rPr>
              <a:t>धन्यवाद</a:t>
            </a:r>
            <a:endParaRPr lang="en-US" altLang="en-US" sz="3000" dirty="0">
              <a:solidFill>
                <a:schemeClr val="bg1"/>
              </a:solidFill>
            </a:endParaRP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3622588"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8CF351C2-1F3E-ED47-85F9-B7B84948FF8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D8F3CACD-986B-204A-99E9-82DBFDFB416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A0A056D2-AAAA-5446-A582-12D01B2A39A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mt="81000"/>
            <a:extLst>
              <a:ext uri="{28A0092B-C50C-407E-A947-70E740481C1C}">
                <a14:useLocalDpi xmlns:a14="http://schemas.microsoft.com/office/drawing/2010/main"/>
              </a:ext>
            </a:extLst>
          </a:blip>
          <a:srcRect l="9468" t="18093" b="5564"/>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9DC87DCF-87C4-CE4F-9C7C-31ECAA79225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8498115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3ABC2AA1-F23E-4741-8A87-A266E8975691}"/>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9540395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A0A056D2-AAAA-5446-A582-12D01B2A39A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6688560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2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0"/>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44E78AC1-80BC-0B47-8368-509A24FBC0A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733855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683A764A-AD34-5F44-8D31-1D002A3CBE3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4565109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4A95A0A0-8486-7044-92CE-73B2117A56C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26984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DCF860B3-3479-8143-83A4-E9F53FBD37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3726850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F90D8C41-1611-904D-BE8D-E91140D6CE9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0919202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5" name="TextBox 20">
            <a:extLst>
              <a:ext uri="{FF2B5EF4-FFF2-40B4-BE49-F238E27FC236}">
                <a16:creationId xmlns:a16="http://schemas.microsoft.com/office/drawing/2014/main" id="{8A878557-4736-5B45-AE41-36C67FA0C8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8338936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0" name="TextBox 20">
            <a:extLst>
              <a:ext uri="{FF2B5EF4-FFF2-40B4-BE49-F238E27FC236}">
                <a16:creationId xmlns:a16="http://schemas.microsoft.com/office/drawing/2014/main" id="{5AD1A3C3-3C14-2B42-9074-E87275C219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903145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2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0"/>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44E78AC1-80BC-0B47-8368-509A24FBC0A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2" name="TextBox 20">
            <a:extLst>
              <a:ext uri="{FF2B5EF4-FFF2-40B4-BE49-F238E27FC236}">
                <a16:creationId xmlns:a16="http://schemas.microsoft.com/office/drawing/2014/main" id="{6AA3F778-80A5-3E45-999D-10AC5502419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2019 Arm Limited</a:t>
            </a:r>
            <a:endParaRPr lang="en-US" altLang="en-US" sz="1000" dirty="0">
              <a:solidFill>
                <a:schemeClr val="tx2"/>
              </a:solidFill>
            </a:endParaRPr>
          </a:p>
        </p:txBody>
      </p:sp>
    </p:spTree>
    <p:extLst>
      <p:ext uri="{BB962C8B-B14F-4D97-AF65-F5344CB8AC3E}">
        <p14:creationId xmlns:p14="http://schemas.microsoft.com/office/powerpoint/2010/main" val="1113080862"/>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0E175DD0-C128-104A-84B5-17835CB39BA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1105256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ED7A184D-DF83-F84A-837C-3EBA03A2EA6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9833404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473DFF03-CE2E-F445-98FC-31F036C923F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9936726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8720838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5154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19434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32758082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265236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4930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683A764A-AD34-5F44-8D31-1D002A3CBE3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771904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700301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lvl1pPr>
          </a:lstStyle>
          <a:p>
            <a:pPr lvl="0"/>
            <a:r>
              <a:rPr lang="en-US" noProof="0" dirty="0"/>
              <a:t>Click icon to add picture</a:t>
            </a:r>
          </a:p>
        </p:txBody>
      </p:sp>
    </p:spTree>
    <p:extLst>
      <p:ext uri="{BB962C8B-B14F-4D97-AF65-F5344CB8AC3E}">
        <p14:creationId xmlns:p14="http://schemas.microsoft.com/office/powerpoint/2010/main" val="25092961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498449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1118394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3431395"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7248726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3622588"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6546108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8CF351C2-1F3E-ED47-85F9-B7B84948FF8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4153745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D8F3CACD-986B-204A-99E9-82DBFDFB416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1204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4A95A0A0-8486-7044-92CE-73B2117A56C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DCF860B3-3479-8143-83A4-E9F53FBD37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F90D8C41-1611-904D-BE8D-E91140D6CE9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5" name="TextBox 20">
            <a:extLst>
              <a:ext uri="{FF2B5EF4-FFF2-40B4-BE49-F238E27FC236}">
                <a16:creationId xmlns:a16="http://schemas.microsoft.com/office/drawing/2014/main" id="{8A878557-4736-5B45-AE41-36C67FA0C8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image" Target="../media/image1.jpe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2019 Arm Limited</a:t>
            </a:r>
            <a:endParaRPr lang="en-US" altLang="en-US" sz="1000" dirty="0">
              <a:solidFill>
                <a:srgbClr val="7F7F7F"/>
              </a:solidFill>
            </a:endParaRPr>
          </a:p>
        </p:txBody>
      </p:sp>
      <p:pic>
        <p:nvPicPr>
          <p:cNvPr id="5" name="Picture 4">
            <a:extLst>
              <a:ext uri="{FF2B5EF4-FFF2-40B4-BE49-F238E27FC236}">
                <a16:creationId xmlns:a16="http://schemas.microsoft.com/office/drawing/2014/main" id="{69221E4D-F4C1-6849-9126-BB587364DCD7}"/>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0843293" y="6390376"/>
            <a:ext cx="869282" cy="262976"/>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10" r:id="rId12"/>
    <p:sldLayoutId id="2147485436" r:id="rId13"/>
    <p:sldLayoutId id="2147485438" r:id="rId14"/>
    <p:sldLayoutId id="2147485440" r:id="rId15"/>
    <p:sldLayoutId id="2147485441" r:id="rId16"/>
    <p:sldLayoutId id="2147485442" r:id="rId17"/>
    <p:sldLayoutId id="2147485443" r:id="rId18"/>
    <p:sldLayoutId id="2147485444" r:id="rId19"/>
    <p:sldLayoutId id="2147485445" r:id="rId20"/>
    <p:sldLayoutId id="2147485446" r:id="rId21"/>
    <p:sldLayoutId id="2147485447" r:id="rId22"/>
    <p:sldLayoutId id="2147485448" r:id="rId23"/>
    <p:sldLayoutId id="2147485449" r:id="rId24"/>
    <p:sldLayoutId id="2147485450" r:id="rId25"/>
    <p:sldLayoutId id="2147485452" r:id="rId26"/>
    <p:sldLayoutId id="2147485512" r:id="rId27"/>
    <p:sldLayoutId id="2147485453" r:id="rId28"/>
    <p:sldLayoutId id="2147485513" r:id="rId29"/>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2019 Arm Limited</a:t>
            </a:r>
            <a:endParaRPr lang="en-US" altLang="en-US" sz="1000" dirty="0">
              <a:solidFill>
                <a:srgbClr val="7F7F7F"/>
              </a:solidFill>
            </a:endParaRPr>
          </a:p>
        </p:txBody>
      </p:sp>
      <p:pic>
        <p:nvPicPr>
          <p:cNvPr id="5" name="Picture 4">
            <a:extLst>
              <a:ext uri="{FF2B5EF4-FFF2-40B4-BE49-F238E27FC236}">
                <a16:creationId xmlns:a16="http://schemas.microsoft.com/office/drawing/2014/main" id="{69221E4D-F4C1-6849-9126-BB587364DCD7}"/>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0843293" y="6390376"/>
            <a:ext cx="869282" cy="262976"/>
          </a:xfrm>
          <a:prstGeom prst="rect">
            <a:avLst/>
          </a:prstGeom>
        </p:spPr>
      </p:pic>
    </p:spTree>
    <p:extLst>
      <p:ext uri="{BB962C8B-B14F-4D97-AF65-F5344CB8AC3E}">
        <p14:creationId xmlns:p14="http://schemas.microsoft.com/office/powerpoint/2010/main" val="2012860284"/>
      </p:ext>
    </p:extLst>
  </p:cSld>
  <p:clrMap bg1="lt1" tx1="dk1" bg2="lt2" tx2="dk2" accent1="accent1" accent2="accent2" accent3="accent3" accent4="accent4" accent5="accent5" accent6="accent6" hlink="hlink" folHlink="folHlink"/>
  <p:sldLayoutIdLst>
    <p:sldLayoutId id="2147485529" r:id="rId1"/>
    <p:sldLayoutId id="2147485530" r:id="rId2"/>
    <p:sldLayoutId id="2147485531" r:id="rId3"/>
    <p:sldLayoutId id="2147485532" r:id="rId4"/>
    <p:sldLayoutId id="2147485533" r:id="rId5"/>
    <p:sldLayoutId id="2147485534" r:id="rId6"/>
    <p:sldLayoutId id="2147485535" r:id="rId7"/>
    <p:sldLayoutId id="2147485536" r:id="rId8"/>
    <p:sldLayoutId id="2147485537" r:id="rId9"/>
    <p:sldLayoutId id="2147485538" r:id="rId10"/>
    <p:sldLayoutId id="2147485539" r:id="rId11"/>
    <p:sldLayoutId id="2147485540" r:id="rId12"/>
    <p:sldLayoutId id="2147485541" r:id="rId13"/>
    <p:sldLayoutId id="2147485542" r:id="rId14"/>
    <p:sldLayoutId id="2147485543" r:id="rId15"/>
    <p:sldLayoutId id="2147485544" r:id="rId16"/>
    <p:sldLayoutId id="2147485545" r:id="rId17"/>
    <p:sldLayoutId id="2147485546" r:id="rId18"/>
    <p:sldLayoutId id="2147485547" r:id="rId19"/>
    <p:sldLayoutId id="2147485548" r:id="rId20"/>
    <p:sldLayoutId id="2147485549" r:id="rId21"/>
    <p:sldLayoutId id="2147485550" r:id="rId22"/>
    <p:sldLayoutId id="2147485551" r:id="rId23"/>
    <p:sldLayoutId id="2147485552" r:id="rId24"/>
    <p:sldLayoutId id="2147485553" r:id="rId25"/>
    <p:sldLayoutId id="2147485554" r:id="rId26"/>
    <p:sldLayoutId id="2147485555" r:id="rId27"/>
    <p:sldLayoutId id="2147485556" r:id="rId28"/>
    <p:sldLayoutId id="2147485557" r:id="rId29"/>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619">
          <p15:clr>
            <a:srgbClr val="F26B43"/>
          </p15:clr>
        </p15:guide>
        <p15:guide id="4" orient="horz" pos="300">
          <p15:clr>
            <a:srgbClr val="F26B43"/>
          </p15:clr>
        </p15:guide>
        <p15:guide id="5" orient="horz" pos="4020">
          <p15:clr>
            <a:srgbClr val="F26B43"/>
          </p15:clr>
        </p15:guide>
        <p15:guide id="6" pos="7378">
          <p15:clr>
            <a:srgbClr val="F26B43"/>
          </p15:clr>
        </p15:guide>
        <p15:guide id="7" pos="302">
          <p15:clr>
            <a:srgbClr val="F26B43"/>
          </p15:clr>
        </p15:guide>
        <p15:guide id="8" pos="706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education@arm.com" TargetMode="External"/><Relationship Id="rId2" Type="http://schemas.openxmlformats.org/officeDocument/2006/relationships/notesSlide" Target="../notesSlides/notesSlide1.xml"/><Relationship Id="rId1" Type="http://schemas.openxmlformats.org/officeDocument/2006/relationships/slideLayout" Target="../slideLayouts/slideLayout44.xml"/><Relationship Id="rId4" Type="http://schemas.openxmlformats.org/officeDocument/2006/relationships/hyperlink" Target="mailto:terms@arm.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21"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notesSlide" Target="../notesSlides/notesSlide15.xml"/><Relationship Id="rId16" Type="http://schemas.openxmlformats.org/officeDocument/2006/relationships/image" Target="../media/image38.svg"/><Relationship Id="rId20" Type="http://schemas.openxmlformats.org/officeDocument/2006/relationships/image" Target="../media/image42.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19" Type="http://schemas.openxmlformats.org/officeDocument/2006/relationships/image" Target="../media/image41.pn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 Id="rId22" Type="http://schemas.openxmlformats.org/officeDocument/2006/relationships/image" Target="../media/image44.sv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48.wmf"/><Relationship Id="rId5" Type="http://schemas.openxmlformats.org/officeDocument/2006/relationships/image" Target="../media/image47.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png"/></Relationships>
</file>

<file path=ppt/slides/_rels/slide2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hyperlink" Target="https://www.mbed.com/en/" TargetMode="External"/><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Disclaimer</a:t>
            </a:r>
            <a:endParaRPr lang="en-US" dirty="0"/>
          </a:p>
        </p:txBody>
      </p:sp>
      <p:sp>
        <p:nvSpPr>
          <p:cNvPr id="18" name="TextBox 17">
            <a:extLst>
              <a:ext uri="{FF2B5EF4-FFF2-40B4-BE49-F238E27FC236}">
                <a16:creationId xmlns:a16="http://schemas.microsoft.com/office/drawing/2014/main" id="{A13D941B-2889-430F-B9B4-EDA0BA815C52}"/>
              </a:ext>
            </a:extLst>
          </p:cNvPr>
          <p:cNvSpPr txBox="1"/>
          <p:nvPr/>
        </p:nvSpPr>
        <p:spPr>
          <a:xfrm>
            <a:off x="479425" y="1441565"/>
            <a:ext cx="11233150" cy="2862322"/>
          </a:xfrm>
          <a:prstGeom prst="rect">
            <a:avLst/>
          </a:prstGeom>
          <a:noFill/>
        </p:spPr>
        <p:txBody>
          <a:bodyPr wrap="square">
            <a:spAutoFit/>
          </a:bodyPr>
          <a:lstStyle/>
          <a:p>
            <a:r>
              <a:rPr lang="en-GB" sz="1800" i="1" dirty="0">
                <a:solidFill>
                  <a:srgbClr val="000000"/>
                </a:solidFill>
                <a:effectLst/>
                <a:latin typeface="Calibri" panose="020F0502020204030204" pitchFamily="34" charset="0"/>
                <a:ea typeface="DengXian" panose="03000509000000000000" pitchFamily="65" charset="-122"/>
              </a:rPr>
              <a:t>Arm is committed to making the language we use inclusive, meaningful, and respectful. Our goal is to remove and replace non-inclusive language from our vocabulary to reflect our values and represent our global ecosystem.</a:t>
            </a:r>
            <a:endParaRPr lang="en-GB" sz="1800" dirty="0">
              <a:effectLst/>
              <a:latin typeface="Calibri" panose="020F0502020204030204" pitchFamily="34" charset="0"/>
              <a:ea typeface="DengXian" panose="03000509000000000000" pitchFamily="65" charset="-122"/>
            </a:endParaRPr>
          </a:p>
          <a:p>
            <a:r>
              <a:rPr lang="en-GB" sz="1800" i="1" dirty="0">
                <a:solidFill>
                  <a:srgbClr val="000000"/>
                </a:solidFill>
                <a:effectLst/>
                <a:latin typeface="Calibri" panose="020F0502020204030204" pitchFamily="34" charset="0"/>
                <a:ea typeface="DengXian" panose="03000509000000000000" pitchFamily="65" charset="-122"/>
              </a:rPr>
              <a:t> </a:t>
            </a:r>
            <a:endParaRPr lang="en-GB" sz="1800" dirty="0">
              <a:effectLst/>
              <a:latin typeface="Calibri" panose="020F0502020204030204" pitchFamily="34" charset="0"/>
              <a:ea typeface="DengXian" panose="03000509000000000000" pitchFamily="65" charset="-122"/>
            </a:endParaRPr>
          </a:p>
          <a:p>
            <a:r>
              <a:rPr lang="en-GB" sz="1800" i="1" dirty="0">
                <a:solidFill>
                  <a:srgbClr val="000000"/>
                </a:solidFill>
                <a:effectLst/>
                <a:latin typeface="Calibri" panose="020F0502020204030204" pitchFamily="34" charset="0"/>
                <a:ea typeface="DengXian" panose="03000509000000000000" pitchFamily="65" charset="-122"/>
              </a:rPr>
              <a:t>Arm is working actively with our partners, standards bodies, and the wider ecosystem to adopt a consistent approach to the use of inclusive language and to eradicate and replace offensive terms. We recognise that this will take time. This course </a:t>
            </a:r>
            <a:r>
              <a:rPr lang="en-GB" i="1" dirty="0">
                <a:solidFill>
                  <a:srgbClr val="000000"/>
                </a:solidFill>
                <a:ea typeface="DengXian" panose="03000509000000000000" pitchFamily="65" charset="-122"/>
              </a:rPr>
              <a:t>contains</a:t>
            </a:r>
            <a:r>
              <a:rPr lang="en-GB" sz="1800" i="1" dirty="0">
                <a:solidFill>
                  <a:srgbClr val="FF0000"/>
                </a:solidFill>
                <a:effectLst/>
                <a:latin typeface="Calibri" panose="020F0502020204030204" pitchFamily="34" charset="0"/>
                <a:ea typeface="DengXian" panose="03000509000000000000" pitchFamily="65" charset="-122"/>
              </a:rPr>
              <a:t> </a:t>
            </a:r>
            <a:r>
              <a:rPr lang="en-GB" sz="1800" i="1" dirty="0">
                <a:solidFill>
                  <a:srgbClr val="000000"/>
                </a:solidFill>
                <a:effectLst/>
                <a:latin typeface="Calibri" panose="020F0502020204030204" pitchFamily="34" charset="0"/>
                <a:ea typeface="DengXian" panose="03000509000000000000" pitchFamily="65" charset="-122"/>
              </a:rPr>
              <a:t>references to non-inclusive language; it will be updated with newer terms as those terms are agreed and ratified with the wider community. </a:t>
            </a:r>
            <a:endParaRPr lang="en-GB" sz="1800" dirty="0">
              <a:effectLst/>
              <a:latin typeface="Calibri" panose="020F0502020204030204" pitchFamily="34" charset="0"/>
              <a:ea typeface="DengXian" panose="03000509000000000000" pitchFamily="65" charset="-122"/>
            </a:endParaRPr>
          </a:p>
          <a:p>
            <a:r>
              <a:rPr lang="en-GB" sz="1800" i="1" dirty="0">
                <a:effectLst/>
                <a:latin typeface="Calibri" panose="020F0502020204030204" pitchFamily="34" charset="0"/>
                <a:ea typeface="DengXian" panose="03000509000000000000" pitchFamily="65" charset="-122"/>
              </a:rPr>
              <a:t> </a:t>
            </a:r>
            <a:endParaRPr lang="en-GB" sz="1800" dirty="0">
              <a:effectLst/>
              <a:latin typeface="Calibri" panose="020F0502020204030204" pitchFamily="34" charset="0"/>
              <a:ea typeface="DengXian" panose="03000509000000000000" pitchFamily="65" charset="-122"/>
            </a:endParaRPr>
          </a:p>
          <a:p>
            <a:r>
              <a:rPr lang="en-GB" sz="1800" i="1" dirty="0">
                <a:solidFill>
                  <a:srgbClr val="000000"/>
                </a:solidFill>
                <a:effectLst/>
                <a:latin typeface="Calibri" panose="020F0502020204030204" pitchFamily="34" charset="0"/>
                <a:ea typeface="DengXian" panose="03000509000000000000" pitchFamily="65" charset="-122"/>
              </a:rPr>
              <a:t>Contact us at </a:t>
            </a:r>
            <a:r>
              <a:rPr lang="en-GB" sz="1800" i="1" u="sng" dirty="0">
                <a:solidFill>
                  <a:srgbClr val="6888C9"/>
                </a:solidFill>
                <a:effectLst/>
                <a:latin typeface="Calibri" panose="020F0502020204030204" pitchFamily="34" charset="0"/>
                <a:ea typeface="DengXian" panose="03000509000000000000" pitchFamily="65" charset="-122"/>
                <a:hlinkClick r:id="rId3" tooltip="mailto:education@arm.com"/>
              </a:rPr>
              <a:t>education@arm.com</a:t>
            </a:r>
            <a:r>
              <a:rPr lang="en-GB" sz="1800" i="1" dirty="0">
                <a:effectLst/>
                <a:latin typeface="Calibri" panose="020F0502020204030204" pitchFamily="34" charset="0"/>
                <a:ea typeface="DengXian" panose="03000509000000000000" pitchFamily="65" charset="-122"/>
              </a:rPr>
              <a:t> with questions or comments about this course. You can also report non-inclusive and offensive terminology usage in Arm content at </a:t>
            </a:r>
            <a:r>
              <a:rPr lang="en-GB" sz="1800" i="1" u="sng" dirty="0">
                <a:solidFill>
                  <a:srgbClr val="0563C1"/>
                </a:solidFill>
                <a:effectLst/>
                <a:latin typeface="Calibri" panose="020F0502020204030204" pitchFamily="34" charset="0"/>
                <a:ea typeface="DengXian" panose="03000509000000000000" pitchFamily="65" charset="-122"/>
                <a:hlinkClick r:id="rId4"/>
              </a:rPr>
              <a:t>terms@arm.com</a:t>
            </a:r>
            <a:r>
              <a:rPr lang="en-GB" sz="1800" i="1" dirty="0">
                <a:solidFill>
                  <a:srgbClr val="000000"/>
                </a:solidFill>
                <a:effectLst/>
                <a:latin typeface="Calibri" panose="020F0502020204030204" pitchFamily="34" charset="0"/>
                <a:ea typeface="DengXian" panose="03000509000000000000" pitchFamily="65" charset="-122"/>
              </a:rPr>
              <a:t>.</a:t>
            </a:r>
            <a:endParaRPr lang="en-GB" sz="1800" dirty="0">
              <a:effectLst/>
              <a:latin typeface="Calibri" panose="020F0502020204030204" pitchFamily="34" charset="0"/>
              <a:ea typeface="DengXian" panose="03000509000000000000" pitchFamily="65" charset="-122"/>
            </a:endParaRPr>
          </a:p>
        </p:txBody>
      </p:sp>
    </p:spTree>
    <p:extLst>
      <p:ext uri="{BB962C8B-B14F-4D97-AF65-F5344CB8AC3E}">
        <p14:creationId xmlns:p14="http://schemas.microsoft.com/office/powerpoint/2010/main" val="3759618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A4C64-2DD0-41CA-ABE4-DA47AB5A8353}"/>
              </a:ext>
            </a:extLst>
          </p:cNvPr>
          <p:cNvSpPr>
            <a:spLocks noGrp="1"/>
          </p:cNvSpPr>
          <p:nvPr>
            <p:ph type="title"/>
          </p:nvPr>
        </p:nvSpPr>
        <p:spPr/>
        <p:txBody>
          <a:bodyPr/>
          <a:lstStyle/>
          <a:p>
            <a:r>
              <a:rPr lang="en-GB" dirty="0"/>
              <a:t>Attributes of Embedded Systems</a:t>
            </a:r>
            <a:endParaRPr lang="en-US" dirty="0"/>
          </a:p>
        </p:txBody>
      </p:sp>
      <p:sp>
        <p:nvSpPr>
          <p:cNvPr id="3" name="Content Placeholder 2">
            <a:extLst>
              <a:ext uri="{FF2B5EF4-FFF2-40B4-BE49-F238E27FC236}">
                <a16:creationId xmlns:a16="http://schemas.microsoft.com/office/drawing/2014/main" id="{A51DB394-3825-4C51-8859-72C08A28E8E4}"/>
              </a:ext>
            </a:extLst>
          </p:cNvPr>
          <p:cNvSpPr>
            <a:spLocks noGrp="1"/>
          </p:cNvSpPr>
          <p:nvPr>
            <p:ph idx="1"/>
          </p:nvPr>
        </p:nvSpPr>
        <p:spPr/>
        <p:txBody>
          <a:bodyPr/>
          <a:lstStyle/>
          <a:p>
            <a:r>
              <a:rPr lang="en-GB" dirty="0"/>
              <a:t>Interfacing with larger systems and environments</a:t>
            </a:r>
          </a:p>
          <a:p>
            <a:pPr lvl="1">
              <a:spcBef>
                <a:spcPts val="600"/>
              </a:spcBef>
            </a:pPr>
            <a:r>
              <a:rPr lang="en-GB" dirty="0"/>
              <a:t>Analog signals for reading sensors</a:t>
            </a:r>
          </a:p>
          <a:p>
            <a:pPr lvl="2">
              <a:spcBef>
                <a:spcPts val="600"/>
              </a:spcBef>
            </a:pPr>
            <a:r>
              <a:rPr lang="en-GB" dirty="0"/>
              <a:t>Typically use a voltage to represent a physical value</a:t>
            </a:r>
          </a:p>
          <a:p>
            <a:pPr lvl="1">
              <a:spcBef>
                <a:spcPts val="600"/>
              </a:spcBef>
            </a:pPr>
            <a:r>
              <a:rPr lang="en-GB" dirty="0"/>
              <a:t>Power electronics for driving motors, solenoids</a:t>
            </a:r>
          </a:p>
          <a:p>
            <a:pPr lvl="1">
              <a:spcBef>
                <a:spcPts val="600"/>
              </a:spcBef>
            </a:pPr>
            <a:r>
              <a:rPr lang="en-GB" dirty="0"/>
              <a:t>Digital interfaces for communicating with other digital devices</a:t>
            </a:r>
          </a:p>
          <a:p>
            <a:pPr lvl="2">
              <a:spcBef>
                <a:spcPts val="600"/>
              </a:spcBef>
            </a:pPr>
            <a:r>
              <a:rPr lang="en-GB" dirty="0"/>
              <a:t>Simple – switches</a:t>
            </a:r>
          </a:p>
          <a:p>
            <a:pPr lvl="2">
              <a:spcBef>
                <a:spcPts val="600"/>
              </a:spcBef>
            </a:pPr>
            <a:r>
              <a:rPr lang="en-GB" dirty="0"/>
              <a:t>Complex – displays</a:t>
            </a:r>
          </a:p>
          <a:p>
            <a:pPr lvl="2">
              <a:spcBef>
                <a:spcPts val="600"/>
              </a:spcBef>
            </a:pPr>
            <a:endParaRPr lang="en-GB" dirty="0"/>
          </a:p>
          <a:p>
            <a:r>
              <a:rPr lang="en-GB" dirty="0"/>
              <a:t>Concurrent and reactive behaviours</a:t>
            </a:r>
          </a:p>
          <a:p>
            <a:pPr lvl="1">
              <a:spcBef>
                <a:spcPts val="600"/>
              </a:spcBef>
            </a:pPr>
            <a:r>
              <a:rPr lang="en-GB" dirty="0"/>
              <a:t>Must respond to sequences and combinations of events</a:t>
            </a:r>
          </a:p>
          <a:p>
            <a:pPr lvl="1">
              <a:spcBef>
                <a:spcPts val="600"/>
              </a:spcBef>
            </a:pPr>
            <a:r>
              <a:rPr lang="en-GB" dirty="0"/>
              <a:t>Real-time systems have deadlines on responses</a:t>
            </a:r>
          </a:p>
          <a:p>
            <a:pPr lvl="1">
              <a:spcBef>
                <a:spcPts val="600"/>
              </a:spcBef>
            </a:pPr>
            <a:r>
              <a:rPr lang="en-GB" dirty="0"/>
              <a:t>Typically must perform multiple separate activities concurrently</a:t>
            </a:r>
          </a:p>
          <a:p>
            <a:pPr lvl="1"/>
            <a:endParaRPr lang="en-US" dirty="0"/>
          </a:p>
        </p:txBody>
      </p:sp>
    </p:spTree>
    <p:extLst>
      <p:ext uri="{BB962C8B-B14F-4D97-AF65-F5344CB8AC3E}">
        <p14:creationId xmlns:p14="http://schemas.microsoft.com/office/powerpoint/2010/main" val="536489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014CC-D67A-474A-9C17-9EE39FE48905}"/>
              </a:ext>
            </a:extLst>
          </p:cNvPr>
          <p:cNvSpPr>
            <a:spLocks noGrp="1"/>
          </p:cNvSpPr>
          <p:nvPr>
            <p:ph type="title"/>
          </p:nvPr>
        </p:nvSpPr>
        <p:spPr/>
        <p:txBody>
          <a:bodyPr/>
          <a:lstStyle/>
          <a:p>
            <a:r>
              <a:rPr lang="en-GB" dirty="0"/>
              <a:t>Attributes of Embedded Systems</a:t>
            </a:r>
            <a:endParaRPr lang="en-US" dirty="0"/>
          </a:p>
        </p:txBody>
      </p:sp>
      <p:sp>
        <p:nvSpPr>
          <p:cNvPr id="3" name="Content Placeholder 2">
            <a:extLst>
              <a:ext uri="{FF2B5EF4-FFF2-40B4-BE49-F238E27FC236}">
                <a16:creationId xmlns:a16="http://schemas.microsoft.com/office/drawing/2014/main" id="{2E6ED22F-964F-4AB6-B185-D42F757B4716}"/>
              </a:ext>
            </a:extLst>
          </p:cNvPr>
          <p:cNvSpPr>
            <a:spLocks noGrp="1"/>
          </p:cNvSpPr>
          <p:nvPr>
            <p:ph idx="1"/>
          </p:nvPr>
        </p:nvSpPr>
        <p:spPr/>
        <p:txBody>
          <a:bodyPr/>
          <a:lstStyle/>
          <a:p>
            <a:r>
              <a:rPr lang="en-GB" dirty="0"/>
              <a:t>Fault handling</a:t>
            </a:r>
          </a:p>
          <a:p>
            <a:pPr lvl="1">
              <a:spcBef>
                <a:spcPts val="600"/>
              </a:spcBef>
            </a:pPr>
            <a:r>
              <a:rPr lang="en-GB" dirty="0"/>
              <a:t>Many systems must operate independently for long periods of time</a:t>
            </a:r>
          </a:p>
          <a:p>
            <a:pPr lvl="2">
              <a:spcBef>
                <a:spcPts val="600"/>
              </a:spcBef>
            </a:pPr>
            <a:r>
              <a:rPr lang="en-GB" dirty="0"/>
              <a:t>Requires them to handle faults without crashing</a:t>
            </a:r>
          </a:p>
          <a:p>
            <a:pPr lvl="1">
              <a:spcBef>
                <a:spcPts val="600"/>
              </a:spcBef>
            </a:pPr>
            <a:r>
              <a:rPr lang="en-GB" dirty="0"/>
              <a:t>Often, fault-handling code is larger and more complex than the normal-case code</a:t>
            </a:r>
          </a:p>
          <a:p>
            <a:pPr lvl="1">
              <a:spcBef>
                <a:spcPts val="600"/>
              </a:spcBef>
            </a:pPr>
            <a:endParaRPr lang="en-GB" dirty="0"/>
          </a:p>
          <a:p>
            <a:r>
              <a:rPr lang="en-GB" dirty="0"/>
              <a:t>Diagnostics</a:t>
            </a:r>
          </a:p>
          <a:p>
            <a:pPr lvl="1">
              <a:spcBef>
                <a:spcPts val="600"/>
              </a:spcBef>
            </a:pPr>
            <a:r>
              <a:rPr lang="en-GB" dirty="0"/>
              <a:t>Help service personnel determine problems quickly</a:t>
            </a:r>
            <a:endParaRPr lang="en-US" dirty="0"/>
          </a:p>
        </p:txBody>
      </p:sp>
    </p:spTree>
    <p:extLst>
      <p:ext uri="{BB962C8B-B14F-4D97-AF65-F5344CB8AC3E}">
        <p14:creationId xmlns:p14="http://schemas.microsoft.com/office/powerpoint/2010/main" val="463475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491AC-6130-4D37-A423-818BDFBFB60F}"/>
              </a:ext>
            </a:extLst>
          </p:cNvPr>
          <p:cNvSpPr>
            <a:spLocks noGrp="1"/>
          </p:cNvSpPr>
          <p:nvPr>
            <p:ph type="title"/>
          </p:nvPr>
        </p:nvSpPr>
        <p:spPr/>
        <p:txBody>
          <a:bodyPr/>
          <a:lstStyle/>
          <a:p>
            <a:r>
              <a:rPr lang="en-GB" dirty="0"/>
              <a:t>Field Applications of Embedded Systems</a:t>
            </a:r>
            <a:endParaRPr lang="en-US" dirty="0"/>
          </a:p>
        </p:txBody>
      </p:sp>
      <p:sp>
        <p:nvSpPr>
          <p:cNvPr id="3" name="Content Placeholder 2">
            <a:extLst>
              <a:ext uri="{FF2B5EF4-FFF2-40B4-BE49-F238E27FC236}">
                <a16:creationId xmlns:a16="http://schemas.microsoft.com/office/drawing/2014/main" id="{BE877D25-1F95-4E5E-8BE1-72184A873873}"/>
              </a:ext>
            </a:extLst>
          </p:cNvPr>
          <p:cNvSpPr>
            <a:spLocks noGrp="1"/>
          </p:cNvSpPr>
          <p:nvPr>
            <p:ph idx="1"/>
          </p:nvPr>
        </p:nvSpPr>
        <p:spPr/>
        <p:txBody>
          <a:bodyPr/>
          <a:lstStyle/>
          <a:p>
            <a:r>
              <a:rPr lang="en-GB" sz="2000" dirty="0"/>
              <a:t>Closed-loop control system</a:t>
            </a:r>
          </a:p>
          <a:p>
            <a:pPr lvl="1">
              <a:spcBef>
                <a:spcPts val="600"/>
              </a:spcBef>
            </a:pPr>
            <a:r>
              <a:rPr lang="en-GB" sz="1800" dirty="0"/>
              <a:t>Monitor and (pre)process a system state, adjust an output to maintain a desired set point (temperature, speed, direction, etc.)</a:t>
            </a:r>
          </a:p>
          <a:p>
            <a:pPr lvl="1">
              <a:spcBef>
                <a:spcPts val="600"/>
              </a:spcBef>
            </a:pPr>
            <a:r>
              <a:rPr lang="en-GB" sz="1800" dirty="0"/>
              <a:t>Remove noise, select desired signal features</a:t>
            </a:r>
          </a:p>
          <a:p>
            <a:pPr lvl="1">
              <a:spcBef>
                <a:spcPts val="600"/>
              </a:spcBef>
            </a:pPr>
            <a:endParaRPr lang="en-GB" sz="1800" dirty="0"/>
          </a:p>
          <a:p>
            <a:r>
              <a:rPr lang="en-GB" sz="2000" dirty="0"/>
              <a:t>Sequencing</a:t>
            </a:r>
          </a:p>
          <a:p>
            <a:pPr lvl="1">
              <a:spcBef>
                <a:spcPts val="600"/>
              </a:spcBef>
            </a:pPr>
            <a:r>
              <a:rPr lang="en-GB" sz="1800" dirty="0"/>
              <a:t>Step through different stages based on environment and system</a:t>
            </a:r>
          </a:p>
          <a:p>
            <a:pPr lvl="1">
              <a:spcBef>
                <a:spcPts val="600"/>
              </a:spcBef>
            </a:pPr>
            <a:endParaRPr lang="en-GB" sz="1800" dirty="0"/>
          </a:p>
          <a:p>
            <a:r>
              <a:rPr lang="en-GB" sz="2000" dirty="0"/>
              <a:t>Communications and networking</a:t>
            </a:r>
          </a:p>
          <a:p>
            <a:pPr lvl="1">
              <a:spcBef>
                <a:spcPts val="600"/>
              </a:spcBef>
            </a:pPr>
            <a:r>
              <a:rPr lang="en-GB" sz="1800" dirty="0"/>
              <a:t>Exchange information reliably and quickly</a:t>
            </a:r>
          </a:p>
          <a:p>
            <a:pPr lvl="1">
              <a:spcBef>
                <a:spcPts val="600"/>
              </a:spcBef>
            </a:pPr>
            <a:endParaRPr lang="en-GB" sz="1800" dirty="0"/>
          </a:p>
          <a:p>
            <a:r>
              <a:rPr lang="en-GB" sz="2000" dirty="0"/>
              <a:t>Part of a larger system</a:t>
            </a:r>
          </a:p>
          <a:p>
            <a:pPr lvl="1">
              <a:spcBef>
                <a:spcPts val="600"/>
              </a:spcBef>
            </a:pPr>
            <a:r>
              <a:rPr lang="en-GB" sz="1800" dirty="0"/>
              <a:t>Taking over very specialized functions as part of a larger system, e.g. fault handling, handling networking </a:t>
            </a:r>
          </a:p>
        </p:txBody>
      </p:sp>
    </p:spTree>
    <p:extLst>
      <p:ext uri="{BB962C8B-B14F-4D97-AF65-F5344CB8AC3E}">
        <p14:creationId xmlns:p14="http://schemas.microsoft.com/office/powerpoint/2010/main" val="3330089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CF9D6-70DF-43B0-A996-EC3F407905D3}"/>
              </a:ext>
            </a:extLst>
          </p:cNvPr>
          <p:cNvSpPr>
            <a:spLocks noGrp="1"/>
          </p:cNvSpPr>
          <p:nvPr>
            <p:ph type="title"/>
          </p:nvPr>
        </p:nvSpPr>
        <p:spPr/>
        <p:txBody>
          <a:bodyPr/>
          <a:lstStyle/>
          <a:p>
            <a:r>
              <a:rPr lang="en-GB" dirty="0"/>
              <a:t>Example Embedded System: Bike Computer</a:t>
            </a:r>
            <a:endParaRPr lang="en-US" dirty="0"/>
          </a:p>
        </p:txBody>
      </p:sp>
      <p:pic>
        <p:nvPicPr>
          <p:cNvPr id="5" name="Picture 4">
            <a:extLst>
              <a:ext uri="{FF2B5EF4-FFF2-40B4-BE49-F238E27FC236}">
                <a16:creationId xmlns:a16="http://schemas.microsoft.com/office/drawing/2014/main" id="{306F9788-5B9C-4B4F-A8BC-50CD265690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5189" y="2785781"/>
            <a:ext cx="1816282" cy="191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own Arrow 1">
            <a:extLst>
              <a:ext uri="{FF2B5EF4-FFF2-40B4-BE49-F238E27FC236}">
                <a16:creationId xmlns:a16="http://schemas.microsoft.com/office/drawing/2014/main" id="{D31BFD84-8482-4D98-AB90-6A65D8833E14}"/>
              </a:ext>
            </a:extLst>
          </p:cNvPr>
          <p:cNvSpPr/>
          <p:nvPr/>
        </p:nvSpPr>
        <p:spPr bwMode="auto">
          <a:xfrm>
            <a:off x="8750167" y="1656608"/>
            <a:ext cx="546325" cy="977462"/>
          </a:xfrm>
          <a:prstGeom prst="downArrow">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7" name="Down Arrow 8">
            <a:extLst>
              <a:ext uri="{FF2B5EF4-FFF2-40B4-BE49-F238E27FC236}">
                <a16:creationId xmlns:a16="http://schemas.microsoft.com/office/drawing/2014/main" id="{6056CA97-1F3C-4A96-89D4-FB7646494284}"/>
              </a:ext>
            </a:extLst>
          </p:cNvPr>
          <p:cNvSpPr/>
          <p:nvPr/>
        </p:nvSpPr>
        <p:spPr bwMode="auto">
          <a:xfrm>
            <a:off x="8750167" y="4857008"/>
            <a:ext cx="546325" cy="977462"/>
          </a:xfrm>
          <a:prstGeom prst="downArrow">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8" name="TextBox 7">
            <a:extLst>
              <a:ext uri="{FF2B5EF4-FFF2-40B4-BE49-F238E27FC236}">
                <a16:creationId xmlns:a16="http://schemas.microsoft.com/office/drawing/2014/main" id="{6C6BBA18-D973-410A-9DFA-34E9374F2B1C}"/>
              </a:ext>
            </a:extLst>
          </p:cNvPr>
          <p:cNvSpPr txBox="1"/>
          <p:nvPr/>
        </p:nvSpPr>
        <p:spPr>
          <a:xfrm>
            <a:off x="9482079" y="1663516"/>
            <a:ext cx="2369806" cy="738664"/>
          </a:xfrm>
          <a:prstGeom prst="rect">
            <a:avLst/>
          </a:prstGeom>
          <a:noFill/>
        </p:spPr>
        <p:txBody>
          <a:bodyPr wrap="square" rtlCol="0">
            <a:spAutoFit/>
          </a:bodyPr>
          <a:lstStyle/>
          <a:p>
            <a:r>
              <a:rPr lang="en-GB" b="0" dirty="0"/>
              <a:t>Input: </a:t>
            </a:r>
          </a:p>
          <a:p>
            <a:r>
              <a:rPr lang="en-GB" b="0" dirty="0"/>
              <a:t>Wheel rotation</a:t>
            </a:r>
          </a:p>
          <a:p>
            <a:r>
              <a:rPr lang="en-GB" b="0" dirty="0"/>
              <a:t>Mode key</a:t>
            </a:r>
          </a:p>
        </p:txBody>
      </p:sp>
      <p:sp>
        <p:nvSpPr>
          <p:cNvPr id="9" name="TextBox 8">
            <a:extLst>
              <a:ext uri="{FF2B5EF4-FFF2-40B4-BE49-F238E27FC236}">
                <a16:creationId xmlns:a16="http://schemas.microsoft.com/office/drawing/2014/main" id="{6E36505F-41F9-4DD9-A5EA-C32250F110E2}"/>
              </a:ext>
            </a:extLst>
          </p:cNvPr>
          <p:cNvSpPr txBox="1"/>
          <p:nvPr/>
        </p:nvSpPr>
        <p:spPr>
          <a:xfrm>
            <a:off x="9482079" y="4877017"/>
            <a:ext cx="2369806" cy="523220"/>
          </a:xfrm>
          <a:prstGeom prst="rect">
            <a:avLst/>
          </a:prstGeom>
          <a:noFill/>
        </p:spPr>
        <p:txBody>
          <a:bodyPr wrap="square" rtlCol="0">
            <a:spAutoFit/>
          </a:bodyPr>
          <a:lstStyle/>
          <a:p>
            <a:r>
              <a:rPr lang="en-GB" b="0" dirty="0"/>
              <a:t>Output:</a:t>
            </a:r>
          </a:p>
          <a:p>
            <a:r>
              <a:rPr lang="en-GB" b="0" dirty="0"/>
              <a:t>Display speed and distance</a:t>
            </a:r>
          </a:p>
        </p:txBody>
      </p:sp>
      <p:grpSp>
        <p:nvGrpSpPr>
          <p:cNvPr id="15" name="Group 14">
            <a:extLst>
              <a:ext uri="{FF2B5EF4-FFF2-40B4-BE49-F238E27FC236}">
                <a16:creationId xmlns:a16="http://schemas.microsoft.com/office/drawing/2014/main" id="{24F6F591-8479-4DB1-BB27-54CB50E1F9C1}"/>
              </a:ext>
            </a:extLst>
          </p:cNvPr>
          <p:cNvGrpSpPr/>
          <p:nvPr/>
        </p:nvGrpSpPr>
        <p:grpSpPr>
          <a:xfrm>
            <a:off x="610029" y="1578329"/>
            <a:ext cx="3299912" cy="2017686"/>
            <a:chOff x="844706" y="1411357"/>
            <a:chExt cx="3299912" cy="1374424"/>
          </a:xfrm>
        </p:grpSpPr>
        <p:sp>
          <p:nvSpPr>
            <p:cNvPr id="11" name="Rectangle: Rounded Corners 10">
              <a:extLst>
                <a:ext uri="{FF2B5EF4-FFF2-40B4-BE49-F238E27FC236}">
                  <a16:creationId xmlns:a16="http://schemas.microsoft.com/office/drawing/2014/main" id="{C9D58E6B-89C5-473C-9F69-79B7B0071F60}"/>
                </a:ext>
              </a:extLst>
            </p:cNvPr>
            <p:cNvSpPr/>
            <p:nvPr/>
          </p:nvSpPr>
          <p:spPr>
            <a:xfrm>
              <a:off x="844706" y="1411357"/>
              <a:ext cx="3299912" cy="137442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AB29744-1A41-41FB-8467-04239D5D08A4}"/>
                </a:ext>
              </a:extLst>
            </p:cNvPr>
            <p:cNvSpPr txBox="1"/>
            <p:nvPr/>
          </p:nvSpPr>
          <p:spPr>
            <a:xfrm>
              <a:off x="1070050" y="1724123"/>
              <a:ext cx="3023878" cy="699195"/>
            </a:xfrm>
            <a:prstGeom prst="rect">
              <a:avLst/>
            </a:prstGeom>
            <a:noFill/>
          </p:spPr>
          <p:txBody>
            <a:bodyPr wrap="square" lIns="0" tIns="0" rIns="0" bIns="0" rtlCol="0" anchor="ctr">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bg1"/>
                  </a:solidFill>
                  <a:latin typeface="+mn-lt"/>
                  <a:ea typeface="+mn-ea"/>
                  <a:cs typeface="+mn-cs"/>
                </a:rPr>
                <a:t>Functions:</a:t>
              </a:r>
            </a:p>
            <a:p>
              <a:pPr marL="342900" indent="-342900" algn="l" defTabSz="914400" rtl="0" eaLnBrk="1" latinLnBrk="0" hangingPunct="1">
                <a:lnSpc>
                  <a:spcPct val="90000"/>
                </a:lnSpc>
                <a:spcBef>
                  <a:spcPts val="0"/>
                </a:spcBef>
                <a:spcAft>
                  <a:spcPts val="600"/>
                </a:spcAft>
                <a:buFontTx/>
                <a:buChar char="-"/>
              </a:pPr>
              <a:r>
                <a:rPr lang="en-GB" sz="2100" dirty="0">
                  <a:solidFill>
                    <a:schemeClr val="bg1"/>
                  </a:solidFill>
                  <a:latin typeface="+mn-lt"/>
                  <a:ea typeface="+mn-ea"/>
                </a:rPr>
                <a:t>Speed measurement</a:t>
              </a:r>
            </a:p>
            <a:p>
              <a:pPr marL="342900" indent="-342900" algn="l" defTabSz="914400" rtl="0" eaLnBrk="1" latinLnBrk="0" hangingPunct="1">
                <a:lnSpc>
                  <a:spcPct val="90000"/>
                </a:lnSpc>
                <a:spcBef>
                  <a:spcPts val="0"/>
                </a:spcBef>
                <a:spcAft>
                  <a:spcPts val="600"/>
                </a:spcAft>
                <a:buFontTx/>
                <a:buChar char="-"/>
              </a:pPr>
              <a:r>
                <a:rPr lang="en-GB" sz="2100" kern="1200" dirty="0">
                  <a:solidFill>
                    <a:schemeClr val="bg1"/>
                  </a:solidFill>
                  <a:latin typeface="+mn-lt"/>
                  <a:ea typeface="+mn-ea"/>
                  <a:cs typeface="+mn-cs"/>
                </a:rPr>
                <a:t>Distance measurement</a:t>
              </a:r>
              <a:endParaRPr lang="en-US" sz="2100" kern="1200" dirty="0" err="1">
                <a:solidFill>
                  <a:schemeClr val="bg1"/>
                </a:solidFill>
                <a:latin typeface="+mn-lt"/>
                <a:ea typeface="+mn-ea"/>
                <a:cs typeface="+mn-cs"/>
              </a:endParaRPr>
            </a:p>
          </p:txBody>
        </p:sp>
      </p:grpSp>
      <p:grpSp>
        <p:nvGrpSpPr>
          <p:cNvPr id="16" name="Group 15">
            <a:extLst>
              <a:ext uri="{FF2B5EF4-FFF2-40B4-BE49-F238E27FC236}">
                <a16:creationId xmlns:a16="http://schemas.microsoft.com/office/drawing/2014/main" id="{C1C4ACB7-55B5-4864-934B-2C2B69149934}"/>
              </a:ext>
            </a:extLst>
          </p:cNvPr>
          <p:cNvGrpSpPr/>
          <p:nvPr/>
        </p:nvGrpSpPr>
        <p:grpSpPr>
          <a:xfrm>
            <a:off x="610573" y="3751412"/>
            <a:ext cx="3299912" cy="2017686"/>
            <a:chOff x="844706" y="1411357"/>
            <a:chExt cx="3299912" cy="2017686"/>
          </a:xfrm>
        </p:grpSpPr>
        <p:sp>
          <p:nvSpPr>
            <p:cNvPr id="17" name="Rectangle: Rounded Corners 16">
              <a:extLst>
                <a:ext uri="{FF2B5EF4-FFF2-40B4-BE49-F238E27FC236}">
                  <a16:creationId xmlns:a16="http://schemas.microsoft.com/office/drawing/2014/main" id="{D2318D70-08DB-47CE-9CDD-0680BD8B2BC9}"/>
                </a:ext>
              </a:extLst>
            </p:cNvPr>
            <p:cNvSpPr/>
            <p:nvPr/>
          </p:nvSpPr>
          <p:spPr>
            <a:xfrm>
              <a:off x="844706" y="1411357"/>
              <a:ext cx="3299912" cy="201768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A941CA6-AFCB-45AC-B8E0-CBA152657C20}"/>
                </a:ext>
              </a:extLst>
            </p:cNvPr>
            <p:cNvSpPr txBox="1"/>
            <p:nvPr/>
          </p:nvSpPr>
          <p:spPr>
            <a:xfrm>
              <a:off x="1070050" y="1560503"/>
              <a:ext cx="3023878" cy="1762021"/>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bg1"/>
                  </a:solidFill>
                  <a:latin typeface="+mn-lt"/>
                  <a:ea typeface="+mn-ea"/>
                </a:rPr>
                <a:t>Constraints</a:t>
              </a:r>
              <a:r>
                <a:rPr lang="en-GB" sz="2100" kern="1200" dirty="0">
                  <a:solidFill>
                    <a:schemeClr val="bg1"/>
                  </a:solidFill>
                  <a:latin typeface="+mn-lt"/>
                  <a:ea typeface="+mn-ea"/>
                  <a:cs typeface="+mn-cs"/>
                </a:rPr>
                <a:t>:</a:t>
              </a:r>
            </a:p>
            <a:p>
              <a:pPr marL="342900" indent="-342900" algn="l" defTabSz="914400" rtl="0" eaLnBrk="1" latinLnBrk="0" hangingPunct="1">
                <a:lnSpc>
                  <a:spcPct val="90000"/>
                </a:lnSpc>
                <a:spcBef>
                  <a:spcPts val="0"/>
                </a:spcBef>
                <a:spcAft>
                  <a:spcPts val="600"/>
                </a:spcAft>
                <a:buFontTx/>
                <a:buChar char="-"/>
              </a:pPr>
              <a:r>
                <a:rPr lang="en-GB" sz="2100" kern="1200" dirty="0">
                  <a:solidFill>
                    <a:schemeClr val="bg1"/>
                  </a:solidFill>
                  <a:latin typeface="+mn-lt"/>
                  <a:ea typeface="+mn-ea"/>
                  <a:cs typeface="+mn-cs"/>
                </a:rPr>
                <a:t>Size</a:t>
              </a:r>
            </a:p>
            <a:p>
              <a:pPr marL="342900" indent="-342900" algn="l" defTabSz="914400" rtl="0" eaLnBrk="1" latinLnBrk="0" hangingPunct="1">
                <a:lnSpc>
                  <a:spcPct val="90000"/>
                </a:lnSpc>
                <a:spcBef>
                  <a:spcPts val="0"/>
                </a:spcBef>
                <a:spcAft>
                  <a:spcPts val="600"/>
                </a:spcAft>
                <a:buFontTx/>
                <a:buChar char="-"/>
              </a:pPr>
              <a:r>
                <a:rPr lang="en-GB" sz="2100" kern="1200" dirty="0">
                  <a:solidFill>
                    <a:schemeClr val="bg1"/>
                  </a:solidFill>
                  <a:latin typeface="+mn-lt"/>
                  <a:ea typeface="+mn-ea"/>
                  <a:cs typeface="+mn-cs"/>
                </a:rPr>
                <a:t>Cost</a:t>
              </a:r>
            </a:p>
            <a:p>
              <a:pPr marL="342900" indent="-342900" algn="l" defTabSz="914400" rtl="0" eaLnBrk="1" latinLnBrk="0" hangingPunct="1">
                <a:lnSpc>
                  <a:spcPct val="90000"/>
                </a:lnSpc>
                <a:spcBef>
                  <a:spcPts val="0"/>
                </a:spcBef>
                <a:spcAft>
                  <a:spcPts val="600"/>
                </a:spcAft>
                <a:buFontTx/>
                <a:buChar char="-"/>
              </a:pPr>
              <a:r>
                <a:rPr lang="en-GB" sz="2100" kern="1200" dirty="0">
                  <a:solidFill>
                    <a:schemeClr val="bg1"/>
                  </a:solidFill>
                  <a:latin typeface="+mn-lt"/>
                  <a:ea typeface="+mn-ea"/>
                  <a:cs typeface="+mn-cs"/>
                </a:rPr>
                <a:t>Power and </a:t>
              </a:r>
              <a:r>
                <a:rPr lang="en-GB" sz="2100" dirty="0">
                  <a:solidFill>
                    <a:schemeClr val="bg1"/>
                  </a:solidFill>
                  <a:latin typeface="+mn-lt"/>
                  <a:ea typeface="+mn-ea"/>
                </a:rPr>
                <a:t>e</a:t>
              </a:r>
              <a:r>
                <a:rPr lang="en-GB" sz="2100" kern="1200" dirty="0">
                  <a:solidFill>
                    <a:schemeClr val="bg1"/>
                  </a:solidFill>
                  <a:latin typeface="+mn-lt"/>
                  <a:ea typeface="+mn-ea"/>
                  <a:cs typeface="+mn-cs"/>
                </a:rPr>
                <a:t>nergy</a:t>
              </a:r>
            </a:p>
            <a:p>
              <a:pPr marL="342900" indent="-342900" algn="l" defTabSz="914400" rtl="0" eaLnBrk="1" latinLnBrk="0" hangingPunct="1">
                <a:lnSpc>
                  <a:spcPct val="90000"/>
                </a:lnSpc>
                <a:spcBef>
                  <a:spcPts val="0"/>
                </a:spcBef>
                <a:spcAft>
                  <a:spcPts val="600"/>
                </a:spcAft>
                <a:buFontTx/>
                <a:buChar char="-"/>
              </a:pPr>
              <a:r>
                <a:rPr lang="en-GB" sz="2100" dirty="0">
                  <a:solidFill>
                    <a:schemeClr val="bg1"/>
                  </a:solidFill>
                  <a:latin typeface="+mn-lt"/>
                  <a:ea typeface="+mn-ea"/>
                </a:rPr>
                <a:t>Weight</a:t>
              </a:r>
              <a:endParaRPr lang="en-GB" sz="2100" kern="1200" dirty="0">
                <a:solidFill>
                  <a:schemeClr val="bg1"/>
                </a:solidFill>
                <a:latin typeface="+mn-lt"/>
                <a:ea typeface="+mn-ea"/>
                <a:cs typeface="+mn-cs"/>
              </a:endParaRPr>
            </a:p>
          </p:txBody>
        </p:sp>
      </p:grpSp>
      <p:grpSp>
        <p:nvGrpSpPr>
          <p:cNvPr id="19" name="Group 18">
            <a:extLst>
              <a:ext uri="{FF2B5EF4-FFF2-40B4-BE49-F238E27FC236}">
                <a16:creationId xmlns:a16="http://schemas.microsoft.com/office/drawing/2014/main" id="{23E668D8-A3C0-43FC-942A-F6089D2F9B43}"/>
              </a:ext>
            </a:extLst>
          </p:cNvPr>
          <p:cNvGrpSpPr/>
          <p:nvPr/>
        </p:nvGrpSpPr>
        <p:grpSpPr>
          <a:xfrm>
            <a:off x="4362337" y="1712759"/>
            <a:ext cx="3469154" cy="1374424"/>
            <a:chOff x="844706" y="1436206"/>
            <a:chExt cx="3299912" cy="1374424"/>
          </a:xfrm>
        </p:grpSpPr>
        <p:sp>
          <p:nvSpPr>
            <p:cNvPr id="20" name="Rectangle: Rounded Corners 19">
              <a:extLst>
                <a:ext uri="{FF2B5EF4-FFF2-40B4-BE49-F238E27FC236}">
                  <a16:creationId xmlns:a16="http://schemas.microsoft.com/office/drawing/2014/main" id="{A36848A6-41BC-4255-B27A-5447159F9704}"/>
                </a:ext>
              </a:extLst>
            </p:cNvPr>
            <p:cNvSpPr/>
            <p:nvPr/>
          </p:nvSpPr>
          <p:spPr>
            <a:xfrm>
              <a:off x="844706" y="1436206"/>
              <a:ext cx="3299912" cy="137442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DFE98AF-28FF-442F-8020-EC171217A3E7}"/>
                </a:ext>
              </a:extLst>
            </p:cNvPr>
            <p:cNvSpPr txBox="1"/>
            <p:nvPr/>
          </p:nvSpPr>
          <p:spPr>
            <a:xfrm>
              <a:off x="1070050" y="1580381"/>
              <a:ext cx="3023878" cy="1026435"/>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bg1"/>
                  </a:solidFill>
                  <a:latin typeface="+mn-lt"/>
                  <a:ea typeface="+mn-ea"/>
                  <a:cs typeface="+mn-cs"/>
                </a:rPr>
                <a:t>Inputs:</a:t>
              </a:r>
            </a:p>
            <a:p>
              <a:pPr marL="342900" indent="-342900" algn="l" defTabSz="914400" rtl="0" eaLnBrk="1" latinLnBrk="0" hangingPunct="1">
                <a:lnSpc>
                  <a:spcPct val="90000"/>
                </a:lnSpc>
                <a:spcBef>
                  <a:spcPts val="0"/>
                </a:spcBef>
                <a:spcAft>
                  <a:spcPts val="600"/>
                </a:spcAft>
                <a:buFontTx/>
                <a:buChar char="-"/>
              </a:pPr>
              <a:r>
                <a:rPr lang="en-GB" sz="2100" dirty="0">
                  <a:solidFill>
                    <a:schemeClr val="bg1"/>
                  </a:solidFill>
                  <a:latin typeface="+mn-lt"/>
                  <a:ea typeface="+mn-ea"/>
                </a:rPr>
                <a:t>Wheel rotation indicator</a:t>
              </a:r>
            </a:p>
            <a:p>
              <a:pPr marL="342900" indent="-342900" algn="l" defTabSz="914400" rtl="0" eaLnBrk="1" latinLnBrk="0" hangingPunct="1">
                <a:lnSpc>
                  <a:spcPct val="90000"/>
                </a:lnSpc>
                <a:spcBef>
                  <a:spcPts val="0"/>
                </a:spcBef>
                <a:spcAft>
                  <a:spcPts val="600"/>
                </a:spcAft>
                <a:buFontTx/>
                <a:buChar char="-"/>
              </a:pPr>
              <a:r>
                <a:rPr lang="en-GB" sz="2100" kern="1200" dirty="0">
                  <a:solidFill>
                    <a:schemeClr val="bg1"/>
                  </a:solidFill>
                  <a:latin typeface="+mn-lt"/>
                  <a:ea typeface="+mn-ea"/>
                  <a:cs typeface="+mn-cs"/>
                </a:rPr>
                <a:t>Mode key</a:t>
              </a:r>
              <a:endParaRPr lang="en-US" sz="2100" kern="1200" dirty="0" err="1">
                <a:solidFill>
                  <a:schemeClr val="bg1"/>
                </a:solidFill>
                <a:latin typeface="+mn-lt"/>
                <a:ea typeface="+mn-ea"/>
                <a:cs typeface="+mn-cs"/>
              </a:endParaRPr>
            </a:p>
          </p:txBody>
        </p:sp>
      </p:grpSp>
      <p:grpSp>
        <p:nvGrpSpPr>
          <p:cNvPr id="22" name="Group 21">
            <a:extLst>
              <a:ext uri="{FF2B5EF4-FFF2-40B4-BE49-F238E27FC236}">
                <a16:creationId xmlns:a16="http://schemas.microsoft.com/office/drawing/2014/main" id="{7E096A48-338A-4BEA-B7A9-FC6EDF40DACE}"/>
              </a:ext>
            </a:extLst>
          </p:cNvPr>
          <p:cNvGrpSpPr/>
          <p:nvPr/>
        </p:nvGrpSpPr>
        <p:grpSpPr>
          <a:xfrm>
            <a:off x="4525912" y="3342814"/>
            <a:ext cx="3077878" cy="1043945"/>
            <a:chOff x="844706" y="1411357"/>
            <a:chExt cx="3299912" cy="2017686"/>
          </a:xfrm>
        </p:grpSpPr>
        <p:sp>
          <p:nvSpPr>
            <p:cNvPr id="23" name="Rectangle: Rounded Corners 22">
              <a:extLst>
                <a:ext uri="{FF2B5EF4-FFF2-40B4-BE49-F238E27FC236}">
                  <a16:creationId xmlns:a16="http://schemas.microsoft.com/office/drawing/2014/main" id="{3296CE37-EC37-4357-9EEC-6AD657E910B4}"/>
                </a:ext>
              </a:extLst>
            </p:cNvPr>
            <p:cNvSpPr/>
            <p:nvPr/>
          </p:nvSpPr>
          <p:spPr>
            <a:xfrm>
              <a:off x="844706" y="1411357"/>
              <a:ext cx="3299912" cy="201768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281970B-9237-4C60-B375-E80A0BBE8680}"/>
                </a:ext>
              </a:extLst>
            </p:cNvPr>
            <p:cNvSpPr txBox="1"/>
            <p:nvPr/>
          </p:nvSpPr>
          <p:spPr>
            <a:xfrm>
              <a:off x="996986" y="1566615"/>
              <a:ext cx="3023878" cy="658642"/>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bg1"/>
                  </a:solidFill>
                  <a:latin typeface="+mn-lt"/>
                  <a:ea typeface="+mn-ea"/>
                </a:rPr>
                <a:t>Output</a:t>
              </a:r>
              <a:r>
                <a:rPr lang="en-GB" sz="2100" kern="1200" dirty="0">
                  <a:solidFill>
                    <a:schemeClr val="bg1"/>
                  </a:solidFill>
                  <a:latin typeface="+mn-lt"/>
                  <a:ea typeface="+mn-ea"/>
                  <a:cs typeface="+mn-cs"/>
                </a:rPr>
                <a:t>:</a:t>
              </a:r>
            </a:p>
            <a:p>
              <a:pPr marL="342900" indent="-342900" algn="l" defTabSz="914400" rtl="0" eaLnBrk="1" latinLnBrk="0" hangingPunct="1">
                <a:lnSpc>
                  <a:spcPct val="90000"/>
                </a:lnSpc>
                <a:spcBef>
                  <a:spcPts val="0"/>
                </a:spcBef>
                <a:spcAft>
                  <a:spcPts val="600"/>
                </a:spcAft>
                <a:buFontTx/>
                <a:buChar char="-"/>
              </a:pPr>
              <a:r>
                <a:rPr lang="en-GB" sz="2100" dirty="0">
                  <a:solidFill>
                    <a:schemeClr val="bg1"/>
                  </a:solidFill>
                  <a:latin typeface="+mn-lt"/>
                  <a:ea typeface="+mn-ea"/>
                </a:rPr>
                <a:t>Liquid crystal display</a:t>
              </a:r>
            </a:p>
          </p:txBody>
        </p:sp>
      </p:grpSp>
      <p:grpSp>
        <p:nvGrpSpPr>
          <p:cNvPr id="27" name="Group 26">
            <a:extLst>
              <a:ext uri="{FF2B5EF4-FFF2-40B4-BE49-F238E27FC236}">
                <a16:creationId xmlns:a16="http://schemas.microsoft.com/office/drawing/2014/main" id="{6652BA54-6CBF-457A-9B8F-0BEFEEE44995}"/>
              </a:ext>
            </a:extLst>
          </p:cNvPr>
          <p:cNvGrpSpPr/>
          <p:nvPr/>
        </p:nvGrpSpPr>
        <p:grpSpPr>
          <a:xfrm>
            <a:off x="4539215" y="4568775"/>
            <a:ext cx="3077878" cy="1043946"/>
            <a:chOff x="844706" y="1411357"/>
            <a:chExt cx="3299912" cy="2483629"/>
          </a:xfrm>
          <a:solidFill>
            <a:schemeClr val="accent1"/>
          </a:solidFill>
        </p:grpSpPr>
        <p:sp>
          <p:nvSpPr>
            <p:cNvPr id="28" name="Rectangle: Rounded Corners 27">
              <a:extLst>
                <a:ext uri="{FF2B5EF4-FFF2-40B4-BE49-F238E27FC236}">
                  <a16:creationId xmlns:a16="http://schemas.microsoft.com/office/drawing/2014/main" id="{61EF1AF0-7062-4621-981A-FAA525438458}"/>
                </a:ext>
              </a:extLst>
            </p:cNvPr>
            <p:cNvSpPr/>
            <p:nvPr/>
          </p:nvSpPr>
          <p:spPr>
            <a:xfrm>
              <a:off x="844706" y="1411357"/>
              <a:ext cx="3299912" cy="248362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A190C7F-87DC-4EE8-A80B-B53D83D0F132}"/>
                </a:ext>
              </a:extLst>
            </p:cNvPr>
            <p:cNvSpPr txBox="1"/>
            <p:nvPr/>
          </p:nvSpPr>
          <p:spPr>
            <a:xfrm>
              <a:off x="996986" y="1566616"/>
              <a:ext cx="3023878" cy="2258913"/>
            </a:xfrm>
            <a:prstGeom prst="rect">
              <a:avLst/>
            </a:prstGeom>
            <a:grpFill/>
          </p:spPr>
          <p:txBody>
            <a:bodyPr wrap="square" lIns="0" tIns="0" rIns="0" bIns="0" rtlCol="0">
              <a:spAutoFit/>
            </a:bodyPr>
            <a:lstStyle/>
            <a:p>
              <a:pPr eaLnBrk="1" hangingPunct="1">
                <a:lnSpc>
                  <a:spcPct val="90000"/>
                </a:lnSpc>
                <a:spcBef>
                  <a:spcPts val="0"/>
                </a:spcBef>
                <a:spcAft>
                  <a:spcPts val="600"/>
                </a:spcAft>
              </a:pPr>
              <a:r>
                <a:rPr lang="en-GB" sz="2100" dirty="0">
                  <a:solidFill>
                    <a:schemeClr val="bg1"/>
                  </a:solidFill>
                </a:rPr>
                <a:t>Use low-performance microcontroller:</a:t>
              </a:r>
            </a:p>
            <a:p>
              <a:pPr marL="800100" lvl="1" indent="-342900" eaLnBrk="1" hangingPunct="1">
                <a:lnSpc>
                  <a:spcPct val="90000"/>
                </a:lnSpc>
                <a:spcBef>
                  <a:spcPts val="0"/>
                </a:spcBef>
                <a:spcAft>
                  <a:spcPts val="600"/>
                </a:spcAft>
                <a:buFontTx/>
                <a:buChar char="-"/>
              </a:pPr>
              <a:r>
                <a:rPr lang="en-GB" sz="2100" dirty="0">
                  <a:solidFill>
                    <a:schemeClr val="bg1"/>
                  </a:solidFill>
                </a:rPr>
                <a:t>9-bit, 10 MIPS</a:t>
              </a:r>
              <a:endParaRPr lang="en-GB" sz="2100" dirty="0">
                <a:solidFill>
                  <a:schemeClr val="bg1"/>
                </a:solidFill>
                <a:latin typeface="+mn-lt"/>
                <a:ea typeface="+mn-ea"/>
              </a:endParaRPr>
            </a:p>
          </p:txBody>
        </p:sp>
      </p:grpSp>
    </p:spTree>
    <p:extLst>
      <p:ext uri="{BB962C8B-B14F-4D97-AF65-F5344CB8AC3E}">
        <p14:creationId xmlns:p14="http://schemas.microsoft.com/office/powerpoint/2010/main" val="3830561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4F741-9182-4FC6-A37B-4BE9398A8A09}"/>
              </a:ext>
            </a:extLst>
          </p:cNvPr>
          <p:cNvSpPr>
            <a:spLocks noGrp="1"/>
          </p:cNvSpPr>
          <p:nvPr>
            <p:ph type="title"/>
          </p:nvPr>
        </p:nvSpPr>
        <p:spPr/>
        <p:txBody>
          <a:bodyPr/>
          <a:lstStyle/>
          <a:p>
            <a:r>
              <a:rPr lang="en-GB" dirty="0"/>
              <a:t>Example: Gasoline Automobile Engine Control Unit</a:t>
            </a:r>
            <a:endParaRPr lang="en-US" dirty="0"/>
          </a:p>
        </p:txBody>
      </p:sp>
      <p:pic>
        <p:nvPicPr>
          <p:cNvPr id="17" name="Picture 2">
            <a:extLst>
              <a:ext uri="{FF2B5EF4-FFF2-40B4-BE49-F238E27FC236}">
                <a16:creationId xmlns:a16="http://schemas.microsoft.com/office/drawing/2014/main" id="{CF20B9CC-ECC7-40D1-A20F-295E373FD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5729" y="2730915"/>
            <a:ext cx="3585756" cy="2149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8" name="Group 17">
            <a:extLst>
              <a:ext uri="{FF2B5EF4-FFF2-40B4-BE49-F238E27FC236}">
                <a16:creationId xmlns:a16="http://schemas.microsoft.com/office/drawing/2014/main" id="{0C5A4E54-5745-45BB-9092-171956CBA12E}"/>
              </a:ext>
            </a:extLst>
          </p:cNvPr>
          <p:cNvGrpSpPr/>
          <p:nvPr/>
        </p:nvGrpSpPr>
        <p:grpSpPr>
          <a:xfrm>
            <a:off x="780382" y="1004622"/>
            <a:ext cx="3299912" cy="2583807"/>
            <a:chOff x="844706" y="1507417"/>
            <a:chExt cx="3299912" cy="1072023"/>
          </a:xfrm>
        </p:grpSpPr>
        <p:sp>
          <p:nvSpPr>
            <p:cNvPr id="19" name="Rectangle: Rounded Corners 18">
              <a:extLst>
                <a:ext uri="{FF2B5EF4-FFF2-40B4-BE49-F238E27FC236}">
                  <a16:creationId xmlns:a16="http://schemas.microsoft.com/office/drawing/2014/main" id="{0FECD39A-2D37-4C7B-89BF-F030ABBE116D}"/>
                </a:ext>
              </a:extLst>
            </p:cNvPr>
            <p:cNvSpPr/>
            <p:nvPr/>
          </p:nvSpPr>
          <p:spPr>
            <a:xfrm>
              <a:off x="844706" y="1507417"/>
              <a:ext cx="3299912" cy="1072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3CDEAFB7-123A-4A42-BA96-327A9D7E3C6F}"/>
                </a:ext>
              </a:extLst>
            </p:cNvPr>
            <p:cNvSpPr txBox="1"/>
            <p:nvPr/>
          </p:nvSpPr>
          <p:spPr>
            <a:xfrm>
              <a:off x="1070050" y="1560503"/>
              <a:ext cx="3023878" cy="996034"/>
            </a:xfrm>
            <a:prstGeom prst="rect">
              <a:avLst/>
            </a:prstGeom>
            <a:noFill/>
          </p:spPr>
          <p:txBody>
            <a:bodyPr wrap="square" lIns="0" tIns="0" rIns="0" bIns="0" rtlCol="0">
              <a:spAutoFit/>
            </a:bodyPr>
            <a:lstStyle/>
            <a:p>
              <a:pPr marL="0" indent="0" defTabSz="914400" rtl="0" eaLnBrk="1" latinLnBrk="0" hangingPunct="1">
                <a:lnSpc>
                  <a:spcPct val="90000"/>
                </a:lnSpc>
                <a:spcBef>
                  <a:spcPts val="0"/>
                </a:spcBef>
                <a:spcAft>
                  <a:spcPts val="600"/>
                </a:spcAft>
                <a:buFont typeface="Arial" panose="020B0604020202020204" pitchFamily="34" charset="0"/>
                <a:buNone/>
              </a:pPr>
              <a:r>
                <a:rPr lang="en-GB" sz="2000" kern="1200" dirty="0">
                  <a:solidFill>
                    <a:schemeClr val="bg1"/>
                  </a:solidFill>
                  <a:latin typeface="+mn-lt"/>
                  <a:ea typeface="+mn-ea"/>
                  <a:cs typeface="+mn-cs"/>
                </a:rPr>
                <a:t>Functions:</a:t>
              </a:r>
            </a:p>
            <a:p>
              <a:pPr marL="342900" indent="-342900" defTabSz="914400" rtl="0" eaLnBrk="1" latinLnBrk="0" hangingPunct="1">
                <a:lnSpc>
                  <a:spcPct val="90000"/>
                </a:lnSpc>
                <a:spcBef>
                  <a:spcPts val="0"/>
                </a:spcBef>
                <a:spcAft>
                  <a:spcPts val="600"/>
                </a:spcAft>
                <a:buFontTx/>
                <a:buChar char="-"/>
              </a:pPr>
              <a:r>
                <a:rPr lang="en-GB" sz="2000" dirty="0">
                  <a:solidFill>
                    <a:schemeClr val="bg1"/>
                  </a:solidFill>
                  <a:latin typeface="+mn-lt"/>
                  <a:ea typeface="+mn-ea"/>
                </a:rPr>
                <a:t>Fuel injection</a:t>
              </a:r>
            </a:p>
            <a:p>
              <a:pPr marL="342900" indent="-342900" defTabSz="914400" rtl="0" eaLnBrk="1" latinLnBrk="0" hangingPunct="1">
                <a:lnSpc>
                  <a:spcPct val="90000"/>
                </a:lnSpc>
                <a:spcBef>
                  <a:spcPts val="0"/>
                </a:spcBef>
                <a:spcAft>
                  <a:spcPts val="600"/>
                </a:spcAft>
                <a:buFontTx/>
                <a:buChar char="-"/>
              </a:pPr>
              <a:r>
                <a:rPr lang="en-GB" sz="2000" kern="1200" dirty="0">
                  <a:solidFill>
                    <a:schemeClr val="bg1"/>
                  </a:solidFill>
                  <a:latin typeface="+mn-lt"/>
                  <a:ea typeface="+mn-ea"/>
                  <a:cs typeface="+mn-cs"/>
                </a:rPr>
                <a:t>Air intake setting</a:t>
              </a:r>
            </a:p>
            <a:p>
              <a:pPr marL="342900" indent="-342900" defTabSz="914400" rtl="0" eaLnBrk="1" latinLnBrk="0" hangingPunct="1">
                <a:lnSpc>
                  <a:spcPct val="90000"/>
                </a:lnSpc>
                <a:spcBef>
                  <a:spcPts val="0"/>
                </a:spcBef>
                <a:spcAft>
                  <a:spcPts val="600"/>
                </a:spcAft>
                <a:buFontTx/>
                <a:buChar char="-"/>
              </a:pPr>
              <a:r>
                <a:rPr lang="en-GB" sz="2000" dirty="0">
                  <a:solidFill>
                    <a:schemeClr val="bg1"/>
                  </a:solidFill>
                  <a:latin typeface="+mn-lt"/>
                  <a:ea typeface="+mn-ea"/>
                </a:rPr>
                <a:t>Spark timing</a:t>
              </a:r>
            </a:p>
            <a:p>
              <a:pPr marL="342900" indent="-342900" defTabSz="914400" rtl="0" eaLnBrk="1" latinLnBrk="0" hangingPunct="1">
                <a:lnSpc>
                  <a:spcPct val="90000"/>
                </a:lnSpc>
                <a:spcBef>
                  <a:spcPts val="0"/>
                </a:spcBef>
                <a:spcAft>
                  <a:spcPts val="600"/>
                </a:spcAft>
                <a:buFontTx/>
                <a:buChar char="-"/>
              </a:pPr>
              <a:r>
                <a:rPr lang="en-GB" sz="2000" kern="1200" dirty="0">
                  <a:solidFill>
                    <a:schemeClr val="bg1"/>
                  </a:solidFill>
                  <a:latin typeface="+mn-lt"/>
                  <a:ea typeface="+mn-ea"/>
                  <a:cs typeface="+mn-cs"/>
                </a:rPr>
                <a:t>Exhaust gas circulation</a:t>
              </a:r>
            </a:p>
            <a:p>
              <a:pPr marL="342900" indent="-342900" defTabSz="914400" rtl="0" eaLnBrk="1" latinLnBrk="0" hangingPunct="1">
                <a:lnSpc>
                  <a:spcPct val="90000"/>
                </a:lnSpc>
                <a:spcBef>
                  <a:spcPts val="0"/>
                </a:spcBef>
                <a:spcAft>
                  <a:spcPts val="600"/>
                </a:spcAft>
                <a:buFontTx/>
                <a:buChar char="-"/>
              </a:pPr>
              <a:r>
                <a:rPr lang="en-GB" sz="2000" dirty="0">
                  <a:solidFill>
                    <a:schemeClr val="bg1"/>
                  </a:solidFill>
                  <a:latin typeface="+mn-lt"/>
                  <a:ea typeface="+mn-ea"/>
                </a:rPr>
                <a:t>Electronic throttle control</a:t>
              </a:r>
            </a:p>
            <a:p>
              <a:pPr marL="342900" indent="-342900" defTabSz="914400" rtl="0" eaLnBrk="1" latinLnBrk="0" hangingPunct="1">
                <a:lnSpc>
                  <a:spcPct val="90000"/>
                </a:lnSpc>
                <a:spcBef>
                  <a:spcPts val="0"/>
                </a:spcBef>
                <a:spcAft>
                  <a:spcPts val="600"/>
                </a:spcAft>
                <a:buFontTx/>
                <a:buChar char="-"/>
              </a:pPr>
              <a:r>
                <a:rPr lang="en-GB" sz="2000" kern="1200" dirty="0">
                  <a:solidFill>
                    <a:schemeClr val="bg1"/>
                  </a:solidFill>
                  <a:latin typeface="+mn-lt"/>
                  <a:ea typeface="+mn-ea"/>
                  <a:cs typeface="+mn-cs"/>
                </a:rPr>
                <a:t>Knock control</a:t>
              </a:r>
              <a:endParaRPr lang="en-US" sz="2000" kern="1200" dirty="0">
                <a:solidFill>
                  <a:schemeClr val="bg1"/>
                </a:solidFill>
                <a:latin typeface="+mn-lt"/>
                <a:ea typeface="+mn-ea"/>
                <a:cs typeface="+mn-cs"/>
              </a:endParaRPr>
            </a:p>
          </p:txBody>
        </p:sp>
      </p:grpSp>
      <p:grpSp>
        <p:nvGrpSpPr>
          <p:cNvPr id="21" name="Group 20">
            <a:extLst>
              <a:ext uri="{FF2B5EF4-FFF2-40B4-BE49-F238E27FC236}">
                <a16:creationId xmlns:a16="http://schemas.microsoft.com/office/drawing/2014/main" id="{2EF1C783-7010-48BB-A832-F2A93DCB403A}"/>
              </a:ext>
            </a:extLst>
          </p:cNvPr>
          <p:cNvGrpSpPr/>
          <p:nvPr/>
        </p:nvGrpSpPr>
        <p:grpSpPr>
          <a:xfrm>
            <a:off x="766048" y="3786762"/>
            <a:ext cx="3299911" cy="2583806"/>
            <a:chOff x="844706" y="1411356"/>
            <a:chExt cx="3299912" cy="1960936"/>
          </a:xfrm>
          <a:solidFill>
            <a:schemeClr val="accent5"/>
          </a:solidFill>
        </p:grpSpPr>
        <p:sp>
          <p:nvSpPr>
            <p:cNvPr id="22" name="Rectangle: Rounded Corners 21">
              <a:extLst>
                <a:ext uri="{FF2B5EF4-FFF2-40B4-BE49-F238E27FC236}">
                  <a16:creationId xmlns:a16="http://schemas.microsoft.com/office/drawing/2014/main" id="{CA77CD87-3C59-4E13-8F03-940F156D2ABC}"/>
                </a:ext>
              </a:extLst>
            </p:cNvPr>
            <p:cNvSpPr/>
            <p:nvPr/>
          </p:nvSpPr>
          <p:spPr>
            <a:xfrm>
              <a:off x="844706" y="1411356"/>
              <a:ext cx="3299912" cy="19609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D08637EE-001C-4DD4-8FE4-9B594171B94B}"/>
                </a:ext>
              </a:extLst>
            </p:cNvPr>
            <p:cNvSpPr txBox="1"/>
            <p:nvPr/>
          </p:nvSpPr>
          <p:spPr>
            <a:xfrm>
              <a:off x="1070050" y="1763611"/>
              <a:ext cx="3023878" cy="1278861"/>
            </a:xfrm>
            <a:prstGeom prst="rect">
              <a:avLst/>
            </a:prstGeom>
            <a:grpFill/>
          </p:spPr>
          <p:txBody>
            <a:bodyPr wrap="square" lIns="0" tIns="0" rIns="0" bIns="0" rtlCol="0" anchor="ctr">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bg1"/>
                  </a:solidFill>
                  <a:latin typeface="+mn-lt"/>
                  <a:ea typeface="+mn-ea"/>
                </a:rPr>
                <a:t>Constraints</a:t>
              </a:r>
              <a:r>
                <a:rPr lang="en-GB" sz="2100" kern="1200" dirty="0">
                  <a:solidFill>
                    <a:schemeClr val="bg1"/>
                  </a:solidFill>
                  <a:latin typeface="+mn-lt"/>
                  <a:ea typeface="+mn-ea"/>
                  <a:cs typeface="+mn-cs"/>
                </a:rPr>
                <a:t>:</a:t>
              </a:r>
            </a:p>
            <a:p>
              <a:pPr marL="342900" indent="-342900" algn="l" defTabSz="914400" rtl="0" eaLnBrk="1" latinLnBrk="0" hangingPunct="1">
                <a:lnSpc>
                  <a:spcPct val="90000"/>
                </a:lnSpc>
                <a:spcBef>
                  <a:spcPts val="0"/>
                </a:spcBef>
                <a:spcAft>
                  <a:spcPts val="600"/>
                </a:spcAft>
                <a:buFontTx/>
                <a:buChar char="-"/>
              </a:pPr>
              <a:r>
                <a:rPr lang="en-GB" sz="2100" dirty="0">
                  <a:solidFill>
                    <a:schemeClr val="bg1"/>
                  </a:solidFill>
                  <a:latin typeface="+mn-lt"/>
                  <a:ea typeface="+mn-ea"/>
                </a:rPr>
                <a:t>Reliability in harsh environment</a:t>
              </a:r>
            </a:p>
            <a:p>
              <a:pPr marL="342900" indent="-342900" algn="l" defTabSz="914400" rtl="0" eaLnBrk="1" latinLnBrk="0" hangingPunct="1">
                <a:lnSpc>
                  <a:spcPct val="90000"/>
                </a:lnSpc>
                <a:spcBef>
                  <a:spcPts val="0"/>
                </a:spcBef>
                <a:spcAft>
                  <a:spcPts val="600"/>
                </a:spcAft>
                <a:buFontTx/>
                <a:buChar char="-"/>
              </a:pPr>
              <a:r>
                <a:rPr lang="en-GB" sz="2100" dirty="0">
                  <a:solidFill>
                    <a:schemeClr val="bg1"/>
                  </a:solidFill>
                  <a:latin typeface="+mn-lt"/>
                  <a:ea typeface="+mn-ea"/>
                </a:rPr>
                <a:t>Cost</a:t>
              </a:r>
            </a:p>
            <a:p>
              <a:pPr marL="342900" indent="-342900" algn="l" defTabSz="914400" rtl="0" eaLnBrk="1" latinLnBrk="0" hangingPunct="1">
                <a:lnSpc>
                  <a:spcPct val="90000"/>
                </a:lnSpc>
                <a:spcBef>
                  <a:spcPts val="0"/>
                </a:spcBef>
                <a:spcAft>
                  <a:spcPts val="600"/>
                </a:spcAft>
                <a:buFontTx/>
                <a:buChar char="-"/>
              </a:pPr>
              <a:r>
                <a:rPr lang="en-GB" sz="2100" kern="1200" dirty="0">
                  <a:solidFill>
                    <a:schemeClr val="bg1"/>
                  </a:solidFill>
                  <a:latin typeface="+mn-lt"/>
                  <a:ea typeface="+mn-ea"/>
                  <a:cs typeface="+mn-cs"/>
                </a:rPr>
                <a:t>Size</a:t>
              </a:r>
              <a:endParaRPr lang="en-US" sz="2100" kern="1200" dirty="0">
                <a:solidFill>
                  <a:schemeClr val="bg1"/>
                </a:solidFill>
                <a:latin typeface="+mn-lt"/>
                <a:ea typeface="+mn-ea"/>
                <a:cs typeface="+mn-cs"/>
              </a:endParaRPr>
            </a:p>
          </p:txBody>
        </p:sp>
      </p:grpSp>
      <p:grpSp>
        <p:nvGrpSpPr>
          <p:cNvPr id="24" name="Group 23">
            <a:extLst>
              <a:ext uri="{FF2B5EF4-FFF2-40B4-BE49-F238E27FC236}">
                <a16:creationId xmlns:a16="http://schemas.microsoft.com/office/drawing/2014/main" id="{9134AF30-C637-4811-BCA8-991D3F888B42}"/>
              </a:ext>
            </a:extLst>
          </p:cNvPr>
          <p:cNvGrpSpPr/>
          <p:nvPr/>
        </p:nvGrpSpPr>
        <p:grpSpPr>
          <a:xfrm>
            <a:off x="4517497" y="1004946"/>
            <a:ext cx="3299912" cy="2583483"/>
            <a:chOff x="844706" y="1411357"/>
            <a:chExt cx="3299912" cy="1374424"/>
          </a:xfrm>
          <a:solidFill>
            <a:schemeClr val="accent4"/>
          </a:solidFill>
        </p:grpSpPr>
        <p:sp>
          <p:nvSpPr>
            <p:cNvPr id="25" name="Rectangle: Rounded Corners 24">
              <a:extLst>
                <a:ext uri="{FF2B5EF4-FFF2-40B4-BE49-F238E27FC236}">
                  <a16:creationId xmlns:a16="http://schemas.microsoft.com/office/drawing/2014/main" id="{3C5D391F-D141-480D-9DC5-7B4D85254C4C}"/>
                </a:ext>
              </a:extLst>
            </p:cNvPr>
            <p:cNvSpPr/>
            <p:nvPr/>
          </p:nvSpPr>
          <p:spPr>
            <a:xfrm>
              <a:off x="844706" y="1411357"/>
              <a:ext cx="3299912" cy="137442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9784797F-FB77-4DAB-928A-01142C77EED7}"/>
                </a:ext>
              </a:extLst>
            </p:cNvPr>
            <p:cNvSpPr txBox="1"/>
            <p:nvPr/>
          </p:nvSpPr>
          <p:spPr>
            <a:xfrm>
              <a:off x="1070050" y="1697668"/>
              <a:ext cx="3023878" cy="855534"/>
            </a:xfrm>
            <a:prstGeom prst="rect">
              <a:avLst/>
            </a:prstGeom>
            <a:grpFill/>
          </p:spPr>
          <p:txBody>
            <a:bodyPr wrap="square" lIns="0" tIns="0" rIns="0" bIns="0" rtlCol="0" anchor="ctr">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bg1"/>
                  </a:solidFill>
                  <a:latin typeface="+mn-lt"/>
                  <a:ea typeface="+mn-ea"/>
                </a:rPr>
                <a:t>Many inputs and outputs</a:t>
              </a:r>
              <a:r>
                <a:rPr lang="en-GB" sz="2100" kern="1200" dirty="0">
                  <a:solidFill>
                    <a:schemeClr val="bg1"/>
                  </a:solidFill>
                  <a:latin typeface="+mn-lt"/>
                  <a:ea typeface="+mn-ea"/>
                  <a:cs typeface="+mn-cs"/>
                </a:rPr>
                <a:t>:</a:t>
              </a:r>
            </a:p>
            <a:p>
              <a:pPr marL="342900" indent="-342900" algn="l" defTabSz="914400" rtl="0" eaLnBrk="1" latinLnBrk="0" hangingPunct="1">
                <a:lnSpc>
                  <a:spcPct val="90000"/>
                </a:lnSpc>
                <a:spcBef>
                  <a:spcPts val="0"/>
                </a:spcBef>
                <a:spcAft>
                  <a:spcPts val="600"/>
                </a:spcAft>
                <a:buFontTx/>
                <a:buChar char="-"/>
              </a:pPr>
              <a:r>
                <a:rPr lang="en-GB" sz="2100" dirty="0">
                  <a:solidFill>
                    <a:schemeClr val="bg1"/>
                  </a:solidFill>
                  <a:latin typeface="+mn-lt"/>
                  <a:ea typeface="+mn-ea"/>
                </a:rPr>
                <a:t>Discrete sensors and actuators</a:t>
              </a:r>
            </a:p>
            <a:p>
              <a:pPr marL="342900" indent="-342900" algn="l" defTabSz="914400" rtl="0" eaLnBrk="1" latinLnBrk="0" hangingPunct="1">
                <a:lnSpc>
                  <a:spcPct val="90000"/>
                </a:lnSpc>
                <a:spcBef>
                  <a:spcPts val="0"/>
                </a:spcBef>
                <a:spcAft>
                  <a:spcPts val="600"/>
                </a:spcAft>
                <a:buFontTx/>
                <a:buChar char="-"/>
              </a:pPr>
              <a:r>
                <a:rPr lang="en-GB" sz="2100" kern="1200" dirty="0">
                  <a:solidFill>
                    <a:schemeClr val="bg1"/>
                  </a:solidFill>
                  <a:latin typeface="+mn-lt"/>
                  <a:ea typeface="+mn-ea"/>
                  <a:cs typeface="+mn-cs"/>
                </a:rPr>
                <a:t>Network interface to rest of car</a:t>
              </a:r>
              <a:endParaRPr lang="en-US" sz="2100" kern="1200" dirty="0">
                <a:solidFill>
                  <a:schemeClr val="bg1"/>
                </a:solidFill>
                <a:latin typeface="+mn-lt"/>
                <a:ea typeface="+mn-ea"/>
                <a:cs typeface="+mn-cs"/>
              </a:endParaRPr>
            </a:p>
          </p:txBody>
        </p:sp>
      </p:grpSp>
      <p:grpSp>
        <p:nvGrpSpPr>
          <p:cNvPr id="27" name="Group 26">
            <a:extLst>
              <a:ext uri="{FF2B5EF4-FFF2-40B4-BE49-F238E27FC236}">
                <a16:creationId xmlns:a16="http://schemas.microsoft.com/office/drawing/2014/main" id="{172627BB-D8BC-4A39-8B2D-886B1D744CEF}"/>
              </a:ext>
            </a:extLst>
          </p:cNvPr>
          <p:cNvGrpSpPr/>
          <p:nvPr/>
        </p:nvGrpSpPr>
        <p:grpSpPr>
          <a:xfrm>
            <a:off x="4517497" y="3787085"/>
            <a:ext cx="3299912" cy="2583483"/>
            <a:chOff x="844706" y="1411356"/>
            <a:chExt cx="3299912" cy="1529751"/>
          </a:xfrm>
          <a:solidFill>
            <a:schemeClr val="accent3"/>
          </a:solidFill>
        </p:grpSpPr>
        <p:sp>
          <p:nvSpPr>
            <p:cNvPr id="28" name="Rectangle: Rounded Corners 27">
              <a:extLst>
                <a:ext uri="{FF2B5EF4-FFF2-40B4-BE49-F238E27FC236}">
                  <a16:creationId xmlns:a16="http://schemas.microsoft.com/office/drawing/2014/main" id="{FA52B9E4-0635-4C2B-B14A-3C1B2DAC8AC9}"/>
                </a:ext>
              </a:extLst>
            </p:cNvPr>
            <p:cNvSpPr/>
            <p:nvPr/>
          </p:nvSpPr>
          <p:spPr>
            <a:xfrm>
              <a:off x="844706" y="1411356"/>
              <a:ext cx="3299912" cy="152975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D33B111-6C7C-42D4-BC6F-FFB0629748EE}"/>
                </a:ext>
              </a:extLst>
            </p:cNvPr>
            <p:cNvSpPr txBox="1"/>
            <p:nvPr/>
          </p:nvSpPr>
          <p:spPr>
            <a:xfrm>
              <a:off x="1070050" y="1770413"/>
              <a:ext cx="3023878" cy="734439"/>
            </a:xfrm>
            <a:prstGeom prst="rect">
              <a:avLst/>
            </a:prstGeom>
            <a:grpFill/>
          </p:spPr>
          <p:txBody>
            <a:bodyPr wrap="square" lIns="0" tIns="0" rIns="0" bIns="0" rtlCol="0" anchor="ctr">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bg1"/>
                  </a:solidFill>
                  <a:latin typeface="+mn-lt"/>
                  <a:ea typeface="+mn-ea"/>
                </a:rPr>
                <a:t>Use high-performance microcontroller</a:t>
              </a:r>
              <a:r>
                <a:rPr lang="en-GB" sz="2100" kern="1200" dirty="0">
                  <a:solidFill>
                    <a:schemeClr val="bg1"/>
                  </a:solidFill>
                  <a:latin typeface="+mn-lt"/>
                  <a:ea typeface="+mn-ea"/>
                  <a:cs typeface="+mn-cs"/>
                </a:rPr>
                <a:t>:</a:t>
              </a:r>
            </a:p>
            <a:p>
              <a:pPr marL="342900" indent="-342900" algn="l" defTabSz="914400" rtl="0" eaLnBrk="1" latinLnBrk="0" hangingPunct="1">
                <a:lnSpc>
                  <a:spcPct val="90000"/>
                </a:lnSpc>
                <a:spcBef>
                  <a:spcPts val="0"/>
                </a:spcBef>
                <a:spcAft>
                  <a:spcPts val="600"/>
                </a:spcAft>
                <a:buFontTx/>
                <a:buChar char="-"/>
              </a:pPr>
              <a:r>
                <a:rPr lang="en-GB" sz="2100" dirty="0">
                  <a:solidFill>
                    <a:schemeClr val="bg1"/>
                  </a:solidFill>
                  <a:latin typeface="+mn-lt"/>
                  <a:ea typeface="+mn-ea"/>
                </a:rPr>
                <a:t>E.g. 32-bit, 3 MB flash memory, 50-300 MHz</a:t>
              </a:r>
            </a:p>
          </p:txBody>
        </p:sp>
      </p:grpSp>
    </p:spTree>
    <p:extLst>
      <p:ext uri="{BB962C8B-B14F-4D97-AF65-F5344CB8AC3E}">
        <p14:creationId xmlns:p14="http://schemas.microsoft.com/office/powerpoint/2010/main" val="1833031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8DB8B-A8FD-4075-9C4B-C8C319B834D4}"/>
              </a:ext>
            </a:extLst>
          </p:cNvPr>
          <p:cNvSpPr>
            <a:spLocks noGrp="1"/>
          </p:cNvSpPr>
          <p:nvPr>
            <p:ph type="title"/>
          </p:nvPr>
        </p:nvSpPr>
        <p:spPr/>
        <p:txBody>
          <a:bodyPr/>
          <a:lstStyle/>
          <a:p>
            <a:r>
              <a:rPr lang="en-GB" dirty="0"/>
              <a:t>Introduction to the Internet of Things (IoT)</a:t>
            </a:r>
            <a:endParaRPr lang="en-US" dirty="0"/>
          </a:p>
        </p:txBody>
      </p:sp>
      <p:sp>
        <p:nvSpPr>
          <p:cNvPr id="3" name="Content Placeholder 2">
            <a:extLst>
              <a:ext uri="{FF2B5EF4-FFF2-40B4-BE49-F238E27FC236}">
                <a16:creationId xmlns:a16="http://schemas.microsoft.com/office/drawing/2014/main" id="{A65A4154-32CF-4BBA-8AEB-125890A4E762}"/>
              </a:ext>
            </a:extLst>
          </p:cNvPr>
          <p:cNvSpPr>
            <a:spLocks noGrp="1"/>
          </p:cNvSpPr>
          <p:nvPr>
            <p:ph idx="1"/>
          </p:nvPr>
        </p:nvSpPr>
        <p:spPr>
          <a:xfrm>
            <a:off x="479425" y="1171111"/>
            <a:ext cx="8825410" cy="4948335"/>
          </a:xfrm>
        </p:spPr>
        <p:txBody>
          <a:bodyPr/>
          <a:lstStyle/>
          <a:p>
            <a:r>
              <a:rPr lang="en-GB" dirty="0"/>
              <a:t>IoT generally refers to a world in which a large range of objects are addressable via a network</a:t>
            </a:r>
            <a:endParaRPr lang="en-US" dirty="0"/>
          </a:p>
        </p:txBody>
      </p:sp>
      <p:grpSp>
        <p:nvGrpSpPr>
          <p:cNvPr id="4" name="Group 3">
            <a:extLst>
              <a:ext uri="{FF2B5EF4-FFF2-40B4-BE49-F238E27FC236}">
                <a16:creationId xmlns:a16="http://schemas.microsoft.com/office/drawing/2014/main" id="{ECC2E409-3BA3-4638-8189-622905031EB9}"/>
              </a:ext>
            </a:extLst>
          </p:cNvPr>
          <p:cNvGrpSpPr/>
          <p:nvPr/>
        </p:nvGrpSpPr>
        <p:grpSpPr>
          <a:xfrm>
            <a:off x="9719773" y="1327582"/>
            <a:ext cx="1546468" cy="4824432"/>
            <a:chOff x="9414973" y="1175530"/>
            <a:chExt cx="1546468" cy="4824432"/>
          </a:xfrm>
        </p:grpSpPr>
        <p:grpSp>
          <p:nvGrpSpPr>
            <p:cNvPr id="5" name="Group 4">
              <a:extLst>
                <a:ext uri="{FF2B5EF4-FFF2-40B4-BE49-F238E27FC236}">
                  <a16:creationId xmlns:a16="http://schemas.microsoft.com/office/drawing/2014/main" id="{AAF6EB71-64DC-4A46-BE59-C213D207DE24}"/>
                </a:ext>
              </a:extLst>
            </p:cNvPr>
            <p:cNvGrpSpPr/>
            <p:nvPr/>
          </p:nvGrpSpPr>
          <p:grpSpPr>
            <a:xfrm>
              <a:off x="9414973" y="1175530"/>
              <a:ext cx="1546468" cy="4824432"/>
              <a:chOff x="9227199" y="1271227"/>
              <a:chExt cx="2062478" cy="4824432"/>
            </a:xfrm>
          </p:grpSpPr>
          <p:sp>
            <p:nvSpPr>
              <p:cNvPr id="7" name="Oval 6">
                <a:extLst>
                  <a:ext uri="{FF2B5EF4-FFF2-40B4-BE49-F238E27FC236}">
                    <a16:creationId xmlns:a16="http://schemas.microsoft.com/office/drawing/2014/main" id="{CC7D23BE-EA01-4385-9E43-2A9F59EE8707}"/>
                  </a:ext>
                </a:extLst>
              </p:cNvPr>
              <p:cNvSpPr/>
              <p:nvPr/>
            </p:nvSpPr>
            <p:spPr bwMode="auto">
              <a:xfrm>
                <a:off x="9230987" y="3344220"/>
                <a:ext cx="2058690" cy="736086"/>
              </a:xfrm>
              <a:prstGeom prst="ellipse">
                <a:avLst/>
              </a:prstGeom>
              <a:noFill/>
              <a:ln w="1905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8" name="Oval 7">
                <a:extLst>
                  <a:ext uri="{FF2B5EF4-FFF2-40B4-BE49-F238E27FC236}">
                    <a16:creationId xmlns:a16="http://schemas.microsoft.com/office/drawing/2014/main" id="{D75990B1-F9EA-4498-90B6-8445F7EE01E3}"/>
                  </a:ext>
                </a:extLst>
              </p:cNvPr>
              <p:cNvSpPr/>
              <p:nvPr/>
            </p:nvSpPr>
            <p:spPr bwMode="auto">
              <a:xfrm>
                <a:off x="9754494" y="1271227"/>
                <a:ext cx="1029346" cy="4824015"/>
              </a:xfrm>
              <a:prstGeom prst="ellipse">
                <a:avLst/>
              </a:prstGeom>
              <a:noFill/>
              <a:ln w="1905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9" name="Oval 8">
                <a:extLst>
                  <a:ext uri="{FF2B5EF4-FFF2-40B4-BE49-F238E27FC236}">
                    <a16:creationId xmlns:a16="http://schemas.microsoft.com/office/drawing/2014/main" id="{9578F6CF-F895-4A70-BC38-431A87B1E6FB}"/>
                  </a:ext>
                </a:extLst>
              </p:cNvPr>
              <p:cNvSpPr/>
              <p:nvPr/>
            </p:nvSpPr>
            <p:spPr bwMode="auto">
              <a:xfrm>
                <a:off x="9227199" y="1271644"/>
                <a:ext cx="2058690" cy="4824015"/>
              </a:xfrm>
              <a:prstGeom prst="ellipse">
                <a:avLst/>
              </a:prstGeom>
              <a:noFill/>
              <a:ln w="1905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grpSp>
        <p:sp>
          <p:nvSpPr>
            <p:cNvPr id="6" name="TextBox 5">
              <a:extLst>
                <a:ext uri="{FF2B5EF4-FFF2-40B4-BE49-F238E27FC236}">
                  <a16:creationId xmlns:a16="http://schemas.microsoft.com/office/drawing/2014/main" id="{7CF1048F-40A9-4C14-ACB5-56E90B48F55D}"/>
                </a:ext>
              </a:extLst>
            </p:cNvPr>
            <p:cNvSpPr txBox="1"/>
            <p:nvPr/>
          </p:nvSpPr>
          <p:spPr>
            <a:xfrm>
              <a:off x="9792421" y="3337731"/>
              <a:ext cx="785793" cy="646331"/>
            </a:xfrm>
            <a:prstGeom prst="rect">
              <a:avLst/>
            </a:prstGeom>
            <a:noFill/>
          </p:spPr>
          <p:txBody>
            <a:bodyPr wrap="none" rtlCol="0">
              <a:spAutoFit/>
            </a:bodyPr>
            <a:lstStyle/>
            <a:p>
              <a:r>
                <a:rPr lang="en-GB" sz="3600" b="1" dirty="0"/>
                <a:t>IoT</a:t>
              </a:r>
            </a:p>
          </p:txBody>
        </p:sp>
      </p:grpSp>
      <p:grpSp>
        <p:nvGrpSpPr>
          <p:cNvPr id="23" name="Group 22">
            <a:extLst>
              <a:ext uri="{FF2B5EF4-FFF2-40B4-BE49-F238E27FC236}">
                <a16:creationId xmlns:a16="http://schemas.microsoft.com/office/drawing/2014/main" id="{97FB5405-3C36-4713-BC31-6FA05F9EC80F}"/>
              </a:ext>
            </a:extLst>
          </p:cNvPr>
          <p:cNvGrpSpPr/>
          <p:nvPr/>
        </p:nvGrpSpPr>
        <p:grpSpPr>
          <a:xfrm>
            <a:off x="758310" y="2562823"/>
            <a:ext cx="3981714" cy="3030963"/>
            <a:chOff x="475231" y="2299854"/>
            <a:chExt cx="3981714" cy="3030963"/>
          </a:xfrm>
        </p:grpSpPr>
        <p:sp>
          <p:nvSpPr>
            <p:cNvPr id="22" name="Rectangle: Diagonal Corners Snipped 21">
              <a:extLst>
                <a:ext uri="{FF2B5EF4-FFF2-40B4-BE49-F238E27FC236}">
                  <a16:creationId xmlns:a16="http://schemas.microsoft.com/office/drawing/2014/main" id="{74A2239C-E023-44D2-8AC4-D88AC84146A0}"/>
                </a:ext>
              </a:extLst>
            </p:cNvPr>
            <p:cNvSpPr/>
            <p:nvPr/>
          </p:nvSpPr>
          <p:spPr>
            <a:xfrm>
              <a:off x="475231" y="2299854"/>
              <a:ext cx="3981714" cy="3030963"/>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4914E8D-850A-4C3B-92F4-1A1DCB60AB4F}"/>
                </a:ext>
              </a:extLst>
            </p:cNvPr>
            <p:cNvSpPr txBox="1"/>
            <p:nvPr/>
          </p:nvSpPr>
          <p:spPr>
            <a:xfrm>
              <a:off x="745435" y="2433848"/>
              <a:ext cx="3528391" cy="2788456"/>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600"/>
                </a:spcBef>
                <a:spcAft>
                  <a:spcPts val="600"/>
                </a:spcAft>
                <a:buFont typeface="Arial" panose="020B0604020202020204" pitchFamily="34" charset="0"/>
                <a:buNone/>
              </a:pPr>
              <a:r>
                <a:rPr lang="en-GB" sz="2100" kern="1200" dirty="0">
                  <a:solidFill>
                    <a:schemeClr val="bg1"/>
                  </a:solidFill>
                  <a:latin typeface="+mn-lt"/>
                  <a:ea typeface="+mn-ea"/>
                  <a:cs typeface="+mn-cs"/>
                </a:rPr>
                <a:t>Why IoT?</a:t>
              </a:r>
            </a:p>
            <a:p>
              <a:pPr marL="342900" indent="-342900" defTabSz="914400" rtl="0" eaLnBrk="1" latinLnBrk="0" hangingPunct="1">
                <a:lnSpc>
                  <a:spcPct val="90000"/>
                </a:lnSpc>
                <a:spcBef>
                  <a:spcPts val="600"/>
                </a:spcBef>
                <a:spcAft>
                  <a:spcPts val="600"/>
                </a:spcAft>
                <a:buFont typeface="Arial" panose="020B0604020202020204" pitchFamily="34" charset="0"/>
                <a:buChar char="•"/>
              </a:pPr>
              <a:r>
                <a:rPr lang="en-GB" sz="2100" kern="1200" dirty="0">
                  <a:solidFill>
                    <a:schemeClr val="bg1"/>
                  </a:solidFill>
                  <a:latin typeface="+mn-lt"/>
                  <a:ea typeface="+mn-ea"/>
                  <a:cs typeface="+mn-cs"/>
                </a:rPr>
                <a:t>Items can have more functionality and become more intelligent</a:t>
              </a:r>
            </a:p>
            <a:p>
              <a:pPr marL="342900" indent="-342900" defTabSz="914400" rtl="0" eaLnBrk="1" latinLnBrk="0" hangingPunct="1">
                <a:lnSpc>
                  <a:spcPct val="90000"/>
                </a:lnSpc>
                <a:spcBef>
                  <a:spcPts val="600"/>
                </a:spcBef>
                <a:spcAft>
                  <a:spcPts val="600"/>
                </a:spcAft>
                <a:buFont typeface="Arial" panose="020B0604020202020204" pitchFamily="34" charset="0"/>
                <a:buChar char="•"/>
              </a:pPr>
              <a:r>
                <a:rPr lang="en-GB" sz="2100" dirty="0">
                  <a:solidFill>
                    <a:schemeClr val="bg1"/>
                  </a:solidFill>
                  <a:latin typeface="+mn-lt"/>
                  <a:ea typeface="+mn-ea"/>
                </a:rPr>
                <a:t>Items can be managed more easily</a:t>
              </a:r>
            </a:p>
            <a:p>
              <a:pPr marL="342900" indent="-342900" defTabSz="914400" rtl="0" eaLnBrk="1" latinLnBrk="0" hangingPunct="1">
                <a:lnSpc>
                  <a:spcPct val="90000"/>
                </a:lnSpc>
                <a:spcBef>
                  <a:spcPts val="600"/>
                </a:spcBef>
                <a:spcAft>
                  <a:spcPts val="600"/>
                </a:spcAft>
                <a:buFont typeface="Arial" panose="020B0604020202020204" pitchFamily="34" charset="0"/>
                <a:buChar char="•"/>
              </a:pPr>
              <a:r>
                <a:rPr lang="en-GB" sz="2100" kern="1200" dirty="0">
                  <a:solidFill>
                    <a:schemeClr val="bg1"/>
                  </a:solidFill>
                  <a:latin typeface="+mn-lt"/>
                  <a:ea typeface="+mn-ea"/>
                  <a:cs typeface="+mn-cs"/>
                </a:rPr>
                <a:t>More information becomes available</a:t>
              </a:r>
              <a:endParaRPr lang="en-US" sz="2100" kern="1200" dirty="0" err="1">
                <a:solidFill>
                  <a:schemeClr val="bg1"/>
                </a:solidFill>
                <a:latin typeface="+mn-lt"/>
                <a:ea typeface="+mn-ea"/>
                <a:cs typeface="+mn-cs"/>
              </a:endParaRPr>
            </a:p>
          </p:txBody>
        </p:sp>
      </p:grpSp>
      <p:grpSp>
        <p:nvGrpSpPr>
          <p:cNvPr id="24" name="Group 23">
            <a:extLst>
              <a:ext uri="{FF2B5EF4-FFF2-40B4-BE49-F238E27FC236}">
                <a16:creationId xmlns:a16="http://schemas.microsoft.com/office/drawing/2014/main" id="{C7E42FF8-54DD-4960-80F6-0EF003B060D0}"/>
              </a:ext>
            </a:extLst>
          </p:cNvPr>
          <p:cNvGrpSpPr/>
          <p:nvPr/>
        </p:nvGrpSpPr>
        <p:grpSpPr>
          <a:xfrm>
            <a:off x="5395390" y="2175808"/>
            <a:ext cx="3258653" cy="3921706"/>
            <a:chOff x="558361" y="2285999"/>
            <a:chExt cx="3258653" cy="4351327"/>
          </a:xfrm>
        </p:grpSpPr>
        <p:sp>
          <p:nvSpPr>
            <p:cNvPr id="25" name="Rectangle: Diagonal Corners Snipped 24">
              <a:extLst>
                <a:ext uri="{FF2B5EF4-FFF2-40B4-BE49-F238E27FC236}">
                  <a16:creationId xmlns:a16="http://schemas.microsoft.com/office/drawing/2014/main" id="{96BA4CD6-B756-4B77-B029-411F7AE2A4E0}"/>
                </a:ext>
              </a:extLst>
            </p:cNvPr>
            <p:cNvSpPr/>
            <p:nvPr/>
          </p:nvSpPr>
          <p:spPr>
            <a:xfrm>
              <a:off x="558361" y="2285999"/>
              <a:ext cx="3258653" cy="4351327"/>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708889E-290C-4C53-B5CA-BC527E4B88E4}"/>
                </a:ext>
              </a:extLst>
            </p:cNvPr>
            <p:cNvSpPr txBox="1"/>
            <p:nvPr/>
          </p:nvSpPr>
          <p:spPr>
            <a:xfrm>
              <a:off x="745437" y="2433848"/>
              <a:ext cx="2908747" cy="4193538"/>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600"/>
                </a:spcBef>
                <a:spcAft>
                  <a:spcPts val="600"/>
                </a:spcAft>
                <a:buFont typeface="Arial" panose="020B0604020202020204" pitchFamily="34" charset="0"/>
                <a:buNone/>
              </a:pPr>
              <a:r>
                <a:rPr lang="en-GB" dirty="0">
                  <a:solidFill>
                    <a:schemeClr val="bg1"/>
                  </a:solidFill>
                  <a:latin typeface="+mn-lt"/>
                  <a:ea typeface="+mn-ea"/>
                </a:rPr>
                <a:t>Objects can include:</a:t>
              </a:r>
            </a:p>
            <a:p>
              <a:pPr marL="342900" indent="-342900" defTabSz="914400" rtl="0" eaLnBrk="1" latinLnBrk="0" hangingPunct="1">
                <a:lnSpc>
                  <a:spcPct val="90000"/>
                </a:lnSpc>
                <a:spcBef>
                  <a:spcPts val="600"/>
                </a:spcBef>
                <a:spcAft>
                  <a:spcPts val="600"/>
                </a:spcAft>
                <a:buFont typeface="Arial" panose="020B0604020202020204" pitchFamily="34" charset="0"/>
                <a:buChar char="•"/>
              </a:pPr>
              <a:r>
                <a:rPr lang="en-GB" sz="1600" kern="1200" dirty="0">
                  <a:solidFill>
                    <a:schemeClr val="bg1"/>
                  </a:solidFill>
                  <a:latin typeface="+mn-lt"/>
                  <a:ea typeface="+mn-ea"/>
                  <a:cs typeface="+mn-cs"/>
                </a:rPr>
                <a:t>Smart buildings and home appliances</a:t>
              </a:r>
            </a:p>
            <a:p>
              <a:pPr marL="800100" lvl="1" indent="-342900" eaLnBrk="1" hangingPunct="1">
                <a:lnSpc>
                  <a:spcPct val="90000"/>
                </a:lnSpc>
                <a:spcBef>
                  <a:spcPts val="600"/>
                </a:spcBef>
                <a:spcAft>
                  <a:spcPts val="600"/>
                </a:spcAft>
                <a:buFont typeface="Arial" panose="020B0604020202020204" pitchFamily="34" charset="0"/>
                <a:buChar char="•"/>
              </a:pPr>
              <a:r>
                <a:rPr lang="en-GB" sz="1600" dirty="0">
                  <a:solidFill>
                    <a:schemeClr val="bg1"/>
                  </a:solidFill>
                  <a:latin typeface="+mn-lt"/>
                  <a:ea typeface="+mn-ea"/>
                </a:rPr>
                <a:t>Fridges, TVs, cookers</a:t>
              </a:r>
              <a:endParaRPr lang="en-GB" sz="1600" kern="1200" dirty="0">
                <a:solidFill>
                  <a:schemeClr val="bg1"/>
                </a:solidFill>
                <a:latin typeface="+mn-lt"/>
                <a:ea typeface="+mn-ea"/>
                <a:cs typeface="+mn-cs"/>
              </a:endParaRPr>
            </a:p>
            <a:p>
              <a:pPr marL="342900" indent="-342900" defTabSz="914400" rtl="0" eaLnBrk="1" latinLnBrk="0" hangingPunct="1">
                <a:lnSpc>
                  <a:spcPct val="90000"/>
                </a:lnSpc>
                <a:spcBef>
                  <a:spcPts val="600"/>
                </a:spcBef>
                <a:spcAft>
                  <a:spcPts val="600"/>
                </a:spcAft>
                <a:buFont typeface="Arial" panose="020B0604020202020204" pitchFamily="34" charset="0"/>
                <a:buChar char="•"/>
              </a:pPr>
              <a:r>
                <a:rPr lang="en-GB" sz="1600" dirty="0">
                  <a:solidFill>
                    <a:schemeClr val="bg1"/>
                  </a:solidFill>
                  <a:latin typeface="+mn-lt"/>
                  <a:ea typeface="+mn-ea"/>
                </a:rPr>
                <a:t>Civil engineering structures</a:t>
              </a:r>
            </a:p>
            <a:p>
              <a:pPr marL="800100" lvl="1" indent="-342900" eaLnBrk="1" hangingPunct="1">
                <a:lnSpc>
                  <a:spcPct val="90000"/>
                </a:lnSpc>
                <a:spcBef>
                  <a:spcPts val="600"/>
                </a:spcBef>
                <a:spcAft>
                  <a:spcPts val="600"/>
                </a:spcAft>
                <a:buFont typeface="Arial" panose="020B0604020202020204" pitchFamily="34" charset="0"/>
                <a:buChar char="•"/>
              </a:pPr>
              <a:r>
                <a:rPr lang="en-GB" sz="1600" kern="1200" dirty="0">
                  <a:solidFill>
                    <a:schemeClr val="bg1"/>
                  </a:solidFill>
                  <a:latin typeface="+mn-lt"/>
                  <a:ea typeface="+mn-ea"/>
                  <a:cs typeface="+mn-cs"/>
                </a:rPr>
                <a:t>Bridges, railways</a:t>
              </a:r>
            </a:p>
            <a:p>
              <a:pPr marL="342900" indent="-342900" eaLnBrk="1" hangingPunct="1">
                <a:lnSpc>
                  <a:spcPct val="90000"/>
                </a:lnSpc>
                <a:spcBef>
                  <a:spcPts val="600"/>
                </a:spcBef>
                <a:spcAft>
                  <a:spcPts val="600"/>
                </a:spcAft>
                <a:buFont typeface="Arial" panose="020B0604020202020204" pitchFamily="34" charset="0"/>
                <a:buChar char="•"/>
              </a:pPr>
              <a:r>
                <a:rPr lang="en-GB" sz="1600" dirty="0">
                  <a:solidFill>
                    <a:schemeClr val="bg1"/>
                  </a:solidFill>
                  <a:latin typeface="+mn-lt"/>
                  <a:ea typeface="+mn-ea"/>
                </a:rPr>
                <a:t>Wearable devices</a:t>
              </a:r>
            </a:p>
            <a:p>
              <a:pPr marL="800100" lvl="1" indent="-342900" eaLnBrk="1" hangingPunct="1">
                <a:lnSpc>
                  <a:spcPct val="90000"/>
                </a:lnSpc>
                <a:spcBef>
                  <a:spcPts val="600"/>
                </a:spcBef>
                <a:spcAft>
                  <a:spcPts val="600"/>
                </a:spcAft>
                <a:buFont typeface="Arial" panose="020B0604020202020204" pitchFamily="34" charset="0"/>
                <a:buChar char="•"/>
              </a:pPr>
              <a:r>
                <a:rPr lang="en-GB" sz="1600" kern="1200" dirty="0">
                  <a:solidFill>
                    <a:schemeClr val="bg1"/>
                  </a:solidFill>
                  <a:latin typeface="+mn-lt"/>
                  <a:ea typeface="+mn-ea"/>
                  <a:cs typeface="+mn-cs"/>
                </a:rPr>
                <a:t>Smart watches, glasses</a:t>
              </a:r>
            </a:p>
            <a:p>
              <a:pPr marL="342900" indent="-342900" eaLnBrk="1" hangingPunct="1">
                <a:lnSpc>
                  <a:spcPct val="90000"/>
                </a:lnSpc>
                <a:spcBef>
                  <a:spcPts val="600"/>
                </a:spcBef>
                <a:spcAft>
                  <a:spcPts val="600"/>
                </a:spcAft>
                <a:buFont typeface="Arial" panose="020B0604020202020204" pitchFamily="34" charset="0"/>
                <a:buChar char="•"/>
              </a:pPr>
              <a:r>
                <a:rPr lang="en-GB" sz="1600" dirty="0">
                  <a:solidFill>
                    <a:schemeClr val="bg1"/>
                  </a:solidFill>
                  <a:latin typeface="+mn-lt"/>
                  <a:ea typeface="+mn-ea"/>
                </a:rPr>
                <a:t>Medical devices</a:t>
              </a:r>
            </a:p>
            <a:p>
              <a:pPr marL="800100" lvl="1" indent="-342900" eaLnBrk="1" hangingPunct="1">
                <a:lnSpc>
                  <a:spcPct val="90000"/>
                </a:lnSpc>
                <a:spcBef>
                  <a:spcPts val="600"/>
                </a:spcBef>
                <a:spcAft>
                  <a:spcPts val="600"/>
                </a:spcAft>
                <a:buFont typeface="Arial" panose="020B0604020202020204" pitchFamily="34" charset="0"/>
                <a:buChar char="•"/>
              </a:pPr>
              <a:r>
                <a:rPr lang="en-GB" sz="1600" kern="1200" dirty="0">
                  <a:solidFill>
                    <a:schemeClr val="bg1"/>
                  </a:solidFill>
                  <a:latin typeface="+mn-lt"/>
                  <a:ea typeface="+mn-ea"/>
                  <a:cs typeface="+mn-cs"/>
                </a:rPr>
                <a:t>Smart inhaler, embedded pills</a:t>
              </a:r>
            </a:p>
          </p:txBody>
        </p:sp>
      </p:grpSp>
      <p:pic>
        <p:nvPicPr>
          <p:cNvPr id="28" name="Graphic 27" descr="Earth globe Africa and Europe">
            <a:extLst>
              <a:ext uri="{FF2B5EF4-FFF2-40B4-BE49-F238E27FC236}">
                <a16:creationId xmlns:a16="http://schemas.microsoft.com/office/drawing/2014/main" id="{D9645E3A-754D-4C2E-A3BE-DA26454B3B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06163" y="986145"/>
            <a:ext cx="914400" cy="914400"/>
          </a:xfrm>
          <a:prstGeom prst="rect">
            <a:avLst/>
          </a:prstGeom>
        </p:spPr>
      </p:pic>
      <p:pic>
        <p:nvPicPr>
          <p:cNvPr id="30" name="Graphic 29" descr="Connections">
            <a:extLst>
              <a:ext uri="{FF2B5EF4-FFF2-40B4-BE49-F238E27FC236}">
                <a16:creationId xmlns:a16="http://schemas.microsoft.com/office/drawing/2014/main" id="{DB587034-486A-47EF-AD0A-979689B878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71121" y="1918779"/>
            <a:ext cx="914400" cy="914400"/>
          </a:xfrm>
          <a:prstGeom prst="rect">
            <a:avLst/>
          </a:prstGeom>
        </p:spPr>
      </p:pic>
      <p:pic>
        <p:nvPicPr>
          <p:cNvPr id="32" name="Graphic 31" descr="Hierarchy">
            <a:extLst>
              <a:ext uri="{FF2B5EF4-FFF2-40B4-BE49-F238E27FC236}">
                <a16:creationId xmlns:a16="http://schemas.microsoft.com/office/drawing/2014/main" id="{325E78C4-C42B-42F8-B0B5-83E45B7C5C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91025" y="1775796"/>
            <a:ext cx="914400" cy="914400"/>
          </a:xfrm>
          <a:prstGeom prst="rect">
            <a:avLst/>
          </a:prstGeom>
        </p:spPr>
      </p:pic>
      <p:pic>
        <p:nvPicPr>
          <p:cNvPr id="34" name="Graphic 33" descr="Watch">
            <a:extLst>
              <a:ext uri="{FF2B5EF4-FFF2-40B4-BE49-F238E27FC236}">
                <a16:creationId xmlns:a16="http://schemas.microsoft.com/office/drawing/2014/main" id="{EDDE88B0-FBE9-4FEC-9FB3-47EE6AD046F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13967" y="5239485"/>
            <a:ext cx="701303" cy="701303"/>
          </a:xfrm>
          <a:prstGeom prst="rect">
            <a:avLst/>
          </a:prstGeom>
        </p:spPr>
      </p:pic>
      <p:pic>
        <p:nvPicPr>
          <p:cNvPr id="38" name="Graphic 37" descr="Camera">
            <a:extLst>
              <a:ext uri="{FF2B5EF4-FFF2-40B4-BE49-F238E27FC236}">
                <a16:creationId xmlns:a16="http://schemas.microsoft.com/office/drawing/2014/main" id="{26DE10A1-353A-4C65-812F-813BF09D9FE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380145" y="2943453"/>
            <a:ext cx="678669" cy="678669"/>
          </a:xfrm>
          <a:prstGeom prst="rect">
            <a:avLst/>
          </a:prstGeom>
        </p:spPr>
      </p:pic>
      <p:pic>
        <p:nvPicPr>
          <p:cNvPr id="40" name="Graphic 39" descr="Lightbulb">
            <a:extLst>
              <a:ext uri="{FF2B5EF4-FFF2-40B4-BE49-F238E27FC236}">
                <a16:creationId xmlns:a16="http://schemas.microsoft.com/office/drawing/2014/main" id="{BFA57E34-3A30-44DF-BC2A-EF8CC4FCB19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979656" y="4270691"/>
            <a:ext cx="678669" cy="678669"/>
          </a:xfrm>
          <a:prstGeom prst="rect">
            <a:avLst/>
          </a:prstGeom>
        </p:spPr>
      </p:pic>
      <p:pic>
        <p:nvPicPr>
          <p:cNvPr id="44" name="Graphic 43" descr="Web design">
            <a:extLst>
              <a:ext uri="{FF2B5EF4-FFF2-40B4-BE49-F238E27FC236}">
                <a16:creationId xmlns:a16="http://schemas.microsoft.com/office/drawing/2014/main" id="{ACAD6D65-069B-42AF-9F1A-511C319563B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915298" y="2915042"/>
            <a:ext cx="735490" cy="735490"/>
          </a:xfrm>
          <a:prstGeom prst="rect">
            <a:avLst/>
          </a:prstGeom>
        </p:spPr>
      </p:pic>
      <p:pic>
        <p:nvPicPr>
          <p:cNvPr id="46" name="Graphic 45" descr="Wi Fi">
            <a:extLst>
              <a:ext uri="{FF2B5EF4-FFF2-40B4-BE49-F238E27FC236}">
                <a16:creationId xmlns:a16="http://schemas.microsoft.com/office/drawing/2014/main" id="{8D5889C5-ADE0-4E4F-B0E2-4C06238C797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285521" y="5026388"/>
            <a:ext cx="914400" cy="914400"/>
          </a:xfrm>
          <a:prstGeom prst="rect">
            <a:avLst/>
          </a:prstGeom>
        </p:spPr>
      </p:pic>
      <p:pic>
        <p:nvPicPr>
          <p:cNvPr id="48" name="Graphic 47" descr="Cloud Computing">
            <a:extLst>
              <a:ext uri="{FF2B5EF4-FFF2-40B4-BE49-F238E27FC236}">
                <a16:creationId xmlns:a16="http://schemas.microsoft.com/office/drawing/2014/main" id="{C0E326B6-9451-4222-9AF0-AA2D685B4FC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904882" y="4152825"/>
            <a:ext cx="914400" cy="914400"/>
          </a:xfrm>
          <a:prstGeom prst="rect">
            <a:avLst/>
          </a:prstGeom>
        </p:spPr>
      </p:pic>
      <p:pic>
        <p:nvPicPr>
          <p:cNvPr id="50" name="Graphic 49" descr="Smart Phone">
            <a:extLst>
              <a:ext uri="{FF2B5EF4-FFF2-40B4-BE49-F238E27FC236}">
                <a16:creationId xmlns:a16="http://schemas.microsoft.com/office/drawing/2014/main" id="{12679751-F33C-4A93-B974-2561355EC4FC}"/>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355667" y="4211301"/>
            <a:ext cx="646331" cy="646331"/>
          </a:xfrm>
          <a:prstGeom prst="rect">
            <a:avLst/>
          </a:prstGeom>
        </p:spPr>
      </p:pic>
    </p:spTree>
    <p:extLst>
      <p:ext uri="{BB962C8B-B14F-4D97-AF65-F5344CB8AC3E}">
        <p14:creationId xmlns:p14="http://schemas.microsoft.com/office/powerpoint/2010/main" val="4119901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E0804-41E4-4A05-9217-6353FB849962}"/>
              </a:ext>
            </a:extLst>
          </p:cNvPr>
          <p:cNvSpPr>
            <a:spLocks noGrp="1"/>
          </p:cNvSpPr>
          <p:nvPr>
            <p:ph type="title"/>
          </p:nvPr>
        </p:nvSpPr>
        <p:spPr/>
        <p:txBody>
          <a:bodyPr/>
          <a:lstStyle/>
          <a:p>
            <a:r>
              <a:rPr lang="en-GB" dirty="0"/>
              <a:t>Internet of Things: Why Now?</a:t>
            </a:r>
            <a:endParaRPr lang="en-US" dirty="0"/>
          </a:p>
        </p:txBody>
      </p:sp>
      <p:sp>
        <p:nvSpPr>
          <p:cNvPr id="3" name="Content Placeholder 2">
            <a:extLst>
              <a:ext uri="{FF2B5EF4-FFF2-40B4-BE49-F238E27FC236}">
                <a16:creationId xmlns:a16="http://schemas.microsoft.com/office/drawing/2014/main" id="{D264BC9C-9027-4239-96A6-FF4C00313ACE}"/>
              </a:ext>
            </a:extLst>
          </p:cNvPr>
          <p:cNvSpPr>
            <a:spLocks noGrp="1"/>
          </p:cNvSpPr>
          <p:nvPr>
            <p:ph idx="1"/>
          </p:nvPr>
        </p:nvSpPr>
        <p:spPr>
          <a:xfrm>
            <a:off x="624557" y="1756235"/>
            <a:ext cx="5671158" cy="4948335"/>
          </a:xfrm>
        </p:spPr>
        <p:txBody>
          <a:bodyPr/>
          <a:lstStyle/>
          <a:p>
            <a:r>
              <a:rPr lang="en-GB" dirty="0"/>
              <a:t>Embedded chips are becoming:</a:t>
            </a:r>
          </a:p>
          <a:p>
            <a:pPr lvl="1"/>
            <a:r>
              <a:rPr lang="en-GB" dirty="0"/>
              <a:t>Cheaper</a:t>
            </a:r>
          </a:p>
          <a:p>
            <a:pPr lvl="1"/>
            <a:r>
              <a:rPr lang="en-GB" dirty="0"/>
              <a:t>Smaller</a:t>
            </a:r>
          </a:p>
          <a:p>
            <a:pPr lvl="1"/>
            <a:r>
              <a:rPr lang="en-GB" dirty="0"/>
              <a:t>Lower power</a:t>
            </a:r>
          </a:p>
          <a:p>
            <a:pPr lvl="1"/>
            <a:endParaRPr lang="en-GB" dirty="0"/>
          </a:p>
          <a:p>
            <a:r>
              <a:rPr lang="en-GB" dirty="0"/>
              <a:t>Energy harvesting</a:t>
            </a:r>
          </a:p>
          <a:p>
            <a:endParaRPr lang="en-GB" dirty="0"/>
          </a:p>
          <a:p>
            <a:r>
              <a:rPr lang="en-GB" dirty="0"/>
              <a:t>Communication is becoming faster and more efficient</a:t>
            </a:r>
            <a:endParaRPr lang="en-US" dirty="0"/>
          </a:p>
        </p:txBody>
      </p:sp>
      <p:grpSp>
        <p:nvGrpSpPr>
          <p:cNvPr id="4" name="Group 3">
            <a:extLst>
              <a:ext uri="{FF2B5EF4-FFF2-40B4-BE49-F238E27FC236}">
                <a16:creationId xmlns:a16="http://schemas.microsoft.com/office/drawing/2014/main" id="{E186B6AC-4902-4D81-BFCA-C22631F9363B}"/>
              </a:ext>
            </a:extLst>
          </p:cNvPr>
          <p:cNvGrpSpPr/>
          <p:nvPr/>
        </p:nvGrpSpPr>
        <p:grpSpPr>
          <a:xfrm>
            <a:off x="6219515" y="1756235"/>
            <a:ext cx="5029200" cy="3907292"/>
            <a:chOff x="6855619" y="2262807"/>
            <a:chExt cx="5029200" cy="3907292"/>
          </a:xfrm>
        </p:grpSpPr>
        <p:sp>
          <p:nvSpPr>
            <p:cNvPr id="5" name="Textfeld 13">
              <a:extLst>
                <a:ext uri="{FF2B5EF4-FFF2-40B4-BE49-F238E27FC236}">
                  <a16:creationId xmlns:a16="http://schemas.microsoft.com/office/drawing/2014/main" id="{38A3B72B-2C54-4D18-9E8E-91EF8E5FCE97}"/>
                </a:ext>
              </a:extLst>
            </p:cNvPr>
            <p:cNvSpPr txBox="1"/>
            <p:nvPr/>
          </p:nvSpPr>
          <p:spPr>
            <a:xfrm>
              <a:off x="10970419" y="5560499"/>
              <a:ext cx="914400" cy="609600"/>
            </a:xfrm>
            <a:prstGeom prst="rect">
              <a:avLst/>
            </a:prstGeom>
          </p:spPr>
          <p:txBody>
            <a:bodyPr vert="horz" wrap="none" lIns="0" tIns="0" rIns="0" bIns="0" rtlCol="0" anchor="t">
              <a:normAutofit/>
            </a:bodyPr>
            <a:lstStyle/>
            <a:p>
              <a:pPr algn="r"/>
              <a:r>
                <a:rPr lang="en-GB" dirty="0"/>
                <a:t>Number of embedded systems</a:t>
              </a:r>
            </a:p>
          </p:txBody>
        </p:sp>
        <p:grpSp>
          <p:nvGrpSpPr>
            <p:cNvPr id="6" name="Group 5">
              <a:extLst>
                <a:ext uri="{FF2B5EF4-FFF2-40B4-BE49-F238E27FC236}">
                  <a16:creationId xmlns:a16="http://schemas.microsoft.com/office/drawing/2014/main" id="{54E1A580-2695-48F6-BD25-422D4A744FDA}"/>
                </a:ext>
              </a:extLst>
            </p:cNvPr>
            <p:cNvGrpSpPr/>
            <p:nvPr/>
          </p:nvGrpSpPr>
          <p:grpSpPr>
            <a:xfrm>
              <a:off x="6855619" y="2262807"/>
              <a:ext cx="5029200" cy="3299793"/>
              <a:chOff x="6855619" y="2262807"/>
              <a:chExt cx="5029200" cy="3299793"/>
            </a:xfrm>
          </p:grpSpPr>
          <p:grpSp>
            <p:nvGrpSpPr>
              <p:cNvPr id="7" name="Group 6">
                <a:extLst>
                  <a:ext uri="{FF2B5EF4-FFF2-40B4-BE49-F238E27FC236}">
                    <a16:creationId xmlns:a16="http://schemas.microsoft.com/office/drawing/2014/main" id="{6F2ADD4A-D608-4AF9-86A9-DE4E80A30CD6}"/>
                  </a:ext>
                </a:extLst>
              </p:cNvPr>
              <p:cNvGrpSpPr/>
              <p:nvPr/>
            </p:nvGrpSpPr>
            <p:grpSpPr>
              <a:xfrm>
                <a:off x="8303419" y="2819400"/>
                <a:ext cx="2417052" cy="2288382"/>
                <a:chOff x="7597361" y="2724721"/>
                <a:chExt cx="3943846" cy="3385911"/>
              </a:xfrm>
            </p:grpSpPr>
            <p:grpSp>
              <p:nvGrpSpPr>
                <p:cNvPr id="12" name="Group 11">
                  <a:extLst>
                    <a:ext uri="{FF2B5EF4-FFF2-40B4-BE49-F238E27FC236}">
                      <a16:creationId xmlns:a16="http://schemas.microsoft.com/office/drawing/2014/main" id="{C813233C-A633-45FB-A9A7-F994C432C8AE}"/>
                    </a:ext>
                  </a:extLst>
                </p:cNvPr>
                <p:cNvGrpSpPr/>
                <p:nvPr/>
              </p:nvGrpSpPr>
              <p:grpSpPr>
                <a:xfrm>
                  <a:off x="7597361" y="2724721"/>
                  <a:ext cx="2250539" cy="3256157"/>
                  <a:chOff x="6366804" y="2040343"/>
                  <a:chExt cx="2060575" cy="3973528"/>
                </a:xfrm>
              </p:grpSpPr>
              <p:pic>
                <p:nvPicPr>
                  <p:cNvPr id="18" name="Picture 4" descr="C:\Users\seahon01\AppData\Local\Microsoft\Windows\Temporary Internet Files\Content.IE5\RJRYJ6T0\MC900433834[1].png">
                    <a:extLst>
                      <a:ext uri="{FF2B5EF4-FFF2-40B4-BE49-F238E27FC236}">
                        <a16:creationId xmlns:a16="http://schemas.microsoft.com/office/drawing/2014/main" id="{71EA8660-C300-4907-8F24-D8B364FFEF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6804" y="2040343"/>
                    <a:ext cx="2060575" cy="20605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C:\Users\seahon01\AppData\Local\Microsoft\Windows\Temporary Internet Files\Content.IE5\RJRYJ6T0\MC900433834[1].png">
                    <a:extLst>
                      <a:ext uri="{FF2B5EF4-FFF2-40B4-BE49-F238E27FC236}">
                        <a16:creationId xmlns:a16="http://schemas.microsoft.com/office/drawing/2014/main" id="{6AF525A2-7C5C-4035-AEC8-0C83EFAA38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4861" y="3775212"/>
                    <a:ext cx="1204459" cy="120445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seahon01\AppData\Local\Microsoft\Windows\Temporary Internet Files\Content.IE5\RJRYJ6T0\MC900433834[1].png">
                    <a:extLst>
                      <a:ext uri="{FF2B5EF4-FFF2-40B4-BE49-F238E27FC236}">
                        <a16:creationId xmlns:a16="http://schemas.microsoft.com/office/drawing/2014/main" id="{2734E6FC-7CE9-4613-8DE7-32917CBCAD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5975" y="5023442"/>
                    <a:ext cx="602230" cy="60223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seahon01\AppData\Local\Microsoft\Windows\Temporary Internet Files\Content.IE5\RJRYJ6T0\MC900433834[1].png">
                    <a:extLst>
                      <a:ext uri="{FF2B5EF4-FFF2-40B4-BE49-F238E27FC236}">
                        <a16:creationId xmlns:a16="http://schemas.microsoft.com/office/drawing/2014/main" id="{9488BE1E-1B3C-449F-9A48-F9159EB53B7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46533" y="5712756"/>
                    <a:ext cx="301115" cy="301115"/>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own Arrow 5">
                  <a:extLst>
                    <a:ext uri="{FF2B5EF4-FFF2-40B4-BE49-F238E27FC236}">
                      <a16:creationId xmlns:a16="http://schemas.microsoft.com/office/drawing/2014/main" id="{BF96DCC2-B1C2-4FBA-8275-55B932A4F15E}"/>
                    </a:ext>
                  </a:extLst>
                </p:cNvPr>
                <p:cNvSpPr/>
                <p:nvPr/>
              </p:nvSpPr>
              <p:spPr bwMode="auto">
                <a:xfrm>
                  <a:off x="11173653" y="2956604"/>
                  <a:ext cx="367554" cy="3154028"/>
                </a:xfrm>
                <a:prstGeom prst="downArrow">
                  <a:avLst/>
                </a:prstGeom>
                <a:noFill/>
                <a:ln w="1905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pic>
              <p:nvPicPr>
                <p:cNvPr id="14" name="Picture 5" descr="C:\Users\seahon01\AppData\Local\Microsoft\Windows\Temporary Internet Files\Content.IE5\2JIFLXU7\MC900389238[1].wmf">
                  <a:extLst>
                    <a:ext uri="{FF2B5EF4-FFF2-40B4-BE49-F238E27FC236}">
                      <a16:creationId xmlns:a16="http://schemas.microsoft.com/office/drawing/2014/main" id="{8E5CECE2-579E-4DF3-BC7D-E2AD88C7A2F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55706" y="3048217"/>
                  <a:ext cx="648703" cy="76095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C:\Users\seahon01\AppData\Local\Microsoft\Windows\Temporary Internet Files\Content.IE5\2JIFLXU7\MC900389238[1].wmf">
                  <a:extLst>
                    <a:ext uri="{FF2B5EF4-FFF2-40B4-BE49-F238E27FC236}">
                      <a16:creationId xmlns:a16="http://schemas.microsoft.com/office/drawing/2014/main" id="{0C94FC22-9AE8-437C-BBB5-C4FF02F8B40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77904" y="4355850"/>
                  <a:ext cx="404311" cy="4742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Users\seahon01\AppData\Local\Microsoft\Windows\Temporary Internet Files\Content.IE5\2JIFLXU7\MC900389238[1].wmf">
                  <a:extLst>
                    <a:ext uri="{FF2B5EF4-FFF2-40B4-BE49-F238E27FC236}">
                      <a16:creationId xmlns:a16="http://schemas.microsoft.com/office/drawing/2014/main" id="{9F8F8BE3-0135-4BA4-9B80-ACE9A6E069B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25495" y="5158878"/>
                  <a:ext cx="309129" cy="36261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seahon01\AppData\Local\Microsoft\Windows\Temporary Internet Files\Content.IE5\2JIFLXU7\MC900389238[1].wmf">
                  <a:extLst>
                    <a:ext uri="{FF2B5EF4-FFF2-40B4-BE49-F238E27FC236}">
                      <a16:creationId xmlns:a16="http://schemas.microsoft.com/office/drawing/2014/main" id="{2DDB5B41-F90D-4A13-83F3-D865DF24043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86508" y="5747762"/>
                  <a:ext cx="187103" cy="21947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8" name="Gerade Verbindung mit Pfeil 10">
                <a:extLst>
                  <a:ext uri="{FF2B5EF4-FFF2-40B4-BE49-F238E27FC236}">
                    <a16:creationId xmlns:a16="http://schemas.microsoft.com/office/drawing/2014/main" id="{BD2DF375-56DD-4296-8255-AAB9D8CEF465}"/>
                  </a:ext>
                </a:extLst>
              </p:cNvPr>
              <p:cNvCxnSpPr/>
              <p:nvPr/>
            </p:nvCxnSpPr>
            <p:spPr>
              <a:xfrm>
                <a:off x="7160419" y="5410200"/>
                <a:ext cx="4724400"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9" name="Gerade Verbindung mit Pfeil 18">
                <a:extLst>
                  <a:ext uri="{FF2B5EF4-FFF2-40B4-BE49-F238E27FC236}">
                    <a16:creationId xmlns:a16="http://schemas.microsoft.com/office/drawing/2014/main" id="{5A8B229A-89B9-4EF9-9E48-A0DCEC3250D1}"/>
                  </a:ext>
                </a:extLst>
              </p:cNvPr>
              <p:cNvCxnSpPr/>
              <p:nvPr/>
            </p:nvCxnSpPr>
            <p:spPr>
              <a:xfrm flipV="1">
                <a:off x="7312819" y="2590800"/>
                <a:ext cx="0" cy="297180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sp>
            <p:nvSpPr>
              <p:cNvPr id="10" name="Textfeld 21">
                <a:extLst>
                  <a:ext uri="{FF2B5EF4-FFF2-40B4-BE49-F238E27FC236}">
                    <a16:creationId xmlns:a16="http://schemas.microsoft.com/office/drawing/2014/main" id="{B1B3C604-55C3-45A0-8447-DCF6DB6D5C61}"/>
                  </a:ext>
                </a:extLst>
              </p:cNvPr>
              <p:cNvSpPr txBox="1"/>
              <p:nvPr/>
            </p:nvSpPr>
            <p:spPr>
              <a:xfrm>
                <a:off x="6855619" y="2262807"/>
                <a:ext cx="914400" cy="609600"/>
              </a:xfrm>
              <a:prstGeom prst="rect">
                <a:avLst/>
              </a:prstGeom>
            </p:spPr>
            <p:txBody>
              <a:bodyPr vert="horz" wrap="none" lIns="0" tIns="0" rIns="0" bIns="0" rtlCol="0" anchor="t">
                <a:normAutofit/>
              </a:bodyPr>
              <a:lstStyle/>
              <a:p>
                <a:pPr algn="ctr"/>
                <a:r>
                  <a:rPr lang="en-GB" dirty="0"/>
                  <a:t>Price</a:t>
                </a:r>
              </a:p>
            </p:txBody>
          </p:sp>
          <p:cxnSp>
            <p:nvCxnSpPr>
              <p:cNvPr id="11" name="Gerade Verbindung 16">
                <a:extLst>
                  <a:ext uri="{FF2B5EF4-FFF2-40B4-BE49-F238E27FC236}">
                    <a16:creationId xmlns:a16="http://schemas.microsoft.com/office/drawing/2014/main" id="{80AD7906-6707-4A9B-93DD-476DB7793B33}"/>
                  </a:ext>
                </a:extLst>
              </p:cNvPr>
              <p:cNvCxnSpPr/>
              <p:nvPr/>
            </p:nvCxnSpPr>
            <p:spPr>
              <a:xfrm>
                <a:off x="7599198" y="2901071"/>
                <a:ext cx="3980821" cy="2206711"/>
              </a:xfrm>
              <a:prstGeom prst="line">
                <a:avLst/>
              </a:prstGeom>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967706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0305-9000-404F-B376-EBF86B99858D}"/>
              </a:ext>
            </a:extLst>
          </p:cNvPr>
          <p:cNvSpPr>
            <a:spLocks noGrp="1"/>
          </p:cNvSpPr>
          <p:nvPr>
            <p:ph type="title"/>
          </p:nvPr>
        </p:nvSpPr>
        <p:spPr/>
        <p:txBody>
          <a:bodyPr/>
          <a:lstStyle/>
          <a:p>
            <a:r>
              <a:rPr lang="en-GB" dirty="0"/>
              <a:t>Challenges to the Internet of Things</a:t>
            </a:r>
            <a:endParaRPr lang="en-US" dirty="0"/>
          </a:p>
        </p:txBody>
      </p:sp>
      <p:sp>
        <p:nvSpPr>
          <p:cNvPr id="3" name="Content Placeholder 2">
            <a:extLst>
              <a:ext uri="{FF2B5EF4-FFF2-40B4-BE49-F238E27FC236}">
                <a16:creationId xmlns:a16="http://schemas.microsoft.com/office/drawing/2014/main" id="{9FB4BCA2-8945-4077-9651-41B7BF48CDF3}"/>
              </a:ext>
            </a:extLst>
          </p:cNvPr>
          <p:cNvSpPr>
            <a:spLocks noGrp="1"/>
          </p:cNvSpPr>
          <p:nvPr>
            <p:ph idx="1"/>
          </p:nvPr>
        </p:nvSpPr>
        <p:spPr>
          <a:xfrm>
            <a:off x="479425" y="1687943"/>
            <a:ext cx="11233150" cy="4941454"/>
          </a:xfrm>
        </p:spPr>
        <p:txBody>
          <a:bodyPr numCol="2"/>
          <a:lstStyle/>
          <a:p>
            <a:r>
              <a:rPr lang="en-GB" dirty="0"/>
              <a:t>Large number of chips required</a:t>
            </a:r>
          </a:p>
          <a:p>
            <a:pPr lvl="1"/>
            <a:r>
              <a:rPr lang="en-GB" dirty="0"/>
              <a:t>Chips have become even cheaper and smaller</a:t>
            </a:r>
          </a:p>
          <a:p>
            <a:pPr lvl="1"/>
            <a:endParaRPr lang="en-GB" dirty="0"/>
          </a:p>
          <a:p>
            <a:r>
              <a:rPr lang="en-GB" dirty="0"/>
              <a:t>Big data demand</a:t>
            </a:r>
          </a:p>
          <a:p>
            <a:pPr lvl="1"/>
            <a:r>
              <a:rPr lang="en-GB" dirty="0"/>
              <a:t>Large volume of data will be generated, data centre storage needs to be increased</a:t>
            </a:r>
          </a:p>
          <a:p>
            <a:pPr lvl="1"/>
            <a:endParaRPr lang="en-GB" dirty="0"/>
          </a:p>
          <a:p>
            <a:r>
              <a:rPr lang="en-GB" dirty="0"/>
              <a:t>Computation requirement</a:t>
            </a:r>
          </a:p>
          <a:p>
            <a:pPr lvl="1"/>
            <a:r>
              <a:rPr lang="en-GB" dirty="0"/>
              <a:t>High performance e.g. for cloud computing</a:t>
            </a:r>
          </a:p>
          <a:p>
            <a:pPr lvl="1"/>
            <a:endParaRPr lang="en-GB" dirty="0"/>
          </a:p>
          <a:p>
            <a:endParaRPr lang="en-GB" dirty="0"/>
          </a:p>
          <a:p>
            <a:endParaRPr lang="en-GB" dirty="0"/>
          </a:p>
          <a:p>
            <a:endParaRPr lang="en-GB" dirty="0"/>
          </a:p>
          <a:p>
            <a:r>
              <a:rPr lang="en-GB" dirty="0"/>
              <a:t>Power consumption</a:t>
            </a:r>
          </a:p>
          <a:p>
            <a:pPr lvl="1"/>
            <a:r>
              <a:rPr lang="en-GB" dirty="0"/>
              <a:t>Low power chips, longer battery life</a:t>
            </a:r>
          </a:p>
          <a:p>
            <a:pPr lvl="1"/>
            <a:endParaRPr lang="en-GB" dirty="0"/>
          </a:p>
          <a:p>
            <a:r>
              <a:rPr lang="en-GB" dirty="0"/>
              <a:t>Security</a:t>
            </a:r>
          </a:p>
          <a:p>
            <a:pPr lvl="1"/>
            <a:r>
              <a:rPr lang="en-GB" dirty="0"/>
              <a:t>Large amount of private data needs to be protected</a:t>
            </a:r>
          </a:p>
          <a:p>
            <a:pPr lvl="1"/>
            <a:endParaRPr lang="en-GB" dirty="0"/>
          </a:p>
          <a:p>
            <a:r>
              <a:rPr lang="en-GB" dirty="0"/>
              <a:t>Standards</a:t>
            </a:r>
          </a:p>
          <a:p>
            <a:pPr lvl="1"/>
            <a:r>
              <a:rPr lang="en-GB" dirty="0"/>
              <a:t>Official standards are required, such as network protocols</a:t>
            </a:r>
            <a:endParaRPr lang="en-US" dirty="0"/>
          </a:p>
        </p:txBody>
      </p:sp>
    </p:spTree>
    <p:extLst>
      <p:ext uri="{BB962C8B-B14F-4D97-AF65-F5344CB8AC3E}">
        <p14:creationId xmlns:p14="http://schemas.microsoft.com/office/powerpoint/2010/main" val="845141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5F5F0-6597-4A9F-9E78-012F54CE7564}"/>
              </a:ext>
            </a:extLst>
          </p:cNvPr>
          <p:cNvSpPr>
            <a:spLocks noGrp="1"/>
          </p:cNvSpPr>
          <p:nvPr>
            <p:ph type="title"/>
          </p:nvPr>
        </p:nvSpPr>
        <p:spPr/>
        <p:txBody>
          <a:bodyPr/>
          <a:lstStyle/>
          <a:p>
            <a:r>
              <a:rPr lang="en-GB" dirty="0"/>
              <a:t>Options for Building Embedded Systems</a:t>
            </a:r>
            <a:endParaRPr lang="en-US" dirty="0"/>
          </a:p>
        </p:txBody>
      </p:sp>
      <p:sp>
        <p:nvSpPr>
          <p:cNvPr id="4" name="Text Box 90">
            <a:extLst>
              <a:ext uri="{FF2B5EF4-FFF2-40B4-BE49-F238E27FC236}">
                <a16:creationId xmlns:a16="http://schemas.microsoft.com/office/drawing/2014/main" id="{B5065C6C-F147-4099-B3B7-1396355E1FA4}"/>
              </a:ext>
            </a:extLst>
          </p:cNvPr>
          <p:cNvSpPr txBox="1">
            <a:spLocks noChangeArrowheads="1"/>
          </p:cNvSpPr>
          <p:nvPr/>
        </p:nvSpPr>
        <p:spPr bwMode="auto">
          <a:xfrm rot="-5400000">
            <a:off x="37595" y="2248403"/>
            <a:ext cx="11448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b="0" dirty="0">
                <a:latin typeface="Verdana" pitchFamily="34" charset="0"/>
              </a:rPr>
              <a:t>Dedicated </a:t>
            </a:r>
          </a:p>
          <a:p>
            <a:r>
              <a:rPr lang="en-US" sz="1400" b="0" dirty="0">
                <a:latin typeface="Verdana" pitchFamily="34" charset="0"/>
              </a:rPr>
              <a:t>Hardware</a:t>
            </a:r>
          </a:p>
        </p:txBody>
      </p:sp>
      <p:sp>
        <p:nvSpPr>
          <p:cNvPr id="5" name="Text Box 93">
            <a:extLst>
              <a:ext uri="{FF2B5EF4-FFF2-40B4-BE49-F238E27FC236}">
                <a16:creationId xmlns:a16="http://schemas.microsoft.com/office/drawing/2014/main" id="{8F251D0B-76C3-46A3-9DCE-01BAA17E028E}"/>
              </a:ext>
            </a:extLst>
          </p:cNvPr>
          <p:cNvSpPr txBox="1">
            <a:spLocks noChangeArrowheads="1"/>
          </p:cNvSpPr>
          <p:nvPr/>
        </p:nvSpPr>
        <p:spPr bwMode="auto">
          <a:xfrm rot="-5400000">
            <a:off x="-590950" y="4268979"/>
            <a:ext cx="24019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b="0" dirty="0">
                <a:solidFill>
                  <a:srgbClr val="C00000"/>
                </a:solidFill>
                <a:latin typeface="Verdana" pitchFamily="34" charset="0"/>
              </a:rPr>
              <a:t>Software Running on</a:t>
            </a:r>
            <a:br>
              <a:rPr lang="en-US" sz="1400" b="0" dirty="0">
                <a:solidFill>
                  <a:srgbClr val="C00000"/>
                </a:solidFill>
                <a:latin typeface="Verdana" pitchFamily="34" charset="0"/>
              </a:rPr>
            </a:br>
            <a:r>
              <a:rPr lang="en-US" sz="1400" b="0" dirty="0">
                <a:solidFill>
                  <a:srgbClr val="C00000"/>
                </a:solidFill>
                <a:latin typeface="Verdana" pitchFamily="34" charset="0"/>
              </a:rPr>
              <a:t>Generic Hardware</a:t>
            </a:r>
          </a:p>
        </p:txBody>
      </p:sp>
      <p:graphicFrame>
        <p:nvGraphicFramePr>
          <p:cNvPr id="6" name="Table 5">
            <a:extLst>
              <a:ext uri="{FF2B5EF4-FFF2-40B4-BE49-F238E27FC236}">
                <a16:creationId xmlns:a16="http://schemas.microsoft.com/office/drawing/2014/main" id="{4F6963F6-2593-41E4-9638-89D619BB6919}"/>
              </a:ext>
            </a:extLst>
          </p:cNvPr>
          <p:cNvGraphicFramePr>
            <a:graphicFrameLocks noGrp="1"/>
          </p:cNvGraphicFramePr>
          <p:nvPr>
            <p:extLst>
              <p:ext uri="{D42A27DB-BD31-4B8C-83A1-F6EECF244321}">
                <p14:modId xmlns:p14="http://schemas.microsoft.com/office/powerpoint/2010/main" val="1280010087"/>
              </p:ext>
            </p:extLst>
          </p:nvPr>
        </p:nvGraphicFramePr>
        <p:xfrm>
          <a:off x="1145896" y="1314386"/>
          <a:ext cx="10697688" cy="4586140"/>
        </p:xfrm>
        <a:graphic>
          <a:graphicData uri="http://schemas.openxmlformats.org/drawingml/2006/table">
            <a:tbl>
              <a:tblPr firstRow="1" bandRow="1">
                <a:tableStyleId>{7DF18680-E054-41AD-8BC1-D1AEF772440D}</a:tableStyleId>
              </a:tblPr>
              <a:tblGrid>
                <a:gridCol w="1946573">
                  <a:extLst>
                    <a:ext uri="{9D8B030D-6E8A-4147-A177-3AD203B41FA5}">
                      <a16:colId xmlns:a16="http://schemas.microsoft.com/office/drawing/2014/main" val="20000"/>
                    </a:ext>
                  </a:extLst>
                </a:gridCol>
                <a:gridCol w="1100237">
                  <a:extLst>
                    <a:ext uri="{9D8B030D-6E8A-4147-A177-3AD203B41FA5}">
                      <a16:colId xmlns:a16="http://schemas.microsoft.com/office/drawing/2014/main" val="20001"/>
                    </a:ext>
                  </a:extLst>
                </a:gridCol>
                <a:gridCol w="964823">
                  <a:extLst>
                    <a:ext uri="{9D8B030D-6E8A-4147-A177-3AD203B41FA5}">
                      <a16:colId xmlns:a16="http://schemas.microsoft.com/office/drawing/2014/main" val="20002"/>
                    </a:ext>
                  </a:extLst>
                </a:gridCol>
                <a:gridCol w="1337211">
                  <a:extLst>
                    <a:ext uri="{9D8B030D-6E8A-4147-A177-3AD203B41FA5}">
                      <a16:colId xmlns:a16="http://schemas.microsoft.com/office/drawing/2014/main" val="20003"/>
                    </a:ext>
                  </a:extLst>
                </a:gridCol>
                <a:gridCol w="1337211">
                  <a:extLst>
                    <a:ext uri="{9D8B030D-6E8A-4147-A177-3AD203B41FA5}">
                      <a16:colId xmlns:a16="http://schemas.microsoft.com/office/drawing/2014/main" val="20004"/>
                    </a:ext>
                  </a:extLst>
                </a:gridCol>
                <a:gridCol w="1337211">
                  <a:extLst>
                    <a:ext uri="{9D8B030D-6E8A-4147-A177-3AD203B41FA5}">
                      <a16:colId xmlns:a16="http://schemas.microsoft.com/office/drawing/2014/main" val="20005"/>
                    </a:ext>
                  </a:extLst>
                </a:gridCol>
                <a:gridCol w="1337211">
                  <a:extLst>
                    <a:ext uri="{9D8B030D-6E8A-4147-A177-3AD203B41FA5}">
                      <a16:colId xmlns:a16="http://schemas.microsoft.com/office/drawing/2014/main" val="20006"/>
                    </a:ext>
                  </a:extLst>
                </a:gridCol>
                <a:gridCol w="1337211">
                  <a:extLst>
                    <a:ext uri="{9D8B030D-6E8A-4147-A177-3AD203B41FA5}">
                      <a16:colId xmlns:a16="http://schemas.microsoft.com/office/drawing/2014/main" val="20007"/>
                    </a:ext>
                  </a:extLst>
                </a:gridCol>
              </a:tblGrid>
              <a:tr h="6399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Implementation</a:t>
                      </a:r>
                      <a:endParaRPr kumimoji="0" lang="en-US" sz="1200" b="0" i="0" u="none" strike="noStrike" cap="none" normalizeH="0" baseline="0" dirty="0">
                        <a:ln>
                          <a:noFill/>
                        </a:ln>
                        <a:solidFill>
                          <a:schemeClr val="bg1"/>
                        </a:solidFill>
                        <a:effectLst/>
                        <a:latin typeface="+mj-lt"/>
                      </a:endParaRPr>
                    </a:p>
                  </a:txBody>
                  <a:tcPr marL="121872" marR="121872" marT="45723" marB="45723" horzOverflow="overflow">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Design</a:t>
                      </a:r>
                      <a:br>
                        <a:rPr kumimoji="0" lang="en-US" sz="1200" u="none" strike="noStrike" cap="none" normalizeH="0" baseline="0" dirty="0">
                          <a:ln>
                            <a:noFill/>
                          </a:ln>
                          <a:effectLst/>
                        </a:rPr>
                      </a:br>
                      <a:r>
                        <a:rPr kumimoji="0" lang="en-US" sz="1200" u="none" strike="noStrike" cap="none" normalizeH="0" baseline="0" dirty="0">
                          <a:ln>
                            <a:noFill/>
                          </a:ln>
                          <a:effectLst/>
                        </a:rPr>
                        <a:t>Cost</a:t>
                      </a:r>
                      <a:endParaRPr kumimoji="0" lang="en-US" sz="1200" b="0" i="0" u="none" strike="noStrike" cap="none" normalizeH="0" baseline="0" dirty="0">
                        <a:ln>
                          <a:noFill/>
                        </a:ln>
                        <a:solidFill>
                          <a:schemeClr val="bg1"/>
                        </a:solidFill>
                        <a:effectLst/>
                        <a:latin typeface="+mj-lt"/>
                      </a:endParaRPr>
                    </a:p>
                  </a:txBody>
                  <a:tcPr marL="121872" marR="121872" marT="45723" marB="45723" horzOverflow="overflow">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Unit </a:t>
                      </a:r>
                      <a:br>
                        <a:rPr kumimoji="0" lang="en-US" sz="1200" u="none" strike="noStrike" cap="none" normalizeH="0" baseline="0" dirty="0">
                          <a:ln>
                            <a:noFill/>
                          </a:ln>
                          <a:effectLst/>
                        </a:rPr>
                      </a:br>
                      <a:r>
                        <a:rPr kumimoji="0" lang="en-US" sz="1200" u="none" strike="noStrike" cap="none" normalizeH="0" baseline="0" dirty="0">
                          <a:ln>
                            <a:noFill/>
                          </a:ln>
                          <a:effectLst/>
                        </a:rPr>
                        <a:t>Cost</a:t>
                      </a:r>
                      <a:endParaRPr kumimoji="0" lang="en-US" sz="1200" b="0" i="0" u="none" strike="noStrike" cap="none" normalizeH="0" baseline="0" dirty="0">
                        <a:ln>
                          <a:noFill/>
                        </a:ln>
                        <a:solidFill>
                          <a:schemeClr val="bg1"/>
                        </a:solidFill>
                        <a:effectLst/>
                        <a:latin typeface="+mj-lt"/>
                      </a:endParaRPr>
                    </a:p>
                  </a:txBody>
                  <a:tcPr marL="121872" marR="121872" marT="45723" marB="45723" horzOverflow="overflow">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Upgrades</a:t>
                      </a:r>
                      <a:br>
                        <a:rPr kumimoji="0" lang="en-US" sz="1200" u="none" strike="noStrike" cap="none" normalizeH="0" baseline="0" dirty="0">
                          <a:ln>
                            <a:noFill/>
                          </a:ln>
                          <a:effectLst/>
                        </a:rPr>
                      </a:br>
                      <a:r>
                        <a:rPr kumimoji="0" lang="en-US" sz="1200" u="none" strike="noStrike" cap="none" normalizeH="0" baseline="0" dirty="0">
                          <a:ln>
                            <a:noFill/>
                          </a:ln>
                          <a:effectLst/>
                        </a:rPr>
                        <a:t>&amp; Bug Fixes</a:t>
                      </a:r>
                      <a:endParaRPr kumimoji="0" lang="en-US" sz="1200" b="0" i="0" u="none" strike="noStrike" cap="none" normalizeH="0" baseline="0" dirty="0">
                        <a:ln>
                          <a:noFill/>
                        </a:ln>
                        <a:solidFill>
                          <a:schemeClr val="bg1"/>
                        </a:solidFill>
                        <a:effectLst/>
                        <a:latin typeface="+mj-lt"/>
                      </a:endParaRPr>
                    </a:p>
                  </a:txBody>
                  <a:tcPr marL="121872" marR="121872" marT="45723" marB="45723" horzOverflow="overflow">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Size</a:t>
                      </a:r>
                      <a:endParaRPr kumimoji="0" lang="en-US" sz="1200" b="0" i="0" u="none" strike="noStrike" cap="none" normalizeH="0" baseline="0" dirty="0">
                        <a:ln>
                          <a:noFill/>
                        </a:ln>
                        <a:solidFill>
                          <a:schemeClr val="bg1"/>
                        </a:solidFill>
                        <a:effectLst/>
                        <a:latin typeface="+mj-lt"/>
                      </a:endParaRPr>
                    </a:p>
                  </a:txBody>
                  <a:tcPr marL="121872" marR="121872" marT="45723" marB="45723" horzOverflow="overflow">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Weight</a:t>
                      </a:r>
                      <a:endParaRPr kumimoji="0" lang="en-US" sz="1200" b="0" i="0" u="none" strike="noStrike" cap="none" normalizeH="0" baseline="0" dirty="0">
                        <a:ln>
                          <a:noFill/>
                        </a:ln>
                        <a:solidFill>
                          <a:schemeClr val="bg1"/>
                        </a:solidFill>
                        <a:effectLst/>
                        <a:latin typeface="+mj-lt"/>
                      </a:endParaRPr>
                    </a:p>
                  </a:txBody>
                  <a:tcPr marL="121872" marR="121872" marT="45723" marB="45723" horzOverflow="overflow">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Power</a:t>
                      </a:r>
                      <a:endParaRPr kumimoji="0" lang="en-US" sz="1200" b="0" i="0" u="none" strike="noStrike" cap="none" normalizeH="0" baseline="0" dirty="0">
                        <a:ln>
                          <a:noFill/>
                        </a:ln>
                        <a:solidFill>
                          <a:schemeClr val="bg1"/>
                        </a:solidFill>
                        <a:effectLst/>
                        <a:latin typeface="+mj-lt"/>
                      </a:endParaRPr>
                    </a:p>
                  </a:txBody>
                  <a:tcPr marL="121872" marR="121872" marT="45723" marB="45723" horzOverflow="overflow">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System</a:t>
                      </a:r>
                      <a:br>
                        <a:rPr kumimoji="0" lang="en-US" sz="1200" u="none" strike="noStrike" cap="none" normalizeH="0" baseline="0" dirty="0">
                          <a:ln>
                            <a:noFill/>
                          </a:ln>
                          <a:effectLst/>
                        </a:rPr>
                      </a:br>
                      <a:r>
                        <a:rPr kumimoji="0" lang="en-US" sz="1200" u="none" strike="noStrike" cap="none" normalizeH="0" baseline="0" dirty="0">
                          <a:ln>
                            <a:noFill/>
                          </a:ln>
                          <a:effectLst/>
                        </a:rPr>
                        <a:t>Speed</a:t>
                      </a:r>
                      <a:endParaRPr kumimoji="0" lang="en-US" sz="1200" b="0" i="0" u="none" strike="noStrike" cap="none" normalizeH="0" baseline="0" dirty="0">
                        <a:ln>
                          <a:noFill/>
                        </a:ln>
                        <a:solidFill>
                          <a:schemeClr val="bg1"/>
                        </a:solidFill>
                        <a:effectLst/>
                        <a:latin typeface="+mj-lt"/>
                      </a:endParaRPr>
                    </a:p>
                  </a:txBody>
                  <a:tcPr marL="121872" marR="121872" marT="45723" marB="45723" horzOverflow="overflow">
                    <a:solidFill>
                      <a:schemeClr val="accent1"/>
                    </a:solidFill>
                  </a:tcPr>
                </a:tc>
                <a:extLst>
                  <a:ext uri="{0D108BD9-81ED-4DB2-BD59-A6C34878D82A}">
                    <a16:rowId xmlns:a16="http://schemas.microsoft.com/office/drawing/2014/main" val="10000"/>
                  </a:ext>
                </a:extLst>
              </a:tr>
              <a:tr h="35096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Discrete logic</a:t>
                      </a:r>
                      <a:endParaRPr kumimoji="0" lang="en-US" sz="1200" b="0" i="0" u="none" strike="noStrike" cap="none" normalizeH="0" baseline="0" dirty="0">
                        <a:ln>
                          <a:noFill/>
                        </a:ln>
                        <a:solidFill>
                          <a:schemeClr val="accent5">
                            <a:lumMod val="50000"/>
                          </a:schemeClr>
                        </a:solidFill>
                        <a:effectLst/>
                        <a:latin typeface="+mj-lt"/>
                      </a:endParaRPr>
                    </a:p>
                  </a:txBody>
                  <a:tcPr marL="121872" marR="121872" marT="45723" marB="45723" horzOverflow="overflow">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low</a:t>
                      </a:r>
                      <a:endParaRPr kumimoji="0" lang="en-US" sz="1200" b="0" i="0" u="none" strike="noStrike" cap="none" normalizeH="0" baseline="0" dirty="0">
                        <a:ln>
                          <a:noFill/>
                        </a:ln>
                        <a:solidFill>
                          <a:srgbClr val="040000"/>
                        </a:solidFill>
                        <a:effectLst/>
                        <a:latin typeface="+mj-lt"/>
                      </a:endParaRPr>
                    </a:p>
                  </a:txBody>
                  <a:tcPr marL="121872" marR="121872" marT="45723" marB="45723" horzOverflow="overflow">
                    <a:solidFill>
                      <a:srgbClr val="99F89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mid</a:t>
                      </a:r>
                      <a:endParaRPr kumimoji="0" lang="en-US" sz="1200" b="0" i="0" u="none" strike="noStrike" cap="none" normalizeH="0" baseline="0" dirty="0">
                        <a:ln>
                          <a:noFill/>
                        </a:ln>
                        <a:solidFill>
                          <a:srgbClr val="040000"/>
                        </a:solidFill>
                        <a:effectLst/>
                        <a:latin typeface="+mj-lt"/>
                      </a:endParaRPr>
                    </a:p>
                  </a:txBody>
                  <a:tcPr marL="121872" marR="121872" marT="45723" marB="45723" horzOverflow="overflow">
                    <a:solidFill>
                      <a:schemeClr val="accent5">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hard</a:t>
                      </a:r>
                      <a:endParaRPr kumimoji="0" lang="en-US" sz="1200" b="0" i="0" u="none" strike="noStrike" cap="none" normalizeH="0" baseline="0" dirty="0">
                        <a:ln>
                          <a:noFill/>
                        </a:ln>
                        <a:solidFill>
                          <a:srgbClr val="040000"/>
                        </a:solidFill>
                        <a:effectLst/>
                        <a:latin typeface="+mj-lt"/>
                      </a:endParaRPr>
                    </a:p>
                  </a:txBody>
                  <a:tcPr marL="121872" marR="121872" marT="45723" marB="45723" horzOverflow="overflow">
                    <a:solidFill>
                      <a:schemeClr val="accent5">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large</a:t>
                      </a:r>
                      <a:endParaRPr kumimoji="0" lang="en-US" sz="1200" b="0" i="0" u="none" strike="noStrike" cap="none" normalizeH="0" baseline="0" dirty="0">
                        <a:ln>
                          <a:noFill/>
                        </a:ln>
                        <a:solidFill>
                          <a:srgbClr val="040000"/>
                        </a:solidFill>
                        <a:effectLst/>
                        <a:latin typeface="+mj-lt"/>
                      </a:endParaRPr>
                    </a:p>
                  </a:txBody>
                  <a:tcPr marL="121872" marR="121872" marT="45723" marB="45723" horzOverflow="overflow">
                    <a:solidFill>
                      <a:schemeClr val="accent5">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high</a:t>
                      </a:r>
                      <a:endParaRPr kumimoji="0" lang="en-US" sz="1200" b="0" i="0" u="none" strike="noStrike" cap="none" normalizeH="0" baseline="0" dirty="0">
                        <a:ln>
                          <a:noFill/>
                        </a:ln>
                        <a:solidFill>
                          <a:srgbClr val="040000"/>
                        </a:solidFill>
                        <a:effectLst/>
                        <a:latin typeface="+mj-lt"/>
                      </a:endParaRPr>
                    </a:p>
                  </a:txBody>
                  <a:tcPr marL="121872" marR="121872" marT="45723" marB="45723" horzOverflow="overflow">
                    <a:solidFill>
                      <a:schemeClr val="accent5">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a:t>
                      </a:r>
                      <a:endParaRPr kumimoji="0" lang="en-US" sz="1200" b="0" i="0" u="none" strike="noStrike" cap="none" normalizeH="0" baseline="0" dirty="0">
                        <a:ln>
                          <a:noFill/>
                        </a:ln>
                        <a:solidFill>
                          <a:srgbClr val="040000"/>
                        </a:solidFill>
                        <a:effectLst/>
                        <a:latin typeface="+mj-lt"/>
                      </a:endParaRPr>
                    </a:p>
                  </a:txBody>
                  <a:tcPr marL="121872" marR="121872" marT="45723" marB="45723" horzOverflow="overflow">
                    <a:solidFill>
                      <a:schemeClr val="accent5">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very fast</a:t>
                      </a:r>
                      <a:endParaRPr kumimoji="0" lang="en-US" sz="1200" b="0" i="0" u="none" strike="noStrike" cap="none" normalizeH="0" baseline="0" dirty="0">
                        <a:ln>
                          <a:noFill/>
                        </a:ln>
                        <a:solidFill>
                          <a:srgbClr val="040000"/>
                        </a:solidFill>
                        <a:effectLst/>
                        <a:latin typeface="+mj-lt"/>
                      </a:endParaRPr>
                    </a:p>
                  </a:txBody>
                  <a:tcPr marL="121872" marR="121872" marT="45723" marB="45723" horzOverflow="overflow">
                    <a:solidFill>
                      <a:schemeClr val="accent5">
                        <a:lumMod val="60000"/>
                        <a:lumOff val="40000"/>
                      </a:schemeClr>
                    </a:solidFill>
                  </a:tcPr>
                </a:tc>
                <a:extLst>
                  <a:ext uri="{0D108BD9-81ED-4DB2-BD59-A6C34878D82A}">
                    <a16:rowId xmlns:a16="http://schemas.microsoft.com/office/drawing/2014/main" val="10001"/>
                  </a:ext>
                </a:extLst>
              </a:tr>
              <a:tr h="4335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ASIC</a:t>
                      </a:r>
                      <a:endParaRPr kumimoji="0" lang="en-US" sz="1200" b="0" i="0" u="none" strike="noStrike" cap="none" normalizeH="0" baseline="0" dirty="0">
                        <a:ln>
                          <a:noFill/>
                        </a:ln>
                        <a:solidFill>
                          <a:schemeClr val="accent5">
                            <a:lumMod val="50000"/>
                          </a:schemeClr>
                        </a:solidFill>
                        <a:effectLst/>
                        <a:latin typeface="+mj-lt"/>
                      </a:endParaRPr>
                    </a:p>
                  </a:txBody>
                  <a:tcPr marL="121872" marR="121872" marT="45723" marB="45723" horzOverflow="overflow">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high ($500K/ mask set)</a:t>
                      </a:r>
                      <a:endParaRPr kumimoji="0" lang="en-US" sz="1200" b="0" i="0" u="none" strike="noStrike" cap="none" normalizeH="0" baseline="0" dirty="0">
                        <a:ln>
                          <a:noFill/>
                        </a:ln>
                        <a:solidFill>
                          <a:srgbClr val="040000"/>
                        </a:solidFill>
                        <a:effectLst/>
                        <a:latin typeface="+mj-lt"/>
                      </a:endParaRPr>
                    </a:p>
                  </a:txBody>
                  <a:tcPr marL="121872" marR="121872" marT="45723" marB="45723" horzOverflow="overflow">
                    <a:solidFill>
                      <a:schemeClr val="accent5">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very low</a:t>
                      </a:r>
                      <a:endParaRPr kumimoji="0" lang="en-US" sz="1200" b="0" i="0" u="none" strike="noStrike" cap="none" normalizeH="0" baseline="0" dirty="0">
                        <a:ln>
                          <a:noFill/>
                        </a:ln>
                        <a:solidFill>
                          <a:srgbClr val="040000"/>
                        </a:solidFill>
                        <a:effectLst/>
                        <a:latin typeface="+mj-lt"/>
                      </a:endParaRPr>
                    </a:p>
                  </a:txBody>
                  <a:tcPr marL="121872" marR="121872" marT="45723" marB="45723" horzOverflow="overflow">
                    <a:solidFill>
                      <a:srgbClr val="99F89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hard</a:t>
                      </a:r>
                      <a:endParaRPr kumimoji="0" lang="en-US" sz="1200" b="0" i="0" u="none" strike="noStrike" cap="none" normalizeH="0" baseline="0" dirty="0">
                        <a:ln>
                          <a:noFill/>
                        </a:ln>
                        <a:solidFill>
                          <a:srgbClr val="040000"/>
                        </a:solidFill>
                        <a:effectLst/>
                        <a:latin typeface="+mj-lt"/>
                      </a:endParaRPr>
                    </a:p>
                  </a:txBody>
                  <a:tcPr marL="121872" marR="121872" marT="45723" marB="45723" horzOverflow="overflow">
                    <a:solidFill>
                      <a:schemeClr val="accent5">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tiny – 1 die</a:t>
                      </a:r>
                      <a:endParaRPr kumimoji="0" lang="en-US" sz="1200" b="0" i="0" u="none" strike="noStrike" cap="none" normalizeH="0" baseline="0" dirty="0">
                        <a:ln>
                          <a:noFill/>
                        </a:ln>
                        <a:solidFill>
                          <a:srgbClr val="040000"/>
                        </a:solidFill>
                        <a:effectLst/>
                        <a:latin typeface="+mj-lt"/>
                      </a:endParaRPr>
                    </a:p>
                  </a:txBody>
                  <a:tcPr marL="121872" marR="121872" marT="45723" marB="45723" horzOverflow="overflow">
                    <a:solidFill>
                      <a:srgbClr val="99F89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very low</a:t>
                      </a:r>
                      <a:endParaRPr kumimoji="0" lang="en-US" sz="1200" b="0" i="0" u="none" strike="noStrike" cap="none" normalizeH="0" baseline="0" dirty="0">
                        <a:ln>
                          <a:noFill/>
                        </a:ln>
                        <a:solidFill>
                          <a:srgbClr val="040000"/>
                        </a:solidFill>
                        <a:effectLst/>
                        <a:latin typeface="+mj-lt"/>
                      </a:endParaRPr>
                    </a:p>
                  </a:txBody>
                  <a:tcPr marL="121872" marR="121872" marT="45723" marB="45723" horzOverflow="overflow">
                    <a:solidFill>
                      <a:srgbClr val="99F89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low</a:t>
                      </a:r>
                      <a:endParaRPr kumimoji="0" lang="en-US" sz="1200" b="0" i="0" u="none" strike="noStrike" cap="none" normalizeH="0" baseline="0" dirty="0">
                        <a:ln>
                          <a:noFill/>
                        </a:ln>
                        <a:solidFill>
                          <a:srgbClr val="040000"/>
                        </a:solidFill>
                        <a:effectLst/>
                        <a:latin typeface="+mj-lt"/>
                      </a:endParaRPr>
                    </a:p>
                  </a:txBody>
                  <a:tcPr marL="121872" marR="121872" marT="45723" marB="45723" horzOverflow="overflow">
                    <a:solidFill>
                      <a:srgbClr val="99F89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extremely fast</a:t>
                      </a:r>
                      <a:endParaRPr kumimoji="0" lang="en-US" sz="1200" b="0" i="0" u="none" strike="noStrike" cap="none" normalizeH="0" baseline="0" dirty="0">
                        <a:ln>
                          <a:noFill/>
                        </a:ln>
                        <a:solidFill>
                          <a:srgbClr val="040000"/>
                        </a:solidFill>
                        <a:effectLst/>
                        <a:latin typeface="+mj-lt"/>
                      </a:endParaRPr>
                    </a:p>
                  </a:txBody>
                  <a:tcPr marL="121872" marR="121872" marT="45723" marB="45723" horzOverflow="overflow">
                    <a:solidFill>
                      <a:schemeClr val="accent5">
                        <a:lumMod val="60000"/>
                        <a:lumOff val="40000"/>
                      </a:schemeClr>
                    </a:solidFill>
                  </a:tcPr>
                </a:tc>
                <a:extLst>
                  <a:ext uri="{0D108BD9-81ED-4DB2-BD59-A6C34878D82A}">
                    <a16:rowId xmlns:a16="http://schemas.microsoft.com/office/drawing/2014/main" val="10002"/>
                  </a:ext>
                </a:extLst>
              </a:tr>
              <a:tr h="78449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Programmable logic – FPGA, PLD</a:t>
                      </a:r>
                      <a:endParaRPr kumimoji="0" lang="en-US" sz="1200" b="0" i="0" u="none" strike="noStrike" cap="none" normalizeH="0" baseline="0" dirty="0">
                        <a:ln>
                          <a:noFill/>
                        </a:ln>
                        <a:solidFill>
                          <a:schemeClr val="accent5">
                            <a:lumMod val="50000"/>
                          </a:schemeClr>
                        </a:solidFill>
                        <a:effectLst/>
                        <a:latin typeface="+mj-lt"/>
                      </a:endParaRPr>
                    </a:p>
                  </a:txBody>
                  <a:tcPr marL="121872" marR="121872" marT="45723" marB="45723" horzOverflow="overflow">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low to mid</a:t>
                      </a:r>
                      <a:endParaRPr kumimoji="0" lang="en-US" sz="1200" b="0" i="0" u="none" strike="noStrike" cap="none" normalizeH="0" baseline="0" dirty="0">
                        <a:ln>
                          <a:noFill/>
                        </a:ln>
                        <a:solidFill>
                          <a:srgbClr val="040000"/>
                        </a:solidFill>
                        <a:effectLst/>
                        <a:latin typeface="+mj-lt"/>
                      </a:endParaRPr>
                    </a:p>
                  </a:txBody>
                  <a:tcPr marL="121872" marR="121872" marT="45723" marB="45723" horzOverflow="overflow">
                    <a:solidFill>
                      <a:srgbClr val="99F89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mid</a:t>
                      </a:r>
                      <a:endParaRPr kumimoji="0" lang="en-US" sz="1200" b="0" i="0" u="none" strike="noStrike" cap="none" normalizeH="0" baseline="0" dirty="0">
                        <a:ln>
                          <a:noFill/>
                        </a:ln>
                        <a:solidFill>
                          <a:srgbClr val="040000"/>
                        </a:solidFill>
                        <a:effectLst/>
                        <a:latin typeface="+mj-lt"/>
                      </a:endParaRPr>
                    </a:p>
                  </a:txBody>
                  <a:tcPr marL="121872" marR="121872" marT="45723" marB="45723" horzOverflow="overflow">
                    <a:solidFill>
                      <a:schemeClr val="accent5">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easy</a:t>
                      </a:r>
                      <a:endParaRPr kumimoji="0" lang="en-US" sz="1200" b="0" i="0" u="none" strike="noStrike" cap="none" normalizeH="0" baseline="0" dirty="0">
                        <a:ln>
                          <a:noFill/>
                        </a:ln>
                        <a:solidFill>
                          <a:srgbClr val="040000"/>
                        </a:solidFill>
                        <a:effectLst/>
                        <a:latin typeface="+mj-lt"/>
                      </a:endParaRPr>
                    </a:p>
                  </a:txBody>
                  <a:tcPr marL="121872" marR="121872" marT="45723" marB="45723" horzOverflow="overflow">
                    <a:solidFill>
                      <a:srgbClr val="99F89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small</a:t>
                      </a:r>
                      <a:endParaRPr kumimoji="0" lang="en-US" sz="1200" b="0" i="0" u="none" strike="noStrike" cap="none" normalizeH="0" baseline="0" dirty="0">
                        <a:ln>
                          <a:noFill/>
                        </a:ln>
                        <a:solidFill>
                          <a:srgbClr val="040000"/>
                        </a:solidFill>
                        <a:effectLst/>
                        <a:latin typeface="+mj-lt"/>
                      </a:endParaRPr>
                    </a:p>
                  </a:txBody>
                  <a:tcPr marL="121872" marR="121872" marT="45723" marB="45723" horzOverflow="overflow">
                    <a:solidFill>
                      <a:srgbClr val="99F89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low</a:t>
                      </a:r>
                      <a:endParaRPr kumimoji="0" lang="en-US" sz="1200" b="0" i="0" u="none" strike="noStrike" cap="none" normalizeH="0" baseline="0" dirty="0">
                        <a:ln>
                          <a:noFill/>
                        </a:ln>
                        <a:solidFill>
                          <a:srgbClr val="040000"/>
                        </a:solidFill>
                        <a:effectLst/>
                        <a:latin typeface="+mj-lt"/>
                      </a:endParaRPr>
                    </a:p>
                  </a:txBody>
                  <a:tcPr marL="121872" marR="121872" marT="45723" marB="45723" horzOverflow="overflow">
                    <a:solidFill>
                      <a:srgbClr val="99F89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medium to high</a:t>
                      </a:r>
                      <a:endParaRPr kumimoji="0" lang="en-US" sz="1200" b="0" i="0" u="none" strike="noStrike" cap="none" normalizeH="0" baseline="0" dirty="0">
                        <a:ln>
                          <a:noFill/>
                        </a:ln>
                        <a:solidFill>
                          <a:srgbClr val="040000"/>
                        </a:solidFill>
                        <a:effectLst/>
                        <a:latin typeface="+mj-lt"/>
                      </a:endParaRPr>
                    </a:p>
                  </a:txBody>
                  <a:tcPr marL="121872" marR="121872" marT="45723" marB="45723" horzOverflow="overflow">
                    <a:solidFill>
                      <a:schemeClr val="accent5">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very fast</a:t>
                      </a:r>
                      <a:endParaRPr kumimoji="0" lang="en-US" sz="1200" b="0" i="0" u="none" strike="noStrike" cap="none" normalizeH="0" baseline="0" dirty="0">
                        <a:ln>
                          <a:noFill/>
                        </a:ln>
                        <a:solidFill>
                          <a:srgbClr val="040000"/>
                        </a:solidFill>
                        <a:effectLst/>
                        <a:latin typeface="+mj-lt"/>
                      </a:endParaRPr>
                    </a:p>
                  </a:txBody>
                  <a:tcPr marL="121872" marR="121872" marT="45723" marB="45723" horzOverflow="overflow">
                    <a:solidFill>
                      <a:schemeClr val="accent5">
                        <a:lumMod val="60000"/>
                        <a:lumOff val="40000"/>
                      </a:schemeClr>
                    </a:solidFill>
                  </a:tcPr>
                </a:tc>
                <a:extLst>
                  <a:ext uri="{0D108BD9-81ED-4DB2-BD59-A6C34878D82A}">
                    <a16:rowId xmlns:a16="http://schemas.microsoft.com/office/drawing/2014/main" val="10003"/>
                  </a:ext>
                </a:extLst>
              </a:tr>
              <a:tr h="92900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solidFill>
                            <a:srgbClr val="C00000"/>
                          </a:solidFill>
                          <a:effectLst/>
                        </a:rPr>
                        <a:t>Microprocessor + memory + peripherals</a:t>
                      </a:r>
                      <a:endParaRPr kumimoji="0" lang="en-US" sz="1200" b="0" i="0" u="none" strike="noStrike" cap="none" normalizeH="0" baseline="0" dirty="0">
                        <a:ln>
                          <a:noFill/>
                        </a:ln>
                        <a:solidFill>
                          <a:srgbClr val="C00000"/>
                        </a:solidFill>
                        <a:effectLst/>
                        <a:latin typeface="+mj-lt"/>
                      </a:endParaRPr>
                    </a:p>
                  </a:txBody>
                  <a:tcPr marL="121872" marR="121872" marT="45723" marB="45723" horzOverflow="overflow">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low to mid</a:t>
                      </a:r>
                      <a:endParaRPr kumimoji="0" lang="en-US" sz="1200" b="0" i="0" u="none" strike="noStrike" cap="none" normalizeH="0" baseline="0" dirty="0">
                        <a:ln>
                          <a:noFill/>
                        </a:ln>
                        <a:solidFill>
                          <a:srgbClr val="040000"/>
                        </a:solidFill>
                        <a:effectLst/>
                        <a:latin typeface="+mj-lt"/>
                      </a:endParaRPr>
                    </a:p>
                  </a:txBody>
                  <a:tcPr marL="121872" marR="121872" marT="45723" marB="45723" horzOverflow="overflow">
                    <a:solidFill>
                      <a:schemeClr val="accent5">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mid</a:t>
                      </a:r>
                      <a:endParaRPr kumimoji="0" lang="en-US" sz="1200" b="0" i="0" u="none" strike="noStrike" cap="none" normalizeH="0" baseline="0" dirty="0">
                        <a:ln>
                          <a:noFill/>
                        </a:ln>
                        <a:solidFill>
                          <a:srgbClr val="040000"/>
                        </a:solidFill>
                        <a:effectLst/>
                        <a:latin typeface="+mj-lt"/>
                      </a:endParaRPr>
                    </a:p>
                  </a:txBody>
                  <a:tcPr marL="121872" marR="121872" marT="45723" marB="45723" horzOverflow="overflow">
                    <a:solidFill>
                      <a:schemeClr val="accent5">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easy</a:t>
                      </a:r>
                      <a:endParaRPr kumimoji="0" lang="en-US" sz="1200" b="0" i="0" u="none" strike="noStrike" cap="none" normalizeH="0" baseline="0" dirty="0">
                        <a:ln>
                          <a:noFill/>
                        </a:ln>
                        <a:solidFill>
                          <a:srgbClr val="040000"/>
                        </a:solidFill>
                        <a:effectLst/>
                        <a:latin typeface="+mj-lt"/>
                      </a:endParaRPr>
                    </a:p>
                  </a:txBody>
                  <a:tcPr marL="121872" marR="121872" marT="45723" marB="45723" horzOverflow="overflow">
                    <a:solidFill>
                      <a:srgbClr val="99F89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small to medium</a:t>
                      </a:r>
                      <a:endParaRPr kumimoji="0" lang="en-US" sz="1200" b="0" i="0" u="none" strike="noStrike" cap="none" normalizeH="0" baseline="0" dirty="0">
                        <a:ln>
                          <a:noFill/>
                        </a:ln>
                        <a:solidFill>
                          <a:srgbClr val="040000"/>
                        </a:solidFill>
                        <a:effectLst/>
                        <a:latin typeface="+mj-lt"/>
                      </a:endParaRPr>
                    </a:p>
                  </a:txBody>
                  <a:tcPr marL="121872" marR="121872" marT="45723" marB="45723" horzOverflow="overflow">
                    <a:solidFill>
                      <a:schemeClr val="accent5">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low to moderate</a:t>
                      </a:r>
                      <a:endParaRPr kumimoji="0" lang="en-US" sz="1200" b="0" i="0" u="none" strike="noStrike" cap="none" normalizeH="0" baseline="0" dirty="0">
                        <a:ln>
                          <a:noFill/>
                        </a:ln>
                        <a:solidFill>
                          <a:srgbClr val="040000"/>
                        </a:solidFill>
                        <a:effectLst/>
                        <a:latin typeface="+mj-lt"/>
                      </a:endParaRPr>
                    </a:p>
                  </a:txBody>
                  <a:tcPr marL="121872" marR="121872" marT="45723" marB="45723" horzOverflow="overflow">
                    <a:solidFill>
                      <a:schemeClr val="accent5">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medium</a:t>
                      </a:r>
                      <a:endParaRPr kumimoji="0" lang="en-US" sz="1200" b="0" i="0" u="none" strike="noStrike" cap="none" normalizeH="0" baseline="0" dirty="0">
                        <a:ln>
                          <a:noFill/>
                        </a:ln>
                        <a:solidFill>
                          <a:srgbClr val="040000"/>
                        </a:solidFill>
                        <a:effectLst/>
                        <a:latin typeface="+mj-lt"/>
                      </a:endParaRPr>
                    </a:p>
                  </a:txBody>
                  <a:tcPr marL="121872" marR="121872" marT="45723" marB="45723" horzOverflow="overflow">
                    <a:solidFill>
                      <a:schemeClr val="accent5">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moderate</a:t>
                      </a:r>
                      <a:endParaRPr kumimoji="0" lang="en-US" sz="1200" b="0" i="0" u="none" strike="noStrike" cap="none" normalizeH="0" baseline="0" dirty="0">
                        <a:ln>
                          <a:noFill/>
                        </a:ln>
                        <a:solidFill>
                          <a:srgbClr val="040000"/>
                        </a:solidFill>
                        <a:effectLst/>
                        <a:latin typeface="+mj-lt"/>
                      </a:endParaRPr>
                    </a:p>
                  </a:txBody>
                  <a:tcPr marL="121872" marR="121872" marT="45723" marB="45723" horzOverflow="overflow">
                    <a:solidFill>
                      <a:schemeClr val="accent5">
                        <a:lumMod val="60000"/>
                        <a:lumOff val="40000"/>
                      </a:schemeClr>
                    </a:solidFill>
                  </a:tcPr>
                </a:tc>
                <a:extLst>
                  <a:ext uri="{0D108BD9-81ED-4DB2-BD59-A6C34878D82A}">
                    <a16:rowId xmlns:a16="http://schemas.microsoft.com/office/drawing/2014/main" val="10004"/>
                  </a:ext>
                </a:extLst>
              </a:tr>
              <a:tr h="10735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solidFill>
                            <a:srgbClr val="C00000"/>
                          </a:solidFill>
                          <a:effectLst/>
                        </a:rPr>
                        <a:t>Microcontroller (int. memory &amp; peripherals)</a:t>
                      </a:r>
                      <a:endParaRPr kumimoji="0" lang="en-US" sz="1200" u="none" strike="noStrike" cap="none" normalizeH="0" baseline="0" dirty="0">
                        <a:ln>
                          <a:noFill/>
                        </a:ln>
                        <a:solidFill>
                          <a:srgbClr val="C00000"/>
                        </a:solidFill>
                        <a:effectLst/>
                        <a:latin typeface="+mj-lt"/>
                      </a:endParaRPr>
                    </a:p>
                  </a:txBody>
                  <a:tcPr marL="121872" marR="121872" marT="45723" marB="45723" horzOverflow="overflow">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low</a:t>
                      </a:r>
                      <a:endParaRPr kumimoji="0" lang="en-US" sz="1200" b="0" i="0" u="none" strike="noStrike" cap="none" normalizeH="0" baseline="0" dirty="0">
                        <a:ln>
                          <a:noFill/>
                        </a:ln>
                        <a:solidFill>
                          <a:srgbClr val="040000"/>
                        </a:solidFill>
                        <a:effectLst/>
                        <a:latin typeface="+mj-lt"/>
                      </a:endParaRPr>
                    </a:p>
                  </a:txBody>
                  <a:tcPr marL="121872" marR="121872" marT="45723" marB="45723" horzOverflow="overflow">
                    <a:solidFill>
                      <a:srgbClr val="99F89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mid to low</a:t>
                      </a:r>
                      <a:endParaRPr kumimoji="0" lang="en-US" sz="1200" b="0" i="0" u="none" strike="noStrike" cap="none" normalizeH="0" baseline="0" dirty="0">
                        <a:ln>
                          <a:noFill/>
                        </a:ln>
                        <a:solidFill>
                          <a:srgbClr val="040000"/>
                        </a:solidFill>
                        <a:effectLst/>
                        <a:latin typeface="+mj-lt"/>
                      </a:endParaRPr>
                    </a:p>
                  </a:txBody>
                  <a:tcPr marL="121872" marR="121872" marT="45723" marB="45723" horzOverflow="overflow">
                    <a:solidFill>
                      <a:srgbClr val="99F89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easy</a:t>
                      </a:r>
                      <a:endParaRPr kumimoji="0" lang="en-US" sz="1200" b="0" i="0" u="none" strike="noStrike" cap="none" normalizeH="0" baseline="0" dirty="0">
                        <a:ln>
                          <a:noFill/>
                        </a:ln>
                        <a:solidFill>
                          <a:srgbClr val="040000"/>
                        </a:solidFill>
                        <a:effectLst/>
                        <a:latin typeface="+mj-lt"/>
                      </a:endParaRPr>
                    </a:p>
                  </a:txBody>
                  <a:tcPr marL="121872" marR="121872" marT="45723" marB="45723" horzOverflow="overflow">
                    <a:solidFill>
                      <a:srgbClr val="99F89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small</a:t>
                      </a:r>
                      <a:endParaRPr kumimoji="0" lang="en-US" sz="1200" b="0" i="0" u="none" strike="noStrike" cap="none" normalizeH="0" baseline="0" dirty="0">
                        <a:ln>
                          <a:noFill/>
                        </a:ln>
                        <a:solidFill>
                          <a:srgbClr val="040000"/>
                        </a:solidFill>
                        <a:effectLst/>
                        <a:latin typeface="+mj-lt"/>
                      </a:endParaRPr>
                    </a:p>
                  </a:txBody>
                  <a:tcPr marL="121872" marR="121872" marT="45723" marB="45723" horzOverflow="overflow">
                    <a:solidFill>
                      <a:srgbClr val="99F89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low</a:t>
                      </a:r>
                      <a:endParaRPr kumimoji="0" lang="en-US" sz="1200" b="0" i="0" u="none" strike="noStrike" cap="none" normalizeH="0" baseline="0" dirty="0">
                        <a:ln>
                          <a:noFill/>
                        </a:ln>
                        <a:solidFill>
                          <a:srgbClr val="040000"/>
                        </a:solidFill>
                        <a:effectLst/>
                        <a:latin typeface="+mj-lt"/>
                      </a:endParaRPr>
                    </a:p>
                  </a:txBody>
                  <a:tcPr marL="121872" marR="121872" marT="45723" marB="45723" horzOverflow="overflow">
                    <a:solidFill>
                      <a:srgbClr val="99F89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medium</a:t>
                      </a:r>
                      <a:endParaRPr kumimoji="0" lang="en-US" sz="1200" b="0" i="0" u="none" strike="noStrike" cap="none" normalizeH="0" baseline="0" dirty="0">
                        <a:ln>
                          <a:noFill/>
                        </a:ln>
                        <a:solidFill>
                          <a:srgbClr val="040000"/>
                        </a:solidFill>
                        <a:effectLst/>
                        <a:latin typeface="+mj-lt"/>
                      </a:endParaRPr>
                    </a:p>
                  </a:txBody>
                  <a:tcPr marL="121872" marR="121872" marT="45723" marB="45723" horzOverflow="overflow">
                    <a:solidFill>
                      <a:schemeClr val="accent5">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slow to moderate</a:t>
                      </a:r>
                      <a:endParaRPr kumimoji="0" lang="en-US" sz="1200" b="0" i="0" u="none" strike="noStrike" cap="none" normalizeH="0" baseline="0" dirty="0">
                        <a:ln>
                          <a:noFill/>
                        </a:ln>
                        <a:solidFill>
                          <a:srgbClr val="040000"/>
                        </a:solidFill>
                        <a:effectLst/>
                        <a:latin typeface="+mj-lt"/>
                      </a:endParaRPr>
                    </a:p>
                  </a:txBody>
                  <a:tcPr marL="121872" marR="121872" marT="45723" marB="45723" horzOverflow="overflow">
                    <a:solidFill>
                      <a:schemeClr val="accent5">
                        <a:lumMod val="60000"/>
                        <a:lumOff val="40000"/>
                      </a:schemeClr>
                    </a:solidFill>
                  </a:tcPr>
                </a:tc>
                <a:extLst>
                  <a:ext uri="{0D108BD9-81ED-4DB2-BD59-A6C34878D82A}">
                    <a16:rowId xmlns:a16="http://schemas.microsoft.com/office/drawing/2014/main" val="10005"/>
                  </a:ext>
                </a:extLst>
              </a:tr>
              <a:tr h="35096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solidFill>
                            <a:srgbClr val="C00000"/>
                          </a:solidFill>
                          <a:effectLst/>
                        </a:rPr>
                        <a:t>Embedded PC</a:t>
                      </a:r>
                      <a:endParaRPr kumimoji="0" lang="en-US" sz="1200" b="0" i="0" u="none" strike="noStrike" cap="none" normalizeH="0" baseline="0" dirty="0">
                        <a:ln>
                          <a:noFill/>
                        </a:ln>
                        <a:solidFill>
                          <a:srgbClr val="C00000"/>
                        </a:solidFill>
                        <a:effectLst/>
                        <a:latin typeface="+mj-lt"/>
                      </a:endParaRPr>
                    </a:p>
                  </a:txBody>
                  <a:tcPr marL="121872" marR="121872" marT="45723" marB="45723" horzOverflow="overflow">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low</a:t>
                      </a:r>
                      <a:endParaRPr kumimoji="0" lang="en-US" sz="1200" b="0" i="0" u="none" strike="noStrike" cap="none" normalizeH="0" baseline="0" dirty="0">
                        <a:ln>
                          <a:noFill/>
                        </a:ln>
                        <a:solidFill>
                          <a:srgbClr val="040000"/>
                        </a:solidFill>
                        <a:effectLst/>
                        <a:latin typeface="+mj-lt"/>
                      </a:endParaRPr>
                    </a:p>
                  </a:txBody>
                  <a:tcPr marL="121872" marR="121872" marT="45723" marB="45723" horzOverflow="overflow">
                    <a:solidFill>
                      <a:srgbClr val="99F89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high</a:t>
                      </a:r>
                      <a:endParaRPr kumimoji="0" lang="en-US" sz="1200" b="0" i="0" u="none" strike="noStrike" cap="none" normalizeH="0" baseline="0" dirty="0">
                        <a:ln>
                          <a:noFill/>
                        </a:ln>
                        <a:solidFill>
                          <a:srgbClr val="040000"/>
                        </a:solidFill>
                        <a:effectLst/>
                        <a:latin typeface="+mj-lt"/>
                      </a:endParaRPr>
                    </a:p>
                  </a:txBody>
                  <a:tcPr marL="121872" marR="121872" marT="45723" marB="45723" horzOverflow="overflow">
                    <a:solidFill>
                      <a:schemeClr val="accent5">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easy</a:t>
                      </a:r>
                      <a:endParaRPr kumimoji="0" lang="en-US" sz="1200" b="0" i="0" u="none" strike="noStrike" cap="none" normalizeH="0" baseline="0" dirty="0">
                        <a:ln>
                          <a:noFill/>
                        </a:ln>
                        <a:solidFill>
                          <a:srgbClr val="040000"/>
                        </a:solidFill>
                        <a:effectLst/>
                        <a:latin typeface="+mj-lt"/>
                      </a:endParaRPr>
                    </a:p>
                  </a:txBody>
                  <a:tcPr marL="121872" marR="121872" marT="45723" marB="45723" horzOverflow="overflow">
                    <a:solidFill>
                      <a:srgbClr val="99F89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medium</a:t>
                      </a:r>
                      <a:endParaRPr kumimoji="0" lang="en-US" sz="1200" b="0" i="0" u="none" strike="noStrike" cap="none" normalizeH="0" baseline="0" dirty="0">
                        <a:ln>
                          <a:noFill/>
                        </a:ln>
                        <a:solidFill>
                          <a:srgbClr val="040000"/>
                        </a:solidFill>
                        <a:effectLst/>
                        <a:latin typeface="+mj-lt"/>
                      </a:endParaRPr>
                    </a:p>
                  </a:txBody>
                  <a:tcPr marL="121872" marR="121872" marT="45723" marB="45723" horzOverflow="overflow">
                    <a:solidFill>
                      <a:schemeClr val="accent5">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moderate to high</a:t>
                      </a:r>
                      <a:endParaRPr kumimoji="0" lang="en-US" sz="1200" b="0" i="0" u="none" strike="noStrike" cap="none" normalizeH="0" baseline="0" dirty="0">
                        <a:ln>
                          <a:noFill/>
                        </a:ln>
                        <a:solidFill>
                          <a:srgbClr val="040000"/>
                        </a:solidFill>
                        <a:effectLst/>
                        <a:latin typeface="+mj-lt"/>
                      </a:endParaRPr>
                    </a:p>
                  </a:txBody>
                  <a:tcPr marL="121872" marR="121872" marT="45723" marB="45723" horzOverflow="overflow">
                    <a:solidFill>
                      <a:schemeClr val="accent5">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medium to high</a:t>
                      </a:r>
                      <a:endParaRPr kumimoji="0" lang="en-US" sz="1200" b="0" i="0" u="none" strike="noStrike" cap="none" normalizeH="0" baseline="0" dirty="0">
                        <a:ln>
                          <a:noFill/>
                        </a:ln>
                        <a:solidFill>
                          <a:srgbClr val="040000"/>
                        </a:solidFill>
                        <a:effectLst/>
                        <a:latin typeface="+mj-lt"/>
                      </a:endParaRPr>
                    </a:p>
                  </a:txBody>
                  <a:tcPr marL="121872" marR="121872" marT="45723" marB="45723" horzOverflow="overflow">
                    <a:solidFill>
                      <a:schemeClr val="accent5">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u="none" strike="noStrike" cap="none" normalizeH="0" baseline="0" dirty="0">
                          <a:ln>
                            <a:noFill/>
                          </a:ln>
                          <a:effectLst/>
                        </a:rPr>
                        <a:t>fast</a:t>
                      </a:r>
                      <a:endParaRPr kumimoji="0" lang="en-US" sz="1200" b="0" i="0" u="none" strike="noStrike" cap="none" normalizeH="0" baseline="0" dirty="0">
                        <a:ln>
                          <a:noFill/>
                        </a:ln>
                        <a:solidFill>
                          <a:srgbClr val="040000"/>
                        </a:solidFill>
                        <a:effectLst/>
                        <a:latin typeface="+mj-lt"/>
                      </a:endParaRPr>
                    </a:p>
                  </a:txBody>
                  <a:tcPr marL="121872" marR="121872" marT="45723" marB="45723" horzOverflow="overflow">
                    <a:solidFill>
                      <a:schemeClr val="accent5">
                        <a:lumMod val="60000"/>
                        <a:lumOff val="40000"/>
                      </a:schemeClr>
                    </a:solidFill>
                  </a:tcPr>
                </a:tc>
                <a:extLst>
                  <a:ext uri="{0D108BD9-81ED-4DB2-BD59-A6C34878D82A}">
                    <a16:rowId xmlns:a16="http://schemas.microsoft.com/office/drawing/2014/main" val="10006"/>
                  </a:ext>
                </a:extLst>
              </a:tr>
            </a:tbl>
          </a:graphicData>
        </a:graphic>
      </p:graphicFrame>
      <p:sp>
        <p:nvSpPr>
          <p:cNvPr id="7" name="Abgerundetes Rechteck 2">
            <a:extLst>
              <a:ext uri="{FF2B5EF4-FFF2-40B4-BE49-F238E27FC236}">
                <a16:creationId xmlns:a16="http://schemas.microsoft.com/office/drawing/2014/main" id="{1CE882EC-5F0C-4BD0-82D1-8369AE17B967}"/>
              </a:ext>
            </a:extLst>
          </p:cNvPr>
          <p:cNvSpPr/>
          <p:nvPr/>
        </p:nvSpPr>
        <p:spPr>
          <a:xfrm>
            <a:off x="991532" y="4465982"/>
            <a:ext cx="11049000" cy="1077632"/>
          </a:xfrm>
          <a:prstGeom prst="round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8" name="Gerade Verbindung mit Pfeil 8">
            <a:extLst>
              <a:ext uri="{FF2B5EF4-FFF2-40B4-BE49-F238E27FC236}">
                <a16:creationId xmlns:a16="http://schemas.microsoft.com/office/drawing/2014/main" id="{C1B86547-B08A-4B28-8713-A306643B6F4B}"/>
              </a:ext>
            </a:extLst>
          </p:cNvPr>
          <p:cNvCxnSpPr>
            <a:cxnSpLocks/>
          </p:cNvCxnSpPr>
          <p:nvPr/>
        </p:nvCxnSpPr>
        <p:spPr>
          <a:xfrm flipV="1">
            <a:off x="1982132" y="5367130"/>
            <a:ext cx="641798" cy="72887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sp>
        <p:nvSpPr>
          <p:cNvPr id="9" name="Textfeld 3">
            <a:extLst>
              <a:ext uri="{FF2B5EF4-FFF2-40B4-BE49-F238E27FC236}">
                <a16:creationId xmlns:a16="http://schemas.microsoft.com/office/drawing/2014/main" id="{BDE77219-EAEE-41D5-B01F-A461603E3449}"/>
              </a:ext>
            </a:extLst>
          </p:cNvPr>
          <p:cNvSpPr txBox="1"/>
          <p:nvPr/>
        </p:nvSpPr>
        <p:spPr>
          <a:xfrm>
            <a:off x="1524932" y="6096000"/>
            <a:ext cx="914400" cy="1292087"/>
          </a:xfrm>
          <a:prstGeom prst="rect">
            <a:avLst/>
          </a:prstGeom>
        </p:spPr>
        <p:txBody>
          <a:bodyPr vert="horz" wrap="none" lIns="0" tIns="0" rIns="0" bIns="0" rtlCol="0" anchor="t">
            <a:normAutofit/>
          </a:bodyPr>
          <a:lstStyle/>
          <a:p>
            <a:r>
              <a:rPr lang="en-GB" dirty="0"/>
              <a:t>Microcontroller based embedded system</a:t>
            </a:r>
          </a:p>
        </p:txBody>
      </p:sp>
    </p:spTree>
    <p:extLst>
      <p:ext uri="{BB962C8B-B14F-4D97-AF65-F5344CB8AC3E}">
        <p14:creationId xmlns:p14="http://schemas.microsoft.com/office/powerpoint/2010/main" val="1491620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51446-AF88-4961-AF35-A67E82C91ED1}"/>
              </a:ext>
            </a:extLst>
          </p:cNvPr>
          <p:cNvSpPr>
            <a:spLocks noGrp="1"/>
          </p:cNvSpPr>
          <p:nvPr>
            <p:ph type="title"/>
          </p:nvPr>
        </p:nvSpPr>
        <p:spPr/>
        <p:txBody>
          <a:bodyPr/>
          <a:lstStyle/>
          <a:p>
            <a:r>
              <a:rPr lang="en-GB" dirty="0"/>
              <a:t>Benefits of Microcontroller-based Embedded Systems</a:t>
            </a:r>
            <a:endParaRPr lang="en-US" dirty="0"/>
          </a:p>
        </p:txBody>
      </p:sp>
      <p:sp>
        <p:nvSpPr>
          <p:cNvPr id="3" name="Content Placeholder 2">
            <a:extLst>
              <a:ext uri="{FF2B5EF4-FFF2-40B4-BE49-F238E27FC236}">
                <a16:creationId xmlns:a16="http://schemas.microsoft.com/office/drawing/2014/main" id="{894C5AED-78CB-406D-A721-E115DD2EE9B2}"/>
              </a:ext>
            </a:extLst>
          </p:cNvPr>
          <p:cNvSpPr>
            <a:spLocks noGrp="1"/>
          </p:cNvSpPr>
          <p:nvPr>
            <p:ph idx="1"/>
          </p:nvPr>
        </p:nvSpPr>
        <p:spPr>
          <a:xfrm>
            <a:off x="479425" y="1558733"/>
            <a:ext cx="11233150" cy="4948335"/>
          </a:xfrm>
        </p:spPr>
        <p:txBody>
          <a:bodyPr numCol="2"/>
          <a:lstStyle/>
          <a:p>
            <a:r>
              <a:rPr lang="en-GB" dirty="0"/>
              <a:t>Greater performance and efficiency</a:t>
            </a:r>
          </a:p>
          <a:p>
            <a:pPr lvl="1">
              <a:spcBef>
                <a:spcPts val="600"/>
              </a:spcBef>
            </a:pPr>
            <a:r>
              <a:rPr lang="en-GB" dirty="0"/>
              <a:t>Software makes it possible to provide sophisticated control</a:t>
            </a:r>
          </a:p>
          <a:p>
            <a:pPr lvl="1">
              <a:spcBef>
                <a:spcPts val="600"/>
              </a:spcBef>
            </a:pPr>
            <a:endParaRPr lang="en-GB" dirty="0"/>
          </a:p>
          <a:p>
            <a:r>
              <a:rPr lang="en-GB" dirty="0"/>
              <a:t>Lower costs for mixed signal-processing systems</a:t>
            </a:r>
          </a:p>
          <a:p>
            <a:pPr lvl="1">
              <a:spcBef>
                <a:spcPts val="600"/>
              </a:spcBef>
            </a:pPr>
            <a:r>
              <a:rPr lang="en-GB" dirty="0"/>
              <a:t>Less expensive components can be used</a:t>
            </a:r>
          </a:p>
          <a:p>
            <a:pPr lvl="1">
              <a:spcBef>
                <a:spcPts val="600"/>
              </a:spcBef>
            </a:pPr>
            <a:r>
              <a:rPr lang="en-GB" dirty="0"/>
              <a:t>Manufacturing costs reduced</a:t>
            </a:r>
          </a:p>
          <a:p>
            <a:pPr lvl="1">
              <a:spcBef>
                <a:spcPts val="600"/>
              </a:spcBef>
            </a:pPr>
            <a:r>
              <a:rPr lang="en-GB" dirty="0"/>
              <a:t>Operating costs reduced</a:t>
            </a:r>
          </a:p>
          <a:p>
            <a:pPr lvl="1">
              <a:spcBef>
                <a:spcPts val="600"/>
              </a:spcBef>
            </a:pPr>
            <a:r>
              <a:rPr lang="en-GB" dirty="0"/>
              <a:t>Maintenance costs reduced</a:t>
            </a:r>
          </a:p>
          <a:p>
            <a:pPr lvl="1">
              <a:spcBef>
                <a:spcPts val="600"/>
              </a:spcBef>
            </a:pPr>
            <a:endParaRPr lang="en-GB" dirty="0"/>
          </a:p>
          <a:p>
            <a:endParaRPr lang="en-GB" dirty="0"/>
          </a:p>
          <a:p>
            <a:r>
              <a:rPr lang="en-GB" dirty="0"/>
              <a:t>More features</a:t>
            </a:r>
          </a:p>
          <a:p>
            <a:pPr lvl="1">
              <a:spcBef>
                <a:spcPts val="600"/>
              </a:spcBef>
            </a:pPr>
            <a:r>
              <a:rPr lang="en-GB" dirty="0"/>
              <a:t>May not be possible or practical with other approaches</a:t>
            </a:r>
            <a:endParaRPr lang="en-US" dirty="0"/>
          </a:p>
          <a:p>
            <a:endParaRPr lang="en-US" dirty="0"/>
          </a:p>
          <a:p>
            <a:r>
              <a:rPr lang="en-US" dirty="0"/>
              <a:t>Better dependability</a:t>
            </a:r>
          </a:p>
          <a:p>
            <a:pPr lvl="1">
              <a:spcBef>
                <a:spcPts val="600"/>
              </a:spcBef>
            </a:pPr>
            <a:r>
              <a:rPr lang="en-US" dirty="0"/>
              <a:t>Adaptive system which can compensate for failures</a:t>
            </a:r>
          </a:p>
          <a:p>
            <a:pPr lvl="1">
              <a:spcBef>
                <a:spcPts val="600"/>
              </a:spcBef>
            </a:pPr>
            <a:r>
              <a:rPr lang="en-US" dirty="0"/>
              <a:t>Better diagnostics to improve repair time</a:t>
            </a:r>
            <a:endParaRPr lang="en-GB" dirty="0"/>
          </a:p>
        </p:txBody>
      </p:sp>
    </p:spTree>
    <p:extLst>
      <p:ext uri="{BB962C8B-B14F-4D97-AF65-F5344CB8AC3E}">
        <p14:creationId xmlns:p14="http://schemas.microsoft.com/office/powerpoint/2010/main" val="1772573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B2B5-4683-EA47-85B4-5F8C42063374}"/>
              </a:ext>
            </a:extLst>
          </p:cNvPr>
          <p:cNvSpPr>
            <a:spLocks noGrp="1"/>
          </p:cNvSpPr>
          <p:nvPr>
            <p:ph type="title"/>
          </p:nvPr>
        </p:nvSpPr>
        <p:spPr/>
        <p:txBody>
          <a:bodyPr/>
          <a:lstStyle/>
          <a:p>
            <a:r>
              <a:rPr lang="en-GB" sz="6000" dirty="0"/>
              <a:t>Introduction to Embedded Systems</a:t>
            </a:r>
            <a:endParaRPr lang="en-US" sz="5400" dirty="0"/>
          </a:p>
        </p:txBody>
      </p:sp>
    </p:spTree>
    <p:extLst>
      <p:ext uri="{BB962C8B-B14F-4D97-AF65-F5344CB8AC3E}">
        <p14:creationId xmlns:p14="http://schemas.microsoft.com/office/powerpoint/2010/main" val="2211890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2DB9A-9FB4-4DC3-897F-DCC27F6C18D4}"/>
              </a:ext>
            </a:extLst>
          </p:cNvPr>
          <p:cNvSpPr>
            <a:spLocks noGrp="1"/>
          </p:cNvSpPr>
          <p:nvPr>
            <p:ph type="title"/>
          </p:nvPr>
        </p:nvSpPr>
        <p:spPr/>
        <p:txBody>
          <a:bodyPr/>
          <a:lstStyle/>
          <a:p>
            <a:r>
              <a:rPr lang="en-GB" dirty="0"/>
              <a:t>Impact of Constraints</a:t>
            </a:r>
            <a:endParaRPr lang="en-US" dirty="0"/>
          </a:p>
        </p:txBody>
      </p:sp>
      <p:sp>
        <p:nvSpPr>
          <p:cNvPr id="3" name="Content Placeholder 2">
            <a:extLst>
              <a:ext uri="{FF2B5EF4-FFF2-40B4-BE49-F238E27FC236}">
                <a16:creationId xmlns:a16="http://schemas.microsoft.com/office/drawing/2014/main" id="{42DA23E1-30D6-4DA7-9B35-F1E342C49A18}"/>
              </a:ext>
            </a:extLst>
          </p:cNvPr>
          <p:cNvSpPr>
            <a:spLocks noGrp="1"/>
          </p:cNvSpPr>
          <p:nvPr>
            <p:ph idx="1"/>
          </p:nvPr>
        </p:nvSpPr>
        <p:spPr/>
        <p:txBody>
          <a:bodyPr/>
          <a:lstStyle/>
          <a:p>
            <a:r>
              <a:rPr lang="en-GB" dirty="0"/>
              <a:t>Microcontrollers used (rather than microprocessors)</a:t>
            </a:r>
          </a:p>
          <a:p>
            <a:pPr lvl="1"/>
            <a:r>
              <a:rPr lang="en-GB" dirty="0"/>
              <a:t>Include peripherals to interface with other devices, respond efficiently</a:t>
            </a:r>
          </a:p>
          <a:p>
            <a:pPr lvl="1"/>
            <a:r>
              <a:rPr lang="en-GB" dirty="0"/>
              <a:t>On-chip RAM, ROM reduce circuit board complexity and cost</a:t>
            </a:r>
          </a:p>
          <a:p>
            <a:pPr lvl="1"/>
            <a:endParaRPr lang="en-GB" dirty="0"/>
          </a:p>
          <a:p>
            <a:r>
              <a:rPr lang="en-GB" dirty="0"/>
              <a:t>Programming language</a:t>
            </a:r>
          </a:p>
          <a:p>
            <a:pPr lvl="1"/>
            <a:r>
              <a:rPr lang="en-GB" dirty="0"/>
              <a:t>Programmed in the C language rather than Java (resulting in smaller and faster code – less expensive MCU)</a:t>
            </a:r>
          </a:p>
          <a:p>
            <a:pPr lvl="1"/>
            <a:r>
              <a:rPr lang="en-GB" dirty="0"/>
              <a:t>Some performance-critical code may be in assembly language</a:t>
            </a:r>
          </a:p>
          <a:p>
            <a:pPr lvl="1"/>
            <a:endParaRPr lang="en-GB" dirty="0"/>
          </a:p>
          <a:p>
            <a:r>
              <a:rPr lang="en-GB" dirty="0"/>
              <a:t>Operating system</a:t>
            </a:r>
          </a:p>
          <a:p>
            <a:pPr lvl="1"/>
            <a:r>
              <a:rPr lang="en-GB" dirty="0"/>
              <a:t>Typically no OS, but instead a simple scheduler</a:t>
            </a:r>
          </a:p>
          <a:p>
            <a:pPr lvl="1"/>
            <a:r>
              <a:rPr lang="en-GB" dirty="0"/>
              <a:t>If OS is used, it is likely to be a lean RTOS</a:t>
            </a:r>
            <a:endParaRPr lang="en-US" dirty="0"/>
          </a:p>
        </p:txBody>
      </p:sp>
    </p:spTree>
    <p:extLst>
      <p:ext uri="{BB962C8B-B14F-4D97-AF65-F5344CB8AC3E}">
        <p14:creationId xmlns:p14="http://schemas.microsoft.com/office/powerpoint/2010/main" val="888775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7E1B3-310F-4E15-B17E-8F414D63E11B}"/>
              </a:ext>
            </a:extLst>
          </p:cNvPr>
          <p:cNvSpPr>
            <a:spLocks noGrp="1"/>
          </p:cNvSpPr>
          <p:nvPr>
            <p:ph type="title"/>
          </p:nvPr>
        </p:nvSpPr>
        <p:spPr/>
        <p:txBody>
          <a:bodyPr/>
          <a:lstStyle/>
          <a:p>
            <a:r>
              <a:rPr lang="en-GB" dirty="0"/>
              <a:t>Summary: Building Embedded Systems using MCUs</a:t>
            </a:r>
            <a:endParaRPr lang="en-US" dirty="0"/>
          </a:p>
        </p:txBody>
      </p:sp>
      <p:sp>
        <p:nvSpPr>
          <p:cNvPr id="3" name="Content Placeholder 2">
            <a:extLst>
              <a:ext uri="{FF2B5EF4-FFF2-40B4-BE49-F238E27FC236}">
                <a16:creationId xmlns:a16="http://schemas.microsoft.com/office/drawing/2014/main" id="{4A30BD7B-246D-4503-AC42-001DB81E57EA}"/>
              </a:ext>
            </a:extLst>
          </p:cNvPr>
          <p:cNvSpPr>
            <a:spLocks noGrp="1"/>
          </p:cNvSpPr>
          <p:nvPr>
            <p:ph idx="1"/>
          </p:nvPr>
        </p:nvSpPr>
        <p:spPr>
          <a:xfrm>
            <a:off x="479425" y="1171111"/>
            <a:ext cx="11233150" cy="2486489"/>
          </a:xfrm>
        </p:spPr>
        <p:txBody>
          <a:bodyPr/>
          <a:lstStyle/>
          <a:p>
            <a:r>
              <a:rPr lang="en-GB" dirty="0"/>
              <a:t>In most embedded systems, MCUs are the best solution as they offer:</a:t>
            </a:r>
          </a:p>
          <a:p>
            <a:pPr lvl="1">
              <a:spcBef>
                <a:spcPts val="600"/>
              </a:spcBef>
            </a:pPr>
            <a:r>
              <a:rPr lang="en-GB" dirty="0"/>
              <a:t>Low development and manufacturing cost</a:t>
            </a:r>
          </a:p>
          <a:p>
            <a:pPr lvl="1">
              <a:spcBef>
                <a:spcPts val="600"/>
              </a:spcBef>
            </a:pPr>
            <a:r>
              <a:rPr lang="en-GB" dirty="0"/>
              <a:t>Easy porting and updating</a:t>
            </a:r>
          </a:p>
          <a:p>
            <a:pPr lvl="1">
              <a:spcBef>
                <a:spcPts val="600"/>
              </a:spcBef>
            </a:pPr>
            <a:r>
              <a:rPr lang="en-GB" dirty="0"/>
              <a:t>Light footprint</a:t>
            </a:r>
          </a:p>
          <a:p>
            <a:pPr lvl="1">
              <a:spcBef>
                <a:spcPts val="600"/>
              </a:spcBef>
            </a:pPr>
            <a:r>
              <a:rPr lang="en-GB" dirty="0"/>
              <a:t>Relatively low power consumption</a:t>
            </a:r>
          </a:p>
          <a:p>
            <a:pPr lvl="1">
              <a:spcBef>
                <a:spcPts val="600"/>
              </a:spcBef>
            </a:pPr>
            <a:r>
              <a:rPr lang="en-GB" dirty="0"/>
              <a:t>Satisfactory performance for low-end products</a:t>
            </a:r>
          </a:p>
          <a:p>
            <a:pPr lvl="1"/>
            <a:endParaRPr lang="en-GB" dirty="0"/>
          </a:p>
          <a:p>
            <a:pPr lvl="1"/>
            <a:endParaRPr lang="en-GB" dirty="0"/>
          </a:p>
        </p:txBody>
      </p:sp>
      <p:grpSp>
        <p:nvGrpSpPr>
          <p:cNvPr id="6" name="Group 5">
            <a:extLst>
              <a:ext uri="{FF2B5EF4-FFF2-40B4-BE49-F238E27FC236}">
                <a16:creationId xmlns:a16="http://schemas.microsoft.com/office/drawing/2014/main" id="{3167BFCE-EBF5-4C21-8DBB-2EF8F6C0D114}"/>
              </a:ext>
            </a:extLst>
          </p:cNvPr>
          <p:cNvGrpSpPr/>
          <p:nvPr/>
        </p:nvGrpSpPr>
        <p:grpSpPr>
          <a:xfrm>
            <a:off x="1250674" y="4225841"/>
            <a:ext cx="9690652" cy="1127209"/>
            <a:chOff x="1212574" y="4383157"/>
            <a:chExt cx="9690652" cy="1013791"/>
          </a:xfrm>
        </p:grpSpPr>
        <p:sp>
          <p:nvSpPr>
            <p:cNvPr id="4" name="Rectangle: Rounded Corners 3">
              <a:extLst>
                <a:ext uri="{FF2B5EF4-FFF2-40B4-BE49-F238E27FC236}">
                  <a16:creationId xmlns:a16="http://schemas.microsoft.com/office/drawing/2014/main" id="{B3EDB719-1EB7-4AE6-BC48-081C65EFE286}"/>
                </a:ext>
              </a:extLst>
            </p:cNvPr>
            <p:cNvSpPr/>
            <p:nvPr/>
          </p:nvSpPr>
          <p:spPr>
            <a:xfrm>
              <a:off x="1212574" y="4383157"/>
              <a:ext cx="9690652" cy="101379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5291578-B758-4782-BC9D-5F7CB09B91DE}"/>
                </a:ext>
              </a:extLst>
            </p:cNvPr>
            <p:cNvSpPr txBox="1"/>
            <p:nvPr/>
          </p:nvSpPr>
          <p:spPr>
            <a:xfrm>
              <a:off x="1520687" y="4497457"/>
              <a:ext cx="9153939" cy="872547"/>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bg1"/>
                  </a:solidFill>
                  <a:latin typeface="+mn-lt"/>
                  <a:ea typeface="+mn-ea"/>
                  <a:cs typeface="+mn-cs"/>
                </a:rPr>
                <a:t>In the upcoming labs, we wil</a:t>
              </a:r>
              <a:r>
                <a:rPr lang="en-GB" sz="2100" dirty="0">
                  <a:solidFill>
                    <a:schemeClr val="bg1"/>
                  </a:solidFill>
                  <a:latin typeface="+mn-lt"/>
                  <a:ea typeface="+mn-ea"/>
                </a:rPr>
                <a:t>l learn some fundamentals of developing for embedded systems. This will be achieved using an easy-to-start MCU design suite – the Mbed platform. </a:t>
              </a:r>
              <a:endParaRPr lang="en-US" sz="2100" kern="1200" dirty="0" err="1">
                <a:solidFill>
                  <a:schemeClr val="bg1"/>
                </a:solidFill>
                <a:latin typeface="+mn-lt"/>
                <a:ea typeface="+mn-ea"/>
              </a:endParaRPr>
            </a:p>
          </p:txBody>
        </p:sp>
      </p:grpSp>
    </p:spTree>
    <p:extLst>
      <p:ext uri="{BB962C8B-B14F-4D97-AF65-F5344CB8AC3E}">
        <p14:creationId xmlns:p14="http://schemas.microsoft.com/office/powerpoint/2010/main" val="1325439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144AC-7F75-456F-820B-65CC30B9E76E}"/>
              </a:ext>
            </a:extLst>
          </p:cNvPr>
          <p:cNvSpPr>
            <a:spLocks noGrp="1"/>
          </p:cNvSpPr>
          <p:nvPr>
            <p:ph type="title"/>
          </p:nvPr>
        </p:nvSpPr>
        <p:spPr/>
        <p:txBody>
          <a:bodyPr/>
          <a:lstStyle/>
          <a:p>
            <a:r>
              <a:rPr lang="en-GB" dirty="0"/>
              <a:t>Coming Next</a:t>
            </a:r>
            <a:endParaRPr lang="en-US" dirty="0"/>
          </a:p>
        </p:txBody>
      </p:sp>
      <p:sp>
        <p:nvSpPr>
          <p:cNvPr id="3" name="Content Placeholder 2">
            <a:extLst>
              <a:ext uri="{FF2B5EF4-FFF2-40B4-BE49-F238E27FC236}">
                <a16:creationId xmlns:a16="http://schemas.microsoft.com/office/drawing/2014/main" id="{167BB499-8B22-4AAF-AB3C-82B1199EE411}"/>
              </a:ext>
            </a:extLst>
          </p:cNvPr>
          <p:cNvSpPr>
            <a:spLocks noGrp="1"/>
          </p:cNvSpPr>
          <p:nvPr>
            <p:ph idx="1"/>
          </p:nvPr>
        </p:nvSpPr>
        <p:spPr>
          <a:xfrm>
            <a:off x="479425" y="1171111"/>
            <a:ext cx="11233150" cy="4948335"/>
          </a:xfrm>
        </p:spPr>
        <p:txBody>
          <a:bodyPr/>
          <a:lstStyle/>
          <a:p>
            <a:r>
              <a:rPr lang="en-GB" dirty="0"/>
              <a:t>Knowledge of embedded systems</a:t>
            </a:r>
          </a:p>
          <a:p>
            <a:pPr lvl="1">
              <a:spcBef>
                <a:spcPts val="600"/>
              </a:spcBef>
            </a:pPr>
            <a:r>
              <a:rPr lang="en-GB" dirty="0"/>
              <a:t>Hardware mechanisms</a:t>
            </a:r>
          </a:p>
          <a:p>
            <a:pPr lvl="2">
              <a:spcBef>
                <a:spcPts val="600"/>
              </a:spcBef>
            </a:pPr>
            <a:r>
              <a:rPr lang="en-GB" dirty="0"/>
              <a:t>Introducing the Arm Cortex-M architecture</a:t>
            </a:r>
          </a:p>
          <a:p>
            <a:pPr lvl="2">
              <a:spcBef>
                <a:spcPts val="600"/>
              </a:spcBef>
            </a:pPr>
            <a:r>
              <a:rPr lang="en-GB" dirty="0"/>
              <a:t>Use interrupts for low power design</a:t>
            </a:r>
          </a:p>
          <a:p>
            <a:pPr lvl="2">
              <a:spcBef>
                <a:spcPts val="600"/>
              </a:spcBef>
            </a:pPr>
            <a:endParaRPr lang="en-GB" dirty="0"/>
          </a:p>
          <a:p>
            <a:pPr lvl="1">
              <a:spcBef>
                <a:spcPts val="600"/>
              </a:spcBef>
            </a:pPr>
            <a:r>
              <a:rPr lang="en-GB" dirty="0"/>
              <a:t>Software programming</a:t>
            </a:r>
          </a:p>
          <a:p>
            <a:pPr lvl="2">
              <a:spcBef>
                <a:spcPts val="600"/>
              </a:spcBef>
            </a:pPr>
            <a:r>
              <a:rPr lang="en-GB" dirty="0"/>
              <a:t>Programming basics: C/C++ programming</a:t>
            </a:r>
          </a:p>
          <a:p>
            <a:pPr lvl="2">
              <a:spcBef>
                <a:spcPts val="600"/>
              </a:spcBef>
            </a:pPr>
            <a:r>
              <a:rPr lang="en-GB" dirty="0"/>
              <a:t>Introducing the Mbed platform</a:t>
            </a:r>
          </a:p>
          <a:p>
            <a:pPr lvl="2">
              <a:spcBef>
                <a:spcPts val="600"/>
              </a:spcBef>
            </a:pPr>
            <a:r>
              <a:rPr lang="en-GB" dirty="0"/>
              <a:t>Learn to use software libraries: Mbed API</a:t>
            </a:r>
            <a:endParaRPr lang="en-US" dirty="0"/>
          </a:p>
        </p:txBody>
      </p:sp>
      <p:pic>
        <p:nvPicPr>
          <p:cNvPr id="5" name="Picture 4" descr="A picture containing building, clock&#10;&#10;Description automatically generated">
            <a:extLst>
              <a:ext uri="{FF2B5EF4-FFF2-40B4-BE49-F238E27FC236}">
                <a16:creationId xmlns:a16="http://schemas.microsoft.com/office/drawing/2014/main" id="{9B0A42F3-DD70-4FAA-800E-347A9D6B19D5}"/>
              </a:ext>
            </a:extLst>
          </p:cNvPr>
          <p:cNvPicPr>
            <a:picLocks noChangeAspect="1"/>
          </p:cNvPicPr>
          <p:nvPr/>
        </p:nvPicPr>
        <p:blipFill>
          <a:blip r:embed="rId3"/>
          <a:stretch>
            <a:fillRect/>
          </a:stretch>
        </p:blipFill>
        <p:spPr>
          <a:xfrm>
            <a:off x="8356608" y="1548679"/>
            <a:ext cx="1555000" cy="230099"/>
          </a:xfrm>
          <a:prstGeom prst="rect">
            <a:avLst/>
          </a:prstGeom>
        </p:spPr>
      </p:pic>
      <p:pic>
        <p:nvPicPr>
          <p:cNvPr id="7" name="Picture 6" descr="A picture containing clock, drawing&#10;&#10;Description automatically generated">
            <a:extLst>
              <a:ext uri="{FF2B5EF4-FFF2-40B4-BE49-F238E27FC236}">
                <a16:creationId xmlns:a16="http://schemas.microsoft.com/office/drawing/2014/main" id="{DA6AB52A-BDB7-44EB-B971-95A34FBCB3D8}"/>
              </a:ext>
            </a:extLst>
          </p:cNvPr>
          <p:cNvPicPr>
            <a:picLocks noChangeAspect="1"/>
          </p:cNvPicPr>
          <p:nvPr/>
        </p:nvPicPr>
        <p:blipFill>
          <a:blip r:embed="rId4"/>
          <a:stretch>
            <a:fillRect/>
          </a:stretch>
        </p:blipFill>
        <p:spPr>
          <a:xfrm>
            <a:off x="9087936" y="2844009"/>
            <a:ext cx="1821739" cy="230099"/>
          </a:xfrm>
          <a:prstGeom prst="rect">
            <a:avLst/>
          </a:prstGeom>
        </p:spPr>
      </p:pic>
      <p:pic>
        <p:nvPicPr>
          <p:cNvPr id="8" name="Picture 5">
            <a:extLst>
              <a:ext uri="{FF2B5EF4-FFF2-40B4-BE49-F238E27FC236}">
                <a16:creationId xmlns:a16="http://schemas.microsoft.com/office/drawing/2014/main" id="{5D252762-E06D-4BB2-9132-F9E6E468C5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6126" y="1919658"/>
            <a:ext cx="613280" cy="603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a:extLst>
              <a:ext uri="{FF2B5EF4-FFF2-40B4-BE49-F238E27FC236}">
                <a16:creationId xmlns:a16="http://schemas.microsoft.com/office/drawing/2014/main" id="{C7D6BC92-CE76-4DC1-B5F0-651D85B427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3622" y="2110639"/>
            <a:ext cx="1107870" cy="620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a:extLst>
              <a:ext uri="{FF2B5EF4-FFF2-40B4-BE49-F238E27FC236}">
                <a16:creationId xmlns:a16="http://schemas.microsoft.com/office/drawing/2014/main" id="{59514A6A-B38D-48FF-AF95-BE10707486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23717" y="3189062"/>
            <a:ext cx="638638" cy="791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a:extLst>
              <a:ext uri="{FF2B5EF4-FFF2-40B4-BE49-F238E27FC236}">
                <a16:creationId xmlns:a16="http://schemas.microsoft.com/office/drawing/2014/main" id="{23CD97FE-4971-4BD9-84D3-3B714BFF29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61941" y="4549644"/>
            <a:ext cx="1055245" cy="729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9">
            <a:extLst>
              <a:ext uri="{FF2B5EF4-FFF2-40B4-BE49-F238E27FC236}">
                <a16:creationId xmlns:a16="http://schemas.microsoft.com/office/drawing/2014/main" id="{748B5848-BC6F-4B1B-80E2-A36273E77FC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1382" y="3715938"/>
            <a:ext cx="648024" cy="617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5006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577D9-1F4D-407B-BA9F-102719AD71B7}"/>
              </a:ext>
            </a:extLst>
          </p:cNvPr>
          <p:cNvSpPr>
            <a:spLocks noGrp="1"/>
          </p:cNvSpPr>
          <p:nvPr>
            <p:ph type="title"/>
          </p:nvPr>
        </p:nvSpPr>
        <p:spPr/>
        <p:txBody>
          <a:bodyPr/>
          <a:lstStyle/>
          <a:p>
            <a:r>
              <a:rPr lang="en-GB" dirty="0"/>
              <a:t>Coming Next</a:t>
            </a:r>
            <a:endParaRPr lang="en-US" dirty="0"/>
          </a:p>
        </p:txBody>
      </p:sp>
      <p:sp>
        <p:nvSpPr>
          <p:cNvPr id="3" name="Content Placeholder 2">
            <a:extLst>
              <a:ext uri="{FF2B5EF4-FFF2-40B4-BE49-F238E27FC236}">
                <a16:creationId xmlns:a16="http://schemas.microsoft.com/office/drawing/2014/main" id="{25775FF6-7B9E-4325-8649-D20EB47220FF}"/>
              </a:ext>
            </a:extLst>
          </p:cNvPr>
          <p:cNvSpPr>
            <a:spLocks noGrp="1"/>
          </p:cNvSpPr>
          <p:nvPr>
            <p:ph idx="1"/>
          </p:nvPr>
        </p:nvSpPr>
        <p:spPr>
          <a:xfrm>
            <a:off x="479425" y="1171111"/>
            <a:ext cx="7302914" cy="4948335"/>
          </a:xfrm>
        </p:spPr>
        <p:txBody>
          <a:bodyPr/>
          <a:lstStyle/>
          <a:p>
            <a:r>
              <a:rPr lang="en-GB" dirty="0"/>
              <a:t>Develop your own embedded systems</a:t>
            </a:r>
          </a:p>
          <a:p>
            <a:pPr lvl="1">
              <a:spcBef>
                <a:spcPts val="600"/>
              </a:spcBef>
            </a:pPr>
            <a:r>
              <a:rPr lang="en-GB" dirty="0"/>
              <a:t>Analog IOs: ADC, DAC, PWM</a:t>
            </a:r>
          </a:p>
          <a:p>
            <a:pPr lvl="1">
              <a:spcBef>
                <a:spcPts val="600"/>
              </a:spcBef>
            </a:pPr>
            <a:r>
              <a:rPr lang="en-GB" dirty="0"/>
              <a:t>Serial communications: UART, I2C, SPI</a:t>
            </a:r>
          </a:p>
          <a:p>
            <a:pPr lvl="1">
              <a:spcBef>
                <a:spcPts val="600"/>
              </a:spcBef>
            </a:pPr>
            <a:r>
              <a:rPr lang="en-GB" dirty="0"/>
              <a:t>Advanced serial communication: USB, CAN, Bluetooth LE</a:t>
            </a:r>
          </a:p>
          <a:p>
            <a:pPr lvl="1">
              <a:spcBef>
                <a:spcPts val="600"/>
              </a:spcBef>
            </a:pPr>
            <a:r>
              <a:rPr lang="en-GB" dirty="0"/>
              <a:t>Network: Ethernet, TCP/IP, HTTP</a:t>
            </a:r>
          </a:p>
          <a:p>
            <a:pPr lvl="1">
              <a:spcBef>
                <a:spcPts val="600"/>
              </a:spcBef>
            </a:pPr>
            <a:r>
              <a:rPr lang="en-GB" dirty="0"/>
              <a:t>Real-time operating system (RTOS)</a:t>
            </a:r>
          </a:p>
          <a:p>
            <a:pPr lvl="1">
              <a:spcBef>
                <a:spcPts val="600"/>
              </a:spcBef>
            </a:pPr>
            <a:r>
              <a:rPr lang="en-GB" dirty="0"/>
              <a:t>Prototyping applications for IoT</a:t>
            </a:r>
          </a:p>
          <a:p>
            <a:pPr lvl="1"/>
            <a:endParaRPr lang="en-US" dirty="0"/>
          </a:p>
        </p:txBody>
      </p:sp>
      <p:pic>
        <p:nvPicPr>
          <p:cNvPr id="4" name="Picture 3" descr="A picture containing building, clock&#10;&#10;Description automatically generated">
            <a:extLst>
              <a:ext uri="{FF2B5EF4-FFF2-40B4-BE49-F238E27FC236}">
                <a16:creationId xmlns:a16="http://schemas.microsoft.com/office/drawing/2014/main" id="{D031AAA9-830B-4A70-AF04-02877A670BFD}"/>
              </a:ext>
            </a:extLst>
          </p:cNvPr>
          <p:cNvPicPr>
            <a:picLocks noChangeAspect="1"/>
          </p:cNvPicPr>
          <p:nvPr/>
        </p:nvPicPr>
        <p:blipFill>
          <a:blip r:embed="rId3"/>
          <a:stretch>
            <a:fillRect/>
          </a:stretch>
        </p:blipFill>
        <p:spPr>
          <a:xfrm>
            <a:off x="8356608" y="1548679"/>
            <a:ext cx="1555000" cy="230099"/>
          </a:xfrm>
          <a:prstGeom prst="rect">
            <a:avLst/>
          </a:prstGeom>
        </p:spPr>
      </p:pic>
      <p:pic>
        <p:nvPicPr>
          <p:cNvPr id="5" name="Picture 4" descr="A picture containing clock, drawing&#10;&#10;Description automatically generated">
            <a:extLst>
              <a:ext uri="{FF2B5EF4-FFF2-40B4-BE49-F238E27FC236}">
                <a16:creationId xmlns:a16="http://schemas.microsoft.com/office/drawing/2014/main" id="{00FF7EE7-4B7D-4FFA-AE76-39B7070B115B}"/>
              </a:ext>
            </a:extLst>
          </p:cNvPr>
          <p:cNvPicPr>
            <a:picLocks noChangeAspect="1"/>
          </p:cNvPicPr>
          <p:nvPr/>
        </p:nvPicPr>
        <p:blipFill>
          <a:blip r:embed="rId4"/>
          <a:stretch>
            <a:fillRect/>
          </a:stretch>
        </p:blipFill>
        <p:spPr>
          <a:xfrm>
            <a:off x="9087936" y="2844009"/>
            <a:ext cx="1821739" cy="230099"/>
          </a:xfrm>
          <a:prstGeom prst="rect">
            <a:avLst/>
          </a:prstGeom>
        </p:spPr>
      </p:pic>
      <p:pic>
        <p:nvPicPr>
          <p:cNvPr id="6" name="Picture 5">
            <a:extLst>
              <a:ext uri="{FF2B5EF4-FFF2-40B4-BE49-F238E27FC236}">
                <a16:creationId xmlns:a16="http://schemas.microsoft.com/office/drawing/2014/main" id="{2CCC0FAD-6FC3-47DC-BE0A-B7905DEDF2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6126" y="1919658"/>
            <a:ext cx="613280" cy="603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1F9E1BFD-7D5B-42D6-9A1D-A9D7421175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3622" y="2110639"/>
            <a:ext cx="1107870" cy="620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a:extLst>
              <a:ext uri="{FF2B5EF4-FFF2-40B4-BE49-F238E27FC236}">
                <a16:creationId xmlns:a16="http://schemas.microsoft.com/office/drawing/2014/main" id="{11DDE503-2EF8-43CD-8F73-B2527B9223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23717" y="3189062"/>
            <a:ext cx="638638" cy="791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a:extLst>
              <a:ext uri="{FF2B5EF4-FFF2-40B4-BE49-F238E27FC236}">
                <a16:creationId xmlns:a16="http://schemas.microsoft.com/office/drawing/2014/main" id="{2FD20426-35BD-455A-A030-9AE33BEC06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61941" y="4549644"/>
            <a:ext cx="1055245" cy="729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a:extLst>
              <a:ext uri="{FF2B5EF4-FFF2-40B4-BE49-F238E27FC236}">
                <a16:creationId xmlns:a16="http://schemas.microsoft.com/office/drawing/2014/main" id="{467BD061-F70C-4F86-B1A2-4B3BEBCC52C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1382" y="3715938"/>
            <a:ext cx="648024" cy="617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7001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8EAF3-122F-44AE-9DA2-7028E371DE2F}"/>
              </a:ext>
            </a:extLst>
          </p:cNvPr>
          <p:cNvSpPr>
            <a:spLocks noGrp="1"/>
          </p:cNvSpPr>
          <p:nvPr>
            <p:ph type="title"/>
          </p:nvPr>
        </p:nvSpPr>
        <p:spPr/>
        <p:txBody>
          <a:bodyPr/>
          <a:lstStyle/>
          <a:p>
            <a:r>
              <a:rPr lang="en-GB" dirty="0"/>
              <a:t>Resources</a:t>
            </a:r>
            <a:endParaRPr lang="en-US" dirty="0"/>
          </a:p>
        </p:txBody>
      </p:sp>
      <p:sp>
        <p:nvSpPr>
          <p:cNvPr id="3" name="Content Placeholder 2">
            <a:extLst>
              <a:ext uri="{FF2B5EF4-FFF2-40B4-BE49-F238E27FC236}">
                <a16:creationId xmlns:a16="http://schemas.microsoft.com/office/drawing/2014/main" id="{A12854E4-DAB0-47D1-BFF9-135924CA2532}"/>
              </a:ext>
            </a:extLst>
          </p:cNvPr>
          <p:cNvSpPr>
            <a:spLocks noGrp="1"/>
          </p:cNvSpPr>
          <p:nvPr>
            <p:ph idx="1"/>
          </p:nvPr>
        </p:nvSpPr>
        <p:spPr/>
        <p:txBody>
          <a:bodyPr/>
          <a:lstStyle/>
          <a:p>
            <a:r>
              <a:rPr lang="en-GB" dirty="0"/>
              <a:t>Official Mbed website: </a:t>
            </a:r>
            <a:r>
              <a:rPr lang="en-US" dirty="0">
                <a:hlinkClick r:id="rId3"/>
              </a:rPr>
              <a:t>https://www.mbed.com/en/</a:t>
            </a:r>
            <a:endParaRPr lang="en-US" dirty="0"/>
          </a:p>
        </p:txBody>
      </p:sp>
    </p:spTree>
    <p:extLst>
      <p:ext uri="{BB962C8B-B14F-4D97-AF65-F5344CB8AC3E}">
        <p14:creationId xmlns:p14="http://schemas.microsoft.com/office/powerpoint/2010/main" val="3865245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43ADB-31C4-4D19-AA2F-DA61D99E0D39}"/>
              </a:ext>
            </a:extLst>
          </p:cNvPr>
          <p:cNvSpPr>
            <a:spLocks noGrp="1"/>
          </p:cNvSpPr>
          <p:nvPr>
            <p:ph type="title"/>
          </p:nvPr>
        </p:nvSpPr>
        <p:spPr/>
        <p:txBody>
          <a:bodyPr/>
          <a:lstStyle/>
          <a:p>
            <a:r>
              <a:rPr lang="en-GB" dirty="0"/>
              <a:t>Module Syllabus</a:t>
            </a:r>
            <a:endParaRPr lang="en-US" dirty="0"/>
          </a:p>
        </p:txBody>
      </p:sp>
      <p:sp>
        <p:nvSpPr>
          <p:cNvPr id="3" name="Content Placeholder 2">
            <a:extLst>
              <a:ext uri="{FF2B5EF4-FFF2-40B4-BE49-F238E27FC236}">
                <a16:creationId xmlns:a16="http://schemas.microsoft.com/office/drawing/2014/main" id="{61AE5EE8-2BA4-49CA-B4D5-490C68D543BC}"/>
              </a:ext>
            </a:extLst>
          </p:cNvPr>
          <p:cNvSpPr>
            <a:spLocks noGrp="1"/>
          </p:cNvSpPr>
          <p:nvPr>
            <p:ph idx="1"/>
          </p:nvPr>
        </p:nvSpPr>
        <p:spPr/>
        <p:txBody>
          <a:bodyPr/>
          <a:lstStyle/>
          <a:p>
            <a:r>
              <a:rPr lang="en-GB" sz="2000" dirty="0"/>
              <a:t>Introduction to Embedded Systems</a:t>
            </a:r>
          </a:p>
          <a:p>
            <a:pPr lvl="1">
              <a:spcBef>
                <a:spcPts val="600"/>
              </a:spcBef>
            </a:pPr>
            <a:r>
              <a:rPr lang="en-GB" sz="1800" dirty="0"/>
              <a:t>CPUs vs. MCUs vs. Embedded Systems</a:t>
            </a:r>
            <a:endParaRPr lang="en-US" sz="1800" dirty="0"/>
          </a:p>
          <a:p>
            <a:pPr lvl="1">
              <a:spcBef>
                <a:spcPts val="600"/>
              </a:spcBef>
            </a:pPr>
            <a:r>
              <a:rPr lang="en-US" sz="1800" dirty="0"/>
              <a:t>Examples of Embedded Systems</a:t>
            </a:r>
          </a:p>
          <a:p>
            <a:pPr lvl="1">
              <a:spcBef>
                <a:spcPts val="600"/>
              </a:spcBef>
            </a:pPr>
            <a:r>
              <a:rPr lang="en-US" sz="1800" dirty="0"/>
              <a:t>Options for Building Embedded Systems</a:t>
            </a:r>
          </a:p>
          <a:p>
            <a:pPr lvl="1">
              <a:spcBef>
                <a:spcPts val="600"/>
              </a:spcBef>
            </a:pPr>
            <a:r>
              <a:rPr lang="en-US" sz="1800" dirty="0"/>
              <a:t>Features of Embedded Systems</a:t>
            </a:r>
          </a:p>
          <a:p>
            <a:pPr lvl="1"/>
            <a:endParaRPr lang="en-US" sz="1800" dirty="0"/>
          </a:p>
          <a:p>
            <a:r>
              <a:rPr lang="en-US" sz="2000" dirty="0"/>
              <a:t>Introduction to the Internet of Things (IoT)</a:t>
            </a:r>
          </a:p>
          <a:p>
            <a:pPr lvl="1">
              <a:spcBef>
                <a:spcPts val="600"/>
              </a:spcBef>
            </a:pPr>
            <a:r>
              <a:rPr lang="en-US" sz="1800" dirty="0"/>
              <a:t>What is IoT?</a:t>
            </a:r>
          </a:p>
          <a:p>
            <a:pPr lvl="1">
              <a:spcBef>
                <a:spcPts val="600"/>
              </a:spcBef>
            </a:pPr>
            <a:r>
              <a:rPr lang="en-US" sz="1800" dirty="0"/>
              <a:t>Why IoT?</a:t>
            </a:r>
          </a:p>
          <a:p>
            <a:pPr lvl="1">
              <a:spcBef>
                <a:spcPts val="600"/>
              </a:spcBef>
            </a:pPr>
            <a:r>
              <a:rPr lang="en-US" sz="1800" dirty="0"/>
              <a:t>Challenges of IoT</a:t>
            </a:r>
          </a:p>
          <a:p>
            <a:pPr lvl="1"/>
            <a:endParaRPr lang="en-US" sz="1800" dirty="0"/>
          </a:p>
          <a:p>
            <a:r>
              <a:rPr lang="en-US" sz="2000" dirty="0"/>
              <a:t>Building Embedded Systems</a:t>
            </a:r>
          </a:p>
          <a:p>
            <a:pPr lvl="1">
              <a:spcBef>
                <a:spcPts val="600"/>
              </a:spcBef>
            </a:pPr>
            <a:r>
              <a:rPr lang="en-US" sz="1800" dirty="0"/>
              <a:t>Building Embedded Systems Using MCUs</a:t>
            </a:r>
          </a:p>
        </p:txBody>
      </p:sp>
    </p:spTree>
    <p:extLst>
      <p:ext uri="{BB962C8B-B14F-4D97-AF65-F5344CB8AC3E}">
        <p14:creationId xmlns:p14="http://schemas.microsoft.com/office/powerpoint/2010/main" val="2537969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27821E2-F377-4331-8C00-4C930E183792}"/>
              </a:ext>
            </a:extLst>
          </p:cNvPr>
          <p:cNvSpPr/>
          <p:nvPr/>
        </p:nvSpPr>
        <p:spPr>
          <a:xfrm>
            <a:off x="5046133" y="3874635"/>
            <a:ext cx="5760290" cy="2796319"/>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615F17-D09A-4D5D-A814-921365B905D7}"/>
              </a:ext>
            </a:extLst>
          </p:cNvPr>
          <p:cNvSpPr>
            <a:spLocks noGrp="1"/>
          </p:cNvSpPr>
          <p:nvPr>
            <p:ph type="title"/>
          </p:nvPr>
        </p:nvSpPr>
        <p:spPr/>
        <p:txBody>
          <a:bodyPr/>
          <a:lstStyle/>
          <a:p>
            <a:r>
              <a:rPr lang="en-GB" dirty="0"/>
              <a:t>Introduction to Embedded Systems</a:t>
            </a:r>
            <a:endParaRPr lang="en-US" dirty="0"/>
          </a:p>
        </p:txBody>
      </p:sp>
      <p:sp>
        <p:nvSpPr>
          <p:cNvPr id="3" name="Content Placeholder 2">
            <a:extLst>
              <a:ext uri="{FF2B5EF4-FFF2-40B4-BE49-F238E27FC236}">
                <a16:creationId xmlns:a16="http://schemas.microsoft.com/office/drawing/2014/main" id="{90C9ECE7-7E6D-42C8-A9C5-59FE42232800}"/>
              </a:ext>
            </a:extLst>
          </p:cNvPr>
          <p:cNvSpPr>
            <a:spLocks noGrp="1"/>
          </p:cNvSpPr>
          <p:nvPr>
            <p:ph idx="1"/>
          </p:nvPr>
        </p:nvSpPr>
        <p:spPr>
          <a:xfrm>
            <a:off x="479425" y="1171111"/>
            <a:ext cx="6980446" cy="4948335"/>
          </a:xfrm>
        </p:spPr>
        <p:txBody>
          <a:bodyPr/>
          <a:lstStyle/>
          <a:p>
            <a:r>
              <a:rPr lang="en-GB" sz="2000" dirty="0"/>
              <a:t>What is an embedded system?</a:t>
            </a:r>
          </a:p>
          <a:p>
            <a:pPr lvl="1">
              <a:spcBef>
                <a:spcPts val="600"/>
              </a:spcBef>
            </a:pPr>
            <a:r>
              <a:rPr lang="en-GB" sz="1800" dirty="0"/>
              <a:t>Application-specific computer system</a:t>
            </a:r>
          </a:p>
          <a:p>
            <a:pPr lvl="1">
              <a:spcBef>
                <a:spcPts val="600"/>
              </a:spcBef>
            </a:pPr>
            <a:r>
              <a:rPr lang="en-GB" sz="1800" dirty="0"/>
              <a:t>Interacting with its environment</a:t>
            </a:r>
          </a:p>
          <a:p>
            <a:pPr lvl="1">
              <a:spcBef>
                <a:spcPts val="600"/>
              </a:spcBef>
            </a:pPr>
            <a:r>
              <a:rPr lang="en-GB" sz="1800" dirty="0"/>
              <a:t>Build into a larger system</a:t>
            </a:r>
          </a:p>
          <a:p>
            <a:pPr lvl="1">
              <a:spcBef>
                <a:spcPts val="600"/>
              </a:spcBef>
            </a:pPr>
            <a:r>
              <a:rPr lang="en-GB" sz="1800" dirty="0"/>
              <a:t>Often with real-time computing constraints</a:t>
            </a:r>
          </a:p>
          <a:p>
            <a:pPr lvl="1">
              <a:spcBef>
                <a:spcPts val="600"/>
              </a:spcBef>
            </a:pPr>
            <a:endParaRPr lang="en-GB" sz="1800" dirty="0"/>
          </a:p>
          <a:p>
            <a:r>
              <a:rPr lang="en-GB" sz="2000" dirty="0"/>
              <a:t>What is the motivation for building an embedded system?</a:t>
            </a:r>
          </a:p>
          <a:p>
            <a:pPr lvl="1">
              <a:spcBef>
                <a:spcPts val="600"/>
              </a:spcBef>
            </a:pPr>
            <a:r>
              <a:rPr lang="en-GB" sz="1800" dirty="0"/>
              <a:t>Better performance</a:t>
            </a:r>
          </a:p>
          <a:p>
            <a:pPr lvl="1">
              <a:spcBef>
                <a:spcPts val="600"/>
              </a:spcBef>
            </a:pPr>
            <a:r>
              <a:rPr lang="en-GB" sz="1800" dirty="0"/>
              <a:t>More functions and features</a:t>
            </a:r>
          </a:p>
          <a:p>
            <a:pPr lvl="1">
              <a:spcBef>
                <a:spcPts val="600"/>
              </a:spcBef>
            </a:pPr>
            <a:r>
              <a:rPr lang="en-GB" sz="1800" dirty="0"/>
              <a:t>Lower cost e.g. through automation</a:t>
            </a:r>
          </a:p>
          <a:p>
            <a:pPr lvl="1">
              <a:spcBef>
                <a:spcPts val="600"/>
              </a:spcBef>
            </a:pPr>
            <a:r>
              <a:rPr lang="en-GB" sz="1800" dirty="0"/>
              <a:t>More dependable</a:t>
            </a:r>
          </a:p>
          <a:p>
            <a:pPr lvl="1">
              <a:spcBef>
                <a:spcPts val="600"/>
              </a:spcBef>
            </a:pPr>
            <a:r>
              <a:rPr lang="en-GB" sz="1800" dirty="0"/>
              <a:t>Lower power</a:t>
            </a:r>
          </a:p>
        </p:txBody>
      </p:sp>
      <p:grpSp>
        <p:nvGrpSpPr>
          <p:cNvPr id="4" name="Group 3">
            <a:extLst>
              <a:ext uri="{FF2B5EF4-FFF2-40B4-BE49-F238E27FC236}">
                <a16:creationId xmlns:a16="http://schemas.microsoft.com/office/drawing/2014/main" id="{FAF198A1-D41D-45FB-A3F3-1DFC22200B08}"/>
              </a:ext>
            </a:extLst>
          </p:cNvPr>
          <p:cNvGrpSpPr/>
          <p:nvPr/>
        </p:nvGrpSpPr>
        <p:grpSpPr>
          <a:xfrm>
            <a:off x="7316352" y="217019"/>
            <a:ext cx="4343401" cy="3810000"/>
            <a:chOff x="6383543" y="1021488"/>
            <a:chExt cx="4343401" cy="3810000"/>
          </a:xfrm>
        </p:grpSpPr>
        <p:grpSp>
          <p:nvGrpSpPr>
            <p:cNvPr id="5" name="Group 4">
              <a:extLst>
                <a:ext uri="{FF2B5EF4-FFF2-40B4-BE49-F238E27FC236}">
                  <a16:creationId xmlns:a16="http://schemas.microsoft.com/office/drawing/2014/main" id="{DB677B5A-1B48-4AE4-A0C8-3220D8057C7C}"/>
                </a:ext>
              </a:extLst>
            </p:cNvPr>
            <p:cNvGrpSpPr/>
            <p:nvPr/>
          </p:nvGrpSpPr>
          <p:grpSpPr>
            <a:xfrm>
              <a:off x="6681614" y="1097688"/>
              <a:ext cx="3834335" cy="3421732"/>
              <a:chOff x="7468074" y="890431"/>
              <a:chExt cx="4870597" cy="3421732"/>
            </a:xfrm>
          </p:grpSpPr>
          <p:sp>
            <p:nvSpPr>
              <p:cNvPr id="9" name="Oval 8">
                <a:extLst>
                  <a:ext uri="{FF2B5EF4-FFF2-40B4-BE49-F238E27FC236}">
                    <a16:creationId xmlns:a16="http://schemas.microsoft.com/office/drawing/2014/main" id="{5200B5FC-C028-4C93-B8D0-73A01E1538C6}"/>
                  </a:ext>
                </a:extLst>
              </p:cNvPr>
              <p:cNvSpPr/>
              <p:nvPr/>
            </p:nvSpPr>
            <p:spPr bwMode="auto">
              <a:xfrm>
                <a:off x="8134985" y="1338788"/>
                <a:ext cx="3426742" cy="2571061"/>
              </a:xfrm>
              <a:prstGeom prst="ellipse">
                <a:avLst/>
              </a:prstGeom>
              <a:noFill/>
              <a:ln w="3810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pic>
            <p:nvPicPr>
              <p:cNvPr id="10" name="Picture 2" descr="C:\Users\seahon01\AppData\Local\Microsoft\Windows\Temporary Internet Files\Content.IE5\RJRYJ6T0\MC900441336[1].png">
                <a:extLst>
                  <a:ext uri="{FF2B5EF4-FFF2-40B4-BE49-F238E27FC236}">
                    <a16:creationId xmlns:a16="http://schemas.microsoft.com/office/drawing/2014/main" id="{B17E0350-1568-4D0D-8ADE-752F172DF3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8074" y="1676374"/>
                <a:ext cx="1333820" cy="10007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seahon01\AppData\Local\Microsoft\Windows\Temporary Internet Files\Content.IE5\RJRYJ6T0\MC900441342[1].png">
                <a:extLst>
                  <a:ext uri="{FF2B5EF4-FFF2-40B4-BE49-F238E27FC236}">
                    <a16:creationId xmlns:a16="http://schemas.microsoft.com/office/drawing/2014/main" id="{1783F898-550C-4C83-A839-A10A82F1CC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22446" y="890431"/>
                <a:ext cx="1195149" cy="8967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seahon01\AppData\Local\Microsoft\Windows\Temporary Internet Files\Content.IE5\S9QFAHRI\MC900431635[1].png">
                <a:extLst>
                  <a:ext uri="{FF2B5EF4-FFF2-40B4-BE49-F238E27FC236}">
                    <a16:creationId xmlns:a16="http://schemas.microsoft.com/office/drawing/2014/main" id="{22D63065-0024-4C62-B75D-67CD6B8987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22178" y="3099313"/>
                <a:ext cx="1498015" cy="11239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seahon01\AppData\Local\Microsoft\Windows\Temporary Internet Files\Content.IE5\2OK930UB\MC900432577[1].png">
                <a:extLst>
                  <a:ext uri="{FF2B5EF4-FFF2-40B4-BE49-F238E27FC236}">
                    <a16:creationId xmlns:a16="http://schemas.microsoft.com/office/drawing/2014/main" id="{84273ABE-34E5-485C-95F3-0B2221FD4B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66301" y="1689132"/>
                <a:ext cx="1572370" cy="11797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C:\Users\seahon01\AppData\Local\Microsoft\Windows\Temporary Internet Files\Content.IE5\2JIFLXU7\MC900434836[1].png">
                <a:extLst>
                  <a:ext uri="{FF2B5EF4-FFF2-40B4-BE49-F238E27FC236}">
                    <a16:creationId xmlns:a16="http://schemas.microsoft.com/office/drawing/2014/main" id="{813E4D22-CB8B-4700-A028-43EE471B6B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32839" y="3010413"/>
                <a:ext cx="1734989" cy="130175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BC50015A-A83C-4C3C-857A-A7C1263487C3}"/>
                </a:ext>
              </a:extLst>
            </p:cNvPr>
            <p:cNvSpPr txBox="1"/>
            <p:nvPr/>
          </p:nvSpPr>
          <p:spPr>
            <a:xfrm>
              <a:off x="7831157" y="2545908"/>
              <a:ext cx="1413933" cy="523220"/>
            </a:xfrm>
            <a:prstGeom prst="rect">
              <a:avLst/>
            </a:prstGeom>
            <a:noFill/>
          </p:spPr>
          <p:txBody>
            <a:bodyPr wrap="square" rtlCol="0">
              <a:spAutoFit/>
            </a:bodyPr>
            <a:lstStyle/>
            <a:p>
              <a:pPr algn="ctr"/>
              <a:r>
                <a:rPr lang="en-GB" b="0" dirty="0"/>
                <a:t>Embedded</a:t>
              </a:r>
            </a:p>
            <a:p>
              <a:pPr algn="ctr"/>
              <a:r>
                <a:rPr lang="en-GB" b="0" dirty="0"/>
                <a:t>System</a:t>
              </a:r>
            </a:p>
          </p:txBody>
        </p:sp>
        <p:sp>
          <p:nvSpPr>
            <p:cNvPr id="7" name="Textfeld 2">
              <a:extLst>
                <a:ext uri="{FF2B5EF4-FFF2-40B4-BE49-F238E27FC236}">
                  <a16:creationId xmlns:a16="http://schemas.microsoft.com/office/drawing/2014/main" id="{0F68BBD0-91CE-495E-BE95-94C9A3F8111A}"/>
                </a:ext>
              </a:extLst>
            </p:cNvPr>
            <p:cNvSpPr txBox="1"/>
            <p:nvPr/>
          </p:nvSpPr>
          <p:spPr>
            <a:xfrm>
              <a:off x="6854113" y="4306554"/>
              <a:ext cx="3491831" cy="304816"/>
            </a:xfrm>
            <a:prstGeom prst="rect">
              <a:avLst/>
            </a:prstGeom>
          </p:spPr>
          <p:txBody>
            <a:bodyPr vert="horz" wrap="none" lIns="0" tIns="0" rIns="0" bIns="0" rtlCol="0" anchor="t">
              <a:normAutofit/>
            </a:bodyPr>
            <a:lstStyle/>
            <a:p>
              <a:pPr algn="ctr"/>
              <a:r>
                <a:rPr lang="en-GB" dirty="0"/>
                <a:t>Macroscopic view on a device level</a:t>
              </a:r>
            </a:p>
          </p:txBody>
        </p:sp>
        <p:sp>
          <p:nvSpPr>
            <p:cNvPr id="8" name="Abgerundetes Rechteck 9">
              <a:extLst>
                <a:ext uri="{FF2B5EF4-FFF2-40B4-BE49-F238E27FC236}">
                  <a16:creationId xmlns:a16="http://schemas.microsoft.com/office/drawing/2014/main" id="{F6050696-CF54-43FD-A157-338276E5B71A}"/>
                </a:ext>
              </a:extLst>
            </p:cNvPr>
            <p:cNvSpPr/>
            <p:nvPr/>
          </p:nvSpPr>
          <p:spPr>
            <a:xfrm>
              <a:off x="6383543" y="1021488"/>
              <a:ext cx="4343401" cy="381000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16" name="Gruppierung 8">
            <a:extLst>
              <a:ext uri="{FF2B5EF4-FFF2-40B4-BE49-F238E27FC236}">
                <a16:creationId xmlns:a16="http://schemas.microsoft.com/office/drawing/2014/main" id="{1AF260C4-DE09-4FFB-A646-909D84104FFB}"/>
              </a:ext>
            </a:extLst>
          </p:cNvPr>
          <p:cNvGrpSpPr/>
          <p:nvPr/>
        </p:nvGrpSpPr>
        <p:grpSpPr>
          <a:xfrm>
            <a:off x="5208315" y="4200010"/>
            <a:ext cx="6132228" cy="1994501"/>
            <a:chOff x="2469529" y="4464766"/>
            <a:chExt cx="8431728" cy="2392598"/>
          </a:xfrm>
        </p:grpSpPr>
        <p:grpSp>
          <p:nvGrpSpPr>
            <p:cNvPr id="19" name="Group 18">
              <a:extLst>
                <a:ext uri="{FF2B5EF4-FFF2-40B4-BE49-F238E27FC236}">
                  <a16:creationId xmlns:a16="http://schemas.microsoft.com/office/drawing/2014/main" id="{E3E02228-646F-4212-99F2-AC7FA7628E61}"/>
                </a:ext>
              </a:extLst>
            </p:cNvPr>
            <p:cNvGrpSpPr/>
            <p:nvPr/>
          </p:nvGrpSpPr>
          <p:grpSpPr>
            <a:xfrm>
              <a:off x="4536361" y="4464766"/>
              <a:ext cx="2945249" cy="1043662"/>
              <a:chOff x="3505200" y="3843054"/>
              <a:chExt cx="2209800" cy="1487571"/>
            </a:xfrm>
          </p:grpSpPr>
          <p:sp>
            <p:nvSpPr>
              <p:cNvPr id="28" name="Rectangle 27">
                <a:extLst>
                  <a:ext uri="{FF2B5EF4-FFF2-40B4-BE49-F238E27FC236}">
                    <a16:creationId xmlns:a16="http://schemas.microsoft.com/office/drawing/2014/main" id="{35247CEC-4BD5-4ACC-9C1C-5AA8E50953BB}"/>
                  </a:ext>
                </a:extLst>
              </p:cNvPr>
              <p:cNvSpPr/>
              <p:nvPr/>
            </p:nvSpPr>
            <p:spPr bwMode="auto">
              <a:xfrm>
                <a:off x="3505200" y="3894036"/>
                <a:ext cx="2209800" cy="1436589"/>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29" name="TextBox 28">
                <a:extLst>
                  <a:ext uri="{FF2B5EF4-FFF2-40B4-BE49-F238E27FC236}">
                    <a16:creationId xmlns:a16="http://schemas.microsoft.com/office/drawing/2014/main" id="{541D194C-6DEF-4026-A117-B52736FB0272}"/>
                  </a:ext>
                </a:extLst>
              </p:cNvPr>
              <p:cNvSpPr txBox="1"/>
              <p:nvPr/>
            </p:nvSpPr>
            <p:spPr>
              <a:xfrm>
                <a:off x="3657600" y="3843054"/>
                <a:ext cx="1917700" cy="526249"/>
              </a:xfrm>
              <a:prstGeom prst="rect">
                <a:avLst/>
              </a:prstGeom>
              <a:noFill/>
            </p:spPr>
            <p:txBody>
              <a:bodyPr wrap="square" rtlCol="0">
                <a:spAutoFit/>
              </a:bodyPr>
              <a:lstStyle/>
              <a:p>
                <a:pPr algn="ctr"/>
                <a:r>
                  <a:rPr lang="en-GB" sz="1400" b="0" dirty="0">
                    <a:solidFill>
                      <a:schemeClr val="bg1"/>
                    </a:solidFill>
                  </a:rPr>
                  <a:t>Embedded Computer</a:t>
                </a:r>
              </a:p>
            </p:txBody>
          </p:sp>
          <p:sp>
            <p:nvSpPr>
              <p:cNvPr id="30" name="Rectangle 29">
                <a:extLst>
                  <a:ext uri="{FF2B5EF4-FFF2-40B4-BE49-F238E27FC236}">
                    <a16:creationId xmlns:a16="http://schemas.microsoft.com/office/drawing/2014/main" id="{184B6B86-73F2-4C81-B8A5-E848FEAE4D5D}"/>
                  </a:ext>
                </a:extLst>
              </p:cNvPr>
              <p:cNvSpPr/>
              <p:nvPr/>
            </p:nvSpPr>
            <p:spPr bwMode="auto">
              <a:xfrm>
                <a:off x="3657600" y="4334417"/>
                <a:ext cx="1917700" cy="354113"/>
              </a:xfrm>
              <a:prstGeom prst="rect">
                <a:avLst/>
              </a:prstGeom>
              <a:solidFill>
                <a:schemeClr val="accent1">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charset="0"/>
                    <a:ea typeface="MS PGothic" pitchFamily="34" charset="-128"/>
                  </a:rPr>
                  <a:t>Software</a:t>
                </a:r>
              </a:p>
            </p:txBody>
          </p:sp>
          <p:sp>
            <p:nvSpPr>
              <p:cNvPr id="31" name="Rectangle 30">
                <a:extLst>
                  <a:ext uri="{FF2B5EF4-FFF2-40B4-BE49-F238E27FC236}">
                    <a16:creationId xmlns:a16="http://schemas.microsoft.com/office/drawing/2014/main" id="{2C05876A-1D4F-4F2C-98F0-7C5503F85DE2}"/>
                  </a:ext>
                </a:extLst>
              </p:cNvPr>
              <p:cNvSpPr/>
              <p:nvPr/>
            </p:nvSpPr>
            <p:spPr bwMode="auto">
              <a:xfrm>
                <a:off x="3670300" y="4833834"/>
                <a:ext cx="1917700" cy="354113"/>
              </a:xfrm>
              <a:prstGeom prst="rect">
                <a:avLst/>
              </a:prstGeom>
              <a:solidFill>
                <a:schemeClr val="accent1">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charset="0"/>
                    <a:ea typeface="MS PGothic" pitchFamily="34" charset="-128"/>
                  </a:rPr>
                  <a:t>Hardware</a:t>
                </a:r>
              </a:p>
            </p:txBody>
          </p:sp>
        </p:grpSp>
        <p:sp>
          <p:nvSpPr>
            <p:cNvPr id="20" name="Right Arrow 5">
              <a:extLst>
                <a:ext uri="{FF2B5EF4-FFF2-40B4-BE49-F238E27FC236}">
                  <a16:creationId xmlns:a16="http://schemas.microsoft.com/office/drawing/2014/main" id="{C47174CC-0D1A-45D0-821B-8BFFF1607EB1}"/>
                </a:ext>
              </a:extLst>
            </p:cNvPr>
            <p:cNvSpPr/>
            <p:nvPr/>
          </p:nvSpPr>
          <p:spPr bwMode="auto">
            <a:xfrm>
              <a:off x="3772200" y="4816269"/>
              <a:ext cx="679527" cy="369658"/>
            </a:xfrm>
            <a:prstGeom prst="rightArrow">
              <a:avLst/>
            </a:prstGeom>
            <a:no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21" name="Right Arrow 23">
              <a:extLst>
                <a:ext uri="{FF2B5EF4-FFF2-40B4-BE49-F238E27FC236}">
                  <a16:creationId xmlns:a16="http://schemas.microsoft.com/office/drawing/2014/main" id="{55413298-B9DF-4F87-B48E-92999A997C4A}"/>
                </a:ext>
              </a:extLst>
            </p:cNvPr>
            <p:cNvSpPr/>
            <p:nvPr/>
          </p:nvSpPr>
          <p:spPr bwMode="auto">
            <a:xfrm>
              <a:off x="7667804" y="4843229"/>
              <a:ext cx="694446" cy="327152"/>
            </a:xfrm>
            <a:prstGeom prst="rightArrow">
              <a:avLst/>
            </a:prstGeom>
            <a:no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22" name="TextBox 21">
              <a:extLst>
                <a:ext uri="{FF2B5EF4-FFF2-40B4-BE49-F238E27FC236}">
                  <a16:creationId xmlns:a16="http://schemas.microsoft.com/office/drawing/2014/main" id="{22290E6D-394B-417D-8281-FDEA8C82FED5}"/>
                </a:ext>
              </a:extLst>
            </p:cNvPr>
            <p:cNvSpPr txBox="1"/>
            <p:nvPr/>
          </p:nvSpPr>
          <p:spPr>
            <a:xfrm>
              <a:off x="2469529" y="4752637"/>
              <a:ext cx="1853477" cy="523220"/>
            </a:xfrm>
            <a:prstGeom prst="rect">
              <a:avLst/>
            </a:prstGeom>
            <a:noFill/>
          </p:spPr>
          <p:txBody>
            <a:bodyPr wrap="square" rtlCol="0">
              <a:spAutoFit/>
            </a:bodyPr>
            <a:lstStyle/>
            <a:p>
              <a:r>
                <a:rPr lang="en-GB" sz="1400" b="0" dirty="0"/>
                <a:t>Input from </a:t>
              </a:r>
            </a:p>
            <a:p>
              <a:r>
                <a:rPr lang="en-GB" sz="1400" b="0" dirty="0"/>
                <a:t>Environment</a:t>
              </a:r>
            </a:p>
          </p:txBody>
        </p:sp>
        <p:sp>
          <p:nvSpPr>
            <p:cNvPr id="23" name="TextBox 22">
              <a:extLst>
                <a:ext uri="{FF2B5EF4-FFF2-40B4-BE49-F238E27FC236}">
                  <a16:creationId xmlns:a16="http://schemas.microsoft.com/office/drawing/2014/main" id="{33ABE7A3-E304-41CA-935C-724CA97B7B25}"/>
                </a:ext>
              </a:extLst>
            </p:cNvPr>
            <p:cNvSpPr txBox="1"/>
            <p:nvPr/>
          </p:nvSpPr>
          <p:spPr>
            <a:xfrm>
              <a:off x="8362249" y="4739937"/>
              <a:ext cx="2539008" cy="588275"/>
            </a:xfrm>
            <a:prstGeom prst="rect">
              <a:avLst/>
            </a:prstGeom>
            <a:noFill/>
          </p:spPr>
          <p:txBody>
            <a:bodyPr wrap="square" rtlCol="0">
              <a:spAutoFit/>
            </a:bodyPr>
            <a:lstStyle/>
            <a:p>
              <a:r>
                <a:rPr lang="en-GB" sz="1400" b="0" dirty="0"/>
                <a:t>Output to </a:t>
              </a:r>
            </a:p>
            <a:p>
              <a:r>
                <a:rPr lang="en-GB" sz="1400" b="0" dirty="0"/>
                <a:t>Environment </a:t>
              </a:r>
            </a:p>
          </p:txBody>
        </p:sp>
        <p:sp>
          <p:nvSpPr>
            <p:cNvPr id="24" name="Up-Down Arrow 6">
              <a:extLst>
                <a:ext uri="{FF2B5EF4-FFF2-40B4-BE49-F238E27FC236}">
                  <a16:creationId xmlns:a16="http://schemas.microsoft.com/office/drawing/2014/main" id="{1A9E1453-B5B2-4FC0-B54E-A37956A76B01}"/>
                </a:ext>
              </a:extLst>
            </p:cNvPr>
            <p:cNvSpPr/>
            <p:nvPr/>
          </p:nvSpPr>
          <p:spPr bwMode="auto">
            <a:xfrm>
              <a:off x="4917212" y="5508426"/>
              <a:ext cx="423168" cy="708715"/>
            </a:xfrm>
            <a:prstGeom prst="upDownArrow">
              <a:avLst/>
            </a:prstGeom>
            <a:no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25" name="Up-Down Arrow 26">
              <a:extLst>
                <a:ext uri="{FF2B5EF4-FFF2-40B4-BE49-F238E27FC236}">
                  <a16:creationId xmlns:a16="http://schemas.microsoft.com/office/drawing/2014/main" id="{ED43C645-12AB-4B0A-93C2-112410B1FDC9}"/>
                </a:ext>
              </a:extLst>
            </p:cNvPr>
            <p:cNvSpPr/>
            <p:nvPr/>
          </p:nvSpPr>
          <p:spPr bwMode="auto">
            <a:xfrm>
              <a:off x="6694518" y="5508426"/>
              <a:ext cx="423168" cy="708715"/>
            </a:xfrm>
            <a:prstGeom prst="upDownArrow">
              <a:avLst/>
            </a:prstGeom>
            <a:no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26" name="TextBox 25">
              <a:extLst>
                <a:ext uri="{FF2B5EF4-FFF2-40B4-BE49-F238E27FC236}">
                  <a16:creationId xmlns:a16="http://schemas.microsoft.com/office/drawing/2014/main" id="{14948974-9151-4DCD-9C1C-4CF73BB4396C}"/>
                </a:ext>
              </a:extLst>
            </p:cNvPr>
            <p:cNvSpPr txBox="1"/>
            <p:nvPr/>
          </p:nvSpPr>
          <p:spPr>
            <a:xfrm>
              <a:off x="4100498" y="6217141"/>
              <a:ext cx="2056596" cy="307777"/>
            </a:xfrm>
            <a:prstGeom prst="rect">
              <a:avLst/>
            </a:prstGeom>
            <a:noFill/>
          </p:spPr>
          <p:txBody>
            <a:bodyPr wrap="square" rtlCol="0">
              <a:spAutoFit/>
            </a:bodyPr>
            <a:lstStyle/>
            <a:p>
              <a:pPr algn="ctr"/>
              <a:r>
                <a:rPr lang="en-GB" sz="1400" b="0" dirty="0"/>
                <a:t>User Interface</a:t>
              </a:r>
            </a:p>
          </p:txBody>
        </p:sp>
        <p:sp>
          <p:nvSpPr>
            <p:cNvPr id="27" name="TextBox 26">
              <a:extLst>
                <a:ext uri="{FF2B5EF4-FFF2-40B4-BE49-F238E27FC236}">
                  <a16:creationId xmlns:a16="http://schemas.microsoft.com/office/drawing/2014/main" id="{F30A69B5-D8F0-434B-BDD3-64E16771AB1A}"/>
                </a:ext>
              </a:extLst>
            </p:cNvPr>
            <p:cNvSpPr txBox="1"/>
            <p:nvPr/>
          </p:nvSpPr>
          <p:spPr>
            <a:xfrm>
              <a:off x="5621866" y="6229711"/>
              <a:ext cx="2555935" cy="627653"/>
            </a:xfrm>
            <a:prstGeom prst="rect">
              <a:avLst/>
            </a:prstGeom>
            <a:noFill/>
          </p:spPr>
          <p:txBody>
            <a:bodyPr wrap="square" rtlCol="0">
              <a:spAutoFit/>
            </a:bodyPr>
            <a:lstStyle/>
            <a:p>
              <a:pPr algn="ctr"/>
              <a:r>
                <a:rPr lang="en-GB" sz="1400" b="0" dirty="0"/>
                <a:t>Link to </a:t>
              </a:r>
            </a:p>
            <a:p>
              <a:pPr algn="ctr"/>
              <a:r>
                <a:rPr lang="en-GB" sz="1400" b="0" dirty="0"/>
                <a:t>Other Systems</a:t>
              </a:r>
            </a:p>
          </p:txBody>
        </p:sp>
      </p:grpSp>
      <p:sp>
        <p:nvSpPr>
          <p:cNvPr id="17" name="Textfeld 29">
            <a:extLst>
              <a:ext uri="{FF2B5EF4-FFF2-40B4-BE49-F238E27FC236}">
                <a16:creationId xmlns:a16="http://schemas.microsoft.com/office/drawing/2014/main" id="{D2608551-6523-45F0-BCA2-01CDCD7AFFB5}"/>
              </a:ext>
            </a:extLst>
          </p:cNvPr>
          <p:cNvSpPr txBox="1"/>
          <p:nvPr/>
        </p:nvSpPr>
        <p:spPr>
          <a:xfrm>
            <a:off x="5323266" y="6204622"/>
            <a:ext cx="4940612" cy="330589"/>
          </a:xfrm>
          <a:prstGeom prst="rect">
            <a:avLst/>
          </a:prstGeom>
        </p:spPr>
        <p:txBody>
          <a:bodyPr vert="horz" wrap="none" lIns="0" tIns="0" rIns="0" bIns="0" rtlCol="0" anchor="t">
            <a:normAutofit/>
          </a:bodyPr>
          <a:lstStyle/>
          <a:p>
            <a:pPr algn="ctr"/>
            <a:r>
              <a:rPr lang="de-DE" dirty="0"/>
              <a:t>Microscopic view on a functionality level</a:t>
            </a:r>
          </a:p>
        </p:txBody>
      </p:sp>
      <p:sp>
        <p:nvSpPr>
          <p:cNvPr id="18" name="Abgerundetes Rechteck 30">
            <a:extLst>
              <a:ext uri="{FF2B5EF4-FFF2-40B4-BE49-F238E27FC236}">
                <a16:creationId xmlns:a16="http://schemas.microsoft.com/office/drawing/2014/main" id="{0A2BDB50-2825-4FB5-B93A-4F8AB8314D30}"/>
              </a:ext>
            </a:extLst>
          </p:cNvPr>
          <p:cNvSpPr/>
          <p:nvPr/>
        </p:nvSpPr>
        <p:spPr>
          <a:xfrm>
            <a:off x="5198160" y="4158404"/>
            <a:ext cx="5608263" cy="22139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80147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3F5FB-311E-49EA-99F4-0283DD4397B3}"/>
              </a:ext>
            </a:extLst>
          </p:cNvPr>
          <p:cNvSpPr>
            <a:spLocks noGrp="1"/>
          </p:cNvSpPr>
          <p:nvPr>
            <p:ph type="title"/>
          </p:nvPr>
        </p:nvSpPr>
        <p:spPr/>
        <p:txBody>
          <a:bodyPr/>
          <a:lstStyle/>
          <a:p>
            <a:r>
              <a:rPr lang="en-GB" dirty="0"/>
              <a:t>From a Processor to an Embedded System</a:t>
            </a:r>
            <a:endParaRPr lang="en-US" dirty="0"/>
          </a:p>
        </p:txBody>
      </p:sp>
      <p:sp>
        <p:nvSpPr>
          <p:cNvPr id="3" name="Content Placeholder 2">
            <a:extLst>
              <a:ext uri="{FF2B5EF4-FFF2-40B4-BE49-F238E27FC236}">
                <a16:creationId xmlns:a16="http://schemas.microsoft.com/office/drawing/2014/main" id="{4FB444A4-726E-416D-AC97-283CD931FF4E}"/>
              </a:ext>
            </a:extLst>
          </p:cNvPr>
          <p:cNvSpPr>
            <a:spLocks noGrp="1"/>
          </p:cNvSpPr>
          <p:nvPr>
            <p:ph idx="1"/>
          </p:nvPr>
        </p:nvSpPr>
        <p:spPr>
          <a:xfrm>
            <a:off x="479425" y="1171111"/>
            <a:ext cx="11233150" cy="4948335"/>
          </a:xfrm>
        </p:spPr>
        <p:txBody>
          <a:bodyPr/>
          <a:lstStyle/>
          <a:p>
            <a:r>
              <a:rPr lang="en-GB" dirty="0"/>
              <a:t>Microprocessor (central processing unit, CPU)</a:t>
            </a:r>
          </a:p>
          <a:p>
            <a:pPr lvl="1">
              <a:spcBef>
                <a:spcPts val="600"/>
              </a:spcBef>
            </a:pPr>
            <a:r>
              <a:rPr lang="en-GB" dirty="0"/>
              <a:t>Typically defined as a single processor core that supports at least instruction fetching, decoding, and executing</a:t>
            </a:r>
          </a:p>
          <a:p>
            <a:pPr lvl="1">
              <a:spcBef>
                <a:spcPts val="600"/>
              </a:spcBef>
            </a:pPr>
            <a:r>
              <a:rPr lang="en-GB" dirty="0"/>
              <a:t>Normally can be used for general-purpose computing, but needs to be supported with memory and Input/Outputs (IOs)</a:t>
            </a:r>
            <a:endParaRPr lang="en-US" dirty="0"/>
          </a:p>
        </p:txBody>
      </p:sp>
      <p:grpSp>
        <p:nvGrpSpPr>
          <p:cNvPr id="4" name="Group 3">
            <a:extLst>
              <a:ext uri="{FF2B5EF4-FFF2-40B4-BE49-F238E27FC236}">
                <a16:creationId xmlns:a16="http://schemas.microsoft.com/office/drawing/2014/main" id="{49AE483A-71D0-4D6C-8C55-25225C590EF2}"/>
              </a:ext>
            </a:extLst>
          </p:cNvPr>
          <p:cNvGrpSpPr/>
          <p:nvPr/>
        </p:nvGrpSpPr>
        <p:grpSpPr>
          <a:xfrm>
            <a:off x="1694710" y="3178348"/>
            <a:ext cx="9498309" cy="2941098"/>
            <a:chOff x="2243999" y="3229343"/>
            <a:chExt cx="9498309" cy="2941098"/>
          </a:xfrm>
        </p:grpSpPr>
        <p:sp>
          <p:nvSpPr>
            <p:cNvPr id="5" name="Rectangle 4">
              <a:extLst>
                <a:ext uri="{FF2B5EF4-FFF2-40B4-BE49-F238E27FC236}">
                  <a16:creationId xmlns:a16="http://schemas.microsoft.com/office/drawing/2014/main" id="{870AA7ED-4A9D-46AB-BF1E-5AB2C097F812}"/>
                </a:ext>
              </a:extLst>
            </p:cNvPr>
            <p:cNvSpPr/>
            <p:nvPr/>
          </p:nvSpPr>
          <p:spPr bwMode="auto">
            <a:xfrm>
              <a:off x="2243999" y="3229343"/>
              <a:ext cx="7150078" cy="2941098"/>
            </a:xfrm>
            <a:prstGeom prst="rect">
              <a:avLst/>
            </a:prstGeom>
            <a:solidFill>
              <a:schemeClr val="accent1">
                <a:lumMod val="20000"/>
                <a:lumOff val="80000"/>
              </a:schemeClr>
            </a:solidFill>
            <a:ln w="28575" cap="flat" cmpd="sng" algn="ctr">
              <a:solidFill>
                <a:schemeClr val="tx1"/>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6" name="Rounded Rectangle 1">
              <a:extLst>
                <a:ext uri="{FF2B5EF4-FFF2-40B4-BE49-F238E27FC236}">
                  <a16:creationId xmlns:a16="http://schemas.microsoft.com/office/drawing/2014/main" id="{AD8713EE-EB57-432A-BBCC-7C5F43870409}"/>
                </a:ext>
              </a:extLst>
            </p:cNvPr>
            <p:cNvSpPr/>
            <p:nvPr/>
          </p:nvSpPr>
          <p:spPr bwMode="auto">
            <a:xfrm>
              <a:off x="2941746" y="3339035"/>
              <a:ext cx="2458461" cy="402021"/>
            </a:xfrm>
            <a:prstGeom prst="roundRect">
              <a:avLst/>
            </a:prstGeom>
            <a:solidFill>
              <a:schemeClr val="accent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400" i="0" u="none" strike="noStrike" cap="none" normalizeH="0" baseline="0" dirty="0">
                  <a:ln>
                    <a:noFill/>
                  </a:ln>
                  <a:solidFill>
                    <a:schemeClr val="bg1"/>
                  </a:solidFill>
                  <a:effectLst/>
                  <a:latin typeface="Arial" charset="0"/>
                  <a:ea typeface="MS PGothic" pitchFamily="34" charset="-128"/>
                </a:rPr>
                <a:t>Instruction</a:t>
              </a:r>
              <a:r>
                <a:rPr kumimoji="0" lang="en-GB" sz="1400" i="0" u="none" strike="noStrike" cap="none" normalizeH="0" dirty="0">
                  <a:ln>
                    <a:noFill/>
                  </a:ln>
                  <a:solidFill>
                    <a:schemeClr val="bg1"/>
                  </a:solidFill>
                  <a:effectLst/>
                  <a:latin typeface="Arial" charset="0"/>
                  <a:ea typeface="MS PGothic" pitchFamily="34" charset="-128"/>
                </a:rPr>
                <a:t> fetcher</a:t>
              </a:r>
              <a:endParaRPr kumimoji="0" lang="en-GB" sz="1400" i="0" u="none" strike="noStrike" cap="none" normalizeH="0" baseline="0" dirty="0">
                <a:ln>
                  <a:noFill/>
                </a:ln>
                <a:solidFill>
                  <a:schemeClr val="bg1"/>
                </a:solidFill>
                <a:effectLst/>
                <a:latin typeface="Arial" charset="0"/>
                <a:ea typeface="MS PGothic" pitchFamily="34" charset="-128"/>
              </a:endParaRPr>
            </a:p>
          </p:txBody>
        </p:sp>
        <p:sp>
          <p:nvSpPr>
            <p:cNvPr id="7" name="Rounded Rectangle 4">
              <a:extLst>
                <a:ext uri="{FF2B5EF4-FFF2-40B4-BE49-F238E27FC236}">
                  <a16:creationId xmlns:a16="http://schemas.microsoft.com/office/drawing/2014/main" id="{970D53F9-AEC1-4C47-A5E1-174B63CFEAAC}"/>
                </a:ext>
              </a:extLst>
            </p:cNvPr>
            <p:cNvSpPr/>
            <p:nvPr/>
          </p:nvSpPr>
          <p:spPr bwMode="auto">
            <a:xfrm>
              <a:off x="2941746" y="3970032"/>
              <a:ext cx="2458461" cy="402021"/>
            </a:xfrm>
            <a:prstGeom prst="roundRect">
              <a:avLst/>
            </a:prstGeom>
            <a:solidFill>
              <a:schemeClr val="accent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400" i="0" u="none" strike="noStrike" cap="none" normalizeH="0" baseline="0" dirty="0">
                  <a:ln>
                    <a:noFill/>
                  </a:ln>
                  <a:solidFill>
                    <a:schemeClr val="bg1"/>
                  </a:solidFill>
                  <a:effectLst/>
                  <a:latin typeface="Arial" charset="0"/>
                  <a:ea typeface="MS PGothic" pitchFamily="34" charset="-128"/>
                </a:rPr>
                <a:t>Instruction</a:t>
              </a:r>
              <a:r>
                <a:rPr kumimoji="0" lang="en-GB" sz="1400" i="0" u="none" strike="noStrike" cap="none" normalizeH="0" dirty="0">
                  <a:ln>
                    <a:noFill/>
                  </a:ln>
                  <a:solidFill>
                    <a:schemeClr val="bg1"/>
                  </a:solidFill>
                  <a:effectLst/>
                  <a:latin typeface="Arial" charset="0"/>
                  <a:ea typeface="MS PGothic" pitchFamily="34" charset="-128"/>
                </a:rPr>
                <a:t> decoder</a:t>
              </a:r>
              <a:endParaRPr kumimoji="0" lang="en-GB" sz="1400" i="0" u="none" strike="noStrike" cap="none" normalizeH="0" baseline="0" dirty="0">
                <a:ln>
                  <a:noFill/>
                </a:ln>
                <a:solidFill>
                  <a:schemeClr val="bg1"/>
                </a:solidFill>
                <a:effectLst/>
                <a:latin typeface="Arial" charset="0"/>
                <a:ea typeface="MS PGothic" pitchFamily="34" charset="-128"/>
              </a:endParaRPr>
            </a:p>
          </p:txBody>
        </p:sp>
        <p:sp>
          <p:nvSpPr>
            <p:cNvPr id="8" name="Rounded Rectangle 5">
              <a:extLst>
                <a:ext uri="{FF2B5EF4-FFF2-40B4-BE49-F238E27FC236}">
                  <a16:creationId xmlns:a16="http://schemas.microsoft.com/office/drawing/2014/main" id="{A66DC548-48D3-4B6C-8A8B-38F43C14E433}"/>
                </a:ext>
              </a:extLst>
            </p:cNvPr>
            <p:cNvSpPr/>
            <p:nvPr/>
          </p:nvSpPr>
          <p:spPr bwMode="auto">
            <a:xfrm>
              <a:off x="2941746" y="4606656"/>
              <a:ext cx="2458461" cy="402021"/>
            </a:xfrm>
            <a:prstGeom prst="roundRect">
              <a:avLst/>
            </a:prstGeom>
            <a:solidFill>
              <a:schemeClr val="accent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400" i="0" u="none" strike="noStrike" cap="none" normalizeH="0" baseline="0" dirty="0">
                  <a:ln>
                    <a:noFill/>
                  </a:ln>
                  <a:solidFill>
                    <a:schemeClr val="bg1"/>
                  </a:solidFill>
                  <a:effectLst/>
                  <a:latin typeface="Arial" charset="0"/>
                  <a:ea typeface="MS PGothic" pitchFamily="34" charset="-128"/>
                </a:rPr>
                <a:t>Register banks</a:t>
              </a:r>
            </a:p>
          </p:txBody>
        </p:sp>
        <p:grpSp>
          <p:nvGrpSpPr>
            <p:cNvPr id="9" name="Group 8">
              <a:extLst>
                <a:ext uri="{FF2B5EF4-FFF2-40B4-BE49-F238E27FC236}">
                  <a16:creationId xmlns:a16="http://schemas.microsoft.com/office/drawing/2014/main" id="{B44A9035-E67A-4AC9-AA21-1EBB16019863}"/>
                </a:ext>
              </a:extLst>
            </p:cNvPr>
            <p:cNvGrpSpPr/>
            <p:nvPr/>
          </p:nvGrpSpPr>
          <p:grpSpPr>
            <a:xfrm>
              <a:off x="2959658" y="5235597"/>
              <a:ext cx="2458461" cy="616009"/>
              <a:chOff x="2207173" y="5651113"/>
              <a:chExt cx="1844566" cy="616009"/>
            </a:xfrm>
            <a:solidFill>
              <a:schemeClr val="accent1">
                <a:lumMod val="20000"/>
                <a:lumOff val="80000"/>
              </a:schemeClr>
            </a:solidFill>
          </p:grpSpPr>
          <p:grpSp>
            <p:nvGrpSpPr>
              <p:cNvPr id="22" name="Group 21">
                <a:extLst>
                  <a:ext uri="{FF2B5EF4-FFF2-40B4-BE49-F238E27FC236}">
                    <a16:creationId xmlns:a16="http://schemas.microsoft.com/office/drawing/2014/main" id="{D8858EE9-E85C-4E31-A7C3-968588FF95EF}"/>
                  </a:ext>
                </a:extLst>
              </p:cNvPr>
              <p:cNvGrpSpPr/>
              <p:nvPr/>
            </p:nvGrpSpPr>
            <p:grpSpPr>
              <a:xfrm>
                <a:off x="2207173" y="5651113"/>
                <a:ext cx="1844566" cy="594820"/>
                <a:chOff x="2466090" y="5653580"/>
                <a:chExt cx="1307553" cy="594820"/>
              </a:xfrm>
              <a:grpFill/>
            </p:grpSpPr>
            <p:sp>
              <p:nvSpPr>
                <p:cNvPr id="24" name="Flowchart: Manual Operation 23">
                  <a:extLst>
                    <a:ext uri="{FF2B5EF4-FFF2-40B4-BE49-F238E27FC236}">
                      <a16:creationId xmlns:a16="http://schemas.microsoft.com/office/drawing/2014/main" id="{E6EC4AF3-A7D9-4C1C-B656-2D2AC62D6CAF}"/>
                    </a:ext>
                  </a:extLst>
                </p:cNvPr>
                <p:cNvSpPr/>
                <p:nvPr/>
              </p:nvSpPr>
              <p:spPr bwMode="auto">
                <a:xfrm>
                  <a:off x="2466090" y="5653580"/>
                  <a:ext cx="1307553" cy="594820"/>
                </a:xfrm>
                <a:prstGeom prst="flowChartManualOperation">
                  <a:avLst/>
                </a:prstGeom>
                <a:solidFill>
                  <a:schemeClr val="accent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25" name="Isosceles Triangle 24">
                  <a:extLst>
                    <a:ext uri="{FF2B5EF4-FFF2-40B4-BE49-F238E27FC236}">
                      <a16:creationId xmlns:a16="http://schemas.microsoft.com/office/drawing/2014/main" id="{02389047-3AFE-491D-ACDC-0F8056388569}"/>
                    </a:ext>
                  </a:extLst>
                </p:cNvPr>
                <p:cNvSpPr/>
                <p:nvPr/>
              </p:nvSpPr>
              <p:spPr bwMode="auto">
                <a:xfrm rot="10800000">
                  <a:off x="2942802" y="5653907"/>
                  <a:ext cx="359480" cy="297082"/>
                </a:xfrm>
                <a:prstGeom prst="triangle">
                  <a:avLst/>
                </a:prstGeom>
                <a:solidFill>
                  <a:schemeClr val="accent1">
                    <a:lumMod val="50000"/>
                  </a:schemeClr>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grpSp>
          <p:sp>
            <p:nvSpPr>
              <p:cNvPr id="23" name="TextBox 22">
                <a:extLst>
                  <a:ext uri="{FF2B5EF4-FFF2-40B4-BE49-F238E27FC236}">
                    <a16:creationId xmlns:a16="http://schemas.microsoft.com/office/drawing/2014/main" id="{15C68D48-99E7-42B2-B9A0-42ED3A6DCEC7}"/>
                  </a:ext>
                </a:extLst>
              </p:cNvPr>
              <p:cNvSpPr txBox="1"/>
              <p:nvPr/>
            </p:nvSpPr>
            <p:spPr>
              <a:xfrm>
                <a:off x="2936965" y="5897790"/>
                <a:ext cx="709448" cy="369332"/>
              </a:xfrm>
              <a:prstGeom prst="rect">
                <a:avLst/>
              </a:prstGeom>
              <a:noFill/>
              <a:ln>
                <a:noFill/>
              </a:ln>
            </p:spPr>
            <p:txBody>
              <a:bodyPr wrap="square" rtlCol="0">
                <a:spAutoFit/>
              </a:bodyPr>
              <a:lstStyle/>
              <a:p>
                <a:r>
                  <a:rPr lang="en-GB" dirty="0">
                    <a:solidFill>
                      <a:schemeClr val="bg1"/>
                    </a:solidFill>
                  </a:rPr>
                  <a:t>ALU</a:t>
                </a:r>
              </a:p>
            </p:txBody>
          </p:sp>
        </p:grpSp>
        <p:cxnSp>
          <p:nvCxnSpPr>
            <p:cNvPr id="10" name="Straight Arrow Connector 9">
              <a:extLst>
                <a:ext uri="{FF2B5EF4-FFF2-40B4-BE49-F238E27FC236}">
                  <a16:creationId xmlns:a16="http://schemas.microsoft.com/office/drawing/2014/main" id="{3D06687D-D583-4A42-AD02-0564A6BC62B9}"/>
                </a:ext>
              </a:extLst>
            </p:cNvPr>
            <p:cNvCxnSpPr>
              <a:stCxn id="6" idx="2"/>
              <a:endCxn id="7" idx="0"/>
            </p:cNvCxnSpPr>
            <p:nvPr/>
          </p:nvCxnSpPr>
          <p:spPr bwMode="auto">
            <a:xfrm>
              <a:off x="4170977" y="3741055"/>
              <a:ext cx="0" cy="228976"/>
            </a:xfrm>
            <a:prstGeom prst="straightConnector1">
              <a:avLst/>
            </a:prstGeom>
            <a:noFill/>
            <a:ln w="28575" cap="flat" cmpd="sng" algn="ctr">
              <a:solidFill>
                <a:schemeClr val="tx1"/>
              </a:solidFill>
              <a:prstDash val="solid"/>
              <a:round/>
              <a:headEnd type="none" w="med" len="med"/>
              <a:tailEnd type="triangle" w="lg" len="lg"/>
            </a:ln>
            <a:effectLst/>
          </p:spPr>
        </p:cxnSp>
        <p:cxnSp>
          <p:nvCxnSpPr>
            <p:cNvPr id="11" name="Straight Arrow Connector 10">
              <a:extLst>
                <a:ext uri="{FF2B5EF4-FFF2-40B4-BE49-F238E27FC236}">
                  <a16:creationId xmlns:a16="http://schemas.microsoft.com/office/drawing/2014/main" id="{EF14D3B5-7370-4350-8C16-6DF68A88241B}"/>
                </a:ext>
              </a:extLst>
            </p:cNvPr>
            <p:cNvCxnSpPr/>
            <p:nvPr/>
          </p:nvCxnSpPr>
          <p:spPr bwMode="auto">
            <a:xfrm>
              <a:off x="4170977" y="4377679"/>
              <a:ext cx="0" cy="228976"/>
            </a:xfrm>
            <a:prstGeom prst="straightConnector1">
              <a:avLst/>
            </a:prstGeom>
            <a:noFill/>
            <a:ln w="28575" cap="flat" cmpd="sng" algn="ctr">
              <a:solidFill>
                <a:schemeClr val="tx1"/>
              </a:solidFill>
              <a:prstDash val="solid"/>
              <a:round/>
              <a:headEnd type="none" w="med" len="med"/>
              <a:tailEnd type="triangle" w="lg" len="lg"/>
            </a:ln>
            <a:effectLst/>
          </p:spPr>
        </p:cxnSp>
        <p:cxnSp>
          <p:nvCxnSpPr>
            <p:cNvPr id="12" name="Straight Arrow Connector 11">
              <a:extLst>
                <a:ext uri="{FF2B5EF4-FFF2-40B4-BE49-F238E27FC236}">
                  <a16:creationId xmlns:a16="http://schemas.microsoft.com/office/drawing/2014/main" id="{38A2FCC2-A0A7-48F3-9D3D-022BB7307862}"/>
                </a:ext>
              </a:extLst>
            </p:cNvPr>
            <p:cNvCxnSpPr/>
            <p:nvPr/>
          </p:nvCxnSpPr>
          <p:spPr bwMode="auto">
            <a:xfrm>
              <a:off x="3455218" y="5008676"/>
              <a:ext cx="0" cy="228976"/>
            </a:xfrm>
            <a:prstGeom prst="straightConnector1">
              <a:avLst/>
            </a:prstGeom>
            <a:noFill/>
            <a:ln w="28575" cap="flat" cmpd="sng" algn="ctr">
              <a:solidFill>
                <a:schemeClr val="tx1"/>
              </a:solidFill>
              <a:prstDash val="solid"/>
              <a:round/>
              <a:headEnd type="none" w="med" len="med"/>
              <a:tailEnd type="triangle" w="lg" len="lg"/>
            </a:ln>
            <a:effectLst/>
          </p:spPr>
        </p:cxnSp>
        <p:cxnSp>
          <p:nvCxnSpPr>
            <p:cNvPr id="13" name="Straight Arrow Connector 12">
              <a:extLst>
                <a:ext uri="{FF2B5EF4-FFF2-40B4-BE49-F238E27FC236}">
                  <a16:creationId xmlns:a16="http://schemas.microsoft.com/office/drawing/2014/main" id="{326342B3-C6D2-4B63-8C6B-350003F98519}"/>
                </a:ext>
              </a:extLst>
            </p:cNvPr>
            <p:cNvCxnSpPr/>
            <p:nvPr/>
          </p:nvCxnSpPr>
          <p:spPr bwMode="auto">
            <a:xfrm>
              <a:off x="4925427" y="5008676"/>
              <a:ext cx="0" cy="228976"/>
            </a:xfrm>
            <a:prstGeom prst="straightConnector1">
              <a:avLst/>
            </a:prstGeom>
            <a:noFill/>
            <a:ln w="28575" cap="flat" cmpd="sng" algn="ctr">
              <a:solidFill>
                <a:schemeClr val="tx1"/>
              </a:solidFill>
              <a:prstDash val="solid"/>
              <a:round/>
              <a:headEnd type="none" w="med" len="med"/>
              <a:tailEnd type="triangle" w="lg" len="lg"/>
            </a:ln>
            <a:effectLst/>
          </p:spPr>
        </p:cxnSp>
        <p:cxnSp>
          <p:nvCxnSpPr>
            <p:cNvPr id="14" name="Elbow Connector 18">
              <a:extLst>
                <a:ext uri="{FF2B5EF4-FFF2-40B4-BE49-F238E27FC236}">
                  <a16:creationId xmlns:a16="http://schemas.microsoft.com/office/drawing/2014/main" id="{91927D35-6AF5-4ECD-BDA8-463C4315EFBE}"/>
                </a:ext>
              </a:extLst>
            </p:cNvPr>
            <p:cNvCxnSpPr>
              <a:stCxn id="24" idx="2"/>
              <a:endCxn id="8" idx="3"/>
            </p:cNvCxnSpPr>
            <p:nvPr/>
          </p:nvCxnSpPr>
          <p:spPr bwMode="auto">
            <a:xfrm rot="5400000" flipH="1" flipV="1">
              <a:off x="4283173" y="4713383"/>
              <a:ext cx="1022750" cy="1211318"/>
            </a:xfrm>
            <a:prstGeom prst="bentConnector4">
              <a:avLst>
                <a:gd name="adj1" fmla="val -22352"/>
                <a:gd name="adj2" fmla="val 120351"/>
              </a:avLst>
            </a:prstGeom>
            <a:noFill/>
            <a:ln w="28575" cap="flat" cmpd="sng" algn="ctr">
              <a:solidFill>
                <a:schemeClr val="tx1"/>
              </a:solidFill>
              <a:prstDash val="solid"/>
              <a:round/>
              <a:headEnd type="none" w="med" len="med"/>
              <a:tailEnd type="triangle" w="lg" len="lg"/>
            </a:ln>
            <a:effectLst/>
          </p:spPr>
        </p:cxnSp>
        <p:cxnSp>
          <p:nvCxnSpPr>
            <p:cNvPr id="15" name="Elbow Connector 24">
              <a:extLst>
                <a:ext uri="{FF2B5EF4-FFF2-40B4-BE49-F238E27FC236}">
                  <a16:creationId xmlns:a16="http://schemas.microsoft.com/office/drawing/2014/main" id="{9EF98F60-B6CB-4F23-9394-9B49F6492E51}"/>
                </a:ext>
              </a:extLst>
            </p:cNvPr>
            <p:cNvCxnSpPr>
              <a:stCxn id="7" idx="1"/>
              <a:endCxn id="24" idx="1"/>
            </p:cNvCxnSpPr>
            <p:nvPr/>
          </p:nvCxnSpPr>
          <p:spPr bwMode="auto">
            <a:xfrm rot="10800000" flipH="1" flipV="1">
              <a:off x="2941747" y="4171042"/>
              <a:ext cx="263758" cy="1361964"/>
            </a:xfrm>
            <a:prstGeom prst="bentConnector3">
              <a:avLst>
                <a:gd name="adj1" fmla="val -115515"/>
              </a:avLst>
            </a:prstGeom>
            <a:noFill/>
            <a:ln w="28575" cap="flat" cmpd="sng" algn="ctr">
              <a:solidFill>
                <a:schemeClr val="tx1"/>
              </a:solidFill>
              <a:prstDash val="solid"/>
              <a:round/>
              <a:headEnd type="none" w="med" len="med"/>
              <a:tailEnd type="triangle" w="lg" len="lg"/>
            </a:ln>
            <a:effectLst/>
          </p:spPr>
        </p:cxnSp>
        <p:sp>
          <p:nvSpPr>
            <p:cNvPr id="16" name="Rounded Rectangle 32">
              <a:extLst>
                <a:ext uri="{FF2B5EF4-FFF2-40B4-BE49-F238E27FC236}">
                  <a16:creationId xmlns:a16="http://schemas.microsoft.com/office/drawing/2014/main" id="{20492157-B3EC-4031-92C0-18ABCDD9814F}"/>
                </a:ext>
              </a:extLst>
            </p:cNvPr>
            <p:cNvSpPr/>
            <p:nvPr/>
          </p:nvSpPr>
          <p:spPr bwMode="auto">
            <a:xfrm>
              <a:off x="6423814" y="3339034"/>
              <a:ext cx="2458461" cy="402021"/>
            </a:xfrm>
            <a:prstGeom prst="roundRect">
              <a:avLst/>
            </a:prstGeom>
            <a:solidFill>
              <a:schemeClr val="accent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dirty="0">
                  <a:solidFill>
                    <a:schemeClr val="bg1"/>
                  </a:solidFill>
                </a:rPr>
                <a:t>Memory Interface</a:t>
              </a:r>
              <a:endParaRPr kumimoji="0" lang="en-GB" sz="1400" b="1" i="0" u="none" strike="noStrike" cap="none" normalizeH="0" baseline="0" dirty="0">
                <a:ln>
                  <a:noFill/>
                </a:ln>
                <a:solidFill>
                  <a:schemeClr val="bg1"/>
                </a:solidFill>
                <a:effectLst/>
                <a:latin typeface="Arial" charset="0"/>
                <a:ea typeface="MS PGothic" pitchFamily="34" charset="-128"/>
              </a:endParaRPr>
            </a:p>
          </p:txBody>
        </p:sp>
        <p:cxnSp>
          <p:nvCxnSpPr>
            <p:cNvPr id="17" name="Straight Arrow Connector 16">
              <a:extLst>
                <a:ext uri="{FF2B5EF4-FFF2-40B4-BE49-F238E27FC236}">
                  <a16:creationId xmlns:a16="http://schemas.microsoft.com/office/drawing/2014/main" id="{44A3B7B8-1C85-4F42-B7D5-68F56D30EFB9}"/>
                </a:ext>
              </a:extLst>
            </p:cNvPr>
            <p:cNvCxnSpPr>
              <a:stCxn id="16" idx="1"/>
              <a:endCxn id="6" idx="3"/>
            </p:cNvCxnSpPr>
            <p:nvPr/>
          </p:nvCxnSpPr>
          <p:spPr bwMode="auto">
            <a:xfrm flipH="1">
              <a:off x="5400208" y="3540045"/>
              <a:ext cx="1023607" cy="1"/>
            </a:xfrm>
            <a:prstGeom prst="straightConnector1">
              <a:avLst/>
            </a:prstGeom>
            <a:noFill/>
            <a:ln w="28575" cap="flat" cmpd="sng" algn="ctr">
              <a:solidFill>
                <a:schemeClr val="tx1"/>
              </a:solidFill>
              <a:prstDash val="solid"/>
              <a:round/>
              <a:headEnd type="none" w="med" len="med"/>
              <a:tailEnd type="triangle" w="lg" len="lg"/>
            </a:ln>
            <a:effectLst/>
          </p:spPr>
        </p:cxnSp>
        <p:sp>
          <p:nvSpPr>
            <p:cNvPr id="18" name="TextBox 17">
              <a:extLst>
                <a:ext uri="{FF2B5EF4-FFF2-40B4-BE49-F238E27FC236}">
                  <a16:creationId xmlns:a16="http://schemas.microsoft.com/office/drawing/2014/main" id="{95DD0256-B40A-4F0C-932E-C7F3A439A2E1}"/>
                </a:ext>
              </a:extLst>
            </p:cNvPr>
            <p:cNvSpPr txBox="1"/>
            <p:nvPr/>
          </p:nvSpPr>
          <p:spPr>
            <a:xfrm>
              <a:off x="10062310" y="3276641"/>
              <a:ext cx="1679998" cy="646331"/>
            </a:xfrm>
            <a:prstGeom prst="rect">
              <a:avLst/>
            </a:prstGeom>
            <a:noFill/>
            <a:ln>
              <a:solidFill>
                <a:schemeClr val="tx1"/>
              </a:solidFill>
            </a:ln>
          </p:spPr>
          <p:txBody>
            <a:bodyPr wrap="square" rtlCol="0">
              <a:spAutoFit/>
            </a:bodyPr>
            <a:lstStyle/>
            <a:p>
              <a:pPr algn="ctr"/>
              <a:r>
                <a:rPr lang="en-GB" b="1" dirty="0"/>
                <a:t>To memory </a:t>
              </a:r>
            </a:p>
            <a:p>
              <a:pPr algn="ctr"/>
              <a:r>
                <a:rPr lang="en-GB" b="1" dirty="0"/>
                <a:t>blocks</a:t>
              </a:r>
            </a:p>
          </p:txBody>
        </p:sp>
        <p:cxnSp>
          <p:nvCxnSpPr>
            <p:cNvPr id="19" name="Straight Arrow Connector 18">
              <a:extLst>
                <a:ext uri="{FF2B5EF4-FFF2-40B4-BE49-F238E27FC236}">
                  <a16:creationId xmlns:a16="http://schemas.microsoft.com/office/drawing/2014/main" id="{11AFB7AE-0522-4624-9D1E-53D81DBDA603}"/>
                </a:ext>
              </a:extLst>
            </p:cNvPr>
            <p:cNvCxnSpPr/>
            <p:nvPr/>
          </p:nvCxnSpPr>
          <p:spPr bwMode="auto">
            <a:xfrm flipH="1">
              <a:off x="8882275" y="3540045"/>
              <a:ext cx="1023607" cy="1"/>
            </a:xfrm>
            <a:prstGeom prst="straightConnector1">
              <a:avLst/>
            </a:prstGeom>
            <a:noFill/>
            <a:ln w="28575" cap="flat" cmpd="sng" algn="ctr">
              <a:solidFill>
                <a:schemeClr val="tx1"/>
              </a:solidFill>
              <a:prstDash val="solid"/>
              <a:round/>
              <a:headEnd type="triangle" w="lg" len="lg"/>
              <a:tailEnd type="triangle" w="lg" len="lg"/>
            </a:ln>
            <a:effectLst/>
          </p:spPr>
        </p:cxnSp>
        <p:sp>
          <p:nvSpPr>
            <p:cNvPr id="20" name="TextBox 19">
              <a:extLst>
                <a:ext uri="{FF2B5EF4-FFF2-40B4-BE49-F238E27FC236}">
                  <a16:creationId xmlns:a16="http://schemas.microsoft.com/office/drawing/2014/main" id="{50697C48-C19B-4F05-BA26-CF76F9AB7037}"/>
                </a:ext>
              </a:extLst>
            </p:cNvPr>
            <p:cNvSpPr txBox="1"/>
            <p:nvPr/>
          </p:nvSpPr>
          <p:spPr>
            <a:xfrm>
              <a:off x="6690474" y="5674462"/>
              <a:ext cx="2191801" cy="369332"/>
            </a:xfrm>
            <a:prstGeom prst="rect">
              <a:avLst/>
            </a:prstGeom>
            <a:noFill/>
            <a:ln>
              <a:noFill/>
            </a:ln>
          </p:spPr>
          <p:txBody>
            <a:bodyPr wrap="square" rtlCol="0">
              <a:spAutoFit/>
            </a:bodyPr>
            <a:lstStyle/>
            <a:p>
              <a:r>
                <a:rPr lang="en-GB" b="1" dirty="0"/>
                <a:t>Microprocessor</a:t>
              </a:r>
              <a:r>
                <a:rPr lang="en-GB" dirty="0"/>
                <a:t> </a:t>
              </a:r>
            </a:p>
          </p:txBody>
        </p:sp>
        <p:cxnSp>
          <p:nvCxnSpPr>
            <p:cNvPr id="21" name="Elbow Connector 18">
              <a:extLst>
                <a:ext uri="{FF2B5EF4-FFF2-40B4-BE49-F238E27FC236}">
                  <a16:creationId xmlns:a16="http://schemas.microsoft.com/office/drawing/2014/main" id="{EF5F5E37-94B6-46B1-9B25-A623733602A1}"/>
                </a:ext>
              </a:extLst>
            </p:cNvPr>
            <p:cNvCxnSpPr>
              <a:endCxn id="16" idx="2"/>
            </p:cNvCxnSpPr>
            <p:nvPr/>
          </p:nvCxnSpPr>
          <p:spPr bwMode="auto">
            <a:xfrm flipV="1">
              <a:off x="5407819" y="3741055"/>
              <a:ext cx="2245226" cy="907145"/>
            </a:xfrm>
            <a:prstGeom prst="bentConnector2">
              <a:avLst/>
            </a:prstGeom>
            <a:noFill/>
            <a:ln w="28575" cap="flat" cmpd="sng" algn="ctr">
              <a:solidFill>
                <a:schemeClr val="tx1"/>
              </a:solidFill>
              <a:prstDash val="solid"/>
              <a:round/>
              <a:headEnd type="none" w="med" len="med"/>
              <a:tailEnd type="triangle" w="lg" len="lg"/>
            </a:ln>
            <a:effectLst/>
          </p:spPr>
        </p:cxnSp>
      </p:grpSp>
    </p:spTree>
    <p:extLst>
      <p:ext uri="{BB962C8B-B14F-4D97-AF65-F5344CB8AC3E}">
        <p14:creationId xmlns:p14="http://schemas.microsoft.com/office/powerpoint/2010/main" val="3720725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C1D9F-38E2-413F-854D-8037195EDCAE}"/>
              </a:ext>
            </a:extLst>
          </p:cNvPr>
          <p:cNvSpPr>
            <a:spLocks noGrp="1"/>
          </p:cNvSpPr>
          <p:nvPr>
            <p:ph type="title"/>
          </p:nvPr>
        </p:nvSpPr>
        <p:spPr/>
        <p:txBody>
          <a:bodyPr/>
          <a:lstStyle/>
          <a:p>
            <a:r>
              <a:rPr lang="en-GB" dirty="0"/>
              <a:t>Flynn’s Taxonomy</a:t>
            </a:r>
            <a:endParaRPr lang="en-US" dirty="0"/>
          </a:p>
        </p:txBody>
      </p:sp>
      <p:sp>
        <p:nvSpPr>
          <p:cNvPr id="5" name="Abgerundetes Rechteck 29">
            <a:extLst>
              <a:ext uri="{FF2B5EF4-FFF2-40B4-BE49-F238E27FC236}">
                <a16:creationId xmlns:a16="http://schemas.microsoft.com/office/drawing/2014/main" id="{52379D1E-25A1-4F7B-96C5-069132DB0008}"/>
              </a:ext>
            </a:extLst>
          </p:cNvPr>
          <p:cNvSpPr/>
          <p:nvPr/>
        </p:nvSpPr>
        <p:spPr>
          <a:xfrm>
            <a:off x="4012096" y="3555488"/>
            <a:ext cx="2047455" cy="1374303"/>
          </a:xfrm>
          <a:prstGeom prst="roundRect">
            <a:avLst/>
          </a:prstGeom>
          <a:solidFill>
            <a:schemeClr val="accent1">
              <a:lumMod val="20000"/>
              <a:lumOff val="80000"/>
              <a:alpha val="5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Abgerundetes Rechteck 47">
            <a:extLst>
              <a:ext uri="{FF2B5EF4-FFF2-40B4-BE49-F238E27FC236}">
                <a16:creationId xmlns:a16="http://schemas.microsoft.com/office/drawing/2014/main" id="{BA946173-4348-4C19-9BD2-E333194DF448}"/>
              </a:ext>
            </a:extLst>
          </p:cNvPr>
          <p:cNvSpPr/>
          <p:nvPr/>
        </p:nvSpPr>
        <p:spPr>
          <a:xfrm>
            <a:off x="4018724" y="3555488"/>
            <a:ext cx="4363227" cy="1377634"/>
          </a:xfrm>
          <a:prstGeom prst="roundRect">
            <a:avLst/>
          </a:prstGeom>
          <a:solidFill>
            <a:schemeClr val="accent1">
              <a:lumMod val="20000"/>
              <a:lumOff val="80000"/>
              <a:alpha val="5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cxnSp>
        <p:nvCxnSpPr>
          <p:cNvPr id="7" name="Gerade Verbindung mit Pfeil 7">
            <a:extLst>
              <a:ext uri="{FF2B5EF4-FFF2-40B4-BE49-F238E27FC236}">
                <a16:creationId xmlns:a16="http://schemas.microsoft.com/office/drawing/2014/main" id="{4C3A5595-9D93-49EF-AFC5-0EC333BCE65D}"/>
              </a:ext>
            </a:extLst>
          </p:cNvPr>
          <p:cNvCxnSpPr/>
          <p:nvPr/>
        </p:nvCxnSpPr>
        <p:spPr>
          <a:xfrm>
            <a:off x="3733800" y="5082208"/>
            <a:ext cx="4724400"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8" name="Gerade Verbindung mit Pfeil 27">
            <a:extLst>
              <a:ext uri="{FF2B5EF4-FFF2-40B4-BE49-F238E27FC236}">
                <a16:creationId xmlns:a16="http://schemas.microsoft.com/office/drawing/2014/main" id="{4D834ED3-E3AE-4C0F-B20F-763F7E15B208}"/>
              </a:ext>
            </a:extLst>
          </p:cNvPr>
          <p:cNvCxnSpPr/>
          <p:nvPr/>
        </p:nvCxnSpPr>
        <p:spPr>
          <a:xfrm flipV="1">
            <a:off x="3886200" y="1805608"/>
            <a:ext cx="0" cy="3429000"/>
          </a:xfrm>
          <a:prstGeom prst="straightConnector1">
            <a:avLst/>
          </a:prstGeom>
          <a:ln w="28575">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9" name="Textfeld 15">
            <a:extLst>
              <a:ext uri="{FF2B5EF4-FFF2-40B4-BE49-F238E27FC236}">
                <a16:creationId xmlns:a16="http://schemas.microsoft.com/office/drawing/2014/main" id="{DEEEA157-1594-4A5E-B11A-F258EEC257E3}"/>
              </a:ext>
            </a:extLst>
          </p:cNvPr>
          <p:cNvSpPr txBox="1"/>
          <p:nvPr/>
        </p:nvSpPr>
        <p:spPr>
          <a:xfrm>
            <a:off x="3657600" y="1497493"/>
            <a:ext cx="914400" cy="304800"/>
          </a:xfrm>
          <a:prstGeom prst="rect">
            <a:avLst/>
          </a:prstGeom>
        </p:spPr>
        <p:txBody>
          <a:bodyPr vert="horz" wrap="none" lIns="0" tIns="0" rIns="0" bIns="0" rtlCol="0" anchor="t">
            <a:normAutofit/>
          </a:bodyPr>
          <a:lstStyle/>
          <a:p>
            <a:r>
              <a:rPr lang="de-DE" dirty="0"/>
              <a:t>Data</a:t>
            </a:r>
          </a:p>
        </p:txBody>
      </p:sp>
      <p:sp>
        <p:nvSpPr>
          <p:cNvPr id="10" name="Textfeld 33">
            <a:extLst>
              <a:ext uri="{FF2B5EF4-FFF2-40B4-BE49-F238E27FC236}">
                <a16:creationId xmlns:a16="http://schemas.microsoft.com/office/drawing/2014/main" id="{879516E9-45A6-4F92-B2A0-2D6CD09867E5}"/>
              </a:ext>
            </a:extLst>
          </p:cNvPr>
          <p:cNvSpPr txBox="1"/>
          <p:nvPr/>
        </p:nvSpPr>
        <p:spPr>
          <a:xfrm>
            <a:off x="8534400" y="4929808"/>
            <a:ext cx="914400" cy="304800"/>
          </a:xfrm>
          <a:prstGeom prst="rect">
            <a:avLst/>
          </a:prstGeom>
        </p:spPr>
        <p:txBody>
          <a:bodyPr vert="horz" wrap="none" lIns="0" tIns="0" rIns="0" bIns="0" rtlCol="0" anchor="t">
            <a:normAutofit/>
          </a:bodyPr>
          <a:lstStyle/>
          <a:p>
            <a:r>
              <a:rPr lang="de-DE" dirty="0"/>
              <a:t>Instructions</a:t>
            </a:r>
          </a:p>
        </p:txBody>
      </p:sp>
      <p:cxnSp>
        <p:nvCxnSpPr>
          <p:cNvPr id="11" name="Gerade Verbindung 17">
            <a:extLst>
              <a:ext uri="{FF2B5EF4-FFF2-40B4-BE49-F238E27FC236}">
                <a16:creationId xmlns:a16="http://schemas.microsoft.com/office/drawing/2014/main" id="{14432186-E0B1-4C8A-8A11-C896741874B0}"/>
              </a:ext>
            </a:extLst>
          </p:cNvPr>
          <p:cNvCxnSpPr/>
          <p:nvPr/>
        </p:nvCxnSpPr>
        <p:spPr>
          <a:xfrm flipV="1">
            <a:off x="6192081" y="1958008"/>
            <a:ext cx="0" cy="3200400"/>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12" name="Gerade Verbindung 34">
            <a:extLst>
              <a:ext uri="{FF2B5EF4-FFF2-40B4-BE49-F238E27FC236}">
                <a16:creationId xmlns:a16="http://schemas.microsoft.com/office/drawing/2014/main" id="{799FDB8B-CB03-491E-9398-D821F48CBCDB}"/>
              </a:ext>
            </a:extLst>
          </p:cNvPr>
          <p:cNvCxnSpPr/>
          <p:nvPr/>
        </p:nvCxnSpPr>
        <p:spPr>
          <a:xfrm>
            <a:off x="3657600" y="3431716"/>
            <a:ext cx="4800600" cy="0"/>
          </a:xfrm>
          <a:prstGeom prst="line">
            <a:avLst/>
          </a:prstGeom>
          <a:ln>
            <a:prstDash val="dot"/>
          </a:ln>
        </p:spPr>
        <p:style>
          <a:lnRef idx="2">
            <a:schemeClr val="accent1"/>
          </a:lnRef>
          <a:fillRef idx="0">
            <a:schemeClr val="accent1"/>
          </a:fillRef>
          <a:effectRef idx="1">
            <a:schemeClr val="accent1"/>
          </a:effectRef>
          <a:fontRef idx="minor">
            <a:schemeClr val="tx1"/>
          </a:fontRef>
        </p:style>
      </p:cxnSp>
      <p:sp>
        <p:nvSpPr>
          <p:cNvPr id="13" name="Textfeld 26">
            <a:extLst>
              <a:ext uri="{FF2B5EF4-FFF2-40B4-BE49-F238E27FC236}">
                <a16:creationId xmlns:a16="http://schemas.microsoft.com/office/drawing/2014/main" id="{712A3009-4129-4E7B-A66B-35FAB2F29C48}"/>
              </a:ext>
            </a:extLst>
          </p:cNvPr>
          <p:cNvSpPr txBox="1"/>
          <p:nvPr/>
        </p:nvSpPr>
        <p:spPr>
          <a:xfrm>
            <a:off x="4648200" y="5234608"/>
            <a:ext cx="914400" cy="381000"/>
          </a:xfrm>
          <a:prstGeom prst="rect">
            <a:avLst/>
          </a:prstGeom>
        </p:spPr>
        <p:txBody>
          <a:bodyPr vert="horz" wrap="none" lIns="0" tIns="0" rIns="0" bIns="0" rtlCol="0" anchor="t">
            <a:normAutofit/>
          </a:bodyPr>
          <a:lstStyle/>
          <a:p>
            <a:pPr algn="ctr"/>
            <a:r>
              <a:rPr lang="de-DE" dirty="0"/>
              <a:t>Single</a:t>
            </a:r>
          </a:p>
        </p:txBody>
      </p:sp>
      <p:sp>
        <p:nvSpPr>
          <p:cNvPr id="14" name="Textfeld 38">
            <a:extLst>
              <a:ext uri="{FF2B5EF4-FFF2-40B4-BE49-F238E27FC236}">
                <a16:creationId xmlns:a16="http://schemas.microsoft.com/office/drawing/2014/main" id="{DFEF0797-F25F-4F0B-A00F-56E3C611D078}"/>
              </a:ext>
            </a:extLst>
          </p:cNvPr>
          <p:cNvSpPr txBox="1"/>
          <p:nvPr/>
        </p:nvSpPr>
        <p:spPr>
          <a:xfrm>
            <a:off x="6858000" y="5234608"/>
            <a:ext cx="990600" cy="381000"/>
          </a:xfrm>
          <a:prstGeom prst="rect">
            <a:avLst/>
          </a:prstGeom>
        </p:spPr>
        <p:txBody>
          <a:bodyPr vert="horz" wrap="none" lIns="0" tIns="0" rIns="0" bIns="0" rtlCol="0" anchor="t">
            <a:normAutofit/>
          </a:bodyPr>
          <a:lstStyle/>
          <a:p>
            <a:pPr algn="ctr"/>
            <a:r>
              <a:rPr lang="de-DE" dirty="0"/>
              <a:t>Multiple</a:t>
            </a:r>
          </a:p>
        </p:txBody>
      </p:sp>
      <p:sp>
        <p:nvSpPr>
          <p:cNvPr id="15" name="Textfeld 39">
            <a:extLst>
              <a:ext uri="{FF2B5EF4-FFF2-40B4-BE49-F238E27FC236}">
                <a16:creationId xmlns:a16="http://schemas.microsoft.com/office/drawing/2014/main" id="{4A96298C-5CD9-48D2-93C7-3C3C64335C3C}"/>
              </a:ext>
            </a:extLst>
          </p:cNvPr>
          <p:cNvSpPr txBox="1"/>
          <p:nvPr/>
        </p:nvSpPr>
        <p:spPr>
          <a:xfrm>
            <a:off x="2743200" y="4084981"/>
            <a:ext cx="914400" cy="381000"/>
          </a:xfrm>
          <a:prstGeom prst="rect">
            <a:avLst/>
          </a:prstGeom>
        </p:spPr>
        <p:txBody>
          <a:bodyPr vert="horz" wrap="none" lIns="0" tIns="0" rIns="0" bIns="0" rtlCol="0" anchor="t">
            <a:normAutofit/>
          </a:bodyPr>
          <a:lstStyle/>
          <a:p>
            <a:pPr algn="ctr"/>
            <a:r>
              <a:rPr lang="de-DE" dirty="0"/>
              <a:t>Single</a:t>
            </a:r>
          </a:p>
        </p:txBody>
      </p:sp>
      <p:sp>
        <p:nvSpPr>
          <p:cNvPr id="16" name="Textfeld 40">
            <a:extLst>
              <a:ext uri="{FF2B5EF4-FFF2-40B4-BE49-F238E27FC236}">
                <a16:creationId xmlns:a16="http://schemas.microsoft.com/office/drawing/2014/main" id="{5C7D2381-239B-4F9A-8230-9B992485DCFA}"/>
              </a:ext>
            </a:extLst>
          </p:cNvPr>
          <p:cNvSpPr txBox="1"/>
          <p:nvPr/>
        </p:nvSpPr>
        <p:spPr>
          <a:xfrm>
            <a:off x="2743200" y="2597425"/>
            <a:ext cx="914400" cy="381000"/>
          </a:xfrm>
          <a:prstGeom prst="rect">
            <a:avLst/>
          </a:prstGeom>
        </p:spPr>
        <p:txBody>
          <a:bodyPr vert="horz" wrap="none" lIns="0" tIns="0" rIns="0" bIns="0" rtlCol="0" anchor="t">
            <a:normAutofit/>
          </a:bodyPr>
          <a:lstStyle/>
          <a:p>
            <a:pPr algn="ctr"/>
            <a:r>
              <a:rPr lang="de-DE" dirty="0"/>
              <a:t>Multiple</a:t>
            </a:r>
          </a:p>
        </p:txBody>
      </p:sp>
      <p:sp>
        <p:nvSpPr>
          <p:cNvPr id="17" name="Textfeld 28">
            <a:extLst>
              <a:ext uri="{FF2B5EF4-FFF2-40B4-BE49-F238E27FC236}">
                <a16:creationId xmlns:a16="http://schemas.microsoft.com/office/drawing/2014/main" id="{8B90D42D-C55F-45CB-8F4B-19198B2B18DB}"/>
              </a:ext>
            </a:extLst>
          </p:cNvPr>
          <p:cNvSpPr txBox="1"/>
          <p:nvPr/>
        </p:nvSpPr>
        <p:spPr>
          <a:xfrm>
            <a:off x="4578626" y="3836503"/>
            <a:ext cx="914400" cy="914400"/>
          </a:xfrm>
          <a:prstGeom prst="rect">
            <a:avLst/>
          </a:prstGeom>
        </p:spPr>
        <p:txBody>
          <a:bodyPr vert="horz" wrap="none" lIns="0" tIns="0" rIns="0" bIns="0" rtlCol="0" anchor="t">
            <a:normAutofit fontScale="92500" lnSpcReduction="20000"/>
          </a:bodyPr>
          <a:lstStyle/>
          <a:p>
            <a:pPr algn="ctr"/>
            <a:r>
              <a:rPr lang="de-DE" dirty="0"/>
              <a:t>Single Instruction</a:t>
            </a:r>
          </a:p>
          <a:p>
            <a:pPr algn="ctr"/>
            <a:r>
              <a:rPr lang="de-DE" dirty="0"/>
              <a:t>Single Data</a:t>
            </a:r>
          </a:p>
          <a:p>
            <a:pPr algn="ctr"/>
            <a:endParaRPr lang="de-DE" dirty="0"/>
          </a:p>
          <a:p>
            <a:pPr algn="ctr"/>
            <a:r>
              <a:rPr lang="de-DE" dirty="0"/>
              <a:t>(SISD)</a:t>
            </a:r>
          </a:p>
          <a:p>
            <a:endParaRPr lang="de-DE" dirty="0"/>
          </a:p>
          <a:p>
            <a:endParaRPr lang="de-DE" dirty="0"/>
          </a:p>
        </p:txBody>
      </p:sp>
      <p:sp>
        <p:nvSpPr>
          <p:cNvPr id="18" name="Textfeld 42">
            <a:extLst>
              <a:ext uri="{FF2B5EF4-FFF2-40B4-BE49-F238E27FC236}">
                <a16:creationId xmlns:a16="http://schemas.microsoft.com/office/drawing/2014/main" id="{44D779CA-9BE4-4213-8983-143D53938CF6}"/>
              </a:ext>
            </a:extLst>
          </p:cNvPr>
          <p:cNvSpPr txBox="1"/>
          <p:nvPr/>
        </p:nvSpPr>
        <p:spPr>
          <a:xfrm>
            <a:off x="6788427" y="3796747"/>
            <a:ext cx="990600" cy="914400"/>
          </a:xfrm>
          <a:prstGeom prst="rect">
            <a:avLst/>
          </a:prstGeom>
        </p:spPr>
        <p:txBody>
          <a:bodyPr vert="horz" wrap="none" lIns="0" tIns="0" rIns="0" bIns="0" rtlCol="0" anchor="t">
            <a:normAutofit fontScale="92500" lnSpcReduction="20000"/>
          </a:bodyPr>
          <a:lstStyle/>
          <a:p>
            <a:pPr algn="ctr"/>
            <a:r>
              <a:rPr lang="de-DE" dirty="0"/>
              <a:t>Multiple Instruction</a:t>
            </a:r>
          </a:p>
          <a:p>
            <a:pPr algn="ctr"/>
            <a:r>
              <a:rPr lang="de-DE" dirty="0"/>
              <a:t>Single Data</a:t>
            </a:r>
          </a:p>
          <a:p>
            <a:pPr algn="ctr"/>
            <a:endParaRPr lang="de-DE" dirty="0"/>
          </a:p>
          <a:p>
            <a:pPr algn="ctr"/>
            <a:r>
              <a:rPr lang="de-DE" dirty="0"/>
              <a:t>(MISD)</a:t>
            </a:r>
          </a:p>
          <a:p>
            <a:endParaRPr lang="de-DE" dirty="0"/>
          </a:p>
          <a:p>
            <a:endParaRPr lang="de-DE" dirty="0"/>
          </a:p>
        </p:txBody>
      </p:sp>
      <p:sp>
        <p:nvSpPr>
          <p:cNvPr id="19" name="Textfeld 43">
            <a:extLst>
              <a:ext uri="{FF2B5EF4-FFF2-40B4-BE49-F238E27FC236}">
                <a16:creationId xmlns:a16="http://schemas.microsoft.com/office/drawing/2014/main" id="{A0906E31-C0CC-4314-BA5C-4F557FF7A70C}"/>
              </a:ext>
            </a:extLst>
          </p:cNvPr>
          <p:cNvSpPr txBox="1"/>
          <p:nvPr/>
        </p:nvSpPr>
        <p:spPr>
          <a:xfrm>
            <a:off x="4588565" y="2282686"/>
            <a:ext cx="914400" cy="914400"/>
          </a:xfrm>
          <a:prstGeom prst="rect">
            <a:avLst/>
          </a:prstGeom>
        </p:spPr>
        <p:txBody>
          <a:bodyPr vert="horz" wrap="none" lIns="0" tIns="0" rIns="0" bIns="0" rtlCol="0" anchor="t">
            <a:normAutofit fontScale="92500" lnSpcReduction="20000"/>
          </a:bodyPr>
          <a:lstStyle/>
          <a:p>
            <a:pPr algn="ctr"/>
            <a:r>
              <a:rPr lang="de-DE" dirty="0"/>
              <a:t>Single Instruction</a:t>
            </a:r>
          </a:p>
          <a:p>
            <a:pPr algn="ctr"/>
            <a:r>
              <a:rPr lang="de-DE" dirty="0"/>
              <a:t>Multiple Data</a:t>
            </a:r>
          </a:p>
          <a:p>
            <a:pPr algn="ctr"/>
            <a:endParaRPr lang="de-DE" dirty="0"/>
          </a:p>
          <a:p>
            <a:pPr algn="ctr"/>
            <a:r>
              <a:rPr lang="de-DE" dirty="0"/>
              <a:t>(SIMD)</a:t>
            </a:r>
          </a:p>
          <a:p>
            <a:endParaRPr lang="de-DE" dirty="0"/>
          </a:p>
          <a:p>
            <a:endParaRPr lang="de-DE" dirty="0"/>
          </a:p>
        </p:txBody>
      </p:sp>
      <p:sp>
        <p:nvSpPr>
          <p:cNvPr id="20" name="Textfeld 44">
            <a:extLst>
              <a:ext uri="{FF2B5EF4-FFF2-40B4-BE49-F238E27FC236}">
                <a16:creationId xmlns:a16="http://schemas.microsoft.com/office/drawing/2014/main" id="{E31B30EA-EA8F-44DC-8406-C7B7BD9F7640}"/>
              </a:ext>
            </a:extLst>
          </p:cNvPr>
          <p:cNvSpPr txBox="1"/>
          <p:nvPr/>
        </p:nvSpPr>
        <p:spPr>
          <a:xfrm>
            <a:off x="6844747" y="2272747"/>
            <a:ext cx="914400" cy="914400"/>
          </a:xfrm>
          <a:prstGeom prst="rect">
            <a:avLst/>
          </a:prstGeom>
        </p:spPr>
        <p:txBody>
          <a:bodyPr vert="horz" wrap="none" lIns="0" tIns="0" rIns="0" bIns="0" rtlCol="0" anchor="t">
            <a:normAutofit fontScale="92500" lnSpcReduction="20000"/>
          </a:bodyPr>
          <a:lstStyle/>
          <a:p>
            <a:pPr algn="ctr"/>
            <a:r>
              <a:rPr lang="de-DE" dirty="0"/>
              <a:t>Multiple Instruction</a:t>
            </a:r>
          </a:p>
          <a:p>
            <a:pPr algn="ctr"/>
            <a:r>
              <a:rPr lang="de-DE" dirty="0"/>
              <a:t>Multiple Data</a:t>
            </a:r>
          </a:p>
          <a:p>
            <a:pPr algn="ctr"/>
            <a:endParaRPr lang="de-DE" dirty="0"/>
          </a:p>
          <a:p>
            <a:pPr algn="ctr"/>
            <a:r>
              <a:rPr lang="de-DE" dirty="0"/>
              <a:t>(MIMD)</a:t>
            </a:r>
          </a:p>
          <a:p>
            <a:endParaRPr lang="de-DE" dirty="0"/>
          </a:p>
          <a:p>
            <a:endParaRPr lang="de-DE" dirty="0"/>
          </a:p>
        </p:txBody>
      </p:sp>
      <p:sp>
        <p:nvSpPr>
          <p:cNvPr id="21" name="Textfeld 30">
            <a:extLst>
              <a:ext uri="{FF2B5EF4-FFF2-40B4-BE49-F238E27FC236}">
                <a16:creationId xmlns:a16="http://schemas.microsoft.com/office/drawing/2014/main" id="{07FE47DC-A135-4099-A777-A6440783FB8F}"/>
              </a:ext>
            </a:extLst>
          </p:cNvPr>
          <p:cNvSpPr txBox="1"/>
          <p:nvPr/>
        </p:nvSpPr>
        <p:spPr>
          <a:xfrm>
            <a:off x="5715000" y="5691808"/>
            <a:ext cx="914400" cy="228600"/>
          </a:xfrm>
          <a:prstGeom prst="rect">
            <a:avLst/>
          </a:prstGeom>
        </p:spPr>
        <p:txBody>
          <a:bodyPr vert="horz" wrap="none" lIns="0" tIns="0" rIns="0" bIns="0" rtlCol="0" anchor="t">
            <a:noAutofit/>
          </a:bodyPr>
          <a:lstStyle/>
          <a:p>
            <a:r>
              <a:rPr lang="de-DE" sz="2000" dirty="0">
                <a:solidFill>
                  <a:schemeClr val="accent1"/>
                </a:solidFill>
              </a:rPr>
              <a:t>Majority of Embedded Systems</a:t>
            </a:r>
          </a:p>
        </p:txBody>
      </p:sp>
      <p:cxnSp>
        <p:nvCxnSpPr>
          <p:cNvPr id="22" name="Gerade Verbindung mit Pfeil 37">
            <a:extLst>
              <a:ext uri="{FF2B5EF4-FFF2-40B4-BE49-F238E27FC236}">
                <a16:creationId xmlns:a16="http://schemas.microsoft.com/office/drawing/2014/main" id="{809042E3-90D4-452B-B213-5FC15CCF6722}"/>
              </a:ext>
            </a:extLst>
          </p:cNvPr>
          <p:cNvCxnSpPr>
            <a:cxnSpLocks/>
          </p:cNvCxnSpPr>
          <p:nvPr/>
        </p:nvCxnSpPr>
        <p:spPr>
          <a:xfrm flipH="1" flipV="1">
            <a:off x="5416826" y="4701208"/>
            <a:ext cx="602974" cy="91440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5805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D6B3A-14D3-4008-9A71-65EF66EC6438}"/>
              </a:ext>
            </a:extLst>
          </p:cNvPr>
          <p:cNvSpPr>
            <a:spLocks noGrp="1"/>
          </p:cNvSpPr>
          <p:nvPr>
            <p:ph type="title"/>
          </p:nvPr>
        </p:nvSpPr>
        <p:spPr/>
        <p:txBody>
          <a:bodyPr/>
          <a:lstStyle/>
          <a:p>
            <a:r>
              <a:rPr lang="en-GB" dirty="0"/>
              <a:t>From a Processor to an Embedded System</a:t>
            </a:r>
            <a:endParaRPr lang="en-US" dirty="0"/>
          </a:p>
        </p:txBody>
      </p:sp>
      <p:sp>
        <p:nvSpPr>
          <p:cNvPr id="3" name="Content Placeholder 2">
            <a:extLst>
              <a:ext uri="{FF2B5EF4-FFF2-40B4-BE49-F238E27FC236}">
                <a16:creationId xmlns:a16="http://schemas.microsoft.com/office/drawing/2014/main" id="{FAA3194A-EC90-4AAF-B411-D389EE9D9500}"/>
              </a:ext>
            </a:extLst>
          </p:cNvPr>
          <p:cNvSpPr>
            <a:spLocks noGrp="1"/>
          </p:cNvSpPr>
          <p:nvPr>
            <p:ph idx="1"/>
          </p:nvPr>
        </p:nvSpPr>
        <p:spPr/>
        <p:txBody>
          <a:bodyPr/>
          <a:lstStyle/>
          <a:p>
            <a:r>
              <a:rPr lang="en-GB" dirty="0"/>
              <a:t>Microcontroller (microcontroller unit, MCU)</a:t>
            </a:r>
          </a:p>
          <a:p>
            <a:pPr lvl="1">
              <a:spcBef>
                <a:spcPts val="600"/>
              </a:spcBef>
            </a:pPr>
            <a:r>
              <a:rPr lang="en-GB" dirty="0"/>
              <a:t>Typically has a single processor core</a:t>
            </a:r>
          </a:p>
          <a:p>
            <a:pPr lvl="1">
              <a:spcBef>
                <a:spcPts val="600"/>
              </a:spcBef>
            </a:pPr>
            <a:r>
              <a:rPr lang="en-GB" dirty="0"/>
              <a:t>Has memory blocks, digital IOs, analog IOs, and other basic peripherals</a:t>
            </a:r>
          </a:p>
          <a:p>
            <a:pPr lvl="1">
              <a:spcBef>
                <a:spcPts val="600"/>
              </a:spcBef>
            </a:pPr>
            <a:r>
              <a:rPr lang="en-GB" dirty="0"/>
              <a:t>Typically used for basic control purpose, such as embedded applications</a:t>
            </a:r>
            <a:endParaRPr lang="en-US" dirty="0"/>
          </a:p>
        </p:txBody>
      </p:sp>
      <p:grpSp>
        <p:nvGrpSpPr>
          <p:cNvPr id="40" name="Group 39">
            <a:extLst>
              <a:ext uri="{FF2B5EF4-FFF2-40B4-BE49-F238E27FC236}">
                <a16:creationId xmlns:a16="http://schemas.microsoft.com/office/drawing/2014/main" id="{724C3A63-19FA-4B10-98A9-1248E4BCB62F}"/>
              </a:ext>
            </a:extLst>
          </p:cNvPr>
          <p:cNvGrpSpPr/>
          <p:nvPr/>
        </p:nvGrpSpPr>
        <p:grpSpPr>
          <a:xfrm>
            <a:off x="1481670" y="3260530"/>
            <a:ext cx="9506952" cy="2318333"/>
            <a:chOff x="1521426" y="3260530"/>
            <a:chExt cx="9506952" cy="2318333"/>
          </a:xfrm>
        </p:grpSpPr>
        <p:sp>
          <p:nvSpPr>
            <p:cNvPr id="23" name="Rectangle 22">
              <a:extLst>
                <a:ext uri="{FF2B5EF4-FFF2-40B4-BE49-F238E27FC236}">
                  <a16:creationId xmlns:a16="http://schemas.microsoft.com/office/drawing/2014/main" id="{207CA67C-71D2-43D1-9BBB-87FD22FBB99B}"/>
                </a:ext>
              </a:extLst>
            </p:cNvPr>
            <p:cNvSpPr/>
            <p:nvPr/>
          </p:nvSpPr>
          <p:spPr bwMode="auto">
            <a:xfrm>
              <a:off x="1521426" y="3260530"/>
              <a:ext cx="9098112" cy="2306090"/>
            </a:xfrm>
            <a:prstGeom prst="rect">
              <a:avLst/>
            </a:prstGeom>
            <a:solidFill>
              <a:schemeClr val="accent1">
                <a:lumMod val="20000"/>
                <a:lumOff val="80000"/>
              </a:schemeClr>
            </a:solidFill>
            <a:ln w="28575" cap="flat" cmpd="sng" algn="ctr">
              <a:solidFill>
                <a:schemeClr val="tx1"/>
              </a:solidFill>
              <a:prstDash val="sysDot"/>
              <a:round/>
              <a:headEnd type="none" w="med" len="med"/>
              <a:tailEnd type="none" w="med" len="med"/>
            </a:ln>
            <a:effectLst/>
          </p:spPr>
          <p:txBody>
            <a:bodyPr wrap="none" anchor="ctr"/>
            <a:lstStyle/>
            <a:p>
              <a:pPr algn="ctr">
                <a:defRPr/>
              </a:pPr>
              <a:endParaRPr lang="en-GB" b="0" dirty="0"/>
            </a:p>
          </p:txBody>
        </p:sp>
        <p:sp>
          <p:nvSpPr>
            <p:cNvPr id="24" name="Down Arrow 5">
              <a:extLst>
                <a:ext uri="{FF2B5EF4-FFF2-40B4-BE49-F238E27FC236}">
                  <a16:creationId xmlns:a16="http://schemas.microsoft.com/office/drawing/2014/main" id="{E63D7CC5-E16F-4092-B69B-75DDF2AF85FC}"/>
                </a:ext>
              </a:extLst>
            </p:cNvPr>
            <p:cNvSpPr/>
            <p:nvPr/>
          </p:nvSpPr>
          <p:spPr bwMode="auto">
            <a:xfrm rot="10800000">
              <a:off x="2788957" y="3941020"/>
              <a:ext cx="404125" cy="374650"/>
            </a:xfrm>
            <a:prstGeom prst="downArrow">
              <a:avLst/>
            </a:prstGeom>
            <a:solidFill>
              <a:schemeClr val="tx1">
                <a:lumMod val="65000"/>
                <a:lumOff val="35000"/>
              </a:schemeClr>
            </a:solidFill>
            <a:ln w="19050" cap="flat" cmpd="sng" algn="ctr">
              <a:noFill/>
              <a:prstDash val="solid"/>
              <a:round/>
              <a:headEnd type="none" w="med" len="med"/>
              <a:tailEnd type="none" w="med" len="med"/>
            </a:ln>
            <a:effectLst/>
          </p:spPr>
          <p:txBody>
            <a:bodyPr wrap="none" anchor="ctr"/>
            <a:lstStyle/>
            <a:p>
              <a:pPr algn="ctr">
                <a:defRPr/>
              </a:pPr>
              <a:endParaRPr lang="en-GB" b="0" dirty="0"/>
            </a:p>
          </p:txBody>
        </p:sp>
        <p:sp>
          <p:nvSpPr>
            <p:cNvPr id="25" name="Rectangle 24">
              <a:extLst>
                <a:ext uri="{FF2B5EF4-FFF2-40B4-BE49-F238E27FC236}">
                  <a16:creationId xmlns:a16="http://schemas.microsoft.com/office/drawing/2014/main" id="{F7A7A32E-A959-4D9E-8785-58C2CA5C6EE9}"/>
                </a:ext>
              </a:extLst>
            </p:cNvPr>
            <p:cNvSpPr/>
            <p:nvPr/>
          </p:nvSpPr>
          <p:spPr bwMode="auto">
            <a:xfrm>
              <a:off x="1843176" y="3471120"/>
              <a:ext cx="2185663" cy="469900"/>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wrap="none" anchor="ctr"/>
            <a:lstStyle/>
            <a:p>
              <a:pPr algn="ctr">
                <a:defRPr/>
              </a:pPr>
              <a:r>
                <a:rPr lang="en-GB" b="0" dirty="0">
                  <a:solidFill>
                    <a:schemeClr val="bg1"/>
                  </a:solidFill>
                </a:rPr>
                <a:t>Microprocessor</a:t>
              </a:r>
              <a:r>
                <a:rPr lang="en-GB" dirty="0">
                  <a:solidFill>
                    <a:schemeClr val="bg1"/>
                  </a:solidFill>
                </a:rPr>
                <a:t> (</a:t>
              </a:r>
              <a:r>
                <a:rPr lang="en-GB" b="0" dirty="0">
                  <a:solidFill>
                    <a:schemeClr val="bg1"/>
                  </a:solidFill>
                </a:rPr>
                <a:t>CPU)</a:t>
              </a:r>
            </a:p>
          </p:txBody>
        </p:sp>
        <p:sp>
          <p:nvSpPr>
            <p:cNvPr id="26" name="Rectangle 25">
              <a:extLst>
                <a:ext uri="{FF2B5EF4-FFF2-40B4-BE49-F238E27FC236}">
                  <a16:creationId xmlns:a16="http://schemas.microsoft.com/office/drawing/2014/main" id="{94053F5F-9122-4617-8BFB-CEFD239FBFA2}"/>
                </a:ext>
              </a:extLst>
            </p:cNvPr>
            <p:cNvSpPr/>
            <p:nvPr/>
          </p:nvSpPr>
          <p:spPr bwMode="auto">
            <a:xfrm>
              <a:off x="4140177" y="4707161"/>
              <a:ext cx="1349906" cy="403225"/>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wrap="none" anchor="ctr"/>
            <a:lstStyle/>
            <a:p>
              <a:pPr algn="ctr">
                <a:defRPr/>
              </a:pPr>
              <a:r>
                <a:rPr lang="en-GB" b="0" dirty="0">
                  <a:solidFill>
                    <a:schemeClr val="bg1"/>
                  </a:solidFill>
                </a:rPr>
                <a:t>Analog IO</a:t>
              </a:r>
            </a:p>
          </p:txBody>
        </p:sp>
        <p:sp>
          <p:nvSpPr>
            <p:cNvPr id="27" name="Rectangle 26">
              <a:extLst>
                <a:ext uri="{FF2B5EF4-FFF2-40B4-BE49-F238E27FC236}">
                  <a16:creationId xmlns:a16="http://schemas.microsoft.com/office/drawing/2014/main" id="{8181B745-1857-4B37-8DE1-13781150B89C}"/>
                </a:ext>
              </a:extLst>
            </p:cNvPr>
            <p:cNvSpPr/>
            <p:nvPr/>
          </p:nvSpPr>
          <p:spPr bwMode="auto">
            <a:xfrm>
              <a:off x="6436411" y="4707161"/>
              <a:ext cx="1349906" cy="403225"/>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wrap="none" anchor="ctr"/>
            <a:lstStyle/>
            <a:p>
              <a:pPr algn="ctr">
                <a:defRPr/>
              </a:pPr>
              <a:r>
                <a:rPr lang="en-GB" b="0" dirty="0">
                  <a:solidFill>
                    <a:schemeClr val="bg1"/>
                  </a:solidFill>
                </a:rPr>
                <a:t>Timer</a:t>
              </a:r>
            </a:p>
          </p:txBody>
        </p:sp>
        <p:sp>
          <p:nvSpPr>
            <p:cNvPr id="28" name="Rectangle 27">
              <a:extLst>
                <a:ext uri="{FF2B5EF4-FFF2-40B4-BE49-F238E27FC236}">
                  <a16:creationId xmlns:a16="http://schemas.microsoft.com/office/drawing/2014/main" id="{3817F33E-8AF5-4C4E-AC30-9EFAFF9C724A}"/>
                </a:ext>
              </a:extLst>
            </p:cNvPr>
            <p:cNvSpPr/>
            <p:nvPr/>
          </p:nvSpPr>
          <p:spPr bwMode="auto">
            <a:xfrm>
              <a:off x="8396199" y="4707161"/>
              <a:ext cx="1799541" cy="403225"/>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wrap="none" anchor="ctr"/>
            <a:lstStyle/>
            <a:p>
              <a:pPr algn="ctr">
                <a:defRPr/>
              </a:pPr>
              <a:r>
                <a:rPr lang="en-GB" b="0" dirty="0">
                  <a:solidFill>
                    <a:schemeClr val="bg1"/>
                  </a:solidFill>
                </a:rPr>
                <a:t>Other Peripheral</a:t>
              </a:r>
            </a:p>
          </p:txBody>
        </p:sp>
        <p:sp>
          <p:nvSpPr>
            <p:cNvPr id="29" name="Rectangle 28">
              <a:extLst>
                <a:ext uri="{FF2B5EF4-FFF2-40B4-BE49-F238E27FC236}">
                  <a16:creationId xmlns:a16="http://schemas.microsoft.com/office/drawing/2014/main" id="{028A1B69-A8E5-4930-8D1B-8D3D94896086}"/>
                </a:ext>
              </a:extLst>
            </p:cNvPr>
            <p:cNvSpPr/>
            <p:nvPr/>
          </p:nvSpPr>
          <p:spPr bwMode="auto">
            <a:xfrm>
              <a:off x="1910885" y="4703986"/>
              <a:ext cx="1349906" cy="403225"/>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wrap="none" anchor="ctr"/>
            <a:lstStyle/>
            <a:p>
              <a:pPr algn="ctr">
                <a:defRPr/>
              </a:pPr>
              <a:r>
                <a:rPr lang="en-GB" b="0" dirty="0">
                  <a:solidFill>
                    <a:schemeClr val="bg1"/>
                  </a:solidFill>
                </a:rPr>
                <a:t>Digital IO</a:t>
              </a:r>
            </a:p>
          </p:txBody>
        </p:sp>
        <p:sp>
          <p:nvSpPr>
            <p:cNvPr id="30" name="Down Arrow 15">
              <a:extLst>
                <a:ext uri="{FF2B5EF4-FFF2-40B4-BE49-F238E27FC236}">
                  <a16:creationId xmlns:a16="http://schemas.microsoft.com/office/drawing/2014/main" id="{97644A40-F971-4194-9A44-D9BCE3F609AA}"/>
                </a:ext>
              </a:extLst>
            </p:cNvPr>
            <p:cNvSpPr/>
            <p:nvPr/>
          </p:nvSpPr>
          <p:spPr bwMode="auto">
            <a:xfrm>
              <a:off x="2382716" y="4326160"/>
              <a:ext cx="406241" cy="374650"/>
            </a:xfrm>
            <a:prstGeom prst="downArrow">
              <a:avLst/>
            </a:prstGeom>
            <a:solidFill>
              <a:schemeClr val="tx1">
                <a:lumMod val="65000"/>
                <a:lumOff val="35000"/>
              </a:schemeClr>
            </a:solidFill>
            <a:ln w="19050" cap="flat" cmpd="sng" algn="ctr">
              <a:noFill/>
              <a:prstDash val="solid"/>
              <a:round/>
              <a:headEnd type="none" w="med" len="med"/>
              <a:tailEnd type="none" w="med" len="med"/>
            </a:ln>
            <a:effectLst/>
          </p:spPr>
          <p:txBody>
            <a:bodyPr wrap="none" anchor="ctr"/>
            <a:lstStyle/>
            <a:p>
              <a:pPr algn="ctr">
                <a:defRPr/>
              </a:pPr>
              <a:endParaRPr lang="en-GB" b="0" dirty="0"/>
            </a:p>
          </p:txBody>
        </p:sp>
        <p:sp>
          <p:nvSpPr>
            <p:cNvPr id="31" name="Down Arrow 16">
              <a:extLst>
                <a:ext uri="{FF2B5EF4-FFF2-40B4-BE49-F238E27FC236}">
                  <a16:creationId xmlns:a16="http://schemas.microsoft.com/office/drawing/2014/main" id="{88262F27-6BCF-4435-80E7-F10A08816CE7}"/>
                </a:ext>
              </a:extLst>
            </p:cNvPr>
            <p:cNvSpPr/>
            <p:nvPr/>
          </p:nvSpPr>
          <p:spPr bwMode="auto">
            <a:xfrm>
              <a:off x="4584870" y="4326160"/>
              <a:ext cx="406241" cy="374650"/>
            </a:xfrm>
            <a:prstGeom prst="downArrow">
              <a:avLst/>
            </a:prstGeom>
            <a:solidFill>
              <a:schemeClr val="tx1">
                <a:lumMod val="65000"/>
                <a:lumOff val="35000"/>
              </a:schemeClr>
            </a:solidFill>
            <a:ln w="19050" cap="flat" cmpd="sng" algn="ctr">
              <a:noFill/>
              <a:prstDash val="solid"/>
              <a:round/>
              <a:headEnd type="none" w="med" len="med"/>
              <a:tailEnd type="none" w="med" len="med"/>
            </a:ln>
            <a:effectLst/>
          </p:spPr>
          <p:txBody>
            <a:bodyPr wrap="none" anchor="ctr"/>
            <a:lstStyle/>
            <a:p>
              <a:pPr algn="ctr">
                <a:defRPr/>
              </a:pPr>
              <a:endParaRPr lang="en-GB" b="0" dirty="0"/>
            </a:p>
          </p:txBody>
        </p:sp>
        <p:sp>
          <p:nvSpPr>
            <p:cNvPr id="32" name="Down Arrow 17">
              <a:extLst>
                <a:ext uri="{FF2B5EF4-FFF2-40B4-BE49-F238E27FC236}">
                  <a16:creationId xmlns:a16="http://schemas.microsoft.com/office/drawing/2014/main" id="{D5E4B99A-F9FE-4480-A220-73D82BAA3C10}"/>
                </a:ext>
              </a:extLst>
            </p:cNvPr>
            <p:cNvSpPr/>
            <p:nvPr/>
          </p:nvSpPr>
          <p:spPr bwMode="auto">
            <a:xfrm>
              <a:off x="6912440" y="4326160"/>
              <a:ext cx="406241" cy="374650"/>
            </a:xfrm>
            <a:prstGeom prst="downArrow">
              <a:avLst/>
            </a:prstGeom>
            <a:solidFill>
              <a:schemeClr val="tx1">
                <a:lumMod val="65000"/>
                <a:lumOff val="35000"/>
              </a:schemeClr>
            </a:solidFill>
            <a:ln w="19050" cap="flat" cmpd="sng" algn="ctr">
              <a:noFill/>
              <a:prstDash val="solid"/>
              <a:round/>
              <a:headEnd type="none" w="med" len="med"/>
              <a:tailEnd type="none" w="med" len="med"/>
            </a:ln>
            <a:effectLst/>
          </p:spPr>
          <p:txBody>
            <a:bodyPr wrap="none" anchor="ctr"/>
            <a:lstStyle/>
            <a:p>
              <a:pPr algn="ctr">
                <a:defRPr/>
              </a:pPr>
              <a:endParaRPr lang="en-GB" b="0" dirty="0"/>
            </a:p>
          </p:txBody>
        </p:sp>
        <p:sp>
          <p:nvSpPr>
            <p:cNvPr id="33" name="Down Arrow 18">
              <a:extLst>
                <a:ext uri="{FF2B5EF4-FFF2-40B4-BE49-F238E27FC236}">
                  <a16:creationId xmlns:a16="http://schemas.microsoft.com/office/drawing/2014/main" id="{BC3985F0-57F2-455C-83F5-F7AB64E0C8AA}"/>
                </a:ext>
              </a:extLst>
            </p:cNvPr>
            <p:cNvSpPr/>
            <p:nvPr/>
          </p:nvSpPr>
          <p:spPr bwMode="auto">
            <a:xfrm>
              <a:off x="9068552" y="4326160"/>
              <a:ext cx="404126" cy="374650"/>
            </a:xfrm>
            <a:prstGeom prst="downArrow">
              <a:avLst/>
            </a:prstGeom>
            <a:solidFill>
              <a:schemeClr val="tx1">
                <a:lumMod val="65000"/>
                <a:lumOff val="35000"/>
              </a:schemeClr>
            </a:solidFill>
            <a:ln w="19050" cap="flat" cmpd="sng" algn="ctr">
              <a:noFill/>
              <a:prstDash val="solid"/>
              <a:round/>
              <a:headEnd type="none" w="med" len="med"/>
              <a:tailEnd type="none" w="med" len="med"/>
            </a:ln>
            <a:effectLst/>
          </p:spPr>
          <p:txBody>
            <a:bodyPr wrap="none" anchor="ctr"/>
            <a:lstStyle/>
            <a:p>
              <a:pPr algn="ctr">
                <a:defRPr/>
              </a:pPr>
              <a:endParaRPr lang="en-GB" b="0" dirty="0"/>
            </a:p>
          </p:txBody>
        </p:sp>
        <p:sp>
          <p:nvSpPr>
            <p:cNvPr id="34" name="Down Arrow 23">
              <a:extLst>
                <a:ext uri="{FF2B5EF4-FFF2-40B4-BE49-F238E27FC236}">
                  <a16:creationId xmlns:a16="http://schemas.microsoft.com/office/drawing/2014/main" id="{84DB2FEE-2263-4DA6-8C18-395D153328C1}"/>
                </a:ext>
              </a:extLst>
            </p:cNvPr>
            <p:cNvSpPr/>
            <p:nvPr/>
          </p:nvSpPr>
          <p:spPr bwMode="auto">
            <a:xfrm rot="10800000">
              <a:off x="5833651" y="3941020"/>
              <a:ext cx="404125" cy="374650"/>
            </a:xfrm>
            <a:prstGeom prst="downArrow">
              <a:avLst/>
            </a:prstGeom>
            <a:solidFill>
              <a:schemeClr val="tx1">
                <a:lumMod val="65000"/>
                <a:lumOff val="35000"/>
              </a:schemeClr>
            </a:solidFill>
            <a:ln w="19050" cap="flat" cmpd="sng" algn="ctr">
              <a:noFill/>
              <a:prstDash val="solid"/>
              <a:round/>
              <a:headEnd type="none" w="med" len="med"/>
              <a:tailEnd type="none" w="med" len="med"/>
            </a:ln>
            <a:effectLst/>
          </p:spPr>
          <p:txBody>
            <a:bodyPr wrap="none" anchor="ctr"/>
            <a:lstStyle/>
            <a:p>
              <a:pPr algn="ctr">
                <a:defRPr/>
              </a:pPr>
              <a:endParaRPr lang="en-GB" b="0" dirty="0"/>
            </a:p>
          </p:txBody>
        </p:sp>
        <p:sp>
          <p:nvSpPr>
            <p:cNvPr id="35" name="Rectangle 34">
              <a:extLst>
                <a:ext uri="{FF2B5EF4-FFF2-40B4-BE49-F238E27FC236}">
                  <a16:creationId xmlns:a16="http://schemas.microsoft.com/office/drawing/2014/main" id="{13764461-22D5-4ACB-B047-3C6C550F6AD7}"/>
                </a:ext>
              </a:extLst>
            </p:cNvPr>
            <p:cNvSpPr/>
            <p:nvPr/>
          </p:nvSpPr>
          <p:spPr bwMode="auto">
            <a:xfrm>
              <a:off x="4887871" y="3471120"/>
              <a:ext cx="2185663" cy="469900"/>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wrap="none" anchor="ctr"/>
            <a:lstStyle/>
            <a:p>
              <a:pPr algn="ctr">
                <a:defRPr/>
              </a:pPr>
              <a:r>
                <a:rPr lang="en-GB" b="0" dirty="0">
                  <a:solidFill>
                    <a:schemeClr val="bg1"/>
                  </a:solidFill>
                </a:rPr>
                <a:t>Program Memory</a:t>
              </a:r>
            </a:p>
          </p:txBody>
        </p:sp>
        <p:sp>
          <p:nvSpPr>
            <p:cNvPr id="36" name="Down Arrow 25">
              <a:extLst>
                <a:ext uri="{FF2B5EF4-FFF2-40B4-BE49-F238E27FC236}">
                  <a16:creationId xmlns:a16="http://schemas.microsoft.com/office/drawing/2014/main" id="{AD6ABD69-94CF-4D22-98E7-F528D0CAA9AE}"/>
                </a:ext>
              </a:extLst>
            </p:cNvPr>
            <p:cNvSpPr/>
            <p:nvPr/>
          </p:nvSpPr>
          <p:spPr bwMode="auto">
            <a:xfrm rot="10800000">
              <a:off x="8732098" y="3941020"/>
              <a:ext cx="404125" cy="374650"/>
            </a:xfrm>
            <a:prstGeom prst="downArrow">
              <a:avLst/>
            </a:prstGeom>
            <a:solidFill>
              <a:schemeClr val="tx1">
                <a:lumMod val="65000"/>
                <a:lumOff val="35000"/>
              </a:schemeClr>
            </a:solidFill>
            <a:ln w="19050" cap="flat" cmpd="sng" algn="ctr">
              <a:noFill/>
              <a:prstDash val="solid"/>
              <a:round/>
              <a:headEnd type="none" w="med" len="med"/>
              <a:tailEnd type="none" w="med" len="med"/>
            </a:ln>
            <a:effectLst/>
          </p:spPr>
          <p:txBody>
            <a:bodyPr wrap="none" anchor="ctr"/>
            <a:lstStyle/>
            <a:p>
              <a:pPr algn="ctr">
                <a:defRPr/>
              </a:pPr>
              <a:endParaRPr lang="en-GB" b="0" dirty="0"/>
            </a:p>
          </p:txBody>
        </p:sp>
        <p:sp>
          <p:nvSpPr>
            <p:cNvPr id="37" name="Rectangle 36">
              <a:extLst>
                <a:ext uri="{FF2B5EF4-FFF2-40B4-BE49-F238E27FC236}">
                  <a16:creationId xmlns:a16="http://schemas.microsoft.com/office/drawing/2014/main" id="{EB55DECC-49A3-420C-855A-8A4A352756F3}"/>
                </a:ext>
              </a:extLst>
            </p:cNvPr>
            <p:cNvSpPr/>
            <p:nvPr/>
          </p:nvSpPr>
          <p:spPr bwMode="auto">
            <a:xfrm>
              <a:off x="7786317" y="3471120"/>
              <a:ext cx="2185663" cy="469900"/>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wrap="none" anchor="ctr"/>
            <a:lstStyle/>
            <a:p>
              <a:pPr algn="ctr">
                <a:defRPr/>
              </a:pPr>
              <a:r>
                <a:rPr lang="en-GB" b="0" dirty="0">
                  <a:solidFill>
                    <a:schemeClr val="bg1"/>
                  </a:solidFill>
                </a:rPr>
                <a:t>Data Memory</a:t>
              </a:r>
            </a:p>
          </p:txBody>
        </p:sp>
        <p:sp>
          <p:nvSpPr>
            <p:cNvPr id="38" name="Rectangle 37">
              <a:extLst>
                <a:ext uri="{FF2B5EF4-FFF2-40B4-BE49-F238E27FC236}">
                  <a16:creationId xmlns:a16="http://schemas.microsoft.com/office/drawing/2014/main" id="{50D24F63-1B14-41BC-A31E-C8CD7A2A1B8C}"/>
                </a:ext>
              </a:extLst>
            </p:cNvPr>
            <p:cNvSpPr/>
            <p:nvPr/>
          </p:nvSpPr>
          <p:spPr bwMode="auto">
            <a:xfrm>
              <a:off x="1910885" y="4183362"/>
              <a:ext cx="8061096" cy="269576"/>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wrap="none" anchor="ctr"/>
            <a:lstStyle/>
            <a:p>
              <a:pPr algn="ctr">
                <a:defRPr/>
              </a:pPr>
              <a:r>
                <a:rPr lang="en-GB" b="0" dirty="0"/>
                <a:t>System Bus</a:t>
              </a:r>
            </a:p>
          </p:txBody>
        </p:sp>
        <p:sp>
          <p:nvSpPr>
            <p:cNvPr id="39" name="TextBox 38">
              <a:extLst>
                <a:ext uri="{FF2B5EF4-FFF2-40B4-BE49-F238E27FC236}">
                  <a16:creationId xmlns:a16="http://schemas.microsoft.com/office/drawing/2014/main" id="{414CA9DC-F474-4BDD-A654-4E51A2BD581F}"/>
                </a:ext>
              </a:extLst>
            </p:cNvPr>
            <p:cNvSpPr txBox="1"/>
            <p:nvPr/>
          </p:nvSpPr>
          <p:spPr>
            <a:xfrm>
              <a:off x="8836577" y="5209531"/>
              <a:ext cx="2191801" cy="369332"/>
            </a:xfrm>
            <a:prstGeom prst="rect">
              <a:avLst/>
            </a:prstGeom>
            <a:noFill/>
          </p:spPr>
          <p:txBody>
            <a:bodyPr wrap="square" rtlCol="0">
              <a:spAutoFit/>
            </a:bodyPr>
            <a:lstStyle/>
            <a:p>
              <a:r>
                <a:rPr lang="en-GB" b="1" dirty="0"/>
                <a:t>Microcontroller</a:t>
              </a:r>
            </a:p>
          </p:txBody>
        </p:sp>
      </p:grpSp>
    </p:spTree>
    <p:extLst>
      <p:ext uri="{BB962C8B-B14F-4D97-AF65-F5344CB8AC3E}">
        <p14:creationId xmlns:p14="http://schemas.microsoft.com/office/powerpoint/2010/main" val="2555028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16AB8-FEF6-4372-9517-B9E4969F91AE}"/>
              </a:ext>
            </a:extLst>
          </p:cNvPr>
          <p:cNvSpPr>
            <a:spLocks noGrp="1"/>
          </p:cNvSpPr>
          <p:nvPr>
            <p:ph type="title"/>
          </p:nvPr>
        </p:nvSpPr>
        <p:spPr/>
        <p:txBody>
          <a:bodyPr/>
          <a:lstStyle/>
          <a:p>
            <a:r>
              <a:rPr lang="en-GB" dirty="0"/>
              <a:t>Example of an Arm M4-MCU Architecture</a:t>
            </a:r>
            <a:endParaRPr lang="en-US" dirty="0"/>
          </a:p>
        </p:txBody>
      </p:sp>
      <p:pic>
        <p:nvPicPr>
          <p:cNvPr id="1026" name="Picture 2">
            <a:extLst>
              <a:ext uri="{FF2B5EF4-FFF2-40B4-BE49-F238E27FC236}">
                <a16:creationId xmlns:a16="http://schemas.microsoft.com/office/drawing/2014/main" id="{A4DED04B-0B74-4ACE-AEF9-EE65F5BF69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2026" y="1156779"/>
            <a:ext cx="9587948" cy="49562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F1A21F7-A86C-48DB-A8D3-6A4DFF142512}"/>
              </a:ext>
            </a:extLst>
          </p:cNvPr>
          <p:cNvSpPr txBox="1"/>
          <p:nvPr/>
        </p:nvSpPr>
        <p:spPr>
          <a:xfrm>
            <a:off x="2864954" y="6230229"/>
            <a:ext cx="6462092" cy="152349"/>
          </a:xfrm>
          <a:prstGeom prst="rect">
            <a:avLst/>
          </a:prstGeom>
          <a:noFill/>
        </p:spPr>
        <p:txBody>
          <a:bodyPr wrap="square" lIns="0" tIns="0" rIns="0" bIns="0" rtlCol="0">
            <a:spAutoFit/>
          </a:bodyPr>
          <a:lstStyle/>
          <a:p>
            <a:pPr eaLnBrk="1" hangingPunct="1">
              <a:lnSpc>
                <a:spcPct val="90000"/>
              </a:lnSpc>
              <a:spcBef>
                <a:spcPts val="0"/>
              </a:spcBef>
              <a:spcAft>
                <a:spcPts val="600"/>
              </a:spcAft>
            </a:pPr>
            <a:r>
              <a:rPr lang="en-GB" sz="1100" i="1" dirty="0">
                <a:solidFill>
                  <a:schemeClr val="tx2"/>
                </a:solidFill>
                <a:latin typeface="+mn-lt"/>
                <a:ea typeface="+mn-ea"/>
              </a:rPr>
              <a:t>Source: https://developer.arm.com/ip-products/subsystem/corstone-foundation-ip/cortex-m-system-design-kit</a:t>
            </a:r>
            <a:endParaRPr lang="en-US" sz="1100" i="1" kern="1200" dirty="0" err="1">
              <a:solidFill>
                <a:schemeClr val="tx2"/>
              </a:solidFill>
              <a:latin typeface="+mn-lt"/>
              <a:ea typeface="+mn-ea"/>
              <a:cs typeface="+mn-cs"/>
            </a:endParaRPr>
          </a:p>
        </p:txBody>
      </p:sp>
    </p:spTree>
    <p:extLst>
      <p:ext uri="{BB962C8B-B14F-4D97-AF65-F5344CB8AC3E}">
        <p14:creationId xmlns:p14="http://schemas.microsoft.com/office/powerpoint/2010/main" val="3118169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7A81D-0DB6-478F-A916-576CA4F1AE3D}"/>
              </a:ext>
            </a:extLst>
          </p:cNvPr>
          <p:cNvSpPr>
            <a:spLocks noGrp="1"/>
          </p:cNvSpPr>
          <p:nvPr>
            <p:ph type="title"/>
          </p:nvPr>
        </p:nvSpPr>
        <p:spPr/>
        <p:txBody>
          <a:bodyPr/>
          <a:lstStyle/>
          <a:p>
            <a:r>
              <a:rPr lang="en-GB" dirty="0"/>
              <a:t>From a Processor to an Embedded System</a:t>
            </a:r>
            <a:endParaRPr lang="en-US" dirty="0"/>
          </a:p>
        </p:txBody>
      </p:sp>
      <p:sp>
        <p:nvSpPr>
          <p:cNvPr id="3" name="Content Placeholder 2">
            <a:extLst>
              <a:ext uri="{FF2B5EF4-FFF2-40B4-BE49-F238E27FC236}">
                <a16:creationId xmlns:a16="http://schemas.microsoft.com/office/drawing/2014/main" id="{B650771D-0A17-467D-80E2-8425DD149279}"/>
              </a:ext>
            </a:extLst>
          </p:cNvPr>
          <p:cNvSpPr>
            <a:spLocks noGrp="1"/>
          </p:cNvSpPr>
          <p:nvPr>
            <p:ph idx="1"/>
          </p:nvPr>
        </p:nvSpPr>
        <p:spPr/>
        <p:txBody>
          <a:bodyPr/>
          <a:lstStyle/>
          <a:p>
            <a:r>
              <a:rPr lang="en-GB" dirty="0"/>
              <a:t>Embedded system</a:t>
            </a:r>
          </a:p>
          <a:p>
            <a:pPr lvl="1">
              <a:spcBef>
                <a:spcPts val="600"/>
              </a:spcBef>
            </a:pPr>
            <a:r>
              <a:rPr lang="en-GB" dirty="0"/>
              <a:t>Typically implemented using MCUs</a:t>
            </a:r>
          </a:p>
          <a:p>
            <a:pPr lvl="1">
              <a:spcBef>
                <a:spcPts val="600"/>
              </a:spcBef>
            </a:pPr>
            <a:r>
              <a:rPr lang="en-GB" dirty="0"/>
              <a:t>Often integrated into a larger mechanical or electrical system</a:t>
            </a:r>
          </a:p>
          <a:p>
            <a:pPr lvl="1">
              <a:spcBef>
                <a:spcPts val="600"/>
              </a:spcBef>
            </a:pPr>
            <a:r>
              <a:rPr lang="en-GB" dirty="0"/>
              <a:t>May have real-time constraints</a:t>
            </a:r>
            <a:endParaRPr lang="en-US" dirty="0"/>
          </a:p>
        </p:txBody>
      </p:sp>
      <p:grpSp>
        <p:nvGrpSpPr>
          <p:cNvPr id="5" name="Group 4">
            <a:extLst>
              <a:ext uri="{FF2B5EF4-FFF2-40B4-BE49-F238E27FC236}">
                <a16:creationId xmlns:a16="http://schemas.microsoft.com/office/drawing/2014/main" id="{AE8941E9-C4A5-4AE6-B74C-3B13CBADD50B}"/>
              </a:ext>
            </a:extLst>
          </p:cNvPr>
          <p:cNvGrpSpPr/>
          <p:nvPr/>
        </p:nvGrpSpPr>
        <p:grpSpPr>
          <a:xfrm>
            <a:off x="2850948" y="3044046"/>
            <a:ext cx="6107590" cy="3126101"/>
            <a:chOff x="1734656" y="3115544"/>
            <a:chExt cx="8305744" cy="3126101"/>
          </a:xfrm>
        </p:grpSpPr>
        <p:sp>
          <p:nvSpPr>
            <p:cNvPr id="7" name="Oval 6">
              <a:extLst>
                <a:ext uri="{FF2B5EF4-FFF2-40B4-BE49-F238E27FC236}">
                  <a16:creationId xmlns:a16="http://schemas.microsoft.com/office/drawing/2014/main" id="{69DA7829-5A12-4ECA-B279-DF98F2B72637}"/>
                </a:ext>
              </a:extLst>
            </p:cNvPr>
            <p:cNvSpPr/>
            <p:nvPr/>
          </p:nvSpPr>
          <p:spPr bwMode="auto">
            <a:xfrm>
              <a:off x="4207986" y="3716626"/>
              <a:ext cx="3426742" cy="2122705"/>
            </a:xfrm>
            <a:prstGeom prst="ellipse">
              <a:avLst/>
            </a:prstGeom>
            <a:noFill/>
            <a:ln w="3810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pic>
          <p:nvPicPr>
            <p:cNvPr id="8" name="Picture 2" descr="C:\Users\seahon01\AppData\Local\Microsoft\Windows\Temporary Internet Files\Content.IE5\RJRYJ6T0\MC900441336[1].png">
              <a:extLst>
                <a:ext uri="{FF2B5EF4-FFF2-40B4-BE49-F238E27FC236}">
                  <a16:creationId xmlns:a16="http://schemas.microsoft.com/office/drawing/2014/main" id="{88C165ED-BF03-4A45-B2BF-F564001605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3527" y="3957299"/>
              <a:ext cx="1333820" cy="10007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seahon01\AppData\Local\Microsoft\Windows\Temporary Internet Files\Content.IE5\RJRYJ6T0\MC900441342[1].png">
              <a:extLst>
                <a:ext uri="{FF2B5EF4-FFF2-40B4-BE49-F238E27FC236}">
                  <a16:creationId xmlns:a16="http://schemas.microsoft.com/office/drawing/2014/main" id="{08E4B1E0-07D5-4671-8749-BA5FB00C12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5447" y="3115544"/>
              <a:ext cx="1195149" cy="8967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seahon01\AppData\Local\Microsoft\Windows\Temporary Internet Files\Content.IE5\S9QFAHRI\MC900431635[1].png">
              <a:extLst>
                <a:ext uri="{FF2B5EF4-FFF2-40B4-BE49-F238E27FC236}">
                  <a16:creationId xmlns:a16="http://schemas.microsoft.com/office/drawing/2014/main" id="{F1071E2C-E0BC-4DE3-99C1-B96576748F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5179" y="5028795"/>
              <a:ext cx="1498015" cy="11239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seahon01\AppData\Local\Microsoft\Windows\Temporary Internet Files\Content.IE5\2OK930UB\MC900432577[1].png">
              <a:extLst>
                <a:ext uri="{FF2B5EF4-FFF2-40B4-BE49-F238E27FC236}">
                  <a16:creationId xmlns:a16="http://schemas.microsoft.com/office/drawing/2014/main" id="{B03A7E63-1043-456B-8C4C-31C1D01F7E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4186" y="3902797"/>
              <a:ext cx="1572370" cy="11797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Users\seahon01\AppData\Local\Microsoft\Windows\Temporary Internet Files\Content.IE5\2JIFLXU7\MC900434836[1].png">
              <a:extLst>
                <a:ext uri="{FF2B5EF4-FFF2-40B4-BE49-F238E27FC236}">
                  <a16:creationId xmlns:a16="http://schemas.microsoft.com/office/drawing/2014/main" id="{59066337-0368-4F5F-884B-71698846E0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5840" y="4939895"/>
              <a:ext cx="1734989" cy="13017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seahon01\AppData\Local\Microsoft\Windows\Temporary Internet Files\Content.IE5\RJRYJ6T0\MC900433867[1].png">
              <a:extLst>
                <a:ext uri="{FF2B5EF4-FFF2-40B4-BE49-F238E27FC236}">
                  <a16:creationId xmlns:a16="http://schemas.microsoft.com/office/drawing/2014/main" id="{38ED509C-051C-4212-BBE5-D8C6CB519B1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93524" y="4212041"/>
              <a:ext cx="846876" cy="635405"/>
            </a:xfrm>
            <a:prstGeom prst="rect">
              <a:avLst/>
            </a:prstGeom>
            <a:noFill/>
            <a:extLst>
              <a:ext uri="{909E8E84-426E-40DD-AFC4-6F175D3DCCD1}">
                <a14:hiddenFill xmlns:a14="http://schemas.microsoft.com/office/drawing/2010/main">
                  <a:solidFill>
                    <a:srgbClr val="FFFFFF"/>
                  </a:solidFill>
                </a14:hiddenFill>
              </a:ext>
            </a:extLst>
          </p:spPr>
        </p:pic>
        <p:sp>
          <p:nvSpPr>
            <p:cNvPr id="14" name="Right Arrow 1">
              <a:extLst>
                <a:ext uri="{FF2B5EF4-FFF2-40B4-BE49-F238E27FC236}">
                  <a16:creationId xmlns:a16="http://schemas.microsoft.com/office/drawing/2014/main" id="{893F215D-E3A5-4E55-8DC9-FA8A4159DBD5}"/>
                </a:ext>
              </a:extLst>
            </p:cNvPr>
            <p:cNvSpPr/>
            <p:nvPr/>
          </p:nvSpPr>
          <p:spPr bwMode="auto">
            <a:xfrm rot="10800000">
              <a:off x="8363988" y="4398793"/>
              <a:ext cx="744777" cy="261900"/>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pic>
          <p:nvPicPr>
            <p:cNvPr id="15" name="Picture 2" descr="C:\Users\seahon01\AppData\Local\Microsoft\Windows\Temporary Internet Files\Content.IE5\RJRYJ6T0\MC900433867[1].png">
              <a:extLst>
                <a:ext uri="{FF2B5EF4-FFF2-40B4-BE49-F238E27FC236}">
                  <a16:creationId xmlns:a16="http://schemas.microsoft.com/office/drawing/2014/main" id="{B74054AC-B1C6-439F-AD6E-56B7F62645A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90714" y="5273068"/>
              <a:ext cx="846876" cy="635405"/>
            </a:xfrm>
            <a:prstGeom prst="rect">
              <a:avLst/>
            </a:prstGeom>
            <a:noFill/>
            <a:extLst>
              <a:ext uri="{909E8E84-426E-40DD-AFC4-6F175D3DCCD1}">
                <a14:hiddenFill xmlns:a14="http://schemas.microsoft.com/office/drawing/2010/main">
                  <a:solidFill>
                    <a:srgbClr val="FFFFFF"/>
                  </a:solidFill>
                </a14:hiddenFill>
              </a:ext>
            </a:extLst>
          </p:spPr>
        </p:pic>
        <p:sp>
          <p:nvSpPr>
            <p:cNvPr id="16" name="Right Arrow 13">
              <a:extLst>
                <a:ext uri="{FF2B5EF4-FFF2-40B4-BE49-F238E27FC236}">
                  <a16:creationId xmlns:a16="http://schemas.microsoft.com/office/drawing/2014/main" id="{D440D75E-1873-44C3-8569-DBA972CEA253}"/>
                </a:ext>
              </a:extLst>
            </p:cNvPr>
            <p:cNvSpPr/>
            <p:nvPr/>
          </p:nvSpPr>
          <p:spPr bwMode="auto">
            <a:xfrm rot="10800000">
              <a:off x="7747661" y="5459820"/>
              <a:ext cx="744777" cy="261900"/>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pic>
          <p:nvPicPr>
            <p:cNvPr id="17" name="Picture 2" descr="C:\Users\seahon01\AppData\Local\Microsoft\Windows\Temporary Internet Files\Content.IE5\RJRYJ6T0\MC900433867[1].png">
              <a:extLst>
                <a:ext uri="{FF2B5EF4-FFF2-40B4-BE49-F238E27FC236}">
                  <a16:creationId xmlns:a16="http://schemas.microsoft.com/office/drawing/2014/main" id="{F101CB97-C947-4D31-B53B-35547C1FA9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6619" y="5273068"/>
              <a:ext cx="846877" cy="635405"/>
            </a:xfrm>
            <a:prstGeom prst="rect">
              <a:avLst/>
            </a:prstGeom>
            <a:noFill/>
            <a:extLst>
              <a:ext uri="{909E8E84-426E-40DD-AFC4-6F175D3DCCD1}">
                <a14:hiddenFill xmlns:a14="http://schemas.microsoft.com/office/drawing/2010/main">
                  <a:solidFill>
                    <a:srgbClr val="FFFFFF"/>
                  </a:solidFill>
                </a14:hiddenFill>
              </a:ext>
            </a:extLst>
          </p:spPr>
        </p:pic>
        <p:sp>
          <p:nvSpPr>
            <p:cNvPr id="18" name="Right Arrow 15">
              <a:extLst>
                <a:ext uri="{FF2B5EF4-FFF2-40B4-BE49-F238E27FC236}">
                  <a16:creationId xmlns:a16="http://schemas.microsoft.com/office/drawing/2014/main" id="{BC7D4FB3-A5C9-4F58-BCE4-A889809947E9}"/>
                </a:ext>
              </a:extLst>
            </p:cNvPr>
            <p:cNvSpPr/>
            <p:nvPr/>
          </p:nvSpPr>
          <p:spPr bwMode="auto">
            <a:xfrm>
              <a:off x="3085612" y="5459820"/>
              <a:ext cx="744776" cy="261900"/>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pic>
          <p:nvPicPr>
            <p:cNvPr id="19" name="Picture 2" descr="C:\Users\seahon01\AppData\Local\Microsoft\Windows\Temporary Internet Files\Content.IE5\RJRYJ6T0\MC900433867[1].png">
              <a:extLst>
                <a:ext uri="{FF2B5EF4-FFF2-40B4-BE49-F238E27FC236}">
                  <a16:creationId xmlns:a16="http://schemas.microsoft.com/office/drawing/2014/main" id="{8C075A67-EBD4-4126-BFB2-62FE42C9AFE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34656" y="4164011"/>
              <a:ext cx="846877" cy="635405"/>
            </a:xfrm>
            <a:prstGeom prst="rect">
              <a:avLst/>
            </a:prstGeom>
            <a:noFill/>
            <a:extLst>
              <a:ext uri="{909E8E84-426E-40DD-AFC4-6F175D3DCCD1}">
                <a14:hiddenFill xmlns:a14="http://schemas.microsoft.com/office/drawing/2010/main">
                  <a:solidFill>
                    <a:srgbClr val="FFFFFF"/>
                  </a:solidFill>
                </a14:hiddenFill>
              </a:ext>
            </a:extLst>
          </p:spPr>
        </p:pic>
        <p:sp>
          <p:nvSpPr>
            <p:cNvPr id="20" name="Right Arrow 17">
              <a:extLst>
                <a:ext uri="{FF2B5EF4-FFF2-40B4-BE49-F238E27FC236}">
                  <a16:creationId xmlns:a16="http://schemas.microsoft.com/office/drawing/2014/main" id="{12754D9F-2260-4E63-9EDC-3707DB3BFA9B}"/>
                </a:ext>
              </a:extLst>
            </p:cNvPr>
            <p:cNvSpPr/>
            <p:nvPr/>
          </p:nvSpPr>
          <p:spPr bwMode="auto">
            <a:xfrm>
              <a:off x="2700687" y="4350763"/>
              <a:ext cx="744776" cy="261900"/>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pic>
          <p:nvPicPr>
            <p:cNvPr id="21" name="Picture 2" descr="C:\Users\seahon01\AppData\Local\Microsoft\Windows\Temporary Internet Files\Content.IE5\RJRYJ6T0\MC900433867[1].png">
              <a:extLst>
                <a:ext uri="{FF2B5EF4-FFF2-40B4-BE49-F238E27FC236}">
                  <a16:creationId xmlns:a16="http://schemas.microsoft.com/office/drawing/2014/main" id="{93076FD2-C044-448D-9B55-B891B168EC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70567" y="3246198"/>
              <a:ext cx="846877" cy="635405"/>
            </a:xfrm>
            <a:prstGeom prst="rect">
              <a:avLst/>
            </a:prstGeom>
            <a:noFill/>
            <a:extLst>
              <a:ext uri="{909E8E84-426E-40DD-AFC4-6F175D3DCCD1}">
                <a14:hiddenFill xmlns:a14="http://schemas.microsoft.com/office/drawing/2010/main">
                  <a:solidFill>
                    <a:srgbClr val="FFFFFF"/>
                  </a:solidFill>
                </a14:hiddenFill>
              </a:ext>
            </a:extLst>
          </p:spPr>
        </p:pic>
        <p:sp>
          <p:nvSpPr>
            <p:cNvPr id="22" name="Right Arrow 19">
              <a:extLst>
                <a:ext uri="{FF2B5EF4-FFF2-40B4-BE49-F238E27FC236}">
                  <a16:creationId xmlns:a16="http://schemas.microsoft.com/office/drawing/2014/main" id="{2A8BC209-33E9-40EF-89F4-E405620901BC}"/>
                </a:ext>
              </a:extLst>
            </p:cNvPr>
            <p:cNvSpPr/>
            <p:nvPr/>
          </p:nvSpPr>
          <p:spPr bwMode="auto">
            <a:xfrm>
              <a:off x="4409565" y="3432950"/>
              <a:ext cx="744776" cy="261900"/>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grpSp>
      <p:sp>
        <p:nvSpPr>
          <p:cNvPr id="6" name="TextBox 5">
            <a:extLst>
              <a:ext uri="{FF2B5EF4-FFF2-40B4-BE49-F238E27FC236}">
                <a16:creationId xmlns:a16="http://schemas.microsoft.com/office/drawing/2014/main" id="{A73ABB14-7128-416F-8279-4CC3939A7491}"/>
              </a:ext>
            </a:extLst>
          </p:cNvPr>
          <p:cNvSpPr txBox="1"/>
          <p:nvPr/>
        </p:nvSpPr>
        <p:spPr>
          <a:xfrm>
            <a:off x="5211806" y="4270151"/>
            <a:ext cx="1413933" cy="523220"/>
          </a:xfrm>
          <a:prstGeom prst="rect">
            <a:avLst/>
          </a:prstGeom>
          <a:noFill/>
        </p:spPr>
        <p:txBody>
          <a:bodyPr wrap="square" rtlCol="0">
            <a:spAutoFit/>
          </a:bodyPr>
          <a:lstStyle/>
          <a:p>
            <a:pPr algn="ctr"/>
            <a:r>
              <a:rPr lang="en-GB" b="0" dirty="0"/>
              <a:t>Embedded</a:t>
            </a:r>
          </a:p>
          <a:p>
            <a:pPr algn="ctr"/>
            <a:r>
              <a:rPr lang="en-GB" b="0" dirty="0"/>
              <a:t>System</a:t>
            </a:r>
          </a:p>
        </p:txBody>
      </p:sp>
    </p:spTree>
    <p:extLst>
      <p:ext uri="{BB962C8B-B14F-4D97-AF65-F5344CB8AC3E}">
        <p14:creationId xmlns:p14="http://schemas.microsoft.com/office/powerpoint/2010/main" val="973157643"/>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Title_Slides_2019_March_Update.potx  -  Read-Only" id="{360B8323-A6F7-4E13-8E73-A0805EC39A21}" vid="{CBBCA362-1C9A-4BBA-BC9E-199C4173734F}"/>
    </a:ext>
  </a:extLst>
</a:theme>
</file>

<file path=ppt/theme/theme2.xml><?xml version="1.0" encoding="utf-8"?>
<a:theme xmlns:a="http://schemas.openxmlformats.org/drawingml/2006/main" name="1_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_March_Update" id="{86635255-53DD-F340-8D16-D8C5EA314F6A}" vid="{3D43CA8D-7DD0-3548-82AB-DCE7470D91F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customXsn xmlns="http://schemas.microsoft.com/office/2006/metadata/customXsn">
  <xsnLocation/>
  <cached>True</cached>
  <openByDefault>True</openByDefault>
  <xsnScope/>
</customXsn>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5.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2.xml><?xml version="1.0" encoding="utf-8"?>
<ds:datastoreItem xmlns:ds="http://schemas.openxmlformats.org/officeDocument/2006/customXml" ds:itemID="{C959113B-7FA4-40AB-AF85-5C5588D4771C}">
  <ds:schemaRefs>
    <ds:schemaRef ds:uri="http://schemas.microsoft.com/office/2006/metadata/customXsn"/>
  </ds:schemaRefs>
</ds:datastoreItem>
</file>

<file path=customXml/itemProps3.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4.xml><?xml version="1.0" encoding="utf-8"?>
<ds:datastoreItem xmlns:ds="http://schemas.openxmlformats.org/officeDocument/2006/customXml" ds:itemID="{B61D4E06-5D3F-4994-A4A7-4BA626FA722D}">
  <ds:schemaRefs>
    <ds:schemaRef ds:uri="f2ad5090-61a8-4b8c-ab70-68f4ff4d1933"/>
    <ds:schemaRef ds:uri="http://schemas.microsoft.com/office/2006/documentManagement/types"/>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c0950e01-db07-4e41-9c32-b7a8e9fccc9b"/>
    <ds:schemaRef ds:uri="http://schemas.microsoft.com/office/2006/metadata/properties"/>
    <ds:schemaRef ds:uri="http://schemas.microsoft.com/sharepoint/v3/fields"/>
    <ds:schemaRef ds:uri="http://schemas.microsoft.com/sharepoint/v3"/>
    <ds:schemaRef ds:uri="http://www.w3.org/XML/1998/namespace"/>
  </ds:schemaRefs>
</ds:datastoreItem>
</file>

<file path=customXml/itemProps5.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Arm_Slides</Template>
  <TotalTime>0</TotalTime>
  <Words>4041</Words>
  <Application>Microsoft Office PowerPoint</Application>
  <PresentationFormat>Widescreen</PresentationFormat>
  <Paragraphs>509</Paragraphs>
  <Slides>24</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Calibri</vt:lpstr>
      <vt:lpstr>Calibri Light</vt:lpstr>
      <vt:lpstr>Verdana</vt:lpstr>
      <vt:lpstr>Wingdings</vt:lpstr>
      <vt:lpstr>Arm_PPT_Public</vt:lpstr>
      <vt:lpstr>1_Arm_PPT_Public</vt:lpstr>
      <vt:lpstr>Disclaimer</vt:lpstr>
      <vt:lpstr>Introduction to Embedded Systems</vt:lpstr>
      <vt:lpstr>Module Syllabus</vt:lpstr>
      <vt:lpstr>Introduction to Embedded Systems</vt:lpstr>
      <vt:lpstr>From a Processor to an Embedded System</vt:lpstr>
      <vt:lpstr>Flynn’s Taxonomy</vt:lpstr>
      <vt:lpstr>From a Processor to an Embedded System</vt:lpstr>
      <vt:lpstr>Example of an Arm M4-MCU Architecture</vt:lpstr>
      <vt:lpstr>From a Processor to an Embedded System</vt:lpstr>
      <vt:lpstr>Attributes of Embedded Systems</vt:lpstr>
      <vt:lpstr>Attributes of Embedded Systems</vt:lpstr>
      <vt:lpstr>Field Applications of Embedded Systems</vt:lpstr>
      <vt:lpstr>Example Embedded System: Bike Computer</vt:lpstr>
      <vt:lpstr>Example: Gasoline Automobile Engine Control Unit</vt:lpstr>
      <vt:lpstr>Introduction to the Internet of Things (IoT)</vt:lpstr>
      <vt:lpstr>Internet of Things: Why Now?</vt:lpstr>
      <vt:lpstr>Challenges to the Internet of Things</vt:lpstr>
      <vt:lpstr>Options for Building Embedded Systems</vt:lpstr>
      <vt:lpstr>Benefits of Microcontroller-based Embedded Systems</vt:lpstr>
      <vt:lpstr>Impact of Constraints</vt:lpstr>
      <vt:lpstr>Summary: Building Embedded Systems using MCUs</vt:lpstr>
      <vt:lpstr>Coming Next</vt:lpstr>
      <vt:lpstr>Coming Next</vt:lpstr>
      <vt:lpstr>Resources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2019-10-07T14:45:44Z</dcterms:created>
  <dcterms:modified xsi:type="dcterms:W3CDTF">2022-11-29T17:05:48Z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