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4"/>
  </p:notesMasterIdLst>
  <p:handoutMasterIdLst>
    <p:handoutMasterId r:id="rId35"/>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FB339-9FC7-4D33-8701-4610F68F6C52}" v="1" dt="2019-10-21T10:29:01.856"/>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873" autoAdjust="0"/>
  </p:normalViewPr>
  <p:slideViewPr>
    <p:cSldViewPr snapToGrid="0">
      <p:cViewPr varScale="1">
        <p:scale>
          <a:sx n="88" d="100"/>
          <a:sy n="88" d="100"/>
        </p:scale>
        <p:origin x="141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BE4B6-BF76-4D4C-9018-96DA82296BD9}"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D6A0232D-9AB5-494A-8ECA-109B9CBAFA83}">
      <dgm:prSet/>
      <dgm:spPr/>
      <dgm:t>
        <a:bodyPr/>
        <a:lstStyle/>
        <a:p>
          <a:r>
            <a:rPr lang="en-GB" dirty="0"/>
            <a:t>Armv4/v4T Architecture</a:t>
          </a:r>
          <a:endParaRPr lang="en-US" dirty="0"/>
        </a:p>
      </dgm:t>
    </dgm:pt>
    <dgm:pt modelId="{64E349F8-C57D-4705-8053-A202E3C3154D}" type="parTrans" cxnId="{C3426CEE-E977-462D-AE28-E9116F51D786}">
      <dgm:prSet/>
      <dgm:spPr/>
      <dgm:t>
        <a:bodyPr/>
        <a:lstStyle/>
        <a:p>
          <a:endParaRPr lang="en-US"/>
        </a:p>
      </dgm:t>
    </dgm:pt>
    <dgm:pt modelId="{974B2ACB-BCF8-4077-A3AE-8EACBCDC4B79}" type="sibTrans" cxnId="{C3426CEE-E977-462D-AE28-E9116F51D786}">
      <dgm:prSet/>
      <dgm:spPr/>
      <dgm:t>
        <a:bodyPr/>
        <a:lstStyle/>
        <a:p>
          <a:endParaRPr lang="en-US"/>
        </a:p>
      </dgm:t>
    </dgm:pt>
    <dgm:pt modelId="{38788C05-0DA6-47AC-AAB9-E4A19B70A4A1}">
      <dgm:prSet/>
      <dgm:spPr/>
      <dgm:t>
        <a:bodyPr/>
        <a:lstStyle/>
        <a:p>
          <a:r>
            <a:rPr lang="en-GB" dirty="0"/>
            <a:t>Armv5/v4E Architecture</a:t>
          </a:r>
          <a:endParaRPr lang="en-US" dirty="0"/>
        </a:p>
      </dgm:t>
    </dgm:pt>
    <dgm:pt modelId="{21FFACA7-ACCA-421F-9B94-6879EEEFE4E5}" type="parTrans" cxnId="{D5825ABD-31CC-4041-B0BA-7FD5DA12528C}">
      <dgm:prSet/>
      <dgm:spPr/>
      <dgm:t>
        <a:bodyPr/>
        <a:lstStyle/>
        <a:p>
          <a:endParaRPr lang="en-US"/>
        </a:p>
      </dgm:t>
    </dgm:pt>
    <dgm:pt modelId="{5E0D9804-F91B-4D69-A523-E5065B5ADD2D}" type="sibTrans" cxnId="{D5825ABD-31CC-4041-B0BA-7FD5DA12528C}">
      <dgm:prSet/>
      <dgm:spPr/>
      <dgm:t>
        <a:bodyPr/>
        <a:lstStyle/>
        <a:p>
          <a:endParaRPr lang="en-US"/>
        </a:p>
      </dgm:t>
    </dgm:pt>
    <dgm:pt modelId="{194864A4-020A-4879-AC98-310C58BC86C8}">
      <dgm:prSet/>
      <dgm:spPr/>
      <dgm:t>
        <a:bodyPr/>
        <a:lstStyle/>
        <a:p>
          <a:r>
            <a:rPr lang="en-GB" dirty="0"/>
            <a:t>Armv6 Architecture</a:t>
          </a:r>
          <a:endParaRPr lang="en-US" dirty="0"/>
        </a:p>
      </dgm:t>
    </dgm:pt>
    <dgm:pt modelId="{EC94B64A-1D3D-4B3E-8161-ED7C8E7AED5B}" type="parTrans" cxnId="{F04EEBBB-54B9-4443-9B3C-0330A777C4AB}">
      <dgm:prSet/>
      <dgm:spPr/>
      <dgm:t>
        <a:bodyPr/>
        <a:lstStyle/>
        <a:p>
          <a:endParaRPr lang="en-US"/>
        </a:p>
      </dgm:t>
    </dgm:pt>
    <dgm:pt modelId="{E7195A18-C188-4B36-B65A-D6B9B140A3EA}" type="sibTrans" cxnId="{F04EEBBB-54B9-4443-9B3C-0330A777C4AB}">
      <dgm:prSet/>
      <dgm:spPr/>
      <dgm:t>
        <a:bodyPr/>
        <a:lstStyle/>
        <a:p>
          <a:endParaRPr lang="en-US"/>
        </a:p>
      </dgm:t>
    </dgm:pt>
    <dgm:pt modelId="{67FD3734-7D42-4C06-96BD-F42FFAEBACB9}">
      <dgm:prSet/>
      <dgm:spPr/>
      <dgm:t>
        <a:bodyPr/>
        <a:lstStyle/>
        <a:p>
          <a:r>
            <a:rPr lang="en-GB" dirty="0"/>
            <a:t>Armv7 Architecture</a:t>
          </a:r>
          <a:endParaRPr lang="en-US" dirty="0"/>
        </a:p>
      </dgm:t>
    </dgm:pt>
    <dgm:pt modelId="{6E2102BE-71F9-4020-AF9E-2B8B7E5328DB}" type="parTrans" cxnId="{B0B3B68E-7179-4146-83BC-D84842DBB310}">
      <dgm:prSet/>
      <dgm:spPr/>
      <dgm:t>
        <a:bodyPr/>
        <a:lstStyle/>
        <a:p>
          <a:endParaRPr lang="en-US"/>
        </a:p>
      </dgm:t>
    </dgm:pt>
    <dgm:pt modelId="{13459EB9-58FC-4D9F-BF7A-E6AC54F9A409}" type="sibTrans" cxnId="{B0B3B68E-7179-4146-83BC-D84842DBB310}">
      <dgm:prSet/>
      <dgm:spPr/>
      <dgm:t>
        <a:bodyPr/>
        <a:lstStyle/>
        <a:p>
          <a:endParaRPr lang="en-US"/>
        </a:p>
      </dgm:t>
    </dgm:pt>
    <dgm:pt modelId="{ECCAEAEF-3FDC-429C-AB12-AAA5456DAA59}">
      <dgm:prSet/>
      <dgm:spPr/>
      <dgm:t>
        <a:bodyPr/>
        <a:lstStyle/>
        <a:p>
          <a:r>
            <a:rPr lang="en-GB" dirty="0"/>
            <a:t>Armv8 Architecture</a:t>
          </a:r>
          <a:endParaRPr lang="en-US" dirty="0"/>
        </a:p>
      </dgm:t>
    </dgm:pt>
    <dgm:pt modelId="{9B267E57-6E62-4BC3-BDA2-0C13F4133316}" type="parTrans" cxnId="{BCCD602D-7238-429A-B2BA-10844DFFC32B}">
      <dgm:prSet/>
      <dgm:spPr/>
      <dgm:t>
        <a:bodyPr/>
        <a:lstStyle/>
        <a:p>
          <a:endParaRPr lang="en-US"/>
        </a:p>
      </dgm:t>
    </dgm:pt>
    <dgm:pt modelId="{7D2783B6-FC76-43B0-AE11-7F49FF27BD2F}" type="sibTrans" cxnId="{BCCD602D-7238-429A-B2BA-10844DFFC32B}">
      <dgm:prSet/>
      <dgm:spPr/>
      <dgm:t>
        <a:bodyPr/>
        <a:lstStyle/>
        <a:p>
          <a:endParaRPr lang="en-US"/>
        </a:p>
      </dgm:t>
    </dgm:pt>
    <dgm:pt modelId="{C63AF5B0-FDEB-42CA-8CFE-12CDB81DC0BE}" type="pres">
      <dgm:prSet presAssocID="{AE7BE4B6-BF76-4D4C-9018-96DA82296BD9}" presName="Name0" presStyleCnt="0">
        <dgm:presLayoutVars>
          <dgm:dir/>
          <dgm:animLvl val="lvl"/>
          <dgm:resizeHandles val="exact"/>
        </dgm:presLayoutVars>
      </dgm:prSet>
      <dgm:spPr/>
    </dgm:pt>
    <dgm:pt modelId="{EF9A6E61-759D-4A41-942C-FBC6F586E02C}" type="pres">
      <dgm:prSet presAssocID="{D6A0232D-9AB5-494A-8ECA-109B9CBAFA83}" presName="composite" presStyleCnt="0"/>
      <dgm:spPr/>
    </dgm:pt>
    <dgm:pt modelId="{F17F3322-3992-4B1E-AD81-87A27483FF10}" type="pres">
      <dgm:prSet presAssocID="{D6A0232D-9AB5-494A-8ECA-109B9CBAFA83}" presName="parTx" presStyleLbl="alignNode1" presStyleIdx="0" presStyleCnt="5">
        <dgm:presLayoutVars>
          <dgm:chMax val="0"/>
          <dgm:chPref val="0"/>
          <dgm:bulletEnabled val="1"/>
        </dgm:presLayoutVars>
      </dgm:prSet>
      <dgm:spPr/>
    </dgm:pt>
    <dgm:pt modelId="{6202A862-C2DF-49D3-ABC1-AB490CD25FC8}" type="pres">
      <dgm:prSet presAssocID="{D6A0232D-9AB5-494A-8ECA-109B9CBAFA83}" presName="desTx" presStyleLbl="alignAccFollowNode1" presStyleIdx="0" presStyleCnt="5">
        <dgm:presLayoutVars>
          <dgm:bulletEnabled val="1"/>
        </dgm:presLayoutVars>
      </dgm:prSet>
      <dgm:spPr/>
    </dgm:pt>
    <dgm:pt modelId="{7A47332A-BF14-4A56-A1AB-4A6E33272661}" type="pres">
      <dgm:prSet presAssocID="{974B2ACB-BCF8-4077-A3AE-8EACBCDC4B79}" presName="space" presStyleCnt="0"/>
      <dgm:spPr/>
    </dgm:pt>
    <dgm:pt modelId="{BF4E2793-9784-466A-8983-7F3149B32EE0}" type="pres">
      <dgm:prSet presAssocID="{38788C05-0DA6-47AC-AAB9-E4A19B70A4A1}" presName="composite" presStyleCnt="0"/>
      <dgm:spPr/>
    </dgm:pt>
    <dgm:pt modelId="{74021702-4A8A-4650-9ACD-4FFDEF77F2C2}" type="pres">
      <dgm:prSet presAssocID="{38788C05-0DA6-47AC-AAB9-E4A19B70A4A1}" presName="parTx" presStyleLbl="alignNode1" presStyleIdx="1" presStyleCnt="5">
        <dgm:presLayoutVars>
          <dgm:chMax val="0"/>
          <dgm:chPref val="0"/>
          <dgm:bulletEnabled val="1"/>
        </dgm:presLayoutVars>
      </dgm:prSet>
      <dgm:spPr/>
    </dgm:pt>
    <dgm:pt modelId="{CAC0FEF6-4686-46C6-B9D9-156772498DC1}" type="pres">
      <dgm:prSet presAssocID="{38788C05-0DA6-47AC-AAB9-E4A19B70A4A1}" presName="desTx" presStyleLbl="alignAccFollowNode1" presStyleIdx="1" presStyleCnt="5">
        <dgm:presLayoutVars>
          <dgm:bulletEnabled val="1"/>
        </dgm:presLayoutVars>
      </dgm:prSet>
      <dgm:spPr/>
    </dgm:pt>
    <dgm:pt modelId="{EFE69D8C-952C-404F-B862-553F046D2473}" type="pres">
      <dgm:prSet presAssocID="{5E0D9804-F91B-4D69-A523-E5065B5ADD2D}" presName="space" presStyleCnt="0"/>
      <dgm:spPr/>
    </dgm:pt>
    <dgm:pt modelId="{CC073259-177B-444C-AFBB-A5FC86B5043A}" type="pres">
      <dgm:prSet presAssocID="{194864A4-020A-4879-AC98-310C58BC86C8}" presName="composite" presStyleCnt="0"/>
      <dgm:spPr/>
    </dgm:pt>
    <dgm:pt modelId="{E1DC8269-6263-4F6B-BC00-54ECBA467A47}" type="pres">
      <dgm:prSet presAssocID="{194864A4-020A-4879-AC98-310C58BC86C8}" presName="parTx" presStyleLbl="alignNode1" presStyleIdx="2" presStyleCnt="5">
        <dgm:presLayoutVars>
          <dgm:chMax val="0"/>
          <dgm:chPref val="0"/>
          <dgm:bulletEnabled val="1"/>
        </dgm:presLayoutVars>
      </dgm:prSet>
      <dgm:spPr/>
    </dgm:pt>
    <dgm:pt modelId="{EE59E987-214C-4694-8725-528791121146}" type="pres">
      <dgm:prSet presAssocID="{194864A4-020A-4879-AC98-310C58BC86C8}" presName="desTx" presStyleLbl="alignAccFollowNode1" presStyleIdx="2" presStyleCnt="5">
        <dgm:presLayoutVars>
          <dgm:bulletEnabled val="1"/>
        </dgm:presLayoutVars>
      </dgm:prSet>
      <dgm:spPr/>
    </dgm:pt>
    <dgm:pt modelId="{1B028AA9-2ECB-4DA7-9625-0B57680A4DAC}" type="pres">
      <dgm:prSet presAssocID="{E7195A18-C188-4B36-B65A-D6B9B140A3EA}" presName="space" presStyleCnt="0"/>
      <dgm:spPr/>
    </dgm:pt>
    <dgm:pt modelId="{A2C4A200-87EF-4B55-8E6C-418551C465F7}" type="pres">
      <dgm:prSet presAssocID="{67FD3734-7D42-4C06-96BD-F42FFAEBACB9}" presName="composite" presStyleCnt="0"/>
      <dgm:spPr/>
    </dgm:pt>
    <dgm:pt modelId="{CEF9460E-693B-44FD-9800-35CDE6ECE9FA}" type="pres">
      <dgm:prSet presAssocID="{67FD3734-7D42-4C06-96BD-F42FFAEBACB9}" presName="parTx" presStyleLbl="alignNode1" presStyleIdx="3" presStyleCnt="5">
        <dgm:presLayoutVars>
          <dgm:chMax val="0"/>
          <dgm:chPref val="0"/>
          <dgm:bulletEnabled val="1"/>
        </dgm:presLayoutVars>
      </dgm:prSet>
      <dgm:spPr/>
    </dgm:pt>
    <dgm:pt modelId="{CC0A5615-6C5E-470A-9786-3CA7D8DDC911}" type="pres">
      <dgm:prSet presAssocID="{67FD3734-7D42-4C06-96BD-F42FFAEBACB9}" presName="desTx" presStyleLbl="alignAccFollowNode1" presStyleIdx="3" presStyleCnt="5">
        <dgm:presLayoutVars>
          <dgm:bulletEnabled val="1"/>
        </dgm:presLayoutVars>
      </dgm:prSet>
      <dgm:spPr/>
    </dgm:pt>
    <dgm:pt modelId="{D3BB0B05-8702-4655-8B25-AE27FB488972}" type="pres">
      <dgm:prSet presAssocID="{13459EB9-58FC-4D9F-BF7A-E6AC54F9A409}" presName="space" presStyleCnt="0"/>
      <dgm:spPr/>
    </dgm:pt>
    <dgm:pt modelId="{6AE38F9A-3ACE-4F15-A9E2-E38A3C5EB05E}" type="pres">
      <dgm:prSet presAssocID="{ECCAEAEF-3FDC-429C-AB12-AAA5456DAA59}" presName="composite" presStyleCnt="0"/>
      <dgm:spPr/>
    </dgm:pt>
    <dgm:pt modelId="{A7E0E457-3F7A-477E-A872-DCC8C2728810}" type="pres">
      <dgm:prSet presAssocID="{ECCAEAEF-3FDC-429C-AB12-AAA5456DAA59}" presName="parTx" presStyleLbl="alignNode1" presStyleIdx="4" presStyleCnt="5">
        <dgm:presLayoutVars>
          <dgm:chMax val="0"/>
          <dgm:chPref val="0"/>
          <dgm:bulletEnabled val="1"/>
        </dgm:presLayoutVars>
      </dgm:prSet>
      <dgm:spPr/>
    </dgm:pt>
    <dgm:pt modelId="{6BE478DA-EA2E-4CB0-A759-EAD6A7A8F96D}" type="pres">
      <dgm:prSet presAssocID="{ECCAEAEF-3FDC-429C-AB12-AAA5456DAA59}" presName="desTx" presStyleLbl="alignAccFollowNode1" presStyleIdx="4" presStyleCnt="5">
        <dgm:presLayoutVars>
          <dgm:bulletEnabled val="1"/>
        </dgm:presLayoutVars>
      </dgm:prSet>
      <dgm:spPr/>
    </dgm:pt>
  </dgm:ptLst>
  <dgm:cxnLst>
    <dgm:cxn modelId="{BCCD602D-7238-429A-B2BA-10844DFFC32B}" srcId="{AE7BE4B6-BF76-4D4C-9018-96DA82296BD9}" destId="{ECCAEAEF-3FDC-429C-AB12-AAA5456DAA59}" srcOrd="4" destOrd="0" parTransId="{9B267E57-6E62-4BC3-BDA2-0C13F4133316}" sibTransId="{7D2783B6-FC76-43B0-AE11-7F49FF27BD2F}"/>
    <dgm:cxn modelId="{63D33E3A-2F13-41BA-98F7-5E88EC0672A1}" type="presOf" srcId="{67FD3734-7D42-4C06-96BD-F42FFAEBACB9}" destId="{CEF9460E-693B-44FD-9800-35CDE6ECE9FA}" srcOrd="0" destOrd="0" presId="urn:microsoft.com/office/officeart/2005/8/layout/hList1"/>
    <dgm:cxn modelId="{7C3F3E65-4106-4F8E-A7BC-6D0BAD02BB31}" type="presOf" srcId="{D6A0232D-9AB5-494A-8ECA-109B9CBAFA83}" destId="{F17F3322-3992-4B1E-AD81-87A27483FF10}" srcOrd="0" destOrd="0" presId="urn:microsoft.com/office/officeart/2005/8/layout/hList1"/>
    <dgm:cxn modelId="{C56FB769-64A2-49D3-83D2-64DF943ADEE3}" type="presOf" srcId="{194864A4-020A-4879-AC98-310C58BC86C8}" destId="{E1DC8269-6263-4F6B-BC00-54ECBA467A47}" srcOrd="0" destOrd="0" presId="urn:microsoft.com/office/officeart/2005/8/layout/hList1"/>
    <dgm:cxn modelId="{B0B3B68E-7179-4146-83BC-D84842DBB310}" srcId="{AE7BE4B6-BF76-4D4C-9018-96DA82296BD9}" destId="{67FD3734-7D42-4C06-96BD-F42FFAEBACB9}" srcOrd="3" destOrd="0" parTransId="{6E2102BE-71F9-4020-AF9E-2B8B7E5328DB}" sibTransId="{13459EB9-58FC-4D9F-BF7A-E6AC54F9A409}"/>
    <dgm:cxn modelId="{F6E468B0-DFB2-4B7C-A322-E84E5A446C5F}" type="presOf" srcId="{ECCAEAEF-3FDC-429C-AB12-AAA5456DAA59}" destId="{A7E0E457-3F7A-477E-A872-DCC8C2728810}" srcOrd="0" destOrd="0" presId="urn:microsoft.com/office/officeart/2005/8/layout/hList1"/>
    <dgm:cxn modelId="{9D3959B8-7387-4B23-AB93-0C81FAACFBD9}" type="presOf" srcId="{AE7BE4B6-BF76-4D4C-9018-96DA82296BD9}" destId="{C63AF5B0-FDEB-42CA-8CFE-12CDB81DC0BE}" srcOrd="0" destOrd="0" presId="urn:microsoft.com/office/officeart/2005/8/layout/hList1"/>
    <dgm:cxn modelId="{A37B81BB-3A3D-40EF-9A9A-93F514603732}" type="presOf" srcId="{38788C05-0DA6-47AC-AAB9-E4A19B70A4A1}" destId="{74021702-4A8A-4650-9ACD-4FFDEF77F2C2}" srcOrd="0" destOrd="0" presId="urn:microsoft.com/office/officeart/2005/8/layout/hList1"/>
    <dgm:cxn modelId="{F04EEBBB-54B9-4443-9B3C-0330A777C4AB}" srcId="{AE7BE4B6-BF76-4D4C-9018-96DA82296BD9}" destId="{194864A4-020A-4879-AC98-310C58BC86C8}" srcOrd="2" destOrd="0" parTransId="{EC94B64A-1D3D-4B3E-8161-ED7C8E7AED5B}" sibTransId="{E7195A18-C188-4B36-B65A-D6B9B140A3EA}"/>
    <dgm:cxn modelId="{D5825ABD-31CC-4041-B0BA-7FD5DA12528C}" srcId="{AE7BE4B6-BF76-4D4C-9018-96DA82296BD9}" destId="{38788C05-0DA6-47AC-AAB9-E4A19B70A4A1}" srcOrd="1" destOrd="0" parTransId="{21FFACA7-ACCA-421F-9B94-6879EEEFE4E5}" sibTransId="{5E0D9804-F91B-4D69-A523-E5065B5ADD2D}"/>
    <dgm:cxn modelId="{C3426CEE-E977-462D-AE28-E9116F51D786}" srcId="{AE7BE4B6-BF76-4D4C-9018-96DA82296BD9}" destId="{D6A0232D-9AB5-494A-8ECA-109B9CBAFA83}" srcOrd="0" destOrd="0" parTransId="{64E349F8-C57D-4705-8053-A202E3C3154D}" sibTransId="{974B2ACB-BCF8-4077-A3AE-8EACBCDC4B79}"/>
    <dgm:cxn modelId="{621DA1C4-8D8A-40DE-BABB-237B7836AAD2}" type="presParOf" srcId="{C63AF5B0-FDEB-42CA-8CFE-12CDB81DC0BE}" destId="{EF9A6E61-759D-4A41-942C-FBC6F586E02C}" srcOrd="0" destOrd="0" presId="urn:microsoft.com/office/officeart/2005/8/layout/hList1"/>
    <dgm:cxn modelId="{8EF19B85-C783-4900-A9B5-789013064D61}" type="presParOf" srcId="{EF9A6E61-759D-4A41-942C-FBC6F586E02C}" destId="{F17F3322-3992-4B1E-AD81-87A27483FF10}" srcOrd="0" destOrd="0" presId="urn:microsoft.com/office/officeart/2005/8/layout/hList1"/>
    <dgm:cxn modelId="{2B1A3BF7-AE8C-44EC-B2B5-DB729E6F12B1}" type="presParOf" srcId="{EF9A6E61-759D-4A41-942C-FBC6F586E02C}" destId="{6202A862-C2DF-49D3-ABC1-AB490CD25FC8}" srcOrd="1" destOrd="0" presId="urn:microsoft.com/office/officeart/2005/8/layout/hList1"/>
    <dgm:cxn modelId="{D8A352C4-3C0A-438E-A4C1-6315DF483663}" type="presParOf" srcId="{C63AF5B0-FDEB-42CA-8CFE-12CDB81DC0BE}" destId="{7A47332A-BF14-4A56-A1AB-4A6E33272661}" srcOrd="1" destOrd="0" presId="urn:microsoft.com/office/officeart/2005/8/layout/hList1"/>
    <dgm:cxn modelId="{DE2AD1F9-C606-465C-A780-3E9DE6EDD771}" type="presParOf" srcId="{C63AF5B0-FDEB-42CA-8CFE-12CDB81DC0BE}" destId="{BF4E2793-9784-466A-8983-7F3149B32EE0}" srcOrd="2" destOrd="0" presId="urn:microsoft.com/office/officeart/2005/8/layout/hList1"/>
    <dgm:cxn modelId="{2552878B-187B-48D9-A262-30D129EB937F}" type="presParOf" srcId="{BF4E2793-9784-466A-8983-7F3149B32EE0}" destId="{74021702-4A8A-4650-9ACD-4FFDEF77F2C2}" srcOrd="0" destOrd="0" presId="urn:microsoft.com/office/officeart/2005/8/layout/hList1"/>
    <dgm:cxn modelId="{36142001-802B-4876-9536-F8826B9E5701}" type="presParOf" srcId="{BF4E2793-9784-466A-8983-7F3149B32EE0}" destId="{CAC0FEF6-4686-46C6-B9D9-156772498DC1}" srcOrd="1" destOrd="0" presId="urn:microsoft.com/office/officeart/2005/8/layout/hList1"/>
    <dgm:cxn modelId="{2249832A-4924-4F8E-B12F-CB9E8584B28D}" type="presParOf" srcId="{C63AF5B0-FDEB-42CA-8CFE-12CDB81DC0BE}" destId="{EFE69D8C-952C-404F-B862-553F046D2473}" srcOrd="3" destOrd="0" presId="urn:microsoft.com/office/officeart/2005/8/layout/hList1"/>
    <dgm:cxn modelId="{8869A3EF-AB80-4C3C-BF06-44550B487F79}" type="presParOf" srcId="{C63AF5B0-FDEB-42CA-8CFE-12CDB81DC0BE}" destId="{CC073259-177B-444C-AFBB-A5FC86B5043A}" srcOrd="4" destOrd="0" presId="urn:microsoft.com/office/officeart/2005/8/layout/hList1"/>
    <dgm:cxn modelId="{E480D721-1457-401E-ACDC-44DC25CF7815}" type="presParOf" srcId="{CC073259-177B-444C-AFBB-A5FC86B5043A}" destId="{E1DC8269-6263-4F6B-BC00-54ECBA467A47}" srcOrd="0" destOrd="0" presId="urn:microsoft.com/office/officeart/2005/8/layout/hList1"/>
    <dgm:cxn modelId="{4A73CE69-D9BC-48F8-B8DE-A236EBA8F49B}" type="presParOf" srcId="{CC073259-177B-444C-AFBB-A5FC86B5043A}" destId="{EE59E987-214C-4694-8725-528791121146}" srcOrd="1" destOrd="0" presId="urn:microsoft.com/office/officeart/2005/8/layout/hList1"/>
    <dgm:cxn modelId="{5A731B92-66F1-453E-98E6-63F42D795089}" type="presParOf" srcId="{C63AF5B0-FDEB-42CA-8CFE-12CDB81DC0BE}" destId="{1B028AA9-2ECB-4DA7-9625-0B57680A4DAC}" srcOrd="5" destOrd="0" presId="urn:microsoft.com/office/officeart/2005/8/layout/hList1"/>
    <dgm:cxn modelId="{863658FA-D371-409A-B537-7BB59A7CD530}" type="presParOf" srcId="{C63AF5B0-FDEB-42CA-8CFE-12CDB81DC0BE}" destId="{A2C4A200-87EF-4B55-8E6C-418551C465F7}" srcOrd="6" destOrd="0" presId="urn:microsoft.com/office/officeart/2005/8/layout/hList1"/>
    <dgm:cxn modelId="{8438EFA1-9331-45F0-AB05-25907D0E907E}" type="presParOf" srcId="{A2C4A200-87EF-4B55-8E6C-418551C465F7}" destId="{CEF9460E-693B-44FD-9800-35CDE6ECE9FA}" srcOrd="0" destOrd="0" presId="urn:microsoft.com/office/officeart/2005/8/layout/hList1"/>
    <dgm:cxn modelId="{55451146-7484-499B-97D6-7605F0CDFB38}" type="presParOf" srcId="{A2C4A200-87EF-4B55-8E6C-418551C465F7}" destId="{CC0A5615-6C5E-470A-9786-3CA7D8DDC911}" srcOrd="1" destOrd="0" presId="urn:microsoft.com/office/officeart/2005/8/layout/hList1"/>
    <dgm:cxn modelId="{334F8ACE-C07A-4BEA-A07C-18FFCF5E9A54}" type="presParOf" srcId="{C63AF5B0-FDEB-42CA-8CFE-12CDB81DC0BE}" destId="{D3BB0B05-8702-4655-8B25-AE27FB488972}" srcOrd="7" destOrd="0" presId="urn:microsoft.com/office/officeart/2005/8/layout/hList1"/>
    <dgm:cxn modelId="{380B290C-AF1F-459D-BF75-11C666876C77}" type="presParOf" srcId="{C63AF5B0-FDEB-42CA-8CFE-12CDB81DC0BE}" destId="{6AE38F9A-3ACE-4F15-A9E2-E38A3C5EB05E}" srcOrd="8" destOrd="0" presId="urn:microsoft.com/office/officeart/2005/8/layout/hList1"/>
    <dgm:cxn modelId="{34C280F1-8F5B-4931-ADA0-DD1141BD95F9}" type="presParOf" srcId="{6AE38F9A-3ACE-4F15-A9E2-E38A3C5EB05E}" destId="{A7E0E457-3F7A-477E-A872-DCC8C2728810}" srcOrd="0" destOrd="0" presId="urn:microsoft.com/office/officeart/2005/8/layout/hList1"/>
    <dgm:cxn modelId="{11B0673C-B76D-40D3-8463-4EE3448223F5}" type="presParOf" srcId="{6AE38F9A-3ACE-4F15-A9E2-E38A3C5EB05E}" destId="{6BE478DA-EA2E-4CB0-A759-EAD6A7A8F96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F3322-3992-4B1E-AD81-87A27483FF10}">
      <dsp:nvSpPr>
        <dsp:cNvPr id="0" name=""/>
        <dsp:cNvSpPr/>
      </dsp:nvSpPr>
      <dsp:spPr>
        <a:xfrm>
          <a:off x="3667" y="280646"/>
          <a:ext cx="1405710" cy="5419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Armv4/v4T Architecture</a:t>
          </a:r>
          <a:endParaRPr lang="en-US" sz="1500" kern="1200" dirty="0"/>
        </a:p>
      </dsp:txBody>
      <dsp:txXfrm>
        <a:off x="3667" y="280646"/>
        <a:ext cx="1405710" cy="541927"/>
      </dsp:txXfrm>
    </dsp:sp>
    <dsp:sp modelId="{6202A862-C2DF-49D3-ABC1-AB490CD25FC8}">
      <dsp:nvSpPr>
        <dsp:cNvPr id="0" name=""/>
        <dsp:cNvSpPr/>
      </dsp:nvSpPr>
      <dsp:spPr>
        <a:xfrm>
          <a:off x="3667" y="822574"/>
          <a:ext cx="1405710" cy="658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021702-4A8A-4650-9ACD-4FFDEF77F2C2}">
      <dsp:nvSpPr>
        <dsp:cNvPr id="0" name=""/>
        <dsp:cNvSpPr/>
      </dsp:nvSpPr>
      <dsp:spPr>
        <a:xfrm>
          <a:off x="1606176" y="280646"/>
          <a:ext cx="1405710" cy="5419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Armv5/v4E Architecture</a:t>
          </a:r>
          <a:endParaRPr lang="en-US" sz="1500" kern="1200" dirty="0"/>
        </a:p>
      </dsp:txBody>
      <dsp:txXfrm>
        <a:off x="1606176" y="280646"/>
        <a:ext cx="1405710" cy="541927"/>
      </dsp:txXfrm>
    </dsp:sp>
    <dsp:sp modelId="{CAC0FEF6-4686-46C6-B9D9-156772498DC1}">
      <dsp:nvSpPr>
        <dsp:cNvPr id="0" name=""/>
        <dsp:cNvSpPr/>
      </dsp:nvSpPr>
      <dsp:spPr>
        <a:xfrm>
          <a:off x="1606176" y="822574"/>
          <a:ext cx="1405710" cy="658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DC8269-6263-4F6B-BC00-54ECBA467A47}">
      <dsp:nvSpPr>
        <dsp:cNvPr id="0" name=""/>
        <dsp:cNvSpPr/>
      </dsp:nvSpPr>
      <dsp:spPr>
        <a:xfrm>
          <a:off x="3208686" y="280646"/>
          <a:ext cx="1405710" cy="5419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Armv6 Architecture</a:t>
          </a:r>
          <a:endParaRPr lang="en-US" sz="1500" kern="1200" dirty="0"/>
        </a:p>
      </dsp:txBody>
      <dsp:txXfrm>
        <a:off x="3208686" y="280646"/>
        <a:ext cx="1405710" cy="541927"/>
      </dsp:txXfrm>
    </dsp:sp>
    <dsp:sp modelId="{EE59E987-214C-4694-8725-528791121146}">
      <dsp:nvSpPr>
        <dsp:cNvPr id="0" name=""/>
        <dsp:cNvSpPr/>
      </dsp:nvSpPr>
      <dsp:spPr>
        <a:xfrm>
          <a:off x="3208686" y="822574"/>
          <a:ext cx="1405710" cy="658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F9460E-693B-44FD-9800-35CDE6ECE9FA}">
      <dsp:nvSpPr>
        <dsp:cNvPr id="0" name=""/>
        <dsp:cNvSpPr/>
      </dsp:nvSpPr>
      <dsp:spPr>
        <a:xfrm>
          <a:off x="4811196" y="280646"/>
          <a:ext cx="1405710" cy="5419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Armv7 Architecture</a:t>
          </a:r>
          <a:endParaRPr lang="en-US" sz="1500" kern="1200" dirty="0"/>
        </a:p>
      </dsp:txBody>
      <dsp:txXfrm>
        <a:off x="4811196" y="280646"/>
        <a:ext cx="1405710" cy="541927"/>
      </dsp:txXfrm>
    </dsp:sp>
    <dsp:sp modelId="{CC0A5615-6C5E-470A-9786-3CA7D8DDC911}">
      <dsp:nvSpPr>
        <dsp:cNvPr id="0" name=""/>
        <dsp:cNvSpPr/>
      </dsp:nvSpPr>
      <dsp:spPr>
        <a:xfrm>
          <a:off x="4811196" y="822574"/>
          <a:ext cx="1405710" cy="658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E0E457-3F7A-477E-A872-DCC8C2728810}">
      <dsp:nvSpPr>
        <dsp:cNvPr id="0" name=""/>
        <dsp:cNvSpPr/>
      </dsp:nvSpPr>
      <dsp:spPr>
        <a:xfrm>
          <a:off x="6413705" y="280646"/>
          <a:ext cx="1405710" cy="5419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Armv8 Architecture</a:t>
          </a:r>
          <a:endParaRPr lang="en-US" sz="1500" kern="1200" dirty="0"/>
        </a:p>
      </dsp:txBody>
      <dsp:txXfrm>
        <a:off x="6413705" y="280646"/>
        <a:ext cx="1405710" cy="541927"/>
      </dsp:txXfrm>
    </dsp:sp>
    <dsp:sp modelId="{6BE478DA-EA2E-4CB0-A759-EAD6A7A8F96D}">
      <dsp:nvSpPr>
        <dsp:cNvPr id="0" name=""/>
        <dsp:cNvSpPr/>
      </dsp:nvSpPr>
      <dsp:spPr>
        <a:xfrm>
          <a:off x="6413705" y="822574"/>
          <a:ext cx="1405710" cy="658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11/29/2022</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11/29/2022</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2771845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Cortex-M4 processor is built on a high-performance processor core, with a 3-stage pipeline Harvard architecture, making it ideal for demanding embedded applications. The processor</a:t>
            </a:r>
            <a:r>
              <a:rPr lang="en-GB" baseline="0" dirty="0"/>
              <a:t> </a:t>
            </a:r>
            <a:r>
              <a:rPr lang="en-GB" dirty="0"/>
              <a:t>delivers exceptional power efficiency through an efficient instruction set and extensively optimized design, providing high-end processing hardware, including optional</a:t>
            </a:r>
            <a:r>
              <a:rPr lang="en-GB" baseline="0" dirty="0"/>
              <a:t> </a:t>
            </a:r>
            <a:r>
              <a:rPr lang="en-GB" dirty="0"/>
              <a:t>IEEE754-compliant single-precision floating-point computation, a range of single-cycle and SIMD multiplication and multiply-with-accumulate capabilities, saturating arithmetic, and</a:t>
            </a:r>
            <a:r>
              <a:rPr lang="en-GB" baseline="0" dirty="0"/>
              <a:t> </a:t>
            </a:r>
            <a:r>
              <a:rPr lang="en-GB" dirty="0"/>
              <a:t>dedicated hardware division.</a:t>
            </a:r>
          </a:p>
          <a:p>
            <a:endParaRPr lang="en-GB" dirty="0"/>
          </a:p>
          <a:p>
            <a:r>
              <a:rPr lang="en-GB" dirty="0"/>
              <a:t>To facilitate the design of cost-sensitive devices, the Cortex-M4 processor implements tightly-coupled system components that reduce processor area while significantly improving</a:t>
            </a:r>
            <a:r>
              <a:rPr lang="en-GB" baseline="0" dirty="0"/>
              <a:t> </a:t>
            </a:r>
            <a:r>
              <a:rPr lang="en-GB" dirty="0"/>
              <a:t>interrupt handling and system debug capabilities. The Cortex-M4 processor implements a version of the Thumb® instruction set based on Thumb-2 technology, ensuring high code density</a:t>
            </a:r>
            <a:r>
              <a:rPr lang="en-GB" baseline="0" dirty="0"/>
              <a:t> </a:t>
            </a:r>
            <a:r>
              <a:rPr lang="en-GB" dirty="0"/>
              <a:t>and reduced program memory requirements. The Cortex-M4 instruction set provides the exceptional performance expected of a modern 32-bit architecture, with the high code density</a:t>
            </a:r>
            <a:r>
              <a:rPr lang="en-GB" baseline="0" dirty="0"/>
              <a:t> </a:t>
            </a:r>
            <a:r>
              <a:rPr lang="en-GB" dirty="0"/>
              <a:t>of 8-bit and 16-bit microcontrollers.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771729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Cortex-M4 supports up to 240 wake-up</a:t>
            </a:r>
            <a:r>
              <a:rPr lang="en-GB" baseline="0" dirty="0"/>
              <a:t> interrupts, and it offers integrated WFI and WFE instructions and sleep on exit capabilities. </a:t>
            </a:r>
            <a:r>
              <a:rPr lang="en-GB" sz="1200" b="0" i="0" kern="1200" dirty="0">
                <a:solidFill>
                  <a:schemeClr val="tx1"/>
                </a:solidFill>
                <a:effectLst/>
                <a:latin typeface="+mn-lt"/>
                <a:ea typeface="ＭＳ Ｐゴシック" charset="0"/>
                <a:cs typeface="ＭＳ Ｐゴシック" charset="0"/>
              </a:rPr>
              <a:t>The Cortex-M4 processor sleep modes reduce power consumption. The modes can be “sleep mode,” stopping the processor clock, or “deep sleep mode,”</a:t>
            </a:r>
            <a:r>
              <a:rPr lang="en-GB" sz="1200" b="0" i="0" kern="1200" baseline="0" dirty="0">
                <a:solidFill>
                  <a:schemeClr val="tx1"/>
                </a:solidFill>
                <a:effectLst/>
                <a:latin typeface="+mn-lt"/>
                <a:ea typeface="ＭＳ Ｐゴシック" charset="0"/>
                <a:cs typeface="ＭＳ Ｐゴシック" charset="0"/>
              </a:rPr>
              <a:t> </a:t>
            </a:r>
            <a:r>
              <a:rPr lang="en-GB" sz="1200" b="0" i="0" kern="1200" dirty="0">
                <a:solidFill>
                  <a:schemeClr val="tx1"/>
                </a:solidFill>
                <a:effectLst/>
                <a:latin typeface="+mn-lt"/>
                <a:ea typeface="ＭＳ Ｐゴシック" charset="0"/>
                <a:cs typeface="ＭＳ Ｐゴシック" charset="0"/>
              </a:rPr>
              <a:t>stopping the system clock and switching off the PLL and flash memory.</a:t>
            </a:r>
          </a:p>
          <a:p>
            <a:endParaRPr lang="en-GB" dirty="0"/>
          </a:p>
          <a:p>
            <a:r>
              <a:rPr lang="en-GB" dirty="0"/>
              <a:t>Enhanced instructions are considered</a:t>
            </a:r>
            <a:r>
              <a:rPr lang="en-GB" baseline="0" dirty="0"/>
              <a:t> as DSP extensions. </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2032393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Cortex-M4 processor can implement a complete hardware debug solution. This provides high system visibility of the processor and memory through either a traditional JTAG port or a two-pin SWD port that is ideal for microcontrollers and other small package devices.</a:t>
            </a:r>
          </a:p>
          <a:p>
            <a:endParaRPr lang="en-GB" dirty="0"/>
          </a:p>
          <a:p>
            <a:r>
              <a:rPr lang="en-GB" dirty="0"/>
              <a:t>The MPU improves system reliability by defining the memory attributes for different memory regions. It provides up to eight different regions, and an optional predefined background region.</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3145080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35040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ＭＳ Ｐゴシック" charset="0"/>
                <a:cs typeface="ＭＳ Ｐゴシック" charset="0"/>
              </a:rPr>
              <a:t>The Cortex-M4 processor features</a:t>
            </a:r>
            <a:r>
              <a:rPr lang="en-GB" sz="1200" b="0" i="0" kern="1200" baseline="0" dirty="0">
                <a:solidFill>
                  <a:schemeClr val="tx1"/>
                </a:solidFill>
                <a:effectLst/>
                <a:latin typeface="+mn-lt"/>
                <a:ea typeface="ＭＳ Ｐゴシック" charset="0"/>
                <a:cs typeface="ＭＳ Ｐゴシック" charset="0"/>
              </a:rPr>
              <a:t> a</a:t>
            </a:r>
            <a:r>
              <a:rPr lang="en-GB" sz="1200" b="0" i="0" kern="1200" dirty="0">
                <a:solidFill>
                  <a:schemeClr val="tx1"/>
                </a:solidFill>
                <a:effectLst/>
                <a:latin typeface="+mn-lt"/>
                <a:ea typeface="ＭＳ Ｐゴシック" charset="0"/>
                <a:cs typeface="ＭＳ Ｐゴシック" charset="0"/>
              </a:rPr>
              <a:t> low gate count processor core, with low latency interrupt processing that has</a:t>
            </a:r>
            <a:r>
              <a:rPr lang="en-GB" sz="1200" b="0" i="0" kern="1200" baseline="0" dirty="0">
                <a:solidFill>
                  <a:schemeClr val="tx1"/>
                </a:solidFill>
                <a:effectLst/>
                <a:latin typeface="+mn-lt"/>
                <a:ea typeface="ＭＳ Ｐゴシック" charset="0"/>
                <a:cs typeface="ＭＳ Ｐゴシック" charset="0"/>
              </a:rPr>
              <a:t> a</a:t>
            </a:r>
            <a:r>
              <a:rPr lang="en-GB" sz="1200" b="0" i="0" kern="1200" dirty="0">
                <a:solidFill>
                  <a:schemeClr val="tx1"/>
                </a:solidFill>
                <a:effectLst/>
                <a:latin typeface="+mn-lt"/>
                <a:ea typeface="ＭＳ Ｐゴシック" charset="0"/>
                <a:cs typeface="ＭＳ Ｐゴシック" charset="0"/>
              </a:rPr>
              <a:t> subset of the Thumb instruction set.</a:t>
            </a:r>
            <a:r>
              <a:rPr lang="en-GB" sz="1200" b="0" i="0" kern="1200" baseline="0" dirty="0">
                <a:solidFill>
                  <a:schemeClr val="tx1"/>
                </a:solidFill>
                <a:effectLst/>
                <a:latin typeface="+mn-lt"/>
                <a:ea typeface="ＭＳ Ｐゴシック" charset="0"/>
                <a:cs typeface="ＭＳ Ｐゴシック" charset="0"/>
              </a:rPr>
              <a:t> </a:t>
            </a:r>
          </a:p>
          <a:p>
            <a:endParaRPr lang="en-GB" sz="1200" b="0" i="0" kern="1200" baseline="0" dirty="0">
              <a:solidFill>
                <a:schemeClr val="tx1"/>
              </a:solidFill>
              <a:effectLst/>
              <a:latin typeface="+mn-lt"/>
              <a:ea typeface="ＭＳ Ｐゴシック" charset="0"/>
              <a:cs typeface="ＭＳ Ｐゴシック" charset="0"/>
            </a:endParaRPr>
          </a:p>
          <a:p>
            <a:r>
              <a:rPr lang="en-GB" sz="1200" b="0" i="0" kern="1200" baseline="0" dirty="0">
                <a:solidFill>
                  <a:schemeClr val="tx1"/>
                </a:solidFill>
                <a:effectLst/>
                <a:latin typeface="+mn-lt"/>
                <a:ea typeface="ＭＳ Ｐゴシック" charset="0"/>
                <a:cs typeface="ＭＳ Ｐゴシック" charset="0"/>
              </a:rPr>
              <a:t>The Cortex-M4 optionally offers an </a:t>
            </a:r>
            <a:r>
              <a:rPr lang="en-GB" sz="1200" b="0" i="0" kern="1200" dirty="0">
                <a:solidFill>
                  <a:schemeClr val="tx1"/>
                </a:solidFill>
                <a:effectLst/>
                <a:latin typeface="+mn-lt"/>
                <a:ea typeface="ＭＳ Ｐゴシック" charset="0"/>
                <a:cs typeface="ＭＳ Ｐゴシック" charset="0"/>
              </a:rPr>
              <a:t>FPU. It also provides a Nested Vectored Interrupt Controller (NVIC) closely integrated with the processor core to achieve low latency interrupt processing with an optional Wake-up Interrupt Controller (WIC)</a:t>
            </a:r>
            <a:r>
              <a:rPr lang="en-GB" sz="1200" b="0" i="0" kern="1200" baseline="0" dirty="0">
                <a:solidFill>
                  <a:schemeClr val="tx1"/>
                </a:solidFill>
                <a:effectLst/>
                <a:latin typeface="+mn-lt"/>
                <a:ea typeface="ＭＳ Ｐゴシック" charset="0"/>
                <a:cs typeface="ＭＳ Ｐゴシック" charset="0"/>
              </a:rPr>
              <a:t> feature</a:t>
            </a:r>
            <a:r>
              <a:rPr lang="en-GB" sz="1200" b="0" i="0" kern="1200" dirty="0">
                <a:solidFill>
                  <a:schemeClr val="tx1"/>
                </a:solidFill>
                <a:effectLst/>
                <a:latin typeface="+mn-lt"/>
                <a:ea typeface="ＭＳ Ｐゴシック" charset="0"/>
                <a:cs typeface="ＭＳ Ｐゴシック" charset="0"/>
              </a:rPr>
              <a:t>, providing ultra-low power sleep mode support. Cortex-M4</a:t>
            </a:r>
            <a:r>
              <a:rPr lang="en-GB" sz="1200" b="0" i="0" kern="1200" baseline="0" dirty="0">
                <a:solidFill>
                  <a:schemeClr val="tx1"/>
                </a:solidFill>
                <a:effectLst/>
                <a:latin typeface="+mn-lt"/>
                <a:ea typeface="ＭＳ Ｐゴシック" charset="0"/>
                <a:cs typeface="ＭＳ Ｐゴシック" charset="0"/>
              </a:rPr>
              <a:t> can optionally provide an MPU </a:t>
            </a:r>
            <a:r>
              <a:rPr lang="en-GB" sz="1200" b="0" i="0" kern="1200" dirty="0">
                <a:solidFill>
                  <a:schemeClr val="tx1"/>
                </a:solidFill>
                <a:effectLst/>
                <a:latin typeface="+mn-lt"/>
                <a:ea typeface="ＭＳ Ｐゴシック" charset="0"/>
                <a:cs typeface="ＭＳ Ｐゴシック" charset="0"/>
              </a:rPr>
              <a:t>for memory protection.</a:t>
            </a:r>
            <a:r>
              <a:rPr lang="en-GB" sz="1200" b="0" i="0" kern="1200" baseline="0" dirty="0">
                <a:solidFill>
                  <a:schemeClr val="tx1"/>
                </a:solidFill>
                <a:effectLst/>
                <a:latin typeface="+mn-lt"/>
                <a:ea typeface="ＭＳ Ｐゴシック" charset="0"/>
                <a:cs typeface="ＭＳ Ｐゴシック" charset="0"/>
              </a:rPr>
              <a:t> The </a:t>
            </a:r>
            <a:r>
              <a:rPr lang="en-GB" sz="1200" b="0" i="0" kern="1200" dirty="0">
                <a:solidFill>
                  <a:schemeClr val="tx1"/>
                </a:solidFill>
                <a:effectLst/>
                <a:latin typeface="+mn-lt"/>
                <a:ea typeface="ＭＳ Ｐゴシック" charset="0"/>
                <a:cs typeface="ＭＳ Ｐゴシック" charset="0"/>
              </a:rPr>
              <a:t>Bus interface</a:t>
            </a:r>
            <a:r>
              <a:rPr lang="en-GB" sz="1200" b="0" i="0" kern="1200" baseline="0" dirty="0">
                <a:solidFill>
                  <a:schemeClr val="tx1"/>
                </a:solidFill>
                <a:effectLst/>
                <a:latin typeface="+mn-lt"/>
                <a:ea typeface="ＭＳ Ｐゴシック" charset="0"/>
                <a:cs typeface="ＭＳ Ｐゴシック" charset="0"/>
              </a:rPr>
              <a:t> comprises t</a:t>
            </a:r>
            <a:r>
              <a:rPr lang="en-GB" sz="1200" b="0" i="0" kern="1200" dirty="0">
                <a:solidFill>
                  <a:schemeClr val="tx1"/>
                </a:solidFill>
                <a:effectLst/>
                <a:latin typeface="+mn-lt"/>
                <a:ea typeface="ＭＳ Ｐゴシック" charset="0"/>
                <a:cs typeface="ＭＳ Ｐゴシック" charset="0"/>
              </a:rPr>
              <a:t>hree Advanced High-performance Bus-Lite (AHB-Lite) interfaces and a Private Peripheral Bus (PPB).</a:t>
            </a:r>
          </a:p>
          <a:p>
            <a:endParaRPr lang="en-GB" sz="1200" b="0" i="0" kern="1200" dirty="0">
              <a:solidFill>
                <a:schemeClr val="tx1"/>
              </a:solidFill>
              <a:effectLst/>
              <a:latin typeface="+mn-lt"/>
              <a:ea typeface="ＭＳ Ｐゴシック" charset="0"/>
              <a:cs typeface="ＭＳ Ｐゴシック" charset="0"/>
            </a:endParaRPr>
          </a:p>
          <a:p>
            <a:r>
              <a:rPr lang="en-GB" sz="1200" b="0" i="0" kern="1200" dirty="0">
                <a:solidFill>
                  <a:schemeClr val="tx1"/>
                </a:solidFill>
                <a:effectLst/>
                <a:latin typeface="+mn-lt"/>
                <a:ea typeface="ＭＳ Ｐゴシック" charset="0"/>
                <a:cs typeface="ＭＳ Ｐゴシック" charset="0"/>
              </a:rPr>
              <a:t>The low-cost debug solution features</a:t>
            </a:r>
            <a:r>
              <a:rPr lang="en-GB" sz="1200" b="0" i="0" kern="1200" baseline="0" dirty="0">
                <a:solidFill>
                  <a:schemeClr val="tx1"/>
                </a:solidFill>
                <a:effectLst/>
                <a:latin typeface="+mn-lt"/>
                <a:ea typeface="ＭＳ Ｐゴシック" charset="0"/>
                <a:cs typeface="ＭＳ Ｐゴシック" charset="0"/>
              </a:rPr>
              <a:t> d</a:t>
            </a:r>
            <a:r>
              <a:rPr lang="en-GB" sz="1200" b="0" i="0" kern="1200" dirty="0">
                <a:solidFill>
                  <a:schemeClr val="tx1"/>
                </a:solidFill>
                <a:effectLst/>
                <a:latin typeface="+mn-lt"/>
                <a:ea typeface="ＭＳ Ｐゴシック" charset="0"/>
                <a:cs typeface="ＭＳ Ｐゴシック" charset="0"/>
              </a:rPr>
              <a:t>ebug access to all memory and registers in the system, SWD port or serial wire JTAG debug port (SWJ-DP) debug access, or both. Optionally,</a:t>
            </a:r>
            <a:r>
              <a:rPr lang="en-GB" sz="1200" b="0" i="0" kern="1200" baseline="0" dirty="0">
                <a:solidFill>
                  <a:schemeClr val="tx1"/>
                </a:solidFill>
                <a:effectLst/>
                <a:latin typeface="+mn-lt"/>
                <a:ea typeface="ＭＳ Ｐゴシック" charset="0"/>
                <a:cs typeface="ＭＳ Ｐゴシック" charset="0"/>
              </a:rPr>
              <a:t> Cortex-M4 offers a </a:t>
            </a:r>
            <a:r>
              <a:rPr lang="en-GB" sz="1200" b="0" i="0" kern="1200" dirty="0">
                <a:solidFill>
                  <a:schemeClr val="tx1"/>
                </a:solidFill>
                <a:effectLst/>
                <a:latin typeface="+mn-lt"/>
                <a:ea typeface="ＭＳ Ｐゴシック" charset="0"/>
                <a:cs typeface="ＭＳ Ｐゴシック" charset="0"/>
              </a:rPr>
              <a:t>Flash Patch and Breakpoint (FPB) unit for implementing breakpoints and code patches, Data Watchpoint and Trace (DWT) unit for implementing watchpoints, data tracing, and system profiling,</a:t>
            </a:r>
            <a:r>
              <a:rPr lang="en-GB" sz="1200" b="0" i="0" kern="1200" baseline="0" dirty="0">
                <a:solidFill>
                  <a:schemeClr val="tx1"/>
                </a:solidFill>
                <a:effectLst/>
                <a:latin typeface="+mn-lt"/>
                <a:ea typeface="ＭＳ Ｐゴシック" charset="0"/>
                <a:cs typeface="ＭＳ Ｐゴシック" charset="0"/>
              </a:rPr>
              <a:t> </a:t>
            </a:r>
            <a:r>
              <a:rPr lang="en-GB" sz="1200" b="0" i="0" kern="1200" dirty="0">
                <a:solidFill>
                  <a:schemeClr val="tx1"/>
                </a:solidFill>
                <a:effectLst/>
                <a:latin typeface="+mn-lt"/>
                <a:ea typeface="ＭＳ Ｐゴシック" charset="0"/>
                <a:cs typeface="ＭＳ Ｐゴシック" charset="0"/>
              </a:rPr>
              <a:t>Instrumentation Trace </a:t>
            </a:r>
            <a:r>
              <a:rPr lang="en-GB" sz="1200" b="0" i="0" kern="1200" dirty="0" err="1">
                <a:solidFill>
                  <a:schemeClr val="tx1"/>
                </a:solidFill>
                <a:effectLst/>
                <a:latin typeface="+mn-lt"/>
                <a:ea typeface="ＭＳ Ｐゴシック" charset="0"/>
                <a:cs typeface="ＭＳ Ｐゴシック" charset="0"/>
              </a:rPr>
              <a:t>Macrocell</a:t>
            </a:r>
            <a:r>
              <a:rPr lang="en-GB" sz="1200" b="0" i="0" kern="1200" dirty="0">
                <a:solidFill>
                  <a:schemeClr val="tx1"/>
                </a:solidFill>
                <a:effectLst/>
                <a:latin typeface="+mn-lt"/>
                <a:ea typeface="ＭＳ Ｐゴシック" charset="0"/>
                <a:cs typeface="ＭＳ Ｐゴシック" charset="0"/>
              </a:rPr>
              <a:t> (ITM) for support of </a:t>
            </a:r>
            <a:r>
              <a:rPr lang="en-GB" sz="1200" b="0" i="0" kern="1200" dirty="0" err="1">
                <a:solidFill>
                  <a:schemeClr val="tx1"/>
                </a:solidFill>
                <a:effectLst/>
                <a:latin typeface="+mn-lt"/>
                <a:ea typeface="ＭＳ Ｐゴシック" charset="0"/>
                <a:cs typeface="ＭＳ Ｐゴシック" charset="0"/>
              </a:rPr>
              <a:t>printf</a:t>
            </a:r>
            <a:r>
              <a:rPr lang="en-GB" sz="1200" b="0" i="0" kern="1200" dirty="0">
                <a:solidFill>
                  <a:schemeClr val="tx1"/>
                </a:solidFill>
                <a:effectLst/>
                <a:latin typeface="+mn-lt"/>
                <a:ea typeface="ＭＳ Ｐゴシック" charset="0"/>
                <a:cs typeface="ＭＳ Ｐゴシック" charset="0"/>
              </a:rPr>
              <a:t> style debugging,</a:t>
            </a:r>
            <a:r>
              <a:rPr lang="en-GB" sz="1200" b="0" i="0" kern="1200" baseline="0" dirty="0">
                <a:solidFill>
                  <a:schemeClr val="tx1"/>
                </a:solidFill>
                <a:effectLst/>
                <a:latin typeface="+mn-lt"/>
                <a:ea typeface="ＭＳ Ｐゴシック" charset="0"/>
                <a:cs typeface="ＭＳ Ｐゴシック" charset="0"/>
              </a:rPr>
              <a:t> </a:t>
            </a:r>
            <a:r>
              <a:rPr lang="en-GB" sz="1200" b="0" i="0" kern="1200" dirty="0">
                <a:solidFill>
                  <a:schemeClr val="tx1"/>
                </a:solidFill>
                <a:effectLst/>
                <a:latin typeface="+mn-lt"/>
                <a:ea typeface="ＭＳ Ｐゴシック" charset="0"/>
                <a:cs typeface="ＭＳ Ｐゴシック" charset="0"/>
              </a:rPr>
              <a:t>Trace Port Interface Unit (TPIU) for bridging to a Trace Port Analyzer (TPA), and Embedded Trace </a:t>
            </a:r>
            <a:r>
              <a:rPr lang="en-GB" sz="1200" b="0" i="0" kern="1200" dirty="0" err="1">
                <a:solidFill>
                  <a:schemeClr val="tx1"/>
                </a:solidFill>
                <a:effectLst/>
                <a:latin typeface="+mn-lt"/>
                <a:ea typeface="ＭＳ Ｐゴシック" charset="0"/>
                <a:cs typeface="ＭＳ Ｐゴシック" charset="0"/>
              </a:rPr>
              <a:t>Macrocell</a:t>
            </a:r>
            <a:r>
              <a:rPr lang="en-GB" sz="1200" b="0" i="0" kern="1200" dirty="0">
                <a:solidFill>
                  <a:schemeClr val="tx1"/>
                </a:solidFill>
                <a:effectLst/>
                <a:latin typeface="+mn-lt"/>
                <a:ea typeface="ＭＳ Ｐゴシック" charset="0"/>
                <a:cs typeface="ＭＳ Ｐゴシック" charset="0"/>
              </a:rPr>
              <a:t> (ETM) for instruction trace.</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2149188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Cortex-M4 processor is a three-stage pipeline (fetch, decode, execute) core with branch speculation, sixteen 32-bit registers and up to two fetched instructions per transfer. </a:t>
            </a:r>
            <a:endParaRPr lang="en-GB" dirty="0"/>
          </a:p>
          <a:p>
            <a:r>
              <a:rPr lang="en-GB" sz="1200" b="0" i="0" kern="1200" dirty="0">
                <a:solidFill>
                  <a:schemeClr val="tx1"/>
                </a:solidFill>
                <a:effectLst/>
                <a:latin typeface="+mn-lt"/>
                <a:ea typeface="ＭＳ Ｐゴシック" charset="0"/>
                <a:cs typeface="ＭＳ Ｐゴシック" charset="0"/>
              </a:rPr>
              <a:t>Due to the instruction buffer in the Cortex-M4, the pipeline operations are different from traditional RISC processors. Consequently,</a:t>
            </a:r>
            <a:r>
              <a:rPr lang="en-GB" sz="1200" b="0" i="0" kern="1200" baseline="0" dirty="0">
                <a:solidFill>
                  <a:schemeClr val="tx1"/>
                </a:solidFill>
                <a:effectLst/>
                <a:latin typeface="+mn-lt"/>
                <a:ea typeface="ＭＳ Ｐゴシック" charset="0"/>
                <a:cs typeface="ＭＳ Ｐゴシック" charset="0"/>
              </a:rPr>
              <a:t> </a:t>
            </a:r>
            <a:r>
              <a:rPr lang="en-GB" sz="1200" b="0" i="0" kern="1200" dirty="0">
                <a:solidFill>
                  <a:schemeClr val="tx1"/>
                </a:solidFill>
                <a:effectLst/>
                <a:latin typeface="+mn-lt"/>
                <a:ea typeface="ＭＳ Ｐゴシック" charset="0"/>
                <a:cs typeface="ＭＳ Ｐゴシック" charset="0"/>
              </a:rPr>
              <a:t>up to two instructions can be fetched in one cycle because most instructions are 16-bit, and an instruction can be fetched several cycles ahead of the decode and execution stages.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807073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NVIC supports up to 240 interrupts, each with up to 256 levels of priority that can be changed dynamically. The processor and NVIC can be put into a very low-power sleep mode, leaving the Wake-Up Controller (WIC) to identify and prioritize interrupts. Furthermore, the processor supports both level and pulse interrupts.</a:t>
            </a:r>
          </a:p>
          <a:p>
            <a:endParaRPr lang="en-GB" dirty="0"/>
          </a:p>
          <a:p>
            <a:r>
              <a:rPr lang="en-GB" sz="1200" b="0" i="0" kern="1200" dirty="0">
                <a:solidFill>
                  <a:schemeClr val="tx1"/>
                </a:solidFill>
                <a:effectLst/>
                <a:latin typeface="+mn-lt"/>
                <a:ea typeface="ＭＳ Ｐゴシック" charset="0"/>
                <a:cs typeface="ＭＳ Ｐゴシック" charset="0"/>
              </a:rPr>
              <a:t>The MPU is an optional component for memory protection. The processor supports the standard ARMv7 </a:t>
            </a:r>
            <a:r>
              <a:rPr lang="en-GB" sz="1200" b="0" i="0" u="none" kern="1200" dirty="0">
                <a:solidFill>
                  <a:schemeClr val="tx1"/>
                </a:solidFill>
                <a:effectLst/>
                <a:latin typeface="+mn-lt"/>
                <a:ea typeface="ＭＳ Ｐゴシック" charset="0"/>
                <a:cs typeface="ＭＳ Ｐゴシック" charset="0"/>
              </a:rPr>
              <a:t>Protected Memory System Architecture</a:t>
            </a:r>
            <a:r>
              <a:rPr lang="en-GB" sz="1200" b="0" i="0" kern="1200" dirty="0">
                <a:solidFill>
                  <a:schemeClr val="tx1"/>
                </a:solidFill>
                <a:effectLst/>
                <a:latin typeface="+mn-lt"/>
                <a:ea typeface="ＭＳ Ｐゴシック" charset="0"/>
                <a:cs typeface="ＭＳ Ｐゴシック" charset="0"/>
              </a:rPr>
              <a:t> model. MPU mismatches and permission violations invoke the programmable-priority MemManage fault handler. MPU can</a:t>
            </a:r>
            <a:r>
              <a:rPr lang="en-GB" sz="1200" b="0" i="0" kern="1200" baseline="0" dirty="0">
                <a:solidFill>
                  <a:schemeClr val="tx1"/>
                </a:solidFill>
                <a:effectLst/>
                <a:latin typeface="+mn-lt"/>
                <a:ea typeface="ＭＳ Ｐゴシック" charset="0"/>
                <a:cs typeface="ＭＳ Ｐゴシック" charset="0"/>
              </a:rPr>
              <a:t> be used to </a:t>
            </a:r>
            <a:r>
              <a:rPr lang="en-GB" sz="1200" b="0" i="0" kern="1200" dirty="0">
                <a:solidFill>
                  <a:schemeClr val="tx1"/>
                </a:solidFill>
                <a:effectLst/>
                <a:latin typeface="+mn-lt"/>
                <a:ea typeface="ＭＳ Ｐゴシック" charset="0"/>
                <a:cs typeface="ＭＳ Ｐゴシック" charset="0"/>
              </a:rPr>
              <a:t>enforce privilege rules, separate processes or enforce access rules.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a:p>
        </p:txBody>
      </p:sp>
    </p:spTree>
    <p:extLst>
      <p:ext uri="{BB962C8B-B14F-4D97-AF65-F5344CB8AC3E}">
        <p14:creationId xmlns:p14="http://schemas.microsoft.com/office/powerpoint/2010/main" val="81876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Cortex-M4 processor contains three external Advanced High-performance Bus (AHB)-Lite bus interfaces and one Advanced Peripheral Bus (APB) interface. </a:t>
            </a:r>
          </a:p>
          <a:p>
            <a:endParaRPr lang="en-GB" sz="1200" b="0" i="0" kern="1200" dirty="0">
              <a:solidFill>
                <a:schemeClr val="tx1"/>
              </a:solidFill>
              <a:effectLst/>
              <a:latin typeface="+mn-lt"/>
              <a:ea typeface="ＭＳ Ｐゴシック" charset="0"/>
              <a:cs typeface="ＭＳ Ｐゴシック" charset="0"/>
            </a:endParaRPr>
          </a:p>
          <a:p>
            <a:r>
              <a:rPr lang="en-GB" sz="1200" b="0" i="0" kern="1200" dirty="0">
                <a:solidFill>
                  <a:schemeClr val="tx1"/>
                </a:solidFill>
                <a:effectLst/>
                <a:latin typeface="+mn-lt"/>
                <a:ea typeface="ＭＳ Ｐゴシック" charset="0"/>
                <a:cs typeface="ＭＳ Ｐゴシック" charset="0"/>
              </a:rPr>
              <a:t>AHB is a subset of the full AMBA AHB protocol specification. It provides all of the basic functions required by the majority of AMBA AHB subordinate </a:t>
            </a:r>
            <a:r>
              <a:rPr lang="en-GB" sz="1200" b="0" i="0" kern="1200">
                <a:solidFill>
                  <a:schemeClr val="tx1"/>
                </a:solidFill>
                <a:effectLst/>
                <a:latin typeface="+mn-lt"/>
                <a:ea typeface="ＭＳ Ｐゴシック" charset="0"/>
                <a:cs typeface="ＭＳ Ｐゴシック" charset="0"/>
              </a:rPr>
              <a:t>and manager </a:t>
            </a:r>
            <a:r>
              <a:rPr lang="en-GB" sz="1200" b="0" i="0" kern="1200" dirty="0">
                <a:solidFill>
                  <a:schemeClr val="tx1"/>
                </a:solidFill>
                <a:effectLst/>
                <a:latin typeface="+mn-lt"/>
                <a:ea typeface="ＭＳ Ｐゴシック" charset="0"/>
                <a:cs typeface="ＭＳ Ｐゴシック" charset="0"/>
              </a:rPr>
              <a:t>designs, particularly when used with a multi-layer AMBA interconnect.</a:t>
            </a:r>
          </a:p>
          <a:p>
            <a:endParaRPr lang="en-GB" sz="1200" b="0" i="0" kern="1200" dirty="0">
              <a:solidFill>
                <a:schemeClr val="tx1"/>
              </a:solidFill>
              <a:effectLst/>
              <a:latin typeface="+mn-lt"/>
              <a:ea typeface="ＭＳ Ｐゴシック" charset="0"/>
              <a:cs typeface="ＭＳ Ｐゴシック" charset="0"/>
            </a:endParaRPr>
          </a:p>
          <a:p>
            <a:r>
              <a:rPr lang="en-GB" dirty="0"/>
              <a:t>APB is designed for use with ancillary or general-purpose peripherals such as timers, interrupt controllers, UARTs, and I/O ports. Connection to the main system bus is through a system-to-peripheral bus bridge that helps to reduce system power consumption.</a:t>
            </a:r>
          </a:p>
          <a:p>
            <a:endParaRPr lang="en-GB" dirty="0"/>
          </a:p>
          <a:p>
            <a:r>
              <a:rPr lang="en-GB" dirty="0"/>
              <a:t>The processor implementation determines the debug configuration, including whether the debug is implemented. Basic debug functionality includes processor halt, single-step, processor core register access, Vector Catch, unlimited software breakpoints, and full system memory access.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2995783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processor has 32-bit registers that includes 13 general-purpose registers and several special-purpose registers. It has 13 general-purpose registers (R0-R12), a stack pointer (SP) R13,</a:t>
            </a:r>
            <a:r>
              <a:rPr lang="en-GB" baseline="0" dirty="0"/>
              <a:t> a l</a:t>
            </a:r>
            <a:r>
              <a:rPr lang="en-GB" dirty="0"/>
              <a:t>ink register (LR) R14, a</a:t>
            </a:r>
            <a:r>
              <a:rPr lang="en-GB" baseline="0" dirty="0"/>
              <a:t> p</a:t>
            </a:r>
            <a:r>
              <a:rPr lang="en-GB" dirty="0"/>
              <a:t>rogram counter (PC) R15,</a:t>
            </a:r>
            <a:r>
              <a:rPr lang="en-GB" baseline="0" dirty="0"/>
              <a:t> and s</a:t>
            </a:r>
            <a:r>
              <a:rPr lang="en-GB" dirty="0"/>
              <a:t>pecial-purpose program status registers (</a:t>
            </a:r>
            <a:r>
              <a:rPr lang="en-GB" dirty="0" err="1"/>
              <a:t>xPSR</a:t>
            </a:r>
            <a:r>
              <a:rPr lang="en-GB" dirty="0"/>
              <a:t>).</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a:p>
        </p:txBody>
      </p:sp>
    </p:spTree>
    <p:extLst>
      <p:ext uri="{BB962C8B-B14F-4D97-AF65-F5344CB8AC3E}">
        <p14:creationId xmlns:p14="http://schemas.microsoft.com/office/powerpoint/2010/main" val="1075824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a:p>
        </p:txBody>
      </p:sp>
    </p:spTree>
    <p:extLst>
      <p:ext uri="{BB962C8B-B14F-4D97-AF65-F5344CB8AC3E}">
        <p14:creationId xmlns:p14="http://schemas.microsoft.com/office/powerpoint/2010/main" val="322228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a:t>
            </a:r>
            <a:r>
              <a:rPr lang="en-GB" baseline="0" dirty="0"/>
              <a:t> module, the Arm architecture will be comprehensively classified among the Arm processor families and will be analysed.  </a:t>
            </a:r>
            <a:r>
              <a:rPr lang="en-GB" b="0" baseline="0" dirty="0"/>
              <a:t>Because </a:t>
            </a:r>
            <a:r>
              <a:rPr lang="en-GB" baseline="0" dirty="0"/>
              <a:t>Arm is not a chip manufacturer, Arm-based cores are used by numerous companies for their controllers. </a:t>
            </a:r>
          </a:p>
          <a:p>
            <a:endParaRPr lang="en-GB" baseline="0" dirty="0"/>
          </a:p>
          <a:p>
            <a:r>
              <a:rPr lang="en-GB" baseline="0" dirty="0"/>
              <a:t>Following an overview of the general Arm architecture, and a brief overview of the processor families, this module will focus on the M4 processor subfamily.  </a:t>
            </a:r>
          </a:p>
          <a:p>
            <a:endParaRPr lang="en-GB" baseline="0" dirty="0"/>
          </a:p>
          <a:p>
            <a:r>
              <a:rPr lang="en-GB" baseline="0" dirty="0"/>
              <a:t>Note that, because this course provides only an overview, with few examples, it will be necessary for more extensive projects to use the dedicated processor manuals (shown on the last slide of this module), which describe all functions in more detail.</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2616902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general-purpose registers R0-R12 have no special architecturally-defined uses. Most instructions that can specify a general-purpose register can specify R0-R12.</a:t>
            </a:r>
          </a:p>
          <a:p>
            <a:endParaRPr lang="en-GB" dirty="0"/>
          </a:p>
          <a:p>
            <a:r>
              <a:rPr lang="en-GB" dirty="0"/>
              <a:t>Low registers:</a:t>
            </a:r>
          </a:p>
          <a:p>
            <a:r>
              <a:rPr lang="en-GB" dirty="0"/>
              <a:t>Registers R0-R7 are accessible by all instructions that specify a general-purpose register.</a:t>
            </a:r>
          </a:p>
          <a:p>
            <a:r>
              <a:rPr lang="en-GB" dirty="0"/>
              <a:t>High registers:</a:t>
            </a:r>
          </a:p>
          <a:p>
            <a:r>
              <a:rPr lang="en-GB" dirty="0"/>
              <a:t>Registers R8-R12 are accessible by all 32-bit instructions that specify a general-purpose register. Registers R8-R12 are not accessible by most 16-bit instructions.</a:t>
            </a:r>
          </a:p>
          <a:p>
            <a:endParaRPr lang="en-GB" dirty="0"/>
          </a:p>
          <a:p>
            <a:r>
              <a:rPr lang="en-GB" dirty="0"/>
              <a:t>Registers R13, R14, and R15 have the following special functions:</a:t>
            </a:r>
          </a:p>
          <a:p>
            <a:r>
              <a:rPr lang="en-GB" dirty="0"/>
              <a:t>Stack Pointer (SP): Register R13 is used as the SP. Because the SP ignores writes to bits [1:0], it is </a:t>
            </a:r>
            <a:r>
              <a:rPr lang="en-US" noProof="0" dirty="0"/>
              <a:t>auto-aligned</a:t>
            </a:r>
            <a:r>
              <a:rPr lang="en-GB" dirty="0"/>
              <a:t> to a word, four-byte boundary.</a:t>
            </a:r>
          </a:p>
          <a:p>
            <a:r>
              <a:rPr lang="en-GB" dirty="0"/>
              <a:t>Handler mode always uses SP_main, but you can configure Thread mode to use either SP_main or </a:t>
            </a:r>
            <a:r>
              <a:rPr lang="en-GB" dirty="0" err="1"/>
              <a:t>SP_process</a:t>
            </a:r>
            <a:r>
              <a:rPr lang="en-GB" dirty="0"/>
              <a:t>.</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a:p>
        </p:txBody>
      </p:sp>
    </p:spTree>
    <p:extLst>
      <p:ext uri="{BB962C8B-B14F-4D97-AF65-F5344CB8AC3E}">
        <p14:creationId xmlns:p14="http://schemas.microsoft.com/office/powerpoint/2010/main" val="4149115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Program Counter (PC): </a:t>
            </a:r>
          </a:p>
          <a:p>
            <a:r>
              <a:rPr lang="en-GB" dirty="0"/>
              <a:t>Register R15 is the PC. PC holds</a:t>
            </a:r>
            <a:r>
              <a:rPr lang="en-GB" baseline="0" dirty="0"/>
              <a:t> the address of the current instruction that is fetched. </a:t>
            </a:r>
            <a:r>
              <a:rPr lang="en-GB" dirty="0"/>
              <a:t> Bit [0] is always 0, so instructions are always aligned to word or halfword boundaries.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a:p>
        </p:txBody>
      </p:sp>
    </p:spTree>
    <p:extLst>
      <p:ext uri="{BB962C8B-B14F-4D97-AF65-F5344CB8AC3E}">
        <p14:creationId xmlns:p14="http://schemas.microsoft.com/office/powerpoint/2010/main" val="2606503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Link Register (LR - R14) is the subroutine LR. The LR receives the return address from PC when a branch and link (BL) or branch and link with exchange (BLX) instruction is executed. The LR is also used for exception return. At all other times, you can treat R14 as a general-purpose register.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a:p>
        </p:txBody>
      </p:sp>
    </p:spTree>
    <p:extLst>
      <p:ext uri="{BB962C8B-B14F-4D97-AF65-F5344CB8AC3E}">
        <p14:creationId xmlns:p14="http://schemas.microsoft.com/office/powerpoint/2010/main" val="3576888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t>
            </a:r>
            <a:r>
              <a:rPr lang="en-US" sz="1200" baseline="0" dirty="0"/>
              <a:t>PSR combines the application PSR </a:t>
            </a:r>
            <a:r>
              <a:rPr lang="en-GB" sz="1200" baseline="0" dirty="0"/>
              <a:t>(APSR), interrupt PSR (IPSR), and the execution PSR (EPSR).</a:t>
            </a:r>
          </a:p>
          <a:p>
            <a:r>
              <a:rPr lang="en-GB" sz="1200" baseline="0" dirty="0"/>
              <a:t>These registers are mutually exclusive bitfields in the 32-bit PSR register. </a:t>
            </a: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a:p>
        </p:txBody>
      </p:sp>
    </p:spTree>
    <p:extLst>
      <p:ext uri="{BB962C8B-B14F-4D97-AF65-F5344CB8AC3E}">
        <p14:creationId xmlns:p14="http://schemas.microsoft.com/office/powerpoint/2010/main" val="1742304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ＭＳ Ｐゴシック" charset="0"/>
                <a:cs typeface="ＭＳ Ｐゴシック" charset="0"/>
              </a:rPr>
              <a:t>The APSR contains the current state of the condition flags from previous instruction executions,</a:t>
            </a:r>
            <a:r>
              <a:rPr lang="en-GB" sz="1200" b="0" i="0" kern="1200" baseline="0" dirty="0">
                <a:solidFill>
                  <a:schemeClr val="tx1"/>
                </a:solidFill>
                <a:effectLst/>
                <a:latin typeface="+mn-lt"/>
                <a:ea typeface="ＭＳ Ｐゴシック" charset="0"/>
                <a:cs typeface="ＭＳ Ｐゴシック" charset="0"/>
              </a:rPr>
              <a:t> whereas </a:t>
            </a:r>
            <a:r>
              <a:rPr lang="en-GB" sz="1200" b="0" i="0" kern="1200" dirty="0">
                <a:solidFill>
                  <a:schemeClr val="tx1"/>
                </a:solidFill>
                <a:effectLst/>
                <a:latin typeface="+mn-lt"/>
                <a:ea typeface="ＭＳ Ｐゴシック" charset="0"/>
                <a:cs typeface="ＭＳ Ｐゴシック" charset="0"/>
              </a:rPr>
              <a:t>IPSR contains the exception type number of the current ISR. </a:t>
            </a:r>
          </a:p>
          <a:p>
            <a:r>
              <a:rPr lang="en-GB" sz="1200" b="0" i="0" kern="1200" dirty="0">
                <a:solidFill>
                  <a:schemeClr val="tx1"/>
                </a:solidFill>
                <a:effectLst/>
                <a:latin typeface="+mn-lt"/>
                <a:ea typeface="ＭＳ Ｐゴシック" charset="0"/>
                <a:cs typeface="ＭＳ Ｐゴシック" charset="0"/>
              </a:rPr>
              <a:t>The EPSR contains the Thumb state bit, and the execution state bits for either the</a:t>
            </a:r>
            <a:r>
              <a:rPr lang="en-GB" sz="1200" b="0" i="0" kern="1200" baseline="0" dirty="0">
                <a:solidFill>
                  <a:schemeClr val="tx1"/>
                </a:solidFill>
                <a:effectLst/>
                <a:latin typeface="+mn-lt"/>
                <a:ea typeface="ＭＳ Ｐゴシック" charset="0"/>
                <a:cs typeface="ＭＳ Ｐゴシック" charset="0"/>
              </a:rPr>
              <a:t> </a:t>
            </a:r>
            <a:r>
              <a:rPr lang="en-GB" sz="1200" b="0" i="0" kern="1200" dirty="0">
                <a:solidFill>
                  <a:schemeClr val="tx1"/>
                </a:solidFill>
                <a:effectLst/>
                <a:latin typeface="+mn-lt"/>
                <a:ea typeface="ＭＳ Ｐゴシック" charset="0"/>
                <a:cs typeface="ＭＳ Ｐゴシック" charset="0"/>
              </a:rPr>
              <a:t>If-Then (IT) instruction or the interruptible-continuable instruction (ICI) field for an interrupted load multiple or store multiple instruction.</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a:p>
        </p:txBody>
      </p:sp>
    </p:spTree>
    <p:extLst>
      <p:ext uri="{BB962C8B-B14F-4D97-AF65-F5344CB8AC3E}">
        <p14:creationId xmlns:p14="http://schemas.microsoft.com/office/powerpoint/2010/main" val="3515573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ＭＳ Ｐゴシック" charset="0"/>
                <a:cs typeface="ＭＳ Ｐゴシック" charset="0"/>
              </a:rPr>
              <a:t>The exception mask registers disable the handling of exceptions by the processor. Disable exceptions where they might impact on timing critical tasks.</a:t>
            </a:r>
            <a:endParaRPr lang="en-GB" dirty="0"/>
          </a:p>
          <a:p>
            <a:endParaRPr lang="en-GB" dirty="0"/>
          </a:p>
          <a:p>
            <a:r>
              <a:rPr lang="en-GB" dirty="0"/>
              <a:t>The CONTROL register controls the stack used and the privilege level for software execution when the processor is in Thread mode and, if implemented, indicates whether the FPU state is active.</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a:p>
        </p:txBody>
      </p:sp>
    </p:spTree>
    <p:extLst>
      <p:ext uri="{BB962C8B-B14F-4D97-AF65-F5344CB8AC3E}">
        <p14:creationId xmlns:p14="http://schemas.microsoft.com/office/powerpoint/2010/main" val="2894914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a:p>
        </p:txBody>
      </p:sp>
    </p:spTree>
    <p:extLst>
      <p:ext uri="{BB962C8B-B14F-4D97-AF65-F5344CB8AC3E}">
        <p14:creationId xmlns:p14="http://schemas.microsoft.com/office/powerpoint/2010/main" val="1014061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a:p>
        </p:txBody>
      </p:sp>
    </p:spTree>
    <p:extLst>
      <p:ext uri="{BB962C8B-B14F-4D97-AF65-F5344CB8AC3E}">
        <p14:creationId xmlns:p14="http://schemas.microsoft.com/office/powerpoint/2010/main" val="62681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Although</a:t>
            </a:r>
            <a:r>
              <a:rPr lang="en-GB" baseline="0" dirty="0"/>
              <a:t> Arm processors are widely used in industry, Arm itself does not produce any controllers.  Instead, Arm designs the processor cores of controllers in its hardware libraries and licenses them to producers. The producers combine this IP with their own or other third-party IP, to create a complete product. A wide ecosystem of development tools and manuals are provided.</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383720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Arm’s processor families</a:t>
            </a:r>
            <a:r>
              <a:rPr lang="en-GB" baseline="0" dirty="0"/>
              <a:t> range from the A-series, which is optimized for rich operating systems; the R-series, which is optimized for hard real-time applications and high performance; the M-series, which is optimized for discrete processing and microcontroller; and the SecurCore, which is optimized for security applications. </a:t>
            </a:r>
          </a:p>
          <a:p>
            <a:endParaRPr lang="en-US" baseline="0" dirty="0"/>
          </a:p>
          <a:p>
            <a:r>
              <a:rPr lang="en-GB" sz="1200" b="0" i="0" kern="1200" dirty="0">
                <a:solidFill>
                  <a:schemeClr val="tx1"/>
                </a:solidFill>
                <a:effectLst/>
                <a:latin typeface="+mn-lt"/>
                <a:ea typeface="ＭＳ Ｐゴシック" charset="0"/>
                <a:cs typeface="ＭＳ Ｐゴシック" charset="0"/>
              </a:rPr>
              <a:t>Arm Cortex-A processors are at the heart of the most powerful and compelling technology products. They are deployed in mobile devices, networking infrastructure, home and consumer devices, automotive in-vehicle infotainment and driver automation systems, and embedded designs.</a:t>
            </a:r>
          </a:p>
          <a:p>
            <a:endParaRPr lang="en-US" sz="1200" b="0" i="0" kern="1200" dirty="0">
              <a:solidFill>
                <a:schemeClr val="tx1"/>
              </a:solidFill>
              <a:effectLst/>
              <a:latin typeface="+mn-lt"/>
              <a:ea typeface="ＭＳ Ｐゴシック" charset="0"/>
              <a:cs typeface="ＭＳ Ｐゴシック" charset="0"/>
            </a:endParaRPr>
          </a:p>
          <a:p>
            <a:r>
              <a:rPr lang="en-GB" sz="1200" b="0" i="0" kern="1200" dirty="0">
                <a:solidFill>
                  <a:schemeClr val="tx1"/>
                </a:solidFill>
                <a:effectLst/>
                <a:latin typeface="+mn-lt"/>
                <a:ea typeface="ＭＳ Ｐゴシック" charset="0"/>
                <a:cs typeface="ＭＳ Ｐゴシック" charset="0"/>
              </a:rPr>
              <a:t>Arm Cortex-R real-time processors offer high-performance computing solutions for embedded systems where reliability, high availability, fault tolerance and/or deterministic real-time responses are needed. Cortex-R processors are used in products that</a:t>
            </a:r>
            <a:r>
              <a:rPr lang="en-GB" sz="1200" b="0" i="0" kern="1200" baseline="0" dirty="0">
                <a:solidFill>
                  <a:schemeClr val="tx1"/>
                </a:solidFill>
                <a:effectLst/>
                <a:latin typeface="+mn-lt"/>
                <a:ea typeface="ＭＳ Ｐゴシック" charset="0"/>
                <a:cs typeface="ＭＳ Ｐゴシック" charset="0"/>
              </a:rPr>
              <a:t> must always meet exacting </a:t>
            </a:r>
            <a:r>
              <a:rPr lang="en-GB" sz="1200" b="0" i="0" kern="1200" dirty="0">
                <a:solidFill>
                  <a:schemeClr val="tx1"/>
                </a:solidFill>
                <a:effectLst/>
                <a:latin typeface="+mn-lt"/>
                <a:ea typeface="ＭＳ Ｐゴシック" charset="0"/>
                <a:cs typeface="ＭＳ Ｐゴシック" charset="0"/>
              </a:rPr>
              <a:t>performance requirements and timing deadlines.</a:t>
            </a:r>
          </a:p>
          <a:p>
            <a:endParaRPr lang="en-US" sz="1200" b="0" i="0" kern="1200" dirty="0">
              <a:solidFill>
                <a:schemeClr val="tx1"/>
              </a:solidFill>
              <a:effectLst/>
              <a:latin typeface="+mn-lt"/>
              <a:ea typeface="ＭＳ Ｐゴシック" charset="0"/>
              <a:cs typeface="ＭＳ Ｐゴシック" charset="0"/>
            </a:endParaRPr>
          </a:p>
          <a:p>
            <a:r>
              <a:rPr lang="en-GB" sz="1200" b="0" i="0" kern="1200" dirty="0">
                <a:solidFill>
                  <a:schemeClr val="tx1"/>
                </a:solidFill>
                <a:effectLst/>
                <a:latin typeface="+mn-lt"/>
                <a:ea typeface="ＭＳ Ｐゴシック" charset="0"/>
                <a:cs typeface="ＭＳ Ｐゴシック" charset="0"/>
              </a:rPr>
              <a:t>The Arm Cortex-M processor family is a range of scalable, energy efficient, and easy to use processors that meet the needs of tomorrow’s smart and connected embedded applications.</a:t>
            </a:r>
          </a:p>
          <a:p>
            <a:endParaRPr lang="en-US" sz="1200" b="0" i="0" kern="1200" dirty="0">
              <a:solidFill>
                <a:schemeClr val="tx1"/>
              </a:solidFill>
              <a:effectLst/>
              <a:latin typeface="+mn-lt"/>
              <a:ea typeface="ＭＳ Ｐゴシック" charset="0"/>
              <a:cs typeface="ＭＳ Ｐゴシック" charset="0"/>
            </a:endParaRPr>
          </a:p>
          <a:p>
            <a:r>
              <a:rPr lang="en-GB" sz="1200" b="0" i="0" kern="1200" dirty="0">
                <a:solidFill>
                  <a:schemeClr val="tx1"/>
                </a:solidFill>
                <a:effectLst/>
                <a:latin typeface="+mn-lt"/>
                <a:ea typeface="ＭＳ Ｐゴシック" charset="0"/>
                <a:cs typeface="ＭＳ Ｐゴシック" charset="0"/>
              </a:rPr>
              <a:t>The Arm SecurCore processor family provides powerful 32-bit secure solutions, based upon industry-leading Arm architecture. By enhancing highly successful Arm processors with security features, SecurCore gives smart card and secure IC developers easy access to the benefits of Arm 32-bit technology such as small die size, energy efficiency, low cost, excellent code density and outstanding performance.</a:t>
            </a:r>
            <a:endParaRPr lang="en-US" sz="1200" b="0" i="0" kern="1200" dirty="0">
              <a:solidFill>
                <a:schemeClr val="tx1"/>
              </a:solidFill>
              <a:effectLst/>
              <a:latin typeface="+mn-lt"/>
              <a:ea typeface="ＭＳ Ｐゴシック" charset="0"/>
              <a:cs typeface="ＭＳ Ｐゴシック" charset="0"/>
            </a:endParaRPr>
          </a:p>
          <a:p>
            <a:endParaRPr lang="en-GB" dirty="0"/>
          </a:p>
          <a:p>
            <a:r>
              <a:rPr lang="en-GB" dirty="0"/>
              <a:t>Arm Classic processors include the Arm11, Arm9 and Arm7 processor families. These processors are still widely licensed around the globe, providing cost-effective solutions for many of today's applications.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284889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An Arm-based SoC </a:t>
            </a:r>
            <a:r>
              <a:rPr lang="en-GB" baseline="0" dirty="0"/>
              <a:t>is designed by selecting elements from Arm IP libraries and/or other third-party IP vendors. Different components such as core, RAM, ROM, peripherals, etc. are selected from ‘licensable IP’. These IP components are combined with company-owned or additional third-party IP to create a system-on-a-chip (SoC).  Finally, this ‘virtual’ know-how is brought to silicon in a semiconductor foundry for Arm-based SoC fabrication.</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127754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course </a:t>
            </a:r>
            <a:r>
              <a:rPr lang="en-GB" baseline="0" dirty="0"/>
              <a:t>is about M-series-processors, optimized for low energy consumption and </a:t>
            </a:r>
            <a:r>
              <a:rPr lang="en-GB" baseline="0"/>
              <a:t>small codes, </a:t>
            </a:r>
            <a:r>
              <a:rPr lang="en-GB" baseline="0" dirty="0"/>
              <a:t>requiring less physical space and silicon for lower cost. These cores are optimized for mobile applications with independent power supply.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ＭＳ Ｐゴシック" charset="0"/>
                <a:cs typeface="ＭＳ Ｐゴシック" charset="0"/>
              </a:rPr>
              <a:t>Arm offers Cortex-M0 and Cortex M0+ for applications requiring minimal cost, power and area, while Cortex-M3, Cortex-M4 and Cortex-M7</a:t>
            </a:r>
            <a:r>
              <a:rPr lang="en-GB" sz="1200" b="0" i="0" kern="1200" baseline="0" dirty="0">
                <a:solidFill>
                  <a:schemeClr val="tx1"/>
                </a:solidFill>
                <a:effectLst/>
                <a:latin typeface="+mn-lt"/>
                <a:ea typeface="ＭＳ Ｐゴシック" charset="0"/>
                <a:cs typeface="ＭＳ Ｐゴシック" charset="0"/>
              </a:rPr>
              <a:t> </a:t>
            </a:r>
            <a:r>
              <a:rPr lang="en-GB" sz="1200" b="0" i="0" kern="1200" dirty="0">
                <a:solidFill>
                  <a:schemeClr val="tx1"/>
                </a:solidFill>
                <a:effectLst/>
                <a:latin typeface="+mn-lt"/>
                <a:ea typeface="ＭＳ Ｐゴシック" charset="0"/>
                <a:cs typeface="ＭＳ Ｐゴシック" charset="0"/>
              </a:rPr>
              <a:t>are designed for applications requiring higher performance. Arm Cortex-M4 and Cortex-M7 integrate Digital Signal Processing (DSP) and accelerated floating point processing capability for fast and power-efficient algorithm processing of digital signal control applications.</a:t>
            </a:r>
            <a:endParaRPr lang="en-GB" baseline="0" dirty="0"/>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229325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a:t>
            </a:r>
            <a:r>
              <a:rPr lang="en-GB" baseline="0" dirty="0"/>
              <a:t> programming Arm systems, a distinction needs to be made between the Arm architecture and an Arm processor.  </a:t>
            </a:r>
            <a:r>
              <a:rPr lang="en-GB" b="0" baseline="0" dirty="0"/>
              <a:t>Arm architecture describes the details related to programming, including data types, instructions, registers, memory architecture etc. Companies that are licensing Arm architecture use their own CPU design.</a:t>
            </a:r>
            <a:endParaRPr lang="en-GB" b="0" dirty="0"/>
          </a:p>
          <a:p>
            <a:endParaRPr lang="en-GB" b="0" dirty="0"/>
          </a:p>
          <a:p>
            <a:r>
              <a:rPr lang="en-GB" b="0" dirty="0"/>
              <a:t>Arm architecture forms the basis for every Arm processor. Over time, Arm architecture has evolved to include architectural features that meet the growing demand for new functionality, integrated security features, high performance and the needs of new and emerging markets.</a:t>
            </a:r>
          </a:p>
          <a:p>
            <a:endParaRPr lang="en-GB" dirty="0"/>
          </a:p>
          <a:p>
            <a:r>
              <a:rPr lang="en-GB" dirty="0"/>
              <a:t>There are currently three Armv8 profiles:</a:t>
            </a:r>
          </a:p>
          <a:p>
            <a:endParaRPr lang="en-GB" dirty="0"/>
          </a:p>
          <a:p>
            <a:pPr marL="228600" indent="-228600">
              <a:buFont typeface="+mj-lt"/>
              <a:buAutoNum type="arabicPeriod"/>
            </a:pPr>
            <a:r>
              <a:rPr lang="en-GB" dirty="0"/>
              <a:t>the Armv8-A architecture profile for high performance markets, such as mobile and enterprise</a:t>
            </a:r>
          </a:p>
          <a:p>
            <a:pPr marL="228600" indent="-228600">
              <a:buFont typeface="+mj-lt"/>
              <a:buAutoNum type="arabicPeriod"/>
            </a:pPr>
            <a:r>
              <a:rPr lang="en-GB" dirty="0"/>
              <a:t>the Armv8-R architecture profile for embedded applications in automotive and industrial control</a:t>
            </a:r>
          </a:p>
          <a:p>
            <a:pPr marL="228600" indent="-228600">
              <a:buFont typeface="+mj-lt"/>
              <a:buAutoNum type="arabicPeriod"/>
            </a:pPr>
            <a:r>
              <a:rPr lang="en-GB" dirty="0"/>
              <a:t>the Armv8-M architecture profile for embedded and IoT applications</a:t>
            </a:r>
          </a:p>
          <a:p>
            <a:endParaRPr lang="en-GB" dirty="0"/>
          </a:p>
          <a:p>
            <a:r>
              <a:rPr lang="en-GB" dirty="0"/>
              <a:t>The Arm architecture supports a very broad range of performance points, leading to very small implementations of Arm processors, and very efficient implementations of advanced designs using state-of-the-art micro-architecture techniques.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366397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table provides a</a:t>
            </a:r>
            <a:r>
              <a:rPr lang="en-GB" dirty="0"/>
              <a:t> good overview of</a:t>
            </a:r>
            <a:r>
              <a:rPr lang="en-GB" baseline="0" dirty="0"/>
              <a:t> </a:t>
            </a:r>
            <a:r>
              <a:rPr lang="en-GB" dirty="0"/>
              <a:t>the features of</a:t>
            </a:r>
            <a:r>
              <a:rPr lang="en-GB" baseline="0" dirty="0"/>
              <a:t> each single core in the M series family.</a:t>
            </a:r>
          </a:p>
          <a:p>
            <a:endParaRPr lang="en-GB" baseline="0" dirty="0"/>
          </a:p>
          <a:p>
            <a:r>
              <a:rPr lang="en-GB" baseline="0" dirty="0"/>
              <a:t>Note that the Cortex M0 and M0+ are optimized for simple sensing and controlling, whereas the M3, M4, and M7 are optimized for data intense operations with Harvard architecture, dedicated (fast) hardware multipliers, math-packages, and extensions for digital signal processors(M4 and M7 only).</a:t>
            </a:r>
          </a:p>
          <a:p>
            <a:endParaRPr lang="en-GB" baseline="0" dirty="0"/>
          </a:p>
          <a:p>
            <a:r>
              <a:rPr lang="en-GB" baseline="0" dirty="0"/>
              <a:t>Thumb stands for variable length execution sets with a length of 16 or 32 bit.</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2827778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Arm Cortex-M4 processor is a high-performance embedded processor with DSP instructions, developed to address digital signal control markets that demand an efficient, easy-to-use blend of control and signal processing capabilities. The processor is highly configurable, facilitating a wide range of implementations from those requiring floating point operations, memory protection, and powerful trace technology, to cost sensitive devices requiring minimal area.</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522410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er.arm.com/docs/100166/0001"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hyperlink" Target="https://developer.arm.com/docs/dui0553/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2858-7740-4767-AAC6-619E5C9CC83A}"/>
              </a:ext>
            </a:extLst>
          </p:cNvPr>
          <p:cNvSpPr>
            <a:spLocks noGrp="1"/>
          </p:cNvSpPr>
          <p:nvPr>
            <p:ph type="title"/>
          </p:nvPr>
        </p:nvSpPr>
        <p:spPr/>
        <p:txBody>
          <a:bodyPr/>
          <a:lstStyle/>
          <a:p>
            <a:r>
              <a:rPr lang="en-GB" dirty="0"/>
              <a:t>The Arm Cortex-M4 Processor Architecture</a:t>
            </a:r>
            <a:endParaRPr lang="en-US" dirty="0"/>
          </a:p>
        </p:txBody>
      </p:sp>
      <p:sp>
        <p:nvSpPr>
          <p:cNvPr id="3" name="Subtitle 2">
            <a:extLst>
              <a:ext uri="{FF2B5EF4-FFF2-40B4-BE49-F238E27FC236}">
                <a16:creationId xmlns:a16="http://schemas.microsoft.com/office/drawing/2014/main" id="{8F45B1BA-E879-4C4C-9625-D1412C1C218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5637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DA9E-3F74-46D6-8531-FD3A649CA05F}"/>
              </a:ext>
            </a:extLst>
          </p:cNvPr>
          <p:cNvSpPr>
            <a:spLocks noGrp="1"/>
          </p:cNvSpPr>
          <p:nvPr>
            <p:ph type="title"/>
          </p:nvPr>
        </p:nvSpPr>
        <p:spPr/>
        <p:txBody>
          <a:bodyPr/>
          <a:lstStyle/>
          <a:p>
            <a:r>
              <a:rPr lang="en-GB" dirty="0"/>
              <a:t>Cortex-M4 Processor Features</a:t>
            </a:r>
            <a:endParaRPr lang="en-US" dirty="0"/>
          </a:p>
        </p:txBody>
      </p:sp>
      <p:sp>
        <p:nvSpPr>
          <p:cNvPr id="3" name="Content Placeholder 2">
            <a:extLst>
              <a:ext uri="{FF2B5EF4-FFF2-40B4-BE49-F238E27FC236}">
                <a16:creationId xmlns:a16="http://schemas.microsoft.com/office/drawing/2014/main" id="{3BCED6E7-330C-4341-9DAD-411B6270D1B0}"/>
              </a:ext>
            </a:extLst>
          </p:cNvPr>
          <p:cNvSpPr>
            <a:spLocks noGrp="1"/>
          </p:cNvSpPr>
          <p:nvPr>
            <p:ph idx="1"/>
          </p:nvPr>
        </p:nvSpPr>
        <p:spPr/>
        <p:txBody>
          <a:bodyPr/>
          <a:lstStyle/>
          <a:p>
            <a:r>
              <a:rPr lang="en-GB" dirty="0"/>
              <a:t>32-Bit reduced instruction set computing (RISC) processor</a:t>
            </a:r>
          </a:p>
          <a:p>
            <a:endParaRPr lang="en-GB" dirty="0"/>
          </a:p>
          <a:p>
            <a:r>
              <a:rPr lang="en-GB" dirty="0"/>
              <a:t>Harvard architecture</a:t>
            </a:r>
          </a:p>
          <a:p>
            <a:pPr lvl="1"/>
            <a:r>
              <a:rPr lang="en-GB" dirty="0"/>
              <a:t>Separated data bus and instruction bus</a:t>
            </a:r>
          </a:p>
          <a:p>
            <a:pPr lvl="1"/>
            <a:endParaRPr lang="en-GB" dirty="0"/>
          </a:p>
          <a:p>
            <a:r>
              <a:rPr lang="en-GB" dirty="0"/>
              <a:t>Instruction set</a:t>
            </a:r>
          </a:p>
          <a:p>
            <a:pPr lvl="1"/>
            <a:r>
              <a:rPr lang="en-GB" dirty="0"/>
              <a:t>Includes the entire Thumb-1 (16-bit) and Thumb-2 (16/32-bit) instruction sets</a:t>
            </a:r>
          </a:p>
          <a:p>
            <a:pPr lvl="1"/>
            <a:endParaRPr lang="en-GB" dirty="0"/>
          </a:p>
          <a:p>
            <a:r>
              <a:rPr lang="en-GB" dirty="0"/>
              <a:t>3-stage + branch speculation pipeline</a:t>
            </a:r>
          </a:p>
          <a:p>
            <a:endParaRPr lang="en-GB" dirty="0"/>
          </a:p>
          <a:p>
            <a:r>
              <a:rPr lang="en-GB" dirty="0"/>
              <a:t>Supported interrupts</a:t>
            </a:r>
          </a:p>
          <a:p>
            <a:pPr lvl="1"/>
            <a:r>
              <a:rPr lang="en-GB" dirty="0"/>
              <a:t>Non-maskable interrupt (NMI) + 1 to 240 physical interrupts</a:t>
            </a:r>
          </a:p>
          <a:p>
            <a:pPr lvl="1"/>
            <a:r>
              <a:rPr lang="en-GB" dirty="0"/>
              <a:t>8 to 256 interrupt priority levels</a:t>
            </a:r>
          </a:p>
        </p:txBody>
      </p:sp>
    </p:spTree>
    <p:extLst>
      <p:ext uri="{BB962C8B-B14F-4D97-AF65-F5344CB8AC3E}">
        <p14:creationId xmlns:p14="http://schemas.microsoft.com/office/powerpoint/2010/main" val="212556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6C41-14FC-450C-B7F2-7FB49F7E5C5D}"/>
              </a:ext>
            </a:extLst>
          </p:cNvPr>
          <p:cNvSpPr>
            <a:spLocks noGrp="1"/>
          </p:cNvSpPr>
          <p:nvPr>
            <p:ph type="title"/>
          </p:nvPr>
        </p:nvSpPr>
        <p:spPr/>
        <p:txBody>
          <a:bodyPr/>
          <a:lstStyle/>
          <a:p>
            <a:r>
              <a:rPr lang="en-GB" dirty="0"/>
              <a:t>Cortex-M4 Processor Features</a:t>
            </a:r>
            <a:endParaRPr lang="en-US" dirty="0"/>
          </a:p>
        </p:txBody>
      </p:sp>
      <p:sp>
        <p:nvSpPr>
          <p:cNvPr id="3" name="Content Placeholder 2">
            <a:extLst>
              <a:ext uri="{FF2B5EF4-FFF2-40B4-BE49-F238E27FC236}">
                <a16:creationId xmlns:a16="http://schemas.microsoft.com/office/drawing/2014/main" id="{BC62A8C7-CDC6-476B-88AA-7B0239D8CAF2}"/>
              </a:ext>
            </a:extLst>
          </p:cNvPr>
          <p:cNvSpPr>
            <a:spLocks noGrp="1"/>
          </p:cNvSpPr>
          <p:nvPr>
            <p:ph idx="1"/>
          </p:nvPr>
        </p:nvSpPr>
        <p:spPr/>
        <p:txBody>
          <a:bodyPr/>
          <a:lstStyle/>
          <a:p>
            <a:r>
              <a:rPr lang="en-GB" dirty="0"/>
              <a:t>Supports sleep modes</a:t>
            </a:r>
          </a:p>
          <a:p>
            <a:pPr lvl="1">
              <a:spcBef>
                <a:spcPts val="600"/>
              </a:spcBef>
            </a:pPr>
            <a:r>
              <a:rPr lang="en-GB" dirty="0"/>
              <a:t>Up to 240 wake-up interrupts</a:t>
            </a:r>
          </a:p>
          <a:p>
            <a:pPr lvl="1">
              <a:spcBef>
                <a:spcPts val="600"/>
              </a:spcBef>
            </a:pPr>
            <a:r>
              <a:rPr lang="en-GB" dirty="0"/>
              <a:t>Integrated wait for interrupt (WFI) and wait for event (WFE) instructions and sleep on exit capability</a:t>
            </a:r>
          </a:p>
          <a:p>
            <a:pPr lvl="1">
              <a:spcBef>
                <a:spcPts val="600"/>
              </a:spcBef>
            </a:pPr>
            <a:r>
              <a:rPr lang="en-GB" dirty="0"/>
              <a:t>Sleep and deep sleep signals</a:t>
            </a:r>
          </a:p>
          <a:p>
            <a:pPr lvl="1">
              <a:spcBef>
                <a:spcPts val="600"/>
              </a:spcBef>
            </a:pPr>
            <a:r>
              <a:rPr lang="en-GB" dirty="0"/>
              <a:t>Optional retention mode with arm power management kit</a:t>
            </a:r>
          </a:p>
          <a:p>
            <a:pPr lvl="1">
              <a:spcBef>
                <a:spcPts val="600"/>
              </a:spcBef>
            </a:pPr>
            <a:endParaRPr lang="en-GB" dirty="0"/>
          </a:p>
          <a:p>
            <a:r>
              <a:rPr lang="en-GB" dirty="0"/>
              <a:t>Enhanced instructions</a:t>
            </a:r>
          </a:p>
          <a:p>
            <a:pPr lvl="1">
              <a:spcBef>
                <a:spcPts val="600"/>
              </a:spcBef>
            </a:pPr>
            <a:r>
              <a:rPr lang="en-GB" dirty="0"/>
              <a:t>Hardware divide (2-12 cycles)</a:t>
            </a:r>
          </a:p>
          <a:p>
            <a:pPr lvl="1">
              <a:spcBef>
                <a:spcPts val="600"/>
              </a:spcBef>
            </a:pPr>
            <a:r>
              <a:rPr lang="en-GB" dirty="0"/>
              <a:t>Single-cycle 16, 32-bit MAC, single-cycle dual 16-bit MAC</a:t>
            </a:r>
          </a:p>
          <a:p>
            <a:pPr lvl="1">
              <a:spcBef>
                <a:spcPts val="600"/>
              </a:spcBef>
            </a:pPr>
            <a:r>
              <a:rPr lang="en-GB" dirty="0"/>
              <a:t>8, 16-bit SIMD arithmetic</a:t>
            </a:r>
            <a:endParaRPr lang="en-US" dirty="0"/>
          </a:p>
        </p:txBody>
      </p:sp>
    </p:spTree>
    <p:extLst>
      <p:ext uri="{BB962C8B-B14F-4D97-AF65-F5344CB8AC3E}">
        <p14:creationId xmlns:p14="http://schemas.microsoft.com/office/powerpoint/2010/main" val="305909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A5657-64E4-46F0-95CA-F17882D3121D}"/>
              </a:ext>
            </a:extLst>
          </p:cNvPr>
          <p:cNvSpPr>
            <a:spLocks noGrp="1"/>
          </p:cNvSpPr>
          <p:nvPr>
            <p:ph type="title"/>
          </p:nvPr>
        </p:nvSpPr>
        <p:spPr/>
        <p:txBody>
          <a:bodyPr/>
          <a:lstStyle/>
          <a:p>
            <a:r>
              <a:rPr lang="en-GB" dirty="0"/>
              <a:t>Cortex-M4 Processor Features</a:t>
            </a:r>
            <a:br>
              <a:rPr lang="en-GB" dirty="0"/>
            </a:br>
            <a:endParaRPr lang="en-US" dirty="0"/>
          </a:p>
        </p:txBody>
      </p:sp>
      <p:sp>
        <p:nvSpPr>
          <p:cNvPr id="3" name="Content Placeholder 2">
            <a:extLst>
              <a:ext uri="{FF2B5EF4-FFF2-40B4-BE49-F238E27FC236}">
                <a16:creationId xmlns:a16="http://schemas.microsoft.com/office/drawing/2014/main" id="{7B06629C-EEA0-4B09-9F43-5B4955241237}"/>
              </a:ext>
            </a:extLst>
          </p:cNvPr>
          <p:cNvSpPr>
            <a:spLocks noGrp="1"/>
          </p:cNvSpPr>
          <p:nvPr>
            <p:ph idx="1"/>
          </p:nvPr>
        </p:nvSpPr>
        <p:spPr/>
        <p:txBody>
          <a:bodyPr/>
          <a:lstStyle/>
          <a:p>
            <a:r>
              <a:rPr lang="en-GB" dirty="0"/>
              <a:t>Debug</a:t>
            </a:r>
          </a:p>
          <a:p>
            <a:pPr lvl="1">
              <a:spcBef>
                <a:spcPts val="600"/>
              </a:spcBef>
            </a:pPr>
            <a:r>
              <a:rPr lang="en-GB" dirty="0"/>
              <a:t>Optional JTAG &amp; serial-wire debug (SWD) ports</a:t>
            </a:r>
          </a:p>
          <a:p>
            <a:pPr lvl="1">
              <a:spcBef>
                <a:spcPts val="600"/>
              </a:spcBef>
            </a:pPr>
            <a:r>
              <a:rPr lang="en-GB" dirty="0"/>
              <a:t>Up to eight breakpoints and four watchpoints</a:t>
            </a:r>
          </a:p>
          <a:p>
            <a:pPr lvl="1">
              <a:spcBef>
                <a:spcPts val="600"/>
              </a:spcBef>
            </a:pPr>
            <a:endParaRPr lang="en-GB" dirty="0"/>
          </a:p>
          <a:p>
            <a:r>
              <a:rPr lang="en-GB" dirty="0"/>
              <a:t>Memory protection unit (MPU)</a:t>
            </a:r>
          </a:p>
          <a:p>
            <a:pPr lvl="1">
              <a:spcBef>
                <a:spcPts val="600"/>
              </a:spcBef>
            </a:pPr>
            <a:r>
              <a:rPr lang="en-GB" dirty="0"/>
              <a:t>Optional eight-region MPU with sub regions and background regions</a:t>
            </a:r>
            <a:endParaRPr lang="en-US" dirty="0"/>
          </a:p>
        </p:txBody>
      </p:sp>
    </p:spTree>
    <p:extLst>
      <p:ext uri="{BB962C8B-B14F-4D97-AF65-F5344CB8AC3E}">
        <p14:creationId xmlns:p14="http://schemas.microsoft.com/office/powerpoint/2010/main" val="128614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67A7-AA61-4F34-BD49-C5091E9BD06B}"/>
              </a:ext>
            </a:extLst>
          </p:cNvPr>
          <p:cNvSpPr>
            <a:spLocks noGrp="1"/>
          </p:cNvSpPr>
          <p:nvPr>
            <p:ph type="title"/>
          </p:nvPr>
        </p:nvSpPr>
        <p:spPr/>
        <p:txBody>
          <a:bodyPr/>
          <a:lstStyle/>
          <a:p>
            <a:r>
              <a:rPr lang="en-GB" dirty="0"/>
              <a:t>Cortex-M4 Processor Features</a:t>
            </a:r>
            <a:br>
              <a:rPr lang="en-GB" dirty="0"/>
            </a:br>
            <a:endParaRPr lang="en-US" dirty="0"/>
          </a:p>
        </p:txBody>
      </p:sp>
      <p:sp>
        <p:nvSpPr>
          <p:cNvPr id="3" name="Content Placeholder 2">
            <a:extLst>
              <a:ext uri="{FF2B5EF4-FFF2-40B4-BE49-F238E27FC236}">
                <a16:creationId xmlns:a16="http://schemas.microsoft.com/office/drawing/2014/main" id="{A8F848EE-936A-4D5D-B011-731FC0D99A3B}"/>
              </a:ext>
            </a:extLst>
          </p:cNvPr>
          <p:cNvSpPr>
            <a:spLocks noGrp="1"/>
          </p:cNvSpPr>
          <p:nvPr>
            <p:ph idx="1"/>
          </p:nvPr>
        </p:nvSpPr>
        <p:spPr/>
        <p:txBody>
          <a:bodyPr/>
          <a:lstStyle/>
          <a:p>
            <a:r>
              <a:rPr lang="en-GB" dirty="0"/>
              <a:t>The Cortex-M4 processor is designed to meet the challenges of low dynamic power constraints while retaining a light footprint</a:t>
            </a:r>
          </a:p>
          <a:p>
            <a:pPr lvl="1">
              <a:spcBef>
                <a:spcPts val="600"/>
              </a:spcBef>
            </a:pPr>
            <a:r>
              <a:rPr lang="en-GB" dirty="0"/>
              <a:t>180ULL ultra low power process: 151 µW/MHz</a:t>
            </a:r>
          </a:p>
          <a:p>
            <a:pPr lvl="1">
              <a:spcBef>
                <a:spcPts val="600"/>
              </a:spcBef>
            </a:pPr>
            <a:r>
              <a:rPr lang="en-GB" dirty="0"/>
              <a:t>90LP low power process: 32.82 µW/MHz</a:t>
            </a:r>
          </a:p>
          <a:p>
            <a:pPr lvl="1">
              <a:spcBef>
                <a:spcPts val="600"/>
              </a:spcBef>
            </a:pPr>
            <a:r>
              <a:rPr lang="en-GB" dirty="0"/>
              <a:t>40LP low power process: 12.26 µW/MHz</a:t>
            </a:r>
            <a:endParaRPr lang="en-US" dirty="0"/>
          </a:p>
        </p:txBody>
      </p:sp>
      <p:graphicFrame>
        <p:nvGraphicFramePr>
          <p:cNvPr id="4" name="Table 3">
            <a:extLst>
              <a:ext uri="{FF2B5EF4-FFF2-40B4-BE49-F238E27FC236}">
                <a16:creationId xmlns:a16="http://schemas.microsoft.com/office/drawing/2014/main" id="{F581E22E-95EB-4641-AF57-58E9A6C7752A}"/>
              </a:ext>
            </a:extLst>
          </p:cNvPr>
          <p:cNvGraphicFramePr>
            <a:graphicFrameLocks noGrp="1"/>
          </p:cNvGraphicFramePr>
          <p:nvPr>
            <p:extLst>
              <p:ext uri="{D42A27DB-BD31-4B8C-83A1-F6EECF244321}">
                <p14:modId xmlns:p14="http://schemas.microsoft.com/office/powerpoint/2010/main" val="435096618"/>
              </p:ext>
            </p:extLst>
          </p:nvPr>
        </p:nvGraphicFramePr>
        <p:xfrm>
          <a:off x="748215" y="3421781"/>
          <a:ext cx="10695570" cy="2214014"/>
        </p:xfrm>
        <a:graphic>
          <a:graphicData uri="http://schemas.openxmlformats.org/drawingml/2006/table">
            <a:tbl>
              <a:tblPr firstRow="1" bandRow="1">
                <a:tableStyleId>{69012ECD-51FC-41F1-AA8D-1B2483CD663E}</a:tableStyleId>
              </a:tblPr>
              <a:tblGrid>
                <a:gridCol w="2316844">
                  <a:extLst>
                    <a:ext uri="{9D8B030D-6E8A-4147-A177-3AD203B41FA5}">
                      <a16:colId xmlns:a16="http://schemas.microsoft.com/office/drawing/2014/main" val="931068784"/>
                    </a:ext>
                  </a:extLst>
                </a:gridCol>
                <a:gridCol w="2674422">
                  <a:extLst>
                    <a:ext uri="{9D8B030D-6E8A-4147-A177-3AD203B41FA5}">
                      <a16:colId xmlns:a16="http://schemas.microsoft.com/office/drawing/2014/main" val="2620872349"/>
                    </a:ext>
                  </a:extLst>
                </a:gridCol>
                <a:gridCol w="2809835">
                  <a:extLst>
                    <a:ext uri="{9D8B030D-6E8A-4147-A177-3AD203B41FA5}">
                      <a16:colId xmlns:a16="http://schemas.microsoft.com/office/drawing/2014/main" val="2823868028"/>
                    </a:ext>
                  </a:extLst>
                </a:gridCol>
                <a:gridCol w="2894469">
                  <a:extLst>
                    <a:ext uri="{9D8B030D-6E8A-4147-A177-3AD203B41FA5}">
                      <a16:colId xmlns:a16="http://schemas.microsoft.com/office/drawing/2014/main" val="237056206"/>
                    </a:ext>
                  </a:extLst>
                </a:gridCol>
              </a:tblGrid>
              <a:tr h="293283">
                <a:tc gridSpan="4">
                  <a:txBody>
                    <a:bodyPr/>
                    <a:lstStyle/>
                    <a:p>
                      <a:pPr algn="ctr"/>
                      <a:r>
                        <a:rPr lang="en-GB" sz="1400" dirty="0">
                          <a:effectLst/>
                        </a:rPr>
                        <a:t>Arm Cortex-M4 Implementation Data</a:t>
                      </a:r>
                      <a:endParaRPr lang="en-GB" sz="1400" b="1" dirty="0">
                        <a:solidFill>
                          <a:schemeClr val="bg1"/>
                        </a:solidFill>
                        <a:effectLst/>
                        <a:latin typeface="+mj-lt"/>
                      </a:endParaRPr>
                    </a:p>
                  </a:txBody>
                  <a:tcPr marL="126950" marR="126950" marT="95250" marB="9525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30331510"/>
                  </a:ext>
                </a:extLst>
              </a:tr>
              <a:tr h="707102">
                <a:tc>
                  <a:txBody>
                    <a:bodyPr/>
                    <a:lstStyle/>
                    <a:p>
                      <a:r>
                        <a:rPr lang="en-GB" sz="1400" dirty="0">
                          <a:effectLst/>
                        </a:rPr>
                        <a:t>Process</a:t>
                      </a:r>
                      <a:r>
                        <a:rPr lang="en-GB" sz="1400" baseline="0" dirty="0">
                          <a:effectLst/>
                        </a:rPr>
                        <a:t> </a:t>
                      </a:r>
                      <a:endParaRPr lang="en-GB" sz="1400" b="0" dirty="0">
                        <a:solidFill>
                          <a:schemeClr val="tx1"/>
                        </a:solidFill>
                        <a:effectLst/>
                        <a:latin typeface="+mj-lt"/>
                      </a:endParaRPr>
                    </a:p>
                  </a:txBody>
                  <a:tcPr marL="126950" marR="126950" marT="47625" marB="47625" anchor="ctr"/>
                </a:tc>
                <a:tc>
                  <a:txBody>
                    <a:bodyPr/>
                    <a:lstStyle/>
                    <a:p>
                      <a:r>
                        <a:rPr lang="en-GB" sz="1400" dirty="0">
                          <a:effectLst/>
                        </a:rPr>
                        <a:t>180ULL</a:t>
                      </a:r>
                      <a:br>
                        <a:rPr lang="en-GB" sz="1400" dirty="0">
                          <a:effectLst/>
                        </a:rPr>
                      </a:br>
                      <a:r>
                        <a:rPr lang="en-GB" sz="1400" dirty="0">
                          <a:effectLst/>
                        </a:rPr>
                        <a:t>(7-track, typical 1.8v, 25C)</a:t>
                      </a:r>
                      <a:endParaRPr lang="en-GB" sz="1400" b="0" dirty="0">
                        <a:solidFill>
                          <a:schemeClr val="tx1"/>
                        </a:solidFill>
                        <a:effectLst/>
                        <a:latin typeface="+mj-lt"/>
                      </a:endParaRPr>
                    </a:p>
                  </a:txBody>
                  <a:tcPr marL="126950" marR="126950" marT="47625" marB="47625" anchor="ctr"/>
                </a:tc>
                <a:tc>
                  <a:txBody>
                    <a:bodyPr/>
                    <a:lstStyle/>
                    <a:p>
                      <a:r>
                        <a:rPr lang="en-GB" sz="1400" dirty="0">
                          <a:effectLst/>
                        </a:rPr>
                        <a:t>90LP</a:t>
                      </a:r>
                      <a:br>
                        <a:rPr lang="en-GB" sz="1400" dirty="0">
                          <a:effectLst/>
                        </a:rPr>
                      </a:br>
                      <a:r>
                        <a:rPr lang="en-GB" sz="1400" dirty="0">
                          <a:effectLst/>
                        </a:rPr>
                        <a:t>(7-track, typical 1.2v, 25C)</a:t>
                      </a:r>
                      <a:endParaRPr lang="en-GB" sz="1400" b="0" dirty="0">
                        <a:solidFill>
                          <a:schemeClr val="tx1"/>
                        </a:solidFill>
                        <a:effectLst/>
                        <a:latin typeface="+mj-lt"/>
                      </a:endParaRPr>
                    </a:p>
                  </a:txBody>
                  <a:tcPr marL="126950" marR="126950" marT="47625" marB="47625" anchor="ctr"/>
                </a:tc>
                <a:tc>
                  <a:txBody>
                    <a:bodyPr/>
                    <a:lstStyle/>
                    <a:p>
                      <a:r>
                        <a:rPr lang="en-GB" sz="1400" dirty="0">
                          <a:effectLst/>
                        </a:rPr>
                        <a:t>40G</a:t>
                      </a:r>
                      <a:br>
                        <a:rPr lang="en-GB" sz="1400" dirty="0">
                          <a:effectLst/>
                        </a:rPr>
                      </a:br>
                      <a:r>
                        <a:rPr lang="en-GB" sz="1400" dirty="0">
                          <a:effectLst/>
                        </a:rPr>
                        <a:t>(9-track, typical 0.9v, 25C)</a:t>
                      </a:r>
                      <a:endParaRPr lang="en-GB" sz="1400" b="0" dirty="0">
                        <a:solidFill>
                          <a:schemeClr val="tx1"/>
                        </a:solidFill>
                        <a:effectLst/>
                        <a:latin typeface="+mj-lt"/>
                      </a:endParaRPr>
                    </a:p>
                  </a:txBody>
                  <a:tcPr marL="126950" marR="126950" marT="47625" marB="47625" anchor="ctr"/>
                </a:tc>
                <a:extLst>
                  <a:ext uri="{0D108BD9-81ED-4DB2-BD59-A6C34878D82A}">
                    <a16:rowId xmlns:a16="http://schemas.microsoft.com/office/drawing/2014/main" val="1149539885"/>
                  </a:ext>
                </a:extLst>
              </a:tr>
              <a:tr h="551526">
                <a:tc>
                  <a:txBody>
                    <a:bodyPr/>
                    <a:lstStyle/>
                    <a:p>
                      <a:r>
                        <a:rPr lang="en-GB" sz="1400" dirty="0">
                          <a:effectLst/>
                        </a:rPr>
                        <a:t>Dynamic power</a:t>
                      </a:r>
                      <a:endParaRPr lang="en-GB" sz="1400" b="0" dirty="0">
                        <a:solidFill>
                          <a:schemeClr val="tx1"/>
                        </a:solidFill>
                        <a:effectLst/>
                        <a:latin typeface="+mj-lt"/>
                      </a:endParaRPr>
                    </a:p>
                  </a:txBody>
                  <a:tcPr marL="126950" marR="126950" marT="47625" marB="47625" anchor="ctr"/>
                </a:tc>
                <a:tc>
                  <a:txBody>
                    <a:bodyPr/>
                    <a:lstStyle/>
                    <a:p>
                      <a:r>
                        <a:rPr lang="en-GB" sz="1400" dirty="0">
                          <a:effectLst/>
                        </a:rPr>
                        <a:t>151 µW/MHz</a:t>
                      </a:r>
                      <a:endParaRPr lang="en-GB" sz="1400" b="0" dirty="0">
                        <a:solidFill>
                          <a:schemeClr val="tx1"/>
                        </a:solidFill>
                        <a:effectLst/>
                        <a:latin typeface="+mj-lt"/>
                      </a:endParaRPr>
                    </a:p>
                  </a:txBody>
                  <a:tcPr marL="126950" marR="126950" marT="47625" marB="47625" anchor="ctr"/>
                </a:tc>
                <a:tc>
                  <a:txBody>
                    <a:bodyPr/>
                    <a:lstStyle/>
                    <a:p>
                      <a:r>
                        <a:rPr lang="en-GB" sz="1400" dirty="0">
                          <a:effectLst/>
                        </a:rPr>
                        <a:t>32.82 µW/MHz</a:t>
                      </a:r>
                      <a:endParaRPr lang="en-GB" sz="1400" b="0" dirty="0">
                        <a:solidFill>
                          <a:schemeClr val="tx1"/>
                        </a:solidFill>
                        <a:effectLst/>
                        <a:latin typeface="+mj-lt"/>
                      </a:endParaRPr>
                    </a:p>
                  </a:txBody>
                  <a:tcPr marL="126950" marR="126950" marT="47625" marB="47625" anchor="ctr"/>
                </a:tc>
                <a:tc>
                  <a:txBody>
                    <a:bodyPr/>
                    <a:lstStyle/>
                    <a:p>
                      <a:r>
                        <a:rPr lang="en-GB" sz="1400" dirty="0">
                          <a:effectLst/>
                        </a:rPr>
                        <a:t>12.26 µW/MHz</a:t>
                      </a:r>
                      <a:endParaRPr lang="en-GB" sz="1400" b="0" dirty="0">
                        <a:solidFill>
                          <a:schemeClr val="tx1"/>
                        </a:solidFill>
                        <a:effectLst/>
                        <a:latin typeface="+mj-lt"/>
                      </a:endParaRPr>
                    </a:p>
                  </a:txBody>
                  <a:tcPr marL="126950" marR="126950" marT="47625" marB="47625" anchor="ctr"/>
                </a:tc>
                <a:extLst>
                  <a:ext uri="{0D108BD9-81ED-4DB2-BD59-A6C34878D82A}">
                    <a16:rowId xmlns:a16="http://schemas.microsoft.com/office/drawing/2014/main" val="423483667"/>
                  </a:ext>
                </a:extLst>
              </a:tr>
              <a:tr h="551526">
                <a:tc>
                  <a:txBody>
                    <a:bodyPr/>
                    <a:lstStyle/>
                    <a:p>
                      <a:r>
                        <a:rPr lang="en-US" sz="1400" noProof="0" dirty="0">
                          <a:effectLst/>
                        </a:rPr>
                        <a:t>Floor planned</a:t>
                      </a:r>
                      <a:r>
                        <a:rPr lang="en-GB" sz="1400" dirty="0">
                          <a:effectLst/>
                        </a:rPr>
                        <a:t> area</a:t>
                      </a:r>
                      <a:endParaRPr lang="en-GB" sz="1400" b="0" dirty="0">
                        <a:solidFill>
                          <a:schemeClr val="tx1"/>
                        </a:solidFill>
                        <a:effectLst/>
                        <a:latin typeface="+mj-lt"/>
                      </a:endParaRPr>
                    </a:p>
                  </a:txBody>
                  <a:tcPr marL="126950" marR="126950" marT="47625" marB="47625" anchor="ctr"/>
                </a:tc>
                <a:tc>
                  <a:txBody>
                    <a:bodyPr/>
                    <a:lstStyle/>
                    <a:p>
                      <a:r>
                        <a:rPr lang="en-GB" sz="1400" dirty="0">
                          <a:effectLst/>
                        </a:rPr>
                        <a:t>0.44 mm</a:t>
                      </a:r>
                      <a:r>
                        <a:rPr lang="en-GB" sz="1400" baseline="30000" dirty="0">
                          <a:effectLst/>
                        </a:rPr>
                        <a:t>2</a:t>
                      </a:r>
                      <a:endParaRPr lang="en-GB" sz="1400" b="0" dirty="0">
                        <a:solidFill>
                          <a:schemeClr val="tx1"/>
                        </a:solidFill>
                        <a:effectLst/>
                        <a:latin typeface="+mj-lt"/>
                      </a:endParaRPr>
                    </a:p>
                  </a:txBody>
                  <a:tcPr marL="126950" marR="126950" marT="47625" marB="47625" anchor="ctr"/>
                </a:tc>
                <a:tc>
                  <a:txBody>
                    <a:bodyPr/>
                    <a:lstStyle/>
                    <a:p>
                      <a:r>
                        <a:rPr lang="en-GB" sz="1400" dirty="0">
                          <a:effectLst/>
                        </a:rPr>
                        <a:t>0.119 mm</a:t>
                      </a:r>
                      <a:r>
                        <a:rPr lang="en-GB" sz="1400" baseline="30000" dirty="0">
                          <a:effectLst/>
                        </a:rPr>
                        <a:t>2</a:t>
                      </a:r>
                      <a:endParaRPr lang="en-GB" sz="1400" b="0" dirty="0">
                        <a:solidFill>
                          <a:schemeClr val="tx1"/>
                        </a:solidFill>
                        <a:effectLst/>
                        <a:latin typeface="+mj-lt"/>
                      </a:endParaRPr>
                    </a:p>
                  </a:txBody>
                  <a:tcPr marL="126950" marR="126950" marT="47625" marB="47625" anchor="ctr"/>
                </a:tc>
                <a:tc>
                  <a:txBody>
                    <a:bodyPr/>
                    <a:lstStyle/>
                    <a:p>
                      <a:r>
                        <a:rPr lang="en-GB" sz="1400" dirty="0">
                          <a:effectLst/>
                        </a:rPr>
                        <a:t>0.028 mm</a:t>
                      </a:r>
                      <a:r>
                        <a:rPr lang="en-GB" sz="1400" baseline="30000" dirty="0">
                          <a:effectLst/>
                        </a:rPr>
                        <a:t>2</a:t>
                      </a:r>
                      <a:endParaRPr lang="en-GB" sz="1400" b="0" dirty="0">
                        <a:solidFill>
                          <a:schemeClr val="tx1"/>
                        </a:solidFill>
                        <a:effectLst/>
                        <a:latin typeface="+mj-lt"/>
                      </a:endParaRPr>
                    </a:p>
                  </a:txBody>
                  <a:tcPr marL="126950" marR="126950" marT="47625" marB="47625" anchor="ctr"/>
                </a:tc>
                <a:extLst>
                  <a:ext uri="{0D108BD9-81ED-4DB2-BD59-A6C34878D82A}">
                    <a16:rowId xmlns:a16="http://schemas.microsoft.com/office/drawing/2014/main" val="3734981803"/>
                  </a:ext>
                </a:extLst>
              </a:tr>
            </a:tbl>
          </a:graphicData>
        </a:graphic>
      </p:graphicFrame>
    </p:spTree>
    <p:extLst>
      <p:ext uri="{BB962C8B-B14F-4D97-AF65-F5344CB8AC3E}">
        <p14:creationId xmlns:p14="http://schemas.microsoft.com/office/powerpoint/2010/main" val="11089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679E-EF9A-4CF7-8F24-16EB48253708}"/>
              </a:ext>
            </a:extLst>
          </p:cNvPr>
          <p:cNvSpPr>
            <a:spLocks noGrp="1"/>
          </p:cNvSpPr>
          <p:nvPr>
            <p:ph type="title"/>
          </p:nvPr>
        </p:nvSpPr>
        <p:spPr/>
        <p:txBody>
          <a:bodyPr/>
          <a:lstStyle/>
          <a:p>
            <a:r>
              <a:rPr lang="en-GB" dirty="0"/>
              <a:t>Cortex-M4 Block Diagram</a:t>
            </a:r>
            <a:endParaRPr lang="en-US" dirty="0"/>
          </a:p>
        </p:txBody>
      </p:sp>
      <p:sp>
        <p:nvSpPr>
          <p:cNvPr id="52" name="Rectangle 51">
            <a:extLst>
              <a:ext uri="{FF2B5EF4-FFF2-40B4-BE49-F238E27FC236}">
                <a16:creationId xmlns:a16="http://schemas.microsoft.com/office/drawing/2014/main" id="{9C37BD81-E795-400D-A563-27D2D9E79CBF}"/>
              </a:ext>
            </a:extLst>
          </p:cNvPr>
          <p:cNvSpPr/>
          <p:nvPr/>
        </p:nvSpPr>
        <p:spPr>
          <a:xfrm>
            <a:off x="3080084" y="1131010"/>
            <a:ext cx="6150543" cy="45935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3BC503D-8045-4A9C-A582-D601ACAA0F90}"/>
              </a:ext>
            </a:extLst>
          </p:cNvPr>
          <p:cNvSpPr txBox="1"/>
          <p:nvPr/>
        </p:nvSpPr>
        <p:spPr>
          <a:xfrm>
            <a:off x="5000323" y="1289783"/>
            <a:ext cx="231006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Cortex-M4 Processor</a:t>
            </a:r>
            <a:endParaRPr lang="en-US" sz="2100" kern="1200" dirty="0" err="1">
              <a:solidFill>
                <a:schemeClr val="tx2"/>
              </a:solidFill>
              <a:latin typeface="+mn-lt"/>
              <a:ea typeface="+mn-ea"/>
              <a:cs typeface="+mn-cs"/>
            </a:endParaRPr>
          </a:p>
        </p:txBody>
      </p:sp>
      <p:sp>
        <p:nvSpPr>
          <p:cNvPr id="54" name="Rectangle 53">
            <a:extLst>
              <a:ext uri="{FF2B5EF4-FFF2-40B4-BE49-F238E27FC236}">
                <a16:creationId xmlns:a16="http://schemas.microsoft.com/office/drawing/2014/main" id="{7230DA9B-33BE-4CED-9AF0-9F4E859A0BF1}"/>
              </a:ext>
            </a:extLst>
          </p:cNvPr>
          <p:cNvSpPr/>
          <p:nvPr/>
        </p:nvSpPr>
        <p:spPr>
          <a:xfrm>
            <a:off x="1886551" y="2695067"/>
            <a:ext cx="895150" cy="100102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Wake-up</a:t>
            </a:r>
            <a:r>
              <a:rPr lang="en-GB" dirty="0"/>
              <a:t> </a:t>
            </a:r>
            <a:r>
              <a:rPr lang="en-GB" sz="1200" dirty="0"/>
              <a:t>Interrupt Controller (WIC)</a:t>
            </a:r>
            <a:endParaRPr lang="en-US" dirty="0"/>
          </a:p>
        </p:txBody>
      </p:sp>
      <p:pic>
        <p:nvPicPr>
          <p:cNvPr id="59" name="Graphic 58" descr="Single gear">
            <a:extLst>
              <a:ext uri="{FF2B5EF4-FFF2-40B4-BE49-F238E27FC236}">
                <a16:creationId xmlns:a16="http://schemas.microsoft.com/office/drawing/2014/main" id="{32B3F69C-FF58-4024-BCBD-E6622C62B8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8207" y="2526723"/>
            <a:ext cx="413887" cy="413887"/>
          </a:xfrm>
          <a:prstGeom prst="rect">
            <a:avLst/>
          </a:prstGeom>
        </p:spPr>
      </p:pic>
      <p:pic>
        <p:nvPicPr>
          <p:cNvPr id="60" name="Graphic 59" descr="Single gear">
            <a:extLst>
              <a:ext uri="{FF2B5EF4-FFF2-40B4-BE49-F238E27FC236}">
                <a16:creationId xmlns:a16="http://schemas.microsoft.com/office/drawing/2014/main" id="{6523959C-5812-4A85-B51A-53DDB7818A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3683" y="269306"/>
            <a:ext cx="413887" cy="413887"/>
          </a:xfrm>
          <a:prstGeom prst="rect">
            <a:avLst/>
          </a:prstGeom>
        </p:spPr>
      </p:pic>
      <p:sp>
        <p:nvSpPr>
          <p:cNvPr id="61" name="TextBox 60">
            <a:extLst>
              <a:ext uri="{FF2B5EF4-FFF2-40B4-BE49-F238E27FC236}">
                <a16:creationId xmlns:a16="http://schemas.microsoft.com/office/drawing/2014/main" id="{652A4F18-745C-4673-97EA-3A5E70652E2D}"/>
              </a:ext>
            </a:extLst>
          </p:cNvPr>
          <p:cNvSpPr txBox="1"/>
          <p:nvPr/>
        </p:nvSpPr>
        <p:spPr>
          <a:xfrm>
            <a:off x="9432756" y="259724"/>
            <a:ext cx="1232034" cy="4431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600" kern="1200" dirty="0">
                <a:solidFill>
                  <a:schemeClr val="tx2"/>
                </a:solidFill>
                <a:latin typeface="+mn-lt"/>
                <a:ea typeface="+mn-ea"/>
                <a:cs typeface="+mn-cs"/>
              </a:rPr>
              <a:t>Optional component</a:t>
            </a:r>
            <a:endParaRPr lang="en-US" sz="1600" kern="1200" dirty="0" err="1">
              <a:solidFill>
                <a:schemeClr val="tx2"/>
              </a:solidFill>
              <a:latin typeface="+mn-lt"/>
              <a:ea typeface="+mn-ea"/>
              <a:cs typeface="+mn-cs"/>
            </a:endParaRPr>
          </a:p>
        </p:txBody>
      </p:sp>
      <p:cxnSp>
        <p:nvCxnSpPr>
          <p:cNvPr id="63" name="Straight Arrow Connector 62">
            <a:extLst>
              <a:ext uri="{FF2B5EF4-FFF2-40B4-BE49-F238E27FC236}">
                <a16:creationId xmlns:a16="http://schemas.microsoft.com/office/drawing/2014/main" id="{429C2E3C-1BCF-49CA-8761-725249121CC3}"/>
              </a:ext>
            </a:extLst>
          </p:cNvPr>
          <p:cNvCxnSpPr>
            <a:cxnSpLocks/>
          </p:cNvCxnSpPr>
          <p:nvPr/>
        </p:nvCxnSpPr>
        <p:spPr>
          <a:xfrm>
            <a:off x="1386038" y="2156054"/>
            <a:ext cx="2520214"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D79ACACF-E533-4151-A7FF-8514D05B5FBA}"/>
              </a:ext>
            </a:extLst>
          </p:cNvPr>
          <p:cNvCxnSpPr>
            <a:cxnSpLocks/>
            <a:endCxn id="54" idx="0"/>
          </p:cNvCxnSpPr>
          <p:nvPr/>
        </p:nvCxnSpPr>
        <p:spPr>
          <a:xfrm>
            <a:off x="2334126" y="2156054"/>
            <a:ext cx="0" cy="5390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9" name="TextBox 68">
            <a:extLst>
              <a:ext uri="{FF2B5EF4-FFF2-40B4-BE49-F238E27FC236}">
                <a16:creationId xmlns:a16="http://schemas.microsoft.com/office/drawing/2014/main" id="{A71A190C-3C0C-4B25-A729-5FC9F02B3C77}"/>
              </a:ext>
            </a:extLst>
          </p:cNvPr>
          <p:cNvSpPr txBox="1"/>
          <p:nvPr/>
        </p:nvSpPr>
        <p:spPr>
          <a:xfrm>
            <a:off x="1751796" y="1732542"/>
            <a:ext cx="1402080" cy="3877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tx2"/>
                </a:solidFill>
                <a:latin typeface="+mn-lt"/>
                <a:ea typeface="+mn-ea"/>
                <a:cs typeface="+mn-cs"/>
              </a:rPr>
              <a:t>Interrupts and power control</a:t>
            </a:r>
            <a:endParaRPr lang="en-US" sz="1400" kern="1200" dirty="0" err="1">
              <a:solidFill>
                <a:schemeClr val="tx2"/>
              </a:solidFill>
              <a:latin typeface="+mn-lt"/>
              <a:ea typeface="+mn-ea"/>
              <a:cs typeface="+mn-cs"/>
            </a:endParaRPr>
          </a:p>
        </p:txBody>
      </p:sp>
      <p:sp>
        <p:nvSpPr>
          <p:cNvPr id="70" name="Rectangle 69">
            <a:extLst>
              <a:ext uri="{FF2B5EF4-FFF2-40B4-BE49-F238E27FC236}">
                <a16:creationId xmlns:a16="http://schemas.microsoft.com/office/drawing/2014/main" id="{CD9B1BDB-A4E5-429F-BC3C-EDD2ACEAB6A9}"/>
              </a:ext>
            </a:extLst>
          </p:cNvPr>
          <p:cNvSpPr/>
          <p:nvPr/>
        </p:nvSpPr>
        <p:spPr>
          <a:xfrm>
            <a:off x="3906252" y="1732542"/>
            <a:ext cx="895150" cy="100102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 Nested Vectored</a:t>
            </a:r>
            <a:r>
              <a:rPr lang="en-GB" sz="1600" dirty="0"/>
              <a:t> </a:t>
            </a:r>
            <a:r>
              <a:rPr lang="en-GB" sz="1100" dirty="0"/>
              <a:t>Interrupt Controller (NVIC)</a:t>
            </a:r>
            <a:endParaRPr lang="en-US" sz="1600" dirty="0"/>
          </a:p>
        </p:txBody>
      </p:sp>
      <p:sp>
        <p:nvSpPr>
          <p:cNvPr id="71" name="Rectangle 70">
            <a:extLst>
              <a:ext uri="{FF2B5EF4-FFF2-40B4-BE49-F238E27FC236}">
                <a16:creationId xmlns:a16="http://schemas.microsoft.com/office/drawing/2014/main" id="{882A1FCD-85BC-4F65-AD50-F470D7ECE43B}"/>
              </a:ext>
            </a:extLst>
          </p:cNvPr>
          <p:cNvSpPr/>
          <p:nvPr/>
        </p:nvSpPr>
        <p:spPr>
          <a:xfrm>
            <a:off x="5475972" y="1742162"/>
            <a:ext cx="1240055" cy="100102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t>Cortex-M4 Core</a:t>
            </a:r>
            <a:endParaRPr lang="en-US" dirty="0"/>
          </a:p>
        </p:txBody>
      </p:sp>
      <p:sp>
        <p:nvSpPr>
          <p:cNvPr id="73" name="Rectangle 72">
            <a:extLst>
              <a:ext uri="{FF2B5EF4-FFF2-40B4-BE49-F238E27FC236}">
                <a16:creationId xmlns:a16="http://schemas.microsoft.com/office/drawing/2014/main" id="{6693FACC-578D-495F-8AB5-6DC9545E147D}"/>
              </a:ext>
            </a:extLst>
          </p:cNvPr>
          <p:cNvSpPr/>
          <p:nvPr/>
        </p:nvSpPr>
        <p:spPr>
          <a:xfrm>
            <a:off x="5573027" y="2079053"/>
            <a:ext cx="1046746" cy="539013"/>
          </a:xfrm>
          <a:prstGeom prst="rect">
            <a:avLst/>
          </a:prstGeom>
          <a:solidFill>
            <a:schemeClr val="accent4"/>
          </a:solid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100" dirty="0"/>
              <a:t>Floating Point Unit (FPU)</a:t>
            </a:r>
            <a:endParaRPr lang="en-US" sz="1100" dirty="0"/>
          </a:p>
        </p:txBody>
      </p:sp>
      <p:pic>
        <p:nvPicPr>
          <p:cNvPr id="74" name="Graphic 73" descr="Single gear">
            <a:extLst>
              <a:ext uri="{FF2B5EF4-FFF2-40B4-BE49-F238E27FC236}">
                <a16:creationId xmlns:a16="http://schemas.microsoft.com/office/drawing/2014/main" id="{B9494C7E-34C3-4275-AAF6-9F74D9FF77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3079" y="1901084"/>
            <a:ext cx="413887" cy="413887"/>
          </a:xfrm>
          <a:prstGeom prst="rect">
            <a:avLst/>
          </a:prstGeom>
        </p:spPr>
      </p:pic>
      <p:cxnSp>
        <p:nvCxnSpPr>
          <p:cNvPr id="76" name="Straight Arrow Connector 75">
            <a:extLst>
              <a:ext uri="{FF2B5EF4-FFF2-40B4-BE49-F238E27FC236}">
                <a16:creationId xmlns:a16="http://schemas.microsoft.com/office/drawing/2014/main" id="{C8735A12-59D3-40D3-B02E-35039F9A43B6}"/>
              </a:ext>
            </a:extLst>
          </p:cNvPr>
          <p:cNvCxnSpPr>
            <a:cxnSpLocks/>
          </p:cNvCxnSpPr>
          <p:nvPr/>
        </p:nvCxnSpPr>
        <p:spPr>
          <a:xfrm flipV="1">
            <a:off x="4801402" y="2156055"/>
            <a:ext cx="674570" cy="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77" name="Rectangle 76">
            <a:extLst>
              <a:ext uri="{FF2B5EF4-FFF2-40B4-BE49-F238E27FC236}">
                <a16:creationId xmlns:a16="http://schemas.microsoft.com/office/drawing/2014/main" id="{74C61593-F3DB-4DE8-B427-954BCF488D11}"/>
              </a:ext>
            </a:extLst>
          </p:cNvPr>
          <p:cNvSpPr/>
          <p:nvPr/>
        </p:nvSpPr>
        <p:spPr>
          <a:xfrm>
            <a:off x="3906252" y="3096948"/>
            <a:ext cx="895150" cy="100102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Flash</a:t>
            </a:r>
          </a:p>
          <a:p>
            <a:pPr algn="ctr"/>
            <a:r>
              <a:rPr lang="en-GB" sz="1600" dirty="0"/>
              <a:t>Patch</a:t>
            </a:r>
            <a:endParaRPr lang="en-US" sz="1600" dirty="0"/>
          </a:p>
        </p:txBody>
      </p:sp>
      <p:sp>
        <p:nvSpPr>
          <p:cNvPr id="79" name="Rectangle 78">
            <a:extLst>
              <a:ext uri="{FF2B5EF4-FFF2-40B4-BE49-F238E27FC236}">
                <a16:creationId xmlns:a16="http://schemas.microsoft.com/office/drawing/2014/main" id="{DC577790-CD77-4C88-9550-F8F2A1C579C8}"/>
              </a:ext>
            </a:extLst>
          </p:cNvPr>
          <p:cNvSpPr/>
          <p:nvPr/>
        </p:nvSpPr>
        <p:spPr>
          <a:xfrm>
            <a:off x="5648424" y="3096947"/>
            <a:ext cx="895150" cy="100102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Memory Protection Unit (MPU)</a:t>
            </a:r>
            <a:endParaRPr lang="en-US" sz="1200" dirty="0"/>
          </a:p>
        </p:txBody>
      </p:sp>
      <p:pic>
        <p:nvPicPr>
          <p:cNvPr id="80" name="Graphic 79" descr="Single gear">
            <a:extLst>
              <a:ext uri="{FF2B5EF4-FFF2-40B4-BE49-F238E27FC236}">
                <a16:creationId xmlns:a16="http://schemas.microsoft.com/office/drawing/2014/main" id="{9ACC022D-FBB4-465A-84D5-15C50C2AE2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4013" y="2929799"/>
            <a:ext cx="413887" cy="413887"/>
          </a:xfrm>
          <a:prstGeom prst="rect">
            <a:avLst/>
          </a:prstGeom>
        </p:spPr>
      </p:pic>
      <p:pic>
        <p:nvPicPr>
          <p:cNvPr id="81" name="Graphic 80" descr="Single gear">
            <a:extLst>
              <a:ext uri="{FF2B5EF4-FFF2-40B4-BE49-F238E27FC236}">
                <a16:creationId xmlns:a16="http://schemas.microsoft.com/office/drawing/2014/main" id="{4D2EB1DA-64D5-4CCB-B87D-2ECD03244C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2983" y="2930041"/>
            <a:ext cx="413887" cy="413887"/>
          </a:xfrm>
          <a:prstGeom prst="rect">
            <a:avLst/>
          </a:prstGeom>
        </p:spPr>
      </p:pic>
      <p:cxnSp>
        <p:nvCxnSpPr>
          <p:cNvPr id="82" name="Straight Arrow Connector 81">
            <a:extLst>
              <a:ext uri="{FF2B5EF4-FFF2-40B4-BE49-F238E27FC236}">
                <a16:creationId xmlns:a16="http://schemas.microsoft.com/office/drawing/2014/main" id="{BB1FA8FA-D2FA-46B6-8C4A-E1F62821C170}"/>
              </a:ext>
            </a:extLst>
          </p:cNvPr>
          <p:cNvCxnSpPr>
            <a:cxnSpLocks/>
            <a:endCxn id="79" idx="1"/>
          </p:cNvCxnSpPr>
          <p:nvPr/>
        </p:nvCxnSpPr>
        <p:spPr>
          <a:xfrm flipV="1">
            <a:off x="4801402" y="3597462"/>
            <a:ext cx="847022" cy="49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5" name="Rectangle 84">
            <a:extLst>
              <a:ext uri="{FF2B5EF4-FFF2-40B4-BE49-F238E27FC236}">
                <a16:creationId xmlns:a16="http://schemas.microsoft.com/office/drawing/2014/main" id="{0BEAA57D-F9D7-4747-A55C-94664F34DE89}"/>
              </a:ext>
            </a:extLst>
          </p:cNvPr>
          <p:cNvSpPr/>
          <p:nvPr/>
        </p:nvSpPr>
        <p:spPr>
          <a:xfrm>
            <a:off x="7390596" y="3096946"/>
            <a:ext cx="895150" cy="100102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Data Watchpoint</a:t>
            </a:r>
            <a:endParaRPr lang="en-US" sz="1100" dirty="0"/>
          </a:p>
        </p:txBody>
      </p:sp>
      <p:cxnSp>
        <p:nvCxnSpPr>
          <p:cNvPr id="86" name="Straight Arrow Connector 85">
            <a:extLst>
              <a:ext uri="{FF2B5EF4-FFF2-40B4-BE49-F238E27FC236}">
                <a16:creationId xmlns:a16="http://schemas.microsoft.com/office/drawing/2014/main" id="{734259A4-4591-4876-A371-EE6348BB1217}"/>
              </a:ext>
            </a:extLst>
          </p:cNvPr>
          <p:cNvCxnSpPr>
            <a:cxnSpLocks/>
          </p:cNvCxnSpPr>
          <p:nvPr/>
        </p:nvCxnSpPr>
        <p:spPr>
          <a:xfrm flipV="1">
            <a:off x="6541969" y="3595859"/>
            <a:ext cx="847022" cy="49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pic>
        <p:nvPicPr>
          <p:cNvPr id="87" name="Graphic 86" descr="Single gear">
            <a:extLst>
              <a:ext uri="{FF2B5EF4-FFF2-40B4-BE49-F238E27FC236}">
                <a16:creationId xmlns:a16="http://schemas.microsoft.com/office/drawing/2014/main" id="{15947C43-E4EA-43C9-A77F-6C6F3DAF82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3176" y="2928436"/>
            <a:ext cx="413887" cy="413887"/>
          </a:xfrm>
          <a:prstGeom prst="rect">
            <a:avLst/>
          </a:prstGeom>
        </p:spPr>
      </p:pic>
      <p:sp>
        <p:nvSpPr>
          <p:cNvPr id="88" name="Rectangle 87">
            <a:extLst>
              <a:ext uri="{FF2B5EF4-FFF2-40B4-BE49-F238E27FC236}">
                <a16:creationId xmlns:a16="http://schemas.microsoft.com/office/drawing/2014/main" id="{173B9626-89EA-4F36-B07F-D49996B5002A}"/>
              </a:ext>
            </a:extLst>
          </p:cNvPr>
          <p:cNvSpPr/>
          <p:nvPr/>
        </p:nvSpPr>
        <p:spPr>
          <a:xfrm>
            <a:off x="9529009" y="1742162"/>
            <a:ext cx="895150" cy="100102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Embedded Trace Macrocell</a:t>
            </a:r>
            <a:endParaRPr lang="en-US" sz="1100" dirty="0"/>
          </a:p>
        </p:txBody>
      </p:sp>
      <p:pic>
        <p:nvPicPr>
          <p:cNvPr id="89" name="Graphic 88" descr="Single gear">
            <a:extLst>
              <a:ext uri="{FF2B5EF4-FFF2-40B4-BE49-F238E27FC236}">
                <a16:creationId xmlns:a16="http://schemas.microsoft.com/office/drawing/2014/main" id="{29DEC27B-6F4F-4776-8BA6-6F1F8232C8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0164" y="1573718"/>
            <a:ext cx="413887" cy="413887"/>
          </a:xfrm>
          <a:prstGeom prst="rect">
            <a:avLst/>
          </a:prstGeom>
        </p:spPr>
      </p:pic>
      <p:cxnSp>
        <p:nvCxnSpPr>
          <p:cNvPr id="90" name="Straight Arrow Connector 89">
            <a:extLst>
              <a:ext uri="{FF2B5EF4-FFF2-40B4-BE49-F238E27FC236}">
                <a16:creationId xmlns:a16="http://schemas.microsoft.com/office/drawing/2014/main" id="{5AB0CC85-BB1C-456E-836A-3865D1CB7A40}"/>
              </a:ext>
            </a:extLst>
          </p:cNvPr>
          <p:cNvCxnSpPr>
            <a:cxnSpLocks/>
          </p:cNvCxnSpPr>
          <p:nvPr/>
        </p:nvCxnSpPr>
        <p:spPr>
          <a:xfrm flipV="1">
            <a:off x="6716027" y="2146591"/>
            <a:ext cx="2806591" cy="946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97" name="Straight Arrow Connector 96">
            <a:extLst>
              <a:ext uri="{FF2B5EF4-FFF2-40B4-BE49-F238E27FC236}">
                <a16:creationId xmlns:a16="http://schemas.microsoft.com/office/drawing/2014/main" id="{B2012686-B022-4975-9587-756CCDABCEE6}"/>
              </a:ext>
            </a:extLst>
          </p:cNvPr>
          <p:cNvCxnSpPr>
            <a:endCxn id="85" idx="0"/>
          </p:cNvCxnSpPr>
          <p:nvPr/>
        </p:nvCxnSpPr>
        <p:spPr>
          <a:xfrm>
            <a:off x="7838171" y="2348559"/>
            <a:ext cx="0" cy="7483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9" name="Straight Arrow Connector 98">
            <a:extLst>
              <a:ext uri="{FF2B5EF4-FFF2-40B4-BE49-F238E27FC236}">
                <a16:creationId xmlns:a16="http://schemas.microsoft.com/office/drawing/2014/main" id="{2CC3CECA-0B3E-471A-8EBC-1E35E9CE06D3}"/>
              </a:ext>
            </a:extLst>
          </p:cNvPr>
          <p:cNvCxnSpPr/>
          <p:nvPr/>
        </p:nvCxnSpPr>
        <p:spPr>
          <a:xfrm>
            <a:off x="7838171" y="2348559"/>
            <a:ext cx="168444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1" name="Straight Arrow Connector 100">
            <a:extLst>
              <a:ext uri="{FF2B5EF4-FFF2-40B4-BE49-F238E27FC236}">
                <a16:creationId xmlns:a16="http://schemas.microsoft.com/office/drawing/2014/main" id="{3522F900-F4F7-4449-9B56-7A145698970D}"/>
              </a:ext>
            </a:extLst>
          </p:cNvPr>
          <p:cNvCxnSpPr>
            <a:cxnSpLocks/>
          </p:cNvCxnSpPr>
          <p:nvPr/>
        </p:nvCxnSpPr>
        <p:spPr>
          <a:xfrm>
            <a:off x="6258345" y="2743191"/>
            <a:ext cx="0" cy="35375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03" name="Straight Arrow Connector 102">
            <a:extLst>
              <a:ext uri="{FF2B5EF4-FFF2-40B4-BE49-F238E27FC236}">
                <a16:creationId xmlns:a16="http://schemas.microsoft.com/office/drawing/2014/main" id="{BCE805DD-AF2C-4AE2-8E3C-0D344B866A5E}"/>
              </a:ext>
            </a:extLst>
          </p:cNvPr>
          <p:cNvCxnSpPr>
            <a:cxnSpLocks/>
          </p:cNvCxnSpPr>
          <p:nvPr/>
        </p:nvCxnSpPr>
        <p:spPr>
          <a:xfrm>
            <a:off x="5934495" y="2743191"/>
            <a:ext cx="0" cy="35375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04" name="Rectangle 103">
            <a:extLst>
              <a:ext uri="{FF2B5EF4-FFF2-40B4-BE49-F238E27FC236}">
                <a16:creationId xmlns:a16="http://schemas.microsoft.com/office/drawing/2014/main" id="{19FA0755-BECD-4D56-9BAF-1457B17C0589}"/>
              </a:ext>
            </a:extLst>
          </p:cNvPr>
          <p:cNvSpPr/>
          <p:nvPr/>
        </p:nvSpPr>
        <p:spPr>
          <a:xfrm>
            <a:off x="5648424" y="4449017"/>
            <a:ext cx="895150" cy="100102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Bus </a:t>
            </a:r>
          </a:p>
          <a:p>
            <a:pPr algn="ctr"/>
            <a:r>
              <a:rPr lang="en-GB" sz="1600" dirty="0"/>
              <a:t>Matrix</a:t>
            </a:r>
            <a:endParaRPr lang="en-US" sz="1600" dirty="0"/>
          </a:p>
        </p:txBody>
      </p:sp>
      <p:cxnSp>
        <p:nvCxnSpPr>
          <p:cNvPr id="105" name="Straight Arrow Connector 104">
            <a:extLst>
              <a:ext uri="{FF2B5EF4-FFF2-40B4-BE49-F238E27FC236}">
                <a16:creationId xmlns:a16="http://schemas.microsoft.com/office/drawing/2014/main" id="{E3790346-60C1-4C7E-8CEC-C7BCF4EFD58A}"/>
              </a:ext>
            </a:extLst>
          </p:cNvPr>
          <p:cNvCxnSpPr>
            <a:cxnSpLocks/>
          </p:cNvCxnSpPr>
          <p:nvPr/>
        </p:nvCxnSpPr>
        <p:spPr>
          <a:xfrm>
            <a:off x="6115470" y="4097975"/>
            <a:ext cx="0" cy="35375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06" name="Rectangle 105">
            <a:extLst>
              <a:ext uri="{FF2B5EF4-FFF2-40B4-BE49-F238E27FC236}">
                <a16:creationId xmlns:a16="http://schemas.microsoft.com/office/drawing/2014/main" id="{4A1272DD-11EB-4882-9A7D-BA332E7A4718}"/>
              </a:ext>
            </a:extLst>
          </p:cNvPr>
          <p:cNvSpPr/>
          <p:nvPr/>
        </p:nvSpPr>
        <p:spPr>
          <a:xfrm>
            <a:off x="3906251" y="4449017"/>
            <a:ext cx="895150" cy="100102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AHB Access Port</a:t>
            </a:r>
            <a:endParaRPr lang="en-US" sz="1400" dirty="0"/>
          </a:p>
        </p:txBody>
      </p:sp>
      <p:cxnSp>
        <p:nvCxnSpPr>
          <p:cNvPr id="107" name="Straight Arrow Connector 106">
            <a:extLst>
              <a:ext uri="{FF2B5EF4-FFF2-40B4-BE49-F238E27FC236}">
                <a16:creationId xmlns:a16="http://schemas.microsoft.com/office/drawing/2014/main" id="{AC63C01A-6C88-4F69-B3A6-BF421012A888}"/>
              </a:ext>
            </a:extLst>
          </p:cNvPr>
          <p:cNvCxnSpPr>
            <a:cxnSpLocks/>
          </p:cNvCxnSpPr>
          <p:nvPr/>
        </p:nvCxnSpPr>
        <p:spPr>
          <a:xfrm flipV="1">
            <a:off x="4798092" y="4949041"/>
            <a:ext cx="847022" cy="49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09" name="Straight Arrow Connector 108">
            <a:extLst>
              <a:ext uri="{FF2B5EF4-FFF2-40B4-BE49-F238E27FC236}">
                <a16:creationId xmlns:a16="http://schemas.microsoft.com/office/drawing/2014/main" id="{FBA8ED31-D454-44A5-BCC1-A45A3D50ACBE}"/>
              </a:ext>
            </a:extLst>
          </p:cNvPr>
          <p:cNvCxnSpPr/>
          <p:nvPr/>
        </p:nvCxnSpPr>
        <p:spPr>
          <a:xfrm flipV="1">
            <a:off x="4353826" y="2743191"/>
            <a:ext cx="0" cy="1768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1" name="Straight Connector 110">
            <a:extLst>
              <a:ext uri="{FF2B5EF4-FFF2-40B4-BE49-F238E27FC236}">
                <a16:creationId xmlns:a16="http://schemas.microsoft.com/office/drawing/2014/main" id="{61FAB9DB-E0D4-4F32-ADF3-E164D43646EC}"/>
              </a:ext>
            </a:extLst>
          </p:cNvPr>
          <p:cNvCxnSpPr/>
          <p:nvPr/>
        </p:nvCxnSpPr>
        <p:spPr>
          <a:xfrm flipH="1">
            <a:off x="3476625" y="2920068"/>
            <a:ext cx="877201" cy="0"/>
          </a:xfrm>
          <a:prstGeom prst="line">
            <a:avLst/>
          </a:prstGeom>
          <a:ln/>
        </p:spPr>
        <p:style>
          <a:lnRef idx="3">
            <a:schemeClr val="dk1"/>
          </a:lnRef>
          <a:fillRef idx="0">
            <a:schemeClr val="dk1"/>
          </a:fillRef>
          <a:effectRef idx="2">
            <a:schemeClr val="dk1"/>
          </a:effectRef>
          <a:fontRef idx="minor">
            <a:schemeClr val="tx1"/>
          </a:fontRef>
        </p:style>
      </p:cxnSp>
      <p:cxnSp>
        <p:nvCxnSpPr>
          <p:cNvPr id="113" name="Straight Connector 112">
            <a:extLst>
              <a:ext uri="{FF2B5EF4-FFF2-40B4-BE49-F238E27FC236}">
                <a16:creationId xmlns:a16="http://schemas.microsoft.com/office/drawing/2014/main" id="{8CF2202B-DE1C-4F45-966C-4C073B42126F}"/>
              </a:ext>
            </a:extLst>
          </p:cNvPr>
          <p:cNvCxnSpPr/>
          <p:nvPr/>
        </p:nvCxnSpPr>
        <p:spPr>
          <a:xfrm>
            <a:off x="3476625" y="2920068"/>
            <a:ext cx="0" cy="1354784"/>
          </a:xfrm>
          <a:prstGeom prst="line">
            <a:avLst/>
          </a:prstGeom>
          <a:ln/>
        </p:spPr>
        <p:style>
          <a:lnRef idx="3">
            <a:schemeClr val="dk1"/>
          </a:lnRef>
          <a:fillRef idx="0">
            <a:schemeClr val="dk1"/>
          </a:fillRef>
          <a:effectRef idx="2">
            <a:schemeClr val="dk1"/>
          </a:effectRef>
          <a:fontRef idx="minor">
            <a:schemeClr val="tx1"/>
          </a:fontRef>
        </p:style>
      </p:cxnSp>
      <p:cxnSp>
        <p:nvCxnSpPr>
          <p:cNvPr id="115" name="Straight Connector 114">
            <a:extLst>
              <a:ext uri="{FF2B5EF4-FFF2-40B4-BE49-F238E27FC236}">
                <a16:creationId xmlns:a16="http://schemas.microsoft.com/office/drawing/2014/main" id="{FD160729-1D67-4E09-B81E-C37057566954}"/>
              </a:ext>
            </a:extLst>
          </p:cNvPr>
          <p:cNvCxnSpPr/>
          <p:nvPr/>
        </p:nvCxnSpPr>
        <p:spPr>
          <a:xfrm>
            <a:off x="3476625" y="4274852"/>
            <a:ext cx="2410245" cy="0"/>
          </a:xfrm>
          <a:prstGeom prst="line">
            <a:avLst/>
          </a:prstGeom>
          <a:ln/>
        </p:spPr>
        <p:style>
          <a:lnRef idx="3">
            <a:schemeClr val="dk1"/>
          </a:lnRef>
          <a:fillRef idx="0">
            <a:schemeClr val="dk1"/>
          </a:fillRef>
          <a:effectRef idx="2">
            <a:schemeClr val="dk1"/>
          </a:effectRef>
          <a:fontRef idx="minor">
            <a:schemeClr val="tx1"/>
          </a:fontRef>
        </p:style>
      </p:cxnSp>
      <p:cxnSp>
        <p:nvCxnSpPr>
          <p:cNvPr id="117" name="Straight Arrow Connector 116">
            <a:extLst>
              <a:ext uri="{FF2B5EF4-FFF2-40B4-BE49-F238E27FC236}">
                <a16:creationId xmlns:a16="http://schemas.microsoft.com/office/drawing/2014/main" id="{5FB34CD6-6C26-47AD-AD9C-A21297019BB5}"/>
              </a:ext>
            </a:extLst>
          </p:cNvPr>
          <p:cNvCxnSpPr/>
          <p:nvPr/>
        </p:nvCxnSpPr>
        <p:spPr>
          <a:xfrm flipV="1">
            <a:off x="4353826" y="4097975"/>
            <a:ext cx="0" cy="1768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18" name="Graphic 117" descr="Single gear">
            <a:extLst>
              <a:ext uri="{FF2B5EF4-FFF2-40B4-BE49-F238E27FC236}">
                <a16:creationId xmlns:a16="http://schemas.microsoft.com/office/drawing/2014/main" id="{84D4CF47-19B0-4BAE-B651-509517E8D4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7407" y="4272175"/>
            <a:ext cx="413887" cy="413887"/>
          </a:xfrm>
          <a:prstGeom prst="rect">
            <a:avLst/>
          </a:prstGeom>
        </p:spPr>
      </p:pic>
      <p:cxnSp>
        <p:nvCxnSpPr>
          <p:cNvPr id="120" name="Straight Arrow Connector 119">
            <a:extLst>
              <a:ext uri="{FF2B5EF4-FFF2-40B4-BE49-F238E27FC236}">
                <a16:creationId xmlns:a16="http://schemas.microsoft.com/office/drawing/2014/main" id="{600EE959-F89A-4D52-B967-A91C64712716}"/>
              </a:ext>
            </a:extLst>
          </p:cNvPr>
          <p:cNvCxnSpPr/>
          <p:nvPr/>
        </p:nvCxnSpPr>
        <p:spPr>
          <a:xfrm>
            <a:off x="5886870" y="4272175"/>
            <a:ext cx="0" cy="1768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1" name="Rectangle 120">
            <a:extLst>
              <a:ext uri="{FF2B5EF4-FFF2-40B4-BE49-F238E27FC236}">
                <a16:creationId xmlns:a16="http://schemas.microsoft.com/office/drawing/2014/main" id="{2185D8E9-EFBD-4DEA-A087-479D8905D102}"/>
              </a:ext>
            </a:extLst>
          </p:cNvPr>
          <p:cNvSpPr/>
          <p:nvPr/>
        </p:nvSpPr>
        <p:spPr>
          <a:xfrm>
            <a:off x="1886551" y="4448526"/>
            <a:ext cx="895150" cy="100102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Serial-Wire or JTAG Debug Port</a:t>
            </a:r>
            <a:endParaRPr lang="en-US" sz="1200" dirty="0"/>
          </a:p>
        </p:txBody>
      </p:sp>
      <p:pic>
        <p:nvPicPr>
          <p:cNvPr id="122" name="Graphic 121" descr="Single gear">
            <a:extLst>
              <a:ext uri="{FF2B5EF4-FFF2-40B4-BE49-F238E27FC236}">
                <a16:creationId xmlns:a16="http://schemas.microsoft.com/office/drawing/2014/main" id="{6873A475-6E66-4BAF-98C0-8AFAE8DCA1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8206" y="4272175"/>
            <a:ext cx="413887" cy="413887"/>
          </a:xfrm>
          <a:prstGeom prst="rect">
            <a:avLst/>
          </a:prstGeom>
        </p:spPr>
      </p:pic>
      <p:cxnSp>
        <p:nvCxnSpPr>
          <p:cNvPr id="123" name="Straight Arrow Connector 122">
            <a:extLst>
              <a:ext uri="{FF2B5EF4-FFF2-40B4-BE49-F238E27FC236}">
                <a16:creationId xmlns:a16="http://schemas.microsoft.com/office/drawing/2014/main" id="{91901156-3C21-41A4-8468-C94A89C4CAB3}"/>
              </a:ext>
            </a:extLst>
          </p:cNvPr>
          <p:cNvCxnSpPr>
            <a:cxnSpLocks/>
            <a:stCxn id="121" idx="3"/>
            <a:endCxn id="106" idx="1"/>
          </p:cNvCxnSpPr>
          <p:nvPr/>
        </p:nvCxnSpPr>
        <p:spPr>
          <a:xfrm>
            <a:off x="2781701" y="4949041"/>
            <a:ext cx="1124550" cy="49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27" name="Rectangle 126">
            <a:extLst>
              <a:ext uri="{FF2B5EF4-FFF2-40B4-BE49-F238E27FC236}">
                <a16:creationId xmlns:a16="http://schemas.microsoft.com/office/drawing/2014/main" id="{A2677997-19D9-49C8-BE7F-7EB349AA9DE4}"/>
              </a:ext>
            </a:extLst>
          </p:cNvPr>
          <p:cNvSpPr/>
          <p:nvPr/>
        </p:nvSpPr>
        <p:spPr>
          <a:xfrm>
            <a:off x="7390596" y="4448526"/>
            <a:ext cx="895150" cy="100102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Instrumentation</a:t>
            </a:r>
            <a:r>
              <a:rPr lang="en-GB" sz="1100" dirty="0"/>
              <a:t> Trace Macrocell</a:t>
            </a:r>
            <a:endParaRPr lang="en-US" sz="1100" dirty="0"/>
          </a:p>
        </p:txBody>
      </p:sp>
      <p:cxnSp>
        <p:nvCxnSpPr>
          <p:cNvPr id="128" name="Straight Arrow Connector 127">
            <a:extLst>
              <a:ext uri="{FF2B5EF4-FFF2-40B4-BE49-F238E27FC236}">
                <a16:creationId xmlns:a16="http://schemas.microsoft.com/office/drawing/2014/main" id="{75CADA61-E215-4647-8A93-A863B3376F41}"/>
              </a:ext>
            </a:extLst>
          </p:cNvPr>
          <p:cNvCxnSpPr>
            <a:cxnSpLocks/>
          </p:cNvCxnSpPr>
          <p:nvPr/>
        </p:nvCxnSpPr>
        <p:spPr>
          <a:xfrm flipV="1">
            <a:off x="6536955" y="4948550"/>
            <a:ext cx="847022" cy="49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29" name="TextBox 128">
            <a:extLst>
              <a:ext uri="{FF2B5EF4-FFF2-40B4-BE49-F238E27FC236}">
                <a16:creationId xmlns:a16="http://schemas.microsoft.com/office/drawing/2014/main" id="{D83AB617-72DD-42ED-BA20-B3AC585F8753}"/>
              </a:ext>
            </a:extLst>
          </p:cNvPr>
          <p:cNvSpPr txBox="1"/>
          <p:nvPr/>
        </p:nvSpPr>
        <p:spPr>
          <a:xfrm>
            <a:off x="1886551" y="5800725"/>
            <a:ext cx="895150" cy="4985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tx2"/>
                </a:solidFill>
                <a:latin typeface="+mn-lt"/>
                <a:ea typeface="+mn-ea"/>
                <a:cs typeface="+mn-cs"/>
              </a:rPr>
              <a:t>Serial-wire or JTAG Debug </a:t>
            </a:r>
            <a:r>
              <a:rPr lang="en-GB" sz="1200" dirty="0">
                <a:solidFill>
                  <a:schemeClr val="tx2"/>
                </a:solidFill>
                <a:latin typeface="+mn-lt"/>
                <a:ea typeface="+mn-ea"/>
              </a:rPr>
              <a:t>Interface</a:t>
            </a:r>
            <a:endParaRPr lang="en-US" sz="1200" kern="1200" dirty="0" err="1">
              <a:solidFill>
                <a:schemeClr val="tx2"/>
              </a:solidFill>
              <a:latin typeface="+mn-lt"/>
              <a:ea typeface="+mn-ea"/>
              <a:cs typeface="+mn-cs"/>
            </a:endParaRPr>
          </a:p>
        </p:txBody>
      </p:sp>
      <p:cxnSp>
        <p:nvCxnSpPr>
          <p:cNvPr id="131" name="Straight Arrow Connector 130">
            <a:extLst>
              <a:ext uri="{FF2B5EF4-FFF2-40B4-BE49-F238E27FC236}">
                <a16:creationId xmlns:a16="http://schemas.microsoft.com/office/drawing/2014/main" id="{85C1759E-23CC-4E54-AEF9-3457632EBA76}"/>
              </a:ext>
            </a:extLst>
          </p:cNvPr>
          <p:cNvCxnSpPr>
            <a:stCxn id="129" idx="0"/>
            <a:endCxn id="121" idx="2"/>
          </p:cNvCxnSpPr>
          <p:nvPr/>
        </p:nvCxnSpPr>
        <p:spPr>
          <a:xfrm flipV="1">
            <a:off x="2334126" y="5449555"/>
            <a:ext cx="0" cy="35117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32" name="Rectangle 131">
            <a:extLst>
              <a:ext uri="{FF2B5EF4-FFF2-40B4-BE49-F238E27FC236}">
                <a16:creationId xmlns:a16="http://schemas.microsoft.com/office/drawing/2014/main" id="{A05490D2-791C-4435-B612-7C2696A67021}"/>
              </a:ext>
            </a:extLst>
          </p:cNvPr>
          <p:cNvSpPr/>
          <p:nvPr/>
        </p:nvSpPr>
        <p:spPr>
          <a:xfrm>
            <a:off x="9529009" y="4448526"/>
            <a:ext cx="895150" cy="100102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Trace Port Interface Unit</a:t>
            </a:r>
            <a:endParaRPr lang="en-US" dirty="0"/>
          </a:p>
        </p:txBody>
      </p:sp>
      <p:pic>
        <p:nvPicPr>
          <p:cNvPr id="133" name="Graphic 132" descr="Single gear">
            <a:extLst>
              <a:ext uri="{FF2B5EF4-FFF2-40B4-BE49-F238E27FC236}">
                <a16:creationId xmlns:a16="http://schemas.microsoft.com/office/drawing/2014/main" id="{40D69E3D-2782-4004-A2ED-E98BA7F96A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3176" y="4280637"/>
            <a:ext cx="413887" cy="413887"/>
          </a:xfrm>
          <a:prstGeom prst="rect">
            <a:avLst/>
          </a:prstGeom>
        </p:spPr>
      </p:pic>
      <p:cxnSp>
        <p:nvCxnSpPr>
          <p:cNvPr id="134" name="Straight Arrow Connector 133">
            <a:extLst>
              <a:ext uri="{FF2B5EF4-FFF2-40B4-BE49-F238E27FC236}">
                <a16:creationId xmlns:a16="http://schemas.microsoft.com/office/drawing/2014/main" id="{4D9BC726-FD06-4182-A7E8-A25A014D1156}"/>
              </a:ext>
            </a:extLst>
          </p:cNvPr>
          <p:cNvCxnSpPr>
            <a:cxnSpLocks/>
            <a:stCxn id="127" idx="3"/>
            <a:endCxn id="132" idx="1"/>
          </p:cNvCxnSpPr>
          <p:nvPr/>
        </p:nvCxnSpPr>
        <p:spPr>
          <a:xfrm>
            <a:off x="8285746" y="4949041"/>
            <a:ext cx="1243263"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pic>
        <p:nvPicPr>
          <p:cNvPr id="137" name="Graphic 136" descr="Single gear">
            <a:extLst>
              <a:ext uri="{FF2B5EF4-FFF2-40B4-BE49-F238E27FC236}">
                <a16:creationId xmlns:a16="http://schemas.microsoft.com/office/drawing/2014/main" id="{F5644B13-B138-47AE-ABA1-59B1C76307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53646" y="4280637"/>
            <a:ext cx="413887" cy="413887"/>
          </a:xfrm>
          <a:prstGeom prst="rect">
            <a:avLst/>
          </a:prstGeom>
        </p:spPr>
      </p:pic>
      <p:cxnSp>
        <p:nvCxnSpPr>
          <p:cNvPr id="139" name="Straight Arrow Connector 138">
            <a:extLst>
              <a:ext uri="{FF2B5EF4-FFF2-40B4-BE49-F238E27FC236}">
                <a16:creationId xmlns:a16="http://schemas.microsoft.com/office/drawing/2014/main" id="{36DB629C-1F9A-4964-B634-36BF1C99A57E}"/>
              </a:ext>
            </a:extLst>
          </p:cNvPr>
          <p:cNvCxnSpPr>
            <a:stCxn id="88" idx="2"/>
            <a:endCxn id="132" idx="0"/>
          </p:cNvCxnSpPr>
          <p:nvPr/>
        </p:nvCxnSpPr>
        <p:spPr>
          <a:xfrm>
            <a:off x="9976584" y="2743191"/>
            <a:ext cx="0" cy="170533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40" name="TextBox 139">
            <a:extLst>
              <a:ext uri="{FF2B5EF4-FFF2-40B4-BE49-F238E27FC236}">
                <a16:creationId xmlns:a16="http://schemas.microsoft.com/office/drawing/2014/main" id="{22D32106-902E-4C60-8AAD-1CCE906C5209}"/>
              </a:ext>
            </a:extLst>
          </p:cNvPr>
          <p:cNvSpPr txBox="1"/>
          <p:nvPr/>
        </p:nvSpPr>
        <p:spPr>
          <a:xfrm>
            <a:off x="9529009" y="5797053"/>
            <a:ext cx="895150" cy="3323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tx2"/>
                </a:solidFill>
                <a:latin typeface="+mn-lt"/>
                <a:ea typeface="+mn-ea"/>
                <a:cs typeface="+mn-cs"/>
              </a:rPr>
              <a:t>Trace Port Interface</a:t>
            </a:r>
            <a:endParaRPr lang="en-US" sz="1200" kern="1200" dirty="0" err="1">
              <a:solidFill>
                <a:schemeClr val="tx2"/>
              </a:solidFill>
              <a:latin typeface="+mn-lt"/>
              <a:ea typeface="+mn-ea"/>
              <a:cs typeface="+mn-cs"/>
            </a:endParaRPr>
          </a:p>
        </p:txBody>
      </p:sp>
      <p:cxnSp>
        <p:nvCxnSpPr>
          <p:cNvPr id="141" name="Straight Arrow Connector 140">
            <a:extLst>
              <a:ext uri="{FF2B5EF4-FFF2-40B4-BE49-F238E27FC236}">
                <a16:creationId xmlns:a16="http://schemas.microsoft.com/office/drawing/2014/main" id="{64A6AD24-5C35-4A14-B465-53B7632EA3D9}"/>
              </a:ext>
            </a:extLst>
          </p:cNvPr>
          <p:cNvCxnSpPr/>
          <p:nvPr/>
        </p:nvCxnSpPr>
        <p:spPr>
          <a:xfrm flipV="1">
            <a:off x="9986109" y="5445883"/>
            <a:ext cx="0" cy="35117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43" name="Straight Arrow Connector 142">
            <a:extLst>
              <a:ext uri="{FF2B5EF4-FFF2-40B4-BE49-F238E27FC236}">
                <a16:creationId xmlns:a16="http://schemas.microsoft.com/office/drawing/2014/main" id="{A4F90CBB-A342-47E0-8492-1B241D0F5D32}"/>
              </a:ext>
            </a:extLst>
          </p:cNvPr>
          <p:cNvCxnSpPr>
            <a:stCxn id="127" idx="0"/>
            <a:endCxn id="85" idx="2"/>
          </p:cNvCxnSpPr>
          <p:nvPr/>
        </p:nvCxnSpPr>
        <p:spPr>
          <a:xfrm flipV="1">
            <a:off x="7838171" y="4097975"/>
            <a:ext cx="0" cy="35055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45" name="Straight Arrow Connector 144">
            <a:extLst>
              <a:ext uri="{FF2B5EF4-FFF2-40B4-BE49-F238E27FC236}">
                <a16:creationId xmlns:a16="http://schemas.microsoft.com/office/drawing/2014/main" id="{4BD1605A-664E-4530-965A-D41026494298}"/>
              </a:ext>
            </a:extLst>
          </p:cNvPr>
          <p:cNvCxnSpPr/>
          <p:nvPr/>
        </p:nvCxnSpPr>
        <p:spPr>
          <a:xfrm>
            <a:off x="6334125" y="4280637"/>
            <a:ext cx="0" cy="1678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7" name="Straight Arrow Connector 146">
            <a:extLst>
              <a:ext uri="{FF2B5EF4-FFF2-40B4-BE49-F238E27FC236}">
                <a16:creationId xmlns:a16="http://schemas.microsoft.com/office/drawing/2014/main" id="{C785B586-0097-48EE-A5CE-4C56A9416D76}"/>
              </a:ext>
            </a:extLst>
          </p:cNvPr>
          <p:cNvCxnSpPr/>
          <p:nvPr/>
        </p:nvCxnSpPr>
        <p:spPr>
          <a:xfrm flipV="1">
            <a:off x="7637063" y="4097975"/>
            <a:ext cx="0" cy="174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9" name="Straight Connector 148">
            <a:extLst>
              <a:ext uri="{FF2B5EF4-FFF2-40B4-BE49-F238E27FC236}">
                <a16:creationId xmlns:a16="http://schemas.microsoft.com/office/drawing/2014/main" id="{A1A8E414-A94C-4246-8031-2E45B4FB71F4}"/>
              </a:ext>
            </a:extLst>
          </p:cNvPr>
          <p:cNvCxnSpPr>
            <a:cxnSpLocks/>
          </p:cNvCxnSpPr>
          <p:nvPr/>
        </p:nvCxnSpPr>
        <p:spPr>
          <a:xfrm>
            <a:off x="6334125" y="4272175"/>
            <a:ext cx="1302938" cy="0"/>
          </a:xfrm>
          <a:prstGeom prst="line">
            <a:avLst/>
          </a:prstGeom>
          <a:ln/>
        </p:spPr>
        <p:style>
          <a:lnRef idx="3">
            <a:schemeClr val="dk1"/>
          </a:lnRef>
          <a:fillRef idx="0">
            <a:schemeClr val="dk1"/>
          </a:fillRef>
          <a:effectRef idx="2">
            <a:schemeClr val="dk1"/>
          </a:effectRef>
          <a:fontRef idx="minor">
            <a:schemeClr val="tx1"/>
          </a:fontRef>
        </p:style>
      </p:cxnSp>
      <p:sp>
        <p:nvSpPr>
          <p:cNvPr id="62" name="Rectangle 61">
            <a:extLst>
              <a:ext uri="{FF2B5EF4-FFF2-40B4-BE49-F238E27FC236}">
                <a16:creationId xmlns:a16="http://schemas.microsoft.com/office/drawing/2014/main" id="{84B67D10-3A65-438D-A085-228513A33215}"/>
              </a:ext>
            </a:extLst>
          </p:cNvPr>
          <p:cNvSpPr/>
          <p:nvPr/>
        </p:nvSpPr>
        <p:spPr>
          <a:xfrm>
            <a:off x="7390596" y="6060458"/>
            <a:ext cx="1243262" cy="421239"/>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CoreSight ROM table</a:t>
            </a:r>
            <a:endParaRPr lang="en-US" dirty="0"/>
          </a:p>
        </p:txBody>
      </p:sp>
      <p:cxnSp>
        <p:nvCxnSpPr>
          <p:cNvPr id="4" name="Straight Connector 3">
            <a:extLst>
              <a:ext uri="{FF2B5EF4-FFF2-40B4-BE49-F238E27FC236}">
                <a16:creationId xmlns:a16="http://schemas.microsoft.com/office/drawing/2014/main" id="{41489AC1-1BAE-423F-A83D-53BFE80B95D8}"/>
              </a:ext>
            </a:extLst>
          </p:cNvPr>
          <p:cNvCxnSpPr/>
          <p:nvPr/>
        </p:nvCxnSpPr>
        <p:spPr>
          <a:xfrm>
            <a:off x="6425184" y="5853524"/>
            <a:ext cx="293498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09F8D1A5-3CC1-42EE-949C-9AC271218478}"/>
              </a:ext>
            </a:extLst>
          </p:cNvPr>
          <p:cNvCxnSpPr>
            <a:cxnSpLocks/>
          </p:cNvCxnSpPr>
          <p:nvPr/>
        </p:nvCxnSpPr>
        <p:spPr>
          <a:xfrm flipV="1">
            <a:off x="6425184" y="5445884"/>
            <a:ext cx="0" cy="4076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82EF5DC-5A61-46DF-9A0A-AE19BB000B9B}"/>
              </a:ext>
            </a:extLst>
          </p:cNvPr>
          <p:cNvCxnSpPr>
            <a:cxnSpLocks/>
          </p:cNvCxnSpPr>
          <p:nvPr/>
        </p:nvCxnSpPr>
        <p:spPr>
          <a:xfrm flipH="1" flipV="1">
            <a:off x="9353646" y="2526724"/>
            <a:ext cx="6518" cy="332680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1E40C5E9-9CA5-4AF5-A62F-B2BDE0D6CC56}"/>
              </a:ext>
            </a:extLst>
          </p:cNvPr>
          <p:cNvCxnSpPr/>
          <p:nvPr/>
        </p:nvCxnSpPr>
        <p:spPr>
          <a:xfrm>
            <a:off x="9353646" y="2526723"/>
            <a:ext cx="16897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E7366ABD-C5C0-40CE-9909-FA9B7F6052F4}"/>
              </a:ext>
            </a:extLst>
          </p:cNvPr>
          <p:cNvCxnSpPr>
            <a:endCxn id="62" idx="0"/>
          </p:cNvCxnSpPr>
          <p:nvPr/>
        </p:nvCxnSpPr>
        <p:spPr>
          <a:xfrm>
            <a:off x="8012227" y="5853524"/>
            <a:ext cx="0" cy="20693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75" name="Graphic 74" descr="Single gear">
            <a:extLst>
              <a:ext uri="{FF2B5EF4-FFF2-40B4-BE49-F238E27FC236}">
                <a16:creationId xmlns:a16="http://schemas.microsoft.com/office/drawing/2014/main" id="{7424D43A-D20E-484C-862C-3C6BC16841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1945" y="5894434"/>
            <a:ext cx="413887" cy="413887"/>
          </a:xfrm>
          <a:prstGeom prst="rect">
            <a:avLst/>
          </a:prstGeom>
        </p:spPr>
      </p:pic>
      <p:sp>
        <p:nvSpPr>
          <p:cNvPr id="15" name="TextBox 14">
            <a:extLst>
              <a:ext uri="{FF2B5EF4-FFF2-40B4-BE49-F238E27FC236}">
                <a16:creationId xmlns:a16="http://schemas.microsoft.com/office/drawing/2014/main" id="{D597EDB0-1D44-4A32-91B9-B8295FE2C524}"/>
              </a:ext>
            </a:extLst>
          </p:cNvPr>
          <p:cNvSpPr txBox="1"/>
          <p:nvPr/>
        </p:nvSpPr>
        <p:spPr>
          <a:xfrm>
            <a:off x="8738816" y="6281879"/>
            <a:ext cx="983619" cy="4985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tx2"/>
                </a:solidFill>
                <a:latin typeface="+mn-lt"/>
                <a:ea typeface="+mn-ea"/>
                <a:cs typeface="+mn-cs"/>
              </a:rPr>
              <a:t>PPB APB debug system interface</a:t>
            </a:r>
            <a:endParaRPr lang="en-US" sz="1200" kern="1200" dirty="0" err="1">
              <a:solidFill>
                <a:schemeClr val="tx2"/>
              </a:solidFill>
              <a:latin typeface="+mn-lt"/>
              <a:ea typeface="+mn-ea"/>
              <a:cs typeface="+mn-cs"/>
            </a:endParaRPr>
          </a:p>
        </p:txBody>
      </p:sp>
      <p:cxnSp>
        <p:nvCxnSpPr>
          <p:cNvPr id="17" name="Straight Arrow Connector 16">
            <a:extLst>
              <a:ext uri="{FF2B5EF4-FFF2-40B4-BE49-F238E27FC236}">
                <a16:creationId xmlns:a16="http://schemas.microsoft.com/office/drawing/2014/main" id="{D0212ED6-C4E8-4BBB-B038-0B6F6AC333C3}"/>
              </a:ext>
            </a:extLst>
          </p:cNvPr>
          <p:cNvCxnSpPr>
            <a:endCxn id="15" idx="0"/>
          </p:cNvCxnSpPr>
          <p:nvPr/>
        </p:nvCxnSpPr>
        <p:spPr>
          <a:xfrm>
            <a:off x="9230625" y="5853524"/>
            <a:ext cx="1" cy="4283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2A6EB11A-361E-4E78-A77F-DF50FEEF38A9}"/>
              </a:ext>
            </a:extLst>
          </p:cNvPr>
          <p:cNvSpPr txBox="1"/>
          <p:nvPr/>
        </p:nvSpPr>
        <p:spPr>
          <a:xfrm>
            <a:off x="6154873" y="6271077"/>
            <a:ext cx="983619" cy="4985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tx2"/>
                </a:solidFill>
                <a:latin typeface="+mn-lt"/>
                <a:ea typeface="+mn-ea"/>
                <a:cs typeface="+mn-cs"/>
              </a:rPr>
              <a:t>System AHB-Lite system interface</a:t>
            </a:r>
            <a:endParaRPr lang="en-US" sz="1200" kern="1200" dirty="0" err="1">
              <a:solidFill>
                <a:schemeClr val="tx2"/>
              </a:solidFill>
              <a:latin typeface="+mn-lt"/>
              <a:ea typeface="+mn-ea"/>
              <a:cs typeface="+mn-cs"/>
            </a:endParaRPr>
          </a:p>
        </p:txBody>
      </p:sp>
      <p:cxnSp>
        <p:nvCxnSpPr>
          <p:cNvPr id="83" name="Straight Arrow Connector 82">
            <a:extLst>
              <a:ext uri="{FF2B5EF4-FFF2-40B4-BE49-F238E27FC236}">
                <a16:creationId xmlns:a16="http://schemas.microsoft.com/office/drawing/2014/main" id="{879CB7BB-5131-4F77-B5ED-08E762E6CEE6}"/>
              </a:ext>
            </a:extLst>
          </p:cNvPr>
          <p:cNvCxnSpPr>
            <a:cxnSpLocks/>
          </p:cNvCxnSpPr>
          <p:nvPr/>
        </p:nvCxnSpPr>
        <p:spPr>
          <a:xfrm flipV="1">
            <a:off x="6211824" y="5451980"/>
            <a:ext cx="0" cy="5980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654D10F-F466-4D08-8E5C-292B4F736791}"/>
              </a:ext>
            </a:extLst>
          </p:cNvPr>
          <p:cNvCxnSpPr>
            <a:cxnSpLocks/>
          </p:cNvCxnSpPr>
          <p:nvPr/>
        </p:nvCxnSpPr>
        <p:spPr>
          <a:xfrm>
            <a:off x="6221769" y="6060458"/>
            <a:ext cx="43710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7C3AEBC-5A9B-4C68-AF6D-1FFB22C90A9E}"/>
              </a:ext>
            </a:extLst>
          </p:cNvPr>
          <p:cNvCxnSpPr>
            <a:endCxn id="78" idx="0"/>
          </p:cNvCxnSpPr>
          <p:nvPr/>
        </p:nvCxnSpPr>
        <p:spPr>
          <a:xfrm>
            <a:off x="6646682" y="6067701"/>
            <a:ext cx="1" cy="2033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3" name="TextBox 92">
            <a:extLst>
              <a:ext uri="{FF2B5EF4-FFF2-40B4-BE49-F238E27FC236}">
                <a16:creationId xmlns:a16="http://schemas.microsoft.com/office/drawing/2014/main" id="{35FDE40C-B3A1-462F-9D9F-FD2B4395D2F2}"/>
              </a:ext>
            </a:extLst>
          </p:cNvPr>
          <p:cNvSpPr txBox="1"/>
          <p:nvPr/>
        </p:nvSpPr>
        <p:spPr>
          <a:xfrm>
            <a:off x="5164054" y="6280614"/>
            <a:ext cx="835792" cy="4985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err="1">
                <a:solidFill>
                  <a:schemeClr val="tx2"/>
                </a:solidFill>
                <a:latin typeface="+mn-lt"/>
                <a:ea typeface="+mn-ea"/>
                <a:cs typeface="+mn-cs"/>
              </a:rPr>
              <a:t>DCode</a:t>
            </a:r>
            <a:r>
              <a:rPr lang="en-GB" sz="1200" kern="1200" dirty="0">
                <a:solidFill>
                  <a:schemeClr val="tx2"/>
                </a:solidFill>
                <a:latin typeface="+mn-lt"/>
                <a:ea typeface="+mn-ea"/>
                <a:cs typeface="+mn-cs"/>
              </a:rPr>
              <a:t> AHB-Lite data interface</a:t>
            </a:r>
            <a:endParaRPr lang="en-US" sz="1200" kern="1200" dirty="0" err="1">
              <a:solidFill>
                <a:schemeClr val="tx2"/>
              </a:solidFill>
              <a:latin typeface="+mn-lt"/>
              <a:ea typeface="+mn-ea"/>
              <a:cs typeface="+mn-cs"/>
            </a:endParaRPr>
          </a:p>
        </p:txBody>
      </p:sp>
      <p:cxnSp>
        <p:nvCxnSpPr>
          <p:cNvPr id="94" name="Straight Arrow Connector 93">
            <a:extLst>
              <a:ext uri="{FF2B5EF4-FFF2-40B4-BE49-F238E27FC236}">
                <a16:creationId xmlns:a16="http://schemas.microsoft.com/office/drawing/2014/main" id="{14689774-68CA-4B4E-B0B7-AF26AF7CEAC6}"/>
              </a:ext>
            </a:extLst>
          </p:cNvPr>
          <p:cNvCxnSpPr>
            <a:cxnSpLocks/>
          </p:cNvCxnSpPr>
          <p:nvPr/>
        </p:nvCxnSpPr>
        <p:spPr>
          <a:xfrm flipV="1">
            <a:off x="6022848" y="5445884"/>
            <a:ext cx="0" cy="5980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E1932CAE-65D0-43B2-861D-C4FBD3CE652A}"/>
              </a:ext>
            </a:extLst>
          </p:cNvPr>
          <p:cNvCxnSpPr>
            <a:cxnSpLocks/>
          </p:cNvCxnSpPr>
          <p:nvPr/>
        </p:nvCxnSpPr>
        <p:spPr>
          <a:xfrm>
            <a:off x="5581689" y="6054362"/>
            <a:ext cx="43710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6" name="Straight Arrow Connector 95">
            <a:extLst>
              <a:ext uri="{FF2B5EF4-FFF2-40B4-BE49-F238E27FC236}">
                <a16:creationId xmlns:a16="http://schemas.microsoft.com/office/drawing/2014/main" id="{CAE7F78B-8E69-40BD-9AE4-6BEEC4F4DAE9}"/>
              </a:ext>
            </a:extLst>
          </p:cNvPr>
          <p:cNvCxnSpPr/>
          <p:nvPr/>
        </p:nvCxnSpPr>
        <p:spPr>
          <a:xfrm>
            <a:off x="5579882" y="6049413"/>
            <a:ext cx="1" cy="2033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8" name="TextBox 97">
            <a:extLst>
              <a:ext uri="{FF2B5EF4-FFF2-40B4-BE49-F238E27FC236}">
                <a16:creationId xmlns:a16="http://schemas.microsoft.com/office/drawing/2014/main" id="{C43862F7-2CAB-4C01-A1E1-942535273C9B}"/>
              </a:ext>
            </a:extLst>
          </p:cNvPr>
          <p:cNvSpPr txBox="1"/>
          <p:nvPr/>
        </p:nvSpPr>
        <p:spPr>
          <a:xfrm>
            <a:off x="3738548" y="6315497"/>
            <a:ext cx="1234362" cy="3323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err="1">
                <a:solidFill>
                  <a:schemeClr val="tx2"/>
                </a:solidFill>
                <a:latin typeface="+mn-lt"/>
                <a:ea typeface="+mn-ea"/>
                <a:cs typeface="+mn-cs"/>
              </a:rPr>
              <a:t>ICode</a:t>
            </a:r>
            <a:r>
              <a:rPr lang="en-GB" sz="1200" kern="1200" dirty="0">
                <a:solidFill>
                  <a:schemeClr val="tx2"/>
                </a:solidFill>
                <a:latin typeface="+mn-lt"/>
                <a:ea typeface="+mn-ea"/>
                <a:cs typeface="+mn-cs"/>
              </a:rPr>
              <a:t> AHB-Lite </a:t>
            </a:r>
            <a:r>
              <a:rPr lang="en-GB" sz="1200" kern="1200" dirty="0" err="1">
                <a:solidFill>
                  <a:schemeClr val="tx2"/>
                </a:solidFill>
                <a:latin typeface="+mn-lt"/>
                <a:ea typeface="+mn-ea"/>
                <a:cs typeface="+mn-cs"/>
              </a:rPr>
              <a:t>insruction</a:t>
            </a:r>
            <a:r>
              <a:rPr lang="en-GB" sz="1200" kern="1200" dirty="0">
                <a:solidFill>
                  <a:schemeClr val="tx2"/>
                </a:solidFill>
                <a:latin typeface="+mn-lt"/>
                <a:ea typeface="+mn-ea"/>
                <a:cs typeface="+mn-cs"/>
              </a:rPr>
              <a:t> interface</a:t>
            </a:r>
            <a:endParaRPr lang="en-US" sz="1200" kern="1200" dirty="0" err="1">
              <a:solidFill>
                <a:schemeClr val="tx2"/>
              </a:solidFill>
              <a:latin typeface="+mn-lt"/>
              <a:ea typeface="+mn-ea"/>
              <a:cs typeface="+mn-cs"/>
            </a:endParaRPr>
          </a:p>
        </p:txBody>
      </p:sp>
      <p:cxnSp>
        <p:nvCxnSpPr>
          <p:cNvPr id="100" name="Straight Arrow Connector 99">
            <a:extLst>
              <a:ext uri="{FF2B5EF4-FFF2-40B4-BE49-F238E27FC236}">
                <a16:creationId xmlns:a16="http://schemas.microsoft.com/office/drawing/2014/main" id="{53D46E64-E245-428B-AB2C-834652CAD8F5}"/>
              </a:ext>
            </a:extLst>
          </p:cNvPr>
          <p:cNvCxnSpPr>
            <a:cxnSpLocks/>
          </p:cNvCxnSpPr>
          <p:nvPr/>
        </p:nvCxnSpPr>
        <p:spPr>
          <a:xfrm flipH="1" flipV="1">
            <a:off x="5800242" y="5465537"/>
            <a:ext cx="1123" cy="3879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02B421DD-B28F-487C-98DB-AA95D70EB76A}"/>
              </a:ext>
            </a:extLst>
          </p:cNvPr>
          <p:cNvCxnSpPr>
            <a:cxnSpLocks/>
          </p:cNvCxnSpPr>
          <p:nvPr/>
        </p:nvCxnSpPr>
        <p:spPr>
          <a:xfrm>
            <a:off x="4353826" y="5853524"/>
            <a:ext cx="144641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65FEEDDD-6628-4A83-A9EA-84814EC20EDC}"/>
              </a:ext>
            </a:extLst>
          </p:cNvPr>
          <p:cNvCxnSpPr>
            <a:endCxn id="98" idx="0"/>
          </p:cNvCxnSpPr>
          <p:nvPr/>
        </p:nvCxnSpPr>
        <p:spPr>
          <a:xfrm>
            <a:off x="4353826" y="5853524"/>
            <a:ext cx="1903" cy="46197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7B58702F-91E8-42DF-98D7-9E486AA59515}"/>
              </a:ext>
            </a:extLst>
          </p:cNvPr>
          <p:cNvCxnSpPr/>
          <p:nvPr/>
        </p:nvCxnSpPr>
        <p:spPr>
          <a:xfrm>
            <a:off x="9365838" y="5242560"/>
            <a:ext cx="16897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462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5EEA-6B5C-4B86-B8B7-DF6090C93AD7}"/>
              </a:ext>
            </a:extLst>
          </p:cNvPr>
          <p:cNvSpPr>
            <a:spLocks noGrp="1"/>
          </p:cNvSpPr>
          <p:nvPr>
            <p:ph type="title"/>
          </p:nvPr>
        </p:nvSpPr>
        <p:spPr/>
        <p:txBody>
          <a:bodyPr/>
          <a:lstStyle/>
          <a:p>
            <a:r>
              <a:rPr lang="en-GB" dirty="0"/>
              <a:t>Cortex-M4 Block Diagram</a:t>
            </a:r>
            <a:endParaRPr lang="en-US" dirty="0"/>
          </a:p>
        </p:txBody>
      </p:sp>
      <p:sp>
        <p:nvSpPr>
          <p:cNvPr id="3" name="Content Placeholder 2">
            <a:extLst>
              <a:ext uri="{FF2B5EF4-FFF2-40B4-BE49-F238E27FC236}">
                <a16:creationId xmlns:a16="http://schemas.microsoft.com/office/drawing/2014/main" id="{E6248F2F-61F0-4921-A24B-C002D1E812D6}"/>
              </a:ext>
            </a:extLst>
          </p:cNvPr>
          <p:cNvSpPr>
            <a:spLocks noGrp="1"/>
          </p:cNvSpPr>
          <p:nvPr>
            <p:ph idx="1"/>
          </p:nvPr>
        </p:nvSpPr>
        <p:spPr/>
        <p:txBody>
          <a:bodyPr/>
          <a:lstStyle/>
          <a:p>
            <a:r>
              <a:rPr lang="en-GB" sz="2000" dirty="0"/>
              <a:t>Processor core</a:t>
            </a:r>
          </a:p>
          <a:p>
            <a:pPr lvl="1">
              <a:spcBef>
                <a:spcPts val="600"/>
              </a:spcBef>
            </a:pPr>
            <a:r>
              <a:rPr lang="en-GB" sz="1800" dirty="0"/>
              <a:t>Contains internal registers, the ALU, data path, and some control logic</a:t>
            </a:r>
          </a:p>
          <a:p>
            <a:pPr lvl="1">
              <a:spcBef>
                <a:spcPts val="600"/>
              </a:spcBef>
            </a:pPr>
            <a:r>
              <a:rPr lang="en-GB" sz="1800" dirty="0"/>
              <a:t>Registers include 16x 32-bit registers for both general and special use</a:t>
            </a:r>
          </a:p>
          <a:p>
            <a:pPr lvl="1">
              <a:spcBef>
                <a:spcPts val="600"/>
              </a:spcBef>
            </a:pPr>
            <a:endParaRPr lang="en-GB" sz="1800" dirty="0"/>
          </a:p>
          <a:p>
            <a:r>
              <a:rPr lang="en-GB" sz="2000" dirty="0"/>
              <a:t>Processor pipeline stages</a:t>
            </a:r>
          </a:p>
          <a:p>
            <a:pPr lvl="1">
              <a:spcBef>
                <a:spcPts val="600"/>
              </a:spcBef>
            </a:pPr>
            <a:r>
              <a:rPr lang="en-GB" sz="1800" dirty="0"/>
              <a:t>Three-stage pipeline: fetch, decode, and execution</a:t>
            </a:r>
          </a:p>
          <a:p>
            <a:pPr lvl="1">
              <a:spcBef>
                <a:spcPts val="600"/>
              </a:spcBef>
            </a:pPr>
            <a:r>
              <a:rPr lang="en-US" sz="1800" dirty="0"/>
              <a:t>Some instructions may take multiple cycles to execute, in which case the pipeline will be stalled</a:t>
            </a:r>
          </a:p>
          <a:p>
            <a:pPr lvl="1">
              <a:spcBef>
                <a:spcPts val="600"/>
              </a:spcBef>
            </a:pPr>
            <a:r>
              <a:rPr lang="en-US" sz="1800" dirty="0"/>
              <a:t>Speculatively prefetches instructions from branch target addresses</a:t>
            </a:r>
          </a:p>
          <a:p>
            <a:pPr lvl="1">
              <a:spcBef>
                <a:spcPts val="600"/>
              </a:spcBef>
            </a:pPr>
            <a:r>
              <a:rPr lang="en-US" sz="1800" dirty="0"/>
              <a:t>Up to two instructions can be fetched in one transfer (16-bit instructions)</a:t>
            </a:r>
          </a:p>
        </p:txBody>
      </p:sp>
      <p:grpSp>
        <p:nvGrpSpPr>
          <p:cNvPr id="4" name="Group 3">
            <a:extLst>
              <a:ext uri="{FF2B5EF4-FFF2-40B4-BE49-F238E27FC236}">
                <a16:creationId xmlns:a16="http://schemas.microsoft.com/office/drawing/2014/main" id="{EFEF4B58-D16A-4FDC-BB8E-3ADA48DBC8AC}"/>
              </a:ext>
            </a:extLst>
          </p:cNvPr>
          <p:cNvGrpSpPr/>
          <p:nvPr/>
        </p:nvGrpSpPr>
        <p:grpSpPr>
          <a:xfrm>
            <a:off x="1972937" y="4532710"/>
            <a:ext cx="8246126" cy="1849040"/>
            <a:chOff x="729866" y="4455930"/>
            <a:chExt cx="8246126" cy="1849040"/>
          </a:xfrm>
        </p:grpSpPr>
        <p:sp>
          <p:nvSpPr>
            <p:cNvPr id="5" name="Rounded Rectangle 30">
              <a:extLst>
                <a:ext uri="{FF2B5EF4-FFF2-40B4-BE49-F238E27FC236}">
                  <a16:creationId xmlns:a16="http://schemas.microsoft.com/office/drawing/2014/main" id="{CB4A7F3F-4F8B-4C6D-87AB-49D0ACBC427B}"/>
                </a:ext>
              </a:extLst>
            </p:cNvPr>
            <p:cNvSpPr/>
            <p:nvPr/>
          </p:nvSpPr>
          <p:spPr bwMode="auto">
            <a:xfrm>
              <a:off x="1919687" y="4496814"/>
              <a:ext cx="991518" cy="236569"/>
            </a:xfrm>
            <a:prstGeom prst="roundRect">
              <a:avLst/>
            </a:prstGeom>
            <a:solidFill>
              <a:schemeClr val="accent1"/>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Fetch</a:t>
              </a:r>
            </a:p>
          </p:txBody>
        </p:sp>
        <p:sp>
          <p:nvSpPr>
            <p:cNvPr id="6" name="Rounded Rectangle 31">
              <a:extLst>
                <a:ext uri="{FF2B5EF4-FFF2-40B4-BE49-F238E27FC236}">
                  <a16:creationId xmlns:a16="http://schemas.microsoft.com/office/drawing/2014/main" id="{A9C38408-9D0B-4C26-BF8B-B74F53DCEA23}"/>
                </a:ext>
              </a:extLst>
            </p:cNvPr>
            <p:cNvSpPr/>
            <p:nvPr/>
          </p:nvSpPr>
          <p:spPr bwMode="auto">
            <a:xfrm>
              <a:off x="2966290" y="4496814"/>
              <a:ext cx="991518" cy="236569"/>
            </a:xfrm>
            <a:prstGeom prst="round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Decode</a:t>
              </a:r>
            </a:p>
          </p:txBody>
        </p:sp>
        <p:sp>
          <p:nvSpPr>
            <p:cNvPr id="7" name="Rounded Rectangle 32">
              <a:extLst>
                <a:ext uri="{FF2B5EF4-FFF2-40B4-BE49-F238E27FC236}">
                  <a16:creationId xmlns:a16="http://schemas.microsoft.com/office/drawing/2014/main" id="{7B3C0F3E-9E7E-4F07-89ED-E8C668306081}"/>
                </a:ext>
              </a:extLst>
            </p:cNvPr>
            <p:cNvSpPr/>
            <p:nvPr/>
          </p:nvSpPr>
          <p:spPr bwMode="auto">
            <a:xfrm>
              <a:off x="4012893" y="4496814"/>
              <a:ext cx="991518" cy="236569"/>
            </a:xfrm>
            <a:prstGeom prst="roundRect">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Execute</a:t>
              </a:r>
            </a:p>
          </p:txBody>
        </p:sp>
        <p:sp>
          <p:nvSpPr>
            <p:cNvPr id="8" name="Rounded Rectangle 34">
              <a:extLst>
                <a:ext uri="{FF2B5EF4-FFF2-40B4-BE49-F238E27FC236}">
                  <a16:creationId xmlns:a16="http://schemas.microsoft.com/office/drawing/2014/main" id="{6C3857EE-4C41-48A3-955E-2CFBB928525C}"/>
                </a:ext>
              </a:extLst>
            </p:cNvPr>
            <p:cNvSpPr/>
            <p:nvPr/>
          </p:nvSpPr>
          <p:spPr bwMode="auto">
            <a:xfrm>
              <a:off x="1919687" y="4849454"/>
              <a:ext cx="991518" cy="236569"/>
            </a:xfrm>
            <a:prstGeom prst="roundRect">
              <a:avLst/>
            </a:prstGeom>
            <a:solidFill>
              <a:schemeClr val="accent1"/>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Fetch</a:t>
              </a:r>
            </a:p>
          </p:txBody>
        </p:sp>
        <p:sp>
          <p:nvSpPr>
            <p:cNvPr id="9" name="Rounded Rectangle 35">
              <a:extLst>
                <a:ext uri="{FF2B5EF4-FFF2-40B4-BE49-F238E27FC236}">
                  <a16:creationId xmlns:a16="http://schemas.microsoft.com/office/drawing/2014/main" id="{5FBC73BD-2873-47B6-AA57-CC0B928CE25B}"/>
                </a:ext>
              </a:extLst>
            </p:cNvPr>
            <p:cNvSpPr/>
            <p:nvPr/>
          </p:nvSpPr>
          <p:spPr bwMode="auto">
            <a:xfrm>
              <a:off x="4012893" y="4849454"/>
              <a:ext cx="991518" cy="236569"/>
            </a:xfrm>
            <a:prstGeom prst="round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Decode</a:t>
              </a:r>
            </a:p>
          </p:txBody>
        </p:sp>
        <p:sp>
          <p:nvSpPr>
            <p:cNvPr id="10" name="Rounded Rectangle 36">
              <a:extLst>
                <a:ext uri="{FF2B5EF4-FFF2-40B4-BE49-F238E27FC236}">
                  <a16:creationId xmlns:a16="http://schemas.microsoft.com/office/drawing/2014/main" id="{F8CE09D2-069E-40E3-BD48-85E35F2CC26E}"/>
                </a:ext>
              </a:extLst>
            </p:cNvPr>
            <p:cNvSpPr/>
            <p:nvPr/>
          </p:nvSpPr>
          <p:spPr bwMode="auto">
            <a:xfrm>
              <a:off x="5059496" y="4849454"/>
              <a:ext cx="991518" cy="236569"/>
            </a:xfrm>
            <a:prstGeom prst="roundRect">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Execute</a:t>
              </a:r>
            </a:p>
          </p:txBody>
        </p:sp>
        <p:sp>
          <p:nvSpPr>
            <p:cNvPr id="11" name="Rounded Rectangle 37">
              <a:extLst>
                <a:ext uri="{FF2B5EF4-FFF2-40B4-BE49-F238E27FC236}">
                  <a16:creationId xmlns:a16="http://schemas.microsoft.com/office/drawing/2014/main" id="{0ED66BAB-E49D-4E0D-A90D-54ACD4C815E6}"/>
                </a:ext>
              </a:extLst>
            </p:cNvPr>
            <p:cNvSpPr/>
            <p:nvPr/>
          </p:nvSpPr>
          <p:spPr bwMode="auto">
            <a:xfrm>
              <a:off x="2966290" y="5204116"/>
              <a:ext cx="991518" cy="236569"/>
            </a:xfrm>
            <a:prstGeom prst="roundRect">
              <a:avLst/>
            </a:prstGeom>
            <a:solidFill>
              <a:schemeClr val="accent1"/>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Fetch</a:t>
              </a:r>
            </a:p>
          </p:txBody>
        </p:sp>
        <p:sp>
          <p:nvSpPr>
            <p:cNvPr id="12" name="Rounded Rectangle 38">
              <a:extLst>
                <a:ext uri="{FF2B5EF4-FFF2-40B4-BE49-F238E27FC236}">
                  <a16:creationId xmlns:a16="http://schemas.microsoft.com/office/drawing/2014/main" id="{F2FF3F09-7FA4-4F86-B654-EC501E75664D}"/>
                </a:ext>
              </a:extLst>
            </p:cNvPr>
            <p:cNvSpPr/>
            <p:nvPr/>
          </p:nvSpPr>
          <p:spPr bwMode="auto">
            <a:xfrm>
              <a:off x="5059496" y="5202093"/>
              <a:ext cx="991518" cy="236569"/>
            </a:xfrm>
            <a:prstGeom prst="round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Decode</a:t>
              </a:r>
            </a:p>
          </p:txBody>
        </p:sp>
        <p:sp>
          <p:nvSpPr>
            <p:cNvPr id="13" name="Rounded Rectangle 39">
              <a:extLst>
                <a:ext uri="{FF2B5EF4-FFF2-40B4-BE49-F238E27FC236}">
                  <a16:creationId xmlns:a16="http://schemas.microsoft.com/office/drawing/2014/main" id="{9DCFF76C-445B-444F-B579-2DF928809882}"/>
                </a:ext>
              </a:extLst>
            </p:cNvPr>
            <p:cNvSpPr/>
            <p:nvPr/>
          </p:nvSpPr>
          <p:spPr bwMode="auto">
            <a:xfrm>
              <a:off x="6106099" y="5202093"/>
              <a:ext cx="991518" cy="236569"/>
            </a:xfrm>
            <a:prstGeom prst="roundRect">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Execute</a:t>
              </a:r>
            </a:p>
          </p:txBody>
        </p:sp>
        <p:sp>
          <p:nvSpPr>
            <p:cNvPr id="14" name="TextBox 13">
              <a:extLst>
                <a:ext uri="{FF2B5EF4-FFF2-40B4-BE49-F238E27FC236}">
                  <a16:creationId xmlns:a16="http://schemas.microsoft.com/office/drawing/2014/main" id="{2A09FFF1-7FCA-49C8-BCCE-3FF80EF76F9D}"/>
                </a:ext>
              </a:extLst>
            </p:cNvPr>
            <p:cNvSpPr txBox="1"/>
            <p:nvPr/>
          </p:nvSpPr>
          <p:spPr>
            <a:xfrm>
              <a:off x="729866" y="4455930"/>
              <a:ext cx="1288974" cy="244778"/>
            </a:xfrm>
            <a:prstGeom prst="rect">
              <a:avLst/>
            </a:prstGeom>
            <a:noFill/>
          </p:spPr>
          <p:txBody>
            <a:bodyPr wrap="square" rtlCol="0">
              <a:spAutoFit/>
            </a:bodyPr>
            <a:lstStyle/>
            <a:p>
              <a:pPr fontAlgn="base">
                <a:spcBef>
                  <a:spcPct val="0"/>
                </a:spcBef>
                <a:spcAft>
                  <a:spcPct val="0"/>
                </a:spcAft>
              </a:pPr>
              <a:r>
                <a:rPr lang="en-GB" sz="1400" dirty="0">
                  <a:solidFill>
                    <a:srgbClr val="000000"/>
                  </a:solidFill>
                  <a:latin typeface="Arial" charset="0"/>
                  <a:ea typeface="MS PGothic" pitchFamily="34" charset="-128"/>
                </a:rPr>
                <a:t>Instruction 1</a:t>
              </a:r>
            </a:p>
          </p:txBody>
        </p:sp>
        <p:sp>
          <p:nvSpPr>
            <p:cNvPr id="15" name="TextBox 14">
              <a:extLst>
                <a:ext uri="{FF2B5EF4-FFF2-40B4-BE49-F238E27FC236}">
                  <a16:creationId xmlns:a16="http://schemas.microsoft.com/office/drawing/2014/main" id="{C519DDBD-3CB7-473B-8F91-1F582E8C13EE}"/>
                </a:ext>
              </a:extLst>
            </p:cNvPr>
            <p:cNvSpPr txBox="1"/>
            <p:nvPr/>
          </p:nvSpPr>
          <p:spPr>
            <a:xfrm>
              <a:off x="729866" y="4819782"/>
              <a:ext cx="1288974" cy="244778"/>
            </a:xfrm>
            <a:prstGeom prst="rect">
              <a:avLst/>
            </a:prstGeom>
            <a:noFill/>
          </p:spPr>
          <p:txBody>
            <a:bodyPr wrap="square" rtlCol="0">
              <a:spAutoFit/>
            </a:bodyPr>
            <a:lstStyle/>
            <a:p>
              <a:pPr fontAlgn="base">
                <a:spcBef>
                  <a:spcPct val="0"/>
                </a:spcBef>
                <a:spcAft>
                  <a:spcPct val="0"/>
                </a:spcAft>
              </a:pPr>
              <a:r>
                <a:rPr lang="en-GB" sz="1400" dirty="0">
                  <a:solidFill>
                    <a:srgbClr val="000000"/>
                  </a:solidFill>
                  <a:latin typeface="Arial" charset="0"/>
                  <a:ea typeface="MS PGothic" pitchFamily="34" charset="-128"/>
                </a:rPr>
                <a:t>Instruction 2</a:t>
              </a:r>
            </a:p>
          </p:txBody>
        </p:sp>
        <p:sp>
          <p:nvSpPr>
            <p:cNvPr id="16" name="TextBox 15">
              <a:extLst>
                <a:ext uri="{FF2B5EF4-FFF2-40B4-BE49-F238E27FC236}">
                  <a16:creationId xmlns:a16="http://schemas.microsoft.com/office/drawing/2014/main" id="{B48C24D7-4126-4EBD-8EE2-2C9482B441F8}"/>
                </a:ext>
              </a:extLst>
            </p:cNvPr>
            <p:cNvSpPr txBox="1"/>
            <p:nvPr/>
          </p:nvSpPr>
          <p:spPr>
            <a:xfrm>
              <a:off x="737010" y="5178376"/>
              <a:ext cx="1288974" cy="244778"/>
            </a:xfrm>
            <a:prstGeom prst="rect">
              <a:avLst/>
            </a:prstGeom>
            <a:noFill/>
          </p:spPr>
          <p:txBody>
            <a:bodyPr wrap="square" rtlCol="0">
              <a:spAutoFit/>
            </a:bodyPr>
            <a:lstStyle/>
            <a:p>
              <a:pPr fontAlgn="base">
                <a:spcBef>
                  <a:spcPct val="0"/>
                </a:spcBef>
                <a:spcAft>
                  <a:spcPct val="0"/>
                </a:spcAft>
              </a:pPr>
              <a:r>
                <a:rPr lang="en-GB" sz="1400" dirty="0">
                  <a:solidFill>
                    <a:srgbClr val="000000"/>
                  </a:solidFill>
                  <a:latin typeface="Arial" charset="0"/>
                  <a:ea typeface="MS PGothic" pitchFamily="34" charset="-128"/>
                </a:rPr>
                <a:t>Instruction 3</a:t>
              </a:r>
            </a:p>
          </p:txBody>
        </p:sp>
        <p:sp>
          <p:nvSpPr>
            <p:cNvPr id="17" name="Rounded Rectangle 43">
              <a:extLst>
                <a:ext uri="{FF2B5EF4-FFF2-40B4-BE49-F238E27FC236}">
                  <a16:creationId xmlns:a16="http://schemas.microsoft.com/office/drawing/2014/main" id="{467A3A77-1C85-4E7B-92A5-D7683D1FFE9D}"/>
                </a:ext>
              </a:extLst>
            </p:cNvPr>
            <p:cNvSpPr/>
            <p:nvPr/>
          </p:nvSpPr>
          <p:spPr bwMode="auto">
            <a:xfrm>
              <a:off x="2966290" y="5554732"/>
              <a:ext cx="991518" cy="236569"/>
            </a:xfrm>
            <a:prstGeom prst="roundRect">
              <a:avLst/>
            </a:prstGeom>
            <a:solidFill>
              <a:schemeClr val="accent1"/>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Fetch</a:t>
              </a:r>
            </a:p>
          </p:txBody>
        </p:sp>
        <p:sp>
          <p:nvSpPr>
            <p:cNvPr id="18" name="Rounded Rectangle 44">
              <a:extLst>
                <a:ext uri="{FF2B5EF4-FFF2-40B4-BE49-F238E27FC236}">
                  <a16:creationId xmlns:a16="http://schemas.microsoft.com/office/drawing/2014/main" id="{664695BE-226E-4EF5-8F65-AF9109A0B85A}"/>
                </a:ext>
              </a:extLst>
            </p:cNvPr>
            <p:cNvSpPr/>
            <p:nvPr/>
          </p:nvSpPr>
          <p:spPr bwMode="auto">
            <a:xfrm>
              <a:off x="6106099" y="5554732"/>
              <a:ext cx="991518" cy="236569"/>
            </a:xfrm>
            <a:prstGeom prst="round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Decode</a:t>
              </a:r>
            </a:p>
          </p:txBody>
        </p:sp>
        <p:sp>
          <p:nvSpPr>
            <p:cNvPr id="19" name="Rounded Rectangle 45">
              <a:extLst>
                <a:ext uri="{FF2B5EF4-FFF2-40B4-BE49-F238E27FC236}">
                  <a16:creationId xmlns:a16="http://schemas.microsoft.com/office/drawing/2014/main" id="{3D9C37C1-1F40-43DA-A554-4DFC0C8BECFE}"/>
                </a:ext>
              </a:extLst>
            </p:cNvPr>
            <p:cNvSpPr/>
            <p:nvPr/>
          </p:nvSpPr>
          <p:spPr bwMode="auto">
            <a:xfrm>
              <a:off x="7152702" y="5554732"/>
              <a:ext cx="991518" cy="236569"/>
            </a:xfrm>
            <a:prstGeom prst="roundRect">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Execute</a:t>
              </a:r>
            </a:p>
          </p:txBody>
        </p:sp>
        <p:sp>
          <p:nvSpPr>
            <p:cNvPr id="20" name="TextBox 19">
              <a:extLst>
                <a:ext uri="{FF2B5EF4-FFF2-40B4-BE49-F238E27FC236}">
                  <a16:creationId xmlns:a16="http://schemas.microsoft.com/office/drawing/2014/main" id="{23892699-12B7-4BA7-ACFA-4F55597B1BB4}"/>
                </a:ext>
              </a:extLst>
            </p:cNvPr>
            <p:cNvSpPr txBox="1"/>
            <p:nvPr/>
          </p:nvSpPr>
          <p:spPr>
            <a:xfrm>
              <a:off x="737010" y="5530137"/>
              <a:ext cx="1288974" cy="244778"/>
            </a:xfrm>
            <a:prstGeom prst="rect">
              <a:avLst/>
            </a:prstGeom>
            <a:noFill/>
          </p:spPr>
          <p:txBody>
            <a:bodyPr wrap="square" rtlCol="0">
              <a:spAutoFit/>
            </a:bodyPr>
            <a:lstStyle/>
            <a:p>
              <a:pPr fontAlgn="base">
                <a:spcBef>
                  <a:spcPct val="0"/>
                </a:spcBef>
                <a:spcAft>
                  <a:spcPct val="0"/>
                </a:spcAft>
              </a:pPr>
              <a:r>
                <a:rPr lang="en-GB" sz="1400" dirty="0">
                  <a:solidFill>
                    <a:srgbClr val="000000"/>
                  </a:solidFill>
                  <a:latin typeface="Arial" charset="0"/>
                  <a:ea typeface="MS PGothic" pitchFamily="34" charset="-128"/>
                </a:rPr>
                <a:t>Instruction 4</a:t>
              </a:r>
            </a:p>
          </p:txBody>
        </p:sp>
        <p:cxnSp>
          <p:nvCxnSpPr>
            <p:cNvPr id="21" name="Straight Arrow Connector 20">
              <a:extLst>
                <a:ext uri="{FF2B5EF4-FFF2-40B4-BE49-F238E27FC236}">
                  <a16:creationId xmlns:a16="http://schemas.microsoft.com/office/drawing/2014/main" id="{D1039F66-FDDC-4D13-BD17-BAC4F50793FB}"/>
                </a:ext>
              </a:extLst>
            </p:cNvPr>
            <p:cNvCxnSpPr/>
            <p:nvPr/>
          </p:nvCxnSpPr>
          <p:spPr bwMode="auto">
            <a:xfrm>
              <a:off x="729866" y="5997193"/>
              <a:ext cx="8086382" cy="0"/>
            </a:xfrm>
            <a:prstGeom prst="straightConnector1">
              <a:avLst/>
            </a:prstGeom>
            <a:noFill/>
            <a:ln w="19050" cap="flat" cmpd="sng" algn="ctr">
              <a:solidFill>
                <a:srgbClr val="000000">
                  <a:lumMod val="50000"/>
                  <a:lumOff val="50000"/>
                </a:srgbClr>
              </a:solidFill>
              <a:prstDash val="solid"/>
              <a:round/>
              <a:headEnd type="none" w="med" len="med"/>
              <a:tailEnd type="triangle" w="lg" len="lg"/>
            </a:ln>
            <a:effectLst/>
          </p:spPr>
        </p:cxnSp>
        <p:sp>
          <p:nvSpPr>
            <p:cNvPr id="22" name="TextBox 21">
              <a:extLst>
                <a:ext uri="{FF2B5EF4-FFF2-40B4-BE49-F238E27FC236}">
                  <a16:creationId xmlns:a16="http://schemas.microsoft.com/office/drawing/2014/main" id="{C8A056A0-94A2-4EAA-A4EA-2D126E93189B}"/>
                </a:ext>
              </a:extLst>
            </p:cNvPr>
            <p:cNvSpPr txBox="1"/>
            <p:nvPr/>
          </p:nvSpPr>
          <p:spPr>
            <a:xfrm>
              <a:off x="8144220" y="5997193"/>
              <a:ext cx="831772" cy="307777"/>
            </a:xfrm>
            <a:prstGeom prst="rect">
              <a:avLst/>
            </a:prstGeom>
            <a:noFill/>
          </p:spPr>
          <p:txBody>
            <a:bodyPr wrap="square" rtlCol="0">
              <a:spAutoFit/>
            </a:bodyPr>
            <a:lstStyle/>
            <a:p>
              <a:pPr fontAlgn="base">
                <a:spcBef>
                  <a:spcPct val="0"/>
                </a:spcBef>
                <a:spcAft>
                  <a:spcPct val="0"/>
                </a:spcAft>
              </a:pPr>
              <a:r>
                <a:rPr lang="en-GB" sz="1400" dirty="0">
                  <a:solidFill>
                    <a:srgbClr val="000000"/>
                  </a:solidFill>
                  <a:latin typeface="Arial" charset="0"/>
                  <a:ea typeface="MS PGothic" pitchFamily="34" charset="-128"/>
                </a:rPr>
                <a:t>Time </a:t>
              </a:r>
            </a:p>
          </p:txBody>
        </p:sp>
      </p:grpSp>
    </p:spTree>
    <p:extLst>
      <p:ext uri="{BB962C8B-B14F-4D97-AF65-F5344CB8AC3E}">
        <p14:creationId xmlns:p14="http://schemas.microsoft.com/office/powerpoint/2010/main" val="151505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8A2B-ED0A-4600-893E-3967A11BC384}"/>
              </a:ext>
            </a:extLst>
          </p:cNvPr>
          <p:cNvSpPr>
            <a:spLocks noGrp="1"/>
          </p:cNvSpPr>
          <p:nvPr>
            <p:ph type="title"/>
          </p:nvPr>
        </p:nvSpPr>
        <p:spPr/>
        <p:txBody>
          <a:bodyPr/>
          <a:lstStyle/>
          <a:p>
            <a:r>
              <a:rPr lang="en-GB" dirty="0"/>
              <a:t>Cortex-M4 Block Diagram</a:t>
            </a:r>
            <a:endParaRPr lang="en-US" dirty="0"/>
          </a:p>
        </p:txBody>
      </p:sp>
      <p:sp>
        <p:nvSpPr>
          <p:cNvPr id="3" name="Content Placeholder 2">
            <a:extLst>
              <a:ext uri="{FF2B5EF4-FFF2-40B4-BE49-F238E27FC236}">
                <a16:creationId xmlns:a16="http://schemas.microsoft.com/office/drawing/2014/main" id="{1BC799EE-6D40-4EB1-9F42-91316A2EF23A}"/>
              </a:ext>
            </a:extLst>
          </p:cNvPr>
          <p:cNvSpPr>
            <a:spLocks noGrp="1"/>
          </p:cNvSpPr>
          <p:nvPr>
            <p:ph idx="1"/>
          </p:nvPr>
        </p:nvSpPr>
        <p:spPr/>
        <p:txBody>
          <a:bodyPr/>
          <a:lstStyle/>
          <a:p>
            <a:r>
              <a:rPr lang="en-GB" sz="2000" dirty="0"/>
              <a:t>Nested vectored interrupt controller (NVIC)</a:t>
            </a:r>
          </a:p>
          <a:p>
            <a:pPr lvl="1">
              <a:spcBef>
                <a:spcPts val="600"/>
              </a:spcBef>
            </a:pPr>
            <a:r>
              <a:rPr lang="en-GB" sz="1800" dirty="0"/>
              <a:t>Up to 240 interrupt request signals and an NMI</a:t>
            </a:r>
          </a:p>
          <a:p>
            <a:pPr lvl="1">
              <a:spcBef>
                <a:spcPts val="600"/>
              </a:spcBef>
            </a:pPr>
            <a:r>
              <a:rPr lang="en-GB" sz="1800" dirty="0"/>
              <a:t>Automatically handles nested interrupts, such as comparing priorities between interrupt requests and the current priority level</a:t>
            </a:r>
          </a:p>
          <a:p>
            <a:pPr lvl="1">
              <a:spcBef>
                <a:spcPts val="600"/>
              </a:spcBef>
            </a:pPr>
            <a:endParaRPr lang="en-GB" sz="1800" dirty="0"/>
          </a:p>
          <a:p>
            <a:r>
              <a:rPr lang="en-GB" sz="2000" dirty="0"/>
              <a:t>Wake-up interrupt controller (WIC)</a:t>
            </a:r>
          </a:p>
          <a:p>
            <a:pPr lvl="1">
              <a:spcBef>
                <a:spcPts val="600"/>
              </a:spcBef>
            </a:pPr>
            <a:r>
              <a:rPr lang="en-GB" sz="1800" dirty="0"/>
              <a:t>For low-power applications, the microcontroller can enter sleep mode by shutting down most of the components</a:t>
            </a:r>
          </a:p>
          <a:p>
            <a:pPr lvl="1">
              <a:spcBef>
                <a:spcPts val="600"/>
              </a:spcBef>
            </a:pPr>
            <a:r>
              <a:rPr lang="en-GB" sz="1800" dirty="0"/>
              <a:t>When an interrupt request is detected, the WIC can inform the power management unit to power up the system</a:t>
            </a:r>
          </a:p>
          <a:p>
            <a:pPr lvl="1">
              <a:spcBef>
                <a:spcPts val="600"/>
              </a:spcBef>
            </a:pPr>
            <a:endParaRPr lang="en-GB" sz="1800" dirty="0"/>
          </a:p>
          <a:p>
            <a:r>
              <a:rPr lang="en-GB" sz="2000" dirty="0"/>
              <a:t>Memory protection unit (MPU)</a:t>
            </a:r>
          </a:p>
          <a:p>
            <a:pPr lvl="1">
              <a:spcBef>
                <a:spcPts val="600"/>
              </a:spcBef>
            </a:pPr>
            <a:r>
              <a:rPr lang="en-GB" sz="1800" dirty="0"/>
              <a:t>Used to protect memory content, e.g., make some memory regions read-only or preventing user applications from accessing privileged application data</a:t>
            </a:r>
            <a:endParaRPr lang="en-US" sz="1800" dirty="0"/>
          </a:p>
        </p:txBody>
      </p:sp>
    </p:spTree>
    <p:extLst>
      <p:ext uri="{BB962C8B-B14F-4D97-AF65-F5344CB8AC3E}">
        <p14:creationId xmlns:p14="http://schemas.microsoft.com/office/powerpoint/2010/main" val="205003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F2D0-43B9-40A5-B9A0-726F1818442A}"/>
              </a:ext>
            </a:extLst>
          </p:cNvPr>
          <p:cNvSpPr>
            <a:spLocks noGrp="1"/>
          </p:cNvSpPr>
          <p:nvPr>
            <p:ph type="title"/>
          </p:nvPr>
        </p:nvSpPr>
        <p:spPr/>
        <p:txBody>
          <a:bodyPr/>
          <a:lstStyle/>
          <a:p>
            <a:r>
              <a:rPr lang="en-GB" dirty="0"/>
              <a:t>Cortex-M4 Block Diagram</a:t>
            </a:r>
            <a:br>
              <a:rPr lang="en-GB" dirty="0"/>
            </a:br>
            <a:endParaRPr lang="en-US" dirty="0"/>
          </a:p>
        </p:txBody>
      </p:sp>
      <p:sp>
        <p:nvSpPr>
          <p:cNvPr id="3" name="Content Placeholder 2">
            <a:extLst>
              <a:ext uri="{FF2B5EF4-FFF2-40B4-BE49-F238E27FC236}">
                <a16:creationId xmlns:a16="http://schemas.microsoft.com/office/drawing/2014/main" id="{14307237-450D-444C-9D93-5A6F676AE62A}"/>
              </a:ext>
            </a:extLst>
          </p:cNvPr>
          <p:cNvSpPr>
            <a:spLocks noGrp="1"/>
          </p:cNvSpPr>
          <p:nvPr>
            <p:ph idx="1"/>
          </p:nvPr>
        </p:nvSpPr>
        <p:spPr/>
        <p:txBody>
          <a:bodyPr/>
          <a:lstStyle/>
          <a:p>
            <a:r>
              <a:rPr lang="en-GB" dirty="0"/>
              <a:t>Bus interconnect</a:t>
            </a:r>
          </a:p>
          <a:p>
            <a:pPr lvl="1">
              <a:spcBef>
                <a:spcPts val="600"/>
              </a:spcBef>
            </a:pPr>
            <a:r>
              <a:rPr lang="en-GB" dirty="0"/>
              <a:t>Allows data transfer to take place on different buses simultaneously </a:t>
            </a:r>
          </a:p>
          <a:p>
            <a:pPr lvl="1">
              <a:spcBef>
                <a:spcPts val="600"/>
              </a:spcBef>
            </a:pPr>
            <a:r>
              <a:rPr lang="en-GB" dirty="0"/>
              <a:t>Provides data transfer management, e.g. write buffer, bit-oriented operations (bit-band)</a:t>
            </a:r>
          </a:p>
          <a:p>
            <a:pPr lvl="1">
              <a:spcBef>
                <a:spcPts val="600"/>
              </a:spcBef>
            </a:pPr>
            <a:r>
              <a:rPr lang="en-GB" dirty="0"/>
              <a:t>May include bus bridges (e.g. AHB-to-APB bus bridge) to connect different buses into a network using a single global memory space</a:t>
            </a:r>
          </a:p>
          <a:p>
            <a:pPr lvl="1">
              <a:spcBef>
                <a:spcPts val="600"/>
              </a:spcBef>
            </a:pPr>
            <a:r>
              <a:rPr lang="en-GB" dirty="0"/>
              <a:t>Includes the internal bus system, the data path in the processor core, and the AHB LITE interface unit</a:t>
            </a:r>
          </a:p>
          <a:p>
            <a:pPr lvl="1">
              <a:spcBef>
                <a:spcPts val="600"/>
              </a:spcBef>
            </a:pPr>
            <a:endParaRPr lang="en-GB" dirty="0"/>
          </a:p>
          <a:p>
            <a:r>
              <a:rPr lang="en-GB" dirty="0"/>
              <a:t>Debug subsystem</a:t>
            </a:r>
          </a:p>
          <a:p>
            <a:pPr lvl="1">
              <a:spcBef>
                <a:spcPts val="600"/>
              </a:spcBef>
            </a:pPr>
            <a:r>
              <a:rPr lang="en-GB" dirty="0"/>
              <a:t>Handles debug control, program breakpoints, and data watchpoints</a:t>
            </a:r>
          </a:p>
          <a:p>
            <a:pPr lvl="1">
              <a:spcBef>
                <a:spcPts val="600"/>
              </a:spcBef>
            </a:pPr>
            <a:r>
              <a:rPr lang="en-GB" dirty="0"/>
              <a:t>When a debug event occurs, it can put the processor core in a halted state, so developers can analyse the status of the processor, such as register values and flags, at that point</a:t>
            </a:r>
            <a:endParaRPr lang="en-US" dirty="0"/>
          </a:p>
        </p:txBody>
      </p:sp>
    </p:spTree>
    <p:extLst>
      <p:ext uri="{BB962C8B-B14F-4D97-AF65-F5344CB8AC3E}">
        <p14:creationId xmlns:p14="http://schemas.microsoft.com/office/powerpoint/2010/main" val="20619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AF33-0D8F-4FB5-A5E1-76AD33C26CBA}"/>
              </a:ext>
            </a:extLst>
          </p:cNvPr>
          <p:cNvSpPr>
            <a:spLocks noGrp="1"/>
          </p:cNvSpPr>
          <p:nvPr>
            <p:ph type="title"/>
          </p:nvPr>
        </p:nvSpPr>
        <p:spPr/>
        <p:txBody>
          <a:bodyPr/>
          <a:lstStyle/>
          <a:p>
            <a:r>
              <a:rPr lang="en-GB" dirty="0"/>
              <a:t>Arm Cortex-M4 Processor Registers</a:t>
            </a:r>
            <a:endParaRPr lang="en-US" dirty="0"/>
          </a:p>
        </p:txBody>
      </p:sp>
      <p:sp>
        <p:nvSpPr>
          <p:cNvPr id="3" name="Content Placeholder 2">
            <a:extLst>
              <a:ext uri="{FF2B5EF4-FFF2-40B4-BE49-F238E27FC236}">
                <a16:creationId xmlns:a16="http://schemas.microsoft.com/office/drawing/2014/main" id="{A50D3CF7-6957-4464-BFFF-FD8450E5BB0F}"/>
              </a:ext>
            </a:extLst>
          </p:cNvPr>
          <p:cNvSpPr>
            <a:spLocks noGrp="1"/>
          </p:cNvSpPr>
          <p:nvPr>
            <p:ph idx="1"/>
          </p:nvPr>
        </p:nvSpPr>
        <p:spPr/>
        <p:txBody>
          <a:bodyPr/>
          <a:lstStyle/>
          <a:p>
            <a:r>
              <a:rPr lang="en-GB" dirty="0"/>
              <a:t>Processor registers</a:t>
            </a:r>
          </a:p>
          <a:p>
            <a:pPr lvl="1">
              <a:spcBef>
                <a:spcPts val="600"/>
              </a:spcBef>
            </a:pPr>
            <a:r>
              <a:rPr lang="en-GB" dirty="0"/>
              <a:t>The internal registers are used to store and process temporary data within the processor core</a:t>
            </a:r>
          </a:p>
          <a:p>
            <a:pPr lvl="1">
              <a:spcBef>
                <a:spcPts val="600"/>
              </a:spcBef>
            </a:pPr>
            <a:r>
              <a:rPr lang="en-GB" dirty="0"/>
              <a:t>All registers are inside the processor core, so they can be accessed quickly</a:t>
            </a:r>
          </a:p>
          <a:p>
            <a:pPr lvl="1">
              <a:spcBef>
                <a:spcPts val="600"/>
              </a:spcBef>
            </a:pPr>
            <a:r>
              <a:rPr lang="en-GB" dirty="0"/>
              <a:t>Load-store architecture</a:t>
            </a:r>
          </a:p>
          <a:p>
            <a:pPr lvl="2">
              <a:spcBef>
                <a:spcPts val="600"/>
              </a:spcBef>
            </a:pPr>
            <a:r>
              <a:rPr lang="en-GB" dirty="0"/>
              <a:t>To process memory data, they have to first be loaded from memory to registers, processed inside the processor core using register data only, and then written back to memory if needed</a:t>
            </a:r>
          </a:p>
          <a:p>
            <a:pPr lvl="2">
              <a:spcBef>
                <a:spcPts val="600"/>
              </a:spcBef>
            </a:pPr>
            <a:endParaRPr lang="en-GB" dirty="0"/>
          </a:p>
          <a:p>
            <a:pPr lvl="1">
              <a:spcBef>
                <a:spcPts val="600"/>
              </a:spcBef>
            </a:pPr>
            <a:r>
              <a:rPr lang="en-GB" dirty="0"/>
              <a:t>Cortex-M4 registers</a:t>
            </a:r>
          </a:p>
          <a:p>
            <a:pPr lvl="2">
              <a:spcBef>
                <a:spcPts val="600"/>
              </a:spcBef>
            </a:pPr>
            <a:r>
              <a:rPr lang="en-GB" dirty="0"/>
              <a:t>Register bank</a:t>
            </a:r>
          </a:p>
          <a:p>
            <a:pPr lvl="3">
              <a:spcBef>
                <a:spcPts val="600"/>
              </a:spcBef>
            </a:pPr>
            <a:r>
              <a:rPr lang="en-GB" dirty="0"/>
              <a:t>16x 32-bit registers (thirteen are used for general-purpose)</a:t>
            </a:r>
          </a:p>
          <a:p>
            <a:pPr lvl="2">
              <a:spcBef>
                <a:spcPts val="600"/>
              </a:spcBef>
            </a:pPr>
            <a:r>
              <a:rPr lang="en-GB" dirty="0"/>
              <a:t>Special registers</a:t>
            </a:r>
            <a:endParaRPr lang="en-US" dirty="0"/>
          </a:p>
        </p:txBody>
      </p:sp>
    </p:spTree>
    <p:extLst>
      <p:ext uri="{BB962C8B-B14F-4D97-AF65-F5344CB8AC3E}">
        <p14:creationId xmlns:p14="http://schemas.microsoft.com/office/powerpoint/2010/main" val="1913861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936A-B70F-47F2-B5F5-CDAB6B6A0576}"/>
              </a:ext>
            </a:extLst>
          </p:cNvPr>
          <p:cNvSpPr>
            <a:spLocks noGrp="1"/>
          </p:cNvSpPr>
          <p:nvPr>
            <p:ph type="title"/>
          </p:nvPr>
        </p:nvSpPr>
        <p:spPr/>
        <p:txBody>
          <a:bodyPr/>
          <a:lstStyle/>
          <a:p>
            <a:r>
              <a:rPr lang="en-GB" dirty="0"/>
              <a:t>Cortex-M4 Registers</a:t>
            </a:r>
            <a:endParaRPr lang="en-US" dirty="0"/>
          </a:p>
        </p:txBody>
      </p:sp>
      <p:grpSp>
        <p:nvGrpSpPr>
          <p:cNvPr id="4" name="Group 3">
            <a:extLst>
              <a:ext uri="{FF2B5EF4-FFF2-40B4-BE49-F238E27FC236}">
                <a16:creationId xmlns:a16="http://schemas.microsoft.com/office/drawing/2014/main" id="{71402CA8-134D-4772-9A83-786FC8106451}"/>
              </a:ext>
            </a:extLst>
          </p:cNvPr>
          <p:cNvGrpSpPr/>
          <p:nvPr/>
        </p:nvGrpSpPr>
        <p:grpSpPr>
          <a:xfrm>
            <a:off x="1938337" y="962025"/>
            <a:ext cx="8288337" cy="5105136"/>
            <a:chOff x="414338" y="1035279"/>
            <a:chExt cx="8288337" cy="5105136"/>
          </a:xfrm>
        </p:grpSpPr>
        <p:sp>
          <p:nvSpPr>
            <p:cNvPr id="5" name="Rectangle 4">
              <a:extLst>
                <a:ext uri="{FF2B5EF4-FFF2-40B4-BE49-F238E27FC236}">
                  <a16:creationId xmlns:a16="http://schemas.microsoft.com/office/drawing/2014/main" id="{AB670500-4BF4-479B-B30A-0F251D9BBE1A}"/>
                </a:ext>
              </a:extLst>
            </p:cNvPr>
            <p:cNvSpPr/>
            <p:nvPr/>
          </p:nvSpPr>
          <p:spPr bwMode="auto">
            <a:xfrm>
              <a:off x="3573463" y="1083670"/>
              <a:ext cx="2290762" cy="152733"/>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R0</a:t>
              </a:r>
            </a:p>
          </p:txBody>
        </p:sp>
        <p:sp>
          <p:nvSpPr>
            <p:cNvPr id="6" name="Rectangle 5">
              <a:extLst>
                <a:ext uri="{FF2B5EF4-FFF2-40B4-BE49-F238E27FC236}">
                  <a16:creationId xmlns:a16="http://schemas.microsoft.com/office/drawing/2014/main" id="{74EBC9BE-A271-4452-93E2-00F3B84BCE8B}"/>
                </a:ext>
              </a:extLst>
            </p:cNvPr>
            <p:cNvSpPr/>
            <p:nvPr/>
          </p:nvSpPr>
          <p:spPr bwMode="auto">
            <a:xfrm>
              <a:off x="3573463" y="1308989"/>
              <a:ext cx="2290762" cy="154246"/>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R1</a:t>
              </a:r>
            </a:p>
          </p:txBody>
        </p:sp>
        <p:sp>
          <p:nvSpPr>
            <p:cNvPr id="7" name="Rectangle 6">
              <a:extLst>
                <a:ext uri="{FF2B5EF4-FFF2-40B4-BE49-F238E27FC236}">
                  <a16:creationId xmlns:a16="http://schemas.microsoft.com/office/drawing/2014/main" id="{A9391AC0-7718-4404-9291-2AE8C082A692}"/>
                </a:ext>
              </a:extLst>
            </p:cNvPr>
            <p:cNvSpPr/>
            <p:nvPr/>
          </p:nvSpPr>
          <p:spPr bwMode="auto">
            <a:xfrm>
              <a:off x="3573463" y="1535820"/>
              <a:ext cx="2290762" cy="154246"/>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R2</a:t>
              </a:r>
            </a:p>
          </p:txBody>
        </p:sp>
        <p:sp>
          <p:nvSpPr>
            <p:cNvPr id="8" name="Rectangle 7">
              <a:extLst>
                <a:ext uri="{FF2B5EF4-FFF2-40B4-BE49-F238E27FC236}">
                  <a16:creationId xmlns:a16="http://schemas.microsoft.com/office/drawing/2014/main" id="{BE763FA6-B23C-42FC-AC18-F8A4ECEE688B}"/>
                </a:ext>
              </a:extLst>
            </p:cNvPr>
            <p:cNvSpPr/>
            <p:nvPr/>
          </p:nvSpPr>
          <p:spPr bwMode="auto">
            <a:xfrm>
              <a:off x="3573463" y="1762652"/>
              <a:ext cx="2290762" cy="154246"/>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R3</a:t>
              </a:r>
            </a:p>
          </p:txBody>
        </p:sp>
        <p:sp>
          <p:nvSpPr>
            <p:cNvPr id="9" name="Rectangle 8">
              <a:extLst>
                <a:ext uri="{FF2B5EF4-FFF2-40B4-BE49-F238E27FC236}">
                  <a16:creationId xmlns:a16="http://schemas.microsoft.com/office/drawing/2014/main" id="{12AAFF89-B3B0-4BF7-AFB3-4CF29BD5E98C}"/>
                </a:ext>
              </a:extLst>
            </p:cNvPr>
            <p:cNvSpPr/>
            <p:nvPr/>
          </p:nvSpPr>
          <p:spPr bwMode="auto">
            <a:xfrm>
              <a:off x="3573463" y="2012168"/>
              <a:ext cx="2290762" cy="152733"/>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R4</a:t>
              </a:r>
            </a:p>
          </p:txBody>
        </p:sp>
        <p:sp>
          <p:nvSpPr>
            <p:cNvPr id="10" name="Rectangle 9">
              <a:extLst>
                <a:ext uri="{FF2B5EF4-FFF2-40B4-BE49-F238E27FC236}">
                  <a16:creationId xmlns:a16="http://schemas.microsoft.com/office/drawing/2014/main" id="{D49FCFDB-7E40-48E1-A87B-F7BCE853DE76}"/>
                </a:ext>
              </a:extLst>
            </p:cNvPr>
            <p:cNvSpPr/>
            <p:nvPr/>
          </p:nvSpPr>
          <p:spPr bwMode="auto">
            <a:xfrm>
              <a:off x="3573463" y="2237487"/>
              <a:ext cx="2290762" cy="154246"/>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R5</a:t>
              </a:r>
            </a:p>
          </p:txBody>
        </p:sp>
        <p:sp>
          <p:nvSpPr>
            <p:cNvPr id="11" name="Rectangle 10">
              <a:extLst>
                <a:ext uri="{FF2B5EF4-FFF2-40B4-BE49-F238E27FC236}">
                  <a16:creationId xmlns:a16="http://schemas.microsoft.com/office/drawing/2014/main" id="{0C40A182-8CD2-48FC-8FF0-FF13EBB9517E}"/>
                </a:ext>
              </a:extLst>
            </p:cNvPr>
            <p:cNvSpPr/>
            <p:nvPr/>
          </p:nvSpPr>
          <p:spPr bwMode="auto">
            <a:xfrm>
              <a:off x="3573463" y="2464318"/>
              <a:ext cx="2290762" cy="154246"/>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R6</a:t>
              </a:r>
            </a:p>
          </p:txBody>
        </p:sp>
        <p:sp>
          <p:nvSpPr>
            <p:cNvPr id="12" name="Rectangle 11">
              <a:extLst>
                <a:ext uri="{FF2B5EF4-FFF2-40B4-BE49-F238E27FC236}">
                  <a16:creationId xmlns:a16="http://schemas.microsoft.com/office/drawing/2014/main" id="{02120858-6FB0-45CB-867F-09D28BD83B09}"/>
                </a:ext>
              </a:extLst>
            </p:cNvPr>
            <p:cNvSpPr/>
            <p:nvPr/>
          </p:nvSpPr>
          <p:spPr bwMode="auto">
            <a:xfrm>
              <a:off x="3573463" y="2691150"/>
              <a:ext cx="2290762" cy="154246"/>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R7</a:t>
              </a:r>
            </a:p>
          </p:txBody>
        </p:sp>
        <p:sp>
          <p:nvSpPr>
            <p:cNvPr id="13" name="Rectangle 12">
              <a:extLst>
                <a:ext uri="{FF2B5EF4-FFF2-40B4-BE49-F238E27FC236}">
                  <a16:creationId xmlns:a16="http://schemas.microsoft.com/office/drawing/2014/main" id="{0D9CA629-2D49-4C38-B723-43E9FE7AD5BB}"/>
                </a:ext>
              </a:extLst>
            </p:cNvPr>
            <p:cNvSpPr/>
            <p:nvPr/>
          </p:nvSpPr>
          <p:spPr bwMode="auto">
            <a:xfrm>
              <a:off x="3573463" y="2925543"/>
              <a:ext cx="2290762" cy="152733"/>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R8</a:t>
              </a:r>
            </a:p>
          </p:txBody>
        </p:sp>
        <p:sp>
          <p:nvSpPr>
            <p:cNvPr id="14" name="Rectangle 13">
              <a:extLst>
                <a:ext uri="{FF2B5EF4-FFF2-40B4-BE49-F238E27FC236}">
                  <a16:creationId xmlns:a16="http://schemas.microsoft.com/office/drawing/2014/main" id="{8BB2AFA3-5B86-46B7-A181-BCACE2E4C33A}"/>
                </a:ext>
              </a:extLst>
            </p:cNvPr>
            <p:cNvSpPr/>
            <p:nvPr/>
          </p:nvSpPr>
          <p:spPr bwMode="auto">
            <a:xfrm>
              <a:off x="3573463" y="3152375"/>
              <a:ext cx="2290762" cy="152733"/>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R9</a:t>
              </a:r>
            </a:p>
          </p:txBody>
        </p:sp>
        <p:sp>
          <p:nvSpPr>
            <p:cNvPr id="15" name="Rectangle 14">
              <a:extLst>
                <a:ext uri="{FF2B5EF4-FFF2-40B4-BE49-F238E27FC236}">
                  <a16:creationId xmlns:a16="http://schemas.microsoft.com/office/drawing/2014/main" id="{E516F206-78C0-4447-863A-A925BA7DAD26}"/>
                </a:ext>
              </a:extLst>
            </p:cNvPr>
            <p:cNvSpPr/>
            <p:nvPr/>
          </p:nvSpPr>
          <p:spPr bwMode="auto">
            <a:xfrm>
              <a:off x="3573463" y="3377694"/>
              <a:ext cx="2290762" cy="154246"/>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R10</a:t>
              </a:r>
            </a:p>
          </p:txBody>
        </p:sp>
        <p:sp>
          <p:nvSpPr>
            <p:cNvPr id="16" name="Rectangle 15">
              <a:extLst>
                <a:ext uri="{FF2B5EF4-FFF2-40B4-BE49-F238E27FC236}">
                  <a16:creationId xmlns:a16="http://schemas.microsoft.com/office/drawing/2014/main" id="{77C2D887-6C80-4DDE-874E-11EFA1300BD8}"/>
                </a:ext>
              </a:extLst>
            </p:cNvPr>
            <p:cNvSpPr/>
            <p:nvPr/>
          </p:nvSpPr>
          <p:spPr bwMode="auto">
            <a:xfrm>
              <a:off x="3573463" y="3604526"/>
              <a:ext cx="2290762" cy="154246"/>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R11</a:t>
              </a:r>
            </a:p>
          </p:txBody>
        </p:sp>
        <p:sp>
          <p:nvSpPr>
            <p:cNvPr id="17" name="Rectangle 16">
              <a:extLst>
                <a:ext uri="{FF2B5EF4-FFF2-40B4-BE49-F238E27FC236}">
                  <a16:creationId xmlns:a16="http://schemas.microsoft.com/office/drawing/2014/main" id="{B91650A6-B668-488E-A298-7439C2AFC939}"/>
                </a:ext>
              </a:extLst>
            </p:cNvPr>
            <p:cNvSpPr/>
            <p:nvPr/>
          </p:nvSpPr>
          <p:spPr bwMode="auto">
            <a:xfrm>
              <a:off x="3573463" y="3854041"/>
              <a:ext cx="2290762" cy="152733"/>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R12</a:t>
              </a:r>
            </a:p>
          </p:txBody>
        </p:sp>
        <p:sp>
          <p:nvSpPr>
            <p:cNvPr id="18" name="Rectangle 17">
              <a:extLst>
                <a:ext uri="{FF2B5EF4-FFF2-40B4-BE49-F238E27FC236}">
                  <a16:creationId xmlns:a16="http://schemas.microsoft.com/office/drawing/2014/main" id="{9DD6AEB0-5480-41DE-A2B6-6D3135C94BBA}"/>
                </a:ext>
              </a:extLst>
            </p:cNvPr>
            <p:cNvSpPr/>
            <p:nvPr/>
          </p:nvSpPr>
          <p:spPr bwMode="auto">
            <a:xfrm>
              <a:off x="3573463" y="4080873"/>
              <a:ext cx="2290762" cy="152733"/>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R13(banked)</a:t>
              </a:r>
            </a:p>
          </p:txBody>
        </p:sp>
        <p:sp>
          <p:nvSpPr>
            <p:cNvPr id="19" name="Rectangle 18">
              <a:extLst>
                <a:ext uri="{FF2B5EF4-FFF2-40B4-BE49-F238E27FC236}">
                  <a16:creationId xmlns:a16="http://schemas.microsoft.com/office/drawing/2014/main" id="{63267C00-984F-47C8-9BA3-21DD192057F8}"/>
                </a:ext>
              </a:extLst>
            </p:cNvPr>
            <p:cNvSpPr/>
            <p:nvPr/>
          </p:nvSpPr>
          <p:spPr bwMode="auto">
            <a:xfrm>
              <a:off x="3573463" y="4306192"/>
              <a:ext cx="2290762" cy="154246"/>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R14</a:t>
              </a:r>
            </a:p>
          </p:txBody>
        </p:sp>
        <p:sp>
          <p:nvSpPr>
            <p:cNvPr id="20" name="Rectangle 19">
              <a:extLst>
                <a:ext uri="{FF2B5EF4-FFF2-40B4-BE49-F238E27FC236}">
                  <a16:creationId xmlns:a16="http://schemas.microsoft.com/office/drawing/2014/main" id="{351D3CB3-7A6E-4C5B-9A6C-73D55D928554}"/>
                </a:ext>
              </a:extLst>
            </p:cNvPr>
            <p:cNvSpPr/>
            <p:nvPr/>
          </p:nvSpPr>
          <p:spPr bwMode="auto">
            <a:xfrm>
              <a:off x="3573463" y="4533023"/>
              <a:ext cx="2290762" cy="154246"/>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R15</a:t>
              </a:r>
            </a:p>
          </p:txBody>
        </p:sp>
        <p:sp>
          <p:nvSpPr>
            <p:cNvPr id="21" name="Rectangle 20">
              <a:extLst>
                <a:ext uri="{FF2B5EF4-FFF2-40B4-BE49-F238E27FC236}">
                  <a16:creationId xmlns:a16="http://schemas.microsoft.com/office/drawing/2014/main" id="{34694C54-2395-40FE-AF65-28CB27F8CBBB}"/>
                </a:ext>
              </a:extLst>
            </p:cNvPr>
            <p:cNvSpPr/>
            <p:nvPr/>
          </p:nvSpPr>
          <p:spPr bwMode="auto">
            <a:xfrm>
              <a:off x="3573463" y="5007858"/>
              <a:ext cx="2290762" cy="152734"/>
            </a:xfrm>
            <a:prstGeom prst="rect">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x PSR</a:t>
              </a:r>
            </a:p>
          </p:txBody>
        </p:sp>
        <p:sp>
          <p:nvSpPr>
            <p:cNvPr id="22" name="Right Brace 21">
              <a:extLst>
                <a:ext uri="{FF2B5EF4-FFF2-40B4-BE49-F238E27FC236}">
                  <a16:creationId xmlns:a16="http://schemas.microsoft.com/office/drawing/2014/main" id="{3741D565-9845-4BA1-A630-4AE11D7E0945}"/>
                </a:ext>
              </a:extLst>
            </p:cNvPr>
            <p:cNvSpPr/>
            <p:nvPr/>
          </p:nvSpPr>
          <p:spPr bwMode="auto">
            <a:xfrm>
              <a:off x="6034088" y="1083670"/>
              <a:ext cx="180975" cy="1794994"/>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23" name="Right Brace 22">
              <a:extLst>
                <a:ext uri="{FF2B5EF4-FFF2-40B4-BE49-F238E27FC236}">
                  <a16:creationId xmlns:a16="http://schemas.microsoft.com/office/drawing/2014/main" id="{E1D520C7-F5DC-4381-8145-D23CD8E7121B}"/>
                </a:ext>
              </a:extLst>
            </p:cNvPr>
            <p:cNvSpPr/>
            <p:nvPr/>
          </p:nvSpPr>
          <p:spPr bwMode="auto">
            <a:xfrm>
              <a:off x="6042025" y="2925543"/>
              <a:ext cx="179388" cy="1075182"/>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24" name="TextBox 44">
              <a:extLst>
                <a:ext uri="{FF2B5EF4-FFF2-40B4-BE49-F238E27FC236}">
                  <a16:creationId xmlns:a16="http://schemas.microsoft.com/office/drawing/2014/main" id="{B3A62203-4E76-465F-B345-E3E3F3650796}"/>
                </a:ext>
              </a:extLst>
            </p:cNvPr>
            <p:cNvSpPr txBox="1">
              <a:spLocks noChangeArrowheads="1"/>
            </p:cNvSpPr>
            <p:nvPr/>
          </p:nvSpPr>
          <p:spPr bwMode="auto">
            <a:xfrm>
              <a:off x="1939925" y="4034300"/>
              <a:ext cx="1543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SP</a:t>
              </a:r>
            </a:p>
          </p:txBody>
        </p:sp>
        <p:sp>
          <p:nvSpPr>
            <p:cNvPr id="25" name="TextBox 45">
              <a:extLst>
                <a:ext uri="{FF2B5EF4-FFF2-40B4-BE49-F238E27FC236}">
                  <a16:creationId xmlns:a16="http://schemas.microsoft.com/office/drawing/2014/main" id="{4F751C78-D7FF-4BD6-A52A-06569742E65A}"/>
                </a:ext>
              </a:extLst>
            </p:cNvPr>
            <p:cNvSpPr txBox="1">
              <a:spLocks noChangeArrowheads="1"/>
            </p:cNvSpPr>
            <p:nvPr/>
          </p:nvSpPr>
          <p:spPr bwMode="auto">
            <a:xfrm>
              <a:off x="1939925" y="4253571"/>
              <a:ext cx="1543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LR</a:t>
              </a:r>
            </a:p>
          </p:txBody>
        </p:sp>
        <p:sp>
          <p:nvSpPr>
            <p:cNvPr id="26" name="TextBox 46">
              <a:extLst>
                <a:ext uri="{FF2B5EF4-FFF2-40B4-BE49-F238E27FC236}">
                  <a16:creationId xmlns:a16="http://schemas.microsoft.com/office/drawing/2014/main" id="{E9C79B7B-FD05-4FA1-A6D4-FD06AF5B2EFF}"/>
                </a:ext>
              </a:extLst>
            </p:cNvPr>
            <p:cNvSpPr txBox="1">
              <a:spLocks noChangeArrowheads="1"/>
            </p:cNvSpPr>
            <p:nvPr/>
          </p:nvSpPr>
          <p:spPr bwMode="auto">
            <a:xfrm>
              <a:off x="1939925" y="4481915"/>
              <a:ext cx="1543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PC</a:t>
              </a:r>
            </a:p>
          </p:txBody>
        </p:sp>
        <p:sp>
          <p:nvSpPr>
            <p:cNvPr id="27" name="Rectangle 26">
              <a:extLst>
                <a:ext uri="{FF2B5EF4-FFF2-40B4-BE49-F238E27FC236}">
                  <a16:creationId xmlns:a16="http://schemas.microsoft.com/office/drawing/2014/main" id="{4C97B88F-A23F-45B3-A52E-F72BA5B7DD12}"/>
                </a:ext>
              </a:extLst>
            </p:cNvPr>
            <p:cNvSpPr/>
            <p:nvPr/>
          </p:nvSpPr>
          <p:spPr bwMode="auto">
            <a:xfrm>
              <a:off x="3573463" y="5231665"/>
              <a:ext cx="2290762" cy="154246"/>
            </a:xfrm>
            <a:prstGeom prst="rect">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PRIMASK</a:t>
              </a:r>
            </a:p>
          </p:txBody>
        </p:sp>
        <p:sp>
          <p:nvSpPr>
            <p:cNvPr id="28" name="Rectangle 27">
              <a:extLst>
                <a:ext uri="{FF2B5EF4-FFF2-40B4-BE49-F238E27FC236}">
                  <a16:creationId xmlns:a16="http://schemas.microsoft.com/office/drawing/2014/main" id="{37464D0F-5841-40BC-A9C8-E377D3D99A45}"/>
                </a:ext>
              </a:extLst>
            </p:cNvPr>
            <p:cNvSpPr/>
            <p:nvPr/>
          </p:nvSpPr>
          <p:spPr bwMode="auto">
            <a:xfrm>
              <a:off x="3573463" y="5975869"/>
              <a:ext cx="2290762" cy="152734"/>
            </a:xfrm>
            <a:prstGeom prst="rect">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CONTROL</a:t>
              </a:r>
            </a:p>
          </p:txBody>
        </p:sp>
        <p:sp>
          <p:nvSpPr>
            <p:cNvPr id="29" name="TextBox 49">
              <a:extLst>
                <a:ext uri="{FF2B5EF4-FFF2-40B4-BE49-F238E27FC236}">
                  <a16:creationId xmlns:a16="http://schemas.microsoft.com/office/drawing/2014/main" id="{79063A05-9F61-49A4-B019-D3A56A6433FE}"/>
                </a:ext>
              </a:extLst>
            </p:cNvPr>
            <p:cNvSpPr txBox="1">
              <a:spLocks noChangeArrowheads="1"/>
            </p:cNvSpPr>
            <p:nvPr/>
          </p:nvSpPr>
          <p:spPr bwMode="auto">
            <a:xfrm>
              <a:off x="1762125" y="4956433"/>
              <a:ext cx="18709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Program Status Registers (PSR)</a:t>
              </a:r>
            </a:p>
          </p:txBody>
        </p:sp>
        <p:sp>
          <p:nvSpPr>
            <p:cNvPr id="30" name="TextBox 50">
              <a:extLst>
                <a:ext uri="{FF2B5EF4-FFF2-40B4-BE49-F238E27FC236}">
                  <a16:creationId xmlns:a16="http://schemas.microsoft.com/office/drawing/2014/main" id="{5D47CC91-664E-4F01-A3EB-B7C22F42841B}"/>
                </a:ext>
              </a:extLst>
            </p:cNvPr>
            <p:cNvSpPr txBox="1">
              <a:spLocks noChangeArrowheads="1"/>
            </p:cNvSpPr>
            <p:nvPr/>
          </p:nvSpPr>
          <p:spPr bwMode="auto">
            <a:xfrm>
              <a:off x="1918604" y="5445112"/>
              <a:ext cx="1352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Interrupt mask register</a:t>
              </a:r>
            </a:p>
          </p:txBody>
        </p:sp>
        <p:sp>
          <p:nvSpPr>
            <p:cNvPr id="31" name="TextBox 51">
              <a:extLst>
                <a:ext uri="{FF2B5EF4-FFF2-40B4-BE49-F238E27FC236}">
                  <a16:creationId xmlns:a16="http://schemas.microsoft.com/office/drawing/2014/main" id="{D691F01D-91B6-4DED-84FF-F9735D38F700}"/>
                </a:ext>
              </a:extLst>
            </p:cNvPr>
            <p:cNvSpPr txBox="1">
              <a:spLocks noChangeArrowheads="1"/>
            </p:cNvSpPr>
            <p:nvPr/>
          </p:nvSpPr>
          <p:spPr bwMode="auto">
            <a:xfrm>
              <a:off x="2341563" y="5920530"/>
              <a:ext cx="1127125" cy="21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Stack definition</a:t>
              </a:r>
            </a:p>
          </p:txBody>
        </p:sp>
        <p:sp>
          <p:nvSpPr>
            <p:cNvPr id="32" name="TextBox 53">
              <a:extLst>
                <a:ext uri="{FF2B5EF4-FFF2-40B4-BE49-F238E27FC236}">
                  <a16:creationId xmlns:a16="http://schemas.microsoft.com/office/drawing/2014/main" id="{F007742F-20BF-43BE-96C5-5001B20F3B08}"/>
                </a:ext>
              </a:extLst>
            </p:cNvPr>
            <p:cNvSpPr txBox="1">
              <a:spLocks noChangeArrowheads="1"/>
            </p:cNvSpPr>
            <p:nvPr/>
          </p:nvSpPr>
          <p:spPr bwMode="auto">
            <a:xfrm>
              <a:off x="444500" y="4880832"/>
              <a:ext cx="1543050" cy="2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charset="0"/>
                  <a:ea typeface="MS PGothic" pitchFamily="34" charset="-128"/>
                </a:rPr>
                <a:t>Special registers</a:t>
              </a:r>
            </a:p>
          </p:txBody>
        </p:sp>
        <p:sp>
          <p:nvSpPr>
            <p:cNvPr id="33" name="TextBox 56">
              <a:extLst>
                <a:ext uri="{FF2B5EF4-FFF2-40B4-BE49-F238E27FC236}">
                  <a16:creationId xmlns:a16="http://schemas.microsoft.com/office/drawing/2014/main" id="{BB39B5C8-5750-43E4-899F-B31766260A5E}"/>
                </a:ext>
              </a:extLst>
            </p:cNvPr>
            <p:cNvSpPr txBox="1">
              <a:spLocks noChangeArrowheads="1"/>
            </p:cNvSpPr>
            <p:nvPr/>
          </p:nvSpPr>
          <p:spPr bwMode="auto">
            <a:xfrm>
              <a:off x="414338" y="1035279"/>
              <a:ext cx="1543050" cy="2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charset="0"/>
                  <a:ea typeface="MS PGothic" pitchFamily="34" charset="-128"/>
                </a:rPr>
                <a:t>Register bank</a:t>
              </a:r>
            </a:p>
          </p:txBody>
        </p:sp>
        <p:sp>
          <p:nvSpPr>
            <p:cNvPr id="34" name="Rectangle 33">
              <a:extLst>
                <a:ext uri="{FF2B5EF4-FFF2-40B4-BE49-F238E27FC236}">
                  <a16:creationId xmlns:a16="http://schemas.microsoft.com/office/drawing/2014/main" id="{A7E45D10-939F-485C-B5E2-63019C0AD070}"/>
                </a:ext>
              </a:extLst>
            </p:cNvPr>
            <p:cNvSpPr/>
            <p:nvPr/>
          </p:nvSpPr>
          <p:spPr bwMode="auto">
            <a:xfrm>
              <a:off x="6759575" y="3864626"/>
              <a:ext cx="1747838" cy="152734"/>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MSP</a:t>
              </a:r>
            </a:p>
          </p:txBody>
        </p:sp>
        <p:sp>
          <p:nvSpPr>
            <p:cNvPr id="35" name="Rectangle 34">
              <a:extLst>
                <a:ext uri="{FF2B5EF4-FFF2-40B4-BE49-F238E27FC236}">
                  <a16:creationId xmlns:a16="http://schemas.microsoft.com/office/drawing/2014/main" id="{2A426CEA-FB9F-4F16-BB52-096A5F6C7BAA}"/>
                </a:ext>
              </a:extLst>
            </p:cNvPr>
            <p:cNvSpPr/>
            <p:nvPr/>
          </p:nvSpPr>
          <p:spPr bwMode="auto">
            <a:xfrm>
              <a:off x="6759575" y="4297118"/>
              <a:ext cx="1747838" cy="152734"/>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PSP</a:t>
              </a:r>
            </a:p>
          </p:txBody>
        </p:sp>
        <p:sp>
          <p:nvSpPr>
            <p:cNvPr id="36" name="TextBox 59">
              <a:extLst>
                <a:ext uri="{FF2B5EF4-FFF2-40B4-BE49-F238E27FC236}">
                  <a16:creationId xmlns:a16="http://schemas.microsoft.com/office/drawing/2014/main" id="{C6051EE0-961F-449C-BA8A-B6B30A291307}"/>
                </a:ext>
              </a:extLst>
            </p:cNvPr>
            <p:cNvSpPr txBox="1">
              <a:spLocks noChangeArrowheads="1"/>
            </p:cNvSpPr>
            <p:nvPr/>
          </p:nvSpPr>
          <p:spPr bwMode="auto">
            <a:xfrm>
              <a:off x="7067550" y="4011311"/>
              <a:ext cx="13223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Main SP</a:t>
              </a:r>
            </a:p>
          </p:txBody>
        </p:sp>
        <p:sp>
          <p:nvSpPr>
            <p:cNvPr id="37" name="TextBox 60">
              <a:extLst>
                <a:ext uri="{FF2B5EF4-FFF2-40B4-BE49-F238E27FC236}">
                  <a16:creationId xmlns:a16="http://schemas.microsoft.com/office/drawing/2014/main" id="{68CB2EDC-B985-43C2-A8AA-6A41A0DE71CE}"/>
                </a:ext>
              </a:extLst>
            </p:cNvPr>
            <p:cNvSpPr txBox="1">
              <a:spLocks noChangeArrowheads="1"/>
            </p:cNvSpPr>
            <p:nvPr/>
          </p:nvSpPr>
          <p:spPr bwMode="auto">
            <a:xfrm>
              <a:off x="7010400" y="4469510"/>
              <a:ext cx="13223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Process SP</a:t>
              </a:r>
            </a:p>
          </p:txBody>
        </p:sp>
        <p:sp>
          <p:nvSpPr>
            <p:cNvPr id="38" name="Rectangle 37">
              <a:extLst>
                <a:ext uri="{FF2B5EF4-FFF2-40B4-BE49-F238E27FC236}">
                  <a16:creationId xmlns:a16="http://schemas.microsoft.com/office/drawing/2014/main" id="{C6DD65E6-356B-4DB7-8012-C3EB87C5AEB5}"/>
                </a:ext>
              </a:extLst>
            </p:cNvPr>
            <p:cNvSpPr/>
            <p:nvPr/>
          </p:nvSpPr>
          <p:spPr bwMode="auto">
            <a:xfrm>
              <a:off x="6570663" y="5007858"/>
              <a:ext cx="685800" cy="152734"/>
            </a:xfrm>
            <a:prstGeom prst="rect">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APSR</a:t>
              </a:r>
            </a:p>
          </p:txBody>
        </p:sp>
        <p:sp>
          <p:nvSpPr>
            <p:cNvPr id="39" name="Rectangle 38">
              <a:extLst>
                <a:ext uri="{FF2B5EF4-FFF2-40B4-BE49-F238E27FC236}">
                  <a16:creationId xmlns:a16="http://schemas.microsoft.com/office/drawing/2014/main" id="{C599F366-4262-4A6C-9E52-A10F8A8BEBE4}"/>
                </a:ext>
              </a:extLst>
            </p:cNvPr>
            <p:cNvSpPr/>
            <p:nvPr/>
          </p:nvSpPr>
          <p:spPr bwMode="auto">
            <a:xfrm>
              <a:off x="7256463" y="5007858"/>
              <a:ext cx="685800" cy="152734"/>
            </a:xfrm>
            <a:prstGeom prst="rect">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EPSR</a:t>
              </a:r>
            </a:p>
          </p:txBody>
        </p:sp>
        <p:sp>
          <p:nvSpPr>
            <p:cNvPr id="40" name="Rectangle 39">
              <a:extLst>
                <a:ext uri="{FF2B5EF4-FFF2-40B4-BE49-F238E27FC236}">
                  <a16:creationId xmlns:a16="http://schemas.microsoft.com/office/drawing/2014/main" id="{9832D326-A9FD-4665-A785-EE41AF2D5306}"/>
                </a:ext>
              </a:extLst>
            </p:cNvPr>
            <p:cNvSpPr/>
            <p:nvPr/>
          </p:nvSpPr>
          <p:spPr bwMode="auto">
            <a:xfrm>
              <a:off x="7942263" y="5007858"/>
              <a:ext cx="685800" cy="152734"/>
            </a:xfrm>
            <a:prstGeom prst="rect">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IPSR</a:t>
              </a:r>
            </a:p>
          </p:txBody>
        </p:sp>
        <p:sp>
          <p:nvSpPr>
            <p:cNvPr id="41" name="TextBox 74">
              <a:extLst>
                <a:ext uri="{FF2B5EF4-FFF2-40B4-BE49-F238E27FC236}">
                  <a16:creationId xmlns:a16="http://schemas.microsoft.com/office/drawing/2014/main" id="{9B21D25D-F7FB-418F-99A6-28F140E8C47C}"/>
                </a:ext>
              </a:extLst>
            </p:cNvPr>
            <p:cNvSpPr txBox="1">
              <a:spLocks noChangeArrowheads="1"/>
            </p:cNvSpPr>
            <p:nvPr/>
          </p:nvSpPr>
          <p:spPr bwMode="auto">
            <a:xfrm>
              <a:off x="6530975" y="5219567"/>
              <a:ext cx="766763" cy="3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Application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PSR</a:t>
              </a:r>
            </a:p>
          </p:txBody>
        </p:sp>
        <p:sp>
          <p:nvSpPr>
            <p:cNvPr id="42" name="TextBox 75">
              <a:extLst>
                <a:ext uri="{FF2B5EF4-FFF2-40B4-BE49-F238E27FC236}">
                  <a16:creationId xmlns:a16="http://schemas.microsoft.com/office/drawing/2014/main" id="{B2743BDC-CDDC-4D5A-AF6A-DA07C52756CD}"/>
                </a:ext>
              </a:extLst>
            </p:cNvPr>
            <p:cNvSpPr txBox="1">
              <a:spLocks noChangeArrowheads="1"/>
            </p:cNvSpPr>
            <p:nvPr/>
          </p:nvSpPr>
          <p:spPr bwMode="auto">
            <a:xfrm>
              <a:off x="7248525" y="5219567"/>
              <a:ext cx="768350" cy="3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Execution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PSR</a:t>
              </a:r>
            </a:p>
          </p:txBody>
        </p:sp>
        <p:sp>
          <p:nvSpPr>
            <p:cNvPr id="43" name="TextBox 76">
              <a:extLst>
                <a:ext uri="{FF2B5EF4-FFF2-40B4-BE49-F238E27FC236}">
                  <a16:creationId xmlns:a16="http://schemas.microsoft.com/office/drawing/2014/main" id="{840A322D-54A0-4E30-BC49-B6557FA709A3}"/>
                </a:ext>
              </a:extLst>
            </p:cNvPr>
            <p:cNvSpPr txBox="1">
              <a:spLocks noChangeArrowheads="1"/>
            </p:cNvSpPr>
            <p:nvPr/>
          </p:nvSpPr>
          <p:spPr bwMode="auto">
            <a:xfrm>
              <a:off x="7934325" y="5219567"/>
              <a:ext cx="768350" cy="3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Interrupt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PSR</a:t>
              </a:r>
            </a:p>
          </p:txBody>
        </p:sp>
        <p:sp>
          <p:nvSpPr>
            <p:cNvPr id="44" name="TextBox 89">
              <a:extLst>
                <a:ext uri="{FF2B5EF4-FFF2-40B4-BE49-F238E27FC236}">
                  <a16:creationId xmlns:a16="http://schemas.microsoft.com/office/drawing/2014/main" id="{FE580202-5993-428B-AC3D-08ECDFB07043}"/>
                </a:ext>
              </a:extLst>
            </p:cNvPr>
            <p:cNvSpPr txBox="1">
              <a:spLocks noChangeArrowheads="1"/>
            </p:cNvSpPr>
            <p:nvPr/>
          </p:nvSpPr>
          <p:spPr bwMode="auto">
            <a:xfrm>
              <a:off x="6099175" y="1820116"/>
              <a:ext cx="722313" cy="3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Low</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Registers</a:t>
              </a:r>
            </a:p>
          </p:txBody>
        </p:sp>
        <p:sp>
          <p:nvSpPr>
            <p:cNvPr id="45" name="TextBox 90">
              <a:extLst>
                <a:ext uri="{FF2B5EF4-FFF2-40B4-BE49-F238E27FC236}">
                  <a16:creationId xmlns:a16="http://schemas.microsoft.com/office/drawing/2014/main" id="{028D6D98-3F8B-4AF3-9825-6C65A20C4B4B}"/>
                </a:ext>
              </a:extLst>
            </p:cNvPr>
            <p:cNvSpPr txBox="1">
              <a:spLocks noChangeArrowheads="1"/>
            </p:cNvSpPr>
            <p:nvPr/>
          </p:nvSpPr>
          <p:spPr bwMode="auto">
            <a:xfrm>
              <a:off x="6119813" y="3321743"/>
              <a:ext cx="722312" cy="3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High</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Registers</a:t>
              </a:r>
            </a:p>
          </p:txBody>
        </p:sp>
        <p:sp>
          <p:nvSpPr>
            <p:cNvPr id="46" name="TextBox 95">
              <a:extLst>
                <a:ext uri="{FF2B5EF4-FFF2-40B4-BE49-F238E27FC236}">
                  <a16:creationId xmlns:a16="http://schemas.microsoft.com/office/drawing/2014/main" id="{C7174AF5-44A9-4108-A8B3-AA89E402ACF8}"/>
                </a:ext>
              </a:extLst>
            </p:cNvPr>
            <p:cNvSpPr txBox="1">
              <a:spLocks noChangeArrowheads="1"/>
            </p:cNvSpPr>
            <p:nvPr/>
          </p:nvSpPr>
          <p:spPr bwMode="auto">
            <a:xfrm>
              <a:off x="2032000" y="2369049"/>
              <a:ext cx="1468438" cy="35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General purpose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Arial" charset="0"/>
                  <a:ea typeface="MS PGothic" pitchFamily="34" charset="-128"/>
                </a:rPr>
                <a:t> register</a:t>
              </a:r>
            </a:p>
          </p:txBody>
        </p:sp>
        <p:sp>
          <p:nvSpPr>
            <p:cNvPr id="47" name="Right Brace 46">
              <a:extLst>
                <a:ext uri="{FF2B5EF4-FFF2-40B4-BE49-F238E27FC236}">
                  <a16:creationId xmlns:a16="http://schemas.microsoft.com/office/drawing/2014/main" id="{2C45D9E3-24CE-40A5-AAA8-4EC112B4A0FF}"/>
                </a:ext>
              </a:extLst>
            </p:cNvPr>
            <p:cNvSpPr/>
            <p:nvPr/>
          </p:nvSpPr>
          <p:spPr bwMode="auto">
            <a:xfrm rot="10800000">
              <a:off x="3206750" y="1083670"/>
              <a:ext cx="179388" cy="2923104"/>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48" name="Right Arrow 104">
              <a:extLst>
                <a:ext uri="{FF2B5EF4-FFF2-40B4-BE49-F238E27FC236}">
                  <a16:creationId xmlns:a16="http://schemas.microsoft.com/office/drawing/2014/main" id="{7C421E70-4307-4A70-812D-E05DD8FC6B62}"/>
                </a:ext>
              </a:extLst>
            </p:cNvPr>
            <p:cNvSpPr/>
            <p:nvPr/>
          </p:nvSpPr>
          <p:spPr bwMode="auto">
            <a:xfrm>
              <a:off x="5929313" y="4106580"/>
              <a:ext cx="385762" cy="119465"/>
            </a:xfrm>
            <a:prstGeom prst="rightArrow">
              <a:avLst/>
            </a:prstGeom>
            <a:solidFill>
              <a:srgbClr val="FFFFFF">
                <a:lumMod val="85000"/>
              </a:srgbClr>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49" name="Right Arrow 106">
              <a:extLst>
                <a:ext uri="{FF2B5EF4-FFF2-40B4-BE49-F238E27FC236}">
                  <a16:creationId xmlns:a16="http://schemas.microsoft.com/office/drawing/2014/main" id="{78DF7BB7-A526-4083-B84B-E2BEF6A512CC}"/>
                </a:ext>
              </a:extLst>
            </p:cNvPr>
            <p:cNvSpPr/>
            <p:nvPr/>
          </p:nvSpPr>
          <p:spPr bwMode="auto">
            <a:xfrm>
              <a:off x="5929313" y="5030541"/>
              <a:ext cx="385762" cy="120977"/>
            </a:xfrm>
            <a:prstGeom prst="rightArrow">
              <a:avLst/>
            </a:prstGeom>
            <a:solidFill>
              <a:srgbClr val="FFFFFF">
                <a:lumMod val="85000"/>
              </a:srgbClr>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50" name="Right Brace 49">
              <a:extLst>
                <a:ext uri="{FF2B5EF4-FFF2-40B4-BE49-F238E27FC236}">
                  <a16:creationId xmlns:a16="http://schemas.microsoft.com/office/drawing/2014/main" id="{D2AC9524-F98D-4878-B5C3-BE60861B5042}"/>
                </a:ext>
              </a:extLst>
            </p:cNvPr>
            <p:cNvSpPr/>
            <p:nvPr/>
          </p:nvSpPr>
          <p:spPr bwMode="auto">
            <a:xfrm rot="10800000">
              <a:off x="6440488" y="3787504"/>
              <a:ext cx="179387" cy="737959"/>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cxnSp>
          <p:nvCxnSpPr>
            <p:cNvPr id="51" name="Straight Connector 50">
              <a:extLst>
                <a:ext uri="{FF2B5EF4-FFF2-40B4-BE49-F238E27FC236}">
                  <a16:creationId xmlns:a16="http://schemas.microsoft.com/office/drawing/2014/main" id="{8690B370-AD04-473D-8F6F-F1424BC2079F}"/>
                </a:ext>
              </a:extLst>
            </p:cNvPr>
            <p:cNvCxnSpPr/>
            <p:nvPr/>
          </p:nvCxnSpPr>
          <p:spPr bwMode="auto">
            <a:xfrm>
              <a:off x="452438" y="4823368"/>
              <a:ext cx="8250237" cy="0"/>
            </a:xfrm>
            <a:prstGeom prst="line">
              <a:avLst/>
            </a:prstGeom>
            <a:noFill/>
            <a:ln w="19050" cap="flat" cmpd="sng" algn="ctr">
              <a:solidFill>
                <a:srgbClr val="FFFFFF">
                  <a:lumMod val="65000"/>
                </a:srgbClr>
              </a:solidFill>
              <a:prstDash val="sysDash"/>
              <a:round/>
              <a:headEnd type="none" w="med" len="med"/>
              <a:tailEnd type="none" w="med" len="med"/>
            </a:ln>
            <a:effectLst/>
          </p:spPr>
        </p:cxnSp>
        <p:sp>
          <p:nvSpPr>
            <p:cNvPr id="52" name="Rectangle 51">
              <a:extLst>
                <a:ext uri="{FF2B5EF4-FFF2-40B4-BE49-F238E27FC236}">
                  <a16:creationId xmlns:a16="http://schemas.microsoft.com/office/drawing/2014/main" id="{E5F92933-4F4D-4425-B35D-B0D9BAA264C1}"/>
                </a:ext>
              </a:extLst>
            </p:cNvPr>
            <p:cNvSpPr/>
            <p:nvPr/>
          </p:nvSpPr>
          <p:spPr bwMode="auto">
            <a:xfrm>
              <a:off x="3573463" y="5494260"/>
              <a:ext cx="2290762" cy="154246"/>
            </a:xfrm>
            <a:prstGeom prst="rect">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FAULTMASK</a:t>
              </a:r>
            </a:p>
          </p:txBody>
        </p:sp>
        <p:sp>
          <p:nvSpPr>
            <p:cNvPr id="53" name="Rectangle 52">
              <a:extLst>
                <a:ext uri="{FF2B5EF4-FFF2-40B4-BE49-F238E27FC236}">
                  <a16:creationId xmlns:a16="http://schemas.microsoft.com/office/drawing/2014/main" id="{D8BA0826-120F-4CA7-8755-D22ED766656D}"/>
                </a:ext>
              </a:extLst>
            </p:cNvPr>
            <p:cNvSpPr/>
            <p:nvPr/>
          </p:nvSpPr>
          <p:spPr bwMode="auto">
            <a:xfrm>
              <a:off x="3573463" y="5733628"/>
              <a:ext cx="2290762" cy="154246"/>
            </a:xfrm>
            <a:prstGeom prst="rect">
              <a:avLst/>
            </a:prstGeom>
            <a:solidFill>
              <a:schemeClr val="accent5"/>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a:ln>
                    <a:noFill/>
                  </a:ln>
                  <a:solidFill>
                    <a:srgbClr val="000000"/>
                  </a:solidFill>
                  <a:effectLst/>
                  <a:uLnTx/>
                  <a:uFillTx/>
                  <a:latin typeface="Arial" charset="0"/>
                  <a:ea typeface="MS PGothic" pitchFamily="34" charset="-128"/>
                </a:rPr>
                <a:t>BASEPRI</a:t>
              </a:r>
            </a:p>
          </p:txBody>
        </p:sp>
        <p:sp>
          <p:nvSpPr>
            <p:cNvPr id="54" name="Right Brace 53">
              <a:extLst>
                <a:ext uri="{FF2B5EF4-FFF2-40B4-BE49-F238E27FC236}">
                  <a16:creationId xmlns:a16="http://schemas.microsoft.com/office/drawing/2014/main" id="{D86ED52A-FD2C-4966-B595-8D39B92C8704}"/>
                </a:ext>
              </a:extLst>
            </p:cNvPr>
            <p:cNvSpPr/>
            <p:nvPr/>
          </p:nvSpPr>
          <p:spPr bwMode="auto">
            <a:xfrm rot="10800000">
              <a:off x="3288389" y="5264043"/>
              <a:ext cx="149226" cy="614680"/>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grpSp>
    </p:spTree>
    <p:extLst>
      <p:ext uri="{BB962C8B-B14F-4D97-AF65-F5344CB8AC3E}">
        <p14:creationId xmlns:p14="http://schemas.microsoft.com/office/powerpoint/2010/main" val="308884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73F6-02A2-4D34-B564-E696E42CB1D7}"/>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CCE19C68-6EBC-48CA-B20E-1D88C0A6B547}"/>
              </a:ext>
            </a:extLst>
          </p:cNvPr>
          <p:cNvSpPr>
            <a:spLocks noGrp="1"/>
          </p:cNvSpPr>
          <p:nvPr>
            <p:ph idx="1"/>
          </p:nvPr>
        </p:nvSpPr>
        <p:spPr/>
        <p:txBody>
          <a:bodyPr/>
          <a:lstStyle/>
          <a:p>
            <a:pPr lvl="0"/>
            <a:r>
              <a:rPr lang="en-GB" dirty="0"/>
              <a:t>Arm architectures and processors</a:t>
            </a:r>
            <a:endParaRPr lang="en-US" dirty="0"/>
          </a:p>
          <a:p>
            <a:pPr lvl="1"/>
            <a:r>
              <a:rPr lang="en-GB" dirty="0"/>
              <a:t>What is Arm architecture?</a:t>
            </a:r>
            <a:endParaRPr lang="en-US" dirty="0"/>
          </a:p>
          <a:p>
            <a:pPr lvl="1"/>
            <a:r>
              <a:rPr lang="en-GB" dirty="0"/>
              <a:t>Arm processor families</a:t>
            </a:r>
            <a:endParaRPr lang="en-US" dirty="0"/>
          </a:p>
          <a:p>
            <a:pPr lvl="1"/>
            <a:r>
              <a:rPr lang="en-GB" dirty="0"/>
              <a:t>Arm Cortex-M series</a:t>
            </a:r>
            <a:endParaRPr lang="en-US" dirty="0"/>
          </a:p>
          <a:p>
            <a:pPr lvl="1"/>
            <a:r>
              <a:rPr lang="en-GB" dirty="0"/>
              <a:t>Cortex-M4 processor</a:t>
            </a:r>
            <a:endParaRPr lang="en-US" dirty="0"/>
          </a:p>
          <a:p>
            <a:pPr lvl="1"/>
            <a:r>
              <a:rPr lang="en-GB" dirty="0"/>
              <a:t>Arm processors vs. </a:t>
            </a:r>
            <a:r>
              <a:rPr lang="en-GB"/>
              <a:t>Arm architectures</a:t>
            </a:r>
          </a:p>
          <a:p>
            <a:pPr marL="506095" lvl="1" indent="0">
              <a:buNone/>
            </a:pPr>
            <a:endParaRPr lang="en-US" dirty="0"/>
          </a:p>
          <a:p>
            <a:pPr lvl="0"/>
            <a:r>
              <a:rPr lang="en-GB" dirty="0"/>
              <a:t>Arm Cortex-M4 Processor</a:t>
            </a:r>
            <a:endParaRPr lang="en-US" dirty="0"/>
          </a:p>
          <a:p>
            <a:pPr lvl="1">
              <a:spcBef>
                <a:spcPts val="600"/>
              </a:spcBef>
            </a:pPr>
            <a:r>
              <a:rPr lang="en-GB" dirty="0"/>
              <a:t>Processor overview</a:t>
            </a:r>
            <a:endParaRPr lang="en-US" dirty="0"/>
          </a:p>
          <a:p>
            <a:pPr lvl="1">
              <a:spcBef>
                <a:spcPts val="600"/>
              </a:spcBef>
            </a:pPr>
            <a:r>
              <a:rPr lang="en-GB" dirty="0"/>
              <a:t>Block diagram</a:t>
            </a:r>
            <a:endParaRPr lang="en-US" dirty="0"/>
          </a:p>
          <a:p>
            <a:pPr lvl="1">
              <a:spcBef>
                <a:spcPts val="600"/>
              </a:spcBef>
            </a:pPr>
            <a:r>
              <a:rPr lang="en-GB" dirty="0"/>
              <a:t>Registers</a:t>
            </a:r>
            <a:endParaRPr lang="en-US" dirty="0"/>
          </a:p>
        </p:txBody>
      </p:sp>
    </p:spTree>
    <p:extLst>
      <p:ext uri="{BB962C8B-B14F-4D97-AF65-F5344CB8AC3E}">
        <p14:creationId xmlns:p14="http://schemas.microsoft.com/office/powerpoint/2010/main" val="1157359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1D07-1F20-40FC-B841-39AA9CA6D1D7}"/>
              </a:ext>
            </a:extLst>
          </p:cNvPr>
          <p:cNvSpPr>
            <a:spLocks noGrp="1"/>
          </p:cNvSpPr>
          <p:nvPr>
            <p:ph type="title"/>
          </p:nvPr>
        </p:nvSpPr>
        <p:spPr/>
        <p:txBody>
          <a:bodyPr/>
          <a:lstStyle/>
          <a:p>
            <a:r>
              <a:rPr lang="en-GB" dirty="0"/>
              <a:t>Cortex-M4 Registers</a:t>
            </a:r>
            <a:endParaRPr lang="en-US" dirty="0"/>
          </a:p>
        </p:txBody>
      </p:sp>
      <p:sp>
        <p:nvSpPr>
          <p:cNvPr id="3" name="Content Placeholder 2">
            <a:extLst>
              <a:ext uri="{FF2B5EF4-FFF2-40B4-BE49-F238E27FC236}">
                <a16:creationId xmlns:a16="http://schemas.microsoft.com/office/drawing/2014/main" id="{EED30857-CB32-4144-8586-14DF2467AC10}"/>
              </a:ext>
            </a:extLst>
          </p:cNvPr>
          <p:cNvSpPr>
            <a:spLocks noGrp="1"/>
          </p:cNvSpPr>
          <p:nvPr>
            <p:ph idx="1"/>
          </p:nvPr>
        </p:nvSpPr>
        <p:spPr>
          <a:xfrm>
            <a:off x="479425" y="1171111"/>
            <a:ext cx="6960903" cy="4948335"/>
          </a:xfrm>
        </p:spPr>
        <p:txBody>
          <a:bodyPr/>
          <a:lstStyle/>
          <a:p>
            <a:r>
              <a:rPr lang="en-GB" sz="1800" dirty="0"/>
              <a:t>R0-R12: general purpose registers</a:t>
            </a:r>
          </a:p>
          <a:p>
            <a:pPr marL="0" indent="0">
              <a:buNone/>
            </a:pPr>
            <a:endParaRPr lang="en-GB" sz="1800" dirty="0"/>
          </a:p>
          <a:p>
            <a:pPr lvl="1">
              <a:spcBef>
                <a:spcPts val="600"/>
              </a:spcBef>
            </a:pPr>
            <a:r>
              <a:rPr lang="en-GB" sz="1600" dirty="0"/>
              <a:t>Low registers (R0-R7) can be accessed by any instruction</a:t>
            </a:r>
          </a:p>
          <a:p>
            <a:pPr marL="506095" lvl="1" indent="0">
              <a:spcBef>
                <a:spcPts val="600"/>
              </a:spcBef>
              <a:buNone/>
            </a:pPr>
            <a:endParaRPr lang="en-GB" sz="1600" dirty="0"/>
          </a:p>
          <a:p>
            <a:pPr lvl="1">
              <a:spcBef>
                <a:spcPts val="600"/>
              </a:spcBef>
            </a:pPr>
            <a:r>
              <a:rPr lang="en-GB" sz="1600" dirty="0"/>
              <a:t>High registers (R8-R12) sometimes cannot be accessed e.g. by some Thumb (16-bit) instructions</a:t>
            </a:r>
          </a:p>
          <a:p>
            <a:pPr lvl="1">
              <a:spcBef>
                <a:spcPts val="600"/>
              </a:spcBef>
            </a:pPr>
            <a:endParaRPr lang="en-GB" sz="1600" dirty="0"/>
          </a:p>
          <a:p>
            <a:r>
              <a:rPr lang="en-GB" sz="1800" dirty="0"/>
              <a:t>R13: Stack Pointer (SP)</a:t>
            </a:r>
          </a:p>
          <a:p>
            <a:pPr marL="0" indent="0">
              <a:buNone/>
            </a:pPr>
            <a:endParaRPr lang="en-GB" sz="1800" dirty="0"/>
          </a:p>
          <a:p>
            <a:pPr lvl="1">
              <a:spcBef>
                <a:spcPts val="600"/>
              </a:spcBef>
            </a:pPr>
            <a:r>
              <a:rPr lang="en-US" sz="1600" dirty="0"/>
              <a:t>Records the current address of the stack</a:t>
            </a:r>
          </a:p>
          <a:p>
            <a:pPr marL="506095" lvl="1" indent="0">
              <a:spcBef>
                <a:spcPts val="600"/>
              </a:spcBef>
              <a:buNone/>
            </a:pPr>
            <a:endParaRPr lang="en-US" sz="1600" dirty="0"/>
          </a:p>
          <a:p>
            <a:pPr lvl="1">
              <a:spcBef>
                <a:spcPts val="600"/>
              </a:spcBef>
            </a:pPr>
            <a:r>
              <a:rPr lang="en-US" sz="1600" dirty="0"/>
              <a:t>Used for saving the context of a program while switching between tasks</a:t>
            </a:r>
          </a:p>
          <a:p>
            <a:pPr marL="506095" lvl="1" indent="0">
              <a:spcBef>
                <a:spcPts val="600"/>
              </a:spcBef>
              <a:buNone/>
            </a:pPr>
            <a:endParaRPr lang="en-US" sz="1600" dirty="0"/>
          </a:p>
          <a:p>
            <a:pPr lvl="1">
              <a:spcBef>
                <a:spcPts val="600"/>
              </a:spcBef>
            </a:pPr>
            <a:r>
              <a:rPr lang="en-US" sz="1600" dirty="0"/>
              <a:t>Cortex-M4 has two SPs: Main SP, used in applications that require privileged access e.g. OS kernel and process SP, used in base-level application code (when not running an exception handler)</a:t>
            </a:r>
          </a:p>
        </p:txBody>
      </p:sp>
      <p:grpSp>
        <p:nvGrpSpPr>
          <p:cNvPr id="4" name="Group 3">
            <a:extLst>
              <a:ext uri="{FF2B5EF4-FFF2-40B4-BE49-F238E27FC236}">
                <a16:creationId xmlns:a16="http://schemas.microsoft.com/office/drawing/2014/main" id="{5DC18ECB-65E3-41F2-B1B6-C7C4DA4F9845}"/>
              </a:ext>
            </a:extLst>
          </p:cNvPr>
          <p:cNvGrpSpPr/>
          <p:nvPr/>
        </p:nvGrpSpPr>
        <p:grpSpPr>
          <a:xfrm>
            <a:off x="8409870" y="1231900"/>
            <a:ext cx="2822575" cy="4394200"/>
            <a:chOff x="6245225" y="1414463"/>
            <a:chExt cx="2822575" cy="4394200"/>
          </a:xfrm>
        </p:grpSpPr>
        <p:sp>
          <p:nvSpPr>
            <p:cNvPr id="5" name="Rectangle 4">
              <a:extLst>
                <a:ext uri="{FF2B5EF4-FFF2-40B4-BE49-F238E27FC236}">
                  <a16:creationId xmlns:a16="http://schemas.microsoft.com/office/drawing/2014/main" id="{A7C42C2F-F695-4266-9AF4-C0C04642B67E}"/>
                </a:ext>
              </a:extLst>
            </p:cNvPr>
            <p:cNvSpPr/>
            <p:nvPr/>
          </p:nvSpPr>
          <p:spPr bwMode="auto">
            <a:xfrm>
              <a:off x="7364413" y="4337050"/>
              <a:ext cx="774700" cy="1471613"/>
            </a:xfrm>
            <a:prstGeom prst="rect">
              <a:avLst/>
            </a:prstGeom>
            <a:solidFill>
              <a:schemeClr val="accent1"/>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6" name="Rectangle 5">
              <a:extLst>
                <a:ext uri="{FF2B5EF4-FFF2-40B4-BE49-F238E27FC236}">
                  <a16:creationId xmlns:a16="http://schemas.microsoft.com/office/drawing/2014/main" id="{B1512997-34CC-4FD9-9A8E-4B61C0A7052D}"/>
                </a:ext>
              </a:extLst>
            </p:cNvPr>
            <p:cNvSpPr/>
            <p:nvPr/>
          </p:nvSpPr>
          <p:spPr bwMode="auto">
            <a:xfrm>
              <a:off x="7364413" y="3416300"/>
              <a:ext cx="774700" cy="927100"/>
            </a:xfrm>
            <a:prstGeom prst="rect">
              <a:avLst/>
            </a:prstGeom>
            <a:solidFill>
              <a:schemeClr val="accent5"/>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7" name="Rectangle 6">
              <a:extLst>
                <a:ext uri="{FF2B5EF4-FFF2-40B4-BE49-F238E27FC236}">
                  <a16:creationId xmlns:a16="http://schemas.microsoft.com/office/drawing/2014/main" id="{72E3D248-F5E9-4710-81A2-76E6FEAD8AAA}"/>
                </a:ext>
              </a:extLst>
            </p:cNvPr>
            <p:cNvSpPr/>
            <p:nvPr/>
          </p:nvSpPr>
          <p:spPr bwMode="auto">
            <a:xfrm>
              <a:off x="7364413" y="2205038"/>
              <a:ext cx="774700" cy="1206500"/>
            </a:xfrm>
            <a:prstGeom prst="rect">
              <a:avLst/>
            </a:prstGeom>
            <a:solidFill>
              <a:schemeClr val="accent3"/>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8" name="Rectangle 7">
              <a:extLst>
                <a:ext uri="{FF2B5EF4-FFF2-40B4-BE49-F238E27FC236}">
                  <a16:creationId xmlns:a16="http://schemas.microsoft.com/office/drawing/2014/main" id="{9347B59D-8B48-4824-A767-BE3D7D2EA801}"/>
                </a:ext>
              </a:extLst>
            </p:cNvPr>
            <p:cNvSpPr/>
            <p:nvPr/>
          </p:nvSpPr>
          <p:spPr bwMode="auto">
            <a:xfrm>
              <a:off x="6588125" y="1414463"/>
              <a:ext cx="776288" cy="147637"/>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Data</a:t>
              </a:r>
            </a:p>
          </p:txBody>
        </p:sp>
        <p:cxnSp>
          <p:nvCxnSpPr>
            <p:cNvPr id="9" name="Curved Connector 84">
              <a:extLst>
                <a:ext uri="{FF2B5EF4-FFF2-40B4-BE49-F238E27FC236}">
                  <a16:creationId xmlns:a16="http://schemas.microsoft.com/office/drawing/2014/main" id="{C201B5FB-F834-45B0-8F06-CDFF45FC0579}"/>
                </a:ext>
              </a:extLst>
            </p:cNvPr>
            <p:cNvCxnSpPr/>
            <p:nvPr/>
          </p:nvCxnSpPr>
          <p:spPr bwMode="auto">
            <a:xfrm>
              <a:off x="7251700" y="1639888"/>
              <a:ext cx="387350" cy="571500"/>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10" name="Rectangle 9">
              <a:extLst>
                <a:ext uri="{FF2B5EF4-FFF2-40B4-BE49-F238E27FC236}">
                  <a16:creationId xmlns:a16="http://schemas.microsoft.com/office/drawing/2014/main" id="{EA0FB493-E9D1-4DAD-BACA-93DC197CADE8}"/>
                </a:ext>
              </a:extLst>
            </p:cNvPr>
            <p:cNvSpPr/>
            <p:nvPr/>
          </p:nvSpPr>
          <p:spPr bwMode="auto">
            <a:xfrm>
              <a:off x="8139113" y="1416050"/>
              <a:ext cx="776287" cy="147638"/>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Data</a:t>
              </a:r>
              <a:endParaRPr kumimoji="0" lang="en-GB" sz="1100" b="1" i="0" u="none" strike="noStrike" kern="0" cap="none" spc="0" normalizeH="0" baseline="0" noProof="0" dirty="0">
                <a:ln>
                  <a:noFill/>
                </a:ln>
                <a:solidFill>
                  <a:srgbClr val="000000"/>
                </a:solidFill>
                <a:effectLst/>
                <a:uLnTx/>
                <a:uFillTx/>
                <a:latin typeface="Arial" charset="0"/>
                <a:ea typeface="MS PGothic" pitchFamily="34" charset="-128"/>
              </a:endParaRPr>
            </a:p>
          </p:txBody>
        </p:sp>
        <p:cxnSp>
          <p:nvCxnSpPr>
            <p:cNvPr id="11" name="Curved Connector 86">
              <a:extLst>
                <a:ext uri="{FF2B5EF4-FFF2-40B4-BE49-F238E27FC236}">
                  <a16:creationId xmlns:a16="http://schemas.microsoft.com/office/drawing/2014/main" id="{38F354EB-9B5D-4A1C-ABB3-E15A1A40E176}"/>
                </a:ext>
              </a:extLst>
            </p:cNvPr>
            <p:cNvCxnSpPr/>
            <p:nvPr/>
          </p:nvCxnSpPr>
          <p:spPr bwMode="auto">
            <a:xfrm rot="5400000" flipH="1" flipV="1">
              <a:off x="7699376" y="1765300"/>
              <a:ext cx="603250" cy="276225"/>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12" name="Rectangle 11">
              <a:extLst>
                <a:ext uri="{FF2B5EF4-FFF2-40B4-BE49-F238E27FC236}">
                  <a16:creationId xmlns:a16="http://schemas.microsoft.com/office/drawing/2014/main" id="{7D4B3CE6-B41A-482B-AF15-852E22FAB4D1}"/>
                </a:ext>
              </a:extLst>
            </p:cNvPr>
            <p:cNvSpPr/>
            <p:nvPr/>
          </p:nvSpPr>
          <p:spPr bwMode="auto">
            <a:xfrm>
              <a:off x="6245225" y="354488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PC</a:t>
              </a:r>
            </a:p>
          </p:txBody>
        </p:sp>
        <p:sp>
          <p:nvSpPr>
            <p:cNvPr id="13" name="Rectangle 12">
              <a:extLst>
                <a:ext uri="{FF2B5EF4-FFF2-40B4-BE49-F238E27FC236}">
                  <a16:creationId xmlns:a16="http://schemas.microsoft.com/office/drawing/2014/main" id="{F15B6769-0A86-42CA-A024-25A8687D6BDB}"/>
                </a:ext>
              </a:extLst>
            </p:cNvPr>
            <p:cNvSpPr/>
            <p:nvPr/>
          </p:nvSpPr>
          <p:spPr bwMode="auto">
            <a:xfrm>
              <a:off x="6245225" y="3136900"/>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SP</a:t>
              </a:r>
            </a:p>
          </p:txBody>
        </p:sp>
        <p:cxnSp>
          <p:nvCxnSpPr>
            <p:cNvPr id="14" name="Straight Arrow Connector 13">
              <a:extLst>
                <a:ext uri="{FF2B5EF4-FFF2-40B4-BE49-F238E27FC236}">
                  <a16:creationId xmlns:a16="http://schemas.microsoft.com/office/drawing/2014/main" id="{1D64FDB8-1B1F-47BC-AB46-13A6F0080A08}"/>
                </a:ext>
              </a:extLst>
            </p:cNvPr>
            <p:cNvCxnSpPr/>
            <p:nvPr/>
          </p:nvCxnSpPr>
          <p:spPr bwMode="auto">
            <a:xfrm>
              <a:off x="8366125" y="2211388"/>
              <a:ext cx="0" cy="1200150"/>
            </a:xfrm>
            <a:prstGeom prst="straightConnector1">
              <a:avLst/>
            </a:prstGeom>
            <a:noFill/>
            <a:ln w="19050" cap="flat" cmpd="sng" algn="ctr">
              <a:solidFill>
                <a:srgbClr val="000000">
                  <a:lumMod val="50000"/>
                  <a:lumOff val="50000"/>
                </a:srgbClr>
              </a:solidFill>
              <a:prstDash val="solid"/>
              <a:round/>
              <a:headEnd type="none" w="med" len="med"/>
              <a:tailEnd type="arrow"/>
            </a:ln>
            <a:effectLst/>
          </p:spPr>
        </p:cxnSp>
        <p:sp>
          <p:nvSpPr>
            <p:cNvPr id="15" name="TextBox 37">
              <a:extLst>
                <a:ext uri="{FF2B5EF4-FFF2-40B4-BE49-F238E27FC236}">
                  <a16:creationId xmlns:a16="http://schemas.microsoft.com/office/drawing/2014/main" id="{965E8163-D0B2-4098-9272-8AA513C2FAED}"/>
                </a:ext>
              </a:extLst>
            </p:cNvPr>
            <p:cNvSpPr txBox="1">
              <a:spLocks noChangeArrowheads="1"/>
            </p:cNvSpPr>
            <p:nvPr/>
          </p:nvSpPr>
          <p:spPr bwMode="auto">
            <a:xfrm>
              <a:off x="8366125" y="2679700"/>
              <a:ext cx="701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Address</a:t>
              </a:r>
            </a:p>
          </p:txBody>
        </p:sp>
        <p:sp>
          <p:nvSpPr>
            <p:cNvPr id="16" name="TextBox 39">
              <a:extLst>
                <a:ext uri="{FF2B5EF4-FFF2-40B4-BE49-F238E27FC236}">
                  <a16:creationId xmlns:a16="http://schemas.microsoft.com/office/drawing/2014/main" id="{ED8DD65F-C91A-4AAE-B267-2D70B4BC4CF6}"/>
                </a:ext>
              </a:extLst>
            </p:cNvPr>
            <p:cNvSpPr txBox="1">
              <a:spLocks noChangeArrowheads="1"/>
            </p:cNvSpPr>
            <p:nvPr/>
          </p:nvSpPr>
          <p:spPr bwMode="auto">
            <a:xfrm>
              <a:off x="8366125" y="2205038"/>
              <a:ext cx="444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Low</a:t>
              </a:r>
            </a:p>
          </p:txBody>
        </p:sp>
        <p:sp>
          <p:nvSpPr>
            <p:cNvPr id="17" name="TextBox 40">
              <a:extLst>
                <a:ext uri="{FF2B5EF4-FFF2-40B4-BE49-F238E27FC236}">
                  <a16:creationId xmlns:a16="http://schemas.microsoft.com/office/drawing/2014/main" id="{4335A4F7-05E1-465C-A071-E7948CBB1752}"/>
                </a:ext>
              </a:extLst>
            </p:cNvPr>
            <p:cNvSpPr txBox="1">
              <a:spLocks noChangeArrowheads="1"/>
            </p:cNvSpPr>
            <p:nvPr/>
          </p:nvSpPr>
          <p:spPr bwMode="auto">
            <a:xfrm>
              <a:off x="8366125" y="3325813"/>
              <a:ext cx="476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High</a:t>
              </a:r>
            </a:p>
          </p:txBody>
        </p:sp>
        <p:sp>
          <p:nvSpPr>
            <p:cNvPr id="18" name="TextBox 41">
              <a:extLst>
                <a:ext uri="{FF2B5EF4-FFF2-40B4-BE49-F238E27FC236}">
                  <a16:creationId xmlns:a16="http://schemas.microsoft.com/office/drawing/2014/main" id="{BFD0CBA4-5A9A-4E8E-A1B3-EB41291DA6BA}"/>
                </a:ext>
              </a:extLst>
            </p:cNvPr>
            <p:cNvSpPr txBox="1">
              <a:spLocks noChangeArrowheads="1"/>
            </p:cNvSpPr>
            <p:nvPr/>
          </p:nvSpPr>
          <p:spPr bwMode="auto">
            <a:xfrm>
              <a:off x="6962775" y="1793875"/>
              <a:ext cx="579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PUSH</a:t>
              </a:r>
            </a:p>
          </p:txBody>
        </p:sp>
        <p:sp>
          <p:nvSpPr>
            <p:cNvPr id="19" name="TextBox 42">
              <a:extLst>
                <a:ext uri="{FF2B5EF4-FFF2-40B4-BE49-F238E27FC236}">
                  <a16:creationId xmlns:a16="http://schemas.microsoft.com/office/drawing/2014/main" id="{31455E72-DC11-45AB-A3BF-C6CDE2620A7E}"/>
                </a:ext>
              </a:extLst>
            </p:cNvPr>
            <p:cNvSpPr txBox="1">
              <a:spLocks noChangeArrowheads="1"/>
            </p:cNvSpPr>
            <p:nvPr/>
          </p:nvSpPr>
          <p:spPr bwMode="auto">
            <a:xfrm>
              <a:off x="8001000" y="1793875"/>
              <a:ext cx="48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POP</a:t>
              </a:r>
            </a:p>
          </p:txBody>
        </p:sp>
        <p:cxnSp>
          <p:nvCxnSpPr>
            <p:cNvPr id="20" name="Straight Arrow Connector 19">
              <a:extLst>
                <a:ext uri="{FF2B5EF4-FFF2-40B4-BE49-F238E27FC236}">
                  <a16:creationId xmlns:a16="http://schemas.microsoft.com/office/drawing/2014/main" id="{0F78A721-D793-42B3-8A05-DB3BE72F408B}"/>
                </a:ext>
              </a:extLst>
            </p:cNvPr>
            <p:cNvCxnSpPr>
              <a:stCxn id="13" idx="3"/>
            </p:cNvCxnSpPr>
            <p:nvPr/>
          </p:nvCxnSpPr>
          <p:spPr bwMode="auto">
            <a:xfrm flipV="1">
              <a:off x="7021513" y="2211388"/>
              <a:ext cx="342900" cy="9985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21" name="Straight Arrow Connector 20">
              <a:extLst>
                <a:ext uri="{FF2B5EF4-FFF2-40B4-BE49-F238E27FC236}">
                  <a16:creationId xmlns:a16="http://schemas.microsoft.com/office/drawing/2014/main" id="{B87563CF-E013-40F5-AE3D-04A2C621EB44}"/>
                </a:ext>
              </a:extLst>
            </p:cNvPr>
            <p:cNvCxnSpPr/>
            <p:nvPr/>
          </p:nvCxnSpPr>
          <p:spPr bwMode="auto">
            <a:xfrm>
              <a:off x="7021513" y="3611563"/>
              <a:ext cx="342900" cy="12398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22" name="Straight Connector 21">
              <a:extLst>
                <a:ext uri="{FF2B5EF4-FFF2-40B4-BE49-F238E27FC236}">
                  <a16:creationId xmlns:a16="http://schemas.microsoft.com/office/drawing/2014/main" id="{37970467-1FE1-41CE-B453-81810B8169AA}"/>
                </a:ext>
              </a:extLst>
            </p:cNvPr>
            <p:cNvCxnSpPr/>
            <p:nvPr/>
          </p:nvCxnSpPr>
          <p:spPr bwMode="auto">
            <a:xfrm>
              <a:off x="7364413" y="2297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3" name="Straight Connector 22">
              <a:extLst>
                <a:ext uri="{FF2B5EF4-FFF2-40B4-BE49-F238E27FC236}">
                  <a16:creationId xmlns:a16="http://schemas.microsoft.com/office/drawing/2014/main" id="{DCC31EC6-A5BF-4086-85C8-4921B7B95EFA}"/>
                </a:ext>
              </a:extLst>
            </p:cNvPr>
            <p:cNvCxnSpPr/>
            <p:nvPr/>
          </p:nvCxnSpPr>
          <p:spPr bwMode="auto">
            <a:xfrm>
              <a:off x="7364413" y="2389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4" name="Straight Connector 23">
              <a:extLst>
                <a:ext uri="{FF2B5EF4-FFF2-40B4-BE49-F238E27FC236}">
                  <a16:creationId xmlns:a16="http://schemas.microsoft.com/office/drawing/2014/main" id="{75F472E2-86F5-4FC0-8262-1481AF89A689}"/>
                </a:ext>
              </a:extLst>
            </p:cNvPr>
            <p:cNvCxnSpPr/>
            <p:nvPr/>
          </p:nvCxnSpPr>
          <p:spPr bwMode="auto">
            <a:xfrm>
              <a:off x="7364413" y="24828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id="{E2D950E7-1416-471D-AE68-A2DC53660328}"/>
                </a:ext>
              </a:extLst>
            </p:cNvPr>
            <p:cNvCxnSpPr/>
            <p:nvPr/>
          </p:nvCxnSpPr>
          <p:spPr bwMode="auto">
            <a:xfrm>
              <a:off x="7364413" y="25733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6" name="Straight Connector 25">
              <a:extLst>
                <a:ext uri="{FF2B5EF4-FFF2-40B4-BE49-F238E27FC236}">
                  <a16:creationId xmlns:a16="http://schemas.microsoft.com/office/drawing/2014/main" id="{CB95954C-8F52-4D14-9DF9-2BDEB50C2C2C}"/>
                </a:ext>
              </a:extLst>
            </p:cNvPr>
            <p:cNvCxnSpPr/>
            <p:nvPr/>
          </p:nvCxnSpPr>
          <p:spPr bwMode="auto">
            <a:xfrm>
              <a:off x="7364413" y="26654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7" name="Straight Connector 26">
              <a:extLst>
                <a:ext uri="{FF2B5EF4-FFF2-40B4-BE49-F238E27FC236}">
                  <a16:creationId xmlns:a16="http://schemas.microsoft.com/office/drawing/2014/main" id="{BD596D47-01D5-41FC-A64F-A7947C667A6F}"/>
                </a:ext>
              </a:extLst>
            </p:cNvPr>
            <p:cNvCxnSpPr/>
            <p:nvPr/>
          </p:nvCxnSpPr>
          <p:spPr bwMode="auto">
            <a:xfrm>
              <a:off x="7364413" y="27590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8" name="Straight Connector 27">
              <a:extLst>
                <a:ext uri="{FF2B5EF4-FFF2-40B4-BE49-F238E27FC236}">
                  <a16:creationId xmlns:a16="http://schemas.microsoft.com/office/drawing/2014/main" id="{0760BCE0-8F88-4323-91A9-0E5A4C7CADD4}"/>
                </a:ext>
              </a:extLst>
            </p:cNvPr>
            <p:cNvCxnSpPr/>
            <p:nvPr/>
          </p:nvCxnSpPr>
          <p:spPr bwMode="auto">
            <a:xfrm>
              <a:off x="7364413" y="28543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9" name="Straight Connector 28">
              <a:extLst>
                <a:ext uri="{FF2B5EF4-FFF2-40B4-BE49-F238E27FC236}">
                  <a16:creationId xmlns:a16="http://schemas.microsoft.com/office/drawing/2014/main" id="{280D44A4-D5E8-453C-A14E-DE78A7FB2460}"/>
                </a:ext>
              </a:extLst>
            </p:cNvPr>
            <p:cNvCxnSpPr/>
            <p:nvPr/>
          </p:nvCxnSpPr>
          <p:spPr bwMode="auto">
            <a:xfrm>
              <a:off x="7364413" y="29464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0" name="Straight Connector 29">
              <a:extLst>
                <a:ext uri="{FF2B5EF4-FFF2-40B4-BE49-F238E27FC236}">
                  <a16:creationId xmlns:a16="http://schemas.microsoft.com/office/drawing/2014/main" id="{081B32C0-1201-408F-9630-9A55511CC43D}"/>
                </a:ext>
              </a:extLst>
            </p:cNvPr>
            <p:cNvCxnSpPr/>
            <p:nvPr/>
          </p:nvCxnSpPr>
          <p:spPr bwMode="auto">
            <a:xfrm>
              <a:off x="7364413" y="30400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1" name="Straight Connector 30">
              <a:extLst>
                <a:ext uri="{FF2B5EF4-FFF2-40B4-BE49-F238E27FC236}">
                  <a16:creationId xmlns:a16="http://schemas.microsoft.com/office/drawing/2014/main" id="{84010133-60B2-44D6-B7D7-DC64565436F1}"/>
                </a:ext>
              </a:extLst>
            </p:cNvPr>
            <p:cNvCxnSpPr/>
            <p:nvPr/>
          </p:nvCxnSpPr>
          <p:spPr bwMode="auto">
            <a:xfrm>
              <a:off x="7364413" y="31305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2" name="Straight Connector 31">
              <a:extLst>
                <a:ext uri="{FF2B5EF4-FFF2-40B4-BE49-F238E27FC236}">
                  <a16:creationId xmlns:a16="http://schemas.microsoft.com/office/drawing/2014/main" id="{865917C8-24D7-4EA4-A7B0-9BF77A942992}"/>
                </a:ext>
              </a:extLst>
            </p:cNvPr>
            <p:cNvCxnSpPr/>
            <p:nvPr/>
          </p:nvCxnSpPr>
          <p:spPr bwMode="auto">
            <a:xfrm>
              <a:off x="7364413" y="32226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3" name="Straight Connector 32">
              <a:extLst>
                <a:ext uri="{FF2B5EF4-FFF2-40B4-BE49-F238E27FC236}">
                  <a16:creationId xmlns:a16="http://schemas.microsoft.com/office/drawing/2014/main" id="{00F123EF-6E82-47C2-A593-C981AEA5E5C5}"/>
                </a:ext>
              </a:extLst>
            </p:cNvPr>
            <p:cNvCxnSpPr/>
            <p:nvPr/>
          </p:nvCxnSpPr>
          <p:spPr bwMode="auto">
            <a:xfrm>
              <a:off x="7364413" y="33162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4" name="Straight Connector 33">
              <a:extLst>
                <a:ext uri="{FF2B5EF4-FFF2-40B4-BE49-F238E27FC236}">
                  <a16:creationId xmlns:a16="http://schemas.microsoft.com/office/drawing/2014/main" id="{6FB5D711-EAFB-4F70-A722-45ADE1CAC1E6}"/>
                </a:ext>
              </a:extLst>
            </p:cNvPr>
            <p:cNvCxnSpPr/>
            <p:nvPr/>
          </p:nvCxnSpPr>
          <p:spPr bwMode="auto">
            <a:xfrm>
              <a:off x="7364413" y="3411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5" name="Straight Connector 34">
              <a:extLst>
                <a:ext uri="{FF2B5EF4-FFF2-40B4-BE49-F238E27FC236}">
                  <a16:creationId xmlns:a16="http://schemas.microsoft.com/office/drawing/2014/main" id="{85557F78-362B-498E-B0F1-3F0EEF2AFC4C}"/>
                </a:ext>
              </a:extLst>
            </p:cNvPr>
            <p:cNvCxnSpPr/>
            <p:nvPr/>
          </p:nvCxnSpPr>
          <p:spPr bwMode="auto">
            <a:xfrm>
              <a:off x="7364413" y="3503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6" name="Straight Connector 35">
              <a:extLst>
                <a:ext uri="{FF2B5EF4-FFF2-40B4-BE49-F238E27FC236}">
                  <a16:creationId xmlns:a16="http://schemas.microsoft.com/office/drawing/2014/main" id="{F54C746A-F830-4CF5-A3BD-D2FBE8CF8127}"/>
                </a:ext>
              </a:extLst>
            </p:cNvPr>
            <p:cNvCxnSpPr/>
            <p:nvPr/>
          </p:nvCxnSpPr>
          <p:spPr bwMode="auto">
            <a:xfrm>
              <a:off x="7364413" y="3597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7" name="Straight Connector 36">
              <a:extLst>
                <a:ext uri="{FF2B5EF4-FFF2-40B4-BE49-F238E27FC236}">
                  <a16:creationId xmlns:a16="http://schemas.microsoft.com/office/drawing/2014/main" id="{40414E1A-E750-4D5D-B786-5CCB376F53A1}"/>
                </a:ext>
              </a:extLst>
            </p:cNvPr>
            <p:cNvCxnSpPr/>
            <p:nvPr/>
          </p:nvCxnSpPr>
          <p:spPr bwMode="auto">
            <a:xfrm>
              <a:off x="7364413" y="36877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8" name="Straight Connector 37">
              <a:extLst>
                <a:ext uri="{FF2B5EF4-FFF2-40B4-BE49-F238E27FC236}">
                  <a16:creationId xmlns:a16="http://schemas.microsoft.com/office/drawing/2014/main" id="{353F0E9C-ECED-4570-9EA8-931DD2393BF0}"/>
                </a:ext>
              </a:extLst>
            </p:cNvPr>
            <p:cNvCxnSpPr/>
            <p:nvPr/>
          </p:nvCxnSpPr>
          <p:spPr bwMode="auto">
            <a:xfrm>
              <a:off x="7364413" y="37703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9" name="Straight Connector 38">
              <a:extLst>
                <a:ext uri="{FF2B5EF4-FFF2-40B4-BE49-F238E27FC236}">
                  <a16:creationId xmlns:a16="http://schemas.microsoft.com/office/drawing/2014/main" id="{4FAEBF1A-52A6-4614-B732-45A6AC96A46A}"/>
                </a:ext>
              </a:extLst>
            </p:cNvPr>
            <p:cNvCxnSpPr/>
            <p:nvPr/>
          </p:nvCxnSpPr>
          <p:spPr bwMode="auto">
            <a:xfrm>
              <a:off x="7364413" y="38623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0" name="Straight Connector 39">
              <a:extLst>
                <a:ext uri="{FF2B5EF4-FFF2-40B4-BE49-F238E27FC236}">
                  <a16:creationId xmlns:a16="http://schemas.microsoft.com/office/drawing/2014/main" id="{C9583261-C359-4B6C-AC4D-FC8DE00D00B0}"/>
                </a:ext>
              </a:extLst>
            </p:cNvPr>
            <p:cNvCxnSpPr/>
            <p:nvPr/>
          </p:nvCxnSpPr>
          <p:spPr bwMode="auto">
            <a:xfrm>
              <a:off x="7364413" y="39560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1" name="Straight Connector 40">
              <a:extLst>
                <a:ext uri="{FF2B5EF4-FFF2-40B4-BE49-F238E27FC236}">
                  <a16:creationId xmlns:a16="http://schemas.microsoft.com/office/drawing/2014/main" id="{C33F4958-A5EA-42DE-A4C8-CBB2AA27D51E}"/>
                </a:ext>
              </a:extLst>
            </p:cNvPr>
            <p:cNvCxnSpPr/>
            <p:nvPr/>
          </p:nvCxnSpPr>
          <p:spPr bwMode="auto">
            <a:xfrm>
              <a:off x="7364413" y="4046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2" name="Straight Connector 41">
              <a:extLst>
                <a:ext uri="{FF2B5EF4-FFF2-40B4-BE49-F238E27FC236}">
                  <a16:creationId xmlns:a16="http://schemas.microsoft.com/office/drawing/2014/main" id="{BCC1220E-FFC9-4AAE-BF4A-230EBE740B57}"/>
                </a:ext>
              </a:extLst>
            </p:cNvPr>
            <p:cNvCxnSpPr/>
            <p:nvPr/>
          </p:nvCxnSpPr>
          <p:spPr bwMode="auto">
            <a:xfrm>
              <a:off x="7364413" y="4138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3" name="Straight Connector 42">
              <a:extLst>
                <a:ext uri="{FF2B5EF4-FFF2-40B4-BE49-F238E27FC236}">
                  <a16:creationId xmlns:a16="http://schemas.microsoft.com/office/drawing/2014/main" id="{3D8528AE-0E36-4083-9DDF-D5F1C83E96B5}"/>
                </a:ext>
              </a:extLst>
            </p:cNvPr>
            <p:cNvCxnSpPr/>
            <p:nvPr/>
          </p:nvCxnSpPr>
          <p:spPr bwMode="auto">
            <a:xfrm>
              <a:off x="7364413" y="4232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4" name="Straight Connector 43">
              <a:extLst>
                <a:ext uri="{FF2B5EF4-FFF2-40B4-BE49-F238E27FC236}">
                  <a16:creationId xmlns:a16="http://schemas.microsoft.com/office/drawing/2014/main" id="{5BF1EA49-AEB0-4368-BE7D-7517A87B9E3B}"/>
                </a:ext>
              </a:extLst>
            </p:cNvPr>
            <p:cNvCxnSpPr/>
            <p:nvPr/>
          </p:nvCxnSpPr>
          <p:spPr bwMode="auto">
            <a:xfrm>
              <a:off x="7364413" y="4327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5" name="Straight Connector 44">
              <a:extLst>
                <a:ext uri="{FF2B5EF4-FFF2-40B4-BE49-F238E27FC236}">
                  <a16:creationId xmlns:a16="http://schemas.microsoft.com/office/drawing/2014/main" id="{D73F0F09-C545-43A4-9901-75D8EAE11FC8}"/>
                </a:ext>
              </a:extLst>
            </p:cNvPr>
            <p:cNvCxnSpPr/>
            <p:nvPr/>
          </p:nvCxnSpPr>
          <p:spPr bwMode="auto">
            <a:xfrm>
              <a:off x="7364413" y="4419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6" name="Straight Connector 45">
              <a:extLst>
                <a:ext uri="{FF2B5EF4-FFF2-40B4-BE49-F238E27FC236}">
                  <a16:creationId xmlns:a16="http://schemas.microsoft.com/office/drawing/2014/main" id="{80321EB9-3A34-452E-9DAB-C56265DCB94D}"/>
                </a:ext>
              </a:extLst>
            </p:cNvPr>
            <p:cNvCxnSpPr/>
            <p:nvPr/>
          </p:nvCxnSpPr>
          <p:spPr bwMode="auto">
            <a:xfrm>
              <a:off x="7364413" y="45132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7" name="Straight Connector 46">
              <a:extLst>
                <a:ext uri="{FF2B5EF4-FFF2-40B4-BE49-F238E27FC236}">
                  <a16:creationId xmlns:a16="http://schemas.microsoft.com/office/drawing/2014/main" id="{24D8299A-57ED-4238-B1BE-F5A413462B70}"/>
                </a:ext>
              </a:extLst>
            </p:cNvPr>
            <p:cNvCxnSpPr/>
            <p:nvPr/>
          </p:nvCxnSpPr>
          <p:spPr bwMode="auto">
            <a:xfrm>
              <a:off x="7364413" y="46037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8" name="Straight Connector 47">
              <a:extLst>
                <a:ext uri="{FF2B5EF4-FFF2-40B4-BE49-F238E27FC236}">
                  <a16:creationId xmlns:a16="http://schemas.microsoft.com/office/drawing/2014/main" id="{83254685-C739-4C4F-9DF6-4D5CA8F23422}"/>
                </a:ext>
              </a:extLst>
            </p:cNvPr>
            <p:cNvCxnSpPr/>
            <p:nvPr/>
          </p:nvCxnSpPr>
          <p:spPr bwMode="auto">
            <a:xfrm>
              <a:off x="7364413" y="46958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9" name="Straight Connector 48">
              <a:extLst>
                <a:ext uri="{FF2B5EF4-FFF2-40B4-BE49-F238E27FC236}">
                  <a16:creationId xmlns:a16="http://schemas.microsoft.com/office/drawing/2014/main" id="{A1B61AF3-5761-4828-A24D-3D87B53706E5}"/>
                </a:ext>
              </a:extLst>
            </p:cNvPr>
            <p:cNvCxnSpPr/>
            <p:nvPr/>
          </p:nvCxnSpPr>
          <p:spPr bwMode="auto">
            <a:xfrm>
              <a:off x="7364413" y="47894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0" name="Straight Connector 49">
              <a:extLst>
                <a:ext uri="{FF2B5EF4-FFF2-40B4-BE49-F238E27FC236}">
                  <a16:creationId xmlns:a16="http://schemas.microsoft.com/office/drawing/2014/main" id="{EE657101-7779-4280-A58B-E0F167DDAED4}"/>
                </a:ext>
              </a:extLst>
            </p:cNvPr>
            <p:cNvCxnSpPr/>
            <p:nvPr/>
          </p:nvCxnSpPr>
          <p:spPr bwMode="auto">
            <a:xfrm>
              <a:off x="7364413" y="48847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1" name="Straight Connector 50">
              <a:extLst>
                <a:ext uri="{FF2B5EF4-FFF2-40B4-BE49-F238E27FC236}">
                  <a16:creationId xmlns:a16="http://schemas.microsoft.com/office/drawing/2014/main" id="{3ABC9748-E320-488B-B3EF-4E53950D8CFC}"/>
                </a:ext>
              </a:extLst>
            </p:cNvPr>
            <p:cNvCxnSpPr/>
            <p:nvPr/>
          </p:nvCxnSpPr>
          <p:spPr bwMode="auto">
            <a:xfrm>
              <a:off x="7364413" y="49768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2" name="Straight Connector 51">
              <a:extLst>
                <a:ext uri="{FF2B5EF4-FFF2-40B4-BE49-F238E27FC236}">
                  <a16:creationId xmlns:a16="http://schemas.microsoft.com/office/drawing/2014/main" id="{1ED0D99B-B37C-422E-8390-D53CA709C50C}"/>
                </a:ext>
              </a:extLst>
            </p:cNvPr>
            <p:cNvCxnSpPr/>
            <p:nvPr/>
          </p:nvCxnSpPr>
          <p:spPr bwMode="auto">
            <a:xfrm>
              <a:off x="7364413" y="50704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3" name="Straight Connector 52">
              <a:extLst>
                <a:ext uri="{FF2B5EF4-FFF2-40B4-BE49-F238E27FC236}">
                  <a16:creationId xmlns:a16="http://schemas.microsoft.com/office/drawing/2014/main" id="{2D88C5F6-3778-4BF6-897B-D06FAE446E31}"/>
                </a:ext>
              </a:extLst>
            </p:cNvPr>
            <p:cNvCxnSpPr/>
            <p:nvPr/>
          </p:nvCxnSpPr>
          <p:spPr bwMode="auto">
            <a:xfrm>
              <a:off x="7364413" y="51609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4" name="Straight Connector 53">
              <a:extLst>
                <a:ext uri="{FF2B5EF4-FFF2-40B4-BE49-F238E27FC236}">
                  <a16:creationId xmlns:a16="http://schemas.microsoft.com/office/drawing/2014/main" id="{E1FCF533-3D13-4EDF-9CD0-2CB5BAD24068}"/>
                </a:ext>
              </a:extLst>
            </p:cNvPr>
            <p:cNvCxnSpPr/>
            <p:nvPr/>
          </p:nvCxnSpPr>
          <p:spPr bwMode="auto">
            <a:xfrm>
              <a:off x="7364413" y="52514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5" name="Straight Connector 54">
              <a:extLst>
                <a:ext uri="{FF2B5EF4-FFF2-40B4-BE49-F238E27FC236}">
                  <a16:creationId xmlns:a16="http://schemas.microsoft.com/office/drawing/2014/main" id="{3E072366-FD08-43E7-B0E2-F8F4A941E634}"/>
                </a:ext>
              </a:extLst>
            </p:cNvPr>
            <p:cNvCxnSpPr/>
            <p:nvPr/>
          </p:nvCxnSpPr>
          <p:spPr bwMode="auto">
            <a:xfrm>
              <a:off x="7364413" y="5343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6" name="Straight Connector 55">
              <a:extLst>
                <a:ext uri="{FF2B5EF4-FFF2-40B4-BE49-F238E27FC236}">
                  <a16:creationId xmlns:a16="http://schemas.microsoft.com/office/drawing/2014/main" id="{89347522-3DFA-41DA-A975-AF365CAF8F5B}"/>
                </a:ext>
              </a:extLst>
            </p:cNvPr>
            <p:cNvCxnSpPr/>
            <p:nvPr/>
          </p:nvCxnSpPr>
          <p:spPr bwMode="auto">
            <a:xfrm>
              <a:off x="7364413" y="5437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7" name="Straight Connector 56">
              <a:extLst>
                <a:ext uri="{FF2B5EF4-FFF2-40B4-BE49-F238E27FC236}">
                  <a16:creationId xmlns:a16="http://schemas.microsoft.com/office/drawing/2014/main" id="{7F86F374-C055-416B-B57A-864F407F7CBB}"/>
                </a:ext>
              </a:extLst>
            </p:cNvPr>
            <p:cNvCxnSpPr/>
            <p:nvPr/>
          </p:nvCxnSpPr>
          <p:spPr bwMode="auto">
            <a:xfrm>
              <a:off x="7364413" y="55324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1B0510A5-2ABD-444E-95AA-987127D12FDC}"/>
                </a:ext>
              </a:extLst>
            </p:cNvPr>
            <p:cNvCxnSpPr/>
            <p:nvPr/>
          </p:nvCxnSpPr>
          <p:spPr bwMode="auto">
            <a:xfrm>
              <a:off x="7364413" y="56245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9" name="Straight Connector 58">
              <a:extLst>
                <a:ext uri="{FF2B5EF4-FFF2-40B4-BE49-F238E27FC236}">
                  <a16:creationId xmlns:a16="http://schemas.microsoft.com/office/drawing/2014/main" id="{77ECF2C1-FD9C-4E9A-A4EB-3B869FBB814C}"/>
                </a:ext>
              </a:extLst>
            </p:cNvPr>
            <p:cNvCxnSpPr/>
            <p:nvPr/>
          </p:nvCxnSpPr>
          <p:spPr bwMode="auto">
            <a:xfrm>
              <a:off x="7364413" y="57181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0" name="Straight Connector 59">
              <a:extLst>
                <a:ext uri="{FF2B5EF4-FFF2-40B4-BE49-F238E27FC236}">
                  <a16:creationId xmlns:a16="http://schemas.microsoft.com/office/drawing/2014/main" id="{323F7642-BBB0-4379-8AE6-069E30B41C3E}"/>
                </a:ext>
              </a:extLst>
            </p:cNvPr>
            <p:cNvCxnSpPr/>
            <p:nvPr/>
          </p:nvCxnSpPr>
          <p:spPr bwMode="auto">
            <a:xfrm>
              <a:off x="7364413" y="5808663"/>
              <a:ext cx="774700" cy="0"/>
            </a:xfrm>
            <a:prstGeom prst="line">
              <a:avLst/>
            </a:prstGeom>
            <a:noFill/>
            <a:ln w="12700" cap="flat" cmpd="sng" algn="ctr">
              <a:solidFill>
                <a:srgbClr val="FFFFFF">
                  <a:lumMod val="65000"/>
                </a:srgbClr>
              </a:solidFill>
              <a:prstDash val="sysDot"/>
              <a:round/>
              <a:headEnd type="none" w="med" len="med"/>
              <a:tailEnd type="none" w="med" len="med"/>
            </a:ln>
            <a:effectLst/>
          </p:spPr>
        </p:cxnSp>
        <p:sp>
          <p:nvSpPr>
            <p:cNvPr id="61" name="Rectangle 60">
              <a:extLst>
                <a:ext uri="{FF2B5EF4-FFF2-40B4-BE49-F238E27FC236}">
                  <a16:creationId xmlns:a16="http://schemas.microsoft.com/office/drawing/2014/main" id="{52456C82-F26C-4C5E-9215-430B610CC08F}"/>
                </a:ext>
              </a:extLst>
            </p:cNvPr>
            <p:cNvSpPr/>
            <p:nvPr/>
          </p:nvSpPr>
          <p:spPr bwMode="auto">
            <a:xfrm>
              <a:off x="7364413" y="2216150"/>
              <a:ext cx="774700" cy="1195388"/>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Stack</a:t>
              </a:r>
            </a:p>
          </p:txBody>
        </p:sp>
        <p:sp>
          <p:nvSpPr>
            <p:cNvPr id="62" name="Rectangle 61">
              <a:extLst>
                <a:ext uri="{FF2B5EF4-FFF2-40B4-BE49-F238E27FC236}">
                  <a16:creationId xmlns:a16="http://schemas.microsoft.com/office/drawing/2014/main" id="{52241E78-37A1-45C3-B50B-E04AA626620C}"/>
                </a:ext>
              </a:extLst>
            </p:cNvPr>
            <p:cNvSpPr/>
            <p:nvPr/>
          </p:nvSpPr>
          <p:spPr bwMode="auto">
            <a:xfrm>
              <a:off x="7364413" y="4337050"/>
              <a:ext cx="774700" cy="1471613"/>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Code</a:t>
              </a:r>
            </a:p>
          </p:txBody>
        </p:sp>
        <p:sp>
          <p:nvSpPr>
            <p:cNvPr id="63" name="Rectangle 62">
              <a:extLst>
                <a:ext uri="{FF2B5EF4-FFF2-40B4-BE49-F238E27FC236}">
                  <a16:creationId xmlns:a16="http://schemas.microsoft.com/office/drawing/2014/main" id="{4E538241-6089-4EB0-B469-44BF28E73C52}"/>
                </a:ext>
              </a:extLst>
            </p:cNvPr>
            <p:cNvSpPr/>
            <p:nvPr/>
          </p:nvSpPr>
          <p:spPr bwMode="auto">
            <a:xfrm>
              <a:off x="7364413" y="3409950"/>
              <a:ext cx="774700" cy="927100"/>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Heap</a:t>
              </a:r>
            </a:p>
          </p:txBody>
        </p:sp>
      </p:grpSp>
    </p:spTree>
    <p:extLst>
      <p:ext uri="{BB962C8B-B14F-4D97-AF65-F5344CB8AC3E}">
        <p14:creationId xmlns:p14="http://schemas.microsoft.com/office/powerpoint/2010/main" val="2204511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56F7-C719-4FE9-B431-60DC1C9B7377}"/>
              </a:ext>
            </a:extLst>
          </p:cNvPr>
          <p:cNvSpPr>
            <a:spLocks noGrp="1"/>
          </p:cNvSpPr>
          <p:nvPr>
            <p:ph type="title"/>
          </p:nvPr>
        </p:nvSpPr>
        <p:spPr/>
        <p:txBody>
          <a:bodyPr/>
          <a:lstStyle/>
          <a:p>
            <a:r>
              <a:rPr lang="en-GB" dirty="0"/>
              <a:t>Cortex-M4 Registers</a:t>
            </a:r>
            <a:endParaRPr lang="en-US" dirty="0"/>
          </a:p>
        </p:txBody>
      </p:sp>
      <p:sp>
        <p:nvSpPr>
          <p:cNvPr id="3" name="Content Placeholder 2">
            <a:extLst>
              <a:ext uri="{FF2B5EF4-FFF2-40B4-BE49-F238E27FC236}">
                <a16:creationId xmlns:a16="http://schemas.microsoft.com/office/drawing/2014/main" id="{C24A7882-4C16-49D3-8D12-DD42139F58AF}"/>
              </a:ext>
            </a:extLst>
          </p:cNvPr>
          <p:cNvSpPr>
            <a:spLocks noGrp="1"/>
          </p:cNvSpPr>
          <p:nvPr>
            <p:ph idx="1"/>
          </p:nvPr>
        </p:nvSpPr>
        <p:spPr>
          <a:xfrm>
            <a:off x="479425" y="1171111"/>
            <a:ext cx="7007225" cy="4948335"/>
          </a:xfrm>
        </p:spPr>
        <p:txBody>
          <a:bodyPr/>
          <a:lstStyle/>
          <a:p>
            <a:r>
              <a:rPr lang="en-GB" dirty="0"/>
              <a:t>Program Counter (PC)</a:t>
            </a:r>
          </a:p>
          <a:p>
            <a:pPr marL="0" indent="0">
              <a:buNone/>
            </a:pPr>
            <a:endParaRPr lang="en-GB" dirty="0"/>
          </a:p>
          <a:p>
            <a:pPr lvl="1">
              <a:spcBef>
                <a:spcPts val="600"/>
              </a:spcBef>
            </a:pPr>
            <a:r>
              <a:rPr lang="en-GB" dirty="0"/>
              <a:t>Records the address of the current instruction code</a:t>
            </a:r>
          </a:p>
          <a:p>
            <a:pPr marL="506095" lvl="1" indent="0">
              <a:spcBef>
                <a:spcPts val="600"/>
              </a:spcBef>
              <a:buNone/>
            </a:pPr>
            <a:endParaRPr lang="en-GB" dirty="0"/>
          </a:p>
          <a:p>
            <a:pPr lvl="1">
              <a:spcBef>
                <a:spcPts val="600"/>
              </a:spcBef>
            </a:pPr>
            <a:r>
              <a:rPr lang="en-GB" dirty="0"/>
              <a:t>Automatically incremented by four at each operation (for 32-bit instruction code), except branching operations</a:t>
            </a:r>
          </a:p>
          <a:p>
            <a:pPr marL="506095" lvl="1" indent="0">
              <a:spcBef>
                <a:spcPts val="600"/>
              </a:spcBef>
              <a:buNone/>
            </a:pPr>
            <a:endParaRPr lang="en-GB" dirty="0"/>
          </a:p>
          <a:p>
            <a:pPr lvl="1">
              <a:spcBef>
                <a:spcPts val="600"/>
              </a:spcBef>
            </a:pPr>
            <a:r>
              <a:rPr lang="en-GB" dirty="0"/>
              <a:t>A branching operation, such as function calls, will change the PC to a specific address, while saving the current PC to the LR</a:t>
            </a:r>
            <a:endParaRPr lang="en-US" dirty="0"/>
          </a:p>
        </p:txBody>
      </p:sp>
      <p:grpSp>
        <p:nvGrpSpPr>
          <p:cNvPr id="4" name="Group 3">
            <a:extLst>
              <a:ext uri="{FF2B5EF4-FFF2-40B4-BE49-F238E27FC236}">
                <a16:creationId xmlns:a16="http://schemas.microsoft.com/office/drawing/2014/main" id="{E5F379C3-3598-4AFB-88C0-AB63AD29F16D}"/>
              </a:ext>
            </a:extLst>
          </p:cNvPr>
          <p:cNvGrpSpPr/>
          <p:nvPr/>
        </p:nvGrpSpPr>
        <p:grpSpPr>
          <a:xfrm>
            <a:off x="8368863" y="1448178"/>
            <a:ext cx="2822575" cy="4394200"/>
            <a:chOff x="6245225" y="1414463"/>
            <a:chExt cx="2822575" cy="4394200"/>
          </a:xfrm>
        </p:grpSpPr>
        <p:sp>
          <p:nvSpPr>
            <p:cNvPr id="5" name="Rectangle 4">
              <a:extLst>
                <a:ext uri="{FF2B5EF4-FFF2-40B4-BE49-F238E27FC236}">
                  <a16:creationId xmlns:a16="http://schemas.microsoft.com/office/drawing/2014/main" id="{CD2ED4C6-41E7-44F5-9635-D84918E2BF98}"/>
                </a:ext>
              </a:extLst>
            </p:cNvPr>
            <p:cNvSpPr/>
            <p:nvPr/>
          </p:nvSpPr>
          <p:spPr bwMode="auto">
            <a:xfrm>
              <a:off x="7364413" y="4337050"/>
              <a:ext cx="774700" cy="1471613"/>
            </a:xfrm>
            <a:prstGeom prst="rect">
              <a:avLst/>
            </a:prstGeom>
            <a:solidFill>
              <a:schemeClr val="accent1"/>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6" name="Rectangle 5">
              <a:extLst>
                <a:ext uri="{FF2B5EF4-FFF2-40B4-BE49-F238E27FC236}">
                  <a16:creationId xmlns:a16="http://schemas.microsoft.com/office/drawing/2014/main" id="{9FD9D186-9824-4851-AD7C-4755062BF6A6}"/>
                </a:ext>
              </a:extLst>
            </p:cNvPr>
            <p:cNvSpPr/>
            <p:nvPr/>
          </p:nvSpPr>
          <p:spPr bwMode="auto">
            <a:xfrm>
              <a:off x="7364413" y="3416300"/>
              <a:ext cx="774700" cy="927100"/>
            </a:xfrm>
            <a:prstGeom prst="rect">
              <a:avLst/>
            </a:prstGeom>
            <a:solidFill>
              <a:schemeClr val="accent5"/>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7" name="Rectangle 6">
              <a:extLst>
                <a:ext uri="{FF2B5EF4-FFF2-40B4-BE49-F238E27FC236}">
                  <a16:creationId xmlns:a16="http://schemas.microsoft.com/office/drawing/2014/main" id="{F69D13DE-EFE0-44B1-8215-B3875EF92DF1}"/>
                </a:ext>
              </a:extLst>
            </p:cNvPr>
            <p:cNvSpPr/>
            <p:nvPr/>
          </p:nvSpPr>
          <p:spPr bwMode="auto">
            <a:xfrm>
              <a:off x="7364413" y="2205038"/>
              <a:ext cx="774700" cy="1206500"/>
            </a:xfrm>
            <a:prstGeom prst="rect">
              <a:avLst/>
            </a:prstGeom>
            <a:solidFill>
              <a:schemeClr val="accent3"/>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8" name="Rectangle 7">
              <a:extLst>
                <a:ext uri="{FF2B5EF4-FFF2-40B4-BE49-F238E27FC236}">
                  <a16:creationId xmlns:a16="http://schemas.microsoft.com/office/drawing/2014/main" id="{7B706E72-14E0-48AE-A158-2FFCC96AE548}"/>
                </a:ext>
              </a:extLst>
            </p:cNvPr>
            <p:cNvSpPr/>
            <p:nvPr/>
          </p:nvSpPr>
          <p:spPr bwMode="auto">
            <a:xfrm>
              <a:off x="6588125" y="1414463"/>
              <a:ext cx="776288" cy="147637"/>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Data</a:t>
              </a:r>
            </a:p>
          </p:txBody>
        </p:sp>
        <p:cxnSp>
          <p:nvCxnSpPr>
            <p:cNvPr id="9" name="Curved Connector 84">
              <a:extLst>
                <a:ext uri="{FF2B5EF4-FFF2-40B4-BE49-F238E27FC236}">
                  <a16:creationId xmlns:a16="http://schemas.microsoft.com/office/drawing/2014/main" id="{69AE3A71-CCD6-486B-99AE-DB9271ED3821}"/>
                </a:ext>
              </a:extLst>
            </p:cNvPr>
            <p:cNvCxnSpPr/>
            <p:nvPr/>
          </p:nvCxnSpPr>
          <p:spPr bwMode="auto">
            <a:xfrm>
              <a:off x="7251700" y="1639888"/>
              <a:ext cx="387350" cy="571500"/>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10" name="Rectangle 9">
              <a:extLst>
                <a:ext uri="{FF2B5EF4-FFF2-40B4-BE49-F238E27FC236}">
                  <a16:creationId xmlns:a16="http://schemas.microsoft.com/office/drawing/2014/main" id="{B8947CB3-C785-4D2D-9F89-1B9DEDC2FD18}"/>
                </a:ext>
              </a:extLst>
            </p:cNvPr>
            <p:cNvSpPr/>
            <p:nvPr/>
          </p:nvSpPr>
          <p:spPr bwMode="auto">
            <a:xfrm>
              <a:off x="8139113" y="1416050"/>
              <a:ext cx="776287" cy="147638"/>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Data</a:t>
              </a:r>
              <a:endParaRPr kumimoji="0" lang="en-GB" sz="1100" b="1" i="0" u="none" strike="noStrike" kern="0" cap="none" spc="0" normalizeH="0" baseline="0" noProof="0" dirty="0">
                <a:ln>
                  <a:noFill/>
                </a:ln>
                <a:solidFill>
                  <a:srgbClr val="000000"/>
                </a:solidFill>
                <a:effectLst/>
                <a:uLnTx/>
                <a:uFillTx/>
                <a:latin typeface="Arial" charset="0"/>
                <a:ea typeface="MS PGothic" pitchFamily="34" charset="-128"/>
              </a:endParaRPr>
            </a:p>
          </p:txBody>
        </p:sp>
        <p:cxnSp>
          <p:nvCxnSpPr>
            <p:cNvPr id="11" name="Curved Connector 86">
              <a:extLst>
                <a:ext uri="{FF2B5EF4-FFF2-40B4-BE49-F238E27FC236}">
                  <a16:creationId xmlns:a16="http://schemas.microsoft.com/office/drawing/2014/main" id="{99270C60-81AD-4E59-BCAF-8103C06C6651}"/>
                </a:ext>
              </a:extLst>
            </p:cNvPr>
            <p:cNvCxnSpPr/>
            <p:nvPr/>
          </p:nvCxnSpPr>
          <p:spPr bwMode="auto">
            <a:xfrm rot="5400000" flipH="1" flipV="1">
              <a:off x="7699376" y="1765300"/>
              <a:ext cx="603250" cy="276225"/>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12" name="Rectangle 11">
              <a:extLst>
                <a:ext uri="{FF2B5EF4-FFF2-40B4-BE49-F238E27FC236}">
                  <a16:creationId xmlns:a16="http://schemas.microsoft.com/office/drawing/2014/main" id="{F0EA8B17-39A7-4D61-9CEA-7212F7BF9156}"/>
                </a:ext>
              </a:extLst>
            </p:cNvPr>
            <p:cNvSpPr/>
            <p:nvPr/>
          </p:nvSpPr>
          <p:spPr bwMode="auto">
            <a:xfrm>
              <a:off x="6245225" y="354488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PC</a:t>
              </a:r>
            </a:p>
          </p:txBody>
        </p:sp>
        <p:sp>
          <p:nvSpPr>
            <p:cNvPr id="13" name="Rectangle 12">
              <a:extLst>
                <a:ext uri="{FF2B5EF4-FFF2-40B4-BE49-F238E27FC236}">
                  <a16:creationId xmlns:a16="http://schemas.microsoft.com/office/drawing/2014/main" id="{948F71E8-9360-4481-B87C-A611E269AD3D}"/>
                </a:ext>
              </a:extLst>
            </p:cNvPr>
            <p:cNvSpPr/>
            <p:nvPr/>
          </p:nvSpPr>
          <p:spPr bwMode="auto">
            <a:xfrm>
              <a:off x="6245225" y="3136900"/>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SP</a:t>
              </a:r>
            </a:p>
          </p:txBody>
        </p:sp>
        <p:cxnSp>
          <p:nvCxnSpPr>
            <p:cNvPr id="14" name="Straight Arrow Connector 13">
              <a:extLst>
                <a:ext uri="{FF2B5EF4-FFF2-40B4-BE49-F238E27FC236}">
                  <a16:creationId xmlns:a16="http://schemas.microsoft.com/office/drawing/2014/main" id="{11C76806-9EE9-4803-9F0F-DB05D1EBDCA7}"/>
                </a:ext>
              </a:extLst>
            </p:cNvPr>
            <p:cNvCxnSpPr/>
            <p:nvPr/>
          </p:nvCxnSpPr>
          <p:spPr bwMode="auto">
            <a:xfrm>
              <a:off x="8366125" y="2211388"/>
              <a:ext cx="0" cy="1200150"/>
            </a:xfrm>
            <a:prstGeom prst="straightConnector1">
              <a:avLst/>
            </a:prstGeom>
            <a:noFill/>
            <a:ln w="19050" cap="flat" cmpd="sng" algn="ctr">
              <a:solidFill>
                <a:srgbClr val="000000">
                  <a:lumMod val="50000"/>
                  <a:lumOff val="50000"/>
                </a:srgbClr>
              </a:solidFill>
              <a:prstDash val="solid"/>
              <a:round/>
              <a:headEnd type="none" w="med" len="med"/>
              <a:tailEnd type="arrow"/>
            </a:ln>
            <a:effectLst/>
          </p:spPr>
        </p:cxnSp>
        <p:sp>
          <p:nvSpPr>
            <p:cNvPr id="15" name="TextBox 37">
              <a:extLst>
                <a:ext uri="{FF2B5EF4-FFF2-40B4-BE49-F238E27FC236}">
                  <a16:creationId xmlns:a16="http://schemas.microsoft.com/office/drawing/2014/main" id="{90A765AE-255C-41CF-87F7-7EFE009319E1}"/>
                </a:ext>
              </a:extLst>
            </p:cNvPr>
            <p:cNvSpPr txBox="1">
              <a:spLocks noChangeArrowheads="1"/>
            </p:cNvSpPr>
            <p:nvPr/>
          </p:nvSpPr>
          <p:spPr bwMode="auto">
            <a:xfrm>
              <a:off x="8366125" y="2679700"/>
              <a:ext cx="701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Address</a:t>
              </a:r>
            </a:p>
          </p:txBody>
        </p:sp>
        <p:sp>
          <p:nvSpPr>
            <p:cNvPr id="16" name="TextBox 39">
              <a:extLst>
                <a:ext uri="{FF2B5EF4-FFF2-40B4-BE49-F238E27FC236}">
                  <a16:creationId xmlns:a16="http://schemas.microsoft.com/office/drawing/2014/main" id="{AF490629-6E47-4524-B980-CA56BFD15AE3}"/>
                </a:ext>
              </a:extLst>
            </p:cNvPr>
            <p:cNvSpPr txBox="1">
              <a:spLocks noChangeArrowheads="1"/>
            </p:cNvSpPr>
            <p:nvPr/>
          </p:nvSpPr>
          <p:spPr bwMode="auto">
            <a:xfrm>
              <a:off x="8366125" y="2205038"/>
              <a:ext cx="444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Low</a:t>
              </a:r>
            </a:p>
          </p:txBody>
        </p:sp>
        <p:sp>
          <p:nvSpPr>
            <p:cNvPr id="17" name="TextBox 40">
              <a:extLst>
                <a:ext uri="{FF2B5EF4-FFF2-40B4-BE49-F238E27FC236}">
                  <a16:creationId xmlns:a16="http://schemas.microsoft.com/office/drawing/2014/main" id="{CDB102BB-08D8-41CA-B994-B4FBAE16EDE4}"/>
                </a:ext>
              </a:extLst>
            </p:cNvPr>
            <p:cNvSpPr txBox="1">
              <a:spLocks noChangeArrowheads="1"/>
            </p:cNvSpPr>
            <p:nvPr/>
          </p:nvSpPr>
          <p:spPr bwMode="auto">
            <a:xfrm>
              <a:off x="8366125" y="3325813"/>
              <a:ext cx="476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High</a:t>
              </a:r>
            </a:p>
          </p:txBody>
        </p:sp>
        <p:sp>
          <p:nvSpPr>
            <p:cNvPr id="18" name="TextBox 41">
              <a:extLst>
                <a:ext uri="{FF2B5EF4-FFF2-40B4-BE49-F238E27FC236}">
                  <a16:creationId xmlns:a16="http://schemas.microsoft.com/office/drawing/2014/main" id="{F56B63CA-51EA-4901-BB59-4DA1A2B6B971}"/>
                </a:ext>
              </a:extLst>
            </p:cNvPr>
            <p:cNvSpPr txBox="1">
              <a:spLocks noChangeArrowheads="1"/>
            </p:cNvSpPr>
            <p:nvPr/>
          </p:nvSpPr>
          <p:spPr bwMode="auto">
            <a:xfrm>
              <a:off x="6962775" y="1793875"/>
              <a:ext cx="579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PUSH</a:t>
              </a:r>
            </a:p>
          </p:txBody>
        </p:sp>
        <p:sp>
          <p:nvSpPr>
            <p:cNvPr id="19" name="TextBox 42">
              <a:extLst>
                <a:ext uri="{FF2B5EF4-FFF2-40B4-BE49-F238E27FC236}">
                  <a16:creationId xmlns:a16="http://schemas.microsoft.com/office/drawing/2014/main" id="{FCF1462C-5773-40E0-AF00-655987DF9ABB}"/>
                </a:ext>
              </a:extLst>
            </p:cNvPr>
            <p:cNvSpPr txBox="1">
              <a:spLocks noChangeArrowheads="1"/>
            </p:cNvSpPr>
            <p:nvPr/>
          </p:nvSpPr>
          <p:spPr bwMode="auto">
            <a:xfrm>
              <a:off x="8001000" y="1793875"/>
              <a:ext cx="48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POP</a:t>
              </a:r>
            </a:p>
          </p:txBody>
        </p:sp>
        <p:cxnSp>
          <p:nvCxnSpPr>
            <p:cNvPr id="20" name="Straight Arrow Connector 19">
              <a:extLst>
                <a:ext uri="{FF2B5EF4-FFF2-40B4-BE49-F238E27FC236}">
                  <a16:creationId xmlns:a16="http://schemas.microsoft.com/office/drawing/2014/main" id="{6E35CA7F-B7D7-486F-8BD4-4B6C23FDB6E0}"/>
                </a:ext>
              </a:extLst>
            </p:cNvPr>
            <p:cNvCxnSpPr>
              <a:stCxn id="13" idx="3"/>
            </p:cNvCxnSpPr>
            <p:nvPr/>
          </p:nvCxnSpPr>
          <p:spPr bwMode="auto">
            <a:xfrm flipV="1">
              <a:off x="7021513" y="2211388"/>
              <a:ext cx="342900" cy="9985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21" name="Straight Arrow Connector 20">
              <a:extLst>
                <a:ext uri="{FF2B5EF4-FFF2-40B4-BE49-F238E27FC236}">
                  <a16:creationId xmlns:a16="http://schemas.microsoft.com/office/drawing/2014/main" id="{0FF89686-4CC6-433F-A3DD-C56170DF1E3D}"/>
                </a:ext>
              </a:extLst>
            </p:cNvPr>
            <p:cNvCxnSpPr/>
            <p:nvPr/>
          </p:nvCxnSpPr>
          <p:spPr bwMode="auto">
            <a:xfrm>
              <a:off x="7021513" y="3611563"/>
              <a:ext cx="342900" cy="12398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22" name="Straight Connector 21">
              <a:extLst>
                <a:ext uri="{FF2B5EF4-FFF2-40B4-BE49-F238E27FC236}">
                  <a16:creationId xmlns:a16="http://schemas.microsoft.com/office/drawing/2014/main" id="{D37E17CB-B59C-4759-89A1-1E467CD3FEEA}"/>
                </a:ext>
              </a:extLst>
            </p:cNvPr>
            <p:cNvCxnSpPr/>
            <p:nvPr/>
          </p:nvCxnSpPr>
          <p:spPr bwMode="auto">
            <a:xfrm>
              <a:off x="7364413" y="2297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3" name="Straight Connector 22">
              <a:extLst>
                <a:ext uri="{FF2B5EF4-FFF2-40B4-BE49-F238E27FC236}">
                  <a16:creationId xmlns:a16="http://schemas.microsoft.com/office/drawing/2014/main" id="{D74328C7-E916-4C70-96CC-DD180212C6B5}"/>
                </a:ext>
              </a:extLst>
            </p:cNvPr>
            <p:cNvCxnSpPr/>
            <p:nvPr/>
          </p:nvCxnSpPr>
          <p:spPr bwMode="auto">
            <a:xfrm>
              <a:off x="7364413" y="2389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4" name="Straight Connector 23">
              <a:extLst>
                <a:ext uri="{FF2B5EF4-FFF2-40B4-BE49-F238E27FC236}">
                  <a16:creationId xmlns:a16="http://schemas.microsoft.com/office/drawing/2014/main" id="{34313369-C3AA-4F09-B1CB-D456F57FA30A}"/>
                </a:ext>
              </a:extLst>
            </p:cNvPr>
            <p:cNvCxnSpPr/>
            <p:nvPr/>
          </p:nvCxnSpPr>
          <p:spPr bwMode="auto">
            <a:xfrm>
              <a:off x="7364413" y="24828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id="{4DEEA75E-6D7E-4B4C-9393-134313C18331}"/>
                </a:ext>
              </a:extLst>
            </p:cNvPr>
            <p:cNvCxnSpPr/>
            <p:nvPr/>
          </p:nvCxnSpPr>
          <p:spPr bwMode="auto">
            <a:xfrm>
              <a:off x="7364413" y="25733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6" name="Straight Connector 25">
              <a:extLst>
                <a:ext uri="{FF2B5EF4-FFF2-40B4-BE49-F238E27FC236}">
                  <a16:creationId xmlns:a16="http://schemas.microsoft.com/office/drawing/2014/main" id="{D2D8ADA4-7C1C-473F-A657-940808FAFF68}"/>
                </a:ext>
              </a:extLst>
            </p:cNvPr>
            <p:cNvCxnSpPr/>
            <p:nvPr/>
          </p:nvCxnSpPr>
          <p:spPr bwMode="auto">
            <a:xfrm>
              <a:off x="7364413" y="26654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7" name="Straight Connector 26">
              <a:extLst>
                <a:ext uri="{FF2B5EF4-FFF2-40B4-BE49-F238E27FC236}">
                  <a16:creationId xmlns:a16="http://schemas.microsoft.com/office/drawing/2014/main" id="{79E4E54A-71BB-4763-8439-AA0956BCE350}"/>
                </a:ext>
              </a:extLst>
            </p:cNvPr>
            <p:cNvCxnSpPr/>
            <p:nvPr/>
          </p:nvCxnSpPr>
          <p:spPr bwMode="auto">
            <a:xfrm>
              <a:off x="7364413" y="27590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8" name="Straight Connector 27">
              <a:extLst>
                <a:ext uri="{FF2B5EF4-FFF2-40B4-BE49-F238E27FC236}">
                  <a16:creationId xmlns:a16="http://schemas.microsoft.com/office/drawing/2014/main" id="{A318AF45-ADC6-40DD-ACB9-91E6CCF2ADCA}"/>
                </a:ext>
              </a:extLst>
            </p:cNvPr>
            <p:cNvCxnSpPr/>
            <p:nvPr/>
          </p:nvCxnSpPr>
          <p:spPr bwMode="auto">
            <a:xfrm>
              <a:off x="7364413" y="28543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9" name="Straight Connector 28">
              <a:extLst>
                <a:ext uri="{FF2B5EF4-FFF2-40B4-BE49-F238E27FC236}">
                  <a16:creationId xmlns:a16="http://schemas.microsoft.com/office/drawing/2014/main" id="{A80C04B0-D9DF-4C62-B924-2EE2DD1CAEB8}"/>
                </a:ext>
              </a:extLst>
            </p:cNvPr>
            <p:cNvCxnSpPr/>
            <p:nvPr/>
          </p:nvCxnSpPr>
          <p:spPr bwMode="auto">
            <a:xfrm>
              <a:off x="7364413" y="29464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0" name="Straight Connector 29">
              <a:extLst>
                <a:ext uri="{FF2B5EF4-FFF2-40B4-BE49-F238E27FC236}">
                  <a16:creationId xmlns:a16="http://schemas.microsoft.com/office/drawing/2014/main" id="{4187131D-10A1-4AB6-BA25-3CB3AF22F940}"/>
                </a:ext>
              </a:extLst>
            </p:cNvPr>
            <p:cNvCxnSpPr/>
            <p:nvPr/>
          </p:nvCxnSpPr>
          <p:spPr bwMode="auto">
            <a:xfrm>
              <a:off x="7364413" y="30400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1" name="Straight Connector 30">
              <a:extLst>
                <a:ext uri="{FF2B5EF4-FFF2-40B4-BE49-F238E27FC236}">
                  <a16:creationId xmlns:a16="http://schemas.microsoft.com/office/drawing/2014/main" id="{590A1E30-B309-4007-95E6-24486EF137B7}"/>
                </a:ext>
              </a:extLst>
            </p:cNvPr>
            <p:cNvCxnSpPr/>
            <p:nvPr/>
          </p:nvCxnSpPr>
          <p:spPr bwMode="auto">
            <a:xfrm>
              <a:off x="7364413" y="31305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2" name="Straight Connector 31">
              <a:extLst>
                <a:ext uri="{FF2B5EF4-FFF2-40B4-BE49-F238E27FC236}">
                  <a16:creationId xmlns:a16="http://schemas.microsoft.com/office/drawing/2014/main" id="{1FCF76C7-B259-4787-BD54-2E26C2CABA9A}"/>
                </a:ext>
              </a:extLst>
            </p:cNvPr>
            <p:cNvCxnSpPr/>
            <p:nvPr/>
          </p:nvCxnSpPr>
          <p:spPr bwMode="auto">
            <a:xfrm>
              <a:off x="7364413" y="32226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3" name="Straight Connector 32">
              <a:extLst>
                <a:ext uri="{FF2B5EF4-FFF2-40B4-BE49-F238E27FC236}">
                  <a16:creationId xmlns:a16="http://schemas.microsoft.com/office/drawing/2014/main" id="{8BEB63EA-E05F-4437-8058-F4C9AF985DB2}"/>
                </a:ext>
              </a:extLst>
            </p:cNvPr>
            <p:cNvCxnSpPr/>
            <p:nvPr/>
          </p:nvCxnSpPr>
          <p:spPr bwMode="auto">
            <a:xfrm>
              <a:off x="7364413" y="33162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4" name="Straight Connector 33">
              <a:extLst>
                <a:ext uri="{FF2B5EF4-FFF2-40B4-BE49-F238E27FC236}">
                  <a16:creationId xmlns:a16="http://schemas.microsoft.com/office/drawing/2014/main" id="{D026BE61-3824-40B2-8BAF-D2A02AB1D107}"/>
                </a:ext>
              </a:extLst>
            </p:cNvPr>
            <p:cNvCxnSpPr/>
            <p:nvPr/>
          </p:nvCxnSpPr>
          <p:spPr bwMode="auto">
            <a:xfrm>
              <a:off x="7364413" y="3411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5" name="Straight Connector 34">
              <a:extLst>
                <a:ext uri="{FF2B5EF4-FFF2-40B4-BE49-F238E27FC236}">
                  <a16:creationId xmlns:a16="http://schemas.microsoft.com/office/drawing/2014/main" id="{90D10ED2-9E20-4A58-8B99-90FDC296350A}"/>
                </a:ext>
              </a:extLst>
            </p:cNvPr>
            <p:cNvCxnSpPr/>
            <p:nvPr/>
          </p:nvCxnSpPr>
          <p:spPr bwMode="auto">
            <a:xfrm>
              <a:off x="7364413" y="3503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6" name="Straight Connector 35">
              <a:extLst>
                <a:ext uri="{FF2B5EF4-FFF2-40B4-BE49-F238E27FC236}">
                  <a16:creationId xmlns:a16="http://schemas.microsoft.com/office/drawing/2014/main" id="{F8DC9DDD-E11F-4B97-82DE-955325F392DD}"/>
                </a:ext>
              </a:extLst>
            </p:cNvPr>
            <p:cNvCxnSpPr/>
            <p:nvPr/>
          </p:nvCxnSpPr>
          <p:spPr bwMode="auto">
            <a:xfrm>
              <a:off x="7364413" y="3597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7" name="Straight Connector 36">
              <a:extLst>
                <a:ext uri="{FF2B5EF4-FFF2-40B4-BE49-F238E27FC236}">
                  <a16:creationId xmlns:a16="http://schemas.microsoft.com/office/drawing/2014/main" id="{27382D1A-13A5-4857-844E-B44D49412E3E}"/>
                </a:ext>
              </a:extLst>
            </p:cNvPr>
            <p:cNvCxnSpPr/>
            <p:nvPr/>
          </p:nvCxnSpPr>
          <p:spPr bwMode="auto">
            <a:xfrm>
              <a:off x="7364413" y="36877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8" name="Straight Connector 37">
              <a:extLst>
                <a:ext uri="{FF2B5EF4-FFF2-40B4-BE49-F238E27FC236}">
                  <a16:creationId xmlns:a16="http://schemas.microsoft.com/office/drawing/2014/main" id="{02FBC72F-9208-48F4-B33D-374AB7E5059C}"/>
                </a:ext>
              </a:extLst>
            </p:cNvPr>
            <p:cNvCxnSpPr/>
            <p:nvPr/>
          </p:nvCxnSpPr>
          <p:spPr bwMode="auto">
            <a:xfrm>
              <a:off x="7364413" y="37703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9" name="Straight Connector 38">
              <a:extLst>
                <a:ext uri="{FF2B5EF4-FFF2-40B4-BE49-F238E27FC236}">
                  <a16:creationId xmlns:a16="http://schemas.microsoft.com/office/drawing/2014/main" id="{214384CC-C5A7-494A-B44E-6A8B690BC50C}"/>
                </a:ext>
              </a:extLst>
            </p:cNvPr>
            <p:cNvCxnSpPr/>
            <p:nvPr/>
          </p:nvCxnSpPr>
          <p:spPr bwMode="auto">
            <a:xfrm>
              <a:off x="7364413" y="38623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0" name="Straight Connector 39">
              <a:extLst>
                <a:ext uri="{FF2B5EF4-FFF2-40B4-BE49-F238E27FC236}">
                  <a16:creationId xmlns:a16="http://schemas.microsoft.com/office/drawing/2014/main" id="{F56994B1-6818-4C91-AA50-EAA0EA024084}"/>
                </a:ext>
              </a:extLst>
            </p:cNvPr>
            <p:cNvCxnSpPr/>
            <p:nvPr/>
          </p:nvCxnSpPr>
          <p:spPr bwMode="auto">
            <a:xfrm>
              <a:off x="7364413" y="39560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1" name="Straight Connector 40">
              <a:extLst>
                <a:ext uri="{FF2B5EF4-FFF2-40B4-BE49-F238E27FC236}">
                  <a16:creationId xmlns:a16="http://schemas.microsoft.com/office/drawing/2014/main" id="{359F2601-D492-46D1-BC59-BA58A2E542D0}"/>
                </a:ext>
              </a:extLst>
            </p:cNvPr>
            <p:cNvCxnSpPr/>
            <p:nvPr/>
          </p:nvCxnSpPr>
          <p:spPr bwMode="auto">
            <a:xfrm>
              <a:off x="7364413" y="4046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2" name="Straight Connector 41">
              <a:extLst>
                <a:ext uri="{FF2B5EF4-FFF2-40B4-BE49-F238E27FC236}">
                  <a16:creationId xmlns:a16="http://schemas.microsoft.com/office/drawing/2014/main" id="{30BE3908-08E5-40A2-A9D7-815259A5AE41}"/>
                </a:ext>
              </a:extLst>
            </p:cNvPr>
            <p:cNvCxnSpPr/>
            <p:nvPr/>
          </p:nvCxnSpPr>
          <p:spPr bwMode="auto">
            <a:xfrm>
              <a:off x="7364413" y="4138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3" name="Straight Connector 42">
              <a:extLst>
                <a:ext uri="{FF2B5EF4-FFF2-40B4-BE49-F238E27FC236}">
                  <a16:creationId xmlns:a16="http://schemas.microsoft.com/office/drawing/2014/main" id="{5CB2DBE7-01AB-45EF-A996-52F5492524B4}"/>
                </a:ext>
              </a:extLst>
            </p:cNvPr>
            <p:cNvCxnSpPr/>
            <p:nvPr/>
          </p:nvCxnSpPr>
          <p:spPr bwMode="auto">
            <a:xfrm>
              <a:off x="7364413" y="4232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4" name="Straight Connector 43">
              <a:extLst>
                <a:ext uri="{FF2B5EF4-FFF2-40B4-BE49-F238E27FC236}">
                  <a16:creationId xmlns:a16="http://schemas.microsoft.com/office/drawing/2014/main" id="{F4565F16-5372-42D5-B543-D0DF1D4778D0}"/>
                </a:ext>
              </a:extLst>
            </p:cNvPr>
            <p:cNvCxnSpPr/>
            <p:nvPr/>
          </p:nvCxnSpPr>
          <p:spPr bwMode="auto">
            <a:xfrm>
              <a:off x="7364413" y="4327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5" name="Straight Connector 44">
              <a:extLst>
                <a:ext uri="{FF2B5EF4-FFF2-40B4-BE49-F238E27FC236}">
                  <a16:creationId xmlns:a16="http://schemas.microsoft.com/office/drawing/2014/main" id="{8614F54A-3D00-4D36-AE4B-A28D91EFBBBC}"/>
                </a:ext>
              </a:extLst>
            </p:cNvPr>
            <p:cNvCxnSpPr/>
            <p:nvPr/>
          </p:nvCxnSpPr>
          <p:spPr bwMode="auto">
            <a:xfrm>
              <a:off x="7364413" y="4419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6" name="Straight Connector 45">
              <a:extLst>
                <a:ext uri="{FF2B5EF4-FFF2-40B4-BE49-F238E27FC236}">
                  <a16:creationId xmlns:a16="http://schemas.microsoft.com/office/drawing/2014/main" id="{CCED8719-E93D-4157-9737-92034524A9F2}"/>
                </a:ext>
              </a:extLst>
            </p:cNvPr>
            <p:cNvCxnSpPr/>
            <p:nvPr/>
          </p:nvCxnSpPr>
          <p:spPr bwMode="auto">
            <a:xfrm>
              <a:off x="7364413" y="45132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7" name="Straight Connector 46">
              <a:extLst>
                <a:ext uri="{FF2B5EF4-FFF2-40B4-BE49-F238E27FC236}">
                  <a16:creationId xmlns:a16="http://schemas.microsoft.com/office/drawing/2014/main" id="{0EBBBC03-7C28-4193-8860-E350647683BF}"/>
                </a:ext>
              </a:extLst>
            </p:cNvPr>
            <p:cNvCxnSpPr/>
            <p:nvPr/>
          </p:nvCxnSpPr>
          <p:spPr bwMode="auto">
            <a:xfrm>
              <a:off x="7364413" y="46037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8" name="Straight Connector 47">
              <a:extLst>
                <a:ext uri="{FF2B5EF4-FFF2-40B4-BE49-F238E27FC236}">
                  <a16:creationId xmlns:a16="http://schemas.microsoft.com/office/drawing/2014/main" id="{FF8B097E-472E-4DB4-A06C-E39076EE22C3}"/>
                </a:ext>
              </a:extLst>
            </p:cNvPr>
            <p:cNvCxnSpPr/>
            <p:nvPr/>
          </p:nvCxnSpPr>
          <p:spPr bwMode="auto">
            <a:xfrm>
              <a:off x="7364413" y="46958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49" name="Straight Connector 48">
              <a:extLst>
                <a:ext uri="{FF2B5EF4-FFF2-40B4-BE49-F238E27FC236}">
                  <a16:creationId xmlns:a16="http://schemas.microsoft.com/office/drawing/2014/main" id="{84B9486A-B33D-45DD-A139-1D626334E3F8}"/>
                </a:ext>
              </a:extLst>
            </p:cNvPr>
            <p:cNvCxnSpPr/>
            <p:nvPr/>
          </p:nvCxnSpPr>
          <p:spPr bwMode="auto">
            <a:xfrm>
              <a:off x="7364413" y="47894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0" name="Straight Connector 49">
              <a:extLst>
                <a:ext uri="{FF2B5EF4-FFF2-40B4-BE49-F238E27FC236}">
                  <a16:creationId xmlns:a16="http://schemas.microsoft.com/office/drawing/2014/main" id="{5B3EC752-DF2C-4C0B-8EA3-0C3FDC16BA85}"/>
                </a:ext>
              </a:extLst>
            </p:cNvPr>
            <p:cNvCxnSpPr/>
            <p:nvPr/>
          </p:nvCxnSpPr>
          <p:spPr bwMode="auto">
            <a:xfrm>
              <a:off x="7364413" y="48847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1" name="Straight Connector 50">
              <a:extLst>
                <a:ext uri="{FF2B5EF4-FFF2-40B4-BE49-F238E27FC236}">
                  <a16:creationId xmlns:a16="http://schemas.microsoft.com/office/drawing/2014/main" id="{F8BDA91C-A1D9-43B8-AA38-E26071D5365A}"/>
                </a:ext>
              </a:extLst>
            </p:cNvPr>
            <p:cNvCxnSpPr/>
            <p:nvPr/>
          </p:nvCxnSpPr>
          <p:spPr bwMode="auto">
            <a:xfrm>
              <a:off x="7364413" y="49768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2" name="Straight Connector 51">
              <a:extLst>
                <a:ext uri="{FF2B5EF4-FFF2-40B4-BE49-F238E27FC236}">
                  <a16:creationId xmlns:a16="http://schemas.microsoft.com/office/drawing/2014/main" id="{261BE619-8E79-4EA6-AB9F-184D4329BA11}"/>
                </a:ext>
              </a:extLst>
            </p:cNvPr>
            <p:cNvCxnSpPr/>
            <p:nvPr/>
          </p:nvCxnSpPr>
          <p:spPr bwMode="auto">
            <a:xfrm>
              <a:off x="7364413" y="50704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3" name="Straight Connector 52">
              <a:extLst>
                <a:ext uri="{FF2B5EF4-FFF2-40B4-BE49-F238E27FC236}">
                  <a16:creationId xmlns:a16="http://schemas.microsoft.com/office/drawing/2014/main" id="{9D3B30A4-B8AF-47D6-ABFE-267ADDF6030D}"/>
                </a:ext>
              </a:extLst>
            </p:cNvPr>
            <p:cNvCxnSpPr/>
            <p:nvPr/>
          </p:nvCxnSpPr>
          <p:spPr bwMode="auto">
            <a:xfrm>
              <a:off x="7364413" y="51609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4" name="Straight Connector 53">
              <a:extLst>
                <a:ext uri="{FF2B5EF4-FFF2-40B4-BE49-F238E27FC236}">
                  <a16:creationId xmlns:a16="http://schemas.microsoft.com/office/drawing/2014/main" id="{3C0E3E14-9C7E-4E5E-AA26-7AA85A069901}"/>
                </a:ext>
              </a:extLst>
            </p:cNvPr>
            <p:cNvCxnSpPr/>
            <p:nvPr/>
          </p:nvCxnSpPr>
          <p:spPr bwMode="auto">
            <a:xfrm>
              <a:off x="7364413" y="52514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5" name="Straight Connector 54">
              <a:extLst>
                <a:ext uri="{FF2B5EF4-FFF2-40B4-BE49-F238E27FC236}">
                  <a16:creationId xmlns:a16="http://schemas.microsoft.com/office/drawing/2014/main" id="{D1C9B276-9C71-43B8-AA9E-30DE9E9E2F82}"/>
                </a:ext>
              </a:extLst>
            </p:cNvPr>
            <p:cNvCxnSpPr/>
            <p:nvPr/>
          </p:nvCxnSpPr>
          <p:spPr bwMode="auto">
            <a:xfrm>
              <a:off x="7364413" y="5343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6" name="Straight Connector 55">
              <a:extLst>
                <a:ext uri="{FF2B5EF4-FFF2-40B4-BE49-F238E27FC236}">
                  <a16:creationId xmlns:a16="http://schemas.microsoft.com/office/drawing/2014/main" id="{FAC0DC81-1B60-40A3-98C9-8BA6FEABF8AB}"/>
                </a:ext>
              </a:extLst>
            </p:cNvPr>
            <p:cNvCxnSpPr/>
            <p:nvPr/>
          </p:nvCxnSpPr>
          <p:spPr bwMode="auto">
            <a:xfrm>
              <a:off x="7364413" y="5437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7" name="Straight Connector 56">
              <a:extLst>
                <a:ext uri="{FF2B5EF4-FFF2-40B4-BE49-F238E27FC236}">
                  <a16:creationId xmlns:a16="http://schemas.microsoft.com/office/drawing/2014/main" id="{8B99CF32-8844-4549-94FE-8F5638BA6EA2}"/>
                </a:ext>
              </a:extLst>
            </p:cNvPr>
            <p:cNvCxnSpPr/>
            <p:nvPr/>
          </p:nvCxnSpPr>
          <p:spPr bwMode="auto">
            <a:xfrm>
              <a:off x="7364413" y="55324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3D1D95C3-38C6-4A22-B666-48ABCD31CB15}"/>
                </a:ext>
              </a:extLst>
            </p:cNvPr>
            <p:cNvCxnSpPr/>
            <p:nvPr/>
          </p:nvCxnSpPr>
          <p:spPr bwMode="auto">
            <a:xfrm>
              <a:off x="7364413" y="56245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9" name="Straight Connector 58">
              <a:extLst>
                <a:ext uri="{FF2B5EF4-FFF2-40B4-BE49-F238E27FC236}">
                  <a16:creationId xmlns:a16="http://schemas.microsoft.com/office/drawing/2014/main" id="{3C16716E-E310-4C95-935E-4AE3743814FB}"/>
                </a:ext>
              </a:extLst>
            </p:cNvPr>
            <p:cNvCxnSpPr/>
            <p:nvPr/>
          </p:nvCxnSpPr>
          <p:spPr bwMode="auto">
            <a:xfrm>
              <a:off x="7364413" y="57181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0" name="Straight Connector 59">
              <a:extLst>
                <a:ext uri="{FF2B5EF4-FFF2-40B4-BE49-F238E27FC236}">
                  <a16:creationId xmlns:a16="http://schemas.microsoft.com/office/drawing/2014/main" id="{73A3AF66-2A24-4BC2-A9AF-17FA366D8448}"/>
                </a:ext>
              </a:extLst>
            </p:cNvPr>
            <p:cNvCxnSpPr/>
            <p:nvPr/>
          </p:nvCxnSpPr>
          <p:spPr bwMode="auto">
            <a:xfrm>
              <a:off x="7364413" y="5808663"/>
              <a:ext cx="774700" cy="0"/>
            </a:xfrm>
            <a:prstGeom prst="line">
              <a:avLst/>
            </a:prstGeom>
            <a:noFill/>
            <a:ln w="12700" cap="flat" cmpd="sng" algn="ctr">
              <a:solidFill>
                <a:srgbClr val="FFFFFF">
                  <a:lumMod val="65000"/>
                </a:srgbClr>
              </a:solidFill>
              <a:prstDash val="sysDot"/>
              <a:round/>
              <a:headEnd type="none" w="med" len="med"/>
              <a:tailEnd type="none" w="med" len="med"/>
            </a:ln>
            <a:effectLst/>
          </p:spPr>
        </p:cxnSp>
        <p:sp>
          <p:nvSpPr>
            <p:cNvPr id="61" name="Rectangle 60">
              <a:extLst>
                <a:ext uri="{FF2B5EF4-FFF2-40B4-BE49-F238E27FC236}">
                  <a16:creationId xmlns:a16="http://schemas.microsoft.com/office/drawing/2014/main" id="{969466E3-837A-4A85-9D71-7EF271E0E8DA}"/>
                </a:ext>
              </a:extLst>
            </p:cNvPr>
            <p:cNvSpPr/>
            <p:nvPr/>
          </p:nvSpPr>
          <p:spPr bwMode="auto">
            <a:xfrm>
              <a:off x="7364413" y="2216150"/>
              <a:ext cx="774700" cy="1195388"/>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Stack</a:t>
              </a:r>
            </a:p>
          </p:txBody>
        </p:sp>
        <p:sp>
          <p:nvSpPr>
            <p:cNvPr id="62" name="Rectangle 61">
              <a:extLst>
                <a:ext uri="{FF2B5EF4-FFF2-40B4-BE49-F238E27FC236}">
                  <a16:creationId xmlns:a16="http://schemas.microsoft.com/office/drawing/2014/main" id="{3392B6A3-D341-48BD-9813-8408AFB88CB0}"/>
                </a:ext>
              </a:extLst>
            </p:cNvPr>
            <p:cNvSpPr/>
            <p:nvPr/>
          </p:nvSpPr>
          <p:spPr bwMode="auto">
            <a:xfrm>
              <a:off x="7364413" y="4337050"/>
              <a:ext cx="774700" cy="1471613"/>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Code</a:t>
              </a:r>
            </a:p>
          </p:txBody>
        </p:sp>
        <p:sp>
          <p:nvSpPr>
            <p:cNvPr id="63" name="Rectangle 62">
              <a:extLst>
                <a:ext uri="{FF2B5EF4-FFF2-40B4-BE49-F238E27FC236}">
                  <a16:creationId xmlns:a16="http://schemas.microsoft.com/office/drawing/2014/main" id="{86BB8653-23A4-4C83-991C-F9BE04A218EB}"/>
                </a:ext>
              </a:extLst>
            </p:cNvPr>
            <p:cNvSpPr/>
            <p:nvPr/>
          </p:nvSpPr>
          <p:spPr bwMode="auto">
            <a:xfrm>
              <a:off x="7364413" y="3409950"/>
              <a:ext cx="774700" cy="927100"/>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ea typeface="MS PGothic" pitchFamily="34" charset="-128"/>
                </a:rPr>
                <a:t>Heap</a:t>
              </a:r>
            </a:p>
          </p:txBody>
        </p:sp>
      </p:grpSp>
    </p:spTree>
    <p:extLst>
      <p:ext uri="{BB962C8B-B14F-4D97-AF65-F5344CB8AC3E}">
        <p14:creationId xmlns:p14="http://schemas.microsoft.com/office/powerpoint/2010/main" val="189953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B275-6376-4624-B81F-BECAD0E7DC1A}"/>
              </a:ext>
            </a:extLst>
          </p:cNvPr>
          <p:cNvSpPr>
            <a:spLocks noGrp="1"/>
          </p:cNvSpPr>
          <p:nvPr>
            <p:ph type="title"/>
          </p:nvPr>
        </p:nvSpPr>
        <p:spPr/>
        <p:txBody>
          <a:bodyPr/>
          <a:lstStyle/>
          <a:p>
            <a:r>
              <a:rPr lang="en-GB" dirty="0"/>
              <a:t>Cortex-M4 Registers</a:t>
            </a:r>
            <a:endParaRPr lang="en-US" dirty="0"/>
          </a:p>
        </p:txBody>
      </p:sp>
      <p:sp>
        <p:nvSpPr>
          <p:cNvPr id="3" name="Content Placeholder 2">
            <a:extLst>
              <a:ext uri="{FF2B5EF4-FFF2-40B4-BE49-F238E27FC236}">
                <a16:creationId xmlns:a16="http://schemas.microsoft.com/office/drawing/2014/main" id="{C63B2505-CAD3-4900-9782-625B9C0A161E}"/>
              </a:ext>
            </a:extLst>
          </p:cNvPr>
          <p:cNvSpPr>
            <a:spLocks noGrp="1"/>
          </p:cNvSpPr>
          <p:nvPr>
            <p:ph idx="1"/>
          </p:nvPr>
        </p:nvSpPr>
        <p:spPr/>
        <p:txBody>
          <a:bodyPr/>
          <a:lstStyle/>
          <a:p>
            <a:r>
              <a:rPr lang="en-GB" dirty="0"/>
              <a:t>R14: Link Register (LR)</a:t>
            </a:r>
          </a:p>
          <a:p>
            <a:pPr lvl="1">
              <a:spcBef>
                <a:spcPts val="600"/>
              </a:spcBef>
            </a:pPr>
            <a:r>
              <a:rPr lang="en-GB" dirty="0"/>
              <a:t>The LR is used to store the return address of a subroutine or a function call</a:t>
            </a:r>
          </a:p>
          <a:p>
            <a:pPr lvl="1">
              <a:spcBef>
                <a:spcPts val="600"/>
              </a:spcBef>
            </a:pPr>
            <a:r>
              <a:rPr lang="en-GB" dirty="0"/>
              <a:t>The PC will load the value from the LR after a function is finished</a:t>
            </a:r>
          </a:p>
          <a:p>
            <a:pPr lvl="1"/>
            <a:endParaRPr lang="en-US" dirty="0"/>
          </a:p>
        </p:txBody>
      </p:sp>
      <p:grpSp>
        <p:nvGrpSpPr>
          <p:cNvPr id="4" name="Group 3">
            <a:extLst>
              <a:ext uri="{FF2B5EF4-FFF2-40B4-BE49-F238E27FC236}">
                <a16:creationId xmlns:a16="http://schemas.microsoft.com/office/drawing/2014/main" id="{29D2B826-ECA7-4E00-8500-4B83A5A95B5B}"/>
              </a:ext>
            </a:extLst>
          </p:cNvPr>
          <p:cNvGrpSpPr/>
          <p:nvPr/>
        </p:nvGrpSpPr>
        <p:grpSpPr>
          <a:xfrm>
            <a:off x="1824276" y="2833239"/>
            <a:ext cx="8543447" cy="2868672"/>
            <a:chOff x="333375" y="3335338"/>
            <a:chExt cx="8543447" cy="2868672"/>
          </a:xfrm>
        </p:grpSpPr>
        <p:sp>
          <p:nvSpPr>
            <p:cNvPr id="5" name="Rectangle 4">
              <a:extLst>
                <a:ext uri="{FF2B5EF4-FFF2-40B4-BE49-F238E27FC236}">
                  <a16:creationId xmlns:a16="http://schemas.microsoft.com/office/drawing/2014/main" id="{F406DEDB-652A-47DB-9499-0B6AED9400E2}"/>
                </a:ext>
              </a:extLst>
            </p:cNvPr>
            <p:cNvSpPr/>
            <p:nvPr/>
          </p:nvSpPr>
          <p:spPr bwMode="auto">
            <a:xfrm>
              <a:off x="7081838" y="3500438"/>
              <a:ext cx="774700" cy="2036762"/>
            </a:xfrm>
            <a:prstGeom prst="rect">
              <a:avLst/>
            </a:prstGeom>
            <a:solidFill>
              <a:srgbClr val="FFFFFF">
                <a:lumMod val="85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6" name="Rectangle 5">
              <a:extLst>
                <a:ext uri="{FF2B5EF4-FFF2-40B4-BE49-F238E27FC236}">
                  <a16:creationId xmlns:a16="http://schemas.microsoft.com/office/drawing/2014/main" id="{596F983E-0073-4DF2-B7D2-AC5E38F09B11}"/>
                </a:ext>
              </a:extLst>
            </p:cNvPr>
            <p:cNvSpPr/>
            <p:nvPr/>
          </p:nvSpPr>
          <p:spPr bwMode="auto">
            <a:xfrm>
              <a:off x="7081838" y="3495675"/>
              <a:ext cx="774700" cy="1109663"/>
            </a:xfrm>
            <a:prstGeom prst="rect">
              <a:avLst/>
            </a:prstGeom>
            <a:solidFill>
              <a:schemeClr val="accent1">
                <a:lumMod val="20000"/>
                <a:lumOff val="80000"/>
              </a:scheme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7" name="Rectangle 6">
              <a:extLst>
                <a:ext uri="{FF2B5EF4-FFF2-40B4-BE49-F238E27FC236}">
                  <a16:creationId xmlns:a16="http://schemas.microsoft.com/office/drawing/2014/main" id="{FD099250-CFBB-4431-AF29-6DAE59D4FB11}"/>
                </a:ext>
              </a:extLst>
            </p:cNvPr>
            <p:cNvSpPr/>
            <p:nvPr/>
          </p:nvSpPr>
          <p:spPr bwMode="auto">
            <a:xfrm>
              <a:off x="7081838" y="4889500"/>
              <a:ext cx="774700" cy="552450"/>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8" name="Rectangle 7">
              <a:extLst>
                <a:ext uri="{FF2B5EF4-FFF2-40B4-BE49-F238E27FC236}">
                  <a16:creationId xmlns:a16="http://schemas.microsoft.com/office/drawing/2014/main" id="{785C3FF4-2F10-4744-92A6-0494854FCC10}"/>
                </a:ext>
              </a:extLst>
            </p:cNvPr>
            <p:cNvSpPr/>
            <p:nvPr/>
          </p:nvSpPr>
          <p:spPr bwMode="auto">
            <a:xfrm>
              <a:off x="7081838" y="5348288"/>
              <a:ext cx="774700" cy="93662"/>
            </a:xfrm>
            <a:prstGeom prst="rect">
              <a:avLst/>
            </a:prstGeom>
            <a:solidFill>
              <a:schemeClr val="accent5"/>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9" name="Rectangle 8">
              <a:extLst>
                <a:ext uri="{FF2B5EF4-FFF2-40B4-BE49-F238E27FC236}">
                  <a16:creationId xmlns:a16="http://schemas.microsoft.com/office/drawing/2014/main" id="{C24B98B2-58EF-4A49-B32D-B7588C7F9725}"/>
                </a:ext>
              </a:extLst>
            </p:cNvPr>
            <p:cNvSpPr/>
            <p:nvPr/>
          </p:nvSpPr>
          <p:spPr bwMode="auto">
            <a:xfrm>
              <a:off x="7081838" y="3587750"/>
              <a:ext cx="774700" cy="93663"/>
            </a:xfrm>
            <a:prstGeom prst="rect">
              <a:avLst/>
            </a:prstGeom>
            <a:solidFill>
              <a:schemeClr val="accent1"/>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0" name="Rectangle 9">
              <a:extLst>
                <a:ext uri="{FF2B5EF4-FFF2-40B4-BE49-F238E27FC236}">
                  <a16:creationId xmlns:a16="http://schemas.microsoft.com/office/drawing/2014/main" id="{4184FF92-88A6-4ADB-93AC-67C195DA0BB7}"/>
                </a:ext>
              </a:extLst>
            </p:cNvPr>
            <p:cNvSpPr/>
            <p:nvPr/>
          </p:nvSpPr>
          <p:spPr bwMode="auto">
            <a:xfrm>
              <a:off x="5575300" y="5329238"/>
              <a:ext cx="776288" cy="166892"/>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PC</a:t>
              </a:r>
            </a:p>
          </p:txBody>
        </p:sp>
        <p:sp>
          <p:nvSpPr>
            <p:cNvPr id="11" name="Rectangle 10">
              <a:extLst>
                <a:ext uri="{FF2B5EF4-FFF2-40B4-BE49-F238E27FC236}">
                  <a16:creationId xmlns:a16="http://schemas.microsoft.com/office/drawing/2014/main" id="{FBF510BE-5488-48E6-B023-60576EFA417E}"/>
                </a:ext>
              </a:extLst>
            </p:cNvPr>
            <p:cNvSpPr/>
            <p:nvPr/>
          </p:nvSpPr>
          <p:spPr bwMode="auto">
            <a:xfrm>
              <a:off x="5575300" y="3560762"/>
              <a:ext cx="776288" cy="152399"/>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LR</a:t>
              </a:r>
            </a:p>
          </p:txBody>
        </p:sp>
        <p:cxnSp>
          <p:nvCxnSpPr>
            <p:cNvPr id="12" name="Straight Arrow Connector 11">
              <a:extLst>
                <a:ext uri="{FF2B5EF4-FFF2-40B4-BE49-F238E27FC236}">
                  <a16:creationId xmlns:a16="http://schemas.microsoft.com/office/drawing/2014/main" id="{FDF2D228-E9A6-4F68-8B8A-54B2E99E4B88}"/>
                </a:ext>
              </a:extLst>
            </p:cNvPr>
            <p:cNvCxnSpPr/>
            <p:nvPr/>
          </p:nvCxnSpPr>
          <p:spPr bwMode="auto">
            <a:xfrm>
              <a:off x="6467475" y="5402263"/>
              <a:ext cx="590550" cy="0"/>
            </a:xfrm>
            <a:prstGeom prst="straightConnector1">
              <a:avLst/>
            </a:prstGeom>
            <a:noFill/>
            <a:ln w="19050" cap="flat" cmpd="sng" algn="ctr">
              <a:solidFill>
                <a:srgbClr val="FFFFFF">
                  <a:lumMod val="50000"/>
                </a:srgbClr>
              </a:solidFill>
              <a:prstDash val="sysDot"/>
              <a:round/>
              <a:headEnd type="none" w="med" len="med"/>
              <a:tailEnd type="triangle" w="med" len="med"/>
            </a:ln>
            <a:effectLst/>
          </p:spPr>
        </p:cxnSp>
        <p:cxnSp>
          <p:nvCxnSpPr>
            <p:cNvPr id="13" name="Straight Arrow Connector 12">
              <a:extLst>
                <a:ext uri="{FF2B5EF4-FFF2-40B4-BE49-F238E27FC236}">
                  <a16:creationId xmlns:a16="http://schemas.microsoft.com/office/drawing/2014/main" id="{4BC2D565-7C95-45BB-B6EA-8DB5223D8641}"/>
                </a:ext>
              </a:extLst>
            </p:cNvPr>
            <p:cNvCxnSpPr/>
            <p:nvPr/>
          </p:nvCxnSpPr>
          <p:spPr bwMode="auto">
            <a:xfrm>
              <a:off x="5964238" y="3797300"/>
              <a:ext cx="0" cy="1447800"/>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14" name="Straight Connector 13">
              <a:extLst>
                <a:ext uri="{FF2B5EF4-FFF2-40B4-BE49-F238E27FC236}">
                  <a16:creationId xmlns:a16="http://schemas.microsoft.com/office/drawing/2014/main" id="{2C9FD529-081D-48EF-A882-838B374C6DD5}"/>
                </a:ext>
              </a:extLst>
            </p:cNvPr>
            <p:cNvCxnSpPr/>
            <p:nvPr/>
          </p:nvCxnSpPr>
          <p:spPr bwMode="auto">
            <a:xfrm>
              <a:off x="7081838" y="35861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B99DBF87-6D5D-49BD-BF06-57B34021B298}"/>
                </a:ext>
              </a:extLst>
            </p:cNvPr>
            <p:cNvCxnSpPr/>
            <p:nvPr/>
          </p:nvCxnSpPr>
          <p:spPr bwMode="auto">
            <a:xfrm>
              <a:off x="7081838" y="36782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 name="Straight Connector 15">
              <a:extLst>
                <a:ext uri="{FF2B5EF4-FFF2-40B4-BE49-F238E27FC236}">
                  <a16:creationId xmlns:a16="http://schemas.microsoft.com/office/drawing/2014/main" id="{4E229FB0-75C9-45AC-9CA2-3409C8C77A92}"/>
                </a:ext>
              </a:extLst>
            </p:cNvPr>
            <p:cNvCxnSpPr/>
            <p:nvPr/>
          </p:nvCxnSpPr>
          <p:spPr bwMode="auto">
            <a:xfrm>
              <a:off x="7081838" y="37719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7" name="Straight Connector 16">
              <a:extLst>
                <a:ext uri="{FF2B5EF4-FFF2-40B4-BE49-F238E27FC236}">
                  <a16:creationId xmlns:a16="http://schemas.microsoft.com/office/drawing/2014/main" id="{8905AE89-20CA-46D3-BDA8-52649503B290}"/>
                </a:ext>
              </a:extLst>
            </p:cNvPr>
            <p:cNvCxnSpPr/>
            <p:nvPr/>
          </p:nvCxnSpPr>
          <p:spPr bwMode="auto">
            <a:xfrm>
              <a:off x="7081838" y="38623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8" name="Straight Connector 17">
              <a:extLst>
                <a:ext uri="{FF2B5EF4-FFF2-40B4-BE49-F238E27FC236}">
                  <a16:creationId xmlns:a16="http://schemas.microsoft.com/office/drawing/2014/main" id="{5AEF9032-9313-4FC6-8284-3C6EF0157A55}"/>
                </a:ext>
              </a:extLst>
            </p:cNvPr>
            <p:cNvCxnSpPr/>
            <p:nvPr/>
          </p:nvCxnSpPr>
          <p:spPr bwMode="auto">
            <a:xfrm>
              <a:off x="7081838" y="39544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7C97CB04-0CA9-48AB-A1B8-2FD8EBB50D14}"/>
                </a:ext>
              </a:extLst>
            </p:cNvPr>
            <p:cNvCxnSpPr/>
            <p:nvPr/>
          </p:nvCxnSpPr>
          <p:spPr bwMode="auto">
            <a:xfrm>
              <a:off x="7081838" y="40481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D637111B-59A3-4451-BBFA-89D265EA0291}"/>
                </a:ext>
              </a:extLst>
            </p:cNvPr>
            <p:cNvCxnSpPr/>
            <p:nvPr/>
          </p:nvCxnSpPr>
          <p:spPr bwMode="auto">
            <a:xfrm>
              <a:off x="7081838" y="41433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1" name="Straight Connector 20">
              <a:extLst>
                <a:ext uri="{FF2B5EF4-FFF2-40B4-BE49-F238E27FC236}">
                  <a16:creationId xmlns:a16="http://schemas.microsoft.com/office/drawing/2014/main" id="{25E01659-F835-43D5-B765-F25AB2C75044}"/>
                </a:ext>
              </a:extLst>
            </p:cNvPr>
            <p:cNvCxnSpPr/>
            <p:nvPr/>
          </p:nvCxnSpPr>
          <p:spPr bwMode="auto">
            <a:xfrm>
              <a:off x="7081838" y="42354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2" name="Straight Connector 21">
              <a:extLst>
                <a:ext uri="{FF2B5EF4-FFF2-40B4-BE49-F238E27FC236}">
                  <a16:creationId xmlns:a16="http://schemas.microsoft.com/office/drawing/2014/main" id="{29B186B1-7F9E-4D31-9627-71356EBD9CA0}"/>
                </a:ext>
              </a:extLst>
            </p:cNvPr>
            <p:cNvCxnSpPr/>
            <p:nvPr/>
          </p:nvCxnSpPr>
          <p:spPr bwMode="auto">
            <a:xfrm>
              <a:off x="7081838" y="4329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3" name="Straight Connector 22">
              <a:extLst>
                <a:ext uri="{FF2B5EF4-FFF2-40B4-BE49-F238E27FC236}">
                  <a16:creationId xmlns:a16="http://schemas.microsoft.com/office/drawing/2014/main" id="{402A92D2-43F1-4240-8052-D5954DAE1671}"/>
                </a:ext>
              </a:extLst>
            </p:cNvPr>
            <p:cNvCxnSpPr/>
            <p:nvPr/>
          </p:nvCxnSpPr>
          <p:spPr bwMode="auto">
            <a:xfrm>
              <a:off x="7081838" y="4419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4" name="Straight Connector 23">
              <a:extLst>
                <a:ext uri="{FF2B5EF4-FFF2-40B4-BE49-F238E27FC236}">
                  <a16:creationId xmlns:a16="http://schemas.microsoft.com/office/drawing/2014/main" id="{0C85DFB1-C148-4301-866B-67F0A17A4AA0}"/>
                </a:ext>
              </a:extLst>
            </p:cNvPr>
            <p:cNvCxnSpPr/>
            <p:nvPr/>
          </p:nvCxnSpPr>
          <p:spPr bwMode="auto">
            <a:xfrm>
              <a:off x="7081838" y="45116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id="{312363F2-A7CD-47A6-9B41-CA9A84DC7CBB}"/>
                </a:ext>
              </a:extLst>
            </p:cNvPr>
            <p:cNvCxnSpPr/>
            <p:nvPr/>
          </p:nvCxnSpPr>
          <p:spPr bwMode="auto">
            <a:xfrm>
              <a:off x="7081838" y="46053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6" name="Straight Connector 25">
              <a:extLst>
                <a:ext uri="{FF2B5EF4-FFF2-40B4-BE49-F238E27FC236}">
                  <a16:creationId xmlns:a16="http://schemas.microsoft.com/office/drawing/2014/main" id="{3B4E7D9B-9473-4D81-A03B-03961DCBF45B}"/>
                </a:ext>
              </a:extLst>
            </p:cNvPr>
            <p:cNvCxnSpPr/>
            <p:nvPr/>
          </p:nvCxnSpPr>
          <p:spPr bwMode="auto">
            <a:xfrm>
              <a:off x="7081838" y="47005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7" name="Straight Connector 26">
              <a:extLst>
                <a:ext uri="{FF2B5EF4-FFF2-40B4-BE49-F238E27FC236}">
                  <a16:creationId xmlns:a16="http://schemas.microsoft.com/office/drawing/2014/main" id="{AFD0A3DC-054C-4097-B0B7-D4D3FA4B4452}"/>
                </a:ext>
              </a:extLst>
            </p:cNvPr>
            <p:cNvCxnSpPr/>
            <p:nvPr/>
          </p:nvCxnSpPr>
          <p:spPr bwMode="auto">
            <a:xfrm>
              <a:off x="7081838" y="47942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8" name="Straight Connector 27">
              <a:extLst>
                <a:ext uri="{FF2B5EF4-FFF2-40B4-BE49-F238E27FC236}">
                  <a16:creationId xmlns:a16="http://schemas.microsoft.com/office/drawing/2014/main" id="{351F6FB4-0B4B-4975-BF40-904AF82C98FC}"/>
                </a:ext>
              </a:extLst>
            </p:cNvPr>
            <p:cNvCxnSpPr/>
            <p:nvPr/>
          </p:nvCxnSpPr>
          <p:spPr bwMode="auto">
            <a:xfrm>
              <a:off x="7081838" y="48895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29" name="Straight Connector 28">
              <a:extLst>
                <a:ext uri="{FF2B5EF4-FFF2-40B4-BE49-F238E27FC236}">
                  <a16:creationId xmlns:a16="http://schemas.microsoft.com/office/drawing/2014/main" id="{C3953E07-6909-4E11-9AF9-763B815A75AF}"/>
                </a:ext>
              </a:extLst>
            </p:cNvPr>
            <p:cNvCxnSpPr/>
            <p:nvPr/>
          </p:nvCxnSpPr>
          <p:spPr bwMode="auto">
            <a:xfrm>
              <a:off x="7081838" y="49815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0" name="Straight Connector 29">
              <a:extLst>
                <a:ext uri="{FF2B5EF4-FFF2-40B4-BE49-F238E27FC236}">
                  <a16:creationId xmlns:a16="http://schemas.microsoft.com/office/drawing/2014/main" id="{FF02C5D4-BC2C-4CD2-A167-99EA020F6483}"/>
                </a:ext>
              </a:extLst>
            </p:cNvPr>
            <p:cNvCxnSpPr/>
            <p:nvPr/>
          </p:nvCxnSpPr>
          <p:spPr bwMode="auto">
            <a:xfrm>
              <a:off x="7081838" y="50752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1" name="Straight Connector 30">
              <a:extLst>
                <a:ext uri="{FF2B5EF4-FFF2-40B4-BE49-F238E27FC236}">
                  <a16:creationId xmlns:a16="http://schemas.microsoft.com/office/drawing/2014/main" id="{16801936-99AD-432B-A5AD-7809E5E777DA}"/>
                </a:ext>
              </a:extLst>
            </p:cNvPr>
            <p:cNvCxnSpPr/>
            <p:nvPr/>
          </p:nvCxnSpPr>
          <p:spPr bwMode="auto">
            <a:xfrm>
              <a:off x="7081838" y="51657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2" name="Straight Connector 31">
              <a:extLst>
                <a:ext uri="{FF2B5EF4-FFF2-40B4-BE49-F238E27FC236}">
                  <a16:creationId xmlns:a16="http://schemas.microsoft.com/office/drawing/2014/main" id="{F8C7D034-85EB-4567-80A2-B89FAF13D48B}"/>
                </a:ext>
              </a:extLst>
            </p:cNvPr>
            <p:cNvCxnSpPr/>
            <p:nvPr/>
          </p:nvCxnSpPr>
          <p:spPr bwMode="auto">
            <a:xfrm>
              <a:off x="7081838" y="52562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3" name="Straight Connector 32">
              <a:extLst>
                <a:ext uri="{FF2B5EF4-FFF2-40B4-BE49-F238E27FC236}">
                  <a16:creationId xmlns:a16="http://schemas.microsoft.com/office/drawing/2014/main" id="{E1EAEA52-0818-420F-9D65-D3FA17542E3F}"/>
                </a:ext>
              </a:extLst>
            </p:cNvPr>
            <p:cNvCxnSpPr/>
            <p:nvPr/>
          </p:nvCxnSpPr>
          <p:spPr bwMode="auto">
            <a:xfrm>
              <a:off x="7081838" y="53482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4" name="Straight Connector 33">
              <a:extLst>
                <a:ext uri="{FF2B5EF4-FFF2-40B4-BE49-F238E27FC236}">
                  <a16:creationId xmlns:a16="http://schemas.microsoft.com/office/drawing/2014/main" id="{39C5291D-1E3B-4293-A792-0A01B974723B}"/>
                </a:ext>
              </a:extLst>
            </p:cNvPr>
            <p:cNvCxnSpPr/>
            <p:nvPr/>
          </p:nvCxnSpPr>
          <p:spPr bwMode="auto">
            <a:xfrm>
              <a:off x="7081838" y="54419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35" name="Straight Connector 34">
              <a:extLst>
                <a:ext uri="{FF2B5EF4-FFF2-40B4-BE49-F238E27FC236}">
                  <a16:creationId xmlns:a16="http://schemas.microsoft.com/office/drawing/2014/main" id="{29372E28-E204-467D-9712-0F4F2DDAF678}"/>
                </a:ext>
              </a:extLst>
            </p:cNvPr>
            <p:cNvCxnSpPr/>
            <p:nvPr/>
          </p:nvCxnSpPr>
          <p:spPr bwMode="auto">
            <a:xfrm>
              <a:off x="7081838" y="55372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sp>
          <p:nvSpPr>
            <p:cNvPr id="36" name="Rectangle 35">
              <a:extLst>
                <a:ext uri="{FF2B5EF4-FFF2-40B4-BE49-F238E27FC236}">
                  <a16:creationId xmlns:a16="http://schemas.microsoft.com/office/drawing/2014/main" id="{706E1ADE-0B01-4EE7-A56A-8224341B55C8}"/>
                </a:ext>
              </a:extLst>
            </p:cNvPr>
            <p:cNvSpPr/>
            <p:nvPr/>
          </p:nvSpPr>
          <p:spPr bwMode="auto">
            <a:xfrm>
              <a:off x="7081838" y="3500438"/>
              <a:ext cx="774700" cy="2036762"/>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37" name="TextBox 40">
              <a:extLst>
                <a:ext uri="{FF2B5EF4-FFF2-40B4-BE49-F238E27FC236}">
                  <a16:creationId xmlns:a16="http://schemas.microsoft.com/office/drawing/2014/main" id="{191CA93A-26EC-4A97-B8A7-E7AC1FC04C8B}"/>
                </a:ext>
              </a:extLst>
            </p:cNvPr>
            <p:cNvSpPr txBox="1">
              <a:spLocks noChangeArrowheads="1"/>
            </p:cNvSpPr>
            <p:nvPr/>
          </p:nvSpPr>
          <p:spPr bwMode="auto">
            <a:xfrm>
              <a:off x="7112000" y="3797300"/>
              <a:ext cx="723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Main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Program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code</a:t>
              </a:r>
            </a:p>
          </p:txBody>
        </p:sp>
        <p:sp>
          <p:nvSpPr>
            <p:cNvPr id="38" name="TextBox 40">
              <a:extLst>
                <a:ext uri="{FF2B5EF4-FFF2-40B4-BE49-F238E27FC236}">
                  <a16:creationId xmlns:a16="http://schemas.microsoft.com/office/drawing/2014/main" id="{A019FFB6-65B5-43EC-A842-43B6DE77CD53}"/>
                </a:ext>
              </a:extLst>
            </p:cNvPr>
            <p:cNvSpPr txBox="1">
              <a:spLocks noChangeArrowheads="1"/>
            </p:cNvSpPr>
            <p:nvPr/>
          </p:nvSpPr>
          <p:spPr bwMode="auto">
            <a:xfrm>
              <a:off x="7051675" y="5037138"/>
              <a:ext cx="844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subroutine</a:t>
              </a:r>
            </a:p>
          </p:txBody>
        </p:sp>
        <p:sp>
          <p:nvSpPr>
            <p:cNvPr id="39" name="TextBox 40">
              <a:extLst>
                <a:ext uri="{FF2B5EF4-FFF2-40B4-BE49-F238E27FC236}">
                  <a16:creationId xmlns:a16="http://schemas.microsoft.com/office/drawing/2014/main" id="{2FA7A853-FC94-4DAC-87EA-AE33309BBBBC}"/>
                </a:ext>
              </a:extLst>
            </p:cNvPr>
            <p:cNvSpPr txBox="1">
              <a:spLocks noChangeArrowheads="1"/>
            </p:cNvSpPr>
            <p:nvPr/>
          </p:nvSpPr>
          <p:spPr bwMode="auto">
            <a:xfrm>
              <a:off x="6272213" y="5113338"/>
              <a:ext cx="890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Current PC</a:t>
              </a:r>
            </a:p>
          </p:txBody>
        </p:sp>
        <p:cxnSp>
          <p:nvCxnSpPr>
            <p:cNvPr id="40" name="Straight Arrow Connector 39">
              <a:extLst>
                <a:ext uri="{FF2B5EF4-FFF2-40B4-BE49-F238E27FC236}">
                  <a16:creationId xmlns:a16="http://schemas.microsoft.com/office/drawing/2014/main" id="{2972141A-7C9B-4FFA-A741-711A149C4756}"/>
                </a:ext>
              </a:extLst>
            </p:cNvPr>
            <p:cNvCxnSpPr/>
            <p:nvPr/>
          </p:nvCxnSpPr>
          <p:spPr bwMode="auto">
            <a:xfrm>
              <a:off x="6467475" y="3633788"/>
              <a:ext cx="584200" cy="0"/>
            </a:xfrm>
            <a:prstGeom prst="straightConnector1">
              <a:avLst/>
            </a:prstGeom>
            <a:noFill/>
            <a:ln w="19050" cap="flat" cmpd="sng" algn="ctr">
              <a:solidFill>
                <a:srgbClr val="FFFFFF">
                  <a:lumMod val="50000"/>
                </a:srgbClr>
              </a:solidFill>
              <a:prstDash val="sysDot"/>
              <a:round/>
              <a:headEnd type="none" w="med" len="med"/>
              <a:tailEnd type="triangle" w="med" len="med"/>
            </a:ln>
            <a:effectLst/>
          </p:spPr>
        </p:cxnSp>
        <p:sp>
          <p:nvSpPr>
            <p:cNvPr id="41" name="TextBox 40">
              <a:extLst>
                <a:ext uri="{FF2B5EF4-FFF2-40B4-BE49-F238E27FC236}">
                  <a16:creationId xmlns:a16="http://schemas.microsoft.com/office/drawing/2014/main" id="{0EB26C64-EE87-40C5-B55F-B6BF617AA71A}"/>
                </a:ext>
              </a:extLst>
            </p:cNvPr>
            <p:cNvSpPr txBox="1">
              <a:spLocks noChangeArrowheads="1"/>
            </p:cNvSpPr>
            <p:nvPr/>
          </p:nvSpPr>
          <p:spPr bwMode="auto">
            <a:xfrm>
              <a:off x="4587875" y="4141788"/>
              <a:ext cx="12811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Load PC with the address in LR to return to the main program</a:t>
              </a:r>
            </a:p>
          </p:txBody>
        </p:sp>
        <p:sp>
          <p:nvSpPr>
            <p:cNvPr id="42" name="TextBox 40">
              <a:extLst>
                <a:ext uri="{FF2B5EF4-FFF2-40B4-BE49-F238E27FC236}">
                  <a16:creationId xmlns:a16="http://schemas.microsoft.com/office/drawing/2014/main" id="{47207197-8CBF-4D38-8FD8-42D3A99A3B95}"/>
                </a:ext>
              </a:extLst>
            </p:cNvPr>
            <p:cNvSpPr txBox="1">
              <a:spLocks noChangeArrowheads="1"/>
            </p:cNvSpPr>
            <p:nvPr/>
          </p:nvSpPr>
          <p:spPr bwMode="auto">
            <a:xfrm>
              <a:off x="6280150" y="3373438"/>
              <a:ext cx="8747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Current LR</a:t>
              </a:r>
            </a:p>
          </p:txBody>
        </p:sp>
        <p:sp>
          <p:nvSpPr>
            <p:cNvPr id="43" name="TextBox 40">
              <a:extLst>
                <a:ext uri="{FF2B5EF4-FFF2-40B4-BE49-F238E27FC236}">
                  <a16:creationId xmlns:a16="http://schemas.microsoft.com/office/drawing/2014/main" id="{1D458DED-7142-4800-BEC2-A45F3881DFA4}"/>
                </a:ext>
              </a:extLst>
            </p:cNvPr>
            <p:cNvSpPr txBox="1">
              <a:spLocks noChangeArrowheads="1"/>
            </p:cNvSpPr>
            <p:nvPr/>
          </p:nvSpPr>
          <p:spPr bwMode="auto">
            <a:xfrm>
              <a:off x="4412138" y="5794435"/>
              <a:ext cx="4464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fontAlgn="base" hangingPunct="1">
                <a:spcBef>
                  <a:spcPct val="0"/>
                </a:spcBef>
                <a:spcAft>
                  <a:spcPct val="0"/>
                </a:spcAft>
                <a:defRPr/>
              </a:pPr>
              <a:r>
                <a:rPr lang="en-GB" sz="2000" b="0" dirty="0">
                  <a:latin typeface="+mj-lt"/>
                  <a:cs typeface="Arial" charset="0"/>
                </a:rPr>
                <a:t>Return from subroutine to main program</a:t>
              </a:r>
            </a:p>
          </p:txBody>
        </p:sp>
        <p:sp>
          <p:nvSpPr>
            <p:cNvPr id="44" name="Rectangle 43">
              <a:extLst>
                <a:ext uri="{FF2B5EF4-FFF2-40B4-BE49-F238E27FC236}">
                  <a16:creationId xmlns:a16="http://schemas.microsoft.com/office/drawing/2014/main" id="{1F583E30-CAD5-4359-9697-58DF967F188C}"/>
                </a:ext>
              </a:extLst>
            </p:cNvPr>
            <p:cNvSpPr/>
            <p:nvPr/>
          </p:nvSpPr>
          <p:spPr bwMode="auto">
            <a:xfrm>
              <a:off x="2722563" y="3494088"/>
              <a:ext cx="774700" cy="2036762"/>
            </a:xfrm>
            <a:prstGeom prst="rect">
              <a:avLst/>
            </a:prstGeom>
            <a:solidFill>
              <a:srgbClr val="FFFFFF">
                <a:lumMod val="85000"/>
              </a:srgb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45" name="Rectangle 44">
              <a:extLst>
                <a:ext uri="{FF2B5EF4-FFF2-40B4-BE49-F238E27FC236}">
                  <a16:creationId xmlns:a16="http://schemas.microsoft.com/office/drawing/2014/main" id="{D31AABDB-7407-40E7-9B51-D982D61B0A96}"/>
                </a:ext>
              </a:extLst>
            </p:cNvPr>
            <p:cNvSpPr/>
            <p:nvPr/>
          </p:nvSpPr>
          <p:spPr bwMode="auto">
            <a:xfrm>
              <a:off x="2722563" y="3489325"/>
              <a:ext cx="774700" cy="1109663"/>
            </a:xfrm>
            <a:prstGeom prst="rect">
              <a:avLst/>
            </a:prstGeom>
            <a:solidFill>
              <a:schemeClr val="accent1">
                <a:lumMod val="20000"/>
                <a:lumOff val="80000"/>
              </a:scheme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46" name="Rectangle 45">
              <a:extLst>
                <a:ext uri="{FF2B5EF4-FFF2-40B4-BE49-F238E27FC236}">
                  <a16:creationId xmlns:a16="http://schemas.microsoft.com/office/drawing/2014/main" id="{0B0A5AD0-2B9E-4344-B8F1-3962D031203D}"/>
                </a:ext>
              </a:extLst>
            </p:cNvPr>
            <p:cNvSpPr/>
            <p:nvPr/>
          </p:nvSpPr>
          <p:spPr bwMode="auto">
            <a:xfrm>
              <a:off x="2722563" y="4883150"/>
              <a:ext cx="774700" cy="552450"/>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47" name="Rectangle 46">
              <a:extLst>
                <a:ext uri="{FF2B5EF4-FFF2-40B4-BE49-F238E27FC236}">
                  <a16:creationId xmlns:a16="http://schemas.microsoft.com/office/drawing/2014/main" id="{D7301B35-EB2A-485B-A02A-7FE74D25ED2E}"/>
                </a:ext>
              </a:extLst>
            </p:cNvPr>
            <p:cNvSpPr/>
            <p:nvPr/>
          </p:nvSpPr>
          <p:spPr bwMode="auto">
            <a:xfrm>
              <a:off x="2722563" y="4881563"/>
              <a:ext cx="774700" cy="93662"/>
            </a:xfrm>
            <a:prstGeom prst="rect">
              <a:avLst/>
            </a:prstGeom>
            <a:solidFill>
              <a:schemeClr val="accent5"/>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48" name="Rectangle 47">
              <a:extLst>
                <a:ext uri="{FF2B5EF4-FFF2-40B4-BE49-F238E27FC236}">
                  <a16:creationId xmlns:a16="http://schemas.microsoft.com/office/drawing/2014/main" id="{C20095DF-CB35-4391-B3AF-EFB35780EF19}"/>
                </a:ext>
              </a:extLst>
            </p:cNvPr>
            <p:cNvSpPr/>
            <p:nvPr/>
          </p:nvSpPr>
          <p:spPr bwMode="auto">
            <a:xfrm>
              <a:off x="2722563" y="3581400"/>
              <a:ext cx="774700" cy="93663"/>
            </a:xfrm>
            <a:prstGeom prst="rect">
              <a:avLst/>
            </a:prstGeom>
            <a:solidFill>
              <a:schemeClr val="accent1"/>
            </a:solidFill>
            <a:ln w="19050" cap="flat" cmpd="sng" algn="ctr">
              <a:no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49" name="Rectangle 48">
              <a:extLst>
                <a:ext uri="{FF2B5EF4-FFF2-40B4-BE49-F238E27FC236}">
                  <a16:creationId xmlns:a16="http://schemas.microsoft.com/office/drawing/2014/main" id="{5D7F9E90-766E-4054-A3FD-6AC2CB9FC4E1}"/>
                </a:ext>
              </a:extLst>
            </p:cNvPr>
            <p:cNvSpPr/>
            <p:nvPr/>
          </p:nvSpPr>
          <p:spPr bwMode="auto">
            <a:xfrm>
              <a:off x="1216025" y="3551238"/>
              <a:ext cx="776288" cy="146050"/>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PC</a:t>
              </a:r>
            </a:p>
          </p:txBody>
        </p:sp>
        <p:sp>
          <p:nvSpPr>
            <p:cNvPr id="50" name="Rectangle 49">
              <a:extLst>
                <a:ext uri="{FF2B5EF4-FFF2-40B4-BE49-F238E27FC236}">
                  <a16:creationId xmlns:a16="http://schemas.microsoft.com/office/drawing/2014/main" id="{B8F63A31-496C-4669-B8EF-95CF6E2E60A8}"/>
                </a:ext>
              </a:extLst>
            </p:cNvPr>
            <p:cNvSpPr/>
            <p:nvPr/>
          </p:nvSpPr>
          <p:spPr bwMode="auto">
            <a:xfrm>
              <a:off x="1216025" y="4237038"/>
              <a:ext cx="776288" cy="192292"/>
            </a:xfrm>
            <a:prstGeom prst="rect">
              <a:avLst/>
            </a:prstGeom>
            <a:solidFill>
              <a:schemeClr val="accent3"/>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LR</a:t>
              </a:r>
            </a:p>
          </p:txBody>
        </p:sp>
        <p:cxnSp>
          <p:nvCxnSpPr>
            <p:cNvPr id="51" name="Straight Arrow Connector 50">
              <a:extLst>
                <a:ext uri="{FF2B5EF4-FFF2-40B4-BE49-F238E27FC236}">
                  <a16:creationId xmlns:a16="http://schemas.microsoft.com/office/drawing/2014/main" id="{5AB33CBD-5622-4044-9FD5-A0B94E49DFF4}"/>
                </a:ext>
              </a:extLst>
            </p:cNvPr>
            <p:cNvCxnSpPr/>
            <p:nvPr/>
          </p:nvCxnSpPr>
          <p:spPr bwMode="auto">
            <a:xfrm>
              <a:off x="2108200" y="3624263"/>
              <a:ext cx="590550" cy="0"/>
            </a:xfrm>
            <a:prstGeom prst="straightConnector1">
              <a:avLst/>
            </a:prstGeom>
            <a:noFill/>
            <a:ln w="19050" cap="flat" cmpd="sng" algn="ctr">
              <a:solidFill>
                <a:srgbClr val="FFFFFF">
                  <a:lumMod val="50000"/>
                </a:srgbClr>
              </a:solidFill>
              <a:prstDash val="sysDot"/>
              <a:round/>
              <a:headEnd type="none" w="med" len="med"/>
              <a:tailEnd type="triangle" w="med" len="med"/>
            </a:ln>
            <a:effectLst/>
          </p:spPr>
        </p:cxnSp>
        <p:cxnSp>
          <p:nvCxnSpPr>
            <p:cNvPr id="52" name="Straight Arrow Connector 51">
              <a:extLst>
                <a:ext uri="{FF2B5EF4-FFF2-40B4-BE49-F238E27FC236}">
                  <a16:creationId xmlns:a16="http://schemas.microsoft.com/office/drawing/2014/main" id="{3A07BBC7-BB55-4402-8AAE-E1415835CBDD}"/>
                </a:ext>
              </a:extLst>
            </p:cNvPr>
            <p:cNvCxnSpPr/>
            <p:nvPr/>
          </p:nvCxnSpPr>
          <p:spPr bwMode="auto">
            <a:xfrm>
              <a:off x="1604963" y="3767138"/>
              <a:ext cx="0" cy="400050"/>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53" name="Straight Connector 52">
              <a:extLst>
                <a:ext uri="{FF2B5EF4-FFF2-40B4-BE49-F238E27FC236}">
                  <a16:creationId xmlns:a16="http://schemas.microsoft.com/office/drawing/2014/main" id="{BDB66389-B764-4F46-97C7-86E3F815B44A}"/>
                </a:ext>
              </a:extLst>
            </p:cNvPr>
            <p:cNvCxnSpPr/>
            <p:nvPr/>
          </p:nvCxnSpPr>
          <p:spPr bwMode="auto">
            <a:xfrm>
              <a:off x="2722563" y="35798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4" name="Straight Connector 53">
              <a:extLst>
                <a:ext uri="{FF2B5EF4-FFF2-40B4-BE49-F238E27FC236}">
                  <a16:creationId xmlns:a16="http://schemas.microsoft.com/office/drawing/2014/main" id="{71A357CF-72A5-4BE2-A497-5D5D7028A004}"/>
                </a:ext>
              </a:extLst>
            </p:cNvPr>
            <p:cNvCxnSpPr/>
            <p:nvPr/>
          </p:nvCxnSpPr>
          <p:spPr bwMode="auto">
            <a:xfrm>
              <a:off x="2722563" y="36718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5" name="Straight Connector 54">
              <a:extLst>
                <a:ext uri="{FF2B5EF4-FFF2-40B4-BE49-F238E27FC236}">
                  <a16:creationId xmlns:a16="http://schemas.microsoft.com/office/drawing/2014/main" id="{B4749513-389B-4D48-838B-B7DEDDD993CD}"/>
                </a:ext>
              </a:extLst>
            </p:cNvPr>
            <p:cNvCxnSpPr/>
            <p:nvPr/>
          </p:nvCxnSpPr>
          <p:spPr bwMode="auto">
            <a:xfrm>
              <a:off x="2722563" y="37655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6" name="Straight Connector 55">
              <a:extLst>
                <a:ext uri="{FF2B5EF4-FFF2-40B4-BE49-F238E27FC236}">
                  <a16:creationId xmlns:a16="http://schemas.microsoft.com/office/drawing/2014/main" id="{65D0507D-0D50-4AE9-A259-8B7BF7D3A742}"/>
                </a:ext>
              </a:extLst>
            </p:cNvPr>
            <p:cNvCxnSpPr/>
            <p:nvPr/>
          </p:nvCxnSpPr>
          <p:spPr bwMode="auto">
            <a:xfrm>
              <a:off x="2722563" y="38560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7" name="Straight Connector 56">
              <a:extLst>
                <a:ext uri="{FF2B5EF4-FFF2-40B4-BE49-F238E27FC236}">
                  <a16:creationId xmlns:a16="http://schemas.microsoft.com/office/drawing/2014/main" id="{F4CF9FBD-2AE3-4EA2-9E5E-7E7DDA36AF2F}"/>
                </a:ext>
              </a:extLst>
            </p:cNvPr>
            <p:cNvCxnSpPr/>
            <p:nvPr/>
          </p:nvCxnSpPr>
          <p:spPr bwMode="auto">
            <a:xfrm>
              <a:off x="2722563" y="3948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1A7C509A-67A3-4D59-91B0-87840FD9B1E0}"/>
                </a:ext>
              </a:extLst>
            </p:cNvPr>
            <p:cNvCxnSpPr/>
            <p:nvPr/>
          </p:nvCxnSpPr>
          <p:spPr bwMode="auto">
            <a:xfrm>
              <a:off x="2722563" y="40417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59" name="Straight Connector 58">
              <a:extLst>
                <a:ext uri="{FF2B5EF4-FFF2-40B4-BE49-F238E27FC236}">
                  <a16:creationId xmlns:a16="http://schemas.microsoft.com/office/drawing/2014/main" id="{03CF0DB3-1BB6-4EA7-8854-D3AE9D88E1DF}"/>
                </a:ext>
              </a:extLst>
            </p:cNvPr>
            <p:cNvCxnSpPr/>
            <p:nvPr/>
          </p:nvCxnSpPr>
          <p:spPr bwMode="auto">
            <a:xfrm>
              <a:off x="2722563" y="41370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0" name="Straight Connector 59">
              <a:extLst>
                <a:ext uri="{FF2B5EF4-FFF2-40B4-BE49-F238E27FC236}">
                  <a16:creationId xmlns:a16="http://schemas.microsoft.com/office/drawing/2014/main" id="{6A85AE79-6C8A-4337-98F7-BB438BD895BF}"/>
                </a:ext>
              </a:extLst>
            </p:cNvPr>
            <p:cNvCxnSpPr/>
            <p:nvPr/>
          </p:nvCxnSpPr>
          <p:spPr bwMode="auto">
            <a:xfrm>
              <a:off x="2722563" y="42291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1" name="Straight Connector 60">
              <a:extLst>
                <a:ext uri="{FF2B5EF4-FFF2-40B4-BE49-F238E27FC236}">
                  <a16:creationId xmlns:a16="http://schemas.microsoft.com/office/drawing/2014/main" id="{858F82C4-535B-42FA-BF84-E48ECFF72A68}"/>
                </a:ext>
              </a:extLst>
            </p:cNvPr>
            <p:cNvCxnSpPr/>
            <p:nvPr/>
          </p:nvCxnSpPr>
          <p:spPr bwMode="auto">
            <a:xfrm>
              <a:off x="2722563" y="43227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2" name="Straight Connector 61">
              <a:extLst>
                <a:ext uri="{FF2B5EF4-FFF2-40B4-BE49-F238E27FC236}">
                  <a16:creationId xmlns:a16="http://schemas.microsoft.com/office/drawing/2014/main" id="{6FB84209-61D4-4257-BAAB-BF486FFC6A58}"/>
                </a:ext>
              </a:extLst>
            </p:cNvPr>
            <p:cNvCxnSpPr/>
            <p:nvPr/>
          </p:nvCxnSpPr>
          <p:spPr bwMode="auto">
            <a:xfrm>
              <a:off x="2722563" y="44132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3" name="Straight Connector 62">
              <a:extLst>
                <a:ext uri="{FF2B5EF4-FFF2-40B4-BE49-F238E27FC236}">
                  <a16:creationId xmlns:a16="http://schemas.microsoft.com/office/drawing/2014/main" id="{B5545847-C402-47AC-B930-7EF87D14F990}"/>
                </a:ext>
              </a:extLst>
            </p:cNvPr>
            <p:cNvCxnSpPr/>
            <p:nvPr/>
          </p:nvCxnSpPr>
          <p:spPr bwMode="auto">
            <a:xfrm>
              <a:off x="2722563" y="45053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4" name="Straight Connector 63">
              <a:extLst>
                <a:ext uri="{FF2B5EF4-FFF2-40B4-BE49-F238E27FC236}">
                  <a16:creationId xmlns:a16="http://schemas.microsoft.com/office/drawing/2014/main" id="{5EFC8AD0-22CB-44F2-9FA7-A8831ED61078}"/>
                </a:ext>
              </a:extLst>
            </p:cNvPr>
            <p:cNvCxnSpPr/>
            <p:nvPr/>
          </p:nvCxnSpPr>
          <p:spPr bwMode="auto">
            <a:xfrm>
              <a:off x="2722563" y="45989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5" name="Straight Connector 64">
              <a:extLst>
                <a:ext uri="{FF2B5EF4-FFF2-40B4-BE49-F238E27FC236}">
                  <a16:creationId xmlns:a16="http://schemas.microsoft.com/office/drawing/2014/main" id="{40CA0E27-4157-435C-9BED-EB89D8FBA313}"/>
                </a:ext>
              </a:extLst>
            </p:cNvPr>
            <p:cNvCxnSpPr/>
            <p:nvPr/>
          </p:nvCxnSpPr>
          <p:spPr bwMode="auto">
            <a:xfrm>
              <a:off x="2722563" y="46942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6" name="Straight Connector 65">
              <a:extLst>
                <a:ext uri="{FF2B5EF4-FFF2-40B4-BE49-F238E27FC236}">
                  <a16:creationId xmlns:a16="http://schemas.microsoft.com/office/drawing/2014/main" id="{018447B7-7B08-4980-A0BC-DFB63840DB04}"/>
                </a:ext>
              </a:extLst>
            </p:cNvPr>
            <p:cNvCxnSpPr/>
            <p:nvPr/>
          </p:nvCxnSpPr>
          <p:spPr bwMode="auto">
            <a:xfrm>
              <a:off x="2722563" y="47879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7" name="Straight Connector 66">
              <a:extLst>
                <a:ext uri="{FF2B5EF4-FFF2-40B4-BE49-F238E27FC236}">
                  <a16:creationId xmlns:a16="http://schemas.microsoft.com/office/drawing/2014/main" id="{02EBFE1D-1CE0-47E2-AB56-EA1934D7BCA1}"/>
                </a:ext>
              </a:extLst>
            </p:cNvPr>
            <p:cNvCxnSpPr/>
            <p:nvPr/>
          </p:nvCxnSpPr>
          <p:spPr bwMode="auto">
            <a:xfrm>
              <a:off x="2722563" y="48831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8" name="Straight Connector 67">
              <a:extLst>
                <a:ext uri="{FF2B5EF4-FFF2-40B4-BE49-F238E27FC236}">
                  <a16:creationId xmlns:a16="http://schemas.microsoft.com/office/drawing/2014/main" id="{1885E050-5390-4BFA-8033-C19A9FDF5FF1}"/>
                </a:ext>
              </a:extLst>
            </p:cNvPr>
            <p:cNvCxnSpPr/>
            <p:nvPr/>
          </p:nvCxnSpPr>
          <p:spPr bwMode="auto">
            <a:xfrm>
              <a:off x="2722563" y="49752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69" name="Straight Connector 68">
              <a:extLst>
                <a:ext uri="{FF2B5EF4-FFF2-40B4-BE49-F238E27FC236}">
                  <a16:creationId xmlns:a16="http://schemas.microsoft.com/office/drawing/2014/main" id="{D4044B0C-F85F-457D-B4D2-989D1735B146}"/>
                </a:ext>
              </a:extLst>
            </p:cNvPr>
            <p:cNvCxnSpPr/>
            <p:nvPr/>
          </p:nvCxnSpPr>
          <p:spPr bwMode="auto">
            <a:xfrm>
              <a:off x="2722563" y="50688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70" name="Straight Connector 69">
              <a:extLst>
                <a:ext uri="{FF2B5EF4-FFF2-40B4-BE49-F238E27FC236}">
                  <a16:creationId xmlns:a16="http://schemas.microsoft.com/office/drawing/2014/main" id="{73209902-DBDC-4CE3-AF3F-CAB7CCB8C490}"/>
                </a:ext>
              </a:extLst>
            </p:cNvPr>
            <p:cNvCxnSpPr/>
            <p:nvPr/>
          </p:nvCxnSpPr>
          <p:spPr bwMode="auto">
            <a:xfrm>
              <a:off x="2722563" y="51593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71" name="Straight Connector 70">
              <a:extLst>
                <a:ext uri="{FF2B5EF4-FFF2-40B4-BE49-F238E27FC236}">
                  <a16:creationId xmlns:a16="http://schemas.microsoft.com/office/drawing/2014/main" id="{38BB5A63-D160-49ED-AEEC-81F871698E3E}"/>
                </a:ext>
              </a:extLst>
            </p:cNvPr>
            <p:cNvCxnSpPr/>
            <p:nvPr/>
          </p:nvCxnSpPr>
          <p:spPr bwMode="auto">
            <a:xfrm>
              <a:off x="2722563" y="52498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72" name="Straight Connector 71">
              <a:extLst>
                <a:ext uri="{FF2B5EF4-FFF2-40B4-BE49-F238E27FC236}">
                  <a16:creationId xmlns:a16="http://schemas.microsoft.com/office/drawing/2014/main" id="{2E5F3AC6-E1F3-4E16-9205-3B7F940AF37C}"/>
                </a:ext>
              </a:extLst>
            </p:cNvPr>
            <p:cNvCxnSpPr/>
            <p:nvPr/>
          </p:nvCxnSpPr>
          <p:spPr bwMode="auto">
            <a:xfrm>
              <a:off x="2722563" y="53419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73" name="Straight Connector 72">
              <a:extLst>
                <a:ext uri="{FF2B5EF4-FFF2-40B4-BE49-F238E27FC236}">
                  <a16:creationId xmlns:a16="http://schemas.microsoft.com/office/drawing/2014/main" id="{E87443BF-DC58-4F22-9121-68203F0FAF33}"/>
                </a:ext>
              </a:extLst>
            </p:cNvPr>
            <p:cNvCxnSpPr/>
            <p:nvPr/>
          </p:nvCxnSpPr>
          <p:spPr bwMode="auto">
            <a:xfrm>
              <a:off x="2722563" y="5435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74" name="Straight Connector 73">
              <a:extLst>
                <a:ext uri="{FF2B5EF4-FFF2-40B4-BE49-F238E27FC236}">
                  <a16:creationId xmlns:a16="http://schemas.microsoft.com/office/drawing/2014/main" id="{1A78ABD4-2FE9-41C5-94C3-EA63DCA113DB}"/>
                </a:ext>
              </a:extLst>
            </p:cNvPr>
            <p:cNvCxnSpPr/>
            <p:nvPr/>
          </p:nvCxnSpPr>
          <p:spPr bwMode="auto">
            <a:xfrm>
              <a:off x="2722563" y="55308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sp>
          <p:nvSpPr>
            <p:cNvPr id="75" name="Rectangle 74">
              <a:extLst>
                <a:ext uri="{FF2B5EF4-FFF2-40B4-BE49-F238E27FC236}">
                  <a16:creationId xmlns:a16="http://schemas.microsoft.com/office/drawing/2014/main" id="{3C20443D-F9C3-4271-BA46-12C134BF570B}"/>
                </a:ext>
              </a:extLst>
            </p:cNvPr>
            <p:cNvSpPr/>
            <p:nvPr/>
          </p:nvSpPr>
          <p:spPr bwMode="auto">
            <a:xfrm>
              <a:off x="2722563" y="3494088"/>
              <a:ext cx="774700" cy="2036762"/>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76" name="TextBox 40">
              <a:extLst>
                <a:ext uri="{FF2B5EF4-FFF2-40B4-BE49-F238E27FC236}">
                  <a16:creationId xmlns:a16="http://schemas.microsoft.com/office/drawing/2014/main" id="{BD34809F-4178-47E7-806F-53A07B071F32}"/>
                </a:ext>
              </a:extLst>
            </p:cNvPr>
            <p:cNvSpPr txBox="1">
              <a:spLocks noChangeArrowheads="1"/>
            </p:cNvSpPr>
            <p:nvPr/>
          </p:nvSpPr>
          <p:spPr bwMode="auto">
            <a:xfrm>
              <a:off x="2752725" y="3790950"/>
              <a:ext cx="723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Main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Program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code</a:t>
              </a:r>
            </a:p>
          </p:txBody>
        </p:sp>
        <p:sp>
          <p:nvSpPr>
            <p:cNvPr id="77" name="TextBox 40">
              <a:extLst>
                <a:ext uri="{FF2B5EF4-FFF2-40B4-BE49-F238E27FC236}">
                  <a16:creationId xmlns:a16="http://schemas.microsoft.com/office/drawing/2014/main" id="{DA11BD58-2728-490E-90D4-F9EB39408791}"/>
                </a:ext>
              </a:extLst>
            </p:cNvPr>
            <p:cNvSpPr txBox="1">
              <a:spLocks noChangeArrowheads="1"/>
            </p:cNvSpPr>
            <p:nvPr/>
          </p:nvSpPr>
          <p:spPr bwMode="auto">
            <a:xfrm>
              <a:off x="2692400" y="5030788"/>
              <a:ext cx="844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subroutine</a:t>
              </a:r>
            </a:p>
          </p:txBody>
        </p:sp>
        <p:sp>
          <p:nvSpPr>
            <p:cNvPr id="78" name="TextBox 40">
              <a:extLst>
                <a:ext uri="{FF2B5EF4-FFF2-40B4-BE49-F238E27FC236}">
                  <a16:creationId xmlns:a16="http://schemas.microsoft.com/office/drawing/2014/main" id="{60BD1988-663A-4045-8423-EAEE12DC6CD7}"/>
                </a:ext>
              </a:extLst>
            </p:cNvPr>
            <p:cNvSpPr txBox="1">
              <a:spLocks noChangeArrowheads="1"/>
            </p:cNvSpPr>
            <p:nvPr/>
          </p:nvSpPr>
          <p:spPr bwMode="auto">
            <a:xfrm>
              <a:off x="1912938" y="3335338"/>
              <a:ext cx="890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Current PC</a:t>
              </a:r>
            </a:p>
          </p:txBody>
        </p:sp>
        <p:cxnSp>
          <p:nvCxnSpPr>
            <p:cNvPr id="79" name="Straight Arrow Connector 78">
              <a:extLst>
                <a:ext uri="{FF2B5EF4-FFF2-40B4-BE49-F238E27FC236}">
                  <a16:creationId xmlns:a16="http://schemas.microsoft.com/office/drawing/2014/main" id="{DCD03A05-CA58-4ABA-A5DF-9ECBC96A1B91}"/>
                </a:ext>
              </a:extLst>
            </p:cNvPr>
            <p:cNvCxnSpPr/>
            <p:nvPr/>
          </p:nvCxnSpPr>
          <p:spPr bwMode="auto">
            <a:xfrm flipH="1" flipV="1">
              <a:off x="1862138" y="3790950"/>
              <a:ext cx="847725" cy="1119188"/>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80" name="TextBox 40">
              <a:extLst>
                <a:ext uri="{FF2B5EF4-FFF2-40B4-BE49-F238E27FC236}">
                  <a16:creationId xmlns:a16="http://schemas.microsoft.com/office/drawing/2014/main" id="{11D83209-9A98-4489-8C65-897A53761E36}"/>
                </a:ext>
              </a:extLst>
            </p:cNvPr>
            <p:cNvSpPr txBox="1">
              <a:spLocks noChangeArrowheads="1"/>
            </p:cNvSpPr>
            <p:nvPr/>
          </p:nvSpPr>
          <p:spPr bwMode="auto">
            <a:xfrm>
              <a:off x="333375" y="3751263"/>
              <a:ext cx="1200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1. Save current</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PC to LR</a:t>
              </a:r>
            </a:p>
          </p:txBody>
        </p:sp>
        <p:sp>
          <p:nvSpPr>
            <p:cNvPr id="81" name="TextBox 40">
              <a:extLst>
                <a:ext uri="{FF2B5EF4-FFF2-40B4-BE49-F238E27FC236}">
                  <a16:creationId xmlns:a16="http://schemas.microsoft.com/office/drawing/2014/main" id="{778C4BA0-FE93-407A-8C1F-B94358C1739F}"/>
                </a:ext>
              </a:extLst>
            </p:cNvPr>
            <p:cNvSpPr txBox="1">
              <a:spLocks noChangeArrowheads="1"/>
            </p:cNvSpPr>
            <p:nvPr/>
          </p:nvSpPr>
          <p:spPr bwMode="auto">
            <a:xfrm>
              <a:off x="1247775" y="4611688"/>
              <a:ext cx="1400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2. Load PC with the starting address of the subroutine</a:t>
              </a:r>
            </a:p>
          </p:txBody>
        </p:sp>
        <p:sp>
          <p:nvSpPr>
            <p:cNvPr id="82" name="TextBox 40">
              <a:extLst>
                <a:ext uri="{FF2B5EF4-FFF2-40B4-BE49-F238E27FC236}">
                  <a16:creationId xmlns:a16="http://schemas.microsoft.com/office/drawing/2014/main" id="{69E42B79-7A0C-4D90-B9F9-37E9C0C13F6D}"/>
                </a:ext>
              </a:extLst>
            </p:cNvPr>
            <p:cNvSpPr txBox="1">
              <a:spLocks noChangeArrowheads="1"/>
            </p:cNvSpPr>
            <p:nvPr/>
          </p:nvSpPr>
          <p:spPr bwMode="auto">
            <a:xfrm>
              <a:off x="1311214" y="5803900"/>
              <a:ext cx="19495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fontAlgn="base" hangingPunct="1">
                <a:spcBef>
                  <a:spcPct val="0"/>
                </a:spcBef>
                <a:spcAft>
                  <a:spcPct val="0"/>
                </a:spcAft>
                <a:defRPr/>
              </a:pPr>
              <a:r>
                <a:rPr lang="en-GB" sz="2000" b="0" dirty="0">
                  <a:latin typeface="+mj-lt"/>
                  <a:cs typeface="Arial" charset="0"/>
                </a:rPr>
                <a:t>Call a subroutine</a:t>
              </a:r>
            </a:p>
          </p:txBody>
        </p:sp>
        <p:sp>
          <p:nvSpPr>
            <p:cNvPr id="83" name="TextBox 40">
              <a:extLst>
                <a:ext uri="{FF2B5EF4-FFF2-40B4-BE49-F238E27FC236}">
                  <a16:creationId xmlns:a16="http://schemas.microsoft.com/office/drawing/2014/main" id="{3C17E0DE-8FB6-42F3-94D8-337DC0810AEA}"/>
                </a:ext>
              </a:extLst>
            </p:cNvPr>
            <p:cNvSpPr txBox="1">
              <a:spLocks noChangeArrowheads="1"/>
            </p:cNvSpPr>
            <p:nvPr/>
          </p:nvSpPr>
          <p:spPr bwMode="auto">
            <a:xfrm rot="5400000">
              <a:off x="3246438" y="4338638"/>
              <a:ext cx="954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Code region</a:t>
              </a:r>
            </a:p>
          </p:txBody>
        </p:sp>
        <p:sp>
          <p:nvSpPr>
            <p:cNvPr id="84" name="TextBox 40">
              <a:extLst>
                <a:ext uri="{FF2B5EF4-FFF2-40B4-BE49-F238E27FC236}">
                  <a16:creationId xmlns:a16="http://schemas.microsoft.com/office/drawing/2014/main" id="{67EC9148-3274-42B5-826A-F421DBBA3731}"/>
                </a:ext>
              </a:extLst>
            </p:cNvPr>
            <p:cNvSpPr txBox="1">
              <a:spLocks noChangeArrowheads="1"/>
            </p:cNvSpPr>
            <p:nvPr/>
          </p:nvSpPr>
          <p:spPr bwMode="auto">
            <a:xfrm rot="5400000">
              <a:off x="7604919" y="4460082"/>
              <a:ext cx="9540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ea typeface="MS PGothic" pitchFamily="34" charset="-128"/>
                </a:rPr>
                <a:t>Code region</a:t>
              </a:r>
            </a:p>
          </p:txBody>
        </p:sp>
      </p:grpSp>
    </p:spTree>
    <p:extLst>
      <p:ext uri="{BB962C8B-B14F-4D97-AF65-F5344CB8AC3E}">
        <p14:creationId xmlns:p14="http://schemas.microsoft.com/office/powerpoint/2010/main" val="1833181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4F4CA-2A3A-4313-AD11-2C9D4F1E1342}"/>
              </a:ext>
            </a:extLst>
          </p:cNvPr>
          <p:cNvSpPr>
            <a:spLocks noGrp="1"/>
          </p:cNvSpPr>
          <p:nvPr>
            <p:ph type="title"/>
          </p:nvPr>
        </p:nvSpPr>
        <p:spPr/>
        <p:txBody>
          <a:bodyPr/>
          <a:lstStyle/>
          <a:p>
            <a:r>
              <a:rPr lang="en-GB" dirty="0"/>
              <a:t>Cortex-M4 Registers</a:t>
            </a:r>
            <a:endParaRPr lang="en-US" dirty="0"/>
          </a:p>
        </p:txBody>
      </p:sp>
      <p:sp>
        <p:nvSpPr>
          <p:cNvPr id="3" name="Content Placeholder 2">
            <a:extLst>
              <a:ext uri="{FF2B5EF4-FFF2-40B4-BE49-F238E27FC236}">
                <a16:creationId xmlns:a16="http://schemas.microsoft.com/office/drawing/2014/main" id="{96F79CD4-CBA0-45D9-A32D-902E3DEE8D85}"/>
              </a:ext>
            </a:extLst>
          </p:cNvPr>
          <p:cNvSpPr>
            <a:spLocks noGrp="1"/>
          </p:cNvSpPr>
          <p:nvPr>
            <p:ph idx="1"/>
          </p:nvPr>
        </p:nvSpPr>
        <p:spPr>
          <a:xfrm>
            <a:off x="479425" y="1171111"/>
            <a:ext cx="11233150" cy="4948335"/>
          </a:xfrm>
        </p:spPr>
        <p:txBody>
          <a:bodyPr/>
          <a:lstStyle/>
          <a:p>
            <a:r>
              <a:rPr lang="en-GB" sz="2000" dirty="0" err="1"/>
              <a:t>xPSR</a:t>
            </a:r>
            <a:r>
              <a:rPr lang="en-GB" sz="2000" dirty="0"/>
              <a:t>, combined program status register (PSR)</a:t>
            </a:r>
          </a:p>
          <a:p>
            <a:pPr lvl="1">
              <a:spcBef>
                <a:spcPts val="600"/>
              </a:spcBef>
            </a:pPr>
            <a:r>
              <a:rPr lang="en-GB" sz="1800" dirty="0"/>
              <a:t>Provides information about program execution and ALU flags</a:t>
            </a:r>
          </a:p>
          <a:p>
            <a:pPr lvl="1">
              <a:spcBef>
                <a:spcPts val="600"/>
              </a:spcBef>
            </a:pPr>
            <a:r>
              <a:rPr lang="en-GB" sz="1800" dirty="0"/>
              <a:t>Application PSR (APSR)</a:t>
            </a:r>
          </a:p>
          <a:p>
            <a:pPr lvl="1">
              <a:spcBef>
                <a:spcPts val="600"/>
              </a:spcBef>
            </a:pPr>
            <a:r>
              <a:rPr lang="en-GB" sz="1800" dirty="0"/>
              <a:t>Interrupt PSR (IPSR)</a:t>
            </a:r>
          </a:p>
          <a:p>
            <a:pPr lvl="1">
              <a:spcBef>
                <a:spcPts val="600"/>
              </a:spcBef>
            </a:pPr>
            <a:r>
              <a:rPr lang="en-GB" sz="1800" dirty="0"/>
              <a:t>Execution PSR (EPSR)</a:t>
            </a:r>
            <a:endParaRPr lang="en-US" sz="1800" dirty="0"/>
          </a:p>
        </p:txBody>
      </p:sp>
      <p:grpSp>
        <p:nvGrpSpPr>
          <p:cNvPr id="4" name="Group 3">
            <a:extLst>
              <a:ext uri="{FF2B5EF4-FFF2-40B4-BE49-F238E27FC236}">
                <a16:creationId xmlns:a16="http://schemas.microsoft.com/office/drawing/2014/main" id="{7641CE06-1081-4AE4-87E1-44D21BB7C3D7}"/>
              </a:ext>
            </a:extLst>
          </p:cNvPr>
          <p:cNvGrpSpPr/>
          <p:nvPr/>
        </p:nvGrpSpPr>
        <p:grpSpPr>
          <a:xfrm>
            <a:off x="1577623" y="3285129"/>
            <a:ext cx="9036754" cy="2496546"/>
            <a:chOff x="1129858" y="3282951"/>
            <a:chExt cx="10050241" cy="2776538"/>
          </a:xfrm>
        </p:grpSpPr>
        <p:cxnSp>
          <p:nvCxnSpPr>
            <p:cNvPr id="5" name="Straight Connector 4">
              <a:extLst>
                <a:ext uri="{FF2B5EF4-FFF2-40B4-BE49-F238E27FC236}">
                  <a16:creationId xmlns:a16="http://schemas.microsoft.com/office/drawing/2014/main" id="{F31DD2FF-AA61-4A9E-A4CE-47A23323B0AF}"/>
                </a:ext>
              </a:extLst>
            </p:cNvPr>
            <p:cNvCxnSpPr/>
            <p:nvPr/>
          </p:nvCxnSpPr>
          <p:spPr bwMode="auto">
            <a:xfrm>
              <a:off x="2634221"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6" name="Straight Connector 5">
              <a:extLst>
                <a:ext uri="{FF2B5EF4-FFF2-40B4-BE49-F238E27FC236}">
                  <a16:creationId xmlns:a16="http://schemas.microsoft.com/office/drawing/2014/main" id="{07D0BFF5-060E-4BCB-8915-25FCC203BDBF}"/>
                </a:ext>
              </a:extLst>
            </p:cNvPr>
            <p:cNvCxnSpPr/>
            <p:nvPr/>
          </p:nvCxnSpPr>
          <p:spPr bwMode="auto">
            <a:xfrm>
              <a:off x="11093349"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7" name="Straight Connector 6">
              <a:extLst>
                <a:ext uri="{FF2B5EF4-FFF2-40B4-BE49-F238E27FC236}">
                  <a16:creationId xmlns:a16="http://schemas.microsoft.com/office/drawing/2014/main" id="{26E0F208-52D1-417C-9A4D-7D8BC11C9C2D}"/>
                </a:ext>
              </a:extLst>
            </p:cNvPr>
            <p:cNvCxnSpPr/>
            <p:nvPr/>
          </p:nvCxnSpPr>
          <p:spPr bwMode="auto">
            <a:xfrm>
              <a:off x="4754293"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8" name="Straight Connector 7">
              <a:extLst>
                <a:ext uri="{FF2B5EF4-FFF2-40B4-BE49-F238E27FC236}">
                  <a16:creationId xmlns:a16="http://schemas.microsoft.com/office/drawing/2014/main" id="{81791BB3-AC6F-477E-9017-36F71DD1830D}"/>
                </a:ext>
              </a:extLst>
            </p:cNvPr>
            <p:cNvCxnSpPr/>
            <p:nvPr/>
          </p:nvCxnSpPr>
          <p:spPr bwMode="auto">
            <a:xfrm>
              <a:off x="6878596"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9" name="Straight Connector 8">
              <a:extLst>
                <a:ext uri="{FF2B5EF4-FFF2-40B4-BE49-F238E27FC236}">
                  <a16:creationId xmlns:a16="http://schemas.microsoft.com/office/drawing/2014/main" id="{6E1DBD13-3031-40D3-AE16-DFA17E3160F0}"/>
                </a:ext>
              </a:extLst>
            </p:cNvPr>
            <p:cNvCxnSpPr/>
            <p:nvPr/>
          </p:nvCxnSpPr>
          <p:spPr bwMode="auto">
            <a:xfrm>
              <a:off x="8983856"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sp>
          <p:nvSpPr>
            <p:cNvPr id="10" name="Rectangle 9">
              <a:extLst>
                <a:ext uri="{FF2B5EF4-FFF2-40B4-BE49-F238E27FC236}">
                  <a16:creationId xmlns:a16="http://schemas.microsoft.com/office/drawing/2014/main" id="{0867E6F6-989F-426E-AB34-D5D6F70AAF75}"/>
                </a:ext>
              </a:extLst>
            </p:cNvPr>
            <p:cNvSpPr/>
            <p:nvPr/>
          </p:nvSpPr>
          <p:spPr bwMode="auto">
            <a:xfrm>
              <a:off x="2634222" y="3303589"/>
              <a:ext cx="264479" cy="293687"/>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N</a:t>
              </a:r>
            </a:p>
          </p:txBody>
        </p:sp>
        <p:sp>
          <p:nvSpPr>
            <p:cNvPr id="11" name="Rectangle 10">
              <a:extLst>
                <a:ext uri="{FF2B5EF4-FFF2-40B4-BE49-F238E27FC236}">
                  <a16:creationId xmlns:a16="http://schemas.microsoft.com/office/drawing/2014/main" id="{F53E06B0-2425-48EE-9A3D-8220263F7B7D}"/>
                </a:ext>
              </a:extLst>
            </p:cNvPr>
            <p:cNvSpPr/>
            <p:nvPr/>
          </p:nvSpPr>
          <p:spPr bwMode="auto">
            <a:xfrm>
              <a:off x="2898701" y="3303589"/>
              <a:ext cx="266596" cy="293687"/>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Z</a:t>
              </a:r>
            </a:p>
          </p:txBody>
        </p:sp>
        <p:sp>
          <p:nvSpPr>
            <p:cNvPr id="12" name="Rectangle 11">
              <a:extLst>
                <a:ext uri="{FF2B5EF4-FFF2-40B4-BE49-F238E27FC236}">
                  <a16:creationId xmlns:a16="http://schemas.microsoft.com/office/drawing/2014/main" id="{88A06186-F32E-4F16-B376-89FD692DB684}"/>
                </a:ext>
              </a:extLst>
            </p:cNvPr>
            <p:cNvSpPr/>
            <p:nvPr/>
          </p:nvSpPr>
          <p:spPr bwMode="auto">
            <a:xfrm>
              <a:off x="3158950" y="3303589"/>
              <a:ext cx="266596" cy="293687"/>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C</a:t>
              </a:r>
            </a:p>
          </p:txBody>
        </p:sp>
        <p:sp>
          <p:nvSpPr>
            <p:cNvPr id="13" name="Rectangle 12">
              <a:extLst>
                <a:ext uri="{FF2B5EF4-FFF2-40B4-BE49-F238E27FC236}">
                  <a16:creationId xmlns:a16="http://schemas.microsoft.com/office/drawing/2014/main" id="{543A11E7-6040-4E21-B9FA-B773172ED47F}"/>
                </a:ext>
              </a:extLst>
            </p:cNvPr>
            <p:cNvSpPr/>
            <p:nvPr/>
          </p:nvSpPr>
          <p:spPr bwMode="auto">
            <a:xfrm>
              <a:off x="3425546" y="3303589"/>
              <a:ext cx="266596" cy="293687"/>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V</a:t>
              </a:r>
            </a:p>
          </p:txBody>
        </p:sp>
        <p:sp>
          <p:nvSpPr>
            <p:cNvPr id="14" name="Rectangle 13">
              <a:extLst>
                <a:ext uri="{FF2B5EF4-FFF2-40B4-BE49-F238E27FC236}">
                  <a16:creationId xmlns:a16="http://schemas.microsoft.com/office/drawing/2014/main" id="{A3CEE775-27D8-4542-ADE9-7EE4218F2655}"/>
                </a:ext>
              </a:extLst>
            </p:cNvPr>
            <p:cNvSpPr/>
            <p:nvPr/>
          </p:nvSpPr>
          <p:spPr bwMode="auto">
            <a:xfrm>
              <a:off x="3962969"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5" name="Rectangle 14">
              <a:extLst>
                <a:ext uri="{FF2B5EF4-FFF2-40B4-BE49-F238E27FC236}">
                  <a16:creationId xmlns:a16="http://schemas.microsoft.com/office/drawing/2014/main" id="{72FA2B41-34AC-478F-B266-AC444529AFA2}"/>
                </a:ext>
              </a:extLst>
            </p:cNvPr>
            <p:cNvSpPr/>
            <p:nvPr/>
          </p:nvSpPr>
          <p:spPr bwMode="auto">
            <a:xfrm>
              <a:off x="4223217"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 name="Rectangle 15">
              <a:extLst>
                <a:ext uri="{FF2B5EF4-FFF2-40B4-BE49-F238E27FC236}">
                  <a16:creationId xmlns:a16="http://schemas.microsoft.com/office/drawing/2014/main" id="{0597EF35-5B3A-4F2D-AEB2-CF44C3721E7D}"/>
                </a:ext>
              </a:extLst>
            </p:cNvPr>
            <p:cNvSpPr/>
            <p:nvPr/>
          </p:nvSpPr>
          <p:spPr bwMode="auto">
            <a:xfrm>
              <a:off x="4489812" y="3303589"/>
              <a:ext cx="264481"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 name="Rectangle 16">
              <a:extLst>
                <a:ext uri="{FF2B5EF4-FFF2-40B4-BE49-F238E27FC236}">
                  <a16:creationId xmlns:a16="http://schemas.microsoft.com/office/drawing/2014/main" id="{CCF0161C-6775-45BB-936A-F95E213953C5}"/>
                </a:ext>
              </a:extLst>
            </p:cNvPr>
            <p:cNvSpPr/>
            <p:nvPr/>
          </p:nvSpPr>
          <p:spPr bwMode="auto">
            <a:xfrm>
              <a:off x="4747945"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Rectangle 17">
              <a:extLst>
                <a:ext uri="{FF2B5EF4-FFF2-40B4-BE49-F238E27FC236}">
                  <a16:creationId xmlns:a16="http://schemas.microsoft.com/office/drawing/2014/main" id="{B548A237-5EC2-4DA4-9C64-D0485A15F602}"/>
                </a:ext>
              </a:extLst>
            </p:cNvPr>
            <p:cNvSpPr/>
            <p:nvPr/>
          </p:nvSpPr>
          <p:spPr bwMode="auto">
            <a:xfrm>
              <a:off x="5014541"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 name="Rectangle 18">
              <a:extLst>
                <a:ext uri="{FF2B5EF4-FFF2-40B4-BE49-F238E27FC236}">
                  <a16:creationId xmlns:a16="http://schemas.microsoft.com/office/drawing/2014/main" id="{B2B7C0C3-8555-4FEE-B155-6D5983C1B91D}"/>
                </a:ext>
              </a:extLst>
            </p:cNvPr>
            <p:cNvSpPr/>
            <p:nvPr/>
          </p:nvSpPr>
          <p:spPr bwMode="auto">
            <a:xfrm>
              <a:off x="5274790"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 name="Rectangle 19">
              <a:extLst>
                <a:ext uri="{FF2B5EF4-FFF2-40B4-BE49-F238E27FC236}">
                  <a16:creationId xmlns:a16="http://schemas.microsoft.com/office/drawing/2014/main" id="{E5F6EEBB-4656-449E-9E4D-3E7140FFEFB2}"/>
                </a:ext>
              </a:extLst>
            </p:cNvPr>
            <p:cNvSpPr/>
            <p:nvPr/>
          </p:nvSpPr>
          <p:spPr bwMode="auto">
            <a:xfrm>
              <a:off x="5541386"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 name="Rectangle 20">
              <a:extLst>
                <a:ext uri="{FF2B5EF4-FFF2-40B4-BE49-F238E27FC236}">
                  <a16:creationId xmlns:a16="http://schemas.microsoft.com/office/drawing/2014/main" id="{4D9DE754-3211-45BC-A8E1-F09050A534AE}"/>
                </a:ext>
              </a:extLst>
            </p:cNvPr>
            <p:cNvSpPr/>
            <p:nvPr/>
          </p:nvSpPr>
          <p:spPr bwMode="auto">
            <a:xfrm>
              <a:off x="5807982"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2" name="Rectangle 21">
              <a:extLst>
                <a:ext uri="{FF2B5EF4-FFF2-40B4-BE49-F238E27FC236}">
                  <a16:creationId xmlns:a16="http://schemas.microsoft.com/office/drawing/2014/main" id="{144EA6D9-7858-448C-A816-EA36F07C652B}"/>
                </a:ext>
              </a:extLst>
            </p:cNvPr>
            <p:cNvSpPr/>
            <p:nvPr/>
          </p:nvSpPr>
          <p:spPr bwMode="auto">
            <a:xfrm>
              <a:off x="6074578"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 name="Rectangle 22">
              <a:extLst>
                <a:ext uri="{FF2B5EF4-FFF2-40B4-BE49-F238E27FC236}">
                  <a16:creationId xmlns:a16="http://schemas.microsoft.com/office/drawing/2014/main" id="{B3FFF791-65C9-488C-B391-A37BFD5A6327}"/>
                </a:ext>
              </a:extLst>
            </p:cNvPr>
            <p:cNvSpPr/>
            <p:nvPr/>
          </p:nvSpPr>
          <p:spPr bwMode="auto">
            <a:xfrm>
              <a:off x="6334825"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Rectangle 23">
              <a:extLst>
                <a:ext uri="{FF2B5EF4-FFF2-40B4-BE49-F238E27FC236}">
                  <a16:creationId xmlns:a16="http://schemas.microsoft.com/office/drawing/2014/main" id="{AF656BBA-1AFB-44B1-B14D-23C02DA4B458}"/>
                </a:ext>
              </a:extLst>
            </p:cNvPr>
            <p:cNvSpPr/>
            <p:nvPr/>
          </p:nvSpPr>
          <p:spPr bwMode="auto">
            <a:xfrm>
              <a:off x="6601421"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C30BB701-D53F-4CF3-9488-1530DACF2C69}"/>
                </a:ext>
              </a:extLst>
            </p:cNvPr>
            <p:cNvSpPr/>
            <p:nvPr/>
          </p:nvSpPr>
          <p:spPr bwMode="auto">
            <a:xfrm>
              <a:off x="6861670"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 name="Rectangle 25">
              <a:extLst>
                <a:ext uri="{FF2B5EF4-FFF2-40B4-BE49-F238E27FC236}">
                  <a16:creationId xmlns:a16="http://schemas.microsoft.com/office/drawing/2014/main" id="{FD68F943-22D1-4110-A361-6B5DE7E2740C}"/>
                </a:ext>
              </a:extLst>
            </p:cNvPr>
            <p:cNvSpPr/>
            <p:nvPr/>
          </p:nvSpPr>
          <p:spPr bwMode="auto">
            <a:xfrm>
              <a:off x="7128266"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Rectangle 26">
              <a:extLst>
                <a:ext uri="{FF2B5EF4-FFF2-40B4-BE49-F238E27FC236}">
                  <a16:creationId xmlns:a16="http://schemas.microsoft.com/office/drawing/2014/main" id="{8CC337D5-F811-4A76-95B9-8AEF1FCFD2B7}"/>
                </a:ext>
              </a:extLst>
            </p:cNvPr>
            <p:cNvSpPr/>
            <p:nvPr/>
          </p:nvSpPr>
          <p:spPr bwMode="auto">
            <a:xfrm>
              <a:off x="7388514"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8" name="Rectangle 27">
              <a:extLst>
                <a:ext uri="{FF2B5EF4-FFF2-40B4-BE49-F238E27FC236}">
                  <a16:creationId xmlns:a16="http://schemas.microsoft.com/office/drawing/2014/main" id="{4484F05A-E488-4A21-8C82-DDD1DA565884}"/>
                </a:ext>
              </a:extLst>
            </p:cNvPr>
            <p:cNvSpPr/>
            <p:nvPr/>
          </p:nvSpPr>
          <p:spPr bwMode="auto">
            <a:xfrm>
              <a:off x="7655109"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9" name="Rectangle 28">
              <a:extLst>
                <a:ext uri="{FF2B5EF4-FFF2-40B4-BE49-F238E27FC236}">
                  <a16:creationId xmlns:a16="http://schemas.microsoft.com/office/drawing/2014/main" id="{06A92C62-8158-4F04-826D-09C7781E4577}"/>
                </a:ext>
              </a:extLst>
            </p:cNvPr>
            <p:cNvSpPr/>
            <p:nvPr/>
          </p:nvSpPr>
          <p:spPr bwMode="auto">
            <a:xfrm>
              <a:off x="7921705"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0" name="Rectangle 29">
              <a:extLst>
                <a:ext uri="{FF2B5EF4-FFF2-40B4-BE49-F238E27FC236}">
                  <a16:creationId xmlns:a16="http://schemas.microsoft.com/office/drawing/2014/main" id="{503086ED-9D07-4D39-AAFE-01A6A7DB28D5}"/>
                </a:ext>
              </a:extLst>
            </p:cNvPr>
            <p:cNvSpPr/>
            <p:nvPr/>
          </p:nvSpPr>
          <p:spPr bwMode="auto">
            <a:xfrm>
              <a:off x="8188301"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1" name="Rectangle 30">
              <a:extLst>
                <a:ext uri="{FF2B5EF4-FFF2-40B4-BE49-F238E27FC236}">
                  <a16:creationId xmlns:a16="http://schemas.microsoft.com/office/drawing/2014/main" id="{E1D5A0A3-AAA9-4DAC-8DF2-20BB27FA780B}"/>
                </a:ext>
              </a:extLst>
            </p:cNvPr>
            <p:cNvSpPr/>
            <p:nvPr/>
          </p:nvSpPr>
          <p:spPr bwMode="auto">
            <a:xfrm>
              <a:off x="8448550"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 name="Rectangle 31">
              <a:extLst>
                <a:ext uri="{FF2B5EF4-FFF2-40B4-BE49-F238E27FC236}">
                  <a16:creationId xmlns:a16="http://schemas.microsoft.com/office/drawing/2014/main" id="{0BD8CE06-40A0-4EE5-9306-DCB3F4D5120A}"/>
                </a:ext>
              </a:extLst>
            </p:cNvPr>
            <p:cNvSpPr/>
            <p:nvPr/>
          </p:nvSpPr>
          <p:spPr bwMode="auto">
            <a:xfrm>
              <a:off x="8715146"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 name="Rectangle 32">
              <a:extLst>
                <a:ext uri="{FF2B5EF4-FFF2-40B4-BE49-F238E27FC236}">
                  <a16:creationId xmlns:a16="http://schemas.microsoft.com/office/drawing/2014/main" id="{77590AC5-106D-4AAA-93D8-607F59A47E09}"/>
                </a:ext>
              </a:extLst>
            </p:cNvPr>
            <p:cNvSpPr/>
            <p:nvPr/>
          </p:nvSpPr>
          <p:spPr bwMode="auto">
            <a:xfrm>
              <a:off x="8975394"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 name="Rectangle 33">
              <a:extLst>
                <a:ext uri="{FF2B5EF4-FFF2-40B4-BE49-F238E27FC236}">
                  <a16:creationId xmlns:a16="http://schemas.microsoft.com/office/drawing/2014/main" id="{D1798CE7-6366-4B30-BD41-83F629EF7BC7}"/>
                </a:ext>
              </a:extLst>
            </p:cNvPr>
            <p:cNvSpPr/>
            <p:nvPr/>
          </p:nvSpPr>
          <p:spPr bwMode="auto">
            <a:xfrm>
              <a:off x="9241989" y="3303589"/>
              <a:ext cx="264481"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5" name="Rectangle 34">
              <a:extLst>
                <a:ext uri="{FF2B5EF4-FFF2-40B4-BE49-F238E27FC236}">
                  <a16:creationId xmlns:a16="http://schemas.microsoft.com/office/drawing/2014/main" id="{53532F50-B85C-4C62-9406-530DC4EC9F3B}"/>
                </a:ext>
              </a:extLst>
            </p:cNvPr>
            <p:cNvSpPr/>
            <p:nvPr/>
          </p:nvSpPr>
          <p:spPr bwMode="auto">
            <a:xfrm>
              <a:off x="9500122"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6" name="Rectangle 35">
              <a:extLst>
                <a:ext uri="{FF2B5EF4-FFF2-40B4-BE49-F238E27FC236}">
                  <a16:creationId xmlns:a16="http://schemas.microsoft.com/office/drawing/2014/main" id="{024DD183-E035-47D6-8B68-E7118B98258A}"/>
                </a:ext>
              </a:extLst>
            </p:cNvPr>
            <p:cNvSpPr/>
            <p:nvPr/>
          </p:nvSpPr>
          <p:spPr bwMode="auto">
            <a:xfrm>
              <a:off x="9766718"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7" name="Rectangle 36">
              <a:extLst>
                <a:ext uri="{FF2B5EF4-FFF2-40B4-BE49-F238E27FC236}">
                  <a16:creationId xmlns:a16="http://schemas.microsoft.com/office/drawing/2014/main" id="{BCAE692A-4E11-4FDA-BEB8-52FFC3246521}"/>
                </a:ext>
              </a:extLst>
            </p:cNvPr>
            <p:cNvSpPr/>
            <p:nvPr/>
          </p:nvSpPr>
          <p:spPr bwMode="auto">
            <a:xfrm>
              <a:off x="10033314"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8" name="Rectangle 37">
              <a:extLst>
                <a:ext uri="{FF2B5EF4-FFF2-40B4-BE49-F238E27FC236}">
                  <a16:creationId xmlns:a16="http://schemas.microsoft.com/office/drawing/2014/main" id="{98A66240-7409-4033-A25A-734709E1AB1C}"/>
                </a:ext>
              </a:extLst>
            </p:cNvPr>
            <p:cNvSpPr/>
            <p:nvPr/>
          </p:nvSpPr>
          <p:spPr bwMode="auto">
            <a:xfrm>
              <a:off x="10299909"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9" name="Rectangle 38">
              <a:extLst>
                <a:ext uri="{FF2B5EF4-FFF2-40B4-BE49-F238E27FC236}">
                  <a16:creationId xmlns:a16="http://schemas.microsoft.com/office/drawing/2014/main" id="{49043278-EDC6-4D7F-A741-127618D7C718}"/>
                </a:ext>
              </a:extLst>
            </p:cNvPr>
            <p:cNvSpPr/>
            <p:nvPr/>
          </p:nvSpPr>
          <p:spPr bwMode="auto">
            <a:xfrm>
              <a:off x="10560158"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0" name="Rectangle 39">
              <a:extLst>
                <a:ext uri="{FF2B5EF4-FFF2-40B4-BE49-F238E27FC236}">
                  <a16:creationId xmlns:a16="http://schemas.microsoft.com/office/drawing/2014/main" id="{F84ACC0C-D826-4DE3-A41E-9ABD264F9A3E}"/>
                </a:ext>
              </a:extLst>
            </p:cNvPr>
            <p:cNvSpPr/>
            <p:nvPr/>
          </p:nvSpPr>
          <p:spPr bwMode="auto">
            <a:xfrm>
              <a:off x="10826754"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1" name="Rectangle 40">
              <a:extLst>
                <a:ext uri="{FF2B5EF4-FFF2-40B4-BE49-F238E27FC236}">
                  <a16:creationId xmlns:a16="http://schemas.microsoft.com/office/drawing/2014/main" id="{4667A824-CBC6-40AC-A8C5-DD6ADEAA361A}"/>
                </a:ext>
              </a:extLst>
            </p:cNvPr>
            <p:cNvSpPr/>
            <p:nvPr/>
          </p:nvSpPr>
          <p:spPr bwMode="auto">
            <a:xfrm>
              <a:off x="2634222" y="3303589"/>
              <a:ext cx="8459128"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2" name="Rectangle 41">
              <a:extLst>
                <a:ext uri="{FF2B5EF4-FFF2-40B4-BE49-F238E27FC236}">
                  <a16:creationId xmlns:a16="http://schemas.microsoft.com/office/drawing/2014/main" id="{48A6904D-EFD1-4BEC-AB08-D49D4CC7CDFB}"/>
                </a:ext>
              </a:extLst>
            </p:cNvPr>
            <p:cNvSpPr/>
            <p:nvPr/>
          </p:nvSpPr>
          <p:spPr bwMode="auto">
            <a:xfrm>
              <a:off x="2634222" y="3881439"/>
              <a:ext cx="264479"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3" name="Rectangle 42">
              <a:extLst>
                <a:ext uri="{FF2B5EF4-FFF2-40B4-BE49-F238E27FC236}">
                  <a16:creationId xmlns:a16="http://schemas.microsoft.com/office/drawing/2014/main" id="{B8AE71F0-53E9-4077-B835-5817E2B48CBD}"/>
                </a:ext>
              </a:extLst>
            </p:cNvPr>
            <p:cNvSpPr/>
            <p:nvPr/>
          </p:nvSpPr>
          <p:spPr bwMode="auto">
            <a:xfrm>
              <a:off x="2898701"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4" name="Rectangle 43">
              <a:extLst>
                <a:ext uri="{FF2B5EF4-FFF2-40B4-BE49-F238E27FC236}">
                  <a16:creationId xmlns:a16="http://schemas.microsoft.com/office/drawing/2014/main" id="{12BF3C01-B2B6-4318-84E8-677612D6ED0D}"/>
                </a:ext>
              </a:extLst>
            </p:cNvPr>
            <p:cNvSpPr/>
            <p:nvPr/>
          </p:nvSpPr>
          <p:spPr bwMode="auto">
            <a:xfrm>
              <a:off x="3158950"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5" name="Rectangle 44">
              <a:extLst>
                <a:ext uri="{FF2B5EF4-FFF2-40B4-BE49-F238E27FC236}">
                  <a16:creationId xmlns:a16="http://schemas.microsoft.com/office/drawing/2014/main" id="{74F82C55-9DE3-4A49-A846-97C598F45866}"/>
                </a:ext>
              </a:extLst>
            </p:cNvPr>
            <p:cNvSpPr/>
            <p:nvPr/>
          </p:nvSpPr>
          <p:spPr bwMode="auto">
            <a:xfrm>
              <a:off x="3425546"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6" name="Rectangle 45">
              <a:extLst>
                <a:ext uri="{FF2B5EF4-FFF2-40B4-BE49-F238E27FC236}">
                  <a16:creationId xmlns:a16="http://schemas.microsoft.com/office/drawing/2014/main" id="{F81AD7D2-018F-4078-B27E-7589B667CBCB}"/>
                </a:ext>
              </a:extLst>
            </p:cNvPr>
            <p:cNvSpPr/>
            <p:nvPr/>
          </p:nvSpPr>
          <p:spPr bwMode="auto">
            <a:xfrm>
              <a:off x="3696374"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7" name="Rectangle 46">
              <a:extLst>
                <a:ext uri="{FF2B5EF4-FFF2-40B4-BE49-F238E27FC236}">
                  <a16:creationId xmlns:a16="http://schemas.microsoft.com/office/drawing/2014/main" id="{A064DD3A-4A80-4DDD-AB73-BFAF17D31D55}"/>
                </a:ext>
              </a:extLst>
            </p:cNvPr>
            <p:cNvSpPr/>
            <p:nvPr/>
          </p:nvSpPr>
          <p:spPr bwMode="auto">
            <a:xfrm>
              <a:off x="3962969"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8" name="Rectangle 47">
              <a:extLst>
                <a:ext uri="{FF2B5EF4-FFF2-40B4-BE49-F238E27FC236}">
                  <a16:creationId xmlns:a16="http://schemas.microsoft.com/office/drawing/2014/main" id="{4456B3A7-A2D2-48A7-AC1C-9E98A703A4FA}"/>
                </a:ext>
              </a:extLst>
            </p:cNvPr>
            <p:cNvSpPr/>
            <p:nvPr/>
          </p:nvSpPr>
          <p:spPr bwMode="auto">
            <a:xfrm>
              <a:off x="4223217"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9" name="Rectangle 48">
              <a:extLst>
                <a:ext uri="{FF2B5EF4-FFF2-40B4-BE49-F238E27FC236}">
                  <a16:creationId xmlns:a16="http://schemas.microsoft.com/office/drawing/2014/main" id="{8F10DDE0-F765-4C7B-AC66-87B5DB083E70}"/>
                </a:ext>
              </a:extLst>
            </p:cNvPr>
            <p:cNvSpPr/>
            <p:nvPr/>
          </p:nvSpPr>
          <p:spPr bwMode="auto">
            <a:xfrm>
              <a:off x="4489812" y="3881439"/>
              <a:ext cx="264481"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0" name="Rectangle 49">
              <a:extLst>
                <a:ext uri="{FF2B5EF4-FFF2-40B4-BE49-F238E27FC236}">
                  <a16:creationId xmlns:a16="http://schemas.microsoft.com/office/drawing/2014/main" id="{F3A78A8E-91CB-4621-B36E-60F4D091D349}"/>
                </a:ext>
              </a:extLst>
            </p:cNvPr>
            <p:cNvSpPr/>
            <p:nvPr/>
          </p:nvSpPr>
          <p:spPr bwMode="auto">
            <a:xfrm>
              <a:off x="4747945"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1" name="Rectangle 50">
              <a:extLst>
                <a:ext uri="{FF2B5EF4-FFF2-40B4-BE49-F238E27FC236}">
                  <a16:creationId xmlns:a16="http://schemas.microsoft.com/office/drawing/2014/main" id="{5B11E692-7A86-448E-8D39-8AD709265BE7}"/>
                </a:ext>
              </a:extLst>
            </p:cNvPr>
            <p:cNvSpPr/>
            <p:nvPr/>
          </p:nvSpPr>
          <p:spPr bwMode="auto">
            <a:xfrm>
              <a:off x="5014541"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2" name="Rectangle 51">
              <a:extLst>
                <a:ext uri="{FF2B5EF4-FFF2-40B4-BE49-F238E27FC236}">
                  <a16:creationId xmlns:a16="http://schemas.microsoft.com/office/drawing/2014/main" id="{0F858BE1-19E9-40E6-9D5C-EE162FDB57DA}"/>
                </a:ext>
              </a:extLst>
            </p:cNvPr>
            <p:cNvSpPr/>
            <p:nvPr/>
          </p:nvSpPr>
          <p:spPr bwMode="auto">
            <a:xfrm>
              <a:off x="5274790"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3" name="Rectangle 52">
              <a:extLst>
                <a:ext uri="{FF2B5EF4-FFF2-40B4-BE49-F238E27FC236}">
                  <a16:creationId xmlns:a16="http://schemas.microsoft.com/office/drawing/2014/main" id="{067F1C22-AE68-413C-B6FD-2278B421E75A}"/>
                </a:ext>
              </a:extLst>
            </p:cNvPr>
            <p:cNvSpPr/>
            <p:nvPr/>
          </p:nvSpPr>
          <p:spPr bwMode="auto">
            <a:xfrm>
              <a:off x="5541386"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4" name="Rectangle 53">
              <a:extLst>
                <a:ext uri="{FF2B5EF4-FFF2-40B4-BE49-F238E27FC236}">
                  <a16:creationId xmlns:a16="http://schemas.microsoft.com/office/drawing/2014/main" id="{6807AB43-C3AA-4BD5-BC3A-3EF201A3396C}"/>
                </a:ext>
              </a:extLst>
            </p:cNvPr>
            <p:cNvSpPr/>
            <p:nvPr/>
          </p:nvSpPr>
          <p:spPr bwMode="auto">
            <a:xfrm>
              <a:off x="5807982"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5" name="Rectangle 54">
              <a:extLst>
                <a:ext uri="{FF2B5EF4-FFF2-40B4-BE49-F238E27FC236}">
                  <a16:creationId xmlns:a16="http://schemas.microsoft.com/office/drawing/2014/main" id="{AC45D253-7870-4D7A-B1D0-F11B5DFCE3BE}"/>
                </a:ext>
              </a:extLst>
            </p:cNvPr>
            <p:cNvSpPr/>
            <p:nvPr/>
          </p:nvSpPr>
          <p:spPr bwMode="auto">
            <a:xfrm>
              <a:off x="6074578"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6" name="Rectangle 55">
              <a:extLst>
                <a:ext uri="{FF2B5EF4-FFF2-40B4-BE49-F238E27FC236}">
                  <a16:creationId xmlns:a16="http://schemas.microsoft.com/office/drawing/2014/main" id="{AB8E3E4B-1969-4D57-ABD6-BD1C1AF9B288}"/>
                </a:ext>
              </a:extLst>
            </p:cNvPr>
            <p:cNvSpPr/>
            <p:nvPr/>
          </p:nvSpPr>
          <p:spPr bwMode="auto">
            <a:xfrm>
              <a:off x="6334825"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7" name="Rectangle 56">
              <a:extLst>
                <a:ext uri="{FF2B5EF4-FFF2-40B4-BE49-F238E27FC236}">
                  <a16:creationId xmlns:a16="http://schemas.microsoft.com/office/drawing/2014/main" id="{D94561B5-9442-49BE-9233-0131B8994A51}"/>
                </a:ext>
              </a:extLst>
            </p:cNvPr>
            <p:cNvSpPr/>
            <p:nvPr/>
          </p:nvSpPr>
          <p:spPr bwMode="auto">
            <a:xfrm>
              <a:off x="6601421"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8" name="Rectangle 57">
              <a:extLst>
                <a:ext uri="{FF2B5EF4-FFF2-40B4-BE49-F238E27FC236}">
                  <a16:creationId xmlns:a16="http://schemas.microsoft.com/office/drawing/2014/main" id="{CD4B9382-F711-48DA-9760-0826145D6196}"/>
                </a:ext>
              </a:extLst>
            </p:cNvPr>
            <p:cNvSpPr/>
            <p:nvPr/>
          </p:nvSpPr>
          <p:spPr bwMode="auto">
            <a:xfrm>
              <a:off x="6861670"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9" name="Rectangle 58">
              <a:extLst>
                <a:ext uri="{FF2B5EF4-FFF2-40B4-BE49-F238E27FC236}">
                  <a16:creationId xmlns:a16="http://schemas.microsoft.com/office/drawing/2014/main" id="{50FE9F56-E99F-46DC-9D70-E8DD786AA87B}"/>
                </a:ext>
              </a:extLst>
            </p:cNvPr>
            <p:cNvSpPr/>
            <p:nvPr/>
          </p:nvSpPr>
          <p:spPr bwMode="auto">
            <a:xfrm>
              <a:off x="7128266"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0" name="Rectangle 59">
              <a:extLst>
                <a:ext uri="{FF2B5EF4-FFF2-40B4-BE49-F238E27FC236}">
                  <a16:creationId xmlns:a16="http://schemas.microsoft.com/office/drawing/2014/main" id="{963EB2B7-C755-4BFF-858D-A9A40E6DA815}"/>
                </a:ext>
              </a:extLst>
            </p:cNvPr>
            <p:cNvSpPr/>
            <p:nvPr/>
          </p:nvSpPr>
          <p:spPr bwMode="auto">
            <a:xfrm>
              <a:off x="7388514"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1" name="Rectangle 60">
              <a:extLst>
                <a:ext uri="{FF2B5EF4-FFF2-40B4-BE49-F238E27FC236}">
                  <a16:creationId xmlns:a16="http://schemas.microsoft.com/office/drawing/2014/main" id="{FB638918-52EE-4B76-A2B1-53F778EC6394}"/>
                </a:ext>
              </a:extLst>
            </p:cNvPr>
            <p:cNvSpPr/>
            <p:nvPr/>
          </p:nvSpPr>
          <p:spPr bwMode="auto">
            <a:xfrm>
              <a:off x="7655109"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2" name="Rectangle 61">
              <a:extLst>
                <a:ext uri="{FF2B5EF4-FFF2-40B4-BE49-F238E27FC236}">
                  <a16:creationId xmlns:a16="http://schemas.microsoft.com/office/drawing/2014/main" id="{8962E235-443F-4F0E-B310-609487F72E69}"/>
                </a:ext>
              </a:extLst>
            </p:cNvPr>
            <p:cNvSpPr/>
            <p:nvPr/>
          </p:nvSpPr>
          <p:spPr bwMode="auto">
            <a:xfrm>
              <a:off x="7921705"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3" name="Rectangle 62">
              <a:extLst>
                <a:ext uri="{FF2B5EF4-FFF2-40B4-BE49-F238E27FC236}">
                  <a16:creationId xmlns:a16="http://schemas.microsoft.com/office/drawing/2014/main" id="{D744E7B6-9FDF-4F62-B679-C669A19F46F3}"/>
                </a:ext>
              </a:extLst>
            </p:cNvPr>
            <p:cNvSpPr/>
            <p:nvPr/>
          </p:nvSpPr>
          <p:spPr bwMode="auto">
            <a:xfrm>
              <a:off x="8188301"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4" name="Rectangle 63">
              <a:extLst>
                <a:ext uri="{FF2B5EF4-FFF2-40B4-BE49-F238E27FC236}">
                  <a16:creationId xmlns:a16="http://schemas.microsoft.com/office/drawing/2014/main" id="{E0D6A730-34B5-454F-9053-E9FCADE53F49}"/>
                </a:ext>
              </a:extLst>
            </p:cNvPr>
            <p:cNvSpPr/>
            <p:nvPr/>
          </p:nvSpPr>
          <p:spPr bwMode="auto">
            <a:xfrm>
              <a:off x="8448550"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5" name="Rectangle 64">
              <a:extLst>
                <a:ext uri="{FF2B5EF4-FFF2-40B4-BE49-F238E27FC236}">
                  <a16:creationId xmlns:a16="http://schemas.microsoft.com/office/drawing/2014/main" id="{D75574E4-980D-4FBC-98B4-9A9027F88026}"/>
                </a:ext>
              </a:extLst>
            </p:cNvPr>
            <p:cNvSpPr/>
            <p:nvPr/>
          </p:nvSpPr>
          <p:spPr bwMode="auto">
            <a:xfrm>
              <a:off x="8715146"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6" name="Rectangle 65">
              <a:extLst>
                <a:ext uri="{FF2B5EF4-FFF2-40B4-BE49-F238E27FC236}">
                  <a16:creationId xmlns:a16="http://schemas.microsoft.com/office/drawing/2014/main" id="{395DA66B-5016-4C52-B171-64F395A96E39}"/>
                </a:ext>
              </a:extLst>
            </p:cNvPr>
            <p:cNvSpPr/>
            <p:nvPr/>
          </p:nvSpPr>
          <p:spPr bwMode="auto">
            <a:xfrm>
              <a:off x="8975394" y="3881439"/>
              <a:ext cx="266596" cy="293687"/>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7" name="Rectangle 66">
              <a:extLst>
                <a:ext uri="{FF2B5EF4-FFF2-40B4-BE49-F238E27FC236}">
                  <a16:creationId xmlns:a16="http://schemas.microsoft.com/office/drawing/2014/main" id="{E9A82D60-CD63-4F90-82BB-6E99E467ADFC}"/>
                </a:ext>
              </a:extLst>
            </p:cNvPr>
            <p:cNvSpPr/>
            <p:nvPr/>
          </p:nvSpPr>
          <p:spPr bwMode="auto">
            <a:xfrm>
              <a:off x="9241989" y="3881439"/>
              <a:ext cx="264481"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8" name="Rectangle 67">
              <a:extLst>
                <a:ext uri="{FF2B5EF4-FFF2-40B4-BE49-F238E27FC236}">
                  <a16:creationId xmlns:a16="http://schemas.microsoft.com/office/drawing/2014/main" id="{146C89CA-13BF-4B7D-AB1D-44261DAC32B8}"/>
                </a:ext>
              </a:extLst>
            </p:cNvPr>
            <p:cNvSpPr/>
            <p:nvPr/>
          </p:nvSpPr>
          <p:spPr bwMode="auto">
            <a:xfrm>
              <a:off x="9500122"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9" name="Rectangle 68">
              <a:extLst>
                <a:ext uri="{FF2B5EF4-FFF2-40B4-BE49-F238E27FC236}">
                  <a16:creationId xmlns:a16="http://schemas.microsoft.com/office/drawing/2014/main" id="{11D1E671-E01B-49E1-89D3-D722A9DD6C95}"/>
                </a:ext>
              </a:extLst>
            </p:cNvPr>
            <p:cNvSpPr/>
            <p:nvPr/>
          </p:nvSpPr>
          <p:spPr bwMode="auto">
            <a:xfrm>
              <a:off x="9766718"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0" name="Rectangle 69">
              <a:extLst>
                <a:ext uri="{FF2B5EF4-FFF2-40B4-BE49-F238E27FC236}">
                  <a16:creationId xmlns:a16="http://schemas.microsoft.com/office/drawing/2014/main" id="{CE813496-8CFE-4C9C-88ED-032F3A76ACB4}"/>
                </a:ext>
              </a:extLst>
            </p:cNvPr>
            <p:cNvSpPr/>
            <p:nvPr/>
          </p:nvSpPr>
          <p:spPr bwMode="auto">
            <a:xfrm>
              <a:off x="10033314"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1" name="Rectangle 70">
              <a:extLst>
                <a:ext uri="{FF2B5EF4-FFF2-40B4-BE49-F238E27FC236}">
                  <a16:creationId xmlns:a16="http://schemas.microsoft.com/office/drawing/2014/main" id="{2E7B04DE-D580-4A66-AA06-0B681E5D8124}"/>
                </a:ext>
              </a:extLst>
            </p:cNvPr>
            <p:cNvSpPr/>
            <p:nvPr/>
          </p:nvSpPr>
          <p:spPr bwMode="auto">
            <a:xfrm>
              <a:off x="10299909"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2" name="Rectangle 71">
              <a:extLst>
                <a:ext uri="{FF2B5EF4-FFF2-40B4-BE49-F238E27FC236}">
                  <a16:creationId xmlns:a16="http://schemas.microsoft.com/office/drawing/2014/main" id="{61F88F0F-F68F-40C7-BC6D-79679A75D4E7}"/>
                </a:ext>
              </a:extLst>
            </p:cNvPr>
            <p:cNvSpPr/>
            <p:nvPr/>
          </p:nvSpPr>
          <p:spPr bwMode="auto">
            <a:xfrm>
              <a:off x="10560158"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3" name="Rectangle 72">
              <a:extLst>
                <a:ext uri="{FF2B5EF4-FFF2-40B4-BE49-F238E27FC236}">
                  <a16:creationId xmlns:a16="http://schemas.microsoft.com/office/drawing/2014/main" id="{9AE49EBB-9451-457C-BA6C-E43C48757F63}"/>
                </a:ext>
              </a:extLst>
            </p:cNvPr>
            <p:cNvSpPr/>
            <p:nvPr/>
          </p:nvSpPr>
          <p:spPr bwMode="auto">
            <a:xfrm>
              <a:off x="10826754"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4" name="Rectangle 73">
              <a:extLst>
                <a:ext uri="{FF2B5EF4-FFF2-40B4-BE49-F238E27FC236}">
                  <a16:creationId xmlns:a16="http://schemas.microsoft.com/office/drawing/2014/main" id="{028D11F4-4A2F-4F05-BEA8-742A4DB861C8}"/>
                </a:ext>
              </a:extLst>
            </p:cNvPr>
            <p:cNvSpPr/>
            <p:nvPr/>
          </p:nvSpPr>
          <p:spPr bwMode="auto">
            <a:xfrm>
              <a:off x="2634222" y="3881439"/>
              <a:ext cx="8459128"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5" name="TextBox 21503">
              <a:extLst>
                <a:ext uri="{FF2B5EF4-FFF2-40B4-BE49-F238E27FC236}">
                  <a16:creationId xmlns:a16="http://schemas.microsoft.com/office/drawing/2014/main" id="{6E7C2A4A-3E2A-4866-805B-20B0E2DDC45D}"/>
                </a:ext>
              </a:extLst>
            </p:cNvPr>
            <p:cNvSpPr txBox="1">
              <a:spLocks noChangeArrowheads="1"/>
            </p:cNvSpPr>
            <p:nvPr/>
          </p:nvSpPr>
          <p:spPr bwMode="auto">
            <a:xfrm>
              <a:off x="9400889" y="3881439"/>
              <a:ext cx="16207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ISR number</a:t>
              </a:r>
            </a:p>
          </p:txBody>
        </p:sp>
        <p:sp>
          <p:nvSpPr>
            <p:cNvPr id="76" name="TextBox 106">
              <a:extLst>
                <a:ext uri="{FF2B5EF4-FFF2-40B4-BE49-F238E27FC236}">
                  <a16:creationId xmlns:a16="http://schemas.microsoft.com/office/drawing/2014/main" id="{4F78D5CA-C3E6-418C-AA08-3286CBA02E3B}"/>
                </a:ext>
              </a:extLst>
            </p:cNvPr>
            <p:cNvSpPr txBox="1">
              <a:spLocks noChangeArrowheads="1"/>
            </p:cNvSpPr>
            <p:nvPr/>
          </p:nvSpPr>
          <p:spPr bwMode="auto">
            <a:xfrm>
              <a:off x="6734720" y="3297239"/>
              <a:ext cx="13901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77" name="TextBox 107">
              <a:extLst>
                <a:ext uri="{FF2B5EF4-FFF2-40B4-BE49-F238E27FC236}">
                  <a16:creationId xmlns:a16="http://schemas.microsoft.com/office/drawing/2014/main" id="{2B9B0150-9998-45B8-8EB4-3844694D1AC4}"/>
                </a:ext>
              </a:extLst>
            </p:cNvPr>
            <p:cNvSpPr txBox="1">
              <a:spLocks noChangeArrowheads="1"/>
            </p:cNvSpPr>
            <p:nvPr/>
          </p:nvSpPr>
          <p:spPr bwMode="auto">
            <a:xfrm>
              <a:off x="5450403" y="3881439"/>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78" name="Rectangle 77">
              <a:extLst>
                <a:ext uri="{FF2B5EF4-FFF2-40B4-BE49-F238E27FC236}">
                  <a16:creationId xmlns:a16="http://schemas.microsoft.com/office/drawing/2014/main" id="{6B32CE9D-9DE3-4E1E-B5F7-7477A0CC8BD5}"/>
                </a:ext>
              </a:extLst>
            </p:cNvPr>
            <p:cNvSpPr/>
            <p:nvPr/>
          </p:nvSpPr>
          <p:spPr bwMode="auto">
            <a:xfrm>
              <a:off x="2634222" y="4502150"/>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9" name="Rectangle 78">
              <a:extLst>
                <a:ext uri="{FF2B5EF4-FFF2-40B4-BE49-F238E27FC236}">
                  <a16:creationId xmlns:a16="http://schemas.microsoft.com/office/drawing/2014/main" id="{1D824291-E2AC-432C-A2C6-E1A193980E0E}"/>
                </a:ext>
              </a:extLst>
            </p:cNvPr>
            <p:cNvSpPr/>
            <p:nvPr/>
          </p:nvSpPr>
          <p:spPr bwMode="auto">
            <a:xfrm>
              <a:off x="2898701"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0" name="Rectangle 79">
              <a:extLst>
                <a:ext uri="{FF2B5EF4-FFF2-40B4-BE49-F238E27FC236}">
                  <a16:creationId xmlns:a16="http://schemas.microsoft.com/office/drawing/2014/main" id="{B762B274-4FC9-48BC-ACA5-9C8B7FCCD6A8}"/>
                </a:ext>
              </a:extLst>
            </p:cNvPr>
            <p:cNvSpPr/>
            <p:nvPr/>
          </p:nvSpPr>
          <p:spPr bwMode="auto">
            <a:xfrm>
              <a:off x="3158950"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1" name="Rectangle 80">
              <a:extLst>
                <a:ext uri="{FF2B5EF4-FFF2-40B4-BE49-F238E27FC236}">
                  <a16:creationId xmlns:a16="http://schemas.microsoft.com/office/drawing/2014/main" id="{6AE6560C-CEA0-439C-9C75-C9FA603444A5}"/>
                </a:ext>
              </a:extLst>
            </p:cNvPr>
            <p:cNvSpPr/>
            <p:nvPr/>
          </p:nvSpPr>
          <p:spPr bwMode="auto">
            <a:xfrm>
              <a:off x="3425546"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2" name="Rectangle 81">
              <a:extLst>
                <a:ext uri="{FF2B5EF4-FFF2-40B4-BE49-F238E27FC236}">
                  <a16:creationId xmlns:a16="http://schemas.microsoft.com/office/drawing/2014/main" id="{74D24C13-A6E9-49E8-B83F-B05696CA23FD}"/>
                </a:ext>
              </a:extLst>
            </p:cNvPr>
            <p:cNvSpPr/>
            <p:nvPr/>
          </p:nvSpPr>
          <p:spPr bwMode="auto">
            <a:xfrm>
              <a:off x="369637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3" name="Rectangle 82">
              <a:extLst>
                <a:ext uri="{FF2B5EF4-FFF2-40B4-BE49-F238E27FC236}">
                  <a16:creationId xmlns:a16="http://schemas.microsoft.com/office/drawing/2014/main" id="{C7D135DD-D5C3-4E11-A118-F0EC7C2234F7}"/>
                </a:ext>
              </a:extLst>
            </p:cNvPr>
            <p:cNvSpPr/>
            <p:nvPr/>
          </p:nvSpPr>
          <p:spPr bwMode="auto">
            <a:xfrm>
              <a:off x="3962970" y="4502150"/>
              <a:ext cx="526843" cy="293688"/>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cs typeface="Arial" charset="0"/>
                </a:rPr>
                <a:t>ICI/IT</a:t>
              </a:r>
            </a:p>
          </p:txBody>
        </p:sp>
        <p:sp>
          <p:nvSpPr>
            <p:cNvPr id="84" name="Rectangle 83">
              <a:extLst>
                <a:ext uri="{FF2B5EF4-FFF2-40B4-BE49-F238E27FC236}">
                  <a16:creationId xmlns:a16="http://schemas.microsoft.com/office/drawing/2014/main" id="{CE233CFF-CE92-46BA-8155-F6A741496E69}"/>
                </a:ext>
              </a:extLst>
            </p:cNvPr>
            <p:cNvSpPr/>
            <p:nvPr/>
          </p:nvSpPr>
          <p:spPr bwMode="auto">
            <a:xfrm>
              <a:off x="4747945"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5" name="Rectangle 84">
              <a:extLst>
                <a:ext uri="{FF2B5EF4-FFF2-40B4-BE49-F238E27FC236}">
                  <a16:creationId xmlns:a16="http://schemas.microsoft.com/office/drawing/2014/main" id="{2FD60B2B-DF99-4D4E-AED0-21E83E4A2DD2}"/>
                </a:ext>
              </a:extLst>
            </p:cNvPr>
            <p:cNvSpPr/>
            <p:nvPr/>
          </p:nvSpPr>
          <p:spPr bwMode="auto">
            <a:xfrm>
              <a:off x="5014541"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6" name="Rectangle 85">
              <a:extLst>
                <a:ext uri="{FF2B5EF4-FFF2-40B4-BE49-F238E27FC236}">
                  <a16:creationId xmlns:a16="http://schemas.microsoft.com/office/drawing/2014/main" id="{ABF1B277-6A54-41C7-A2C8-6B57069FD4C3}"/>
                </a:ext>
              </a:extLst>
            </p:cNvPr>
            <p:cNvSpPr/>
            <p:nvPr/>
          </p:nvSpPr>
          <p:spPr bwMode="auto">
            <a:xfrm>
              <a:off x="5274790"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7" name="Rectangle 86">
              <a:extLst>
                <a:ext uri="{FF2B5EF4-FFF2-40B4-BE49-F238E27FC236}">
                  <a16:creationId xmlns:a16="http://schemas.microsoft.com/office/drawing/2014/main" id="{631EEBA2-64A5-4EA1-A908-DAD0F69118A8}"/>
                </a:ext>
              </a:extLst>
            </p:cNvPr>
            <p:cNvSpPr/>
            <p:nvPr/>
          </p:nvSpPr>
          <p:spPr bwMode="auto">
            <a:xfrm>
              <a:off x="5541386"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8" name="Rectangle 87">
              <a:extLst>
                <a:ext uri="{FF2B5EF4-FFF2-40B4-BE49-F238E27FC236}">
                  <a16:creationId xmlns:a16="http://schemas.microsoft.com/office/drawing/2014/main" id="{3AED711F-234C-47C0-B7AA-8E0F3B064133}"/>
                </a:ext>
              </a:extLst>
            </p:cNvPr>
            <p:cNvSpPr/>
            <p:nvPr/>
          </p:nvSpPr>
          <p:spPr bwMode="auto">
            <a:xfrm>
              <a:off x="5807982"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9" name="Rectangle 88">
              <a:extLst>
                <a:ext uri="{FF2B5EF4-FFF2-40B4-BE49-F238E27FC236}">
                  <a16:creationId xmlns:a16="http://schemas.microsoft.com/office/drawing/2014/main" id="{CEFF8D0E-852B-490A-9842-5FC4F2C838A5}"/>
                </a:ext>
              </a:extLst>
            </p:cNvPr>
            <p:cNvSpPr/>
            <p:nvPr/>
          </p:nvSpPr>
          <p:spPr bwMode="auto">
            <a:xfrm>
              <a:off x="6074578"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0" name="Rectangle 89">
              <a:extLst>
                <a:ext uri="{FF2B5EF4-FFF2-40B4-BE49-F238E27FC236}">
                  <a16:creationId xmlns:a16="http://schemas.microsoft.com/office/drawing/2014/main" id="{EEDE42F8-A1DB-4BB9-AE7A-2602FA236A09}"/>
                </a:ext>
              </a:extLst>
            </p:cNvPr>
            <p:cNvSpPr/>
            <p:nvPr/>
          </p:nvSpPr>
          <p:spPr bwMode="auto">
            <a:xfrm>
              <a:off x="6334825"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1" name="Rectangle 90">
              <a:extLst>
                <a:ext uri="{FF2B5EF4-FFF2-40B4-BE49-F238E27FC236}">
                  <a16:creationId xmlns:a16="http://schemas.microsoft.com/office/drawing/2014/main" id="{20BBDA70-CEEF-4015-ADDF-4F5CCDE7B26A}"/>
                </a:ext>
              </a:extLst>
            </p:cNvPr>
            <p:cNvSpPr/>
            <p:nvPr/>
          </p:nvSpPr>
          <p:spPr bwMode="auto">
            <a:xfrm>
              <a:off x="6601421"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2" name="Rectangle 91">
              <a:extLst>
                <a:ext uri="{FF2B5EF4-FFF2-40B4-BE49-F238E27FC236}">
                  <a16:creationId xmlns:a16="http://schemas.microsoft.com/office/drawing/2014/main" id="{AE46BAB0-FF22-4160-BB8C-17640DA6D71B}"/>
                </a:ext>
              </a:extLst>
            </p:cNvPr>
            <p:cNvSpPr/>
            <p:nvPr/>
          </p:nvSpPr>
          <p:spPr bwMode="auto">
            <a:xfrm>
              <a:off x="6861670"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3" name="Rectangle 92">
              <a:extLst>
                <a:ext uri="{FF2B5EF4-FFF2-40B4-BE49-F238E27FC236}">
                  <a16:creationId xmlns:a16="http://schemas.microsoft.com/office/drawing/2014/main" id="{47930975-2B4B-423D-9576-05DC3B5952A7}"/>
                </a:ext>
              </a:extLst>
            </p:cNvPr>
            <p:cNvSpPr/>
            <p:nvPr/>
          </p:nvSpPr>
          <p:spPr bwMode="auto">
            <a:xfrm>
              <a:off x="7128266"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4" name="Rectangle 93">
              <a:extLst>
                <a:ext uri="{FF2B5EF4-FFF2-40B4-BE49-F238E27FC236}">
                  <a16:creationId xmlns:a16="http://schemas.microsoft.com/office/drawing/2014/main" id="{6F37BF9C-62CC-4402-8D6F-63C2702742A2}"/>
                </a:ext>
              </a:extLst>
            </p:cNvPr>
            <p:cNvSpPr/>
            <p:nvPr/>
          </p:nvSpPr>
          <p:spPr bwMode="auto">
            <a:xfrm>
              <a:off x="738851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5" name="Rectangle 94">
              <a:extLst>
                <a:ext uri="{FF2B5EF4-FFF2-40B4-BE49-F238E27FC236}">
                  <a16:creationId xmlns:a16="http://schemas.microsoft.com/office/drawing/2014/main" id="{49832EE1-C981-4EE9-B7C0-1874CD6CF3C0}"/>
                </a:ext>
              </a:extLst>
            </p:cNvPr>
            <p:cNvSpPr/>
            <p:nvPr/>
          </p:nvSpPr>
          <p:spPr bwMode="auto">
            <a:xfrm>
              <a:off x="7655109"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6" name="Rectangle 95">
              <a:extLst>
                <a:ext uri="{FF2B5EF4-FFF2-40B4-BE49-F238E27FC236}">
                  <a16:creationId xmlns:a16="http://schemas.microsoft.com/office/drawing/2014/main" id="{8B0F24E6-3DAD-4814-8F5B-06121EF043AB}"/>
                </a:ext>
              </a:extLst>
            </p:cNvPr>
            <p:cNvSpPr/>
            <p:nvPr/>
          </p:nvSpPr>
          <p:spPr bwMode="auto">
            <a:xfrm>
              <a:off x="7921705"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7" name="Rectangle 96">
              <a:extLst>
                <a:ext uri="{FF2B5EF4-FFF2-40B4-BE49-F238E27FC236}">
                  <a16:creationId xmlns:a16="http://schemas.microsoft.com/office/drawing/2014/main" id="{738F2F68-2A06-4BD1-BD3D-1DD168CC914D}"/>
                </a:ext>
              </a:extLst>
            </p:cNvPr>
            <p:cNvSpPr/>
            <p:nvPr/>
          </p:nvSpPr>
          <p:spPr bwMode="auto">
            <a:xfrm>
              <a:off x="8188301"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8" name="Rectangle 97">
              <a:extLst>
                <a:ext uri="{FF2B5EF4-FFF2-40B4-BE49-F238E27FC236}">
                  <a16:creationId xmlns:a16="http://schemas.microsoft.com/office/drawing/2014/main" id="{9436A90B-8552-4AD7-9E4B-6C38F98C698F}"/>
                </a:ext>
              </a:extLst>
            </p:cNvPr>
            <p:cNvSpPr/>
            <p:nvPr/>
          </p:nvSpPr>
          <p:spPr bwMode="auto">
            <a:xfrm>
              <a:off x="8448550"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9" name="Rectangle 98">
              <a:extLst>
                <a:ext uri="{FF2B5EF4-FFF2-40B4-BE49-F238E27FC236}">
                  <a16:creationId xmlns:a16="http://schemas.microsoft.com/office/drawing/2014/main" id="{7DBECC8D-0722-4A52-9E07-9171AA35A81A}"/>
                </a:ext>
              </a:extLst>
            </p:cNvPr>
            <p:cNvSpPr/>
            <p:nvPr/>
          </p:nvSpPr>
          <p:spPr bwMode="auto">
            <a:xfrm>
              <a:off x="8715146"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0" name="Rectangle 99">
              <a:extLst>
                <a:ext uri="{FF2B5EF4-FFF2-40B4-BE49-F238E27FC236}">
                  <a16:creationId xmlns:a16="http://schemas.microsoft.com/office/drawing/2014/main" id="{7D60EE08-66D5-4333-9975-6AF333104FB0}"/>
                </a:ext>
              </a:extLst>
            </p:cNvPr>
            <p:cNvSpPr/>
            <p:nvPr/>
          </p:nvSpPr>
          <p:spPr bwMode="auto">
            <a:xfrm>
              <a:off x="897539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1" name="Rectangle 100">
              <a:extLst>
                <a:ext uri="{FF2B5EF4-FFF2-40B4-BE49-F238E27FC236}">
                  <a16:creationId xmlns:a16="http://schemas.microsoft.com/office/drawing/2014/main" id="{2F688385-0856-462D-A35F-6B65F5CF7F8F}"/>
                </a:ext>
              </a:extLst>
            </p:cNvPr>
            <p:cNvSpPr/>
            <p:nvPr/>
          </p:nvSpPr>
          <p:spPr bwMode="auto">
            <a:xfrm>
              <a:off x="9241989" y="4502150"/>
              <a:ext cx="264481"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2" name="Rectangle 101">
              <a:extLst>
                <a:ext uri="{FF2B5EF4-FFF2-40B4-BE49-F238E27FC236}">
                  <a16:creationId xmlns:a16="http://schemas.microsoft.com/office/drawing/2014/main" id="{11696E4B-821D-4F19-A6D1-54AFB7E01D93}"/>
                </a:ext>
              </a:extLst>
            </p:cNvPr>
            <p:cNvSpPr/>
            <p:nvPr/>
          </p:nvSpPr>
          <p:spPr bwMode="auto">
            <a:xfrm>
              <a:off x="9500122"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3" name="Rectangle 102">
              <a:extLst>
                <a:ext uri="{FF2B5EF4-FFF2-40B4-BE49-F238E27FC236}">
                  <a16:creationId xmlns:a16="http://schemas.microsoft.com/office/drawing/2014/main" id="{AD3EF7D5-51C4-4240-9F95-8602C4CE3048}"/>
                </a:ext>
              </a:extLst>
            </p:cNvPr>
            <p:cNvSpPr/>
            <p:nvPr/>
          </p:nvSpPr>
          <p:spPr bwMode="auto">
            <a:xfrm>
              <a:off x="9766718"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4" name="Rectangle 103">
              <a:extLst>
                <a:ext uri="{FF2B5EF4-FFF2-40B4-BE49-F238E27FC236}">
                  <a16:creationId xmlns:a16="http://schemas.microsoft.com/office/drawing/2014/main" id="{934393BE-4FB6-48FD-B209-C771EDDF1959}"/>
                </a:ext>
              </a:extLst>
            </p:cNvPr>
            <p:cNvSpPr/>
            <p:nvPr/>
          </p:nvSpPr>
          <p:spPr bwMode="auto">
            <a:xfrm>
              <a:off x="1003331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5" name="Rectangle 104">
              <a:extLst>
                <a:ext uri="{FF2B5EF4-FFF2-40B4-BE49-F238E27FC236}">
                  <a16:creationId xmlns:a16="http://schemas.microsoft.com/office/drawing/2014/main" id="{E79F0322-3ABE-47F0-A788-75184A71CA9A}"/>
                </a:ext>
              </a:extLst>
            </p:cNvPr>
            <p:cNvSpPr/>
            <p:nvPr/>
          </p:nvSpPr>
          <p:spPr bwMode="auto">
            <a:xfrm>
              <a:off x="10299909"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6" name="Rectangle 105">
              <a:extLst>
                <a:ext uri="{FF2B5EF4-FFF2-40B4-BE49-F238E27FC236}">
                  <a16:creationId xmlns:a16="http://schemas.microsoft.com/office/drawing/2014/main" id="{7D8DA14C-10E0-4B94-804D-B6663BB8EC35}"/>
                </a:ext>
              </a:extLst>
            </p:cNvPr>
            <p:cNvSpPr/>
            <p:nvPr/>
          </p:nvSpPr>
          <p:spPr bwMode="auto">
            <a:xfrm>
              <a:off x="10560158"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7" name="Rectangle 106">
              <a:extLst>
                <a:ext uri="{FF2B5EF4-FFF2-40B4-BE49-F238E27FC236}">
                  <a16:creationId xmlns:a16="http://schemas.microsoft.com/office/drawing/2014/main" id="{DE6C1069-0478-4FB3-9F95-972B4355346D}"/>
                </a:ext>
              </a:extLst>
            </p:cNvPr>
            <p:cNvSpPr/>
            <p:nvPr/>
          </p:nvSpPr>
          <p:spPr bwMode="auto">
            <a:xfrm>
              <a:off x="1082675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8" name="Rectangle 107">
              <a:extLst>
                <a:ext uri="{FF2B5EF4-FFF2-40B4-BE49-F238E27FC236}">
                  <a16:creationId xmlns:a16="http://schemas.microsoft.com/office/drawing/2014/main" id="{928316E4-C2D7-4DE6-A9F5-BBC9038D7018}"/>
                </a:ext>
              </a:extLst>
            </p:cNvPr>
            <p:cNvSpPr/>
            <p:nvPr/>
          </p:nvSpPr>
          <p:spPr bwMode="auto">
            <a:xfrm>
              <a:off x="2634222" y="4502150"/>
              <a:ext cx="8459128"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9" name="TextBox 142">
              <a:extLst>
                <a:ext uri="{FF2B5EF4-FFF2-40B4-BE49-F238E27FC236}">
                  <a16:creationId xmlns:a16="http://schemas.microsoft.com/office/drawing/2014/main" id="{A0DB57BC-5960-4B6C-93BE-32FB2D202074}"/>
                </a:ext>
              </a:extLst>
            </p:cNvPr>
            <p:cNvSpPr txBox="1">
              <a:spLocks noChangeArrowheads="1"/>
            </p:cNvSpPr>
            <p:nvPr/>
          </p:nvSpPr>
          <p:spPr bwMode="auto">
            <a:xfrm>
              <a:off x="6174021" y="4502151"/>
              <a:ext cx="13879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110" name="Rectangle 109">
              <a:extLst>
                <a:ext uri="{FF2B5EF4-FFF2-40B4-BE49-F238E27FC236}">
                  <a16:creationId xmlns:a16="http://schemas.microsoft.com/office/drawing/2014/main" id="{9B2E5AC6-2686-4D47-9A4E-A6594C82E736}"/>
                </a:ext>
              </a:extLst>
            </p:cNvPr>
            <p:cNvSpPr/>
            <p:nvPr/>
          </p:nvSpPr>
          <p:spPr bwMode="auto">
            <a:xfrm>
              <a:off x="4489812" y="4502150"/>
              <a:ext cx="264481" cy="293688"/>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T</a:t>
              </a:r>
            </a:p>
          </p:txBody>
        </p:sp>
        <p:sp>
          <p:nvSpPr>
            <p:cNvPr id="111" name="Rectangle 110">
              <a:extLst>
                <a:ext uri="{FF2B5EF4-FFF2-40B4-BE49-F238E27FC236}">
                  <a16:creationId xmlns:a16="http://schemas.microsoft.com/office/drawing/2014/main" id="{371BF61D-A6FB-4AD8-8AA3-0DA167EAC1F6}"/>
                </a:ext>
              </a:extLst>
            </p:cNvPr>
            <p:cNvSpPr/>
            <p:nvPr/>
          </p:nvSpPr>
          <p:spPr bwMode="auto">
            <a:xfrm>
              <a:off x="4747945"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2" name="Rectangle 111">
              <a:extLst>
                <a:ext uri="{FF2B5EF4-FFF2-40B4-BE49-F238E27FC236}">
                  <a16:creationId xmlns:a16="http://schemas.microsoft.com/office/drawing/2014/main" id="{D514BF83-D450-4C4A-B380-DAF1532B2EB5}"/>
                </a:ext>
              </a:extLst>
            </p:cNvPr>
            <p:cNvSpPr/>
            <p:nvPr/>
          </p:nvSpPr>
          <p:spPr bwMode="auto">
            <a:xfrm>
              <a:off x="5014541"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3" name="Rectangle 112">
              <a:extLst>
                <a:ext uri="{FF2B5EF4-FFF2-40B4-BE49-F238E27FC236}">
                  <a16:creationId xmlns:a16="http://schemas.microsoft.com/office/drawing/2014/main" id="{31C44934-7628-493A-BCAC-9B3557A25909}"/>
                </a:ext>
              </a:extLst>
            </p:cNvPr>
            <p:cNvSpPr/>
            <p:nvPr/>
          </p:nvSpPr>
          <p:spPr bwMode="auto">
            <a:xfrm>
              <a:off x="5274790"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4" name="Rectangle 113">
              <a:extLst>
                <a:ext uri="{FF2B5EF4-FFF2-40B4-BE49-F238E27FC236}">
                  <a16:creationId xmlns:a16="http://schemas.microsoft.com/office/drawing/2014/main" id="{01601F3A-D246-4583-AFAE-A570B7B18C7D}"/>
                </a:ext>
              </a:extLst>
            </p:cNvPr>
            <p:cNvSpPr/>
            <p:nvPr/>
          </p:nvSpPr>
          <p:spPr bwMode="auto">
            <a:xfrm>
              <a:off x="5541386"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5" name="Rectangle 114">
              <a:extLst>
                <a:ext uri="{FF2B5EF4-FFF2-40B4-BE49-F238E27FC236}">
                  <a16:creationId xmlns:a16="http://schemas.microsoft.com/office/drawing/2014/main" id="{E7AD599C-60FC-4190-817F-D4214478CA40}"/>
                </a:ext>
              </a:extLst>
            </p:cNvPr>
            <p:cNvSpPr/>
            <p:nvPr/>
          </p:nvSpPr>
          <p:spPr bwMode="auto">
            <a:xfrm>
              <a:off x="5807982"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6" name="Rectangle 115">
              <a:extLst>
                <a:ext uri="{FF2B5EF4-FFF2-40B4-BE49-F238E27FC236}">
                  <a16:creationId xmlns:a16="http://schemas.microsoft.com/office/drawing/2014/main" id="{495B0592-CEBA-4BF4-AC13-E4F79E5E8B74}"/>
                </a:ext>
              </a:extLst>
            </p:cNvPr>
            <p:cNvSpPr/>
            <p:nvPr/>
          </p:nvSpPr>
          <p:spPr bwMode="auto">
            <a:xfrm>
              <a:off x="6074578"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7" name="Rectangle 116">
              <a:extLst>
                <a:ext uri="{FF2B5EF4-FFF2-40B4-BE49-F238E27FC236}">
                  <a16:creationId xmlns:a16="http://schemas.microsoft.com/office/drawing/2014/main" id="{36D597EF-305F-4833-9F80-09498B6727FD}"/>
                </a:ext>
              </a:extLst>
            </p:cNvPr>
            <p:cNvSpPr/>
            <p:nvPr/>
          </p:nvSpPr>
          <p:spPr bwMode="auto">
            <a:xfrm>
              <a:off x="6334825"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8" name="Rectangle 117">
              <a:extLst>
                <a:ext uri="{FF2B5EF4-FFF2-40B4-BE49-F238E27FC236}">
                  <a16:creationId xmlns:a16="http://schemas.microsoft.com/office/drawing/2014/main" id="{83512C42-372D-4D3F-9046-1546B158ED14}"/>
                </a:ext>
              </a:extLst>
            </p:cNvPr>
            <p:cNvSpPr/>
            <p:nvPr/>
          </p:nvSpPr>
          <p:spPr bwMode="auto">
            <a:xfrm>
              <a:off x="6601421"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9" name="Rectangle 118">
              <a:extLst>
                <a:ext uri="{FF2B5EF4-FFF2-40B4-BE49-F238E27FC236}">
                  <a16:creationId xmlns:a16="http://schemas.microsoft.com/office/drawing/2014/main" id="{AE9B8BAA-7D6D-4D56-AB7B-2E1556E549FF}"/>
                </a:ext>
              </a:extLst>
            </p:cNvPr>
            <p:cNvSpPr/>
            <p:nvPr/>
          </p:nvSpPr>
          <p:spPr bwMode="auto">
            <a:xfrm>
              <a:off x="6861670"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0" name="Rectangle 119">
              <a:extLst>
                <a:ext uri="{FF2B5EF4-FFF2-40B4-BE49-F238E27FC236}">
                  <a16:creationId xmlns:a16="http://schemas.microsoft.com/office/drawing/2014/main" id="{E0C2F974-84B1-4185-A3E8-9DA85BB12B99}"/>
                </a:ext>
              </a:extLst>
            </p:cNvPr>
            <p:cNvSpPr/>
            <p:nvPr/>
          </p:nvSpPr>
          <p:spPr bwMode="auto">
            <a:xfrm>
              <a:off x="7128266"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1" name="Rectangle 120">
              <a:extLst>
                <a:ext uri="{FF2B5EF4-FFF2-40B4-BE49-F238E27FC236}">
                  <a16:creationId xmlns:a16="http://schemas.microsoft.com/office/drawing/2014/main" id="{55347A94-DB94-4FA2-9471-AC658A71C05D}"/>
                </a:ext>
              </a:extLst>
            </p:cNvPr>
            <p:cNvSpPr/>
            <p:nvPr/>
          </p:nvSpPr>
          <p:spPr bwMode="auto">
            <a:xfrm>
              <a:off x="7388514"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2" name="Rectangle 121">
              <a:extLst>
                <a:ext uri="{FF2B5EF4-FFF2-40B4-BE49-F238E27FC236}">
                  <a16:creationId xmlns:a16="http://schemas.microsoft.com/office/drawing/2014/main" id="{721FBE5B-B273-4941-B8BB-BE8B1E81A8D5}"/>
                </a:ext>
              </a:extLst>
            </p:cNvPr>
            <p:cNvSpPr/>
            <p:nvPr/>
          </p:nvSpPr>
          <p:spPr bwMode="auto">
            <a:xfrm>
              <a:off x="7655109"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3" name="Rectangle 122">
              <a:extLst>
                <a:ext uri="{FF2B5EF4-FFF2-40B4-BE49-F238E27FC236}">
                  <a16:creationId xmlns:a16="http://schemas.microsoft.com/office/drawing/2014/main" id="{6F8072DE-7DA8-4B81-897A-6A9EEAA61040}"/>
                </a:ext>
              </a:extLst>
            </p:cNvPr>
            <p:cNvSpPr/>
            <p:nvPr/>
          </p:nvSpPr>
          <p:spPr bwMode="auto">
            <a:xfrm>
              <a:off x="7921705"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4" name="Rectangle 123">
              <a:extLst>
                <a:ext uri="{FF2B5EF4-FFF2-40B4-BE49-F238E27FC236}">
                  <a16:creationId xmlns:a16="http://schemas.microsoft.com/office/drawing/2014/main" id="{174777B4-809D-41B0-BD09-350FFADBF43D}"/>
                </a:ext>
              </a:extLst>
            </p:cNvPr>
            <p:cNvSpPr/>
            <p:nvPr/>
          </p:nvSpPr>
          <p:spPr bwMode="auto">
            <a:xfrm>
              <a:off x="8188301" y="53197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5" name="Rectangle 124">
              <a:extLst>
                <a:ext uri="{FF2B5EF4-FFF2-40B4-BE49-F238E27FC236}">
                  <a16:creationId xmlns:a16="http://schemas.microsoft.com/office/drawing/2014/main" id="{5973F784-BAFD-42A2-B6AC-7415C2E3EA13}"/>
                </a:ext>
              </a:extLst>
            </p:cNvPr>
            <p:cNvSpPr/>
            <p:nvPr/>
          </p:nvSpPr>
          <p:spPr bwMode="auto">
            <a:xfrm>
              <a:off x="8448550" y="53197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6" name="Rectangle 125">
              <a:extLst>
                <a:ext uri="{FF2B5EF4-FFF2-40B4-BE49-F238E27FC236}">
                  <a16:creationId xmlns:a16="http://schemas.microsoft.com/office/drawing/2014/main" id="{662A48E7-1C57-4A67-85B4-BA9440D2BF85}"/>
                </a:ext>
              </a:extLst>
            </p:cNvPr>
            <p:cNvSpPr/>
            <p:nvPr/>
          </p:nvSpPr>
          <p:spPr bwMode="auto">
            <a:xfrm>
              <a:off x="8715146"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7" name="Rectangle 126">
              <a:extLst>
                <a:ext uri="{FF2B5EF4-FFF2-40B4-BE49-F238E27FC236}">
                  <a16:creationId xmlns:a16="http://schemas.microsoft.com/office/drawing/2014/main" id="{34E0ABED-2C70-4AE0-A9D5-305A8355A5DD}"/>
                </a:ext>
              </a:extLst>
            </p:cNvPr>
            <p:cNvSpPr/>
            <p:nvPr/>
          </p:nvSpPr>
          <p:spPr bwMode="auto">
            <a:xfrm>
              <a:off x="8975394" y="5329239"/>
              <a:ext cx="266596" cy="293687"/>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8" name="Rectangle 127">
              <a:extLst>
                <a:ext uri="{FF2B5EF4-FFF2-40B4-BE49-F238E27FC236}">
                  <a16:creationId xmlns:a16="http://schemas.microsoft.com/office/drawing/2014/main" id="{BDB0CA53-8B32-4D6C-B9E7-3CEEA3C7452E}"/>
                </a:ext>
              </a:extLst>
            </p:cNvPr>
            <p:cNvSpPr/>
            <p:nvPr/>
          </p:nvSpPr>
          <p:spPr bwMode="auto">
            <a:xfrm>
              <a:off x="9241989" y="5329239"/>
              <a:ext cx="264481"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9" name="TextBox 175">
              <a:extLst>
                <a:ext uri="{FF2B5EF4-FFF2-40B4-BE49-F238E27FC236}">
                  <a16:creationId xmlns:a16="http://schemas.microsoft.com/office/drawing/2014/main" id="{5F276F9D-D187-44EE-9FDD-DB8B3C988588}"/>
                </a:ext>
              </a:extLst>
            </p:cNvPr>
            <p:cNvSpPr txBox="1">
              <a:spLocks noChangeArrowheads="1"/>
            </p:cNvSpPr>
            <p:nvPr/>
          </p:nvSpPr>
          <p:spPr bwMode="auto">
            <a:xfrm>
              <a:off x="6174021" y="5329239"/>
              <a:ext cx="13879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130" name="Rectangle 129">
              <a:extLst>
                <a:ext uri="{FF2B5EF4-FFF2-40B4-BE49-F238E27FC236}">
                  <a16:creationId xmlns:a16="http://schemas.microsoft.com/office/drawing/2014/main" id="{F9536744-8281-4A82-862E-AA7D10EAED98}"/>
                </a:ext>
              </a:extLst>
            </p:cNvPr>
            <p:cNvSpPr/>
            <p:nvPr/>
          </p:nvSpPr>
          <p:spPr bwMode="auto">
            <a:xfrm>
              <a:off x="9500122"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1" name="Rectangle 130">
              <a:extLst>
                <a:ext uri="{FF2B5EF4-FFF2-40B4-BE49-F238E27FC236}">
                  <a16:creationId xmlns:a16="http://schemas.microsoft.com/office/drawing/2014/main" id="{9061B460-B9B3-432F-BA75-207FB8FD213D}"/>
                </a:ext>
              </a:extLst>
            </p:cNvPr>
            <p:cNvSpPr/>
            <p:nvPr/>
          </p:nvSpPr>
          <p:spPr bwMode="auto">
            <a:xfrm>
              <a:off x="9766718"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2" name="Rectangle 131">
              <a:extLst>
                <a:ext uri="{FF2B5EF4-FFF2-40B4-BE49-F238E27FC236}">
                  <a16:creationId xmlns:a16="http://schemas.microsoft.com/office/drawing/2014/main" id="{6974A3B8-2962-483F-BBE4-CF7EA3584373}"/>
                </a:ext>
              </a:extLst>
            </p:cNvPr>
            <p:cNvSpPr/>
            <p:nvPr/>
          </p:nvSpPr>
          <p:spPr bwMode="auto">
            <a:xfrm>
              <a:off x="10033314"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3" name="Rectangle 132">
              <a:extLst>
                <a:ext uri="{FF2B5EF4-FFF2-40B4-BE49-F238E27FC236}">
                  <a16:creationId xmlns:a16="http://schemas.microsoft.com/office/drawing/2014/main" id="{D040CF45-A41E-4383-8382-2B9FD8872B3F}"/>
                </a:ext>
              </a:extLst>
            </p:cNvPr>
            <p:cNvSpPr/>
            <p:nvPr/>
          </p:nvSpPr>
          <p:spPr bwMode="auto">
            <a:xfrm>
              <a:off x="10299909"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4" name="Rectangle 133">
              <a:extLst>
                <a:ext uri="{FF2B5EF4-FFF2-40B4-BE49-F238E27FC236}">
                  <a16:creationId xmlns:a16="http://schemas.microsoft.com/office/drawing/2014/main" id="{47BA3237-5550-4DF1-820D-DA152FC86AA9}"/>
                </a:ext>
              </a:extLst>
            </p:cNvPr>
            <p:cNvSpPr/>
            <p:nvPr/>
          </p:nvSpPr>
          <p:spPr bwMode="auto">
            <a:xfrm>
              <a:off x="10560158"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5" name="Rectangle 134">
              <a:extLst>
                <a:ext uri="{FF2B5EF4-FFF2-40B4-BE49-F238E27FC236}">
                  <a16:creationId xmlns:a16="http://schemas.microsoft.com/office/drawing/2014/main" id="{1C613233-21B1-4B06-83DB-C634AC656C3C}"/>
                </a:ext>
              </a:extLst>
            </p:cNvPr>
            <p:cNvSpPr/>
            <p:nvPr/>
          </p:nvSpPr>
          <p:spPr bwMode="auto">
            <a:xfrm>
              <a:off x="10826754"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6" name="TextBox 187">
              <a:extLst>
                <a:ext uri="{FF2B5EF4-FFF2-40B4-BE49-F238E27FC236}">
                  <a16:creationId xmlns:a16="http://schemas.microsoft.com/office/drawing/2014/main" id="{CF03F612-6420-4371-B84F-D897B4BDEBF0}"/>
                </a:ext>
              </a:extLst>
            </p:cNvPr>
            <p:cNvSpPr txBox="1">
              <a:spLocks noChangeArrowheads="1"/>
            </p:cNvSpPr>
            <p:nvPr/>
          </p:nvSpPr>
          <p:spPr bwMode="auto">
            <a:xfrm>
              <a:off x="9392327" y="5322889"/>
              <a:ext cx="16207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ISR number</a:t>
              </a:r>
            </a:p>
          </p:txBody>
        </p:sp>
        <p:sp>
          <p:nvSpPr>
            <p:cNvPr id="137" name="Rectangle 136">
              <a:extLst>
                <a:ext uri="{FF2B5EF4-FFF2-40B4-BE49-F238E27FC236}">
                  <a16:creationId xmlns:a16="http://schemas.microsoft.com/office/drawing/2014/main" id="{8CC87A28-D573-4D44-B225-7BAF9AF93CC7}"/>
                </a:ext>
              </a:extLst>
            </p:cNvPr>
            <p:cNvSpPr/>
            <p:nvPr/>
          </p:nvSpPr>
          <p:spPr bwMode="auto">
            <a:xfrm>
              <a:off x="2634222" y="5329239"/>
              <a:ext cx="8459128"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8" name="TextBox 189">
              <a:extLst>
                <a:ext uri="{FF2B5EF4-FFF2-40B4-BE49-F238E27FC236}">
                  <a16:creationId xmlns:a16="http://schemas.microsoft.com/office/drawing/2014/main" id="{676766AD-B966-4567-9758-D099A48B9374}"/>
                </a:ext>
              </a:extLst>
            </p:cNvPr>
            <p:cNvSpPr txBox="1">
              <a:spLocks noChangeArrowheads="1"/>
            </p:cNvSpPr>
            <p:nvPr/>
          </p:nvSpPr>
          <p:spPr bwMode="auto">
            <a:xfrm>
              <a:off x="1129858" y="3282951"/>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APSR</a:t>
              </a:r>
            </a:p>
          </p:txBody>
        </p:sp>
        <p:sp>
          <p:nvSpPr>
            <p:cNvPr id="139" name="TextBox 190">
              <a:extLst>
                <a:ext uri="{FF2B5EF4-FFF2-40B4-BE49-F238E27FC236}">
                  <a16:creationId xmlns:a16="http://schemas.microsoft.com/office/drawing/2014/main" id="{9439B1D6-B070-46E0-9992-1823A9C1013F}"/>
                </a:ext>
              </a:extLst>
            </p:cNvPr>
            <p:cNvSpPr txBox="1">
              <a:spLocks noChangeArrowheads="1"/>
            </p:cNvSpPr>
            <p:nvPr/>
          </p:nvSpPr>
          <p:spPr bwMode="auto">
            <a:xfrm>
              <a:off x="1129858" y="3868739"/>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IPSR</a:t>
              </a:r>
            </a:p>
          </p:txBody>
        </p:sp>
        <p:sp>
          <p:nvSpPr>
            <p:cNvPr id="140" name="TextBox 191">
              <a:extLst>
                <a:ext uri="{FF2B5EF4-FFF2-40B4-BE49-F238E27FC236}">
                  <a16:creationId xmlns:a16="http://schemas.microsoft.com/office/drawing/2014/main" id="{C97F7A2E-7386-48C3-BA73-6FF63256E171}"/>
                </a:ext>
              </a:extLst>
            </p:cNvPr>
            <p:cNvSpPr txBox="1">
              <a:spLocks noChangeArrowheads="1"/>
            </p:cNvSpPr>
            <p:nvPr/>
          </p:nvSpPr>
          <p:spPr bwMode="auto">
            <a:xfrm>
              <a:off x="1129858" y="4487864"/>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EPSR</a:t>
              </a:r>
            </a:p>
          </p:txBody>
        </p:sp>
        <p:sp>
          <p:nvSpPr>
            <p:cNvPr id="141" name="TextBox 192">
              <a:extLst>
                <a:ext uri="{FF2B5EF4-FFF2-40B4-BE49-F238E27FC236}">
                  <a16:creationId xmlns:a16="http://schemas.microsoft.com/office/drawing/2014/main" id="{1D353768-A2AE-4C02-B109-DD6FFAD34C01}"/>
                </a:ext>
              </a:extLst>
            </p:cNvPr>
            <p:cNvSpPr txBox="1">
              <a:spLocks noChangeArrowheads="1"/>
            </p:cNvSpPr>
            <p:nvPr/>
          </p:nvSpPr>
          <p:spPr bwMode="auto">
            <a:xfrm>
              <a:off x="1129858" y="5308601"/>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xPSR</a:t>
              </a:r>
            </a:p>
          </p:txBody>
        </p:sp>
        <p:sp>
          <p:nvSpPr>
            <p:cNvPr id="142" name="TextBox 200">
              <a:extLst>
                <a:ext uri="{FF2B5EF4-FFF2-40B4-BE49-F238E27FC236}">
                  <a16:creationId xmlns:a16="http://schemas.microsoft.com/office/drawing/2014/main" id="{DE776070-573E-4F93-A506-21BEBD459F32}"/>
                </a:ext>
              </a:extLst>
            </p:cNvPr>
            <p:cNvSpPr txBox="1">
              <a:spLocks noChangeArrowheads="1"/>
            </p:cNvSpPr>
            <p:nvPr/>
          </p:nvSpPr>
          <p:spPr bwMode="auto">
            <a:xfrm>
              <a:off x="10483988" y="5783264"/>
              <a:ext cx="6961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bit0</a:t>
              </a:r>
            </a:p>
          </p:txBody>
        </p:sp>
        <p:sp>
          <p:nvSpPr>
            <p:cNvPr id="143" name="TextBox 201">
              <a:extLst>
                <a:ext uri="{FF2B5EF4-FFF2-40B4-BE49-F238E27FC236}">
                  <a16:creationId xmlns:a16="http://schemas.microsoft.com/office/drawing/2014/main" id="{225855AE-018D-42C7-8324-4F01D543F66E}"/>
                </a:ext>
              </a:extLst>
            </p:cNvPr>
            <p:cNvSpPr txBox="1">
              <a:spLocks noChangeArrowheads="1"/>
            </p:cNvSpPr>
            <p:nvPr/>
          </p:nvSpPr>
          <p:spPr bwMode="auto">
            <a:xfrm>
              <a:off x="8499330" y="5783264"/>
              <a:ext cx="6961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bit8</a:t>
              </a:r>
            </a:p>
          </p:txBody>
        </p:sp>
        <p:sp>
          <p:nvSpPr>
            <p:cNvPr id="144" name="TextBox 202">
              <a:extLst>
                <a:ext uri="{FF2B5EF4-FFF2-40B4-BE49-F238E27FC236}">
                  <a16:creationId xmlns:a16="http://schemas.microsoft.com/office/drawing/2014/main" id="{75262C9A-A751-4727-BBA9-0D06282DD3FE}"/>
                </a:ext>
              </a:extLst>
            </p:cNvPr>
            <p:cNvSpPr txBox="1">
              <a:spLocks noChangeArrowheads="1"/>
            </p:cNvSpPr>
            <p:nvPr/>
          </p:nvSpPr>
          <p:spPr bwMode="auto">
            <a:xfrm>
              <a:off x="6300972" y="5783264"/>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bit16</a:t>
              </a:r>
            </a:p>
          </p:txBody>
        </p:sp>
        <p:sp>
          <p:nvSpPr>
            <p:cNvPr id="145" name="TextBox 203">
              <a:extLst>
                <a:ext uri="{FF2B5EF4-FFF2-40B4-BE49-F238E27FC236}">
                  <a16:creationId xmlns:a16="http://schemas.microsoft.com/office/drawing/2014/main" id="{89D53E18-DA22-4473-812B-92964123DF87}"/>
                </a:ext>
              </a:extLst>
            </p:cNvPr>
            <p:cNvSpPr txBox="1">
              <a:spLocks noChangeArrowheads="1"/>
            </p:cNvSpPr>
            <p:nvPr/>
          </p:nvSpPr>
          <p:spPr bwMode="auto">
            <a:xfrm>
              <a:off x="4100498" y="5783264"/>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bit24</a:t>
              </a:r>
            </a:p>
          </p:txBody>
        </p:sp>
        <p:sp>
          <p:nvSpPr>
            <p:cNvPr id="146" name="TextBox 204">
              <a:extLst>
                <a:ext uri="{FF2B5EF4-FFF2-40B4-BE49-F238E27FC236}">
                  <a16:creationId xmlns:a16="http://schemas.microsoft.com/office/drawing/2014/main" id="{46DA49A9-4214-431D-85D0-F6B0AB652859}"/>
                </a:ext>
              </a:extLst>
            </p:cNvPr>
            <p:cNvSpPr txBox="1">
              <a:spLocks noChangeArrowheads="1"/>
            </p:cNvSpPr>
            <p:nvPr/>
          </p:nvSpPr>
          <p:spPr bwMode="auto">
            <a:xfrm>
              <a:off x="2598252" y="5783264"/>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bit31</a:t>
              </a:r>
            </a:p>
          </p:txBody>
        </p:sp>
        <p:sp>
          <p:nvSpPr>
            <p:cNvPr id="147" name="Rectangle 146">
              <a:extLst>
                <a:ext uri="{FF2B5EF4-FFF2-40B4-BE49-F238E27FC236}">
                  <a16:creationId xmlns:a16="http://schemas.microsoft.com/office/drawing/2014/main" id="{A7A1E8F3-67A9-41EB-AE8F-3E9BEF44F031}"/>
                </a:ext>
              </a:extLst>
            </p:cNvPr>
            <p:cNvSpPr/>
            <p:nvPr/>
          </p:nvSpPr>
          <p:spPr bwMode="auto">
            <a:xfrm>
              <a:off x="3692142" y="3303589"/>
              <a:ext cx="266596" cy="293687"/>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Q</a:t>
              </a:r>
            </a:p>
          </p:txBody>
        </p:sp>
        <p:sp>
          <p:nvSpPr>
            <p:cNvPr id="148" name="Rectangle 147">
              <a:extLst>
                <a:ext uri="{FF2B5EF4-FFF2-40B4-BE49-F238E27FC236}">
                  <a16:creationId xmlns:a16="http://schemas.microsoft.com/office/drawing/2014/main" id="{7D7B3548-EAEA-434E-8212-836A9F0C0290}"/>
                </a:ext>
              </a:extLst>
            </p:cNvPr>
            <p:cNvSpPr/>
            <p:nvPr/>
          </p:nvSpPr>
          <p:spPr bwMode="auto">
            <a:xfrm>
              <a:off x="3962970" y="5327176"/>
              <a:ext cx="526843" cy="2957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cs typeface="Arial" charset="0"/>
                </a:rPr>
                <a:t>ICI/IT</a:t>
              </a:r>
            </a:p>
          </p:txBody>
        </p:sp>
        <p:sp>
          <p:nvSpPr>
            <p:cNvPr id="149" name="Rectangle 148">
              <a:extLst>
                <a:ext uri="{FF2B5EF4-FFF2-40B4-BE49-F238E27FC236}">
                  <a16:creationId xmlns:a16="http://schemas.microsoft.com/office/drawing/2014/main" id="{0395740D-4CDE-4653-B81F-3B37FA601AD3}"/>
                </a:ext>
              </a:extLst>
            </p:cNvPr>
            <p:cNvSpPr/>
            <p:nvPr/>
          </p:nvSpPr>
          <p:spPr bwMode="auto">
            <a:xfrm>
              <a:off x="4489812" y="5327176"/>
              <a:ext cx="264481" cy="2957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T</a:t>
              </a:r>
            </a:p>
          </p:txBody>
        </p:sp>
        <p:sp>
          <p:nvSpPr>
            <p:cNvPr id="150" name="Rectangle 149">
              <a:extLst>
                <a:ext uri="{FF2B5EF4-FFF2-40B4-BE49-F238E27FC236}">
                  <a16:creationId xmlns:a16="http://schemas.microsoft.com/office/drawing/2014/main" id="{05340E88-2BCB-43C7-9BC6-08BAF776CF03}"/>
                </a:ext>
              </a:extLst>
            </p:cNvPr>
            <p:cNvSpPr/>
            <p:nvPr/>
          </p:nvSpPr>
          <p:spPr bwMode="auto">
            <a:xfrm>
              <a:off x="2634222" y="5327653"/>
              <a:ext cx="264479" cy="295749"/>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N</a:t>
              </a:r>
            </a:p>
          </p:txBody>
        </p:sp>
        <p:sp>
          <p:nvSpPr>
            <p:cNvPr id="151" name="Rectangle 150">
              <a:extLst>
                <a:ext uri="{FF2B5EF4-FFF2-40B4-BE49-F238E27FC236}">
                  <a16:creationId xmlns:a16="http://schemas.microsoft.com/office/drawing/2014/main" id="{C9C7B4E4-5605-461F-845E-4518D990BE34}"/>
                </a:ext>
              </a:extLst>
            </p:cNvPr>
            <p:cNvSpPr/>
            <p:nvPr/>
          </p:nvSpPr>
          <p:spPr bwMode="auto">
            <a:xfrm>
              <a:off x="2898701" y="5327653"/>
              <a:ext cx="266596" cy="295749"/>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Z</a:t>
              </a:r>
            </a:p>
          </p:txBody>
        </p:sp>
        <p:sp>
          <p:nvSpPr>
            <p:cNvPr id="152" name="Rectangle 151">
              <a:extLst>
                <a:ext uri="{FF2B5EF4-FFF2-40B4-BE49-F238E27FC236}">
                  <a16:creationId xmlns:a16="http://schemas.microsoft.com/office/drawing/2014/main" id="{F2AD4E2E-9C77-4AB4-966D-11DC99F7D3AD}"/>
                </a:ext>
              </a:extLst>
            </p:cNvPr>
            <p:cNvSpPr/>
            <p:nvPr/>
          </p:nvSpPr>
          <p:spPr bwMode="auto">
            <a:xfrm>
              <a:off x="3158950" y="5327653"/>
              <a:ext cx="266596" cy="295749"/>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C</a:t>
              </a:r>
            </a:p>
          </p:txBody>
        </p:sp>
        <p:sp>
          <p:nvSpPr>
            <p:cNvPr id="153" name="Rectangle 152">
              <a:extLst>
                <a:ext uri="{FF2B5EF4-FFF2-40B4-BE49-F238E27FC236}">
                  <a16:creationId xmlns:a16="http://schemas.microsoft.com/office/drawing/2014/main" id="{CAD74D04-ECB9-42DD-BAA2-BA7C5E9FF82C}"/>
                </a:ext>
              </a:extLst>
            </p:cNvPr>
            <p:cNvSpPr/>
            <p:nvPr/>
          </p:nvSpPr>
          <p:spPr bwMode="auto">
            <a:xfrm>
              <a:off x="3425546" y="5327653"/>
              <a:ext cx="266596" cy="295749"/>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V</a:t>
              </a:r>
            </a:p>
          </p:txBody>
        </p:sp>
        <p:sp>
          <p:nvSpPr>
            <p:cNvPr id="154" name="Rectangle 153">
              <a:extLst>
                <a:ext uri="{FF2B5EF4-FFF2-40B4-BE49-F238E27FC236}">
                  <a16:creationId xmlns:a16="http://schemas.microsoft.com/office/drawing/2014/main" id="{6C4E1EFC-CA13-4455-8B4A-A2B4C550D748}"/>
                </a:ext>
              </a:extLst>
            </p:cNvPr>
            <p:cNvSpPr/>
            <p:nvPr/>
          </p:nvSpPr>
          <p:spPr bwMode="auto">
            <a:xfrm>
              <a:off x="3692142" y="5327653"/>
              <a:ext cx="266596" cy="295749"/>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Q</a:t>
              </a:r>
            </a:p>
          </p:txBody>
        </p:sp>
        <p:sp>
          <p:nvSpPr>
            <p:cNvPr id="155" name="Rectangle 154">
              <a:extLst>
                <a:ext uri="{FF2B5EF4-FFF2-40B4-BE49-F238E27FC236}">
                  <a16:creationId xmlns:a16="http://schemas.microsoft.com/office/drawing/2014/main" id="{FF7F8A36-2461-49F9-A2A7-A5ED655FBBA9}"/>
                </a:ext>
              </a:extLst>
            </p:cNvPr>
            <p:cNvSpPr/>
            <p:nvPr/>
          </p:nvSpPr>
          <p:spPr bwMode="auto">
            <a:xfrm>
              <a:off x="8191475" y="4502150"/>
              <a:ext cx="526843" cy="293688"/>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cs typeface="Arial" charset="0"/>
                </a:rPr>
                <a:t>ICI/IT</a:t>
              </a:r>
            </a:p>
          </p:txBody>
        </p:sp>
        <p:sp>
          <p:nvSpPr>
            <p:cNvPr id="156" name="Rectangle 155">
              <a:extLst>
                <a:ext uri="{FF2B5EF4-FFF2-40B4-BE49-F238E27FC236}">
                  <a16:creationId xmlns:a16="http://schemas.microsoft.com/office/drawing/2014/main" id="{9AFD565D-8A6E-45A9-BDB3-C59088EA3271}"/>
                </a:ext>
              </a:extLst>
            </p:cNvPr>
            <p:cNvSpPr/>
            <p:nvPr/>
          </p:nvSpPr>
          <p:spPr bwMode="auto">
            <a:xfrm>
              <a:off x="8191475" y="5329464"/>
              <a:ext cx="526843" cy="293688"/>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b="0" dirty="0">
                  <a:cs typeface="Arial" charset="0"/>
                </a:rPr>
                <a:t>ICI/IT</a:t>
              </a:r>
            </a:p>
          </p:txBody>
        </p:sp>
      </p:grpSp>
    </p:spTree>
    <p:extLst>
      <p:ext uri="{BB962C8B-B14F-4D97-AF65-F5344CB8AC3E}">
        <p14:creationId xmlns:p14="http://schemas.microsoft.com/office/powerpoint/2010/main" val="1858792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3322-E691-43E5-B971-8BA1195FCD53}"/>
              </a:ext>
            </a:extLst>
          </p:cNvPr>
          <p:cNvSpPr>
            <a:spLocks noGrp="1"/>
          </p:cNvSpPr>
          <p:nvPr>
            <p:ph type="title"/>
          </p:nvPr>
        </p:nvSpPr>
        <p:spPr/>
        <p:txBody>
          <a:bodyPr/>
          <a:lstStyle/>
          <a:p>
            <a:r>
              <a:rPr lang="en-GB" dirty="0"/>
              <a:t>Cortex-M4 Registers</a:t>
            </a:r>
            <a:endParaRPr lang="en-US" dirty="0"/>
          </a:p>
        </p:txBody>
      </p:sp>
      <p:sp>
        <p:nvSpPr>
          <p:cNvPr id="3" name="Content Placeholder 2">
            <a:extLst>
              <a:ext uri="{FF2B5EF4-FFF2-40B4-BE49-F238E27FC236}">
                <a16:creationId xmlns:a16="http://schemas.microsoft.com/office/drawing/2014/main" id="{BE5AE24D-8FD8-44CC-9A57-CE0FAEBF1EAC}"/>
              </a:ext>
            </a:extLst>
          </p:cNvPr>
          <p:cNvSpPr>
            <a:spLocks noGrp="1"/>
          </p:cNvSpPr>
          <p:nvPr>
            <p:ph idx="1"/>
          </p:nvPr>
        </p:nvSpPr>
        <p:spPr/>
        <p:txBody>
          <a:bodyPr/>
          <a:lstStyle/>
          <a:p>
            <a:r>
              <a:rPr lang="en-GB" sz="2000" dirty="0"/>
              <a:t>APSR</a:t>
            </a:r>
          </a:p>
          <a:p>
            <a:pPr lvl="1">
              <a:spcBef>
                <a:spcPts val="600"/>
              </a:spcBef>
            </a:pPr>
            <a:r>
              <a:rPr lang="en-US" sz="1800" dirty="0"/>
              <a:t>N: negative flag: set to one if the result from the ALU is negative</a:t>
            </a:r>
          </a:p>
          <a:p>
            <a:pPr lvl="1">
              <a:spcBef>
                <a:spcPts val="600"/>
              </a:spcBef>
            </a:pPr>
            <a:r>
              <a:rPr lang="en-US" sz="1800" dirty="0"/>
              <a:t>Z: zero flag: set to one if the result from the ALU is zero</a:t>
            </a:r>
          </a:p>
          <a:p>
            <a:pPr lvl="1">
              <a:spcBef>
                <a:spcPts val="600"/>
              </a:spcBef>
            </a:pPr>
            <a:r>
              <a:rPr lang="en-US" sz="1800" dirty="0"/>
              <a:t>C: carry flag: set to one if an unsigned overflow occurs</a:t>
            </a:r>
          </a:p>
          <a:p>
            <a:pPr lvl="1">
              <a:spcBef>
                <a:spcPts val="600"/>
              </a:spcBef>
            </a:pPr>
            <a:r>
              <a:rPr lang="en-US" sz="1800" dirty="0"/>
              <a:t>V: overflow flag: set to one if a signed overflow occurs</a:t>
            </a:r>
          </a:p>
          <a:p>
            <a:pPr lvl="1">
              <a:spcBef>
                <a:spcPts val="600"/>
              </a:spcBef>
            </a:pPr>
            <a:r>
              <a:rPr lang="en-US" sz="1800" dirty="0"/>
              <a:t>Q: stick saturation flag: set to one if saturation has occurred in saturating arithmetic instructions, or overflow has occurred in certain multiply instructions</a:t>
            </a:r>
          </a:p>
          <a:p>
            <a:pPr lvl="1">
              <a:spcBef>
                <a:spcPts val="600"/>
              </a:spcBef>
            </a:pPr>
            <a:endParaRPr lang="en-US" sz="1800" dirty="0"/>
          </a:p>
          <a:p>
            <a:r>
              <a:rPr lang="en-US" sz="2000" dirty="0"/>
              <a:t>IPSR</a:t>
            </a:r>
          </a:p>
          <a:p>
            <a:pPr lvl="1">
              <a:spcBef>
                <a:spcPts val="600"/>
              </a:spcBef>
            </a:pPr>
            <a:r>
              <a:rPr lang="en-US" sz="1800" dirty="0"/>
              <a:t>Interrupt service routine (ISR) number: current executing ISR number</a:t>
            </a:r>
          </a:p>
          <a:p>
            <a:pPr lvl="1">
              <a:spcBef>
                <a:spcPts val="600"/>
              </a:spcBef>
            </a:pPr>
            <a:endParaRPr lang="en-US" sz="1800" dirty="0"/>
          </a:p>
          <a:p>
            <a:r>
              <a:rPr lang="en-US" sz="2000" dirty="0"/>
              <a:t>EPSR</a:t>
            </a:r>
          </a:p>
          <a:p>
            <a:pPr lvl="1">
              <a:spcBef>
                <a:spcPts val="600"/>
              </a:spcBef>
            </a:pPr>
            <a:r>
              <a:rPr lang="en-US" sz="1800" dirty="0"/>
              <a:t>T: Thumb state: always one since Cortex-M4 only supports the Thumb state</a:t>
            </a:r>
          </a:p>
          <a:p>
            <a:pPr lvl="1">
              <a:spcBef>
                <a:spcPts val="600"/>
              </a:spcBef>
            </a:pPr>
            <a:r>
              <a:rPr lang="en-US" sz="1800" dirty="0"/>
              <a:t>IC/IT: Interrupt-continuable instruction (ICI) bit, IF-THEN instruction status bit</a:t>
            </a:r>
          </a:p>
        </p:txBody>
      </p:sp>
    </p:spTree>
    <p:extLst>
      <p:ext uri="{BB962C8B-B14F-4D97-AF65-F5344CB8AC3E}">
        <p14:creationId xmlns:p14="http://schemas.microsoft.com/office/powerpoint/2010/main" val="3029763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9BA4-4969-4B15-AF36-78C529BE8530}"/>
              </a:ext>
            </a:extLst>
          </p:cNvPr>
          <p:cNvSpPr>
            <a:spLocks noGrp="1"/>
          </p:cNvSpPr>
          <p:nvPr>
            <p:ph type="title"/>
          </p:nvPr>
        </p:nvSpPr>
        <p:spPr/>
        <p:txBody>
          <a:bodyPr/>
          <a:lstStyle/>
          <a:p>
            <a:r>
              <a:rPr lang="en-GB" dirty="0"/>
              <a:t>Cortex-M4 Registers</a:t>
            </a:r>
            <a:endParaRPr lang="en-US" dirty="0"/>
          </a:p>
        </p:txBody>
      </p:sp>
      <p:sp>
        <p:nvSpPr>
          <p:cNvPr id="3" name="Content Placeholder 2">
            <a:extLst>
              <a:ext uri="{FF2B5EF4-FFF2-40B4-BE49-F238E27FC236}">
                <a16:creationId xmlns:a16="http://schemas.microsoft.com/office/drawing/2014/main" id="{F3CA1D48-12A6-4B1E-858C-C646328DAD95}"/>
              </a:ext>
            </a:extLst>
          </p:cNvPr>
          <p:cNvSpPr>
            <a:spLocks noGrp="1"/>
          </p:cNvSpPr>
          <p:nvPr>
            <p:ph idx="1"/>
          </p:nvPr>
        </p:nvSpPr>
        <p:spPr/>
        <p:txBody>
          <a:bodyPr/>
          <a:lstStyle/>
          <a:p>
            <a:r>
              <a:rPr lang="en-GB" dirty="0"/>
              <a:t>Exception mask registers</a:t>
            </a:r>
          </a:p>
          <a:p>
            <a:pPr lvl="1">
              <a:spcBef>
                <a:spcPts val="600"/>
              </a:spcBef>
            </a:pPr>
            <a:r>
              <a:rPr lang="en-US" dirty="0"/>
              <a:t>1-bit PRIMASK</a:t>
            </a:r>
          </a:p>
          <a:p>
            <a:pPr lvl="2">
              <a:spcBef>
                <a:spcPts val="600"/>
              </a:spcBef>
            </a:pPr>
            <a:r>
              <a:rPr lang="en-US" dirty="0"/>
              <a:t>If set to one, will block all interrupts apart from NMI and the hard fault exception</a:t>
            </a:r>
          </a:p>
          <a:p>
            <a:pPr lvl="1">
              <a:spcBef>
                <a:spcPts val="600"/>
              </a:spcBef>
            </a:pPr>
            <a:r>
              <a:rPr lang="en-US" dirty="0"/>
              <a:t>1-bit FAULTMASK</a:t>
            </a:r>
          </a:p>
          <a:p>
            <a:pPr lvl="2">
              <a:spcBef>
                <a:spcPts val="600"/>
              </a:spcBef>
            </a:pPr>
            <a:r>
              <a:rPr lang="en-US" dirty="0"/>
              <a:t>If set to one, will block all the interrupts apart from NMI</a:t>
            </a:r>
          </a:p>
          <a:p>
            <a:pPr lvl="1">
              <a:spcBef>
                <a:spcPts val="600"/>
              </a:spcBef>
            </a:pPr>
            <a:r>
              <a:rPr lang="en-US" dirty="0"/>
              <a:t>1-bit BASEPRI</a:t>
            </a:r>
          </a:p>
          <a:p>
            <a:pPr lvl="2">
              <a:spcBef>
                <a:spcPts val="600"/>
              </a:spcBef>
            </a:pPr>
            <a:r>
              <a:rPr lang="en-US" dirty="0"/>
              <a:t>If set to one, will block all interrupts of the same or lower level (only allowing for interrupts with higher priorities)</a:t>
            </a:r>
          </a:p>
          <a:p>
            <a:endParaRPr lang="en-US" dirty="0"/>
          </a:p>
          <a:p>
            <a:r>
              <a:rPr lang="en-US" dirty="0"/>
              <a:t>CONTROL: special register</a:t>
            </a:r>
          </a:p>
          <a:p>
            <a:pPr lvl="1">
              <a:spcBef>
                <a:spcPts val="600"/>
              </a:spcBef>
            </a:pPr>
            <a:r>
              <a:rPr lang="en-US" dirty="0"/>
              <a:t>1-bit stack definition</a:t>
            </a:r>
          </a:p>
          <a:p>
            <a:pPr lvl="2">
              <a:spcBef>
                <a:spcPts val="600"/>
              </a:spcBef>
            </a:pPr>
            <a:r>
              <a:rPr lang="en-US" dirty="0"/>
              <a:t>Set to one to use the PSP</a:t>
            </a:r>
          </a:p>
          <a:p>
            <a:pPr lvl="2">
              <a:spcBef>
                <a:spcPts val="600"/>
              </a:spcBef>
            </a:pPr>
            <a:r>
              <a:rPr lang="en-US" dirty="0"/>
              <a:t>Clear to zero to use the MSP</a:t>
            </a:r>
          </a:p>
        </p:txBody>
      </p:sp>
    </p:spTree>
    <p:extLst>
      <p:ext uri="{BB962C8B-B14F-4D97-AF65-F5344CB8AC3E}">
        <p14:creationId xmlns:p14="http://schemas.microsoft.com/office/powerpoint/2010/main" val="16060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6898-BE83-4672-AF45-D5BC8BA59856}"/>
              </a:ext>
            </a:extLst>
          </p:cNvPr>
          <p:cNvSpPr>
            <a:spLocks noGrp="1"/>
          </p:cNvSpPr>
          <p:nvPr>
            <p:ph type="title"/>
          </p:nvPr>
        </p:nvSpPr>
        <p:spPr/>
        <p:txBody>
          <a:bodyPr/>
          <a:lstStyle/>
          <a:p>
            <a:r>
              <a:rPr lang="en-GB" dirty="0"/>
              <a:t>Cortex-M4 Registers</a:t>
            </a:r>
            <a:endParaRPr lang="en-US" dirty="0"/>
          </a:p>
        </p:txBody>
      </p:sp>
      <p:grpSp>
        <p:nvGrpSpPr>
          <p:cNvPr id="4" name="Group 3">
            <a:extLst>
              <a:ext uri="{FF2B5EF4-FFF2-40B4-BE49-F238E27FC236}">
                <a16:creationId xmlns:a16="http://schemas.microsoft.com/office/drawing/2014/main" id="{6789E7CB-FE78-499D-9704-739667869FBB}"/>
              </a:ext>
            </a:extLst>
          </p:cNvPr>
          <p:cNvGrpSpPr/>
          <p:nvPr/>
        </p:nvGrpSpPr>
        <p:grpSpPr>
          <a:xfrm>
            <a:off x="492125" y="1416698"/>
            <a:ext cx="11146245" cy="4383087"/>
            <a:chOff x="583972" y="1420813"/>
            <a:chExt cx="11146245" cy="4383087"/>
          </a:xfrm>
        </p:grpSpPr>
        <p:sp>
          <p:nvSpPr>
            <p:cNvPr id="5" name="Rectangle 4">
              <a:extLst>
                <a:ext uri="{FF2B5EF4-FFF2-40B4-BE49-F238E27FC236}">
                  <a16:creationId xmlns:a16="http://schemas.microsoft.com/office/drawing/2014/main" id="{BA5DDA49-8833-4EAC-9AA0-F2D7F2A2AE28}"/>
                </a:ext>
              </a:extLst>
            </p:cNvPr>
            <p:cNvSpPr/>
            <p:nvPr/>
          </p:nvSpPr>
          <p:spPr bwMode="auto">
            <a:xfrm>
              <a:off x="3438241"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6" name="Rectangle 5">
              <a:extLst>
                <a:ext uri="{FF2B5EF4-FFF2-40B4-BE49-F238E27FC236}">
                  <a16:creationId xmlns:a16="http://schemas.microsoft.com/office/drawing/2014/main" id="{94E3956D-8B29-4B79-A7F3-7A198C7EEA67}"/>
                </a:ext>
              </a:extLst>
            </p:cNvPr>
            <p:cNvSpPr/>
            <p:nvPr/>
          </p:nvSpPr>
          <p:spPr bwMode="auto">
            <a:xfrm>
              <a:off x="3704837"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 name="Rectangle 6">
              <a:extLst>
                <a:ext uri="{FF2B5EF4-FFF2-40B4-BE49-F238E27FC236}">
                  <a16:creationId xmlns:a16="http://schemas.microsoft.com/office/drawing/2014/main" id="{AF4C1AD7-3814-44FE-A5F6-E8C86F253F7E}"/>
                </a:ext>
              </a:extLst>
            </p:cNvPr>
            <p:cNvSpPr/>
            <p:nvPr/>
          </p:nvSpPr>
          <p:spPr bwMode="auto">
            <a:xfrm>
              <a:off x="3965085"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 name="Rectangle 7">
              <a:extLst>
                <a:ext uri="{FF2B5EF4-FFF2-40B4-BE49-F238E27FC236}">
                  <a16:creationId xmlns:a16="http://schemas.microsoft.com/office/drawing/2014/main" id="{0293C88E-479F-44D5-8CD4-42BB638DBEE9}"/>
                </a:ext>
              </a:extLst>
            </p:cNvPr>
            <p:cNvSpPr/>
            <p:nvPr/>
          </p:nvSpPr>
          <p:spPr bwMode="auto">
            <a:xfrm>
              <a:off x="4231680"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9" name="Rectangle 8">
              <a:extLst>
                <a:ext uri="{FF2B5EF4-FFF2-40B4-BE49-F238E27FC236}">
                  <a16:creationId xmlns:a16="http://schemas.microsoft.com/office/drawing/2014/main" id="{09E1DA94-99A7-4675-8E4F-FBBB20A99CAD}"/>
                </a:ext>
              </a:extLst>
            </p:cNvPr>
            <p:cNvSpPr/>
            <p:nvPr/>
          </p:nvSpPr>
          <p:spPr bwMode="auto">
            <a:xfrm>
              <a:off x="2376089" y="478789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0" name="Rectangle 9">
              <a:extLst>
                <a:ext uri="{FF2B5EF4-FFF2-40B4-BE49-F238E27FC236}">
                  <a16:creationId xmlns:a16="http://schemas.microsoft.com/office/drawing/2014/main" id="{044EE999-E9DE-4C1B-8180-2CB03E404D16}"/>
                </a:ext>
              </a:extLst>
            </p:cNvPr>
            <p:cNvSpPr/>
            <p:nvPr/>
          </p:nvSpPr>
          <p:spPr bwMode="auto">
            <a:xfrm>
              <a:off x="2642685" y="478789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1" name="Rectangle 10">
              <a:extLst>
                <a:ext uri="{FF2B5EF4-FFF2-40B4-BE49-F238E27FC236}">
                  <a16:creationId xmlns:a16="http://schemas.microsoft.com/office/drawing/2014/main" id="{59D34690-01F2-4B16-80E9-46A892DBEFC2}"/>
                </a:ext>
              </a:extLst>
            </p:cNvPr>
            <p:cNvSpPr/>
            <p:nvPr/>
          </p:nvSpPr>
          <p:spPr bwMode="auto">
            <a:xfrm>
              <a:off x="2902933" y="478789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2" name="Rectangle 11">
              <a:extLst>
                <a:ext uri="{FF2B5EF4-FFF2-40B4-BE49-F238E27FC236}">
                  <a16:creationId xmlns:a16="http://schemas.microsoft.com/office/drawing/2014/main" id="{6BA883A0-1676-4CB6-88E8-8B43EE9B0FF7}"/>
                </a:ext>
              </a:extLst>
            </p:cNvPr>
            <p:cNvSpPr/>
            <p:nvPr/>
          </p:nvSpPr>
          <p:spPr bwMode="auto">
            <a:xfrm>
              <a:off x="3169529" y="478789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3" name="Rectangle 12">
              <a:extLst>
                <a:ext uri="{FF2B5EF4-FFF2-40B4-BE49-F238E27FC236}">
                  <a16:creationId xmlns:a16="http://schemas.microsoft.com/office/drawing/2014/main" id="{A8D961E4-325B-4E83-A2CA-CEED8C116110}"/>
                </a:ext>
              </a:extLst>
            </p:cNvPr>
            <p:cNvSpPr/>
            <p:nvPr/>
          </p:nvSpPr>
          <p:spPr bwMode="auto">
            <a:xfrm>
              <a:off x="4231680" y="3876674"/>
              <a:ext cx="266596" cy="293688"/>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grpSp>
          <p:nvGrpSpPr>
            <p:cNvPr id="14" name="Group 155">
              <a:extLst>
                <a:ext uri="{FF2B5EF4-FFF2-40B4-BE49-F238E27FC236}">
                  <a16:creationId xmlns:a16="http://schemas.microsoft.com/office/drawing/2014/main" id="{38B8EF9D-7496-4C38-A9D1-9A5F47EDD882}"/>
                </a:ext>
              </a:extLst>
            </p:cNvPr>
            <p:cNvGrpSpPr>
              <a:grpSpLocks/>
            </p:cNvGrpSpPr>
            <p:nvPr/>
          </p:nvGrpSpPr>
          <p:grpSpPr bwMode="auto">
            <a:xfrm>
              <a:off x="2376089" y="2005013"/>
              <a:ext cx="8461243" cy="3395662"/>
              <a:chOff x="1975669" y="3282630"/>
              <a:chExt cx="6347853" cy="2695589"/>
            </a:xfrm>
          </p:grpSpPr>
          <p:cxnSp>
            <p:nvCxnSpPr>
              <p:cNvPr id="158" name="Straight Connector 157">
                <a:extLst>
                  <a:ext uri="{FF2B5EF4-FFF2-40B4-BE49-F238E27FC236}">
                    <a16:creationId xmlns:a16="http://schemas.microsoft.com/office/drawing/2014/main" id="{D75435B5-947D-498D-8692-8F0E45639064}"/>
                  </a:ext>
                </a:extLst>
              </p:cNvPr>
              <p:cNvCxnSpPr/>
              <p:nvPr/>
            </p:nvCxnSpPr>
            <p:spPr bwMode="auto">
              <a:xfrm>
                <a:off x="1975669"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59" name="Straight Connector 158">
                <a:extLst>
                  <a:ext uri="{FF2B5EF4-FFF2-40B4-BE49-F238E27FC236}">
                    <a16:creationId xmlns:a16="http://schemas.microsoft.com/office/drawing/2014/main" id="{4D6D16D2-4337-4482-8E8D-A589FC86B95F}"/>
                  </a:ext>
                </a:extLst>
              </p:cNvPr>
              <p:cNvCxnSpPr/>
              <p:nvPr/>
            </p:nvCxnSpPr>
            <p:spPr bwMode="auto">
              <a:xfrm>
                <a:off x="8323522"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60" name="Straight Connector 159">
                <a:extLst>
                  <a:ext uri="{FF2B5EF4-FFF2-40B4-BE49-F238E27FC236}">
                    <a16:creationId xmlns:a16="http://schemas.microsoft.com/office/drawing/2014/main" id="{4BF37511-632E-42B8-B001-88AC3BC9088B}"/>
                  </a:ext>
                </a:extLst>
              </p:cNvPr>
              <p:cNvCxnSpPr/>
              <p:nvPr/>
            </p:nvCxnSpPr>
            <p:spPr bwMode="auto">
              <a:xfrm>
                <a:off x="3567791"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61" name="Straight Connector 160">
                <a:extLst>
                  <a:ext uri="{FF2B5EF4-FFF2-40B4-BE49-F238E27FC236}">
                    <a16:creationId xmlns:a16="http://schemas.microsoft.com/office/drawing/2014/main" id="{D1A8E41D-0A8A-4528-AA56-F3809BD6A3FF}"/>
                  </a:ext>
                </a:extLst>
              </p:cNvPr>
              <p:cNvCxnSpPr/>
              <p:nvPr/>
            </p:nvCxnSpPr>
            <p:spPr bwMode="auto">
              <a:xfrm>
                <a:off x="5161500"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62" name="Straight Connector 161">
                <a:extLst>
                  <a:ext uri="{FF2B5EF4-FFF2-40B4-BE49-F238E27FC236}">
                    <a16:creationId xmlns:a16="http://schemas.microsoft.com/office/drawing/2014/main" id="{51C1D396-7779-4454-A731-51390DADEC94}"/>
                  </a:ext>
                </a:extLst>
              </p:cNvPr>
              <p:cNvCxnSpPr/>
              <p:nvPr/>
            </p:nvCxnSpPr>
            <p:spPr bwMode="auto">
              <a:xfrm>
                <a:off x="6739337"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grpSp>
        <p:sp>
          <p:nvSpPr>
            <p:cNvPr id="15" name="Rectangle 14">
              <a:extLst>
                <a:ext uri="{FF2B5EF4-FFF2-40B4-BE49-F238E27FC236}">
                  <a16:creationId xmlns:a16="http://schemas.microsoft.com/office/drawing/2014/main" id="{A44BE867-4222-4734-9AF7-3C8F31C1DBE5}"/>
                </a:ext>
              </a:extLst>
            </p:cNvPr>
            <p:cNvSpPr/>
            <p:nvPr/>
          </p:nvSpPr>
          <p:spPr bwMode="auto">
            <a:xfrm>
              <a:off x="2376089"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6" name="Rectangle 15">
              <a:extLst>
                <a:ext uri="{FF2B5EF4-FFF2-40B4-BE49-F238E27FC236}">
                  <a16:creationId xmlns:a16="http://schemas.microsoft.com/office/drawing/2014/main" id="{86FA99EE-E7B1-4429-A4CF-A679FD599E7A}"/>
                </a:ext>
              </a:extLst>
            </p:cNvPr>
            <p:cNvSpPr/>
            <p:nvPr/>
          </p:nvSpPr>
          <p:spPr bwMode="auto">
            <a:xfrm>
              <a:off x="2642685"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7" name="Rectangle 16">
              <a:extLst>
                <a:ext uri="{FF2B5EF4-FFF2-40B4-BE49-F238E27FC236}">
                  <a16:creationId xmlns:a16="http://schemas.microsoft.com/office/drawing/2014/main" id="{9C059FB8-3FBB-4653-B45E-D5F4E202152E}"/>
                </a:ext>
              </a:extLst>
            </p:cNvPr>
            <p:cNvSpPr/>
            <p:nvPr/>
          </p:nvSpPr>
          <p:spPr bwMode="auto">
            <a:xfrm>
              <a:off x="2902933"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8" name="Rectangle 17">
              <a:extLst>
                <a:ext uri="{FF2B5EF4-FFF2-40B4-BE49-F238E27FC236}">
                  <a16:creationId xmlns:a16="http://schemas.microsoft.com/office/drawing/2014/main" id="{DAFD4A90-A506-4B9F-A27F-DC8C056014B4}"/>
                </a:ext>
              </a:extLst>
            </p:cNvPr>
            <p:cNvSpPr/>
            <p:nvPr/>
          </p:nvSpPr>
          <p:spPr bwMode="auto">
            <a:xfrm>
              <a:off x="3169529"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9" name="Rectangle 18">
              <a:extLst>
                <a:ext uri="{FF2B5EF4-FFF2-40B4-BE49-F238E27FC236}">
                  <a16:creationId xmlns:a16="http://schemas.microsoft.com/office/drawing/2014/main" id="{B0E952E6-8A4F-42BD-8C1C-AB2F2983B8C8}"/>
                </a:ext>
              </a:extLst>
            </p:cNvPr>
            <p:cNvSpPr/>
            <p:nvPr/>
          </p:nvSpPr>
          <p:spPr bwMode="auto">
            <a:xfrm>
              <a:off x="3438241"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0" name="Rectangle 19">
              <a:extLst>
                <a:ext uri="{FF2B5EF4-FFF2-40B4-BE49-F238E27FC236}">
                  <a16:creationId xmlns:a16="http://schemas.microsoft.com/office/drawing/2014/main" id="{407F8E01-B01D-424B-B5EE-F686593D3D31}"/>
                </a:ext>
              </a:extLst>
            </p:cNvPr>
            <p:cNvSpPr/>
            <p:nvPr/>
          </p:nvSpPr>
          <p:spPr bwMode="auto">
            <a:xfrm>
              <a:off x="3704837"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 name="Rectangle 20">
              <a:extLst>
                <a:ext uri="{FF2B5EF4-FFF2-40B4-BE49-F238E27FC236}">
                  <a16:creationId xmlns:a16="http://schemas.microsoft.com/office/drawing/2014/main" id="{EEE63D92-23BB-4A1E-964C-60F53AE72A9B}"/>
                </a:ext>
              </a:extLst>
            </p:cNvPr>
            <p:cNvSpPr/>
            <p:nvPr/>
          </p:nvSpPr>
          <p:spPr bwMode="auto">
            <a:xfrm>
              <a:off x="3965085"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2" name="Rectangle 21">
              <a:extLst>
                <a:ext uri="{FF2B5EF4-FFF2-40B4-BE49-F238E27FC236}">
                  <a16:creationId xmlns:a16="http://schemas.microsoft.com/office/drawing/2014/main" id="{C0874FBB-CE1C-4206-922E-0489A2783308}"/>
                </a:ext>
              </a:extLst>
            </p:cNvPr>
            <p:cNvSpPr/>
            <p:nvPr/>
          </p:nvSpPr>
          <p:spPr bwMode="auto">
            <a:xfrm>
              <a:off x="4491929"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 name="Rectangle 22">
              <a:extLst>
                <a:ext uri="{FF2B5EF4-FFF2-40B4-BE49-F238E27FC236}">
                  <a16:creationId xmlns:a16="http://schemas.microsoft.com/office/drawing/2014/main" id="{ACFAD52C-4E59-4973-82F0-052000F419CD}"/>
                </a:ext>
              </a:extLst>
            </p:cNvPr>
            <p:cNvSpPr/>
            <p:nvPr/>
          </p:nvSpPr>
          <p:spPr bwMode="auto">
            <a:xfrm>
              <a:off x="4758525"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Rectangle 23">
              <a:extLst>
                <a:ext uri="{FF2B5EF4-FFF2-40B4-BE49-F238E27FC236}">
                  <a16:creationId xmlns:a16="http://schemas.microsoft.com/office/drawing/2014/main" id="{72EE516E-8C23-4525-A001-0AAC5A1BD157}"/>
                </a:ext>
              </a:extLst>
            </p:cNvPr>
            <p:cNvSpPr/>
            <p:nvPr/>
          </p:nvSpPr>
          <p:spPr bwMode="auto">
            <a:xfrm>
              <a:off x="5018773"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52565C97-C380-4BA5-8933-E0B0043990C4}"/>
                </a:ext>
              </a:extLst>
            </p:cNvPr>
            <p:cNvSpPr/>
            <p:nvPr/>
          </p:nvSpPr>
          <p:spPr bwMode="auto">
            <a:xfrm>
              <a:off x="5285369"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 name="Rectangle 25">
              <a:extLst>
                <a:ext uri="{FF2B5EF4-FFF2-40B4-BE49-F238E27FC236}">
                  <a16:creationId xmlns:a16="http://schemas.microsoft.com/office/drawing/2014/main" id="{5F6121FB-52BF-44EB-8FAE-9B15CDC9D2D3}"/>
                </a:ext>
              </a:extLst>
            </p:cNvPr>
            <p:cNvSpPr/>
            <p:nvPr/>
          </p:nvSpPr>
          <p:spPr bwMode="auto">
            <a:xfrm>
              <a:off x="5551965"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Rectangle 26">
              <a:extLst>
                <a:ext uri="{FF2B5EF4-FFF2-40B4-BE49-F238E27FC236}">
                  <a16:creationId xmlns:a16="http://schemas.microsoft.com/office/drawing/2014/main" id="{272D5BAE-B8B0-4E33-9B04-37CA9BC798EE}"/>
                </a:ext>
              </a:extLst>
            </p:cNvPr>
            <p:cNvSpPr/>
            <p:nvPr/>
          </p:nvSpPr>
          <p:spPr bwMode="auto">
            <a:xfrm>
              <a:off x="5818560"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8" name="Rectangle 27">
              <a:extLst>
                <a:ext uri="{FF2B5EF4-FFF2-40B4-BE49-F238E27FC236}">
                  <a16:creationId xmlns:a16="http://schemas.microsoft.com/office/drawing/2014/main" id="{47DB6576-61A5-4E07-84B3-4DCD1364437F}"/>
                </a:ext>
              </a:extLst>
            </p:cNvPr>
            <p:cNvSpPr/>
            <p:nvPr/>
          </p:nvSpPr>
          <p:spPr bwMode="auto">
            <a:xfrm>
              <a:off x="6078809"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9" name="Rectangle 28">
              <a:extLst>
                <a:ext uri="{FF2B5EF4-FFF2-40B4-BE49-F238E27FC236}">
                  <a16:creationId xmlns:a16="http://schemas.microsoft.com/office/drawing/2014/main" id="{9D7B34BA-DA79-4290-AD13-0D2E02D2B1B1}"/>
                </a:ext>
              </a:extLst>
            </p:cNvPr>
            <p:cNvSpPr/>
            <p:nvPr/>
          </p:nvSpPr>
          <p:spPr bwMode="auto">
            <a:xfrm>
              <a:off x="6345405" y="3876674"/>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0" name="Rectangle 29">
              <a:extLst>
                <a:ext uri="{FF2B5EF4-FFF2-40B4-BE49-F238E27FC236}">
                  <a16:creationId xmlns:a16="http://schemas.microsoft.com/office/drawing/2014/main" id="{8E328575-4454-4594-A80D-23B8A55A4268}"/>
                </a:ext>
              </a:extLst>
            </p:cNvPr>
            <p:cNvSpPr/>
            <p:nvPr/>
          </p:nvSpPr>
          <p:spPr bwMode="auto">
            <a:xfrm>
              <a:off x="6603538"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1" name="Rectangle 30">
              <a:extLst>
                <a:ext uri="{FF2B5EF4-FFF2-40B4-BE49-F238E27FC236}">
                  <a16:creationId xmlns:a16="http://schemas.microsoft.com/office/drawing/2014/main" id="{4C261D24-50F0-4AF9-8B09-FC5B1283BBCE}"/>
                </a:ext>
              </a:extLst>
            </p:cNvPr>
            <p:cNvSpPr/>
            <p:nvPr/>
          </p:nvSpPr>
          <p:spPr bwMode="auto">
            <a:xfrm>
              <a:off x="6870134"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 name="Rectangle 31">
              <a:extLst>
                <a:ext uri="{FF2B5EF4-FFF2-40B4-BE49-F238E27FC236}">
                  <a16:creationId xmlns:a16="http://schemas.microsoft.com/office/drawing/2014/main" id="{B02FDD9A-E895-4F07-AA3D-0BD0445F178B}"/>
                </a:ext>
              </a:extLst>
            </p:cNvPr>
            <p:cNvSpPr/>
            <p:nvPr/>
          </p:nvSpPr>
          <p:spPr bwMode="auto">
            <a:xfrm>
              <a:off x="7130381"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 name="Rectangle 32">
              <a:extLst>
                <a:ext uri="{FF2B5EF4-FFF2-40B4-BE49-F238E27FC236}">
                  <a16:creationId xmlns:a16="http://schemas.microsoft.com/office/drawing/2014/main" id="{09EF0153-C850-4DB2-81A6-C769242ABF62}"/>
                </a:ext>
              </a:extLst>
            </p:cNvPr>
            <p:cNvSpPr/>
            <p:nvPr/>
          </p:nvSpPr>
          <p:spPr bwMode="auto">
            <a:xfrm>
              <a:off x="7396977"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 name="Rectangle 33">
              <a:extLst>
                <a:ext uri="{FF2B5EF4-FFF2-40B4-BE49-F238E27FC236}">
                  <a16:creationId xmlns:a16="http://schemas.microsoft.com/office/drawing/2014/main" id="{4E7B658B-704B-4161-9482-3D117C63C85B}"/>
                </a:ext>
              </a:extLst>
            </p:cNvPr>
            <p:cNvSpPr/>
            <p:nvPr/>
          </p:nvSpPr>
          <p:spPr bwMode="auto">
            <a:xfrm>
              <a:off x="7663573"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5" name="Rectangle 34">
              <a:extLst>
                <a:ext uri="{FF2B5EF4-FFF2-40B4-BE49-F238E27FC236}">
                  <a16:creationId xmlns:a16="http://schemas.microsoft.com/office/drawing/2014/main" id="{459CB55D-656E-4177-A939-CF777F1C1482}"/>
                </a:ext>
              </a:extLst>
            </p:cNvPr>
            <p:cNvSpPr/>
            <p:nvPr/>
          </p:nvSpPr>
          <p:spPr bwMode="auto">
            <a:xfrm>
              <a:off x="7930169"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6" name="Rectangle 35">
              <a:extLst>
                <a:ext uri="{FF2B5EF4-FFF2-40B4-BE49-F238E27FC236}">
                  <a16:creationId xmlns:a16="http://schemas.microsoft.com/office/drawing/2014/main" id="{3C7F6837-623A-420A-89B4-0FB6F9D96762}"/>
                </a:ext>
              </a:extLst>
            </p:cNvPr>
            <p:cNvSpPr/>
            <p:nvPr/>
          </p:nvSpPr>
          <p:spPr bwMode="auto">
            <a:xfrm>
              <a:off x="8190418"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7" name="Rectangle 36">
              <a:extLst>
                <a:ext uri="{FF2B5EF4-FFF2-40B4-BE49-F238E27FC236}">
                  <a16:creationId xmlns:a16="http://schemas.microsoft.com/office/drawing/2014/main" id="{A5F8EC2B-FA09-40FE-8071-E909DCE26584}"/>
                </a:ext>
              </a:extLst>
            </p:cNvPr>
            <p:cNvSpPr/>
            <p:nvPr/>
          </p:nvSpPr>
          <p:spPr bwMode="auto">
            <a:xfrm>
              <a:off x="8457013"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8" name="Rectangle 37">
              <a:extLst>
                <a:ext uri="{FF2B5EF4-FFF2-40B4-BE49-F238E27FC236}">
                  <a16:creationId xmlns:a16="http://schemas.microsoft.com/office/drawing/2014/main" id="{E45BDEE9-C192-4D6C-8A03-3CE8BFF5B1C5}"/>
                </a:ext>
              </a:extLst>
            </p:cNvPr>
            <p:cNvSpPr/>
            <p:nvPr/>
          </p:nvSpPr>
          <p:spPr bwMode="auto">
            <a:xfrm>
              <a:off x="8717261"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9" name="Rectangle 38">
              <a:extLst>
                <a:ext uri="{FF2B5EF4-FFF2-40B4-BE49-F238E27FC236}">
                  <a16:creationId xmlns:a16="http://schemas.microsoft.com/office/drawing/2014/main" id="{5496FF1D-7E9D-4796-81E5-16A9AC284C2A}"/>
                </a:ext>
              </a:extLst>
            </p:cNvPr>
            <p:cNvSpPr/>
            <p:nvPr/>
          </p:nvSpPr>
          <p:spPr bwMode="auto">
            <a:xfrm>
              <a:off x="8983857"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0" name="Rectangle 39">
              <a:extLst>
                <a:ext uri="{FF2B5EF4-FFF2-40B4-BE49-F238E27FC236}">
                  <a16:creationId xmlns:a16="http://schemas.microsoft.com/office/drawing/2014/main" id="{200F3CF1-68DF-4BEF-90A4-93713751AF58}"/>
                </a:ext>
              </a:extLst>
            </p:cNvPr>
            <p:cNvSpPr/>
            <p:nvPr/>
          </p:nvSpPr>
          <p:spPr bwMode="auto">
            <a:xfrm>
              <a:off x="9244106"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1" name="Rectangle 40">
              <a:extLst>
                <a:ext uri="{FF2B5EF4-FFF2-40B4-BE49-F238E27FC236}">
                  <a16:creationId xmlns:a16="http://schemas.microsoft.com/office/drawing/2014/main" id="{CD00A499-2894-418F-8AEF-C816C16E676D}"/>
                </a:ext>
              </a:extLst>
            </p:cNvPr>
            <p:cNvSpPr/>
            <p:nvPr/>
          </p:nvSpPr>
          <p:spPr bwMode="auto">
            <a:xfrm>
              <a:off x="9510702"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2" name="Rectangle 41">
              <a:extLst>
                <a:ext uri="{FF2B5EF4-FFF2-40B4-BE49-F238E27FC236}">
                  <a16:creationId xmlns:a16="http://schemas.microsoft.com/office/drawing/2014/main" id="{DD1AA009-F170-40D9-8C45-CC12970745D9}"/>
                </a:ext>
              </a:extLst>
            </p:cNvPr>
            <p:cNvSpPr/>
            <p:nvPr/>
          </p:nvSpPr>
          <p:spPr bwMode="auto">
            <a:xfrm>
              <a:off x="9777298"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3" name="Rectangle 42">
              <a:extLst>
                <a:ext uri="{FF2B5EF4-FFF2-40B4-BE49-F238E27FC236}">
                  <a16:creationId xmlns:a16="http://schemas.microsoft.com/office/drawing/2014/main" id="{92ECA5D3-FCFE-4855-97C0-28FBE34B9B3C}"/>
                </a:ext>
              </a:extLst>
            </p:cNvPr>
            <p:cNvSpPr/>
            <p:nvPr/>
          </p:nvSpPr>
          <p:spPr bwMode="auto">
            <a:xfrm>
              <a:off x="10043893"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4" name="Rectangle 43">
              <a:extLst>
                <a:ext uri="{FF2B5EF4-FFF2-40B4-BE49-F238E27FC236}">
                  <a16:creationId xmlns:a16="http://schemas.microsoft.com/office/drawing/2014/main" id="{61DC0992-AB15-4A7C-B19A-F64A0AE8759A}"/>
                </a:ext>
              </a:extLst>
            </p:cNvPr>
            <p:cNvSpPr/>
            <p:nvPr/>
          </p:nvSpPr>
          <p:spPr bwMode="auto">
            <a:xfrm>
              <a:off x="10304141"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5" name="Rectangle 44">
              <a:extLst>
                <a:ext uri="{FF2B5EF4-FFF2-40B4-BE49-F238E27FC236}">
                  <a16:creationId xmlns:a16="http://schemas.microsoft.com/office/drawing/2014/main" id="{57B0AE62-E88D-4BE9-8316-77626F137E24}"/>
                </a:ext>
              </a:extLst>
            </p:cNvPr>
            <p:cNvSpPr/>
            <p:nvPr/>
          </p:nvSpPr>
          <p:spPr bwMode="auto">
            <a:xfrm>
              <a:off x="10570737" y="3876674"/>
              <a:ext cx="266596" cy="293688"/>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6" name="Rectangle 45">
              <a:extLst>
                <a:ext uri="{FF2B5EF4-FFF2-40B4-BE49-F238E27FC236}">
                  <a16:creationId xmlns:a16="http://schemas.microsoft.com/office/drawing/2014/main" id="{D38AD976-98D8-440F-9FCF-E51CA2CE3EAD}"/>
                </a:ext>
              </a:extLst>
            </p:cNvPr>
            <p:cNvSpPr/>
            <p:nvPr/>
          </p:nvSpPr>
          <p:spPr bwMode="auto">
            <a:xfrm>
              <a:off x="2376089" y="3876674"/>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7" name="TextBox 109">
              <a:extLst>
                <a:ext uri="{FF2B5EF4-FFF2-40B4-BE49-F238E27FC236}">
                  <a16:creationId xmlns:a16="http://schemas.microsoft.com/office/drawing/2014/main" id="{7517CB47-1E91-4FEF-8667-666BCDED1BA2}"/>
                </a:ext>
              </a:extLst>
            </p:cNvPr>
            <p:cNvSpPr txBox="1">
              <a:spLocks noChangeArrowheads="1"/>
            </p:cNvSpPr>
            <p:nvPr/>
          </p:nvSpPr>
          <p:spPr bwMode="auto">
            <a:xfrm>
              <a:off x="5915888" y="3876675"/>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48" name="Rectangle 47">
              <a:extLst>
                <a:ext uri="{FF2B5EF4-FFF2-40B4-BE49-F238E27FC236}">
                  <a16:creationId xmlns:a16="http://schemas.microsoft.com/office/drawing/2014/main" id="{9013187B-D919-46FA-967F-0D86CEA9725F}"/>
                </a:ext>
              </a:extLst>
            </p:cNvPr>
            <p:cNvSpPr/>
            <p:nvPr/>
          </p:nvSpPr>
          <p:spPr bwMode="auto">
            <a:xfrm>
              <a:off x="4491929"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9" name="Rectangle 48">
              <a:extLst>
                <a:ext uri="{FF2B5EF4-FFF2-40B4-BE49-F238E27FC236}">
                  <a16:creationId xmlns:a16="http://schemas.microsoft.com/office/drawing/2014/main" id="{0AAB8A83-7ABA-49E1-8378-7E5021B0C11E}"/>
                </a:ext>
              </a:extLst>
            </p:cNvPr>
            <p:cNvSpPr/>
            <p:nvPr/>
          </p:nvSpPr>
          <p:spPr bwMode="auto">
            <a:xfrm>
              <a:off x="4758525"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0" name="Rectangle 49">
              <a:extLst>
                <a:ext uri="{FF2B5EF4-FFF2-40B4-BE49-F238E27FC236}">
                  <a16:creationId xmlns:a16="http://schemas.microsoft.com/office/drawing/2014/main" id="{898B31F2-F479-48B3-AE01-D3F1BA53767D}"/>
                </a:ext>
              </a:extLst>
            </p:cNvPr>
            <p:cNvSpPr/>
            <p:nvPr/>
          </p:nvSpPr>
          <p:spPr bwMode="auto">
            <a:xfrm>
              <a:off x="5018773"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1" name="Rectangle 50">
              <a:extLst>
                <a:ext uri="{FF2B5EF4-FFF2-40B4-BE49-F238E27FC236}">
                  <a16:creationId xmlns:a16="http://schemas.microsoft.com/office/drawing/2014/main" id="{C6407FCB-01AB-4095-AA01-4BD77FF33756}"/>
                </a:ext>
              </a:extLst>
            </p:cNvPr>
            <p:cNvSpPr/>
            <p:nvPr/>
          </p:nvSpPr>
          <p:spPr bwMode="auto">
            <a:xfrm>
              <a:off x="5285369"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2" name="Rectangle 51">
              <a:extLst>
                <a:ext uri="{FF2B5EF4-FFF2-40B4-BE49-F238E27FC236}">
                  <a16:creationId xmlns:a16="http://schemas.microsoft.com/office/drawing/2014/main" id="{D3681F08-8BAA-4677-A72A-9DDC1CF73B51}"/>
                </a:ext>
              </a:extLst>
            </p:cNvPr>
            <p:cNvSpPr/>
            <p:nvPr/>
          </p:nvSpPr>
          <p:spPr bwMode="auto">
            <a:xfrm>
              <a:off x="5551965"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3" name="Rectangle 52">
              <a:extLst>
                <a:ext uri="{FF2B5EF4-FFF2-40B4-BE49-F238E27FC236}">
                  <a16:creationId xmlns:a16="http://schemas.microsoft.com/office/drawing/2014/main" id="{5E884A69-18E6-48EC-8CDB-A8617F094366}"/>
                </a:ext>
              </a:extLst>
            </p:cNvPr>
            <p:cNvSpPr/>
            <p:nvPr/>
          </p:nvSpPr>
          <p:spPr bwMode="auto">
            <a:xfrm>
              <a:off x="5818560"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4" name="Rectangle 53">
              <a:extLst>
                <a:ext uri="{FF2B5EF4-FFF2-40B4-BE49-F238E27FC236}">
                  <a16:creationId xmlns:a16="http://schemas.microsoft.com/office/drawing/2014/main" id="{DFC36389-00C3-4F0C-9BE5-2F625422D521}"/>
                </a:ext>
              </a:extLst>
            </p:cNvPr>
            <p:cNvSpPr/>
            <p:nvPr/>
          </p:nvSpPr>
          <p:spPr bwMode="auto">
            <a:xfrm>
              <a:off x="6078809"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5" name="Rectangle 54">
              <a:extLst>
                <a:ext uri="{FF2B5EF4-FFF2-40B4-BE49-F238E27FC236}">
                  <a16:creationId xmlns:a16="http://schemas.microsoft.com/office/drawing/2014/main" id="{D0908989-8EF6-46BD-8D0F-50A5C904970B}"/>
                </a:ext>
              </a:extLst>
            </p:cNvPr>
            <p:cNvSpPr/>
            <p:nvPr/>
          </p:nvSpPr>
          <p:spPr bwMode="auto">
            <a:xfrm>
              <a:off x="6345405" y="4789488"/>
              <a:ext cx="264479"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6" name="Rectangle 55">
              <a:extLst>
                <a:ext uri="{FF2B5EF4-FFF2-40B4-BE49-F238E27FC236}">
                  <a16:creationId xmlns:a16="http://schemas.microsoft.com/office/drawing/2014/main" id="{B49E67C8-A9CD-48C4-A5DC-8A1EDED57562}"/>
                </a:ext>
              </a:extLst>
            </p:cNvPr>
            <p:cNvSpPr/>
            <p:nvPr/>
          </p:nvSpPr>
          <p:spPr bwMode="auto">
            <a:xfrm>
              <a:off x="6603538"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7" name="Rectangle 56">
              <a:extLst>
                <a:ext uri="{FF2B5EF4-FFF2-40B4-BE49-F238E27FC236}">
                  <a16:creationId xmlns:a16="http://schemas.microsoft.com/office/drawing/2014/main" id="{5DF8D51B-11E9-4403-8A67-DDE3236A17A1}"/>
                </a:ext>
              </a:extLst>
            </p:cNvPr>
            <p:cNvSpPr/>
            <p:nvPr/>
          </p:nvSpPr>
          <p:spPr bwMode="auto">
            <a:xfrm>
              <a:off x="6870134"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8" name="Rectangle 57">
              <a:extLst>
                <a:ext uri="{FF2B5EF4-FFF2-40B4-BE49-F238E27FC236}">
                  <a16:creationId xmlns:a16="http://schemas.microsoft.com/office/drawing/2014/main" id="{3B45D58D-9623-4E33-93DC-A7311759328B}"/>
                </a:ext>
              </a:extLst>
            </p:cNvPr>
            <p:cNvSpPr/>
            <p:nvPr/>
          </p:nvSpPr>
          <p:spPr bwMode="auto">
            <a:xfrm>
              <a:off x="7130381"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9" name="Rectangle 58">
              <a:extLst>
                <a:ext uri="{FF2B5EF4-FFF2-40B4-BE49-F238E27FC236}">
                  <a16:creationId xmlns:a16="http://schemas.microsoft.com/office/drawing/2014/main" id="{79AE745D-5CA7-458B-97AE-1CC45F04CE15}"/>
                </a:ext>
              </a:extLst>
            </p:cNvPr>
            <p:cNvSpPr/>
            <p:nvPr/>
          </p:nvSpPr>
          <p:spPr bwMode="auto">
            <a:xfrm>
              <a:off x="7396977"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0" name="Rectangle 59">
              <a:extLst>
                <a:ext uri="{FF2B5EF4-FFF2-40B4-BE49-F238E27FC236}">
                  <a16:creationId xmlns:a16="http://schemas.microsoft.com/office/drawing/2014/main" id="{C0001B80-818E-4493-8B43-D5242E45A89E}"/>
                </a:ext>
              </a:extLst>
            </p:cNvPr>
            <p:cNvSpPr/>
            <p:nvPr/>
          </p:nvSpPr>
          <p:spPr bwMode="auto">
            <a:xfrm>
              <a:off x="7663573"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1" name="Rectangle 60">
              <a:extLst>
                <a:ext uri="{FF2B5EF4-FFF2-40B4-BE49-F238E27FC236}">
                  <a16:creationId xmlns:a16="http://schemas.microsoft.com/office/drawing/2014/main" id="{136CDE42-2B0D-42EE-ABCD-316847E437E7}"/>
                </a:ext>
              </a:extLst>
            </p:cNvPr>
            <p:cNvSpPr/>
            <p:nvPr/>
          </p:nvSpPr>
          <p:spPr bwMode="auto">
            <a:xfrm>
              <a:off x="7930169"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2" name="Rectangle 61">
              <a:extLst>
                <a:ext uri="{FF2B5EF4-FFF2-40B4-BE49-F238E27FC236}">
                  <a16:creationId xmlns:a16="http://schemas.microsoft.com/office/drawing/2014/main" id="{D8599215-ACF9-4826-A478-5B0FC7846709}"/>
                </a:ext>
              </a:extLst>
            </p:cNvPr>
            <p:cNvSpPr/>
            <p:nvPr/>
          </p:nvSpPr>
          <p:spPr bwMode="auto">
            <a:xfrm>
              <a:off x="8190418"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3" name="Rectangle 62">
              <a:extLst>
                <a:ext uri="{FF2B5EF4-FFF2-40B4-BE49-F238E27FC236}">
                  <a16:creationId xmlns:a16="http://schemas.microsoft.com/office/drawing/2014/main" id="{8EC30D68-82FE-4362-8772-BCECDCB7B301}"/>
                </a:ext>
              </a:extLst>
            </p:cNvPr>
            <p:cNvSpPr/>
            <p:nvPr/>
          </p:nvSpPr>
          <p:spPr bwMode="auto">
            <a:xfrm>
              <a:off x="8457013"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4" name="Rectangle 63">
              <a:extLst>
                <a:ext uri="{FF2B5EF4-FFF2-40B4-BE49-F238E27FC236}">
                  <a16:creationId xmlns:a16="http://schemas.microsoft.com/office/drawing/2014/main" id="{720FB1B9-75C7-42F2-BCBD-35F9DA8D4191}"/>
                </a:ext>
              </a:extLst>
            </p:cNvPr>
            <p:cNvSpPr/>
            <p:nvPr/>
          </p:nvSpPr>
          <p:spPr bwMode="auto">
            <a:xfrm>
              <a:off x="8717261"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5" name="Rectangle 64">
              <a:extLst>
                <a:ext uri="{FF2B5EF4-FFF2-40B4-BE49-F238E27FC236}">
                  <a16:creationId xmlns:a16="http://schemas.microsoft.com/office/drawing/2014/main" id="{64B9DE08-DF20-4ADC-AB9D-F5D5523440A2}"/>
                </a:ext>
              </a:extLst>
            </p:cNvPr>
            <p:cNvSpPr/>
            <p:nvPr/>
          </p:nvSpPr>
          <p:spPr bwMode="auto">
            <a:xfrm>
              <a:off x="8983857" y="478948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6" name="TextBox 132">
              <a:extLst>
                <a:ext uri="{FF2B5EF4-FFF2-40B4-BE49-F238E27FC236}">
                  <a16:creationId xmlns:a16="http://schemas.microsoft.com/office/drawing/2014/main" id="{54F2C007-8FE6-4B62-A548-603C7DBB1774}"/>
                </a:ext>
              </a:extLst>
            </p:cNvPr>
            <p:cNvSpPr txBox="1">
              <a:spLocks noChangeArrowheads="1"/>
            </p:cNvSpPr>
            <p:nvPr/>
          </p:nvSpPr>
          <p:spPr bwMode="auto">
            <a:xfrm>
              <a:off x="5915888" y="4789488"/>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67" name="Rectangle 66">
              <a:extLst>
                <a:ext uri="{FF2B5EF4-FFF2-40B4-BE49-F238E27FC236}">
                  <a16:creationId xmlns:a16="http://schemas.microsoft.com/office/drawing/2014/main" id="{C7DDD1BF-5200-40E0-A3E8-14E71FFB9749}"/>
                </a:ext>
              </a:extLst>
            </p:cNvPr>
            <p:cNvSpPr/>
            <p:nvPr/>
          </p:nvSpPr>
          <p:spPr bwMode="auto">
            <a:xfrm>
              <a:off x="9244106" y="4791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8" name="Rectangle 67">
              <a:extLst>
                <a:ext uri="{FF2B5EF4-FFF2-40B4-BE49-F238E27FC236}">
                  <a16:creationId xmlns:a16="http://schemas.microsoft.com/office/drawing/2014/main" id="{12C412DF-A8AA-4999-BA9A-0B81A0520CAE}"/>
                </a:ext>
              </a:extLst>
            </p:cNvPr>
            <p:cNvSpPr/>
            <p:nvPr/>
          </p:nvSpPr>
          <p:spPr bwMode="auto">
            <a:xfrm>
              <a:off x="9510702" y="4791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9" name="Rectangle 68">
              <a:extLst>
                <a:ext uri="{FF2B5EF4-FFF2-40B4-BE49-F238E27FC236}">
                  <a16:creationId xmlns:a16="http://schemas.microsoft.com/office/drawing/2014/main" id="{A6B9CD69-CDA0-40C3-B870-97275E01F4C7}"/>
                </a:ext>
              </a:extLst>
            </p:cNvPr>
            <p:cNvSpPr/>
            <p:nvPr/>
          </p:nvSpPr>
          <p:spPr bwMode="auto">
            <a:xfrm>
              <a:off x="9777298" y="4791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0" name="Rectangle 69">
              <a:extLst>
                <a:ext uri="{FF2B5EF4-FFF2-40B4-BE49-F238E27FC236}">
                  <a16:creationId xmlns:a16="http://schemas.microsoft.com/office/drawing/2014/main" id="{824D0F71-E912-4C31-A9EF-39C709BDEA2B}"/>
                </a:ext>
              </a:extLst>
            </p:cNvPr>
            <p:cNvSpPr/>
            <p:nvPr/>
          </p:nvSpPr>
          <p:spPr bwMode="auto">
            <a:xfrm>
              <a:off x="10043893" y="4791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1" name="Rectangle 70">
              <a:extLst>
                <a:ext uri="{FF2B5EF4-FFF2-40B4-BE49-F238E27FC236}">
                  <a16:creationId xmlns:a16="http://schemas.microsoft.com/office/drawing/2014/main" id="{7786893E-E768-4C74-BCC1-EB5EE978B062}"/>
                </a:ext>
              </a:extLst>
            </p:cNvPr>
            <p:cNvSpPr/>
            <p:nvPr/>
          </p:nvSpPr>
          <p:spPr bwMode="auto">
            <a:xfrm>
              <a:off x="10304141" y="4791074"/>
              <a:ext cx="266596" cy="293688"/>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2" name="Rectangle 71">
              <a:extLst>
                <a:ext uri="{FF2B5EF4-FFF2-40B4-BE49-F238E27FC236}">
                  <a16:creationId xmlns:a16="http://schemas.microsoft.com/office/drawing/2014/main" id="{6D296BA5-D52A-44FB-BA0F-18E4794772BC}"/>
                </a:ext>
              </a:extLst>
            </p:cNvPr>
            <p:cNvSpPr/>
            <p:nvPr/>
          </p:nvSpPr>
          <p:spPr bwMode="auto">
            <a:xfrm>
              <a:off x="10570737" y="4791074"/>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3" name="TextBox 144">
              <a:extLst>
                <a:ext uri="{FF2B5EF4-FFF2-40B4-BE49-F238E27FC236}">
                  <a16:creationId xmlns:a16="http://schemas.microsoft.com/office/drawing/2014/main" id="{B355745F-FD20-49D9-A9B3-D7CB2F6B5F6A}"/>
                </a:ext>
              </a:extLst>
            </p:cNvPr>
            <p:cNvSpPr txBox="1">
              <a:spLocks noChangeArrowheads="1"/>
            </p:cNvSpPr>
            <p:nvPr/>
          </p:nvSpPr>
          <p:spPr bwMode="auto">
            <a:xfrm>
              <a:off x="10061878" y="3325813"/>
              <a:ext cx="16228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BASEPRI </a:t>
              </a:r>
            </a:p>
          </p:txBody>
        </p:sp>
        <p:sp>
          <p:nvSpPr>
            <p:cNvPr id="74" name="Rectangle 73">
              <a:extLst>
                <a:ext uri="{FF2B5EF4-FFF2-40B4-BE49-F238E27FC236}">
                  <a16:creationId xmlns:a16="http://schemas.microsoft.com/office/drawing/2014/main" id="{2CC9063B-F94E-4917-8830-AD55FD9B8EB8}"/>
                </a:ext>
              </a:extLst>
            </p:cNvPr>
            <p:cNvSpPr/>
            <p:nvPr/>
          </p:nvSpPr>
          <p:spPr bwMode="auto">
            <a:xfrm>
              <a:off x="2376089" y="4789488"/>
              <a:ext cx="8461243"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5" name="TextBox 148">
              <a:extLst>
                <a:ext uri="{FF2B5EF4-FFF2-40B4-BE49-F238E27FC236}">
                  <a16:creationId xmlns:a16="http://schemas.microsoft.com/office/drawing/2014/main" id="{30D08FC7-4583-41CC-990D-48953A6DE2D3}"/>
                </a:ext>
              </a:extLst>
            </p:cNvPr>
            <p:cNvSpPr txBox="1">
              <a:spLocks noChangeArrowheads="1"/>
            </p:cNvSpPr>
            <p:nvPr/>
          </p:nvSpPr>
          <p:spPr bwMode="auto">
            <a:xfrm>
              <a:off x="873843" y="3862388"/>
              <a:ext cx="13901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BASEPRI</a:t>
              </a:r>
            </a:p>
          </p:txBody>
        </p:sp>
        <p:sp>
          <p:nvSpPr>
            <p:cNvPr id="76" name="TextBox 149">
              <a:extLst>
                <a:ext uri="{FF2B5EF4-FFF2-40B4-BE49-F238E27FC236}">
                  <a16:creationId xmlns:a16="http://schemas.microsoft.com/office/drawing/2014/main" id="{D99EA284-8CBF-4414-8360-841033DBC4D1}"/>
                </a:ext>
              </a:extLst>
            </p:cNvPr>
            <p:cNvSpPr txBox="1">
              <a:spLocks noChangeArrowheads="1"/>
            </p:cNvSpPr>
            <p:nvPr/>
          </p:nvSpPr>
          <p:spPr bwMode="auto">
            <a:xfrm>
              <a:off x="873843" y="4770438"/>
              <a:ext cx="1466276"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CONTROL</a:t>
              </a:r>
            </a:p>
          </p:txBody>
        </p:sp>
        <p:sp>
          <p:nvSpPr>
            <p:cNvPr id="77" name="TextBox 151">
              <a:extLst>
                <a:ext uri="{FF2B5EF4-FFF2-40B4-BE49-F238E27FC236}">
                  <a16:creationId xmlns:a16="http://schemas.microsoft.com/office/drawing/2014/main" id="{3DE4908A-8838-4208-BB45-B65531CA4003}"/>
                </a:ext>
              </a:extLst>
            </p:cNvPr>
            <p:cNvSpPr txBox="1">
              <a:spLocks noChangeArrowheads="1"/>
            </p:cNvSpPr>
            <p:nvPr/>
          </p:nvSpPr>
          <p:spPr bwMode="auto">
            <a:xfrm>
              <a:off x="8243313" y="5243513"/>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Bit-8</a:t>
              </a:r>
            </a:p>
          </p:txBody>
        </p:sp>
        <p:sp>
          <p:nvSpPr>
            <p:cNvPr id="78" name="TextBox 152">
              <a:extLst>
                <a:ext uri="{FF2B5EF4-FFF2-40B4-BE49-F238E27FC236}">
                  <a16:creationId xmlns:a16="http://schemas.microsoft.com/office/drawing/2014/main" id="{8CA3CECE-26DF-43C8-9892-C02BCC4E78A4}"/>
                </a:ext>
              </a:extLst>
            </p:cNvPr>
            <p:cNvSpPr txBox="1">
              <a:spLocks noChangeArrowheads="1"/>
            </p:cNvSpPr>
            <p:nvPr/>
          </p:nvSpPr>
          <p:spPr bwMode="auto">
            <a:xfrm>
              <a:off x="6042839" y="5243513"/>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Bit-16</a:t>
              </a:r>
            </a:p>
          </p:txBody>
        </p:sp>
        <p:sp>
          <p:nvSpPr>
            <p:cNvPr id="79" name="TextBox 153">
              <a:extLst>
                <a:ext uri="{FF2B5EF4-FFF2-40B4-BE49-F238E27FC236}">
                  <a16:creationId xmlns:a16="http://schemas.microsoft.com/office/drawing/2014/main" id="{139844FB-0B73-4CED-9139-0464DBF5AE04}"/>
                </a:ext>
              </a:extLst>
            </p:cNvPr>
            <p:cNvSpPr txBox="1">
              <a:spLocks noChangeArrowheads="1"/>
            </p:cNvSpPr>
            <p:nvPr/>
          </p:nvSpPr>
          <p:spPr bwMode="auto">
            <a:xfrm>
              <a:off x="3842366" y="5243513"/>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Bit-24</a:t>
              </a:r>
            </a:p>
          </p:txBody>
        </p:sp>
        <p:sp>
          <p:nvSpPr>
            <p:cNvPr id="80" name="TextBox 154">
              <a:extLst>
                <a:ext uri="{FF2B5EF4-FFF2-40B4-BE49-F238E27FC236}">
                  <a16:creationId xmlns:a16="http://schemas.microsoft.com/office/drawing/2014/main" id="{3A5CD46A-D2A3-4ACD-8B7A-97BE83D79388}"/>
                </a:ext>
              </a:extLst>
            </p:cNvPr>
            <p:cNvSpPr txBox="1">
              <a:spLocks noChangeArrowheads="1"/>
            </p:cNvSpPr>
            <p:nvPr/>
          </p:nvSpPr>
          <p:spPr bwMode="auto">
            <a:xfrm>
              <a:off x="2340119" y="5243513"/>
              <a:ext cx="69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Bit-31</a:t>
              </a:r>
            </a:p>
          </p:txBody>
        </p:sp>
        <p:sp>
          <p:nvSpPr>
            <p:cNvPr id="81" name="TextBox 156">
              <a:extLst>
                <a:ext uri="{FF2B5EF4-FFF2-40B4-BE49-F238E27FC236}">
                  <a16:creationId xmlns:a16="http://schemas.microsoft.com/office/drawing/2014/main" id="{A8DFD4B4-F709-4C64-B7B7-DFA1788F7174}"/>
                </a:ext>
              </a:extLst>
            </p:cNvPr>
            <p:cNvSpPr txBox="1">
              <a:spLocks noChangeArrowheads="1"/>
            </p:cNvSpPr>
            <p:nvPr/>
          </p:nvSpPr>
          <p:spPr bwMode="auto">
            <a:xfrm>
              <a:off x="9409141" y="5495925"/>
              <a:ext cx="18767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Stack definition</a:t>
              </a:r>
            </a:p>
          </p:txBody>
        </p:sp>
        <p:cxnSp>
          <p:nvCxnSpPr>
            <p:cNvPr id="82" name="Straight Arrow Connector 81">
              <a:extLst>
                <a:ext uri="{FF2B5EF4-FFF2-40B4-BE49-F238E27FC236}">
                  <a16:creationId xmlns:a16="http://schemas.microsoft.com/office/drawing/2014/main" id="{802978BD-63FE-4468-8519-50B68154720F}"/>
                </a:ext>
              </a:extLst>
            </p:cNvPr>
            <p:cNvCxnSpPr/>
            <p:nvPr/>
          </p:nvCxnSpPr>
          <p:spPr bwMode="auto">
            <a:xfrm flipH="1">
              <a:off x="10695572" y="3617913"/>
              <a:ext cx="8463" cy="2444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83" name="Straight Arrow Connector 82">
              <a:extLst>
                <a:ext uri="{FF2B5EF4-FFF2-40B4-BE49-F238E27FC236}">
                  <a16:creationId xmlns:a16="http://schemas.microsoft.com/office/drawing/2014/main" id="{7956AD14-8AA7-4FF5-95AE-3ACE227B0574}"/>
                </a:ext>
              </a:extLst>
            </p:cNvPr>
            <p:cNvCxnSpPr/>
            <p:nvPr/>
          </p:nvCxnSpPr>
          <p:spPr bwMode="auto">
            <a:xfrm flipV="1">
              <a:off x="10437439" y="5097463"/>
              <a:ext cx="0" cy="4222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84" name="Rectangle 83">
              <a:extLst>
                <a:ext uri="{FF2B5EF4-FFF2-40B4-BE49-F238E27FC236}">
                  <a16:creationId xmlns:a16="http://schemas.microsoft.com/office/drawing/2014/main" id="{3CD23C17-A58E-4621-94FE-01A9AA4775B7}"/>
                </a:ext>
              </a:extLst>
            </p:cNvPr>
            <p:cNvSpPr/>
            <p:nvPr/>
          </p:nvSpPr>
          <p:spPr bwMode="auto">
            <a:xfrm>
              <a:off x="4231680" y="2914649"/>
              <a:ext cx="266596" cy="293688"/>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5" name="Rectangle 84">
              <a:extLst>
                <a:ext uri="{FF2B5EF4-FFF2-40B4-BE49-F238E27FC236}">
                  <a16:creationId xmlns:a16="http://schemas.microsoft.com/office/drawing/2014/main" id="{9D59DB17-3EB8-4139-8B14-BB28D984F2AD}"/>
                </a:ext>
              </a:extLst>
            </p:cNvPr>
            <p:cNvSpPr/>
            <p:nvPr/>
          </p:nvSpPr>
          <p:spPr bwMode="auto">
            <a:xfrm>
              <a:off x="2376089"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6" name="Rectangle 85">
              <a:extLst>
                <a:ext uri="{FF2B5EF4-FFF2-40B4-BE49-F238E27FC236}">
                  <a16:creationId xmlns:a16="http://schemas.microsoft.com/office/drawing/2014/main" id="{AB98BE1E-5256-4E1A-A683-E9572B43852F}"/>
                </a:ext>
              </a:extLst>
            </p:cNvPr>
            <p:cNvSpPr/>
            <p:nvPr/>
          </p:nvSpPr>
          <p:spPr bwMode="auto">
            <a:xfrm>
              <a:off x="2642685"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7" name="Rectangle 86">
              <a:extLst>
                <a:ext uri="{FF2B5EF4-FFF2-40B4-BE49-F238E27FC236}">
                  <a16:creationId xmlns:a16="http://schemas.microsoft.com/office/drawing/2014/main" id="{3118E58D-1192-4330-B110-0660AA243342}"/>
                </a:ext>
              </a:extLst>
            </p:cNvPr>
            <p:cNvSpPr/>
            <p:nvPr/>
          </p:nvSpPr>
          <p:spPr bwMode="auto">
            <a:xfrm>
              <a:off x="2902933"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8" name="Rectangle 87">
              <a:extLst>
                <a:ext uri="{FF2B5EF4-FFF2-40B4-BE49-F238E27FC236}">
                  <a16:creationId xmlns:a16="http://schemas.microsoft.com/office/drawing/2014/main" id="{CE3F8377-8796-48AC-929B-DAFC9CC1D196}"/>
                </a:ext>
              </a:extLst>
            </p:cNvPr>
            <p:cNvSpPr/>
            <p:nvPr/>
          </p:nvSpPr>
          <p:spPr bwMode="auto">
            <a:xfrm>
              <a:off x="3169529"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9" name="Rectangle 88">
              <a:extLst>
                <a:ext uri="{FF2B5EF4-FFF2-40B4-BE49-F238E27FC236}">
                  <a16:creationId xmlns:a16="http://schemas.microsoft.com/office/drawing/2014/main" id="{6CFB5A0B-B5BC-444A-A3E5-F90E6C5B380B}"/>
                </a:ext>
              </a:extLst>
            </p:cNvPr>
            <p:cNvSpPr/>
            <p:nvPr/>
          </p:nvSpPr>
          <p:spPr bwMode="auto">
            <a:xfrm>
              <a:off x="3438241"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90" name="Rectangle 89">
              <a:extLst>
                <a:ext uri="{FF2B5EF4-FFF2-40B4-BE49-F238E27FC236}">
                  <a16:creationId xmlns:a16="http://schemas.microsoft.com/office/drawing/2014/main" id="{2343951A-A9B0-42EF-802E-52F76891E044}"/>
                </a:ext>
              </a:extLst>
            </p:cNvPr>
            <p:cNvSpPr/>
            <p:nvPr/>
          </p:nvSpPr>
          <p:spPr bwMode="auto">
            <a:xfrm>
              <a:off x="3704837"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1" name="Rectangle 90">
              <a:extLst>
                <a:ext uri="{FF2B5EF4-FFF2-40B4-BE49-F238E27FC236}">
                  <a16:creationId xmlns:a16="http://schemas.microsoft.com/office/drawing/2014/main" id="{B21D0340-F085-4F79-A082-A50F41D8018E}"/>
                </a:ext>
              </a:extLst>
            </p:cNvPr>
            <p:cNvSpPr/>
            <p:nvPr/>
          </p:nvSpPr>
          <p:spPr bwMode="auto">
            <a:xfrm>
              <a:off x="3965085"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2" name="Rectangle 91">
              <a:extLst>
                <a:ext uri="{FF2B5EF4-FFF2-40B4-BE49-F238E27FC236}">
                  <a16:creationId xmlns:a16="http://schemas.microsoft.com/office/drawing/2014/main" id="{2512BB0C-597A-4B8B-BA2E-36C7477BF81B}"/>
                </a:ext>
              </a:extLst>
            </p:cNvPr>
            <p:cNvSpPr/>
            <p:nvPr/>
          </p:nvSpPr>
          <p:spPr bwMode="auto">
            <a:xfrm>
              <a:off x="4491929"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3" name="Rectangle 92">
              <a:extLst>
                <a:ext uri="{FF2B5EF4-FFF2-40B4-BE49-F238E27FC236}">
                  <a16:creationId xmlns:a16="http://schemas.microsoft.com/office/drawing/2014/main" id="{94BB05E5-571F-4385-AA0B-EC290776B9D3}"/>
                </a:ext>
              </a:extLst>
            </p:cNvPr>
            <p:cNvSpPr/>
            <p:nvPr/>
          </p:nvSpPr>
          <p:spPr bwMode="auto">
            <a:xfrm>
              <a:off x="4758525"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4" name="Rectangle 93">
              <a:extLst>
                <a:ext uri="{FF2B5EF4-FFF2-40B4-BE49-F238E27FC236}">
                  <a16:creationId xmlns:a16="http://schemas.microsoft.com/office/drawing/2014/main" id="{9CD0FEC2-3B55-4FAF-980A-B3811C1D356D}"/>
                </a:ext>
              </a:extLst>
            </p:cNvPr>
            <p:cNvSpPr/>
            <p:nvPr/>
          </p:nvSpPr>
          <p:spPr bwMode="auto">
            <a:xfrm>
              <a:off x="5018773"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5" name="Rectangle 94">
              <a:extLst>
                <a:ext uri="{FF2B5EF4-FFF2-40B4-BE49-F238E27FC236}">
                  <a16:creationId xmlns:a16="http://schemas.microsoft.com/office/drawing/2014/main" id="{763E4DDF-09B3-4B89-A0DC-5A25DC400C33}"/>
                </a:ext>
              </a:extLst>
            </p:cNvPr>
            <p:cNvSpPr/>
            <p:nvPr/>
          </p:nvSpPr>
          <p:spPr bwMode="auto">
            <a:xfrm>
              <a:off x="5285369"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6" name="Rectangle 95">
              <a:extLst>
                <a:ext uri="{FF2B5EF4-FFF2-40B4-BE49-F238E27FC236}">
                  <a16:creationId xmlns:a16="http://schemas.microsoft.com/office/drawing/2014/main" id="{24CAEFFF-D313-4EEE-A64D-8CCEBB96C8B4}"/>
                </a:ext>
              </a:extLst>
            </p:cNvPr>
            <p:cNvSpPr/>
            <p:nvPr/>
          </p:nvSpPr>
          <p:spPr bwMode="auto">
            <a:xfrm>
              <a:off x="5551965"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7" name="Rectangle 96">
              <a:extLst>
                <a:ext uri="{FF2B5EF4-FFF2-40B4-BE49-F238E27FC236}">
                  <a16:creationId xmlns:a16="http://schemas.microsoft.com/office/drawing/2014/main" id="{6C409B83-AC6D-4034-8A55-595793628D12}"/>
                </a:ext>
              </a:extLst>
            </p:cNvPr>
            <p:cNvSpPr/>
            <p:nvPr/>
          </p:nvSpPr>
          <p:spPr bwMode="auto">
            <a:xfrm>
              <a:off x="5818560"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8" name="Rectangle 97">
              <a:extLst>
                <a:ext uri="{FF2B5EF4-FFF2-40B4-BE49-F238E27FC236}">
                  <a16:creationId xmlns:a16="http://schemas.microsoft.com/office/drawing/2014/main" id="{33BAC742-1094-428E-BFEA-9F6B624E3F36}"/>
                </a:ext>
              </a:extLst>
            </p:cNvPr>
            <p:cNvSpPr/>
            <p:nvPr/>
          </p:nvSpPr>
          <p:spPr bwMode="auto">
            <a:xfrm>
              <a:off x="6078809"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9" name="Rectangle 98">
              <a:extLst>
                <a:ext uri="{FF2B5EF4-FFF2-40B4-BE49-F238E27FC236}">
                  <a16:creationId xmlns:a16="http://schemas.microsoft.com/office/drawing/2014/main" id="{E9CC3A2B-4DB3-47D8-A1FD-20C28E21CB1D}"/>
                </a:ext>
              </a:extLst>
            </p:cNvPr>
            <p:cNvSpPr/>
            <p:nvPr/>
          </p:nvSpPr>
          <p:spPr bwMode="auto">
            <a:xfrm>
              <a:off x="6345405" y="2914649"/>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0" name="Rectangle 99">
              <a:extLst>
                <a:ext uri="{FF2B5EF4-FFF2-40B4-BE49-F238E27FC236}">
                  <a16:creationId xmlns:a16="http://schemas.microsoft.com/office/drawing/2014/main" id="{FB110843-D318-47C4-AAA1-BFB13B7EEB1F}"/>
                </a:ext>
              </a:extLst>
            </p:cNvPr>
            <p:cNvSpPr/>
            <p:nvPr/>
          </p:nvSpPr>
          <p:spPr bwMode="auto">
            <a:xfrm>
              <a:off x="6603538"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1" name="Rectangle 100">
              <a:extLst>
                <a:ext uri="{FF2B5EF4-FFF2-40B4-BE49-F238E27FC236}">
                  <a16:creationId xmlns:a16="http://schemas.microsoft.com/office/drawing/2014/main" id="{87673656-5AB6-4F87-8EE1-F8CC57B1A690}"/>
                </a:ext>
              </a:extLst>
            </p:cNvPr>
            <p:cNvSpPr/>
            <p:nvPr/>
          </p:nvSpPr>
          <p:spPr bwMode="auto">
            <a:xfrm>
              <a:off x="6870134"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2" name="Rectangle 101">
              <a:extLst>
                <a:ext uri="{FF2B5EF4-FFF2-40B4-BE49-F238E27FC236}">
                  <a16:creationId xmlns:a16="http://schemas.microsoft.com/office/drawing/2014/main" id="{5F1A7862-2E6E-4E50-8253-03AE1AD13485}"/>
                </a:ext>
              </a:extLst>
            </p:cNvPr>
            <p:cNvSpPr/>
            <p:nvPr/>
          </p:nvSpPr>
          <p:spPr bwMode="auto">
            <a:xfrm>
              <a:off x="7130381"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3" name="Rectangle 102">
              <a:extLst>
                <a:ext uri="{FF2B5EF4-FFF2-40B4-BE49-F238E27FC236}">
                  <a16:creationId xmlns:a16="http://schemas.microsoft.com/office/drawing/2014/main" id="{B9057057-21D4-417C-9AA6-66B9C3D5C4F0}"/>
                </a:ext>
              </a:extLst>
            </p:cNvPr>
            <p:cNvSpPr/>
            <p:nvPr/>
          </p:nvSpPr>
          <p:spPr bwMode="auto">
            <a:xfrm>
              <a:off x="7396977"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4" name="Rectangle 103">
              <a:extLst>
                <a:ext uri="{FF2B5EF4-FFF2-40B4-BE49-F238E27FC236}">
                  <a16:creationId xmlns:a16="http://schemas.microsoft.com/office/drawing/2014/main" id="{41CCD4C1-CC11-4ADB-9D76-3EF8A93E110C}"/>
                </a:ext>
              </a:extLst>
            </p:cNvPr>
            <p:cNvSpPr/>
            <p:nvPr/>
          </p:nvSpPr>
          <p:spPr bwMode="auto">
            <a:xfrm>
              <a:off x="7663573"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5" name="Rectangle 104">
              <a:extLst>
                <a:ext uri="{FF2B5EF4-FFF2-40B4-BE49-F238E27FC236}">
                  <a16:creationId xmlns:a16="http://schemas.microsoft.com/office/drawing/2014/main" id="{16A6B15B-69F8-4A8D-AA18-1672087B6793}"/>
                </a:ext>
              </a:extLst>
            </p:cNvPr>
            <p:cNvSpPr/>
            <p:nvPr/>
          </p:nvSpPr>
          <p:spPr bwMode="auto">
            <a:xfrm>
              <a:off x="7930169"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6" name="Rectangle 105">
              <a:extLst>
                <a:ext uri="{FF2B5EF4-FFF2-40B4-BE49-F238E27FC236}">
                  <a16:creationId xmlns:a16="http://schemas.microsoft.com/office/drawing/2014/main" id="{57C37FEC-FC38-4E33-8373-598E29A41C36}"/>
                </a:ext>
              </a:extLst>
            </p:cNvPr>
            <p:cNvSpPr/>
            <p:nvPr/>
          </p:nvSpPr>
          <p:spPr bwMode="auto">
            <a:xfrm>
              <a:off x="8190418"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7" name="Rectangle 106">
              <a:extLst>
                <a:ext uri="{FF2B5EF4-FFF2-40B4-BE49-F238E27FC236}">
                  <a16:creationId xmlns:a16="http://schemas.microsoft.com/office/drawing/2014/main" id="{7EA55ED9-BED4-4753-87F6-7F434FFACB5F}"/>
                </a:ext>
              </a:extLst>
            </p:cNvPr>
            <p:cNvSpPr/>
            <p:nvPr/>
          </p:nvSpPr>
          <p:spPr bwMode="auto">
            <a:xfrm>
              <a:off x="8457013"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8" name="Rectangle 107">
              <a:extLst>
                <a:ext uri="{FF2B5EF4-FFF2-40B4-BE49-F238E27FC236}">
                  <a16:creationId xmlns:a16="http://schemas.microsoft.com/office/drawing/2014/main" id="{1FB63F93-40CB-4554-AF70-181B7AB0B966}"/>
                </a:ext>
              </a:extLst>
            </p:cNvPr>
            <p:cNvSpPr/>
            <p:nvPr/>
          </p:nvSpPr>
          <p:spPr bwMode="auto">
            <a:xfrm>
              <a:off x="8717261"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9" name="Rectangle 108">
              <a:extLst>
                <a:ext uri="{FF2B5EF4-FFF2-40B4-BE49-F238E27FC236}">
                  <a16:creationId xmlns:a16="http://schemas.microsoft.com/office/drawing/2014/main" id="{390628A6-EE52-4F28-A361-1DD5999AE05B}"/>
                </a:ext>
              </a:extLst>
            </p:cNvPr>
            <p:cNvSpPr/>
            <p:nvPr/>
          </p:nvSpPr>
          <p:spPr bwMode="auto">
            <a:xfrm>
              <a:off x="8983857"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0" name="Rectangle 109">
              <a:extLst>
                <a:ext uri="{FF2B5EF4-FFF2-40B4-BE49-F238E27FC236}">
                  <a16:creationId xmlns:a16="http://schemas.microsoft.com/office/drawing/2014/main" id="{6E64D6D0-793F-4952-92DB-2DB0CF03E864}"/>
                </a:ext>
              </a:extLst>
            </p:cNvPr>
            <p:cNvSpPr/>
            <p:nvPr/>
          </p:nvSpPr>
          <p:spPr bwMode="auto">
            <a:xfrm>
              <a:off x="9244106"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1" name="Rectangle 110">
              <a:extLst>
                <a:ext uri="{FF2B5EF4-FFF2-40B4-BE49-F238E27FC236}">
                  <a16:creationId xmlns:a16="http://schemas.microsoft.com/office/drawing/2014/main" id="{4918560E-967A-436C-BDBA-7036F8EA245A}"/>
                </a:ext>
              </a:extLst>
            </p:cNvPr>
            <p:cNvSpPr/>
            <p:nvPr/>
          </p:nvSpPr>
          <p:spPr bwMode="auto">
            <a:xfrm>
              <a:off x="9510702"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2" name="Rectangle 111">
              <a:extLst>
                <a:ext uri="{FF2B5EF4-FFF2-40B4-BE49-F238E27FC236}">
                  <a16:creationId xmlns:a16="http://schemas.microsoft.com/office/drawing/2014/main" id="{6CCD66E3-A8B9-4CC7-A980-27D013424195}"/>
                </a:ext>
              </a:extLst>
            </p:cNvPr>
            <p:cNvSpPr/>
            <p:nvPr/>
          </p:nvSpPr>
          <p:spPr bwMode="auto">
            <a:xfrm>
              <a:off x="9777298"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3" name="Rectangle 112">
              <a:extLst>
                <a:ext uri="{FF2B5EF4-FFF2-40B4-BE49-F238E27FC236}">
                  <a16:creationId xmlns:a16="http://schemas.microsoft.com/office/drawing/2014/main" id="{24F6DED8-9E1B-4749-87A7-12356C7F8C92}"/>
                </a:ext>
              </a:extLst>
            </p:cNvPr>
            <p:cNvSpPr/>
            <p:nvPr/>
          </p:nvSpPr>
          <p:spPr bwMode="auto">
            <a:xfrm>
              <a:off x="10043893"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4" name="Rectangle 113">
              <a:extLst>
                <a:ext uri="{FF2B5EF4-FFF2-40B4-BE49-F238E27FC236}">
                  <a16:creationId xmlns:a16="http://schemas.microsoft.com/office/drawing/2014/main" id="{D377023C-76CE-400A-9F23-1C09E09CBAE8}"/>
                </a:ext>
              </a:extLst>
            </p:cNvPr>
            <p:cNvSpPr/>
            <p:nvPr/>
          </p:nvSpPr>
          <p:spPr bwMode="auto">
            <a:xfrm>
              <a:off x="10304141"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5" name="Rectangle 114">
              <a:extLst>
                <a:ext uri="{FF2B5EF4-FFF2-40B4-BE49-F238E27FC236}">
                  <a16:creationId xmlns:a16="http://schemas.microsoft.com/office/drawing/2014/main" id="{0738EA47-8FEB-432A-8CF3-FBA7B7F31BB7}"/>
                </a:ext>
              </a:extLst>
            </p:cNvPr>
            <p:cNvSpPr/>
            <p:nvPr/>
          </p:nvSpPr>
          <p:spPr bwMode="auto">
            <a:xfrm>
              <a:off x="10570737" y="2914649"/>
              <a:ext cx="266596" cy="293688"/>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6" name="Rectangle 115">
              <a:extLst>
                <a:ext uri="{FF2B5EF4-FFF2-40B4-BE49-F238E27FC236}">
                  <a16:creationId xmlns:a16="http://schemas.microsoft.com/office/drawing/2014/main" id="{BDA4219E-3074-4BA4-BE9D-D299EBEF456A}"/>
                </a:ext>
              </a:extLst>
            </p:cNvPr>
            <p:cNvSpPr/>
            <p:nvPr/>
          </p:nvSpPr>
          <p:spPr bwMode="auto">
            <a:xfrm>
              <a:off x="2376089" y="2914649"/>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7" name="TextBox 109">
              <a:extLst>
                <a:ext uri="{FF2B5EF4-FFF2-40B4-BE49-F238E27FC236}">
                  <a16:creationId xmlns:a16="http://schemas.microsoft.com/office/drawing/2014/main" id="{3DD5C607-067F-4C4D-9EEE-05481AC5CD9A}"/>
                </a:ext>
              </a:extLst>
            </p:cNvPr>
            <p:cNvSpPr txBox="1">
              <a:spLocks noChangeArrowheads="1"/>
            </p:cNvSpPr>
            <p:nvPr/>
          </p:nvSpPr>
          <p:spPr bwMode="auto">
            <a:xfrm>
              <a:off x="5915888" y="2914650"/>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118" name="TextBox 144">
              <a:extLst>
                <a:ext uri="{FF2B5EF4-FFF2-40B4-BE49-F238E27FC236}">
                  <a16:creationId xmlns:a16="http://schemas.microsoft.com/office/drawing/2014/main" id="{C7303148-B6D9-4F78-9B03-AD9B5FAC3506}"/>
                </a:ext>
              </a:extLst>
            </p:cNvPr>
            <p:cNvSpPr txBox="1">
              <a:spLocks noChangeArrowheads="1"/>
            </p:cNvSpPr>
            <p:nvPr/>
          </p:nvSpPr>
          <p:spPr bwMode="auto">
            <a:xfrm>
              <a:off x="9938101" y="2363788"/>
              <a:ext cx="1792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FAULTMASK </a:t>
              </a:r>
            </a:p>
          </p:txBody>
        </p:sp>
        <p:sp>
          <p:nvSpPr>
            <p:cNvPr id="119" name="TextBox 148">
              <a:extLst>
                <a:ext uri="{FF2B5EF4-FFF2-40B4-BE49-F238E27FC236}">
                  <a16:creationId xmlns:a16="http://schemas.microsoft.com/office/drawing/2014/main" id="{2273F01A-7F92-48E5-9C41-42CAFCDC3D67}"/>
                </a:ext>
              </a:extLst>
            </p:cNvPr>
            <p:cNvSpPr txBox="1">
              <a:spLocks noChangeArrowheads="1"/>
            </p:cNvSpPr>
            <p:nvPr/>
          </p:nvSpPr>
          <p:spPr bwMode="auto">
            <a:xfrm>
              <a:off x="583972" y="2900363"/>
              <a:ext cx="1679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FAULTMASK</a:t>
              </a:r>
            </a:p>
          </p:txBody>
        </p:sp>
        <p:cxnSp>
          <p:nvCxnSpPr>
            <p:cNvPr id="120" name="Straight Arrow Connector 119">
              <a:extLst>
                <a:ext uri="{FF2B5EF4-FFF2-40B4-BE49-F238E27FC236}">
                  <a16:creationId xmlns:a16="http://schemas.microsoft.com/office/drawing/2014/main" id="{6091535A-C436-4FA0-BAB3-1A11D1A11416}"/>
                </a:ext>
              </a:extLst>
            </p:cNvPr>
            <p:cNvCxnSpPr/>
            <p:nvPr/>
          </p:nvCxnSpPr>
          <p:spPr bwMode="auto">
            <a:xfrm flipH="1">
              <a:off x="10695572" y="2655888"/>
              <a:ext cx="8463" cy="2444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21" name="Rectangle 120">
              <a:extLst>
                <a:ext uri="{FF2B5EF4-FFF2-40B4-BE49-F238E27FC236}">
                  <a16:creationId xmlns:a16="http://schemas.microsoft.com/office/drawing/2014/main" id="{6C9D30E5-BCD0-4EC1-94CF-518CF277CC10}"/>
                </a:ext>
              </a:extLst>
            </p:cNvPr>
            <p:cNvSpPr/>
            <p:nvPr/>
          </p:nvSpPr>
          <p:spPr bwMode="auto">
            <a:xfrm>
              <a:off x="4231680" y="1971674"/>
              <a:ext cx="266596" cy="293688"/>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22" name="Rectangle 121">
              <a:extLst>
                <a:ext uri="{FF2B5EF4-FFF2-40B4-BE49-F238E27FC236}">
                  <a16:creationId xmlns:a16="http://schemas.microsoft.com/office/drawing/2014/main" id="{F0A2DF97-265D-42DF-9B5D-49C30CA7EF50}"/>
                </a:ext>
              </a:extLst>
            </p:cNvPr>
            <p:cNvSpPr/>
            <p:nvPr/>
          </p:nvSpPr>
          <p:spPr bwMode="auto">
            <a:xfrm>
              <a:off x="2376089"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23" name="Rectangle 122">
              <a:extLst>
                <a:ext uri="{FF2B5EF4-FFF2-40B4-BE49-F238E27FC236}">
                  <a16:creationId xmlns:a16="http://schemas.microsoft.com/office/drawing/2014/main" id="{51B8501A-DB07-4140-892E-823A0D913B31}"/>
                </a:ext>
              </a:extLst>
            </p:cNvPr>
            <p:cNvSpPr/>
            <p:nvPr/>
          </p:nvSpPr>
          <p:spPr bwMode="auto">
            <a:xfrm>
              <a:off x="2642685"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24" name="Rectangle 123">
              <a:extLst>
                <a:ext uri="{FF2B5EF4-FFF2-40B4-BE49-F238E27FC236}">
                  <a16:creationId xmlns:a16="http://schemas.microsoft.com/office/drawing/2014/main" id="{1F043A56-4DE3-402C-94D2-84A05130331A}"/>
                </a:ext>
              </a:extLst>
            </p:cNvPr>
            <p:cNvSpPr/>
            <p:nvPr/>
          </p:nvSpPr>
          <p:spPr bwMode="auto">
            <a:xfrm>
              <a:off x="2902933"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25" name="Rectangle 124">
              <a:extLst>
                <a:ext uri="{FF2B5EF4-FFF2-40B4-BE49-F238E27FC236}">
                  <a16:creationId xmlns:a16="http://schemas.microsoft.com/office/drawing/2014/main" id="{D1A2A878-9D47-491E-93DF-0793E693D3EC}"/>
                </a:ext>
              </a:extLst>
            </p:cNvPr>
            <p:cNvSpPr/>
            <p:nvPr/>
          </p:nvSpPr>
          <p:spPr bwMode="auto">
            <a:xfrm>
              <a:off x="3169529"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26" name="Rectangle 125">
              <a:extLst>
                <a:ext uri="{FF2B5EF4-FFF2-40B4-BE49-F238E27FC236}">
                  <a16:creationId xmlns:a16="http://schemas.microsoft.com/office/drawing/2014/main" id="{DC958A88-13AB-4A9F-82DC-9171F5F0F676}"/>
                </a:ext>
              </a:extLst>
            </p:cNvPr>
            <p:cNvSpPr/>
            <p:nvPr/>
          </p:nvSpPr>
          <p:spPr bwMode="auto">
            <a:xfrm>
              <a:off x="3438241"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27" name="Rectangle 126">
              <a:extLst>
                <a:ext uri="{FF2B5EF4-FFF2-40B4-BE49-F238E27FC236}">
                  <a16:creationId xmlns:a16="http://schemas.microsoft.com/office/drawing/2014/main" id="{54390065-840D-41D9-9A5F-76D32FAA235C}"/>
                </a:ext>
              </a:extLst>
            </p:cNvPr>
            <p:cNvSpPr/>
            <p:nvPr/>
          </p:nvSpPr>
          <p:spPr bwMode="auto">
            <a:xfrm>
              <a:off x="3704837"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8" name="Rectangle 127">
              <a:extLst>
                <a:ext uri="{FF2B5EF4-FFF2-40B4-BE49-F238E27FC236}">
                  <a16:creationId xmlns:a16="http://schemas.microsoft.com/office/drawing/2014/main" id="{490FA0B6-E7D8-4776-B34A-FB2DD128930E}"/>
                </a:ext>
              </a:extLst>
            </p:cNvPr>
            <p:cNvSpPr/>
            <p:nvPr/>
          </p:nvSpPr>
          <p:spPr bwMode="auto">
            <a:xfrm>
              <a:off x="3965085"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9" name="Rectangle 128">
              <a:extLst>
                <a:ext uri="{FF2B5EF4-FFF2-40B4-BE49-F238E27FC236}">
                  <a16:creationId xmlns:a16="http://schemas.microsoft.com/office/drawing/2014/main" id="{DCE8045C-4E1C-4A8E-91E2-62AC0EC90CEC}"/>
                </a:ext>
              </a:extLst>
            </p:cNvPr>
            <p:cNvSpPr/>
            <p:nvPr/>
          </p:nvSpPr>
          <p:spPr bwMode="auto">
            <a:xfrm>
              <a:off x="4491929"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0" name="Rectangle 129">
              <a:extLst>
                <a:ext uri="{FF2B5EF4-FFF2-40B4-BE49-F238E27FC236}">
                  <a16:creationId xmlns:a16="http://schemas.microsoft.com/office/drawing/2014/main" id="{FC5C3017-603E-40C4-B0BA-0AF9A1C2D695}"/>
                </a:ext>
              </a:extLst>
            </p:cNvPr>
            <p:cNvSpPr/>
            <p:nvPr/>
          </p:nvSpPr>
          <p:spPr bwMode="auto">
            <a:xfrm>
              <a:off x="4758525"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1" name="Rectangle 130">
              <a:extLst>
                <a:ext uri="{FF2B5EF4-FFF2-40B4-BE49-F238E27FC236}">
                  <a16:creationId xmlns:a16="http://schemas.microsoft.com/office/drawing/2014/main" id="{EA17C5F1-3348-401B-A8BB-577617F80B52}"/>
                </a:ext>
              </a:extLst>
            </p:cNvPr>
            <p:cNvSpPr/>
            <p:nvPr/>
          </p:nvSpPr>
          <p:spPr bwMode="auto">
            <a:xfrm>
              <a:off x="5018773"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2" name="Rectangle 131">
              <a:extLst>
                <a:ext uri="{FF2B5EF4-FFF2-40B4-BE49-F238E27FC236}">
                  <a16:creationId xmlns:a16="http://schemas.microsoft.com/office/drawing/2014/main" id="{7762A2B5-C892-456A-A111-ED6818631D53}"/>
                </a:ext>
              </a:extLst>
            </p:cNvPr>
            <p:cNvSpPr/>
            <p:nvPr/>
          </p:nvSpPr>
          <p:spPr bwMode="auto">
            <a:xfrm>
              <a:off x="5285369"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3" name="Rectangle 132">
              <a:extLst>
                <a:ext uri="{FF2B5EF4-FFF2-40B4-BE49-F238E27FC236}">
                  <a16:creationId xmlns:a16="http://schemas.microsoft.com/office/drawing/2014/main" id="{18498DE6-7FCB-4322-9719-04BA7F3136DB}"/>
                </a:ext>
              </a:extLst>
            </p:cNvPr>
            <p:cNvSpPr/>
            <p:nvPr/>
          </p:nvSpPr>
          <p:spPr bwMode="auto">
            <a:xfrm>
              <a:off x="5551965"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4" name="Rectangle 133">
              <a:extLst>
                <a:ext uri="{FF2B5EF4-FFF2-40B4-BE49-F238E27FC236}">
                  <a16:creationId xmlns:a16="http://schemas.microsoft.com/office/drawing/2014/main" id="{84A6E4FE-C1E7-451A-86D8-F892966EA0F2}"/>
                </a:ext>
              </a:extLst>
            </p:cNvPr>
            <p:cNvSpPr/>
            <p:nvPr/>
          </p:nvSpPr>
          <p:spPr bwMode="auto">
            <a:xfrm>
              <a:off x="5818560"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5" name="Rectangle 134">
              <a:extLst>
                <a:ext uri="{FF2B5EF4-FFF2-40B4-BE49-F238E27FC236}">
                  <a16:creationId xmlns:a16="http://schemas.microsoft.com/office/drawing/2014/main" id="{33CAA87C-C002-46FC-ACCE-38E480D0B61E}"/>
                </a:ext>
              </a:extLst>
            </p:cNvPr>
            <p:cNvSpPr/>
            <p:nvPr/>
          </p:nvSpPr>
          <p:spPr bwMode="auto">
            <a:xfrm>
              <a:off x="6078809"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6" name="Rectangle 135">
              <a:extLst>
                <a:ext uri="{FF2B5EF4-FFF2-40B4-BE49-F238E27FC236}">
                  <a16:creationId xmlns:a16="http://schemas.microsoft.com/office/drawing/2014/main" id="{691B8208-4B46-41CE-B066-75AACD555AB4}"/>
                </a:ext>
              </a:extLst>
            </p:cNvPr>
            <p:cNvSpPr/>
            <p:nvPr/>
          </p:nvSpPr>
          <p:spPr bwMode="auto">
            <a:xfrm>
              <a:off x="6345405" y="1971674"/>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7" name="Rectangle 136">
              <a:extLst>
                <a:ext uri="{FF2B5EF4-FFF2-40B4-BE49-F238E27FC236}">
                  <a16:creationId xmlns:a16="http://schemas.microsoft.com/office/drawing/2014/main" id="{BEF90F67-5539-43FC-8AF0-39BD72851752}"/>
                </a:ext>
              </a:extLst>
            </p:cNvPr>
            <p:cNvSpPr/>
            <p:nvPr/>
          </p:nvSpPr>
          <p:spPr bwMode="auto">
            <a:xfrm>
              <a:off x="6603538"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8" name="Rectangle 137">
              <a:extLst>
                <a:ext uri="{FF2B5EF4-FFF2-40B4-BE49-F238E27FC236}">
                  <a16:creationId xmlns:a16="http://schemas.microsoft.com/office/drawing/2014/main" id="{AE91F4D5-2218-4E44-A58E-52ED44180628}"/>
                </a:ext>
              </a:extLst>
            </p:cNvPr>
            <p:cNvSpPr/>
            <p:nvPr/>
          </p:nvSpPr>
          <p:spPr bwMode="auto">
            <a:xfrm>
              <a:off x="6870134"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9" name="Rectangle 138">
              <a:extLst>
                <a:ext uri="{FF2B5EF4-FFF2-40B4-BE49-F238E27FC236}">
                  <a16:creationId xmlns:a16="http://schemas.microsoft.com/office/drawing/2014/main" id="{65DD0E65-B956-4A67-906C-4001BB5BE4AD}"/>
                </a:ext>
              </a:extLst>
            </p:cNvPr>
            <p:cNvSpPr/>
            <p:nvPr/>
          </p:nvSpPr>
          <p:spPr bwMode="auto">
            <a:xfrm>
              <a:off x="7130381"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0" name="Rectangle 139">
              <a:extLst>
                <a:ext uri="{FF2B5EF4-FFF2-40B4-BE49-F238E27FC236}">
                  <a16:creationId xmlns:a16="http://schemas.microsoft.com/office/drawing/2014/main" id="{E7C9FB22-9E3D-43E4-A2A6-231B91C94F77}"/>
                </a:ext>
              </a:extLst>
            </p:cNvPr>
            <p:cNvSpPr/>
            <p:nvPr/>
          </p:nvSpPr>
          <p:spPr bwMode="auto">
            <a:xfrm>
              <a:off x="7396977"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1" name="Rectangle 140">
              <a:extLst>
                <a:ext uri="{FF2B5EF4-FFF2-40B4-BE49-F238E27FC236}">
                  <a16:creationId xmlns:a16="http://schemas.microsoft.com/office/drawing/2014/main" id="{070B0B7B-D756-4384-833C-FFEBB7644A8D}"/>
                </a:ext>
              </a:extLst>
            </p:cNvPr>
            <p:cNvSpPr/>
            <p:nvPr/>
          </p:nvSpPr>
          <p:spPr bwMode="auto">
            <a:xfrm>
              <a:off x="7663573"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2" name="Rectangle 141">
              <a:extLst>
                <a:ext uri="{FF2B5EF4-FFF2-40B4-BE49-F238E27FC236}">
                  <a16:creationId xmlns:a16="http://schemas.microsoft.com/office/drawing/2014/main" id="{1C6B98F4-1B67-490C-9375-316FE329FA3C}"/>
                </a:ext>
              </a:extLst>
            </p:cNvPr>
            <p:cNvSpPr/>
            <p:nvPr/>
          </p:nvSpPr>
          <p:spPr bwMode="auto">
            <a:xfrm>
              <a:off x="7930169"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3" name="Rectangle 142">
              <a:extLst>
                <a:ext uri="{FF2B5EF4-FFF2-40B4-BE49-F238E27FC236}">
                  <a16:creationId xmlns:a16="http://schemas.microsoft.com/office/drawing/2014/main" id="{BAA1FC40-287B-4621-952B-4898A9769EE9}"/>
                </a:ext>
              </a:extLst>
            </p:cNvPr>
            <p:cNvSpPr/>
            <p:nvPr/>
          </p:nvSpPr>
          <p:spPr bwMode="auto">
            <a:xfrm>
              <a:off x="8190418"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4" name="Rectangle 143">
              <a:extLst>
                <a:ext uri="{FF2B5EF4-FFF2-40B4-BE49-F238E27FC236}">
                  <a16:creationId xmlns:a16="http://schemas.microsoft.com/office/drawing/2014/main" id="{EE10749B-0F92-491D-8115-2FA63DE6A694}"/>
                </a:ext>
              </a:extLst>
            </p:cNvPr>
            <p:cNvSpPr/>
            <p:nvPr/>
          </p:nvSpPr>
          <p:spPr bwMode="auto">
            <a:xfrm>
              <a:off x="8457013"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5" name="Rectangle 144">
              <a:extLst>
                <a:ext uri="{FF2B5EF4-FFF2-40B4-BE49-F238E27FC236}">
                  <a16:creationId xmlns:a16="http://schemas.microsoft.com/office/drawing/2014/main" id="{AD62B3DF-ADF9-42D2-ABDF-4267BAEFB647}"/>
                </a:ext>
              </a:extLst>
            </p:cNvPr>
            <p:cNvSpPr/>
            <p:nvPr/>
          </p:nvSpPr>
          <p:spPr bwMode="auto">
            <a:xfrm>
              <a:off x="8717261"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6" name="Rectangle 145">
              <a:extLst>
                <a:ext uri="{FF2B5EF4-FFF2-40B4-BE49-F238E27FC236}">
                  <a16:creationId xmlns:a16="http://schemas.microsoft.com/office/drawing/2014/main" id="{F9A482A6-50B0-4852-9068-F364E3ED9A53}"/>
                </a:ext>
              </a:extLst>
            </p:cNvPr>
            <p:cNvSpPr/>
            <p:nvPr/>
          </p:nvSpPr>
          <p:spPr bwMode="auto">
            <a:xfrm>
              <a:off x="8983857"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7" name="Rectangle 146">
              <a:extLst>
                <a:ext uri="{FF2B5EF4-FFF2-40B4-BE49-F238E27FC236}">
                  <a16:creationId xmlns:a16="http://schemas.microsoft.com/office/drawing/2014/main" id="{D2435D88-60A5-4BBA-9247-F20C7D25BAD0}"/>
                </a:ext>
              </a:extLst>
            </p:cNvPr>
            <p:cNvSpPr/>
            <p:nvPr/>
          </p:nvSpPr>
          <p:spPr bwMode="auto">
            <a:xfrm>
              <a:off x="9244106"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8" name="Rectangle 147">
              <a:extLst>
                <a:ext uri="{FF2B5EF4-FFF2-40B4-BE49-F238E27FC236}">
                  <a16:creationId xmlns:a16="http://schemas.microsoft.com/office/drawing/2014/main" id="{4E8ECDBA-EE5D-4F7A-A158-127BCFEA3046}"/>
                </a:ext>
              </a:extLst>
            </p:cNvPr>
            <p:cNvSpPr/>
            <p:nvPr/>
          </p:nvSpPr>
          <p:spPr bwMode="auto">
            <a:xfrm>
              <a:off x="9510702"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9" name="Rectangle 148">
              <a:extLst>
                <a:ext uri="{FF2B5EF4-FFF2-40B4-BE49-F238E27FC236}">
                  <a16:creationId xmlns:a16="http://schemas.microsoft.com/office/drawing/2014/main" id="{96C1961F-1C2E-46E3-8DEF-9091CDD5870F}"/>
                </a:ext>
              </a:extLst>
            </p:cNvPr>
            <p:cNvSpPr/>
            <p:nvPr/>
          </p:nvSpPr>
          <p:spPr bwMode="auto">
            <a:xfrm>
              <a:off x="9777298"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50" name="Rectangle 149">
              <a:extLst>
                <a:ext uri="{FF2B5EF4-FFF2-40B4-BE49-F238E27FC236}">
                  <a16:creationId xmlns:a16="http://schemas.microsoft.com/office/drawing/2014/main" id="{B49105A3-CCEA-48C0-9A54-5D8DC8110433}"/>
                </a:ext>
              </a:extLst>
            </p:cNvPr>
            <p:cNvSpPr/>
            <p:nvPr/>
          </p:nvSpPr>
          <p:spPr bwMode="auto">
            <a:xfrm>
              <a:off x="10043893"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51" name="Rectangle 150">
              <a:extLst>
                <a:ext uri="{FF2B5EF4-FFF2-40B4-BE49-F238E27FC236}">
                  <a16:creationId xmlns:a16="http://schemas.microsoft.com/office/drawing/2014/main" id="{C955FFDF-F038-4115-9BF1-9ED455EC4CE2}"/>
                </a:ext>
              </a:extLst>
            </p:cNvPr>
            <p:cNvSpPr/>
            <p:nvPr/>
          </p:nvSpPr>
          <p:spPr bwMode="auto">
            <a:xfrm>
              <a:off x="10304141"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52" name="Rectangle 151">
              <a:extLst>
                <a:ext uri="{FF2B5EF4-FFF2-40B4-BE49-F238E27FC236}">
                  <a16:creationId xmlns:a16="http://schemas.microsoft.com/office/drawing/2014/main" id="{C90028A7-43B4-42DE-8719-1C7EF62125F1}"/>
                </a:ext>
              </a:extLst>
            </p:cNvPr>
            <p:cNvSpPr/>
            <p:nvPr/>
          </p:nvSpPr>
          <p:spPr bwMode="auto">
            <a:xfrm>
              <a:off x="10570737" y="1971674"/>
              <a:ext cx="266596" cy="293688"/>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53" name="Rectangle 152">
              <a:extLst>
                <a:ext uri="{FF2B5EF4-FFF2-40B4-BE49-F238E27FC236}">
                  <a16:creationId xmlns:a16="http://schemas.microsoft.com/office/drawing/2014/main" id="{792A66C6-4F8A-4E02-A374-5CBDFD08CE29}"/>
                </a:ext>
              </a:extLst>
            </p:cNvPr>
            <p:cNvSpPr/>
            <p:nvPr/>
          </p:nvSpPr>
          <p:spPr bwMode="auto">
            <a:xfrm>
              <a:off x="2376089" y="1971674"/>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54" name="TextBox 109">
              <a:extLst>
                <a:ext uri="{FF2B5EF4-FFF2-40B4-BE49-F238E27FC236}">
                  <a16:creationId xmlns:a16="http://schemas.microsoft.com/office/drawing/2014/main" id="{D973E2C2-C97A-4880-86ED-BEC62E89594A}"/>
                </a:ext>
              </a:extLst>
            </p:cNvPr>
            <p:cNvSpPr txBox="1">
              <a:spLocks noChangeArrowheads="1"/>
            </p:cNvSpPr>
            <p:nvPr/>
          </p:nvSpPr>
          <p:spPr bwMode="auto">
            <a:xfrm>
              <a:off x="5915888" y="1971674"/>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155" name="TextBox 144">
              <a:extLst>
                <a:ext uri="{FF2B5EF4-FFF2-40B4-BE49-F238E27FC236}">
                  <a16:creationId xmlns:a16="http://schemas.microsoft.com/office/drawing/2014/main" id="{5D106E82-AF81-46A8-BC37-C6D64C269672}"/>
                </a:ext>
              </a:extLst>
            </p:cNvPr>
            <p:cNvSpPr txBox="1">
              <a:spLocks noChangeArrowheads="1"/>
            </p:cNvSpPr>
            <p:nvPr/>
          </p:nvSpPr>
          <p:spPr bwMode="auto">
            <a:xfrm>
              <a:off x="9938101" y="1420813"/>
              <a:ext cx="16228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PRIMASK</a:t>
              </a:r>
            </a:p>
          </p:txBody>
        </p:sp>
        <p:sp>
          <p:nvSpPr>
            <p:cNvPr id="156" name="TextBox 148">
              <a:extLst>
                <a:ext uri="{FF2B5EF4-FFF2-40B4-BE49-F238E27FC236}">
                  <a16:creationId xmlns:a16="http://schemas.microsoft.com/office/drawing/2014/main" id="{9218EEAF-7CDA-4EE2-A390-3DA759E6C4AC}"/>
                </a:ext>
              </a:extLst>
            </p:cNvPr>
            <p:cNvSpPr txBox="1">
              <a:spLocks noChangeArrowheads="1"/>
            </p:cNvSpPr>
            <p:nvPr/>
          </p:nvSpPr>
          <p:spPr bwMode="auto">
            <a:xfrm>
              <a:off x="873843" y="1957387"/>
              <a:ext cx="13901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PRIMASK</a:t>
              </a:r>
            </a:p>
          </p:txBody>
        </p:sp>
        <p:cxnSp>
          <p:nvCxnSpPr>
            <p:cNvPr id="157" name="Straight Arrow Connector 156">
              <a:extLst>
                <a:ext uri="{FF2B5EF4-FFF2-40B4-BE49-F238E27FC236}">
                  <a16:creationId xmlns:a16="http://schemas.microsoft.com/office/drawing/2014/main" id="{5A3FECB8-7DB1-447C-92C1-F511D5509278}"/>
                </a:ext>
              </a:extLst>
            </p:cNvPr>
            <p:cNvCxnSpPr/>
            <p:nvPr/>
          </p:nvCxnSpPr>
          <p:spPr bwMode="auto">
            <a:xfrm flipH="1">
              <a:off x="10695572" y="1712913"/>
              <a:ext cx="8463" cy="2444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grpSp>
    </p:spTree>
    <p:extLst>
      <p:ext uri="{BB962C8B-B14F-4D97-AF65-F5344CB8AC3E}">
        <p14:creationId xmlns:p14="http://schemas.microsoft.com/office/powerpoint/2010/main" val="2247312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0510-26E5-422F-97AC-C1ACC58A73D5}"/>
              </a:ext>
            </a:extLst>
          </p:cNvPr>
          <p:cNvSpPr>
            <a:spLocks noGrp="1"/>
          </p:cNvSpPr>
          <p:nvPr>
            <p:ph type="title"/>
          </p:nvPr>
        </p:nvSpPr>
        <p:spPr/>
        <p:txBody>
          <a:bodyPr/>
          <a:lstStyle/>
          <a:p>
            <a:r>
              <a:rPr lang="en-GB" dirty="0"/>
              <a:t>Resources</a:t>
            </a:r>
            <a:endParaRPr lang="en-US" dirty="0"/>
          </a:p>
        </p:txBody>
      </p:sp>
      <p:sp>
        <p:nvSpPr>
          <p:cNvPr id="3" name="Content Placeholder 2">
            <a:extLst>
              <a:ext uri="{FF2B5EF4-FFF2-40B4-BE49-F238E27FC236}">
                <a16:creationId xmlns:a16="http://schemas.microsoft.com/office/drawing/2014/main" id="{69918274-77A3-4AE1-B4F4-831B03C8AF00}"/>
              </a:ext>
            </a:extLst>
          </p:cNvPr>
          <p:cNvSpPr>
            <a:spLocks noGrp="1"/>
          </p:cNvSpPr>
          <p:nvPr>
            <p:ph idx="1"/>
          </p:nvPr>
        </p:nvSpPr>
        <p:spPr/>
        <p:txBody>
          <a:bodyPr/>
          <a:lstStyle/>
          <a:p>
            <a:r>
              <a:rPr lang="en-GB" dirty="0"/>
              <a:t>Cortex-M4 Technical Reference Manual: </a:t>
            </a:r>
            <a:r>
              <a:rPr lang="en-US" dirty="0">
                <a:hlinkClick r:id="rId3"/>
              </a:rPr>
              <a:t>https://developer.arm.com/docs/100166/0001</a:t>
            </a:r>
            <a:endParaRPr lang="en-US" dirty="0"/>
          </a:p>
          <a:p>
            <a:endParaRPr lang="en-US" dirty="0"/>
          </a:p>
          <a:p>
            <a:r>
              <a:rPr lang="en-US" dirty="0"/>
              <a:t>Cortex-M4 Devices Generic User Guide: </a:t>
            </a:r>
            <a:r>
              <a:rPr lang="en-US" dirty="0">
                <a:hlinkClick r:id="rId4"/>
              </a:rPr>
              <a:t>https://developer.arm.com/docs/dui0553/b</a:t>
            </a:r>
            <a:endParaRPr lang="en-US" dirty="0"/>
          </a:p>
          <a:p>
            <a:endParaRPr lang="en-US" dirty="0"/>
          </a:p>
          <a:p>
            <a:endParaRPr lang="en-US" dirty="0"/>
          </a:p>
        </p:txBody>
      </p:sp>
    </p:spTree>
    <p:extLst>
      <p:ext uri="{BB962C8B-B14F-4D97-AF65-F5344CB8AC3E}">
        <p14:creationId xmlns:p14="http://schemas.microsoft.com/office/powerpoint/2010/main" val="162835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1F17-B535-4975-8246-AB85FC98808C}"/>
              </a:ext>
            </a:extLst>
          </p:cNvPr>
          <p:cNvSpPr>
            <a:spLocks noGrp="1"/>
          </p:cNvSpPr>
          <p:nvPr>
            <p:ph type="title"/>
          </p:nvPr>
        </p:nvSpPr>
        <p:spPr/>
        <p:txBody>
          <a:bodyPr/>
          <a:lstStyle/>
          <a:p>
            <a:r>
              <a:rPr lang="en-GB" dirty="0"/>
              <a:t>Arm Architectures and Processors</a:t>
            </a:r>
            <a:br>
              <a:rPr lang="en-GB" dirty="0"/>
            </a:br>
            <a:endParaRPr lang="en-US" dirty="0"/>
          </a:p>
        </p:txBody>
      </p:sp>
      <p:sp>
        <p:nvSpPr>
          <p:cNvPr id="3" name="Content Placeholder 2">
            <a:extLst>
              <a:ext uri="{FF2B5EF4-FFF2-40B4-BE49-F238E27FC236}">
                <a16:creationId xmlns:a16="http://schemas.microsoft.com/office/drawing/2014/main" id="{1F8D7E70-E116-4C70-8C16-6B2B834397D3}"/>
              </a:ext>
            </a:extLst>
          </p:cNvPr>
          <p:cNvSpPr>
            <a:spLocks noGrp="1"/>
          </p:cNvSpPr>
          <p:nvPr>
            <p:ph idx="1"/>
          </p:nvPr>
        </p:nvSpPr>
        <p:spPr/>
        <p:txBody>
          <a:bodyPr/>
          <a:lstStyle/>
          <a:p>
            <a:r>
              <a:rPr lang="en-GB" sz="2000" dirty="0"/>
              <a:t>Arm architecture is a family of RISC-based processor architectures</a:t>
            </a:r>
          </a:p>
          <a:p>
            <a:pPr lvl="1">
              <a:spcBef>
                <a:spcPts val="600"/>
              </a:spcBef>
            </a:pPr>
            <a:r>
              <a:rPr lang="en-GB" sz="1800" dirty="0"/>
              <a:t>Well known for its power efficiency</a:t>
            </a:r>
          </a:p>
          <a:p>
            <a:pPr lvl="1">
              <a:spcBef>
                <a:spcPts val="600"/>
              </a:spcBef>
            </a:pPr>
            <a:r>
              <a:rPr lang="en-GB" sz="1800" dirty="0"/>
              <a:t>Widely used in mobile devices, e.g. smartphones and tablets</a:t>
            </a:r>
          </a:p>
          <a:p>
            <a:pPr lvl="1">
              <a:spcBef>
                <a:spcPts val="600"/>
              </a:spcBef>
            </a:pPr>
            <a:r>
              <a:rPr lang="en-GB" sz="1800" dirty="0"/>
              <a:t>Designed and licensed by Arm to a wide ecosystem of partners</a:t>
            </a:r>
          </a:p>
          <a:p>
            <a:pPr lvl="1">
              <a:spcBef>
                <a:spcPts val="600"/>
              </a:spcBef>
            </a:pPr>
            <a:endParaRPr lang="en-GB" sz="1800" dirty="0"/>
          </a:p>
          <a:p>
            <a:r>
              <a:rPr lang="en-GB" sz="2000" dirty="0"/>
              <a:t>Arm</a:t>
            </a:r>
          </a:p>
          <a:p>
            <a:pPr lvl="1">
              <a:spcBef>
                <a:spcPts val="600"/>
              </a:spcBef>
            </a:pPr>
            <a:r>
              <a:rPr lang="en-GB" sz="1800" dirty="0"/>
              <a:t>The company that designs Arm-based processors</a:t>
            </a:r>
          </a:p>
          <a:p>
            <a:pPr lvl="1">
              <a:spcBef>
                <a:spcPts val="600"/>
              </a:spcBef>
            </a:pPr>
            <a:r>
              <a:rPr lang="en-GB" sz="1800" dirty="0"/>
              <a:t>Arm does not manufacture, but it licenses designs to semiconductor partners who add their own intellectual property (IP) on top of Arm’s OP, which they then fabricate and sell to customers</a:t>
            </a:r>
          </a:p>
          <a:p>
            <a:pPr lvl="1">
              <a:spcBef>
                <a:spcPts val="600"/>
              </a:spcBef>
            </a:pPr>
            <a:r>
              <a:rPr lang="en-GB" sz="1800" dirty="0"/>
              <a:t>Arm also offers IP other than processors, such as physical IPs, interconnect IPs, graphics cores and development tools</a:t>
            </a:r>
            <a:endParaRPr lang="en-US" sz="1800" dirty="0"/>
          </a:p>
        </p:txBody>
      </p:sp>
      <p:pic>
        <p:nvPicPr>
          <p:cNvPr id="4" name="Picture 14" descr="\\mars\groups\ir\2011\Analyst Day\Images\Internet_Connected_Screens_v2(3).jpg">
            <a:extLst>
              <a:ext uri="{FF2B5EF4-FFF2-40B4-BE49-F238E27FC236}">
                <a16:creationId xmlns:a16="http://schemas.microsoft.com/office/drawing/2014/main" id="{99CAB86D-10CB-43C9-B80C-A925623D0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619" y="5029200"/>
            <a:ext cx="7315200" cy="138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9925-FA92-4527-9EDD-A411D89449E6}"/>
              </a:ext>
            </a:extLst>
          </p:cNvPr>
          <p:cNvSpPr>
            <a:spLocks noGrp="1"/>
          </p:cNvSpPr>
          <p:nvPr>
            <p:ph type="title"/>
          </p:nvPr>
        </p:nvSpPr>
        <p:spPr/>
        <p:txBody>
          <a:bodyPr/>
          <a:lstStyle/>
          <a:p>
            <a:r>
              <a:rPr lang="en-GB" dirty="0"/>
              <a:t>Arm Processor Families</a:t>
            </a:r>
            <a:endParaRPr lang="en-US" dirty="0"/>
          </a:p>
        </p:txBody>
      </p:sp>
      <p:sp>
        <p:nvSpPr>
          <p:cNvPr id="3" name="Content Placeholder 2">
            <a:extLst>
              <a:ext uri="{FF2B5EF4-FFF2-40B4-BE49-F238E27FC236}">
                <a16:creationId xmlns:a16="http://schemas.microsoft.com/office/drawing/2014/main" id="{B7E9396A-7964-4627-AC6C-4C686905D6DC}"/>
              </a:ext>
            </a:extLst>
          </p:cNvPr>
          <p:cNvSpPr>
            <a:spLocks noGrp="1"/>
          </p:cNvSpPr>
          <p:nvPr>
            <p:ph idx="1"/>
          </p:nvPr>
        </p:nvSpPr>
        <p:spPr>
          <a:xfrm>
            <a:off x="479425" y="1171111"/>
            <a:ext cx="7176148" cy="4948335"/>
          </a:xfrm>
        </p:spPr>
        <p:txBody>
          <a:bodyPr/>
          <a:lstStyle/>
          <a:p>
            <a:r>
              <a:rPr lang="en-GB" sz="1800" dirty="0"/>
              <a:t>Cortex-A series (Application)</a:t>
            </a:r>
          </a:p>
          <a:p>
            <a:pPr lvl="1">
              <a:spcBef>
                <a:spcPts val="600"/>
              </a:spcBef>
            </a:pPr>
            <a:r>
              <a:rPr lang="en-GB" sz="1600" dirty="0"/>
              <a:t>High performance processors capable of full operating system (OS) support</a:t>
            </a:r>
          </a:p>
          <a:p>
            <a:pPr lvl="1">
              <a:spcBef>
                <a:spcPts val="600"/>
              </a:spcBef>
            </a:pPr>
            <a:r>
              <a:rPr lang="en-GB" sz="1600" dirty="0"/>
              <a:t>Applications include smartphones, digital TV, smart books</a:t>
            </a:r>
          </a:p>
          <a:p>
            <a:pPr lvl="1">
              <a:spcBef>
                <a:spcPts val="600"/>
              </a:spcBef>
            </a:pPr>
            <a:endParaRPr lang="en-GB" sz="1600" dirty="0"/>
          </a:p>
          <a:p>
            <a:r>
              <a:rPr lang="en-GB" sz="1800" dirty="0"/>
              <a:t>Cortex-R series (Real-time)</a:t>
            </a:r>
          </a:p>
          <a:p>
            <a:pPr lvl="1">
              <a:spcBef>
                <a:spcPts val="600"/>
              </a:spcBef>
            </a:pPr>
            <a:r>
              <a:rPr lang="en-GB" sz="1600" dirty="0"/>
              <a:t>High performance and reliability for real-time applications</a:t>
            </a:r>
          </a:p>
          <a:p>
            <a:pPr lvl="1">
              <a:spcBef>
                <a:spcPts val="600"/>
              </a:spcBef>
            </a:pPr>
            <a:r>
              <a:rPr lang="en-GB" sz="1600" dirty="0"/>
              <a:t>Applications include automotive braking systems, powertrains</a:t>
            </a:r>
          </a:p>
          <a:p>
            <a:pPr lvl="1">
              <a:spcBef>
                <a:spcPts val="600"/>
              </a:spcBef>
            </a:pPr>
            <a:endParaRPr lang="en-GB" sz="1600" dirty="0"/>
          </a:p>
          <a:p>
            <a:r>
              <a:rPr lang="en-GB" sz="1800" dirty="0"/>
              <a:t>Cortex-M series (Microcontroller)</a:t>
            </a:r>
          </a:p>
          <a:p>
            <a:pPr lvl="1">
              <a:spcBef>
                <a:spcPts val="600"/>
              </a:spcBef>
            </a:pPr>
            <a:r>
              <a:rPr lang="en-GB" sz="1600" dirty="0"/>
              <a:t>Cost sensitive solutions for deterministic microcontroller applications</a:t>
            </a:r>
          </a:p>
          <a:p>
            <a:pPr lvl="1">
              <a:spcBef>
                <a:spcPts val="600"/>
              </a:spcBef>
            </a:pPr>
            <a:r>
              <a:rPr lang="en-GB" sz="1600" dirty="0"/>
              <a:t>Applications include microcontrollers, smart sensors</a:t>
            </a:r>
          </a:p>
          <a:p>
            <a:pPr lvl="1">
              <a:spcBef>
                <a:spcPts val="600"/>
              </a:spcBef>
            </a:pPr>
            <a:r>
              <a:rPr lang="en-GB" sz="1600" dirty="0"/>
              <a:t>SecurCore series for high security applications</a:t>
            </a:r>
          </a:p>
          <a:p>
            <a:pPr lvl="1">
              <a:spcBef>
                <a:spcPts val="600"/>
              </a:spcBef>
            </a:pPr>
            <a:endParaRPr lang="en-GB" sz="1600" dirty="0"/>
          </a:p>
          <a:p>
            <a:r>
              <a:rPr lang="en-GB" sz="1800" dirty="0"/>
              <a:t>Earlier classic processors including Arm7, Arm9, Arm11 families</a:t>
            </a:r>
            <a:endParaRPr lang="en-US" sz="1800" dirty="0"/>
          </a:p>
        </p:txBody>
      </p:sp>
      <p:sp>
        <p:nvSpPr>
          <p:cNvPr id="5" name="Rectangle: Rounded Corners 4">
            <a:extLst>
              <a:ext uri="{FF2B5EF4-FFF2-40B4-BE49-F238E27FC236}">
                <a16:creationId xmlns:a16="http://schemas.microsoft.com/office/drawing/2014/main" id="{53C575A5-6BF4-41F4-AB53-8C0F09AE4125}"/>
              </a:ext>
            </a:extLst>
          </p:cNvPr>
          <p:cNvSpPr/>
          <p:nvPr/>
        </p:nvSpPr>
        <p:spPr>
          <a:xfrm>
            <a:off x="9362408" y="359950"/>
            <a:ext cx="2087049" cy="16054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B00471E-1D97-440D-B17B-8194A0DB59E7}"/>
              </a:ext>
            </a:extLst>
          </p:cNvPr>
          <p:cNvGrpSpPr/>
          <p:nvPr/>
        </p:nvGrpSpPr>
        <p:grpSpPr>
          <a:xfrm>
            <a:off x="9596574" y="418808"/>
            <a:ext cx="1775061" cy="1546577"/>
            <a:chOff x="9392291" y="1109485"/>
            <a:chExt cx="1775061" cy="1546577"/>
          </a:xfrm>
        </p:grpSpPr>
        <p:sp>
          <p:nvSpPr>
            <p:cNvPr id="6" name="TextBox 5">
              <a:extLst>
                <a:ext uri="{FF2B5EF4-FFF2-40B4-BE49-F238E27FC236}">
                  <a16:creationId xmlns:a16="http://schemas.microsoft.com/office/drawing/2014/main" id="{3B1C628B-D0B5-429B-A2DF-C59D0099D9ED}"/>
                </a:ext>
              </a:extLst>
            </p:cNvPr>
            <p:cNvSpPr txBox="1"/>
            <p:nvPr/>
          </p:nvSpPr>
          <p:spPr>
            <a:xfrm>
              <a:off x="9392291" y="1155651"/>
              <a:ext cx="674262" cy="1454244"/>
            </a:xfrm>
            <a:prstGeom prst="rect">
              <a:avLst/>
            </a:prstGeom>
            <a:noFill/>
          </p:spPr>
          <p:txBody>
            <a:bodyPr wrap="square" lIns="0" tIns="0" rIns="0" bIns="0" numCol="1" rtlCol="0">
              <a:spAutoFit/>
            </a:bodyPr>
            <a:lstStyle/>
            <a:p>
              <a:pPr eaLnBrk="1" hangingPunct="1">
                <a:lnSpc>
                  <a:spcPct val="90000"/>
                </a:lnSpc>
                <a:spcBef>
                  <a:spcPts val="0"/>
                </a:spcBef>
                <a:spcAft>
                  <a:spcPts val="0"/>
                </a:spcAft>
              </a:pPr>
              <a:r>
                <a:rPr lang="en-GB" sz="1050" b="1" kern="1200" dirty="0">
                  <a:solidFill>
                    <a:schemeClr val="bg1"/>
                  </a:solidFill>
                  <a:latin typeface="+mn-lt"/>
                  <a:ea typeface="+mn-ea"/>
                  <a:cs typeface="+mn-cs"/>
                </a:rPr>
                <a:t>Cortex-A5</a:t>
              </a:r>
            </a:p>
            <a:p>
              <a:pPr eaLnBrk="1" hangingPunct="1">
                <a:lnSpc>
                  <a:spcPct val="90000"/>
                </a:lnSpc>
                <a:spcBef>
                  <a:spcPts val="0"/>
                </a:spcBef>
                <a:spcAft>
                  <a:spcPts val="0"/>
                </a:spcAft>
              </a:pPr>
              <a:r>
                <a:rPr lang="en-GB" sz="1050" b="1" dirty="0">
                  <a:solidFill>
                    <a:schemeClr val="bg1"/>
                  </a:solidFill>
                  <a:latin typeface="+mn-lt"/>
                  <a:ea typeface="+mn-ea"/>
                </a:rPr>
                <a:t>Cortex-A7</a:t>
              </a:r>
            </a:p>
            <a:p>
              <a:pPr eaLnBrk="1" hangingPunct="1">
                <a:lnSpc>
                  <a:spcPct val="90000"/>
                </a:lnSpc>
                <a:spcBef>
                  <a:spcPts val="0"/>
                </a:spcBef>
                <a:spcAft>
                  <a:spcPts val="0"/>
                </a:spcAft>
              </a:pPr>
              <a:r>
                <a:rPr lang="en-GB" sz="1050" b="1" kern="1200" dirty="0">
                  <a:solidFill>
                    <a:schemeClr val="bg1"/>
                  </a:solidFill>
                  <a:latin typeface="+mn-lt"/>
                  <a:ea typeface="+mn-ea"/>
                  <a:cs typeface="+mn-cs"/>
                </a:rPr>
                <a:t>Cortex-A8</a:t>
              </a:r>
            </a:p>
            <a:p>
              <a:pPr eaLnBrk="1" hangingPunct="1">
                <a:lnSpc>
                  <a:spcPct val="90000"/>
                </a:lnSpc>
                <a:spcBef>
                  <a:spcPts val="0"/>
                </a:spcBef>
                <a:spcAft>
                  <a:spcPts val="0"/>
                </a:spcAft>
              </a:pPr>
              <a:r>
                <a:rPr lang="en-GB" sz="1050" b="1" dirty="0">
                  <a:solidFill>
                    <a:schemeClr val="bg1"/>
                  </a:solidFill>
                  <a:latin typeface="+mn-lt"/>
                  <a:ea typeface="+mn-ea"/>
                </a:rPr>
                <a:t>Cortex-A9</a:t>
              </a:r>
            </a:p>
            <a:p>
              <a:pPr eaLnBrk="1" hangingPunct="1">
                <a:lnSpc>
                  <a:spcPct val="90000"/>
                </a:lnSpc>
                <a:spcBef>
                  <a:spcPts val="0"/>
                </a:spcBef>
                <a:spcAft>
                  <a:spcPts val="0"/>
                </a:spcAft>
              </a:pPr>
              <a:r>
                <a:rPr lang="en-GB" sz="1050" b="1" kern="1200" dirty="0">
                  <a:solidFill>
                    <a:schemeClr val="bg1"/>
                  </a:solidFill>
                  <a:latin typeface="+mn-lt"/>
                  <a:ea typeface="+mn-ea"/>
                  <a:cs typeface="+mn-cs"/>
                </a:rPr>
                <a:t>Cortex-A15</a:t>
              </a:r>
            </a:p>
            <a:p>
              <a:pPr eaLnBrk="1" hangingPunct="1">
                <a:lnSpc>
                  <a:spcPct val="90000"/>
                </a:lnSpc>
                <a:spcBef>
                  <a:spcPts val="0"/>
                </a:spcBef>
                <a:spcAft>
                  <a:spcPts val="0"/>
                </a:spcAft>
              </a:pPr>
              <a:r>
                <a:rPr lang="en-GB" sz="1050" b="1" dirty="0">
                  <a:solidFill>
                    <a:schemeClr val="bg1"/>
                  </a:solidFill>
                  <a:latin typeface="+mn-lt"/>
                  <a:ea typeface="+mn-ea"/>
                </a:rPr>
                <a:t>Cortex-A17</a:t>
              </a:r>
            </a:p>
            <a:p>
              <a:pPr eaLnBrk="1" hangingPunct="1">
                <a:lnSpc>
                  <a:spcPct val="90000"/>
                </a:lnSpc>
                <a:spcBef>
                  <a:spcPts val="0"/>
                </a:spcBef>
                <a:spcAft>
                  <a:spcPts val="0"/>
                </a:spcAft>
              </a:pPr>
              <a:r>
                <a:rPr lang="en-GB" sz="1050" b="1" kern="1200" dirty="0">
                  <a:solidFill>
                    <a:schemeClr val="bg1"/>
                  </a:solidFill>
                  <a:latin typeface="+mn-lt"/>
                  <a:ea typeface="+mn-ea"/>
                  <a:cs typeface="+mn-cs"/>
                </a:rPr>
                <a:t>Cortex-A32</a:t>
              </a:r>
            </a:p>
            <a:p>
              <a:pPr eaLnBrk="1" hangingPunct="1">
                <a:lnSpc>
                  <a:spcPct val="90000"/>
                </a:lnSpc>
                <a:spcBef>
                  <a:spcPts val="0"/>
                </a:spcBef>
                <a:spcAft>
                  <a:spcPts val="0"/>
                </a:spcAft>
              </a:pPr>
              <a:r>
                <a:rPr lang="en-GB" sz="1050" b="1" dirty="0">
                  <a:solidFill>
                    <a:schemeClr val="bg1"/>
                  </a:solidFill>
                  <a:latin typeface="+mn-lt"/>
                  <a:ea typeface="+mn-ea"/>
                </a:rPr>
                <a:t>Cortex-A34</a:t>
              </a:r>
            </a:p>
            <a:p>
              <a:pPr eaLnBrk="1" hangingPunct="1">
                <a:lnSpc>
                  <a:spcPct val="90000"/>
                </a:lnSpc>
                <a:spcBef>
                  <a:spcPts val="0"/>
                </a:spcBef>
                <a:spcAft>
                  <a:spcPts val="0"/>
                </a:spcAft>
              </a:pPr>
              <a:r>
                <a:rPr lang="en-GB" sz="1050" b="1" kern="1200" dirty="0">
                  <a:solidFill>
                    <a:schemeClr val="bg1"/>
                  </a:solidFill>
                  <a:latin typeface="+mn-lt"/>
                  <a:ea typeface="+mn-ea"/>
                  <a:cs typeface="+mn-cs"/>
                </a:rPr>
                <a:t>Cortex-A35</a:t>
              </a:r>
            </a:p>
            <a:p>
              <a:pPr eaLnBrk="1" hangingPunct="1">
                <a:lnSpc>
                  <a:spcPct val="90000"/>
                </a:lnSpc>
                <a:spcBef>
                  <a:spcPts val="0"/>
                </a:spcBef>
                <a:spcAft>
                  <a:spcPts val="0"/>
                </a:spcAft>
              </a:pPr>
              <a:r>
                <a:rPr lang="en-GB" sz="1050" b="1" dirty="0">
                  <a:solidFill>
                    <a:schemeClr val="bg1"/>
                  </a:solidFill>
                  <a:latin typeface="+mn-lt"/>
                  <a:ea typeface="+mn-ea"/>
                </a:rPr>
                <a:t>Cortex-A53</a:t>
              </a:r>
            </a:p>
          </p:txBody>
        </p:sp>
        <p:sp>
          <p:nvSpPr>
            <p:cNvPr id="7" name="Rectangle 6">
              <a:extLst>
                <a:ext uri="{FF2B5EF4-FFF2-40B4-BE49-F238E27FC236}">
                  <a16:creationId xmlns:a16="http://schemas.microsoft.com/office/drawing/2014/main" id="{889834FA-A97A-418B-88D3-E319DAFD7258}"/>
                </a:ext>
              </a:extLst>
            </p:cNvPr>
            <p:cNvSpPr/>
            <p:nvPr/>
          </p:nvSpPr>
          <p:spPr>
            <a:xfrm>
              <a:off x="10169065" y="1109485"/>
              <a:ext cx="998287" cy="1546577"/>
            </a:xfrm>
            <a:prstGeom prst="rect">
              <a:avLst/>
            </a:prstGeom>
          </p:spPr>
          <p:txBody>
            <a:bodyPr wrap="square">
              <a:spAutoFit/>
            </a:bodyPr>
            <a:lstStyle/>
            <a:p>
              <a:pPr eaLnBrk="1" hangingPunct="1">
                <a:lnSpc>
                  <a:spcPct val="90000"/>
                </a:lnSpc>
                <a:spcBef>
                  <a:spcPts val="0"/>
                </a:spcBef>
                <a:spcAft>
                  <a:spcPts val="0"/>
                </a:spcAft>
              </a:pPr>
              <a:r>
                <a:rPr lang="en-GB" sz="1050" b="1" dirty="0">
                  <a:solidFill>
                    <a:schemeClr val="bg1"/>
                  </a:solidFill>
                </a:rPr>
                <a:t>Cortex-A55</a:t>
              </a:r>
            </a:p>
            <a:p>
              <a:pPr eaLnBrk="1" hangingPunct="1">
                <a:lnSpc>
                  <a:spcPct val="90000"/>
                </a:lnSpc>
                <a:spcBef>
                  <a:spcPts val="0"/>
                </a:spcBef>
                <a:spcAft>
                  <a:spcPts val="0"/>
                </a:spcAft>
              </a:pPr>
              <a:r>
                <a:rPr lang="en-GB" sz="1050" b="1" dirty="0">
                  <a:solidFill>
                    <a:schemeClr val="bg1"/>
                  </a:solidFill>
                </a:rPr>
                <a:t>Cortex-A57</a:t>
              </a:r>
            </a:p>
            <a:p>
              <a:pPr eaLnBrk="1" hangingPunct="1">
                <a:lnSpc>
                  <a:spcPct val="90000"/>
                </a:lnSpc>
                <a:spcBef>
                  <a:spcPts val="0"/>
                </a:spcBef>
                <a:spcAft>
                  <a:spcPts val="0"/>
                </a:spcAft>
              </a:pPr>
              <a:r>
                <a:rPr lang="en-GB" sz="1050" b="1" dirty="0">
                  <a:solidFill>
                    <a:schemeClr val="bg1"/>
                  </a:solidFill>
                </a:rPr>
                <a:t>Cortex-A65</a:t>
              </a:r>
            </a:p>
            <a:p>
              <a:pPr eaLnBrk="1" hangingPunct="1">
                <a:lnSpc>
                  <a:spcPct val="90000"/>
                </a:lnSpc>
                <a:spcBef>
                  <a:spcPts val="0"/>
                </a:spcBef>
                <a:spcAft>
                  <a:spcPts val="0"/>
                </a:spcAft>
              </a:pPr>
              <a:r>
                <a:rPr lang="en-GB" sz="1050" b="1" dirty="0">
                  <a:solidFill>
                    <a:schemeClr val="bg1"/>
                  </a:solidFill>
                </a:rPr>
                <a:t>Cortex-A65AE</a:t>
              </a:r>
            </a:p>
            <a:p>
              <a:pPr eaLnBrk="1" hangingPunct="1">
                <a:lnSpc>
                  <a:spcPct val="90000"/>
                </a:lnSpc>
                <a:spcBef>
                  <a:spcPts val="0"/>
                </a:spcBef>
                <a:spcAft>
                  <a:spcPts val="0"/>
                </a:spcAft>
              </a:pPr>
              <a:r>
                <a:rPr lang="en-GB" sz="1050" b="1" dirty="0">
                  <a:solidFill>
                    <a:schemeClr val="bg1"/>
                  </a:solidFill>
                </a:rPr>
                <a:t>Cortex-A72</a:t>
              </a:r>
            </a:p>
            <a:p>
              <a:pPr eaLnBrk="1" hangingPunct="1">
                <a:lnSpc>
                  <a:spcPct val="90000"/>
                </a:lnSpc>
                <a:spcBef>
                  <a:spcPts val="0"/>
                </a:spcBef>
                <a:spcAft>
                  <a:spcPts val="0"/>
                </a:spcAft>
              </a:pPr>
              <a:r>
                <a:rPr lang="en-GB" sz="1050" b="1" dirty="0">
                  <a:solidFill>
                    <a:schemeClr val="bg1"/>
                  </a:solidFill>
                </a:rPr>
                <a:t>Cortex-A73</a:t>
              </a:r>
            </a:p>
            <a:p>
              <a:pPr eaLnBrk="1" hangingPunct="1">
                <a:lnSpc>
                  <a:spcPct val="90000"/>
                </a:lnSpc>
                <a:spcBef>
                  <a:spcPts val="0"/>
                </a:spcBef>
                <a:spcAft>
                  <a:spcPts val="0"/>
                </a:spcAft>
              </a:pPr>
              <a:r>
                <a:rPr lang="en-GB" sz="1050" b="1" dirty="0">
                  <a:solidFill>
                    <a:schemeClr val="bg1"/>
                  </a:solidFill>
                </a:rPr>
                <a:t>Cortex-A75</a:t>
              </a:r>
            </a:p>
            <a:p>
              <a:pPr eaLnBrk="1" hangingPunct="1">
                <a:lnSpc>
                  <a:spcPct val="90000"/>
                </a:lnSpc>
                <a:spcBef>
                  <a:spcPts val="0"/>
                </a:spcBef>
                <a:spcAft>
                  <a:spcPts val="0"/>
                </a:spcAft>
              </a:pPr>
              <a:r>
                <a:rPr lang="en-GB" sz="1050" b="1" dirty="0">
                  <a:solidFill>
                    <a:schemeClr val="bg1"/>
                  </a:solidFill>
                </a:rPr>
                <a:t>Cortex-A76</a:t>
              </a:r>
            </a:p>
            <a:p>
              <a:pPr eaLnBrk="1" hangingPunct="1">
                <a:lnSpc>
                  <a:spcPct val="90000"/>
                </a:lnSpc>
                <a:spcBef>
                  <a:spcPts val="0"/>
                </a:spcBef>
                <a:spcAft>
                  <a:spcPts val="0"/>
                </a:spcAft>
              </a:pPr>
              <a:r>
                <a:rPr lang="en-GB" sz="1050" b="1" dirty="0">
                  <a:solidFill>
                    <a:schemeClr val="bg1"/>
                  </a:solidFill>
                </a:rPr>
                <a:t>Cortex-A75AE</a:t>
              </a:r>
            </a:p>
            <a:p>
              <a:pPr eaLnBrk="1" hangingPunct="1">
                <a:lnSpc>
                  <a:spcPct val="90000"/>
                </a:lnSpc>
                <a:spcBef>
                  <a:spcPts val="0"/>
                </a:spcBef>
                <a:spcAft>
                  <a:spcPts val="0"/>
                </a:spcAft>
              </a:pPr>
              <a:r>
                <a:rPr lang="en-GB" sz="1050" b="1" dirty="0">
                  <a:solidFill>
                    <a:schemeClr val="bg1"/>
                  </a:solidFill>
                </a:rPr>
                <a:t>Cortex-A77</a:t>
              </a:r>
              <a:endParaRPr lang="en-US" sz="1050" b="1" dirty="0" err="1">
                <a:solidFill>
                  <a:schemeClr val="bg1"/>
                </a:solidFill>
              </a:endParaRPr>
            </a:p>
          </p:txBody>
        </p:sp>
      </p:grpSp>
      <p:sp>
        <p:nvSpPr>
          <p:cNvPr id="8" name="TextBox 7">
            <a:extLst>
              <a:ext uri="{FF2B5EF4-FFF2-40B4-BE49-F238E27FC236}">
                <a16:creationId xmlns:a16="http://schemas.microsoft.com/office/drawing/2014/main" id="{54104B7F-165E-45B7-B8FF-86016ABB1DE8}"/>
              </a:ext>
            </a:extLst>
          </p:cNvPr>
          <p:cNvSpPr txBox="1"/>
          <p:nvPr/>
        </p:nvSpPr>
        <p:spPr>
          <a:xfrm>
            <a:off x="7597205" y="1017242"/>
            <a:ext cx="1816856"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Cortex-A</a:t>
            </a:r>
            <a:endParaRPr lang="en-US" sz="2100" kern="1200" dirty="0" err="1">
              <a:solidFill>
                <a:schemeClr val="tx2"/>
              </a:solidFill>
              <a:latin typeface="+mn-lt"/>
              <a:ea typeface="+mn-ea"/>
              <a:cs typeface="+mn-cs"/>
            </a:endParaRPr>
          </a:p>
        </p:txBody>
      </p:sp>
      <p:grpSp>
        <p:nvGrpSpPr>
          <p:cNvPr id="15" name="Group 14">
            <a:extLst>
              <a:ext uri="{FF2B5EF4-FFF2-40B4-BE49-F238E27FC236}">
                <a16:creationId xmlns:a16="http://schemas.microsoft.com/office/drawing/2014/main" id="{9F0C2E67-91B8-44B8-B7B6-4BFA4C07E575}"/>
              </a:ext>
            </a:extLst>
          </p:cNvPr>
          <p:cNvGrpSpPr/>
          <p:nvPr/>
        </p:nvGrpSpPr>
        <p:grpSpPr>
          <a:xfrm>
            <a:off x="7597205" y="2274696"/>
            <a:ext cx="3852252" cy="955795"/>
            <a:chOff x="7334559" y="3304202"/>
            <a:chExt cx="3852252" cy="955795"/>
          </a:xfrm>
        </p:grpSpPr>
        <p:sp>
          <p:nvSpPr>
            <p:cNvPr id="10" name="Rectangle: Rounded Corners 9">
              <a:extLst>
                <a:ext uri="{FF2B5EF4-FFF2-40B4-BE49-F238E27FC236}">
                  <a16:creationId xmlns:a16="http://schemas.microsoft.com/office/drawing/2014/main" id="{FDCCFE65-D0D3-4181-A556-80D843FE5713}"/>
                </a:ext>
              </a:extLst>
            </p:cNvPr>
            <p:cNvSpPr/>
            <p:nvPr/>
          </p:nvSpPr>
          <p:spPr>
            <a:xfrm>
              <a:off x="9099763" y="3304202"/>
              <a:ext cx="2087048" cy="95579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B304264-C30C-4740-9CD1-271C60F82191}"/>
                </a:ext>
              </a:extLst>
            </p:cNvPr>
            <p:cNvSpPr txBox="1"/>
            <p:nvPr/>
          </p:nvSpPr>
          <p:spPr>
            <a:xfrm>
              <a:off x="9151415" y="3370632"/>
              <a:ext cx="1957573" cy="830997"/>
            </a:xfrm>
            <a:prstGeom prst="rect">
              <a:avLst/>
            </a:prstGeom>
            <a:noFill/>
          </p:spPr>
          <p:txBody>
            <a:bodyPr wrap="square" lIns="0" tIns="0" rIns="0" bIns="0" numCol="1" rtlCol="0">
              <a:spAutoFit/>
            </a:bodyPr>
            <a:lstStyle/>
            <a:p>
              <a:pPr algn="ctr" eaLnBrk="1" hangingPunct="1">
                <a:lnSpc>
                  <a:spcPct val="90000"/>
                </a:lnSpc>
                <a:spcBef>
                  <a:spcPts val="0"/>
                </a:spcBef>
                <a:spcAft>
                  <a:spcPts val="0"/>
                </a:spcAft>
              </a:pPr>
              <a:r>
                <a:rPr lang="en-GB" sz="1200" b="1" dirty="0">
                  <a:solidFill>
                    <a:schemeClr val="bg1"/>
                  </a:solidFill>
                  <a:latin typeface="+mn-lt"/>
                  <a:ea typeface="+mn-ea"/>
                </a:rPr>
                <a:t>Cortex-R4</a:t>
              </a:r>
            </a:p>
            <a:p>
              <a:pPr algn="ctr" eaLnBrk="1" hangingPunct="1">
                <a:lnSpc>
                  <a:spcPct val="90000"/>
                </a:lnSpc>
                <a:spcBef>
                  <a:spcPts val="0"/>
                </a:spcBef>
                <a:spcAft>
                  <a:spcPts val="0"/>
                </a:spcAft>
              </a:pPr>
              <a:r>
                <a:rPr lang="en-GB" sz="1200" b="1" dirty="0">
                  <a:solidFill>
                    <a:schemeClr val="bg1"/>
                  </a:solidFill>
                  <a:latin typeface="+mn-lt"/>
                  <a:ea typeface="+mn-ea"/>
                </a:rPr>
                <a:t>Cortex-R5</a:t>
              </a:r>
            </a:p>
            <a:p>
              <a:pPr algn="ctr" eaLnBrk="1" hangingPunct="1">
                <a:lnSpc>
                  <a:spcPct val="90000"/>
                </a:lnSpc>
                <a:spcBef>
                  <a:spcPts val="0"/>
                </a:spcBef>
                <a:spcAft>
                  <a:spcPts val="0"/>
                </a:spcAft>
              </a:pPr>
              <a:r>
                <a:rPr lang="en-GB" sz="1200" b="1" dirty="0">
                  <a:solidFill>
                    <a:schemeClr val="bg1"/>
                  </a:solidFill>
                  <a:latin typeface="+mn-lt"/>
                  <a:ea typeface="+mn-ea"/>
                </a:rPr>
                <a:t>Cortex-R7</a:t>
              </a:r>
            </a:p>
            <a:p>
              <a:pPr algn="ctr" eaLnBrk="1" hangingPunct="1">
                <a:lnSpc>
                  <a:spcPct val="90000"/>
                </a:lnSpc>
                <a:spcBef>
                  <a:spcPts val="0"/>
                </a:spcBef>
                <a:spcAft>
                  <a:spcPts val="0"/>
                </a:spcAft>
              </a:pPr>
              <a:r>
                <a:rPr lang="en-GB" sz="1200" b="1" dirty="0">
                  <a:solidFill>
                    <a:schemeClr val="bg1"/>
                  </a:solidFill>
                  <a:latin typeface="+mn-lt"/>
                  <a:ea typeface="+mn-ea"/>
                </a:rPr>
                <a:t>Cortex-R8</a:t>
              </a:r>
            </a:p>
            <a:p>
              <a:pPr algn="ctr" eaLnBrk="1" hangingPunct="1">
                <a:lnSpc>
                  <a:spcPct val="90000"/>
                </a:lnSpc>
                <a:spcBef>
                  <a:spcPts val="0"/>
                </a:spcBef>
                <a:spcAft>
                  <a:spcPts val="0"/>
                </a:spcAft>
              </a:pPr>
              <a:r>
                <a:rPr lang="en-GB" sz="1200" b="1" dirty="0">
                  <a:solidFill>
                    <a:schemeClr val="bg1"/>
                  </a:solidFill>
                  <a:latin typeface="+mn-lt"/>
                  <a:ea typeface="+mn-ea"/>
                </a:rPr>
                <a:t>Cortex-R52</a:t>
              </a:r>
            </a:p>
          </p:txBody>
        </p:sp>
        <p:sp>
          <p:nvSpPr>
            <p:cNvPr id="14" name="TextBox 13">
              <a:extLst>
                <a:ext uri="{FF2B5EF4-FFF2-40B4-BE49-F238E27FC236}">
                  <a16:creationId xmlns:a16="http://schemas.microsoft.com/office/drawing/2014/main" id="{A459B7C6-6300-4558-B00C-D67DC509CC0C}"/>
                </a:ext>
              </a:extLst>
            </p:cNvPr>
            <p:cNvSpPr txBox="1"/>
            <p:nvPr/>
          </p:nvSpPr>
          <p:spPr>
            <a:xfrm>
              <a:off x="7334559" y="3646168"/>
              <a:ext cx="1816856"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Cortex-R</a:t>
              </a:r>
              <a:endParaRPr lang="en-US" sz="2100" kern="1200" dirty="0" err="1">
                <a:solidFill>
                  <a:schemeClr val="tx2"/>
                </a:solidFill>
                <a:latin typeface="+mn-lt"/>
                <a:ea typeface="+mn-ea"/>
                <a:cs typeface="+mn-cs"/>
              </a:endParaRPr>
            </a:p>
          </p:txBody>
        </p:sp>
      </p:grpSp>
      <p:sp>
        <p:nvSpPr>
          <p:cNvPr id="16" name="Left Brace 15">
            <a:extLst>
              <a:ext uri="{FF2B5EF4-FFF2-40B4-BE49-F238E27FC236}">
                <a16:creationId xmlns:a16="http://schemas.microsoft.com/office/drawing/2014/main" id="{D25C0FA6-9650-406F-BF97-279FBA19161F}"/>
              </a:ext>
            </a:extLst>
          </p:cNvPr>
          <p:cNvSpPr/>
          <p:nvPr/>
        </p:nvSpPr>
        <p:spPr>
          <a:xfrm>
            <a:off x="9100604" y="668156"/>
            <a:ext cx="271534" cy="989019"/>
          </a:xfrm>
          <a:prstGeom prst="leftBrace">
            <a:avLst>
              <a:gd name="adj1" fmla="val 8333"/>
              <a:gd name="adj2" fmla="val 49016"/>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1F18C09B-B042-49D4-B8D9-D9774601BFFB}"/>
              </a:ext>
            </a:extLst>
          </p:cNvPr>
          <p:cNvSpPr/>
          <p:nvPr/>
        </p:nvSpPr>
        <p:spPr>
          <a:xfrm>
            <a:off x="9095362" y="2417112"/>
            <a:ext cx="289963" cy="690873"/>
          </a:xfrm>
          <a:prstGeom prst="leftBrace">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41F6FE00-3ADD-4CC7-8BD8-3184F321C74E}"/>
              </a:ext>
            </a:extLst>
          </p:cNvPr>
          <p:cNvSpPr/>
          <p:nvPr/>
        </p:nvSpPr>
        <p:spPr>
          <a:xfrm>
            <a:off x="9362408" y="3517867"/>
            <a:ext cx="2087049" cy="95579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6AB8D74-7755-4BD6-A5F2-E2A0E16F616E}"/>
              </a:ext>
            </a:extLst>
          </p:cNvPr>
          <p:cNvSpPr txBox="1"/>
          <p:nvPr/>
        </p:nvSpPr>
        <p:spPr>
          <a:xfrm>
            <a:off x="9564803" y="3582005"/>
            <a:ext cx="1610226" cy="830997"/>
          </a:xfrm>
          <a:prstGeom prst="rect">
            <a:avLst/>
          </a:prstGeom>
          <a:noFill/>
        </p:spPr>
        <p:txBody>
          <a:bodyPr wrap="square" lIns="0" tIns="0" rIns="0" bIns="0" numCol="2" rtlCol="0">
            <a:spAutoFit/>
          </a:bodyPr>
          <a:lstStyle/>
          <a:p>
            <a:pPr algn="ctr" eaLnBrk="1" hangingPunct="1">
              <a:lnSpc>
                <a:spcPct val="90000"/>
              </a:lnSpc>
              <a:spcBef>
                <a:spcPts val="0"/>
              </a:spcBef>
              <a:spcAft>
                <a:spcPts val="0"/>
              </a:spcAft>
            </a:pPr>
            <a:r>
              <a:rPr lang="en-GB" sz="1200" b="1" dirty="0">
                <a:solidFill>
                  <a:schemeClr val="bg1"/>
                </a:solidFill>
                <a:latin typeface="+mn-lt"/>
                <a:ea typeface="+mn-ea"/>
              </a:rPr>
              <a:t>Cortex-M0</a:t>
            </a:r>
          </a:p>
          <a:p>
            <a:pPr algn="ctr" eaLnBrk="1" hangingPunct="1">
              <a:lnSpc>
                <a:spcPct val="90000"/>
              </a:lnSpc>
              <a:spcBef>
                <a:spcPts val="0"/>
              </a:spcBef>
              <a:spcAft>
                <a:spcPts val="0"/>
              </a:spcAft>
            </a:pPr>
            <a:r>
              <a:rPr lang="en-GB" sz="1200" b="1" dirty="0">
                <a:solidFill>
                  <a:schemeClr val="bg1"/>
                </a:solidFill>
                <a:latin typeface="+mn-lt"/>
                <a:ea typeface="+mn-ea"/>
              </a:rPr>
              <a:t>Cortex-M0+</a:t>
            </a:r>
          </a:p>
          <a:p>
            <a:pPr algn="ctr" eaLnBrk="1" hangingPunct="1">
              <a:lnSpc>
                <a:spcPct val="90000"/>
              </a:lnSpc>
              <a:spcBef>
                <a:spcPts val="0"/>
              </a:spcBef>
              <a:spcAft>
                <a:spcPts val="0"/>
              </a:spcAft>
            </a:pPr>
            <a:r>
              <a:rPr lang="en-GB" sz="1200" b="1" dirty="0">
                <a:solidFill>
                  <a:schemeClr val="bg1"/>
                </a:solidFill>
                <a:latin typeface="+mn-lt"/>
                <a:ea typeface="+mn-ea"/>
              </a:rPr>
              <a:t>Cortex-M1</a:t>
            </a:r>
          </a:p>
          <a:p>
            <a:pPr algn="ctr" eaLnBrk="1" hangingPunct="1">
              <a:lnSpc>
                <a:spcPct val="90000"/>
              </a:lnSpc>
              <a:spcBef>
                <a:spcPts val="0"/>
              </a:spcBef>
              <a:spcAft>
                <a:spcPts val="0"/>
              </a:spcAft>
            </a:pPr>
            <a:r>
              <a:rPr lang="en-GB" sz="1200" b="1" dirty="0">
                <a:solidFill>
                  <a:schemeClr val="bg1"/>
                </a:solidFill>
                <a:latin typeface="+mn-lt"/>
                <a:ea typeface="+mn-ea"/>
              </a:rPr>
              <a:t>Cortex-M3</a:t>
            </a:r>
          </a:p>
          <a:p>
            <a:pPr algn="ctr" eaLnBrk="1" hangingPunct="1">
              <a:lnSpc>
                <a:spcPct val="90000"/>
              </a:lnSpc>
              <a:spcBef>
                <a:spcPts val="0"/>
              </a:spcBef>
              <a:spcAft>
                <a:spcPts val="0"/>
              </a:spcAft>
            </a:pPr>
            <a:r>
              <a:rPr lang="en-GB" sz="1200" b="1" dirty="0">
                <a:solidFill>
                  <a:schemeClr val="bg1"/>
                </a:solidFill>
                <a:latin typeface="+mn-lt"/>
                <a:ea typeface="+mn-ea"/>
              </a:rPr>
              <a:t>Cortex-M4</a:t>
            </a:r>
          </a:p>
        </p:txBody>
      </p:sp>
      <p:sp>
        <p:nvSpPr>
          <p:cNvPr id="20" name="Rectangle 19">
            <a:extLst>
              <a:ext uri="{FF2B5EF4-FFF2-40B4-BE49-F238E27FC236}">
                <a16:creationId xmlns:a16="http://schemas.microsoft.com/office/drawing/2014/main" id="{32047E4F-7BCA-4C26-AC56-D6D4F33636C0}"/>
              </a:ext>
            </a:extLst>
          </p:cNvPr>
          <p:cNvSpPr/>
          <p:nvPr/>
        </p:nvSpPr>
        <p:spPr>
          <a:xfrm>
            <a:off x="9697968" y="3617199"/>
            <a:ext cx="2329589" cy="757130"/>
          </a:xfrm>
          <a:prstGeom prst="rect">
            <a:avLst/>
          </a:prstGeom>
        </p:spPr>
        <p:txBody>
          <a:bodyPr wrap="square">
            <a:spAutoFit/>
          </a:bodyPr>
          <a:lstStyle/>
          <a:p>
            <a:pPr algn="ctr" eaLnBrk="1" hangingPunct="1">
              <a:lnSpc>
                <a:spcPct val="90000"/>
              </a:lnSpc>
              <a:spcBef>
                <a:spcPts val="0"/>
              </a:spcBef>
              <a:spcAft>
                <a:spcPts val="0"/>
              </a:spcAft>
            </a:pPr>
            <a:r>
              <a:rPr lang="en-GB" sz="1200" b="1" dirty="0">
                <a:solidFill>
                  <a:schemeClr val="bg1"/>
                </a:solidFill>
              </a:rPr>
              <a:t>Cortex-M7</a:t>
            </a:r>
          </a:p>
          <a:p>
            <a:pPr algn="ctr" eaLnBrk="1" hangingPunct="1">
              <a:lnSpc>
                <a:spcPct val="90000"/>
              </a:lnSpc>
              <a:spcBef>
                <a:spcPts val="0"/>
              </a:spcBef>
              <a:spcAft>
                <a:spcPts val="0"/>
              </a:spcAft>
            </a:pPr>
            <a:r>
              <a:rPr lang="en-GB" sz="1200" b="1" dirty="0">
                <a:solidFill>
                  <a:schemeClr val="bg1"/>
                </a:solidFill>
              </a:rPr>
              <a:t>Cortex-M23</a:t>
            </a:r>
          </a:p>
          <a:p>
            <a:pPr algn="ctr" eaLnBrk="1" hangingPunct="1">
              <a:lnSpc>
                <a:spcPct val="90000"/>
              </a:lnSpc>
              <a:spcBef>
                <a:spcPts val="0"/>
              </a:spcBef>
              <a:spcAft>
                <a:spcPts val="0"/>
              </a:spcAft>
            </a:pPr>
            <a:r>
              <a:rPr lang="en-GB" sz="1200" b="1" dirty="0">
                <a:solidFill>
                  <a:schemeClr val="bg1"/>
                </a:solidFill>
              </a:rPr>
              <a:t>Cortex-M33</a:t>
            </a:r>
          </a:p>
          <a:p>
            <a:pPr algn="ctr" eaLnBrk="1" hangingPunct="1">
              <a:lnSpc>
                <a:spcPct val="90000"/>
              </a:lnSpc>
              <a:spcBef>
                <a:spcPts val="0"/>
              </a:spcBef>
              <a:spcAft>
                <a:spcPts val="0"/>
              </a:spcAft>
            </a:pPr>
            <a:r>
              <a:rPr lang="en-GB" sz="1200" b="1" dirty="0">
                <a:solidFill>
                  <a:schemeClr val="bg1"/>
                </a:solidFill>
              </a:rPr>
              <a:t>Cortex-m35P</a:t>
            </a:r>
          </a:p>
        </p:txBody>
      </p:sp>
      <p:sp>
        <p:nvSpPr>
          <p:cNvPr id="21" name="Left Brace 20">
            <a:extLst>
              <a:ext uri="{FF2B5EF4-FFF2-40B4-BE49-F238E27FC236}">
                <a16:creationId xmlns:a16="http://schemas.microsoft.com/office/drawing/2014/main" id="{FFE59652-C09E-4742-8001-B25DC77A5B32}"/>
              </a:ext>
            </a:extLst>
          </p:cNvPr>
          <p:cNvSpPr/>
          <p:nvPr/>
        </p:nvSpPr>
        <p:spPr>
          <a:xfrm>
            <a:off x="9107304" y="3646383"/>
            <a:ext cx="271534" cy="691554"/>
          </a:xfrm>
          <a:prstGeom prst="leftBrace">
            <a:avLst>
              <a:gd name="adj1" fmla="val 8333"/>
              <a:gd name="adj2" fmla="val 49016"/>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9881573-F8A7-4CF0-A5E1-8BBA5DE84816}"/>
              </a:ext>
            </a:extLst>
          </p:cNvPr>
          <p:cNvSpPr txBox="1"/>
          <p:nvPr/>
        </p:nvSpPr>
        <p:spPr>
          <a:xfrm>
            <a:off x="7597205" y="3846605"/>
            <a:ext cx="1816856"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Cortex-M</a:t>
            </a:r>
            <a:endParaRPr lang="en-US" sz="2100" kern="1200" dirty="0" err="1">
              <a:solidFill>
                <a:schemeClr val="tx2"/>
              </a:solidFill>
              <a:latin typeface="+mn-lt"/>
              <a:ea typeface="+mn-ea"/>
              <a:cs typeface="+mn-cs"/>
            </a:endParaRPr>
          </a:p>
        </p:txBody>
      </p:sp>
      <p:sp>
        <p:nvSpPr>
          <p:cNvPr id="23" name="Rectangle: Rounded Corners 22">
            <a:extLst>
              <a:ext uri="{FF2B5EF4-FFF2-40B4-BE49-F238E27FC236}">
                <a16:creationId xmlns:a16="http://schemas.microsoft.com/office/drawing/2014/main" id="{14149DB2-1BFD-44CA-A7CE-E16A58E01270}"/>
              </a:ext>
            </a:extLst>
          </p:cNvPr>
          <p:cNvSpPr/>
          <p:nvPr/>
        </p:nvSpPr>
        <p:spPr>
          <a:xfrm>
            <a:off x="9362408" y="4759799"/>
            <a:ext cx="2087049" cy="4504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165EC66-56D7-4584-A850-FEFAC0A95BE2}"/>
              </a:ext>
            </a:extLst>
          </p:cNvPr>
          <p:cNvSpPr txBox="1"/>
          <p:nvPr/>
        </p:nvSpPr>
        <p:spPr>
          <a:xfrm>
            <a:off x="9697968" y="4823937"/>
            <a:ext cx="1434908" cy="332399"/>
          </a:xfrm>
          <a:prstGeom prst="rect">
            <a:avLst/>
          </a:prstGeom>
          <a:noFill/>
        </p:spPr>
        <p:txBody>
          <a:bodyPr wrap="square" lIns="0" tIns="0" rIns="0" bIns="0" numCol="1" rtlCol="0">
            <a:spAutoFit/>
          </a:bodyPr>
          <a:lstStyle/>
          <a:p>
            <a:pPr algn="ctr" eaLnBrk="1" hangingPunct="1">
              <a:lnSpc>
                <a:spcPct val="90000"/>
              </a:lnSpc>
              <a:spcBef>
                <a:spcPts val="0"/>
              </a:spcBef>
              <a:spcAft>
                <a:spcPts val="0"/>
              </a:spcAft>
            </a:pPr>
            <a:r>
              <a:rPr lang="en-GB" sz="1200" b="1" dirty="0">
                <a:solidFill>
                  <a:schemeClr val="bg1"/>
                </a:solidFill>
                <a:latin typeface="+mn-lt"/>
                <a:ea typeface="+mn-ea"/>
              </a:rPr>
              <a:t>SC000 Processor</a:t>
            </a:r>
          </a:p>
          <a:p>
            <a:pPr algn="ctr" eaLnBrk="1" hangingPunct="1">
              <a:lnSpc>
                <a:spcPct val="90000"/>
              </a:lnSpc>
              <a:spcBef>
                <a:spcPts val="0"/>
              </a:spcBef>
              <a:spcAft>
                <a:spcPts val="0"/>
              </a:spcAft>
            </a:pPr>
            <a:r>
              <a:rPr lang="en-GB" sz="1200" b="1" dirty="0">
                <a:solidFill>
                  <a:schemeClr val="bg1"/>
                </a:solidFill>
                <a:latin typeface="+mn-lt"/>
                <a:ea typeface="+mn-ea"/>
              </a:rPr>
              <a:t>SC300 Processor</a:t>
            </a:r>
          </a:p>
        </p:txBody>
      </p:sp>
      <p:sp>
        <p:nvSpPr>
          <p:cNvPr id="26" name="Left Brace 25">
            <a:extLst>
              <a:ext uri="{FF2B5EF4-FFF2-40B4-BE49-F238E27FC236}">
                <a16:creationId xmlns:a16="http://schemas.microsoft.com/office/drawing/2014/main" id="{54CEF196-0777-4497-9DC4-45F3C0CE8FC6}"/>
              </a:ext>
            </a:extLst>
          </p:cNvPr>
          <p:cNvSpPr/>
          <p:nvPr/>
        </p:nvSpPr>
        <p:spPr>
          <a:xfrm>
            <a:off x="9113791" y="4849403"/>
            <a:ext cx="271534" cy="268021"/>
          </a:xfrm>
          <a:prstGeom prst="leftBrace">
            <a:avLst>
              <a:gd name="adj1" fmla="val 8333"/>
              <a:gd name="adj2" fmla="val 49016"/>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4A6F7FFF-CEE4-425C-A288-D5B2BDFDD069}"/>
              </a:ext>
            </a:extLst>
          </p:cNvPr>
          <p:cNvSpPr txBox="1"/>
          <p:nvPr/>
        </p:nvSpPr>
        <p:spPr>
          <a:xfrm>
            <a:off x="7555052" y="4835617"/>
            <a:ext cx="1816856"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SecurCore</a:t>
            </a:r>
            <a:endParaRPr lang="en-US" sz="2100" kern="1200" dirty="0" err="1">
              <a:solidFill>
                <a:schemeClr val="tx2"/>
              </a:solidFill>
              <a:latin typeface="+mn-lt"/>
              <a:ea typeface="+mn-ea"/>
              <a:cs typeface="+mn-cs"/>
            </a:endParaRPr>
          </a:p>
        </p:txBody>
      </p:sp>
      <p:sp>
        <p:nvSpPr>
          <p:cNvPr id="28" name="Rectangle: Rounded Corners 27">
            <a:extLst>
              <a:ext uri="{FF2B5EF4-FFF2-40B4-BE49-F238E27FC236}">
                <a16:creationId xmlns:a16="http://schemas.microsoft.com/office/drawing/2014/main" id="{73F82F6C-7C75-4330-8037-656A6FD16A9B}"/>
              </a:ext>
            </a:extLst>
          </p:cNvPr>
          <p:cNvSpPr/>
          <p:nvPr/>
        </p:nvSpPr>
        <p:spPr>
          <a:xfrm>
            <a:off x="9371908" y="5534006"/>
            <a:ext cx="2087049" cy="5965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FE3EBA3-3122-4B8F-9571-F289DA0EC87D}"/>
              </a:ext>
            </a:extLst>
          </p:cNvPr>
          <p:cNvSpPr txBox="1"/>
          <p:nvPr/>
        </p:nvSpPr>
        <p:spPr>
          <a:xfrm>
            <a:off x="9707468" y="5598143"/>
            <a:ext cx="1434908" cy="498598"/>
          </a:xfrm>
          <a:prstGeom prst="rect">
            <a:avLst/>
          </a:prstGeom>
          <a:noFill/>
        </p:spPr>
        <p:txBody>
          <a:bodyPr wrap="square" lIns="0" tIns="0" rIns="0" bIns="0" numCol="1" rtlCol="0">
            <a:spAutoFit/>
          </a:bodyPr>
          <a:lstStyle/>
          <a:p>
            <a:pPr algn="ctr" eaLnBrk="1" hangingPunct="1">
              <a:lnSpc>
                <a:spcPct val="90000"/>
              </a:lnSpc>
              <a:spcBef>
                <a:spcPts val="0"/>
              </a:spcBef>
              <a:spcAft>
                <a:spcPts val="0"/>
              </a:spcAft>
            </a:pPr>
            <a:r>
              <a:rPr lang="en-GB" sz="1200" b="1" dirty="0">
                <a:solidFill>
                  <a:schemeClr val="bg1"/>
                </a:solidFill>
                <a:latin typeface="+mn-lt"/>
                <a:ea typeface="+mn-ea"/>
              </a:rPr>
              <a:t>Arm7</a:t>
            </a:r>
          </a:p>
          <a:p>
            <a:pPr algn="ctr" eaLnBrk="1" hangingPunct="1">
              <a:lnSpc>
                <a:spcPct val="90000"/>
              </a:lnSpc>
              <a:spcBef>
                <a:spcPts val="0"/>
              </a:spcBef>
              <a:spcAft>
                <a:spcPts val="0"/>
              </a:spcAft>
            </a:pPr>
            <a:r>
              <a:rPr lang="en-GB" sz="1200" b="1" dirty="0">
                <a:solidFill>
                  <a:schemeClr val="bg1"/>
                </a:solidFill>
                <a:latin typeface="+mn-lt"/>
                <a:ea typeface="+mn-ea"/>
              </a:rPr>
              <a:t>Arm9</a:t>
            </a:r>
          </a:p>
          <a:p>
            <a:pPr algn="ctr" eaLnBrk="1" hangingPunct="1">
              <a:lnSpc>
                <a:spcPct val="90000"/>
              </a:lnSpc>
              <a:spcBef>
                <a:spcPts val="0"/>
              </a:spcBef>
              <a:spcAft>
                <a:spcPts val="0"/>
              </a:spcAft>
            </a:pPr>
            <a:r>
              <a:rPr lang="en-GB" sz="1200" b="1" dirty="0">
                <a:solidFill>
                  <a:schemeClr val="bg1"/>
                </a:solidFill>
                <a:latin typeface="+mn-lt"/>
                <a:ea typeface="+mn-ea"/>
              </a:rPr>
              <a:t>Arm11</a:t>
            </a:r>
          </a:p>
        </p:txBody>
      </p:sp>
      <p:sp>
        <p:nvSpPr>
          <p:cNvPr id="30" name="Left Brace 29">
            <a:extLst>
              <a:ext uri="{FF2B5EF4-FFF2-40B4-BE49-F238E27FC236}">
                <a16:creationId xmlns:a16="http://schemas.microsoft.com/office/drawing/2014/main" id="{FE0F6D7C-76AC-46AC-9F0D-C1BD5CE13F6D}"/>
              </a:ext>
            </a:extLst>
          </p:cNvPr>
          <p:cNvSpPr/>
          <p:nvPr/>
        </p:nvSpPr>
        <p:spPr>
          <a:xfrm>
            <a:off x="9120116" y="5661709"/>
            <a:ext cx="272964" cy="359703"/>
          </a:xfrm>
          <a:prstGeom prst="leftBrace">
            <a:avLst>
              <a:gd name="adj1" fmla="val 8333"/>
              <a:gd name="adj2" fmla="val 49016"/>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9B32D98F-324B-48C0-8290-7551826299B7}"/>
              </a:ext>
            </a:extLst>
          </p:cNvPr>
          <p:cNvSpPr txBox="1"/>
          <p:nvPr/>
        </p:nvSpPr>
        <p:spPr>
          <a:xfrm>
            <a:off x="7723302" y="5686023"/>
            <a:ext cx="1816856"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Classic</a:t>
            </a:r>
            <a:endParaRPr lang="en-US" sz="2100" kern="1200" dirty="0" err="1">
              <a:solidFill>
                <a:schemeClr val="tx2"/>
              </a:solidFill>
              <a:latin typeface="+mn-lt"/>
              <a:ea typeface="+mn-ea"/>
              <a:cs typeface="+mn-cs"/>
            </a:endParaRPr>
          </a:p>
        </p:txBody>
      </p:sp>
    </p:spTree>
    <p:extLst>
      <p:ext uri="{BB962C8B-B14F-4D97-AF65-F5344CB8AC3E}">
        <p14:creationId xmlns:p14="http://schemas.microsoft.com/office/powerpoint/2010/main" val="342987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7DE0-D20D-4598-8EAA-3C57D7AAEE10}"/>
              </a:ext>
            </a:extLst>
          </p:cNvPr>
          <p:cNvSpPr>
            <a:spLocks noGrp="1"/>
          </p:cNvSpPr>
          <p:nvPr>
            <p:ph type="title"/>
          </p:nvPr>
        </p:nvSpPr>
        <p:spPr/>
        <p:txBody>
          <a:bodyPr/>
          <a:lstStyle/>
          <a:p>
            <a:r>
              <a:rPr lang="en-GB" dirty="0"/>
              <a:t>How to Design an Arm-based SoC</a:t>
            </a:r>
            <a:endParaRPr lang="en-US" dirty="0"/>
          </a:p>
        </p:txBody>
      </p:sp>
      <p:sp>
        <p:nvSpPr>
          <p:cNvPr id="3" name="Content Placeholder 2">
            <a:extLst>
              <a:ext uri="{FF2B5EF4-FFF2-40B4-BE49-F238E27FC236}">
                <a16:creationId xmlns:a16="http://schemas.microsoft.com/office/drawing/2014/main" id="{83FB7E94-8169-4F09-BE48-A105738EB5C3}"/>
              </a:ext>
            </a:extLst>
          </p:cNvPr>
          <p:cNvSpPr>
            <a:spLocks noGrp="1"/>
          </p:cNvSpPr>
          <p:nvPr>
            <p:ph idx="1"/>
          </p:nvPr>
        </p:nvSpPr>
        <p:spPr>
          <a:xfrm>
            <a:off x="479425" y="1171112"/>
            <a:ext cx="11233150" cy="1486364"/>
          </a:xfrm>
        </p:spPr>
        <p:txBody>
          <a:bodyPr/>
          <a:lstStyle/>
          <a:p>
            <a:pPr marL="457200" indent="-457200">
              <a:buFont typeface="+mj-lt"/>
              <a:buAutoNum type="arabicPeriod"/>
            </a:pPr>
            <a:r>
              <a:rPr lang="en-GB" dirty="0"/>
              <a:t>Select a set of IP cores from Arm and/or other third-party IP vendors</a:t>
            </a:r>
          </a:p>
          <a:p>
            <a:pPr marL="457200" indent="-457200">
              <a:buFont typeface="+mj-lt"/>
              <a:buAutoNum type="arabicPeriod"/>
            </a:pPr>
            <a:r>
              <a:rPr lang="en-GB" dirty="0"/>
              <a:t>Integrate IP cores into a single-chip design</a:t>
            </a:r>
          </a:p>
          <a:p>
            <a:pPr marL="457200" indent="-457200">
              <a:buFont typeface="+mj-lt"/>
              <a:buAutoNum type="arabicPeriod"/>
            </a:pPr>
            <a:r>
              <a:rPr lang="en-GB" dirty="0"/>
              <a:t>Give design to semiconductor foundries for chip fabrication</a:t>
            </a:r>
            <a:endParaRPr lang="en-US" dirty="0"/>
          </a:p>
        </p:txBody>
      </p:sp>
      <p:sp>
        <p:nvSpPr>
          <p:cNvPr id="4" name="Rectangle 3">
            <a:extLst>
              <a:ext uri="{FF2B5EF4-FFF2-40B4-BE49-F238E27FC236}">
                <a16:creationId xmlns:a16="http://schemas.microsoft.com/office/drawing/2014/main" id="{B334C4D0-EBB3-4E17-B4EF-A356FDE7D531}"/>
              </a:ext>
            </a:extLst>
          </p:cNvPr>
          <p:cNvSpPr/>
          <p:nvPr/>
        </p:nvSpPr>
        <p:spPr bwMode="auto">
          <a:xfrm>
            <a:off x="4889707" y="2909889"/>
            <a:ext cx="3156833" cy="2224087"/>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grpSp>
        <p:nvGrpSpPr>
          <p:cNvPr id="5" name="Group 6">
            <a:extLst>
              <a:ext uri="{FF2B5EF4-FFF2-40B4-BE49-F238E27FC236}">
                <a16:creationId xmlns:a16="http://schemas.microsoft.com/office/drawing/2014/main" id="{989D482C-81AB-4F40-8B47-AFFC6FFCA4CA}"/>
              </a:ext>
            </a:extLst>
          </p:cNvPr>
          <p:cNvGrpSpPr>
            <a:grpSpLocks/>
          </p:cNvGrpSpPr>
          <p:nvPr/>
        </p:nvGrpSpPr>
        <p:grpSpPr bwMode="auto">
          <a:xfrm>
            <a:off x="9468385" y="3414714"/>
            <a:ext cx="1637660" cy="1227137"/>
            <a:chOff x="6790786" y="4391025"/>
            <a:chExt cx="1227904" cy="1227904"/>
          </a:xfrm>
          <a:solidFill>
            <a:schemeClr val="accent4"/>
          </a:solidFill>
        </p:grpSpPr>
        <p:grpSp>
          <p:nvGrpSpPr>
            <p:cNvPr id="6" name="Group 7">
              <a:extLst>
                <a:ext uri="{FF2B5EF4-FFF2-40B4-BE49-F238E27FC236}">
                  <a16:creationId xmlns:a16="http://schemas.microsoft.com/office/drawing/2014/main" id="{C761F45A-A06C-4BC8-B8E3-26B30FB25E72}"/>
                </a:ext>
              </a:extLst>
            </p:cNvPr>
            <p:cNvGrpSpPr>
              <a:grpSpLocks/>
            </p:cNvGrpSpPr>
            <p:nvPr/>
          </p:nvGrpSpPr>
          <p:grpSpPr bwMode="auto">
            <a:xfrm>
              <a:off x="6996116" y="4391025"/>
              <a:ext cx="817243" cy="1227904"/>
              <a:chOff x="6767513" y="4391025"/>
              <a:chExt cx="817243" cy="1227904"/>
            </a:xfrm>
            <a:grpFill/>
          </p:grpSpPr>
          <p:sp>
            <p:nvSpPr>
              <p:cNvPr id="17" name="Rectangle 16">
                <a:extLst>
                  <a:ext uri="{FF2B5EF4-FFF2-40B4-BE49-F238E27FC236}">
                    <a16:creationId xmlns:a16="http://schemas.microsoft.com/office/drawing/2014/main" id="{A489D251-0E8C-41B4-9F50-654243DB3C68}"/>
                  </a:ext>
                </a:extLst>
              </p:cNvPr>
              <p:cNvSpPr/>
              <p:nvPr/>
            </p:nvSpPr>
            <p:spPr bwMode="auto">
              <a:xfrm>
                <a:off x="6766833" y="4391025"/>
                <a:ext cx="46007"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18" name="Rectangle 17">
                <a:extLst>
                  <a:ext uri="{FF2B5EF4-FFF2-40B4-BE49-F238E27FC236}">
                    <a16:creationId xmlns:a16="http://schemas.microsoft.com/office/drawing/2014/main" id="{24533E1F-BA55-4E37-99C2-4B094829F21B}"/>
                  </a:ext>
                </a:extLst>
              </p:cNvPr>
              <p:cNvSpPr/>
              <p:nvPr/>
            </p:nvSpPr>
            <p:spPr bwMode="auto">
              <a:xfrm>
                <a:off x="6881057" y="4391025"/>
                <a:ext cx="46007"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19" name="Rectangle 18">
                <a:extLst>
                  <a:ext uri="{FF2B5EF4-FFF2-40B4-BE49-F238E27FC236}">
                    <a16:creationId xmlns:a16="http://schemas.microsoft.com/office/drawing/2014/main" id="{2E6799D6-3714-4CC5-B28E-F76D5E9DBF4A}"/>
                  </a:ext>
                </a:extLst>
              </p:cNvPr>
              <p:cNvSpPr/>
              <p:nvPr/>
            </p:nvSpPr>
            <p:spPr bwMode="auto">
              <a:xfrm>
                <a:off x="6985762" y="4391025"/>
                <a:ext cx="46007"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20" name="Rectangle 19">
                <a:extLst>
                  <a:ext uri="{FF2B5EF4-FFF2-40B4-BE49-F238E27FC236}">
                    <a16:creationId xmlns:a16="http://schemas.microsoft.com/office/drawing/2014/main" id="{35C521C3-AAA0-46BE-AC09-F879972AFEAA}"/>
                  </a:ext>
                </a:extLst>
              </p:cNvPr>
              <p:cNvSpPr/>
              <p:nvPr/>
            </p:nvSpPr>
            <p:spPr bwMode="auto">
              <a:xfrm>
                <a:off x="7099986" y="4391025"/>
                <a:ext cx="46007"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21" name="Rectangle 20">
                <a:extLst>
                  <a:ext uri="{FF2B5EF4-FFF2-40B4-BE49-F238E27FC236}">
                    <a16:creationId xmlns:a16="http://schemas.microsoft.com/office/drawing/2014/main" id="{BA60372D-7130-4B01-967B-E28169CE109D}"/>
                  </a:ext>
                </a:extLst>
              </p:cNvPr>
              <p:cNvSpPr/>
              <p:nvPr/>
            </p:nvSpPr>
            <p:spPr bwMode="auto">
              <a:xfrm>
                <a:off x="7206278" y="4391025"/>
                <a:ext cx="46006"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22" name="Rectangle 21">
                <a:extLst>
                  <a:ext uri="{FF2B5EF4-FFF2-40B4-BE49-F238E27FC236}">
                    <a16:creationId xmlns:a16="http://schemas.microsoft.com/office/drawing/2014/main" id="{3ACE73C1-3F04-4DA1-BC96-607FAEC72979}"/>
                  </a:ext>
                </a:extLst>
              </p:cNvPr>
              <p:cNvSpPr/>
              <p:nvPr/>
            </p:nvSpPr>
            <p:spPr bwMode="auto">
              <a:xfrm>
                <a:off x="7320502" y="4391025"/>
                <a:ext cx="46006"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23" name="Rectangle 22">
                <a:extLst>
                  <a:ext uri="{FF2B5EF4-FFF2-40B4-BE49-F238E27FC236}">
                    <a16:creationId xmlns:a16="http://schemas.microsoft.com/office/drawing/2014/main" id="{E6C802AC-F608-4B80-94C3-B445CDCFC12B}"/>
                  </a:ext>
                </a:extLst>
              </p:cNvPr>
              <p:cNvSpPr/>
              <p:nvPr/>
            </p:nvSpPr>
            <p:spPr bwMode="auto">
              <a:xfrm>
                <a:off x="7425207" y="4391025"/>
                <a:ext cx="46006"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24" name="Rectangle 23">
                <a:extLst>
                  <a:ext uri="{FF2B5EF4-FFF2-40B4-BE49-F238E27FC236}">
                    <a16:creationId xmlns:a16="http://schemas.microsoft.com/office/drawing/2014/main" id="{23E1E872-58B6-41D7-A7F9-64CFDAAFCFAA}"/>
                  </a:ext>
                </a:extLst>
              </p:cNvPr>
              <p:cNvSpPr/>
              <p:nvPr/>
            </p:nvSpPr>
            <p:spPr bwMode="auto">
              <a:xfrm>
                <a:off x="7539430" y="4391025"/>
                <a:ext cx="46006"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grpSp>
        <p:grpSp>
          <p:nvGrpSpPr>
            <p:cNvPr id="7" name="Group 8">
              <a:extLst>
                <a:ext uri="{FF2B5EF4-FFF2-40B4-BE49-F238E27FC236}">
                  <a16:creationId xmlns:a16="http://schemas.microsoft.com/office/drawing/2014/main" id="{B0000D03-3221-49B9-9AF4-4B6036E9B1F1}"/>
                </a:ext>
              </a:extLst>
            </p:cNvPr>
            <p:cNvGrpSpPr>
              <a:grpSpLocks/>
            </p:cNvGrpSpPr>
            <p:nvPr/>
          </p:nvGrpSpPr>
          <p:grpSpPr bwMode="auto">
            <a:xfrm rot="5400000">
              <a:off x="6996116" y="4386262"/>
              <a:ext cx="817243" cy="1227904"/>
              <a:chOff x="6767513" y="4391025"/>
              <a:chExt cx="817243" cy="1227904"/>
            </a:xfrm>
            <a:grpFill/>
          </p:grpSpPr>
          <p:sp>
            <p:nvSpPr>
              <p:cNvPr id="9" name="Rectangle 8">
                <a:extLst>
                  <a:ext uri="{FF2B5EF4-FFF2-40B4-BE49-F238E27FC236}">
                    <a16:creationId xmlns:a16="http://schemas.microsoft.com/office/drawing/2014/main" id="{8ED527E4-C831-4AF5-85DE-2630CCCF09C5}"/>
                  </a:ext>
                </a:extLst>
              </p:cNvPr>
              <p:cNvSpPr/>
              <p:nvPr/>
            </p:nvSpPr>
            <p:spPr bwMode="auto">
              <a:xfrm>
                <a:off x="6767096" y="4391025"/>
                <a:ext cx="46066"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10" name="Rectangle 9">
                <a:extLst>
                  <a:ext uri="{FF2B5EF4-FFF2-40B4-BE49-F238E27FC236}">
                    <a16:creationId xmlns:a16="http://schemas.microsoft.com/office/drawing/2014/main" id="{484F86B5-2531-4830-A358-3360DF2AE51B}"/>
                  </a:ext>
                </a:extLst>
              </p:cNvPr>
              <p:cNvSpPr/>
              <p:nvPr/>
            </p:nvSpPr>
            <p:spPr bwMode="auto">
              <a:xfrm>
                <a:off x="6881467" y="4391025"/>
                <a:ext cx="46066"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11" name="Rectangle 10">
                <a:extLst>
                  <a:ext uri="{FF2B5EF4-FFF2-40B4-BE49-F238E27FC236}">
                    <a16:creationId xmlns:a16="http://schemas.microsoft.com/office/drawing/2014/main" id="{4111D070-F7CE-4DF5-A764-C99CDA349DA7}"/>
                  </a:ext>
                </a:extLst>
              </p:cNvPr>
              <p:cNvSpPr/>
              <p:nvPr/>
            </p:nvSpPr>
            <p:spPr bwMode="auto">
              <a:xfrm>
                <a:off x="6986308" y="4391025"/>
                <a:ext cx="46066"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12" name="Rectangle 11">
                <a:extLst>
                  <a:ext uri="{FF2B5EF4-FFF2-40B4-BE49-F238E27FC236}">
                    <a16:creationId xmlns:a16="http://schemas.microsoft.com/office/drawing/2014/main" id="{F6C6B31B-41BC-4CCC-86F4-06F2B0D9D0FF}"/>
                  </a:ext>
                </a:extLst>
              </p:cNvPr>
              <p:cNvSpPr/>
              <p:nvPr/>
            </p:nvSpPr>
            <p:spPr bwMode="auto">
              <a:xfrm>
                <a:off x="7100679" y="4391025"/>
                <a:ext cx="46066"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13" name="Rectangle 12">
                <a:extLst>
                  <a:ext uri="{FF2B5EF4-FFF2-40B4-BE49-F238E27FC236}">
                    <a16:creationId xmlns:a16="http://schemas.microsoft.com/office/drawing/2014/main" id="{57998B1A-B144-49EF-BD95-8B1D46E052A3}"/>
                  </a:ext>
                </a:extLst>
              </p:cNvPr>
              <p:cNvSpPr/>
              <p:nvPr/>
            </p:nvSpPr>
            <p:spPr bwMode="auto">
              <a:xfrm>
                <a:off x="7205519" y="4391025"/>
                <a:ext cx="46066"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14" name="Rectangle 13">
                <a:extLst>
                  <a:ext uri="{FF2B5EF4-FFF2-40B4-BE49-F238E27FC236}">
                    <a16:creationId xmlns:a16="http://schemas.microsoft.com/office/drawing/2014/main" id="{60584CE5-1788-44E0-9BBA-424C4929582F}"/>
                  </a:ext>
                </a:extLst>
              </p:cNvPr>
              <p:cNvSpPr/>
              <p:nvPr/>
            </p:nvSpPr>
            <p:spPr bwMode="auto">
              <a:xfrm>
                <a:off x="7319891" y="4391025"/>
                <a:ext cx="46066"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15" name="Rectangle 14">
                <a:extLst>
                  <a:ext uri="{FF2B5EF4-FFF2-40B4-BE49-F238E27FC236}">
                    <a16:creationId xmlns:a16="http://schemas.microsoft.com/office/drawing/2014/main" id="{CBC2881C-4FAE-492B-8003-B07F580353E2}"/>
                  </a:ext>
                </a:extLst>
              </p:cNvPr>
              <p:cNvSpPr/>
              <p:nvPr/>
            </p:nvSpPr>
            <p:spPr bwMode="auto">
              <a:xfrm>
                <a:off x="7424731" y="4391025"/>
                <a:ext cx="46066"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sp>
            <p:nvSpPr>
              <p:cNvPr id="16" name="Rectangle 15">
                <a:extLst>
                  <a:ext uri="{FF2B5EF4-FFF2-40B4-BE49-F238E27FC236}">
                    <a16:creationId xmlns:a16="http://schemas.microsoft.com/office/drawing/2014/main" id="{D7E748CC-DBD4-4CE6-992B-BC5D76E3289A}"/>
                  </a:ext>
                </a:extLst>
              </p:cNvPr>
              <p:cNvSpPr/>
              <p:nvPr/>
            </p:nvSpPr>
            <p:spPr bwMode="auto">
              <a:xfrm>
                <a:off x="7539103" y="4391025"/>
                <a:ext cx="46066" cy="1227904"/>
              </a:xfrm>
              <a:prstGeom prst="rect">
                <a:avLst/>
              </a:prstGeom>
              <a:grp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Arial" charset="0"/>
                </a:endParaRPr>
              </a:p>
            </p:txBody>
          </p:sp>
        </p:grpSp>
        <p:sp>
          <p:nvSpPr>
            <p:cNvPr id="8" name="Rectangle 7">
              <a:extLst>
                <a:ext uri="{FF2B5EF4-FFF2-40B4-BE49-F238E27FC236}">
                  <a16:creationId xmlns:a16="http://schemas.microsoft.com/office/drawing/2014/main" id="{C566CBEA-5F54-4E57-8DE3-872C18163D09}"/>
                </a:ext>
              </a:extLst>
            </p:cNvPr>
            <p:cNvSpPr/>
            <p:nvPr/>
          </p:nvSpPr>
          <p:spPr bwMode="auto">
            <a:xfrm>
              <a:off x="6881213" y="4472038"/>
              <a:ext cx="1058155" cy="1056348"/>
            </a:xfrm>
            <a:prstGeom prst="rect">
              <a:avLst/>
            </a:prstGeom>
            <a:grp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dirty="0">
                  <a:solidFill>
                    <a:schemeClr val="bg1"/>
                  </a:solidFill>
                  <a:cs typeface="Arial" charset="0"/>
                </a:rPr>
                <a:t>Arm-based</a:t>
              </a:r>
            </a:p>
            <a:p>
              <a:pPr algn="ctr">
                <a:defRPr/>
              </a:pPr>
              <a:r>
                <a:rPr lang="en-GB" sz="1100" dirty="0">
                  <a:solidFill>
                    <a:schemeClr val="bg1"/>
                  </a:solidFill>
                  <a:cs typeface="Arial" charset="0"/>
                </a:rPr>
                <a:t>SoC</a:t>
              </a:r>
            </a:p>
          </p:txBody>
        </p:sp>
      </p:grpSp>
      <p:sp>
        <p:nvSpPr>
          <p:cNvPr id="25" name="Rectangle 24">
            <a:extLst>
              <a:ext uri="{FF2B5EF4-FFF2-40B4-BE49-F238E27FC236}">
                <a16:creationId xmlns:a16="http://schemas.microsoft.com/office/drawing/2014/main" id="{A168787E-8B37-43FD-B086-9B3C33D44A13}"/>
              </a:ext>
            </a:extLst>
          </p:cNvPr>
          <p:cNvSpPr/>
          <p:nvPr/>
        </p:nvSpPr>
        <p:spPr bwMode="auto">
          <a:xfrm>
            <a:off x="5023005" y="3214689"/>
            <a:ext cx="782861" cy="346075"/>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b="0" dirty="0">
                <a:solidFill>
                  <a:schemeClr val="bg1"/>
                </a:solidFill>
                <a:cs typeface="Arial" charset="0"/>
              </a:rPr>
              <a:t>ROM</a:t>
            </a:r>
          </a:p>
        </p:txBody>
      </p:sp>
      <p:sp>
        <p:nvSpPr>
          <p:cNvPr id="26" name="Rectangle 25">
            <a:extLst>
              <a:ext uri="{FF2B5EF4-FFF2-40B4-BE49-F238E27FC236}">
                <a16:creationId xmlns:a16="http://schemas.microsoft.com/office/drawing/2014/main" id="{2481B89A-5306-412D-8F51-771318A6B070}"/>
              </a:ext>
            </a:extLst>
          </p:cNvPr>
          <p:cNvSpPr/>
          <p:nvPr/>
        </p:nvSpPr>
        <p:spPr bwMode="auto">
          <a:xfrm>
            <a:off x="5879921" y="3214689"/>
            <a:ext cx="1070615" cy="346075"/>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b="0" dirty="0">
                <a:solidFill>
                  <a:schemeClr val="bg1"/>
                </a:solidFill>
                <a:cs typeface="Arial" charset="0"/>
              </a:rPr>
              <a:t>Arm</a:t>
            </a:r>
          </a:p>
          <a:p>
            <a:pPr algn="ctr">
              <a:defRPr/>
            </a:pPr>
            <a:r>
              <a:rPr lang="en-GB" sz="1100" b="0" dirty="0">
                <a:solidFill>
                  <a:schemeClr val="bg1"/>
                </a:solidFill>
                <a:cs typeface="Arial" charset="0"/>
              </a:rPr>
              <a:t>processor</a:t>
            </a:r>
          </a:p>
        </p:txBody>
      </p:sp>
      <p:sp>
        <p:nvSpPr>
          <p:cNvPr id="27" name="Rectangle 26">
            <a:extLst>
              <a:ext uri="{FF2B5EF4-FFF2-40B4-BE49-F238E27FC236}">
                <a16:creationId xmlns:a16="http://schemas.microsoft.com/office/drawing/2014/main" id="{16D464CE-A3A1-43F4-8858-FAC3D808D92A}"/>
              </a:ext>
            </a:extLst>
          </p:cNvPr>
          <p:cNvSpPr/>
          <p:nvPr/>
        </p:nvSpPr>
        <p:spPr bwMode="auto">
          <a:xfrm>
            <a:off x="7075369" y="3214689"/>
            <a:ext cx="780746" cy="346075"/>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b="0" dirty="0">
                <a:solidFill>
                  <a:schemeClr val="bg1"/>
                </a:solidFill>
                <a:cs typeface="Arial" charset="0"/>
              </a:rPr>
              <a:t>RAM</a:t>
            </a:r>
          </a:p>
        </p:txBody>
      </p:sp>
      <p:sp>
        <p:nvSpPr>
          <p:cNvPr id="28" name="Rectangle 27">
            <a:extLst>
              <a:ext uri="{FF2B5EF4-FFF2-40B4-BE49-F238E27FC236}">
                <a16:creationId xmlns:a16="http://schemas.microsoft.com/office/drawing/2014/main" id="{C74AD1AA-42EC-4693-84BA-9EA62DBDD75A}"/>
              </a:ext>
            </a:extLst>
          </p:cNvPr>
          <p:cNvSpPr/>
          <p:nvPr/>
        </p:nvSpPr>
        <p:spPr bwMode="auto">
          <a:xfrm>
            <a:off x="5023005" y="3760789"/>
            <a:ext cx="2833110" cy="219075"/>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b="0" dirty="0">
                <a:solidFill>
                  <a:schemeClr val="bg1"/>
                </a:solidFill>
                <a:cs typeface="Arial" charset="0"/>
              </a:rPr>
              <a:t>System bus</a:t>
            </a:r>
          </a:p>
        </p:txBody>
      </p:sp>
      <p:sp>
        <p:nvSpPr>
          <p:cNvPr id="29" name="Rectangle 28">
            <a:extLst>
              <a:ext uri="{FF2B5EF4-FFF2-40B4-BE49-F238E27FC236}">
                <a16:creationId xmlns:a16="http://schemas.microsoft.com/office/drawing/2014/main" id="{31A614A3-104C-4CC1-820A-E786CB34F3F7}"/>
              </a:ext>
            </a:extLst>
          </p:cNvPr>
          <p:cNvSpPr/>
          <p:nvPr/>
        </p:nvSpPr>
        <p:spPr bwMode="auto">
          <a:xfrm>
            <a:off x="5023005" y="4176714"/>
            <a:ext cx="2833110" cy="346075"/>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b="0" dirty="0">
                <a:solidFill>
                  <a:schemeClr val="bg1"/>
                </a:solidFill>
                <a:cs typeface="Arial" charset="0"/>
              </a:rPr>
              <a:t>Peripherals</a:t>
            </a:r>
          </a:p>
        </p:txBody>
      </p:sp>
      <p:sp>
        <p:nvSpPr>
          <p:cNvPr id="30" name="Rectangle 29">
            <a:extLst>
              <a:ext uri="{FF2B5EF4-FFF2-40B4-BE49-F238E27FC236}">
                <a16:creationId xmlns:a16="http://schemas.microsoft.com/office/drawing/2014/main" id="{06EE93FC-284C-44C7-8FF2-F82827D0BDC1}"/>
              </a:ext>
            </a:extLst>
          </p:cNvPr>
          <p:cNvSpPr/>
          <p:nvPr/>
        </p:nvSpPr>
        <p:spPr bwMode="auto">
          <a:xfrm>
            <a:off x="5023005" y="4716464"/>
            <a:ext cx="2833110" cy="219075"/>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b="0" dirty="0">
                <a:solidFill>
                  <a:schemeClr val="bg1"/>
                </a:solidFill>
                <a:cs typeface="Arial" charset="0"/>
              </a:rPr>
              <a:t>External Interface</a:t>
            </a:r>
          </a:p>
        </p:txBody>
      </p:sp>
      <p:sp>
        <p:nvSpPr>
          <p:cNvPr id="31" name="TextBox 62">
            <a:extLst>
              <a:ext uri="{FF2B5EF4-FFF2-40B4-BE49-F238E27FC236}">
                <a16:creationId xmlns:a16="http://schemas.microsoft.com/office/drawing/2014/main" id="{3C1EF27F-2743-4122-B5C1-59FC930CF270}"/>
              </a:ext>
            </a:extLst>
          </p:cNvPr>
          <p:cNvSpPr txBox="1">
            <a:spLocks noChangeArrowheads="1"/>
          </p:cNvSpPr>
          <p:nvPr/>
        </p:nvSpPr>
        <p:spPr bwMode="auto">
          <a:xfrm>
            <a:off x="5410204" y="2879726"/>
            <a:ext cx="205024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SoC</a:t>
            </a:r>
          </a:p>
        </p:txBody>
      </p:sp>
      <p:sp>
        <p:nvSpPr>
          <p:cNvPr id="32" name="TextBox 63">
            <a:extLst>
              <a:ext uri="{FF2B5EF4-FFF2-40B4-BE49-F238E27FC236}">
                <a16:creationId xmlns:a16="http://schemas.microsoft.com/office/drawing/2014/main" id="{D44519C6-26EB-4C02-B47D-ECAF809CA81E}"/>
              </a:ext>
            </a:extLst>
          </p:cNvPr>
          <p:cNvSpPr txBox="1">
            <a:spLocks noChangeArrowheads="1"/>
          </p:cNvSpPr>
          <p:nvPr/>
        </p:nvSpPr>
        <p:spPr bwMode="auto">
          <a:xfrm>
            <a:off x="5434395" y="5352198"/>
            <a:ext cx="2050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2000" b="0" dirty="0">
                <a:latin typeface="+mj-lt"/>
              </a:rPr>
              <a:t>SoC Design</a:t>
            </a:r>
          </a:p>
        </p:txBody>
      </p:sp>
      <p:sp>
        <p:nvSpPr>
          <p:cNvPr id="33" name="TextBox 64">
            <a:extLst>
              <a:ext uri="{FF2B5EF4-FFF2-40B4-BE49-F238E27FC236}">
                <a16:creationId xmlns:a16="http://schemas.microsoft.com/office/drawing/2014/main" id="{633FD249-C95A-4E0C-8579-7E87F17C8CA1}"/>
              </a:ext>
            </a:extLst>
          </p:cNvPr>
          <p:cNvSpPr txBox="1">
            <a:spLocks noChangeArrowheads="1"/>
          </p:cNvSpPr>
          <p:nvPr/>
        </p:nvSpPr>
        <p:spPr bwMode="auto">
          <a:xfrm>
            <a:off x="9262090" y="5352198"/>
            <a:ext cx="2050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2000" b="0" dirty="0">
                <a:latin typeface="+mj-lt"/>
              </a:rPr>
              <a:t>Chip Manufacture</a:t>
            </a:r>
          </a:p>
        </p:txBody>
      </p:sp>
      <p:sp>
        <p:nvSpPr>
          <p:cNvPr id="34" name="TextBox 65">
            <a:extLst>
              <a:ext uri="{FF2B5EF4-FFF2-40B4-BE49-F238E27FC236}">
                <a16:creationId xmlns:a16="http://schemas.microsoft.com/office/drawing/2014/main" id="{63A85521-2108-4B56-B83C-0C3EDA17E4F7}"/>
              </a:ext>
            </a:extLst>
          </p:cNvPr>
          <p:cNvSpPr txBox="1">
            <a:spLocks noChangeArrowheads="1"/>
          </p:cNvSpPr>
          <p:nvPr/>
        </p:nvSpPr>
        <p:spPr bwMode="auto">
          <a:xfrm>
            <a:off x="468658" y="5335530"/>
            <a:ext cx="39756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2000" b="0" dirty="0">
                <a:latin typeface="+mj-lt"/>
              </a:rPr>
              <a:t>Licensable IPs</a:t>
            </a:r>
          </a:p>
        </p:txBody>
      </p:sp>
      <p:sp>
        <p:nvSpPr>
          <p:cNvPr id="35" name="Right Arrow 120">
            <a:extLst>
              <a:ext uri="{FF2B5EF4-FFF2-40B4-BE49-F238E27FC236}">
                <a16:creationId xmlns:a16="http://schemas.microsoft.com/office/drawing/2014/main" id="{6ACBC806-4CDE-4B38-919A-834C18FF01AF}"/>
              </a:ext>
            </a:extLst>
          </p:cNvPr>
          <p:cNvSpPr/>
          <p:nvPr/>
        </p:nvSpPr>
        <p:spPr bwMode="auto">
          <a:xfrm>
            <a:off x="8429507" y="3870326"/>
            <a:ext cx="571277" cy="195263"/>
          </a:xfrm>
          <a:prstGeom prst="rightArrow">
            <a:avLst/>
          </a:prstGeom>
          <a:solidFill>
            <a:schemeClr val="accent6">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6" name="Rectangle 35">
            <a:extLst>
              <a:ext uri="{FF2B5EF4-FFF2-40B4-BE49-F238E27FC236}">
                <a16:creationId xmlns:a16="http://schemas.microsoft.com/office/drawing/2014/main" id="{EAD9C6C8-9300-4618-87BC-67E494EF2E2E}"/>
              </a:ext>
            </a:extLst>
          </p:cNvPr>
          <p:cNvSpPr/>
          <p:nvPr/>
        </p:nvSpPr>
        <p:spPr bwMode="auto">
          <a:xfrm>
            <a:off x="926738" y="2909889"/>
            <a:ext cx="3156833" cy="2224087"/>
          </a:xfrm>
          <a:prstGeom prst="rect">
            <a:avLst/>
          </a:prstGeom>
          <a:solidFill>
            <a:schemeClr val="accent2">
              <a:lumMod val="10000"/>
              <a:lumOff val="9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7" name="TextBox 60">
            <a:extLst>
              <a:ext uri="{FF2B5EF4-FFF2-40B4-BE49-F238E27FC236}">
                <a16:creationId xmlns:a16="http://schemas.microsoft.com/office/drawing/2014/main" id="{1FFB50C7-CBE0-4C82-A1AF-3891758050B0}"/>
              </a:ext>
            </a:extLst>
          </p:cNvPr>
          <p:cNvSpPr txBox="1">
            <a:spLocks noChangeArrowheads="1"/>
          </p:cNvSpPr>
          <p:nvPr/>
        </p:nvSpPr>
        <p:spPr bwMode="auto">
          <a:xfrm>
            <a:off x="1911643" y="2875021"/>
            <a:ext cx="112139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IP libraries</a:t>
            </a:r>
          </a:p>
        </p:txBody>
      </p:sp>
      <p:sp>
        <p:nvSpPr>
          <p:cNvPr id="38" name="Rectangle 37">
            <a:extLst>
              <a:ext uri="{FF2B5EF4-FFF2-40B4-BE49-F238E27FC236}">
                <a16:creationId xmlns:a16="http://schemas.microsoft.com/office/drawing/2014/main" id="{AAD06A2B-8758-4217-BEA7-7E1AA349C5C5}"/>
              </a:ext>
            </a:extLst>
          </p:cNvPr>
          <p:cNvSpPr/>
          <p:nvPr/>
        </p:nvSpPr>
        <p:spPr bwMode="auto">
          <a:xfrm>
            <a:off x="1034647" y="3168651"/>
            <a:ext cx="899231" cy="290513"/>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Cortex-A9</a:t>
            </a:r>
          </a:p>
        </p:txBody>
      </p:sp>
      <p:sp>
        <p:nvSpPr>
          <p:cNvPr id="39" name="Rectangle 38">
            <a:extLst>
              <a:ext uri="{FF2B5EF4-FFF2-40B4-BE49-F238E27FC236}">
                <a16:creationId xmlns:a16="http://schemas.microsoft.com/office/drawing/2014/main" id="{25CF24EF-3C5E-4B1B-8644-D3A298A3A8DC}"/>
              </a:ext>
            </a:extLst>
          </p:cNvPr>
          <p:cNvSpPr/>
          <p:nvPr/>
        </p:nvSpPr>
        <p:spPr bwMode="auto">
          <a:xfrm>
            <a:off x="2001584" y="3168651"/>
            <a:ext cx="899233" cy="290513"/>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Cortex-R5</a:t>
            </a:r>
          </a:p>
        </p:txBody>
      </p:sp>
      <p:sp>
        <p:nvSpPr>
          <p:cNvPr id="40" name="Rectangle 39">
            <a:extLst>
              <a:ext uri="{FF2B5EF4-FFF2-40B4-BE49-F238E27FC236}">
                <a16:creationId xmlns:a16="http://schemas.microsoft.com/office/drawing/2014/main" id="{104A4DE3-636C-4745-AA00-6D0BD5B6E290}"/>
              </a:ext>
            </a:extLst>
          </p:cNvPr>
          <p:cNvSpPr/>
          <p:nvPr/>
        </p:nvSpPr>
        <p:spPr bwMode="auto">
          <a:xfrm>
            <a:off x="3012956" y="3168651"/>
            <a:ext cx="899233" cy="290513"/>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Cortex-M4</a:t>
            </a:r>
          </a:p>
        </p:txBody>
      </p:sp>
      <p:sp>
        <p:nvSpPr>
          <p:cNvPr id="41" name="Rectangle 40">
            <a:extLst>
              <a:ext uri="{FF2B5EF4-FFF2-40B4-BE49-F238E27FC236}">
                <a16:creationId xmlns:a16="http://schemas.microsoft.com/office/drawing/2014/main" id="{BE2B378B-3422-44FE-849C-01B82389440C}"/>
              </a:ext>
            </a:extLst>
          </p:cNvPr>
          <p:cNvSpPr/>
          <p:nvPr/>
        </p:nvSpPr>
        <p:spPr bwMode="auto">
          <a:xfrm>
            <a:off x="1034647" y="3575051"/>
            <a:ext cx="899231" cy="290513"/>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Arm7</a:t>
            </a:r>
          </a:p>
        </p:txBody>
      </p:sp>
      <p:sp>
        <p:nvSpPr>
          <p:cNvPr id="42" name="Rectangle 41">
            <a:extLst>
              <a:ext uri="{FF2B5EF4-FFF2-40B4-BE49-F238E27FC236}">
                <a16:creationId xmlns:a16="http://schemas.microsoft.com/office/drawing/2014/main" id="{1A3E7C45-9AEC-47C9-891D-7E25D2310AFB}"/>
              </a:ext>
            </a:extLst>
          </p:cNvPr>
          <p:cNvSpPr/>
          <p:nvPr/>
        </p:nvSpPr>
        <p:spPr bwMode="auto">
          <a:xfrm>
            <a:off x="2001584" y="3575051"/>
            <a:ext cx="899233" cy="290513"/>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Arm9</a:t>
            </a:r>
          </a:p>
        </p:txBody>
      </p:sp>
      <p:sp>
        <p:nvSpPr>
          <p:cNvPr id="43" name="Rectangle 42">
            <a:extLst>
              <a:ext uri="{FF2B5EF4-FFF2-40B4-BE49-F238E27FC236}">
                <a16:creationId xmlns:a16="http://schemas.microsoft.com/office/drawing/2014/main" id="{E6F70AD8-93D3-4565-A34C-380ED07502C8}"/>
              </a:ext>
            </a:extLst>
          </p:cNvPr>
          <p:cNvSpPr/>
          <p:nvPr/>
        </p:nvSpPr>
        <p:spPr bwMode="auto">
          <a:xfrm>
            <a:off x="3012956" y="3575051"/>
            <a:ext cx="899233" cy="290513"/>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Arm11</a:t>
            </a:r>
          </a:p>
        </p:txBody>
      </p:sp>
      <p:sp>
        <p:nvSpPr>
          <p:cNvPr id="44" name="Rectangle 43">
            <a:extLst>
              <a:ext uri="{FF2B5EF4-FFF2-40B4-BE49-F238E27FC236}">
                <a16:creationId xmlns:a16="http://schemas.microsoft.com/office/drawing/2014/main" id="{F2F757D9-9CAD-4BC2-B47F-EBF43BA5E4D4}"/>
              </a:ext>
            </a:extLst>
          </p:cNvPr>
          <p:cNvSpPr/>
          <p:nvPr/>
        </p:nvSpPr>
        <p:spPr bwMode="auto">
          <a:xfrm>
            <a:off x="1034647" y="4351338"/>
            <a:ext cx="899231" cy="290512"/>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AXI bus</a:t>
            </a:r>
          </a:p>
        </p:txBody>
      </p:sp>
      <p:sp>
        <p:nvSpPr>
          <p:cNvPr id="45" name="Rectangle 44">
            <a:extLst>
              <a:ext uri="{FF2B5EF4-FFF2-40B4-BE49-F238E27FC236}">
                <a16:creationId xmlns:a16="http://schemas.microsoft.com/office/drawing/2014/main" id="{0D406CEA-9CDA-4BF9-8AB6-A2C83AE8B9C9}"/>
              </a:ext>
            </a:extLst>
          </p:cNvPr>
          <p:cNvSpPr/>
          <p:nvPr/>
        </p:nvSpPr>
        <p:spPr bwMode="auto">
          <a:xfrm>
            <a:off x="2001584" y="4351338"/>
            <a:ext cx="899233" cy="290512"/>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AHB bus</a:t>
            </a:r>
          </a:p>
        </p:txBody>
      </p:sp>
      <p:sp>
        <p:nvSpPr>
          <p:cNvPr id="46" name="Rectangle 45">
            <a:extLst>
              <a:ext uri="{FF2B5EF4-FFF2-40B4-BE49-F238E27FC236}">
                <a16:creationId xmlns:a16="http://schemas.microsoft.com/office/drawing/2014/main" id="{55A364CB-B3C4-436E-BD00-67D6EDE43D74}"/>
              </a:ext>
            </a:extLst>
          </p:cNvPr>
          <p:cNvSpPr/>
          <p:nvPr/>
        </p:nvSpPr>
        <p:spPr bwMode="auto">
          <a:xfrm>
            <a:off x="3012956" y="4351338"/>
            <a:ext cx="899233" cy="290512"/>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APB bus</a:t>
            </a:r>
          </a:p>
        </p:txBody>
      </p:sp>
      <p:sp>
        <p:nvSpPr>
          <p:cNvPr id="47" name="Rectangle 46">
            <a:extLst>
              <a:ext uri="{FF2B5EF4-FFF2-40B4-BE49-F238E27FC236}">
                <a16:creationId xmlns:a16="http://schemas.microsoft.com/office/drawing/2014/main" id="{8A05E5AC-AF9F-4679-B777-09BB68878DA7}"/>
              </a:ext>
            </a:extLst>
          </p:cNvPr>
          <p:cNvSpPr/>
          <p:nvPr/>
        </p:nvSpPr>
        <p:spPr bwMode="auto">
          <a:xfrm>
            <a:off x="1034647" y="4751388"/>
            <a:ext cx="899231" cy="290512"/>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GPIO</a:t>
            </a:r>
          </a:p>
        </p:txBody>
      </p:sp>
      <p:sp>
        <p:nvSpPr>
          <p:cNvPr id="48" name="Rectangle 47">
            <a:extLst>
              <a:ext uri="{FF2B5EF4-FFF2-40B4-BE49-F238E27FC236}">
                <a16:creationId xmlns:a16="http://schemas.microsoft.com/office/drawing/2014/main" id="{80D4F2DE-D478-409E-8AEB-973749084F83}"/>
              </a:ext>
            </a:extLst>
          </p:cNvPr>
          <p:cNvSpPr/>
          <p:nvPr/>
        </p:nvSpPr>
        <p:spPr bwMode="auto">
          <a:xfrm>
            <a:off x="2001584" y="4751388"/>
            <a:ext cx="899233" cy="290512"/>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I/O blocks</a:t>
            </a:r>
          </a:p>
        </p:txBody>
      </p:sp>
      <p:sp>
        <p:nvSpPr>
          <p:cNvPr id="49" name="Rectangle 48">
            <a:extLst>
              <a:ext uri="{FF2B5EF4-FFF2-40B4-BE49-F238E27FC236}">
                <a16:creationId xmlns:a16="http://schemas.microsoft.com/office/drawing/2014/main" id="{581C462E-9466-4CD1-910A-280F3C6422F3}"/>
              </a:ext>
            </a:extLst>
          </p:cNvPr>
          <p:cNvSpPr/>
          <p:nvPr/>
        </p:nvSpPr>
        <p:spPr bwMode="auto">
          <a:xfrm>
            <a:off x="3012956" y="4751388"/>
            <a:ext cx="899233" cy="290512"/>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Timer</a:t>
            </a:r>
          </a:p>
        </p:txBody>
      </p:sp>
      <p:sp>
        <p:nvSpPr>
          <p:cNvPr id="50" name="Rectangle 49">
            <a:extLst>
              <a:ext uri="{FF2B5EF4-FFF2-40B4-BE49-F238E27FC236}">
                <a16:creationId xmlns:a16="http://schemas.microsoft.com/office/drawing/2014/main" id="{0548C5E1-4790-466A-8D55-2EFDA1AF89EE}"/>
              </a:ext>
            </a:extLst>
          </p:cNvPr>
          <p:cNvSpPr/>
          <p:nvPr/>
        </p:nvSpPr>
        <p:spPr bwMode="auto">
          <a:xfrm>
            <a:off x="1034647" y="3967163"/>
            <a:ext cx="899231" cy="2921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DRAM ctrl</a:t>
            </a:r>
          </a:p>
        </p:txBody>
      </p:sp>
      <p:sp>
        <p:nvSpPr>
          <p:cNvPr id="51" name="Rectangle 50">
            <a:extLst>
              <a:ext uri="{FF2B5EF4-FFF2-40B4-BE49-F238E27FC236}">
                <a16:creationId xmlns:a16="http://schemas.microsoft.com/office/drawing/2014/main" id="{E70441B7-A051-438D-A51B-FF89ACBC839C}"/>
              </a:ext>
            </a:extLst>
          </p:cNvPr>
          <p:cNvSpPr/>
          <p:nvPr/>
        </p:nvSpPr>
        <p:spPr bwMode="auto">
          <a:xfrm>
            <a:off x="2001584" y="3967163"/>
            <a:ext cx="899233" cy="2921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FLASH ctrl</a:t>
            </a:r>
          </a:p>
        </p:txBody>
      </p:sp>
      <p:sp>
        <p:nvSpPr>
          <p:cNvPr id="52" name="Rectangle 51">
            <a:extLst>
              <a:ext uri="{FF2B5EF4-FFF2-40B4-BE49-F238E27FC236}">
                <a16:creationId xmlns:a16="http://schemas.microsoft.com/office/drawing/2014/main" id="{4E3DDC85-B951-42E7-B159-FF5C7C982B50}"/>
              </a:ext>
            </a:extLst>
          </p:cNvPr>
          <p:cNvSpPr/>
          <p:nvPr/>
        </p:nvSpPr>
        <p:spPr bwMode="auto">
          <a:xfrm>
            <a:off x="3012956" y="3967163"/>
            <a:ext cx="899233" cy="2921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b="0" dirty="0">
                <a:solidFill>
                  <a:schemeClr val="bg1"/>
                </a:solidFill>
                <a:cs typeface="Arial" charset="0"/>
              </a:rPr>
              <a:t>SRAM ctrl</a:t>
            </a:r>
          </a:p>
        </p:txBody>
      </p:sp>
      <p:cxnSp>
        <p:nvCxnSpPr>
          <p:cNvPr id="53" name="Curved Connector 72">
            <a:extLst>
              <a:ext uri="{FF2B5EF4-FFF2-40B4-BE49-F238E27FC236}">
                <a16:creationId xmlns:a16="http://schemas.microsoft.com/office/drawing/2014/main" id="{1C6C846D-60B6-4C49-871E-3F8B2A26C8F2}"/>
              </a:ext>
            </a:extLst>
          </p:cNvPr>
          <p:cNvCxnSpPr>
            <a:stCxn id="40" idx="0"/>
            <a:endCxn id="26" idx="0"/>
          </p:cNvCxnSpPr>
          <p:nvPr/>
        </p:nvCxnSpPr>
        <p:spPr bwMode="auto">
          <a:xfrm rot="16200000" flipH="1">
            <a:off x="4916410" y="1715871"/>
            <a:ext cx="46038" cy="2951596"/>
          </a:xfrm>
          <a:prstGeom prst="curvedConnector3">
            <a:avLst>
              <a:gd name="adj1" fmla="val -502771"/>
            </a:avLst>
          </a:prstGeom>
          <a:noFill/>
          <a:ln w="19050" cap="flat" cmpd="sng" algn="ctr">
            <a:solidFill>
              <a:schemeClr val="accent2">
                <a:lumMod val="75000"/>
              </a:schemeClr>
            </a:solidFill>
            <a:prstDash val="solid"/>
            <a:round/>
            <a:headEnd type="none" w="med" len="med"/>
            <a:tailEnd type="triangle" w="med" len="lg"/>
          </a:ln>
          <a:effectLst/>
        </p:spPr>
      </p:cxnSp>
      <p:cxnSp>
        <p:nvCxnSpPr>
          <p:cNvPr id="58" name="Curved Connector 106">
            <a:extLst>
              <a:ext uri="{FF2B5EF4-FFF2-40B4-BE49-F238E27FC236}">
                <a16:creationId xmlns:a16="http://schemas.microsoft.com/office/drawing/2014/main" id="{857CE608-7236-4776-B3A7-B162984A9F5D}"/>
              </a:ext>
            </a:extLst>
          </p:cNvPr>
          <p:cNvCxnSpPr>
            <a:cxnSpLocks/>
            <a:stCxn id="52" idx="3"/>
            <a:endCxn id="27" idx="2"/>
          </p:cNvCxnSpPr>
          <p:nvPr/>
        </p:nvCxnSpPr>
        <p:spPr bwMode="auto">
          <a:xfrm flipV="1">
            <a:off x="3912189" y="3560763"/>
            <a:ext cx="3554611" cy="552450"/>
          </a:xfrm>
          <a:prstGeom prst="curvedConnector2">
            <a:avLst/>
          </a:prstGeom>
          <a:noFill/>
          <a:ln w="19050" cap="flat" cmpd="sng" algn="ctr">
            <a:solidFill>
              <a:schemeClr val="accent2">
                <a:lumMod val="75000"/>
              </a:schemeClr>
            </a:solidFill>
            <a:prstDash val="solid"/>
            <a:round/>
            <a:headEnd type="none" w="med" len="med"/>
            <a:tailEnd type="triangle" w="med" len="lg"/>
          </a:ln>
          <a:effectLst/>
        </p:spPr>
      </p:cxnSp>
      <p:cxnSp>
        <p:nvCxnSpPr>
          <p:cNvPr id="54" name="Curved Connector 80">
            <a:extLst>
              <a:ext uri="{FF2B5EF4-FFF2-40B4-BE49-F238E27FC236}">
                <a16:creationId xmlns:a16="http://schemas.microsoft.com/office/drawing/2014/main" id="{7D870D8F-2400-4059-9F10-D919CA20036E}"/>
              </a:ext>
            </a:extLst>
          </p:cNvPr>
          <p:cNvCxnSpPr>
            <a:stCxn id="51" idx="0"/>
            <a:endCxn id="25" idx="2"/>
          </p:cNvCxnSpPr>
          <p:nvPr/>
        </p:nvCxnSpPr>
        <p:spPr bwMode="auto">
          <a:xfrm rot="5400000" flipH="1" flipV="1">
            <a:off x="3728295" y="2282611"/>
            <a:ext cx="407987" cy="2964292"/>
          </a:xfrm>
          <a:prstGeom prst="curvedConnector3">
            <a:avLst>
              <a:gd name="adj1" fmla="val 50000"/>
            </a:avLst>
          </a:prstGeom>
          <a:noFill/>
          <a:ln w="19050" cap="flat" cmpd="sng" algn="ctr">
            <a:solidFill>
              <a:schemeClr val="accent2">
                <a:lumMod val="75000"/>
              </a:schemeClr>
            </a:solidFill>
            <a:prstDash val="solid"/>
            <a:round/>
            <a:headEnd type="none" w="med" len="med"/>
            <a:tailEnd type="triangle" w="med" len="lg"/>
          </a:ln>
          <a:effectLst/>
        </p:spPr>
      </p:cxnSp>
      <p:cxnSp>
        <p:nvCxnSpPr>
          <p:cNvPr id="55" name="Curved Connector 91">
            <a:extLst>
              <a:ext uri="{FF2B5EF4-FFF2-40B4-BE49-F238E27FC236}">
                <a16:creationId xmlns:a16="http://schemas.microsoft.com/office/drawing/2014/main" id="{CAFBDBB2-2FED-4EFB-8BEF-D88BEA7CDD6B}"/>
              </a:ext>
            </a:extLst>
          </p:cNvPr>
          <p:cNvCxnSpPr>
            <a:stCxn id="45" idx="0"/>
            <a:endCxn id="28" idx="1"/>
          </p:cNvCxnSpPr>
          <p:nvPr/>
        </p:nvCxnSpPr>
        <p:spPr bwMode="auto">
          <a:xfrm rot="5400000" flipH="1" flipV="1">
            <a:off x="3496067" y="2824402"/>
            <a:ext cx="481013" cy="2572861"/>
          </a:xfrm>
          <a:prstGeom prst="curvedConnector2">
            <a:avLst/>
          </a:prstGeom>
          <a:noFill/>
          <a:ln w="19050" cap="flat" cmpd="sng" algn="ctr">
            <a:solidFill>
              <a:schemeClr val="accent2">
                <a:lumMod val="75000"/>
              </a:schemeClr>
            </a:solidFill>
            <a:prstDash val="solid"/>
            <a:round/>
            <a:headEnd type="none" w="med" len="med"/>
            <a:tailEnd type="triangle" w="med" len="lg"/>
          </a:ln>
          <a:effectLst/>
        </p:spPr>
      </p:cxnSp>
      <p:cxnSp>
        <p:nvCxnSpPr>
          <p:cNvPr id="56" name="Curved Connector 94">
            <a:extLst>
              <a:ext uri="{FF2B5EF4-FFF2-40B4-BE49-F238E27FC236}">
                <a16:creationId xmlns:a16="http://schemas.microsoft.com/office/drawing/2014/main" id="{195A76FF-0DC6-41C5-B328-C92C5A15D406}"/>
              </a:ext>
            </a:extLst>
          </p:cNvPr>
          <p:cNvCxnSpPr>
            <a:stCxn id="49" idx="0"/>
            <a:endCxn id="29" idx="2"/>
          </p:cNvCxnSpPr>
          <p:nvPr/>
        </p:nvCxnSpPr>
        <p:spPr bwMode="auto">
          <a:xfrm rot="5400000" flipH="1" flipV="1">
            <a:off x="4837824" y="3148595"/>
            <a:ext cx="228600" cy="2976986"/>
          </a:xfrm>
          <a:prstGeom prst="curvedConnector3">
            <a:avLst>
              <a:gd name="adj1" fmla="val 50000"/>
            </a:avLst>
          </a:prstGeom>
          <a:noFill/>
          <a:ln w="19050" cap="flat" cmpd="sng" algn="ctr">
            <a:solidFill>
              <a:schemeClr val="accent2">
                <a:lumMod val="75000"/>
              </a:schemeClr>
            </a:solidFill>
            <a:prstDash val="solid"/>
            <a:round/>
            <a:headEnd type="none" w="med" len="med"/>
            <a:tailEnd type="triangle" w="med" len="lg"/>
          </a:ln>
          <a:effectLst/>
        </p:spPr>
      </p:cxnSp>
      <p:cxnSp>
        <p:nvCxnSpPr>
          <p:cNvPr id="57" name="Curved Connector 97">
            <a:extLst>
              <a:ext uri="{FF2B5EF4-FFF2-40B4-BE49-F238E27FC236}">
                <a16:creationId xmlns:a16="http://schemas.microsoft.com/office/drawing/2014/main" id="{33B58267-0601-4D91-81DE-6FED85D5D26A}"/>
              </a:ext>
            </a:extLst>
          </p:cNvPr>
          <p:cNvCxnSpPr>
            <a:stCxn id="48" idx="2"/>
            <a:endCxn id="30" idx="2"/>
          </p:cNvCxnSpPr>
          <p:nvPr/>
        </p:nvCxnSpPr>
        <p:spPr bwMode="auto">
          <a:xfrm rot="5400000" flipH="1" flipV="1">
            <a:off x="4391141" y="2994539"/>
            <a:ext cx="106362" cy="3988359"/>
          </a:xfrm>
          <a:prstGeom prst="curvedConnector3">
            <a:avLst>
              <a:gd name="adj1" fmla="val -216307"/>
            </a:avLst>
          </a:prstGeom>
          <a:noFill/>
          <a:ln w="19050" cap="flat" cmpd="sng" algn="ctr">
            <a:solidFill>
              <a:schemeClr val="accent2">
                <a:lumMod val="75000"/>
              </a:schemeClr>
            </a:solidFill>
            <a:prstDash val="solid"/>
            <a:round/>
            <a:headEnd type="none" w="med" len="med"/>
            <a:tailEnd type="triangle" w="med" len="lg"/>
          </a:ln>
          <a:effectLst/>
        </p:spPr>
      </p:cxnSp>
    </p:spTree>
    <p:extLst>
      <p:ext uri="{BB962C8B-B14F-4D97-AF65-F5344CB8AC3E}">
        <p14:creationId xmlns:p14="http://schemas.microsoft.com/office/powerpoint/2010/main" val="420859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7E69-7E2F-402B-92C2-774BDD2DC5D9}"/>
              </a:ext>
            </a:extLst>
          </p:cNvPr>
          <p:cNvSpPr>
            <a:spLocks noGrp="1"/>
          </p:cNvSpPr>
          <p:nvPr>
            <p:ph type="title"/>
          </p:nvPr>
        </p:nvSpPr>
        <p:spPr/>
        <p:txBody>
          <a:bodyPr/>
          <a:lstStyle/>
          <a:p>
            <a:r>
              <a:rPr lang="en-GB" dirty="0"/>
              <a:t>Arm Cortex-M Series</a:t>
            </a:r>
            <a:endParaRPr lang="en-US" dirty="0"/>
          </a:p>
        </p:txBody>
      </p:sp>
      <p:sp>
        <p:nvSpPr>
          <p:cNvPr id="3" name="Content Placeholder 2">
            <a:extLst>
              <a:ext uri="{FF2B5EF4-FFF2-40B4-BE49-F238E27FC236}">
                <a16:creationId xmlns:a16="http://schemas.microsoft.com/office/drawing/2014/main" id="{2C9F63CC-B8BD-49DC-8C4D-5F36163CEBAB}"/>
              </a:ext>
            </a:extLst>
          </p:cNvPr>
          <p:cNvSpPr>
            <a:spLocks noGrp="1"/>
          </p:cNvSpPr>
          <p:nvPr>
            <p:ph idx="1"/>
          </p:nvPr>
        </p:nvSpPr>
        <p:spPr>
          <a:xfrm>
            <a:off x="479425" y="1342869"/>
            <a:ext cx="11233150" cy="4776577"/>
          </a:xfrm>
        </p:spPr>
        <p:txBody>
          <a:bodyPr/>
          <a:lstStyle/>
          <a:p>
            <a:r>
              <a:rPr lang="en-GB" dirty="0"/>
              <a:t>Energy-efficiency</a:t>
            </a:r>
          </a:p>
          <a:p>
            <a:pPr lvl="1">
              <a:spcBef>
                <a:spcPts val="600"/>
              </a:spcBef>
            </a:pPr>
            <a:r>
              <a:rPr lang="en-GB" dirty="0"/>
              <a:t>Low energy cost, long battery life</a:t>
            </a:r>
          </a:p>
          <a:p>
            <a:pPr lvl="1">
              <a:spcBef>
                <a:spcPts val="600"/>
              </a:spcBef>
            </a:pPr>
            <a:endParaRPr lang="en-GB" dirty="0"/>
          </a:p>
          <a:p>
            <a:r>
              <a:rPr lang="en-GB" dirty="0"/>
              <a:t>Smaller code</a:t>
            </a:r>
          </a:p>
          <a:p>
            <a:pPr lvl="1">
              <a:spcBef>
                <a:spcPts val="600"/>
              </a:spcBef>
            </a:pPr>
            <a:r>
              <a:rPr lang="en-GB" dirty="0"/>
              <a:t>Lower silicon costs</a:t>
            </a:r>
          </a:p>
          <a:p>
            <a:pPr lvl="1">
              <a:spcBef>
                <a:spcPts val="600"/>
              </a:spcBef>
            </a:pPr>
            <a:endParaRPr lang="en-GB" dirty="0"/>
          </a:p>
          <a:p>
            <a:r>
              <a:rPr lang="en-GB" dirty="0"/>
              <a:t>Ease of use</a:t>
            </a:r>
          </a:p>
          <a:p>
            <a:pPr lvl="1">
              <a:spcBef>
                <a:spcPts val="600"/>
              </a:spcBef>
            </a:pPr>
            <a:r>
              <a:rPr lang="en-GB" dirty="0"/>
              <a:t>Faster software development and reuse</a:t>
            </a:r>
          </a:p>
          <a:p>
            <a:pPr lvl="1">
              <a:spcBef>
                <a:spcPts val="600"/>
              </a:spcBef>
            </a:pPr>
            <a:endParaRPr lang="en-GB" dirty="0"/>
          </a:p>
          <a:p>
            <a:r>
              <a:rPr lang="en-GB" dirty="0"/>
              <a:t>Embedded applications</a:t>
            </a:r>
          </a:p>
          <a:p>
            <a:pPr lvl="1">
              <a:spcBef>
                <a:spcPts val="600"/>
              </a:spcBef>
            </a:pPr>
            <a:r>
              <a:rPr lang="en-GB" dirty="0"/>
              <a:t>Smart metering, human interface devices, automotive and industrial control systems, white goods, consumer products and medical instrumentation</a:t>
            </a:r>
            <a:endParaRPr lang="en-US" dirty="0"/>
          </a:p>
        </p:txBody>
      </p:sp>
      <p:sp>
        <p:nvSpPr>
          <p:cNvPr id="4" name="Rectangle: Rounded Corners 3">
            <a:extLst>
              <a:ext uri="{FF2B5EF4-FFF2-40B4-BE49-F238E27FC236}">
                <a16:creationId xmlns:a16="http://schemas.microsoft.com/office/drawing/2014/main" id="{611BEF4C-322F-46FA-9F75-A1EE03B9AE4F}"/>
              </a:ext>
            </a:extLst>
          </p:cNvPr>
          <p:cNvSpPr/>
          <p:nvPr/>
        </p:nvSpPr>
        <p:spPr>
          <a:xfrm>
            <a:off x="7876508" y="673966"/>
            <a:ext cx="2087049" cy="95579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CD8CB3-9838-4194-B207-C8BE3351269C}"/>
              </a:ext>
            </a:extLst>
          </p:cNvPr>
          <p:cNvSpPr txBox="1"/>
          <p:nvPr/>
        </p:nvSpPr>
        <p:spPr>
          <a:xfrm>
            <a:off x="8078903" y="738104"/>
            <a:ext cx="1610226" cy="830997"/>
          </a:xfrm>
          <a:prstGeom prst="rect">
            <a:avLst/>
          </a:prstGeom>
          <a:noFill/>
        </p:spPr>
        <p:txBody>
          <a:bodyPr wrap="square" lIns="0" tIns="0" rIns="0" bIns="0" numCol="2" rtlCol="0">
            <a:spAutoFit/>
          </a:bodyPr>
          <a:lstStyle/>
          <a:p>
            <a:pPr algn="ctr" eaLnBrk="1" hangingPunct="1">
              <a:lnSpc>
                <a:spcPct val="90000"/>
              </a:lnSpc>
              <a:spcBef>
                <a:spcPts val="0"/>
              </a:spcBef>
              <a:spcAft>
                <a:spcPts val="0"/>
              </a:spcAft>
            </a:pPr>
            <a:r>
              <a:rPr lang="en-GB" sz="1200" b="1" dirty="0">
                <a:solidFill>
                  <a:schemeClr val="bg1"/>
                </a:solidFill>
                <a:latin typeface="+mn-lt"/>
                <a:ea typeface="+mn-ea"/>
              </a:rPr>
              <a:t>Cortex-M0</a:t>
            </a:r>
          </a:p>
          <a:p>
            <a:pPr algn="ctr" eaLnBrk="1" hangingPunct="1">
              <a:lnSpc>
                <a:spcPct val="90000"/>
              </a:lnSpc>
              <a:spcBef>
                <a:spcPts val="0"/>
              </a:spcBef>
              <a:spcAft>
                <a:spcPts val="0"/>
              </a:spcAft>
            </a:pPr>
            <a:r>
              <a:rPr lang="en-GB" sz="1200" b="1" dirty="0">
                <a:solidFill>
                  <a:schemeClr val="bg1"/>
                </a:solidFill>
                <a:latin typeface="+mn-lt"/>
                <a:ea typeface="+mn-ea"/>
              </a:rPr>
              <a:t>Cortex-M0+</a:t>
            </a:r>
          </a:p>
          <a:p>
            <a:pPr algn="ctr" eaLnBrk="1" hangingPunct="1">
              <a:lnSpc>
                <a:spcPct val="90000"/>
              </a:lnSpc>
              <a:spcBef>
                <a:spcPts val="0"/>
              </a:spcBef>
              <a:spcAft>
                <a:spcPts val="0"/>
              </a:spcAft>
            </a:pPr>
            <a:r>
              <a:rPr lang="en-GB" sz="1200" b="1" dirty="0">
                <a:solidFill>
                  <a:schemeClr val="bg1"/>
                </a:solidFill>
                <a:latin typeface="+mn-lt"/>
                <a:ea typeface="+mn-ea"/>
              </a:rPr>
              <a:t>Cortex-M1</a:t>
            </a:r>
          </a:p>
          <a:p>
            <a:pPr algn="ctr" eaLnBrk="1" hangingPunct="1">
              <a:lnSpc>
                <a:spcPct val="90000"/>
              </a:lnSpc>
              <a:spcBef>
                <a:spcPts val="0"/>
              </a:spcBef>
              <a:spcAft>
                <a:spcPts val="0"/>
              </a:spcAft>
            </a:pPr>
            <a:r>
              <a:rPr lang="en-GB" sz="1200" b="1" dirty="0">
                <a:solidFill>
                  <a:schemeClr val="bg1"/>
                </a:solidFill>
                <a:latin typeface="+mn-lt"/>
                <a:ea typeface="+mn-ea"/>
              </a:rPr>
              <a:t>Cortex-M3</a:t>
            </a:r>
          </a:p>
          <a:p>
            <a:pPr algn="ctr" eaLnBrk="1" hangingPunct="1">
              <a:lnSpc>
                <a:spcPct val="90000"/>
              </a:lnSpc>
              <a:spcBef>
                <a:spcPts val="0"/>
              </a:spcBef>
              <a:spcAft>
                <a:spcPts val="0"/>
              </a:spcAft>
            </a:pPr>
            <a:r>
              <a:rPr lang="en-GB" sz="1200" b="1" dirty="0">
                <a:solidFill>
                  <a:schemeClr val="bg1"/>
                </a:solidFill>
                <a:latin typeface="+mn-lt"/>
                <a:ea typeface="+mn-ea"/>
              </a:rPr>
              <a:t>Cortex-M4</a:t>
            </a:r>
          </a:p>
        </p:txBody>
      </p:sp>
      <p:sp>
        <p:nvSpPr>
          <p:cNvPr id="6" name="Rectangle 5">
            <a:extLst>
              <a:ext uri="{FF2B5EF4-FFF2-40B4-BE49-F238E27FC236}">
                <a16:creationId xmlns:a16="http://schemas.microsoft.com/office/drawing/2014/main" id="{0ED09573-AEF7-4F0C-9944-83ED3B24C2E2}"/>
              </a:ext>
            </a:extLst>
          </p:cNvPr>
          <p:cNvSpPr/>
          <p:nvPr/>
        </p:nvSpPr>
        <p:spPr>
          <a:xfrm>
            <a:off x="8212068" y="773298"/>
            <a:ext cx="2329589" cy="757130"/>
          </a:xfrm>
          <a:prstGeom prst="rect">
            <a:avLst/>
          </a:prstGeom>
        </p:spPr>
        <p:txBody>
          <a:bodyPr wrap="square">
            <a:spAutoFit/>
          </a:bodyPr>
          <a:lstStyle/>
          <a:p>
            <a:pPr algn="ctr" eaLnBrk="1" hangingPunct="1">
              <a:lnSpc>
                <a:spcPct val="90000"/>
              </a:lnSpc>
              <a:spcBef>
                <a:spcPts val="0"/>
              </a:spcBef>
              <a:spcAft>
                <a:spcPts val="0"/>
              </a:spcAft>
            </a:pPr>
            <a:r>
              <a:rPr lang="en-GB" sz="1200" b="1" dirty="0">
                <a:solidFill>
                  <a:schemeClr val="bg1"/>
                </a:solidFill>
              </a:rPr>
              <a:t>Cortex-M7</a:t>
            </a:r>
          </a:p>
          <a:p>
            <a:pPr algn="ctr" eaLnBrk="1" hangingPunct="1">
              <a:lnSpc>
                <a:spcPct val="90000"/>
              </a:lnSpc>
              <a:spcBef>
                <a:spcPts val="0"/>
              </a:spcBef>
              <a:spcAft>
                <a:spcPts val="0"/>
              </a:spcAft>
            </a:pPr>
            <a:r>
              <a:rPr lang="en-GB" sz="1200" b="1" dirty="0">
                <a:solidFill>
                  <a:schemeClr val="bg1"/>
                </a:solidFill>
              </a:rPr>
              <a:t>Cortex-M23</a:t>
            </a:r>
          </a:p>
          <a:p>
            <a:pPr algn="ctr" eaLnBrk="1" hangingPunct="1">
              <a:lnSpc>
                <a:spcPct val="90000"/>
              </a:lnSpc>
              <a:spcBef>
                <a:spcPts val="0"/>
              </a:spcBef>
              <a:spcAft>
                <a:spcPts val="0"/>
              </a:spcAft>
            </a:pPr>
            <a:r>
              <a:rPr lang="en-GB" sz="1200" b="1" dirty="0">
                <a:solidFill>
                  <a:schemeClr val="bg1"/>
                </a:solidFill>
              </a:rPr>
              <a:t>Cortex-M33</a:t>
            </a:r>
          </a:p>
          <a:p>
            <a:pPr algn="ctr" eaLnBrk="1" hangingPunct="1">
              <a:lnSpc>
                <a:spcPct val="90000"/>
              </a:lnSpc>
              <a:spcBef>
                <a:spcPts val="0"/>
              </a:spcBef>
              <a:spcAft>
                <a:spcPts val="0"/>
              </a:spcAft>
            </a:pPr>
            <a:r>
              <a:rPr lang="en-GB" sz="1200" b="1" dirty="0">
                <a:solidFill>
                  <a:schemeClr val="bg1"/>
                </a:solidFill>
              </a:rPr>
              <a:t>Cortex-m35P</a:t>
            </a:r>
          </a:p>
        </p:txBody>
      </p:sp>
      <p:sp>
        <p:nvSpPr>
          <p:cNvPr id="7" name="Left Brace 6">
            <a:extLst>
              <a:ext uri="{FF2B5EF4-FFF2-40B4-BE49-F238E27FC236}">
                <a16:creationId xmlns:a16="http://schemas.microsoft.com/office/drawing/2014/main" id="{4AD1DD95-ECE7-4C02-99CE-845D5FA25753}"/>
              </a:ext>
            </a:extLst>
          </p:cNvPr>
          <p:cNvSpPr/>
          <p:nvPr/>
        </p:nvSpPr>
        <p:spPr>
          <a:xfrm>
            <a:off x="7621404" y="802482"/>
            <a:ext cx="271534" cy="691554"/>
          </a:xfrm>
          <a:prstGeom prst="leftBrace">
            <a:avLst>
              <a:gd name="adj1" fmla="val 8333"/>
              <a:gd name="adj2" fmla="val 49016"/>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807D6F9-5FFE-4503-B30C-DAEB678DFCA5}"/>
              </a:ext>
            </a:extLst>
          </p:cNvPr>
          <p:cNvSpPr txBox="1"/>
          <p:nvPr/>
        </p:nvSpPr>
        <p:spPr>
          <a:xfrm>
            <a:off x="6111305" y="1002704"/>
            <a:ext cx="1816856"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Cortex-M</a:t>
            </a:r>
            <a:endParaRPr lang="en-US" sz="2100" kern="1200" dirty="0" err="1">
              <a:solidFill>
                <a:schemeClr val="tx2"/>
              </a:solidFill>
              <a:latin typeface="+mn-lt"/>
              <a:ea typeface="+mn-ea"/>
              <a:cs typeface="+mn-cs"/>
            </a:endParaRPr>
          </a:p>
        </p:txBody>
      </p:sp>
      <p:grpSp>
        <p:nvGrpSpPr>
          <p:cNvPr id="9" name="Group 8">
            <a:extLst>
              <a:ext uri="{FF2B5EF4-FFF2-40B4-BE49-F238E27FC236}">
                <a16:creationId xmlns:a16="http://schemas.microsoft.com/office/drawing/2014/main" id="{27776F4D-E468-443A-A772-BCB86158590C}"/>
              </a:ext>
            </a:extLst>
          </p:cNvPr>
          <p:cNvGrpSpPr/>
          <p:nvPr/>
        </p:nvGrpSpPr>
        <p:grpSpPr>
          <a:xfrm>
            <a:off x="6092363" y="2237927"/>
            <a:ext cx="4741727" cy="2361856"/>
            <a:chOff x="5835188" y="2237927"/>
            <a:chExt cx="4741727" cy="2361856"/>
          </a:xfrm>
        </p:grpSpPr>
        <p:pic>
          <p:nvPicPr>
            <p:cNvPr id="10" name="Picture 9">
              <a:extLst>
                <a:ext uri="{FF2B5EF4-FFF2-40B4-BE49-F238E27FC236}">
                  <a16:creationId xmlns:a16="http://schemas.microsoft.com/office/drawing/2014/main" id="{F5E0A4CB-9DB7-4155-A00F-25A020A7572B}"/>
                </a:ext>
              </a:extLst>
            </p:cNvPr>
            <p:cNvPicPr/>
            <p:nvPr/>
          </p:nvPicPr>
          <p:blipFill rotWithShape="1">
            <a:blip r:embed="rId3">
              <a:extLst>
                <a:ext uri="{28A0092B-C50C-407E-A947-70E740481C1C}">
                  <a14:useLocalDpi xmlns:a14="http://schemas.microsoft.com/office/drawing/2010/main" val="0"/>
                </a:ext>
              </a:extLst>
            </a:blip>
            <a:srcRect t="4651" r="44328"/>
            <a:stretch/>
          </p:blipFill>
          <p:spPr bwMode="auto">
            <a:xfrm>
              <a:off x="5835188" y="2237927"/>
              <a:ext cx="4741727" cy="116041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B9FA9764-B048-4A44-849C-3DE06229A123}"/>
                </a:ext>
              </a:extLst>
            </p:cNvPr>
            <p:cNvPicPr/>
            <p:nvPr/>
          </p:nvPicPr>
          <p:blipFill rotWithShape="1">
            <a:blip r:embed="rId3">
              <a:extLst>
                <a:ext uri="{28A0092B-C50C-407E-A947-70E740481C1C}">
                  <a14:useLocalDpi xmlns:a14="http://schemas.microsoft.com/office/drawing/2010/main" val="0"/>
                </a:ext>
              </a:extLst>
            </a:blip>
            <a:srcRect l="54343" t="-5814" r="332" b="2325"/>
            <a:stretch/>
          </p:blipFill>
          <p:spPr bwMode="auto">
            <a:xfrm>
              <a:off x="6779419" y="3581400"/>
              <a:ext cx="2853267" cy="1018383"/>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73245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0B74-A4E0-49F2-A57D-A32EFDA6B591}"/>
              </a:ext>
            </a:extLst>
          </p:cNvPr>
          <p:cNvSpPr>
            <a:spLocks noGrp="1"/>
          </p:cNvSpPr>
          <p:nvPr>
            <p:ph type="title"/>
          </p:nvPr>
        </p:nvSpPr>
        <p:spPr/>
        <p:txBody>
          <a:bodyPr/>
          <a:lstStyle/>
          <a:p>
            <a:r>
              <a:rPr lang="en-GB" dirty="0"/>
              <a:t>Arm Processors vs. Arm Architectures</a:t>
            </a:r>
            <a:endParaRPr lang="en-US" dirty="0"/>
          </a:p>
        </p:txBody>
      </p:sp>
      <p:sp>
        <p:nvSpPr>
          <p:cNvPr id="3" name="Content Placeholder 2">
            <a:extLst>
              <a:ext uri="{FF2B5EF4-FFF2-40B4-BE49-F238E27FC236}">
                <a16:creationId xmlns:a16="http://schemas.microsoft.com/office/drawing/2014/main" id="{42A66559-AACC-48F0-8755-0DADE5713BA4}"/>
              </a:ext>
            </a:extLst>
          </p:cNvPr>
          <p:cNvSpPr>
            <a:spLocks noGrp="1"/>
          </p:cNvSpPr>
          <p:nvPr>
            <p:ph idx="1"/>
          </p:nvPr>
        </p:nvSpPr>
        <p:spPr>
          <a:xfrm>
            <a:off x="708025" y="1304461"/>
            <a:ext cx="11262670" cy="1540415"/>
          </a:xfrm>
        </p:spPr>
        <p:txBody>
          <a:bodyPr numCol="2"/>
          <a:lstStyle/>
          <a:p>
            <a:pPr marL="0" indent="0" algn="ctr">
              <a:buNone/>
            </a:pPr>
            <a:r>
              <a:rPr lang="en-GB" sz="1600" b="1" u="sng" dirty="0"/>
              <a:t>Arm architecture</a:t>
            </a:r>
          </a:p>
          <a:p>
            <a:pPr lvl="1">
              <a:spcBef>
                <a:spcPts val="600"/>
              </a:spcBef>
            </a:pPr>
            <a:r>
              <a:rPr lang="en-GB" sz="1400" dirty="0"/>
              <a:t>Describes the details of instruction set, programmer’s model, exception model, and memory map</a:t>
            </a:r>
          </a:p>
          <a:p>
            <a:pPr lvl="1">
              <a:spcBef>
                <a:spcPts val="600"/>
              </a:spcBef>
            </a:pPr>
            <a:r>
              <a:rPr lang="en-GB" sz="1400" dirty="0"/>
              <a:t>Documented in the ‘Architecture Reference Manual’</a:t>
            </a:r>
          </a:p>
          <a:p>
            <a:pPr lvl="1">
              <a:spcBef>
                <a:spcPts val="600"/>
              </a:spcBef>
            </a:pPr>
            <a:endParaRPr lang="en-GB" sz="1400" dirty="0"/>
          </a:p>
          <a:p>
            <a:pPr marL="0" indent="0" algn="ctr">
              <a:buNone/>
            </a:pPr>
            <a:r>
              <a:rPr lang="en-GB" sz="1600" b="1" u="sng" dirty="0"/>
              <a:t>Arm processor</a:t>
            </a:r>
          </a:p>
          <a:p>
            <a:pPr lvl="1">
              <a:spcBef>
                <a:spcPts val="600"/>
              </a:spcBef>
            </a:pPr>
            <a:r>
              <a:rPr lang="en-GB" sz="1400" dirty="0"/>
              <a:t>Developed using one of the Arm architectures</a:t>
            </a:r>
          </a:p>
          <a:p>
            <a:pPr lvl="1">
              <a:spcBef>
                <a:spcPts val="600"/>
              </a:spcBef>
            </a:pPr>
            <a:r>
              <a:rPr lang="en-GB" sz="1400" dirty="0"/>
              <a:t>More implementation details, such as timing information</a:t>
            </a:r>
            <a:endParaRPr lang="en-US" sz="1400" dirty="0"/>
          </a:p>
          <a:p>
            <a:pPr lvl="1">
              <a:spcBef>
                <a:spcPts val="600"/>
              </a:spcBef>
            </a:pPr>
            <a:r>
              <a:rPr lang="en-US" sz="1400" dirty="0"/>
              <a:t>Documented in processor’s ‘Technical Reference Manual’</a:t>
            </a:r>
            <a:endParaRPr lang="en-GB" sz="1400" dirty="0"/>
          </a:p>
        </p:txBody>
      </p:sp>
      <p:sp>
        <p:nvSpPr>
          <p:cNvPr id="89" name="TextBox 88">
            <a:extLst>
              <a:ext uri="{FF2B5EF4-FFF2-40B4-BE49-F238E27FC236}">
                <a16:creationId xmlns:a16="http://schemas.microsoft.com/office/drawing/2014/main" id="{39CEA5AC-E9E5-4B8A-A7CD-D2BDED0FF757}"/>
              </a:ext>
            </a:extLst>
          </p:cNvPr>
          <p:cNvSpPr txBox="1"/>
          <p:nvPr/>
        </p:nvSpPr>
        <p:spPr>
          <a:xfrm>
            <a:off x="8726837" y="6076627"/>
            <a:ext cx="1121968" cy="1661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endParaRPr lang="en-US" sz="1200" kern="1200" dirty="0" err="1">
              <a:solidFill>
                <a:schemeClr val="tx2"/>
              </a:solidFill>
              <a:latin typeface="+mn-lt"/>
              <a:ea typeface="+mn-ea"/>
              <a:cs typeface="+mn-cs"/>
            </a:endParaRPr>
          </a:p>
        </p:txBody>
      </p:sp>
      <p:grpSp>
        <p:nvGrpSpPr>
          <p:cNvPr id="49" name="Group 48">
            <a:extLst>
              <a:ext uri="{FF2B5EF4-FFF2-40B4-BE49-F238E27FC236}">
                <a16:creationId xmlns:a16="http://schemas.microsoft.com/office/drawing/2014/main" id="{0E319E3C-65B9-425D-8472-2461739B170A}"/>
              </a:ext>
            </a:extLst>
          </p:cNvPr>
          <p:cNvGrpSpPr/>
          <p:nvPr/>
        </p:nvGrpSpPr>
        <p:grpSpPr>
          <a:xfrm>
            <a:off x="5393916" y="4082441"/>
            <a:ext cx="1405710" cy="541927"/>
            <a:chOff x="3208686" y="280646"/>
            <a:chExt cx="1405710" cy="541927"/>
          </a:xfrm>
        </p:grpSpPr>
        <p:sp>
          <p:nvSpPr>
            <p:cNvPr id="50" name="Rectangle 49">
              <a:extLst>
                <a:ext uri="{FF2B5EF4-FFF2-40B4-BE49-F238E27FC236}">
                  <a16:creationId xmlns:a16="http://schemas.microsoft.com/office/drawing/2014/main" id="{CAB19519-D922-461B-AFEC-C9489220ADCB}"/>
                </a:ext>
              </a:extLst>
            </p:cNvPr>
            <p:cNvSpPr/>
            <p:nvPr/>
          </p:nvSpPr>
          <p:spPr>
            <a:xfrm>
              <a:off x="3208686" y="280646"/>
              <a:ext cx="1405710" cy="54192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1" name="TextBox 50">
              <a:extLst>
                <a:ext uri="{FF2B5EF4-FFF2-40B4-BE49-F238E27FC236}">
                  <a16:creationId xmlns:a16="http://schemas.microsoft.com/office/drawing/2014/main" id="{B89608C6-BCAA-4224-987F-CEBEBDDD6A45}"/>
                </a:ext>
              </a:extLst>
            </p:cNvPr>
            <p:cNvSpPr txBox="1"/>
            <p:nvPr/>
          </p:nvSpPr>
          <p:spPr>
            <a:xfrm>
              <a:off x="3208686" y="280646"/>
              <a:ext cx="1405710" cy="541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Armv6-M Architecture</a:t>
              </a:r>
              <a:endParaRPr lang="en-US" sz="1500" kern="1200" dirty="0"/>
            </a:p>
          </p:txBody>
        </p:sp>
      </p:grpSp>
      <p:grpSp>
        <p:nvGrpSpPr>
          <p:cNvPr id="48" name="Group 47">
            <a:extLst>
              <a:ext uri="{FF2B5EF4-FFF2-40B4-BE49-F238E27FC236}">
                <a16:creationId xmlns:a16="http://schemas.microsoft.com/office/drawing/2014/main" id="{51E5C9C7-BA8F-4347-BD8D-5FADC017495D}"/>
              </a:ext>
            </a:extLst>
          </p:cNvPr>
          <p:cNvGrpSpPr/>
          <p:nvPr/>
        </p:nvGrpSpPr>
        <p:grpSpPr>
          <a:xfrm>
            <a:off x="2174933" y="2591384"/>
            <a:ext cx="7823083" cy="1762021"/>
            <a:chOff x="2184458" y="4143959"/>
            <a:chExt cx="7823083" cy="1762021"/>
          </a:xfrm>
        </p:grpSpPr>
        <p:graphicFrame>
          <p:nvGraphicFramePr>
            <p:cNvPr id="42" name="Diagram 41">
              <a:extLst>
                <a:ext uri="{FF2B5EF4-FFF2-40B4-BE49-F238E27FC236}">
                  <a16:creationId xmlns:a16="http://schemas.microsoft.com/office/drawing/2014/main" id="{0FE91CA5-3E1A-43C0-9CBE-48D9700FAA40}"/>
                </a:ext>
              </a:extLst>
            </p:cNvPr>
            <p:cNvGraphicFramePr/>
            <p:nvPr>
              <p:extLst>
                <p:ext uri="{D42A27DB-BD31-4B8C-83A1-F6EECF244321}">
                  <p14:modId xmlns:p14="http://schemas.microsoft.com/office/powerpoint/2010/main" val="958254989"/>
                </p:ext>
              </p:extLst>
            </p:nvPr>
          </p:nvGraphicFramePr>
          <p:xfrm>
            <a:off x="2184458" y="4143959"/>
            <a:ext cx="7823083" cy="1762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Box 43">
              <a:extLst>
                <a:ext uri="{FF2B5EF4-FFF2-40B4-BE49-F238E27FC236}">
                  <a16:creationId xmlns:a16="http://schemas.microsoft.com/office/drawing/2014/main" id="{A9B31C5A-73EC-4BAE-984C-856D263EE7E5}"/>
                </a:ext>
              </a:extLst>
            </p:cNvPr>
            <p:cNvSpPr txBox="1"/>
            <p:nvPr/>
          </p:nvSpPr>
          <p:spPr>
            <a:xfrm>
              <a:off x="2345133" y="5198599"/>
              <a:ext cx="1121968" cy="192551"/>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tx2"/>
                  </a:solidFill>
                  <a:latin typeface="+mn-lt"/>
                  <a:ea typeface="+mn-ea"/>
                  <a:cs typeface="+mn-cs"/>
                </a:rPr>
                <a:t>E.g. Arm7TDMI</a:t>
              </a:r>
              <a:endParaRPr lang="en-US" sz="1400" kern="1200" dirty="0" err="1">
                <a:solidFill>
                  <a:schemeClr val="tx2"/>
                </a:solidFill>
                <a:latin typeface="+mn-lt"/>
                <a:ea typeface="+mn-ea"/>
                <a:cs typeface="+mn-cs"/>
              </a:endParaRPr>
            </a:p>
          </p:txBody>
        </p:sp>
        <p:sp>
          <p:nvSpPr>
            <p:cNvPr id="45" name="Arrow: Right 44">
              <a:extLst>
                <a:ext uri="{FF2B5EF4-FFF2-40B4-BE49-F238E27FC236}">
                  <a16:creationId xmlns:a16="http://schemas.microsoft.com/office/drawing/2014/main" id="{5C4CAAFA-5C23-49FB-A18A-A2F673332738}"/>
                </a:ext>
              </a:extLst>
            </p:cNvPr>
            <p:cNvSpPr/>
            <p:nvPr/>
          </p:nvSpPr>
          <p:spPr>
            <a:xfrm>
              <a:off x="3409950" y="4826981"/>
              <a:ext cx="542925" cy="31432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0BB14E3-78D5-4EA1-BB85-B6D97E0D0F2A}"/>
                </a:ext>
              </a:extLst>
            </p:cNvPr>
            <p:cNvSpPr txBox="1"/>
            <p:nvPr/>
          </p:nvSpPr>
          <p:spPr>
            <a:xfrm>
              <a:off x="3932576" y="5198599"/>
              <a:ext cx="1121968" cy="1661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tx2"/>
                  </a:solidFill>
                  <a:latin typeface="+mn-lt"/>
                  <a:ea typeface="+mn-ea"/>
                  <a:cs typeface="+mn-cs"/>
                </a:rPr>
                <a:t>E.g. </a:t>
              </a:r>
              <a:r>
                <a:rPr lang="en-GB" sz="1200" dirty="0">
                  <a:solidFill>
                    <a:schemeClr val="tx2"/>
                  </a:solidFill>
                  <a:latin typeface="+mn-lt"/>
                  <a:ea typeface="+mn-ea"/>
                </a:rPr>
                <a:t>Arm9926EJ-S</a:t>
              </a:r>
              <a:endParaRPr lang="en-US" sz="1200" kern="1200" dirty="0" err="1">
                <a:solidFill>
                  <a:schemeClr val="tx2"/>
                </a:solidFill>
                <a:latin typeface="+mn-lt"/>
                <a:ea typeface="+mn-ea"/>
                <a:cs typeface="+mn-cs"/>
              </a:endParaRPr>
            </a:p>
          </p:txBody>
        </p:sp>
        <p:sp>
          <p:nvSpPr>
            <p:cNvPr id="47" name="Arrow: Right 46">
              <a:extLst>
                <a:ext uri="{FF2B5EF4-FFF2-40B4-BE49-F238E27FC236}">
                  <a16:creationId xmlns:a16="http://schemas.microsoft.com/office/drawing/2014/main" id="{E0C535C6-9573-49AF-85CE-A9468722F295}"/>
                </a:ext>
              </a:extLst>
            </p:cNvPr>
            <p:cNvSpPr/>
            <p:nvPr/>
          </p:nvSpPr>
          <p:spPr>
            <a:xfrm>
              <a:off x="5005569" y="4838703"/>
              <a:ext cx="542925" cy="31432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1">
            <a:extLst>
              <a:ext uri="{FF2B5EF4-FFF2-40B4-BE49-F238E27FC236}">
                <a16:creationId xmlns:a16="http://schemas.microsoft.com/office/drawing/2014/main" id="{64D9FC7D-016E-4258-BD69-ADAD84B6DEC1}"/>
              </a:ext>
            </a:extLst>
          </p:cNvPr>
          <p:cNvSpPr/>
          <p:nvPr/>
        </p:nvSpPr>
        <p:spPr>
          <a:xfrm>
            <a:off x="5392451" y="4624369"/>
            <a:ext cx="1405710" cy="36797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5" name="TextBox 54">
            <a:extLst>
              <a:ext uri="{FF2B5EF4-FFF2-40B4-BE49-F238E27FC236}">
                <a16:creationId xmlns:a16="http://schemas.microsoft.com/office/drawing/2014/main" id="{55A7B673-1E59-41A1-A4DC-17B8253A781D}"/>
              </a:ext>
            </a:extLst>
          </p:cNvPr>
          <p:cNvSpPr txBox="1"/>
          <p:nvPr/>
        </p:nvSpPr>
        <p:spPr>
          <a:xfrm>
            <a:off x="5525490" y="3646024"/>
            <a:ext cx="1121968" cy="1661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tx2"/>
                </a:solidFill>
                <a:latin typeface="+mn-lt"/>
                <a:ea typeface="+mn-ea"/>
                <a:cs typeface="+mn-cs"/>
              </a:rPr>
              <a:t>E.g. Arm1136</a:t>
            </a:r>
            <a:endParaRPr lang="en-US" sz="1200" kern="1200" dirty="0" err="1">
              <a:solidFill>
                <a:schemeClr val="tx2"/>
              </a:solidFill>
              <a:latin typeface="+mn-lt"/>
              <a:ea typeface="+mn-ea"/>
              <a:cs typeface="+mn-cs"/>
            </a:endParaRPr>
          </a:p>
        </p:txBody>
      </p:sp>
      <p:sp>
        <p:nvSpPr>
          <p:cNvPr id="56" name="TextBox 55">
            <a:extLst>
              <a:ext uri="{FF2B5EF4-FFF2-40B4-BE49-F238E27FC236}">
                <a16:creationId xmlns:a16="http://schemas.microsoft.com/office/drawing/2014/main" id="{9BE5A9CA-1EDB-4159-8A6D-65054A44317A}"/>
              </a:ext>
            </a:extLst>
          </p:cNvPr>
          <p:cNvSpPr txBox="1"/>
          <p:nvPr/>
        </p:nvSpPr>
        <p:spPr>
          <a:xfrm>
            <a:off x="5534322" y="4659947"/>
            <a:ext cx="1121968" cy="3323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sz="1200" kern="1200" dirty="0">
                <a:solidFill>
                  <a:schemeClr val="tx2"/>
                </a:solidFill>
                <a:latin typeface="+mn-lt"/>
                <a:ea typeface="+mn-ea"/>
                <a:cs typeface="+mn-cs"/>
              </a:rPr>
              <a:t>E.g. Cortex-M0, M1</a:t>
            </a:r>
            <a:endParaRPr lang="en-US" sz="1200" kern="1200" dirty="0" err="1">
              <a:solidFill>
                <a:schemeClr val="tx2"/>
              </a:solidFill>
              <a:latin typeface="+mn-lt"/>
              <a:ea typeface="+mn-ea"/>
              <a:cs typeface="+mn-cs"/>
            </a:endParaRPr>
          </a:p>
        </p:txBody>
      </p:sp>
      <p:sp>
        <p:nvSpPr>
          <p:cNvPr id="61" name="Rectangle 60">
            <a:extLst>
              <a:ext uri="{FF2B5EF4-FFF2-40B4-BE49-F238E27FC236}">
                <a16:creationId xmlns:a16="http://schemas.microsoft.com/office/drawing/2014/main" id="{165F0E2D-51C1-434B-955A-6DC71D03EDCA}"/>
              </a:ext>
            </a:extLst>
          </p:cNvPr>
          <p:cNvSpPr/>
          <p:nvPr/>
        </p:nvSpPr>
        <p:spPr>
          <a:xfrm>
            <a:off x="6983754" y="3895096"/>
            <a:ext cx="1405710" cy="36797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60" name="Group 59">
            <a:extLst>
              <a:ext uri="{FF2B5EF4-FFF2-40B4-BE49-F238E27FC236}">
                <a16:creationId xmlns:a16="http://schemas.microsoft.com/office/drawing/2014/main" id="{DE01094D-99AD-4B46-A72D-BA6315B7A56E}"/>
              </a:ext>
            </a:extLst>
          </p:cNvPr>
          <p:cNvGrpSpPr/>
          <p:nvPr/>
        </p:nvGrpSpPr>
        <p:grpSpPr>
          <a:xfrm>
            <a:off x="6983754" y="3486520"/>
            <a:ext cx="1405710" cy="398572"/>
            <a:chOff x="4811196" y="280646"/>
            <a:chExt cx="1405710" cy="541927"/>
          </a:xfrm>
        </p:grpSpPr>
        <p:sp>
          <p:nvSpPr>
            <p:cNvPr id="62" name="Rectangle 61">
              <a:extLst>
                <a:ext uri="{FF2B5EF4-FFF2-40B4-BE49-F238E27FC236}">
                  <a16:creationId xmlns:a16="http://schemas.microsoft.com/office/drawing/2014/main" id="{4C354C85-1F95-4C4A-BC4D-87867E9EB0AB}"/>
                </a:ext>
              </a:extLst>
            </p:cNvPr>
            <p:cNvSpPr/>
            <p:nvPr/>
          </p:nvSpPr>
          <p:spPr>
            <a:xfrm>
              <a:off x="4811196" y="280646"/>
              <a:ext cx="1405710" cy="54192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3" name="TextBox 62">
              <a:extLst>
                <a:ext uri="{FF2B5EF4-FFF2-40B4-BE49-F238E27FC236}">
                  <a16:creationId xmlns:a16="http://schemas.microsoft.com/office/drawing/2014/main" id="{54D82DBA-D7E9-49F5-82F9-EEB953F3B30C}"/>
                </a:ext>
              </a:extLst>
            </p:cNvPr>
            <p:cNvSpPr txBox="1"/>
            <p:nvPr/>
          </p:nvSpPr>
          <p:spPr>
            <a:xfrm>
              <a:off x="4811196" y="280646"/>
              <a:ext cx="1405710" cy="541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Armv7-A</a:t>
              </a:r>
              <a:endParaRPr lang="en-US" sz="1500" kern="1200" dirty="0"/>
            </a:p>
          </p:txBody>
        </p:sp>
      </p:grpSp>
      <p:sp>
        <p:nvSpPr>
          <p:cNvPr id="64" name="Rectangle 63">
            <a:extLst>
              <a:ext uri="{FF2B5EF4-FFF2-40B4-BE49-F238E27FC236}">
                <a16:creationId xmlns:a16="http://schemas.microsoft.com/office/drawing/2014/main" id="{C2A16693-E0B4-411D-A4B7-83A6F7C536B3}"/>
              </a:ext>
            </a:extLst>
          </p:cNvPr>
          <p:cNvSpPr/>
          <p:nvPr/>
        </p:nvSpPr>
        <p:spPr>
          <a:xfrm>
            <a:off x="6983754" y="4680725"/>
            <a:ext cx="1405710" cy="29593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65" name="Group 64">
            <a:extLst>
              <a:ext uri="{FF2B5EF4-FFF2-40B4-BE49-F238E27FC236}">
                <a16:creationId xmlns:a16="http://schemas.microsoft.com/office/drawing/2014/main" id="{04FE2B28-F973-4559-9197-055774489BCC}"/>
              </a:ext>
            </a:extLst>
          </p:cNvPr>
          <p:cNvGrpSpPr/>
          <p:nvPr/>
        </p:nvGrpSpPr>
        <p:grpSpPr>
          <a:xfrm>
            <a:off x="6983754" y="4272148"/>
            <a:ext cx="1405710" cy="398572"/>
            <a:chOff x="4811196" y="280646"/>
            <a:chExt cx="1405710" cy="541927"/>
          </a:xfrm>
        </p:grpSpPr>
        <p:sp>
          <p:nvSpPr>
            <p:cNvPr id="66" name="Rectangle 65">
              <a:extLst>
                <a:ext uri="{FF2B5EF4-FFF2-40B4-BE49-F238E27FC236}">
                  <a16:creationId xmlns:a16="http://schemas.microsoft.com/office/drawing/2014/main" id="{A57D1760-B774-48D0-BC52-C3AADBEE88D5}"/>
                </a:ext>
              </a:extLst>
            </p:cNvPr>
            <p:cNvSpPr/>
            <p:nvPr/>
          </p:nvSpPr>
          <p:spPr>
            <a:xfrm>
              <a:off x="4811196" y="280646"/>
              <a:ext cx="1405710" cy="54192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7" name="TextBox 66">
              <a:extLst>
                <a:ext uri="{FF2B5EF4-FFF2-40B4-BE49-F238E27FC236}">
                  <a16:creationId xmlns:a16="http://schemas.microsoft.com/office/drawing/2014/main" id="{36D4B7A5-3600-459B-8DBB-250442588439}"/>
                </a:ext>
              </a:extLst>
            </p:cNvPr>
            <p:cNvSpPr txBox="1"/>
            <p:nvPr/>
          </p:nvSpPr>
          <p:spPr>
            <a:xfrm>
              <a:off x="4811196" y="280646"/>
              <a:ext cx="1405710" cy="541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Armv7-R</a:t>
              </a:r>
              <a:endParaRPr lang="en-US" sz="1500" kern="1200" dirty="0"/>
            </a:p>
          </p:txBody>
        </p:sp>
      </p:grpSp>
      <p:sp>
        <p:nvSpPr>
          <p:cNvPr id="68" name="Rectangle 67">
            <a:extLst>
              <a:ext uri="{FF2B5EF4-FFF2-40B4-BE49-F238E27FC236}">
                <a16:creationId xmlns:a16="http://schemas.microsoft.com/office/drawing/2014/main" id="{F1A49E89-E670-405F-8CD9-AF91A254ED66}"/>
              </a:ext>
            </a:extLst>
          </p:cNvPr>
          <p:cNvSpPr/>
          <p:nvPr/>
        </p:nvSpPr>
        <p:spPr>
          <a:xfrm>
            <a:off x="6983754" y="5396242"/>
            <a:ext cx="1405710" cy="32291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69" name="Group 68">
            <a:extLst>
              <a:ext uri="{FF2B5EF4-FFF2-40B4-BE49-F238E27FC236}">
                <a16:creationId xmlns:a16="http://schemas.microsoft.com/office/drawing/2014/main" id="{B86F290F-B648-4884-BE1C-37A3BDA069F3}"/>
              </a:ext>
            </a:extLst>
          </p:cNvPr>
          <p:cNvGrpSpPr/>
          <p:nvPr/>
        </p:nvGrpSpPr>
        <p:grpSpPr>
          <a:xfrm>
            <a:off x="6983754" y="4987665"/>
            <a:ext cx="1405710" cy="398572"/>
            <a:chOff x="4811196" y="280646"/>
            <a:chExt cx="1405710" cy="541927"/>
          </a:xfrm>
        </p:grpSpPr>
        <p:sp>
          <p:nvSpPr>
            <p:cNvPr id="70" name="Rectangle 69">
              <a:extLst>
                <a:ext uri="{FF2B5EF4-FFF2-40B4-BE49-F238E27FC236}">
                  <a16:creationId xmlns:a16="http://schemas.microsoft.com/office/drawing/2014/main" id="{038D7336-5226-4E96-92AE-8D48F8CC8D0B}"/>
                </a:ext>
              </a:extLst>
            </p:cNvPr>
            <p:cNvSpPr/>
            <p:nvPr/>
          </p:nvSpPr>
          <p:spPr>
            <a:xfrm>
              <a:off x="4811196" y="280646"/>
              <a:ext cx="1405710" cy="54192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1" name="TextBox 70">
              <a:extLst>
                <a:ext uri="{FF2B5EF4-FFF2-40B4-BE49-F238E27FC236}">
                  <a16:creationId xmlns:a16="http://schemas.microsoft.com/office/drawing/2014/main" id="{12466573-41CD-4140-B682-F78860B05B63}"/>
                </a:ext>
              </a:extLst>
            </p:cNvPr>
            <p:cNvSpPr txBox="1"/>
            <p:nvPr/>
          </p:nvSpPr>
          <p:spPr>
            <a:xfrm>
              <a:off x="4811196" y="280646"/>
              <a:ext cx="1405710" cy="541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Armv7-M</a:t>
              </a:r>
              <a:endParaRPr lang="en-US" sz="1500" kern="1200" dirty="0"/>
            </a:p>
          </p:txBody>
        </p:sp>
      </p:grpSp>
      <p:sp>
        <p:nvSpPr>
          <p:cNvPr id="72" name="TextBox 71">
            <a:extLst>
              <a:ext uri="{FF2B5EF4-FFF2-40B4-BE49-F238E27FC236}">
                <a16:creationId xmlns:a16="http://schemas.microsoft.com/office/drawing/2014/main" id="{487A69E0-C2EA-45C2-A005-14BE905F3421}"/>
              </a:ext>
            </a:extLst>
          </p:cNvPr>
          <p:cNvSpPr txBox="1"/>
          <p:nvPr/>
        </p:nvSpPr>
        <p:spPr>
          <a:xfrm>
            <a:off x="7125625" y="3981910"/>
            <a:ext cx="1121968" cy="1661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sz="1200" kern="1200" dirty="0">
                <a:solidFill>
                  <a:schemeClr val="tx2"/>
                </a:solidFill>
                <a:latin typeface="+mn-lt"/>
                <a:ea typeface="+mn-ea"/>
                <a:cs typeface="+mn-cs"/>
              </a:rPr>
              <a:t>E.g. Cortex-A9</a:t>
            </a:r>
            <a:endParaRPr lang="en-US" sz="1200" kern="1200" dirty="0" err="1">
              <a:solidFill>
                <a:schemeClr val="tx2"/>
              </a:solidFill>
              <a:latin typeface="+mn-lt"/>
              <a:ea typeface="+mn-ea"/>
              <a:cs typeface="+mn-cs"/>
            </a:endParaRPr>
          </a:p>
        </p:txBody>
      </p:sp>
      <p:sp>
        <p:nvSpPr>
          <p:cNvPr id="73" name="TextBox 72">
            <a:extLst>
              <a:ext uri="{FF2B5EF4-FFF2-40B4-BE49-F238E27FC236}">
                <a16:creationId xmlns:a16="http://schemas.microsoft.com/office/drawing/2014/main" id="{CAC1DAF9-BB9C-4E99-B564-4A662AC93BF1}"/>
              </a:ext>
            </a:extLst>
          </p:cNvPr>
          <p:cNvSpPr txBox="1"/>
          <p:nvPr/>
        </p:nvSpPr>
        <p:spPr>
          <a:xfrm>
            <a:off x="7125625" y="4734599"/>
            <a:ext cx="1121968" cy="1661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sz="1200" kern="1200" dirty="0">
                <a:solidFill>
                  <a:schemeClr val="tx2"/>
                </a:solidFill>
                <a:latin typeface="+mn-lt"/>
                <a:ea typeface="+mn-ea"/>
                <a:cs typeface="+mn-cs"/>
              </a:rPr>
              <a:t>E.g. Cortex-R4</a:t>
            </a:r>
            <a:endParaRPr lang="en-US" sz="1200" kern="1200" dirty="0" err="1">
              <a:solidFill>
                <a:schemeClr val="tx2"/>
              </a:solidFill>
              <a:latin typeface="+mn-lt"/>
              <a:ea typeface="+mn-ea"/>
              <a:cs typeface="+mn-cs"/>
            </a:endParaRPr>
          </a:p>
        </p:txBody>
      </p:sp>
      <p:sp>
        <p:nvSpPr>
          <p:cNvPr id="74" name="TextBox 73">
            <a:extLst>
              <a:ext uri="{FF2B5EF4-FFF2-40B4-BE49-F238E27FC236}">
                <a16:creationId xmlns:a16="http://schemas.microsoft.com/office/drawing/2014/main" id="{065EC997-5319-4BD6-A0D7-014EB96152F7}"/>
              </a:ext>
            </a:extLst>
          </p:cNvPr>
          <p:cNvSpPr txBox="1"/>
          <p:nvPr/>
        </p:nvSpPr>
        <p:spPr>
          <a:xfrm>
            <a:off x="7125625" y="5480705"/>
            <a:ext cx="1121968" cy="1661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sz="1200" kern="1200" dirty="0">
                <a:solidFill>
                  <a:schemeClr val="tx2"/>
                </a:solidFill>
                <a:latin typeface="+mn-lt"/>
                <a:ea typeface="+mn-ea"/>
                <a:cs typeface="+mn-cs"/>
              </a:rPr>
              <a:t>E.g. Cortex-M4</a:t>
            </a:r>
            <a:endParaRPr lang="en-US" sz="1200" kern="1200" dirty="0" err="1">
              <a:solidFill>
                <a:schemeClr val="tx2"/>
              </a:solidFill>
              <a:latin typeface="+mn-lt"/>
              <a:ea typeface="+mn-ea"/>
              <a:cs typeface="+mn-cs"/>
            </a:endParaRPr>
          </a:p>
        </p:txBody>
      </p:sp>
      <p:sp>
        <p:nvSpPr>
          <p:cNvPr id="53" name="Arrow: Right 52">
            <a:extLst>
              <a:ext uri="{FF2B5EF4-FFF2-40B4-BE49-F238E27FC236}">
                <a16:creationId xmlns:a16="http://schemas.microsoft.com/office/drawing/2014/main" id="{19011BA5-90E8-4F8B-8E3D-CBF989343B99}"/>
              </a:ext>
            </a:extLst>
          </p:cNvPr>
          <p:cNvSpPr/>
          <p:nvPr/>
        </p:nvSpPr>
        <p:spPr>
          <a:xfrm>
            <a:off x="6586719" y="3286128"/>
            <a:ext cx="542925" cy="31432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CA16475-7D98-4974-9D10-1168B82D3A71}"/>
              </a:ext>
            </a:extLst>
          </p:cNvPr>
          <p:cNvSpPr/>
          <p:nvPr/>
        </p:nvSpPr>
        <p:spPr>
          <a:xfrm>
            <a:off x="8596689" y="3887984"/>
            <a:ext cx="1405710" cy="44110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76" name="Group 75">
            <a:extLst>
              <a:ext uri="{FF2B5EF4-FFF2-40B4-BE49-F238E27FC236}">
                <a16:creationId xmlns:a16="http://schemas.microsoft.com/office/drawing/2014/main" id="{BF63D8A5-5C71-4E52-8F08-D669F4DA71B0}"/>
              </a:ext>
            </a:extLst>
          </p:cNvPr>
          <p:cNvGrpSpPr/>
          <p:nvPr/>
        </p:nvGrpSpPr>
        <p:grpSpPr>
          <a:xfrm>
            <a:off x="8596689" y="3479408"/>
            <a:ext cx="1405710" cy="398573"/>
            <a:chOff x="4811196" y="280646"/>
            <a:chExt cx="1405710" cy="541928"/>
          </a:xfrm>
        </p:grpSpPr>
        <p:sp>
          <p:nvSpPr>
            <p:cNvPr id="77" name="Rectangle 76">
              <a:extLst>
                <a:ext uri="{FF2B5EF4-FFF2-40B4-BE49-F238E27FC236}">
                  <a16:creationId xmlns:a16="http://schemas.microsoft.com/office/drawing/2014/main" id="{A53E9EA8-791C-4E17-B0BD-169128B3156C}"/>
                </a:ext>
              </a:extLst>
            </p:cNvPr>
            <p:cNvSpPr/>
            <p:nvPr/>
          </p:nvSpPr>
          <p:spPr>
            <a:xfrm>
              <a:off x="4811196" y="280646"/>
              <a:ext cx="1405710" cy="54192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8" name="TextBox 77">
              <a:extLst>
                <a:ext uri="{FF2B5EF4-FFF2-40B4-BE49-F238E27FC236}">
                  <a16:creationId xmlns:a16="http://schemas.microsoft.com/office/drawing/2014/main" id="{5C04AE03-A597-40F3-AC6B-11B7C838270F}"/>
                </a:ext>
              </a:extLst>
            </p:cNvPr>
            <p:cNvSpPr txBox="1"/>
            <p:nvPr/>
          </p:nvSpPr>
          <p:spPr>
            <a:xfrm>
              <a:off x="4811196" y="280646"/>
              <a:ext cx="1405710" cy="5419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Armv8-A</a:t>
              </a:r>
              <a:endParaRPr lang="en-US" sz="1500" kern="1200" dirty="0"/>
            </a:p>
          </p:txBody>
        </p:sp>
      </p:grpSp>
      <p:sp>
        <p:nvSpPr>
          <p:cNvPr id="79" name="Rectangle 78">
            <a:extLst>
              <a:ext uri="{FF2B5EF4-FFF2-40B4-BE49-F238E27FC236}">
                <a16:creationId xmlns:a16="http://schemas.microsoft.com/office/drawing/2014/main" id="{A2CE91C3-E797-4C99-9950-C8630DB3F483}"/>
              </a:ext>
            </a:extLst>
          </p:cNvPr>
          <p:cNvSpPr/>
          <p:nvPr/>
        </p:nvSpPr>
        <p:spPr>
          <a:xfrm>
            <a:off x="8596689" y="4673613"/>
            <a:ext cx="1405710" cy="1661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80" name="Group 79">
            <a:extLst>
              <a:ext uri="{FF2B5EF4-FFF2-40B4-BE49-F238E27FC236}">
                <a16:creationId xmlns:a16="http://schemas.microsoft.com/office/drawing/2014/main" id="{50449707-73A7-4265-8933-03400BB14EFD}"/>
              </a:ext>
            </a:extLst>
          </p:cNvPr>
          <p:cNvGrpSpPr/>
          <p:nvPr/>
        </p:nvGrpSpPr>
        <p:grpSpPr>
          <a:xfrm>
            <a:off x="8596689" y="4331711"/>
            <a:ext cx="1405710" cy="398572"/>
            <a:chOff x="4811196" y="371302"/>
            <a:chExt cx="1405710" cy="541927"/>
          </a:xfrm>
        </p:grpSpPr>
        <p:sp>
          <p:nvSpPr>
            <p:cNvPr id="81" name="Rectangle 80">
              <a:extLst>
                <a:ext uri="{FF2B5EF4-FFF2-40B4-BE49-F238E27FC236}">
                  <a16:creationId xmlns:a16="http://schemas.microsoft.com/office/drawing/2014/main" id="{A957FE73-4950-47B8-84B5-AF14D1766CDF}"/>
                </a:ext>
              </a:extLst>
            </p:cNvPr>
            <p:cNvSpPr/>
            <p:nvPr/>
          </p:nvSpPr>
          <p:spPr>
            <a:xfrm>
              <a:off x="4811196" y="371303"/>
              <a:ext cx="1405710" cy="54192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2" name="TextBox 81">
              <a:extLst>
                <a:ext uri="{FF2B5EF4-FFF2-40B4-BE49-F238E27FC236}">
                  <a16:creationId xmlns:a16="http://schemas.microsoft.com/office/drawing/2014/main" id="{848DE165-A2ED-4981-B7E1-79B037AEEA65}"/>
                </a:ext>
              </a:extLst>
            </p:cNvPr>
            <p:cNvSpPr txBox="1"/>
            <p:nvPr/>
          </p:nvSpPr>
          <p:spPr>
            <a:xfrm>
              <a:off x="4811196" y="371302"/>
              <a:ext cx="1405710" cy="541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Armv8-R</a:t>
              </a:r>
              <a:endParaRPr lang="en-US" sz="1500" kern="1200" dirty="0"/>
            </a:p>
          </p:txBody>
        </p:sp>
      </p:grpSp>
      <p:sp>
        <p:nvSpPr>
          <p:cNvPr id="83" name="Rectangle 82">
            <a:extLst>
              <a:ext uri="{FF2B5EF4-FFF2-40B4-BE49-F238E27FC236}">
                <a16:creationId xmlns:a16="http://schemas.microsoft.com/office/drawing/2014/main" id="{4BB58B0C-DD2B-43C7-930C-6FF45214546A}"/>
              </a:ext>
            </a:extLst>
          </p:cNvPr>
          <p:cNvSpPr/>
          <p:nvPr/>
        </p:nvSpPr>
        <p:spPr>
          <a:xfrm>
            <a:off x="8596689" y="5231396"/>
            <a:ext cx="1405710" cy="13045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84" name="Group 83">
            <a:extLst>
              <a:ext uri="{FF2B5EF4-FFF2-40B4-BE49-F238E27FC236}">
                <a16:creationId xmlns:a16="http://schemas.microsoft.com/office/drawing/2014/main" id="{AFBF3CF6-9EB8-42AB-8FB0-242CA4E991DE}"/>
              </a:ext>
            </a:extLst>
          </p:cNvPr>
          <p:cNvGrpSpPr/>
          <p:nvPr/>
        </p:nvGrpSpPr>
        <p:grpSpPr>
          <a:xfrm>
            <a:off x="8596689" y="4847203"/>
            <a:ext cx="1405710" cy="398573"/>
            <a:chOff x="4811196" y="99332"/>
            <a:chExt cx="1405710" cy="541928"/>
          </a:xfrm>
        </p:grpSpPr>
        <p:sp>
          <p:nvSpPr>
            <p:cNvPr id="85" name="Rectangle 84">
              <a:extLst>
                <a:ext uri="{FF2B5EF4-FFF2-40B4-BE49-F238E27FC236}">
                  <a16:creationId xmlns:a16="http://schemas.microsoft.com/office/drawing/2014/main" id="{79654A5C-7FE6-4CB7-A012-9A0D11CDD9B6}"/>
                </a:ext>
              </a:extLst>
            </p:cNvPr>
            <p:cNvSpPr/>
            <p:nvPr/>
          </p:nvSpPr>
          <p:spPr>
            <a:xfrm>
              <a:off x="4811196" y="99333"/>
              <a:ext cx="1405710" cy="54192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6" name="TextBox 85">
              <a:extLst>
                <a:ext uri="{FF2B5EF4-FFF2-40B4-BE49-F238E27FC236}">
                  <a16:creationId xmlns:a16="http://schemas.microsoft.com/office/drawing/2014/main" id="{930FB187-6214-4732-A54D-851842486D8D}"/>
                </a:ext>
              </a:extLst>
            </p:cNvPr>
            <p:cNvSpPr txBox="1"/>
            <p:nvPr/>
          </p:nvSpPr>
          <p:spPr>
            <a:xfrm>
              <a:off x="4811196" y="99332"/>
              <a:ext cx="1405710" cy="5419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Armv8-M</a:t>
              </a:r>
              <a:endParaRPr lang="en-US" sz="1500" kern="1200" dirty="0"/>
            </a:p>
          </p:txBody>
        </p:sp>
      </p:grpSp>
      <p:sp>
        <p:nvSpPr>
          <p:cNvPr id="87" name="TextBox 86">
            <a:extLst>
              <a:ext uri="{FF2B5EF4-FFF2-40B4-BE49-F238E27FC236}">
                <a16:creationId xmlns:a16="http://schemas.microsoft.com/office/drawing/2014/main" id="{BD982193-448D-4E0D-87FE-D8D3515CDC78}"/>
              </a:ext>
            </a:extLst>
          </p:cNvPr>
          <p:cNvSpPr txBox="1"/>
          <p:nvPr/>
        </p:nvSpPr>
        <p:spPr>
          <a:xfrm>
            <a:off x="8738560" y="3974798"/>
            <a:ext cx="1121968" cy="3323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sz="1200" kern="1200" dirty="0">
                <a:solidFill>
                  <a:schemeClr val="tx2"/>
                </a:solidFill>
                <a:latin typeface="+mn-lt"/>
                <a:ea typeface="+mn-ea"/>
                <a:cs typeface="+mn-cs"/>
              </a:rPr>
              <a:t>E.g. Cortex-A53,</a:t>
            </a:r>
          </a:p>
          <a:p>
            <a:pPr marL="0" indent="0" algn="ctr" defTabSz="914400" rtl="0" eaLnBrk="1" latinLnBrk="0" hangingPunct="1">
              <a:lnSpc>
                <a:spcPct val="90000"/>
              </a:lnSpc>
              <a:spcBef>
                <a:spcPts val="0"/>
              </a:spcBef>
              <a:spcAft>
                <a:spcPts val="0"/>
              </a:spcAft>
              <a:buFont typeface="Arial" panose="020B0604020202020204" pitchFamily="34" charset="0"/>
              <a:buNone/>
            </a:pPr>
            <a:r>
              <a:rPr lang="en-GB" sz="1200" kern="1200" dirty="0">
                <a:solidFill>
                  <a:schemeClr val="tx2"/>
                </a:solidFill>
                <a:latin typeface="+mn-lt"/>
                <a:ea typeface="+mn-ea"/>
                <a:cs typeface="+mn-cs"/>
              </a:rPr>
              <a:t>Cortex-A57</a:t>
            </a:r>
            <a:endParaRPr lang="en-US" sz="1200" kern="1200" dirty="0" err="1">
              <a:solidFill>
                <a:schemeClr val="tx2"/>
              </a:solidFill>
              <a:latin typeface="+mn-lt"/>
              <a:ea typeface="+mn-ea"/>
              <a:cs typeface="+mn-cs"/>
            </a:endParaRPr>
          </a:p>
        </p:txBody>
      </p:sp>
      <p:sp>
        <p:nvSpPr>
          <p:cNvPr id="88" name="TextBox 87">
            <a:extLst>
              <a:ext uri="{FF2B5EF4-FFF2-40B4-BE49-F238E27FC236}">
                <a16:creationId xmlns:a16="http://schemas.microsoft.com/office/drawing/2014/main" id="{3139E8C9-2800-45F3-9A7A-97E4F617815E}"/>
              </a:ext>
            </a:extLst>
          </p:cNvPr>
          <p:cNvSpPr txBox="1"/>
          <p:nvPr/>
        </p:nvSpPr>
        <p:spPr>
          <a:xfrm>
            <a:off x="8738560" y="4727487"/>
            <a:ext cx="1121968" cy="1661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endParaRPr lang="en-US" sz="1200" kern="1200" dirty="0" err="1">
              <a:solidFill>
                <a:schemeClr val="tx2"/>
              </a:solidFill>
              <a:latin typeface="+mn-lt"/>
              <a:ea typeface="+mn-ea"/>
              <a:cs typeface="+mn-cs"/>
            </a:endParaRPr>
          </a:p>
        </p:txBody>
      </p:sp>
      <p:sp>
        <p:nvSpPr>
          <p:cNvPr id="54" name="Arrow: Right 53">
            <a:extLst>
              <a:ext uri="{FF2B5EF4-FFF2-40B4-BE49-F238E27FC236}">
                <a16:creationId xmlns:a16="http://schemas.microsoft.com/office/drawing/2014/main" id="{D0986275-EBE9-4B26-AB3A-0A7E54E2E51F}"/>
              </a:ext>
            </a:extLst>
          </p:cNvPr>
          <p:cNvSpPr/>
          <p:nvPr/>
        </p:nvSpPr>
        <p:spPr>
          <a:xfrm>
            <a:off x="8214998" y="3280389"/>
            <a:ext cx="542925" cy="31432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523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3999-751A-4524-B896-B394FE17176B}"/>
              </a:ext>
            </a:extLst>
          </p:cNvPr>
          <p:cNvSpPr>
            <a:spLocks noGrp="1"/>
          </p:cNvSpPr>
          <p:nvPr>
            <p:ph type="title"/>
          </p:nvPr>
        </p:nvSpPr>
        <p:spPr/>
        <p:txBody>
          <a:bodyPr/>
          <a:lstStyle/>
          <a:p>
            <a:r>
              <a:rPr lang="en-GB" dirty="0"/>
              <a:t>Arm Cortex-M Series Family</a:t>
            </a:r>
            <a:endParaRPr lang="en-US" dirty="0"/>
          </a:p>
        </p:txBody>
      </p:sp>
      <p:graphicFrame>
        <p:nvGraphicFramePr>
          <p:cNvPr id="4" name="Content Placeholder 3">
            <a:extLst>
              <a:ext uri="{FF2B5EF4-FFF2-40B4-BE49-F238E27FC236}">
                <a16:creationId xmlns:a16="http://schemas.microsoft.com/office/drawing/2014/main" id="{DE9A7BDF-0DD2-4E2D-B4EE-02081E4F14DB}"/>
              </a:ext>
            </a:extLst>
          </p:cNvPr>
          <p:cNvGraphicFramePr>
            <a:graphicFrameLocks noGrp="1"/>
          </p:cNvGraphicFramePr>
          <p:nvPr>
            <p:ph idx="1"/>
            <p:extLst>
              <p:ext uri="{D42A27DB-BD31-4B8C-83A1-F6EECF244321}">
                <p14:modId xmlns:p14="http://schemas.microsoft.com/office/powerpoint/2010/main" val="1789814675"/>
              </p:ext>
            </p:extLst>
          </p:nvPr>
        </p:nvGraphicFramePr>
        <p:xfrm>
          <a:off x="531019" y="1066798"/>
          <a:ext cx="11125200" cy="5009547"/>
        </p:xfrm>
        <a:graphic>
          <a:graphicData uri="http://schemas.openxmlformats.org/drawingml/2006/table">
            <a:tbl>
              <a:tblPr firstRow="1" bandRow="1">
                <a:tableStyleId>{69012ECD-51FC-41F1-AA8D-1B2483CD663E}</a:tableStyleId>
              </a:tblPr>
              <a:tblGrid>
                <a:gridCol w="1248443">
                  <a:extLst>
                    <a:ext uri="{9D8B030D-6E8A-4147-A177-3AD203B41FA5}">
                      <a16:colId xmlns:a16="http://schemas.microsoft.com/office/drawing/2014/main" val="20000"/>
                    </a:ext>
                  </a:extLst>
                </a:gridCol>
                <a:gridCol w="1218766">
                  <a:extLst>
                    <a:ext uri="{9D8B030D-6E8A-4147-A177-3AD203B41FA5}">
                      <a16:colId xmlns:a16="http://schemas.microsoft.com/office/drawing/2014/main" val="20001"/>
                    </a:ext>
                  </a:extLst>
                </a:gridCol>
                <a:gridCol w="1250423">
                  <a:extLst>
                    <a:ext uri="{9D8B030D-6E8A-4147-A177-3AD203B41FA5}">
                      <a16:colId xmlns:a16="http://schemas.microsoft.com/office/drawing/2014/main" val="20002"/>
                    </a:ext>
                  </a:extLst>
                </a:gridCol>
                <a:gridCol w="896374">
                  <a:extLst>
                    <a:ext uri="{9D8B030D-6E8A-4147-A177-3AD203B41FA5}">
                      <a16:colId xmlns:a16="http://schemas.microsoft.com/office/drawing/2014/main" val="20003"/>
                    </a:ext>
                  </a:extLst>
                </a:gridCol>
                <a:gridCol w="1069914">
                  <a:extLst>
                    <a:ext uri="{9D8B030D-6E8A-4147-A177-3AD203B41FA5}">
                      <a16:colId xmlns:a16="http://schemas.microsoft.com/office/drawing/2014/main" val="20004"/>
                    </a:ext>
                  </a:extLst>
                </a:gridCol>
                <a:gridCol w="1085200">
                  <a:extLst>
                    <a:ext uri="{9D8B030D-6E8A-4147-A177-3AD203B41FA5}">
                      <a16:colId xmlns:a16="http://schemas.microsoft.com/office/drawing/2014/main" val="20005"/>
                    </a:ext>
                  </a:extLst>
                </a:gridCol>
                <a:gridCol w="1039346">
                  <a:extLst>
                    <a:ext uri="{9D8B030D-6E8A-4147-A177-3AD203B41FA5}">
                      <a16:colId xmlns:a16="http://schemas.microsoft.com/office/drawing/2014/main" val="20006"/>
                    </a:ext>
                  </a:extLst>
                </a:gridCol>
                <a:gridCol w="1008776">
                  <a:extLst>
                    <a:ext uri="{9D8B030D-6E8A-4147-A177-3AD203B41FA5}">
                      <a16:colId xmlns:a16="http://schemas.microsoft.com/office/drawing/2014/main" val="20007"/>
                    </a:ext>
                  </a:extLst>
                </a:gridCol>
                <a:gridCol w="1176907">
                  <a:extLst>
                    <a:ext uri="{9D8B030D-6E8A-4147-A177-3AD203B41FA5}">
                      <a16:colId xmlns:a16="http://schemas.microsoft.com/office/drawing/2014/main" val="20008"/>
                    </a:ext>
                  </a:extLst>
                </a:gridCol>
                <a:gridCol w="1131051">
                  <a:extLst>
                    <a:ext uri="{9D8B030D-6E8A-4147-A177-3AD203B41FA5}">
                      <a16:colId xmlns:a16="http://schemas.microsoft.com/office/drawing/2014/main" val="20009"/>
                    </a:ext>
                  </a:extLst>
                </a:gridCol>
              </a:tblGrid>
              <a:tr h="922812">
                <a:tc>
                  <a:txBody>
                    <a:bodyPr/>
                    <a:lstStyle/>
                    <a:p>
                      <a:pPr algn="ctr"/>
                      <a:r>
                        <a:rPr lang="en-GB" sz="1050" dirty="0">
                          <a:effectLst/>
                        </a:rPr>
                        <a:t>Processor </a:t>
                      </a:r>
                    </a:p>
                  </a:txBody>
                  <a:tcPr marL="121872" marR="121872" anchor="ctr">
                    <a:lnR>
                      <a:noFill/>
                    </a:lnR>
                  </a:tcPr>
                </a:tc>
                <a:tc>
                  <a:txBody>
                    <a:bodyPr/>
                    <a:lstStyle/>
                    <a:p>
                      <a:pPr algn="ctr"/>
                      <a:r>
                        <a:rPr lang="en-GB" sz="1050" dirty="0">
                          <a:effectLst/>
                        </a:rPr>
                        <a:t>Arm</a:t>
                      </a:r>
                      <a:br>
                        <a:rPr lang="en-GB" sz="1050" dirty="0">
                          <a:effectLst/>
                        </a:rPr>
                      </a:br>
                      <a:r>
                        <a:rPr lang="en-GB" sz="1050" dirty="0">
                          <a:effectLst/>
                        </a:rPr>
                        <a:t>Architecture</a:t>
                      </a:r>
                    </a:p>
                  </a:txBody>
                  <a:tcPr marL="121872" marR="121872"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050" dirty="0">
                          <a:effectLst/>
                        </a:rPr>
                        <a:t>Core</a:t>
                      </a:r>
                      <a:br>
                        <a:rPr lang="en-GB" sz="1050" dirty="0">
                          <a:effectLst/>
                        </a:rPr>
                      </a:br>
                      <a:r>
                        <a:rPr lang="en-GB" sz="1050" dirty="0">
                          <a:effectLst/>
                        </a:rPr>
                        <a:t>Architecture</a:t>
                      </a:r>
                    </a:p>
                  </a:txBody>
                  <a:tcPr marL="121872" marR="121872" anchor="ctr">
                    <a:lnL>
                      <a:noFill/>
                    </a:lnL>
                  </a:tcPr>
                </a:tc>
                <a:tc>
                  <a:txBody>
                    <a:bodyPr/>
                    <a:lstStyle/>
                    <a:p>
                      <a:pPr algn="ctr"/>
                      <a:r>
                        <a:rPr lang="en-GB" sz="1050" dirty="0">
                          <a:effectLst/>
                        </a:rPr>
                        <a:t>Thumb</a:t>
                      </a:r>
                      <a:endParaRPr lang="en-GB" sz="1050" baseline="30000" dirty="0">
                        <a:effectLst/>
                      </a:endParaRPr>
                    </a:p>
                  </a:txBody>
                  <a:tcPr marL="121872" marR="121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effectLst/>
                        </a:rPr>
                        <a:t>Thumb-2</a:t>
                      </a:r>
                    </a:p>
                  </a:txBody>
                  <a:tcPr marL="121872" marR="121872" anchor="ctr"/>
                </a:tc>
                <a:tc>
                  <a:txBody>
                    <a:bodyPr/>
                    <a:lstStyle/>
                    <a:p>
                      <a:pPr algn="ctr"/>
                      <a:r>
                        <a:rPr lang="en-GB" sz="1050" dirty="0">
                          <a:effectLst/>
                        </a:rPr>
                        <a:t>Hardware</a:t>
                      </a:r>
                      <a:br>
                        <a:rPr lang="en-GB" sz="1050" dirty="0">
                          <a:effectLst/>
                        </a:rPr>
                      </a:br>
                      <a:r>
                        <a:rPr lang="en-GB" sz="1050" dirty="0">
                          <a:effectLst/>
                        </a:rPr>
                        <a:t>Multiply</a:t>
                      </a:r>
                    </a:p>
                  </a:txBody>
                  <a:tcPr marL="121872" marR="121872" anchor="ctr"/>
                </a:tc>
                <a:tc>
                  <a:txBody>
                    <a:bodyPr/>
                    <a:lstStyle/>
                    <a:p>
                      <a:pPr algn="ctr"/>
                      <a:r>
                        <a:rPr lang="en-GB" sz="1050" dirty="0">
                          <a:effectLst/>
                        </a:rPr>
                        <a:t>Hardware</a:t>
                      </a:r>
                      <a:br>
                        <a:rPr lang="en-GB" sz="1050" dirty="0">
                          <a:effectLst/>
                        </a:rPr>
                      </a:br>
                      <a:r>
                        <a:rPr lang="en-GB" sz="1050" dirty="0">
                          <a:effectLst/>
                        </a:rPr>
                        <a:t>Divide</a:t>
                      </a:r>
                    </a:p>
                  </a:txBody>
                  <a:tcPr marL="121872" marR="121872" anchor="ctr"/>
                </a:tc>
                <a:tc>
                  <a:txBody>
                    <a:bodyPr/>
                    <a:lstStyle/>
                    <a:p>
                      <a:pPr algn="ctr"/>
                      <a:r>
                        <a:rPr lang="en-GB" sz="1050" dirty="0">
                          <a:effectLst/>
                        </a:rPr>
                        <a:t>Saturated</a:t>
                      </a:r>
                      <a:br>
                        <a:rPr lang="en-GB" sz="1050" dirty="0">
                          <a:effectLst/>
                        </a:rPr>
                      </a:br>
                      <a:r>
                        <a:rPr lang="en-GB" sz="1050" dirty="0">
                          <a:effectLst/>
                        </a:rPr>
                        <a:t>Math</a:t>
                      </a:r>
                    </a:p>
                  </a:txBody>
                  <a:tcPr marL="121872" marR="121872" anchor="ctr"/>
                </a:tc>
                <a:tc>
                  <a:txBody>
                    <a:bodyPr/>
                    <a:lstStyle/>
                    <a:p>
                      <a:pPr algn="ctr"/>
                      <a:r>
                        <a:rPr lang="en-GB" sz="1050" dirty="0">
                          <a:effectLst/>
                        </a:rPr>
                        <a:t>DSP</a:t>
                      </a:r>
                      <a:br>
                        <a:rPr lang="en-GB" sz="1050" dirty="0">
                          <a:effectLst/>
                        </a:rPr>
                      </a:br>
                      <a:r>
                        <a:rPr lang="en-GB" sz="1050" dirty="0">
                          <a:effectLst/>
                        </a:rPr>
                        <a:t>Extensions</a:t>
                      </a:r>
                    </a:p>
                  </a:txBody>
                  <a:tcPr marL="121872" marR="121872" anchor="ctr"/>
                </a:tc>
                <a:tc>
                  <a:txBody>
                    <a:bodyPr/>
                    <a:lstStyle/>
                    <a:p>
                      <a:pPr algn="ctr"/>
                      <a:r>
                        <a:rPr lang="en-GB" sz="1050" dirty="0">
                          <a:effectLst/>
                        </a:rPr>
                        <a:t>Floating</a:t>
                      </a:r>
                      <a:br>
                        <a:rPr lang="en-GB" sz="1050" dirty="0">
                          <a:effectLst/>
                        </a:rPr>
                      </a:br>
                      <a:r>
                        <a:rPr lang="en-GB" sz="1050" dirty="0">
                          <a:effectLst/>
                        </a:rPr>
                        <a:t>Point</a:t>
                      </a:r>
                    </a:p>
                  </a:txBody>
                  <a:tcPr marL="121872" marR="121872" anchor="ctr"/>
                </a:tc>
                <a:extLst>
                  <a:ext uri="{0D108BD9-81ED-4DB2-BD59-A6C34878D82A}">
                    <a16:rowId xmlns:a16="http://schemas.microsoft.com/office/drawing/2014/main" val="10000"/>
                  </a:ext>
                </a:extLst>
              </a:tr>
              <a:tr h="817347">
                <a:tc>
                  <a:txBody>
                    <a:bodyPr/>
                    <a:lstStyle/>
                    <a:p>
                      <a:pPr algn="ctr"/>
                      <a:r>
                        <a:rPr lang="en-GB" sz="1200" dirty="0">
                          <a:effectLst/>
                        </a:rPr>
                        <a:t>Cortex-M0</a:t>
                      </a:r>
                      <a:endParaRPr lang="en-GB" sz="1200" dirty="0">
                        <a:solidFill>
                          <a:schemeClr val="tx1"/>
                        </a:solidFill>
                        <a:effectLst/>
                      </a:endParaRPr>
                    </a:p>
                  </a:txBody>
                  <a:tcPr marL="121872" marR="121872" anchor="ctr"/>
                </a:tc>
                <a:tc>
                  <a:txBody>
                    <a:bodyPr/>
                    <a:lstStyle/>
                    <a:p>
                      <a:pPr algn="ctr"/>
                      <a:r>
                        <a:rPr lang="en-GB" sz="1200" dirty="0">
                          <a:effectLst/>
                        </a:rPr>
                        <a:t>Armv6-M</a:t>
                      </a:r>
                      <a:endParaRPr lang="en-GB" sz="1200" dirty="0">
                        <a:solidFill>
                          <a:schemeClr val="tx1"/>
                        </a:solidFill>
                        <a:effectLst/>
                      </a:endParaRPr>
                    </a:p>
                  </a:txBody>
                  <a:tcPr marL="121872" marR="121872" anchor="ctr">
                    <a:lnT w="6350" cap="flat" cmpd="sng" algn="ctr">
                      <a:noFill/>
                      <a:prstDash val="solid"/>
                      <a:miter lim="800000"/>
                    </a:lnT>
                  </a:tcPr>
                </a:tc>
                <a:tc>
                  <a:txBody>
                    <a:bodyPr/>
                    <a:lstStyle/>
                    <a:p>
                      <a:pPr algn="ctr"/>
                      <a:r>
                        <a:rPr lang="en-GB" sz="1200" u="none" strike="noStrike" dirty="0">
                          <a:effectLst/>
                        </a:rPr>
                        <a:t>Von Neumann</a:t>
                      </a:r>
                      <a:endParaRPr lang="en-GB" sz="1200" dirty="0">
                        <a:solidFill>
                          <a:schemeClr val="tx1"/>
                        </a:solidFill>
                        <a:effectLst/>
                      </a:endParaRPr>
                    </a:p>
                  </a:txBody>
                  <a:tcPr marL="121872" marR="121872" anchor="ctr"/>
                </a:tc>
                <a:tc>
                  <a:txBody>
                    <a:bodyPr/>
                    <a:lstStyle/>
                    <a:p>
                      <a:pPr algn="ctr"/>
                      <a:r>
                        <a:rPr lang="en-GB" sz="1200" dirty="0">
                          <a:effectLst/>
                        </a:rPr>
                        <a:t>Most</a:t>
                      </a:r>
                      <a:endParaRPr lang="en-GB" sz="1200" dirty="0">
                        <a:solidFill>
                          <a:schemeClr val="tx1"/>
                        </a:solidFill>
                        <a:effectLst/>
                      </a:endParaRPr>
                    </a:p>
                  </a:txBody>
                  <a:tcPr marL="121872" marR="121872" anchor="ctr"/>
                </a:tc>
                <a:tc>
                  <a:txBody>
                    <a:bodyPr/>
                    <a:lstStyle/>
                    <a:p>
                      <a:pPr algn="ctr"/>
                      <a:r>
                        <a:rPr lang="en-GB" sz="1200" dirty="0">
                          <a:effectLst/>
                        </a:rPr>
                        <a:t>Subset</a:t>
                      </a:r>
                      <a:endParaRPr lang="en-GB" sz="1200" dirty="0">
                        <a:solidFill>
                          <a:schemeClr val="tx1"/>
                        </a:solidFill>
                        <a:effectLst/>
                      </a:endParaRPr>
                    </a:p>
                  </a:txBody>
                  <a:tcPr marL="121872" marR="121872" anchor="ctr"/>
                </a:tc>
                <a:tc>
                  <a:txBody>
                    <a:bodyPr/>
                    <a:lstStyle/>
                    <a:p>
                      <a:pPr algn="ctr"/>
                      <a:r>
                        <a:rPr lang="en-GB" sz="1200" dirty="0">
                          <a:effectLst/>
                        </a:rPr>
                        <a:t>1 or 32 cycle</a:t>
                      </a:r>
                      <a:endParaRPr lang="en-GB" sz="1200" dirty="0">
                        <a:solidFill>
                          <a:schemeClr val="tx1"/>
                        </a:solidFill>
                        <a:effectLst/>
                      </a:endParaRPr>
                    </a:p>
                  </a:txBody>
                  <a:tcPr marL="121872" marR="121872" anchor="ctr"/>
                </a:tc>
                <a:tc>
                  <a:txBody>
                    <a:bodyPr/>
                    <a:lstStyle/>
                    <a:p>
                      <a:pPr algn="ctr" fontAlgn="ctr"/>
                      <a:r>
                        <a:rPr lang="en-GB" sz="1200" dirty="0">
                          <a:effectLst/>
                        </a:rPr>
                        <a:t>No</a:t>
                      </a:r>
                      <a:endParaRPr lang="en-GB" sz="1200" dirty="0">
                        <a:solidFill>
                          <a:schemeClr val="tx1"/>
                        </a:solidFill>
                        <a:effectLst/>
                      </a:endParaRPr>
                    </a:p>
                  </a:txBody>
                  <a:tcPr marL="121872" marR="121872" anchor="ctr"/>
                </a:tc>
                <a:tc>
                  <a:txBody>
                    <a:bodyPr/>
                    <a:lstStyle/>
                    <a:p>
                      <a:pPr algn="ctr" fontAlgn="ctr"/>
                      <a:r>
                        <a:rPr lang="en-GB" sz="1200" dirty="0">
                          <a:effectLst/>
                        </a:rPr>
                        <a:t>No</a:t>
                      </a:r>
                      <a:endParaRPr lang="en-GB" sz="1200" dirty="0">
                        <a:solidFill>
                          <a:schemeClr val="tx1"/>
                        </a:solidFill>
                        <a:effectLst/>
                      </a:endParaRPr>
                    </a:p>
                  </a:txBody>
                  <a:tcPr marL="121872" marR="121872" anchor="ctr"/>
                </a:tc>
                <a:tc>
                  <a:txBody>
                    <a:bodyPr/>
                    <a:lstStyle/>
                    <a:p>
                      <a:pPr algn="ctr" fontAlgn="ctr"/>
                      <a:r>
                        <a:rPr lang="en-GB" sz="1200" dirty="0">
                          <a:effectLst/>
                        </a:rPr>
                        <a:t>No</a:t>
                      </a:r>
                      <a:endParaRPr lang="en-GB" sz="1200" dirty="0">
                        <a:solidFill>
                          <a:schemeClr val="tx1"/>
                        </a:solidFill>
                        <a:effectLst/>
                      </a:endParaRPr>
                    </a:p>
                  </a:txBody>
                  <a:tcPr marL="121872" marR="121872" anchor="ctr"/>
                </a:tc>
                <a:tc>
                  <a:txBody>
                    <a:bodyPr/>
                    <a:lstStyle/>
                    <a:p>
                      <a:pPr algn="ctr" fontAlgn="ctr"/>
                      <a:r>
                        <a:rPr lang="en-GB" sz="1200" dirty="0">
                          <a:effectLst/>
                        </a:rPr>
                        <a:t>No</a:t>
                      </a:r>
                      <a:endParaRPr lang="en-GB" sz="1200" dirty="0">
                        <a:solidFill>
                          <a:schemeClr val="tx1"/>
                        </a:solidFill>
                        <a:effectLst/>
                      </a:endParaRPr>
                    </a:p>
                  </a:txBody>
                  <a:tcPr marL="121872" marR="121872" anchor="ctr"/>
                </a:tc>
                <a:extLst>
                  <a:ext uri="{0D108BD9-81ED-4DB2-BD59-A6C34878D82A}">
                    <a16:rowId xmlns:a16="http://schemas.microsoft.com/office/drawing/2014/main" val="10001"/>
                  </a:ext>
                </a:extLst>
              </a:tr>
              <a:tr h="817347">
                <a:tc>
                  <a:txBody>
                    <a:bodyPr/>
                    <a:lstStyle/>
                    <a:p>
                      <a:pPr algn="ctr"/>
                      <a:r>
                        <a:rPr lang="en-GB" sz="1200" dirty="0">
                          <a:effectLst/>
                        </a:rPr>
                        <a:t>Cortex-M0+</a:t>
                      </a:r>
                      <a:endParaRPr lang="en-GB" sz="1200" dirty="0">
                        <a:solidFill>
                          <a:schemeClr val="tx1"/>
                        </a:solidFill>
                        <a:effectLst/>
                      </a:endParaRPr>
                    </a:p>
                  </a:txBody>
                  <a:tcPr marL="121872" marR="121872" anchor="ctr"/>
                </a:tc>
                <a:tc>
                  <a:txBody>
                    <a:bodyPr/>
                    <a:lstStyle/>
                    <a:p>
                      <a:pPr algn="ctr"/>
                      <a:r>
                        <a:rPr lang="en-GB" sz="1200" dirty="0">
                          <a:effectLst/>
                        </a:rPr>
                        <a:t>Armv6-M</a:t>
                      </a:r>
                      <a:endParaRPr lang="en-GB" sz="1200" dirty="0">
                        <a:solidFill>
                          <a:schemeClr val="tx1"/>
                        </a:solidFill>
                        <a:effectLst/>
                      </a:endParaRPr>
                    </a:p>
                  </a:txBody>
                  <a:tcPr marL="121872" marR="121872" anchor="ctr"/>
                </a:tc>
                <a:tc>
                  <a:txBody>
                    <a:bodyPr/>
                    <a:lstStyle/>
                    <a:p>
                      <a:pPr algn="ctr"/>
                      <a:r>
                        <a:rPr lang="en-GB" sz="1200" u="none" strike="noStrike" dirty="0">
                          <a:effectLst/>
                        </a:rPr>
                        <a:t>Von Neumann</a:t>
                      </a:r>
                      <a:endParaRPr lang="en-GB" sz="1200" dirty="0">
                        <a:solidFill>
                          <a:schemeClr val="tx1"/>
                        </a:solidFill>
                        <a:effectLst/>
                      </a:endParaRPr>
                    </a:p>
                  </a:txBody>
                  <a:tcPr marL="121872" marR="121872" anchor="ctr"/>
                </a:tc>
                <a:tc>
                  <a:txBody>
                    <a:bodyPr/>
                    <a:lstStyle/>
                    <a:p>
                      <a:pPr algn="ctr"/>
                      <a:r>
                        <a:rPr lang="en-GB" sz="1200" dirty="0">
                          <a:effectLst/>
                        </a:rPr>
                        <a:t>Most</a:t>
                      </a:r>
                      <a:endParaRPr lang="en-GB" sz="1200" dirty="0">
                        <a:solidFill>
                          <a:schemeClr val="tx1"/>
                        </a:solidFill>
                        <a:effectLst/>
                      </a:endParaRPr>
                    </a:p>
                  </a:txBody>
                  <a:tcPr marL="121872" marR="121872" anchor="ctr"/>
                </a:tc>
                <a:tc>
                  <a:txBody>
                    <a:bodyPr/>
                    <a:lstStyle/>
                    <a:p>
                      <a:pPr algn="ctr"/>
                      <a:r>
                        <a:rPr lang="en-GB" sz="1200" dirty="0">
                          <a:effectLst/>
                        </a:rPr>
                        <a:t>Subset</a:t>
                      </a:r>
                      <a:endParaRPr lang="en-GB" sz="1200" dirty="0">
                        <a:solidFill>
                          <a:schemeClr val="tx1"/>
                        </a:solidFill>
                        <a:effectLst/>
                      </a:endParaRPr>
                    </a:p>
                  </a:txBody>
                  <a:tcPr marL="121872" marR="121872" anchor="ctr"/>
                </a:tc>
                <a:tc>
                  <a:txBody>
                    <a:bodyPr/>
                    <a:lstStyle/>
                    <a:p>
                      <a:pPr algn="ctr"/>
                      <a:r>
                        <a:rPr lang="en-GB" sz="1200" dirty="0">
                          <a:effectLst/>
                        </a:rPr>
                        <a:t>1 or 32 cycle</a:t>
                      </a:r>
                      <a:endParaRPr lang="en-GB" sz="1200" dirty="0">
                        <a:solidFill>
                          <a:schemeClr val="tx1"/>
                        </a:solidFill>
                        <a:effectLst/>
                      </a:endParaRPr>
                    </a:p>
                  </a:txBody>
                  <a:tcPr marL="121872" marR="121872" anchor="ctr"/>
                </a:tc>
                <a:tc>
                  <a:txBody>
                    <a:bodyPr/>
                    <a:lstStyle/>
                    <a:p>
                      <a:pPr algn="ctr" fontAlgn="ctr"/>
                      <a:r>
                        <a:rPr lang="en-GB" sz="1200" dirty="0">
                          <a:effectLst/>
                        </a:rPr>
                        <a:t>No</a:t>
                      </a:r>
                      <a:endParaRPr lang="en-GB" sz="1200" dirty="0">
                        <a:solidFill>
                          <a:schemeClr val="tx1"/>
                        </a:solidFill>
                        <a:effectLst/>
                      </a:endParaRPr>
                    </a:p>
                  </a:txBody>
                  <a:tcPr marL="121872" marR="121872" anchor="ctr"/>
                </a:tc>
                <a:tc>
                  <a:txBody>
                    <a:bodyPr/>
                    <a:lstStyle/>
                    <a:p>
                      <a:pPr algn="ctr" fontAlgn="ctr"/>
                      <a:r>
                        <a:rPr lang="en-GB" sz="1200" dirty="0">
                          <a:effectLst/>
                        </a:rPr>
                        <a:t>No</a:t>
                      </a:r>
                      <a:endParaRPr lang="en-GB" sz="1200" dirty="0">
                        <a:solidFill>
                          <a:schemeClr val="tx1"/>
                        </a:solidFill>
                        <a:effectLst/>
                      </a:endParaRPr>
                    </a:p>
                  </a:txBody>
                  <a:tcPr marL="121872" marR="121872" anchor="ctr"/>
                </a:tc>
                <a:tc>
                  <a:txBody>
                    <a:bodyPr/>
                    <a:lstStyle/>
                    <a:p>
                      <a:pPr algn="ctr" fontAlgn="ctr"/>
                      <a:r>
                        <a:rPr lang="en-GB" sz="1200" dirty="0">
                          <a:effectLst/>
                        </a:rPr>
                        <a:t>No</a:t>
                      </a:r>
                      <a:endParaRPr lang="en-GB" sz="1200" dirty="0">
                        <a:solidFill>
                          <a:schemeClr val="tx1"/>
                        </a:solidFill>
                        <a:effectLst/>
                      </a:endParaRPr>
                    </a:p>
                  </a:txBody>
                  <a:tcPr marL="121872" marR="121872" anchor="ctr"/>
                </a:tc>
                <a:tc>
                  <a:txBody>
                    <a:bodyPr/>
                    <a:lstStyle/>
                    <a:p>
                      <a:pPr algn="ctr" fontAlgn="ctr"/>
                      <a:r>
                        <a:rPr lang="en-GB" sz="1200" dirty="0">
                          <a:effectLst/>
                        </a:rPr>
                        <a:t>No</a:t>
                      </a:r>
                      <a:endParaRPr lang="en-GB" sz="1200" dirty="0">
                        <a:solidFill>
                          <a:schemeClr val="tx1"/>
                        </a:solidFill>
                        <a:effectLst/>
                      </a:endParaRPr>
                    </a:p>
                  </a:txBody>
                  <a:tcPr marL="121872" marR="121872" anchor="ctr"/>
                </a:tc>
                <a:extLst>
                  <a:ext uri="{0D108BD9-81ED-4DB2-BD59-A6C34878D82A}">
                    <a16:rowId xmlns:a16="http://schemas.microsoft.com/office/drawing/2014/main" val="10002"/>
                  </a:ext>
                </a:extLst>
              </a:tr>
              <a:tr h="817347">
                <a:tc>
                  <a:txBody>
                    <a:bodyPr/>
                    <a:lstStyle/>
                    <a:p>
                      <a:pPr algn="ctr"/>
                      <a:r>
                        <a:rPr lang="en-GB" sz="1200" dirty="0">
                          <a:effectLst/>
                        </a:rPr>
                        <a:t>Cortex-M3</a:t>
                      </a:r>
                      <a:endParaRPr lang="en-GB" sz="1200" dirty="0">
                        <a:solidFill>
                          <a:schemeClr val="tx1"/>
                        </a:solidFill>
                        <a:effectLst/>
                      </a:endParaRPr>
                    </a:p>
                  </a:txBody>
                  <a:tcPr marL="121872" marR="121872" anchor="ctr"/>
                </a:tc>
                <a:tc>
                  <a:txBody>
                    <a:bodyPr/>
                    <a:lstStyle/>
                    <a:p>
                      <a:pPr algn="ctr"/>
                      <a:r>
                        <a:rPr lang="en-GB" sz="1200" dirty="0">
                          <a:effectLst/>
                        </a:rPr>
                        <a:t>Armv7-M</a:t>
                      </a:r>
                      <a:endParaRPr lang="en-GB" sz="1200" dirty="0">
                        <a:solidFill>
                          <a:schemeClr val="tx1"/>
                        </a:solidFill>
                        <a:effectLst/>
                      </a:endParaRPr>
                    </a:p>
                  </a:txBody>
                  <a:tcPr marL="121872" marR="121872" anchor="ctr"/>
                </a:tc>
                <a:tc>
                  <a:txBody>
                    <a:bodyPr/>
                    <a:lstStyle/>
                    <a:p>
                      <a:pPr algn="ctr"/>
                      <a:r>
                        <a:rPr lang="en-GB" sz="1200" u="none" strike="noStrike" dirty="0">
                          <a:effectLst/>
                        </a:rPr>
                        <a:t>Harvard</a:t>
                      </a:r>
                      <a:endParaRPr lang="en-GB" sz="1200" dirty="0">
                        <a:solidFill>
                          <a:schemeClr val="tx1"/>
                        </a:solidFill>
                        <a:effectLst/>
                      </a:endParaRPr>
                    </a:p>
                  </a:txBody>
                  <a:tcPr marL="121872" marR="121872" anchor="ctr"/>
                </a:tc>
                <a:tc>
                  <a:txBody>
                    <a:bodyPr/>
                    <a:lstStyle/>
                    <a:p>
                      <a:pPr algn="ctr" fontAlgn="ctr"/>
                      <a:r>
                        <a:rPr lang="en-GB" sz="1200" dirty="0">
                          <a:effectLst/>
                        </a:rPr>
                        <a:t>Entire</a:t>
                      </a:r>
                      <a:endParaRPr lang="en-GB" sz="1200" dirty="0">
                        <a:solidFill>
                          <a:schemeClr val="tx1"/>
                        </a:solidFill>
                        <a:effectLst/>
                      </a:endParaRPr>
                    </a:p>
                  </a:txBody>
                  <a:tcPr marL="121872" marR="121872" anchor="ctr"/>
                </a:tc>
                <a:tc>
                  <a:txBody>
                    <a:bodyPr/>
                    <a:lstStyle/>
                    <a:p>
                      <a:pPr algn="ctr" fontAlgn="ctr"/>
                      <a:r>
                        <a:rPr lang="en-GB" sz="1200" dirty="0">
                          <a:effectLst/>
                        </a:rPr>
                        <a:t>Entire</a:t>
                      </a:r>
                      <a:endParaRPr lang="en-GB" sz="1200" dirty="0">
                        <a:solidFill>
                          <a:schemeClr val="tx1"/>
                        </a:solidFill>
                        <a:effectLst/>
                      </a:endParaRPr>
                    </a:p>
                  </a:txBody>
                  <a:tcPr marL="121872" marR="121872" anchor="ctr"/>
                </a:tc>
                <a:tc>
                  <a:txBody>
                    <a:bodyPr/>
                    <a:lstStyle/>
                    <a:p>
                      <a:pPr algn="ctr" fontAlgn="ctr"/>
                      <a:r>
                        <a:rPr lang="en-GB" sz="1200" dirty="0">
                          <a:effectLst/>
                        </a:rPr>
                        <a:t>1 cycle</a:t>
                      </a:r>
                      <a:endParaRPr lang="en-GB" sz="1200" dirty="0">
                        <a:solidFill>
                          <a:schemeClr val="tx1"/>
                        </a:solidFill>
                        <a:effectLst/>
                      </a:endParaRPr>
                    </a:p>
                  </a:txBody>
                  <a:tcPr marL="121872" marR="121872" anchor="ctr"/>
                </a:tc>
                <a:tc>
                  <a:txBody>
                    <a:bodyPr/>
                    <a:lstStyle/>
                    <a:p>
                      <a:pPr algn="ctr" fontAlgn="ctr"/>
                      <a:r>
                        <a:rPr lang="en-GB" sz="1200" dirty="0">
                          <a:effectLst/>
                        </a:rPr>
                        <a:t>Yes</a:t>
                      </a:r>
                      <a:endParaRPr lang="en-GB" sz="1200" dirty="0">
                        <a:solidFill>
                          <a:schemeClr val="tx1"/>
                        </a:solidFill>
                        <a:effectLst/>
                      </a:endParaRPr>
                    </a:p>
                  </a:txBody>
                  <a:tcPr marL="121872" marR="121872" anchor="ctr"/>
                </a:tc>
                <a:tc>
                  <a:txBody>
                    <a:bodyPr/>
                    <a:lstStyle/>
                    <a:p>
                      <a:pPr algn="ctr" fontAlgn="ctr"/>
                      <a:r>
                        <a:rPr lang="en-GB" sz="1200" dirty="0">
                          <a:effectLst/>
                        </a:rPr>
                        <a:t>Yes</a:t>
                      </a:r>
                      <a:endParaRPr lang="en-GB" sz="1200" dirty="0">
                        <a:solidFill>
                          <a:schemeClr val="tx1"/>
                        </a:solidFill>
                        <a:effectLst/>
                      </a:endParaRPr>
                    </a:p>
                  </a:txBody>
                  <a:tcPr marL="121872" marR="121872" anchor="ctr"/>
                </a:tc>
                <a:tc>
                  <a:txBody>
                    <a:bodyPr/>
                    <a:lstStyle/>
                    <a:p>
                      <a:pPr algn="ctr" fontAlgn="ctr"/>
                      <a:r>
                        <a:rPr lang="en-GB" sz="1200" dirty="0">
                          <a:effectLst/>
                        </a:rPr>
                        <a:t>No</a:t>
                      </a:r>
                      <a:endParaRPr lang="en-GB" sz="1200" dirty="0">
                        <a:solidFill>
                          <a:schemeClr val="tx1"/>
                        </a:solidFill>
                        <a:effectLst/>
                      </a:endParaRPr>
                    </a:p>
                  </a:txBody>
                  <a:tcPr marL="121872" marR="121872" anchor="ctr"/>
                </a:tc>
                <a:tc>
                  <a:txBody>
                    <a:bodyPr/>
                    <a:lstStyle/>
                    <a:p>
                      <a:pPr algn="ctr" fontAlgn="ctr"/>
                      <a:r>
                        <a:rPr lang="en-GB" sz="1200" dirty="0">
                          <a:effectLst/>
                        </a:rPr>
                        <a:t>No</a:t>
                      </a:r>
                      <a:endParaRPr lang="en-GB" sz="1200" dirty="0">
                        <a:solidFill>
                          <a:schemeClr val="tx1"/>
                        </a:solidFill>
                        <a:effectLst/>
                      </a:endParaRPr>
                    </a:p>
                  </a:txBody>
                  <a:tcPr marL="121872" marR="121872" anchor="ctr"/>
                </a:tc>
                <a:extLst>
                  <a:ext uri="{0D108BD9-81ED-4DB2-BD59-A6C34878D82A}">
                    <a16:rowId xmlns:a16="http://schemas.microsoft.com/office/drawing/2014/main" val="10003"/>
                  </a:ext>
                </a:extLst>
              </a:tr>
              <a:tr h="817347">
                <a:tc>
                  <a:txBody>
                    <a:bodyPr/>
                    <a:lstStyle/>
                    <a:p>
                      <a:pPr algn="ctr"/>
                      <a:r>
                        <a:rPr lang="en-GB" sz="1200" dirty="0">
                          <a:effectLst/>
                        </a:rPr>
                        <a:t>Cortex-M4</a:t>
                      </a:r>
                      <a:endParaRPr lang="en-GB" sz="1200" dirty="0">
                        <a:solidFill>
                          <a:schemeClr val="tx1"/>
                        </a:solidFill>
                        <a:effectLst/>
                      </a:endParaRPr>
                    </a:p>
                  </a:txBody>
                  <a:tcPr marL="121872" marR="121872" anchor="ctr"/>
                </a:tc>
                <a:tc>
                  <a:txBody>
                    <a:bodyPr/>
                    <a:lstStyle/>
                    <a:p>
                      <a:pPr algn="ctr"/>
                      <a:r>
                        <a:rPr lang="en-GB" sz="1200" dirty="0">
                          <a:effectLst/>
                        </a:rPr>
                        <a:t>Armv7E-M</a:t>
                      </a:r>
                      <a:endParaRPr lang="en-GB" sz="1200" dirty="0">
                        <a:solidFill>
                          <a:schemeClr val="tx1"/>
                        </a:solidFill>
                        <a:effectLst/>
                      </a:endParaRPr>
                    </a:p>
                  </a:txBody>
                  <a:tcPr marL="121872" marR="121872" anchor="ctr"/>
                </a:tc>
                <a:tc>
                  <a:txBody>
                    <a:bodyPr/>
                    <a:lstStyle/>
                    <a:p>
                      <a:pPr algn="ctr"/>
                      <a:r>
                        <a:rPr lang="en-GB" sz="1200" u="none" strike="noStrike" dirty="0">
                          <a:effectLst/>
                        </a:rPr>
                        <a:t>Harvard</a:t>
                      </a:r>
                      <a:endParaRPr lang="en-GB" sz="1200" dirty="0">
                        <a:solidFill>
                          <a:schemeClr val="tx1"/>
                        </a:solidFill>
                        <a:effectLst/>
                      </a:endParaRPr>
                    </a:p>
                  </a:txBody>
                  <a:tcPr marL="121872" marR="121872" anchor="ctr"/>
                </a:tc>
                <a:tc>
                  <a:txBody>
                    <a:bodyPr/>
                    <a:lstStyle/>
                    <a:p>
                      <a:pPr algn="ctr" fontAlgn="ctr"/>
                      <a:r>
                        <a:rPr lang="en-GB" sz="1200" dirty="0">
                          <a:effectLst/>
                        </a:rPr>
                        <a:t>Entire</a:t>
                      </a:r>
                      <a:endParaRPr lang="en-GB" sz="1200" dirty="0">
                        <a:solidFill>
                          <a:schemeClr val="tx1"/>
                        </a:solidFill>
                        <a:effectLst/>
                      </a:endParaRPr>
                    </a:p>
                  </a:txBody>
                  <a:tcPr marL="121872" marR="121872" anchor="ctr"/>
                </a:tc>
                <a:tc>
                  <a:txBody>
                    <a:bodyPr/>
                    <a:lstStyle/>
                    <a:p>
                      <a:pPr algn="ctr" fontAlgn="ctr"/>
                      <a:r>
                        <a:rPr lang="en-GB" sz="1200" dirty="0">
                          <a:effectLst/>
                        </a:rPr>
                        <a:t>Entire</a:t>
                      </a:r>
                      <a:endParaRPr lang="en-GB" sz="1200" dirty="0">
                        <a:solidFill>
                          <a:schemeClr val="tx1"/>
                        </a:solidFill>
                        <a:effectLst/>
                      </a:endParaRPr>
                    </a:p>
                  </a:txBody>
                  <a:tcPr marL="121872" marR="121872" anchor="ctr"/>
                </a:tc>
                <a:tc>
                  <a:txBody>
                    <a:bodyPr/>
                    <a:lstStyle/>
                    <a:p>
                      <a:pPr algn="ctr" fontAlgn="ctr"/>
                      <a:r>
                        <a:rPr lang="en-GB" sz="1200" dirty="0">
                          <a:effectLst/>
                        </a:rPr>
                        <a:t>1 cycle</a:t>
                      </a:r>
                      <a:endParaRPr lang="en-GB" sz="1200" dirty="0">
                        <a:solidFill>
                          <a:schemeClr val="tx1"/>
                        </a:solidFill>
                        <a:effectLst/>
                      </a:endParaRPr>
                    </a:p>
                  </a:txBody>
                  <a:tcPr marL="121872" marR="121872" anchor="ctr"/>
                </a:tc>
                <a:tc>
                  <a:txBody>
                    <a:bodyPr/>
                    <a:lstStyle/>
                    <a:p>
                      <a:pPr algn="ctr" fontAlgn="ctr"/>
                      <a:r>
                        <a:rPr lang="en-GB" sz="1200" dirty="0">
                          <a:effectLst/>
                        </a:rPr>
                        <a:t>Yes</a:t>
                      </a:r>
                      <a:endParaRPr lang="en-GB" sz="1200" dirty="0">
                        <a:solidFill>
                          <a:schemeClr val="tx1"/>
                        </a:solidFill>
                        <a:effectLst/>
                      </a:endParaRPr>
                    </a:p>
                  </a:txBody>
                  <a:tcPr marL="121872" marR="121872" anchor="ctr"/>
                </a:tc>
                <a:tc>
                  <a:txBody>
                    <a:bodyPr/>
                    <a:lstStyle/>
                    <a:p>
                      <a:pPr algn="ctr" fontAlgn="ctr"/>
                      <a:r>
                        <a:rPr lang="en-GB" sz="1200" dirty="0">
                          <a:effectLst/>
                        </a:rPr>
                        <a:t>Yes</a:t>
                      </a:r>
                      <a:endParaRPr lang="en-GB" sz="1200" dirty="0">
                        <a:solidFill>
                          <a:schemeClr val="tx1"/>
                        </a:solidFill>
                        <a:effectLst/>
                      </a:endParaRPr>
                    </a:p>
                  </a:txBody>
                  <a:tcPr marL="121872" marR="121872" anchor="ctr"/>
                </a:tc>
                <a:tc>
                  <a:txBody>
                    <a:bodyPr/>
                    <a:lstStyle/>
                    <a:p>
                      <a:pPr algn="ctr" fontAlgn="ctr"/>
                      <a:r>
                        <a:rPr lang="en-GB" sz="1200" dirty="0">
                          <a:effectLst/>
                        </a:rPr>
                        <a:t>Yes</a:t>
                      </a:r>
                      <a:endParaRPr lang="en-GB" sz="1200" dirty="0">
                        <a:solidFill>
                          <a:schemeClr val="tx1"/>
                        </a:solidFill>
                        <a:effectLst/>
                      </a:endParaRPr>
                    </a:p>
                  </a:txBody>
                  <a:tcPr marL="121872" marR="121872" anchor="ctr"/>
                </a:tc>
                <a:tc>
                  <a:txBody>
                    <a:bodyPr/>
                    <a:lstStyle/>
                    <a:p>
                      <a:pPr algn="ctr"/>
                      <a:r>
                        <a:rPr lang="en-GB" sz="1200" dirty="0">
                          <a:effectLst/>
                        </a:rPr>
                        <a:t>Optional</a:t>
                      </a:r>
                      <a:endParaRPr lang="en-GB" sz="1200" dirty="0">
                        <a:solidFill>
                          <a:schemeClr val="tx1"/>
                        </a:solidFill>
                        <a:effectLst/>
                      </a:endParaRPr>
                    </a:p>
                  </a:txBody>
                  <a:tcPr marL="121872" marR="121872" anchor="ctr"/>
                </a:tc>
                <a:extLst>
                  <a:ext uri="{0D108BD9-81ED-4DB2-BD59-A6C34878D82A}">
                    <a16:rowId xmlns:a16="http://schemas.microsoft.com/office/drawing/2014/main" val="10004"/>
                  </a:ext>
                </a:extLst>
              </a:tr>
              <a:tr h="817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effectLst/>
                        </a:rPr>
                        <a:t>Cortex-M7</a:t>
                      </a:r>
                    </a:p>
                    <a:p>
                      <a:pPr algn="ctr"/>
                      <a:endParaRPr lang="en-GB" sz="1200" dirty="0">
                        <a:solidFill>
                          <a:schemeClr val="tx1"/>
                        </a:solidFill>
                        <a:effectLst/>
                      </a:endParaRPr>
                    </a:p>
                  </a:txBody>
                  <a:tcPr marL="121872" marR="121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effectLst/>
                        </a:rPr>
                        <a:t>Armv7E-M</a:t>
                      </a:r>
                    </a:p>
                    <a:p>
                      <a:pPr algn="ctr"/>
                      <a:endParaRPr lang="en-GB" sz="1200" dirty="0">
                        <a:solidFill>
                          <a:schemeClr val="tx1"/>
                        </a:solidFill>
                        <a:effectLst/>
                      </a:endParaRPr>
                    </a:p>
                  </a:txBody>
                  <a:tcPr marL="121872" marR="121872" anchor="ctr"/>
                </a:tc>
                <a:tc>
                  <a:txBody>
                    <a:bodyPr/>
                    <a:lstStyle/>
                    <a:p>
                      <a:pPr algn="ctr"/>
                      <a:r>
                        <a:rPr lang="en-GB" sz="1200" u="none" strike="noStrike" dirty="0">
                          <a:effectLst/>
                        </a:rPr>
                        <a:t>Harvard</a:t>
                      </a:r>
                      <a:endParaRPr lang="en-GB" sz="1200" dirty="0">
                        <a:solidFill>
                          <a:schemeClr val="tx1"/>
                        </a:solidFill>
                        <a:effectLst/>
                      </a:endParaRPr>
                    </a:p>
                  </a:txBody>
                  <a:tcPr marL="121872" marR="121872" anchor="ctr"/>
                </a:tc>
                <a:tc>
                  <a:txBody>
                    <a:bodyPr/>
                    <a:lstStyle/>
                    <a:p>
                      <a:pPr algn="ctr" fontAlgn="ctr"/>
                      <a:r>
                        <a:rPr lang="en-GB" sz="1200" dirty="0">
                          <a:effectLst/>
                        </a:rPr>
                        <a:t>Entire</a:t>
                      </a:r>
                      <a:endParaRPr lang="en-GB" sz="1200" dirty="0">
                        <a:solidFill>
                          <a:schemeClr val="tx1"/>
                        </a:solidFill>
                        <a:effectLst/>
                      </a:endParaRPr>
                    </a:p>
                  </a:txBody>
                  <a:tcPr marL="121872" marR="121872" anchor="ctr"/>
                </a:tc>
                <a:tc>
                  <a:txBody>
                    <a:bodyPr/>
                    <a:lstStyle/>
                    <a:p>
                      <a:pPr algn="ctr" fontAlgn="ctr"/>
                      <a:r>
                        <a:rPr lang="en-GB" sz="1200" dirty="0">
                          <a:effectLst/>
                        </a:rPr>
                        <a:t>Entire</a:t>
                      </a:r>
                      <a:endParaRPr lang="en-GB" sz="1200" dirty="0">
                        <a:solidFill>
                          <a:schemeClr val="tx1"/>
                        </a:solidFill>
                        <a:effectLst/>
                      </a:endParaRPr>
                    </a:p>
                  </a:txBody>
                  <a:tcPr marL="121872" marR="121872" anchor="ctr"/>
                </a:tc>
                <a:tc>
                  <a:txBody>
                    <a:bodyPr/>
                    <a:lstStyle/>
                    <a:p>
                      <a:pPr algn="ctr" fontAlgn="ctr"/>
                      <a:r>
                        <a:rPr lang="en-GB" sz="1200" dirty="0">
                          <a:effectLst/>
                        </a:rPr>
                        <a:t>1 cycle</a:t>
                      </a:r>
                      <a:endParaRPr lang="en-GB" sz="1200" dirty="0">
                        <a:solidFill>
                          <a:schemeClr val="tx1"/>
                        </a:solidFill>
                        <a:effectLst/>
                      </a:endParaRPr>
                    </a:p>
                  </a:txBody>
                  <a:tcPr marL="121872" marR="121872" anchor="ctr"/>
                </a:tc>
                <a:tc>
                  <a:txBody>
                    <a:bodyPr/>
                    <a:lstStyle/>
                    <a:p>
                      <a:pPr algn="ctr" fontAlgn="ctr"/>
                      <a:r>
                        <a:rPr lang="en-GB" sz="1200" dirty="0">
                          <a:effectLst/>
                        </a:rPr>
                        <a:t>Yes</a:t>
                      </a:r>
                      <a:endParaRPr lang="en-GB" sz="1200" dirty="0">
                        <a:solidFill>
                          <a:schemeClr val="tx1"/>
                        </a:solidFill>
                        <a:effectLst/>
                      </a:endParaRPr>
                    </a:p>
                  </a:txBody>
                  <a:tcPr marL="121872" marR="121872" anchor="ctr"/>
                </a:tc>
                <a:tc>
                  <a:txBody>
                    <a:bodyPr/>
                    <a:lstStyle/>
                    <a:p>
                      <a:pPr algn="ctr" fontAlgn="ctr"/>
                      <a:r>
                        <a:rPr lang="en-GB" sz="1200" dirty="0">
                          <a:effectLst/>
                        </a:rPr>
                        <a:t>Yes</a:t>
                      </a:r>
                      <a:endParaRPr lang="en-GB" sz="1200" dirty="0">
                        <a:solidFill>
                          <a:schemeClr val="tx1"/>
                        </a:solidFill>
                        <a:effectLst/>
                      </a:endParaRPr>
                    </a:p>
                  </a:txBody>
                  <a:tcPr marL="121872" marR="121872" anchor="ctr"/>
                </a:tc>
                <a:tc>
                  <a:txBody>
                    <a:bodyPr/>
                    <a:lstStyle/>
                    <a:p>
                      <a:pPr algn="ctr" fontAlgn="ctr"/>
                      <a:r>
                        <a:rPr lang="en-GB" sz="1200" dirty="0">
                          <a:effectLst/>
                        </a:rPr>
                        <a:t>Yes</a:t>
                      </a:r>
                      <a:endParaRPr lang="en-GB" sz="1200" dirty="0">
                        <a:solidFill>
                          <a:schemeClr val="tx1"/>
                        </a:solidFill>
                        <a:effectLst/>
                      </a:endParaRPr>
                    </a:p>
                  </a:txBody>
                  <a:tcPr marL="121872" marR="121872" anchor="ctr"/>
                </a:tc>
                <a:tc>
                  <a:txBody>
                    <a:bodyPr/>
                    <a:lstStyle/>
                    <a:p>
                      <a:pPr algn="ctr"/>
                      <a:r>
                        <a:rPr lang="en-GB" sz="1200" dirty="0">
                          <a:effectLst/>
                        </a:rPr>
                        <a:t>Optional</a:t>
                      </a:r>
                      <a:endParaRPr lang="en-GB" sz="1200" dirty="0">
                        <a:solidFill>
                          <a:schemeClr val="tx1"/>
                        </a:solidFill>
                        <a:effectLst/>
                      </a:endParaRPr>
                    </a:p>
                  </a:txBody>
                  <a:tcPr marL="121872" marR="121872"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2818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CEAC-D089-4F14-95C4-1952D5230002}"/>
              </a:ext>
            </a:extLst>
          </p:cNvPr>
          <p:cNvSpPr>
            <a:spLocks noGrp="1"/>
          </p:cNvSpPr>
          <p:nvPr>
            <p:ph type="title"/>
          </p:nvPr>
        </p:nvSpPr>
        <p:spPr/>
        <p:txBody>
          <a:bodyPr/>
          <a:lstStyle/>
          <a:p>
            <a:r>
              <a:rPr lang="en-GB" dirty="0"/>
              <a:t>Cortex-M4 Processor Overview</a:t>
            </a:r>
            <a:endParaRPr lang="en-US" dirty="0"/>
          </a:p>
        </p:txBody>
      </p:sp>
      <p:sp>
        <p:nvSpPr>
          <p:cNvPr id="3" name="Content Placeholder 2">
            <a:extLst>
              <a:ext uri="{FF2B5EF4-FFF2-40B4-BE49-F238E27FC236}">
                <a16:creationId xmlns:a16="http://schemas.microsoft.com/office/drawing/2014/main" id="{1EC7BA29-1572-4CE3-B59D-509E6F436E82}"/>
              </a:ext>
            </a:extLst>
          </p:cNvPr>
          <p:cNvSpPr>
            <a:spLocks noGrp="1"/>
          </p:cNvSpPr>
          <p:nvPr>
            <p:ph idx="1"/>
          </p:nvPr>
        </p:nvSpPr>
        <p:spPr/>
        <p:txBody>
          <a:bodyPr/>
          <a:lstStyle/>
          <a:p>
            <a:r>
              <a:rPr lang="en-GB" sz="2000" dirty="0"/>
              <a:t>Cortex-M4 processor</a:t>
            </a:r>
          </a:p>
          <a:p>
            <a:pPr lvl="1">
              <a:spcBef>
                <a:spcPts val="600"/>
              </a:spcBef>
            </a:pPr>
            <a:r>
              <a:rPr lang="en-GB" sz="1800" dirty="0"/>
              <a:t>Introduced in 2010</a:t>
            </a:r>
          </a:p>
          <a:p>
            <a:pPr lvl="1">
              <a:spcBef>
                <a:spcPts val="600"/>
              </a:spcBef>
            </a:pPr>
            <a:r>
              <a:rPr lang="en-GB" sz="1800" dirty="0"/>
              <a:t>Designed with a large variety of highly efficient signal processing features</a:t>
            </a:r>
          </a:p>
          <a:p>
            <a:pPr lvl="1">
              <a:spcBef>
                <a:spcPts val="600"/>
              </a:spcBef>
            </a:pPr>
            <a:r>
              <a:rPr lang="en-GB" sz="1800" dirty="0"/>
              <a:t>Features extended single-cycle multiply accumulate instructions, optimized SIMD arithmetic, saturating arithmetic, and an optional floating-point unit</a:t>
            </a:r>
          </a:p>
          <a:p>
            <a:pPr lvl="1">
              <a:spcBef>
                <a:spcPts val="600"/>
              </a:spcBef>
            </a:pPr>
            <a:endParaRPr lang="en-GB" sz="1800" dirty="0"/>
          </a:p>
          <a:p>
            <a:r>
              <a:rPr lang="en-GB" sz="2000" dirty="0"/>
              <a:t>High performance efficiency</a:t>
            </a:r>
          </a:p>
          <a:p>
            <a:pPr lvl="1">
              <a:spcBef>
                <a:spcPts val="600"/>
              </a:spcBef>
            </a:pPr>
            <a:r>
              <a:rPr lang="en-GB" sz="1800" dirty="0"/>
              <a:t>1.25 DMIPS/MHz (Dhrystone million instructions per second/MHz) at the order of µWatts/MHz</a:t>
            </a:r>
          </a:p>
          <a:p>
            <a:pPr lvl="1">
              <a:spcBef>
                <a:spcPts val="600"/>
              </a:spcBef>
            </a:pPr>
            <a:endParaRPr lang="en-GB" sz="1800" dirty="0"/>
          </a:p>
          <a:p>
            <a:r>
              <a:rPr lang="en-US" sz="2000" dirty="0"/>
              <a:t>Low power consumption</a:t>
            </a:r>
          </a:p>
          <a:p>
            <a:pPr lvl="1">
              <a:spcBef>
                <a:spcPts val="600"/>
              </a:spcBef>
            </a:pPr>
            <a:r>
              <a:rPr lang="en-US" sz="1800" dirty="0"/>
              <a:t>Longer battery life – especially critical in mobile products</a:t>
            </a:r>
          </a:p>
          <a:p>
            <a:pPr lvl="1">
              <a:spcBef>
                <a:spcPts val="600"/>
              </a:spcBef>
            </a:pPr>
            <a:endParaRPr lang="en-US" sz="1800" dirty="0"/>
          </a:p>
          <a:p>
            <a:r>
              <a:rPr lang="en-US" sz="2000" dirty="0"/>
              <a:t>Enhanced determinism</a:t>
            </a:r>
          </a:p>
          <a:p>
            <a:pPr lvl="1">
              <a:spcBef>
                <a:spcPts val="600"/>
              </a:spcBef>
            </a:pPr>
            <a:r>
              <a:rPr lang="en-US" sz="1800" dirty="0"/>
              <a:t>The critical tasks and interrupt routines can be served quickly in a known number of cycles</a:t>
            </a:r>
          </a:p>
        </p:txBody>
      </p:sp>
    </p:spTree>
    <p:extLst>
      <p:ext uri="{BB962C8B-B14F-4D97-AF65-F5344CB8AC3E}">
        <p14:creationId xmlns:p14="http://schemas.microsoft.com/office/powerpoint/2010/main" val="3338196444"/>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Title_Slides_2019_March_Update.potx  -  Read-Only" id="{360B8323-A6F7-4E13-8E73-A0805EC39A21}" vid="{CBBCA362-1C9A-4BBA-BC9E-199C417373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 ds:uri="f2ad5090-61a8-4b8c-ab70-68f4ff4d1933"/>
    <ds:schemaRef ds:uri="c0950e01-db07-4e41-9c32-b7a8e9fccc9b"/>
    <ds:schemaRef ds:uri="http://schemas.microsoft.com/sharepoint/v3"/>
    <ds:schemaRef ds:uri="http://schemas.microsoft.com/sharepoint/v3/fields"/>
  </ds:schemaRefs>
</ds:datastoreItem>
</file>

<file path=customXml/itemProps5.xml><?xml version="1.0" encoding="utf-8"?>
<ds:datastoreItem xmlns:ds="http://schemas.openxmlformats.org/officeDocument/2006/customXml" ds:itemID="{1E7F2E56-8924-419D-99E9-79DB71144EB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Arm_Slides</Template>
  <TotalTime>0</TotalTime>
  <Words>4502</Words>
  <Application>Microsoft Office PowerPoint</Application>
  <PresentationFormat>Widescreen</PresentationFormat>
  <Paragraphs>696</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Arm_PPT_Public</vt:lpstr>
      <vt:lpstr>The Arm Cortex-M4 Processor Architecture</vt:lpstr>
      <vt:lpstr>Module Syllabus</vt:lpstr>
      <vt:lpstr>Arm Architectures and Processors </vt:lpstr>
      <vt:lpstr>Arm Processor Families</vt:lpstr>
      <vt:lpstr>How to Design an Arm-based SoC</vt:lpstr>
      <vt:lpstr>Arm Cortex-M Series</vt:lpstr>
      <vt:lpstr>Arm Processors vs. Arm Architectures</vt:lpstr>
      <vt:lpstr>Arm Cortex-M Series Family</vt:lpstr>
      <vt:lpstr>Cortex-M4 Processor Overview</vt:lpstr>
      <vt:lpstr>Cortex-M4 Processor Features</vt:lpstr>
      <vt:lpstr>Cortex-M4 Processor Features</vt:lpstr>
      <vt:lpstr>Cortex-M4 Processor Features </vt:lpstr>
      <vt:lpstr>Cortex-M4 Processor Features </vt:lpstr>
      <vt:lpstr>Cortex-M4 Block Diagram</vt:lpstr>
      <vt:lpstr>Cortex-M4 Block Diagram</vt:lpstr>
      <vt:lpstr>Cortex-M4 Block Diagram</vt:lpstr>
      <vt:lpstr>Cortex-M4 Block Diagram </vt:lpstr>
      <vt:lpstr>Arm Cortex-M4 Processor Registers</vt:lpstr>
      <vt:lpstr>Cortex-M4 Registers</vt:lpstr>
      <vt:lpstr>Cortex-M4 Registers</vt:lpstr>
      <vt:lpstr>Cortex-M4 Registers</vt:lpstr>
      <vt:lpstr>Cortex-M4 Registers</vt:lpstr>
      <vt:lpstr>Cortex-M4 Registers</vt:lpstr>
      <vt:lpstr>Cortex-M4 Registers</vt:lpstr>
      <vt:lpstr>Cortex-M4 Registers</vt:lpstr>
      <vt:lpstr>Cortex-M4 Registers</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2019-10-09T13:10:44Z</dcterms:created>
  <dcterms:modified xsi:type="dcterms:W3CDTF">2022-11-29T17:09:35Z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