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6"/>
  </p:notesMasterIdLst>
  <p:handoutMasterIdLst>
    <p:handoutMasterId r:id="rId37"/>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011" autoAdjust="0"/>
  </p:normalViewPr>
  <p:slideViewPr>
    <p:cSldViewPr snapToGrid="0">
      <p:cViewPr varScale="1">
        <p:scale>
          <a:sx n="76" d="100"/>
          <a:sy n="76" d="100"/>
        </p:scale>
        <p:origin x="132" y="5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ED48A-7406-47FD-A0A3-F1E305E4A07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EB3B8FB-454D-4DBC-9466-B2134854D1E1}">
      <dgm:prSet custT="1"/>
      <dgm:spPr/>
      <dgm:t>
        <a:bodyPr/>
        <a:lstStyle/>
        <a:p>
          <a:r>
            <a:rPr lang="en-GB" sz="4000" dirty="0"/>
            <a:t>Const</a:t>
          </a:r>
          <a:endParaRPr lang="en-US" sz="4000" dirty="0"/>
        </a:p>
      </dgm:t>
    </dgm:pt>
    <dgm:pt modelId="{8FC28EE0-5EF8-4173-82B2-898BA20FF405}" type="parTrans" cxnId="{F5A68DF9-6D58-4993-AF27-1789269D0AD2}">
      <dgm:prSet/>
      <dgm:spPr/>
      <dgm:t>
        <a:bodyPr/>
        <a:lstStyle/>
        <a:p>
          <a:endParaRPr lang="en-US"/>
        </a:p>
      </dgm:t>
    </dgm:pt>
    <dgm:pt modelId="{B45792B5-6142-4954-8CA7-E9AA615A22CB}" type="sibTrans" cxnId="{F5A68DF9-6D58-4993-AF27-1789269D0AD2}">
      <dgm:prSet/>
      <dgm:spPr/>
      <dgm:t>
        <a:bodyPr/>
        <a:lstStyle/>
        <a:p>
          <a:endParaRPr lang="en-US"/>
        </a:p>
      </dgm:t>
    </dgm:pt>
    <dgm:pt modelId="{533B5E54-DFEA-44D1-9223-9F7FD257E186}">
      <dgm:prSet custT="1"/>
      <dgm:spPr/>
      <dgm:t>
        <a:bodyPr/>
        <a:lstStyle/>
        <a:p>
          <a:r>
            <a:rPr lang="en-GB" sz="2000" dirty="0"/>
            <a:t>Never written by program, can be put in ROM to save RAM</a:t>
          </a:r>
          <a:endParaRPr lang="en-US" sz="2000" dirty="0"/>
        </a:p>
      </dgm:t>
    </dgm:pt>
    <dgm:pt modelId="{068420B9-0047-4CFE-83EB-962F78E4D20A}" type="parTrans" cxnId="{EFA517AA-8493-4F1F-817D-679959960C73}">
      <dgm:prSet/>
      <dgm:spPr/>
      <dgm:t>
        <a:bodyPr/>
        <a:lstStyle/>
        <a:p>
          <a:endParaRPr lang="en-US"/>
        </a:p>
      </dgm:t>
    </dgm:pt>
    <dgm:pt modelId="{74984C03-7FEE-4EC1-8E61-C995D7C5EE3E}" type="sibTrans" cxnId="{EFA517AA-8493-4F1F-817D-679959960C73}">
      <dgm:prSet/>
      <dgm:spPr/>
      <dgm:t>
        <a:bodyPr/>
        <a:lstStyle/>
        <a:p>
          <a:endParaRPr lang="en-US"/>
        </a:p>
      </dgm:t>
    </dgm:pt>
    <dgm:pt modelId="{0219ED81-4BEB-4B58-A7A8-D0ADB483FBC8}">
      <dgm:prSet custT="1"/>
      <dgm:spPr/>
      <dgm:t>
        <a:bodyPr/>
        <a:lstStyle/>
        <a:p>
          <a:r>
            <a:rPr lang="en-GB" sz="4000" dirty="0"/>
            <a:t>Volatile</a:t>
          </a:r>
          <a:endParaRPr lang="en-US" sz="4000" dirty="0"/>
        </a:p>
      </dgm:t>
    </dgm:pt>
    <dgm:pt modelId="{187D9E47-F9F9-4F14-BF14-C00CD64A9BDC}" type="parTrans" cxnId="{72124F44-8C7A-4A8F-A277-4EA58D444F86}">
      <dgm:prSet/>
      <dgm:spPr/>
      <dgm:t>
        <a:bodyPr/>
        <a:lstStyle/>
        <a:p>
          <a:endParaRPr lang="en-US"/>
        </a:p>
      </dgm:t>
    </dgm:pt>
    <dgm:pt modelId="{6B7A144D-CDD1-42D8-BF25-6E65AA8C17CF}" type="sibTrans" cxnId="{72124F44-8C7A-4A8F-A277-4EA58D444F86}">
      <dgm:prSet/>
      <dgm:spPr/>
      <dgm:t>
        <a:bodyPr/>
        <a:lstStyle/>
        <a:p>
          <a:endParaRPr lang="en-US"/>
        </a:p>
      </dgm:t>
    </dgm:pt>
    <dgm:pt modelId="{BB780410-492C-4AC4-BC50-FBB470FF6358}">
      <dgm:prSet custT="1"/>
      <dgm:spPr/>
      <dgm:t>
        <a:bodyPr/>
        <a:lstStyle/>
        <a:p>
          <a:r>
            <a:rPr lang="en-GB" sz="2000" dirty="0"/>
            <a:t>Can be changed outside of normal program flow: ISR, hardware register</a:t>
          </a:r>
          <a:endParaRPr lang="en-US" sz="2000" dirty="0"/>
        </a:p>
      </dgm:t>
    </dgm:pt>
    <dgm:pt modelId="{6061DF25-C126-486B-9CA8-0ADBFA64EEB6}" type="parTrans" cxnId="{D787A3D2-477D-44FC-A0B8-8AC2725FD58F}">
      <dgm:prSet/>
      <dgm:spPr/>
      <dgm:t>
        <a:bodyPr/>
        <a:lstStyle/>
        <a:p>
          <a:endParaRPr lang="en-US"/>
        </a:p>
      </dgm:t>
    </dgm:pt>
    <dgm:pt modelId="{B534D4F7-9301-4AC7-B3D2-06348871B93E}" type="sibTrans" cxnId="{D787A3D2-477D-44FC-A0B8-8AC2725FD58F}">
      <dgm:prSet/>
      <dgm:spPr/>
      <dgm:t>
        <a:bodyPr/>
        <a:lstStyle/>
        <a:p>
          <a:endParaRPr lang="en-US"/>
        </a:p>
      </dgm:t>
    </dgm:pt>
    <dgm:pt modelId="{DA947965-67CF-4550-91D3-E5489011D790}">
      <dgm:prSet custT="1"/>
      <dgm:spPr/>
      <dgm:t>
        <a:bodyPr/>
        <a:lstStyle/>
        <a:p>
          <a:r>
            <a:rPr lang="en-GB" sz="2000" dirty="0"/>
            <a:t>Compiler must be careful with optimizations</a:t>
          </a:r>
          <a:endParaRPr lang="en-US" sz="2000" dirty="0"/>
        </a:p>
      </dgm:t>
    </dgm:pt>
    <dgm:pt modelId="{64F666A2-51A2-4414-BF37-6447409D1F19}" type="parTrans" cxnId="{7D261431-2FED-4ED4-A6BC-197788679B4F}">
      <dgm:prSet/>
      <dgm:spPr/>
      <dgm:t>
        <a:bodyPr/>
        <a:lstStyle/>
        <a:p>
          <a:endParaRPr lang="en-US"/>
        </a:p>
      </dgm:t>
    </dgm:pt>
    <dgm:pt modelId="{729C0560-CC97-484F-A757-2A5817BD3226}" type="sibTrans" cxnId="{7D261431-2FED-4ED4-A6BC-197788679B4F}">
      <dgm:prSet/>
      <dgm:spPr/>
      <dgm:t>
        <a:bodyPr/>
        <a:lstStyle/>
        <a:p>
          <a:endParaRPr lang="en-US"/>
        </a:p>
      </dgm:t>
    </dgm:pt>
    <dgm:pt modelId="{CA4F7767-AA59-47F0-8064-4FCAC0215422}">
      <dgm:prSet custT="1"/>
      <dgm:spPr/>
      <dgm:t>
        <a:bodyPr/>
        <a:lstStyle/>
        <a:p>
          <a:r>
            <a:rPr lang="en-GB" sz="4000" dirty="0"/>
            <a:t>Static</a:t>
          </a:r>
          <a:endParaRPr lang="en-US" sz="4000" dirty="0"/>
        </a:p>
      </dgm:t>
    </dgm:pt>
    <dgm:pt modelId="{8A828D91-08A9-4F83-83A2-E0F1CE5228CA}" type="parTrans" cxnId="{68FC13AE-7592-43E3-B1F8-9DDFF3D6460F}">
      <dgm:prSet/>
      <dgm:spPr/>
      <dgm:t>
        <a:bodyPr/>
        <a:lstStyle/>
        <a:p>
          <a:endParaRPr lang="en-US"/>
        </a:p>
      </dgm:t>
    </dgm:pt>
    <dgm:pt modelId="{569F7966-FE6A-4191-A921-493FA6C3B1F8}" type="sibTrans" cxnId="{68FC13AE-7592-43E3-B1F8-9DDFF3D6460F}">
      <dgm:prSet/>
      <dgm:spPr/>
      <dgm:t>
        <a:bodyPr/>
        <a:lstStyle/>
        <a:p>
          <a:endParaRPr lang="en-US"/>
        </a:p>
      </dgm:t>
    </dgm:pt>
    <dgm:pt modelId="{A85A6C2A-CCD5-4601-BCD2-8437C8274C15}">
      <dgm:prSet custT="1"/>
      <dgm:spPr/>
      <dgm:t>
        <a:bodyPr/>
        <a:lstStyle/>
        <a:p>
          <a:pPr>
            <a:spcBef>
              <a:spcPts val="600"/>
            </a:spcBef>
          </a:pPr>
          <a:r>
            <a:rPr lang="en-GB" sz="2000" dirty="0"/>
            <a:t>Declared within function, retains value between function invocations</a:t>
          </a:r>
          <a:endParaRPr lang="en-US" sz="2000" dirty="0"/>
        </a:p>
      </dgm:t>
    </dgm:pt>
    <dgm:pt modelId="{918A676A-61B4-4E72-9C58-C3AC742F0BBB}" type="parTrans" cxnId="{685F560A-4E1E-4153-AC3C-12CB0792E941}">
      <dgm:prSet/>
      <dgm:spPr/>
      <dgm:t>
        <a:bodyPr/>
        <a:lstStyle/>
        <a:p>
          <a:endParaRPr lang="en-US"/>
        </a:p>
      </dgm:t>
    </dgm:pt>
    <dgm:pt modelId="{8F5652A4-7486-46A5-A1ED-C799557FD74A}" type="sibTrans" cxnId="{685F560A-4E1E-4153-AC3C-12CB0792E941}">
      <dgm:prSet/>
      <dgm:spPr/>
      <dgm:t>
        <a:bodyPr/>
        <a:lstStyle/>
        <a:p>
          <a:endParaRPr lang="en-US"/>
        </a:p>
      </dgm:t>
    </dgm:pt>
    <dgm:pt modelId="{A5721925-89D7-420A-8D67-BDA45BB22EDB}">
      <dgm:prSet custT="1"/>
      <dgm:spPr/>
      <dgm:t>
        <a:bodyPr/>
        <a:lstStyle/>
        <a:p>
          <a:pPr>
            <a:spcBef>
              <a:spcPts val="600"/>
            </a:spcBef>
          </a:pPr>
          <a:r>
            <a:rPr lang="en-GB" sz="2000" dirty="0"/>
            <a:t>Scope is limited to function</a:t>
          </a:r>
          <a:endParaRPr lang="en-US" sz="2000" dirty="0"/>
        </a:p>
      </dgm:t>
    </dgm:pt>
    <dgm:pt modelId="{AEE24472-7D3D-4E23-9981-E2D6633369E6}" type="parTrans" cxnId="{A01D6E70-F5E8-4087-827A-F353A0764C8A}">
      <dgm:prSet/>
      <dgm:spPr/>
      <dgm:t>
        <a:bodyPr/>
        <a:lstStyle/>
        <a:p>
          <a:endParaRPr lang="en-US"/>
        </a:p>
      </dgm:t>
    </dgm:pt>
    <dgm:pt modelId="{6015EAB8-8C25-49CC-A778-E3A9633D464A}" type="sibTrans" cxnId="{A01D6E70-F5E8-4087-827A-F353A0764C8A}">
      <dgm:prSet/>
      <dgm:spPr/>
      <dgm:t>
        <a:bodyPr/>
        <a:lstStyle/>
        <a:p>
          <a:endParaRPr lang="en-US"/>
        </a:p>
      </dgm:t>
    </dgm:pt>
    <dgm:pt modelId="{2F822B1C-0063-48DA-9785-7E339D44FF76}">
      <dgm:prSet custT="1"/>
      <dgm:spPr/>
      <dgm:t>
        <a:bodyPr/>
        <a:lstStyle/>
        <a:p>
          <a:endParaRPr lang="en-US" sz="2000" dirty="0"/>
        </a:p>
      </dgm:t>
    </dgm:pt>
    <dgm:pt modelId="{9B05C508-374F-4041-8CA7-75C1C6ACA26E}" type="parTrans" cxnId="{7B5B6B43-69D0-4894-94CA-922BC749AB27}">
      <dgm:prSet/>
      <dgm:spPr/>
      <dgm:t>
        <a:bodyPr/>
        <a:lstStyle/>
        <a:p>
          <a:endParaRPr lang="en-US"/>
        </a:p>
      </dgm:t>
    </dgm:pt>
    <dgm:pt modelId="{CE024547-B37C-4A94-93E0-031000673C9C}" type="sibTrans" cxnId="{7B5B6B43-69D0-4894-94CA-922BC749AB27}">
      <dgm:prSet/>
      <dgm:spPr/>
      <dgm:t>
        <a:bodyPr/>
        <a:lstStyle/>
        <a:p>
          <a:endParaRPr lang="en-US"/>
        </a:p>
      </dgm:t>
    </dgm:pt>
    <dgm:pt modelId="{9B5649D6-D705-4545-B0BF-6BE1716E9DFD}">
      <dgm:prSet custT="1"/>
      <dgm:spPr/>
      <dgm:t>
        <a:bodyPr/>
        <a:lstStyle/>
        <a:p>
          <a:pPr>
            <a:spcBef>
              <a:spcPts val="600"/>
            </a:spcBef>
          </a:pPr>
          <a:endParaRPr lang="en-US" sz="2000" dirty="0"/>
        </a:p>
      </dgm:t>
    </dgm:pt>
    <dgm:pt modelId="{3A926B6C-C209-487B-8C15-30C05218B3C8}" type="parTrans" cxnId="{E9792608-135A-48BF-A760-F6FF5A05DEDD}">
      <dgm:prSet/>
      <dgm:spPr/>
      <dgm:t>
        <a:bodyPr/>
        <a:lstStyle/>
        <a:p>
          <a:endParaRPr lang="en-US"/>
        </a:p>
      </dgm:t>
    </dgm:pt>
    <dgm:pt modelId="{25A31D1F-77BC-4E92-90BE-69B9E787B39F}" type="sibTrans" cxnId="{E9792608-135A-48BF-A760-F6FF5A05DEDD}">
      <dgm:prSet/>
      <dgm:spPr/>
      <dgm:t>
        <a:bodyPr/>
        <a:lstStyle/>
        <a:p>
          <a:endParaRPr lang="en-US"/>
        </a:p>
      </dgm:t>
    </dgm:pt>
    <dgm:pt modelId="{9929213A-836D-4EDF-82D8-19B8899BFB67}" type="pres">
      <dgm:prSet presAssocID="{B6BED48A-7406-47FD-A0A3-F1E305E4A07C}" presName="Name0" presStyleCnt="0">
        <dgm:presLayoutVars>
          <dgm:dir/>
          <dgm:animLvl val="lvl"/>
          <dgm:resizeHandles val="exact"/>
        </dgm:presLayoutVars>
      </dgm:prSet>
      <dgm:spPr/>
    </dgm:pt>
    <dgm:pt modelId="{124E4D3C-A59C-4FBD-A659-4F09FB36075D}" type="pres">
      <dgm:prSet presAssocID="{BEB3B8FB-454D-4DBC-9466-B2134854D1E1}" presName="composite" presStyleCnt="0"/>
      <dgm:spPr/>
    </dgm:pt>
    <dgm:pt modelId="{64A10FEF-524B-471C-9282-3943D5F2E56A}" type="pres">
      <dgm:prSet presAssocID="{BEB3B8FB-454D-4DBC-9466-B2134854D1E1}" presName="parTx" presStyleLbl="alignNode1" presStyleIdx="0" presStyleCnt="3">
        <dgm:presLayoutVars>
          <dgm:chMax val="0"/>
          <dgm:chPref val="0"/>
          <dgm:bulletEnabled val="1"/>
        </dgm:presLayoutVars>
      </dgm:prSet>
      <dgm:spPr/>
    </dgm:pt>
    <dgm:pt modelId="{7A948350-7755-48FA-A9DC-5B229D22D154}" type="pres">
      <dgm:prSet presAssocID="{BEB3B8FB-454D-4DBC-9466-B2134854D1E1}" presName="desTx" presStyleLbl="alignAccFollowNode1" presStyleIdx="0" presStyleCnt="3">
        <dgm:presLayoutVars>
          <dgm:bulletEnabled val="1"/>
        </dgm:presLayoutVars>
      </dgm:prSet>
      <dgm:spPr/>
    </dgm:pt>
    <dgm:pt modelId="{D7275586-DE36-4308-87D8-52A13A7917D3}" type="pres">
      <dgm:prSet presAssocID="{B45792B5-6142-4954-8CA7-E9AA615A22CB}" presName="space" presStyleCnt="0"/>
      <dgm:spPr/>
    </dgm:pt>
    <dgm:pt modelId="{AEBFB397-4303-4650-9D4E-75DC595D7E0C}" type="pres">
      <dgm:prSet presAssocID="{0219ED81-4BEB-4B58-A7A8-D0ADB483FBC8}" presName="composite" presStyleCnt="0"/>
      <dgm:spPr/>
    </dgm:pt>
    <dgm:pt modelId="{71FB758E-CE8E-4DE7-9B03-E3FC2D62BE6A}" type="pres">
      <dgm:prSet presAssocID="{0219ED81-4BEB-4B58-A7A8-D0ADB483FBC8}" presName="parTx" presStyleLbl="alignNode1" presStyleIdx="1" presStyleCnt="3">
        <dgm:presLayoutVars>
          <dgm:chMax val="0"/>
          <dgm:chPref val="0"/>
          <dgm:bulletEnabled val="1"/>
        </dgm:presLayoutVars>
      </dgm:prSet>
      <dgm:spPr/>
    </dgm:pt>
    <dgm:pt modelId="{68E7422A-9B06-4984-B912-637CAF9F99B0}" type="pres">
      <dgm:prSet presAssocID="{0219ED81-4BEB-4B58-A7A8-D0ADB483FBC8}" presName="desTx" presStyleLbl="alignAccFollowNode1" presStyleIdx="1" presStyleCnt="3">
        <dgm:presLayoutVars>
          <dgm:bulletEnabled val="1"/>
        </dgm:presLayoutVars>
      </dgm:prSet>
      <dgm:spPr/>
    </dgm:pt>
    <dgm:pt modelId="{62405894-05D5-42A5-B563-7AF3AFEA0CD3}" type="pres">
      <dgm:prSet presAssocID="{6B7A144D-CDD1-42D8-BF25-6E65AA8C17CF}" presName="space" presStyleCnt="0"/>
      <dgm:spPr/>
    </dgm:pt>
    <dgm:pt modelId="{736AE59E-90D1-44A4-9997-DE689BA8DEE5}" type="pres">
      <dgm:prSet presAssocID="{CA4F7767-AA59-47F0-8064-4FCAC0215422}" presName="composite" presStyleCnt="0"/>
      <dgm:spPr/>
    </dgm:pt>
    <dgm:pt modelId="{F9FF9058-6FB0-4EA2-A657-6D887857C415}" type="pres">
      <dgm:prSet presAssocID="{CA4F7767-AA59-47F0-8064-4FCAC0215422}" presName="parTx" presStyleLbl="alignNode1" presStyleIdx="2" presStyleCnt="3">
        <dgm:presLayoutVars>
          <dgm:chMax val="0"/>
          <dgm:chPref val="0"/>
          <dgm:bulletEnabled val="1"/>
        </dgm:presLayoutVars>
      </dgm:prSet>
      <dgm:spPr/>
    </dgm:pt>
    <dgm:pt modelId="{6F29938A-0498-4269-9843-FA325A78E22B}" type="pres">
      <dgm:prSet presAssocID="{CA4F7767-AA59-47F0-8064-4FCAC0215422}" presName="desTx" presStyleLbl="alignAccFollowNode1" presStyleIdx="2" presStyleCnt="3">
        <dgm:presLayoutVars>
          <dgm:bulletEnabled val="1"/>
        </dgm:presLayoutVars>
      </dgm:prSet>
      <dgm:spPr/>
    </dgm:pt>
  </dgm:ptLst>
  <dgm:cxnLst>
    <dgm:cxn modelId="{C7444E05-27BF-4C43-8130-05FBF2AAF9C8}" type="presOf" srcId="{A5721925-89D7-420A-8D67-BDA45BB22EDB}" destId="{6F29938A-0498-4269-9843-FA325A78E22B}" srcOrd="0" destOrd="2" presId="urn:microsoft.com/office/officeart/2005/8/layout/hList1"/>
    <dgm:cxn modelId="{E9792608-135A-48BF-A760-F6FF5A05DEDD}" srcId="{CA4F7767-AA59-47F0-8064-4FCAC0215422}" destId="{9B5649D6-D705-4545-B0BF-6BE1716E9DFD}" srcOrd="1" destOrd="0" parTransId="{3A926B6C-C209-487B-8C15-30C05218B3C8}" sibTransId="{25A31D1F-77BC-4E92-90BE-69B9E787B39F}"/>
    <dgm:cxn modelId="{685F560A-4E1E-4153-AC3C-12CB0792E941}" srcId="{CA4F7767-AA59-47F0-8064-4FCAC0215422}" destId="{A85A6C2A-CCD5-4601-BCD2-8437C8274C15}" srcOrd="0" destOrd="0" parTransId="{918A676A-61B4-4E72-9C58-C3AC742F0BBB}" sibTransId="{8F5652A4-7486-46A5-A1ED-C799557FD74A}"/>
    <dgm:cxn modelId="{1B10E90B-F4CD-4CC4-8E4D-7E9132C12BBB}" type="presOf" srcId="{B6BED48A-7406-47FD-A0A3-F1E305E4A07C}" destId="{9929213A-836D-4EDF-82D8-19B8899BFB67}" srcOrd="0" destOrd="0" presId="urn:microsoft.com/office/officeart/2005/8/layout/hList1"/>
    <dgm:cxn modelId="{B713E827-6FA8-4798-B98D-12A58FD8E7B6}" type="presOf" srcId="{0219ED81-4BEB-4B58-A7A8-D0ADB483FBC8}" destId="{71FB758E-CE8E-4DE7-9B03-E3FC2D62BE6A}" srcOrd="0" destOrd="0" presId="urn:microsoft.com/office/officeart/2005/8/layout/hList1"/>
    <dgm:cxn modelId="{7D261431-2FED-4ED4-A6BC-197788679B4F}" srcId="{0219ED81-4BEB-4B58-A7A8-D0ADB483FBC8}" destId="{DA947965-67CF-4550-91D3-E5489011D790}" srcOrd="2" destOrd="0" parTransId="{64F666A2-51A2-4414-BF37-6447409D1F19}" sibTransId="{729C0560-CC97-484F-A757-2A5817BD3226}"/>
    <dgm:cxn modelId="{AF90EF38-32C5-4C8F-A949-8DD767989ABB}" type="presOf" srcId="{BB780410-492C-4AC4-BC50-FBB470FF6358}" destId="{68E7422A-9B06-4984-B912-637CAF9F99B0}" srcOrd="0" destOrd="0" presId="urn:microsoft.com/office/officeart/2005/8/layout/hList1"/>
    <dgm:cxn modelId="{28F1FA5E-8E3F-43AD-9AED-E172A2E62F60}" type="presOf" srcId="{CA4F7767-AA59-47F0-8064-4FCAC0215422}" destId="{F9FF9058-6FB0-4EA2-A657-6D887857C415}" srcOrd="0" destOrd="0" presId="urn:microsoft.com/office/officeart/2005/8/layout/hList1"/>
    <dgm:cxn modelId="{7B5B6B43-69D0-4894-94CA-922BC749AB27}" srcId="{0219ED81-4BEB-4B58-A7A8-D0ADB483FBC8}" destId="{2F822B1C-0063-48DA-9785-7E339D44FF76}" srcOrd="1" destOrd="0" parTransId="{9B05C508-374F-4041-8CA7-75C1C6ACA26E}" sibTransId="{CE024547-B37C-4A94-93E0-031000673C9C}"/>
    <dgm:cxn modelId="{72124F44-8C7A-4A8F-A277-4EA58D444F86}" srcId="{B6BED48A-7406-47FD-A0A3-F1E305E4A07C}" destId="{0219ED81-4BEB-4B58-A7A8-D0ADB483FBC8}" srcOrd="1" destOrd="0" parTransId="{187D9E47-F9F9-4F14-BF14-C00CD64A9BDC}" sibTransId="{6B7A144D-CDD1-42D8-BF25-6E65AA8C17CF}"/>
    <dgm:cxn modelId="{A01D6E70-F5E8-4087-827A-F353A0764C8A}" srcId="{CA4F7767-AA59-47F0-8064-4FCAC0215422}" destId="{A5721925-89D7-420A-8D67-BDA45BB22EDB}" srcOrd="2" destOrd="0" parTransId="{AEE24472-7D3D-4E23-9981-E2D6633369E6}" sibTransId="{6015EAB8-8C25-49CC-A778-E3A9633D464A}"/>
    <dgm:cxn modelId="{A2E4DA7C-DD2A-4BFE-8919-68E20440156F}" type="presOf" srcId="{DA947965-67CF-4550-91D3-E5489011D790}" destId="{68E7422A-9B06-4984-B912-637CAF9F99B0}" srcOrd="0" destOrd="2" presId="urn:microsoft.com/office/officeart/2005/8/layout/hList1"/>
    <dgm:cxn modelId="{34940D86-200E-4337-8CDA-9C909F74652B}" type="presOf" srcId="{BEB3B8FB-454D-4DBC-9466-B2134854D1E1}" destId="{64A10FEF-524B-471C-9282-3943D5F2E56A}" srcOrd="0" destOrd="0" presId="urn:microsoft.com/office/officeart/2005/8/layout/hList1"/>
    <dgm:cxn modelId="{457FD59C-2591-447A-9C08-782CBAB44E52}" type="presOf" srcId="{2F822B1C-0063-48DA-9785-7E339D44FF76}" destId="{68E7422A-9B06-4984-B912-637CAF9F99B0}" srcOrd="0" destOrd="1" presId="urn:microsoft.com/office/officeart/2005/8/layout/hList1"/>
    <dgm:cxn modelId="{2872AE9E-DB6B-40A9-91FD-19996CA8E277}" type="presOf" srcId="{9B5649D6-D705-4545-B0BF-6BE1716E9DFD}" destId="{6F29938A-0498-4269-9843-FA325A78E22B}" srcOrd="0" destOrd="1" presId="urn:microsoft.com/office/officeart/2005/8/layout/hList1"/>
    <dgm:cxn modelId="{42B1D5A2-F661-4AF2-8923-CE49A66AC539}" type="presOf" srcId="{A85A6C2A-CCD5-4601-BCD2-8437C8274C15}" destId="{6F29938A-0498-4269-9843-FA325A78E22B}" srcOrd="0" destOrd="0" presId="urn:microsoft.com/office/officeart/2005/8/layout/hList1"/>
    <dgm:cxn modelId="{EFA517AA-8493-4F1F-817D-679959960C73}" srcId="{BEB3B8FB-454D-4DBC-9466-B2134854D1E1}" destId="{533B5E54-DFEA-44D1-9223-9F7FD257E186}" srcOrd="0" destOrd="0" parTransId="{068420B9-0047-4CFE-83EB-962F78E4D20A}" sibTransId="{74984C03-7FEE-4EC1-8E61-C995D7C5EE3E}"/>
    <dgm:cxn modelId="{68FC13AE-7592-43E3-B1F8-9DDFF3D6460F}" srcId="{B6BED48A-7406-47FD-A0A3-F1E305E4A07C}" destId="{CA4F7767-AA59-47F0-8064-4FCAC0215422}" srcOrd="2" destOrd="0" parTransId="{8A828D91-08A9-4F83-83A2-E0F1CE5228CA}" sibTransId="{569F7966-FE6A-4191-A921-493FA6C3B1F8}"/>
    <dgm:cxn modelId="{9A23A9CB-111D-4FD5-8651-67F4A722368C}" type="presOf" srcId="{533B5E54-DFEA-44D1-9223-9F7FD257E186}" destId="{7A948350-7755-48FA-A9DC-5B229D22D154}" srcOrd="0" destOrd="0" presId="urn:microsoft.com/office/officeart/2005/8/layout/hList1"/>
    <dgm:cxn modelId="{D787A3D2-477D-44FC-A0B8-8AC2725FD58F}" srcId="{0219ED81-4BEB-4B58-A7A8-D0ADB483FBC8}" destId="{BB780410-492C-4AC4-BC50-FBB470FF6358}" srcOrd="0" destOrd="0" parTransId="{6061DF25-C126-486B-9CA8-0ADBFA64EEB6}" sibTransId="{B534D4F7-9301-4AC7-B3D2-06348871B93E}"/>
    <dgm:cxn modelId="{F5A68DF9-6D58-4993-AF27-1789269D0AD2}" srcId="{B6BED48A-7406-47FD-A0A3-F1E305E4A07C}" destId="{BEB3B8FB-454D-4DBC-9466-B2134854D1E1}" srcOrd="0" destOrd="0" parTransId="{8FC28EE0-5EF8-4173-82B2-898BA20FF405}" sibTransId="{B45792B5-6142-4954-8CA7-E9AA615A22CB}"/>
    <dgm:cxn modelId="{E6720CA0-89D6-4F56-A1E8-33A160F3147B}" type="presParOf" srcId="{9929213A-836D-4EDF-82D8-19B8899BFB67}" destId="{124E4D3C-A59C-4FBD-A659-4F09FB36075D}" srcOrd="0" destOrd="0" presId="urn:microsoft.com/office/officeart/2005/8/layout/hList1"/>
    <dgm:cxn modelId="{F6FEF0AA-2ED9-494C-B893-BA5266CC9013}" type="presParOf" srcId="{124E4D3C-A59C-4FBD-A659-4F09FB36075D}" destId="{64A10FEF-524B-471C-9282-3943D5F2E56A}" srcOrd="0" destOrd="0" presId="urn:microsoft.com/office/officeart/2005/8/layout/hList1"/>
    <dgm:cxn modelId="{25047BD6-361D-4304-A9D3-A0CEA02527E2}" type="presParOf" srcId="{124E4D3C-A59C-4FBD-A659-4F09FB36075D}" destId="{7A948350-7755-48FA-A9DC-5B229D22D154}" srcOrd="1" destOrd="0" presId="urn:microsoft.com/office/officeart/2005/8/layout/hList1"/>
    <dgm:cxn modelId="{94529951-358D-4E2F-8F9B-D1D468B44442}" type="presParOf" srcId="{9929213A-836D-4EDF-82D8-19B8899BFB67}" destId="{D7275586-DE36-4308-87D8-52A13A7917D3}" srcOrd="1" destOrd="0" presId="urn:microsoft.com/office/officeart/2005/8/layout/hList1"/>
    <dgm:cxn modelId="{579C29C5-7CBF-4E9D-95B2-880E9A3B5646}" type="presParOf" srcId="{9929213A-836D-4EDF-82D8-19B8899BFB67}" destId="{AEBFB397-4303-4650-9D4E-75DC595D7E0C}" srcOrd="2" destOrd="0" presId="urn:microsoft.com/office/officeart/2005/8/layout/hList1"/>
    <dgm:cxn modelId="{116C7462-7516-4939-9A37-929669E76076}" type="presParOf" srcId="{AEBFB397-4303-4650-9D4E-75DC595D7E0C}" destId="{71FB758E-CE8E-4DE7-9B03-E3FC2D62BE6A}" srcOrd="0" destOrd="0" presId="urn:microsoft.com/office/officeart/2005/8/layout/hList1"/>
    <dgm:cxn modelId="{C216A3DE-1A18-4BDA-A9F7-14A7AED76399}" type="presParOf" srcId="{AEBFB397-4303-4650-9D4E-75DC595D7E0C}" destId="{68E7422A-9B06-4984-B912-637CAF9F99B0}" srcOrd="1" destOrd="0" presId="urn:microsoft.com/office/officeart/2005/8/layout/hList1"/>
    <dgm:cxn modelId="{792C2D11-7D46-4937-BDF0-084BAAC7A33D}" type="presParOf" srcId="{9929213A-836D-4EDF-82D8-19B8899BFB67}" destId="{62405894-05D5-42A5-B563-7AF3AFEA0CD3}" srcOrd="3" destOrd="0" presId="urn:microsoft.com/office/officeart/2005/8/layout/hList1"/>
    <dgm:cxn modelId="{710805C1-1736-48F9-90C1-478B76DD0D2E}" type="presParOf" srcId="{9929213A-836D-4EDF-82D8-19B8899BFB67}" destId="{736AE59E-90D1-44A4-9997-DE689BA8DEE5}" srcOrd="4" destOrd="0" presId="urn:microsoft.com/office/officeart/2005/8/layout/hList1"/>
    <dgm:cxn modelId="{F0F3291A-ADA3-41AB-A79A-14960967E84D}" type="presParOf" srcId="{736AE59E-90D1-44A4-9997-DE689BA8DEE5}" destId="{F9FF9058-6FB0-4EA2-A657-6D887857C415}" srcOrd="0" destOrd="0" presId="urn:microsoft.com/office/officeart/2005/8/layout/hList1"/>
    <dgm:cxn modelId="{5584218B-B54A-4F5F-AA5C-9F46607491B0}" type="presParOf" srcId="{736AE59E-90D1-44A4-9997-DE689BA8DEE5}" destId="{6F29938A-0498-4269-9843-FA325A78E22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10FEF-524B-471C-9282-3943D5F2E56A}">
      <dsp:nvSpPr>
        <dsp:cNvPr id="0" name=""/>
        <dsp:cNvSpPr/>
      </dsp:nvSpPr>
      <dsp:spPr>
        <a:xfrm>
          <a:off x="3510" y="362247"/>
          <a:ext cx="3422600" cy="13690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kern="1200" dirty="0"/>
            <a:t>Const</a:t>
          </a:r>
          <a:endParaRPr lang="en-US" sz="4000" kern="1200" dirty="0"/>
        </a:p>
      </dsp:txBody>
      <dsp:txXfrm>
        <a:off x="3510" y="362247"/>
        <a:ext cx="3422600" cy="1369040"/>
      </dsp:txXfrm>
    </dsp:sp>
    <dsp:sp modelId="{7A948350-7755-48FA-A9DC-5B229D22D154}">
      <dsp:nvSpPr>
        <dsp:cNvPr id="0" name=""/>
        <dsp:cNvSpPr/>
      </dsp:nvSpPr>
      <dsp:spPr>
        <a:xfrm>
          <a:off x="3510" y="1731287"/>
          <a:ext cx="3422600"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Never written by program, can be put in ROM to save RAM</a:t>
          </a:r>
          <a:endParaRPr lang="en-US" sz="2000" kern="1200" dirty="0"/>
        </a:p>
      </dsp:txBody>
      <dsp:txXfrm>
        <a:off x="3510" y="1731287"/>
        <a:ext cx="3422600" cy="2854800"/>
      </dsp:txXfrm>
    </dsp:sp>
    <dsp:sp modelId="{71FB758E-CE8E-4DE7-9B03-E3FC2D62BE6A}">
      <dsp:nvSpPr>
        <dsp:cNvPr id="0" name=""/>
        <dsp:cNvSpPr/>
      </dsp:nvSpPr>
      <dsp:spPr>
        <a:xfrm>
          <a:off x="3905274" y="362247"/>
          <a:ext cx="3422600" cy="13690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kern="1200" dirty="0"/>
            <a:t>Volatile</a:t>
          </a:r>
          <a:endParaRPr lang="en-US" sz="4000" kern="1200" dirty="0"/>
        </a:p>
      </dsp:txBody>
      <dsp:txXfrm>
        <a:off x="3905274" y="362247"/>
        <a:ext cx="3422600" cy="1369040"/>
      </dsp:txXfrm>
    </dsp:sp>
    <dsp:sp modelId="{68E7422A-9B06-4984-B912-637CAF9F99B0}">
      <dsp:nvSpPr>
        <dsp:cNvPr id="0" name=""/>
        <dsp:cNvSpPr/>
      </dsp:nvSpPr>
      <dsp:spPr>
        <a:xfrm>
          <a:off x="3905274" y="1731287"/>
          <a:ext cx="3422600"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Can be changed outside of normal program flow: ISR, hardware register</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GB" sz="2000" kern="1200" dirty="0"/>
            <a:t>Compiler must be careful with optimizations</a:t>
          </a:r>
          <a:endParaRPr lang="en-US" sz="2000" kern="1200" dirty="0"/>
        </a:p>
      </dsp:txBody>
      <dsp:txXfrm>
        <a:off x="3905274" y="1731287"/>
        <a:ext cx="3422600" cy="2854800"/>
      </dsp:txXfrm>
    </dsp:sp>
    <dsp:sp modelId="{F9FF9058-6FB0-4EA2-A657-6D887857C415}">
      <dsp:nvSpPr>
        <dsp:cNvPr id="0" name=""/>
        <dsp:cNvSpPr/>
      </dsp:nvSpPr>
      <dsp:spPr>
        <a:xfrm>
          <a:off x="7807039" y="362247"/>
          <a:ext cx="3422600" cy="13690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kern="1200" dirty="0"/>
            <a:t>Static</a:t>
          </a:r>
          <a:endParaRPr lang="en-US" sz="4000" kern="1200" dirty="0"/>
        </a:p>
      </dsp:txBody>
      <dsp:txXfrm>
        <a:off x="7807039" y="362247"/>
        <a:ext cx="3422600" cy="1369040"/>
      </dsp:txXfrm>
    </dsp:sp>
    <dsp:sp modelId="{6F29938A-0498-4269-9843-FA325A78E22B}">
      <dsp:nvSpPr>
        <dsp:cNvPr id="0" name=""/>
        <dsp:cNvSpPr/>
      </dsp:nvSpPr>
      <dsp:spPr>
        <a:xfrm>
          <a:off x="7807039" y="1731287"/>
          <a:ext cx="3422600"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Declared within function, retains value between function invocations</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GB" sz="2000" kern="1200" dirty="0"/>
            <a:t>Scope is limited to function</a:t>
          </a:r>
          <a:endParaRPr lang="en-US" sz="2000" kern="1200" dirty="0"/>
        </a:p>
      </dsp:txBody>
      <dsp:txXfrm>
        <a:off x="7807039" y="1731287"/>
        <a:ext cx="3422600"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2/27/2020</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2/27/2020</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3208564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390632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416822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RAM</a:t>
            </a:r>
            <a:r>
              <a:rPr lang="en-GB" baseline="0" dirty="0"/>
              <a:t> area, as managed by the controller, is divided into three parts: </a:t>
            </a:r>
            <a:r>
              <a:rPr lang="en-GB" sz="1200" dirty="0"/>
              <a:t>static data, stack, and heap</a:t>
            </a:r>
            <a:endParaRPr lang="en-GB" baseline="0" dirty="0"/>
          </a:p>
          <a:p>
            <a:endParaRPr lang="en-GB" baseline="0" dirty="0"/>
          </a:p>
          <a:p>
            <a:pPr marL="0" indent="0">
              <a:buFontTx/>
              <a:buNone/>
            </a:pPr>
            <a:r>
              <a:rPr lang="en-GB" baseline="0" dirty="0"/>
              <a:t>Static data, for global or static variables, is always available or never changing. This is a fixed amount of data which can be calculated upfront by the compiler and reserved in the memory. This data is stored at the beginning of the RAM space and reduces the available memory permanently.</a:t>
            </a:r>
          </a:p>
          <a:p>
            <a:pPr marL="0" indent="0">
              <a:buFontTx/>
              <a:buNone/>
            </a:pPr>
            <a:endParaRPr lang="en-GB" baseline="0" dirty="0"/>
          </a:p>
          <a:p>
            <a:pPr marL="0" indent="0">
              <a:buFontTx/>
              <a:buNone/>
            </a:pPr>
            <a:r>
              <a:rPr lang="en-GB" baseline="0" dirty="0"/>
              <a:t>The rest of the memory is dynamically assigned. For maximum flexibility, the remaining space is now continuously filled from the opposite ends:</a:t>
            </a:r>
          </a:p>
          <a:p>
            <a:pPr marL="0" indent="0">
              <a:buFontTx/>
              <a:buNone/>
            </a:pPr>
            <a:endParaRPr lang="en-GB" baseline="0" dirty="0"/>
          </a:p>
          <a:p>
            <a:pPr marL="0" indent="0">
              <a:buFontTx/>
              <a:buNone/>
            </a:pPr>
            <a:r>
              <a:rPr lang="en-GB" baseline="0" dirty="0"/>
              <a:t>All local or temporary data required for subprograms is stored in the stack, growing from the upper limit of the data space downward.</a:t>
            </a:r>
          </a:p>
          <a:p>
            <a:pPr marL="0" indent="0">
              <a:buFontTx/>
              <a:buNone/>
            </a:pPr>
            <a:endParaRPr lang="en-GB" baseline="0" dirty="0"/>
          </a:p>
          <a:p>
            <a:pPr marL="0" indent="0">
              <a:buFontTx/>
              <a:buNone/>
            </a:pPr>
            <a:r>
              <a:rPr lang="en-GB" baseline="0" dirty="0"/>
              <a:t>All generally dynamic but longer lasting data is stored from the (remaining) bottom of the RAM above the static data. This data is assigned for field and pointer reserved variables defined by </a:t>
            </a:r>
            <a:r>
              <a:rPr lang="en-GB" baseline="0" dirty="0" err="1"/>
              <a:t>alloc</a:t>
            </a:r>
            <a:r>
              <a:rPr lang="en-GB" baseline="0" dirty="0"/>
              <a:t>() and malloc() instructions.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187319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a:t>
            </a:r>
            <a:r>
              <a:rPr lang="en-GB" dirty="0"/>
              <a:t>he code above shows </a:t>
            </a:r>
            <a:r>
              <a:rPr lang="en-GB" baseline="0" dirty="0"/>
              <a:t>the manual assignment of the heap and the stack, a</a:t>
            </a:r>
            <a:r>
              <a:rPr lang="en-GB" dirty="0"/>
              <a:t>s an example of address space declaration.</a:t>
            </a:r>
            <a:r>
              <a:rPr lang="en-GB" baseline="0" dirty="0"/>
              <a:t>  Note that the first lines (#define) contain no active code but are all search and replace macros.</a:t>
            </a:r>
            <a:endParaRPr lang="en-GB" dirty="0"/>
          </a:p>
          <a:p>
            <a:endParaRPr lang="en-GB" dirty="0"/>
          </a:p>
          <a:p>
            <a:r>
              <a:rPr lang="en-GB" dirty="0"/>
              <a:t>The</a:t>
            </a:r>
            <a:r>
              <a:rPr lang="en-GB" baseline="0" dirty="0"/>
              <a:t> address space itself is generated by the linker. Linker-defined functions need to be used here. L</a:t>
            </a:r>
            <a:r>
              <a:rPr lang="en-GB" dirty="0"/>
              <a:t>inker-defined symbols can be imported into C or C++ source code, either by value or by reference. If imported by value: extern unsigned int </a:t>
            </a:r>
            <a:r>
              <a:rPr lang="en-GB" dirty="0" err="1"/>
              <a:t>symbol_name</a:t>
            </a:r>
            <a:r>
              <a:rPr lang="en-GB" dirty="0"/>
              <a:t>;</a:t>
            </a:r>
          </a:p>
          <a:p>
            <a:endParaRPr lang="en-GB" dirty="0"/>
          </a:p>
          <a:p>
            <a:r>
              <a:rPr lang="en-GB" dirty="0"/>
              <a:t>The Arm C library provides multiple implementations of the function __</a:t>
            </a:r>
            <a:r>
              <a:rPr lang="en-GB" dirty="0" err="1"/>
              <a:t>user_setup_stackheap</a:t>
            </a:r>
            <a:r>
              <a:rPr lang="en-GB" dirty="0"/>
              <a:t>() and can select the correct one for you automatically from information given in a scatter file.</a:t>
            </a:r>
            <a:r>
              <a:rPr lang="en-GB" baseline="0" dirty="0"/>
              <a:t> This file describes the location of different regions scattered in the ROM. </a:t>
            </a:r>
            <a:r>
              <a:rPr lang="en-GB" dirty="0"/>
              <a:t>To select the two-region memory model, define two special execution regions in your scatter file named </a:t>
            </a:r>
            <a:r>
              <a:rPr lang="en-GB" dirty="0" err="1"/>
              <a:t>Arm_LIB_HEAP</a:t>
            </a:r>
            <a:r>
              <a:rPr lang="en-GB" dirty="0"/>
              <a:t> and </a:t>
            </a:r>
            <a:r>
              <a:rPr lang="en-GB" dirty="0" err="1"/>
              <a:t>Arm_LIB_STACK</a:t>
            </a:r>
            <a:r>
              <a:rPr lang="en-GB" dirty="0"/>
              <a:t>. Both regions have the EMPTY attribute. This causes the library to select the non-default implementation of __</a:t>
            </a:r>
            <a:r>
              <a:rPr lang="en-GB" dirty="0" err="1"/>
              <a:t>user_setup_stackheap</a:t>
            </a:r>
            <a:r>
              <a:rPr lang="en-GB" dirty="0"/>
              <a:t>() that uses the value of the symbols:</a:t>
            </a:r>
          </a:p>
          <a:p>
            <a:endParaRPr lang="en-GB" dirty="0"/>
          </a:p>
          <a:p>
            <a:r>
              <a:rPr lang="en-GB" dirty="0"/>
              <a:t>Image$$</a:t>
            </a:r>
            <a:r>
              <a:rPr lang="en-GB" dirty="0" err="1"/>
              <a:t>Arm_LIB_STACK</a:t>
            </a:r>
            <a:r>
              <a:rPr lang="en-GB" dirty="0"/>
              <a:t>$$Base.</a:t>
            </a:r>
          </a:p>
          <a:p>
            <a:r>
              <a:rPr lang="en-GB" dirty="0"/>
              <a:t>Image$$</a:t>
            </a:r>
            <a:r>
              <a:rPr lang="en-GB" dirty="0" err="1"/>
              <a:t>Arm_LIB_STACK</a:t>
            </a:r>
            <a:r>
              <a:rPr lang="en-GB" dirty="0"/>
              <a:t>$$ZI$$Limit.</a:t>
            </a:r>
          </a:p>
          <a:p>
            <a:r>
              <a:rPr lang="en-GB" dirty="0"/>
              <a:t>Image$$</a:t>
            </a:r>
            <a:r>
              <a:rPr lang="en-GB" dirty="0" err="1"/>
              <a:t>Arm_LIB_HEAP</a:t>
            </a:r>
            <a:r>
              <a:rPr lang="en-GB" dirty="0"/>
              <a:t>$$Base.</a:t>
            </a:r>
          </a:p>
          <a:p>
            <a:r>
              <a:rPr lang="en-GB" dirty="0"/>
              <a:t>Image$$</a:t>
            </a:r>
            <a:r>
              <a:rPr lang="en-GB" dirty="0" err="1"/>
              <a:t>Arm_LIB_HEAP</a:t>
            </a:r>
            <a:r>
              <a:rPr lang="en-GB" dirty="0"/>
              <a:t>$$ZI$$Limit.</a:t>
            </a:r>
          </a:p>
          <a:p>
            <a:endParaRPr lang="en-GB" dirty="0"/>
          </a:p>
          <a:p>
            <a:r>
              <a:rPr lang="en-GB" dirty="0"/>
              <a:t>Only one </a:t>
            </a:r>
            <a:r>
              <a:rPr lang="en-GB" dirty="0" err="1"/>
              <a:t>Arm_LIB_STACK</a:t>
            </a:r>
            <a:r>
              <a:rPr lang="en-GB" dirty="0"/>
              <a:t> or </a:t>
            </a:r>
            <a:r>
              <a:rPr lang="en-GB" dirty="0" err="1"/>
              <a:t>Arm_LIB_HEAP</a:t>
            </a:r>
            <a:r>
              <a:rPr lang="en-GB" dirty="0"/>
              <a:t> region can be specified, and needs to be allocated by a size, for example:</a:t>
            </a:r>
          </a:p>
          <a:p>
            <a:r>
              <a:rPr lang="en-GB" dirty="0"/>
              <a:t>LOAD_FLASH … </a:t>
            </a:r>
          </a:p>
          <a:p>
            <a:r>
              <a:rPr lang="en-GB" dirty="0"/>
              <a:t>{ </a:t>
            </a:r>
          </a:p>
          <a:p>
            <a:r>
              <a:rPr lang="en-GB" dirty="0"/>
              <a:t>… </a:t>
            </a:r>
            <a:r>
              <a:rPr lang="en-GB" dirty="0" err="1"/>
              <a:t>Arm_LIB_STACK</a:t>
            </a:r>
            <a:r>
              <a:rPr lang="en-GB" dirty="0"/>
              <a:t> 0x40000 EMPTY -0x20000 ; Stack region growing down </a:t>
            </a:r>
          </a:p>
          <a:p>
            <a:r>
              <a:rPr lang="en-GB" dirty="0"/>
              <a:t>	{ }</a:t>
            </a:r>
          </a:p>
          <a:p>
            <a:r>
              <a:rPr lang="en-GB" dirty="0"/>
              <a:t> </a:t>
            </a:r>
            <a:r>
              <a:rPr lang="en-GB" dirty="0" err="1"/>
              <a:t>Arm_LIB_HEAP</a:t>
            </a:r>
            <a:r>
              <a:rPr lang="en-GB" dirty="0"/>
              <a:t> 0x28000000 EMPTY 0x80000 ; Heap region growing up </a:t>
            </a:r>
          </a:p>
          <a:p>
            <a:r>
              <a:rPr lang="en-GB" dirty="0"/>
              <a:t>{ } </a:t>
            </a:r>
          </a:p>
          <a:p>
            <a:r>
              <a:rPr lang="en-GB" dirty="0"/>
              <a:t>… </a:t>
            </a:r>
          </a:p>
          <a:p>
            <a:endParaRPr lang="en-GB" dirty="0"/>
          </a:p>
          <a:p>
            <a:r>
              <a:rPr lang="en-GB" dirty="0"/>
              <a:t>ZI is</a:t>
            </a:r>
            <a:r>
              <a:rPr lang="en-GB" baseline="0" dirty="0"/>
              <a:t> the a</a:t>
            </a:r>
            <a:r>
              <a:rPr lang="en-GB" dirty="0"/>
              <a:t>ddress of the byte beyond the end of the output section of the (initially)</a:t>
            </a:r>
            <a:r>
              <a:rPr lang="en-GB" baseline="0" dirty="0"/>
              <a:t> zero initialized variables</a:t>
            </a:r>
            <a:r>
              <a:rPr lang="en-GB" dirty="0"/>
              <a:t> in the execution region.</a:t>
            </a:r>
          </a:p>
          <a:p>
            <a:endParaRPr lang="en-GB" dirty="0"/>
          </a:p>
          <a:p>
            <a:r>
              <a:rPr lang="en-GB" dirty="0"/>
              <a:t>A combined stack and heap region may be used by defining a single execution region named </a:t>
            </a:r>
            <a:r>
              <a:rPr lang="en-GB" dirty="0" err="1"/>
              <a:t>Arm_LIB_STACKHEAP</a:t>
            </a:r>
            <a:r>
              <a:rPr lang="en-GB" dirty="0"/>
              <a:t>, with the EMPTY attribute. </a:t>
            </a:r>
          </a:p>
          <a:p>
            <a:endParaRPr lang="en-GB" dirty="0"/>
          </a:p>
          <a:p>
            <a:r>
              <a:rPr lang="en-GB" dirty="0"/>
              <a:t>This causes __</a:t>
            </a:r>
            <a:r>
              <a:rPr lang="en-GB" dirty="0" err="1"/>
              <a:t>user_setup_stackheap</a:t>
            </a:r>
            <a:r>
              <a:rPr lang="en-GB" dirty="0"/>
              <a:t>() to use the value of the symbols Image$$</a:t>
            </a:r>
            <a:r>
              <a:rPr lang="en-GB" dirty="0" err="1"/>
              <a:t>Arm_LIB_STACKHEAP</a:t>
            </a:r>
            <a:r>
              <a:rPr lang="en-GB" dirty="0"/>
              <a:t>$$Base and Image$$</a:t>
            </a:r>
            <a:r>
              <a:rPr lang="en-GB" dirty="0" err="1"/>
              <a:t>Arm_LIB_STACKHEAP</a:t>
            </a:r>
            <a:r>
              <a:rPr lang="en-GB" dirty="0"/>
              <a:t>$$ZI$$Limit.</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105991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Define the symbol __</a:t>
            </a:r>
            <a:r>
              <a:rPr lang="en-GB" noProof="0" dirty="0" err="1"/>
              <a:t>inital_sp</a:t>
            </a:r>
            <a:r>
              <a:rPr lang="en-GB" noProof="0" dirty="0"/>
              <a:t> to point at the top of the stack. If using the heap, also define symbols __</a:t>
            </a:r>
            <a:r>
              <a:rPr lang="en-GB" noProof="0" dirty="0" err="1"/>
              <a:t>heap_base</a:t>
            </a:r>
            <a:r>
              <a:rPr lang="en-GB" noProof="0" dirty="0"/>
              <a:t> and __</a:t>
            </a:r>
            <a:r>
              <a:rPr lang="en-GB" noProof="0" dirty="0" err="1"/>
              <a:t>heap_limit</a:t>
            </a:r>
            <a:r>
              <a:rPr lang="en-GB" noProof="0" dirty="0"/>
              <a:t>.</a:t>
            </a:r>
          </a:p>
          <a:p>
            <a:endParaRPr lang="en-GB" noProof="0" dirty="0"/>
          </a:p>
          <a:p>
            <a:r>
              <a:rPr lang="en-GB" noProof="0" dirty="0"/>
              <a:t>The AREA directive instructs the assembler to assemble a new code or data section. Sections are independent, named, indivisible chunks of code or data that are manipulated by the linker. Here, an area </a:t>
            </a:r>
            <a:r>
              <a:rPr lang="en-GB" noProof="0"/>
              <a:t>named ‘</a:t>
            </a:r>
            <a:r>
              <a:rPr lang="en-GB" noProof="0" dirty="0"/>
              <a:t>stack’ is being created.</a:t>
            </a:r>
            <a:r>
              <a:rPr lang="en-GB" baseline="0" noProof="0" dirty="0"/>
              <a:t> The stack will be initialized, used for read and </a:t>
            </a:r>
            <a:r>
              <a:rPr lang="en-GB" baseline="0" noProof="0"/>
              <a:t>write operations</a:t>
            </a:r>
            <a:r>
              <a:rPr lang="en-GB" dirty="0"/>
              <a:t>,</a:t>
            </a:r>
            <a:r>
              <a:rPr lang="en-GB" baseline="0" noProof="0"/>
              <a:t> </a:t>
            </a:r>
            <a:r>
              <a:rPr lang="en-GB" baseline="0" noProof="0" dirty="0"/>
              <a:t>and aligned in words of 4 byte length. The result of this instruction is the last address of the area, which is the initial stack pointer. This is followed by the instructions defining the heap base address and the heap limit.</a:t>
            </a:r>
          </a:p>
          <a:p>
            <a:endParaRPr lang="en-GB" noProof="0" dirty="0"/>
          </a:p>
          <a:p>
            <a:endParaRPr lang="de-DE"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3102184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3138079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105236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the storage</a:t>
            </a:r>
            <a:r>
              <a:rPr lang="en-GB" baseline="0" dirty="0"/>
              <a:t> </a:t>
            </a:r>
            <a:r>
              <a:rPr lang="en-GB" baseline="0" dirty="0" err="1"/>
              <a:t>behavior</a:t>
            </a:r>
            <a:r>
              <a:rPr lang="en-GB" baseline="0" dirty="0"/>
              <a:t> of data types, there are qualifiers defining additional functionality.</a:t>
            </a:r>
          </a:p>
          <a:p>
            <a:endParaRPr lang="en-GB" baseline="0" dirty="0"/>
          </a:p>
          <a:p>
            <a:r>
              <a:rPr lang="en-GB" baseline="0" dirty="0"/>
              <a:t>The </a:t>
            </a:r>
            <a:r>
              <a:rPr lang="en-GB" b="0" baseline="0" dirty="0"/>
              <a:t>specifier </a:t>
            </a:r>
            <a:r>
              <a:rPr lang="en-GB" dirty="0"/>
              <a:t>“</a:t>
            </a:r>
            <a:r>
              <a:rPr lang="en-GB" b="0" baseline="0" dirty="0" err="1"/>
              <a:t>const</a:t>
            </a:r>
            <a:r>
              <a:rPr lang="en-GB" dirty="0"/>
              <a:t>” </a:t>
            </a:r>
            <a:r>
              <a:rPr lang="en-GB" b="0" baseline="0" dirty="0"/>
              <a:t>declares a constant and makes a variable unchangeable.</a:t>
            </a:r>
            <a:r>
              <a:rPr lang="en-GB" b="0" i="0" baseline="0" dirty="0"/>
              <a:t> </a:t>
            </a:r>
            <a:r>
              <a:rPr lang="en-GB" b="0" i="0" dirty="0"/>
              <a:t>A </a:t>
            </a:r>
            <a:r>
              <a:rPr lang="en-GB" b="0" i="0" dirty="0" err="1"/>
              <a:t>const</a:t>
            </a:r>
            <a:r>
              <a:rPr lang="en-GB" b="0" i="0" dirty="0"/>
              <a:t> object is </a:t>
            </a:r>
            <a:r>
              <a:rPr lang="en-GB" b="0" dirty="0"/>
              <a:t>an object whose type is </a:t>
            </a:r>
            <a:r>
              <a:rPr lang="en-GB" b="0" dirty="0" err="1"/>
              <a:t>const</a:t>
            </a:r>
            <a:r>
              <a:rPr lang="en-GB" b="0" dirty="0"/>
              <a:t>-qualified. Such an object cannot be modified: attempting to do so directly produces a compile-time error, and attempting to do so indirectly (e.g</a:t>
            </a:r>
            <a:r>
              <a:rPr lang="en-GB" dirty="0"/>
              <a:t>., </a:t>
            </a:r>
            <a:r>
              <a:rPr lang="en-GB" b="0" dirty="0"/>
              <a:t>by modifying the </a:t>
            </a:r>
            <a:r>
              <a:rPr lang="en-GB" b="0" dirty="0" err="1"/>
              <a:t>const</a:t>
            </a:r>
            <a:r>
              <a:rPr lang="en-GB" b="0" dirty="0"/>
              <a:t> object through a reference or pointer to non-</a:t>
            </a:r>
            <a:r>
              <a:rPr lang="en-GB" b="0" dirty="0" err="1"/>
              <a:t>const</a:t>
            </a:r>
            <a:r>
              <a:rPr lang="en-GB" b="0" dirty="0"/>
              <a:t> type) results in undefined </a:t>
            </a:r>
            <a:r>
              <a:rPr lang="en-GB" b="0" dirty="0" err="1"/>
              <a:t>behavior</a:t>
            </a:r>
            <a:r>
              <a:rPr lang="en-GB" b="0" dirty="0"/>
              <a:t>. </a:t>
            </a:r>
          </a:p>
          <a:p>
            <a:endParaRPr lang="en-GB" b="0" dirty="0"/>
          </a:p>
          <a:p>
            <a:r>
              <a:rPr lang="en-GB" b="0" i="0" dirty="0"/>
              <a:t>A volatile object is one </a:t>
            </a:r>
            <a:r>
              <a:rPr lang="en-GB" b="0" dirty="0"/>
              <a:t>whose type is volatile-qualified. A</a:t>
            </a:r>
            <a:r>
              <a:rPr lang="en-GB" b="0" baseline="0" dirty="0"/>
              <a:t> volatile object may be changed from any other position of the program outside. </a:t>
            </a:r>
            <a:r>
              <a:rPr lang="en-GB" b="0" dirty="0"/>
              <a:t>Every access (read or write operation, member function call, etc.) on the volatile object is treated as a visible side-effect for the purposes of optimization (that is, within a single thread of execution, volatile accesses cannot be reordered or optimized out). This makes volatile objects suitable for communication with a </a:t>
            </a:r>
            <a:r>
              <a:rPr lang="en-GB" b="0" baseline="0" dirty="0"/>
              <a:t>signal handler,</a:t>
            </a:r>
            <a:r>
              <a:rPr lang="en-GB" b="0" dirty="0"/>
              <a:t> but not with another thread of execution, see std::memory order</a:t>
            </a:r>
            <a:r>
              <a:rPr lang="en-GB" dirty="0"/>
              <a:t>. </a:t>
            </a:r>
            <a:r>
              <a:rPr lang="en-GB" b="0" dirty="0"/>
              <a:t>Any attempt to refer to a volatile object through a non-volatile value (e.g</a:t>
            </a:r>
            <a:r>
              <a:rPr lang="en-GB" dirty="0"/>
              <a:t>., </a:t>
            </a:r>
            <a:r>
              <a:rPr lang="en-GB" b="0" dirty="0"/>
              <a:t>through a reference or pointer to non-volatile type) results in undefined </a:t>
            </a:r>
            <a:r>
              <a:rPr lang="en-GB" b="0" dirty="0" err="1"/>
              <a:t>behavior</a:t>
            </a:r>
            <a:r>
              <a:rPr lang="en-GB" b="0" dirty="0"/>
              <a:t>. </a:t>
            </a:r>
          </a:p>
          <a:p>
            <a:endParaRPr lang="en-GB" b="0" dirty="0"/>
          </a:p>
          <a:p>
            <a:r>
              <a:rPr lang="en-GB" b="0" dirty="0"/>
              <a:t>A variable should be declared volatile whenever its value could change unexpectedly. In practice, three types of variables could change:</a:t>
            </a:r>
          </a:p>
          <a:p>
            <a:endParaRPr lang="en-GB" b="0" dirty="0"/>
          </a:p>
          <a:p>
            <a:r>
              <a:rPr lang="en-GB" b="0" dirty="0"/>
              <a:t>1.</a:t>
            </a:r>
            <a:r>
              <a:rPr lang="en-GB" b="0" baseline="0" dirty="0"/>
              <a:t> </a:t>
            </a:r>
            <a:r>
              <a:rPr lang="en-GB" b="0" dirty="0"/>
              <a:t>Memory-mapped peripheral registers </a:t>
            </a:r>
            <a:r>
              <a:rPr lang="en-GB" b="0" dirty="0">
                <a:sym typeface="Wingdings"/>
              </a:rPr>
              <a:t>&gt; the data can be changed by the program OR by the peripheral</a:t>
            </a:r>
            <a:r>
              <a:rPr lang="en-GB" b="0" baseline="0" dirty="0">
                <a:sym typeface="Wingdings"/>
              </a:rPr>
              <a:t> hardware</a:t>
            </a:r>
            <a:endParaRPr lang="en-GB" b="0" dirty="0"/>
          </a:p>
          <a:p>
            <a:r>
              <a:rPr lang="en-GB" b="0" dirty="0"/>
              <a:t>2. Global variables modified by an interrupt service routine </a:t>
            </a:r>
          </a:p>
          <a:p>
            <a:r>
              <a:rPr lang="en-GB" b="0" dirty="0"/>
              <a:t>3. Global variables accessed by multiple tasks within a multi-threaded application</a:t>
            </a:r>
          </a:p>
          <a:p>
            <a:endParaRPr lang="en-GB" b="0" dirty="0"/>
          </a:p>
          <a:p>
            <a:r>
              <a:rPr lang="en-GB" b="0" baseline="0" dirty="0"/>
              <a:t>If a variable inside a function is declared </a:t>
            </a:r>
            <a:r>
              <a:rPr lang="en-GB" dirty="0"/>
              <a:t>“ </a:t>
            </a:r>
            <a:r>
              <a:rPr lang="en-GB" b="0" baseline="0" dirty="0"/>
              <a:t>static</a:t>
            </a:r>
            <a:r>
              <a:rPr lang="en-GB" dirty="0"/>
              <a:t>,” </a:t>
            </a:r>
            <a:r>
              <a:rPr lang="en-GB" b="0" baseline="0" dirty="0"/>
              <a:t>it will keep its contents between two function calls.</a:t>
            </a:r>
            <a:endParaRPr lang="en-GB" b="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2027600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the assignment of code lines to different</a:t>
            </a:r>
            <a:r>
              <a:rPr lang="en-GB" baseline="0" dirty="0"/>
              <a:t> memory areas is shown:</a:t>
            </a:r>
          </a:p>
          <a:p>
            <a:endParaRPr lang="en-GB" baseline="0" dirty="0"/>
          </a:p>
          <a:p>
            <a:pPr rtl="0"/>
            <a:r>
              <a:rPr lang="hu-HU" b="0" i="0" u="none" strike="noStrike" kern="1200" baseline="0" dirty="0">
                <a:solidFill>
                  <a:srgbClr val="000000"/>
                </a:solidFill>
                <a:latin typeface="Cambria"/>
              </a:rPr>
              <a:t>int a, b;		</a:t>
            </a:r>
            <a:r>
              <a:rPr lang="en-GB" b="0" i="0" u="none" strike="noStrike" kern="1200" baseline="0" dirty="0">
                <a:solidFill>
                  <a:srgbClr val="000000"/>
                </a:solidFill>
                <a:latin typeface="Cambria"/>
                <a:sym typeface="Wingdings"/>
              </a:rPr>
              <a:t>&gt;</a:t>
            </a:r>
            <a:r>
              <a:rPr lang="de-DE" b="0" i="0" u="none" strike="noStrike" kern="1200" baseline="0" dirty="0" err="1">
                <a:solidFill>
                  <a:srgbClr val="000000"/>
                </a:solidFill>
                <a:latin typeface="Cambria"/>
                <a:sym typeface="Wingdings"/>
              </a:rPr>
              <a:t>zero</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initialized</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static</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data</a:t>
            </a:r>
            <a:r>
              <a:rPr lang="de-DE" b="0" i="0" u="none" strike="noStrike" kern="1200" baseline="0" dirty="0">
                <a:solidFill>
                  <a:srgbClr val="000000"/>
                </a:solidFill>
                <a:latin typeface="Cambria"/>
                <a:sym typeface="Wingdings"/>
              </a:rPr>
              <a:t>: not </a:t>
            </a:r>
            <a:r>
              <a:rPr lang="de-DE" b="0" i="0" u="none" strike="noStrike" kern="1200" baseline="0" dirty="0" err="1">
                <a:solidFill>
                  <a:srgbClr val="000000"/>
                </a:solidFill>
                <a:latin typeface="Cambria"/>
                <a:sym typeface="Wingdings"/>
              </a:rPr>
              <a:t>initialized</a:t>
            </a:r>
            <a:r>
              <a:rPr lang="de-DE" b="0" i="0" u="none" strike="noStrike" kern="1200" baseline="0" dirty="0">
                <a:solidFill>
                  <a:srgbClr val="000000"/>
                </a:solidFill>
                <a:latin typeface="Cambria"/>
                <a:sym typeface="Wingdings"/>
              </a:rPr>
              <a:t> in </a:t>
            </a:r>
            <a:r>
              <a:rPr lang="de-DE" b="0" i="0" u="none" strike="noStrike" kern="1200" baseline="0" dirty="0" err="1">
                <a:solidFill>
                  <a:srgbClr val="000000"/>
                </a:solidFill>
                <a:latin typeface="Cambria"/>
                <a:sym typeface="Wingdings"/>
              </a:rPr>
              <a:t>the</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program</a:t>
            </a:r>
            <a:r>
              <a:rPr lang="de-DE" b="0" i="0" u="none" strike="noStrike" kern="1200" baseline="0" dirty="0">
                <a:solidFill>
                  <a:srgbClr val="000000"/>
                </a:solidFill>
                <a:latin typeface="Cambria"/>
                <a:sym typeface="Wingdings"/>
              </a:rPr>
              <a:t> code, </a:t>
            </a:r>
            <a:r>
              <a:rPr lang="de-DE" dirty="0" err="1">
                <a:solidFill>
                  <a:srgbClr val="000000"/>
                </a:solidFill>
                <a:latin typeface="Cambria"/>
                <a:sym typeface="Wingdings"/>
              </a:rPr>
              <a:t>therefore</a:t>
            </a:r>
            <a:r>
              <a:rPr lang="de-DE" dirty="0">
                <a:solidFill>
                  <a:srgbClr val="000000"/>
                </a:solidFill>
                <a:latin typeface="Cambria"/>
                <a:sym typeface="Wingdings"/>
              </a:rPr>
              <a:t> </a:t>
            </a:r>
            <a:r>
              <a:rPr lang="de-DE" b="0" i="0" u="none" strike="noStrike" kern="1200" baseline="0" dirty="0" err="1">
                <a:solidFill>
                  <a:srgbClr val="000000"/>
                </a:solidFill>
                <a:latin typeface="Cambria"/>
                <a:sym typeface="Wingdings"/>
              </a:rPr>
              <a:t>automatically</a:t>
            </a:r>
            <a:r>
              <a:rPr lang="de-DE" b="0" i="0" u="none" strike="noStrike" kern="1200" baseline="0" dirty="0">
                <a:solidFill>
                  <a:srgbClr val="000000"/>
                </a:solidFill>
                <a:latin typeface="Cambria"/>
                <a:sym typeface="Wingdings"/>
              </a:rPr>
              <a:t> 0-initialized. </a:t>
            </a:r>
            <a:r>
              <a:rPr lang="de-DE" b="0" i="0" u="none" strike="noStrike" kern="1200" baseline="0" dirty="0" err="1">
                <a:solidFill>
                  <a:srgbClr val="000000"/>
                </a:solidFill>
                <a:latin typeface="Cambria"/>
                <a:sym typeface="Wingdings"/>
              </a:rPr>
              <a:t>Additionally</a:t>
            </a:r>
            <a:r>
              <a:rPr lang="de-DE" b="0" i="0" u="none" strike="noStrike" kern="1200" baseline="0" dirty="0">
                <a:solidFill>
                  <a:srgbClr val="000000"/>
                </a:solidFill>
                <a:latin typeface="Cambria"/>
                <a:sym typeface="Wingdings"/>
              </a:rPr>
              <a:t>, global variable, </a:t>
            </a:r>
            <a:r>
              <a:rPr lang="de-DE" dirty="0" err="1">
                <a:solidFill>
                  <a:srgbClr val="000000"/>
                </a:solidFill>
                <a:latin typeface="Cambria"/>
                <a:sym typeface="Wingdings"/>
              </a:rPr>
              <a:t>therefore</a:t>
            </a:r>
            <a:r>
              <a:rPr lang="de-DE" dirty="0">
                <a:solidFill>
                  <a:srgbClr val="000000"/>
                </a:solidFill>
                <a:latin typeface="Cambria"/>
                <a:sym typeface="Wingdings"/>
              </a:rPr>
              <a:t> </a:t>
            </a:r>
            <a:r>
              <a:rPr lang="de-DE" b="0" i="0" u="none" strike="noStrike" kern="1200" baseline="0" dirty="0" err="1">
                <a:solidFill>
                  <a:srgbClr val="000000"/>
                </a:solidFill>
                <a:latin typeface="Cambria"/>
                <a:sym typeface="Wingdings"/>
              </a:rPr>
              <a:t>static</a:t>
            </a:r>
            <a:r>
              <a:rPr lang="de-DE" b="0" i="0" u="none" strike="noStrike" kern="1200" baseline="0" dirty="0">
                <a:solidFill>
                  <a:srgbClr val="000000"/>
                </a:solidFill>
                <a:latin typeface="Cambria"/>
                <a:sym typeface="Wingdings"/>
              </a:rPr>
              <a:t>.</a:t>
            </a:r>
            <a:endParaRPr lang="hu-HU" b="0" i="0" u="none" strike="noStrike" kern="1200" baseline="0" dirty="0">
              <a:solidFill>
                <a:srgbClr val="000000"/>
              </a:solidFill>
              <a:latin typeface="Cambria"/>
            </a:endParaRPr>
          </a:p>
          <a:p>
            <a:pPr rtl="0"/>
            <a:r>
              <a:rPr lang="de-DE" b="0" i="0" u="none" strike="noStrike" kern="1200" baseline="0" dirty="0" err="1">
                <a:solidFill>
                  <a:srgbClr val="000000"/>
                </a:solidFill>
                <a:latin typeface="Cambria"/>
              </a:rPr>
              <a:t>const</a:t>
            </a:r>
            <a:r>
              <a:rPr lang="de-DE" b="0" i="0" u="none" strike="noStrike" kern="1200" baseline="0" dirty="0">
                <a:solidFill>
                  <a:srgbClr val="000000"/>
                </a:solidFill>
                <a:latin typeface="Cambria"/>
              </a:rPr>
              <a:t> </a:t>
            </a:r>
            <a:r>
              <a:rPr lang="de-DE" b="0" i="0" u="none" strike="noStrike" kern="1200" baseline="0" dirty="0" err="1">
                <a:solidFill>
                  <a:srgbClr val="000000"/>
                </a:solidFill>
                <a:latin typeface="Cambria"/>
              </a:rPr>
              <a:t>char</a:t>
            </a:r>
            <a:r>
              <a:rPr lang="de-DE" b="0" i="0" u="none" strike="noStrike" kern="1200" baseline="0" dirty="0">
                <a:solidFill>
                  <a:srgbClr val="000000"/>
                </a:solidFill>
                <a:latin typeface="Cambria"/>
              </a:rPr>
              <a:t> c=123;	</a:t>
            </a:r>
            <a:r>
              <a:rPr lang="en-GB" b="0" i="0" u="none" strike="noStrike" kern="1200" baseline="0" dirty="0">
                <a:solidFill>
                  <a:srgbClr val="000000"/>
                </a:solidFill>
                <a:latin typeface="Cambria"/>
                <a:sym typeface="Wingdings"/>
              </a:rPr>
              <a:t>&gt;</a:t>
            </a:r>
            <a:r>
              <a:rPr lang="de-DE" b="0" i="0" u="none" strike="noStrike" kern="1200" baseline="0" dirty="0" err="1">
                <a:solidFill>
                  <a:srgbClr val="000000"/>
                </a:solidFill>
                <a:latin typeface="Cambria"/>
                <a:sym typeface="Wingdings"/>
              </a:rPr>
              <a:t>constant</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data</a:t>
            </a:r>
            <a:r>
              <a:rPr lang="de-DE" b="0" i="0" u="none" strike="noStrike" kern="1200" baseline="0" dirty="0">
                <a:solidFill>
                  <a:srgbClr val="000000"/>
                </a:solidFill>
                <a:latin typeface="Cambria"/>
                <a:sym typeface="Wingdings"/>
              </a:rPr>
              <a:t> </a:t>
            </a:r>
            <a:r>
              <a:rPr lang="de-DE" dirty="0" err="1">
                <a:solidFill>
                  <a:srgbClr val="000000"/>
                </a:solidFill>
                <a:latin typeface="Cambria"/>
                <a:sym typeface="Wingdings"/>
              </a:rPr>
              <a:t>is</a:t>
            </a:r>
            <a:r>
              <a:rPr lang="de-DE" dirty="0">
                <a:solidFill>
                  <a:srgbClr val="000000"/>
                </a:solidFill>
                <a:latin typeface="Cambria"/>
                <a:sym typeface="Wingdings"/>
              </a:rPr>
              <a:t> </a:t>
            </a:r>
            <a:r>
              <a:rPr lang="de-DE" b="0" i="0" u="none" strike="noStrike" kern="1200" baseline="0" dirty="0" err="1">
                <a:solidFill>
                  <a:srgbClr val="000000"/>
                </a:solidFill>
                <a:latin typeface="Cambria"/>
                <a:sym typeface="Wingdings"/>
              </a:rPr>
              <a:t>declared</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as</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const</a:t>
            </a:r>
            <a:endParaRPr lang="de-DE" b="0" i="0" u="none" strike="noStrike" kern="1200" baseline="0" dirty="0">
              <a:solidFill>
                <a:srgbClr val="000000"/>
              </a:solidFill>
              <a:latin typeface="Cambria"/>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0" i="0" u="none" strike="noStrike" kern="1200" baseline="0" dirty="0" err="1">
                <a:solidFill>
                  <a:srgbClr val="000000"/>
                </a:solidFill>
                <a:latin typeface="Cambria"/>
              </a:rPr>
              <a:t>int</a:t>
            </a:r>
            <a:r>
              <a:rPr lang="fr-FR" b="0" i="0" u="none" strike="noStrike" kern="1200" baseline="0" dirty="0">
                <a:solidFill>
                  <a:srgbClr val="000000"/>
                </a:solidFill>
                <a:latin typeface="Cambria"/>
              </a:rPr>
              <a:t> d=31;		</a:t>
            </a:r>
            <a:r>
              <a:rPr lang="fr-FR" b="0" i="0" u="none" strike="noStrike" kern="1200" baseline="0" dirty="0">
                <a:solidFill>
                  <a:srgbClr val="000000"/>
                </a:solidFill>
                <a:latin typeface="Cambria"/>
                <a:sym typeface="Wingdings"/>
              </a:rPr>
              <a:t>&gt;</a:t>
            </a:r>
            <a:r>
              <a:rPr lang="de-DE" b="0" i="0" u="none" strike="noStrike" kern="1200" baseline="0" dirty="0" err="1">
                <a:solidFill>
                  <a:srgbClr val="000000"/>
                </a:solidFill>
                <a:latin typeface="Cambria"/>
                <a:sym typeface="Wingdings"/>
              </a:rPr>
              <a:t>initialized</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static</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data</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initialized</a:t>
            </a:r>
            <a:r>
              <a:rPr lang="de-DE" b="0" i="0" u="none" strike="noStrike" kern="1200" baseline="0" dirty="0">
                <a:solidFill>
                  <a:srgbClr val="000000"/>
                </a:solidFill>
                <a:latin typeface="Cambria"/>
                <a:sym typeface="Wingdings"/>
              </a:rPr>
              <a:t> in </a:t>
            </a:r>
            <a:r>
              <a:rPr lang="de-DE" b="0" i="0" u="none" strike="noStrike" kern="1200" baseline="0" dirty="0" err="1">
                <a:solidFill>
                  <a:srgbClr val="000000"/>
                </a:solidFill>
                <a:latin typeface="Cambria"/>
                <a:sym typeface="Wingdings"/>
              </a:rPr>
              <a:t>the</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program</a:t>
            </a:r>
            <a:r>
              <a:rPr lang="de-DE" b="0" i="0" u="none" strike="noStrike" kern="1200" baseline="0" dirty="0">
                <a:solidFill>
                  <a:srgbClr val="000000"/>
                </a:solidFill>
                <a:latin typeface="Cambria"/>
                <a:sym typeface="Wingdings"/>
              </a:rPr>
              <a:t> code. </a:t>
            </a:r>
            <a:r>
              <a:rPr lang="de-DE" b="0" i="0" u="none" strike="noStrike" kern="1200" baseline="0" dirty="0" err="1">
                <a:solidFill>
                  <a:srgbClr val="000000"/>
                </a:solidFill>
                <a:latin typeface="Cambria"/>
                <a:sym typeface="Wingdings"/>
              </a:rPr>
              <a:t>Additionally</a:t>
            </a:r>
            <a:r>
              <a:rPr lang="de-DE" b="0" i="0" u="none" strike="noStrike" kern="1200" baseline="0" dirty="0">
                <a:solidFill>
                  <a:srgbClr val="000000"/>
                </a:solidFill>
                <a:latin typeface="Cambria"/>
                <a:sym typeface="Wingdings"/>
              </a:rPr>
              <a:t>, global variable, </a:t>
            </a:r>
            <a:r>
              <a:rPr lang="de-DE" dirty="0" err="1">
                <a:solidFill>
                  <a:srgbClr val="000000"/>
                </a:solidFill>
                <a:latin typeface="Cambria"/>
                <a:sym typeface="Wingdings"/>
              </a:rPr>
              <a:t>therefore</a:t>
            </a:r>
            <a:r>
              <a:rPr lang="de-DE" dirty="0">
                <a:solidFill>
                  <a:srgbClr val="000000"/>
                </a:solidFill>
                <a:latin typeface="Cambria"/>
                <a:sym typeface="Wingdings"/>
              </a:rPr>
              <a:t> </a:t>
            </a:r>
            <a:r>
              <a:rPr lang="de-DE" b="0" i="0" u="none" strike="noStrike" kern="1200" baseline="0" dirty="0" err="1">
                <a:solidFill>
                  <a:srgbClr val="000000"/>
                </a:solidFill>
                <a:latin typeface="Cambria"/>
                <a:sym typeface="Wingdings"/>
              </a:rPr>
              <a:t>static</a:t>
            </a:r>
            <a:r>
              <a:rPr lang="de-DE" b="0" i="0" u="none" strike="noStrike" kern="1200" baseline="0" dirty="0">
                <a:solidFill>
                  <a:srgbClr val="000000"/>
                </a:solidFill>
                <a:latin typeface="Cambria"/>
                <a:sym typeface="Wingdings"/>
              </a:rPr>
              <a:t>.</a:t>
            </a:r>
            <a:endParaRPr lang="hu-HU" b="0" i="0" u="none" strike="noStrike" kern="1200" baseline="0" dirty="0">
              <a:solidFill>
                <a:srgbClr val="000000"/>
              </a:solidFill>
              <a:latin typeface="Cambria"/>
            </a:endParaRPr>
          </a:p>
          <a:p>
            <a:pPr rtl="0"/>
            <a:endParaRPr lang="fr-FR" b="0" i="0" u="none" strike="noStrike" kern="1200" baseline="0" dirty="0">
              <a:solidFill>
                <a:srgbClr val="000000"/>
              </a:solidFill>
              <a:latin typeface="Cambria"/>
            </a:endParaRPr>
          </a:p>
          <a:p>
            <a:pPr rtl="0"/>
            <a:r>
              <a:rPr lang="fr-FR" b="0" i="0" u="none" strike="noStrike" kern="1200" baseline="0" dirty="0" err="1">
                <a:solidFill>
                  <a:srgbClr val="000000"/>
                </a:solidFill>
                <a:latin typeface="Cambria"/>
              </a:rPr>
              <a:t>void</a:t>
            </a:r>
            <a:r>
              <a:rPr lang="fr-FR" b="0" i="0" u="none" strike="noStrike" kern="1200" baseline="0" dirty="0">
                <a:solidFill>
                  <a:srgbClr val="000000"/>
                </a:solidFill>
                <a:latin typeface="Cambria"/>
              </a:rPr>
              <a:t> main(</a:t>
            </a:r>
            <a:r>
              <a:rPr lang="fr-FR" b="0" i="0" u="none" strike="noStrike" kern="1200" baseline="0" dirty="0" err="1">
                <a:solidFill>
                  <a:srgbClr val="000000"/>
                </a:solidFill>
                <a:latin typeface="Cambria"/>
              </a:rPr>
              <a:t>void</a:t>
            </a:r>
            <a:r>
              <a:rPr lang="fr-FR" b="0" i="0" u="none" strike="noStrike" kern="1200" baseline="0" dirty="0">
                <a:solidFill>
                  <a:srgbClr val="000000"/>
                </a:solidFill>
                <a:latin typeface="Cambria"/>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b="0" i="0" u="none" strike="noStrike" kern="1200" baseline="0" dirty="0">
                <a:solidFill>
                  <a:srgbClr val="000000"/>
                </a:solidFill>
                <a:latin typeface="Cambria"/>
              </a:rPr>
              <a:t>   </a:t>
            </a:r>
            <a:r>
              <a:rPr lang="fr-FR" b="0" i="0" u="none" strike="noStrike" kern="1200" baseline="0" dirty="0" err="1">
                <a:solidFill>
                  <a:srgbClr val="000000"/>
                </a:solidFill>
                <a:latin typeface="Cambria"/>
              </a:rPr>
              <a:t>int</a:t>
            </a:r>
            <a:r>
              <a:rPr lang="fr-FR" b="0" i="0" u="none" strike="noStrike" kern="1200" baseline="0" dirty="0">
                <a:solidFill>
                  <a:srgbClr val="000000"/>
                </a:solidFill>
                <a:latin typeface="Cambria"/>
              </a:rPr>
              <a:t> i;		</a:t>
            </a:r>
            <a:r>
              <a:rPr lang="fr-FR" b="0" i="0" u="none" strike="noStrike" kern="1200" baseline="0" dirty="0">
                <a:solidFill>
                  <a:srgbClr val="000000"/>
                </a:solidFill>
                <a:latin typeface="Cambria"/>
                <a:sym typeface="Wingdings"/>
              </a:rPr>
              <a:t>&gt;</a:t>
            </a:r>
            <a:r>
              <a:rPr lang="de-DE" b="0" i="0" u="none" strike="noStrike" kern="1200" baseline="0" dirty="0" err="1">
                <a:solidFill>
                  <a:srgbClr val="000000"/>
                </a:solidFill>
                <a:latin typeface="Cambria"/>
                <a:sym typeface="Wingdings"/>
              </a:rPr>
              <a:t>local</a:t>
            </a:r>
            <a:r>
              <a:rPr lang="de-DE" b="0" i="0" u="none" strike="noStrike" kern="1200" baseline="0" dirty="0">
                <a:solidFill>
                  <a:srgbClr val="000000"/>
                </a:solidFill>
                <a:latin typeface="Cambria"/>
                <a:sym typeface="Wingdings"/>
              </a:rPr>
              <a:t> variable, </a:t>
            </a:r>
            <a:r>
              <a:rPr lang="de-DE" dirty="0" err="1">
                <a:solidFill>
                  <a:srgbClr val="000000"/>
                </a:solidFill>
                <a:latin typeface="Cambria"/>
                <a:sym typeface="Wingdings"/>
              </a:rPr>
              <a:t>therefore</a:t>
            </a:r>
            <a:r>
              <a:rPr lang="de-DE" dirty="0">
                <a:solidFill>
                  <a:srgbClr val="000000"/>
                </a:solidFill>
                <a:latin typeface="Cambria"/>
                <a:sym typeface="Wingdings"/>
              </a:rPr>
              <a:t> </a:t>
            </a:r>
            <a:r>
              <a:rPr lang="de-DE" b="0" i="0" u="none" strike="noStrike" kern="1200" baseline="0" dirty="0" err="1">
                <a:solidFill>
                  <a:srgbClr val="000000"/>
                </a:solidFill>
                <a:latin typeface="Cambria"/>
                <a:sym typeface="Wingdings"/>
              </a:rPr>
              <a:t>stack-data</a:t>
            </a:r>
            <a:endParaRPr lang="fr-FR" b="0" i="0" u="none" strike="noStrike" kern="1200" baseline="0" dirty="0">
              <a:solidFill>
                <a:srgbClr val="000000"/>
              </a:solidFill>
              <a:latin typeface="Cambria"/>
            </a:endParaRPr>
          </a:p>
          <a:p>
            <a:pPr rtl="0"/>
            <a:r>
              <a:rPr lang="da-DK" b="0" i="0" u="none" strike="noStrike" kern="1200" baseline="0" dirty="0">
                <a:solidFill>
                  <a:srgbClr val="000000"/>
                </a:solidFill>
                <a:latin typeface="Cambria"/>
              </a:rPr>
              <a:t>   char f[32];		</a:t>
            </a:r>
            <a:r>
              <a:rPr lang="da-DK" b="0" i="0" u="none" strike="noStrike" kern="1200" baseline="0" dirty="0">
                <a:solidFill>
                  <a:srgbClr val="000000"/>
                </a:solidFill>
                <a:latin typeface="Cambria"/>
                <a:sym typeface="Wingdings"/>
              </a:rPr>
              <a:t>&gt; </a:t>
            </a:r>
            <a:endParaRPr lang="da-DK" b="0" i="0" u="none" strike="noStrike" kern="1200" baseline="0" dirty="0">
              <a:solidFill>
                <a:srgbClr val="000000"/>
              </a:solidFill>
              <a:latin typeface="Cambria"/>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b="0" i="0" u="none" strike="noStrike" kern="1200" baseline="0" dirty="0">
                <a:solidFill>
                  <a:srgbClr val="000000"/>
                </a:solidFill>
                <a:latin typeface="Cambria"/>
              </a:rPr>
              <a:t>   int *array;		</a:t>
            </a:r>
            <a:r>
              <a:rPr lang="fr-FR" b="0" i="0" u="none" strike="noStrike" kern="1200" baseline="0" dirty="0">
                <a:solidFill>
                  <a:srgbClr val="000000"/>
                </a:solidFill>
                <a:latin typeface="Cambria"/>
                <a:sym typeface="Wingdings"/>
              </a:rPr>
              <a:t>&gt;</a:t>
            </a:r>
            <a:r>
              <a:rPr lang="de-DE" b="0" i="0" u="none" strike="noStrike" kern="1200" baseline="0" dirty="0" err="1">
                <a:solidFill>
                  <a:srgbClr val="000000"/>
                </a:solidFill>
                <a:latin typeface="Cambria"/>
                <a:sym typeface="Wingdings"/>
              </a:rPr>
              <a:t>local</a:t>
            </a:r>
            <a:r>
              <a:rPr lang="de-DE" b="0" i="0" u="none" strike="noStrike" kern="1200" baseline="0" dirty="0">
                <a:solidFill>
                  <a:srgbClr val="000000"/>
                </a:solidFill>
                <a:latin typeface="Cambria"/>
                <a:sym typeface="Wingdings"/>
              </a:rPr>
              <a:t> </a:t>
            </a:r>
            <a:r>
              <a:rPr lang="de-DE" b="0" i="0" u="none" strike="noStrike" kern="1200" baseline="0" dirty="0" err="1">
                <a:solidFill>
                  <a:srgbClr val="000000"/>
                </a:solidFill>
                <a:latin typeface="Cambria"/>
                <a:sym typeface="Wingdings"/>
              </a:rPr>
              <a:t>pointer</a:t>
            </a:r>
            <a:r>
              <a:rPr lang="de-DE" b="0" i="0" u="none" strike="noStrike" kern="1200" baseline="0" dirty="0">
                <a:solidFill>
                  <a:srgbClr val="000000"/>
                </a:solidFill>
                <a:latin typeface="Cambria"/>
                <a:sym typeface="Wingdings"/>
              </a:rPr>
              <a:t> variable, </a:t>
            </a:r>
            <a:r>
              <a:rPr lang="de-DE" dirty="0" err="1">
                <a:solidFill>
                  <a:srgbClr val="000000"/>
                </a:solidFill>
                <a:latin typeface="Cambria"/>
                <a:sym typeface="Wingdings"/>
              </a:rPr>
              <a:t>therefore</a:t>
            </a:r>
            <a:r>
              <a:rPr lang="de-DE" dirty="0">
                <a:solidFill>
                  <a:srgbClr val="000000"/>
                </a:solidFill>
                <a:latin typeface="Cambria"/>
                <a:sym typeface="Wingdings"/>
              </a:rPr>
              <a:t> </a:t>
            </a:r>
            <a:r>
              <a:rPr lang="de-DE" b="0" i="0" u="none" strike="noStrike" kern="1200" baseline="0" dirty="0" err="1">
                <a:solidFill>
                  <a:srgbClr val="000000"/>
                </a:solidFill>
                <a:latin typeface="Cambria"/>
                <a:sym typeface="Wingdings"/>
              </a:rPr>
              <a:t>stack-data</a:t>
            </a:r>
            <a:endParaRPr lang="da-DK" b="0" i="0" u="none" strike="noStrike" kern="1200" baseline="0" dirty="0">
              <a:solidFill>
                <a:srgbClr val="000000"/>
              </a:solidFill>
              <a:latin typeface="Cambria"/>
            </a:endParaRPr>
          </a:p>
          <a:p>
            <a:pPr rtl="0"/>
            <a:r>
              <a:rPr lang="en-US" b="0" i="0" u="none" strike="noStrike" kern="1200" baseline="0" dirty="0">
                <a:solidFill>
                  <a:srgbClr val="000000"/>
                </a:solidFill>
                <a:latin typeface="Cambria"/>
              </a:rPr>
              <a:t>   array =(int*)malloc(128); </a:t>
            </a:r>
            <a:r>
              <a:rPr lang="en-US" b="0" i="0" u="none" strike="noStrike" kern="1200" baseline="0" dirty="0">
                <a:solidFill>
                  <a:srgbClr val="000000"/>
                </a:solidFill>
                <a:latin typeface="Cambria"/>
                <a:sym typeface="Wingdings"/>
              </a:rPr>
              <a:t>&gt;array content, </a:t>
            </a:r>
            <a:r>
              <a:rPr lang="en-US" dirty="0">
                <a:solidFill>
                  <a:srgbClr val="000000"/>
                </a:solidFill>
                <a:latin typeface="Cambria"/>
                <a:sym typeface="Wingdings"/>
              </a:rPr>
              <a:t>therefore: </a:t>
            </a:r>
            <a:r>
              <a:rPr lang="en-US" b="0" i="0" u="none" strike="noStrike" kern="1200" baseline="0" dirty="0">
                <a:solidFill>
                  <a:srgbClr val="000000"/>
                </a:solidFill>
                <a:latin typeface="Cambria"/>
                <a:sym typeface="Wingdings"/>
              </a:rPr>
              <a:t>Heap</a:t>
            </a:r>
            <a:endParaRPr lang="en-US" b="0" i="0" u="none" strike="noStrike" kern="1200" baseline="0" dirty="0">
              <a:solidFill>
                <a:srgbClr val="000000"/>
              </a:solidFill>
              <a:latin typeface="Cambria"/>
            </a:endParaRPr>
          </a:p>
          <a:p>
            <a:pPr rtl="0"/>
            <a:r>
              <a:rPr lang="it-IT" b="0" i="0" u="none" strike="noStrike" kern="1200" baseline="0" dirty="0">
                <a:solidFill>
                  <a:srgbClr val="000000"/>
                </a:solidFill>
                <a:latin typeface="Cambria"/>
              </a:rPr>
              <a:t>   e = d + 7;		</a:t>
            </a:r>
            <a:r>
              <a:rPr lang="it-IT" b="0" i="0" u="none" strike="noStrike" kern="1200" baseline="0" dirty="0">
                <a:solidFill>
                  <a:srgbClr val="000000"/>
                </a:solidFill>
                <a:latin typeface="Cambria"/>
                <a:sym typeface="Wingdings"/>
              </a:rPr>
              <a:t>&gt;program code</a:t>
            </a:r>
            <a:endParaRPr lang="it-IT" b="0" i="0" u="none" strike="noStrike" kern="1200" baseline="0" dirty="0">
              <a:solidFill>
                <a:srgbClr val="000000"/>
              </a:solidFill>
              <a:latin typeface="Cambria"/>
            </a:endParaRPr>
          </a:p>
          <a:p>
            <a:pPr rtl="0"/>
            <a:r>
              <a:rPr lang="it-IT" b="0" i="0" u="none" strike="noStrike" kern="1200" baseline="0" dirty="0">
                <a:solidFill>
                  <a:srgbClr val="000000"/>
                </a:solidFill>
                <a:latin typeface="Cambria"/>
              </a:rPr>
              <a:t>   printf(“Hello!”);	</a:t>
            </a:r>
            <a:r>
              <a:rPr lang="it-IT" b="0" i="0" u="none" strike="noStrike" kern="1200" baseline="0" dirty="0">
                <a:solidFill>
                  <a:srgbClr val="000000"/>
                </a:solidFill>
                <a:latin typeface="Cambria"/>
                <a:sym typeface="Wingdings"/>
              </a:rPr>
              <a:t>&gt;printf: stdio.h = library, </a:t>
            </a:r>
            <a:r>
              <a:rPr lang="it-IT" dirty="0">
                <a:solidFill>
                  <a:srgbClr val="000000"/>
                </a:solidFill>
                <a:latin typeface="Cambria"/>
                <a:sym typeface="Wingdings"/>
              </a:rPr>
              <a:t>therefore </a:t>
            </a:r>
            <a:r>
              <a:rPr lang="it-IT" b="0" i="0" u="none" strike="noStrike" kern="1200" baseline="0" dirty="0">
                <a:solidFill>
                  <a:srgbClr val="000000"/>
                </a:solidFill>
                <a:latin typeface="Cambria"/>
                <a:sym typeface="Wingdings"/>
              </a:rPr>
              <a:t>library code</a:t>
            </a:r>
            <a:endParaRPr lang="it-IT" b="0" i="0" u="none" strike="noStrike" kern="1200" baseline="0" dirty="0">
              <a:solidFill>
                <a:srgbClr val="000000"/>
              </a:solidFill>
              <a:latin typeface="Cambria"/>
            </a:endParaRPr>
          </a:p>
          <a:p>
            <a:pPr rtl="0"/>
            <a:r>
              <a:rPr lang="it-IT" b="0" i="0" u="none" strike="noStrike" kern="1200" baseline="0" dirty="0">
                <a:solidFill>
                  <a:srgbClr val="000000"/>
                </a:solidFill>
                <a:latin typeface="Cambria"/>
              </a:rPr>
              <a:t>}</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a:p>
        </p:txBody>
      </p:sp>
    </p:spTree>
    <p:extLst>
      <p:ext uri="{BB962C8B-B14F-4D97-AF65-F5344CB8AC3E}">
        <p14:creationId xmlns:p14="http://schemas.microsoft.com/office/powerpoint/2010/main" val="1069122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a:t>
            </a:r>
            <a:r>
              <a:rPr lang="en-GB" baseline="0" dirty="0"/>
              <a:t> the C declaration of a function pointer looks complicated, it </a:t>
            </a:r>
            <a:r>
              <a:rPr lang="en-GB" baseline="0"/>
              <a:t>can </a:t>
            </a:r>
            <a:r>
              <a:rPr lang="en-GB" dirty="0"/>
              <a:t>be</a:t>
            </a:r>
            <a:r>
              <a:rPr lang="en-GB"/>
              <a:t> </a:t>
            </a:r>
            <a:r>
              <a:rPr lang="en-GB" baseline="0"/>
              <a:t>easily understood</a:t>
            </a:r>
            <a:r>
              <a:rPr lang="en-GB" baseline="0" dirty="0"/>
              <a:t>:</a:t>
            </a:r>
          </a:p>
          <a:p>
            <a:endParaRPr lang="en-GB" baseline="0" dirty="0"/>
          </a:p>
          <a:p>
            <a:r>
              <a:rPr lang="en-GB" baseline="0" dirty="0"/>
              <a:t>In line 1, a new type of void </a:t>
            </a:r>
            <a:r>
              <a:rPr lang="en-GB" baseline="0" dirty="0" err="1"/>
              <a:t>const</a:t>
            </a:r>
            <a:r>
              <a:rPr lang="en-GB" baseline="0" dirty="0"/>
              <a:t> function pointer is defined. This is an unchangeable function without input- and return parameter.</a:t>
            </a:r>
          </a:p>
          <a:p>
            <a:endParaRPr lang="en-GB" baseline="0" dirty="0"/>
          </a:p>
          <a:p>
            <a:r>
              <a:rPr lang="en-GB" baseline="0" dirty="0"/>
              <a:t>The exception table contains all required pointers to functions or its address </a:t>
            </a:r>
            <a:r>
              <a:rPr lang="en-GB" baseline="0"/>
              <a:t>areas </a:t>
            </a:r>
            <a:r>
              <a:rPr lang="en-GB"/>
              <a:t>that </a:t>
            </a:r>
            <a:r>
              <a:rPr lang="en-GB" baseline="0"/>
              <a:t>need </a:t>
            </a:r>
            <a:r>
              <a:rPr lang="en-GB" baseline="0" dirty="0"/>
              <a:t>to be defined for the program:</a:t>
            </a:r>
          </a:p>
          <a:p>
            <a:pPr marL="171450" indent="-171450">
              <a:buFont typeface="Arial" panose="020B0604020202020204" pitchFamily="34" charset="0"/>
              <a:buChar char="•"/>
            </a:pPr>
            <a:r>
              <a:rPr lang="en-GB" baseline="0" dirty="0"/>
              <a:t>Stack pointer</a:t>
            </a:r>
          </a:p>
          <a:p>
            <a:pPr marL="171450" indent="-171450">
              <a:buFont typeface="Arial" panose="020B0604020202020204" pitchFamily="34" charset="0"/>
              <a:buChar char="•"/>
            </a:pPr>
            <a:r>
              <a:rPr lang="en-GB" baseline="0" dirty="0"/>
              <a:t>Program pointer</a:t>
            </a:r>
          </a:p>
          <a:p>
            <a:pPr marL="171450" indent="-171450">
              <a:buFont typeface="Arial" panose="020B0604020202020204" pitchFamily="34" charset="0"/>
              <a:buChar char="•"/>
            </a:pPr>
            <a:r>
              <a:rPr lang="en-GB" baseline="0" dirty="0"/>
              <a:t>Non-maskable interrupt exception</a:t>
            </a:r>
          </a:p>
          <a:p>
            <a:pPr marL="171450" indent="-171450">
              <a:buFont typeface="Arial" panose="020B0604020202020204" pitchFamily="34" charset="0"/>
              <a:buChar char="•"/>
            </a:pPr>
            <a:r>
              <a:rPr lang="en-GB"/>
              <a:t>Hard </a:t>
            </a:r>
            <a:r>
              <a:rPr lang="en-GB" baseline="0"/>
              <a:t>fault-exception</a:t>
            </a:r>
            <a:r>
              <a:rPr lang="en-GB" baseline="0" dirty="0"/>
              <a:t>, etc.</a:t>
            </a:r>
          </a:p>
          <a:p>
            <a:pPr marL="171450" indent="-171450">
              <a:buFontTx/>
              <a:buChar char="-"/>
            </a:pPr>
            <a:endParaRPr lang="en-GB" baseline="0" dirty="0"/>
          </a:p>
          <a:p>
            <a:pPr marL="0" indent="0">
              <a:buFontTx/>
              <a:buNone/>
            </a:pPr>
            <a:r>
              <a:rPr lang="en-GB"/>
              <a:t>The  ‘#pragma’ directive </a:t>
            </a:r>
            <a:r>
              <a:rPr lang="en-GB" dirty="0"/>
              <a:t>is the method specified by the C standard for providing additional information to the compiler, beyond what is conveyed in the language itself. Everything inside a pragma</a:t>
            </a:r>
            <a:r>
              <a:rPr lang="en-GB" baseline="0" dirty="0"/>
              <a:t> is ignored if the compiler doesn’t know the directive.</a:t>
            </a:r>
          </a:p>
          <a:p>
            <a:pPr marL="171450" indent="-171450">
              <a:buFontTx/>
              <a:buChar char="-"/>
            </a:pPr>
            <a:endParaRPr lang="en-GB" baseline="0" dirty="0"/>
          </a:p>
          <a:p>
            <a:pPr marL="0" indent="0">
              <a:buFontTx/>
              <a:buNone/>
            </a:pPr>
            <a:r>
              <a:rPr lang="en-GB" baseline="0" dirty="0"/>
              <a:t>As required by the Arm architecture for a program definition, everything but the linker directive for the initialization of the stack pointer needs to be defined in the program code.</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a:p>
        </p:txBody>
      </p:sp>
    </p:spTree>
    <p:extLst>
      <p:ext uri="{BB962C8B-B14F-4D97-AF65-F5344CB8AC3E}">
        <p14:creationId xmlns:p14="http://schemas.microsoft.com/office/powerpoint/2010/main" val="424660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649534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access</a:t>
            </a:r>
            <a:r>
              <a:rPr lang="en-GB" baseline="0" dirty="0"/>
              <a:t> to peripherals is </a:t>
            </a:r>
            <a:r>
              <a:rPr lang="en-GB" dirty="0"/>
              <a:t>shown </a:t>
            </a:r>
            <a:r>
              <a:rPr lang="en-GB" baseline="0" dirty="0"/>
              <a:t>here in an example. It is directly accessed via their address and the pointer to its content, respectively.</a:t>
            </a:r>
          </a:p>
          <a:p>
            <a:endParaRPr lang="en-GB" baseline="0" dirty="0"/>
          </a:p>
          <a:p>
            <a:r>
              <a:rPr lang="en-GB" baseline="0" dirty="0"/>
              <a:t>More detailed examples will be given in a later module dedicated to this topic.</a:t>
            </a:r>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a:p>
        </p:txBody>
      </p:sp>
    </p:spTree>
    <p:extLst>
      <p:ext uri="{BB962C8B-B14F-4D97-AF65-F5344CB8AC3E}">
        <p14:creationId xmlns:p14="http://schemas.microsoft.com/office/powerpoint/2010/main" val="2694482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example was explained in the earlier module</a:t>
            </a:r>
            <a:r>
              <a:rPr lang="en-GB" baseline="0" dirty="0"/>
              <a:t> focusing on Arm architecture and bit-band operations.  Bit-band operations are a more efficient and secure way to access single bits in the memory.</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a:p>
        </p:txBody>
      </p:sp>
    </p:spTree>
    <p:extLst>
      <p:ext uri="{BB962C8B-B14F-4D97-AF65-F5344CB8AC3E}">
        <p14:creationId xmlns:p14="http://schemas.microsoft.com/office/powerpoint/2010/main" val="2413977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bit-banding</a:t>
            </a:r>
            <a:r>
              <a:rPr lang="en-GB" baseline="0" dirty="0"/>
              <a:t> is not natively supported in C, a workaround has to be created. The bit-band address needs to be defined separately.  In line 1 of the code, the original data address for traditional bit manipulation is used.  In lines 2 and 3, the bit-band addresses of the respective bits are defined.</a:t>
            </a:r>
          </a:p>
          <a:p>
            <a:endParaRPr lang="en-GB" baseline="0" dirty="0"/>
          </a:p>
          <a:p>
            <a:r>
              <a:rPr lang="en-GB" baseline="0" dirty="0"/>
              <a:t>The resulting code manipulations are shown:</a:t>
            </a:r>
          </a:p>
          <a:p>
            <a:pPr marL="171450" indent="-171450">
              <a:buFont typeface="Arial" panose="020B0604020202020204" pitchFamily="34" charset="0"/>
              <a:buChar char="•"/>
            </a:pPr>
            <a:r>
              <a:rPr lang="en-GB" baseline="0" dirty="0"/>
              <a:t>traditional: line 4</a:t>
            </a:r>
          </a:p>
          <a:p>
            <a:pPr marL="171450" indent="-171450">
              <a:buFont typeface="Arial" panose="020B0604020202020204" pitchFamily="34" charset="0"/>
              <a:buChar char="•"/>
            </a:pPr>
            <a:r>
              <a:rPr lang="en-GB" baseline="0" dirty="0"/>
              <a:t>bit-band: line 5+6</a:t>
            </a:r>
          </a:p>
          <a:p>
            <a:pPr marL="171450" indent="-171450">
              <a:buFontTx/>
              <a:buChar char="-"/>
            </a:pPr>
            <a:endParaRPr lang="en-GB" baseline="0" dirty="0"/>
          </a:p>
          <a:p>
            <a:pPr marL="0" indent="0">
              <a:buFontTx/>
              <a:buNone/>
            </a:pPr>
            <a:r>
              <a:rPr lang="en-GB" baseline="0" dirty="0"/>
              <a:t>The alternative macro in the example below calculates the bit-band address with a macro directly according to the following algorithm:</a:t>
            </a:r>
          </a:p>
          <a:p>
            <a:pPr marL="0" indent="0">
              <a:buFontTx/>
              <a:buNone/>
            </a:pPr>
            <a:endParaRPr lang="en-GB" baseline="0" dirty="0"/>
          </a:p>
          <a:p>
            <a:pPr marL="0" indent="0">
              <a:buFontTx/>
              <a:buNone/>
            </a:pPr>
            <a:r>
              <a:rPr lang="en-GB" dirty="0" err="1"/>
              <a:t>bit_word_offset</a:t>
            </a:r>
            <a:r>
              <a:rPr lang="en-GB" dirty="0"/>
              <a:t> = (</a:t>
            </a:r>
            <a:r>
              <a:rPr lang="en-GB" dirty="0" err="1"/>
              <a:t>byte_offset</a:t>
            </a:r>
            <a:r>
              <a:rPr lang="en-GB" dirty="0"/>
              <a:t> * 32) + (</a:t>
            </a:r>
            <a:r>
              <a:rPr lang="en-GB" dirty="0" err="1"/>
              <a:t>bit_number</a:t>
            </a:r>
            <a:r>
              <a:rPr lang="en-GB" dirty="0"/>
              <a:t> * 4)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bit_word_address</a:t>
            </a:r>
            <a:r>
              <a:rPr lang="en-GB" dirty="0"/>
              <a:t> = </a:t>
            </a:r>
            <a:r>
              <a:rPr lang="en-GB" dirty="0" err="1"/>
              <a:t>bit_band_base</a:t>
            </a:r>
            <a:r>
              <a:rPr lang="en-GB" dirty="0"/>
              <a:t> + </a:t>
            </a:r>
            <a:r>
              <a:rPr lang="en-GB" dirty="0" err="1"/>
              <a:t>bit_word_offset</a:t>
            </a:r>
            <a:r>
              <a:rPr lang="en-GB" baseline="0" dirty="0"/>
              <a:t> = </a:t>
            </a:r>
            <a:r>
              <a:rPr lang="en-GB" dirty="0" err="1"/>
              <a:t>bit_band_base</a:t>
            </a:r>
            <a:r>
              <a:rPr lang="en-GB" dirty="0"/>
              <a:t> + (</a:t>
            </a:r>
            <a:r>
              <a:rPr lang="en-GB" dirty="0" err="1"/>
              <a:t>byte_offset</a:t>
            </a:r>
            <a:r>
              <a:rPr lang="en-GB" dirty="0"/>
              <a:t> * 32) + (</a:t>
            </a:r>
            <a:r>
              <a:rPr lang="en-GB" dirty="0" err="1"/>
              <a:t>bit_number</a:t>
            </a:r>
            <a:r>
              <a:rPr lang="en-GB" dirty="0"/>
              <a:t> * 4) </a:t>
            </a:r>
          </a:p>
          <a:p>
            <a:pPr marL="0" indent="0">
              <a:buFontTx/>
              <a:buNone/>
            </a:pPr>
            <a:endParaRPr lang="en-GB" baseline="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a:p>
        </p:txBody>
      </p:sp>
    </p:spTree>
    <p:extLst>
      <p:ext uri="{BB962C8B-B14F-4D97-AF65-F5344CB8AC3E}">
        <p14:creationId xmlns:p14="http://schemas.microsoft.com/office/powerpoint/2010/main" val="2809510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a:p>
        </p:txBody>
      </p:sp>
    </p:spTree>
    <p:extLst>
      <p:ext uri="{BB962C8B-B14F-4D97-AF65-F5344CB8AC3E}">
        <p14:creationId xmlns:p14="http://schemas.microsoft.com/office/powerpoint/2010/main" val="3011514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 example</a:t>
            </a:r>
            <a:r>
              <a:rPr lang="en-GB" baseline="0" dirty="0"/>
              <a:t> function </a:t>
            </a:r>
            <a:r>
              <a:rPr lang="en-GB" baseline="0" dirty="0" err="1"/>
              <a:t>my_add</a:t>
            </a:r>
            <a:r>
              <a:rPr lang="en-GB" baseline="0" dirty="0"/>
              <a:t>, adds 4 integer numbers x1…x4 and returns the result of the addition.</a:t>
            </a:r>
          </a:p>
          <a:p>
            <a:endParaRPr lang="en-GB" baseline="0" dirty="0"/>
          </a:p>
          <a:p>
            <a:r>
              <a:rPr lang="en-GB" baseline="0" dirty="0"/>
              <a:t>When calling the function from assembly, the values for the parameters x1…x4 are stored in the registers R0…R3. In the next step</a:t>
            </a:r>
            <a:r>
              <a:rPr lang="en-GB" dirty="0"/>
              <a:t>,</a:t>
            </a:r>
            <a:r>
              <a:rPr lang="en-GB" baseline="0" dirty="0"/>
              <a:t> the function ‘</a:t>
            </a:r>
            <a:r>
              <a:rPr lang="en-GB" baseline="0" dirty="0" err="1"/>
              <a:t>my_add</a:t>
            </a:r>
            <a:r>
              <a:rPr lang="en-GB" baseline="0" dirty="0"/>
              <a:t>’ is imported from C and called with the values in R0…R3.</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a:p>
        </p:txBody>
      </p:sp>
    </p:spTree>
    <p:extLst>
      <p:ext uri="{BB962C8B-B14F-4D97-AF65-F5344CB8AC3E}">
        <p14:creationId xmlns:p14="http://schemas.microsoft.com/office/powerpoint/2010/main" val="283722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a:p>
        </p:txBody>
      </p:sp>
    </p:spTree>
    <p:extLst>
      <p:ext uri="{BB962C8B-B14F-4D97-AF65-F5344CB8AC3E}">
        <p14:creationId xmlns:p14="http://schemas.microsoft.com/office/powerpoint/2010/main" val="280519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four</a:t>
            </a:r>
            <a:r>
              <a:rPr lang="en-GB" baseline="0" dirty="0"/>
              <a:t> numbers are added in assembly. These </a:t>
            </a:r>
            <a:r>
              <a:rPr lang="en-GB" dirty="0"/>
              <a:t>numbers </a:t>
            </a:r>
            <a:r>
              <a:rPr lang="en-GB" baseline="0" dirty="0"/>
              <a:t>are expected in the registers R0…R3 and always added back to R0. After finishing the calculation, it jumps back with BX to the address of the calling function.</a:t>
            </a:r>
          </a:p>
          <a:p>
            <a:endParaRPr lang="en-GB" baseline="0" dirty="0"/>
          </a:p>
          <a:p>
            <a:r>
              <a:rPr lang="en-GB" baseline="0" dirty="0"/>
              <a:t>In the C part, the function needs to be imported externally, with the correct name and parameter set. At the required position in the source code, the assembly function is called in the same way as any other C function.</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a:p>
        </p:txBody>
      </p:sp>
    </p:spTree>
    <p:extLst>
      <p:ext uri="{BB962C8B-B14F-4D97-AF65-F5344CB8AC3E}">
        <p14:creationId xmlns:p14="http://schemas.microsoft.com/office/powerpoint/2010/main" val="2581635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Generally,</a:t>
            </a:r>
            <a:r>
              <a:rPr lang="en-GB" baseline="0" dirty="0"/>
              <a:t> the detailed syntax of the inline assembly depends on the implementation in the</a:t>
            </a:r>
            <a:r>
              <a:rPr lang="en-US" dirty="0"/>
              <a:t>Integrated Development Environment (</a:t>
            </a:r>
            <a:r>
              <a:rPr lang="en-GB" baseline="0" dirty="0"/>
              <a:t>IDE</a:t>
            </a:r>
            <a:r>
              <a:rPr lang="en-GB" dirty="0"/>
              <a:t>). </a:t>
            </a:r>
            <a:endParaRPr lang="en-GB" baseline="0" dirty="0"/>
          </a:p>
          <a:p>
            <a:endParaRPr lang="en-GB" baseline="0" dirty="0"/>
          </a:p>
          <a:p>
            <a:r>
              <a:rPr lang="en-GB" baseline="0" dirty="0"/>
              <a:t>Here the keyword ‘__</a:t>
            </a:r>
            <a:r>
              <a:rPr lang="en-GB" baseline="0" dirty="0" err="1"/>
              <a:t>asm</a:t>
            </a:r>
            <a:r>
              <a:rPr lang="en-GB" baseline="0" dirty="0"/>
              <a:t>’ indicates the starting inline assembly. The variables k1…k4 are directly accessible in the assembly code, and the Register value R0 must be returned explicitly.</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a:p>
        </p:txBody>
      </p:sp>
    </p:spTree>
    <p:extLst>
      <p:ext uri="{BB962C8B-B14F-4D97-AF65-F5344CB8AC3E}">
        <p14:creationId xmlns:p14="http://schemas.microsoft.com/office/powerpoint/2010/main" val="2321005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a:p>
        </p:txBody>
      </p:sp>
    </p:spTree>
    <p:extLst>
      <p:ext uri="{BB962C8B-B14F-4D97-AF65-F5344CB8AC3E}">
        <p14:creationId xmlns:p14="http://schemas.microsoft.com/office/powerpoint/2010/main" val="23727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a:p>
        </p:txBody>
      </p:sp>
    </p:spTree>
    <p:extLst>
      <p:ext uri="{BB962C8B-B14F-4D97-AF65-F5344CB8AC3E}">
        <p14:creationId xmlns:p14="http://schemas.microsoft.com/office/powerpoint/2010/main" val="73498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perform </a:t>
            </a:r>
            <a:r>
              <a:rPr lang="en-GB" baseline="0" dirty="0"/>
              <a:t>an operated automation (a </a:t>
            </a:r>
            <a:r>
              <a:rPr lang="en-GB" dirty="0"/>
              <a:t>“ </a:t>
            </a:r>
            <a:r>
              <a:rPr lang="en-GB" baseline="0" dirty="0"/>
              <a:t>program</a:t>
            </a:r>
            <a:r>
              <a:rPr lang="en-GB" dirty="0"/>
              <a:t>”), </a:t>
            </a:r>
            <a:r>
              <a:rPr lang="en-GB" baseline="0" dirty="0"/>
              <a:t>a processor and controller need code.  Code is defined as a consecutive sequence of operations.</a:t>
            </a:r>
          </a:p>
          <a:p>
            <a:endParaRPr lang="en-GB" baseline="0" dirty="0"/>
          </a:p>
          <a:p>
            <a:r>
              <a:rPr lang="en-GB" baseline="0" dirty="0"/>
              <a:t>There are many reasons why embedded systems are usually developed at a relatively low (i.e</a:t>
            </a:r>
            <a:r>
              <a:rPr lang="en-GB" dirty="0"/>
              <a:t>., </a:t>
            </a:r>
            <a:r>
              <a:rPr lang="en-GB" baseline="0" dirty="0"/>
              <a:t>close to the basic machine instruction) level. The main reason is that</a:t>
            </a:r>
          </a:p>
          <a:p>
            <a:pPr marL="0" indent="0">
              <a:buFontTx/>
              <a:buNone/>
            </a:pPr>
            <a:r>
              <a:rPr lang="en-GB" baseline="0" dirty="0"/>
              <a:t>microcontrollers are mostly used for maximum efficiency. Machine code can be very efficient because it is fully predictive regarding the actions within the processor.</a:t>
            </a:r>
          </a:p>
          <a:p>
            <a:pPr marL="171450" indent="-171450">
              <a:buFontTx/>
              <a:buChar char="-"/>
            </a:pPr>
            <a:endParaRPr lang="en-GB" baseline="0" dirty="0"/>
          </a:p>
          <a:p>
            <a:pPr marL="0" indent="0">
              <a:buFontTx/>
              <a:buNone/>
            </a:pPr>
            <a:r>
              <a:rPr lang="en-GB" baseline="0" dirty="0"/>
              <a:t>The most common low-level languages are: </a:t>
            </a:r>
          </a:p>
          <a:p>
            <a:pPr marL="171450" indent="-171450">
              <a:buFont typeface="Arial" panose="020B0604020202020204" pitchFamily="34" charset="0"/>
              <a:buChar char="•"/>
            </a:pPr>
            <a:r>
              <a:rPr lang="en-GB" baseline="0" dirty="0"/>
              <a:t>Assembly, which is simply the human readable version of pure machine instructions.</a:t>
            </a:r>
          </a:p>
          <a:p>
            <a:pPr marL="171450" indent="-171450">
              <a:buFont typeface="Arial" panose="020B0604020202020204" pitchFamily="34" charset="0"/>
              <a:buChar char="•"/>
            </a:pPr>
            <a:r>
              <a:rPr lang="en-GB" baseline="0" dirty="0"/>
              <a:t>C as a compiler (= translator to machine code), which should provide optimized algorithms for generating optimized code.</a:t>
            </a:r>
          </a:p>
          <a:p>
            <a:pPr marL="171450" indent="-171450">
              <a:buFontTx/>
              <a:buChar char="-"/>
            </a:pPr>
            <a:endParaRPr lang="en-GB" baseline="0" dirty="0"/>
          </a:p>
          <a:p>
            <a:pPr marL="0" indent="0">
              <a:buFontTx/>
              <a:buNone/>
            </a:pPr>
            <a:r>
              <a:rPr lang="en-GB" baseline="0" dirty="0"/>
              <a:t>To generate code from C for a processor or controller, a specific compiler is needed because:</a:t>
            </a:r>
          </a:p>
          <a:p>
            <a:pPr marL="171450" indent="-171450">
              <a:buFont typeface="Arial" panose="020B0604020202020204" pitchFamily="34" charset="0"/>
              <a:buChar char="•"/>
            </a:pPr>
            <a:r>
              <a:rPr lang="en-GB" baseline="0" dirty="0"/>
              <a:t>As shown in previous modules, every architecture has its own commands and subsets, and</a:t>
            </a:r>
          </a:p>
          <a:p>
            <a:pPr marL="171450" indent="-171450">
              <a:buFont typeface="Arial" panose="020B0604020202020204" pitchFamily="34" charset="0"/>
              <a:buChar char="•"/>
            </a:pPr>
            <a:r>
              <a:rPr lang="en-GB" baseline="0" dirty="0"/>
              <a:t>Every controller has its individual periphery, address spaces, etc.</a:t>
            </a:r>
          </a:p>
          <a:p>
            <a:pPr marL="171450" indent="-171450">
              <a:buFontTx/>
              <a:buChar char="-"/>
            </a:pPr>
            <a:endParaRPr lang="en-GB" baseline="0" dirty="0"/>
          </a:p>
          <a:p>
            <a:pPr marL="0" indent="0">
              <a:buFontTx/>
              <a:buNone/>
            </a:pPr>
            <a:r>
              <a:rPr lang="en-GB" baseline="0" dirty="0"/>
              <a:t>Parts of a code can be configured for controllers, and parts of it need to be provided for </a:t>
            </a:r>
            <a:r>
              <a:rPr lang="en-GB" dirty="0"/>
              <a:t>processor-specific </a:t>
            </a:r>
            <a:r>
              <a:rPr lang="en-GB" baseline="0" dirty="0"/>
              <a:t>compilers. Therefore, Arm-based tools provide code for Arm-based processors and architectures.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793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baseline="0" dirty="0"/>
              <a:t>C is a macro-command-set, which needs to be adaptively mapped to assembly/machine code. It was created to be more humanly readable</a:t>
            </a:r>
            <a:r>
              <a:rPr lang="en-GB" dirty="0"/>
              <a:t>,</a:t>
            </a:r>
            <a:r>
              <a:rPr lang="en-GB" baseline="0" dirty="0"/>
              <a:t> and </a:t>
            </a:r>
            <a:r>
              <a:rPr lang="en-GB" dirty="0"/>
              <a:t>it </a:t>
            </a:r>
            <a:r>
              <a:rPr lang="en-GB" baseline="0" dirty="0"/>
              <a:t>is easier to understand than assembly. It is less optimal and less predictive than assembly, but easier to learn and to understand.</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65718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using</a:t>
            </a:r>
            <a:r>
              <a:rPr lang="en-GB" baseline="0" dirty="0"/>
              <a:t> C code to produce machine readable code for a processor, you begin by entering C code into an integrated developer environment (IDE), also called a graphical developer interface. Depending on the IDE, C code is partly manually written and partly automatically generated.  In a compilation process</a:t>
            </a:r>
            <a:r>
              <a:rPr lang="en-GB" dirty="0"/>
              <a:t> ,</a:t>
            </a:r>
            <a:r>
              <a:rPr lang="en-GB" baseline="0" dirty="0"/>
              <a:t> which may consist of several steps, generic (i.e</a:t>
            </a:r>
            <a:r>
              <a:rPr lang="en-GB" dirty="0"/>
              <a:t>., </a:t>
            </a:r>
            <a:r>
              <a:rPr lang="en-GB" baseline="0" dirty="0"/>
              <a:t>processor independent) assembly code is generated. This again is assembled to </a:t>
            </a:r>
            <a:r>
              <a:rPr lang="en-GB" dirty="0"/>
              <a:t>processor-specific </a:t>
            </a:r>
            <a:r>
              <a:rPr lang="en-GB" dirty="0" err="1"/>
              <a:t>processor-specific</a:t>
            </a:r>
            <a:r>
              <a:rPr lang="en-GB" dirty="0"/>
              <a:t> </a:t>
            </a:r>
            <a:r>
              <a:rPr lang="en-GB" baseline="0" dirty="0"/>
              <a:t>object code. Processor architecture and instruction set specific tools are required. Finally, a linker is needed to link the object code with additional libraries (= precompiled and assembled code), in order to complete a program image.</a:t>
            </a:r>
          </a:p>
          <a:p>
            <a:endParaRPr lang="en-GB" baseline="0" dirty="0"/>
          </a:p>
          <a:p>
            <a:r>
              <a:rPr lang="en-GB" baseline="0" dirty="0"/>
              <a:t>Such an image is now completely processor-/compiler-(sub-)family dependent, including the RAM/ROM-size, interrupts, etc.</a:t>
            </a:r>
          </a:p>
          <a:p>
            <a:endParaRPr lang="en-GB" baseline="0" dirty="0"/>
          </a:p>
          <a:p>
            <a:r>
              <a:rPr lang="en-GB" baseline="0" dirty="0"/>
              <a:t>That image is then downloaded to the controller and may be executed.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405692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65945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a:t>
            </a:r>
            <a:r>
              <a:rPr lang="en-GB" baseline="0" dirty="0"/>
              <a:t> a granular level, the compilation process consists of several sub-steps:</a:t>
            </a:r>
          </a:p>
          <a:p>
            <a:endParaRPr lang="en-GB" baseline="0" dirty="0"/>
          </a:p>
          <a:p>
            <a:pPr marL="171450" indent="-171450">
              <a:buFont typeface="Arial" panose="020B0604020202020204" pitchFamily="34" charset="0"/>
              <a:buChar char="•"/>
            </a:pPr>
            <a:r>
              <a:rPr lang="en-GB" baseline="0" dirty="0"/>
              <a:t>The code may be pre-processed, meaning abbreviations (= macros), indicated with a </a:t>
            </a:r>
            <a:r>
              <a:rPr lang="en-GB" dirty="0"/>
              <a:t>“#,” </a:t>
            </a:r>
            <a:r>
              <a:rPr lang="en-GB" baseline="0" dirty="0"/>
              <a:t>are placed over the relevant code, and all </a:t>
            </a:r>
            <a:r>
              <a:rPr lang="en-GB" dirty="0"/>
              <a:t>subfiles </a:t>
            </a:r>
            <a:r>
              <a:rPr lang="en-GB" baseline="0" dirty="0"/>
              <a:t>are merged.</a:t>
            </a:r>
          </a:p>
          <a:p>
            <a:pPr marL="171450" indent="-171450">
              <a:buFont typeface="Arial" panose="020B0604020202020204" pitchFamily="34" charset="0"/>
              <a:buChar char="•"/>
            </a:pPr>
            <a:r>
              <a:rPr lang="en-GB" baseline="0" dirty="0"/>
              <a:t>Parsing: the code is </a:t>
            </a:r>
            <a:r>
              <a:rPr lang="en-GB" baseline="0" dirty="0" err="1"/>
              <a:t>analyzed</a:t>
            </a:r>
            <a:r>
              <a:rPr lang="en-GB" baseline="0" dirty="0"/>
              <a:t> for the correct syntax and separated into logical </a:t>
            </a:r>
            <a:r>
              <a:rPr lang="en-GB" dirty="0"/>
              <a:t>subgroups</a:t>
            </a:r>
            <a:r>
              <a:rPr lang="en-GB" baseline="0" dirty="0"/>
              <a:t>.</a:t>
            </a:r>
          </a:p>
          <a:p>
            <a:pPr marL="171450" indent="-171450">
              <a:buFont typeface="Arial" panose="020B0604020202020204" pitchFamily="34" charset="0"/>
              <a:buChar char="•"/>
            </a:pPr>
            <a:r>
              <a:rPr lang="en-GB" baseline="0" dirty="0"/>
              <a:t>During a high-level optimization, certain coding patterns may be optimized into better coding schemes for code generation.</a:t>
            </a:r>
          </a:p>
          <a:p>
            <a:pPr marL="171450" indent="-171450">
              <a:buFont typeface="Arial" panose="020B0604020202020204" pitchFamily="34" charset="0"/>
              <a:buChar char="•"/>
            </a:pPr>
            <a:r>
              <a:rPr lang="en-GB" baseline="0" dirty="0"/>
              <a:t>The code generator produces mostly generic assembly code, which should still be processor independent.</a:t>
            </a:r>
          </a:p>
          <a:p>
            <a:pPr marL="171450" indent="-171450">
              <a:buFont typeface="Arial" panose="020B0604020202020204" pitchFamily="34" charset="0"/>
              <a:buChar char="•"/>
            </a:pPr>
            <a:r>
              <a:rPr lang="en-GB" baseline="0" dirty="0"/>
              <a:t>The </a:t>
            </a:r>
            <a:r>
              <a:rPr lang="en-GB" dirty="0"/>
              <a:t>low-level </a:t>
            </a:r>
            <a:r>
              <a:rPr lang="en-GB" baseline="0" dirty="0"/>
              <a:t>optimizer performs processor architecture and command set specific optimization steps.</a:t>
            </a:r>
          </a:p>
          <a:p>
            <a:pPr marL="171450" indent="-171450">
              <a:buFont typeface="Arial" panose="020B0604020202020204" pitchFamily="34" charset="0"/>
              <a:buChar char="•"/>
            </a:pPr>
            <a:r>
              <a:rPr lang="en-GB" baseline="0" dirty="0"/>
              <a:t>During the assembly process, </a:t>
            </a:r>
            <a:r>
              <a:rPr lang="en-GB" dirty="0"/>
              <a:t>processor-specific </a:t>
            </a:r>
            <a:r>
              <a:rPr lang="en-GB" baseline="0" dirty="0"/>
              <a:t>code is being generated.</a:t>
            </a:r>
          </a:p>
          <a:p>
            <a:pPr marL="171450" indent="-171450">
              <a:buFont typeface="Arial" panose="020B0604020202020204" pitchFamily="34" charset="0"/>
              <a:buChar char="•"/>
            </a:pPr>
            <a:r>
              <a:rPr lang="en-GB" baseline="0" dirty="0"/>
              <a:t>Finally, the code is linked together with other pre-coded libraries to a </a:t>
            </a:r>
            <a:r>
              <a:rPr lang="en-GB" dirty="0"/>
              <a:t>processor-specific executable </a:t>
            </a:r>
            <a:r>
              <a:rPr lang="en-GB" baseline="0" dirty="0"/>
              <a:t>image.</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2151242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Program image:</a:t>
            </a:r>
          </a:p>
          <a:p>
            <a:endParaRPr lang="en-GB" dirty="0"/>
          </a:p>
          <a:p>
            <a:pPr marL="285750" indent="-285750">
              <a:buFont typeface="Arial" panose="020B0604020202020204" pitchFamily="34" charset="0"/>
              <a:buChar char="•"/>
            </a:pPr>
            <a:r>
              <a:rPr lang="en-GB" sz="1200" dirty="0"/>
              <a:t>Up to 512 MB memory space range from </a:t>
            </a:r>
            <a:r>
              <a:rPr lang="en-GB" sz="1200" spc="10" dirty="0"/>
              <a:t>0x00000000 to 0x1FFFFFFF</a:t>
            </a:r>
          </a:p>
          <a:p>
            <a:pPr marL="285750" indent="-285750">
              <a:buFont typeface="Arial" panose="020B0604020202020204" pitchFamily="34" charset="0"/>
              <a:buChar char="•"/>
            </a:pPr>
            <a:r>
              <a:rPr lang="en-GB" sz="1200" spc="10" dirty="0"/>
              <a:t>Usually implemented on non-volatile memory, such as on-chip FLASH memory</a:t>
            </a:r>
          </a:p>
          <a:p>
            <a:pPr marL="285750" indent="-285750">
              <a:buFont typeface="Arial" panose="020B0604020202020204" pitchFamily="34" charset="0"/>
              <a:buChar char="•"/>
            </a:pPr>
            <a:r>
              <a:rPr lang="en-GB" sz="1200" spc="10" dirty="0"/>
              <a:t>Normally separated from program data, which is allocated in the SRAM region (or data region)</a:t>
            </a:r>
            <a:endParaRPr lang="en-GB" sz="140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359938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1407465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hyperlink" Target="https://developer.arm.com/docs/100166/0001"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hyperlink" Target="https://developer.arm.com/docs/dui0553/b"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AE52-9B1A-481D-A62B-DCD1B4CF331F}"/>
              </a:ext>
            </a:extLst>
          </p:cNvPr>
          <p:cNvSpPr>
            <a:spLocks noGrp="1"/>
          </p:cNvSpPr>
          <p:nvPr>
            <p:ph type="title"/>
          </p:nvPr>
        </p:nvSpPr>
        <p:spPr/>
        <p:txBody>
          <a:bodyPr/>
          <a:lstStyle/>
          <a:p>
            <a:r>
              <a:rPr lang="en-GB" dirty="0"/>
              <a:t>Introduction to </a:t>
            </a:r>
            <a:br>
              <a:rPr lang="en-GB" dirty="0"/>
            </a:br>
            <a:r>
              <a:rPr lang="en-GB" dirty="0"/>
              <a:t>Cortex-M4 </a:t>
            </a:r>
            <a:br>
              <a:rPr lang="en-GB" dirty="0"/>
            </a:br>
            <a:r>
              <a:rPr lang="en-GB" dirty="0"/>
              <a:t>Programming</a:t>
            </a:r>
            <a:endParaRPr lang="en-US" dirty="0"/>
          </a:p>
        </p:txBody>
      </p:sp>
      <p:sp>
        <p:nvSpPr>
          <p:cNvPr id="3" name="Subtitle 2">
            <a:extLst>
              <a:ext uri="{FF2B5EF4-FFF2-40B4-BE49-F238E27FC236}">
                <a16:creationId xmlns:a16="http://schemas.microsoft.com/office/drawing/2014/main" id="{0ECD7BF0-24DE-47C3-8921-3E872391917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601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8E47-9430-4CC4-87CA-599ECB600975}"/>
              </a:ext>
            </a:extLst>
          </p:cNvPr>
          <p:cNvSpPr>
            <a:spLocks noGrp="1"/>
          </p:cNvSpPr>
          <p:nvPr>
            <p:ph type="title"/>
          </p:nvPr>
        </p:nvSpPr>
        <p:spPr/>
        <p:txBody>
          <a:bodyPr/>
          <a:lstStyle/>
          <a:p>
            <a:r>
              <a:rPr lang="en-GB" dirty="0"/>
              <a:t>Cortex-M4 Program Image</a:t>
            </a:r>
            <a:endParaRPr lang="en-US" dirty="0"/>
          </a:p>
        </p:txBody>
      </p:sp>
      <p:sp>
        <p:nvSpPr>
          <p:cNvPr id="3" name="Content Placeholder 2">
            <a:extLst>
              <a:ext uri="{FF2B5EF4-FFF2-40B4-BE49-F238E27FC236}">
                <a16:creationId xmlns:a16="http://schemas.microsoft.com/office/drawing/2014/main" id="{784877A5-592F-45FC-B08C-0C7E2C2BCC82}"/>
              </a:ext>
            </a:extLst>
          </p:cNvPr>
          <p:cNvSpPr>
            <a:spLocks noGrp="1"/>
          </p:cNvSpPr>
          <p:nvPr>
            <p:ph idx="1"/>
          </p:nvPr>
        </p:nvSpPr>
        <p:spPr>
          <a:xfrm>
            <a:off x="479425" y="1171111"/>
            <a:ext cx="6005458" cy="4948335"/>
          </a:xfrm>
        </p:spPr>
        <p:txBody>
          <a:bodyPr/>
          <a:lstStyle/>
          <a:p>
            <a:r>
              <a:rPr lang="en-GB" sz="2000" dirty="0"/>
              <a:t>Program code</a:t>
            </a:r>
          </a:p>
          <a:p>
            <a:pPr lvl="1">
              <a:spcBef>
                <a:spcPts val="600"/>
              </a:spcBef>
            </a:pPr>
            <a:r>
              <a:rPr lang="en-GB" sz="1800" dirty="0"/>
              <a:t>Program code refers to the instructions generated from the application program. Data types include:</a:t>
            </a:r>
          </a:p>
          <a:p>
            <a:pPr lvl="2">
              <a:spcBef>
                <a:spcPts val="600"/>
              </a:spcBef>
            </a:pPr>
            <a:r>
              <a:rPr lang="en-GB" sz="1600" dirty="0"/>
              <a:t>Initial values of variables: the local variables that are initialized in functions or subroutines during program execution time </a:t>
            </a:r>
          </a:p>
          <a:p>
            <a:pPr lvl="2">
              <a:spcBef>
                <a:spcPts val="600"/>
              </a:spcBef>
            </a:pPr>
            <a:r>
              <a:rPr lang="en-GB" sz="1600" dirty="0"/>
              <a:t>Constants: used in data values, address of peripherals, character strings, etc.</a:t>
            </a:r>
          </a:p>
          <a:p>
            <a:pPr lvl="3">
              <a:spcBef>
                <a:spcPts val="600"/>
              </a:spcBef>
            </a:pPr>
            <a:r>
              <a:rPr lang="en-GB" sz="1600" dirty="0"/>
              <a:t>Sometimes stored together in data blocks called literal pools</a:t>
            </a:r>
          </a:p>
          <a:p>
            <a:pPr lvl="3">
              <a:spcBef>
                <a:spcPts val="600"/>
              </a:spcBef>
            </a:pPr>
            <a:r>
              <a:rPr lang="en-GB" sz="1600" dirty="0"/>
              <a:t>Constant data such as lookup tables, graphics image data (e</a:t>
            </a:r>
            <a:r>
              <a:rPr lang="en-GB" sz="1600"/>
              <a:t>.g., bit </a:t>
            </a:r>
            <a:r>
              <a:rPr lang="en-GB" sz="1600" dirty="0"/>
              <a:t>map) can be merged into the </a:t>
            </a:r>
            <a:r>
              <a:rPr lang="en-GB" sz="1600"/>
              <a:t>program images</a:t>
            </a:r>
            <a:endParaRPr lang="en-GB" sz="1600" dirty="0"/>
          </a:p>
          <a:p>
            <a:pPr lvl="1">
              <a:spcBef>
                <a:spcPts val="600"/>
              </a:spcBef>
            </a:pPr>
            <a:endParaRPr lang="en-GB" sz="1800" dirty="0"/>
          </a:p>
          <a:p>
            <a:r>
              <a:rPr lang="en-GB" sz="2000" dirty="0"/>
              <a:t>C library code</a:t>
            </a:r>
          </a:p>
          <a:p>
            <a:pPr lvl="1">
              <a:spcBef>
                <a:spcPts val="600"/>
              </a:spcBef>
            </a:pPr>
            <a:r>
              <a:rPr lang="en-GB" sz="1800" dirty="0"/>
              <a:t>Object codes inserted into the program image by linkers</a:t>
            </a:r>
            <a:endParaRPr lang="en-US" sz="1800" dirty="0"/>
          </a:p>
        </p:txBody>
      </p:sp>
      <p:sp>
        <p:nvSpPr>
          <p:cNvPr id="4" name="Rectangle 5">
            <a:extLst>
              <a:ext uri="{FF2B5EF4-FFF2-40B4-BE49-F238E27FC236}">
                <a16:creationId xmlns:a16="http://schemas.microsoft.com/office/drawing/2014/main" id="{55C23C97-D1D7-423F-A93C-A83A524AABFF}"/>
              </a:ext>
            </a:extLst>
          </p:cNvPr>
          <p:cNvSpPr/>
          <p:nvPr/>
        </p:nvSpPr>
        <p:spPr bwMode="auto">
          <a:xfrm>
            <a:off x="6926572" y="2055739"/>
            <a:ext cx="1752600" cy="2211194"/>
          </a:xfrm>
          <a:prstGeom prst="rect">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600" b="0" dirty="0"/>
          </a:p>
        </p:txBody>
      </p:sp>
      <p:sp>
        <p:nvSpPr>
          <p:cNvPr id="5" name="TextBox 8">
            <a:extLst>
              <a:ext uri="{FF2B5EF4-FFF2-40B4-BE49-F238E27FC236}">
                <a16:creationId xmlns:a16="http://schemas.microsoft.com/office/drawing/2014/main" id="{F3026AAD-6789-43AF-B34D-6AC04E131071}"/>
              </a:ext>
            </a:extLst>
          </p:cNvPr>
          <p:cNvSpPr txBox="1"/>
          <p:nvPr/>
        </p:nvSpPr>
        <p:spPr>
          <a:xfrm>
            <a:off x="6913311" y="2072350"/>
            <a:ext cx="1765861" cy="323165"/>
          </a:xfrm>
          <a:prstGeom prst="rect">
            <a:avLst/>
          </a:prstGeom>
          <a:noFill/>
        </p:spPr>
        <p:txBody>
          <a:bodyPr wrap="square">
            <a:spAutoFit/>
          </a:bodyPr>
          <a:lstStyle/>
          <a:p>
            <a:pPr algn="ctr">
              <a:defRPr/>
            </a:pPr>
            <a:r>
              <a:rPr lang="en-GB" sz="1500" dirty="0"/>
              <a:t>Code region</a:t>
            </a:r>
          </a:p>
        </p:txBody>
      </p:sp>
      <p:sp>
        <p:nvSpPr>
          <p:cNvPr id="6" name="Rectangle 9">
            <a:extLst>
              <a:ext uri="{FF2B5EF4-FFF2-40B4-BE49-F238E27FC236}">
                <a16:creationId xmlns:a16="http://schemas.microsoft.com/office/drawing/2014/main" id="{20FE25B0-519B-43D0-ADF0-9C1B6EB8C37E}"/>
              </a:ext>
            </a:extLst>
          </p:cNvPr>
          <p:cNvSpPr/>
          <p:nvPr/>
        </p:nvSpPr>
        <p:spPr bwMode="auto">
          <a:xfrm>
            <a:off x="7004163" y="2409559"/>
            <a:ext cx="1597418" cy="792163"/>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Start-up routine &amp;</a:t>
            </a:r>
          </a:p>
          <a:p>
            <a:pPr algn="ctr">
              <a:defRPr/>
            </a:pPr>
            <a:r>
              <a:rPr lang="en-GB" sz="1500" dirty="0"/>
              <a:t>Program code &amp;</a:t>
            </a:r>
          </a:p>
          <a:p>
            <a:pPr algn="ctr">
              <a:defRPr/>
            </a:pPr>
            <a:r>
              <a:rPr lang="en-GB" sz="1500" dirty="0"/>
              <a:t>C library code</a:t>
            </a:r>
          </a:p>
        </p:txBody>
      </p:sp>
      <p:sp>
        <p:nvSpPr>
          <p:cNvPr id="7" name="Rectangle 10">
            <a:extLst>
              <a:ext uri="{FF2B5EF4-FFF2-40B4-BE49-F238E27FC236}">
                <a16:creationId xmlns:a16="http://schemas.microsoft.com/office/drawing/2014/main" id="{F1FA591A-9728-4F66-A523-D6B4C6CBC84C}"/>
              </a:ext>
            </a:extLst>
          </p:cNvPr>
          <p:cNvSpPr/>
          <p:nvPr/>
        </p:nvSpPr>
        <p:spPr bwMode="auto">
          <a:xfrm>
            <a:off x="7004163" y="3393810"/>
            <a:ext cx="1597418" cy="792163"/>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Vector table</a:t>
            </a:r>
          </a:p>
        </p:txBody>
      </p:sp>
      <p:cxnSp>
        <p:nvCxnSpPr>
          <p:cNvPr id="8" name="Straight Connector 13">
            <a:extLst>
              <a:ext uri="{FF2B5EF4-FFF2-40B4-BE49-F238E27FC236}">
                <a16:creationId xmlns:a16="http://schemas.microsoft.com/office/drawing/2014/main" id="{D1E04878-E396-4A2A-A550-265D485A4F3A}"/>
              </a:ext>
            </a:extLst>
          </p:cNvPr>
          <p:cNvCxnSpPr>
            <a:cxnSpLocks/>
          </p:cNvCxnSpPr>
          <p:nvPr/>
        </p:nvCxnSpPr>
        <p:spPr bwMode="auto">
          <a:xfrm flipV="1">
            <a:off x="8563127" y="1061546"/>
            <a:ext cx="989403" cy="2406870"/>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9" name="Straight Connector 14">
            <a:extLst>
              <a:ext uri="{FF2B5EF4-FFF2-40B4-BE49-F238E27FC236}">
                <a16:creationId xmlns:a16="http://schemas.microsoft.com/office/drawing/2014/main" id="{DCD37156-D381-480A-AA05-F18268B729E8}"/>
              </a:ext>
            </a:extLst>
          </p:cNvPr>
          <p:cNvCxnSpPr/>
          <p:nvPr/>
        </p:nvCxnSpPr>
        <p:spPr bwMode="auto">
          <a:xfrm>
            <a:off x="8563129" y="4197084"/>
            <a:ext cx="794961" cy="0"/>
          </a:xfrm>
          <a:prstGeom prst="line">
            <a:avLst/>
          </a:prstGeom>
          <a:noFill/>
          <a:ln w="19050" cap="flat" cmpd="sng" algn="ctr">
            <a:solidFill>
              <a:schemeClr val="bg1">
                <a:lumMod val="75000"/>
              </a:schemeClr>
            </a:solidFill>
            <a:prstDash val="sysDot"/>
            <a:round/>
            <a:headEnd type="none" w="med" len="med"/>
            <a:tailEnd type="none" w="med" len="med"/>
          </a:ln>
          <a:effectLst/>
        </p:spPr>
      </p:cxnSp>
      <p:grpSp>
        <p:nvGrpSpPr>
          <p:cNvPr id="10" name="Gruppierung 2">
            <a:extLst>
              <a:ext uri="{FF2B5EF4-FFF2-40B4-BE49-F238E27FC236}">
                <a16:creationId xmlns:a16="http://schemas.microsoft.com/office/drawing/2014/main" id="{098ED063-381A-48BE-A38C-7A8E9A69A8AE}"/>
              </a:ext>
            </a:extLst>
          </p:cNvPr>
          <p:cNvGrpSpPr/>
          <p:nvPr/>
        </p:nvGrpSpPr>
        <p:grpSpPr>
          <a:xfrm>
            <a:off x="9552530" y="1075834"/>
            <a:ext cx="1226082" cy="4037031"/>
            <a:chOff x="6982089" y="1538288"/>
            <a:chExt cx="2699812" cy="4037031"/>
          </a:xfrm>
        </p:grpSpPr>
        <p:sp>
          <p:nvSpPr>
            <p:cNvPr id="11" name="Rectangle 32">
              <a:extLst>
                <a:ext uri="{FF2B5EF4-FFF2-40B4-BE49-F238E27FC236}">
                  <a16:creationId xmlns:a16="http://schemas.microsoft.com/office/drawing/2014/main" id="{231A965D-2478-425C-BA2C-7235BF078661}"/>
                </a:ext>
              </a:extLst>
            </p:cNvPr>
            <p:cNvSpPr/>
            <p:nvPr/>
          </p:nvSpPr>
          <p:spPr bwMode="auto">
            <a:xfrm>
              <a:off x="6982089" y="5322333"/>
              <a:ext cx="2699812" cy="252986"/>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Initial MSP value</a:t>
              </a:r>
            </a:p>
          </p:txBody>
        </p:sp>
        <p:sp>
          <p:nvSpPr>
            <p:cNvPr id="12" name="Rectangle 33">
              <a:extLst>
                <a:ext uri="{FF2B5EF4-FFF2-40B4-BE49-F238E27FC236}">
                  <a16:creationId xmlns:a16="http://schemas.microsoft.com/office/drawing/2014/main" id="{1053C0C3-012F-4D22-813D-2BA2A13CC8AD}"/>
                </a:ext>
              </a:extLst>
            </p:cNvPr>
            <p:cNvSpPr/>
            <p:nvPr/>
          </p:nvSpPr>
          <p:spPr bwMode="auto">
            <a:xfrm>
              <a:off x="6982089" y="5079153"/>
              <a:ext cx="2699812" cy="251025"/>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Reset vector</a:t>
              </a:r>
              <a:endParaRPr lang="en-GB" sz="1100" dirty="0"/>
            </a:p>
          </p:txBody>
        </p:sp>
        <p:sp>
          <p:nvSpPr>
            <p:cNvPr id="13" name="Rectangle 34">
              <a:extLst>
                <a:ext uri="{FF2B5EF4-FFF2-40B4-BE49-F238E27FC236}">
                  <a16:creationId xmlns:a16="http://schemas.microsoft.com/office/drawing/2014/main" id="{9174E918-0A12-4EA0-A708-FECDFB3A8EB9}"/>
                </a:ext>
              </a:extLst>
            </p:cNvPr>
            <p:cNvSpPr/>
            <p:nvPr/>
          </p:nvSpPr>
          <p:spPr bwMode="auto">
            <a:xfrm>
              <a:off x="6982089" y="4837933"/>
              <a:ext cx="2699812" cy="252987"/>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NMI vector</a:t>
              </a:r>
            </a:p>
          </p:txBody>
        </p:sp>
        <p:sp>
          <p:nvSpPr>
            <p:cNvPr id="14" name="Rectangle 35">
              <a:extLst>
                <a:ext uri="{FF2B5EF4-FFF2-40B4-BE49-F238E27FC236}">
                  <a16:creationId xmlns:a16="http://schemas.microsoft.com/office/drawing/2014/main" id="{2719BDB5-E0F6-473A-A95B-8954AE0B81F0}"/>
                </a:ext>
              </a:extLst>
            </p:cNvPr>
            <p:cNvSpPr/>
            <p:nvPr/>
          </p:nvSpPr>
          <p:spPr bwMode="auto">
            <a:xfrm>
              <a:off x="6982089" y="4594753"/>
              <a:ext cx="2699812" cy="252987"/>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Hard fault vector</a:t>
              </a:r>
              <a:endParaRPr lang="en-GB" sz="1100" dirty="0"/>
            </a:p>
          </p:txBody>
        </p:sp>
        <p:sp>
          <p:nvSpPr>
            <p:cNvPr id="15" name="Rectangle 37">
              <a:extLst>
                <a:ext uri="{FF2B5EF4-FFF2-40B4-BE49-F238E27FC236}">
                  <a16:creationId xmlns:a16="http://schemas.microsoft.com/office/drawing/2014/main" id="{48274C5E-A3A2-45B9-B22F-9C309FB8F3BC}"/>
                </a:ext>
              </a:extLst>
            </p:cNvPr>
            <p:cNvSpPr/>
            <p:nvPr/>
          </p:nvSpPr>
          <p:spPr bwMode="auto">
            <a:xfrm>
              <a:off x="6982089" y="2665939"/>
              <a:ext cx="2699812" cy="543232"/>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Reserved</a:t>
              </a:r>
              <a:endParaRPr lang="en-GB" sz="1100" dirty="0"/>
            </a:p>
          </p:txBody>
        </p:sp>
        <p:sp>
          <p:nvSpPr>
            <p:cNvPr id="16" name="Rectangle 38">
              <a:extLst>
                <a:ext uri="{FF2B5EF4-FFF2-40B4-BE49-F238E27FC236}">
                  <a16:creationId xmlns:a16="http://schemas.microsoft.com/office/drawing/2014/main" id="{996D0554-39EB-4CEA-AA6E-630695632298}"/>
                </a:ext>
              </a:extLst>
            </p:cNvPr>
            <p:cNvSpPr/>
            <p:nvPr/>
          </p:nvSpPr>
          <p:spPr bwMode="auto">
            <a:xfrm>
              <a:off x="6982089" y="2460021"/>
              <a:ext cx="2699812" cy="252986"/>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err="1"/>
                <a:t>PendSV</a:t>
              </a:r>
              <a:endParaRPr lang="en-GB" sz="1100" dirty="0"/>
            </a:p>
          </p:txBody>
        </p:sp>
        <p:sp>
          <p:nvSpPr>
            <p:cNvPr id="17" name="Rectangle 39">
              <a:extLst>
                <a:ext uri="{FF2B5EF4-FFF2-40B4-BE49-F238E27FC236}">
                  <a16:creationId xmlns:a16="http://schemas.microsoft.com/office/drawing/2014/main" id="{02F1E2E2-8EDB-4A26-AA17-3FE02E3973CB}"/>
                </a:ext>
              </a:extLst>
            </p:cNvPr>
            <p:cNvSpPr/>
            <p:nvPr/>
          </p:nvSpPr>
          <p:spPr bwMode="auto">
            <a:xfrm>
              <a:off x="6982089" y="2220763"/>
              <a:ext cx="2699812" cy="251025"/>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err="1"/>
                <a:t>SysTick</a:t>
              </a:r>
              <a:endParaRPr lang="en-GB" sz="1100" b="0" dirty="0"/>
            </a:p>
          </p:txBody>
        </p:sp>
        <p:sp>
          <p:nvSpPr>
            <p:cNvPr id="18" name="Rectangle 40">
              <a:extLst>
                <a:ext uri="{FF2B5EF4-FFF2-40B4-BE49-F238E27FC236}">
                  <a16:creationId xmlns:a16="http://schemas.microsoft.com/office/drawing/2014/main" id="{8965A86F-9EF0-4357-AB92-6CAD71679898}"/>
                </a:ext>
              </a:extLst>
            </p:cNvPr>
            <p:cNvSpPr/>
            <p:nvPr/>
          </p:nvSpPr>
          <p:spPr bwMode="auto">
            <a:xfrm>
              <a:off x="6982089" y="1538288"/>
              <a:ext cx="2699812" cy="682474"/>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E</a:t>
              </a:r>
              <a:r>
                <a:rPr lang="en-GB" sz="1100" b="0" dirty="0"/>
                <a:t>xternal Interrupts</a:t>
              </a:r>
              <a:endParaRPr lang="en-GB" sz="1100" dirty="0"/>
            </a:p>
          </p:txBody>
        </p:sp>
        <p:sp>
          <p:nvSpPr>
            <p:cNvPr id="19" name="Rectangle 43">
              <a:extLst>
                <a:ext uri="{FF2B5EF4-FFF2-40B4-BE49-F238E27FC236}">
                  <a16:creationId xmlns:a16="http://schemas.microsoft.com/office/drawing/2014/main" id="{45032112-D714-4238-B5B8-3C7898361B46}"/>
                </a:ext>
              </a:extLst>
            </p:cNvPr>
            <p:cNvSpPr/>
            <p:nvPr/>
          </p:nvSpPr>
          <p:spPr bwMode="auto">
            <a:xfrm>
              <a:off x="6982089" y="3464118"/>
              <a:ext cx="2699812" cy="1130634"/>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Reserved </a:t>
              </a:r>
            </a:p>
          </p:txBody>
        </p:sp>
        <p:sp>
          <p:nvSpPr>
            <p:cNvPr id="20" name="Rectangle 44">
              <a:extLst>
                <a:ext uri="{FF2B5EF4-FFF2-40B4-BE49-F238E27FC236}">
                  <a16:creationId xmlns:a16="http://schemas.microsoft.com/office/drawing/2014/main" id="{7512C37F-82DB-481D-AE08-2465A9C1B0F4}"/>
                </a:ext>
              </a:extLst>
            </p:cNvPr>
            <p:cNvSpPr/>
            <p:nvPr/>
          </p:nvSpPr>
          <p:spPr bwMode="auto">
            <a:xfrm>
              <a:off x="6982089" y="3209172"/>
              <a:ext cx="2699812" cy="254947"/>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err="1"/>
                <a:t>SVCall</a:t>
              </a:r>
              <a:endParaRPr lang="en-GB" sz="1100" b="0" dirty="0"/>
            </a:p>
          </p:txBody>
        </p:sp>
      </p:grpSp>
      <p:grpSp>
        <p:nvGrpSpPr>
          <p:cNvPr id="21" name="Gruppierung 1">
            <a:extLst>
              <a:ext uri="{FF2B5EF4-FFF2-40B4-BE49-F238E27FC236}">
                <a16:creationId xmlns:a16="http://schemas.microsoft.com/office/drawing/2014/main" id="{897B9C70-FB96-4238-9F79-8F870E19800B}"/>
              </a:ext>
            </a:extLst>
          </p:cNvPr>
          <p:cNvGrpSpPr/>
          <p:nvPr/>
        </p:nvGrpSpPr>
        <p:grpSpPr>
          <a:xfrm>
            <a:off x="10778612" y="1539369"/>
            <a:ext cx="1705369" cy="4203734"/>
            <a:chOff x="9919307" y="2001823"/>
            <a:chExt cx="1705369" cy="4203734"/>
          </a:xfrm>
        </p:grpSpPr>
        <p:sp>
          <p:nvSpPr>
            <p:cNvPr id="22" name="TextBox 24">
              <a:extLst>
                <a:ext uri="{FF2B5EF4-FFF2-40B4-BE49-F238E27FC236}">
                  <a16:creationId xmlns:a16="http://schemas.microsoft.com/office/drawing/2014/main" id="{D9FF9A4B-0247-4EE6-B75C-2E71CDA947C4}"/>
                </a:ext>
              </a:extLst>
            </p:cNvPr>
            <p:cNvSpPr txBox="1"/>
            <p:nvPr/>
          </p:nvSpPr>
          <p:spPr>
            <a:xfrm>
              <a:off x="9919309" y="5343053"/>
              <a:ext cx="1705367" cy="276999"/>
            </a:xfrm>
            <a:prstGeom prst="rect">
              <a:avLst/>
            </a:prstGeom>
            <a:noFill/>
          </p:spPr>
          <p:txBody>
            <a:bodyPr>
              <a:spAutoFit/>
            </a:bodyPr>
            <a:lstStyle/>
            <a:p>
              <a:pPr>
                <a:defRPr/>
              </a:pPr>
              <a:r>
                <a:rPr lang="en-GB" sz="1200" b="0" spc="10" dirty="0"/>
                <a:t>0x00000000</a:t>
              </a:r>
            </a:p>
          </p:txBody>
        </p:sp>
        <p:sp>
          <p:nvSpPr>
            <p:cNvPr id="23" name="TextBox 25">
              <a:extLst>
                <a:ext uri="{FF2B5EF4-FFF2-40B4-BE49-F238E27FC236}">
                  <a16:creationId xmlns:a16="http://schemas.microsoft.com/office/drawing/2014/main" id="{92F8EBD0-A625-454F-B7A0-45AD2CB9BC8F}"/>
                </a:ext>
              </a:extLst>
            </p:cNvPr>
            <p:cNvSpPr txBox="1"/>
            <p:nvPr/>
          </p:nvSpPr>
          <p:spPr>
            <a:xfrm>
              <a:off x="9919309" y="5098761"/>
              <a:ext cx="1705367" cy="276999"/>
            </a:xfrm>
            <a:prstGeom prst="rect">
              <a:avLst/>
            </a:prstGeom>
            <a:noFill/>
          </p:spPr>
          <p:txBody>
            <a:bodyPr>
              <a:spAutoFit/>
            </a:bodyPr>
            <a:lstStyle/>
            <a:p>
              <a:pPr>
                <a:defRPr/>
              </a:pPr>
              <a:r>
                <a:rPr lang="en-GB" sz="1200" b="0" spc="10" dirty="0"/>
                <a:t>0x00000004</a:t>
              </a:r>
            </a:p>
          </p:txBody>
        </p:sp>
        <p:sp>
          <p:nvSpPr>
            <p:cNvPr id="24" name="TextBox 26">
              <a:extLst>
                <a:ext uri="{FF2B5EF4-FFF2-40B4-BE49-F238E27FC236}">
                  <a16:creationId xmlns:a16="http://schemas.microsoft.com/office/drawing/2014/main" id="{1D9338A7-CC0A-4B53-837D-AB49ADDBFDC6}"/>
                </a:ext>
              </a:extLst>
            </p:cNvPr>
            <p:cNvSpPr txBox="1"/>
            <p:nvPr/>
          </p:nvSpPr>
          <p:spPr>
            <a:xfrm>
              <a:off x="9919309" y="4840598"/>
              <a:ext cx="1705367" cy="276999"/>
            </a:xfrm>
            <a:prstGeom prst="rect">
              <a:avLst/>
            </a:prstGeom>
            <a:noFill/>
          </p:spPr>
          <p:txBody>
            <a:bodyPr>
              <a:spAutoFit/>
            </a:bodyPr>
            <a:lstStyle/>
            <a:p>
              <a:pPr>
                <a:defRPr/>
              </a:pPr>
              <a:r>
                <a:rPr lang="en-GB" sz="1200" b="0" spc="10" dirty="0"/>
                <a:t>0x00000008</a:t>
              </a:r>
            </a:p>
          </p:txBody>
        </p:sp>
        <p:sp>
          <p:nvSpPr>
            <p:cNvPr id="25" name="TextBox 27">
              <a:extLst>
                <a:ext uri="{FF2B5EF4-FFF2-40B4-BE49-F238E27FC236}">
                  <a16:creationId xmlns:a16="http://schemas.microsoft.com/office/drawing/2014/main" id="{B41B4EB0-B2C8-4DDA-9BBE-73BC6CA818D2}"/>
                </a:ext>
              </a:extLst>
            </p:cNvPr>
            <p:cNvSpPr txBox="1"/>
            <p:nvPr/>
          </p:nvSpPr>
          <p:spPr>
            <a:xfrm>
              <a:off x="9919307" y="4610573"/>
              <a:ext cx="1705367" cy="276999"/>
            </a:xfrm>
            <a:prstGeom prst="rect">
              <a:avLst/>
            </a:prstGeom>
            <a:noFill/>
          </p:spPr>
          <p:txBody>
            <a:bodyPr>
              <a:spAutoFit/>
            </a:bodyPr>
            <a:lstStyle/>
            <a:p>
              <a:pPr>
                <a:defRPr/>
              </a:pPr>
              <a:r>
                <a:rPr lang="en-GB" sz="1200" b="0" spc="10" dirty="0"/>
                <a:t>0x0000000C</a:t>
              </a:r>
            </a:p>
          </p:txBody>
        </p:sp>
        <p:sp>
          <p:nvSpPr>
            <p:cNvPr id="26" name="TextBox 28">
              <a:extLst>
                <a:ext uri="{FF2B5EF4-FFF2-40B4-BE49-F238E27FC236}">
                  <a16:creationId xmlns:a16="http://schemas.microsoft.com/office/drawing/2014/main" id="{40FA3EC0-B1D9-4811-9566-AE76ECF39604}"/>
                </a:ext>
              </a:extLst>
            </p:cNvPr>
            <p:cNvSpPr txBox="1"/>
            <p:nvPr/>
          </p:nvSpPr>
          <p:spPr>
            <a:xfrm>
              <a:off x="9919309" y="3240318"/>
              <a:ext cx="1705367" cy="276999"/>
            </a:xfrm>
            <a:prstGeom prst="rect">
              <a:avLst/>
            </a:prstGeom>
            <a:noFill/>
          </p:spPr>
          <p:txBody>
            <a:bodyPr>
              <a:spAutoFit/>
            </a:bodyPr>
            <a:lstStyle/>
            <a:p>
              <a:pPr>
                <a:defRPr/>
              </a:pPr>
              <a:r>
                <a:rPr lang="en-GB" sz="1200" b="0" spc="10" dirty="0"/>
                <a:t>0x0000002C</a:t>
              </a:r>
            </a:p>
          </p:txBody>
        </p:sp>
        <p:sp>
          <p:nvSpPr>
            <p:cNvPr id="27" name="TextBox 29">
              <a:extLst>
                <a:ext uri="{FF2B5EF4-FFF2-40B4-BE49-F238E27FC236}">
                  <a16:creationId xmlns:a16="http://schemas.microsoft.com/office/drawing/2014/main" id="{1AC87715-719E-45F1-B93E-A6D6DF8586BF}"/>
                </a:ext>
              </a:extLst>
            </p:cNvPr>
            <p:cNvSpPr txBox="1"/>
            <p:nvPr/>
          </p:nvSpPr>
          <p:spPr>
            <a:xfrm>
              <a:off x="9919309" y="2509275"/>
              <a:ext cx="1705367" cy="276999"/>
            </a:xfrm>
            <a:prstGeom prst="rect">
              <a:avLst/>
            </a:prstGeom>
            <a:noFill/>
          </p:spPr>
          <p:txBody>
            <a:bodyPr>
              <a:spAutoFit/>
            </a:bodyPr>
            <a:lstStyle/>
            <a:p>
              <a:pPr>
                <a:defRPr/>
              </a:pPr>
              <a:r>
                <a:rPr lang="en-GB" sz="1200" b="0" spc="10" dirty="0"/>
                <a:t>0x00000038</a:t>
              </a:r>
            </a:p>
          </p:txBody>
        </p:sp>
        <p:sp>
          <p:nvSpPr>
            <p:cNvPr id="28" name="TextBox 30">
              <a:extLst>
                <a:ext uri="{FF2B5EF4-FFF2-40B4-BE49-F238E27FC236}">
                  <a16:creationId xmlns:a16="http://schemas.microsoft.com/office/drawing/2014/main" id="{9EBB0895-F63A-40CA-BBE1-6000EDED8C55}"/>
                </a:ext>
              </a:extLst>
            </p:cNvPr>
            <p:cNvSpPr txBox="1"/>
            <p:nvPr/>
          </p:nvSpPr>
          <p:spPr>
            <a:xfrm>
              <a:off x="9919309" y="2001823"/>
              <a:ext cx="1705367" cy="276999"/>
            </a:xfrm>
            <a:prstGeom prst="rect">
              <a:avLst/>
            </a:prstGeom>
            <a:noFill/>
          </p:spPr>
          <p:txBody>
            <a:bodyPr>
              <a:spAutoFit/>
            </a:bodyPr>
            <a:lstStyle/>
            <a:p>
              <a:pPr>
                <a:defRPr/>
              </a:pPr>
              <a:r>
                <a:rPr lang="en-GB" sz="1200" b="0" spc="10" dirty="0"/>
                <a:t>0x00000040</a:t>
              </a:r>
            </a:p>
          </p:txBody>
        </p:sp>
        <p:sp>
          <p:nvSpPr>
            <p:cNvPr id="29" name="TextBox 31">
              <a:extLst>
                <a:ext uri="{FF2B5EF4-FFF2-40B4-BE49-F238E27FC236}">
                  <a16:creationId xmlns:a16="http://schemas.microsoft.com/office/drawing/2014/main" id="{918F5D44-79F2-4FD4-B170-4A5ADD13640A}"/>
                </a:ext>
              </a:extLst>
            </p:cNvPr>
            <p:cNvSpPr txBox="1"/>
            <p:nvPr/>
          </p:nvSpPr>
          <p:spPr>
            <a:xfrm>
              <a:off x="9919309" y="2238886"/>
              <a:ext cx="1705367" cy="276999"/>
            </a:xfrm>
            <a:prstGeom prst="rect">
              <a:avLst/>
            </a:prstGeom>
            <a:noFill/>
          </p:spPr>
          <p:txBody>
            <a:bodyPr>
              <a:spAutoFit/>
            </a:bodyPr>
            <a:lstStyle/>
            <a:p>
              <a:pPr>
                <a:defRPr/>
              </a:pPr>
              <a:r>
                <a:rPr lang="en-GB" sz="1200" b="0" spc="10" dirty="0"/>
                <a:t>0x0000003C</a:t>
              </a:r>
            </a:p>
          </p:txBody>
        </p:sp>
        <p:sp>
          <p:nvSpPr>
            <p:cNvPr id="30" name="TextBox 46">
              <a:extLst>
                <a:ext uri="{FF2B5EF4-FFF2-40B4-BE49-F238E27FC236}">
                  <a16:creationId xmlns:a16="http://schemas.microsoft.com/office/drawing/2014/main" id="{2A0E88E6-9ABD-4A81-84CB-F04DB1D7C928}"/>
                </a:ext>
              </a:extLst>
            </p:cNvPr>
            <p:cNvSpPr txBox="1"/>
            <p:nvPr/>
          </p:nvSpPr>
          <p:spPr>
            <a:xfrm>
              <a:off x="9919309" y="4363620"/>
              <a:ext cx="1705367" cy="276999"/>
            </a:xfrm>
            <a:prstGeom prst="rect">
              <a:avLst/>
            </a:prstGeom>
            <a:noFill/>
          </p:spPr>
          <p:txBody>
            <a:bodyPr>
              <a:spAutoFit/>
            </a:bodyPr>
            <a:lstStyle/>
            <a:p>
              <a:pPr>
                <a:defRPr/>
              </a:pPr>
              <a:r>
                <a:rPr lang="en-GB" sz="1200" b="0" spc="10" dirty="0"/>
                <a:t>0x00000010</a:t>
              </a:r>
            </a:p>
          </p:txBody>
        </p:sp>
        <p:sp>
          <p:nvSpPr>
            <p:cNvPr id="31" name="TextBox 50">
              <a:extLst>
                <a:ext uri="{FF2B5EF4-FFF2-40B4-BE49-F238E27FC236}">
                  <a16:creationId xmlns:a16="http://schemas.microsoft.com/office/drawing/2014/main" id="{C52E27F6-C60C-4ED3-9240-CF55C7E81B72}"/>
                </a:ext>
              </a:extLst>
            </p:cNvPr>
            <p:cNvSpPr txBox="1"/>
            <p:nvPr/>
          </p:nvSpPr>
          <p:spPr>
            <a:xfrm>
              <a:off x="9919309" y="2975757"/>
              <a:ext cx="1705367" cy="276999"/>
            </a:xfrm>
            <a:prstGeom prst="rect">
              <a:avLst/>
            </a:prstGeom>
            <a:noFill/>
          </p:spPr>
          <p:txBody>
            <a:bodyPr>
              <a:spAutoFit/>
            </a:bodyPr>
            <a:lstStyle/>
            <a:p>
              <a:pPr>
                <a:defRPr/>
              </a:pPr>
              <a:r>
                <a:rPr lang="en-GB" sz="1200" b="0" spc="10" dirty="0"/>
                <a:t>0x00000030</a:t>
              </a:r>
            </a:p>
          </p:txBody>
        </p:sp>
        <p:sp>
          <p:nvSpPr>
            <p:cNvPr id="32" name="TextBox 52">
              <a:extLst>
                <a:ext uri="{FF2B5EF4-FFF2-40B4-BE49-F238E27FC236}">
                  <a16:creationId xmlns:a16="http://schemas.microsoft.com/office/drawing/2014/main" id="{C0B7AFC5-F73D-47AD-959A-735BD8368EAB}"/>
                </a:ext>
              </a:extLst>
            </p:cNvPr>
            <p:cNvSpPr txBox="1"/>
            <p:nvPr/>
          </p:nvSpPr>
          <p:spPr>
            <a:xfrm>
              <a:off x="9919307" y="5882392"/>
              <a:ext cx="1705369" cy="323165"/>
            </a:xfrm>
            <a:prstGeom prst="rect">
              <a:avLst/>
            </a:prstGeom>
            <a:noFill/>
          </p:spPr>
          <p:txBody>
            <a:bodyPr wrap="square">
              <a:spAutoFit/>
            </a:bodyPr>
            <a:lstStyle/>
            <a:p>
              <a:pPr>
                <a:defRPr/>
              </a:pPr>
              <a:r>
                <a:rPr lang="en-GB" sz="1500" b="0" spc="10" dirty="0"/>
                <a:t>Address</a:t>
              </a:r>
              <a:r>
                <a:rPr lang="en-GB" sz="1200" b="0" spc="10" dirty="0"/>
                <a:t> </a:t>
              </a:r>
            </a:p>
          </p:txBody>
        </p:sp>
      </p:grpSp>
      <p:sp>
        <p:nvSpPr>
          <p:cNvPr id="33" name="TextBox 27">
            <a:extLst>
              <a:ext uri="{FF2B5EF4-FFF2-40B4-BE49-F238E27FC236}">
                <a16:creationId xmlns:a16="http://schemas.microsoft.com/office/drawing/2014/main" id="{534AA203-2475-4B4C-9954-3F917D6BF745}"/>
              </a:ext>
            </a:extLst>
          </p:cNvPr>
          <p:cNvSpPr txBox="1"/>
          <p:nvPr/>
        </p:nvSpPr>
        <p:spPr>
          <a:xfrm>
            <a:off x="8646713" y="1993270"/>
            <a:ext cx="947361" cy="276999"/>
          </a:xfrm>
          <a:prstGeom prst="rect">
            <a:avLst/>
          </a:prstGeom>
          <a:noFill/>
        </p:spPr>
        <p:txBody>
          <a:bodyPr wrap="square">
            <a:spAutoFit/>
          </a:bodyPr>
          <a:lstStyle/>
          <a:p>
            <a:pPr>
              <a:defRPr/>
            </a:pPr>
            <a:r>
              <a:rPr lang="en-GB" sz="1200" b="0" spc="10" dirty="0"/>
              <a:t>0x1FFFFFFF</a:t>
            </a:r>
          </a:p>
        </p:txBody>
      </p:sp>
      <p:sp>
        <p:nvSpPr>
          <p:cNvPr id="34" name="TextBox 29">
            <a:extLst>
              <a:ext uri="{FF2B5EF4-FFF2-40B4-BE49-F238E27FC236}">
                <a16:creationId xmlns:a16="http://schemas.microsoft.com/office/drawing/2014/main" id="{F8B8B9E1-5BD1-47AE-81CB-59C520E65E90}"/>
              </a:ext>
            </a:extLst>
          </p:cNvPr>
          <p:cNvSpPr txBox="1"/>
          <p:nvPr/>
        </p:nvSpPr>
        <p:spPr>
          <a:xfrm>
            <a:off x="8652548" y="4154221"/>
            <a:ext cx="1037991" cy="276999"/>
          </a:xfrm>
          <a:prstGeom prst="rect">
            <a:avLst/>
          </a:prstGeom>
          <a:noFill/>
        </p:spPr>
        <p:txBody>
          <a:bodyPr wrap="square">
            <a:spAutoFit/>
          </a:bodyPr>
          <a:lstStyle/>
          <a:p>
            <a:pPr>
              <a:defRPr/>
            </a:pPr>
            <a:r>
              <a:rPr lang="en-GB" sz="1200" b="0" spc="10" dirty="0"/>
              <a:t>0x00000000</a:t>
            </a:r>
          </a:p>
        </p:txBody>
      </p:sp>
      <p:sp>
        <p:nvSpPr>
          <p:cNvPr id="35" name="TextBox 49">
            <a:extLst>
              <a:ext uri="{FF2B5EF4-FFF2-40B4-BE49-F238E27FC236}">
                <a16:creationId xmlns:a16="http://schemas.microsoft.com/office/drawing/2014/main" id="{8AD76386-EE2F-46CC-96EF-507482C5F99C}"/>
              </a:ext>
            </a:extLst>
          </p:cNvPr>
          <p:cNvSpPr txBox="1"/>
          <p:nvPr/>
        </p:nvSpPr>
        <p:spPr>
          <a:xfrm>
            <a:off x="6803159" y="4462609"/>
            <a:ext cx="1986163" cy="323165"/>
          </a:xfrm>
          <a:prstGeom prst="rect">
            <a:avLst/>
          </a:prstGeom>
          <a:noFill/>
        </p:spPr>
        <p:txBody>
          <a:bodyPr wrap="square">
            <a:spAutoFit/>
          </a:bodyPr>
          <a:lstStyle/>
          <a:p>
            <a:pPr algn="ctr">
              <a:defRPr/>
            </a:pPr>
            <a:r>
              <a:rPr lang="en-GB" sz="1500" dirty="0"/>
              <a:t>Global memory space</a:t>
            </a:r>
          </a:p>
        </p:txBody>
      </p:sp>
    </p:spTree>
    <p:extLst>
      <p:ext uri="{BB962C8B-B14F-4D97-AF65-F5344CB8AC3E}">
        <p14:creationId xmlns:p14="http://schemas.microsoft.com/office/powerpoint/2010/main" val="337957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2967-B76A-4DC3-9508-50EF1D9F7BD5}"/>
              </a:ext>
            </a:extLst>
          </p:cNvPr>
          <p:cNvSpPr>
            <a:spLocks noGrp="1"/>
          </p:cNvSpPr>
          <p:nvPr>
            <p:ph type="title"/>
          </p:nvPr>
        </p:nvSpPr>
        <p:spPr/>
        <p:txBody>
          <a:bodyPr/>
          <a:lstStyle/>
          <a:p>
            <a:r>
              <a:rPr lang="en-GB" dirty="0"/>
              <a:t>Program Image in Global Memory</a:t>
            </a:r>
            <a:endParaRPr lang="en-US" dirty="0"/>
          </a:p>
        </p:txBody>
      </p:sp>
      <p:sp>
        <p:nvSpPr>
          <p:cNvPr id="3" name="Content Placeholder 2">
            <a:extLst>
              <a:ext uri="{FF2B5EF4-FFF2-40B4-BE49-F238E27FC236}">
                <a16:creationId xmlns:a16="http://schemas.microsoft.com/office/drawing/2014/main" id="{67942CCE-81BF-4592-80FB-4C8048B9F825}"/>
              </a:ext>
            </a:extLst>
          </p:cNvPr>
          <p:cNvSpPr>
            <a:spLocks noGrp="1"/>
          </p:cNvSpPr>
          <p:nvPr>
            <p:ph idx="1"/>
          </p:nvPr>
        </p:nvSpPr>
        <p:spPr/>
        <p:txBody>
          <a:bodyPr/>
          <a:lstStyle/>
          <a:p>
            <a:r>
              <a:rPr lang="en-GB" dirty="0"/>
              <a:t>The program image is stored in the code region in </a:t>
            </a:r>
            <a:r>
              <a:rPr lang="en-GB"/>
              <a:t>global memory</a:t>
            </a:r>
            <a:endParaRPr lang="en-GB" dirty="0"/>
          </a:p>
          <a:p>
            <a:pPr lvl="1"/>
            <a:r>
              <a:rPr lang="en-GB" dirty="0"/>
              <a:t>Up to 512 MB memory space range from 0x00000000 to 0x1FFFFFFF</a:t>
            </a:r>
          </a:p>
          <a:p>
            <a:pPr lvl="1"/>
            <a:r>
              <a:rPr lang="en-GB" dirty="0"/>
              <a:t>Usually implemented on non-volatile memory, such as on-chip FLASH memory</a:t>
            </a:r>
          </a:p>
          <a:p>
            <a:pPr lvl="1"/>
            <a:r>
              <a:rPr lang="en-GB" dirty="0"/>
              <a:t>Normally separated from program data, which is allocated in the SRAM region (or data region)</a:t>
            </a:r>
          </a:p>
          <a:p>
            <a:pPr lvl="1"/>
            <a:endParaRPr lang="en-US" dirty="0"/>
          </a:p>
        </p:txBody>
      </p:sp>
      <p:grpSp>
        <p:nvGrpSpPr>
          <p:cNvPr id="4" name="Group 88">
            <a:extLst>
              <a:ext uri="{FF2B5EF4-FFF2-40B4-BE49-F238E27FC236}">
                <a16:creationId xmlns:a16="http://schemas.microsoft.com/office/drawing/2014/main" id="{B656F065-2220-40BF-A1BE-766DECDE1826}"/>
              </a:ext>
            </a:extLst>
          </p:cNvPr>
          <p:cNvGrpSpPr/>
          <p:nvPr/>
        </p:nvGrpSpPr>
        <p:grpSpPr>
          <a:xfrm>
            <a:off x="1359246" y="2956372"/>
            <a:ext cx="9473507" cy="2730517"/>
            <a:chOff x="1692837" y="3540386"/>
            <a:chExt cx="9473507" cy="2730517"/>
          </a:xfrm>
        </p:grpSpPr>
        <p:sp>
          <p:nvSpPr>
            <p:cNvPr id="5" name="Rectangle 89">
              <a:extLst>
                <a:ext uri="{FF2B5EF4-FFF2-40B4-BE49-F238E27FC236}">
                  <a16:creationId xmlns:a16="http://schemas.microsoft.com/office/drawing/2014/main" id="{42628B3C-4D49-47CD-B9E7-401947F858D9}"/>
                </a:ext>
              </a:extLst>
            </p:cNvPr>
            <p:cNvSpPr/>
            <p:nvPr/>
          </p:nvSpPr>
          <p:spPr bwMode="auto">
            <a:xfrm>
              <a:off x="6441826" y="4001539"/>
              <a:ext cx="2441527" cy="437469"/>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spc="10" dirty="0"/>
                <a:t>External</a:t>
              </a:r>
              <a:r>
                <a:rPr lang="en-GB" sz="1200" b="0" dirty="0"/>
                <a:t> </a:t>
              </a:r>
              <a:r>
                <a:rPr lang="en-GB" sz="1500" spc="10" dirty="0"/>
                <a:t>RAM</a:t>
              </a:r>
            </a:p>
          </p:txBody>
        </p:sp>
        <p:sp>
          <p:nvSpPr>
            <p:cNvPr id="6" name="Rectangle 90">
              <a:extLst>
                <a:ext uri="{FF2B5EF4-FFF2-40B4-BE49-F238E27FC236}">
                  <a16:creationId xmlns:a16="http://schemas.microsoft.com/office/drawing/2014/main" id="{494A6263-DD04-4F73-9846-4D8EFACBAE0B}"/>
                </a:ext>
              </a:extLst>
            </p:cNvPr>
            <p:cNvSpPr/>
            <p:nvPr/>
          </p:nvSpPr>
          <p:spPr bwMode="auto">
            <a:xfrm>
              <a:off x="6441826" y="4439008"/>
              <a:ext cx="2441527" cy="476250"/>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spc="10" dirty="0"/>
                <a:t>Peripherals</a:t>
              </a:r>
            </a:p>
          </p:txBody>
        </p:sp>
        <p:sp>
          <p:nvSpPr>
            <p:cNvPr id="7" name="Rectangle 91">
              <a:extLst>
                <a:ext uri="{FF2B5EF4-FFF2-40B4-BE49-F238E27FC236}">
                  <a16:creationId xmlns:a16="http://schemas.microsoft.com/office/drawing/2014/main" id="{34993CBF-9CC2-4CAE-8C1B-99CEC1408666}"/>
                </a:ext>
              </a:extLst>
            </p:cNvPr>
            <p:cNvSpPr/>
            <p:nvPr/>
          </p:nvSpPr>
          <p:spPr bwMode="auto">
            <a:xfrm>
              <a:off x="6441826" y="4915258"/>
              <a:ext cx="2441527" cy="476250"/>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spc="10" dirty="0"/>
                <a:t>SRAM</a:t>
              </a:r>
              <a:r>
                <a:rPr lang="en-GB" sz="1200" b="0" dirty="0"/>
                <a:t> </a:t>
              </a:r>
              <a:r>
                <a:rPr lang="en-GB" sz="1500" spc="10" dirty="0"/>
                <a:t>Region</a:t>
              </a:r>
            </a:p>
          </p:txBody>
        </p:sp>
        <p:sp>
          <p:nvSpPr>
            <p:cNvPr id="8" name="Rectangle 92">
              <a:extLst>
                <a:ext uri="{FF2B5EF4-FFF2-40B4-BE49-F238E27FC236}">
                  <a16:creationId xmlns:a16="http://schemas.microsoft.com/office/drawing/2014/main" id="{C9AE6191-70AB-4CD2-ACD0-1B66BB1367EC}"/>
                </a:ext>
              </a:extLst>
            </p:cNvPr>
            <p:cNvSpPr/>
            <p:nvPr/>
          </p:nvSpPr>
          <p:spPr bwMode="auto">
            <a:xfrm>
              <a:off x="6441826" y="5391508"/>
              <a:ext cx="2441527" cy="476250"/>
            </a:xfrm>
            <a:prstGeom prst="rect">
              <a:avLst/>
            </a:prstGeom>
            <a:solidFill>
              <a:schemeClr val="accent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spc="10" dirty="0"/>
                <a:t>Code</a:t>
              </a:r>
              <a:r>
                <a:rPr lang="en-GB" sz="1200" b="0" dirty="0"/>
                <a:t> </a:t>
              </a:r>
              <a:r>
                <a:rPr lang="en-GB" sz="1500" spc="10" dirty="0"/>
                <a:t>Region</a:t>
              </a:r>
            </a:p>
          </p:txBody>
        </p:sp>
        <p:sp>
          <p:nvSpPr>
            <p:cNvPr id="9" name="TextBox 93">
              <a:extLst>
                <a:ext uri="{FF2B5EF4-FFF2-40B4-BE49-F238E27FC236}">
                  <a16:creationId xmlns:a16="http://schemas.microsoft.com/office/drawing/2014/main" id="{647ACD2F-2F27-438D-800C-0EA0D83CCA51}"/>
                </a:ext>
              </a:extLst>
            </p:cNvPr>
            <p:cNvSpPr txBox="1"/>
            <p:nvPr/>
          </p:nvSpPr>
          <p:spPr>
            <a:xfrm>
              <a:off x="8819878" y="4872395"/>
              <a:ext cx="1345674" cy="230188"/>
            </a:xfrm>
            <a:prstGeom prst="rect">
              <a:avLst/>
            </a:prstGeom>
            <a:noFill/>
          </p:spPr>
          <p:txBody>
            <a:bodyPr>
              <a:spAutoFit/>
            </a:bodyPr>
            <a:lstStyle/>
            <a:p>
              <a:pPr>
                <a:defRPr/>
              </a:pPr>
              <a:r>
                <a:rPr lang="en-GB" sz="900" b="0" spc="10" dirty="0"/>
                <a:t>0x3FFFFFFF</a:t>
              </a:r>
            </a:p>
          </p:txBody>
        </p:sp>
        <p:sp>
          <p:nvSpPr>
            <p:cNvPr id="10" name="TextBox 94">
              <a:extLst>
                <a:ext uri="{FF2B5EF4-FFF2-40B4-BE49-F238E27FC236}">
                  <a16:creationId xmlns:a16="http://schemas.microsoft.com/office/drawing/2014/main" id="{83E026B1-E24D-4337-A248-698A61C7FE5D}"/>
                </a:ext>
              </a:extLst>
            </p:cNvPr>
            <p:cNvSpPr txBox="1"/>
            <p:nvPr/>
          </p:nvSpPr>
          <p:spPr>
            <a:xfrm>
              <a:off x="8830456" y="5356584"/>
              <a:ext cx="1345674" cy="230187"/>
            </a:xfrm>
            <a:prstGeom prst="rect">
              <a:avLst/>
            </a:prstGeom>
            <a:noFill/>
          </p:spPr>
          <p:txBody>
            <a:bodyPr>
              <a:spAutoFit/>
            </a:bodyPr>
            <a:lstStyle/>
            <a:p>
              <a:pPr>
                <a:defRPr/>
              </a:pPr>
              <a:r>
                <a:rPr lang="en-GB" sz="900" b="0" spc="10" dirty="0"/>
                <a:t>0x1FFFFFFF</a:t>
              </a:r>
            </a:p>
          </p:txBody>
        </p:sp>
        <p:sp>
          <p:nvSpPr>
            <p:cNvPr id="11" name="TextBox 95">
              <a:extLst>
                <a:ext uri="{FF2B5EF4-FFF2-40B4-BE49-F238E27FC236}">
                  <a16:creationId xmlns:a16="http://schemas.microsoft.com/office/drawing/2014/main" id="{0E1CF202-463F-4CBF-A39F-F7AC531AEEAE}"/>
                </a:ext>
              </a:extLst>
            </p:cNvPr>
            <p:cNvSpPr txBox="1"/>
            <p:nvPr/>
          </p:nvSpPr>
          <p:spPr>
            <a:xfrm>
              <a:off x="8828341" y="5221645"/>
              <a:ext cx="1345674" cy="230188"/>
            </a:xfrm>
            <a:prstGeom prst="rect">
              <a:avLst/>
            </a:prstGeom>
            <a:noFill/>
          </p:spPr>
          <p:txBody>
            <a:bodyPr>
              <a:spAutoFit/>
            </a:bodyPr>
            <a:lstStyle/>
            <a:p>
              <a:pPr>
                <a:defRPr/>
              </a:pPr>
              <a:r>
                <a:rPr lang="en-GB" sz="900" b="0" spc="10" dirty="0"/>
                <a:t>0x20000000</a:t>
              </a:r>
            </a:p>
          </p:txBody>
        </p:sp>
        <p:sp>
          <p:nvSpPr>
            <p:cNvPr id="12" name="TextBox 96">
              <a:extLst>
                <a:ext uri="{FF2B5EF4-FFF2-40B4-BE49-F238E27FC236}">
                  <a16:creationId xmlns:a16="http://schemas.microsoft.com/office/drawing/2014/main" id="{A3CFF9F5-2C03-4906-B3A4-F4818BC28F3B}"/>
                </a:ext>
              </a:extLst>
            </p:cNvPr>
            <p:cNvSpPr txBox="1"/>
            <p:nvPr/>
          </p:nvSpPr>
          <p:spPr>
            <a:xfrm>
              <a:off x="8826225" y="5707420"/>
              <a:ext cx="1345674" cy="230188"/>
            </a:xfrm>
            <a:prstGeom prst="rect">
              <a:avLst/>
            </a:prstGeom>
            <a:noFill/>
          </p:spPr>
          <p:txBody>
            <a:bodyPr>
              <a:spAutoFit/>
            </a:bodyPr>
            <a:lstStyle/>
            <a:p>
              <a:pPr>
                <a:defRPr/>
              </a:pPr>
              <a:r>
                <a:rPr lang="en-GB" sz="900" b="0" spc="10" dirty="0"/>
                <a:t>0x00000000</a:t>
              </a:r>
            </a:p>
          </p:txBody>
        </p:sp>
        <p:sp>
          <p:nvSpPr>
            <p:cNvPr id="13" name="Right Brace 97">
              <a:extLst>
                <a:ext uri="{FF2B5EF4-FFF2-40B4-BE49-F238E27FC236}">
                  <a16:creationId xmlns:a16="http://schemas.microsoft.com/office/drawing/2014/main" id="{6E12FCD3-3452-49C3-9930-0DD7B30F6D60}"/>
                </a:ext>
              </a:extLst>
            </p:cNvPr>
            <p:cNvSpPr/>
            <p:nvPr/>
          </p:nvSpPr>
          <p:spPr bwMode="auto">
            <a:xfrm>
              <a:off x="10087265" y="5413734"/>
              <a:ext cx="120604"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4" name="Right Brace 98">
              <a:extLst>
                <a:ext uri="{FF2B5EF4-FFF2-40B4-BE49-F238E27FC236}">
                  <a16:creationId xmlns:a16="http://schemas.microsoft.com/office/drawing/2014/main" id="{1A45FA44-86BD-45B0-B43D-EB20D709064D}"/>
                </a:ext>
              </a:extLst>
            </p:cNvPr>
            <p:cNvSpPr/>
            <p:nvPr/>
          </p:nvSpPr>
          <p:spPr bwMode="auto">
            <a:xfrm>
              <a:off x="10087265" y="4937484"/>
              <a:ext cx="120604" cy="454025"/>
            </a:xfrm>
            <a:prstGeom prst="rightBrace">
              <a:avLst>
                <a:gd name="adj1" fmla="val 40152"/>
                <a:gd name="adj2" fmla="val 50000"/>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5" name="TextBox 99">
              <a:extLst>
                <a:ext uri="{FF2B5EF4-FFF2-40B4-BE49-F238E27FC236}">
                  <a16:creationId xmlns:a16="http://schemas.microsoft.com/office/drawing/2014/main" id="{FEAB5DF6-2739-41CD-8086-B7E8E7BB08C6}"/>
                </a:ext>
              </a:extLst>
            </p:cNvPr>
            <p:cNvSpPr txBox="1"/>
            <p:nvPr/>
          </p:nvSpPr>
          <p:spPr>
            <a:xfrm>
              <a:off x="10231143" y="5515334"/>
              <a:ext cx="935201" cy="230187"/>
            </a:xfrm>
            <a:prstGeom prst="rect">
              <a:avLst/>
            </a:prstGeom>
            <a:noFill/>
          </p:spPr>
          <p:txBody>
            <a:bodyPr>
              <a:spAutoFit/>
            </a:bodyPr>
            <a:lstStyle/>
            <a:p>
              <a:pPr>
                <a:defRPr/>
              </a:pPr>
              <a:r>
                <a:rPr lang="en-GB" sz="900" b="0" spc="10" dirty="0"/>
                <a:t>512MB</a:t>
              </a:r>
            </a:p>
          </p:txBody>
        </p:sp>
        <p:sp>
          <p:nvSpPr>
            <p:cNvPr id="16" name="TextBox 100">
              <a:extLst>
                <a:ext uri="{FF2B5EF4-FFF2-40B4-BE49-F238E27FC236}">
                  <a16:creationId xmlns:a16="http://schemas.microsoft.com/office/drawing/2014/main" id="{7CC3888B-0CE4-400B-B8C7-85457BC8ABB0}"/>
                </a:ext>
              </a:extLst>
            </p:cNvPr>
            <p:cNvSpPr txBox="1"/>
            <p:nvPr/>
          </p:nvSpPr>
          <p:spPr>
            <a:xfrm>
              <a:off x="10231143" y="5048609"/>
              <a:ext cx="935201" cy="231775"/>
            </a:xfrm>
            <a:prstGeom prst="rect">
              <a:avLst/>
            </a:prstGeom>
            <a:noFill/>
          </p:spPr>
          <p:txBody>
            <a:bodyPr>
              <a:spAutoFit/>
            </a:bodyPr>
            <a:lstStyle/>
            <a:p>
              <a:pPr>
                <a:defRPr/>
              </a:pPr>
              <a:r>
                <a:rPr lang="en-GB" sz="900" b="0" spc="10" dirty="0"/>
                <a:t>512MB</a:t>
              </a:r>
            </a:p>
          </p:txBody>
        </p:sp>
        <p:cxnSp>
          <p:nvCxnSpPr>
            <p:cNvPr id="17" name="Straight Connector 101">
              <a:extLst>
                <a:ext uri="{FF2B5EF4-FFF2-40B4-BE49-F238E27FC236}">
                  <a16:creationId xmlns:a16="http://schemas.microsoft.com/office/drawing/2014/main" id="{8EC75F7E-FA24-49AB-885F-B7A8074269B3}"/>
                </a:ext>
              </a:extLst>
            </p:cNvPr>
            <p:cNvCxnSpPr/>
            <p:nvPr/>
          </p:nvCxnSpPr>
          <p:spPr bwMode="auto">
            <a:xfrm>
              <a:off x="7662589" y="3540386"/>
              <a:ext cx="0" cy="380011"/>
            </a:xfrm>
            <a:prstGeom prst="line">
              <a:avLst/>
            </a:prstGeom>
            <a:noFill/>
            <a:ln w="19050" cap="flat" cmpd="sng" algn="ctr">
              <a:solidFill>
                <a:schemeClr val="bg1">
                  <a:lumMod val="75000"/>
                </a:schemeClr>
              </a:solidFill>
              <a:prstDash val="sysDot"/>
              <a:round/>
              <a:headEnd type="none" w="med" len="med"/>
              <a:tailEnd type="none" w="med" len="med"/>
            </a:ln>
            <a:effectLst/>
          </p:spPr>
        </p:cxnSp>
        <p:sp>
          <p:nvSpPr>
            <p:cNvPr id="18" name="Rounded Rectangular Callout 47">
              <a:extLst>
                <a:ext uri="{FF2B5EF4-FFF2-40B4-BE49-F238E27FC236}">
                  <a16:creationId xmlns:a16="http://schemas.microsoft.com/office/drawing/2014/main" id="{C472A35A-1ABF-445A-AF5C-84CA1890F44E}"/>
                </a:ext>
              </a:extLst>
            </p:cNvPr>
            <p:cNvSpPr/>
            <p:nvPr/>
          </p:nvSpPr>
          <p:spPr bwMode="auto">
            <a:xfrm>
              <a:off x="1692837" y="4774231"/>
              <a:ext cx="3772047" cy="553959"/>
            </a:xfrm>
            <a:prstGeom prst="wedgeRoundRectCallout">
              <a:avLst>
                <a:gd name="adj1" fmla="val 75533"/>
                <a:gd name="adj2" fmla="val 6922"/>
                <a:gd name="adj3" fmla="val 16667"/>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GB" sz="1500" b="0" spc="10" dirty="0"/>
                <a:t>Mainly used for data memory, e.g., on-chip </a:t>
              </a:r>
            </a:p>
            <a:p>
              <a:pPr>
                <a:defRPr/>
              </a:pPr>
              <a:r>
                <a:rPr lang="en-GB" sz="1500" b="0" spc="10" dirty="0"/>
                <a:t>SRAM, SDRAM</a:t>
              </a:r>
            </a:p>
          </p:txBody>
        </p:sp>
        <p:sp>
          <p:nvSpPr>
            <p:cNvPr id="19" name="Rounded Rectangular Callout 48">
              <a:extLst>
                <a:ext uri="{FF2B5EF4-FFF2-40B4-BE49-F238E27FC236}">
                  <a16:creationId xmlns:a16="http://schemas.microsoft.com/office/drawing/2014/main" id="{96BA3AA6-BB59-4A6A-9C28-82D6B69CEBE7}"/>
                </a:ext>
              </a:extLst>
            </p:cNvPr>
            <p:cNvSpPr/>
            <p:nvPr/>
          </p:nvSpPr>
          <p:spPr bwMode="auto">
            <a:xfrm>
              <a:off x="1692837" y="5515333"/>
              <a:ext cx="3772047" cy="512522"/>
            </a:xfrm>
            <a:prstGeom prst="wedgeRoundRectCallout">
              <a:avLst>
                <a:gd name="adj1" fmla="val 74694"/>
                <a:gd name="adj2" fmla="val -30871"/>
                <a:gd name="adj3" fmla="val 16667"/>
              </a:avLst>
            </a:prstGeom>
            <a:no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GB" sz="1500" spc="10" dirty="0"/>
                <a:t>Mainly used for program image, e.g., on-chip </a:t>
              </a:r>
            </a:p>
            <a:p>
              <a:pPr>
                <a:defRPr/>
              </a:pPr>
              <a:r>
                <a:rPr lang="en-GB" sz="1500" spc="10" dirty="0"/>
                <a:t>FLASH</a:t>
              </a:r>
            </a:p>
          </p:txBody>
        </p:sp>
        <p:sp>
          <p:nvSpPr>
            <p:cNvPr id="20" name="TextBox 104">
              <a:extLst>
                <a:ext uri="{FF2B5EF4-FFF2-40B4-BE49-F238E27FC236}">
                  <a16:creationId xmlns:a16="http://schemas.microsoft.com/office/drawing/2014/main" id="{49EDE130-54FC-441E-BA31-226DECE9E343}"/>
                </a:ext>
              </a:extLst>
            </p:cNvPr>
            <p:cNvSpPr txBox="1"/>
            <p:nvPr/>
          </p:nvSpPr>
          <p:spPr>
            <a:xfrm>
              <a:off x="6441826" y="5947738"/>
              <a:ext cx="2441527" cy="323165"/>
            </a:xfrm>
            <a:prstGeom prst="rect">
              <a:avLst/>
            </a:prstGeom>
            <a:noFill/>
          </p:spPr>
          <p:txBody>
            <a:bodyPr wrap="square">
              <a:spAutoFit/>
            </a:bodyPr>
            <a:lstStyle/>
            <a:p>
              <a:pPr algn="ctr">
                <a:defRPr/>
              </a:pPr>
              <a:r>
                <a:rPr lang="en-GB" sz="1500" b="0" spc="10" dirty="0"/>
                <a:t>Global Memory Space</a:t>
              </a:r>
            </a:p>
          </p:txBody>
        </p:sp>
      </p:grpSp>
    </p:spTree>
    <p:extLst>
      <p:ext uri="{BB962C8B-B14F-4D97-AF65-F5344CB8AC3E}">
        <p14:creationId xmlns:p14="http://schemas.microsoft.com/office/powerpoint/2010/main" val="90242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3491-BF83-4347-AD59-7493723B8F3F}"/>
              </a:ext>
            </a:extLst>
          </p:cNvPr>
          <p:cNvSpPr>
            <a:spLocks noGrp="1"/>
          </p:cNvSpPr>
          <p:nvPr>
            <p:ph type="title"/>
          </p:nvPr>
        </p:nvSpPr>
        <p:spPr/>
        <p:txBody>
          <a:bodyPr/>
          <a:lstStyle/>
          <a:p>
            <a:r>
              <a:rPr lang="en-GB"/>
              <a:t>How is Data </a:t>
            </a:r>
            <a:r>
              <a:rPr lang="en-GB" dirty="0"/>
              <a:t>Stored in RAM?</a:t>
            </a:r>
            <a:endParaRPr lang="en-US" dirty="0"/>
          </a:p>
        </p:txBody>
      </p:sp>
      <p:sp>
        <p:nvSpPr>
          <p:cNvPr id="3" name="Content Placeholder 2">
            <a:extLst>
              <a:ext uri="{FF2B5EF4-FFF2-40B4-BE49-F238E27FC236}">
                <a16:creationId xmlns:a16="http://schemas.microsoft.com/office/drawing/2014/main" id="{8E85BDE1-D92C-49FD-9CBA-F13F1DF54A2D}"/>
              </a:ext>
            </a:extLst>
          </p:cNvPr>
          <p:cNvSpPr>
            <a:spLocks noGrp="1"/>
          </p:cNvSpPr>
          <p:nvPr>
            <p:ph idx="1"/>
          </p:nvPr>
        </p:nvSpPr>
        <p:spPr>
          <a:xfrm>
            <a:off x="479425" y="1171111"/>
            <a:ext cx="6226175" cy="4948335"/>
          </a:xfrm>
        </p:spPr>
        <p:txBody>
          <a:bodyPr/>
          <a:lstStyle/>
          <a:p>
            <a:r>
              <a:rPr lang="en-GB" dirty="0"/>
              <a:t>Typically, the data can be </a:t>
            </a:r>
            <a:r>
              <a:rPr lang="en-GB"/>
              <a:t>divided into three </a:t>
            </a:r>
            <a:r>
              <a:rPr lang="en-GB" dirty="0"/>
              <a:t>sections: static data, stack, </a:t>
            </a:r>
            <a:r>
              <a:rPr lang="en-GB"/>
              <a:t>and heap</a:t>
            </a:r>
            <a:endParaRPr lang="en-GB" dirty="0"/>
          </a:p>
          <a:p>
            <a:pPr lvl="1">
              <a:spcBef>
                <a:spcPts val="600"/>
              </a:spcBef>
            </a:pPr>
            <a:r>
              <a:rPr lang="en-GB" dirty="0"/>
              <a:t>Static data: contains global variables and static variables</a:t>
            </a:r>
          </a:p>
          <a:p>
            <a:pPr lvl="1">
              <a:spcBef>
                <a:spcPts val="600"/>
              </a:spcBef>
            </a:pPr>
            <a:r>
              <a:rPr lang="en-GB" dirty="0"/>
              <a:t>Stack: contains the temporary data for local variables, parameter passing in function calls, registers saving during exceptions, etc.</a:t>
            </a:r>
          </a:p>
          <a:p>
            <a:pPr lvl="1">
              <a:spcBef>
                <a:spcPts val="600"/>
              </a:spcBef>
            </a:pPr>
            <a:r>
              <a:rPr lang="en-GB" dirty="0"/>
              <a:t>Heap: contains the pieces of memory spaces that are dynamically reserved by function calls, such </a:t>
            </a:r>
            <a:r>
              <a:rPr lang="en-GB"/>
              <a:t>as ‘alloc()’ and ‘malloc ()’</a:t>
            </a:r>
            <a:endParaRPr lang="en-US" dirty="0"/>
          </a:p>
        </p:txBody>
      </p:sp>
      <p:sp>
        <p:nvSpPr>
          <p:cNvPr id="4" name="Rectangle 3">
            <a:extLst>
              <a:ext uri="{FF2B5EF4-FFF2-40B4-BE49-F238E27FC236}">
                <a16:creationId xmlns:a16="http://schemas.microsoft.com/office/drawing/2014/main" id="{4C56FA74-2A75-4C18-BE62-CD116F0E0FD1}"/>
              </a:ext>
            </a:extLst>
          </p:cNvPr>
          <p:cNvSpPr/>
          <p:nvPr/>
        </p:nvSpPr>
        <p:spPr bwMode="auto">
          <a:xfrm>
            <a:off x="8895542" y="1171111"/>
            <a:ext cx="1400686" cy="419100"/>
          </a:xfrm>
          <a:prstGeom prst="rect">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5" name="Rectangle 4">
            <a:extLst>
              <a:ext uri="{FF2B5EF4-FFF2-40B4-BE49-F238E27FC236}">
                <a16:creationId xmlns:a16="http://schemas.microsoft.com/office/drawing/2014/main" id="{512198D8-907C-48C7-9466-1C512E1249FF}"/>
              </a:ext>
            </a:extLst>
          </p:cNvPr>
          <p:cNvSpPr/>
          <p:nvPr/>
        </p:nvSpPr>
        <p:spPr bwMode="auto">
          <a:xfrm>
            <a:off x="8895542" y="4300074"/>
            <a:ext cx="1400686" cy="895350"/>
          </a:xfrm>
          <a:prstGeom prst="rect">
            <a:avLst/>
          </a:prstGeom>
          <a:solidFill>
            <a:schemeClr val="accent5"/>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6" name="Rectangle 5">
            <a:extLst>
              <a:ext uri="{FF2B5EF4-FFF2-40B4-BE49-F238E27FC236}">
                <a16:creationId xmlns:a16="http://schemas.microsoft.com/office/drawing/2014/main" id="{5BBCE64B-D974-4303-8C0E-D41C449DEDB5}"/>
              </a:ext>
            </a:extLst>
          </p:cNvPr>
          <p:cNvSpPr/>
          <p:nvPr/>
        </p:nvSpPr>
        <p:spPr bwMode="auto">
          <a:xfrm>
            <a:off x="8895542" y="3503150"/>
            <a:ext cx="1400686" cy="796925"/>
          </a:xfrm>
          <a:prstGeom prst="rect">
            <a:avLst/>
          </a:prstGeom>
          <a:solidFill>
            <a:schemeClr val="accent3"/>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sp>
        <p:nvSpPr>
          <p:cNvPr id="7" name="Rectangle 6">
            <a:extLst>
              <a:ext uri="{FF2B5EF4-FFF2-40B4-BE49-F238E27FC236}">
                <a16:creationId xmlns:a16="http://schemas.microsoft.com/office/drawing/2014/main" id="{F11C4E07-6351-4452-AB65-3C2ED59AF800}"/>
              </a:ext>
            </a:extLst>
          </p:cNvPr>
          <p:cNvSpPr/>
          <p:nvPr/>
        </p:nvSpPr>
        <p:spPr bwMode="auto">
          <a:xfrm>
            <a:off x="8895542" y="1582274"/>
            <a:ext cx="1400686" cy="1046162"/>
          </a:xfrm>
          <a:prstGeom prst="rect">
            <a:avLst/>
          </a:prstGeom>
          <a:solidFill>
            <a:schemeClr val="accent1"/>
          </a:solidFill>
          <a:ln w="19050" cap="flat" cmpd="sng" algn="ctr">
            <a:noFill/>
            <a:prstDash val="solid"/>
            <a:round/>
            <a:headEnd type="none" w="med" len="med"/>
            <a:tailEnd type="none" w="med" len="med"/>
          </a:ln>
          <a:effectLst/>
        </p:spPr>
        <p:txBody>
          <a:bodyPr wrap="none" anchor="ctr"/>
          <a:lstStyle/>
          <a:p>
            <a:pPr algn="ctr">
              <a:defRPr/>
            </a:pPr>
            <a:endParaRPr lang="en-GB" b="0" dirty="0"/>
          </a:p>
        </p:txBody>
      </p:sp>
      <p:cxnSp>
        <p:nvCxnSpPr>
          <p:cNvPr id="8" name="Straight Arrow Connector 7">
            <a:extLst>
              <a:ext uri="{FF2B5EF4-FFF2-40B4-BE49-F238E27FC236}">
                <a16:creationId xmlns:a16="http://schemas.microsoft.com/office/drawing/2014/main" id="{AA099C53-7624-4BE0-AA67-4AF817BF041B}"/>
              </a:ext>
            </a:extLst>
          </p:cNvPr>
          <p:cNvCxnSpPr/>
          <p:nvPr/>
        </p:nvCxnSpPr>
        <p:spPr bwMode="auto">
          <a:xfrm>
            <a:off x="10522623" y="1606087"/>
            <a:ext cx="0" cy="101917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9" name="TextBox 37">
            <a:extLst>
              <a:ext uri="{FF2B5EF4-FFF2-40B4-BE49-F238E27FC236}">
                <a16:creationId xmlns:a16="http://schemas.microsoft.com/office/drawing/2014/main" id="{86A32C03-B208-4AC6-934D-BFB61B6BA57E}"/>
              </a:ext>
            </a:extLst>
          </p:cNvPr>
          <p:cNvSpPr txBox="1">
            <a:spLocks noChangeArrowheads="1"/>
          </p:cNvSpPr>
          <p:nvPr/>
        </p:nvSpPr>
        <p:spPr bwMode="auto">
          <a:xfrm>
            <a:off x="7729715" y="2965899"/>
            <a:ext cx="7024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Memory</a:t>
            </a:r>
          </a:p>
          <a:p>
            <a:pPr eaLnBrk="1" hangingPunct="1"/>
            <a:r>
              <a:rPr lang="en-GB" sz="1100" b="0" dirty="0"/>
              <a:t>Address</a:t>
            </a:r>
          </a:p>
        </p:txBody>
      </p:sp>
      <p:sp>
        <p:nvSpPr>
          <p:cNvPr id="10" name="TextBox 39">
            <a:extLst>
              <a:ext uri="{FF2B5EF4-FFF2-40B4-BE49-F238E27FC236}">
                <a16:creationId xmlns:a16="http://schemas.microsoft.com/office/drawing/2014/main" id="{757CB05C-FC61-406D-ACC7-F38F11E01683}"/>
              </a:ext>
            </a:extLst>
          </p:cNvPr>
          <p:cNvSpPr txBox="1">
            <a:spLocks noChangeArrowheads="1"/>
          </p:cNvSpPr>
          <p:nvPr/>
        </p:nvSpPr>
        <p:spPr bwMode="auto">
          <a:xfrm>
            <a:off x="10613604" y="1855324"/>
            <a:ext cx="8915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a:t>Grow </a:t>
            </a:r>
          </a:p>
          <a:p>
            <a:pPr eaLnBrk="1" hangingPunct="1"/>
            <a:r>
              <a:rPr lang="en-GB" sz="1100" b="0"/>
              <a:t>Downwards</a:t>
            </a:r>
          </a:p>
        </p:txBody>
      </p:sp>
      <p:sp>
        <p:nvSpPr>
          <p:cNvPr id="11" name="TextBox 40">
            <a:extLst>
              <a:ext uri="{FF2B5EF4-FFF2-40B4-BE49-F238E27FC236}">
                <a16:creationId xmlns:a16="http://schemas.microsoft.com/office/drawing/2014/main" id="{F8CD2441-5CED-4E1D-878A-1C4E787116D2}"/>
              </a:ext>
            </a:extLst>
          </p:cNvPr>
          <p:cNvSpPr txBox="1">
            <a:spLocks noChangeArrowheads="1"/>
          </p:cNvSpPr>
          <p:nvPr/>
        </p:nvSpPr>
        <p:spPr bwMode="auto">
          <a:xfrm>
            <a:off x="7729715" y="1194925"/>
            <a:ext cx="4764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a:t>High</a:t>
            </a:r>
          </a:p>
        </p:txBody>
      </p:sp>
      <p:cxnSp>
        <p:nvCxnSpPr>
          <p:cNvPr id="12" name="Straight Connector 11">
            <a:extLst>
              <a:ext uri="{FF2B5EF4-FFF2-40B4-BE49-F238E27FC236}">
                <a16:creationId xmlns:a16="http://schemas.microsoft.com/office/drawing/2014/main" id="{521F8283-B817-4072-91D1-DE119243240E}"/>
              </a:ext>
            </a:extLst>
          </p:cNvPr>
          <p:cNvCxnSpPr/>
          <p:nvPr/>
        </p:nvCxnSpPr>
        <p:spPr bwMode="auto">
          <a:xfrm>
            <a:off x="8895542" y="1269536"/>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71299616-1DFC-4AEE-BB22-1C809134161B}"/>
              </a:ext>
            </a:extLst>
          </p:cNvPr>
          <p:cNvCxnSpPr/>
          <p:nvPr/>
        </p:nvCxnSpPr>
        <p:spPr bwMode="auto">
          <a:xfrm>
            <a:off x="8895542" y="1382249"/>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4" name="Straight Connector 13">
            <a:extLst>
              <a:ext uri="{FF2B5EF4-FFF2-40B4-BE49-F238E27FC236}">
                <a16:creationId xmlns:a16="http://schemas.microsoft.com/office/drawing/2014/main" id="{B6DB9E7E-3AAB-449E-B836-6D86C3699AF3}"/>
              </a:ext>
            </a:extLst>
          </p:cNvPr>
          <p:cNvCxnSpPr/>
          <p:nvPr/>
        </p:nvCxnSpPr>
        <p:spPr bwMode="auto">
          <a:xfrm>
            <a:off x="8895542" y="1496549"/>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F75AF005-5853-44EB-A25F-E7D7799B0543}"/>
              </a:ext>
            </a:extLst>
          </p:cNvPr>
          <p:cNvCxnSpPr/>
          <p:nvPr/>
        </p:nvCxnSpPr>
        <p:spPr bwMode="auto">
          <a:xfrm>
            <a:off x="8895542" y="1606086"/>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6" name="Straight Connector 15">
            <a:extLst>
              <a:ext uri="{FF2B5EF4-FFF2-40B4-BE49-F238E27FC236}">
                <a16:creationId xmlns:a16="http://schemas.microsoft.com/office/drawing/2014/main" id="{7EEAFAB2-EBDB-4436-A0EA-7C425EE4BC77}"/>
              </a:ext>
            </a:extLst>
          </p:cNvPr>
          <p:cNvCxnSpPr/>
          <p:nvPr/>
        </p:nvCxnSpPr>
        <p:spPr bwMode="auto">
          <a:xfrm>
            <a:off x="8895542" y="1717211"/>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7" name="Straight Connector 16">
            <a:extLst>
              <a:ext uri="{FF2B5EF4-FFF2-40B4-BE49-F238E27FC236}">
                <a16:creationId xmlns:a16="http://schemas.microsoft.com/office/drawing/2014/main" id="{0DC012D5-321D-44A4-ABFA-9966C58503F8}"/>
              </a:ext>
            </a:extLst>
          </p:cNvPr>
          <p:cNvCxnSpPr/>
          <p:nvPr/>
        </p:nvCxnSpPr>
        <p:spPr bwMode="auto">
          <a:xfrm>
            <a:off x="8895542" y="1831511"/>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8" name="Straight Connector 17">
            <a:extLst>
              <a:ext uri="{FF2B5EF4-FFF2-40B4-BE49-F238E27FC236}">
                <a16:creationId xmlns:a16="http://schemas.microsoft.com/office/drawing/2014/main" id="{5139038B-292E-4C7D-955E-D8F32C537855}"/>
              </a:ext>
            </a:extLst>
          </p:cNvPr>
          <p:cNvCxnSpPr/>
          <p:nvPr/>
        </p:nvCxnSpPr>
        <p:spPr bwMode="auto">
          <a:xfrm>
            <a:off x="8895542" y="1947399"/>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4543894E-C59D-4F78-A334-860C681ED169}"/>
              </a:ext>
            </a:extLst>
          </p:cNvPr>
          <p:cNvCxnSpPr/>
          <p:nvPr/>
        </p:nvCxnSpPr>
        <p:spPr bwMode="auto">
          <a:xfrm>
            <a:off x="8895542" y="2060111"/>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853976F7-0D86-4ABD-BFAE-C30ED157DFB9}"/>
              </a:ext>
            </a:extLst>
          </p:cNvPr>
          <p:cNvCxnSpPr/>
          <p:nvPr/>
        </p:nvCxnSpPr>
        <p:spPr bwMode="auto">
          <a:xfrm>
            <a:off x="8895542" y="2172824"/>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1" name="Straight Connector 20">
            <a:extLst>
              <a:ext uri="{FF2B5EF4-FFF2-40B4-BE49-F238E27FC236}">
                <a16:creationId xmlns:a16="http://schemas.microsoft.com/office/drawing/2014/main" id="{38FC0961-B03E-45AA-9D8C-04D99D876857}"/>
              </a:ext>
            </a:extLst>
          </p:cNvPr>
          <p:cNvCxnSpPr/>
          <p:nvPr/>
        </p:nvCxnSpPr>
        <p:spPr bwMode="auto">
          <a:xfrm>
            <a:off x="8895542" y="2283949"/>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2" name="Straight Connector 21">
            <a:extLst>
              <a:ext uri="{FF2B5EF4-FFF2-40B4-BE49-F238E27FC236}">
                <a16:creationId xmlns:a16="http://schemas.microsoft.com/office/drawing/2014/main" id="{87AB0709-0D2C-4794-877F-84E427886A28}"/>
              </a:ext>
            </a:extLst>
          </p:cNvPr>
          <p:cNvCxnSpPr/>
          <p:nvPr/>
        </p:nvCxnSpPr>
        <p:spPr bwMode="auto">
          <a:xfrm>
            <a:off x="8895542" y="2395074"/>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3" name="Straight Connector 22">
            <a:extLst>
              <a:ext uri="{FF2B5EF4-FFF2-40B4-BE49-F238E27FC236}">
                <a16:creationId xmlns:a16="http://schemas.microsoft.com/office/drawing/2014/main" id="{4E3FA271-E7AB-4720-AABF-73403F54D8F1}"/>
              </a:ext>
            </a:extLst>
          </p:cNvPr>
          <p:cNvCxnSpPr/>
          <p:nvPr/>
        </p:nvCxnSpPr>
        <p:spPr bwMode="auto">
          <a:xfrm>
            <a:off x="8895542" y="2509374"/>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4" name="Straight Connector 23">
            <a:extLst>
              <a:ext uri="{FF2B5EF4-FFF2-40B4-BE49-F238E27FC236}">
                <a16:creationId xmlns:a16="http://schemas.microsoft.com/office/drawing/2014/main" id="{369C201C-8B5B-4D12-AA18-6963848EDD00}"/>
              </a:ext>
            </a:extLst>
          </p:cNvPr>
          <p:cNvCxnSpPr/>
          <p:nvPr/>
        </p:nvCxnSpPr>
        <p:spPr bwMode="auto">
          <a:xfrm>
            <a:off x="8895542" y="2625261"/>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27915491-1E61-4443-81AC-423C00F79A81}"/>
              </a:ext>
            </a:extLst>
          </p:cNvPr>
          <p:cNvCxnSpPr/>
          <p:nvPr/>
        </p:nvCxnSpPr>
        <p:spPr bwMode="auto">
          <a:xfrm>
            <a:off x="8895542" y="2736386"/>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6" name="Straight Connector 25">
            <a:extLst>
              <a:ext uri="{FF2B5EF4-FFF2-40B4-BE49-F238E27FC236}">
                <a16:creationId xmlns:a16="http://schemas.microsoft.com/office/drawing/2014/main" id="{B641E541-5078-4442-BB39-6AA0E4BCC162}"/>
              </a:ext>
            </a:extLst>
          </p:cNvPr>
          <p:cNvCxnSpPr/>
          <p:nvPr/>
        </p:nvCxnSpPr>
        <p:spPr bwMode="auto">
          <a:xfrm>
            <a:off x="8895542" y="2850686"/>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7" name="Straight Connector 26">
            <a:extLst>
              <a:ext uri="{FF2B5EF4-FFF2-40B4-BE49-F238E27FC236}">
                <a16:creationId xmlns:a16="http://schemas.microsoft.com/office/drawing/2014/main" id="{2DC72D51-20FB-4FE3-AA5F-B9E36AE872CE}"/>
              </a:ext>
            </a:extLst>
          </p:cNvPr>
          <p:cNvCxnSpPr/>
          <p:nvPr/>
        </p:nvCxnSpPr>
        <p:spPr bwMode="auto">
          <a:xfrm>
            <a:off x="8895542" y="2960224"/>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8" name="Straight Connector 27">
            <a:extLst>
              <a:ext uri="{FF2B5EF4-FFF2-40B4-BE49-F238E27FC236}">
                <a16:creationId xmlns:a16="http://schemas.microsoft.com/office/drawing/2014/main" id="{B7614A92-50B4-4A19-864B-2F969408AF6A}"/>
              </a:ext>
            </a:extLst>
          </p:cNvPr>
          <p:cNvCxnSpPr/>
          <p:nvPr/>
        </p:nvCxnSpPr>
        <p:spPr bwMode="auto">
          <a:xfrm>
            <a:off x="8895542" y="3061824"/>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29" name="Straight Connector 28">
            <a:extLst>
              <a:ext uri="{FF2B5EF4-FFF2-40B4-BE49-F238E27FC236}">
                <a16:creationId xmlns:a16="http://schemas.microsoft.com/office/drawing/2014/main" id="{534EEEE2-408E-434B-AD18-03CBF24277A4}"/>
              </a:ext>
            </a:extLst>
          </p:cNvPr>
          <p:cNvCxnSpPr/>
          <p:nvPr/>
        </p:nvCxnSpPr>
        <p:spPr bwMode="auto">
          <a:xfrm>
            <a:off x="8895542" y="3172949"/>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0" name="Straight Connector 29">
            <a:extLst>
              <a:ext uri="{FF2B5EF4-FFF2-40B4-BE49-F238E27FC236}">
                <a16:creationId xmlns:a16="http://schemas.microsoft.com/office/drawing/2014/main" id="{40C75F6E-4D92-4E0D-B827-CC9D85FC0B8D}"/>
              </a:ext>
            </a:extLst>
          </p:cNvPr>
          <p:cNvCxnSpPr/>
          <p:nvPr/>
        </p:nvCxnSpPr>
        <p:spPr bwMode="auto">
          <a:xfrm>
            <a:off x="8895542" y="3287249"/>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1" name="Straight Connector 30">
            <a:extLst>
              <a:ext uri="{FF2B5EF4-FFF2-40B4-BE49-F238E27FC236}">
                <a16:creationId xmlns:a16="http://schemas.microsoft.com/office/drawing/2014/main" id="{F600BD31-191F-4051-8864-137FA4E8FC36}"/>
              </a:ext>
            </a:extLst>
          </p:cNvPr>
          <p:cNvCxnSpPr/>
          <p:nvPr/>
        </p:nvCxnSpPr>
        <p:spPr bwMode="auto">
          <a:xfrm>
            <a:off x="8895542" y="3396786"/>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2" name="Straight Connector 31">
            <a:extLst>
              <a:ext uri="{FF2B5EF4-FFF2-40B4-BE49-F238E27FC236}">
                <a16:creationId xmlns:a16="http://schemas.microsoft.com/office/drawing/2014/main" id="{26A0E670-030B-4737-B7BD-20268EEEBF25}"/>
              </a:ext>
            </a:extLst>
          </p:cNvPr>
          <p:cNvCxnSpPr/>
          <p:nvPr/>
        </p:nvCxnSpPr>
        <p:spPr bwMode="auto">
          <a:xfrm>
            <a:off x="8895542" y="3509499"/>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3" name="Straight Connector 32">
            <a:extLst>
              <a:ext uri="{FF2B5EF4-FFF2-40B4-BE49-F238E27FC236}">
                <a16:creationId xmlns:a16="http://schemas.microsoft.com/office/drawing/2014/main" id="{C419103D-A105-4107-913C-CFC712497639}"/>
              </a:ext>
            </a:extLst>
          </p:cNvPr>
          <p:cNvCxnSpPr/>
          <p:nvPr/>
        </p:nvCxnSpPr>
        <p:spPr bwMode="auto">
          <a:xfrm>
            <a:off x="8895542" y="3622211"/>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4" name="Straight Connector 33">
            <a:extLst>
              <a:ext uri="{FF2B5EF4-FFF2-40B4-BE49-F238E27FC236}">
                <a16:creationId xmlns:a16="http://schemas.microsoft.com/office/drawing/2014/main" id="{CDF0D628-68D4-43CA-AB97-612E94D912EE}"/>
              </a:ext>
            </a:extLst>
          </p:cNvPr>
          <p:cNvCxnSpPr/>
          <p:nvPr/>
        </p:nvCxnSpPr>
        <p:spPr bwMode="auto">
          <a:xfrm>
            <a:off x="8895542" y="3738099"/>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5" name="Straight Connector 34">
            <a:extLst>
              <a:ext uri="{FF2B5EF4-FFF2-40B4-BE49-F238E27FC236}">
                <a16:creationId xmlns:a16="http://schemas.microsoft.com/office/drawing/2014/main" id="{DBFAF022-2BC8-46CC-8A06-8B2B343EB54B}"/>
              </a:ext>
            </a:extLst>
          </p:cNvPr>
          <p:cNvCxnSpPr/>
          <p:nvPr/>
        </p:nvCxnSpPr>
        <p:spPr bwMode="auto">
          <a:xfrm>
            <a:off x="8895542" y="3850811"/>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6" name="Straight Connector 35">
            <a:extLst>
              <a:ext uri="{FF2B5EF4-FFF2-40B4-BE49-F238E27FC236}">
                <a16:creationId xmlns:a16="http://schemas.microsoft.com/office/drawing/2014/main" id="{F0AD4265-D0DF-456A-9AF3-BD9545C8A984}"/>
              </a:ext>
            </a:extLst>
          </p:cNvPr>
          <p:cNvCxnSpPr/>
          <p:nvPr/>
        </p:nvCxnSpPr>
        <p:spPr bwMode="auto">
          <a:xfrm>
            <a:off x="8895542" y="3965111"/>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7" name="Straight Connector 36">
            <a:extLst>
              <a:ext uri="{FF2B5EF4-FFF2-40B4-BE49-F238E27FC236}">
                <a16:creationId xmlns:a16="http://schemas.microsoft.com/office/drawing/2014/main" id="{CBF06326-A181-48E8-9B9C-412EB9E4EEED}"/>
              </a:ext>
            </a:extLst>
          </p:cNvPr>
          <p:cNvCxnSpPr/>
          <p:nvPr/>
        </p:nvCxnSpPr>
        <p:spPr bwMode="auto">
          <a:xfrm>
            <a:off x="8895542" y="4074649"/>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8" name="Straight Connector 37">
            <a:extLst>
              <a:ext uri="{FF2B5EF4-FFF2-40B4-BE49-F238E27FC236}">
                <a16:creationId xmlns:a16="http://schemas.microsoft.com/office/drawing/2014/main" id="{330F2478-2B38-49F6-AB91-84DEF54DA2A5}"/>
              </a:ext>
            </a:extLst>
          </p:cNvPr>
          <p:cNvCxnSpPr/>
          <p:nvPr/>
        </p:nvCxnSpPr>
        <p:spPr bwMode="auto">
          <a:xfrm>
            <a:off x="8895542" y="4185774"/>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39" name="Straight Connector 38">
            <a:extLst>
              <a:ext uri="{FF2B5EF4-FFF2-40B4-BE49-F238E27FC236}">
                <a16:creationId xmlns:a16="http://schemas.microsoft.com/office/drawing/2014/main" id="{012B7D58-9A34-4EF5-A6E5-20AAA863D907}"/>
              </a:ext>
            </a:extLst>
          </p:cNvPr>
          <p:cNvCxnSpPr/>
          <p:nvPr/>
        </p:nvCxnSpPr>
        <p:spPr bwMode="auto">
          <a:xfrm>
            <a:off x="8895542" y="4300074"/>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0" name="Straight Connector 39">
            <a:extLst>
              <a:ext uri="{FF2B5EF4-FFF2-40B4-BE49-F238E27FC236}">
                <a16:creationId xmlns:a16="http://schemas.microsoft.com/office/drawing/2014/main" id="{F8F2DB90-8ECF-447C-A5C3-798493C963D0}"/>
              </a:ext>
            </a:extLst>
          </p:cNvPr>
          <p:cNvCxnSpPr/>
          <p:nvPr/>
        </p:nvCxnSpPr>
        <p:spPr bwMode="auto">
          <a:xfrm>
            <a:off x="8895542" y="4415961"/>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1" name="Straight Connector 40">
            <a:extLst>
              <a:ext uri="{FF2B5EF4-FFF2-40B4-BE49-F238E27FC236}">
                <a16:creationId xmlns:a16="http://schemas.microsoft.com/office/drawing/2014/main" id="{BACC1428-699F-4E9D-8B11-7DDFBE603139}"/>
              </a:ext>
            </a:extLst>
          </p:cNvPr>
          <p:cNvCxnSpPr/>
          <p:nvPr/>
        </p:nvCxnSpPr>
        <p:spPr bwMode="auto">
          <a:xfrm>
            <a:off x="8895542" y="4528674"/>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2" name="Straight Connector 41">
            <a:extLst>
              <a:ext uri="{FF2B5EF4-FFF2-40B4-BE49-F238E27FC236}">
                <a16:creationId xmlns:a16="http://schemas.microsoft.com/office/drawing/2014/main" id="{72BB60D0-9320-4AE3-93DD-998A431FF3C2}"/>
              </a:ext>
            </a:extLst>
          </p:cNvPr>
          <p:cNvCxnSpPr/>
          <p:nvPr/>
        </p:nvCxnSpPr>
        <p:spPr bwMode="auto">
          <a:xfrm>
            <a:off x="8895542" y="4641386"/>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3" name="Straight Connector 42">
            <a:extLst>
              <a:ext uri="{FF2B5EF4-FFF2-40B4-BE49-F238E27FC236}">
                <a16:creationId xmlns:a16="http://schemas.microsoft.com/office/drawing/2014/main" id="{DBE985B7-BB80-4D3F-845B-02351D45BBE2}"/>
              </a:ext>
            </a:extLst>
          </p:cNvPr>
          <p:cNvCxnSpPr/>
          <p:nvPr/>
        </p:nvCxnSpPr>
        <p:spPr bwMode="auto">
          <a:xfrm>
            <a:off x="8895542" y="4752511"/>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4" name="Straight Connector 43">
            <a:extLst>
              <a:ext uri="{FF2B5EF4-FFF2-40B4-BE49-F238E27FC236}">
                <a16:creationId xmlns:a16="http://schemas.microsoft.com/office/drawing/2014/main" id="{B64521B7-90DC-4AF4-A3AE-EBD600643469}"/>
              </a:ext>
            </a:extLst>
          </p:cNvPr>
          <p:cNvCxnSpPr/>
          <p:nvPr/>
        </p:nvCxnSpPr>
        <p:spPr bwMode="auto">
          <a:xfrm>
            <a:off x="8895542" y="4862049"/>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5" name="Straight Connector 44">
            <a:extLst>
              <a:ext uri="{FF2B5EF4-FFF2-40B4-BE49-F238E27FC236}">
                <a16:creationId xmlns:a16="http://schemas.microsoft.com/office/drawing/2014/main" id="{64E8D06C-2415-4762-8EFA-1C1D49D49BD4}"/>
              </a:ext>
            </a:extLst>
          </p:cNvPr>
          <p:cNvCxnSpPr/>
          <p:nvPr/>
        </p:nvCxnSpPr>
        <p:spPr bwMode="auto">
          <a:xfrm>
            <a:off x="8895542" y="4973174"/>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6" name="Straight Connector 45">
            <a:extLst>
              <a:ext uri="{FF2B5EF4-FFF2-40B4-BE49-F238E27FC236}">
                <a16:creationId xmlns:a16="http://schemas.microsoft.com/office/drawing/2014/main" id="{3608E6A1-059B-42FB-B8AF-BF36772860AD}"/>
              </a:ext>
            </a:extLst>
          </p:cNvPr>
          <p:cNvCxnSpPr/>
          <p:nvPr/>
        </p:nvCxnSpPr>
        <p:spPr bwMode="auto">
          <a:xfrm>
            <a:off x="8895542" y="5087474"/>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7" name="Straight Connector 46">
            <a:extLst>
              <a:ext uri="{FF2B5EF4-FFF2-40B4-BE49-F238E27FC236}">
                <a16:creationId xmlns:a16="http://schemas.microsoft.com/office/drawing/2014/main" id="{3E46CFBA-933C-4D5E-85AD-D51F5F9DB9DD}"/>
              </a:ext>
            </a:extLst>
          </p:cNvPr>
          <p:cNvCxnSpPr/>
          <p:nvPr/>
        </p:nvCxnSpPr>
        <p:spPr bwMode="auto">
          <a:xfrm>
            <a:off x="8895542" y="5203361"/>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8" name="Straight Connector 47">
            <a:extLst>
              <a:ext uri="{FF2B5EF4-FFF2-40B4-BE49-F238E27FC236}">
                <a16:creationId xmlns:a16="http://schemas.microsoft.com/office/drawing/2014/main" id="{4549F452-B7B3-41FD-B43A-7D2C01D8B943}"/>
              </a:ext>
            </a:extLst>
          </p:cNvPr>
          <p:cNvCxnSpPr/>
          <p:nvPr/>
        </p:nvCxnSpPr>
        <p:spPr bwMode="auto">
          <a:xfrm>
            <a:off x="8895542" y="5316074"/>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49" name="Straight Connector 48">
            <a:extLst>
              <a:ext uri="{FF2B5EF4-FFF2-40B4-BE49-F238E27FC236}">
                <a16:creationId xmlns:a16="http://schemas.microsoft.com/office/drawing/2014/main" id="{127B0E55-E5C0-4CC2-AADC-C24C7BB33340}"/>
              </a:ext>
            </a:extLst>
          </p:cNvPr>
          <p:cNvCxnSpPr/>
          <p:nvPr/>
        </p:nvCxnSpPr>
        <p:spPr bwMode="auto">
          <a:xfrm>
            <a:off x="8895542" y="5428786"/>
            <a:ext cx="1400686" cy="0"/>
          </a:xfrm>
          <a:prstGeom prst="line">
            <a:avLst/>
          </a:prstGeom>
          <a:noFill/>
          <a:ln w="9525" cap="flat" cmpd="sng" algn="ctr">
            <a:solidFill>
              <a:schemeClr val="bg1">
                <a:lumMod val="75000"/>
              </a:schemeClr>
            </a:solidFill>
            <a:prstDash val="sysDot"/>
            <a:round/>
            <a:headEnd type="none" w="med" len="med"/>
            <a:tailEnd type="none" w="med" len="med"/>
          </a:ln>
          <a:effectLst/>
        </p:spPr>
      </p:cxnSp>
      <p:cxnSp>
        <p:nvCxnSpPr>
          <p:cNvPr id="50" name="Straight Connector 49">
            <a:extLst>
              <a:ext uri="{FF2B5EF4-FFF2-40B4-BE49-F238E27FC236}">
                <a16:creationId xmlns:a16="http://schemas.microsoft.com/office/drawing/2014/main" id="{A7AF2A4C-7BF5-4C88-8BCE-62F3F6DBD8C0}"/>
              </a:ext>
            </a:extLst>
          </p:cNvPr>
          <p:cNvCxnSpPr/>
          <p:nvPr/>
        </p:nvCxnSpPr>
        <p:spPr bwMode="auto">
          <a:xfrm>
            <a:off x="8895542" y="5539911"/>
            <a:ext cx="1400686" cy="0"/>
          </a:xfrm>
          <a:prstGeom prst="line">
            <a:avLst/>
          </a:prstGeom>
          <a:noFill/>
          <a:ln w="12700" cap="flat" cmpd="sng" algn="ctr">
            <a:solidFill>
              <a:schemeClr val="bg1">
                <a:lumMod val="65000"/>
              </a:schemeClr>
            </a:solidFill>
            <a:prstDash val="sysDot"/>
            <a:round/>
            <a:headEnd type="none" w="med" len="med"/>
            <a:tailEnd type="none" w="med" len="med"/>
          </a:ln>
          <a:effectLst/>
        </p:spPr>
      </p:cxnSp>
      <p:sp>
        <p:nvSpPr>
          <p:cNvPr id="51" name="Rectangle 50">
            <a:extLst>
              <a:ext uri="{FF2B5EF4-FFF2-40B4-BE49-F238E27FC236}">
                <a16:creationId xmlns:a16="http://schemas.microsoft.com/office/drawing/2014/main" id="{DF16072F-CEE6-4E05-B701-392C5929E16B}"/>
              </a:ext>
            </a:extLst>
          </p:cNvPr>
          <p:cNvSpPr/>
          <p:nvPr/>
        </p:nvSpPr>
        <p:spPr bwMode="auto">
          <a:xfrm>
            <a:off x="8895542" y="1590211"/>
            <a:ext cx="1400686" cy="103505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Stack</a:t>
            </a:r>
          </a:p>
        </p:txBody>
      </p:sp>
      <p:sp>
        <p:nvSpPr>
          <p:cNvPr id="52" name="Rectangle 51">
            <a:extLst>
              <a:ext uri="{FF2B5EF4-FFF2-40B4-BE49-F238E27FC236}">
                <a16:creationId xmlns:a16="http://schemas.microsoft.com/office/drawing/2014/main" id="{3B74405E-DBAE-4876-944B-147F4B54589B}"/>
              </a:ext>
            </a:extLst>
          </p:cNvPr>
          <p:cNvSpPr/>
          <p:nvPr/>
        </p:nvSpPr>
        <p:spPr bwMode="auto">
          <a:xfrm>
            <a:off x="8895542" y="4300075"/>
            <a:ext cx="1400686" cy="890587"/>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Static</a:t>
            </a:r>
          </a:p>
          <a:p>
            <a:pPr algn="ctr">
              <a:defRPr/>
            </a:pPr>
            <a:r>
              <a:rPr lang="en-GB" b="0" dirty="0"/>
              <a:t>Data</a:t>
            </a:r>
          </a:p>
        </p:txBody>
      </p:sp>
      <p:sp>
        <p:nvSpPr>
          <p:cNvPr id="53" name="Rectangle 52">
            <a:extLst>
              <a:ext uri="{FF2B5EF4-FFF2-40B4-BE49-F238E27FC236}">
                <a16:creationId xmlns:a16="http://schemas.microsoft.com/office/drawing/2014/main" id="{6AB48695-77B3-4F28-BEA0-FEBDEC5DFE53}"/>
              </a:ext>
            </a:extLst>
          </p:cNvPr>
          <p:cNvSpPr/>
          <p:nvPr/>
        </p:nvSpPr>
        <p:spPr bwMode="auto">
          <a:xfrm>
            <a:off x="8895542" y="3503150"/>
            <a:ext cx="1400686" cy="796925"/>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Heap</a:t>
            </a:r>
          </a:p>
        </p:txBody>
      </p:sp>
      <p:sp>
        <p:nvSpPr>
          <p:cNvPr id="54" name="Rectangle 53">
            <a:extLst>
              <a:ext uri="{FF2B5EF4-FFF2-40B4-BE49-F238E27FC236}">
                <a16:creationId xmlns:a16="http://schemas.microsoft.com/office/drawing/2014/main" id="{233CDCCB-7C83-49D3-A093-4AAB374485E6}"/>
              </a:ext>
            </a:extLst>
          </p:cNvPr>
          <p:cNvSpPr/>
          <p:nvPr/>
        </p:nvSpPr>
        <p:spPr bwMode="auto">
          <a:xfrm>
            <a:off x="8895542" y="2620499"/>
            <a:ext cx="1400686" cy="88265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55" name="Rectangle 54">
            <a:extLst>
              <a:ext uri="{FF2B5EF4-FFF2-40B4-BE49-F238E27FC236}">
                <a16:creationId xmlns:a16="http://schemas.microsoft.com/office/drawing/2014/main" id="{C69C679A-BA3C-4A13-B26B-15094EB2455E}"/>
              </a:ext>
            </a:extLst>
          </p:cNvPr>
          <p:cNvSpPr/>
          <p:nvPr/>
        </p:nvSpPr>
        <p:spPr bwMode="auto">
          <a:xfrm>
            <a:off x="8895542" y="5190661"/>
            <a:ext cx="1400686" cy="349250"/>
          </a:xfrm>
          <a:prstGeom prst="rect">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cxnSp>
        <p:nvCxnSpPr>
          <p:cNvPr id="56" name="Straight Arrow Connector 55">
            <a:extLst>
              <a:ext uri="{FF2B5EF4-FFF2-40B4-BE49-F238E27FC236}">
                <a16:creationId xmlns:a16="http://schemas.microsoft.com/office/drawing/2014/main" id="{6574B6E3-D07F-45DC-A376-11287FB9052F}"/>
              </a:ext>
            </a:extLst>
          </p:cNvPr>
          <p:cNvCxnSpPr/>
          <p:nvPr/>
        </p:nvCxnSpPr>
        <p:spPr bwMode="auto">
          <a:xfrm flipV="1">
            <a:off x="10522623" y="3509500"/>
            <a:ext cx="0" cy="769937"/>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57" name="TextBox 39">
            <a:extLst>
              <a:ext uri="{FF2B5EF4-FFF2-40B4-BE49-F238E27FC236}">
                <a16:creationId xmlns:a16="http://schemas.microsoft.com/office/drawing/2014/main" id="{37861131-AA58-4A81-BC4E-EBDA42B9734D}"/>
              </a:ext>
            </a:extLst>
          </p:cNvPr>
          <p:cNvSpPr txBox="1">
            <a:spLocks noChangeArrowheads="1"/>
          </p:cNvSpPr>
          <p:nvPr/>
        </p:nvSpPr>
        <p:spPr bwMode="auto">
          <a:xfrm>
            <a:off x="10613604" y="3677774"/>
            <a:ext cx="7809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a:t>Grow </a:t>
            </a:r>
          </a:p>
          <a:p>
            <a:pPr eaLnBrk="1" hangingPunct="1"/>
            <a:r>
              <a:rPr lang="en-GB" sz="1100" b="0"/>
              <a:t>Upwards </a:t>
            </a:r>
          </a:p>
        </p:txBody>
      </p:sp>
      <p:cxnSp>
        <p:nvCxnSpPr>
          <p:cNvPr id="58" name="Straight Arrow Connector 57">
            <a:extLst>
              <a:ext uri="{FF2B5EF4-FFF2-40B4-BE49-F238E27FC236}">
                <a16:creationId xmlns:a16="http://schemas.microsoft.com/office/drawing/2014/main" id="{F67083DE-ABA8-4751-B094-22EC69F1F1AB}"/>
              </a:ext>
            </a:extLst>
          </p:cNvPr>
          <p:cNvCxnSpPr/>
          <p:nvPr/>
        </p:nvCxnSpPr>
        <p:spPr bwMode="auto">
          <a:xfrm flipV="1">
            <a:off x="8590861" y="1171111"/>
            <a:ext cx="0" cy="436880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59" name="TextBox 40">
            <a:extLst>
              <a:ext uri="{FF2B5EF4-FFF2-40B4-BE49-F238E27FC236}">
                <a16:creationId xmlns:a16="http://schemas.microsoft.com/office/drawing/2014/main" id="{7FCD5216-7E40-4ACB-AD14-AE90076C631F}"/>
              </a:ext>
            </a:extLst>
          </p:cNvPr>
          <p:cNvSpPr txBox="1">
            <a:spLocks noChangeArrowheads="1"/>
          </p:cNvSpPr>
          <p:nvPr/>
        </p:nvSpPr>
        <p:spPr bwMode="auto">
          <a:xfrm>
            <a:off x="7729715" y="5270036"/>
            <a:ext cx="444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Low</a:t>
            </a:r>
          </a:p>
        </p:txBody>
      </p:sp>
    </p:spTree>
    <p:extLst>
      <p:ext uri="{BB962C8B-B14F-4D97-AF65-F5344CB8AC3E}">
        <p14:creationId xmlns:p14="http://schemas.microsoft.com/office/powerpoint/2010/main" val="353914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51DC-160E-410E-918B-94C522A95FC1}"/>
              </a:ext>
            </a:extLst>
          </p:cNvPr>
          <p:cNvSpPr>
            <a:spLocks noGrp="1"/>
          </p:cNvSpPr>
          <p:nvPr>
            <p:ph type="title"/>
          </p:nvPr>
        </p:nvSpPr>
        <p:spPr/>
        <p:txBody>
          <a:bodyPr/>
          <a:lstStyle/>
          <a:p>
            <a:r>
              <a:rPr lang="en-GB" dirty="0"/>
              <a:t>Defining the Stack and Heap</a:t>
            </a:r>
            <a:endParaRPr lang="en-US" dirty="0"/>
          </a:p>
        </p:txBody>
      </p:sp>
      <p:sp>
        <p:nvSpPr>
          <p:cNvPr id="3" name="Content Placeholder 2">
            <a:extLst>
              <a:ext uri="{FF2B5EF4-FFF2-40B4-BE49-F238E27FC236}">
                <a16:creationId xmlns:a16="http://schemas.microsoft.com/office/drawing/2014/main" id="{E2BD67AC-8C7A-4360-84C2-0711081F7CF5}"/>
              </a:ext>
            </a:extLst>
          </p:cNvPr>
          <p:cNvSpPr>
            <a:spLocks noGrp="1"/>
          </p:cNvSpPr>
          <p:nvPr>
            <p:ph idx="1"/>
          </p:nvPr>
        </p:nvSpPr>
        <p:spPr/>
        <p:txBody>
          <a:bodyPr/>
          <a:lstStyle/>
          <a:p>
            <a:r>
              <a:rPr lang="en-GB" dirty="0"/>
              <a:t>The stack and heap can be defined in either C language (with linker file) or assembly language, </a:t>
            </a:r>
            <a:r>
              <a:rPr lang="en-GB"/>
              <a:t>for example</a:t>
            </a:r>
            <a:r>
              <a:rPr lang="en-GB" dirty="0"/>
              <a:t>,</a:t>
            </a:r>
            <a:r>
              <a:rPr lang="en-GB"/>
              <a:t> </a:t>
            </a:r>
            <a:r>
              <a:rPr lang="en-GB" dirty="0"/>
              <a:t>in C:</a:t>
            </a:r>
            <a:endParaRPr lang="en-US" dirty="0"/>
          </a:p>
        </p:txBody>
      </p:sp>
      <p:sp>
        <p:nvSpPr>
          <p:cNvPr id="4" name="Rectangle 3">
            <a:extLst>
              <a:ext uri="{FF2B5EF4-FFF2-40B4-BE49-F238E27FC236}">
                <a16:creationId xmlns:a16="http://schemas.microsoft.com/office/drawing/2014/main" id="{BA233624-F595-4C93-93E1-86948FFC2C69}"/>
              </a:ext>
            </a:extLst>
          </p:cNvPr>
          <p:cNvSpPr/>
          <p:nvPr/>
        </p:nvSpPr>
        <p:spPr bwMode="auto">
          <a:xfrm>
            <a:off x="788905" y="2387600"/>
            <a:ext cx="10365803" cy="3022600"/>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solidFill>
                  <a:schemeClr val="bg1"/>
                </a:solidFill>
                <a:latin typeface="Lucida Console" panose="020B0609040504020204" pitchFamily="49" charset="0"/>
              </a:rPr>
              <a:t>/* Set stack and heap parameters */</a:t>
            </a:r>
          </a:p>
          <a:p>
            <a:pPr marL="0" indent="0">
              <a:buFont typeface="Wingdings" pitchFamily="2" charset="2"/>
              <a:buNone/>
              <a:defRPr/>
            </a:pP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a:solidFill>
                  <a:schemeClr val="bg1"/>
                </a:solidFill>
                <a:latin typeface="Lucida Console" panose="020B0609040504020204" pitchFamily="49" charset="0"/>
              </a:rPr>
              <a:t>#define  STACK_BASE     0x10020000		// stack start address</a:t>
            </a:r>
          </a:p>
          <a:p>
            <a:pPr marL="0" indent="0">
              <a:buFont typeface="Wingdings" pitchFamily="2" charset="2"/>
              <a:buNone/>
              <a:defRPr/>
            </a:pPr>
            <a:r>
              <a:rPr lang="en-GB" b="0" dirty="0">
                <a:solidFill>
                  <a:schemeClr val="bg1"/>
                </a:solidFill>
                <a:latin typeface="Lucida Console" panose="020B0609040504020204" pitchFamily="49" charset="0"/>
              </a:rPr>
              <a:t>#define  STACK_SIZE     0x5000		// length of the stack</a:t>
            </a:r>
          </a:p>
          <a:p>
            <a:pPr marL="0" indent="0">
              <a:buFont typeface="Wingdings" pitchFamily="2" charset="2"/>
              <a:buNone/>
              <a:defRPr/>
            </a:pPr>
            <a:r>
              <a:rPr lang="en-GB" b="0" dirty="0">
                <a:solidFill>
                  <a:schemeClr val="bg1"/>
                </a:solidFill>
                <a:latin typeface="Lucida Console" panose="020B0609040504020204" pitchFamily="49" charset="0"/>
              </a:rPr>
              <a:t>#define  HEAP_BASE      0x10001000		// heap starts address</a:t>
            </a:r>
          </a:p>
          <a:p>
            <a:pPr marL="0" indent="0">
              <a:buFont typeface="Wingdings" pitchFamily="2" charset="2"/>
              <a:buNone/>
              <a:defRPr/>
            </a:pPr>
            <a:r>
              <a:rPr lang="en-GB" b="0" dirty="0">
                <a:solidFill>
                  <a:schemeClr val="bg1"/>
                </a:solidFill>
                <a:latin typeface="Lucida Console" panose="020B0609040504020204" pitchFamily="49" charset="0"/>
              </a:rPr>
              <a:t>#define  HEAP_SIZE      0x10000 – 0x6000	// heap length</a:t>
            </a:r>
          </a:p>
          <a:p>
            <a:pPr marL="0" indent="0">
              <a:buFont typeface="Wingdings" pitchFamily="2" charset="2"/>
              <a:buNone/>
              <a:defRPr/>
            </a:pP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a:solidFill>
                  <a:schemeClr val="bg1"/>
                </a:solidFill>
                <a:latin typeface="Lucida Console" panose="020B0609040504020204" pitchFamily="49" charset="0"/>
              </a:rPr>
              <a:t>/* inker generated stack base addresses */</a:t>
            </a:r>
          </a:p>
          <a:p>
            <a:pPr marL="0" indent="0">
              <a:buFont typeface="Wingdings" pitchFamily="2" charset="2"/>
              <a:buNone/>
              <a:defRPr/>
            </a:pP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a:solidFill>
                  <a:schemeClr val="bg1"/>
                </a:solidFill>
                <a:latin typeface="Lucida Console" panose="020B0609040504020204" pitchFamily="49" charset="0"/>
              </a:rPr>
              <a:t>extern unsigned </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Image$$</a:t>
            </a:r>
            <a:r>
              <a:rPr lang="en-GB" b="0" dirty="0" err="1">
                <a:solidFill>
                  <a:schemeClr val="bg1"/>
                </a:solidFill>
                <a:latin typeface="Lucida Console" panose="020B0609040504020204" pitchFamily="49" charset="0"/>
              </a:rPr>
              <a:t>Arm_LIB_STACK</a:t>
            </a:r>
            <a:r>
              <a:rPr lang="en-GB" b="0" dirty="0">
                <a:solidFill>
                  <a:schemeClr val="bg1"/>
                </a:solidFill>
                <a:latin typeface="Lucida Console" panose="020B0609040504020204" pitchFamily="49" charset="0"/>
              </a:rPr>
              <a:t>$$ZI$$Limit</a:t>
            </a:r>
          </a:p>
          <a:p>
            <a:pPr marL="0" indent="0">
              <a:buFont typeface="Wingdings" pitchFamily="2" charset="2"/>
              <a:buNone/>
              <a:defRPr/>
            </a:pPr>
            <a:r>
              <a:rPr lang="en-GB" b="0" dirty="0">
                <a:solidFill>
                  <a:schemeClr val="bg1"/>
                </a:solidFill>
                <a:latin typeface="Lucida Console" panose="020B0609040504020204" pitchFamily="49" charset="0"/>
              </a:rPr>
              <a:t>extern unsigned </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Image$$</a:t>
            </a:r>
            <a:r>
              <a:rPr lang="en-GB" b="0" dirty="0" err="1">
                <a:solidFill>
                  <a:schemeClr val="bg1"/>
                </a:solidFill>
                <a:latin typeface="Lucida Console" panose="020B0609040504020204" pitchFamily="49" charset="0"/>
              </a:rPr>
              <a:t>Arm_LIB_STACKHEAP</a:t>
            </a:r>
            <a:r>
              <a:rPr lang="en-GB" b="0" dirty="0">
                <a:solidFill>
                  <a:schemeClr val="bg1"/>
                </a:solidFill>
                <a:latin typeface="Lucida Console" panose="020B0609040504020204" pitchFamily="49" charset="0"/>
              </a:rPr>
              <a:t>$$ZI$$Limit</a:t>
            </a:r>
          </a:p>
          <a:p>
            <a:pPr marL="0" indent="0">
              <a:buFont typeface="Wingdings" pitchFamily="2" charset="2"/>
              <a:buNone/>
              <a:defRPr/>
            </a:pP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a:solidFill>
                  <a:schemeClr val="bg1"/>
                </a:solidFill>
                <a:latin typeface="Lucida Console" panose="020B0609040504020204" pitchFamily="49" charset="0"/>
              </a:rPr>
              <a:t>…</a:t>
            </a:r>
          </a:p>
        </p:txBody>
      </p:sp>
    </p:spTree>
    <p:extLst>
      <p:ext uri="{BB962C8B-B14F-4D97-AF65-F5344CB8AC3E}">
        <p14:creationId xmlns:p14="http://schemas.microsoft.com/office/powerpoint/2010/main" val="3228429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D02D-64C1-4CA5-9914-C0F43448EA8A}"/>
              </a:ext>
            </a:extLst>
          </p:cNvPr>
          <p:cNvSpPr>
            <a:spLocks noGrp="1"/>
          </p:cNvSpPr>
          <p:nvPr>
            <p:ph type="title"/>
          </p:nvPr>
        </p:nvSpPr>
        <p:spPr/>
        <p:txBody>
          <a:bodyPr/>
          <a:lstStyle/>
          <a:p>
            <a:r>
              <a:rPr lang="en-GB" dirty="0"/>
              <a:t>Defining the Stack and Heap</a:t>
            </a:r>
            <a:endParaRPr lang="en-US" dirty="0"/>
          </a:p>
        </p:txBody>
      </p:sp>
      <p:sp>
        <p:nvSpPr>
          <p:cNvPr id="3" name="Content Placeholder 2">
            <a:extLst>
              <a:ext uri="{FF2B5EF4-FFF2-40B4-BE49-F238E27FC236}">
                <a16:creationId xmlns:a16="http://schemas.microsoft.com/office/drawing/2014/main" id="{1E098082-EDD7-4F5C-8EA0-0A84C7C046EF}"/>
              </a:ext>
            </a:extLst>
          </p:cNvPr>
          <p:cNvSpPr>
            <a:spLocks noGrp="1"/>
          </p:cNvSpPr>
          <p:nvPr>
            <p:ph idx="1"/>
          </p:nvPr>
        </p:nvSpPr>
        <p:spPr>
          <a:xfrm>
            <a:off x="479425" y="1171112"/>
            <a:ext cx="11233150" cy="654760"/>
          </a:xfrm>
        </p:spPr>
        <p:txBody>
          <a:bodyPr/>
          <a:lstStyle/>
          <a:p>
            <a:r>
              <a:rPr lang="en-GB" dirty="0"/>
              <a:t>The stack and heap can be defined in assembly language as follows:</a:t>
            </a:r>
            <a:endParaRPr lang="en-US" dirty="0"/>
          </a:p>
        </p:txBody>
      </p:sp>
      <p:sp>
        <p:nvSpPr>
          <p:cNvPr id="4" name="Rectangle 3">
            <a:extLst>
              <a:ext uri="{FF2B5EF4-FFF2-40B4-BE49-F238E27FC236}">
                <a16:creationId xmlns:a16="http://schemas.microsoft.com/office/drawing/2014/main" id="{0F612578-87EE-4DA3-9975-2A1A8F5038D3}"/>
              </a:ext>
            </a:extLst>
          </p:cNvPr>
          <p:cNvSpPr/>
          <p:nvPr/>
        </p:nvSpPr>
        <p:spPr bwMode="auto">
          <a:xfrm>
            <a:off x="836928" y="2309648"/>
            <a:ext cx="10518144" cy="3022600"/>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err="1">
                <a:solidFill>
                  <a:schemeClr val="bg1"/>
                </a:solidFill>
                <a:latin typeface="Lucida Console" panose="020B0609040504020204" pitchFamily="49" charset="0"/>
              </a:rPr>
              <a:t>Stack_Size</a:t>
            </a:r>
            <a:r>
              <a:rPr lang="en-GB" b="0" dirty="0">
                <a:solidFill>
                  <a:schemeClr val="bg1"/>
                </a:solidFill>
                <a:latin typeface="Lucida Console" panose="020B0609040504020204" pitchFamily="49" charset="0"/>
              </a:rPr>
              <a:t>       	 EQU     0x00000400		; 256KB of STACK</a:t>
            </a:r>
          </a:p>
          <a:p>
            <a:pPr marL="0" indent="0">
              <a:buFont typeface="Wingdings" pitchFamily="2" charset="2"/>
              <a:buNone/>
              <a:defRPr/>
            </a:pP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a:solidFill>
                  <a:schemeClr val="bg1"/>
                </a:solidFill>
                <a:latin typeface="Lucida Console" panose="020B0609040504020204" pitchFamily="49" charset="0"/>
              </a:rPr>
              <a:t>               	 AREA    STACK, NOINIT, READWRITE, ALIGN=4</a:t>
            </a:r>
          </a:p>
          <a:p>
            <a:pPr marL="0" indent="0">
              <a:buFont typeface="Wingdings" pitchFamily="2" charset="2"/>
              <a:buNone/>
              <a:defRPr/>
            </a:pPr>
            <a:r>
              <a:rPr lang="en-GB" b="0" dirty="0" err="1">
                <a:solidFill>
                  <a:schemeClr val="bg1"/>
                </a:solidFill>
                <a:latin typeface="Lucida Console" panose="020B0609040504020204" pitchFamily="49" charset="0"/>
              </a:rPr>
              <a:t>Stack_Mem</a:t>
            </a:r>
            <a:r>
              <a:rPr lang="en-GB" b="0" dirty="0">
                <a:solidFill>
                  <a:schemeClr val="bg1"/>
                </a:solidFill>
                <a:latin typeface="Lucida Console" panose="020B0609040504020204" pitchFamily="49" charset="0"/>
              </a:rPr>
              <a:t>       	 SPACE   </a:t>
            </a:r>
            <a:r>
              <a:rPr lang="en-GB" b="0" dirty="0" err="1">
                <a:solidFill>
                  <a:schemeClr val="bg1"/>
                </a:solidFill>
                <a:latin typeface="Lucida Console" panose="020B0609040504020204" pitchFamily="49" charset="0"/>
              </a:rPr>
              <a:t>Stack_Size</a:t>
            </a: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a:solidFill>
                  <a:schemeClr val="bg1"/>
                </a:solidFill>
                <a:latin typeface="Lucida Console" panose="020B0609040504020204" pitchFamily="49" charset="0"/>
              </a:rPr>
              <a:t>__</a:t>
            </a:r>
            <a:r>
              <a:rPr lang="en-GB" b="0" dirty="0" err="1">
                <a:solidFill>
                  <a:schemeClr val="bg1"/>
                </a:solidFill>
                <a:latin typeface="Lucida Console" panose="020B0609040504020204" pitchFamily="49" charset="0"/>
              </a:rPr>
              <a:t>initial_sp</a:t>
            </a:r>
            <a:endParaRPr lang="en-GB" b="0" dirty="0">
              <a:solidFill>
                <a:schemeClr val="bg1"/>
              </a:solidFill>
              <a:latin typeface="Lucida Console" panose="020B0609040504020204" pitchFamily="49" charset="0"/>
            </a:endParaRPr>
          </a:p>
          <a:p>
            <a:pPr marL="0" indent="0">
              <a:buFont typeface="Wingdings" pitchFamily="2" charset="2"/>
              <a:buNone/>
              <a:defRPr/>
            </a:pP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err="1">
                <a:solidFill>
                  <a:schemeClr val="bg1"/>
                </a:solidFill>
                <a:latin typeface="Lucida Console" panose="020B0609040504020204" pitchFamily="49" charset="0"/>
              </a:rPr>
              <a:t>Heap_Size</a:t>
            </a:r>
            <a:r>
              <a:rPr lang="en-GB" b="0" dirty="0">
                <a:solidFill>
                  <a:schemeClr val="bg1"/>
                </a:solidFill>
                <a:latin typeface="Lucida Console" panose="020B0609040504020204" pitchFamily="49" charset="0"/>
              </a:rPr>
              <a:t>         EQU     0x00000400 		; 1MB of HEAP</a:t>
            </a:r>
          </a:p>
          <a:p>
            <a:pPr marL="0" indent="0">
              <a:buFont typeface="Wingdings" pitchFamily="2" charset="2"/>
              <a:buNone/>
              <a:defRPr/>
            </a:pP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a:solidFill>
                  <a:schemeClr val="bg1"/>
                </a:solidFill>
                <a:latin typeface="Lucida Console" panose="020B0609040504020204" pitchFamily="49" charset="0"/>
              </a:rPr>
              <a:t>               	 AREA    HEAP, NOINIT, READWRITE, ALIGN=4</a:t>
            </a:r>
          </a:p>
          <a:p>
            <a:pPr marL="0" indent="0">
              <a:buFont typeface="Wingdings" pitchFamily="2" charset="2"/>
              <a:buNone/>
              <a:defRPr/>
            </a:pPr>
            <a:r>
              <a:rPr lang="en-GB" b="0" dirty="0">
                <a:solidFill>
                  <a:schemeClr val="bg1"/>
                </a:solidFill>
                <a:latin typeface="Lucida Console" panose="020B0609040504020204" pitchFamily="49" charset="0"/>
              </a:rPr>
              <a:t>__</a:t>
            </a:r>
            <a:r>
              <a:rPr lang="en-GB" b="0" dirty="0" err="1">
                <a:solidFill>
                  <a:schemeClr val="bg1"/>
                </a:solidFill>
                <a:latin typeface="Lucida Console" panose="020B0609040504020204" pitchFamily="49" charset="0"/>
              </a:rPr>
              <a:t>heap_base</a:t>
            </a: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err="1">
                <a:solidFill>
                  <a:schemeClr val="bg1"/>
                </a:solidFill>
                <a:latin typeface="Lucida Console" panose="020B0609040504020204" pitchFamily="49" charset="0"/>
              </a:rPr>
              <a:t>Heap_Mem</a:t>
            </a:r>
            <a:r>
              <a:rPr lang="en-GB" b="0" dirty="0">
                <a:solidFill>
                  <a:schemeClr val="bg1"/>
                </a:solidFill>
                <a:latin typeface="Lucida Console" panose="020B0609040504020204" pitchFamily="49" charset="0"/>
              </a:rPr>
              <a:t>        	 SPACE   </a:t>
            </a:r>
            <a:r>
              <a:rPr lang="en-GB" b="0" dirty="0" err="1">
                <a:solidFill>
                  <a:schemeClr val="bg1"/>
                </a:solidFill>
                <a:latin typeface="Lucida Console" panose="020B0609040504020204" pitchFamily="49" charset="0"/>
              </a:rPr>
              <a:t>Heap_Size</a:t>
            </a: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a:solidFill>
                  <a:schemeClr val="bg1"/>
                </a:solidFill>
                <a:latin typeface="Lucida Console" panose="020B0609040504020204" pitchFamily="49" charset="0"/>
              </a:rPr>
              <a:t>__</a:t>
            </a:r>
            <a:r>
              <a:rPr lang="en-GB" b="0" dirty="0" err="1">
                <a:solidFill>
                  <a:schemeClr val="bg1"/>
                </a:solidFill>
                <a:latin typeface="Lucida Console" panose="020B0609040504020204" pitchFamily="49" charset="0"/>
              </a:rPr>
              <a:t>heap_limit</a:t>
            </a:r>
            <a:endParaRPr lang="en-GB" b="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356024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C163-BCB8-4F00-A639-CA02B69E9E65}"/>
              </a:ext>
            </a:extLst>
          </p:cNvPr>
          <p:cNvSpPr>
            <a:spLocks noGrp="1"/>
          </p:cNvSpPr>
          <p:nvPr>
            <p:ph type="title"/>
          </p:nvPr>
        </p:nvSpPr>
        <p:spPr/>
        <p:txBody>
          <a:bodyPr/>
          <a:lstStyle/>
          <a:p>
            <a:r>
              <a:rPr lang="en-GB" dirty="0"/>
              <a:t>Data Types</a:t>
            </a:r>
            <a:endParaRPr lang="en-US" dirty="0"/>
          </a:p>
        </p:txBody>
      </p:sp>
      <p:sp>
        <p:nvSpPr>
          <p:cNvPr id="3" name="Content Placeholder 2">
            <a:extLst>
              <a:ext uri="{FF2B5EF4-FFF2-40B4-BE49-F238E27FC236}">
                <a16:creationId xmlns:a16="http://schemas.microsoft.com/office/drawing/2014/main" id="{FAA7C1B3-41FB-4C34-B5E5-4CEB8CD5AC96}"/>
              </a:ext>
            </a:extLst>
          </p:cNvPr>
          <p:cNvSpPr>
            <a:spLocks noGrp="1"/>
          </p:cNvSpPr>
          <p:nvPr>
            <p:ph idx="1"/>
          </p:nvPr>
        </p:nvSpPr>
        <p:spPr/>
        <p:txBody>
          <a:bodyPr/>
          <a:lstStyle/>
          <a:p>
            <a:r>
              <a:rPr lang="en-GB" dirty="0"/>
              <a:t>A number of standard data types are supported by the </a:t>
            </a:r>
            <a:r>
              <a:rPr lang="en-GB"/>
              <a:t>C language</a:t>
            </a:r>
            <a:endParaRPr lang="en-GB" dirty="0"/>
          </a:p>
          <a:p>
            <a:r>
              <a:rPr lang="en-GB" dirty="0"/>
              <a:t>However, their implementation depends on the processor architecture and </a:t>
            </a:r>
            <a:r>
              <a:rPr lang="en-GB"/>
              <a:t>C compiler</a:t>
            </a:r>
            <a:endParaRPr lang="en-GB" dirty="0"/>
          </a:p>
          <a:p>
            <a:r>
              <a:rPr lang="en-GB" dirty="0"/>
              <a:t>In Arm programming, the data size is referred to as byte, half word, word, and double word:</a:t>
            </a:r>
          </a:p>
          <a:p>
            <a:pPr lvl="1">
              <a:spcBef>
                <a:spcPts val="600"/>
              </a:spcBef>
            </a:pPr>
            <a:r>
              <a:rPr lang="en-GB" dirty="0"/>
              <a:t>Byte: 8-bit</a:t>
            </a:r>
          </a:p>
          <a:p>
            <a:pPr lvl="1">
              <a:spcBef>
                <a:spcPts val="600"/>
              </a:spcBef>
            </a:pPr>
            <a:r>
              <a:rPr lang="en-GB" dirty="0"/>
              <a:t>Half word: 16-bit</a:t>
            </a:r>
          </a:p>
          <a:p>
            <a:pPr lvl="1">
              <a:spcBef>
                <a:spcPts val="600"/>
              </a:spcBef>
            </a:pPr>
            <a:r>
              <a:rPr lang="en-GB" dirty="0"/>
              <a:t>Word: 32-bit</a:t>
            </a:r>
          </a:p>
          <a:p>
            <a:pPr lvl="1">
              <a:spcBef>
                <a:spcPts val="600"/>
              </a:spcBef>
            </a:pPr>
            <a:r>
              <a:rPr lang="en-GB" dirty="0"/>
              <a:t>Double word: 64-bit</a:t>
            </a:r>
          </a:p>
          <a:p>
            <a:pPr lvl="1">
              <a:spcBef>
                <a:spcPts val="600"/>
              </a:spcBef>
            </a:pPr>
            <a:endParaRPr lang="en-GB" dirty="0"/>
          </a:p>
          <a:p>
            <a:r>
              <a:rPr lang="en-GB" dirty="0"/>
              <a:t>The </a:t>
            </a:r>
            <a:r>
              <a:rPr lang="en-GB"/>
              <a:t>table in the </a:t>
            </a:r>
            <a:r>
              <a:rPr lang="en-GB" dirty="0"/>
              <a:t>next slide shows the implementation of different </a:t>
            </a:r>
            <a:r>
              <a:rPr lang="en-GB"/>
              <a:t>data types</a:t>
            </a:r>
            <a:endParaRPr lang="en-GB" dirty="0"/>
          </a:p>
        </p:txBody>
      </p:sp>
    </p:spTree>
    <p:extLst>
      <p:ext uri="{BB962C8B-B14F-4D97-AF65-F5344CB8AC3E}">
        <p14:creationId xmlns:p14="http://schemas.microsoft.com/office/powerpoint/2010/main" val="51800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D9E9-7D1F-4A77-BEE5-530B326798AE}"/>
              </a:ext>
            </a:extLst>
          </p:cNvPr>
          <p:cNvSpPr>
            <a:spLocks noGrp="1"/>
          </p:cNvSpPr>
          <p:nvPr>
            <p:ph type="title"/>
          </p:nvPr>
        </p:nvSpPr>
        <p:spPr/>
        <p:txBody>
          <a:bodyPr/>
          <a:lstStyle/>
          <a:p>
            <a:r>
              <a:rPr lang="en-GB" dirty="0"/>
              <a:t>Data Types</a:t>
            </a:r>
            <a:endParaRPr lang="en-US" dirty="0"/>
          </a:p>
        </p:txBody>
      </p:sp>
      <p:graphicFrame>
        <p:nvGraphicFramePr>
          <p:cNvPr id="4" name="Content Placeholder 3">
            <a:extLst>
              <a:ext uri="{FF2B5EF4-FFF2-40B4-BE49-F238E27FC236}">
                <a16:creationId xmlns:a16="http://schemas.microsoft.com/office/drawing/2014/main" id="{462FB449-ABF2-40A4-B151-2DF9DAB0E886}"/>
              </a:ext>
            </a:extLst>
          </p:cNvPr>
          <p:cNvGraphicFramePr>
            <a:graphicFrameLocks noGrp="1"/>
          </p:cNvGraphicFramePr>
          <p:nvPr>
            <p:ph idx="1"/>
            <p:extLst>
              <p:ext uri="{D42A27DB-BD31-4B8C-83A1-F6EECF244321}">
                <p14:modId xmlns:p14="http://schemas.microsoft.com/office/powerpoint/2010/main" val="2654950052"/>
              </p:ext>
            </p:extLst>
          </p:nvPr>
        </p:nvGraphicFramePr>
        <p:xfrm>
          <a:off x="480297" y="1094823"/>
          <a:ext cx="11154707" cy="4826000"/>
        </p:xfrm>
        <a:graphic>
          <a:graphicData uri="http://schemas.openxmlformats.org/drawingml/2006/table">
            <a:tbl>
              <a:tblPr firstRow="1" bandRow="1">
                <a:tableStyleId>{69012ECD-51FC-41F1-AA8D-1B2483CD663E}</a:tableStyleId>
              </a:tblPr>
              <a:tblGrid>
                <a:gridCol w="2788677">
                  <a:extLst>
                    <a:ext uri="{9D8B030D-6E8A-4147-A177-3AD203B41FA5}">
                      <a16:colId xmlns:a16="http://schemas.microsoft.com/office/drawing/2014/main" val="20000"/>
                    </a:ext>
                  </a:extLst>
                </a:gridCol>
                <a:gridCol w="2794729">
                  <a:extLst>
                    <a:ext uri="{9D8B030D-6E8A-4147-A177-3AD203B41FA5}">
                      <a16:colId xmlns:a16="http://schemas.microsoft.com/office/drawing/2014/main" val="20001"/>
                    </a:ext>
                  </a:extLst>
                </a:gridCol>
                <a:gridCol w="2873427">
                  <a:extLst>
                    <a:ext uri="{9D8B030D-6E8A-4147-A177-3AD203B41FA5}">
                      <a16:colId xmlns:a16="http://schemas.microsoft.com/office/drawing/2014/main" val="20002"/>
                    </a:ext>
                  </a:extLst>
                </a:gridCol>
                <a:gridCol w="2697874">
                  <a:extLst>
                    <a:ext uri="{9D8B030D-6E8A-4147-A177-3AD203B41FA5}">
                      <a16:colId xmlns:a16="http://schemas.microsoft.com/office/drawing/2014/main" val="20003"/>
                    </a:ext>
                  </a:extLst>
                </a:gridCol>
              </a:tblGrid>
              <a:tr h="335281">
                <a:tc>
                  <a:txBody>
                    <a:bodyPr/>
                    <a:lstStyle/>
                    <a:p>
                      <a:r>
                        <a:rPr lang="en-GB" sz="1600" dirty="0"/>
                        <a:t>Data type</a:t>
                      </a:r>
                    </a:p>
                  </a:txBody>
                  <a:tcPr marL="116228" marR="116228"/>
                </a:tc>
                <a:tc>
                  <a:txBody>
                    <a:bodyPr/>
                    <a:lstStyle/>
                    <a:p>
                      <a:r>
                        <a:rPr lang="en-GB" sz="1600" dirty="0"/>
                        <a:t>Size</a:t>
                      </a:r>
                    </a:p>
                  </a:txBody>
                  <a:tcPr marL="116228" marR="116228"/>
                </a:tc>
                <a:tc>
                  <a:txBody>
                    <a:bodyPr/>
                    <a:lstStyle/>
                    <a:p>
                      <a:r>
                        <a:rPr lang="en-GB" sz="1600" dirty="0"/>
                        <a:t>Signed Range</a:t>
                      </a:r>
                    </a:p>
                  </a:txBody>
                  <a:tcPr marL="116228" marR="116228"/>
                </a:tc>
                <a:tc>
                  <a:txBody>
                    <a:bodyPr/>
                    <a:lstStyle/>
                    <a:p>
                      <a:r>
                        <a:rPr lang="en-GB" sz="1600" dirty="0"/>
                        <a:t>Unsigned Range</a:t>
                      </a:r>
                    </a:p>
                  </a:txBody>
                  <a:tcPr marL="116228" marR="116228"/>
                </a:tc>
                <a:extLst>
                  <a:ext uri="{0D108BD9-81ED-4DB2-BD59-A6C34878D82A}">
                    <a16:rowId xmlns:a16="http://schemas.microsoft.com/office/drawing/2014/main" val="10000"/>
                  </a:ext>
                </a:extLst>
              </a:tr>
              <a:tr h="335281">
                <a:tc>
                  <a:txBody>
                    <a:bodyPr/>
                    <a:lstStyle/>
                    <a:p>
                      <a:r>
                        <a:rPr lang="en-GB" sz="1600" dirty="0"/>
                        <a:t>char, int8_t, uint8_t</a:t>
                      </a:r>
                    </a:p>
                  </a:txBody>
                  <a:tcPr marL="116228" marR="116228" anchor="ctr"/>
                </a:tc>
                <a:tc>
                  <a:txBody>
                    <a:bodyPr/>
                    <a:lstStyle/>
                    <a:p>
                      <a:r>
                        <a:rPr lang="en-GB" sz="1600" dirty="0"/>
                        <a:t>Byte</a:t>
                      </a:r>
                    </a:p>
                  </a:txBody>
                  <a:tcPr marL="116228" marR="116228" anchor="ctr"/>
                </a:tc>
                <a:tc>
                  <a:txBody>
                    <a:bodyPr/>
                    <a:lstStyle/>
                    <a:p>
                      <a:r>
                        <a:rPr lang="en-GB" sz="1600" dirty="0"/>
                        <a:t>-128 to 127 </a:t>
                      </a:r>
                    </a:p>
                  </a:txBody>
                  <a:tcPr marL="116228" marR="116228" anchor="ctr"/>
                </a:tc>
                <a:tc>
                  <a:txBody>
                    <a:bodyPr/>
                    <a:lstStyle/>
                    <a:p>
                      <a:r>
                        <a:rPr lang="en-GB" sz="1600" dirty="0"/>
                        <a:t>0 to 255</a:t>
                      </a:r>
                    </a:p>
                  </a:txBody>
                  <a:tcPr marL="116228" marR="116228"/>
                </a:tc>
                <a:extLst>
                  <a:ext uri="{0D108BD9-81ED-4DB2-BD59-A6C34878D82A}">
                    <a16:rowId xmlns:a16="http://schemas.microsoft.com/office/drawing/2014/main" val="10001"/>
                  </a:ext>
                </a:extLst>
              </a:tr>
              <a:tr h="579122">
                <a:tc>
                  <a:txBody>
                    <a:bodyPr/>
                    <a:lstStyle/>
                    <a:p>
                      <a:r>
                        <a:rPr lang="en-GB" sz="1600" dirty="0"/>
                        <a:t>short, int16_t, uint16_t</a:t>
                      </a:r>
                    </a:p>
                  </a:txBody>
                  <a:tcPr marL="116228" marR="116228" anchor="ctr"/>
                </a:tc>
                <a:tc>
                  <a:txBody>
                    <a:bodyPr/>
                    <a:lstStyle/>
                    <a:p>
                      <a:r>
                        <a:rPr lang="en-GB" sz="1600" dirty="0"/>
                        <a:t>Half word</a:t>
                      </a:r>
                    </a:p>
                  </a:txBody>
                  <a:tcPr marL="116228" marR="116228" anchor="ctr"/>
                </a:tc>
                <a:tc>
                  <a:txBody>
                    <a:bodyPr/>
                    <a:lstStyle/>
                    <a:p>
                      <a:r>
                        <a:rPr lang="en-GB" sz="1600" dirty="0"/>
                        <a:t>-32768 to 32767 </a:t>
                      </a:r>
                    </a:p>
                  </a:txBody>
                  <a:tcPr marL="116228" marR="116228" anchor="ctr"/>
                </a:tc>
                <a:tc>
                  <a:txBody>
                    <a:bodyPr/>
                    <a:lstStyle/>
                    <a:p>
                      <a:r>
                        <a:rPr lang="en-GB" sz="1600" dirty="0"/>
                        <a:t>0 to 65535</a:t>
                      </a:r>
                    </a:p>
                  </a:txBody>
                  <a:tcPr marL="116228" marR="116228"/>
                </a:tc>
                <a:extLst>
                  <a:ext uri="{0D108BD9-81ED-4DB2-BD59-A6C34878D82A}">
                    <a16:rowId xmlns:a16="http://schemas.microsoft.com/office/drawing/2014/main" val="10002"/>
                  </a:ext>
                </a:extLst>
              </a:tr>
              <a:tr h="579122">
                <a:tc>
                  <a:txBody>
                    <a:bodyPr/>
                    <a:lstStyle/>
                    <a:p>
                      <a:r>
                        <a:rPr lang="en-GB" sz="1600" dirty="0"/>
                        <a:t>int, int32_t, uint32_t, long</a:t>
                      </a:r>
                    </a:p>
                  </a:txBody>
                  <a:tcPr marL="116228" marR="116228" anchor="ctr"/>
                </a:tc>
                <a:tc>
                  <a:txBody>
                    <a:bodyPr/>
                    <a:lstStyle/>
                    <a:p>
                      <a:r>
                        <a:rPr lang="en-GB" sz="1600" dirty="0"/>
                        <a:t>Word</a:t>
                      </a:r>
                    </a:p>
                  </a:txBody>
                  <a:tcPr marL="116228" marR="116228" anchor="ctr"/>
                </a:tc>
                <a:tc>
                  <a:txBody>
                    <a:bodyPr/>
                    <a:lstStyle/>
                    <a:p>
                      <a:r>
                        <a:rPr lang="en-GB" sz="1600" dirty="0"/>
                        <a:t>-2147483648 to 2147483647   </a:t>
                      </a:r>
                    </a:p>
                  </a:txBody>
                  <a:tcPr marL="116228" marR="116228" anchor="ctr"/>
                </a:tc>
                <a:tc>
                  <a:txBody>
                    <a:bodyPr/>
                    <a:lstStyle/>
                    <a:p>
                      <a:r>
                        <a:rPr lang="en-GB" sz="1600" dirty="0"/>
                        <a:t>0 to 4294967295</a:t>
                      </a:r>
                    </a:p>
                  </a:txBody>
                  <a:tcPr marL="116228" marR="116228"/>
                </a:tc>
                <a:extLst>
                  <a:ext uri="{0D108BD9-81ED-4DB2-BD59-A6C34878D82A}">
                    <a16:rowId xmlns:a16="http://schemas.microsoft.com/office/drawing/2014/main" val="10003"/>
                  </a:ext>
                </a:extLst>
              </a:tr>
              <a:tr h="579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long long, int64_t, uint64_t</a:t>
                      </a:r>
                    </a:p>
                  </a:txBody>
                  <a:tcPr marL="116228" marR="116228" anchor="ctr"/>
                </a:tc>
                <a:tc>
                  <a:txBody>
                    <a:bodyPr/>
                    <a:lstStyle/>
                    <a:p>
                      <a:r>
                        <a:rPr lang="en-GB" sz="1600" dirty="0"/>
                        <a:t>Double word</a:t>
                      </a:r>
                    </a:p>
                  </a:txBody>
                  <a:tcPr marL="116228" marR="11622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-2</a:t>
                      </a:r>
                      <a:r>
                        <a:rPr lang="en-GB" sz="1600" baseline="30000" dirty="0"/>
                        <a:t>63</a:t>
                      </a:r>
                      <a:r>
                        <a:rPr lang="en-GB" sz="1600" baseline="0" dirty="0"/>
                        <a:t> to </a:t>
                      </a:r>
                      <a:r>
                        <a:rPr lang="en-GB" sz="1600" dirty="0"/>
                        <a:t>2</a:t>
                      </a:r>
                      <a:r>
                        <a:rPr lang="en-GB" sz="1600" baseline="30000" dirty="0"/>
                        <a:t>63</a:t>
                      </a:r>
                      <a:r>
                        <a:rPr lang="en-GB" sz="1600" baseline="0" dirty="0"/>
                        <a:t>-1</a:t>
                      </a:r>
                      <a:endParaRPr lang="en-GB" sz="1600" dirty="0"/>
                    </a:p>
                  </a:txBody>
                  <a:tcPr marL="116228" marR="11622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0 </a:t>
                      </a:r>
                      <a:r>
                        <a:rPr lang="en-GB" sz="1600" baseline="0" dirty="0"/>
                        <a:t>to </a:t>
                      </a:r>
                      <a:r>
                        <a:rPr lang="en-GB" sz="1600" dirty="0"/>
                        <a:t>2</a:t>
                      </a:r>
                      <a:r>
                        <a:rPr lang="en-GB" sz="1600" baseline="30000" dirty="0"/>
                        <a:t>64</a:t>
                      </a:r>
                      <a:r>
                        <a:rPr lang="en-GB" sz="1600" baseline="0" dirty="0"/>
                        <a:t>-1</a:t>
                      </a:r>
                      <a:endParaRPr lang="en-GB" sz="1600" dirty="0"/>
                    </a:p>
                  </a:txBody>
                  <a:tcPr marL="116228" marR="116228"/>
                </a:tc>
                <a:extLst>
                  <a:ext uri="{0D108BD9-81ED-4DB2-BD59-A6C34878D82A}">
                    <a16:rowId xmlns:a16="http://schemas.microsoft.com/office/drawing/2014/main" val="10004"/>
                  </a:ext>
                </a:extLst>
              </a:tr>
              <a:tr h="335281">
                <a:tc>
                  <a:txBody>
                    <a:bodyPr/>
                    <a:lstStyle/>
                    <a:p>
                      <a:r>
                        <a:rPr lang="en-GB" sz="1600" dirty="0"/>
                        <a:t>float</a:t>
                      </a:r>
                    </a:p>
                  </a:txBody>
                  <a:tcPr marL="116228" marR="116228" anchor="ctr"/>
                </a:tc>
                <a:tc>
                  <a:txBody>
                    <a:bodyPr/>
                    <a:lstStyle/>
                    <a:p>
                      <a:r>
                        <a:rPr lang="en-GB" sz="1600" dirty="0"/>
                        <a:t>Word</a:t>
                      </a:r>
                    </a:p>
                  </a:txBody>
                  <a:tcPr marL="116228" marR="116228" anchor="ctr"/>
                </a:tc>
                <a:tc gridSpan="2">
                  <a:txBody>
                    <a:bodyPr/>
                    <a:lstStyle/>
                    <a:p>
                      <a:r>
                        <a:rPr lang="en-GB" sz="1600" dirty="0"/>
                        <a:t>-3.4028234 × 10</a:t>
                      </a:r>
                      <a:r>
                        <a:rPr lang="en-GB" sz="1600" baseline="30000" dirty="0"/>
                        <a:t>38</a:t>
                      </a:r>
                      <a:r>
                        <a:rPr lang="en-GB" sz="1600" dirty="0"/>
                        <a:t> to 3.4028234 × 10</a:t>
                      </a:r>
                      <a:r>
                        <a:rPr lang="en-GB" sz="1600" baseline="30000" dirty="0"/>
                        <a:t>38</a:t>
                      </a:r>
                      <a:r>
                        <a:rPr lang="en-GB" sz="1600" dirty="0"/>
                        <a:t> </a:t>
                      </a:r>
                    </a:p>
                  </a:txBody>
                  <a:tcPr marL="116228" marR="116228" anchor="ctr"/>
                </a:tc>
                <a:tc hMerge="1">
                  <a:txBody>
                    <a:bodyPr/>
                    <a:lstStyle/>
                    <a:p>
                      <a:endParaRPr lang="en-GB"/>
                    </a:p>
                  </a:txBody>
                  <a:tcPr/>
                </a:tc>
                <a:extLst>
                  <a:ext uri="{0D108BD9-81ED-4DB2-BD59-A6C34878D82A}">
                    <a16:rowId xmlns:a16="http://schemas.microsoft.com/office/drawing/2014/main" val="10005"/>
                  </a:ext>
                </a:extLst>
              </a:tr>
              <a:tr h="579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double, long double</a:t>
                      </a:r>
                    </a:p>
                  </a:txBody>
                  <a:tcPr marL="116228" marR="116228" anchor="ctr"/>
                </a:tc>
                <a:tc>
                  <a:txBody>
                    <a:bodyPr/>
                    <a:lstStyle/>
                    <a:p>
                      <a:r>
                        <a:rPr lang="en-GB" sz="1600" dirty="0"/>
                        <a:t>Double</a:t>
                      </a:r>
                      <a:r>
                        <a:rPr lang="en-GB" sz="1600" baseline="0" dirty="0"/>
                        <a:t> word</a:t>
                      </a:r>
                      <a:endParaRPr lang="en-GB" sz="1600" dirty="0"/>
                    </a:p>
                  </a:txBody>
                  <a:tcPr marL="116228" marR="116228" anchor="ctr"/>
                </a:tc>
                <a:tc gridSpan="2">
                  <a:txBody>
                    <a:bodyPr/>
                    <a:lstStyle/>
                    <a:p>
                      <a:r>
                        <a:rPr lang="en-GB" sz="1600" dirty="0"/>
                        <a:t>-1.7976931348623157 ×10</a:t>
                      </a:r>
                      <a:r>
                        <a:rPr lang="en-GB" sz="1600" baseline="30000" dirty="0"/>
                        <a:t>308</a:t>
                      </a:r>
                      <a:r>
                        <a:rPr lang="en-GB" sz="1600" dirty="0"/>
                        <a:t> to</a:t>
                      </a:r>
                      <a:r>
                        <a:rPr lang="en-GB" sz="1600" baseline="0" dirty="0"/>
                        <a:t> </a:t>
                      </a:r>
                      <a:r>
                        <a:rPr lang="en-GB" sz="1600" dirty="0"/>
                        <a:t>1.7976931348623157 ×10</a:t>
                      </a:r>
                      <a:r>
                        <a:rPr lang="en-GB" sz="1600" baseline="30000" dirty="0"/>
                        <a:t>308</a:t>
                      </a:r>
                      <a:r>
                        <a:rPr lang="en-GB" sz="1600" dirty="0"/>
                        <a:t> </a:t>
                      </a:r>
                    </a:p>
                  </a:txBody>
                  <a:tcPr marL="116228" marR="116228" anchor="ctr"/>
                </a:tc>
                <a:tc hMerge="1">
                  <a:txBody>
                    <a:bodyPr/>
                    <a:lstStyle/>
                    <a:p>
                      <a:endParaRPr lang="en-GB"/>
                    </a:p>
                  </a:txBody>
                  <a:tcPr/>
                </a:tc>
                <a:extLst>
                  <a:ext uri="{0D108BD9-81ED-4DB2-BD59-A6C34878D82A}">
                    <a16:rowId xmlns:a16="http://schemas.microsoft.com/office/drawing/2014/main" val="10006"/>
                  </a:ext>
                </a:extLst>
              </a:tr>
              <a:tr h="335281">
                <a:tc>
                  <a:txBody>
                    <a:bodyPr/>
                    <a:lstStyle/>
                    <a:p>
                      <a:r>
                        <a:rPr lang="en-GB" sz="1600" dirty="0"/>
                        <a:t>pointers</a:t>
                      </a:r>
                    </a:p>
                  </a:txBody>
                  <a:tcPr marL="116228" marR="116228" anchor="ctr"/>
                </a:tc>
                <a:tc>
                  <a:txBody>
                    <a:bodyPr/>
                    <a:lstStyle/>
                    <a:p>
                      <a:r>
                        <a:rPr lang="en-GB" sz="1600" dirty="0"/>
                        <a:t>Word</a:t>
                      </a:r>
                    </a:p>
                  </a:txBody>
                  <a:tcPr marL="116228" marR="116228" anchor="ctr"/>
                </a:tc>
                <a:tc gridSpan="2">
                  <a:txBody>
                    <a:bodyPr/>
                    <a:lstStyle/>
                    <a:p>
                      <a:r>
                        <a:rPr lang="en-GB" sz="1600" dirty="0"/>
                        <a:t>0x00</a:t>
                      </a:r>
                      <a:r>
                        <a:rPr lang="en-GB" sz="1600" baseline="0" dirty="0"/>
                        <a:t> to 0xFFFFFFFF</a:t>
                      </a:r>
                      <a:endParaRPr lang="en-GB" sz="1600" dirty="0"/>
                    </a:p>
                  </a:txBody>
                  <a:tcPr marL="116228" marR="116228" anchor="ctr"/>
                </a:tc>
                <a:tc hMerge="1">
                  <a:txBody>
                    <a:bodyPr/>
                    <a:lstStyle/>
                    <a:p>
                      <a:endParaRPr lang="en-GB"/>
                    </a:p>
                  </a:txBody>
                  <a:tcPr/>
                </a:tc>
                <a:extLst>
                  <a:ext uri="{0D108BD9-81ED-4DB2-BD59-A6C34878D82A}">
                    <a16:rowId xmlns:a16="http://schemas.microsoft.com/office/drawing/2014/main" val="10007"/>
                  </a:ext>
                </a:extLst>
              </a:tr>
              <a:tr h="335281">
                <a:tc>
                  <a:txBody>
                    <a:bodyPr/>
                    <a:lstStyle/>
                    <a:p>
                      <a:r>
                        <a:rPr lang="en-GB" sz="1600" dirty="0"/>
                        <a:t>enum</a:t>
                      </a:r>
                    </a:p>
                  </a:txBody>
                  <a:tcPr marL="116228" marR="116228" anchor="ctr"/>
                </a:tc>
                <a:tc>
                  <a:txBody>
                    <a:bodyPr/>
                    <a:lstStyle/>
                    <a:p>
                      <a:r>
                        <a:rPr lang="en-GB" sz="1600" dirty="0"/>
                        <a:t>Byte/ half</a:t>
                      </a:r>
                      <a:r>
                        <a:rPr lang="en-GB" sz="1600" baseline="0" dirty="0"/>
                        <a:t> word/ word</a:t>
                      </a:r>
                      <a:endParaRPr lang="en-GB" sz="1600" dirty="0"/>
                    </a:p>
                  </a:txBody>
                  <a:tcPr marL="116228" marR="116228" anchor="ctr"/>
                </a:tc>
                <a:tc gridSpan="2">
                  <a:txBody>
                    <a:bodyPr/>
                    <a:lstStyle/>
                    <a:p>
                      <a:r>
                        <a:rPr lang="en-GB" sz="1600" dirty="0"/>
                        <a:t>Smallest possible data type</a:t>
                      </a:r>
                    </a:p>
                  </a:txBody>
                  <a:tcPr marL="116228" marR="116228" anchor="ctr"/>
                </a:tc>
                <a:tc hMerge="1">
                  <a:txBody>
                    <a:bodyPr/>
                    <a:lstStyle/>
                    <a:p>
                      <a:endParaRPr lang="en-GB"/>
                    </a:p>
                  </a:txBody>
                  <a:tcPr/>
                </a:tc>
                <a:extLst>
                  <a:ext uri="{0D108BD9-81ED-4DB2-BD59-A6C34878D82A}">
                    <a16:rowId xmlns:a16="http://schemas.microsoft.com/office/drawing/2014/main" val="10008"/>
                  </a:ext>
                </a:extLst>
              </a:tr>
              <a:tr h="497826">
                <a:tc>
                  <a:txBody>
                    <a:bodyPr/>
                    <a:lstStyle/>
                    <a:p>
                      <a:r>
                        <a:rPr lang="en-GB" sz="1600" dirty="0"/>
                        <a:t>bool (C++),</a:t>
                      </a:r>
                      <a:r>
                        <a:rPr lang="en-GB" sz="1600" baseline="0" dirty="0"/>
                        <a:t> </a:t>
                      </a:r>
                      <a:r>
                        <a:rPr lang="en-GB" sz="1600" dirty="0"/>
                        <a:t>_bool(C)</a:t>
                      </a:r>
                    </a:p>
                  </a:txBody>
                  <a:tcPr marL="116228" marR="116228" anchor="ctr"/>
                </a:tc>
                <a:tc>
                  <a:txBody>
                    <a:bodyPr/>
                    <a:lstStyle/>
                    <a:p>
                      <a:r>
                        <a:rPr lang="en-GB" sz="1600" dirty="0"/>
                        <a:t>Byte</a:t>
                      </a:r>
                    </a:p>
                  </a:txBody>
                  <a:tcPr marL="116228" marR="116228" anchor="ctr"/>
                </a:tc>
                <a:tc gridSpan="2">
                  <a:txBody>
                    <a:bodyPr/>
                    <a:lstStyle/>
                    <a:p>
                      <a:r>
                        <a:rPr lang="en-GB" sz="1600" dirty="0"/>
                        <a:t>True</a:t>
                      </a:r>
                      <a:r>
                        <a:rPr lang="en-GB" sz="1600" baseline="0" dirty="0"/>
                        <a:t> or false</a:t>
                      </a:r>
                      <a:endParaRPr lang="en-GB" sz="1600" dirty="0"/>
                    </a:p>
                  </a:txBody>
                  <a:tcPr marL="116228" marR="116228" anchor="ctr"/>
                </a:tc>
                <a:tc hMerge="1">
                  <a:txBody>
                    <a:bodyPr/>
                    <a:lstStyle/>
                    <a:p>
                      <a:endParaRPr lang="en-GB"/>
                    </a:p>
                  </a:txBody>
                  <a:tcPr/>
                </a:tc>
                <a:extLst>
                  <a:ext uri="{0D108BD9-81ED-4DB2-BD59-A6C34878D82A}">
                    <a16:rowId xmlns:a16="http://schemas.microsoft.com/office/drawing/2014/main" val="10009"/>
                  </a:ext>
                </a:extLst>
              </a:tr>
              <a:tr h="335281">
                <a:tc>
                  <a:txBody>
                    <a:bodyPr/>
                    <a:lstStyle/>
                    <a:p>
                      <a:r>
                        <a:rPr lang="en-GB" sz="1600" dirty="0"/>
                        <a:t>wchar_t</a:t>
                      </a:r>
                    </a:p>
                  </a:txBody>
                  <a:tcPr marL="116228" marR="116228" anchor="ctr"/>
                </a:tc>
                <a:tc>
                  <a:txBody>
                    <a:bodyPr/>
                    <a:lstStyle/>
                    <a:p>
                      <a:r>
                        <a:rPr lang="en-GB" sz="1600" dirty="0"/>
                        <a:t>Half word</a:t>
                      </a:r>
                    </a:p>
                  </a:txBody>
                  <a:tcPr marL="116228" marR="116228"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0 to 65535</a:t>
                      </a:r>
                    </a:p>
                  </a:txBody>
                  <a:tcPr marL="116228" marR="116228" anchor="ctr"/>
                </a:tc>
                <a:tc hMerge="1">
                  <a:txBody>
                    <a:bodyPr/>
                    <a:lstStyle/>
                    <a:p>
                      <a:endParaRPr lang="en-GB"/>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37186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A92-3B67-43F0-B2AB-48533946D08E}"/>
              </a:ext>
            </a:extLst>
          </p:cNvPr>
          <p:cNvSpPr>
            <a:spLocks noGrp="1"/>
          </p:cNvSpPr>
          <p:nvPr>
            <p:ph type="title"/>
          </p:nvPr>
        </p:nvSpPr>
        <p:spPr/>
        <p:txBody>
          <a:bodyPr/>
          <a:lstStyle/>
          <a:p>
            <a:r>
              <a:rPr lang="en-GB" dirty="0"/>
              <a:t>Data Type and Class Qualifiers</a:t>
            </a:r>
            <a:endParaRPr lang="en-US" dirty="0"/>
          </a:p>
        </p:txBody>
      </p:sp>
      <p:graphicFrame>
        <p:nvGraphicFramePr>
          <p:cNvPr id="4" name="Content Placeholder 3">
            <a:extLst>
              <a:ext uri="{FF2B5EF4-FFF2-40B4-BE49-F238E27FC236}">
                <a16:creationId xmlns:a16="http://schemas.microsoft.com/office/drawing/2014/main" id="{B962A66E-AF4C-4699-AF39-14CE297D070E}"/>
              </a:ext>
            </a:extLst>
          </p:cNvPr>
          <p:cNvGraphicFramePr>
            <a:graphicFrameLocks noGrp="1"/>
          </p:cNvGraphicFramePr>
          <p:nvPr>
            <p:ph idx="1"/>
            <p:extLst>
              <p:ext uri="{D42A27DB-BD31-4B8C-83A1-F6EECF244321}">
                <p14:modId xmlns:p14="http://schemas.microsoft.com/office/powerpoint/2010/main" val="14624509"/>
              </p:ext>
            </p:extLst>
          </p:nvPr>
        </p:nvGraphicFramePr>
        <p:xfrm>
          <a:off x="479425" y="1171111"/>
          <a:ext cx="11233150" cy="4948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84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A7AB-E1E6-42F2-B8C9-6440CBB2D41F}"/>
              </a:ext>
            </a:extLst>
          </p:cNvPr>
          <p:cNvSpPr>
            <a:spLocks noGrp="1"/>
          </p:cNvSpPr>
          <p:nvPr>
            <p:ph type="title"/>
          </p:nvPr>
        </p:nvSpPr>
        <p:spPr/>
        <p:txBody>
          <a:bodyPr/>
          <a:lstStyle/>
          <a:p>
            <a:r>
              <a:rPr lang="en-GB" dirty="0"/>
              <a:t>Example of Data Storage</a:t>
            </a:r>
            <a:endParaRPr lang="en-US" dirty="0"/>
          </a:p>
        </p:txBody>
      </p:sp>
      <p:cxnSp>
        <p:nvCxnSpPr>
          <p:cNvPr id="4" name="Straight Arrow Connector 3">
            <a:extLst>
              <a:ext uri="{FF2B5EF4-FFF2-40B4-BE49-F238E27FC236}">
                <a16:creationId xmlns:a16="http://schemas.microsoft.com/office/drawing/2014/main" id="{1ABF4DEC-7F6A-4254-8433-EA96990E7EC2}"/>
              </a:ext>
            </a:extLst>
          </p:cNvPr>
          <p:cNvCxnSpPr>
            <a:stCxn id="18" idx="2"/>
          </p:cNvCxnSpPr>
          <p:nvPr/>
        </p:nvCxnSpPr>
        <p:spPr>
          <a:xfrm flipH="1" flipV="1">
            <a:off x="3294365" y="1982788"/>
            <a:ext cx="1320386" cy="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6">
            <a:extLst>
              <a:ext uri="{FF2B5EF4-FFF2-40B4-BE49-F238E27FC236}">
                <a16:creationId xmlns:a16="http://schemas.microsoft.com/office/drawing/2014/main" id="{D9AFCFDA-CCAC-4EED-B77E-8F366E0B3252}"/>
              </a:ext>
            </a:extLst>
          </p:cNvPr>
          <p:cNvGrpSpPr>
            <a:grpSpLocks/>
          </p:cNvGrpSpPr>
          <p:nvPr/>
        </p:nvGrpSpPr>
        <p:grpSpPr bwMode="auto">
          <a:xfrm>
            <a:off x="907696" y="1482726"/>
            <a:ext cx="2386667" cy="3387725"/>
            <a:chOff x="533400" y="1298109"/>
            <a:chExt cx="1790700" cy="4114800"/>
          </a:xfrm>
          <a:solidFill>
            <a:schemeClr val="accent1"/>
          </a:solidFill>
        </p:grpSpPr>
        <p:sp>
          <p:nvSpPr>
            <p:cNvPr id="6" name="Rectangle 5">
              <a:extLst>
                <a:ext uri="{FF2B5EF4-FFF2-40B4-BE49-F238E27FC236}">
                  <a16:creationId xmlns:a16="http://schemas.microsoft.com/office/drawing/2014/main" id="{EE1B9B75-3302-4FA4-96FD-AAED4F6D0B4A}"/>
                </a:ext>
              </a:extLst>
            </p:cNvPr>
            <p:cNvSpPr/>
            <p:nvPr/>
          </p:nvSpPr>
          <p:spPr>
            <a:xfrm>
              <a:off x="533400" y="4360106"/>
              <a:ext cx="1790700" cy="1052803"/>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cs typeface="Calibri" pitchFamily="34" charset="0"/>
                </a:rPr>
                <a:t>Heap data</a:t>
              </a:r>
            </a:p>
          </p:txBody>
        </p:sp>
        <p:sp>
          <p:nvSpPr>
            <p:cNvPr id="7" name="Rectangle 6">
              <a:extLst>
                <a:ext uri="{FF2B5EF4-FFF2-40B4-BE49-F238E27FC236}">
                  <a16:creationId xmlns:a16="http://schemas.microsoft.com/office/drawing/2014/main" id="{58434827-9178-44FF-B138-819E851985C8}"/>
                </a:ext>
              </a:extLst>
            </p:cNvPr>
            <p:cNvSpPr/>
            <p:nvPr/>
          </p:nvSpPr>
          <p:spPr>
            <a:xfrm>
              <a:off x="533400" y="2312347"/>
              <a:ext cx="1790700" cy="1052803"/>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cs typeface="Calibri" pitchFamily="34" charset="0"/>
                </a:rPr>
                <a:t>Initialized static data</a:t>
              </a:r>
            </a:p>
          </p:txBody>
        </p:sp>
        <p:sp>
          <p:nvSpPr>
            <p:cNvPr id="8" name="Rectangle 7">
              <a:extLst>
                <a:ext uri="{FF2B5EF4-FFF2-40B4-BE49-F238E27FC236}">
                  <a16:creationId xmlns:a16="http://schemas.microsoft.com/office/drawing/2014/main" id="{94FFF762-2C62-4409-9D7A-D0FD66E4C12E}"/>
                </a:ext>
              </a:extLst>
            </p:cNvPr>
            <p:cNvSpPr/>
            <p:nvPr/>
          </p:nvSpPr>
          <p:spPr>
            <a:xfrm>
              <a:off x="533400" y="3359366"/>
              <a:ext cx="1790700" cy="1050874"/>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cs typeface="Calibri" pitchFamily="34" charset="0"/>
                </a:rPr>
                <a:t>Stack data</a:t>
              </a:r>
            </a:p>
          </p:txBody>
        </p:sp>
        <p:sp>
          <p:nvSpPr>
            <p:cNvPr id="9" name="Rectangle 8">
              <a:extLst>
                <a:ext uri="{FF2B5EF4-FFF2-40B4-BE49-F238E27FC236}">
                  <a16:creationId xmlns:a16="http://schemas.microsoft.com/office/drawing/2014/main" id="{7839A37A-36E7-43D4-9E36-330448B4A7AD}"/>
                </a:ext>
              </a:extLst>
            </p:cNvPr>
            <p:cNvSpPr/>
            <p:nvPr/>
          </p:nvSpPr>
          <p:spPr>
            <a:xfrm>
              <a:off x="533400" y="1298109"/>
              <a:ext cx="1790700" cy="1052803"/>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cs typeface="Calibri" pitchFamily="34" charset="0"/>
                </a:rPr>
                <a:t>Zero-Initialized</a:t>
              </a:r>
            </a:p>
            <a:p>
              <a:pPr algn="ctr">
                <a:defRPr/>
              </a:pPr>
              <a:r>
                <a:rPr lang="en-US" sz="1600" dirty="0">
                  <a:solidFill>
                    <a:schemeClr val="bg1"/>
                  </a:solidFill>
                  <a:cs typeface="Calibri" pitchFamily="34" charset="0"/>
                </a:rPr>
                <a:t>static data</a:t>
              </a:r>
            </a:p>
          </p:txBody>
        </p:sp>
      </p:grpSp>
      <p:sp>
        <p:nvSpPr>
          <p:cNvPr id="10" name="TextBox 65">
            <a:extLst>
              <a:ext uri="{FF2B5EF4-FFF2-40B4-BE49-F238E27FC236}">
                <a16:creationId xmlns:a16="http://schemas.microsoft.com/office/drawing/2014/main" id="{3753ECDA-371C-42DD-850F-70B11F7F3C14}"/>
              </a:ext>
            </a:extLst>
          </p:cNvPr>
          <p:cNvSpPr txBox="1">
            <a:spLocks noChangeArrowheads="1"/>
          </p:cNvSpPr>
          <p:nvPr/>
        </p:nvSpPr>
        <p:spPr bwMode="auto">
          <a:xfrm>
            <a:off x="907695" y="5013326"/>
            <a:ext cx="2386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600" b="0" dirty="0">
                <a:solidFill>
                  <a:sysClr val="windowText" lastClr="000000"/>
                </a:solidFill>
                <a:latin typeface="+mn-lt"/>
                <a:ea typeface="+mn-ea"/>
                <a:cs typeface="Calibri" pitchFamily="34" charset="0"/>
              </a:rPr>
              <a:t>Usually stored in volatile memories, e.g. SRAM</a:t>
            </a:r>
          </a:p>
        </p:txBody>
      </p:sp>
      <p:sp>
        <p:nvSpPr>
          <p:cNvPr id="11" name="TextBox 65">
            <a:extLst>
              <a:ext uri="{FF2B5EF4-FFF2-40B4-BE49-F238E27FC236}">
                <a16:creationId xmlns:a16="http://schemas.microsoft.com/office/drawing/2014/main" id="{9CB3DE96-2CE3-4E55-BB9A-BDE7F9A33612}"/>
              </a:ext>
            </a:extLst>
          </p:cNvPr>
          <p:cNvSpPr txBox="1">
            <a:spLocks noChangeArrowheads="1"/>
          </p:cNvSpPr>
          <p:nvPr/>
        </p:nvSpPr>
        <p:spPr bwMode="auto">
          <a:xfrm>
            <a:off x="8888644" y="5013326"/>
            <a:ext cx="23866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600" b="0" dirty="0">
                <a:solidFill>
                  <a:sysClr val="windowText" lastClr="000000"/>
                </a:solidFill>
                <a:latin typeface="+mn-lt"/>
                <a:ea typeface="+mn-ea"/>
                <a:cs typeface="Calibri" pitchFamily="34" charset="0"/>
              </a:rPr>
              <a:t>Usually stored in non-volatile memories</a:t>
            </a:r>
          </a:p>
          <a:p>
            <a:pPr algn="ctr" eaLnBrk="1" hangingPunct="1">
              <a:defRPr/>
            </a:pPr>
            <a:r>
              <a:rPr lang="en-GB" sz="1600" b="0" dirty="0">
                <a:solidFill>
                  <a:sysClr val="windowText" lastClr="000000"/>
                </a:solidFill>
                <a:latin typeface="+mn-lt"/>
                <a:ea typeface="+mn-ea"/>
                <a:cs typeface="Calibri" pitchFamily="34" charset="0"/>
              </a:rPr>
              <a:t>e.g. FLASH</a:t>
            </a:r>
          </a:p>
        </p:txBody>
      </p:sp>
      <p:cxnSp>
        <p:nvCxnSpPr>
          <p:cNvPr id="12" name="Straight Arrow Connector 11">
            <a:extLst>
              <a:ext uri="{FF2B5EF4-FFF2-40B4-BE49-F238E27FC236}">
                <a16:creationId xmlns:a16="http://schemas.microsoft.com/office/drawing/2014/main" id="{19485999-BB59-4BDE-94C3-13DB13035D79}"/>
              </a:ext>
            </a:extLst>
          </p:cNvPr>
          <p:cNvCxnSpPr>
            <a:stCxn id="21" idx="3"/>
          </p:cNvCxnSpPr>
          <p:nvPr/>
        </p:nvCxnSpPr>
        <p:spPr>
          <a:xfrm flipV="1">
            <a:off x="6531017" y="1900238"/>
            <a:ext cx="2357627" cy="18177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9971774-3CDF-46E8-A5F6-87C5C1A5A8B5}"/>
              </a:ext>
            </a:extLst>
          </p:cNvPr>
          <p:cNvCxnSpPr>
            <a:stCxn id="20" idx="2"/>
            <a:endCxn id="27" idx="1"/>
          </p:cNvCxnSpPr>
          <p:nvPr/>
        </p:nvCxnSpPr>
        <p:spPr>
          <a:xfrm flipV="1">
            <a:off x="4919328" y="2509839"/>
            <a:ext cx="3969316" cy="952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6A2AC93-9C34-472D-8206-F7AF6CC8D7FA}"/>
              </a:ext>
            </a:extLst>
          </p:cNvPr>
          <p:cNvCxnSpPr>
            <a:stCxn id="19" idx="2"/>
          </p:cNvCxnSpPr>
          <p:nvPr/>
        </p:nvCxnSpPr>
        <p:spPr>
          <a:xfrm flipH="1">
            <a:off x="3349069" y="2509839"/>
            <a:ext cx="1062152" cy="3492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0B073E-CD2F-46BB-B55E-6F33639C4421}"/>
              </a:ext>
            </a:extLst>
          </p:cNvPr>
          <p:cNvCxnSpPr/>
          <p:nvPr/>
        </p:nvCxnSpPr>
        <p:spPr>
          <a:xfrm flipH="1">
            <a:off x="3294364" y="3081339"/>
            <a:ext cx="1220839" cy="33178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A6E8639-29E8-4E6D-9023-2D0B213292DA}"/>
              </a:ext>
            </a:extLst>
          </p:cNvPr>
          <p:cNvCxnSpPr>
            <a:endCxn id="8" idx="3"/>
          </p:cNvCxnSpPr>
          <p:nvPr/>
        </p:nvCxnSpPr>
        <p:spPr>
          <a:xfrm flipH="1">
            <a:off x="3294364" y="3352801"/>
            <a:ext cx="1612270" cy="258763"/>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DF7BD2-318F-4951-AF64-9145DFB88155}"/>
              </a:ext>
            </a:extLst>
          </p:cNvPr>
          <p:cNvCxnSpPr>
            <a:stCxn id="24" idx="3"/>
          </p:cNvCxnSpPr>
          <p:nvPr/>
        </p:nvCxnSpPr>
        <p:spPr>
          <a:xfrm>
            <a:off x="7024588" y="4306888"/>
            <a:ext cx="1864056" cy="11906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ounded Rectangle 23">
            <a:extLst>
              <a:ext uri="{FF2B5EF4-FFF2-40B4-BE49-F238E27FC236}">
                <a16:creationId xmlns:a16="http://schemas.microsoft.com/office/drawing/2014/main" id="{228F46AD-0C09-40E3-BD04-66144D007F6B}"/>
              </a:ext>
            </a:extLst>
          </p:cNvPr>
          <p:cNvSpPr/>
          <p:nvPr/>
        </p:nvSpPr>
        <p:spPr bwMode="auto">
          <a:xfrm>
            <a:off x="4260347" y="1662114"/>
            <a:ext cx="708807" cy="320675"/>
          </a:xfrm>
          <a:prstGeom prst="roundRect">
            <a:avLst/>
          </a:prstGeom>
          <a:noFill/>
          <a:ln w="12700" cap="flat" cmpd="sng" algn="ctr">
            <a:solidFill>
              <a:schemeClr val="bg2">
                <a:lumMod val="60000"/>
                <a:lumOff val="4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9" name="Rounded Rectangle 67">
            <a:extLst>
              <a:ext uri="{FF2B5EF4-FFF2-40B4-BE49-F238E27FC236}">
                <a16:creationId xmlns:a16="http://schemas.microsoft.com/office/drawing/2014/main" id="{C703A1C4-F23A-4A87-B990-B17804EBF5BA}"/>
              </a:ext>
            </a:extLst>
          </p:cNvPr>
          <p:cNvSpPr/>
          <p:nvPr/>
        </p:nvSpPr>
        <p:spPr bwMode="auto">
          <a:xfrm>
            <a:off x="4252532" y="2238376"/>
            <a:ext cx="317376" cy="271463"/>
          </a:xfrm>
          <a:prstGeom prst="roundRect">
            <a:avLst/>
          </a:prstGeom>
          <a:noFill/>
          <a:ln w="12700" cap="flat" cmpd="sng" algn="ctr">
            <a:solidFill>
              <a:schemeClr val="bg2">
                <a:lumMod val="60000"/>
                <a:lumOff val="40000"/>
              </a:schemeClr>
            </a:solidFill>
            <a:prstDash val="solid"/>
            <a:round/>
            <a:headEnd type="none" w="med" len="med"/>
            <a:tailEnd type="none" w="med" len="med"/>
          </a:ln>
          <a:effectLst/>
        </p:spPr>
        <p:txBody>
          <a:bodyPr wrap="none" anchor="ctr"/>
          <a:lstStyle/>
          <a:p>
            <a:pPr algn="ctr">
              <a:defRPr/>
            </a:pPr>
            <a:endParaRPr lang="en-GB">
              <a:cs typeface="+mn-cs"/>
            </a:endParaRPr>
          </a:p>
        </p:txBody>
      </p:sp>
      <p:sp>
        <p:nvSpPr>
          <p:cNvPr id="20" name="Rounded Rectangle 70">
            <a:extLst>
              <a:ext uri="{FF2B5EF4-FFF2-40B4-BE49-F238E27FC236}">
                <a16:creationId xmlns:a16="http://schemas.microsoft.com/office/drawing/2014/main" id="{74F32636-F935-41CD-BCF0-6A272B67AF01}"/>
              </a:ext>
            </a:extLst>
          </p:cNvPr>
          <p:cNvSpPr/>
          <p:nvPr/>
        </p:nvSpPr>
        <p:spPr bwMode="auto">
          <a:xfrm>
            <a:off x="4667544" y="2236789"/>
            <a:ext cx="503570" cy="282575"/>
          </a:xfrm>
          <a:prstGeom prst="roundRect">
            <a:avLst/>
          </a:prstGeom>
          <a:noFill/>
          <a:ln w="12700" cap="flat" cmpd="sng" algn="ctr">
            <a:solidFill>
              <a:schemeClr val="bg2">
                <a:lumMod val="60000"/>
                <a:lumOff val="40000"/>
              </a:schemeClr>
            </a:solidFill>
            <a:prstDash val="solid"/>
            <a:round/>
            <a:headEnd type="none" w="med" len="med"/>
            <a:tailEnd type="none" w="med" len="med"/>
          </a:ln>
          <a:effectLst/>
        </p:spPr>
        <p:txBody>
          <a:bodyPr wrap="none" anchor="ctr"/>
          <a:lstStyle/>
          <a:p>
            <a:pPr algn="ctr">
              <a:defRPr/>
            </a:pPr>
            <a:endParaRPr lang="en-GB">
              <a:cs typeface="+mn-cs"/>
            </a:endParaRPr>
          </a:p>
        </p:txBody>
      </p:sp>
      <p:sp>
        <p:nvSpPr>
          <p:cNvPr id="21" name="Rounded Rectangle 72">
            <a:extLst>
              <a:ext uri="{FF2B5EF4-FFF2-40B4-BE49-F238E27FC236}">
                <a16:creationId xmlns:a16="http://schemas.microsoft.com/office/drawing/2014/main" id="{900451D2-3BDE-4E3E-A2EF-F067F78773EA}"/>
              </a:ext>
            </a:extLst>
          </p:cNvPr>
          <p:cNvSpPr/>
          <p:nvPr/>
        </p:nvSpPr>
        <p:spPr bwMode="auto">
          <a:xfrm>
            <a:off x="5282671" y="1935164"/>
            <a:ext cx="1248346" cy="293687"/>
          </a:xfrm>
          <a:prstGeom prst="roundRect">
            <a:avLst/>
          </a:prstGeom>
          <a:noFill/>
          <a:ln w="12700" cap="flat" cmpd="sng" algn="ctr">
            <a:solidFill>
              <a:schemeClr val="bg2">
                <a:lumMod val="60000"/>
                <a:lumOff val="40000"/>
              </a:schemeClr>
            </a:solidFill>
            <a:prstDash val="solid"/>
            <a:round/>
            <a:headEnd type="none" w="med" len="med"/>
            <a:tailEnd type="none" w="med" len="med"/>
          </a:ln>
          <a:effectLst/>
        </p:spPr>
        <p:txBody>
          <a:bodyPr wrap="none" anchor="ctr"/>
          <a:lstStyle/>
          <a:p>
            <a:pPr algn="ctr">
              <a:defRPr/>
            </a:pPr>
            <a:endParaRPr lang="en-GB">
              <a:cs typeface="+mn-cs"/>
            </a:endParaRPr>
          </a:p>
        </p:txBody>
      </p:sp>
      <p:sp>
        <p:nvSpPr>
          <p:cNvPr id="22" name="Rounded Rectangle 77">
            <a:extLst>
              <a:ext uri="{FF2B5EF4-FFF2-40B4-BE49-F238E27FC236}">
                <a16:creationId xmlns:a16="http://schemas.microsoft.com/office/drawing/2014/main" id="{C17FF4F5-2252-49C0-B655-8AE21BF2321F}"/>
              </a:ext>
            </a:extLst>
          </p:cNvPr>
          <p:cNvSpPr/>
          <p:nvPr/>
        </p:nvSpPr>
        <p:spPr bwMode="auto">
          <a:xfrm>
            <a:off x="4483466" y="2774950"/>
            <a:ext cx="317376" cy="306388"/>
          </a:xfrm>
          <a:prstGeom prst="roundRect">
            <a:avLst/>
          </a:prstGeom>
          <a:noFill/>
          <a:ln w="12700" cap="flat" cmpd="sng" algn="ctr">
            <a:solidFill>
              <a:schemeClr val="bg2">
                <a:lumMod val="60000"/>
                <a:lumOff val="40000"/>
              </a:schemeClr>
            </a:solidFill>
            <a:prstDash val="solid"/>
            <a:round/>
            <a:headEnd type="none" w="med" len="med"/>
            <a:tailEnd type="none" w="med" len="med"/>
          </a:ln>
          <a:effectLst/>
        </p:spPr>
        <p:txBody>
          <a:bodyPr wrap="none" anchor="ctr"/>
          <a:lstStyle/>
          <a:p>
            <a:pPr algn="ctr">
              <a:defRPr/>
            </a:pPr>
            <a:endParaRPr lang="en-GB">
              <a:cs typeface="+mn-cs"/>
            </a:endParaRPr>
          </a:p>
        </p:txBody>
      </p:sp>
      <p:sp>
        <p:nvSpPr>
          <p:cNvPr id="23" name="Rounded Rectangle 79">
            <a:extLst>
              <a:ext uri="{FF2B5EF4-FFF2-40B4-BE49-F238E27FC236}">
                <a16:creationId xmlns:a16="http://schemas.microsoft.com/office/drawing/2014/main" id="{B9822BB5-06EB-49AB-A0C2-097A69906F49}"/>
              </a:ext>
            </a:extLst>
          </p:cNvPr>
          <p:cNvSpPr/>
          <p:nvPr/>
        </p:nvSpPr>
        <p:spPr bwMode="auto">
          <a:xfrm>
            <a:off x="4730508" y="3046414"/>
            <a:ext cx="982538" cy="306387"/>
          </a:xfrm>
          <a:prstGeom prst="roundRect">
            <a:avLst/>
          </a:prstGeom>
          <a:noFill/>
          <a:ln w="12700" cap="flat" cmpd="sng" algn="ctr">
            <a:solidFill>
              <a:schemeClr val="bg2">
                <a:lumMod val="60000"/>
                <a:lumOff val="40000"/>
              </a:schemeClr>
            </a:solidFill>
            <a:prstDash val="solid"/>
            <a:round/>
            <a:headEnd type="none" w="med" len="med"/>
            <a:tailEnd type="none" w="med" len="med"/>
          </a:ln>
          <a:effectLst/>
        </p:spPr>
        <p:txBody>
          <a:bodyPr wrap="none" anchor="ctr"/>
          <a:lstStyle/>
          <a:p>
            <a:pPr algn="ctr">
              <a:defRPr/>
            </a:pPr>
            <a:endParaRPr lang="en-GB">
              <a:cs typeface="+mn-cs"/>
            </a:endParaRPr>
          </a:p>
        </p:txBody>
      </p:sp>
      <p:sp>
        <p:nvSpPr>
          <p:cNvPr id="24" name="Rounded Rectangle 81">
            <a:extLst>
              <a:ext uri="{FF2B5EF4-FFF2-40B4-BE49-F238E27FC236}">
                <a16:creationId xmlns:a16="http://schemas.microsoft.com/office/drawing/2014/main" id="{94CD6CB5-2338-4FCF-9AD0-770830A8A4E8}"/>
              </a:ext>
            </a:extLst>
          </p:cNvPr>
          <p:cNvSpPr/>
          <p:nvPr/>
        </p:nvSpPr>
        <p:spPr bwMode="auto">
          <a:xfrm>
            <a:off x="3912189" y="4178301"/>
            <a:ext cx="3112400" cy="257175"/>
          </a:xfrm>
          <a:prstGeom prst="roundRect">
            <a:avLst/>
          </a:prstGeom>
          <a:noFill/>
          <a:ln w="12700" cap="flat" cmpd="sng" algn="ctr">
            <a:solidFill>
              <a:schemeClr val="bg2">
                <a:lumMod val="60000"/>
                <a:lumOff val="40000"/>
              </a:schemeClr>
            </a:solidFill>
            <a:prstDash val="solid"/>
            <a:round/>
            <a:headEnd type="none" w="med" len="med"/>
            <a:tailEnd type="none" w="med" len="med"/>
          </a:ln>
          <a:effectLst/>
        </p:spPr>
        <p:txBody>
          <a:bodyPr wrap="none" anchor="ctr"/>
          <a:lstStyle/>
          <a:p>
            <a:pPr algn="ctr">
              <a:defRPr/>
            </a:pPr>
            <a:endParaRPr lang="en-GB">
              <a:cs typeface="+mn-cs"/>
            </a:endParaRPr>
          </a:p>
        </p:txBody>
      </p:sp>
      <p:grpSp>
        <p:nvGrpSpPr>
          <p:cNvPr id="25" name="Group 82">
            <a:extLst>
              <a:ext uri="{FF2B5EF4-FFF2-40B4-BE49-F238E27FC236}">
                <a16:creationId xmlns:a16="http://schemas.microsoft.com/office/drawing/2014/main" id="{235D1E40-C7EA-4C89-AD75-A9E1DBB02633}"/>
              </a:ext>
            </a:extLst>
          </p:cNvPr>
          <p:cNvGrpSpPr>
            <a:grpSpLocks/>
          </p:cNvGrpSpPr>
          <p:nvPr/>
        </p:nvGrpSpPr>
        <p:grpSpPr bwMode="auto">
          <a:xfrm>
            <a:off x="8888645" y="1482726"/>
            <a:ext cx="2388783" cy="3387725"/>
            <a:chOff x="6604001" y="1482038"/>
            <a:chExt cx="1792287" cy="3498450"/>
          </a:xfrm>
          <a:solidFill>
            <a:schemeClr val="accent5"/>
          </a:solidFill>
        </p:grpSpPr>
        <p:sp>
          <p:nvSpPr>
            <p:cNvPr id="26" name="Rectangle 25">
              <a:extLst>
                <a:ext uri="{FF2B5EF4-FFF2-40B4-BE49-F238E27FC236}">
                  <a16:creationId xmlns:a16="http://schemas.microsoft.com/office/drawing/2014/main" id="{3DC06ED8-28B4-405F-8E37-8D7F1FDD545C}"/>
                </a:ext>
              </a:extLst>
            </p:cNvPr>
            <p:cNvSpPr/>
            <p:nvPr/>
          </p:nvSpPr>
          <p:spPr>
            <a:xfrm>
              <a:off x="6605588" y="4324734"/>
              <a:ext cx="1790700" cy="655754"/>
            </a:xfrm>
            <a:prstGeom prst="rect">
              <a:avLst/>
            </a:prstGeom>
            <a:grp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cs typeface="Calibri" pitchFamily="34" charset="0"/>
                </a:rPr>
                <a:t>Runtime Library Code</a:t>
              </a:r>
            </a:p>
          </p:txBody>
        </p:sp>
        <p:sp>
          <p:nvSpPr>
            <p:cNvPr id="27" name="Rectangle 26">
              <a:extLst>
                <a:ext uri="{FF2B5EF4-FFF2-40B4-BE49-F238E27FC236}">
                  <a16:creationId xmlns:a16="http://schemas.microsoft.com/office/drawing/2014/main" id="{F8A7F8A6-C4CA-4697-A175-00EB85F235CE}"/>
                </a:ext>
              </a:extLst>
            </p:cNvPr>
            <p:cNvSpPr/>
            <p:nvPr/>
          </p:nvSpPr>
          <p:spPr>
            <a:xfrm>
              <a:off x="6604001" y="2190253"/>
              <a:ext cx="1790700" cy="708215"/>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cs typeface="Calibri" pitchFamily="34" charset="0"/>
                </a:rPr>
                <a:t>Initialization Data</a:t>
              </a:r>
            </a:p>
          </p:txBody>
        </p:sp>
        <p:sp>
          <p:nvSpPr>
            <p:cNvPr id="28" name="Rectangle 27">
              <a:extLst>
                <a:ext uri="{FF2B5EF4-FFF2-40B4-BE49-F238E27FC236}">
                  <a16:creationId xmlns:a16="http://schemas.microsoft.com/office/drawing/2014/main" id="{3BA2248E-5051-497F-850E-7AFEA6F4F1C2}"/>
                </a:ext>
              </a:extLst>
            </p:cNvPr>
            <p:cNvSpPr/>
            <p:nvPr/>
          </p:nvSpPr>
          <p:spPr>
            <a:xfrm>
              <a:off x="6604001" y="1482038"/>
              <a:ext cx="1790700" cy="708215"/>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cs typeface="Calibri" pitchFamily="34" charset="0"/>
                </a:rPr>
                <a:t>Constant data</a:t>
              </a:r>
            </a:p>
          </p:txBody>
        </p:sp>
        <p:sp>
          <p:nvSpPr>
            <p:cNvPr id="29" name="Rectangle 28">
              <a:extLst>
                <a:ext uri="{FF2B5EF4-FFF2-40B4-BE49-F238E27FC236}">
                  <a16:creationId xmlns:a16="http://schemas.microsoft.com/office/drawing/2014/main" id="{52EF2BFD-FE8D-41A8-9D89-FD490D6C8F84}"/>
                </a:ext>
              </a:extLst>
            </p:cNvPr>
            <p:cNvSpPr/>
            <p:nvPr/>
          </p:nvSpPr>
          <p:spPr>
            <a:xfrm>
              <a:off x="6604002" y="3616519"/>
              <a:ext cx="1790700" cy="708215"/>
            </a:xfrm>
            <a:prstGeom prst="rect">
              <a:avLst/>
            </a:prstGeom>
            <a:grp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cs typeface="Calibri" pitchFamily="34" charset="0"/>
                </a:rPr>
                <a:t>Program code</a:t>
              </a:r>
            </a:p>
            <a:p>
              <a:pPr algn="ctr">
                <a:defRPr/>
              </a:pPr>
              <a:r>
                <a:rPr lang="en-US" sz="1600" dirty="0">
                  <a:solidFill>
                    <a:schemeClr val="bg1"/>
                  </a:solidFill>
                  <a:cs typeface="Calibri" pitchFamily="34" charset="0"/>
                </a:rPr>
                <a:t>.text</a:t>
              </a:r>
            </a:p>
          </p:txBody>
        </p:sp>
        <p:sp>
          <p:nvSpPr>
            <p:cNvPr id="30" name="Rectangle 29">
              <a:extLst>
                <a:ext uri="{FF2B5EF4-FFF2-40B4-BE49-F238E27FC236}">
                  <a16:creationId xmlns:a16="http://schemas.microsoft.com/office/drawing/2014/main" id="{12B7626D-959A-49CE-825D-3BA3D73839A2}"/>
                </a:ext>
              </a:extLst>
            </p:cNvPr>
            <p:cNvSpPr/>
            <p:nvPr/>
          </p:nvSpPr>
          <p:spPr>
            <a:xfrm>
              <a:off x="6604001" y="2901746"/>
              <a:ext cx="1790700" cy="708215"/>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cs typeface="Calibri" pitchFamily="34" charset="0"/>
                </a:rPr>
                <a:t>Startup Code</a:t>
              </a:r>
            </a:p>
          </p:txBody>
        </p:sp>
      </p:grpSp>
      <p:sp>
        <p:nvSpPr>
          <p:cNvPr id="31" name="Rounded Rectangle 109">
            <a:extLst>
              <a:ext uri="{FF2B5EF4-FFF2-40B4-BE49-F238E27FC236}">
                <a16:creationId xmlns:a16="http://schemas.microsoft.com/office/drawing/2014/main" id="{9B096383-2D3C-4355-8B2C-6ABE4FF0543E}"/>
              </a:ext>
            </a:extLst>
          </p:cNvPr>
          <p:cNvSpPr/>
          <p:nvPr/>
        </p:nvSpPr>
        <p:spPr bwMode="auto">
          <a:xfrm>
            <a:off x="3874103" y="3622676"/>
            <a:ext cx="1167944" cy="244475"/>
          </a:xfrm>
          <a:prstGeom prst="roundRect">
            <a:avLst/>
          </a:prstGeom>
          <a:noFill/>
          <a:ln w="12700" cap="flat" cmpd="sng" algn="ctr">
            <a:solidFill>
              <a:schemeClr val="bg2">
                <a:lumMod val="60000"/>
                <a:lumOff val="40000"/>
              </a:schemeClr>
            </a:solidFill>
            <a:prstDash val="solid"/>
            <a:round/>
            <a:headEnd type="none" w="med" len="med"/>
            <a:tailEnd type="none" w="med" len="med"/>
          </a:ln>
          <a:effectLst/>
        </p:spPr>
        <p:txBody>
          <a:bodyPr wrap="none" anchor="ctr"/>
          <a:lstStyle/>
          <a:p>
            <a:pPr algn="ctr">
              <a:defRPr/>
            </a:pPr>
            <a:endParaRPr lang="en-GB">
              <a:cs typeface="+mn-cs"/>
            </a:endParaRPr>
          </a:p>
        </p:txBody>
      </p:sp>
      <p:cxnSp>
        <p:nvCxnSpPr>
          <p:cNvPr id="32" name="Straight Arrow Connector 31">
            <a:extLst>
              <a:ext uri="{FF2B5EF4-FFF2-40B4-BE49-F238E27FC236}">
                <a16:creationId xmlns:a16="http://schemas.microsoft.com/office/drawing/2014/main" id="{6DB0632C-97D9-482F-BFA5-A1261169963C}"/>
              </a:ext>
            </a:extLst>
          </p:cNvPr>
          <p:cNvCxnSpPr/>
          <p:nvPr/>
        </p:nvCxnSpPr>
        <p:spPr>
          <a:xfrm flipH="1">
            <a:off x="3296479" y="3803650"/>
            <a:ext cx="577625" cy="43180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Rounded Rectangle 113">
            <a:extLst>
              <a:ext uri="{FF2B5EF4-FFF2-40B4-BE49-F238E27FC236}">
                <a16:creationId xmlns:a16="http://schemas.microsoft.com/office/drawing/2014/main" id="{D9CC0A9C-87E3-4C14-B8CA-A8F5398C2A84}"/>
              </a:ext>
            </a:extLst>
          </p:cNvPr>
          <p:cNvSpPr/>
          <p:nvPr/>
        </p:nvSpPr>
        <p:spPr bwMode="auto">
          <a:xfrm>
            <a:off x="3905841" y="3917950"/>
            <a:ext cx="1747684" cy="203200"/>
          </a:xfrm>
          <a:prstGeom prst="roundRect">
            <a:avLst/>
          </a:prstGeom>
          <a:noFill/>
          <a:ln w="12700" cap="flat" cmpd="sng" algn="ctr">
            <a:solidFill>
              <a:schemeClr val="bg2">
                <a:lumMod val="60000"/>
                <a:lumOff val="40000"/>
              </a:schemeClr>
            </a:solidFill>
            <a:prstDash val="solid"/>
            <a:round/>
            <a:headEnd type="none" w="med" len="med"/>
            <a:tailEnd type="none" w="med" len="med"/>
          </a:ln>
          <a:effectLst/>
        </p:spPr>
        <p:txBody>
          <a:bodyPr wrap="none" anchor="ctr"/>
          <a:lstStyle/>
          <a:p>
            <a:pPr algn="ctr">
              <a:defRPr/>
            </a:pPr>
            <a:endParaRPr lang="en-GB">
              <a:cs typeface="+mn-cs"/>
            </a:endParaRPr>
          </a:p>
        </p:txBody>
      </p:sp>
      <p:cxnSp>
        <p:nvCxnSpPr>
          <p:cNvPr id="34" name="Straight Arrow Connector 33">
            <a:extLst>
              <a:ext uri="{FF2B5EF4-FFF2-40B4-BE49-F238E27FC236}">
                <a16:creationId xmlns:a16="http://schemas.microsoft.com/office/drawing/2014/main" id="{CAA084C6-428E-4550-9E12-F08E2DFC802D}"/>
              </a:ext>
            </a:extLst>
          </p:cNvPr>
          <p:cNvCxnSpPr/>
          <p:nvPr/>
        </p:nvCxnSpPr>
        <p:spPr>
          <a:xfrm>
            <a:off x="5653524" y="3995738"/>
            <a:ext cx="323512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28">
            <a:extLst>
              <a:ext uri="{FF2B5EF4-FFF2-40B4-BE49-F238E27FC236}">
                <a16:creationId xmlns:a16="http://schemas.microsoft.com/office/drawing/2014/main" id="{AD9B6DBE-351F-4776-BA5F-680530AE63D9}"/>
              </a:ext>
            </a:extLst>
          </p:cNvPr>
          <p:cNvSpPr txBox="1">
            <a:spLocks noChangeArrowheads="1"/>
          </p:cNvSpPr>
          <p:nvPr/>
        </p:nvSpPr>
        <p:spPr bwMode="auto">
          <a:xfrm>
            <a:off x="3757836" y="1630364"/>
            <a:ext cx="439361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defRPr/>
            </a:pPr>
            <a:r>
              <a:rPr lang="en-US" sz="1800" spc="300" dirty="0" err="1">
                <a:latin typeface="+mn-lt"/>
                <a:cs typeface="+mn-cs"/>
              </a:rPr>
              <a:t>int</a:t>
            </a:r>
            <a:r>
              <a:rPr lang="en-US" sz="1800" spc="300" dirty="0">
                <a:latin typeface="+mn-lt"/>
                <a:cs typeface="+mn-cs"/>
              </a:rPr>
              <a:t> a, b;</a:t>
            </a:r>
          </a:p>
          <a:p>
            <a:pPr eaLnBrk="1" hangingPunct="1">
              <a:defRPr/>
            </a:pPr>
            <a:r>
              <a:rPr lang="en-US" sz="1800" spc="300" dirty="0" err="1">
                <a:latin typeface="+mn-lt"/>
                <a:cs typeface="+mn-cs"/>
              </a:rPr>
              <a:t>const</a:t>
            </a:r>
            <a:r>
              <a:rPr lang="en-US" sz="1800" spc="300" dirty="0">
                <a:latin typeface="+mn-lt"/>
                <a:cs typeface="+mn-cs"/>
              </a:rPr>
              <a:t> char c=123;</a:t>
            </a:r>
          </a:p>
          <a:p>
            <a:pPr eaLnBrk="1" hangingPunct="1">
              <a:defRPr/>
            </a:pPr>
            <a:r>
              <a:rPr lang="en-US" sz="1800" spc="300" dirty="0" err="1">
                <a:latin typeface="+mn-lt"/>
                <a:cs typeface="+mn-cs"/>
              </a:rPr>
              <a:t>int</a:t>
            </a:r>
            <a:r>
              <a:rPr lang="en-US" sz="1800" spc="300" dirty="0">
                <a:latin typeface="+mn-lt"/>
                <a:cs typeface="+mn-cs"/>
              </a:rPr>
              <a:t> d=31;</a:t>
            </a:r>
          </a:p>
          <a:p>
            <a:pPr eaLnBrk="1" hangingPunct="1">
              <a:defRPr/>
            </a:pPr>
            <a:r>
              <a:rPr lang="en-US" sz="1800" spc="300" dirty="0">
                <a:latin typeface="+mn-lt"/>
                <a:cs typeface="+mn-cs"/>
              </a:rPr>
              <a:t>void main(void) {</a:t>
            </a:r>
          </a:p>
          <a:p>
            <a:pPr eaLnBrk="1" hangingPunct="1">
              <a:defRPr/>
            </a:pPr>
            <a:r>
              <a:rPr lang="en-US" sz="1800" spc="300" dirty="0">
                <a:latin typeface="+mn-lt"/>
                <a:cs typeface="+mn-cs"/>
              </a:rPr>
              <a:t>   </a:t>
            </a:r>
            <a:r>
              <a:rPr lang="en-US" sz="1800" spc="300" dirty="0" err="1">
                <a:latin typeface="+mn-lt"/>
                <a:cs typeface="+mn-cs"/>
              </a:rPr>
              <a:t>int</a:t>
            </a:r>
            <a:r>
              <a:rPr lang="en-US" sz="1800" spc="300" dirty="0">
                <a:latin typeface="+mn-lt"/>
                <a:cs typeface="+mn-cs"/>
              </a:rPr>
              <a:t> </a:t>
            </a:r>
            <a:r>
              <a:rPr lang="en-US" sz="1800" spc="300" dirty="0" err="1">
                <a:latin typeface="+mn-lt"/>
                <a:cs typeface="+mn-cs"/>
              </a:rPr>
              <a:t>i</a:t>
            </a:r>
            <a:r>
              <a:rPr lang="en-US" sz="1800" spc="300" dirty="0">
                <a:latin typeface="+mn-lt"/>
                <a:cs typeface="+mn-cs"/>
              </a:rPr>
              <a:t>;</a:t>
            </a:r>
          </a:p>
          <a:p>
            <a:pPr eaLnBrk="1" hangingPunct="1">
              <a:defRPr/>
            </a:pPr>
            <a:r>
              <a:rPr lang="en-US" sz="1800" spc="300" dirty="0">
                <a:latin typeface="+mn-lt"/>
                <a:cs typeface="+mn-cs"/>
              </a:rPr>
              <a:t>   char f[32];</a:t>
            </a:r>
          </a:p>
          <a:p>
            <a:pPr eaLnBrk="1" hangingPunct="1">
              <a:defRPr/>
            </a:pPr>
            <a:r>
              <a:rPr lang="en-US" sz="1800" spc="300" dirty="0">
                <a:latin typeface="+mn-lt"/>
                <a:cs typeface="+mn-cs"/>
              </a:rPr>
              <a:t>   </a:t>
            </a:r>
            <a:r>
              <a:rPr lang="en-GB" sz="1800" spc="300" dirty="0" err="1">
                <a:latin typeface="+mn-lt"/>
                <a:cs typeface="+mn-cs"/>
              </a:rPr>
              <a:t>int</a:t>
            </a:r>
            <a:r>
              <a:rPr lang="en-GB" sz="1800" spc="300" dirty="0">
                <a:latin typeface="+mn-lt"/>
                <a:cs typeface="+mn-cs"/>
              </a:rPr>
              <a:t> *array;</a:t>
            </a:r>
          </a:p>
          <a:p>
            <a:pPr eaLnBrk="1" hangingPunct="1">
              <a:defRPr/>
            </a:pPr>
            <a:r>
              <a:rPr lang="en-GB" sz="1800" spc="300" dirty="0">
                <a:latin typeface="+mn-lt"/>
                <a:cs typeface="+mn-cs"/>
              </a:rPr>
              <a:t>   array =(</a:t>
            </a:r>
            <a:r>
              <a:rPr lang="en-GB" sz="1800" spc="300" dirty="0" err="1">
                <a:latin typeface="+mn-lt"/>
                <a:cs typeface="+mn-cs"/>
              </a:rPr>
              <a:t>int</a:t>
            </a:r>
            <a:r>
              <a:rPr lang="en-GB" sz="1800" spc="300" dirty="0">
                <a:latin typeface="+mn-lt"/>
                <a:cs typeface="+mn-cs"/>
              </a:rPr>
              <a:t>*)</a:t>
            </a:r>
            <a:r>
              <a:rPr lang="en-GB" sz="1800" spc="300" dirty="0" err="1">
                <a:latin typeface="+mn-lt"/>
                <a:cs typeface="+mn-cs"/>
              </a:rPr>
              <a:t>malloc</a:t>
            </a:r>
            <a:r>
              <a:rPr lang="en-GB" sz="1800" spc="300" dirty="0">
                <a:latin typeface="+mn-lt"/>
                <a:cs typeface="+mn-cs"/>
              </a:rPr>
              <a:t>(128);</a:t>
            </a:r>
            <a:endParaRPr lang="en-US" sz="1800" spc="300" dirty="0">
              <a:latin typeface="+mn-lt"/>
              <a:cs typeface="+mn-cs"/>
            </a:endParaRPr>
          </a:p>
          <a:p>
            <a:pPr eaLnBrk="1" hangingPunct="1">
              <a:defRPr/>
            </a:pPr>
            <a:r>
              <a:rPr lang="en-US" sz="1800" spc="300" dirty="0">
                <a:latin typeface="+mn-lt"/>
                <a:cs typeface="+mn-cs"/>
              </a:rPr>
              <a:t>   e = d + 7;</a:t>
            </a:r>
          </a:p>
          <a:p>
            <a:pPr eaLnBrk="1" hangingPunct="1">
              <a:defRPr/>
            </a:pPr>
            <a:r>
              <a:rPr lang="en-US" sz="1800" spc="300" dirty="0">
                <a:latin typeface="+mn-lt"/>
                <a:cs typeface="+mn-cs"/>
              </a:rPr>
              <a:t>   </a:t>
            </a:r>
            <a:r>
              <a:rPr lang="en-US" sz="1800" spc="300" dirty="0" err="1">
                <a:latin typeface="+mn-lt"/>
                <a:cs typeface="+mn-cs"/>
              </a:rPr>
              <a:t>printf</a:t>
            </a:r>
            <a:r>
              <a:rPr lang="en-US" sz="1800" spc="300" dirty="0">
                <a:latin typeface="+mn-lt"/>
                <a:cs typeface="+mn-cs"/>
              </a:rPr>
              <a:t>(“Hello!”);</a:t>
            </a:r>
          </a:p>
          <a:p>
            <a:pPr eaLnBrk="1" hangingPunct="1">
              <a:defRPr/>
            </a:pPr>
            <a:r>
              <a:rPr lang="en-US" sz="1800" spc="300" dirty="0">
                <a:latin typeface="+mn-lt"/>
                <a:cs typeface="+mn-cs"/>
              </a:rPr>
              <a:t>}</a:t>
            </a:r>
          </a:p>
        </p:txBody>
      </p:sp>
    </p:spTree>
    <p:extLst>
      <p:ext uri="{BB962C8B-B14F-4D97-AF65-F5344CB8AC3E}">
        <p14:creationId xmlns:p14="http://schemas.microsoft.com/office/powerpoint/2010/main" val="313207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0A6D-97A7-483C-A72D-125C76785317}"/>
              </a:ext>
            </a:extLst>
          </p:cNvPr>
          <p:cNvSpPr>
            <a:spLocks noGrp="1"/>
          </p:cNvSpPr>
          <p:nvPr>
            <p:ph type="title"/>
          </p:nvPr>
        </p:nvSpPr>
        <p:spPr/>
        <p:txBody>
          <a:bodyPr/>
          <a:lstStyle/>
          <a:p>
            <a:r>
              <a:rPr lang="en-GB" dirty="0"/>
              <a:t>Defining the Interrupt Vector in C</a:t>
            </a:r>
            <a:endParaRPr lang="en-US" dirty="0"/>
          </a:p>
        </p:txBody>
      </p:sp>
      <p:sp>
        <p:nvSpPr>
          <p:cNvPr id="3" name="Content Placeholder 2">
            <a:extLst>
              <a:ext uri="{FF2B5EF4-FFF2-40B4-BE49-F238E27FC236}">
                <a16:creationId xmlns:a16="http://schemas.microsoft.com/office/drawing/2014/main" id="{4B397CEF-EB24-4241-BA4B-79B79BC4435D}"/>
              </a:ext>
            </a:extLst>
          </p:cNvPr>
          <p:cNvSpPr>
            <a:spLocks noGrp="1"/>
          </p:cNvSpPr>
          <p:nvPr>
            <p:ph idx="1"/>
          </p:nvPr>
        </p:nvSpPr>
        <p:spPr/>
        <p:txBody>
          <a:bodyPr/>
          <a:lstStyle/>
          <a:p>
            <a:r>
              <a:rPr lang="en-GB" dirty="0"/>
              <a:t>The interrupt vector can be defined in either C language or assembly language, </a:t>
            </a:r>
            <a:r>
              <a:rPr lang="en-GB"/>
              <a:t>for example</a:t>
            </a:r>
            <a:r>
              <a:rPr lang="en-GB" dirty="0"/>
              <a:t>,</a:t>
            </a:r>
            <a:r>
              <a:rPr lang="en-GB"/>
              <a:t> </a:t>
            </a:r>
            <a:r>
              <a:rPr lang="en-GB" dirty="0"/>
              <a:t>in C:</a:t>
            </a:r>
            <a:endParaRPr lang="en-US" dirty="0"/>
          </a:p>
        </p:txBody>
      </p:sp>
      <p:sp>
        <p:nvSpPr>
          <p:cNvPr id="4" name="Rectangle 3">
            <a:extLst>
              <a:ext uri="{FF2B5EF4-FFF2-40B4-BE49-F238E27FC236}">
                <a16:creationId xmlns:a16="http://schemas.microsoft.com/office/drawing/2014/main" id="{F5E63D18-7E67-464F-8A87-9F7B9DE2A0CC}"/>
              </a:ext>
            </a:extLst>
          </p:cNvPr>
          <p:cNvSpPr/>
          <p:nvPr/>
        </p:nvSpPr>
        <p:spPr bwMode="auto">
          <a:xfrm>
            <a:off x="1524314" y="2127176"/>
            <a:ext cx="9143371" cy="3952654"/>
          </a:xfrm>
          <a:prstGeom prst="rect">
            <a:avLst/>
          </a:prstGeom>
          <a:solidFill>
            <a:schemeClr val="accent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sz="1200" b="0" dirty="0" err="1">
                <a:solidFill>
                  <a:schemeClr val="bg1"/>
                </a:solidFill>
                <a:latin typeface="Lucida Console" panose="020B0609040504020204" pitchFamily="49" charset="0"/>
              </a:rPr>
              <a:t>typedef</a:t>
            </a:r>
            <a:r>
              <a:rPr lang="en-GB" sz="1200" b="0" dirty="0">
                <a:solidFill>
                  <a:schemeClr val="bg1"/>
                </a:solidFill>
                <a:latin typeface="Lucida Console" panose="020B0609040504020204" pitchFamily="49" charset="0"/>
              </a:rPr>
              <a:t> void(* </a:t>
            </a:r>
            <a:r>
              <a:rPr lang="en-GB" sz="1200" b="0" dirty="0" err="1">
                <a:solidFill>
                  <a:schemeClr val="bg1"/>
                </a:solidFill>
                <a:latin typeface="Lucida Console" panose="020B0609040504020204" pitchFamily="49" charset="0"/>
              </a:rPr>
              <a:t>const</a:t>
            </a: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ExecFuncPtr</a:t>
            </a:r>
            <a:r>
              <a:rPr lang="en-GB" sz="1200" b="0" dirty="0">
                <a:solidFill>
                  <a:schemeClr val="bg1"/>
                </a:solidFill>
                <a:latin typeface="Lucida Console" panose="020B0609040504020204" pitchFamily="49" charset="0"/>
              </a:rPr>
              <a:t>)(void) __</a:t>
            </a:r>
            <a:r>
              <a:rPr lang="en-GB" sz="1200" b="0" dirty="0" err="1">
                <a:solidFill>
                  <a:schemeClr val="bg1"/>
                </a:solidFill>
                <a:latin typeface="Lucida Console" panose="020B0609040504020204" pitchFamily="49" charset="0"/>
              </a:rPr>
              <a:t>irq</a:t>
            </a:r>
            <a:r>
              <a:rPr lang="en-GB" sz="1200" b="0" dirty="0">
                <a:solidFill>
                  <a:schemeClr val="bg1"/>
                </a:solidFill>
                <a:latin typeface="Lucida Console" panose="020B0609040504020204" pitchFamily="49" charset="0"/>
              </a:rPr>
              <a:t>;</a:t>
            </a:r>
          </a:p>
          <a:p>
            <a:pPr marL="0" indent="0">
              <a:buFont typeface="Wingdings" pitchFamily="2" charset="2"/>
              <a:buNone/>
              <a:defRPr/>
            </a:pPr>
            <a:endParaRPr lang="en-GB" sz="1200" b="0" dirty="0">
              <a:solidFill>
                <a:schemeClr val="bg1"/>
              </a:solidFill>
              <a:latin typeface="Lucida Console" panose="020B0609040504020204" pitchFamily="49" charset="0"/>
            </a:endParaRPr>
          </a:p>
          <a:p>
            <a:pPr marL="0" indent="0">
              <a:buFont typeface="Wingdings" pitchFamily="2" charset="2"/>
              <a:buNone/>
              <a:defRPr/>
            </a:pPr>
            <a:r>
              <a:rPr lang="en-GB" sz="1200" b="0" dirty="0">
                <a:solidFill>
                  <a:schemeClr val="bg1"/>
                </a:solidFill>
                <a:latin typeface="Lucida Console" panose="020B0609040504020204" pitchFamily="49" charset="0"/>
              </a:rPr>
              <a:t>#pragma arm section </a:t>
            </a:r>
            <a:r>
              <a:rPr lang="en-GB" sz="1200" b="0" dirty="0" err="1">
                <a:solidFill>
                  <a:schemeClr val="bg1"/>
                </a:solidFill>
                <a:latin typeface="Lucida Console" panose="020B0609040504020204" pitchFamily="49" charset="0"/>
              </a:rPr>
              <a:t>rodata</a:t>
            </a:r>
            <a:r>
              <a:rPr lang="en-GB" sz="1200" b="0" dirty="0">
                <a:solidFill>
                  <a:schemeClr val="bg1"/>
                </a:solidFill>
                <a:latin typeface="Lucida Console" panose="020B0609040504020204" pitchFamily="49" charset="0"/>
              </a:rPr>
              <a:t>="</a:t>
            </a:r>
            <a:r>
              <a:rPr lang="en-GB" sz="1200" b="0" dirty="0" err="1">
                <a:solidFill>
                  <a:schemeClr val="bg1"/>
                </a:solidFill>
                <a:latin typeface="Lucida Console" panose="020B0609040504020204" pitchFamily="49" charset="0"/>
              </a:rPr>
              <a:t>exceptions_area</a:t>
            </a:r>
            <a:r>
              <a:rPr lang="en-GB" sz="1200" b="0" dirty="0">
                <a:solidFill>
                  <a:schemeClr val="bg1"/>
                </a:solidFill>
                <a:latin typeface="Lucida Console" panose="020B0609040504020204" pitchFamily="49" charset="0"/>
              </a:rPr>
              <a:t>”</a:t>
            </a:r>
          </a:p>
          <a:p>
            <a:pPr marL="0" indent="0">
              <a:buFont typeface="Wingdings" pitchFamily="2" charset="2"/>
              <a:buNone/>
              <a:defRPr/>
            </a:pPr>
            <a:endParaRPr lang="en-GB" sz="1200" b="0" dirty="0">
              <a:solidFill>
                <a:schemeClr val="bg1"/>
              </a:solidFill>
              <a:latin typeface="Lucida Console" panose="020B0609040504020204" pitchFamily="49" charset="0"/>
            </a:endParaRPr>
          </a:p>
          <a:p>
            <a:pPr marL="0" indent="0">
              <a:buFont typeface="Wingdings" pitchFamily="2" charset="2"/>
              <a:buNone/>
              <a:defRPr/>
            </a:pPr>
            <a:r>
              <a:rPr lang="en-GB" sz="1200" b="0" dirty="0" err="1">
                <a:solidFill>
                  <a:schemeClr val="bg1"/>
                </a:solidFill>
                <a:latin typeface="Lucida Console" panose="020B0609040504020204" pitchFamily="49" charset="0"/>
              </a:rPr>
              <a:t>ExecFuncPtr</a:t>
            </a: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exception_table</a:t>
            </a:r>
            <a:r>
              <a:rPr lang="en-GB" sz="1200" b="0" dirty="0">
                <a:solidFill>
                  <a:schemeClr val="bg1"/>
                </a:solidFill>
                <a:latin typeface="Lucida Console" panose="020B0609040504020204" pitchFamily="49" charset="0"/>
              </a:rPr>
              <a:t>[] = {</a:t>
            </a:r>
          </a:p>
          <a:p>
            <a:pPr marL="0" indent="0">
              <a:buFont typeface="Wingdings" pitchFamily="2" charset="2"/>
              <a:buNone/>
              <a:defRPr/>
            </a:pP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ExecFuncPtr</a:t>
            </a:r>
            <a:r>
              <a:rPr lang="en-GB" sz="1200" b="0" dirty="0">
                <a:solidFill>
                  <a:schemeClr val="bg1"/>
                </a:solidFill>
                <a:latin typeface="Lucida Console" panose="020B0609040504020204" pitchFamily="49" charset="0"/>
              </a:rPr>
              <a:t>)&amp;Image$$</a:t>
            </a:r>
            <a:r>
              <a:rPr lang="en-GB" sz="1200" b="0" dirty="0" err="1">
                <a:solidFill>
                  <a:schemeClr val="bg1"/>
                </a:solidFill>
                <a:latin typeface="Lucida Console" panose="020B0609040504020204" pitchFamily="49" charset="0"/>
              </a:rPr>
              <a:t>Arm_LIB_STACK</a:t>
            </a:r>
            <a:r>
              <a:rPr lang="en-GB" sz="1200" b="0" dirty="0">
                <a:solidFill>
                  <a:schemeClr val="bg1"/>
                </a:solidFill>
                <a:latin typeface="Lucida Console" panose="020B0609040504020204" pitchFamily="49" charset="0"/>
              </a:rPr>
              <a:t>$$ZI$$Limit, /* Initial SP */</a:t>
            </a:r>
          </a:p>
          <a:p>
            <a:pPr marL="0" indent="0">
              <a:buFont typeface="Wingdings" pitchFamily="2" charset="2"/>
              <a:buNone/>
              <a:defRPr/>
            </a:pP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ExecFuncPtr</a:t>
            </a:r>
            <a:r>
              <a:rPr lang="en-GB" sz="1200" b="0" dirty="0">
                <a:solidFill>
                  <a:schemeClr val="bg1"/>
                </a:solidFill>
                <a:latin typeface="Lucida Console" panose="020B0609040504020204" pitchFamily="49" charset="0"/>
              </a:rPr>
              <a:t>)__main,			    /* Initial PC */</a:t>
            </a:r>
          </a:p>
          <a:p>
            <a:pPr marL="0" indent="0">
              <a:buFont typeface="Wingdings" pitchFamily="2" charset="2"/>
              <a:buNone/>
              <a:defRPr/>
            </a:pP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NMIException</a:t>
            </a:r>
            <a:r>
              <a:rPr lang="en-GB" sz="1200" b="0" dirty="0">
                <a:solidFill>
                  <a:schemeClr val="bg1"/>
                </a:solidFill>
                <a:latin typeface="Lucida Console" panose="020B0609040504020204" pitchFamily="49" charset="0"/>
              </a:rPr>
              <a:t>,</a:t>
            </a:r>
          </a:p>
          <a:p>
            <a:pPr marL="0" indent="0">
              <a:buFont typeface="Wingdings" pitchFamily="2" charset="2"/>
              <a:buNone/>
              <a:defRPr/>
            </a:pP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HardFaultException</a:t>
            </a:r>
            <a:r>
              <a:rPr lang="en-GB" sz="1200" b="0" dirty="0">
                <a:solidFill>
                  <a:schemeClr val="bg1"/>
                </a:solidFill>
                <a:latin typeface="Lucida Console" panose="020B0609040504020204" pitchFamily="49" charset="0"/>
              </a:rPr>
              <a:t>,</a:t>
            </a:r>
          </a:p>
          <a:p>
            <a:pPr marL="0" indent="0">
              <a:buFont typeface="Wingdings" pitchFamily="2" charset="2"/>
              <a:buNone/>
              <a:defRPr/>
            </a:pP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MemManageException</a:t>
            </a:r>
            <a:r>
              <a:rPr lang="en-GB" sz="1200" b="0" dirty="0">
                <a:solidFill>
                  <a:schemeClr val="bg1"/>
                </a:solidFill>
                <a:latin typeface="Lucida Console" panose="020B0609040504020204" pitchFamily="49" charset="0"/>
              </a:rPr>
              <a:t>,</a:t>
            </a:r>
          </a:p>
          <a:p>
            <a:pPr marL="0" indent="0">
              <a:buFont typeface="Wingdings" pitchFamily="2" charset="2"/>
              <a:buNone/>
              <a:defRPr/>
            </a:pP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BusFaultException</a:t>
            </a:r>
            <a:r>
              <a:rPr lang="en-GB" sz="1200" b="0" dirty="0">
                <a:solidFill>
                  <a:schemeClr val="bg1"/>
                </a:solidFill>
                <a:latin typeface="Lucida Console" panose="020B0609040504020204" pitchFamily="49" charset="0"/>
              </a:rPr>
              <a:t>,</a:t>
            </a:r>
          </a:p>
          <a:p>
            <a:pPr marL="0" indent="0">
              <a:buFont typeface="Wingdings" pitchFamily="2" charset="2"/>
              <a:buNone/>
              <a:defRPr/>
            </a:pP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UsageFaultException</a:t>
            </a:r>
            <a:r>
              <a:rPr lang="en-GB" sz="1200" b="0" dirty="0">
                <a:solidFill>
                  <a:schemeClr val="bg1"/>
                </a:solidFill>
                <a:latin typeface="Lucida Console" panose="020B0609040504020204" pitchFamily="49" charset="0"/>
              </a:rPr>
              <a:t>,</a:t>
            </a:r>
          </a:p>
          <a:p>
            <a:pPr marL="0" indent="0">
              <a:buFont typeface="Wingdings" pitchFamily="2" charset="2"/>
              <a:buNone/>
              <a:defRPr/>
            </a:pPr>
            <a:r>
              <a:rPr lang="en-GB" sz="1200" b="0" dirty="0">
                <a:solidFill>
                  <a:schemeClr val="bg1"/>
                </a:solidFill>
                <a:latin typeface="Lucida Console" panose="020B0609040504020204" pitchFamily="49" charset="0"/>
              </a:rPr>
              <a:t>	0, 0, 0, 0, 				    /* Reserved */</a:t>
            </a:r>
          </a:p>
          <a:p>
            <a:pPr marL="0" indent="0">
              <a:buFont typeface="Wingdings" pitchFamily="2" charset="2"/>
              <a:buNone/>
              <a:defRPr/>
            </a:pP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SVCHandler</a:t>
            </a:r>
            <a:r>
              <a:rPr lang="en-GB" sz="1200" b="0" dirty="0">
                <a:solidFill>
                  <a:schemeClr val="bg1"/>
                </a:solidFill>
                <a:latin typeface="Lucida Console" panose="020B0609040504020204" pitchFamily="49" charset="0"/>
              </a:rPr>
              <a:t>,</a:t>
            </a:r>
          </a:p>
          <a:p>
            <a:pPr marL="0" indent="0">
              <a:buFont typeface="Wingdings" pitchFamily="2" charset="2"/>
              <a:buNone/>
              <a:defRPr/>
            </a:pP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DebugMonitor</a:t>
            </a:r>
            <a:r>
              <a:rPr lang="en-GB" sz="1200" b="0" dirty="0">
                <a:solidFill>
                  <a:schemeClr val="bg1"/>
                </a:solidFill>
                <a:latin typeface="Lucida Console" panose="020B0609040504020204" pitchFamily="49" charset="0"/>
              </a:rPr>
              <a:t>,</a:t>
            </a:r>
          </a:p>
          <a:p>
            <a:pPr marL="0" indent="0">
              <a:buFont typeface="Wingdings" pitchFamily="2" charset="2"/>
              <a:buNone/>
              <a:defRPr/>
            </a:pPr>
            <a:r>
              <a:rPr lang="en-GB" sz="1200" b="0" dirty="0">
                <a:solidFill>
                  <a:schemeClr val="bg1"/>
                </a:solidFill>
                <a:latin typeface="Lucida Console" panose="020B0609040504020204" pitchFamily="49" charset="0"/>
              </a:rPr>
              <a:t>	0,					    /* Reserved */</a:t>
            </a:r>
          </a:p>
          <a:p>
            <a:pPr marL="0" indent="0">
              <a:buFont typeface="Wingdings" pitchFamily="2" charset="2"/>
              <a:buNone/>
              <a:defRPr/>
            </a:pP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PendSVC</a:t>
            </a:r>
            <a:r>
              <a:rPr lang="en-GB" sz="1200" b="0" dirty="0">
                <a:solidFill>
                  <a:schemeClr val="bg1"/>
                </a:solidFill>
                <a:latin typeface="Lucida Console" panose="020B0609040504020204" pitchFamily="49" charset="0"/>
              </a:rPr>
              <a:t>,</a:t>
            </a:r>
          </a:p>
          <a:p>
            <a:pPr marL="0" indent="0">
              <a:buFont typeface="Wingdings" pitchFamily="2" charset="2"/>
              <a:buNone/>
              <a:defRPr/>
            </a:pPr>
            <a:r>
              <a:rPr lang="en-GB" sz="1200" b="0" dirty="0">
                <a:solidFill>
                  <a:schemeClr val="bg1"/>
                </a:solidFill>
                <a:latin typeface="Lucida Console" panose="020B0609040504020204" pitchFamily="49" charset="0"/>
              </a:rPr>
              <a:t>	</a:t>
            </a:r>
            <a:r>
              <a:rPr lang="en-GB" sz="1200" b="0" dirty="0" err="1">
                <a:solidFill>
                  <a:schemeClr val="bg1"/>
                </a:solidFill>
                <a:latin typeface="Lucida Console" panose="020B0609040504020204" pitchFamily="49" charset="0"/>
              </a:rPr>
              <a:t>SysTickHandler</a:t>
            </a:r>
            <a:endParaRPr lang="en-GB" sz="1200" b="0" dirty="0">
              <a:solidFill>
                <a:schemeClr val="bg1"/>
              </a:solidFill>
              <a:latin typeface="Lucida Console" panose="020B0609040504020204" pitchFamily="49" charset="0"/>
            </a:endParaRPr>
          </a:p>
          <a:p>
            <a:pPr marL="0" indent="0">
              <a:buFont typeface="Wingdings" pitchFamily="2" charset="2"/>
              <a:buNone/>
              <a:defRPr/>
            </a:pPr>
            <a:r>
              <a:rPr lang="en-GB" sz="1200" b="0" dirty="0">
                <a:solidFill>
                  <a:schemeClr val="bg1"/>
                </a:solidFill>
                <a:latin typeface="Lucida Console" panose="020B0609040504020204" pitchFamily="49" charset="0"/>
              </a:rPr>
              <a:t>	/* Configurable interrupts start here...*/</a:t>
            </a:r>
          </a:p>
          <a:p>
            <a:pPr marL="0" indent="0">
              <a:buFont typeface="Wingdings" pitchFamily="2" charset="2"/>
              <a:buNone/>
              <a:defRPr/>
            </a:pPr>
            <a:r>
              <a:rPr lang="en-GB" sz="1200" b="0" dirty="0">
                <a:solidFill>
                  <a:schemeClr val="bg1"/>
                </a:solidFill>
                <a:latin typeface="Lucida Console" panose="020B0609040504020204" pitchFamily="49" charset="0"/>
              </a:rPr>
              <a:t>};</a:t>
            </a:r>
          </a:p>
          <a:p>
            <a:pPr marL="0" indent="0">
              <a:buFont typeface="Wingdings" pitchFamily="2" charset="2"/>
              <a:buNone/>
              <a:defRPr/>
            </a:pPr>
            <a:r>
              <a:rPr lang="en-GB" sz="1200" b="0" dirty="0">
                <a:solidFill>
                  <a:schemeClr val="bg1"/>
                </a:solidFill>
                <a:latin typeface="Lucida Console" panose="020B0609040504020204" pitchFamily="49" charset="0"/>
              </a:rPr>
              <a:t>#pragma arm section</a:t>
            </a:r>
          </a:p>
        </p:txBody>
      </p:sp>
    </p:spTree>
    <p:extLst>
      <p:ext uri="{BB962C8B-B14F-4D97-AF65-F5344CB8AC3E}">
        <p14:creationId xmlns:p14="http://schemas.microsoft.com/office/powerpoint/2010/main" val="236672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F0CE-6D04-4707-B017-BDD61E25D773}"/>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AA41A45D-55F2-4FAC-BAB6-949799C93BFC}"/>
              </a:ext>
            </a:extLst>
          </p:cNvPr>
          <p:cNvSpPr>
            <a:spLocks noGrp="1"/>
          </p:cNvSpPr>
          <p:nvPr>
            <p:ph idx="1"/>
          </p:nvPr>
        </p:nvSpPr>
        <p:spPr/>
        <p:txBody>
          <a:bodyPr/>
          <a:lstStyle/>
          <a:p>
            <a:r>
              <a:rPr lang="en-GB" sz="2000"/>
              <a:t>Program code</a:t>
            </a:r>
            <a:endParaRPr lang="en-GB" sz="2000" dirty="0"/>
          </a:p>
          <a:p>
            <a:pPr lvl="1">
              <a:spcBef>
                <a:spcPts val="600"/>
              </a:spcBef>
            </a:pPr>
            <a:r>
              <a:rPr lang="en-GB" sz="1800"/>
              <a:t>C language vs</a:t>
            </a:r>
            <a:r>
              <a:rPr lang="en-GB" sz="1800" dirty="0"/>
              <a:t>.</a:t>
            </a:r>
            <a:r>
              <a:rPr lang="en-GB" sz="1800"/>
              <a:t> assembly language</a:t>
            </a:r>
            <a:endParaRPr lang="en-GB" sz="1800" dirty="0"/>
          </a:p>
          <a:p>
            <a:pPr lvl="1">
              <a:spcBef>
                <a:spcPts val="600"/>
              </a:spcBef>
            </a:pPr>
            <a:r>
              <a:rPr lang="en-GB" sz="1800"/>
              <a:t>Program-generation flow</a:t>
            </a:r>
            <a:endParaRPr lang="en-GB" sz="1800" dirty="0"/>
          </a:p>
          <a:p>
            <a:pPr lvl="1">
              <a:spcBef>
                <a:spcPts val="600"/>
              </a:spcBef>
            </a:pPr>
            <a:r>
              <a:rPr lang="en-GB" sz="1800"/>
              <a:t>Cortex-M4 program image</a:t>
            </a:r>
            <a:endParaRPr lang="en-GB" sz="1800" dirty="0"/>
          </a:p>
          <a:p>
            <a:pPr lvl="1">
              <a:spcBef>
                <a:spcPts val="600"/>
              </a:spcBef>
            </a:pPr>
            <a:endParaRPr lang="en-GB" sz="1800" dirty="0"/>
          </a:p>
          <a:p>
            <a:r>
              <a:rPr lang="en-GB" sz="2000"/>
              <a:t>Program data</a:t>
            </a:r>
            <a:endParaRPr lang="en-GB" sz="2000" dirty="0"/>
          </a:p>
          <a:p>
            <a:pPr lvl="1">
              <a:spcBef>
                <a:spcPts val="600"/>
              </a:spcBef>
            </a:pPr>
            <a:r>
              <a:rPr lang="en-GB" sz="1800" dirty="0"/>
              <a:t>How is data stored in RAM?</a:t>
            </a:r>
          </a:p>
          <a:p>
            <a:pPr lvl="1">
              <a:spcBef>
                <a:spcPts val="600"/>
              </a:spcBef>
            </a:pPr>
            <a:r>
              <a:rPr lang="en-GB" sz="1800" dirty="0"/>
              <a:t>Data types</a:t>
            </a:r>
          </a:p>
          <a:p>
            <a:pPr lvl="1">
              <a:spcBef>
                <a:spcPts val="600"/>
              </a:spcBef>
            </a:pPr>
            <a:r>
              <a:rPr lang="en-GB" sz="1800" dirty="0"/>
              <a:t>Accessing data using C </a:t>
            </a:r>
            <a:r>
              <a:rPr lang="en-GB" sz="1800"/>
              <a:t>and assembly</a:t>
            </a:r>
            <a:endParaRPr lang="en-GB" sz="1800" dirty="0"/>
          </a:p>
          <a:p>
            <a:pPr lvl="1">
              <a:spcBef>
                <a:spcPts val="600"/>
              </a:spcBef>
            </a:pPr>
            <a:endParaRPr lang="en-GB" sz="1800" dirty="0"/>
          </a:p>
          <a:p>
            <a:r>
              <a:rPr lang="en-GB" sz="2000"/>
              <a:t>Mixed assembly and C programming</a:t>
            </a:r>
            <a:endParaRPr lang="en-GB" sz="2000" dirty="0"/>
          </a:p>
          <a:p>
            <a:pPr lvl="1">
              <a:spcBef>
                <a:spcPts val="600"/>
              </a:spcBef>
            </a:pPr>
            <a:r>
              <a:rPr lang="en-GB" sz="1800" dirty="0"/>
              <a:t>Calling a C function </a:t>
            </a:r>
            <a:r>
              <a:rPr lang="en-GB" sz="1800"/>
              <a:t>from assembly</a:t>
            </a:r>
            <a:endParaRPr lang="en-GB" sz="1800" dirty="0"/>
          </a:p>
          <a:p>
            <a:pPr lvl="1">
              <a:spcBef>
                <a:spcPts val="600"/>
              </a:spcBef>
            </a:pPr>
            <a:r>
              <a:rPr lang="en-GB" sz="1800" dirty="0"/>
              <a:t>Calling </a:t>
            </a:r>
            <a:r>
              <a:rPr lang="en-GB" sz="1800"/>
              <a:t>an assembly function </a:t>
            </a:r>
            <a:r>
              <a:rPr lang="en-GB" sz="1800" dirty="0"/>
              <a:t>from C</a:t>
            </a:r>
          </a:p>
          <a:p>
            <a:pPr lvl="1">
              <a:spcBef>
                <a:spcPts val="600"/>
              </a:spcBef>
            </a:pPr>
            <a:r>
              <a:rPr lang="en-GB" sz="1800"/>
              <a:t>Embedded assembly</a:t>
            </a:r>
            <a:endParaRPr lang="en-GB" sz="1800" dirty="0"/>
          </a:p>
        </p:txBody>
      </p:sp>
    </p:spTree>
    <p:extLst>
      <p:ext uri="{BB962C8B-B14F-4D97-AF65-F5344CB8AC3E}">
        <p14:creationId xmlns:p14="http://schemas.microsoft.com/office/powerpoint/2010/main" val="2718120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1CB8-1915-4340-889C-1F3A7ACD678F}"/>
              </a:ext>
            </a:extLst>
          </p:cNvPr>
          <p:cNvSpPr>
            <a:spLocks noGrp="1"/>
          </p:cNvSpPr>
          <p:nvPr>
            <p:ph type="title"/>
          </p:nvPr>
        </p:nvSpPr>
        <p:spPr/>
        <p:txBody>
          <a:bodyPr/>
          <a:lstStyle/>
          <a:p>
            <a:r>
              <a:rPr lang="en-GB" dirty="0"/>
              <a:t>Accessing Peripherals in C</a:t>
            </a:r>
            <a:endParaRPr lang="en-US" dirty="0"/>
          </a:p>
        </p:txBody>
      </p:sp>
      <p:sp>
        <p:nvSpPr>
          <p:cNvPr id="3" name="Content Placeholder 2">
            <a:extLst>
              <a:ext uri="{FF2B5EF4-FFF2-40B4-BE49-F238E27FC236}">
                <a16:creationId xmlns:a16="http://schemas.microsoft.com/office/drawing/2014/main" id="{F8B618FC-AD61-4CA5-B938-3C52B546688C}"/>
              </a:ext>
            </a:extLst>
          </p:cNvPr>
          <p:cNvSpPr>
            <a:spLocks noGrp="1"/>
          </p:cNvSpPr>
          <p:nvPr>
            <p:ph idx="1"/>
          </p:nvPr>
        </p:nvSpPr>
        <p:spPr/>
        <p:txBody>
          <a:bodyPr/>
          <a:lstStyle/>
          <a:p>
            <a:r>
              <a:rPr lang="en-GB" dirty="0"/>
              <a:t>Define base addresses for peripherals:</a:t>
            </a:r>
          </a:p>
          <a:p>
            <a:endParaRPr lang="en-GB" dirty="0"/>
          </a:p>
          <a:p>
            <a:endParaRPr lang="en-GB" dirty="0"/>
          </a:p>
          <a:p>
            <a:endParaRPr lang="en-GB" dirty="0"/>
          </a:p>
          <a:p>
            <a:endParaRPr lang="en-GB" dirty="0"/>
          </a:p>
          <a:p>
            <a:r>
              <a:rPr lang="en-GB" dirty="0"/>
              <a:t>Write a value to a peripheral register:</a:t>
            </a:r>
          </a:p>
          <a:p>
            <a:endParaRPr lang="en-GB" dirty="0"/>
          </a:p>
          <a:p>
            <a:endParaRPr lang="en-GB" dirty="0"/>
          </a:p>
          <a:p>
            <a:r>
              <a:rPr lang="en-GB" dirty="0"/>
              <a:t>Read a value from a peripheral register:</a:t>
            </a:r>
            <a:endParaRPr lang="en-US" dirty="0"/>
          </a:p>
        </p:txBody>
      </p:sp>
      <p:sp>
        <p:nvSpPr>
          <p:cNvPr id="4" name="Rectangle 3">
            <a:extLst>
              <a:ext uri="{FF2B5EF4-FFF2-40B4-BE49-F238E27FC236}">
                <a16:creationId xmlns:a16="http://schemas.microsoft.com/office/drawing/2014/main" id="{6312A274-CD0E-4678-954C-3ACAAAA7DB28}"/>
              </a:ext>
            </a:extLst>
          </p:cNvPr>
          <p:cNvSpPr/>
          <p:nvPr/>
        </p:nvSpPr>
        <p:spPr bwMode="auto">
          <a:xfrm>
            <a:off x="967505" y="1658131"/>
            <a:ext cx="10256989" cy="1520372"/>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solidFill>
                  <a:schemeClr val="bg1"/>
                </a:solidFill>
                <a:latin typeface="Lucida Console" panose="020B0609040504020204" pitchFamily="49" charset="0"/>
              </a:rPr>
              <a:t>#define FLASH_BASE       </a:t>
            </a:r>
            <a:r>
              <a:rPr lang="pt-BR" b="0" dirty="0">
                <a:solidFill>
                  <a:schemeClr val="bg1"/>
                </a:solidFill>
                <a:latin typeface="Lucida Console" panose="020B0609040504020204" pitchFamily="49" charset="0"/>
              </a:rPr>
              <a:t>*((volatile unsigned long *)</a:t>
            </a:r>
            <a:r>
              <a:rPr lang="en-GB" b="0" dirty="0">
                <a:solidFill>
                  <a:schemeClr val="bg1"/>
                </a:solidFill>
                <a:latin typeface="Lucida Console" panose="020B0609040504020204" pitchFamily="49" charset="0"/>
              </a:rPr>
              <a:t> (0x00000000UL)</a:t>
            </a:r>
          </a:p>
          <a:p>
            <a:pPr marL="0" indent="0">
              <a:buFont typeface="Wingdings" pitchFamily="2" charset="2"/>
              <a:buNone/>
              <a:defRPr/>
            </a:pPr>
            <a:r>
              <a:rPr lang="en-GB" b="0" dirty="0">
                <a:solidFill>
                  <a:schemeClr val="bg1"/>
                </a:solidFill>
                <a:latin typeface="Lucida Console" panose="020B0609040504020204" pitchFamily="49" charset="0"/>
              </a:rPr>
              <a:t>#define RAM_BASE         </a:t>
            </a:r>
            <a:r>
              <a:rPr lang="pt-BR" b="0" dirty="0">
                <a:solidFill>
                  <a:schemeClr val="bg1"/>
                </a:solidFill>
                <a:latin typeface="Lucida Console" panose="020B0609040504020204" pitchFamily="49" charset="0"/>
              </a:rPr>
              <a:t>*((volatile unsigned long *)</a:t>
            </a:r>
            <a:r>
              <a:rPr lang="en-GB" b="0" dirty="0">
                <a:solidFill>
                  <a:schemeClr val="bg1"/>
                </a:solidFill>
                <a:latin typeface="Lucida Console" panose="020B0609040504020204" pitchFamily="49" charset="0"/>
              </a:rPr>
              <a:t> (0x10000000UL)</a:t>
            </a:r>
          </a:p>
          <a:p>
            <a:pPr marL="0" indent="0">
              <a:buFont typeface="Wingdings" pitchFamily="2" charset="2"/>
              <a:buNone/>
              <a:defRPr/>
            </a:pPr>
            <a:r>
              <a:rPr lang="en-GB" b="0" dirty="0">
                <a:solidFill>
                  <a:schemeClr val="bg1"/>
                </a:solidFill>
                <a:latin typeface="Lucida Console" panose="020B0609040504020204" pitchFamily="49" charset="0"/>
              </a:rPr>
              <a:t>#define GPIO_BASE        </a:t>
            </a:r>
            <a:r>
              <a:rPr lang="pt-BR" b="0" dirty="0">
                <a:solidFill>
                  <a:schemeClr val="bg1"/>
                </a:solidFill>
                <a:latin typeface="Lucida Console" panose="020B0609040504020204" pitchFamily="49" charset="0"/>
              </a:rPr>
              <a:t>*((volatile unsigned long *)</a:t>
            </a:r>
            <a:r>
              <a:rPr lang="en-GB" b="0" dirty="0">
                <a:solidFill>
                  <a:schemeClr val="bg1"/>
                </a:solidFill>
                <a:latin typeface="Lucida Console" panose="020B0609040504020204" pitchFamily="49" charset="0"/>
              </a:rPr>
              <a:t> (0x2009C000UL)</a:t>
            </a:r>
          </a:p>
          <a:p>
            <a:pPr marL="0" indent="0">
              <a:buFont typeface="Wingdings" pitchFamily="2" charset="2"/>
              <a:buNone/>
              <a:defRPr/>
            </a:pPr>
            <a:r>
              <a:rPr lang="en-GB" b="0" dirty="0">
                <a:solidFill>
                  <a:schemeClr val="bg1"/>
                </a:solidFill>
                <a:latin typeface="Lucida Console" panose="020B0609040504020204" pitchFamily="49" charset="0"/>
              </a:rPr>
              <a:t>#define APB0_BASE        </a:t>
            </a:r>
            <a:r>
              <a:rPr lang="pt-BR" b="0" dirty="0">
                <a:solidFill>
                  <a:schemeClr val="bg1"/>
                </a:solidFill>
                <a:latin typeface="Lucida Console" panose="020B0609040504020204" pitchFamily="49" charset="0"/>
              </a:rPr>
              <a:t>*((volatile unsigned long *)</a:t>
            </a:r>
            <a:r>
              <a:rPr lang="en-GB" b="0" dirty="0">
                <a:solidFill>
                  <a:schemeClr val="bg1"/>
                </a:solidFill>
                <a:latin typeface="Lucida Console" panose="020B0609040504020204" pitchFamily="49" charset="0"/>
              </a:rPr>
              <a:t> (0x40000000UL) </a:t>
            </a:r>
          </a:p>
          <a:p>
            <a:pPr marL="0" indent="0">
              <a:buFont typeface="Wingdings" pitchFamily="2" charset="2"/>
              <a:buNone/>
              <a:defRPr/>
            </a:pPr>
            <a:r>
              <a:rPr lang="en-GB" b="0" dirty="0">
                <a:solidFill>
                  <a:schemeClr val="bg1"/>
                </a:solidFill>
                <a:latin typeface="Lucida Console" panose="020B0609040504020204" pitchFamily="49" charset="0"/>
              </a:rPr>
              <a:t>#define AHB_BASE         </a:t>
            </a:r>
            <a:r>
              <a:rPr lang="pt-BR" b="0" dirty="0">
                <a:solidFill>
                  <a:schemeClr val="bg1"/>
                </a:solidFill>
                <a:latin typeface="Lucida Console" panose="020B0609040504020204" pitchFamily="49" charset="0"/>
              </a:rPr>
              <a:t>*((volatile unsigned long *)</a:t>
            </a:r>
            <a:r>
              <a:rPr lang="en-GB" b="0" dirty="0">
                <a:solidFill>
                  <a:schemeClr val="bg1"/>
                </a:solidFill>
                <a:latin typeface="Lucida Console" panose="020B0609040504020204" pitchFamily="49" charset="0"/>
              </a:rPr>
              <a:t> (0x50000000UL)</a:t>
            </a:r>
          </a:p>
          <a:p>
            <a:pPr marL="0" indent="0">
              <a:buFont typeface="Wingdings" pitchFamily="2" charset="2"/>
              <a:buNone/>
              <a:defRPr/>
            </a:pPr>
            <a:r>
              <a:rPr lang="en-GB" b="0" dirty="0">
                <a:solidFill>
                  <a:schemeClr val="bg1"/>
                </a:solidFill>
                <a:latin typeface="Lucida Console" panose="020B0609040504020204" pitchFamily="49" charset="0"/>
              </a:rPr>
              <a:t>#define CM3_BASE         </a:t>
            </a:r>
            <a:r>
              <a:rPr lang="pt-BR" b="0" dirty="0">
                <a:solidFill>
                  <a:schemeClr val="bg1"/>
                </a:solidFill>
                <a:latin typeface="Lucida Console" panose="020B0609040504020204" pitchFamily="49" charset="0"/>
              </a:rPr>
              <a:t>*((volatile unsigned long *)</a:t>
            </a:r>
            <a:r>
              <a:rPr lang="en-GB" b="0" dirty="0">
                <a:solidFill>
                  <a:schemeClr val="bg1"/>
                </a:solidFill>
                <a:latin typeface="Lucida Console" panose="020B0609040504020204" pitchFamily="49" charset="0"/>
              </a:rPr>
              <a:t> (0xE0000000UL)</a:t>
            </a:r>
          </a:p>
        </p:txBody>
      </p:sp>
      <p:sp>
        <p:nvSpPr>
          <p:cNvPr id="5" name="Rectangle 4">
            <a:extLst>
              <a:ext uri="{FF2B5EF4-FFF2-40B4-BE49-F238E27FC236}">
                <a16:creationId xmlns:a16="http://schemas.microsoft.com/office/drawing/2014/main" id="{1398882F-E725-4E2A-9BFB-BE8405E9CEED}"/>
              </a:ext>
            </a:extLst>
          </p:cNvPr>
          <p:cNvSpPr/>
          <p:nvPr/>
        </p:nvSpPr>
        <p:spPr bwMode="auto">
          <a:xfrm>
            <a:off x="967505" y="3816523"/>
            <a:ext cx="10256988" cy="667659"/>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a:defRPr/>
            </a:pPr>
            <a:r>
              <a:rPr lang="en-GB" b="0" dirty="0">
                <a:solidFill>
                  <a:schemeClr val="bg1"/>
                </a:solidFill>
                <a:latin typeface="Lucida Console" panose="020B0609040504020204" pitchFamily="49" charset="0"/>
              </a:rPr>
              <a:t>//store a value to the memory</a:t>
            </a:r>
          </a:p>
          <a:p>
            <a:pPr marL="0" indent="0">
              <a:buFont typeface="Wingdings" pitchFamily="2" charset="2"/>
              <a:buNone/>
              <a:defRPr/>
            </a:pPr>
            <a:r>
              <a:rPr lang="en-GB" b="0" dirty="0">
                <a:solidFill>
                  <a:schemeClr val="bg1"/>
                </a:solidFill>
                <a:latin typeface="Lucida Console" panose="020B0609040504020204" pitchFamily="49" charset="0"/>
              </a:rPr>
              <a:t>RAM_BASE = 0x3FFFF	</a:t>
            </a:r>
          </a:p>
        </p:txBody>
      </p:sp>
      <p:sp>
        <p:nvSpPr>
          <p:cNvPr id="6" name="Rectangle 5">
            <a:extLst>
              <a:ext uri="{FF2B5EF4-FFF2-40B4-BE49-F238E27FC236}">
                <a16:creationId xmlns:a16="http://schemas.microsoft.com/office/drawing/2014/main" id="{F4C144E6-285E-428F-AA39-744A444BDF92}"/>
              </a:ext>
            </a:extLst>
          </p:cNvPr>
          <p:cNvSpPr/>
          <p:nvPr/>
        </p:nvSpPr>
        <p:spPr bwMode="auto">
          <a:xfrm>
            <a:off x="967505" y="5199869"/>
            <a:ext cx="10256988" cy="665845"/>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a:defRPr/>
            </a:pPr>
            <a:r>
              <a:rPr lang="en-GB" b="0" dirty="0">
                <a:solidFill>
                  <a:schemeClr val="bg1"/>
                </a:solidFill>
                <a:latin typeface="Lucida Console" panose="020B0609040504020204" pitchFamily="49" charset="0"/>
              </a:rPr>
              <a:t>//read a value from the memory</a:t>
            </a:r>
          </a:p>
          <a:p>
            <a:pPr marL="0" indent="0">
              <a:buFont typeface="Wingdings" pitchFamily="2" charset="2"/>
              <a:buNone/>
              <a:defRPr/>
            </a:pPr>
            <a:r>
              <a:rPr lang="en-GB" b="0" dirty="0" err="1">
                <a:solidFill>
                  <a:schemeClr val="bg1"/>
                </a:solidFill>
                <a:latin typeface="Lucida Console" panose="020B0609040504020204" pitchFamily="49" charset="0"/>
              </a:rPr>
              <a:t>i</a:t>
            </a:r>
            <a:r>
              <a:rPr lang="en-GB" b="0" dirty="0">
                <a:solidFill>
                  <a:schemeClr val="bg1"/>
                </a:solidFill>
                <a:latin typeface="Lucida Console" panose="020B0609040504020204" pitchFamily="49" charset="0"/>
              </a:rPr>
              <a:t>= RAM_BASE; 	</a:t>
            </a:r>
          </a:p>
        </p:txBody>
      </p:sp>
    </p:spTree>
    <p:extLst>
      <p:ext uri="{BB962C8B-B14F-4D97-AF65-F5344CB8AC3E}">
        <p14:creationId xmlns:p14="http://schemas.microsoft.com/office/powerpoint/2010/main" val="4074168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A542-29ED-4F94-98E4-3A8470AB8795}"/>
              </a:ext>
            </a:extLst>
          </p:cNvPr>
          <p:cNvSpPr>
            <a:spLocks noGrp="1"/>
          </p:cNvSpPr>
          <p:nvPr>
            <p:ph type="title"/>
          </p:nvPr>
        </p:nvSpPr>
        <p:spPr/>
        <p:txBody>
          <a:bodyPr/>
          <a:lstStyle/>
          <a:p>
            <a:r>
              <a:rPr lang="en-GB" dirty="0"/>
              <a:t>Using Bit-band Operation in Assembly</a:t>
            </a:r>
            <a:endParaRPr lang="en-US" dirty="0"/>
          </a:p>
        </p:txBody>
      </p:sp>
      <p:sp>
        <p:nvSpPr>
          <p:cNvPr id="3" name="Content Placeholder 2">
            <a:extLst>
              <a:ext uri="{FF2B5EF4-FFF2-40B4-BE49-F238E27FC236}">
                <a16:creationId xmlns:a16="http://schemas.microsoft.com/office/drawing/2014/main" id="{63AF2A21-6570-456F-AF0A-7DE4540F82FD}"/>
              </a:ext>
            </a:extLst>
          </p:cNvPr>
          <p:cNvSpPr>
            <a:spLocks noGrp="1"/>
          </p:cNvSpPr>
          <p:nvPr>
            <p:ph idx="1"/>
          </p:nvPr>
        </p:nvSpPr>
        <p:spPr/>
        <p:txBody>
          <a:bodyPr/>
          <a:lstStyle/>
          <a:p>
            <a:r>
              <a:rPr lang="en-GB" dirty="0"/>
              <a:t>For example, in order to set bit[3] in word data in address 0x20000000</a:t>
            </a:r>
          </a:p>
          <a:p>
            <a:endParaRPr lang="en-GB" dirty="0"/>
          </a:p>
          <a:p>
            <a:pPr lvl="1"/>
            <a:r>
              <a:rPr lang="en-GB" dirty="0"/>
              <a:t>Read-Modify-Write operation</a:t>
            </a:r>
          </a:p>
          <a:p>
            <a:pPr lvl="2"/>
            <a:r>
              <a:rPr lang="en-GB" dirty="0"/>
              <a:t>Read the real data address (0x20000000)</a:t>
            </a:r>
          </a:p>
          <a:p>
            <a:pPr lvl="2"/>
            <a:r>
              <a:rPr lang="en-GB" dirty="0"/>
              <a:t>Modify the desired bit (retain other bits unchanged)</a:t>
            </a:r>
          </a:p>
          <a:p>
            <a:pPr lvl="2"/>
            <a:r>
              <a:rPr lang="en-GB" dirty="0"/>
              <a:t>Write the modified data back</a:t>
            </a:r>
          </a:p>
          <a:p>
            <a:pPr lvl="2"/>
            <a:endParaRPr lang="en-GB" dirty="0"/>
          </a:p>
          <a:p>
            <a:pPr lvl="1"/>
            <a:r>
              <a:rPr lang="en-US" dirty="0"/>
              <a:t>Bit-band operation</a:t>
            </a:r>
          </a:p>
          <a:p>
            <a:pPr lvl="2"/>
            <a:r>
              <a:rPr lang="en-US" dirty="0"/>
              <a:t>Directly set the bit by </a:t>
            </a:r>
            <a:r>
              <a:rPr lang="en-US"/>
              <a:t>writing ‘ 1’ to </a:t>
            </a:r>
            <a:r>
              <a:rPr lang="en-US" dirty="0"/>
              <a:t>address 0x2200000C, which is the alias address of fourth bit of the 32-bit data at 0x20000000</a:t>
            </a:r>
          </a:p>
        </p:txBody>
      </p:sp>
      <p:sp>
        <p:nvSpPr>
          <p:cNvPr id="4" name="Rectangle 3">
            <a:extLst>
              <a:ext uri="{FF2B5EF4-FFF2-40B4-BE49-F238E27FC236}">
                <a16:creationId xmlns:a16="http://schemas.microsoft.com/office/drawing/2014/main" id="{0721A304-3884-42ED-9F29-B7323865FD1F}"/>
              </a:ext>
            </a:extLst>
          </p:cNvPr>
          <p:cNvSpPr/>
          <p:nvPr/>
        </p:nvSpPr>
        <p:spPr bwMode="auto">
          <a:xfrm>
            <a:off x="600550" y="4478912"/>
            <a:ext cx="5206311" cy="1549102"/>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0" tIns="180000" rIns="180000" bIns="180000" numCol="1" rtlCol="0" anchor="ctr" anchorCtr="0" compatLnSpc="1">
            <a:prstTxWarp prst="textNoShape">
              <a:avLst/>
            </a:prstTxWarp>
          </a:bodyPr>
          <a:lstStyle/>
          <a:p>
            <a:r>
              <a:rPr lang="pt-BR" sz="1200" b="0" dirty="0">
                <a:solidFill>
                  <a:schemeClr val="bg1"/>
                </a:solidFill>
                <a:latin typeface="Lucida Console" panose="020B0609040504020204" pitchFamily="49" charset="0"/>
              </a:rPr>
              <a:t>;Read-Modify-Write Operation</a:t>
            </a:r>
          </a:p>
          <a:p>
            <a:endParaRPr lang="pt-BR" sz="1200" b="0" dirty="0">
              <a:solidFill>
                <a:schemeClr val="bg1"/>
              </a:solidFill>
              <a:latin typeface="Lucida Console" panose="020B0609040504020204" pitchFamily="49" charset="0"/>
            </a:endParaRPr>
          </a:p>
          <a:p>
            <a:r>
              <a:rPr lang="pt-BR" sz="1200" b="0" dirty="0">
                <a:solidFill>
                  <a:schemeClr val="bg1"/>
                </a:solidFill>
                <a:latin typeface="Lucida Console" panose="020B0609040504020204" pitchFamily="49" charset="0"/>
              </a:rPr>
              <a:t>LDR     R1, =0x20000000  ;Setup address</a:t>
            </a:r>
          </a:p>
          <a:p>
            <a:r>
              <a:rPr lang="pt-BR" sz="1200" b="0" dirty="0">
                <a:solidFill>
                  <a:schemeClr val="bg1"/>
                </a:solidFill>
                <a:latin typeface="Lucida Console" panose="020B0609040504020204" pitchFamily="49" charset="0"/>
              </a:rPr>
              <a:t>LDR     R0, [R1]	     ;Read</a:t>
            </a:r>
          </a:p>
          <a:p>
            <a:r>
              <a:rPr lang="pt-BR" sz="1200" b="0" dirty="0">
                <a:solidFill>
                  <a:schemeClr val="bg1"/>
                </a:solidFill>
                <a:latin typeface="Lucida Console" panose="020B0609040504020204" pitchFamily="49" charset="0"/>
              </a:rPr>
              <a:t>ORR.W   R0, #0x8	     ;Modify bit</a:t>
            </a:r>
          </a:p>
          <a:p>
            <a:r>
              <a:rPr lang="pt-BR" sz="1200" b="0" dirty="0">
                <a:solidFill>
                  <a:schemeClr val="bg1"/>
                </a:solidFill>
                <a:latin typeface="Lucida Console" panose="020B0609040504020204" pitchFamily="49" charset="0"/>
              </a:rPr>
              <a:t>STR     R0, [R1]	     ;Write back</a:t>
            </a:r>
          </a:p>
        </p:txBody>
      </p:sp>
      <p:sp>
        <p:nvSpPr>
          <p:cNvPr id="5" name="Rectangle 4">
            <a:extLst>
              <a:ext uri="{FF2B5EF4-FFF2-40B4-BE49-F238E27FC236}">
                <a16:creationId xmlns:a16="http://schemas.microsoft.com/office/drawing/2014/main" id="{131C26BE-9E42-42BF-B682-25DD93387B1D}"/>
              </a:ext>
            </a:extLst>
          </p:cNvPr>
          <p:cNvSpPr/>
          <p:nvPr/>
        </p:nvSpPr>
        <p:spPr bwMode="auto">
          <a:xfrm>
            <a:off x="6192341" y="4478912"/>
            <a:ext cx="5206311" cy="1549102"/>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0" tIns="180000" rIns="180000" bIns="180000" numCol="1" rtlCol="0" anchor="ctr" anchorCtr="0" compatLnSpc="1">
            <a:prstTxWarp prst="textNoShape">
              <a:avLst/>
            </a:prstTxWarp>
          </a:bodyPr>
          <a:lstStyle/>
          <a:p>
            <a:r>
              <a:rPr lang="pt-BR" sz="1200" b="0" dirty="0">
                <a:solidFill>
                  <a:schemeClr val="bg1"/>
                </a:solidFill>
                <a:latin typeface="Lucida Console" panose="020B0609040504020204" pitchFamily="49" charset="0"/>
              </a:rPr>
              <a:t>;Bit-band Operation</a:t>
            </a:r>
          </a:p>
          <a:p>
            <a:endParaRPr lang="pt-BR" sz="1200" b="0" dirty="0">
              <a:solidFill>
                <a:schemeClr val="bg1"/>
              </a:solidFill>
              <a:latin typeface="Lucida Console" panose="020B0609040504020204" pitchFamily="49" charset="0"/>
            </a:endParaRPr>
          </a:p>
          <a:p>
            <a:r>
              <a:rPr lang="pt-BR" sz="1200" b="0" dirty="0">
                <a:solidFill>
                  <a:schemeClr val="bg1"/>
                </a:solidFill>
                <a:latin typeface="Lucida Console" panose="020B0609040504020204" pitchFamily="49" charset="0"/>
              </a:rPr>
              <a:t>LDR     R1, =0x2200000C  ;Setup address</a:t>
            </a:r>
          </a:p>
          <a:p>
            <a:r>
              <a:rPr lang="pt-BR" sz="1200" b="0" dirty="0">
                <a:solidFill>
                  <a:schemeClr val="bg1"/>
                </a:solidFill>
                <a:latin typeface="Lucida Console" panose="020B0609040504020204" pitchFamily="49" charset="0"/>
              </a:rPr>
              <a:t>MOV     R0, #1	     ;Load data</a:t>
            </a:r>
          </a:p>
          <a:p>
            <a:r>
              <a:rPr lang="pt-BR" sz="1200" b="0" dirty="0">
                <a:solidFill>
                  <a:schemeClr val="bg1"/>
                </a:solidFill>
                <a:latin typeface="Lucida Console" panose="020B0609040504020204" pitchFamily="49" charset="0"/>
              </a:rPr>
              <a:t>STR     R0, [R1]	     ;Write</a:t>
            </a:r>
          </a:p>
        </p:txBody>
      </p:sp>
    </p:spTree>
    <p:extLst>
      <p:ext uri="{BB962C8B-B14F-4D97-AF65-F5344CB8AC3E}">
        <p14:creationId xmlns:p14="http://schemas.microsoft.com/office/powerpoint/2010/main" val="820240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381D1-5E02-4285-8269-DCB42176322D}"/>
              </a:ext>
            </a:extLst>
          </p:cNvPr>
          <p:cNvSpPr>
            <a:spLocks noGrp="1"/>
          </p:cNvSpPr>
          <p:nvPr>
            <p:ph type="title"/>
          </p:nvPr>
        </p:nvSpPr>
        <p:spPr/>
        <p:txBody>
          <a:bodyPr/>
          <a:lstStyle/>
          <a:p>
            <a:r>
              <a:rPr lang="en-GB" dirty="0"/>
              <a:t>Use Bit-band Operation in C</a:t>
            </a:r>
            <a:endParaRPr lang="en-US" dirty="0"/>
          </a:p>
        </p:txBody>
      </p:sp>
      <p:sp>
        <p:nvSpPr>
          <p:cNvPr id="3" name="Content Placeholder 2">
            <a:extLst>
              <a:ext uri="{FF2B5EF4-FFF2-40B4-BE49-F238E27FC236}">
                <a16:creationId xmlns:a16="http://schemas.microsoft.com/office/drawing/2014/main" id="{FB27F657-D922-43EA-A1B5-E173E168B47C}"/>
              </a:ext>
            </a:extLst>
          </p:cNvPr>
          <p:cNvSpPr>
            <a:spLocks noGrp="1"/>
          </p:cNvSpPr>
          <p:nvPr>
            <p:ph idx="1"/>
          </p:nvPr>
        </p:nvSpPr>
        <p:spPr/>
        <p:txBody>
          <a:bodyPr/>
          <a:lstStyle/>
          <a:p>
            <a:r>
              <a:rPr lang="en-GB" dirty="0"/>
              <a:t>The bit-band operation is not natively supported in most </a:t>
            </a:r>
            <a:r>
              <a:rPr lang="en-GB"/>
              <a:t>C compilers </a:t>
            </a:r>
            <a:endParaRPr lang="en-GB" dirty="0"/>
          </a:p>
          <a:p>
            <a:r>
              <a:rPr lang="en-GB" dirty="0"/>
              <a:t>For ease of use of the bit-band feature, the address and the bit-band address can be separately declared, for example:</a:t>
            </a:r>
          </a:p>
          <a:p>
            <a:endParaRPr lang="en-GB" dirty="0"/>
          </a:p>
          <a:p>
            <a:endParaRPr lang="en-GB" dirty="0"/>
          </a:p>
          <a:p>
            <a:endParaRPr lang="en-GB" dirty="0"/>
          </a:p>
          <a:p>
            <a:endParaRPr lang="en-GB" dirty="0"/>
          </a:p>
          <a:p>
            <a:r>
              <a:rPr lang="en-GB" dirty="0"/>
              <a:t>Alternatively, C macros can be used to easily access bit-band alias, for example:</a:t>
            </a:r>
            <a:endParaRPr lang="en-US" dirty="0"/>
          </a:p>
        </p:txBody>
      </p:sp>
      <p:sp>
        <p:nvSpPr>
          <p:cNvPr id="4" name="Rectangle 3">
            <a:extLst>
              <a:ext uri="{FF2B5EF4-FFF2-40B4-BE49-F238E27FC236}">
                <a16:creationId xmlns:a16="http://schemas.microsoft.com/office/drawing/2014/main" id="{E0B9E41C-99FC-46F8-B8B2-E494B72C9CF7}"/>
              </a:ext>
            </a:extLst>
          </p:cNvPr>
          <p:cNvSpPr/>
          <p:nvPr/>
        </p:nvSpPr>
        <p:spPr bwMode="auto">
          <a:xfrm>
            <a:off x="906911" y="2425263"/>
            <a:ext cx="10378174" cy="1649715"/>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0" tIns="180000" rIns="180000" bIns="180000" numCol="1" rtlCol="0" anchor="t" anchorCtr="0" compatLnSpc="1">
            <a:prstTxWarp prst="textNoShape">
              <a:avLst/>
            </a:prstTxWarp>
          </a:bodyPr>
          <a:lstStyle/>
          <a:p>
            <a:r>
              <a:rPr lang="pt-BR" sz="1200" b="0" dirty="0">
                <a:solidFill>
                  <a:schemeClr val="bg1"/>
                </a:solidFill>
                <a:latin typeface="Lucida Console" panose="020B0609040504020204" pitchFamily="49" charset="0"/>
              </a:rPr>
              <a:t>#define RAM_Data1		*((volatile unsigned long *)(0x20000000))</a:t>
            </a:r>
          </a:p>
          <a:p>
            <a:r>
              <a:rPr lang="pt-BR" sz="1200" b="0" dirty="0">
                <a:solidFill>
                  <a:schemeClr val="bg1"/>
                </a:solidFill>
                <a:latin typeface="Lucida Console" panose="020B0609040504020204" pitchFamily="49" charset="0"/>
              </a:rPr>
              <a:t>#define RAM_Data1_Bit0	*((volatile unsigned long *)(0x22000000))</a:t>
            </a:r>
          </a:p>
          <a:p>
            <a:r>
              <a:rPr lang="pt-BR" sz="1200" b="0" dirty="0">
                <a:solidFill>
                  <a:schemeClr val="bg1"/>
                </a:solidFill>
                <a:latin typeface="Lucida Console" panose="020B0609040504020204" pitchFamily="49" charset="0"/>
              </a:rPr>
              <a:t>#define RAM_Data1_Bit1	*((volatile unsigned long *)(0x22000004))</a:t>
            </a:r>
          </a:p>
          <a:p>
            <a:endParaRPr lang="pt-BR" sz="1200" b="0" dirty="0">
              <a:solidFill>
                <a:schemeClr val="bg1"/>
              </a:solidFill>
              <a:latin typeface="Lucida Console" panose="020B0609040504020204" pitchFamily="49" charset="0"/>
            </a:endParaRPr>
          </a:p>
          <a:p>
            <a:r>
              <a:rPr lang="pt-BR" sz="1200" b="0" dirty="0">
                <a:solidFill>
                  <a:schemeClr val="bg1"/>
                </a:solidFill>
                <a:latin typeface="Lucida Console" panose="020B0609040504020204" pitchFamily="49" charset="0"/>
              </a:rPr>
              <a:t>RAM_Data1= RAM_Data1 | 0x01		;Setup bit0 without using bit-band</a:t>
            </a:r>
          </a:p>
          <a:p>
            <a:r>
              <a:rPr lang="pt-BR" sz="1200" b="0" dirty="0">
                <a:solidFill>
                  <a:schemeClr val="bg1"/>
                </a:solidFill>
                <a:latin typeface="Lucida Console" panose="020B0609040504020204" pitchFamily="49" charset="0"/>
              </a:rPr>
              <a:t>RAM_Data1_Bit0= 0x00		;clear bit0 using bit-band </a:t>
            </a:r>
          </a:p>
          <a:p>
            <a:r>
              <a:rPr lang="pt-BR" sz="1200" b="0" dirty="0">
                <a:solidFill>
                  <a:schemeClr val="bg1"/>
                </a:solidFill>
                <a:latin typeface="Lucida Console" panose="020B0609040504020204" pitchFamily="49" charset="0"/>
              </a:rPr>
              <a:t>RAM_Data1_Bit1= 0x01		;Setup bit1 using bit-band</a:t>
            </a:r>
          </a:p>
          <a:p>
            <a:endParaRPr lang="pt-BR" sz="1200" b="0" dirty="0">
              <a:latin typeface="Lucida Console" panose="020B0609040504020204" pitchFamily="49" charset="0"/>
            </a:endParaRPr>
          </a:p>
        </p:txBody>
      </p:sp>
      <p:sp>
        <p:nvSpPr>
          <p:cNvPr id="5" name="Rectangle 4">
            <a:extLst>
              <a:ext uri="{FF2B5EF4-FFF2-40B4-BE49-F238E27FC236}">
                <a16:creationId xmlns:a16="http://schemas.microsoft.com/office/drawing/2014/main" id="{8D2079CA-EEEE-4C50-8CFE-8772FD9D7114}"/>
              </a:ext>
            </a:extLst>
          </p:cNvPr>
          <p:cNvSpPr/>
          <p:nvPr/>
        </p:nvSpPr>
        <p:spPr bwMode="auto">
          <a:xfrm>
            <a:off x="906911" y="4634866"/>
            <a:ext cx="10378176" cy="1556692"/>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0" tIns="180000" rIns="180000" bIns="180000" numCol="1" rtlCol="0" anchor="t" anchorCtr="0" compatLnSpc="1">
            <a:prstTxWarp prst="textNoShape">
              <a:avLst/>
            </a:prstTxWarp>
          </a:bodyPr>
          <a:lstStyle/>
          <a:p>
            <a:r>
              <a:rPr lang="pt-BR" sz="1200" b="0" dirty="0">
                <a:solidFill>
                  <a:schemeClr val="bg1"/>
                </a:solidFill>
                <a:latin typeface="Lucida Console" panose="020B0609040504020204" pitchFamily="49" charset="0"/>
              </a:rPr>
              <a:t>#define RAM_Data1			*((volatile unsigned long *)(0x20000000))</a:t>
            </a:r>
          </a:p>
          <a:p>
            <a:r>
              <a:rPr lang="pt-BR" sz="1200" b="0" dirty="0">
                <a:solidFill>
                  <a:schemeClr val="bg1"/>
                </a:solidFill>
                <a:latin typeface="Lucida Console" panose="020B0609040504020204" pitchFamily="49" charset="0"/>
              </a:rPr>
              <a:t>#define bit-band(data_addr, bit)	((data_addr &amp; 0x0F0000000) + 0x2000000 +</a:t>
            </a:r>
          </a:p>
          <a:p>
            <a:r>
              <a:rPr lang="pt-BR" sz="1200" b="0" dirty="0">
                <a:solidFill>
                  <a:schemeClr val="bg1"/>
                </a:solidFill>
                <a:latin typeface="Lucida Console" panose="020B0609040504020204" pitchFamily="49" charset="0"/>
              </a:rPr>
              <a:t>((data_addr &amp; 0xFFFFF)&lt;&lt;5)+(bit&lt;&lt;2))</a:t>
            </a:r>
          </a:p>
          <a:p>
            <a:r>
              <a:rPr lang="pt-BR" sz="1200" b="0" dirty="0">
                <a:solidFill>
                  <a:schemeClr val="bg1"/>
                </a:solidFill>
                <a:latin typeface="Lucida Console" panose="020B0609040504020204" pitchFamily="49" charset="0"/>
              </a:rPr>
              <a:t>#define Data_Addr (data_addr)		*((volatile unsigned long*)(data_addr))</a:t>
            </a:r>
          </a:p>
          <a:p>
            <a:endParaRPr lang="pt-BR" sz="1200" b="0" dirty="0">
              <a:solidFill>
                <a:schemeClr val="bg1"/>
              </a:solidFill>
              <a:latin typeface="Lucida Console" panose="020B0609040504020204" pitchFamily="49" charset="0"/>
            </a:endParaRPr>
          </a:p>
          <a:p>
            <a:r>
              <a:rPr lang="pt-BR" sz="1200" b="0" dirty="0">
                <a:solidFill>
                  <a:schemeClr val="bg1"/>
                </a:solidFill>
                <a:latin typeface="Lucida Console" panose="020B0609040504020204" pitchFamily="49" charset="0"/>
              </a:rPr>
              <a:t>Data_Addr(bit-band(RAM_Data1,0)) = 0x01		;set bit0</a:t>
            </a:r>
          </a:p>
          <a:p>
            <a:endParaRPr lang="pt-BR" sz="1200" b="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1166574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49B5C-EA5B-4951-969F-93A5622EF415}"/>
              </a:ext>
            </a:extLst>
          </p:cNvPr>
          <p:cNvSpPr>
            <a:spLocks noGrp="1"/>
          </p:cNvSpPr>
          <p:nvPr>
            <p:ph type="title"/>
          </p:nvPr>
        </p:nvSpPr>
        <p:spPr/>
        <p:txBody>
          <a:bodyPr/>
          <a:lstStyle/>
          <a:p>
            <a:r>
              <a:rPr lang="en-GB" dirty="0"/>
              <a:t>Calling a C Function from Assembly</a:t>
            </a:r>
            <a:endParaRPr lang="en-US" dirty="0"/>
          </a:p>
        </p:txBody>
      </p:sp>
      <p:sp>
        <p:nvSpPr>
          <p:cNvPr id="3" name="Content Placeholder 2">
            <a:extLst>
              <a:ext uri="{FF2B5EF4-FFF2-40B4-BE49-F238E27FC236}">
                <a16:creationId xmlns:a16="http://schemas.microsoft.com/office/drawing/2014/main" id="{91CAE402-5A0F-443E-A72A-D8D86C40B3A3}"/>
              </a:ext>
            </a:extLst>
          </p:cNvPr>
          <p:cNvSpPr>
            <a:spLocks noGrp="1"/>
          </p:cNvSpPr>
          <p:nvPr>
            <p:ph idx="1"/>
          </p:nvPr>
        </p:nvSpPr>
        <p:spPr/>
        <p:txBody>
          <a:bodyPr/>
          <a:lstStyle/>
          <a:p>
            <a:r>
              <a:rPr lang="en-GB" dirty="0"/>
              <a:t>When a C function is called from an assembly file, be aware of the following areas:</a:t>
            </a:r>
          </a:p>
          <a:p>
            <a:endParaRPr lang="en-GB" dirty="0"/>
          </a:p>
          <a:p>
            <a:pPr lvl="1">
              <a:spcBef>
                <a:spcPts val="600"/>
              </a:spcBef>
            </a:pPr>
            <a:r>
              <a:rPr lang="en-GB" dirty="0"/>
              <a:t>Register R0, R1, R2, R3, R12, and LR could be changed; hence, it is better to save them to the stack.</a:t>
            </a:r>
          </a:p>
          <a:p>
            <a:pPr lvl="1">
              <a:spcBef>
                <a:spcPts val="600"/>
              </a:spcBef>
            </a:pPr>
            <a:endParaRPr lang="en-GB" dirty="0"/>
          </a:p>
          <a:p>
            <a:pPr lvl="1">
              <a:spcBef>
                <a:spcPts val="600"/>
              </a:spcBef>
            </a:pPr>
            <a:r>
              <a:rPr lang="en-GB" dirty="0"/>
              <a:t>The value of SP should be aligned to a double-word address boundary.</a:t>
            </a:r>
          </a:p>
          <a:p>
            <a:pPr lvl="1">
              <a:spcBef>
                <a:spcPts val="600"/>
              </a:spcBef>
            </a:pPr>
            <a:endParaRPr lang="en-GB" dirty="0"/>
          </a:p>
          <a:p>
            <a:pPr lvl="1">
              <a:spcBef>
                <a:spcPts val="600"/>
              </a:spcBef>
            </a:pPr>
            <a:r>
              <a:rPr lang="en-GB" dirty="0"/>
              <a:t>Input parameters must be stored in the correct registers, for example, registers R0 to R3 can be used for passing four parameters.</a:t>
            </a:r>
          </a:p>
          <a:p>
            <a:pPr lvl="1">
              <a:spcBef>
                <a:spcPts val="600"/>
              </a:spcBef>
            </a:pPr>
            <a:endParaRPr lang="en-GB" dirty="0"/>
          </a:p>
          <a:p>
            <a:pPr lvl="1">
              <a:spcBef>
                <a:spcPts val="600"/>
              </a:spcBef>
            </a:pPr>
            <a:r>
              <a:rPr lang="en-GB" dirty="0"/>
              <a:t>The return value is usually stored in R0.</a:t>
            </a:r>
            <a:endParaRPr lang="en-US" dirty="0"/>
          </a:p>
        </p:txBody>
      </p:sp>
    </p:spTree>
    <p:extLst>
      <p:ext uri="{BB962C8B-B14F-4D97-AF65-F5344CB8AC3E}">
        <p14:creationId xmlns:p14="http://schemas.microsoft.com/office/powerpoint/2010/main" val="1619706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A56F-6575-45C5-9225-4869F38ADC57}"/>
              </a:ext>
            </a:extLst>
          </p:cNvPr>
          <p:cNvSpPr>
            <a:spLocks noGrp="1"/>
          </p:cNvSpPr>
          <p:nvPr>
            <p:ph type="title"/>
          </p:nvPr>
        </p:nvSpPr>
        <p:spPr/>
        <p:txBody>
          <a:bodyPr/>
          <a:lstStyle/>
          <a:p>
            <a:r>
              <a:rPr lang="en-GB" dirty="0"/>
              <a:t>Calling a C Function from Assembly</a:t>
            </a:r>
            <a:endParaRPr lang="en-US" dirty="0"/>
          </a:p>
        </p:txBody>
      </p:sp>
      <p:sp>
        <p:nvSpPr>
          <p:cNvPr id="3" name="Content Placeholder 2">
            <a:extLst>
              <a:ext uri="{FF2B5EF4-FFF2-40B4-BE49-F238E27FC236}">
                <a16:creationId xmlns:a16="http://schemas.microsoft.com/office/drawing/2014/main" id="{C3DC5B47-56B9-4EA3-9548-4D2B4D86E4F7}"/>
              </a:ext>
            </a:extLst>
          </p:cNvPr>
          <p:cNvSpPr>
            <a:spLocks noGrp="1"/>
          </p:cNvSpPr>
          <p:nvPr>
            <p:ph idx="1"/>
          </p:nvPr>
        </p:nvSpPr>
        <p:spPr/>
        <p:txBody>
          <a:bodyPr/>
          <a:lstStyle/>
          <a:p>
            <a:r>
              <a:rPr lang="en-GB" dirty="0"/>
              <a:t>For example, writing an adding function in C:</a:t>
            </a:r>
          </a:p>
          <a:p>
            <a:endParaRPr lang="en-GB" dirty="0"/>
          </a:p>
          <a:p>
            <a:endParaRPr lang="en-GB" dirty="0"/>
          </a:p>
          <a:p>
            <a:endParaRPr lang="en-GB" dirty="0"/>
          </a:p>
          <a:p>
            <a:endParaRPr lang="en-GB" dirty="0"/>
          </a:p>
          <a:p>
            <a:r>
              <a:rPr lang="en-GB" dirty="0"/>
              <a:t>Call the C function from the assembly code, for example:</a:t>
            </a:r>
            <a:endParaRPr lang="en-US" dirty="0"/>
          </a:p>
        </p:txBody>
      </p:sp>
      <p:sp>
        <p:nvSpPr>
          <p:cNvPr id="4" name="Rectangle 3">
            <a:extLst>
              <a:ext uri="{FF2B5EF4-FFF2-40B4-BE49-F238E27FC236}">
                <a16:creationId xmlns:a16="http://schemas.microsoft.com/office/drawing/2014/main" id="{039640C3-E7F8-4653-BE4F-3AC9DD4C4C18}"/>
              </a:ext>
            </a:extLst>
          </p:cNvPr>
          <p:cNvSpPr/>
          <p:nvPr/>
        </p:nvSpPr>
        <p:spPr bwMode="auto">
          <a:xfrm>
            <a:off x="687006" y="1660635"/>
            <a:ext cx="10817988" cy="1219200"/>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a:t>
            </a:r>
            <a:r>
              <a:rPr lang="en-GB" b="0" dirty="0" err="1">
                <a:solidFill>
                  <a:schemeClr val="bg1"/>
                </a:solidFill>
                <a:latin typeface="Lucida Console" panose="020B0609040504020204" pitchFamily="49" charset="0"/>
              </a:rPr>
              <a:t>my_add</a:t>
            </a:r>
            <a:r>
              <a:rPr lang="en-GB" b="0" dirty="0">
                <a:solidFill>
                  <a:schemeClr val="bg1"/>
                </a:solidFill>
                <a:latin typeface="Lucida Console" panose="020B0609040504020204" pitchFamily="49" charset="0"/>
              </a:rPr>
              <a:t>(</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x1, </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x2, </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x3, </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x4) {</a:t>
            </a:r>
          </a:p>
          <a:p>
            <a:pPr marL="0" indent="0">
              <a:buFont typeface="Wingdings" pitchFamily="2" charset="2"/>
              <a:buNone/>
              <a:defRPr/>
            </a:pPr>
            <a:r>
              <a:rPr lang="en-GB" b="0" dirty="0">
                <a:solidFill>
                  <a:schemeClr val="bg1"/>
                </a:solidFill>
                <a:latin typeface="Lucida Console" panose="020B0609040504020204" pitchFamily="49" charset="0"/>
              </a:rPr>
              <a:t>	return (x1+x2+x3+x4);</a:t>
            </a:r>
          </a:p>
          <a:p>
            <a:pPr marL="0" indent="0">
              <a:buFont typeface="Wingdings" pitchFamily="2" charset="2"/>
              <a:buNone/>
              <a:defRPr/>
            </a:pPr>
            <a:r>
              <a:rPr lang="en-GB" b="0" dirty="0">
                <a:solidFill>
                  <a:schemeClr val="bg1"/>
                </a:solidFill>
                <a:latin typeface="Lucida Console" panose="020B0609040504020204" pitchFamily="49" charset="0"/>
              </a:rPr>
              <a:t>} </a:t>
            </a:r>
          </a:p>
        </p:txBody>
      </p:sp>
      <p:sp>
        <p:nvSpPr>
          <p:cNvPr id="5" name="Rectangle 4">
            <a:extLst>
              <a:ext uri="{FF2B5EF4-FFF2-40B4-BE49-F238E27FC236}">
                <a16:creationId xmlns:a16="http://schemas.microsoft.com/office/drawing/2014/main" id="{BFDFAE5E-8749-404E-9C40-2F5D2379E6FC}"/>
              </a:ext>
            </a:extLst>
          </p:cNvPr>
          <p:cNvSpPr/>
          <p:nvPr/>
        </p:nvSpPr>
        <p:spPr bwMode="auto">
          <a:xfrm>
            <a:off x="687006" y="3978166"/>
            <a:ext cx="10817988" cy="1865086"/>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solidFill>
                  <a:schemeClr val="bg1"/>
                </a:solidFill>
                <a:latin typeface="Lucida Console" panose="020B0609040504020204" pitchFamily="49" charset="0"/>
              </a:rPr>
              <a:t>MOVS	R0, #0X1		; parameter x1	</a:t>
            </a:r>
          </a:p>
          <a:p>
            <a:pPr>
              <a:defRPr/>
            </a:pPr>
            <a:r>
              <a:rPr lang="en-GB" b="0" dirty="0">
                <a:solidFill>
                  <a:schemeClr val="bg1"/>
                </a:solidFill>
                <a:latin typeface="Lucida Console" panose="020B0609040504020204" pitchFamily="49" charset="0"/>
              </a:rPr>
              <a:t>MOVS	R1, #0X3		; parameter x2	</a:t>
            </a:r>
          </a:p>
          <a:p>
            <a:pPr>
              <a:defRPr/>
            </a:pPr>
            <a:r>
              <a:rPr lang="en-GB" b="0" dirty="0">
                <a:solidFill>
                  <a:schemeClr val="bg1"/>
                </a:solidFill>
                <a:latin typeface="Lucida Console" panose="020B0609040504020204" pitchFamily="49" charset="0"/>
              </a:rPr>
              <a:t>MOVS	R2, #0X5		; parameter x3	</a:t>
            </a:r>
          </a:p>
          <a:p>
            <a:pPr>
              <a:defRPr/>
            </a:pPr>
            <a:r>
              <a:rPr lang="en-GB" b="0" dirty="0">
                <a:solidFill>
                  <a:schemeClr val="bg1"/>
                </a:solidFill>
                <a:latin typeface="Lucida Console" panose="020B0609040504020204" pitchFamily="49" charset="0"/>
              </a:rPr>
              <a:t>MOVS	R3, #0X7		; parameter x4	</a:t>
            </a:r>
          </a:p>
          <a:p>
            <a:pPr marL="0" indent="0">
              <a:buFont typeface="Wingdings" pitchFamily="2" charset="2"/>
              <a:buNone/>
              <a:defRPr/>
            </a:pPr>
            <a:r>
              <a:rPr lang="en-GB" b="0" dirty="0">
                <a:solidFill>
                  <a:schemeClr val="bg1"/>
                </a:solidFill>
                <a:latin typeface="Lucida Console" panose="020B0609040504020204" pitchFamily="49" charset="0"/>
              </a:rPr>
              <a:t>IMPORT	</a:t>
            </a:r>
            <a:r>
              <a:rPr lang="en-GB" b="0" dirty="0" err="1">
                <a:solidFill>
                  <a:schemeClr val="bg1"/>
                </a:solidFill>
                <a:latin typeface="Lucida Console" panose="020B0609040504020204" pitchFamily="49" charset="0"/>
              </a:rPr>
              <a:t>my_add</a:t>
            </a: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a:solidFill>
                  <a:schemeClr val="bg1"/>
                </a:solidFill>
                <a:latin typeface="Lucida Console" panose="020B0609040504020204" pitchFamily="49" charset="0"/>
              </a:rPr>
              <a:t>BL	</a:t>
            </a:r>
            <a:r>
              <a:rPr lang="en-GB" b="0" dirty="0" err="1">
                <a:solidFill>
                  <a:schemeClr val="bg1"/>
                </a:solidFill>
                <a:latin typeface="Lucida Console" panose="020B0609040504020204" pitchFamily="49" charset="0"/>
              </a:rPr>
              <a:t>my_add</a:t>
            </a:r>
            <a:r>
              <a:rPr lang="en-GB" b="0" dirty="0">
                <a:solidFill>
                  <a:schemeClr val="bg1"/>
                </a:solidFill>
                <a:latin typeface="Lucida Console" panose="020B0609040504020204" pitchFamily="49" charset="0"/>
              </a:rPr>
              <a:t>		; call “</a:t>
            </a:r>
            <a:r>
              <a:rPr lang="en-GB" b="0" dirty="0" err="1">
                <a:solidFill>
                  <a:schemeClr val="bg1"/>
                </a:solidFill>
                <a:latin typeface="Lucida Console" panose="020B0609040504020204" pitchFamily="49" charset="0"/>
              </a:rPr>
              <a:t>my_add</a:t>
            </a:r>
            <a:r>
              <a:rPr lang="en-GB" b="0" dirty="0">
                <a:solidFill>
                  <a:schemeClr val="bg1"/>
                </a:solidFill>
                <a:latin typeface="Lucida Console" panose="020B0609040504020204" pitchFamily="49" charset="0"/>
              </a:rPr>
              <a:t>” function in C</a:t>
            </a:r>
          </a:p>
        </p:txBody>
      </p:sp>
    </p:spTree>
    <p:extLst>
      <p:ext uri="{BB962C8B-B14F-4D97-AF65-F5344CB8AC3E}">
        <p14:creationId xmlns:p14="http://schemas.microsoft.com/office/powerpoint/2010/main" val="2450288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3D14-7BAA-4C02-A996-B444A1A7ACCE}"/>
              </a:ext>
            </a:extLst>
          </p:cNvPr>
          <p:cNvSpPr>
            <a:spLocks noGrp="1"/>
          </p:cNvSpPr>
          <p:nvPr>
            <p:ph type="title"/>
          </p:nvPr>
        </p:nvSpPr>
        <p:spPr/>
        <p:txBody>
          <a:bodyPr/>
          <a:lstStyle/>
          <a:p>
            <a:r>
              <a:rPr lang="en-GB" dirty="0"/>
              <a:t>Calling an Assembly Function from C</a:t>
            </a:r>
            <a:endParaRPr lang="en-US" dirty="0"/>
          </a:p>
        </p:txBody>
      </p:sp>
      <p:sp>
        <p:nvSpPr>
          <p:cNvPr id="3" name="Content Placeholder 2">
            <a:extLst>
              <a:ext uri="{FF2B5EF4-FFF2-40B4-BE49-F238E27FC236}">
                <a16:creationId xmlns:a16="http://schemas.microsoft.com/office/drawing/2014/main" id="{E0C01C9E-A6FC-4A95-8BF1-B4A8FCD91AE8}"/>
              </a:ext>
            </a:extLst>
          </p:cNvPr>
          <p:cNvSpPr>
            <a:spLocks noGrp="1"/>
          </p:cNvSpPr>
          <p:nvPr>
            <p:ph idx="1"/>
          </p:nvPr>
        </p:nvSpPr>
        <p:spPr/>
        <p:txBody>
          <a:bodyPr/>
          <a:lstStyle/>
          <a:p>
            <a:r>
              <a:rPr lang="en-GB" dirty="0"/>
              <a:t>When calling an assembly function from C code, you should be aware of the following:</a:t>
            </a:r>
          </a:p>
          <a:p>
            <a:endParaRPr lang="en-GB" dirty="0"/>
          </a:p>
          <a:p>
            <a:pPr lvl="1"/>
            <a:r>
              <a:rPr lang="en-GB" dirty="0"/>
              <a:t>If registers R4 to R11 need to be changed, they must be stacked and restored in the </a:t>
            </a:r>
            <a:r>
              <a:rPr lang="en-GB"/>
              <a:t>assembly function</a:t>
            </a:r>
            <a:endParaRPr lang="en-GB" dirty="0"/>
          </a:p>
          <a:p>
            <a:pPr lvl="1"/>
            <a:endParaRPr lang="en-GB" dirty="0"/>
          </a:p>
          <a:p>
            <a:pPr lvl="1"/>
            <a:r>
              <a:rPr lang="en-GB" dirty="0"/>
              <a:t>If another function is called inside the assembly function, the LR needs to be saved on the stack and used </a:t>
            </a:r>
            <a:r>
              <a:rPr lang="en-GB"/>
              <a:t>for return</a:t>
            </a:r>
            <a:endParaRPr lang="en-GB" dirty="0"/>
          </a:p>
          <a:p>
            <a:pPr lvl="1"/>
            <a:endParaRPr lang="en-GB" dirty="0"/>
          </a:p>
          <a:p>
            <a:pPr lvl="1"/>
            <a:r>
              <a:rPr lang="en-GB" dirty="0"/>
              <a:t>The function return value is normally stored </a:t>
            </a:r>
            <a:r>
              <a:rPr lang="en-GB"/>
              <a:t>in R0</a:t>
            </a:r>
            <a:endParaRPr lang="en-US" dirty="0"/>
          </a:p>
        </p:txBody>
      </p:sp>
    </p:spTree>
    <p:extLst>
      <p:ext uri="{BB962C8B-B14F-4D97-AF65-F5344CB8AC3E}">
        <p14:creationId xmlns:p14="http://schemas.microsoft.com/office/powerpoint/2010/main" val="460980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CB0E-FCA4-4601-8344-2D1FB9E1955A}"/>
              </a:ext>
            </a:extLst>
          </p:cNvPr>
          <p:cNvSpPr>
            <a:spLocks noGrp="1"/>
          </p:cNvSpPr>
          <p:nvPr>
            <p:ph type="title"/>
          </p:nvPr>
        </p:nvSpPr>
        <p:spPr/>
        <p:txBody>
          <a:bodyPr/>
          <a:lstStyle/>
          <a:p>
            <a:r>
              <a:rPr lang="en-GB" dirty="0"/>
              <a:t>Calling an Assembly Function from C</a:t>
            </a:r>
            <a:endParaRPr lang="en-US" dirty="0"/>
          </a:p>
        </p:txBody>
      </p:sp>
      <p:sp>
        <p:nvSpPr>
          <p:cNvPr id="3" name="Content Placeholder 2">
            <a:extLst>
              <a:ext uri="{FF2B5EF4-FFF2-40B4-BE49-F238E27FC236}">
                <a16:creationId xmlns:a16="http://schemas.microsoft.com/office/drawing/2014/main" id="{C875CD0B-B5E6-4F2F-971F-93A99EDD9D79}"/>
              </a:ext>
            </a:extLst>
          </p:cNvPr>
          <p:cNvSpPr>
            <a:spLocks noGrp="1"/>
          </p:cNvSpPr>
          <p:nvPr>
            <p:ph idx="1"/>
          </p:nvPr>
        </p:nvSpPr>
        <p:spPr/>
        <p:txBody>
          <a:bodyPr/>
          <a:lstStyle/>
          <a:p>
            <a:r>
              <a:rPr lang="en-GB" dirty="0"/>
              <a:t>Writing a function in assembly, for example:</a:t>
            </a:r>
          </a:p>
          <a:p>
            <a:endParaRPr lang="en-GB" dirty="0"/>
          </a:p>
          <a:p>
            <a:endParaRPr lang="en-GB" dirty="0"/>
          </a:p>
          <a:p>
            <a:endParaRPr lang="en-GB" dirty="0"/>
          </a:p>
          <a:p>
            <a:endParaRPr lang="en-GB" dirty="0"/>
          </a:p>
          <a:p>
            <a:endParaRPr lang="en-GB" dirty="0"/>
          </a:p>
          <a:p>
            <a:r>
              <a:rPr lang="en-GB" dirty="0"/>
              <a:t>Calling an assembly function in C, for example:</a:t>
            </a:r>
          </a:p>
          <a:p>
            <a:endParaRPr lang="en-US" dirty="0"/>
          </a:p>
        </p:txBody>
      </p:sp>
      <p:sp>
        <p:nvSpPr>
          <p:cNvPr id="4" name="Rectangle 3">
            <a:extLst>
              <a:ext uri="{FF2B5EF4-FFF2-40B4-BE49-F238E27FC236}">
                <a16:creationId xmlns:a16="http://schemas.microsoft.com/office/drawing/2014/main" id="{7547C26A-6BAA-4873-AE25-43627D0D507D}"/>
              </a:ext>
            </a:extLst>
          </p:cNvPr>
          <p:cNvSpPr/>
          <p:nvPr/>
        </p:nvSpPr>
        <p:spPr bwMode="auto">
          <a:xfrm>
            <a:off x="788906" y="1647372"/>
            <a:ext cx="10817988" cy="1676400"/>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pt-BR" b="0" dirty="0">
                <a:solidFill>
                  <a:schemeClr val="bg1"/>
                </a:solidFill>
                <a:latin typeface="Lucida Console" panose="020B0609040504020204" pitchFamily="49" charset="0"/>
              </a:rPr>
              <a:t>		EXPORT add_asm	</a:t>
            </a:r>
          </a:p>
          <a:p>
            <a:pPr marL="0" indent="0">
              <a:buFont typeface="Wingdings" pitchFamily="2" charset="2"/>
              <a:buNone/>
              <a:defRPr/>
            </a:pPr>
            <a:r>
              <a:rPr lang="pt-BR" b="0" dirty="0">
                <a:solidFill>
                  <a:schemeClr val="bg1"/>
                </a:solidFill>
                <a:latin typeface="Lucida Console" panose="020B0609040504020204" pitchFamily="49" charset="0"/>
              </a:rPr>
              <a:t>add_asm    	FUNCTION</a:t>
            </a:r>
          </a:p>
          <a:p>
            <a:pPr marL="0" indent="0">
              <a:buFont typeface="Wingdings" pitchFamily="2" charset="2"/>
              <a:buNone/>
              <a:defRPr/>
            </a:pPr>
            <a:r>
              <a:rPr lang="pt-BR" b="0" dirty="0">
                <a:solidFill>
                  <a:schemeClr val="bg1"/>
                </a:solidFill>
                <a:latin typeface="Lucida Console" panose="020B0609040504020204" pitchFamily="49" charset="0"/>
              </a:rPr>
              <a:t>                	ADDS	R0, R0, R1</a:t>
            </a:r>
          </a:p>
          <a:p>
            <a:pPr marL="0" indent="0">
              <a:buFont typeface="Wingdings" pitchFamily="2" charset="2"/>
              <a:buNone/>
              <a:defRPr/>
            </a:pPr>
            <a:r>
              <a:rPr lang="pt-BR" b="0" dirty="0">
                <a:solidFill>
                  <a:schemeClr val="bg1"/>
                </a:solidFill>
                <a:latin typeface="Lucida Console" panose="020B0609040504020204" pitchFamily="49" charset="0"/>
              </a:rPr>
              <a:t>                	ADDS	R0, R0, R2</a:t>
            </a:r>
          </a:p>
          <a:p>
            <a:pPr marL="0" indent="0">
              <a:buFont typeface="Wingdings" pitchFamily="2" charset="2"/>
              <a:buNone/>
              <a:defRPr/>
            </a:pPr>
            <a:r>
              <a:rPr lang="pt-BR" b="0" dirty="0">
                <a:solidFill>
                  <a:schemeClr val="bg1"/>
                </a:solidFill>
                <a:latin typeface="Lucida Console" panose="020B0609040504020204" pitchFamily="49" charset="0"/>
              </a:rPr>
              <a:t>                	ADDS	R0, R0, R3</a:t>
            </a:r>
          </a:p>
          <a:p>
            <a:pPr marL="0" indent="0">
              <a:buFont typeface="Wingdings" pitchFamily="2" charset="2"/>
              <a:buNone/>
              <a:defRPr/>
            </a:pPr>
            <a:r>
              <a:rPr lang="pt-BR" b="0" dirty="0">
                <a:solidFill>
                  <a:schemeClr val="bg1"/>
                </a:solidFill>
                <a:latin typeface="Lucida Console" panose="020B0609040504020204" pitchFamily="49" charset="0"/>
              </a:rPr>
              <a:t>		BX 	LR		; result is returned in R0</a:t>
            </a:r>
          </a:p>
          <a:p>
            <a:pPr marL="0" indent="0">
              <a:buFont typeface="Wingdings" pitchFamily="2" charset="2"/>
              <a:buNone/>
              <a:defRPr/>
            </a:pPr>
            <a:r>
              <a:rPr lang="pt-BR" b="0" dirty="0">
                <a:solidFill>
                  <a:schemeClr val="bg1"/>
                </a:solidFill>
                <a:latin typeface="Lucida Console" panose="020B0609040504020204" pitchFamily="49" charset="0"/>
              </a:rPr>
              <a:t>                	ENDFUNC</a:t>
            </a:r>
          </a:p>
        </p:txBody>
      </p:sp>
      <p:sp>
        <p:nvSpPr>
          <p:cNvPr id="5" name="Rectangle 4">
            <a:extLst>
              <a:ext uri="{FF2B5EF4-FFF2-40B4-BE49-F238E27FC236}">
                <a16:creationId xmlns:a16="http://schemas.microsoft.com/office/drawing/2014/main" id="{40158CD3-B417-4CFA-AD34-FF32AC3131A2}"/>
              </a:ext>
            </a:extLst>
          </p:cNvPr>
          <p:cNvSpPr/>
          <p:nvPr/>
        </p:nvSpPr>
        <p:spPr bwMode="auto">
          <a:xfrm>
            <a:off x="788906" y="4298731"/>
            <a:ext cx="10817988" cy="1516743"/>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pt-BR" b="0" dirty="0">
                <a:solidFill>
                  <a:schemeClr val="bg1"/>
                </a:solidFill>
                <a:latin typeface="Lucida Console" panose="020B0609040504020204" pitchFamily="49" charset="0"/>
              </a:rPr>
              <a:t>external int  add_asm( int k1, int k2, int k3, int k4);</a:t>
            </a:r>
          </a:p>
          <a:p>
            <a:pPr marL="0" indent="0">
              <a:buFont typeface="Wingdings" pitchFamily="2" charset="2"/>
              <a:buNone/>
              <a:defRPr/>
            </a:pPr>
            <a:r>
              <a:rPr lang="pt-BR" b="0" dirty="0">
                <a:solidFill>
                  <a:schemeClr val="bg1"/>
                </a:solidFill>
                <a:latin typeface="Lucida Console" panose="020B0609040504020204" pitchFamily="49" charset="0"/>
              </a:rPr>
              <a:t>void main {</a:t>
            </a:r>
          </a:p>
          <a:p>
            <a:pPr marL="0" indent="0">
              <a:buFont typeface="Wingdings" pitchFamily="2" charset="2"/>
              <a:buNone/>
              <a:defRPr/>
            </a:pPr>
            <a:r>
              <a:rPr lang="pt-BR" b="0" dirty="0">
                <a:solidFill>
                  <a:schemeClr val="bg1"/>
                </a:solidFill>
                <a:latin typeface="Lucida Console" panose="020B0609040504020204" pitchFamily="49" charset="0"/>
              </a:rPr>
              <a:t>	int x;</a:t>
            </a:r>
          </a:p>
          <a:p>
            <a:pPr marL="0" indent="0">
              <a:buFont typeface="Wingdings" pitchFamily="2" charset="2"/>
              <a:buNone/>
              <a:defRPr/>
            </a:pPr>
            <a:r>
              <a:rPr lang="pt-BR" b="0" dirty="0">
                <a:solidFill>
                  <a:schemeClr val="bg1"/>
                </a:solidFill>
                <a:latin typeface="Lucida Console" panose="020B0609040504020204" pitchFamily="49" charset="0"/>
              </a:rPr>
              <a:t>	x = add_asm (11,22,33,44);	// call assembly function</a:t>
            </a:r>
          </a:p>
          <a:p>
            <a:pPr marL="0" indent="0">
              <a:buFont typeface="Wingdings" pitchFamily="2" charset="2"/>
              <a:buNone/>
              <a:defRPr/>
            </a:pPr>
            <a:r>
              <a:rPr lang="pt-BR" b="0" dirty="0">
                <a:solidFill>
                  <a:schemeClr val="bg1"/>
                </a:solidFill>
                <a:latin typeface="Lucida Console" panose="020B0609040504020204" pitchFamily="49" charset="0"/>
              </a:rPr>
              <a:t>	…</a:t>
            </a:r>
          </a:p>
          <a:p>
            <a:pPr marL="0" indent="0">
              <a:buFont typeface="Wingdings" pitchFamily="2" charset="2"/>
              <a:buNone/>
              <a:defRPr/>
            </a:pPr>
            <a:r>
              <a:rPr lang="pt-BR" b="0" dirty="0">
                <a:solidFill>
                  <a:schemeClr val="bg1"/>
                </a:solidFill>
                <a:latin typeface="Lucida Console" panose="020B0609040504020204" pitchFamily="49" charset="0"/>
              </a:rPr>
              <a:t>} </a:t>
            </a:r>
          </a:p>
        </p:txBody>
      </p:sp>
    </p:spTree>
    <p:extLst>
      <p:ext uri="{BB962C8B-B14F-4D97-AF65-F5344CB8AC3E}">
        <p14:creationId xmlns:p14="http://schemas.microsoft.com/office/powerpoint/2010/main" val="374100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1EDE-C244-4C42-810A-83019A41071C}"/>
              </a:ext>
            </a:extLst>
          </p:cNvPr>
          <p:cNvSpPr>
            <a:spLocks noGrp="1"/>
          </p:cNvSpPr>
          <p:nvPr>
            <p:ph type="title"/>
          </p:nvPr>
        </p:nvSpPr>
        <p:spPr/>
        <p:txBody>
          <a:bodyPr/>
          <a:lstStyle/>
          <a:p>
            <a:r>
              <a:rPr lang="en-GB" dirty="0"/>
              <a:t>Embedded Assembly</a:t>
            </a:r>
            <a:endParaRPr lang="en-US" dirty="0"/>
          </a:p>
        </p:txBody>
      </p:sp>
      <p:sp>
        <p:nvSpPr>
          <p:cNvPr id="3" name="Content Placeholder 2">
            <a:extLst>
              <a:ext uri="{FF2B5EF4-FFF2-40B4-BE49-F238E27FC236}">
                <a16:creationId xmlns:a16="http://schemas.microsoft.com/office/drawing/2014/main" id="{C93B6B1D-F338-49FF-89AD-DD9E8C17FDC9}"/>
              </a:ext>
            </a:extLst>
          </p:cNvPr>
          <p:cNvSpPr>
            <a:spLocks noGrp="1"/>
          </p:cNvSpPr>
          <p:nvPr>
            <p:ph idx="1"/>
          </p:nvPr>
        </p:nvSpPr>
        <p:spPr/>
        <p:txBody>
          <a:bodyPr/>
          <a:lstStyle/>
          <a:p>
            <a:r>
              <a:rPr lang="en-GB" dirty="0"/>
              <a:t>The embedded assembler allows developers to write assembly functions inside C files, for example, in C:</a:t>
            </a:r>
          </a:p>
          <a:p>
            <a:endParaRPr lang="en-US" dirty="0"/>
          </a:p>
        </p:txBody>
      </p:sp>
      <p:sp>
        <p:nvSpPr>
          <p:cNvPr id="4" name="Rectangle 3">
            <a:extLst>
              <a:ext uri="{FF2B5EF4-FFF2-40B4-BE49-F238E27FC236}">
                <a16:creationId xmlns:a16="http://schemas.microsoft.com/office/drawing/2014/main" id="{CEE3D44F-28F2-4D33-BEC4-9E55A6EB2F48}"/>
              </a:ext>
            </a:extLst>
          </p:cNvPr>
          <p:cNvSpPr/>
          <p:nvPr/>
        </p:nvSpPr>
        <p:spPr bwMode="auto">
          <a:xfrm>
            <a:off x="687006" y="2170387"/>
            <a:ext cx="10817988" cy="3352799"/>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360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solidFill>
                  <a:schemeClr val="bg1"/>
                </a:solidFill>
                <a:latin typeface="Lucida Console" panose="020B0609040504020204" pitchFamily="49" charset="0"/>
              </a:rPr>
              <a:t>_</a:t>
            </a:r>
            <a:r>
              <a:rPr lang="en-GB" b="0" dirty="0" err="1">
                <a:solidFill>
                  <a:schemeClr val="bg1"/>
                </a:solidFill>
                <a:latin typeface="Lucida Console" panose="020B0609040504020204" pitchFamily="49" charset="0"/>
              </a:rPr>
              <a:t>asm</a:t>
            </a:r>
            <a:r>
              <a:rPr lang="en-GB" b="0" dirty="0">
                <a:solidFill>
                  <a:schemeClr val="bg1"/>
                </a:solidFill>
                <a:latin typeface="Lucida Console" panose="020B0609040504020204" pitchFamily="49" charset="0"/>
              </a:rPr>
              <a:t> </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a:t>
            </a:r>
            <a:r>
              <a:rPr lang="en-GB" b="0" dirty="0" err="1">
                <a:solidFill>
                  <a:schemeClr val="bg1"/>
                </a:solidFill>
                <a:latin typeface="Lucida Console" panose="020B0609040504020204" pitchFamily="49" charset="0"/>
              </a:rPr>
              <a:t>add_asm</a:t>
            </a:r>
            <a:r>
              <a:rPr lang="en-GB" b="0" dirty="0">
                <a:solidFill>
                  <a:schemeClr val="bg1"/>
                </a:solidFill>
                <a:latin typeface="Lucida Console" panose="020B0609040504020204" pitchFamily="49" charset="0"/>
              </a:rPr>
              <a:t>(  </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k1, </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k2, </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k3, </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k4) {</a:t>
            </a:r>
          </a:p>
          <a:p>
            <a:pPr marL="0" indent="0">
              <a:buFont typeface="Wingdings" pitchFamily="2" charset="2"/>
              <a:buNone/>
              <a:defRPr/>
            </a:pP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a:solidFill>
                  <a:schemeClr val="bg1"/>
                </a:solidFill>
                <a:latin typeface="Lucida Console" panose="020B0609040504020204" pitchFamily="49" charset="0"/>
              </a:rPr>
              <a:t>		ADDS	R0, R0, R1</a:t>
            </a:r>
          </a:p>
          <a:p>
            <a:pPr marL="0" indent="0">
              <a:buFont typeface="Wingdings" pitchFamily="2" charset="2"/>
              <a:buNone/>
              <a:defRPr/>
            </a:pPr>
            <a:r>
              <a:rPr lang="en-GB" b="0" dirty="0">
                <a:solidFill>
                  <a:schemeClr val="bg1"/>
                </a:solidFill>
                <a:latin typeface="Lucida Console" panose="020B0609040504020204" pitchFamily="49" charset="0"/>
              </a:rPr>
              <a:t>                	ADDS	R0, R0, R2</a:t>
            </a:r>
          </a:p>
          <a:p>
            <a:pPr marL="0" indent="0">
              <a:buFont typeface="Wingdings" pitchFamily="2" charset="2"/>
              <a:buNone/>
              <a:defRPr/>
            </a:pPr>
            <a:r>
              <a:rPr lang="en-GB" b="0" dirty="0">
                <a:solidFill>
                  <a:schemeClr val="bg1"/>
                </a:solidFill>
                <a:latin typeface="Lucida Console" panose="020B0609040504020204" pitchFamily="49" charset="0"/>
              </a:rPr>
              <a:t>                	ADDS	R0, R0, R3</a:t>
            </a:r>
          </a:p>
          <a:p>
            <a:pPr marL="0" indent="0">
              <a:buFont typeface="Wingdings" pitchFamily="2" charset="2"/>
              <a:buNone/>
              <a:defRPr/>
            </a:pPr>
            <a:r>
              <a:rPr lang="en-GB" b="0" dirty="0">
                <a:solidFill>
                  <a:schemeClr val="bg1"/>
                </a:solidFill>
                <a:latin typeface="Lucida Console" panose="020B0609040504020204" pitchFamily="49" charset="0"/>
              </a:rPr>
              <a:t>		BX 	LR		                	</a:t>
            </a:r>
          </a:p>
          <a:p>
            <a:pPr marL="0" indent="0">
              <a:buFont typeface="Wingdings" pitchFamily="2" charset="2"/>
              <a:buNone/>
              <a:defRPr/>
            </a:pPr>
            <a:r>
              <a:rPr lang="en-GB" b="0" dirty="0">
                <a:solidFill>
                  <a:schemeClr val="bg1"/>
                </a:solidFill>
                <a:latin typeface="Lucida Console" panose="020B0609040504020204" pitchFamily="49" charset="0"/>
              </a:rPr>
              <a:t>}</a:t>
            </a:r>
          </a:p>
          <a:p>
            <a:pPr marL="0" indent="0">
              <a:buFont typeface="Wingdings" pitchFamily="2" charset="2"/>
              <a:buNone/>
              <a:defRPr/>
            </a:pPr>
            <a:endParaRPr lang="en-GB" b="0" dirty="0">
              <a:solidFill>
                <a:schemeClr val="bg1"/>
              </a:solidFill>
              <a:latin typeface="Lucida Console" panose="020B0609040504020204" pitchFamily="49" charset="0"/>
            </a:endParaRPr>
          </a:p>
          <a:p>
            <a:pPr marL="0" indent="0">
              <a:buFont typeface="Wingdings" pitchFamily="2" charset="2"/>
              <a:buNone/>
              <a:defRPr/>
            </a:pPr>
            <a:r>
              <a:rPr lang="en-GB" b="0" dirty="0">
                <a:solidFill>
                  <a:schemeClr val="bg1"/>
                </a:solidFill>
                <a:latin typeface="Lucida Console" panose="020B0609040504020204" pitchFamily="49" charset="0"/>
              </a:rPr>
              <a:t>void main {</a:t>
            </a:r>
          </a:p>
          <a:p>
            <a:pPr marL="0" indent="0">
              <a:buFont typeface="Wingdings" pitchFamily="2" charset="2"/>
              <a:buNone/>
              <a:defRPr/>
            </a:pPr>
            <a:r>
              <a:rPr lang="en-GB" b="0" dirty="0">
                <a:solidFill>
                  <a:schemeClr val="bg1"/>
                </a:solidFill>
                <a:latin typeface="Lucida Console" panose="020B0609040504020204" pitchFamily="49" charset="0"/>
              </a:rPr>
              <a:t>	</a:t>
            </a:r>
            <a:r>
              <a:rPr lang="en-GB" b="0" dirty="0" err="1">
                <a:solidFill>
                  <a:schemeClr val="bg1"/>
                </a:solidFill>
                <a:latin typeface="Lucida Console" panose="020B0609040504020204" pitchFamily="49" charset="0"/>
              </a:rPr>
              <a:t>int</a:t>
            </a:r>
            <a:r>
              <a:rPr lang="en-GB" b="0" dirty="0">
                <a:solidFill>
                  <a:schemeClr val="bg1"/>
                </a:solidFill>
                <a:latin typeface="Lucida Console" panose="020B0609040504020204" pitchFamily="49" charset="0"/>
              </a:rPr>
              <a:t> x;</a:t>
            </a:r>
          </a:p>
          <a:p>
            <a:pPr marL="0" indent="0">
              <a:buFont typeface="Wingdings" pitchFamily="2" charset="2"/>
              <a:buNone/>
              <a:defRPr/>
            </a:pPr>
            <a:r>
              <a:rPr lang="en-GB" b="0" dirty="0">
                <a:solidFill>
                  <a:schemeClr val="bg1"/>
                </a:solidFill>
                <a:latin typeface="Lucida Console" panose="020B0609040504020204" pitchFamily="49" charset="0"/>
              </a:rPr>
              <a:t>	x = </a:t>
            </a:r>
            <a:r>
              <a:rPr lang="en-GB" b="0" dirty="0" err="1">
                <a:solidFill>
                  <a:schemeClr val="bg1"/>
                </a:solidFill>
                <a:latin typeface="Lucida Console" panose="020B0609040504020204" pitchFamily="49" charset="0"/>
              </a:rPr>
              <a:t>add_asm</a:t>
            </a:r>
            <a:r>
              <a:rPr lang="en-GB" b="0" dirty="0">
                <a:solidFill>
                  <a:schemeClr val="bg1"/>
                </a:solidFill>
                <a:latin typeface="Lucida Console" panose="020B0609040504020204" pitchFamily="49" charset="0"/>
              </a:rPr>
              <a:t> (11,22,33,44);	// call assembly function</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 </a:t>
            </a:r>
          </a:p>
        </p:txBody>
      </p:sp>
    </p:spTree>
    <p:extLst>
      <p:ext uri="{BB962C8B-B14F-4D97-AF65-F5344CB8AC3E}">
        <p14:creationId xmlns:p14="http://schemas.microsoft.com/office/powerpoint/2010/main" val="2305307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9FE7-0C51-4BDF-A9B6-3067E79CD6C8}"/>
              </a:ext>
            </a:extLst>
          </p:cNvPr>
          <p:cNvSpPr>
            <a:spLocks noGrp="1"/>
          </p:cNvSpPr>
          <p:nvPr>
            <p:ph type="title"/>
          </p:nvPr>
        </p:nvSpPr>
        <p:spPr/>
        <p:txBody>
          <a:bodyPr/>
          <a:lstStyle/>
          <a:p>
            <a:r>
              <a:rPr lang="en-GB" dirty="0"/>
              <a:t>Arm Keil</a:t>
            </a:r>
            <a:r>
              <a:rPr lang="en-GB" baseline="30000" dirty="0"/>
              <a:t>® </a:t>
            </a:r>
            <a:r>
              <a:rPr lang="en-GB" dirty="0"/>
              <a:t>MDK </a:t>
            </a:r>
            <a:endParaRPr lang="en-US" dirty="0"/>
          </a:p>
        </p:txBody>
      </p:sp>
      <p:sp>
        <p:nvSpPr>
          <p:cNvPr id="3" name="Content Placeholder 2">
            <a:extLst>
              <a:ext uri="{FF2B5EF4-FFF2-40B4-BE49-F238E27FC236}">
                <a16:creationId xmlns:a16="http://schemas.microsoft.com/office/drawing/2014/main" id="{6F57CD1D-9ABC-4963-BB00-DC50672C0D14}"/>
              </a:ext>
            </a:extLst>
          </p:cNvPr>
          <p:cNvSpPr>
            <a:spLocks noGrp="1"/>
          </p:cNvSpPr>
          <p:nvPr>
            <p:ph idx="1"/>
          </p:nvPr>
        </p:nvSpPr>
        <p:spPr>
          <a:xfrm>
            <a:off x="479425" y="1171111"/>
            <a:ext cx="5143609" cy="4948335"/>
          </a:xfrm>
        </p:spPr>
        <p:txBody>
          <a:bodyPr/>
          <a:lstStyle/>
          <a:p>
            <a:r>
              <a:rPr lang="en-US" sz="1800" dirty="0"/>
              <a:t>Keil </a:t>
            </a:r>
            <a:r>
              <a:rPr lang="en-US" sz="1800" dirty="0" err="1"/>
              <a:t>μVision</a:t>
            </a:r>
            <a:r>
              <a:rPr lang="en-US" sz="1800" dirty="0"/>
              <a:t> has an Integrated Development Environment (IDE), which allows the user to build a project easily and quickly. The IDE includes:</a:t>
            </a:r>
            <a:endParaRPr lang="en-GB" sz="1800" dirty="0"/>
          </a:p>
          <a:p>
            <a:pPr lvl="1"/>
            <a:r>
              <a:rPr lang="en-US" sz="1800" dirty="0"/>
              <a:t>Project management</a:t>
            </a:r>
            <a:endParaRPr lang="en-GB" sz="1800" dirty="0"/>
          </a:p>
          <a:p>
            <a:pPr lvl="1"/>
            <a:r>
              <a:rPr lang="en-US" sz="1800" dirty="0"/>
              <a:t>Build facilities</a:t>
            </a:r>
            <a:endParaRPr lang="en-GB" sz="1800" dirty="0"/>
          </a:p>
          <a:p>
            <a:pPr lvl="1"/>
            <a:r>
              <a:rPr lang="en-US" sz="1800" dirty="0"/>
              <a:t>Source code editing</a:t>
            </a:r>
            <a:endParaRPr lang="en-GB" sz="1800" dirty="0"/>
          </a:p>
          <a:p>
            <a:pPr lvl="1"/>
            <a:r>
              <a:rPr lang="en-US" sz="1800" dirty="0"/>
              <a:t>Program debugging</a:t>
            </a:r>
            <a:endParaRPr lang="en-GB" sz="1800" dirty="0"/>
          </a:p>
          <a:p>
            <a:pPr lvl="1">
              <a:spcAft>
                <a:spcPts val="1800"/>
              </a:spcAft>
            </a:pPr>
            <a:r>
              <a:rPr lang="en-US" sz="1800" dirty="0"/>
              <a:t>Complete simulation</a:t>
            </a:r>
            <a:endParaRPr lang="en-GB" sz="1800" dirty="0"/>
          </a:p>
          <a:p>
            <a:r>
              <a:rPr lang="en-US" sz="1800" dirty="0"/>
              <a:t>A series of Arm-based tools are integrated in Keil </a:t>
            </a:r>
            <a:r>
              <a:rPr lang="en-US" sz="1800" dirty="0" err="1"/>
              <a:t>μVision</a:t>
            </a:r>
            <a:r>
              <a:rPr lang="en-US" sz="1800" dirty="0"/>
              <a:t>, including:</a:t>
            </a:r>
            <a:endParaRPr lang="en-GB" sz="1800" dirty="0"/>
          </a:p>
          <a:p>
            <a:pPr lvl="1"/>
            <a:r>
              <a:rPr lang="en-US" sz="1800" dirty="0"/>
              <a:t>Compiler 		</a:t>
            </a:r>
            <a:endParaRPr lang="en-GB" sz="1800" dirty="0"/>
          </a:p>
          <a:p>
            <a:pPr lvl="1"/>
            <a:r>
              <a:rPr lang="en-US" sz="1800" dirty="0"/>
              <a:t>Assembler</a:t>
            </a:r>
            <a:endParaRPr lang="en-GB" sz="1800" dirty="0"/>
          </a:p>
          <a:p>
            <a:pPr lvl="1"/>
            <a:r>
              <a:rPr lang="en-US" sz="1800" dirty="0"/>
              <a:t>Linker</a:t>
            </a:r>
          </a:p>
          <a:p>
            <a:pPr lvl="1"/>
            <a:r>
              <a:rPr lang="en-US" sz="1800" dirty="0"/>
              <a:t>Format converter</a:t>
            </a:r>
          </a:p>
          <a:p>
            <a:pPr lvl="1"/>
            <a:r>
              <a:rPr lang="en-US" sz="1800" dirty="0"/>
              <a:t>Libraries</a:t>
            </a:r>
            <a:endParaRPr lang="en-GB" sz="1800" dirty="0"/>
          </a:p>
          <a:p>
            <a:endParaRPr lang="en-US" dirty="0"/>
          </a:p>
        </p:txBody>
      </p:sp>
      <p:pic>
        <p:nvPicPr>
          <p:cNvPr id="5" name="Picture 4">
            <a:extLst>
              <a:ext uri="{FF2B5EF4-FFF2-40B4-BE49-F238E27FC236}">
                <a16:creationId xmlns:a16="http://schemas.microsoft.com/office/drawing/2014/main" id="{FE8C72C9-C401-4709-9C98-3B0F5DD4CDA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17800"/>
            <a:ext cx="5143609" cy="2581318"/>
          </a:xfrm>
          <a:prstGeom prst="rect">
            <a:avLst/>
          </a:prstGeom>
          <a:noFill/>
          <a:ln>
            <a:noFill/>
          </a:ln>
        </p:spPr>
      </p:pic>
      <p:pic>
        <p:nvPicPr>
          <p:cNvPr id="7" name="Picture 6" descr="A picture containing building, clock&#10;&#10;Description automatically generated">
            <a:extLst>
              <a:ext uri="{FF2B5EF4-FFF2-40B4-BE49-F238E27FC236}">
                <a16:creationId xmlns:a16="http://schemas.microsoft.com/office/drawing/2014/main" id="{5F656C05-A3C2-46F2-AE62-2451D36551B8}"/>
              </a:ext>
            </a:extLst>
          </p:cNvPr>
          <p:cNvPicPr>
            <a:picLocks noChangeAspect="1"/>
          </p:cNvPicPr>
          <p:nvPr/>
        </p:nvPicPr>
        <p:blipFill>
          <a:blip r:embed="rId4"/>
          <a:stretch>
            <a:fillRect/>
          </a:stretch>
        </p:blipFill>
        <p:spPr>
          <a:xfrm>
            <a:off x="6968359" y="1689832"/>
            <a:ext cx="3214086" cy="550257"/>
          </a:xfrm>
          <a:prstGeom prst="rect">
            <a:avLst/>
          </a:prstGeom>
        </p:spPr>
      </p:pic>
    </p:spTree>
    <p:extLst>
      <p:ext uri="{BB962C8B-B14F-4D97-AF65-F5344CB8AC3E}">
        <p14:creationId xmlns:p14="http://schemas.microsoft.com/office/powerpoint/2010/main" val="1364630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C698A6-D867-4DEF-A1AF-024CE1458694}"/>
              </a:ext>
            </a:extLst>
          </p:cNvPr>
          <p:cNvSpPr txBox="1">
            <a:spLocks/>
          </p:cNvSpPr>
          <p:nvPr/>
        </p:nvSpPr>
        <p:spPr>
          <a:xfrm>
            <a:off x="400599" y="439465"/>
            <a:ext cx="11233150" cy="654760"/>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a:lstStyle>
          <a:p>
            <a:r>
              <a:rPr lang="en-GB" dirty="0"/>
              <a:t>Resources</a:t>
            </a:r>
            <a:endParaRPr lang="en-US" dirty="0"/>
          </a:p>
        </p:txBody>
      </p:sp>
      <p:sp>
        <p:nvSpPr>
          <p:cNvPr id="5" name="Content Placeholder 2">
            <a:extLst>
              <a:ext uri="{FF2B5EF4-FFF2-40B4-BE49-F238E27FC236}">
                <a16:creationId xmlns:a16="http://schemas.microsoft.com/office/drawing/2014/main" id="{F3709D10-14BD-432C-9534-4EE4F6643AAA}"/>
              </a:ext>
            </a:extLst>
          </p:cNvPr>
          <p:cNvSpPr txBox="1">
            <a:spLocks/>
          </p:cNvSpPr>
          <p:nvPr/>
        </p:nvSpPr>
        <p:spPr>
          <a:xfrm>
            <a:off x="400599" y="1134326"/>
            <a:ext cx="11233150" cy="4948335"/>
          </a:xfrm>
          <a:prstGeom prst="rect">
            <a:avLst/>
          </a:prstGeom>
        </p:spPr>
        <p:txBody>
          <a:bodyPr vert="horz" lIns="0" tIns="0" rIns="0" bIns="0" rtlCol="0">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67278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chemeClr val="tx2"/>
                </a:solidFill>
                <a:latin typeface="+mn-lt"/>
                <a:ea typeface="ＭＳ Ｐゴシック" charset="0"/>
                <a:cs typeface="+mn-cs"/>
              </a:defRPr>
            </a:lvl2pPr>
            <a:lvl3pPr marL="94710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3pPr>
            <a:lvl4pPr marL="1293178" indent="-173038" algn="l" rtl="0" eaLnBrk="1" fontAlgn="base" hangingPunct="1">
              <a:lnSpc>
                <a:spcPct val="100000"/>
              </a:lnSpc>
              <a:spcBef>
                <a:spcPts val="0"/>
              </a:spcBef>
              <a:spcAft>
                <a:spcPts val="0"/>
              </a:spcAft>
              <a:buClr>
                <a:schemeClr val="accent1"/>
              </a:buClr>
              <a:buSzPct val="80000"/>
              <a:buFont typeface="Wingdings" charset="2"/>
              <a:buChar char="§"/>
              <a:defRPr sz="1800" kern="1200">
                <a:solidFill>
                  <a:schemeClr val="tx2"/>
                </a:solidFill>
                <a:latin typeface="+mn-lt"/>
                <a:ea typeface="ＭＳ Ｐゴシック" charset="0"/>
                <a:cs typeface="+mn-cs"/>
              </a:defRPr>
            </a:lvl4pPr>
            <a:lvl5pPr marL="1518603" indent="-168275"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9pPr>
          </a:lstStyle>
          <a:p>
            <a:r>
              <a:rPr lang="en-GB" dirty="0"/>
              <a:t>Cortex-M4 Technical Reference Manual: </a:t>
            </a:r>
            <a:r>
              <a:rPr lang="en-US" dirty="0">
                <a:hlinkClick r:id="rId3"/>
              </a:rPr>
              <a:t>https://developer.arm.com/docs/100166/0001</a:t>
            </a:r>
            <a:endParaRPr lang="en-US" dirty="0"/>
          </a:p>
          <a:p>
            <a:endParaRPr lang="en-US" dirty="0"/>
          </a:p>
          <a:p>
            <a:r>
              <a:rPr lang="en-US" dirty="0"/>
              <a:t>Cortex-M4 Devices Generic User Guide: </a:t>
            </a:r>
            <a:r>
              <a:rPr lang="en-US" dirty="0">
                <a:hlinkClick r:id="rId4"/>
              </a:rPr>
              <a:t>https://developer.arm.com/docs/dui0553/b</a:t>
            </a:r>
            <a:endParaRPr lang="en-US" dirty="0"/>
          </a:p>
          <a:p>
            <a:pPr marL="0" indent="0">
              <a:buNone/>
            </a:pPr>
            <a:endParaRPr lang="en-US" dirty="0"/>
          </a:p>
        </p:txBody>
      </p:sp>
    </p:spTree>
    <p:extLst>
      <p:ext uri="{BB962C8B-B14F-4D97-AF65-F5344CB8AC3E}">
        <p14:creationId xmlns:p14="http://schemas.microsoft.com/office/powerpoint/2010/main" val="111768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A6DD-3DC0-4817-AEDF-552879E2876A}"/>
              </a:ext>
            </a:extLst>
          </p:cNvPr>
          <p:cNvSpPr>
            <a:spLocks noGrp="1"/>
          </p:cNvSpPr>
          <p:nvPr>
            <p:ph type="title"/>
          </p:nvPr>
        </p:nvSpPr>
        <p:spPr/>
        <p:txBody>
          <a:bodyPr/>
          <a:lstStyle/>
          <a:p>
            <a:r>
              <a:rPr lang="en-GB" dirty="0"/>
              <a:t>Program Code Overview</a:t>
            </a:r>
            <a:endParaRPr lang="en-US" dirty="0"/>
          </a:p>
        </p:txBody>
      </p:sp>
      <p:sp>
        <p:nvSpPr>
          <p:cNvPr id="3" name="Content Placeholder 2">
            <a:extLst>
              <a:ext uri="{FF2B5EF4-FFF2-40B4-BE49-F238E27FC236}">
                <a16:creationId xmlns:a16="http://schemas.microsoft.com/office/drawing/2014/main" id="{6514DDA7-0AD8-421E-BA42-02EAD8EB83F0}"/>
              </a:ext>
            </a:extLst>
          </p:cNvPr>
          <p:cNvSpPr>
            <a:spLocks noGrp="1"/>
          </p:cNvSpPr>
          <p:nvPr>
            <p:ph idx="1"/>
          </p:nvPr>
        </p:nvSpPr>
        <p:spPr/>
        <p:txBody>
          <a:bodyPr/>
          <a:lstStyle/>
          <a:p>
            <a:r>
              <a:rPr lang="en-US" sz="2000" dirty="0"/>
              <a:t>All microcontrollers need a program code to perform an intended task.</a:t>
            </a:r>
          </a:p>
          <a:p>
            <a:pPr marL="0" indent="0">
              <a:buNone/>
            </a:pPr>
            <a:endParaRPr lang="en-US" sz="2000" dirty="0"/>
          </a:p>
          <a:p>
            <a:r>
              <a:rPr lang="en-US" sz="2000"/>
              <a:t>The program of embedded systems is usually developed </a:t>
            </a:r>
            <a:r>
              <a:rPr lang="en-US" sz="2000" dirty="0"/>
              <a:t>at a relatively low level.</a:t>
            </a:r>
          </a:p>
          <a:p>
            <a:pPr lvl="1">
              <a:spcBef>
                <a:spcPts val="600"/>
              </a:spcBef>
            </a:pPr>
            <a:r>
              <a:rPr lang="en-US" sz="1600" dirty="0"/>
              <a:t>Less support from operating systems, as operating systems are partly unwanted overhead</a:t>
            </a:r>
          </a:p>
          <a:p>
            <a:pPr lvl="1">
              <a:spcBef>
                <a:spcPts val="600"/>
              </a:spcBef>
            </a:pPr>
            <a:r>
              <a:rPr lang="en-US" sz="1600" dirty="0"/>
              <a:t>Lack of </a:t>
            </a:r>
            <a:r>
              <a:rPr lang="en-US" sz="1600"/>
              <a:t>standard programing interface</a:t>
            </a:r>
            <a:endParaRPr lang="en-US" sz="1600" dirty="0"/>
          </a:p>
          <a:p>
            <a:pPr lvl="1">
              <a:spcBef>
                <a:spcPts val="600"/>
              </a:spcBef>
            </a:pPr>
            <a:r>
              <a:rPr lang="en-US" sz="1600" dirty="0"/>
              <a:t>It is often hardware specific, depending on memory usage constraints, available instructions, etc.</a:t>
            </a:r>
          </a:p>
          <a:p>
            <a:pPr marL="506095" lvl="1" indent="0">
              <a:spcBef>
                <a:spcPts val="600"/>
              </a:spcBef>
              <a:buNone/>
            </a:pPr>
            <a:endParaRPr lang="en-US" sz="1600" dirty="0"/>
          </a:p>
          <a:p>
            <a:r>
              <a:rPr lang="en-US" sz="2000" dirty="0"/>
              <a:t>Programming language</a:t>
            </a:r>
          </a:p>
          <a:p>
            <a:pPr lvl="1">
              <a:spcBef>
                <a:spcPts val="600"/>
              </a:spcBef>
            </a:pPr>
            <a:r>
              <a:rPr lang="en-US" sz="1600" dirty="0"/>
              <a:t>Embedded systems are </a:t>
            </a:r>
            <a:r>
              <a:rPr lang="en-US" sz="1600"/>
              <a:t>usually programed using </a:t>
            </a:r>
            <a:r>
              <a:rPr lang="en-US" sz="1600" dirty="0"/>
              <a:t>C (or C++) language and assembly language.</a:t>
            </a:r>
          </a:p>
          <a:p>
            <a:pPr lvl="1">
              <a:spcBef>
                <a:spcPts val="600"/>
              </a:spcBef>
            </a:pPr>
            <a:r>
              <a:rPr lang="en-US" sz="1600" dirty="0"/>
              <a:t>Arm-based tools can compile the C code or the assembly code to the executable file, which can be executed by Arm-based processors.</a:t>
            </a:r>
          </a:p>
          <a:p>
            <a:pPr lvl="1">
              <a:spcBef>
                <a:spcPts val="600"/>
              </a:spcBef>
            </a:pPr>
            <a:r>
              <a:rPr lang="en-US" sz="1600" dirty="0"/>
              <a:t>A completely integrated program code </a:t>
            </a:r>
            <a:r>
              <a:rPr lang="en-US" sz="1600"/>
              <a:t>can </a:t>
            </a:r>
            <a:r>
              <a:rPr lang="en-US" sz="1600" dirty="0"/>
              <a:t>also</a:t>
            </a:r>
            <a:r>
              <a:rPr lang="en-US" sz="1600"/>
              <a:t> be referred </a:t>
            </a:r>
            <a:r>
              <a:rPr lang="en-US" sz="1600" dirty="0"/>
              <a:t>as a program image or an executable file.</a:t>
            </a:r>
          </a:p>
          <a:p>
            <a:endParaRPr lang="en-US" dirty="0"/>
          </a:p>
        </p:txBody>
      </p:sp>
    </p:spTree>
    <p:extLst>
      <p:ext uri="{BB962C8B-B14F-4D97-AF65-F5344CB8AC3E}">
        <p14:creationId xmlns:p14="http://schemas.microsoft.com/office/powerpoint/2010/main" val="357598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DA64-4A44-40F0-BF3C-28F0B7867D79}"/>
              </a:ext>
            </a:extLst>
          </p:cNvPr>
          <p:cNvSpPr>
            <a:spLocks noGrp="1"/>
          </p:cNvSpPr>
          <p:nvPr>
            <p:ph type="title"/>
          </p:nvPr>
        </p:nvSpPr>
        <p:spPr/>
        <p:txBody>
          <a:bodyPr/>
          <a:lstStyle/>
          <a:p>
            <a:r>
              <a:rPr lang="en-GB" dirty="0"/>
              <a:t>C </a:t>
            </a:r>
            <a:r>
              <a:rPr lang="en-GB"/>
              <a:t>Language vs</a:t>
            </a:r>
            <a:r>
              <a:rPr lang="en-GB" dirty="0"/>
              <a:t>.</a:t>
            </a:r>
            <a:r>
              <a:rPr lang="en-GB"/>
              <a:t> </a:t>
            </a:r>
            <a:r>
              <a:rPr lang="en-GB" dirty="0"/>
              <a:t>Assembly Language</a:t>
            </a:r>
            <a:endParaRPr lang="en-US" dirty="0"/>
          </a:p>
        </p:txBody>
      </p:sp>
      <p:graphicFrame>
        <p:nvGraphicFramePr>
          <p:cNvPr id="4" name="Content Placeholder 2">
            <a:extLst>
              <a:ext uri="{FF2B5EF4-FFF2-40B4-BE49-F238E27FC236}">
                <a16:creationId xmlns:a16="http://schemas.microsoft.com/office/drawing/2014/main" id="{544615CE-E53D-4A98-A6B3-F5BB2B3673F7}"/>
              </a:ext>
            </a:extLst>
          </p:cNvPr>
          <p:cNvGraphicFramePr>
            <a:graphicFrameLocks/>
          </p:cNvGraphicFramePr>
          <p:nvPr>
            <p:extLst>
              <p:ext uri="{D42A27DB-BD31-4B8C-83A1-F6EECF244321}">
                <p14:modId xmlns:p14="http://schemas.microsoft.com/office/powerpoint/2010/main" val="3170795266"/>
              </p:ext>
            </p:extLst>
          </p:nvPr>
        </p:nvGraphicFramePr>
        <p:xfrm>
          <a:off x="289871" y="1152525"/>
          <a:ext cx="11696362" cy="4713885"/>
        </p:xfrm>
        <a:graphic>
          <a:graphicData uri="http://schemas.openxmlformats.org/drawingml/2006/table">
            <a:tbl>
              <a:tblPr firstRow="1" bandRow="1">
                <a:tableStyleId>{69012ECD-51FC-41F1-AA8D-1B2483CD663E}</a:tableStyleId>
              </a:tblPr>
              <a:tblGrid>
                <a:gridCol w="1741336">
                  <a:extLst>
                    <a:ext uri="{9D8B030D-6E8A-4147-A177-3AD203B41FA5}">
                      <a16:colId xmlns:a16="http://schemas.microsoft.com/office/drawing/2014/main" val="20000"/>
                    </a:ext>
                  </a:extLst>
                </a:gridCol>
                <a:gridCol w="5061089">
                  <a:extLst>
                    <a:ext uri="{9D8B030D-6E8A-4147-A177-3AD203B41FA5}">
                      <a16:colId xmlns:a16="http://schemas.microsoft.com/office/drawing/2014/main" val="20001"/>
                    </a:ext>
                  </a:extLst>
                </a:gridCol>
                <a:gridCol w="4893937">
                  <a:extLst>
                    <a:ext uri="{9D8B030D-6E8A-4147-A177-3AD203B41FA5}">
                      <a16:colId xmlns:a16="http://schemas.microsoft.com/office/drawing/2014/main" val="20002"/>
                    </a:ext>
                  </a:extLst>
                </a:gridCol>
              </a:tblGrid>
              <a:tr h="438500">
                <a:tc>
                  <a:txBody>
                    <a:bodyPr/>
                    <a:lstStyle/>
                    <a:p>
                      <a:r>
                        <a:rPr lang="en-GB" sz="1800" dirty="0"/>
                        <a:t>Language </a:t>
                      </a:r>
                    </a:p>
                  </a:txBody>
                  <a:tcPr marL="121872" marR="121872" marT="45724" marB="45724"/>
                </a:tc>
                <a:tc>
                  <a:txBody>
                    <a:bodyPr/>
                    <a:lstStyle/>
                    <a:p>
                      <a:r>
                        <a:rPr lang="en-GB" sz="1800" dirty="0"/>
                        <a:t>Advantages </a:t>
                      </a:r>
                    </a:p>
                  </a:txBody>
                  <a:tcPr marL="121872" marR="121872" marT="45724" marB="45724"/>
                </a:tc>
                <a:tc>
                  <a:txBody>
                    <a:bodyPr/>
                    <a:lstStyle/>
                    <a:p>
                      <a:r>
                        <a:rPr lang="en-GB" sz="1800" dirty="0"/>
                        <a:t>Disadvantages</a:t>
                      </a:r>
                      <a:r>
                        <a:rPr lang="en-GB" sz="1800" baseline="0" dirty="0"/>
                        <a:t> </a:t>
                      </a:r>
                      <a:endParaRPr lang="en-GB" sz="1800" dirty="0"/>
                    </a:p>
                  </a:txBody>
                  <a:tcPr marL="121872" marR="121872" marT="45724" marB="45724"/>
                </a:tc>
                <a:extLst>
                  <a:ext uri="{0D108BD9-81ED-4DB2-BD59-A6C34878D82A}">
                    <a16:rowId xmlns:a16="http://schemas.microsoft.com/office/drawing/2014/main" val="10000"/>
                  </a:ext>
                </a:extLst>
              </a:tr>
              <a:tr h="767377">
                <a:tc rowSpan="3">
                  <a:txBody>
                    <a:bodyPr/>
                    <a:lstStyle/>
                    <a:p>
                      <a:r>
                        <a:rPr lang="en-GB" sz="1800" dirty="0"/>
                        <a:t>C</a:t>
                      </a:r>
                    </a:p>
                  </a:txBody>
                  <a:tcPr marL="121872" marR="121872" marT="45724" marB="45724" anchor="ctr"/>
                </a:tc>
                <a:tc>
                  <a:txBody>
                    <a:bodyPr/>
                    <a:lstStyle/>
                    <a:p>
                      <a:r>
                        <a:rPr lang="en-GB" sz="1800" dirty="0"/>
                        <a:t>Easy to learn</a:t>
                      </a:r>
                    </a:p>
                  </a:txBody>
                  <a:tcPr marL="121872" marR="121872" marT="45724" marB="45724"/>
                </a:tc>
                <a:tc>
                  <a:txBody>
                    <a:bodyPr/>
                    <a:lstStyle/>
                    <a:p>
                      <a:r>
                        <a:rPr lang="en-GB" sz="1800" dirty="0"/>
                        <a:t>Limited or no direct access to core registers and stack</a:t>
                      </a:r>
                    </a:p>
                  </a:txBody>
                  <a:tcPr marL="121872" marR="121872" marT="45724" marB="45724"/>
                </a:tc>
                <a:extLst>
                  <a:ext uri="{0D108BD9-81ED-4DB2-BD59-A6C34878D82A}">
                    <a16:rowId xmlns:a16="http://schemas.microsoft.com/office/drawing/2014/main" val="10001"/>
                  </a:ext>
                </a:extLst>
              </a:tr>
              <a:tr h="767377">
                <a:tc vMerge="1">
                  <a:txBody>
                    <a:bodyPr/>
                    <a:lstStyle/>
                    <a:p>
                      <a:endParaRPr lang="en-GB"/>
                    </a:p>
                  </a:txBody>
                  <a:tcPr/>
                </a:tc>
                <a:tc>
                  <a:txBody>
                    <a:bodyPr/>
                    <a:lstStyle/>
                    <a:p>
                      <a:r>
                        <a:rPr lang="en-GB" sz="1800" dirty="0"/>
                        <a:t>Portable</a:t>
                      </a:r>
                    </a:p>
                  </a:txBody>
                  <a:tcPr marL="121872" marR="121872" marT="45724" marB="45724"/>
                </a:tc>
                <a:tc>
                  <a:txBody>
                    <a:bodyPr/>
                    <a:lstStyle/>
                    <a:p>
                      <a:r>
                        <a:rPr lang="en-GB" sz="1800" dirty="0"/>
                        <a:t>No direct control over instruction sequence generation</a:t>
                      </a:r>
                    </a:p>
                  </a:txBody>
                  <a:tcPr marL="121872" marR="121872" marT="45724" marB="45724"/>
                </a:tc>
                <a:extLst>
                  <a:ext uri="{0D108BD9-81ED-4DB2-BD59-A6C34878D82A}">
                    <a16:rowId xmlns:a16="http://schemas.microsoft.com/office/drawing/2014/main" val="10002"/>
                  </a:ext>
                </a:extLst>
              </a:tr>
              <a:tr h="767377">
                <a:tc vMerge="1">
                  <a:txBody>
                    <a:bodyPr/>
                    <a:lstStyle/>
                    <a:p>
                      <a:endParaRPr lang="en-GB" dirty="0"/>
                    </a:p>
                  </a:txBody>
                  <a:tcPr/>
                </a:tc>
                <a:tc>
                  <a:txBody>
                    <a:bodyPr/>
                    <a:lstStyle/>
                    <a:p>
                      <a:r>
                        <a:rPr lang="en-GB" sz="1800" dirty="0"/>
                        <a:t>Easy handling of complex data structures</a:t>
                      </a:r>
                    </a:p>
                  </a:txBody>
                  <a:tcPr marL="121872" marR="121872" marT="45724" marB="45724"/>
                </a:tc>
                <a:tc>
                  <a:txBody>
                    <a:bodyPr/>
                    <a:lstStyle/>
                    <a:p>
                      <a:r>
                        <a:rPr lang="en-GB" sz="1800" dirty="0"/>
                        <a:t>No direct control over stack usage</a:t>
                      </a:r>
                    </a:p>
                  </a:txBody>
                  <a:tcPr marL="121872" marR="121872" marT="45724" marB="45724"/>
                </a:tc>
                <a:extLst>
                  <a:ext uri="{0D108BD9-81ED-4DB2-BD59-A6C34878D82A}">
                    <a16:rowId xmlns:a16="http://schemas.microsoft.com/office/drawing/2014/main" val="10003"/>
                  </a:ext>
                </a:extLst>
              </a:tr>
              <a:tr h="767377">
                <a:tc rowSpan="3">
                  <a:txBody>
                    <a:bodyPr/>
                    <a:lstStyle/>
                    <a:p>
                      <a:r>
                        <a:rPr lang="en-GB" sz="1800" dirty="0"/>
                        <a:t>Assembly</a:t>
                      </a:r>
                    </a:p>
                  </a:txBody>
                  <a:tcPr marL="121872" marR="121872" marT="45724" marB="45724" anchor="ctr"/>
                </a:tc>
                <a:tc>
                  <a:txBody>
                    <a:bodyPr/>
                    <a:lstStyle/>
                    <a:p>
                      <a:r>
                        <a:rPr lang="en-GB" sz="1800" dirty="0"/>
                        <a:t>Allows direct control to each instruction step and all memory </a:t>
                      </a:r>
                    </a:p>
                  </a:txBody>
                  <a:tcPr marL="121872" marR="121872" marT="45724" marB="45724"/>
                </a:tc>
                <a:tc>
                  <a:txBody>
                    <a:bodyPr/>
                    <a:lstStyle/>
                    <a:p>
                      <a:r>
                        <a:rPr lang="en-GB" sz="1800" dirty="0"/>
                        <a:t>Takes a longer time to learn</a:t>
                      </a:r>
                    </a:p>
                  </a:txBody>
                  <a:tcPr marL="121872" marR="121872" marT="45724" marB="45724"/>
                </a:tc>
                <a:extLst>
                  <a:ext uri="{0D108BD9-81ED-4DB2-BD59-A6C34878D82A}">
                    <a16:rowId xmlns:a16="http://schemas.microsoft.com/office/drawing/2014/main" val="10004"/>
                  </a:ext>
                </a:extLst>
              </a:tr>
              <a:tr h="767377">
                <a:tc vMerge="1">
                  <a:txBody>
                    <a:bodyPr/>
                    <a:lstStyle/>
                    <a:p>
                      <a:endParaRPr lang="en-GB"/>
                    </a:p>
                  </a:txBody>
                  <a:tcPr/>
                </a:tc>
                <a:tc>
                  <a:txBody>
                    <a:bodyPr/>
                    <a:lstStyle/>
                    <a:p>
                      <a:r>
                        <a:rPr lang="en-GB" sz="1800" dirty="0"/>
                        <a:t>Allows</a:t>
                      </a:r>
                      <a:r>
                        <a:rPr lang="en-GB" sz="1800" baseline="0" dirty="0"/>
                        <a:t> direct access to instructions that cannot be generated with C</a:t>
                      </a:r>
                      <a:endParaRPr lang="en-GB" sz="1800" dirty="0"/>
                    </a:p>
                  </a:txBody>
                  <a:tcPr marL="121872" marR="121872" marT="45724" marB="45724"/>
                </a:tc>
                <a:tc>
                  <a:txBody>
                    <a:bodyPr/>
                    <a:lstStyle/>
                    <a:p>
                      <a:r>
                        <a:rPr lang="en-GB" sz="1800" dirty="0"/>
                        <a:t>Difficult to manage data structure</a:t>
                      </a:r>
                      <a:r>
                        <a:rPr lang="en-GB" sz="1800" baseline="0" dirty="0"/>
                        <a:t> </a:t>
                      </a:r>
                      <a:endParaRPr lang="en-GB" sz="1800" dirty="0"/>
                    </a:p>
                  </a:txBody>
                  <a:tcPr marL="121872" marR="121872" marT="45724" marB="45724"/>
                </a:tc>
                <a:extLst>
                  <a:ext uri="{0D108BD9-81ED-4DB2-BD59-A6C34878D82A}">
                    <a16:rowId xmlns:a16="http://schemas.microsoft.com/office/drawing/2014/main" val="10005"/>
                  </a:ext>
                </a:extLst>
              </a:tr>
              <a:tr h="438500">
                <a:tc vMerge="1">
                  <a:txBody>
                    <a:bodyPr/>
                    <a:lstStyle/>
                    <a:p>
                      <a:endParaRPr lang="en-GB" dirty="0"/>
                    </a:p>
                  </a:txBody>
                  <a:tcPr/>
                </a:tc>
                <a:tc>
                  <a:txBody>
                    <a:bodyPr/>
                    <a:lstStyle/>
                    <a:p>
                      <a:endParaRPr lang="en-GB" sz="1800" dirty="0"/>
                    </a:p>
                  </a:txBody>
                  <a:tcPr marL="121872" marR="121872" marT="45724" marB="45724"/>
                </a:tc>
                <a:tc>
                  <a:txBody>
                    <a:bodyPr/>
                    <a:lstStyle/>
                    <a:p>
                      <a:r>
                        <a:rPr lang="en-GB" sz="1800" dirty="0"/>
                        <a:t>Less portable </a:t>
                      </a:r>
                    </a:p>
                  </a:txBody>
                  <a:tcPr marL="121872" marR="121872" marT="45724" marB="4572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3161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32E5-CF53-42F2-A202-9E3A847C0DAE}"/>
              </a:ext>
            </a:extLst>
          </p:cNvPr>
          <p:cNvSpPr>
            <a:spLocks noGrp="1"/>
          </p:cNvSpPr>
          <p:nvPr>
            <p:ph type="title"/>
          </p:nvPr>
        </p:nvSpPr>
        <p:spPr/>
        <p:txBody>
          <a:bodyPr/>
          <a:lstStyle/>
          <a:p>
            <a:r>
              <a:rPr lang="en-GB" dirty="0"/>
              <a:t>Typical Program-generation Flow</a:t>
            </a:r>
            <a:endParaRPr lang="en-US" dirty="0"/>
          </a:p>
        </p:txBody>
      </p:sp>
      <p:sp>
        <p:nvSpPr>
          <p:cNvPr id="3" name="Content Placeholder 2">
            <a:extLst>
              <a:ext uri="{FF2B5EF4-FFF2-40B4-BE49-F238E27FC236}">
                <a16:creationId xmlns:a16="http://schemas.microsoft.com/office/drawing/2014/main" id="{0A161A2F-0297-4C72-AF19-0808B4A007FD}"/>
              </a:ext>
            </a:extLst>
          </p:cNvPr>
          <p:cNvSpPr>
            <a:spLocks noGrp="1"/>
          </p:cNvSpPr>
          <p:nvPr>
            <p:ph idx="1"/>
          </p:nvPr>
        </p:nvSpPr>
        <p:spPr>
          <a:xfrm>
            <a:off x="479425" y="1171111"/>
            <a:ext cx="11233150" cy="4948335"/>
          </a:xfrm>
        </p:spPr>
        <p:txBody>
          <a:bodyPr/>
          <a:lstStyle/>
          <a:p>
            <a:r>
              <a:rPr lang="en-GB" dirty="0"/>
              <a:t>The generation of program follows a typical development flow:</a:t>
            </a:r>
          </a:p>
          <a:p>
            <a:pPr lvl="1"/>
            <a:r>
              <a:rPr lang="en-GB" dirty="0"/>
              <a:t>Compile -&gt; Assemble -&gt; Link -&gt; Download</a:t>
            </a:r>
          </a:p>
          <a:p>
            <a:pPr lvl="1"/>
            <a:r>
              <a:rPr lang="en-GB" dirty="0"/>
              <a:t>The generated executable file (or program image) is stored in the program memory (normally an on-chip flash memory), to be fetched by </a:t>
            </a:r>
            <a:r>
              <a:rPr lang="en-GB"/>
              <a:t>the processor</a:t>
            </a:r>
            <a:endParaRPr lang="en-US" dirty="0"/>
          </a:p>
        </p:txBody>
      </p:sp>
      <p:grpSp>
        <p:nvGrpSpPr>
          <p:cNvPr id="4" name="Group 3">
            <a:extLst>
              <a:ext uri="{FF2B5EF4-FFF2-40B4-BE49-F238E27FC236}">
                <a16:creationId xmlns:a16="http://schemas.microsoft.com/office/drawing/2014/main" id="{70673C90-17E9-4A4F-B450-A4C9FDEF562D}"/>
              </a:ext>
            </a:extLst>
          </p:cNvPr>
          <p:cNvGrpSpPr/>
          <p:nvPr/>
        </p:nvGrpSpPr>
        <p:grpSpPr>
          <a:xfrm>
            <a:off x="832770" y="2722647"/>
            <a:ext cx="10681805" cy="3659103"/>
            <a:chOff x="960695" y="2650852"/>
            <a:chExt cx="10681805" cy="3659103"/>
          </a:xfrm>
        </p:grpSpPr>
        <p:sp>
          <p:nvSpPr>
            <p:cNvPr id="5" name="TextBox 4">
              <a:extLst>
                <a:ext uri="{FF2B5EF4-FFF2-40B4-BE49-F238E27FC236}">
                  <a16:creationId xmlns:a16="http://schemas.microsoft.com/office/drawing/2014/main" id="{1561169A-0686-46C8-BEDC-DF945324658C}"/>
                </a:ext>
              </a:extLst>
            </p:cNvPr>
            <p:cNvSpPr txBox="1"/>
            <p:nvPr/>
          </p:nvSpPr>
          <p:spPr>
            <a:xfrm>
              <a:off x="10437020" y="5219201"/>
              <a:ext cx="1205480" cy="323165"/>
            </a:xfrm>
            <a:prstGeom prst="rect">
              <a:avLst/>
            </a:prstGeom>
            <a:noFill/>
          </p:spPr>
          <p:txBody>
            <a:bodyPr wrap="square" rtlCol="0">
              <a:spAutoFit/>
            </a:bodyPr>
            <a:lstStyle/>
            <a:p>
              <a:r>
                <a:rPr lang="en-GB" sz="1500" b="0" dirty="0"/>
                <a:t>Data Output</a:t>
              </a:r>
            </a:p>
          </p:txBody>
        </p:sp>
        <p:grpSp>
          <p:nvGrpSpPr>
            <p:cNvPr id="6" name="Group 5">
              <a:extLst>
                <a:ext uri="{FF2B5EF4-FFF2-40B4-BE49-F238E27FC236}">
                  <a16:creationId xmlns:a16="http://schemas.microsoft.com/office/drawing/2014/main" id="{B124DF02-7B39-4E24-BF8D-D444A64EA93F}"/>
                </a:ext>
              </a:extLst>
            </p:cNvPr>
            <p:cNvGrpSpPr/>
            <p:nvPr/>
          </p:nvGrpSpPr>
          <p:grpSpPr>
            <a:xfrm>
              <a:off x="960695" y="2650852"/>
              <a:ext cx="10399395" cy="3216548"/>
              <a:chOff x="720803" y="2956562"/>
              <a:chExt cx="7802594" cy="3216548"/>
            </a:xfrm>
          </p:grpSpPr>
          <p:sp>
            <p:nvSpPr>
              <p:cNvPr id="8" name="Rounded Rectangle 51">
                <a:extLst>
                  <a:ext uri="{FF2B5EF4-FFF2-40B4-BE49-F238E27FC236}">
                    <a16:creationId xmlns:a16="http://schemas.microsoft.com/office/drawing/2014/main" id="{D7A89B7B-EF1E-40F8-B6E9-8E746FC6A2F0}"/>
                  </a:ext>
                </a:extLst>
              </p:cNvPr>
              <p:cNvSpPr/>
              <p:nvPr/>
            </p:nvSpPr>
            <p:spPr bwMode="auto">
              <a:xfrm>
                <a:off x="720803" y="2972744"/>
                <a:ext cx="4013078" cy="2533577"/>
              </a:xfrm>
              <a:prstGeom prst="roundRect">
                <a:avLst>
                  <a:gd name="adj" fmla="val 0"/>
                </a:avLst>
              </a:prstGeom>
              <a:solidFill>
                <a:schemeClr val="bg1">
                  <a:lumMod val="95000"/>
                </a:schemeClr>
              </a:solidFill>
              <a:ln w="28575" cap="flat" cmpd="sng" algn="ctr">
                <a:solidFill>
                  <a:schemeClr val="tx1">
                    <a:lumMod val="50000"/>
                    <a:lumOff val="5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endParaRPr>
              </a:p>
            </p:txBody>
          </p:sp>
          <p:sp>
            <p:nvSpPr>
              <p:cNvPr id="9" name="Rounded Rectangle 30">
                <a:extLst>
                  <a:ext uri="{FF2B5EF4-FFF2-40B4-BE49-F238E27FC236}">
                    <a16:creationId xmlns:a16="http://schemas.microsoft.com/office/drawing/2014/main" id="{67E54E40-52E9-4B72-B4DC-301170835CF9}"/>
                  </a:ext>
                </a:extLst>
              </p:cNvPr>
              <p:cNvSpPr/>
              <p:nvPr/>
            </p:nvSpPr>
            <p:spPr bwMode="auto">
              <a:xfrm>
                <a:off x="6176901" y="3616624"/>
                <a:ext cx="2000819" cy="1628377"/>
              </a:xfrm>
              <a:prstGeom prst="roundRect">
                <a:avLst>
                  <a:gd name="adj" fmla="val 0"/>
                </a:avLst>
              </a:prstGeom>
              <a:solidFill>
                <a:schemeClr val="bg1">
                  <a:lumMod val="95000"/>
                </a:schemeClr>
              </a:solidFill>
              <a:ln w="28575" cap="flat" cmpd="sng" algn="ctr">
                <a:solidFill>
                  <a:schemeClr val="tx1">
                    <a:lumMod val="50000"/>
                    <a:lumOff val="5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endParaRPr>
              </a:p>
            </p:txBody>
          </p:sp>
          <p:sp>
            <p:nvSpPr>
              <p:cNvPr id="10" name="Rounded Rectangle 3">
                <a:extLst>
                  <a:ext uri="{FF2B5EF4-FFF2-40B4-BE49-F238E27FC236}">
                    <a16:creationId xmlns:a16="http://schemas.microsoft.com/office/drawing/2014/main" id="{A2BDA991-BC7A-4E44-A3D1-EDC9E45A1DD6}"/>
                  </a:ext>
                </a:extLst>
              </p:cNvPr>
              <p:cNvSpPr/>
              <p:nvPr/>
            </p:nvSpPr>
            <p:spPr bwMode="auto">
              <a:xfrm>
                <a:off x="957419" y="3347740"/>
                <a:ext cx="1576137" cy="246393"/>
              </a:xfrm>
              <a:prstGeom prst="round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b="0" dirty="0">
                    <a:solidFill>
                      <a:schemeClr val="bg1"/>
                    </a:solidFill>
                  </a:rPr>
                  <a:t>C </a:t>
                </a:r>
                <a:r>
                  <a:rPr lang="en-GB" sz="1500" dirty="0">
                    <a:solidFill>
                      <a:schemeClr val="bg1"/>
                    </a:solidFill>
                  </a:rPr>
                  <a:t>Code</a:t>
                </a:r>
              </a:p>
            </p:txBody>
          </p:sp>
          <p:sp>
            <p:nvSpPr>
              <p:cNvPr id="11" name="Rounded Rectangle 4">
                <a:extLst>
                  <a:ext uri="{FF2B5EF4-FFF2-40B4-BE49-F238E27FC236}">
                    <a16:creationId xmlns:a16="http://schemas.microsoft.com/office/drawing/2014/main" id="{17185C4B-6D6B-41EC-AAA7-1C3E4E49F3EA}"/>
                  </a:ext>
                </a:extLst>
              </p:cNvPr>
              <p:cNvSpPr/>
              <p:nvPr/>
            </p:nvSpPr>
            <p:spPr bwMode="auto">
              <a:xfrm>
                <a:off x="957419" y="3930833"/>
                <a:ext cx="1576137" cy="246393"/>
              </a:xfrm>
              <a:prstGeom prst="round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solidFill>
                      <a:schemeClr val="bg1"/>
                    </a:solidFill>
                  </a:rPr>
                  <a:t>Assembly</a:t>
                </a:r>
                <a:r>
                  <a:rPr lang="en-GB" b="0" dirty="0">
                    <a:solidFill>
                      <a:schemeClr val="bg1"/>
                    </a:solidFill>
                  </a:rPr>
                  <a:t> </a:t>
                </a:r>
                <a:r>
                  <a:rPr lang="en-GB" sz="1500" dirty="0">
                    <a:solidFill>
                      <a:schemeClr val="bg1"/>
                    </a:solidFill>
                  </a:rPr>
                  <a:t>Code</a:t>
                </a:r>
              </a:p>
            </p:txBody>
          </p:sp>
          <p:sp>
            <p:nvSpPr>
              <p:cNvPr id="12" name="Rounded Rectangle 5">
                <a:extLst>
                  <a:ext uri="{FF2B5EF4-FFF2-40B4-BE49-F238E27FC236}">
                    <a16:creationId xmlns:a16="http://schemas.microsoft.com/office/drawing/2014/main" id="{E7BEE65B-EB94-43D4-8516-C332906D958B}"/>
                  </a:ext>
                </a:extLst>
              </p:cNvPr>
              <p:cNvSpPr/>
              <p:nvPr/>
            </p:nvSpPr>
            <p:spPr bwMode="auto">
              <a:xfrm>
                <a:off x="957419" y="4522925"/>
                <a:ext cx="1576137" cy="246393"/>
              </a:xfrm>
              <a:prstGeom prst="round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solidFill>
                      <a:schemeClr val="bg1"/>
                    </a:solidFill>
                  </a:rPr>
                  <a:t>Object</a:t>
                </a:r>
                <a:r>
                  <a:rPr lang="en-GB" b="0" dirty="0">
                    <a:solidFill>
                      <a:schemeClr val="bg1"/>
                    </a:solidFill>
                  </a:rPr>
                  <a:t> </a:t>
                </a:r>
                <a:r>
                  <a:rPr lang="en-GB" sz="1500" dirty="0">
                    <a:solidFill>
                      <a:schemeClr val="bg1"/>
                    </a:solidFill>
                  </a:rPr>
                  <a:t>Code</a:t>
                </a:r>
              </a:p>
            </p:txBody>
          </p:sp>
          <p:sp>
            <p:nvSpPr>
              <p:cNvPr id="13" name="Rounded Rectangle 6">
                <a:extLst>
                  <a:ext uri="{FF2B5EF4-FFF2-40B4-BE49-F238E27FC236}">
                    <a16:creationId xmlns:a16="http://schemas.microsoft.com/office/drawing/2014/main" id="{D294868E-A865-4481-A8AA-DE9CAEF1CA3A}"/>
                  </a:ext>
                </a:extLst>
              </p:cNvPr>
              <p:cNvSpPr/>
              <p:nvPr/>
            </p:nvSpPr>
            <p:spPr bwMode="auto">
              <a:xfrm>
                <a:off x="2877241" y="4522925"/>
                <a:ext cx="1576137" cy="246393"/>
              </a:xfrm>
              <a:prstGeom prst="round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solidFill>
                      <a:schemeClr val="bg1"/>
                    </a:solidFill>
                  </a:rPr>
                  <a:t>Libraries</a:t>
                </a:r>
              </a:p>
            </p:txBody>
          </p:sp>
          <p:sp>
            <p:nvSpPr>
              <p:cNvPr id="14" name="Rounded Rectangle 7">
                <a:extLst>
                  <a:ext uri="{FF2B5EF4-FFF2-40B4-BE49-F238E27FC236}">
                    <a16:creationId xmlns:a16="http://schemas.microsoft.com/office/drawing/2014/main" id="{2E194F6C-984B-4BA7-BADF-8E21AD9D85BD}"/>
                  </a:ext>
                </a:extLst>
              </p:cNvPr>
              <p:cNvSpPr/>
              <p:nvPr/>
            </p:nvSpPr>
            <p:spPr bwMode="auto">
              <a:xfrm>
                <a:off x="957419" y="5129582"/>
                <a:ext cx="1576137" cy="246393"/>
              </a:xfrm>
              <a:prstGeom prst="round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solidFill>
                      <a:schemeClr val="bg1"/>
                    </a:solidFill>
                  </a:rPr>
                  <a:t>Program</a:t>
                </a:r>
                <a:r>
                  <a:rPr lang="en-GB" b="0" dirty="0">
                    <a:solidFill>
                      <a:schemeClr val="bg1"/>
                    </a:solidFill>
                  </a:rPr>
                  <a:t> </a:t>
                </a:r>
                <a:r>
                  <a:rPr lang="en-GB" sz="1500" dirty="0">
                    <a:solidFill>
                      <a:schemeClr val="bg1"/>
                    </a:solidFill>
                  </a:rPr>
                  <a:t>Image</a:t>
                </a:r>
              </a:p>
            </p:txBody>
          </p:sp>
          <p:cxnSp>
            <p:nvCxnSpPr>
              <p:cNvPr id="15" name="Straight Arrow Connector 14">
                <a:extLst>
                  <a:ext uri="{FF2B5EF4-FFF2-40B4-BE49-F238E27FC236}">
                    <a16:creationId xmlns:a16="http://schemas.microsoft.com/office/drawing/2014/main" id="{420E1B8F-E50B-4441-9EBB-1158982D4DA3}"/>
                  </a:ext>
                </a:extLst>
              </p:cNvPr>
              <p:cNvCxnSpPr>
                <a:stCxn id="10" idx="2"/>
                <a:endCxn id="11" idx="0"/>
              </p:cNvCxnSpPr>
              <p:nvPr/>
            </p:nvCxnSpPr>
            <p:spPr bwMode="auto">
              <a:xfrm>
                <a:off x="1745488" y="3594133"/>
                <a:ext cx="0" cy="33670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DE09F48D-3148-47C3-A808-775196BC812F}"/>
                  </a:ext>
                </a:extLst>
              </p:cNvPr>
              <p:cNvCxnSpPr/>
              <p:nvPr/>
            </p:nvCxnSpPr>
            <p:spPr bwMode="auto">
              <a:xfrm flipH="1">
                <a:off x="2533557" y="4803688"/>
                <a:ext cx="383758" cy="312636"/>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7" name="TextBox 16">
                <a:extLst>
                  <a:ext uri="{FF2B5EF4-FFF2-40B4-BE49-F238E27FC236}">
                    <a16:creationId xmlns:a16="http://schemas.microsoft.com/office/drawing/2014/main" id="{7F8C23C5-D57B-4B7B-94F8-E218D1D06AB3}"/>
                  </a:ext>
                </a:extLst>
              </p:cNvPr>
              <p:cNvSpPr txBox="1"/>
              <p:nvPr/>
            </p:nvSpPr>
            <p:spPr>
              <a:xfrm>
                <a:off x="1770556" y="3625317"/>
                <a:ext cx="813416" cy="369332"/>
              </a:xfrm>
              <a:prstGeom prst="rect">
                <a:avLst/>
              </a:prstGeom>
              <a:noFill/>
            </p:spPr>
            <p:txBody>
              <a:bodyPr wrap="square" rtlCol="0">
                <a:spAutoFit/>
              </a:bodyPr>
              <a:lstStyle/>
              <a:p>
                <a:pPr algn="r"/>
                <a:r>
                  <a:rPr lang="en-GB" sz="1500" dirty="0"/>
                  <a:t>Compile</a:t>
                </a:r>
                <a:r>
                  <a:rPr lang="en-GB" b="0" dirty="0"/>
                  <a:t> </a:t>
                </a:r>
              </a:p>
            </p:txBody>
          </p:sp>
          <p:sp>
            <p:nvSpPr>
              <p:cNvPr id="18" name="TextBox 17">
                <a:extLst>
                  <a:ext uri="{FF2B5EF4-FFF2-40B4-BE49-F238E27FC236}">
                    <a16:creationId xmlns:a16="http://schemas.microsoft.com/office/drawing/2014/main" id="{1A00622B-5E85-4085-B9D5-6518B16F2BF4}"/>
                  </a:ext>
                </a:extLst>
              </p:cNvPr>
              <p:cNvSpPr txBox="1"/>
              <p:nvPr/>
            </p:nvSpPr>
            <p:spPr>
              <a:xfrm>
                <a:off x="1693625" y="4219012"/>
                <a:ext cx="877344" cy="369332"/>
              </a:xfrm>
              <a:prstGeom prst="rect">
                <a:avLst/>
              </a:prstGeom>
              <a:noFill/>
            </p:spPr>
            <p:txBody>
              <a:bodyPr wrap="square" rtlCol="0">
                <a:spAutoFit/>
              </a:bodyPr>
              <a:lstStyle/>
              <a:p>
                <a:pPr algn="r"/>
                <a:r>
                  <a:rPr lang="en-GB" sz="1500" dirty="0"/>
                  <a:t>Assemble</a:t>
                </a:r>
                <a:r>
                  <a:rPr lang="en-GB" b="0" dirty="0"/>
                  <a:t> </a:t>
                </a:r>
              </a:p>
            </p:txBody>
          </p:sp>
          <p:sp>
            <p:nvSpPr>
              <p:cNvPr id="19" name="TextBox 18">
                <a:extLst>
                  <a:ext uri="{FF2B5EF4-FFF2-40B4-BE49-F238E27FC236}">
                    <a16:creationId xmlns:a16="http://schemas.microsoft.com/office/drawing/2014/main" id="{477E7EA0-E800-4220-84F9-E53D451C9C53}"/>
                  </a:ext>
                </a:extLst>
              </p:cNvPr>
              <p:cNvSpPr txBox="1"/>
              <p:nvPr/>
            </p:nvSpPr>
            <p:spPr>
              <a:xfrm>
                <a:off x="1838906" y="4865105"/>
                <a:ext cx="698924" cy="323165"/>
              </a:xfrm>
              <a:prstGeom prst="rect">
                <a:avLst/>
              </a:prstGeom>
              <a:noFill/>
            </p:spPr>
            <p:txBody>
              <a:bodyPr wrap="square" rtlCol="0">
                <a:spAutoFit/>
              </a:bodyPr>
              <a:lstStyle/>
              <a:p>
                <a:pPr algn="r"/>
                <a:r>
                  <a:rPr lang="en-GB" sz="1500" dirty="0"/>
                  <a:t>Link</a:t>
                </a:r>
              </a:p>
            </p:txBody>
          </p:sp>
          <p:sp>
            <p:nvSpPr>
              <p:cNvPr id="20" name="TextBox 19">
                <a:extLst>
                  <a:ext uri="{FF2B5EF4-FFF2-40B4-BE49-F238E27FC236}">
                    <a16:creationId xmlns:a16="http://schemas.microsoft.com/office/drawing/2014/main" id="{03EDBAB9-C3B1-4106-82A5-602CF93ABA0F}"/>
                  </a:ext>
                </a:extLst>
              </p:cNvPr>
              <p:cNvSpPr txBox="1"/>
              <p:nvPr/>
            </p:nvSpPr>
            <p:spPr>
              <a:xfrm>
                <a:off x="1703603" y="5564966"/>
                <a:ext cx="857387" cy="323165"/>
              </a:xfrm>
              <a:prstGeom prst="rect">
                <a:avLst/>
              </a:prstGeom>
              <a:noFill/>
            </p:spPr>
            <p:txBody>
              <a:bodyPr wrap="square" rtlCol="0">
                <a:spAutoFit/>
              </a:bodyPr>
              <a:lstStyle/>
              <a:p>
                <a:pPr algn="r"/>
                <a:r>
                  <a:rPr lang="en-GB" sz="1500" b="0" dirty="0"/>
                  <a:t>Download</a:t>
                </a:r>
              </a:p>
            </p:txBody>
          </p:sp>
          <p:sp>
            <p:nvSpPr>
              <p:cNvPr id="21" name="Rounded Rectangle 26">
                <a:extLst>
                  <a:ext uri="{FF2B5EF4-FFF2-40B4-BE49-F238E27FC236}">
                    <a16:creationId xmlns:a16="http://schemas.microsoft.com/office/drawing/2014/main" id="{E0D453D3-1117-4F9E-8E3C-EE16FA5E8B6B}"/>
                  </a:ext>
                </a:extLst>
              </p:cNvPr>
              <p:cNvSpPr/>
              <p:nvPr/>
            </p:nvSpPr>
            <p:spPr bwMode="auto">
              <a:xfrm>
                <a:off x="957419" y="5836029"/>
                <a:ext cx="1576137" cy="246393"/>
              </a:xfrm>
              <a:prstGeom prst="round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solidFill>
                      <a:schemeClr val="bg1"/>
                    </a:solidFill>
                  </a:rPr>
                  <a:t>Program</a:t>
                </a:r>
                <a:r>
                  <a:rPr lang="en-GB" b="0" dirty="0">
                    <a:solidFill>
                      <a:schemeClr val="bg1"/>
                    </a:solidFill>
                  </a:rPr>
                  <a:t> </a:t>
                </a:r>
                <a:r>
                  <a:rPr lang="en-GB" sz="1500" dirty="0">
                    <a:solidFill>
                      <a:schemeClr val="bg1"/>
                    </a:solidFill>
                  </a:rPr>
                  <a:t>Memory</a:t>
                </a:r>
              </a:p>
            </p:txBody>
          </p:sp>
          <p:sp>
            <p:nvSpPr>
              <p:cNvPr id="22" name="Rounded Rectangle 27">
                <a:extLst>
                  <a:ext uri="{FF2B5EF4-FFF2-40B4-BE49-F238E27FC236}">
                    <a16:creationId xmlns:a16="http://schemas.microsoft.com/office/drawing/2014/main" id="{83F84AAF-47F6-45F4-B09E-0D46FBE1E7C5}"/>
                  </a:ext>
                </a:extLst>
              </p:cNvPr>
              <p:cNvSpPr/>
              <p:nvPr/>
            </p:nvSpPr>
            <p:spPr bwMode="auto">
              <a:xfrm>
                <a:off x="6389243" y="3946332"/>
                <a:ext cx="1576137" cy="246393"/>
              </a:xfrm>
              <a:prstGeom prst="roundRect">
                <a:avLst/>
              </a:prstGeom>
              <a:solidFill>
                <a:schemeClr val="accent3"/>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t>Fetch</a:t>
                </a:r>
              </a:p>
            </p:txBody>
          </p:sp>
          <p:sp>
            <p:nvSpPr>
              <p:cNvPr id="23" name="Rounded Rectangle 28">
                <a:extLst>
                  <a:ext uri="{FF2B5EF4-FFF2-40B4-BE49-F238E27FC236}">
                    <a16:creationId xmlns:a16="http://schemas.microsoft.com/office/drawing/2014/main" id="{11D4C8E6-CE8F-4989-8D22-FD31524A3572}"/>
                  </a:ext>
                </a:extLst>
              </p:cNvPr>
              <p:cNvSpPr/>
              <p:nvPr/>
            </p:nvSpPr>
            <p:spPr bwMode="auto">
              <a:xfrm>
                <a:off x="6389243" y="4373261"/>
                <a:ext cx="1576137" cy="246393"/>
              </a:xfrm>
              <a:prstGeom prst="roundRect">
                <a:avLst/>
              </a:prstGeom>
              <a:solidFill>
                <a:schemeClr val="accent3"/>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t>Decode</a:t>
                </a:r>
              </a:p>
            </p:txBody>
          </p:sp>
          <p:sp>
            <p:nvSpPr>
              <p:cNvPr id="24" name="Rounded Rectangle 29">
                <a:extLst>
                  <a:ext uri="{FF2B5EF4-FFF2-40B4-BE49-F238E27FC236}">
                    <a16:creationId xmlns:a16="http://schemas.microsoft.com/office/drawing/2014/main" id="{3CCCF737-2AC9-4293-9AD1-A1B9069CF65E}"/>
                  </a:ext>
                </a:extLst>
              </p:cNvPr>
              <p:cNvSpPr/>
              <p:nvPr/>
            </p:nvSpPr>
            <p:spPr bwMode="auto">
              <a:xfrm>
                <a:off x="6389243" y="4814910"/>
                <a:ext cx="1576137" cy="246393"/>
              </a:xfrm>
              <a:prstGeom prst="roundRect">
                <a:avLst/>
              </a:prstGeom>
              <a:solidFill>
                <a:schemeClr val="accent3"/>
              </a:solidFill>
              <a:ln w="190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t>Execute</a:t>
                </a:r>
              </a:p>
            </p:txBody>
          </p:sp>
          <p:sp>
            <p:nvSpPr>
              <p:cNvPr id="25" name="TextBox 24">
                <a:extLst>
                  <a:ext uri="{FF2B5EF4-FFF2-40B4-BE49-F238E27FC236}">
                    <a16:creationId xmlns:a16="http://schemas.microsoft.com/office/drawing/2014/main" id="{7CB2D242-C4CB-458A-82F2-05F5D6DED9F2}"/>
                  </a:ext>
                </a:extLst>
              </p:cNvPr>
              <p:cNvSpPr txBox="1"/>
              <p:nvPr/>
            </p:nvSpPr>
            <p:spPr>
              <a:xfrm>
                <a:off x="6378128" y="3604559"/>
                <a:ext cx="1587252" cy="323165"/>
              </a:xfrm>
              <a:prstGeom prst="rect">
                <a:avLst/>
              </a:prstGeom>
              <a:noFill/>
            </p:spPr>
            <p:txBody>
              <a:bodyPr wrap="square" rtlCol="0">
                <a:spAutoFit/>
              </a:bodyPr>
              <a:lstStyle/>
              <a:p>
                <a:pPr algn="ctr"/>
                <a:r>
                  <a:rPr lang="en-GB" sz="1500" dirty="0"/>
                  <a:t>Processor</a:t>
                </a:r>
              </a:p>
            </p:txBody>
          </p:sp>
          <p:cxnSp>
            <p:nvCxnSpPr>
              <p:cNvPr id="26" name="Straight Arrow Connector 25">
                <a:extLst>
                  <a:ext uri="{FF2B5EF4-FFF2-40B4-BE49-F238E27FC236}">
                    <a16:creationId xmlns:a16="http://schemas.microsoft.com/office/drawing/2014/main" id="{907F6649-6239-4FC5-BA72-BAC56DC5CFC1}"/>
                  </a:ext>
                </a:extLst>
              </p:cNvPr>
              <p:cNvCxnSpPr>
                <a:endCxn id="23" idx="0"/>
              </p:cNvCxnSpPr>
              <p:nvPr/>
            </p:nvCxnSpPr>
            <p:spPr bwMode="auto">
              <a:xfrm>
                <a:off x="7177310" y="4192725"/>
                <a:ext cx="2" cy="18053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27" name="Straight Arrow Connector 26">
                <a:extLst>
                  <a:ext uri="{FF2B5EF4-FFF2-40B4-BE49-F238E27FC236}">
                    <a16:creationId xmlns:a16="http://schemas.microsoft.com/office/drawing/2014/main" id="{3B00F329-DC2C-40B6-AB17-5C357529AD03}"/>
                  </a:ext>
                </a:extLst>
              </p:cNvPr>
              <p:cNvCxnSpPr/>
              <p:nvPr/>
            </p:nvCxnSpPr>
            <p:spPr bwMode="auto">
              <a:xfrm>
                <a:off x="7177310" y="4634375"/>
                <a:ext cx="2" cy="18053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28" name="Straight Arrow Connector 27">
                <a:extLst>
                  <a:ext uri="{FF2B5EF4-FFF2-40B4-BE49-F238E27FC236}">
                    <a16:creationId xmlns:a16="http://schemas.microsoft.com/office/drawing/2014/main" id="{9056A527-583B-4C46-907B-561BA2B465C1}"/>
                  </a:ext>
                </a:extLst>
              </p:cNvPr>
              <p:cNvCxnSpPr/>
              <p:nvPr/>
            </p:nvCxnSpPr>
            <p:spPr bwMode="auto">
              <a:xfrm>
                <a:off x="7177310" y="5064466"/>
                <a:ext cx="0" cy="44089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29" name="Cloud 28">
                <a:extLst>
                  <a:ext uri="{FF2B5EF4-FFF2-40B4-BE49-F238E27FC236}">
                    <a16:creationId xmlns:a16="http://schemas.microsoft.com/office/drawing/2014/main" id="{E9A267AC-C297-4CDB-8469-49D728F0FD85}"/>
                  </a:ext>
                </a:extLst>
              </p:cNvPr>
              <p:cNvSpPr/>
              <p:nvPr/>
            </p:nvSpPr>
            <p:spPr bwMode="auto">
              <a:xfrm>
                <a:off x="6489619" y="5535437"/>
                <a:ext cx="1385000" cy="637673"/>
              </a:xfrm>
              <a:prstGeom prst="cloud">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t>Processing</a:t>
                </a:r>
              </a:p>
            </p:txBody>
          </p:sp>
          <p:cxnSp>
            <p:nvCxnSpPr>
              <p:cNvPr id="30" name="Straight Arrow Connector 29">
                <a:extLst>
                  <a:ext uri="{FF2B5EF4-FFF2-40B4-BE49-F238E27FC236}">
                    <a16:creationId xmlns:a16="http://schemas.microsoft.com/office/drawing/2014/main" id="{E724E50B-490E-485A-BC21-69EC96A13904}"/>
                  </a:ext>
                </a:extLst>
              </p:cNvPr>
              <p:cNvCxnSpPr/>
              <p:nvPr/>
            </p:nvCxnSpPr>
            <p:spPr bwMode="auto">
              <a:xfrm>
                <a:off x="5831226" y="5848076"/>
                <a:ext cx="611042"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31" name="Straight Arrow Connector 30">
                <a:extLst>
                  <a:ext uri="{FF2B5EF4-FFF2-40B4-BE49-F238E27FC236}">
                    <a16:creationId xmlns:a16="http://schemas.microsoft.com/office/drawing/2014/main" id="{56728D3A-CFBB-46E2-8A3D-0ACB9D069835}"/>
                  </a:ext>
                </a:extLst>
              </p:cNvPr>
              <p:cNvCxnSpPr/>
              <p:nvPr/>
            </p:nvCxnSpPr>
            <p:spPr bwMode="auto">
              <a:xfrm>
                <a:off x="7912355" y="5848076"/>
                <a:ext cx="611042"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32" name="TextBox 31">
                <a:extLst>
                  <a:ext uri="{FF2B5EF4-FFF2-40B4-BE49-F238E27FC236}">
                    <a16:creationId xmlns:a16="http://schemas.microsoft.com/office/drawing/2014/main" id="{642CBB88-BFE0-454F-9243-088CDA348606}"/>
                  </a:ext>
                </a:extLst>
              </p:cNvPr>
              <p:cNvSpPr txBox="1"/>
              <p:nvPr/>
            </p:nvSpPr>
            <p:spPr>
              <a:xfrm>
                <a:off x="5756210" y="5498978"/>
                <a:ext cx="760842" cy="369332"/>
              </a:xfrm>
              <a:prstGeom prst="rect">
                <a:avLst/>
              </a:prstGeom>
              <a:noFill/>
            </p:spPr>
            <p:txBody>
              <a:bodyPr wrap="none" rtlCol="0">
                <a:spAutoFit/>
              </a:bodyPr>
              <a:lstStyle/>
              <a:p>
                <a:r>
                  <a:rPr lang="en-GB" sz="1500" dirty="0"/>
                  <a:t>Data</a:t>
                </a:r>
                <a:r>
                  <a:rPr lang="en-GB" b="0" dirty="0"/>
                  <a:t> </a:t>
                </a:r>
                <a:r>
                  <a:rPr lang="en-GB" sz="1500" dirty="0"/>
                  <a:t>Input</a:t>
                </a:r>
              </a:p>
            </p:txBody>
          </p:sp>
          <p:sp>
            <p:nvSpPr>
              <p:cNvPr id="33" name="TextBox 32">
                <a:extLst>
                  <a:ext uri="{FF2B5EF4-FFF2-40B4-BE49-F238E27FC236}">
                    <a16:creationId xmlns:a16="http://schemas.microsoft.com/office/drawing/2014/main" id="{E17A60F0-E7F8-47FF-8B10-BD17955F031C}"/>
                  </a:ext>
                </a:extLst>
              </p:cNvPr>
              <p:cNvSpPr txBox="1"/>
              <p:nvPr/>
            </p:nvSpPr>
            <p:spPr>
              <a:xfrm>
                <a:off x="5064532" y="3994649"/>
                <a:ext cx="1206404" cy="369332"/>
              </a:xfrm>
              <a:prstGeom prst="rect">
                <a:avLst/>
              </a:prstGeom>
              <a:noFill/>
            </p:spPr>
            <p:txBody>
              <a:bodyPr wrap="square" rtlCol="0">
                <a:spAutoFit/>
              </a:bodyPr>
              <a:lstStyle/>
              <a:p>
                <a:r>
                  <a:rPr lang="en-GB" sz="1500" dirty="0"/>
                  <a:t>Instruction Fetch</a:t>
                </a:r>
                <a:r>
                  <a:rPr lang="en-GB" b="0" dirty="0"/>
                  <a:t> </a:t>
                </a:r>
              </a:p>
            </p:txBody>
          </p:sp>
          <p:cxnSp>
            <p:nvCxnSpPr>
              <p:cNvPr id="34" name="Straight Arrow Connector 33">
                <a:extLst>
                  <a:ext uri="{FF2B5EF4-FFF2-40B4-BE49-F238E27FC236}">
                    <a16:creationId xmlns:a16="http://schemas.microsoft.com/office/drawing/2014/main" id="{857B3CC7-8063-4348-87EF-BF9972BF6401}"/>
                  </a:ext>
                </a:extLst>
              </p:cNvPr>
              <p:cNvCxnSpPr/>
              <p:nvPr/>
            </p:nvCxnSpPr>
            <p:spPr bwMode="auto">
              <a:xfrm>
                <a:off x="1745488" y="4177226"/>
                <a:ext cx="0" cy="33670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35" name="Straight Arrow Connector 34">
                <a:extLst>
                  <a:ext uri="{FF2B5EF4-FFF2-40B4-BE49-F238E27FC236}">
                    <a16:creationId xmlns:a16="http://schemas.microsoft.com/office/drawing/2014/main" id="{629EA2EE-3ED3-49B4-B8F2-81761473038E}"/>
                  </a:ext>
                </a:extLst>
              </p:cNvPr>
              <p:cNvCxnSpPr/>
              <p:nvPr/>
            </p:nvCxnSpPr>
            <p:spPr bwMode="auto">
              <a:xfrm>
                <a:off x="1745488" y="4779624"/>
                <a:ext cx="0" cy="33670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36" name="Straight Arrow Connector 35">
                <a:extLst>
                  <a:ext uri="{FF2B5EF4-FFF2-40B4-BE49-F238E27FC236}">
                    <a16:creationId xmlns:a16="http://schemas.microsoft.com/office/drawing/2014/main" id="{232AC21A-1851-4D2D-BEBC-DF604230F5A4}"/>
                  </a:ext>
                </a:extLst>
              </p:cNvPr>
              <p:cNvCxnSpPr>
                <a:stCxn id="14" idx="2"/>
              </p:cNvCxnSpPr>
              <p:nvPr/>
            </p:nvCxnSpPr>
            <p:spPr bwMode="auto">
              <a:xfrm>
                <a:off x="1745488" y="5375975"/>
                <a:ext cx="0" cy="455014"/>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37" name="TextBox 36">
                <a:extLst>
                  <a:ext uri="{FF2B5EF4-FFF2-40B4-BE49-F238E27FC236}">
                    <a16:creationId xmlns:a16="http://schemas.microsoft.com/office/drawing/2014/main" id="{AFF76D7D-3FE4-4B60-97E1-D590BC51127D}"/>
                  </a:ext>
                </a:extLst>
              </p:cNvPr>
              <p:cNvSpPr txBox="1"/>
              <p:nvPr/>
            </p:nvSpPr>
            <p:spPr>
              <a:xfrm>
                <a:off x="957420" y="2956562"/>
                <a:ext cx="1576136" cy="369332"/>
              </a:xfrm>
              <a:prstGeom prst="rect">
                <a:avLst/>
              </a:prstGeom>
              <a:noFill/>
            </p:spPr>
            <p:txBody>
              <a:bodyPr wrap="square" rtlCol="0">
                <a:spAutoFit/>
              </a:bodyPr>
              <a:lstStyle/>
              <a:p>
                <a:pPr algn="ctr"/>
                <a:r>
                  <a:rPr lang="en-GB" sz="1500" b="0" dirty="0"/>
                  <a:t>Off-line</a:t>
                </a:r>
                <a:r>
                  <a:rPr lang="en-GB" b="0" dirty="0"/>
                  <a:t> </a:t>
                </a:r>
                <a:r>
                  <a:rPr lang="en-GB" sz="1500" dirty="0"/>
                  <a:t>Compilation</a:t>
                </a:r>
              </a:p>
            </p:txBody>
          </p:sp>
          <p:cxnSp>
            <p:nvCxnSpPr>
              <p:cNvPr id="38" name="Elbow Connector 62">
                <a:extLst>
                  <a:ext uri="{FF2B5EF4-FFF2-40B4-BE49-F238E27FC236}">
                    <a16:creationId xmlns:a16="http://schemas.microsoft.com/office/drawing/2014/main" id="{6181061D-7CD4-40A0-B642-5B3552338301}"/>
                  </a:ext>
                </a:extLst>
              </p:cNvPr>
              <p:cNvCxnSpPr>
                <a:stCxn id="21" idx="3"/>
                <a:endCxn id="22" idx="1"/>
              </p:cNvCxnSpPr>
              <p:nvPr/>
            </p:nvCxnSpPr>
            <p:spPr bwMode="auto">
              <a:xfrm flipV="1">
                <a:off x="2533556" y="4069529"/>
                <a:ext cx="3855687" cy="1889697"/>
              </a:xfrm>
              <a:prstGeom prst="bentConnector3">
                <a:avLst>
                  <a:gd name="adj1" fmla="val 63106"/>
                </a:avLst>
              </a:prstGeom>
              <a:noFill/>
              <a:ln w="19050" cap="flat" cmpd="sng" algn="ctr">
                <a:solidFill>
                  <a:schemeClr val="tx1">
                    <a:lumMod val="50000"/>
                    <a:lumOff val="50000"/>
                  </a:schemeClr>
                </a:solidFill>
                <a:prstDash val="solid"/>
                <a:round/>
                <a:headEnd type="none" w="med" len="med"/>
                <a:tailEnd type="arrow"/>
              </a:ln>
              <a:effectLst/>
            </p:spPr>
          </p:cxnSp>
        </p:grpSp>
        <p:sp>
          <p:nvSpPr>
            <p:cNvPr id="7" name="TextBox 6">
              <a:extLst>
                <a:ext uri="{FF2B5EF4-FFF2-40B4-BE49-F238E27FC236}">
                  <a16:creationId xmlns:a16="http://schemas.microsoft.com/office/drawing/2014/main" id="{6D5DC816-6AD4-4DD2-9E7F-98657F49D129}"/>
                </a:ext>
              </a:extLst>
            </p:cNvPr>
            <p:cNvSpPr txBox="1"/>
            <p:nvPr/>
          </p:nvSpPr>
          <p:spPr>
            <a:xfrm>
              <a:off x="4540583" y="5940623"/>
              <a:ext cx="3231348" cy="369332"/>
            </a:xfrm>
            <a:prstGeom prst="rect">
              <a:avLst/>
            </a:prstGeom>
            <a:noFill/>
          </p:spPr>
          <p:txBody>
            <a:bodyPr wrap="square" rtlCol="0">
              <a:spAutoFit/>
            </a:bodyPr>
            <a:lstStyle/>
            <a:p>
              <a:r>
                <a:rPr lang="en-GB" b="0" dirty="0"/>
                <a:t>Typical program-generation flow</a:t>
              </a:r>
            </a:p>
          </p:txBody>
        </p:sp>
      </p:grpSp>
    </p:spTree>
    <p:extLst>
      <p:ext uri="{BB962C8B-B14F-4D97-AF65-F5344CB8AC3E}">
        <p14:creationId xmlns:p14="http://schemas.microsoft.com/office/powerpoint/2010/main" val="129751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6882-274B-427A-B79C-6D273045CAAC}"/>
              </a:ext>
            </a:extLst>
          </p:cNvPr>
          <p:cNvSpPr>
            <a:spLocks noGrp="1"/>
          </p:cNvSpPr>
          <p:nvPr>
            <p:ph type="title"/>
          </p:nvPr>
        </p:nvSpPr>
        <p:spPr/>
        <p:txBody>
          <a:bodyPr/>
          <a:lstStyle/>
          <a:p>
            <a:r>
              <a:rPr lang="en-GB" dirty="0"/>
              <a:t>Compilation using Arm-based Tools</a:t>
            </a:r>
            <a:endParaRPr lang="en-US" dirty="0"/>
          </a:p>
        </p:txBody>
      </p:sp>
      <p:sp>
        <p:nvSpPr>
          <p:cNvPr id="4" name="Down Arrow 51">
            <a:extLst>
              <a:ext uri="{FF2B5EF4-FFF2-40B4-BE49-F238E27FC236}">
                <a16:creationId xmlns:a16="http://schemas.microsoft.com/office/drawing/2014/main" id="{82B9B344-72DC-43D9-B4B3-42100ED5DDA3}"/>
              </a:ext>
            </a:extLst>
          </p:cNvPr>
          <p:cNvSpPr/>
          <p:nvPr/>
        </p:nvSpPr>
        <p:spPr bwMode="auto">
          <a:xfrm>
            <a:off x="7987296" y="1696390"/>
            <a:ext cx="349114" cy="800100"/>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100"/>
          </a:p>
        </p:txBody>
      </p:sp>
      <p:sp>
        <p:nvSpPr>
          <p:cNvPr id="5" name="TextBox 63">
            <a:extLst>
              <a:ext uri="{FF2B5EF4-FFF2-40B4-BE49-F238E27FC236}">
                <a16:creationId xmlns:a16="http://schemas.microsoft.com/office/drawing/2014/main" id="{D858F4A6-0A89-4C40-9AFE-541D0ADA8191}"/>
              </a:ext>
            </a:extLst>
          </p:cNvPr>
          <p:cNvSpPr txBox="1">
            <a:spLocks noChangeArrowheads="1"/>
          </p:cNvSpPr>
          <p:nvPr/>
        </p:nvSpPr>
        <p:spPr bwMode="auto">
          <a:xfrm>
            <a:off x="7569418" y="2593328"/>
            <a:ext cx="12991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500" b="0" dirty="0">
                <a:latin typeface="+mn-lt"/>
              </a:rPr>
              <a:t>.O Files</a:t>
            </a:r>
          </a:p>
          <a:p>
            <a:pPr algn="ctr" eaLnBrk="1" hangingPunct="1"/>
            <a:r>
              <a:rPr lang="en-GB" sz="1500" b="0" dirty="0">
                <a:latin typeface="+mn-lt"/>
              </a:rPr>
              <a:t>.S Files</a:t>
            </a:r>
          </a:p>
        </p:txBody>
      </p:sp>
      <p:sp>
        <p:nvSpPr>
          <p:cNvPr id="6" name="TextBox 64">
            <a:extLst>
              <a:ext uri="{FF2B5EF4-FFF2-40B4-BE49-F238E27FC236}">
                <a16:creationId xmlns:a16="http://schemas.microsoft.com/office/drawing/2014/main" id="{1A65F03F-FD8C-40BB-BBC7-DB4FD8D0AAAB}"/>
              </a:ext>
            </a:extLst>
          </p:cNvPr>
          <p:cNvSpPr txBox="1">
            <a:spLocks noChangeArrowheads="1"/>
          </p:cNvSpPr>
          <p:nvPr/>
        </p:nvSpPr>
        <p:spPr bwMode="auto">
          <a:xfrm>
            <a:off x="7429772" y="4185552"/>
            <a:ext cx="15107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500" b="0" dirty="0">
                <a:latin typeface="+mn-lt"/>
              </a:rPr>
              <a:t>.AXF File</a:t>
            </a:r>
          </a:p>
          <a:p>
            <a:pPr algn="ctr" eaLnBrk="1" hangingPunct="1"/>
            <a:r>
              <a:rPr lang="en-GB" sz="1500" b="0" dirty="0">
                <a:latin typeface="+mn-lt"/>
              </a:rPr>
              <a:t>.LIB file</a:t>
            </a:r>
          </a:p>
        </p:txBody>
      </p:sp>
      <p:sp>
        <p:nvSpPr>
          <p:cNvPr id="7" name="TextBox 65">
            <a:extLst>
              <a:ext uri="{FF2B5EF4-FFF2-40B4-BE49-F238E27FC236}">
                <a16:creationId xmlns:a16="http://schemas.microsoft.com/office/drawing/2014/main" id="{FAA6455F-9B49-487D-A61C-FCE4BBDD93AF}"/>
              </a:ext>
            </a:extLst>
          </p:cNvPr>
          <p:cNvSpPr txBox="1">
            <a:spLocks noChangeArrowheads="1"/>
          </p:cNvSpPr>
          <p:nvPr/>
        </p:nvSpPr>
        <p:spPr bwMode="auto">
          <a:xfrm>
            <a:off x="7020357" y="5694364"/>
            <a:ext cx="233800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500" b="0" dirty="0">
                <a:latin typeface="+mn-lt"/>
              </a:rPr>
              <a:t>.BIN File</a:t>
            </a:r>
          </a:p>
          <a:p>
            <a:pPr algn="ctr" eaLnBrk="1" hangingPunct="1"/>
            <a:r>
              <a:rPr lang="en-GB" sz="1500" b="0" dirty="0">
                <a:latin typeface="+mn-lt"/>
              </a:rPr>
              <a:t>.HEX File</a:t>
            </a:r>
          </a:p>
          <a:p>
            <a:pPr algn="ctr" eaLnBrk="1" hangingPunct="1"/>
            <a:r>
              <a:rPr lang="en-GB" sz="1500" b="0" dirty="0">
                <a:latin typeface="+mn-lt"/>
              </a:rPr>
              <a:t>Disassembly File</a:t>
            </a:r>
          </a:p>
        </p:txBody>
      </p:sp>
      <p:sp>
        <p:nvSpPr>
          <p:cNvPr id="8" name="TextBox 68">
            <a:extLst>
              <a:ext uri="{FF2B5EF4-FFF2-40B4-BE49-F238E27FC236}">
                <a16:creationId xmlns:a16="http://schemas.microsoft.com/office/drawing/2014/main" id="{EDF3AF78-46FD-48AB-89FE-4D150C3167A6}"/>
              </a:ext>
            </a:extLst>
          </p:cNvPr>
          <p:cNvSpPr txBox="1">
            <a:spLocks noChangeArrowheads="1"/>
          </p:cNvSpPr>
          <p:nvPr/>
        </p:nvSpPr>
        <p:spPr bwMode="auto">
          <a:xfrm>
            <a:off x="7319749" y="1021785"/>
            <a:ext cx="17984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500" b="0" dirty="0">
                <a:latin typeface="+mn-lt"/>
              </a:rPr>
              <a:t>C, C++</a:t>
            </a:r>
          </a:p>
          <a:p>
            <a:pPr algn="ctr" eaLnBrk="1" hangingPunct="1"/>
            <a:r>
              <a:rPr lang="en-GB" sz="1500" b="0" dirty="0">
                <a:latin typeface="+mn-lt"/>
              </a:rPr>
              <a:t> ASM files</a:t>
            </a:r>
          </a:p>
        </p:txBody>
      </p:sp>
      <p:sp>
        <p:nvSpPr>
          <p:cNvPr id="9" name="Down Arrow 70">
            <a:extLst>
              <a:ext uri="{FF2B5EF4-FFF2-40B4-BE49-F238E27FC236}">
                <a16:creationId xmlns:a16="http://schemas.microsoft.com/office/drawing/2014/main" id="{D322A57A-8B0D-4A5C-8939-CA2F2CC874A8}"/>
              </a:ext>
            </a:extLst>
          </p:cNvPr>
          <p:cNvSpPr/>
          <p:nvPr/>
        </p:nvSpPr>
        <p:spPr bwMode="auto">
          <a:xfrm>
            <a:off x="7977256" y="3314700"/>
            <a:ext cx="349114" cy="800100"/>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100"/>
          </a:p>
        </p:txBody>
      </p:sp>
      <p:sp>
        <p:nvSpPr>
          <p:cNvPr id="10" name="Down Arrow 72">
            <a:extLst>
              <a:ext uri="{FF2B5EF4-FFF2-40B4-BE49-F238E27FC236}">
                <a16:creationId xmlns:a16="http://schemas.microsoft.com/office/drawing/2014/main" id="{973D652A-84FC-481D-905D-06ADE6CCEB51}"/>
              </a:ext>
            </a:extLst>
          </p:cNvPr>
          <p:cNvSpPr/>
          <p:nvPr/>
        </p:nvSpPr>
        <p:spPr bwMode="auto">
          <a:xfrm>
            <a:off x="7991528" y="4878407"/>
            <a:ext cx="346998" cy="719119"/>
          </a:xfrm>
          <a:prstGeom prst="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a:p>
        </p:txBody>
      </p:sp>
      <p:sp>
        <p:nvSpPr>
          <p:cNvPr id="11" name="TextBox 73">
            <a:extLst>
              <a:ext uri="{FF2B5EF4-FFF2-40B4-BE49-F238E27FC236}">
                <a16:creationId xmlns:a16="http://schemas.microsoft.com/office/drawing/2014/main" id="{5A25992D-7830-43A2-8EA0-22B93ACFA268}"/>
              </a:ext>
            </a:extLst>
          </p:cNvPr>
          <p:cNvSpPr txBox="1">
            <a:spLocks noChangeArrowheads="1"/>
          </p:cNvSpPr>
          <p:nvPr/>
        </p:nvSpPr>
        <p:spPr bwMode="auto">
          <a:xfrm>
            <a:off x="8596658" y="1832123"/>
            <a:ext cx="24035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b="0" dirty="0">
                <a:latin typeface="+mn-lt"/>
              </a:rPr>
              <a:t>Compile</a:t>
            </a:r>
            <a:r>
              <a:rPr lang="en-GB" sz="1500" dirty="0">
                <a:latin typeface="+mn-lt"/>
              </a:rPr>
              <a:t>/</a:t>
            </a:r>
            <a:r>
              <a:rPr lang="en-GB" sz="1500" b="0" dirty="0">
                <a:latin typeface="+mn-lt"/>
              </a:rPr>
              <a:t>assemble</a:t>
            </a:r>
          </a:p>
        </p:txBody>
      </p:sp>
      <p:sp>
        <p:nvSpPr>
          <p:cNvPr id="12" name="TextBox 74">
            <a:extLst>
              <a:ext uri="{FF2B5EF4-FFF2-40B4-BE49-F238E27FC236}">
                <a16:creationId xmlns:a16="http://schemas.microsoft.com/office/drawing/2014/main" id="{D8C42044-D601-4B46-BEF0-8A4A454C807D}"/>
              </a:ext>
            </a:extLst>
          </p:cNvPr>
          <p:cNvSpPr txBox="1">
            <a:spLocks noChangeArrowheads="1"/>
          </p:cNvSpPr>
          <p:nvPr/>
        </p:nvSpPr>
        <p:spPr bwMode="auto">
          <a:xfrm>
            <a:off x="8596658" y="3436094"/>
            <a:ext cx="24035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b="0" dirty="0">
                <a:latin typeface="+mn-lt"/>
              </a:rPr>
              <a:t>Link</a:t>
            </a:r>
          </a:p>
        </p:txBody>
      </p:sp>
      <p:sp>
        <p:nvSpPr>
          <p:cNvPr id="13" name="TextBox 75">
            <a:extLst>
              <a:ext uri="{FF2B5EF4-FFF2-40B4-BE49-F238E27FC236}">
                <a16:creationId xmlns:a16="http://schemas.microsoft.com/office/drawing/2014/main" id="{C04D26D5-87A0-4D4C-AB26-24F529B56E21}"/>
              </a:ext>
            </a:extLst>
          </p:cNvPr>
          <p:cNvSpPr txBox="1">
            <a:spLocks noChangeArrowheads="1"/>
          </p:cNvSpPr>
          <p:nvPr/>
        </p:nvSpPr>
        <p:spPr bwMode="auto">
          <a:xfrm>
            <a:off x="8596658" y="5004260"/>
            <a:ext cx="24035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b="0" dirty="0">
                <a:latin typeface="+mn-lt"/>
              </a:rPr>
              <a:t>Executable</a:t>
            </a:r>
          </a:p>
        </p:txBody>
      </p:sp>
      <p:grpSp>
        <p:nvGrpSpPr>
          <p:cNvPr id="14" name="Group 13">
            <a:extLst>
              <a:ext uri="{FF2B5EF4-FFF2-40B4-BE49-F238E27FC236}">
                <a16:creationId xmlns:a16="http://schemas.microsoft.com/office/drawing/2014/main" id="{F7DD1F77-49BC-439E-BB81-571B561F8FD0}"/>
              </a:ext>
            </a:extLst>
          </p:cNvPr>
          <p:cNvGrpSpPr/>
          <p:nvPr/>
        </p:nvGrpSpPr>
        <p:grpSpPr>
          <a:xfrm>
            <a:off x="1832318" y="1322388"/>
            <a:ext cx="4743712" cy="5078412"/>
            <a:chOff x="1832318" y="1068388"/>
            <a:chExt cx="4743712" cy="5078412"/>
          </a:xfrm>
        </p:grpSpPr>
        <p:sp>
          <p:nvSpPr>
            <p:cNvPr id="15" name="Rectangle 14">
              <a:extLst>
                <a:ext uri="{FF2B5EF4-FFF2-40B4-BE49-F238E27FC236}">
                  <a16:creationId xmlns:a16="http://schemas.microsoft.com/office/drawing/2014/main" id="{98BE2CDA-C064-41BF-A8F0-9446D1D02132}"/>
                </a:ext>
              </a:extLst>
            </p:cNvPr>
            <p:cNvSpPr/>
            <p:nvPr/>
          </p:nvSpPr>
          <p:spPr bwMode="auto">
            <a:xfrm>
              <a:off x="2003701" y="1068388"/>
              <a:ext cx="1540331" cy="3873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C/ C++</a:t>
              </a:r>
            </a:p>
          </p:txBody>
        </p:sp>
        <p:sp>
          <p:nvSpPr>
            <p:cNvPr id="16" name="Rectangle 15">
              <a:extLst>
                <a:ext uri="{FF2B5EF4-FFF2-40B4-BE49-F238E27FC236}">
                  <a16:creationId xmlns:a16="http://schemas.microsoft.com/office/drawing/2014/main" id="{2878D07C-3823-463D-AA8A-C26B60A5669B}"/>
                </a:ext>
              </a:extLst>
            </p:cNvPr>
            <p:cNvSpPr/>
            <p:nvPr/>
          </p:nvSpPr>
          <p:spPr bwMode="auto">
            <a:xfrm>
              <a:off x="1832318" y="1966913"/>
              <a:ext cx="1540331" cy="385762"/>
            </a:xfrm>
            <a:prstGeom prst="rect">
              <a:avLst/>
            </a:prstGeom>
            <a:solidFill>
              <a:schemeClr val="accent5"/>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err="1"/>
                <a:t>armcc</a:t>
              </a:r>
              <a:endParaRPr lang="en-GB" sz="1500" dirty="0"/>
            </a:p>
          </p:txBody>
        </p:sp>
        <p:sp>
          <p:nvSpPr>
            <p:cNvPr id="17" name="Rectangle 16">
              <a:extLst>
                <a:ext uri="{FF2B5EF4-FFF2-40B4-BE49-F238E27FC236}">
                  <a16:creationId xmlns:a16="http://schemas.microsoft.com/office/drawing/2014/main" id="{3058B77D-86FA-4714-9690-25EB24C92DEB}"/>
                </a:ext>
              </a:extLst>
            </p:cNvPr>
            <p:cNvSpPr/>
            <p:nvPr/>
          </p:nvSpPr>
          <p:spPr bwMode="auto">
            <a:xfrm>
              <a:off x="4009518" y="1966913"/>
              <a:ext cx="1540331" cy="385762"/>
            </a:xfrm>
            <a:prstGeom prst="rect">
              <a:avLst/>
            </a:prstGeom>
            <a:solidFill>
              <a:schemeClr val="accent5"/>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err="1"/>
                <a:t>armasm</a:t>
              </a:r>
              <a:endParaRPr lang="en-GB" sz="1500" dirty="0"/>
            </a:p>
          </p:txBody>
        </p:sp>
        <p:sp>
          <p:nvSpPr>
            <p:cNvPr id="18" name="Rectangle 17">
              <a:extLst>
                <a:ext uri="{FF2B5EF4-FFF2-40B4-BE49-F238E27FC236}">
                  <a16:creationId xmlns:a16="http://schemas.microsoft.com/office/drawing/2014/main" id="{461676C0-633A-4E69-893F-F0879B94D881}"/>
                </a:ext>
              </a:extLst>
            </p:cNvPr>
            <p:cNvSpPr/>
            <p:nvPr/>
          </p:nvSpPr>
          <p:spPr bwMode="auto">
            <a:xfrm>
              <a:off x="1912720" y="1120776"/>
              <a:ext cx="1540331" cy="385763"/>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C/ C++</a:t>
              </a:r>
            </a:p>
          </p:txBody>
        </p:sp>
        <p:sp>
          <p:nvSpPr>
            <p:cNvPr id="19" name="Rectangle 18">
              <a:extLst>
                <a:ext uri="{FF2B5EF4-FFF2-40B4-BE49-F238E27FC236}">
                  <a16:creationId xmlns:a16="http://schemas.microsoft.com/office/drawing/2014/main" id="{A92A5ECA-28A0-4579-A63A-1673358AAC28}"/>
                </a:ext>
              </a:extLst>
            </p:cNvPr>
            <p:cNvSpPr/>
            <p:nvPr/>
          </p:nvSpPr>
          <p:spPr bwMode="auto">
            <a:xfrm>
              <a:off x="1832318" y="1166813"/>
              <a:ext cx="1540331" cy="3873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b="0" dirty="0"/>
                <a:t>C/C++</a:t>
              </a:r>
            </a:p>
          </p:txBody>
        </p:sp>
        <p:sp>
          <p:nvSpPr>
            <p:cNvPr id="20" name="Rectangle 19">
              <a:extLst>
                <a:ext uri="{FF2B5EF4-FFF2-40B4-BE49-F238E27FC236}">
                  <a16:creationId xmlns:a16="http://schemas.microsoft.com/office/drawing/2014/main" id="{40E9FE3C-136A-42C5-9B88-3CB716A896F0}"/>
                </a:ext>
              </a:extLst>
            </p:cNvPr>
            <p:cNvSpPr/>
            <p:nvPr/>
          </p:nvSpPr>
          <p:spPr bwMode="auto">
            <a:xfrm>
              <a:off x="4193595" y="1068388"/>
              <a:ext cx="1540331" cy="3873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C/ C++</a:t>
              </a:r>
            </a:p>
          </p:txBody>
        </p:sp>
        <p:sp>
          <p:nvSpPr>
            <p:cNvPr id="21" name="Rectangle 20">
              <a:extLst>
                <a:ext uri="{FF2B5EF4-FFF2-40B4-BE49-F238E27FC236}">
                  <a16:creationId xmlns:a16="http://schemas.microsoft.com/office/drawing/2014/main" id="{848A89EF-57F8-4436-9777-ADEAF1C06C13}"/>
                </a:ext>
              </a:extLst>
            </p:cNvPr>
            <p:cNvSpPr/>
            <p:nvPr/>
          </p:nvSpPr>
          <p:spPr bwMode="auto">
            <a:xfrm>
              <a:off x="4102615" y="1120776"/>
              <a:ext cx="1540331" cy="385763"/>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C/ C++</a:t>
              </a:r>
            </a:p>
          </p:txBody>
        </p:sp>
        <p:sp>
          <p:nvSpPr>
            <p:cNvPr id="22" name="Rectangle 21">
              <a:extLst>
                <a:ext uri="{FF2B5EF4-FFF2-40B4-BE49-F238E27FC236}">
                  <a16:creationId xmlns:a16="http://schemas.microsoft.com/office/drawing/2014/main" id="{5E6E0F31-E26A-469F-A7EF-76BED45589F8}"/>
                </a:ext>
              </a:extLst>
            </p:cNvPr>
            <p:cNvSpPr/>
            <p:nvPr/>
          </p:nvSpPr>
          <p:spPr bwMode="auto">
            <a:xfrm>
              <a:off x="4020096" y="1166813"/>
              <a:ext cx="1540331" cy="3873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t>Assembly</a:t>
              </a:r>
            </a:p>
          </p:txBody>
        </p:sp>
        <p:sp>
          <p:nvSpPr>
            <p:cNvPr id="23" name="Rectangle 22">
              <a:extLst>
                <a:ext uri="{FF2B5EF4-FFF2-40B4-BE49-F238E27FC236}">
                  <a16:creationId xmlns:a16="http://schemas.microsoft.com/office/drawing/2014/main" id="{10FF4C6A-8843-4380-8CCD-E94936D48563}"/>
                </a:ext>
              </a:extLst>
            </p:cNvPr>
            <p:cNvSpPr/>
            <p:nvPr/>
          </p:nvSpPr>
          <p:spPr bwMode="auto">
            <a:xfrm>
              <a:off x="3038346" y="2797175"/>
              <a:ext cx="1540331" cy="3873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C/ C++</a:t>
              </a:r>
            </a:p>
          </p:txBody>
        </p:sp>
        <p:sp>
          <p:nvSpPr>
            <p:cNvPr id="24" name="Rectangle 23">
              <a:extLst>
                <a:ext uri="{FF2B5EF4-FFF2-40B4-BE49-F238E27FC236}">
                  <a16:creationId xmlns:a16="http://schemas.microsoft.com/office/drawing/2014/main" id="{53C6F34D-9F62-42C7-BFAF-D5F5165393C2}"/>
                </a:ext>
              </a:extLst>
            </p:cNvPr>
            <p:cNvSpPr/>
            <p:nvPr/>
          </p:nvSpPr>
          <p:spPr bwMode="auto">
            <a:xfrm>
              <a:off x="2947366" y="2849563"/>
              <a:ext cx="1540331" cy="3873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C/ C++</a:t>
              </a:r>
            </a:p>
          </p:txBody>
        </p:sp>
        <p:sp>
          <p:nvSpPr>
            <p:cNvPr id="25" name="Rectangle 24">
              <a:extLst>
                <a:ext uri="{FF2B5EF4-FFF2-40B4-BE49-F238E27FC236}">
                  <a16:creationId xmlns:a16="http://schemas.microsoft.com/office/drawing/2014/main" id="{8DBDB786-0084-4C46-9F36-1D541C39D11E}"/>
                </a:ext>
              </a:extLst>
            </p:cNvPr>
            <p:cNvSpPr/>
            <p:nvPr/>
          </p:nvSpPr>
          <p:spPr bwMode="auto">
            <a:xfrm>
              <a:off x="2866964" y="2895600"/>
              <a:ext cx="1540331" cy="3873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t>Object</a:t>
              </a:r>
            </a:p>
          </p:txBody>
        </p:sp>
        <p:sp>
          <p:nvSpPr>
            <p:cNvPr id="26" name="Rectangle 25">
              <a:extLst>
                <a:ext uri="{FF2B5EF4-FFF2-40B4-BE49-F238E27FC236}">
                  <a16:creationId xmlns:a16="http://schemas.microsoft.com/office/drawing/2014/main" id="{034734E6-A9B3-4DAB-B965-B3BEA31FC0CA}"/>
                </a:ext>
              </a:extLst>
            </p:cNvPr>
            <p:cNvSpPr/>
            <p:nvPr/>
          </p:nvSpPr>
          <p:spPr bwMode="auto">
            <a:xfrm>
              <a:off x="5035699" y="2797175"/>
              <a:ext cx="1540331" cy="3873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C/ C++</a:t>
              </a:r>
            </a:p>
          </p:txBody>
        </p:sp>
        <p:sp>
          <p:nvSpPr>
            <p:cNvPr id="27" name="Rectangle 26">
              <a:extLst>
                <a:ext uri="{FF2B5EF4-FFF2-40B4-BE49-F238E27FC236}">
                  <a16:creationId xmlns:a16="http://schemas.microsoft.com/office/drawing/2014/main" id="{0B8CB2D1-6E6F-4210-8E42-468AC5565EAA}"/>
                </a:ext>
              </a:extLst>
            </p:cNvPr>
            <p:cNvSpPr/>
            <p:nvPr/>
          </p:nvSpPr>
          <p:spPr bwMode="auto">
            <a:xfrm>
              <a:off x="4944719" y="2849563"/>
              <a:ext cx="1540331" cy="3873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C/ C++</a:t>
              </a:r>
            </a:p>
          </p:txBody>
        </p:sp>
        <p:sp>
          <p:nvSpPr>
            <p:cNvPr id="28" name="Rectangle 27">
              <a:extLst>
                <a:ext uri="{FF2B5EF4-FFF2-40B4-BE49-F238E27FC236}">
                  <a16:creationId xmlns:a16="http://schemas.microsoft.com/office/drawing/2014/main" id="{00D8E3DB-6BDF-44D9-8DE8-10E6C1F94ED8}"/>
                </a:ext>
              </a:extLst>
            </p:cNvPr>
            <p:cNvSpPr/>
            <p:nvPr/>
          </p:nvSpPr>
          <p:spPr bwMode="auto">
            <a:xfrm>
              <a:off x="4862200" y="2895600"/>
              <a:ext cx="1540331" cy="3873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t>Libraries</a:t>
              </a:r>
            </a:p>
          </p:txBody>
        </p:sp>
        <p:sp>
          <p:nvSpPr>
            <p:cNvPr id="29" name="Rectangle 28">
              <a:extLst>
                <a:ext uri="{FF2B5EF4-FFF2-40B4-BE49-F238E27FC236}">
                  <a16:creationId xmlns:a16="http://schemas.microsoft.com/office/drawing/2014/main" id="{0E511834-15A0-4E20-B493-033BCFE0D3AA}"/>
                </a:ext>
              </a:extLst>
            </p:cNvPr>
            <p:cNvSpPr/>
            <p:nvPr/>
          </p:nvSpPr>
          <p:spPr bwMode="auto">
            <a:xfrm>
              <a:off x="3918536" y="3714750"/>
              <a:ext cx="1540331" cy="522288"/>
            </a:xfrm>
            <a:prstGeom prst="rect">
              <a:avLst/>
            </a:prstGeom>
            <a:solidFill>
              <a:schemeClr val="accent5"/>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err="1"/>
                <a:t>armlink</a:t>
              </a:r>
              <a:r>
                <a:rPr lang="en-GB" b="0" dirty="0"/>
                <a:t> </a:t>
              </a:r>
              <a:r>
                <a:rPr lang="en-GB" sz="1500" dirty="0"/>
                <a:t>&amp; </a:t>
              </a:r>
            </a:p>
            <a:p>
              <a:pPr algn="ctr">
                <a:defRPr/>
              </a:pPr>
              <a:r>
                <a:rPr lang="en-GB" sz="1500" dirty="0" err="1"/>
                <a:t>armmar</a:t>
              </a:r>
              <a:endParaRPr lang="en-GB" sz="1500" dirty="0"/>
            </a:p>
          </p:txBody>
        </p:sp>
        <p:sp>
          <p:nvSpPr>
            <p:cNvPr id="30" name="Rectangle 29">
              <a:extLst>
                <a:ext uri="{FF2B5EF4-FFF2-40B4-BE49-F238E27FC236}">
                  <a16:creationId xmlns:a16="http://schemas.microsoft.com/office/drawing/2014/main" id="{7B72D4E0-BBB5-461F-8B0C-5FC7750C350F}"/>
                </a:ext>
              </a:extLst>
            </p:cNvPr>
            <p:cNvSpPr/>
            <p:nvPr/>
          </p:nvSpPr>
          <p:spPr bwMode="auto">
            <a:xfrm>
              <a:off x="3922767" y="4603750"/>
              <a:ext cx="1540331" cy="387350"/>
            </a:xfrm>
            <a:prstGeom prst="rect">
              <a:avLst/>
            </a:prstGeom>
            <a:solidFill>
              <a:schemeClr val="accent3"/>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t>Image</a:t>
              </a:r>
            </a:p>
          </p:txBody>
        </p:sp>
        <p:sp>
          <p:nvSpPr>
            <p:cNvPr id="31" name="Rectangle 30">
              <a:extLst>
                <a:ext uri="{FF2B5EF4-FFF2-40B4-BE49-F238E27FC236}">
                  <a16:creationId xmlns:a16="http://schemas.microsoft.com/office/drawing/2014/main" id="{E6D8907D-2E12-418C-A15D-88CAB40D67DE}"/>
                </a:ext>
              </a:extLst>
            </p:cNvPr>
            <p:cNvSpPr/>
            <p:nvPr/>
          </p:nvSpPr>
          <p:spPr bwMode="auto">
            <a:xfrm>
              <a:off x="3924884" y="5761038"/>
              <a:ext cx="1540331" cy="385762"/>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t>Binary</a:t>
              </a:r>
            </a:p>
          </p:txBody>
        </p:sp>
        <p:sp>
          <p:nvSpPr>
            <p:cNvPr id="32" name="Down Arrow 52">
              <a:extLst>
                <a:ext uri="{FF2B5EF4-FFF2-40B4-BE49-F238E27FC236}">
                  <a16:creationId xmlns:a16="http://schemas.microsoft.com/office/drawing/2014/main" id="{BF6314DA-9058-4421-B735-036C30452866}"/>
                </a:ext>
              </a:extLst>
            </p:cNvPr>
            <p:cNvSpPr/>
            <p:nvPr/>
          </p:nvSpPr>
          <p:spPr bwMode="auto">
            <a:xfrm>
              <a:off x="2422637" y="1631951"/>
              <a:ext cx="346998" cy="263525"/>
            </a:xfrm>
            <a:prstGeom prst="downArrow">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a:p>
          </p:txBody>
        </p:sp>
        <p:sp>
          <p:nvSpPr>
            <p:cNvPr id="33" name="Down Arrow 53">
              <a:extLst>
                <a:ext uri="{FF2B5EF4-FFF2-40B4-BE49-F238E27FC236}">
                  <a16:creationId xmlns:a16="http://schemas.microsoft.com/office/drawing/2014/main" id="{CE09236E-794A-4B3B-8583-1C325B40CB40}"/>
                </a:ext>
              </a:extLst>
            </p:cNvPr>
            <p:cNvSpPr/>
            <p:nvPr/>
          </p:nvSpPr>
          <p:spPr bwMode="auto">
            <a:xfrm>
              <a:off x="4593489" y="1631951"/>
              <a:ext cx="346998" cy="263525"/>
            </a:xfrm>
            <a:prstGeom prst="downArrow">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a:p>
          </p:txBody>
        </p:sp>
        <p:sp>
          <p:nvSpPr>
            <p:cNvPr id="34" name="Down Arrow 56">
              <a:extLst>
                <a:ext uri="{FF2B5EF4-FFF2-40B4-BE49-F238E27FC236}">
                  <a16:creationId xmlns:a16="http://schemas.microsoft.com/office/drawing/2014/main" id="{B0084DB6-C3B6-477F-9F7C-9B7C794230A1}"/>
                </a:ext>
              </a:extLst>
            </p:cNvPr>
            <p:cNvSpPr/>
            <p:nvPr/>
          </p:nvSpPr>
          <p:spPr bwMode="auto">
            <a:xfrm rot="2700000">
              <a:off x="5386087" y="3297062"/>
              <a:ext cx="255587" cy="452790"/>
            </a:xfrm>
            <a:prstGeom prst="downArrow">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a:p>
          </p:txBody>
        </p:sp>
        <p:sp>
          <p:nvSpPr>
            <p:cNvPr id="35" name="Down Arrow 57">
              <a:extLst>
                <a:ext uri="{FF2B5EF4-FFF2-40B4-BE49-F238E27FC236}">
                  <a16:creationId xmlns:a16="http://schemas.microsoft.com/office/drawing/2014/main" id="{E2FAE62E-9502-4125-9BBC-0046D986316E}"/>
                </a:ext>
              </a:extLst>
            </p:cNvPr>
            <p:cNvSpPr/>
            <p:nvPr/>
          </p:nvSpPr>
          <p:spPr bwMode="auto">
            <a:xfrm rot="18900000">
              <a:off x="3670983" y="3328988"/>
              <a:ext cx="346998" cy="360362"/>
            </a:xfrm>
            <a:prstGeom prst="downArrow">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a:p>
          </p:txBody>
        </p:sp>
        <p:sp>
          <p:nvSpPr>
            <p:cNvPr id="36" name="Down Arrow 58">
              <a:extLst>
                <a:ext uri="{FF2B5EF4-FFF2-40B4-BE49-F238E27FC236}">
                  <a16:creationId xmlns:a16="http://schemas.microsoft.com/office/drawing/2014/main" id="{66390FB0-8635-4B46-8FF7-625861A2E6F8}"/>
                </a:ext>
              </a:extLst>
            </p:cNvPr>
            <p:cNvSpPr/>
            <p:nvPr/>
          </p:nvSpPr>
          <p:spPr bwMode="auto">
            <a:xfrm>
              <a:off x="4485581" y="4289425"/>
              <a:ext cx="349114" cy="261938"/>
            </a:xfrm>
            <a:prstGeom prst="downArrow">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a:p>
          </p:txBody>
        </p:sp>
        <p:sp>
          <p:nvSpPr>
            <p:cNvPr id="37" name="Down Arrow 59">
              <a:extLst>
                <a:ext uri="{FF2B5EF4-FFF2-40B4-BE49-F238E27FC236}">
                  <a16:creationId xmlns:a16="http://schemas.microsoft.com/office/drawing/2014/main" id="{464B7C83-D562-4974-99FA-20819B6C5616}"/>
                </a:ext>
              </a:extLst>
            </p:cNvPr>
            <p:cNvSpPr/>
            <p:nvPr/>
          </p:nvSpPr>
          <p:spPr bwMode="auto">
            <a:xfrm>
              <a:off x="4485581" y="5129213"/>
              <a:ext cx="349114" cy="481012"/>
            </a:xfrm>
            <a:prstGeom prst="downArrow">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a:p>
          </p:txBody>
        </p:sp>
        <p:sp>
          <p:nvSpPr>
            <p:cNvPr id="38" name="Down Arrow 76">
              <a:extLst>
                <a:ext uri="{FF2B5EF4-FFF2-40B4-BE49-F238E27FC236}">
                  <a16:creationId xmlns:a16="http://schemas.microsoft.com/office/drawing/2014/main" id="{5AD0C7ED-6763-4ABE-979E-E03824FBD3FE}"/>
                </a:ext>
              </a:extLst>
            </p:cNvPr>
            <p:cNvSpPr/>
            <p:nvPr/>
          </p:nvSpPr>
          <p:spPr bwMode="auto">
            <a:xfrm rot="2700000">
              <a:off x="4423379" y="2354087"/>
              <a:ext cx="255587" cy="452790"/>
            </a:xfrm>
            <a:prstGeom prst="downArrow">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a:p>
          </p:txBody>
        </p:sp>
        <p:sp>
          <p:nvSpPr>
            <p:cNvPr id="39" name="Down Arrow 77">
              <a:extLst>
                <a:ext uri="{FF2B5EF4-FFF2-40B4-BE49-F238E27FC236}">
                  <a16:creationId xmlns:a16="http://schemas.microsoft.com/office/drawing/2014/main" id="{C3D39FFA-5061-44E7-A2DA-57F74E41E8E0}"/>
                </a:ext>
              </a:extLst>
            </p:cNvPr>
            <p:cNvSpPr/>
            <p:nvPr/>
          </p:nvSpPr>
          <p:spPr bwMode="auto">
            <a:xfrm rot="18900000">
              <a:off x="2708275" y="2386013"/>
              <a:ext cx="346998" cy="360362"/>
            </a:xfrm>
            <a:prstGeom prst="downArrow">
              <a:avLst/>
            </a:prstGeom>
            <a:solidFill>
              <a:schemeClr val="bg1">
                <a:lumMod val="95000"/>
              </a:schemeClr>
            </a:solid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a:p>
          </p:txBody>
        </p:sp>
      </p:grpSp>
    </p:spTree>
    <p:extLst>
      <p:ext uri="{BB962C8B-B14F-4D97-AF65-F5344CB8AC3E}">
        <p14:creationId xmlns:p14="http://schemas.microsoft.com/office/powerpoint/2010/main" val="88191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8055-1B1D-4C79-8F62-4F302C449B02}"/>
              </a:ext>
            </a:extLst>
          </p:cNvPr>
          <p:cNvSpPr>
            <a:spLocks noGrp="1"/>
          </p:cNvSpPr>
          <p:nvPr>
            <p:ph type="title"/>
          </p:nvPr>
        </p:nvSpPr>
        <p:spPr/>
        <p:txBody>
          <a:bodyPr/>
          <a:lstStyle/>
          <a:p>
            <a:r>
              <a:rPr lang="en-GB" dirty="0"/>
              <a:t>Compiler Stages</a:t>
            </a:r>
            <a:endParaRPr lang="en-US" dirty="0"/>
          </a:p>
        </p:txBody>
      </p:sp>
      <p:sp>
        <p:nvSpPr>
          <p:cNvPr id="3" name="Content Placeholder 2">
            <a:extLst>
              <a:ext uri="{FF2B5EF4-FFF2-40B4-BE49-F238E27FC236}">
                <a16:creationId xmlns:a16="http://schemas.microsoft.com/office/drawing/2014/main" id="{6966387B-80D8-4A5B-B9E5-359890B2101C}"/>
              </a:ext>
            </a:extLst>
          </p:cNvPr>
          <p:cNvSpPr>
            <a:spLocks noGrp="1"/>
          </p:cNvSpPr>
          <p:nvPr>
            <p:ph idx="1"/>
          </p:nvPr>
        </p:nvSpPr>
        <p:spPr/>
        <p:txBody>
          <a:bodyPr/>
          <a:lstStyle/>
          <a:p>
            <a:pPr>
              <a:spcBef>
                <a:spcPts val="0"/>
              </a:spcBef>
              <a:spcAft>
                <a:spcPts val="1200"/>
              </a:spcAft>
            </a:pPr>
            <a:r>
              <a:rPr lang="en-GB" sz="1400" dirty="0"/>
              <a:t>Pre-processing</a:t>
            </a:r>
          </a:p>
          <a:p>
            <a:pPr lvl="1">
              <a:spcAft>
                <a:spcPts val="1000"/>
              </a:spcAft>
            </a:pPr>
            <a:r>
              <a:rPr lang="en-GB" sz="1200" dirty="0"/>
              <a:t>Replaces macros, defined by an initial hash-tag (#) in the code</a:t>
            </a:r>
          </a:p>
          <a:p>
            <a:pPr lvl="1">
              <a:spcAft>
                <a:spcPts val="1000"/>
              </a:spcAft>
            </a:pPr>
            <a:r>
              <a:rPr lang="en-GB" sz="1200"/>
              <a:t>Merges all subfiles (.</a:t>
            </a:r>
            <a:r>
              <a:rPr lang="en-GB" sz="1200" dirty="0"/>
              <a:t>c, .h) to one complete file</a:t>
            </a:r>
          </a:p>
          <a:p>
            <a:pPr>
              <a:spcBef>
                <a:spcPts val="0"/>
              </a:spcBef>
              <a:spcAft>
                <a:spcPts val="1200"/>
              </a:spcAft>
            </a:pPr>
            <a:r>
              <a:rPr lang="en-GB" sz="1400" dirty="0"/>
              <a:t>Parser</a:t>
            </a:r>
          </a:p>
          <a:p>
            <a:pPr lvl="1">
              <a:spcAft>
                <a:spcPts val="1000"/>
              </a:spcAft>
            </a:pPr>
            <a:r>
              <a:rPr lang="en-GB" sz="1200" dirty="0"/>
              <a:t>Reads in C code</a:t>
            </a:r>
          </a:p>
          <a:p>
            <a:pPr lvl="1">
              <a:spcAft>
                <a:spcPts val="1000"/>
              </a:spcAft>
            </a:pPr>
            <a:r>
              <a:rPr lang="en-GB" sz="1200" dirty="0"/>
              <a:t>Checks for syntax errors</a:t>
            </a:r>
          </a:p>
          <a:p>
            <a:pPr lvl="1">
              <a:spcAft>
                <a:spcPts val="1000"/>
              </a:spcAft>
            </a:pPr>
            <a:r>
              <a:rPr lang="en-GB" sz="1200" dirty="0"/>
              <a:t>Forms intermediate code (tree representation)</a:t>
            </a:r>
          </a:p>
          <a:p>
            <a:pPr>
              <a:spcAft>
                <a:spcPts val="1200"/>
              </a:spcAft>
            </a:pPr>
            <a:r>
              <a:rPr lang="en-GB" sz="1400" dirty="0"/>
              <a:t>High-Level Optimizer: Modifies intermediate code (processor-independent)</a:t>
            </a:r>
          </a:p>
          <a:p>
            <a:pPr>
              <a:spcBef>
                <a:spcPts val="0"/>
              </a:spcBef>
              <a:spcAft>
                <a:spcPts val="1200"/>
              </a:spcAft>
            </a:pPr>
            <a:r>
              <a:rPr lang="en-GB" sz="1400" dirty="0"/>
              <a:t>Code Generator</a:t>
            </a:r>
          </a:p>
          <a:p>
            <a:pPr lvl="1">
              <a:spcAft>
                <a:spcPts val="1000"/>
              </a:spcAft>
            </a:pPr>
            <a:r>
              <a:rPr lang="en-GB" sz="1200" dirty="0"/>
              <a:t>Creates assembly code step-by-step from each node of the intermediate code</a:t>
            </a:r>
          </a:p>
          <a:p>
            <a:pPr lvl="1">
              <a:spcAft>
                <a:spcPts val="1000"/>
              </a:spcAft>
            </a:pPr>
            <a:r>
              <a:rPr lang="en-GB" sz="1200" dirty="0"/>
              <a:t>Allocates variable uses to registers</a:t>
            </a:r>
          </a:p>
          <a:p>
            <a:pPr>
              <a:spcBef>
                <a:spcPts val="0"/>
              </a:spcBef>
              <a:spcAft>
                <a:spcPts val="1200"/>
              </a:spcAft>
            </a:pPr>
            <a:r>
              <a:rPr lang="en-GB" sz="1400" dirty="0"/>
              <a:t>Low-Level Optimizer: Modifies assembly code (parts are processor-specific)</a:t>
            </a:r>
          </a:p>
          <a:p>
            <a:pPr>
              <a:spcBef>
                <a:spcPts val="0"/>
              </a:spcBef>
              <a:spcAft>
                <a:spcPts val="1200"/>
              </a:spcAft>
            </a:pPr>
            <a:r>
              <a:rPr lang="en-GB" sz="1400" dirty="0"/>
              <a:t>Assembler: Creates object code (machine code)</a:t>
            </a:r>
          </a:p>
          <a:p>
            <a:pPr>
              <a:spcBef>
                <a:spcPts val="0"/>
              </a:spcBef>
              <a:spcAft>
                <a:spcPts val="1200"/>
              </a:spcAft>
            </a:pPr>
            <a:r>
              <a:rPr lang="en-GB" sz="1400" dirty="0"/>
              <a:t>Linker/Loader: Creates executable image from object file</a:t>
            </a:r>
          </a:p>
          <a:p>
            <a:endParaRPr lang="en-GB" dirty="0"/>
          </a:p>
        </p:txBody>
      </p:sp>
    </p:spTree>
    <p:extLst>
      <p:ext uri="{BB962C8B-B14F-4D97-AF65-F5344CB8AC3E}">
        <p14:creationId xmlns:p14="http://schemas.microsoft.com/office/powerpoint/2010/main" val="81491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382D-B5AF-4D74-A026-8B7E5516660B}"/>
              </a:ext>
            </a:extLst>
          </p:cNvPr>
          <p:cNvSpPr>
            <a:spLocks noGrp="1"/>
          </p:cNvSpPr>
          <p:nvPr>
            <p:ph type="title"/>
          </p:nvPr>
        </p:nvSpPr>
        <p:spPr/>
        <p:txBody>
          <a:bodyPr/>
          <a:lstStyle/>
          <a:p>
            <a:r>
              <a:rPr lang="en-GB" dirty="0"/>
              <a:t>Cortex-M4 Program Image</a:t>
            </a:r>
            <a:endParaRPr lang="en-US" dirty="0"/>
          </a:p>
        </p:txBody>
      </p:sp>
      <p:sp>
        <p:nvSpPr>
          <p:cNvPr id="44" name="Rectangle 5">
            <a:extLst>
              <a:ext uri="{FF2B5EF4-FFF2-40B4-BE49-F238E27FC236}">
                <a16:creationId xmlns:a16="http://schemas.microsoft.com/office/drawing/2014/main" id="{A8EA0868-CDE9-4FDE-87A9-C0F0938946C3}"/>
              </a:ext>
            </a:extLst>
          </p:cNvPr>
          <p:cNvSpPr/>
          <p:nvPr/>
        </p:nvSpPr>
        <p:spPr bwMode="auto">
          <a:xfrm>
            <a:off x="7168309" y="3495648"/>
            <a:ext cx="1752600" cy="2211194"/>
          </a:xfrm>
          <a:prstGeom prst="rect">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600" b="0" dirty="0"/>
          </a:p>
        </p:txBody>
      </p:sp>
      <p:sp>
        <p:nvSpPr>
          <p:cNvPr id="45" name="TextBox 8">
            <a:extLst>
              <a:ext uri="{FF2B5EF4-FFF2-40B4-BE49-F238E27FC236}">
                <a16:creationId xmlns:a16="http://schemas.microsoft.com/office/drawing/2014/main" id="{B55614F3-8924-4018-A8EE-A555BEABA1FE}"/>
              </a:ext>
            </a:extLst>
          </p:cNvPr>
          <p:cNvSpPr txBox="1"/>
          <p:nvPr/>
        </p:nvSpPr>
        <p:spPr>
          <a:xfrm>
            <a:off x="7155048" y="3512259"/>
            <a:ext cx="1765861" cy="323165"/>
          </a:xfrm>
          <a:prstGeom prst="rect">
            <a:avLst/>
          </a:prstGeom>
          <a:noFill/>
        </p:spPr>
        <p:txBody>
          <a:bodyPr wrap="square">
            <a:spAutoFit/>
          </a:bodyPr>
          <a:lstStyle/>
          <a:p>
            <a:pPr algn="ctr">
              <a:defRPr/>
            </a:pPr>
            <a:r>
              <a:rPr lang="en-GB" sz="1500" dirty="0"/>
              <a:t>Code region</a:t>
            </a:r>
          </a:p>
        </p:txBody>
      </p:sp>
      <p:sp>
        <p:nvSpPr>
          <p:cNvPr id="46" name="Rectangle 9">
            <a:extLst>
              <a:ext uri="{FF2B5EF4-FFF2-40B4-BE49-F238E27FC236}">
                <a16:creationId xmlns:a16="http://schemas.microsoft.com/office/drawing/2014/main" id="{21CA5923-447D-4E37-BD87-13CD8EE78082}"/>
              </a:ext>
            </a:extLst>
          </p:cNvPr>
          <p:cNvSpPr/>
          <p:nvPr/>
        </p:nvSpPr>
        <p:spPr bwMode="auto">
          <a:xfrm>
            <a:off x="7245900" y="3849468"/>
            <a:ext cx="1597418" cy="792163"/>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Start-up routine &amp;</a:t>
            </a:r>
          </a:p>
          <a:p>
            <a:pPr algn="ctr">
              <a:defRPr/>
            </a:pPr>
            <a:r>
              <a:rPr lang="en-GB" sz="1500" dirty="0"/>
              <a:t>Program code &amp;</a:t>
            </a:r>
          </a:p>
          <a:p>
            <a:pPr algn="ctr">
              <a:defRPr/>
            </a:pPr>
            <a:r>
              <a:rPr lang="en-GB" sz="1500" dirty="0"/>
              <a:t>C library code</a:t>
            </a:r>
          </a:p>
        </p:txBody>
      </p:sp>
      <p:sp>
        <p:nvSpPr>
          <p:cNvPr id="47" name="Rectangle 10">
            <a:extLst>
              <a:ext uri="{FF2B5EF4-FFF2-40B4-BE49-F238E27FC236}">
                <a16:creationId xmlns:a16="http://schemas.microsoft.com/office/drawing/2014/main" id="{52197EDD-B6AA-4D57-B3EE-30DD989A5EDB}"/>
              </a:ext>
            </a:extLst>
          </p:cNvPr>
          <p:cNvSpPr/>
          <p:nvPr/>
        </p:nvSpPr>
        <p:spPr bwMode="auto">
          <a:xfrm>
            <a:off x="7245900" y="4833719"/>
            <a:ext cx="1597418" cy="792163"/>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Vector table</a:t>
            </a:r>
          </a:p>
        </p:txBody>
      </p:sp>
      <p:sp>
        <p:nvSpPr>
          <p:cNvPr id="48" name="Left Brace 11">
            <a:extLst>
              <a:ext uri="{FF2B5EF4-FFF2-40B4-BE49-F238E27FC236}">
                <a16:creationId xmlns:a16="http://schemas.microsoft.com/office/drawing/2014/main" id="{5D6DDDE6-A64C-44CF-A258-3A24CA8EFC50}"/>
              </a:ext>
            </a:extLst>
          </p:cNvPr>
          <p:cNvSpPr/>
          <p:nvPr/>
        </p:nvSpPr>
        <p:spPr bwMode="auto">
          <a:xfrm>
            <a:off x="6842242" y="3548847"/>
            <a:ext cx="208831" cy="2019884"/>
          </a:xfrm>
          <a:prstGeom prst="leftBrace">
            <a:avLst>
              <a:gd name="adj1" fmla="val 26409"/>
              <a:gd name="adj2" fmla="val 50000"/>
            </a:avLst>
          </a:prstGeom>
          <a:noFill/>
          <a:ln w="19050" cap="flat" cmpd="sng" algn="ctr">
            <a:solidFill>
              <a:schemeClr val="bg1">
                <a:lumMod val="50000"/>
              </a:schemeClr>
            </a:solidFill>
            <a:prstDash val="solid"/>
            <a:round/>
            <a:headEnd type="none" w="med" len="med"/>
            <a:tailEnd type="none" w="med" len="med"/>
          </a:ln>
          <a:effectLst/>
        </p:spPr>
        <p:txBody>
          <a:bodyPr wrap="none" anchor="ctr"/>
          <a:lstStyle/>
          <a:p>
            <a:pPr algn="ctr">
              <a:defRPr/>
            </a:pPr>
            <a:endParaRPr lang="en-GB" sz="1600"/>
          </a:p>
        </p:txBody>
      </p:sp>
      <p:sp>
        <p:nvSpPr>
          <p:cNvPr id="49" name="TextBox 12">
            <a:extLst>
              <a:ext uri="{FF2B5EF4-FFF2-40B4-BE49-F238E27FC236}">
                <a16:creationId xmlns:a16="http://schemas.microsoft.com/office/drawing/2014/main" id="{072BE586-20AC-4297-95C1-81F57BF7B64B}"/>
              </a:ext>
            </a:extLst>
          </p:cNvPr>
          <p:cNvSpPr txBox="1"/>
          <p:nvPr/>
        </p:nvSpPr>
        <p:spPr>
          <a:xfrm>
            <a:off x="5762901" y="4245549"/>
            <a:ext cx="1434539" cy="553998"/>
          </a:xfrm>
          <a:prstGeom prst="rect">
            <a:avLst/>
          </a:prstGeom>
          <a:noFill/>
        </p:spPr>
        <p:txBody>
          <a:bodyPr>
            <a:spAutoFit/>
          </a:bodyPr>
          <a:lstStyle/>
          <a:p>
            <a:pPr algn="ctr">
              <a:defRPr/>
            </a:pPr>
            <a:r>
              <a:rPr lang="en-GB" sz="1500" dirty="0"/>
              <a:t>Program</a:t>
            </a:r>
          </a:p>
          <a:p>
            <a:pPr algn="ctr">
              <a:defRPr/>
            </a:pPr>
            <a:r>
              <a:rPr lang="en-GB" sz="1500" dirty="0"/>
              <a:t>Image </a:t>
            </a:r>
          </a:p>
        </p:txBody>
      </p:sp>
      <p:cxnSp>
        <p:nvCxnSpPr>
          <p:cNvPr id="50" name="Straight Connector 13">
            <a:extLst>
              <a:ext uri="{FF2B5EF4-FFF2-40B4-BE49-F238E27FC236}">
                <a16:creationId xmlns:a16="http://schemas.microsoft.com/office/drawing/2014/main" id="{9BF01891-6296-43C6-B011-99E0ACDA8B60}"/>
              </a:ext>
            </a:extLst>
          </p:cNvPr>
          <p:cNvCxnSpPr/>
          <p:nvPr/>
        </p:nvCxnSpPr>
        <p:spPr bwMode="auto">
          <a:xfrm flipV="1">
            <a:off x="8846906" y="1555530"/>
            <a:ext cx="947361" cy="3289300"/>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51" name="Straight Connector 14">
            <a:extLst>
              <a:ext uri="{FF2B5EF4-FFF2-40B4-BE49-F238E27FC236}">
                <a16:creationId xmlns:a16="http://schemas.microsoft.com/office/drawing/2014/main" id="{91E75C18-7CA0-42A3-8FD0-779DF7C54542}"/>
              </a:ext>
            </a:extLst>
          </p:cNvPr>
          <p:cNvCxnSpPr/>
          <p:nvPr/>
        </p:nvCxnSpPr>
        <p:spPr bwMode="auto">
          <a:xfrm>
            <a:off x="8804866" y="5636993"/>
            <a:ext cx="794961" cy="0"/>
          </a:xfrm>
          <a:prstGeom prst="line">
            <a:avLst/>
          </a:prstGeom>
          <a:noFill/>
          <a:ln w="19050" cap="flat" cmpd="sng" algn="ctr">
            <a:solidFill>
              <a:schemeClr val="bg1">
                <a:lumMod val="75000"/>
              </a:schemeClr>
            </a:solidFill>
            <a:prstDash val="sysDot"/>
            <a:round/>
            <a:headEnd type="none" w="med" len="med"/>
            <a:tailEnd type="none" w="med" len="med"/>
          </a:ln>
          <a:effectLst/>
        </p:spPr>
      </p:cxnSp>
      <p:grpSp>
        <p:nvGrpSpPr>
          <p:cNvPr id="52" name="Gruppierung 2">
            <a:extLst>
              <a:ext uri="{FF2B5EF4-FFF2-40B4-BE49-F238E27FC236}">
                <a16:creationId xmlns:a16="http://schemas.microsoft.com/office/drawing/2014/main" id="{6213F94F-E9A7-4419-968D-544F803224BB}"/>
              </a:ext>
            </a:extLst>
          </p:cNvPr>
          <p:cNvGrpSpPr/>
          <p:nvPr/>
        </p:nvGrpSpPr>
        <p:grpSpPr>
          <a:xfrm>
            <a:off x="9794267" y="1569818"/>
            <a:ext cx="1226082" cy="4037031"/>
            <a:chOff x="6982089" y="1538288"/>
            <a:chExt cx="2699812" cy="4037031"/>
          </a:xfrm>
        </p:grpSpPr>
        <p:sp>
          <p:nvSpPr>
            <p:cNvPr id="53" name="Rectangle 32">
              <a:extLst>
                <a:ext uri="{FF2B5EF4-FFF2-40B4-BE49-F238E27FC236}">
                  <a16:creationId xmlns:a16="http://schemas.microsoft.com/office/drawing/2014/main" id="{F8DA2094-6314-442A-AB51-2F95807D0A38}"/>
                </a:ext>
              </a:extLst>
            </p:cNvPr>
            <p:cNvSpPr/>
            <p:nvPr/>
          </p:nvSpPr>
          <p:spPr bwMode="auto">
            <a:xfrm>
              <a:off x="6982089" y="5322333"/>
              <a:ext cx="2699812" cy="252986"/>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Initial MSP value</a:t>
              </a:r>
            </a:p>
          </p:txBody>
        </p:sp>
        <p:sp>
          <p:nvSpPr>
            <p:cNvPr id="54" name="Rectangle 33">
              <a:extLst>
                <a:ext uri="{FF2B5EF4-FFF2-40B4-BE49-F238E27FC236}">
                  <a16:creationId xmlns:a16="http://schemas.microsoft.com/office/drawing/2014/main" id="{54544D5D-CDC6-4B17-B760-2BC6B6108337}"/>
                </a:ext>
              </a:extLst>
            </p:cNvPr>
            <p:cNvSpPr/>
            <p:nvPr/>
          </p:nvSpPr>
          <p:spPr bwMode="auto">
            <a:xfrm>
              <a:off x="6982089" y="5079153"/>
              <a:ext cx="2699812" cy="251025"/>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Reset vector</a:t>
              </a:r>
              <a:endParaRPr lang="en-GB" sz="1100" dirty="0"/>
            </a:p>
          </p:txBody>
        </p:sp>
        <p:sp>
          <p:nvSpPr>
            <p:cNvPr id="55" name="Rectangle 34">
              <a:extLst>
                <a:ext uri="{FF2B5EF4-FFF2-40B4-BE49-F238E27FC236}">
                  <a16:creationId xmlns:a16="http://schemas.microsoft.com/office/drawing/2014/main" id="{28967921-DD40-4967-8F7E-BD8EBF490BA1}"/>
                </a:ext>
              </a:extLst>
            </p:cNvPr>
            <p:cNvSpPr/>
            <p:nvPr/>
          </p:nvSpPr>
          <p:spPr bwMode="auto">
            <a:xfrm>
              <a:off x="6982089" y="4837933"/>
              <a:ext cx="2699812" cy="252987"/>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NMI vector</a:t>
              </a:r>
            </a:p>
          </p:txBody>
        </p:sp>
        <p:sp>
          <p:nvSpPr>
            <p:cNvPr id="56" name="Rectangle 35">
              <a:extLst>
                <a:ext uri="{FF2B5EF4-FFF2-40B4-BE49-F238E27FC236}">
                  <a16:creationId xmlns:a16="http://schemas.microsoft.com/office/drawing/2014/main" id="{7F016A71-2202-475B-A597-290B401A43E2}"/>
                </a:ext>
              </a:extLst>
            </p:cNvPr>
            <p:cNvSpPr/>
            <p:nvPr/>
          </p:nvSpPr>
          <p:spPr bwMode="auto">
            <a:xfrm>
              <a:off x="6982089" y="4594753"/>
              <a:ext cx="2699812" cy="252987"/>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Hard fault vector</a:t>
              </a:r>
              <a:endParaRPr lang="en-GB" sz="1100" dirty="0"/>
            </a:p>
          </p:txBody>
        </p:sp>
        <p:sp>
          <p:nvSpPr>
            <p:cNvPr id="57" name="Rectangle 37">
              <a:extLst>
                <a:ext uri="{FF2B5EF4-FFF2-40B4-BE49-F238E27FC236}">
                  <a16:creationId xmlns:a16="http://schemas.microsoft.com/office/drawing/2014/main" id="{262EAE37-32FA-4B1D-954D-C9E342B4D6E7}"/>
                </a:ext>
              </a:extLst>
            </p:cNvPr>
            <p:cNvSpPr/>
            <p:nvPr/>
          </p:nvSpPr>
          <p:spPr bwMode="auto">
            <a:xfrm>
              <a:off x="6982089" y="2665939"/>
              <a:ext cx="2699812" cy="543232"/>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Reserved</a:t>
              </a:r>
              <a:endParaRPr lang="en-GB" sz="1100" dirty="0"/>
            </a:p>
          </p:txBody>
        </p:sp>
        <p:sp>
          <p:nvSpPr>
            <p:cNvPr id="58" name="Rectangle 38">
              <a:extLst>
                <a:ext uri="{FF2B5EF4-FFF2-40B4-BE49-F238E27FC236}">
                  <a16:creationId xmlns:a16="http://schemas.microsoft.com/office/drawing/2014/main" id="{BEAFD655-3926-40A6-B16E-BBA3229DEBD4}"/>
                </a:ext>
              </a:extLst>
            </p:cNvPr>
            <p:cNvSpPr/>
            <p:nvPr/>
          </p:nvSpPr>
          <p:spPr bwMode="auto">
            <a:xfrm>
              <a:off x="6982089" y="2460021"/>
              <a:ext cx="2699812" cy="252986"/>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err="1"/>
                <a:t>PendSV</a:t>
              </a:r>
              <a:endParaRPr lang="en-GB" sz="1100" dirty="0"/>
            </a:p>
          </p:txBody>
        </p:sp>
        <p:sp>
          <p:nvSpPr>
            <p:cNvPr id="59" name="Rectangle 39">
              <a:extLst>
                <a:ext uri="{FF2B5EF4-FFF2-40B4-BE49-F238E27FC236}">
                  <a16:creationId xmlns:a16="http://schemas.microsoft.com/office/drawing/2014/main" id="{747C0DDC-7116-47FB-A1C3-BBEFD9A74F34}"/>
                </a:ext>
              </a:extLst>
            </p:cNvPr>
            <p:cNvSpPr/>
            <p:nvPr/>
          </p:nvSpPr>
          <p:spPr bwMode="auto">
            <a:xfrm>
              <a:off x="6982089" y="2220763"/>
              <a:ext cx="2699812" cy="251025"/>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err="1"/>
                <a:t>SysTick</a:t>
              </a:r>
              <a:endParaRPr lang="en-GB" sz="1100" b="0" dirty="0"/>
            </a:p>
          </p:txBody>
        </p:sp>
        <p:sp>
          <p:nvSpPr>
            <p:cNvPr id="60" name="Rectangle 40">
              <a:extLst>
                <a:ext uri="{FF2B5EF4-FFF2-40B4-BE49-F238E27FC236}">
                  <a16:creationId xmlns:a16="http://schemas.microsoft.com/office/drawing/2014/main" id="{08E3CF34-BE95-45CF-881B-382AF34C59A7}"/>
                </a:ext>
              </a:extLst>
            </p:cNvPr>
            <p:cNvSpPr/>
            <p:nvPr/>
          </p:nvSpPr>
          <p:spPr bwMode="auto">
            <a:xfrm>
              <a:off x="6982089" y="1538288"/>
              <a:ext cx="2699812" cy="682474"/>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E</a:t>
              </a:r>
              <a:r>
                <a:rPr lang="en-GB" sz="1100" b="0" dirty="0"/>
                <a:t>xternal Interrupts</a:t>
              </a:r>
              <a:endParaRPr lang="en-GB" sz="1100" dirty="0"/>
            </a:p>
          </p:txBody>
        </p:sp>
        <p:sp>
          <p:nvSpPr>
            <p:cNvPr id="61" name="Rectangle 43">
              <a:extLst>
                <a:ext uri="{FF2B5EF4-FFF2-40B4-BE49-F238E27FC236}">
                  <a16:creationId xmlns:a16="http://schemas.microsoft.com/office/drawing/2014/main" id="{1E940510-A958-407C-BA26-BD6832DE4356}"/>
                </a:ext>
              </a:extLst>
            </p:cNvPr>
            <p:cNvSpPr/>
            <p:nvPr/>
          </p:nvSpPr>
          <p:spPr bwMode="auto">
            <a:xfrm>
              <a:off x="6982089" y="3464118"/>
              <a:ext cx="2699812" cy="1130634"/>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Reserved </a:t>
              </a:r>
            </a:p>
          </p:txBody>
        </p:sp>
        <p:sp>
          <p:nvSpPr>
            <p:cNvPr id="62" name="Rectangle 44">
              <a:extLst>
                <a:ext uri="{FF2B5EF4-FFF2-40B4-BE49-F238E27FC236}">
                  <a16:creationId xmlns:a16="http://schemas.microsoft.com/office/drawing/2014/main" id="{03E4C60C-8EB1-4E3D-8FAB-A3EBAB57ADFC}"/>
                </a:ext>
              </a:extLst>
            </p:cNvPr>
            <p:cNvSpPr/>
            <p:nvPr/>
          </p:nvSpPr>
          <p:spPr bwMode="auto">
            <a:xfrm>
              <a:off x="6982089" y="3209172"/>
              <a:ext cx="2699812" cy="254947"/>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err="1"/>
                <a:t>SVCall</a:t>
              </a:r>
              <a:endParaRPr lang="en-GB" sz="1100" b="0" dirty="0"/>
            </a:p>
          </p:txBody>
        </p:sp>
      </p:grpSp>
      <p:grpSp>
        <p:nvGrpSpPr>
          <p:cNvPr id="63" name="Gruppierung 1">
            <a:extLst>
              <a:ext uri="{FF2B5EF4-FFF2-40B4-BE49-F238E27FC236}">
                <a16:creationId xmlns:a16="http://schemas.microsoft.com/office/drawing/2014/main" id="{A5CA2AE8-B55A-42CD-AA16-E485052A8E3E}"/>
              </a:ext>
            </a:extLst>
          </p:cNvPr>
          <p:cNvGrpSpPr/>
          <p:nvPr/>
        </p:nvGrpSpPr>
        <p:grpSpPr>
          <a:xfrm>
            <a:off x="11020349" y="2033353"/>
            <a:ext cx="1705369" cy="4203734"/>
            <a:chOff x="9919307" y="2001823"/>
            <a:chExt cx="1705369" cy="4203734"/>
          </a:xfrm>
        </p:grpSpPr>
        <p:sp>
          <p:nvSpPr>
            <p:cNvPr id="64" name="TextBox 24">
              <a:extLst>
                <a:ext uri="{FF2B5EF4-FFF2-40B4-BE49-F238E27FC236}">
                  <a16:creationId xmlns:a16="http://schemas.microsoft.com/office/drawing/2014/main" id="{9D0C11F1-7964-42FF-9AE1-714F7B0335D2}"/>
                </a:ext>
              </a:extLst>
            </p:cNvPr>
            <p:cNvSpPr txBox="1"/>
            <p:nvPr/>
          </p:nvSpPr>
          <p:spPr>
            <a:xfrm>
              <a:off x="9919309" y="5343053"/>
              <a:ext cx="1705367" cy="276999"/>
            </a:xfrm>
            <a:prstGeom prst="rect">
              <a:avLst/>
            </a:prstGeom>
            <a:noFill/>
          </p:spPr>
          <p:txBody>
            <a:bodyPr>
              <a:spAutoFit/>
            </a:bodyPr>
            <a:lstStyle/>
            <a:p>
              <a:pPr>
                <a:defRPr/>
              </a:pPr>
              <a:r>
                <a:rPr lang="en-GB" sz="1200" b="0" spc="10" dirty="0"/>
                <a:t>0x00000000</a:t>
              </a:r>
            </a:p>
          </p:txBody>
        </p:sp>
        <p:sp>
          <p:nvSpPr>
            <p:cNvPr id="65" name="TextBox 25">
              <a:extLst>
                <a:ext uri="{FF2B5EF4-FFF2-40B4-BE49-F238E27FC236}">
                  <a16:creationId xmlns:a16="http://schemas.microsoft.com/office/drawing/2014/main" id="{555D93BB-1B55-4E08-AE63-1E2C8E850AC8}"/>
                </a:ext>
              </a:extLst>
            </p:cNvPr>
            <p:cNvSpPr txBox="1"/>
            <p:nvPr/>
          </p:nvSpPr>
          <p:spPr>
            <a:xfrm>
              <a:off x="9919309" y="5098761"/>
              <a:ext cx="1705367" cy="276999"/>
            </a:xfrm>
            <a:prstGeom prst="rect">
              <a:avLst/>
            </a:prstGeom>
            <a:noFill/>
          </p:spPr>
          <p:txBody>
            <a:bodyPr>
              <a:spAutoFit/>
            </a:bodyPr>
            <a:lstStyle/>
            <a:p>
              <a:pPr>
                <a:defRPr/>
              </a:pPr>
              <a:r>
                <a:rPr lang="en-GB" sz="1200" b="0" spc="10" dirty="0"/>
                <a:t>0x00000004</a:t>
              </a:r>
            </a:p>
          </p:txBody>
        </p:sp>
        <p:sp>
          <p:nvSpPr>
            <p:cNvPr id="66" name="TextBox 26">
              <a:extLst>
                <a:ext uri="{FF2B5EF4-FFF2-40B4-BE49-F238E27FC236}">
                  <a16:creationId xmlns:a16="http://schemas.microsoft.com/office/drawing/2014/main" id="{EF8D74BD-5639-4D38-B348-707E527F0BF3}"/>
                </a:ext>
              </a:extLst>
            </p:cNvPr>
            <p:cNvSpPr txBox="1"/>
            <p:nvPr/>
          </p:nvSpPr>
          <p:spPr>
            <a:xfrm>
              <a:off x="9919309" y="4840598"/>
              <a:ext cx="1705367" cy="276999"/>
            </a:xfrm>
            <a:prstGeom prst="rect">
              <a:avLst/>
            </a:prstGeom>
            <a:noFill/>
          </p:spPr>
          <p:txBody>
            <a:bodyPr>
              <a:spAutoFit/>
            </a:bodyPr>
            <a:lstStyle/>
            <a:p>
              <a:pPr>
                <a:defRPr/>
              </a:pPr>
              <a:r>
                <a:rPr lang="en-GB" sz="1200" b="0" spc="10" dirty="0"/>
                <a:t>0x00000008</a:t>
              </a:r>
            </a:p>
          </p:txBody>
        </p:sp>
        <p:sp>
          <p:nvSpPr>
            <p:cNvPr id="67" name="TextBox 27">
              <a:extLst>
                <a:ext uri="{FF2B5EF4-FFF2-40B4-BE49-F238E27FC236}">
                  <a16:creationId xmlns:a16="http://schemas.microsoft.com/office/drawing/2014/main" id="{3818045A-FD22-43F5-AF56-35515026F56A}"/>
                </a:ext>
              </a:extLst>
            </p:cNvPr>
            <p:cNvSpPr txBox="1"/>
            <p:nvPr/>
          </p:nvSpPr>
          <p:spPr>
            <a:xfrm>
              <a:off x="9919307" y="4610573"/>
              <a:ext cx="1705367" cy="276999"/>
            </a:xfrm>
            <a:prstGeom prst="rect">
              <a:avLst/>
            </a:prstGeom>
            <a:noFill/>
          </p:spPr>
          <p:txBody>
            <a:bodyPr>
              <a:spAutoFit/>
            </a:bodyPr>
            <a:lstStyle/>
            <a:p>
              <a:pPr>
                <a:defRPr/>
              </a:pPr>
              <a:r>
                <a:rPr lang="en-GB" sz="1200" b="0" spc="10" dirty="0"/>
                <a:t>0x0000000C</a:t>
              </a:r>
            </a:p>
          </p:txBody>
        </p:sp>
        <p:sp>
          <p:nvSpPr>
            <p:cNvPr id="68" name="TextBox 28">
              <a:extLst>
                <a:ext uri="{FF2B5EF4-FFF2-40B4-BE49-F238E27FC236}">
                  <a16:creationId xmlns:a16="http://schemas.microsoft.com/office/drawing/2014/main" id="{F4179736-AB54-4BF9-8C8F-2210C03FB9B8}"/>
                </a:ext>
              </a:extLst>
            </p:cNvPr>
            <p:cNvSpPr txBox="1"/>
            <p:nvPr/>
          </p:nvSpPr>
          <p:spPr>
            <a:xfrm>
              <a:off x="9919309" y="3240318"/>
              <a:ext cx="1705367" cy="276999"/>
            </a:xfrm>
            <a:prstGeom prst="rect">
              <a:avLst/>
            </a:prstGeom>
            <a:noFill/>
          </p:spPr>
          <p:txBody>
            <a:bodyPr>
              <a:spAutoFit/>
            </a:bodyPr>
            <a:lstStyle/>
            <a:p>
              <a:pPr>
                <a:defRPr/>
              </a:pPr>
              <a:r>
                <a:rPr lang="en-GB" sz="1200" b="0" spc="10" dirty="0"/>
                <a:t>0x0000002C</a:t>
              </a:r>
            </a:p>
          </p:txBody>
        </p:sp>
        <p:sp>
          <p:nvSpPr>
            <p:cNvPr id="69" name="TextBox 29">
              <a:extLst>
                <a:ext uri="{FF2B5EF4-FFF2-40B4-BE49-F238E27FC236}">
                  <a16:creationId xmlns:a16="http://schemas.microsoft.com/office/drawing/2014/main" id="{84AB1FD1-C62F-485C-A837-D82466214787}"/>
                </a:ext>
              </a:extLst>
            </p:cNvPr>
            <p:cNvSpPr txBox="1"/>
            <p:nvPr/>
          </p:nvSpPr>
          <p:spPr>
            <a:xfrm>
              <a:off x="9919309" y="2509275"/>
              <a:ext cx="1705367" cy="276999"/>
            </a:xfrm>
            <a:prstGeom prst="rect">
              <a:avLst/>
            </a:prstGeom>
            <a:noFill/>
          </p:spPr>
          <p:txBody>
            <a:bodyPr>
              <a:spAutoFit/>
            </a:bodyPr>
            <a:lstStyle/>
            <a:p>
              <a:pPr>
                <a:defRPr/>
              </a:pPr>
              <a:r>
                <a:rPr lang="en-GB" sz="1200" b="0" spc="10" dirty="0"/>
                <a:t>0x00000038</a:t>
              </a:r>
            </a:p>
          </p:txBody>
        </p:sp>
        <p:sp>
          <p:nvSpPr>
            <p:cNvPr id="70" name="TextBox 30">
              <a:extLst>
                <a:ext uri="{FF2B5EF4-FFF2-40B4-BE49-F238E27FC236}">
                  <a16:creationId xmlns:a16="http://schemas.microsoft.com/office/drawing/2014/main" id="{135F4E19-21C5-4545-96A3-297C55AE2D3F}"/>
                </a:ext>
              </a:extLst>
            </p:cNvPr>
            <p:cNvSpPr txBox="1"/>
            <p:nvPr/>
          </p:nvSpPr>
          <p:spPr>
            <a:xfrm>
              <a:off x="9919309" y="2001823"/>
              <a:ext cx="1705367" cy="276999"/>
            </a:xfrm>
            <a:prstGeom prst="rect">
              <a:avLst/>
            </a:prstGeom>
            <a:noFill/>
          </p:spPr>
          <p:txBody>
            <a:bodyPr>
              <a:spAutoFit/>
            </a:bodyPr>
            <a:lstStyle/>
            <a:p>
              <a:pPr>
                <a:defRPr/>
              </a:pPr>
              <a:r>
                <a:rPr lang="en-GB" sz="1200" b="0" spc="10" dirty="0"/>
                <a:t>0x00000040</a:t>
              </a:r>
            </a:p>
          </p:txBody>
        </p:sp>
        <p:sp>
          <p:nvSpPr>
            <p:cNvPr id="71" name="TextBox 31">
              <a:extLst>
                <a:ext uri="{FF2B5EF4-FFF2-40B4-BE49-F238E27FC236}">
                  <a16:creationId xmlns:a16="http://schemas.microsoft.com/office/drawing/2014/main" id="{7C69D923-ECF2-46DC-B867-A716FFD89BC3}"/>
                </a:ext>
              </a:extLst>
            </p:cNvPr>
            <p:cNvSpPr txBox="1"/>
            <p:nvPr/>
          </p:nvSpPr>
          <p:spPr>
            <a:xfrm>
              <a:off x="9919309" y="2238886"/>
              <a:ext cx="1705367" cy="276999"/>
            </a:xfrm>
            <a:prstGeom prst="rect">
              <a:avLst/>
            </a:prstGeom>
            <a:noFill/>
          </p:spPr>
          <p:txBody>
            <a:bodyPr>
              <a:spAutoFit/>
            </a:bodyPr>
            <a:lstStyle/>
            <a:p>
              <a:pPr>
                <a:defRPr/>
              </a:pPr>
              <a:r>
                <a:rPr lang="en-GB" sz="1200" b="0" spc="10" dirty="0"/>
                <a:t>0x0000003C</a:t>
              </a:r>
            </a:p>
          </p:txBody>
        </p:sp>
        <p:sp>
          <p:nvSpPr>
            <p:cNvPr id="72" name="TextBox 46">
              <a:extLst>
                <a:ext uri="{FF2B5EF4-FFF2-40B4-BE49-F238E27FC236}">
                  <a16:creationId xmlns:a16="http://schemas.microsoft.com/office/drawing/2014/main" id="{CE252C15-00E4-4EFE-8E1C-A6F4EE703F07}"/>
                </a:ext>
              </a:extLst>
            </p:cNvPr>
            <p:cNvSpPr txBox="1"/>
            <p:nvPr/>
          </p:nvSpPr>
          <p:spPr>
            <a:xfrm>
              <a:off x="9919309" y="4363620"/>
              <a:ext cx="1705367" cy="276999"/>
            </a:xfrm>
            <a:prstGeom prst="rect">
              <a:avLst/>
            </a:prstGeom>
            <a:noFill/>
          </p:spPr>
          <p:txBody>
            <a:bodyPr>
              <a:spAutoFit/>
            </a:bodyPr>
            <a:lstStyle/>
            <a:p>
              <a:pPr>
                <a:defRPr/>
              </a:pPr>
              <a:r>
                <a:rPr lang="en-GB" sz="1200" b="0" spc="10" dirty="0"/>
                <a:t>0x00000010</a:t>
              </a:r>
            </a:p>
          </p:txBody>
        </p:sp>
        <p:sp>
          <p:nvSpPr>
            <p:cNvPr id="73" name="TextBox 50">
              <a:extLst>
                <a:ext uri="{FF2B5EF4-FFF2-40B4-BE49-F238E27FC236}">
                  <a16:creationId xmlns:a16="http://schemas.microsoft.com/office/drawing/2014/main" id="{3C483EBA-F712-40F2-80C8-FDC2ABA4D9E5}"/>
                </a:ext>
              </a:extLst>
            </p:cNvPr>
            <p:cNvSpPr txBox="1"/>
            <p:nvPr/>
          </p:nvSpPr>
          <p:spPr>
            <a:xfrm>
              <a:off x="9919309" y="2975757"/>
              <a:ext cx="1705367" cy="276999"/>
            </a:xfrm>
            <a:prstGeom prst="rect">
              <a:avLst/>
            </a:prstGeom>
            <a:noFill/>
          </p:spPr>
          <p:txBody>
            <a:bodyPr>
              <a:spAutoFit/>
            </a:bodyPr>
            <a:lstStyle/>
            <a:p>
              <a:pPr>
                <a:defRPr/>
              </a:pPr>
              <a:r>
                <a:rPr lang="en-GB" sz="1200" b="0" spc="10" dirty="0"/>
                <a:t>0x00000030</a:t>
              </a:r>
            </a:p>
          </p:txBody>
        </p:sp>
        <p:sp>
          <p:nvSpPr>
            <p:cNvPr id="74" name="TextBox 52">
              <a:extLst>
                <a:ext uri="{FF2B5EF4-FFF2-40B4-BE49-F238E27FC236}">
                  <a16:creationId xmlns:a16="http://schemas.microsoft.com/office/drawing/2014/main" id="{73429C5C-7415-456D-B102-93E81B799602}"/>
                </a:ext>
              </a:extLst>
            </p:cNvPr>
            <p:cNvSpPr txBox="1"/>
            <p:nvPr/>
          </p:nvSpPr>
          <p:spPr>
            <a:xfrm>
              <a:off x="9919307" y="5882392"/>
              <a:ext cx="1705369" cy="323165"/>
            </a:xfrm>
            <a:prstGeom prst="rect">
              <a:avLst/>
            </a:prstGeom>
            <a:noFill/>
          </p:spPr>
          <p:txBody>
            <a:bodyPr wrap="square">
              <a:spAutoFit/>
            </a:bodyPr>
            <a:lstStyle/>
            <a:p>
              <a:pPr>
                <a:defRPr/>
              </a:pPr>
              <a:r>
                <a:rPr lang="en-GB" sz="1500" b="0" spc="10" dirty="0"/>
                <a:t>Address</a:t>
              </a:r>
              <a:r>
                <a:rPr lang="en-GB" sz="1200" b="0" spc="10" dirty="0"/>
                <a:t> </a:t>
              </a:r>
            </a:p>
          </p:txBody>
        </p:sp>
      </p:grpSp>
      <p:grpSp>
        <p:nvGrpSpPr>
          <p:cNvPr id="75" name="Gruppierung 34">
            <a:extLst>
              <a:ext uri="{FF2B5EF4-FFF2-40B4-BE49-F238E27FC236}">
                <a16:creationId xmlns:a16="http://schemas.microsoft.com/office/drawing/2014/main" id="{0B8BFBA8-1BB5-40B9-90FE-BFC25417C2E8}"/>
              </a:ext>
            </a:extLst>
          </p:cNvPr>
          <p:cNvGrpSpPr/>
          <p:nvPr/>
        </p:nvGrpSpPr>
        <p:grpSpPr>
          <a:xfrm>
            <a:off x="7168309" y="2107319"/>
            <a:ext cx="1752600" cy="1389969"/>
            <a:chOff x="6700092" y="152400"/>
            <a:chExt cx="2441527" cy="1389969"/>
          </a:xfrm>
        </p:grpSpPr>
        <p:sp>
          <p:nvSpPr>
            <p:cNvPr id="76" name="Rectangle 13">
              <a:extLst>
                <a:ext uri="{FF2B5EF4-FFF2-40B4-BE49-F238E27FC236}">
                  <a16:creationId xmlns:a16="http://schemas.microsoft.com/office/drawing/2014/main" id="{4E443D95-35B1-4549-91B2-CFDA1A57B3B0}"/>
                </a:ext>
              </a:extLst>
            </p:cNvPr>
            <p:cNvSpPr/>
            <p:nvPr/>
          </p:nvSpPr>
          <p:spPr bwMode="auto">
            <a:xfrm>
              <a:off x="6700092" y="152400"/>
              <a:ext cx="2441527" cy="437469"/>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b="0" dirty="0"/>
                <a:t>External RAM</a:t>
              </a:r>
            </a:p>
          </p:txBody>
        </p:sp>
        <p:sp>
          <p:nvSpPr>
            <p:cNvPr id="77" name="Rectangle 14">
              <a:extLst>
                <a:ext uri="{FF2B5EF4-FFF2-40B4-BE49-F238E27FC236}">
                  <a16:creationId xmlns:a16="http://schemas.microsoft.com/office/drawing/2014/main" id="{E081801C-BB12-48BC-A979-A3209BB69CE8}"/>
                </a:ext>
              </a:extLst>
            </p:cNvPr>
            <p:cNvSpPr/>
            <p:nvPr/>
          </p:nvSpPr>
          <p:spPr bwMode="auto">
            <a:xfrm>
              <a:off x="6700092" y="589869"/>
              <a:ext cx="2441527" cy="476250"/>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Peripherals</a:t>
              </a:r>
            </a:p>
          </p:txBody>
        </p:sp>
        <p:sp>
          <p:nvSpPr>
            <p:cNvPr id="78" name="Rectangle 15">
              <a:extLst>
                <a:ext uri="{FF2B5EF4-FFF2-40B4-BE49-F238E27FC236}">
                  <a16:creationId xmlns:a16="http://schemas.microsoft.com/office/drawing/2014/main" id="{8547C9BE-CB24-49CD-9239-5CC9F07C3853}"/>
                </a:ext>
              </a:extLst>
            </p:cNvPr>
            <p:cNvSpPr/>
            <p:nvPr/>
          </p:nvSpPr>
          <p:spPr bwMode="auto">
            <a:xfrm>
              <a:off x="6700092" y="1066119"/>
              <a:ext cx="2441527" cy="476250"/>
            </a:xfrm>
            <a:prstGeom prst="rect">
              <a:avLst/>
            </a:prstGeom>
            <a:solidFill>
              <a:srgbClr val="A7C4D1"/>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SRAM Region</a:t>
              </a:r>
            </a:p>
          </p:txBody>
        </p:sp>
      </p:grpSp>
      <p:sp>
        <p:nvSpPr>
          <p:cNvPr id="79" name="TextBox 26">
            <a:extLst>
              <a:ext uri="{FF2B5EF4-FFF2-40B4-BE49-F238E27FC236}">
                <a16:creationId xmlns:a16="http://schemas.microsoft.com/office/drawing/2014/main" id="{18A2681A-49F2-4FA4-8EEC-092AD911B348}"/>
              </a:ext>
            </a:extLst>
          </p:cNvPr>
          <p:cNvSpPr txBox="1"/>
          <p:nvPr/>
        </p:nvSpPr>
        <p:spPr>
          <a:xfrm>
            <a:off x="8888450" y="2977047"/>
            <a:ext cx="1404059" cy="276999"/>
          </a:xfrm>
          <a:prstGeom prst="rect">
            <a:avLst/>
          </a:prstGeom>
          <a:noFill/>
        </p:spPr>
        <p:txBody>
          <a:bodyPr wrap="square">
            <a:spAutoFit/>
          </a:bodyPr>
          <a:lstStyle/>
          <a:p>
            <a:pPr>
              <a:defRPr/>
            </a:pPr>
            <a:r>
              <a:rPr lang="en-GB" sz="1200" b="0" spc="10" dirty="0"/>
              <a:t>0x3FFFFFFF</a:t>
            </a:r>
          </a:p>
        </p:txBody>
      </p:sp>
      <p:sp>
        <p:nvSpPr>
          <p:cNvPr id="80" name="TextBox 27">
            <a:extLst>
              <a:ext uri="{FF2B5EF4-FFF2-40B4-BE49-F238E27FC236}">
                <a16:creationId xmlns:a16="http://schemas.microsoft.com/office/drawing/2014/main" id="{8F7A5F3C-468A-400E-9FC6-981DAD62A70A}"/>
              </a:ext>
            </a:extLst>
          </p:cNvPr>
          <p:cNvSpPr txBox="1"/>
          <p:nvPr/>
        </p:nvSpPr>
        <p:spPr>
          <a:xfrm>
            <a:off x="8888450" y="3433179"/>
            <a:ext cx="1345674" cy="276999"/>
          </a:xfrm>
          <a:prstGeom prst="rect">
            <a:avLst/>
          </a:prstGeom>
          <a:noFill/>
        </p:spPr>
        <p:txBody>
          <a:bodyPr>
            <a:spAutoFit/>
          </a:bodyPr>
          <a:lstStyle/>
          <a:p>
            <a:pPr>
              <a:defRPr/>
            </a:pPr>
            <a:r>
              <a:rPr lang="en-GB" sz="1200" b="0" spc="10" dirty="0"/>
              <a:t>0x1FFFFFFF</a:t>
            </a:r>
          </a:p>
        </p:txBody>
      </p:sp>
      <p:sp>
        <p:nvSpPr>
          <p:cNvPr id="81" name="TextBox 28">
            <a:extLst>
              <a:ext uri="{FF2B5EF4-FFF2-40B4-BE49-F238E27FC236}">
                <a16:creationId xmlns:a16="http://schemas.microsoft.com/office/drawing/2014/main" id="{B423DF29-E193-4A46-8855-BCBE98CAAAA0}"/>
              </a:ext>
            </a:extLst>
          </p:cNvPr>
          <p:cNvSpPr txBox="1"/>
          <p:nvPr/>
        </p:nvSpPr>
        <p:spPr>
          <a:xfrm>
            <a:off x="8888450" y="3280259"/>
            <a:ext cx="1404059" cy="276999"/>
          </a:xfrm>
          <a:prstGeom prst="rect">
            <a:avLst/>
          </a:prstGeom>
          <a:noFill/>
        </p:spPr>
        <p:txBody>
          <a:bodyPr wrap="square">
            <a:spAutoFit/>
          </a:bodyPr>
          <a:lstStyle/>
          <a:p>
            <a:pPr>
              <a:defRPr/>
            </a:pPr>
            <a:r>
              <a:rPr lang="en-GB" sz="1200" b="0" spc="10" dirty="0"/>
              <a:t>0x20000000</a:t>
            </a:r>
          </a:p>
        </p:txBody>
      </p:sp>
      <p:sp>
        <p:nvSpPr>
          <p:cNvPr id="82" name="TextBox 29">
            <a:extLst>
              <a:ext uri="{FF2B5EF4-FFF2-40B4-BE49-F238E27FC236}">
                <a16:creationId xmlns:a16="http://schemas.microsoft.com/office/drawing/2014/main" id="{EFD8362B-A131-456D-9D1F-1F76C366CB7B}"/>
              </a:ext>
            </a:extLst>
          </p:cNvPr>
          <p:cNvSpPr txBox="1"/>
          <p:nvPr/>
        </p:nvSpPr>
        <p:spPr>
          <a:xfrm>
            <a:off x="8894285" y="5594130"/>
            <a:ext cx="1345674" cy="276999"/>
          </a:xfrm>
          <a:prstGeom prst="rect">
            <a:avLst/>
          </a:prstGeom>
          <a:noFill/>
        </p:spPr>
        <p:txBody>
          <a:bodyPr>
            <a:spAutoFit/>
          </a:bodyPr>
          <a:lstStyle/>
          <a:p>
            <a:pPr>
              <a:defRPr/>
            </a:pPr>
            <a:r>
              <a:rPr lang="en-GB" sz="1200" b="0" spc="10" dirty="0"/>
              <a:t>0x00000000</a:t>
            </a:r>
          </a:p>
        </p:txBody>
      </p:sp>
      <p:sp>
        <p:nvSpPr>
          <p:cNvPr id="83" name="TextBox 49">
            <a:extLst>
              <a:ext uri="{FF2B5EF4-FFF2-40B4-BE49-F238E27FC236}">
                <a16:creationId xmlns:a16="http://schemas.microsoft.com/office/drawing/2014/main" id="{5A7F2A95-4D2F-4F2C-9420-049A9155FCFF}"/>
              </a:ext>
            </a:extLst>
          </p:cNvPr>
          <p:cNvSpPr txBox="1"/>
          <p:nvPr/>
        </p:nvSpPr>
        <p:spPr>
          <a:xfrm>
            <a:off x="7042706" y="5898930"/>
            <a:ext cx="1986163" cy="323165"/>
          </a:xfrm>
          <a:prstGeom prst="rect">
            <a:avLst/>
          </a:prstGeom>
          <a:noFill/>
        </p:spPr>
        <p:txBody>
          <a:bodyPr wrap="square">
            <a:spAutoFit/>
          </a:bodyPr>
          <a:lstStyle/>
          <a:p>
            <a:pPr algn="ctr">
              <a:defRPr/>
            </a:pPr>
            <a:r>
              <a:rPr lang="en-GB" sz="1500" dirty="0"/>
              <a:t>Global memory space</a:t>
            </a:r>
          </a:p>
        </p:txBody>
      </p:sp>
      <p:grpSp>
        <p:nvGrpSpPr>
          <p:cNvPr id="84" name="Gruppierung 34">
            <a:extLst>
              <a:ext uri="{FF2B5EF4-FFF2-40B4-BE49-F238E27FC236}">
                <a16:creationId xmlns:a16="http://schemas.microsoft.com/office/drawing/2014/main" id="{D67FA299-78B1-4095-93A8-6AA243D42A88}"/>
              </a:ext>
            </a:extLst>
          </p:cNvPr>
          <p:cNvGrpSpPr/>
          <p:nvPr/>
        </p:nvGrpSpPr>
        <p:grpSpPr>
          <a:xfrm>
            <a:off x="7159488" y="723825"/>
            <a:ext cx="1752600" cy="1389969"/>
            <a:chOff x="6700092" y="152400"/>
            <a:chExt cx="2441527" cy="1389969"/>
          </a:xfrm>
        </p:grpSpPr>
        <p:sp>
          <p:nvSpPr>
            <p:cNvPr id="85" name="Rectangle 13">
              <a:extLst>
                <a:ext uri="{FF2B5EF4-FFF2-40B4-BE49-F238E27FC236}">
                  <a16:creationId xmlns:a16="http://schemas.microsoft.com/office/drawing/2014/main" id="{A9452F7A-D902-4287-BE19-8BA6305FBF0F}"/>
                </a:ext>
              </a:extLst>
            </p:cNvPr>
            <p:cNvSpPr/>
            <p:nvPr/>
          </p:nvSpPr>
          <p:spPr bwMode="auto">
            <a:xfrm>
              <a:off x="6700092" y="152400"/>
              <a:ext cx="2441527" cy="437469"/>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200" b="0" dirty="0"/>
                <a:t>Vendor-specific memory</a:t>
              </a:r>
            </a:p>
          </p:txBody>
        </p:sp>
        <p:sp>
          <p:nvSpPr>
            <p:cNvPr id="86" name="Rectangle 14">
              <a:extLst>
                <a:ext uri="{FF2B5EF4-FFF2-40B4-BE49-F238E27FC236}">
                  <a16:creationId xmlns:a16="http://schemas.microsoft.com/office/drawing/2014/main" id="{B6424BCC-546A-4879-B4B7-587F7EC14972}"/>
                </a:ext>
              </a:extLst>
            </p:cNvPr>
            <p:cNvSpPr/>
            <p:nvPr/>
          </p:nvSpPr>
          <p:spPr bwMode="auto">
            <a:xfrm>
              <a:off x="6700092" y="589869"/>
              <a:ext cx="2441527" cy="476250"/>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Private peripheral bus</a:t>
              </a:r>
            </a:p>
          </p:txBody>
        </p:sp>
        <p:sp>
          <p:nvSpPr>
            <p:cNvPr id="87" name="Rectangle 15">
              <a:extLst>
                <a:ext uri="{FF2B5EF4-FFF2-40B4-BE49-F238E27FC236}">
                  <a16:creationId xmlns:a16="http://schemas.microsoft.com/office/drawing/2014/main" id="{B6D71929-F8AE-4FDE-93B6-BE77F523D9E9}"/>
                </a:ext>
              </a:extLst>
            </p:cNvPr>
            <p:cNvSpPr/>
            <p:nvPr/>
          </p:nvSpPr>
          <p:spPr bwMode="auto">
            <a:xfrm>
              <a:off x="6700092" y="1066119"/>
              <a:ext cx="2441527" cy="476250"/>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External Device</a:t>
              </a:r>
            </a:p>
          </p:txBody>
        </p:sp>
      </p:grpSp>
      <p:sp>
        <p:nvSpPr>
          <p:cNvPr id="89" name="Content Placeholder 2">
            <a:extLst>
              <a:ext uri="{FF2B5EF4-FFF2-40B4-BE49-F238E27FC236}">
                <a16:creationId xmlns:a16="http://schemas.microsoft.com/office/drawing/2014/main" id="{611D8679-D012-4EC1-958D-68618D782916}"/>
              </a:ext>
            </a:extLst>
          </p:cNvPr>
          <p:cNvSpPr>
            <a:spLocks noGrp="1"/>
          </p:cNvSpPr>
          <p:nvPr>
            <p:ph idx="1"/>
          </p:nvPr>
        </p:nvSpPr>
        <p:spPr>
          <a:xfrm>
            <a:off x="479424" y="1171111"/>
            <a:ext cx="5719061" cy="4948335"/>
          </a:xfrm>
        </p:spPr>
        <p:txBody>
          <a:bodyPr/>
          <a:lstStyle/>
          <a:p>
            <a:r>
              <a:rPr lang="en-GB" sz="2000" dirty="0"/>
              <a:t>What is a program image?</a:t>
            </a:r>
          </a:p>
          <a:p>
            <a:pPr lvl="1">
              <a:spcBef>
                <a:spcPts val="600"/>
              </a:spcBef>
            </a:pPr>
            <a:r>
              <a:rPr lang="en-GB" sz="1600" dirty="0"/>
              <a:t>The program image (sometimes also called the executable file) refers to a piece of fully integrated code that is ready to execute.</a:t>
            </a:r>
          </a:p>
          <a:p>
            <a:pPr marL="506095" lvl="1" indent="0">
              <a:spcBef>
                <a:spcPts val="600"/>
              </a:spcBef>
              <a:buNone/>
            </a:pPr>
            <a:endParaRPr lang="en-GB" dirty="0"/>
          </a:p>
          <a:p>
            <a:r>
              <a:rPr lang="en-GB" sz="2000" dirty="0"/>
              <a:t>In the Cortex-M4, the program image includes:</a:t>
            </a:r>
          </a:p>
          <a:p>
            <a:pPr lvl="1">
              <a:spcBef>
                <a:spcPts val="600"/>
              </a:spcBef>
            </a:pPr>
            <a:r>
              <a:rPr lang="en-GB" sz="1400" dirty="0"/>
              <a:t>Vector table: includes the starting addresses of exceptions (vectors) and the value of the main stack point (MSP)</a:t>
            </a:r>
          </a:p>
          <a:p>
            <a:pPr lvl="1">
              <a:spcBef>
                <a:spcPts val="600"/>
              </a:spcBef>
            </a:pPr>
            <a:r>
              <a:rPr lang="en-GB" sz="1400" dirty="0"/>
              <a:t>C start-up routine</a:t>
            </a:r>
          </a:p>
          <a:p>
            <a:pPr lvl="1">
              <a:spcBef>
                <a:spcPts val="600"/>
              </a:spcBef>
            </a:pPr>
            <a:r>
              <a:rPr lang="en-GB" sz="1400" dirty="0"/>
              <a:t>Program code: application code and data</a:t>
            </a:r>
          </a:p>
          <a:p>
            <a:pPr lvl="1">
              <a:spcBef>
                <a:spcPts val="600"/>
              </a:spcBef>
            </a:pPr>
            <a:r>
              <a:rPr lang="en-GB" sz="1400" dirty="0"/>
              <a:t>C library code: program codes for C library functions</a:t>
            </a:r>
          </a:p>
          <a:p>
            <a:pPr marL="0" indent="0">
              <a:buNone/>
            </a:pPr>
            <a:endParaRPr lang="en-GB" dirty="0"/>
          </a:p>
        </p:txBody>
      </p:sp>
      <p:sp>
        <p:nvSpPr>
          <p:cNvPr id="91" name="TextBox 26">
            <a:extLst>
              <a:ext uri="{FF2B5EF4-FFF2-40B4-BE49-F238E27FC236}">
                <a16:creationId xmlns:a16="http://schemas.microsoft.com/office/drawing/2014/main" id="{55F81ED8-034F-41FD-B64F-C27832C7D485}"/>
              </a:ext>
            </a:extLst>
          </p:cNvPr>
          <p:cNvSpPr txBox="1"/>
          <p:nvPr/>
        </p:nvSpPr>
        <p:spPr>
          <a:xfrm>
            <a:off x="8888448" y="2793605"/>
            <a:ext cx="1404059" cy="276999"/>
          </a:xfrm>
          <a:prstGeom prst="rect">
            <a:avLst/>
          </a:prstGeom>
          <a:noFill/>
        </p:spPr>
        <p:txBody>
          <a:bodyPr wrap="square">
            <a:spAutoFit/>
          </a:bodyPr>
          <a:lstStyle/>
          <a:p>
            <a:pPr>
              <a:defRPr/>
            </a:pPr>
            <a:r>
              <a:rPr lang="en-GB" sz="1200" b="0" spc="10" dirty="0"/>
              <a:t>0x40000000</a:t>
            </a:r>
          </a:p>
        </p:txBody>
      </p:sp>
    </p:spTree>
    <p:extLst>
      <p:ext uri="{BB962C8B-B14F-4D97-AF65-F5344CB8AC3E}">
        <p14:creationId xmlns:p14="http://schemas.microsoft.com/office/powerpoint/2010/main" val="68693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9944-4FA8-48F6-BF1F-9B280F434136}"/>
              </a:ext>
            </a:extLst>
          </p:cNvPr>
          <p:cNvSpPr>
            <a:spLocks noGrp="1"/>
          </p:cNvSpPr>
          <p:nvPr>
            <p:ph type="title"/>
          </p:nvPr>
        </p:nvSpPr>
        <p:spPr/>
        <p:txBody>
          <a:bodyPr/>
          <a:lstStyle/>
          <a:p>
            <a:r>
              <a:rPr lang="en-GB" dirty="0"/>
              <a:t>Cortex-M4 Program Image</a:t>
            </a:r>
            <a:endParaRPr lang="en-US" dirty="0"/>
          </a:p>
        </p:txBody>
      </p:sp>
      <p:sp>
        <p:nvSpPr>
          <p:cNvPr id="3" name="Content Placeholder 2">
            <a:extLst>
              <a:ext uri="{FF2B5EF4-FFF2-40B4-BE49-F238E27FC236}">
                <a16:creationId xmlns:a16="http://schemas.microsoft.com/office/drawing/2014/main" id="{FB22D158-69B2-4C1D-BDEB-A514DDB7867B}"/>
              </a:ext>
            </a:extLst>
          </p:cNvPr>
          <p:cNvSpPr>
            <a:spLocks noGrp="1"/>
          </p:cNvSpPr>
          <p:nvPr>
            <p:ph idx="1"/>
          </p:nvPr>
        </p:nvSpPr>
        <p:spPr>
          <a:xfrm>
            <a:off x="479425" y="1171111"/>
            <a:ext cx="5815526" cy="4948335"/>
          </a:xfrm>
        </p:spPr>
        <p:txBody>
          <a:bodyPr/>
          <a:lstStyle/>
          <a:p>
            <a:r>
              <a:rPr lang="en-GB" dirty="0"/>
              <a:t>Vector table</a:t>
            </a:r>
          </a:p>
          <a:p>
            <a:pPr lvl="1">
              <a:spcBef>
                <a:spcPts val="600"/>
              </a:spcBef>
            </a:pPr>
            <a:r>
              <a:rPr lang="en-GB" dirty="0"/>
              <a:t>Contains the starting addresses of exceptions (vectors) and the value of the main stack point (MSP)</a:t>
            </a:r>
          </a:p>
          <a:p>
            <a:pPr lvl="1">
              <a:spcBef>
                <a:spcPts val="600"/>
              </a:spcBef>
            </a:pPr>
            <a:endParaRPr lang="en-GB" dirty="0"/>
          </a:p>
          <a:p>
            <a:r>
              <a:rPr lang="en-GB" dirty="0"/>
              <a:t>C Start-up code</a:t>
            </a:r>
          </a:p>
          <a:p>
            <a:pPr lvl="1">
              <a:spcBef>
                <a:spcPts val="600"/>
              </a:spcBef>
            </a:pPr>
            <a:r>
              <a:rPr lang="en-GB" dirty="0"/>
              <a:t>Used </a:t>
            </a:r>
            <a:r>
              <a:rPr lang="en-GB"/>
              <a:t>to </a:t>
            </a:r>
            <a:r>
              <a:rPr lang="en-GB" dirty="0"/>
              <a:t>set</a:t>
            </a:r>
            <a:r>
              <a:rPr lang="en-GB"/>
              <a:t> up data </a:t>
            </a:r>
            <a:r>
              <a:rPr lang="en-GB" dirty="0"/>
              <a:t>memory and the initialization of values for global data variables</a:t>
            </a:r>
          </a:p>
          <a:p>
            <a:pPr lvl="1">
              <a:spcBef>
                <a:spcPts val="600"/>
              </a:spcBef>
            </a:pPr>
            <a:r>
              <a:rPr lang="en-GB" dirty="0"/>
              <a:t>Is inserted by the compiler/linker automatically</a:t>
            </a:r>
            <a:r>
              <a:rPr lang="en-GB"/>
              <a:t>, labeled as  ‘__main’ by </a:t>
            </a:r>
            <a:r>
              <a:rPr lang="en-GB" dirty="0"/>
              <a:t>the Arm compiler, </a:t>
            </a:r>
            <a:r>
              <a:rPr lang="en-GB"/>
              <a:t>or  ‘__start’ by </a:t>
            </a:r>
            <a:r>
              <a:rPr lang="en-GB" dirty="0"/>
              <a:t>the GNU C compiler</a:t>
            </a:r>
            <a:endParaRPr lang="en-US" dirty="0"/>
          </a:p>
        </p:txBody>
      </p:sp>
      <p:sp>
        <p:nvSpPr>
          <p:cNvPr id="4" name="Rectangle 5">
            <a:extLst>
              <a:ext uri="{FF2B5EF4-FFF2-40B4-BE49-F238E27FC236}">
                <a16:creationId xmlns:a16="http://schemas.microsoft.com/office/drawing/2014/main" id="{83C975CE-78C0-4299-AE8F-EEC0D7FC8297}"/>
              </a:ext>
            </a:extLst>
          </p:cNvPr>
          <p:cNvSpPr/>
          <p:nvPr/>
        </p:nvSpPr>
        <p:spPr bwMode="auto">
          <a:xfrm>
            <a:off x="6926572" y="2055739"/>
            <a:ext cx="1752600" cy="2211194"/>
          </a:xfrm>
          <a:prstGeom prst="rect">
            <a:avLst/>
          </a:prstGeom>
          <a:solidFill>
            <a:schemeClr val="bg1">
              <a:lumMod val="8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600" b="0" dirty="0"/>
          </a:p>
        </p:txBody>
      </p:sp>
      <p:sp>
        <p:nvSpPr>
          <p:cNvPr id="5" name="TextBox 8">
            <a:extLst>
              <a:ext uri="{FF2B5EF4-FFF2-40B4-BE49-F238E27FC236}">
                <a16:creationId xmlns:a16="http://schemas.microsoft.com/office/drawing/2014/main" id="{83A1DE7C-0C71-4A54-A13F-6E8C269D237A}"/>
              </a:ext>
            </a:extLst>
          </p:cNvPr>
          <p:cNvSpPr txBox="1"/>
          <p:nvPr/>
        </p:nvSpPr>
        <p:spPr>
          <a:xfrm>
            <a:off x="6913311" y="2072350"/>
            <a:ext cx="1765861" cy="323165"/>
          </a:xfrm>
          <a:prstGeom prst="rect">
            <a:avLst/>
          </a:prstGeom>
          <a:noFill/>
        </p:spPr>
        <p:txBody>
          <a:bodyPr wrap="square">
            <a:spAutoFit/>
          </a:bodyPr>
          <a:lstStyle/>
          <a:p>
            <a:pPr algn="ctr">
              <a:defRPr/>
            </a:pPr>
            <a:r>
              <a:rPr lang="en-GB" sz="1500" dirty="0"/>
              <a:t>Code region</a:t>
            </a:r>
          </a:p>
        </p:txBody>
      </p:sp>
      <p:sp>
        <p:nvSpPr>
          <p:cNvPr id="6" name="Rectangle 9">
            <a:extLst>
              <a:ext uri="{FF2B5EF4-FFF2-40B4-BE49-F238E27FC236}">
                <a16:creationId xmlns:a16="http://schemas.microsoft.com/office/drawing/2014/main" id="{D73905B4-D3B4-483B-97F7-880BEA4EDCE1}"/>
              </a:ext>
            </a:extLst>
          </p:cNvPr>
          <p:cNvSpPr/>
          <p:nvPr/>
        </p:nvSpPr>
        <p:spPr bwMode="auto">
          <a:xfrm>
            <a:off x="7004163" y="2409559"/>
            <a:ext cx="1597418" cy="792163"/>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Start-up routine &amp;</a:t>
            </a:r>
          </a:p>
          <a:p>
            <a:pPr algn="ctr">
              <a:defRPr/>
            </a:pPr>
            <a:r>
              <a:rPr lang="en-GB" sz="1500" dirty="0"/>
              <a:t>Program code &amp;</a:t>
            </a:r>
          </a:p>
          <a:p>
            <a:pPr algn="ctr">
              <a:defRPr/>
            </a:pPr>
            <a:r>
              <a:rPr lang="en-GB" sz="1500" dirty="0"/>
              <a:t>C library code</a:t>
            </a:r>
          </a:p>
        </p:txBody>
      </p:sp>
      <p:sp>
        <p:nvSpPr>
          <p:cNvPr id="7" name="Rectangle 10">
            <a:extLst>
              <a:ext uri="{FF2B5EF4-FFF2-40B4-BE49-F238E27FC236}">
                <a16:creationId xmlns:a16="http://schemas.microsoft.com/office/drawing/2014/main" id="{6D88E83D-6703-4D9D-B6C1-00DFB9BD4FDC}"/>
              </a:ext>
            </a:extLst>
          </p:cNvPr>
          <p:cNvSpPr/>
          <p:nvPr/>
        </p:nvSpPr>
        <p:spPr bwMode="auto">
          <a:xfrm>
            <a:off x="7004163" y="3393810"/>
            <a:ext cx="1597418" cy="792163"/>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Vector table</a:t>
            </a:r>
          </a:p>
        </p:txBody>
      </p:sp>
      <p:cxnSp>
        <p:nvCxnSpPr>
          <p:cNvPr id="9" name="Straight Connector 13">
            <a:extLst>
              <a:ext uri="{FF2B5EF4-FFF2-40B4-BE49-F238E27FC236}">
                <a16:creationId xmlns:a16="http://schemas.microsoft.com/office/drawing/2014/main" id="{5E6764AE-4629-4283-A997-603B7DB91ACF}"/>
              </a:ext>
            </a:extLst>
          </p:cNvPr>
          <p:cNvCxnSpPr>
            <a:cxnSpLocks/>
          </p:cNvCxnSpPr>
          <p:nvPr/>
        </p:nvCxnSpPr>
        <p:spPr bwMode="auto">
          <a:xfrm flipV="1">
            <a:off x="8563127" y="1061546"/>
            <a:ext cx="989403" cy="2406870"/>
          </a:xfrm>
          <a:prstGeom prst="line">
            <a:avLst/>
          </a:prstGeom>
          <a:noFill/>
          <a:ln w="19050" cap="flat" cmpd="sng" algn="ctr">
            <a:solidFill>
              <a:schemeClr val="bg1">
                <a:lumMod val="75000"/>
              </a:schemeClr>
            </a:solidFill>
            <a:prstDash val="sysDot"/>
            <a:round/>
            <a:headEnd type="none" w="med" len="med"/>
            <a:tailEnd type="none" w="med" len="med"/>
          </a:ln>
          <a:effectLst/>
        </p:spPr>
      </p:cxnSp>
      <p:cxnSp>
        <p:nvCxnSpPr>
          <p:cNvPr id="10" name="Straight Connector 14">
            <a:extLst>
              <a:ext uri="{FF2B5EF4-FFF2-40B4-BE49-F238E27FC236}">
                <a16:creationId xmlns:a16="http://schemas.microsoft.com/office/drawing/2014/main" id="{4A1B9BE1-506D-4EB8-9348-E285616DD172}"/>
              </a:ext>
            </a:extLst>
          </p:cNvPr>
          <p:cNvCxnSpPr/>
          <p:nvPr/>
        </p:nvCxnSpPr>
        <p:spPr bwMode="auto">
          <a:xfrm>
            <a:off x="8563129" y="4197084"/>
            <a:ext cx="794961" cy="0"/>
          </a:xfrm>
          <a:prstGeom prst="line">
            <a:avLst/>
          </a:prstGeom>
          <a:noFill/>
          <a:ln w="19050" cap="flat" cmpd="sng" algn="ctr">
            <a:solidFill>
              <a:schemeClr val="bg1">
                <a:lumMod val="75000"/>
              </a:schemeClr>
            </a:solidFill>
            <a:prstDash val="sysDot"/>
            <a:round/>
            <a:headEnd type="none" w="med" len="med"/>
            <a:tailEnd type="none" w="med" len="med"/>
          </a:ln>
          <a:effectLst/>
        </p:spPr>
      </p:cxnSp>
      <p:grpSp>
        <p:nvGrpSpPr>
          <p:cNvPr id="11" name="Gruppierung 2">
            <a:extLst>
              <a:ext uri="{FF2B5EF4-FFF2-40B4-BE49-F238E27FC236}">
                <a16:creationId xmlns:a16="http://schemas.microsoft.com/office/drawing/2014/main" id="{421ABDA4-7D3B-4A44-A6E8-E76FC52F8ADB}"/>
              </a:ext>
            </a:extLst>
          </p:cNvPr>
          <p:cNvGrpSpPr/>
          <p:nvPr/>
        </p:nvGrpSpPr>
        <p:grpSpPr>
          <a:xfrm>
            <a:off x="9552530" y="1075834"/>
            <a:ext cx="1226082" cy="4037031"/>
            <a:chOff x="6982089" y="1538288"/>
            <a:chExt cx="2699812" cy="4037031"/>
          </a:xfrm>
        </p:grpSpPr>
        <p:sp>
          <p:nvSpPr>
            <p:cNvPr id="12" name="Rectangle 32">
              <a:extLst>
                <a:ext uri="{FF2B5EF4-FFF2-40B4-BE49-F238E27FC236}">
                  <a16:creationId xmlns:a16="http://schemas.microsoft.com/office/drawing/2014/main" id="{DF4B4B0B-D69A-49DA-83C6-77F5373EF550}"/>
                </a:ext>
              </a:extLst>
            </p:cNvPr>
            <p:cNvSpPr/>
            <p:nvPr/>
          </p:nvSpPr>
          <p:spPr bwMode="auto">
            <a:xfrm>
              <a:off x="6982089" y="5322333"/>
              <a:ext cx="2699812" cy="252986"/>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Initial MSP value</a:t>
              </a:r>
            </a:p>
          </p:txBody>
        </p:sp>
        <p:sp>
          <p:nvSpPr>
            <p:cNvPr id="13" name="Rectangle 33">
              <a:extLst>
                <a:ext uri="{FF2B5EF4-FFF2-40B4-BE49-F238E27FC236}">
                  <a16:creationId xmlns:a16="http://schemas.microsoft.com/office/drawing/2014/main" id="{CE38EBCB-1ED6-4037-A1B6-CE7EC8939BD3}"/>
                </a:ext>
              </a:extLst>
            </p:cNvPr>
            <p:cNvSpPr/>
            <p:nvPr/>
          </p:nvSpPr>
          <p:spPr bwMode="auto">
            <a:xfrm>
              <a:off x="6982089" y="5079153"/>
              <a:ext cx="2699812" cy="251025"/>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Reset vector</a:t>
              </a:r>
              <a:endParaRPr lang="en-GB" sz="1100" dirty="0"/>
            </a:p>
          </p:txBody>
        </p:sp>
        <p:sp>
          <p:nvSpPr>
            <p:cNvPr id="14" name="Rectangle 34">
              <a:extLst>
                <a:ext uri="{FF2B5EF4-FFF2-40B4-BE49-F238E27FC236}">
                  <a16:creationId xmlns:a16="http://schemas.microsoft.com/office/drawing/2014/main" id="{874D6C22-6F22-4FFE-AE79-6D477B03D4C6}"/>
                </a:ext>
              </a:extLst>
            </p:cNvPr>
            <p:cNvSpPr/>
            <p:nvPr/>
          </p:nvSpPr>
          <p:spPr bwMode="auto">
            <a:xfrm>
              <a:off x="6982089" y="4837933"/>
              <a:ext cx="2699812" cy="252987"/>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NMI vector</a:t>
              </a:r>
            </a:p>
          </p:txBody>
        </p:sp>
        <p:sp>
          <p:nvSpPr>
            <p:cNvPr id="15" name="Rectangle 35">
              <a:extLst>
                <a:ext uri="{FF2B5EF4-FFF2-40B4-BE49-F238E27FC236}">
                  <a16:creationId xmlns:a16="http://schemas.microsoft.com/office/drawing/2014/main" id="{1E650627-9252-499C-879F-E41769CC7A03}"/>
                </a:ext>
              </a:extLst>
            </p:cNvPr>
            <p:cNvSpPr/>
            <p:nvPr/>
          </p:nvSpPr>
          <p:spPr bwMode="auto">
            <a:xfrm>
              <a:off x="6982089" y="4594753"/>
              <a:ext cx="2699812" cy="252987"/>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Hard fault vector</a:t>
              </a:r>
              <a:endParaRPr lang="en-GB" sz="1100" dirty="0"/>
            </a:p>
          </p:txBody>
        </p:sp>
        <p:sp>
          <p:nvSpPr>
            <p:cNvPr id="16" name="Rectangle 37">
              <a:extLst>
                <a:ext uri="{FF2B5EF4-FFF2-40B4-BE49-F238E27FC236}">
                  <a16:creationId xmlns:a16="http://schemas.microsoft.com/office/drawing/2014/main" id="{F655947B-8B25-44DA-A9AB-F4C70BCB09C6}"/>
                </a:ext>
              </a:extLst>
            </p:cNvPr>
            <p:cNvSpPr/>
            <p:nvPr/>
          </p:nvSpPr>
          <p:spPr bwMode="auto">
            <a:xfrm>
              <a:off x="6982089" y="2665939"/>
              <a:ext cx="2699812" cy="543232"/>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Reserved</a:t>
              </a:r>
              <a:endParaRPr lang="en-GB" sz="1100" dirty="0"/>
            </a:p>
          </p:txBody>
        </p:sp>
        <p:sp>
          <p:nvSpPr>
            <p:cNvPr id="17" name="Rectangle 38">
              <a:extLst>
                <a:ext uri="{FF2B5EF4-FFF2-40B4-BE49-F238E27FC236}">
                  <a16:creationId xmlns:a16="http://schemas.microsoft.com/office/drawing/2014/main" id="{3C5A7E79-9AC8-45A2-8166-6FA27FF5F8C1}"/>
                </a:ext>
              </a:extLst>
            </p:cNvPr>
            <p:cNvSpPr/>
            <p:nvPr/>
          </p:nvSpPr>
          <p:spPr bwMode="auto">
            <a:xfrm>
              <a:off x="6982089" y="2460021"/>
              <a:ext cx="2699812" cy="252986"/>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err="1"/>
                <a:t>PendSV</a:t>
              </a:r>
              <a:endParaRPr lang="en-GB" sz="1100" dirty="0"/>
            </a:p>
          </p:txBody>
        </p:sp>
        <p:sp>
          <p:nvSpPr>
            <p:cNvPr id="18" name="Rectangle 39">
              <a:extLst>
                <a:ext uri="{FF2B5EF4-FFF2-40B4-BE49-F238E27FC236}">
                  <a16:creationId xmlns:a16="http://schemas.microsoft.com/office/drawing/2014/main" id="{92C3E91D-6360-4E80-B441-194646124D16}"/>
                </a:ext>
              </a:extLst>
            </p:cNvPr>
            <p:cNvSpPr/>
            <p:nvPr/>
          </p:nvSpPr>
          <p:spPr bwMode="auto">
            <a:xfrm>
              <a:off x="6982089" y="2220763"/>
              <a:ext cx="2699812" cy="251025"/>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err="1"/>
                <a:t>SysTick</a:t>
              </a:r>
              <a:endParaRPr lang="en-GB" sz="1100" b="0" dirty="0"/>
            </a:p>
          </p:txBody>
        </p:sp>
        <p:sp>
          <p:nvSpPr>
            <p:cNvPr id="19" name="Rectangle 40">
              <a:extLst>
                <a:ext uri="{FF2B5EF4-FFF2-40B4-BE49-F238E27FC236}">
                  <a16:creationId xmlns:a16="http://schemas.microsoft.com/office/drawing/2014/main" id="{EE36207A-ED69-4BE7-B7EB-681734F98B44}"/>
                </a:ext>
              </a:extLst>
            </p:cNvPr>
            <p:cNvSpPr/>
            <p:nvPr/>
          </p:nvSpPr>
          <p:spPr bwMode="auto">
            <a:xfrm>
              <a:off x="6982089" y="1538288"/>
              <a:ext cx="2699812" cy="682474"/>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500" dirty="0"/>
                <a:t>E</a:t>
              </a:r>
              <a:r>
                <a:rPr lang="en-GB" sz="1100" b="0" dirty="0"/>
                <a:t>xternal Interrupts</a:t>
              </a:r>
              <a:endParaRPr lang="en-GB" sz="1100" dirty="0"/>
            </a:p>
          </p:txBody>
        </p:sp>
        <p:sp>
          <p:nvSpPr>
            <p:cNvPr id="20" name="Rectangle 43">
              <a:extLst>
                <a:ext uri="{FF2B5EF4-FFF2-40B4-BE49-F238E27FC236}">
                  <a16:creationId xmlns:a16="http://schemas.microsoft.com/office/drawing/2014/main" id="{EC9C2F89-D78A-47A8-A009-511E9B7865E4}"/>
                </a:ext>
              </a:extLst>
            </p:cNvPr>
            <p:cNvSpPr/>
            <p:nvPr/>
          </p:nvSpPr>
          <p:spPr bwMode="auto">
            <a:xfrm>
              <a:off x="6982089" y="3464118"/>
              <a:ext cx="2699812" cy="1130634"/>
            </a:xfrm>
            <a:prstGeom prst="rect">
              <a:avLst/>
            </a:prstGeom>
            <a:solidFill>
              <a:schemeClr val="accent3"/>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a:t>Reserved </a:t>
              </a:r>
            </a:p>
          </p:txBody>
        </p:sp>
        <p:sp>
          <p:nvSpPr>
            <p:cNvPr id="21" name="Rectangle 44">
              <a:extLst>
                <a:ext uri="{FF2B5EF4-FFF2-40B4-BE49-F238E27FC236}">
                  <a16:creationId xmlns:a16="http://schemas.microsoft.com/office/drawing/2014/main" id="{3802E643-7089-4072-912C-575399EA9A95}"/>
                </a:ext>
              </a:extLst>
            </p:cNvPr>
            <p:cNvSpPr/>
            <p:nvPr/>
          </p:nvSpPr>
          <p:spPr bwMode="auto">
            <a:xfrm>
              <a:off x="6982089" y="3209172"/>
              <a:ext cx="2699812" cy="254947"/>
            </a:xfrm>
            <a:prstGeom prst="rect">
              <a:avLst/>
            </a:prstGeom>
            <a:solidFill>
              <a:schemeClr val="bg1">
                <a:lumMod val="95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r>
                <a:rPr lang="en-GB" sz="1100" b="0" dirty="0" err="1"/>
                <a:t>SVCall</a:t>
              </a:r>
              <a:endParaRPr lang="en-GB" sz="1100" b="0" dirty="0"/>
            </a:p>
          </p:txBody>
        </p:sp>
      </p:grpSp>
      <p:grpSp>
        <p:nvGrpSpPr>
          <p:cNvPr id="22" name="Gruppierung 1">
            <a:extLst>
              <a:ext uri="{FF2B5EF4-FFF2-40B4-BE49-F238E27FC236}">
                <a16:creationId xmlns:a16="http://schemas.microsoft.com/office/drawing/2014/main" id="{036818D4-C02F-4314-9B58-0AA4C6BCEC50}"/>
              </a:ext>
            </a:extLst>
          </p:cNvPr>
          <p:cNvGrpSpPr/>
          <p:nvPr/>
        </p:nvGrpSpPr>
        <p:grpSpPr>
          <a:xfrm>
            <a:off x="10778612" y="1539369"/>
            <a:ext cx="1705369" cy="4203734"/>
            <a:chOff x="9919307" y="2001823"/>
            <a:chExt cx="1705369" cy="4203734"/>
          </a:xfrm>
        </p:grpSpPr>
        <p:sp>
          <p:nvSpPr>
            <p:cNvPr id="23" name="TextBox 24">
              <a:extLst>
                <a:ext uri="{FF2B5EF4-FFF2-40B4-BE49-F238E27FC236}">
                  <a16:creationId xmlns:a16="http://schemas.microsoft.com/office/drawing/2014/main" id="{3752DDD0-CC1E-4BF3-9576-CE7B6F0B6F72}"/>
                </a:ext>
              </a:extLst>
            </p:cNvPr>
            <p:cNvSpPr txBox="1"/>
            <p:nvPr/>
          </p:nvSpPr>
          <p:spPr>
            <a:xfrm>
              <a:off x="9919309" y="5343053"/>
              <a:ext cx="1705367" cy="276999"/>
            </a:xfrm>
            <a:prstGeom prst="rect">
              <a:avLst/>
            </a:prstGeom>
            <a:noFill/>
          </p:spPr>
          <p:txBody>
            <a:bodyPr>
              <a:spAutoFit/>
            </a:bodyPr>
            <a:lstStyle/>
            <a:p>
              <a:pPr>
                <a:defRPr/>
              </a:pPr>
              <a:r>
                <a:rPr lang="en-GB" sz="1200" b="0" spc="10" dirty="0"/>
                <a:t>0x00000000</a:t>
              </a:r>
            </a:p>
          </p:txBody>
        </p:sp>
        <p:sp>
          <p:nvSpPr>
            <p:cNvPr id="24" name="TextBox 25">
              <a:extLst>
                <a:ext uri="{FF2B5EF4-FFF2-40B4-BE49-F238E27FC236}">
                  <a16:creationId xmlns:a16="http://schemas.microsoft.com/office/drawing/2014/main" id="{CD8D1A5E-3B9B-4B11-BB0A-D4793990895C}"/>
                </a:ext>
              </a:extLst>
            </p:cNvPr>
            <p:cNvSpPr txBox="1"/>
            <p:nvPr/>
          </p:nvSpPr>
          <p:spPr>
            <a:xfrm>
              <a:off x="9919309" y="5098761"/>
              <a:ext cx="1705367" cy="276999"/>
            </a:xfrm>
            <a:prstGeom prst="rect">
              <a:avLst/>
            </a:prstGeom>
            <a:noFill/>
          </p:spPr>
          <p:txBody>
            <a:bodyPr>
              <a:spAutoFit/>
            </a:bodyPr>
            <a:lstStyle/>
            <a:p>
              <a:pPr>
                <a:defRPr/>
              </a:pPr>
              <a:r>
                <a:rPr lang="en-GB" sz="1200" b="0" spc="10" dirty="0"/>
                <a:t>0x00000004</a:t>
              </a:r>
            </a:p>
          </p:txBody>
        </p:sp>
        <p:sp>
          <p:nvSpPr>
            <p:cNvPr id="25" name="TextBox 26">
              <a:extLst>
                <a:ext uri="{FF2B5EF4-FFF2-40B4-BE49-F238E27FC236}">
                  <a16:creationId xmlns:a16="http://schemas.microsoft.com/office/drawing/2014/main" id="{19190268-CC07-4C9E-8AA9-44C88FD5F245}"/>
                </a:ext>
              </a:extLst>
            </p:cNvPr>
            <p:cNvSpPr txBox="1"/>
            <p:nvPr/>
          </p:nvSpPr>
          <p:spPr>
            <a:xfrm>
              <a:off x="9919309" y="4840598"/>
              <a:ext cx="1705367" cy="276999"/>
            </a:xfrm>
            <a:prstGeom prst="rect">
              <a:avLst/>
            </a:prstGeom>
            <a:noFill/>
          </p:spPr>
          <p:txBody>
            <a:bodyPr>
              <a:spAutoFit/>
            </a:bodyPr>
            <a:lstStyle/>
            <a:p>
              <a:pPr>
                <a:defRPr/>
              </a:pPr>
              <a:r>
                <a:rPr lang="en-GB" sz="1200" b="0" spc="10" dirty="0"/>
                <a:t>0x00000008</a:t>
              </a:r>
            </a:p>
          </p:txBody>
        </p:sp>
        <p:sp>
          <p:nvSpPr>
            <p:cNvPr id="26" name="TextBox 27">
              <a:extLst>
                <a:ext uri="{FF2B5EF4-FFF2-40B4-BE49-F238E27FC236}">
                  <a16:creationId xmlns:a16="http://schemas.microsoft.com/office/drawing/2014/main" id="{3CBB8E63-2F3B-4BE8-A269-89ACD7D5D8A0}"/>
                </a:ext>
              </a:extLst>
            </p:cNvPr>
            <p:cNvSpPr txBox="1"/>
            <p:nvPr/>
          </p:nvSpPr>
          <p:spPr>
            <a:xfrm>
              <a:off x="9919307" y="4610573"/>
              <a:ext cx="1705367" cy="276999"/>
            </a:xfrm>
            <a:prstGeom prst="rect">
              <a:avLst/>
            </a:prstGeom>
            <a:noFill/>
          </p:spPr>
          <p:txBody>
            <a:bodyPr>
              <a:spAutoFit/>
            </a:bodyPr>
            <a:lstStyle/>
            <a:p>
              <a:pPr>
                <a:defRPr/>
              </a:pPr>
              <a:r>
                <a:rPr lang="en-GB" sz="1200" b="0" spc="10" dirty="0"/>
                <a:t>0x0000000C</a:t>
              </a:r>
            </a:p>
          </p:txBody>
        </p:sp>
        <p:sp>
          <p:nvSpPr>
            <p:cNvPr id="27" name="TextBox 28">
              <a:extLst>
                <a:ext uri="{FF2B5EF4-FFF2-40B4-BE49-F238E27FC236}">
                  <a16:creationId xmlns:a16="http://schemas.microsoft.com/office/drawing/2014/main" id="{981B1DDB-0D0A-427D-B780-49915F61A25B}"/>
                </a:ext>
              </a:extLst>
            </p:cNvPr>
            <p:cNvSpPr txBox="1"/>
            <p:nvPr/>
          </p:nvSpPr>
          <p:spPr>
            <a:xfrm>
              <a:off x="9919309" y="3240318"/>
              <a:ext cx="1705367" cy="276999"/>
            </a:xfrm>
            <a:prstGeom prst="rect">
              <a:avLst/>
            </a:prstGeom>
            <a:noFill/>
          </p:spPr>
          <p:txBody>
            <a:bodyPr>
              <a:spAutoFit/>
            </a:bodyPr>
            <a:lstStyle/>
            <a:p>
              <a:pPr>
                <a:defRPr/>
              </a:pPr>
              <a:r>
                <a:rPr lang="en-GB" sz="1200" b="0" spc="10" dirty="0"/>
                <a:t>0x0000002C</a:t>
              </a:r>
            </a:p>
          </p:txBody>
        </p:sp>
        <p:sp>
          <p:nvSpPr>
            <p:cNvPr id="28" name="TextBox 29">
              <a:extLst>
                <a:ext uri="{FF2B5EF4-FFF2-40B4-BE49-F238E27FC236}">
                  <a16:creationId xmlns:a16="http://schemas.microsoft.com/office/drawing/2014/main" id="{0FE1516E-F61A-4BE4-AFF4-55B583165183}"/>
                </a:ext>
              </a:extLst>
            </p:cNvPr>
            <p:cNvSpPr txBox="1"/>
            <p:nvPr/>
          </p:nvSpPr>
          <p:spPr>
            <a:xfrm>
              <a:off x="9919309" y="2509275"/>
              <a:ext cx="1705367" cy="276999"/>
            </a:xfrm>
            <a:prstGeom prst="rect">
              <a:avLst/>
            </a:prstGeom>
            <a:noFill/>
          </p:spPr>
          <p:txBody>
            <a:bodyPr>
              <a:spAutoFit/>
            </a:bodyPr>
            <a:lstStyle/>
            <a:p>
              <a:pPr>
                <a:defRPr/>
              </a:pPr>
              <a:r>
                <a:rPr lang="en-GB" sz="1200" b="0" spc="10" dirty="0"/>
                <a:t>0x00000038</a:t>
              </a:r>
            </a:p>
          </p:txBody>
        </p:sp>
        <p:sp>
          <p:nvSpPr>
            <p:cNvPr id="29" name="TextBox 30">
              <a:extLst>
                <a:ext uri="{FF2B5EF4-FFF2-40B4-BE49-F238E27FC236}">
                  <a16:creationId xmlns:a16="http://schemas.microsoft.com/office/drawing/2014/main" id="{E6C905FE-5A62-4C7E-A5AD-39B01FFE38D4}"/>
                </a:ext>
              </a:extLst>
            </p:cNvPr>
            <p:cNvSpPr txBox="1"/>
            <p:nvPr/>
          </p:nvSpPr>
          <p:spPr>
            <a:xfrm>
              <a:off x="9919309" y="2001823"/>
              <a:ext cx="1705367" cy="276999"/>
            </a:xfrm>
            <a:prstGeom prst="rect">
              <a:avLst/>
            </a:prstGeom>
            <a:noFill/>
          </p:spPr>
          <p:txBody>
            <a:bodyPr>
              <a:spAutoFit/>
            </a:bodyPr>
            <a:lstStyle/>
            <a:p>
              <a:pPr>
                <a:defRPr/>
              </a:pPr>
              <a:r>
                <a:rPr lang="en-GB" sz="1200" b="0" spc="10" dirty="0"/>
                <a:t>0x00000040</a:t>
              </a:r>
            </a:p>
          </p:txBody>
        </p:sp>
        <p:sp>
          <p:nvSpPr>
            <p:cNvPr id="30" name="TextBox 31">
              <a:extLst>
                <a:ext uri="{FF2B5EF4-FFF2-40B4-BE49-F238E27FC236}">
                  <a16:creationId xmlns:a16="http://schemas.microsoft.com/office/drawing/2014/main" id="{AE284A8B-FA21-4073-929D-C0F4C8D05CE3}"/>
                </a:ext>
              </a:extLst>
            </p:cNvPr>
            <p:cNvSpPr txBox="1"/>
            <p:nvPr/>
          </p:nvSpPr>
          <p:spPr>
            <a:xfrm>
              <a:off x="9919309" y="2238886"/>
              <a:ext cx="1705367" cy="276999"/>
            </a:xfrm>
            <a:prstGeom prst="rect">
              <a:avLst/>
            </a:prstGeom>
            <a:noFill/>
          </p:spPr>
          <p:txBody>
            <a:bodyPr>
              <a:spAutoFit/>
            </a:bodyPr>
            <a:lstStyle/>
            <a:p>
              <a:pPr>
                <a:defRPr/>
              </a:pPr>
              <a:r>
                <a:rPr lang="en-GB" sz="1200" b="0" spc="10" dirty="0"/>
                <a:t>0x0000003C</a:t>
              </a:r>
            </a:p>
          </p:txBody>
        </p:sp>
        <p:sp>
          <p:nvSpPr>
            <p:cNvPr id="31" name="TextBox 46">
              <a:extLst>
                <a:ext uri="{FF2B5EF4-FFF2-40B4-BE49-F238E27FC236}">
                  <a16:creationId xmlns:a16="http://schemas.microsoft.com/office/drawing/2014/main" id="{C451178F-BC7A-4156-AA06-23D9B130BFE4}"/>
                </a:ext>
              </a:extLst>
            </p:cNvPr>
            <p:cNvSpPr txBox="1"/>
            <p:nvPr/>
          </p:nvSpPr>
          <p:spPr>
            <a:xfrm>
              <a:off x="9919309" y="4363620"/>
              <a:ext cx="1705367" cy="276999"/>
            </a:xfrm>
            <a:prstGeom prst="rect">
              <a:avLst/>
            </a:prstGeom>
            <a:noFill/>
          </p:spPr>
          <p:txBody>
            <a:bodyPr>
              <a:spAutoFit/>
            </a:bodyPr>
            <a:lstStyle/>
            <a:p>
              <a:pPr>
                <a:defRPr/>
              </a:pPr>
              <a:r>
                <a:rPr lang="en-GB" sz="1200" b="0" spc="10" dirty="0"/>
                <a:t>0x00000010</a:t>
              </a:r>
            </a:p>
          </p:txBody>
        </p:sp>
        <p:sp>
          <p:nvSpPr>
            <p:cNvPr id="32" name="TextBox 50">
              <a:extLst>
                <a:ext uri="{FF2B5EF4-FFF2-40B4-BE49-F238E27FC236}">
                  <a16:creationId xmlns:a16="http://schemas.microsoft.com/office/drawing/2014/main" id="{ED4F2A49-6F64-4EFD-BBF6-060AD26C5DEE}"/>
                </a:ext>
              </a:extLst>
            </p:cNvPr>
            <p:cNvSpPr txBox="1"/>
            <p:nvPr/>
          </p:nvSpPr>
          <p:spPr>
            <a:xfrm>
              <a:off x="9919309" y="2975757"/>
              <a:ext cx="1705367" cy="276999"/>
            </a:xfrm>
            <a:prstGeom prst="rect">
              <a:avLst/>
            </a:prstGeom>
            <a:noFill/>
          </p:spPr>
          <p:txBody>
            <a:bodyPr>
              <a:spAutoFit/>
            </a:bodyPr>
            <a:lstStyle/>
            <a:p>
              <a:pPr>
                <a:defRPr/>
              </a:pPr>
              <a:r>
                <a:rPr lang="en-GB" sz="1200" b="0" spc="10" dirty="0"/>
                <a:t>0x00000030</a:t>
              </a:r>
            </a:p>
          </p:txBody>
        </p:sp>
        <p:sp>
          <p:nvSpPr>
            <p:cNvPr id="33" name="TextBox 52">
              <a:extLst>
                <a:ext uri="{FF2B5EF4-FFF2-40B4-BE49-F238E27FC236}">
                  <a16:creationId xmlns:a16="http://schemas.microsoft.com/office/drawing/2014/main" id="{15D95F58-202E-432C-9395-6124213F6D7D}"/>
                </a:ext>
              </a:extLst>
            </p:cNvPr>
            <p:cNvSpPr txBox="1"/>
            <p:nvPr/>
          </p:nvSpPr>
          <p:spPr>
            <a:xfrm>
              <a:off x="9919307" y="5882392"/>
              <a:ext cx="1705369" cy="323165"/>
            </a:xfrm>
            <a:prstGeom prst="rect">
              <a:avLst/>
            </a:prstGeom>
            <a:noFill/>
          </p:spPr>
          <p:txBody>
            <a:bodyPr wrap="square">
              <a:spAutoFit/>
            </a:bodyPr>
            <a:lstStyle/>
            <a:p>
              <a:pPr>
                <a:defRPr/>
              </a:pPr>
              <a:r>
                <a:rPr lang="en-GB" sz="1500" b="0" spc="10" dirty="0"/>
                <a:t>Address</a:t>
              </a:r>
              <a:r>
                <a:rPr lang="en-GB" sz="1200" b="0" spc="10" dirty="0"/>
                <a:t> </a:t>
              </a:r>
            </a:p>
          </p:txBody>
        </p:sp>
      </p:grpSp>
      <p:sp>
        <p:nvSpPr>
          <p:cNvPr id="39" name="TextBox 27">
            <a:extLst>
              <a:ext uri="{FF2B5EF4-FFF2-40B4-BE49-F238E27FC236}">
                <a16:creationId xmlns:a16="http://schemas.microsoft.com/office/drawing/2014/main" id="{ED6D768C-686D-46B8-B06A-66D0BC9E16B8}"/>
              </a:ext>
            </a:extLst>
          </p:cNvPr>
          <p:cNvSpPr txBox="1"/>
          <p:nvPr/>
        </p:nvSpPr>
        <p:spPr>
          <a:xfrm>
            <a:off x="8646713" y="1993270"/>
            <a:ext cx="947361" cy="276999"/>
          </a:xfrm>
          <a:prstGeom prst="rect">
            <a:avLst/>
          </a:prstGeom>
          <a:noFill/>
        </p:spPr>
        <p:txBody>
          <a:bodyPr wrap="square">
            <a:spAutoFit/>
          </a:bodyPr>
          <a:lstStyle/>
          <a:p>
            <a:pPr>
              <a:defRPr/>
            </a:pPr>
            <a:r>
              <a:rPr lang="en-GB" sz="1200" b="0" spc="10" dirty="0"/>
              <a:t>0x1FFFFFFF</a:t>
            </a:r>
          </a:p>
        </p:txBody>
      </p:sp>
      <p:sp>
        <p:nvSpPr>
          <p:cNvPr id="41" name="TextBox 29">
            <a:extLst>
              <a:ext uri="{FF2B5EF4-FFF2-40B4-BE49-F238E27FC236}">
                <a16:creationId xmlns:a16="http://schemas.microsoft.com/office/drawing/2014/main" id="{ABAF29BF-BEC4-4409-8A06-22FC7DD367BD}"/>
              </a:ext>
            </a:extLst>
          </p:cNvPr>
          <p:cNvSpPr txBox="1"/>
          <p:nvPr/>
        </p:nvSpPr>
        <p:spPr>
          <a:xfrm>
            <a:off x="8652548" y="4154221"/>
            <a:ext cx="1037991" cy="276999"/>
          </a:xfrm>
          <a:prstGeom prst="rect">
            <a:avLst/>
          </a:prstGeom>
          <a:noFill/>
        </p:spPr>
        <p:txBody>
          <a:bodyPr wrap="square">
            <a:spAutoFit/>
          </a:bodyPr>
          <a:lstStyle/>
          <a:p>
            <a:pPr>
              <a:defRPr/>
            </a:pPr>
            <a:r>
              <a:rPr lang="en-GB" sz="1200" b="0" spc="10" dirty="0"/>
              <a:t>0x00000000</a:t>
            </a:r>
          </a:p>
        </p:txBody>
      </p:sp>
      <p:sp>
        <p:nvSpPr>
          <p:cNvPr id="42" name="TextBox 49">
            <a:extLst>
              <a:ext uri="{FF2B5EF4-FFF2-40B4-BE49-F238E27FC236}">
                <a16:creationId xmlns:a16="http://schemas.microsoft.com/office/drawing/2014/main" id="{4B9F298C-C4E8-432A-B05E-C9975B005D73}"/>
              </a:ext>
            </a:extLst>
          </p:cNvPr>
          <p:cNvSpPr txBox="1"/>
          <p:nvPr/>
        </p:nvSpPr>
        <p:spPr>
          <a:xfrm>
            <a:off x="6803159" y="4462609"/>
            <a:ext cx="1986163" cy="323165"/>
          </a:xfrm>
          <a:prstGeom prst="rect">
            <a:avLst/>
          </a:prstGeom>
          <a:noFill/>
        </p:spPr>
        <p:txBody>
          <a:bodyPr wrap="square">
            <a:spAutoFit/>
          </a:bodyPr>
          <a:lstStyle/>
          <a:p>
            <a:pPr algn="ctr">
              <a:defRPr/>
            </a:pPr>
            <a:r>
              <a:rPr lang="en-GB" sz="1500" dirty="0"/>
              <a:t>Global memory space</a:t>
            </a:r>
          </a:p>
        </p:txBody>
      </p:sp>
    </p:spTree>
    <p:extLst>
      <p:ext uri="{BB962C8B-B14F-4D97-AF65-F5344CB8AC3E}">
        <p14:creationId xmlns:p14="http://schemas.microsoft.com/office/powerpoint/2010/main" val="274977053"/>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Title_Slides_2019_March_Update.potx  -  Read-Only" id="{360B8323-A6F7-4E13-8E73-A0805EC39A21}" vid="{CBBCA362-1C9A-4BBA-BC9E-199C41737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f2ad5090-61a8-4b8c-ab70-68f4ff4d1933"/>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0950e01-db07-4e41-9c32-b7a8e9fccc9b"/>
    <ds:schemaRef ds:uri="http://schemas.microsoft.com/office/2006/metadata/properties"/>
    <ds:schemaRef ds:uri="http://schemas.microsoft.com/sharepoint/v3/field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Arm_Slides</Template>
  <TotalTime>0</TotalTime>
  <Words>5446</Words>
  <Application>Microsoft Office PowerPoint</Application>
  <PresentationFormat>Widescreen</PresentationFormat>
  <Paragraphs>725</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vt:lpstr>
      <vt:lpstr>Lucida Console</vt:lpstr>
      <vt:lpstr>Wingdings</vt:lpstr>
      <vt:lpstr>Arm_PPT_Public</vt:lpstr>
      <vt:lpstr>Introduction to  Cortex-M4  Programming</vt:lpstr>
      <vt:lpstr>Module Syllabus</vt:lpstr>
      <vt:lpstr>Program Code Overview</vt:lpstr>
      <vt:lpstr>C Language vs. Assembly Language</vt:lpstr>
      <vt:lpstr>Typical Program-generation Flow</vt:lpstr>
      <vt:lpstr>Compilation using Arm-based Tools</vt:lpstr>
      <vt:lpstr>Compiler Stages</vt:lpstr>
      <vt:lpstr>Cortex-M4 Program Image</vt:lpstr>
      <vt:lpstr>Cortex-M4 Program Image</vt:lpstr>
      <vt:lpstr>Cortex-M4 Program Image</vt:lpstr>
      <vt:lpstr>Program Image in Global Memory</vt:lpstr>
      <vt:lpstr>How is Data Stored in RAM?</vt:lpstr>
      <vt:lpstr>Defining the Stack and Heap</vt:lpstr>
      <vt:lpstr>Defining the Stack and Heap</vt:lpstr>
      <vt:lpstr>Data Types</vt:lpstr>
      <vt:lpstr>Data Types</vt:lpstr>
      <vt:lpstr>Data Type and Class Qualifiers</vt:lpstr>
      <vt:lpstr>Example of Data Storage</vt:lpstr>
      <vt:lpstr>Defining the Interrupt Vector in C</vt:lpstr>
      <vt:lpstr>Accessing Peripherals in C</vt:lpstr>
      <vt:lpstr>Using Bit-band Operation in Assembly</vt:lpstr>
      <vt:lpstr>Use Bit-band Operation in C</vt:lpstr>
      <vt:lpstr>Calling a C Function from Assembly</vt:lpstr>
      <vt:lpstr>Calling a C Function from Assembly</vt:lpstr>
      <vt:lpstr>Calling an Assembly Function from C</vt:lpstr>
      <vt:lpstr>Calling an Assembly Function from C</vt:lpstr>
      <vt:lpstr>Embedded Assembly</vt:lpstr>
      <vt:lpstr>Arm Keil® MDK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2019-10-16T12:41:07Z</dcterms:created>
  <dcterms:modified xsi:type="dcterms:W3CDTF">2020-02-27T15:27:33Z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