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9"/>
  </p:notesMasterIdLst>
  <p:handoutMasterIdLst>
    <p:handoutMasterId r:id="rId40"/>
  </p:handoutMasterIdLst>
  <p:sldIdLst>
    <p:sldId id="256" r:id="rId7"/>
    <p:sldId id="257" r:id="rId8"/>
    <p:sldId id="258" r:id="rId9"/>
    <p:sldId id="259" r:id="rId10"/>
    <p:sldId id="267" r:id="rId11"/>
    <p:sldId id="278" r:id="rId12"/>
    <p:sldId id="279" r:id="rId13"/>
    <p:sldId id="280" r:id="rId14"/>
    <p:sldId id="289" r:id="rId15"/>
    <p:sldId id="268" r:id="rId16"/>
    <p:sldId id="283" r:id="rId17"/>
    <p:sldId id="281" r:id="rId18"/>
    <p:sldId id="261" r:id="rId19"/>
    <p:sldId id="262" r:id="rId20"/>
    <p:sldId id="263" r:id="rId21"/>
    <p:sldId id="264" r:id="rId22"/>
    <p:sldId id="269" r:id="rId23"/>
    <p:sldId id="265" r:id="rId24"/>
    <p:sldId id="284" r:id="rId25"/>
    <p:sldId id="285" r:id="rId26"/>
    <p:sldId id="286" r:id="rId27"/>
    <p:sldId id="290" r:id="rId28"/>
    <p:sldId id="291" r:id="rId29"/>
    <p:sldId id="270" r:id="rId30"/>
    <p:sldId id="271" r:id="rId31"/>
    <p:sldId id="272" r:id="rId32"/>
    <p:sldId id="273" r:id="rId33"/>
    <p:sldId id="282" r:id="rId34"/>
    <p:sldId id="274" r:id="rId35"/>
    <p:sldId id="275" r:id="rId36"/>
    <p:sldId id="276" r:id="rId37"/>
    <p:sldId id="277"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4C3D9-A2CD-4FC5-B0FF-8F9EA605E8B0}" v="3" dt="2019-12-20T16:31:15.055"/>
    <p1510:client id="{E52E5996-91CD-469C-AD96-01D480C8E8E6}" v="221" dt="2020-01-23T15:37:01.73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7676" autoAdjust="0"/>
  </p:normalViewPr>
  <p:slideViewPr>
    <p:cSldViewPr snapToGrid="0">
      <p:cViewPr varScale="1">
        <p:scale>
          <a:sx n="92" d="100"/>
          <a:sy n="92" d="100"/>
        </p:scale>
        <p:origin x="163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CB1A7-C0DF-460D-9284-FB99BF2D9EA9}" type="doc">
      <dgm:prSet loTypeId="urn:microsoft.com/office/officeart/2005/8/layout/radial6" loCatId="relationship" qsTypeId="urn:microsoft.com/office/officeart/2005/8/quickstyle/simple4" qsCatId="simple" csTypeId="urn:microsoft.com/office/officeart/2005/8/colors/accent1_2" csCatId="accent1" phldr="1"/>
      <dgm:spPr/>
      <dgm:t>
        <a:bodyPr/>
        <a:lstStyle/>
        <a:p>
          <a:endParaRPr lang="en-US"/>
        </a:p>
      </dgm:t>
    </dgm:pt>
    <dgm:pt modelId="{B9CBA826-BA57-43D7-81D1-61ADAC30C651}">
      <dgm:prSet/>
      <dgm:spPr/>
      <dgm:t>
        <a:bodyPr/>
        <a:lstStyle/>
        <a:p>
          <a:r>
            <a:rPr lang="en-GB"/>
            <a:t>Mbed OS</a:t>
          </a:r>
          <a:endParaRPr lang="en-US"/>
        </a:p>
      </dgm:t>
    </dgm:pt>
    <dgm:pt modelId="{02281474-B5E1-4390-8049-9AEBDBBADBDB}" type="parTrans" cxnId="{71363A92-E345-46B2-8ABB-E5BB961BBCF6}">
      <dgm:prSet/>
      <dgm:spPr/>
      <dgm:t>
        <a:bodyPr/>
        <a:lstStyle/>
        <a:p>
          <a:endParaRPr lang="en-US"/>
        </a:p>
      </dgm:t>
    </dgm:pt>
    <dgm:pt modelId="{88C64516-CD4D-4C55-941A-A0F270B84F49}" type="sibTrans" cxnId="{71363A92-E345-46B2-8ABB-E5BB961BBCF6}">
      <dgm:prSet/>
      <dgm:spPr/>
      <dgm:t>
        <a:bodyPr/>
        <a:lstStyle/>
        <a:p>
          <a:endParaRPr lang="en-US"/>
        </a:p>
      </dgm:t>
    </dgm:pt>
    <dgm:pt modelId="{27E5B951-9097-4166-8B12-026AD794EEDA}">
      <dgm:prSet/>
      <dgm:spPr>
        <a:solidFill>
          <a:schemeClr val="accent3"/>
        </a:solidFill>
      </dgm:spPr>
      <dgm:t>
        <a:bodyPr/>
        <a:lstStyle/>
        <a:p>
          <a:r>
            <a:rPr lang="en-GB"/>
            <a:t>Cortex-M RTOS Kernel</a:t>
          </a:r>
          <a:endParaRPr lang="en-US"/>
        </a:p>
      </dgm:t>
    </dgm:pt>
    <dgm:pt modelId="{BFCB7D15-E37D-4E7F-98EE-C49B2E885FBF}" type="parTrans" cxnId="{7858ACAA-FABA-420C-98B3-4F70D641C488}">
      <dgm:prSet/>
      <dgm:spPr/>
      <dgm:t>
        <a:bodyPr/>
        <a:lstStyle/>
        <a:p>
          <a:endParaRPr lang="en-US"/>
        </a:p>
      </dgm:t>
    </dgm:pt>
    <dgm:pt modelId="{7243D56A-EA5D-4655-8B90-77E1F4B753DD}" type="sibTrans" cxnId="{7858ACAA-FABA-420C-98B3-4F70D641C488}">
      <dgm:prSet/>
      <dgm:spPr/>
      <dgm:t>
        <a:bodyPr/>
        <a:lstStyle/>
        <a:p>
          <a:endParaRPr lang="en-US"/>
        </a:p>
      </dgm:t>
    </dgm:pt>
    <dgm:pt modelId="{1332172A-220C-4187-A093-8A9E97CA5F94}">
      <dgm:prSet/>
      <dgm:spPr>
        <a:solidFill>
          <a:schemeClr val="accent5"/>
        </a:solidFill>
      </dgm:spPr>
      <dgm:t>
        <a:bodyPr/>
        <a:lstStyle/>
        <a:p>
          <a:r>
            <a:rPr lang="en-GB"/>
            <a:t>Portable Drivers</a:t>
          </a:r>
          <a:endParaRPr lang="en-US"/>
        </a:p>
      </dgm:t>
    </dgm:pt>
    <dgm:pt modelId="{AEE223E5-AF7B-4496-91FE-8A50E0591F55}" type="parTrans" cxnId="{F15452F3-63DE-4AC1-B77F-030CEBB98E4C}">
      <dgm:prSet/>
      <dgm:spPr/>
      <dgm:t>
        <a:bodyPr/>
        <a:lstStyle/>
        <a:p>
          <a:endParaRPr lang="en-US"/>
        </a:p>
      </dgm:t>
    </dgm:pt>
    <dgm:pt modelId="{1DA7F8B2-084B-4DA3-A1D6-73EA3DEF58B6}" type="sibTrans" cxnId="{F15452F3-63DE-4AC1-B77F-030CEBB98E4C}">
      <dgm:prSet/>
      <dgm:spPr/>
      <dgm:t>
        <a:bodyPr/>
        <a:lstStyle/>
        <a:p>
          <a:endParaRPr lang="en-US"/>
        </a:p>
      </dgm:t>
    </dgm:pt>
    <dgm:pt modelId="{C79DBDB5-28ED-4AE2-B481-4EE4EC2144D9}">
      <dgm:prSet/>
      <dgm:spPr>
        <a:solidFill>
          <a:schemeClr val="accent4"/>
        </a:solidFill>
      </dgm:spPr>
      <dgm:t>
        <a:bodyPr/>
        <a:lstStyle/>
        <a:p>
          <a:r>
            <a:rPr lang="en-GB" dirty="0"/>
            <a:t>Integrated Security</a:t>
          </a:r>
          <a:endParaRPr lang="en-US" dirty="0"/>
        </a:p>
      </dgm:t>
    </dgm:pt>
    <dgm:pt modelId="{B9665246-8AE0-4B95-BCC5-321F6B0855A7}" type="parTrans" cxnId="{191F34F2-6B76-42B7-82F5-1F514AAEE13C}">
      <dgm:prSet/>
      <dgm:spPr/>
      <dgm:t>
        <a:bodyPr/>
        <a:lstStyle/>
        <a:p>
          <a:endParaRPr lang="en-US"/>
        </a:p>
      </dgm:t>
    </dgm:pt>
    <dgm:pt modelId="{04289B63-352B-4767-B56F-79ECE1A7A5E5}" type="sibTrans" cxnId="{191F34F2-6B76-42B7-82F5-1F514AAEE13C}">
      <dgm:prSet/>
      <dgm:spPr/>
      <dgm:t>
        <a:bodyPr/>
        <a:lstStyle/>
        <a:p>
          <a:endParaRPr lang="en-US"/>
        </a:p>
      </dgm:t>
    </dgm:pt>
    <dgm:pt modelId="{BF1EC30B-069B-41C1-9A6F-4DC0F6F4A507}">
      <dgm:prSet/>
      <dgm:spPr>
        <a:solidFill>
          <a:schemeClr val="accent3"/>
        </a:solidFill>
      </dgm:spPr>
      <dgm:t>
        <a:bodyPr/>
        <a:lstStyle/>
        <a:p>
          <a:r>
            <a:rPr lang="en-GB"/>
            <a:t>IoT Connectivity</a:t>
          </a:r>
          <a:endParaRPr lang="en-US"/>
        </a:p>
      </dgm:t>
    </dgm:pt>
    <dgm:pt modelId="{2227178B-1448-45E8-B316-4EC174AF9F30}" type="parTrans" cxnId="{FCE8E9D5-9DC5-40C2-81FF-1A73193CD207}">
      <dgm:prSet/>
      <dgm:spPr/>
      <dgm:t>
        <a:bodyPr/>
        <a:lstStyle/>
        <a:p>
          <a:endParaRPr lang="en-US"/>
        </a:p>
      </dgm:t>
    </dgm:pt>
    <dgm:pt modelId="{1D8453C9-5501-4C69-87AC-8A66D8A51494}" type="sibTrans" cxnId="{FCE8E9D5-9DC5-40C2-81FF-1A73193CD207}">
      <dgm:prSet/>
      <dgm:spPr/>
      <dgm:t>
        <a:bodyPr/>
        <a:lstStyle/>
        <a:p>
          <a:endParaRPr lang="en-US"/>
        </a:p>
      </dgm:t>
    </dgm:pt>
    <dgm:pt modelId="{421C6DC2-6833-4863-94B0-4331EDA9ADCA}">
      <dgm:prSet/>
      <dgm:spPr>
        <a:solidFill>
          <a:schemeClr val="accent5"/>
        </a:solidFill>
      </dgm:spPr>
      <dgm:t>
        <a:bodyPr/>
        <a:lstStyle/>
        <a:p>
          <a:r>
            <a:rPr lang="en-GB"/>
            <a:t>Management Services</a:t>
          </a:r>
          <a:endParaRPr lang="en-US"/>
        </a:p>
      </dgm:t>
    </dgm:pt>
    <dgm:pt modelId="{7A452862-4A39-4773-8835-C5F63E094BED}" type="parTrans" cxnId="{AEC405C3-9C15-461E-AB81-1CBFC934782A}">
      <dgm:prSet/>
      <dgm:spPr/>
      <dgm:t>
        <a:bodyPr/>
        <a:lstStyle/>
        <a:p>
          <a:endParaRPr lang="en-US"/>
        </a:p>
      </dgm:t>
    </dgm:pt>
    <dgm:pt modelId="{B1B43EE1-6C2D-4BB0-B953-ABFA948E51FB}" type="sibTrans" cxnId="{AEC405C3-9C15-461E-AB81-1CBFC934782A}">
      <dgm:prSet/>
      <dgm:spPr/>
      <dgm:t>
        <a:bodyPr/>
        <a:lstStyle/>
        <a:p>
          <a:endParaRPr lang="en-US"/>
        </a:p>
      </dgm:t>
    </dgm:pt>
    <dgm:pt modelId="{612BABBA-D51F-4D30-9510-0FFC42678B0B}">
      <dgm:prSet/>
      <dgm:spPr>
        <a:solidFill>
          <a:schemeClr val="accent4"/>
        </a:solidFill>
      </dgm:spPr>
      <dgm:t>
        <a:bodyPr/>
        <a:lstStyle/>
        <a:p>
          <a:r>
            <a:rPr lang="en-GB"/>
            <a:t>Development Tools</a:t>
          </a:r>
          <a:endParaRPr lang="en-US"/>
        </a:p>
      </dgm:t>
    </dgm:pt>
    <dgm:pt modelId="{9B2C79B0-9311-4D70-AA5A-2F6FDF35EB5B}" type="parTrans" cxnId="{7D350962-A1C0-47C5-BA8D-B327CF66F96F}">
      <dgm:prSet/>
      <dgm:spPr/>
      <dgm:t>
        <a:bodyPr/>
        <a:lstStyle/>
        <a:p>
          <a:endParaRPr lang="en-US"/>
        </a:p>
      </dgm:t>
    </dgm:pt>
    <dgm:pt modelId="{DA0B7F00-11E4-451A-878E-9B592E94A003}" type="sibTrans" cxnId="{7D350962-A1C0-47C5-BA8D-B327CF66F96F}">
      <dgm:prSet/>
      <dgm:spPr/>
      <dgm:t>
        <a:bodyPr/>
        <a:lstStyle/>
        <a:p>
          <a:endParaRPr lang="en-US"/>
        </a:p>
      </dgm:t>
    </dgm:pt>
    <dgm:pt modelId="{F9DAAF34-10A6-4C64-AF49-BAE1C9970BBD}" type="pres">
      <dgm:prSet presAssocID="{EEFCB1A7-C0DF-460D-9284-FB99BF2D9EA9}" presName="Name0" presStyleCnt="0">
        <dgm:presLayoutVars>
          <dgm:chMax val="1"/>
          <dgm:dir/>
          <dgm:animLvl val="ctr"/>
          <dgm:resizeHandles val="exact"/>
        </dgm:presLayoutVars>
      </dgm:prSet>
      <dgm:spPr/>
    </dgm:pt>
    <dgm:pt modelId="{BB27CF6F-88DF-4571-9076-03C6977202CC}" type="pres">
      <dgm:prSet presAssocID="{B9CBA826-BA57-43D7-81D1-61ADAC30C651}" presName="centerShape" presStyleLbl="node0" presStyleIdx="0" presStyleCnt="1"/>
      <dgm:spPr/>
    </dgm:pt>
    <dgm:pt modelId="{F021EEEA-248F-4190-86C8-4699E576EBFF}" type="pres">
      <dgm:prSet presAssocID="{27E5B951-9097-4166-8B12-026AD794EEDA}" presName="node" presStyleLbl="node1" presStyleIdx="0" presStyleCnt="6">
        <dgm:presLayoutVars>
          <dgm:bulletEnabled val="1"/>
        </dgm:presLayoutVars>
      </dgm:prSet>
      <dgm:spPr/>
    </dgm:pt>
    <dgm:pt modelId="{6A590683-9A8B-45AA-A501-DF86F06C995B}" type="pres">
      <dgm:prSet presAssocID="{27E5B951-9097-4166-8B12-026AD794EEDA}" presName="dummy" presStyleCnt="0"/>
      <dgm:spPr/>
    </dgm:pt>
    <dgm:pt modelId="{CDF809DC-E514-46D6-9380-47AEF6C2275A}" type="pres">
      <dgm:prSet presAssocID="{7243D56A-EA5D-4655-8B90-77E1F4B753DD}" presName="sibTrans" presStyleLbl="sibTrans2D1" presStyleIdx="0" presStyleCnt="6"/>
      <dgm:spPr/>
    </dgm:pt>
    <dgm:pt modelId="{A6463F94-209F-490D-8BD4-B597B9F02F01}" type="pres">
      <dgm:prSet presAssocID="{1332172A-220C-4187-A093-8A9E97CA5F94}" presName="node" presStyleLbl="node1" presStyleIdx="1" presStyleCnt="6">
        <dgm:presLayoutVars>
          <dgm:bulletEnabled val="1"/>
        </dgm:presLayoutVars>
      </dgm:prSet>
      <dgm:spPr/>
    </dgm:pt>
    <dgm:pt modelId="{818B3103-F6DF-432F-988D-221A1585334E}" type="pres">
      <dgm:prSet presAssocID="{1332172A-220C-4187-A093-8A9E97CA5F94}" presName="dummy" presStyleCnt="0"/>
      <dgm:spPr/>
    </dgm:pt>
    <dgm:pt modelId="{C06C9159-DC10-412A-BB7D-B1BF411E3733}" type="pres">
      <dgm:prSet presAssocID="{1DA7F8B2-084B-4DA3-A1D6-73EA3DEF58B6}" presName="sibTrans" presStyleLbl="sibTrans2D1" presStyleIdx="1" presStyleCnt="6"/>
      <dgm:spPr/>
    </dgm:pt>
    <dgm:pt modelId="{31527B0D-66E7-4CA1-87A1-43CE31C5C16D}" type="pres">
      <dgm:prSet presAssocID="{C79DBDB5-28ED-4AE2-B481-4EE4EC2144D9}" presName="node" presStyleLbl="node1" presStyleIdx="2" presStyleCnt="6">
        <dgm:presLayoutVars>
          <dgm:bulletEnabled val="1"/>
        </dgm:presLayoutVars>
      </dgm:prSet>
      <dgm:spPr/>
    </dgm:pt>
    <dgm:pt modelId="{13DDC3FB-69DC-461D-88A6-BDBE7D2419A9}" type="pres">
      <dgm:prSet presAssocID="{C79DBDB5-28ED-4AE2-B481-4EE4EC2144D9}" presName="dummy" presStyleCnt="0"/>
      <dgm:spPr/>
    </dgm:pt>
    <dgm:pt modelId="{0249AFD6-D122-41E5-9C94-24460C822062}" type="pres">
      <dgm:prSet presAssocID="{04289B63-352B-4767-B56F-79ECE1A7A5E5}" presName="sibTrans" presStyleLbl="sibTrans2D1" presStyleIdx="2" presStyleCnt="6"/>
      <dgm:spPr/>
    </dgm:pt>
    <dgm:pt modelId="{21D51251-681B-4CA0-AA5A-DD8136E6F39B}" type="pres">
      <dgm:prSet presAssocID="{BF1EC30B-069B-41C1-9A6F-4DC0F6F4A507}" presName="node" presStyleLbl="node1" presStyleIdx="3" presStyleCnt="6">
        <dgm:presLayoutVars>
          <dgm:bulletEnabled val="1"/>
        </dgm:presLayoutVars>
      </dgm:prSet>
      <dgm:spPr/>
    </dgm:pt>
    <dgm:pt modelId="{E0CE128D-E2CB-4A1B-903C-B3CE0BB4A940}" type="pres">
      <dgm:prSet presAssocID="{BF1EC30B-069B-41C1-9A6F-4DC0F6F4A507}" presName="dummy" presStyleCnt="0"/>
      <dgm:spPr/>
    </dgm:pt>
    <dgm:pt modelId="{96844393-A028-49CF-974D-C07AF2412217}" type="pres">
      <dgm:prSet presAssocID="{1D8453C9-5501-4C69-87AC-8A66D8A51494}" presName="sibTrans" presStyleLbl="sibTrans2D1" presStyleIdx="3" presStyleCnt="6"/>
      <dgm:spPr/>
    </dgm:pt>
    <dgm:pt modelId="{F9866268-E323-4290-A5FA-3710A5FA9A94}" type="pres">
      <dgm:prSet presAssocID="{421C6DC2-6833-4863-94B0-4331EDA9ADCA}" presName="node" presStyleLbl="node1" presStyleIdx="4" presStyleCnt="6">
        <dgm:presLayoutVars>
          <dgm:bulletEnabled val="1"/>
        </dgm:presLayoutVars>
      </dgm:prSet>
      <dgm:spPr/>
    </dgm:pt>
    <dgm:pt modelId="{F66E4A51-33D3-4E92-83E2-31363FF551F2}" type="pres">
      <dgm:prSet presAssocID="{421C6DC2-6833-4863-94B0-4331EDA9ADCA}" presName="dummy" presStyleCnt="0"/>
      <dgm:spPr/>
    </dgm:pt>
    <dgm:pt modelId="{7E4BED1B-2FDE-4DD5-8CF9-524489942BB0}" type="pres">
      <dgm:prSet presAssocID="{B1B43EE1-6C2D-4BB0-B953-ABFA948E51FB}" presName="sibTrans" presStyleLbl="sibTrans2D1" presStyleIdx="4" presStyleCnt="6"/>
      <dgm:spPr/>
    </dgm:pt>
    <dgm:pt modelId="{A042B7A6-7465-4F40-92F0-D0BE8CE2FD98}" type="pres">
      <dgm:prSet presAssocID="{612BABBA-D51F-4D30-9510-0FFC42678B0B}" presName="node" presStyleLbl="node1" presStyleIdx="5" presStyleCnt="6">
        <dgm:presLayoutVars>
          <dgm:bulletEnabled val="1"/>
        </dgm:presLayoutVars>
      </dgm:prSet>
      <dgm:spPr/>
    </dgm:pt>
    <dgm:pt modelId="{A668F0C3-0FC1-4F4E-B617-6A25EEACC303}" type="pres">
      <dgm:prSet presAssocID="{612BABBA-D51F-4D30-9510-0FFC42678B0B}" presName="dummy" presStyleCnt="0"/>
      <dgm:spPr/>
    </dgm:pt>
    <dgm:pt modelId="{931A3135-EF9B-4D94-8A9B-3A016FBE3A14}" type="pres">
      <dgm:prSet presAssocID="{DA0B7F00-11E4-451A-878E-9B592E94A003}" presName="sibTrans" presStyleLbl="sibTrans2D1" presStyleIdx="5" presStyleCnt="6"/>
      <dgm:spPr/>
    </dgm:pt>
  </dgm:ptLst>
  <dgm:cxnLst>
    <dgm:cxn modelId="{0F14B622-E1EA-4BD3-831E-2B98BEBFD4BC}" type="presOf" srcId="{C79DBDB5-28ED-4AE2-B481-4EE4EC2144D9}" destId="{31527B0D-66E7-4CA1-87A1-43CE31C5C16D}" srcOrd="0" destOrd="0" presId="urn:microsoft.com/office/officeart/2005/8/layout/radial6"/>
    <dgm:cxn modelId="{948D9B2D-5EE8-43B3-B37A-8798F146436B}" type="presOf" srcId="{DA0B7F00-11E4-451A-878E-9B592E94A003}" destId="{931A3135-EF9B-4D94-8A9B-3A016FBE3A14}" srcOrd="0" destOrd="0" presId="urn:microsoft.com/office/officeart/2005/8/layout/radial6"/>
    <dgm:cxn modelId="{7602332E-A65D-4B0D-97D5-0EEBDE938A5B}" type="presOf" srcId="{04289B63-352B-4767-B56F-79ECE1A7A5E5}" destId="{0249AFD6-D122-41E5-9C94-24460C822062}" srcOrd="0" destOrd="0" presId="urn:microsoft.com/office/officeart/2005/8/layout/radial6"/>
    <dgm:cxn modelId="{7D350962-A1C0-47C5-BA8D-B327CF66F96F}" srcId="{B9CBA826-BA57-43D7-81D1-61ADAC30C651}" destId="{612BABBA-D51F-4D30-9510-0FFC42678B0B}" srcOrd="5" destOrd="0" parTransId="{9B2C79B0-9311-4D70-AA5A-2F6FDF35EB5B}" sibTransId="{DA0B7F00-11E4-451A-878E-9B592E94A003}"/>
    <dgm:cxn modelId="{56B50363-CEF5-4778-A9AD-BF020321CF88}" type="presOf" srcId="{B9CBA826-BA57-43D7-81D1-61ADAC30C651}" destId="{BB27CF6F-88DF-4571-9076-03C6977202CC}" srcOrd="0" destOrd="0" presId="urn:microsoft.com/office/officeart/2005/8/layout/radial6"/>
    <dgm:cxn modelId="{64817A4A-700E-475B-90EB-827763693828}" type="presOf" srcId="{27E5B951-9097-4166-8B12-026AD794EEDA}" destId="{F021EEEA-248F-4190-86C8-4699E576EBFF}" srcOrd="0" destOrd="0" presId="urn:microsoft.com/office/officeart/2005/8/layout/radial6"/>
    <dgm:cxn modelId="{FB5FC554-EB04-4AED-94DE-2D9155F5B9BB}" type="presOf" srcId="{1DA7F8B2-084B-4DA3-A1D6-73EA3DEF58B6}" destId="{C06C9159-DC10-412A-BB7D-B1BF411E3733}" srcOrd="0" destOrd="0" presId="urn:microsoft.com/office/officeart/2005/8/layout/radial6"/>
    <dgm:cxn modelId="{71363A92-E345-46B2-8ABB-E5BB961BBCF6}" srcId="{EEFCB1A7-C0DF-460D-9284-FB99BF2D9EA9}" destId="{B9CBA826-BA57-43D7-81D1-61ADAC30C651}" srcOrd="0" destOrd="0" parTransId="{02281474-B5E1-4390-8049-9AEBDBBADBDB}" sibTransId="{88C64516-CD4D-4C55-941A-A0F270B84F49}"/>
    <dgm:cxn modelId="{C5F2E197-BA91-4FF3-82E0-E4C915F19788}" type="presOf" srcId="{421C6DC2-6833-4863-94B0-4331EDA9ADCA}" destId="{F9866268-E323-4290-A5FA-3710A5FA9A94}" srcOrd="0" destOrd="0" presId="urn:microsoft.com/office/officeart/2005/8/layout/radial6"/>
    <dgm:cxn modelId="{C696EEA2-EF9E-45C0-9CD2-B75A86E7446C}" type="presOf" srcId="{EEFCB1A7-C0DF-460D-9284-FB99BF2D9EA9}" destId="{F9DAAF34-10A6-4C64-AF49-BAE1C9970BBD}" srcOrd="0" destOrd="0" presId="urn:microsoft.com/office/officeart/2005/8/layout/radial6"/>
    <dgm:cxn modelId="{7858ACAA-FABA-420C-98B3-4F70D641C488}" srcId="{B9CBA826-BA57-43D7-81D1-61ADAC30C651}" destId="{27E5B951-9097-4166-8B12-026AD794EEDA}" srcOrd="0" destOrd="0" parTransId="{BFCB7D15-E37D-4E7F-98EE-C49B2E885FBF}" sibTransId="{7243D56A-EA5D-4655-8B90-77E1F4B753DD}"/>
    <dgm:cxn modelId="{89D5EBBE-5ED2-453B-A7C5-904D0436AA60}" type="presOf" srcId="{B1B43EE1-6C2D-4BB0-B953-ABFA948E51FB}" destId="{7E4BED1B-2FDE-4DD5-8CF9-524489942BB0}" srcOrd="0" destOrd="0" presId="urn:microsoft.com/office/officeart/2005/8/layout/radial6"/>
    <dgm:cxn modelId="{AEC405C3-9C15-461E-AB81-1CBFC934782A}" srcId="{B9CBA826-BA57-43D7-81D1-61ADAC30C651}" destId="{421C6DC2-6833-4863-94B0-4331EDA9ADCA}" srcOrd="4" destOrd="0" parTransId="{7A452862-4A39-4773-8835-C5F63E094BED}" sibTransId="{B1B43EE1-6C2D-4BB0-B953-ABFA948E51FB}"/>
    <dgm:cxn modelId="{A5A5CBCB-8CDE-490F-AF88-A2395ADBB19A}" type="presOf" srcId="{1332172A-220C-4187-A093-8A9E97CA5F94}" destId="{A6463F94-209F-490D-8BD4-B597B9F02F01}" srcOrd="0" destOrd="0" presId="urn:microsoft.com/office/officeart/2005/8/layout/radial6"/>
    <dgm:cxn modelId="{FCE8E9D5-9DC5-40C2-81FF-1A73193CD207}" srcId="{B9CBA826-BA57-43D7-81D1-61ADAC30C651}" destId="{BF1EC30B-069B-41C1-9A6F-4DC0F6F4A507}" srcOrd="3" destOrd="0" parTransId="{2227178B-1448-45E8-B316-4EC174AF9F30}" sibTransId="{1D8453C9-5501-4C69-87AC-8A66D8A51494}"/>
    <dgm:cxn modelId="{82046FDC-595A-4FAE-A44E-B5D9E1D54A14}" type="presOf" srcId="{612BABBA-D51F-4D30-9510-0FFC42678B0B}" destId="{A042B7A6-7465-4F40-92F0-D0BE8CE2FD98}" srcOrd="0" destOrd="0" presId="urn:microsoft.com/office/officeart/2005/8/layout/radial6"/>
    <dgm:cxn modelId="{F4F58BDC-69C7-4067-BBDE-A799ABC6F3E0}" type="presOf" srcId="{7243D56A-EA5D-4655-8B90-77E1F4B753DD}" destId="{CDF809DC-E514-46D6-9380-47AEF6C2275A}" srcOrd="0" destOrd="0" presId="urn:microsoft.com/office/officeart/2005/8/layout/radial6"/>
    <dgm:cxn modelId="{FDC6F5DF-4474-49B0-A477-96848256842B}" type="presOf" srcId="{BF1EC30B-069B-41C1-9A6F-4DC0F6F4A507}" destId="{21D51251-681B-4CA0-AA5A-DD8136E6F39B}" srcOrd="0" destOrd="0" presId="urn:microsoft.com/office/officeart/2005/8/layout/radial6"/>
    <dgm:cxn modelId="{191F34F2-6B76-42B7-82F5-1F514AAEE13C}" srcId="{B9CBA826-BA57-43D7-81D1-61ADAC30C651}" destId="{C79DBDB5-28ED-4AE2-B481-4EE4EC2144D9}" srcOrd="2" destOrd="0" parTransId="{B9665246-8AE0-4B95-BCC5-321F6B0855A7}" sibTransId="{04289B63-352B-4767-B56F-79ECE1A7A5E5}"/>
    <dgm:cxn modelId="{F15452F3-63DE-4AC1-B77F-030CEBB98E4C}" srcId="{B9CBA826-BA57-43D7-81D1-61ADAC30C651}" destId="{1332172A-220C-4187-A093-8A9E97CA5F94}" srcOrd="1" destOrd="0" parTransId="{AEE223E5-AF7B-4496-91FE-8A50E0591F55}" sibTransId="{1DA7F8B2-084B-4DA3-A1D6-73EA3DEF58B6}"/>
    <dgm:cxn modelId="{43DFFBF8-8AC9-4012-BFD6-729184A1A86C}" type="presOf" srcId="{1D8453C9-5501-4C69-87AC-8A66D8A51494}" destId="{96844393-A028-49CF-974D-C07AF2412217}" srcOrd="0" destOrd="0" presId="urn:microsoft.com/office/officeart/2005/8/layout/radial6"/>
    <dgm:cxn modelId="{61C08A07-C763-4287-BFA4-DDE0981D90AC}" type="presParOf" srcId="{F9DAAF34-10A6-4C64-AF49-BAE1C9970BBD}" destId="{BB27CF6F-88DF-4571-9076-03C6977202CC}" srcOrd="0" destOrd="0" presId="urn:microsoft.com/office/officeart/2005/8/layout/radial6"/>
    <dgm:cxn modelId="{740F14B3-B003-4CAA-90A8-40F933B1E3D6}" type="presParOf" srcId="{F9DAAF34-10A6-4C64-AF49-BAE1C9970BBD}" destId="{F021EEEA-248F-4190-86C8-4699E576EBFF}" srcOrd="1" destOrd="0" presId="urn:microsoft.com/office/officeart/2005/8/layout/radial6"/>
    <dgm:cxn modelId="{A888BBB6-4A79-4493-8920-BE57E11C565D}" type="presParOf" srcId="{F9DAAF34-10A6-4C64-AF49-BAE1C9970BBD}" destId="{6A590683-9A8B-45AA-A501-DF86F06C995B}" srcOrd="2" destOrd="0" presId="urn:microsoft.com/office/officeart/2005/8/layout/radial6"/>
    <dgm:cxn modelId="{DF0C8434-53FF-4ACE-91E9-9066C789C55E}" type="presParOf" srcId="{F9DAAF34-10A6-4C64-AF49-BAE1C9970BBD}" destId="{CDF809DC-E514-46D6-9380-47AEF6C2275A}" srcOrd="3" destOrd="0" presId="urn:microsoft.com/office/officeart/2005/8/layout/radial6"/>
    <dgm:cxn modelId="{0625AE2D-31DD-497D-9D2E-3CE6BD2BCF15}" type="presParOf" srcId="{F9DAAF34-10A6-4C64-AF49-BAE1C9970BBD}" destId="{A6463F94-209F-490D-8BD4-B597B9F02F01}" srcOrd="4" destOrd="0" presId="urn:microsoft.com/office/officeart/2005/8/layout/radial6"/>
    <dgm:cxn modelId="{648CCE19-D342-4115-9808-27BDBEB43BC7}" type="presParOf" srcId="{F9DAAF34-10A6-4C64-AF49-BAE1C9970BBD}" destId="{818B3103-F6DF-432F-988D-221A1585334E}" srcOrd="5" destOrd="0" presId="urn:microsoft.com/office/officeart/2005/8/layout/radial6"/>
    <dgm:cxn modelId="{1CF04CCD-AAA2-454A-9534-DF89BB8F371B}" type="presParOf" srcId="{F9DAAF34-10A6-4C64-AF49-BAE1C9970BBD}" destId="{C06C9159-DC10-412A-BB7D-B1BF411E3733}" srcOrd="6" destOrd="0" presId="urn:microsoft.com/office/officeart/2005/8/layout/radial6"/>
    <dgm:cxn modelId="{1703B1BA-0581-40D6-8C08-40223350D204}" type="presParOf" srcId="{F9DAAF34-10A6-4C64-AF49-BAE1C9970BBD}" destId="{31527B0D-66E7-4CA1-87A1-43CE31C5C16D}" srcOrd="7" destOrd="0" presId="urn:microsoft.com/office/officeart/2005/8/layout/radial6"/>
    <dgm:cxn modelId="{F5E7F86E-8BFF-4432-87A7-A67C2EB69254}" type="presParOf" srcId="{F9DAAF34-10A6-4C64-AF49-BAE1C9970BBD}" destId="{13DDC3FB-69DC-461D-88A6-BDBE7D2419A9}" srcOrd="8" destOrd="0" presId="urn:microsoft.com/office/officeart/2005/8/layout/radial6"/>
    <dgm:cxn modelId="{39645150-5D94-4B50-B6B1-3E19D9B3FD36}" type="presParOf" srcId="{F9DAAF34-10A6-4C64-AF49-BAE1C9970BBD}" destId="{0249AFD6-D122-41E5-9C94-24460C822062}" srcOrd="9" destOrd="0" presId="urn:microsoft.com/office/officeart/2005/8/layout/radial6"/>
    <dgm:cxn modelId="{78004B60-9CB2-49C3-9F57-91BC03A27362}" type="presParOf" srcId="{F9DAAF34-10A6-4C64-AF49-BAE1C9970BBD}" destId="{21D51251-681B-4CA0-AA5A-DD8136E6F39B}" srcOrd="10" destOrd="0" presId="urn:microsoft.com/office/officeart/2005/8/layout/radial6"/>
    <dgm:cxn modelId="{AB01C6BC-F8DB-448D-B467-9A84A409B6D3}" type="presParOf" srcId="{F9DAAF34-10A6-4C64-AF49-BAE1C9970BBD}" destId="{E0CE128D-E2CB-4A1B-903C-B3CE0BB4A940}" srcOrd="11" destOrd="0" presId="urn:microsoft.com/office/officeart/2005/8/layout/radial6"/>
    <dgm:cxn modelId="{85D1F0E6-3F27-4903-830D-238B288F3AE4}" type="presParOf" srcId="{F9DAAF34-10A6-4C64-AF49-BAE1C9970BBD}" destId="{96844393-A028-49CF-974D-C07AF2412217}" srcOrd="12" destOrd="0" presId="urn:microsoft.com/office/officeart/2005/8/layout/radial6"/>
    <dgm:cxn modelId="{62EF60C7-3F46-49DF-AA32-060D3D0C6F3A}" type="presParOf" srcId="{F9DAAF34-10A6-4C64-AF49-BAE1C9970BBD}" destId="{F9866268-E323-4290-A5FA-3710A5FA9A94}" srcOrd="13" destOrd="0" presId="urn:microsoft.com/office/officeart/2005/8/layout/radial6"/>
    <dgm:cxn modelId="{0CDBCC8D-2916-41BD-BF00-BCEA11BA0579}" type="presParOf" srcId="{F9DAAF34-10A6-4C64-AF49-BAE1C9970BBD}" destId="{F66E4A51-33D3-4E92-83E2-31363FF551F2}" srcOrd="14" destOrd="0" presId="urn:microsoft.com/office/officeart/2005/8/layout/radial6"/>
    <dgm:cxn modelId="{F7F39591-77E0-400D-9152-08BD0CDDA01B}" type="presParOf" srcId="{F9DAAF34-10A6-4C64-AF49-BAE1C9970BBD}" destId="{7E4BED1B-2FDE-4DD5-8CF9-524489942BB0}" srcOrd="15" destOrd="0" presId="urn:microsoft.com/office/officeart/2005/8/layout/radial6"/>
    <dgm:cxn modelId="{5131D463-293A-404C-98D8-7F3E1B952B44}" type="presParOf" srcId="{F9DAAF34-10A6-4C64-AF49-BAE1C9970BBD}" destId="{A042B7A6-7465-4F40-92F0-D0BE8CE2FD98}" srcOrd="16" destOrd="0" presId="urn:microsoft.com/office/officeart/2005/8/layout/radial6"/>
    <dgm:cxn modelId="{A82C6236-53C3-4B39-AAA3-8890E3F7346F}" type="presParOf" srcId="{F9DAAF34-10A6-4C64-AF49-BAE1C9970BBD}" destId="{A668F0C3-0FC1-4F4E-B617-6A25EEACC303}" srcOrd="17" destOrd="0" presId="urn:microsoft.com/office/officeart/2005/8/layout/radial6"/>
    <dgm:cxn modelId="{557F1996-F080-4568-89F6-C8BBB1C65133}" type="presParOf" srcId="{F9DAAF34-10A6-4C64-AF49-BAE1C9970BBD}" destId="{931A3135-EF9B-4D94-8A9B-3A016FBE3A14}"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CB1A7-C0DF-460D-9284-FB99BF2D9EA9}" type="doc">
      <dgm:prSet loTypeId="urn:microsoft.com/office/officeart/2005/8/layout/radial6" loCatId="relationship" qsTypeId="urn:microsoft.com/office/officeart/2005/8/quickstyle/simple4" qsCatId="simple" csTypeId="urn:microsoft.com/office/officeart/2005/8/colors/accent1_2" csCatId="accent1" phldr="1"/>
      <dgm:spPr/>
      <dgm:t>
        <a:bodyPr/>
        <a:lstStyle/>
        <a:p>
          <a:endParaRPr lang="en-US"/>
        </a:p>
      </dgm:t>
    </dgm:pt>
    <dgm:pt modelId="{B9CBA826-BA57-43D7-81D1-61ADAC30C651}">
      <dgm:prSet/>
      <dgm:spPr/>
      <dgm:t>
        <a:bodyPr/>
        <a:lstStyle/>
        <a:p>
          <a:r>
            <a:rPr lang="en-GB"/>
            <a:t>Mbed OS</a:t>
          </a:r>
          <a:endParaRPr lang="en-US"/>
        </a:p>
      </dgm:t>
    </dgm:pt>
    <dgm:pt modelId="{02281474-B5E1-4390-8049-9AEBDBBADBDB}" type="parTrans" cxnId="{71363A92-E345-46B2-8ABB-E5BB961BBCF6}">
      <dgm:prSet/>
      <dgm:spPr/>
      <dgm:t>
        <a:bodyPr/>
        <a:lstStyle/>
        <a:p>
          <a:endParaRPr lang="en-US"/>
        </a:p>
      </dgm:t>
    </dgm:pt>
    <dgm:pt modelId="{88C64516-CD4D-4C55-941A-A0F270B84F49}" type="sibTrans" cxnId="{71363A92-E345-46B2-8ABB-E5BB961BBCF6}">
      <dgm:prSet/>
      <dgm:spPr/>
      <dgm:t>
        <a:bodyPr/>
        <a:lstStyle/>
        <a:p>
          <a:endParaRPr lang="en-US"/>
        </a:p>
      </dgm:t>
    </dgm:pt>
    <dgm:pt modelId="{27E5B951-9097-4166-8B12-026AD794EEDA}">
      <dgm:prSet/>
      <dgm:spPr>
        <a:solidFill>
          <a:schemeClr val="accent3"/>
        </a:solidFill>
      </dgm:spPr>
      <dgm:t>
        <a:bodyPr/>
        <a:lstStyle/>
        <a:p>
          <a:r>
            <a:rPr lang="en-GB"/>
            <a:t>Cortex-M RTOS Kernel</a:t>
          </a:r>
          <a:endParaRPr lang="en-US"/>
        </a:p>
      </dgm:t>
    </dgm:pt>
    <dgm:pt modelId="{BFCB7D15-E37D-4E7F-98EE-C49B2E885FBF}" type="parTrans" cxnId="{7858ACAA-FABA-420C-98B3-4F70D641C488}">
      <dgm:prSet/>
      <dgm:spPr/>
      <dgm:t>
        <a:bodyPr/>
        <a:lstStyle/>
        <a:p>
          <a:endParaRPr lang="en-US"/>
        </a:p>
      </dgm:t>
    </dgm:pt>
    <dgm:pt modelId="{7243D56A-EA5D-4655-8B90-77E1F4B753DD}" type="sibTrans" cxnId="{7858ACAA-FABA-420C-98B3-4F70D641C488}">
      <dgm:prSet/>
      <dgm:spPr/>
      <dgm:t>
        <a:bodyPr/>
        <a:lstStyle/>
        <a:p>
          <a:endParaRPr lang="en-US"/>
        </a:p>
      </dgm:t>
    </dgm:pt>
    <dgm:pt modelId="{1332172A-220C-4187-A093-8A9E97CA5F94}">
      <dgm:prSet/>
      <dgm:spPr>
        <a:solidFill>
          <a:schemeClr val="accent5"/>
        </a:solidFill>
      </dgm:spPr>
      <dgm:t>
        <a:bodyPr/>
        <a:lstStyle/>
        <a:p>
          <a:r>
            <a:rPr lang="en-GB"/>
            <a:t>Portable Drivers</a:t>
          </a:r>
          <a:endParaRPr lang="en-US"/>
        </a:p>
      </dgm:t>
    </dgm:pt>
    <dgm:pt modelId="{AEE223E5-AF7B-4496-91FE-8A50E0591F55}" type="parTrans" cxnId="{F15452F3-63DE-4AC1-B77F-030CEBB98E4C}">
      <dgm:prSet/>
      <dgm:spPr/>
      <dgm:t>
        <a:bodyPr/>
        <a:lstStyle/>
        <a:p>
          <a:endParaRPr lang="en-US"/>
        </a:p>
      </dgm:t>
    </dgm:pt>
    <dgm:pt modelId="{1DA7F8B2-084B-4DA3-A1D6-73EA3DEF58B6}" type="sibTrans" cxnId="{F15452F3-63DE-4AC1-B77F-030CEBB98E4C}">
      <dgm:prSet/>
      <dgm:spPr/>
      <dgm:t>
        <a:bodyPr/>
        <a:lstStyle/>
        <a:p>
          <a:endParaRPr lang="en-US"/>
        </a:p>
      </dgm:t>
    </dgm:pt>
    <dgm:pt modelId="{C79DBDB5-28ED-4AE2-B481-4EE4EC2144D9}">
      <dgm:prSet/>
      <dgm:spPr>
        <a:solidFill>
          <a:schemeClr val="accent4"/>
        </a:solidFill>
      </dgm:spPr>
      <dgm:t>
        <a:bodyPr/>
        <a:lstStyle/>
        <a:p>
          <a:r>
            <a:rPr lang="en-GB"/>
            <a:t>Integrated Security</a:t>
          </a:r>
          <a:endParaRPr lang="en-US" dirty="0"/>
        </a:p>
      </dgm:t>
    </dgm:pt>
    <dgm:pt modelId="{B9665246-8AE0-4B95-BCC5-321F6B0855A7}" type="parTrans" cxnId="{191F34F2-6B76-42B7-82F5-1F514AAEE13C}">
      <dgm:prSet/>
      <dgm:spPr/>
      <dgm:t>
        <a:bodyPr/>
        <a:lstStyle/>
        <a:p>
          <a:endParaRPr lang="en-US"/>
        </a:p>
      </dgm:t>
    </dgm:pt>
    <dgm:pt modelId="{04289B63-352B-4767-B56F-79ECE1A7A5E5}" type="sibTrans" cxnId="{191F34F2-6B76-42B7-82F5-1F514AAEE13C}">
      <dgm:prSet/>
      <dgm:spPr/>
      <dgm:t>
        <a:bodyPr/>
        <a:lstStyle/>
        <a:p>
          <a:endParaRPr lang="en-US"/>
        </a:p>
      </dgm:t>
    </dgm:pt>
    <dgm:pt modelId="{BF1EC30B-069B-41C1-9A6F-4DC0F6F4A507}">
      <dgm:prSet/>
      <dgm:spPr>
        <a:solidFill>
          <a:schemeClr val="accent3"/>
        </a:solidFill>
      </dgm:spPr>
      <dgm:t>
        <a:bodyPr/>
        <a:lstStyle/>
        <a:p>
          <a:r>
            <a:rPr lang="en-GB"/>
            <a:t>IoT Connectivity</a:t>
          </a:r>
          <a:endParaRPr lang="en-US"/>
        </a:p>
      </dgm:t>
    </dgm:pt>
    <dgm:pt modelId="{2227178B-1448-45E8-B316-4EC174AF9F30}" type="parTrans" cxnId="{FCE8E9D5-9DC5-40C2-81FF-1A73193CD207}">
      <dgm:prSet/>
      <dgm:spPr/>
      <dgm:t>
        <a:bodyPr/>
        <a:lstStyle/>
        <a:p>
          <a:endParaRPr lang="en-US"/>
        </a:p>
      </dgm:t>
    </dgm:pt>
    <dgm:pt modelId="{1D8453C9-5501-4C69-87AC-8A66D8A51494}" type="sibTrans" cxnId="{FCE8E9D5-9DC5-40C2-81FF-1A73193CD207}">
      <dgm:prSet/>
      <dgm:spPr/>
      <dgm:t>
        <a:bodyPr/>
        <a:lstStyle/>
        <a:p>
          <a:endParaRPr lang="en-US"/>
        </a:p>
      </dgm:t>
    </dgm:pt>
    <dgm:pt modelId="{421C6DC2-6833-4863-94B0-4331EDA9ADCA}">
      <dgm:prSet/>
      <dgm:spPr>
        <a:solidFill>
          <a:schemeClr val="accent5"/>
        </a:solidFill>
      </dgm:spPr>
      <dgm:t>
        <a:bodyPr/>
        <a:lstStyle/>
        <a:p>
          <a:r>
            <a:rPr lang="en-GB"/>
            <a:t>Management Services</a:t>
          </a:r>
          <a:endParaRPr lang="en-US"/>
        </a:p>
      </dgm:t>
    </dgm:pt>
    <dgm:pt modelId="{7A452862-4A39-4773-8835-C5F63E094BED}" type="parTrans" cxnId="{AEC405C3-9C15-461E-AB81-1CBFC934782A}">
      <dgm:prSet/>
      <dgm:spPr/>
      <dgm:t>
        <a:bodyPr/>
        <a:lstStyle/>
        <a:p>
          <a:endParaRPr lang="en-US"/>
        </a:p>
      </dgm:t>
    </dgm:pt>
    <dgm:pt modelId="{B1B43EE1-6C2D-4BB0-B953-ABFA948E51FB}" type="sibTrans" cxnId="{AEC405C3-9C15-461E-AB81-1CBFC934782A}">
      <dgm:prSet/>
      <dgm:spPr/>
      <dgm:t>
        <a:bodyPr/>
        <a:lstStyle/>
        <a:p>
          <a:endParaRPr lang="en-US"/>
        </a:p>
      </dgm:t>
    </dgm:pt>
    <dgm:pt modelId="{612BABBA-D51F-4D30-9510-0FFC42678B0B}">
      <dgm:prSet/>
      <dgm:spPr>
        <a:solidFill>
          <a:schemeClr val="accent4"/>
        </a:solidFill>
      </dgm:spPr>
      <dgm:t>
        <a:bodyPr/>
        <a:lstStyle/>
        <a:p>
          <a:r>
            <a:rPr lang="en-GB"/>
            <a:t>Development Tools</a:t>
          </a:r>
          <a:endParaRPr lang="en-US"/>
        </a:p>
      </dgm:t>
    </dgm:pt>
    <dgm:pt modelId="{9B2C79B0-9311-4D70-AA5A-2F6FDF35EB5B}" type="parTrans" cxnId="{7D350962-A1C0-47C5-BA8D-B327CF66F96F}">
      <dgm:prSet/>
      <dgm:spPr/>
      <dgm:t>
        <a:bodyPr/>
        <a:lstStyle/>
        <a:p>
          <a:endParaRPr lang="en-US"/>
        </a:p>
      </dgm:t>
    </dgm:pt>
    <dgm:pt modelId="{DA0B7F00-11E4-451A-878E-9B592E94A003}" type="sibTrans" cxnId="{7D350962-A1C0-47C5-BA8D-B327CF66F96F}">
      <dgm:prSet/>
      <dgm:spPr/>
      <dgm:t>
        <a:bodyPr/>
        <a:lstStyle/>
        <a:p>
          <a:endParaRPr lang="en-US"/>
        </a:p>
      </dgm:t>
    </dgm:pt>
    <dgm:pt modelId="{F9DAAF34-10A6-4C64-AF49-BAE1C9970BBD}" type="pres">
      <dgm:prSet presAssocID="{EEFCB1A7-C0DF-460D-9284-FB99BF2D9EA9}" presName="Name0" presStyleCnt="0">
        <dgm:presLayoutVars>
          <dgm:chMax val="1"/>
          <dgm:dir/>
          <dgm:animLvl val="ctr"/>
          <dgm:resizeHandles val="exact"/>
        </dgm:presLayoutVars>
      </dgm:prSet>
      <dgm:spPr/>
    </dgm:pt>
    <dgm:pt modelId="{BB27CF6F-88DF-4571-9076-03C6977202CC}" type="pres">
      <dgm:prSet presAssocID="{B9CBA826-BA57-43D7-81D1-61ADAC30C651}" presName="centerShape" presStyleLbl="node0" presStyleIdx="0" presStyleCnt="1"/>
      <dgm:spPr/>
    </dgm:pt>
    <dgm:pt modelId="{F021EEEA-248F-4190-86C8-4699E576EBFF}" type="pres">
      <dgm:prSet presAssocID="{27E5B951-9097-4166-8B12-026AD794EEDA}" presName="node" presStyleLbl="node1" presStyleIdx="0" presStyleCnt="6">
        <dgm:presLayoutVars>
          <dgm:bulletEnabled val="1"/>
        </dgm:presLayoutVars>
      </dgm:prSet>
      <dgm:spPr/>
    </dgm:pt>
    <dgm:pt modelId="{6A590683-9A8B-45AA-A501-DF86F06C995B}" type="pres">
      <dgm:prSet presAssocID="{27E5B951-9097-4166-8B12-026AD794EEDA}" presName="dummy" presStyleCnt="0"/>
      <dgm:spPr/>
    </dgm:pt>
    <dgm:pt modelId="{CDF809DC-E514-46D6-9380-47AEF6C2275A}" type="pres">
      <dgm:prSet presAssocID="{7243D56A-EA5D-4655-8B90-77E1F4B753DD}" presName="sibTrans" presStyleLbl="sibTrans2D1" presStyleIdx="0" presStyleCnt="6"/>
      <dgm:spPr/>
    </dgm:pt>
    <dgm:pt modelId="{A6463F94-209F-490D-8BD4-B597B9F02F01}" type="pres">
      <dgm:prSet presAssocID="{1332172A-220C-4187-A093-8A9E97CA5F94}" presName="node" presStyleLbl="node1" presStyleIdx="1" presStyleCnt="6">
        <dgm:presLayoutVars>
          <dgm:bulletEnabled val="1"/>
        </dgm:presLayoutVars>
      </dgm:prSet>
      <dgm:spPr/>
    </dgm:pt>
    <dgm:pt modelId="{818B3103-F6DF-432F-988D-221A1585334E}" type="pres">
      <dgm:prSet presAssocID="{1332172A-220C-4187-A093-8A9E97CA5F94}" presName="dummy" presStyleCnt="0"/>
      <dgm:spPr/>
    </dgm:pt>
    <dgm:pt modelId="{C06C9159-DC10-412A-BB7D-B1BF411E3733}" type="pres">
      <dgm:prSet presAssocID="{1DA7F8B2-084B-4DA3-A1D6-73EA3DEF58B6}" presName="sibTrans" presStyleLbl="sibTrans2D1" presStyleIdx="1" presStyleCnt="6"/>
      <dgm:spPr/>
    </dgm:pt>
    <dgm:pt modelId="{31527B0D-66E7-4CA1-87A1-43CE31C5C16D}" type="pres">
      <dgm:prSet presAssocID="{C79DBDB5-28ED-4AE2-B481-4EE4EC2144D9}" presName="node" presStyleLbl="node1" presStyleIdx="2" presStyleCnt="6">
        <dgm:presLayoutVars>
          <dgm:bulletEnabled val="1"/>
        </dgm:presLayoutVars>
      </dgm:prSet>
      <dgm:spPr/>
    </dgm:pt>
    <dgm:pt modelId="{13DDC3FB-69DC-461D-88A6-BDBE7D2419A9}" type="pres">
      <dgm:prSet presAssocID="{C79DBDB5-28ED-4AE2-B481-4EE4EC2144D9}" presName="dummy" presStyleCnt="0"/>
      <dgm:spPr/>
    </dgm:pt>
    <dgm:pt modelId="{0249AFD6-D122-41E5-9C94-24460C822062}" type="pres">
      <dgm:prSet presAssocID="{04289B63-352B-4767-B56F-79ECE1A7A5E5}" presName="sibTrans" presStyleLbl="sibTrans2D1" presStyleIdx="2" presStyleCnt="6"/>
      <dgm:spPr/>
    </dgm:pt>
    <dgm:pt modelId="{21D51251-681B-4CA0-AA5A-DD8136E6F39B}" type="pres">
      <dgm:prSet presAssocID="{BF1EC30B-069B-41C1-9A6F-4DC0F6F4A507}" presName="node" presStyleLbl="node1" presStyleIdx="3" presStyleCnt="6">
        <dgm:presLayoutVars>
          <dgm:bulletEnabled val="1"/>
        </dgm:presLayoutVars>
      </dgm:prSet>
      <dgm:spPr/>
    </dgm:pt>
    <dgm:pt modelId="{E0CE128D-E2CB-4A1B-903C-B3CE0BB4A940}" type="pres">
      <dgm:prSet presAssocID="{BF1EC30B-069B-41C1-9A6F-4DC0F6F4A507}" presName="dummy" presStyleCnt="0"/>
      <dgm:spPr/>
    </dgm:pt>
    <dgm:pt modelId="{96844393-A028-49CF-974D-C07AF2412217}" type="pres">
      <dgm:prSet presAssocID="{1D8453C9-5501-4C69-87AC-8A66D8A51494}" presName="sibTrans" presStyleLbl="sibTrans2D1" presStyleIdx="3" presStyleCnt="6"/>
      <dgm:spPr/>
    </dgm:pt>
    <dgm:pt modelId="{F9866268-E323-4290-A5FA-3710A5FA9A94}" type="pres">
      <dgm:prSet presAssocID="{421C6DC2-6833-4863-94B0-4331EDA9ADCA}" presName="node" presStyleLbl="node1" presStyleIdx="4" presStyleCnt="6">
        <dgm:presLayoutVars>
          <dgm:bulletEnabled val="1"/>
        </dgm:presLayoutVars>
      </dgm:prSet>
      <dgm:spPr/>
    </dgm:pt>
    <dgm:pt modelId="{F66E4A51-33D3-4E92-83E2-31363FF551F2}" type="pres">
      <dgm:prSet presAssocID="{421C6DC2-6833-4863-94B0-4331EDA9ADCA}" presName="dummy" presStyleCnt="0"/>
      <dgm:spPr/>
    </dgm:pt>
    <dgm:pt modelId="{7E4BED1B-2FDE-4DD5-8CF9-524489942BB0}" type="pres">
      <dgm:prSet presAssocID="{B1B43EE1-6C2D-4BB0-B953-ABFA948E51FB}" presName="sibTrans" presStyleLbl="sibTrans2D1" presStyleIdx="4" presStyleCnt="6"/>
      <dgm:spPr/>
    </dgm:pt>
    <dgm:pt modelId="{A042B7A6-7465-4F40-92F0-D0BE8CE2FD98}" type="pres">
      <dgm:prSet presAssocID="{612BABBA-D51F-4D30-9510-0FFC42678B0B}" presName="node" presStyleLbl="node1" presStyleIdx="5" presStyleCnt="6">
        <dgm:presLayoutVars>
          <dgm:bulletEnabled val="1"/>
        </dgm:presLayoutVars>
      </dgm:prSet>
      <dgm:spPr/>
    </dgm:pt>
    <dgm:pt modelId="{A668F0C3-0FC1-4F4E-B617-6A25EEACC303}" type="pres">
      <dgm:prSet presAssocID="{612BABBA-D51F-4D30-9510-0FFC42678B0B}" presName="dummy" presStyleCnt="0"/>
      <dgm:spPr/>
    </dgm:pt>
    <dgm:pt modelId="{931A3135-EF9B-4D94-8A9B-3A016FBE3A14}" type="pres">
      <dgm:prSet presAssocID="{DA0B7F00-11E4-451A-878E-9B592E94A003}" presName="sibTrans" presStyleLbl="sibTrans2D1" presStyleIdx="5" presStyleCnt="6"/>
      <dgm:spPr/>
    </dgm:pt>
  </dgm:ptLst>
  <dgm:cxnLst>
    <dgm:cxn modelId="{0F14B622-E1EA-4BD3-831E-2B98BEBFD4BC}" type="presOf" srcId="{C79DBDB5-28ED-4AE2-B481-4EE4EC2144D9}" destId="{31527B0D-66E7-4CA1-87A1-43CE31C5C16D}" srcOrd="0" destOrd="0" presId="urn:microsoft.com/office/officeart/2005/8/layout/radial6"/>
    <dgm:cxn modelId="{948D9B2D-5EE8-43B3-B37A-8798F146436B}" type="presOf" srcId="{DA0B7F00-11E4-451A-878E-9B592E94A003}" destId="{931A3135-EF9B-4D94-8A9B-3A016FBE3A14}" srcOrd="0" destOrd="0" presId="urn:microsoft.com/office/officeart/2005/8/layout/radial6"/>
    <dgm:cxn modelId="{7602332E-A65D-4B0D-97D5-0EEBDE938A5B}" type="presOf" srcId="{04289B63-352B-4767-B56F-79ECE1A7A5E5}" destId="{0249AFD6-D122-41E5-9C94-24460C822062}" srcOrd="0" destOrd="0" presId="urn:microsoft.com/office/officeart/2005/8/layout/radial6"/>
    <dgm:cxn modelId="{7D350962-A1C0-47C5-BA8D-B327CF66F96F}" srcId="{B9CBA826-BA57-43D7-81D1-61ADAC30C651}" destId="{612BABBA-D51F-4D30-9510-0FFC42678B0B}" srcOrd="5" destOrd="0" parTransId="{9B2C79B0-9311-4D70-AA5A-2F6FDF35EB5B}" sibTransId="{DA0B7F00-11E4-451A-878E-9B592E94A003}"/>
    <dgm:cxn modelId="{56B50363-CEF5-4778-A9AD-BF020321CF88}" type="presOf" srcId="{B9CBA826-BA57-43D7-81D1-61ADAC30C651}" destId="{BB27CF6F-88DF-4571-9076-03C6977202CC}" srcOrd="0" destOrd="0" presId="urn:microsoft.com/office/officeart/2005/8/layout/radial6"/>
    <dgm:cxn modelId="{64817A4A-700E-475B-90EB-827763693828}" type="presOf" srcId="{27E5B951-9097-4166-8B12-026AD794EEDA}" destId="{F021EEEA-248F-4190-86C8-4699E576EBFF}" srcOrd="0" destOrd="0" presId="urn:microsoft.com/office/officeart/2005/8/layout/radial6"/>
    <dgm:cxn modelId="{FB5FC554-EB04-4AED-94DE-2D9155F5B9BB}" type="presOf" srcId="{1DA7F8B2-084B-4DA3-A1D6-73EA3DEF58B6}" destId="{C06C9159-DC10-412A-BB7D-B1BF411E3733}" srcOrd="0" destOrd="0" presId="urn:microsoft.com/office/officeart/2005/8/layout/radial6"/>
    <dgm:cxn modelId="{71363A92-E345-46B2-8ABB-E5BB961BBCF6}" srcId="{EEFCB1A7-C0DF-460D-9284-FB99BF2D9EA9}" destId="{B9CBA826-BA57-43D7-81D1-61ADAC30C651}" srcOrd="0" destOrd="0" parTransId="{02281474-B5E1-4390-8049-9AEBDBBADBDB}" sibTransId="{88C64516-CD4D-4C55-941A-A0F270B84F49}"/>
    <dgm:cxn modelId="{C5F2E197-BA91-4FF3-82E0-E4C915F19788}" type="presOf" srcId="{421C6DC2-6833-4863-94B0-4331EDA9ADCA}" destId="{F9866268-E323-4290-A5FA-3710A5FA9A94}" srcOrd="0" destOrd="0" presId="urn:microsoft.com/office/officeart/2005/8/layout/radial6"/>
    <dgm:cxn modelId="{C696EEA2-EF9E-45C0-9CD2-B75A86E7446C}" type="presOf" srcId="{EEFCB1A7-C0DF-460D-9284-FB99BF2D9EA9}" destId="{F9DAAF34-10A6-4C64-AF49-BAE1C9970BBD}" srcOrd="0" destOrd="0" presId="urn:microsoft.com/office/officeart/2005/8/layout/radial6"/>
    <dgm:cxn modelId="{7858ACAA-FABA-420C-98B3-4F70D641C488}" srcId="{B9CBA826-BA57-43D7-81D1-61ADAC30C651}" destId="{27E5B951-9097-4166-8B12-026AD794EEDA}" srcOrd="0" destOrd="0" parTransId="{BFCB7D15-E37D-4E7F-98EE-C49B2E885FBF}" sibTransId="{7243D56A-EA5D-4655-8B90-77E1F4B753DD}"/>
    <dgm:cxn modelId="{89D5EBBE-5ED2-453B-A7C5-904D0436AA60}" type="presOf" srcId="{B1B43EE1-6C2D-4BB0-B953-ABFA948E51FB}" destId="{7E4BED1B-2FDE-4DD5-8CF9-524489942BB0}" srcOrd="0" destOrd="0" presId="urn:microsoft.com/office/officeart/2005/8/layout/radial6"/>
    <dgm:cxn modelId="{AEC405C3-9C15-461E-AB81-1CBFC934782A}" srcId="{B9CBA826-BA57-43D7-81D1-61ADAC30C651}" destId="{421C6DC2-6833-4863-94B0-4331EDA9ADCA}" srcOrd="4" destOrd="0" parTransId="{7A452862-4A39-4773-8835-C5F63E094BED}" sibTransId="{B1B43EE1-6C2D-4BB0-B953-ABFA948E51FB}"/>
    <dgm:cxn modelId="{A5A5CBCB-8CDE-490F-AF88-A2395ADBB19A}" type="presOf" srcId="{1332172A-220C-4187-A093-8A9E97CA5F94}" destId="{A6463F94-209F-490D-8BD4-B597B9F02F01}" srcOrd="0" destOrd="0" presId="urn:microsoft.com/office/officeart/2005/8/layout/radial6"/>
    <dgm:cxn modelId="{FCE8E9D5-9DC5-40C2-81FF-1A73193CD207}" srcId="{B9CBA826-BA57-43D7-81D1-61ADAC30C651}" destId="{BF1EC30B-069B-41C1-9A6F-4DC0F6F4A507}" srcOrd="3" destOrd="0" parTransId="{2227178B-1448-45E8-B316-4EC174AF9F30}" sibTransId="{1D8453C9-5501-4C69-87AC-8A66D8A51494}"/>
    <dgm:cxn modelId="{82046FDC-595A-4FAE-A44E-B5D9E1D54A14}" type="presOf" srcId="{612BABBA-D51F-4D30-9510-0FFC42678B0B}" destId="{A042B7A6-7465-4F40-92F0-D0BE8CE2FD98}" srcOrd="0" destOrd="0" presId="urn:microsoft.com/office/officeart/2005/8/layout/radial6"/>
    <dgm:cxn modelId="{F4F58BDC-69C7-4067-BBDE-A799ABC6F3E0}" type="presOf" srcId="{7243D56A-EA5D-4655-8B90-77E1F4B753DD}" destId="{CDF809DC-E514-46D6-9380-47AEF6C2275A}" srcOrd="0" destOrd="0" presId="urn:microsoft.com/office/officeart/2005/8/layout/radial6"/>
    <dgm:cxn modelId="{FDC6F5DF-4474-49B0-A477-96848256842B}" type="presOf" srcId="{BF1EC30B-069B-41C1-9A6F-4DC0F6F4A507}" destId="{21D51251-681B-4CA0-AA5A-DD8136E6F39B}" srcOrd="0" destOrd="0" presId="urn:microsoft.com/office/officeart/2005/8/layout/radial6"/>
    <dgm:cxn modelId="{191F34F2-6B76-42B7-82F5-1F514AAEE13C}" srcId="{B9CBA826-BA57-43D7-81D1-61ADAC30C651}" destId="{C79DBDB5-28ED-4AE2-B481-4EE4EC2144D9}" srcOrd="2" destOrd="0" parTransId="{B9665246-8AE0-4B95-BCC5-321F6B0855A7}" sibTransId="{04289B63-352B-4767-B56F-79ECE1A7A5E5}"/>
    <dgm:cxn modelId="{F15452F3-63DE-4AC1-B77F-030CEBB98E4C}" srcId="{B9CBA826-BA57-43D7-81D1-61ADAC30C651}" destId="{1332172A-220C-4187-A093-8A9E97CA5F94}" srcOrd="1" destOrd="0" parTransId="{AEE223E5-AF7B-4496-91FE-8A50E0591F55}" sibTransId="{1DA7F8B2-084B-4DA3-A1D6-73EA3DEF58B6}"/>
    <dgm:cxn modelId="{43DFFBF8-8AC9-4012-BFD6-729184A1A86C}" type="presOf" srcId="{1D8453C9-5501-4C69-87AC-8A66D8A51494}" destId="{96844393-A028-49CF-974D-C07AF2412217}" srcOrd="0" destOrd="0" presId="urn:microsoft.com/office/officeart/2005/8/layout/radial6"/>
    <dgm:cxn modelId="{61C08A07-C763-4287-BFA4-DDE0981D90AC}" type="presParOf" srcId="{F9DAAF34-10A6-4C64-AF49-BAE1C9970BBD}" destId="{BB27CF6F-88DF-4571-9076-03C6977202CC}" srcOrd="0" destOrd="0" presId="urn:microsoft.com/office/officeart/2005/8/layout/radial6"/>
    <dgm:cxn modelId="{740F14B3-B003-4CAA-90A8-40F933B1E3D6}" type="presParOf" srcId="{F9DAAF34-10A6-4C64-AF49-BAE1C9970BBD}" destId="{F021EEEA-248F-4190-86C8-4699E576EBFF}" srcOrd="1" destOrd="0" presId="urn:microsoft.com/office/officeart/2005/8/layout/radial6"/>
    <dgm:cxn modelId="{A888BBB6-4A79-4493-8920-BE57E11C565D}" type="presParOf" srcId="{F9DAAF34-10A6-4C64-AF49-BAE1C9970BBD}" destId="{6A590683-9A8B-45AA-A501-DF86F06C995B}" srcOrd="2" destOrd="0" presId="urn:microsoft.com/office/officeart/2005/8/layout/radial6"/>
    <dgm:cxn modelId="{DF0C8434-53FF-4ACE-91E9-9066C789C55E}" type="presParOf" srcId="{F9DAAF34-10A6-4C64-AF49-BAE1C9970BBD}" destId="{CDF809DC-E514-46D6-9380-47AEF6C2275A}" srcOrd="3" destOrd="0" presId="urn:microsoft.com/office/officeart/2005/8/layout/radial6"/>
    <dgm:cxn modelId="{0625AE2D-31DD-497D-9D2E-3CE6BD2BCF15}" type="presParOf" srcId="{F9DAAF34-10A6-4C64-AF49-BAE1C9970BBD}" destId="{A6463F94-209F-490D-8BD4-B597B9F02F01}" srcOrd="4" destOrd="0" presId="urn:microsoft.com/office/officeart/2005/8/layout/radial6"/>
    <dgm:cxn modelId="{648CCE19-D342-4115-9808-27BDBEB43BC7}" type="presParOf" srcId="{F9DAAF34-10A6-4C64-AF49-BAE1C9970BBD}" destId="{818B3103-F6DF-432F-988D-221A1585334E}" srcOrd="5" destOrd="0" presId="urn:microsoft.com/office/officeart/2005/8/layout/radial6"/>
    <dgm:cxn modelId="{1CF04CCD-AAA2-454A-9534-DF89BB8F371B}" type="presParOf" srcId="{F9DAAF34-10A6-4C64-AF49-BAE1C9970BBD}" destId="{C06C9159-DC10-412A-BB7D-B1BF411E3733}" srcOrd="6" destOrd="0" presId="urn:microsoft.com/office/officeart/2005/8/layout/radial6"/>
    <dgm:cxn modelId="{1703B1BA-0581-40D6-8C08-40223350D204}" type="presParOf" srcId="{F9DAAF34-10A6-4C64-AF49-BAE1C9970BBD}" destId="{31527B0D-66E7-4CA1-87A1-43CE31C5C16D}" srcOrd="7" destOrd="0" presId="urn:microsoft.com/office/officeart/2005/8/layout/radial6"/>
    <dgm:cxn modelId="{F5E7F86E-8BFF-4432-87A7-A67C2EB69254}" type="presParOf" srcId="{F9DAAF34-10A6-4C64-AF49-BAE1C9970BBD}" destId="{13DDC3FB-69DC-461D-88A6-BDBE7D2419A9}" srcOrd="8" destOrd="0" presId="urn:microsoft.com/office/officeart/2005/8/layout/radial6"/>
    <dgm:cxn modelId="{39645150-5D94-4B50-B6B1-3E19D9B3FD36}" type="presParOf" srcId="{F9DAAF34-10A6-4C64-AF49-BAE1C9970BBD}" destId="{0249AFD6-D122-41E5-9C94-24460C822062}" srcOrd="9" destOrd="0" presId="urn:microsoft.com/office/officeart/2005/8/layout/radial6"/>
    <dgm:cxn modelId="{78004B60-9CB2-49C3-9F57-91BC03A27362}" type="presParOf" srcId="{F9DAAF34-10A6-4C64-AF49-BAE1C9970BBD}" destId="{21D51251-681B-4CA0-AA5A-DD8136E6F39B}" srcOrd="10" destOrd="0" presId="urn:microsoft.com/office/officeart/2005/8/layout/radial6"/>
    <dgm:cxn modelId="{AB01C6BC-F8DB-448D-B467-9A84A409B6D3}" type="presParOf" srcId="{F9DAAF34-10A6-4C64-AF49-BAE1C9970BBD}" destId="{E0CE128D-E2CB-4A1B-903C-B3CE0BB4A940}" srcOrd="11" destOrd="0" presId="urn:microsoft.com/office/officeart/2005/8/layout/radial6"/>
    <dgm:cxn modelId="{85D1F0E6-3F27-4903-830D-238B288F3AE4}" type="presParOf" srcId="{F9DAAF34-10A6-4C64-AF49-BAE1C9970BBD}" destId="{96844393-A028-49CF-974D-C07AF2412217}" srcOrd="12" destOrd="0" presId="urn:microsoft.com/office/officeart/2005/8/layout/radial6"/>
    <dgm:cxn modelId="{62EF60C7-3F46-49DF-AA32-060D3D0C6F3A}" type="presParOf" srcId="{F9DAAF34-10A6-4C64-AF49-BAE1C9970BBD}" destId="{F9866268-E323-4290-A5FA-3710A5FA9A94}" srcOrd="13" destOrd="0" presId="urn:microsoft.com/office/officeart/2005/8/layout/radial6"/>
    <dgm:cxn modelId="{0CDBCC8D-2916-41BD-BF00-BCEA11BA0579}" type="presParOf" srcId="{F9DAAF34-10A6-4C64-AF49-BAE1C9970BBD}" destId="{F66E4A51-33D3-4E92-83E2-31363FF551F2}" srcOrd="14" destOrd="0" presId="urn:microsoft.com/office/officeart/2005/8/layout/radial6"/>
    <dgm:cxn modelId="{F7F39591-77E0-400D-9152-08BD0CDDA01B}" type="presParOf" srcId="{F9DAAF34-10A6-4C64-AF49-BAE1C9970BBD}" destId="{7E4BED1B-2FDE-4DD5-8CF9-524489942BB0}" srcOrd="15" destOrd="0" presId="urn:microsoft.com/office/officeart/2005/8/layout/radial6"/>
    <dgm:cxn modelId="{5131D463-293A-404C-98D8-7F3E1B952B44}" type="presParOf" srcId="{F9DAAF34-10A6-4C64-AF49-BAE1C9970BBD}" destId="{A042B7A6-7465-4F40-92F0-D0BE8CE2FD98}" srcOrd="16" destOrd="0" presId="urn:microsoft.com/office/officeart/2005/8/layout/radial6"/>
    <dgm:cxn modelId="{A82C6236-53C3-4B39-AAA3-8890E3F7346F}" type="presParOf" srcId="{F9DAAF34-10A6-4C64-AF49-BAE1C9970BBD}" destId="{A668F0C3-0FC1-4F4E-B617-6A25EEACC303}" srcOrd="17" destOrd="0" presId="urn:microsoft.com/office/officeart/2005/8/layout/radial6"/>
    <dgm:cxn modelId="{557F1996-F080-4568-89F6-C8BBB1C65133}" type="presParOf" srcId="{F9DAAF34-10A6-4C64-AF49-BAE1C9970BBD}" destId="{931A3135-EF9B-4D94-8A9B-3A016FBE3A14}"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086581-DCF5-486F-9830-70F3C4F9D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DDA4B2-1AE1-4166-9F56-3551A6E6966B}">
      <dgm:prSet/>
      <dgm:spPr/>
      <dgm:t>
        <a:bodyPr/>
        <a:lstStyle/>
        <a:p>
          <a:r>
            <a:rPr lang="en-GB"/>
            <a:t>High-level</a:t>
          </a:r>
          <a:endParaRPr lang="en-US"/>
        </a:p>
      </dgm:t>
    </dgm:pt>
    <dgm:pt modelId="{FC800EF6-117B-4BEE-89C6-FF67910AC994}" type="parTrans" cxnId="{A01D7D1C-AE63-4296-B3FC-AFF553BFC229}">
      <dgm:prSet/>
      <dgm:spPr/>
      <dgm:t>
        <a:bodyPr/>
        <a:lstStyle/>
        <a:p>
          <a:endParaRPr lang="en-US"/>
        </a:p>
      </dgm:t>
    </dgm:pt>
    <dgm:pt modelId="{AF5DFC0E-E261-480A-9EDB-42F58891C5EE}" type="sibTrans" cxnId="{A01D7D1C-AE63-4296-B3FC-AFF553BFC229}">
      <dgm:prSet/>
      <dgm:spPr/>
      <dgm:t>
        <a:bodyPr/>
        <a:lstStyle/>
        <a:p>
          <a:endParaRPr lang="en-US"/>
        </a:p>
      </dgm:t>
    </dgm:pt>
    <dgm:pt modelId="{B5ACFA07-5407-4ADB-80A9-24BD668724A5}">
      <dgm:prSet custT="1"/>
      <dgm:spPr/>
      <dgm:t>
        <a:bodyPr/>
        <a:lstStyle/>
        <a:p>
          <a:r>
            <a:rPr lang="en-GB" sz="1800" b="1" dirty="0"/>
            <a:t>Advantages:</a:t>
          </a:r>
          <a:endParaRPr lang="en-US" sz="1800" b="1" dirty="0"/>
        </a:p>
      </dgm:t>
    </dgm:pt>
    <dgm:pt modelId="{4A83CC02-2A44-4E91-9454-CBB36F0D963A}" type="parTrans" cxnId="{07417AD7-6736-45A9-81E5-A7FFFD581FC6}">
      <dgm:prSet/>
      <dgm:spPr/>
      <dgm:t>
        <a:bodyPr/>
        <a:lstStyle/>
        <a:p>
          <a:endParaRPr lang="en-US"/>
        </a:p>
      </dgm:t>
    </dgm:pt>
    <dgm:pt modelId="{BE718702-AD84-4662-BC2A-23AE840F27F7}" type="sibTrans" cxnId="{07417AD7-6736-45A9-81E5-A7FFFD581FC6}">
      <dgm:prSet/>
      <dgm:spPr/>
      <dgm:t>
        <a:bodyPr/>
        <a:lstStyle/>
        <a:p>
          <a:endParaRPr lang="en-US"/>
        </a:p>
      </dgm:t>
    </dgm:pt>
    <dgm:pt modelId="{071DF48D-12BB-4C13-A579-D8C730574825}">
      <dgm:prSet custT="1"/>
      <dgm:spPr/>
      <dgm:t>
        <a:bodyPr/>
        <a:lstStyle/>
        <a:p>
          <a:r>
            <a:rPr lang="en-GB" sz="1800" dirty="0"/>
            <a:t>Higher productivity (less development time)</a:t>
          </a:r>
          <a:endParaRPr lang="en-US" sz="1800" dirty="0"/>
        </a:p>
      </dgm:t>
    </dgm:pt>
    <dgm:pt modelId="{342F627F-A767-4585-A616-AF2325E71E8C}" type="parTrans" cxnId="{8652ED27-1964-4D69-AB93-4A56CA33A29F}">
      <dgm:prSet/>
      <dgm:spPr/>
      <dgm:t>
        <a:bodyPr/>
        <a:lstStyle/>
        <a:p>
          <a:endParaRPr lang="en-US"/>
        </a:p>
      </dgm:t>
    </dgm:pt>
    <dgm:pt modelId="{9E5EF579-73F4-450A-A5C9-2173AED1FCB6}" type="sibTrans" cxnId="{8652ED27-1964-4D69-AB93-4A56CA33A29F}">
      <dgm:prSet/>
      <dgm:spPr/>
      <dgm:t>
        <a:bodyPr/>
        <a:lstStyle/>
        <a:p>
          <a:endParaRPr lang="en-US"/>
        </a:p>
      </dgm:t>
    </dgm:pt>
    <dgm:pt modelId="{6980358A-54BD-4291-AE7C-CBB801AAD3BE}">
      <dgm:prSet custT="1"/>
      <dgm:spPr/>
      <dgm:t>
        <a:bodyPr/>
        <a:lstStyle/>
        <a:p>
          <a:r>
            <a:rPr lang="en-GB" sz="1800" dirty="0"/>
            <a:t>Portability across devices </a:t>
          </a:r>
          <a:endParaRPr lang="en-US" sz="1800" dirty="0"/>
        </a:p>
      </dgm:t>
    </dgm:pt>
    <dgm:pt modelId="{520ACE3F-8B8E-41C1-9AAE-07CE53D8ABBB}" type="parTrans" cxnId="{209B2F65-8714-4681-9C7B-098E3487CF1C}">
      <dgm:prSet/>
      <dgm:spPr/>
      <dgm:t>
        <a:bodyPr/>
        <a:lstStyle/>
        <a:p>
          <a:endParaRPr lang="en-US"/>
        </a:p>
      </dgm:t>
    </dgm:pt>
    <dgm:pt modelId="{38EEC86C-6CE5-43E2-8991-CE2062DE2B8B}" type="sibTrans" cxnId="{209B2F65-8714-4681-9C7B-098E3487CF1C}">
      <dgm:prSet/>
      <dgm:spPr/>
      <dgm:t>
        <a:bodyPr/>
        <a:lstStyle/>
        <a:p>
          <a:endParaRPr lang="en-US"/>
        </a:p>
      </dgm:t>
    </dgm:pt>
    <dgm:pt modelId="{D3047D2C-1418-426D-B4BF-68593399178E}">
      <dgm:prSet custT="1"/>
      <dgm:spPr/>
      <dgm:t>
        <a:bodyPr/>
        <a:lstStyle/>
        <a:p>
          <a:r>
            <a:rPr lang="en-GB" sz="1800" dirty="0"/>
            <a:t>Resulting code that is easier code to read and maintain</a:t>
          </a:r>
          <a:endParaRPr lang="en-US" sz="1800" dirty="0"/>
        </a:p>
      </dgm:t>
    </dgm:pt>
    <dgm:pt modelId="{DBCE869F-5BC5-4CCD-8597-B99805ECBBE3}" type="parTrans" cxnId="{1E1985B4-53A4-438F-9638-617C77ABC96B}">
      <dgm:prSet/>
      <dgm:spPr/>
      <dgm:t>
        <a:bodyPr/>
        <a:lstStyle/>
        <a:p>
          <a:endParaRPr lang="en-US"/>
        </a:p>
      </dgm:t>
    </dgm:pt>
    <dgm:pt modelId="{9EB6E29C-227E-4647-A632-4C3780E76202}" type="sibTrans" cxnId="{1E1985B4-53A4-438F-9638-617C77ABC96B}">
      <dgm:prSet/>
      <dgm:spPr/>
      <dgm:t>
        <a:bodyPr/>
        <a:lstStyle/>
        <a:p>
          <a:endParaRPr lang="en-US"/>
        </a:p>
      </dgm:t>
    </dgm:pt>
    <dgm:pt modelId="{E1DD2EF1-4D55-4226-BCCF-7DD3054A470A}">
      <dgm:prSet custT="1"/>
      <dgm:spPr/>
      <dgm:t>
        <a:bodyPr/>
        <a:lstStyle/>
        <a:p>
          <a:r>
            <a:rPr lang="en-GB" sz="1800" dirty="0"/>
            <a:t>Allows reuse of code</a:t>
          </a:r>
          <a:endParaRPr lang="en-US" sz="1800" dirty="0"/>
        </a:p>
      </dgm:t>
    </dgm:pt>
    <dgm:pt modelId="{A8AA8560-BC88-48A0-99FB-F1CBCA4429BB}" type="parTrans" cxnId="{11A39C6A-56AC-4D50-88F7-199CC68539D4}">
      <dgm:prSet/>
      <dgm:spPr/>
      <dgm:t>
        <a:bodyPr/>
        <a:lstStyle/>
        <a:p>
          <a:endParaRPr lang="en-US"/>
        </a:p>
      </dgm:t>
    </dgm:pt>
    <dgm:pt modelId="{AF4A29AC-6EE4-4D3A-AE71-BD4440CE9C5E}" type="sibTrans" cxnId="{11A39C6A-56AC-4D50-88F7-199CC68539D4}">
      <dgm:prSet/>
      <dgm:spPr/>
      <dgm:t>
        <a:bodyPr/>
        <a:lstStyle/>
        <a:p>
          <a:endParaRPr lang="en-US"/>
        </a:p>
      </dgm:t>
    </dgm:pt>
    <dgm:pt modelId="{AAA377DB-327A-4CCB-A415-F1F319938F93}">
      <dgm:prSet custT="1"/>
      <dgm:spPr/>
      <dgm:t>
        <a:bodyPr/>
        <a:lstStyle/>
        <a:p>
          <a:r>
            <a:rPr lang="en-GB" sz="1800" dirty="0"/>
            <a:t>Rapid prototyping of applications</a:t>
          </a:r>
          <a:endParaRPr lang="en-US" sz="1800" dirty="0"/>
        </a:p>
      </dgm:t>
    </dgm:pt>
    <dgm:pt modelId="{3085C3E8-ADBD-4BD2-8471-2867A16D8B27}" type="parTrans" cxnId="{60447AD5-920C-462F-A070-AE9924300E83}">
      <dgm:prSet/>
      <dgm:spPr/>
      <dgm:t>
        <a:bodyPr/>
        <a:lstStyle/>
        <a:p>
          <a:endParaRPr lang="en-US"/>
        </a:p>
      </dgm:t>
    </dgm:pt>
    <dgm:pt modelId="{08E9D130-AE5A-4AAC-B04A-82FD1B30409E}" type="sibTrans" cxnId="{60447AD5-920C-462F-A070-AE9924300E83}">
      <dgm:prSet/>
      <dgm:spPr/>
      <dgm:t>
        <a:bodyPr/>
        <a:lstStyle/>
        <a:p>
          <a:endParaRPr lang="en-US"/>
        </a:p>
      </dgm:t>
    </dgm:pt>
    <dgm:pt modelId="{1A98B461-CA35-453F-9056-C35084BCCD8C}">
      <dgm:prSet custT="1"/>
      <dgm:spPr/>
      <dgm:t>
        <a:bodyPr/>
        <a:lstStyle/>
        <a:p>
          <a:r>
            <a:rPr lang="en-GB" sz="1800" b="1" dirty="0"/>
            <a:t>Disadvantages:</a:t>
          </a:r>
          <a:endParaRPr lang="en-US" sz="1800" b="1" dirty="0"/>
        </a:p>
      </dgm:t>
    </dgm:pt>
    <dgm:pt modelId="{06638579-1F60-42BD-AFF6-C55CAB996808}" type="parTrans" cxnId="{1DABDE3A-9DEE-4135-9535-B6424410618E}">
      <dgm:prSet/>
      <dgm:spPr/>
      <dgm:t>
        <a:bodyPr/>
        <a:lstStyle/>
        <a:p>
          <a:endParaRPr lang="en-US"/>
        </a:p>
      </dgm:t>
    </dgm:pt>
    <dgm:pt modelId="{5F54BCF7-E836-445C-84A6-013ED81B82BA}" type="sibTrans" cxnId="{1DABDE3A-9DEE-4135-9535-B6424410618E}">
      <dgm:prSet/>
      <dgm:spPr/>
      <dgm:t>
        <a:bodyPr/>
        <a:lstStyle/>
        <a:p>
          <a:endParaRPr lang="en-US"/>
        </a:p>
      </dgm:t>
    </dgm:pt>
    <dgm:pt modelId="{1175FABC-1540-42D9-96EC-13641616EC7E}">
      <dgm:prSet custT="1"/>
      <dgm:spPr/>
      <dgm:t>
        <a:bodyPr/>
        <a:lstStyle/>
        <a:p>
          <a:r>
            <a:rPr lang="en-GB" sz="1800" dirty="0"/>
            <a:t>Less optimized code</a:t>
          </a:r>
          <a:endParaRPr lang="en-US" sz="1800" dirty="0"/>
        </a:p>
      </dgm:t>
    </dgm:pt>
    <dgm:pt modelId="{6688A09C-30AE-4D9E-93B0-E97A39CEA3DE}" type="parTrans" cxnId="{3C23F15A-3E30-49E7-BD86-75FDE840504D}">
      <dgm:prSet/>
      <dgm:spPr/>
      <dgm:t>
        <a:bodyPr/>
        <a:lstStyle/>
        <a:p>
          <a:endParaRPr lang="en-US"/>
        </a:p>
      </dgm:t>
    </dgm:pt>
    <dgm:pt modelId="{DC4E9B14-6B4A-4AA0-88DE-95E3E0E7686D}" type="sibTrans" cxnId="{3C23F15A-3E30-49E7-BD86-75FDE840504D}">
      <dgm:prSet/>
      <dgm:spPr/>
      <dgm:t>
        <a:bodyPr/>
        <a:lstStyle/>
        <a:p>
          <a:endParaRPr lang="en-US"/>
        </a:p>
      </dgm:t>
    </dgm:pt>
    <dgm:pt modelId="{A335BF6F-2754-42F5-AB0D-A1507B77C7B8}">
      <dgm:prSet custT="1"/>
      <dgm:spPr/>
      <dgm:t>
        <a:bodyPr/>
        <a:lstStyle/>
        <a:p>
          <a:r>
            <a:rPr lang="en-GB" sz="1800" dirty="0"/>
            <a:t>Additional translation time for source to machine code</a:t>
          </a:r>
          <a:endParaRPr lang="en-US" sz="1800" dirty="0"/>
        </a:p>
      </dgm:t>
    </dgm:pt>
    <dgm:pt modelId="{09B74E95-5F61-40A9-AE06-DBD82C5F019B}" type="parTrans" cxnId="{8577E4A2-E08A-41CA-93CF-21F5125B6A97}">
      <dgm:prSet/>
      <dgm:spPr/>
      <dgm:t>
        <a:bodyPr/>
        <a:lstStyle/>
        <a:p>
          <a:endParaRPr lang="en-US"/>
        </a:p>
      </dgm:t>
    </dgm:pt>
    <dgm:pt modelId="{50AAE882-A04F-4824-9DA3-EB745D245DDA}" type="sibTrans" cxnId="{8577E4A2-E08A-41CA-93CF-21F5125B6A97}">
      <dgm:prSet/>
      <dgm:spPr/>
      <dgm:t>
        <a:bodyPr/>
        <a:lstStyle/>
        <a:p>
          <a:endParaRPr lang="en-US"/>
        </a:p>
      </dgm:t>
    </dgm:pt>
    <dgm:pt modelId="{4FC04B5E-2142-4216-B35C-949579E25BB1}">
      <dgm:prSet custT="1"/>
      <dgm:spPr/>
      <dgm:t>
        <a:bodyPr/>
        <a:lstStyle/>
        <a:p>
          <a:r>
            <a:rPr lang="en-GB" sz="1800" dirty="0"/>
            <a:t>Another level of abstraction to deal with</a:t>
          </a:r>
          <a:endParaRPr lang="en-US" sz="1800" dirty="0"/>
        </a:p>
      </dgm:t>
    </dgm:pt>
    <dgm:pt modelId="{FEF9A178-71F8-4132-B385-ED91C830D4E8}" type="parTrans" cxnId="{3112237F-6816-47B3-8589-DBFC1FE128BA}">
      <dgm:prSet/>
      <dgm:spPr/>
      <dgm:t>
        <a:bodyPr/>
        <a:lstStyle/>
        <a:p>
          <a:endParaRPr lang="en-US"/>
        </a:p>
      </dgm:t>
    </dgm:pt>
    <dgm:pt modelId="{939F2C0D-3771-43B9-AE83-8CD31379F823}" type="sibTrans" cxnId="{3112237F-6816-47B3-8589-DBFC1FE128BA}">
      <dgm:prSet/>
      <dgm:spPr/>
      <dgm:t>
        <a:bodyPr/>
        <a:lstStyle/>
        <a:p>
          <a:endParaRPr lang="en-US"/>
        </a:p>
      </dgm:t>
    </dgm:pt>
    <dgm:pt modelId="{3D43A37D-A359-49FF-97BA-8B69804FF5A1}">
      <dgm:prSet/>
      <dgm:spPr/>
      <dgm:t>
        <a:bodyPr/>
        <a:lstStyle/>
        <a:p>
          <a:r>
            <a:rPr lang="en-GB"/>
            <a:t>Low-level</a:t>
          </a:r>
          <a:endParaRPr lang="en-US"/>
        </a:p>
      </dgm:t>
    </dgm:pt>
    <dgm:pt modelId="{E11CD28C-C372-4E85-B2E9-92A339AC7F30}" type="parTrans" cxnId="{479D5CF9-2290-4591-B0E2-16E64FB71B25}">
      <dgm:prSet/>
      <dgm:spPr/>
      <dgm:t>
        <a:bodyPr/>
        <a:lstStyle/>
        <a:p>
          <a:endParaRPr lang="en-US"/>
        </a:p>
      </dgm:t>
    </dgm:pt>
    <dgm:pt modelId="{F302817F-05AE-44BD-884F-682463CC10A7}" type="sibTrans" cxnId="{479D5CF9-2290-4591-B0E2-16E64FB71B25}">
      <dgm:prSet/>
      <dgm:spPr/>
      <dgm:t>
        <a:bodyPr/>
        <a:lstStyle/>
        <a:p>
          <a:endParaRPr lang="en-US"/>
        </a:p>
      </dgm:t>
    </dgm:pt>
    <dgm:pt modelId="{B2448E7E-E6E5-45B2-BE2B-08DE050576A3}">
      <dgm:prSet custT="1"/>
      <dgm:spPr/>
      <dgm:t>
        <a:bodyPr/>
        <a:lstStyle/>
        <a:p>
          <a:r>
            <a:rPr lang="en-GB" sz="2000" b="1" dirty="0"/>
            <a:t>Advantages:</a:t>
          </a:r>
          <a:endParaRPr lang="en-US" sz="2000" b="1" dirty="0"/>
        </a:p>
      </dgm:t>
    </dgm:pt>
    <dgm:pt modelId="{C7FE5E57-BBC3-4190-B038-CB9610CB7FEA}" type="parTrans" cxnId="{C4CB6827-1257-4BA0-9746-A2B727708509}">
      <dgm:prSet/>
      <dgm:spPr/>
      <dgm:t>
        <a:bodyPr/>
        <a:lstStyle/>
        <a:p>
          <a:endParaRPr lang="en-US"/>
        </a:p>
      </dgm:t>
    </dgm:pt>
    <dgm:pt modelId="{4246C2BA-4DDB-46BF-B7C4-927AD48A716F}" type="sibTrans" cxnId="{C4CB6827-1257-4BA0-9746-A2B727708509}">
      <dgm:prSet/>
      <dgm:spPr/>
      <dgm:t>
        <a:bodyPr/>
        <a:lstStyle/>
        <a:p>
          <a:endParaRPr lang="en-US"/>
        </a:p>
      </dgm:t>
    </dgm:pt>
    <dgm:pt modelId="{B8657466-F5AD-453D-BB15-B5E35BCC1E6F}">
      <dgm:prSet custT="1"/>
      <dgm:spPr/>
      <dgm:t>
        <a:bodyPr/>
        <a:lstStyle/>
        <a:p>
          <a:r>
            <a:rPr lang="en-GB" sz="2000" dirty="0"/>
            <a:t>More optimized code and memory efficient</a:t>
          </a:r>
          <a:endParaRPr lang="en-US" sz="2000" dirty="0"/>
        </a:p>
      </dgm:t>
    </dgm:pt>
    <dgm:pt modelId="{0C467F19-6282-4A6A-AC87-D81DA948B367}" type="parTrans" cxnId="{6747BEBA-717E-4164-97CB-07DEFB0B0E4C}">
      <dgm:prSet/>
      <dgm:spPr/>
      <dgm:t>
        <a:bodyPr/>
        <a:lstStyle/>
        <a:p>
          <a:endParaRPr lang="en-US"/>
        </a:p>
      </dgm:t>
    </dgm:pt>
    <dgm:pt modelId="{89BB8EDB-80DB-4F08-B5DD-66B441DFBC8C}" type="sibTrans" cxnId="{6747BEBA-717E-4164-97CB-07DEFB0B0E4C}">
      <dgm:prSet/>
      <dgm:spPr/>
      <dgm:t>
        <a:bodyPr/>
        <a:lstStyle/>
        <a:p>
          <a:endParaRPr lang="en-US"/>
        </a:p>
      </dgm:t>
    </dgm:pt>
    <dgm:pt modelId="{780E9DCB-8FE9-4B40-8087-06FA1889D9A9}">
      <dgm:prSet custT="1"/>
      <dgm:spPr/>
      <dgm:t>
        <a:bodyPr/>
        <a:lstStyle/>
        <a:p>
          <a:r>
            <a:rPr lang="en-GB" sz="2000" dirty="0"/>
            <a:t>Less translation time for source to machine code</a:t>
          </a:r>
          <a:endParaRPr lang="en-US" sz="2000" dirty="0"/>
        </a:p>
      </dgm:t>
    </dgm:pt>
    <dgm:pt modelId="{08BA4477-54EC-48E4-8F84-44F4CD6455C2}" type="parTrans" cxnId="{EBE32BA6-D66F-4982-B15F-0621A52CC496}">
      <dgm:prSet/>
      <dgm:spPr/>
      <dgm:t>
        <a:bodyPr/>
        <a:lstStyle/>
        <a:p>
          <a:endParaRPr lang="en-US"/>
        </a:p>
      </dgm:t>
    </dgm:pt>
    <dgm:pt modelId="{24F670CC-661E-44C2-BBD2-491157D0D341}" type="sibTrans" cxnId="{EBE32BA6-D66F-4982-B15F-0621A52CC496}">
      <dgm:prSet/>
      <dgm:spPr/>
      <dgm:t>
        <a:bodyPr/>
        <a:lstStyle/>
        <a:p>
          <a:endParaRPr lang="en-US"/>
        </a:p>
      </dgm:t>
    </dgm:pt>
    <dgm:pt modelId="{3C289F04-1E32-40D9-9AA7-274412CD1E08}">
      <dgm:prSet custT="1"/>
      <dgm:spPr/>
      <dgm:t>
        <a:bodyPr/>
        <a:lstStyle/>
        <a:p>
          <a:r>
            <a:rPr lang="en-GB" sz="2000" dirty="0"/>
            <a:t>Directly talk to hardware</a:t>
          </a:r>
          <a:endParaRPr lang="en-US" sz="2000" dirty="0"/>
        </a:p>
      </dgm:t>
    </dgm:pt>
    <dgm:pt modelId="{3515A5F4-BCA1-43BE-A85E-605E7AB2EFC3}" type="parTrans" cxnId="{BB07A7F9-5E76-4451-8A8A-CDB82A2DA307}">
      <dgm:prSet/>
      <dgm:spPr/>
      <dgm:t>
        <a:bodyPr/>
        <a:lstStyle/>
        <a:p>
          <a:endParaRPr lang="en-US"/>
        </a:p>
      </dgm:t>
    </dgm:pt>
    <dgm:pt modelId="{D2BEBA87-06D6-4D3D-BA8F-F302067ED380}" type="sibTrans" cxnId="{BB07A7F9-5E76-4451-8A8A-CDB82A2DA307}">
      <dgm:prSet/>
      <dgm:spPr/>
      <dgm:t>
        <a:bodyPr/>
        <a:lstStyle/>
        <a:p>
          <a:endParaRPr lang="en-US"/>
        </a:p>
      </dgm:t>
    </dgm:pt>
    <dgm:pt modelId="{51233F7D-B21E-460E-A3B3-C01EBFC1578F}">
      <dgm:prSet custT="1"/>
      <dgm:spPr/>
      <dgm:t>
        <a:bodyPr/>
        <a:lstStyle/>
        <a:p>
          <a:r>
            <a:rPr lang="en-GB" sz="2000" b="1" dirty="0"/>
            <a:t>Disadvantages:</a:t>
          </a:r>
          <a:endParaRPr lang="en-US" sz="2000" b="1" dirty="0"/>
        </a:p>
      </dgm:t>
    </dgm:pt>
    <dgm:pt modelId="{70B4226F-B008-4487-A104-7BE57E20790D}" type="parTrans" cxnId="{5A41CCB5-8D74-435B-9D8B-74C5EE0A2147}">
      <dgm:prSet/>
      <dgm:spPr/>
      <dgm:t>
        <a:bodyPr/>
        <a:lstStyle/>
        <a:p>
          <a:endParaRPr lang="en-US"/>
        </a:p>
      </dgm:t>
    </dgm:pt>
    <dgm:pt modelId="{39124075-3DEF-4D08-91A9-A396E20A29CC}" type="sibTrans" cxnId="{5A41CCB5-8D74-435B-9D8B-74C5EE0A2147}">
      <dgm:prSet/>
      <dgm:spPr/>
      <dgm:t>
        <a:bodyPr/>
        <a:lstStyle/>
        <a:p>
          <a:endParaRPr lang="en-US"/>
        </a:p>
      </dgm:t>
    </dgm:pt>
    <dgm:pt modelId="{6C9246A5-6176-4CD9-A43E-C1F978A106F2}">
      <dgm:prSet custT="1"/>
      <dgm:spPr/>
      <dgm:t>
        <a:bodyPr/>
        <a:lstStyle/>
        <a:p>
          <a:r>
            <a:rPr lang="en-GB" sz="2000" dirty="0"/>
            <a:t>Less portability from one device to another</a:t>
          </a:r>
          <a:endParaRPr lang="en-US" sz="2000" dirty="0"/>
        </a:p>
      </dgm:t>
    </dgm:pt>
    <dgm:pt modelId="{E5E75233-E902-4A4E-9EC1-7EDDF4AA8789}" type="parTrans" cxnId="{EBF55276-9FA2-484B-9463-3187EFBE0195}">
      <dgm:prSet/>
      <dgm:spPr/>
      <dgm:t>
        <a:bodyPr/>
        <a:lstStyle/>
        <a:p>
          <a:endParaRPr lang="en-US"/>
        </a:p>
      </dgm:t>
    </dgm:pt>
    <dgm:pt modelId="{3556C012-3C80-453C-912E-164AC4027508}" type="sibTrans" cxnId="{EBF55276-9FA2-484B-9463-3187EFBE0195}">
      <dgm:prSet/>
      <dgm:spPr/>
      <dgm:t>
        <a:bodyPr/>
        <a:lstStyle/>
        <a:p>
          <a:endParaRPr lang="en-US"/>
        </a:p>
      </dgm:t>
    </dgm:pt>
    <dgm:pt modelId="{EBE1D69A-58A0-41C5-89E2-8EC07E7FC52C}">
      <dgm:prSet custT="1"/>
      <dgm:spPr/>
      <dgm:t>
        <a:bodyPr/>
        <a:lstStyle/>
        <a:p>
          <a:r>
            <a:rPr lang="en-GB" sz="2000" dirty="0"/>
            <a:t>Resulting code is more difficult for others to read, reuse, and maintain</a:t>
          </a:r>
          <a:endParaRPr lang="en-US" sz="2000" dirty="0"/>
        </a:p>
      </dgm:t>
    </dgm:pt>
    <dgm:pt modelId="{C729A1D4-40FF-458B-804F-94DA444E2B59}" type="parTrans" cxnId="{43EFC1EE-6C54-4778-89BE-611DA0222A1C}">
      <dgm:prSet/>
      <dgm:spPr/>
      <dgm:t>
        <a:bodyPr/>
        <a:lstStyle/>
        <a:p>
          <a:endParaRPr lang="en-US"/>
        </a:p>
      </dgm:t>
    </dgm:pt>
    <dgm:pt modelId="{37165471-99A1-4BC2-830D-3B7B123A3572}" type="sibTrans" cxnId="{43EFC1EE-6C54-4778-89BE-611DA0222A1C}">
      <dgm:prSet/>
      <dgm:spPr/>
      <dgm:t>
        <a:bodyPr/>
        <a:lstStyle/>
        <a:p>
          <a:endParaRPr lang="en-US"/>
        </a:p>
      </dgm:t>
    </dgm:pt>
    <dgm:pt modelId="{6BCC14B5-5559-4365-B793-2674F27FE9FD}">
      <dgm:prSet custT="1"/>
      <dgm:spPr/>
      <dgm:t>
        <a:bodyPr/>
        <a:lstStyle/>
        <a:p>
          <a:r>
            <a:rPr lang="en-GB" sz="2000" dirty="0"/>
            <a:t>Low productivity</a:t>
          </a:r>
          <a:endParaRPr lang="en-US" sz="2000" dirty="0"/>
        </a:p>
      </dgm:t>
    </dgm:pt>
    <dgm:pt modelId="{F8F0155E-71DA-4147-A0E9-31B618C774D3}" type="parTrans" cxnId="{D81842DA-83A7-44D7-896A-143BE971BA0A}">
      <dgm:prSet/>
      <dgm:spPr/>
      <dgm:t>
        <a:bodyPr/>
        <a:lstStyle/>
        <a:p>
          <a:endParaRPr lang="en-US"/>
        </a:p>
      </dgm:t>
    </dgm:pt>
    <dgm:pt modelId="{9E7B5E2F-699D-4500-AA6B-92C6FE7C6186}" type="sibTrans" cxnId="{D81842DA-83A7-44D7-896A-143BE971BA0A}">
      <dgm:prSet/>
      <dgm:spPr/>
      <dgm:t>
        <a:bodyPr/>
        <a:lstStyle/>
        <a:p>
          <a:endParaRPr lang="en-US"/>
        </a:p>
      </dgm:t>
    </dgm:pt>
    <dgm:pt modelId="{2946E67F-1F64-416D-B299-F90366F7CF50}">
      <dgm:prSet custT="1"/>
      <dgm:spPr/>
      <dgm:t>
        <a:bodyPr/>
        <a:lstStyle/>
        <a:p>
          <a:endParaRPr lang="en-US" sz="1800" dirty="0"/>
        </a:p>
      </dgm:t>
    </dgm:pt>
    <dgm:pt modelId="{998B80AA-F1F9-4201-A6BE-77C0BF9F6EC0}" type="parTrans" cxnId="{A481F0C1-9AF5-4055-9E9D-12BF27E009B2}">
      <dgm:prSet/>
      <dgm:spPr/>
      <dgm:t>
        <a:bodyPr/>
        <a:lstStyle/>
        <a:p>
          <a:endParaRPr lang="en-US"/>
        </a:p>
      </dgm:t>
    </dgm:pt>
    <dgm:pt modelId="{044B3FE5-8346-4478-8F07-AD554139B54D}" type="sibTrans" cxnId="{A481F0C1-9AF5-4055-9E9D-12BF27E009B2}">
      <dgm:prSet/>
      <dgm:spPr/>
      <dgm:t>
        <a:bodyPr/>
        <a:lstStyle/>
        <a:p>
          <a:endParaRPr lang="en-US"/>
        </a:p>
      </dgm:t>
    </dgm:pt>
    <dgm:pt modelId="{E56BDF04-1179-4278-938C-A15D422FC666}">
      <dgm:prSet custT="1"/>
      <dgm:spPr/>
      <dgm:t>
        <a:bodyPr/>
        <a:lstStyle/>
        <a:p>
          <a:endParaRPr lang="en-US" sz="2000" dirty="0"/>
        </a:p>
      </dgm:t>
    </dgm:pt>
    <dgm:pt modelId="{B555F600-7E74-4967-A337-ABF1945297B3}" type="parTrans" cxnId="{CB3A05ED-B37A-4438-984B-ABC373C6BAD7}">
      <dgm:prSet/>
      <dgm:spPr/>
      <dgm:t>
        <a:bodyPr/>
        <a:lstStyle/>
        <a:p>
          <a:endParaRPr lang="en-US"/>
        </a:p>
      </dgm:t>
    </dgm:pt>
    <dgm:pt modelId="{D953E829-D0C0-490E-8735-B6DCB823412A}" type="sibTrans" cxnId="{CB3A05ED-B37A-4438-984B-ABC373C6BAD7}">
      <dgm:prSet/>
      <dgm:spPr/>
      <dgm:t>
        <a:bodyPr/>
        <a:lstStyle/>
        <a:p>
          <a:endParaRPr lang="en-US"/>
        </a:p>
      </dgm:t>
    </dgm:pt>
    <dgm:pt modelId="{ADC5180B-8E7F-4616-81B1-355AC752B02E}" type="pres">
      <dgm:prSet presAssocID="{BE086581-DCF5-486F-9830-70F3C4F9D2F8}" presName="Name0" presStyleCnt="0">
        <dgm:presLayoutVars>
          <dgm:dir/>
          <dgm:animLvl val="lvl"/>
          <dgm:resizeHandles val="exact"/>
        </dgm:presLayoutVars>
      </dgm:prSet>
      <dgm:spPr/>
    </dgm:pt>
    <dgm:pt modelId="{9639AB7C-8E93-4C92-BAC7-BD029F105940}" type="pres">
      <dgm:prSet presAssocID="{06DDA4B2-1AE1-4166-9F56-3551A6E6966B}" presName="composite" presStyleCnt="0"/>
      <dgm:spPr/>
    </dgm:pt>
    <dgm:pt modelId="{D8673E57-5F1C-46C5-9DA3-D35108F3F973}" type="pres">
      <dgm:prSet presAssocID="{06DDA4B2-1AE1-4166-9F56-3551A6E6966B}" presName="parTx" presStyleLbl="alignNode1" presStyleIdx="0" presStyleCnt="2">
        <dgm:presLayoutVars>
          <dgm:chMax val="0"/>
          <dgm:chPref val="0"/>
          <dgm:bulletEnabled val="1"/>
        </dgm:presLayoutVars>
      </dgm:prSet>
      <dgm:spPr/>
    </dgm:pt>
    <dgm:pt modelId="{D12535C0-B7D4-4E0E-B746-08847469B88E}" type="pres">
      <dgm:prSet presAssocID="{06DDA4B2-1AE1-4166-9F56-3551A6E6966B}" presName="desTx" presStyleLbl="alignAccFollowNode1" presStyleIdx="0" presStyleCnt="2">
        <dgm:presLayoutVars>
          <dgm:bulletEnabled val="1"/>
        </dgm:presLayoutVars>
      </dgm:prSet>
      <dgm:spPr/>
    </dgm:pt>
    <dgm:pt modelId="{21161721-D97D-4BD5-A91E-E877AD1B4795}" type="pres">
      <dgm:prSet presAssocID="{AF5DFC0E-E261-480A-9EDB-42F58891C5EE}" presName="space" presStyleCnt="0"/>
      <dgm:spPr/>
    </dgm:pt>
    <dgm:pt modelId="{5D5D8CFF-2B9A-45D1-8B61-C96B7FB8F627}" type="pres">
      <dgm:prSet presAssocID="{3D43A37D-A359-49FF-97BA-8B69804FF5A1}" presName="composite" presStyleCnt="0"/>
      <dgm:spPr/>
    </dgm:pt>
    <dgm:pt modelId="{7312A9C4-6850-4908-A452-BCC5A00E1240}" type="pres">
      <dgm:prSet presAssocID="{3D43A37D-A359-49FF-97BA-8B69804FF5A1}" presName="parTx" presStyleLbl="alignNode1" presStyleIdx="1" presStyleCnt="2">
        <dgm:presLayoutVars>
          <dgm:chMax val="0"/>
          <dgm:chPref val="0"/>
          <dgm:bulletEnabled val="1"/>
        </dgm:presLayoutVars>
      </dgm:prSet>
      <dgm:spPr/>
    </dgm:pt>
    <dgm:pt modelId="{08D306DD-F83B-4408-924A-A43D2C7D61A3}" type="pres">
      <dgm:prSet presAssocID="{3D43A37D-A359-49FF-97BA-8B69804FF5A1}" presName="desTx" presStyleLbl="alignAccFollowNode1" presStyleIdx="1" presStyleCnt="2">
        <dgm:presLayoutVars>
          <dgm:bulletEnabled val="1"/>
        </dgm:presLayoutVars>
      </dgm:prSet>
      <dgm:spPr/>
    </dgm:pt>
  </dgm:ptLst>
  <dgm:cxnLst>
    <dgm:cxn modelId="{7001E400-F17D-4FBB-AF96-234D87027238}" type="presOf" srcId="{6980358A-54BD-4291-AE7C-CBB801AAD3BE}" destId="{D12535C0-B7D4-4E0E-B746-08847469B88E}" srcOrd="0" destOrd="2" presId="urn:microsoft.com/office/officeart/2005/8/layout/hList1"/>
    <dgm:cxn modelId="{A0C7A50D-1D59-4DE0-8F53-80F8CD12C3AE}" type="presOf" srcId="{EBE1D69A-58A0-41C5-89E2-8EC07E7FC52C}" destId="{08D306DD-F83B-4408-924A-A43D2C7D61A3}" srcOrd="0" destOrd="7" presId="urn:microsoft.com/office/officeart/2005/8/layout/hList1"/>
    <dgm:cxn modelId="{56524410-E3A2-4773-AB73-2E9E31FA106C}" type="presOf" srcId="{3C289F04-1E32-40D9-9AA7-274412CD1E08}" destId="{08D306DD-F83B-4408-924A-A43D2C7D61A3}" srcOrd="0" destOrd="3" presId="urn:microsoft.com/office/officeart/2005/8/layout/hList1"/>
    <dgm:cxn modelId="{A01D7D1C-AE63-4296-B3FC-AFF553BFC229}" srcId="{BE086581-DCF5-486F-9830-70F3C4F9D2F8}" destId="{06DDA4B2-1AE1-4166-9F56-3551A6E6966B}" srcOrd="0" destOrd="0" parTransId="{FC800EF6-117B-4BEE-89C6-FF67910AC994}" sibTransId="{AF5DFC0E-E261-480A-9EDB-42F58891C5EE}"/>
    <dgm:cxn modelId="{28457924-CD45-4446-AC76-C8A6B40F1090}" type="presOf" srcId="{B8657466-F5AD-453D-BB15-B5E35BCC1E6F}" destId="{08D306DD-F83B-4408-924A-A43D2C7D61A3}" srcOrd="0" destOrd="1" presId="urn:microsoft.com/office/officeart/2005/8/layout/hList1"/>
    <dgm:cxn modelId="{5F427926-4A7A-45AD-90C9-81E162CB342C}" type="presOf" srcId="{6BCC14B5-5559-4365-B793-2674F27FE9FD}" destId="{08D306DD-F83B-4408-924A-A43D2C7D61A3}" srcOrd="0" destOrd="8" presId="urn:microsoft.com/office/officeart/2005/8/layout/hList1"/>
    <dgm:cxn modelId="{C4CB6827-1257-4BA0-9746-A2B727708509}" srcId="{3D43A37D-A359-49FF-97BA-8B69804FF5A1}" destId="{B2448E7E-E6E5-45B2-BE2B-08DE050576A3}" srcOrd="0" destOrd="0" parTransId="{C7FE5E57-BBC3-4190-B038-CB9610CB7FEA}" sibTransId="{4246C2BA-4DDB-46BF-B7C4-927AD48A716F}"/>
    <dgm:cxn modelId="{8652ED27-1964-4D69-AB93-4A56CA33A29F}" srcId="{B5ACFA07-5407-4ADB-80A9-24BD668724A5}" destId="{071DF48D-12BB-4C13-A579-D8C730574825}" srcOrd="0" destOrd="0" parTransId="{342F627F-A767-4585-A616-AF2325E71E8C}" sibTransId="{9E5EF579-73F4-450A-A5C9-2173AED1FCB6}"/>
    <dgm:cxn modelId="{0F303428-AD62-4AF1-A822-7D92788C2DE5}" type="presOf" srcId="{D3047D2C-1418-426D-B4BF-68593399178E}" destId="{D12535C0-B7D4-4E0E-B746-08847469B88E}" srcOrd="0" destOrd="3" presId="urn:microsoft.com/office/officeart/2005/8/layout/hList1"/>
    <dgm:cxn modelId="{59E4292C-C6B4-44CF-86AA-DB4DC5BA1EE4}" type="presOf" srcId="{6C9246A5-6176-4CD9-A43E-C1F978A106F2}" destId="{08D306DD-F83B-4408-924A-A43D2C7D61A3}" srcOrd="0" destOrd="6" presId="urn:microsoft.com/office/officeart/2005/8/layout/hList1"/>
    <dgm:cxn modelId="{1DABDE3A-9DEE-4135-9535-B6424410618E}" srcId="{06DDA4B2-1AE1-4166-9F56-3551A6E6966B}" destId="{1A98B461-CA35-453F-9056-C35084BCCD8C}" srcOrd="1" destOrd="0" parTransId="{06638579-1F60-42BD-AFF6-C55CAB996808}" sibTransId="{5F54BCF7-E836-445C-84A6-013ED81B82BA}"/>
    <dgm:cxn modelId="{2665E95D-AA4C-4DEB-ADF8-CCBCF5411BFC}" type="presOf" srcId="{3D43A37D-A359-49FF-97BA-8B69804FF5A1}" destId="{7312A9C4-6850-4908-A452-BCC5A00E1240}" srcOrd="0" destOrd="0" presId="urn:microsoft.com/office/officeart/2005/8/layout/hList1"/>
    <dgm:cxn modelId="{6DA9725F-B27D-4B58-AA50-B6664FA0F5B9}" type="presOf" srcId="{E1DD2EF1-4D55-4226-BCCF-7DD3054A470A}" destId="{D12535C0-B7D4-4E0E-B746-08847469B88E}" srcOrd="0" destOrd="4" presId="urn:microsoft.com/office/officeart/2005/8/layout/hList1"/>
    <dgm:cxn modelId="{2CF16662-D298-48FC-8F67-51A096E2208D}" type="presOf" srcId="{A335BF6F-2754-42F5-AB0D-A1507B77C7B8}" destId="{D12535C0-B7D4-4E0E-B746-08847469B88E}" srcOrd="0" destOrd="9" presId="urn:microsoft.com/office/officeart/2005/8/layout/hList1"/>
    <dgm:cxn modelId="{690A9243-8533-4CC4-B399-FB98C3ECD5D6}" type="presOf" srcId="{51233F7D-B21E-460E-A3B3-C01EBFC1578F}" destId="{08D306DD-F83B-4408-924A-A43D2C7D61A3}" srcOrd="0" destOrd="5" presId="urn:microsoft.com/office/officeart/2005/8/layout/hList1"/>
    <dgm:cxn modelId="{209B2F65-8714-4681-9C7B-098E3487CF1C}" srcId="{B5ACFA07-5407-4ADB-80A9-24BD668724A5}" destId="{6980358A-54BD-4291-AE7C-CBB801AAD3BE}" srcOrd="1" destOrd="0" parTransId="{520ACE3F-8B8E-41C1-9AAE-07CE53D8ABBB}" sibTransId="{38EEC86C-6CE5-43E2-8991-CE2062DE2B8B}"/>
    <dgm:cxn modelId="{CEBD2449-7D12-4653-AD8E-BDA9C69656F0}" type="presOf" srcId="{071DF48D-12BB-4C13-A579-D8C730574825}" destId="{D12535C0-B7D4-4E0E-B746-08847469B88E}" srcOrd="0" destOrd="1" presId="urn:microsoft.com/office/officeart/2005/8/layout/hList1"/>
    <dgm:cxn modelId="{11A39C6A-56AC-4D50-88F7-199CC68539D4}" srcId="{B5ACFA07-5407-4ADB-80A9-24BD668724A5}" destId="{E1DD2EF1-4D55-4226-BCCF-7DD3054A470A}" srcOrd="3" destOrd="0" parTransId="{A8AA8560-BC88-48A0-99FB-F1CBCA4429BB}" sibTransId="{AF4A29AC-6EE4-4D3A-AE71-BD4440CE9C5E}"/>
    <dgm:cxn modelId="{FAE65A6F-96F1-4364-8D9E-F347ED2DF04D}" type="presOf" srcId="{06DDA4B2-1AE1-4166-9F56-3551A6E6966B}" destId="{D8673E57-5F1C-46C5-9DA3-D35108F3F973}" srcOrd="0" destOrd="0" presId="urn:microsoft.com/office/officeart/2005/8/layout/hList1"/>
    <dgm:cxn modelId="{7CC0DF74-ABC4-40DE-91E5-DD4CA0D26554}" type="presOf" srcId="{E56BDF04-1179-4278-938C-A15D422FC666}" destId="{08D306DD-F83B-4408-924A-A43D2C7D61A3}" srcOrd="0" destOrd="4" presId="urn:microsoft.com/office/officeart/2005/8/layout/hList1"/>
    <dgm:cxn modelId="{EBF55276-9FA2-484B-9463-3187EFBE0195}" srcId="{51233F7D-B21E-460E-A3B3-C01EBFC1578F}" destId="{6C9246A5-6176-4CD9-A43E-C1F978A106F2}" srcOrd="0" destOrd="0" parTransId="{E5E75233-E902-4A4E-9EC1-7EDDF4AA8789}" sibTransId="{3556C012-3C80-453C-912E-164AC4027508}"/>
    <dgm:cxn modelId="{D431F859-2210-4861-82ED-1DC0BFDEFCD2}" type="presOf" srcId="{4FC04B5E-2142-4216-B35C-949579E25BB1}" destId="{D12535C0-B7D4-4E0E-B746-08847469B88E}" srcOrd="0" destOrd="10" presId="urn:microsoft.com/office/officeart/2005/8/layout/hList1"/>
    <dgm:cxn modelId="{3C23F15A-3E30-49E7-BD86-75FDE840504D}" srcId="{1A98B461-CA35-453F-9056-C35084BCCD8C}" destId="{1175FABC-1540-42D9-96EC-13641616EC7E}" srcOrd="0" destOrd="0" parTransId="{6688A09C-30AE-4D9E-93B0-E97A39CEA3DE}" sibTransId="{DC4E9B14-6B4A-4AA0-88DE-95E3E0E7686D}"/>
    <dgm:cxn modelId="{3112237F-6816-47B3-8589-DBFC1FE128BA}" srcId="{1A98B461-CA35-453F-9056-C35084BCCD8C}" destId="{4FC04B5E-2142-4216-B35C-949579E25BB1}" srcOrd="2" destOrd="0" parTransId="{FEF9A178-71F8-4132-B385-ED91C830D4E8}" sibTransId="{939F2C0D-3771-43B9-AE83-8CD31379F823}"/>
    <dgm:cxn modelId="{8E2E7397-AD33-42BC-8005-7A96F0C6BF04}" type="presOf" srcId="{1175FABC-1540-42D9-96EC-13641616EC7E}" destId="{D12535C0-B7D4-4E0E-B746-08847469B88E}" srcOrd="0" destOrd="8" presId="urn:microsoft.com/office/officeart/2005/8/layout/hList1"/>
    <dgm:cxn modelId="{8577E4A2-E08A-41CA-93CF-21F5125B6A97}" srcId="{1A98B461-CA35-453F-9056-C35084BCCD8C}" destId="{A335BF6F-2754-42F5-AB0D-A1507B77C7B8}" srcOrd="1" destOrd="0" parTransId="{09B74E95-5F61-40A9-AE06-DBD82C5F019B}" sibTransId="{50AAE882-A04F-4824-9DA3-EB745D245DDA}"/>
    <dgm:cxn modelId="{826492A4-4D1D-484C-9C11-5241A098193E}" type="presOf" srcId="{B2448E7E-E6E5-45B2-BE2B-08DE050576A3}" destId="{08D306DD-F83B-4408-924A-A43D2C7D61A3}" srcOrd="0" destOrd="0" presId="urn:microsoft.com/office/officeart/2005/8/layout/hList1"/>
    <dgm:cxn modelId="{EBE32BA6-D66F-4982-B15F-0621A52CC496}" srcId="{B2448E7E-E6E5-45B2-BE2B-08DE050576A3}" destId="{780E9DCB-8FE9-4B40-8087-06FA1889D9A9}" srcOrd="1" destOrd="0" parTransId="{08BA4477-54EC-48E4-8F84-44F4CD6455C2}" sibTransId="{24F670CC-661E-44C2-BBD2-491157D0D341}"/>
    <dgm:cxn modelId="{1E1985B4-53A4-438F-9638-617C77ABC96B}" srcId="{B5ACFA07-5407-4ADB-80A9-24BD668724A5}" destId="{D3047D2C-1418-426D-B4BF-68593399178E}" srcOrd="2" destOrd="0" parTransId="{DBCE869F-5BC5-4CCD-8597-B99805ECBBE3}" sibTransId="{9EB6E29C-227E-4647-A632-4C3780E76202}"/>
    <dgm:cxn modelId="{5A41CCB5-8D74-435B-9D8B-74C5EE0A2147}" srcId="{3D43A37D-A359-49FF-97BA-8B69804FF5A1}" destId="{51233F7D-B21E-460E-A3B3-C01EBFC1578F}" srcOrd="2" destOrd="0" parTransId="{70B4226F-B008-4487-A104-7BE57E20790D}" sibTransId="{39124075-3DEF-4D08-91A9-A396E20A29CC}"/>
    <dgm:cxn modelId="{6747BEBA-717E-4164-97CB-07DEFB0B0E4C}" srcId="{B2448E7E-E6E5-45B2-BE2B-08DE050576A3}" destId="{B8657466-F5AD-453D-BB15-B5E35BCC1E6F}" srcOrd="0" destOrd="0" parTransId="{0C467F19-6282-4A6A-AC87-D81DA948B367}" sibTransId="{89BB8EDB-80DB-4F08-B5DD-66B441DFBC8C}"/>
    <dgm:cxn modelId="{9F058EC0-89DA-4E01-9384-C6A475CB0334}" type="presOf" srcId="{AAA377DB-327A-4CCB-A415-F1F319938F93}" destId="{D12535C0-B7D4-4E0E-B746-08847469B88E}" srcOrd="0" destOrd="5" presId="urn:microsoft.com/office/officeart/2005/8/layout/hList1"/>
    <dgm:cxn modelId="{A481F0C1-9AF5-4055-9E9D-12BF27E009B2}" srcId="{B5ACFA07-5407-4ADB-80A9-24BD668724A5}" destId="{2946E67F-1F64-416D-B299-F90366F7CF50}" srcOrd="5" destOrd="0" parTransId="{998B80AA-F1F9-4201-A6BE-77C0BF9F6EC0}" sibTransId="{044B3FE5-8346-4478-8F07-AD554139B54D}"/>
    <dgm:cxn modelId="{60447AD5-920C-462F-A070-AE9924300E83}" srcId="{B5ACFA07-5407-4ADB-80A9-24BD668724A5}" destId="{AAA377DB-327A-4CCB-A415-F1F319938F93}" srcOrd="4" destOrd="0" parTransId="{3085C3E8-ADBD-4BD2-8471-2867A16D8B27}" sibTransId="{08E9D130-AE5A-4AAC-B04A-82FD1B30409E}"/>
    <dgm:cxn modelId="{07417AD7-6736-45A9-81E5-A7FFFD581FC6}" srcId="{06DDA4B2-1AE1-4166-9F56-3551A6E6966B}" destId="{B5ACFA07-5407-4ADB-80A9-24BD668724A5}" srcOrd="0" destOrd="0" parTransId="{4A83CC02-2A44-4E91-9454-CBB36F0D963A}" sibTransId="{BE718702-AD84-4662-BC2A-23AE840F27F7}"/>
    <dgm:cxn modelId="{B1BA93D8-210F-4976-867D-764E40950824}" type="presOf" srcId="{2946E67F-1F64-416D-B299-F90366F7CF50}" destId="{D12535C0-B7D4-4E0E-B746-08847469B88E}" srcOrd="0" destOrd="6" presId="urn:microsoft.com/office/officeart/2005/8/layout/hList1"/>
    <dgm:cxn modelId="{D81842DA-83A7-44D7-896A-143BE971BA0A}" srcId="{51233F7D-B21E-460E-A3B3-C01EBFC1578F}" destId="{6BCC14B5-5559-4365-B793-2674F27FE9FD}" srcOrd="2" destOrd="0" parTransId="{F8F0155E-71DA-4147-A0E9-31B618C774D3}" sibTransId="{9E7B5E2F-699D-4500-AA6B-92C6FE7C6186}"/>
    <dgm:cxn modelId="{5AA06EDA-1EDF-4619-B5EE-C0871B082EEC}" type="presOf" srcId="{BE086581-DCF5-486F-9830-70F3C4F9D2F8}" destId="{ADC5180B-8E7F-4616-81B1-355AC752B02E}" srcOrd="0" destOrd="0" presId="urn:microsoft.com/office/officeart/2005/8/layout/hList1"/>
    <dgm:cxn modelId="{E2536CE3-46E8-4473-B6DB-AE6903445BD9}" type="presOf" srcId="{1A98B461-CA35-453F-9056-C35084BCCD8C}" destId="{D12535C0-B7D4-4E0E-B746-08847469B88E}" srcOrd="0" destOrd="7" presId="urn:microsoft.com/office/officeart/2005/8/layout/hList1"/>
    <dgm:cxn modelId="{B34F52E4-F0D8-46BA-BB57-FFA27DE837C3}" type="presOf" srcId="{B5ACFA07-5407-4ADB-80A9-24BD668724A5}" destId="{D12535C0-B7D4-4E0E-B746-08847469B88E}" srcOrd="0" destOrd="0" presId="urn:microsoft.com/office/officeart/2005/8/layout/hList1"/>
    <dgm:cxn modelId="{CB3A05ED-B37A-4438-984B-ABC373C6BAD7}" srcId="{3D43A37D-A359-49FF-97BA-8B69804FF5A1}" destId="{E56BDF04-1179-4278-938C-A15D422FC666}" srcOrd="1" destOrd="0" parTransId="{B555F600-7E74-4967-A337-ABF1945297B3}" sibTransId="{D953E829-D0C0-490E-8735-B6DCB823412A}"/>
    <dgm:cxn modelId="{43EFC1EE-6C54-4778-89BE-611DA0222A1C}" srcId="{51233F7D-B21E-460E-A3B3-C01EBFC1578F}" destId="{EBE1D69A-58A0-41C5-89E2-8EC07E7FC52C}" srcOrd="1" destOrd="0" parTransId="{C729A1D4-40FF-458B-804F-94DA444E2B59}" sibTransId="{37165471-99A1-4BC2-830D-3B7B123A3572}"/>
    <dgm:cxn modelId="{17FAB3EF-F3CA-46D6-92FA-E73770FE1AE6}" type="presOf" srcId="{780E9DCB-8FE9-4B40-8087-06FA1889D9A9}" destId="{08D306DD-F83B-4408-924A-A43D2C7D61A3}" srcOrd="0" destOrd="2" presId="urn:microsoft.com/office/officeart/2005/8/layout/hList1"/>
    <dgm:cxn modelId="{479D5CF9-2290-4591-B0E2-16E64FB71B25}" srcId="{BE086581-DCF5-486F-9830-70F3C4F9D2F8}" destId="{3D43A37D-A359-49FF-97BA-8B69804FF5A1}" srcOrd="1" destOrd="0" parTransId="{E11CD28C-C372-4E85-B2E9-92A339AC7F30}" sibTransId="{F302817F-05AE-44BD-884F-682463CC10A7}"/>
    <dgm:cxn modelId="{BB07A7F9-5E76-4451-8A8A-CDB82A2DA307}" srcId="{B2448E7E-E6E5-45B2-BE2B-08DE050576A3}" destId="{3C289F04-1E32-40D9-9AA7-274412CD1E08}" srcOrd="2" destOrd="0" parTransId="{3515A5F4-BCA1-43BE-A85E-605E7AB2EFC3}" sibTransId="{D2BEBA87-06D6-4D3D-BA8F-F302067ED380}"/>
    <dgm:cxn modelId="{A537A4CB-E6E6-41B6-8EDA-0E6C0624A10A}" type="presParOf" srcId="{ADC5180B-8E7F-4616-81B1-355AC752B02E}" destId="{9639AB7C-8E93-4C92-BAC7-BD029F105940}" srcOrd="0" destOrd="0" presId="urn:microsoft.com/office/officeart/2005/8/layout/hList1"/>
    <dgm:cxn modelId="{769F7C1B-4E25-40BD-AD06-0AD60C3406F0}" type="presParOf" srcId="{9639AB7C-8E93-4C92-BAC7-BD029F105940}" destId="{D8673E57-5F1C-46C5-9DA3-D35108F3F973}" srcOrd="0" destOrd="0" presId="urn:microsoft.com/office/officeart/2005/8/layout/hList1"/>
    <dgm:cxn modelId="{42D8A055-2D25-401B-9AA3-608187DE30D2}" type="presParOf" srcId="{9639AB7C-8E93-4C92-BAC7-BD029F105940}" destId="{D12535C0-B7D4-4E0E-B746-08847469B88E}" srcOrd="1" destOrd="0" presId="urn:microsoft.com/office/officeart/2005/8/layout/hList1"/>
    <dgm:cxn modelId="{75A5E102-16F6-48D5-9159-1E1DE3D1902B}" type="presParOf" srcId="{ADC5180B-8E7F-4616-81B1-355AC752B02E}" destId="{21161721-D97D-4BD5-A91E-E877AD1B4795}" srcOrd="1" destOrd="0" presId="urn:microsoft.com/office/officeart/2005/8/layout/hList1"/>
    <dgm:cxn modelId="{919458BB-A58F-40C9-A5DB-B849D86D1692}" type="presParOf" srcId="{ADC5180B-8E7F-4616-81B1-355AC752B02E}" destId="{5D5D8CFF-2B9A-45D1-8B61-C96B7FB8F627}" srcOrd="2" destOrd="0" presId="urn:microsoft.com/office/officeart/2005/8/layout/hList1"/>
    <dgm:cxn modelId="{4130C265-D8CF-489A-853A-C3A9752BEB2E}" type="presParOf" srcId="{5D5D8CFF-2B9A-45D1-8B61-C96B7FB8F627}" destId="{7312A9C4-6850-4908-A452-BCC5A00E1240}" srcOrd="0" destOrd="0" presId="urn:microsoft.com/office/officeart/2005/8/layout/hList1"/>
    <dgm:cxn modelId="{EE53E89A-5418-48B3-9655-C6773013ECE7}" type="presParOf" srcId="{5D5D8CFF-2B9A-45D1-8B61-C96B7FB8F627}" destId="{08D306DD-F83B-4408-924A-A43D2C7D61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A3135-EF9B-4D94-8A9B-3A016FBE3A14}">
      <dsp:nvSpPr>
        <dsp:cNvPr id="0" name=""/>
        <dsp:cNvSpPr/>
      </dsp:nvSpPr>
      <dsp:spPr>
        <a:xfrm>
          <a:off x="3702233" y="559825"/>
          <a:ext cx="3828683" cy="3828683"/>
        </a:xfrm>
        <a:prstGeom prst="blockArc">
          <a:avLst>
            <a:gd name="adj1" fmla="val 12600000"/>
            <a:gd name="adj2" fmla="val 16200000"/>
            <a:gd name="adj3" fmla="val 45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E4BED1B-2FDE-4DD5-8CF9-524489942BB0}">
      <dsp:nvSpPr>
        <dsp:cNvPr id="0" name=""/>
        <dsp:cNvSpPr/>
      </dsp:nvSpPr>
      <dsp:spPr>
        <a:xfrm>
          <a:off x="3702233" y="559825"/>
          <a:ext cx="3828683" cy="3828683"/>
        </a:xfrm>
        <a:prstGeom prst="blockArc">
          <a:avLst>
            <a:gd name="adj1" fmla="val 9000000"/>
            <a:gd name="adj2" fmla="val 12600000"/>
            <a:gd name="adj3" fmla="val 45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6844393-A028-49CF-974D-C07AF2412217}">
      <dsp:nvSpPr>
        <dsp:cNvPr id="0" name=""/>
        <dsp:cNvSpPr/>
      </dsp:nvSpPr>
      <dsp:spPr>
        <a:xfrm>
          <a:off x="3702233" y="559825"/>
          <a:ext cx="3828683" cy="3828683"/>
        </a:xfrm>
        <a:prstGeom prst="blockArc">
          <a:avLst>
            <a:gd name="adj1" fmla="val 5400000"/>
            <a:gd name="adj2" fmla="val 9000000"/>
            <a:gd name="adj3" fmla="val 45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49AFD6-D122-41E5-9C94-24460C822062}">
      <dsp:nvSpPr>
        <dsp:cNvPr id="0" name=""/>
        <dsp:cNvSpPr/>
      </dsp:nvSpPr>
      <dsp:spPr>
        <a:xfrm>
          <a:off x="3702233" y="559825"/>
          <a:ext cx="3828683" cy="3828683"/>
        </a:xfrm>
        <a:prstGeom prst="blockArc">
          <a:avLst>
            <a:gd name="adj1" fmla="val 1800000"/>
            <a:gd name="adj2" fmla="val 5400000"/>
            <a:gd name="adj3" fmla="val 45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06C9159-DC10-412A-BB7D-B1BF411E3733}">
      <dsp:nvSpPr>
        <dsp:cNvPr id="0" name=""/>
        <dsp:cNvSpPr/>
      </dsp:nvSpPr>
      <dsp:spPr>
        <a:xfrm>
          <a:off x="3702233" y="559825"/>
          <a:ext cx="3828683" cy="3828683"/>
        </a:xfrm>
        <a:prstGeom prst="blockArc">
          <a:avLst>
            <a:gd name="adj1" fmla="val 19800000"/>
            <a:gd name="adj2" fmla="val 1800000"/>
            <a:gd name="adj3" fmla="val 45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F809DC-E514-46D6-9380-47AEF6C2275A}">
      <dsp:nvSpPr>
        <dsp:cNvPr id="0" name=""/>
        <dsp:cNvSpPr/>
      </dsp:nvSpPr>
      <dsp:spPr>
        <a:xfrm>
          <a:off x="3702233" y="559825"/>
          <a:ext cx="3828683" cy="3828683"/>
        </a:xfrm>
        <a:prstGeom prst="blockArc">
          <a:avLst>
            <a:gd name="adj1" fmla="val 16200000"/>
            <a:gd name="adj2" fmla="val 19800000"/>
            <a:gd name="adj3" fmla="val 45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B27CF6F-88DF-4571-9076-03C6977202CC}">
      <dsp:nvSpPr>
        <dsp:cNvPr id="0" name=""/>
        <dsp:cNvSpPr/>
      </dsp:nvSpPr>
      <dsp:spPr>
        <a:xfrm>
          <a:off x="4755439" y="1613032"/>
          <a:ext cx="1722270" cy="172227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a:t>Mbed OS</a:t>
          </a:r>
          <a:endParaRPr lang="en-US" sz="3600" kern="1200"/>
        </a:p>
      </dsp:txBody>
      <dsp:txXfrm>
        <a:off x="5007660" y="1865253"/>
        <a:ext cx="1217828" cy="1217828"/>
      </dsp:txXfrm>
    </dsp:sp>
    <dsp:sp modelId="{F021EEEA-248F-4190-86C8-4699E576EBFF}">
      <dsp:nvSpPr>
        <dsp:cNvPr id="0" name=""/>
        <dsp:cNvSpPr/>
      </dsp:nvSpPr>
      <dsp:spPr>
        <a:xfrm>
          <a:off x="5013780" y="432"/>
          <a:ext cx="1205589" cy="1205589"/>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Cortex-M RTOS Kernel</a:t>
          </a:r>
          <a:endParaRPr lang="en-US" sz="1100" kern="1200"/>
        </a:p>
      </dsp:txBody>
      <dsp:txXfrm>
        <a:off x="5190334" y="176986"/>
        <a:ext cx="852481" cy="852481"/>
      </dsp:txXfrm>
    </dsp:sp>
    <dsp:sp modelId="{A6463F94-209F-490D-8BD4-B597B9F02F01}">
      <dsp:nvSpPr>
        <dsp:cNvPr id="0" name=""/>
        <dsp:cNvSpPr/>
      </dsp:nvSpPr>
      <dsp:spPr>
        <a:xfrm>
          <a:off x="6634062" y="935902"/>
          <a:ext cx="1205589" cy="1205589"/>
        </a:xfrm>
        <a:prstGeom prst="ellipse">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Portable Drivers</a:t>
          </a:r>
          <a:endParaRPr lang="en-US" sz="1100" kern="1200"/>
        </a:p>
      </dsp:txBody>
      <dsp:txXfrm>
        <a:off x="6810616" y="1112456"/>
        <a:ext cx="852481" cy="852481"/>
      </dsp:txXfrm>
    </dsp:sp>
    <dsp:sp modelId="{31527B0D-66E7-4CA1-87A1-43CE31C5C16D}">
      <dsp:nvSpPr>
        <dsp:cNvPr id="0" name=""/>
        <dsp:cNvSpPr/>
      </dsp:nvSpPr>
      <dsp:spPr>
        <a:xfrm>
          <a:off x="6634062" y="2806843"/>
          <a:ext cx="1205589" cy="1205589"/>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Integrated Security</a:t>
          </a:r>
          <a:endParaRPr lang="en-US" sz="1100" kern="1200" dirty="0"/>
        </a:p>
      </dsp:txBody>
      <dsp:txXfrm>
        <a:off x="6810616" y="2983397"/>
        <a:ext cx="852481" cy="852481"/>
      </dsp:txXfrm>
    </dsp:sp>
    <dsp:sp modelId="{21D51251-681B-4CA0-AA5A-DD8136E6F39B}">
      <dsp:nvSpPr>
        <dsp:cNvPr id="0" name=""/>
        <dsp:cNvSpPr/>
      </dsp:nvSpPr>
      <dsp:spPr>
        <a:xfrm>
          <a:off x="5013780" y="3742313"/>
          <a:ext cx="1205589" cy="1205589"/>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IoT Connectivity</a:t>
          </a:r>
          <a:endParaRPr lang="en-US" sz="1100" kern="1200"/>
        </a:p>
      </dsp:txBody>
      <dsp:txXfrm>
        <a:off x="5190334" y="3918867"/>
        <a:ext cx="852481" cy="852481"/>
      </dsp:txXfrm>
    </dsp:sp>
    <dsp:sp modelId="{F9866268-E323-4290-A5FA-3710A5FA9A94}">
      <dsp:nvSpPr>
        <dsp:cNvPr id="0" name=""/>
        <dsp:cNvSpPr/>
      </dsp:nvSpPr>
      <dsp:spPr>
        <a:xfrm>
          <a:off x="3393498" y="2806843"/>
          <a:ext cx="1205589" cy="1205589"/>
        </a:xfrm>
        <a:prstGeom prst="ellipse">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Management Services</a:t>
          </a:r>
          <a:endParaRPr lang="en-US" sz="1100" kern="1200"/>
        </a:p>
      </dsp:txBody>
      <dsp:txXfrm>
        <a:off x="3570052" y="2983397"/>
        <a:ext cx="852481" cy="852481"/>
      </dsp:txXfrm>
    </dsp:sp>
    <dsp:sp modelId="{A042B7A6-7465-4F40-92F0-D0BE8CE2FD98}">
      <dsp:nvSpPr>
        <dsp:cNvPr id="0" name=""/>
        <dsp:cNvSpPr/>
      </dsp:nvSpPr>
      <dsp:spPr>
        <a:xfrm>
          <a:off x="3393498" y="935902"/>
          <a:ext cx="1205589" cy="1205589"/>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Development Tools</a:t>
          </a:r>
          <a:endParaRPr lang="en-US" sz="1100" kern="1200"/>
        </a:p>
      </dsp:txBody>
      <dsp:txXfrm>
        <a:off x="3570052" y="1112456"/>
        <a:ext cx="852481" cy="852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A3135-EF9B-4D94-8A9B-3A016FBE3A14}">
      <dsp:nvSpPr>
        <dsp:cNvPr id="0" name=""/>
        <dsp:cNvSpPr/>
      </dsp:nvSpPr>
      <dsp:spPr>
        <a:xfrm>
          <a:off x="2234449" y="337010"/>
          <a:ext cx="2313867" cy="2313867"/>
        </a:xfrm>
        <a:prstGeom prst="blockArc">
          <a:avLst>
            <a:gd name="adj1" fmla="val 12600000"/>
            <a:gd name="adj2" fmla="val 16200000"/>
            <a:gd name="adj3" fmla="val 451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E4BED1B-2FDE-4DD5-8CF9-524489942BB0}">
      <dsp:nvSpPr>
        <dsp:cNvPr id="0" name=""/>
        <dsp:cNvSpPr/>
      </dsp:nvSpPr>
      <dsp:spPr>
        <a:xfrm>
          <a:off x="2234449" y="337010"/>
          <a:ext cx="2313867" cy="2313867"/>
        </a:xfrm>
        <a:prstGeom prst="blockArc">
          <a:avLst>
            <a:gd name="adj1" fmla="val 9000000"/>
            <a:gd name="adj2" fmla="val 12600000"/>
            <a:gd name="adj3" fmla="val 451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6844393-A028-49CF-974D-C07AF2412217}">
      <dsp:nvSpPr>
        <dsp:cNvPr id="0" name=""/>
        <dsp:cNvSpPr/>
      </dsp:nvSpPr>
      <dsp:spPr>
        <a:xfrm>
          <a:off x="2234449" y="337010"/>
          <a:ext cx="2313867" cy="2313867"/>
        </a:xfrm>
        <a:prstGeom prst="blockArc">
          <a:avLst>
            <a:gd name="adj1" fmla="val 5400000"/>
            <a:gd name="adj2" fmla="val 9000000"/>
            <a:gd name="adj3" fmla="val 451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49AFD6-D122-41E5-9C94-24460C822062}">
      <dsp:nvSpPr>
        <dsp:cNvPr id="0" name=""/>
        <dsp:cNvSpPr/>
      </dsp:nvSpPr>
      <dsp:spPr>
        <a:xfrm>
          <a:off x="2234449" y="337010"/>
          <a:ext cx="2313867" cy="2313867"/>
        </a:xfrm>
        <a:prstGeom prst="blockArc">
          <a:avLst>
            <a:gd name="adj1" fmla="val 1800000"/>
            <a:gd name="adj2" fmla="val 5400000"/>
            <a:gd name="adj3" fmla="val 451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06C9159-DC10-412A-BB7D-B1BF411E3733}">
      <dsp:nvSpPr>
        <dsp:cNvPr id="0" name=""/>
        <dsp:cNvSpPr/>
      </dsp:nvSpPr>
      <dsp:spPr>
        <a:xfrm>
          <a:off x="2234449" y="337010"/>
          <a:ext cx="2313867" cy="2313867"/>
        </a:xfrm>
        <a:prstGeom prst="blockArc">
          <a:avLst>
            <a:gd name="adj1" fmla="val 19800000"/>
            <a:gd name="adj2" fmla="val 1800000"/>
            <a:gd name="adj3" fmla="val 451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F809DC-E514-46D6-9380-47AEF6C2275A}">
      <dsp:nvSpPr>
        <dsp:cNvPr id="0" name=""/>
        <dsp:cNvSpPr/>
      </dsp:nvSpPr>
      <dsp:spPr>
        <a:xfrm>
          <a:off x="2234449" y="337010"/>
          <a:ext cx="2313867" cy="2313867"/>
        </a:xfrm>
        <a:prstGeom prst="blockArc">
          <a:avLst>
            <a:gd name="adj1" fmla="val 16200000"/>
            <a:gd name="adj2" fmla="val 19800000"/>
            <a:gd name="adj3" fmla="val 451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B27CF6F-88DF-4571-9076-03C6977202CC}">
      <dsp:nvSpPr>
        <dsp:cNvPr id="0" name=""/>
        <dsp:cNvSpPr/>
      </dsp:nvSpPr>
      <dsp:spPr>
        <a:xfrm>
          <a:off x="2873071" y="975632"/>
          <a:ext cx="1036623" cy="103662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a:t>Mbed OS</a:t>
          </a:r>
          <a:endParaRPr lang="en-US" sz="2200" kern="1200"/>
        </a:p>
      </dsp:txBody>
      <dsp:txXfrm>
        <a:off x="3024881" y="1127442"/>
        <a:ext cx="733003" cy="733003"/>
      </dsp:txXfrm>
    </dsp:sp>
    <dsp:sp modelId="{F021EEEA-248F-4190-86C8-4699E576EBFF}">
      <dsp:nvSpPr>
        <dsp:cNvPr id="0" name=""/>
        <dsp:cNvSpPr/>
      </dsp:nvSpPr>
      <dsp:spPr>
        <a:xfrm>
          <a:off x="3028564" y="314"/>
          <a:ext cx="725636" cy="725636"/>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t>Cortex-M RTOS Kernel</a:t>
          </a:r>
          <a:endParaRPr lang="en-US" sz="700" kern="1200"/>
        </a:p>
      </dsp:txBody>
      <dsp:txXfrm>
        <a:off x="3134831" y="106581"/>
        <a:ext cx="513102" cy="513102"/>
      </dsp:txXfrm>
    </dsp:sp>
    <dsp:sp modelId="{A6463F94-209F-490D-8BD4-B597B9F02F01}">
      <dsp:nvSpPr>
        <dsp:cNvPr id="0" name=""/>
        <dsp:cNvSpPr/>
      </dsp:nvSpPr>
      <dsp:spPr>
        <a:xfrm>
          <a:off x="4007875" y="565720"/>
          <a:ext cx="725636" cy="725636"/>
        </a:xfrm>
        <a:prstGeom prst="ellipse">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t>Portable Drivers</a:t>
          </a:r>
          <a:endParaRPr lang="en-US" sz="700" kern="1200"/>
        </a:p>
      </dsp:txBody>
      <dsp:txXfrm>
        <a:off x="4114142" y="671987"/>
        <a:ext cx="513102" cy="513102"/>
      </dsp:txXfrm>
    </dsp:sp>
    <dsp:sp modelId="{31527B0D-66E7-4CA1-87A1-43CE31C5C16D}">
      <dsp:nvSpPr>
        <dsp:cNvPr id="0" name=""/>
        <dsp:cNvSpPr/>
      </dsp:nvSpPr>
      <dsp:spPr>
        <a:xfrm>
          <a:off x="4007875" y="1696531"/>
          <a:ext cx="725636" cy="725636"/>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t>Integrated Security</a:t>
          </a:r>
          <a:endParaRPr lang="en-US" sz="700" kern="1200" dirty="0"/>
        </a:p>
      </dsp:txBody>
      <dsp:txXfrm>
        <a:off x="4114142" y="1802798"/>
        <a:ext cx="513102" cy="513102"/>
      </dsp:txXfrm>
    </dsp:sp>
    <dsp:sp modelId="{21D51251-681B-4CA0-AA5A-DD8136E6F39B}">
      <dsp:nvSpPr>
        <dsp:cNvPr id="0" name=""/>
        <dsp:cNvSpPr/>
      </dsp:nvSpPr>
      <dsp:spPr>
        <a:xfrm>
          <a:off x="3028564" y="2261936"/>
          <a:ext cx="725636" cy="725636"/>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t>IoT Connectivity</a:t>
          </a:r>
          <a:endParaRPr lang="en-US" sz="700" kern="1200"/>
        </a:p>
      </dsp:txBody>
      <dsp:txXfrm>
        <a:off x="3134831" y="2368203"/>
        <a:ext cx="513102" cy="513102"/>
      </dsp:txXfrm>
    </dsp:sp>
    <dsp:sp modelId="{F9866268-E323-4290-A5FA-3710A5FA9A94}">
      <dsp:nvSpPr>
        <dsp:cNvPr id="0" name=""/>
        <dsp:cNvSpPr/>
      </dsp:nvSpPr>
      <dsp:spPr>
        <a:xfrm>
          <a:off x="2049253" y="1696531"/>
          <a:ext cx="725636" cy="725636"/>
        </a:xfrm>
        <a:prstGeom prst="ellipse">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t>Management Services</a:t>
          </a:r>
          <a:endParaRPr lang="en-US" sz="700" kern="1200"/>
        </a:p>
      </dsp:txBody>
      <dsp:txXfrm>
        <a:off x="2155520" y="1802798"/>
        <a:ext cx="513102" cy="513102"/>
      </dsp:txXfrm>
    </dsp:sp>
    <dsp:sp modelId="{A042B7A6-7465-4F40-92F0-D0BE8CE2FD98}">
      <dsp:nvSpPr>
        <dsp:cNvPr id="0" name=""/>
        <dsp:cNvSpPr/>
      </dsp:nvSpPr>
      <dsp:spPr>
        <a:xfrm>
          <a:off x="2049253" y="565720"/>
          <a:ext cx="725636" cy="725636"/>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t>Development Tools</a:t>
          </a:r>
          <a:endParaRPr lang="en-US" sz="700" kern="1200"/>
        </a:p>
      </dsp:txBody>
      <dsp:txXfrm>
        <a:off x="2155520" y="671987"/>
        <a:ext cx="513102" cy="51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73E57-5F1C-46C5-9DA3-D35108F3F973}">
      <dsp:nvSpPr>
        <dsp:cNvPr id="0" name=""/>
        <dsp:cNvSpPr/>
      </dsp:nvSpPr>
      <dsp:spPr>
        <a:xfrm>
          <a:off x="54" y="630"/>
          <a:ext cx="5249084" cy="100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GB" sz="3500" kern="1200"/>
            <a:t>High-level</a:t>
          </a:r>
          <a:endParaRPr lang="en-US" sz="3500" kern="1200"/>
        </a:p>
      </dsp:txBody>
      <dsp:txXfrm>
        <a:off x="54" y="630"/>
        <a:ext cx="5249084" cy="1008000"/>
      </dsp:txXfrm>
    </dsp:sp>
    <dsp:sp modelId="{D12535C0-B7D4-4E0E-B746-08847469B88E}">
      <dsp:nvSpPr>
        <dsp:cNvPr id="0" name=""/>
        <dsp:cNvSpPr/>
      </dsp:nvSpPr>
      <dsp:spPr>
        <a:xfrm>
          <a:off x="54" y="1008630"/>
          <a:ext cx="5249084" cy="39390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t>Advantages:</a:t>
          </a:r>
          <a:endParaRPr lang="en-US" sz="1800" b="1" kern="1200" dirty="0"/>
        </a:p>
        <a:p>
          <a:pPr marL="342900" lvl="2" indent="-171450" algn="l" defTabSz="800100">
            <a:lnSpc>
              <a:spcPct val="90000"/>
            </a:lnSpc>
            <a:spcBef>
              <a:spcPct val="0"/>
            </a:spcBef>
            <a:spcAft>
              <a:spcPct val="15000"/>
            </a:spcAft>
            <a:buChar char="•"/>
          </a:pPr>
          <a:r>
            <a:rPr lang="en-GB" sz="1800" kern="1200" dirty="0"/>
            <a:t>Higher productivity (less development time)</a:t>
          </a:r>
          <a:endParaRPr lang="en-US" sz="1800" kern="1200" dirty="0"/>
        </a:p>
        <a:p>
          <a:pPr marL="342900" lvl="2" indent="-171450" algn="l" defTabSz="800100">
            <a:lnSpc>
              <a:spcPct val="90000"/>
            </a:lnSpc>
            <a:spcBef>
              <a:spcPct val="0"/>
            </a:spcBef>
            <a:spcAft>
              <a:spcPct val="15000"/>
            </a:spcAft>
            <a:buChar char="•"/>
          </a:pPr>
          <a:r>
            <a:rPr lang="en-GB" sz="1800" kern="1200" dirty="0"/>
            <a:t>Portability across devices </a:t>
          </a:r>
          <a:endParaRPr lang="en-US" sz="1800" kern="1200" dirty="0"/>
        </a:p>
        <a:p>
          <a:pPr marL="342900" lvl="2" indent="-171450" algn="l" defTabSz="800100">
            <a:lnSpc>
              <a:spcPct val="90000"/>
            </a:lnSpc>
            <a:spcBef>
              <a:spcPct val="0"/>
            </a:spcBef>
            <a:spcAft>
              <a:spcPct val="15000"/>
            </a:spcAft>
            <a:buChar char="•"/>
          </a:pPr>
          <a:r>
            <a:rPr lang="en-GB" sz="1800" kern="1200" dirty="0"/>
            <a:t>Resulting code that is easier code to read and maintain</a:t>
          </a:r>
          <a:endParaRPr lang="en-US" sz="1800" kern="1200" dirty="0"/>
        </a:p>
        <a:p>
          <a:pPr marL="342900" lvl="2" indent="-171450" algn="l" defTabSz="800100">
            <a:lnSpc>
              <a:spcPct val="90000"/>
            </a:lnSpc>
            <a:spcBef>
              <a:spcPct val="0"/>
            </a:spcBef>
            <a:spcAft>
              <a:spcPct val="15000"/>
            </a:spcAft>
            <a:buChar char="•"/>
          </a:pPr>
          <a:r>
            <a:rPr lang="en-GB" sz="1800" kern="1200" dirty="0"/>
            <a:t>Allows reuse of code</a:t>
          </a:r>
          <a:endParaRPr lang="en-US" sz="1800" kern="1200" dirty="0"/>
        </a:p>
        <a:p>
          <a:pPr marL="342900" lvl="2" indent="-171450" algn="l" defTabSz="800100">
            <a:lnSpc>
              <a:spcPct val="90000"/>
            </a:lnSpc>
            <a:spcBef>
              <a:spcPct val="0"/>
            </a:spcBef>
            <a:spcAft>
              <a:spcPct val="15000"/>
            </a:spcAft>
            <a:buChar char="•"/>
          </a:pPr>
          <a:r>
            <a:rPr lang="en-GB" sz="1800" kern="1200" dirty="0"/>
            <a:t>Rapid prototyping of applications</a:t>
          </a:r>
          <a:endParaRPr lang="en-US" sz="1800" kern="1200" dirty="0"/>
        </a:p>
        <a:p>
          <a:pPr marL="342900" lvl="2"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GB" sz="1800" b="1" kern="1200" dirty="0"/>
            <a:t>Disadvantages:</a:t>
          </a:r>
          <a:endParaRPr lang="en-US" sz="1800" b="1" kern="1200" dirty="0"/>
        </a:p>
        <a:p>
          <a:pPr marL="342900" lvl="2" indent="-171450" algn="l" defTabSz="800100">
            <a:lnSpc>
              <a:spcPct val="90000"/>
            </a:lnSpc>
            <a:spcBef>
              <a:spcPct val="0"/>
            </a:spcBef>
            <a:spcAft>
              <a:spcPct val="15000"/>
            </a:spcAft>
            <a:buChar char="•"/>
          </a:pPr>
          <a:r>
            <a:rPr lang="en-GB" sz="1800" kern="1200" dirty="0"/>
            <a:t>Less optimized code</a:t>
          </a:r>
          <a:endParaRPr lang="en-US" sz="1800" kern="1200" dirty="0"/>
        </a:p>
        <a:p>
          <a:pPr marL="342900" lvl="2" indent="-171450" algn="l" defTabSz="800100">
            <a:lnSpc>
              <a:spcPct val="90000"/>
            </a:lnSpc>
            <a:spcBef>
              <a:spcPct val="0"/>
            </a:spcBef>
            <a:spcAft>
              <a:spcPct val="15000"/>
            </a:spcAft>
            <a:buChar char="•"/>
          </a:pPr>
          <a:r>
            <a:rPr lang="en-GB" sz="1800" kern="1200" dirty="0"/>
            <a:t>Additional translation time for source to machine code</a:t>
          </a:r>
          <a:endParaRPr lang="en-US" sz="1800" kern="1200" dirty="0"/>
        </a:p>
        <a:p>
          <a:pPr marL="342900" lvl="2" indent="-171450" algn="l" defTabSz="800100">
            <a:lnSpc>
              <a:spcPct val="90000"/>
            </a:lnSpc>
            <a:spcBef>
              <a:spcPct val="0"/>
            </a:spcBef>
            <a:spcAft>
              <a:spcPct val="15000"/>
            </a:spcAft>
            <a:buChar char="•"/>
          </a:pPr>
          <a:r>
            <a:rPr lang="en-GB" sz="1800" kern="1200" dirty="0"/>
            <a:t>Another level of abstraction to deal with</a:t>
          </a:r>
          <a:endParaRPr lang="en-US" sz="1800" kern="1200" dirty="0"/>
        </a:p>
      </dsp:txBody>
      <dsp:txXfrm>
        <a:off x="54" y="1008630"/>
        <a:ext cx="5249084" cy="3939074"/>
      </dsp:txXfrm>
    </dsp:sp>
    <dsp:sp modelId="{7312A9C4-6850-4908-A452-BCC5A00E1240}">
      <dsp:nvSpPr>
        <dsp:cNvPr id="0" name=""/>
        <dsp:cNvSpPr/>
      </dsp:nvSpPr>
      <dsp:spPr>
        <a:xfrm>
          <a:off x="5984010" y="630"/>
          <a:ext cx="5249084" cy="100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GB" sz="3500" kern="1200"/>
            <a:t>Low-level</a:t>
          </a:r>
          <a:endParaRPr lang="en-US" sz="3500" kern="1200"/>
        </a:p>
      </dsp:txBody>
      <dsp:txXfrm>
        <a:off x="5984010" y="630"/>
        <a:ext cx="5249084" cy="1008000"/>
      </dsp:txXfrm>
    </dsp:sp>
    <dsp:sp modelId="{08D306DD-F83B-4408-924A-A43D2C7D61A3}">
      <dsp:nvSpPr>
        <dsp:cNvPr id="0" name=""/>
        <dsp:cNvSpPr/>
      </dsp:nvSpPr>
      <dsp:spPr>
        <a:xfrm>
          <a:off x="5984010" y="1008630"/>
          <a:ext cx="5249084" cy="39390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dirty="0"/>
            <a:t>Advantages:</a:t>
          </a:r>
          <a:endParaRPr lang="en-US" sz="2000" b="1" kern="1200" dirty="0"/>
        </a:p>
        <a:p>
          <a:pPr marL="457200" lvl="2" indent="-228600" algn="l" defTabSz="889000">
            <a:lnSpc>
              <a:spcPct val="90000"/>
            </a:lnSpc>
            <a:spcBef>
              <a:spcPct val="0"/>
            </a:spcBef>
            <a:spcAft>
              <a:spcPct val="15000"/>
            </a:spcAft>
            <a:buChar char="•"/>
          </a:pPr>
          <a:r>
            <a:rPr lang="en-GB" sz="2000" kern="1200" dirty="0"/>
            <a:t>More optimized code and memory efficient</a:t>
          </a:r>
          <a:endParaRPr lang="en-US" sz="2000" kern="1200" dirty="0"/>
        </a:p>
        <a:p>
          <a:pPr marL="457200" lvl="2" indent="-228600" algn="l" defTabSz="889000">
            <a:lnSpc>
              <a:spcPct val="90000"/>
            </a:lnSpc>
            <a:spcBef>
              <a:spcPct val="0"/>
            </a:spcBef>
            <a:spcAft>
              <a:spcPct val="15000"/>
            </a:spcAft>
            <a:buChar char="•"/>
          </a:pPr>
          <a:r>
            <a:rPr lang="en-GB" sz="2000" kern="1200" dirty="0"/>
            <a:t>Less translation time for source to machine code</a:t>
          </a:r>
          <a:endParaRPr lang="en-US" sz="2000" kern="1200" dirty="0"/>
        </a:p>
        <a:p>
          <a:pPr marL="457200" lvl="2" indent="-228600" algn="l" defTabSz="889000">
            <a:lnSpc>
              <a:spcPct val="90000"/>
            </a:lnSpc>
            <a:spcBef>
              <a:spcPct val="0"/>
            </a:spcBef>
            <a:spcAft>
              <a:spcPct val="15000"/>
            </a:spcAft>
            <a:buChar char="•"/>
          </a:pPr>
          <a:r>
            <a:rPr lang="en-GB" sz="2000" kern="1200" dirty="0"/>
            <a:t>Directly talk to hardware</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GB" sz="2000" b="1" kern="1200" dirty="0"/>
            <a:t>Disadvantages:</a:t>
          </a:r>
          <a:endParaRPr lang="en-US" sz="2000" b="1" kern="1200" dirty="0"/>
        </a:p>
        <a:p>
          <a:pPr marL="457200" lvl="2" indent="-228600" algn="l" defTabSz="889000">
            <a:lnSpc>
              <a:spcPct val="90000"/>
            </a:lnSpc>
            <a:spcBef>
              <a:spcPct val="0"/>
            </a:spcBef>
            <a:spcAft>
              <a:spcPct val="15000"/>
            </a:spcAft>
            <a:buChar char="•"/>
          </a:pPr>
          <a:r>
            <a:rPr lang="en-GB" sz="2000" kern="1200" dirty="0"/>
            <a:t>Less portability from one device to another</a:t>
          </a:r>
          <a:endParaRPr lang="en-US" sz="2000" kern="1200" dirty="0"/>
        </a:p>
        <a:p>
          <a:pPr marL="457200" lvl="2" indent="-228600" algn="l" defTabSz="889000">
            <a:lnSpc>
              <a:spcPct val="90000"/>
            </a:lnSpc>
            <a:spcBef>
              <a:spcPct val="0"/>
            </a:spcBef>
            <a:spcAft>
              <a:spcPct val="15000"/>
            </a:spcAft>
            <a:buChar char="•"/>
          </a:pPr>
          <a:r>
            <a:rPr lang="en-GB" sz="2000" kern="1200" dirty="0"/>
            <a:t>Resulting code is more difficult for others to read, reuse, and maintain</a:t>
          </a:r>
          <a:endParaRPr lang="en-US" sz="2000" kern="1200" dirty="0"/>
        </a:p>
        <a:p>
          <a:pPr marL="457200" lvl="2" indent="-228600" algn="l" defTabSz="889000">
            <a:lnSpc>
              <a:spcPct val="90000"/>
            </a:lnSpc>
            <a:spcBef>
              <a:spcPct val="0"/>
            </a:spcBef>
            <a:spcAft>
              <a:spcPct val="15000"/>
            </a:spcAft>
            <a:buChar char="•"/>
          </a:pPr>
          <a:r>
            <a:rPr lang="en-GB" sz="2000" kern="1200" dirty="0"/>
            <a:t>Low productivity</a:t>
          </a:r>
          <a:endParaRPr lang="en-US" sz="2000" kern="1200" dirty="0"/>
        </a:p>
      </dsp:txBody>
      <dsp:txXfrm>
        <a:off x="5984010" y="1008630"/>
        <a:ext cx="5249084" cy="39390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4/7/2020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4/7/2020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s.mbed.com/docs/mbed-os/v5.14/tools/testing.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118946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205768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394361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267640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274230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282921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1322810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1867888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https://os.mbed.com/docs/mbed-os/v5.14/tools/testing.html</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3630413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4041997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104853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2500735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4179058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 code is the closest</a:t>
            </a:r>
            <a:r>
              <a:rPr lang="en-GB" baseline="0" dirty="0"/>
              <a:t> approach to assembly level: everything is coded with addresses and pointers. The first line, including the mbed.h, should be disregarded as it is only used for this example’s readability.  This code encapsulates the necessary port initialization, so it can focus on the blinky-function as the main routine.</a:t>
            </a:r>
          </a:p>
          <a:p>
            <a:endParaRPr lang="en-GB" baseline="0" dirty="0"/>
          </a:p>
          <a:p>
            <a:r>
              <a:rPr lang="en-GB" baseline="0" dirty="0"/>
              <a:t>In line 7, pin 18 is coded in a variable, by left-shifting a 1 eighteen times. So the bit 18 of mask_pin18 is set.</a:t>
            </a:r>
          </a:p>
          <a:p>
            <a:endParaRPr lang="en-GB" baseline="0" dirty="0"/>
          </a:p>
          <a:p>
            <a:r>
              <a:rPr lang="en-GB" baseline="0" dirty="0"/>
              <a:t>Lines 9 and 10 define the addresses to which ports (in this case, port 1) can be set and reset.</a:t>
            </a:r>
          </a:p>
          <a:p>
            <a:endParaRPr lang="en-GB" baseline="0" dirty="0"/>
          </a:p>
          <a:p>
            <a:r>
              <a:rPr lang="en-GB" baseline="0" dirty="0"/>
              <a:t>In lines 13 and 16, the pin 18 at port 1 is toggled by setting and resetting it respectively. </a:t>
            </a:r>
          </a:p>
          <a:p>
            <a:endParaRPr lang="en-GB" baseline="0" dirty="0"/>
          </a:p>
          <a:p>
            <a:r>
              <a:rPr lang="en-GB" baseline="0" dirty="0"/>
              <a:t>The code is short and efficient, but is nearly unreadable if the purpose of the addresses in lines 9 and 10 is not known, and if the names of the variables are not self-speaking.</a:t>
            </a:r>
            <a:endParaRPr lang="en-GB" dirty="0"/>
          </a:p>
        </p:txBody>
      </p:sp>
      <p:sp>
        <p:nvSpPr>
          <p:cNvPr id="4" name="Foliennummernplatzhalter 3"/>
          <p:cNvSpPr>
            <a:spLocks noGrp="1"/>
          </p:cNvSpPr>
          <p:nvPr>
            <p:ph type="sldNum" sz="quarter" idx="10"/>
          </p:nvPr>
        </p:nvSpPr>
        <p:spPr/>
        <p:txBody>
          <a:bodyPr/>
          <a:lstStyle/>
          <a:p>
            <a:fld id="{7E30B4F9-F56B-4B1F-A7F6-68D0E6BDFCA5}" type="slidenum">
              <a:rPr lang="en-GB" smtClean="0"/>
              <a:t>21</a:t>
            </a:fld>
            <a:endParaRPr lang="en-GB" dirty="0"/>
          </a:p>
        </p:txBody>
      </p:sp>
    </p:spTree>
    <p:extLst>
      <p:ext uri="{BB962C8B-B14F-4D97-AF65-F5344CB8AC3E}">
        <p14:creationId xmlns:p14="http://schemas.microsoft.com/office/powerpoint/2010/main" val="3416504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a:t>
            </a:r>
            <a:r>
              <a:rPr lang="en-GB" baseline="0" dirty="0"/>
              <a:t> easiest and most understandable way to program an Arm-based Cortex-M controller is to use the mbed API. </a:t>
            </a:r>
          </a:p>
          <a:p>
            <a:endParaRPr lang="en-GB" baseline="0" dirty="0"/>
          </a:p>
          <a:p>
            <a:r>
              <a:rPr lang="en-GB" baseline="0" dirty="0"/>
              <a:t>This slide shows an example of its code implementation. It shows the full C++ based abstraction, including operator functions as used in the example on the next slide.</a:t>
            </a:r>
            <a:endParaRPr lang="en-GB" dirty="0"/>
          </a:p>
        </p:txBody>
      </p:sp>
      <p:sp>
        <p:nvSpPr>
          <p:cNvPr id="4" name="Foliennummernplatzhalter 3"/>
          <p:cNvSpPr>
            <a:spLocks noGrp="1"/>
          </p:cNvSpPr>
          <p:nvPr>
            <p:ph type="sldNum" sz="quarter" idx="10"/>
          </p:nvPr>
        </p:nvSpPr>
        <p:spPr/>
        <p:txBody>
          <a:bodyPr/>
          <a:lstStyle/>
          <a:p>
            <a:fld id="{7E30B4F9-F56B-4B1F-A7F6-68D0E6BDFCA5}" type="slidenum">
              <a:rPr lang="en-GB" smtClean="0"/>
              <a:t>22</a:t>
            </a:fld>
            <a:endParaRPr lang="en-GB" dirty="0"/>
          </a:p>
        </p:txBody>
      </p:sp>
    </p:spTree>
    <p:extLst>
      <p:ext uri="{BB962C8B-B14F-4D97-AF65-F5344CB8AC3E}">
        <p14:creationId xmlns:p14="http://schemas.microsoft.com/office/powerpoint/2010/main" val="376329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dirty="0"/>
              <a:t>In this example, code is written using the Mbed API. The declaration of led1 already constructs and assigns it to LED1 as part of the evaluation board, with the correct ports and addresses. The assignment of 1 and 0, in lines 7 and 10 respectively, lets it toggle on and off by writing the according values to the port (= address).</a:t>
            </a:r>
          </a:p>
          <a:p>
            <a:endParaRPr lang="en-GB" baseline="0" dirty="0"/>
          </a:p>
          <a:p>
            <a:r>
              <a:rPr lang="en-GB" baseline="0" dirty="0"/>
              <a:t>In this code, the use of addresses is completely encapsulated and invisible.</a:t>
            </a:r>
          </a:p>
          <a:p>
            <a:endParaRPr lang="en-GB" baseline="0" dirty="0"/>
          </a:p>
          <a:p>
            <a:endParaRPr lang="en-GB" dirty="0"/>
          </a:p>
        </p:txBody>
      </p:sp>
      <p:sp>
        <p:nvSpPr>
          <p:cNvPr id="4" name="Foliennummernplatzhalter 3"/>
          <p:cNvSpPr>
            <a:spLocks noGrp="1"/>
          </p:cNvSpPr>
          <p:nvPr>
            <p:ph type="sldNum" sz="quarter" idx="10"/>
          </p:nvPr>
        </p:nvSpPr>
        <p:spPr/>
        <p:txBody>
          <a:bodyPr/>
          <a:lstStyle/>
          <a:p>
            <a:fld id="{7E30B4F9-F56B-4B1F-A7F6-68D0E6BDFCA5}" type="slidenum">
              <a:rPr lang="en-GB" smtClean="0"/>
              <a:t>23</a:t>
            </a:fld>
            <a:endParaRPr lang="en-GB" dirty="0"/>
          </a:p>
        </p:txBody>
      </p:sp>
    </p:spTree>
    <p:extLst>
      <p:ext uri="{BB962C8B-B14F-4D97-AF65-F5344CB8AC3E}">
        <p14:creationId xmlns:p14="http://schemas.microsoft.com/office/powerpoint/2010/main" val="1019001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a:p>
        </p:txBody>
      </p:sp>
    </p:spTree>
    <p:extLst>
      <p:ext uri="{BB962C8B-B14F-4D97-AF65-F5344CB8AC3E}">
        <p14:creationId xmlns:p14="http://schemas.microsoft.com/office/powerpoint/2010/main" val="713240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a:p>
        </p:txBody>
      </p:sp>
    </p:spTree>
    <p:extLst>
      <p:ext uri="{BB962C8B-B14F-4D97-AF65-F5344CB8AC3E}">
        <p14:creationId xmlns:p14="http://schemas.microsoft.com/office/powerpoint/2010/main" val="1384105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a:p>
        </p:txBody>
      </p:sp>
    </p:spTree>
    <p:extLst>
      <p:ext uri="{BB962C8B-B14F-4D97-AF65-F5344CB8AC3E}">
        <p14:creationId xmlns:p14="http://schemas.microsoft.com/office/powerpoint/2010/main" val="167913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a:p>
        </p:txBody>
      </p:sp>
    </p:spTree>
    <p:extLst>
      <p:ext uri="{BB962C8B-B14F-4D97-AF65-F5344CB8AC3E}">
        <p14:creationId xmlns:p14="http://schemas.microsoft.com/office/powerpoint/2010/main" val="7346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a:p>
        </p:txBody>
      </p:sp>
    </p:spTree>
    <p:extLst>
      <p:ext uri="{BB962C8B-B14F-4D97-AF65-F5344CB8AC3E}">
        <p14:creationId xmlns:p14="http://schemas.microsoft.com/office/powerpoint/2010/main" val="596510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a:p>
        </p:txBody>
      </p:sp>
    </p:spTree>
    <p:extLst>
      <p:ext uri="{BB962C8B-B14F-4D97-AF65-F5344CB8AC3E}">
        <p14:creationId xmlns:p14="http://schemas.microsoft.com/office/powerpoint/2010/main" val="80743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Mbed platform provides a full set of resources</a:t>
            </a:r>
            <a:r>
              <a:rPr lang="en-GB" baseline="0" dirty="0"/>
              <a:t> necessary and useful for developers of Arm Cortex-M-based systems. It is an online system, supported by a broad community and microcontroller companies, offering:</a:t>
            </a:r>
          </a:p>
          <a:p>
            <a:endParaRPr lang="en-GB" baseline="0" dirty="0"/>
          </a:p>
          <a:p>
            <a:pPr marL="171450" indent="-171450">
              <a:buFont typeface="Arial" panose="020B0604020202020204" pitchFamily="34" charset="0"/>
              <a:buChar char="•"/>
            </a:pPr>
            <a:r>
              <a:rPr lang="en-GB" baseline="0" dirty="0"/>
              <a:t>Mbed OS 5</a:t>
            </a:r>
          </a:p>
          <a:p>
            <a:pPr marL="171450" indent="-171450">
              <a:buFont typeface="Arial" panose="020B0604020202020204" pitchFamily="34" charset="0"/>
              <a:buChar char="•"/>
            </a:pPr>
            <a:r>
              <a:rPr lang="en-GB" baseline="0" dirty="0"/>
              <a:t>Driver libraries (libs) </a:t>
            </a:r>
          </a:p>
          <a:p>
            <a:pPr marL="171450" indent="-171450">
              <a:buFont typeface="Arial" panose="020B0604020202020204" pitchFamily="34" charset="0"/>
              <a:buChar char="•"/>
            </a:pPr>
            <a:r>
              <a:rPr lang="en-GB" baseline="0" dirty="0"/>
              <a:t>Hardware development kits (HDK) with sample layouts </a:t>
            </a:r>
          </a:p>
          <a:p>
            <a:pPr marL="171450" indent="-171450">
              <a:buFont typeface="Arial" panose="020B0604020202020204" pitchFamily="34" charset="0"/>
              <a:buChar char="•"/>
            </a:pPr>
            <a:r>
              <a:rPr lang="en-GB" baseline="0" dirty="0"/>
              <a:t>A complete IDE with compiler and collaboration tools</a:t>
            </a:r>
          </a:p>
          <a:p>
            <a:pPr marL="0" indent="0">
              <a:buFont typeface="Arial"/>
              <a:buNone/>
            </a:pPr>
            <a:endParaRPr lang="en-GB" baseline="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214151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a:p>
        </p:txBody>
      </p:sp>
    </p:spTree>
    <p:extLst>
      <p:ext uri="{BB962C8B-B14F-4D97-AF65-F5344CB8AC3E}">
        <p14:creationId xmlns:p14="http://schemas.microsoft.com/office/powerpoint/2010/main" val="268962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a:p>
        </p:txBody>
      </p:sp>
    </p:spTree>
    <p:extLst>
      <p:ext uri="{BB962C8B-B14F-4D97-AF65-F5344CB8AC3E}">
        <p14:creationId xmlns:p14="http://schemas.microsoft.com/office/powerpoint/2010/main" val="4227284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a:p>
        </p:txBody>
      </p:sp>
    </p:spTree>
    <p:extLst>
      <p:ext uri="{BB962C8B-B14F-4D97-AF65-F5344CB8AC3E}">
        <p14:creationId xmlns:p14="http://schemas.microsoft.com/office/powerpoint/2010/main" val="200733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409764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361385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165311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249860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194500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It</a:t>
            </a:r>
            <a:r>
              <a:rPr lang="en-GB" baseline="0" dirty="0"/>
              <a:t> is a</a:t>
            </a:r>
            <a:r>
              <a:rPr lang="en-GB" dirty="0"/>
              <a:t> rich tool</a:t>
            </a:r>
            <a:r>
              <a:rPr lang="en-GB" baseline="0" dirty="0"/>
              <a:t>box that supports developers by providing guides and code segments for already solved problems.</a:t>
            </a:r>
          </a:p>
          <a:p>
            <a:endParaRPr lang="en-GB" baseline="0" dirty="0"/>
          </a:p>
          <a:p>
            <a:r>
              <a:rPr lang="en-GB" baseline="0" dirty="0"/>
              <a:t>Many of these software tools, such as BTLE-stacks or start-up codes, are continuously maintained by the community for faster code development.</a:t>
            </a:r>
            <a:endParaRPr lang="en-GB" dirty="0"/>
          </a:p>
        </p:txBody>
      </p:sp>
      <p:sp>
        <p:nvSpPr>
          <p:cNvPr id="4" name="Foliennummernplatzhalter 3"/>
          <p:cNvSpPr>
            <a:spLocks noGrp="1"/>
          </p:cNvSpPr>
          <p:nvPr>
            <p:ph type="sldNum" sz="quarter" idx="10"/>
          </p:nvPr>
        </p:nvSpPr>
        <p:spPr/>
        <p:txBody>
          <a:bodyPr/>
          <a:lstStyle/>
          <a:p>
            <a:fld id="{7E30B4F9-F56B-4B1F-A7F6-68D0E6BDFCA5}" type="slidenum">
              <a:rPr lang="en-GB" smtClean="0"/>
              <a:t>9</a:t>
            </a:fld>
            <a:endParaRPr lang="en-GB" dirty="0"/>
          </a:p>
        </p:txBody>
      </p:sp>
    </p:spTree>
    <p:extLst>
      <p:ext uri="{BB962C8B-B14F-4D97-AF65-F5344CB8AC3E}">
        <p14:creationId xmlns:p14="http://schemas.microsoft.com/office/powerpoint/2010/main" val="2123433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3890" y="336000"/>
            <a:ext cx="10804220" cy="576000"/>
          </a:xfrm>
        </p:spPr>
        <p:txBody>
          <a:bodyPr/>
          <a:lstStyle/>
          <a:p>
            <a:r>
              <a:rPr lang="en-US"/>
              <a:t>Click to edit Master title style</a:t>
            </a:r>
            <a:endParaRPr lang="en-GB"/>
          </a:p>
        </p:txBody>
      </p:sp>
      <p:sp>
        <p:nvSpPr>
          <p:cNvPr id="3" name="Content Placeholder 2"/>
          <p:cNvSpPr>
            <a:spLocks noGrp="1"/>
          </p:cNvSpPr>
          <p:nvPr>
            <p:ph idx="1"/>
          </p:nvPr>
        </p:nvSpPr>
        <p:spPr>
          <a:xfrm>
            <a:off x="693890" y="1130300"/>
            <a:ext cx="10804220" cy="498970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777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 id="2147485528" r:id="rId3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os.mbed.com/docs/mbed-os/v5.9/reference/arm-mbed-hdk.html"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os.mbed.com/docs/mbed-os/v5.14/tools/developing-mbed-cli.html"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os.mbed.com/docs/mbed-os/v5.15/tools/greentea-testing-applications.htm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os.mbed.com/docs/mbed-os/v5.15/tools/icetea-testing-application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CB94-C356-436F-ACC7-6216695FF2AF}"/>
              </a:ext>
            </a:extLst>
          </p:cNvPr>
          <p:cNvSpPr>
            <a:spLocks noGrp="1"/>
          </p:cNvSpPr>
          <p:nvPr>
            <p:ph type="title"/>
          </p:nvPr>
        </p:nvSpPr>
        <p:spPr/>
        <p:txBody>
          <a:bodyPr/>
          <a:lstStyle/>
          <a:p>
            <a:r>
              <a:rPr lang="en-GB" dirty="0"/>
              <a:t>Introduction to the Mbed Platform and CMSIS</a:t>
            </a:r>
            <a:endParaRPr lang="en-US" dirty="0"/>
          </a:p>
        </p:txBody>
      </p:sp>
      <p:sp>
        <p:nvSpPr>
          <p:cNvPr id="3" name="Subtitle 2">
            <a:extLst>
              <a:ext uri="{FF2B5EF4-FFF2-40B4-BE49-F238E27FC236}">
                <a16:creationId xmlns:a16="http://schemas.microsoft.com/office/drawing/2014/main" id="{2CE28EE2-6227-4D3A-9BFB-45D0B7378BB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783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236B-2347-4D72-877D-1FFC29E5A292}"/>
              </a:ext>
            </a:extLst>
          </p:cNvPr>
          <p:cNvSpPr>
            <a:spLocks noGrp="1"/>
          </p:cNvSpPr>
          <p:nvPr>
            <p:ph type="title"/>
          </p:nvPr>
        </p:nvSpPr>
        <p:spPr/>
        <p:txBody>
          <a:bodyPr/>
          <a:lstStyle/>
          <a:p>
            <a:r>
              <a:rPr lang="en-GB" dirty="0"/>
              <a:t>Mbed HDK</a:t>
            </a:r>
            <a:endParaRPr lang="en-US" dirty="0"/>
          </a:p>
        </p:txBody>
      </p:sp>
      <p:sp>
        <p:nvSpPr>
          <p:cNvPr id="3" name="Content Placeholder 2">
            <a:extLst>
              <a:ext uri="{FF2B5EF4-FFF2-40B4-BE49-F238E27FC236}">
                <a16:creationId xmlns:a16="http://schemas.microsoft.com/office/drawing/2014/main" id="{A5F216EA-F5D6-41E6-98A8-BEA05DA52BC6}"/>
              </a:ext>
            </a:extLst>
          </p:cNvPr>
          <p:cNvSpPr>
            <a:spLocks noGrp="1"/>
          </p:cNvSpPr>
          <p:nvPr>
            <p:ph idx="1"/>
          </p:nvPr>
        </p:nvSpPr>
        <p:spPr/>
        <p:txBody>
          <a:bodyPr/>
          <a:lstStyle/>
          <a:p>
            <a:r>
              <a:rPr lang="en-GB" dirty="0"/>
              <a:t>The Mbed Hardware Development Kit (HDK) consists of different hardware design resource that assist in the development of custom hardware</a:t>
            </a:r>
          </a:p>
          <a:p>
            <a:pPr lvl="1"/>
            <a:r>
              <a:rPr lang="en-GB" dirty="0"/>
              <a:t>Allows utilisation of the Arm Mbed ecosystem and associated technologies such as Mbed OS and DAPLink</a:t>
            </a:r>
          </a:p>
          <a:p>
            <a:endParaRPr lang="en-GB" sz="800" dirty="0"/>
          </a:p>
          <a:p>
            <a:r>
              <a:rPr lang="en-GB" dirty="0"/>
              <a:t>Working with boards based on the Mbed HDK allows for an efficient start to working with the Mbed platform</a:t>
            </a:r>
          </a:p>
          <a:p>
            <a:endParaRPr lang="en-GB" dirty="0"/>
          </a:p>
          <a:p>
            <a:r>
              <a:rPr lang="en-GB" dirty="0"/>
              <a:t>The HDK offers:</a:t>
            </a:r>
          </a:p>
          <a:p>
            <a:pPr lvl="1"/>
            <a:r>
              <a:rPr lang="en-GB" dirty="0"/>
              <a:t>Eagle schematics and board files</a:t>
            </a:r>
          </a:p>
          <a:p>
            <a:pPr lvl="1"/>
            <a:r>
              <a:rPr lang="en-GB" dirty="0"/>
              <a:t>PDF schematics and board copies</a:t>
            </a:r>
          </a:p>
          <a:p>
            <a:pPr lvl="1"/>
            <a:r>
              <a:rPr lang="en-GB" dirty="0"/>
              <a:t>CAM Job GERBERS for manufacture (including pick/place and drill)</a:t>
            </a:r>
          </a:p>
          <a:p>
            <a:pPr lvl="1"/>
            <a:r>
              <a:rPr lang="en-GB" dirty="0"/>
              <a:t>Bill of Materials (BOM)</a:t>
            </a:r>
          </a:p>
          <a:p>
            <a:pPr lvl="1"/>
            <a:r>
              <a:rPr lang="en-GB" dirty="0"/>
              <a:t>A repository of content and projects</a:t>
            </a:r>
          </a:p>
          <a:p>
            <a:endParaRPr lang="en-GB" dirty="0"/>
          </a:p>
          <a:p>
            <a:endParaRPr lang="en-GB" sz="800" dirty="0"/>
          </a:p>
          <a:p>
            <a:pPr lvl="1"/>
            <a:endParaRPr lang="en-US" dirty="0"/>
          </a:p>
        </p:txBody>
      </p:sp>
      <p:sp>
        <p:nvSpPr>
          <p:cNvPr id="4" name="TextBox 3">
            <a:extLst>
              <a:ext uri="{FF2B5EF4-FFF2-40B4-BE49-F238E27FC236}">
                <a16:creationId xmlns:a16="http://schemas.microsoft.com/office/drawing/2014/main" id="{E1E60281-5DC6-4BB1-B90F-C12F86303CFF}"/>
              </a:ext>
            </a:extLst>
          </p:cNvPr>
          <p:cNvSpPr txBox="1"/>
          <p:nvPr/>
        </p:nvSpPr>
        <p:spPr>
          <a:xfrm>
            <a:off x="1001026" y="6196446"/>
            <a:ext cx="4860759" cy="152349"/>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GB" sz="1100" kern="1200" dirty="0">
                <a:solidFill>
                  <a:schemeClr val="tx2"/>
                </a:solidFill>
                <a:latin typeface="+mn-lt"/>
                <a:ea typeface="+mn-ea"/>
                <a:cs typeface="+mn-cs"/>
              </a:rPr>
              <a:t>Source: </a:t>
            </a:r>
            <a:r>
              <a:rPr lang="en-US" sz="1100" dirty="0">
                <a:hlinkClick r:id="rId3"/>
              </a:rPr>
              <a:t>https://os.mbed.com/docs/mbed-os/v5.9/reference/arm-mbed-hdk.html</a:t>
            </a:r>
            <a:endParaRPr lang="en-US" sz="1100" kern="1200" dirty="0">
              <a:solidFill>
                <a:schemeClr val="tx2"/>
              </a:solidFill>
              <a:latin typeface="+mn-lt"/>
              <a:ea typeface="+mn-ea"/>
              <a:cs typeface="+mn-cs"/>
            </a:endParaRPr>
          </a:p>
        </p:txBody>
      </p:sp>
    </p:spTree>
    <p:extLst>
      <p:ext uri="{BB962C8B-B14F-4D97-AF65-F5344CB8AC3E}">
        <p14:creationId xmlns:p14="http://schemas.microsoft.com/office/powerpoint/2010/main" val="150035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3865-DEFD-4273-AC0B-3144155C3EB8}"/>
              </a:ext>
            </a:extLst>
          </p:cNvPr>
          <p:cNvSpPr>
            <a:spLocks noGrp="1"/>
          </p:cNvSpPr>
          <p:nvPr>
            <p:ph type="title"/>
          </p:nvPr>
        </p:nvSpPr>
        <p:spPr/>
        <p:txBody>
          <a:bodyPr/>
          <a:lstStyle/>
          <a:p>
            <a:r>
              <a:rPr lang="en-GB" dirty="0"/>
              <a:t>Benefits of the Mbed HDK</a:t>
            </a:r>
            <a:endParaRPr lang="en-US" dirty="0"/>
          </a:p>
        </p:txBody>
      </p:sp>
      <p:sp>
        <p:nvSpPr>
          <p:cNvPr id="3" name="Content Placeholder 2">
            <a:extLst>
              <a:ext uri="{FF2B5EF4-FFF2-40B4-BE49-F238E27FC236}">
                <a16:creationId xmlns:a16="http://schemas.microsoft.com/office/drawing/2014/main" id="{9D615464-7734-42DC-B827-FA0018BBE26C}"/>
              </a:ext>
            </a:extLst>
          </p:cNvPr>
          <p:cNvSpPr>
            <a:spLocks noGrp="1"/>
          </p:cNvSpPr>
          <p:nvPr>
            <p:ph idx="1"/>
          </p:nvPr>
        </p:nvSpPr>
        <p:spPr>
          <a:xfrm>
            <a:off x="479425" y="2341865"/>
            <a:ext cx="11233150" cy="3777581"/>
          </a:xfrm>
        </p:spPr>
        <p:txBody>
          <a:bodyPr/>
          <a:lstStyle/>
          <a:p>
            <a:r>
              <a:rPr lang="en-GB" dirty="0"/>
              <a:t>Quick design short-cut</a:t>
            </a:r>
          </a:p>
          <a:p>
            <a:pPr lvl="1"/>
            <a:r>
              <a:rPr lang="en-GB" dirty="0"/>
              <a:t>Using ready-made schematics</a:t>
            </a:r>
          </a:p>
          <a:p>
            <a:pPr lvl="2"/>
            <a:endParaRPr lang="en-GB" dirty="0"/>
          </a:p>
          <a:p>
            <a:r>
              <a:rPr lang="en-GB" dirty="0"/>
              <a:t>Easy-to-use USB and debugging support</a:t>
            </a:r>
          </a:p>
          <a:p>
            <a:pPr lvl="1"/>
            <a:endParaRPr lang="en-GB" dirty="0"/>
          </a:p>
          <a:p>
            <a:r>
              <a:rPr lang="en-GB" dirty="0"/>
              <a:t>Compatible with Mbed OS</a:t>
            </a:r>
            <a:endParaRPr lang="en-US" dirty="0"/>
          </a:p>
        </p:txBody>
      </p:sp>
      <p:pic>
        <p:nvPicPr>
          <p:cNvPr id="4" name="Picture 2">
            <a:extLst>
              <a:ext uri="{FF2B5EF4-FFF2-40B4-BE49-F238E27FC236}">
                <a16:creationId xmlns:a16="http://schemas.microsoft.com/office/drawing/2014/main" id="{4831F53B-5611-44DA-B3A5-131092475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990" y="2341865"/>
            <a:ext cx="3831910" cy="217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03E8C9A-1062-410F-95F0-B6DCCE319C93}"/>
              </a:ext>
            </a:extLst>
          </p:cNvPr>
          <p:cNvSpPr txBox="1"/>
          <p:nvPr/>
        </p:nvSpPr>
        <p:spPr>
          <a:xfrm>
            <a:off x="6887285" y="4516134"/>
            <a:ext cx="3627319" cy="461665"/>
          </a:xfrm>
          <a:prstGeom prst="rect">
            <a:avLst/>
          </a:prstGeom>
          <a:noFill/>
        </p:spPr>
        <p:txBody>
          <a:bodyPr wrap="square" rtlCol="0">
            <a:spAutoFit/>
          </a:bodyPr>
          <a:lstStyle/>
          <a:p>
            <a:pPr algn="ctr"/>
            <a:r>
              <a:rPr lang="en-GB" sz="1200" b="0" dirty="0"/>
              <a:t>An example of how a microcontroller sub-system might be used to build an evaluation board</a:t>
            </a:r>
            <a:endParaRPr lang="en-GB" sz="1200" dirty="0"/>
          </a:p>
        </p:txBody>
      </p:sp>
    </p:spTree>
    <p:extLst>
      <p:ext uri="{BB962C8B-B14F-4D97-AF65-F5344CB8AC3E}">
        <p14:creationId xmlns:p14="http://schemas.microsoft.com/office/powerpoint/2010/main" val="336247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9DB5-E031-40BF-97C7-7D8D79E179B2}"/>
              </a:ext>
            </a:extLst>
          </p:cNvPr>
          <p:cNvSpPr>
            <a:spLocks noGrp="1"/>
          </p:cNvSpPr>
          <p:nvPr>
            <p:ph type="title"/>
          </p:nvPr>
        </p:nvSpPr>
        <p:spPr/>
        <p:txBody>
          <a:bodyPr/>
          <a:lstStyle/>
          <a:p>
            <a:r>
              <a:rPr lang="en-GB" dirty="0"/>
              <a:t>DAPLink</a:t>
            </a:r>
            <a:endParaRPr lang="en-US" dirty="0"/>
          </a:p>
        </p:txBody>
      </p:sp>
      <p:sp>
        <p:nvSpPr>
          <p:cNvPr id="3" name="Content Placeholder 2">
            <a:extLst>
              <a:ext uri="{FF2B5EF4-FFF2-40B4-BE49-F238E27FC236}">
                <a16:creationId xmlns:a16="http://schemas.microsoft.com/office/drawing/2014/main" id="{642638CC-90F6-4E7C-A5D1-7D0D42EE64AD}"/>
              </a:ext>
            </a:extLst>
          </p:cNvPr>
          <p:cNvSpPr>
            <a:spLocks noGrp="1"/>
          </p:cNvSpPr>
          <p:nvPr>
            <p:ph idx="1"/>
          </p:nvPr>
        </p:nvSpPr>
        <p:spPr/>
        <p:txBody>
          <a:bodyPr/>
          <a:lstStyle/>
          <a:p>
            <a:r>
              <a:rPr lang="en-GB" sz="2000" dirty="0"/>
              <a:t>Open Source project that implements the embedded firmware required for a Cortex debug probe</a:t>
            </a:r>
          </a:p>
          <a:p>
            <a:pPr lvl="1"/>
            <a:r>
              <a:rPr lang="en-GB" sz="1800" dirty="0"/>
              <a:t>Complemented by numerous reference designs that enable creation of DAPLink debug probe hardware</a:t>
            </a:r>
          </a:p>
          <a:p>
            <a:endParaRPr lang="en-GB" sz="1000" dirty="0"/>
          </a:p>
          <a:p>
            <a:r>
              <a:rPr lang="en-GB" sz="2000" dirty="0"/>
              <a:t>The DAPLink debug probe is connected to the host computer via USB and connects to the target system through a standard Cortex debug connecter</a:t>
            </a:r>
          </a:p>
          <a:p>
            <a:pPr marL="0" indent="0">
              <a:buNone/>
            </a:pPr>
            <a:endParaRPr lang="en-GB" sz="1000" dirty="0"/>
          </a:p>
          <a:p>
            <a:r>
              <a:rPr lang="en-GB" sz="2000" dirty="0"/>
              <a:t>Features – provided via USB connection:</a:t>
            </a:r>
          </a:p>
          <a:p>
            <a:pPr lvl="1"/>
            <a:r>
              <a:rPr lang="en-GB" sz="1800" b="1" dirty="0"/>
              <a:t>HID interface</a:t>
            </a:r>
          </a:p>
          <a:p>
            <a:pPr lvl="2"/>
            <a:r>
              <a:rPr lang="en-GB" sz="1600" dirty="0"/>
              <a:t>Provides a channel over which CMSIS-DAP protocols can run</a:t>
            </a:r>
          </a:p>
          <a:p>
            <a:pPr lvl="3"/>
            <a:r>
              <a:rPr lang="en-GB" sz="1600" dirty="0"/>
              <a:t>Enables tools such as Keil MDK, IAR Workbench, and </a:t>
            </a:r>
            <a:r>
              <a:rPr lang="en-GB" sz="1600" dirty="0" err="1"/>
              <a:t>pyOCD</a:t>
            </a:r>
            <a:endParaRPr lang="en-GB" sz="1600" dirty="0"/>
          </a:p>
          <a:p>
            <a:pPr lvl="3"/>
            <a:endParaRPr lang="en-GB" sz="1600" dirty="0"/>
          </a:p>
          <a:p>
            <a:pPr lvl="1"/>
            <a:r>
              <a:rPr lang="en-US" sz="1800" b="1" dirty="0"/>
              <a:t>USB drag and drop programming</a:t>
            </a:r>
          </a:p>
          <a:p>
            <a:pPr lvl="2"/>
            <a:r>
              <a:rPr lang="en-US" sz="1600" dirty="0"/>
              <a:t>The DAPLink debug probes appear as a USB disk on the host computer</a:t>
            </a:r>
          </a:p>
          <a:p>
            <a:pPr lvl="2"/>
            <a:r>
              <a:rPr lang="en-US" sz="1600" dirty="0"/>
              <a:t>Binary and hex files can be copied to the USB disk which are then programmed into the memory of the target system</a:t>
            </a:r>
          </a:p>
          <a:p>
            <a:pPr lvl="2"/>
            <a:endParaRPr lang="en-US" sz="1600" dirty="0"/>
          </a:p>
          <a:p>
            <a:pPr lvl="1"/>
            <a:r>
              <a:rPr lang="en-US" sz="1800" b="1" dirty="0"/>
              <a:t>USB serial port</a:t>
            </a:r>
          </a:p>
          <a:p>
            <a:pPr lvl="2"/>
            <a:r>
              <a:rPr lang="en-US" dirty="0"/>
              <a:t>DAPLink probe also provides a USB serial port</a:t>
            </a:r>
          </a:p>
          <a:p>
            <a:pPr lvl="3"/>
            <a:r>
              <a:rPr lang="en-US" dirty="0"/>
              <a:t>Port will appear on a Windows as a COM port or Linux as a /dev/</a:t>
            </a:r>
            <a:r>
              <a:rPr lang="en-US" dirty="0" err="1"/>
              <a:t>tty</a:t>
            </a:r>
            <a:r>
              <a:rPr lang="en-US" dirty="0"/>
              <a:t> interface</a:t>
            </a:r>
          </a:p>
        </p:txBody>
      </p:sp>
    </p:spTree>
    <p:extLst>
      <p:ext uri="{BB962C8B-B14F-4D97-AF65-F5344CB8AC3E}">
        <p14:creationId xmlns:p14="http://schemas.microsoft.com/office/powerpoint/2010/main" val="264042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13D1-5AEC-464E-8CFD-1C553F58AF3A}"/>
              </a:ext>
            </a:extLst>
          </p:cNvPr>
          <p:cNvSpPr>
            <a:spLocks noGrp="1"/>
          </p:cNvSpPr>
          <p:nvPr>
            <p:ph type="title"/>
          </p:nvPr>
        </p:nvSpPr>
        <p:spPr/>
        <p:txBody>
          <a:bodyPr/>
          <a:lstStyle/>
          <a:p>
            <a:r>
              <a:rPr lang="en-GB" dirty="0"/>
              <a:t>Development Tools</a:t>
            </a:r>
            <a:endParaRPr lang="en-US" dirty="0"/>
          </a:p>
        </p:txBody>
      </p:sp>
      <p:grpSp>
        <p:nvGrpSpPr>
          <p:cNvPr id="5" name="Group 4">
            <a:extLst>
              <a:ext uri="{FF2B5EF4-FFF2-40B4-BE49-F238E27FC236}">
                <a16:creationId xmlns:a16="http://schemas.microsoft.com/office/drawing/2014/main" id="{713E1822-FA0E-40ED-B4A7-295DA9C8E2F0}"/>
              </a:ext>
            </a:extLst>
          </p:cNvPr>
          <p:cNvGrpSpPr/>
          <p:nvPr/>
        </p:nvGrpSpPr>
        <p:grpSpPr>
          <a:xfrm>
            <a:off x="1016949" y="1240348"/>
            <a:ext cx="10158102" cy="4715278"/>
            <a:chOff x="1016948" y="1172971"/>
            <a:chExt cx="10158102" cy="4715278"/>
          </a:xfrm>
        </p:grpSpPr>
        <p:sp>
          <p:nvSpPr>
            <p:cNvPr id="6" name="Freeform: Shape 5">
              <a:extLst>
                <a:ext uri="{FF2B5EF4-FFF2-40B4-BE49-F238E27FC236}">
                  <a16:creationId xmlns:a16="http://schemas.microsoft.com/office/drawing/2014/main" id="{E0DA192B-1EAA-44C5-8B8A-E1B5A4F0558D}"/>
                </a:ext>
              </a:extLst>
            </p:cNvPr>
            <p:cNvSpPr/>
            <p:nvPr/>
          </p:nvSpPr>
          <p:spPr>
            <a:xfrm>
              <a:off x="1016948" y="1172971"/>
              <a:ext cx="10158102" cy="1118690"/>
            </a:xfrm>
            <a:custGeom>
              <a:avLst/>
              <a:gdLst>
                <a:gd name="connsiteX0" fmla="*/ 0 w 10158102"/>
                <a:gd name="connsiteY0" fmla="*/ 111869 h 1118690"/>
                <a:gd name="connsiteX1" fmla="*/ 111869 w 10158102"/>
                <a:gd name="connsiteY1" fmla="*/ 0 h 1118690"/>
                <a:gd name="connsiteX2" fmla="*/ 10046233 w 10158102"/>
                <a:gd name="connsiteY2" fmla="*/ 0 h 1118690"/>
                <a:gd name="connsiteX3" fmla="*/ 10158102 w 10158102"/>
                <a:gd name="connsiteY3" fmla="*/ 111869 h 1118690"/>
                <a:gd name="connsiteX4" fmla="*/ 10158102 w 10158102"/>
                <a:gd name="connsiteY4" fmla="*/ 1006821 h 1118690"/>
                <a:gd name="connsiteX5" fmla="*/ 10046233 w 10158102"/>
                <a:gd name="connsiteY5" fmla="*/ 1118690 h 1118690"/>
                <a:gd name="connsiteX6" fmla="*/ 111869 w 10158102"/>
                <a:gd name="connsiteY6" fmla="*/ 1118690 h 1118690"/>
                <a:gd name="connsiteX7" fmla="*/ 0 w 10158102"/>
                <a:gd name="connsiteY7" fmla="*/ 1006821 h 1118690"/>
                <a:gd name="connsiteX8" fmla="*/ 0 w 10158102"/>
                <a:gd name="connsiteY8" fmla="*/ 111869 h 111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8102" h="1118690">
                  <a:moveTo>
                    <a:pt x="0" y="111869"/>
                  </a:moveTo>
                  <a:cubicBezTo>
                    <a:pt x="0" y="50085"/>
                    <a:pt x="50085" y="0"/>
                    <a:pt x="111869" y="0"/>
                  </a:cubicBezTo>
                  <a:lnTo>
                    <a:pt x="10046233" y="0"/>
                  </a:lnTo>
                  <a:cubicBezTo>
                    <a:pt x="10108017" y="0"/>
                    <a:pt x="10158102" y="50085"/>
                    <a:pt x="10158102" y="111869"/>
                  </a:cubicBezTo>
                  <a:lnTo>
                    <a:pt x="10158102" y="1006821"/>
                  </a:lnTo>
                  <a:cubicBezTo>
                    <a:pt x="10158102" y="1068605"/>
                    <a:pt x="10108017" y="1118690"/>
                    <a:pt x="10046233" y="1118690"/>
                  </a:cubicBezTo>
                  <a:lnTo>
                    <a:pt x="111869" y="1118690"/>
                  </a:lnTo>
                  <a:cubicBezTo>
                    <a:pt x="50085" y="1118690"/>
                    <a:pt x="0" y="1068605"/>
                    <a:pt x="0" y="1006821"/>
                  </a:cubicBezTo>
                  <a:lnTo>
                    <a:pt x="0" y="111869"/>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535" tIns="75945" rIns="97535" bIns="75945"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1"/>
                  </a:solidFill>
                </a:rPr>
                <a:t>There are multiple ways for developers to program with Mbed. These consist of:</a:t>
              </a:r>
              <a:endParaRPr lang="en-US" sz="3400" kern="1200" dirty="0">
                <a:solidFill>
                  <a:schemeClr val="tx1"/>
                </a:solidFill>
              </a:endParaRPr>
            </a:p>
          </p:txBody>
        </p:sp>
        <p:sp>
          <p:nvSpPr>
            <p:cNvPr id="8" name="Freeform: Shape 7">
              <a:extLst>
                <a:ext uri="{FF2B5EF4-FFF2-40B4-BE49-F238E27FC236}">
                  <a16:creationId xmlns:a16="http://schemas.microsoft.com/office/drawing/2014/main" id="{3E73D5C4-7E21-4A14-8A54-C073A37F8318}"/>
                </a:ext>
              </a:extLst>
            </p:cNvPr>
            <p:cNvSpPr/>
            <p:nvPr/>
          </p:nvSpPr>
          <p:spPr>
            <a:xfrm>
              <a:off x="2160484" y="2400999"/>
              <a:ext cx="7871029" cy="981382"/>
            </a:xfrm>
            <a:custGeom>
              <a:avLst/>
              <a:gdLst>
                <a:gd name="connsiteX0" fmla="*/ 0 w 8972290"/>
                <a:gd name="connsiteY0" fmla="*/ 186486 h 1118690"/>
                <a:gd name="connsiteX1" fmla="*/ 186486 w 8972290"/>
                <a:gd name="connsiteY1" fmla="*/ 0 h 1118690"/>
                <a:gd name="connsiteX2" fmla="*/ 8785804 w 8972290"/>
                <a:gd name="connsiteY2" fmla="*/ 0 h 1118690"/>
                <a:gd name="connsiteX3" fmla="*/ 8972290 w 8972290"/>
                <a:gd name="connsiteY3" fmla="*/ 186486 h 1118690"/>
                <a:gd name="connsiteX4" fmla="*/ 8972290 w 8972290"/>
                <a:gd name="connsiteY4" fmla="*/ 932204 h 1118690"/>
                <a:gd name="connsiteX5" fmla="*/ 8785804 w 8972290"/>
                <a:gd name="connsiteY5" fmla="*/ 1118690 h 1118690"/>
                <a:gd name="connsiteX6" fmla="*/ 186486 w 8972290"/>
                <a:gd name="connsiteY6" fmla="*/ 1118690 h 1118690"/>
                <a:gd name="connsiteX7" fmla="*/ 0 w 8972290"/>
                <a:gd name="connsiteY7" fmla="*/ 932204 h 1118690"/>
                <a:gd name="connsiteX8" fmla="*/ 0 w 8972290"/>
                <a:gd name="connsiteY8" fmla="*/ 186486 h 111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2290" h="1118690">
                  <a:moveTo>
                    <a:pt x="0" y="186486"/>
                  </a:moveTo>
                  <a:cubicBezTo>
                    <a:pt x="0" y="83493"/>
                    <a:pt x="83493" y="0"/>
                    <a:pt x="186486" y="0"/>
                  </a:cubicBezTo>
                  <a:lnTo>
                    <a:pt x="8785804" y="0"/>
                  </a:lnTo>
                  <a:cubicBezTo>
                    <a:pt x="8888797" y="0"/>
                    <a:pt x="8972290" y="83493"/>
                    <a:pt x="8972290" y="186486"/>
                  </a:cubicBezTo>
                  <a:lnTo>
                    <a:pt x="8972290" y="932204"/>
                  </a:lnTo>
                  <a:cubicBezTo>
                    <a:pt x="8972290" y="1035197"/>
                    <a:pt x="8888797" y="1118690"/>
                    <a:pt x="8785804" y="1118690"/>
                  </a:cubicBezTo>
                  <a:lnTo>
                    <a:pt x="186486" y="1118690"/>
                  </a:lnTo>
                  <a:cubicBezTo>
                    <a:pt x="83493" y="1118690"/>
                    <a:pt x="0" y="1035197"/>
                    <a:pt x="0" y="932204"/>
                  </a:cubicBezTo>
                  <a:lnTo>
                    <a:pt x="0" y="1864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6428" tIns="296428" rIns="296428" bIns="296428" numCol="1" spcCol="1270" anchor="ctr" anchorCtr="0">
              <a:noAutofit/>
            </a:bodyPr>
            <a:lstStyle/>
            <a:p>
              <a:pPr marL="0" lvl="0" indent="0" algn="ctr" defTabSz="1511300">
                <a:lnSpc>
                  <a:spcPct val="90000"/>
                </a:lnSpc>
                <a:spcBef>
                  <a:spcPct val="0"/>
                </a:spcBef>
                <a:spcAft>
                  <a:spcPct val="35000"/>
                </a:spcAft>
                <a:buNone/>
              </a:pPr>
              <a:r>
                <a:rPr lang="en-GB" sz="3200" kern="1200"/>
                <a:t>Mbed Studio</a:t>
              </a:r>
              <a:endParaRPr lang="en-US" sz="3200" kern="1200"/>
            </a:p>
          </p:txBody>
        </p:sp>
        <p:sp>
          <p:nvSpPr>
            <p:cNvPr id="10" name="Freeform: Shape 9">
              <a:extLst>
                <a:ext uri="{FF2B5EF4-FFF2-40B4-BE49-F238E27FC236}">
                  <a16:creationId xmlns:a16="http://schemas.microsoft.com/office/drawing/2014/main" id="{5AD55155-EE03-422E-AABF-CF01E9458825}"/>
                </a:ext>
              </a:extLst>
            </p:cNvPr>
            <p:cNvSpPr/>
            <p:nvPr/>
          </p:nvSpPr>
          <p:spPr>
            <a:xfrm>
              <a:off x="2160484" y="3653933"/>
              <a:ext cx="7871029" cy="981382"/>
            </a:xfrm>
            <a:custGeom>
              <a:avLst/>
              <a:gdLst>
                <a:gd name="connsiteX0" fmla="*/ 0 w 8972290"/>
                <a:gd name="connsiteY0" fmla="*/ 186486 h 1118690"/>
                <a:gd name="connsiteX1" fmla="*/ 186486 w 8972290"/>
                <a:gd name="connsiteY1" fmla="*/ 0 h 1118690"/>
                <a:gd name="connsiteX2" fmla="*/ 8785804 w 8972290"/>
                <a:gd name="connsiteY2" fmla="*/ 0 h 1118690"/>
                <a:gd name="connsiteX3" fmla="*/ 8972290 w 8972290"/>
                <a:gd name="connsiteY3" fmla="*/ 186486 h 1118690"/>
                <a:gd name="connsiteX4" fmla="*/ 8972290 w 8972290"/>
                <a:gd name="connsiteY4" fmla="*/ 932204 h 1118690"/>
                <a:gd name="connsiteX5" fmla="*/ 8785804 w 8972290"/>
                <a:gd name="connsiteY5" fmla="*/ 1118690 h 1118690"/>
                <a:gd name="connsiteX6" fmla="*/ 186486 w 8972290"/>
                <a:gd name="connsiteY6" fmla="*/ 1118690 h 1118690"/>
                <a:gd name="connsiteX7" fmla="*/ 0 w 8972290"/>
                <a:gd name="connsiteY7" fmla="*/ 932204 h 1118690"/>
                <a:gd name="connsiteX8" fmla="*/ 0 w 8972290"/>
                <a:gd name="connsiteY8" fmla="*/ 186486 h 111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2290" h="1118690">
                  <a:moveTo>
                    <a:pt x="0" y="186486"/>
                  </a:moveTo>
                  <a:cubicBezTo>
                    <a:pt x="0" y="83493"/>
                    <a:pt x="83493" y="0"/>
                    <a:pt x="186486" y="0"/>
                  </a:cubicBezTo>
                  <a:lnTo>
                    <a:pt x="8785804" y="0"/>
                  </a:lnTo>
                  <a:cubicBezTo>
                    <a:pt x="8888797" y="0"/>
                    <a:pt x="8972290" y="83493"/>
                    <a:pt x="8972290" y="186486"/>
                  </a:cubicBezTo>
                  <a:lnTo>
                    <a:pt x="8972290" y="932204"/>
                  </a:lnTo>
                  <a:cubicBezTo>
                    <a:pt x="8972290" y="1035197"/>
                    <a:pt x="8888797" y="1118690"/>
                    <a:pt x="8785804" y="1118690"/>
                  </a:cubicBezTo>
                  <a:lnTo>
                    <a:pt x="186486" y="1118690"/>
                  </a:lnTo>
                  <a:cubicBezTo>
                    <a:pt x="83493" y="1118690"/>
                    <a:pt x="0" y="1035197"/>
                    <a:pt x="0" y="932204"/>
                  </a:cubicBezTo>
                  <a:lnTo>
                    <a:pt x="0" y="186486"/>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6428" tIns="296428" rIns="296428" bIns="296428" numCol="1" spcCol="1270" anchor="ctr" anchorCtr="0">
              <a:noAutofit/>
            </a:bodyPr>
            <a:lstStyle/>
            <a:p>
              <a:pPr marL="0" lvl="0" indent="0" algn="ctr" defTabSz="1511300">
                <a:lnSpc>
                  <a:spcPct val="90000"/>
                </a:lnSpc>
                <a:spcBef>
                  <a:spcPct val="0"/>
                </a:spcBef>
                <a:spcAft>
                  <a:spcPct val="35000"/>
                </a:spcAft>
                <a:buNone/>
              </a:pPr>
              <a:r>
                <a:rPr lang="en-GB" sz="3200" kern="1200"/>
                <a:t>Mbed Online Compiler</a:t>
              </a:r>
              <a:endParaRPr lang="en-US" sz="3200" kern="1200"/>
            </a:p>
          </p:txBody>
        </p:sp>
        <p:sp>
          <p:nvSpPr>
            <p:cNvPr id="12" name="Freeform: Shape 11">
              <a:extLst>
                <a:ext uri="{FF2B5EF4-FFF2-40B4-BE49-F238E27FC236}">
                  <a16:creationId xmlns:a16="http://schemas.microsoft.com/office/drawing/2014/main" id="{DB750072-75A6-4E1F-A804-A496E3B2D88F}"/>
                </a:ext>
              </a:extLst>
            </p:cNvPr>
            <p:cNvSpPr/>
            <p:nvPr/>
          </p:nvSpPr>
          <p:spPr>
            <a:xfrm>
              <a:off x="2160484" y="4906867"/>
              <a:ext cx="7871029" cy="981382"/>
            </a:xfrm>
            <a:custGeom>
              <a:avLst/>
              <a:gdLst>
                <a:gd name="connsiteX0" fmla="*/ 0 w 8972290"/>
                <a:gd name="connsiteY0" fmla="*/ 186486 h 1118690"/>
                <a:gd name="connsiteX1" fmla="*/ 186486 w 8972290"/>
                <a:gd name="connsiteY1" fmla="*/ 0 h 1118690"/>
                <a:gd name="connsiteX2" fmla="*/ 8785804 w 8972290"/>
                <a:gd name="connsiteY2" fmla="*/ 0 h 1118690"/>
                <a:gd name="connsiteX3" fmla="*/ 8972290 w 8972290"/>
                <a:gd name="connsiteY3" fmla="*/ 186486 h 1118690"/>
                <a:gd name="connsiteX4" fmla="*/ 8972290 w 8972290"/>
                <a:gd name="connsiteY4" fmla="*/ 932204 h 1118690"/>
                <a:gd name="connsiteX5" fmla="*/ 8785804 w 8972290"/>
                <a:gd name="connsiteY5" fmla="*/ 1118690 h 1118690"/>
                <a:gd name="connsiteX6" fmla="*/ 186486 w 8972290"/>
                <a:gd name="connsiteY6" fmla="*/ 1118690 h 1118690"/>
                <a:gd name="connsiteX7" fmla="*/ 0 w 8972290"/>
                <a:gd name="connsiteY7" fmla="*/ 932204 h 1118690"/>
                <a:gd name="connsiteX8" fmla="*/ 0 w 8972290"/>
                <a:gd name="connsiteY8" fmla="*/ 186486 h 111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2290" h="1118690">
                  <a:moveTo>
                    <a:pt x="0" y="186486"/>
                  </a:moveTo>
                  <a:cubicBezTo>
                    <a:pt x="0" y="83493"/>
                    <a:pt x="83493" y="0"/>
                    <a:pt x="186486" y="0"/>
                  </a:cubicBezTo>
                  <a:lnTo>
                    <a:pt x="8785804" y="0"/>
                  </a:lnTo>
                  <a:cubicBezTo>
                    <a:pt x="8888797" y="0"/>
                    <a:pt x="8972290" y="83493"/>
                    <a:pt x="8972290" y="186486"/>
                  </a:cubicBezTo>
                  <a:lnTo>
                    <a:pt x="8972290" y="932204"/>
                  </a:lnTo>
                  <a:cubicBezTo>
                    <a:pt x="8972290" y="1035197"/>
                    <a:pt x="8888797" y="1118690"/>
                    <a:pt x="8785804" y="1118690"/>
                  </a:cubicBezTo>
                  <a:lnTo>
                    <a:pt x="186486" y="1118690"/>
                  </a:lnTo>
                  <a:cubicBezTo>
                    <a:pt x="83493" y="1118690"/>
                    <a:pt x="0" y="1035197"/>
                    <a:pt x="0" y="932204"/>
                  </a:cubicBezTo>
                  <a:lnTo>
                    <a:pt x="0" y="186486"/>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6428" tIns="296428" rIns="296428" bIns="296428" numCol="1" spcCol="1270" anchor="ctr" anchorCtr="0">
              <a:noAutofit/>
            </a:bodyPr>
            <a:lstStyle/>
            <a:p>
              <a:pPr marL="0" lvl="0" indent="0" algn="ctr" defTabSz="1511300">
                <a:lnSpc>
                  <a:spcPct val="90000"/>
                </a:lnSpc>
                <a:spcBef>
                  <a:spcPct val="0"/>
                </a:spcBef>
                <a:spcAft>
                  <a:spcPct val="35000"/>
                </a:spcAft>
                <a:buNone/>
              </a:pPr>
              <a:r>
                <a:rPr lang="en-GB" sz="3200" kern="1200" dirty="0"/>
                <a:t>Mbed CLI</a:t>
              </a:r>
              <a:endParaRPr lang="en-US" sz="3200" kern="1200" dirty="0"/>
            </a:p>
          </p:txBody>
        </p:sp>
      </p:grpSp>
    </p:spTree>
    <p:extLst>
      <p:ext uri="{BB962C8B-B14F-4D97-AF65-F5344CB8AC3E}">
        <p14:creationId xmlns:p14="http://schemas.microsoft.com/office/powerpoint/2010/main" val="252725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1336-F0AC-4BA6-9056-2C79EC6EC962}"/>
              </a:ext>
            </a:extLst>
          </p:cNvPr>
          <p:cNvSpPr>
            <a:spLocks noGrp="1"/>
          </p:cNvSpPr>
          <p:nvPr>
            <p:ph type="title"/>
          </p:nvPr>
        </p:nvSpPr>
        <p:spPr/>
        <p:txBody>
          <a:bodyPr/>
          <a:lstStyle/>
          <a:p>
            <a:r>
              <a:rPr lang="en-GB" dirty="0"/>
              <a:t>Mbed Studio</a:t>
            </a:r>
            <a:endParaRPr lang="en-US" dirty="0"/>
          </a:p>
        </p:txBody>
      </p:sp>
      <p:sp>
        <p:nvSpPr>
          <p:cNvPr id="3" name="Content Placeholder 2">
            <a:extLst>
              <a:ext uri="{FF2B5EF4-FFF2-40B4-BE49-F238E27FC236}">
                <a16:creationId xmlns:a16="http://schemas.microsoft.com/office/drawing/2014/main" id="{F9029D46-F49D-4236-90CF-1A9A553D7200}"/>
              </a:ext>
            </a:extLst>
          </p:cNvPr>
          <p:cNvSpPr>
            <a:spLocks noGrp="1"/>
          </p:cNvSpPr>
          <p:nvPr>
            <p:ph idx="1"/>
          </p:nvPr>
        </p:nvSpPr>
        <p:spPr>
          <a:xfrm>
            <a:off x="479426" y="1171111"/>
            <a:ext cx="6267884" cy="4948335"/>
          </a:xfrm>
        </p:spPr>
        <p:txBody>
          <a:bodyPr anchor="ctr"/>
          <a:lstStyle/>
          <a:p>
            <a:r>
              <a:rPr lang="en-GB" dirty="0"/>
              <a:t>Integrated development environment (IDE) for Mbed OS 5 applications</a:t>
            </a:r>
          </a:p>
          <a:p>
            <a:pPr lvl="1"/>
            <a:endParaRPr lang="en-GB" dirty="0"/>
          </a:p>
          <a:p>
            <a:pPr lvl="1"/>
            <a:r>
              <a:rPr lang="en-GB" dirty="0"/>
              <a:t>Includes everything required to create, compile and debug Mbed programs</a:t>
            </a:r>
          </a:p>
          <a:p>
            <a:pPr lvl="1"/>
            <a:endParaRPr lang="en-GB" dirty="0"/>
          </a:p>
          <a:p>
            <a:pPr lvl="1"/>
            <a:r>
              <a:rPr lang="en-US" dirty="0"/>
              <a:t>Automatically detects connected Mbed enabled boards</a:t>
            </a:r>
          </a:p>
          <a:p>
            <a:pPr lvl="2"/>
            <a:r>
              <a:rPr lang="en-US" dirty="0"/>
              <a:t>Quick development for specific targets</a:t>
            </a:r>
          </a:p>
          <a:p>
            <a:pPr lvl="2"/>
            <a:endParaRPr lang="en-US" dirty="0"/>
          </a:p>
          <a:p>
            <a:pPr lvl="1"/>
            <a:r>
              <a:rPr lang="en-US" dirty="0"/>
              <a:t>Flashes code directly to connected platform</a:t>
            </a:r>
          </a:p>
          <a:p>
            <a:pPr lvl="1"/>
            <a:endParaRPr lang="en-US" dirty="0"/>
          </a:p>
          <a:p>
            <a:pPr lvl="1"/>
            <a:r>
              <a:rPr lang="en-US" dirty="0"/>
              <a:t>Provides debug session for debugging and profiling the target board</a:t>
            </a:r>
          </a:p>
        </p:txBody>
      </p:sp>
      <p:pic>
        <p:nvPicPr>
          <p:cNvPr id="4" name="Picture 3">
            <a:extLst>
              <a:ext uri="{FF2B5EF4-FFF2-40B4-BE49-F238E27FC236}">
                <a16:creationId xmlns:a16="http://schemas.microsoft.com/office/drawing/2014/main" id="{4CDE25BF-441B-4107-B9AA-86A8BB141C66}"/>
              </a:ext>
            </a:extLst>
          </p:cNvPr>
          <p:cNvPicPr>
            <a:picLocks noChangeAspect="1"/>
          </p:cNvPicPr>
          <p:nvPr/>
        </p:nvPicPr>
        <p:blipFill rotWithShape="1">
          <a:blip r:embed="rId3"/>
          <a:srcRect r="60464" b="20928"/>
          <a:stretch/>
        </p:blipFill>
        <p:spPr>
          <a:xfrm>
            <a:off x="6979571" y="2166214"/>
            <a:ext cx="4733003" cy="2958127"/>
          </a:xfrm>
          <a:prstGeom prst="rect">
            <a:avLst/>
          </a:prstGeom>
        </p:spPr>
      </p:pic>
    </p:spTree>
    <p:extLst>
      <p:ext uri="{BB962C8B-B14F-4D97-AF65-F5344CB8AC3E}">
        <p14:creationId xmlns:p14="http://schemas.microsoft.com/office/powerpoint/2010/main" val="45820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D8CC-E793-436A-9F29-4EABE0953FF1}"/>
              </a:ext>
            </a:extLst>
          </p:cNvPr>
          <p:cNvSpPr>
            <a:spLocks noGrp="1"/>
          </p:cNvSpPr>
          <p:nvPr>
            <p:ph type="title"/>
          </p:nvPr>
        </p:nvSpPr>
        <p:spPr/>
        <p:txBody>
          <a:bodyPr/>
          <a:lstStyle/>
          <a:p>
            <a:r>
              <a:rPr lang="en-GB" dirty="0"/>
              <a:t>Mbed Online Compiler</a:t>
            </a:r>
            <a:endParaRPr lang="en-US" dirty="0"/>
          </a:p>
        </p:txBody>
      </p:sp>
      <p:sp>
        <p:nvSpPr>
          <p:cNvPr id="3" name="Content Placeholder 2">
            <a:extLst>
              <a:ext uri="{FF2B5EF4-FFF2-40B4-BE49-F238E27FC236}">
                <a16:creationId xmlns:a16="http://schemas.microsoft.com/office/drawing/2014/main" id="{5F86DD4F-25A1-46CA-BD66-598FCEAFF1BF}"/>
              </a:ext>
            </a:extLst>
          </p:cNvPr>
          <p:cNvSpPr>
            <a:spLocks noGrp="1"/>
          </p:cNvSpPr>
          <p:nvPr>
            <p:ph idx="1"/>
          </p:nvPr>
        </p:nvSpPr>
        <p:spPr>
          <a:xfrm>
            <a:off x="479425" y="1171112"/>
            <a:ext cx="4578350" cy="4610564"/>
          </a:xfrm>
        </p:spPr>
        <p:txBody>
          <a:bodyPr anchor="ctr"/>
          <a:lstStyle/>
          <a:p>
            <a:r>
              <a:rPr lang="en-GB" dirty="0"/>
              <a:t>A lightweight online C/C++ IDE that enables quick writing of programs, compilation, and running on a microcontroller</a:t>
            </a:r>
          </a:p>
          <a:p>
            <a:endParaRPr lang="en-GB" dirty="0"/>
          </a:p>
          <a:p>
            <a:r>
              <a:rPr lang="en-GB" dirty="0"/>
              <a:t>No prior-installation or set-up required to work with Mbed</a:t>
            </a:r>
          </a:p>
          <a:p>
            <a:endParaRPr lang="en-GB" dirty="0"/>
          </a:p>
          <a:p>
            <a:r>
              <a:rPr lang="en-US" dirty="0"/>
              <a:t>Includes full code editor, version control, and library management</a:t>
            </a:r>
          </a:p>
        </p:txBody>
      </p:sp>
      <p:pic>
        <p:nvPicPr>
          <p:cNvPr id="4" name="Picture 3">
            <a:extLst>
              <a:ext uri="{FF2B5EF4-FFF2-40B4-BE49-F238E27FC236}">
                <a16:creationId xmlns:a16="http://schemas.microsoft.com/office/drawing/2014/main" id="{8AD87754-E0D2-43C7-8C9E-DB3D0A2370CC}"/>
              </a:ext>
            </a:extLst>
          </p:cNvPr>
          <p:cNvPicPr>
            <a:picLocks noChangeAspect="1"/>
          </p:cNvPicPr>
          <p:nvPr/>
        </p:nvPicPr>
        <p:blipFill rotWithShape="1">
          <a:blip r:embed="rId3"/>
          <a:srcRect l="50000" t="8523" r="24436" b="64298"/>
          <a:stretch/>
        </p:blipFill>
        <p:spPr>
          <a:xfrm>
            <a:off x="5433753" y="2474015"/>
            <a:ext cx="5748597" cy="1909970"/>
          </a:xfrm>
          <a:prstGeom prst="rect">
            <a:avLst/>
          </a:prstGeom>
        </p:spPr>
      </p:pic>
    </p:spTree>
    <p:extLst>
      <p:ext uri="{BB962C8B-B14F-4D97-AF65-F5344CB8AC3E}">
        <p14:creationId xmlns:p14="http://schemas.microsoft.com/office/powerpoint/2010/main" val="44727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696D-5597-47FA-A497-689B3F2BBBCD}"/>
              </a:ext>
            </a:extLst>
          </p:cNvPr>
          <p:cNvSpPr>
            <a:spLocks noGrp="1"/>
          </p:cNvSpPr>
          <p:nvPr>
            <p:ph type="title"/>
          </p:nvPr>
        </p:nvSpPr>
        <p:spPr/>
        <p:txBody>
          <a:bodyPr/>
          <a:lstStyle/>
          <a:p>
            <a:r>
              <a:rPr lang="en-GB" dirty="0"/>
              <a:t>Mbed CLI</a:t>
            </a:r>
            <a:endParaRPr lang="en-US" dirty="0"/>
          </a:p>
        </p:txBody>
      </p:sp>
      <p:sp>
        <p:nvSpPr>
          <p:cNvPr id="3" name="Content Placeholder 2">
            <a:extLst>
              <a:ext uri="{FF2B5EF4-FFF2-40B4-BE49-F238E27FC236}">
                <a16:creationId xmlns:a16="http://schemas.microsoft.com/office/drawing/2014/main" id="{0E08D7D4-B437-4E22-89A1-EB9912C10A5A}"/>
              </a:ext>
            </a:extLst>
          </p:cNvPr>
          <p:cNvSpPr>
            <a:spLocks noGrp="1"/>
          </p:cNvSpPr>
          <p:nvPr>
            <p:ph idx="1"/>
          </p:nvPr>
        </p:nvSpPr>
        <p:spPr>
          <a:xfrm>
            <a:off x="479425" y="1171112"/>
            <a:ext cx="5767371" cy="4478918"/>
          </a:xfrm>
        </p:spPr>
        <p:txBody>
          <a:bodyPr anchor="ctr"/>
          <a:lstStyle/>
          <a:p>
            <a:r>
              <a:rPr lang="en-GB" dirty="0"/>
              <a:t>Arm Mbed CLI is a command-line tool packaged as </a:t>
            </a:r>
            <a:r>
              <a:rPr lang="en-GB" i="1" dirty="0"/>
              <a:t>‘mbed-cli’ </a:t>
            </a:r>
            <a:r>
              <a:rPr lang="en-GB" dirty="0"/>
              <a:t>and based on Python.</a:t>
            </a:r>
          </a:p>
          <a:p>
            <a:endParaRPr lang="en-GB" dirty="0"/>
          </a:p>
          <a:p>
            <a:r>
              <a:rPr lang="en-GB" dirty="0"/>
              <a:t>Enables Git and Mercurial-based version control, along with dependency management, code publishing, support for remotely hosted repositories, and use of the Arm Mbed OS build system.</a:t>
            </a:r>
            <a:endParaRPr lang="en-US" dirty="0"/>
          </a:p>
        </p:txBody>
      </p:sp>
      <p:sp>
        <p:nvSpPr>
          <p:cNvPr id="4" name="TextBox 3">
            <a:extLst>
              <a:ext uri="{FF2B5EF4-FFF2-40B4-BE49-F238E27FC236}">
                <a16:creationId xmlns:a16="http://schemas.microsoft.com/office/drawing/2014/main" id="{20BF4F02-710D-4BD2-8FE3-70EF14087767}"/>
              </a:ext>
            </a:extLst>
          </p:cNvPr>
          <p:cNvSpPr txBox="1"/>
          <p:nvPr/>
        </p:nvSpPr>
        <p:spPr>
          <a:xfrm>
            <a:off x="479425" y="6083372"/>
            <a:ext cx="6027254" cy="152349"/>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1100" dirty="0">
                <a:solidFill>
                  <a:schemeClr val="tx2"/>
                </a:solidFill>
                <a:latin typeface="+mn-lt"/>
                <a:ea typeface="+mn-ea"/>
              </a:rPr>
              <a:t>R</a:t>
            </a:r>
            <a:r>
              <a:rPr lang="en-US" sz="1100" kern="1200" dirty="0">
                <a:solidFill>
                  <a:schemeClr val="tx2"/>
                </a:solidFill>
                <a:latin typeface="+mn-lt"/>
                <a:ea typeface="+mn-ea"/>
                <a:cs typeface="+mn-cs"/>
              </a:rPr>
              <a:t>eference: </a:t>
            </a:r>
            <a:r>
              <a:rPr lang="en-US" sz="1100" dirty="0">
                <a:hlinkClick r:id="rId3"/>
              </a:rPr>
              <a:t>https://os.mbed.com/docs/mbed-os/v5.14/tools/developing-mbed-cli.html</a:t>
            </a:r>
            <a:endParaRPr lang="en-US" sz="1100" kern="1200" dirty="0">
              <a:solidFill>
                <a:schemeClr val="tx2"/>
              </a:solidFill>
              <a:latin typeface="+mn-lt"/>
              <a:ea typeface="+mn-ea"/>
              <a:cs typeface="+mn-cs"/>
            </a:endParaRPr>
          </a:p>
        </p:txBody>
      </p:sp>
      <p:pic>
        <p:nvPicPr>
          <p:cNvPr id="5" name="Picture 4">
            <a:extLst>
              <a:ext uri="{FF2B5EF4-FFF2-40B4-BE49-F238E27FC236}">
                <a16:creationId xmlns:a16="http://schemas.microsoft.com/office/drawing/2014/main" id="{EE95F9CA-CB40-4EC8-8CB0-4CCDCFF33AE3}"/>
              </a:ext>
            </a:extLst>
          </p:cNvPr>
          <p:cNvPicPr>
            <a:picLocks noChangeAspect="1"/>
          </p:cNvPicPr>
          <p:nvPr/>
        </p:nvPicPr>
        <p:blipFill rotWithShape="1">
          <a:blip r:embed="rId4"/>
          <a:srcRect l="1055" t="4312" r="69108" b="37945"/>
          <a:stretch/>
        </p:blipFill>
        <p:spPr>
          <a:xfrm>
            <a:off x="6506679" y="1932238"/>
            <a:ext cx="4949825" cy="2993523"/>
          </a:xfrm>
          <a:prstGeom prst="rect">
            <a:avLst/>
          </a:prstGeom>
        </p:spPr>
      </p:pic>
    </p:spTree>
    <p:extLst>
      <p:ext uri="{BB962C8B-B14F-4D97-AF65-F5344CB8AC3E}">
        <p14:creationId xmlns:p14="http://schemas.microsoft.com/office/powerpoint/2010/main" val="277527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A49A-8C08-4539-B4D7-ABE803A83840}"/>
              </a:ext>
            </a:extLst>
          </p:cNvPr>
          <p:cNvSpPr>
            <a:spLocks noGrp="1"/>
          </p:cNvSpPr>
          <p:nvPr>
            <p:ph type="title"/>
          </p:nvPr>
        </p:nvSpPr>
        <p:spPr/>
        <p:txBody>
          <a:bodyPr/>
          <a:lstStyle/>
          <a:p>
            <a:r>
              <a:rPr lang="en-GB" dirty="0"/>
              <a:t>Testing with Mbed</a:t>
            </a:r>
            <a:endParaRPr lang="en-US" dirty="0"/>
          </a:p>
        </p:txBody>
      </p:sp>
      <p:sp>
        <p:nvSpPr>
          <p:cNvPr id="3" name="Content Placeholder 2">
            <a:extLst>
              <a:ext uri="{FF2B5EF4-FFF2-40B4-BE49-F238E27FC236}">
                <a16:creationId xmlns:a16="http://schemas.microsoft.com/office/drawing/2014/main" id="{3B0976F7-E4FF-4AC6-9990-F0648B4BE3E8}"/>
              </a:ext>
            </a:extLst>
          </p:cNvPr>
          <p:cNvSpPr>
            <a:spLocks noGrp="1"/>
          </p:cNvSpPr>
          <p:nvPr>
            <p:ph idx="1"/>
          </p:nvPr>
        </p:nvSpPr>
        <p:spPr/>
        <p:txBody>
          <a:bodyPr vert="horz" lIns="0" tIns="0" rIns="0" bIns="0" rtlCol="0" anchor="t">
            <a:noAutofit/>
          </a:bodyPr>
          <a:lstStyle/>
          <a:p>
            <a:r>
              <a:rPr lang="en-GB" dirty="0">
                <a:ea typeface="ＭＳ Ｐゴシック"/>
              </a:rPr>
              <a:t>The Mbed platform offers a number of tools that support testing of your </a:t>
            </a:r>
            <a:r>
              <a:rPr lang="en-GB" dirty="0" err="1">
                <a:ea typeface="ＭＳ Ｐゴシック"/>
              </a:rPr>
              <a:t>Mbed</a:t>
            </a:r>
            <a:r>
              <a:rPr lang="en-GB" dirty="0">
                <a:ea typeface="ＭＳ Ｐゴシック"/>
              </a:rPr>
              <a:t> code</a:t>
            </a:r>
          </a:p>
          <a:p>
            <a:pPr marL="0" indent="0">
              <a:buNone/>
            </a:pPr>
            <a:endParaRPr lang="en-GB" dirty="0"/>
          </a:p>
          <a:p>
            <a:r>
              <a:rPr lang="en-GB" dirty="0" err="1"/>
              <a:t>Greentea</a:t>
            </a:r>
            <a:endParaRPr lang="en-GB" dirty="0"/>
          </a:p>
          <a:p>
            <a:pPr marL="672465" lvl="1" indent="-166370"/>
            <a:r>
              <a:rPr lang="en-GB" dirty="0">
                <a:ea typeface="ＭＳ Ｐゴシック"/>
              </a:rPr>
              <a:t>Automated testing tool for Arm </a:t>
            </a:r>
            <a:r>
              <a:rPr lang="en-GB" dirty="0" err="1">
                <a:ea typeface="ＭＳ Ｐゴシック"/>
              </a:rPr>
              <a:t>Mbed</a:t>
            </a:r>
            <a:r>
              <a:rPr lang="en-GB" dirty="0">
                <a:ea typeface="ＭＳ Ｐゴシック"/>
              </a:rPr>
              <a:t> OS development</a:t>
            </a:r>
            <a:endParaRPr lang="en-GB" dirty="0">
              <a:cs typeface="Calibri"/>
            </a:endParaRPr>
          </a:p>
          <a:p>
            <a:pPr marL="672465" lvl="1" indent="-166370"/>
            <a:r>
              <a:rPr lang="en-GB" dirty="0">
                <a:ea typeface="ＭＳ Ｐゴシック"/>
                <a:cs typeface="Calibri"/>
              </a:rPr>
              <a:t>Pair with 'UNITY' and '</a:t>
            </a:r>
            <a:r>
              <a:rPr lang="en-GB" dirty="0" err="1">
                <a:ea typeface="ＭＳ Ｐゴシック"/>
                <a:cs typeface="Calibri"/>
              </a:rPr>
              <a:t>utest</a:t>
            </a:r>
            <a:r>
              <a:rPr lang="en-GB" dirty="0">
                <a:ea typeface="ＭＳ Ｐゴシック"/>
                <a:cs typeface="Calibri"/>
              </a:rPr>
              <a:t>' frameworks</a:t>
            </a:r>
            <a:endParaRPr lang="en-GB" dirty="0">
              <a:cs typeface="Calibri"/>
            </a:endParaRPr>
          </a:p>
          <a:p>
            <a:pPr marL="672465" lvl="1" indent="-166370"/>
            <a:r>
              <a:rPr lang="en-GB" dirty="0">
                <a:ea typeface="+mn-lt"/>
                <a:cs typeface="+mn-lt"/>
                <a:hlinkClick r:id="rId3"/>
              </a:rPr>
              <a:t>https://os.mbed.com/docs/mbed-os/v5.15/tools/greentea-testing-applications.html</a:t>
            </a:r>
            <a:endParaRPr lang="en-GB" dirty="0">
              <a:cs typeface="Calibri"/>
            </a:endParaRPr>
          </a:p>
          <a:p>
            <a:pPr marL="672465" lvl="1" indent="-166370"/>
            <a:endParaRPr lang="en-GB" dirty="0">
              <a:cs typeface="Calibri"/>
            </a:endParaRPr>
          </a:p>
          <a:p>
            <a:r>
              <a:rPr lang="en-GB" dirty="0" err="1"/>
              <a:t>Icetea</a:t>
            </a:r>
            <a:endParaRPr lang="en-GB" dirty="0"/>
          </a:p>
          <a:p>
            <a:pPr marL="672465" lvl="1" indent="-166370"/>
            <a:r>
              <a:rPr lang="en-GB" dirty="0">
                <a:ea typeface="ＭＳ Ｐゴシック"/>
                <a:cs typeface="Calibri"/>
              </a:rPr>
              <a:t>Automated testing tool for Arm </a:t>
            </a:r>
            <a:r>
              <a:rPr lang="en-GB" dirty="0" err="1">
                <a:ea typeface="ＭＳ Ｐゴシック"/>
                <a:cs typeface="Calibri"/>
              </a:rPr>
              <a:t>Mbed</a:t>
            </a:r>
            <a:r>
              <a:rPr lang="en-GB" dirty="0">
                <a:ea typeface="ＭＳ Ｐゴシック"/>
                <a:cs typeface="Calibri"/>
              </a:rPr>
              <a:t> OS development</a:t>
            </a:r>
            <a:endParaRPr lang="en-GB" dirty="0">
              <a:cs typeface="Calibri"/>
            </a:endParaRPr>
          </a:p>
          <a:p>
            <a:pPr marL="672465" lvl="1" indent="-166370"/>
            <a:r>
              <a:rPr lang="en-GB" dirty="0">
                <a:ea typeface="ＭＳ Ｐゴシック"/>
                <a:cs typeface="Calibri"/>
              </a:rPr>
              <a:t>Typically used for local development and automation in a continuous integration environment</a:t>
            </a:r>
            <a:endParaRPr lang="en-GB" dirty="0">
              <a:cs typeface="Calibri"/>
            </a:endParaRPr>
          </a:p>
          <a:p>
            <a:pPr marL="672465" lvl="1" indent="-166370"/>
            <a:r>
              <a:rPr lang="en-GB" dirty="0">
                <a:ea typeface="+mn-lt"/>
                <a:cs typeface="+mn-lt"/>
                <a:hlinkClick r:id="rId4"/>
              </a:rPr>
              <a:t>https://os.mbed.com/docs/mbed-os/v5.15/tools/icetea-testing-applications.html</a:t>
            </a:r>
            <a:endParaRPr lang="en-GB" dirty="0">
              <a:cs typeface="Calibri"/>
            </a:endParaRPr>
          </a:p>
          <a:p>
            <a:pPr marL="672465" lvl="1" indent="-166370"/>
            <a:endParaRPr lang="en-GB" dirty="0">
              <a:cs typeface="Calibri"/>
            </a:endParaRPr>
          </a:p>
          <a:p>
            <a:r>
              <a:rPr lang="en-GB" dirty="0"/>
              <a:t>Process of flashing boards, running the tests, and generating reports is automated by the test system</a:t>
            </a:r>
          </a:p>
          <a:p>
            <a:endParaRPr lang="en-GB" dirty="0"/>
          </a:p>
          <a:p>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65631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52C2-FACE-40D2-A6B9-8A8DD9B2B006}"/>
              </a:ext>
            </a:extLst>
          </p:cNvPr>
          <p:cNvSpPr>
            <a:spLocks noGrp="1"/>
          </p:cNvSpPr>
          <p:nvPr>
            <p:ph type="title"/>
          </p:nvPr>
        </p:nvSpPr>
        <p:spPr/>
        <p:txBody>
          <a:bodyPr/>
          <a:lstStyle/>
          <a:p>
            <a:r>
              <a:rPr lang="en-GB" dirty="0"/>
              <a:t>Mbed Enabled Platforms</a:t>
            </a:r>
            <a:endParaRPr lang="en-US" dirty="0"/>
          </a:p>
        </p:txBody>
      </p:sp>
      <p:sp>
        <p:nvSpPr>
          <p:cNvPr id="3" name="Content Placeholder 2">
            <a:extLst>
              <a:ext uri="{FF2B5EF4-FFF2-40B4-BE49-F238E27FC236}">
                <a16:creationId xmlns:a16="http://schemas.microsoft.com/office/drawing/2014/main" id="{C2B1662D-B1A4-49A7-BF99-C97B48166659}"/>
              </a:ext>
            </a:extLst>
          </p:cNvPr>
          <p:cNvSpPr>
            <a:spLocks noGrp="1"/>
          </p:cNvSpPr>
          <p:nvPr>
            <p:ph idx="1"/>
          </p:nvPr>
        </p:nvSpPr>
        <p:spPr/>
        <p:txBody>
          <a:bodyPr/>
          <a:lstStyle/>
          <a:p>
            <a:r>
              <a:rPr lang="en-GB" sz="1800" dirty="0"/>
              <a:t>The </a:t>
            </a:r>
            <a:r>
              <a:rPr lang="en-US" sz="1800" dirty="0"/>
              <a:t>Arm® Mbed Enabled™ program outlines a set of functionality and requirements that must be met in order to become “Mbed Enabled”. This can cover development boards, modules, components, and interfaces</a:t>
            </a:r>
          </a:p>
          <a:p>
            <a:pPr lvl="1"/>
            <a:endParaRPr lang="en-US" sz="1800" dirty="0"/>
          </a:p>
          <a:p>
            <a:pPr lvl="1"/>
            <a:r>
              <a:rPr lang="en-US" sz="1800" dirty="0"/>
              <a:t>This benefits developers as they are assured that the platforms they choose to work with can perform certain functions/provide certain performance</a:t>
            </a:r>
          </a:p>
          <a:p>
            <a:pPr lvl="1"/>
            <a:endParaRPr lang="en-US" sz="1800" dirty="0"/>
          </a:p>
          <a:p>
            <a:pPr lvl="1"/>
            <a:r>
              <a:rPr lang="en-US" sz="1800" dirty="0"/>
              <a:t>It is also beneficial to the vendors as it allows their products more exposure when certified, and enables their product to become more familiar with developers in the Mbed eco-system</a:t>
            </a:r>
          </a:p>
          <a:p>
            <a:pPr lvl="1"/>
            <a:endParaRPr lang="en-US" sz="1800" dirty="0"/>
          </a:p>
          <a:p>
            <a:pPr lvl="1"/>
            <a:r>
              <a:rPr lang="en-US" sz="1800" dirty="0"/>
              <a:t>Some example boards include:</a:t>
            </a:r>
          </a:p>
        </p:txBody>
      </p:sp>
      <p:pic>
        <p:nvPicPr>
          <p:cNvPr id="1026" name="Picture 2">
            <a:extLst>
              <a:ext uri="{FF2B5EF4-FFF2-40B4-BE49-F238E27FC236}">
                <a16:creationId xmlns:a16="http://schemas.microsoft.com/office/drawing/2014/main" id="{F36F53BE-95AB-42FA-AE7A-DA2B3CCE2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6" y="4122419"/>
            <a:ext cx="1694182" cy="1694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E513CEE-B6B8-426A-9FE4-1AD9F596D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471" y="4429431"/>
            <a:ext cx="1694183" cy="14163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5ED4A3D-6CE9-470B-83F1-353DCB9AA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217" y="4316589"/>
            <a:ext cx="2166083" cy="16288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CB1BEA1-5C23-4DF1-A5A4-489B5C01E8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7046" y="4335639"/>
            <a:ext cx="2166083" cy="1594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34EF25-6D37-4C30-8D2C-8F670377119A}"/>
              </a:ext>
            </a:extLst>
          </p:cNvPr>
          <p:cNvSpPr txBox="1"/>
          <p:nvPr/>
        </p:nvSpPr>
        <p:spPr>
          <a:xfrm>
            <a:off x="8643937" y="6034897"/>
            <a:ext cx="189230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i="1" kern="1200" dirty="0">
                <a:latin typeface="+mn-lt"/>
                <a:ea typeface="+mn-ea"/>
                <a:cs typeface="+mn-cs"/>
              </a:rPr>
              <a:t>Nordic nRF51-DK</a:t>
            </a:r>
            <a:endParaRPr lang="en-US" i="1" kern="1200" dirty="0" err="1">
              <a:latin typeface="+mn-lt"/>
              <a:ea typeface="+mn-ea"/>
              <a:cs typeface="+mn-cs"/>
            </a:endParaRPr>
          </a:p>
        </p:txBody>
      </p:sp>
      <p:sp>
        <p:nvSpPr>
          <p:cNvPr id="9" name="TextBox 8">
            <a:extLst>
              <a:ext uri="{FF2B5EF4-FFF2-40B4-BE49-F238E27FC236}">
                <a16:creationId xmlns:a16="http://schemas.microsoft.com/office/drawing/2014/main" id="{707A9E8C-1F2C-4531-BE63-9BEC48925696}"/>
              </a:ext>
            </a:extLst>
          </p:cNvPr>
          <p:cNvSpPr txBox="1"/>
          <p:nvPr/>
        </p:nvSpPr>
        <p:spPr>
          <a:xfrm>
            <a:off x="5959108" y="6034897"/>
            <a:ext cx="189230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i="1" dirty="0">
                <a:latin typeface="+mn-lt"/>
                <a:ea typeface="+mn-ea"/>
              </a:rPr>
              <a:t>DISCO-F413ZH</a:t>
            </a:r>
            <a:endParaRPr lang="en-US" i="1" kern="1200" dirty="0" err="1">
              <a:latin typeface="+mn-lt"/>
              <a:ea typeface="+mn-ea"/>
              <a:cs typeface="+mn-cs"/>
            </a:endParaRPr>
          </a:p>
        </p:txBody>
      </p:sp>
      <p:sp>
        <p:nvSpPr>
          <p:cNvPr id="10" name="TextBox 9">
            <a:extLst>
              <a:ext uri="{FF2B5EF4-FFF2-40B4-BE49-F238E27FC236}">
                <a16:creationId xmlns:a16="http://schemas.microsoft.com/office/drawing/2014/main" id="{21CFF6D3-6CB9-40BC-AABE-125136B2FDE6}"/>
              </a:ext>
            </a:extLst>
          </p:cNvPr>
          <p:cNvSpPr txBox="1"/>
          <p:nvPr/>
        </p:nvSpPr>
        <p:spPr>
          <a:xfrm>
            <a:off x="3548064" y="6034896"/>
            <a:ext cx="189230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i="1" dirty="0">
                <a:latin typeface="+mn-lt"/>
                <a:ea typeface="+mn-ea"/>
              </a:rPr>
              <a:t>DISCO-F413ZH</a:t>
            </a:r>
            <a:endParaRPr lang="en-US" i="1" kern="1200" dirty="0" err="1">
              <a:latin typeface="+mn-lt"/>
              <a:ea typeface="+mn-ea"/>
              <a:cs typeface="+mn-cs"/>
            </a:endParaRPr>
          </a:p>
        </p:txBody>
      </p:sp>
      <p:sp>
        <p:nvSpPr>
          <p:cNvPr id="11" name="TextBox 10">
            <a:extLst>
              <a:ext uri="{FF2B5EF4-FFF2-40B4-BE49-F238E27FC236}">
                <a16:creationId xmlns:a16="http://schemas.microsoft.com/office/drawing/2014/main" id="{B23B6AC2-0780-4EBF-91AC-C55E7052DDE0}"/>
              </a:ext>
            </a:extLst>
          </p:cNvPr>
          <p:cNvSpPr txBox="1"/>
          <p:nvPr/>
        </p:nvSpPr>
        <p:spPr>
          <a:xfrm>
            <a:off x="1472567" y="6034896"/>
            <a:ext cx="189230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i="1" dirty="0">
                <a:latin typeface="+mn-lt"/>
                <a:ea typeface="+mn-ea"/>
              </a:rPr>
              <a:t>NUCLEO-F401RE</a:t>
            </a:r>
            <a:endParaRPr lang="en-US" i="1" kern="1200" dirty="0" err="1">
              <a:latin typeface="+mn-lt"/>
              <a:ea typeface="+mn-ea"/>
              <a:cs typeface="+mn-cs"/>
            </a:endParaRPr>
          </a:p>
        </p:txBody>
      </p:sp>
    </p:spTree>
    <p:extLst>
      <p:ext uri="{BB962C8B-B14F-4D97-AF65-F5344CB8AC3E}">
        <p14:creationId xmlns:p14="http://schemas.microsoft.com/office/powerpoint/2010/main" val="197923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CCE2-A77D-4C07-9A59-0FAAFFE15DEA}"/>
              </a:ext>
            </a:extLst>
          </p:cNvPr>
          <p:cNvSpPr>
            <a:spLocks noGrp="1"/>
          </p:cNvSpPr>
          <p:nvPr>
            <p:ph type="title"/>
          </p:nvPr>
        </p:nvSpPr>
        <p:spPr/>
        <p:txBody>
          <a:bodyPr/>
          <a:lstStyle/>
          <a:p>
            <a:r>
              <a:rPr lang="en-GB" dirty="0"/>
              <a:t>High-level vs. Low-level Programming</a:t>
            </a:r>
            <a:endParaRPr lang="en-US" dirty="0"/>
          </a:p>
        </p:txBody>
      </p:sp>
      <p:graphicFrame>
        <p:nvGraphicFramePr>
          <p:cNvPr id="7" name="Content Placeholder 6">
            <a:extLst>
              <a:ext uri="{FF2B5EF4-FFF2-40B4-BE49-F238E27FC236}">
                <a16:creationId xmlns:a16="http://schemas.microsoft.com/office/drawing/2014/main" id="{1AE2969A-DBC2-42D6-9B3C-E0B91B674AB7}"/>
              </a:ext>
            </a:extLst>
          </p:cNvPr>
          <p:cNvGraphicFramePr>
            <a:graphicFrameLocks noGrp="1"/>
          </p:cNvGraphicFramePr>
          <p:nvPr>
            <p:ph idx="1"/>
            <p:extLst>
              <p:ext uri="{D42A27DB-BD31-4B8C-83A1-F6EECF244321}">
                <p14:modId xmlns:p14="http://schemas.microsoft.com/office/powerpoint/2010/main" val="410338998"/>
              </p:ext>
            </p:extLst>
          </p:nvPr>
        </p:nvGraphicFramePr>
        <p:xfrm>
          <a:off x="479425" y="1171111"/>
          <a:ext cx="11233150" cy="4948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6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2ECD-A72E-4C1D-BE8B-BBCEA45850A5}"/>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F6B556B8-0C7A-4825-A5EF-EEFB1DEEA49B}"/>
              </a:ext>
            </a:extLst>
          </p:cNvPr>
          <p:cNvSpPr>
            <a:spLocks noGrp="1"/>
          </p:cNvSpPr>
          <p:nvPr>
            <p:ph idx="1"/>
          </p:nvPr>
        </p:nvSpPr>
        <p:spPr/>
        <p:txBody>
          <a:bodyPr/>
          <a:lstStyle/>
          <a:p>
            <a:r>
              <a:rPr lang="en-GB" dirty="0"/>
              <a:t>Mbed Overview</a:t>
            </a:r>
          </a:p>
          <a:p>
            <a:r>
              <a:rPr lang="en-GB" dirty="0"/>
              <a:t>Mbed and the Internet of Things</a:t>
            </a:r>
          </a:p>
          <a:p>
            <a:r>
              <a:rPr lang="en-GB" dirty="0"/>
              <a:t>Overview of Software Libraries</a:t>
            </a:r>
          </a:p>
          <a:p>
            <a:r>
              <a:rPr lang="en-GB" dirty="0"/>
              <a:t>Mbed OS</a:t>
            </a:r>
          </a:p>
          <a:p>
            <a:r>
              <a:rPr lang="en-GB" dirty="0"/>
              <a:t>Mbed Software Development Kit</a:t>
            </a:r>
          </a:p>
          <a:p>
            <a:r>
              <a:rPr lang="en-GB" dirty="0"/>
              <a:t>Mbed Hardware Development Kit (HDK)</a:t>
            </a:r>
          </a:p>
          <a:p>
            <a:r>
              <a:rPr lang="en-GB" dirty="0"/>
              <a:t>Cortex Microcontroller Software Interface Standard (CMSIS)</a:t>
            </a:r>
          </a:p>
          <a:p>
            <a:endParaRPr lang="en-US" dirty="0"/>
          </a:p>
        </p:txBody>
      </p:sp>
    </p:spTree>
    <p:extLst>
      <p:ext uri="{BB962C8B-B14F-4D97-AF65-F5344CB8AC3E}">
        <p14:creationId xmlns:p14="http://schemas.microsoft.com/office/powerpoint/2010/main" val="205659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C8FD-5699-4D1D-B78B-F82BB52BE635}"/>
              </a:ext>
            </a:extLst>
          </p:cNvPr>
          <p:cNvSpPr>
            <a:spLocks noGrp="1"/>
          </p:cNvSpPr>
          <p:nvPr>
            <p:ph type="title"/>
          </p:nvPr>
        </p:nvSpPr>
        <p:spPr/>
        <p:txBody>
          <a:bodyPr/>
          <a:lstStyle/>
          <a:p>
            <a:r>
              <a:rPr lang="en-GB" dirty="0"/>
              <a:t>Comparison: High-level vs Low-level</a:t>
            </a:r>
            <a:endParaRPr lang="en-US" dirty="0"/>
          </a:p>
        </p:txBody>
      </p:sp>
      <p:sp>
        <p:nvSpPr>
          <p:cNvPr id="3" name="Content Placeholder 2">
            <a:extLst>
              <a:ext uri="{FF2B5EF4-FFF2-40B4-BE49-F238E27FC236}">
                <a16:creationId xmlns:a16="http://schemas.microsoft.com/office/drawing/2014/main" id="{1C55BE7E-3A48-4A26-A192-D8D67344097E}"/>
              </a:ext>
            </a:extLst>
          </p:cNvPr>
          <p:cNvSpPr>
            <a:spLocks noGrp="1"/>
          </p:cNvSpPr>
          <p:nvPr>
            <p:ph idx="1"/>
          </p:nvPr>
        </p:nvSpPr>
        <p:spPr/>
        <p:txBody>
          <a:bodyPr/>
          <a:lstStyle/>
          <a:p>
            <a:pPr marL="433704" indent="-285750">
              <a:spcAft>
                <a:spcPts val="600"/>
              </a:spcAft>
            </a:pPr>
            <a:r>
              <a:rPr lang="en-GB" dirty="0"/>
              <a:t>MCU register layer</a:t>
            </a:r>
          </a:p>
          <a:p>
            <a:pPr marL="582480" lvl="1" indent="-165600"/>
            <a:r>
              <a:rPr lang="en-GB" dirty="0"/>
              <a:t>Blinky example by poking registers</a:t>
            </a:r>
          </a:p>
          <a:p>
            <a:pPr marL="582480" lvl="1" indent="-165600"/>
            <a:endParaRPr lang="en-GB" dirty="0"/>
          </a:p>
          <a:p>
            <a:pPr marL="433704" indent="-285750">
              <a:spcAft>
                <a:spcPts val="600"/>
              </a:spcAft>
            </a:pPr>
            <a:r>
              <a:rPr lang="en-GB" dirty="0"/>
              <a:t>Mbed API </a:t>
            </a:r>
          </a:p>
          <a:p>
            <a:pPr marL="582480" lvl="1" indent="-165600"/>
            <a:r>
              <a:rPr lang="en-GB" dirty="0"/>
              <a:t>Blinky example using Mbed API functions</a:t>
            </a:r>
            <a:endParaRPr lang="en-GB" sz="2200" dirty="0"/>
          </a:p>
          <a:p>
            <a:endParaRPr lang="en-US" dirty="0"/>
          </a:p>
        </p:txBody>
      </p:sp>
      <p:grpSp>
        <p:nvGrpSpPr>
          <p:cNvPr id="5" name="Group 4">
            <a:extLst>
              <a:ext uri="{FF2B5EF4-FFF2-40B4-BE49-F238E27FC236}">
                <a16:creationId xmlns:a16="http://schemas.microsoft.com/office/drawing/2014/main" id="{69F3AD54-7994-4CB6-820B-2106B30E1E76}"/>
              </a:ext>
            </a:extLst>
          </p:cNvPr>
          <p:cNvGrpSpPr/>
          <p:nvPr/>
        </p:nvGrpSpPr>
        <p:grpSpPr>
          <a:xfrm>
            <a:off x="4132500" y="4009426"/>
            <a:ext cx="3927000" cy="874315"/>
            <a:chOff x="1282700" y="5714949"/>
            <a:chExt cx="2590800" cy="876351"/>
          </a:xfrm>
        </p:grpSpPr>
        <p:sp>
          <p:nvSpPr>
            <p:cNvPr id="6" name="Rectangle 5">
              <a:extLst>
                <a:ext uri="{FF2B5EF4-FFF2-40B4-BE49-F238E27FC236}">
                  <a16:creationId xmlns:a16="http://schemas.microsoft.com/office/drawing/2014/main" id="{C26091DE-D7DF-4F0C-B1AF-BF8893A5BC4C}"/>
                </a:ext>
              </a:extLst>
            </p:cNvPr>
            <p:cNvSpPr/>
            <p:nvPr/>
          </p:nvSpPr>
          <p:spPr bwMode="auto">
            <a:xfrm>
              <a:off x="1282700" y="5714949"/>
              <a:ext cx="2590800" cy="3810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sz="1500" b="0" dirty="0"/>
                <a:t>Control GPIO using Mbed API</a:t>
              </a:r>
            </a:p>
          </p:txBody>
        </p:sp>
        <p:sp>
          <p:nvSpPr>
            <p:cNvPr id="10" name="Rectangle 9">
              <a:extLst>
                <a:ext uri="{FF2B5EF4-FFF2-40B4-BE49-F238E27FC236}">
                  <a16:creationId xmlns:a16="http://schemas.microsoft.com/office/drawing/2014/main" id="{AF69B8D0-0BC6-4769-9694-31C94D0054AD}"/>
                </a:ext>
              </a:extLst>
            </p:cNvPr>
            <p:cNvSpPr/>
            <p:nvPr/>
          </p:nvSpPr>
          <p:spPr bwMode="auto">
            <a:xfrm>
              <a:off x="1282700" y="6210300"/>
              <a:ext cx="2590800" cy="38100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1500" dirty="0"/>
                <a:t>GPIO Registers</a:t>
              </a:r>
            </a:p>
          </p:txBody>
        </p:sp>
      </p:grpSp>
      <p:cxnSp>
        <p:nvCxnSpPr>
          <p:cNvPr id="11" name="Straight Arrow Connector 10">
            <a:extLst>
              <a:ext uri="{FF2B5EF4-FFF2-40B4-BE49-F238E27FC236}">
                <a16:creationId xmlns:a16="http://schemas.microsoft.com/office/drawing/2014/main" id="{F09FED18-29EC-45EB-9C64-BEA37F20B4CC}"/>
              </a:ext>
            </a:extLst>
          </p:cNvPr>
          <p:cNvCxnSpPr>
            <a:cxnSpLocks/>
          </p:cNvCxnSpPr>
          <p:nvPr/>
        </p:nvCxnSpPr>
        <p:spPr bwMode="auto">
          <a:xfrm flipV="1">
            <a:off x="8364180" y="4009426"/>
            <a:ext cx="0" cy="874320"/>
          </a:xfrm>
          <a:prstGeom prst="straightConnector1">
            <a:avLst/>
          </a:prstGeom>
          <a:noFill/>
          <a:ln w="19050" cap="flat" cmpd="sng" algn="ctr">
            <a:solidFill>
              <a:schemeClr val="tx1"/>
            </a:solidFill>
            <a:prstDash val="solid"/>
            <a:round/>
            <a:headEnd type="none" w="med" len="med"/>
            <a:tailEnd type="arrow"/>
          </a:ln>
          <a:effectLst/>
        </p:spPr>
      </p:cxnSp>
      <p:sp>
        <p:nvSpPr>
          <p:cNvPr id="12" name="TextBox 11">
            <a:extLst>
              <a:ext uri="{FF2B5EF4-FFF2-40B4-BE49-F238E27FC236}">
                <a16:creationId xmlns:a16="http://schemas.microsoft.com/office/drawing/2014/main" id="{E4898939-8C6E-4C7B-A4DF-7032E9E11824}"/>
              </a:ext>
            </a:extLst>
          </p:cNvPr>
          <p:cNvSpPr txBox="1"/>
          <p:nvPr/>
        </p:nvSpPr>
        <p:spPr>
          <a:xfrm>
            <a:off x="7862502" y="3664779"/>
            <a:ext cx="965715" cy="323165"/>
          </a:xfrm>
          <a:prstGeom prst="rect">
            <a:avLst/>
          </a:prstGeom>
          <a:noFill/>
        </p:spPr>
        <p:txBody>
          <a:bodyPr wrap="none" rtlCol="0">
            <a:spAutoFit/>
          </a:bodyPr>
          <a:lstStyle/>
          <a:p>
            <a:pPr algn="ctr" fontAlgn="base">
              <a:spcBef>
                <a:spcPct val="0"/>
              </a:spcBef>
              <a:spcAft>
                <a:spcPct val="0"/>
              </a:spcAft>
            </a:pPr>
            <a:r>
              <a:rPr lang="en-GB" sz="1500" dirty="0"/>
              <a:t>High-level</a:t>
            </a:r>
          </a:p>
        </p:txBody>
      </p:sp>
      <p:sp>
        <p:nvSpPr>
          <p:cNvPr id="13" name="TextBox 12">
            <a:extLst>
              <a:ext uri="{FF2B5EF4-FFF2-40B4-BE49-F238E27FC236}">
                <a16:creationId xmlns:a16="http://schemas.microsoft.com/office/drawing/2014/main" id="{0754D44C-3CD1-4EED-BF08-4F1DA879F01C}"/>
              </a:ext>
            </a:extLst>
          </p:cNvPr>
          <p:cNvSpPr txBox="1"/>
          <p:nvPr/>
        </p:nvSpPr>
        <p:spPr>
          <a:xfrm>
            <a:off x="7900142" y="4905228"/>
            <a:ext cx="928075" cy="2169825"/>
          </a:xfrm>
          <a:prstGeom prst="rect">
            <a:avLst/>
          </a:prstGeom>
          <a:noFill/>
        </p:spPr>
        <p:txBody>
          <a:bodyPr wrap="square" rtlCol="0">
            <a:spAutoFit/>
          </a:bodyPr>
          <a:lstStyle/>
          <a:p>
            <a:pPr algn="ctr" fontAlgn="base">
              <a:spcBef>
                <a:spcPct val="0"/>
              </a:spcBef>
              <a:spcAft>
                <a:spcPct val="0"/>
              </a:spcAft>
            </a:pPr>
            <a:r>
              <a:rPr lang="en-GB" sz="1500" dirty="0"/>
              <a:t>Low-level</a:t>
            </a:r>
          </a:p>
        </p:txBody>
      </p:sp>
    </p:spTree>
    <p:extLst>
      <p:ext uri="{BB962C8B-B14F-4D97-AF65-F5344CB8AC3E}">
        <p14:creationId xmlns:p14="http://schemas.microsoft.com/office/powerpoint/2010/main" val="400869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MCU Register Example</a:t>
            </a:r>
          </a:p>
        </p:txBody>
      </p:sp>
      <p:sp>
        <p:nvSpPr>
          <p:cNvPr id="3" name="Content Placeholder 2"/>
          <p:cNvSpPr>
            <a:spLocks noGrp="1"/>
          </p:cNvSpPr>
          <p:nvPr>
            <p:ph idx="1"/>
          </p:nvPr>
        </p:nvSpPr>
        <p:spPr>
          <a:xfrm>
            <a:off x="696000" y="1146259"/>
            <a:ext cx="10124400" cy="4989700"/>
          </a:xfrm>
        </p:spPr>
        <p:txBody>
          <a:bodyPr/>
          <a:lstStyle/>
          <a:p>
            <a:pPr fontAlgn="ctr">
              <a:spcBef>
                <a:spcPts val="1800"/>
              </a:spcBef>
              <a:spcAft>
                <a:spcPts val="1000"/>
              </a:spcAft>
            </a:pPr>
            <a:r>
              <a:rPr lang="en-GB" sz="2000" dirty="0"/>
              <a:t>As shown in previous modules, the GPIO peripheral can be directly accessed by writing/reading specific memory addresses:</a:t>
            </a:r>
          </a:p>
          <a:p>
            <a:pPr lvl="1" fontAlgn="ctr">
              <a:spcBef>
                <a:spcPts val="0"/>
              </a:spcBef>
              <a:spcAft>
                <a:spcPts val="1000"/>
              </a:spcAft>
            </a:pPr>
            <a:r>
              <a:rPr lang="en-GB" dirty="0"/>
              <a:t>Assign a pointer to the address of each register</a:t>
            </a:r>
          </a:p>
          <a:p>
            <a:pPr lvl="1" fontAlgn="ctr">
              <a:spcBef>
                <a:spcPts val="0"/>
              </a:spcBef>
              <a:spcAft>
                <a:spcPts val="1000"/>
              </a:spcAft>
            </a:pPr>
            <a:r>
              <a:rPr lang="en-GB" dirty="0"/>
              <a:t>Registers can be read/ written to using the pointer</a:t>
            </a:r>
          </a:p>
        </p:txBody>
      </p:sp>
      <p:sp>
        <p:nvSpPr>
          <p:cNvPr id="5" name="TextBox 4"/>
          <p:cNvSpPr txBox="1"/>
          <p:nvPr/>
        </p:nvSpPr>
        <p:spPr>
          <a:xfrm>
            <a:off x="4784070" y="6170091"/>
            <a:ext cx="2670218" cy="338554"/>
          </a:xfrm>
          <a:prstGeom prst="rect">
            <a:avLst/>
          </a:prstGeom>
          <a:noFill/>
        </p:spPr>
        <p:txBody>
          <a:bodyPr wrap="none" rtlCol="0">
            <a:spAutoFit/>
          </a:bodyPr>
          <a:lstStyle/>
          <a:p>
            <a:r>
              <a:rPr lang="en-GB" sz="1600" b="1" dirty="0">
                <a:latin typeface="+mn-lt"/>
              </a:rPr>
              <a:t>Directly access MCU registers</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770"/>
          <a:stretch/>
        </p:blipFill>
        <p:spPr bwMode="auto">
          <a:xfrm>
            <a:off x="2692339" y="2846388"/>
            <a:ext cx="6807322" cy="3287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43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Mbed API Example</a:t>
            </a:r>
          </a:p>
        </p:txBody>
      </p:sp>
      <p:sp>
        <p:nvSpPr>
          <p:cNvPr id="3" name="Content Placeholder 2"/>
          <p:cNvSpPr>
            <a:spLocks noGrp="1"/>
          </p:cNvSpPr>
          <p:nvPr>
            <p:ph idx="1"/>
          </p:nvPr>
        </p:nvSpPr>
        <p:spPr>
          <a:xfrm>
            <a:off x="762001" y="1219200"/>
            <a:ext cx="5757981" cy="4659500"/>
          </a:xfrm>
        </p:spPr>
        <p:txBody>
          <a:bodyPr/>
          <a:lstStyle/>
          <a:p>
            <a:pPr fontAlgn="ctr">
              <a:spcBef>
                <a:spcPts val="1800"/>
              </a:spcBef>
              <a:spcAft>
                <a:spcPts val="1000"/>
              </a:spcAft>
            </a:pPr>
            <a:r>
              <a:rPr lang="en-GB" sz="2000" dirty="0"/>
              <a:t>The Mbed API provides the actual user-friendly    object-oriented API to the final user</a:t>
            </a:r>
            <a:endParaRPr lang="en-GB" sz="1600" dirty="0"/>
          </a:p>
          <a:p>
            <a:pPr lvl="1" fontAlgn="ctr">
              <a:spcBef>
                <a:spcPts val="0"/>
              </a:spcBef>
              <a:spcAft>
                <a:spcPts val="1000"/>
              </a:spcAft>
            </a:pPr>
            <a:r>
              <a:rPr lang="en-GB" dirty="0"/>
              <a:t>More friendly functions/APIs </a:t>
            </a:r>
          </a:p>
          <a:p>
            <a:pPr lvl="1" fontAlgn="ctr">
              <a:spcBef>
                <a:spcPts val="0"/>
              </a:spcBef>
              <a:spcAft>
                <a:spcPts val="1000"/>
              </a:spcAft>
            </a:pPr>
            <a:r>
              <a:rPr lang="en-GB" dirty="0"/>
              <a:t>Object oriented API (using C++)</a:t>
            </a:r>
          </a:p>
          <a:p>
            <a:pPr lvl="1" fontAlgn="ctr">
              <a:spcBef>
                <a:spcPts val="0"/>
              </a:spcBef>
              <a:spcAft>
                <a:spcPts val="1000"/>
              </a:spcAft>
            </a:pPr>
            <a:r>
              <a:rPr lang="en-GB" dirty="0"/>
              <a:t>Top-level API used by the majority of the programs developed on the mbed platform</a:t>
            </a:r>
          </a:p>
          <a:p>
            <a:pPr lvl="1" fontAlgn="ctr">
              <a:spcBef>
                <a:spcPts val="0"/>
              </a:spcBef>
              <a:spcAft>
                <a:spcPts val="1000"/>
              </a:spcAft>
            </a:pPr>
            <a:r>
              <a:rPr lang="en-GB" dirty="0"/>
              <a:t>Defines basic operators to provide intuitive casting to primitive types and assignments</a:t>
            </a:r>
          </a:p>
          <a:p>
            <a:pPr lvl="1" fontAlgn="ctr">
              <a:spcBef>
                <a:spcPts val="0"/>
              </a:spcBef>
              <a:spcAft>
                <a:spcPts val="1000"/>
              </a:spcAft>
            </a:pPr>
            <a:r>
              <a:rPr lang="en-GB" dirty="0"/>
              <a:t>A digital IO class is defined as shown in the code clip.</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698" b="18490"/>
          <a:stretch/>
        </p:blipFill>
        <p:spPr bwMode="auto">
          <a:xfrm>
            <a:off x="7315200" y="638112"/>
            <a:ext cx="3976886" cy="5424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57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Mbed API Example</a:t>
            </a:r>
          </a:p>
        </p:txBody>
      </p:sp>
      <p:sp>
        <p:nvSpPr>
          <p:cNvPr id="3" name="Content Placeholder 2"/>
          <p:cNvSpPr>
            <a:spLocks noGrp="1"/>
          </p:cNvSpPr>
          <p:nvPr>
            <p:ph idx="1"/>
          </p:nvPr>
        </p:nvSpPr>
        <p:spPr>
          <a:xfrm>
            <a:off x="696000" y="1140600"/>
            <a:ext cx="10332000" cy="5260200"/>
          </a:xfrm>
        </p:spPr>
        <p:txBody>
          <a:bodyPr/>
          <a:lstStyle/>
          <a:p>
            <a:pPr>
              <a:spcBef>
                <a:spcPts val="2400"/>
              </a:spcBef>
            </a:pPr>
            <a:r>
              <a:rPr lang="en-GB" sz="2000" dirty="0"/>
              <a:t>With the support of the Mbed API, the same blinky example can be programmed in a much simpler and more intuitive way:</a:t>
            </a:r>
          </a:p>
        </p:txBody>
      </p:sp>
      <p:sp>
        <p:nvSpPr>
          <p:cNvPr id="7" name="Content Placeholder 2"/>
          <p:cNvSpPr txBox="1">
            <a:spLocks/>
          </p:cNvSpPr>
          <p:nvPr/>
        </p:nvSpPr>
        <p:spPr bwMode="auto">
          <a:xfrm>
            <a:off x="696000" y="4876801"/>
            <a:ext cx="1089660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ctr" hangingPunct="0">
              <a:spcBef>
                <a:spcPts val="1200"/>
              </a:spcBef>
              <a:spcAft>
                <a:spcPct val="0"/>
              </a:spcAft>
              <a:buClr>
                <a:schemeClr val="accent1"/>
              </a:buClr>
              <a:buSzPct val="125000"/>
              <a:buFont typeface="Wingdings" pitchFamily="2" charset="2"/>
              <a:buChar char="§"/>
              <a:defRPr sz="2400">
                <a:solidFill>
                  <a:srgbClr val="000000"/>
                </a:solidFill>
                <a:latin typeface="+mn-lt"/>
                <a:ea typeface="+mn-ea"/>
                <a:cs typeface="+mn-cs"/>
              </a:defRPr>
            </a:lvl1pPr>
            <a:lvl2pPr marL="722313" indent="-277813"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2pPr>
            <a:lvl3pPr marL="1165225" indent="-250825"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3pPr>
            <a:lvl4pPr marL="16002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4pPr>
            <a:lvl5pPr marL="20574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5pPr>
            <a:lvl6pPr marL="25146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6pPr>
            <a:lvl7pPr marL="29718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7pPr>
            <a:lvl8pPr marL="34290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8pPr>
            <a:lvl9pPr marL="38862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9pPr>
          </a:lstStyle>
          <a:p>
            <a:pPr eaLnBrk="1" hangingPunct="1">
              <a:spcBef>
                <a:spcPts val="1800"/>
              </a:spcBef>
              <a:buSzPct val="80000"/>
              <a:buFont typeface="Arial" panose="020B0604020202020204" pitchFamily="34" charset="0"/>
              <a:buChar char="•"/>
            </a:pPr>
            <a:r>
              <a:rPr lang="en-GB" sz="1800" dirty="0">
                <a:solidFill>
                  <a:schemeClr val="tx1"/>
                </a:solidFill>
                <a:cs typeface="Gill Sans MT"/>
              </a:rPr>
              <a:t>Note that the Mbed API is programmed using the object-oriented language C++, which originated from C language with object-oriented features such as classes.</a:t>
            </a:r>
          </a:p>
          <a:p>
            <a:pPr eaLnBrk="1" hangingPunct="1">
              <a:spcBef>
                <a:spcPts val="1800"/>
              </a:spcBef>
              <a:buSzPct val="80000"/>
              <a:buFont typeface="Arial" panose="020B0604020202020204" pitchFamily="34" charset="0"/>
              <a:buChar char="•"/>
            </a:pPr>
            <a:r>
              <a:rPr lang="en-GB" sz="1800" dirty="0">
                <a:solidFill>
                  <a:schemeClr val="tx1"/>
                </a:solidFill>
                <a:cs typeface="Gill Sans MT"/>
              </a:rPr>
              <a:t>Deep knowledge of  C++ is not necessary to use the Mbed API. However, many tutorials and books can help you learn C++ if you wish.</a:t>
            </a:r>
          </a:p>
        </p:txBody>
      </p:sp>
      <p:grpSp>
        <p:nvGrpSpPr>
          <p:cNvPr id="11" name="Group 10">
            <a:extLst>
              <a:ext uri="{FF2B5EF4-FFF2-40B4-BE49-F238E27FC236}">
                <a16:creationId xmlns:a16="http://schemas.microsoft.com/office/drawing/2014/main" id="{9518E705-0804-408E-BCCD-A3CBCFCB4E92}"/>
              </a:ext>
            </a:extLst>
          </p:cNvPr>
          <p:cNvGrpSpPr/>
          <p:nvPr/>
        </p:nvGrpSpPr>
        <p:grpSpPr>
          <a:xfrm>
            <a:off x="838200" y="1873200"/>
            <a:ext cx="10189800" cy="2775000"/>
            <a:chOff x="835819" y="1676400"/>
            <a:chExt cx="10189800" cy="277500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 t="14391" r="47974" b="77114"/>
            <a:stretch/>
          </p:blipFill>
          <p:spPr bwMode="auto">
            <a:xfrm>
              <a:off x="8379619" y="3886200"/>
              <a:ext cx="2646000" cy="56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E697EC19-83A6-455E-8010-6A80E3A5734B}"/>
                </a:ext>
              </a:extLst>
            </p:cNvPr>
            <p:cNvGrpSpPr/>
            <p:nvPr/>
          </p:nvGrpSpPr>
          <p:grpSpPr>
            <a:xfrm>
              <a:off x="835819" y="1676400"/>
              <a:ext cx="8983800" cy="2295172"/>
              <a:chOff x="835819" y="1676400"/>
              <a:chExt cx="8983800" cy="2295172"/>
            </a:xfrm>
          </p:grpSpPr>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 t="1367" r="39906" b="3158"/>
              <a:stretch/>
            </p:blipFill>
            <p:spPr bwMode="auto">
              <a:xfrm>
                <a:off x="835819" y="1752600"/>
                <a:ext cx="4350146" cy="2218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3" r="36335" b="85554"/>
              <a:stretch/>
            </p:blipFill>
            <p:spPr bwMode="auto">
              <a:xfrm>
                <a:off x="6093619" y="1676400"/>
                <a:ext cx="3114000" cy="96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 t="71413" r="25700" b="18471"/>
              <a:stretch/>
            </p:blipFill>
            <p:spPr bwMode="auto">
              <a:xfrm>
                <a:off x="6093619" y="3048000"/>
                <a:ext cx="3726000" cy="67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p:nvPr/>
            </p:nvCxnSpPr>
            <p:spPr>
              <a:xfrm>
                <a:off x="7693819" y="3352800"/>
                <a:ext cx="121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13" name="Textfeld 12"/>
          <p:cNvSpPr txBox="1"/>
          <p:nvPr/>
        </p:nvSpPr>
        <p:spPr>
          <a:xfrm>
            <a:off x="1981200" y="4244573"/>
            <a:ext cx="914400" cy="708427"/>
          </a:xfrm>
          <a:prstGeom prst="rect">
            <a:avLst/>
          </a:prstGeom>
        </p:spPr>
        <p:txBody>
          <a:bodyPr vert="horz" wrap="none" lIns="0" tIns="0" rIns="0" bIns="0" rtlCol="0" anchor="t">
            <a:normAutofit/>
          </a:bodyPr>
          <a:lstStyle/>
          <a:p>
            <a:r>
              <a:rPr lang="en-GB" dirty="0"/>
              <a:t>code...</a:t>
            </a:r>
          </a:p>
        </p:txBody>
      </p:sp>
      <p:sp>
        <p:nvSpPr>
          <p:cNvPr id="15" name="Textfeld 14"/>
          <p:cNvSpPr txBox="1"/>
          <p:nvPr/>
        </p:nvSpPr>
        <p:spPr>
          <a:xfrm>
            <a:off x="6477000" y="4038600"/>
            <a:ext cx="914400" cy="609600"/>
          </a:xfrm>
          <a:prstGeom prst="rect">
            <a:avLst/>
          </a:prstGeom>
        </p:spPr>
        <p:txBody>
          <a:bodyPr vert="horz" wrap="none" lIns="0" tIns="0" rIns="0" bIns="0" rtlCol="0" anchor="t">
            <a:normAutofit/>
          </a:bodyPr>
          <a:lstStyle/>
          <a:p>
            <a:r>
              <a:rPr lang="en-GB" sz="1600" dirty="0"/>
              <a:t>... using Mbed API</a:t>
            </a:r>
          </a:p>
        </p:txBody>
      </p:sp>
      <p:sp>
        <p:nvSpPr>
          <p:cNvPr id="14" name="Arrow: Up 13">
            <a:extLst>
              <a:ext uri="{FF2B5EF4-FFF2-40B4-BE49-F238E27FC236}">
                <a16:creationId xmlns:a16="http://schemas.microsoft.com/office/drawing/2014/main" id="{44DCDE21-2946-405B-8279-E954AC5B0314}"/>
              </a:ext>
            </a:extLst>
          </p:cNvPr>
          <p:cNvSpPr/>
          <p:nvPr/>
        </p:nvSpPr>
        <p:spPr>
          <a:xfrm rot="16200000">
            <a:off x="3987473" y="777470"/>
            <a:ext cx="1121104" cy="309595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04F1D7A3-5FD7-45F8-9748-C29EA409579D}"/>
              </a:ext>
            </a:extLst>
          </p:cNvPr>
          <p:cNvSpPr/>
          <p:nvPr/>
        </p:nvSpPr>
        <p:spPr>
          <a:xfrm rot="16200000">
            <a:off x="3835074" y="1907443"/>
            <a:ext cx="1121104" cy="3400753"/>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349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
            <a:extLst>
              <a:ext uri="{FF2B5EF4-FFF2-40B4-BE49-F238E27FC236}">
                <a16:creationId xmlns:a16="http://schemas.microsoft.com/office/drawing/2014/main" id="{F90D3284-9712-4537-BC96-6C7B4F66EA77}"/>
              </a:ext>
            </a:extLst>
          </p:cNvPr>
          <p:cNvSpPr/>
          <p:nvPr/>
        </p:nvSpPr>
        <p:spPr>
          <a:xfrm>
            <a:off x="342498" y="3206813"/>
            <a:ext cx="5715000" cy="3048000"/>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dirty="0">
                <a:solidFill>
                  <a:schemeClr val="tx1"/>
                </a:solidFill>
              </a:rPr>
              <a:t>low level programming</a:t>
            </a:r>
          </a:p>
        </p:txBody>
      </p:sp>
      <p:sp>
        <p:nvSpPr>
          <p:cNvPr id="18" name="Rechteck 19">
            <a:extLst>
              <a:ext uri="{FF2B5EF4-FFF2-40B4-BE49-F238E27FC236}">
                <a16:creationId xmlns:a16="http://schemas.microsoft.com/office/drawing/2014/main" id="{B4CC4D52-9EDC-4A98-9BDA-D6AB105445F2}"/>
              </a:ext>
            </a:extLst>
          </p:cNvPr>
          <p:cNvSpPr/>
          <p:nvPr/>
        </p:nvSpPr>
        <p:spPr>
          <a:xfrm>
            <a:off x="6743298" y="3206813"/>
            <a:ext cx="5105400" cy="3048000"/>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dirty="0">
                <a:solidFill>
                  <a:schemeClr val="tx1"/>
                </a:solidFill>
              </a:rPr>
              <a:t>higher-level CMSIS programming</a:t>
            </a:r>
          </a:p>
        </p:txBody>
      </p:sp>
      <p:sp>
        <p:nvSpPr>
          <p:cNvPr id="2" name="Title 1">
            <a:extLst>
              <a:ext uri="{FF2B5EF4-FFF2-40B4-BE49-F238E27FC236}">
                <a16:creationId xmlns:a16="http://schemas.microsoft.com/office/drawing/2014/main" id="{1B67330E-5098-4C4A-865B-CD79D79870A3}"/>
              </a:ext>
            </a:extLst>
          </p:cNvPr>
          <p:cNvSpPr>
            <a:spLocks noGrp="1"/>
          </p:cNvSpPr>
          <p:nvPr>
            <p:ph type="title"/>
          </p:nvPr>
        </p:nvSpPr>
        <p:spPr/>
        <p:txBody>
          <a:bodyPr/>
          <a:lstStyle/>
          <a:p>
            <a:r>
              <a:rPr lang="en-GB" dirty="0"/>
              <a:t>Cortex Microcontroller Software Interface Standard (CMSIS)</a:t>
            </a:r>
            <a:endParaRPr lang="en-US" dirty="0"/>
          </a:p>
        </p:txBody>
      </p:sp>
      <p:sp>
        <p:nvSpPr>
          <p:cNvPr id="3" name="Content Placeholder 2">
            <a:extLst>
              <a:ext uri="{FF2B5EF4-FFF2-40B4-BE49-F238E27FC236}">
                <a16:creationId xmlns:a16="http://schemas.microsoft.com/office/drawing/2014/main" id="{1663E31E-4878-4BE3-8F31-62E94649AEA1}"/>
              </a:ext>
            </a:extLst>
          </p:cNvPr>
          <p:cNvSpPr>
            <a:spLocks noGrp="1"/>
          </p:cNvSpPr>
          <p:nvPr>
            <p:ph idx="1"/>
          </p:nvPr>
        </p:nvSpPr>
        <p:spPr>
          <a:xfrm>
            <a:off x="479425" y="1171111"/>
            <a:ext cx="11233150" cy="1995601"/>
          </a:xfrm>
        </p:spPr>
        <p:txBody>
          <a:bodyPr/>
          <a:lstStyle/>
          <a:p>
            <a:pPr>
              <a:spcBef>
                <a:spcPts val="1200"/>
              </a:spcBef>
            </a:pPr>
            <a:r>
              <a:rPr lang="en-GB" sz="1600" dirty="0"/>
              <a:t>CMSIS: Cortex Microcontroller Software Interface Standard</a:t>
            </a:r>
          </a:p>
          <a:p>
            <a:pPr lvl="1">
              <a:spcBef>
                <a:spcPts val="1200"/>
              </a:spcBef>
            </a:pPr>
            <a:r>
              <a:rPr lang="en-GB" sz="1600" dirty="0"/>
              <a:t>A vendor-independent hardware abstraction layer for the Cortex-M processor series</a:t>
            </a:r>
          </a:p>
          <a:p>
            <a:pPr lvl="1">
              <a:spcBef>
                <a:spcPts val="1200"/>
              </a:spcBef>
            </a:pPr>
            <a:r>
              <a:rPr lang="en-GB" sz="1600" dirty="0"/>
              <a:t>Provides a standardized software interface, such as library functions, which help control the processor more easily, e.g. configuring the Nested Vectored Interrupt Controller (NVIC)</a:t>
            </a:r>
          </a:p>
          <a:p>
            <a:pPr lvl="1">
              <a:spcBef>
                <a:spcPts val="1200"/>
              </a:spcBef>
            </a:pPr>
            <a:r>
              <a:rPr lang="en-GB" sz="1600" dirty="0"/>
              <a:t>Improves software portability across different Cortex-M processors and Cortex-M based microcontrollers</a:t>
            </a:r>
          </a:p>
          <a:p>
            <a:endParaRPr lang="en-US" dirty="0"/>
          </a:p>
        </p:txBody>
      </p:sp>
      <p:sp>
        <p:nvSpPr>
          <p:cNvPr id="4" name="Rectangle 3">
            <a:extLst>
              <a:ext uri="{FF2B5EF4-FFF2-40B4-BE49-F238E27FC236}">
                <a16:creationId xmlns:a16="http://schemas.microsoft.com/office/drawing/2014/main" id="{2F6724C4-B2ED-4A17-981B-6948C7543A02}"/>
              </a:ext>
            </a:extLst>
          </p:cNvPr>
          <p:cNvSpPr/>
          <p:nvPr/>
        </p:nvSpPr>
        <p:spPr bwMode="auto">
          <a:xfrm>
            <a:off x="7379870" y="4751451"/>
            <a:ext cx="3871987" cy="265112"/>
          </a:xfrm>
          <a:prstGeom prst="rect">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fontAlgn="base">
              <a:spcBef>
                <a:spcPct val="0"/>
              </a:spcBef>
              <a:spcAft>
                <a:spcPct val="0"/>
              </a:spcAft>
              <a:defRPr/>
            </a:pPr>
            <a:r>
              <a:rPr lang="en-GB" sz="1500" dirty="0">
                <a:solidFill>
                  <a:schemeClr val="bg1"/>
                </a:solidFill>
                <a:ea typeface="MS PGothic" pitchFamily="34" charset="-128"/>
              </a:rPr>
              <a:t>Arm CMSIS-Core</a:t>
            </a:r>
          </a:p>
        </p:txBody>
      </p:sp>
      <p:sp>
        <p:nvSpPr>
          <p:cNvPr id="5" name="Rectangle 4">
            <a:extLst>
              <a:ext uri="{FF2B5EF4-FFF2-40B4-BE49-F238E27FC236}">
                <a16:creationId xmlns:a16="http://schemas.microsoft.com/office/drawing/2014/main" id="{820B2076-9018-4CFC-AB82-EF4CA4838657}"/>
              </a:ext>
            </a:extLst>
          </p:cNvPr>
          <p:cNvSpPr/>
          <p:nvPr/>
        </p:nvSpPr>
        <p:spPr bwMode="auto">
          <a:xfrm>
            <a:off x="7379870" y="5273739"/>
            <a:ext cx="3871987" cy="828675"/>
          </a:xfrm>
          <a:prstGeom prst="rect">
            <a:avLst/>
          </a:prstGeom>
          <a:solidFill>
            <a:schemeClr val="bg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dirty="0">
              <a:cs typeface="+mn-cs"/>
            </a:endParaRPr>
          </a:p>
        </p:txBody>
      </p:sp>
      <p:sp>
        <p:nvSpPr>
          <p:cNvPr id="6" name="Up-Down Arrow 12">
            <a:extLst>
              <a:ext uri="{FF2B5EF4-FFF2-40B4-BE49-F238E27FC236}">
                <a16:creationId xmlns:a16="http://schemas.microsoft.com/office/drawing/2014/main" id="{C9A55B56-2A39-4F53-876D-D7190F076099}"/>
              </a:ext>
            </a:extLst>
          </p:cNvPr>
          <p:cNvSpPr/>
          <p:nvPr/>
        </p:nvSpPr>
        <p:spPr bwMode="auto">
          <a:xfrm>
            <a:off x="9237577" y="5016564"/>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7" name="Up-Down Arrow 20">
            <a:extLst>
              <a:ext uri="{FF2B5EF4-FFF2-40B4-BE49-F238E27FC236}">
                <a16:creationId xmlns:a16="http://schemas.microsoft.com/office/drawing/2014/main" id="{DF5BB5E1-4CA1-4EF7-8796-61D65B7E58E9}"/>
              </a:ext>
            </a:extLst>
          </p:cNvPr>
          <p:cNvSpPr/>
          <p:nvPr/>
        </p:nvSpPr>
        <p:spPr bwMode="auto">
          <a:xfrm>
            <a:off x="9237577" y="4494277"/>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8" name="Rectangle 7">
            <a:extLst>
              <a:ext uri="{FF2B5EF4-FFF2-40B4-BE49-F238E27FC236}">
                <a16:creationId xmlns:a16="http://schemas.microsoft.com/office/drawing/2014/main" id="{A5A2F022-1163-40D8-9AEE-4BCB7C8954AC}"/>
              </a:ext>
            </a:extLst>
          </p:cNvPr>
          <p:cNvSpPr/>
          <p:nvPr/>
        </p:nvSpPr>
        <p:spPr bwMode="auto">
          <a:xfrm>
            <a:off x="1813093" y="5273739"/>
            <a:ext cx="2786562" cy="828675"/>
          </a:xfrm>
          <a:prstGeom prst="rect">
            <a:avLst/>
          </a:prstGeom>
          <a:solidFill>
            <a:schemeClr val="bg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fontAlgn="base">
              <a:spcBef>
                <a:spcPct val="0"/>
              </a:spcBef>
              <a:spcAft>
                <a:spcPct val="0"/>
              </a:spcAft>
              <a:defRPr/>
            </a:pPr>
            <a:r>
              <a:rPr lang="en-GB" sz="1500" dirty="0">
                <a:solidFill>
                  <a:srgbClr val="000000"/>
                </a:solidFill>
                <a:ea typeface="MS PGothic" pitchFamily="34" charset="-128"/>
              </a:rPr>
              <a:t>Arm Cortex-M</a:t>
            </a:r>
          </a:p>
          <a:p>
            <a:pPr algn="ctr" fontAlgn="base">
              <a:spcBef>
                <a:spcPct val="0"/>
              </a:spcBef>
              <a:spcAft>
                <a:spcPct val="0"/>
              </a:spcAft>
              <a:defRPr/>
            </a:pPr>
            <a:r>
              <a:rPr lang="en-GB" sz="1500" dirty="0">
                <a:solidFill>
                  <a:srgbClr val="000000"/>
                </a:solidFill>
                <a:ea typeface="MS PGothic" pitchFamily="34" charset="-128"/>
              </a:rPr>
              <a:t>Processor</a:t>
            </a:r>
          </a:p>
        </p:txBody>
      </p:sp>
      <p:sp>
        <p:nvSpPr>
          <p:cNvPr id="9" name="Up-Down Arrow 23">
            <a:extLst>
              <a:ext uri="{FF2B5EF4-FFF2-40B4-BE49-F238E27FC236}">
                <a16:creationId xmlns:a16="http://schemas.microsoft.com/office/drawing/2014/main" id="{1AFDCF21-F74A-46EF-A64A-68F3CF159834}"/>
              </a:ext>
            </a:extLst>
          </p:cNvPr>
          <p:cNvSpPr/>
          <p:nvPr/>
        </p:nvSpPr>
        <p:spPr bwMode="auto">
          <a:xfrm>
            <a:off x="3116451" y="4622863"/>
            <a:ext cx="239091" cy="5842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0" name="Right Arrow 2">
            <a:extLst>
              <a:ext uri="{FF2B5EF4-FFF2-40B4-BE49-F238E27FC236}">
                <a16:creationId xmlns:a16="http://schemas.microsoft.com/office/drawing/2014/main" id="{D22B42B7-4C8F-4D7C-972B-D53AEAEBFDE6}"/>
              </a:ext>
            </a:extLst>
          </p:cNvPr>
          <p:cNvSpPr/>
          <p:nvPr/>
        </p:nvSpPr>
        <p:spPr bwMode="auto">
          <a:xfrm>
            <a:off x="6057499" y="4578413"/>
            <a:ext cx="685800" cy="6096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500" dirty="0">
                <a:solidFill>
                  <a:srgbClr val="000000"/>
                </a:solidFill>
                <a:ea typeface="MS PGothic" pitchFamily="34" charset="-128"/>
              </a:rPr>
              <a:t>API</a:t>
            </a:r>
          </a:p>
        </p:txBody>
      </p:sp>
      <p:sp>
        <p:nvSpPr>
          <p:cNvPr id="11" name="Rectangle 10">
            <a:extLst>
              <a:ext uri="{FF2B5EF4-FFF2-40B4-BE49-F238E27FC236}">
                <a16:creationId xmlns:a16="http://schemas.microsoft.com/office/drawing/2014/main" id="{6E85A36A-3AC6-451F-A9EC-BB5C3F820E56}"/>
              </a:ext>
            </a:extLst>
          </p:cNvPr>
          <p:cNvSpPr/>
          <p:nvPr/>
        </p:nvSpPr>
        <p:spPr bwMode="auto">
          <a:xfrm>
            <a:off x="8213510" y="5324539"/>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fontAlgn="base">
              <a:spcBef>
                <a:spcPct val="0"/>
              </a:spcBef>
              <a:spcAft>
                <a:spcPct val="0"/>
              </a:spcAft>
              <a:defRPr/>
            </a:pPr>
            <a:r>
              <a:rPr lang="en-GB" sz="1500" dirty="0">
                <a:solidFill>
                  <a:srgbClr val="000000"/>
                </a:solidFill>
                <a:ea typeface="MS PGothic" pitchFamily="34" charset="-128"/>
              </a:rPr>
              <a:t>Cortex-M0</a:t>
            </a:r>
          </a:p>
        </p:txBody>
      </p:sp>
      <p:sp>
        <p:nvSpPr>
          <p:cNvPr id="12" name="Rectangle 11">
            <a:extLst>
              <a:ext uri="{FF2B5EF4-FFF2-40B4-BE49-F238E27FC236}">
                <a16:creationId xmlns:a16="http://schemas.microsoft.com/office/drawing/2014/main" id="{EF527416-5BB6-47D5-8679-19B70F3595AE}"/>
              </a:ext>
            </a:extLst>
          </p:cNvPr>
          <p:cNvSpPr/>
          <p:nvPr/>
        </p:nvSpPr>
        <p:spPr bwMode="auto">
          <a:xfrm>
            <a:off x="8213510" y="5597589"/>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fontAlgn="base">
              <a:spcBef>
                <a:spcPct val="0"/>
              </a:spcBef>
              <a:spcAft>
                <a:spcPct val="0"/>
              </a:spcAft>
              <a:defRPr/>
            </a:pPr>
            <a:r>
              <a:rPr lang="en-GB" sz="1500" dirty="0">
                <a:solidFill>
                  <a:srgbClr val="000000"/>
                </a:solidFill>
                <a:ea typeface="MS PGothic" pitchFamily="34" charset="-128"/>
              </a:rPr>
              <a:t>Cortex-M3</a:t>
            </a:r>
          </a:p>
        </p:txBody>
      </p:sp>
      <p:sp>
        <p:nvSpPr>
          <p:cNvPr id="13" name="Rectangle 12">
            <a:extLst>
              <a:ext uri="{FF2B5EF4-FFF2-40B4-BE49-F238E27FC236}">
                <a16:creationId xmlns:a16="http://schemas.microsoft.com/office/drawing/2014/main" id="{68E869B8-5107-4DE6-BBF5-22EE4DB1B0BE}"/>
              </a:ext>
            </a:extLst>
          </p:cNvPr>
          <p:cNvSpPr/>
          <p:nvPr/>
        </p:nvSpPr>
        <p:spPr bwMode="auto">
          <a:xfrm>
            <a:off x="8213510" y="5864289"/>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fontAlgn="base">
              <a:spcBef>
                <a:spcPct val="0"/>
              </a:spcBef>
              <a:spcAft>
                <a:spcPct val="0"/>
              </a:spcAft>
              <a:defRPr/>
            </a:pPr>
            <a:r>
              <a:rPr lang="en-GB" sz="1500" dirty="0">
                <a:solidFill>
                  <a:srgbClr val="000000"/>
                </a:solidFill>
                <a:ea typeface="MS PGothic" pitchFamily="34" charset="-128"/>
              </a:rPr>
              <a:t>Cortex-M4</a:t>
            </a:r>
          </a:p>
        </p:txBody>
      </p:sp>
      <p:sp>
        <p:nvSpPr>
          <p:cNvPr id="14" name="TextBox 19">
            <a:extLst>
              <a:ext uri="{FF2B5EF4-FFF2-40B4-BE49-F238E27FC236}">
                <a16:creationId xmlns:a16="http://schemas.microsoft.com/office/drawing/2014/main" id="{40B719B3-7730-4972-B9AE-F1C2DECCAC21}"/>
              </a:ext>
            </a:extLst>
          </p:cNvPr>
          <p:cNvSpPr txBox="1">
            <a:spLocks noChangeArrowheads="1"/>
          </p:cNvSpPr>
          <p:nvPr/>
        </p:nvSpPr>
        <p:spPr bwMode="auto">
          <a:xfrm rot="-5400000">
            <a:off x="7203010" y="5526494"/>
            <a:ext cx="958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Cortex-M</a:t>
            </a:r>
          </a:p>
        </p:txBody>
      </p:sp>
      <p:sp>
        <p:nvSpPr>
          <p:cNvPr id="15" name="Rectangle 14">
            <a:extLst>
              <a:ext uri="{FF2B5EF4-FFF2-40B4-BE49-F238E27FC236}">
                <a16:creationId xmlns:a16="http://schemas.microsoft.com/office/drawing/2014/main" id="{A252DA3C-1063-4365-80B0-216EF98984CD}"/>
              </a:ext>
            </a:extLst>
          </p:cNvPr>
          <p:cNvSpPr/>
          <p:nvPr/>
        </p:nvSpPr>
        <p:spPr bwMode="auto">
          <a:xfrm>
            <a:off x="573211" y="3638614"/>
            <a:ext cx="5374233" cy="817563"/>
          </a:xfrm>
          <a:prstGeom prst="rect">
            <a:avLst/>
          </a:prstGeom>
          <a:solidFill>
            <a:schemeClr val="accent5"/>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algn="ctr" eaLnBrk="1" hangingPunct="1"/>
            <a:r>
              <a:rPr lang="en-GB" sz="1500" b="0" dirty="0">
                <a:solidFill>
                  <a:schemeClr val="bg1"/>
                </a:solidFill>
                <a:latin typeface="+mn-lt"/>
              </a:rPr>
              <a:t>Configure Cortex-M by directly accessing </a:t>
            </a:r>
          </a:p>
          <a:p>
            <a:pPr algn="ctr" eaLnBrk="1" hangingPunct="1"/>
            <a:r>
              <a:rPr lang="en-GB" sz="1500" b="0" dirty="0">
                <a:solidFill>
                  <a:schemeClr val="bg1"/>
                </a:solidFill>
                <a:latin typeface="+mn-lt"/>
              </a:rPr>
              <a:t>registers in its internal memory space</a:t>
            </a:r>
          </a:p>
          <a:p>
            <a:pPr algn="ctr" eaLnBrk="1" hangingPunct="1"/>
            <a:r>
              <a:rPr lang="en-GB" sz="1500" b="0" dirty="0">
                <a:solidFill>
                  <a:schemeClr val="bg1"/>
                </a:solidFill>
                <a:latin typeface="+mn-lt"/>
              </a:rPr>
              <a:t>e.g. *(unsigned int*) NVIC_INT_ENABLE = 0x01;</a:t>
            </a:r>
          </a:p>
        </p:txBody>
      </p:sp>
      <p:sp>
        <p:nvSpPr>
          <p:cNvPr id="16" name="Rectangle 15">
            <a:extLst>
              <a:ext uri="{FF2B5EF4-FFF2-40B4-BE49-F238E27FC236}">
                <a16:creationId xmlns:a16="http://schemas.microsoft.com/office/drawing/2014/main" id="{AC673A17-62D1-4D92-AF87-A6332052601B}"/>
              </a:ext>
            </a:extLst>
          </p:cNvPr>
          <p:cNvSpPr/>
          <p:nvPr/>
        </p:nvSpPr>
        <p:spPr bwMode="auto">
          <a:xfrm>
            <a:off x="7030754" y="3638614"/>
            <a:ext cx="4671775" cy="817563"/>
          </a:xfrm>
          <a:prstGeom prst="rect">
            <a:avLst/>
          </a:prstGeom>
          <a:solidFill>
            <a:schemeClr val="accent5"/>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algn="ctr" eaLnBrk="1" hangingPunct="1"/>
            <a:r>
              <a:rPr lang="en-GB" sz="1500" b="0" dirty="0">
                <a:solidFill>
                  <a:schemeClr val="bg1"/>
                </a:solidFill>
                <a:latin typeface="+mn-lt"/>
              </a:rPr>
              <a:t>Configure Cortex-M processors </a:t>
            </a:r>
          </a:p>
          <a:p>
            <a:pPr algn="ctr" eaLnBrk="1" hangingPunct="1"/>
            <a:r>
              <a:rPr lang="en-GB" sz="1500" b="0" dirty="0">
                <a:solidFill>
                  <a:schemeClr val="bg1"/>
                </a:solidFill>
                <a:latin typeface="+mn-lt"/>
              </a:rPr>
              <a:t>by using CMSIS libraries</a:t>
            </a:r>
          </a:p>
          <a:p>
            <a:pPr algn="ctr" eaLnBrk="1" hangingPunct="1"/>
            <a:r>
              <a:rPr lang="en-GB" sz="1500" b="0" dirty="0">
                <a:solidFill>
                  <a:schemeClr val="bg1"/>
                </a:solidFill>
                <a:latin typeface="+mn-lt"/>
              </a:rPr>
              <a:t>e.g. NVIC_EnableIRQ(Timer_IRQn);</a:t>
            </a:r>
          </a:p>
        </p:txBody>
      </p:sp>
    </p:spTree>
    <p:extLst>
      <p:ext uri="{BB962C8B-B14F-4D97-AF65-F5344CB8AC3E}">
        <p14:creationId xmlns:p14="http://schemas.microsoft.com/office/powerpoint/2010/main" val="969716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F73D-1582-48D9-BCA7-21C6C57B04A5}"/>
              </a:ext>
            </a:extLst>
          </p:cNvPr>
          <p:cNvSpPr>
            <a:spLocks noGrp="1"/>
          </p:cNvSpPr>
          <p:nvPr>
            <p:ph type="title"/>
          </p:nvPr>
        </p:nvSpPr>
        <p:spPr/>
        <p:txBody>
          <a:bodyPr/>
          <a:lstStyle/>
          <a:p>
            <a:r>
              <a:rPr lang="en-GB" dirty="0"/>
              <a:t>What is Standardized by CMSIS?</a:t>
            </a:r>
            <a:endParaRPr lang="en-US" dirty="0"/>
          </a:p>
        </p:txBody>
      </p:sp>
      <p:sp>
        <p:nvSpPr>
          <p:cNvPr id="3" name="Content Placeholder 2">
            <a:extLst>
              <a:ext uri="{FF2B5EF4-FFF2-40B4-BE49-F238E27FC236}">
                <a16:creationId xmlns:a16="http://schemas.microsoft.com/office/drawing/2014/main" id="{13738181-4571-4B6E-800A-86A9E40D2022}"/>
              </a:ext>
            </a:extLst>
          </p:cNvPr>
          <p:cNvSpPr>
            <a:spLocks noGrp="1"/>
          </p:cNvSpPr>
          <p:nvPr>
            <p:ph idx="1"/>
          </p:nvPr>
        </p:nvSpPr>
        <p:spPr/>
        <p:txBody>
          <a:bodyPr/>
          <a:lstStyle/>
          <a:p>
            <a:r>
              <a:rPr lang="en-GB" sz="1600" dirty="0"/>
              <a:t>Functions to access, e.g., NVIC, System Control Block (SCB) and System Tick timer</a:t>
            </a:r>
          </a:p>
          <a:p>
            <a:pPr lvl="1">
              <a:spcBef>
                <a:spcPts val="600"/>
              </a:spcBef>
            </a:pPr>
            <a:r>
              <a:rPr lang="en-GB" sz="1600" dirty="0"/>
              <a:t>Enables an interrupt or exception: </a:t>
            </a:r>
            <a:r>
              <a:rPr lang="en-GB" sz="1600" dirty="0" err="1"/>
              <a:t>NVIC_EnableIRQ</a:t>
            </a:r>
            <a:r>
              <a:rPr lang="en-GB" sz="1600" dirty="0"/>
              <a:t> (</a:t>
            </a:r>
            <a:r>
              <a:rPr lang="en-GB" sz="1600" dirty="0" err="1"/>
              <a:t>IRQn_Type</a:t>
            </a:r>
            <a:r>
              <a:rPr lang="en-GB" sz="1600" dirty="0"/>
              <a:t> </a:t>
            </a:r>
            <a:r>
              <a:rPr lang="en-GB" sz="1600" dirty="0" err="1"/>
              <a:t>IRQn</a:t>
            </a:r>
            <a:r>
              <a:rPr lang="en-GB" sz="1600" dirty="0"/>
              <a:t>)</a:t>
            </a:r>
          </a:p>
          <a:p>
            <a:pPr lvl="1">
              <a:spcBef>
                <a:spcPts val="600"/>
              </a:spcBef>
            </a:pPr>
            <a:r>
              <a:rPr lang="en-GB" sz="1600" dirty="0"/>
              <a:t>Sets pending status of interrupt: void </a:t>
            </a:r>
            <a:r>
              <a:rPr lang="en-GB" sz="1600" dirty="0" err="1"/>
              <a:t>NVIC_SetPendingIRQ</a:t>
            </a:r>
            <a:r>
              <a:rPr lang="en-GB" sz="1600" dirty="0"/>
              <a:t> (</a:t>
            </a:r>
            <a:r>
              <a:rPr lang="en-GB" sz="1600" dirty="0" err="1"/>
              <a:t>IRQn_Type</a:t>
            </a:r>
            <a:r>
              <a:rPr lang="en-GB" sz="1600" dirty="0"/>
              <a:t> </a:t>
            </a:r>
            <a:r>
              <a:rPr lang="en-GB" sz="1600" dirty="0" err="1"/>
              <a:t>IRQn</a:t>
            </a:r>
            <a:r>
              <a:rPr lang="en-GB" sz="1600" dirty="0"/>
              <a:t>)</a:t>
            </a:r>
          </a:p>
          <a:p>
            <a:pPr marL="506095" lvl="1" indent="0">
              <a:spcBef>
                <a:spcPts val="600"/>
              </a:spcBef>
              <a:buNone/>
            </a:pPr>
            <a:endParaRPr lang="en-GB" sz="1600" dirty="0"/>
          </a:p>
          <a:p>
            <a:r>
              <a:rPr lang="en-GB" sz="1600" dirty="0"/>
              <a:t>Access to special registers e.g.</a:t>
            </a:r>
          </a:p>
          <a:p>
            <a:pPr marL="399600" indent="-165600">
              <a:spcAft>
                <a:spcPts val="1200"/>
              </a:spcAft>
              <a:buSzPct val="80000"/>
              <a:buFont typeface="Arial" panose="020B0604020202020204" pitchFamily="34" charset="0"/>
              <a:buChar char="•"/>
            </a:pPr>
            <a:r>
              <a:rPr lang="en-GB" sz="1400" dirty="0"/>
              <a:t>Read PRIMASK register: uint32_t __</a:t>
            </a:r>
            <a:r>
              <a:rPr lang="en-GB" sz="1400" dirty="0" err="1"/>
              <a:t>get_PRIMASK</a:t>
            </a:r>
            <a:r>
              <a:rPr lang="en-GB" sz="1400" dirty="0"/>
              <a:t> (void)</a:t>
            </a:r>
          </a:p>
          <a:p>
            <a:pPr marL="399600" indent="-165600">
              <a:spcAft>
                <a:spcPts val="1200"/>
              </a:spcAft>
              <a:buSzPct val="80000"/>
              <a:buFont typeface="Arial" panose="020B0604020202020204" pitchFamily="34" charset="0"/>
              <a:buChar char="•"/>
            </a:pPr>
            <a:r>
              <a:rPr lang="en-GB" sz="1400" dirty="0"/>
              <a:t>Set CONTROL register: void __</a:t>
            </a:r>
            <a:r>
              <a:rPr lang="en-GB" sz="1400" dirty="0" err="1"/>
              <a:t>set_CONTROL</a:t>
            </a:r>
            <a:r>
              <a:rPr lang="en-GB" sz="1400" dirty="0"/>
              <a:t> (uint32_t value)</a:t>
            </a:r>
          </a:p>
          <a:p>
            <a:pPr marL="399600" indent="-165600">
              <a:buSzPct val="80000"/>
              <a:buFont typeface="Arial" panose="020B0604020202020204" pitchFamily="34" charset="0"/>
              <a:buChar char="•"/>
            </a:pPr>
            <a:endParaRPr lang="en-GB" sz="1400" dirty="0"/>
          </a:p>
          <a:p>
            <a:r>
              <a:rPr lang="en-GB" sz="1600" dirty="0"/>
              <a:t>Functions to access special instructions e.g.</a:t>
            </a:r>
          </a:p>
          <a:p>
            <a:pPr marL="399600" lvl="2" indent="-165600">
              <a:spcBef>
                <a:spcPts val="600"/>
              </a:spcBef>
              <a:buFont typeface="Arial" panose="020B0604020202020204" pitchFamily="34" charset="0"/>
              <a:buChar char="•"/>
            </a:pPr>
            <a:r>
              <a:rPr lang="en-GB" sz="1400" dirty="0"/>
              <a:t>REV: uint32_t __REV(uint32_t int value)</a:t>
            </a:r>
          </a:p>
          <a:p>
            <a:pPr marL="399600" lvl="2" indent="-165600">
              <a:spcBef>
                <a:spcPts val="600"/>
              </a:spcBef>
              <a:buFont typeface="Arial" panose="020B0604020202020204" pitchFamily="34" charset="0"/>
              <a:buChar char="•"/>
            </a:pPr>
            <a:r>
              <a:rPr lang="en-GB" sz="1400" dirty="0"/>
              <a:t>NOP: void __NOP(void)</a:t>
            </a:r>
          </a:p>
          <a:p>
            <a:pPr marL="234000" lvl="2" indent="0">
              <a:spcBef>
                <a:spcPts val="600"/>
              </a:spcBef>
              <a:buNone/>
            </a:pPr>
            <a:endParaRPr lang="en-GB" sz="1400" dirty="0"/>
          </a:p>
          <a:p>
            <a:r>
              <a:rPr lang="en-GB" sz="1600" dirty="0"/>
              <a:t>Names of system initialization functions e.g.</a:t>
            </a:r>
          </a:p>
          <a:p>
            <a:pPr lvl="1">
              <a:spcBef>
                <a:spcPts val="600"/>
              </a:spcBef>
            </a:pPr>
            <a:r>
              <a:rPr lang="en-GB" sz="1600" dirty="0"/>
              <a:t>System initialization: </a:t>
            </a:r>
            <a:r>
              <a:rPr lang="en-GB" sz="1600" dirty="0">
                <a:solidFill>
                  <a:srgbClr val="FF0000"/>
                </a:solidFill>
              </a:rPr>
              <a:t>void</a:t>
            </a:r>
            <a:r>
              <a:rPr lang="en-GB" sz="1600" dirty="0"/>
              <a:t> </a:t>
            </a:r>
            <a:r>
              <a:rPr lang="en-GB" sz="1600" dirty="0" err="1"/>
              <a:t>SystemInit</a:t>
            </a:r>
            <a:r>
              <a:rPr lang="en-GB" sz="1600" dirty="0"/>
              <a:t> (void)</a:t>
            </a:r>
          </a:p>
          <a:p>
            <a:endParaRPr lang="en-US" dirty="0"/>
          </a:p>
        </p:txBody>
      </p:sp>
      <p:pic>
        <p:nvPicPr>
          <p:cNvPr id="4" name="Picture 2">
            <a:extLst>
              <a:ext uri="{FF2B5EF4-FFF2-40B4-BE49-F238E27FC236}">
                <a16:creationId xmlns:a16="http://schemas.microsoft.com/office/drawing/2014/main" id="{18C2E154-FA39-43F2-B0B3-EC179C82C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217" y="3073778"/>
            <a:ext cx="230219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450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A196-E4E5-4051-A83C-F6D5FF1D6F6B}"/>
              </a:ext>
            </a:extLst>
          </p:cNvPr>
          <p:cNvSpPr>
            <a:spLocks noGrp="1"/>
          </p:cNvSpPr>
          <p:nvPr>
            <p:ph type="title"/>
          </p:nvPr>
        </p:nvSpPr>
        <p:spPr/>
        <p:txBody>
          <a:bodyPr/>
          <a:lstStyle/>
          <a:p>
            <a:r>
              <a:rPr lang="en-GB" dirty="0"/>
              <a:t>Benefits of CMSIS</a:t>
            </a:r>
            <a:br>
              <a:rPr lang="en-GB" dirty="0"/>
            </a:br>
            <a:endParaRPr lang="en-US" dirty="0"/>
          </a:p>
        </p:txBody>
      </p:sp>
      <p:sp>
        <p:nvSpPr>
          <p:cNvPr id="3" name="Content Placeholder 2">
            <a:extLst>
              <a:ext uri="{FF2B5EF4-FFF2-40B4-BE49-F238E27FC236}">
                <a16:creationId xmlns:a16="http://schemas.microsoft.com/office/drawing/2014/main" id="{C9C146F9-8C71-49AB-B0AC-77F14EB85F9D}"/>
              </a:ext>
            </a:extLst>
          </p:cNvPr>
          <p:cNvSpPr>
            <a:spLocks noGrp="1"/>
          </p:cNvSpPr>
          <p:nvPr>
            <p:ph idx="1"/>
          </p:nvPr>
        </p:nvSpPr>
        <p:spPr>
          <a:xfrm>
            <a:off x="479425" y="1171112"/>
            <a:ext cx="10811009" cy="1735718"/>
          </a:xfrm>
        </p:spPr>
        <p:txBody>
          <a:bodyPr/>
          <a:lstStyle/>
          <a:p>
            <a:r>
              <a:rPr lang="en-GB" sz="2000" dirty="0"/>
              <a:t>Easier to port application code from one Cortex-M based microcontroller to another Cortex-M based microcontroller</a:t>
            </a:r>
          </a:p>
          <a:p>
            <a:pPr lvl="1"/>
            <a:endParaRPr lang="en-GB" sz="1800" dirty="0"/>
          </a:p>
          <a:p>
            <a:r>
              <a:rPr lang="en-GB" sz="2000" dirty="0"/>
              <a:t>Easier to reuse the same code between different Cortex-M based microcontrollers</a:t>
            </a:r>
          </a:p>
          <a:p>
            <a:pPr lvl="1"/>
            <a:endParaRPr lang="en-GB" dirty="0"/>
          </a:p>
          <a:p>
            <a:endParaRPr lang="en-US" dirty="0"/>
          </a:p>
        </p:txBody>
      </p:sp>
      <p:sp>
        <p:nvSpPr>
          <p:cNvPr id="5" name="Content Placeholder 2">
            <a:extLst>
              <a:ext uri="{FF2B5EF4-FFF2-40B4-BE49-F238E27FC236}">
                <a16:creationId xmlns:a16="http://schemas.microsoft.com/office/drawing/2014/main" id="{AA41F616-2F43-4F06-A05E-2B9E9E743BA4}"/>
              </a:ext>
            </a:extLst>
          </p:cNvPr>
          <p:cNvSpPr txBox="1">
            <a:spLocks/>
          </p:cNvSpPr>
          <p:nvPr/>
        </p:nvSpPr>
        <p:spPr>
          <a:xfrm>
            <a:off x="479424" y="2906830"/>
            <a:ext cx="10811009" cy="1735718"/>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sz="1800"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9pPr>
          </a:lstStyle>
          <a:p>
            <a:pPr lvl="1"/>
            <a:endParaRPr lang="en-GB" dirty="0"/>
          </a:p>
          <a:p>
            <a:endParaRPr lang="en-US" dirty="0"/>
          </a:p>
        </p:txBody>
      </p:sp>
      <p:sp>
        <p:nvSpPr>
          <p:cNvPr id="7" name="Content Placeholder 2">
            <a:extLst>
              <a:ext uri="{FF2B5EF4-FFF2-40B4-BE49-F238E27FC236}">
                <a16:creationId xmlns:a16="http://schemas.microsoft.com/office/drawing/2014/main" id="{D9A36E37-6D4F-4669-B73E-B4B60974C201}"/>
              </a:ext>
            </a:extLst>
          </p:cNvPr>
          <p:cNvSpPr txBox="1">
            <a:spLocks/>
          </p:cNvSpPr>
          <p:nvPr/>
        </p:nvSpPr>
        <p:spPr>
          <a:xfrm>
            <a:off x="479423" y="2906830"/>
            <a:ext cx="5748122" cy="1735718"/>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sz="1800"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9pPr>
          </a:lstStyle>
          <a:p>
            <a:r>
              <a:rPr lang="en-US" sz="2000" dirty="0"/>
              <a:t>Better compatibility when integrating third-party software components, since all third-party components such as applications, embedded OS, middleware etc., can share the same standard CMSIS interface</a:t>
            </a:r>
          </a:p>
          <a:p>
            <a:endParaRPr lang="en-US" sz="2000" dirty="0"/>
          </a:p>
          <a:p>
            <a:r>
              <a:rPr lang="en-US" sz="2000" dirty="0"/>
              <a:t>Better code density and smaller memory footprint, since the codes in CMSIS have been optimized and tested</a:t>
            </a:r>
          </a:p>
          <a:p>
            <a:pPr lvl="1"/>
            <a:endParaRPr lang="en-GB" dirty="0"/>
          </a:p>
          <a:p>
            <a:endParaRPr lang="en-US" dirty="0"/>
          </a:p>
        </p:txBody>
      </p:sp>
      <p:pic>
        <p:nvPicPr>
          <p:cNvPr id="8" name="Picture 2">
            <a:extLst>
              <a:ext uri="{FF2B5EF4-FFF2-40B4-BE49-F238E27FC236}">
                <a16:creationId xmlns:a16="http://schemas.microsoft.com/office/drawing/2014/main" id="{8FBBACFB-5A3B-486C-BB71-3C2F4300C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52" y="2906830"/>
            <a:ext cx="4189194" cy="265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22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7448-6154-41C4-8D1B-267919DAE77C}"/>
              </a:ext>
            </a:extLst>
          </p:cNvPr>
          <p:cNvSpPr>
            <a:spLocks noGrp="1"/>
          </p:cNvSpPr>
          <p:nvPr>
            <p:ph type="title"/>
          </p:nvPr>
        </p:nvSpPr>
        <p:spPr/>
        <p:txBody>
          <a:bodyPr/>
          <a:lstStyle/>
          <a:p>
            <a:r>
              <a:rPr lang="en-GB" dirty="0"/>
              <a:t>CMSIS Components</a:t>
            </a:r>
            <a:endParaRPr lang="en-US" dirty="0"/>
          </a:p>
        </p:txBody>
      </p:sp>
      <p:sp>
        <p:nvSpPr>
          <p:cNvPr id="3" name="Content Placeholder 2">
            <a:extLst>
              <a:ext uri="{FF2B5EF4-FFF2-40B4-BE49-F238E27FC236}">
                <a16:creationId xmlns:a16="http://schemas.microsoft.com/office/drawing/2014/main" id="{43CD54DE-3093-43B7-B0E9-E3F41E78CA14}"/>
              </a:ext>
            </a:extLst>
          </p:cNvPr>
          <p:cNvSpPr>
            <a:spLocks noGrp="1"/>
          </p:cNvSpPr>
          <p:nvPr>
            <p:ph idx="1"/>
          </p:nvPr>
        </p:nvSpPr>
        <p:spPr/>
        <p:txBody>
          <a:bodyPr/>
          <a:lstStyle/>
          <a:p>
            <a:r>
              <a:rPr lang="en-GB" sz="2000" dirty="0"/>
              <a:t>The CMSIS consists of the following components:</a:t>
            </a:r>
          </a:p>
          <a:p>
            <a:pPr lvl="1">
              <a:spcBef>
                <a:spcPts val="600"/>
              </a:spcBef>
            </a:pPr>
            <a:r>
              <a:rPr lang="en-GB" dirty="0"/>
              <a:t>CMSIS-CORE </a:t>
            </a:r>
          </a:p>
          <a:p>
            <a:pPr lvl="1">
              <a:spcBef>
                <a:spcPts val="600"/>
              </a:spcBef>
            </a:pPr>
            <a:r>
              <a:rPr lang="en-GB" dirty="0"/>
              <a:t>CMSIS-DSP, CMSIS-RTOS API and CMSIS-SVD</a:t>
            </a:r>
          </a:p>
          <a:p>
            <a:pPr lvl="1">
              <a:spcBef>
                <a:spcPts val="600"/>
              </a:spcBef>
            </a:pPr>
            <a:r>
              <a:rPr lang="en-GB" dirty="0"/>
              <a:t>In this module, we will focus on using CMSIS-CORE</a:t>
            </a:r>
          </a:p>
          <a:p>
            <a:endParaRPr lang="en-US" dirty="0"/>
          </a:p>
        </p:txBody>
      </p:sp>
      <p:pic>
        <p:nvPicPr>
          <p:cNvPr id="4" name="Picture 2">
            <a:extLst>
              <a:ext uri="{FF2B5EF4-FFF2-40B4-BE49-F238E27FC236}">
                <a16:creationId xmlns:a16="http://schemas.microsoft.com/office/drawing/2014/main" id="{2F10DA0D-CA78-4B4C-B038-07F0AC5F12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771"/>
          <a:stretch/>
        </p:blipFill>
        <p:spPr bwMode="auto">
          <a:xfrm>
            <a:off x="3002626" y="2899530"/>
            <a:ext cx="6186748" cy="304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980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D0C2-9F50-4EF0-B954-448AA2D23C36}"/>
              </a:ext>
            </a:extLst>
          </p:cNvPr>
          <p:cNvSpPr>
            <a:spLocks noGrp="1"/>
          </p:cNvSpPr>
          <p:nvPr>
            <p:ph type="title"/>
          </p:nvPr>
        </p:nvSpPr>
        <p:spPr/>
        <p:txBody>
          <a:bodyPr/>
          <a:lstStyle/>
          <a:p>
            <a:r>
              <a:rPr lang="en-GB" dirty="0"/>
              <a:t>CMSIS-DAP</a:t>
            </a:r>
            <a:endParaRPr lang="en-US" dirty="0"/>
          </a:p>
        </p:txBody>
      </p:sp>
      <p:sp>
        <p:nvSpPr>
          <p:cNvPr id="3" name="Content Placeholder 2">
            <a:extLst>
              <a:ext uri="{FF2B5EF4-FFF2-40B4-BE49-F238E27FC236}">
                <a16:creationId xmlns:a16="http://schemas.microsoft.com/office/drawing/2014/main" id="{7BDE3724-59EC-4D16-9B3E-61B76417F413}"/>
              </a:ext>
            </a:extLst>
          </p:cNvPr>
          <p:cNvSpPr>
            <a:spLocks noGrp="1"/>
          </p:cNvSpPr>
          <p:nvPr>
            <p:ph idx="1"/>
          </p:nvPr>
        </p:nvSpPr>
        <p:spPr>
          <a:xfrm>
            <a:off x="479425" y="1171111"/>
            <a:ext cx="4296970" cy="4948335"/>
          </a:xfrm>
        </p:spPr>
        <p:txBody>
          <a:bodyPr/>
          <a:lstStyle/>
          <a:p>
            <a:r>
              <a:rPr lang="en-GB" sz="2000" dirty="0"/>
              <a:t>CMSIS-DAP is an interface firmware for the debug unit that connects the debug port to USB</a:t>
            </a:r>
          </a:p>
          <a:p>
            <a:endParaRPr lang="en-GB" sz="2000" dirty="0"/>
          </a:p>
          <a:p>
            <a:r>
              <a:rPr lang="en-GB" sz="2000" dirty="0"/>
              <a:t>Debuggers can connect via USB to the debug unit and to the device running the application software</a:t>
            </a:r>
          </a:p>
          <a:p>
            <a:endParaRPr lang="en-GB" sz="2000" dirty="0"/>
          </a:p>
          <a:p>
            <a:r>
              <a:rPr lang="en-GB" sz="2000" dirty="0"/>
              <a:t>The debug unit is connected to the target device via JTAG or SW</a:t>
            </a:r>
          </a:p>
          <a:p>
            <a:endParaRPr lang="en-GB" sz="2000" dirty="0"/>
          </a:p>
          <a:p>
            <a:r>
              <a:rPr lang="en-GB" sz="2000" dirty="0"/>
              <a:t>The Arm-Cortex processors then provide the </a:t>
            </a:r>
            <a:r>
              <a:rPr lang="en-GB" sz="2000" dirty="0" err="1"/>
              <a:t>CoreSight</a:t>
            </a:r>
            <a:r>
              <a:rPr lang="en-GB" sz="2000" dirty="0"/>
              <a:t> Debug and Trace Unit</a:t>
            </a:r>
            <a:endParaRPr lang="en-US" sz="2000" dirty="0"/>
          </a:p>
        </p:txBody>
      </p:sp>
      <p:pic>
        <p:nvPicPr>
          <p:cNvPr id="1026" name="Picture 2" descr="CMSIS-DAP Overview">
            <a:extLst>
              <a:ext uri="{FF2B5EF4-FFF2-40B4-BE49-F238E27FC236}">
                <a16:creationId xmlns:a16="http://schemas.microsoft.com/office/drawing/2014/main" id="{9FB7CDDE-2619-42E4-B7FF-8949B077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043" y="1621659"/>
            <a:ext cx="6867525" cy="4238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7BA8FA-4EC9-467C-9691-BE687F7FBFEB}"/>
              </a:ext>
            </a:extLst>
          </p:cNvPr>
          <p:cNvSpPr txBox="1"/>
          <p:nvPr/>
        </p:nvSpPr>
        <p:spPr>
          <a:xfrm>
            <a:off x="5529431" y="2183802"/>
            <a:ext cx="946673" cy="609398"/>
          </a:xfrm>
          <a:prstGeom prst="rect">
            <a:avLst/>
          </a:prstGeom>
          <a:solidFill>
            <a:srgbClr val="00B0F0"/>
          </a:solid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100" b="1" kern="1200" dirty="0">
                <a:solidFill>
                  <a:schemeClr val="tx2"/>
                </a:solidFill>
                <a:latin typeface="Arial" panose="020B0604020202020204" pitchFamily="34" charset="0"/>
                <a:ea typeface="+mn-ea"/>
                <a:cs typeface="Arial" panose="020B0604020202020204" pitchFamily="34" charset="0"/>
              </a:rPr>
              <a:t>Arm Development Studio Debugger</a:t>
            </a:r>
            <a:endParaRPr lang="en-US" sz="1100" b="1" kern="1200" dirty="0" err="1">
              <a:solidFill>
                <a:schemeClr val="tx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3996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9B04-84D4-4D51-B2E7-32A6700C4527}"/>
              </a:ext>
            </a:extLst>
          </p:cNvPr>
          <p:cNvSpPr>
            <a:spLocks noGrp="1"/>
          </p:cNvSpPr>
          <p:nvPr>
            <p:ph type="title"/>
          </p:nvPr>
        </p:nvSpPr>
        <p:spPr/>
        <p:txBody>
          <a:bodyPr/>
          <a:lstStyle/>
          <a:p>
            <a:r>
              <a:rPr lang="en-GB" dirty="0"/>
              <a:t>CMSIS Functions: Access NVIC</a:t>
            </a:r>
            <a:endParaRPr lang="en-US" dirty="0"/>
          </a:p>
        </p:txBody>
      </p:sp>
      <p:graphicFrame>
        <p:nvGraphicFramePr>
          <p:cNvPr id="4" name="Content Placeholder 3">
            <a:extLst>
              <a:ext uri="{FF2B5EF4-FFF2-40B4-BE49-F238E27FC236}">
                <a16:creationId xmlns:a16="http://schemas.microsoft.com/office/drawing/2014/main" id="{11F01A10-E0C9-4BC3-AD83-29C3CAF23241}"/>
              </a:ext>
            </a:extLst>
          </p:cNvPr>
          <p:cNvGraphicFramePr>
            <a:graphicFrameLocks/>
          </p:cNvGraphicFramePr>
          <p:nvPr>
            <p:extLst>
              <p:ext uri="{D42A27DB-BD31-4B8C-83A1-F6EECF244321}">
                <p14:modId xmlns:p14="http://schemas.microsoft.com/office/powerpoint/2010/main" val="3511471804"/>
              </p:ext>
            </p:extLst>
          </p:nvPr>
        </p:nvGraphicFramePr>
        <p:xfrm>
          <a:off x="693619" y="1219200"/>
          <a:ext cx="10962482" cy="4897438"/>
        </p:xfrm>
        <a:graphic>
          <a:graphicData uri="http://schemas.openxmlformats.org/drawingml/2006/table">
            <a:tbl>
              <a:tblPr firstRow="1" bandRow="1">
                <a:tableStyleId>{69012ECD-51FC-41F1-AA8D-1B2483CD663E}</a:tableStyleId>
              </a:tblPr>
              <a:tblGrid>
                <a:gridCol w="5481241">
                  <a:extLst>
                    <a:ext uri="{9D8B030D-6E8A-4147-A177-3AD203B41FA5}">
                      <a16:colId xmlns:a16="http://schemas.microsoft.com/office/drawing/2014/main" val="20000"/>
                    </a:ext>
                  </a:extLst>
                </a:gridCol>
                <a:gridCol w="5481241">
                  <a:extLst>
                    <a:ext uri="{9D8B030D-6E8A-4147-A177-3AD203B41FA5}">
                      <a16:colId xmlns:a16="http://schemas.microsoft.com/office/drawing/2014/main" val="20001"/>
                    </a:ext>
                  </a:extLst>
                </a:gridCol>
              </a:tblGrid>
              <a:tr h="403970">
                <a:tc>
                  <a:txBody>
                    <a:bodyPr/>
                    <a:lstStyle/>
                    <a:p>
                      <a:r>
                        <a:rPr lang="en-GB" sz="1600" dirty="0">
                          <a:effectLst/>
                        </a:rPr>
                        <a:t>CMSIS Function</a:t>
                      </a:r>
                      <a:endParaRPr lang="en-GB" sz="1600" b="1" dirty="0">
                        <a:effectLst/>
                      </a:endParaRPr>
                    </a:p>
                  </a:txBody>
                  <a:tcPr marL="112539" marR="112539" anchor="ctr"/>
                </a:tc>
                <a:tc>
                  <a:txBody>
                    <a:bodyPr/>
                    <a:lstStyle/>
                    <a:p>
                      <a:r>
                        <a:rPr lang="en-GB" sz="1600" dirty="0">
                          <a:effectLst/>
                        </a:rPr>
                        <a:t>Description</a:t>
                      </a:r>
                      <a:endParaRPr lang="en-GB" sz="1600" b="1" dirty="0">
                        <a:effectLst/>
                      </a:endParaRPr>
                    </a:p>
                  </a:txBody>
                  <a:tcPr marL="112539" marR="112539" anchor="ctr"/>
                </a:tc>
                <a:extLst>
                  <a:ext uri="{0D108BD9-81ED-4DB2-BD59-A6C34878D82A}">
                    <a16:rowId xmlns:a16="http://schemas.microsoft.com/office/drawing/2014/main" val="10000"/>
                  </a:ext>
                </a:extLst>
              </a:tr>
              <a:tr h="403970">
                <a:tc>
                  <a:txBody>
                    <a:bodyPr/>
                    <a:lstStyle/>
                    <a:p>
                      <a:r>
                        <a:rPr lang="en-GB" sz="1600" dirty="0">
                          <a:effectLst/>
                        </a:rPr>
                        <a:t>void NVIC_EnableIRQ (IRQn_Type IRQn)</a:t>
                      </a:r>
                    </a:p>
                  </a:txBody>
                  <a:tcPr marL="112539" marR="112539" anchor="ctr"/>
                </a:tc>
                <a:tc>
                  <a:txBody>
                    <a:bodyPr/>
                    <a:lstStyle/>
                    <a:p>
                      <a:r>
                        <a:rPr lang="en-GB" sz="1600" dirty="0">
                          <a:effectLst/>
                        </a:rPr>
                        <a:t>Enables an interrupt or exception.</a:t>
                      </a:r>
                    </a:p>
                  </a:txBody>
                  <a:tcPr marL="112539" marR="112539" anchor="ctr"/>
                </a:tc>
                <a:extLst>
                  <a:ext uri="{0D108BD9-81ED-4DB2-BD59-A6C34878D82A}">
                    <a16:rowId xmlns:a16="http://schemas.microsoft.com/office/drawing/2014/main" val="10001"/>
                  </a:ext>
                </a:extLst>
              </a:tr>
              <a:tr h="403970">
                <a:tc>
                  <a:txBody>
                    <a:bodyPr/>
                    <a:lstStyle/>
                    <a:p>
                      <a:r>
                        <a:rPr lang="en-GB" sz="1600" dirty="0">
                          <a:effectLst/>
                        </a:rPr>
                        <a:t>void NVIC_DisableIRQ (IRQn_Type IRQn)</a:t>
                      </a:r>
                    </a:p>
                  </a:txBody>
                  <a:tcPr marL="112539" marR="112539" anchor="ctr"/>
                </a:tc>
                <a:tc>
                  <a:txBody>
                    <a:bodyPr/>
                    <a:lstStyle/>
                    <a:p>
                      <a:r>
                        <a:rPr lang="en-GB" sz="1600" dirty="0">
                          <a:effectLst/>
                        </a:rPr>
                        <a:t>Disables an interrupt or exception.</a:t>
                      </a:r>
                    </a:p>
                  </a:txBody>
                  <a:tcPr marL="112539" marR="112539" anchor="ctr"/>
                </a:tc>
                <a:extLst>
                  <a:ext uri="{0D108BD9-81ED-4DB2-BD59-A6C34878D82A}">
                    <a16:rowId xmlns:a16="http://schemas.microsoft.com/office/drawing/2014/main" val="10002"/>
                  </a:ext>
                </a:extLst>
              </a:tr>
              <a:tr h="630856">
                <a:tc>
                  <a:txBody>
                    <a:bodyPr/>
                    <a:lstStyle/>
                    <a:p>
                      <a:r>
                        <a:rPr lang="en-GB" sz="1600" dirty="0">
                          <a:effectLst/>
                        </a:rPr>
                        <a:t>void NVIC_SetPendingIRQ (IRQn_Type IRQn)</a:t>
                      </a:r>
                    </a:p>
                  </a:txBody>
                  <a:tcPr marL="112539" marR="112539" anchor="ctr"/>
                </a:tc>
                <a:tc>
                  <a:txBody>
                    <a:bodyPr/>
                    <a:lstStyle/>
                    <a:p>
                      <a:r>
                        <a:rPr lang="en-GB" sz="1600" dirty="0">
                          <a:effectLst/>
                        </a:rPr>
                        <a:t>Sets the pending status of interrupt or exception to 1.</a:t>
                      </a:r>
                    </a:p>
                  </a:txBody>
                  <a:tcPr marL="112539" marR="112539" anchor="ctr"/>
                </a:tc>
                <a:extLst>
                  <a:ext uri="{0D108BD9-81ED-4DB2-BD59-A6C34878D82A}">
                    <a16:rowId xmlns:a16="http://schemas.microsoft.com/office/drawing/2014/main" val="10003"/>
                  </a:ext>
                </a:extLst>
              </a:tr>
              <a:tr h="630856">
                <a:tc>
                  <a:txBody>
                    <a:bodyPr/>
                    <a:lstStyle/>
                    <a:p>
                      <a:r>
                        <a:rPr lang="en-GB" sz="1600" dirty="0">
                          <a:effectLst/>
                        </a:rPr>
                        <a:t>void NVIC_ClearPendingIRQ (IRQn_Type IRQn)</a:t>
                      </a:r>
                    </a:p>
                  </a:txBody>
                  <a:tcPr marL="112539" marR="112539" anchor="ctr"/>
                </a:tc>
                <a:tc>
                  <a:txBody>
                    <a:bodyPr/>
                    <a:lstStyle/>
                    <a:p>
                      <a:r>
                        <a:rPr lang="en-GB" sz="1600" dirty="0">
                          <a:effectLst/>
                        </a:rPr>
                        <a:t>Clears the pending status of interrupt or exception to 0.</a:t>
                      </a:r>
                    </a:p>
                  </a:txBody>
                  <a:tcPr marL="112539" marR="112539" anchor="ctr"/>
                </a:tc>
                <a:extLst>
                  <a:ext uri="{0D108BD9-81ED-4DB2-BD59-A6C34878D82A}">
                    <a16:rowId xmlns:a16="http://schemas.microsoft.com/office/drawing/2014/main" val="10004"/>
                  </a:ext>
                </a:extLst>
              </a:tr>
              <a:tr h="896480">
                <a:tc>
                  <a:txBody>
                    <a:bodyPr/>
                    <a:lstStyle/>
                    <a:p>
                      <a:r>
                        <a:rPr lang="en-GB" sz="1600" dirty="0">
                          <a:effectLst/>
                        </a:rPr>
                        <a:t>uint32_t NVIC_GetPendingIRQ (IRQn_Type IRQn)</a:t>
                      </a:r>
                    </a:p>
                  </a:txBody>
                  <a:tcPr marL="112539" marR="112539" anchor="ctr"/>
                </a:tc>
                <a:tc>
                  <a:txBody>
                    <a:bodyPr/>
                    <a:lstStyle/>
                    <a:p>
                      <a:r>
                        <a:rPr lang="en-GB" sz="1600" dirty="0">
                          <a:effectLst/>
                        </a:rPr>
                        <a:t>Reads the pending status of interrupt or exception. This function returns non-zero value if the pending status is set to 1.</a:t>
                      </a:r>
                    </a:p>
                  </a:txBody>
                  <a:tcPr marL="112539" marR="112539" anchor="ctr"/>
                </a:tc>
                <a:extLst>
                  <a:ext uri="{0D108BD9-81ED-4DB2-BD59-A6C34878D82A}">
                    <a16:rowId xmlns:a16="http://schemas.microsoft.com/office/drawing/2014/main" val="10005"/>
                  </a:ext>
                </a:extLst>
              </a:tr>
              <a:tr h="630856">
                <a:tc>
                  <a:txBody>
                    <a:bodyPr/>
                    <a:lstStyle/>
                    <a:p>
                      <a:r>
                        <a:rPr lang="en-GB" sz="1600" dirty="0">
                          <a:effectLst/>
                        </a:rPr>
                        <a:t>void NVIC_SetPriority (IRQn_Type IRQn, uint32_t priority)</a:t>
                      </a:r>
                    </a:p>
                  </a:txBody>
                  <a:tcPr marL="112539" marR="112539" anchor="ctr"/>
                </a:tc>
                <a:tc>
                  <a:txBody>
                    <a:bodyPr/>
                    <a:lstStyle/>
                    <a:p>
                      <a:r>
                        <a:rPr lang="en-GB" sz="1600" dirty="0">
                          <a:effectLst/>
                        </a:rPr>
                        <a:t>Sets the priority of an interrupt or exception with configurable priority level to 1.</a:t>
                      </a:r>
                    </a:p>
                  </a:txBody>
                  <a:tcPr marL="112539" marR="112539" anchor="ctr"/>
                </a:tc>
                <a:extLst>
                  <a:ext uri="{0D108BD9-81ED-4DB2-BD59-A6C34878D82A}">
                    <a16:rowId xmlns:a16="http://schemas.microsoft.com/office/drawing/2014/main" val="10006"/>
                  </a:ext>
                </a:extLst>
              </a:tr>
              <a:tr h="896480">
                <a:tc>
                  <a:txBody>
                    <a:bodyPr/>
                    <a:lstStyle/>
                    <a:p>
                      <a:r>
                        <a:rPr lang="en-GB" sz="1600" dirty="0">
                          <a:effectLst/>
                        </a:rPr>
                        <a:t>uint32_t NVIC_GetPriority (IRQn_Type IRQn)</a:t>
                      </a:r>
                    </a:p>
                  </a:txBody>
                  <a:tcPr marL="112539" marR="112539" anchor="ctr"/>
                </a:tc>
                <a:tc>
                  <a:txBody>
                    <a:bodyPr/>
                    <a:lstStyle/>
                    <a:p>
                      <a:r>
                        <a:rPr lang="en-GB" sz="1600" dirty="0">
                          <a:effectLst/>
                        </a:rPr>
                        <a:t>Reads the priority of an interrupt or exception with configurable priority level. This function return the current priority level.</a:t>
                      </a:r>
                    </a:p>
                  </a:txBody>
                  <a:tcPr marL="112539" marR="112539"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527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937E-C287-4020-8674-E470DB27A88F}"/>
              </a:ext>
            </a:extLst>
          </p:cNvPr>
          <p:cNvSpPr>
            <a:spLocks noGrp="1"/>
          </p:cNvSpPr>
          <p:nvPr>
            <p:ph type="title"/>
          </p:nvPr>
        </p:nvSpPr>
        <p:spPr/>
        <p:txBody>
          <a:bodyPr/>
          <a:lstStyle/>
          <a:p>
            <a:r>
              <a:rPr lang="en-GB" dirty="0"/>
              <a:t>Introduction to Mbed</a:t>
            </a:r>
            <a:endParaRPr lang="en-US" dirty="0"/>
          </a:p>
        </p:txBody>
      </p:sp>
      <p:sp>
        <p:nvSpPr>
          <p:cNvPr id="3" name="Content Placeholder 2">
            <a:extLst>
              <a:ext uri="{FF2B5EF4-FFF2-40B4-BE49-F238E27FC236}">
                <a16:creationId xmlns:a16="http://schemas.microsoft.com/office/drawing/2014/main" id="{55D30409-60DE-4A66-A437-759F438622DB}"/>
              </a:ext>
            </a:extLst>
          </p:cNvPr>
          <p:cNvSpPr>
            <a:spLocks noGrp="1"/>
          </p:cNvSpPr>
          <p:nvPr>
            <p:ph idx="1"/>
          </p:nvPr>
        </p:nvSpPr>
        <p:spPr/>
        <p:txBody>
          <a:bodyPr/>
          <a:lstStyle/>
          <a:p>
            <a:r>
              <a:rPr lang="en-GB" sz="1800" dirty="0"/>
              <a:t>What is Mbed?</a:t>
            </a:r>
          </a:p>
          <a:p>
            <a:pPr lvl="1">
              <a:spcBef>
                <a:spcPts val="600"/>
              </a:spcBef>
            </a:pPr>
            <a:r>
              <a:rPr lang="en-GB" sz="1800" dirty="0"/>
              <a:t>A platform used for the easy prototyping and development of applications and systems based on Arm Cortex-M-based microcontrollers, typically for use in the world of the Internet of Things (IoT)</a:t>
            </a:r>
          </a:p>
          <a:p>
            <a:pPr lvl="1">
              <a:spcBef>
                <a:spcPts val="600"/>
              </a:spcBef>
            </a:pPr>
            <a:endParaRPr lang="en-GB" sz="1800" dirty="0"/>
          </a:p>
          <a:p>
            <a:r>
              <a:rPr lang="en-GB" sz="1800" dirty="0"/>
              <a:t>The Mbed platform provides:</a:t>
            </a:r>
          </a:p>
          <a:p>
            <a:pPr lvl="1">
              <a:spcBef>
                <a:spcPts val="600"/>
              </a:spcBef>
            </a:pPr>
            <a:r>
              <a:rPr lang="en-GB" sz="1800" dirty="0"/>
              <a:t>Open software libraries</a:t>
            </a:r>
          </a:p>
          <a:p>
            <a:pPr lvl="1">
              <a:spcBef>
                <a:spcPts val="600"/>
              </a:spcBef>
            </a:pPr>
            <a:r>
              <a:rPr lang="en-GB" sz="1800" dirty="0"/>
              <a:t>Open hardware designs </a:t>
            </a:r>
          </a:p>
          <a:p>
            <a:pPr lvl="1">
              <a:spcBef>
                <a:spcPts val="600"/>
              </a:spcBef>
            </a:pPr>
            <a:r>
              <a:rPr lang="en-GB" sz="1800" dirty="0"/>
              <a:t>Open online tools for professional rapid prototyping of products based on Arm-based microcontrollers</a:t>
            </a:r>
          </a:p>
          <a:p>
            <a:pPr lvl="1">
              <a:spcBef>
                <a:spcPts val="600"/>
              </a:spcBef>
            </a:pPr>
            <a:endParaRPr lang="en-GB" sz="1800" dirty="0"/>
          </a:p>
          <a:p>
            <a:r>
              <a:rPr lang="en-GB" sz="1800" dirty="0"/>
              <a:t>The Mbed platform includes:</a:t>
            </a:r>
          </a:p>
          <a:p>
            <a:pPr lvl="1">
              <a:spcBef>
                <a:spcPts val="600"/>
              </a:spcBef>
            </a:pPr>
            <a:r>
              <a:rPr lang="en-GB" sz="1800" dirty="0"/>
              <a:t>Mbed Operating System (Mbed OS)</a:t>
            </a:r>
          </a:p>
          <a:p>
            <a:pPr lvl="2">
              <a:spcBef>
                <a:spcPts val="600"/>
              </a:spcBef>
            </a:pPr>
            <a:r>
              <a:rPr lang="en-GB" sz="1600" dirty="0"/>
              <a:t>Libraries, RTOS core, HAL, API, and more</a:t>
            </a:r>
          </a:p>
          <a:p>
            <a:pPr lvl="1">
              <a:spcBef>
                <a:spcPts val="600"/>
              </a:spcBef>
            </a:pPr>
            <a:r>
              <a:rPr lang="en-GB" sz="1800" dirty="0"/>
              <a:t>A microcontroller Hardware Development Kit (HDK) and supported development boards</a:t>
            </a:r>
          </a:p>
          <a:p>
            <a:pPr lvl="1">
              <a:spcBef>
                <a:spcPts val="600"/>
              </a:spcBef>
            </a:pPr>
            <a:r>
              <a:rPr lang="en-GB" sz="1800" dirty="0"/>
              <a:t>Integrated Development Environment (IDE), including an online compiler and online developer collaboration tools</a:t>
            </a:r>
          </a:p>
          <a:p>
            <a:endParaRPr lang="en-US" dirty="0"/>
          </a:p>
        </p:txBody>
      </p:sp>
    </p:spTree>
    <p:extLst>
      <p:ext uri="{BB962C8B-B14F-4D97-AF65-F5344CB8AC3E}">
        <p14:creationId xmlns:p14="http://schemas.microsoft.com/office/powerpoint/2010/main" val="1892409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F4CD-E41E-4F40-ADEC-0BC91FCB6C88}"/>
              </a:ext>
            </a:extLst>
          </p:cNvPr>
          <p:cNvSpPr>
            <a:spLocks noGrp="1"/>
          </p:cNvSpPr>
          <p:nvPr>
            <p:ph type="title"/>
          </p:nvPr>
        </p:nvSpPr>
        <p:spPr/>
        <p:txBody>
          <a:bodyPr/>
          <a:lstStyle/>
          <a:p>
            <a:r>
              <a:rPr lang="en-GB" dirty="0"/>
              <a:t>CMSIS Functions: Access Special Registers</a:t>
            </a:r>
            <a:endParaRPr lang="en-US" dirty="0"/>
          </a:p>
        </p:txBody>
      </p:sp>
      <p:graphicFrame>
        <p:nvGraphicFramePr>
          <p:cNvPr id="4" name="Content Placeholder 3">
            <a:extLst>
              <a:ext uri="{FF2B5EF4-FFF2-40B4-BE49-F238E27FC236}">
                <a16:creationId xmlns:a16="http://schemas.microsoft.com/office/drawing/2014/main" id="{7D4A2A85-9482-4ED9-A22F-F8B76BFD6EF8}"/>
              </a:ext>
            </a:extLst>
          </p:cNvPr>
          <p:cNvGraphicFramePr>
            <a:graphicFrameLocks noGrp="1"/>
          </p:cNvGraphicFramePr>
          <p:nvPr>
            <p:ph idx="1"/>
            <p:extLst>
              <p:ext uri="{D42A27DB-BD31-4B8C-83A1-F6EECF244321}">
                <p14:modId xmlns:p14="http://schemas.microsoft.com/office/powerpoint/2010/main" val="332377936"/>
              </p:ext>
            </p:extLst>
          </p:nvPr>
        </p:nvGraphicFramePr>
        <p:xfrm>
          <a:off x="693738" y="1223963"/>
          <a:ext cx="10800666" cy="4846635"/>
        </p:xfrm>
        <a:graphic>
          <a:graphicData uri="http://schemas.openxmlformats.org/drawingml/2006/table">
            <a:tbl>
              <a:tblPr firstRow="1" bandRow="1">
                <a:tableStyleId>{69012ECD-51FC-41F1-AA8D-1B2483CD663E}</a:tableStyleId>
              </a:tblPr>
              <a:tblGrid>
                <a:gridCol w="2530184">
                  <a:extLst>
                    <a:ext uri="{9D8B030D-6E8A-4147-A177-3AD203B41FA5}">
                      <a16:colId xmlns:a16="http://schemas.microsoft.com/office/drawing/2014/main" val="20000"/>
                    </a:ext>
                  </a:extLst>
                </a:gridCol>
                <a:gridCol w="1516157">
                  <a:extLst>
                    <a:ext uri="{9D8B030D-6E8A-4147-A177-3AD203B41FA5}">
                      <a16:colId xmlns:a16="http://schemas.microsoft.com/office/drawing/2014/main" val="20001"/>
                    </a:ext>
                  </a:extLst>
                </a:gridCol>
                <a:gridCol w="6754325">
                  <a:extLst>
                    <a:ext uri="{9D8B030D-6E8A-4147-A177-3AD203B41FA5}">
                      <a16:colId xmlns:a16="http://schemas.microsoft.com/office/drawing/2014/main" val="20002"/>
                    </a:ext>
                  </a:extLst>
                </a:gridCol>
              </a:tblGrid>
              <a:tr h="538515">
                <a:tc>
                  <a:txBody>
                    <a:bodyPr/>
                    <a:lstStyle/>
                    <a:p>
                      <a:r>
                        <a:rPr lang="en-GB" sz="1600" dirty="0">
                          <a:effectLst/>
                        </a:rPr>
                        <a:t>Special Register</a:t>
                      </a:r>
                      <a:endParaRPr lang="en-GB" sz="1600" b="1" dirty="0">
                        <a:effectLst/>
                      </a:endParaRPr>
                    </a:p>
                  </a:txBody>
                  <a:tcPr marL="112539" marR="112539" anchor="ctr">
                    <a:lnB w="12700" cap="flat" cmpd="sng" algn="ctr">
                      <a:solidFill>
                        <a:schemeClr val="tx1"/>
                      </a:solidFill>
                      <a:prstDash val="solid"/>
                      <a:round/>
                      <a:headEnd type="none" w="med" len="med"/>
                      <a:tailEnd type="none" w="med" len="med"/>
                    </a:lnB>
                  </a:tcPr>
                </a:tc>
                <a:tc>
                  <a:txBody>
                    <a:bodyPr/>
                    <a:lstStyle/>
                    <a:p>
                      <a:r>
                        <a:rPr lang="en-GB" sz="1600" dirty="0">
                          <a:effectLst/>
                        </a:rPr>
                        <a:t>Access</a:t>
                      </a:r>
                      <a:endParaRPr lang="en-GB" sz="1600" b="1" dirty="0">
                        <a:effectLst/>
                      </a:endParaRPr>
                    </a:p>
                  </a:txBody>
                  <a:tcPr marL="112539" marR="112539" anchor="ctr"/>
                </a:tc>
                <a:tc>
                  <a:txBody>
                    <a:bodyPr/>
                    <a:lstStyle/>
                    <a:p>
                      <a:r>
                        <a:rPr lang="en-GB" sz="1600" dirty="0">
                          <a:effectLst/>
                        </a:rPr>
                        <a:t>CMSIS Function</a:t>
                      </a:r>
                      <a:endParaRPr lang="en-GB" sz="1600" b="1" dirty="0">
                        <a:effectLst/>
                      </a:endParaRPr>
                    </a:p>
                  </a:txBody>
                  <a:tcPr marL="112539" marR="112539" anchor="ctr"/>
                </a:tc>
                <a:extLst>
                  <a:ext uri="{0D108BD9-81ED-4DB2-BD59-A6C34878D82A}">
                    <a16:rowId xmlns:a16="http://schemas.microsoft.com/office/drawing/2014/main" val="10000"/>
                  </a:ext>
                </a:extLst>
              </a:tr>
              <a:tr h="538515">
                <a:tc rowSpan="2">
                  <a:txBody>
                    <a:bodyPr/>
                    <a:lstStyle/>
                    <a:p>
                      <a:r>
                        <a:rPr lang="en-GB" sz="1600" dirty="0">
                          <a:effectLst/>
                        </a:rPr>
                        <a:t>PRIMASK</a:t>
                      </a:r>
                    </a:p>
                  </a:txBody>
                  <a:tcPr marL="112539" marR="112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effectLst/>
                        </a:rPr>
                        <a:t>Read</a:t>
                      </a:r>
                    </a:p>
                  </a:txBody>
                  <a:tcPr marL="112539" marR="112539" anchor="ctr">
                    <a:lnL w="12700" cap="flat" cmpd="sng" algn="ctr">
                      <a:solidFill>
                        <a:schemeClr val="tx1"/>
                      </a:solidFill>
                      <a:prstDash val="solid"/>
                      <a:round/>
                      <a:headEnd type="none" w="med" len="med"/>
                      <a:tailEnd type="none" w="med" len="med"/>
                    </a:lnL>
                  </a:tcPr>
                </a:tc>
                <a:tc>
                  <a:txBody>
                    <a:bodyPr/>
                    <a:lstStyle/>
                    <a:p>
                      <a:r>
                        <a:rPr lang="en-GB" sz="1600" dirty="0">
                          <a:effectLst/>
                        </a:rPr>
                        <a:t>uint32_t __get_PRIMASK (void)</a:t>
                      </a:r>
                      <a:endParaRPr lang="en-GB" sz="1600" i="1" dirty="0">
                        <a:effectLst/>
                      </a:endParaRPr>
                    </a:p>
                  </a:txBody>
                  <a:tcPr marL="112539" marR="112539" anchor="ctr"/>
                </a:tc>
                <a:extLst>
                  <a:ext uri="{0D108BD9-81ED-4DB2-BD59-A6C34878D82A}">
                    <a16:rowId xmlns:a16="http://schemas.microsoft.com/office/drawing/2014/main" val="10001"/>
                  </a:ext>
                </a:extLst>
              </a:tr>
              <a:tr h="538515">
                <a:tc vMerge="1">
                  <a:txBody>
                    <a:bodyPr/>
                    <a:lstStyle/>
                    <a:p>
                      <a:endParaRPr lang="en-GB"/>
                    </a:p>
                  </a:txBody>
                  <a:tcPr/>
                </a:tc>
                <a:tc>
                  <a:txBody>
                    <a:bodyPr/>
                    <a:lstStyle/>
                    <a:p>
                      <a:r>
                        <a:rPr lang="en-GB" sz="1600" dirty="0">
                          <a:effectLst/>
                        </a:rPr>
                        <a:t>Write</a:t>
                      </a:r>
                    </a:p>
                  </a:txBody>
                  <a:tcPr marL="112539" marR="112539" anchor="ctr">
                    <a:lnL w="12700" cap="flat" cmpd="sng" algn="ctr">
                      <a:solidFill>
                        <a:schemeClr val="tx1"/>
                      </a:solidFill>
                      <a:prstDash val="solid"/>
                      <a:round/>
                      <a:headEnd type="none" w="med" len="med"/>
                      <a:tailEnd type="none" w="med" len="med"/>
                    </a:lnL>
                  </a:tcPr>
                </a:tc>
                <a:tc>
                  <a:txBody>
                    <a:bodyPr/>
                    <a:lstStyle/>
                    <a:p>
                      <a:r>
                        <a:rPr lang="en-GB" sz="1600" dirty="0">
                          <a:effectLst/>
                        </a:rPr>
                        <a:t>void __set_PRIMASK (uint32_t value)</a:t>
                      </a:r>
                      <a:endParaRPr lang="en-GB" sz="1600" i="1" dirty="0">
                        <a:effectLst/>
                      </a:endParaRPr>
                    </a:p>
                  </a:txBody>
                  <a:tcPr marL="112539" marR="112539" anchor="ctr"/>
                </a:tc>
                <a:extLst>
                  <a:ext uri="{0D108BD9-81ED-4DB2-BD59-A6C34878D82A}">
                    <a16:rowId xmlns:a16="http://schemas.microsoft.com/office/drawing/2014/main" val="10002"/>
                  </a:ext>
                </a:extLst>
              </a:tr>
              <a:tr h="538515">
                <a:tc rowSpan="2">
                  <a:txBody>
                    <a:bodyPr/>
                    <a:lstStyle/>
                    <a:p>
                      <a:r>
                        <a:rPr lang="en-GB" sz="1600" dirty="0">
                          <a:effectLst/>
                        </a:rPr>
                        <a:t>CONTROL</a:t>
                      </a:r>
                    </a:p>
                  </a:txBody>
                  <a:tcPr marL="112539" marR="112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effectLst/>
                        </a:rPr>
                        <a:t>Read</a:t>
                      </a:r>
                    </a:p>
                  </a:txBody>
                  <a:tcPr marL="112539" marR="112539" anchor="ctr">
                    <a:lnL w="12700" cap="flat" cmpd="sng" algn="ctr">
                      <a:solidFill>
                        <a:schemeClr val="tx1"/>
                      </a:solidFill>
                      <a:prstDash val="solid"/>
                      <a:round/>
                      <a:headEnd type="none" w="med" len="med"/>
                      <a:tailEnd type="none" w="med" len="med"/>
                    </a:lnL>
                  </a:tcPr>
                </a:tc>
                <a:tc>
                  <a:txBody>
                    <a:bodyPr/>
                    <a:lstStyle/>
                    <a:p>
                      <a:r>
                        <a:rPr lang="en-GB" sz="1600" dirty="0">
                          <a:effectLst/>
                        </a:rPr>
                        <a:t>uint32_t __get_CONTROL (void)</a:t>
                      </a:r>
                      <a:endParaRPr lang="en-GB" sz="1600" i="1" dirty="0">
                        <a:effectLst/>
                      </a:endParaRPr>
                    </a:p>
                  </a:txBody>
                  <a:tcPr marL="112539" marR="112539" anchor="ctr"/>
                </a:tc>
                <a:extLst>
                  <a:ext uri="{0D108BD9-81ED-4DB2-BD59-A6C34878D82A}">
                    <a16:rowId xmlns:a16="http://schemas.microsoft.com/office/drawing/2014/main" val="10003"/>
                  </a:ext>
                </a:extLst>
              </a:tr>
              <a:tr h="538515">
                <a:tc vMerge="1">
                  <a:txBody>
                    <a:bodyPr/>
                    <a:lstStyle/>
                    <a:p>
                      <a:endParaRPr lang="en-GB"/>
                    </a:p>
                  </a:txBody>
                  <a:tcPr/>
                </a:tc>
                <a:tc>
                  <a:txBody>
                    <a:bodyPr/>
                    <a:lstStyle/>
                    <a:p>
                      <a:r>
                        <a:rPr lang="en-GB" sz="1600" dirty="0">
                          <a:effectLst/>
                        </a:rPr>
                        <a:t>Write</a:t>
                      </a:r>
                    </a:p>
                  </a:txBody>
                  <a:tcPr marL="112539" marR="112539" anchor="ctr">
                    <a:lnL w="12700" cap="flat" cmpd="sng" algn="ctr">
                      <a:solidFill>
                        <a:schemeClr val="tx1"/>
                      </a:solidFill>
                      <a:prstDash val="solid"/>
                      <a:round/>
                      <a:headEnd type="none" w="med" len="med"/>
                      <a:tailEnd type="none" w="med" len="med"/>
                    </a:lnL>
                  </a:tcPr>
                </a:tc>
                <a:tc>
                  <a:txBody>
                    <a:bodyPr/>
                    <a:lstStyle/>
                    <a:p>
                      <a:r>
                        <a:rPr lang="en-GB" sz="1600" dirty="0">
                          <a:effectLst/>
                        </a:rPr>
                        <a:t>void __set_CONTROL (uint32_t value)</a:t>
                      </a:r>
                      <a:endParaRPr lang="en-GB" sz="1600" i="1" dirty="0">
                        <a:effectLst/>
                      </a:endParaRPr>
                    </a:p>
                  </a:txBody>
                  <a:tcPr marL="112539" marR="112539" anchor="ctr"/>
                </a:tc>
                <a:extLst>
                  <a:ext uri="{0D108BD9-81ED-4DB2-BD59-A6C34878D82A}">
                    <a16:rowId xmlns:a16="http://schemas.microsoft.com/office/drawing/2014/main" val="10004"/>
                  </a:ext>
                </a:extLst>
              </a:tr>
              <a:tr h="538515">
                <a:tc rowSpan="2">
                  <a:txBody>
                    <a:bodyPr/>
                    <a:lstStyle/>
                    <a:p>
                      <a:r>
                        <a:rPr lang="en-GB" sz="1600" dirty="0">
                          <a:effectLst/>
                        </a:rPr>
                        <a:t>MSP</a:t>
                      </a:r>
                    </a:p>
                  </a:txBody>
                  <a:tcPr marL="112539" marR="112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effectLst/>
                        </a:rPr>
                        <a:t>Read</a:t>
                      </a:r>
                    </a:p>
                  </a:txBody>
                  <a:tcPr marL="112539" marR="112539" anchor="ctr">
                    <a:lnL w="12700" cap="flat" cmpd="sng" algn="ctr">
                      <a:solidFill>
                        <a:schemeClr val="tx1"/>
                      </a:solidFill>
                      <a:prstDash val="solid"/>
                      <a:round/>
                      <a:headEnd type="none" w="med" len="med"/>
                      <a:tailEnd type="none" w="med" len="med"/>
                    </a:lnL>
                  </a:tcPr>
                </a:tc>
                <a:tc>
                  <a:txBody>
                    <a:bodyPr/>
                    <a:lstStyle/>
                    <a:p>
                      <a:r>
                        <a:rPr lang="en-GB" sz="1600" dirty="0">
                          <a:effectLst/>
                        </a:rPr>
                        <a:t>uint32_t __get_MSP (void)</a:t>
                      </a:r>
                      <a:endParaRPr lang="en-GB" sz="1600" i="1" dirty="0">
                        <a:effectLst/>
                      </a:endParaRPr>
                    </a:p>
                  </a:txBody>
                  <a:tcPr marL="112539" marR="112539" anchor="ctr"/>
                </a:tc>
                <a:extLst>
                  <a:ext uri="{0D108BD9-81ED-4DB2-BD59-A6C34878D82A}">
                    <a16:rowId xmlns:a16="http://schemas.microsoft.com/office/drawing/2014/main" val="10005"/>
                  </a:ext>
                </a:extLst>
              </a:tr>
              <a:tr h="538515">
                <a:tc vMerge="1">
                  <a:txBody>
                    <a:bodyPr/>
                    <a:lstStyle/>
                    <a:p>
                      <a:endParaRPr lang="en-GB"/>
                    </a:p>
                  </a:txBody>
                  <a:tcPr/>
                </a:tc>
                <a:tc>
                  <a:txBody>
                    <a:bodyPr/>
                    <a:lstStyle/>
                    <a:p>
                      <a:r>
                        <a:rPr lang="en-GB" sz="1600" dirty="0">
                          <a:effectLst/>
                        </a:rPr>
                        <a:t>Write</a:t>
                      </a:r>
                    </a:p>
                  </a:txBody>
                  <a:tcPr marL="112539" marR="112539" anchor="ctr">
                    <a:lnL w="12700" cap="flat" cmpd="sng" algn="ctr">
                      <a:solidFill>
                        <a:schemeClr val="tx1"/>
                      </a:solidFill>
                      <a:prstDash val="solid"/>
                      <a:round/>
                      <a:headEnd type="none" w="med" len="med"/>
                      <a:tailEnd type="none" w="med" len="med"/>
                    </a:lnL>
                  </a:tcPr>
                </a:tc>
                <a:tc>
                  <a:txBody>
                    <a:bodyPr/>
                    <a:lstStyle/>
                    <a:p>
                      <a:r>
                        <a:rPr lang="en-GB" sz="1600" dirty="0">
                          <a:effectLst/>
                        </a:rPr>
                        <a:t>void __set_MSP (uint32_t TopOfMainStack)</a:t>
                      </a:r>
                      <a:endParaRPr lang="en-GB" sz="1600" i="1" dirty="0">
                        <a:effectLst/>
                      </a:endParaRPr>
                    </a:p>
                  </a:txBody>
                  <a:tcPr marL="112539" marR="112539" anchor="ctr"/>
                </a:tc>
                <a:extLst>
                  <a:ext uri="{0D108BD9-81ED-4DB2-BD59-A6C34878D82A}">
                    <a16:rowId xmlns:a16="http://schemas.microsoft.com/office/drawing/2014/main" val="10006"/>
                  </a:ext>
                </a:extLst>
              </a:tr>
              <a:tr h="538515">
                <a:tc rowSpan="2">
                  <a:txBody>
                    <a:bodyPr/>
                    <a:lstStyle/>
                    <a:p>
                      <a:r>
                        <a:rPr lang="en-GB" sz="1600" dirty="0">
                          <a:effectLst/>
                        </a:rPr>
                        <a:t>PSP</a:t>
                      </a:r>
                    </a:p>
                  </a:txBody>
                  <a:tcPr marL="112539" marR="112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effectLst/>
                        </a:rPr>
                        <a:t>Read</a:t>
                      </a:r>
                    </a:p>
                  </a:txBody>
                  <a:tcPr marL="112539" marR="112539" anchor="ctr">
                    <a:lnL w="12700" cap="flat" cmpd="sng" algn="ctr">
                      <a:solidFill>
                        <a:schemeClr val="tx1"/>
                      </a:solidFill>
                      <a:prstDash val="solid"/>
                      <a:round/>
                      <a:headEnd type="none" w="med" len="med"/>
                      <a:tailEnd type="none" w="med" len="med"/>
                    </a:lnL>
                  </a:tcPr>
                </a:tc>
                <a:tc>
                  <a:txBody>
                    <a:bodyPr/>
                    <a:lstStyle/>
                    <a:p>
                      <a:r>
                        <a:rPr lang="en-GB" sz="1600" dirty="0">
                          <a:effectLst/>
                        </a:rPr>
                        <a:t>uint32_t __get_PSP (void)</a:t>
                      </a:r>
                      <a:endParaRPr lang="en-GB" sz="1600" i="1" dirty="0">
                        <a:effectLst/>
                      </a:endParaRPr>
                    </a:p>
                  </a:txBody>
                  <a:tcPr marL="112539" marR="112539" anchor="ctr"/>
                </a:tc>
                <a:extLst>
                  <a:ext uri="{0D108BD9-81ED-4DB2-BD59-A6C34878D82A}">
                    <a16:rowId xmlns:a16="http://schemas.microsoft.com/office/drawing/2014/main" val="10007"/>
                  </a:ext>
                </a:extLst>
              </a:tr>
              <a:tr h="538515">
                <a:tc vMerge="1">
                  <a:txBody>
                    <a:bodyPr/>
                    <a:lstStyle/>
                    <a:p>
                      <a:endParaRPr lang="en-GB"/>
                    </a:p>
                  </a:txBody>
                  <a:tcPr/>
                </a:tc>
                <a:tc>
                  <a:txBody>
                    <a:bodyPr/>
                    <a:lstStyle/>
                    <a:p>
                      <a:r>
                        <a:rPr lang="en-GB" sz="1600" dirty="0">
                          <a:effectLst/>
                        </a:rPr>
                        <a:t>Write</a:t>
                      </a:r>
                    </a:p>
                  </a:txBody>
                  <a:tcPr marL="112539" marR="112539" anchor="ctr">
                    <a:lnL w="12700" cap="flat" cmpd="sng" algn="ctr">
                      <a:solidFill>
                        <a:schemeClr val="tx1"/>
                      </a:solidFill>
                      <a:prstDash val="solid"/>
                      <a:round/>
                      <a:headEnd type="none" w="med" len="med"/>
                      <a:tailEnd type="none" w="med" len="med"/>
                    </a:lnL>
                  </a:tcPr>
                </a:tc>
                <a:tc>
                  <a:txBody>
                    <a:bodyPr/>
                    <a:lstStyle/>
                    <a:p>
                      <a:r>
                        <a:rPr lang="en-GB" sz="1600" dirty="0">
                          <a:effectLst/>
                        </a:rPr>
                        <a:t>void __set_PSP (uint32_t TopOfProcStack)</a:t>
                      </a:r>
                      <a:endParaRPr lang="en-GB" sz="1600" i="1" dirty="0">
                        <a:effectLst/>
                      </a:endParaRPr>
                    </a:p>
                  </a:txBody>
                  <a:tcPr marL="112539" marR="112539"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40880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B5ED-11B8-4B6C-BB8D-02ABFC13936B}"/>
              </a:ext>
            </a:extLst>
          </p:cNvPr>
          <p:cNvSpPr>
            <a:spLocks noGrp="1"/>
          </p:cNvSpPr>
          <p:nvPr>
            <p:ph type="title"/>
          </p:nvPr>
        </p:nvSpPr>
        <p:spPr/>
        <p:txBody>
          <a:bodyPr/>
          <a:lstStyle/>
          <a:p>
            <a:r>
              <a:rPr lang="en-GB" dirty="0"/>
              <a:t>CMSIS Functions: Execute Special Instructions</a:t>
            </a:r>
            <a:endParaRPr lang="en-US" dirty="0"/>
          </a:p>
        </p:txBody>
      </p:sp>
      <p:graphicFrame>
        <p:nvGraphicFramePr>
          <p:cNvPr id="4" name="Content Placeholder 3">
            <a:extLst>
              <a:ext uri="{FF2B5EF4-FFF2-40B4-BE49-F238E27FC236}">
                <a16:creationId xmlns:a16="http://schemas.microsoft.com/office/drawing/2014/main" id="{85E873AC-4045-46CE-AF3F-41F8D58989C9}"/>
              </a:ext>
            </a:extLst>
          </p:cNvPr>
          <p:cNvGraphicFramePr>
            <a:graphicFrameLocks noGrp="1"/>
          </p:cNvGraphicFramePr>
          <p:nvPr>
            <p:ph idx="1"/>
            <p:extLst>
              <p:ext uri="{D42A27DB-BD31-4B8C-83A1-F6EECF244321}">
                <p14:modId xmlns:p14="http://schemas.microsoft.com/office/powerpoint/2010/main" val="4029993663"/>
              </p:ext>
            </p:extLst>
          </p:nvPr>
        </p:nvGraphicFramePr>
        <p:xfrm>
          <a:off x="693619" y="1219200"/>
          <a:ext cx="10800949" cy="4960943"/>
        </p:xfrm>
        <a:graphic>
          <a:graphicData uri="http://schemas.openxmlformats.org/drawingml/2006/table">
            <a:tbl>
              <a:tblPr firstRow="1" bandRow="1">
                <a:tableStyleId>{69012ECD-51FC-41F1-AA8D-1B2483CD663E}</a:tableStyleId>
              </a:tblPr>
              <a:tblGrid>
                <a:gridCol w="2943440">
                  <a:extLst>
                    <a:ext uri="{9D8B030D-6E8A-4147-A177-3AD203B41FA5}">
                      <a16:colId xmlns:a16="http://schemas.microsoft.com/office/drawing/2014/main" val="20000"/>
                    </a:ext>
                  </a:extLst>
                </a:gridCol>
                <a:gridCol w="7857509">
                  <a:extLst>
                    <a:ext uri="{9D8B030D-6E8A-4147-A177-3AD203B41FA5}">
                      <a16:colId xmlns:a16="http://schemas.microsoft.com/office/drawing/2014/main" val="20001"/>
                    </a:ext>
                  </a:extLst>
                </a:gridCol>
              </a:tblGrid>
              <a:tr h="381611">
                <a:tc>
                  <a:txBody>
                    <a:bodyPr/>
                    <a:lstStyle/>
                    <a:p>
                      <a:r>
                        <a:rPr lang="en-GB" sz="1600" dirty="0">
                          <a:effectLst/>
                        </a:rPr>
                        <a:t>Instruction</a:t>
                      </a:r>
                      <a:endParaRPr lang="en-GB" sz="1600" b="1" dirty="0">
                        <a:effectLst/>
                      </a:endParaRPr>
                    </a:p>
                  </a:txBody>
                  <a:tcPr marL="113218" marR="113218" anchor="ctr"/>
                </a:tc>
                <a:tc>
                  <a:txBody>
                    <a:bodyPr/>
                    <a:lstStyle/>
                    <a:p>
                      <a:r>
                        <a:rPr lang="en-GB" sz="1600" dirty="0">
                          <a:effectLst/>
                        </a:rPr>
                        <a:t>CMSIS Intrinsic Function</a:t>
                      </a:r>
                      <a:endParaRPr lang="en-GB" sz="1600" b="1" dirty="0">
                        <a:effectLst/>
                      </a:endParaRPr>
                    </a:p>
                  </a:txBody>
                  <a:tcPr marL="113218" marR="113218" anchor="ctr"/>
                </a:tc>
                <a:extLst>
                  <a:ext uri="{0D108BD9-81ED-4DB2-BD59-A6C34878D82A}">
                    <a16:rowId xmlns:a16="http://schemas.microsoft.com/office/drawing/2014/main" val="10000"/>
                  </a:ext>
                </a:extLst>
              </a:tr>
              <a:tr h="381611">
                <a:tc>
                  <a:txBody>
                    <a:bodyPr/>
                    <a:lstStyle/>
                    <a:p>
                      <a:r>
                        <a:rPr lang="en-GB" sz="1600" dirty="0">
                          <a:effectLst/>
                        </a:rPr>
                        <a:t>CPSIE i</a:t>
                      </a:r>
                    </a:p>
                  </a:txBody>
                  <a:tcPr marL="113218" marR="113218" anchor="ctr"/>
                </a:tc>
                <a:tc>
                  <a:txBody>
                    <a:bodyPr/>
                    <a:lstStyle/>
                    <a:p>
                      <a:r>
                        <a:rPr lang="en-GB" sz="1600" dirty="0">
                          <a:effectLst/>
                        </a:rPr>
                        <a:t>void __enable_irq(void)</a:t>
                      </a:r>
                      <a:endParaRPr lang="en-GB" sz="1600" i="1" dirty="0">
                        <a:effectLst/>
                      </a:endParaRPr>
                    </a:p>
                  </a:txBody>
                  <a:tcPr marL="113218" marR="113218" anchor="ctr"/>
                </a:tc>
                <a:extLst>
                  <a:ext uri="{0D108BD9-81ED-4DB2-BD59-A6C34878D82A}">
                    <a16:rowId xmlns:a16="http://schemas.microsoft.com/office/drawing/2014/main" val="10001"/>
                  </a:ext>
                </a:extLst>
              </a:tr>
              <a:tr h="381611">
                <a:tc>
                  <a:txBody>
                    <a:bodyPr/>
                    <a:lstStyle/>
                    <a:p>
                      <a:r>
                        <a:rPr lang="en-GB" sz="1600" dirty="0">
                          <a:effectLst/>
                        </a:rPr>
                        <a:t>CPSID i</a:t>
                      </a:r>
                    </a:p>
                  </a:txBody>
                  <a:tcPr marL="113218" marR="113218" anchor="ctr"/>
                </a:tc>
                <a:tc>
                  <a:txBody>
                    <a:bodyPr/>
                    <a:lstStyle/>
                    <a:p>
                      <a:r>
                        <a:rPr lang="en-GB" sz="1600" dirty="0">
                          <a:effectLst/>
                        </a:rPr>
                        <a:t>void __disable_irq(void)</a:t>
                      </a:r>
                      <a:endParaRPr lang="en-GB" sz="1600" i="1" dirty="0">
                        <a:effectLst/>
                      </a:endParaRPr>
                    </a:p>
                  </a:txBody>
                  <a:tcPr marL="113218" marR="113218" anchor="ctr"/>
                </a:tc>
                <a:extLst>
                  <a:ext uri="{0D108BD9-81ED-4DB2-BD59-A6C34878D82A}">
                    <a16:rowId xmlns:a16="http://schemas.microsoft.com/office/drawing/2014/main" val="10002"/>
                  </a:ext>
                </a:extLst>
              </a:tr>
              <a:tr h="381611">
                <a:tc>
                  <a:txBody>
                    <a:bodyPr/>
                    <a:lstStyle/>
                    <a:p>
                      <a:r>
                        <a:rPr lang="en-GB" sz="1600" dirty="0">
                          <a:effectLst/>
                        </a:rPr>
                        <a:t>ISB</a:t>
                      </a:r>
                    </a:p>
                  </a:txBody>
                  <a:tcPr marL="113218" marR="113218" anchor="ctr"/>
                </a:tc>
                <a:tc>
                  <a:txBody>
                    <a:bodyPr/>
                    <a:lstStyle/>
                    <a:p>
                      <a:r>
                        <a:rPr lang="en-GB" sz="1600" dirty="0">
                          <a:effectLst/>
                        </a:rPr>
                        <a:t>void __ISB(void)</a:t>
                      </a:r>
                      <a:endParaRPr lang="en-GB" sz="1600" i="1" dirty="0">
                        <a:effectLst/>
                      </a:endParaRPr>
                    </a:p>
                  </a:txBody>
                  <a:tcPr marL="113218" marR="113218" anchor="ctr"/>
                </a:tc>
                <a:extLst>
                  <a:ext uri="{0D108BD9-81ED-4DB2-BD59-A6C34878D82A}">
                    <a16:rowId xmlns:a16="http://schemas.microsoft.com/office/drawing/2014/main" val="10003"/>
                  </a:ext>
                </a:extLst>
              </a:tr>
              <a:tr h="381611">
                <a:tc>
                  <a:txBody>
                    <a:bodyPr/>
                    <a:lstStyle/>
                    <a:p>
                      <a:r>
                        <a:rPr lang="en-GB" sz="1600" dirty="0">
                          <a:effectLst/>
                        </a:rPr>
                        <a:t>DSB</a:t>
                      </a:r>
                    </a:p>
                  </a:txBody>
                  <a:tcPr marL="113218" marR="113218" anchor="ctr"/>
                </a:tc>
                <a:tc>
                  <a:txBody>
                    <a:bodyPr/>
                    <a:lstStyle/>
                    <a:p>
                      <a:r>
                        <a:rPr lang="en-GB" sz="1600" dirty="0">
                          <a:effectLst/>
                        </a:rPr>
                        <a:t>void __DSB(void)</a:t>
                      </a:r>
                      <a:endParaRPr lang="en-GB" sz="1600" i="1" dirty="0">
                        <a:effectLst/>
                      </a:endParaRPr>
                    </a:p>
                  </a:txBody>
                  <a:tcPr marL="113218" marR="113218" anchor="ctr"/>
                </a:tc>
                <a:extLst>
                  <a:ext uri="{0D108BD9-81ED-4DB2-BD59-A6C34878D82A}">
                    <a16:rowId xmlns:a16="http://schemas.microsoft.com/office/drawing/2014/main" val="10004"/>
                  </a:ext>
                </a:extLst>
              </a:tr>
              <a:tr h="381611">
                <a:tc>
                  <a:txBody>
                    <a:bodyPr/>
                    <a:lstStyle/>
                    <a:p>
                      <a:r>
                        <a:rPr lang="en-GB" sz="1600" dirty="0">
                          <a:effectLst/>
                        </a:rPr>
                        <a:t>DMB</a:t>
                      </a:r>
                    </a:p>
                  </a:txBody>
                  <a:tcPr marL="113218" marR="113218" anchor="ctr"/>
                </a:tc>
                <a:tc>
                  <a:txBody>
                    <a:bodyPr/>
                    <a:lstStyle/>
                    <a:p>
                      <a:r>
                        <a:rPr lang="en-GB" sz="1600" dirty="0">
                          <a:effectLst/>
                        </a:rPr>
                        <a:t>void __DMB(void)</a:t>
                      </a:r>
                      <a:endParaRPr lang="en-GB" sz="1600" i="1" dirty="0">
                        <a:effectLst/>
                      </a:endParaRPr>
                    </a:p>
                  </a:txBody>
                  <a:tcPr marL="113218" marR="113218" anchor="ctr"/>
                </a:tc>
                <a:extLst>
                  <a:ext uri="{0D108BD9-81ED-4DB2-BD59-A6C34878D82A}">
                    <a16:rowId xmlns:a16="http://schemas.microsoft.com/office/drawing/2014/main" val="10005"/>
                  </a:ext>
                </a:extLst>
              </a:tr>
              <a:tr h="381611">
                <a:tc>
                  <a:txBody>
                    <a:bodyPr/>
                    <a:lstStyle/>
                    <a:p>
                      <a:r>
                        <a:rPr lang="en-GB" sz="1600" dirty="0">
                          <a:effectLst/>
                        </a:rPr>
                        <a:t>NOP</a:t>
                      </a:r>
                    </a:p>
                  </a:txBody>
                  <a:tcPr marL="113218" marR="113218" anchor="ctr"/>
                </a:tc>
                <a:tc>
                  <a:txBody>
                    <a:bodyPr/>
                    <a:lstStyle/>
                    <a:p>
                      <a:r>
                        <a:rPr lang="en-GB" sz="1600" dirty="0">
                          <a:effectLst/>
                        </a:rPr>
                        <a:t>void __NOP(void)</a:t>
                      </a:r>
                      <a:endParaRPr lang="en-GB" sz="1600" i="1" dirty="0">
                        <a:effectLst/>
                      </a:endParaRPr>
                    </a:p>
                  </a:txBody>
                  <a:tcPr marL="113218" marR="113218" anchor="ctr"/>
                </a:tc>
                <a:extLst>
                  <a:ext uri="{0D108BD9-81ED-4DB2-BD59-A6C34878D82A}">
                    <a16:rowId xmlns:a16="http://schemas.microsoft.com/office/drawing/2014/main" val="10006"/>
                  </a:ext>
                </a:extLst>
              </a:tr>
              <a:tr h="381611">
                <a:tc>
                  <a:txBody>
                    <a:bodyPr/>
                    <a:lstStyle/>
                    <a:p>
                      <a:r>
                        <a:rPr lang="en-GB" sz="1600" dirty="0">
                          <a:effectLst/>
                        </a:rPr>
                        <a:t>REV</a:t>
                      </a:r>
                    </a:p>
                  </a:txBody>
                  <a:tcPr marL="113218" marR="113218" anchor="ctr"/>
                </a:tc>
                <a:tc>
                  <a:txBody>
                    <a:bodyPr/>
                    <a:lstStyle/>
                    <a:p>
                      <a:r>
                        <a:rPr lang="en-GB" sz="1600" dirty="0">
                          <a:effectLst/>
                        </a:rPr>
                        <a:t>uint32_t __REV(uint32_t int value)</a:t>
                      </a:r>
                      <a:endParaRPr lang="en-GB" sz="1600" i="1" dirty="0">
                        <a:effectLst/>
                      </a:endParaRPr>
                    </a:p>
                  </a:txBody>
                  <a:tcPr marL="113218" marR="113218" anchor="ctr"/>
                </a:tc>
                <a:extLst>
                  <a:ext uri="{0D108BD9-81ED-4DB2-BD59-A6C34878D82A}">
                    <a16:rowId xmlns:a16="http://schemas.microsoft.com/office/drawing/2014/main" val="10007"/>
                  </a:ext>
                </a:extLst>
              </a:tr>
              <a:tr h="381611">
                <a:tc>
                  <a:txBody>
                    <a:bodyPr/>
                    <a:lstStyle/>
                    <a:p>
                      <a:r>
                        <a:rPr lang="en-GB" sz="1600" dirty="0">
                          <a:effectLst/>
                        </a:rPr>
                        <a:t>REV16</a:t>
                      </a:r>
                    </a:p>
                  </a:txBody>
                  <a:tcPr marL="113218" marR="113218" anchor="ctr"/>
                </a:tc>
                <a:tc>
                  <a:txBody>
                    <a:bodyPr/>
                    <a:lstStyle/>
                    <a:p>
                      <a:r>
                        <a:rPr lang="en-GB" sz="1600" dirty="0">
                          <a:effectLst/>
                        </a:rPr>
                        <a:t>uint32_t __REV16(uint32_t int value)</a:t>
                      </a:r>
                      <a:endParaRPr lang="en-GB" sz="1600" i="1" dirty="0">
                        <a:effectLst/>
                      </a:endParaRPr>
                    </a:p>
                  </a:txBody>
                  <a:tcPr marL="113218" marR="113218" anchor="ctr"/>
                </a:tc>
                <a:extLst>
                  <a:ext uri="{0D108BD9-81ED-4DB2-BD59-A6C34878D82A}">
                    <a16:rowId xmlns:a16="http://schemas.microsoft.com/office/drawing/2014/main" val="10008"/>
                  </a:ext>
                </a:extLst>
              </a:tr>
              <a:tr h="381611">
                <a:tc>
                  <a:txBody>
                    <a:bodyPr/>
                    <a:lstStyle/>
                    <a:p>
                      <a:r>
                        <a:rPr lang="en-GB" sz="1600" dirty="0">
                          <a:effectLst/>
                        </a:rPr>
                        <a:t>REVSH</a:t>
                      </a:r>
                    </a:p>
                  </a:txBody>
                  <a:tcPr marL="113218" marR="113218" anchor="ctr"/>
                </a:tc>
                <a:tc>
                  <a:txBody>
                    <a:bodyPr/>
                    <a:lstStyle/>
                    <a:p>
                      <a:r>
                        <a:rPr lang="en-GB" sz="1600" dirty="0">
                          <a:effectLst/>
                        </a:rPr>
                        <a:t>uint32_t __REVSH(uint32_t int value)</a:t>
                      </a:r>
                      <a:endParaRPr lang="en-GB" sz="1600" i="1" dirty="0">
                        <a:effectLst/>
                      </a:endParaRPr>
                    </a:p>
                  </a:txBody>
                  <a:tcPr marL="113218" marR="113218" anchor="ctr"/>
                </a:tc>
                <a:extLst>
                  <a:ext uri="{0D108BD9-81ED-4DB2-BD59-A6C34878D82A}">
                    <a16:rowId xmlns:a16="http://schemas.microsoft.com/office/drawing/2014/main" val="10009"/>
                  </a:ext>
                </a:extLst>
              </a:tr>
              <a:tr h="381611">
                <a:tc>
                  <a:txBody>
                    <a:bodyPr/>
                    <a:lstStyle/>
                    <a:p>
                      <a:r>
                        <a:rPr lang="en-GB" sz="1600" dirty="0">
                          <a:effectLst/>
                        </a:rPr>
                        <a:t>SEV</a:t>
                      </a:r>
                    </a:p>
                  </a:txBody>
                  <a:tcPr marL="113218" marR="113218" anchor="ctr"/>
                </a:tc>
                <a:tc>
                  <a:txBody>
                    <a:bodyPr/>
                    <a:lstStyle/>
                    <a:p>
                      <a:r>
                        <a:rPr lang="en-GB" sz="1600" dirty="0">
                          <a:effectLst/>
                        </a:rPr>
                        <a:t>void __SEV(void)</a:t>
                      </a:r>
                      <a:endParaRPr lang="en-GB" sz="1600" i="1" dirty="0">
                        <a:effectLst/>
                      </a:endParaRPr>
                    </a:p>
                  </a:txBody>
                  <a:tcPr marL="113218" marR="113218" anchor="ctr"/>
                </a:tc>
                <a:extLst>
                  <a:ext uri="{0D108BD9-81ED-4DB2-BD59-A6C34878D82A}">
                    <a16:rowId xmlns:a16="http://schemas.microsoft.com/office/drawing/2014/main" val="10010"/>
                  </a:ext>
                </a:extLst>
              </a:tr>
              <a:tr h="381611">
                <a:tc>
                  <a:txBody>
                    <a:bodyPr/>
                    <a:lstStyle/>
                    <a:p>
                      <a:r>
                        <a:rPr lang="en-GB" sz="1600" dirty="0">
                          <a:effectLst/>
                        </a:rPr>
                        <a:t>WFE</a:t>
                      </a:r>
                    </a:p>
                  </a:txBody>
                  <a:tcPr marL="113218" marR="113218" anchor="ctr"/>
                </a:tc>
                <a:tc>
                  <a:txBody>
                    <a:bodyPr/>
                    <a:lstStyle/>
                    <a:p>
                      <a:r>
                        <a:rPr lang="en-GB" sz="1600" dirty="0">
                          <a:effectLst/>
                        </a:rPr>
                        <a:t>void __WFE(void)</a:t>
                      </a:r>
                      <a:endParaRPr lang="en-GB" sz="1600" i="1" dirty="0">
                        <a:effectLst/>
                      </a:endParaRPr>
                    </a:p>
                  </a:txBody>
                  <a:tcPr marL="113218" marR="113218" anchor="ctr"/>
                </a:tc>
                <a:extLst>
                  <a:ext uri="{0D108BD9-81ED-4DB2-BD59-A6C34878D82A}">
                    <a16:rowId xmlns:a16="http://schemas.microsoft.com/office/drawing/2014/main" val="10011"/>
                  </a:ext>
                </a:extLst>
              </a:tr>
              <a:tr h="381611">
                <a:tc>
                  <a:txBody>
                    <a:bodyPr/>
                    <a:lstStyle/>
                    <a:p>
                      <a:r>
                        <a:rPr lang="en-GB" sz="1600" dirty="0">
                          <a:effectLst/>
                        </a:rPr>
                        <a:t>WFI</a:t>
                      </a:r>
                    </a:p>
                  </a:txBody>
                  <a:tcPr marL="113218" marR="113218" anchor="ctr"/>
                </a:tc>
                <a:tc>
                  <a:txBody>
                    <a:bodyPr/>
                    <a:lstStyle/>
                    <a:p>
                      <a:r>
                        <a:rPr lang="en-GB" sz="1600" dirty="0">
                          <a:effectLst/>
                        </a:rPr>
                        <a:t>void __WFI(void)</a:t>
                      </a:r>
                      <a:endParaRPr lang="en-GB" sz="1600" i="1" dirty="0">
                        <a:effectLst/>
                      </a:endParaRPr>
                    </a:p>
                  </a:txBody>
                  <a:tcPr marL="113218" marR="113218"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36890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7A06-CA82-4A91-B042-4D6EF70B37AC}"/>
              </a:ext>
            </a:extLst>
          </p:cNvPr>
          <p:cNvSpPr>
            <a:spLocks noGrp="1"/>
          </p:cNvSpPr>
          <p:nvPr>
            <p:ph type="title"/>
          </p:nvPr>
        </p:nvSpPr>
        <p:spPr/>
        <p:txBody>
          <a:bodyPr/>
          <a:lstStyle/>
          <a:p>
            <a:r>
              <a:rPr lang="en-GB" dirty="0"/>
              <a:t>CMSIS Functions: Access System</a:t>
            </a:r>
            <a:endParaRPr lang="en-US" dirty="0"/>
          </a:p>
        </p:txBody>
      </p:sp>
      <p:graphicFrame>
        <p:nvGraphicFramePr>
          <p:cNvPr id="4" name="Content Placeholder 3">
            <a:extLst>
              <a:ext uri="{FF2B5EF4-FFF2-40B4-BE49-F238E27FC236}">
                <a16:creationId xmlns:a16="http://schemas.microsoft.com/office/drawing/2014/main" id="{0D70FE11-0D08-4D39-95D8-4FBFA26027B4}"/>
              </a:ext>
            </a:extLst>
          </p:cNvPr>
          <p:cNvGraphicFramePr>
            <a:graphicFrameLocks noGrp="1"/>
          </p:cNvGraphicFramePr>
          <p:nvPr>
            <p:ph idx="1"/>
            <p:extLst>
              <p:ext uri="{D42A27DB-BD31-4B8C-83A1-F6EECF244321}">
                <p14:modId xmlns:p14="http://schemas.microsoft.com/office/powerpoint/2010/main" val="1298782286"/>
              </p:ext>
            </p:extLst>
          </p:nvPr>
        </p:nvGraphicFramePr>
        <p:xfrm>
          <a:off x="693738" y="1439863"/>
          <a:ext cx="10800666" cy="3341687"/>
        </p:xfrm>
        <a:graphic>
          <a:graphicData uri="http://schemas.openxmlformats.org/drawingml/2006/table">
            <a:tbl>
              <a:tblPr firstRow="1" bandRow="1">
                <a:tableStyleId>{69012ECD-51FC-41F1-AA8D-1B2483CD663E}</a:tableStyleId>
              </a:tblPr>
              <a:tblGrid>
                <a:gridCol w="5400333">
                  <a:extLst>
                    <a:ext uri="{9D8B030D-6E8A-4147-A177-3AD203B41FA5}">
                      <a16:colId xmlns:a16="http://schemas.microsoft.com/office/drawing/2014/main" val="20000"/>
                    </a:ext>
                  </a:extLst>
                </a:gridCol>
                <a:gridCol w="5400333">
                  <a:extLst>
                    <a:ext uri="{9D8B030D-6E8A-4147-A177-3AD203B41FA5}">
                      <a16:colId xmlns:a16="http://schemas.microsoft.com/office/drawing/2014/main" val="20001"/>
                    </a:ext>
                  </a:extLst>
                </a:gridCol>
              </a:tblGrid>
              <a:tr h="443301">
                <a:tc>
                  <a:txBody>
                    <a:bodyPr/>
                    <a:lstStyle/>
                    <a:p>
                      <a:r>
                        <a:rPr lang="en-GB" sz="1600" dirty="0">
                          <a:effectLst/>
                        </a:rPr>
                        <a:t>CMSIS Function</a:t>
                      </a:r>
                      <a:endParaRPr lang="en-GB" sz="1600" b="1" dirty="0">
                        <a:effectLst/>
                      </a:endParaRPr>
                    </a:p>
                  </a:txBody>
                  <a:tcPr marL="112539" marR="112539" marT="45718" marB="45718" anchor="ctr"/>
                </a:tc>
                <a:tc>
                  <a:txBody>
                    <a:bodyPr/>
                    <a:lstStyle/>
                    <a:p>
                      <a:r>
                        <a:rPr lang="en-GB" sz="1600" dirty="0">
                          <a:effectLst/>
                        </a:rPr>
                        <a:t>Description</a:t>
                      </a:r>
                      <a:endParaRPr lang="en-GB" sz="1600" b="1" dirty="0">
                        <a:effectLst/>
                      </a:endParaRPr>
                    </a:p>
                  </a:txBody>
                  <a:tcPr marL="112539" marR="112539" marT="45718" marB="45718" anchor="ctr"/>
                </a:tc>
                <a:extLst>
                  <a:ext uri="{0D108BD9-81ED-4DB2-BD59-A6C34878D82A}">
                    <a16:rowId xmlns:a16="http://schemas.microsoft.com/office/drawing/2014/main" val="10000"/>
                  </a:ext>
                </a:extLst>
              </a:tr>
              <a:tr h="691025">
                <a:tc>
                  <a:txBody>
                    <a:bodyPr/>
                    <a:lstStyle/>
                    <a:p>
                      <a:r>
                        <a:rPr lang="en-GB" sz="1600" dirty="0">
                          <a:effectLst/>
                        </a:rPr>
                        <a:t>void NVIC_SystemReset(void)</a:t>
                      </a:r>
                      <a:endParaRPr lang="en-GB" sz="1600" i="1" dirty="0">
                        <a:effectLst/>
                      </a:endParaRPr>
                    </a:p>
                  </a:txBody>
                  <a:tcPr marL="112539" marR="112539" marT="45718" marB="45718" anchor="ctr"/>
                </a:tc>
                <a:tc>
                  <a:txBody>
                    <a:bodyPr/>
                    <a:lstStyle/>
                    <a:p>
                      <a:r>
                        <a:rPr lang="en-GB" sz="1600" dirty="0">
                          <a:effectLst/>
                        </a:rPr>
                        <a:t>Initiate</a:t>
                      </a:r>
                      <a:r>
                        <a:rPr lang="en-GB" sz="1600" baseline="0" dirty="0">
                          <a:effectLst/>
                        </a:rPr>
                        <a:t> a system reset request</a:t>
                      </a:r>
                      <a:endParaRPr lang="en-GB" sz="1600" dirty="0">
                        <a:effectLst/>
                      </a:endParaRPr>
                    </a:p>
                  </a:txBody>
                  <a:tcPr marL="112539" marR="112539" marT="45718" marB="45718" anchor="ctr"/>
                </a:tc>
                <a:extLst>
                  <a:ext uri="{0D108BD9-81ED-4DB2-BD59-A6C34878D82A}">
                    <a16:rowId xmlns:a16="http://schemas.microsoft.com/office/drawing/2014/main" val="10001"/>
                  </a:ext>
                </a:extLst>
              </a:tr>
              <a:tr h="828780">
                <a:tc>
                  <a:txBody>
                    <a:bodyPr/>
                    <a:lstStyle/>
                    <a:p>
                      <a:r>
                        <a:rPr lang="en-GB" sz="1600" dirty="0">
                          <a:effectLst/>
                        </a:rPr>
                        <a:t>uint32_t SysTick_Config(uint32_t</a:t>
                      </a:r>
                      <a:r>
                        <a:rPr lang="en-GB" sz="1600" baseline="0" dirty="0">
                          <a:effectLst/>
                        </a:rPr>
                        <a:t> ticks)</a:t>
                      </a:r>
                      <a:endParaRPr lang="en-GB" sz="1600" i="1" dirty="0">
                        <a:effectLst/>
                      </a:endParaRPr>
                    </a:p>
                  </a:txBody>
                  <a:tcPr marL="112539" marR="112539" marT="45718" marB="45718" anchor="ctr"/>
                </a:tc>
                <a:tc>
                  <a:txBody>
                    <a:bodyPr/>
                    <a:lstStyle/>
                    <a:p>
                      <a:r>
                        <a:rPr lang="en-GB" sz="1600" dirty="0">
                          <a:effectLst/>
                        </a:rPr>
                        <a:t>Initialize and start the SysTick</a:t>
                      </a:r>
                      <a:r>
                        <a:rPr lang="en-GB" sz="1600" baseline="0" dirty="0">
                          <a:effectLst/>
                        </a:rPr>
                        <a:t> counter and its interrupt</a:t>
                      </a:r>
                      <a:endParaRPr lang="en-GB" sz="1600" dirty="0">
                        <a:effectLst/>
                      </a:endParaRPr>
                    </a:p>
                  </a:txBody>
                  <a:tcPr marL="112539" marR="112539" marT="45718" marB="45718" anchor="ctr"/>
                </a:tc>
                <a:extLst>
                  <a:ext uri="{0D108BD9-81ED-4DB2-BD59-A6C34878D82A}">
                    <a16:rowId xmlns:a16="http://schemas.microsoft.com/office/drawing/2014/main" val="10002"/>
                  </a:ext>
                </a:extLst>
              </a:tr>
              <a:tr h="686304">
                <a:tc>
                  <a:txBody>
                    <a:bodyPr/>
                    <a:lstStyle/>
                    <a:p>
                      <a:r>
                        <a:rPr lang="en-GB" sz="1600" dirty="0">
                          <a:effectLst/>
                        </a:rPr>
                        <a:t>void SystemInit (void)</a:t>
                      </a:r>
                      <a:endParaRPr lang="en-GB" sz="1600" i="1" dirty="0">
                        <a:effectLst/>
                      </a:endParaRPr>
                    </a:p>
                  </a:txBody>
                  <a:tcPr marL="112539" marR="112539" marT="45718" marB="45718" anchor="ctr"/>
                </a:tc>
                <a:tc>
                  <a:txBody>
                    <a:bodyPr/>
                    <a:lstStyle/>
                    <a:p>
                      <a:r>
                        <a:rPr lang="en-GB" sz="1600" dirty="0">
                          <a:effectLst/>
                        </a:rPr>
                        <a:t>Initialize the system</a:t>
                      </a:r>
                    </a:p>
                  </a:txBody>
                  <a:tcPr marL="112539" marR="112539" marT="45718" marB="45718" anchor="ctr"/>
                </a:tc>
                <a:extLst>
                  <a:ext uri="{0D108BD9-81ED-4DB2-BD59-A6C34878D82A}">
                    <a16:rowId xmlns:a16="http://schemas.microsoft.com/office/drawing/2014/main" val="10003"/>
                  </a:ext>
                </a:extLst>
              </a:tr>
              <a:tr h="692277">
                <a:tc>
                  <a:txBody>
                    <a:bodyPr/>
                    <a:lstStyle/>
                    <a:p>
                      <a:r>
                        <a:rPr lang="en-GB" sz="1600" dirty="0">
                          <a:effectLst/>
                        </a:rPr>
                        <a:t>void SystemCoreClockUpdate(void)</a:t>
                      </a:r>
                      <a:endParaRPr lang="en-GB" sz="1600" i="1" dirty="0">
                        <a:effectLst/>
                      </a:endParaRPr>
                    </a:p>
                  </a:txBody>
                  <a:tcPr marL="112539" marR="112539" marT="45718" marB="45718" anchor="ctr"/>
                </a:tc>
                <a:tc>
                  <a:txBody>
                    <a:bodyPr/>
                    <a:lstStyle/>
                    <a:p>
                      <a:r>
                        <a:rPr lang="en-GB" sz="1600" dirty="0">
                          <a:effectLst/>
                        </a:rPr>
                        <a:t>Update the SystemCoreClock variable</a:t>
                      </a:r>
                    </a:p>
                  </a:txBody>
                  <a:tcPr marL="112539" marR="112539" marT="45718" marB="4571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11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765E-64BF-4971-B65E-67560483F5B0}"/>
              </a:ext>
            </a:extLst>
          </p:cNvPr>
          <p:cNvSpPr>
            <a:spLocks noGrp="1"/>
          </p:cNvSpPr>
          <p:nvPr>
            <p:ph type="title"/>
          </p:nvPr>
        </p:nvSpPr>
        <p:spPr/>
        <p:txBody>
          <a:bodyPr/>
          <a:lstStyle/>
          <a:p>
            <a:r>
              <a:rPr lang="en-GB" dirty="0"/>
              <a:t>Mbed OS</a:t>
            </a:r>
            <a:endParaRPr lang="en-US" dirty="0"/>
          </a:p>
        </p:txBody>
      </p:sp>
      <p:graphicFrame>
        <p:nvGraphicFramePr>
          <p:cNvPr id="4" name="Content Placeholder 3">
            <a:extLst>
              <a:ext uri="{FF2B5EF4-FFF2-40B4-BE49-F238E27FC236}">
                <a16:creationId xmlns:a16="http://schemas.microsoft.com/office/drawing/2014/main" id="{EEEC608B-F239-4042-BABD-B5E56D9BD6CD}"/>
              </a:ext>
            </a:extLst>
          </p:cNvPr>
          <p:cNvGraphicFramePr>
            <a:graphicFrameLocks noGrp="1"/>
          </p:cNvGraphicFramePr>
          <p:nvPr>
            <p:ph idx="1"/>
            <p:extLst>
              <p:ext uri="{D42A27DB-BD31-4B8C-83A1-F6EECF244321}">
                <p14:modId xmlns:p14="http://schemas.microsoft.com/office/powerpoint/2010/main" val="553986637"/>
              </p:ext>
            </p:extLst>
          </p:nvPr>
        </p:nvGraphicFramePr>
        <p:xfrm>
          <a:off x="479425" y="1171111"/>
          <a:ext cx="11233150" cy="4948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15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E50-5E1A-4E95-A5C0-FE7889FE5EBB}"/>
              </a:ext>
            </a:extLst>
          </p:cNvPr>
          <p:cNvSpPr>
            <a:spLocks noGrp="1"/>
          </p:cNvSpPr>
          <p:nvPr>
            <p:ph type="title"/>
          </p:nvPr>
        </p:nvSpPr>
        <p:spPr/>
        <p:txBody>
          <a:bodyPr/>
          <a:lstStyle/>
          <a:p>
            <a:r>
              <a:rPr lang="en-GB" dirty="0"/>
              <a:t>Mbed OS - Overview</a:t>
            </a:r>
            <a:endParaRPr lang="en-US" dirty="0"/>
          </a:p>
        </p:txBody>
      </p:sp>
      <p:sp>
        <p:nvSpPr>
          <p:cNvPr id="3" name="Content Placeholder 2">
            <a:extLst>
              <a:ext uri="{FF2B5EF4-FFF2-40B4-BE49-F238E27FC236}">
                <a16:creationId xmlns:a16="http://schemas.microsoft.com/office/drawing/2014/main" id="{3473210B-DAD1-4F26-B105-204D6F74350C}"/>
              </a:ext>
            </a:extLst>
          </p:cNvPr>
          <p:cNvSpPr>
            <a:spLocks noGrp="1"/>
          </p:cNvSpPr>
          <p:nvPr>
            <p:ph idx="1"/>
          </p:nvPr>
        </p:nvSpPr>
        <p:spPr>
          <a:xfrm>
            <a:off x="479425" y="1171111"/>
            <a:ext cx="6782766" cy="4948335"/>
          </a:xfrm>
        </p:spPr>
        <p:txBody>
          <a:bodyPr/>
          <a:lstStyle/>
          <a:p>
            <a:r>
              <a:rPr lang="en-GB" sz="2000" dirty="0"/>
              <a:t>An open-source operating system for platforms using Arm microcontrollers, specifically designed for devices involved in the Internet of Things (IoT)</a:t>
            </a:r>
          </a:p>
          <a:p>
            <a:endParaRPr lang="en-GB" sz="2000" dirty="0"/>
          </a:p>
          <a:p>
            <a:r>
              <a:rPr lang="en-GB" sz="2000" dirty="0"/>
              <a:t>Offers a variety of features to enable the development of IoT connected systems</a:t>
            </a:r>
          </a:p>
          <a:p>
            <a:endParaRPr lang="en-GB" sz="2000" dirty="0"/>
          </a:p>
          <a:p>
            <a:r>
              <a:rPr lang="en-GB" sz="2000" dirty="0"/>
              <a:t>Provides a layer of abstraction that interprets the application code in way the hardware can understand</a:t>
            </a:r>
          </a:p>
          <a:p>
            <a:endParaRPr lang="en-GB" sz="2000" dirty="0"/>
          </a:p>
          <a:p>
            <a:r>
              <a:rPr lang="en-GB" sz="2000" dirty="0"/>
              <a:t>This enables the developer to focus on programming applications that can run on a range of devices</a:t>
            </a:r>
          </a:p>
          <a:p>
            <a:pPr lvl="1"/>
            <a:r>
              <a:rPr lang="en-GB" sz="1800" dirty="0"/>
              <a:t>An Mbed OS application can be run on any Mbed-compatible platform</a:t>
            </a:r>
          </a:p>
          <a:p>
            <a:endParaRPr lang="en-GB" dirty="0"/>
          </a:p>
          <a:p>
            <a:endParaRPr lang="en-GB" dirty="0"/>
          </a:p>
        </p:txBody>
      </p:sp>
      <p:graphicFrame>
        <p:nvGraphicFramePr>
          <p:cNvPr id="4" name="Content Placeholder 3">
            <a:extLst>
              <a:ext uri="{FF2B5EF4-FFF2-40B4-BE49-F238E27FC236}">
                <a16:creationId xmlns:a16="http://schemas.microsoft.com/office/drawing/2014/main" id="{6FFA6AE3-FF23-4441-9B32-3853EB081AD9}"/>
              </a:ext>
            </a:extLst>
          </p:cNvPr>
          <p:cNvGraphicFramePr>
            <a:graphicFrameLocks/>
          </p:cNvGraphicFramePr>
          <p:nvPr>
            <p:extLst>
              <p:ext uri="{D42A27DB-BD31-4B8C-83A1-F6EECF244321}">
                <p14:modId xmlns:p14="http://schemas.microsoft.com/office/powerpoint/2010/main" val="828225705"/>
              </p:ext>
            </p:extLst>
          </p:nvPr>
        </p:nvGraphicFramePr>
        <p:xfrm>
          <a:off x="6366704" y="1935056"/>
          <a:ext cx="6782766" cy="2987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85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F882-C5D7-4001-958E-75B176142AAD}"/>
              </a:ext>
            </a:extLst>
          </p:cNvPr>
          <p:cNvSpPr>
            <a:spLocks noGrp="1"/>
          </p:cNvSpPr>
          <p:nvPr>
            <p:ph type="title"/>
          </p:nvPr>
        </p:nvSpPr>
        <p:spPr/>
        <p:txBody>
          <a:bodyPr/>
          <a:lstStyle/>
          <a:p>
            <a:r>
              <a:rPr lang="en-GB" dirty="0"/>
              <a:t>Mbed OS – Cortex-M RTOS Kernel </a:t>
            </a:r>
            <a:endParaRPr lang="en-US" dirty="0"/>
          </a:p>
        </p:txBody>
      </p:sp>
      <p:sp>
        <p:nvSpPr>
          <p:cNvPr id="3" name="Content Placeholder 2">
            <a:extLst>
              <a:ext uri="{FF2B5EF4-FFF2-40B4-BE49-F238E27FC236}">
                <a16:creationId xmlns:a16="http://schemas.microsoft.com/office/drawing/2014/main" id="{E4B08836-762D-4D73-9367-709F7E7BE567}"/>
              </a:ext>
            </a:extLst>
          </p:cNvPr>
          <p:cNvSpPr>
            <a:spLocks noGrp="1"/>
          </p:cNvSpPr>
          <p:nvPr>
            <p:ph idx="1"/>
          </p:nvPr>
        </p:nvSpPr>
        <p:spPr>
          <a:xfrm>
            <a:off x="479425" y="1171111"/>
            <a:ext cx="7362549" cy="4948335"/>
          </a:xfrm>
        </p:spPr>
        <p:txBody>
          <a:bodyPr anchor="ctr"/>
          <a:lstStyle/>
          <a:p>
            <a:r>
              <a:rPr lang="en-GB" dirty="0"/>
              <a:t>Mbed has an RTOS core</a:t>
            </a:r>
          </a:p>
          <a:p>
            <a:pPr lvl="1"/>
            <a:r>
              <a:rPr lang="en-GB" dirty="0"/>
              <a:t>Supports deterministic, multithreaded, real-time software execution</a:t>
            </a:r>
          </a:p>
          <a:p>
            <a:pPr lvl="1"/>
            <a:endParaRPr lang="en-GB" dirty="0"/>
          </a:p>
          <a:p>
            <a:r>
              <a:rPr lang="en-GB" dirty="0"/>
              <a:t>RTOS primitives are available to allow drivers and applications to rely on threads, semaphores, mutexes and other RTOS features</a:t>
            </a:r>
            <a:endParaRPr lang="en-US" dirty="0"/>
          </a:p>
        </p:txBody>
      </p:sp>
      <p:grpSp>
        <p:nvGrpSpPr>
          <p:cNvPr id="4" name="Group 3">
            <a:extLst>
              <a:ext uri="{FF2B5EF4-FFF2-40B4-BE49-F238E27FC236}">
                <a16:creationId xmlns:a16="http://schemas.microsoft.com/office/drawing/2014/main" id="{A1D2125B-5B21-4ADC-8F72-774EC2FAE8FA}"/>
              </a:ext>
            </a:extLst>
          </p:cNvPr>
          <p:cNvGrpSpPr/>
          <p:nvPr/>
        </p:nvGrpSpPr>
        <p:grpSpPr>
          <a:xfrm>
            <a:off x="9140865" y="2667179"/>
            <a:ext cx="1911448" cy="1911448"/>
            <a:chOff x="5013780" y="432"/>
            <a:chExt cx="1205589" cy="1205589"/>
          </a:xfrm>
        </p:grpSpPr>
        <p:sp>
          <p:nvSpPr>
            <p:cNvPr id="5" name="Oval 4">
              <a:extLst>
                <a:ext uri="{FF2B5EF4-FFF2-40B4-BE49-F238E27FC236}">
                  <a16:creationId xmlns:a16="http://schemas.microsoft.com/office/drawing/2014/main" id="{46C6A1AB-991C-4294-90EF-61F1D3E63DE9}"/>
                </a:ext>
              </a:extLst>
            </p:cNvPr>
            <p:cNvSpPr/>
            <p:nvPr/>
          </p:nvSpPr>
          <p:spPr>
            <a:xfrm>
              <a:off x="5013780" y="432"/>
              <a:ext cx="1205589" cy="1205589"/>
            </a:xfrm>
            <a:prstGeom prst="ellipse">
              <a:avLst/>
            </a:pr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 name="Oval 4">
              <a:extLst>
                <a:ext uri="{FF2B5EF4-FFF2-40B4-BE49-F238E27FC236}">
                  <a16:creationId xmlns:a16="http://schemas.microsoft.com/office/drawing/2014/main" id="{3E16F6D7-1473-4F4A-8CC8-E843F278EAA3}"/>
                </a:ext>
              </a:extLst>
            </p:cNvPr>
            <p:cNvSpPr txBox="1"/>
            <p:nvPr/>
          </p:nvSpPr>
          <p:spPr>
            <a:xfrm>
              <a:off x="5190334" y="176986"/>
              <a:ext cx="852481" cy="852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kern="1200" dirty="0"/>
                <a:t>Cortex-M RTOS Kernel</a:t>
              </a:r>
              <a:endParaRPr lang="en-US" kern="1200" dirty="0"/>
            </a:p>
          </p:txBody>
        </p:sp>
      </p:grpSp>
    </p:spTree>
    <p:extLst>
      <p:ext uri="{BB962C8B-B14F-4D97-AF65-F5344CB8AC3E}">
        <p14:creationId xmlns:p14="http://schemas.microsoft.com/office/powerpoint/2010/main" val="406485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1FBF-9DDD-447A-B050-EE258CA511DF}"/>
              </a:ext>
            </a:extLst>
          </p:cNvPr>
          <p:cNvSpPr>
            <a:spLocks noGrp="1"/>
          </p:cNvSpPr>
          <p:nvPr>
            <p:ph type="title"/>
          </p:nvPr>
        </p:nvSpPr>
        <p:spPr/>
        <p:txBody>
          <a:bodyPr/>
          <a:lstStyle/>
          <a:p>
            <a:r>
              <a:rPr lang="en-GB" dirty="0"/>
              <a:t>Mbed OS - Security</a:t>
            </a:r>
            <a:endParaRPr lang="en-US" dirty="0"/>
          </a:p>
        </p:txBody>
      </p:sp>
      <p:sp>
        <p:nvSpPr>
          <p:cNvPr id="3" name="Content Placeholder 2">
            <a:extLst>
              <a:ext uri="{FF2B5EF4-FFF2-40B4-BE49-F238E27FC236}">
                <a16:creationId xmlns:a16="http://schemas.microsoft.com/office/drawing/2014/main" id="{F19A8B7A-0972-48D7-95BC-D18CAAE5CC9A}"/>
              </a:ext>
            </a:extLst>
          </p:cNvPr>
          <p:cNvSpPr>
            <a:spLocks noGrp="1"/>
          </p:cNvSpPr>
          <p:nvPr>
            <p:ph idx="1"/>
          </p:nvPr>
        </p:nvSpPr>
        <p:spPr>
          <a:xfrm>
            <a:off x="479425" y="1171111"/>
            <a:ext cx="7432123" cy="4948335"/>
          </a:xfrm>
        </p:spPr>
        <p:txBody>
          <a:bodyPr/>
          <a:lstStyle/>
          <a:p>
            <a:r>
              <a:rPr lang="en-GB" dirty="0"/>
              <a:t>Mbed provides two security-focused embedded building blocks:</a:t>
            </a:r>
          </a:p>
          <a:p>
            <a:pPr lvl="1"/>
            <a:r>
              <a:rPr lang="en-GB" dirty="0"/>
              <a:t>Arm Mbed TLS</a:t>
            </a:r>
          </a:p>
          <a:p>
            <a:pPr lvl="1"/>
            <a:r>
              <a:rPr lang="en-GB" dirty="0"/>
              <a:t>Secure Partition Manager (SPM)</a:t>
            </a:r>
          </a:p>
          <a:p>
            <a:pPr lvl="1"/>
            <a:endParaRPr lang="en-GB" dirty="0"/>
          </a:p>
          <a:p>
            <a:r>
              <a:rPr lang="en-GB" dirty="0"/>
              <a:t>Mbed TLS is a protocol for securing communication channels between devices and servers or gateways</a:t>
            </a:r>
          </a:p>
          <a:p>
            <a:endParaRPr lang="en-GB" dirty="0"/>
          </a:p>
          <a:p>
            <a:r>
              <a:rPr lang="en-GB" dirty="0"/>
              <a:t>The secure partition manager is responsible for:</a:t>
            </a:r>
          </a:p>
          <a:p>
            <a:pPr lvl="1"/>
            <a:r>
              <a:rPr lang="en-GB" dirty="0"/>
              <a:t>Isolating software within partitions</a:t>
            </a:r>
          </a:p>
          <a:p>
            <a:pPr lvl="1"/>
            <a:r>
              <a:rPr lang="en-GB" dirty="0"/>
              <a:t>Managing the execution of software within partitions</a:t>
            </a:r>
          </a:p>
          <a:p>
            <a:pPr lvl="1"/>
            <a:r>
              <a:rPr lang="en-GB" dirty="0"/>
              <a:t>Providing Inter-Process Communication (IPC) between partitions</a:t>
            </a:r>
          </a:p>
          <a:p>
            <a:endParaRPr lang="en-US" dirty="0"/>
          </a:p>
        </p:txBody>
      </p:sp>
      <p:grpSp>
        <p:nvGrpSpPr>
          <p:cNvPr id="4" name="Group 3">
            <a:extLst>
              <a:ext uri="{FF2B5EF4-FFF2-40B4-BE49-F238E27FC236}">
                <a16:creationId xmlns:a16="http://schemas.microsoft.com/office/drawing/2014/main" id="{25F62BA8-315A-4EFD-AB67-C9574B5E1D03}"/>
              </a:ext>
            </a:extLst>
          </p:cNvPr>
          <p:cNvGrpSpPr/>
          <p:nvPr/>
        </p:nvGrpSpPr>
        <p:grpSpPr>
          <a:xfrm>
            <a:off x="9104244" y="2500499"/>
            <a:ext cx="1857001" cy="1857001"/>
            <a:chOff x="4007875" y="1696531"/>
            <a:chExt cx="725636" cy="725636"/>
          </a:xfrm>
        </p:grpSpPr>
        <p:sp>
          <p:nvSpPr>
            <p:cNvPr id="5" name="Oval 4">
              <a:extLst>
                <a:ext uri="{FF2B5EF4-FFF2-40B4-BE49-F238E27FC236}">
                  <a16:creationId xmlns:a16="http://schemas.microsoft.com/office/drawing/2014/main" id="{4A181084-4558-4CEF-AED5-93CE55CB4BF3}"/>
                </a:ext>
              </a:extLst>
            </p:cNvPr>
            <p:cNvSpPr/>
            <p:nvPr/>
          </p:nvSpPr>
          <p:spPr>
            <a:xfrm>
              <a:off x="4007875" y="1696531"/>
              <a:ext cx="725636" cy="725636"/>
            </a:xfrm>
            <a:prstGeom prst="ellipse">
              <a:avLst/>
            </a:prstGeom>
            <a:solidFill>
              <a:schemeClr val="accent4"/>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 name="Oval 4">
              <a:extLst>
                <a:ext uri="{FF2B5EF4-FFF2-40B4-BE49-F238E27FC236}">
                  <a16:creationId xmlns:a16="http://schemas.microsoft.com/office/drawing/2014/main" id="{B7F1BE54-F938-46AC-A569-A8BC078290F2}"/>
                </a:ext>
              </a:extLst>
            </p:cNvPr>
            <p:cNvSpPr txBox="1"/>
            <p:nvPr/>
          </p:nvSpPr>
          <p:spPr>
            <a:xfrm>
              <a:off x="4114142" y="1802798"/>
              <a:ext cx="513102" cy="513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kern="1200" dirty="0"/>
                <a:t>Integrated Security</a:t>
              </a:r>
              <a:endParaRPr lang="en-US" kern="1200" dirty="0"/>
            </a:p>
          </p:txBody>
        </p:sp>
      </p:grpSp>
    </p:spTree>
    <p:extLst>
      <p:ext uri="{BB962C8B-B14F-4D97-AF65-F5344CB8AC3E}">
        <p14:creationId xmlns:p14="http://schemas.microsoft.com/office/powerpoint/2010/main" val="24035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44F5-1134-40D9-99C9-2A7773AD02FA}"/>
              </a:ext>
            </a:extLst>
          </p:cNvPr>
          <p:cNvSpPr>
            <a:spLocks noGrp="1"/>
          </p:cNvSpPr>
          <p:nvPr>
            <p:ph type="title"/>
          </p:nvPr>
        </p:nvSpPr>
        <p:spPr/>
        <p:txBody>
          <a:bodyPr/>
          <a:lstStyle/>
          <a:p>
            <a:r>
              <a:rPr lang="en-GB" dirty="0"/>
              <a:t>Mbed OS - Connectivity</a:t>
            </a:r>
            <a:endParaRPr lang="en-US" dirty="0"/>
          </a:p>
        </p:txBody>
      </p:sp>
      <p:sp>
        <p:nvSpPr>
          <p:cNvPr id="3" name="Content Placeholder 2">
            <a:extLst>
              <a:ext uri="{FF2B5EF4-FFF2-40B4-BE49-F238E27FC236}">
                <a16:creationId xmlns:a16="http://schemas.microsoft.com/office/drawing/2014/main" id="{DC05BB0E-64D5-4BCB-AB52-46BDDA620759}"/>
              </a:ext>
            </a:extLst>
          </p:cNvPr>
          <p:cNvSpPr>
            <a:spLocks noGrp="1"/>
          </p:cNvSpPr>
          <p:nvPr>
            <p:ph idx="1"/>
          </p:nvPr>
        </p:nvSpPr>
        <p:spPr>
          <a:xfrm>
            <a:off x="479425" y="1171111"/>
            <a:ext cx="7760114" cy="4454437"/>
          </a:xfrm>
        </p:spPr>
        <p:txBody>
          <a:bodyPr anchor="ctr"/>
          <a:lstStyle/>
          <a:p>
            <a:r>
              <a:rPr lang="en-GB" dirty="0"/>
              <a:t>Mbed OS supports a number of connectivity protocols</a:t>
            </a:r>
          </a:p>
          <a:p>
            <a:pPr lvl="1"/>
            <a:r>
              <a:rPr lang="en-GB" dirty="0"/>
              <a:t>Paired with Pelion Device Management to provide full support for a range of communication options</a:t>
            </a:r>
          </a:p>
          <a:p>
            <a:pPr lvl="1"/>
            <a:endParaRPr lang="en-GB" dirty="0"/>
          </a:p>
          <a:p>
            <a:r>
              <a:rPr lang="en-GB" dirty="0"/>
              <a:t>Such technologies include:</a:t>
            </a:r>
          </a:p>
          <a:p>
            <a:pPr lvl="1">
              <a:spcBef>
                <a:spcPts val="1200"/>
              </a:spcBef>
            </a:pPr>
            <a:r>
              <a:rPr lang="en-GB" dirty="0"/>
              <a:t>NarrowBand-IoT (NB-IoT): </a:t>
            </a:r>
          </a:p>
          <a:p>
            <a:pPr lvl="1">
              <a:spcBef>
                <a:spcPts val="1200"/>
              </a:spcBef>
            </a:pPr>
            <a:r>
              <a:rPr lang="en-US" dirty="0"/>
              <a:t>Bluetooth Low Energy (BLE)</a:t>
            </a:r>
          </a:p>
          <a:p>
            <a:pPr lvl="1">
              <a:spcBef>
                <a:spcPts val="1200"/>
              </a:spcBef>
            </a:pPr>
            <a:r>
              <a:rPr lang="en-US" dirty="0"/>
              <a:t>6LoWPAN</a:t>
            </a:r>
          </a:p>
          <a:p>
            <a:pPr lvl="1">
              <a:spcBef>
                <a:spcPts val="1200"/>
              </a:spcBef>
            </a:pPr>
            <a:r>
              <a:rPr lang="en-US" dirty="0"/>
              <a:t>Thread</a:t>
            </a:r>
          </a:p>
        </p:txBody>
      </p:sp>
      <p:grpSp>
        <p:nvGrpSpPr>
          <p:cNvPr id="4" name="Group 3">
            <a:extLst>
              <a:ext uri="{FF2B5EF4-FFF2-40B4-BE49-F238E27FC236}">
                <a16:creationId xmlns:a16="http://schemas.microsoft.com/office/drawing/2014/main" id="{5891E818-DD4A-494F-9B03-FD0083C49AEA}"/>
              </a:ext>
            </a:extLst>
          </p:cNvPr>
          <p:cNvGrpSpPr/>
          <p:nvPr/>
        </p:nvGrpSpPr>
        <p:grpSpPr>
          <a:xfrm>
            <a:off x="9147313" y="2447491"/>
            <a:ext cx="1963018" cy="1963018"/>
            <a:chOff x="3028564" y="2261936"/>
            <a:chExt cx="725636" cy="725636"/>
          </a:xfrm>
          <a:solidFill>
            <a:schemeClr val="accent3"/>
          </a:solidFill>
        </p:grpSpPr>
        <p:sp>
          <p:nvSpPr>
            <p:cNvPr id="5" name="Oval 4">
              <a:extLst>
                <a:ext uri="{FF2B5EF4-FFF2-40B4-BE49-F238E27FC236}">
                  <a16:creationId xmlns:a16="http://schemas.microsoft.com/office/drawing/2014/main" id="{A915DAB8-60D9-4615-B0A5-9001271E4429}"/>
                </a:ext>
              </a:extLst>
            </p:cNvPr>
            <p:cNvSpPr/>
            <p:nvPr/>
          </p:nvSpPr>
          <p:spPr>
            <a:xfrm>
              <a:off x="3028564" y="2261936"/>
              <a:ext cx="725636" cy="725636"/>
            </a:xfrm>
            <a:prstGeom prst="ellipse">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 name="Oval 4">
              <a:extLst>
                <a:ext uri="{FF2B5EF4-FFF2-40B4-BE49-F238E27FC236}">
                  <a16:creationId xmlns:a16="http://schemas.microsoft.com/office/drawing/2014/main" id="{144CC1B3-4B58-41E8-AD02-B769557B3135}"/>
                </a:ext>
              </a:extLst>
            </p:cNvPr>
            <p:cNvSpPr txBox="1"/>
            <p:nvPr/>
          </p:nvSpPr>
          <p:spPr>
            <a:xfrm>
              <a:off x="3134831" y="2368203"/>
              <a:ext cx="513102" cy="5131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kern="1200" dirty="0"/>
                <a:t>IoT Connectivity</a:t>
              </a:r>
              <a:endParaRPr lang="en-US" kern="1200" dirty="0"/>
            </a:p>
          </p:txBody>
        </p:sp>
      </p:grpSp>
    </p:spTree>
    <p:extLst>
      <p:ext uri="{BB962C8B-B14F-4D97-AF65-F5344CB8AC3E}">
        <p14:creationId xmlns:p14="http://schemas.microsoft.com/office/powerpoint/2010/main" val="345767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Mbed Software Development Kit</a:t>
            </a:r>
          </a:p>
        </p:txBody>
      </p:sp>
      <p:sp>
        <p:nvSpPr>
          <p:cNvPr id="3" name="Content Placeholder 2"/>
          <p:cNvSpPr>
            <a:spLocks noGrp="1"/>
          </p:cNvSpPr>
          <p:nvPr>
            <p:ph idx="1"/>
          </p:nvPr>
        </p:nvSpPr>
        <p:spPr>
          <a:xfrm>
            <a:off x="762002" y="1066801"/>
            <a:ext cx="10733999" cy="5194829"/>
          </a:xfrm>
        </p:spPr>
        <p:txBody>
          <a:bodyPr vert="horz" lIns="0" tIns="0" rIns="0" bIns="0" rtlCol="0" anchor="t">
            <a:noAutofit/>
          </a:bodyPr>
          <a:lstStyle/>
          <a:p>
            <a:pPr>
              <a:spcBef>
                <a:spcPts val="600"/>
              </a:spcBef>
              <a:spcAft>
                <a:spcPts val="1000"/>
              </a:spcAft>
            </a:pPr>
            <a:r>
              <a:rPr lang="en-GB" dirty="0"/>
              <a:t>Mbed Software Development Kit (SDK) includes:</a:t>
            </a:r>
          </a:p>
          <a:p>
            <a:pPr marL="581025" lvl="1" indent="-166370">
              <a:spcBef>
                <a:spcPts val="0"/>
              </a:spcBef>
              <a:spcAft>
                <a:spcPts val="1000"/>
              </a:spcAft>
            </a:pPr>
            <a:r>
              <a:rPr lang="en-GB" dirty="0"/>
              <a:t>Software libraries</a:t>
            </a:r>
            <a:endParaRPr lang="en-GB" dirty="0">
              <a:cs typeface="Calibri"/>
            </a:endParaRPr>
          </a:p>
          <a:p>
            <a:pPr marL="855345" lvl="2" indent="-166370">
              <a:spcBef>
                <a:spcPts val="0"/>
              </a:spcBef>
              <a:spcAft>
                <a:spcPts val="1000"/>
              </a:spcAft>
            </a:pPr>
            <a:r>
              <a:rPr lang="en-GB" dirty="0"/>
              <a:t>Official C/C++ software libraries</a:t>
            </a:r>
            <a:endParaRPr lang="en-GB" dirty="0">
              <a:cs typeface="Calibri"/>
            </a:endParaRPr>
          </a:p>
          <a:p>
            <a:pPr marL="1201420" lvl="3" indent="-172720">
              <a:spcBef>
                <a:spcPts val="0"/>
              </a:spcBef>
              <a:spcAft>
                <a:spcPts val="1000"/>
              </a:spcAft>
            </a:pPr>
            <a:r>
              <a:rPr lang="en-GB" dirty="0"/>
              <a:t>Start-up code, peripheral drivers, networking, RTOS and runtime environment</a:t>
            </a:r>
            <a:endParaRPr lang="en-GB" dirty="0">
              <a:cs typeface="Calibri"/>
            </a:endParaRPr>
          </a:p>
          <a:p>
            <a:pPr marL="855345" lvl="2" indent="-166370">
              <a:spcBef>
                <a:spcPts val="0"/>
              </a:spcBef>
              <a:spcAft>
                <a:spcPts val="1000"/>
              </a:spcAft>
            </a:pPr>
            <a:r>
              <a:rPr lang="en-GB" dirty="0"/>
              <a:t>Community-developed libraries and codes</a:t>
            </a:r>
            <a:endParaRPr lang="en-GB" dirty="0">
              <a:cs typeface="Calibri"/>
            </a:endParaRPr>
          </a:p>
          <a:p>
            <a:pPr marL="1201420" lvl="3" indent="-172720">
              <a:spcBef>
                <a:spcPts val="0"/>
              </a:spcBef>
              <a:spcAft>
                <a:spcPts val="1000"/>
              </a:spcAft>
            </a:pPr>
            <a:r>
              <a:rPr lang="en-GB" dirty="0"/>
              <a:t>Cookbook of hundreds of reusable peripheral and module libraries have been built on top of the SDK, which can be used to build your projects faster</a:t>
            </a:r>
            <a:endParaRPr lang="en-GB" dirty="0">
              <a:cs typeface="Calibri"/>
            </a:endParaRPr>
          </a:p>
          <a:p>
            <a:pPr marL="581025" lvl="1" indent="-166370">
              <a:spcBef>
                <a:spcPts val="0"/>
              </a:spcBef>
              <a:spcAft>
                <a:spcPts val="1000"/>
              </a:spcAft>
            </a:pPr>
            <a:r>
              <a:rPr lang="en-GB" dirty="0"/>
              <a:t>Software tools, such as build tools, test and debug scripts</a:t>
            </a:r>
            <a:endParaRPr lang="en-GB" dirty="0">
              <a:cs typeface="Calibri"/>
            </a:endParaRPr>
          </a:p>
          <a:p>
            <a:pPr marL="581025" lvl="1" indent="-166370">
              <a:spcBef>
                <a:spcPts val="0"/>
              </a:spcBef>
            </a:pPr>
            <a:endParaRPr lang="en-GB" dirty="0">
              <a:cs typeface="Calibri"/>
            </a:endParaRPr>
          </a:p>
          <a:p>
            <a:pPr>
              <a:spcBef>
                <a:spcPts val="0"/>
              </a:spcBef>
            </a:pPr>
            <a:r>
              <a:rPr lang="en-GB" dirty="0">
                <a:ea typeface="ＭＳ Ｐゴシック"/>
              </a:rPr>
              <a:t>Enables rapid prototyping of embedded applications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923"/>
          <a:stretch/>
        </p:blipFill>
        <p:spPr bwMode="auto">
          <a:xfrm>
            <a:off x="9144000" y="5029200"/>
            <a:ext cx="2120504" cy="89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C20C045E-61CA-4847-83D9-B6A89CB55A2B}"/>
              </a:ext>
            </a:extLst>
          </p:cNvPr>
          <p:cNvPicPr>
            <a:picLocks noChangeAspect="1"/>
          </p:cNvPicPr>
          <p:nvPr/>
        </p:nvPicPr>
        <p:blipFill>
          <a:blip r:embed="rId4"/>
          <a:stretch>
            <a:fillRect/>
          </a:stretch>
        </p:blipFill>
        <p:spPr>
          <a:xfrm>
            <a:off x="7429412" y="5317848"/>
            <a:ext cx="1714588" cy="317516"/>
          </a:xfrm>
          <a:prstGeom prst="rect">
            <a:avLst/>
          </a:prstGeom>
        </p:spPr>
      </p:pic>
    </p:spTree>
    <p:extLst>
      <p:ext uri="{BB962C8B-B14F-4D97-AF65-F5344CB8AC3E}">
        <p14:creationId xmlns:p14="http://schemas.microsoft.com/office/powerpoint/2010/main" val="341886398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http://schemas.openxmlformats.org/package/2006/metadata/core-properties"/>
    <ds:schemaRef ds:uri="http://purl.org/dc/dcmitype/"/>
    <ds:schemaRef ds:uri="http://schemas.microsoft.com/office/infopath/2007/PartnerControls"/>
    <ds:schemaRef ds:uri="c0950e01-db07-4e41-9c32-b7a8e9fccc9b"/>
    <ds:schemaRef ds:uri="http://purl.org/dc/elements/1.1/"/>
    <ds:schemaRef ds:uri="http://schemas.microsoft.com/office/2006/metadata/properties"/>
    <ds:schemaRef ds:uri="f2ad5090-61a8-4b8c-ab70-68f4ff4d1933"/>
    <ds:schemaRef ds:uri="http://schemas.microsoft.com/sharepoint/v3"/>
    <ds:schemaRef ds:uri="http://schemas.microsoft.com/office/2006/documentManagement/types"/>
    <ds:schemaRef ds:uri="http://purl.org/dc/terms/"/>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2918</Words>
  <Application>Microsoft Office PowerPoint</Application>
  <PresentationFormat>Widescreen</PresentationFormat>
  <Paragraphs>424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Arm_PPT_Public</vt:lpstr>
      <vt:lpstr>Introduction to the Mbed Platform and CMSIS</vt:lpstr>
      <vt:lpstr>Module Syllabus</vt:lpstr>
      <vt:lpstr>Introduction to Mbed</vt:lpstr>
      <vt:lpstr>Mbed OS</vt:lpstr>
      <vt:lpstr>Mbed OS - Overview</vt:lpstr>
      <vt:lpstr>Mbed OS – Cortex-M RTOS Kernel </vt:lpstr>
      <vt:lpstr>Mbed OS - Security</vt:lpstr>
      <vt:lpstr>Mbed OS - Connectivity</vt:lpstr>
      <vt:lpstr>Mbed Software Development Kit</vt:lpstr>
      <vt:lpstr>Mbed HDK</vt:lpstr>
      <vt:lpstr>Benefits of the Mbed HDK</vt:lpstr>
      <vt:lpstr>DAPLink</vt:lpstr>
      <vt:lpstr>Development Tools</vt:lpstr>
      <vt:lpstr>Mbed Studio</vt:lpstr>
      <vt:lpstr>Mbed Online Compiler</vt:lpstr>
      <vt:lpstr>Mbed CLI</vt:lpstr>
      <vt:lpstr>Testing with Mbed</vt:lpstr>
      <vt:lpstr>Mbed Enabled Platforms</vt:lpstr>
      <vt:lpstr>High-level vs. Low-level Programming</vt:lpstr>
      <vt:lpstr>Comparison: High-level vs Low-level</vt:lpstr>
      <vt:lpstr>MCU Register Example</vt:lpstr>
      <vt:lpstr>Mbed API Example</vt:lpstr>
      <vt:lpstr>Mbed API Example</vt:lpstr>
      <vt:lpstr>Cortex Microcontroller Software Interface Standard (CMSIS)</vt:lpstr>
      <vt:lpstr>What is Standardized by CMSIS?</vt:lpstr>
      <vt:lpstr>Benefits of CMSIS </vt:lpstr>
      <vt:lpstr>CMSIS Components</vt:lpstr>
      <vt:lpstr>CMSIS-DAP</vt:lpstr>
      <vt:lpstr>CMSIS Functions: Access NVIC</vt:lpstr>
      <vt:lpstr>CMSIS Functions: Access Special Registers</vt:lpstr>
      <vt:lpstr>CMSIS Functions: Execute Special Instructions</vt:lpstr>
      <vt:lpstr>CMSIS Functions: Access System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Mbed Platform and CMSIS</dc:title>
  <dc:subject/>
  <dc:creator/>
  <cp:keywords/>
  <dc:description/>
  <cp:lastModifiedBy/>
  <cp:revision>35</cp:revision>
  <dcterms:created xsi:type="dcterms:W3CDTF">2019-10-24T13:55:41Z</dcterms:created>
  <dcterms:modified xsi:type="dcterms:W3CDTF">2020-04-07T11:46:46Z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