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0"/>
  </p:notesMasterIdLst>
  <p:handoutMasterIdLst>
    <p:handoutMasterId r:id="rId31"/>
  </p:handoutMasterIdLst>
  <p:sldIdLst>
    <p:sldId id="256" r:id="rId7"/>
    <p:sldId id="257" r:id="rId8"/>
    <p:sldId id="258" r:id="rId9"/>
    <p:sldId id="259" r:id="rId10"/>
    <p:sldId id="260" r:id="rId11"/>
    <p:sldId id="261" r:id="rId12"/>
    <p:sldId id="273" r:id="rId13"/>
    <p:sldId id="276" r:id="rId14"/>
    <p:sldId id="277" r:id="rId15"/>
    <p:sldId id="278" r:id="rId16"/>
    <p:sldId id="279" r:id="rId17"/>
    <p:sldId id="280" r:id="rId18"/>
    <p:sldId id="272" r:id="rId19"/>
    <p:sldId id="281" r:id="rId20"/>
    <p:sldId id="283" r:id="rId21"/>
    <p:sldId id="284" r:id="rId22"/>
    <p:sldId id="285" r:id="rId23"/>
    <p:sldId id="286" r:id="rId24"/>
    <p:sldId id="287" r:id="rId25"/>
    <p:sldId id="266" r:id="rId26"/>
    <p:sldId id="267" r:id="rId27"/>
    <p:sldId id="268" r:id="rId28"/>
    <p:sldId id="269"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5149" autoAdjust="0"/>
  </p:normalViewPr>
  <p:slideViewPr>
    <p:cSldViewPr snapToGrid="0">
      <p:cViewPr varScale="1">
        <p:scale>
          <a:sx n="77" d="100"/>
          <a:sy n="77" d="100"/>
        </p:scale>
        <p:origin x="78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4/7/2020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4/7/2020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Digital</a:t>
            </a:r>
            <a:r>
              <a:rPr lang="en-GB" baseline="0" noProof="0" dirty="0"/>
              <a:t> inputs and outputs are the basis for an interaction between peripheral components and </a:t>
            </a:r>
            <a:r>
              <a:rPr lang="en-GB" u="none" baseline="0" noProof="0" dirty="0"/>
              <a:t>the microcontroller system. In contrast to analog inputs and outputs (which are mostly used for reading sensors or generating waveforms</a:t>
            </a:r>
            <a:r>
              <a:rPr lang="en-GB" dirty="0"/>
              <a:t>), </a:t>
            </a:r>
            <a:r>
              <a:rPr lang="en-GB" u="none" baseline="0" noProof="0" dirty="0"/>
              <a:t>digital inputs and outputs (I/Os) can only provide two states: on and off (0 or 1).</a:t>
            </a:r>
          </a:p>
          <a:p>
            <a:endParaRPr lang="en-GB" u="none" baseline="0" noProof="0" dirty="0"/>
          </a:p>
          <a:p>
            <a:r>
              <a:rPr lang="en-GB" u="none" baseline="0" noProof="0" dirty="0"/>
              <a:t>This state needs to be translated into an </a:t>
            </a:r>
            <a:r>
              <a:rPr lang="en-GB" dirty="0"/>
              <a:t>application-specific </a:t>
            </a:r>
            <a:r>
              <a:rPr lang="en-GB" u="none" baseline="0" noProof="0" dirty="0"/>
              <a:t>voltage, </a:t>
            </a:r>
            <a:r>
              <a:rPr lang="en-GB" dirty="0" err="1"/>
              <a:t>signaling</a:t>
            </a:r>
            <a:r>
              <a:rPr lang="en-GB" dirty="0"/>
              <a:t> </a:t>
            </a:r>
            <a:r>
              <a:rPr lang="en-GB" u="none" baseline="0" noProof="0" dirty="0"/>
              <a:t>the state. The most common voltage for microcontroller applications is the unipolar 0 and 5 </a:t>
            </a:r>
            <a:r>
              <a:rPr lang="en-GB" dirty="0"/>
              <a:t>V</a:t>
            </a:r>
            <a:r>
              <a:rPr lang="en-GB" u="none" baseline="0" noProof="0" dirty="0"/>
              <a:t>. For bus communication, this voltage may need to be adapted to the </a:t>
            </a:r>
            <a:r>
              <a:rPr lang="en-GB" dirty="0"/>
              <a:t>bus-specific </a:t>
            </a:r>
            <a:r>
              <a:rPr lang="en-GB" u="none" baseline="0" noProof="0" dirty="0"/>
              <a:t>voltage such as -5...+5 V for the USB bus or -15...+</a:t>
            </a:r>
            <a:r>
              <a:rPr lang="en-GB" dirty="0"/>
              <a:t>15 V </a:t>
            </a:r>
            <a:r>
              <a:rPr lang="en-GB" u="none" baseline="0" noProof="0" dirty="0"/>
              <a:t>for the RS 232 bus.</a:t>
            </a:r>
          </a:p>
          <a:p>
            <a:endParaRPr lang="en-GB" u="none" baseline="0" noProof="0" dirty="0"/>
          </a:p>
          <a:p>
            <a:r>
              <a:rPr lang="en-GB" u="none" baseline="0" noProof="0" dirty="0"/>
              <a:t>This lecture deals with the handling of digital inputs and outputs. </a:t>
            </a:r>
            <a:endParaRPr lang="en-GB" u="none" noProof="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347477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372865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26566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40126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253171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52039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254356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219120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400075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4011683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327538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noProof="0" dirty="0"/>
              <a:t>In</a:t>
            </a:r>
            <a:r>
              <a:rPr lang="en-GB" baseline="0" noProof="0" dirty="0"/>
              <a:t> this module, the student will learn about:</a:t>
            </a:r>
          </a:p>
          <a:p>
            <a:pPr marL="0" indent="0">
              <a:buFont typeface="Arial" panose="020B0604020202020204" pitchFamily="34" charset="0"/>
              <a:buNone/>
            </a:pPr>
            <a:endParaRPr lang="en-GB" baseline="0" noProof="0" dirty="0"/>
          </a:p>
          <a:p>
            <a:pPr marL="171450" indent="-171450">
              <a:buFont typeface="Arial" panose="020B0604020202020204" pitchFamily="34" charset="0"/>
              <a:buChar char="•"/>
            </a:pPr>
            <a:r>
              <a:rPr lang="en-GB" baseline="0" noProof="0" dirty="0"/>
              <a:t>The link between physical voltages and logic values </a:t>
            </a:r>
          </a:p>
          <a:p>
            <a:pPr marL="171450" indent="-171450">
              <a:buFont typeface="Arial" panose="020B0604020202020204" pitchFamily="34" charset="0"/>
              <a:buChar char="•"/>
            </a:pPr>
            <a:r>
              <a:rPr lang="en-GB" baseline="0" noProof="0" dirty="0"/>
              <a:t>How to set up the controller for accessing and using so-called </a:t>
            </a:r>
            <a:r>
              <a:rPr lang="en-GB" dirty="0"/>
              <a:t>general-purpose </a:t>
            </a:r>
            <a:r>
              <a:rPr lang="en-GB" baseline="0" noProof="0" dirty="0"/>
              <a:t>input/output (GPIO) pins</a:t>
            </a:r>
          </a:p>
          <a:p>
            <a:pPr marL="171450" indent="-171450">
              <a:buFont typeface="Arial"/>
              <a:buChar char="•"/>
            </a:pPr>
            <a:endParaRPr lang="en-GB" baseline="0" noProof="0" dirty="0"/>
          </a:p>
          <a:p>
            <a:pPr marL="0" indent="0">
              <a:buFont typeface="Arial"/>
              <a:buNone/>
            </a:pPr>
            <a:r>
              <a:rPr lang="en-GB" baseline="0" noProof="0" dirty="0"/>
              <a:t>This module ends with some examples for the application of GPIOs.</a:t>
            </a:r>
          </a:p>
          <a:p>
            <a:pPr marL="0" indent="0">
              <a:buFont typeface="Arial"/>
              <a:buNone/>
            </a:pPr>
            <a:endParaRPr lang="de-DE"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4230629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a:t>
            </a:r>
            <a:r>
              <a:rPr lang="en-GB" baseline="0" dirty="0"/>
              <a:t>t note:  Never connect an LED directly to a voltage source without calculating the maximum current.</a:t>
            </a:r>
          </a:p>
          <a:p>
            <a:endParaRPr lang="en-GB" baseline="0" dirty="0"/>
          </a:p>
          <a:p>
            <a:r>
              <a:rPr lang="en-GB" baseline="0" dirty="0"/>
              <a:t>The maximum current for a standard LED is about 10mA, and the power drop of an LED depends on its </a:t>
            </a:r>
            <a:r>
              <a:rPr lang="en-GB" baseline="0" dirty="0" err="1"/>
              <a:t>color</a:t>
            </a:r>
            <a:r>
              <a:rPr lang="en-GB" baseline="0" dirty="0"/>
              <a:t>. </a:t>
            </a:r>
            <a:endParaRPr lang="en-GB" dirty="0">
              <a:sym typeface="Wingdings"/>
            </a:endParaRPr>
          </a:p>
          <a:p>
            <a:pPr marL="0" indent="0">
              <a:buFont typeface="Wingdings" charset="0"/>
              <a:buNone/>
            </a:pPr>
            <a:r>
              <a:rPr lang="en-GB" dirty="0">
                <a:sym typeface="Wingdings"/>
              </a:rPr>
              <a:t>For a red LED, we expect</a:t>
            </a:r>
            <a:r>
              <a:rPr lang="en-GB" baseline="0" dirty="0">
                <a:sym typeface="Wingdings"/>
              </a:rPr>
              <a:t> a voltage drop of about 2V at the LED. Connecting this LED to a GPIO of 5V output voltage means that the remaining 3V difference is driving the full output current through the LED, trying to increase the voltage drop at the LED to 5V.  But because an LED has physically defined voltage drop, this can’t happen, which means that the LED will be destroyed by the current.</a:t>
            </a:r>
          </a:p>
          <a:p>
            <a:pPr marL="0" indent="0">
              <a:buFont typeface="Wingdings" charset="0"/>
              <a:buNone/>
            </a:pPr>
            <a:endParaRPr lang="en-GB" baseline="0" dirty="0">
              <a:sym typeface="Wingdings"/>
            </a:endParaRPr>
          </a:p>
          <a:p>
            <a:pPr marL="0" indent="0">
              <a:buFont typeface="Wingdings" charset="0"/>
              <a:buNone/>
            </a:pPr>
            <a:r>
              <a:rPr lang="en-GB" baseline="0" dirty="0">
                <a:sym typeface="Wingdings"/>
              </a:rPr>
              <a:t>Therefore, a ‘protection resistor’ has to be series-connected with the resistor. The size of the resistor can easily be calculated by looking at the difference between the driving voltage and the “</a:t>
            </a:r>
            <a:r>
              <a:rPr lang="en-GB" baseline="0" dirty="0" err="1">
                <a:sym typeface="Wingdings"/>
              </a:rPr>
              <a:t>color</a:t>
            </a:r>
            <a:r>
              <a:rPr lang="en-GB" baseline="0" dirty="0">
                <a:sym typeface="Wingdings"/>
              </a:rPr>
              <a:t>”-voltage. This difference must not exceed the maximum current calculated by R =  U / I = (5V-2V) / 10 mA  = 0.3 * 10^3 Ohm = 300 Ohm.</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158592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With</a:t>
            </a:r>
            <a:r>
              <a:rPr lang="en-GB" baseline="0" dirty="0"/>
              <a:t> GPIOs, a 7-segment display can be directly driven. By defining 7 bit-values, each driving a separate pin at a GPIO, numbers can be directly displayed without encoding and decoding BCD converters.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a:p>
        </p:txBody>
      </p:sp>
    </p:spTree>
    <p:extLst>
      <p:ext uri="{BB962C8B-B14F-4D97-AF65-F5344CB8AC3E}">
        <p14:creationId xmlns:p14="http://schemas.microsoft.com/office/powerpoint/2010/main" val="412965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this example, the same method is applied as before, but one GPIO is defined as input, the other one as output. </a:t>
            </a:r>
          </a:p>
          <a:p>
            <a:endParaRPr lang="en-GB" baseline="0" dirty="0"/>
          </a:p>
          <a:p>
            <a:r>
              <a:rPr lang="en-GB" baseline="0" dirty="0"/>
              <a:t>Please note:  An output GPIO should always have the internal pull-up and pull-down resistor activated, in order to protect the inputs against undefined input states if no source is connected.</a:t>
            </a:r>
          </a:p>
          <a:p>
            <a:endParaRPr lang="en-GB" baseline="0" dirty="0"/>
          </a:p>
          <a:p>
            <a:r>
              <a:rPr lang="en-GB" baseline="0" dirty="0"/>
              <a:t>This is because an output is, by definition, a low impedance (= low resistance) element. If a power-producing element is connected to a GPIO pin by mistake, then the full energy current will flow into the chip, without a protective high impedance resistor to reduce the flow. This might destroy the pin driver, if not the whole chip.</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a:p>
        </p:txBody>
      </p:sp>
    </p:spTree>
    <p:extLst>
      <p:ext uri="{BB962C8B-B14F-4D97-AF65-F5344CB8AC3E}">
        <p14:creationId xmlns:p14="http://schemas.microsoft.com/office/powerpoint/2010/main" val="836085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a:p>
        </p:txBody>
      </p:sp>
    </p:spTree>
    <p:extLst>
      <p:ext uri="{BB962C8B-B14F-4D97-AF65-F5344CB8AC3E}">
        <p14:creationId xmlns:p14="http://schemas.microsoft.com/office/powerpoint/2010/main" val="112202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0</a:t>
            </a:r>
            <a:r>
              <a:rPr lang="en-GB" baseline="0" noProof="0" dirty="0"/>
              <a:t> and 1 </a:t>
            </a:r>
            <a:r>
              <a:rPr lang="en-GB" dirty="0"/>
              <a:t>represent </a:t>
            </a:r>
            <a:r>
              <a:rPr lang="en-GB" baseline="0" noProof="0" dirty="0"/>
              <a:t>the logical state of a voltage switched OFF or ON. These states are not necessarily connected to a dedicated voltage, but could be a unipolar range from 0...+3.3V, or any arbitrary different voltage such as 0...+5V for common microcontroller applications, or 0 (0.7V) to 12V for a LIN Bus, or bipolar levels from -15V...+15V for RS232 or -5V...+5V for USB.</a:t>
            </a:r>
          </a:p>
          <a:p>
            <a:endParaRPr lang="en-GB"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a:t>With </a:t>
            </a:r>
            <a:r>
              <a:rPr lang="en-GB" dirty="0"/>
              <a:t>general-purpose </a:t>
            </a:r>
            <a:r>
              <a:rPr lang="en-GB" baseline="0" noProof="0" dirty="0"/>
              <a:t>I/O-pins (GPIO), a microcontroller usually provides voltages at the dedicated levels 0 and its maximum positive power supply +</a:t>
            </a:r>
            <a:r>
              <a:rPr lang="en-GB" baseline="0" noProof="0" dirty="0" err="1"/>
              <a:t>Vcc</a:t>
            </a:r>
            <a:r>
              <a:rPr lang="en-GB" baseline="0" noProof="0" dirty="0"/>
              <a:t>. Until recently, +</a:t>
            </a:r>
            <a:r>
              <a:rPr lang="en-GB" baseline="0" noProof="0" dirty="0" err="1"/>
              <a:t>Vcc</a:t>
            </a:r>
            <a:r>
              <a:rPr lang="en-GB" baseline="0" noProof="0" dirty="0"/>
              <a:t> (the  HIGH voltage) was 5V; however, today’s </a:t>
            </a:r>
            <a:r>
              <a:rPr lang="en-GB" dirty="0"/>
              <a:t>ultra-low </a:t>
            </a:r>
            <a:r>
              <a:rPr lang="en-GB" baseline="0" noProof="0" dirty="0"/>
              <a:t>power processors have reduced this voltage to as low as 1.8V. This means that it may be necessary to shift the levels produced by the processor with an additional IC (a level converter) to reach the required levels. </a:t>
            </a:r>
          </a:p>
          <a:p>
            <a:endParaRPr lang="en-GB" baseline="0" noProof="0" dirty="0"/>
          </a:p>
          <a:p>
            <a:r>
              <a:rPr lang="en-GB" baseline="0" noProof="0" dirty="0"/>
              <a:t>Generally, active components such as LEDs or motors can also be driven directly with GPIOs. But as the ports generally provide quite a low current (usually 10mA) and low total power (1.8V x 10mA = 18mW), the approach of directly driven components is good for testing purposes but not very common in real-life application.  In real-life applications, GPIOs control ‘switches</a:t>
            </a:r>
            <a:r>
              <a:rPr lang="en-GB" dirty="0"/>
              <a:t>,” </a:t>
            </a:r>
            <a:r>
              <a:rPr lang="en-GB" baseline="0" noProof="0" dirty="0"/>
              <a:t>such as transistors, to disable or enable the power supply for other components.</a:t>
            </a:r>
          </a:p>
          <a:p>
            <a:endParaRPr lang="en-GB" baseline="0" noProof="0" dirty="0"/>
          </a:p>
          <a:p>
            <a:r>
              <a:rPr lang="en-GB" baseline="0" noProof="0" dirty="0"/>
              <a:t>The most important thing is to remember that GPIOs can only provide two voltage levels. If more than two are required, an </a:t>
            </a:r>
            <a:r>
              <a:rPr lang="en-GB" baseline="0" noProof="0" dirty="0" err="1"/>
              <a:t>analog</a:t>
            </a:r>
            <a:r>
              <a:rPr lang="en-GB" baseline="0" noProof="0" dirty="0"/>
              <a:t> input or output, or the trick of </a:t>
            </a:r>
            <a:r>
              <a:rPr lang="en-GB" baseline="0" noProof="0" dirty="0">
                <a:solidFill>
                  <a:srgbClr val="FF0000"/>
                </a:solidFill>
              </a:rPr>
              <a:t>a </a:t>
            </a:r>
            <a:r>
              <a:rPr lang="en-GB" b="0" baseline="0" noProof="0" dirty="0">
                <a:solidFill>
                  <a:srgbClr val="FF0000"/>
                </a:solidFill>
              </a:rPr>
              <a:t>pulse width modulation (PWM), </a:t>
            </a:r>
            <a:r>
              <a:rPr lang="en-GB" baseline="0" noProof="0" dirty="0"/>
              <a:t>must be used.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400954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Although digital signals can</a:t>
            </a:r>
            <a:r>
              <a:rPr lang="en-GB" baseline="0" noProof="0" dirty="0"/>
              <a:t> only generate amplitudes 0 and 1, it is possible to create an </a:t>
            </a:r>
            <a:r>
              <a:rPr lang="en-GB" baseline="0" noProof="0" dirty="0" err="1"/>
              <a:t>analog</a:t>
            </a:r>
            <a:r>
              <a:rPr lang="en-GB" baseline="0" noProof="0" dirty="0"/>
              <a:t>-like output, with a pulse width modulation (PWM). A PWM periodically repeats an on-off pattern. Within the on-off pattern, the ratio between the on-time vs. the total time of a period may change. This ratio is called the ‘duty-cycle</a:t>
            </a:r>
            <a:r>
              <a:rPr lang="en-GB" dirty="0"/>
              <a:t>’ </a:t>
            </a:r>
            <a:r>
              <a:rPr lang="en-GB" baseline="0" noProof="0" dirty="0"/>
              <a:t>and reflects the portion of energy transmitted during one whole periodic cycle.</a:t>
            </a:r>
          </a:p>
          <a:p>
            <a:endParaRPr lang="en-GB" baseline="0" noProof="0" dirty="0"/>
          </a:p>
          <a:p>
            <a:r>
              <a:rPr lang="en-GB" baseline="0" noProof="0" dirty="0"/>
              <a:t>While the amplitude can only be changed between 0 and 1, the duty-cycle may be changed in a much higher resolution, depending on the selected clock frequency. The transported energy</a:t>
            </a:r>
            <a:r>
              <a:rPr lang="en-GB" dirty="0"/>
              <a:t>,</a:t>
            </a:r>
            <a:r>
              <a:rPr lang="en-GB" baseline="0" noProof="0" dirty="0"/>
              <a:t> </a:t>
            </a:r>
            <a:r>
              <a:rPr lang="en-GB" baseline="0" noProof="0" dirty="0" err="1"/>
              <a:t>i.e</a:t>
            </a:r>
            <a:r>
              <a:rPr lang="en-GB" dirty="0"/>
              <a:t>., </a:t>
            </a:r>
            <a:r>
              <a:rPr lang="en-GB" baseline="0" noProof="0" dirty="0"/>
              <a:t>the most relevant physical quantity, is proportional to the duty-cycle.</a:t>
            </a:r>
          </a:p>
          <a:p>
            <a:endParaRPr lang="en-GB" baseline="0" noProof="0" dirty="0"/>
          </a:p>
          <a:p>
            <a:r>
              <a:rPr lang="en-GB" baseline="0" noProof="0" dirty="0"/>
              <a:t>This digital-to-</a:t>
            </a:r>
            <a:r>
              <a:rPr lang="en-GB" baseline="0" noProof="0" dirty="0" err="1"/>
              <a:t>analog</a:t>
            </a:r>
            <a:r>
              <a:rPr lang="en-GB" baseline="0" noProof="0" dirty="0"/>
              <a:t> conversion is mainly used when:</a:t>
            </a:r>
          </a:p>
          <a:p>
            <a:pPr marL="171450" indent="-171450">
              <a:buFont typeface="Arial" panose="020B0604020202020204" pitchFamily="34" charset="0"/>
              <a:buChar char="•"/>
            </a:pPr>
            <a:r>
              <a:rPr lang="en-GB" baseline="0" noProof="0" dirty="0"/>
              <a:t>There is no amplitude modulated </a:t>
            </a:r>
            <a:r>
              <a:rPr lang="en-GB" baseline="0" noProof="0" dirty="0" err="1"/>
              <a:t>analog</a:t>
            </a:r>
            <a:r>
              <a:rPr lang="en-GB" baseline="0" noProof="0" dirty="0"/>
              <a:t> signal available</a:t>
            </a:r>
          </a:p>
          <a:p>
            <a:pPr marL="171450" indent="-171450">
              <a:buFont typeface="Arial" panose="020B0604020202020204" pitchFamily="34" charset="0"/>
              <a:buChar char="•"/>
            </a:pPr>
            <a:r>
              <a:rPr lang="en-GB" noProof="0" dirty="0"/>
              <a:t>The system is sensitive</a:t>
            </a:r>
            <a:r>
              <a:rPr lang="en-GB" baseline="0" noProof="0" dirty="0"/>
              <a:t> to changes in the supply voltage such as LEDs or servos, but must be modulated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202906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following sections</a:t>
            </a:r>
            <a:r>
              <a:rPr lang="en-GB" baseline="0" noProof="0" dirty="0"/>
              <a:t> will explain </a:t>
            </a:r>
            <a:r>
              <a:rPr lang="en-GB" noProof="0" dirty="0"/>
              <a:t>how GPIOs work and should</a:t>
            </a:r>
            <a:r>
              <a:rPr lang="en-GB" baseline="0" noProof="0" dirty="0"/>
              <a:t> </a:t>
            </a:r>
            <a:r>
              <a:rPr lang="en-GB" noProof="0" dirty="0"/>
              <a:t>be set up. </a:t>
            </a:r>
            <a:r>
              <a:rPr lang="en-GB" baseline="0" noProof="0" dirty="0"/>
              <a:t> In order to do this</a:t>
            </a:r>
            <a:r>
              <a:rPr lang="en-GB" noProof="0" dirty="0"/>
              <a:t>, it</a:t>
            </a:r>
            <a:r>
              <a:rPr lang="en-GB" baseline="0" noProof="0" dirty="0"/>
              <a:t> is necessary to understand the general concept behind GPIOs as illustrated in the slide.</a:t>
            </a:r>
            <a:endParaRPr lang="en-GB" noProof="0" dirty="0"/>
          </a:p>
          <a:p>
            <a:endParaRPr lang="en-GB" noProof="0" dirty="0"/>
          </a:p>
          <a:p>
            <a:r>
              <a:rPr lang="en-GB" baseline="0" noProof="0" dirty="0"/>
              <a:t>Because physical pins are ‘valuable’ in most processors, physical pins are assigned dynamically to different functions such as timer, clock, ADC</a:t>
            </a:r>
            <a:r>
              <a:rPr lang="en-GB" dirty="0"/>
              <a:t>,</a:t>
            </a:r>
            <a:r>
              <a:rPr lang="en-GB" baseline="0" noProof="0" dirty="0"/>
              <a:t> or GPIO. This means that GPIOs are handled and managed virtually and need to be assigned separately to a physical pin. The multiplexer between the virtual and the physical pins is managed by a pin control register (PCR).</a:t>
            </a:r>
          </a:p>
          <a:p>
            <a:endParaRPr lang="en-GB" baseline="0" noProof="0" dirty="0"/>
          </a:p>
          <a:p>
            <a:r>
              <a:rPr lang="en-GB" baseline="0" noProof="0" dirty="0"/>
              <a:t>Every GPIO pin (virtually or physically) represents a 0 or 1 state; therefore, it is a bit.  To save memory, GPIOs are grouped in ports according to the register size of the controller. If the controller arranges the registers into groups of 32 bits, the GPIOs are combined into ports of 32 pins.</a:t>
            </a:r>
          </a:p>
          <a:p>
            <a:endParaRPr lang="en-GB" baseline="0" noProof="0" dirty="0"/>
          </a:p>
          <a:p>
            <a:r>
              <a:rPr lang="en-GB" baseline="0" noProof="0" dirty="0"/>
              <a:t>In order to save energy, the clock is disabled, by default, in particular areas such as the GPIO resource block. Therefore, it needs to be enabled individually.</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412957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For data management, three types of registers are required:</a:t>
            </a:r>
          </a:p>
          <a:p>
            <a:endParaRPr lang="en-GB" baseline="0" noProof="0" dirty="0"/>
          </a:p>
          <a:p>
            <a:pPr marL="0" indent="0">
              <a:buFontTx/>
              <a:buNone/>
            </a:pPr>
            <a:r>
              <a:rPr lang="en-GB" baseline="0" noProof="0" dirty="0"/>
              <a:t>1.  GPIO control registers setting the general GPIO configuration such as direction management</a:t>
            </a:r>
          </a:p>
          <a:p>
            <a:pPr marL="0" indent="0">
              <a:buFontTx/>
              <a:buNone/>
            </a:pPr>
            <a:r>
              <a:rPr lang="en-GB" baseline="0" noProof="0" dirty="0"/>
              <a:t>2.  Data control registers managing and manipulating the data sent to the GPIO</a:t>
            </a:r>
          </a:p>
          <a:p>
            <a:pPr marL="0" indent="0">
              <a:buFontTx/>
              <a:buNone/>
            </a:pPr>
            <a:r>
              <a:rPr lang="en-GB" baseline="0" noProof="0" dirty="0"/>
              <a:t>3.  Data registers containing sent or received data</a:t>
            </a:r>
          </a:p>
          <a:p>
            <a:pPr marL="0" indent="0">
              <a:buFontTx/>
              <a:buNone/>
            </a:pPr>
            <a:endParaRPr lang="en-GB" baseline="0" noProof="0" dirty="0"/>
          </a:p>
          <a:p>
            <a:r>
              <a:rPr lang="en-GB" baseline="0" noProof="0" dirty="0"/>
              <a:t>All GPIOs are controlled with the GPIO controller, which is connected via an internal bus interface.  Because the GPIO may be used bi-directionally (half duplex), it is necessary to set its mode to input or output with the direction register. </a:t>
            </a:r>
          </a:p>
          <a:p>
            <a:pPr marL="0" indent="0">
              <a:buFont typeface="Arial" panose="020B0604020202020204" pitchFamily="34" charset="0"/>
              <a:buNone/>
            </a:pPr>
            <a:endParaRPr lang="en-GB" baseline="0" noProof="0" dirty="0"/>
          </a:p>
          <a:p>
            <a:pPr marL="171450" indent="-171450">
              <a:buFont typeface="Arial" panose="020B0604020202020204" pitchFamily="34" charset="0"/>
              <a:buChar char="•"/>
            </a:pPr>
            <a:r>
              <a:rPr lang="en-GB" baseline="0" noProof="0" dirty="0"/>
              <a:t>If the GPIO pin is configured for output, the data output register can be written with a new value in which the set output register is masked with a 1.</a:t>
            </a:r>
          </a:p>
          <a:p>
            <a:pPr marL="171450" indent="-171450">
              <a:buFont typeface="Arial" panose="020B0604020202020204" pitchFamily="34" charset="0"/>
              <a:buChar char="•"/>
            </a:pPr>
            <a:r>
              <a:rPr lang="en-GB" noProof="0" dirty="0"/>
              <a:t>If the GPIO pin</a:t>
            </a:r>
            <a:r>
              <a:rPr lang="en-GB" baseline="0" noProof="0" dirty="0"/>
              <a:t> is configured for input, it should be pulled up (to </a:t>
            </a:r>
            <a:r>
              <a:rPr lang="en-GB" baseline="0" noProof="0" dirty="0" err="1"/>
              <a:t>Vcc</a:t>
            </a:r>
            <a:r>
              <a:rPr lang="en-GB" baseline="0" noProof="0" dirty="0"/>
              <a:t>) or pulled down (to GND) with a pull-up or pull-down resistor. This prevents a free-floating gate with an undefined electrical potential, in case the source for the input pin is turned off.</a:t>
            </a:r>
          </a:p>
          <a:p>
            <a:pPr marL="171450" indent="-171450">
              <a:buFont typeface="Arial" panose="020B0604020202020204" pitchFamily="34" charset="0"/>
              <a:buChar char="•"/>
            </a:pPr>
            <a:r>
              <a:rPr lang="en-GB" baseline="0" noProof="0" dirty="0"/>
              <a:t>With a pull-x-resistor, the input pin is automatically pulled to the x-potential. Such resistors can be applied by external wiring, though many processors also offer this as an internally wired feature. Note that this feature needs to be considered carefully because it always draws energy either from the source or via the pull-x-transistors.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119515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244807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366321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64872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os.mbed.com/docs/mbed-os/v5.15/apis/busout.htm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er.arm.com/docs/100166/0001"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s://www.st.com/en/evaluation-tools/nucleo-f401re.html" TargetMode="External"/><Relationship Id="rId4" Type="http://schemas.openxmlformats.org/officeDocument/2006/relationships/hyperlink" Target="https://developer.arm.com/docs/dui0553/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D114-30D1-4E4D-BF3E-C0ADFAA8751F}"/>
              </a:ext>
            </a:extLst>
          </p:cNvPr>
          <p:cNvSpPr>
            <a:spLocks noGrp="1"/>
          </p:cNvSpPr>
          <p:nvPr>
            <p:ph type="title"/>
          </p:nvPr>
        </p:nvSpPr>
        <p:spPr/>
        <p:txBody>
          <a:bodyPr/>
          <a:lstStyle/>
          <a:p>
            <a:r>
              <a:rPr lang="en-GB" dirty="0"/>
              <a:t>Digital Input and </a:t>
            </a:r>
            <a:br>
              <a:rPr lang="en-GB" dirty="0"/>
            </a:br>
            <a:r>
              <a:rPr lang="en-GB" dirty="0"/>
              <a:t>Output (IO)</a:t>
            </a:r>
            <a:endParaRPr lang="en-US" dirty="0"/>
          </a:p>
        </p:txBody>
      </p:sp>
    </p:spTree>
    <p:extLst>
      <p:ext uri="{BB962C8B-B14F-4D97-AF65-F5344CB8AC3E}">
        <p14:creationId xmlns:p14="http://schemas.microsoft.com/office/powerpoint/2010/main" val="383263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90A5-3569-4926-A839-81BCB1F4BD19}"/>
              </a:ext>
            </a:extLst>
          </p:cNvPr>
          <p:cNvSpPr>
            <a:spLocks noGrp="1"/>
          </p:cNvSpPr>
          <p:nvPr>
            <p:ph type="title"/>
          </p:nvPr>
        </p:nvSpPr>
        <p:spPr/>
        <p:txBody>
          <a:bodyPr/>
          <a:lstStyle/>
          <a:p>
            <a:r>
              <a:rPr lang="en-GB" dirty="0"/>
              <a:t>Define a Data Structure for Peripherals</a:t>
            </a:r>
            <a:endParaRPr lang="en-US" dirty="0"/>
          </a:p>
        </p:txBody>
      </p:sp>
      <p:sp>
        <p:nvSpPr>
          <p:cNvPr id="3" name="Content Placeholder 2">
            <a:extLst>
              <a:ext uri="{FF2B5EF4-FFF2-40B4-BE49-F238E27FC236}">
                <a16:creationId xmlns:a16="http://schemas.microsoft.com/office/drawing/2014/main" id="{D4C2F547-AC21-4506-887B-C3582F81DED9}"/>
              </a:ext>
            </a:extLst>
          </p:cNvPr>
          <p:cNvSpPr>
            <a:spLocks noGrp="1"/>
          </p:cNvSpPr>
          <p:nvPr>
            <p:ph idx="1"/>
          </p:nvPr>
        </p:nvSpPr>
        <p:spPr/>
        <p:txBody>
          <a:bodyPr/>
          <a:lstStyle/>
          <a:p>
            <a:pPr>
              <a:defRPr/>
            </a:pPr>
            <a:r>
              <a:rPr lang="en-GB" sz="1800" dirty="0"/>
              <a:t>To further simplify the code and reduce its length, we can: </a:t>
            </a:r>
          </a:p>
          <a:p>
            <a:pPr lvl="1">
              <a:defRPr/>
            </a:pPr>
            <a:r>
              <a:rPr lang="en-GB" sz="1600" dirty="0"/>
              <a:t>Define the peripheral register set as a data structure, </a:t>
            </a:r>
          </a:p>
          <a:p>
            <a:pPr lvl="1">
              <a:defRPr/>
            </a:pPr>
            <a:r>
              <a:rPr lang="en-GB" sz="1600" dirty="0"/>
              <a:t>Define the peripheral as a memory pointer to this data structure:</a:t>
            </a:r>
          </a:p>
          <a:p>
            <a:pPr>
              <a:defRPr/>
            </a:pPr>
            <a:endParaRPr lang="en-GB" sz="1600" dirty="0"/>
          </a:p>
          <a:p>
            <a:pPr>
              <a:defRPr/>
            </a:pPr>
            <a:r>
              <a:rPr lang="en-GB" sz="1800" dirty="0"/>
              <a:t>For example:</a:t>
            </a:r>
          </a:p>
          <a:p>
            <a:endParaRPr lang="en-US" dirty="0"/>
          </a:p>
        </p:txBody>
      </p:sp>
      <p:sp>
        <p:nvSpPr>
          <p:cNvPr id="4" name="Rectangle 3">
            <a:extLst>
              <a:ext uri="{FF2B5EF4-FFF2-40B4-BE49-F238E27FC236}">
                <a16:creationId xmlns:a16="http://schemas.microsoft.com/office/drawing/2014/main" id="{7A237FC0-1689-4911-B275-DD28925EB984}"/>
              </a:ext>
            </a:extLst>
          </p:cNvPr>
          <p:cNvSpPr/>
          <p:nvPr/>
        </p:nvSpPr>
        <p:spPr bwMode="auto">
          <a:xfrm>
            <a:off x="814759" y="2895600"/>
            <a:ext cx="10562481" cy="28956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marL="0" indent="0">
              <a:buFont typeface="Wingdings" pitchFamily="2" charset="2"/>
              <a:buNone/>
              <a:defRPr/>
            </a:pPr>
            <a:r>
              <a:rPr lang="en-GB" b="0" dirty="0">
                <a:solidFill>
                  <a:schemeClr val="bg1">
                    <a:lumMod val="95000"/>
                  </a:schemeClr>
                </a:solidFill>
                <a:latin typeface="Lucida Console" panose="020B0609040504020204" pitchFamily="49" charset="0"/>
              </a:rPr>
              <a:t>       typedef struct {</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volatile unsigned int  MODER;</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volatile unsigned int  OTYPER;</a:t>
            </a:r>
          </a:p>
          <a:p>
            <a:pPr>
              <a:defRPr/>
            </a:pPr>
            <a:r>
              <a:rPr lang="en-GB" b="0" dirty="0">
                <a:solidFill>
                  <a:schemeClr val="bg1">
                    <a:lumMod val="95000"/>
                  </a:schemeClr>
                </a:solidFill>
                <a:latin typeface="Lucida Console" panose="020B0609040504020204" pitchFamily="49" charset="0"/>
              </a:rPr>
              <a:t>            volatile unsigned int  OSPEEDR;</a:t>
            </a:r>
          </a:p>
          <a:p>
            <a:pPr>
              <a:defRPr/>
            </a:pPr>
            <a:r>
              <a:rPr lang="en-GB" b="0" dirty="0">
                <a:solidFill>
                  <a:schemeClr val="bg1">
                    <a:lumMod val="95000"/>
                  </a:schemeClr>
                </a:solidFill>
                <a:latin typeface="Lucida Console" panose="020B0609040504020204" pitchFamily="49" charset="0"/>
              </a:rPr>
              <a:t>            volatile unsigned int  PUPDR;</a:t>
            </a:r>
          </a:p>
          <a:p>
            <a:pPr>
              <a:defRPr/>
            </a:pPr>
            <a:r>
              <a:rPr lang="en-GB" b="0" dirty="0">
                <a:solidFill>
                  <a:schemeClr val="bg1">
                    <a:lumMod val="95000"/>
                  </a:schemeClr>
                </a:solidFill>
                <a:latin typeface="Lucida Console" panose="020B0609040504020204" pitchFamily="49" charset="0"/>
              </a:rPr>
              <a:t>            volatile unsigned int  IDR;</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volatile unsigned int  ODR;</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volatile unsigned int  BSRRL;</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volatile unsigned int  BSRRH;</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volatile unsigned int  LCKR;</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volatile unsigned int  AFR[2];</a:t>
            </a:r>
          </a:p>
          <a:p>
            <a:pPr marL="0" indent="0">
              <a:spcBef>
                <a:spcPts val="0"/>
              </a:spcBef>
              <a:buFont typeface="Wingdings" pitchFamily="2" charset="2"/>
              <a:buNone/>
              <a:defRPr/>
            </a:pPr>
            <a:r>
              <a:rPr lang="en-GB" b="0" dirty="0">
                <a:solidFill>
                  <a:schemeClr val="bg1">
                    <a:lumMod val="95000"/>
                  </a:schemeClr>
                </a:solidFill>
                <a:latin typeface="Lucida Console" panose="020B0609040504020204" pitchFamily="49" charset="0"/>
              </a:rPr>
              <a:t>        } GPIO_TypeDef;</a:t>
            </a:r>
          </a:p>
        </p:txBody>
      </p:sp>
    </p:spTree>
    <p:extLst>
      <p:ext uri="{BB962C8B-B14F-4D97-AF65-F5344CB8AC3E}">
        <p14:creationId xmlns:p14="http://schemas.microsoft.com/office/powerpoint/2010/main" val="378585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FCD9-98B9-4CAB-A454-E1E7EBD4DDA5}"/>
              </a:ext>
            </a:extLst>
          </p:cNvPr>
          <p:cNvSpPr>
            <a:spLocks noGrp="1"/>
          </p:cNvSpPr>
          <p:nvPr>
            <p:ph type="title"/>
          </p:nvPr>
        </p:nvSpPr>
        <p:spPr/>
        <p:txBody>
          <a:bodyPr/>
          <a:lstStyle/>
          <a:p>
            <a:r>
              <a:rPr lang="en-GB" dirty="0"/>
              <a:t>Define a Data Structure for Peripherals</a:t>
            </a:r>
            <a:endParaRPr lang="en-US" dirty="0"/>
          </a:p>
        </p:txBody>
      </p:sp>
      <p:sp>
        <p:nvSpPr>
          <p:cNvPr id="3" name="Content Placeholder 2">
            <a:extLst>
              <a:ext uri="{FF2B5EF4-FFF2-40B4-BE49-F238E27FC236}">
                <a16:creationId xmlns:a16="http://schemas.microsoft.com/office/drawing/2014/main" id="{2C4CA4A7-F1A1-4526-B37E-2A555DC6CA3A}"/>
              </a:ext>
            </a:extLst>
          </p:cNvPr>
          <p:cNvSpPr>
            <a:spLocks noGrp="1"/>
          </p:cNvSpPr>
          <p:nvPr>
            <p:ph idx="1"/>
          </p:nvPr>
        </p:nvSpPr>
        <p:spPr/>
        <p:txBody>
          <a:bodyPr/>
          <a:lstStyle/>
          <a:p>
            <a:endParaRPr lang="en-GB" dirty="0"/>
          </a:p>
          <a:p>
            <a:r>
              <a:rPr lang="en-GB" dirty="0"/>
              <a:t>Then, to turn on an LED on PB_10:</a:t>
            </a:r>
          </a:p>
          <a:p>
            <a:endParaRPr lang="en-US" dirty="0"/>
          </a:p>
        </p:txBody>
      </p:sp>
      <p:sp>
        <p:nvSpPr>
          <p:cNvPr id="4" name="Rectangle 3">
            <a:extLst>
              <a:ext uri="{FF2B5EF4-FFF2-40B4-BE49-F238E27FC236}">
                <a16:creationId xmlns:a16="http://schemas.microsoft.com/office/drawing/2014/main" id="{E3949325-4F11-44F9-B9D7-40F1FE9C9626}"/>
              </a:ext>
            </a:extLst>
          </p:cNvPr>
          <p:cNvSpPr/>
          <p:nvPr/>
        </p:nvSpPr>
        <p:spPr bwMode="auto">
          <a:xfrm>
            <a:off x="804019" y="2438400"/>
            <a:ext cx="10562481" cy="26670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marL="0" indent="0">
              <a:spcBef>
                <a:spcPts val="0"/>
              </a:spcBef>
              <a:buFont typeface="Wingdings" pitchFamily="2" charset="2"/>
              <a:buNone/>
              <a:defRPr/>
            </a:pPr>
            <a:r>
              <a:rPr lang="en-GB" b="0" dirty="0">
                <a:solidFill>
                  <a:schemeClr val="bg1">
                    <a:lumMod val="95000"/>
                  </a:schemeClr>
                </a:solidFill>
                <a:latin typeface="Lucida Console" panose="020B0609040504020204" pitchFamily="49" charset="0"/>
              </a:rPr>
              <a:t>    #define GPIOB_BASE	 0x40020400</a:t>
            </a:r>
          </a:p>
          <a:p>
            <a:pPr marL="0" indent="0">
              <a:spcBef>
                <a:spcPts val="0"/>
              </a:spcBef>
              <a:buFont typeface="Wingdings" pitchFamily="2" charset="2"/>
              <a:buNone/>
              <a:defRPr/>
            </a:pPr>
            <a:endParaRPr lang="en-GB" b="0" dirty="0">
              <a:solidFill>
                <a:schemeClr val="bg1">
                  <a:lumMod val="95000"/>
                </a:schemeClr>
              </a:solidFill>
              <a:latin typeface="Lucida Console" panose="020B0609040504020204" pitchFamily="49" charset="0"/>
            </a:endParaRPr>
          </a:p>
          <a:p>
            <a:pPr marL="0" indent="0">
              <a:spcBef>
                <a:spcPts val="0"/>
              </a:spcBef>
              <a:buFont typeface="Wingdings" pitchFamily="2" charset="2"/>
              <a:buNone/>
              <a:defRPr/>
            </a:pPr>
            <a:r>
              <a:rPr lang="en-GB" b="0" dirty="0">
                <a:solidFill>
                  <a:schemeClr val="bg1">
                    <a:lumMod val="95000"/>
                  </a:schemeClr>
                </a:solidFill>
                <a:latin typeface="Lucida Console" panose="020B0609040504020204" pitchFamily="49" charset="0"/>
              </a:rPr>
              <a:t>    #define GPIOB	((GPIO_TypeDef *) GPIOB_BASE )</a:t>
            </a:r>
          </a:p>
          <a:p>
            <a:pPr marL="0" indent="0">
              <a:spcBef>
                <a:spcPts val="0"/>
              </a:spcBef>
              <a:buFont typeface="Wingdings" pitchFamily="2" charset="2"/>
              <a:buNone/>
              <a:defRPr/>
            </a:pPr>
            <a:r>
              <a:rPr lang="en-GB" b="0" dirty="0">
                <a:solidFill>
                  <a:schemeClr val="bg1">
                    <a:lumMod val="95000"/>
                  </a:schemeClr>
                </a:solidFill>
                <a:latin typeface="Lucida Console" panose="020B0609040504020204" pitchFamily="49" charset="0"/>
              </a:rPr>
              <a:t> </a:t>
            </a:r>
          </a:p>
          <a:p>
            <a:pPr marL="0" indent="0">
              <a:spcBef>
                <a:spcPts val="0"/>
              </a:spcBef>
              <a:buFont typeface="Wingdings" pitchFamily="2" charset="2"/>
              <a:buNone/>
              <a:defRPr/>
            </a:pPr>
            <a:r>
              <a:rPr lang="en-GB" b="0" dirty="0">
                <a:solidFill>
                  <a:schemeClr val="bg1">
                    <a:lumMod val="95000"/>
                  </a:schemeClr>
                </a:solidFill>
                <a:latin typeface="Lucida Console" panose="020B0609040504020204" pitchFamily="49" charset="0"/>
              </a:rPr>
              <a:t>    RCC -&gt; AHB1ENR |= 0x02;</a:t>
            </a:r>
          </a:p>
          <a:p>
            <a:pPr marL="0" indent="0">
              <a:spcBef>
                <a:spcPts val="0"/>
              </a:spcBef>
              <a:buFont typeface="Wingdings" pitchFamily="2" charset="2"/>
              <a:buNone/>
              <a:defRPr/>
            </a:pPr>
            <a:endParaRPr lang="en-GB" b="0" dirty="0">
              <a:solidFill>
                <a:schemeClr val="bg1">
                  <a:lumMod val="95000"/>
                </a:schemeClr>
              </a:solidFill>
              <a:latin typeface="Lucida Console" panose="020B0609040504020204" pitchFamily="49" charset="0"/>
            </a:endParaRPr>
          </a:p>
          <a:p>
            <a:pPr marL="0" indent="0">
              <a:spcBef>
                <a:spcPts val="0"/>
              </a:spcBef>
              <a:buFont typeface="Wingdings" pitchFamily="2" charset="2"/>
              <a:buNone/>
              <a:defRPr/>
            </a:pPr>
            <a:r>
              <a:rPr lang="en-GB" b="0" dirty="0">
                <a:solidFill>
                  <a:schemeClr val="bg1">
                    <a:lumMod val="95000"/>
                  </a:schemeClr>
                </a:solidFill>
                <a:latin typeface="Lucida Console" panose="020B0609040504020204" pitchFamily="49" charset="0"/>
              </a:rPr>
              <a:t>    GPIOB -&gt; MODER |= 0x00100000;</a:t>
            </a:r>
          </a:p>
          <a:p>
            <a:pPr>
              <a:spcBef>
                <a:spcPts val="0"/>
              </a:spcBef>
              <a:defRPr/>
            </a:pPr>
            <a:r>
              <a:rPr lang="en-GB" b="0" dirty="0">
                <a:solidFill>
                  <a:schemeClr val="bg1">
                    <a:lumMod val="95000"/>
                  </a:schemeClr>
                </a:solidFill>
                <a:latin typeface="Lucida Console" panose="020B0609040504020204" pitchFamily="49" charset="0"/>
              </a:rPr>
              <a:t>    GPIOB -&gt; PUPDR |= 0x00200000;</a:t>
            </a:r>
          </a:p>
          <a:p>
            <a:pPr>
              <a:spcBef>
                <a:spcPts val="0"/>
              </a:spcBef>
              <a:defRPr/>
            </a:pPr>
            <a:r>
              <a:rPr lang="en-GB" b="0" dirty="0">
                <a:solidFill>
                  <a:schemeClr val="bg1">
                    <a:lumMod val="95000"/>
                  </a:schemeClr>
                </a:solidFill>
                <a:latin typeface="Lucida Console" panose="020B0609040504020204" pitchFamily="49" charset="0"/>
              </a:rPr>
              <a:t>    GPIOB -&gt; OSPEED |= 0x00200000;</a:t>
            </a:r>
          </a:p>
          <a:p>
            <a:pPr>
              <a:spcBef>
                <a:spcPts val="0"/>
              </a:spcBef>
              <a:defRPr/>
            </a:pPr>
            <a:r>
              <a:rPr lang="en-GB" b="0" dirty="0">
                <a:solidFill>
                  <a:schemeClr val="bg1">
                    <a:lumMod val="95000"/>
                  </a:schemeClr>
                </a:solidFill>
                <a:latin typeface="Lucida Console" panose="020B0609040504020204" pitchFamily="49" charset="0"/>
              </a:rPr>
              <a:t>    GPIOB -&gt; ODR |= 0x0400;</a:t>
            </a:r>
          </a:p>
        </p:txBody>
      </p:sp>
    </p:spTree>
    <p:extLst>
      <p:ext uri="{BB962C8B-B14F-4D97-AF65-F5344CB8AC3E}">
        <p14:creationId xmlns:p14="http://schemas.microsoft.com/office/powerpoint/2010/main" val="266526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E080-6020-4EAB-BAF1-713D6C85A627}"/>
              </a:ext>
            </a:extLst>
          </p:cNvPr>
          <p:cNvSpPr>
            <a:spLocks noGrp="1"/>
          </p:cNvSpPr>
          <p:nvPr>
            <p:ph type="title"/>
          </p:nvPr>
        </p:nvSpPr>
        <p:spPr/>
        <p:txBody>
          <a:bodyPr/>
          <a:lstStyle/>
          <a:p>
            <a:r>
              <a:rPr lang="en-GB" dirty="0"/>
              <a:t>Define a Data Structure for Peripherals</a:t>
            </a:r>
            <a:endParaRPr lang="en-US" dirty="0"/>
          </a:p>
        </p:txBody>
      </p:sp>
      <p:sp>
        <p:nvSpPr>
          <p:cNvPr id="3" name="Content Placeholder 2">
            <a:extLst>
              <a:ext uri="{FF2B5EF4-FFF2-40B4-BE49-F238E27FC236}">
                <a16:creationId xmlns:a16="http://schemas.microsoft.com/office/drawing/2014/main" id="{AD591DBF-6814-4145-9691-ECDF150AEA83}"/>
              </a:ext>
            </a:extLst>
          </p:cNvPr>
          <p:cNvSpPr>
            <a:spLocks noGrp="1"/>
          </p:cNvSpPr>
          <p:nvPr>
            <p:ph idx="1"/>
          </p:nvPr>
        </p:nvSpPr>
        <p:spPr/>
        <p:txBody>
          <a:bodyPr/>
          <a:lstStyle/>
          <a:p>
            <a:r>
              <a:rPr lang="en-GB" sz="1600" dirty="0"/>
              <a:t>With such arrangement:</a:t>
            </a:r>
          </a:p>
          <a:p>
            <a:pPr lvl="1">
              <a:lnSpc>
                <a:spcPct val="150000"/>
              </a:lnSpc>
            </a:pPr>
            <a:r>
              <a:rPr lang="en-GB" sz="1600" dirty="0"/>
              <a:t>The same register data structure for the peripheral can be shared between multiple instantiations</a:t>
            </a:r>
          </a:p>
          <a:p>
            <a:pPr lvl="1">
              <a:lnSpc>
                <a:spcPct val="150000"/>
              </a:lnSpc>
            </a:pPr>
            <a:r>
              <a:rPr lang="en-GB" sz="1600" dirty="0"/>
              <a:t>Hence code maintenance is easier</a:t>
            </a:r>
          </a:p>
          <a:p>
            <a:pPr lvl="1">
              <a:lnSpc>
                <a:spcPct val="150000"/>
              </a:lnSpc>
            </a:pPr>
            <a:r>
              <a:rPr lang="en-GB" sz="1600" dirty="0"/>
              <a:t>The requirement for immediate data storage is reduced</a:t>
            </a:r>
          </a:p>
          <a:p>
            <a:pPr lvl="1">
              <a:lnSpc>
                <a:spcPct val="150000"/>
              </a:lnSpc>
            </a:pPr>
            <a:r>
              <a:rPr lang="en-GB" sz="1600" dirty="0"/>
              <a:t>Compiled code is smaller, giving better code density</a:t>
            </a:r>
          </a:p>
          <a:p>
            <a:pPr lvl="1">
              <a:lnSpc>
                <a:spcPct val="150000"/>
              </a:lnSpc>
            </a:pPr>
            <a:endParaRPr lang="en-GB" sz="1600" dirty="0"/>
          </a:p>
          <a:p>
            <a:r>
              <a:rPr lang="en-GB" sz="1600" dirty="0"/>
              <a:t>With further modification, the functions developed for one peripheral can be shared between multiple instantiations by passing the base pointer to the function, for example:</a:t>
            </a:r>
          </a:p>
          <a:p>
            <a:endParaRPr lang="en-US" dirty="0"/>
          </a:p>
        </p:txBody>
      </p:sp>
      <p:sp>
        <p:nvSpPr>
          <p:cNvPr id="4" name="Rectangle 3">
            <a:extLst>
              <a:ext uri="{FF2B5EF4-FFF2-40B4-BE49-F238E27FC236}">
                <a16:creationId xmlns:a16="http://schemas.microsoft.com/office/drawing/2014/main" id="{138E340A-407F-450A-9285-51F77ECE0C1E}"/>
              </a:ext>
            </a:extLst>
          </p:cNvPr>
          <p:cNvSpPr/>
          <p:nvPr/>
        </p:nvSpPr>
        <p:spPr bwMode="auto">
          <a:xfrm>
            <a:off x="937582" y="3949747"/>
            <a:ext cx="10316836" cy="22098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marL="0" indent="0">
              <a:buFont typeface="Wingdings" pitchFamily="2" charset="2"/>
              <a:buNone/>
              <a:defRPr/>
            </a:pPr>
            <a:r>
              <a:rPr lang="en-GB" b="0" dirty="0">
                <a:solidFill>
                  <a:schemeClr val="bg1">
                    <a:lumMod val="95000"/>
                  </a:schemeClr>
                </a:solidFill>
                <a:latin typeface="Lucida Console" panose="020B0609040504020204" pitchFamily="49" charset="0"/>
              </a:rPr>
              <a:t>    #define GPIOA          	((</a:t>
            </a:r>
            <a:r>
              <a:rPr lang="en-GB" b="0" dirty="0" err="1">
                <a:solidFill>
                  <a:schemeClr val="bg1">
                    <a:lumMod val="95000"/>
                  </a:schemeClr>
                </a:solidFill>
                <a:latin typeface="Lucida Console" panose="020B0609040504020204" pitchFamily="49" charset="0"/>
              </a:rPr>
              <a:t>GPIO_TypeDef</a:t>
            </a:r>
            <a:r>
              <a:rPr lang="en-GB" b="0" dirty="0">
                <a:solidFill>
                  <a:schemeClr val="bg1">
                    <a:lumMod val="95000"/>
                  </a:schemeClr>
                </a:solidFill>
                <a:latin typeface="Lucida Console" panose="020B0609040504020204" pitchFamily="49" charset="0"/>
              </a:rPr>
              <a:t> *) GPIOA_BASE )</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#define GPIOB          	((</a:t>
            </a:r>
            <a:r>
              <a:rPr lang="en-GB" b="0" dirty="0" err="1">
                <a:solidFill>
                  <a:schemeClr val="bg1">
                    <a:lumMod val="95000"/>
                  </a:schemeClr>
                </a:solidFill>
                <a:latin typeface="Lucida Console" panose="020B0609040504020204" pitchFamily="49" charset="0"/>
              </a:rPr>
              <a:t>GPIO_TypeDef</a:t>
            </a:r>
            <a:r>
              <a:rPr lang="en-GB" b="0" dirty="0">
                <a:solidFill>
                  <a:schemeClr val="bg1">
                    <a:lumMod val="95000"/>
                  </a:schemeClr>
                </a:solidFill>
                <a:latin typeface="Lucida Console" panose="020B0609040504020204" pitchFamily="49" charset="0"/>
              </a:rPr>
              <a:t> *) GPIOB_BASE )</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#define GPIOC          	((</a:t>
            </a:r>
            <a:r>
              <a:rPr lang="en-GB" b="0" dirty="0" err="1">
                <a:solidFill>
                  <a:schemeClr val="bg1">
                    <a:lumMod val="95000"/>
                  </a:schemeClr>
                </a:solidFill>
                <a:latin typeface="Lucida Console" panose="020B0609040504020204" pitchFamily="49" charset="0"/>
              </a:rPr>
              <a:t>GPIO_TypeDef</a:t>
            </a:r>
            <a:r>
              <a:rPr lang="en-GB" b="0" dirty="0">
                <a:solidFill>
                  <a:schemeClr val="bg1">
                    <a:lumMod val="95000"/>
                  </a:schemeClr>
                </a:solidFill>
                <a:latin typeface="Lucida Console" panose="020B0609040504020204" pitchFamily="49" charset="0"/>
              </a:rPr>
              <a:t> *) GPIOC_BASE )</a:t>
            </a:r>
          </a:p>
          <a:p>
            <a:pPr marL="0" indent="0">
              <a:buFont typeface="Wingdings" pitchFamily="2" charset="2"/>
              <a:buNone/>
              <a:defRPr/>
            </a:pPr>
            <a:endParaRPr lang="en-GB" b="0" dirty="0">
              <a:solidFill>
                <a:schemeClr val="bg1">
                  <a:lumMod val="95000"/>
                </a:schemeClr>
              </a:solidFill>
              <a:latin typeface="Lucida Console" panose="020B0609040504020204" pitchFamily="49" charset="0"/>
            </a:endParaRPr>
          </a:p>
          <a:p>
            <a:pPr marL="0" indent="0">
              <a:buFont typeface="Wingdings" pitchFamily="2" charset="2"/>
              <a:buNone/>
              <a:defRPr/>
            </a:pPr>
            <a:r>
              <a:rPr lang="en-GB" b="0" dirty="0">
                <a:solidFill>
                  <a:schemeClr val="bg1">
                    <a:lumMod val="95000"/>
                  </a:schemeClr>
                </a:solidFill>
                <a:latin typeface="Lucida Console" panose="020B0609040504020204" pitchFamily="49" charset="0"/>
              </a:rPr>
              <a:t>    void </a:t>
            </a:r>
            <a:r>
              <a:rPr lang="en-GB" b="0" dirty="0" err="1">
                <a:solidFill>
                  <a:schemeClr val="bg1">
                    <a:lumMod val="95000"/>
                  </a:schemeClr>
                </a:solidFill>
                <a:latin typeface="Lucida Console" panose="020B0609040504020204" pitchFamily="49" charset="0"/>
              </a:rPr>
              <a:t>GPIO_init</a:t>
            </a:r>
            <a:r>
              <a:rPr lang="en-GB" b="0" dirty="0">
                <a:solidFill>
                  <a:schemeClr val="bg1">
                    <a:lumMod val="95000"/>
                  </a:schemeClr>
                </a:solidFill>
                <a:latin typeface="Lucida Console" panose="020B0609040504020204" pitchFamily="49" charset="0"/>
              </a:rPr>
              <a:t> (</a:t>
            </a:r>
            <a:r>
              <a:rPr lang="en-GB" b="0" dirty="0" err="1">
                <a:solidFill>
                  <a:schemeClr val="bg1">
                    <a:lumMod val="95000"/>
                  </a:schemeClr>
                </a:solidFill>
                <a:latin typeface="Lucida Console" panose="020B0609040504020204" pitchFamily="49" charset="0"/>
              </a:rPr>
              <a:t>GPIO_TypeDef</a:t>
            </a:r>
            <a:r>
              <a:rPr lang="en-GB" b="0" dirty="0">
                <a:solidFill>
                  <a:schemeClr val="bg1">
                    <a:lumMod val="95000"/>
                  </a:schemeClr>
                </a:solidFill>
                <a:latin typeface="Lucida Console" panose="020B0609040504020204" pitchFamily="49" charset="0"/>
              </a:rPr>
              <a:t> *</a:t>
            </a:r>
            <a:r>
              <a:rPr lang="en-GB" b="0" dirty="0" err="1">
                <a:solidFill>
                  <a:schemeClr val="bg1">
                    <a:lumMod val="95000"/>
                  </a:schemeClr>
                </a:solidFill>
                <a:latin typeface="Lucida Console" panose="020B0609040504020204" pitchFamily="49" charset="0"/>
              </a:rPr>
              <a:t>GPIO_pointer</a:t>
            </a:r>
            <a:r>
              <a:rPr lang="en-GB" b="0" dirty="0">
                <a:solidFill>
                  <a:schemeClr val="bg1">
                    <a:lumMod val="95000"/>
                  </a:schemeClr>
                </a:solidFill>
                <a:latin typeface="Lucida Console" panose="020B0609040504020204" pitchFamily="49" charset="0"/>
              </a:rPr>
              <a:t>) {</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GPIOB -&gt; MODER |= 0x00100000;</a:t>
            </a:r>
          </a:p>
          <a:p>
            <a:pPr>
              <a:defRPr/>
            </a:pPr>
            <a:r>
              <a:rPr lang="en-GB" b="0" dirty="0">
                <a:solidFill>
                  <a:schemeClr val="bg1">
                    <a:lumMod val="95000"/>
                  </a:schemeClr>
                </a:solidFill>
                <a:latin typeface="Lucida Console" panose="020B0609040504020204" pitchFamily="49" charset="0"/>
              </a:rPr>
              <a:t>        GPIOA -&gt; MODER |= 0x00010000;</a:t>
            </a:r>
          </a:p>
          <a:p>
            <a:pPr marL="0" indent="0">
              <a:buFont typeface="Wingdings" pitchFamily="2" charset="2"/>
              <a:buNone/>
              <a:defRPr/>
            </a:pPr>
            <a:r>
              <a:rPr lang="en-GB" b="0" dirty="0">
                <a:solidFill>
                  <a:schemeClr val="bg1">
                    <a:lumMod val="95000"/>
                  </a:schemeClr>
                </a:solidFill>
                <a:latin typeface="Lucida Console" panose="020B0609040504020204" pitchFamily="49" charset="0"/>
              </a:rPr>
              <a:t>    }</a:t>
            </a:r>
          </a:p>
        </p:txBody>
      </p:sp>
    </p:spTree>
    <p:extLst>
      <p:ext uri="{BB962C8B-B14F-4D97-AF65-F5344CB8AC3E}">
        <p14:creationId xmlns:p14="http://schemas.microsoft.com/office/powerpoint/2010/main" val="346480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199A-1DFF-4D38-A221-9E3F2D59CBCB}"/>
              </a:ext>
            </a:extLst>
          </p:cNvPr>
          <p:cNvSpPr>
            <a:spLocks noGrp="1"/>
          </p:cNvSpPr>
          <p:nvPr>
            <p:ph type="title"/>
          </p:nvPr>
        </p:nvSpPr>
        <p:spPr/>
        <p:txBody>
          <a:bodyPr/>
          <a:lstStyle/>
          <a:p>
            <a:r>
              <a:rPr lang="en-GB" dirty="0"/>
              <a:t>Mbed API – Digital I/O </a:t>
            </a:r>
            <a:endParaRPr lang="en-US" dirty="0"/>
          </a:p>
        </p:txBody>
      </p:sp>
      <p:sp>
        <p:nvSpPr>
          <p:cNvPr id="3" name="Content Placeholder 2">
            <a:extLst>
              <a:ext uri="{FF2B5EF4-FFF2-40B4-BE49-F238E27FC236}">
                <a16:creationId xmlns:a16="http://schemas.microsoft.com/office/drawing/2014/main" id="{E6308BAA-66EA-4292-B9EB-F638667CEF47}"/>
              </a:ext>
            </a:extLst>
          </p:cNvPr>
          <p:cNvSpPr>
            <a:spLocks noGrp="1"/>
          </p:cNvSpPr>
          <p:nvPr>
            <p:ph idx="1"/>
          </p:nvPr>
        </p:nvSpPr>
        <p:spPr/>
        <p:txBody>
          <a:bodyPr/>
          <a:lstStyle/>
          <a:p>
            <a:r>
              <a:rPr lang="en-GB" dirty="0"/>
              <a:t>The Mbed API provides a number of drivers that provide access to general purpose microcontroller hardware</a:t>
            </a:r>
          </a:p>
          <a:p>
            <a:endParaRPr lang="en-GB" dirty="0"/>
          </a:p>
          <a:p>
            <a:r>
              <a:rPr lang="en-GB" dirty="0"/>
              <a:t>For digital I/O the key APIs are:</a:t>
            </a:r>
          </a:p>
          <a:p>
            <a:pPr lvl="1"/>
            <a:r>
              <a:rPr lang="en-GB" dirty="0"/>
              <a:t>DigitalIn</a:t>
            </a:r>
          </a:p>
          <a:p>
            <a:pPr lvl="1"/>
            <a:r>
              <a:rPr lang="en-GB" dirty="0"/>
              <a:t>DigitalOut</a:t>
            </a:r>
          </a:p>
          <a:p>
            <a:pPr lvl="1"/>
            <a:r>
              <a:rPr lang="en-GB" dirty="0"/>
              <a:t>BusIn</a:t>
            </a:r>
          </a:p>
          <a:p>
            <a:pPr lvl="1"/>
            <a:r>
              <a:rPr lang="en-GB" dirty="0" err="1"/>
              <a:t>BusOut</a:t>
            </a:r>
            <a:endParaRPr lang="en-GB" dirty="0"/>
          </a:p>
          <a:p>
            <a:pPr lvl="1"/>
            <a:endParaRPr lang="en-GB" dirty="0"/>
          </a:p>
          <a:p>
            <a:r>
              <a:rPr lang="en-GB" dirty="0"/>
              <a:t>We will take a look at some examples and see how they compare to the low-level equivalent</a:t>
            </a:r>
          </a:p>
        </p:txBody>
      </p:sp>
    </p:spTree>
    <p:extLst>
      <p:ext uri="{BB962C8B-B14F-4D97-AF65-F5344CB8AC3E}">
        <p14:creationId xmlns:p14="http://schemas.microsoft.com/office/powerpoint/2010/main" val="403831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5CFD-5543-4DFC-8250-4E737BE5DB23}"/>
              </a:ext>
            </a:extLst>
          </p:cNvPr>
          <p:cNvSpPr>
            <a:spLocks noGrp="1"/>
          </p:cNvSpPr>
          <p:nvPr>
            <p:ph type="title"/>
          </p:nvPr>
        </p:nvSpPr>
        <p:spPr/>
        <p:txBody>
          <a:bodyPr/>
          <a:lstStyle/>
          <a:p>
            <a:r>
              <a:rPr lang="en-GB" dirty="0"/>
              <a:t>DigitalIn/DigitalOut</a:t>
            </a:r>
            <a:endParaRPr lang="en-US" dirty="0"/>
          </a:p>
        </p:txBody>
      </p:sp>
      <p:sp>
        <p:nvSpPr>
          <p:cNvPr id="3" name="Content Placeholder 2">
            <a:extLst>
              <a:ext uri="{FF2B5EF4-FFF2-40B4-BE49-F238E27FC236}">
                <a16:creationId xmlns:a16="http://schemas.microsoft.com/office/drawing/2014/main" id="{462BEFF5-AC72-4B9F-9F2D-6A9E3573AFF5}"/>
              </a:ext>
            </a:extLst>
          </p:cNvPr>
          <p:cNvSpPr>
            <a:spLocks noGrp="1"/>
          </p:cNvSpPr>
          <p:nvPr>
            <p:ph idx="1"/>
          </p:nvPr>
        </p:nvSpPr>
        <p:spPr/>
        <p:txBody>
          <a:bodyPr/>
          <a:lstStyle/>
          <a:p>
            <a:r>
              <a:rPr lang="en-GB" sz="1800" dirty="0"/>
              <a:t>The DigitalIn interface is used to read the value of a digital input pin</a:t>
            </a:r>
          </a:p>
          <a:p>
            <a:pPr lvl="1"/>
            <a:r>
              <a:rPr lang="en-GB" sz="1600" dirty="0"/>
              <a:t>The logic level is either 1 or 0</a:t>
            </a:r>
          </a:p>
          <a:p>
            <a:pPr lvl="1"/>
            <a:endParaRPr lang="en-GB" sz="1600" dirty="0"/>
          </a:p>
          <a:p>
            <a:r>
              <a:rPr lang="en-GB" sz="1800" dirty="0"/>
              <a:t>The DigitalOut interface is used to configure and control a digital output pin by setting the pin to a logic level of 0 or 1.</a:t>
            </a:r>
            <a:endParaRPr lang="en-US" sz="1800" dirty="0"/>
          </a:p>
          <a:p>
            <a:pPr marL="506095" lvl="1" indent="0">
              <a:buNone/>
            </a:pPr>
            <a:endParaRPr lang="en-GB" sz="1600" dirty="0"/>
          </a:p>
          <a:p>
            <a:r>
              <a:rPr lang="en-GB" sz="1800" dirty="0"/>
              <a:t>Any number of Arm Mbed pins can be used as a DigitalIn or DigitalOut, for example:</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800" dirty="0"/>
              <a:t>There is also the </a:t>
            </a:r>
            <a:r>
              <a:rPr lang="en-GB" sz="1800" dirty="0" err="1"/>
              <a:t>DigitalInOut</a:t>
            </a:r>
            <a:r>
              <a:rPr lang="en-GB" sz="1800" dirty="0"/>
              <a:t> interface, which is a bidirectional digital pin, we can use this interface to read the value of a digital pin when set as an input(), as well as write the value when set as an output().</a:t>
            </a:r>
            <a:endParaRPr lang="en-US" sz="1800" dirty="0"/>
          </a:p>
          <a:p>
            <a:endParaRPr lang="en-GB" sz="1800" dirty="0"/>
          </a:p>
        </p:txBody>
      </p:sp>
      <p:sp>
        <p:nvSpPr>
          <p:cNvPr id="5" name="Rectangle 4">
            <a:extLst>
              <a:ext uri="{FF2B5EF4-FFF2-40B4-BE49-F238E27FC236}">
                <a16:creationId xmlns:a16="http://schemas.microsoft.com/office/drawing/2014/main" id="{D6B59AEA-B73A-4972-9E25-0ABBB1FC7111}"/>
              </a:ext>
            </a:extLst>
          </p:cNvPr>
          <p:cNvSpPr/>
          <p:nvPr/>
        </p:nvSpPr>
        <p:spPr bwMode="auto">
          <a:xfrm>
            <a:off x="4359728" y="3291214"/>
            <a:ext cx="3472543" cy="22098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lvl="1"/>
            <a:r>
              <a:rPr lang="en-GB" dirty="0">
                <a:solidFill>
                  <a:schemeClr val="bg1">
                    <a:lumMod val="95000"/>
                  </a:schemeClr>
                </a:solidFill>
              </a:rPr>
              <a:t>DigitalIn mybutton (Input Pin);</a:t>
            </a:r>
            <a:endParaRPr lang="en-US" dirty="0">
              <a:solidFill>
                <a:schemeClr val="bg1">
                  <a:lumMod val="95000"/>
                </a:schemeClr>
              </a:solidFill>
            </a:endParaRPr>
          </a:p>
          <a:p>
            <a:pPr lvl="1"/>
            <a:r>
              <a:rPr lang="en-GB" dirty="0">
                <a:solidFill>
                  <a:schemeClr val="bg1">
                    <a:lumMod val="95000"/>
                  </a:schemeClr>
                </a:solidFill>
              </a:rPr>
              <a:t>DigitalOut Led_out(Output Pin);</a:t>
            </a:r>
            <a:endParaRPr lang="en-US" dirty="0">
              <a:solidFill>
                <a:schemeClr val="bg1">
                  <a:lumMod val="95000"/>
                </a:schemeClr>
              </a:solidFill>
            </a:endParaRPr>
          </a:p>
          <a:p>
            <a:pPr lvl="1"/>
            <a:r>
              <a:rPr lang="en-GB" dirty="0">
                <a:solidFill>
                  <a:schemeClr val="bg1">
                    <a:lumMod val="95000"/>
                  </a:schemeClr>
                </a:solidFill>
              </a:rPr>
              <a:t> </a:t>
            </a:r>
            <a:endParaRPr lang="en-US" dirty="0">
              <a:solidFill>
                <a:schemeClr val="bg1">
                  <a:lumMod val="95000"/>
                </a:schemeClr>
              </a:solidFill>
            </a:endParaRPr>
          </a:p>
          <a:p>
            <a:pPr lvl="1"/>
            <a:r>
              <a:rPr lang="en-GB" dirty="0">
                <a:solidFill>
                  <a:schemeClr val="bg1">
                    <a:lumMod val="95000"/>
                  </a:schemeClr>
                </a:solidFill>
              </a:rPr>
              <a:t>int main() {</a:t>
            </a:r>
            <a:endParaRPr lang="en-US" dirty="0">
              <a:solidFill>
                <a:schemeClr val="bg1">
                  <a:lumMod val="95000"/>
                </a:schemeClr>
              </a:solidFill>
            </a:endParaRPr>
          </a:p>
          <a:p>
            <a:pPr lvl="1"/>
            <a:r>
              <a:rPr lang="en-GB" dirty="0">
                <a:solidFill>
                  <a:schemeClr val="bg1">
                    <a:lumMod val="95000"/>
                  </a:schemeClr>
                </a:solidFill>
              </a:rPr>
              <a:t>	if (mybutton)</a:t>
            </a:r>
            <a:endParaRPr lang="en-US" dirty="0">
              <a:solidFill>
                <a:schemeClr val="bg1">
                  <a:lumMod val="95000"/>
                </a:schemeClr>
              </a:solidFill>
            </a:endParaRPr>
          </a:p>
          <a:p>
            <a:pPr lvl="1"/>
            <a:r>
              <a:rPr lang="en-GB" dirty="0">
                <a:solidFill>
                  <a:schemeClr val="bg1">
                    <a:lumMod val="95000"/>
                  </a:schemeClr>
                </a:solidFill>
              </a:rPr>
              <a:t>	          Led_out = 1; </a:t>
            </a:r>
            <a:endParaRPr lang="en-US" dirty="0">
              <a:solidFill>
                <a:schemeClr val="bg1">
                  <a:lumMod val="95000"/>
                </a:schemeClr>
              </a:solidFill>
            </a:endParaRPr>
          </a:p>
          <a:p>
            <a:pPr lvl="1"/>
            <a:r>
              <a:rPr lang="en-GB" dirty="0">
                <a:solidFill>
                  <a:schemeClr val="bg1">
                    <a:lumMod val="95000"/>
                  </a:schemeClr>
                </a:solidFill>
              </a:rPr>
              <a:t>}</a:t>
            </a:r>
            <a:endParaRPr lang="en-US" dirty="0">
              <a:solidFill>
                <a:schemeClr val="bg1">
                  <a:lumMod val="95000"/>
                </a:schemeClr>
              </a:solidFill>
            </a:endParaRPr>
          </a:p>
          <a:p>
            <a:pPr marL="0" indent="0">
              <a:buFont typeface="Wingdings" pitchFamily="2" charset="2"/>
              <a:buNone/>
              <a:defRPr/>
            </a:pPr>
            <a:endParaRPr lang="en-GB" b="0" dirty="0">
              <a:solidFill>
                <a:schemeClr val="bg1">
                  <a:lumMod val="95000"/>
                </a:schemeClr>
              </a:solidFill>
              <a:latin typeface="Lucida Console" panose="020B0609040504020204" pitchFamily="49" charset="0"/>
            </a:endParaRPr>
          </a:p>
        </p:txBody>
      </p:sp>
    </p:spTree>
    <p:extLst>
      <p:ext uri="{BB962C8B-B14F-4D97-AF65-F5344CB8AC3E}">
        <p14:creationId xmlns:p14="http://schemas.microsoft.com/office/powerpoint/2010/main" val="324288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4B06-7C78-4580-A7DA-CCB029ADBA87}"/>
              </a:ext>
            </a:extLst>
          </p:cNvPr>
          <p:cNvSpPr>
            <a:spLocks noGrp="1"/>
          </p:cNvSpPr>
          <p:nvPr>
            <p:ph type="title"/>
          </p:nvPr>
        </p:nvSpPr>
        <p:spPr/>
        <p:txBody>
          <a:bodyPr/>
          <a:lstStyle/>
          <a:p>
            <a:r>
              <a:rPr lang="en-GB" dirty="0"/>
              <a:t>DigitalIn Class Reference</a:t>
            </a:r>
            <a:endParaRPr lang="en-US" dirty="0"/>
          </a:p>
        </p:txBody>
      </p:sp>
      <p:graphicFrame>
        <p:nvGraphicFramePr>
          <p:cNvPr id="10" name="Table 10">
            <a:extLst>
              <a:ext uri="{FF2B5EF4-FFF2-40B4-BE49-F238E27FC236}">
                <a16:creationId xmlns:a16="http://schemas.microsoft.com/office/drawing/2014/main" id="{F5766A31-7FF7-443F-9747-35A078599A61}"/>
              </a:ext>
            </a:extLst>
          </p:cNvPr>
          <p:cNvGraphicFramePr>
            <a:graphicFrameLocks noGrp="1"/>
          </p:cNvGraphicFramePr>
          <p:nvPr>
            <p:ph idx="1"/>
            <p:extLst>
              <p:ext uri="{D42A27DB-BD31-4B8C-83A1-F6EECF244321}">
                <p14:modId xmlns:p14="http://schemas.microsoft.com/office/powerpoint/2010/main" val="2877745373"/>
              </p:ext>
            </p:extLst>
          </p:nvPr>
        </p:nvGraphicFramePr>
        <p:xfrm>
          <a:off x="479425" y="2131060"/>
          <a:ext cx="11233150" cy="2595880"/>
        </p:xfrm>
        <a:graphic>
          <a:graphicData uri="http://schemas.openxmlformats.org/drawingml/2006/table">
            <a:tbl>
              <a:tblPr firstRow="1" bandRow="1">
                <a:tableStyleId>{69012ECD-51FC-41F1-AA8D-1B2483CD663E}</a:tableStyleId>
              </a:tblPr>
              <a:tblGrid>
                <a:gridCol w="5616575">
                  <a:extLst>
                    <a:ext uri="{9D8B030D-6E8A-4147-A177-3AD203B41FA5}">
                      <a16:colId xmlns:a16="http://schemas.microsoft.com/office/drawing/2014/main" val="2225161523"/>
                    </a:ext>
                  </a:extLst>
                </a:gridCol>
                <a:gridCol w="5616575">
                  <a:extLst>
                    <a:ext uri="{9D8B030D-6E8A-4147-A177-3AD203B41FA5}">
                      <a16:colId xmlns:a16="http://schemas.microsoft.com/office/drawing/2014/main" val="2198149946"/>
                    </a:ext>
                  </a:extLst>
                </a:gridCol>
              </a:tblGrid>
              <a:tr h="370840">
                <a:tc>
                  <a:txBody>
                    <a:bodyPr/>
                    <a:lstStyle/>
                    <a:p>
                      <a:r>
                        <a:rPr lang="en-GB" dirty="0"/>
                        <a:t>Function Name</a:t>
                      </a:r>
                      <a:endParaRPr lang="en-US" dirty="0"/>
                    </a:p>
                  </a:txBody>
                  <a:tcPr/>
                </a:tc>
                <a:tc>
                  <a:txBody>
                    <a:bodyPr/>
                    <a:lstStyle/>
                    <a:p>
                      <a:r>
                        <a:rPr lang="en-GB" dirty="0"/>
                        <a:t>Description</a:t>
                      </a:r>
                      <a:endParaRPr lang="en-US" dirty="0"/>
                    </a:p>
                  </a:txBody>
                  <a:tcPr/>
                </a:tc>
                <a:extLst>
                  <a:ext uri="{0D108BD9-81ED-4DB2-BD59-A6C34878D82A}">
                    <a16:rowId xmlns:a16="http://schemas.microsoft.com/office/drawing/2014/main" val="2832170157"/>
                  </a:ext>
                </a:extLst>
              </a:tr>
              <a:tr h="370840">
                <a:tc>
                  <a:txBody>
                    <a:bodyPr/>
                    <a:lstStyle/>
                    <a:p>
                      <a:r>
                        <a:rPr lang="en-GB" dirty="0"/>
                        <a:t>DigitalIn(PinName pin)</a:t>
                      </a:r>
                      <a:endParaRPr lang="en-US" dirty="0"/>
                    </a:p>
                  </a:txBody>
                  <a:tcPr/>
                </a:tc>
                <a:tc>
                  <a:txBody>
                    <a:bodyPr/>
                    <a:lstStyle/>
                    <a:p>
                      <a:r>
                        <a:rPr lang="en-GB" dirty="0"/>
                        <a:t>Create a DigitalIn connected to the specified pin.</a:t>
                      </a:r>
                      <a:endParaRPr lang="en-US" dirty="0"/>
                    </a:p>
                  </a:txBody>
                  <a:tcPr/>
                </a:tc>
                <a:extLst>
                  <a:ext uri="{0D108BD9-81ED-4DB2-BD59-A6C34878D82A}">
                    <a16:rowId xmlns:a16="http://schemas.microsoft.com/office/drawing/2014/main" val="947445377"/>
                  </a:ext>
                </a:extLst>
              </a:tr>
              <a:tr h="370840">
                <a:tc>
                  <a:txBody>
                    <a:bodyPr/>
                    <a:lstStyle/>
                    <a:p>
                      <a:r>
                        <a:rPr lang="en-GB" dirty="0"/>
                        <a:t>DigitalIn(PinName pin, </a:t>
                      </a:r>
                      <a:r>
                        <a:rPr lang="en-GB" dirty="0" err="1"/>
                        <a:t>PinMode</a:t>
                      </a:r>
                      <a:r>
                        <a:rPr lang="en-GB" dirty="0"/>
                        <a:t> mode)</a:t>
                      </a:r>
                      <a:endParaRPr lang="en-US" dirty="0"/>
                    </a:p>
                  </a:txBody>
                  <a:tcPr/>
                </a:tc>
                <a:tc>
                  <a:txBody>
                    <a:bodyPr/>
                    <a:lstStyle/>
                    <a:p>
                      <a:r>
                        <a:rPr lang="en-GB" dirty="0"/>
                        <a:t>Create a DigitalIn connected to the specified pin.</a:t>
                      </a:r>
                      <a:endParaRPr lang="en-US" dirty="0"/>
                    </a:p>
                  </a:txBody>
                  <a:tcPr/>
                </a:tc>
                <a:extLst>
                  <a:ext uri="{0D108BD9-81ED-4DB2-BD59-A6C34878D82A}">
                    <a16:rowId xmlns:a16="http://schemas.microsoft.com/office/drawing/2014/main" val="2160647617"/>
                  </a:ext>
                </a:extLst>
              </a:tr>
              <a:tr h="370840">
                <a:tc>
                  <a:txBody>
                    <a:bodyPr/>
                    <a:lstStyle/>
                    <a:p>
                      <a:r>
                        <a:rPr lang="en-GB" dirty="0"/>
                        <a:t>int read ()</a:t>
                      </a:r>
                      <a:endParaRPr lang="en-US" dirty="0"/>
                    </a:p>
                  </a:txBody>
                  <a:tcPr/>
                </a:tc>
                <a:tc>
                  <a:txBody>
                    <a:bodyPr/>
                    <a:lstStyle/>
                    <a:p>
                      <a:r>
                        <a:rPr lang="en-GB" dirty="0"/>
                        <a:t>Read the input, represented as 0 or 1 (int).</a:t>
                      </a:r>
                      <a:endParaRPr lang="en-US" dirty="0"/>
                    </a:p>
                  </a:txBody>
                  <a:tcPr/>
                </a:tc>
                <a:extLst>
                  <a:ext uri="{0D108BD9-81ED-4DB2-BD59-A6C34878D82A}">
                    <a16:rowId xmlns:a16="http://schemas.microsoft.com/office/drawing/2014/main" val="888780723"/>
                  </a:ext>
                </a:extLst>
              </a:tr>
              <a:tr h="370840">
                <a:tc>
                  <a:txBody>
                    <a:bodyPr/>
                    <a:lstStyle/>
                    <a:p>
                      <a:r>
                        <a:rPr lang="en-GB" dirty="0"/>
                        <a:t>void mode (</a:t>
                      </a:r>
                      <a:r>
                        <a:rPr lang="en-GB" dirty="0" err="1"/>
                        <a:t>PinMode</a:t>
                      </a:r>
                      <a:r>
                        <a:rPr lang="en-GB" dirty="0"/>
                        <a:t> pull)</a:t>
                      </a:r>
                      <a:endParaRPr lang="en-US" dirty="0"/>
                    </a:p>
                  </a:txBody>
                  <a:tcPr/>
                </a:tc>
                <a:tc>
                  <a:txBody>
                    <a:bodyPr/>
                    <a:lstStyle/>
                    <a:p>
                      <a:r>
                        <a:rPr lang="en-GB" dirty="0"/>
                        <a:t>Set the input mode.</a:t>
                      </a:r>
                      <a:endParaRPr lang="en-US" dirty="0"/>
                    </a:p>
                  </a:txBody>
                  <a:tcPr/>
                </a:tc>
                <a:extLst>
                  <a:ext uri="{0D108BD9-81ED-4DB2-BD59-A6C34878D82A}">
                    <a16:rowId xmlns:a16="http://schemas.microsoft.com/office/drawing/2014/main" val="371151939"/>
                  </a:ext>
                </a:extLst>
              </a:tr>
              <a:tr h="370840">
                <a:tc>
                  <a:txBody>
                    <a:bodyPr/>
                    <a:lstStyle/>
                    <a:p>
                      <a:r>
                        <a:rPr lang="en-GB" dirty="0"/>
                        <a:t>int </a:t>
                      </a:r>
                      <a:r>
                        <a:rPr lang="en-GB" dirty="0" err="1"/>
                        <a:t>is_connected</a:t>
                      </a:r>
                      <a:r>
                        <a:rPr lang="en-GB" dirty="0"/>
                        <a:t> ()</a:t>
                      </a:r>
                      <a:endParaRPr lang="en-US" dirty="0"/>
                    </a:p>
                  </a:txBody>
                  <a:tcPr/>
                </a:tc>
                <a:tc>
                  <a:txBody>
                    <a:bodyPr/>
                    <a:lstStyle/>
                    <a:p>
                      <a:r>
                        <a:rPr lang="en-GB" dirty="0"/>
                        <a:t>Return the output setting, represented as 0 or 1 (int).</a:t>
                      </a:r>
                      <a:endParaRPr lang="en-US" dirty="0"/>
                    </a:p>
                  </a:txBody>
                  <a:tcPr/>
                </a:tc>
                <a:extLst>
                  <a:ext uri="{0D108BD9-81ED-4DB2-BD59-A6C34878D82A}">
                    <a16:rowId xmlns:a16="http://schemas.microsoft.com/office/drawing/2014/main" val="3460025804"/>
                  </a:ext>
                </a:extLst>
              </a:tr>
              <a:tr h="370840">
                <a:tc>
                  <a:txBody>
                    <a:bodyPr/>
                    <a:lstStyle/>
                    <a:p>
                      <a:r>
                        <a:rPr lang="en-GB" dirty="0"/>
                        <a:t>operator int ()</a:t>
                      </a:r>
                      <a:endParaRPr lang="en-US" dirty="0"/>
                    </a:p>
                  </a:txBody>
                  <a:tcPr/>
                </a:tc>
                <a:tc>
                  <a:txBody>
                    <a:bodyPr/>
                    <a:lstStyle/>
                    <a:p>
                      <a:r>
                        <a:rPr lang="en-GB" dirty="0"/>
                        <a:t>An operator shorthand for read().</a:t>
                      </a:r>
                      <a:endParaRPr lang="en-US" dirty="0"/>
                    </a:p>
                  </a:txBody>
                  <a:tcPr/>
                </a:tc>
                <a:extLst>
                  <a:ext uri="{0D108BD9-81ED-4DB2-BD59-A6C34878D82A}">
                    <a16:rowId xmlns:a16="http://schemas.microsoft.com/office/drawing/2014/main" val="3188278841"/>
                  </a:ext>
                </a:extLst>
              </a:tr>
            </a:tbl>
          </a:graphicData>
        </a:graphic>
      </p:graphicFrame>
    </p:spTree>
    <p:extLst>
      <p:ext uri="{BB962C8B-B14F-4D97-AF65-F5344CB8AC3E}">
        <p14:creationId xmlns:p14="http://schemas.microsoft.com/office/powerpoint/2010/main" val="393489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138F-53B1-48A9-B238-3487C5C80903}"/>
              </a:ext>
            </a:extLst>
          </p:cNvPr>
          <p:cNvSpPr>
            <a:spLocks noGrp="1"/>
          </p:cNvSpPr>
          <p:nvPr>
            <p:ph type="title"/>
          </p:nvPr>
        </p:nvSpPr>
        <p:spPr/>
        <p:txBody>
          <a:bodyPr/>
          <a:lstStyle/>
          <a:p>
            <a:r>
              <a:rPr lang="en-GB" dirty="0"/>
              <a:t>DigitalOut Class Reference</a:t>
            </a:r>
            <a:endParaRPr lang="en-US" dirty="0"/>
          </a:p>
        </p:txBody>
      </p:sp>
      <p:graphicFrame>
        <p:nvGraphicFramePr>
          <p:cNvPr id="4" name="Table 10">
            <a:extLst>
              <a:ext uri="{FF2B5EF4-FFF2-40B4-BE49-F238E27FC236}">
                <a16:creationId xmlns:a16="http://schemas.microsoft.com/office/drawing/2014/main" id="{3BCF589D-12EC-4BED-A49D-781AF5C980CE}"/>
              </a:ext>
            </a:extLst>
          </p:cNvPr>
          <p:cNvGraphicFramePr>
            <a:graphicFrameLocks/>
          </p:cNvGraphicFramePr>
          <p:nvPr>
            <p:extLst>
              <p:ext uri="{D42A27DB-BD31-4B8C-83A1-F6EECF244321}">
                <p14:modId xmlns:p14="http://schemas.microsoft.com/office/powerpoint/2010/main" val="4293427310"/>
              </p:ext>
            </p:extLst>
          </p:nvPr>
        </p:nvGraphicFramePr>
        <p:xfrm>
          <a:off x="479425" y="1625600"/>
          <a:ext cx="11233150" cy="3606800"/>
        </p:xfrm>
        <a:graphic>
          <a:graphicData uri="http://schemas.openxmlformats.org/drawingml/2006/table">
            <a:tbl>
              <a:tblPr firstRow="1" bandRow="1">
                <a:tableStyleId>{69012ECD-51FC-41F1-AA8D-1B2483CD663E}</a:tableStyleId>
              </a:tblPr>
              <a:tblGrid>
                <a:gridCol w="5616575">
                  <a:extLst>
                    <a:ext uri="{9D8B030D-6E8A-4147-A177-3AD203B41FA5}">
                      <a16:colId xmlns:a16="http://schemas.microsoft.com/office/drawing/2014/main" val="2225161523"/>
                    </a:ext>
                  </a:extLst>
                </a:gridCol>
                <a:gridCol w="5616575">
                  <a:extLst>
                    <a:ext uri="{9D8B030D-6E8A-4147-A177-3AD203B41FA5}">
                      <a16:colId xmlns:a16="http://schemas.microsoft.com/office/drawing/2014/main" val="2198149946"/>
                    </a:ext>
                  </a:extLst>
                </a:gridCol>
              </a:tblGrid>
              <a:tr h="370840">
                <a:tc>
                  <a:txBody>
                    <a:bodyPr/>
                    <a:lstStyle/>
                    <a:p>
                      <a:r>
                        <a:rPr lang="en-GB" dirty="0"/>
                        <a:t>Function Name</a:t>
                      </a:r>
                      <a:endParaRPr lang="en-US" dirty="0"/>
                    </a:p>
                  </a:txBody>
                  <a:tcPr/>
                </a:tc>
                <a:tc>
                  <a:txBody>
                    <a:bodyPr/>
                    <a:lstStyle/>
                    <a:p>
                      <a:r>
                        <a:rPr lang="en-GB" dirty="0"/>
                        <a:t>Description</a:t>
                      </a:r>
                      <a:endParaRPr lang="en-US" dirty="0"/>
                    </a:p>
                  </a:txBody>
                  <a:tcPr/>
                </a:tc>
                <a:extLst>
                  <a:ext uri="{0D108BD9-81ED-4DB2-BD59-A6C34878D82A}">
                    <a16:rowId xmlns:a16="http://schemas.microsoft.com/office/drawing/2014/main" val="2832170157"/>
                  </a:ext>
                </a:extLst>
              </a:tr>
              <a:tr h="370840">
                <a:tc>
                  <a:txBody>
                    <a:bodyPr/>
                    <a:lstStyle/>
                    <a:p>
                      <a:r>
                        <a:rPr lang="en-GB" dirty="0"/>
                        <a:t>DigitalOut(PinName pin)</a:t>
                      </a:r>
                      <a:endParaRPr lang="en-US" dirty="0"/>
                    </a:p>
                  </a:txBody>
                  <a:tcPr/>
                </a:tc>
                <a:tc>
                  <a:txBody>
                    <a:bodyPr/>
                    <a:lstStyle/>
                    <a:p>
                      <a:r>
                        <a:rPr lang="en-GB" dirty="0"/>
                        <a:t>Create a DigitalOut connected to the specified pin.</a:t>
                      </a:r>
                      <a:endParaRPr lang="en-US" dirty="0"/>
                    </a:p>
                  </a:txBody>
                  <a:tcPr/>
                </a:tc>
                <a:extLst>
                  <a:ext uri="{0D108BD9-81ED-4DB2-BD59-A6C34878D82A}">
                    <a16:rowId xmlns:a16="http://schemas.microsoft.com/office/drawing/2014/main" val="947445377"/>
                  </a:ext>
                </a:extLst>
              </a:tr>
              <a:tr h="370840">
                <a:tc>
                  <a:txBody>
                    <a:bodyPr/>
                    <a:lstStyle/>
                    <a:p>
                      <a:r>
                        <a:rPr lang="en-GB" dirty="0"/>
                        <a:t>DigitalOut(PinName pin, int value)</a:t>
                      </a:r>
                      <a:endParaRPr lang="en-US" dirty="0"/>
                    </a:p>
                  </a:txBody>
                  <a:tcPr/>
                </a:tc>
                <a:tc>
                  <a:txBody>
                    <a:bodyPr/>
                    <a:lstStyle/>
                    <a:p>
                      <a:r>
                        <a:rPr lang="en-GB" dirty="0"/>
                        <a:t>Create a DigitalOut connected to the specified pin.</a:t>
                      </a:r>
                      <a:endParaRPr lang="en-US" dirty="0"/>
                    </a:p>
                  </a:txBody>
                  <a:tcPr/>
                </a:tc>
                <a:extLst>
                  <a:ext uri="{0D108BD9-81ED-4DB2-BD59-A6C34878D82A}">
                    <a16:rowId xmlns:a16="http://schemas.microsoft.com/office/drawing/2014/main" val="2160647617"/>
                  </a:ext>
                </a:extLst>
              </a:tr>
              <a:tr h="370840">
                <a:tc>
                  <a:txBody>
                    <a:bodyPr/>
                    <a:lstStyle/>
                    <a:p>
                      <a:r>
                        <a:rPr lang="en-GB" dirty="0"/>
                        <a:t>void write ()</a:t>
                      </a:r>
                      <a:endParaRPr lang="en-US" dirty="0"/>
                    </a:p>
                  </a:txBody>
                  <a:tcPr/>
                </a:tc>
                <a:tc>
                  <a:txBody>
                    <a:bodyPr/>
                    <a:lstStyle/>
                    <a:p>
                      <a:r>
                        <a:rPr lang="en-GB" dirty="0"/>
                        <a:t>Set the output, specified as 0 or 1 (int).</a:t>
                      </a:r>
                      <a:endParaRPr lang="en-US" dirty="0"/>
                    </a:p>
                  </a:txBody>
                  <a:tcPr/>
                </a:tc>
                <a:extLst>
                  <a:ext uri="{0D108BD9-81ED-4DB2-BD59-A6C34878D82A}">
                    <a16:rowId xmlns:a16="http://schemas.microsoft.com/office/drawing/2014/main" val="888780723"/>
                  </a:ext>
                </a:extLst>
              </a:tr>
              <a:tr h="370840">
                <a:tc>
                  <a:txBody>
                    <a:bodyPr/>
                    <a:lstStyle/>
                    <a:p>
                      <a:r>
                        <a:rPr lang="en-GB" dirty="0"/>
                        <a:t>int read ()</a:t>
                      </a:r>
                      <a:endParaRPr lang="en-US" dirty="0"/>
                    </a:p>
                  </a:txBody>
                  <a:tcPr/>
                </a:tc>
                <a:tc>
                  <a:txBody>
                    <a:bodyPr/>
                    <a:lstStyle/>
                    <a:p>
                      <a:r>
                        <a:rPr lang="en-GB" dirty="0"/>
                        <a:t>Return the output setting, represented as 0 or 1 (int).</a:t>
                      </a:r>
                      <a:endParaRPr lang="en-US" dirty="0"/>
                    </a:p>
                  </a:txBody>
                  <a:tcPr/>
                </a:tc>
                <a:extLst>
                  <a:ext uri="{0D108BD9-81ED-4DB2-BD59-A6C34878D82A}">
                    <a16:rowId xmlns:a16="http://schemas.microsoft.com/office/drawing/2014/main" val="2250454632"/>
                  </a:ext>
                </a:extLst>
              </a:tr>
              <a:tr h="370840">
                <a:tc>
                  <a:txBody>
                    <a:bodyPr/>
                    <a:lstStyle/>
                    <a:p>
                      <a:r>
                        <a:rPr lang="en-GB" dirty="0"/>
                        <a:t>int </a:t>
                      </a:r>
                      <a:r>
                        <a:rPr lang="en-GB" dirty="0" err="1"/>
                        <a:t>is_connected</a:t>
                      </a:r>
                      <a:r>
                        <a:rPr lang="en-GB" dirty="0"/>
                        <a:t> ()</a:t>
                      </a:r>
                      <a:endParaRPr lang="en-US" dirty="0"/>
                    </a:p>
                  </a:txBody>
                  <a:tcPr/>
                </a:tc>
                <a:tc>
                  <a:txBody>
                    <a:bodyPr/>
                    <a:lstStyle/>
                    <a:p>
                      <a:r>
                        <a:rPr lang="en-GB" dirty="0"/>
                        <a:t>Return the output setting, represented as 0 or 1 (int).</a:t>
                      </a:r>
                      <a:endParaRPr lang="en-US" dirty="0"/>
                    </a:p>
                  </a:txBody>
                  <a:tcPr/>
                </a:tc>
                <a:extLst>
                  <a:ext uri="{0D108BD9-81ED-4DB2-BD59-A6C34878D82A}">
                    <a16:rowId xmlns:a16="http://schemas.microsoft.com/office/drawing/2014/main" val="3460025804"/>
                  </a:ext>
                </a:extLst>
              </a:tr>
              <a:tr h="370840">
                <a:tc>
                  <a:txBody>
                    <a:bodyPr/>
                    <a:lstStyle/>
                    <a:p>
                      <a:r>
                        <a:rPr lang="en-GB" dirty="0"/>
                        <a:t>DigitalOut &amp; operator= (int value)</a:t>
                      </a:r>
                      <a:endParaRPr lang="en-US" dirty="0"/>
                    </a:p>
                  </a:txBody>
                  <a:tcPr/>
                </a:tc>
                <a:tc>
                  <a:txBody>
                    <a:bodyPr/>
                    <a:lstStyle/>
                    <a:p>
                      <a:r>
                        <a:rPr lang="en-GB" dirty="0"/>
                        <a:t>A shorthand for write().</a:t>
                      </a:r>
                      <a:endParaRPr lang="en-US" dirty="0"/>
                    </a:p>
                  </a:txBody>
                  <a:tcPr/>
                </a:tc>
                <a:extLst>
                  <a:ext uri="{0D108BD9-81ED-4DB2-BD59-A6C34878D82A}">
                    <a16:rowId xmlns:a16="http://schemas.microsoft.com/office/drawing/2014/main" val="2973124970"/>
                  </a:ext>
                </a:extLst>
              </a:tr>
              <a:tr h="370840">
                <a:tc>
                  <a:txBody>
                    <a:bodyPr/>
                    <a:lstStyle/>
                    <a:p>
                      <a:r>
                        <a:rPr lang="en-GB" dirty="0"/>
                        <a:t>DigitalOut &amp; operator= (DigitalOut &amp;</a:t>
                      </a:r>
                      <a:r>
                        <a:rPr lang="en-GB" dirty="0" err="1"/>
                        <a:t>rhs</a:t>
                      </a:r>
                      <a:r>
                        <a:rPr lang="en-GB" dirty="0"/>
                        <a:t>)</a:t>
                      </a:r>
                      <a:endParaRPr lang="en-US" dirty="0"/>
                    </a:p>
                  </a:txBody>
                  <a:tcPr/>
                </a:tc>
                <a:tc>
                  <a:txBody>
                    <a:bodyPr/>
                    <a:lstStyle/>
                    <a:p>
                      <a:r>
                        <a:rPr lang="en-US" dirty="0"/>
                        <a:t>A shorthand for write() using the assignment operator which copies the state from the </a:t>
                      </a:r>
                      <a:r>
                        <a:rPr lang="en-US" dirty="0" err="1"/>
                        <a:t>DigitalOut</a:t>
                      </a:r>
                      <a:r>
                        <a:rPr lang="en-US" dirty="0"/>
                        <a:t> argument.</a:t>
                      </a:r>
                    </a:p>
                  </a:txBody>
                  <a:tcPr/>
                </a:tc>
                <a:extLst>
                  <a:ext uri="{0D108BD9-81ED-4DB2-BD59-A6C34878D82A}">
                    <a16:rowId xmlns:a16="http://schemas.microsoft.com/office/drawing/2014/main" val="2710813022"/>
                  </a:ext>
                </a:extLst>
              </a:tr>
              <a:tr h="370840">
                <a:tc>
                  <a:txBody>
                    <a:bodyPr/>
                    <a:lstStyle/>
                    <a:p>
                      <a:r>
                        <a:rPr lang="en-GB" dirty="0"/>
                        <a:t>operator int ()</a:t>
                      </a:r>
                      <a:endParaRPr lang="en-US" dirty="0"/>
                    </a:p>
                  </a:txBody>
                  <a:tcPr/>
                </a:tc>
                <a:tc>
                  <a:txBody>
                    <a:bodyPr/>
                    <a:lstStyle/>
                    <a:p>
                      <a:r>
                        <a:rPr lang="en-GB" dirty="0"/>
                        <a:t>An operator shorthand for read().</a:t>
                      </a:r>
                      <a:endParaRPr lang="en-US" dirty="0"/>
                    </a:p>
                  </a:txBody>
                  <a:tcPr/>
                </a:tc>
                <a:extLst>
                  <a:ext uri="{0D108BD9-81ED-4DB2-BD59-A6C34878D82A}">
                    <a16:rowId xmlns:a16="http://schemas.microsoft.com/office/drawing/2014/main" val="3188278841"/>
                  </a:ext>
                </a:extLst>
              </a:tr>
            </a:tbl>
          </a:graphicData>
        </a:graphic>
      </p:graphicFrame>
    </p:spTree>
    <p:extLst>
      <p:ext uri="{BB962C8B-B14F-4D97-AF65-F5344CB8AC3E}">
        <p14:creationId xmlns:p14="http://schemas.microsoft.com/office/powerpoint/2010/main" val="16931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1879-BAD7-4CF2-982C-65B2AD04F23A}"/>
              </a:ext>
            </a:extLst>
          </p:cNvPr>
          <p:cNvSpPr>
            <a:spLocks noGrp="1"/>
          </p:cNvSpPr>
          <p:nvPr>
            <p:ph type="title"/>
          </p:nvPr>
        </p:nvSpPr>
        <p:spPr/>
        <p:txBody>
          <a:bodyPr/>
          <a:lstStyle/>
          <a:p>
            <a:r>
              <a:rPr lang="en-GB" dirty="0"/>
              <a:t>BusIn/</a:t>
            </a:r>
            <a:r>
              <a:rPr lang="en-GB" dirty="0" err="1"/>
              <a:t>BusOut</a:t>
            </a:r>
            <a:endParaRPr lang="en-US" dirty="0"/>
          </a:p>
        </p:txBody>
      </p:sp>
      <p:sp>
        <p:nvSpPr>
          <p:cNvPr id="3" name="Content Placeholder 2">
            <a:extLst>
              <a:ext uri="{FF2B5EF4-FFF2-40B4-BE49-F238E27FC236}">
                <a16:creationId xmlns:a16="http://schemas.microsoft.com/office/drawing/2014/main" id="{47CD4CDF-1AEA-4D69-B6E1-CF6D9D1FC8D7}"/>
              </a:ext>
            </a:extLst>
          </p:cNvPr>
          <p:cNvSpPr>
            <a:spLocks noGrp="1"/>
          </p:cNvSpPr>
          <p:nvPr>
            <p:ph idx="1"/>
          </p:nvPr>
        </p:nvSpPr>
        <p:spPr/>
        <p:txBody>
          <a:bodyPr/>
          <a:lstStyle/>
          <a:p>
            <a:r>
              <a:rPr lang="en-US" sz="2000" dirty="0"/>
              <a:t>The BusIn API allows you to combine a number of </a:t>
            </a:r>
            <a:r>
              <a:rPr lang="en-US" sz="2000" dirty="0" err="1"/>
              <a:t>DigitalIn</a:t>
            </a:r>
            <a:r>
              <a:rPr lang="en-US" sz="2000" dirty="0"/>
              <a:t> pins to read them at once</a:t>
            </a:r>
          </a:p>
          <a:p>
            <a:pPr lvl="1"/>
            <a:r>
              <a:rPr lang="en-US" sz="1800" dirty="0"/>
              <a:t>Useful for checking multiple inputs together as a single interface instead of individual pins</a:t>
            </a:r>
          </a:p>
          <a:p>
            <a:pPr lvl="1"/>
            <a:endParaRPr lang="en-US" sz="1800" dirty="0"/>
          </a:p>
          <a:p>
            <a:r>
              <a:rPr lang="en-US" sz="2000" dirty="0"/>
              <a:t>The BusOut API allows you to combine a number of </a:t>
            </a:r>
            <a:r>
              <a:rPr lang="en-US" sz="2000" dirty="0" err="1"/>
              <a:t>DigitalOut</a:t>
            </a:r>
            <a:r>
              <a:rPr lang="en-US" sz="2000" dirty="0"/>
              <a:t> pins to write to them at once</a:t>
            </a:r>
          </a:p>
          <a:p>
            <a:pPr lvl="1"/>
            <a:r>
              <a:rPr lang="en-US" sz="1800" dirty="0"/>
              <a:t>Useful for writing to multiple pins together as a single interface instead of individual pins.</a:t>
            </a:r>
          </a:p>
          <a:p>
            <a:pPr lvl="1"/>
            <a:endParaRPr lang="en-US" sz="1800" dirty="0"/>
          </a:p>
          <a:p>
            <a:r>
              <a:rPr lang="en-GB" sz="2000" dirty="0"/>
              <a:t>Any number of Arm Mbed pins can be used as a BusIn or </a:t>
            </a:r>
            <a:r>
              <a:rPr lang="en-GB" sz="2000" dirty="0" err="1"/>
              <a:t>BusOut</a:t>
            </a:r>
            <a:r>
              <a:rPr lang="en-GB" sz="2000" dirty="0"/>
              <a:t>, for example:</a:t>
            </a:r>
          </a:p>
          <a:p>
            <a:endParaRPr lang="en-US" dirty="0"/>
          </a:p>
        </p:txBody>
      </p:sp>
      <p:sp>
        <p:nvSpPr>
          <p:cNvPr id="4" name="Rectangle 3">
            <a:extLst>
              <a:ext uri="{FF2B5EF4-FFF2-40B4-BE49-F238E27FC236}">
                <a16:creationId xmlns:a16="http://schemas.microsoft.com/office/drawing/2014/main" id="{FD1E17E0-608A-433B-978F-138CEA63AD01}"/>
              </a:ext>
            </a:extLst>
          </p:cNvPr>
          <p:cNvSpPr/>
          <p:nvPr/>
        </p:nvSpPr>
        <p:spPr bwMode="auto">
          <a:xfrm>
            <a:off x="903124" y="3394554"/>
            <a:ext cx="10385751" cy="2777724"/>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lvl="1">
              <a:defRPr/>
            </a:pPr>
            <a:r>
              <a:rPr lang="en-US" b="0" dirty="0">
                <a:solidFill>
                  <a:schemeClr val="bg1">
                    <a:lumMod val="95000"/>
                  </a:schemeClr>
                </a:solidFill>
                <a:latin typeface="Lucida Console" panose="020B0609040504020204" pitchFamily="49" charset="0"/>
              </a:rPr>
              <a:t>#include "mbed.h"</a:t>
            </a:r>
          </a:p>
          <a:p>
            <a:pPr lvl="1">
              <a:defRPr/>
            </a:pPr>
            <a:r>
              <a:rPr lang="en-US" b="0" dirty="0">
                <a:solidFill>
                  <a:schemeClr val="bg1">
                    <a:lumMod val="95000"/>
                  </a:schemeClr>
                </a:solidFill>
                <a:latin typeface="Lucida Console" panose="020B0609040504020204" pitchFamily="49" charset="0"/>
              </a:rPr>
              <a:t> </a:t>
            </a:r>
          </a:p>
          <a:p>
            <a:pPr lvl="1">
              <a:defRPr/>
            </a:pPr>
            <a:r>
              <a:rPr lang="en-US" b="0" dirty="0">
                <a:solidFill>
                  <a:schemeClr val="bg1">
                    <a:lumMod val="95000"/>
                  </a:schemeClr>
                </a:solidFill>
                <a:latin typeface="Lucida Console" panose="020B0609040504020204" pitchFamily="49" charset="0"/>
              </a:rPr>
              <a:t>BusOut myleds(LED1, LED2, LED3, LED4);</a:t>
            </a:r>
          </a:p>
          <a:p>
            <a:pPr lvl="1">
              <a:defRPr/>
            </a:pPr>
            <a:r>
              <a:rPr lang="en-US" b="0" dirty="0">
                <a:solidFill>
                  <a:schemeClr val="bg1">
                    <a:lumMod val="95000"/>
                  </a:schemeClr>
                </a:solidFill>
                <a:latin typeface="Lucida Console" panose="020B0609040504020204" pitchFamily="49" charset="0"/>
              </a:rPr>
              <a:t> </a:t>
            </a:r>
          </a:p>
          <a:p>
            <a:pPr lvl="1">
              <a:defRPr/>
            </a:pPr>
            <a:r>
              <a:rPr lang="en-US" b="0" dirty="0">
                <a:solidFill>
                  <a:schemeClr val="bg1">
                    <a:lumMod val="95000"/>
                  </a:schemeClr>
                </a:solidFill>
                <a:latin typeface="Lucida Console" panose="020B0609040504020204" pitchFamily="49" charset="0"/>
              </a:rPr>
              <a:t>int main() {</a:t>
            </a:r>
          </a:p>
          <a:p>
            <a:pPr lvl="1">
              <a:defRPr/>
            </a:pPr>
            <a:r>
              <a:rPr lang="en-US" b="0" dirty="0">
                <a:solidFill>
                  <a:schemeClr val="bg1">
                    <a:lumMod val="95000"/>
                  </a:schemeClr>
                </a:solidFill>
                <a:latin typeface="Lucida Console" panose="020B0609040504020204" pitchFamily="49" charset="0"/>
              </a:rPr>
              <a:t>    while(1) {</a:t>
            </a:r>
          </a:p>
          <a:p>
            <a:pPr lvl="1">
              <a:defRPr/>
            </a:pPr>
            <a:r>
              <a:rPr lang="en-US" b="0" dirty="0">
                <a:solidFill>
                  <a:schemeClr val="bg1">
                    <a:lumMod val="95000"/>
                  </a:schemeClr>
                </a:solidFill>
                <a:latin typeface="Lucida Console" panose="020B0609040504020204" pitchFamily="49" charset="0"/>
              </a:rPr>
              <a:t>        for(int i=0; i&lt;16; i++) {</a:t>
            </a:r>
          </a:p>
          <a:p>
            <a:pPr lvl="1">
              <a:defRPr/>
            </a:pPr>
            <a:r>
              <a:rPr lang="en-US" b="0" dirty="0">
                <a:solidFill>
                  <a:schemeClr val="bg1">
                    <a:lumMod val="95000"/>
                  </a:schemeClr>
                </a:solidFill>
                <a:latin typeface="Lucida Console" panose="020B0609040504020204" pitchFamily="49" charset="0"/>
              </a:rPr>
              <a:t>            myleds = i;</a:t>
            </a:r>
          </a:p>
          <a:p>
            <a:pPr lvl="1">
              <a:defRPr/>
            </a:pPr>
            <a:r>
              <a:rPr lang="en-US" b="0" dirty="0">
                <a:solidFill>
                  <a:schemeClr val="bg1">
                    <a:lumMod val="95000"/>
                  </a:schemeClr>
                </a:solidFill>
                <a:latin typeface="Lucida Console" panose="020B0609040504020204" pitchFamily="49" charset="0"/>
              </a:rPr>
              <a:t>            wait(0.25);</a:t>
            </a:r>
          </a:p>
          <a:p>
            <a:pPr lvl="1">
              <a:defRPr/>
            </a:pPr>
            <a:r>
              <a:rPr lang="en-US" b="0" dirty="0">
                <a:solidFill>
                  <a:schemeClr val="bg1">
                    <a:lumMod val="95000"/>
                  </a:schemeClr>
                </a:solidFill>
                <a:latin typeface="Lucida Console" panose="020B0609040504020204" pitchFamily="49" charset="0"/>
              </a:rPr>
              <a:t>        }</a:t>
            </a:r>
          </a:p>
          <a:p>
            <a:pPr lvl="1">
              <a:defRPr/>
            </a:pPr>
            <a:r>
              <a:rPr lang="en-US" b="0" dirty="0">
                <a:solidFill>
                  <a:schemeClr val="bg1">
                    <a:lumMod val="95000"/>
                  </a:schemeClr>
                </a:solidFill>
                <a:latin typeface="Lucida Console" panose="020B0609040504020204" pitchFamily="49" charset="0"/>
              </a:rPr>
              <a:t>    }</a:t>
            </a:r>
          </a:p>
          <a:p>
            <a:pPr lvl="1">
              <a:defRPr/>
            </a:pPr>
            <a:r>
              <a:rPr lang="en-US" b="0" dirty="0">
                <a:solidFill>
                  <a:schemeClr val="bg1">
                    <a:lumMod val="95000"/>
                  </a:schemeClr>
                </a:solidFill>
                <a:latin typeface="Lucida Console" panose="020B0609040504020204" pitchFamily="49" charset="0"/>
              </a:rPr>
              <a:t>}</a:t>
            </a:r>
            <a:endParaRPr lang="en-GB" b="0" dirty="0">
              <a:solidFill>
                <a:schemeClr val="bg1">
                  <a:lumMod val="95000"/>
                </a:schemeClr>
              </a:solidFill>
              <a:latin typeface="Lucida Console" panose="020B0609040504020204" pitchFamily="49" charset="0"/>
            </a:endParaRPr>
          </a:p>
        </p:txBody>
      </p:sp>
      <p:sp>
        <p:nvSpPr>
          <p:cNvPr id="9" name="TextBox 8">
            <a:extLst>
              <a:ext uri="{FF2B5EF4-FFF2-40B4-BE49-F238E27FC236}">
                <a16:creationId xmlns:a16="http://schemas.microsoft.com/office/drawing/2014/main" id="{1FE04130-7679-4143-9DCB-4B7FC78DBEB3}"/>
              </a:ext>
            </a:extLst>
          </p:cNvPr>
          <p:cNvSpPr txBox="1"/>
          <p:nvPr/>
        </p:nvSpPr>
        <p:spPr>
          <a:xfrm>
            <a:off x="4140199" y="6298650"/>
            <a:ext cx="3911600" cy="166199"/>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1200" dirty="0">
                <a:hlinkClick r:id="rId3"/>
              </a:rPr>
              <a:t>https://os.mbed.com/docs/mbed-os/v5.15/apis/busout.html</a:t>
            </a:r>
            <a:endParaRPr lang="en-US" sz="1200" kern="1200" dirty="0">
              <a:solidFill>
                <a:schemeClr val="tx2"/>
              </a:solidFill>
              <a:latin typeface="+mn-lt"/>
              <a:ea typeface="+mn-ea"/>
              <a:cs typeface="+mn-cs"/>
            </a:endParaRPr>
          </a:p>
        </p:txBody>
      </p:sp>
    </p:spTree>
    <p:extLst>
      <p:ext uri="{BB962C8B-B14F-4D97-AF65-F5344CB8AC3E}">
        <p14:creationId xmlns:p14="http://schemas.microsoft.com/office/powerpoint/2010/main" val="56017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7431-86A2-4ECA-8FDC-BDFACCBD8F48}"/>
              </a:ext>
            </a:extLst>
          </p:cNvPr>
          <p:cNvSpPr>
            <a:spLocks noGrp="1"/>
          </p:cNvSpPr>
          <p:nvPr>
            <p:ph type="title"/>
          </p:nvPr>
        </p:nvSpPr>
        <p:spPr/>
        <p:txBody>
          <a:bodyPr/>
          <a:lstStyle/>
          <a:p>
            <a:r>
              <a:rPr lang="en-GB" dirty="0"/>
              <a:t>BusIn Class Reference</a:t>
            </a:r>
            <a:endParaRPr lang="en-US" dirty="0"/>
          </a:p>
        </p:txBody>
      </p:sp>
      <p:graphicFrame>
        <p:nvGraphicFramePr>
          <p:cNvPr id="4" name="Table 4">
            <a:extLst>
              <a:ext uri="{FF2B5EF4-FFF2-40B4-BE49-F238E27FC236}">
                <a16:creationId xmlns:a16="http://schemas.microsoft.com/office/drawing/2014/main" id="{65ADD79B-CFC2-4AAA-AC19-2ECF488B7D6B}"/>
              </a:ext>
            </a:extLst>
          </p:cNvPr>
          <p:cNvGraphicFramePr>
            <a:graphicFrameLocks noGrp="1"/>
          </p:cNvGraphicFramePr>
          <p:nvPr>
            <p:ph idx="1"/>
            <p:extLst>
              <p:ext uri="{D42A27DB-BD31-4B8C-83A1-F6EECF244321}">
                <p14:modId xmlns:p14="http://schemas.microsoft.com/office/powerpoint/2010/main" val="718371786"/>
              </p:ext>
            </p:extLst>
          </p:nvPr>
        </p:nvGraphicFramePr>
        <p:xfrm>
          <a:off x="479425" y="1171575"/>
          <a:ext cx="11233150" cy="3510280"/>
        </p:xfrm>
        <a:graphic>
          <a:graphicData uri="http://schemas.openxmlformats.org/drawingml/2006/table">
            <a:tbl>
              <a:tblPr firstRow="1" bandRow="1">
                <a:tableStyleId>{69012ECD-51FC-41F1-AA8D-1B2483CD663E}</a:tableStyleId>
              </a:tblPr>
              <a:tblGrid>
                <a:gridCol w="5616575">
                  <a:extLst>
                    <a:ext uri="{9D8B030D-6E8A-4147-A177-3AD203B41FA5}">
                      <a16:colId xmlns:a16="http://schemas.microsoft.com/office/drawing/2014/main" val="3666152549"/>
                    </a:ext>
                  </a:extLst>
                </a:gridCol>
                <a:gridCol w="5616575">
                  <a:extLst>
                    <a:ext uri="{9D8B030D-6E8A-4147-A177-3AD203B41FA5}">
                      <a16:colId xmlns:a16="http://schemas.microsoft.com/office/drawing/2014/main" val="457990193"/>
                    </a:ext>
                  </a:extLst>
                </a:gridCol>
              </a:tblGrid>
              <a:tr h="370840">
                <a:tc>
                  <a:txBody>
                    <a:bodyPr/>
                    <a:lstStyle/>
                    <a:p>
                      <a:r>
                        <a:rPr lang="en-GB" dirty="0"/>
                        <a:t>Function Name</a:t>
                      </a:r>
                      <a:endParaRPr lang="en-US" dirty="0"/>
                    </a:p>
                  </a:txBody>
                  <a:tcPr/>
                </a:tc>
                <a:tc>
                  <a:txBody>
                    <a:bodyPr/>
                    <a:lstStyle/>
                    <a:p>
                      <a:r>
                        <a:rPr lang="en-GB" dirty="0"/>
                        <a:t>Description</a:t>
                      </a:r>
                      <a:endParaRPr lang="en-US" dirty="0"/>
                    </a:p>
                  </a:txBody>
                  <a:tcPr/>
                </a:tc>
                <a:extLst>
                  <a:ext uri="{0D108BD9-81ED-4DB2-BD59-A6C34878D82A}">
                    <a16:rowId xmlns:a16="http://schemas.microsoft.com/office/drawing/2014/main" val="3418824610"/>
                  </a:ext>
                </a:extLst>
              </a:tr>
              <a:tr h="370840">
                <a:tc>
                  <a:txBody>
                    <a:bodyPr/>
                    <a:lstStyle/>
                    <a:p>
                      <a:r>
                        <a:rPr lang="en-GB" dirty="0"/>
                        <a:t>BusIn (</a:t>
                      </a:r>
                      <a:r>
                        <a:rPr lang="en-GB" dirty="0" err="1"/>
                        <a:t>PinName</a:t>
                      </a:r>
                      <a:r>
                        <a:rPr lang="en-GB" dirty="0"/>
                        <a:t> p0, </a:t>
                      </a:r>
                      <a:r>
                        <a:rPr lang="en-GB" dirty="0" err="1"/>
                        <a:t>PinName</a:t>
                      </a:r>
                      <a:r>
                        <a:rPr lang="en-GB" dirty="0"/>
                        <a:t> p1=NC … </a:t>
                      </a:r>
                      <a:r>
                        <a:rPr lang="en-GB" dirty="0" err="1"/>
                        <a:t>PinName</a:t>
                      </a:r>
                      <a:r>
                        <a:rPr lang="en-GB" dirty="0"/>
                        <a:t> p15=NC)</a:t>
                      </a:r>
                      <a:endParaRPr lang="en-US" dirty="0"/>
                    </a:p>
                  </a:txBody>
                  <a:tcPr/>
                </a:tc>
                <a:tc>
                  <a:txBody>
                    <a:bodyPr/>
                    <a:lstStyle/>
                    <a:p>
                      <a:r>
                        <a:rPr lang="en-GB" dirty="0"/>
                        <a:t>Create a BusIn, connected to the specified pins.</a:t>
                      </a:r>
                      <a:endParaRPr lang="en-US" dirty="0"/>
                    </a:p>
                  </a:txBody>
                  <a:tcPr/>
                </a:tc>
                <a:extLst>
                  <a:ext uri="{0D108BD9-81ED-4DB2-BD59-A6C34878D82A}">
                    <a16:rowId xmlns:a16="http://schemas.microsoft.com/office/drawing/2014/main" val="3955343617"/>
                  </a:ext>
                </a:extLst>
              </a:tr>
              <a:tr h="370840">
                <a:tc>
                  <a:txBody>
                    <a:bodyPr/>
                    <a:lstStyle/>
                    <a:p>
                      <a:r>
                        <a:rPr lang="en-GB" dirty="0"/>
                        <a:t>BusIn (</a:t>
                      </a:r>
                      <a:r>
                        <a:rPr lang="en-GB" dirty="0" err="1"/>
                        <a:t>PinName</a:t>
                      </a:r>
                      <a:r>
                        <a:rPr lang="en-GB" dirty="0"/>
                        <a:t> pins[16])</a:t>
                      </a:r>
                      <a:endParaRPr lang="en-US" dirty="0"/>
                    </a:p>
                  </a:txBody>
                  <a:tcPr/>
                </a:tc>
                <a:tc>
                  <a:txBody>
                    <a:bodyPr/>
                    <a:lstStyle/>
                    <a:p>
                      <a:r>
                        <a:rPr lang="en-GB" dirty="0"/>
                        <a:t>Create a BusIn, connected to the specified pins.</a:t>
                      </a:r>
                      <a:endParaRPr lang="en-US" dirty="0"/>
                    </a:p>
                  </a:txBody>
                  <a:tcPr/>
                </a:tc>
                <a:extLst>
                  <a:ext uri="{0D108BD9-81ED-4DB2-BD59-A6C34878D82A}">
                    <a16:rowId xmlns:a16="http://schemas.microsoft.com/office/drawing/2014/main" val="3357662011"/>
                  </a:ext>
                </a:extLst>
              </a:tr>
              <a:tr h="370840">
                <a:tc>
                  <a:txBody>
                    <a:bodyPr/>
                    <a:lstStyle/>
                    <a:p>
                      <a:r>
                        <a:rPr lang="en-GB" dirty="0"/>
                        <a:t>int read ()</a:t>
                      </a:r>
                      <a:endParaRPr lang="en-US" dirty="0"/>
                    </a:p>
                  </a:txBody>
                  <a:tcPr/>
                </a:tc>
                <a:tc>
                  <a:txBody>
                    <a:bodyPr/>
                    <a:lstStyle/>
                    <a:p>
                      <a:r>
                        <a:rPr lang="en-GB" dirty="0"/>
                        <a:t>Read the value of the input bus.</a:t>
                      </a:r>
                      <a:endParaRPr lang="en-US" dirty="0"/>
                    </a:p>
                  </a:txBody>
                  <a:tcPr/>
                </a:tc>
                <a:extLst>
                  <a:ext uri="{0D108BD9-81ED-4DB2-BD59-A6C34878D82A}">
                    <a16:rowId xmlns:a16="http://schemas.microsoft.com/office/drawing/2014/main" val="2523374503"/>
                  </a:ext>
                </a:extLst>
              </a:tr>
              <a:tr h="370840">
                <a:tc>
                  <a:txBody>
                    <a:bodyPr/>
                    <a:lstStyle/>
                    <a:p>
                      <a:r>
                        <a:rPr lang="en-GB" dirty="0"/>
                        <a:t>void mode (</a:t>
                      </a:r>
                      <a:r>
                        <a:rPr lang="en-GB" dirty="0" err="1"/>
                        <a:t>PinMode</a:t>
                      </a:r>
                      <a:r>
                        <a:rPr lang="en-GB" dirty="0"/>
                        <a:t> pull)</a:t>
                      </a:r>
                      <a:endParaRPr lang="en-US" dirty="0"/>
                    </a:p>
                  </a:txBody>
                  <a:tcPr/>
                </a:tc>
                <a:tc>
                  <a:txBody>
                    <a:bodyPr/>
                    <a:lstStyle/>
                    <a:p>
                      <a:r>
                        <a:rPr lang="en-GB" dirty="0"/>
                        <a:t>Set the input pin mode.</a:t>
                      </a:r>
                      <a:endParaRPr lang="en-US" dirty="0"/>
                    </a:p>
                  </a:txBody>
                  <a:tcPr/>
                </a:tc>
                <a:extLst>
                  <a:ext uri="{0D108BD9-81ED-4DB2-BD59-A6C34878D82A}">
                    <a16:rowId xmlns:a16="http://schemas.microsoft.com/office/drawing/2014/main" val="3172452199"/>
                  </a:ext>
                </a:extLst>
              </a:tr>
              <a:tr h="370840">
                <a:tc>
                  <a:txBody>
                    <a:bodyPr/>
                    <a:lstStyle/>
                    <a:p>
                      <a:r>
                        <a:rPr lang="en-GB" dirty="0"/>
                        <a:t>int mask ()</a:t>
                      </a:r>
                      <a:endParaRPr lang="en-US" dirty="0"/>
                    </a:p>
                  </a:txBody>
                  <a:tcPr/>
                </a:tc>
                <a:tc>
                  <a:txBody>
                    <a:bodyPr/>
                    <a:lstStyle/>
                    <a:p>
                      <a:r>
                        <a:rPr lang="en-GB" dirty="0"/>
                        <a:t>Binary mask of bus pins connected to actual pins (not NC pins). If bus pin is in NC state make corresponding bit will be cleared (set to 0), else bit will be set to 1.</a:t>
                      </a:r>
                      <a:endParaRPr lang="en-US" dirty="0"/>
                    </a:p>
                  </a:txBody>
                  <a:tcPr/>
                </a:tc>
                <a:extLst>
                  <a:ext uri="{0D108BD9-81ED-4DB2-BD59-A6C34878D82A}">
                    <a16:rowId xmlns:a16="http://schemas.microsoft.com/office/drawing/2014/main" val="508502810"/>
                  </a:ext>
                </a:extLst>
              </a:tr>
              <a:tr h="370840">
                <a:tc>
                  <a:txBody>
                    <a:bodyPr/>
                    <a:lstStyle/>
                    <a:p>
                      <a:r>
                        <a:rPr lang="en-GB" dirty="0"/>
                        <a:t>operator int ()</a:t>
                      </a:r>
                      <a:endParaRPr lang="en-US" dirty="0"/>
                    </a:p>
                  </a:txBody>
                  <a:tcPr/>
                </a:tc>
                <a:tc>
                  <a:txBody>
                    <a:bodyPr/>
                    <a:lstStyle/>
                    <a:p>
                      <a:r>
                        <a:rPr lang="en-GB" dirty="0"/>
                        <a:t>A shorthand for read().</a:t>
                      </a:r>
                      <a:endParaRPr lang="en-US" dirty="0"/>
                    </a:p>
                  </a:txBody>
                  <a:tcPr/>
                </a:tc>
                <a:extLst>
                  <a:ext uri="{0D108BD9-81ED-4DB2-BD59-A6C34878D82A}">
                    <a16:rowId xmlns:a16="http://schemas.microsoft.com/office/drawing/2014/main" val="508094593"/>
                  </a:ext>
                </a:extLst>
              </a:tr>
              <a:tr h="370840">
                <a:tc>
                  <a:txBody>
                    <a:bodyPr/>
                    <a:lstStyle/>
                    <a:p>
                      <a:r>
                        <a:rPr lang="en-GB" dirty="0" err="1"/>
                        <a:t>DigitalIn</a:t>
                      </a:r>
                      <a:r>
                        <a:rPr lang="en-GB" dirty="0"/>
                        <a:t>&amp; operator[] (int index)</a:t>
                      </a:r>
                      <a:endParaRPr lang="en-US" dirty="0"/>
                    </a:p>
                  </a:txBody>
                  <a:tcPr/>
                </a:tc>
                <a:tc>
                  <a:txBody>
                    <a:bodyPr/>
                    <a:lstStyle/>
                    <a:p>
                      <a:r>
                        <a:rPr lang="en-GB" dirty="0"/>
                        <a:t>Access to a particular bit in random-iterator fashion.</a:t>
                      </a:r>
                      <a:endParaRPr lang="en-US" dirty="0"/>
                    </a:p>
                  </a:txBody>
                  <a:tcPr/>
                </a:tc>
                <a:extLst>
                  <a:ext uri="{0D108BD9-81ED-4DB2-BD59-A6C34878D82A}">
                    <a16:rowId xmlns:a16="http://schemas.microsoft.com/office/drawing/2014/main" val="70603620"/>
                  </a:ext>
                </a:extLst>
              </a:tr>
            </a:tbl>
          </a:graphicData>
        </a:graphic>
      </p:graphicFrame>
    </p:spTree>
    <p:extLst>
      <p:ext uri="{BB962C8B-B14F-4D97-AF65-F5344CB8AC3E}">
        <p14:creationId xmlns:p14="http://schemas.microsoft.com/office/powerpoint/2010/main" val="81374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F335-5C44-4F1E-A3F7-FA10066B0D02}"/>
              </a:ext>
            </a:extLst>
          </p:cNvPr>
          <p:cNvSpPr>
            <a:spLocks noGrp="1"/>
          </p:cNvSpPr>
          <p:nvPr>
            <p:ph type="title"/>
          </p:nvPr>
        </p:nvSpPr>
        <p:spPr/>
        <p:txBody>
          <a:bodyPr/>
          <a:lstStyle/>
          <a:p>
            <a:r>
              <a:rPr lang="en-GB" dirty="0" err="1"/>
              <a:t>BusOut</a:t>
            </a:r>
            <a:r>
              <a:rPr lang="en-GB" dirty="0"/>
              <a:t> Class Reference</a:t>
            </a:r>
            <a:endParaRPr lang="en-US" dirty="0"/>
          </a:p>
        </p:txBody>
      </p:sp>
      <p:graphicFrame>
        <p:nvGraphicFramePr>
          <p:cNvPr id="4" name="Table 4">
            <a:extLst>
              <a:ext uri="{FF2B5EF4-FFF2-40B4-BE49-F238E27FC236}">
                <a16:creationId xmlns:a16="http://schemas.microsoft.com/office/drawing/2014/main" id="{95818B0F-16AF-47AE-AA17-18A815B04B0F}"/>
              </a:ext>
            </a:extLst>
          </p:cNvPr>
          <p:cNvGraphicFramePr>
            <a:graphicFrameLocks/>
          </p:cNvGraphicFramePr>
          <p:nvPr>
            <p:extLst>
              <p:ext uri="{D42A27DB-BD31-4B8C-83A1-F6EECF244321}">
                <p14:modId xmlns:p14="http://schemas.microsoft.com/office/powerpoint/2010/main" val="337784254"/>
              </p:ext>
            </p:extLst>
          </p:nvPr>
        </p:nvGraphicFramePr>
        <p:xfrm>
          <a:off x="479425" y="1171575"/>
          <a:ext cx="11233150" cy="4521200"/>
        </p:xfrm>
        <a:graphic>
          <a:graphicData uri="http://schemas.openxmlformats.org/drawingml/2006/table">
            <a:tbl>
              <a:tblPr firstRow="1" bandRow="1">
                <a:tableStyleId>{69012ECD-51FC-41F1-AA8D-1B2483CD663E}</a:tableStyleId>
              </a:tblPr>
              <a:tblGrid>
                <a:gridCol w="5616575">
                  <a:extLst>
                    <a:ext uri="{9D8B030D-6E8A-4147-A177-3AD203B41FA5}">
                      <a16:colId xmlns:a16="http://schemas.microsoft.com/office/drawing/2014/main" val="3666152549"/>
                    </a:ext>
                  </a:extLst>
                </a:gridCol>
                <a:gridCol w="5616575">
                  <a:extLst>
                    <a:ext uri="{9D8B030D-6E8A-4147-A177-3AD203B41FA5}">
                      <a16:colId xmlns:a16="http://schemas.microsoft.com/office/drawing/2014/main" val="457990193"/>
                    </a:ext>
                  </a:extLst>
                </a:gridCol>
              </a:tblGrid>
              <a:tr h="370840">
                <a:tc>
                  <a:txBody>
                    <a:bodyPr/>
                    <a:lstStyle/>
                    <a:p>
                      <a:r>
                        <a:rPr lang="en-GB" dirty="0"/>
                        <a:t>Function Name</a:t>
                      </a:r>
                      <a:endParaRPr lang="en-US" dirty="0"/>
                    </a:p>
                  </a:txBody>
                  <a:tcPr/>
                </a:tc>
                <a:tc>
                  <a:txBody>
                    <a:bodyPr/>
                    <a:lstStyle/>
                    <a:p>
                      <a:r>
                        <a:rPr lang="en-GB" dirty="0"/>
                        <a:t>Description</a:t>
                      </a:r>
                      <a:endParaRPr lang="en-US" dirty="0"/>
                    </a:p>
                  </a:txBody>
                  <a:tcPr/>
                </a:tc>
                <a:extLst>
                  <a:ext uri="{0D108BD9-81ED-4DB2-BD59-A6C34878D82A}">
                    <a16:rowId xmlns:a16="http://schemas.microsoft.com/office/drawing/2014/main" val="3418824610"/>
                  </a:ext>
                </a:extLst>
              </a:tr>
              <a:tr h="370840">
                <a:tc>
                  <a:txBody>
                    <a:bodyPr/>
                    <a:lstStyle/>
                    <a:p>
                      <a:r>
                        <a:rPr lang="en-GB" dirty="0" err="1"/>
                        <a:t>BusOut</a:t>
                      </a:r>
                      <a:r>
                        <a:rPr lang="en-GB" dirty="0"/>
                        <a:t> (</a:t>
                      </a:r>
                      <a:r>
                        <a:rPr lang="en-GB" dirty="0" err="1"/>
                        <a:t>PinName</a:t>
                      </a:r>
                      <a:r>
                        <a:rPr lang="en-GB" dirty="0"/>
                        <a:t> p0, </a:t>
                      </a:r>
                      <a:r>
                        <a:rPr lang="en-GB" dirty="0" err="1"/>
                        <a:t>PinName</a:t>
                      </a:r>
                      <a:r>
                        <a:rPr lang="en-GB" dirty="0"/>
                        <a:t> p1=NC … </a:t>
                      </a:r>
                      <a:r>
                        <a:rPr lang="en-GB" dirty="0" err="1"/>
                        <a:t>PinName</a:t>
                      </a:r>
                      <a:r>
                        <a:rPr lang="en-GB" dirty="0"/>
                        <a:t> p15=NC)</a:t>
                      </a:r>
                      <a:endParaRPr lang="en-US" dirty="0"/>
                    </a:p>
                  </a:txBody>
                  <a:tcPr/>
                </a:tc>
                <a:tc>
                  <a:txBody>
                    <a:bodyPr/>
                    <a:lstStyle/>
                    <a:p>
                      <a:r>
                        <a:rPr lang="en-GB" dirty="0"/>
                        <a:t>Create a </a:t>
                      </a:r>
                      <a:r>
                        <a:rPr lang="en-GB" dirty="0" err="1"/>
                        <a:t>BusOut</a:t>
                      </a:r>
                      <a:r>
                        <a:rPr lang="en-GB" dirty="0"/>
                        <a:t>, connected to the specified pins.</a:t>
                      </a:r>
                      <a:endParaRPr lang="en-US" dirty="0"/>
                    </a:p>
                  </a:txBody>
                  <a:tcPr/>
                </a:tc>
                <a:extLst>
                  <a:ext uri="{0D108BD9-81ED-4DB2-BD59-A6C34878D82A}">
                    <a16:rowId xmlns:a16="http://schemas.microsoft.com/office/drawing/2014/main" val="3955343617"/>
                  </a:ext>
                </a:extLst>
              </a:tr>
              <a:tr h="370840">
                <a:tc>
                  <a:txBody>
                    <a:bodyPr/>
                    <a:lstStyle/>
                    <a:p>
                      <a:r>
                        <a:rPr lang="en-GB" dirty="0" err="1"/>
                        <a:t>BusOut</a:t>
                      </a:r>
                      <a:r>
                        <a:rPr lang="en-GB" dirty="0"/>
                        <a:t> (</a:t>
                      </a:r>
                      <a:r>
                        <a:rPr lang="en-GB" dirty="0" err="1"/>
                        <a:t>PinName</a:t>
                      </a:r>
                      <a:r>
                        <a:rPr lang="en-GB" dirty="0"/>
                        <a:t> pins[16])</a:t>
                      </a:r>
                      <a:endParaRPr lang="en-US" dirty="0"/>
                    </a:p>
                  </a:txBody>
                  <a:tcPr/>
                </a:tc>
                <a:tc>
                  <a:txBody>
                    <a:bodyPr/>
                    <a:lstStyle/>
                    <a:p>
                      <a:r>
                        <a:rPr lang="en-GB" dirty="0"/>
                        <a:t>Create a </a:t>
                      </a:r>
                      <a:r>
                        <a:rPr lang="en-GB" dirty="0" err="1"/>
                        <a:t>BusOut</a:t>
                      </a:r>
                      <a:r>
                        <a:rPr lang="en-GB" dirty="0"/>
                        <a:t>, connected to the specified pins.</a:t>
                      </a:r>
                      <a:endParaRPr lang="en-US" dirty="0"/>
                    </a:p>
                  </a:txBody>
                  <a:tcPr/>
                </a:tc>
                <a:extLst>
                  <a:ext uri="{0D108BD9-81ED-4DB2-BD59-A6C34878D82A}">
                    <a16:rowId xmlns:a16="http://schemas.microsoft.com/office/drawing/2014/main" val="3357662011"/>
                  </a:ext>
                </a:extLst>
              </a:tr>
              <a:tr h="370840">
                <a:tc>
                  <a:txBody>
                    <a:bodyPr/>
                    <a:lstStyle/>
                    <a:p>
                      <a:r>
                        <a:rPr lang="en-GB" dirty="0"/>
                        <a:t>void write (int value)</a:t>
                      </a:r>
                      <a:endParaRPr lang="en-US" dirty="0"/>
                    </a:p>
                  </a:txBody>
                  <a:tcPr/>
                </a:tc>
                <a:tc>
                  <a:txBody>
                    <a:bodyPr/>
                    <a:lstStyle/>
                    <a:p>
                      <a:r>
                        <a:rPr lang="en-GB" dirty="0"/>
                        <a:t>Write the value to the output bus.</a:t>
                      </a:r>
                      <a:endParaRPr lang="en-US" dirty="0"/>
                    </a:p>
                  </a:txBody>
                  <a:tcPr/>
                </a:tc>
                <a:extLst>
                  <a:ext uri="{0D108BD9-81ED-4DB2-BD59-A6C34878D82A}">
                    <a16:rowId xmlns:a16="http://schemas.microsoft.com/office/drawing/2014/main" val="2012742955"/>
                  </a:ext>
                </a:extLst>
              </a:tr>
              <a:tr h="370840">
                <a:tc>
                  <a:txBody>
                    <a:bodyPr/>
                    <a:lstStyle/>
                    <a:p>
                      <a:r>
                        <a:rPr lang="en-GB" dirty="0"/>
                        <a:t>int read ()</a:t>
                      </a:r>
                      <a:endParaRPr lang="en-US" dirty="0"/>
                    </a:p>
                  </a:txBody>
                  <a:tcPr/>
                </a:tc>
                <a:tc>
                  <a:txBody>
                    <a:bodyPr/>
                    <a:lstStyle/>
                    <a:p>
                      <a:r>
                        <a:rPr lang="en-GB" dirty="0"/>
                        <a:t>Read the value currently output on the bus.</a:t>
                      </a:r>
                      <a:endParaRPr lang="en-US" dirty="0"/>
                    </a:p>
                  </a:txBody>
                  <a:tcPr/>
                </a:tc>
                <a:extLst>
                  <a:ext uri="{0D108BD9-81ED-4DB2-BD59-A6C34878D82A}">
                    <a16:rowId xmlns:a16="http://schemas.microsoft.com/office/drawing/2014/main" val="2523374503"/>
                  </a:ext>
                </a:extLst>
              </a:tr>
              <a:tr h="370840">
                <a:tc>
                  <a:txBody>
                    <a:bodyPr/>
                    <a:lstStyle/>
                    <a:p>
                      <a:r>
                        <a:rPr lang="en-GB" dirty="0"/>
                        <a:t>void mode (</a:t>
                      </a:r>
                      <a:r>
                        <a:rPr lang="en-GB" dirty="0" err="1"/>
                        <a:t>PinMode</a:t>
                      </a:r>
                      <a:r>
                        <a:rPr lang="en-GB" dirty="0"/>
                        <a:t> pull)</a:t>
                      </a:r>
                      <a:endParaRPr lang="en-US" dirty="0"/>
                    </a:p>
                  </a:txBody>
                  <a:tcPr/>
                </a:tc>
                <a:tc>
                  <a:txBody>
                    <a:bodyPr/>
                    <a:lstStyle/>
                    <a:p>
                      <a:r>
                        <a:rPr lang="en-GB" dirty="0"/>
                        <a:t>Set the input pin mode.</a:t>
                      </a:r>
                      <a:endParaRPr lang="en-US" dirty="0"/>
                    </a:p>
                  </a:txBody>
                  <a:tcPr/>
                </a:tc>
                <a:extLst>
                  <a:ext uri="{0D108BD9-81ED-4DB2-BD59-A6C34878D82A}">
                    <a16:rowId xmlns:a16="http://schemas.microsoft.com/office/drawing/2014/main" val="3172452199"/>
                  </a:ext>
                </a:extLst>
              </a:tr>
              <a:tr h="370840">
                <a:tc>
                  <a:txBody>
                    <a:bodyPr/>
                    <a:lstStyle/>
                    <a:p>
                      <a:r>
                        <a:rPr lang="en-GB" dirty="0"/>
                        <a:t>int mask ()</a:t>
                      </a:r>
                      <a:endParaRPr lang="en-US" dirty="0"/>
                    </a:p>
                  </a:txBody>
                  <a:tcPr/>
                </a:tc>
                <a:tc>
                  <a:txBody>
                    <a:bodyPr/>
                    <a:lstStyle/>
                    <a:p>
                      <a:r>
                        <a:rPr lang="en-GB" dirty="0"/>
                        <a:t>Binary mask of bus pins connected to actual pins (not NC pins). If bus pin is in NC state make corresponding bit will be cleared (set to 0), else bit will be set to 1.</a:t>
                      </a:r>
                      <a:endParaRPr lang="en-US" dirty="0"/>
                    </a:p>
                  </a:txBody>
                  <a:tcPr/>
                </a:tc>
                <a:extLst>
                  <a:ext uri="{0D108BD9-81ED-4DB2-BD59-A6C34878D82A}">
                    <a16:rowId xmlns:a16="http://schemas.microsoft.com/office/drawing/2014/main" val="508502810"/>
                  </a:ext>
                </a:extLst>
              </a:tr>
              <a:tr h="370840">
                <a:tc>
                  <a:txBody>
                    <a:bodyPr/>
                    <a:lstStyle/>
                    <a:p>
                      <a:r>
                        <a:rPr lang="en-GB" dirty="0" err="1"/>
                        <a:t>BusOut</a:t>
                      </a:r>
                      <a:r>
                        <a:rPr lang="en-GB" dirty="0"/>
                        <a:t> &amp; operator= (int v)</a:t>
                      </a:r>
                      <a:endParaRPr lang="en-US" dirty="0"/>
                    </a:p>
                  </a:txBody>
                  <a:tcPr/>
                </a:tc>
                <a:tc>
                  <a:txBody>
                    <a:bodyPr/>
                    <a:lstStyle/>
                    <a:p>
                      <a:r>
                        <a:rPr lang="en-GB" dirty="0"/>
                        <a:t>A shorthand for write().</a:t>
                      </a:r>
                      <a:endParaRPr lang="en-US" dirty="0"/>
                    </a:p>
                  </a:txBody>
                  <a:tcPr/>
                </a:tc>
                <a:extLst>
                  <a:ext uri="{0D108BD9-81ED-4DB2-BD59-A6C34878D82A}">
                    <a16:rowId xmlns:a16="http://schemas.microsoft.com/office/drawing/2014/main" val="148395586"/>
                  </a:ext>
                </a:extLst>
              </a:tr>
              <a:tr h="370840">
                <a:tc>
                  <a:txBody>
                    <a:bodyPr/>
                    <a:lstStyle/>
                    <a:p>
                      <a:r>
                        <a:rPr lang="en-GB" dirty="0"/>
                        <a:t>operator int ()</a:t>
                      </a:r>
                      <a:endParaRPr lang="en-US" dirty="0"/>
                    </a:p>
                  </a:txBody>
                  <a:tcPr/>
                </a:tc>
                <a:tc>
                  <a:txBody>
                    <a:bodyPr/>
                    <a:lstStyle/>
                    <a:p>
                      <a:r>
                        <a:rPr lang="en-GB" dirty="0"/>
                        <a:t>A shorthand for read().</a:t>
                      </a:r>
                      <a:endParaRPr lang="en-US" dirty="0"/>
                    </a:p>
                  </a:txBody>
                  <a:tcPr/>
                </a:tc>
                <a:extLst>
                  <a:ext uri="{0D108BD9-81ED-4DB2-BD59-A6C34878D82A}">
                    <a16:rowId xmlns:a16="http://schemas.microsoft.com/office/drawing/2014/main" val="508094593"/>
                  </a:ext>
                </a:extLst>
              </a:tr>
              <a:tr h="370840">
                <a:tc>
                  <a:txBody>
                    <a:bodyPr/>
                    <a:lstStyle/>
                    <a:p>
                      <a:r>
                        <a:rPr lang="en-GB" dirty="0" err="1"/>
                        <a:t>DigitalIn</a:t>
                      </a:r>
                      <a:r>
                        <a:rPr lang="en-GB" dirty="0"/>
                        <a:t>&amp; operator[] (int index)</a:t>
                      </a:r>
                      <a:endParaRPr lang="en-US" dirty="0"/>
                    </a:p>
                  </a:txBody>
                  <a:tcPr/>
                </a:tc>
                <a:tc>
                  <a:txBody>
                    <a:bodyPr/>
                    <a:lstStyle/>
                    <a:p>
                      <a:r>
                        <a:rPr lang="en-GB" dirty="0"/>
                        <a:t>Access to a particular bit in random-iterator fashion.</a:t>
                      </a:r>
                      <a:endParaRPr lang="en-US" dirty="0"/>
                    </a:p>
                  </a:txBody>
                  <a:tcPr/>
                </a:tc>
                <a:extLst>
                  <a:ext uri="{0D108BD9-81ED-4DB2-BD59-A6C34878D82A}">
                    <a16:rowId xmlns:a16="http://schemas.microsoft.com/office/drawing/2014/main" val="70603620"/>
                  </a:ext>
                </a:extLst>
              </a:tr>
            </a:tbl>
          </a:graphicData>
        </a:graphic>
      </p:graphicFrame>
    </p:spTree>
    <p:extLst>
      <p:ext uri="{BB962C8B-B14F-4D97-AF65-F5344CB8AC3E}">
        <p14:creationId xmlns:p14="http://schemas.microsoft.com/office/powerpoint/2010/main" val="178405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8F19-71C1-410C-A202-90FDB2B90A96}"/>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BFD12198-DB20-4A7F-A7AB-7EEE26B66F22}"/>
              </a:ext>
            </a:extLst>
          </p:cNvPr>
          <p:cNvSpPr>
            <a:spLocks noGrp="1"/>
          </p:cNvSpPr>
          <p:nvPr>
            <p:ph idx="1"/>
          </p:nvPr>
        </p:nvSpPr>
        <p:spPr/>
        <p:txBody>
          <a:bodyPr/>
          <a:lstStyle/>
          <a:p>
            <a:r>
              <a:rPr lang="en-GB" sz="1800" dirty="0"/>
              <a:t>Digital input and output (IO)</a:t>
            </a:r>
          </a:p>
          <a:p>
            <a:pPr lvl="1">
              <a:spcBef>
                <a:spcPts val="600"/>
              </a:spcBef>
            </a:pPr>
            <a:r>
              <a:rPr lang="en-GB" sz="1600" dirty="0"/>
              <a:t>Voltages and logic values</a:t>
            </a:r>
          </a:p>
          <a:p>
            <a:pPr lvl="1">
              <a:spcBef>
                <a:spcPts val="600"/>
              </a:spcBef>
            </a:pPr>
            <a:endParaRPr lang="en-GB" sz="1600" dirty="0"/>
          </a:p>
          <a:p>
            <a:r>
              <a:rPr lang="en-GB" sz="1800" dirty="0"/>
              <a:t>General-purpose IO (GPIO) controller</a:t>
            </a:r>
          </a:p>
          <a:p>
            <a:pPr lvl="1">
              <a:spcBef>
                <a:spcPts val="600"/>
              </a:spcBef>
            </a:pPr>
            <a:r>
              <a:rPr lang="en-GB" sz="1600" dirty="0"/>
              <a:t>Using pointers to access GPIO</a:t>
            </a:r>
          </a:p>
          <a:p>
            <a:pPr lvl="1">
              <a:spcBef>
                <a:spcPts val="600"/>
              </a:spcBef>
            </a:pPr>
            <a:r>
              <a:rPr lang="en-GB" sz="1600" dirty="0"/>
              <a:t>Define data structure for peripherals</a:t>
            </a:r>
          </a:p>
          <a:p>
            <a:pPr lvl="1">
              <a:spcBef>
                <a:spcPts val="600"/>
              </a:spcBef>
            </a:pPr>
            <a:endParaRPr lang="en-GB" sz="1600" dirty="0"/>
          </a:p>
          <a:p>
            <a:r>
              <a:rPr lang="en-GB" sz="1800" dirty="0"/>
              <a:t>Mbed API Digital I/O</a:t>
            </a:r>
          </a:p>
          <a:p>
            <a:pPr lvl="1"/>
            <a:r>
              <a:rPr lang="en-GB" sz="1600" dirty="0"/>
              <a:t>DigitalIn/DigitalOut</a:t>
            </a:r>
          </a:p>
          <a:p>
            <a:pPr lvl="1"/>
            <a:r>
              <a:rPr lang="en-GB" sz="1600" dirty="0"/>
              <a:t>BusIn/</a:t>
            </a:r>
            <a:r>
              <a:rPr lang="en-GB" sz="1600" dirty="0" err="1"/>
              <a:t>BusOut</a:t>
            </a:r>
            <a:endParaRPr lang="en-GB" sz="1600" dirty="0"/>
          </a:p>
          <a:p>
            <a:pPr lvl="1">
              <a:spcBef>
                <a:spcPts val="600"/>
              </a:spcBef>
            </a:pPr>
            <a:endParaRPr lang="en-GB" sz="1600" dirty="0"/>
          </a:p>
          <a:p>
            <a:r>
              <a:rPr lang="en-GB" sz="1800" dirty="0"/>
              <a:t>Digital IO examples</a:t>
            </a:r>
          </a:p>
          <a:p>
            <a:pPr lvl="1">
              <a:spcBef>
                <a:spcPts val="600"/>
              </a:spcBef>
            </a:pPr>
            <a:r>
              <a:rPr lang="en-GB" sz="1600" dirty="0"/>
              <a:t>Using LED</a:t>
            </a:r>
          </a:p>
          <a:p>
            <a:pPr lvl="1">
              <a:spcBef>
                <a:spcPts val="600"/>
              </a:spcBef>
            </a:pPr>
            <a:r>
              <a:rPr lang="en-GB" sz="1600" dirty="0"/>
              <a:t>Using 7-segment display</a:t>
            </a:r>
          </a:p>
          <a:p>
            <a:pPr lvl="1">
              <a:spcBef>
                <a:spcPts val="600"/>
              </a:spcBef>
            </a:pPr>
            <a:r>
              <a:rPr lang="en-GB" sz="1600" dirty="0"/>
              <a:t>Using infrared emitter/detector</a:t>
            </a:r>
            <a:endParaRPr lang="en-US" sz="1600" dirty="0"/>
          </a:p>
        </p:txBody>
      </p:sp>
    </p:spTree>
    <p:extLst>
      <p:ext uri="{BB962C8B-B14F-4D97-AF65-F5344CB8AC3E}">
        <p14:creationId xmlns:p14="http://schemas.microsoft.com/office/powerpoint/2010/main" val="346383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5A97-7587-4F0F-A692-77C42AEEC08D}"/>
              </a:ext>
            </a:extLst>
          </p:cNvPr>
          <p:cNvSpPr>
            <a:spLocks noGrp="1"/>
          </p:cNvSpPr>
          <p:nvPr>
            <p:ph type="title"/>
          </p:nvPr>
        </p:nvSpPr>
        <p:spPr/>
        <p:txBody>
          <a:bodyPr/>
          <a:lstStyle/>
          <a:p>
            <a:r>
              <a:rPr lang="en-GB" dirty="0"/>
              <a:t>Digital IO Example: LEDs</a:t>
            </a:r>
            <a:endParaRPr lang="en-US" dirty="0"/>
          </a:p>
        </p:txBody>
      </p:sp>
      <p:sp>
        <p:nvSpPr>
          <p:cNvPr id="3" name="Content Placeholder 2">
            <a:extLst>
              <a:ext uri="{FF2B5EF4-FFF2-40B4-BE49-F238E27FC236}">
                <a16:creationId xmlns:a16="http://schemas.microsoft.com/office/drawing/2014/main" id="{CF8032ED-17E2-40E9-9DA2-68A4A44BE08B}"/>
              </a:ext>
            </a:extLst>
          </p:cNvPr>
          <p:cNvSpPr>
            <a:spLocks noGrp="1"/>
          </p:cNvSpPr>
          <p:nvPr>
            <p:ph idx="1"/>
          </p:nvPr>
        </p:nvSpPr>
        <p:spPr/>
        <p:txBody>
          <a:bodyPr/>
          <a:lstStyle/>
          <a:p>
            <a:r>
              <a:rPr lang="en-GB" dirty="0"/>
              <a:t>Light-emitting Diode (LED)</a:t>
            </a:r>
          </a:p>
          <a:p>
            <a:pPr lvl="1">
              <a:spcBef>
                <a:spcPts val="600"/>
              </a:spcBef>
            </a:pPr>
            <a:r>
              <a:rPr lang="en-GB" dirty="0"/>
              <a:t>Emits light when switched on</a:t>
            </a:r>
          </a:p>
          <a:p>
            <a:pPr lvl="1">
              <a:spcBef>
                <a:spcPts val="600"/>
              </a:spcBef>
            </a:pPr>
            <a:r>
              <a:rPr lang="en-GB" dirty="0"/>
              <a:t>Is the simplest way to indicate the status of logic</a:t>
            </a:r>
          </a:p>
          <a:p>
            <a:pPr lvl="1">
              <a:spcBef>
                <a:spcPts val="600"/>
              </a:spcBef>
            </a:pPr>
            <a:r>
              <a:rPr lang="en-GB" dirty="0"/>
              <a:t>Is also widely used in applications such as automotive lighting, general lighting, traffic signals etc</a:t>
            </a:r>
            <a:endParaRPr lang="en-US" dirty="0"/>
          </a:p>
        </p:txBody>
      </p:sp>
      <p:pic>
        <p:nvPicPr>
          <p:cNvPr id="4" name="Picture 2">
            <a:extLst>
              <a:ext uri="{FF2B5EF4-FFF2-40B4-BE49-F238E27FC236}">
                <a16:creationId xmlns:a16="http://schemas.microsoft.com/office/drawing/2014/main" id="{4CA3AA5C-833D-4FF8-A7E6-8C2446A870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928" y="588913"/>
            <a:ext cx="2101907" cy="108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sosceles Triangle 4">
            <a:extLst>
              <a:ext uri="{FF2B5EF4-FFF2-40B4-BE49-F238E27FC236}">
                <a16:creationId xmlns:a16="http://schemas.microsoft.com/office/drawing/2014/main" id="{D0E894A2-71B7-402E-9191-ECFD32631B00}"/>
              </a:ext>
            </a:extLst>
          </p:cNvPr>
          <p:cNvSpPr/>
          <p:nvPr/>
        </p:nvSpPr>
        <p:spPr bwMode="auto">
          <a:xfrm rot="5400000">
            <a:off x="2664721" y="3112233"/>
            <a:ext cx="571500" cy="544073"/>
          </a:xfrm>
          <a:prstGeom prst="triangle">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6" name="Rectangle 5">
            <a:extLst>
              <a:ext uri="{FF2B5EF4-FFF2-40B4-BE49-F238E27FC236}">
                <a16:creationId xmlns:a16="http://schemas.microsoft.com/office/drawing/2014/main" id="{DFC9FF1A-D2AA-41AC-9E80-A0FF90C1B52F}"/>
              </a:ext>
            </a:extLst>
          </p:cNvPr>
          <p:cNvSpPr/>
          <p:nvPr/>
        </p:nvSpPr>
        <p:spPr bwMode="auto">
          <a:xfrm>
            <a:off x="4332417" y="3849633"/>
            <a:ext cx="261155" cy="449036"/>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7" name="Elbow Connector 6">
            <a:extLst>
              <a:ext uri="{FF2B5EF4-FFF2-40B4-BE49-F238E27FC236}">
                <a16:creationId xmlns:a16="http://schemas.microsoft.com/office/drawing/2014/main" id="{EE166440-3831-438D-8427-77BCE9FCBC01}"/>
              </a:ext>
            </a:extLst>
          </p:cNvPr>
          <p:cNvCxnSpPr>
            <a:stCxn id="5" idx="0"/>
            <a:endCxn id="6" idx="0"/>
          </p:cNvCxnSpPr>
          <p:nvPr/>
        </p:nvCxnSpPr>
        <p:spPr bwMode="auto">
          <a:xfrm>
            <a:off x="3222508" y="3384269"/>
            <a:ext cx="1240487" cy="465364"/>
          </a:xfrm>
          <a:prstGeom prst="bentConnector2">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8" name="Isosceles Triangle 7">
            <a:extLst>
              <a:ext uri="{FF2B5EF4-FFF2-40B4-BE49-F238E27FC236}">
                <a16:creationId xmlns:a16="http://schemas.microsoft.com/office/drawing/2014/main" id="{5374A1FC-E729-4DA2-8E6B-A66718C007DD}"/>
              </a:ext>
            </a:extLst>
          </p:cNvPr>
          <p:cNvSpPr/>
          <p:nvPr/>
        </p:nvSpPr>
        <p:spPr bwMode="auto">
          <a:xfrm rot="10800000">
            <a:off x="4218162" y="4575089"/>
            <a:ext cx="489666" cy="262423"/>
          </a:xfrm>
          <a:prstGeom prst="triangle">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9" name="Straight Connector 8">
            <a:extLst>
              <a:ext uri="{FF2B5EF4-FFF2-40B4-BE49-F238E27FC236}">
                <a16:creationId xmlns:a16="http://schemas.microsoft.com/office/drawing/2014/main" id="{EBB01A08-5739-4889-960B-78441FD226BE}"/>
              </a:ext>
            </a:extLst>
          </p:cNvPr>
          <p:cNvCxnSpPr/>
          <p:nvPr/>
        </p:nvCxnSpPr>
        <p:spPr bwMode="auto">
          <a:xfrm>
            <a:off x="4218160" y="4837511"/>
            <a:ext cx="48966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Arrow Connector 9">
            <a:extLst>
              <a:ext uri="{FF2B5EF4-FFF2-40B4-BE49-F238E27FC236}">
                <a16:creationId xmlns:a16="http://schemas.microsoft.com/office/drawing/2014/main" id="{FEEF2777-1904-4A02-87C6-03FE6E5DC0CA}"/>
              </a:ext>
            </a:extLst>
          </p:cNvPr>
          <p:cNvCxnSpPr/>
          <p:nvPr/>
        </p:nvCxnSpPr>
        <p:spPr bwMode="auto">
          <a:xfrm>
            <a:off x="4462993" y="3435977"/>
            <a:ext cx="0" cy="238125"/>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E8AE0E30-EC6D-49E5-9AE6-EDFBDFEED077}"/>
              </a:ext>
            </a:extLst>
          </p:cNvPr>
          <p:cNvCxnSpPr/>
          <p:nvPr/>
        </p:nvCxnSpPr>
        <p:spPr bwMode="auto">
          <a:xfrm flipH="1">
            <a:off x="3913479" y="4643119"/>
            <a:ext cx="152340" cy="119063"/>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92C579E8-029C-4760-99BB-C6E7CBFB7211}"/>
              </a:ext>
            </a:extLst>
          </p:cNvPr>
          <p:cNvCxnSpPr/>
          <p:nvPr/>
        </p:nvCxnSpPr>
        <p:spPr bwMode="auto">
          <a:xfrm flipH="1">
            <a:off x="4065820" y="4731904"/>
            <a:ext cx="152340" cy="119063"/>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13" name="Straight Connector 12">
            <a:extLst>
              <a:ext uri="{FF2B5EF4-FFF2-40B4-BE49-F238E27FC236}">
                <a16:creationId xmlns:a16="http://schemas.microsoft.com/office/drawing/2014/main" id="{5D3C5102-395C-4AB9-84A0-CFCEF912EE75}"/>
              </a:ext>
            </a:extLst>
          </p:cNvPr>
          <p:cNvCxnSpPr>
            <a:stCxn id="6" idx="2"/>
            <a:endCxn id="8" idx="3"/>
          </p:cNvCxnSpPr>
          <p:nvPr/>
        </p:nvCxnSpPr>
        <p:spPr bwMode="auto">
          <a:xfrm flipH="1">
            <a:off x="4462994" y="4298670"/>
            <a:ext cx="1" cy="27641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72C1C5F7-3ABC-4911-94F2-43A732A5B85E}"/>
              </a:ext>
            </a:extLst>
          </p:cNvPr>
          <p:cNvCxnSpPr/>
          <p:nvPr/>
        </p:nvCxnSpPr>
        <p:spPr bwMode="auto">
          <a:xfrm flipH="1">
            <a:off x="4462994" y="4850967"/>
            <a:ext cx="1" cy="27641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8335E14C-BE2D-4690-9578-56C3006EA14E}"/>
              </a:ext>
            </a:extLst>
          </p:cNvPr>
          <p:cNvCxnSpPr/>
          <p:nvPr/>
        </p:nvCxnSpPr>
        <p:spPr bwMode="auto">
          <a:xfrm>
            <a:off x="4218160" y="5127385"/>
            <a:ext cx="48966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3BCB02B-3DD1-40CB-ADFE-041E40D25907}"/>
              </a:ext>
            </a:extLst>
          </p:cNvPr>
          <p:cNvCxnSpPr/>
          <p:nvPr/>
        </p:nvCxnSpPr>
        <p:spPr bwMode="auto">
          <a:xfrm>
            <a:off x="4332416" y="5200865"/>
            <a:ext cx="24483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B2B6B91-FFB0-4E97-AF5C-A17866433196}"/>
              </a:ext>
            </a:extLst>
          </p:cNvPr>
          <p:cNvCxnSpPr/>
          <p:nvPr/>
        </p:nvCxnSpPr>
        <p:spPr bwMode="auto">
          <a:xfrm>
            <a:off x="2123480" y="3384269"/>
            <a:ext cx="55495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8" name="Isosceles Triangle 17">
            <a:extLst>
              <a:ext uri="{FF2B5EF4-FFF2-40B4-BE49-F238E27FC236}">
                <a16:creationId xmlns:a16="http://schemas.microsoft.com/office/drawing/2014/main" id="{60B59A28-4228-49EC-A013-3C4750421E61}"/>
              </a:ext>
            </a:extLst>
          </p:cNvPr>
          <p:cNvSpPr/>
          <p:nvPr/>
        </p:nvSpPr>
        <p:spPr bwMode="auto">
          <a:xfrm rot="5400000">
            <a:off x="8461159" y="4791019"/>
            <a:ext cx="571500" cy="544073"/>
          </a:xfrm>
          <a:prstGeom prst="triangle">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19" name="Elbow Connector 37">
            <a:extLst>
              <a:ext uri="{FF2B5EF4-FFF2-40B4-BE49-F238E27FC236}">
                <a16:creationId xmlns:a16="http://schemas.microsoft.com/office/drawing/2014/main" id="{1A9CCD4B-C803-45BB-B288-DE2FB92745CD}"/>
              </a:ext>
            </a:extLst>
          </p:cNvPr>
          <p:cNvCxnSpPr>
            <a:stCxn id="18" idx="0"/>
            <a:endCxn id="22" idx="0"/>
          </p:cNvCxnSpPr>
          <p:nvPr/>
        </p:nvCxnSpPr>
        <p:spPr bwMode="auto">
          <a:xfrm flipV="1">
            <a:off x="9018945" y="4696891"/>
            <a:ext cx="1240486" cy="366165"/>
          </a:xfrm>
          <a:prstGeom prst="bentConnector2">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 name="Straight Arrow Connector 19">
            <a:extLst>
              <a:ext uri="{FF2B5EF4-FFF2-40B4-BE49-F238E27FC236}">
                <a16:creationId xmlns:a16="http://schemas.microsoft.com/office/drawing/2014/main" id="{19F65A7D-0D99-4FD1-9414-0F50A8E8BD26}"/>
              </a:ext>
            </a:extLst>
          </p:cNvPr>
          <p:cNvCxnSpPr/>
          <p:nvPr/>
        </p:nvCxnSpPr>
        <p:spPr bwMode="auto">
          <a:xfrm>
            <a:off x="10259431" y="3413015"/>
            <a:ext cx="0" cy="238125"/>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21" name="Straight Connector 20">
            <a:extLst>
              <a:ext uri="{FF2B5EF4-FFF2-40B4-BE49-F238E27FC236}">
                <a16:creationId xmlns:a16="http://schemas.microsoft.com/office/drawing/2014/main" id="{FCCA3AE0-F9DB-4AF6-BD5E-FB93CB4A482F}"/>
              </a:ext>
            </a:extLst>
          </p:cNvPr>
          <p:cNvCxnSpPr/>
          <p:nvPr/>
        </p:nvCxnSpPr>
        <p:spPr bwMode="auto">
          <a:xfrm>
            <a:off x="7919918" y="5063055"/>
            <a:ext cx="554955"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2" name="Isosceles Triangle 21">
            <a:extLst>
              <a:ext uri="{FF2B5EF4-FFF2-40B4-BE49-F238E27FC236}">
                <a16:creationId xmlns:a16="http://schemas.microsoft.com/office/drawing/2014/main" id="{989A65D9-88EC-4607-B7E5-D9DEBDDFEA61}"/>
              </a:ext>
            </a:extLst>
          </p:cNvPr>
          <p:cNvSpPr/>
          <p:nvPr/>
        </p:nvSpPr>
        <p:spPr bwMode="auto">
          <a:xfrm rot="10800000">
            <a:off x="10014600" y="4434468"/>
            <a:ext cx="489666" cy="262423"/>
          </a:xfrm>
          <a:prstGeom prst="triangle">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23" name="Straight Connector 22">
            <a:extLst>
              <a:ext uri="{FF2B5EF4-FFF2-40B4-BE49-F238E27FC236}">
                <a16:creationId xmlns:a16="http://schemas.microsoft.com/office/drawing/2014/main" id="{B33AC462-1865-4362-8327-99AF2D6529D1}"/>
              </a:ext>
            </a:extLst>
          </p:cNvPr>
          <p:cNvCxnSpPr/>
          <p:nvPr/>
        </p:nvCxnSpPr>
        <p:spPr bwMode="auto">
          <a:xfrm>
            <a:off x="10014598" y="4696890"/>
            <a:ext cx="48966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 name="Straight Arrow Connector 23">
            <a:extLst>
              <a:ext uri="{FF2B5EF4-FFF2-40B4-BE49-F238E27FC236}">
                <a16:creationId xmlns:a16="http://schemas.microsoft.com/office/drawing/2014/main" id="{67EE4D9F-E27B-4CFE-83A3-AEEEEF19A64D}"/>
              </a:ext>
            </a:extLst>
          </p:cNvPr>
          <p:cNvCxnSpPr/>
          <p:nvPr/>
        </p:nvCxnSpPr>
        <p:spPr bwMode="auto">
          <a:xfrm flipH="1">
            <a:off x="9709917" y="4502498"/>
            <a:ext cx="152340" cy="119063"/>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EB43BAF3-78EE-49C6-BB05-EC94D6B80070}"/>
              </a:ext>
            </a:extLst>
          </p:cNvPr>
          <p:cNvCxnSpPr/>
          <p:nvPr/>
        </p:nvCxnSpPr>
        <p:spPr bwMode="auto">
          <a:xfrm flipH="1">
            <a:off x="9862257" y="4591283"/>
            <a:ext cx="152340" cy="119063"/>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26" name="Straight Connector 25">
            <a:extLst>
              <a:ext uri="{FF2B5EF4-FFF2-40B4-BE49-F238E27FC236}">
                <a16:creationId xmlns:a16="http://schemas.microsoft.com/office/drawing/2014/main" id="{0EFDCED3-0034-455A-A1AB-32CF3E918B3D}"/>
              </a:ext>
            </a:extLst>
          </p:cNvPr>
          <p:cNvCxnSpPr/>
          <p:nvPr/>
        </p:nvCxnSpPr>
        <p:spPr bwMode="auto">
          <a:xfrm>
            <a:off x="10259432" y="3519666"/>
            <a:ext cx="1" cy="90667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B247B02C-DEEB-4975-91CB-BD0DBA880254}"/>
              </a:ext>
            </a:extLst>
          </p:cNvPr>
          <p:cNvSpPr/>
          <p:nvPr/>
        </p:nvSpPr>
        <p:spPr bwMode="auto">
          <a:xfrm>
            <a:off x="10128855" y="3809086"/>
            <a:ext cx="261155" cy="449036"/>
          </a:xfrm>
          <a:prstGeom prst="rect">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28" name="Straight Connector 27">
            <a:extLst>
              <a:ext uri="{FF2B5EF4-FFF2-40B4-BE49-F238E27FC236}">
                <a16:creationId xmlns:a16="http://schemas.microsoft.com/office/drawing/2014/main" id="{C2AA0C48-8907-494D-A352-345BD68A48A5}"/>
              </a:ext>
            </a:extLst>
          </p:cNvPr>
          <p:cNvCxnSpPr/>
          <p:nvPr/>
        </p:nvCxnSpPr>
        <p:spPr bwMode="auto">
          <a:xfrm>
            <a:off x="9892424" y="3410235"/>
            <a:ext cx="70729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9" name="TextBox 28">
            <a:extLst>
              <a:ext uri="{FF2B5EF4-FFF2-40B4-BE49-F238E27FC236}">
                <a16:creationId xmlns:a16="http://schemas.microsoft.com/office/drawing/2014/main" id="{B8678949-D08D-4AAC-8E6F-02D1805C1E2C}"/>
              </a:ext>
            </a:extLst>
          </p:cNvPr>
          <p:cNvSpPr txBox="1"/>
          <p:nvPr/>
        </p:nvSpPr>
        <p:spPr>
          <a:xfrm>
            <a:off x="9811672" y="3100745"/>
            <a:ext cx="843436" cy="323165"/>
          </a:xfrm>
          <a:prstGeom prst="rect">
            <a:avLst/>
          </a:prstGeom>
          <a:noFill/>
        </p:spPr>
        <p:txBody>
          <a:bodyPr wrap="none" rtlCol="0">
            <a:spAutoFit/>
          </a:bodyPr>
          <a:lstStyle/>
          <a:p>
            <a:r>
              <a:rPr lang="en-GB" sz="1500" dirty="0"/>
              <a:t>Vcc 3.3V</a:t>
            </a:r>
          </a:p>
        </p:txBody>
      </p:sp>
      <p:sp>
        <p:nvSpPr>
          <p:cNvPr id="30" name="TextBox 29">
            <a:extLst>
              <a:ext uri="{FF2B5EF4-FFF2-40B4-BE49-F238E27FC236}">
                <a16:creationId xmlns:a16="http://schemas.microsoft.com/office/drawing/2014/main" id="{5697585B-0146-4AD4-920D-CD98922D7EE0}"/>
              </a:ext>
            </a:extLst>
          </p:cNvPr>
          <p:cNvSpPr txBox="1"/>
          <p:nvPr/>
        </p:nvSpPr>
        <p:spPr>
          <a:xfrm>
            <a:off x="6671103" y="4890993"/>
            <a:ext cx="1281954" cy="323165"/>
          </a:xfrm>
          <a:prstGeom prst="rect">
            <a:avLst/>
          </a:prstGeom>
          <a:noFill/>
        </p:spPr>
        <p:txBody>
          <a:bodyPr wrap="none" rtlCol="0">
            <a:spAutoFit/>
          </a:bodyPr>
          <a:lstStyle/>
          <a:p>
            <a:r>
              <a:rPr lang="en-GB" sz="1500" dirty="0"/>
              <a:t>Digital Output</a:t>
            </a:r>
          </a:p>
        </p:txBody>
      </p:sp>
      <p:sp>
        <p:nvSpPr>
          <p:cNvPr id="31" name="TextBox 30">
            <a:extLst>
              <a:ext uri="{FF2B5EF4-FFF2-40B4-BE49-F238E27FC236}">
                <a16:creationId xmlns:a16="http://schemas.microsoft.com/office/drawing/2014/main" id="{C666994B-9FFA-4824-9551-779210B43BF9}"/>
              </a:ext>
            </a:extLst>
          </p:cNvPr>
          <p:cNvSpPr txBox="1"/>
          <p:nvPr/>
        </p:nvSpPr>
        <p:spPr>
          <a:xfrm>
            <a:off x="852407" y="3208912"/>
            <a:ext cx="1374742" cy="323165"/>
          </a:xfrm>
          <a:prstGeom prst="rect">
            <a:avLst/>
          </a:prstGeom>
          <a:noFill/>
        </p:spPr>
        <p:txBody>
          <a:bodyPr wrap="square" rtlCol="0">
            <a:spAutoFit/>
          </a:bodyPr>
          <a:lstStyle/>
          <a:p>
            <a:r>
              <a:rPr lang="en-GB" sz="1500" b="0" dirty="0"/>
              <a:t>Digital Output</a:t>
            </a:r>
          </a:p>
        </p:txBody>
      </p:sp>
      <p:sp>
        <p:nvSpPr>
          <p:cNvPr id="32" name="TextBox 31">
            <a:extLst>
              <a:ext uri="{FF2B5EF4-FFF2-40B4-BE49-F238E27FC236}">
                <a16:creationId xmlns:a16="http://schemas.microsoft.com/office/drawing/2014/main" id="{9EA187CC-42F3-4396-AA7E-20974723BDF0}"/>
              </a:ext>
            </a:extLst>
          </p:cNvPr>
          <p:cNvSpPr txBox="1"/>
          <p:nvPr/>
        </p:nvSpPr>
        <p:spPr>
          <a:xfrm>
            <a:off x="4101232" y="5200866"/>
            <a:ext cx="548548" cy="323165"/>
          </a:xfrm>
          <a:prstGeom prst="rect">
            <a:avLst/>
          </a:prstGeom>
          <a:noFill/>
        </p:spPr>
        <p:txBody>
          <a:bodyPr wrap="none" rtlCol="0">
            <a:spAutoFit/>
          </a:bodyPr>
          <a:lstStyle/>
          <a:p>
            <a:r>
              <a:rPr lang="en-GB" sz="1500" dirty="0"/>
              <a:t>GND</a:t>
            </a:r>
          </a:p>
        </p:txBody>
      </p:sp>
      <p:sp>
        <p:nvSpPr>
          <p:cNvPr id="33" name="TextBox 32">
            <a:extLst>
              <a:ext uri="{FF2B5EF4-FFF2-40B4-BE49-F238E27FC236}">
                <a16:creationId xmlns:a16="http://schemas.microsoft.com/office/drawing/2014/main" id="{9FE1F7E1-C5D3-4783-A051-DA22CA689040}"/>
              </a:ext>
            </a:extLst>
          </p:cNvPr>
          <p:cNvSpPr txBox="1"/>
          <p:nvPr/>
        </p:nvSpPr>
        <p:spPr>
          <a:xfrm>
            <a:off x="4656511" y="4470440"/>
            <a:ext cx="478016" cy="323165"/>
          </a:xfrm>
          <a:prstGeom prst="rect">
            <a:avLst/>
          </a:prstGeom>
          <a:noFill/>
        </p:spPr>
        <p:txBody>
          <a:bodyPr wrap="none" rtlCol="0">
            <a:spAutoFit/>
          </a:bodyPr>
          <a:lstStyle/>
          <a:p>
            <a:r>
              <a:rPr lang="en-GB" sz="1500" b="0" dirty="0"/>
              <a:t>LED</a:t>
            </a:r>
          </a:p>
        </p:txBody>
      </p:sp>
      <p:sp>
        <p:nvSpPr>
          <p:cNvPr id="34" name="TextBox 33">
            <a:extLst>
              <a:ext uri="{FF2B5EF4-FFF2-40B4-BE49-F238E27FC236}">
                <a16:creationId xmlns:a16="http://schemas.microsoft.com/office/drawing/2014/main" id="{962473D6-DE88-4164-8427-35424B93D602}"/>
              </a:ext>
            </a:extLst>
          </p:cNvPr>
          <p:cNvSpPr txBox="1"/>
          <p:nvPr/>
        </p:nvSpPr>
        <p:spPr>
          <a:xfrm>
            <a:off x="4577251" y="3435977"/>
            <a:ext cx="311304" cy="323165"/>
          </a:xfrm>
          <a:prstGeom prst="rect">
            <a:avLst/>
          </a:prstGeom>
          <a:noFill/>
        </p:spPr>
        <p:txBody>
          <a:bodyPr wrap="none" rtlCol="0">
            <a:spAutoFit/>
          </a:bodyPr>
          <a:lstStyle/>
          <a:p>
            <a:r>
              <a:rPr lang="en-GB" sz="1500" b="0" dirty="0"/>
              <a:t>I</a:t>
            </a:r>
            <a:r>
              <a:rPr lang="en-GB" sz="1500" b="0" baseline="-25000" dirty="0"/>
              <a:t>D</a:t>
            </a:r>
          </a:p>
        </p:txBody>
      </p:sp>
      <p:sp>
        <p:nvSpPr>
          <p:cNvPr id="35" name="TextBox 34">
            <a:extLst>
              <a:ext uri="{FF2B5EF4-FFF2-40B4-BE49-F238E27FC236}">
                <a16:creationId xmlns:a16="http://schemas.microsoft.com/office/drawing/2014/main" id="{B1CD966A-4CB6-4552-AF4D-33FEBDC3AD02}"/>
              </a:ext>
            </a:extLst>
          </p:cNvPr>
          <p:cNvSpPr txBox="1"/>
          <p:nvPr/>
        </p:nvSpPr>
        <p:spPr>
          <a:xfrm>
            <a:off x="10343804" y="3469222"/>
            <a:ext cx="311304" cy="323165"/>
          </a:xfrm>
          <a:prstGeom prst="rect">
            <a:avLst/>
          </a:prstGeom>
          <a:noFill/>
        </p:spPr>
        <p:txBody>
          <a:bodyPr wrap="none" rtlCol="0">
            <a:spAutoFit/>
          </a:bodyPr>
          <a:lstStyle/>
          <a:p>
            <a:r>
              <a:rPr lang="en-GB" sz="1500" b="0" dirty="0"/>
              <a:t>I</a:t>
            </a:r>
            <a:r>
              <a:rPr lang="en-GB" sz="1500" b="0" baseline="-25000" dirty="0"/>
              <a:t>D</a:t>
            </a:r>
          </a:p>
        </p:txBody>
      </p:sp>
      <p:sp>
        <p:nvSpPr>
          <p:cNvPr id="36" name="TextBox 35">
            <a:extLst>
              <a:ext uri="{FF2B5EF4-FFF2-40B4-BE49-F238E27FC236}">
                <a16:creationId xmlns:a16="http://schemas.microsoft.com/office/drawing/2014/main" id="{745ADD31-F257-420B-B0AC-DEFD04F66E4A}"/>
              </a:ext>
            </a:extLst>
          </p:cNvPr>
          <p:cNvSpPr txBox="1"/>
          <p:nvPr/>
        </p:nvSpPr>
        <p:spPr>
          <a:xfrm>
            <a:off x="4606657" y="3886912"/>
            <a:ext cx="288862" cy="323165"/>
          </a:xfrm>
          <a:prstGeom prst="rect">
            <a:avLst/>
          </a:prstGeom>
          <a:noFill/>
        </p:spPr>
        <p:txBody>
          <a:bodyPr wrap="none" rtlCol="0">
            <a:spAutoFit/>
          </a:bodyPr>
          <a:lstStyle/>
          <a:p>
            <a:r>
              <a:rPr lang="en-GB" sz="1500" b="0" dirty="0"/>
              <a:t>R</a:t>
            </a:r>
            <a:endParaRPr lang="en-GB" sz="1500" b="0" baseline="-25000" dirty="0"/>
          </a:p>
        </p:txBody>
      </p:sp>
      <p:sp>
        <p:nvSpPr>
          <p:cNvPr id="37" name="TextBox 36">
            <a:extLst>
              <a:ext uri="{FF2B5EF4-FFF2-40B4-BE49-F238E27FC236}">
                <a16:creationId xmlns:a16="http://schemas.microsoft.com/office/drawing/2014/main" id="{8DE2043A-ADB5-497C-924C-5C80795B8248}"/>
              </a:ext>
            </a:extLst>
          </p:cNvPr>
          <p:cNvSpPr txBox="1"/>
          <p:nvPr/>
        </p:nvSpPr>
        <p:spPr>
          <a:xfrm>
            <a:off x="10389083" y="3847223"/>
            <a:ext cx="288862" cy="323165"/>
          </a:xfrm>
          <a:prstGeom prst="rect">
            <a:avLst/>
          </a:prstGeom>
          <a:noFill/>
        </p:spPr>
        <p:txBody>
          <a:bodyPr wrap="none" rtlCol="0">
            <a:spAutoFit/>
          </a:bodyPr>
          <a:lstStyle/>
          <a:p>
            <a:r>
              <a:rPr lang="en-GB" sz="1500" dirty="0"/>
              <a:t>R</a:t>
            </a:r>
          </a:p>
        </p:txBody>
      </p:sp>
      <p:sp>
        <p:nvSpPr>
          <p:cNvPr id="38" name="TextBox 37">
            <a:extLst>
              <a:ext uri="{FF2B5EF4-FFF2-40B4-BE49-F238E27FC236}">
                <a16:creationId xmlns:a16="http://schemas.microsoft.com/office/drawing/2014/main" id="{9990D6D7-DF4D-4FC4-B044-6A67678679D4}"/>
              </a:ext>
            </a:extLst>
          </p:cNvPr>
          <p:cNvSpPr txBox="1"/>
          <p:nvPr/>
        </p:nvSpPr>
        <p:spPr>
          <a:xfrm>
            <a:off x="10452951" y="4342627"/>
            <a:ext cx="478016" cy="323165"/>
          </a:xfrm>
          <a:prstGeom prst="rect">
            <a:avLst/>
          </a:prstGeom>
          <a:noFill/>
        </p:spPr>
        <p:txBody>
          <a:bodyPr wrap="none" rtlCol="0">
            <a:spAutoFit/>
          </a:bodyPr>
          <a:lstStyle/>
          <a:p>
            <a:r>
              <a:rPr lang="en-GB" sz="1500" dirty="0"/>
              <a:t>LED</a:t>
            </a:r>
          </a:p>
        </p:txBody>
      </p:sp>
      <p:sp>
        <p:nvSpPr>
          <p:cNvPr id="39" name="TextBox 38">
            <a:extLst>
              <a:ext uri="{FF2B5EF4-FFF2-40B4-BE49-F238E27FC236}">
                <a16:creationId xmlns:a16="http://schemas.microsoft.com/office/drawing/2014/main" id="{64C302C4-4792-4CAF-9BC2-828BBA21B743}"/>
              </a:ext>
            </a:extLst>
          </p:cNvPr>
          <p:cNvSpPr txBox="1"/>
          <p:nvPr/>
        </p:nvSpPr>
        <p:spPr>
          <a:xfrm>
            <a:off x="852407" y="5498394"/>
            <a:ext cx="3610586" cy="323165"/>
          </a:xfrm>
          <a:prstGeom prst="rect">
            <a:avLst/>
          </a:prstGeom>
          <a:noFill/>
        </p:spPr>
        <p:txBody>
          <a:bodyPr wrap="square" rtlCol="0">
            <a:spAutoFit/>
          </a:bodyPr>
          <a:lstStyle/>
          <a:p>
            <a:r>
              <a:rPr lang="en-GB" sz="1500" dirty="0"/>
              <a:t>Digital output sources current to LED</a:t>
            </a:r>
          </a:p>
        </p:txBody>
      </p:sp>
      <p:sp>
        <p:nvSpPr>
          <p:cNvPr id="40" name="TextBox 39">
            <a:extLst>
              <a:ext uri="{FF2B5EF4-FFF2-40B4-BE49-F238E27FC236}">
                <a16:creationId xmlns:a16="http://schemas.microsoft.com/office/drawing/2014/main" id="{767AC449-4A80-48D1-9654-B2077740E7BE}"/>
              </a:ext>
            </a:extLst>
          </p:cNvPr>
          <p:cNvSpPr txBox="1"/>
          <p:nvPr/>
        </p:nvSpPr>
        <p:spPr>
          <a:xfrm>
            <a:off x="6662922" y="5499908"/>
            <a:ext cx="3058466" cy="323165"/>
          </a:xfrm>
          <a:prstGeom prst="rect">
            <a:avLst/>
          </a:prstGeom>
          <a:noFill/>
        </p:spPr>
        <p:txBody>
          <a:bodyPr wrap="none" rtlCol="0">
            <a:spAutoFit/>
          </a:bodyPr>
          <a:lstStyle/>
          <a:p>
            <a:r>
              <a:rPr lang="en-GB" sz="1500" dirty="0"/>
              <a:t>Digital output sinks current from LED</a:t>
            </a:r>
          </a:p>
        </p:txBody>
      </p:sp>
    </p:spTree>
    <p:extLst>
      <p:ext uri="{BB962C8B-B14F-4D97-AF65-F5344CB8AC3E}">
        <p14:creationId xmlns:p14="http://schemas.microsoft.com/office/powerpoint/2010/main" val="135104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4755-1BC7-4EEF-9A51-5B89971A5A3E}"/>
              </a:ext>
            </a:extLst>
          </p:cNvPr>
          <p:cNvSpPr>
            <a:spLocks noGrp="1"/>
          </p:cNvSpPr>
          <p:nvPr>
            <p:ph type="title"/>
          </p:nvPr>
        </p:nvSpPr>
        <p:spPr/>
        <p:txBody>
          <a:bodyPr/>
          <a:lstStyle/>
          <a:p>
            <a:r>
              <a:rPr lang="en-GB" dirty="0"/>
              <a:t>Digital IO Example: 7-Segment Display</a:t>
            </a:r>
            <a:endParaRPr lang="en-US" dirty="0"/>
          </a:p>
        </p:txBody>
      </p:sp>
      <p:sp>
        <p:nvSpPr>
          <p:cNvPr id="3" name="Content Placeholder 2">
            <a:extLst>
              <a:ext uri="{FF2B5EF4-FFF2-40B4-BE49-F238E27FC236}">
                <a16:creationId xmlns:a16="http://schemas.microsoft.com/office/drawing/2014/main" id="{C6597877-B454-4508-98E1-7D0A41329AA6}"/>
              </a:ext>
            </a:extLst>
          </p:cNvPr>
          <p:cNvSpPr>
            <a:spLocks noGrp="1"/>
          </p:cNvSpPr>
          <p:nvPr>
            <p:ph idx="1"/>
          </p:nvPr>
        </p:nvSpPr>
        <p:spPr/>
        <p:txBody>
          <a:bodyPr/>
          <a:lstStyle/>
          <a:p>
            <a:r>
              <a:rPr lang="en-GB" dirty="0"/>
              <a:t>Use 7 segments and a dot to display numerals or letters</a:t>
            </a:r>
          </a:p>
          <a:p>
            <a:r>
              <a:rPr lang="en-GB" dirty="0"/>
              <a:t>Widely used in digital electronic devices, such as digital clocks and electronic meters</a:t>
            </a:r>
          </a:p>
          <a:p>
            <a:r>
              <a:rPr lang="en-GB" dirty="0"/>
              <a:t>Simple to controller, easy to debug</a:t>
            </a:r>
          </a:p>
          <a:p>
            <a:r>
              <a:rPr lang="en-GB" dirty="0"/>
              <a:t>Different values can be represented by different combinations of 8-bit segments (including dot). For example:</a:t>
            </a:r>
          </a:p>
          <a:p>
            <a:endParaRPr lang="en-US" dirty="0"/>
          </a:p>
        </p:txBody>
      </p:sp>
      <p:graphicFrame>
        <p:nvGraphicFramePr>
          <p:cNvPr id="4" name="Table 3">
            <a:extLst>
              <a:ext uri="{FF2B5EF4-FFF2-40B4-BE49-F238E27FC236}">
                <a16:creationId xmlns:a16="http://schemas.microsoft.com/office/drawing/2014/main" id="{C2AB9255-DEAD-4B2C-852E-05BE10E40A2F}"/>
              </a:ext>
            </a:extLst>
          </p:cNvPr>
          <p:cNvGraphicFramePr>
            <a:graphicFrameLocks noGrp="1"/>
          </p:cNvGraphicFramePr>
          <p:nvPr>
            <p:extLst>
              <p:ext uri="{D42A27DB-BD31-4B8C-83A1-F6EECF244321}">
                <p14:modId xmlns:p14="http://schemas.microsoft.com/office/powerpoint/2010/main" val="1068034920"/>
              </p:ext>
            </p:extLst>
          </p:nvPr>
        </p:nvGraphicFramePr>
        <p:xfrm>
          <a:off x="663580" y="3442501"/>
          <a:ext cx="10833102" cy="1478280"/>
        </p:xfrm>
        <a:graphic>
          <a:graphicData uri="http://schemas.openxmlformats.org/drawingml/2006/table">
            <a:tbl>
              <a:tblPr firstRow="1" bandRow="1">
                <a:tableStyleId>{69012ECD-51FC-41F1-AA8D-1B2483CD663E}</a:tableStyleId>
              </a:tblPr>
              <a:tblGrid>
                <a:gridCol w="1805517">
                  <a:extLst>
                    <a:ext uri="{9D8B030D-6E8A-4147-A177-3AD203B41FA5}">
                      <a16:colId xmlns:a16="http://schemas.microsoft.com/office/drawing/2014/main" val="20000"/>
                    </a:ext>
                  </a:extLst>
                </a:gridCol>
                <a:gridCol w="1805517">
                  <a:extLst>
                    <a:ext uri="{9D8B030D-6E8A-4147-A177-3AD203B41FA5}">
                      <a16:colId xmlns:a16="http://schemas.microsoft.com/office/drawing/2014/main" val="20001"/>
                    </a:ext>
                  </a:extLst>
                </a:gridCol>
                <a:gridCol w="1805517">
                  <a:extLst>
                    <a:ext uri="{9D8B030D-6E8A-4147-A177-3AD203B41FA5}">
                      <a16:colId xmlns:a16="http://schemas.microsoft.com/office/drawing/2014/main" val="20002"/>
                    </a:ext>
                  </a:extLst>
                </a:gridCol>
                <a:gridCol w="1805517">
                  <a:extLst>
                    <a:ext uri="{9D8B030D-6E8A-4147-A177-3AD203B41FA5}">
                      <a16:colId xmlns:a16="http://schemas.microsoft.com/office/drawing/2014/main" val="20003"/>
                    </a:ext>
                  </a:extLst>
                </a:gridCol>
                <a:gridCol w="1805517">
                  <a:extLst>
                    <a:ext uri="{9D8B030D-6E8A-4147-A177-3AD203B41FA5}">
                      <a16:colId xmlns:a16="http://schemas.microsoft.com/office/drawing/2014/main" val="20004"/>
                    </a:ext>
                  </a:extLst>
                </a:gridCol>
                <a:gridCol w="1805517">
                  <a:extLst>
                    <a:ext uri="{9D8B030D-6E8A-4147-A177-3AD203B41FA5}">
                      <a16:colId xmlns:a16="http://schemas.microsoft.com/office/drawing/2014/main" val="20005"/>
                    </a:ext>
                  </a:extLst>
                </a:gridCol>
              </a:tblGrid>
              <a:tr h="323668">
                <a:tc>
                  <a:txBody>
                    <a:bodyPr/>
                    <a:lstStyle/>
                    <a:p>
                      <a:r>
                        <a:rPr lang="en-GB" dirty="0"/>
                        <a:t>Display</a:t>
                      </a:r>
                      <a:endParaRPr lang="en-GB" b="0" dirty="0"/>
                    </a:p>
                  </a:txBody>
                  <a:tcPr marL="121872" marR="121872"/>
                </a:tc>
                <a:tc>
                  <a:txBody>
                    <a:bodyPr/>
                    <a:lstStyle/>
                    <a:p>
                      <a:r>
                        <a:rPr lang="en-GB" dirty="0"/>
                        <a:t>0</a:t>
                      </a:r>
                      <a:endParaRPr lang="en-GB" b="0" dirty="0"/>
                    </a:p>
                  </a:txBody>
                  <a:tcPr marL="121872" marR="121872"/>
                </a:tc>
                <a:tc>
                  <a:txBody>
                    <a:bodyPr/>
                    <a:lstStyle/>
                    <a:p>
                      <a:r>
                        <a:rPr lang="en-GB" dirty="0"/>
                        <a:t>1</a:t>
                      </a:r>
                      <a:endParaRPr lang="en-GB" b="0" dirty="0"/>
                    </a:p>
                  </a:txBody>
                  <a:tcPr marL="121872" marR="121872"/>
                </a:tc>
                <a:tc>
                  <a:txBody>
                    <a:bodyPr/>
                    <a:lstStyle/>
                    <a:p>
                      <a:r>
                        <a:rPr lang="en-GB" dirty="0"/>
                        <a:t>2</a:t>
                      </a:r>
                      <a:endParaRPr lang="en-GB" b="0" dirty="0"/>
                    </a:p>
                  </a:txBody>
                  <a:tcPr marL="121872" marR="121872"/>
                </a:tc>
                <a:tc>
                  <a:txBody>
                    <a:bodyPr/>
                    <a:lstStyle/>
                    <a:p>
                      <a:r>
                        <a:rPr lang="en-GB" dirty="0"/>
                        <a:t>3</a:t>
                      </a:r>
                      <a:endParaRPr lang="en-GB" b="0" dirty="0"/>
                    </a:p>
                  </a:txBody>
                  <a:tcPr marL="121872" marR="121872"/>
                </a:tc>
                <a:tc>
                  <a:txBody>
                    <a:bodyPr/>
                    <a:lstStyle/>
                    <a:p>
                      <a:r>
                        <a:rPr lang="en-GB" dirty="0"/>
                        <a:t>4</a:t>
                      </a:r>
                      <a:endParaRPr lang="en-GB" b="0" dirty="0"/>
                    </a:p>
                  </a:txBody>
                  <a:tcPr marL="121872" marR="121872"/>
                </a:tc>
                <a:extLst>
                  <a:ext uri="{0D108BD9-81ED-4DB2-BD59-A6C34878D82A}">
                    <a16:rowId xmlns:a16="http://schemas.microsoft.com/office/drawing/2014/main" val="10000"/>
                  </a:ext>
                </a:extLst>
              </a:tr>
              <a:tr h="370840">
                <a:tc>
                  <a:txBody>
                    <a:bodyPr/>
                    <a:lstStyle/>
                    <a:p>
                      <a:r>
                        <a:rPr lang="en-GB" dirty="0"/>
                        <a:t>8-bit value</a:t>
                      </a:r>
                    </a:p>
                  </a:txBody>
                  <a:tcPr marL="121872" marR="121872"/>
                </a:tc>
                <a:tc>
                  <a:txBody>
                    <a:bodyPr/>
                    <a:lstStyle/>
                    <a:p>
                      <a:r>
                        <a:rPr lang="en-GB" dirty="0"/>
                        <a:t>00111111</a:t>
                      </a:r>
                    </a:p>
                  </a:txBody>
                  <a:tcPr marL="121872" marR="121872"/>
                </a:tc>
                <a:tc>
                  <a:txBody>
                    <a:bodyPr/>
                    <a:lstStyle/>
                    <a:p>
                      <a:r>
                        <a:rPr lang="en-GB" dirty="0"/>
                        <a:t>00000110</a:t>
                      </a:r>
                    </a:p>
                  </a:txBody>
                  <a:tcPr marL="121872" marR="121872"/>
                </a:tc>
                <a:tc>
                  <a:txBody>
                    <a:bodyPr/>
                    <a:lstStyle/>
                    <a:p>
                      <a:r>
                        <a:rPr lang="en-GB" dirty="0"/>
                        <a:t>01011011</a:t>
                      </a:r>
                    </a:p>
                  </a:txBody>
                  <a:tcPr marL="121872" marR="121872"/>
                </a:tc>
                <a:tc>
                  <a:txBody>
                    <a:bodyPr/>
                    <a:lstStyle/>
                    <a:p>
                      <a:r>
                        <a:rPr lang="en-GB" dirty="0"/>
                        <a:t>01001111</a:t>
                      </a:r>
                    </a:p>
                  </a:txBody>
                  <a:tcPr marL="121872" marR="121872"/>
                </a:tc>
                <a:tc>
                  <a:txBody>
                    <a:bodyPr/>
                    <a:lstStyle/>
                    <a:p>
                      <a:r>
                        <a:rPr lang="en-GB" dirty="0"/>
                        <a:t>01100110</a:t>
                      </a:r>
                    </a:p>
                  </a:txBody>
                  <a:tcPr marL="121872" marR="121872"/>
                </a:tc>
                <a:extLst>
                  <a:ext uri="{0D108BD9-81ED-4DB2-BD59-A6C34878D82A}">
                    <a16:rowId xmlns:a16="http://schemas.microsoft.com/office/drawing/2014/main" val="10001"/>
                  </a:ext>
                </a:extLst>
              </a:tr>
              <a:tr h="370840">
                <a:tc>
                  <a:txBody>
                    <a:bodyPr/>
                    <a:lstStyle/>
                    <a:p>
                      <a:r>
                        <a:rPr lang="en-GB" dirty="0"/>
                        <a:t>Display</a:t>
                      </a:r>
                    </a:p>
                  </a:txBody>
                  <a:tcPr marL="121872" marR="121872"/>
                </a:tc>
                <a:tc>
                  <a:txBody>
                    <a:bodyPr/>
                    <a:lstStyle/>
                    <a:p>
                      <a:r>
                        <a:rPr lang="en-GB" dirty="0"/>
                        <a:t>5</a:t>
                      </a:r>
                    </a:p>
                  </a:txBody>
                  <a:tcPr marL="121872" marR="121872"/>
                </a:tc>
                <a:tc>
                  <a:txBody>
                    <a:bodyPr/>
                    <a:lstStyle/>
                    <a:p>
                      <a:r>
                        <a:rPr lang="en-GB" dirty="0"/>
                        <a:t>6</a:t>
                      </a:r>
                    </a:p>
                  </a:txBody>
                  <a:tcPr marL="121872" marR="121872"/>
                </a:tc>
                <a:tc>
                  <a:txBody>
                    <a:bodyPr/>
                    <a:lstStyle/>
                    <a:p>
                      <a:r>
                        <a:rPr lang="en-GB" dirty="0"/>
                        <a:t>7</a:t>
                      </a:r>
                    </a:p>
                  </a:txBody>
                  <a:tcPr marL="121872" marR="121872"/>
                </a:tc>
                <a:tc>
                  <a:txBody>
                    <a:bodyPr/>
                    <a:lstStyle/>
                    <a:p>
                      <a:r>
                        <a:rPr lang="en-GB" dirty="0"/>
                        <a:t>8</a:t>
                      </a:r>
                    </a:p>
                  </a:txBody>
                  <a:tcPr marL="121872" marR="121872"/>
                </a:tc>
                <a:tc>
                  <a:txBody>
                    <a:bodyPr/>
                    <a:lstStyle/>
                    <a:p>
                      <a:r>
                        <a:rPr lang="en-GB" dirty="0"/>
                        <a:t>9</a:t>
                      </a:r>
                    </a:p>
                  </a:txBody>
                  <a:tcPr marL="121872" marR="121872"/>
                </a:tc>
                <a:extLst>
                  <a:ext uri="{0D108BD9-81ED-4DB2-BD59-A6C34878D82A}">
                    <a16:rowId xmlns:a16="http://schemas.microsoft.com/office/drawing/2014/main" val="10002"/>
                  </a:ext>
                </a:extLst>
              </a:tr>
              <a:tr h="370840">
                <a:tc>
                  <a:txBody>
                    <a:bodyPr/>
                    <a:lstStyle/>
                    <a:p>
                      <a:r>
                        <a:rPr lang="en-GB" dirty="0"/>
                        <a:t>8-bit value</a:t>
                      </a:r>
                    </a:p>
                  </a:txBody>
                  <a:tcPr marL="121872" marR="121872"/>
                </a:tc>
                <a:tc>
                  <a:txBody>
                    <a:bodyPr/>
                    <a:lstStyle/>
                    <a:p>
                      <a:r>
                        <a:rPr lang="en-GB" dirty="0"/>
                        <a:t>01101101</a:t>
                      </a:r>
                    </a:p>
                  </a:txBody>
                  <a:tcPr marL="121872" marR="121872"/>
                </a:tc>
                <a:tc>
                  <a:txBody>
                    <a:bodyPr/>
                    <a:lstStyle/>
                    <a:p>
                      <a:r>
                        <a:rPr lang="en-GB" dirty="0"/>
                        <a:t>01111101</a:t>
                      </a:r>
                    </a:p>
                  </a:txBody>
                  <a:tcPr marL="121872" marR="121872"/>
                </a:tc>
                <a:tc>
                  <a:txBody>
                    <a:bodyPr/>
                    <a:lstStyle/>
                    <a:p>
                      <a:r>
                        <a:rPr lang="en-GB" dirty="0"/>
                        <a:t>00000111</a:t>
                      </a:r>
                    </a:p>
                  </a:txBody>
                  <a:tcPr marL="121872" marR="121872"/>
                </a:tc>
                <a:tc>
                  <a:txBody>
                    <a:bodyPr/>
                    <a:lstStyle/>
                    <a:p>
                      <a:r>
                        <a:rPr lang="en-GB" dirty="0"/>
                        <a:t>01111111</a:t>
                      </a:r>
                    </a:p>
                  </a:txBody>
                  <a:tcPr marL="121872" marR="121872"/>
                </a:tc>
                <a:tc>
                  <a:txBody>
                    <a:bodyPr/>
                    <a:lstStyle/>
                    <a:p>
                      <a:r>
                        <a:rPr lang="en-GB" dirty="0"/>
                        <a:t>01101111</a:t>
                      </a:r>
                    </a:p>
                  </a:txBody>
                  <a:tcPr marL="121872" marR="121872"/>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F1F5C630-055F-4D2F-B483-546052B71E0A}"/>
              </a:ext>
            </a:extLst>
          </p:cNvPr>
          <p:cNvSpPr/>
          <p:nvPr/>
        </p:nvSpPr>
        <p:spPr bwMode="auto">
          <a:xfrm>
            <a:off x="2223057" y="5197107"/>
            <a:ext cx="3137962" cy="828675"/>
          </a:xfrm>
          <a:prstGeom prst="rect">
            <a:avLst/>
          </a:prstGeom>
          <a:solidFill>
            <a:schemeClr val="bg1">
              <a:lumMod val="95000"/>
            </a:schemeClr>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endParaRPr lang="en-GB" dirty="0">
              <a:cs typeface="+mn-cs"/>
            </a:endParaRPr>
          </a:p>
        </p:txBody>
      </p:sp>
      <p:cxnSp>
        <p:nvCxnSpPr>
          <p:cNvPr id="8" name="Straight Connector 3">
            <a:extLst>
              <a:ext uri="{FF2B5EF4-FFF2-40B4-BE49-F238E27FC236}">
                <a16:creationId xmlns:a16="http://schemas.microsoft.com/office/drawing/2014/main" id="{BB124475-5D1F-4479-8B43-06D64119B0D5}"/>
              </a:ext>
            </a:extLst>
          </p:cNvPr>
          <p:cNvCxnSpPr>
            <a:cxnSpLocks noChangeShapeType="1"/>
          </p:cNvCxnSpPr>
          <p:nvPr/>
        </p:nvCxnSpPr>
        <p:spPr bwMode="auto">
          <a:xfrm flipH="1">
            <a:off x="2555871"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3ED8BFA1-AE78-4888-ADC0-633DA8EC41B7}"/>
              </a:ext>
            </a:extLst>
          </p:cNvPr>
          <p:cNvCxnSpPr>
            <a:cxnSpLocks noChangeShapeType="1"/>
          </p:cNvCxnSpPr>
          <p:nvPr/>
        </p:nvCxnSpPr>
        <p:spPr bwMode="auto">
          <a:xfrm flipH="1">
            <a:off x="2936227"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0" name="Straight Connector 5">
            <a:extLst>
              <a:ext uri="{FF2B5EF4-FFF2-40B4-BE49-F238E27FC236}">
                <a16:creationId xmlns:a16="http://schemas.microsoft.com/office/drawing/2014/main" id="{3B5E65B3-4A2B-4477-94B9-C3A5C821ACAD}"/>
              </a:ext>
            </a:extLst>
          </p:cNvPr>
          <p:cNvCxnSpPr>
            <a:cxnSpLocks noChangeShapeType="1"/>
          </p:cNvCxnSpPr>
          <p:nvPr/>
        </p:nvCxnSpPr>
        <p:spPr bwMode="auto">
          <a:xfrm>
            <a:off x="2629829" y="537334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1" name="Straight Connector 12">
            <a:extLst>
              <a:ext uri="{FF2B5EF4-FFF2-40B4-BE49-F238E27FC236}">
                <a16:creationId xmlns:a16="http://schemas.microsoft.com/office/drawing/2014/main" id="{E7696EF8-F3A2-403A-9423-835FE6DC0CAD}"/>
              </a:ext>
            </a:extLst>
          </p:cNvPr>
          <p:cNvCxnSpPr>
            <a:cxnSpLocks noChangeShapeType="1"/>
          </p:cNvCxnSpPr>
          <p:nvPr/>
        </p:nvCxnSpPr>
        <p:spPr bwMode="auto">
          <a:xfrm>
            <a:off x="2591090" y="559832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2" name="Straight Connector 13">
            <a:extLst>
              <a:ext uri="{FF2B5EF4-FFF2-40B4-BE49-F238E27FC236}">
                <a16:creationId xmlns:a16="http://schemas.microsoft.com/office/drawing/2014/main" id="{120CE271-A59F-445E-8F6F-C26AFEFF9797}"/>
              </a:ext>
            </a:extLst>
          </p:cNvPr>
          <p:cNvCxnSpPr>
            <a:cxnSpLocks noChangeShapeType="1"/>
          </p:cNvCxnSpPr>
          <p:nvPr/>
        </p:nvCxnSpPr>
        <p:spPr bwMode="auto">
          <a:xfrm flipH="1">
            <a:off x="2515369"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3" name="Straight Connector 14">
            <a:extLst>
              <a:ext uri="{FF2B5EF4-FFF2-40B4-BE49-F238E27FC236}">
                <a16:creationId xmlns:a16="http://schemas.microsoft.com/office/drawing/2014/main" id="{F2BB41FC-23EC-45B3-9F14-E7B10D543C71}"/>
              </a:ext>
            </a:extLst>
          </p:cNvPr>
          <p:cNvCxnSpPr>
            <a:cxnSpLocks noChangeShapeType="1"/>
          </p:cNvCxnSpPr>
          <p:nvPr/>
        </p:nvCxnSpPr>
        <p:spPr bwMode="auto">
          <a:xfrm flipH="1">
            <a:off x="2895727"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4" name="Straight Connector 16">
            <a:extLst>
              <a:ext uri="{FF2B5EF4-FFF2-40B4-BE49-F238E27FC236}">
                <a16:creationId xmlns:a16="http://schemas.microsoft.com/office/drawing/2014/main" id="{F342FC2B-DEA3-4401-A726-99918C9C850F}"/>
              </a:ext>
            </a:extLst>
          </p:cNvPr>
          <p:cNvCxnSpPr>
            <a:cxnSpLocks noChangeShapeType="1"/>
          </p:cNvCxnSpPr>
          <p:nvPr/>
        </p:nvCxnSpPr>
        <p:spPr bwMode="auto">
          <a:xfrm>
            <a:off x="2550590" y="5848297"/>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5" name="Straight Connector 17">
            <a:extLst>
              <a:ext uri="{FF2B5EF4-FFF2-40B4-BE49-F238E27FC236}">
                <a16:creationId xmlns:a16="http://schemas.microsoft.com/office/drawing/2014/main" id="{74267DE9-A8FD-4A07-8C02-85BD129EE570}"/>
              </a:ext>
            </a:extLst>
          </p:cNvPr>
          <p:cNvCxnSpPr>
            <a:cxnSpLocks noChangeShapeType="1"/>
          </p:cNvCxnSpPr>
          <p:nvPr/>
        </p:nvCxnSpPr>
        <p:spPr bwMode="auto">
          <a:xfrm>
            <a:off x="3036603" y="5848297"/>
            <a:ext cx="52827"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6" name="Straight Connector 20">
            <a:extLst>
              <a:ext uri="{FF2B5EF4-FFF2-40B4-BE49-F238E27FC236}">
                <a16:creationId xmlns:a16="http://schemas.microsoft.com/office/drawing/2014/main" id="{AE0EAC9D-0E8B-4CC8-83E7-25E97378FD03}"/>
              </a:ext>
            </a:extLst>
          </p:cNvPr>
          <p:cNvCxnSpPr>
            <a:cxnSpLocks noChangeShapeType="1"/>
          </p:cNvCxnSpPr>
          <p:nvPr/>
        </p:nvCxnSpPr>
        <p:spPr bwMode="auto">
          <a:xfrm flipH="1">
            <a:off x="3274326"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7" name="Straight Connector 21">
            <a:extLst>
              <a:ext uri="{FF2B5EF4-FFF2-40B4-BE49-F238E27FC236}">
                <a16:creationId xmlns:a16="http://schemas.microsoft.com/office/drawing/2014/main" id="{DC2AF6B9-6C0D-4F98-A581-A4230283CE0D}"/>
              </a:ext>
            </a:extLst>
          </p:cNvPr>
          <p:cNvCxnSpPr>
            <a:cxnSpLocks noChangeShapeType="1"/>
          </p:cNvCxnSpPr>
          <p:nvPr/>
        </p:nvCxnSpPr>
        <p:spPr bwMode="auto">
          <a:xfrm flipH="1">
            <a:off x="3654684"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8" name="Straight Connector 22">
            <a:extLst>
              <a:ext uri="{FF2B5EF4-FFF2-40B4-BE49-F238E27FC236}">
                <a16:creationId xmlns:a16="http://schemas.microsoft.com/office/drawing/2014/main" id="{4948C592-452D-4A88-A767-4AE84978C18F}"/>
              </a:ext>
            </a:extLst>
          </p:cNvPr>
          <p:cNvCxnSpPr>
            <a:cxnSpLocks noChangeShapeType="1"/>
          </p:cNvCxnSpPr>
          <p:nvPr/>
        </p:nvCxnSpPr>
        <p:spPr bwMode="auto">
          <a:xfrm>
            <a:off x="3348286" y="537334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19" name="Straight Connector 23">
            <a:extLst>
              <a:ext uri="{FF2B5EF4-FFF2-40B4-BE49-F238E27FC236}">
                <a16:creationId xmlns:a16="http://schemas.microsoft.com/office/drawing/2014/main" id="{D55DA4DA-A08F-4D33-895A-E7ACF9AA7FC7}"/>
              </a:ext>
            </a:extLst>
          </p:cNvPr>
          <p:cNvCxnSpPr>
            <a:cxnSpLocks noChangeShapeType="1"/>
          </p:cNvCxnSpPr>
          <p:nvPr/>
        </p:nvCxnSpPr>
        <p:spPr bwMode="auto">
          <a:xfrm>
            <a:off x="3309545" y="559832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0" name="Straight Connector 24">
            <a:extLst>
              <a:ext uri="{FF2B5EF4-FFF2-40B4-BE49-F238E27FC236}">
                <a16:creationId xmlns:a16="http://schemas.microsoft.com/office/drawing/2014/main" id="{14347017-74FF-42B3-A1DE-5060A9B581AF}"/>
              </a:ext>
            </a:extLst>
          </p:cNvPr>
          <p:cNvCxnSpPr>
            <a:cxnSpLocks noChangeShapeType="1"/>
          </p:cNvCxnSpPr>
          <p:nvPr/>
        </p:nvCxnSpPr>
        <p:spPr bwMode="auto">
          <a:xfrm flipH="1">
            <a:off x="3233826"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1" name="Straight Connector 25">
            <a:extLst>
              <a:ext uri="{FF2B5EF4-FFF2-40B4-BE49-F238E27FC236}">
                <a16:creationId xmlns:a16="http://schemas.microsoft.com/office/drawing/2014/main" id="{ABE53BFB-902F-4237-AF79-A8AA4ADBD2FA}"/>
              </a:ext>
            </a:extLst>
          </p:cNvPr>
          <p:cNvCxnSpPr>
            <a:cxnSpLocks noChangeShapeType="1"/>
          </p:cNvCxnSpPr>
          <p:nvPr/>
        </p:nvCxnSpPr>
        <p:spPr bwMode="auto">
          <a:xfrm flipH="1">
            <a:off x="3614185"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2" name="Straight Connector 26">
            <a:extLst>
              <a:ext uri="{FF2B5EF4-FFF2-40B4-BE49-F238E27FC236}">
                <a16:creationId xmlns:a16="http://schemas.microsoft.com/office/drawing/2014/main" id="{C52D1EA7-D3B7-44B0-9636-F2040A18F4F0}"/>
              </a:ext>
            </a:extLst>
          </p:cNvPr>
          <p:cNvCxnSpPr>
            <a:cxnSpLocks noChangeShapeType="1"/>
          </p:cNvCxnSpPr>
          <p:nvPr/>
        </p:nvCxnSpPr>
        <p:spPr bwMode="auto">
          <a:xfrm>
            <a:off x="3269044" y="5848297"/>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3" name="Straight Connector 27">
            <a:extLst>
              <a:ext uri="{FF2B5EF4-FFF2-40B4-BE49-F238E27FC236}">
                <a16:creationId xmlns:a16="http://schemas.microsoft.com/office/drawing/2014/main" id="{1E236630-5CDD-42F2-A669-55B0675127EC}"/>
              </a:ext>
            </a:extLst>
          </p:cNvPr>
          <p:cNvCxnSpPr>
            <a:cxnSpLocks noChangeShapeType="1"/>
          </p:cNvCxnSpPr>
          <p:nvPr/>
        </p:nvCxnSpPr>
        <p:spPr bwMode="auto">
          <a:xfrm>
            <a:off x="3755058" y="5848297"/>
            <a:ext cx="52827"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4" name="Straight Connector 28">
            <a:extLst>
              <a:ext uri="{FF2B5EF4-FFF2-40B4-BE49-F238E27FC236}">
                <a16:creationId xmlns:a16="http://schemas.microsoft.com/office/drawing/2014/main" id="{2267FE33-477E-47F7-B198-CA8E1C4FF22A}"/>
              </a:ext>
            </a:extLst>
          </p:cNvPr>
          <p:cNvCxnSpPr>
            <a:cxnSpLocks noChangeShapeType="1"/>
          </p:cNvCxnSpPr>
          <p:nvPr/>
        </p:nvCxnSpPr>
        <p:spPr bwMode="auto">
          <a:xfrm flipH="1">
            <a:off x="3982216"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5" name="Straight Connector 29">
            <a:extLst>
              <a:ext uri="{FF2B5EF4-FFF2-40B4-BE49-F238E27FC236}">
                <a16:creationId xmlns:a16="http://schemas.microsoft.com/office/drawing/2014/main" id="{E481950B-8BA4-40A6-8466-A4D6A2CDA81D}"/>
              </a:ext>
            </a:extLst>
          </p:cNvPr>
          <p:cNvCxnSpPr>
            <a:cxnSpLocks noChangeShapeType="1"/>
          </p:cNvCxnSpPr>
          <p:nvPr/>
        </p:nvCxnSpPr>
        <p:spPr bwMode="auto">
          <a:xfrm flipH="1">
            <a:off x="4362573"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6" name="Straight Connector 30">
            <a:extLst>
              <a:ext uri="{FF2B5EF4-FFF2-40B4-BE49-F238E27FC236}">
                <a16:creationId xmlns:a16="http://schemas.microsoft.com/office/drawing/2014/main" id="{A86392B9-24FD-459A-B7A5-3B3606278171}"/>
              </a:ext>
            </a:extLst>
          </p:cNvPr>
          <p:cNvCxnSpPr>
            <a:cxnSpLocks noChangeShapeType="1"/>
          </p:cNvCxnSpPr>
          <p:nvPr/>
        </p:nvCxnSpPr>
        <p:spPr bwMode="auto">
          <a:xfrm>
            <a:off x="4056176" y="537334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7" name="Straight Connector 31">
            <a:extLst>
              <a:ext uri="{FF2B5EF4-FFF2-40B4-BE49-F238E27FC236}">
                <a16:creationId xmlns:a16="http://schemas.microsoft.com/office/drawing/2014/main" id="{EFBD8DF7-F9B0-4D47-AD82-576633E45998}"/>
              </a:ext>
            </a:extLst>
          </p:cNvPr>
          <p:cNvCxnSpPr>
            <a:cxnSpLocks noChangeShapeType="1"/>
          </p:cNvCxnSpPr>
          <p:nvPr/>
        </p:nvCxnSpPr>
        <p:spPr bwMode="auto">
          <a:xfrm>
            <a:off x="4017435" y="559832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8" name="Straight Connector 32">
            <a:extLst>
              <a:ext uri="{FF2B5EF4-FFF2-40B4-BE49-F238E27FC236}">
                <a16:creationId xmlns:a16="http://schemas.microsoft.com/office/drawing/2014/main" id="{20F762BD-91D6-42F7-AFD2-72C77A1A38D7}"/>
              </a:ext>
            </a:extLst>
          </p:cNvPr>
          <p:cNvCxnSpPr>
            <a:cxnSpLocks noChangeShapeType="1"/>
          </p:cNvCxnSpPr>
          <p:nvPr/>
        </p:nvCxnSpPr>
        <p:spPr bwMode="auto">
          <a:xfrm flipH="1">
            <a:off x="3941715"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9" name="Straight Connector 33">
            <a:extLst>
              <a:ext uri="{FF2B5EF4-FFF2-40B4-BE49-F238E27FC236}">
                <a16:creationId xmlns:a16="http://schemas.microsoft.com/office/drawing/2014/main" id="{9F8CC0E2-EEFD-499A-AAED-66EE03ED24DF}"/>
              </a:ext>
            </a:extLst>
          </p:cNvPr>
          <p:cNvCxnSpPr>
            <a:cxnSpLocks noChangeShapeType="1"/>
          </p:cNvCxnSpPr>
          <p:nvPr/>
        </p:nvCxnSpPr>
        <p:spPr bwMode="auto">
          <a:xfrm flipH="1">
            <a:off x="4322074"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0" name="Straight Connector 34">
            <a:extLst>
              <a:ext uri="{FF2B5EF4-FFF2-40B4-BE49-F238E27FC236}">
                <a16:creationId xmlns:a16="http://schemas.microsoft.com/office/drawing/2014/main" id="{771AAC84-9210-4989-B228-2CE93DE0DEB2}"/>
              </a:ext>
            </a:extLst>
          </p:cNvPr>
          <p:cNvCxnSpPr>
            <a:cxnSpLocks noChangeShapeType="1"/>
          </p:cNvCxnSpPr>
          <p:nvPr/>
        </p:nvCxnSpPr>
        <p:spPr bwMode="auto">
          <a:xfrm>
            <a:off x="3976934" y="5848297"/>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1" name="Straight Connector 35">
            <a:extLst>
              <a:ext uri="{FF2B5EF4-FFF2-40B4-BE49-F238E27FC236}">
                <a16:creationId xmlns:a16="http://schemas.microsoft.com/office/drawing/2014/main" id="{1CEDF301-6BFD-428A-A7DF-3E44BBAF13CB}"/>
              </a:ext>
            </a:extLst>
          </p:cNvPr>
          <p:cNvCxnSpPr>
            <a:cxnSpLocks noChangeShapeType="1"/>
          </p:cNvCxnSpPr>
          <p:nvPr/>
        </p:nvCxnSpPr>
        <p:spPr bwMode="auto">
          <a:xfrm>
            <a:off x="4462950" y="5848297"/>
            <a:ext cx="52827"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2" name="Straight Connector 36">
            <a:extLst>
              <a:ext uri="{FF2B5EF4-FFF2-40B4-BE49-F238E27FC236}">
                <a16:creationId xmlns:a16="http://schemas.microsoft.com/office/drawing/2014/main" id="{B82299C5-1AF1-4CA8-9A8F-FD9D0E1CF054}"/>
              </a:ext>
            </a:extLst>
          </p:cNvPr>
          <p:cNvCxnSpPr>
            <a:cxnSpLocks noChangeShapeType="1"/>
          </p:cNvCxnSpPr>
          <p:nvPr/>
        </p:nvCxnSpPr>
        <p:spPr bwMode="auto">
          <a:xfrm flipH="1">
            <a:off x="4679541"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3" name="Straight Connector 37">
            <a:extLst>
              <a:ext uri="{FF2B5EF4-FFF2-40B4-BE49-F238E27FC236}">
                <a16:creationId xmlns:a16="http://schemas.microsoft.com/office/drawing/2014/main" id="{B487C309-0328-47A0-9A28-D8C11F6A2441}"/>
              </a:ext>
            </a:extLst>
          </p:cNvPr>
          <p:cNvCxnSpPr>
            <a:cxnSpLocks noChangeShapeType="1"/>
          </p:cNvCxnSpPr>
          <p:nvPr/>
        </p:nvCxnSpPr>
        <p:spPr bwMode="auto">
          <a:xfrm flipH="1">
            <a:off x="5059900"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4" name="Straight Connector 38">
            <a:extLst>
              <a:ext uri="{FF2B5EF4-FFF2-40B4-BE49-F238E27FC236}">
                <a16:creationId xmlns:a16="http://schemas.microsoft.com/office/drawing/2014/main" id="{43A67D96-FF93-46CC-BBE2-9287F69C4D39}"/>
              </a:ext>
            </a:extLst>
          </p:cNvPr>
          <p:cNvCxnSpPr>
            <a:cxnSpLocks noChangeShapeType="1"/>
          </p:cNvCxnSpPr>
          <p:nvPr/>
        </p:nvCxnSpPr>
        <p:spPr bwMode="auto">
          <a:xfrm>
            <a:off x="4753502" y="537334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5" name="Straight Connector 39">
            <a:extLst>
              <a:ext uri="{FF2B5EF4-FFF2-40B4-BE49-F238E27FC236}">
                <a16:creationId xmlns:a16="http://schemas.microsoft.com/office/drawing/2014/main" id="{B47CCBC2-F2BD-4EA1-ABEF-BC860CC61BEC}"/>
              </a:ext>
            </a:extLst>
          </p:cNvPr>
          <p:cNvCxnSpPr>
            <a:cxnSpLocks noChangeShapeType="1"/>
          </p:cNvCxnSpPr>
          <p:nvPr/>
        </p:nvCxnSpPr>
        <p:spPr bwMode="auto">
          <a:xfrm>
            <a:off x="4714760" y="559832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6" name="Straight Connector 40">
            <a:extLst>
              <a:ext uri="{FF2B5EF4-FFF2-40B4-BE49-F238E27FC236}">
                <a16:creationId xmlns:a16="http://schemas.microsoft.com/office/drawing/2014/main" id="{B48698EB-9A5B-4878-930A-ECE4C3928F46}"/>
              </a:ext>
            </a:extLst>
          </p:cNvPr>
          <p:cNvCxnSpPr>
            <a:cxnSpLocks noChangeShapeType="1"/>
          </p:cNvCxnSpPr>
          <p:nvPr/>
        </p:nvCxnSpPr>
        <p:spPr bwMode="auto">
          <a:xfrm flipH="1">
            <a:off x="4639039"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7" name="Straight Connector 41">
            <a:extLst>
              <a:ext uri="{FF2B5EF4-FFF2-40B4-BE49-F238E27FC236}">
                <a16:creationId xmlns:a16="http://schemas.microsoft.com/office/drawing/2014/main" id="{2B88F8F4-2888-4BEB-855E-B3C5BB4D2346}"/>
              </a:ext>
            </a:extLst>
          </p:cNvPr>
          <p:cNvCxnSpPr>
            <a:cxnSpLocks noChangeShapeType="1"/>
          </p:cNvCxnSpPr>
          <p:nvPr/>
        </p:nvCxnSpPr>
        <p:spPr bwMode="auto">
          <a:xfrm flipH="1">
            <a:off x="5019402"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8" name="Straight Connector 42">
            <a:extLst>
              <a:ext uri="{FF2B5EF4-FFF2-40B4-BE49-F238E27FC236}">
                <a16:creationId xmlns:a16="http://schemas.microsoft.com/office/drawing/2014/main" id="{25398ACB-A371-4D7C-A24F-CF73E210D1DF}"/>
              </a:ext>
            </a:extLst>
          </p:cNvPr>
          <p:cNvCxnSpPr>
            <a:cxnSpLocks noChangeShapeType="1"/>
          </p:cNvCxnSpPr>
          <p:nvPr/>
        </p:nvCxnSpPr>
        <p:spPr bwMode="auto">
          <a:xfrm>
            <a:off x="4674258" y="5848297"/>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9" name="Straight Connector 43">
            <a:extLst>
              <a:ext uri="{FF2B5EF4-FFF2-40B4-BE49-F238E27FC236}">
                <a16:creationId xmlns:a16="http://schemas.microsoft.com/office/drawing/2014/main" id="{A81A4648-5F37-40FC-81BF-0A08010D88FA}"/>
              </a:ext>
            </a:extLst>
          </p:cNvPr>
          <p:cNvCxnSpPr>
            <a:cxnSpLocks noChangeShapeType="1"/>
          </p:cNvCxnSpPr>
          <p:nvPr/>
        </p:nvCxnSpPr>
        <p:spPr bwMode="auto">
          <a:xfrm>
            <a:off x="5160275" y="5848297"/>
            <a:ext cx="52827"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40" name="Rectangle 39">
            <a:extLst>
              <a:ext uri="{FF2B5EF4-FFF2-40B4-BE49-F238E27FC236}">
                <a16:creationId xmlns:a16="http://schemas.microsoft.com/office/drawing/2014/main" id="{8EC66668-0DCC-4A57-893F-A609D0A06C49}"/>
              </a:ext>
            </a:extLst>
          </p:cNvPr>
          <p:cNvSpPr/>
          <p:nvPr/>
        </p:nvSpPr>
        <p:spPr bwMode="auto">
          <a:xfrm>
            <a:off x="6239765" y="5197107"/>
            <a:ext cx="3136200" cy="828675"/>
          </a:xfrm>
          <a:prstGeom prst="rect">
            <a:avLst/>
          </a:prstGeom>
          <a:solidFill>
            <a:schemeClr val="bg1">
              <a:lumMod val="95000"/>
            </a:schemeClr>
          </a:solidFill>
          <a:ln w="1905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endParaRPr lang="en-GB" dirty="0">
              <a:cs typeface="+mn-cs"/>
            </a:endParaRPr>
          </a:p>
        </p:txBody>
      </p:sp>
      <p:cxnSp>
        <p:nvCxnSpPr>
          <p:cNvPr id="41" name="Straight Connector 40">
            <a:extLst>
              <a:ext uri="{FF2B5EF4-FFF2-40B4-BE49-F238E27FC236}">
                <a16:creationId xmlns:a16="http://schemas.microsoft.com/office/drawing/2014/main" id="{9B4BE69C-6E8B-4F3B-A845-94C70E1687B5}"/>
              </a:ext>
            </a:extLst>
          </p:cNvPr>
          <p:cNvCxnSpPr/>
          <p:nvPr/>
        </p:nvCxnSpPr>
        <p:spPr bwMode="auto">
          <a:xfrm flipH="1">
            <a:off x="6570818" y="5368342"/>
            <a:ext cx="35218" cy="207481"/>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2" name="Straight Connector 49">
            <a:extLst>
              <a:ext uri="{FF2B5EF4-FFF2-40B4-BE49-F238E27FC236}">
                <a16:creationId xmlns:a16="http://schemas.microsoft.com/office/drawing/2014/main" id="{2EE8D25F-6606-4448-B051-96EF7FA3FF64}"/>
              </a:ext>
            </a:extLst>
          </p:cNvPr>
          <p:cNvCxnSpPr>
            <a:cxnSpLocks noChangeShapeType="1"/>
          </p:cNvCxnSpPr>
          <p:nvPr/>
        </p:nvCxnSpPr>
        <p:spPr bwMode="auto">
          <a:xfrm flipH="1">
            <a:off x="6951176"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43" name="Straight Connector 42">
            <a:extLst>
              <a:ext uri="{FF2B5EF4-FFF2-40B4-BE49-F238E27FC236}">
                <a16:creationId xmlns:a16="http://schemas.microsoft.com/office/drawing/2014/main" id="{2F6500DB-8534-4490-8E16-769CCB60EBD9}"/>
              </a:ext>
            </a:extLst>
          </p:cNvPr>
          <p:cNvCxnSpPr/>
          <p:nvPr/>
        </p:nvCxnSpPr>
        <p:spPr bwMode="auto">
          <a:xfrm>
            <a:off x="6644778" y="5373340"/>
            <a:ext cx="299356"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4" name="Straight Connector 43">
            <a:extLst>
              <a:ext uri="{FF2B5EF4-FFF2-40B4-BE49-F238E27FC236}">
                <a16:creationId xmlns:a16="http://schemas.microsoft.com/office/drawing/2014/main" id="{EBE3F187-DB0F-4549-B385-FBE83C338E27}"/>
              </a:ext>
            </a:extLst>
          </p:cNvPr>
          <p:cNvCxnSpPr/>
          <p:nvPr/>
        </p:nvCxnSpPr>
        <p:spPr bwMode="auto">
          <a:xfrm>
            <a:off x="6606037" y="5598320"/>
            <a:ext cx="299356"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5" name="Straight Connector 44">
            <a:extLst>
              <a:ext uri="{FF2B5EF4-FFF2-40B4-BE49-F238E27FC236}">
                <a16:creationId xmlns:a16="http://schemas.microsoft.com/office/drawing/2014/main" id="{B7011C0E-C5EB-433F-9C86-E8AC4D398FDF}"/>
              </a:ext>
            </a:extLst>
          </p:cNvPr>
          <p:cNvCxnSpPr/>
          <p:nvPr/>
        </p:nvCxnSpPr>
        <p:spPr bwMode="auto">
          <a:xfrm flipH="1">
            <a:off x="6530316" y="5618319"/>
            <a:ext cx="35218" cy="207481"/>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6" name="Straight Connector 53">
            <a:extLst>
              <a:ext uri="{FF2B5EF4-FFF2-40B4-BE49-F238E27FC236}">
                <a16:creationId xmlns:a16="http://schemas.microsoft.com/office/drawing/2014/main" id="{EB729B2C-8216-4114-A722-F11C97E33B4D}"/>
              </a:ext>
            </a:extLst>
          </p:cNvPr>
          <p:cNvCxnSpPr>
            <a:cxnSpLocks noChangeShapeType="1"/>
          </p:cNvCxnSpPr>
          <p:nvPr/>
        </p:nvCxnSpPr>
        <p:spPr bwMode="auto">
          <a:xfrm flipH="1">
            <a:off x="6910676"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374D93E3-04AA-4E30-A964-A97EE3E88689}"/>
              </a:ext>
            </a:extLst>
          </p:cNvPr>
          <p:cNvCxnSpPr/>
          <p:nvPr/>
        </p:nvCxnSpPr>
        <p:spPr bwMode="auto">
          <a:xfrm>
            <a:off x="6565534" y="5848297"/>
            <a:ext cx="299356"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8" name="Straight Connector 47">
            <a:extLst>
              <a:ext uri="{FF2B5EF4-FFF2-40B4-BE49-F238E27FC236}">
                <a16:creationId xmlns:a16="http://schemas.microsoft.com/office/drawing/2014/main" id="{5580B294-86CB-403B-BDD0-6A9574E51B92}"/>
              </a:ext>
            </a:extLst>
          </p:cNvPr>
          <p:cNvCxnSpPr/>
          <p:nvPr/>
        </p:nvCxnSpPr>
        <p:spPr bwMode="auto">
          <a:xfrm>
            <a:off x="7051549" y="5848297"/>
            <a:ext cx="52827"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9" name="Straight Connector 48">
            <a:extLst>
              <a:ext uri="{FF2B5EF4-FFF2-40B4-BE49-F238E27FC236}">
                <a16:creationId xmlns:a16="http://schemas.microsoft.com/office/drawing/2014/main" id="{5357B03A-5476-4AE4-BDD5-496D8E6DB286}"/>
              </a:ext>
            </a:extLst>
          </p:cNvPr>
          <p:cNvCxnSpPr/>
          <p:nvPr/>
        </p:nvCxnSpPr>
        <p:spPr bwMode="auto">
          <a:xfrm flipH="1">
            <a:off x="7289273" y="5368342"/>
            <a:ext cx="35218" cy="207481"/>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0" name="Straight Connector 57">
            <a:extLst>
              <a:ext uri="{FF2B5EF4-FFF2-40B4-BE49-F238E27FC236}">
                <a16:creationId xmlns:a16="http://schemas.microsoft.com/office/drawing/2014/main" id="{45557771-3F97-46B7-8431-9AD65348708C}"/>
              </a:ext>
            </a:extLst>
          </p:cNvPr>
          <p:cNvCxnSpPr>
            <a:cxnSpLocks noChangeShapeType="1"/>
          </p:cNvCxnSpPr>
          <p:nvPr/>
        </p:nvCxnSpPr>
        <p:spPr bwMode="auto">
          <a:xfrm flipH="1">
            <a:off x="7669633"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1" name="Straight Connector 58">
            <a:extLst>
              <a:ext uri="{FF2B5EF4-FFF2-40B4-BE49-F238E27FC236}">
                <a16:creationId xmlns:a16="http://schemas.microsoft.com/office/drawing/2014/main" id="{2027291B-98CC-48C9-828B-C2DEEB992990}"/>
              </a:ext>
            </a:extLst>
          </p:cNvPr>
          <p:cNvCxnSpPr>
            <a:cxnSpLocks noChangeShapeType="1"/>
          </p:cNvCxnSpPr>
          <p:nvPr/>
        </p:nvCxnSpPr>
        <p:spPr bwMode="auto">
          <a:xfrm>
            <a:off x="7363233" y="537334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2" name="Straight Connector 59">
            <a:extLst>
              <a:ext uri="{FF2B5EF4-FFF2-40B4-BE49-F238E27FC236}">
                <a16:creationId xmlns:a16="http://schemas.microsoft.com/office/drawing/2014/main" id="{7370915E-EE01-428D-A119-A3B244F303DC}"/>
              </a:ext>
            </a:extLst>
          </p:cNvPr>
          <p:cNvCxnSpPr>
            <a:cxnSpLocks noChangeShapeType="1"/>
          </p:cNvCxnSpPr>
          <p:nvPr/>
        </p:nvCxnSpPr>
        <p:spPr bwMode="auto">
          <a:xfrm>
            <a:off x="7324492" y="559832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3" name="Straight Connector 60">
            <a:extLst>
              <a:ext uri="{FF2B5EF4-FFF2-40B4-BE49-F238E27FC236}">
                <a16:creationId xmlns:a16="http://schemas.microsoft.com/office/drawing/2014/main" id="{FE929A28-039C-4FD2-A46D-5B7AF33AAA29}"/>
              </a:ext>
            </a:extLst>
          </p:cNvPr>
          <p:cNvCxnSpPr>
            <a:cxnSpLocks noChangeShapeType="1"/>
          </p:cNvCxnSpPr>
          <p:nvPr/>
        </p:nvCxnSpPr>
        <p:spPr bwMode="auto">
          <a:xfrm flipH="1">
            <a:off x="7248773"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4" name="Straight Connector 53">
            <a:extLst>
              <a:ext uri="{FF2B5EF4-FFF2-40B4-BE49-F238E27FC236}">
                <a16:creationId xmlns:a16="http://schemas.microsoft.com/office/drawing/2014/main" id="{6C395B00-98E0-4B53-B0E8-C615BD2ED10E}"/>
              </a:ext>
            </a:extLst>
          </p:cNvPr>
          <p:cNvCxnSpPr/>
          <p:nvPr/>
        </p:nvCxnSpPr>
        <p:spPr bwMode="auto">
          <a:xfrm flipH="1">
            <a:off x="7629131" y="5618319"/>
            <a:ext cx="35218" cy="207481"/>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5" name="Straight Connector 62">
            <a:extLst>
              <a:ext uri="{FF2B5EF4-FFF2-40B4-BE49-F238E27FC236}">
                <a16:creationId xmlns:a16="http://schemas.microsoft.com/office/drawing/2014/main" id="{FE1C6ACC-DA81-4E04-8C22-F808C605B0D9}"/>
              </a:ext>
            </a:extLst>
          </p:cNvPr>
          <p:cNvCxnSpPr>
            <a:cxnSpLocks noChangeShapeType="1"/>
          </p:cNvCxnSpPr>
          <p:nvPr/>
        </p:nvCxnSpPr>
        <p:spPr bwMode="auto">
          <a:xfrm>
            <a:off x="7283993" y="5848297"/>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6" name="Straight Connector 55">
            <a:extLst>
              <a:ext uri="{FF2B5EF4-FFF2-40B4-BE49-F238E27FC236}">
                <a16:creationId xmlns:a16="http://schemas.microsoft.com/office/drawing/2014/main" id="{45FC9378-190E-44C3-8FE8-0293758AAF48}"/>
              </a:ext>
            </a:extLst>
          </p:cNvPr>
          <p:cNvCxnSpPr/>
          <p:nvPr/>
        </p:nvCxnSpPr>
        <p:spPr bwMode="auto">
          <a:xfrm>
            <a:off x="7770003" y="5848297"/>
            <a:ext cx="52827"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7" name="Straight Connector 56">
            <a:extLst>
              <a:ext uri="{FF2B5EF4-FFF2-40B4-BE49-F238E27FC236}">
                <a16:creationId xmlns:a16="http://schemas.microsoft.com/office/drawing/2014/main" id="{D78556C2-40F3-4A92-846D-199707A8946B}"/>
              </a:ext>
            </a:extLst>
          </p:cNvPr>
          <p:cNvCxnSpPr/>
          <p:nvPr/>
        </p:nvCxnSpPr>
        <p:spPr bwMode="auto">
          <a:xfrm flipH="1">
            <a:off x="7997162" y="5368342"/>
            <a:ext cx="35218" cy="207481"/>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8" name="Straight Connector 65">
            <a:extLst>
              <a:ext uri="{FF2B5EF4-FFF2-40B4-BE49-F238E27FC236}">
                <a16:creationId xmlns:a16="http://schemas.microsoft.com/office/drawing/2014/main" id="{7BA26785-1982-41F0-BDF9-596A7CFBD428}"/>
              </a:ext>
            </a:extLst>
          </p:cNvPr>
          <p:cNvCxnSpPr>
            <a:cxnSpLocks noChangeShapeType="1"/>
          </p:cNvCxnSpPr>
          <p:nvPr/>
        </p:nvCxnSpPr>
        <p:spPr bwMode="auto">
          <a:xfrm flipH="1">
            <a:off x="8377523"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59" name="Straight Connector 66">
            <a:extLst>
              <a:ext uri="{FF2B5EF4-FFF2-40B4-BE49-F238E27FC236}">
                <a16:creationId xmlns:a16="http://schemas.microsoft.com/office/drawing/2014/main" id="{E8C52E0F-2D75-4BDC-A70D-8582B1CEFD17}"/>
              </a:ext>
            </a:extLst>
          </p:cNvPr>
          <p:cNvCxnSpPr>
            <a:cxnSpLocks noChangeShapeType="1"/>
          </p:cNvCxnSpPr>
          <p:nvPr/>
        </p:nvCxnSpPr>
        <p:spPr bwMode="auto">
          <a:xfrm>
            <a:off x="8071123" y="537334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0" name="Straight Connector 67">
            <a:extLst>
              <a:ext uri="{FF2B5EF4-FFF2-40B4-BE49-F238E27FC236}">
                <a16:creationId xmlns:a16="http://schemas.microsoft.com/office/drawing/2014/main" id="{8B5F9699-A9BF-424B-8217-C82C36319106}"/>
              </a:ext>
            </a:extLst>
          </p:cNvPr>
          <p:cNvCxnSpPr>
            <a:cxnSpLocks noChangeShapeType="1"/>
          </p:cNvCxnSpPr>
          <p:nvPr/>
        </p:nvCxnSpPr>
        <p:spPr bwMode="auto">
          <a:xfrm>
            <a:off x="8032381" y="559832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1" name="Straight Connector 60">
            <a:extLst>
              <a:ext uri="{FF2B5EF4-FFF2-40B4-BE49-F238E27FC236}">
                <a16:creationId xmlns:a16="http://schemas.microsoft.com/office/drawing/2014/main" id="{57230859-C3D6-43EB-BDF9-40573C70F392}"/>
              </a:ext>
            </a:extLst>
          </p:cNvPr>
          <p:cNvCxnSpPr/>
          <p:nvPr/>
        </p:nvCxnSpPr>
        <p:spPr bwMode="auto">
          <a:xfrm flipH="1">
            <a:off x="7956659" y="5618319"/>
            <a:ext cx="35218" cy="207481"/>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2" name="Straight Connector 69">
            <a:extLst>
              <a:ext uri="{FF2B5EF4-FFF2-40B4-BE49-F238E27FC236}">
                <a16:creationId xmlns:a16="http://schemas.microsoft.com/office/drawing/2014/main" id="{36FB33CD-625E-4356-A85E-98DB22EA8367}"/>
              </a:ext>
            </a:extLst>
          </p:cNvPr>
          <p:cNvCxnSpPr>
            <a:cxnSpLocks noChangeShapeType="1"/>
          </p:cNvCxnSpPr>
          <p:nvPr/>
        </p:nvCxnSpPr>
        <p:spPr bwMode="auto">
          <a:xfrm flipH="1">
            <a:off x="8337019"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3" name="Straight Connector 70">
            <a:extLst>
              <a:ext uri="{FF2B5EF4-FFF2-40B4-BE49-F238E27FC236}">
                <a16:creationId xmlns:a16="http://schemas.microsoft.com/office/drawing/2014/main" id="{9284B620-2E55-4EF3-890E-88B213F5D2DA}"/>
              </a:ext>
            </a:extLst>
          </p:cNvPr>
          <p:cNvCxnSpPr>
            <a:cxnSpLocks noChangeShapeType="1"/>
          </p:cNvCxnSpPr>
          <p:nvPr/>
        </p:nvCxnSpPr>
        <p:spPr bwMode="auto">
          <a:xfrm>
            <a:off x="7991877" y="5848297"/>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4" name="Straight Connector 63">
            <a:extLst>
              <a:ext uri="{FF2B5EF4-FFF2-40B4-BE49-F238E27FC236}">
                <a16:creationId xmlns:a16="http://schemas.microsoft.com/office/drawing/2014/main" id="{3253BAB1-460D-429C-82CD-94F14026D570}"/>
              </a:ext>
            </a:extLst>
          </p:cNvPr>
          <p:cNvCxnSpPr/>
          <p:nvPr/>
        </p:nvCxnSpPr>
        <p:spPr bwMode="auto">
          <a:xfrm>
            <a:off x="8477888" y="5848297"/>
            <a:ext cx="52827"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5" name="Straight Connector 72">
            <a:extLst>
              <a:ext uri="{FF2B5EF4-FFF2-40B4-BE49-F238E27FC236}">
                <a16:creationId xmlns:a16="http://schemas.microsoft.com/office/drawing/2014/main" id="{5C322AE1-3BF5-4881-B9F8-5C9904546B1F}"/>
              </a:ext>
            </a:extLst>
          </p:cNvPr>
          <p:cNvCxnSpPr>
            <a:cxnSpLocks noChangeShapeType="1"/>
          </p:cNvCxnSpPr>
          <p:nvPr/>
        </p:nvCxnSpPr>
        <p:spPr bwMode="auto">
          <a:xfrm flipH="1">
            <a:off x="8694480"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6" name="Straight Connector 73">
            <a:extLst>
              <a:ext uri="{FF2B5EF4-FFF2-40B4-BE49-F238E27FC236}">
                <a16:creationId xmlns:a16="http://schemas.microsoft.com/office/drawing/2014/main" id="{CF989A86-95A8-4170-B9E7-8377FF6DFE98}"/>
              </a:ext>
            </a:extLst>
          </p:cNvPr>
          <p:cNvCxnSpPr>
            <a:cxnSpLocks noChangeShapeType="1"/>
          </p:cNvCxnSpPr>
          <p:nvPr/>
        </p:nvCxnSpPr>
        <p:spPr bwMode="auto">
          <a:xfrm flipH="1">
            <a:off x="9074841" y="5368342"/>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7" name="Straight Connector 66">
            <a:extLst>
              <a:ext uri="{FF2B5EF4-FFF2-40B4-BE49-F238E27FC236}">
                <a16:creationId xmlns:a16="http://schemas.microsoft.com/office/drawing/2014/main" id="{49B36761-4A48-44FB-A11A-5B4741A81BAF}"/>
              </a:ext>
            </a:extLst>
          </p:cNvPr>
          <p:cNvCxnSpPr/>
          <p:nvPr/>
        </p:nvCxnSpPr>
        <p:spPr bwMode="auto">
          <a:xfrm>
            <a:off x="8768441" y="5373340"/>
            <a:ext cx="299356"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8" name="Straight Connector 75">
            <a:extLst>
              <a:ext uri="{FF2B5EF4-FFF2-40B4-BE49-F238E27FC236}">
                <a16:creationId xmlns:a16="http://schemas.microsoft.com/office/drawing/2014/main" id="{13989720-E47B-4F69-ACD6-F328F804D29A}"/>
              </a:ext>
            </a:extLst>
          </p:cNvPr>
          <p:cNvCxnSpPr>
            <a:cxnSpLocks noChangeShapeType="1"/>
          </p:cNvCxnSpPr>
          <p:nvPr/>
        </p:nvCxnSpPr>
        <p:spPr bwMode="auto">
          <a:xfrm>
            <a:off x="8729699" y="5598320"/>
            <a:ext cx="299356" cy="0"/>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69" name="Straight Connector 68">
            <a:extLst>
              <a:ext uri="{FF2B5EF4-FFF2-40B4-BE49-F238E27FC236}">
                <a16:creationId xmlns:a16="http://schemas.microsoft.com/office/drawing/2014/main" id="{23F1FBCD-70B8-4A00-92D2-293FA15FD580}"/>
              </a:ext>
            </a:extLst>
          </p:cNvPr>
          <p:cNvCxnSpPr/>
          <p:nvPr/>
        </p:nvCxnSpPr>
        <p:spPr bwMode="auto">
          <a:xfrm flipH="1">
            <a:off x="8653971" y="5618319"/>
            <a:ext cx="35218" cy="207481"/>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70" name="Straight Connector 77">
            <a:extLst>
              <a:ext uri="{FF2B5EF4-FFF2-40B4-BE49-F238E27FC236}">
                <a16:creationId xmlns:a16="http://schemas.microsoft.com/office/drawing/2014/main" id="{F9EA3C69-FD27-4EC4-80EE-6CABCE324633}"/>
              </a:ext>
            </a:extLst>
          </p:cNvPr>
          <p:cNvCxnSpPr>
            <a:cxnSpLocks noChangeShapeType="1"/>
          </p:cNvCxnSpPr>
          <p:nvPr/>
        </p:nvCxnSpPr>
        <p:spPr bwMode="auto">
          <a:xfrm flipH="1">
            <a:off x="9034331" y="5618319"/>
            <a:ext cx="35218" cy="207481"/>
          </a:xfrm>
          <a:prstGeom prst="line">
            <a:avLst/>
          </a:prstGeom>
          <a:noFill/>
          <a:ln w="38100" algn="ctr">
            <a:solidFill>
              <a:srgbClr val="FF0000"/>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71" name="Straight Connector 70">
            <a:extLst>
              <a:ext uri="{FF2B5EF4-FFF2-40B4-BE49-F238E27FC236}">
                <a16:creationId xmlns:a16="http://schemas.microsoft.com/office/drawing/2014/main" id="{10125F61-31A3-4FE8-9126-03137168AD8C}"/>
              </a:ext>
            </a:extLst>
          </p:cNvPr>
          <p:cNvCxnSpPr/>
          <p:nvPr/>
        </p:nvCxnSpPr>
        <p:spPr bwMode="auto">
          <a:xfrm>
            <a:off x="8689187" y="5848297"/>
            <a:ext cx="299356"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72" name="Straight Connector 71">
            <a:extLst>
              <a:ext uri="{FF2B5EF4-FFF2-40B4-BE49-F238E27FC236}">
                <a16:creationId xmlns:a16="http://schemas.microsoft.com/office/drawing/2014/main" id="{69589ACA-95A2-4171-8319-D15D95DFFA6C}"/>
              </a:ext>
            </a:extLst>
          </p:cNvPr>
          <p:cNvCxnSpPr/>
          <p:nvPr/>
        </p:nvCxnSpPr>
        <p:spPr bwMode="auto">
          <a:xfrm>
            <a:off x="9175167" y="5868494"/>
            <a:ext cx="52827" cy="0"/>
          </a:xfrm>
          <a:prstGeom prst="line">
            <a:avLst/>
          </a:prstGeom>
          <a:noFill/>
          <a:ln w="381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318040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8DA5-F12E-4F02-AB68-0E5ADFB7DDCA}"/>
              </a:ext>
            </a:extLst>
          </p:cNvPr>
          <p:cNvSpPr>
            <a:spLocks noGrp="1"/>
          </p:cNvSpPr>
          <p:nvPr>
            <p:ph type="title"/>
          </p:nvPr>
        </p:nvSpPr>
        <p:spPr/>
        <p:txBody>
          <a:bodyPr/>
          <a:lstStyle/>
          <a:p>
            <a:r>
              <a:rPr lang="en-GB" dirty="0"/>
              <a:t>Digital IO Example: Infrared Emitter/Detector</a:t>
            </a:r>
            <a:endParaRPr lang="en-US" dirty="0"/>
          </a:p>
        </p:txBody>
      </p:sp>
      <p:sp>
        <p:nvSpPr>
          <p:cNvPr id="3" name="Content Placeholder 2">
            <a:extLst>
              <a:ext uri="{FF2B5EF4-FFF2-40B4-BE49-F238E27FC236}">
                <a16:creationId xmlns:a16="http://schemas.microsoft.com/office/drawing/2014/main" id="{C667F3DD-31FF-49A6-84A7-FB42EDEBCA60}"/>
              </a:ext>
            </a:extLst>
          </p:cNvPr>
          <p:cNvSpPr>
            <a:spLocks noGrp="1"/>
          </p:cNvSpPr>
          <p:nvPr>
            <p:ph idx="1"/>
          </p:nvPr>
        </p:nvSpPr>
        <p:spPr/>
        <p:txBody>
          <a:bodyPr/>
          <a:lstStyle/>
          <a:p>
            <a:r>
              <a:rPr lang="en-GB" dirty="0"/>
              <a:t>Infrared emitter (LED)</a:t>
            </a:r>
          </a:p>
          <a:p>
            <a:pPr lvl="1"/>
            <a:r>
              <a:rPr lang="en-GB" dirty="0"/>
              <a:t>A light-emitting diode that emits invisible infrared (IR) when conducting e.g. when connected to digital output:</a:t>
            </a:r>
          </a:p>
          <a:p>
            <a:pPr lvl="2"/>
            <a:r>
              <a:rPr lang="en-GB" dirty="0"/>
              <a:t>‘1’: IR emitted (or brightness above a threshold)</a:t>
            </a:r>
          </a:p>
          <a:p>
            <a:pPr lvl="2"/>
            <a:r>
              <a:rPr lang="en-GB" dirty="0"/>
              <a:t>‘0’: no IR emitted (or brightness below a threshold)</a:t>
            </a:r>
          </a:p>
          <a:p>
            <a:pPr lvl="2"/>
            <a:endParaRPr lang="en-GB" dirty="0"/>
          </a:p>
          <a:p>
            <a:r>
              <a:rPr lang="en-GB" dirty="0"/>
              <a:t>Infrared detector (photodiode)</a:t>
            </a:r>
          </a:p>
          <a:p>
            <a:pPr lvl="1"/>
            <a:r>
              <a:rPr lang="en-GB" dirty="0"/>
              <a:t>Converts light into either current or voltage e.g. when connected to digital input:</a:t>
            </a:r>
          </a:p>
          <a:p>
            <a:pPr lvl="2"/>
            <a:r>
              <a:rPr lang="en-GB" dirty="0"/>
              <a:t>‘1’: IR received (or brightness above a threshold)</a:t>
            </a:r>
          </a:p>
          <a:p>
            <a:pPr lvl="2"/>
            <a:r>
              <a:rPr lang="en-GB" dirty="0"/>
              <a:t>‘0’: no IR received (or brightness below a threshold)</a:t>
            </a:r>
          </a:p>
          <a:p>
            <a:pPr lvl="2"/>
            <a:endParaRPr lang="en-US" dirty="0"/>
          </a:p>
        </p:txBody>
      </p:sp>
      <p:sp>
        <p:nvSpPr>
          <p:cNvPr id="4" name="Isosceles Triangle 3">
            <a:extLst>
              <a:ext uri="{FF2B5EF4-FFF2-40B4-BE49-F238E27FC236}">
                <a16:creationId xmlns:a16="http://schemas.microsoft.com/office/drawing/2014/main" id="{F74BCB5E-C65E-4CD1-9E4D-E58D3FFC1865}"/>
              </a:ext>
            </a:extLst>
          </p:cNvPr>
          <p:cNvSpPr/>
          <p:nvPr/>
        </p:nvSpPr>
        <p:spPr bwMode="auto">
          <a:xfrm rot="5400000">
            <a:off x="2651068" y="4552394"/>
            <a:ext cx="451837" cy="491260"/>
          </a:xfrm>
          <a:prstGeom prst="triangle">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Arial" charset="0"/>
              <a:ea typeface="MS PGothic" pitchFamily="34" charset="-128"/>
            </a:endParaRPr>
          </a:p>
        </p:txBody>
      </p:sp>
      <p:sp>
        <p:nvSpPr>
          <p:cNvPr id="5" name="Rectangle 4">
            <a:extLst>
              <a:ext uri="{FF2B5EF4-FFF2-40B4-BE49-F238E27FC236}">
                <a16:creationId xmlns:a16="http://schemas.microsoft.com/office/drawing/2014/main" id="{E16CDA02-348E-4FE2-B34C-9C659E614307}"/>
              </a:ext>
            </a:extLst>
          </p:cNvPr>
          <p:cNvSpPr/>
          <p:nvPr/>
        </p:nvSpPr>
        <p:spPr bwMode="auto">
          <a:xfrm>
            <a:off x="4124788" y="5020809"/>
            <a:ext cx="235805" cy="355015"/>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Arial" charset="0"/>
              <a:ea typeface="MS PGothic" pitchFamily="34" charset="-128"/>
            </a:endParaRPr>
          </a:p>
        </p:txBody>
      </p:sp>
      <p:cxnSp>
        <p:nvCxnSpPr>
          <p:cNvPr id="6" name="Elbow Connector 6">
            <a:extLst>
              <a:ext uri="{FF2B5EF4-FFF2-40B4-BE49-F238E27FC236}">
                <a16:creationId xmlns:a16="http://schemas.microsoft.com/office/drawing/2014/main" id="{EC785E99-666B-46E6-8FCD-E663BB59303C}"/>
              </a:ext>
            </a:extLst>
          </p:cNvPr>
          <p:cNvCxnSpPr>
            <a:stCxn id="4" idx="0"/>
            <a:endCxn id="5" idx="0"/>
          </p:cNvCxnSpPr>
          <p:nvPr/>
        </p:nvCxnSpPr>
        <p:spPr bwMode="auto">
          <a:xfrm>
            <a:off x="3122616" y="4798024"/>
            <a:ext cx="1120074" cy="222784"/>
          </a:xfrm>
          <a:prstGeom prst="bentConnector2">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7" name="Isosceles Triangle 6">
            <a:extLst>
              <a:ext uri="{FF2B5EF4-FFF2-40B4-BE49-F238E27FC236}">
                <a16:creationId xmlns:a16="http://schemas.microsoft.com/office/drawing/2014/main" id="{D27F1B17-F78E-494D-A3B9-AD2B39E07BEC}"/>
              </a:ext>
            </a:extLst>
          </p:cNvPr>
          <p:cNvSpPr/>
          <p:nvPr/>
        </p:nvSpPr>
        <p:spPr bwMode="auto">
          <a:xfrm rot="10800000">
            <a:off x="4021624" y="5507280"/>
            <a:ext cx="442135" cy="207476"/>
          </a:xfrm>
          <a:prstGeom prst="triangle">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Arial" charset="0"/>
              <a:ea typeface="MS PGothic" pitchFamily="34" charset="-128"/>
            </a:endParaRPr>
          </a:p>
        </p:txBody>
      </p:sp>
      <p:cxnSp>
        <p:nvCxnSpPr>
          <p:cNvPr id="8" name="Straight Connector 7">
            <a:extLst>
              <a:ext uri="{FF2B5EF4-FFF2-40B4-BE49-F238E27FC236}">
                <a16:creationId xmlns:a16="http://schemas.microsoft.com/office/drawing/2014/main" id="{02DA4F43-E2DB-40C6-B726-830FD633FC7E}"/>
              </a:ext>
            </a:extLst>
          </p:cNvPr>
          <p:cNvCxnSpPr/>
          <p:nvPr/>
        </p:nvCxnSpPr>
        <p:spPr bwMode="auto">
          <a:xfrm>
            <a:off x="4021622" y="5714755"/>
            <a:ext cx="4421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 name="Straight Arrow Connector 8">
            <a:extLst>
              <a:ext uri="{FF2B5EF4-FFF2-40B4-BE49-F238E27FC236}">
                <a16:creationId xmlns:a16="http://schemas.microsoft.com/office/drawing/2014/main" id="{28758620-A6FA-44C9-A5E2-C76DC1972890}"/>
              </a:ext>
            </a:extLst>
          </p:cNvPr>
          <p:cNvCxnSpPr/>
          <p:nvPr/>
        </p:nvCxnSpPr>
        <p:spPr bwMode="auto">
          <a:xfrm>
            <a:off x="4242689" y="4824391"/>
            <a:ext cx="0" cy="188265"/>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8AB84D07-74DD-49A6-BD22-404E54946DD5}"/>
              </a:ext>
            </a:extLst>
          </p:cNvPr>
          <p:cNvCxnSpPr/>
          <p:nvPr/>
        </p:nvCxnSpPr>
        <p:spPr bwMode="auto">
          <a:xfrm flipH="1">
            <a:off x="3746515" y="5561066"/>
            <a:ext cx="137553" cy="94133"/>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B5B1EC03-FC1B-425C-AE02-818BC4A48D8A}"/>
              </a:ext>
            </a:extLst>
          </p:cNvPr>
          <p:cNvCxnSpPr/>
          <p:nvPr/>
        </p:nvCxnSpPr>
        <p:spPr bwMode="auto">
          <a:xfrm flipH="1">
            <a:off x="3884070" y="5631261"/>
            <a:ext cx="137553" cy="94133"/>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12" name="Straight Connector 11">
            <a:extLst>
              <a:ext uri="{FF2B5EF4-FFF2-40B4-BE49-F238E27FC236}">
                <a16:creationId xmlns:a16="http://schemas.microsoft.com/office/drawing/2014/main" id="{D2078801-F479-4890-9943-FD518525F534}"/>
              </a:ext>
            </a:extLst>
          </p:cNvPr>
          <p:cNvCxnSpPr>
            <a:stCxn id="5" idx="2"/>
            <a:endCxn id="7" idx="3"/>
          </p:cNvCxnSpPr>
          <p:nvPr/>
        </p:nvCxnSpPr>
        <p:spPr bwMode="auto">
          <a:xfrm>
            <a:off x="4242690" y="5375824"/>
            <a:ext cx="0" cy="1314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27182DC-3B34-461E-92F2-72C93FDF1044}"/>
              </a:ext>
            </a:extLst>
          </p:cNvPr>
          <p:cNvCxnSpPr/>
          <p:nvPr/>
        </p:nvCxnSpPr>
        <p:spPr bwMode="auto">
          <a:xfrm flipH="1">
            <a:off x="4242690" y="5725394"/>
            <a:ext cx="1" cy="21854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549EF578-7A5F-4AE9-990A-07B543B74E0C}"/>
              </a:ext>
            </a:extLst>
          </p:cNvPr>
          <p:cNvCxnSpPr/>
          <p:nvPr/>
        </p:nvCxnSpPr>
        <p:spPr bwMode="auto">
          <a:xfrm>
            <a:off x="4021622" y="5943934"/>
            <a:ext cx="4421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51C72C31-5443-4C1A-ACF6-1AE13CDF9F23}"/>
              </a:ext>
            </a:extLst>
          </p:cNvPr>
          <p:cNvCxnSpPr/>
          <p:nvPr/>
        </p:nvCxnSpPr>
        <p:spPr bwMode="auto">
          <a:xfrm>
            <a:off x="4124787" y="6002029"/>
            <a:ext cx="22107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E858AFC-4846-4306-8518-DF9A6D039392}"/>
              </a:ext>
            </a:extLst>
          </p:cNvPr>
          <p:cNvCxnSpPr/>
          <p:nvPr/>
        </p:nvCxnSpPr>
        <p:spPr bwMode="auto">
          <a:xfrm>
            <a:off x="2130268" y="4798024"/>
            <a:ext cx="50108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7" name="Isosceles Triangle 16">
            <a:extLst>
              <a:ext uri="{FF2B5EF4-FFF2-40B4-BE49-F238E27FC236}">
                <a16:creationId xmlns:a16="http://schemas.microsoft.com/office/drawing/2014/main" id="{FD90BC75-A901-4230-B204-5AD50DC03E1D}"/>
              </a:ext>
            </a:extLst>
          </p:cNvPr>
          <p:cNvSpPr/>
          <p:nvPr/>
        </p:nvSpPr>
        <p:spPr bwMode="auto">
          <a:xfrm rot="16200000">
            <a:off x="7884855" y="5734528"/>
            <a:ext cx="451837" cy="491260"/>
          </a:xfrm>
          <a:prstGeom prst="triangle">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Arial" charset="0"/>
              <a:ea typeface="MS PGothic" pitchFamily="34" charset="-128"/>
            </a:endParaRPr>
          </a:p>
        </p:txBody>
      </p:sp>
      <p:cxnSp>
        <p:nvCxnSpPr>
          <p:cNvPr id="18" name="Straight Arrow Connector 17">
            <a:extLst>
              <a:ext uri="{FF2B5EF4-FFF2-40B4-BE49-F238E27FC236}">
                <a16:creationId xmlns:a16="http://schemas.microsoft.com/office/drawing/2014/main" id="{ECFC90C0-B6F7-44A6-990A-68B625A5069E}"/>
              </a:ext>
            </a:extLst>
          </p:cNvPr>
          <p:cNvCxnSpPr/>
          <p:nvPr/>
        </p:nvCxnSpPr>
        <p:spPr bwMode="auto">
          <a:xfrm>
            <a:off x="9476477" y="4675611"/>
            <a:ext cx="0" cy="188265"/>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19" name="Straight Connector 18">
            <a:extLst>
              <a:ext uri="{FF2B5EF4-FFF2-40B4-BE49-F238E27FC236}">
                <a16:creationId xmlns:a16="http://schemas.microsoft.com/office/drawing/2014/main" id="{89AEE6AB-363F-4BE3-AE98-658FF6D51869}"/>
              </a:ext>
            </a:extLst>
          </p:cNvPr>
          <p:cNvCxnSpPr/>
          <p:nvPr/>
        </p:nvCxnSpPr>
        <p:spPr bwMode="auto">
          <a:xfrm>
            <a:off x="7364056" y="5980158"/>
            <a:ext cx="50108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E96B4A73-DD3A-4B02-A18D-0C9C488691D9}"/>
              </a:ext>
            </a:extLst>
          </p:cNvPr>
          <p:cNvCxnSpPr/>
          <p:nvPr/>
        </p:nvCxnSpPr>
        <p:spPr bwMode="auto">
          <a:xfrm>
            <a:off x="9476477" y="4759931"/>
            <a:ext cx="0" cy="50299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F13C573F-0B45-4B9E-B716-CC2C412F63FD}"/>
              </a:ext>
            </a:extLst>
          </p:cNvPr>
          <p:cNvCxnSpPr/>
          <p:nvPr/>
        </p:nvCxnSpPr>
        <p:spPr bwMode="auto">
          <a:xfrm>
            <a:off x="9145095" y="4673413"/>
            <a:ext cx="63864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2" name="TextBox 21">
            <a:extLst>
              <a:ext uri="{FF2B5EF4-FFF2-40B4-BE49-F238E27FC236}">
                <a16:creationId xmlns:a16="http://schemas.microsoft.com/office/drawing/2014/main" id="{5C8D90B7-D1DC-49F9-8108-3E79E235B1B7}"/>
              </a:ext>
            </a:extLst>
          </p:cNvPr>
          <p:cNvSpPr txBox="1"/>
          <p:nvPr/>
        </p:nvSpPr>
        <p:spPr>
          <a:xfrm>
            <a:off x="8980303" y="4405261"/>
            <a:ext cx="800219" cy="276999"/>
          </a:xfrm>
          <a:prstGeom prst="rect">
            <a:avLst/>
          </a:prstGeom>
          <a:noFill/>
        </p:spPr>
        <p:txBody>
          <a:bodyPr wrap="none" rtlCol="0">
            <a:spAutoFit/>
          </a:bodyPr>
          <a:lstStyle/>
          <a:p>
            <a:r>
              <a:rPr lang="en-GB" sz="1200" b="0" dirty="0"/>
              <a:t>Vcc 3.3V</a:t>
            </a:r>
          </a:p>
        </p:txBody>
      </p:sp>
      <p:sp>
        <p:nvSpPr>
          <p:cNvPr id="23" name="TextBox 22">
            <a:extLst>
              <a:ext uri="{FF2B5EF4-FFF2-40B4-BE49-F238E27FC236}">
                <a16:creationId xmlns:a16="http://schemas.microsoft.com/office/drawing/2014/main" id="{3BC70ABC-BB6E-4492-928B-04BB94C1D707}"/>
              </a:ext>
            </a:extLst>
          </p:cNvPr>
          <p:cNvSpPr txBox="1"/>
          <p:nvPr/>
        </p:nvSpPr>
        <p:spPr>
          <a:xfrm>
            <a:off x="6336898" y="5713744"/>
            <a:ext cx="994183" cy="276999"/>
          </a:xfrm>
          <a:prstGeom prst="rect">
            <a:avLst/>
          </a:prstGeom>
          <a:noFill/>
        </p:spPr>
        <p:txBody>
          <a:bodyPr wrap="none" rtlCol="0">
            <a:spAutoFit/>
          </a:bodyPr>
          <a:lstStyle/>
          <a:p>
            <a:r>
              <a:rPr lang="en-GB" sz="1200" b="0" dirty="0"/>
              <a:t>Digital Input</a:t>
            </a:r>
          </a:p>
        </p:txBody>
      </p:sp>
      <p:sp>
        <p:nvSpPr>
          <p:cNvPr id="24" name="TextBox 23">
            <a:extLst>
              <a:ext uri="{FF2B5EF4-FFF2-40B4-BE49-F238E27FC236}">
                <a16:creationId xmlns:a16="http://schemas.microsoft.com/office/drawing/2014/main" id="{A70BC6AC-1C75-42D9-8E54-EECAEF5E6C2A}"/>
              </a:ext>
            </a:extLst>
          </p:cNvPr>
          <p:cNvSpPr txBox="1"/>
          <p:nvPr/>
        </p:nvSpPr>
        <p:spPr>
          <a:xfrm>
            <a:off x="1103109" y="4554691"/>
            <a:ext cx="1114408" cy="276999"/>
          </a:xfrm>
          <a:prstGeom prst="rect">
            <a:avLst/>
          </a:prstGeom>
          <a:noFill/>
        </p:spPr>
        <p:txBody>
          <a:bodyPr wrap="none" rtlCol="0">
            <a:spAutoFit/>
          </a:bodyPr>
          <a:lstStyle/>
          <a:p>
            <a:r>
              <a:rPr lang="en-GB" sz="1200" b="0" dirty="0"/>
              <a:t>Digital Output</a:t>
            </a:r>
          </a:p>
        </p:txBody>
      </p:sp>
      <p:sp>
        <p:nvSpPr>
          <p:cNvPr id="25" name="TextBox 24">
            <a:extLst>
              <a:ext uri="{FF2B5EF4-FFF2-40B4-BE49-F238E27FC236}">
                <a16:creationId xmlns:a16="http://schemas.microsoft.com/office/drawing/2014/main" id="{3074BFB8-5365-4B1A-90B0-4BC9E13ABEBD}"/>
              </a:ext>
            </a:extLst>
          </p:cNvPr>
          <p:cNvSpPr txBox="1"/>
          <p:nvPr/>
        </p:nvSpPr>
        <p:spPr>
          <a:xfrm>
            <a:off x="3916043" y="6002029"/>
            <a:ext cx="526106" cy="276999"/>
          </a:xfrm>
          <a:prstGeom prst="rect">
            <a:avLst/>
          </a:prstGeom>
          <a:noFill/>
        </p:spPr>
        <p:txBody>
          <a:bodyPr wrap="none" rtlCol="0">
            <a:spAutoFit/>
          </a:bodyPr>
          <a:lstStyle/>
          <a:p>
            <a:r>
              <a:rPr lang="en-GB" sz="1200" b="0" dirty="0"/>
              <a:t>GND</a:t>
            </a:r>
          </a:p>
        </p:txBody>
      </p:sp>
      <p:sp>
        <p:nvSpPr>
          <p:cNvPr id="26" name="TextBox 25">
            <a:extLst>
              <a:ext uri="{FF2B5EF4-FFF2-40B4-BE49-F238E27FC236}">
                <a16:creationId xmlns:a16="http://schemas.microsoft.com/office/drawing/2014/main" id="{16881160-E27F-4D8A-84C3-0C477BC37D6D}"/>
              </a:ext>
            </a:extLst>
          </p:cNvPr>
          <p:cNvSpPr txBox="1"/>
          <p:nvPr/>
        </p:nvSpPr>
        <p:spPr>
          <a:xfrm>
            <a:off x="2059559" y="5465079"/>
            <a:ext cx="1226618" cy="276999"/>
          </a:xfrm>
          <a:prstGeom prst="rect">
            <a:avLst/>
          </a:prstGeom>
          <a:noFill/>
        </p:spPr>
        <p:txBody>
          <a:bodyPr wrap="none" rtlCol="0">
            <a:spAutoFit/>
          </a:bodyPr>
          <a:lstStyle/>
          <a:p>
            <a:r>
              <a:rPr lang="en-GB" sz="1200" b="0" dirty="0"/>
              <a:t>Infrared emitter</a:t>
            </a:r>
          </a:p>
        </p:txBody>
      </p:sp>
      <p:sp>
        <p:nvSpPr>
          <p:cNvPr id="27" name="TextBox 26">
            <a:extLst>
              <a:ext uri="{FF2B5EF4-FFF2-40B4-BE49-F238E27FC236}">
                <a16:creationId xmlns:a16="http://schemas.microsoft.com/office/drawing/2014/main" id="{52AFB850-1FD0-4B05-A011-0C75E13A1C97}"/>
              </a:ext>
            </a:extLst>
          </p:cNvPr>
          <p:cNvSpPr txBox="1"/>
          <p:nvPr/>
        </p:nvSpPr>
        <p:spPr>
          <a:xfrm>
            <a:off x="4431888" y="5076648"/>
            <a:ext cx="295274" cy="276999"/>
          </a:xfrm>
          <a:prstGeom prst="rect">
            <a:avLst/>
          </a:prstGeom>
          <a:noFill/>
        </p:spPr>
        <p:txBody>
          <a:bodyPr wrap="none" rtlCol="0">
            <a:spAutoFit/>
          </a:bodyPr>
          <a:lstStyle/>
          <a:p>
            <a:r>
              <a:rPr lang="en-GB" sz="1200" b="0" dirty="0"/>
              <a:t>R</a:t>
            </a:r>
            <a:endParaRPr lang="en-GB" sz="1200" b="0" baseline="-25000" dirty="0"/>
          </a:p>
        </p:txBody>
      </p:sp>
      <p:sp>
        <p:nvSpPr>
          <p:cNvPr id="28" name="TextBox 27">
            <a:extLst>
              <a:ext uri="{FF2B5EF4-FFF2-40B4-BE49-F238E27FC236}">
                <a16:creationId xmlns:a16="http://schemas.microsoft.com/office/drawing/2014/main" id="{1206FC5B-9841-4BE6-9E83-61DB521ED986}"/>
              </a:ext>
            </a:extLst>
          </p:cNvPr>
          <p:cNvSpPr txBox="1"/>
          <p:nvPr/>
        </p:nvSpPr>
        <p:spPr>
          <a:xfrm>
            <a:off x="9594381" y="4860305"/>
            <a:ext cx="295274" cy="276999"/>
          </a:xfrm>
          <a:prstGeom prst="rect">
            <a:avLst/>
          </a:prstGeom>
          <a:noFill/>
        </p:spPr>
        <p:txBody>
          <a:bodyPr wrap="none" rtlCol="0">
            <a:spAutoFit/>
          </a:bodyPr>
          <a:lstStyle/>
          <a:p>
            <a:r>
              <a:rPr lang="en-GB" sz="1200" b="0" dirty="0"/>
              <a:t>R</a:t>
            </a:r>
            <a:endParaRPr lang="en-GB" sz="1200" b="0" baseline="-25000" dirty="0"/>
          </a:p>
        </p:txBody>
      </p:sp>
      <p:sp>
        <p:nvSpPr>
          <p:cNvPr id="29" name="TextBox 28">
            <a:extLst>
              <a:ext uri="{FF2B5EF4-FFF2-40B4-BE49-F238E27FC236}">
                <a16:creationId xmlns:a16="http://schemas.microsoft.com/office/drawing/2014/main" id="{769128C8-BF69-4112-B446-9F2E04A5FA3F}"/>
              </a:ext>
            </a:extLst>
          </p:cNvPr>
          <p:cNvSpPr txBox="1"/>
          <p:nvPr/>
        </p:nvSpPr>
        <p:spPr>
          <a:xfrm>
            <a:off x="9479001" y="5409764"/>
            <a:ext cx="1311578" cy="276999"/>
          </a:xfrm>
          <a:prstGeom prst="rect">
            <a:avLst/>
          </a:prstGeom>
          <a:noFill/>
        </p:spPr>
        <p:txBody>
          <a:bodyPr wrap="none" rtlCol="0">
            <a:spAutoFit/>
          </a:bodyPr>
          <a:lstStyle/>
          <a:p>
            <a:r>
              <a:rPr lang="en-GB" sz="1200" b="0" dirty="0"/>
              <a:t>Infrared detector</a:t>
            </a:r>
          </a:p>
        </p:txBody>
      </p:sp>
      <p:cxnSp>
        <p:nvCxnSpPr>
          <p:cNvPr id="30" name="Straight Connector 29">
            <a:extLst>
              <a:ext uri="{FF2B5EF4-FFF2-40B4-BE49-F238E27FC236}">
                <a16:creationId xmlns:a16="http://schemas.microsoft.com/office/drawing/2014/main" id="{83C79668-1397-440C-99A3-4B3E241A0BE8}"/>
              </a:ext>
            </a:extLst>
          </p:cNvPr>
          <p:cNvCxnSpPr/>
          <p:nvPr/>
        </p:nvCxnSpPr>
        <p:spPr bwMode="auto">
          <a:xfrm flipV="1">
            <a:off x="9171224" y="5262929"/>
            <a:ext cx="0" cy="43405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 name="Straight Arrow Connector 30">
            <a:extLst>
              <a:ext uri="{FF2B5EF4-FFF2-40B4-BE49-F238E27FC236}">
                <a16:creationId xmlns:a16="http://schemas.microsoft.com/office/drawing/2014/main" id="{8873B810-F37C-4A09-91E5-D45E94C115E7}"/>
              </a:ext>
            </a:extLst>
          </p:cNvPr>
          <p:cNvCxnSpPr/>
          <p:nvPr/>
        </p:nvCxnSpPr>
        <p:spPr bwMode="auto">
          <a:xfrm rot="11700000" flipH="1">
            <a:off x="8978418" y="5580878"/>
            <a:ext cx="137553" cy="94133"/>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E85112E-B4B4-4D23-BA50-3BB13B19850B}"/>
              </a:ext>
            </a:extLst>
          </p:cNvPr>
          <p:cNvCxnSpPr/>
          <p:nvPr/>
        </p:nvCxnSpPr>
        <p:spPr bwMode="auto">
          <a:xfrm rot="11700000" flipH="1">
            <a:off x="8895750" y="5491788"/>
            <a:ext cx="137553" cy="94133"/>
          </a:xfrm>
          <a:prstGeom prst="straightConnector1">
            <a:avLst/>
          </a:prstGeom>
          <a:noFill/>
          <a:ln w="19050" cap="flat" cmpd="sng" algn="ctr">
            <a:solidFill>
              <a:schemeClr val="tx1">
                <a:lumMod val="75000"/>
                <a:lumOff val="25000"/>
              </a:schemeClr>
            </a:solidFill>
            <a:prstDash val="solid"/>
            <a:round/>
            <a:headEnd type="none" w="med" len="med"/>
            <a:tailEnd type="arrow"/>
          </a:ln>
          <a:effectLst/>
        </p:spPr>
      </p:cxnSp>
      <p:cxnSp>
        <p:nvCxnSpPr>
          <p:cNvPr id="33" name="Straight Connector 32">
            <a:extLst>
              <a:ext uri="{FF2B5EF4-FFF2-40B4-BE49-F238E27FC236}">
                <a16:creationId xmlns:a16="http://schemas.microsoft.com/office/drawing/2014/main" id="{51DBBD2B-C3C7-4908-818A-1F50BAA5C19D}"/>
              </a:ext>
            </a:extLst>
          </p:cNvPr>
          <p:cNvCxnSpPr/>
          <p:nvPr/>
        </p:nvCxnSpPr>
        <p:spPr bwMode="auto">
          <a:xfrm>
            <a:off x="8964525" y="5475776"/>
            <a:ext cx="228685" cy="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4F3008D-6321-423B-BD52-1D51EB329BED}"/>
              </a:ext>
            </a:extLst>
          </p:cNvPr>
          <p:cNvCxnSpPr/>
          <p:nvPr/>
        </p:nvCxnSpPr>
        <p:spPr bwMode="auto">
          <a:xfrm flipV="1">
            <a:off x="9197557" y="5262930"/>
            <a:ext cx="278194" cy="10440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5869A88-C4DE-4961-8F53-62DDDA07B7DF}"/>
              </a:ext>
            </a:extLst>
          </p:cNvPr>
          <p:cNvCxnSpPr/>
          <p:nvPr/>
        </p:nvCxnSpPr>
        <p:spPr bwMode="auto">
          <a:xfrm>
            <a:off x="9193210" y="5569126"/>
            <a:ext cx="282542" cy="1695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36" name="Isosceles Triangle 35">
            <a:extLst>
              <a:ext uri="{FF2B5EF4-FFF2-40B4-BE49-F238E27FC236}">
                <a16:creationId xmlns:a16="http://schemas.microsoft.com/office/drawing/2014/main" id="{102B89A2-046B-4E24-B418-833C94D90806}"/>
              </a:ext>
            </a:extLst>
          </p:cNvPr>
          <p:cNvSpPr/>
          <p:nvPr/>
        </p:nvSpPr>
        <p:spPr bwMode="auto">
          <a:xfrm rot="7984181">
            <a:off x="9315148" y="5607255"/>
            <a:ext cx="122513" cy="119347"/>
          </a:xfrm>
          <a:prstGeom prst="triangle">
            <a:avLst/>
          </a:prstGeom>
          <a:solidFill>
            <a:schemeClr val="accent6"/>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Arial" charset="0"/>
              <a:ea typeface="MS PGothic" pitchFamily="34" charset="-128"/>
            </a:endParaRPr>
          </a:p>
        </p:txBody>
      </p:sp>
      <p:cxnSp>
        <p:nvCxnSpPr>
          <p:cNvPr id="37" name="Straight Connector 36">
            <a:extLst>
              <a:ext uri="{FF2B5EF4-FFF2-40B4-BE49-F238E27FC236}">
                <a16:creationId xmlns:a16="http://schemas.microsoft.com/office/drawing/2014/main" id="{B1F0233A-703F-47E9-B151-46261C5C31EE}"/>
              </a:ext>
            </a:extLst>
          </p:cNvPr>
          <p:cNvCxnSpPr/>
          <p:nvPr/>
        </p:nvCxnSpPr>
        <p:spPr bwMode="auto">
          <a:xfrm flipV="1">
            <a:off x="9475751" y="5025595"/>
            <a:ext cx="0" cy="23733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C6F469C6-EF02-448C-9434-EB6A37BD6C80}"/>
              </a:ext>
            </a:extLst>
          </p:cNvPr>
          <p:cNvCxnSpPr/>
          <p:nvPr/>
        </p:nvCxnSpPr>
        <p:spPr bwMode="auto">
          <a:xfrm flipH="1" flipV="1">
            <a:off x="9475751" y="5723270"/>
            <a:ext cx="3251" cy="25688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39" name="Rectangle 38">
            <a:extLst>
              <a:ext uri="{FF2B5EF4-FFF2-40B4-BE49-F238E27FC236}">
                <a16:creationId xmlns:a16="http://schemas.microsoft.com/office/drawing/2014/main" id="{F4D7B3C1-8955-4A7F-9372-D0601C95AABB}"/>
              </a:ext>
            </a:extLst>
          </p:cNvPr>
          <p:cNvSpPr/>
          <p:nvPr/>
        </p:nvSpPr>
        <p:spPr bwMode="auto">
          <a:xfrm>
            <a:off x="9358576" y="4891077"/>
            <a:ext cx="235805" cy="243156"/>
          </a:xfrm>
          <a:prstGeom prst="rect">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Arial" charset="0"/>
              <a:ea typeface="MS PGothic" pitchFamily="34" charset="-128"/>
            </a:endParaRPr>
          </a:p>
        </p:txBody>
      </p:sp>
      <p:cxnSp>
        <p:nvCxnSpPr>
          <p:cNvPr id="40" name="Straight Connector 39">
            <a:extLst>
              <a:ext uri="{FF2B5EF4-FFF2-40B4-BE49-F238E27FC236}">
                <a16:creationId xmlns:a16="http://schemas.microsoft.com/office/drawing/2014/main" id="{8DE3F63B-C6AB-4373-B2B6-074E3108B7F6}"/>
              </a:ext>
            </a:extLst>
          </p:cNvPr>
          <p:cNvCxnSpPr>
            <a:stCxn id="17" idx="3"/>
          </p:cNvCxnSpPr>
          <p:nvPr/>
        </p:nvCxnSpPr>
        <p:spPr bwMode="auto">
          <a:xfrm>
            <a:off x="8356403" y="5980158"/>
            <a:ext cx="1120074" cy="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Tree>
    <p:extLst>
      <p:ext uri="{BB962C8B-B14F-4D97-AF65-F5344CB8AC3E}">
        <p14:creationId xmlns:p14="http://schemas.microsoft.com/office/powerpoint/2010/main" val="3498970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FE99-8E6C-4EFF-B694-DB664E073664}"/>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ACC1821F-CC66-4D68-8E84-5D4E7EE4A493}"/>
              </a:ext>
            </a:extLst>
          </p:cNvPr>
          <p:cNvSpPr>
            <a:spLocks noGrp="1"/>
          </p:cNvSpPr>
          <p:nvPr>
            <p:ph idx="1"/>
          </p:nvPr>
        </p:nvSpPr>
        <p:spPr/>
        <p:txBody>
          <a:bodyPr/>
          <a:lstStyle/>
          <a:p>
            <a:r>
              <a:rPr lang="en-GB" dirty="0"/>
              <a:t>Cortex-M4 Technical Reference Manual: </a:t>
            </a:r>
            <a:r>
              <a:rPr lang="en-US" dirty="0">
                <a:hlinkClick r:id="rId3"/>
              </a:rPr>
              <a:t>https://developer.arm.com/docs/100166/0001</a:t>
            </a:r>
            <a:endParaRPr lang="en-US" dirty="0"/>
          </a:p>
          <a:p>
            <a:endParaRPr lang="en-US" dirty="0"/>
          </a:p>
          <a:p>
            <a:r>
              <a:rPr lang="en-US" dirty="0"/>
              <a:t>Cortex-M4 Devices Generic User Guide: </a:t>
            </a:r>
            <a:r>
              <a:rPr lang="en-US" dirty="0">
                <a:hlinkClick r:id="rId4"/>
              </a:rPr>
              <a:t>https://developer.arm.com/docs/dui0553/b</a:t>
            </a:r>
            <a:endParaRPr lang="en-US" dirty="0"/>
          </a:p>
          <a:p>
            <a:endParaRPr lang="en-US" dirty="0"/>
          </a:p>
          <a:p>
            <a:r>
              <a:rPr lang="en-US"/>
              <a:t>STM32 Nucleo-F401RE: </a:t>
            </a:r>
            <a:r>
              <a:rPr lang="en-US" dirty="0">
                <a:hlinkClick r:id="rId5"/>
              </a:rPr>
              <a:t>https://www.st.com/en/evaluation-tools/nucleo-f401re.html</a:t>
            </a:r>
            <a:endParaRPr lang="en-US" dirty="0"/>
          </a:p>
        </p:txBody>
      </p:sp>
    </p:spTree>
    <p:extLst>
      <p:ext uri="{BB962C8B-B14F-4D97-AF65-F5344CB8AC3E}">
        <p14:creationId xmlns:p14="http://schemas.microsoft.com/office/powerpoint/2010/main" val="351703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ADE2-7377-439B-B5BE-7E3B567B64AB}"/>
              </a:ext>
            </a:extLst>
          </p:cNvPr>
          <p:cNvSpPr>
            <a:spLocks noGrp="1"/>
          </p:cNvSpPr>
          <p:nvPr>
            <p:ph type="title"/>
          </p:nvPr>
        </p:nvSpPr>
        <p:spPr/>
        <p:txBody>
          <a:bodyPr/>
          <a:lstStyle/>
          <a:p>
            <a:r>
              <a:rPr lang="en-GB" dirty="0"/>
              <a:t>Voltages and Logic Values</a:t>
            </a:r>
            <a:endParaRPr lang="en-US" dirty="0"/>
          </a:p>
        </p:txBody>
      </p:sp>
      <p:sp>
        <p:nvSpPr>
          <p:cNvPr id="3" name="Content Placeholder 2">
            <a:extLst>
              <a:ext uri="{FF2B5EF4-FFF2-40B4-BE49-F238E27FC236}">
                <a16:creationId xmlns:a16="http://schemas.microsoft.com/office/drawing/2014/main" id="{2EADFC7D-7B06-4202-9C2C-11CBEE023C11}"/>
              </a:ext>
            </a:extLst>
          </p:cNvPr>
          <p:cNvSpPr>
            <a:spLocks noGrp="1"/>
          </p:cNvSpPr>
          <p:nvPr>
            <p:ph idx="1"/>
          </p:nvPr>
        </p:nvSpPr>
        <p:spPr/>
        <p:txBody>
          <a:bodyPr/>
          <a:lstStyle/>
          <a:p>
            <a:r>
              <a:rPr lang="en-GB" dirty="0"/>
              <a:t>In digital devices, logical values : ‘ 1’ or ‘0’, are represented as electrical voltages</a:t>
            </a:r>
          </a:p>
          <a:p>
            <a:endParaRPr lang="en-GB" dirty="0"/>
          </a:p>
          <a:p>
            <a:r>
              <a:rPr lang="en-GB" dirty="0"/>
              <a:t>Different devices may use different voltages to represent a logic value</a:t>
            </a:r>
          </a:p>
          <a:p>
            <a:pPr lvl="1">
              <a:spcBef>
                <a:spcPts val="600"/>
              </a:spcBef>
            </a:pPr>
            <a:r>
              <a:rPr lang="en-GB" dirty="0"/>
              <a:t>For example, the external pins of the Nucleo F401RE platform use 3.3 volts for logic ‘1’, and 0 volts for logic ‘0 ’</a:t>
            </a:r>
          </a:p>
          <a:p>
            <a:pPr lvl="1">
              <a:spcBef>
                <a:spcPts val="600"/>
              </a:spcBef>
            </a:pPr>
            <a:endParaRPr lang="en-GB" dirty="0"/>
          </a:p>
          <a:p>
            <a:r>
              <a:rPr lang="en-GB" dirty="0"/>
              <a:t>Different logic can, however, have different meanings in different contexts depending on the interpretation we give to different voltage levels</a:t>
            </a:r>
            <a:endParaRPr lang="en-US" dirty="0"/>
          </a:p>
        </p:txBody>
      </p:sp>
      <p:graphicFrame>
        <p:nvGraphicFramePr>
          <p:cNvPr id="4" name="Table 4">
            <a:extLst>
              <a:ext uri="{FF2B5EF4-FFF2-40B4-BE49-F238E27FC236}">
                <a16:creationId xmlns:a16="http://schemas.microsoft.com/office/drawing/2014/main" id="{9E3CDF93-D983-4163-8F25-FFA105AACB51}"/>
              </a:ext>
            </a:extLst>
          </p:cNvPr>
          <p:cNvGraphicFramePr>
            <a:graphicFrameLocks noGrp="1"/>
          </p:cNvGraphicFramePr>
          <p:nvPr>
            <p:extLst>
              <p:ext uri="{D42A27DB-BD31-4B8C-83A1-F6EECF244321}">
                <p14:modId xmlns:p14="http://schemas.microsoft.com/office/powerpoint/2010/main" val="2551626465"/>
              </p:ext>
            </p:extLst>
          </p:nvPr>
        </p:nvGraphicFramePr>
        <p:xfrm>
          <a:off x="1791775" y="4574369"/>
          <a:ext cx="8608450" cy="1112520"/>
        </p:xfrm>
        <a:graphic>
          <a:graphicData uri="http://schemas.openxmlformats.org/drawingml/2006/table">
            <a:tbl>
              <a:tblPr firstRow="1" bandRow="1">
                <a:tableStyleId>{69012ECD-51FC-41F1-AA8D-1B2483CD663E}</a:tableStyleId>
              </a:tblPr>
              <a:tblGrid>
                <a:gridCol w="1721690">
                  <a:extLst>
                    <a:ext uri="{9D8B030D-6E8A-4147-A177-3AD203B41FA5}">
                      <a16:colId xmlns:a16="http://schemas.microsoft.com/office/drawing/2014/main" val="20000"/>
                    </a:ext>
                  </a:extLst>
                </a:gridCol>
                <a:gridCol w="1721690">
                  <a:extLst>
                    <a:ext uri="{9D8B030D-6E8A-4147-A177-3AD203B41FA5}">
                      <a16:colId xmlns:a16="http://schemas.microsoft.com/office/drawing/2014/main" val="20001"/>
                    </a:ext>
                  </a:extLst>
                </a:gridCol>
                <a:gridCol w="1721690">
                  <a:extLst>
                    <a:ext uri="{9D8B030D-6E8A-4147-A177-3AD203B41FA5}">
                      <a16:colId xmlns:a16="http://schemas.microsoft.com/office/drawing/2014/main" val="20002"/>
                    </a:ext>
                  </a:extLst>
                </a:gridCol>
                <a:gridCol w="1721690">
                  <a:extLst>
                    <a:ext uri="{9D8B030D-6E8A-4147-A177-3AD203B41FA5}">
                      <a16:colId xmlns:a16="http://schemas.microsoft.com/office/drawing/2014/main" val="20003"/>
                    </a:ext>
                  </a:extLst>
                </a:gridCol>
                <a:gridCol w="1721690">
                  <a:extLst>
                    <a:ext uri="{9D8B030D-6E8A-4147-A177-3AD203B41FA5}">
                      <a16:colId xmlns:a16="http://schemas.microsoft.com/office/drawing/2014/main" val="20004"/>
                    </a:ext>
                  </a:extLst>
                </a:gridCol>
              </a:tblGrid>
              <a:tr h="370840">
                <a:tc>
                  <a:txBody>
                    <a:bodyPr/>
                    <a:lstStyle/>
                    <a:p>
                      <a:r>
                        <a:rPr lang="en-GB" dirty="0"/>
                        <a:t>Logic </a:t>
                      </a:r>
                    </a:p>
                  </a:txBody>
                  <a:tcPr marL="121872" marR="121872"/>
                </a:tc>
                <a:tc>
                  <a:txBody>
                    <a:bodyPr/>
                    <a:lstStyle/>
                    <a:p>
                      <a:r>
                        <a:rPr lang="en-GB" dirty="0"/>
                        <a:t>Voltage </a:t>
                      </a:r>
                    </a:p>
                  </a:txBody>
                  <a:tcPr marL="121872" marR="121872"/>
                </a:tc>
                <a:tc>
                  <a:txBody>
                    <a:bodyPr/>
                    <a:lstStyle/>
                    <a:p>
                      <a:r>
                        <a:rPr lang="en-GB" dirty="0"/>
                        <a:t>Boolean</a:t>
                      </a:r>
                      <a:r>
                        <a:rPr lang="en-GB" baseline="0" dirty="0"/>
                        <a:t> </a:t>
                      </a:r>
                      <a:endParaRPr lang="en-GB" dirty="0"/>
                    </a:p>
                  </a:txBody>
                  <a:tcPr marL="121872" marR="121872"/>
                </a:tc>
                <a:tc>
                  <a:txBody>
                    <a:bodyPr/>
                    <a:lstStyle/>
                    <a:p>
                      <a:r>
                        <a:rPr lang="en-GB" dirty="0"/>
                        <a:t>Circuit </a:t>
                      </a:r>
                    </a:p>
                  </a:txBody>
                  <a:tcPr marL="121872" marR="121872"/>
                </a:tc>
                <a:tc>
                  <a:txBody>
                    <a:bodyPr/>
                    <a:lstStyle/>
                    <a:p>
                      <a:r>
                        <a:rPr lang="en-GB" dirty="0"/>
                        <a:t>Switch </a:t>
                      </a:r>
                    </a:p>
                  </a:txBody>
                  <a:tcPr marL="121872" marR="121872"/>
                </a:tc>
                <a:extLst>
                  <a:ext uri="{0D108BD9-81ED-4DB2-BD59-A6C34878D82A}">
                    <a16:rowId xmlns:a16="http://schemas.microsoft.com/office/drawing/2014/main" val="10000"/>
                  </a:ext>
                </a:extLst>
              </a:tr>
              <a:tr h="370840">
                <a:tc>
                  <a:txBody>
                    <a:bodyPr/>
                    <a:lstStyle/>
                    <a:p>
                      <a:r>
                        <a:rPr lang="en-GB" dirty="0"/>
                        <a:t>‘1’</a:t>
                      </a:r>
                    </a:p>
                  </a:txBody>
                  <a:tcPr marL="121872" marR="121872"/>
                </a:tc>
                <a:tc>
                  <a:txBody>
                    <a:bodyPr/>
                    <a:lstStyle/>
                    <a:p>
                      <a:r>
                        <a:rPr lang="en-GB" dirty="0"/>
                        <a:t>3.3V</a:t>
                      </a:r>
                    </a:p>
                  </a:txBody>
                  <a:tcPr marL="121872" marR="121872"/>
                </a:tc>
                <a:tc>
                  <a:txBody>
                    <a:bodyPr/>
                    <a:lstStyle/>
                    <a:p>
                      <a:r>
                        <a:rPr lang="en-GB" dirty="0"/>
                        <a:t>True</a:t>
                      </a:r>
                    </a:p>
                  </a:txBody>
                  <a:tcPr marL="121872" marR="121872"/>
                </a:tc>
                <a:tc>
                  <a:txBody>
                    <a:bodyPr/>
                    <a:lstStyle/>
                    <a:p>
                      <a:r>
                        <a:rPr lang="en-GB" dirty="0"/>
                        <a:t>Closed</a:t>
                      </a:r>
                    </a:p>
                  </a:txBody>
                  <a:tcPr marL="121872" marR="121872"/>
                </a:tc>
                <a:tc>
                  <a:txBody>
                    <a:bodyPr/>
                    <a:lstStyle/>
                    <a:p>
                      <a:r>
                        <a:rPr lang="en-GB" dirty="0"/>
                        <a:t>On</a:t>
                      </a:r>
                    </a:p>
                  </a:txBody>
                  <a:tcPr marL="121872" marR="121872"/>
                </a:tc>
                <a:extLst>
                  <a:ext uri="{0D108BD9-81ED-4DB2-BD59-A6C34878D82A}">
                    <a16:rowId xmlns:a16="http://schemas.microsoft.com/office/drawing/2014/main" val="10001"/>
                  </a:ext>
                </a:extLst>
              </a:tr>
              <a:tr h="370840">
                <a:tc>
                  <a:txBody>
                    <a:bodyPr/>
                    <a:lstStyle/>
                    <a:p>
                      <a:r>
                        <a:rPr lang="en-GB" dirty="0"/>
                        <a:t>‘0’</a:t>
                      </a:r>
                    </a:p>
                  </a:txBody>
                  <a:tcPr marL="121872" marR="121872"/>
                </a:tc>
                <a:tc>
                  <a:txBody>
                    <a:bodyPr/>
                    <a:lstStyle/>
                    <a:p>
                      <a:r>
                        <a:rPr lang="en-GB" dirty="0"/>
                        <a:t>0V</a:t>
                      </a:r>
                    </a:p>
                  </a:txBody>
                  <a:tcPr marL="121872" marR="121872"/>
                </a:tc>
                <a:tc>
                  <a:txBody>
                    <a:bodyPr/>
                    <a:lstStyle/>
                    <a:p>
                      <a:r>
                        <a:rPr lang="en-GB" dirty="0"/>
                        <a:t>False</a:t>
                      </a:r>
                    </a:p>
                  </a:txBody>
                  <a:tcPr marL="121872" marR="121872"/>
                </a:tc>
                <a:tc>
                  <a:txBody>
                    <a:bodyPr/>
                    <a:lstStyle/>
                    <a:p>
                      <a:r>
                        <a:rPr lang="en-GB" dirty="0"/>
                        <a:t>Open</a:t>
                      </a:r>
                    </a:p>
                  </a:txBody>
                  <a:tcPr marL="121872" marR="121872"/>
                </a:tc>
                <a:tc>
                  <a:txBody>
                    <a:bodyPr/>
                    <a:lstStyle/>
                    <a:p>
                      <a:r>
                        <a:rPr lang="en-GB" dirty="0"/>
                        <a:t>Off</a:t>
                      </a:r>
                    </a:p>
                  </a:txBody>
                  <a:tcPr marL="121872" marR="12187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3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F47D-EC3C-4C92-9273-947083B14F02}"/>
              </a:ext>
            </a:extLst>
          </p:cNvPr>
          <p:cNvSpPr>
            <a:spLocks noGrp="1"/>
          </p:cNvSpPr>
          <p:nvPr>
            <p:ph type="title"/>
          </p:nvPr>
        </p:nvSpPr>
        <p:spPr/>
        <p:txBody>
          <a:bodyPr/>
          <a:lstStyle/>
          <a:p>
            <a:r>
              <a:rPr lang="en-GB" dirty="0"/>
              <a:t>Example: Pulse Width Modulation (PWM)</a:t>
            </a:r>
            <a:endParaRPr lang="en-US" dirty="0"/>
          </a:p>
        </p:txBody>
      </p:sp>
      <p:sp>
        <p:nvSpPr>
          <p:cNvPr id="3" name="Content Placeholder 2">
            <a:extLst>
              <a:ext uri="{FF2B5EF4-FFF2-40B4-BE49-F238E27FC236}">
                <a16:creationId xmlns:a16="http://schemas.microsoft.com/office/drawing/2014/main" id="{86F6A280-22EA-4753-B8CB-B706B1CB5A75}"/>
              </a:ext>
            </a:extLst>
          </p:cNvPr>
          <p:cNvSpPr>
            <a:spLocks noGrp="1"/>
          </p:cNvSpPr>
          <p:nvPr>
            <p:ph idx="1"/>
          </p:nvPr>
        </p:nvSpPr>
        <p:spPr>
          <a:xfrm>
            <a:off x="479425" y="1171111"/>
            <a:ext cx="5179695" cy="4948335"/>
          </a:xfrm>
        </p:spPr>
        <p:txBody>
          <a:bodyPr/>
          <a:lstStyle/>
          <a:p>
            <a:r>
              <a:rPr lang="en-GB" sz="1800" dirty="0"/>
              <a:t>Generating </a:t>
            </a:r>
            <a:r>
              <a:rPr lang="en-GB" sz="1800" dirty="0" err="1"/>
              <a:t>analog</a:t>
            </a:r>
            <a:r>
              <a:rPr lang="en-GB" sz="1800" dirty="0"/>
              <a:t>-like signal digitally by modulation of power:</a:t>
            </a:r>
          </a:p>
          <a:p>
            <a:pPr lvl="1">
              <a:spcBef>
                <a:spcPts val="600"/>
              </a:spcBef>
            </a:pPr>
            <a:r>
              <a:rPr lang="en-GB" sz="1600" dirty="0"/>
              <a:t>Digital signals can only turn signals on and off -&gt; generate </a:t>
            </a:r>
            <a:r>
              <a:rPr lang="en-GB" sz="1600"/>
              <a:t>2 values</a:t>
            </a:r>
            <a:endParaRPr lang="en-GB" sz="1600" dirty="0"/>
          </a:p>
          <a:p>
            <a:pPr lvl="1">
              <a:spcBef>
                <a:spcPts val="600"/>
              </a:spcBef>
            </a:pPr>
            <a:r>
              <a:rPr lang="en-GB" sz="1600" dirty="0"/>
              <a:t>Using pulse width modulation, </a:t>
            </a:r>
            <a:r>
              <a:rPr lang="en-GB" sz="1600" dirty="0" err="1"/>
              <a:t>analog</a:t>
            </a:r>
            <a:r>
              <a:rPr lang="en-GB" sz="1600" dirty="0"/>
              <a:t>-like signals can be generated, varying the average electrical power </a:t>
            </a:r>
            <a:r>
              <a:rPr lang="en-GB" sz="1600"/>
              <a:t>over time</a:t>
            </a:r>
            <a:endParaRPr lang="en-GB" sz="1600" dirty="0"/>
          </a:p>
          <a:p>
            <a:pPr lvl="1">
              <a:spcBef>
                <a:spcPts val="600"/>
              </a:spcBef>
            </a:pPr>
            <a:r>
              <a:rPr lang="en-GB" sz="1600" dirty="0"/>
              <a:t>Change ratio between on and off times within one </a:t>
            </a:r>
            <a:r>
              <a:rPr lang="en-GB" sz="1600"/>
              <a:t>periodic cycle</a:t>
            </a:r>
            <a:endParaRPr lang="en-GB" sz="1600" dirty="0"/>
          </a:p>
          <a:p>
            <a:pPr lvl="1">
              <a:spcBef>
                <a:spcPts val="600"/>
              </a:spcBef>
            </a:pPr>
            <a:endParaRPr lang="en-GB" sz="1600" dirty="0"/>
          </a:p>
          <a:p>
            <a:r>
              <a:rPr lang="en-GB" sz="1800" dirty="0"/>
              <a:t>Duty-cycle: 	t</a:t>
            </a:r>
            <a:r>
              <a:rPr lang="en-GB" sz="1800" baseline="-25000" dirty="0"/>
              <a:t>on </a:t>
            </a:r>
            <a:r>
              <a:rPr lang="en-GB" sz="1800" dirty="0"/>
              <a:t>/ (t</a:t>
            </a:r>
            <a:r>
              <a:rPr lang="en-GB" sz="1800" baseline="-25000" dirty="0"/>
              <a:t>on</a:t>
            </a:r>
            <a:r>
              <a:rPr lang="en-GB" sz="1800" dirty="0"/>
              <a:t> + t</a:t>
            </a:r>
            <a:r>
              <a:rPr lang="en-GB" sz="1800" baseline="-25000" dirty="0"/>
              <a:t>off</a:t>
            </a:r>
            <a:r>
              <a:rPr lang="en-GB" sz="1800" dirty="0"/>
              <a:t>)</a:t>
            </a:r>
            <a:endParaRPr lang="en-GB" sz="1800" baseline="-25000" dirty="0"/>
          </a:p>
          <a:p>
            <a:pPr marL="0" indent="0">
              <a:buNone/>
            </a:pPr>
            <a:r>
              <a:rPr lang="en-GB" sz="1800" baseline="-25000" dirty="0"/>
              <a:t>		</a:t>
            </a:r>
            <a:r>
              <a:rPr lang="en-GB" sz="1800" dirty="0"/>
              <a:t>= t</a:t>
            </a:r>
            <a:r>
              <a:rPr lang="en-GB" sz="1800" baseline="-25000" dirty="0"/>
              <a:t>on</a:t>
            </a:r>
            <a:r>
              <a:rPr lang="en-GB" sz="1800" dirty="0"/>
              <a:t> / </a:t>
            </a:r>
            <a:r>
              <a:rPr lang="en-GB" sz="1800" dirty="0" err="1"/>
              <a:t>t</a:t>
            </a:r>
            <a:r>
              <a:rPr lang="en-GB" sz="1800" baseline="-25000" dirty="0" err="1"/>
              <a:t>cycle</a:t>
            </a:r>
            <a:r>
              <a:rPr lang="en-GB" sz="1800" dirty="0"/>
              <a:t> </a:t>
            </a:r>
          </a:p>
          <a:p>
            <a:endParaRPr lang="en-US" sz="1800" dirty="0"/>
          </a:p>
          <a:p>
            <a:r>
              <a:rPr lang="en-US" sz="1800" dirty="0"/>
              <a:t>Application</a:t>
            </a:r>
          </a:p>
          <a:p>
            <a:pPr lvl="1"/>
            <a:r>
              <a:rPr lang="en-US" sz="1400" dirty="0"/>
              <a:t>Control of voltage-sensitive components such as LEDs </a:t>
            </a:r>
            <a:r>
              <a:rPr lang="en-US" sz="1400"/>
              <a:t>or servos</a:t>
            </a:r>
            <a:endParaRPr lang="en-US" sz="1400" dirty="0"/>
          </a:p>
        </p:txBody>
      </p:sp>
      <p:pic>
        <p:nvPicPr>
          <p:cNvPr id="4" name="Bild 4">
            <a:extLst>
              <a:ext uri="{FF2B5EF4-FFF2-40B4-BE49-F238E27FC236}">
                <a16:creationId xmlns:a16="http://schemas.microsoft.com/office/drawing/2014/main" id="{1D5991C8-7EC9-46DE-AA2A-D22A411FC5CD}"/>
              </a:ext>
            </a:extLst>
          </p:cNvPr>
          <p:cNvPicPr>
            <a:picLocks noChangeAspect="1"/>
          </p:cNvPicPr>
          <p:nvPr/>
        </p:nvPicPr>
        <p:blipFill>
          <a:blip r:embed="rId3"/>
          <a:stretch>
            <a:fillRect/>
          </a:stretch>
        </p:blipFill>
        <p:spPr>
          <a:xfrm>
            <a:off x="5865019" y="3048000"/>
            <a:ext cx="5691981" cy="3200902"/>
          </a:xfrm>
          <a:prstGeom prst="rect">
            <a:avLst/>
          </a:prstGeom>
        </p:spPr>
      </p:pic>
      <p:sp>
        <p:nvSpPr>
          <p:cNvPr id="5" name="Rechteck 5">
            <a:extLst>
              <a:ext uri="{FF2B5EF4-FFF2-40B4-BE49-F238E27FC236}">
                <a16:creationId xmlns:a16="http://schemas.microsoft.com/office/drawing/2014/main" id="{751F2EC3-CC9E-43A9-8EAD-EC58EDB96434}"/>
              </a:ext>
            </a:extLst>
          </p:cNvPr>
          <p:cNvSpPr/>
          <p:nvPr/>
        </p:nvSpPr>
        <p:spPr>
          <a:xfrm rot="16200000">
            <a:off x="10280373" y="4119046"/>
            <a:ext cx="2968625" cy="369332"/>
          </a:xfrm>
          <a:prstGeom prst="rect">
            <a:avLst/>
          </a:prstGeom>
        </p:spPr>
        <p:txBody>
          <a:bodyPr wrap="square">
            <a:spAutoFit/>
          </a:bodyPr>
          <a:lstStyle/>
          <a:p>
            <a:r>
              <a:rPr lang="de-DE" sz="900" dirty="0"/>
              <a:t>https://</a:t>
            </a:r>
            <a:r>
              <a:rPr lang="de-DE" sz="900" dirty="0" err="1"/>
              <a:t>students.cs.byu.edu</a:t>
            </a:r>
            <a:r>
              <a:rPr lang="de-DE" sz="900" dirty="0"/>
              <a:t>/~</a:t>
            </a:r>
            <a:r>
              <a:rPr lang="de-DE" sz="900" dirty="0" err="1"/>
              <a:t>clement</a:t>
            </a:r>
            <a:r>
              <a:rPr lang="de-DE" sz="900" dirty="0"/>
              <a:t>/cs224/</a:t>
            </a:r>
            <a:r>
              <a:rPr lang="de-DE" sz="900" dirty="0" err="1"/>
              <a:t>labs</a:t>
            </a:r>
            <a:r>
              <a:rPr lang="de-DE" sz="900" dirty="0"/>
              <a:t>/L06a-morse/</a:t>
            </a:r>
            <a:r>
              <a:rPr lang="de-DE" sz="900" dirty="0" err="1"/>
              <a:t>images</a:t>
            </a:r>
            <a:r>
              <a:rPr lang="de-DE" sz="900" dirty="0"/>
              <a:t>/</a:t>
            </a:r>
            <a:r>
              <a:rPr lang="de-DE" sz="900" dirty="0" err="1"/>
              <a:t>PWM_duty_cycle.jpg</a:t>
            </a:r>
            <a:endParaRPr lang="de-DE" sz="900" dirty="0"/>
          </a:p>
        </p:txBody>
      </p:sp>
      <p:pic>
        <p:nvPicPr>
          <p:cNvPr id="6" name="Bild 6">
            <a:extLst>
              <a:ext uri="{FF2B5EF4-FFF2-40B4-BE49-F238E27FC236}">
                <a16:creationId xmlns:a16="http://schemas.microsoft.com/office/drawing/2014/main" id="{B16633D1-2D65-42C1-887C-87181D63FB6F}"/>
              </a:ext>
            </a:extLst>
          </p:cNvPr>
          <p:cNvPicPr>
            <a:picLocks noChangeAspect="1"/>
          </p:cNvPicPr>
          <p:nvPr/>
        </p:nvPicPr>
        <p:blipFill>
          <a:blip r:embed="rId4"/>
          <a:stretch>
            <a:fillRect/>
          </a:stretch>
        </p:blipFill>
        <p:spPr>
          <a:xfrm>
            <a:off x="6042819" y="1143000"/>
            <a:ext cx="4013200" cy="1843627"/>
          </a:xfrm>
          <a:prstGeom prst="rect">
            <a:avLst/>
          </a:prstGeom>
        </p:spPr>
      </p:pic>
    </p:spTree>
    <p:extLst>
      <p:ext uri="{BB962C8B-B14F-4D97-AF65-F5344CB8AC3E}">
        <p14:creationId xmlns:p14="http://schemas.microsoft.com/office/powerpoint/2010/main" val="346140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63F-982B-458C-A52A-3A7A3E63E0CA}"/>
              </a:ext>
            </a:extLst>
          </p:cNvPr>
          <p:cNvSpPr>
            <a:spLocks noGrp="1"/>
          </p:cNvSpPr>
          <p:nvPr>
            <p:ph type="title"/>
          </p:nvPr>
        </p:nvSpPr>
        <p:spPr/>
        <p:txBody>
          <a:bodyPr/>
          <a:lstStyle/>
          <a:p>
            <a:r>
              <a:rPr lang="en-GB" dirty="0"/>
              <a:t>GPIO Design</a:t>
            </a:r>
            <a:endParaRPr lang="en-US" dirty="0"/>
          </a:p>
        </p:txBody>
      </p:sp>
      <p:sp>
        <p:nvSpPr>
          <p:cNvPr id="3" name="Content Placeholder 2">
            <a:extLst>
              <a:ext uri="{FF2B5EF4-FFF2-40B4-BE49-F238E27FC236}">
                <a16:creationId xmlns:a16="http://schemas.microsoft.com/office/drawing/2014/main" id="{436D0461-2E65-4BC8-86BF-19A186CBEFDE}"/>
              </a:ext>
            </a:extLst>
          </p:cNvPr>
          <p:cNvSpPr>
            <a:spLocks noGrp="1"/>
          </p:cNvSpPr>
          <p:nvPr>
            <p:ph idx="1"/>
          </p:nvPr>
        </p:nvSpPr>
        <p:spPr>
          <a:xfrm>
            <a:off x="479425" y="1171111"/>
            <a:ext cx="5964731" cy="4948335"/>
          </a:xfrm>
        </p:spPr>
        <p:txBody>
          <a:bodyPr/>
          <a:lstStyle/>
          <a:p>
            <a:r>
              <a:rPr lang="en-GB" sz="1800" dirty="0"/>
              <a:t>Each physical pin is connected to </a:t>
            </a:r>
            <a:r>
              <a:rPr lang="en-GB" sz="1800"/>
              <a:t>a multiplexer</a:t>
            </a:r>
            <a:endParaRPr lang="en-GB" sz="1800" dirty="0"/>
          </a:p>
          <a:p>
            <a:pPr lvl="1">
              <a:spcBef>
                <a:spcPts val="600"/>
              </a:spcBef>
            </a:pPr>
            <a:r>
              <a:rPr lang="en-GB" sz="1600" dirty="0"/>
              <a:t>Allows each pin to perform several functions</a:t>
            </a:r>
            <a:endParaRPr lang="en-US" sz="1600" dirty="0"/>
          </a:p>
          <a:p>
            <a:pPr lvl="1">
              <a:spcBef>
                <a:spcPts val="600"/>
              </a:spcBef>
            </a:pPr>
            <a:r>
              <a:rPr lang="en-US" sz="1600" dirty="0"/>
              <a:t>Optimizes functionality for small packages</a:t>
            </a:r>
          </a:p>
          <a:p>
            <a:pPr lvl="1">
              <a:spcBef>
                <a:spcPts val="600"/>
              </a:spcBef>
            </a:pPr>
            <a:r>
              <a:rPr lang="en-US" sz="1600" dirty="0"/>
              <a:t>Each </a:t>
            </a:r>
            <a:r>
              <a:rPr lang="en-US" sz="1600"/>
              <a:t>port </a:t>
            </a:r>
            <a:r>
              <a:rPr lang="en-US" sz="1600" dirty="0"/>
              <a:t>is</a:t>
            </a:r>
            <a:r>
              <a:rPr lang="en-US" sz="1600"/>
              <a:t> connected </a:t>
            </a:r>
            <a:r>
              <a:rPr lang="en-US" sz="1600" dirty="0"/>
              <a:t>to microcontroller via </a:t>
            </a:r>
            <a:r>
              <a:rPr lang="en-US" sz="1600"/>
              <a:t>peripheral bridge</a:t>
            </a:r>
            <a:endParaRPr lang="en-US" sz="1600" dirty="0"/>
          </a:p>
          <a:p>
            <a:pPr lvl="2">
              <a:spcBef>
                <a:spcPts val="600"/>
              </a:spcBef>
            </a:pPr>
            <a:r>
              <a:rPr lang="en-US" sz="1400" dirty="0"/>
              <a:t>Additional </a:t>
            </a:r>
            <a:r>
              <a:rPr lang="en-US" sz="1400"/>
              <a:t>settings </a:t>
            </a:r>
            <a:r>
              <a:rPr lang="en-US" sz="1400" dirty="0"/>
              <a:t>are</a:t>
            </a:r>
            <a:r>
              <a:rPr lang="en-US" sz="1400"/>
              <a:t> required </a:t>
            </a:r>
            <a:r>
              <a:rPr lang="en-US" sz="1400" dirty="0"/>
              <a:t>to make virtual pins on physical pins (pin pad</a:t>
            </a:r>
            <a:r>
              <a:rPr lang="en-US" sz="1400"/>
              <a:t>) available</a:t>
            </a:r>
            <a:endParaRPr lang="en-US" sz="1400" dirty="0"/>
          </a:p>
          <a:p>
            <a:pPr lvl="1">
              <a:spcBef>
                <a:spcPts val="600"/>
              </a:spcBef>
            </a:pPr>
            <a:r>
              <a:rPr lang="en-US" sz="1600" dirty="0"/>
              <a:t>Signal multiplexer and other pin options can be configured in the pin control register </a:t>
            </a:r>
            <a:r>
              <a:rPr lang="en-US" sz="1600"/>
              <a:t>(PCR). </a:t>
            </a:r>
            <a:endParaRPr lang="en-US" sz="1600" dirty="0"/>
          </a:p>
          <a:p>
            <a:pPr lvl="1">
              <a:spcBef>
                <a:spcPts val="600"/>
              </a:spcBef>
            </a:pPr>
            <a:endParaRPr lang="en-US" sz="1600" dirty="0"/>
          </a:p>
          <a:p>
            <a:r>
              <a:rPr lang="en-US" sz="1800" dirty="0"/>
              <a:t>GPIO pins split into groups, </a:t>
            </a:r>
            <a:r>
              <a:rPr lang="en-US" sz="1800"/>
              <a:t>called ports</a:t>
            </a:r>
            <a:endParaRPr lang="en-US" sz="1800" dirty="0"/>
          </a:p>
          <a:p>
            <a:pPr lvl="1">
              <a:spcBef>
                <a:spcPts val="600"/>
              </a:spcBef>
            </a:pPr>
            <a:r>
              <a:rPr lang="en-US" sz="1600" dirty="0"/>
              <a:t>Each port has 32 virtual pins [31:0] assigned</a:t>
            </a:r>
          </a:p>
          <a:p>
            <a:pPr lvl="1">
              <a:spcBef>
                <a:spcPts val="600"/>
              </a:spcBef>
            </a:pPr>
            <a:endParaRPr lang="en-US" sz="1600" dirty="0"/>
          </a:p>
          <a:p>
            <a:r>
              <a:rPr lang="en-US" sz="1800" dirty="0"/>
              <a:t>To reduce power consumption, clocks are turned off for particular areas</a:t>
            </a:r>
          </a:p>
          <a:p>
            <a:pPr lvl="1">
              <a:spcBef>
                <a:spcPts val="600"/>
              </a:spcBef>
            </a:pPr>
            <a:r>
              <a:rPr lang="en-US" sz="1600" dirty="0"/>
              <a:t>Default setting: clock is disabled</a:t>
            </a:r>
          </a:p>
          <a:p>
            <a:pPr lvl="1">
              <a:spcBef>
                <a:spcPts val="600"/>
              </a:spcBef>
            </a:pPr>
            <a:r>
              <a:rPr lang="en-US" sz="1600" dirty="0"/>
              <a:t>To use a peripheral or a resource, clock has to be enabled for each </a:t>
            </a:r>
            <a:r>
              <a:rPr lang="en-US" sz="1600"/>
              <a:t>item individually</a:t>
            </a:r>
            <a:r>
              <a:rPr lang="en-US" sz="1600" dirty="0"/>
              <a:t> </a:t>
            </a:r>
            <a:endParaRPr lang="en-GB" sz="1600" dirty="0"/>
          </a:p>
        </p:txBody>
      </p:sp>
      <p:grpSp>
        <p:nvGrpSpPr>
          <p:cNvPr id="4" name="Group 3">
            <a:extLst>
              <a:ext uri="{FF2B5EF4-FFF2-40B4-BE49-F238E27FC236}">
                <a16:creationId xmlns:a16="http://schemas.microsoft.com/office/drawing/2014/main" id="{7E58CA19-47F7-4C4D-8C69-C790596878F1}"/>
              </a:ext>
            </a:extLst>
          </p:cNvPr>
          <p:cNvGrpSpPr/>
          <p:nvPr/>
        </p:nvGrpSpPr>
        <p:grpSpPr>
          <a:xfrm>
            <a:off x="6909937" y="1113284"/>
            <a:ext cx="5048701" cy="4745190"/>
            <a:chOff x="6757537" y="1154358"/>
            <a:chExt cx="5048701" cy="4745190"/>
          </a:xfrm>
        </p:grpSpPr>
        <p:sp>
          <p:nvSpPr>
            <p:cNvPr id="5" name="Rectangle 39">
              <a:extLst>
                <a:ext uri="{FF2B5EF4-FFF2-40B4-BE49-F238E27FC236}">
                  <a16:creationId xmlns:a16="http://schemas.microsoft.com/office/drawing/2014/main" id="{CC33B602-DB21-472F-A4E1-12A9FBDEBE89}"/>
                </a:ext>
              </a:extLst>
            </p:cNvPr>
            <p:cNvSpPr/>
            <p:nvPr/>
          </p:nvSpPr>
          <p:spPr bwMode="auto">
            <a:xfrm>
              <a:off x="6931819" y="1526977"/>
              <a:ext cx="4874419" cy="3200400"/>
            </a:xfrm>
            <a:prstGeom prst="rect">
              <a:avLst/>
            </a:prstGeom>
            <a:solidFill>
              <a:schemeClr val="bg1">
                <a:lumMod val="95000"/>
              </a:schemeClr>
            </a:solidFill>
            <a:ln w="19050" cap="flat" cmpd="sng" algn="ctr">
              <a:solidFill>
                <a:schemeClr val="tx1">
                  <a:lumMod val="50000"/>
                  <a:lumOff val="50000"/>
                </a:schemeClr>
              </a:solidFill>
              <a:prstDash val="sysDot"/>
              <a:round/>
              <a:headEnd type="none" w="med" len="med"/>
              <a:tailEnd type="none" w="med" len="med"/>
            </a:ln>
            <a:effectLst/>
          </p:spPr>
          <p:txBody>
            <a:bodyPr wrap="none" anchor="ctr"/>
            <a:lstStyle/>
            <a:p>
              <a:pPr algn="r">
                <a:defRPr/>
              </a:pPr>
              <a:endParaRPr lang="en-GB" b="0" dirty="0">
                <a:ln>
                  <a:solidFill>
                    <a:srgbClr val="000000"/>
                  </a:solidFill>
                </a:ln>
                <a:cs typeface="+mn-cs"/>
              </a:endParaRPr>
            </a:p>
          </p:txBody>
        </p:sp>
        <p:sp>
          <p:nvSpPr>
            <p:cNvPr id="6" name="Trapezoid 2">
              <a:extLst>
                <a:ext uri="{FF2B5EF4-FFF2-40B4-BE49-F238E27FC236}">
                  <a16:creationId xmlns:a16="http://schemas.microsoft.com/office/drawing/2014/main" id="{45A5CE68-509A-486E-A16B-B291CBEB6217}"/>
                </a:ext>
              </a:extLst>
            </p:cNvPr>
            <p:cNvSpPr/>
            <p:nvPr/>
          </p:nvSpPr>
          <p:spPr bwMode="auto">
            <a:xfrm rot="5400000">
              <a:off x="8375052" y="3005239"/>
              <a:ext cx="2133601" cy="701077"/>
            </a:xfrm>
            <a:prstGeom prst="trapezoid">
              <a:avLst>
                <a:gd name="adj" fmla="val 68459"/>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rgbClr val="000000"/>
                  </a:solidFill>
                  <a:ea typeface="MS PGothic" pitchFamily="34" charset="-128"/>
                </a:rPr>
                <a:t>MUX</a:t>
              </a:r>
            </a:p>
          </p:txBody>
        </p:sp>
        <p:sp>
          <p:nvSpPr>
            <p:cNvPr id="7" name="Rechteck 43">
              <a:extLst>
                <a:ext uri="{FF2B5EF4-FFF2-40B4-BE49-F238E27FC236}">
                  <a16:creationId xmlns:a16="http://schemas.microsoft.com/office/drawing/2014/main" id="{9C2DCD41-5484-4FCD-93EA-9B9673B516D0}"/>
                </a:ext>
              </a:extLst>
            </p:cNvPr>
            <p:cNvSpPr/>
            <p:nvPr/>
          </p:nvSpPr>
          <p:spPr>
            <a:xfrm>
              <a:off x="7338715" y="2441377"/>
              <a:ext cx="1295400" cy="381000"/>
            </a:xfrm>
            <a:prstGeom prst="rect">
              <a:avLst/>
            </a:prstGeom>
            <a:solidFill>
              <a:schemeClr val="bg1">
                <a:lumMod val="85000"/>
              </a:schemeClr>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de-DE" sz="1500" dirty="0">
                  <a:solidFill>
                    <a:srgbClr val="000000"/>
                  </a:solidFill>
                  <a:ea typeface="MS PGothic" pitchFamily="34" charset="-128"/>
                </a:rPr>
                <a:t>IRQ</a:t>
              </a:r>
            </a:p>
          </p:txBody>
        </p:sp>
        <p:sp>
          <p:nvSpPr>
            <p:cNvPr id="8" name="Rechteck 79">
              <a:extLst>
                <a:ext uri="{FF2B5EF4-FFF2-40B4-BE49-F238E27FC236}">
                  <a16:creationId xmlns:a16="http://schemas.microsoft.com/office/drawing/2014/main" id="{5D8E7649-E611-433D-90DD-DC9356F55279}"/>
                </a:ext>
              </a:extLst>
            </p:cNvPr>
            <p:cNvSpPr/>
            <p:nvPr/>
          </p:nvSpPr>
          <p:spPr>
            <a:xfrm>
              <a:off x="7338715" y="2898577"/>
              <a:ext cx="1295400" cy="3810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de-DE" sz="1500" dirty="0">
                  <a:solidFill>
                    <a:srgbClr val="000000"/>
                  </a:solidFill>
                  <a:ea typeface="MS PGothic" pitchFamily="34" charset="-128"/>
                </a:rPr>
                <a:t>GPIO</a:t>
              </a:r>
              <a:r>
                <a:rPr lang="de-DE" sz="1400" dirty="0">
                  <a:solidFill>
                    <a:srgbClr val="000000"/>
                  </a:solidFill>
                  <a:latin typeface="Arial" charset="0"/>
                  <a:ea typeface="MS PGothic" pitchFamily="34" charset="-128"/>
                </a:rPr>
                <a:t> </a:t>
              </a:r>
              <a:r>
                <a:rPr lang="de-DE" sz="1500" dirty="0">
                  <a:solidFill>
                    <a:srgbClr val="000000"/>
                  </a:solidFill>
                  <a:ea typeface="MS PGothic" pitchFamily="34" charset="-128"/>
                </a:rPr>
                <a:t>Ports</a:t>
              </a:r>
            </a:p>
          </p:txBody>
        </p:sp>
        <p:sp>
          <p:nvSpPr>
            <p:cNvPr id="9" name="Rechteck 80">
              <a:extLst>
                <a:ext uri="{FF2B5EF4-FFF2-40B4-BE49-F238E27FC236}">
                  <a16:creationId xmlns:a16="http://schemas.microsoft.com/office/drawing/2014/main" id="{77F3620D-1A93-47E2-AF43-50AFADF0785A}"/>
                </a:ext>
              </a:extLst>
            </p:cNvPr>
            <p:cNvSpPr/>
            <p:nvPr/>
          </p:nvSpPr>
          <p:spPr>
            <a:xfrm>
              <a:off x="7338715" y="3355777"/>
              <a:ext cx="1295400" cy="381000"/>
            </a:xfrm>
            <a:prstGeom prst="rect">
              <a:avLst/>
            </a:prstGeom>
            <a:solidFill>
              <a:schemeClr val="bg1">
                <a:lumMod val="85000"/>
              </a:schemeClr>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de-DE" sz="1500" dirty="0">
                  <a:solidFill>
                    <a:srgbClr val="000000"/>
                  </a:solidFill>
                  <a:ea typeface="MS PGothic" pitchFamily="34" charset="-128"/>
                </a:rPr>
                <a:t>Clk</a:t>
              </a:r>
            </a:p>
          </p:txBody>
        </p:sp>
        <p:sp>
          <p:nvSpPr>
            <p:cNvPr id="10" name="Rechteck 81">
              <a:extLst>
                <a:ext uri="{FF2B5EF4-FFF2-40B4-BE49-F238E27FC236}">
                  <a16:creationId xmlns:a16="http://schemas.microsoft.com/office/drawing/2014/main" id="{98B86ECD-FA58-43E1-B4D4-690CCB6DEA78}"/>
                </a:ext>
              </a:extLst>
            </p:cNvPr>
            <p:cNvSpPr/>
            <p:nvPr/>
          </p:nvSpPr>
          <p:spPr>
            <a:xfrm>
              <a:off x="7338715" y="3812977"/>
              <a:ext cx="1295400" cy="381000"/>
            </a:xfrm>
            <a:prstGeom prst="rect">
              <a:avLst/>
            </a:prstGeom>
            <a:solidFill>
              <a:schemeClr val="bg1">
                <a:lumMod val="85000"/>
              </a:schemeClr>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de-DE" sz="1500" dirty="0">
                  <a:solidFill>
                    <a:srgbClr val="000000"/>
                  </a:solidFill>
                  <a:ea typeface="MS PGothic" pitchFamily="34" charset="-128"/>
                </a:rPr>
                <a:t>Tmr</a:t>
              </a:r>
            </a:p>
          </p:txBody>
        </p:sp>
        <p:sp>
          <p:nvSpPr>
            <p:cNvPr id="11" name="Rectangle 16406">
              <a:extLst>
                <a:ext uri="{FF2B5EF4-FFF2-40B4-BE49-F238E27FC236}">
                  <a16:creationId xmlns:a16="http://schemas.microsoft.com/office/drawing/2014/main" id="{3E69642A-8CAD-4B43-B5D3-292B8F366207}"/>
                </a:ext>
              </a:extLst>
            </p:cNvPr>
            <p:cNvSpPr/>
            <p:nvPr/>
          </p:nvSpPr>
          <p:spPr bwMode="auto">
            <a:xfrm>
              <a:off x="10310515" y="2977245"/>
              <a:ext cx="1269504" cy="835732"/>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ea typeface="MS PGothic" pitchFamily="34" charset="-128"/>
                </a:rPr>
                <a:t>Pin </a:t>
              </a:r>
              <a:r>
                <a:rPr lang="en-GB" sz="1500" dirty="0">
                  <a:solidFill>
                    <a:srgbClr val="000000"/>
                  </a:solidFill>
                  <a:ea typeface="MS PGothic" pitchFamily="34" charset="-128"/>
                </a:rPr>
                <a:t>Pad</a:t>
              </a:r>
            </a:p>
          </p:txBody>
        </p:sp>
        <p:sp>
          <p:nvSpPr>
            <p:cNvPr id="12" name="Rechteck 83">
              <a:extLst>
                <a:ext uri="{FF2B5EF4-FFF2-40B4-BE49-F238E27FC236}">
                  <a16:creationId xmlns:a16="http://schemas.microsoft.com/office/drawing/2014/main" id="{349AB136-CEFF-4C1C-BD99-384BA29FA330}"/>
                </a:ext>
              </a:extLst>
            </p:cNvPr>
            <p:cNvSpPr/>
            <p:nvPr/>
          </p:nvSpPr>
          <p:spPr>
            <a:xfrm>
              <a:off x="8786515" y="1603177"/>
              <a:ext cx="1295400" cy="4572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de-DE" sz="1500" dirty="0">
                  <a:solidFill>
                    <a:srgbClr val="000000"/>
                  </a:solidFill>
                  <a:ea typeface="MS PGothic" pitchFamily="34" charset="-128"/>
                </a:rPr>
                <a:t>Pin Control</a:t>
              </a:r>
            </a:p>
            <a:p>
              <a:pPr algn="ctr" fontAlgn="base">
                <a:spcBef>
                  <a:spcPct val="0"/>
                </a:spcBef>
                <a:spcAft>
                  <a:spcPct val="0"/>
                </a:spcAft>
              </a:pPr>
              <a:r>
                <a:rPr lang="de-DE" sz="1500" dirty="0">
                  <a:solidFill>
                    <a:srgbClr val="000000"/>
                  </a:solidFill>
                  <a:ea typeface="MS PGothic" pitchFamily="34" charset="-128"/>
                </a:rPr>
                <a:t> Register (PCR)</a:t>
              </a:r>
            </a:p>
          </p:txBody>
        </p:sp>
        <p:cxnSp>
          <p:nvCxnSpPr>
            <p:cNvPr id="13" name="Gerade Verbindung mit Pfeil 51">
              <a:extLst>
                <a:ext uri="{FF2B5EF4-FFF2-40B4-BE49-F238E27FC236}">
                  <a16:creationId xmlns:a16="http://schemas.microsoft.com/office/drawing/2014/main" id="{C0908D7C-1DAC-46E1-B63D-FDE076D481C7}"/>
                </a:ext>
              </a:extLst>
            </p:cNvPr>
            <p:cNvCxnSpPr>
              <a:stCxn id="12" idx="2"/>
              <a:endCxn id="6" idx="1"/>
            </p:cNvCxnSpPr>
            <p:nvPr/>
          </p:nvCxnSpPr>
          <p:spPr>
            <a:xfrm>
              <a:off x="9434215" y="2060377"/>
              <a:ext cx="7637" cy="46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Gerade Verbindung mit Pfeil 86">
              <a:extLst>
                <a:ext uri="{FF2B5EF4-FFF2-40B4-BE49-F238E27FC236}">
                  <a16:creationId xmlns:a16="http://schemas.microsoft.com/office/drawing/2014/main" id="{7E6BFF09-8F58-4ED1-99AE-F9599831BFC3}"/>
                </a:ext>
              </a:extLst>
            </p:cNvPr>
            <p:cNvCxnSpPr>
              <a:cxnSpLocks/>
            </p:cNvCxnSpPr>
            <p:nvPr/>
          </p:nvCxnSpPr>
          <p:spPr>
            <a:xfrm flipV="1">
              <a:off x="8626477" y="3087588"/>
              <a:ext cx="426737"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Gerade Verbindung mit Pfeil 89">
              <a:extLst>
                <a:ext uri="{FF2B5EF4-FFF2-40B4-BE49-F238E27FC236}">
                  <a16:creationId xmlns:a16="http://schemas.microsoft.com/office/drawing/2014/main" id="{43A8AB4B-565C-4268-9FD6-AA0A6A885434}"/>
                </a:ext>
              </a:extLst>
            </p:cNvPr>
            <p:cNvCxnSpPr/>
            <p:nvPr/>
          </p:nvCxnSpPr>
          <p:spPr>
            <a:xfrm>
              <a:off x="9853315" y="3355777"/>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Gerade Verbindung mit Pfeil 92">
              <a:extLst>
                <a:ext uri="{FF2B5EF4-FFF2-40B4-BE49-F238E27FC236}">
                  <a16:creationId xmlns:a16="http://schemas.microsoft.com/office/drawing/2014/main" id="{02580876-FCCF-47BC-A098-A26D96AB9E99}"/>
                </a:ext>
              </a:extLst>
            </p:cNvPr>
            <p:cNvCxnSpPr/>
            <p:nvPr/>
          </p:nvCxnSpPr>
          <p:spPr>
            <a:xfrm>
              <a:off x="8634115" y="3584377"/>
              <a:ext cx="381000"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Gerade Verbindung mit Pfeil 94">
              <a:extLst>
                <a:ext uri="{FF2B5EF4-FFF2-40B4-BE49-F238E27FC236}">
                  <a16:creationId xmlns:a16="http://schemas.microsoft.com/office/drawing/2014/main" id="{1F80C308-BD19-4CA9-9E77-1C5049DB0F4D}"/>
                </a:ext>
              </a:extLst>
            </p:cNvPr>
            <p:cNvCxnSpPr/>
            <p:nvPr/>
          </p:nvCxnSpPr>
          <p:spPr>
            <a:xfrm>
              <a:off x="8634115" y="3965377"/>
              <a:ext cx="381000"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Gerade Verbindung mit Pfeil 95">
              <a:extLst>
                <a:ext uri="{FF2B5EF4-FFF2-40B4-BE49-F238E27FC236}">
                  <a16:creationId xmlns:a16="http://schemas.microsoft.com/office/drawing/2014/main" id="{2800FD8F-7227-4C26-B51B-36A8663A1A5E}"/>
                </a:ext>
              </a:extLst>
            </p:cNvPr>
            <p:cNvCxnSpPr/>
            <p:nvPr/>
          </p:nvCxnSpPr>
          <p:spPr>
            <a:xfrm>
              <a:off x="8634115" y="2669977"/>
              <a:ext cx="381000"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mit Pfeil 96">
              <a:extLst>
                <a:ext uri="{FF2B5EF4-FFF2-40B4-BE49-F238E27FC236}">
                  <a16:creationId xmlns:a16="http://schemas.microsoft.com/office/drawing/2014/main" id="{D14858AA-98A2-4635-877D-6EC49531ABEA}"/>
                </a:ext>
              </a:extLst>
            </p:cNvPr>
            <p:cNvCxnSpPr/>
            <p:nvPr/>
          </p:nvCxnSpPr>
          <p:spPr>
            <a:xfrm>
              <a:off x="8634115" y="2288977"/>
              <a:ext cx="381000"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98">
              <a:extLst>
                <a:ext uri="{FF2B5EF4-FFF2-40B4-BE49-F238E27FC236}">
                  <a16:creationId xmlns:a16="http://schemas.microsoft.com/office/drawing/2014/main" id="{37DC3333-47C7-4F95-9AF4-87294EA6F2F0}"/>
                </a:ext>
              </a:extLst>
            </p:cNvPr>
            <p:cNvCxnSpPr/>
            <p:nvPr/>
          </p:nvCxnSpPr>
          <p:spPr>
            <a:xfrm>
              <a:off x="8634115" y="4346377"/>
              <a:ext cx="381000"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Rechteck 99">
              <a:extLst>
                <a:ext uri="{FF2B5EF4-FFF2-40B4-BE49-F238E27FC236}">
                  <a16:creationId xmlns:a16="http://schemas.microsoft.com/office/drawing/2014/main" id="{E92112A7-4362-4768-820D-9DCFB3E1DD78}"/>
                </a:ext>
              </a:extLst>
            </p:cNvPr>
            <p:cNvSpPr/>
            <p:nvPr/>
          </p:nvSpPr>
          <p:spPr>
            <a:xfrm>
              <a:off x="7338715" y="1984177"/>
              <a:ext cx="1295400" cy="381000"/>
            </a:xfrm>
            <a:prstGeom prst="rect">
              <a:avLst/>
            </a:prstGeom>
            <a:solidFill>
              <a:schemeClr val="bg1">
                <a:lumMod val="85000"/>
              </a:schemeClr>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de-DE" sz="1500" dirty="0">
                  <a:solidFill>
                    <a:srgbClr val="000000"/>
                  </a:solidFill>
                  <a:ea typeface="MS PGothic" pitchFamily="34" charset="-128"/>
                </a:rPr>
                <a:t>...</a:t>
              </a:r>
            </a:p>
          </p:txBody>
        </p:sp>
        <p:sp>
          <p:nvSpPr>
            <p:cNvPr id="22" name="Rechteck 100">
              <a:extLst>
                <a:ext uri="{FF2B5EF4-FFF2-40B4-BE49-F238E27FC236}">
                  <a16:creationId xmlns:a16="http://schemas.microsoft.com/office/drawing/2014/main" id="{FFDB6EA7-20A1-46F1-8799-A2239DE70E49}"/>
                </a:ext>
              </a:extLst>
            </p:cNvPr>
            <p:cNvSpPr/>
            <p:nvPr/>
          </p:nvSpPr>
          <p:spPr>
            <a:xfrm>
              <a:off x="7338715" y="4270177"/>
              <a:ext cx="1295400" cy="381000"/>
            </a:xfrm>
            <a:prstGeom prst="rect">
              <a:avLst/>
            </a:prstGeom>
            <a:solidFill>
              <a:schemeClr val="bg1">
                <a:lumMod val="85000"/>
              </a:schemeClr>
            </a:solidFill>
            <a:ln w="190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de-DE" sz="1500" dirty="0">
                  <a:solidFill>
                    <a:srgbClr val="000000"/>
                  </a:solidFill>
                  <a:ea typeface="MS PGothic" pitchFamily="34" charset="-128"/>
                </a:rPr>
                <a:t>...</a:t>
              </a:r>
            </a:p>
          </p:txBody>
        </p:sp>
        <p:sp>
          <p:nvSpPr>
            <p:cNvPr id="23" name="TextBox 43">
              <a:extLst>
                <a:ext uri="{FF2B5EF4-FFF2-40B4-BE49-F238E27FC236}">
                  <a16:creationId xmlns:a16="http://schemas.microsoft.com/office/drawing/2014/main" id="{F0B383DE-0506-4E68-B745-F1DF2DDC3FBB}"/>
                </a:ext>
              </a:extLst>
            </p:cNvPr>
            <p:cNvSpPr txBox="1">
              <a:spLocks noChangeArrowheads="1"/>
            </p:cNvSpPr>
            <p:nvPr/>
          </p:nvSpPr>
          <p:spPr bwMode="auto">
            <a:xfrm>
              <a:off x="6918089" y="1154358"/>
              <a:ext cx="2786792"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physical pin management</a:t>
              </a:r>
            </a:p>
          </p:txBody>
        </p:sp>
        <p:cxnSp>
          <p:nvCxnSpPr>
            <p:cNvPr id="24" name="Gewinkelte Verbindung 16402">
              <a:extLst>
                <a:ext uri="{FF2B5EF4-FFF2-40B4-BE49-F238E27FC236}">
                  <a16:creationId xmlns:a16="http://schemas.microsoft.com/office/drawing/2014/main" id="{706F954E-56C6-4B61-95D0-B86C9350C6FF}"/>
                </a:ext>
              </a:extLst>
            </p:cNvPr>
            <p:cNvCxnSpPr>
              <a:cxnSpLocks/>
              <a:endCxn id="8" idx="1"/>
            </p:cNvCxnSpPr>
            <p:nvPr/>
          </p:nvCxnSpPr>
          <p:spPr>
            <a:xfrm rot="5400000" flipH="1" flipV="1">
              <a:off x="5822305" y="4046194"/>
              <a:ext cx="2473526" cy="559293"/>
            </a:xfrm>
            <a:prstGeom prst="bentConnector2">
              <a:avLst/>
            </a:prstGeom>
            <a:solidFill>
              <a:schemeClr val="accent1"/>
            </a:solidFill>
            <a:ln>
              <a:tailEnd type="arrow"/>
            </a:ln>
          </p:spPr>
          <p:style>
            <a:lnRef idx="2">
              <a:schemeClr val="accent1"/>
            </a:lnRef>
            <a:fillRef idx="0">
              <a:schemeClr val="accent1"/>
            </a:fillRef>
            <a:effectRef idx="1">
              <a:schemeClr val="accent1"/>
            </a:effectRef>
            <a:fontRef idx="minor">
              <a:schemeClr val="tx1"/>
            </a:fontRef>
          </p:style>
        </p:cxnSp>
        <p:cxnSp>
          <p:nvCxnSpPr>
            <p:cNvPr id="25" name="Gewinkelte Verbindung 111">
              <a:extLst>
                <a:ext uri="{FF2B5EF4-FFF2-40B4-BE49-F238E27FC236}">
                  <a16:creationId xmlns:a16="http://schemas.microsoft.com/office/drawing/2014/main" id="{21BF2631-8A4D-4902-96E9-2901DCFCF6A0}"/>
                </a:ext>
              </a:extLst>
            </p:cNvPr>
            <p:cNvCxnSpPr>
              <a:cxnSpLocks/>
            </p:cNvCxnSpPr>
            <p:nvPr/>
          </p:nvCxnSpPr>
          <p:spPr>
            <a:xfrm rot="5400000" flipH="1" flipV="1">
              <a:off x="6203306" y="4386116"/>
              <a:ext cx="1863925" cy="406894"/>
            </a:xfrm>
            <a:prstGeom prst="bentConnector2">
              <a:avLst/>
            </a:prstGeom>
            <a:ln>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6" name="Gewinkelte Verbindung 114">
              <a:extLst>
                <a:ext uri="{FF2B5EF4-FFF2-40B4-BE49-F238E27FC236}">
                  <a16:creationId xmlns:a16="http://schemas.microsoft.com/office/drawing/2014/main" id="{5C31796C-2CF1-4A91-B577-C923164B0B66}"/>
                </a:ext>
              </a:extLst>
            </p:cNvPr>
            <p:cNvCxnSpPr>
              <a:cxnSpLocks/>
            </p:cNvCxnSpPr>
            <p:nvPr/>
          </p:nvCxnSpPr>
          <p:spPr>
            <a:xfrm rot="5400000" flipH="1" flipV="1">
              <a:off x="6508105" y="4655789"/>
              <a:ext cx="1406725" cy="254496"/>
            </a:xfrm>
            <a:prstGeom prst="bentConnector2">
              <a:avLst/>
            </a:prstGeom>
            <a:ln>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Gewinkelte Verbindung 121">
              <a:extLst>
                <a:ext uri="{FF2B5EF4-FFF2-40B4-BE49-F238E27FC236}">
                  <a16:creationId xmlns:a16="http://schemas.microsoft.com/office/drawing/2014/main" id="{5C607506-2B26-483F-A88A-43C8D831364B}"/>
                </a:ext>
              </a:extLst>
            </p:cNvPr>
            <p:cNvCxnSpPr>
              <a:cxnSpLocks/>
              <a:endCxn id="22" idx="1"/>
            </p:cNvCxnSpPr>
            <p:nvPr/>
          </p:nvCxnSpPr>
          <p:spPr>
            <a:xfrm rot="5400000" flipH="1" flipV="1">
              <a:off x="6736706" y="4884393"/>
              <a:ext cx="1025725" cy="178294"/>
            </a:xfrm>
            <a:prstGeom prst="bentConnector2">
              <a:avLst/>
            </a:prstGeom>
            <a:ln>
              <a:solidFill>
                <a:schemeClr val="bg1">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8" name="Textfeld 77">
              <a:extLst>
                <a:ext uri="{FF2B5EF4-FFF2-40B4-BE49-F238E27FC236}">
                  <a16:creationId xmlns:a16="http://schemas.microsoft.com/office/drawing/2014/main" id="{70878F1F-BF99-4FCF-BDC5-6C96A419A794}"/>
                </a:ext>
              </a:extLst>
            </p:cNvPr>
            <p:cNvSpPr txBox="1"/>
            <p:nvPr/>
          </p:nvSpPr>
          <p:spPr>
            <a:xfrm>
              <a:off x="6757537" y="5486399"/>
              <a:ext cx="559296" cy="413149"/>
            </a:xfrm>
            <a:prstGeom prst="rect">
              <a:avLst/>
            </a:prstGeom>
            <a:solidFill>
              <a:schemeClr val="bg1"/>
            </a:solidFill>
          </p:spPr>
          <p:txBody>
            <a:bodyPr vert="horz" wrap="none" lIns="0" tIns="0" rIns="0" bIns="0" rtlCol="0" anchor="ctr">
              <a:normAutofit/>
            </a:bodyPr>
            <a:lstStyle/>
            <a:p>
              <a:pPr algn="ctr"/>
              <a:r>
                <a:rPr lang="en-GB" sz="1500" dirty="0"/>
                <a:t>clock</a:t>
              </a:r>
            </a:p>
          </p:txBody>
        </p:sp>
      </p:grpSp>
    </p:spTree>
    <p:extLst>
      <p:ext uri="{BB962C8B-B14F-4D97-AF65-F5344CB8AC3E}">
        <p14:creationId xmlns:p14="http://schemas.microsoft.com/office/powerpoint/2010/main" val="36032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D7A1-C8D0-4AE7-BB81-3F0EE82E4713}"/>
              </a:ext>
            </a:extLst>
          </p:cNvPr>
          <p:cNvSpPr>
            <a:spLocks noGrp="1"/>
          </p:cNvSpPr>
          <p:nvPr>
            <p:ph type="title"/>
          </p:nvPr>
        </p:nvSpPr>
        <p:spPr/>
        <p:txBody>
          <a:bodyPr/>
          <a:lstStyle/>
          <a:p>
            <a:r>
              <a:rPr lang="en-GB" dirty="0"/>
              <a:t>GPIO Design</a:t>
            </a:r>
            <a:endParaRPr lang="en-US" dirty="0"/>
          </a:p>
        </p:txBody>
      </p:sp>
      <p:sp>
        <p:nvSpPr>
          <p:cNvPr id="3" name="Content Placeholder 2">
            <a:extLst>
              <a:ext uri="{FF2B5EF4-FFF2-40B4-BE49-F238E27FC236}">
                <a16:creationId xmlns:a16="http://schemas.microsoft.com/office/drawing/2014/main" id="{D0AD101A-60FA-4137-BE79-74809FEEB3FB}"/>
              </a:ext>
            </a:extLst>
          </p:cNvPr>
          <p:cNvSpPr>
            <a:spLocks noGrp="1"/>
          </p:cNvSpPr>
          <p:nvPr>
            <p:ph idx="1"/>
          </p:nvPr>
        </p:nvSpPr>
        <p:spPr/>
        <p:txBody>
          <a:bodyPr/>
          <a:lstStyle/>
          <a:p>
            <a:r>
              <a:rPr lang="en-GB" dirty="0"/>
              <a:t>Normally, the external pins are not directly accessible, but accessed via a peripheral called general-purpose input/output </a:t>
            </a:r>
            <a:r>
              <a:rPr lang="en-GB"/>
              <a:t>(GPIO). </a:t>
            </a:r>
            <a:endParaRPr lang="en-GB" dirty="0"/>
          </a:p>
          <a:p>
            <a:pPr lvl="1">
              <a:spcBef>
                <a:spcPts val="600"/>
              </a:spcBef>
            </a:pPr>
            <a:r>
              <a:rPr lang="en-GB" dirty="0"/>
              <a:t>Used for general purpose, no special usage defined</a:t>
            </a:r>
          </a:p>
          <a:p>
            <a:pPr lvl="1">
              <a:spcBef>
                <a:spcPts val="600"/>
              </a:spcBef>
            </a:pPr>
            <a:r>
              <a:rPr lang="en-GB" dirty="0"/>
              <a:t>Widely used for most applications</a:t>
            </a:r>
          </a:p>
          <a:p>
            <a:pPr lvl="1">
              <a:spcBef>
                <a:spcPts val="600"/>
              </a:spcBef>
            </a:pPr>
            <a:r>
              <a:rPr lang="en-GB" dirty="0"/>
              <a:t>The direction of input/output is controlled by the </a:t>
            </a:r>
            <a:r>
              <a:rPr lang="en-GB"/>
              <a:t>direction register</a:t>
            </a:r>
            <a:endParaRPr lang="en-US" dirty="0"/>
          </a:p>
        </p:txBody>
      </p:sp>
      <p:sp>
        <p:nvSpPr>
          <p:cNvPr id="4" name="Rectangle 3">
            <a:extLst>
              <a:ext uri="{FF2B5EF4-FFF2-40B4-BE49-F238E27FC236}">
                <a16:creationId xmlns:a16="http://schemas.microsoft.com/office/drawing/2014/main" id="{6A0C1700-DB5D-4F45-9594-88843393A299}"/>
              </a:ext>
            </a:extLst>
          </p:cNvPr>
          <p:cNvSpPr/>
          <p:nvPr/>
        </p:nvSpPr>
        <p:spPr bwMode="auto">
          <a:xfrm>
            <a:off x="933411" y="3072517"/>
            <a:ext cx="9478963" cy="3330758"/>
          </a:xfrm>
          <a:prstGeom prst="rect">
            <a:avLst/>
          </a:prstGeom>
          <a:solidFill>
            <a:schemeClr val="bg1">
              <a:lumMod val="95000"/>
            </a:schemeClr>
          </a:solidFill>
          <a:ln w="19050" cap="flat" cmpd="sng" algn="ctr">
            <a:solidFill>
              <a:schemeClr val="tx1">
                <a:lumMod val="50000"/>
                <a:lumOff val="50000"/>
              </a:schemeClr>
            </a:solidFill>
            <a:prstDash val="sysDot"/>
            <a:round/>
            <a:headEnd type="none" w="med" len="med"/>
            <a:tailEnd type="none" w="med" len="med"/>
          </a:ln>
          <a:effectLst/>
        </p:spPr>
        <p:txBody>
          <a:bodyPr wrap="none" anchor="ctr"/>
          <a:lstStyle/>
          <a:p>
            <a:pPr algn="r">
              <a:defRPr/>
            </a:pPr>
            <a:endParaRPr lang="en-GB" b="0" dirty="0">
              <a:cs typeface="+mn-cs"/>
            </a:endParaRPr>
          </a:p>
        </p:txBody>
      </p:sp>
      <p:sp>
        <p:nvSpPr>
          <p:cNvPr id="5" name="Rectangle 4">
            <a:extLst>
              <a:ext uri="{FF2B5EF4-FFF2-40B4-BE49-F238E27FC236}">
                <a16:creationId xmlns:a16="http://schemas.microsoft.com/office/drawing/2014/main" id="{D239E7AD-EF95-442A-8088-E7F0CC32406B}"/>
              </a:ext>
            </a:extLst>
          </p:cNvPr>
          <p:cNvSpPr/>
          <p:nvPr/>
        </p:nvSpPr>
        <p:spPr bwMode="auto">
          <a:xfrm>
            <a:off x="2330838" y="3395477"/>
            <a:ext cx="3303988" cy="2704374"/>
          </a:xfrm>
          <a:prstGeom prst="rect">
            <a:avLst/>
          </a:prstGeom>
          <a:solidFill>
            <a:schemeClr val="bg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eaLnBrk="1" hangingPunct="1"/>
            <a:endParaRPr lang="en-GB" b="0" dirty="0"/>
          </a:p>
        </p:txBody>
      </p:sp>
      <p:sp>
        <p:nvSpPr>
          <p:cNvPr id="6" name="Rectangle 5">
            <a:extLst>
              <a:ext uri="{FF2B5EF4-FFF2-40B4-BE49-F238E27FC236}">
                <a16:creationId xmlns:a16="http://schemas.microsoft.com/office/drawing/2014/main" id="{299E07EB-82B2-45E1-BBE7-5405960334CD}"/>
              </a:ext>
            </a:extLst>
          </p:cNvPr>
          <p:cNvSpPr/>
          <p:nvPr/>
        </p:nvSpPr>
        <p:spPr bwMode="auto">
          <a:xfrm>
            <a:off x="2486233" y="4071932"/>
            <a:ext cx="2789494" cy="23618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r>
              <a:rPr lang="en-GB" sz="1500" dirty="0">
                <a:solidFill>
                  <a:srgbClr val="000000"/>
                </a:solidFill>
                <a:ea typeface="MS PGothic" pitchFamily="34" charset="-128"/>
              </a:rPr>
              <a:t>Set Output Register</a:t>
            </a:r>
          </a:p>
        </p:txBody>
      </p:sp>
      <p:sp>
        <p:nvSpPr>
          <p:cNvPr id="7" name="Rectangle 6">
            <a:extLst>
              <a:ext uri="{FF2B5EF4-FFF2-40B4-BE49-F238E27FC236}">
                <a16:creationId xmlns:a16="http://schemas.microsoft.com/office/drawing/2014/main" id="{D3245230-E18A-4D9E-A2A1-308A82ED8927}"/>
              </a:ext>
            </a:extLst>
          </p:cNvPr>
          <p:cNvSpPr/>
          <p:nvPr/>
        </p:nvSpPr>
        <p:spPr bwMode="auto">
          <a:xfrm>
            <a:off x="1495906" y="3403013"/>
            <a:ext cx="621997" cy="2696838"/>
          </a:xfrm>
          <a:prstGeom prst="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500" dirty="0">
                <a:solidFill>
                  <a:srgbClr val="000000"/>
                </a:solidFill>
                <a:ea typeface="MS PGothic" pitchFamily="34" charset="-128"/>
              </a:rPr>
              <a:t>Bus</a:t>
            </a:r>
            <a:r>
              <a:rPr lang="en-GB" b="0" dirty="0">
                <a:cs typeface="+mn-cs"/>
              </a:rPr>
              <a:t> </a:t>
            </a:r>
            <a:r>
              <a:rPr lang="en-GB" sz="1500" dirty="0">
                <a:solidFill>
                  <a:srgbClr val="000000"/>
                </a:solidFill>
                <a:ea typeface="MS PGothic" pitchFamily="34" charset="-128"/>
              </a:rPr>
              <a:t>Interface</a:t>
            </a:r>
          </a:p>
        </p:txBody>
      </p:sp>
      <p:sp>
        <p:nvSpPr>
          <p:cNvPr id="8" name="Rectangle 7">
            <a:extLst>
              <a:ext uri="{FF2B5EF4-FFF2-40B4-BE49-F238E27FC236}">
                <a16:creationId xmlns:a16="http://schemas.microsoft.com/office/drawing/2014/main" id="{D212B991-94CD-47D8-BDBE-7040C6F6D250}"/>
              </a:ext>
            </a:extLst>
          </p:cNvPr>
          <p:cNvSpPr/>
          <p:nvPr/>
        </p:nvSpPr>
        <p:spPr bwMode="auto">
          <a:xfrm>
            <a:off x="2474716" y="3726218"/>
            <a:ext cx="2789494" cy="23618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eaLnBrk="1" hangingPunct="1"/>
            <a:r>
              <a:rPr lang="en-GB" sz="1500" dirty="0">
                <a:solidFill>
                  <a:srgbClr val="000000"/>
                </a:solidFill>
                <a:ea typeface="MS PGothic" pitchFamily="34" charset="-128"/>
              </a:rPr>
              <a:t>Data Output Register</a:t>
            </a:r>
          </a:p>
        </p:txBody>
      </p:sp>
      <p:sp>
        <p:nvSpPr>
          <p:cNvPr id="9" name="Rectangle 8">
            <a:extLst>
              <a:ext uri="{FF2B5EF4-FFF2-40B4-BE49-F238E27FC236}">
                <a16:creationId xmlns:a16="http://schemas.microsoft.com/office/drawing/2014/main" id="{015A8C77-E25A-4307-B162-46C0C93C89EB}"/>
              </a:ext>
            </a:extLst>
          </p:cNvPr>
          <p:cNvSpPr/>
          <p:nvPr/>
        </p:nvSpPr>
        <p:spPr bwMode="auto">
          <a:xfrm>
            <a:off x="2490291" y="4399734"/>
            <a:ext cx="2789494" cy="23618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eaLnBrk="1" hangingPunct="1"/>
            <a:r>
              <a:rPr lang="en-GB" sz="1500" dirty="0">
                <a:solidFill>
                  <a:srgbClr val="000000"/>
                </a:solidFill>
                <a:ea typeface="MS PGothic" pitchFamily="34" charset="-128"/>
              </a:rPr>
              <a:t>Clear Output Register</a:t>
            </a:r>
          </a:p>
        </p:txBody>
      </p:sp>
      <p:sp>
        <p:nvSpPr>
          <p:cNvPr id="10" name="TextBox 43">
            <a:extLst>
              <a:ext uri="{FF2B5EF4-FFF2-40B4-BE49-F238E27FC236}">
                <a16:creationId xmlns:a16="http://schemas.microsoft.com/office/drawing/2014/main" id="{271BD249-45F2-4755-8833-474FED70F174}"/>
              </a:ext>
            </a:extLst>
          </p:cNvPr>
          <p:cNvSpPr txBox="1">
            <a:spLocks noChangeArrowheads="1"/>
          </p:cNvSpPr>
          <p:nvPr/>
        </p:nvSpPr>
        <p:spPr bwMode="auto">
          <a:xfrm>
            <a:off x="2490291" y="3395477"/>
            <a:ext cx="2789494"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500" b="0" dirty="0">
                <a:latin typeface="+mn-lt"/>
              </a:rPr>
              <a:t>Registers</a:t>
            </a:r>
          </a:p>
        </p:txBody>
      </p:sp>
      <p:sp>
        <p:nvSpPr>
          <p:cNvPr id="11" name="Left-Right Arrow 30">
            <a:extLst>
              <a:ext uri="{FF2B5EF4-FFF2-40B4-BE49-F238E27FC236}">
                <a16:creationId xmlns:a16="http://schemas.microsoft.com/office/drawing/2014/main" id="{9CCFA48C-F685-4DE9-9941-6D66CA823F7F}"/>
              </a:ext>
            </a:extLst>
          </p:cNvPr>
          <p:cNvSpPr/>
          <p:nvPr/>
        </p:nvSpPr>
        <p:spPr bwMode="auto">
          <a:xfrm>
            <a:off x="461008" y="4398509"/>
            <a:ext cx="931412" cy="317732"/>
          </a:xfrm>
          <a:prstGeom prst="leftRight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2" name="TextBox 43">
            <a:extLst>
              <a:ext uri="{FF2B5EF4-FFF2-40B4-BE49-F238E27FC236}">
                <a16:creationId xmlns:a16="http://schemas.microsoft.com/office/drawing/2014/main" id="{E036D68A-A258-4EF0-AA3F-ECEC94C6D691}"/>
              </a:ext>
            </a:extLst>
          </p:cNvPr>
          <p:cNvSpPr txBox="1">
            <a:spLocks noChangeArrowheads="1"/>
          </p:cNvSpPr>
          <p:nvPr/>
        </p:nvSpPr>
        <p:spPr bwMode="auto">
          <a:xfrm>
            <a:off x="1015095" y="3074895"/>
            <a:ext cx="2205615"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GPIO Controller</a:t>
            </a:r>
          </a:p>
        </p:txBody>
      </p:sp>
      <p:sp>
        <p:nvSpPr>
          <p:cNvPr id="13" name="Rectangle 12">
            <a:extLst>
              <a:ext uri="{FF2B5EF4-FFF2-40B4-BE49-F238E27FC236}">
                <a16:creationId xmlns:a16="http://schemas.microsoft.com/office/drawing/2014/main" id="{40284CEE-893C-4D07-B746-79E7509500A0}"/>
              </a:ext>
            </a:extLst>
          </p:cNvPr>
          <p:cNvSpPr/>
          <p:nvPr/>
        </p:nvSpPr>
        <p:spPr bwMode="auto">
          <a:xfrm>
            <a:off x="2490291" y="4755144"/>
            <a:ext cx="2789494" cy="23618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r>
              <a:rPr lang="en-GB" sz="1500" dirty="0">
                <a:solidFill>
                  <a:srgbClr val="000000"/>
                </a:solidFill>
                <a:ea typeface="MS PGothic" pitchFamily="34" charset="-128"/>
              </a:rPr>
              <a:t>Toggle Output Register</a:t>
            </a:r>
          </a:p>
        </p:txBody>
      </p:sp>
      <p:sp>
        <p:nvSpPr>
          <p:cNvPr id="14" name="Rectangle 13">
            <a:extLst>
              <a:ext uri="{FF2B5EF4-FFF2-40B4-BE49-F238E27FC236}">
                <a16:creationId xmlns:a16="http://schemas.microsoft.com/office/drawing/2014/main" id="{E51075FE-663A-46EF-BC22-18B20C7C24F3}"/>
              </a:ext>
            </a:extLst>
          </p:cNvPr>
          <p:cNvSpPr/>
          <p:nvPr/>
        </p:nvSpPr>
        <p:spPr bwMode="auto">
          <a:xfrm>
            <a:off x="2482191" y="5352008"/>
            <a:ext cx="2789494" cy="23618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eaLnBrk="1" hangingPunct="1"/>
            <a:r>
              <a:rPr lang="en-GB" sz="1500" dirty="0">
                <a:solidFill>
                  <a:srgbClr val="000000"/>
                </a:solidFill>
                <a:ea typeface="MS PGothic" pitchFamily="34" charset="-128"/>
              </a:rPr>
              <a:t>Direction Register</a:t>
            </a:r>
          </a:p>
        </p:txBody>
      </p:sp>
      <p:sp>
        <p:nvSpPr>
          <p:cNvPr id="15" name="Rectangle 14">
            <a:extLst>
              <a:ext uri="{FF2B5EF4-FFF2-40B4-BE49-F238E27FC236}">
                <a16:creationId xmlns:a16="http://schemas.microsoft.com/office/drawing/2014/main" id="{7AF1158E-49F3-4A7D-9A27-AC9459C34194}"/>
              </a:ext>
            </a:extLst>
          </p:cNvPr>
          <p:cNvSpPr/>
          <p:nvPr/>
        </p:nvSpPr>
        <p:spPr bwMode="auto">
          <a:xfrm>
            <a:off x="2474716" y="5707418"/>
            <a:ext cx="2789494" cy="236182"/>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r>
              <a:rPr lang="en-GB" sz="1500" dirty="0">
                <a:solidFill>
                  <a:srgbClr val="000000"/>
                </a:solidFill>
                <a:ea typeface="MS PGothic" pitchFamily="34" charset="-128"/>
              </a:rPr>
              <a:t>Input Register</a:t>
            </a:r>
          </a:p>
        </p:txBody>
      </p:sp>
      <p:sp>
        <p:nvSpPr>
          <p:cNvPr id="16" name="Trapezoid 15">
            <a:extLst>
              <a:ext uri="{FF2B5EF4-FFF2-40B4-BE49-F238E27FC236}">
                <a16:creationId xmlns:a16="http://schemas.microsoft.com/office/drawing/2014/main" id="{C9157361-1757-4026-AFD7-833521D07930}"/>
              </a:ext>
            </a:extLst>
          </p:cNvPr>
          <p:cNvSpPr/>
          <p:nvPr/>
        </p:nvSpPr>
        <p:spPr bwMode="auto">
          <a:xfrm rot="5400000">
            <a:off x="5402014" y="4057135"/>
            <a:ext cx="1975624" cy="652313"/>
          </a:xfrm>
          <a:prstGeom prst="trapezoid">
            <a:avLst>
              <a:gd name="adj" fmla="val 68459"/>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rgbClr val="000000"/>
                </a:solidFill>
                <a:ea typeface="MS PGothic" pitchFamily="34" charset="-128"/>
              </a:rPr>
              <a:t>MUX</a:t>
            </a:r>
          </a:p>
        </p:txBody>
      </p:sp>
      <p:cxnSp>
        <p:nvCxnSpPr>
          <p:cNvPr id="17" name="Straight Arrow Connector 16">
            <a:extLst>
              <a:ext uri="{FF2B5EF4-FFF2-40B4-BE49-F238E27FC236}">
                <a16:creationId xmlns:a16="http://schemas.microsoft.com/office/drawing/2014/main" id="{F10635A0-2116-4A0A-B596-0B459554C4EB}"/>
              </a:ext>
            </a:extLst>
          </p:cNvPr>
          <p:cNvCxnSpPr>
            <a:stCxn id="8" idx="3"/>
          </p:cNvCxnSpPr>
          <p:nvPr/>
        </p:nvCxnSpPr>
        <p:spPr bwMode="auto">
          <a:xfrm>
            <a:off x="5264211" y="3844309"/>
            <a:ext cx="741234" cy="0"/>
          </a:xfrm>
          <a:prstGeom prst="straightConnector1">
            <a:avLst/>
          </a:prstGeom>
          <a:noFill/>
          <a:ln w="19050" cap="flat" cmpd="sng" algn="ctr">
            <a:solidFill>
              <a:schemeClr val="tx1"/>
            </a:solidFill>
            <a:prstDash val="solid"/>
            <a:round/>
            <a:headEnd type="none" w="med" len="med"/>
            <a:tailEnd type="arrow"/>
          </a:ln>
          <a:effectLst/>
        </p:spPr>
      </p:cxnSp>
      <p:cxnSp>
        <p:nvCxnSpPr>
          <p:cNvPr id="18" name="Straight Arrow Connector 17">
            <a:extLst>
              <a:ext uri="{FF2B5EF4-FFF2-40B4-BE49-F238E27FC236}">
                <a16:creationId xmlns:a16="http://schemas.microsoft.com/office/drawing/2014/main" id="{D07A6D2A-1EB1-49CD-BECA-F81E4A64E7EF}"/>
              </a:ext>
            </a:extLst>
          </p:cNvPr>
          <p:cNvCxnSpPr/>
          <p:nvPr/>
        </p:nvCxnSpPr>
        <p:spPr bwMode="auto">
          <a:xfrm>
            <a:off x="5264209" y="4190184"/>
            <a:ext cx="741234" cy="0"/>
          </a:xfrm>
          <a:prstGeom prst="straightConnector1">
            <a:avLst/>
          </a:prstGeom>
          <a:noFill/>
          <a:ln w="19050" cap="flat" cmpd="sng" algn="ctr">
            <a:solidFill>
              <a:schemeClr val="tx1"/>
            </a:solidFill>
            <a:prstDash val="solid"/>
            <a:round/>
            <a:headEnd type="none" w="med" len="med"/>
            <a:tailEnd type="arrow"/>
          </a:ln>
          <a:effectLst/>
        </p:spPr>
      </p:cxnSp>
      <p:cxnSp>
        <p:nvCxnSpPr>
          <p:cNvPr id="19" name="Straight Arrow Connector 18">
            <a:extLst>
              <a:ext uri="{FF2B5EF4-FFF2-40B4-BE49-F238E27FC236}">
                <a16:creationId xmlns:a16="http://schemas.microsoft.com/office/drawing/2014/main" id="{BC595FED-267F-48AB-8DAA-5CE6BD45C992}"/>
              </a:ext>
            </a:extLst>
          </p:cNvPr>
          <p:cNvCxnSpPr/>
          <p:nvPr/>
        </p:nvCxnSpPr>
        <p:spPr bwMode="auto">
          <a:xfrm>
            <a:off x="5279785" y="4517825"/>
            <a:ext cx="741234" cy="0"/>
          </a:xfrm>
          <a:prstGeom prst="straightConnector1">
            <a:avLst/>
          </a:prstGeom>
          <a:noFill/>
          <a:ln w="19050" cap="flat" cmpd="sng" algn="ctr">
            <a:solidFill>
              <a:schemeClr val="tx1"/>
            </a:solidFill>
            <a:prstDash val="solid"/>
            <a:round/>
            <a:headEnd type="none" w="med" len="med"/>
            <a:tailEnd type="arrow"/>
          </a:ln>
          <a:effectLst/>
        </p:spPr>
      </p:cxnSp>
      <p:cxnSp>
        <p:nvCxnSpPr>
          <p:cNvPr id="20" name="Straight Arrow Connector 19">
            <a:extLst>
              <a:ext uri="{FF2B5EF4-FFF2-40B4-BE49-F238E27FC236}">
                <a16:creationId xmlns:a16="http://schemas.microsoft.com/office/drawing/2014/main" id="{54C6AB56-F601-4E4B-AE40-0ACF31643F0A}"/>
              </a:ext>
            </a:extLst>
          </p:cNvPr>
          <p:cNvCxnSpPr/>
          <p:nvPr/>
        </p:nvCxnSpPr>
        <p:spPr bwMode="auto">
          <a:xfrm>
            <a:off x="5264209" y="4873235"/>
            <a:ext cx="741234" cy="0"/>
          </a:xfrm>
          <a:prstGeom prst="straightConnector1">
            <a:avLst/>
          </a:prstGeom>
          <a:noFill/>
          <a:ln w="19050" cap="flat" cmpd="sng" algn="ctr">
            <a:solidFill>
              <a:schemeClr val="tx1"/>
            </a:solidFill>
            <a:prstDash val="solid"/>
            <a:round/>
            <a:headEnd type="none" w="med" len="med"/>
            <a:tailEnd type="arrow"/>
          </a:ln>
          <a:effectLst/>
        </p:spPr>
      </p:cxnSp>
      <p:grpSp>
        <p:nvGrpSpPr>
          <p:cNvPr id="21" name="Group 20">
            <a:extLst>
              <a:ext uri="{FF2B5EF4-FFF2-40B4-BE49-F238E27FC236}">
                <a16:creationId xmlns:a16="http://schemas.microsoft.com/office/drawing/2014/main" id="{C3B3B022-FC93-487F-9597-E0765EFF07E3}"/>
              </a:ext>
            </a:extLst>
          </p:cNvPr>
          <p:cNvGrpSpPr/>
          <p:nvPr/>
        </p:nvGrpSpPr>
        <p:grpSpPr>
          <a:xfrm>
            <a:off x="7077139" y="3753271"/>
            <a:ext cx="1302855" cy="1199729"/>
            <a:chOff x="5386127" y="3814276"/>
            <a:chExt cx="977523" cy="1199729"/>
          </a:xfrm>
          <a:solidFill>
            <a:schemeClr val="accent1"/>
          </a:solidFill>
        </p:grpSpPr>
        <p:sp>
          <p:nvSpPr>
            <p:cNvPr id="22" name="Isosceles Triangle 21">
              <a:extLst>
                <a:ext uri="{FF2B5EF4-FFF2-40B4-BE49-F238E27FC236}">
                  <a16:creationId xmlns:a16="http://schemas.microsoft.com/office/drawing/2014/main" id="{E5B1AEC5-F288-454B-A82C-BD76F52A9968}"/>
                </a:ext>
              </a:extLst>
            </p:cNvPr>
            <p:cNvSpPr/>
            <p:nvPr/>
          </p:nvSpPr>
          <p:spPr bwMode="auto">
            <a:xfrm rot="5400000">
              <a:off x="5318335" y="3968691"/>
              <a:ext cx="1199729" cy="890900"/>
            </a:xfrm>
            <a:prstGeom prst="triangle">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3" name="TextBox 22">
              <a:extLst>
                <a:ext uri="{FF2B5EF4-FFF2-40B4-BE49-F238E27FC236}">
                  <a16:creationId xmlns:a16="http://schemas.microsoft.com/office/drawing/2014/main" id="{3C92C312-3B5B-456A-AAAE-FFA96AD44C9C}"/>
                </a:ext>
              </a:extLst>
            </p:cNvPr>
            <p:cNvSpPr txBox="1"/>
            <p:nvPr/>
          </p:nvSpPr>
          <p:spPr>
            <a:xfrm>
              <a:off x="5386127" y="4119765"/>
              <a:ext cx="788350" cy="553998"/>
            </a:xfrm>
            <a:prstGeom prst="rect">
              <a:avLst/>
            </a:prstGeom>
            <a:noFill/>
          </p:spPr>
          <p:txBody>
            <a:bodyPr wrap="square" rtlCol="0">
              <a:spAutoFit/>
            </a:bodyPr>
            <a:lstStyle/>
            <a:p>
              <a:pPr algn="ctr"/>
              <a:r>
                <a:rPr lang="en-GB" sz="1500" dirty="0">
                  <a:solidFill>
                    <a:srgbClr val="000000"/>
                  </a:solidFill>
                  <a:ea typeface="MS PGothic" pitchFamily="34" charset="-128"/>
                </a:rPr>
                <a:t>Output</a:t>
              </a:r>
              <a:r>
                <a:rPr lang="en-GB" sz="1200" b="0" dirty="0"/>
                <a:t> </a:t>
              </a:r>
              <a:r>
                <a:rPr lang="en-GB" sz="1500" b="0" dirty="0"/>
                <a:t>Buffer</a:t>
              </a:r>
            </a:p>
          </p:txBody>
        </p:sp>
      </p:grpSp>
      <p:cxnSp>
        <p:nvCxnSpPr>
          <p:cNvPr id="24" name="Straight Arrow Connector 23">
            <a:extLst>
              <a:ext uri="{FF2B5EF4-FFF2-40B4-BE49-F238E27FC236}">
                <a16:creationId xmlns:a16="http://schemas.microsoft.com/office/drawing/2014/main" id="{63DC838D-6A27-443F-BA48-671B7116E80C}"/>
              </a:ext>
            </a:extLst>
          </p:cNvPr>
          <p:cNvCxnSpPr>
            <a:cxnSpLocks/>
          </p:cNvCxnSpPr>
          <p:nvPr/>
        </p:nvCxnSpPr>
        <p:spPr bwMode="auto">
          <a:xfrm flipV="1">
            <a:off x="6706522" y="4354840"/>
            <a:ext cx="486067" cy="1"/>
          </a:xfrm>
          <a:prstGeom prst="straightConnector1">
            <a:avLst/>
          </a:prstGeom>
          <a:noFill/>
          <a:ln w="19050" cap="flat" cmpd="sng" algn="ctr">
            <a:solidFill>
              <a:schemeClr val="tx1"/>
            </a:solidFill>
            <a:prstDash val="solid"/>
            <a:round/>
            <a:headEnd type="none" w="med" len="med"/>
            <a:tailEnd type="arrow"/>
          </a:ln>
          <a:effectLst/>
        </p:spPr>
      </p:cxnSp>
      <p:grpSp>
        <p:nvGrpSpPr>
          <p:cNvPr id="25" name="Group 24">
            <a:extLst>
              <a:ext uri="{FF2B5EF4-FFF2-40B4-BE49-F238E27FC236}">
                <a16:creationId xmlns:a16="http://schemas.microsoft.com/office/drawing/2014/main" id="{CC96023C-3095-4353-B2CA-FEA08904ACC7}"/>
              </a:ext>
            </a:extLst>
          </p:cNvPr>
          <p:cNvGrpSpPr/>
          <p:nvPr/>
        </p:nvGrpSpPr>
        <p:grpSpPr>
          <a:xfrm rot="10800000">
            <a:off x="8563061" y="5377893"/>
            <a:ext cx="1376853" cy="895231"/>
            <a:chOff x="5330609" y="3814276"/>
            <a:chExt cx="1033041" cy="1199729"/>
          </a:xfrm>
          <a:solidFill>
            <a:schemeClr val="accent1"/>
          </a:solidFill>
        </p:grpSpPr>
        <p:sp>
          <p:nvSpPr>
            <p:cNvPr id="26" name="Isosceles Triangle 25">
              <a:extLst>
                <a:ext uri="{FF2B5EF4-FFF2-40B4-BE49-F238E27FC236}">
                  <a16:creationId xmlns:a16="http://schemas.microsoft.com/office/drawing/2014/main" id="{0916F4D1-D139-426C-BA7E-F2FAB6A56058}"/>
                </a:ext>
              </a:extLst>
            </p:cNvPr>
            <p:cNvSpPr/>
            <p:nvPr/>
          </p:nvSpPr>
          <p:spPr bwMode="auto">
            <a:xfrm rot="5400000">
              <a:off x="5318335" y="3968691"/>
              <a:ext cx="1199729" cy="890900"/>
            </a:xfrm>
            <a:prstGeom prst="triangle">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27" name="TextBox 26">
              <a:extLst>
                <a:ext uri="{FF2B5EF4-FFF2-40B4-BE49-F238E27FC236}">
                  <a16:creationId xmlns:a16="http://schemas.microsoft.com/office/drawing/2014/main" id="{D15EC7B3-0BAB-4D6E-AB78-1B1032756697}"/>
                </a:ext>
              </a:extLst>
            </p:cNvPr>
            <p:cNvSpPr txBox="1"/>
            <p:nvPr/>
          </p:nvSpPr>
          <p:spPr>
            <a:xfrm rot="10800000">
              <a:off x="5330609" y="4031690"/>
              <a:ext cx="788350" cy="742431"/>
            </a:xfrm>
            <a:prstGeom prst="rect">
              <a:avLst/>
            </a:prstGeom>
            <a:noFill/>
          </p:spPr>
          <p:txBody>
            <a:bodyPr wrap="square" rtlCol="0">
              <a:spAutoFit/>
            </a:bodyPr>
            <a:lstStyle/>
            <a:p>
              <a:pPr algn="ctr"/>
              <a:r>
                <a:rPr lang="en-GB" sz="1500" b="0" dirty="0"/>
                <a:t>Input Buffer</a:t>
              </a:r>
            </a:p>
          </p:txBody>
        </p:sp>
      </p:grpSp>
      <p:grpSp>
        <p:nvGrpSpPr>
          <p:cNvPr id="28" name="Group 27">
            <a:extLst>
              <a:ext uri="{FF2B5EF4-FFF2-40B4-BE49-F238E27FC236}">
                <a16:creationId xmlns:a16="http://schemas.microsoft.com/office/drawing/2014/main" id="{1AC54E03-D34A-4990-80BD-992557347990}"/>
              </a:ext>
            </a:extLst>
          </p:cNvPr>
          <p:cNvGrpSpPr/>
          <p:nvPr/>
        </p:nvGrpSpPr>
        <p:grpSpPr>
          <a:xfrm>
            <a:off x="7160003" y="5226644"/>
            <a:ext cx="768306" cy="564201"/>
            <a:chOff x="5448300" y="5269269"/>
            <a:chExt cx="576455" cy="564201"/>
          </a:xfrm>
          <a:solidFill>
            <a:schemeClr val="accent1"/>
          </a:solidFill>
        </p:grpSpPr>
        <p:grpSp>
          <p:nvGrpSpPr>
            <p:cNvPr id="29" name="Group 28">
              <a:extLst>
                <a:ext uri="{FF2B5EF4-FFF2-40B4-BE49-F238E27FC236}">
                  <a16:creationId xmlns:a16="http://schemas.microsoft.com/office/drawing/2014/main" id="{53BBC67C-787E-43C0-9EF5-C03D79CA242E}"/>
                </a:ext>
              </a:extLst>
            </p:cNvPr>
            <p:cNvGrpSpPr/>
            <p:nvPr/>
          </p:nvGrpSpPr>
          <p:grpSpPr>
            <a:xfrm>
              <a:off x="5448300" y="5269269"/>
              <a:ext cx="469900" cy="564201"/>
              <a:chOff x="5448300" y="5269269"/>
              <a:chExt cx="469900" cy="564201"/>
            </a:xfrm>
            <a:grpFill/>
          </p:grpSpPr>
          <p:sp>
            <p:nvSpPr>
              <p:cNvPr id="31" name="Isosceles Triangle 30">
                <a:extLst>
                  <a:ext uri="{FF2B5EF4-FFF2-40B4-BE49-F238E27FC236}">
                    <a16:creationId xmlns:a16="http://schemas.microsoft.com/office/drawing/2014/main" id="{EAB78432-2E9F-46C8-8B36-D20C63584607}"/>
                  </a:ext>
                </a:extLst>
              </p:cNvPr>
              <p:cNvSpPr/>
              <p:nvPr/>
            </p:nvSpPr>
            <p:spPr bwMode="auto">
              <a:xfrm rot="5400000">
                <a:off x="5408076" y="5333942"/>
                <a:ext cx="564201" cy="434856"/>
              </a:xfrm>
              <a:prstGeom prst="triangle">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Arial" charset="0"/>
                  <a:ea typeface="MS PGothic" pitchFamily="34" charset="-128"/>
                </a:endParaRPr>
              </a:p>
            </p:txBody>
          </p:sp>
          <p:sp>
            <p:nvSpPr>
              <p:cNvPr id="32" name="TextBox 31">
                <a:extLst>
                  <a:ext uri="{FF2B5EF4-FFF2-40B4-BE49-F238E27FC236}">
                    <a16:creationId xmlns:a16="http://schemas.microsoft.com/office/drawing/2014/main" id="{7E1D3C5B-030F-4F52-8617-3A9C4E26ABFD}"/>
                  </a:ext>
                </a:extLst>
              </p:cNvPr>
              <p:cNvSpPr txBox="1"/>
              <p:nvPr/>
            </p:nvSpPr>
            <p:spPr>
              <a:xfrm>
                <a:off x="5448300" y="5389546"/>
                <a:ext cx="469900" cy="323165"/>
              </a:xfrm>
              <a:prstGeom prst="rect">
                <a:avLst/>
              </a:prstGeom>
              <a:noFill/>
            </p:spPr>
            <p:txBody>
              <a:bodyPr wrap="square" rtlCol="0">
                <a:spAutoFit/>
              </a:bodyPr>
              <a:lstStyle/>
              <a:p>
                <a:r>
                  <a:rPr lang="en-GB" sz="1500" dirty="0">
                    <a:solidFill>
                      <a:srgbClr val="000000"/>
                    </a:solidFill>
                    <a:ea typeface="MS PGothic" pitchFamily="34" charset="-128"/>
                  </a:rPr>
                  <a:t>Inv</a:t>
                </a:r>
              </a:p>
            </p:txBody>
          </p:sp>
        </p:grpSp>
        <p:sp>
          <p:nvSpPr>
            <p:cNvPr id="30" name="Flowchart: Connector 29">
              <a:extLst>
                <a:ext uri="{FF2B5EF4-FFF2-40B4-BE49-F238E27FC236}">
                  <a16:creationId xmlns:a16="http://schemas.microsoft.com/office/drawing/2014/main" id="{001720CE-351C-4DEA-BC28-7D43040D6B84}"/>
                </a:ext>
              </a:extLst>
            </p:cNvPr>
            <p:cNvSpPr/>
            <p:nvPr/>
          </p:nvSpPr>
          <p:spPr bwMode="auto">
            <a:xfrm>
              <a:off x="5870455" y="5471924"/>
              <a:ext cx="154300" cy="158891"/>
            </a:xfrm>
            <a:prstGeom prst="flowChartConnector">
              <a:avLst/>
            </a:prstGeom>
            <a:grp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sp>
        <p:nvSpPr>
          <p:cNvPr id="33" name="Flowchart: Connector 32">
            <a:extLst>
              <a:ext uri="{FF2B5EF4-FFF2-40B4-BE49-F238E27FC236}">
                <a16:creationId xmlns:a16="http://schemas.microsoft.com/office/drawing/2014/main" id="{CC7466E0-B846-49CB-86A9-70EB83EF658B}"/>
              </a:ext>
            </a:extLst>
          </p:cNvPr>
          <p:cNvSpPr/>
          <p:nvPr/>
        </p:nvSpPr>
        <p:spPr bwMode="auto">
          <a:xfrm>
            <a:off x="9045835" y="5429299"/>
            <a:ext cx="205653" cy="158891"/>
          </a:xfrm>
          <a:prstGeom prst="flowChartConnector">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34" name="Straight Arrow Connector 33">
            <a:extLst>
              <a:ext uri="{FF2B5EF4-FFF2-40B4-BE49-F238E27FC236}">
                <a16:creationId xmlns:a16="http://schemas.microsoft.com/office/drawing/2014/main" id="{4B39B723-70E4-496F-9B2D-18FA8E81A171}"/>
              </a:ext>
            </a:extLst>
          </p:cNvPr>
          <p:cNvCxnSpPr>
            <a:stCxn id="30" idx="6"/>
            <a:endCxn id="33" idx="2"/>
          </p:cNvCxnSpPr>
          <p:nvPr/>
        </p:nvCxnSpPr>
        <p:spPr bwMode="auto">
          <a:xfrm>
            <a:off x="7928309" y="5508744"/>
            <a:ext cx="1117526" cy="0"/>
          </a:xfrm>
          <a:prstGeom prst="straightConnector1">
            <a:avLst/>
          </a:prstGeom>
          <a:noFill/>
          <a:ln w="19050" cap="flat" cmpd="sng" algn="ctr">
            <a:solidFill>
              <a:schemeClr val="tx1"/>
            </a:solidFill>
            <a:prstDash val="solid"/>
            <a:round/>
            <a:headEnd type="none" w="med" len="med"/>
            <a:tailEnd type="arrow"/>
          </a:ln>
          <a:effectLst/>
        </p:spPr>
      </p:cxnSp>
      <p:cxnSp>
        <p:nvCxnSpPr>
          <p:cNvPr id="35" name="Straight Arrow Connector 34">
            <a:extLst>
              <a:ext uri="{FF2B5EF4-FFF2-40B4-BE49-F238E27FC236}">
                <a16:creationId xmlns:a16="http://schemas.microsoft.com/office/drawing/2014/main" id="{4D16751C-E5CC-47D1-A227-BBB3C494FBB0}"/>
              </a:ext>
            </a:extLst>
          </p:cNvPr>
          <p:cNvCxnSpPr>
            <a:cxnSpLocks/>
            <a:endCxn id="15" idx="3"/>
          </p:cNvCxnSpPr>
          <p:nvPr/>
        </p:nvCxnSpPr>
        <p:spPr bwMode="auto">
          <a:xfrm flipH="1">
            <a:off x="5264210" y="5825509"/>
            <a:ext cx="3290752" cy="1"/>
          </a:xfrm>
          <a:prstGeom prst="straightConnector1">
            <a:avLst/>
          </a:prstGeom>
          <a:noFill/>
          <a:ln w="19050" cap="flat" cmpd="sng" algn="ctr">
            <a:solidFill>
              <a:schemeClr val="tx1"/>
            </a:solidFill>
            <a:prstDash val="solid"/>
            <a:round/>
            <a:headEnd type="none" w="med" len="med"/>
            <a:tailEnd type="arrow"/>
          </a:ln>
          <a:effectLst/>
        </p:spPr>
      </p:cxnSp>
      <p:cxnSp>
        <p:nvCxnSpPr>
          <p:cNvPr id="36" name="Straight Arrow Connector 35">
            <a:extLst>
              <a:ext uri="{FF2B5EF4-FFF2-40B4-BE49-F238E27FC236}">
                <a16:creationId xmlns:a16="http://schemas.microsoft.com/office/drawing/2014/main" id="{8C001FE7-C428-46FA-9F9E-C1E30B32EDFA}"/>
              </a:ext>
            </a:extLst>
          </p:cNvPr>
          <p:cNvCxnSpPr>
            <a:cxnSpLocks/>
            <a:endCxn id="31" idx="3"/>
          </p:cNvCxnSpPr>
          <p:nvPr/>
        </p:nvCxnSpPr>
        <p:spPr bwMode="auto">
          <a:xfrm>
            <a:off x="5279785" y="5495661"/>
            <a:ext cx="1912803" cy="13085"/>
          </a:xfrm>
          <a:prstGeom prst="straightConnector1">
            <a:avLst/>
          </a:prstGeom>
          <a:noFill/>
          <a:ln w="19050" cap="flat" cmpd="sng" algn="ctr">
            <a:solidFill>
              <a:schemeClr val="tx1"/>
            </a:solidFill>
            <a:prstDash val="solid"/>
            <a:round/>
            <a:headEnd type="none" w="med" len="med"/>
            <a:tailEnd type="arrow"/>
          </a:ln>
          <a:effectLst/>
        </p:spPr>
      </p:cxnSp>
      <p:cxnSp>
        <p:nvCxnSpPr>
          <p:cNvPr id="37" name="Elbow Connector 16399">
            <a:extLst>
              <a:ext uri="{FF2B5EF4-FFF2-40B4-BE49-F238E27FC236}">
                <a16:creationId xmlns:a16="http://schemas.microsoft.com/office/drawing/2014/main" id="{C7DB632A-BA06-41B1-8AFA-38A9D195815C}"/>
              </a:ext>
            </a:extLst>
          </p:cNvPr>
          <p:cNvCxnSpPr/>
          <p:nvPr/>
        </p:nvCxnSpPr>
        <p:spPr bwMode="auto">
          <a:xfrm rot="5400000" flipH="1" flipV="1">
            <a:off x="7028727" y="4609161"/>
            <a:ext cx="778094" cy="1021070"/>
          </a:xfrm>
          <a:prstGeom prst="bentConnector3">
            <a:avLst>
              <a:gd name="adj1" fmla="val 54897"/>
            </a:avLst>
          </a:prstGeom>
          <a:noFill/>
          <a:ln w="19050" cap="flat" cmpd="sng" algn="ctr">
            <a:solidFill>
              <a:schemeClr val="tx1"/>
            </a:solidFill>
            <a:prstDash val="solid"/>
            <a:round/>
            <a:headEnd type="none" w="med" len="med"/>
            <a:tailEnd type="arrow"/>
          </a:ln>
          <a:effectLst/>
        </p:spPr>
      </p:cxnSp>
      <p:sp>
        <p:nvSpPr>
          <p:cNvPr id="38" name="Flowchart: Connector 37">
            <a:extLst>
              <a:ext uri="{FF2B5EF4-FFF2-40B4-BE49-F238E27FC236}">
                <a16:creationId xmlns:a16="http://schemas.microsoft.com/office/drawing/2014/main" id="{0CF2E464-18AC-4145-AAA4-0B95F9731FA5}"/>
              </a:ext>
            </a:extLst>
          </p:cNvPr>
          <p:cNvSpPr/>
          <p:nvPr/>
        </p:nvSpPr>
        <p:spPr bwMode="auto">
          <a:xfrm>
            <a:off x="7825482" y="4592740"/>
            <a:ext cx="205653" cy="158891"/>
          </a:xfrm>
          <a:prstGeom prst="flowChartConnector">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39" name="Rectangle 38">
            <a:extLst>
              <a:ext uri="{FF2B5EF4-FFF2-40B4-BE49-F238E27FC236}">
                <a16:creationId xmlns:a16="http://schemas.microsoft.com/office/drawing/2014/main" id="{52960D37-E354-43F9-90F2-E9D0C6ABE239}"/>
              </a:ext>
            </a:extLst>
          </p:cNvPr>
          <p:cNvSpPr/>
          <p:nvPr/>
        </p:nvSpPr>
        <p:spPr bwMode="auto">
          <a:xfrm>
            <a:off x="10682411" y="4709424"/>
            <a:ext cx="1269504" cy="835732"/>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t>Pin Pad</a:t>
            </a:r>
          </a:p>
        </p:txBody>
      </p:sp>
      <p:cxnSp>
        <p:nvCxnSpPr>
          <p:cNvPr id="40" name="Elbow Connector 16411">
            <a:extLst>
              <a:ext uri="{FF2B5EF4-FFF2-40B4-BE49-F238E27FC236}">
                <a16:creationId xmlns:a16="http://schemas.microsoft.com/office/drawing/2014/main" id="{0A3E1ABA-E0BE-4E65-AEC0-FA0D626A929C}"/>
              </a:ext>
            </a:extLst>
          </p:cNvPr>
          <p:cNvCxnSpPr>
            <a:cxnSpLocks/>
          </p:cNvCxnSpPr>
          <p:nvPr/>
        </p:nvCxnSpPr>
        <p:spPr bwMode="auto">
          <a:xfrm rot="5400000">
            <a:off x="10385149" y="4901594"/>
            <a:ext cx="281133" cy="1566699"/>
          </a:xfrm>
          <a:prstGeom prst="bentConnector2">
            <a:avLst/>
          </a:prstGeom>
          <a:noFill/>
          <a:ln w="19050" cap="flat" cmpd="sng" algn="ctr">
            <a:solidFill>
              <a:schemeClr val="tx1"/>
            </a:solidFill>
            <a:prstDash val="solid"/>
            <a:round/>
            <a:headEnd type="none" w="med" len="med"/>
            <a:tailEnd type="arrow"/>
          </a:ln>
          <a:effectLst/>
        </p:spPr>
      </p:cxnSp>
      <p:cxnSp>
        <p:nvCxnSpPr>
          <p:cNvPr id="41" name="Elbow Connector 16413">
            <a:extLst>
              <a:ext uri="{FF2B5EF4-FFF2-40B4-BE49-F238E27FC236}">
                <a16:creationId xmlns:a16="http://schemas.microsoft.com/office/drawing/2014/main" id="{61B2EFB3-08C5-4620-8D17-4CD51E6E64C1}"/>
              </a:ext>
            </a:extLst>
          </p:cNvPr>
          <p:cNvCxnSpPr>
            <a:cxnSpLocks/>
          </p:cNvCxnSpPr>
          <p:nvPr/>
        </p:nvCxnSpPr>
        <p:spPr bwMode="auto">
          <a:xfrm>
            <a:off x="8379993" y="4358816"/>
            <a:ext cx="2929070" cy="349828"/>
          </a:xfrm>
          <a:prstGeom prst="bentConnector2">
            <a:avLst/>
          </a:prstGeom>
          <a:no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1529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6A83-661A-4605-9EEA-DE7ABB1E7201}"/>
              </a:ext>
            </a:extLst>
          </p:cNvPr>
          <p:cNvSpPr>
            <a:spLocks noGrp="1"/>
          </p:cNvSpPr>
          <p:nvPr>
            <p:ph type="title"/>
          </p:nvPr>
        </p:nvSpPr>
        <p:spPr/>
        <p:txBody>
          <a:bodyPr/>
          <a:lstStyle/>
          <a:p>
            <a:r>
              <a:rPr lang="en-GB" dirty="0"/>
              <a:t>Methods for Programming Digital GPIO</a:t>
            </a:r>
            <a:endParaRPr lang="en-US" dirty="0"/>
          </a:p>
        </p:txBody>
      </p:sp>
      <p:sp>
        <p:nvSpPr>
          <p:cNvPr id="3" name="Content Placeholder 2">
            <a:extLst>
              <a:ext uri="{FF2B5EF4-FFF2-40B4-BE49-F238E27FC236}">
                <a16:creationId xmlns:a16="http://schemas.microsoft.com/office/drawing/2014/main" id="{16B3BC3F-4E95-4D73-81FE-6DE543BF34EC}"/>
              </a:ext>
            </a:extLst>
          </p:cNvPr>
          <p:cNvSpPr>
            <a:spLocks noGrp="1"/>
          </p:cNvSpPr>
          <p:nvPr>
            <p:ph idx="1"/>
          </p:nvPr>
        </p:nvSpPr>
        <p:spPr/>
        <p:txBody>
          <a:bodyPr/>
          <a:lstStyle/>
          <a:p>
            <a:r>
              <a:rPr lang="en-GB" dirty="0"/>
              <a:t>We will look at two ways of programming digital GPIO:</a:t>
            </a:r>
          </a:p>
          <a:p>
            <a:endParaRPr lang="en-US" dirty="0"/>
          </a:p>
          <a:p>
            <a:r>
              <a:rPr lang="en-GB" dirty="0"/>
              <a:t>Low-Level: GPIO Registers</a:t>
            </a:r>
          </a:p>
          <a:p>
            <a:pPr lvl="1"/>
            <a:r>
              <a:rPr lang="en-GB" dirty="0"/>
              <a:t>Slower to write</a:t>
            </a:r>
          </a:p>
          <a:p>
            <a:pPr lvl="1"/>
            <a:r>
              <a:rPr lang="en-GB" dirty="0"/>
              <a:t>More understanding of underlying functionality</a:t>
            </a:r>
          </a:p>
          <a:p>
            <a:endParaRPr lang="en-GB" dirty="0"/>
          </a:p>
          <a:p>
            <a:r>
              <a:rPr lang="en-GB" dirty="0"/>
              <a:t>High-Level: Mbed API</a:t>
            </a:r>
          </a:p>
          <a:p>
            <a:pPr lvl="1"/>
            <a:r>
              <a:rPr lang="en-GB" dirty="0"/>
              <a:t>Quicker to write</a:t>
            </a:r>
          </a:p>
          <a:p>
            <a:pPr lvl="1"/>
            <a:r>
              <a:rPr lang="en-GB" dirty="0"/>
              <a:t>Less understanding of underlying functionality</a:t>
            </a:r>
          </a:p>
        </p:txBody>
      </p:sp>
    </p:spTree>
    <p:extLst>
      <p:ext uri="{BB962C8B-B14F-4D97-AF65-F5344CB8AC3E}">
        <p14:creationId xmlns:p14="http://schemas.microsoft.com/office/powerpoint/2010/main" val="347424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AF41-EA37-406E-B59F-A28062BF8028}"/>
              </a:ext>
            </a:extLst>
          </p:cNvPr>
          <p:cNvSpPr>
            <a:spLocks noGrp="1"/>
          </p:cNvSpPr>
          <p:nvPr>
            <p:ph type="title"/>
          </p:nvPr>
        </p:nvSpPr>
        <p:spPr/>
        <p:txBody>
          <a:bodyPr/>
          <a:lstStyle/>
          <a:p>
            <a:r>
              <a:rPr lang="en-GB" dirty="0"/>
              <a:t>GPIO Registers</a:t>
            </a:r>
            <a:endParaRPr lang="en-US" dirty="0"/>
          </a:p>
        </p:txBody>
      </p:sp>
      <p:sp>
        <p:nvSpPr>
          <p:cNvPr id="3" name="Content Placeholder 2">
            <a:extLst>
              <a:ext uri="{FF2B5EF4-FFF2-40B4-BE49-F238E27FC236}">
                <a16:creationId xmlns:a16="http://schemas.microsoft.com/office/drawing/2014/main" id="{8C474731-2989-4E89-BBE1-B30918A23CF9}"/>
              </a:ext>
            </a:extLst>
          </p:cNvPr>
          <p:cNvSpPr>
            <a:spLocks noGrp="1"/>
          </p:cNvSpPr>
          <p:nvPr>
            <p:ph idx="1"/>
          </p:nvPr>
        </p:nvSpPr>
        <p:spPr/>
        <p:txBody>
          <a:bodyPr/>
          <a:lstStyle/>
          <a:p>
            <a:pPr>
              <a:spcBef>
                <a:spcPts val="1800"/>
              </a:spcBef>
            </a:pPr>
            <a:r>
              <a:rPr lang="en-GB" sz="1800" dirty="0"/>
              <a:t>For example, in the Nucleo F401RE MCU, there are eight GPIO peripherals named from PORTA-PORTH, and each of them has 10 registers, which include:</a:t>
            </a:r>
          </a:p>
          <a:p>
            <a:pPr lvl="1">
              <a:spcBef>
                <a:spcPts val="1800"/>
              </a:spcBef>
            </a:pPr>
            <a:r>
              <a:rPr lang="en-GB" sz="1400" b="1" dirty="0"/>
              <a:t>Port Mode Register (MODER)</a:t>
            </a:r>
            <a:r>
              <a:rPr lang="en-GB" sz="1400" dirty="0"/>
              <a:t> - configure the I/O direction mode (input/output/alternate/analog)</a:t>
            </a:r>
            <a:endParaRPr lang="en-GB" sz="1400" b="1" dirty="0"/>
          </a:p>
          <a:p>
            <a:pPr lvl="1">
              <a:spcBef>
                <a:spcPts val="1800"/>
              </a:spcBef>
            </a:pPr>
            <a:r>
              <a:rPr lang="en-GB" sz="1400" b="1" dirty="0"/>
              <a:t>Output Type Register (TYPER)</a:t>
            </a:r>
            <a:r>
              <a:rPr lang="en-GB" sz="1400" dirty="0"/>
              <a:t> – configure the output type of the I/O port (push-pull/open-drain)</a:t>
            </a:r>
          </a:p>
          <a:p>
            <a:pPr lvl="1">
              <a:spcBef>
                <a:spcPts val="1800"/>
              </a:spcBef>
            </a:pPr>
            <a:r>
              <a:rPr lang="en-GB" sz="1400" b="1" dirty="0"/>
              <a:t>Output Speed Register (OSPEEDR)</a:t>
            </a:r>
            <a:r>
              <a:rPr lang="en-GB" sz="1400" dirty="0"/>
              <a:t> – configure the I/O output speed (2/25/50/100 MHz)</a:t>
            </a:r>
            <a:endParaRPr lang="en-GB" sz="1400" b="1" dirty="0"/>
          </a:p>
          <a:p>
            <a:pPr lvl="1">
              <a:spcBef>
                <a:spcPts val="1800"/>
              </a:spcBef>
            </a:pPr>
            <a:r>
              <a:rPr lang="en-GB" sz="1400" b="1" dirty="0"/>
              <a:t> Pull-Up/Pull-Down Register (PUPDR)</a:t>
            </a:r>
            <a:r>
              <a:rPr lang="en-GB" sz="1400" dirty="0"/>
              <a:t> – configure the I/O pull-up or pull-down (no pull-up, pull-down/pull-up/pull-down)</a:t>
            </a:r>
          </a:p>
          <a:p>
            <a:pPr lvl="1">
              <a:spcBef>
                <a:spcPts val="1800"/>
              </a:spcBef>
            </a:pPr>
            <a:r>
              <a:rPr lang="en-GB" sz="1400" b="1" dirty="0"/>
              <a:t>Input Data Register (IDR)</a:t>
            </a:r>
            <a:r>
              <a:rPr lang="en-GB" sz="1400" dirty="0"/>
              <a:t> – contain the input value of the corresponding I/O port</a:t>
            </a:r>
          </a:p>
          <a:p>
            <a:pPr lvl="1">
              <a:spcBef>
                <a:spcPts val="1800"/>
              </a:spcBef>
            </a:pPr>
            <a:r>
              <a:rPr lang="en-GB" sz="1400" b="1" dirty="0"/>
              <a:t>Output Data Register (ODR)</a:t>
            </a:r>
            <a:r>
              <a:rPr lang="en-GB" sz="1400" dirty="0"/>
              <a:t> – can be read and written by software (ODR bits can be individually set and reset by writing to the BSRR)</a:t>
            </a:r>
            <a:endParaRPr lang="en-GB" sz="1400" b="1" dirty="0"/>
          </a:p>
          <a:p>
            <a:pPr lvl="1">
              <a:spcBef>
                <a:spcPts val="1800"/>
              </a:spcBef>
            </a:pPr>
            <a:r>
              <a:rPr lang="en-GB" sz="1400" b="1" dirty="0"/>
              <a:t>Bit Set/Reset Register (BSRR)</a:t>
            </a:r>
            <a:r>
              <a:rPr lang="en-GB" sz="1400" dirty="0"/>
              <a:t> – can be used for atomic bit set/reset</a:t>
            </a:r>
            <a:endParaRPr lang="en-GB" sz="1400" b="1" dirty="0"/>
          </a:p>
          <a:p>
            <a:pPr lvl="1">
              <a:spcBef>
                <a:spcPts val="1800"/>
              </a:spcBef>
            </a:pPr>
            <a:r>
              <a:rPr lang="en-GB" sz="1400" b="1" dirty="0"/>
              <a:t>Configuration Lock Register (LCKR)</a:t>
            </a:r>
            <a:r>
              <a:rPr lang="en-GB" sz="1400" dirty="0"/>
              <a:t> – used to lock the configuration of the port bits when a correct write sequence is applied to bit 16</a:t>
            </a:r>
            <a:endParaRPr lang="en-GB" sz="1400" b="1" dirty="0"/>
          </a:p>
          <a:p>
            <a:pPr lvl="1">
              <a:spcBef>
                <a:spcPts val="1800"/>
              </a:spcBef>
            </a:pPr>
            <a:r>
              <a:rPr lang="en-GB" sz="1400" b="1" dirty="0"/>
              <a:t>Alternate Function Low Register (AFRL)</a:t>
            </a:r>
            <a:r>
              <a:rPr lang="en-GB" sz="1400" dirty="0"/>
              <a:t> – configure alternate function I/Os</a:t>
            </a:r>
            <a:endParaRPr lang="en-GB" sz="1400" b="1" dirty="0"/>
          </a:p>
          <a:p>
            <a:pPr lvl="1">
              <a:spcBef>
                <a:spcPts val="1800"/>
              </a:spcBef>
            </a:pPr>
            <a:r>
              <a:rPr lang="en-GB" sz="1400" b="1" dirty="0"/>
              <a:t>Alternate Function High Register (AFRH)</a:t>
            </a:r>
            <a:r>
              <a:rPr lang="en-GB" sz="1400" dirty="0"/>
              <a:t> – configure alternate function I/Os</a:t>
            </a:r>
          </a:p>
          <a:p>
            <a:endParaRPr lang="en-US" dirty="0"/>
          </a:p>
        </p:txBody>
      </p:sp>
    </p:spTree>
    <p:extLst>
      <p:ext uri="{BB962C8B-B14F-4D97-AF65-F5344CB8AC3E}">
        <p14:creationId xmlns:p14="http://schemas.microsoft.com/office/powerpoint/2010/main" val="428049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77F2-6379-47DA-8325-ECBC786D2066}"/>
              </a:ext>
            </a:extLst>
          </p:cNvPr>
          <p:cNvSpPr>
            <a:spLocks noGrp="1"/>
          </p:cNvSpPr>
          <p:nvPr>
            <p:ph type="title"/>
          </p:nvPr>
        </p:nvSpPr>
        <p:spPr/>
        <p:txBody>
          <a:bodyPr/>
          <a:lstStyle/>
          <a:p>
            <a:r>
              <a:rPr lang="en-GB" dirty="0"/>
              <a:t>Using Pointer to Access GPIO</a:t>
            </a:r>
            <a:endParaRPr lang="en-US" dirty="0"/>
          </a:p>
        </p:txBody>
      </p:sp>
      <p:sp>
        <p:nvSpPr>
          <p:cNvPr id="3" name="Content Placeholder 2">
            <a:extLst>
              <a:ext uri="{FF2B5EF4-FFF2-40B4-BE49-F238E27FC236}">
                <a16:creationId xmlns:a16="http://schemas.microsoft.com/office/drawing/2014/main" id="{F2344B7A-88AD-43C8-BDFB-89734298FF3A}"/>
              </a:ext>
            </a:extLst>
          </p:cNvPr>
          <p:cNvSpPr>
            <a:spLocks noGrp="1"/>
          </p:cNvSpPr>
          <p:nvPr>
            <p:ph idx="1"/>
          </p:nvPr>
        </p:nvSpPr>
        <p:spPr/>
        <p:txBody>
          <a:bodyPr/>
          <a:lstStyle/>
          <a:p>
            <a:r>
              <a:rPr lang="en-GB" sz="1600" dirty="0"/>
              <a:t>Normally, you can use a pointer to directly access a GPIO peripheral in either C or assembly. For example in C,  to light an LED on PB_10:</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None/>
            </a:pPr>
            <a:endParaRPr lang="en-GB" sz="1600" dirty="0"/>
          </a:p>
          <a:p>
            <a:r>
              <a:rPr lang="en-GB" sz="1600" dirty="0"/>
              <a:t>This solution is fine for simple applications. However, if multiple instantiations of the same type of peripheral are available at the same time, we will need to define registers for each peripheral, which makes code maintenance difficult</a:t>
            </a:r>
          </a:p>
          <a:p>
            <a:endParaRPr lang="en-GB" sz="1600" dirty="0"/>
          </a:p>
          <a:p>
            <a:r>
              <a:rPr lang="en-GB" sz="1600" dirty="0"/>
              <a:t>On the other hand, since each register is defined as a separate pointer, each register access requires a 32-bit address constant. As a result, the program image will consume a larger memory space.</a:t>
            </a:r>
          </a:p>
          <a:p>
            <a:endParaRPr lang="en-US" dirty="0"/>
          </a:p>
        </p:txBody>
      </p:sp>
      <p:sp>
        <p:nvSpPr>
          <p:cNvPr id="4" name="Rectangle 3">
            <a:extLst>
              <a:ext uri="{FF2B5EF4-FFF2-40B4-BE49-F238E27FC236}">
                <a16:creationId xmlns:a16="http://schemas.microsoft.com/office/drawing/2014/main" id="{AECDD6EB-D423-45EE-8DA5-5553FD77641E}"/>
              </a:ext>
            </a:extLst>
          </p:cNvPr>
          <p:cNvSpPr/>
          <p:nvPr/>
        </p:nvSpPr>
        <p:spPr bwMode="auto">
          <a:xfrm>
            <a:off x="1841478" y="1785257"/>
            <a:ext cx="8509044" cy="2199353"/>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sz="1200" b="0" dirty="0">
                <a:solidFill>
                  <a:schemeClr val="bg1">
                    <a:lumMod val="95000"/>
                  </a:schemeClr>
                </a:solidFill>
                <a:latin typeface="Lucida Console" panose="020B0609040504020204" pitchFamily="49" charset="0"/>
              </a:rPr>
              <a:t>#define RCC_AHB1ENR	(*((volatile unsigned long *) 0x40023830))</a:t>
            </a:r>
          </a:p>
          <a:p>
            <a:pPr marL="0" indent="0">
              <a:buFont typeface="Wingdings" pitchFamily="2" charset="2"/>
              <a:buNone/>
              <a:defRPr/>
            </a:pPr>
            <a:r>
              <a:rPr lang="en-GB" sz="1200" b="0" dirty="0">
                <a:solidFill>
                  <a:schemeClr val="bg1">
                    <a:lumMod val="95000"/>
                  </a:schemeClr>
                </a:solidFill>
                <a:latin typeface="Lucida Console" panose="020B0609040504020204" pitchFamily="49" charset="0"/>
              </a:rPr>
              <a:t>#define GPIOB_MODER	(</a:t>
            </a:r>
            <a:r>
              <a:rPr lang="pt-BR" sz="1200" b="0" dirty="0">
                <a:solidFill>
                  <a:schemeClr val="bg1">
                    <a:lumMod val="95000"/>
                  </a:schemeClr>
                </a:solidFill>
                <a:latin typeface="Lucida Console" panose="020B0609040504020204" pitchFamily="49" charset="0"/>
              </a:rPr>
              <a:t>*((volatile unsigned long *)</a:t>
            </a:r>
            <a:r>
              <a:rPr lang="en-GB" sz="1200" b="0" dirty="0">
                <a:solidFill>
                  <a:schemeClr val="bg1">
                    <a:lumMod val="95000"/>
                  </a:schemeClr>
                </a:solidFill>
                <a:latin typeface="Lucida Console" panose="020B0609040504020204" pitchFamily="49" charset="0"/>
              </a:rPr>
              <a:t> 0x40020400))</a:t>
            </a:r>
          </a:p>
          <a:p>
            <a:pPr>
              <a:defRPr/>
            </a:pPr>
            <a:r>
              <a:rPr lang="en-GB" sz="1200" b="0" dirty="0">
                <a:solidFill>
                  <a:schemeClr val="bg1">
                    <a:lumMod val="95000"/>
                  </a:schemeClr>
                </a:solidFill>
                <a:latin typeface="Lucida Console" panose="020B0609040504020204" pitchFamily="49" charset="0"/>
              </a:rPr>
              <a:t>#define GPIOB_PUPDR	(</a:t>
            </a:r>
            <a:r>
              <a:rPr lang="pt-BR" sz="1200" b="0" dirty="0">
                <a:solidFill>
                  <a:schemeClr val="bg1">
                    <a:lumMod val="95000"/>
                  </a:schemeClr>
                </a:solidFill>
                <a:latin typeface="Lucida Console" panose="020B0609040504020204" pitchFamily="49" charset="0"/>
              </a:rPr>
              <a:t>*((volatile unsigned long *) </a:t>
            </a:r>
            <a:r>
              <a:rPr lang="en-GB" sz="1200" b="0" dirty="0">
                <a:solidFill>
                  <a:schemeClr val="bg1">
                    <a:lumMod val="95000"/>
                  </a:schemeClr>
                </a:solidFill>
                <a:latin typeface="Lucida Console" panose="020B0609040504020204" pitchFamily="49" charset="0"/>
              </a:rPr>
              <a:t>0x40020408))</a:t>
            </a:r>
          </a:p>
          <a:p>
            <a:pPr>
              <a:defRPr/>
            </a:pPr>
            <a:r>
              <a:rPr lang="en-GB" sz="1200" b="0" dirty="0">
                <a:solidFill>
                  <a:schemeClr val="bg1">
                    <a:lumMod val="95000"/>
                  </a:schemeClr>
                </a:solidFill>
                <a:latin typeface="Lucida Console" panose="020B0609040504020204" pitchFamily="49" charset="0"/>
              </a:rPr>
              <a:t>#define GPIOB_OSPEEDR	(*((volatile unsigned long *) 0x4002040C))</a:t>
            </a:r>
          </a:p>
          <a:p>
            <a:pPr>
              <a:defRPr/>
            </a:pPr>
            <a:r>
              <a:rPr lang="en-GB" sz="1200" b="0" dirty="0">
                <a:solidFill>
                  <a:schemeClr val="bg1">
                    <a:lumMod val="95000"/>
                  </a:schemeClr>
                </a:solidFill>
                <a:latin typeface="Lucida Console" panose="020B0609040504020204" pitchFamily="49" charset="0"/>
              </a:rPr>
              <a:t>#define GPIOB_ODR		(*((volatile unsigned long *) 0x40020414))</a:t>
            </a:r>
          </a:p>
          <a:p>
            <a:pPr marL="0" indent="0">
              <a:buFont typeface="Wingdings" pitchFamily="2" charset="2"/>
              <a:buNone/>
              <a:defRPr/>
            </a:pPr>
            <a:endParaRPr lang="en-GB" sz="1200" b="0" dirty="0">
              <a:solidFill>
                <a:schemeClr val="bg1">
                  <a:lumMod val="95000"/>
                </a:schemeClr>
              </a:solidFill>
              <a:latin typeface="Lucida Console" panose="020B0609040504020204" pitchFamily="49" charset="0"/>
            </a:endParaRPr>
          </a:p>
          <a:p>
            <a:pPr marL="0" indent="0">
              <a:buFont typeface="Wingdings" pitchFamily="2" charset="2"/>
              <a:buNone/>
              <a:defRPr/>
            </a:pPr>
            <a:r>
              <a:rPr lang="en-GB" sz="1200" b="0" dirty="0">
                <a:solidFill>
                  <a:schemeClr val="bg1">
                    <a:lumMod val="95000"/>
                  </a:schemeClr>
                </a:solidFill>
                <a:latin typeface="Lucida Console" panose="020B0609040504020204" pitchFamily="49" charset="0"/>
              </a:rPr>
              <a:t>RCC_AHB1ENR |= 0x02;</a:t>
            </a:r>
          </a:p>
          <a:p>
            <a:pPr marL="0" indent="0">
              <a:buFont typeface="Wingdings" pitchFamily="2" charset="2"/>
              <a:buNone/>
              <a:defRPr/>
            </a:pPr>
            <a:r>
              <a:rPr lang="en-GB" sz="1200" b="0" dirty="0">
                <a:solidFill>
                  <a:schemeClr val="bg1">
                    <a:lumMod val="95000"/>
                  </a:schemeClr>
                </a:solidFill>
                <a:latin typeface="Lucida Console" panose="020B0609040504020204" pitchFamily="49" charset="0"/>
              </a:rPr>
              <a:t>GPIOB_MODER |= 0x00100000;</a:t>
            </a:r>
          </a:p>
          <a:p>
            <a:pPr marL="0" indent="0">
              <a:buFont typeface="Wingdings" pitchFamily="2" charset="2"/>
              <a:buNone/>
              <a:defRPr/>
            </a:pPr>
            <a:r>
              <a:rPr lang="en-GB" sz="1200" b="0" dirty="0">
                <a:solidFill>
                  <a:schemeClr val="bg1">
                    <a:lumMod val="95000"/>
                  </a:schemeClr>
                </a:solidFill>
                <a:latin typeface="Lucida Console" panose="020B0609040504020204" pitchFamily="49" charset="0"/>
              </a:rPr>
              <a:t>GPIOB_PUPDR |= 0x00200000;</a:t>
            </a:r>
          </a:p>
          <a:p>
            <a:pPr marL="0" indent="0">
              <a:buFont typeface="Wingdings" pitchFamily="2" charset="2"/>
              <a:buNone/>
              <a:defRPr/>
            </a:pPr>
            <a:r>
              <a:rPr lang="en-GB" sz="1200" b="0" dirty="0">
                <a:solidFill>
                  <a:schemeClr val="bg1">
                    <a:lumMod val="95000"/>
                  </a:schemeClr>
                </a:solidFill>
                <a:latin typeface="Lucida Console" panose="020B0609040504020204" pitchFamily="49" charset="0"/>
              </a:rPr>
              <a:t>GPIOB_OSPEEDR |= 0x00200000;</a:t>
            </a:r>
          </a:p>
          <a:p>
            <a:pPr marL="0" indent="0">
              <a:buFont typeface="Wingdings" pitchFamily="2" charset="2"/>
              <a:buNone/>
              <a:defRPr/>
            </a:pPr>
            <a:r>
              <a:rPr lang="en-GB" sz="1200" b="0" dirty="0">
                <a:solidFill>
                  <a:schemeClr val="bg1">
                    <a:lumMod val="95000"/>
                  </a:schemeClr>
                </a:solidFill>
                <a:latin typeface="Lucida Console" panose="020B0609040504020204" pitchFamily="49" charset="0"/>
              </a:rPr>
              <a:t>GPIOB_ODR |= 0x0400;</a:t>
            </a:r>
          </a:p>
        </p:txBody>
      </p:sp>
    </p:spTree>
    <p:extLst>
      <p:ext uri="{BB962C8B-B14F-4D97-AF65-F5344CB8AC3E}">
        <p14:creationId xmlns:p14="http://schemas.microsoft.com/office/powerpoint/2010/main" val="3080271749"/>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61D4E06-5D3F-4994-A4A7-4BA626FA722D}">
  <ds:schemaRefs>
    <ds:schemaRef ds:uri="f2ad5090-61a8-4b8c-ab70-68f4ff4d1933"/>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4016</Words>
  <Application>Microsoft Office PowerPoint</Application>
  <PresentationFormat>Widescreen</PresentationFormat>
  <Paragraphs>462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Lucida Console</vt:lpstr>
      <vt:lpstr>Wingdings</vt:lpstr>
      <vt:lpstr>Arm_PPT_Public</vt:lpstr>
      <vt:lpstr>Digital Input and  Output (IO)</vt:lpstr>
      <vt:lpstr>Module Syllabus</vt:lpstr>
      <vt:lpstr>Voltages and Logic Values</vt:lpstr>
      <vt:lpstr>Example: Pulse Width Modulation (PWM)</vt:lpstr>
      <vt:lpstr>GPIO Design</vt:lpstr>
      <vt:lpstr>GPIO Design</vt:lpstr>
      <vt:lpstr>Methods for Programming Digital GPIO</vt:lpstr>
      <vt:lpstr>GPIO Registers</vt:lpstr>
      <vt:lpstr>Using Pointer to Access GPIO</vt:lpstr>
      <vt:lpstr>Define a Data Structure for Peripherals</vt:lpstr>
      <vt:lpstr>Define a Data Structure for Peripherals</vt:lpstr>
      <vt:lpstr>Define a Data Structure for Peripherals</vt:lpstr>
      <vt:lpstr>Mbed API – Digital I/O </vt:lpstr>
      <vt:lpstr>DigitalIn/DigitalOut</vt:lpstr>
      <vt:lpstr>DigitalIn Class Reference</vt:lpstr>
      <vt:lpstr>DigitalOut Class Reference</vt:lpstr>
      <vt:lpstr>BusIn/BusOut</vt:lpstr>
      <vt:lpstr>BusIn Class Reference</vt:lpstr>
      <vt:lpstr>BusOut Class Reference</vt:lpstr>
      <vt:lpstr>Digital IO Example: LEDs</vt:lpstr>
      <vt:lpstr>Digital IO Example: 7-Segment Display</vt:lpstr>
      <vt:lpstr>Digital IO Example: Infrared Emitter/Detector</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2019-10-14T10:29:07Z</dcterms:created>
  <dcterms:modified xsi:type="dcterms:W3CDTF">2020-04-07T11:48:19Z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