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25"/>
  </p:notesMasterIdLst>
  <p:handoutMasterIdLst>
    <p:handoutMasterId r:id="rId26"/>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561" autoAdjust="0"/>
  </p:normalViewPr>
  <p:slideViewPr>
    <p:cSldViewPr snapToGrid="0">
      <p:cViewPr>
        <p:scale>
          <a:sx n="76" d="100"/>
          <a:sy n="76" d="100"/>
        </p:scale>
        <p:origin x="132" y="5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b="0" dirty="0"/>
              <a:t>DAC</a:t>
            </a:r>
            <a:r>
              <a:rPr lang="en-US" sz="1500" b="0" baseline="0" dirty="0"/>
              <a:t> Output </a:t>
            </a:r>
            <a:endParaRPr lang="en-US" sz="1500" b="0" dirty="0"/>
          </a:p>
        </c:rich>
      </c:tx>
      <c:layout>
        <c:manualLayout>
          <c:xMode val="edge"/>
          <c:yMode val="edge"/>
          <c:x val="0.42831181358486553"/>
          <c:y val="3.9554968381508092E-2"/>
        </c:manualLayout>
      </c:layout>
      <c:overlay val="0"/>
    </c:title>
    <c:autoTitleDeleted val="0"/>
    <c:plotArea>
      <c:layout/>
      <c:lineChart>
        <c:grouping val="standard"/>
        <c:varyColors val="0"/>
        <c:ser>
          <c:idx val="0"/>
          <c:order val="0"/>
          <c:tx>
            <c:strRef>
              <c:f>Sheet1!$B$1</c:f>
              <c:strCache>
                <c:ptCount val="1"/>
                <c:pt idx="0">
                  <c:v>Series 1</c:v>
                </c:pt>
              </c:strCache>
            </c:strRef>
          </c:tx>
          <c:spPr>
            <a:ln>
              <a:solidFill>
                <a:schemeClr val="accent5"/>
              </a:solidFill>
            </a:ln>
          </c:spPr>
          <c:marker>
            <c:spPr>
              <a:ln>
                <a:solidFill>
                  <a:schemeClr val="accent5"/>
                </a:solidFill>
              </a:ln>
            </c:spPr>
          </c:marker>
          <c:cat>
            <c:strRef>
              <c:f>Sheet1!$A$2:$A$23</c:f>
              <c:strCache>
                <c:ptCount val="22"/>
                <c:pt idx="0">
                  <c:v>000</c:v>
                </c:pt>
                <c:pt idx="1">
                  <c:v>001</c:v>
                </c:pt>
                <c:pt idx="2">
                  <c:v>010</c:v>
                </c:pt>
                <c:pt idx="3">
                  <c:v>011</c:v>
                </c:pt>
                <c:pt idx="4">
                  <c:v>100</c:v>
                </c:pt>
                <c:pt idx="5">
                  <c:v>101</c:v>
                </c:pt>
                <c:pt idx="6">
                  <c:v>110</c:v>
                </c:pt>
                <c:pt idx="7">
                  <c:v>111</c:v>
                </c:pt>
                <c:pt idx="8">
                  <c:v>110</c:v>
                </c:pt>
                <c:pt idx="9">
                  <c:v>101</c:v>
                </c:pt>
                <c:pt idx="10">
                  <c:v>100</c:v>
                </c:pt>
                <c:pt idx="11">
                  <c:v>011</c:v>
                </c:pt>
                <c:pt idx="12">
                  <c:v>010</c:v>
                </c:pt>
                <c:pt idx="13">
                  <c:v>001</c:v>
                </c:pt>
                <c:pt idx="14">
                  <c:v>000</c:v>
                </c:pt>
                <c:pt idx="15">
                  <c:v>001</c:v>
                </c:pt>
                <c:pt idx="16">
                  <c:v>010</c:v>
                </c:pt>
                <c:pt idx="17">
                  <c:v>011</c:v>
                </c:pt>
                <c:pt idx="18">
                  <c:v>100</c:v>
                </c:pt>
                <c:pt idx="19">
                  <c:v>101</c:v>
                </c:pt>
                <c:pt idx="20">
                  <c:v>110</c:v>
                </c:pt>
                <c:pt idx="21">
                  <c:v>111</c:v>
                </c:pt>
              </c:strCache>
            </c:strRef>
          </c:cat>
          <c:val>
            <c:numRef>
              <c:f>Sheet1!$B$2:$B$23</c:f>
              <c:numCache>
                <c:formatCode>General</c:formatCode>
                <c:ptCount val="22"/>
                <c:pt idx="0">
                  <c:v>0</c:v>
                </c:pt>
                <c:pt idx="1">
                  <c:v>1</c:v>
                </c:pt>
                <c:pt idx="2">
                  <c:v>2</c:v>
                </c:pt>
                <c:pt idx="3">
                  <c:v>3</c:v>
                </c:pt>
                <c:pt idx="4">
                  <c:v>4</c:v>
                </c:pt>
                <c:pt idx="5">
                  <c:v>5</c:v>
                </c:pt>
                <c:pt idx="6">
                  <c:v>6</c:v>
                </c:pt>
                <c:pt idx="7">
                  <c:v>7</c:v>
                </c:pt>
                <c:pt idx="8">
                  <c:v>6</c:v>
                </c:pt>
                <c:pt idx="9">
                  <c:v>5</c:v>
                </c:pt>
                <c:pt idx="10">
                  <c:v>4</c:v>
                </c:pt>
                <c:pt idx="11">
                  <c:v>3</c:v>
                </c:pt>
                <c:pt idx="12">
                  <c:v>2</c:v>
                </c:pt>
                <c:pt idx="13">
                  <c:v>1</c:v>
                </c:pt>
                <c:pt idx="14">
                  <c:v>0</c:v>
                </c:pt>
                <c:pt idx="15">
                  <c:v>1</c:v>
                </c:pt>
                <c:pt idx="16">
                  <c:v>2</c:v>
                </c:pt>
                <c:pt idx="17">
                  <c:v>3</c:v>
                </c:pt>
                <c:pt idx="18">
                  <c:v>4</c:v>
                </c:pt>
                <c:pt idx="19">
                  <c:v>5</c:v>
                </c:pt>
                <c:pt idx="20">
                  <c:v>6</c:v>
                </c:pt>
                <c:pt idx="21">
                  <c:v>7</c:v>
                </c:pt>
              </c:numCache>
            </c:numRef>
          </c:val>
          <c:smooth val="0"/>
          <c:extLst>
            <c:ext xmlns:c16="http://schemas.microsoft.com/office/drawing/2014/chart" uri="{C3380CC4-5D6E-409C-BE32-E72D297353CC}">
              <c16:uniqueId val="{00000000-EBC5-4108-A00C-BC847D8EED59}"/>
            </c:ext>
          </c:extLst>
        </c:ser>
        <c:dLbls>
          <c:showLegendKey val="0"/>
          <c:showVal val="0"/>
          <c:showCatName val="0"/>
          <c:showSerName val="0"/>
          <c:showPercent val="0"/>
          <c:showBubbleSize val="0"/>
        </c:dLbls>
        <c:marker val="1"/>
        <c:smooth val="0"/>
        <c:axId val="9208576"/>
        <c:axId val="9210112"/>
      </c:lineChart>
      <c:catAx>
        <c:axId val="9208576"/>
        <c:scaling>
          <c:orientation val="minMax"/>
        </c:scaling>
        <c:delete val="0"/>
        <c:axPos val="b"/>
        <c:numFmt formatCode="General" sourceLinked="0"/>
        <c:majorTickMark val="out"/>
        <c:minorTickMark val="none"/>
        <c:tickLblPos val="nextTo"/>
        <c:txPr>
          <a:bodyPr/>
          <a:lstStyle/>
          <a:p>
            <a:pPr>
              <a:defRPr sz="1000"/>
            </a:pPr>
            <a:endParaRPr lang="en-US"/>
          </a:p>
        </c:txPr>
        <c:crossAx val="9210112"/>
        <c:crosses val="autoZero"/>
        <c:auto val="1"/>
        <c:lblAlgn val="ctr"/>
        <c:lblOffset val="100"/>
        <c:noMultiLvlLbl val="0"/>
      </c:catAx>
      <c:valAx>
        <c:axId val="9210112"/>
        <c:scaling>
          <c:orientation val="minMax"/>
        </c:scaling>
        <c:delete val="1"/>
        <c:axPos val="l"/>
        <c:majorGridlines/>
        <c:numFmt formatCode="General" sourceLinked="1"/>
        <c:majorTickMark val="out"/>
        <c:minorTickMark val="none"/>
        <c:tickLblPos val="nextTo"/>
        <c:crossAx val="92085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500" kern="1200" dirty="0">
                <a:solidFill>
                  <a:schemeClr val="tx1"/>
                </a:solidFill>
                <a:latin typeface="+mn-lt"/>
                <a:ea typeface="+mn-ea"/>
                <a:cs typeface="+mn-cs"/>
              </a:defRPr>
            </a:pPr>
            <a:r>
              <a:rPr lang="en-US" sz="1500" b="0" kern="1200" dirty="0">
                <a:solidFill>
                  <a:schemeClr val="tx1"/>
                </a:solidFill>
                <a:latin typeface="+mn-lt"/>
                <a:ea typeface="+mn-ea"/>
                <a:cs typeface="+mn-cs"/>
              </a:rPr>
              <a:t>ADC</a:t>
            </a:r>
            <a:r>
              <a:rPr lang="en-US" sz="1500" kern="1200" dirty="0">
                <a:solidFill>
                  <a:schemeClr val="tx1"/>
                </a:solidFill>
                <a:latin typeface="+mn-lt"/>
                <a:ea typeface="+mn-ea"/>
                <a:cs typeface="+mn-cs"/>
              </a:rPr>
              <a:t> </a:t>
            </a:r>
          </a:p>
        </c:rich>
      </c:tx>
      <c:overlay val="0"/>
    </c:title>
    <c:autoTitleDeleted val="0"/>
    <c:plotArea>
      <c:layout/>
      <c:lineChart>
        <c:grouping val="standard"/>
        <c:varyColors val="0"/>
        <c:ser>
          <c:idx val="0"/>
          <c:order val="0"/>
          <c:tx>
            <c:strRef>
              <c:f>Sheet1!$B$1</c:f>
              <c:strCache>
                <c:ptCount val="1"/>
                <c:pt idx="0">
                  <c:v>Series 1</c:v>
                </c:pt>
              </c:strCache>
            </c:strRef>
          </c:tx>
          <c:cat>
            <c:strRef>
              <c:f>Sheet1!$A$2:$A$9</c:f>
              <c:strCache>
                <c:ptCount val="8"/>
                <c:pt idx="0">
                  <c:v>1/8Vr </c:v>
                </c:pt>
                <c:pt idx="1">
                  <c:v>2/8Vr</c:v>
                </c:pt>
                <c:pt idx="2">
                  <c:v>3/8Vr</c:v>
                </c:pt>
                <c:pt idx="3">
                  <c:v>4/8Vr</c:v>
                </c:pt>
                <c:pt idx="4">
                  <c:v>5/8Vr1/8</c:v>
                </c:pt>
                <c:pt idx="5">
                  <c:v>6/8Vr</c:v>
                </c:pt>
                <c:pt idx="6">
                  <c:v>7/8Vr</c:v>
                </c:pt>
                <c:pt idx="7">
                  <c:v>Vr</c:v>
                </c:pt>
              </c:strCache>
            </c:strRef>
          </c:cat>
          <c:val>
            <c:numRef>
              <c:f>Sheet1!$B$2:$B$9</c:f>
              <c:numCache>
                <c:formatCode>General</c:formatCode>
                <c:ptCount val="8"/>
                <c:pt idx="0">
                  <c:v>0</c:v>
                </c:pt>
                <c:pt idx="1">
                  <c:v>1</c:v>
                </c:pt>
                <c:pt idx="2">
                  <c:v>2</c:v>
                </c:pt>
                <c:pt idx="3">
                  <c:v>3</c:v>
                </c:pt>
                <c:pt idx="4">
                  <c:v>4</c:v>
                </c:pt>
                <c:pt idx="5">
                  <c:v>5</c:v>
                </c:pt>
                <c:pt idx="6">
                  <c:v>6</c:v>
                </c:pt>
                <c:pt idx="7">
                  <c:v>7</c:v>
                </c:pt>
              </c:numCache>
            </c:numRef>
          </c:val>
          <c:smooth val="0"/>
          <c:extLst>
            <c:ext xmlns:c16="http://schemas.microsoft.com/office/drawing/2014/chart" uri="{C3380CC4-5D6E-409C-BE32-E72D297353CC}">
              <c16:uniqueId val="{00000000-64E4-43E5-B173-2238F82B833D}"/>
            </c:ext>
          </c:extLst>
        </c:ser>
        <c:dLbls>
          <c:showLegendKey val="0"/>
          <c:showVal val="0"/>
          <c:showCatName val="0"/>
          <c:showSerName val="0"/>
          <c:showPercent val="0"/>
          <c:showBubbleSize val="0"/>
        </c:dLbls>
        <c:marker val="1"/>
        <c:smooth val="0"/>
        <c:axId val="111133440"/>
        <c:axId val="111134976"/>
      </c:lineChart>
      <c:catAx>
        <c:axId val="111133440"/>
        <c:scaling>
          <c:orientation val="minMax"/>
        </c:scaling>
        <c:delete val="0"/>
        <c:axPos val="b"/>
        <c:numFmt formatCode="General" sourceLinked="1"/>
        <c:majorTickMark val="out"/>
        <c:minorTickMark val="none"/>
        <c:tickLblPos val="nextTo"/>
        <c:txPr>
          <a:bodyPr/>
          <a:lstStyle/>
          <a:p>
            <a:pPr>
              <a:defRPr sz="1000"/>
            </a:pPr>
            <a:endParaRPr lang="en-US"/>
          </a:p>
        </c:txPr>
        <c:crossAx val="111134976"/>
        <c:crosses val="autoZero"/>
        <c:auto val="1"/>
        <c:lblAlgn val="ctr"/>
        <c:lblOffset val="100"/>
        <c:noMultiLvlLbl val="0"/>
      </c:catAx>
      <c:valAx>
        <c:axId val="111134976"/>
        <c:scaling>
          <c:orientation val="minMax"/>
        </c:scaling>
        <c:delete val="1"/>
        <c:axPos val="l"/>
        <c:majorGridlines/>
        <c:numFmt formatCode="General" sourceLinked="1"/>
        <c:majorTickMark val="out"/>
        <c:minorTickMark val="none"/>
        <c:tickLblPos val="nextTo"/>
        <c:crossAx val="111133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3/11/2020</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3/11/2020</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3123401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170796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a:r>
            <a:r>
              <a:rPr lang="en-GB" baseline="0" dirty="0"/>
              <a:t>e resolution (= quantization step) depends on a physical principle of an ADC, which is the reference voltage.</a:t>
            </a:r>
          </a:p>
          <a:p>
            <a:endParaRPr lang="en-GB" baseline="0" dirty="0"/>
          </a:p>
          <a:p>
            <a:r>
              <a:rPr lang="en-GB" baseline="0" dirty="0"/>
              <a:t>Because the resolution represents discrete values, there is a </a:t>
            </a:r>
            <a:r>
              <a:rPr lang="en-GB" baseline="0"/>
              <a:t>so-called </a:t>
            </a:r>
            <a:r>
              <a:rPr lang="en-GB"/>
              <a:t>‘</a:t>
            </a:r>
            <a:r>
              <a:rPr lang="en-GB" baseline="0"/>
              <a:t>resolution error’. </a:t>
            </a:r>
            <a:r>
              <a:rPr lang="en-GB" baseline="0" dirty="0"/>
              <a:t>This is the difference between a minimum resolution step and the real value:</a:t>
            </a:r>
          </a:p>
          <a:p>
            <a:pPr marL="171450" indent="-171450">
              <a:buFont typeface="Arial" panose="020B0604020202020204" pitchFamily="34" charset="0"/>
              <a:buChar char="•"/>
            </a:pPr>
            <a:r>
              <a:rPr lang="en-GB" baseline="0" dirty="0"/>
              <a:t>error = </a:t>
            </a:r>
            <a:r>
              <a:rPr lang="en-GB" baseline="0" dirty="0" err="1"/>
              <a:t>V_input</a:t>
            </a:r>
            <a:r>
              <a:rPr lang="en-GB" baseline="0" dirty="0"/>
              <a:t> – digital Value * </a:t>
            </a:r>
            <a:r>
              <a:rPr lang="en-GB" baseline="0" dirty="0" err="1"/>
              <a:t>V_reference</a:t>
            </a:r>
            <a:r>
              <a:rPr lang="en-GB" baseline="0" dirty="0"/>
              <a:t>/2^n</a:t>
            </a:r>
          </a:p>
          <a:p>
            <a:endParaRPr lang="en-GB" baseline="0" dirty="0"/>
          </a:p>
          <a:p>
            <a:r>
              <a:rPr lang="en-GB" baseline="0" dirty="0"/>
              <a:t>The error can be reduced with a higher resolution, but a countermeasure against the resolution is noise. Because no conversion principle is perfectly stable, the output value for the same input voltage may differ slightly between single conversions. This is the resolution noise. The higher the resolution, the higher the noise.</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632718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129508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sampling rate is a combination of the total system’s time constants.  It must be slow enough for the S+H and the multiplexer to follow, and fast enough for the S+H not to lose its values. You can see that there is always a trade-off among all system components.</a:t>
            </a:r>
          </a:p>
          <a:p>
            <a:pPr marL="171450" indent="-171450">
              <a:buFontTx/>
              <a:buChar char="-"/>
            </a:pPr>
            <a:endParaRPr lang="en-GB" baseline="0" dirty="0"/>
          </a:p>
          <a:p>
            <a:pPr marL="0" indent="0">
              <a:buFontTx/>
              <a:buNone/>
            </a:pPr>
            <a:r>
              <a:rPr lang="en-GB" baseline="0" dirty="0"/>
              <a:t>The Shannon theorem can be explained in the frequency domain. Sampling leads to repeating spectra with the frequency distance of the sampling frequency. They need double the bandwidth compared to the ‘useful signal’ in the frequency domain, because they are represented by their positive AND negative values. This means that they need double the distance between the repeating spectra, in order to avoid overlapping of parts of the repeating spectra.</a:t>
            </a:r>
          </a:p>
          <a:p>
            <a:pPr marL="0" indent="0">
              <a:buFontTx/>
              <a:buNone/>
            </a:pPr>
            <a:endParaRPr lang="en-GB" baseline="0" dirty="0"/>
          </a:p>
          <a:p>
            <a:pPr marL="0" indent="0">
              <a:buFontTx/>
              <a:buNone/>
            </a:pPr>
            <a:r>
              <a:rPr lang="en-GB" baseline="0" dirty="0"/>
              <a:t>Therefore, as previously noted, this distance between the repeating spectra is defined by the sampling rate, so the sampling rate has to be at least double the signal bandwidth. In practice, this should be between factor 5 and 10, because sampling is not ideal on infinitely steep slopes.</a:t>
            </a:r>
          </a:p>
          <a:p>
            <a:pPr marL="0" indent="0">
              <a:buFontTx/>
              <a:buNone/>
            </a:pPr>
            <a:endParaRPr lang="en-GB" baseline="0" dirty="0"/>
          </a:p>
          <a:p>
            <a:pPr marL="0" indent="0">
              <a:buFontTx/>
              <a:buNone/>
            </a:pPr>
            <a:r>
              <a:rPr lang="en-GB" baseline="0" dirty="0"/>
              <a:t>The effect of overlapping spectra is called ‘aliasing’.  Anti-aliasing filters cut the signal above the maximum Shannon-frequency to avoid aliasing; however, the signal above the Shannon frequency is lost.</a:t>
            </a:r>
          </a:p>
          <a:p>
            <a:pPr marL="0" indent="0">
              <a:buFontTx/>
              <a:buNone/>
            </a:pPr>
            <a:endParaRPr lang="en-GB" baseline="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a:p>
        </p:txBody>
      </p:sp>
    </p:spTree>
    <p:extLst>
      <p:ext uri="{BB962C8B-B14F-4D97-AF65-F5344CB8AC3E}">
        <p14:creationId xmlns:p14="http://schemas.microsoft.com/office/powerpoint/2010/main" val="2035355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using a GPIO</a:t>
            </a:r>
            <a:r>
              <a:rPr lang="en-GB" baseline="0" dirty="0"/>
              <a:t> for input and output, the following should be taken into consideration:</a:t>
            </a:r>
          </a:p>
          <a:p>
            <a:endParaRPr lang="en-GB" baseline="0" dirty="0"/>
          </a:p>
          <a:p>
            <a:pPr marL="171450" indent="-171450">
              <a:buFont typeface="Arial" panose="020B0604020202020204" pitchFamily="34" charset="0"/>
              <a:buChar char="•"/>
            </a:pPr>
            <a:r>
              <a:rPr lang="en-GB" baseline="0" dirty="0"/>
              <a:t>Not all ports are similarly suitable for digital AND </a:t>
            </a:r>
            <a:r>
              <a:rPr lang="en-GB" baseline="0" dirty="0" err="1"/>
              <a:t>analog</a:t>
            </a:r>
            <a:r>
              <a:rPr lang="en-GB" baseline="0" dirty="0"/>
              <a:t> IO, so be sure to select the correct ports.</a:t>
            </a:r>
          </a:p>
          <a:p>
            <a:pPr marL="171450" indent="-171450">
              <a:buFont typeface="Arial" panose="020B0604020202020204" pitchFamily="34" charset="0"/>
              <a:buChar char="•"/>
            </a:pPr>
            <a:r>
              <a:rPr lang="en-GB" baseline="0" dirty="0"/>
              <a:t>Ports must be initialized and configured before being used as input OR output.</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a:p>
        </p:txBody>
      </p:sp>
    </p:spTree>
    <p:extLst>
      <p:ext uri="{BB962C8B-B14F-4D97-AF65-F5344CB8AC3E}">
        <p14:creationId xmlns:p14="http://schemas.microsoft.com/office/powerpoint/2010/main" val="3471444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first two lines of the code above</a:t>
            </a:r>
          </a:p>
          <a:p>
            <a:endParaRPr lang="en-GB" dirty="0"/>
          </a:p>
          <a:p>
            <a:pPr marL="171450" indent="-171450">
              <a:buFont typeface="Arial" panose="020B0604020202020204" pitchFamily="34" charset="0"/>
              <a:buChar char="•"/>
            </a:pPr>
            <a:r>
              <a:rPr lang="en-GB" baseline="0" dirty="0"/>
              <a:t>an </a:t>
            </a:r>
            <a:r>
              <a:rPr lang="en-GB" baseline="0" dirty="0" err="1"/>
              <a:t>analog</a:t>
            </a:r>
            <a:r>
              <a:rPr lang="en-GB" baseline="0" dirty="0"/>
              <a:t> input port</a:t>
            </a:r>
          </a:p>
          <a:p>
            <a:pPr marL="171450" indent="-171450">
              <a:buFont typeface="Arial" panose="020B0604020202020204" pitchFamily="34" charset="0"/>
              <a:buChar char="•"/>
            </a:pPr>
            <a:r>
              <a:rPr lang="en-GB" baseline="0" dirty="0"/>
              <a:t>a digital output port </a:t>
            </a:r>
          </a:p>
          <a:p>
            <a:pPr marL="171450" indent="-171450">
              <a:buFont typeface="Arial" panose="020B0604020202020204" pitchFamily="34" charset="0"/>
              <a:buChar char="•"/>
            </a:pPr>
            <a:endParaRPr lang="en-GB" baseline="0" dirty="0"/>
          </a:p>
          <a:p>
            <a:pPr marL="0" indent="0">
              <a:buFontTx/>
              <a:buNone/>
            </a:pPr>
            <a:r>
              <a:rPr lang="en-GB" baseline="0" dirty="0"/>
              <a:t>are configured and initialized.</a:t>
            </a:r>
          </a:p>
          <a:p>
            <a:pPr marL="0" indent="0">
              <a:buFontTx/>
              <a:buNone/>
            </a:pPr>
            <a:endParaRPr lang="en-GB" baseline="0" dirty="0"/>
          </a:p>
          <a:p>
            <a:pPr marL="0" indent="0">
              <a:buFontTx/>
              <a:buNone/>
            </a:pPr>
            <a:r>
              <a:rPr lang="en-GB" baseline="0" dirty="0"/>
              <a:t>If the </a:t>
            </a:r>
            <a:r>
              <a:rPr lang="en-GB" baseline="0" dirty="0" err="1"/>
              <a:t>analog</a:t>
            </a:r>
            <a:r>
              <a:rPr lang="en-GB" baseline="0" dirty="0"/>
              <a:t> input rises above a given voltage (here: 0.3V), line 3 of main, an LED, is turned on. Otherwise, it is turned off, as per line 6 of main.</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3496153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a:p>
        </p:txBody>
      </p:sp>
    </p:spTree>
    <p:extLst>
      <p:ext uri="{BB962C8B-B14F-4D97-AF65-F5344CB8AC3E}">
        <p14:creationId xmlns:p14="http://schemas.microsoft.com/office/powerpoint/2010/main" val="3538919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program</a:t>
            </a:r>
            <a:r>
              <a:rPr lang="en-GB" baseline="0" dirty="0"/>
              <a:t> outputs a 10-step ramp (for loop) with f = 1kHz (10kHz for 1 step with 10 steps for the ramp = 1kHz total signal frequency).</a:t>
            </a:r>
          </a:p>
          <a:p>
            <a:r>
              <a:rPr lang="en-GB" baseline="0" dirty="0"/>
              <a:t>The output port is again initialized in the second line of the program.</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a:p>
        </p:txBody>
      </p:sp>
    </p:spTree>
    <p:extLst>
      <p:ext uri="{BB962C8B-B14F-4D97-AF65-F5344CB8AC3E}">
        <p14:creationId xmlns:p14="http://schemas.microsoft.com/office/powerpoint/2010/main" val="1762892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a:p>
        </p:txBody>
      </p:sp>
    </p:spTree>
    <p:extLst>
      <p:ext uri="{BB962C8B-B14F-4D97-AF65-F5344CB8AC3E}">
        <p14:creationId xmlns:p14="http://schemas.microsoft.com/office/powerpoint/2010/main" val="218704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a:p>
        </p:txBody>
      </p:sp>
    </p:spTree>
    <p:extLst>
      <p:ext uri="{BB962C8B-B14F-4D97-AF65-F5344CB8AC3E}">
        <p14:creationId xmlns:p14="http://schemas.microsoft.com/office/powerpoint/2010/main" val="355767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 readable</a:t>
            </a:r>
            <a:r>
              <a:rPr lang="en-GB" baseline="0" dirty="0"/>
              <a:t> by a processor, a</a:t>
            </a:r>
            <a:r>
              <a:rPr lang="en-GB" dirty="0"/>
              <a:t>n</a:t>
            </a:r>
            <a:r>
              <a:rPr lang="en-GB" baseline="0" dirty="0"/>
              <a:t> </a:t>
            </a:r>
            <a:r>
              <a:rPr lang="en-GB" baseline="0" dirty="0" err="1"/>
              <a:t>analog</a:t>
            </a:r>
            <a:r>
              <a:rPr lang="en-GB" baseline="0" dirty="0"/>
              <a:t> real-world-signal needs to be converted into a digital signal. This means that a sensor’s first step is to convert the physical signal into an electrical one.</a:t>
            </a:r>
          </a:p>
          <a:p>
            <a:endParaRPr lang="en-GB" baseline="0" dirty="0"/>
          </a:p>
          <a:p>
            <a:r>
              <a:rPr lang="en-GB" baseline="0" dirty="0"/>
              <a:t>After sampling with a sample-and-hold-stage (time-discretization), the signal it is converted, via an </a:t>
            </a:r>
            <a:r>
              <a:rPr lang="en-GB" baseline="0" dirty="0" err="1"/>
              <a:t>analog</a:t>
            </a:r>
            <a:r>
              <a:rPr lang="en-GB" baseline="0" dirty="0"/>
              <a:t>-to-digital-converter (ADC), into time- and value-discrete digital samples.</a:t>
            </a:r>
          </a:p>
          <a:p>
            <a:endParaRPr lang="en-GB" baseline="0" dirty="0"/>
          </a:p>
          <a:p>
            <a:r>
              <a:rPr lang="en-GB" baseline="0" dirty="0"/>
              <a:t>In the inverse operation, a digital-to-</a:t>
            </a:r>
            <a:r>
              <a:rPr lang="en-GB" baseline="0" dirty="0" err="1"/>
              <a:t>analog</a:t>
            </a:r>
            <a:r>
              <a:rPr lang="en-GB" baseline="0" dirty="0"/>
              <a:t>-converter converts the samples into real-world </a:t>
            </a:r>
            <a:r>
              <a:rPr lang="en-GB" baseline="0" dirty="0" err="1"/>
              <a:t>analog</a:t>
            </a:r>
            <a:r>
              <a:rPr lang="en-GB" baseline="0" dirty="0"/>
              <a:t> type values. The values can only be </a:t>
            </a:r>
            <a:r>
              <a:rPr lang="en-GB" baseline="0" dirty="0" err="1"/>
              <a:t>analog</a:t>
            </a:r>
            <a:r>
              <a:rPr lang="en-GB" baseline="0" dirty="0"/>
              <a:t> because the sampling and quantization is a real loss of information which cannot be recovered or substituted.</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196981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baseline="0" dirty="0"/>
              <a:t>A DAC transmits the digital input values to a resistor network, in which the input voltage of the according bits is binary weighted. This is usually done with a R-2R-resistor network. The output voltage is the </a:t>
            </a:r>
            <a:r>
              <a:rPr lang="en-GB" baseline="0" dirty="0" err="1"/>
              <a:t>analog</a:t>
            </a:r>
            <a:r>
              <a:rPr lang="en-GB" baseline="0" dirty="0"/>
              <a:t> equivalent to the digital input number, weighted with the reference voltage.</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25708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403338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baseline="0" dirty="0"/>
              <a:t>This means that the output of a 3-bit value (0...7) triangular waveform behind a DAC is the curve shown in the figure.</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237704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usually</a:t>
            </a:r>
            <a:r>
              <a:rPr lang="en-GB" baseline="0" dirty="0"/>
              <a:t> three steps in </a:t>
            </a:r>
            <a:r>
              <a:rPr lang="en-GB" baseline="0"/>
              <a:t>an </a:t>
            </a:r>
            <a:r>
              <a:rPr lang="en-GB"/>
              <a:t>analog-to-digital </a:t>
            </a:r>
            <a:r>
              <a:rPr lang="en-GB" baseline="0"/>
              <a:t>conversion</a:t>
            </a:r>
            <a:r>
              <a:rPr lang="en-GB" baseline="0" dirty="0"/>
              <a:t>:</a:t>
            </a:r>
          </a:p>
          <a:p>
            <a:endParaRPr lang="en-GB" baseline="0" dirty="0"/>
          </a:p>
          <a:p>
            <a:pPr marL="171450" indent="-171450">
              <a:buFont typeface="Arial" panose="020B0604020202020204" pitchFamily="34" charset="0"/>
              <a:buChar char="•"/>
            </a:pPr>
            <a:r>
              <a:rPr lang="en-GB" baseline="0" dirty="0"/>
              <a:t>First, select the input line to be converted (multiplexer). Because an ADC-stage consumes the chip area and is complex to build, due to its need for precision, the number of ADCs must be kept to a minimum. An upstream multiplexer switches the </a:t>
            </a:r>
            <a:r>
              <a:rPr lang="en-GB" baseline="0" dirty="0" err="1"/>
              <a:t>analog</a:t>
            </a:r>
            <a:r>
              <a:rPr lang="en-GB" baseline="0" dirty="0"/>
              <a:t> line to the respective multiplexer and makes it available for a conversion.</a:t>
            </a:r>
          </a:p>
          <a:p>
            <a:pPr marL="171450" indent="-171450">
              <a:buFont typeface="Arial" panose="020B0604020202020204" pitchFamily="34" charset="0"/>
              <a:buChar char="•"/>
            </a:pPr>
            <a:r>
              <a:rPr lang="en-GB" baseline="0" dirty="0"/>
              <a:t>Next, the sample-and-hold is usually a switched capacitor, which is loaded with the actual voltage of the </a:t>
            </a:r>
            <a:r>
              <a:rPr lang="en-GB" baseline="0" dirty="0" err="1"/>
              <a:t>analog</a:t>
            </a:r>
            <a:r>
              <a:rPr lang="en-GB" baseline="0" dirty="0"/>
              <a:t> signal and keeps it constant during the conversion time.</a:t>
            </a:r>
          </a:p>
          <a:p>
            <a:pPr marL="171450" indent="-171450">
              <a:buFont typeface="Arial" panose="020B0604020202020204" pitchFamily="34" charset="0"/>
              <a:buChar char="•"/>
            </a:pPr>
            <a:r>
              <a:rPr lang="en-GB" baseline="0" dirty="0"/>
              <a:t>Finally, the ADC converts the </a:t>
            </a:r>
            <a:r>
              <a:rPr lang="en-GB" baseline="0" dirty="0" err="1"/>
              <a:t>analog</a:t>
            </a:r>
            <a:r>
              <a:rPr lang="en-GB" baseline="0" dirty="0"/>
              <a:t> signal into a digital signal.</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142145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a:t>
            </a:r>
            <a:r>
              <a:rPr lang="en-GB" baseline="0" dirty="0"/>
              <a:t> task of an ADC is to create the digital values of an </a:t>
            </a:r>
            <a:r>
              <a:rPr lang="en-GB" baseline="0" dirty="0" err="1"/>
              <a:t>analog</a:t>
            </a:r>
            <a:r>
              <a:rPr lang="en-GB" baseline="0" dirty="0"/>
              <a:t> input voltage.</a:t>
            </a:r>
            <a:r>
              <a:rPr lang="en-GB" dirty="0"/>
              <a:t> The signal is already time-discrete</a:t>
            </a:r>
            <a:r>
              <a:rPr lang="en-GB" baseline="0" dirty="0"/>
              <a:t> as a result of the previous S+H-stage.</a:t>
            </a:r>
          </a:p>
          <a:p>
            <a:endParaRPr lang="en-GB" baseline="0" dirty="0"/>
          </a:p>
          <a:p>
            <a:r>
              <a:rPr lang="en-GB" baseline="0" dirty="0"/>
              <a:t>Different types of converters are available as shown on the next slide.</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13310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the different types</a:t>
            </a:r>
            <a:r>
              <a:rPr lang="en-GB" baseline="0" dirty="0"/>
              <a:t> of ADC have advantages and disadvantages:</a:t>
            </a:r>
          </a:p>
          <a:p>
            <a:endParaRPr lang="en-GB" baseline="0" dirty="0"/>
          </a:p>
          <a:p>
            <a:pPr marL="171450" indent="-171450">
              <a:buFont typeface="Arial" panose="020B0604020202020204" pitchFamily="34" charset="0"/>
              <a:buChar char="•"/>
            </a:pPr>
            <a:r>
              <a:rPr lang="en-GB" baseline="0" dirty="0"/>
              <a:t>The flash converter is very fast but needs as many comparators as digital values to be represented; for example, an </a:t>
            </a:r>
            <a:r>
              <a:rPr lang="en-GB" dirty="0"/>
              <a:t>8-bit </a:t>
            </a:r>
            <a:r>
              <a:rPr lang="en-GB" baseline="0" dirty="0"/>
              <a:t>converter </a:t>
            </a:r>
            <a:r>
              <a:rPr lang="en-GB" dirty="0"/>
              <a:t>needs </a:t>
            </a:r>
            <a:r>
              <a:rPr lang="en-GB" baseline="0" dirty="0"/>
              <a:t>256 comparators.</a:t>
            </a:r>
          </a:p>
          <a:p>
            <a:pPr marL="171450" indent="-171450">
              <a:buFont typeface="Arial" panose="020B0604020202020204" pitchFamily="34" charset="0"/>
              <a:buChar char="•"/>
            </a:pPr>
            <a:r>
              <a:rPr lang="en-GB" dirty="0"/>
              <a:t>The slope converter</a:t>
            </a:r>
            <a:r>
              <a:rPr lang="en-GB" baseline="0" dirty="0"/>
              <a:t> </a:t>
            </a:r>
            <a:r>
              <a:rPr lang="en-GB" dirty="0"/>
              <a:t>is quite fast and</a:t>
            </a:r>
            <a:r>
              <a:rPr lang="en-GB" baseline="0" dirty="0"/>
              <a:t> easy to set up, but it needs to be very stable during and between different measurements. Additionally, a very stable and fast clock has to be designed, as the resolution of the clock defines the resolution.</a:t>
            </a:r>
          </a:p>
          <a:p>
            <a:pPr marL="171450" indent="-171450">
              <a:buFont typeface="Arial" panose="020B0604020202020204" pitchFamily="34" charset="0"/>
              <a:buChar char="•"/>
            </a:pPr>
            <a:r>
              <a:rPr lang="en-GB" baseline="0" dirty="0"/>
              <a:t>A feedback converter (such as delta-sigma, successive approximation, etc.) is often the best trade-off.  The analysis of different feedback converters’ precision and resolution is beyond the scope of this module.</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a:p>
        </p:txBody>
      </p:sp>
    </p:spTree>
    <p:extLst>
      <p:ext uri="{BB962C8B-B14F-4D97-AF65-F5344CB8AC3E}">
        <p14:creationId xmlns:p14="http://schemas.microsoft.com/office/powerpoint/2010/main" val="3020206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23.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mbed.com/en/"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hyperlink" Target="https://os.mbed.com/docs/mbed-os/v5.14/introduction/index.html" TargetMode="External"/><Relationship Id="rId4" Type="http://schemas.openxmlformats.org/officeDocument/2006/relationships/hyperlink" Target="https://github.com/ARMmbed/mbed-o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17.e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9A41-1D09-4462-96E7-6BA3C10132F6}"/>
              </a:ext>
            </a:extLst>
          </p:cNvPr>
          <p:cNvSpPr>
            <a:spLocks noGrp="1"/>
          </p:cNvSpPr>
          <p:nvPr>
            <p:ph type="title"/>
          </p:nvPr>
        </p:nvSpPr>
        <p:spPr/>
        <p:txBody>
          <a:bodyPr/>
          <a:lstStyle/>
          <a:p>
            <a:r>
              <a:rPr lang="en-GB" dirty="0"/>
              <a:t>Analog Input </a:t>
            </a:r>
            <a:br>
              <a:rPr lang="en-GB" dirty="0"/>
            </a:br>
            <a:r>
              <a:rPr lang="en-GB" dirty="0"/>
              <a:t>and Output</a:t>
            </a:r>
            <a:endParaRPr lang="en-US" dirty="0"/>
          </a:p>
        </p:txBody>
      </p:sp>
      <p:sp>
        <p:nvSpPr>
          <p:cNvPr id="3" name="Subtitle 2">
            <a:extLst>
              <a:ext uri="{FF2B5EF4-FFF2-40B4-BE49-F238E27FC236}">
                <a16:creationId xmlns:a16="http://schemas.microsoft.com/office/drawing/2014/main" id="{2FC49442-F999-4762-90A8-BD1498B9001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9914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F16D-1A9C-46F0-9ACA-DF9C42983584}"/>
              </a:ext>
            </a:extLst>
          </p:cNvPr>
          <p:cNvSpPr>
            <a:spLocks noGrp="1"/>
          </p:cNvSpPr>
          <p:nvPr>
            <p:ph type="title"/>
          </p:nvPr>
        </p:nvSpPr>
        <p:spPr/>
        <p:txBody>
          <a:bodyPr/>
          <a:lstStyle/>
          <a:p>
            <a:r>
              <a:rPr lang="en-GB" dirty="0"/>
              <a:t>ADC Range</a:t>
            </a:r>
            <a:endParaRPr lang="en-US" dirty="0"/>
          </a:p>
        </p:txBody>
      </p:sp>
      <p:sp>
        <p:nvSpPr>
          <p:cNvPr id="3" name="Content Placeholder 2">
            <a:extLst>
              <a:ext uri="{FF2B5EF4-FFF2-40B4-BE49-F238E27FC236}">
                <a16:creationId xmlns:a16="http://schemas.microsoft.com/office/drawing/2014/main" id="{E2572713-9608-4045-AC03-0EBE4EAA0999}"/>
              </a:ext>
            </a:extLst>
          </p:cNvPr>
          <p:cNvSpPr>
            <a:spLocks noGrp="1"/>
          </p:cNvSpPr>
          <p:nvPr>
            <p:ph idx="1"/>
          </p:nvPr>
        </p:nvSpPr>
        <p:spPr/>
        <p:txBody>
          <a:bodyPr/>
          <a:lstStyle/>
          <a:p>
            <a:r>
              <a:rPr lang="en-GB" sz="2000" dirty="0"/>
              <a:t>ADCs have minimum and maximum permissible input values, which determine the range of an ADC.</a:t>
            </a:r>
          </a:p>
          <a:p>
            <a:pPr lvl="1"/>
            <a:endParaRPr lang="en-GB" sz="1600" dirty="0"/>
          </a:p>
          <a:p>
            <a:r>
              <a:rPr lang="en-GB" sz="2000" dirty="0"/>
              <a:t>The range and the resolution of the ADC are linked to the reference voltage and the physical principle of the ADC.</a:t>
            </a:r>
            <a:endParaRPr lang="en-GB" sz="1800" dirty="0"/>
          </a:p>
          <a:p>
            <a:pPr marL="591750" lvl="1" indent="-285750">
              <a:spcBef>
                <a:spcPts val="600"/>
              </a:spcBef>
            </a:pPr>
            <a:r>
              <a:rPr lang="en-GB" dirty="0"/>
              <a:t>Flash converter and feedback converter: </a:t>
            </a:r>
          </a:p>
          <a:p>
            <a:pPr marL="866070" lvl="2" indent="-285750">
              <a:spcBef>
                <a:spcPts val="600"/>
              </a:spcBef>
            </a:pPr>
            <a:endParaRPr lang="en-GB" dirty="0"/>
          </a:p>
          <a:p>
            <a:pPr marL="591750" lvl="1" indent="-285750">
              <a:spcBef>
                <a:spcPts val="600"/>
              </a:spcBef>
            </a:pPr>
            <a:r>
              <a:rPr lang="en-GB" dirty="0"/>
              <a:t>Slope converter:</a:t>
            </a:r>
          </a:p>
          <a:p>
            <a:pPr marL="866070" lvl="2" indent="-285750">
              <a:spcBef>
                <a:spcPts val="600"/>
              </a:spcBef>
            </a:pPr>
            <a:endParaRPr lang="en-GB" dirty="0"/>
          </a:p>
          <a:p>
            <a:pPr marL="591750" lvl="1" indent="-285750">
              <a:spcBef>
                <a:spcPts val="600"/>
              </a:spcBef>
            </a:pPr>
            <a:r>
              <a:rPr lang="en-GB" dirty="0"/>
              <a:t>V</a:t>
            </a:r>
            <a:r>
              <a:rPr lang="en-GB" baseline="-25000" dirty="0"/>
              <a:t>i</a:t>
            </a:r>
            <a:r>
              <a:rPr lang="en-GB" dirty="0"/>
              <a:t>: input voltage; </a:t>
            </a:r>
            <a:r>
              <a:rPr lang="en-GB" dirty="0" err="1"/>
              <a:t>V</a:t>
            </a:r>
            <a:r>
              <a:rPr lang="en-GB" baseline="-25000" dirty="0" err="1"/>
              <a:t>ref</a:t>
            </a:r>
            <a:r>
              <a:rPr lang="en-GB" dirty="0"/>
              <a:t>: reference voltage; n: digital resolution in bit; </a:t>
            </a:r>
            <a:r>
              <a:rPr lang="en-GB" dirty="0" err="1"/>
              <a:t>t</a:t>
            </a:r>
            <a:r>
              <a:rPr lang="en-GB" baseline="-25000" dirty="0" err="1"/>
              <a:t>charge</a:t>
            </a:r>
            <a:r>
              <a:rPr lang="en-GB" dirty="0"/>
              <a:t>: charging time; 		    </a:t>
            </a:r>
            <a:r>
              <a:rPr lang="en-GB" dirty="0" err="1"/>
              <a:t>t</a:t>
            </a:r>
            <a:r>
              <a:rPr lang="en-GB" baseline="-25000" dirty="0" err="1"/>
              <a:t>clock</a:t>
            </a:r>
            <a:r>
              <a:rPr lang="en-GB" dirty="0"/>
              <a:t>: reference clock</a:t>
            </a:r>
          </a:p>
          <a:p>
            <a:endParaRPr lang="en-US" dirty="0"/>
          </a:p>
        </p:txBody>
      </p:sp>
      <p:graphicFrame>
        <p:nvGraphicFramePr>
          <p:cNvPr id="4" name="Objekt 4">
            <a:extLst>
              <a:ext uri="{FF2B5EF4-FFF2-40B4-BE49-F238E27FC236}">
                <a16:creationId xmlns:a16="http://schemas.microsoft.com/office/drawing/2014/main" id="{4FC454B7-19B4-4E5F-A183-E2EB998EE48F}"/>
              </a:ext>
            </a:extLst>
          </p:cNvPr>
          <p:cNvGraphicFramePr>
            <a:graphicFrameLocks noChangeAspect="1"/>
          </p:cNvGraphicFramePr>
          <p:nvPr>
            <p:extLst>
              <p:ext uri="{D42A27DB-BD31-4B8C-83A1-F6EECF244321}">
                <p14:modId xmlns:p14="http://schemas.microsoft.com/office/powerpoint/2010/main" val="3181871350"/>
              </p:ext>
            </p:extLst>
          </p:nvPr>
        </p:nvGraphicFramePr>
        <p:xfrm>
          <a:off x="5401403" y="2286665"/>
          <a:ext cx="1600200" cy="780585"/>
        </p:xfrm>
        <a:graphic>
          <a:graphicData uri="http://schemas.openxmlformats.org/presentationml/2006/ole">
            <mc:AlternateContent xmlns:mc="http://schemas.openxmlformats.org/markup-compatibility/2006">
              <mc:Choice xmlns:v="urn:schemas-microsoft-com:vml" Requires="v">
                <p:oleObj spid="_x0000_s2060" name="Formel" r:id="rId4" imgW="1041400" imgH="508000" progId="Equation.3">
                  <p:embed/>
                </p:oleObj>
              </mc:Choice>
              <mc:Fallback>
                <p:oleObj name="Formel" r:id="rId4" imgW="1041400" imgH="508000" progId="Equation.3">
                  <p:embed/>
                  <p:pic>
                    <p:nvPicPr>
                      <p:cNvPr id="5" name="Objekt 4"/>
                      <p:cNvPicPr/>
                      <p:nvPr/>
                    </p:nvPicPr>
                    <p:blipFill>
                      <a:blip r:embed="rId5"/>
                      <a:stretch>
                        <a:fillRect/>
                      </a:stretch>
                    </p:blipFill>
                    <p:spPr>
                      <a:xfrm>
                        <a:off x="5401403" y="2286665"/>
                        <a:ext cx="1600200" cy="780585"/>
                      </a:xfrm>
                      <a:prstGeom prst="rect">
                        <a:avLst/>
                      </a:prstGeom>
                    </p:spPr>
                  </p:pic>
                </p:oleObj>
              </mc:Fallback>
            </mc:AlternateContent>
          </a:graphicData>
        </a:graphic>
      </p:graphicFrame>
      <p:graphicFrame>
        <p:nvGraphicFramePr>
          <p:cNvPr id="5" name="Objekt 5">
            <a:extLst>
              <a:ext uri="{FF2B5EF4-FFF2-40B4-BE49-F238E27FC236}">
                <a16:creationId xmlns:a16="http://schemas.microsoft.com/office/drawing/2014/main" id="{D3A6E2EC-8C7D-4DE4-809B-E56B91B50D93}"/>
              </a:ext>
            </a:extLst>
          </p:cNvPr>
          <p:cNvGraphicFramePr>
            <a:graphicFrameLocks noChangeAspect="1"/>
          </p:cNvGraphicFramePr>
          <p:nvPr>
            <p:extLst>
              <p:ext uri="{D42A27DB-BD31-4B8C-83A1-F6EECF244321}">
                <p14:modId xmlns:p14="http://schemas.microsoft.com/office/powerpoint/2010/main" val="422192963"/>
              </p:ext>
            </p:extLst>
          </p:nvPr>
        </p:nvGraphicFramePr>
        <p:xfrm>
          <a:off x="2931719" y="3021036"/>
          <a:ext cx="1676400" cy="771027"/>
        </p:xfrm>
        <a:graphic>
          <a:graphicData uri="http://schemas.openxmlformats.org/presentationml/2006/ole">
            <mc:AlternateContent xmlns:mc="http://schemas.openxmlformats.org/markup-compatibility/2006">
              <mc:Choice xmlns:v="urn:schemas-microsoft-com:vml" Requires="v">
                <p:oleObj spid="_x0000_s2061" name="Equation" r:id="rId6" imgW="1104840" imgH="507960" progId="Equation.3">
                  <p:embed/>
                </p:oleObj>
              </mc:Choice>
              <mc:Fallback>
                <p:oleObj name="Equation" r:id="rId6" imgW="1104840" imgH="507960" progId="Equation.3">
                  <p:embed/>
                  <p:pic>
                    <p:nvPicPr>
                      <p:cNvPr id="6" name="Objekt 5"/>
                      <p:cNvPicPr/>
                      <p:nvPr/>
                    </p:nvPicPr>
                    <p:blipFill>
                      <a:blip r:embed="rId7"/>
                      <a:stretch>
                        <a:fillRect/>
                      </a:stretch>
                    </p:blipFill>
                    <p:spPr>
                      <a:xfrm>
                        <a:off x="2931719" y="3021036"/>
                        <a:ext cx="1676400" cy="771027"/>
                      </a:xfrm>
                      <a:prstGeom prst="rect">
                        <a:avLst/>
                      </a:prstGeom>
                    </p:spPr>
                  </p:pic>
                </p:oleObj>
              </mc:Fallback>
            </mc:AlternateContent>
          </a:graphicData>
        </a:graphic>
      </p:graphicFrame>
    </p:spTree>
    <p:extLst>
      <p:ext uri="{BB962C8B-B14F-4D97-AF65-F5344CB8AC3E}">
        <p14:creationId xmlns:p14="http://schemas.microsoft.com/office/powerpoint/2010/main" val="174480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5F60-CD39-4884-BD24-851907552FA4}"/>
              </a:ext>
            </a:extLst>
          </p:cNvPr>
          <p:cNvSpPr>
            <a:spLocks noGrp="1"/>
          </p:cNvSpPr>
          <p:nvPr>
            <p:ph type="title"/>
          </p:nvPr>
        </p:nvSpPr>
        <p:spPr/>
        <p:txBody>
          <a:bodyPr/>
          <a:lstStyle/>
          <a:p>
            <a:r>
              <a:rPr lang="en-GB" dirty="0"/>
              <a:t>ADC Resolution and Quantization</a:t>
            </a:r>
            <a:endParaRPr lang="en-US" dirty="0"/>
          </a:p>
        </p:txBody>
      </p:sp>
      <p:sp>
        <p:nvSpPr>
          <p:cNvPr id="3" name="Content Placeholder 2">
            <a:extLst>
              <a:ext uri="{FF2B5EF4-FFF2-40B4-BE49-F238E27FC236}">
                <a16:creationId xmlns:a16="http://schemas.microsoft.com/office/drawing/2014/main" id="{352372CC-D281-470E-A5D5-F5E241073C01}"/>
              </a:ext>
            </a:extLst>
          </p:cNvPr>
          <p:cNvSpPr>
            <a:spLocks noGrp="1"/>
          </p:cNvSpPr>
          <p:nvPr>
            <p:ph idx="1"/>
          </p:nvPr>
        </p:nvSpPr>
        <p:spPr/>
        <p:txBody>
          <a:bodyPr/>
          <a:lstStyle/>
          <a:p>
            <a:r>
              <a:rPr lang="en-GB" sz="2000" dirty="0"/>
              <a:t>The resolution of the ADC refers to the number of discrete data that can be produced over the range of the </a:t>
            </a:r>
            <a:r>
              <a:rPr lang="en-GB" sz="2000" dirty="0" err="1"/>
              <a:t>analog</a:t>
            </a:r>
            <a:r>
              <a:rPr lang="en-GB" sz="2000" dirty="0"/>
              <a:t> values.</a:t>
            </a:r>
          </a:p>
          <a:p>
            <a:pPr lvl="1">
              <a:spcBef>
                <a:spcPts val="600"/>
              </a:spcBef>
            </a:pPr>
            <a:r>
              <a:rPr lang="en-GB" dirty="0"/>
              <a:t>Resolution determines the minimum magnitude of the quantization and the quantization error.</a:t>
            </a:r>
          </a:p>
          <a:p>
            <a:pPr lvl="1">
              <a:spcBef>
                <a:spcPts val="600"/>
              </a:spcBef>
            </a:pPr>
            <a:r>
              <a:rPr lang="en-GB" dirty="0"/>
              <a:t>Can be expressed in bits, e</a:t>
            </a:r>
            <a:r>
              <a:rPr lang="en-GB"/>
              <a:t>.g., an </a:t>
            </a:r>
            <a:r>
              <a:rPr lang="en-GB" dirty="0"/>
              <a:t>8-bit ADC has a resolution of 256 values.</a:t>
            </a:r>
          </a:p>
          <a:p>
            <a:pPr lvl="1">
              <a:spcBef>
                <a:spcPts val="600"/>
              </a:spcBef>
            </a:pPr>
            <a:r>
              <a:rPr lang="en-GB" dirty="0"/>
              <a:t>Can also be expressed in volts: the minimum change in the digital output is called the Least Significant Bit (LSB) voltage, e</a:t>
            </a:r>
            <a:r>
              <a:rPr lang="en-GB"/>
              <a:t>.g., an </a:t>
            </a:r>
            <a:r>
              <a:rPr lang="en-GB" dirty="0"/>
              <a:t>8-bit ADC </a:t>
            </a:r>
            <a:r>
              <a:rPr lang="en-GB"/>
              <a:t>with </a:t>
            </a:r>
            <a:r>
              <a:rPr lang="en-GB" dirty="0"/>
              <a:t>a</a:t>
            </a:r>
            <a:r>
              <a:rPr lang="en-GB"/>
              <a:t> range of 10V has </a:t>
            </a:r>
            <a:r>
              <a:rPr lang="en-GB" dirty="0"/>
              <a:t>a</a:t>
            </a:r>
            <a:r>
              <a:rPr lang="en-GB"/>
              <a:t> resolution </a:t>
            </a:r>
            <a:r>
              <a:rPr lang="en-GB" dirty="0"/>
              <a:t>of 10/256V.</a:t>
            </a:r>
          </a:p>
          <a:p>
            <a:pPr lvl="1">
              <a:spcBef>
                <a:spcPts val="600"/>
              </a:spcBef>
            </a:pPr>
            <a:r>
              <a:rPr lang="en-GB" dirty="0"/>
              <a:t>Resolution also determines the maximum possible average Signal to Noise Ratio (SNR).</a:t>
            </a:r>
          </a:p>
          <a:p>
            <a:endParaRPr lang="en-US" dirty="0"/>
          </a:p>
        </p:txBody>
      </p:sp>
    </p:spTree>
    <p:extLst>
      <p:ext uri="{BB962C8B-B14F-4D97-AF65-F5344CB8AC3E}">
        <p14:creationId xmlns:p14="http://schemas.microsoft.com/office/powerpoint/2010/main" val="18155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177C-3559-41B5-BC74-10FEAF17606F}"/>
              </a:ext>
            </a:extLst>
          </p:cNvPr>
          <p:cNvSpPr>
            <a:spLocks noGrp="1"/>
          </p:cNvSpPr>
          <p:nvPr>
            <p:ph type="title"/>
          </p:nvPr>
        </p:nvSpPr>
        <p:spPr/>
        <p:txBody>
          <a:bodyPr/>
          <a:lstStyle/>
          <a:p>
            <a:r>
              <a:rPr lang="en-GB" dirty="0"/>
              <a:t>Quantization Error</a:t>
            </a:r>
            <a:endParaRPr lang="en-US" dirty="0"/>
          </a:p>
        </p:txBody>
      </p:sp>
      <p:sp>
        <p:nvSpPr>
          <p:cNvPr id="3" name="Content Placeholder 2">
            <a:extLst>
              <a:ext uri="{FF2B5EF4-FFF2-40B4-BE49-F238E27FC236}">
                <a16:creationId xmlns:a16="http://schemas.microsoft.com/office/drawing/2014/main" id="{D988253F-FDD2-4355-BFD1-960C9EDA41B8}"/>
              </a:ext>
            </a:extLst>
          </p:cNvPr>
          <p:cNvSpPr>
            <a:spLocks noGrp="1"/>
          </p:cNvSpPr>
          <p:nvPr>
            <p:ph idx="1"/>
          </p:nvPr>
        </p:nvSpPr>
        <p:spPr/>
        <p:txBody>
          <a:bodyPr/>
          <a:lstStyle/>
          <a:p>
            <a:r>
              <a:rPr lang="en-GB" sz="2000" dirty="0"/>
              <a:t>Quantization error is the noise introduced by quantization in an ideal ADC.</a:t>
            </a:r>
          </a:p>
          <a:p>
            <a:pPr lvl="1">
              <a:spcBef>
                <a:spcPts val="600"/>
              </a:spcBef>
            </a:pPr>
            <a:r>
              <a:rPr lang="en-GB" dirty="0"/>
              <a:t>Rounding error between the actual </a:t>
            </a:r>
            <a:r>
              <a:rPr lang="en-GB" dirty="0" err="1"/>
              <a:t>analog</a:t>
            </a:r>
            <a:r>
              <a:rPr lang="en-GB" dirty="0"/>
              <a:t> input and the digitized value</a:t>
            </a:r>
          </a:p>
          <a:p>
            <a:endParaRPr lang="en-US" dirty="0"/>
          </a:p>
        </p:txBody>
      </p:sp>
      <p:grpSp>
        <p:nvGrpSpPr>
          <p:cNvPr id="4" name="Group 3">
            <a:extLst>
              <a:ext uri="{FF2B5EF4-FFF2-40B4-BE49-F238E27FC236}">
                <a16:creationId xmlns:a16="http://schemas.microsoft.com/office/drawing/2014/main" id="{66E85AC8-3E8D-4EE0-8E1D-69D91874F350}"/>
              </a:ext>
            </a:extLst>
          </p:cNvPr>
          <p:cNvGrpSpPr/>
          <p:nvPr/>
        </p:nvGrpSpPr>
        <p:grpSpPr>
          <a:xfrm>
            <a:off x="727528" y="2273588"/>
            <a:ext cx="10736943" cy="3845858"/>
            <a:chOff x="605606" y="2409724"/>
            <a:chExt cx="10736943" cy="3845858"/>
          </a:xfrm>
        </p:grpSpPr>
        <p:graphicFrame>
          <p:nvGraphicFramePr>
            <p:cNvPr id="5" name="Content Placeholder 3">
              <a:extLst>
                <a:ext uri="{FF2B5EF4-FFF2-40B4-BE49-F238E27FC236}">
                  <a16:creationId xmlns:a16="http://schemas.microsoft.com/office/drawing/2014/main" id="{3BFE4E68-FC3D-4D28-AF50-6509936122E0}"/>
                </a:ext>
              </a:extLst>
            </p:cNvPr>
            <p:cNvGraphicFramePr>
              <a:graphicFrameLocks/>
            </p:cNvGraphicFramePr>
            <p:nvPr>
              <p:extLst>
                <p:ext uri="{D42A27DB-BD31-4B8C-83A1-F6EECF244321}">
                  <p14:modId xmlns:p14="http://schemas.microsoft.com/office/powerpoint/2010/main" val="3312619337"/>
                </p:ext>
              </p:extLst>
            </p:nvPr>
          </p:nvGraphicFramePr>
          <p:xfrm>
            <a:off x="1369539" y="2409724"/>
            <a:ext cx="9973010" cy="353179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06422B9-BA06-4E76-B2FE-D48F961318A4}"/>
                </a:ext>
              </a:extLst>
            </p:cNvPr>
            <p:cNvSpPr txBox="1"/>
            <p:nvPr/>
          </p:nvSpPr>
          <p:spPr>
            <a:xfrm>
              <a:off x="869029" y="5499062"/>
              <a:ext cx="1117163" cy="276999"/>
            </a:xfrm>
            <a:prstGeom prst="rect">
              <a:avLst/>
            </a:prstGeom>
            <a:noFill/>
          </p:spPr>
          <p:txBody>
            <a:bodyPr wrap="square" rtlCol="0">
              <a:spAutoFit/>
            </a:bodyPr>
            <a:lstStyle/>
            <a:p>
              <a:r>
                <a:rPr lang="en-GB" sz="1200" b="0" dirty="0"/>
                <a:t>000</a:t>
              </a:r>
              <a:endParaRPr lang="en-GB" sz="1200" b="0" baseline="30000" dirty="0"/>
            </a:p>
          </p:txBody>
        </p:sp>
        <p:sp>
          <p:nvSpPr>
            <p:cNvPr id="7" name="TextBox 6">
              <a:extLst>
                <a:ext uri="{FF2B5EF4-FFF2-40B4-BE49-F238E27FC236}">
                  <a16:creationId xmlns:a16="http://schemas.microsoft.com/office/drawing/2014/main" id="{22811F64-35C2-49E4-B7A4-4FFD2FFE5B4A}"/>
                </a:ext>
              </a:extLst>
            </p:cNvPr>
            <p:cNvSpPr txBox="1"/>
            <p:nvPr/>
          </p:nvSpPr>
          <p:spPr>
            <a:xfrm>
              <a:off x="869029" y="4810438"/>
              <a:ext cx="1117163" cy="276999"/>
            </a:xfrm>
            <a:prstGeom prst="rect">
              <a:avLst/>
            </a:prstGeom>
            <a:noFill/>
          </p:spPr>
          <p:txBody>
            <a:bodyPr wrap="square" rtlCol="0">
              <a:spAutoFit/>
            </a:bodyPr>
            <a:lstStyle/>
            <a:p>
              <a:r>
                <a:rPr lang="en-GB" sz="1200" b="0" dirty="0"/>
                <a:t>010</a:t>
              </a:r>
              <a:endParaRPr lang="en-GB" sz="1200" b="0" baseline="30000" dirty="0"/>
            </a:p>
          </p:txBody>
        </p:sp>
        <p:sp>
          <p:nvSpPr>
            <p:cNvPr id="8" name="TextBox 7">
              <a:extLst>
                <a:ext uri="{FF2B5EF4-FFF2-40B4-BE49-F238E27FC236}">
                  <a16:creationId xmlns:a16="http://schemas.microsoft.com/office/drawing/2014/main" id="{E337A145-3800-4E7F-B1AF-90DC17CF08D7}"/>
                </a:ext>
              </a:extLst>
            </p:cNvPr>
            <p:cNvSpPr txBox="1"/>
            <p:nvPr/>
          </p:nvSpPr>
          <p:spPr>
            <a:xfrm>
              <a:off x="869029" y="4134208"/>
              <a:ext cx="1117163" cy="276999"/>
            </a:xfrm>
            <a:prstGeom prst="rect">
              <a:avLst/>
            </a:prstGeom>
            <a:noFill/>
          </p:spPr>
          <p:txBody>
            <a:bodyPr wrap="square" rtlCol="0">
              <a:spAutoFit/>
            </a:bodyPr>
            <a:lstStyle/>
            <a:p>
              <a:r>
                <a:rPr lang="en-GB" sz="1200" b="0" dirty="0"/>
                <a:t>100</a:t>
              </a:r>
              <a:endParaRPr lang="en-GB" sz="1200" b="0" baseline="30000" dirty="0"/>
            </a:p>
          </p:txBody>
        </p:sp>
        <p:sp>
          <p:nvSpPr>
            <p:cNvPr id="9" name="TextBox 8">
              <a:extLst>
                <a:ext uri="{FF2B5EF4-FFF2-40B4-BE49-F238E27FC236}">
                  <a16:creationId xmlns:a16="http://schemas.microsoft.com/office/drawing/2014/main" id="{BCBF3668-3E32-4D91-80EC-E1047AB9BDBC}"/>
                </a:ext>
              </a:extLst>
            </p:cNvPr>
            <p:cNvSpPr txBox="1"/>
            <p:nvPr/>
          </p:nvSpPr>
          <p:spPr>
            <a:xfrm>
              <a:off x="869029" y="3437915"/>
              <a:ext cx="1117163" cy="276999"/>
            </a:xfrm>
            <a:prstGeom prst="rect">
              <a:avLst/>
            </a:prstGeom>
            <a:noFill/>
          </p:spPr>
          <p:txBody>
            <a:bodyPr wrap="square" rtlCol="0">
              <a:spAutoFit/>
            </a:bodyPr>
            <a:lstStyle/>
            <a:p>
              <a:r>
                <a:rPr lang="en-GB" sz="1200" b="0" dirty="0"/>
                <a:t>110</a:t>
              </a:r>
              <a:endParaRPr lang="en-GB" sz="1200" b="0" baseline="30000" dirty="0"/>
            </a:p>
          </p:txBody>
        </p:sp>
        <p:sp>
          <p:nvSpPr>
            <p:cNvPr id="10" name="TextBox 9">
              <a:extLst>
                <a:ext uri="{FF2B5EF4-FFF2-40B4-BE49-F238E27FC236}">
                  <a16:creationId xmlns:a16="http://schemas.microsoft.com/office/drawing/2014/main" id="{38842049-688C-4B2F-8761-5ABF1B1731E4}"/>
                </a:ext>
              </a:extLst>
            </p:cNvPr>
            <p:cNvSpPr txBox="1"/>
            <p:nvPr/>
          </p:nvSpPr>
          <p:spPr>
            <a:xfrm>
              <a:off x="605606" y="2536725"/>
              <a:ext cx="1711715" cy="323165"/>
            </a:xfrm>
            <a:prstGeom prst="rect">
              <a:avLst/>
            </a:prstGeom>
            <a:noFill/>
          </p:spPr>
          <p:txBody>
            <a:bodyPr wrap="square" rtlCol="0">
              <a:spAutoFit/>
            </a:bodyPr>
            <a:lstStyle/>
            <a:p>
              <a:r>
                <a:rPr lang="en-GB" sz="1500" b="0" dirty="0"/>
                <a:t>Digital output</a:t>
              </a:r>
              <a:endParaRPr lang="en-GB" sz="1500" b="0" baseline="30000" dirty="0"/>
            </a:p>
          </p:txBody>
        </p:sp>
        <p:sp>
          <p:nvSpPr>
            <p:cNvPr id="11" name="TextBox 10">
              <a:extLst>
                <a:ext uri="{FF2B5EF4-FFF2-40B4-BE49-F238E27FC236}">
                  <a16:creationId xmlns:a16="http://schemas.microsoft.com/office/drawing/2014/main" id="{303F06AD-9F0D-4C2B-9B50-765ABBF75FFF}"/>
                </a:ext>
              </a:extLst>
            </p:cNvPr>
            <p:cNvSpPr txBox="1"/>
            <p:nvPr/>
          </p:nvSpPr>
          <p:spPr>
            <a:xfrm>
              <a:off x="5843482" y="5932417"/>
              <a:ext cx="1711715" cy="323165"/>
            </a:xfrm>
            <a:prstGeom prst="rect">
              <a:avLst/>
            </a:prstGeom>
            <a:noFill/>
          </p:spPr>
          <p:txBody>
            <a:bodyPr wrap="square" rtlCol="0">
              <a:spAutoFit/>
            </a:bodyPr>
            <a:lstStyle/>
            <a:p>
              <a:r>
                <a:rPr lang="en-GB" sz="1500" b="0" dirty="0"/>
                <a:t>Input voltage </a:t>
              </a:r>
              <a:endParaRPr lang="en-GB" sz="1500" b="0" baseline="30000" dirty="0"/>
            </a:p>
          </p:txBody>
        </p:sp>
        <p:sp>
          <p:nvSpPr>
            <p:cNvPr id="12" name="TextBox 11">
              <a:extLst>
                <a:ext uri="{FF2B5EF4-FFF2-40B4-BE49-F238E27FC236}">
                  <a16:creationId xmlns:a16="http://schemas.microsoft.com/office/drawing/2014/main" id="{C4EA8CF8-524D-452D-B279-988AFDD4BA1A}"/>
                </a:ext>
              </a:extLst>
            </p:cNvPr>
            <p:cNvSpPr txBox="1"/>
            <p:nvPr/>
          </p:nvSpPr>
          <p:spPr>
            <a:xfrm>
              <a:off x="869029" y="5163771"/>
              <a:ext cx="1117163" cy="276999"/>
            </a:xfrm>
            <a:prstGeom prst="rect">
              <a:avLst/>
            </a:prstGeom>
            <a:noFill/>
          </p:spPr>
          <p:txBody>
            <a:bodyPr wrap="square" rtlCol="0">
              <a:spAutoFit/>
            </a:bodyPr>
            <a:lstStyle/>
            <a:p>
              <a:r>
                <a:rPr lang="en-GB" sz="1200" b="0" dirty="0"/>
                <a:t>001</a:t>
              </a:r>
              <a:endParaRPr lang="en-GB" sz="1200" b="0" baseline="30000" dirty="0"/>
            </a:p>
          </p:txBody>
        </p:sp>
        <p:sp>
          <p:nvSpPr>
            <p:cNvPr id="13" name="TextBox 12">
              <a:extLst>
                <a:ext uri="{FF2B5EF4-FFF2-40B4-BE49-F238E27FC236}">
                  <a16:creationId xmlns:a16="http://schemas.microsoft.com/office/drawing/2014/main" id="{F82FD08C-28F9-4ED2-8E3F-FBAE92FA5B12}"/>
                </a:ext>
              </a:extLst>
            </p:cNvPr>
            <p:cNvSpPr txBox="1"/>
            <p:nvPr/>
          </p:nvSpPr>
          <p:spPr>
            <a:xfrm>
              <a:off x="869029" y="4487541"/>
              <a:ext cx="1117163" cy="276999"/>
            </a:xfrm>
            <a:prstGeom prst="rect">
              <a:avLst/>
            </a:prstGeom>
            <a:noFill/>
          </p:spPr>
          <p:txBody>
            <a:bodyPr wrap="square" rtlCol="0">
              <a:spAutoFit/>
            </a:bodyPr>
            <a:lstStyle/>
            <a:p>
              <a:r>
                <a:rPr lang="en-GB" sz="1200" b="0" dirty="0"/>
                <a:t>011</a:t>
              </a:r>
              <a:endParaRPr lang="en-GB" sz="1200" b="0" baseline="30000" dirty="0"/>
            </a:p>
          </p:txBody>
        </p:sp>
        <p:sp>
          <p:nvSpPr>
            <p:cNvPr id="14" name="TextBox 13">
              <a:extLst>
                <a:ext uri="{FF2B5EF4-FFF2-40B4-BE49-F238E27FC236}">
                  <a16:creationId xmlns:a16="http://schemas.microsoft.com/office/drawing/2014/main" id="{EB8DFFC7-13DE-452E-BB5A-20A93CD5765A}"/>
                </a:ext>
              </a:extLst>
            </p:cNvPr>
            <p:cNvSpPr txBox="1"/>
            <p:nvPr/>
          </p:nvSpPr>
          <p:spPr>
            <a:xfrm>
              <a:off x="869029" y="3803948"/>
              <a:ext cx="1117163" cy="276999"/>
            </a:xfrm>
            <a:prstGeom prst="rect">
              <a:avLst/>
            </a:prstGeom>
            <a:noFill/>
          </p:spPr>
          <p:txBody>
            <a:bodyPr wrap="square" rtlCol="0">
              <a:spAutoFit/>
            </a:bodyPr>
            <a:lstStyle/>
            <a:p>
              <a:r>
                <a:rPr lang="en-GB" sz="1200" b="0" dirty="0"/>
                <a:t>101</a:t>
              </a:r>
              <a:endParaRPr lang="en-GB" sz="1200" b="0" baseline="30000" dirty="0"/>
            </a:p>
          </p:txBody>
        </p:sp>
        <p:sp>
          <p:nvSpPr>
            <p:cNvPr id="15" name="TextBox 14">
              <a:extLst>
                <a:ext uri="{FF2B5EF4-FFF2-40B4-BE49-F238E27FC236}">
                  <a16:creationId xmlns:a16="http://schemas.microsoft.com/office/drawing/2014/main" id="{DDEEDC8C-EFED-4BA0-B4C8-5C698573C4A1}"/>
                </a:ext>
              </a:extLst>
            </p:cNvPr>
            <p:cNvSpPr txBox="1"/>
            <p:nvPr/>
          </p:nvSpPr>
          <p:spPr>
            <a:xfrm>
              <a:off x="869029" y="3122816"/>
              <a:ext cx="1117163" cy="276999"/>
            </a:xfrm>
            <a:prstGeom prst="rect">
              <a:avLst/>
            </a:prstGeom>
            <a:noFill/>
          </p:spPr>
          <p:txBody>
            <a:bodyPr wrap="square" rtlCol="0">
              <a:spAutoFit/>
            </a:bodyPr>
            <a:lstStyle/>
            <a:p>
              <a:r>
                <a:rPr lang="en-GB" sz="1200" b="0" dirty="0"/>
                <a:t>111</a:t>
              </a:r>
              <a:endParaRPr lang="en-GB" sz="1200" b="0" baseline="30000" dirty="0"/>
            </a:p>
          </p:txBody>
        </p:sp>
        <p:grpSp>
          <p:nvGrpSpPr>
            <p:cNvPr id="16" name="Group 15">
              <a:extLst>
                <a:ext uri="{FF2B5EF4-FFF2-40B4-BE49-F238E27FC236}">
                  <a16:creationId xmlns:a16="http://schemas.microsoft.com/office/drawing/2014/main" id="{18BBEE4F-C8E4-401D-80E5-80C937703799}"/>
                </a:ext>
              </a:extLst>
            </p:cNvPr>
            <p:cNvGrpSpPr/>
            <p:nvPr/>
          </p:nvGrpSpPr>
          <p:grpSpPr>
            <a:xfrm>
              <a:off x="2138176" y="2813723"/>
              <a:ext cx="8941437" cy="2983458"/>
              <a:chOff x="1535289" y="2948233"/>
              <a:chExt cx="6708698" cy="2983458"/>
            </a:xfrm>
          </p:grpSpPr>
          <p:grpSp>
            <p:nvGrpSpPr>
              <p:cNvPr id="23" name="Group 22">
                <a:extLst>
                  <a:ext uri="{FF2B5EF4-FFF2-40B4-BE49-F238E27FC236}">
                    <a16:creationId xmlns:a16="http://schemas.microsoft.com/office/drawing/2014/main" id="{5FF56D5E-D4B0-4869-9025-C48DEA537A56}"/>
                  </a:ext>
                </a:extLst>
              </p:cNvPr>
              <p:cNvGrpSpPr/>
              <p:nvPr/>
            </p:nvGrpSpPr>
            <p:grpSpPr>
              <a:xfrm>
                <a:off x="2221083" y="2948233"/>
                <a:ext cx="5348111" cy="2983458"/>
                <a:chOff x="2221083" y="2948233"/>
                <a:chExt cx="5348111" cy="2983458"/>
              </a:xfrm>
            </p:grpSpPr>
            <p:cxnSp>
              <p:nvCxnSpPr>
                <p:cNvPr id="40" name="Straight Connector 39">
                  <a:extLst>
                    <a:ext uri="{FF2B5EF4-FFF2-40B4-BE49-F238E27FC236}">
                      <a16:creationId xmlns:a16="http://schemas.microsoft.com/office/drawing/2014/main" id="{1E0A6E2D-82E8-4206-B164-021273FC9D6C}"/>
                    </a:ext>
                  </a:extLst>
                </p:cNvPr>
                <p:cNvCxnSpPr/>
                <p:nvPr/>
              </p:nvCxnSpPr>
              <p:spPr bwMode="auto">
                <a:xfrm flipV="1">
                  <a:off x="2221083" y="2948233"/>
                  <a:ext cx="0" cy="2983458"/>
                </a:xfrm>
                <a:prstGeom prst="line">
                  <a:avLst/>
                </a:prstGeom>
                <a:noFill/>
                <a:ln w="19050" cap="flat" cmpd="sng" algn="ctr">
                  <a:solidFill>
                    <a:schemeClr val="accent2">
                      <a:lumMod val="20000"/>
                      <a:lumOff val="80000"/>
                    </a:schemeClr>
                  </a:solidFill>
                  <a:prstDash val="sysDot"/>
                  <a:round/>
                  <a:headEnd type="none" w="med" len="med"/>
                  <a:tailEnd type="none" w="med" len="med"/>
                </a:ln>
                <a:effectLst/>
              </p:spPr>
            </p:cxnSp>
            <p:cxnSp>
              <p:nvCxnSpPr>
                <p:cNvPr id="41" name="Straight Connector 40">
                  <a:extLst>
                    <a:ext uri="{FF2B5EF4-FFF2-40B4-BE49-F238E27FC236}">
                      <a16:creationId xmlns:a16="http://schemas.microsoft.com/office/drawing/2014/main" id="{EDE1F61E-6A5C-49E2-B589-6653BA126635}"/>
                    </a:ext>
                  </a:extLst>
                </p:cNvPr>
                <p:cNvCxnSpPr/>
                <p:nvPr/>
              </p:nvCxnSpPr>
              <p:spPr bwMode="auto">
                <a:xfrm flipV="1">
                  <a:off x="3125608" y="2948233"/>
                  <a:ext cx="0" cy="2983458"/>
                </a:xfrm>
                <a:prstGeom prst="line">
                  <a:avLst/>
                </a:prstGeom>
                <a:noFill/>
                <a:ln w="19050" cap="flat" cmpd="sng" algn="ctr">
                  <a:solidFill>
                    <a:schemeClr val="accent2">
                      <a:lumMod val="20000"/>
                      <a:lumOff val="80000"/>
                    </a:schemeClr>
                  </a:solidFill>
                  <a:prstDash val="sysDot"/>
                  <a:round/>
                  <a:headEnd type="none" w="med" len="med"/>
                  <a:tailEnd type="none" w="med" len="med"/>
                </a:ln>
                <a:effectLst/>
              </p:spPr>
            </p:cxnSp>
            <p:cxnSp>
              <p:nvCxnSpPr>
                <p:cNvPr id="42" name="Straight Connector 41">
                  <a:extLst>
                    <a:ext uri="{FF2B5EF4-FFF2-40B4-BE49-F238E27FC236}">
                      <a16:creationId xmlns:a16="http://schemas.microsoft.com/office/drawing/2014/main" id="{26165350-63BB-40DE-ABBC-FE09F6D23AB2}"/>
                    </a:ext>
                  </a:extLst>
                </p:cNvPr>
                <p:cNvCxnSpPr/>
                <p:nvPr/>
              </p:nvCxnSpPr>
              <p:spPr bwMode="auto">
                <a:xfrm flipV="1">
                  <a:off x="3986668" y="2948233"/>
                  <a:ext cx="0" cy="2983458"/>
                </a:xfrm>
                <a:prstGeom prst="line">
                  <a:avLst/>
                </a:prstGeom>
                <a:noFill/>
                <a:ln w="19050" cap="flat" cmpd="sng" algn="ctr">
                  <a:solidFill>
                    <a:schemeClr val="accent2">
                      <a:lumMod val="20000"/>
                      <a:lumOff val="80000"/>
                    </a:schemeClr>
                  </a:solidFill>
                  <a:prstDash val="sysDot"/>
                  <a:round/>
                  <a:headEnd type="none" w="med" len="med"/>
                  <a:tailEnd type="none" w="med" len="med"/>
                </a:ln>
                <a:effectLst/>
              </p:spPr>
            </p:cxnSp>
            <p:cxnSp>
              <p:nvCxnSpPr>
                <p:cNvPr id="43" name="Straight Connector 42">
                  <a:extLst>
                    <a:ext uri="{FF2B5EF4-FFF2-40B4-BE49-F238E27FC236}">
                      <a16:creationId xmlns:a16="http://schemas.microsoft.com/office/drawing/2014/main" id="{3788D050-AB50-4704-8EFA-FAA5ECE3CD8B}"/>
                    </a:ext>
                  </a:extLst>
                </p:cNvPr>
                <p:cNvCxnSpPr/>
                <p:nvPr/>
              </p:nvCxnSpPr>
              <p:spPr bwMode="auto">
                <a:xfrm flipV="1">
                  <a:off x="4901068" y="2948233"/>
                  <a:ext cx="0" cy="2983458"/>
                </a:xfrm>
                <a:prstGeom prst="line">
                  <a:avLst/>
                </a:prstGeom>
                <a:noFill/>
                <a:ln w="19050" cap="flat" cmpd="sng" algn="ctr">
                  <a:solidFill>
                    <a:schemeClr val="accent2">
                      <a:lumMod val="20000"/>
                      <a:lumOff val="80000"/>
                    </a:schemeClr>
                  </a:solidFill>
                  <a:prstDash val="sysDot"/>
                  <a:round/>
                  <a:headEnd type="none" w="med" len="med"/>
                  <a:tailEnd type="none" w="med" len="med"/>
                </a:ln>
                <a:effectLst/>
              </p:spPr>
            </p:cxnSp>
            <p:cxnSp>
              <p:nvCxnSpPr>
                <p:cNvPr id="44" name="Straight Connector 43">
                  <a:extLst>
                    <a:ext uri="{FF2B5EF4-FFF2-40B4-BE49-F238E27FC236}">
                      <a16:creationId xmlns:a16="http://schemas.microsoft.com/office/drawing/2014/main" id="{F34D7CBB-0FE6-4B26-B7D3-77567393F47C}"/>
                    </a:ext>
                  </a:extLst>
                </p:cNvPr>
                <p:cNvCxnSpPr/>
                <p:nvPr/>
              </p:nvCxnSpPr>
              <p:spPr bwMode="auto">
                <a:xfrm flipV="1">
                  <a:off x="5769748" y="2948233"/>
                  <a:ext cx="0" cy="2983458"/>
                </a:xfrm>
                <a:prstGeom prst="line">
                  <a:avLst/>
                </a:prstGeom>
                <a:noFill/>
                <a:ln w="19050" cap="flat" cmpd="sng" algn="ctr">
                  <a:solidFill>
                    <a:schemeClr val="accent2">
                      <a:lumMod val="20000"/>
                      <a:lumOff val="80000"/>
                    </a:schemeClr>
                  </a:solidFill>
                  <a:prstDash val="sysDot"/>
                  <a:round/>
                  <a:headEnd type="none" w="med" len="med"/>
                  <a:tailEnd type="none" w="med" len="med"/>
                </a:ln>
                <a:effectLst/>
              </p:spPr>
            </p:cxnSp>
            <p:cxnSp>
              <p:nvCxnSpPr>
                <p:cNvPr id="45" name="Straight Connector 44">
                  <a:extLst>
                    <a:ext uri="{FF2B5EF4-FFF2-40B4-BE49-F238E27FC236}">
                      <a16:creationId xmlns:a16="http://schemas.microsoft.com/office/drawing/2014/main" id="{D3D0B0A4-E68A-49F3-AE36-B72116E46E61}"/>
                    </a:ext>
                  </a:extLst>
                </p:cNvPr>
                <p:cNvCxnSpPr/>
                <p:nvPr/>
              </p:nvCxnSpPr>
              <p:spPr bwMode="auto">
                <a:xfrm flipV="1">
                  <a:off x="6684148" y="2948233"/>
                  <a:ext cx="0" cy="2983458"/>
                </a:xfrm>
                <a:prstGeom prst="line">
                  <a:avLst/>
                </a:prstGeom>
                <a:noFill/>
                <a:ln w="19050" cap="flat" cmpd="sng" algn="ctr">
                  <a:solidFill>
                    <a:schemeClr val="accent2">
                      <a:lumMod val="20000"/>
                      <a:lumOff val="80000"/>
                    </a:schemeClr>
                  </a:solidFill>
                  <a:prstDash val="sysDot"/>
                  <a:round/>
                  <a:headEnd type="none" w="med" len="med"/>
                  <a:tailEnd type="none" w="med" len="med"/>
                </a:ln>
                <a:effectLst/>
              </p:spPr>
            </p:cxnSp>
            <p:cxnSp>
              <p:nvCxnSpPr>
                <p:cNvPr id="46" name="Straight Connector 45">
                  <a:extLst>
                    <a:ext uri="{FF2B5EF4-FFF2-40B4-BE49-F238E27FC236}">
                      <a16:creationId xmlns:a16="http://schemas.microsoft.com/office/drawing/2014/main" id="{3B6DAC35-2290-44EE-8BC2-2C9B1AB976FC}"/>
                    </a:ext>
                  </a:extLst>
                </p:cNvPr>
                <p:cNvCxnSpPr/>
                <p:nvPr/>
              </p:nvCxnSpPr>
              <p:spPr bwMode="auto">
                <a:xfrm flipV="1">
                  <a:off x="7569194" y="2948233"/>
                  <a:ext cx="0" cy="2983458"/>
                </a:xfrm>
                <a:prstGeom prst="line">
                  <a:avLst/>
                </a:prstGeom>
                <a:noFill/>
                <a:ln w="19050" cap="flat" cmpd="sng" algn="ctr">
                  <a:solidFill>
                    <a:schemeClr val="accent2">
                      <a:lumMod val="20000"/>
                      <a:lumOff val="80000"/>
                    </a:schemeClr>
                  </a:solidFill>
                  <a:prstDash val="sysDot"/>
                  <a:round/>
                  <a:headEnd type="none" w="med" len="med"/>
                  <a:tailEnd type="none" w="med" len="med"/>
                </a:ln>
                <a:effectLst/>
              </p:spPr>
            </p:cxnSp>
          </p:grpSp>
          <p:grpSp>
            <p:nvGrpSpPr>
              <p:cNvPr id="24" name="Group 23">
                <a:extLst>
                  <a:ext uri="{FF2B5EF4-FFF2-40B4-BE49-F238E27FC236}">
                    <a16:creationId xmlns:a16="http://schemas.microsoft.com/office/drawing/2014/main" id="{92013FD7-85F3-478B-90CD-25DF7BDCBFFC}"/>
                  </a:ext>
                </a:extLst>
              </p:cNvPr>
              <p:cNvGrpSpPr/>
              <p:nvPr/>
            </p:nvGrpSpPr>
            <p:grpSpPr>
              <a:xfrm>
                <a:off x="1535289" y="3413947"/>
                <a:ext cx="6708698" cy="2342073"/>
                <a:chOff x="1535289" y="3413947"/>
                <a:chExt cx="6708698" cy="2342073"/>
              </a:xfrm>
            </p:grpSpPr>
            <p:cxnSp>
              <p:nvCxnSpPr>
                <p:cNvPr id="25" name="Straight Connector 24">
                  <a:extLst>
                    <a:ext uri="{FF2B5EF4-FFF2-40B4-BE49-F238E27FC236}">
                      <a16:creationId xmlns:a16="http://schemas.microsoft.com/office/drawing/2014/main" id="{ADFC7189-8866-4247-AE3E-C9C5F44E00E6}"/>
                    </a:ext>
                  </a:extLst>
                </p:cNvPr>
                <p:cNvCxnSpPr/>
                <p:nvPr/>
              </p:nvCxnSpPr>
              <p:spPr bwMode="auto">
                <a:xfrm>
                  <a:off x="1535289" y="5756020"/>
                  <a:ext cx="675919" cy="0"/>
                </a:xfrm>
                <a:prstGeom prst="line">
                  <a:avLst/>
                </a:prstGeom>
                <a:noFill/>
                <a:ln w="19050" cap="flat" cmpd="sng" algn="ctr">
                  <a:solidFill>
                    <a:srgbClr val="C00000"/>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A9162D19-DCF1-490A-8417-A7BE43189CF0}"/>
                    </a:ext>
                  </a:extLst>
                </p:cNvPr>
                <p:cNvCxnSpPr/>
                <p:nvPr/>
              </p:nvCxnSpPr>
              <p:spPr bwMode="auto">
                <a:xfrm flipV="1">
                  <a:off x="2211208" y="5436779"/>
                  <a:ext cx="0" cy="319241"/>
                </a:xfrm>
                <a:prstGeom prst="line">
                  <a:avLst/>
                </a:prstGeom>
                <a:noFill/>
                <a:ln w="19050" cap="flat" cmpd="sng" algn="ctr">
                  <a:solidFill>
                    <a:srgbClr val="C0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776531F0-98BD-4F2F-9990-A3F0601C6FF6}"/>
                    </a:ext>
                  </a:extLst>
                </p:cNvPr>
                <p:cNvCxnSpPr/>
                <p:nvPr/>
              </p:nvCxnSpPr>
              <p:spPr bwMode="auto">
                <a:xfrm>
                  <a:off x="2211208" y="5439777"/>
                  <a:ext cx="914400" cy="0"/>
                </a:xfrm>
                <a:prstGeom prst="line">
                  <a:avLst/>
                </a:prstGeom>
                <a:noFill/>
                <a:ln w="19050" cap="flat" cmpd="sng" algn="ctr">
                  <a:solidFill>
                    <a:srgbClr val="C0000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A9978C21-26FD-4042-A8F4-AE2286A48D41}"/>
                    </a:ext>
                  </a:extLst>
                </p:cNvPr>
                <p:cNvCxnSpPr/>
                <p:nvPr/>
              </p:nvCxnSpPr>
              <p:spPr bwMode="auto">
                <a:xfrm flipV="1">
                  <a:off x="3125608" y="5071806"/>
                  <a:ext cx="0" cy="367972"/>
                </a:xfrm>
                <a:prstGeom prst="line">
                  <a:avLst/>
                </a:prstGeom>
                <a:noFill/>
                <a:ln w="19050" cap="flat" cmpd="sng" algn="ctr">
                  <a:solidFill>
                    <a:srgbClr val="C0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2E9CFC82-7FFB-4A52-A6BB-4F5333D75598}"/>
                    </a:ext>
                  </a:extLst>
                </p:cNvPr>
                <p:cNvCxnSpPr/>
                <p:nvPr/>
              </p:nvCxnSpPr>
              <p:spPr bwMode="auto">
                <a:xfrm>
                  <a:off x="3112908" y="5071806"/>
                  <a:ext cx="873760" cy="0"/>
                </a:xfrm>
                <a:prstGeom prst="line">
                  <a:avLst/>
                </a:prstGeom>
                <a:noFill/>
                <a:ln w="19050" cap="flat" cmpd="sng" algn="ctr">
                  <a:solidFill>
                    <a:srgbClr val="C00000"/>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4D80C23-380E-4A7C-9673-8207821466F7}"/>
                    </a:ext>
                  </a:extLst>
                </p:cNvPr>
                <p:cNvCxnSpPr/>
                <p:nvPr/>
              </p:nvCxnSpPr>
              <p:spPr bwMode="auto">
                <a:xfrm flipV="1">
                  <a:off x="3986668" y="4752565"/>
                  <a:ext cx="0" cy="319241"/>
                </a:xfrm>
                <a:prstGeom prst="line">
                  <a:avLst/>
                </a:prstGeom>
                <a:noFill/>
                <a:ln w="19050" cap="flat" cmpd="sng" algn="ctr">
                  <a:solidFill>
                    <a:srgbClr val="C00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2FBA0952-8BC7-4BA3-88AA-668195F99DA4}"/>
                    </a:ext>
                  </a:extLst>
                </p:cNvPr>
                <p:cNvCxnSpPr/>
                <p:nvPr/>
              </p:nvCxnSpPr>
              <p:spPr bwMode="auto">
                <a:xfrm>
                  <a:off x="3986668" y="4755563"/>
                  <a:ext cx="914400" cy="0"/>
                </a:xfrm>
                <a:prstGeom prst="line">
                  <a:avLst/>
                </a:prstGeom>
                <a:noFill/>
                <a:ln w="19050" cap="flat" cmpd="sng" algn="ctr">
                  <a:solidFill>
                    <a:srgbClr val="C00000"/>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DA3079D3-5020-482C-A95D-7C220747C613}"/>
                    </a:ext>
                  </a:extLst>
                </p:cNvPr>
                <p:cNvCxnSpPr/>
                <p:nvPr/>
              </p:nvCxnSpPr>
              <p:spPr bwMode="auto">
                <a:xfrm flipV="1">
                  <a:off x="4901068" y="4393199"/>
                  <a:ext cx="0" cy="362365"/>
                </a:xfrm>
                <a:prstGeom prst="line">
                  <a:avLst/>
                </a:prstGeom>
                <a:noFill/>
                <a:ln w="19050" cap="flat" cmpd="sng" algn="ctr">
                  <a:solidFill>
                    <a:srgbClr val="C00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3ED27A9F-D6DD-41B0-AB36-0170A4FF7B99}"/>
                    </a:ext>
                  </a:extLst>
                </p:cNvPr>
                <p:cNvCxnSpPr/>
                <p:nvPr/>
              </p:nvCxnSpPr>
              <p:spPr bwMode="auto">
                <a:xfrm>
                  <a:off x="4895988" y="4393199"/>
                  <a:ext cx="873760" cy="0"/>
                </a:xfrm>
                <a:prstGeom prst="line">
                  <a:avLst/>
                </a:prstGeom>
                <a:noFill/>
                <a:ln w="19050" cap="flat" cmpd="sng" algn="ctr">
                  <a:solidFill>
                    <a:srgbClr val="C00000"/>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04258DFF-EDF0-46BA-84AC-A3750AFD0E43}"/>
                    </a:ext>
                  </a:extLst>
                </p:cNvPr>
                <p:cNvCxnSpPr/>
                <p:nvPr/>
              </p:nvCxnSpPr>
              <p:spPr bwMode="auto">
                <a:xfrm flipV="1">
                  <a:off x="5769748" y="4073958"/>
                  <a:ext cx="0" cy="319241"/>
                </a:xfrm>
                <a:prstGeom prst="line">
                  <a:avLst/>
                </a:prstGeom>
                <a:noFill/>
                <a:ln w="19050" cap="flat" cmpd="sng" algn="ctr">
                  <a:solidFill>
                    <a:srgbClr val="C00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8779E8C7-FD98-45E3-90F4-03D994A2E9C7}"/>
                    </a:ext>
                  </a:extLst>
                </p:cNvPr>
                <p:cNvCxnSpPr/>
                <p:nvPr/>
              </p:nvCxnSpPr>
              <p:spPr bwMode="auto">
                <a:xfrm>
                  <a:off x="5769748" y="4076956"/>
                  <a:ext cx="914400" cy="0"/>
                </a:xfrm>
                <a:prstGeom prst="line">
                  <a:avLst/>
                </a:prstGeom>
                <a:noFill/>
                <a:ln w="19050" cap="flat" cmpd="sng" algn="ctr">
                  <a:solidFill>
                    <a:srgbClr val="C0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F0B02560-7F87-439D-9A48-17B0596E2034}"/>
                    </a:ext>
                  </a:extLst>
                </p:cNvPr>
                <p:cNvCxnSpPr/>
                <p:nvPr/>
              </p:nvCxnSpPr>
              <p:spPr bwMode="auto">
                <a:xfrm flipV="1">
                  <a:off x="6684148" y="3733188"/>
                  <a:ext cx="0" cy="343769"/>
                </a:xfrm>
                <a:prstGeom prst="line">
                  <a:avLst/>
                </a:prstGeom>
                <a:noFill/>
                <a:ln w="19050" cap="flat" cmpd="sng" algn="ctr">
                  <a:solidFill>
                    <a:srgbClr val="C00000"/>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F889A729-0CCB-417B-8521-8D0C2C5ADA71}"/>
                    </a:ext>
                  </a:extLst>
                </p:cNvPr>
                <p:cNvCxnSpPr/>
                <p:nvPr/>
              </p:nvCxnSpPr>
              <p:spPr bwMode="auto">
                <a:xfrm>
                  <a:off x="6694308" y="3733188"/>
                  <a:ext cx="873760" cy="0"/>
                </a:xfrm>
                <a:prstGeom prst="line">
                  <a:avLst/>
                </a:prstGeom>
                <a:noFill/>
                <a:ln w="19050" cap="flat" cmpd="sng" algn="ctr">
                  <a:solidFill>
                    <a:srgbClr val="C00000"/>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02471A37-33F5-4EDE-BFF6-88FD4FFEDA37}"/>
                    </a:ext>
                  </a:extLst>
                </p:cNvPr>
                <p:cNvCxnSpPr/>
                <p:nvPr/>
              </p:nvCxnSpPr>
              <p:spPr bwMode="auto">
                <a:xfrm flipV="1">
                  <a:off x="7568068" y="3413947"/>
                  <a:ext cx="0" cy="319241"/>
                </a:xfrm>
                <a:prstGeom prst="line">
                  <a:avLst/>
                </a:prstGeom>
                <a:noFill/>
                <a:ln w="19050" cap="flat" cmpd="sng" algn="ctr">
                  <a:solidFill>
                    <a:srgbClr val="C00000"/>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95ECC355-814D-4CAF-8E25-118EDB20BCBE}"/>
                    </a:ext>
                  </a:extLst>
                </p:cNvPr>
                <p:cNvCxnSpPr/>
                <p:nvPr/>
              </p:nvCxnSpPr>
              <p:spPr bwMode="auto">
                <a:xfrm>
                  <a:off x="7568068" y="3413947"/>
                  <a:ext cx="675919" cy="0"/>
                </a:xfrm>
                <a:prstGeom prst="line">
                  <a:avLst/>
                </a:prstGeom>
                <a:noFill/>
                <a:ln w="19050" cap="flat" cmpd="sng" algn="ctr">
                  <a:solidFill>
                    <a:srgbClr val="C00000"/>
                  </a:solidFill>
                  <a:prstDash val="solid"/>
                  <a:round/>
                  <a:headEnd type="none" w="med" len="med"/>
                  <a:tailEnd type="none" w="med" len="med"/>
                </a:ln>
                <a:effectLst/>
              </p:spPr>
            </p:cxnSp>
          </p:grpSp>
        </p:grpSp>
        <p:sp>
          <p:nvSpPr>
            <p:cNvPr id="17" name="Rectangular Callout 42">
              <a:extLst>
                <a:ext uri="{FF2B5EF4-FFF2-40B4-BE49-F238E27FC236}">
                  <a16:creationId xmlns:a16="http://schemas.microsoft.com/office/drawing/2014/main" id="{4D40274F-55B1-40FD-AADA-AC7F20B2CD73}"/>
                </a:ext>
              </a:extLst>
            </p:cNvPr>
            <p:cNvSpPr/>
            <p:nvPr/>
          </p:nvSpPr>
          <p:spPr bwMode="auto">
            <a:xfrm>
              <a:off x="1602461" y="4984127"/>
              <a:ext cx="1194327" cy="311257"/>
            </a:xfrm>
            <a:prstGeom prst="wedgeRectCallout">
              <a:avLst>
                <a:gd name="adj1" fmla="val 43587"/>
                <a:gd name="adj2" fmla="val 109343"/>
              </a:avLst>
            </a:prstGeom>
            <a:solidFill>
              <a:schemeClr val="accent5"/>
            </a:solidFill>
            <a:ln w="19050" cap="flat" cmpd="sng" algn="ctr">
              <a:solidFill>
                <a:schemeClr val="accent5">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rPr>
                <a:t>Actual input</a:t>
              </a:r>
            </a:p>
          </p:txBody>
        </p:sp>
        <p:sp>
          <p:nvSpPr>
            <p:cNvPr id="18" name="Rectangular Callout 48">
              <a:extLst>
                <a:ext uri="{FF2B5EF4-FFF2-40B4-BE49-F238E27FC236}">
                  <a16:creationId xmlns:a16="http://schemas.microsoft.com/office/drawing/2014/main" id="{49098789-2F0E-4812-881D-495E36A650EF}"/>
                </a:ext>
              </a:extLst>
            </p:cNvPr>
            <p:cNvSpPr/>
            <p:nvPr/>
          </p:nvSpPr>
          <p:spPr bwMode="auto">
            <a:xfrm>
              <a:off x="3866815" y="4043550"/>
              <a:ext cx="1261378" cy="379019"/>
            </a:xfrm>
            <a:prstGeom prst="wedgeRectCallout">
              <a:avLst>
                <a:gd name="adj1" fmla="val 43587"/>
                <a:gd name="adj2" fmla="val 109343"/>
              </a:avLst>
            </a:prstGeom>
            <a:solidFill>
              <a:schemeClr val="accent5"/>
            </a:solidFill>
            <a:ln w="19050" cap="flat" cmpd="sng" algn="ctr">
              <a:solidFill>
                <a:schemeClr val="accent5">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rPr>
                <a:t>Quantization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rPr>
                <a:t>error</a:t>
              </a:r>
            </a:p>
          </p:txBody>
        </p:sp>
        <p:sp>
          <p:nvSpPr>
            <p:cNvPr id="19" name="TextBox 18">
              <a:extLst>
                <a:ext uri="{FF2B5EF4-FFF2-40B4-BE49-F238E27FC236}">
                  <a16:creationId xmlns:a16="http://schemas.microsoft.com/office/drawing/2014/main" id="{F8365A46-9236-4A30-BEDC-61681A9937EC}"/>
                </a:ext>
              </a:extLst>
            </p:cNvPr>
            <p:cNvSpPr txBox="1"/>
            <p:nvPr/>
          </p:nvSpPr>
          <p:spPr>
            <a:xfrm>
              <a:off x="3038670" y="2444391"/>
              <a:ext cx="2353195" cy="507831"/>
            </a:xfrm>
            <a:prstGeom prst="rect">
              <a:avLst/>
            </a:prstGeom>
            <a:noFill/>
          </p:spPr>
          <p:txBody>
            <a:bodyPr wrap="square" rtlCol="0">
              <a:spAutoFit/>
            </a:bodyPr>
            <a:lstStyle/>
            <a:p>
              <a:pPr algn="ctr"/>
              <a:r>
                <a:rPr lang="en-GB" sz="1500" dirty="0"/>
                <a:t>Sampling instance</a:t>
              </a:r>
            </a:p>
            <a:p>
              <a:endParaRPr lang="en-GB" sz="1200" dirty="0"/>
            </a:p>
          </p:txBody>
        </p:sp>
        <p:cxnSp>
          <p:nvCxnSpPr>
            <p:cNvPr id="20" name="Straight Arrow Connector 19">
              <a:extLst>
                <a:ext uri="{FF2B5EF4-FFF2-40B4-BE49-F238E27FC236}">
                  <a16:creationId xmlns:a16="http://schemas.microsoft.com/office/drawing/2014/main" id="{27D819D0-AF07-4E13-96E2-2154BC353AA3}"/>
                </a:ext>
              </a:extLst>
            </p:cNvPr>
            <p:cNvCxnSpPr/>
            <p:nvPr/>
          </p:nvCxnSpPr>
          <p:spPr bwMode="auto">
            <a:xfrm flipH="1">
              <a:off x="3052212" y="2813723"/>
              <a:ext cx="397990" cy="309092"/>
            </a:xfrm>
            <a:prstGeom prst="straightConnector1">
              <a:avLst/>
            </a:prstGeom>
            <a:noFill/>
            <a:ln w="19050" cap="flat" cmpd="sng" algn="ctr">
              <a:solidFill>
                <a:schemeClr val="tx1">
                  <a:lumMod val="65000"/>
                  <a:lumOff val="35000"/>
                </a:schemeClr>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1ACAE907-6463-4A9F-BAA1-38BCBF9EE097}"/>
                </a:ext>
              </a:extLst>
            </p:cNvPr>
            <p:cNvCxnSpPr/>
            <p:nvPr/>
          </p:nvCxnSpPr>
          <p:spPr bwMode="auto">
            <a:xfrm>
              <a:off x="4240847" y="2801929"/>
              <a:ext cx="0" cy="355259"/>
            </a:xfrm>
            <a:prstGeom prst="straightConnector1">
              <a:avLst/>
            </a:prstGeom>
            <a:noFill/>
            <a:ln w="19050" cap="flat" cmpd="sng" algn="ctr">
              <a:solidFill>
                <a:schemeClr val="tx1">
                  <a:lumMod val="65000"/>
                  <a:lumOff val="35000"/>
                </a:schemeClr>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3132B9CA-F7CC-421E-B163-8F0DC163ECF6}"/>
                </a:ext>
              </a:extLst>
            </p:cNvPr>
            <p:cNvCxnSpPr/>
            <p:nvPr/>
          </p:nvCxnSpPr>
          <p:spPr bwMode="auto">
            <a:xfrm>
              <a:off x="4990582" y="2813723"/>
              <a:ext cx="374030" cy="309092"/>
            </a:xfrm>
            <a:prstGeom prst="straightConnector1">
              <a:avLst/>
            </a:prstGeom>
            <a:noFill/>
            <a:ln w="19050" cap="flat" cmpd="sng" algn="ctr">
              <a:solidFill>
                <a:schemeClr val="tx1">
                  <a:lumMod val="65000"/>
                  <a:lumOff val="35000"/>
                </a:schemeClr>
              </a:solidFill>
              <a:prstDash val="solid"/>
              <a:round/>
              <a:headEnd type="none" w="med" len="med"/>
              <a:tailEnd type="triangle"/>
            </a:ln>
            <a:effectLst/>
          </p:spPr>
        </p:cxnSp>
      </p:grpSp>
    </p:spTree>
    <p:extLst>
      <p:ext uri="{BB962C8B-B14F-4D97-AF65-F5344CB8AC3E}">
        <p14:creationId xmlns:p14="http://schemas.microsoft.com/office/powerpoint/2010/main" val="139675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0E16-0966-427F-8E4A-DBDE5B65A2FC}"/>
              </a:ext>
            </a:extLst>
          </p:cNvPr>
          <p:cNvSpPr>
            <a:spLocks noGrp="1"/>
          </p:cNvSpPr>
          <p:nvPr>
            <p:ph type="title"/>
          </p:nvPr>
        </p:nvSpPr>
        <p:spPr/>
        <p:txBody>
          <a:bodyPr/>
          <a:lstStyle/>
          <a:p>
            <a:r>
              <a:rPr lang="en-GB" dirty="0"/>
              <a:t>ADC Sampling Frequency</a:t>
            </a:r>
            <a:endParaRPr lang="en-US" dirty="0"/>
          </a:p>
        </p:txBody>
      </p:sp>
      <p:sp>
        <p:nvSpPr>
          <p:cNvPr id="3" name="Content Placeholder 2">
            <a:extLst>
              <a:ext uri="{FF2B5EF4-FFF2-40B4-BE49-F238E27FC236}">
                <a16:creationId xmlns:a16="http://schemas.microsoft.com/office/drawing/2014/main" id="{0454E77E-0BB0-4CD4-95BD-3901EAC8D3AE}"/>
              </a:ext>
            </a:extLst>
          </p:cNvPr>
          <p:cNvSpPr>
            <a:spLocks noGrp="1"/>
          </p:cNvSpPr>
          <p:nvPr>
            <p:ph idx="1"/>
          </p:nvPr>
        </p:nvSpPr>
        <p:spPr/>
        <p:txBody>
          <a:bodyPr/>
          <a:lstStyle/>
          <a:p>
            <a:r>
              <a:rPr lang="en-GB" sz="2000" dirty="0"/>
              <a:t>In ADC, the sampling rate refers to the rate of collecting new values</a:t>
            </a:r>
          </a:p>
          <a:p>
            <a:pPr lvl="1">
              <a:spcBef>
                <a:spcPts val="600"/>
              </a:spcBef>
            </a:pPr>
            <a:r>
              <a:rPr lang="en-GB" dirty="0"/>
              <a:t>The analog signal is continuous in time </a:t>
            </a:r>
          </a:p>
          <a:p>
            <a:pPr lvl="1">
              <a:spcBef>
                <a:spcPts val="600"/>
              </a:spcBef>
            </a:pPr>
            <a:r>
              <a:rPr lang="en-GB" dirty="0"/>
              <a:t>Digital data are is discrete</a:t>
            </a:r>
          </a:p>
          <a:p>
            <a:pPr lvl="1">
              <a:spcBef>
                <a:spcPts val="600"/>
              </a:spcBef>
            </a:pPr>
            <a:r>
              <a:rPr lang="en-GB" dirty="0"/>
              <a:t>The sampling rate has to be high enough to reproduce the original signal</a:t>
            </a:r>
          </a:p>
          <a:p>
            <a:pPr lvl="1">
              <a:spcBef>
                <a:spcPts val="600"/>
              </a:spcBef>
            </a:pPr>
            <a:endParaRPr lang="en-GB" dirty="0"/>
          </a:p>
          <a:p>
            <a:r>
              <a:rPr lang="en-GB" sz="2000" dirty="0"/>
              <a:t>According to the Shannon-Nyquist sampling theorem, the sampling frequency must be at least double that of the highest frequency in the incoming signal.</a:t>
            </a:r>
          </a:p>
          <a:p>
            <a:pPr lvl="1">
              <a:spcBef>
                <a:spcPts val="600"/>
              </a:spcBef>
            </a:pPr>
            <a:r>
              <a:rPr lang="en-GB" dirty="0"/>
              <a:t>For example, the accepted standard range of audible frequencies is in the range of 20 to 20,000 Hz, approximately, so standard audio CDs are sampled and played at 44.1kHz.</a:t>
            </a:r>
          </a:p>
          <a:p>
            <a:pPr lvl="1">
              <a:spcBef>
                <a:spcPts val="600"/>
              </a:spcBef>
            </a:pPr>
            <a:r>
              <a:rPr lang="en-GB" dirty="0"/>
              <a:t>Reduced sampling frequency will result in signal aliasing effect as shown below:</a:t>
            </a:r>
          </a:p>
          <a:p>
            <a:endParaRPr lang="en-US" dirty="0"/>
          </a:p>
        </p:txBody>
      </p:sp>
      <p:grpSp>
        <p:nvGrpSpPr>
          <p:cNvPr id="4" name="Group 3">
            <a:extLst>
              <a:ext uri="{FF2B5EF4-FFF2-40B4-BE49-F238E27FC236}">
                <a16:creationId xmlns:a16="http://schemas.microsoft.com/office/drawing/2014/main" id="{FA46A244-EFC5-40AD-AA71-579DDB116B7D}"/>
              </a:ext>
            </a:extLst>
          </p:cNvPr>
          <p:cNvGrpSpPr/>
          <p:nvPr/>
        </p:nvGrpSpPr>
        <p:grpSpPr>
          <a:xfrm>
            <a:off x="1474505" y="5090302"/>
            <a:ext cx="9494010" cy="1029144"/>
            <a:chOff x="1474505" y="5016110"/>
            <a:chExt cx="9494010" cy="1029144"/>
          </a:xfrm>
        </p:grpSpPr>
        <p:grpSp>
          <p:nvGrpSpPr>
            <p:cNvPr id="5" name="Group 4">
              <a:extLst>
                <a:ext uri="{FF2B5EF4-FFF2-40B4-BE49-F238E27FC236}">
                  <a16:creationId xmlns:a16="http://schemas.microsoft.com/office/drawing/2014/main" id="{AE3DA88B-85E4-4F90-B309-73E90EFFDFEC}"/>
                </a:ext>
              </a:extLst>
            </p:cNvPr>
            <p:cNvGrpSpPr/>
            <p:nvPr/>
          </p:nvGrpSpPr>
          <p:grpSpPr>
            <a:xfrm>
              <a:off x="1756736" y="5114849"/>
              <a:ext cx="8575969" cy="831666"/>
              <a:chOff x="1318067" y="5114849"/>
              <a:chExt cx="6434490" cy="831666"/>
            </a:xfrm>
          </p:grpSpPr>
          <p:pic>
            <p:nvPicPr>
              <p:cNvPr id="13" name="Picture 2">
                <a:extLst>
                  <a:ext uri="{FF2B5EF4-FFF2-40B4-BE49-F238E27FC236}">
                    <a16:creationId xmlns:a16="http://schemas.microsoft.com/office/drawing/2014/main" id="{58181899-E3F4-4200-845D-4F683DD48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067" y="5114849"/>
                <a:ext cx="2303462" cy="831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a16="http://schemas.microsoft.com/office/drawing/2014/main" id="{89A8BC69-BE98-46C9-8C64-6B291062D7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4"/>
              <a:stretch/>
            </p:blipFill>
            <p:spPr bwMode="auto">
              <a:xfrm>
                <a:off x="3415946" y="5114849"/>
                <a:ext cx="2272507" cy="831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a:extLst>
                  <a:ext uri="{FF2B5EF4-FFF2-40B4-BE49-F238E27FC236}">
                    <a16:creationId xmlns:a16="http://schemas.microsoft.com/office/drawing/2014/main" id="{7AE85F95-EE41-4032-829B-FD8B3E873D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4"/>
              <a:stretch/>
            </p:blipFill>
            <p:spPr bwMode="auto">
              <a:xfrm>
                <a:off x="5480050" y="5114849"/>
                <a:ext cx="2272507" cy="831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6" name="Straight Arrow Connector 5">
              <a:extLst>
                <a:ext uri="{FF2B5EF4-FFF2-40B4-BE49-F238E27FC236}">
                  <a16:creationId xmlns:a16="http://schemas.microsoft.com/office/drawing/2014/main" id="{7FDDA537-0C56-4626-8285-34DC041AB36C}"/>
                </a:ext>
              </a:extLst>
            </p:cNvPr>
            <p:cNvCxnSpPr/>
            <p:nvPr/>
          </p:nvCxnSpPr>
          <p:spPr bwMode="auto">
            <a:xfrm>
              <a:off x="1474506" y="5530682"/>
              <a:ext cx="9494009" cy="0"/>
            </a:xfrm>
            <a:prstGeom prst="straightConnector1">
              <a:avLst/>
            </a:prstGeom>
            <a:noFill/>
            <a:ln w="19050" cap="flat" cmpd="sng" algn="ctr">
              <a:solidFill>
                <a:schemeClr val="tx1"/>
              </a:solidFill>
              <a:prstDash val="solid"/>
              <a:round/>
              <a:headEnd type="none" w="med" len="med"/>
              <a:tailEnd type="arrow"/>
            </a:ln>
            <a:effectLst/>
          </p:spPr>
        </p:cxnSp>
        <p:cxnSp>
          <p:nvCxnSpPr>
            <p:cNvPr id="7" name="Straight Arrow Connector 6">
              <a:extLst>
                <a:ext uri="{FF2B5EF4-FFF2-40B4-BE49-F238E27FC236}">
                  <a16:creationId xmlns:a16="http://schemas.microsoft.com/office/drawing/2014/main" id="{04AE68BA-E4FF-4592-BFCA-F810C3BB7D4C}"/>
                </a:ext>
              </a:extLst>
            </p:cNvPr>
            <p:cNvCxnSpPr/>
            <p:nvPr/>
          </p:nvCxnSpPr>
          <p:spPr bwMode="auto">
            <a:xfrm flipV="1">
              <a:off x="1474505" y="5016110"/>
              <a:ext cx="0" cy="1029144"/>
            </a:xfrm>
            <a:prstGeom prst="straightConnector1">
              <a:avLst/>
            </a:prstGeom>
            <a:noFill/>
            <a:ln w="19050" cap="flat" cmpd="sng" algn="ctr">
              <a:solidFill>
                <a:schemeClr val="tx1"/>
              </a:solidFill>
              <a:prstDash val="solid"/>
              <a:round/>
              <a:headEnd type="none" w="med" len="med"/>
              <a:tailEnd type="arrow"/>
            </a:ln>
            <a:effectLst/>
          </p:spPr>
        </p:cxnSp>
        <p:cxnSp>
          <p:nvCxnSpPr>
            <p:cNvPr id="8" name="Straight Arrow Connector 7">
              <a:extLst>
                <a:ext uri="{FF2B5EF4-FFF2-40B4-BE49-F238E27FC236}">
                  <a16:creationId xmlns:a16="http://schemas.microsoft.com/office/drawing/2014/main" id="{53162CE4-2B03-4355-A5E9-476FD5BEFC81}"/>
                </a:ext>
              </a:extLst>
            </p:cNvPr>
            <p:cNvCxnSpPr/>
            <p:nvPr/>
          </p:nvCxnSpPr>
          <p:spPr bwMode="auto">
            <a:xfrm flipV="1">
              <a:off x="1974502" y="5337176"/>
              <a:ext cx="0" cy="193509"/>
            </a:xfrm>
            <a:prstGeom prst="straightConnector1">
              <a:avLst/>
            </a:prstGeom>
            <a:noFill/>
            <a:ln w="19050" cap="flat" cmpd="sng" algn="ctr">
              <a:solidFill>
                <a:schemeClr val="accent2">
                  <a:lumMod val="60000"/>
                  <a:lumOff val="40000"/>
                </a:schemeClr>
              </a:solidFill>
              <a:prstDash val="solid"/>
              <a:round/>
              <a:headEnd type="none" w="med" len="med"/>
              <a:tailEnd type="arrow"/>
            </a:ln>
            <a:effectLst/>
          </p:spPr>
        </p:cxnSp>
        <p:cxnSp>
          <p:nvCxnSpPr>
            <p:cNvPr id="9" name="Straight Arrow Connector 8">
              <a:extLst>
                <a:ext uri="{FF2B5EF4-FFF2-40B4-BE49-F238E27FC236}">
                  <a16:creationId xmlns:a16="http://schemas.microsoft.com/office/drawing/2014/main" id="{F843BE52-7ADA-4096-855E-C674DA7EA79A}"/>
                </a:ext>
              </a:extLst>
            </p:cNvPr>
            <p:cNvCxnSpPr/>
            <p:nvPr/>
          </p:nvCxnSpPr>
          <p:spPr bwMode="auto">
            <a:xfrm flipV="1">
              <a:off x="4925675" y="5194300"/>
              <a:ext cx="0" cy="336384"/>
            </a:xfrm>
            <a:prstGeom prst="straightConnector1">
              <a:avLst/>
            </a:prstGeom>
            <a:noFill/>
            <a:ln w="19050" cap="flat" cmpd="sng" algn="ctr">
              <a:solidFill>
                <a:schemeClr val="accent2">
                  <a:lumMod val="60000"/>
                  <a:lumOff val="40000"/>
                </a:schemeClr>
              </a:solidFill>
              <a:prstDash val="solid"/>
              <a:round/>
              <a:headEnd type="none" w="med" len="med"/>
              <a:tailEnd type="arrow"/>
            </a:ln>
            <a:effectLst/>
          </p:spPr>
        </p:cxnSp>
        <p:cxnSp>
          <p:nvCxnSpPr>
            <p:cNvPr id="10" name="Straight Arrow Connector 9">
              <a:extLst>
                <a:ext uri="{FF2B5EF4-FFF2-40B4-BE49-F238E27FC236}">
                  <a16:creationId xmlns:a16="http://schemas.microsoft.com/office/drawing/2014/main" id="{38A5D6FE-93D8-49B2-B1DE-6956311B05ED}"/>
                </a:ext>
              </a:extLst>
            </p:cNvPr>
            <p:cNvCxnSpPr/>
            <p:nvPr/>
          </p:nvCxnSpPr>
          <p:spPr bwMode="auto">
            <a:xfrm flipV="1">
              <a:off x="7972485" y="5114850"/>
              <a:ext cx="0" cy="415835"/>
            </a:xfrm>
            <a:prstGeom prst="straightConnector1">
              <a:avLst/>
            </a:prstGeom>
            <a:noFill/>
            <a:ln w="19050" cap="flat" cmpd="sng" algn="ctr">
              <a:solidFill>
                <a:schemeClr val="accent2">
                  <a:lumMod val="60000"/>
                  <a:lumOff val="40000"/>
                </a:schemeClr>
              </a:solidFill>
              <a:prstDash val="solid"/>
              <a:round/>
              <a:headEnd type="none" w="med" len="med"/>
              <a:tailEnd type="arrow"/>
            </a:ln>
            <a:effectLst/>
          </p:spPr>
        </p:cxnSp>
        <p:cxnSp>
          <p:nvCxnSpPr>
            <p:cNvPr id="11" name="Straight Connector 10">
              <a:extLst>
                <a:ext uri="{FF2B5EF4-FFF2-40B4-BE49-F238E27FC236}">
                  <a16:creationId xmlns:a16="http://schemas.microsoft.com/office/drawing/2014/main" id="{9292CEED-1291-4654-AAD6-159D2B1A64D1}"/>
                </a:ext>
              </a:extLst>
            </p:cNvPr>
            <p:cNvCxnSpPr/>
            <p:nvPr/>
          </p:nvCxnSpPr>
          <p:spPr bwMode="auto">
            <a:xfrm flipV="1">
              <a:off x="1974502" y="5194300"/>
              <a:ext cx="2951174" cy="168192"/>
            </a:xfrm>
            <a:prstGeom prst="line">
              <a:avLst/>
            </a:prstGeom>
            <a:noFill/>
            <a:ln w="12700" cap="flat" cmpd="sng" algn="ctr">
              <a:solidFill>
                <a:schemeClr val="accent2">
                  <a:lumMod val="60000"/>
                  <a:lumOff val="40000"/>
                </a:schemeClr>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BD0BE4FA-4952-4F0B-B00A-C21433D7CA68}"/>
                </a:ext>
              </a:extLst>
            </p:cNvPr>
            <p:cNvCxnSpPr/>
            <p:nvPr/>
          </p:nvCxnSpPr>
          <p:spPr bwMode="auto">
            <a:xfrm flipV="1">
              <a:off x="4899814" y="5114849"/>
              <a:ext cx="3072671" cy="84096"/>
            </a:xfrm>
            <a:prstGeom prst="line">
              <a:avLst/>
            </a:prstGeom>
            <a:noFill/>
            <a:ln w="12700" cap="flat" cmpd="sng" algn="ctr">
              <a:solidFill>
                <a:schemeClr val="accent2">
                  <a:lumMod val="60000"/>
                  <a:lumOff val="40000"/>
                </a:schemeClr>
              </a:solidFill>
              <a:prstDash val="dash"/>
              <a:round/>
              <a:headEnd type="none" w="med" len="med"/>
              <a:tailEnd type="none" w="med" len="med"/>
            </a:ln>
            <a:effectLst/>
          </p:spPr>
        </p:cxnSp>
      </p:grpSp>
    </p:spTree>
    <p:extLst>
      <p:ext uri="{BB962C8B-B14F-4D97-AF65-F5344CB8AC3E}">
        <p14:creationId xmlns:p14="http://schemas.microsoft.com/office/powerpoint/2010/main" val="667241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CFF4-D0E8-4031-83E5-882F8EF56812}"/>
              </a:ext>
            </a:extLst>
          </p:cNvPr>
          <p:cNvSpPr>
            <a:spLocks noGrp="1"/>
          </p:cNvSpPr>
          <p:nvPr>
            <p:ph type="title"/>
          </p:nvPr>
        </p:nvSpPr>
        <p:spPr/>
        <p:txBody>
          <a:bodyPr/>
          <a:lstStyle/>
          <a:p>
            <a:r>
              <a:rPr lang="en-GB" dirty="0"/>
              <a:t>Input Analog Signal Using Mbed</a:t>
            </a:r>
            <a:endParaRPr lang="en-US" dirty="0"/>
          </a:p>
        </p:txBody>
      </p:sp>
      <p:sp>
        <p:nvSpPr>
          <p:cNvPr id="3" name="Content Placeholder 2">
            <a:extLst>
              <a:ext uri="{FF2B5EF4-FFF2-40B4-BE49-F238E27FC236}">
                <a16:creationId xmlns:a16="http://schemas.microsoft.com/office/drawing/2014/main" id="{E9CEB589-0857-4695-9342-FDCE3C479FDE}"/>
              </a:ext>
            </a:extLst>
          </p:cNvPr>
          <p:cNvSpPr>
            <a:spLocks noGrp="1"/>
          </p:cNvSpPr>
          <p:nvPr>
            <p:ph idx="1"/>
          </p:nvPr>
        </p:nvSpPr>
        <p:spPr/>
        <p:txBody>
          <a:bodyPr/>
          <a:lstStyle/>
          <a:p>
            <a:pPr>
              <a:spcBef>
                <a:spcPts val="0"/>
              </a:spcBef>
            </a:pPr>
            <a:r>
              <a:rPr lang="en-GB" dirty="0"/>
              <a:t>The Mbed API provides libraries for both ADC and DAC.</a:t>
            </a:r>
          </a:p>
          <a:p>
            <a:pPr lvl="1"/>
            <a:endParaRPr lang="en-GB" dirty="0"/>
          </a:p>
          <a:p>
            <a:pPr>
              <a:spcBef>
                <a:spcPts val="0"/>
              </a:spcBef>
            </a:pPr>
            <a:r>
              <a:rPr lang="en-GB" dirty="0"/>
              <a:t>For example, the following functions are provided to input an </a:t>
            </a:r>
            <a:r>
              <a:rPr lang="en-GB" dirty="0" err="1"/>
              <a:t>analog</a:t>
            </a:r>
            <a:r>
              <a:rPr lang="en-GB" dirty="0"/>
              <a:t> signal:</a:t>
            </a:r>
          </a:p>
          <a:p>
            <a:endParaRPr lang="en-US" dirty="0"/>
          </a:p>
        </p:txBody>
      </p:sp>
      <p:graphicFrame>
        <p:nvGraphicFramePr>
          <p:cNvPr id="4" name="Table 16">
            <a:extLst>
              <a:ext uri="{FF2B5EF4-FFF2-40B4-BE49-F238E27FC236}">
                <a16:creationId xmlns:a16="http://schemas.microsoft.com/office/drawing/2014/main" id="{FB899C0F-CAA7-4B01-9177-E73A5D5FD73A}"/>
              </a:ext>
            </a:extLst>
          </p:cNvPr>
          <p:cNvGraphicFramePr>
            <a:graphicFrameLocks noGrp="1"/>
          </p:cNvGraphicFramePr>
          <p:nvPr>
            <p:extLst>
              <p:ext uri="{D42A27DB-BD31-4B8C-83A1-F6EECF244321}">
                <p14:modId xmlns:p14="http://schemas.microsoft.com/office/powerpoint/2010/main" val="3319634106"/>
              </p:ext>
            </p:extLst>
          </p:nvPr>
        </p:nvGraphicFramePr>
        <p:xfrm>
          <a:off x="860000" y="2667298"/>
          <a:ext cx="10471999" cy="2949221"/>
        </p:xfrm>
        <a:graphic>
          <a:graphicData uri="http://schemas.openxmlformats.org/drawingml/2006/table">
            <a:tbl>
              <a:tblPr firstRow="1" bandRow="1">
                <a:tableStyleId>{69012ECD-51FC-41F1-AA8D-1B2483CD663E}</a:tableStyleId>
              </a:tblPr>
              <a:tblGrid>
                <a:gridCol w="4303152">
                  <a:extLst>
                    <a:ext uri="{9D8B030D-6E8A-4147-A177-3AD203B41FA5}">
                      <a16:colId xmlns:a16="http://schemas.microsoft.com/office/drawing/2014/main" val="20000"/>
                    </a:ext>
                  </a:extLst>
                </a:gridCol>
                <a:gridCol w="6168847">
                  <a:extLst>
                    <a:ext uri="{9D8B030D-6E8A-4147-A177-3AD203B41FA5}">
                      <a16:colId xmlns:a16="http://schemas.microsoft.com/office/drawing/2014/main" val="20001"/>
                    </a:ext>
                  </a:extLst>
                </a:gridCol>
              </a:tblGrid>
              <a:tr h="455617">
                <a:tc>
                  <a:txBody>
                    <a:bodyPr/>
                    <a:lstStyle/>
                    <a:p>
                      <a:r>
                        <a:rPr lang="en-GB" sz="1600" dirty="0"/>
                        <a:t>Function Name</a:t>
                      </a:r>
                    </a:p>
                  </a:txBody>
                  <a:tcPr marL="121872" marR="121872"/>
                </a:tc>
                <a:tc>
                  <a:txBody>
                    <a:bodyPr/>
                    <a:lstStyle/>
                    <a:p>
                      <a:r>
                        <a:rPr lang="en-GB" sz="1600" dirty="0"/>
                        <a:t>Description </a:t>
                      </a:r>
                    </a:p>
                  </a:txBody>
                  <a:tcPr marL="121872" marR="121872"/>
                </a:tc>
                <a:extLst>
                  <a:ext uri="{0D108BD9-81ED-4DB2-BD59-A6C34878D82A}">
                    <a16:rowId xmlns:a16="http://schemas.microsoft.com/office/drawing/2014/main" val="10000"/>
                  </a:ext>
                </a:extLst>
              </a:tr>
              <a:tr h="679329">
                <a:tc>
                  <a:txBody>
                    <a:bodyPr/>
                    <a:lstStyle/>
                    <a:p>
                      <a:r>
                        <a:rPr lang="en-GB" sz="1500" dirty="0"/>
                        <a:t>AnalogIn (PinName pin)</a:t>
                      </a:r>
                    </a:p>
                  </a:txBody>
                  <a:tcPr marL="121872" marR="121872"/>
                </a:tc>
                <a:tc>
                  <a:txBody>
                    <a:bodyPr/>
                    <a:lstStyle/>
                    <a:p>
                      <a:r>
                        <a:rPr lang="en-GB" sz="1500" dirty="0"/>
                        <a:t>Create an AnalogIn connected to the specified pin</a:t>
                      </a:r>
                    </a:p>
                  </a:txBody>
                  <a:tcPr marL="121872" marR="121872"/>
                </a:tc>
                <a:extLst>
                  <a:ext uri="{0D108BD9-81ED-4DB2-BD59-A6C34878D82A}">
                    <a16:rowId xmlns:a16="http://schemas.microsoft.com/office/drawing/2014/main" val="10001"/>
                  </a:ext>
                </a:extLst>
              </a:tr>
              <a:tr h="679329">
                <a:tc>
                  <a:txBody>
                    <a:bodyPr/>
                    <a:lstStyle/>
                    <a:p>
                      <a:r>
                        <a:rPr lang="en-GB" sz="1500" kern="1200" dirty="0">
                          <a:effectLst/>
                        </a:rPr>
                        <a:t>float </a:t>
                      </a:r>
                      <a:r>
                        <a:rPr lang="en-GB" sz="1500" dirty="0"/>
                        <a:t>read ()</a:t>
                      </a:r>
                      <a:endParaRPr lang="en-GB" sz="1500" dirty="0">
                        <a:solidFill>
                          <a:schemeClr val="tx1"/>
                        </a:solidFill>
                      </a:endParaRPr>
                    </a:p>
                  </a:txBody>
                  <a:tcPr marL="121872" marR="121872"/>
                </a:tc>
                <a:tc>
                  <a:txBody>
                    <a:bodyPr/>
                    <a:lstStyle/>
                    <a:p>
                      <a:r>
                        <a:rPr lang="en-GB" sz="1500" dirty="0"/>
                        <a:t>Read the input voltage, represented as a float in the range [0.0, 1.0]</a:t>
                      </a:r>
                    </a:p>
                  </a:txBody>
                  <a:tcPr marL="121872" marR="121872"/>
                </a:tc>
                <a:extLst>
                  <a:ext uri="{0D108BD9-81ED-4DB2-BD59-A6C34878D82A}">
                    <a16:rowId xmlns:a16="http://schemas.microsoft.com/office/drawing/2014/main" val="10002"/>
                  </a:ext>
                </a:extLst>
              </a:tr>
              <a:tr h="679329">
                <a:tc>
                  <a:txBody>
                    <a:bodyPr/>
                    <a:lstStyle/>
                    <a:p>
                      <a:r>
                        <a:rPr lang="en-GB" sz="1500" dirty="0"/>
                        <a:t>unsigned short read_u16 ()</a:t>
                      </a:r>
                      <a:endParaRPr lang="en-GB" sz="1500" dirty="0">
                        <a:solidFill>
                          <a:schemeClr val="tx1"/>
                        </a:solidFill>
                      </a:endParaRPr>
                    </a:p>
                  </a:txBody>
                  <a:tcPr marL="121872" marR="121872"/>
                </a:tc>
                <a:tc>
                  <a:txBody>
                    <a:bodyPr/>
                    <a:lstStyle/>
                    <a:p>
                      <a:r>
                        <a:rPr lang="en-GB" sz="1500" dirty="0"/>
                        <a:t>Read the input voltage, represented as an unsigned short in the range [0x0, 0xFFFF]</a:t>
                      </a:r>
                      <a:endParaRPr lang="en-GB" sz="1500" dirty="0">
                        <a:solidFill>
                          <a:schemeClr val="tx1"/>
                        </a:solidFill>
                      </a:endParaRPr>
                    </a:p>
                  </a:txBody>
                  <a:tcPr marL="121872" marR="121872"/>
                </a:tc>
                <a:extLst>
                  <a:ext uri="{0D108BD9-81ED-4DB2-BD59-A6C34878D82A}">
                    <a16:rowId xmlns:a16="http://schemas.microsoft.com/office/drawing/2014/main" val="10003"/>
                  </a:ext>
                </a:extLst>
              </a:tr>
              <a:tr h="455617">
                <a:tc>
                  <a:txBody>
                    <a:bodyPr/>
                    <a:lstStyle/>
                    <a:p>
                      <a:r>
                        <a:rPr lang="en-GB" sz="1500" dirty="0"/>
                        <a:t>operator float ()</a:t>
                      </a:r>
                      <a:endParaRPr lang="en-GB" sz="1500" dirty="0">
                        <a:solidFill>
                          <a:schemeClr val="tx1"/>
                        </a:solidFill>
                      </a:endParaRPr>
                    </a:p>
                  </a:txBody>
                  <a:tcPr marL="121872" marR="121872"/>
                </a:tc>
                <a:tc>
                  <a:txBody>
                    <a:bodyPr/>
                    <a:lstStyle/>
                    <a:p>
                      <a:r>
                        <a:rPr lang="en-GB" sz="1500" dirty="0"/>
                        <a:t>An operator shorthand for read() </a:t>
                      </a:r>
                      <a:endParaRPr lang="en-GB" sz="1500" dirty="0">
                        <a:solidFill>
                          <a:schemeClr val="tx1"/>
                        </a:solidFill>
                      </a:endParaRPr>
                    </a:p>
                  </a:txBody>
                  <a:tcPr marL="121872" marR="121872"/>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28676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3A23-4657-4015-B1C8-E5F74703CCB7}"/>
              </a:ext>
            </a:extLst>
          </p:cNvPr>
          <p:cNvSpPr>
            <a:spLocks noGrp="1"/>
          </p:cNvSpPr>
          <p:nvPr>
            <p:ph type="title"/>
          </p:nvPr>
        </p:nvSpPr>
        <p:spPr/>
        <p:txBody>
          <a:bodyPr/>
          <a:lstStyle/>
          <a:p>
            <a:r>
              <a:rPr lang="en-GB" dirty="0"/>
              <a:t>Example of Analog Input</a:t>
            </a:r>
            <a:endParaRPr lang="en-US" dirty="0"/>
          </a:p>
        </p:txBody>
      </p:sp>
      <p:sp>
        <p:nvSpPr>
          <p:cNvPr id="3" name="Content Placeholder 2">
            <a:extLst>
              <a:ext uri="{FF2B5EF4-FFF2-40B4-BE49-F238E27FC236}">
                <a16:creationId xmlns:a16="http://schemas.microsoft.com/office/drawing/2014/main" id="{D5B39296-4325-4AD3-9A9F-3FA95BB940EC}"/>
              </a:ext>
            </a:extLst>
          </p:cNvPr>
          <p:cNvSpPr>
            <a:spLocks noGrp="1"/>
          </p:cNvSpPr>
          <p:nvPr>
            <p:ph idx="1"/>
          </p:nvPr>
        </p:nvSpPr>
        <p:spPr/>
        <p:txBody>
          <a:bodyPr/>
          <a:lstStyle/>
          <a:p>
            <a:r>
              <a:rPr lang="en-GB" dirty="0"/>
              <a:t>The following code gives an example of using </a:t>
            </a:r>
            <a:r>
              <a:rPr lang="en-GB" dirty="0" err="1"/>
              <a:t>analog</a:t>
            </a:r>
            <a:r>
              <a:rPr lang="en-GB" dirty="0"/>
              <a:t> input functions:</a:t>
            </a:r>
            <a:endParaRPr lang="en-US" dirty="0"/>
          </a:p>
        </p:txBody>
      </p:sp>
      <p:sp>
        <p:nvSpPr>
          <p:cNvPr id="4" name="Rectangle 3">
            <a:extLst>
              <a:ext uri="{FF2B5EF4-FFF2-40B4-BE49-F238E27FC236}">
                <a16:creationId xmlns:a16="http://schemas.microsoft.com/office/drawing/2014/main" id="{BC4ACC32-E3F2-4B27-83AA-6FD509C6F2BF}"/>
              </a:ext>
            </a:extLst>
          </p:cNvPr>
          <p:cNvSpPr/>
          <p:nvPr/>
        </p:nvSpPr>
        <p:spPr bwMode="auto">
          <a:xfrm>
            <a:off x="836928" y="2187475"/>
            <a:ext cx="10518144" cy="3281465"/>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solidFill>
                  <a:schemeClr val="bg1"/>
                </a:solidFill>
                <a:latin typeface="Lucida Console" panose="020B0609040504020204" pitchFamily="49" charset="0"/>
              </a:rPr>
              <a:t>#include "</a:t>
            </a:r>
            <a:r>
              <a:rPr lang="en-GB" b="0" dirty="0" err="1">
                <a:solidFill>
                  <a:schemeClr val="bg1"/>
                </a:solidFill>
                <a:latin typeface="Lucida Console" panose="020B0609040504020204" pitchFamily="49" charset="0"/>
              </a:rPr>
              <a:t>mbed.h</a:t>
            </a:r>
            <a:r>
              <a:rPr lang="en-GB" b="0" dirty="0">
                <a:solidFill>
                  <a:schemeClr val="bg1"/>
                </a:solidFill>
                <a:latin typeface="Lucida Console" panose="020B0609040504020204" pitchFamily="49" charset="0"/>
              </a:rPr>
              <a:t>"</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a:solidFill>
                  <a:schemeClr val="bg1"/>
                </a:solidFill>
                <a:latin typeface="Lucida Console" panose="020B0609040504020204" pitchFamily="49" charset="0"/>
              </a:rPr>
              <a:t>AnalogIn ain(</a:t>
            </a:r>
            <a:r>
              <a:rPr lang="en-GB" b="0" i="1">
                <a:solidFill>
                  <a:schemeClr val="bg1"/>
                </a:solidFill>
                <a:latin typeface="Lucida Console" panose="020B0609040504020204" pitchFamily="49" charset="0"/>
              </a:rPr>
              <a:t>Analog </a:t>
            </a:r>
            <a:r>
              <a:rPr lang="en-GB" b="0" i="1" dirty="0">
                <a:solidFill>
                  <a:schemeClr val="bg1"/>
                </a:solidFill>
                <a:latin typeface="Lucida Console" panose="020B0609040504020204" pitchFamily="49" charset="0"/>
              </a:rPr>
              <a:t>Input Pin</a:t>
            </a: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err="1">
                <a:solidFill>
                  <a:schemeClr val="bg1"/>
                </a:solidFill>
                <a:latin typeface="Lucida Console" panose="020B0609040504020204" pitchFamily="49" charset="0"/>
              </a:rPr>
              <a:t>DigitalOut</a:t>
            </a:r>
            <a:r>
              <a:rPr lang="en-GB" b="0" dirty="0">
                <a:solidFill>
                  <a:schemeClr val="bg1"/>
                </a:solidFill>
                <a:latin typeface="Lucida Console" panose="020B0609040504020204" pitchFamily="49" charset="0"/>
              </a:rPr>
              <a:t> led(</a:t>
            </a:r>
            <a:r>
              <a:rPr lang="en-GB" b="0" i="1" dirty="0">
                <a:solidFill>
                  <a:schemeClr val="bg1"/>
                </a:solidFill>
                <a:latin typeface="Lucida Console" panose="020B0609040504020204" pitchFamily="49" charset="0"/>
              </a:rPr>
              <a:t>Output Pin</a:t>
            </a:r>
            <a:r>
              <a:rPr lang="en-GB" b="0" dirty="0">
                <a:solidFill>
                  <a:schemeClr val="bg1"/>
                </a:solidFill>
                <a:latin typeface="Lucida Console" panose="020B0609040504020204" pitchFamily="49" charset="0"/>
              </a:rPr>
              <a:t>);</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main() {</a:t>
            </a:r>
          </a:p>
          <a:p>
            <a:pPr marL="0" indent="0">
              <a:buFont typeface="Wingdings" pitchFamily="2" charset="2"/>
              <a:buNone/>
              <a:defRPr/>
            </a:pPr>
            <a:r>
              <a:rPr lang="en-GB" b="0" dirty="0">
                <a:solidFill>
                  <a:schemeClr val="bg1"/>
                </a:solidFill>
                <a:latin typeface="Lucida Console" panose="020B0609040504020204" pitchFamily="49" charset="0"/>
              </a:rPr>
              <a:t>    while (1){</a:t>
            </a:r>
          </a:p>
          <a:p>
            <a:pPr marL="0" indent="0">
              <a:buFont typeface="Wingdings" pitchFamily="2" charset="2"/>
              <a:buNone/>
              <a:defRPr/>
            </a:pPr>
            <a:r>
              <a:rPr lang="en-GB" b="0" dirty="0">
                <a:solidFill>
                  <a:schemeClr val="bg1"/>
                </a:solidFill>
                <a:latin typeface="Lucida Console" panose="020B0609040504020204" pitchFamily="49" charset="0"/>
              </a:rPr>
              <a:t>        if(ain &gt; 0.3) {</a:t>
            </a:r>
          </a:p>
          <a:p>
            <a:pPr marL="0" indent="0">
              <a:buFont typeface="Wingdings" pitchFamily="2" charset="2"/>
              <a:buNone/>
              <a:defRPr/>
            </a:pPr>
            <a:r>
              <a:rPr lang="en-GB" b="0" dirty="0">
                <a:solidFill>
                  <a:schemeClr val="bg1"/>
                </a:solidFill>
                <a:latin typeface="Lucida Console" panose="020B0609040504020204" pitchFamily="49" charset="0"/>
              </a:rPr>
              <a:t>            led = 1;</a:t>
            </a:r>
          </a:p>
          <a:p>
            <a:pPr marL="0" indent="0">
              <a:buFont typeface="Wingdings" pitchFamily="2" charset="2"/>
              <a:buNone/>
              <a:defRPr/>
            </a:pPr>
            <a:r>
              <a:rPr lang="en-GB" b="0" dirty="0">
                <a:solidFill>
                  <a:schemeClr val="bg1"/>
                </a:solidFill>
                <a:latin typeface="Lucida Console" panose="020B0609040504020204" pitchFamily="49" charset="0"/>
              </a:rPr>
              <a:t>        } else {</a:t>
            </a:r>
          </a:p>
          <a:p>
            <a:pPr marL="0" indent="0">
              <a:buFont typeface="Wingdings" pitchFamily="2" charset="2"/>
              <a:buNone/>
              <a:defRPr/>
            </a:pPr>
            <a:r>
              <a:rPr lang="en-GB" b="0" dirty="0">
                <a:solidFill>
                  <a:schemeClr val="bg1"/>
                </a:solidFill>
                <a:latin typeface="Lucida Console" panose="020B0609040504020204" pitchFamily="49" charset="0"/>
              </a:rPr>
              <a:t>            led = 0;</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a:t>
            </a:r>
          </a:p>
        </p:txBody>
      </p:sp>
    </p:spTree>
    <p:extLst>
      <p:ext uri="{BB962C8B-B14F-4D97-AF65-F5344CB8AC3E}">
        <p14:creationId xmlns:p14="http://schemas.microsoft.com/office/powerpoint/2010/main" val="279801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B38C-C3D5-4A8F-A4A1-E69C1A912AC9}"/>
              </a:ext>
            </a:extLst>
          </p:cNvPr>
          <p:cNvSpPr>
            <a:spLocks noGrp="1"/>
          </p:cNvSpPr>
          <p:nvPr>
            <p:ph type="title"/>
          </p:nvPr>
        </p:nvSpPr>
        <p:spPr/>
        <p:txBody>
          <a:bodyPr/>
          <a:lstStyle/>
          <a:p>
            <a:r>
              <a:rPr lang="en-GB" dirty="0"/>
              <a:t>Output Analog Signal Using Mbed</a:t>
            </a:r>
            <a:endParaRPr lang="en-US" dirty="0"/>
          </a:p>
        </p:txBody>
      </p:sp>
      <p:sp>
        <p:nvSpPr>
          <p:cNvPr id="3" name="Content Placeholder 2">
            <a:extLst>
              <a:ext uri="{FF2B5EF4-FFF2-40B4-BE49-F238E27FC236}">
                <a16:creationId xmlns:a16="http://schemas.microsoft.com/office/drawing/2014/main" id="{D1E6F840-A58A-4C5A-A476-050D6955F736}"/>
              </a:ext>
            </a:extLst>
          </p:cNvPr>
          <p:cNvSpPr>
            <a:spLocks noGrp="1"/>
          </p:cNvSpPr>
          <p:nvPr>
            <p:ph idx="1"/>
          </p:nvPr>
        </p:nvSpPr>
        <p:spPr/>
        <p:txBody>
          <a:bodyPr/>
          <a:lstStyle/>
          <a:p>
            <a:r>
              <a:rPr lang="en-GB" dirty="0"/>
              <a:t>Mbed API functions for </a:t>
            </a:r>
            <a:r>
              <a:rPr lang="en-GB" dirty="0" err="1"/>
              <a:t>analog</a:t>
            </a:r>
            <a:r>
              <a:rPr lang="en-GB" dirty="0"/>
              <a:t> output</a:t>
            </a:r>
            <a:endParaRPr lang="en-US" dirty="0"/>
          </a:p>
        </p:txBody>
      </p:sp>
      <p:graphicFrame>
        <p:nvGraphicFramePr>
          <p:cNvPr id="4" name="Table 12">
            <a:extLst>
              <a:ext uri="{FF2B5EF4-FFF2-40B4-BE49-F238E27FC236}">
                <a16:creationId xmlns:a16="http://schemas.microsoft.com/office/drawing/2014/main" id="{DF09181B-8D60-46EA-805E-92301F4F5C61}"/>
              </a:ext>
            </a:extLst>
          </p:cNvPr>
          <p:cNvGraphicFramePr>
            <a:graphicFrameLocks noGrp="1"/>
          </p:cNvGraphicFramePr>
          <p:nvPr>
            <p:extLst>
              <p:ext uri="{D42A27DB-BD31-4B8C-83A1-F6EECF244321}">
                <p14:modId xmlns:p14="http://schemas.microsoft.com/office/powerpoint/2010/main" val="4103875523"/>
              </p:ext>
            </p:extLst>
          </p:nvPr>
        </p:nvGraphicFramePr>
        <p:xfrm>
          <a:off x="860000" y="1990053"/>
          <a:ext cx="10471999" cy="3860455"/>
        </p:xfrm>
        <a:graphic>
          <a:graphicData uri="http://schemas.openxmlformats.org/drawingml/2006/table">
            <a:tbl>
              <a:tblPr firstRow="1" bandRow="1">
                <a:tableStyleId>{69012ECD-51FC-41F1-AA8D-1B2483CD663E}</a:tableStyleId>
              </a:tblPr>
              <a:tblGrid>
                <a:gridCol w="4303152">
                  <a:extLst>
                    <a:ext uri="{9D8B030D-6E8A-4147-A177-3AD203B41FA5}">
                      <a16:colId xmlns:a16="http://schemas.microsoft.com/office/drawing/2014/main" val="20000"/>
                    </a:ext>
                  </a:extLst>
                </a:gridCol>
                <a:gridCol w="6168847">
                  <a:extLst>
                    <a:ext uri="{9D8B030D-6E8A-4147-A177-3AD203B41FA5}">
                      <a16:colId xmlns:a16="http://schemas.microsoft.com/office/drawing/2014/main" val="20001"/>
                    </a:ext>
                  </a:extLst>
                </a:gridCol>
              </a:tblGrid>
              <a:tr h="455617">
                <a:tc>
                  <a:txBody>
                    <a:bodyPr/>
                    <a:lstStyle/>
                    <a:p>
                      <a:r>
                        <a:rPr lang="en-GB" sz="1600" dirty="0"/>
                        <a:t>Function Name</a:t>
                      </a:r>
                    </a:p>
                  </a:txBody>
                  <a:tcPr marL="121872" marR="121872"/>
                </a:tc>
                <a:tc>
                  <a:txBody>
                    <a:bodyPr/>
                    <a:lstStyle/>
                    <a:p>
                      <a:r>
                        <a:rPr lang="en-GB" sz="1600" dirty="0"/>
                        <a:t>Description </a:t>
                      </a:r>
                    </a:p>
                  </a:txBody>
                  <a:tcPr marL="121872" marR="121872"/>
                </a:tc>
                <a:extLst>
                  <a:ext uri="{0D108BD9-81ED-4DB2-BD59-A6C34878D82A}">
                    <a16:rowId xmlns:a16="http://schemas.microsoft.com/office/drawing/2014/main" val="10000"/>
                  </a:ext>
                </a:extLst>
              </a:tr>
              <a:tr h="679329">
                <a:tc>
                  <a:txBody>
                    <a:bodyPr/>
                    <a:lstStyle/>
                    <a:p>
                      <a:r>
                        <a:rPr lang="en-GB" sz="1500" dirty="0"/>
                        <a:t>AnalogOut (PinName pin)</a:t>
                      </a:r>
                    </a:p>
                  </a:txBody>
                  <a:tcPr marL="121872" marR="121872"/>
                </a:tc>
                <a:tc>
                  <a:txBody>
                    <a:bodyPr/>
                    <a:lstStyle/>
                    <a:p>
                      <a:r>
                        <a:rPr lang="en-GB" sz="1500" dirty="0"/>
                        <a:t>Create an AnalogOut connected to the specified pin.</a:t>
                      </a:r>
                    </a:p>
                  </a:txBody>
                  <a:tcPr marL="121872" marR="121872"/>
                </a:tc>
                <a:extLst>
                  <a:ext uri="{0D108BD9-81ED-4DB2-BD59-A6C34878D82A}">
                    <a16:rowId xmlns:a16="http://schemas.microsoft.com/office/drawing/2014/main" val="10001"/>
                  </a:ext>
                </a:extLst>
              </a:tr>
              <a:tr h="679329">
                <a:tc>
                  <a:txBody>
                    <a:bodyPr/>
                    <a:lstStyle/>
                    <a:p>
                      <a:r>
                        <a:rPr lang="en-GB" sz="1500" kern="1200" dirty="0">
                          <a:effectLst/>
                        </a:rPr>
                        <a:t>void write (float value)</a:t>
                      </a:r>
                      <a:endParaRPr lang="en-GB" sz="1500" dirty="0"/>
                    </a:p>
                  </a:txBody>
                  <a:tcPr marL="121872" marR="121872"/>
                </a:tc>
                <a:tc>
                  <a:txBody>
                    <a:bodyPr/>
                    <a:lstStyle/>
                    <a:p>
                      <a:r>
                        <a:rPr lang="en-GB" sz="1500" dirty="0"/>
                        <a:t>Set the output voltage, specified as a percentage (float) </a:t>
                      </a:r>
                    </a:p>
                  </a:txBody>
                  <a:tcPr marL="121872" marR="121872"/>
                </a:tc>
                <a:extLst>
                  <a:ext uri="{0D108BD9-81ED-4DB2-BD59-A6C34878D82A}">
                    <a16:rowId xmlns:a16="http://schemas.microsoft.com/office/drawing/2014/main" val="10002"/>
                  </a:ext>
                </a:extLst>
              </a:tr>
              <a:tr h="679329">
                <a:tc>
                  <a:txBody>
                    <a:bodyPr/>
                    <a:lstStyle/>
                    <a:p>
                      <a:r>
                        <a:rPr lang="en-GB" sz="1500" dirty="0"/>
                        <a:t>void write_u16 (unsigned short value)</a:t>
                      </a:r>
                    </a:p>
                  </a:txBody>
                  <a:tcPr marL="121872" marR="121872"/>
                </a:tc>
                <a:tc>
                  <a:txBody>
                    <a:bodyPr/>
                    <a:lstStyle/>
                    <a:p>
                      <a:r>
                        <a:rPr lang="en-GB" sz="1500" dirty="0"/>
                        <a:t>Set the output voltage, represented as an unsigned short in the range [0x0, 0xFFFF]</a:t>
                      </a:r>
                    </a:p>
                  </a:txBody>
                  <a:tcPr marL="121872" marR="121872"/>
                </a:tc>
                <a:extLst>
                  <a:ext uri="{0D108BD9-81ED-4DB2-BD59-A6C34878D82A}">
                    <a16:rowId xmlns:a16="http://schemas.microsoft.com/office/drawing/2014/main" val="10003"/>
                  </a:ext>
                </a:extLst>
              </a:tr>
              <a:tr h="455617">
                <a:tc>
                  <a:txBody>
                    <a:bodyPr/>
                    <a:lstStyle/>
                    <a:p>
                      <a:r>
                        <a:rPr lang="en-GB" sz="1500" dirty="0"/>
                        <a:t>float read ()</a:t>
                      </a:r>
                      <a:endParaRPr lang="en-GB" sz="1500" dirty="0">
                        <a:solidFill>
                          <a:schemeClr val="tx1"/>
                        </a:solidFill>
                      </a:endParaRPr>
                    </a:p>
                  </a:txBody>
                  <a:tcPr marL="121872" marR="121872"/>
                </a:tc>
                <a:tc>
                  <a:txBody>
                    <a:bodyPr/>
                    <a:lstStyle/>
                    <a:p>
                      <a:r>
                        <a:rPr lang="en-GB" sz="1500" dirty="0"/>
                        <a:t>Return the current output voltage setting, measured as a percentage (float) </a:t>
                      </a:r>
                      <a:endParaRPr lang="en-GB" sz="1500" dirty="0">
                        <a:solidFill>
                          <a:schemeClr val="tx1"/>
                        </a:solidFill>
                      </a:endParaRPr>
                    </a:p>
                  </a:txBody>
                  <a:tcPr marL="121872" marR="121872"/>
                </a:tc>
                <a:extLst>
                  <a:ext uri="{0D108BD9-81ED-4DB2-BD59-A6C34878D82A}">
                    <a16:rowId xmlns:a16="http://schemas.microsoft.com/office/drawing/2014/main" val="10004"/>
                  </a:ext>
                </a:extLst>
              </a:tr>
              <a:tr h="455617">
                <a:tc>
                  <a:txBody>
                    <a:bodyPr/>
                    <a:lstStyle/>
                    <a:p>
                      <a:r>
                        <a:rPr lang="en-GB" sz="1500" dirty="0"/>
                        <a:t>AnalogOut operator= (float percent)</a:t>
                      </a:r>
                      <a:endParaRPr lang="en-GB" sz="1500" dirty="0">
                        <a:solidFill>
                          <a:schemeClr val="tx1"/>
                        </a:solidFill>
                      </a:endParaRPr>
                    </a:p>
                  </a:txBody>
                  <a:tcPr marL="121872" marR="121872"/>
                </a:tc>
                <a:tc>
                  <a:txBody>
                    <a:bodyPr/>
                    <a:lstStyle/>
                    <a:p>
                      <a:r>
                        <a:rPr lang="en-GB" sz="1500" dirty="0"/>
                        <a:t>An operator shorthand for write() </a:t>
                      </a:r>
                      <a:endParaRPr lang="en-GB" sz="1500" dirty="0">
                        <a:solidFill>
                          <a:schemeClr val="tx1"/>
                        </a:solidFill>
                      </a:endParaRPr>
                    </a:p>
                  </a:txBody>
                  <a:tcPr marL="121872" marR="121872"/>
                </a:tc>
                <a:extLst>
                  <a:ext uri="{0D108BD9-81ED-4DB2-BD59-A6C34878D82A}">
                    <a16:rowId xmlns:a16="http://schemas.microsoft.com/office/drawing/2014/main" val="10005"/>
                  </a:ext>
                </a:extLst>
              </a:tr>
              <a:tr h="455617">
                <a:tc>
                  <a:txBody>
                    <a:bodyPr/>
                    <a:lstStyle/>
                    <a:p>
                      <a:r>
                        <a:rPr lang="en-GB" sz="1500" dirty="0"/>
                        <a:t>AnalogOut operator float ()</a:t>
                      </a:r>
                      <a:endParaRPr lang="en-GB" sz="1500" dirty="0">
                        <a:solidFill>
                          <a:schemeClr val="tx1"/>
                        </a:solidFill>
                      </a:endParaRPr>
                    </a:p>
                  </a:txBody>
                  <a:tcPr marL="121872" marR="121872"/>
                </a:tc>
                <a:tc>
                  <a:txBody>
                    <a:bodyPr/>
                    <a:lstStyle/>
                    <a:p>
                      <a:r>
                        <a:rPr lang="en-GB" sz="1500" dirty="0"/>
                        <a:t>An operator shorthand for read() </a:t>
                      </a:r>
                      <a:endParaRPr lang="en-GB" sz="1500" dirty="0">
                        <a:solidFill>
                          <a:schemeClr val="tx1"/>
                        </a:solidFill>
                      </a:endParaRPr>
                    </a:p>
                  </a:txBody>
                  <a:tcPr marL="121872" marR="121872"/>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4381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508F-8FE0-431D-A34F-21BFBB69E860}"/>
              </a:ext>
            </a:extLst>
          </p:cNvPr>
          <p:cNvSpPr>
            <a:spLocks noGrp="1"/>
          </p:cNvSpPr>
          <p:nvPr>
            <p:ph type="title"/>
          </p:nvPr>
        </p:nvSpPr>
        <p:spPr/>
        <p:txBody>
          <a:bodyPr/>
          <a:lstStyle/>
          <a:p>
            <a:r>
              <a:rPr lang="en-GB" dirty="0"/>
              <a:t>Example of Analog Output</a:t>
            </a:r>
            <a:endParaRPr lang="en-US" dirty="0"/>
          </a:p>
        </p:txBody>
      </p:sp>
      <p:sp>
        <p:nvSpPr>
          <p:cNvPr id="3" name="Content Placeholder 2">
            <a:extLst>
              <a:ext uri="{FF2B5EF4-FFF2-40B4-BE49-F238E27FC236}">
                <a16:creationId xmlns:a16="http://schemas.microsoft.com/office/drawing/2014/main" id="{58D4A5A6-506B-47E7-8414-0CD1EAB0A85A}"/>
              </a:ext>
            </a:extLst>
          </p:cNvPr>
          <p:cNvSpPr>
            <a:spLocks noGrp="1"/>
          </p:cNvSpPr>
          <p:nvPr>
            <p:ph idx="1"/>
          </p:nvPr>
        </p:nvSpPr>
        <p:spPr/>
        <p:txBody>
          <a:bodyPr/>
          <a:lstStyle/>
          <a:p>
            <a:r>
              <a:rPr lang="en-GB" dirty="0"/>
              <a:t>The following code gives an example of using </a:t>
            </a:r>
            <a:r>
              <a:rPr lang="en-GB" dirty="0" err="1"/>
              <a:t>analog</a:t>
            </a:r>
            <a:r>
              <a:rPr lang="en-GB" dirty="0"/>
              <a:t> output functions:</a:t>
            </a:r>
            <a:endParaRPr lang="en-US" dirty="0"/>
          </a:p>
        </p:txBody>
      </p:sp>
      <p:sp>
        <p:nvSpPr>
          <p:cNvPr id="4" name="Rectangle 3">
            <a:extLst>
              <a:ext uri="{FF2B5EF4-FFF2-40B4-BE49-F238E27FC236}">
                <a16:creationId xmlns:a16="http://schemas.microsoft.com/office/drawing/2014/main" id="{3319DBF8-BB1C-43D5-8476-AD6712049B38}"/>
              </a:ext>
            </a:extLst>
          </p:cNvPr>
          <p:cNvSpPr/>
          <p:nvPr/>
        </p:nvSpPr>
        <p:spPr bwMode="auto">
          <a:xfrm>
            <a:off x="836928" y="2245226"/>
            <a:ext cx="10518144" cy="3281465"/>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solidFill>
                  <a:schemeClr val="bg1"/>
                </a:solidFill>
                <a:latin typeface="Lucida Console" panose="020B0609040504020204" pitchFamily="49" charset="0"/>
              </a:rPr>
              <a:t>#include "</a:t>
            </a:r>
            <a:r>
              <a:rPr lang="en-GB" b="0" dirty="0" err="1">
                <a:solidFill>
                  <a:schemeClr val="bg1"/>
                </a:solidFill>
                <a:latin typeface="Lucida Console" panose="020B0609040504020204" pitchFamily="49" charset="0"/>
              </a:rPr>
              <a:t>mbed.h</a:t>
            </a:r>
            <a:r>
              <a:rPr lang="en-GB" b="0" dirty="0">
                <a:solidFill>
                  <a:schemeClr val="bg1"/>
                </a:solidFill>
                <a:latin typeface="Lucida Console" panose="020B0609040504020204" pitchFamily="49" charset="0"/>
              </a:rPr>
              <a:t>"</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a:solidFill>
                  <a:schemeClr val="bg1"/>
                </a:solidFill>
                <a:latin typeface="Lucida Console" panose="020B0609040504020204" pitchFamily="49" charset="0"/>
              </a:rPr>
              <a:t>AnalogOut signal(</a:t>
            </a:r>
            <a:r>
              <a:rPr lang="en-GB" b="0" i="1">
                <a:solidFill>
                  <a:schemeClr val="bg1"/>
                </a:solidFill>
                <a:latin typeface="Lucida Console" panose="020B0609040504020204" pitchFamily="49" charset="0"/>
              </a:rPr>
              <a:t>Analog </a:t>
            </a:r>
            <a:r>
              <a:rPr lang="en-GB" b="0" i="1" dirty="0">
                <a:solidFill>
                  <a:schemeClr val="bg1"/>
                </a:solidFill>
                <a:latin typeface="Lucida Console" panose="020B0609040504020204" pitchFamily="49" charset="0"/>
              </a:rPr>
              <a:t>Output Pin</a:t>
            </a:r>
            <a:r>
              <a:rPr lang="en-GB" b="0" dirty="0">
                <a:solidFill>
                  <a:schemeClr val="bg1"/>
                </a:solidFill>
                <a:latin typeface="Lucida Console" panose="020B0609040504020204" pitchFamily="49" charset="0"/>
              </a:rPr>
              <a:t>);</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main() {</a:t>
            </a:r>
          </a:p>
          <a:p>
            <a:pPr marL="0" indent="0">
              <a:buFont typeface="Wingdings" pitchFamily="2" charset="2"/>
              <a:buNone/>
              <a:defRPr/>
            </a:pPr>
            <a:r>
              <a:rPr lang="en-GB" b="0" dirty="0">
                <a:solidFill>
                  <a:schemeClr val="bg1"/>
                </a:solidFill>
                <a:latin typeface="Lucida Console" panose="020B0609040504020204" pitchFamily="49" charset="0"/>
              </a:rPr>
              <a:t>    while(1) {</a:t>
            </a:r>
          </a:p>
          <a:p>
            <a:pPr marL="0" indent="0">
              <a:buFont typeface="Wingdings" pitchFamily="2" charset="2"/>
              <a:buNone/>
              <a:defRPr/>
            </a:pPr>
            <a:r>
              <a:rPr lang="en-GB" b="0" dirty="0">
                <a:solidFill>
                  <a:schemeClr val="bg1"/>
                </a:solidFill>
                <a:latin typeface="Lucida Console" panose="020B0609040504020204" pitchFamily="49" charset="0"/>
              </a:rPr>
              <a:t>        for(float </a:t>
            </a:r>
            <a:r>
              <a:rPr lang="en-GB" b="0" dirty="0" err="1">
                <a:solidFill>
                  <a:schemeClr val="bg1"/>
                </a:solidFill>
                <a:latin typeface="Lucida Console" panose="020B0609040504020204" pitchFamily="49" charset="0"/>
              </a:rPr>
              <a:t>i</a:t>
            </a:r>
            <a:r>
              <a:rPr lang="en-GB" b="0" dirty="0">
                <a:solidFill>
                  <a:schemeClr val="bg1"/>
                </a:solidFill>
                <a:latin typeface="Lucida Console" panose="020B0609040504020204" pitchFamily="49" charset="0"/>
              </a:rPr>
              <a:t>=0.0; </a:t>
            </a:r>
            <a:r>
              <a:rPr lang="en-GB" b="0" dirty="0" err="1">
                <a:solidFill>
                  <a:schemeClr val="bg1"/>
                </a:solidFill>
                <a:latin typeface="Lucida Console" panose="020B0609040504020204" pitchFamily="49" charset="0"/>
              </a:rPr>
              <a:t>i</a:t>
            </a:r>
            <a:r>
              <a:rPr lang="en-GB" b="0" dirty="0">
                <a:solidFill>
                  <a:schemeClr val="bg1"/>
                </a:solidFill>
                <a:latin typeface="Lucida Console" panose="020B0609040504020204" pitchFamily="49" charset="0"/>
              </a:rPr>
              <a:t>&lt;1.0; </a:t>
            </a:r>
            <a:r>
              <a:rPr lang="en-GB" b="0" dirty="0" err="1">
                <a:solidFill>
                  <a:schemeClr val="bg1"/>
                </a:solidFill>
                <a:latin typeface="Lucida Console" panose="020B0609040504020204" pitchFamily="49" charset="0"/>
              </a:rPr>
              <a:t>i</a:t>
            </a:r>
            <a:r>
              <a:rPr lang="en-GB" b="0" dirty="0">
                <a:solidFill>
                  <a:schemeClr val="bg1"/>
                </a:solidFill>
                <a:latin typeface="Lucida Console" panose="020B0609040504020204" pitchFamily="49" charset="0"/>
              </a:rPr>
              <a:t>+=0.1) {</a:t>
            </a:r>
          </a:p>
          <a:p>
            <a:pPr marL="0" indent="0">
              <a:buFont typeface="Wingdings" pitchFamily="2" charset="2"/>
              <a:buNone/>
              <a:defRPr/>
            </a:pPr>
            <a:r>
              <a:rPr lang="en-GB" b="0" dirty="0">
                <a:solidFill>
                  <a:schemeClr val="bg1"/>
                </a:solidFill>
                <a:latin typeface="Lucida Console" panose="020B0609040504020204" pitchFamily="49" charset="0"/>
              </a:rPr>
              <a:t>            signal = </a:t>
            </a:r>
            <a:r>
              <a:rPr lang="en-GB" b="0" dirty="0" err="1">
                <a:solidFill>
                  <a:schemeClr val="bg1"/>
                </a:solidFill>
                <a:latin typeface="Lucida Console" panose="020B0609040504020204" pitchFamily="49" charset="0"/>
              </a:rPr>
              <a:t>i</a:t>
            </a:r>
            <a:r>
              <a:rPr lang="en-GB" b="0" dirty="0">
                <a:solidFill>
                  <a:schemeClr val="bg1"/>
                </a:solidFill>
                <a:latin typeface="Lucida Console" panose="020B0609040504020204" pitchFamily="49" charset="0"/>
              </a:rPr>
              <a:t>;</a:t>
            </a:r>
          </a:p>
          <a:p>
            <a:pPr marL="0" indent="0">
              <a:buFont typeface="Wingdings" pitchFamily="2" charset="2"/>
              <a:buNone/>
              <a:defRPr/>
            </a:pPr>
            <a:r>
              <a:rPr lang="en-GB" b="0" dirty="0">
                <a:solidFill>
                  <a:schemeClr val="bg1"/>
                </a:solidFill>
                <a:latin typeface="Lucida Console" panose="020B0609040504020204" pitchFamily="49" charset="0"/>
              </a:rPr>
              <a:t>            wait(0.0001);</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a:t>
            </a:r>
          </a:p>
        </p:txBody>
      </p:sp>
    </p:spTree>
    <p:extLst>
      <p:ext uri="{BB962C8B-B14F-4D97-AF65-F5344CB8AC3E}">
        <p14:creationId xmlns:p14="http://schemas.microsoft.com/office/powerpoint/2010/main" val="110595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1F2D-D98C-416C-A291-F7089EC72929}"/>
              </a:ext>
            </a:extLst>
          </p:cNvPr>
          <p:cNvSpPr>
            <a:spLocks noGrp="1"/>
          </p:cNvSpPr>
          <p:nvPr>
            <p:ph type="title"/>
          </p:nvPr>
        </p:nvSpPr>
        <p:spPr/>
        <p:txBody>
          <a:bodyPr/>
          <a:lstStyle/>
          <a:p>
            <a:r>
              <a:rPr lang="en-GB" dirty="0"/>
              <a:t>Resources</a:t>
            </a:r>
            <a:endParaRPr lang="en-US" dirty="0"/>
          </a:p>
        </p:txBody>
      </p:sp>
      <p:sp>
        <p:nvSpPr>
          <p:cNvPr id="3" name="Content Placeholder 2">
            <a:extLst>
              <a:ext uri="{FF2B5EF4-FFF2-40B4-BE49-F238E27FC236}">
                <a16:creationId xmlns:a16="http://schemas.microsoft.com/office/drawing/2014/main" id="{485AFE8E-1869-44DC-9EA5-9B997CA304F7}"/>
              </a:ext>
            </a:extLst>
          </p:cNvPr>
          <p:cNvSpPr>
            <a:spLocks noGrp="1"/>
          </p:cNvSpPr>
          <p:nvPr>
            <p:ph idx="1"/>
          </p:nvPr>
        </p:nvSpPr>
        <p:spPr/>
        <p:txBody>
          <a:bodyPr/>
          <a:lstStyle/>
          <a:p>
            <a:r>
              <a:rPr lang="en-GB" dirty="0"/>
              <a:t>Mbed: </a:t>
            </a:r>
            <a:r>
              <a:rPr lang="en-US" dirty="0">
                <a:hlinkClick r:id="rId3"/>
              </a:rPr>
              <a:t>https://www.mbed.com/en/</a:t>
            </a:r>
            <a:endParaRPr lang="en-US" dirty="0"/>
          </a:p>
          <a:p>
            <a:endParaRPr lang="en-US" dirty="0"/>
          </a:p>
          <a:p>
            <a:r>
              <a:rPr lang="en-US" dirty="0"/>
              <a:t>Official Mbed GitHub Repository: </a:t>
            </a:r>
            <a:r>
              <a:rPr lang="en-US" dirty="0">
                <a:hlinkClick r:id="rId4"/>
              </a:rPr>
              <a:t>https://github.com/ARMmbed/mbed-os</a:t>
            </a:r>
            <a:endParaRPr lang="en-US" dirty="0"/>
          </a:p>
          <a:p>
            <a:endParaRPr lang="en-US" dirty="0"/>
          </a:p>
          <a:p>
            <a:r>
              <a:rPr lang="en-US" dirty="0"/>
              <a:t>Mbed OS 5: </a:t>
            </a:r>
            <a:r>
              <a:rPr lang="en-US" dirty="0">
                <a:hlinkClick r:id="rId5"/>
              </a:rPr>
              <a:t>https://os.mbed.com/docs/mbed-os/v5.14/introduction/index.html</a:t>
            </a:r>
            <a:endParaRPr lang="en-US" dirty="0"/>
          </a:p>
        </p:txBody>
      </p:sp>
    </p:spTree>
    <p:extLst>
      <p:ext uri="{BB962C8B-B14F-4D97-AF65-F5344CB8AC3E}">
        <p14:creationId xmlns:p14="http://schemas.microsoft.com/office/powerpoint/2010/main" val="101011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6310-EFFE-4E55-9FBC-88B101B66EAD}"/>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46F8597F-DBA3-4CC1-8004-9245A6EC3799}"/>
              </a:ext>
            </a:extLst>
          </p:cNvPr>
          <p:cNvSpPr>
            <a:spLocks noGrp="1"/>
          </p:cNvSpPr>
          <p:nvPr>
            <p:ph idx="1"/>
          </p:nvPr>
        </p:nvSpPr>
        <p:spPr/>
        <p:txBody>
          <a:bodyPr/>
          <a:lstStyle/>
          <a:p>
            <a:r>
              <a:rPr lang="en-GB" sz="2000" dirty="0"/>
              <a:t>Analog input and output overview</a:t>
            </a:r>
          </a:p>
          <a:p>
            <a:pPr lvl="1"/>
            <a:endParaRPr lang="en-GB" sz="1600" dirty="0"/>
          </a:p>
          <a:p>
            <a:r>
              <a:rPr lang="en-GB" sz="2000" dirty="0"/>
              <a:t>Analog input</a:t>
            </a:r>
          </a:p>
          <a:p>
            <a:pPr lvl="1"/>
            <a:r>
              <a:rPr lang="en-GB" sz="1800" dirty="0"/>
              <a:t>Digital-to-analog converter</a:t>
            </a:r>
          </a:p>
          <a:p>
            <a:pPr lvl="1"/>
            <a:endParaRPr lang="en-GB" sz="1800" dirty="0"/>
          </a:p>
          <a:p>
            <a:r>
              <a:rPr lang="en-GB" sz="2000" dirty="0"/>
              <a:t>Analog output</a:t>
            </a:r>
          </a:p>
          <a:p>
            <a:pPr lvl="1"/>
            <a:r>
              <a:rPr lang="en-GB" sz="1800" dirty="0"/>
              <a:t>Analog-to-digital converter</a:t>
            </a:r>
          </a:p>
          <a:p>
            <a:pPr lvl="1"/>
            <a:r>
              <a:rPr lang="en-GB" sz="1800" dirty="0"/>
              <a:t>ADC range</a:t>
            </a:r>
          </a:p>
          <a:p>
            <a:pPr lvl="1"/>
            <a:r>
              <a:rPr lang="en-GB" sz="1800" dirty="0"/>
              <a:t>Resolution and quantization</a:t>
            </a:r>
          </a:p>
          <a:p>
            <a:pPr lvl="1"/>
            <a:r>
              <a:rPr lang="en-GB" sz="1800" dirty="0"/>
              <a:t>Sampling frequency</a:t>
            </a:r>
          </a:p>
          <a:p>
            <a:pPr lvl="1"/>
            <a:endParaRPr lang="en-GB" sz="1800" dirty="0"/>
          </a:p>
          <a:p>
            <a:r>
              <a:rPr lang="en-GB" sz="2000" dirty="0"/>
              <a:t>Input/output analog signals using Mbed</a:t>
            </a:r>
          </a:p>
          <a:p>
            <a:pPr lvl="1"/>
            <a:r>
              <a:rPr lang="en-GB" sz="1800" dirty="0"/>
              <a:t>Mbed analog input</a:t>
            </a:r>
          </a:p>
          <a:p>
            <a:pPr lvl="1"/>
            <a:r>
              <a:rPr lang="en-GB" sz="1800" dirty="0"/>
              <a:t>Mbed analog output</a:t>
            </a:r>
            <a:endParaRPr lang="en-US" sz="1800" dirty="0"/>
          </a:p>
        </p:txBody>
      </p:sp>
    </p:spTree>
    <p:extLst>
      <p:ext uri="{BB962C8B-B14F-4D97-AF65-F5344CB8AC3E}">
        <p14:creationId xmlns:p14="http://schemas.microsoft.com/office/powerpoint/2010/main" val="166937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5FBD-197A-4469-ACEF-FDEA9A337A06}"/>
              </a:ext>
            </a:extLst>
          </p:cNvPr>
          <p:cNvSpPr>
            <a:spLocks noGrp="1"/>
          </p:cNvSpPr>
          <p:nvPr>
            <p:ph type="title"/>
          </p:nvPr>
        </p:nvSpPr>
        <p:spPr/>
        <p:txBody>
          <a:bodyPr/>
          <a:lstStyle/>
          <a:p>
            <a:r>
              <a:rPr lang="en-GB" dirty="0"/>
              <a:t>Overview of Analog Input and Output</a:t>
            </a:r>
            <a:endParaRPr lang="en-US" dirty="0"/>
          </a:p>
        </p:txBody>
      </p:sp>
      <p:sp>
        <p:nvSpPr>
          <p:cNvPr id="3" name="Content Placeholder 2">
            <a:extLst>
              <a:ext uri="{FF2B5EF4-FFF2-40B4-BE49-F238E27FC236}">
                <a16:creationId xmlns:a16="http://schemas.microsoft.com/office/drawing/2014/main" id="{73D589F5-EE7C-4984-ABDD-3F56C38E300A}"/>
              </a:ext>
            </a:extLst>
          </p:cNvPr>
          <p:cNvSpPr>
            <a:spLocks noGrp="1"/>
          </p:cNvSpPr>
          <p:nvPr>
            <p:ph idx="1"/>
          </p:nvPr>
        </p:nvSpPr>
        <p:spPr/>
        <p:txBody>
          <a:bodyPr/>
          <a:lstStyle/>
          <a:p>
            <a:r>
              <a:rPr lang="en-GB" sz="1800" dirty="0"/>
              <a:t>Most signals in the real world are analog signals</a:t>
            </a:r>
          </a:p>
          <a:p>
            <a:pPr lvl="1">
              <a:spcBef>
                <a:spcPts val="600"/>
              </a:spcBef>
            </a:pPr>
            <a:endParaRPr lang="en-GB" sz="1400" dirty="0"/>
          </a:p>
          <a:p>
            <a:r>
              <a:rPr lang="en-GB" sz="1800" dirty="0"/>
              <a:t>Processors are digital devices. To interface with analog signals, these have to be converted into digital signals and vice versa</a:t>
            </a:r>
          </a:p>
          <a:p>
            <a:pPr lvl="1">
              <a:spcBef>
                <a:spcPts val="600"/>
              </a:spcBef>
            </a:pPr>
            <a:endParaRPr lang="en-GB" sz="1400" dirty="0"/>
          </a:p>
          <a:p>
            <a:r>
              <a:rPr lang="en-GB" sz="1800" dirty="0"/>
              <a:t>Analog-to-Digital Converter (ADC):</a:t>
            </a:r>
          </a:p>
          <a:p>
            <a:pPr lvl="1">
              <a:spcBef>
                <a:spcPts val="600"/>
              </a:spcBef>
            </a:pPr>
            <a:r>
              <a:rPr lang="en-GB" sz="1800" dirty="0"/>
              <a:t>Converts the amplitude of physical </a:t>
            </a:r>
            <a:r>
              <a:rPr lang="en-GB" sz="1800" dirty="0" err="1"/>
              <a:t>analog</a:t>
            </a:r>
            <a:r>
              <a:rPr lang="en-GB" sz="1800" dirty="0"/>
              <a:t> signals to discrete digital numbers</a:t>
            </a:r>
          </a:p>
          <a:p>
            <a:pPr lvl="1">
              <a:spcBef>
                <a:spcPts val="600"/>
              </a:spcBef>
            </a:pPr>
            <a:r>
              <a:rPr lang="en-GB" sz="1800" dirty="0"/>
              <a:t>Involves signal sampling and quantization</a:t>
            </a:r>
          </a:p>
          <a:p>
            <a:pPr lvl="1">
              <a:spcBef>
                <a:spcPts val="600"/>
              </a:spcBef>
            </a:pPr>
            <a:endParaRPr lang="en-GB" sz="1800" dirty="0"/>
          </a:p>
          <a:p>
            <a:r>
              <a:rPr lang="en-GB" sz="1800" dirty="0"/>
              <a:t>Digital-to-Analog Converter (DAC):</a:t>
            </a:r>
          </a:p>
          <a:p>
            <a:pPr lvl="1">
              <a:spcBef>
                <a:spcPts val="600"/>
              </a:spcBef>
            </a:pPr>
            <a:r>
              <a:rPr lang="en-GB" sz="1800" dirty="0"/>
              <a:t>An inverse operation of ADC</a:t>
            </a:r>
          </a:p>
          <a:p>
            <a:pPr lvl="1">
              <a:spcBef>
                <a:spcPts val="600"/>
              </a:spcBef>
            </a:pPr>
            <a:r>
              <a:rPr lang="en-GB" sz="1800" dirty="0"/>
              <a:t>Converts digital data into analog signals, such as current, voltage, or electric charge</a:t>
            </a:r>
          </a:p>
          <a:p>
            <a:pPr lvl="1">
              <a:spcBef>
                <a:spcPts val="600"/>
              </a:spcBef>
            </a:pPr>
            <a:r>
              <a:rPr lang="en-GB" sz="1800" dirty="0"/>
              <a:t>For example, a DAC could be used to drive an earphone or speaker amplifier so that sound (</a:t>
            </a:r>
            <a:r>
              <a:rPr lang="en-GB" sz="1800" dirty="0" err="1"/>
              <a:t>analog</a:t>
            </a:r>
            <a:r>
              <a:rPr lang="en-GB" sz="1800" dirty="0"/>
              <a:t> air pressure waves) can be produced.</a:t>
            </a:r>
          </a:p>
          <a:p>
            <a:endParaRPr lang="en-US" dirty="0"/>
          </a:p>
        </p:txBody>
      </p:sp>
    </p:spTree>
    <p:extLst>
      <p:ext uri="{BB962C8B-B14F-4D97-AF65-F5344CB8AC3E}">
        <p14:creationId xmlns:p14="http://schemas.microsoft.com/office/powerpoint/2010/main" val="277158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240A-DC95-42D8-9330-5924F83C34E2}"/>
              </a:ext>
            </a:extLst>
          </p:cNvPr>
          <p:cNvSpPr>
            <a:spLocks noGrp="1"/>
          </p:cNvSpPr>
          <p:nvPr>
            <p:ph type="title"/>
          </p:nvPr>
        </p:nvSpPr>
        <p:spPr/>
        <p:txBody>
          <a:bodyPr/>
          <a:lstStyle/>
          <a:p>
            <a:r>
              <a:rPr lang="en-GB" dirty="0"/>
              <a:t>Digital-to-Analog Converter</a:t>
            </a:r>
            <a:endParaRPr lang="en-US" dirty="0"/>
          </a:p>
        </p:txBody>
      </p:sp>
      <p:sp>
        <p:nvSpPr>
          <p:cNvPr id="3" name="Content Placeholder 2">
            <a:extLst>
              <a:ext uri="{FF2B5EF4-FFF2-40B4-BE49-F238E27FC236}">
                <a16:creationId xmlns:a16="http://schemas.microsoft.com/office/drawing/2014/main" id="{8A221A27-985F-4492-9A6E-EC9F5845CF0E}"/>
              </a:ext>
            </a:extLst>
          </p:cNvPr>
          <p:cNvSpPr>
            <a:spLocks noGrp="1"/>
          </p:cNvSpPr>
          <p:nvPr>
            <p:ph idx="1"/>
          </p:nvPr>
        </p:nvSpPr>
        <p:spPr/>
        <p:txBody>
          <a:bodyPr/>
          <a:lstStyle/>
          <a:p>
            <a:r>
              <a:rPr lang="en-GB" sz="2000" dirty="0"/>
              <a:t>Digital-to-Analog Converter (DAC):</a:t>
            </a:r>
          </a:p>
          <a:p>
            <a:pPr lvl="1">
              <a:spcBef>
                <a:spcPts val="600"/>
              </a:spcBef>
            </a:pPr>
            <a:r>
              <a:rPr lang="en-GB" dirty="0"/>
              <a:t>Input: discrete finite-precision number (usually in binary)</a:t>
            </a:r>
          </a:p>
          <a:p>
            <a:pPr lvl="1">
              <a:spcBef>
                <a:spcPts val="600"/>
              </a:spcBef>
            </a:pPr>
            <a:r>
              <a:rPr lang="en-GB" dirty="0"/>
              <a:t>Output: continually varying physical signals, such as voltage or pressure</a:t>
            </a:r>
          </a:p>
          <a:p>
            <a:pPr lvl="1">
              <a:spcBef>
                <a:spcPts val="600"/>
              </a:spcBef>
            </a:pPr>
            <a:r>
              <a:rPr lang="en-GB" dirty="0"/>
              <a:t>The following picture gives an 8-bit DAC example:</a:t>
            </a:r>
          </a:p>
          <a:p>
            <a:endParaRPr lang="en-US" dirty="0"/>
          </a:p>
        </p:txBody>
      </p:sp>
      <p:sp>
        <p:nvSpPr>
          <p:cNvPr id="39" name="Rectangle 38">
            <a:extLst>
              <a:ext uri="{FF2B5EF4-FFF2-40B4-BE49-F238E27FC236}">
                <a16:creationId xmlns:a16="http://schemas.microsoft.com/office/drawing/2014/main" id="{7021911B-D4B4-4A0A-9C1A-1AD82FE15444}"/>
              </a:ext>
            </a:extLst>
          </p:cNvPr>
          <p:cNvSpPr/>
          <p:nvPr/>
        </p:nvSpPr>
        <p:spPr bwMode="auto">
          <a:xfrm>
            <a:off x="3588730" y="3710270"/>
            <a:ext cx="1416554" cy="1341836"/>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b="1" dirty="0">
                <a:solidFill>
                  <a:schemeClr val="bg1"/>
                </a:solidFill>
              </a:rPr>
              <a:t>8-bit DAC</a:t>
            </a:r>
          </a:p>
        </p:txBody>
      </p:sp>
      <p:grpSp>
        <p:nvGrpSpPr>
          <p:cNvPr id="40" name="Group 39">
            <a:extLst>
              <a:ext uri="{FF2B5EF4-FFF2-40B4-BE49-F238E27FC236}">
                <a16:creationId xmlns:a16="http://schemas.microsoft.com/office/drawing/2014/main" id="{2301745C-27D1-4E34-A217-5C7C97DF20FF}"/>
              </a:ext>
            </a:extLst>
          </p:cNvPr>
          <p:cNvGrpSpPr/>
          <p:nvPr/>
        </p:nvGrpSpPr>
        <p:grpSpPr>
          <a:xfrm>
            <a:off x="2769938" y="3829016"/>
            <a:ext cx="818793" cy="1111302"/>
            <a:chOff x="2524422" y="3839031"/>
            <a:chExt cx="1345195" cy="1647081"/>
          </a:xfrm>
        </p:grpSpPr>
        <p:cxnSp>
          <p:nvCxnSpPr>
            <p:cNvPr id="41" name="Straight Arrow Connector 40">
              <a:extLst>
                <a:ext uri="{FF2B5EF4-FFF2-40B4-BE49-F238E27FC236}">
                  <a16:creationId xmlns:a16="http://schemas.microsoft.com/office/drawing/2014/main" id="{ADC8B232-D239-4813-AC96-2303E09095BA}"/>
                </a:ext>
              </a:extLst>
            </p:cNvPr>
            <p:cNvCxnSpPr/>
            <p:nvPr/>
          </p:nvCxnSpPr>
          <p:spPr bwMode="auto">
            <a:xfrm>
              <a:off x="2524422" y="3839031"/>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42" name="Straight Arrow Connector 41">
              <a:extLst>
                <a:ext uri="{FF2B5EF4-FFF2-40B4-BE49-F238E27FC236}">
                  <a16:creationId xmlns:a16="http://schemas.microsoft.com/office/drawing/2014/main" id="{C05E9A5A-D32B-4603-BBA7-1D990ACF845E}"/>
                </a:ext>
              </a:extLst>
            </p:cNvPr>
            <p:cNvCxnSpPr/>
            <p:nvPr/>
          </p:nvCxnSpPr>
          <p:spPr bwMode="auto">
            <a:xfrm>
              <a:off x="2524422" y="4059026"/>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43" name="Straight Arrow Connector 42">
              <a:extLst>
                <a:ext uri="{FF2B5EF4-FFF2-40B4-BE49-F238E27FC236}">
                  <a16:creationId xmlns:a16="http://schemas.microsoft.com/office/drawing/2014/main" id="{0EE4C66E-F2EB-40CF-A8C4-50E58B318242}"/>
                </a:ext>
              </a:extLst>
            </p:cNvPr>
            <p:cNvCxnSpPr/>
            <p:nvPr/>
          </p:nvCxnSpPr>
          <p:spPr bwMode="auto">
            <a:xfrm>
              <a:off x="2524422" y="4296622"/>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44" name="Straight Arrow Connector 43">
              <a:extLst>
                <a:ext uri="{FF2B5EF4-FFF2-40B4-BE49-F238E27FC236}">
                  <a16:creationId xmlns:a16="http://schemas.microsoft.com/office/drawing/2014/main" id="{F45746AF-88CA-4093-AE3F-7BB9A1C1B431}"/>
                </a:ext>
              </a:extLst>
            </p:cNvPr>
            <p:cNvCxnSpPr/>
            <p:nvPr/>
          </p:nvCxnSpPr>
          <p:spPr bwMode="auto">
            <a:xfrm>
              <a:off x="2524422" y="4545080"/>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45" name="Straight Arrow Connector 44">
              <a:extLst>
                <a:ext uri="{FF2B5EF4-FFF2-40B4-BE49-F238E27FC236}">
                  <a16:creationId xmlns:a16="http://schemas.microsoft.com/office/drawing/2014/main" id="{37E64048-5BE1-464C-88E6-ED5FCD74FA7C}"/>
                </a:ext>
              </a:extLst>
            </p:cNvPr>
            <p:cNvCxnSpPr/>
            <p:nvPr/>
          </p:nvCxnSpPr>
          <p:spPr bwMode="auto">
            <a:xfrm>
              <a:off x="2524422" y="4780063"/>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46" name="Straight Arrow Connector 45">
              <a:extLst>
                <a:ext uri="{FF2B5EF4-FFF2-40B4-BE49-F238E27FC236}">
                  <a16:creationId xmlns:a16="http://schemas.microsoft.com/office/drawing/2014/main" id="{F4AF6638-3418-435B-BFDC-432919C7A491}"/>
                </a:ext>
              </a:extLst>
            </p:cNvPr>
            <p:cNvCxnSpPr/>
            <p:nvPr/>
          </p:nvCxnSpPr>
          <p:spPr bwMode="auto">
            <a:xfrm>
              <a:off x="2524422" y="5000059"/>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47" name="Straight Arrow Connector 46">
              <a:extLst>
                <a:ext uri="{FF2B5EF4-FFF2-40B4-BE49-F238E27FC236}">
                  <a16:creationId xmlns:a16="http://schemas.microsoft.com/office/drawing/2014/main" id="{C762A70B-E926-4A49-B13C-1BB4310BBC36}"/>
                </a:ext>
              </a:extLst>
            </p:cNvPr>
            <p:cNvCxnSpPr/>
            <p:nvPr/>
          </p:nvCxnSpPr>
          <p:spPr bwMode="auto">
            <a:xfrm>
              <a:off x="2524422" y="5237654"/>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48" name="Straight Arrow Connector 47">
              <a:extLst>
                <a:ext uri="{FF2B5EF4-FFF2-40B4-BE49-F238E27FC236}">
                  <a16:creationId xmlns:a16="http://schemas.microsoft.com/office/drawing/2014/main" id="{AD6AB932-8549-4464-A6A0-EAB0D9D94901}"/>
                </a:ext>
              </a:extLst>
            </p:cNvPr>
            <p:cNvCxnSpPr/>
            <p:nvPr/>
          </p:nvCxnSpPr>
          <p:spPr bwMode="auto">
            <a:xfrm>
              <a:off x="2524422" y="5486112"/>
              <a:ext cx="1345195" cy="0"/>
            </a:xfrm>
            <a:prstGeom prst="straightConnector1">
              <a:avLst/>
            </a:prstGeom>
            <a:noFill/>
            <a:ln w="19050" cap="flat" cmpd="sng" algn="ctr">
              <a:solidFill>
                <a:schemeClr val="tx1"/>
              </a:solidFill>
              <a:prstDash val="solid"/>
              <a:round/>
              <a:headEnd type="none" w="med" len="med"/>
              <a:tailEnd type="arrow"/>
            </a:ln>
            <a:effectLst/>
          </p:spPr>
        </p:cxnSp>
      </p:grpSp>
      <p:grpSp>
        <p:nvGrpSpPr>
          <p:cNvPr id="49" name="Group 48">
            <a:extLst>
              <a:ext uri="{FF2B5EF4-FFF2-40B4-BE49-F238E27FC236}">
                <a16:creationId xmlns:a16="http://schemas.microsoft.com/office/drawing/2014/main" id="{6B0B9E6E-122A-45A1-95CB-94B0F49FCAD1}"/>
              </a:ext>
            </a:extLst>
          </p:cNvPr>
          <p:cNvGrpSpPr/>
          <p:nvPr/>
        </p:nvGrpSpPr>
        <p:grpSpPr>
          <a:xfrm>
            <a:off x="2337376" y="3657480"/>
            <a:ext cx="479618" cy="1419080"/>
            <a:chOff x="1925234" y="3301119"/>
            <a:chExt cx="479618" cy="1419080"/>
          </a:xfrm>
        </p:grpSpPr>
        <p:sp>
          <p:nvSpPr>
            <p:cNvPr id="50" name="TextBox 49">
              <a:extLst>
                <a:ext uri="{FF2B5EF4-FFF2-40B4-BE49-F238E27FC236}">
                  <a16:creationId xmlns:a16="http://schemas.microsoft.com/office/drawing/2014/main" id="{784825BF-65A5-4E66-A362-8A3D03FD62EB}"/>
                </a:ext>
              </a:extLst>
            </p:cNvPr>
            <p:cNvSpPr txBox="1"/>
            <p:nvPr/>
          </p:nvSpPr>
          <p:spPr>
            <a:xfrm>
              <a:off x="1925234" y="3301119"/>
              <a:ext cx="474659" cy="307777"/>
            </a:xfrm>
            <a:prstGeom prst="rect">
              <a:avLst/>
            </a:prstGeom>
            <a:noFill/>
          </p:spPr>
          <p:txBody>
            <a:bodyPr wrap="none" rtlCol="0">
              <a:spAutoFit/>
            </a:bodyPr>
            <a:lstStyle/>
            <a:p>
              <a:r>
                <a:rPr lang="en-GB" sz="1400" b="0" dirty="0"/>
                <a:t>Bit0</a:t>
              </a:r>
            </a:p>
          </p:txBody>
        </p:sp>
        <p:sp>
          <p:nvSpPr>
            <p:cNvPr id="51" name="TextBox 50">
              <a:extLst>
                <a:ext uri="{FF2B5EF4-FFF2-40B4-BE49-F238E27FC236}">
                  <a16:creationId xmlns:a16="http://schemas.microsoft.com/office/drawing/2014/main" id="{10A0BD08-5C44-4468-A49D-06A49A4CDF55}"/>
                </a:ext>
              </a:extLst>
            </p:cNvPr>
            <p:cNvSpPr txBox="1"/>
            <p:nvPr/>
          </p:nvSpPr>
          <p:spPr>
            <a:xfrm>
              <a:off x="1925234" y="3449553"/>
              <a:ext cx="474659" cy="307777"/>
            </a:xfrm>
            <a:prstGeom prst="rect">
              <a:avLst/>
            </a:prstGeom>
            <a:noFill/>
          </p:spPr>
          <p:txBody>
            <a:bodyPr wrap="none" rtlCol="0">
              <a:spAutoFit/>
            </a:bodyPr>
            <a:lstStyle/>
            <a:p>
              <a:r>
                <a:rPr lang="en-GB" sz="1400" b="0" dirty="0"/>
                <a:t>Bit1</a:t>
              </a:r>
            </a:p>
          </p:txBody>
        </p:sp>
        <p:sp>
          <p:nvSpPr>
            <p:cNvPr id="52" name="TextBox 51">
              <a:extLst>
                <a:ext uri="{FF2B5EF4-FFF2-40B4-BE49-F238E27FC236}">
                  <a16:creationId xmlns:a16="http://schemas.microsoft.com/office/drawing/2014/main" id="{9E6D3B0E-816E-4654-B212-3CCAC572E9D4}"/>
                </a:ext>
              </a:extLst>
            </p:cNvPr>
            <p:cNvSpPr txBox="1"/>
            <p:nvPr/>
          </p:nvSpPr>
          <p:spPr>
            <a:xfrm>
              <a:off x="1925234" y="3609861"/>
              <a:ext cx="474659" cy="307777"/>
            </a:xfrm>
            <a:prstGeom prst="rect">
              <a:avLst/>
            </a:prstGeom>
            <a:noFill/>
          </p:spPr>
          <p:txBody>
            <a:bodyPr wrap="none" rtlCol="0">
              <a:spAutoFit/>
            </a:bodyPr>
            <a:lstStyle/>
            <a:p>
              <a:r>
                <a:rPr lang="en-GB" sz="1400" b="0" dirty="0"/>
                <a:t>Bit2</a:t>
              </a:r>
            </a:p>
          </p:txBody>
        </p:sp>
        <p:sp>
          <p:nvSpPr>
            <p:cNvPr id="53" name="TextBox 52">
              <a:extLst>
                <a:ext uri="{FF2B5EF4-FFF2-40B4-BE49-F238E27FC236}">
                  <a16:creationId xmlns:a16="http://schemas.microsoft.com/office/drawing/2014/main" id="{A4CC6EC0-5B8B-4547-8381-04CCDBBE739E}"/>
                </a:ext>
              </a:extLst>
            </p:cNvPr>
            <p:cNvSpPr txBox="1"/>
            <p:nvPr/>
          </p:nvSpPr>
          <p:spPr>
            <a:xfrm>
              <a:off x="1925234" y="3777498"/>
              <a:ext cx="474659" cy="307777"/>
            </a:xfrm>
            <a:prstGeom prst="rect">
              <a:avLst/>
            </a:prstGeom>
            <a:noFill/>
          </p:spPr>
          <p:txBody>
            <a:bodyPr wrap="none" rtlCol="0">
              <a:spAutoFit/>
            </a:bodyPr>
            <a:lstStyle/>
            <a:p>
              <a:r>
                <a:rPr lang="en-GB" sz="1400" b="0" dirty="0"/>
                <a:t>Bit3</a:t>
              </a:r>
            </a:p>
          </p:txBody>
        </p:sp>
        <p:sp>
          <p:nvSpPr>
            <p:cNvPr id="54" name="TextBox 53">
              <a:extLst>
                <a:ext uri="{FF2B5EF4-FFF2-40B4-BE49-F238E27FC236}">
                  <a16:creationId xmlns:a16="http://schemas.microsoft.com/office/drawing/2014/main" id="{06B2C3CC-E57F-4858-89E6-D3E4FFFD9663}"/>
                </a:ext>
              </a:extLst>
            </p:cNvPr>
            <p:cNvSpPr txBox="1"/>
            <p:nvPr/>
          </p:nvSpPr>
          <p:spPr>
            <a:xfrm>
              <a:off x="1925234" y="3936044"/>
              <a:ext cx="474659" cy="307777"/>
            </a:xfrm>
            <a:prstGeom prst="rect">
              <a:avLst/>
            </a:prstGeom>
            <a:noFill/>
          </p:spPr>
          <p:txBody>
            <a:bodyPr wrap="none" rtlCol="0">
              <a:spAutoFit/>
            </a:bodyPr>
            <a:lstStyle/>
            <a:p>
              <a:r>
                <a:rPr lang="en-GB" sz="1400" b="0" dirty="0"/>
                <a:t>Bit4</a:t>
              </a:r>
            </a:p>
          </p:txBody>
        </p:sp>
        <p:sp>
          <p:nvSpPr>
            <p:cNvPr id="55" name="TextBox 54">
              <a:extLst>
                <a:ext uri="{FF2B5EF4-FFF2-40B4-BE49-F238E27FC236}">
                  <a16:creationId xmlns:a16="http://schemas.microsoft.com/office/drawing/2014/main" id="{4C408785-8504-4C12-9ACD-BA9D9B801EA6}"/>
                </a:ext>
              </a:extLst>
            </p:cNvPr>
            <p:cNvSpPr txBox="1"/>
            <p:nvPr/>
          </p:nvSpPr>
          <p:spPr>
            <a:xfrm>
              <a:off x="1925234" y="4084476"/>
              <a:ext cx="474659" cy="307777"/>
            </a:xfrm>
            <a:prstGeom prst="rect">
              <a:avLst/>
            </a:prstGeom>
            <a:noFill/>
          </p:spPr>
          <p:txBody>
            <a:bodyPr wrap="none" rtlCol="0">
              <a:spAutoFit/>
            </a:bodyPr>
            <a:lstStyle/>
            <a:p>
              <a:r>
                <a:rPr lang="en-GB" sz="1400" b="0" dirty="0"/>
                <a:t>Bit5</a:t>
              </a:r>
            </a:p>
          </p:txBody>
        </p:sp>
        <p:sp>
          <p:nvSpPr>
            <p:cNvPr id="56" name="TextBox 55">
              <a:extLst>
                <a:ext uri="{FF2B5EF4-FFF2-40B4-BE49-F238E27FC236}">
                  <a16:creationId xmlns:a16="http://schemas.microsoft.com/office/drawing/2014/main" id="{23E216FF-DE2D-4B96-9182-F4E11E19916C}"/>
                </a:ext>
              </a:extLst>
            </p:cNvPr>
            <p:cNvSpPr txBox="1"/>
            <p:nvPr/>
          </p:nvSpPr>
          <p:spPr>
            <a:xfrm>
              <a:off x="1925234" y="4244785"/>
              <a:ext cx="474659" cy="307777"/>
            </a:xfrm>
            <a:prstGeom prst="rect">
              <a:avLst/>
            </a:prstGeom>
            <a:noFill/>
          </p:spPr>
          <p:txBody>
            <a:bodyPr wrap="none" rtlCol="0">
              <a:spAutoFit/>
            </a:bodyPr>
            <a:lstStyle/>
            <a:p>
              <a:r>
                <a:rPr lang="en-GB" sz="1400" b="0" dirty="0"/>
                <a:t>Bit6</a:t>
              </a:r>
            </a:p>
          </p:txBody>
        </p:sp>
        <p:sp>
          <p:nvSpPr>
            <p:cNvPr id="57" name="TextBox 56">
              <a:extLst>
                <a:ext uri="{FF2B5EF4-FFF2-40B4-BE49-F238E27FC236}">
                  <a16:creationId xmlns:a16="http://schemas.microsoft.com/office/drawing/2014/main" id="{FF244F5E-4E57-4678-9DEA-45DC4A053E12}"/>
                </a:ext>
              </a:extLst>
            </p:cNvPr>
            <p:cNvSpPr txBox="1"/>
            <p:nvPr/>
          </p:nvSpPr>
          <p:spPr>
            <a:xfrm>
              <a:off x="1925234" y="4412422"/>
              <a:ext cx="479618" cy="307777"/>
            </a:xfrm>
            <a:prstGeom prst="rect">
              <a:avLst/>
            </a:prstGeom>
            <a:noFill/>
          </p:spPr>
          <p:txBody>
            <a:bodyPr wrap="none" rtlCol="0">
              <a:spAutoFit/>
            </a:bodyPr>
            <a:lstStyle/>
            <a:p>
              <a:r>
                <a:rPr lang="en-GB" sz="1400" b="0" dirty="0"/>
                <a:t>Bit7</a:t>
              </a:r>
            </a:p>
          </p:txBody>
        </p:sp>
      </p:grpSp>
      <p:sp>
        <p:nvSpPr>
          <p:cNvPr id="58" name="TextBox 57">
            <a:extLst>
              <a:ext uri="{FF2B5EF4-FFF2-40B4-BE49-F238E27FC236}">
                <a16:creationId xmlns:a16="http://schemas.microsoft.com/office/drawing/2014/main" id="{F7848163-55D7-4324-8463-E6AC2E3D041C}"/>
              </a:ext>
            </a:extLst>
          </p:cNvPr>
          <p:cNvSpPr txBox="1"/>
          <p:nvPr/>
        </p:nvSpPr>
        <p:spPr>
          <a:xfrm>
            <a:off x="5333671" y="4024456"/>
            <a:ext cx="1418504" cy="769441"/>
          </a:xfrm>
          <a:prstGeom prst="rect">
            <a:avLst/>
          </a:prstGeom>
          <a:noFill/>
        </p:spPr>
        <p:txBody>
          <a:bodyPr wrap="square" rtlCol="0">
            <a:spAutoFit/>
          </a:bodyPr>
          <a:lstStyle/>
          <a:p>
            <a:r>
              <a:rPr lang="en-GB" sz="1500" b="0" dirty="0"/>
              <a:t>Analog Voltage</a:t>
            </a:r>
          </a:p>
          <a:p>
            <a:r>
              <a:rPr lang="en-GB" sz="1500" dirty="0"/>
              <a:t>O</a:t>
            </a:r>
            <a:r>
              <a:rPr lang="en-GB" sz="1500" b="0" dirty="0"/>
              <a:t>utput: V</a:t>
            </a:r>
            <a:r>
              <a:rPr lang="en-GB" sz="1500" b="0" baseline="-25000" dirty="0"/>
              <a:t>o</a:t>
            </a:r>
          </a:p>
          <a:p>
            <a:r>
              <a:rPr lang="en-GB" sz="1400" b="0" dirty="0"/>
              <a:t> </a:t>
            </a:r>
          </a:p>
        </p:txBody>
      </p:sp>
      <p:cxnSp>
        <p:nvCxnSpPr>
          <p:cNvPr id="59" name="Straight Arrow Connector 58">
            <a:extLst>
              <a:ext uri="{FF2B5EF4-FFF2-40B4-BE49-F238E27FC236}">
                <a16:creationId xmlns:a16="http://schemas.microsoft.com/office/drawing/2014/main" id="{CD116871-1C60-4020-AD2A-9774A340B365}"/>
              </a:ext>
            </a:extLst>
          </p:cNvPr>
          <p:cNvCxnSpPr>
            <a:endCxn id="39" idx="0"/>
          </p:cNvCxnSpPr>
          <p:nvPr/>
        </p:nvCxnSpPr>
        <p:spPr bwMode="auto">
          <a:xfrm>
            <a:off x="4297007" y="3503948"/>
            <a:ext cx="1" cy="206321"/>
          </a:xfrm>
          <a:prstGeom prst="straightConnector1">
            <a:avLst/>
          </a:prstGeom>
          <a:noFill/>
          <a:ln w="19050" cap="flat" cmpd="sng" algn="ctr">
            <a:solidFill>
              <a:schemeClr val="tx1"/>
            </a:solidFill>
            <a:prstDash val="solid"/>
            <a:round/>
            <a:headEnd type="none" w="med" len="med"/>
            <a:tailEnd type="arrow"/>
          </a:ln>
          <a:effectLst/>
        </p:spPr>
      </p:cxnSp>
      <p:sp>
        <p:nvSpPr>
          <p:cNvPr id="60" name="TextBox 59">
            <a:extLst>
              <a:ext uri="{FF2B5EF4-FFF2-40B4-BE49-F238E27FC236}">
                <a16:creationId xmlns:a16="http://schemas.microsoft.com/office/drawing/2014/main" id="{341215FC-EA6E-48C1-AF3B-675C9209361F}"/>
              </a:ext>
            </a:extLst>
          </p:cNvPr>
          <p:cNvSpPr txBox="1"/>
          <p:nvPr/>
        </p:nvSpPr>
        <p:spPr>
          <a:xfrm>
            <a:off x="3412610" y="3260451"/>
            <a:ext cx="1918605" cy="323165"/>
          </a:xfrm>
          <a:prstGeom prst="rect">
            <a:avLst/>
          </a:prstGeom>
          <a:noFill/>
        </p:spPr>
        <p:txBody>
          <a:bodyPr wrap="square" rtlCol="0">
            <a:spAutoFit/>
          </a:bodyPr>
          <a:lstStyle/>
          <a:p>
            <a:r>
              <a:rPr lang="en-GB" sz="1500" b="0" dirty="0"/>
              <a:t>Reference Voltage: </a:t>
            </a:r>
            <a:r>
              <a:rPr lang="en-GB" sz="1500" b="0" dirty="0" err="1"/>
              <a:t>V</a:t>
            </a:r>
            <a:r>
              <a:rPr lang="en-GB" sz="1500" b="0" baseline="-25000" dirty="0" err="1"/>
              <a:t>r</a:t>
            </a:r>
            <a:endParaRPr lang="en-GB" sz="1500" b="0" baseline="-25000" dirty="0"/>
          </a:p>
        </p:txBody>
      </p:sp>
      <p:grpSp>
        <p:nvGrpSpPr>
          <p:cNvPr id="61" name="Group 60">
            <a:extLst>
              <a:ext uri="{FF2B5EF4-FFF2-40B4-BE49-F238E27FC236}">
                <a16:creationId xmlns:a16="http://schemas.microsoft.com/office/drawing/2014/main" id="{D01FCF6A-D5E0-4B61-87F8-731EFCFBE7EC}"/>
              </a:ext>
            </a:extLst>
          </p:cNvPr>
          <p:cNvGrpSpPr/>
          <p:nvPr/>
        </p:nvGrpSpPr>
        <p:grpSpPr>
          <a:xfrm>
            <a:off x="5005284" y="3980669"/>
            <a:ext cx="596968" cy="666933"/>
            <a:chOff x="5444858" y="4063799"/>
            <a:chExt cx="935923" cy="988474"/>
          </a:xfrm>
        </p:grpSpPr>
        <p:cxnSp>
          <p:nvCxnSpPr>
            <p:cNvPr id="62" name="Straight Arrow Connector 61">
              <a:extLst>
                <a:ext uri="{FF2B5EF4-FFF2-40B4-BE49-F238E27FC236}">
                  <a16:creationId xmlns:a16="http://schemas.microsoft.com/office/drawing/2014/main" id="{BEC0473E-4A21-4AB2-A057-F3FCDCA12A54}"/>
                </a:ext>
              </a:extLst>
            </p:cNvPr>
            <p:cNvCxnSpPr/>
            <p:nvPr/>
          </p:nvCxnSpPr>
          <p:spPr bwMode="auto">
            <a:xfrm>
              <a:off x="5444858" y="4063799"/>
              <a:ext cx="935923" cy="0"/>
            </a:xfrm>
            <a:prstGeom prst="straightConnector1">
              <a:avLst/>
            </a:prstGeom>
            <a:noFill/>
            <a:ln w="19050" cap="flat" cmpd="sng" algn="ctr">
              <a:solidFill>
                <a:schemeClr val="tx1"/>
              </a:solidFill>
              <a:prstDash val="solid"/>
              <a:round/>
              <a:headEnd type="none" w="med" len="med"/>
              <a:tailEnd type="arrow"/>
            </a:ln>
            <a:effectLst/>
          </p:spPr>
        </p:cxnSp>
        <p:cxnSp>
          <p:nvCxnSpPr>
            <p:cNvPr id="63" name="Straight Arrow Connector 62">
              <a:extLst>
                <a:ext uri="{FF2B5EF4-FFF2-40B4-BE49-F238E27FC236}">
                  <a16:creationId xmlns:a16="http://schemas.microsoft.com/office/drawing/2014/main" id="{45B01510-4411-4DDF-9EC1-8CF47694B246}"/>
                </a:ext>
              </a:extLst>
            </p:cNvPr>
            <p:cNvCxnSpPr/>
            <p:nvPr/>
          </p:nvCxnSpPr>
          <p:spPr bwMode="auto">
            <a:xfrm>
              <a:off x="5444858" y="5052273"/>
              <a:ext cx="935923" cy="0"/>
            </a:xfrm>
            <a:prstGeom prst="straightConnector1">
              <a:avLst/>
            </a:prstGeom>
            <a:noFill/>
            <a:ln w="19050" cap="flat" cmpd="sng" algn="ctr">
              <a:solidFill>
                <a:schemeClr val="tx1"/>
              </a:solidFill>
              <a:prstDash val="solid"/>
              <a:round/>
              <a:headEnd type="none" w="med" len="med"/>
              <a:tailEnd type="arrow"/>
            </a:ln>
            <a:effectLst/>
          </p:spPr>
        </p:cxnSp>
      </p:grpSp>
      <p:sp>
        <p:nvSpPr>
          <p:cNvPr id="64" name="TextBox 63">
            <a:extLst>
              <a:ext uri="{FF2B5EF4-FFF2-40B4-BE49-F238E27FC236}">
                <a16:creationId xmlns:a16="http://schemas.microsoft.com/office/drawing/2014/main" id="{4122D988-5C72-4342-9FCF-F1C249E4CD03}"/>
              </a:ext>
            </a:extLst>
          </p:cNvPr>
          <p:cNvSpPr txBox="1"/>
          <p:nvPr/>
        </p:nvSpPr>
        <p:spPr>
          <a:xfrm>
            <a:off x="4690291" y="3823560"/>
            <a:ext cx="420821" cy="307777"/>
          </a:xfrm>
          <a:prstGeom prst="rect">
            <a:avLst/>
          </a:prstGeom>
          <a:noFill/>
        </p:spPr>
        <p:txBody>
          <a:bodyPr wrap="square" rtlCol="0">
            <a:spAutoFit/>
          </a:bodyPr>
          <a:lstStyle/>
          <a:p>
            <a:r>
              <a:rPr lang="en-GB" sz="1400" b="0" dirty="0"/>
              <a:t>+</a:t>
            </a:r>
          </a:p>
        </p:txBody>
      </p:sp>
      <p:sp>
        <p:nvSpPr>
          <p:cNvPr id="65" name="TextBox 64">
            <a:extLst>
              <a:ext uri="{FF2B5EF4-FFF2-40B4-BE49-F238E27FC236}">
                <a16:creationId xmlns:a16="http://schemas.microsoft.com/office/drawing/2014/main" id="{BE077A0F-83A3-4972-BC80-752966C45CD7}"/>
              </a:ext>
            </a:extLst>
          </p:cNvPr>
          <p:cNvSpPr txBox="1"/>
          <p:nvPr/>
        </p:nvSpPr>
        <p:spPr>
          <a:xfrm>
            <a:off x="4680667" y="4477841"/>
            <a:ext cx="420821" cy="307777"/>
          </a:xfrm>
          <a:prstGeom prst="rect">
            <a:avLst/>
          </a:prstGeom>
          <a:noFill/>
        </p:spPr>
        <p:txBody>
          <a:bodyPr wrap="square" rtlCol="0">
            <a:spAutoFit/>
          </a:bodyPr>
          <a:lstStyle/>
          <a:p>
            <a:r>
              <a:rPr lang="en-GB" sz="1400" b="0" dirty="0"/>
              <a:t>-</a:t>
            </a:r>
          </a:p>
        </p:txBody>
      </p:sp>
      <p:sp>
        <p:nvSpPr>
          <p:cNvPr id="66" name="TextBox 65">
            <a:extLst>
              <a:ext uri="{FF2B5EF4-FFF2-40B4-BE49-F238E27FC236}">
                <a16:creationId xmlns:a16="http://schemas.microsoft.com/office/drawing/2014/main" id="{691BC51C-92D0-4022-A4DA-8198EE476DDC}"/>
              </a:ext>
            </a:extLst>
          </p:cNvPr>
          <p:cNvSpPr txBox="1"/>
          <p:nvPr/>
        </p:nvSpPr>
        <p:spPr>
          <a:xfrm>
            <a:off x="4161503" y="3692648"/>
            <a:ext cx="420821" cy="307777"/>
          </a:xfrm>
          <a:prstGeom prst="rect">
            <a:avLst/>
          </a:prstGeom>
          <a:noFill/>
        </p:spPr>
        <p:txBody>
          <a:bodyPr wrap="square" rtlCol="0">
            <a:spAutoFit/>
          </a:bodyPr>
          <a:lstStyle/>
          <a:p>
            <a:r>
              <a:rPr lang="en-GB" sz="1400" b="0" dirty="0"/>
              <a:t>+</a:t>
            </a:r>
          </a:p>
        </p:txBody>
      </p:sp>
      <p:sp>
        <p:nvSpPr>
          <p:cNvPr id="67" name="Up Arrow 39">
            <a:extLst>
              <a:ext uri="{FF2B5EF4-FFF2-40B4-BE49-F238E27FC236}">
                <a16:creationId xmlns:a16="http://schemas.microsoft.com/office/drawing/2014/main" id="{52F01CF6-53A7-415A-83A7-43BA295A786A}"/>
              </a:ext>
            </a:extLst>
          </p:cNvPr>
          <p:cNvSpPr/>
          <p:nvPr/>
        </p:nvSpPr>
        <p:spPr bwMode="auto">
          <a:xfrm>
            <a:off x="4117372" y="5052106"/>
            <a:ext cx="254542" cy="208450"/>
          </a:xfrm>
          <a:prstGeom prst="upArrow">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a:ln>
                <a:noFill/>
              </a:ln>
              <a:solidFill>
                <a:srgbClr val="000000"/>
              </a:solidFill>
              <a:effectLst/>
              <a:latin typeface="Arial" charset="0"/>
              <a:ea typeface="MS PGothic" pitchFamily="34" charset="-128"/>
            </a:endParaRPr>
          </a:p>
        </p:txBody>
      </p:sp>
      <p:sp>
        <p:nvSpPr>
          <p:cNvPr id="68" name="TextBox 67">
            <a:extLst>
              <a:ext uri="{FF2B5EF4-FFF2-40B4-BE49-F238E27FC236}">
                <a16:creationId xmlns:a16="http://schemas.microsoft.com/office/drawing/2014/main" id="{2B7A90CC-3C67-4EAD-96DC-D6C1C3BD8111}"/>
              </a:ext>
            </a:extLst>
          </p:cNvPr>
          <p:cNvSpPr txBox="1"/>
          <p:nvPr/>
        </p:nvSpPr>
        <p:spPr>
          <a:xfrm>
            <a:off x="3588730" y="5260556"/>
            <a:ext cx="1416554" cy="323165"/>
          </a:xfrm>
          <a:prstGeom prst="rect">
            <a:avLst/>
          </a:prstGeom>
          <a:noFill/>
        </p:spPr>
        <p:txBody>
          <a:bodyPr wrap="square" rtlCol="0">
            <a:spAutoFit/>
          </a:bodyPr>
          <a:lstStyle/>
          <a:p>
            <a:pPr algn="ctr"/>
            <a:r>
              <a:rPr lang="en-GB" sz="1500" dirty="0"/>
              <a:t>Control Signals</a:t>
            </a:r>
          </a:p>
        </p:txBody>
      </p:sp>
      <p:sp>
        <p:nvSpPr>
          <p:cNvPr id="69" name="TextBox 68">
            <a:extLst>
              <a:ext uri="{FF2B5EF4-FFF2-40B4-BE49-F238E27FC236}">
                <a16:creationId xmlns:a16="http://schemas.microsoft.com/office/drawing/2014/main" id="{C056C040-FCE5-43A6-A589-0CCFE2F3E6C9}"/>
              </a:ext>
            </a:extLst>
          </p:cNvPr>
          <p:cNvSpPr txBox="1"/>
          <p:nvPr/>
        </p:nvSpPr>
        <p:spPr>
          <a:xfrm>
            <a:off x="774978" y="4199384"/>
            <a:ext cx="1303357" cy="323165"/>
          </a:xfrm>
          <a:prstGeom prst="rect">
            <a:avLst/>
          </a:prstGeom>
          <a:noFill/>
        </p:spPr>
        <p:txBody>
          <a:bodyPr wrap="square" rtlCol="0">
            <a:spAutoFit/>
          </a:bodyPr>
          <a:lstStyle/>
          <a:p>
            <a:r>
              <a:rPr lang="en-GB" sz="1500" b="0" dirty="0"/>
              <a:t>Digital Input D</a:t>
            </a:r>
          </a:p>
        </p:txBody>
      </p:sp>
      <p:sp>
        <p:nvSpPr>
          <p:cNvPr id="70" name="Left Brace 69">
            <a:extLst>
              <a:ext uri="{FF2B5EF4-FFF2-40B4-BE49-F238E27FC236}">
                <a16:creationId xmlns:a16="http://schemas.microsoft.com/office/drawing/2014/main" id="{F6A05498-0AB6-4B01-9B6D-9BB32E739A78}"/>
              </a:ext>
            </a:extLst>
          </p:cNvPr>
          <p:cNvSpPr/>
          <p:nvPr/>
        </p:nvSpPr>
        <p:spPr bwMode="auto">
          <a:xfrm>
            <a:off x="2010093" y="3782321"/>
            <a:ext cx="208613" cy="1183246"/>
          </a:xfrm>
          <a:prstGeom prst="leftBrace">
            <a:avLst>
              <a:gd name="adj1" fmla="val 34611"/>
              <a:gd name="adj2" fmla="val 50000"/>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a:ln>
                <a:noFill/>
              </a:ln>
              <a:solidFill>
                <a:srgbClr val="000000"/>
              </a:solidFill>
              <a:effectLst/>
              <a:latin typeface="Arial" charset="0"/>
              <a:ea typeface="MS PGothic" pitchFamily="34" charset="-128"/>
            </a:endParaRPr>
          </a:p>
        </p:txBody>
      </p:sp>
      <p:pic>
        <p:nvPicPr>
          <p:cNvPr id="71" name="Bild 7">
            <a:extLst>
              <a:ext uri="{FF2B5EF4-FFF2-40B4-BE49-F238E27FC236}">
                <a16:creationId xmlns:a16="http://schemas.microsoft.com/office/drawing/2014/main" id="{BBE8B4FC-B954-48EC-933C-E3E67175271E}"/>
              </a:ext>
            </a:extLst>
          </p:cNvPr>
          <p:cNvPicPr>
            <a:picLocks noChangeAspect="1"/>
          </p:cNvPicPr>
          <p:nvPr/>
        </p:nvPicPr>
        <p:blipFill>
          <a:blip r:embed="rId3"/>
          <a:stretch>
            <a:fillRect/>
          </a:stretch>
        </p:blipFill>
        <p:spPr>
          <a:xfrm>
            <a:off x="7612362" y="3007624"/>
            <a:ext cx="3464719" cy="2871395"/>
          </a:xfrm>
          <a:prstGeom prst="rect">
            <a:avLst/>
          </a:prstGeom>
        </p:spPr>
      </p:pic>
      <p:cxnSp>
        <p:nvCxnSpPr>
          <p:cNvPr id="72" name="Gerade Verbindung mit Pfeil 25">
            <a:extLst>
              <a:ext uri="{FF2B5EF4-FFF2-40B4-BE49-F238E27FC236}">
                <a16:creationId xmlns:a16="http://schemas.microsoft.com/office/drawing/2014/main" id="{14F6DB6A-4E9B-4BDF-ACFE-F8EA9274339E}"/>
              </a:ext>
            </a:extLst>
          </p:cNvPr>
          <p:cNvCxnSpPr>
            <a:cxnSpLocks/>
          </p:cNvCxnSpPr>
          <p:nvPr/>
        </p:nvCxnSpPr>
        <p:spPr>
          <a:xfrm flipV="1">
            <a:off x="5111112" y="4612373"/>
            <a:ext cx="2749022" cy="3105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3" name="Rechteck 26">
            <a:extLst>
              <a:ext uri="{FF2B5EF4-FFF2-40B4-BE49-F238E27FC236}">
                <a16:creationId xmlns:a16="http://schemas.microsoft.com/office/drawing/2014/main" id="{DA60C70A-0B54-4857-9799-BB5E5331A924}"/>
              </a:ext>
            </a:extLst>
          </p:cNvPr>
          <p:cNvSpPr/>
          <p:nvPr/>
        </p:nvSpPr>
        <p:spPr>
          <a:xfrm>
            <a:off x="7370771" y="5847391"/>
            <a:ext cx="3892412" cy="261610"/>
          </a:xfrm>
          <a:prstGeom prst="rect">
            <a:avLst/>
          </a:prstGeom>
        </p:spPr>
        <p:txBody>
          <a:bodyPr wrap="none">
            <a:spAutoFit/>
          </a:bodyPr>
          <a:lstStyle/>
          <a:p>
            <a:r>
              <a:rPr lang="en-GB" sz="1100" dirty="0"/>
              <a:t>source: http://</a:t>
            </a:r>
            <a:r>
              <a:rPr lang="en-GB" sz="1100" dirty="0" err="1"/>
              <a:t>www.vias.org</a:t>
            </a:r>
            <a:r>
              <a:rPr lang="en-GB" sz="1100" dirty="0"/>
              <a:t>/</a:t>
            </a:r>
            <a:r>
              <a:rPr lang="en-GB" sz="1100" dirty="0" err="1"/>
              <a:t>mikroelektronik</a:t>
            </a:r>
            <a:r>
              <a:rPr lang="en-GB" sz="1100" dirty="0"/>
              <a:t>/</a:t>
            </a:r>
            <a:r>
              <a:rPr lang="en-GB" sz="1100" dirty="0" err="1"/>
              <a:t>da_converter.html</a:t>
            </a:r>
            <a:endParaRPr lang="en-GB" sz="1100" dirty="0"/>
          </a:p>
        </p:txBody>
      </p:sp>
    </p:spTree>
    <p:extLst>
      <p:ext uri="{BB962C8B-B14F-4D97-AF65-F5344CB8AC3E}">
        <p14:creationId xmlns:p14="http://schemas.microsoft.com/office/powerpoint/2010/main" val="270512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C1E9-FF29-4C6E-9267-A504C57065AC}"/>
              </a:ext>
            </a:extLst>
          </p:cNvPr>
          <p:cNvSpPr>
            <a:spLocks noGrp="1"/>
          </p:cNvSpPr>
          <p:nvPr>
            <p:ph type="title"/>
          </p:nvPr>
        </p:nvSpPr>
        <p:spPr/>
        <p:txBody>
          <a:bodyPr/>
          <a:lstStyle/>
          <a:p>
            <a:r>
              <a:rPr lang="en-GB" dirty="0"/>
              <a:t>Digital-to-Analog Converter</a:t>
            </a:r>
            <a:endParaRPr lang="en-US" dirty="0"/>
          </a:p>
        </p:txBody>
      </p:sp>
      <p:sp>
        <p:nvSpPr>
          <p:cNvPr id="3" name="Content Placeholder 2">
            <a:extLst>
              <a:ext uri="{FF2B5EF4-FFF2-40B4-BE49-F238E27FC236}">
                <a16:creationId xmlns:a16="http://schemas.microsoft.com/office/drawing/2014/main" id="{5D5B519C-B889-4C72-BA83-082DED7B308A}"/>
              </a:ext>
            </a:extLst>
          </p:cNvPr>
          <p:cNvSpPr>
            <a:spLocks noGrp="1"/>
          </p:cNvSpPr>
          <p:nvPr>
            <p:ph idx="1"/>
          </p:nvPr>
        </p:nvSpPr>
        <p:spPr>
          <a:xfrm>
            <a:off x="479425" y="1171111"/>
            <a:ext cx="11233150" cy="4948335"/>
          </a:xfrm>
        </p:spPr>
        <p:txBody>
          <a:bodyPr/>
          <a:lstStyle/>
          <a:p>
            <a:r>
              <a:rPr lang="en-GB" sz="2000" dirty="0"/>
              <a:t>The relationship between a DAC’s input and its output is:</a:t>
            </a:r>
          </a:p>
          <a:p>
            <a:pPr lvl="1"/>
            <a:endParaRPr lang="en-GB" sz="1600" dirty="0"/>
          </a:p>
          <a:p>
            <a:pPr lvl="1"/>
            <a:r>
              <a:rPr lang="en-GB" dirty="0"/>
              <a:t>Vo: Output voltage</a:t>
            </a:r>
          </a:p>
          <a:p>
            <a:pPr lvl="1"/>
            <a:endParaRPr lang="en-GB" dirty="0"/>
          </a:p>
          <a:p>
            <a:pPr lvl="1"/>
            <a:r>
              <a:rPr lang="en-GB" dirty="0" err="1"/>
              <a:t>Vr</a:t>
            </a:r>
            <a:r>
              <a:rPr lang="en-GB" dirty="0"/>
              <a:t>: Value of the reference voltage </a:t>
            </a:r>
          </a:p>
          <a:p>
            <a:pPr lvl="1"/>
            <a:endParaRPr lang="en-GB" dirty="0"/>
          </a:p>
          <a:p>
            <a:pPr lvl="1"/>
            <a:r>
              <a:rPr lang="en-GB" dirty="0"/>
              <a:t>D: Value of the input binary word</a:t>
            </a:r>
          </a:p>
          <a:p>
            <a:pPr lvl="1"/>
            <a:endParaRPr lang="en-GB" dirty="0"/>
          </a:p>
          <a:p>
            <a:pPr lvl="1"/>
            <a:r>
              <a:rPr lang="en-GB" dirty="0"/>
              <a:t>n: the number of bits in the word</a:t>
            </a:r>
          </a:p>
          <a:p>
            <a:pPr lvl="1"/>
            <a:endParaRPr lang="en-GB" dirty="0"/>
          </a:p>
          <a:p>
            <a:pPr lvl="1"/>
            <a:r>
              <a:rPr lang="en-GB" dirty="0"/>
              <a:t>Maximum output:  </a:t>
            </a:r>
          </a:p>
          <a:p>
            <a:pPr marL="506095" lvl="1" indent="0">
              <a:buNone/>
            </a:pPr>
            <a:endParaRPr lang="en-GB" dirty="0"/>
          </a:p>
          <a:p>
            <a:pPr lvl="2">
              <a:spcBef>
                <a:spcPts val="600"/>
              </a:spcBef>
            </a:pPr>
            <a:r>
              <a:rPr lang="en-GB" dirty="0" err="1"/>
              <a:t>Vr</a:t>
            </a:r>
            <a:r>
              <a:rPr lang="en-GB" dirty="0"/>
              <a:t> is never reached in this case since:</a:t>
            </a:r>
          </a:p>
          <a:p>
            <a:endParaRPr lang="en-US" dirty="0"/>
          </a:p>
        </p:txBody>
      </p:sp>
      <p:graphicFrame>
        <p:nvGraphicFramePr>
          <p:cNvPr id="4" name="Objekt 3">
            <a:extLst>
              <a:ext uri="{FF2B5EF4-FFF2-40B4-BE49-F238E27FC236}">
                <a16:creationId xmlns:a16="http://schemas.microsoft.com/office/drawing/2014/main" id="{062672B5-479A-4487-BEFC-39BC2FC85D24}"/>
              </a:ext>
            </a:extLst>
          </p:cNvPr>
          <p:cNvGraphicFramePr>
            <a:graphicFrameLocks noChangeAspect="1"/>
          </p:cNvGraphicFramePr>
          <p:nvPr>
            <p:extLst>
              <p:ext uri="{D42A27DB-BD31-4B8C-83A1-F6EECF244321}">
                <p14:modId xmlns:p14="http://schemas.microsoft.com/office/powerpoint/2010/main" val="2839611055"/>
              </p:ext>
            </p:extLst>
          </p:nvPr>
        </p:nvGraphicFramePr>
        <p:xfrm>
          <a:off x="6770596" y="916255"/>
          <a:ext cx="1504950" cy="914400"/>
        </p:xfrm>
        <a:graphic>
          <a:graphicData uri="http://schemas.openxmlformats.org/presentationml/2006/ole">
            <mc:AlternateContent xmlns:mc="http://schemas.openxmlformats.org/markup-compatibility/2006">
              <mc:Choice xmlns:v="urn:schemas-microsoft-com:vml" Requires="v">
                <p:oleObj spid="_x0000_s1065" name="Equation" r:id="rId4" imgW="647640" imgH="393480" progId="Equation.3">
                  <p:embed/>
                </p:oleObj>
              </mc:Choice>
              <mc:Fallback>
                <p:oleObj name="Equation" r:id="rId4" imgW="647640" imgH="393480" progId="Equation.3">
                  <p:embed/>
                  <p:pic>
                    <p:nvPicPr>
                      <p:cNvPr id="4" name="Objekt 3"/>
                      <p:cNvPicPr/>
                      <p:nvPr/>
                    </p:nvPicPr>
                    <p:blipFill>
                      <a:blip r:embed="rId5"/>
                      <a:stretch>
                        <a:fillRect/>
                      </a:stretch>
                    </p:blipFill>
                    <p:spPr>
                      <a:xfrm>
                        <a:off x="6770596" y="916255"/>
                        <a:ext cx="1504950" cy="914400"/>
                      </a:xfrm>
                      <a:prstGeom prst="rect">
                        <a:avLst/>
                      </a:prstGeom>
                    </p:spPr>
                  </p:pic>
                </p:oleObj>
              </mc:Fallback>
            </mc:AlternateContent>
          </a:graphicData>
        </a:graphic>
      </p:graphicFrame>
      <p:graphicFrame>
        <p:nvGraphicFramePr>
          <p:cNvPr id="5" name="Objekt 6">
            <a:extLst>
              <a:ext uri="{FF2B5EF4-FFF2-40B4-BE49-F238E27FC236}">
                <a16:creationId xmlns:a16="http://schemas.microsoft.com/office/drawing/2014/main" id="{96B184FC-B4DA-4F83-B2EF-636E7D991129}"/>
              </a:ext>
            </a:extLst>
          </p:cNvPr>
          <p:cNvGraphicFramePr>
            <a:graphicFrameLocks noChangeAspect="1"/>
          </p:cNvGraphicFramePr>
          <p:nvPr>
            <p:extLst>
              <p:ext uri="{D42A27DB-BD31-4B8C-83A1-F6EECF244321}">
                <p14:modId xmlns:p14="http://schemas.microsoft.com/office/powerpoint/2010/main" val="1491697035"/>
              </p:ext>
            </p:extLst>
          </p:nvPr>
        </p:nvGraphicFramePr>
        <p:xfrm>
          <a:off x="3123425" y="4085248"/>
          <a:ext cx="2164080" cy="533400"/>
        </p:xfrm>
        <a:graphic>
          <a:graphicData uri="http://schemas.openxmlformats.org/presentationml/2006/ole">
            <mc:AlternateContent xmlns:mc="http://schemas.openxmlformats.org/markup-compatibility/2006">
              <mc:Choice xmlns:v="urn:schemas-microsoft-com:vml" Requires="v">
                <p:oleObj spid="_x0000_s1066" name="Formel" r:id="rId6" imgW="1803400" imgH="444500" progId="Equation.3">
                  <p:embed/>
                </p:oleObj>
              </mc:Choice>
              <mc:Fallback>
                <p:oleObj name="Formel" r:id="rId6" imgW="1803400" imgH="444500" progId="Equation.3">
                  <p:embed/>
                  <p:pic>
                    <p:nvPicPr>
                      <p:cNvPr id="7" name="Objekt 6"/>
                      <p:cNvPicPr/>
                      <p:nvPr/>
                    </p:nvPicPr>
                    <p:blipFill>
                      <a:blip r:embed="rId7"/>
                      <a:stretch>
                        <a:fillRect/>
                      </a:stretch>
                    </p:blipFill>
                    <p:spPr>
                      <a:xfrm>
                        <a:off x="3123425" y="4085248"/>
                        <a:ext cx="2164080" cy="533400"/>
                      </a:xfrm>
                      <a:prstGeom prst="rect">
                        <a:avLst/>
                      </a:prstGeom>
                    </p:spPr>
                  </p:pic>
                </p:oleObj>
              </mc:Fallback>
            </mc:AlternateContent>
          </a:graphicData>
        </a:graphic>
      </p:graphicFrame>
      <p:graphicFrame>
        <p:nvGraphicFramePr>
          <p:cNvPr id="6" name="Objekt 7">
            <a:extLst>
              <a:ext uri="{FF2B5EF4-FFF2-40B4-BE49-F238E27FC236}">
                <a16:creationId xmlns:a16="http://schemas.microsoft.com/office/drawing/2014/main" id="{1677C6ED-6279-4816-AADC-273637A15E28}"/>
              </a:ext>
            </a:extLst>
          </p:cNvPr>
          <p:cNvGraphicFramePr>
            <a:graphicFrameLocks noChangeAspect="1"/>
          </p:cNvGraphicFramePr>
          <p:nvPr>
            <p:extLst>
              <p:ext uri="{D42A27DB-BD31-4B8C-83A1-F6EECF244321}">
                <p14:modId xmlns:p14="http://schemas.microsoft.com/office/powerpoint/2010/main" val="2760882224"/>
              </p:ext>
            </p:extLst>
          </p:nvPr>
        </p:nvGraphicFramePr>
        <p:xfrm>
          <a:off x="4978693" y="4807172"/>
          <a:ext cx="1283369" cy="381000"/>
        </p:xfrm>
        <a:graphic>
          <a:graphicData uri="http://schemas.openxmlformats.org/presentationml/2006/ole">
            <mc:AlternateContent xmlns:mc="http://schemas.openxmlformats.org/markup-compatibility/2006">
              <mc:Choice xmlns:v="urn:schemas-microsoft-com:vml" Requires="v">
                <p:oleObj spid="_x0000_s1067" name="Formel" r:id="rId8" imgW="812800" imgH="241300" progId="Equation.3">
                  <p:embed/>
                </p:oleObj>
              </mc:Choice>
              <mc:Fallback>
                <p:oleObj name="Formel" r:id="rId8" imgW="812800" imgH="241300" progId="Equation.3">
                  <p:embed/>
                  <p:pic>
                    <p:nvPicPr>
                      <p:cNvPr id="8" name="Objekt 7"/>
                      <p:cNvPicPr/>
                      <p:nvPr/>
                    </p:nvPicPr>
                    <p:blipFill>
                      <a:blip r:embed="rId9"/>
                      <a:stretch>
                        <a:fillRect/>
                      </a:stretch>
                    </p:blipFill>
                    <p:spPr>
                      <a:xfrm>
                        <a:off x="4978693" y="4807172"/>
                        <a:ext cx="1283369" cy="381000"/>
                      </a:xfrm>
                      <a:prstGeom prst="rect">
                        <a:avLst/>
                      </a:prstGeom>
                    </p:spPr>
                  </p:pic>
                </p:oleObj>
              </mc:Fallback>
            </mc:AlternateContent>
          </a:graphicData>
        </a:graphic>
      </p:graphicFrame>
    </p:spTree>
    <p:extLst>
      <p:ext uri="{BB962C8B-B14F-4D97-AF65-F5344CB8AC3E}">
        <p14:creationId xmlns:p14="http://schemas.microsoft.com/office/powerpoint/2010/main" val="292065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A3D3-42AA-4CFC-93FB-F3D2CED96429}"/>
              </a:ext>
            </a:extLst>
          </p:cNvPr>
          <p:cNvSpPr>
            <a:spLocks noGrp="1"/>
          </p:cNvSpPr>
          <p:nvPr>
            <p:ph type="title"/>
          </p:nvPr>
        </p:nvSpPr>
        <p:spPr/>
        <p:txBody>
          <a:bodyPr/>
          <a:lstStyle/>
          <a:p>
            <a:r>
              <a:rPr lang="en-GB" dirty="0"/>
              <a:t>Digital-to-Analog Converter</a:t>
            </a:r>
            <a:endParaRPr lang="en-US" dirty="0"/>
          </a:p>
        </p:txBody>
      </p:sp>
      <p:sp>
        <p:nvSpPr>
          <p:cNvPr id="3" name="Content Placeholder 2">
            <a:extLst>
              <a:ext uri="{FF2B5EF4-FFF2-40B4-BE49-F238E27FC236}">
                <a16:creationId xmlns:a16="http://schemas.microsoft.com/office/drawing/2014/main" id="{43D3A6CB-2325-4C89-AFE8-9C9D6DCB6940}"/>
              </a:ext>
            </a:extLst>
          </p:cNvPr>
          <p:cNvSpPr>
            <a:spLocks noGrp="1"/>
          </p:cNvSpPr>
          <p:nvPr>
            <p:ph idx="1"/>
          </p:nvPr>
        </p:nvSpPr>
        <p:spPr/>
        <p:txBody>
          <a:bodyPr/>
          <a:lstStyle/>
          <a:p>
            <a:r>
              <a:rPr lang="en-GB" dirty="0"/>
              <a:t>For example, to generate a triangular wave:</a:t>
            </a:r>
          </a:p>
          <a:p>
            <a:pPr lvl="1"/>
            <a:r>
              <a:rPr lang="en-GB" dirty="0"/>
              <a:t>Input: 3-bit binary data</a:t>
            </a:r>
          </a:p>
          <a:p>
            <a:pPr lvl="1"/>
            <a:r>
              <a:rPr lang="en-GB" dirty="0"/>
              <a:t>Output: </a:t>
            </a:r>
            <a:r>
              <a:rPr lang="en-GB" dirty="0" err="1"/>
              <a:t>analog</a:t>
            </a:r>
            <a:r>
              <a:rPr lang="en-GB" dirty="0"/>
              <a:t> voltage ranging from 0 to 7/8 </a:t>
            </a:r>
            <a:r>
              <a:rPr lang="en-GB" kern="0" dirty="0" err="1"/>
              <a:t>V</a:t>
            </a:r>
            <a:r>
              <a:rPr lang="en-GB" kern="0" baseline="-25000" dirty="0" err="1"/>
              <a:t>r</a:t>
            </a:r>
            <a:endParaRPr lang="en-US" dirty="0"/>
          </a:p>
        </p:txBody>
      </p:sp>
      <p:graphicFrame>
        <p:nvGraphicFramePr>
          <p:cNvPr id="4" name="Content Placeholder 3">
            <a:extLst>
              <a:ext uri="{FF2B5EF4-FFF2-40B4-BE49-F238E27FC236}">
                <a16:creationId xmlns:a16="http://schemas.microsoft.com/office/drawing/2014/main" id="{EA1283A8-0B99-4B24-9ED4-DE4F935FA25F}"/>
              </a:ext>
            </a:extLst>
          </p:cNvPr>
          <p:cNvGraphicFramePr>
            <a:graphicFrameLocks/>
          </p:cNvGraphicFramePr>
          <p:nvPr>
            <p:extLst>
              <p:ext uri="{D42A27DB-BD31-4B8C-83A1-F6EECF244321}">
                <p14:modId xmlns:p14="http://schemas.microsoft.com/office/powerpoint/2010/main" val="53895001"/>
              </p:ext>
            </p:extLst>
          </p:nvPr>
        </p:nvGraphicFramePr>
        <p:xfrm>
          <a:off x="1396207" y="2587652"/>
          <a:ext cx="9973010" cy="35317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E4C3F83-B845-486B-8CCB-017A65F77F0E}"/>
              </a:ext>
            </a:extLst>
          </p:cNvPr>
          <p:cNvSpPr txBox="1"/>
          <p:nvPr/>
        </p:nvSpPr>
        <p:spPr>
          <a:xfrm>
            <a:off x="479425" y="2535681"/>
            <a:ext cx="753128" cy="553998"/>
          </a:xfrm>
          <a:prstGeom prst="rect">
            <a:avLst/>
          </a:prstGeom>
          <a:noFill/>
        </p:spPr>
        <p:txBody>
          <a:bodyPr wrap="square" rtlCol="0">
            <a:spAutoFit/>
          </a:bodyPr>
          <a:lstStyle/>
          <a:p>
            <a:pPr algn="r"/>
            <a:r>
              <a:rPr lang="en-GB" sz="1500" b="0" dirty="0"/>
              <a:t>Output</a:t>
            </a:r>
          </a:p>
          <a:p>
            <a:pPr algn="r"/>
            <a:r>
              <a:rPr lang="en-GB" sz="1500" b="0" dirty="0"/>
              <a:t>voltage </a:t>
            </a:r>
            <a:endParaRPr lang="en-GB" sz="1500" b="0" baseline="30000" dirty="0"/>
          </a:p>
        </p:txBody>
      </p:sp>
      <p:sp>
        <p:nvSpPr>
          <p:cNvPr id="6" name="TextBox 5">
            <a:extLst>
              <a:ext uri="{FF2B5EF4-FFF2-40B4-BE49-F238E27FC236}">
                <a16:creationId xmlns:a16="http://schemas.microsoft.com/office/drawing/2014/main" id="{FE9557B4-B20F-480A-BB36-0D30B242EF94}"/>
              </a:ext>
            </a:extLst>
          </p:cNvPr>
          <p:cNvSpPr txBox="1"/>
          <p:nvPr/>
        </p:nvSpPr>
        <p:spPr>
          <a:xfrm>
            <a:off x="1548607" y="6008745"/>
            <a:ext cx="9677400" cy="323165"/>
          </a:xfrm>
          <a:prstGeom prst="rect">
            <a:avLst/>
          </a:prstGeom>
          <a:noFill/>
        </p:spPr>
        <p:txBody>
          <a:bodyPr wrap="square" rtlCol="0">
            <a:spAutoFit/>
          </a:bodyPr>
          <a:lstStyle/>
          <a:p>
            <a:pPr algn="ctr"/>
            <a:r>
              <a:rPr lang="en-GB" sz="1500" b="0" dirty="0"/>
              <a:t>Binary input </a:t>
            </a:r>
            <a:endParaRPr lang="en-GB" sz="1500" b="0" baseline="30000" dirty="0"/>
          </a:p>
        </p:txBody>
      </p:sp>
      <p:grpSp>
        <p:nvGrpSpPr>
          <p:cNvPr id="7" name="Group 6">
            <a:extLst>
              <a:ext uri="{FF2B5EF4-FFF2-40B4-BE49-F238E27FC236}">
                <a16:creationId xmlns:a16="http://schemas.microsoft.com/office/drawing/2014/main" id="{BD59F931-8292-477D-9C33-459A2F4A4FF1}"/>
              </a:ext>
            </a:extLst>
          </p:cNvPr>
          <p:cNvGrpSpPr/>
          <p:nvPr/>
        </p:nvGrpSpPr>
        <p:grpSpPr>
          <a:xfrm>
            <a:off x="812444" y="3220735"/>
            <a:ext cx="1117163" cy="2608088"/>
            <a:chOff x="536367" y="3189592"/>
            <a:chExt cx="1117163" cy="2608088"/>
          </a:xfrm>
        </p:grpSpPr>
        <p:sp>
          <p:nvSpPr>
            <p:cNvPr id="8" name="TextBox 7">
              <a:extLst>
                <a:ext uri="{FF2B5EF4-FFF2-40B4-BE49-F238E27FC236}">
                  <a16:creationId xmlns:a16="http://schemas.microsoft.com/office/drawing/2014/main" id="{76BAA63E-611B-4945-A74E-371B47863885}"/>
                </a:ext>
              </a:extLst>
            </p:cNvPr>
            <p:cNvSpPr txBox="1"/>
            <p:nvPr/>
          </p:nvSpPr>
          <p:spPr>
            <a:xfrm>
              <a:off x="536367" y="5520681"/>
              <a:ext cx="1117163" cy="276999"/>
            </a:xfrm>
            <a:prstGeom prst="rect">
              <a:avLst/>
            </a:prstGeom>
            <a:noFill/>
          </p:spPr>
          <p:txBody>
            <a:bodyPr wrap="square" rtlCol="0">
              <a:spAutoFit/>
            </a:bodyPr>
            <a:lstStyle/>
            <a:p>
              <a:r>
                <a:rPr lang="en-GB" sz="1200" b="0" dirty="0"/>
                <a:t>0 </a:t>
              </a:r>
              <a:r>
                <a:rPr lang="en-GB" sz="1200" b="0" dirty="0" err="1"/>
                <a:t>V</a:t>
              </a:r>
              <a:r>
                <a:rPr lang="en-GB" sz="1200" b="0" baseline="-25000" dirty="0" err="1"/>
                <a:t>r</a:t>
              </a:r>
              <a:r>
                <a:rPr lang="en-GB" sz="1200" b="0" dirty="0"/>
                <a:t> / 2</a:t>
              </a:r>
              <a:r>
                <a:rPr lang="en-GB" sz="1200" b="0" baseline="30000" dirty="0"/>
                <a:t>3</a:t>
              </a:r>
            </a:p>
          </p:txBody>
        </p:sp>
        <p:sp>
          <p:nvSpPr>
            <p:cNvPr id="9" name="TextBox 8">
              <a:extLst>
                <a:ext uri="{FF2B5EF4-FFF2-40B4-BE49-F238E27FC236}">
                  <a16:creationId xmlns:a16="http://schemas.microsoft.com/office/drawing/2014/main" id="{2F230742-A412-467E-9F84-226FD2F63AB4}"/>
                </a:ext>
              </a:extLst>
            </p:cNvPr>
            <p:cNvSpPr txBox="1"/>
            <p:nvPr/>
          </p:nvSpPr>
          <p:spPr>
            <a:xfrm>
              <a:off x="536367" y="4877213"/>
              <a:ext cx="1117163" cy="276999"/>
            </a:xfrm>
            <a:prstGeom prst="rect">
              <a:avLst/>
            </a:prstGeom>
            <a:noFill/>
          </p:spPr>
          <p:txBody>
            <a:bodyPr wrap="square" rtlCol="0">
              <a:spAutoFit/>
            </a:bodyPr>
            <a:lstStyle/>
            <a:p>
              <a:r>
                <a:rPr lang="en-GB" sz="1200" b="0" dirty="0"/>
                <a:t>2 </a:t>
              </a:r>
              <a:r>
                <a:rPr lang="en-GB" sz="1200" b="0" dirty="0" err="1"/>
                <a:t>V</a:t>
              </a:r>
              <a:r>
                <a:rPr lang="en-GB" sz="1200" b="0" baseline="-25000" dirty="0" err="1"/>
                <a:t>r</a:t>
              </a:r>
              <a:r>
                <a:rPr lang="en-GB" sz="1200" b="0" dirty="0"/>
                <a:t> / 2</a:t>
              </a:r>
              <a:r>
                <a:rPr lang="en-GB" sz="1200" b="0" baseline="30000" dirty="0"/>
                <a:t>3</a:t>
              </a:r>
            </a:p>
          </p:txBody>
        </p:sp>
        <p:sp>
          <p:nvSpPr>
            <p:cNvPr id="10" name="TextBox 9">
              <a:extLst>
                <a:ext uri="{FF2B5EF4-FFF2-40B4-BE49-F238E27FC236}">
                  <a16:creationId xmlns:a16="http://schemas.microsoft.com/office/drawing/2014/main" id="{F73F1437-B277-4086-A867-16211888AE6A}"/>
                </a:ext>
              </a:extLst>
            </p:cNvPr>
            <p:cNvSpPr txBox="1"/>
            <p:nvPr/>
          </p:nvSpPr>
          <p:spPr>
            <a:xfrm>
              <a:off x="536367" y="4200983"/>
              <a:ext cx="1117163" cy="276999"/>
            </a:xfrm>
            <a:prstGeom prst="rect">
              <a:avLst/>
            </a:prstGeom>
            <a:noFill/>
          </p:spPr>
          <p:txBody>
            <a:bodyPr wrap="square" rtlCol="0">
              <a:spAutoFit/>
            </a:bodyPr>
            <a:lstStyle/>
            <a:p>
              <a:r>
                <a:rPr lang="en-GB" sz="1200" b="0" dirty="0"/>
                <a:t>4 </a:t>
              </a:r>
              <a:r>
                <a:rPr lang="en-GB" sz="1200" b="0" dirty="0" err="1"/>
                <a:t>V</a:t>
              </a:r>
              <a:r>
                <a:rPr lang="en-GB" sz="1200" b="0" baseline="-25000" dirty="0" err="1"/>
                <a:t>r</a:t>
              </a:r>
              <a:r>
                <a:rPr lang="en-GB" sz="1200" b="0" dirty="0"/>
                <a:t> / 2</a:t>
              </a:r>
              <a:r>
                <a:rPr lang="en-GB" sz="1200" b="0" baseline="30000" dirty="0"/>
                <a:t>3</a:t>
              </a:r>
            </a:p>
          </p:txBody>
        </p:sp>
        <p:sp>
          <p:nvSpPr>
            <p:cNvPr id="11" name="TextBox 10">
              <a:extLst>
                <a:ext uri="{FF2B5EF4-FFF2-40B4-BE49-F238E27FC236}">
                  <a16:creationId xmlns:a16="http://schemas.microsoft.com/office/drawing/2014/main" id="{983ADB0C-292D-44FC-8076-A2907F7F5FAC}"/>
                </a:ext>
              </a:extLst>
            </p:cNvPr>
            <p:cNvSpPr txBox="1"/>
            <p:nvPr/>
          </p:nvSpPr>
          <p:spPr>
            <a:xfrm>
              <a:off x="536367" y="3504690"/>
              <a:ext cx="1117163" cy="276999"/>
            </a:xfrm>
            <a:prstGeom prst="rect">
              <a:avLst/>
            </a:prstGeom>
            <a:noFill/>
          </p:spPr>
          <p:txBody>
            <a:bodyPr wrap="square" rtlCol="0">
              <a:spAutoFit/>
            </a:bodyPr>
            <a:lstStyle/>
            <a:p>
              <a:r>
                <a:rPr lang="en-GB" sz="1200" b="0" dirty="0"/>
                <a:t>6 </a:t>
              </a:r>
              <a:r>
                <a:rPr lang="en-GB" sz="1200" b="0" dirty="0" err="1"/>
                <a:t>V</a:t>
              </a:r>
              <a:r>
                <a:rPr lang="en-GB" sz="1200" b="0" baseline="-25000" dirty="0" err="1"/>
                <a:t>r</a:t>
              </a:r>
              <a:r>
                <a:rPr lang="en-GB" sz="1200" b="0" dirty="0"/>
                <a:t> / 2</a:t>
              </a:r>
              <a:r>
                <a:rPr lang="en-GB" sz="1200" b="0" baseline="30000" dirty="0"/>
                <a:t>3</a:t>
              </a:r>
            </a:p>
          </p:txBody>
        </p:sp>
        <p:sp>
          <p:nvSpPr>
            <p:cNvPr id="12" name="TextBox 11">
              <a:extLst>
                <a:ext uri="{FF2B5EF4-FFF2-40B4-BE49-F238E27FC236}">
                  <a16:creationId xmlns:a16="http://schemas.microsoft.com/office/drawing/2014/main" id="{93E8DE1A-D264-4352-BF32-B413AF405CAE}"/>
                </a:ext>
              </a:extLst>
            </p:cNvPr>
            <p:cNvSpPr txBox="1"/>
            <p:nvPr/>
          </p:nvSpPr>
          <p:spPr>
            <a:xfrm>
              <a:off x="536367" y="5230547"/>
              <a:ext cx="1117163" cy="276999"/>
            </a:xfrm>
            <a:prstGeom prst="rect">
              <a:avLst/>
            </a:prstGeom>
            <a:noFill/>
          </p:spPr>
          <p:txBody>
            <a:bodyPr wrap="square" rtlCol="0">
              <a:spAutoFit/>
            </a:bodyPr>
            <a:lstStyle/>
            <a:p>
              <a:r>
                <a:rPr lang="en-GB" sz="1200" b="0" dirty="0"/>
                <a:t>1 </a:t>
              </a:r>
              <a:r>
                <a:rPr lang="en-GB" sz="1200" b="0" dirty="0" err="1"/>
                <a:t>V</a:t>
              </a:r>
              <a:r>
                <a:rPr lang="en-GB" sz="1200" b="0" baseline="-25000" dirty="0" err="1"/>
                <a:t>r</a:t>
              </a:r>
              <a:r>
                <a:rPr lang="en-GB" sz="1200" b="0" dirty="0"/>
                <a:t> / 2</a:t>
              </a:r>
              <a:r>
                <a:rPr lang="en-GB" sz="1200" b="0" baseline="30000" dirty="0"/>
                <a:t>3</a:t>
              </a:r>
            </a:p>
          </p:txBody>
        </p:sp>
        <p:sp>
          <p:nvSpPr>
            <p:cNvPr id="13" name="TextBox 12">
              <a:extLst>
                <a:ext uri="{FF2B5EF4-FFF2-40B4-BE49-F238E27FC236}">
                  <a16:creationId xmlns:a16="http://schemas.microsoft.com/office/drawing/2014/main" id="{EAAEB48D-2AB5-45E7-A868-A803B803A2E3}"/>
                </a:ext>
              </a:extLst>
            </p:cNvPr>
            <p:cNvSpPr txBox="1"/>
            <p:nvPr/>
          </p:nvSpPr>
          <p:spPr>
            <a:xfrm>
              <a:off x="536367" y="4554317"/>
              <a:ext cx="1117163" cy="276999"/>
            </a:xfrm>
            <a:prstGeom prst="rect">
              <a:avLst/>
            </a:prstGeom>
            <a:noFill/>
          </p:spPr>
          <p:txBody>
            <a:bodyPr wrap="square" rtlCol="0">
              <a:spAutoFit/>
            </a:bodyPr>
            <a:lstStyle/>
            <a:p>
              <a:r>
                <a:rPr lang="en-GB" sz="1200" b="0" dirty="0"/>
                <a:t>3 </a:t>
              </a:r>
              <a:r>
                <a:rPr lang="en-GB" sz="1200" b="0" dirty="0" err="1"/>
                <a:t>V</a:t>
              </a:r>
              <a:r>
                <a:rPr lang="en-GB" sz="1200" b="0" baseline="-25000" dirty="0" err="1"/>
                <a:t>r</a:t>
              </a:r>
              <a:r>
                <a:rPr lang="en-GB" sz="1200" b="0" dirty="0"/>
                <a:t> / 2</a:t>
              </a:r>
              <a:r>
                <a:rPr lang="en-GB" sz="1200" b="0" baseline="30000" dirty="0"/>
                <a:t>3</a:t>
              </a:r>
            </a:p>
          </p:txBody>
        </p:sp>
        <p:sp>
          <p:nvSpPr>
            <p:cNvPr id="14" name="TextBox 13">
              <a:extLst>
                <a:ext uri="{FF2B5EF4-FFF2-40B4-BE49-F238E27FC236}">
                  <a16:creationId xmlns:a16="http://schemas.microsoft.com/office/drawing/2014/main" id="{DA1F5E81-C0D0-4F16-8735-4F00AC00BC84}"/>
                </a:ext>
              </a:extLst>
            </p:cNvPr>
            <p:cNvSpPr txBox="1"/>
            <p:nvPr/>
          </p:nvSpPr>
          <p:spPr>
            <a:xfrm>
              <a:off x="536367" y="3870724"/>
              <a:ext cx="1117163" cy="276999"/>
            </a:xfrm>
            <a:prstGeom prst="rect">
              <a:avLst/>
            </a:prstGeom>
            <a:noFill/>
          </p:spPr>
          <p:txBody>
            <a:bodyPr wrap="square" rtlCol="0">
              <a:spAutoFit/>
            </a:bodyPr>
            <a:lstStyle/>
            <a:p>
              <a:r>
                <a:rPr lang="en-GB" sz="1200" b="0" dirty="0"/>
                <a:t>5 </a:t>
              </a:r>
              <a:r>
                <a:rPr lang="en-GB" sz="1200" b="0" dirty="0" err="1"/>
                <a:t>V</a:t>
              </a:r>
              <a:r>
                <a:rPr lang="en-GB" sz="1200" b="0" baseline="-25000" dirty="0" err="1"/>
                <a:t>r</a:t>
              </a:r>
              <a:r>
                <a:rPr lang="en-GB" sz="1200" b="0" dirty="0"/>
                <a:t> / 2</a:t>
              </a:r>
              <a:r>
                <a:rPr lang="en-GB" sz="1200" b="0" baseline="30000" dirty="0"/>
                <a:t>3</a:t>
              </a:r>
            </a:p>
          </p:txBody>
        </p:sp>
        <p:sp>
          <p:nvSpPr>
            <p:cNvPr id="15" name="TextBox 14">
              <a:extLst>
                <a:ext uri="{FF2B5EF4-FFF2-40B4-BE49-F238E27FC236}">
                  <a16:creationId xmlns:a16="http://schemas.microsoft.com/office/drawing/2014/main" id="{1F6990F2-E533-414C-8FF2-E7C15A7474C5}"/>
                </a:ext>
              </a:extLst>
            </p:cNvPr>
            <p:cNvSpPr txBox="1"/>
            <p:nvPr/>
          </p:nvSpPr>
          <p:spPr>
            <a:xfrm>
              <a:off x="536367" y="3189592"/>
              <a:ext cx="1117163" cy="276999"/>
            </a:xfrm>
            <a:prstGeom prst="rect">
              <a:avLst/>
            </a:prstGeom>
            <a:noFill/>
          </p:spPr>
          <p:txBody>
            <a:bodyPr wrap="square" rtlCol="0">
              <a:spAutoFit/>
            </a:bodyPr>
            <a:lstStyle/>
            <a:p>
              <a:r>
                <a:rPr lang="en-GB" sz="1200" b="0" dirty="0"/>
                <a:t>7 </a:t>
              </a:r>
              <a:r>
                <a:rPr lang="en-GB" sz="1200" b="0" dirty="0" err="1"/>
                <a:t>V</a:t>
              </a:r>
              <a:r>
                <a:rPr lang="en-GB" sz="1200" b="0" baseline="-25000" dirty="0" err="1"/>
                <a:t>r</a:t>
              </a:r>
              <a:r>
                <a:rPr lang="en-GB" sz="1200" b="0" dirty="0"/>
                <a:t> / 2</a:t>
              </a:r>
              <a:r>
                <a:rPr lang="en-GB" sz="1200" b="0" baseline="30000" dirty="0"/>
                <a:t>3</a:t>
              </a:r>
            </a:p>
          </p:txBody>
        </p:sp>
      </p:grpSp>
    </p:spTree>
    <p:extLst>
      <p:ext uri="{BB962C8B-B14F-4D97-AF65-F5344CB8AC3E}">
        <p14:creationId xmlns:p14="http://schemas.microsoft.com/office/powerpoint/2010/main" val="339264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392C-81E6-4E8B-891E-938794626500}"/>
              </a:ext>
            </a:extLst>
          </p:cNvPr>
          <p:cNvSpPr>
            <a:spLocks noGrp="1"/>
          </p:cNvSpPr>
          <p:nvPr>
            <p:ph type="title"/>
          </p:nvPr>
        </p:nvSpPr>
        <p:spPr/>
        <p:txBody>
          <a:bodyPr/>
          <a:lstStyle/>
          <a:p>
            <a:r>
              <a:rPr lang="en-GB" dirty="0"/>
              <a:t>Analog-Digital-Conversion-System</a:t>
            </a:r>
            <a:endParaRPr lang="en-US" dirty="0"/>
          </a:p>
        </p:txBody>
      </p:sp>
      <p:sp>
        <p:nvSpPr>
          <p:cNvPr id="3" name="Content Placeholder 2">
            <a:extLst>
              <a:ext uri="{FF2B5EF4-FFF2-40B4-BE49-F238E27FC236}">
                <a16:creationId xmlns:a16="http://schemas.microsoft.com/office/drawing/2014/main" id="{00DBF579-7F09-4C58-BF0E-AE157C5B87E5}"/>
              </a:ext>
            </a:extLst>
          </p:cNvPr>
          <p:cNvSpPr>
            <a:spLocks noGrp="1"/>
          </p:cNvSpPr>
          <p:nvPr>
            <p:ph idx="1"/>
          </p:nvPr>
        </p:nvSpPr>
        <p:spPr/>
        <p:txBody>
          <a:bodyPr/>
          <a:lstStyle/>
          <a:p>
            <a:r>
              <a:rPr lang="en-GB" sz="2000" dirty="0"/>
              <a:t>An ADC-System usually consists of three stages:</a:t>
            </a:r>
          </a:p>
          <a:p>
            <a:pPr lvl="1">
              <a:spcBef>
                <a:spcPts val="600"/>
              </a:spcBef>
            </a:pPr>
            <a:r>
              <a:rPr lang="en-GB" dirty="0"/>
              <a:t>Multiplexer: reduces the number of required ADC components at the expense of conversion speed</a:t>
            </a:r>
          </a:p>
          <a:p>
            <a:pPr lvl="1">
              <a:spcBef>
                <a:spcPts val="600"/>
              </a:spcBef>
            </a:pPr>
            <a:r>
              <a:rPr lang="en-GB" dirty="0"/>
              <a:t>Sample-and-hold: keeps the analog signal during the conversion constant. Time discretization!</a:t>
            </a:r>
          </a:p>
          <a:p>
            <a:pPr lvl="1">
              <a:spcBef>
                <a:spcPts val="600"/>
              </a:spcBef>
            </a:pPr>
            <a:r>
              <a:rPr lang="en-GB" dirty="0"/>
              <a:t>ADC: converts the analog into digital signal</a:t>
            </a:r>
          </a:p>
          <a:p>
            <a:endParaRPr lang="en-US" dirty="0"/>
          </a:p>
        </p:txBody>
      </p:sp>
      <p:grpSp>
        <p:nvGrpSpPr>
          <p:cNvPr id="4" name="Group 3">
            <a:extLst>
              <a:ext uri="{FF2B5EF4-FFF2-40B4-BE49-F238E27FC236}">
                <a16:creationId xmlns:a16="http://schemas.microsoft.com/office/drawing/2014/main" id="{5BC140F0-E733-4081-AA8A-02936252C5F4}"/>
              </a:ext>
            </a:extLst>
          </p:cNvPr>
          <p:cNvGrpSpPr/>
          <p:nvPr/>
        </p:nvGrpSpPr>
        <p:grpSpPr>
          <a:xfrm>
            <a:off x="684930" y="2905225"/>
            <a:ext cx="10822140" cy="3355777"/>
            <a:chOff x="1003415" y="3349823"/>
            <a:chExt cx="10822140" cy="3355777"/>
          </a:xfrm>
        </p:grpSpPr>
        <p:sp>
          <p:nvSpPr>
            <p:cNvPr id="5" name="Rectangle 53">
              <a:extLst>
                <a:ext uri="{FF2B5EF4-FFF2-40B4-BE49-F238E27FC236}">
                  <a16:creationId xmlns:a16="http://schemas.microsoft.com/office/drawing/2014/main" id="{8F3B45C3-6FE7-43D0-BC15-C32A2A211110}"/>
                </a:ext>
              </a:extLst>
            </p:cNvPr>
            <p:cNvSpPr/>
            <p:nvPr/>
          </p:nvSpPr>
          <p:spPr bwMode="auto">
            <a:xfrm flipH="1">
              <a:off x="6662486" y="4029870"/>
              <a:ext cx="2099501" cy="1988761"/>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a:ln>
                    <a:noFill/>
                  </a:ln>
                  <a:solidFill>
                    <a:schemeClr val="bg1"/>
                  </a:solidFill>
                  <a:effectLst/>
                  <a:ea typeface="MS PGothic" pitchFamily="34" charset="-128"/>
                </a:rPr>
                <a:t>8-bit ADC</a:t>
              </a:r>
            </a:p>
          </p:txBody>
        </p:sp>
        <p:grpSp>
          <p:nvGrpSpPr>
            <p:cNvPr id="6" name="Group 59">
              <a:extLst>
                <a:ext uri="{FF2B5EF4-FFF2-40B4-BE49-F238E27FC236}">
                  <a16:creationId xmlns:a16="http://schemas.microsoft.com/office/drawing/2014/main" id="{5665ECD6-A550-4895-874B-2FB5616B9A5F}"/>
                </a:ext>
              </a:extLst>
            </p:cNvPr>
            <p:cNvGrpSpPr/>
            <p:nvPr/>
          </p:nvGrpSpPr>
          <p:grpSpPr>
            <a:xfrm rot="10800000" flipH="1">
              <a:off x="8761988" y="4205866"/>
              <a:ext cx="793243" cy="1647081"/>
              <a:chOff x="2524422" y="3839031"/>
              <a:chExt cx="1345195" cy="1647081"/>
            </a:xfrm>
          </p:grpSpPr>
          <p:cxnSp>
            <p:nvCxnSpPr>
              <p:cNvPr id="50" name="Straight Arrow Connector 114">
                <a:extLst>
                  <a:ext uri="{FF2B5EF4-FFF2-40B4-BE49-F238E27FC236}">
                    <a16:creationId xmlns:a16="http://schemas.microsoft.com/office/drawing/2014/main" id="{98DB6A26-F479-415B-B212-76C167AC9E75}"/>
                  </a:ext>
                </a:extLst>
              </p:cNvPr>
              <p:cNvCxnSpPr/>
              <p:nvPr/>
            </p:nvCxnSpPr>
            <p:spPr bwMode="auto">
              <a:xfrm>
                <a:off x="2524422" y="3839031"/>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51" name="Straight Arrow Connector 115">
                <a:extLst>
                  <a:ext uri="{FF2B5EF4-FFF2-40B4-BE49-F238E27FC236}">
                    <a16:creationId xmlns:a16="http://schemas.microsoft.com/office/drawing/2014/main" id="{6A16E0D8-3182-46C3-BDD3-7D55DA010454}"/>
                  </a:ext>
                </a:extLst>
              </p:cNvPr>
              <p:cNvCxnSpPr/>
              <p:nvPr/>
            </p:nvCxnSpPr>
            <p:spPr bwMode="auto">
              <a:xfrm>
                <a:off x="2524422" y="4059026"/>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52" name="Straight Arrow Connector 116">
                <a:extLst>
                  <a:ext uri="{FF2B5EF4-FFF2-40B4-BE49-F238E27FC236}">
                    <a16:creationId xmlns:a16="http://schemas.microsoft.com/office/drawing/2014/main" id="{9F35D1E0-82FE-47B3-B938-630D207C4ADC}"/>
                  </a:ext>
                </a:extLst>
              </p:cNvPr>
              <p:cNvCxnSpPr/>
              <p:nvPr/>
            </p:nvCxnSpPr>
            <p:spPr bwMode="auto">
              <a:xfrm>
                <a:off x="2524422" y="4296622"/>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53" name="Straight Arrow Connector 117">
                <a:extLst>
                  <a:ext uri="{FF2B5EF4-FFF2-40B4-BE49-F238E27FC236}">
                    <a16:creationId xmlns:a16="http://schemas.microsoft.com/office/drawing/2014/main" id="{09477905-2ECB-4401-B2CE-F8E1D822D7C8}"/>
                  </a:ext>
                </a:extLst>
              </p:cNvPr>
              <p:cNvCxnSpPr/>
              <p:nvPr/>
            </p:nvCxnSpPr>
            <p:spPr bwMode="auto">
              <a:xfrm>
                <a:off x="2524422" y="4545080"/>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54" name="Straight Arrow Connector 118">
                <a:extLst>
                  <a:ext uri="{FF2B5EF4-FFF2-40B4-BE49-F238E27FC236}">
                    <a16:creationId xmlns:a16="http://schemas.microsoft.com/office/drawing/2014/main" id="{97FD9AFD-F115-4340-BD89-653310ED6F82}"/>
                  </a:ext>
                </a:extLst>
              </p:cNvPr>
              <p:cNvCxnSpPr/>
              <p:nvPr/>
            </p:nvCxnSpPr>
            <p:spPr bwMode="auto">
              <a:xfrm>
                <a:off x="2524422" y="4780063"/>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55" name="Straight Arrow Connector 119">
                <a:extLst>
                  <a:ext uri="{FF2B5EF4-FFF2-40B4-BE49-F238E27FC236}">
                    <a16:creationId xmlns:a16="http://schemas.microsoft.com/office/drawing/2014/main" id="{D18213A4-6F96-4FF3-BEFA-2A48FF4129A7}"/>
                  </a:ext>
                </a:extLst>
              </p:cNvPr>
              <p:cNvCxnSpPr/>
              <p:nvPr/>
            </p:nvCxnSpPr>
            <p:spPr bwMode="auto">
              <a:xfrm>
                <a:off x="2524422" y="5000059"/>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56" name="Straight Arrow Connector 120">
                <a:extLst>
                  <a:ext uri="{FF2B5EF4-FFF2-40B4-BE49-F238E27FC236}">
                    <a16:creationId xmlns:a16="http://schemas.microsoft.com/office/drawing/2014/main" id="{D6FBF054-BF16-49BF-AE09-25A5EDC7258C}"/>
                  </a:ext>
                </a:extLst>
              </p:cNvPr>
              <p:cNvCxnSpPr/>
              <p:nvPr/>
            </p:nvCxnSpPr>
            <p:spPr bwMode="auto">
              <a:xfrm>
                <a:off x="2524422" y="5237654"/>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57" name="Straight Arrow Connector 121">
                <a:extLst>
                  <a:ext uri="{FF2B5EF4-FFF2-40B4-BE49-F238E27FC236}">
                    <a16:creationId xmlns:a16="http://schemas.microsoft.com/office/drawing/2014/main" id="{0D1381DA-4DC5-4088-B5DB-EC4345387675}"/>
                  </a:ext>
                </a:extLst>
              </p:cNvPr>
              <p:cNvCxnSpPr/>
              <p:nvPr/>
            </p:nvCxnSpPr>
            <p:spPr bwMode="auto">
              <a:xfrm>
                <a:off x="2524422" y="5486112"/>
                <a:ext cx="1345195" cy="0"/>
              </a:xfrm>
              <a:prstGeom prst="straightConnector1">
                <a:avLst/>
              </a:prstGeom>
              <a:noFill/>
              <a:ln w="19050" cap="flat" cmpd="sng" algn="ctr">
                <a:solidFill>
                  <a:schemeClr val="tx1"/>
                </a:solidFill>
                <a:prstDash val="solid"/>
                <a:round/>
                <a:headEnd type="none" w="med" len="med"/>
                <a:tailEnd type="arrow"/>
              </a:ln>
              <a:effectLst/>
            </p:spPr>
          </p:cxnSp>
        </p:grpSp>
        <p:grpSp>
          <p:nvGrpSpPr>
            <p:cNvPr id="7" name="Group 60">
              <a:extLst>
                <a:ext uri="{FF2B5EF4-FFF2-40B4-BE49-F238E27FC236}">
                  <a16:creationId xmlns:a16="http://schemas.microsoft.com/office/drawing/2014/main" id="{5110F9D4-9FEA-47A2-8685-204DCACD471C}"/>
                </a:ext>
              </a:extLst>
            </p:cNvPr>
            <p:cNvGrpSpPr/>
            <p:nvPr/>
          </p:nvGrpSpPr>
          <p:grpSpPr>
            <a:xfrm flipH="1">
              <a:off x="9687307" y="4030028"/>
              <a:ext cx="495649" cy="1970247"/>
              <a:chOff x="2829784" y="3587336"/>
              <a:chExt cx="495649" cy="1970247"/>
            </a:xfrm>
          </p:grpSpPr>
          <p:sp>
            <p:nvSpPr>
              <p:cNvPr id="42" name="TextBox 106">
                <a:extLst>
                  <a:ext uri="{FF2B5EF4-FFF2-40B4-BE49-F238E27FC236}">
                    <a16:creationId xmlns:a16="http://schemas.microsoft.com/office/drawing/2014/main" id="{12F07D08-4F50-4AB3-8BC7-5B89794FA26E}"/>
                  </a:ext>
                </a:extLst>
              </p:cNvPr>
              <p:cNvSpPr txBox="1"/>
              <p:nvPr/>
            </p:nvSpPr>
            <p:spPr>
              <a:xfrm>
                <a:off x="2829784" y="3587336"/>
                <a:ext cx="495649" cy="323165"/>
              </a:xfrm>
              <a:prstGeom prst="rect">
                <a:avLst/>
              </a:prstGeom>
              <a:noFill/>
            </p:spPr>
            <p:txBody>
              <a:bodyPr wrap="none" rtlCol="0">
                <a:spAutoFit/>
              </a:bodyPr>
              <a:lstStyle/>
              <a:p>
                <a:r>
                  <a:rPr lang="en-GB" sz="1500" dirty="0"/>
                  <a:t>Bit0</a:t>
                </a:r>
              </a:p>
            </p:txBody>
          </p:sp>
          <p:sp>
            <p:nvSpPr>
              <p:cNvPr id="43" name="TextBox 107">
                <a:extLst>
                  <a:ext uri="{FF2B5EF4-FFF2-40B4-BE49-F238E27FC236}">
                    <a16:creationId xmlns:a16="http://schemas.microsoft.com/office/drawing/2014/main" id="{8CBB0633-CA24-44B5-9A96-616CCFEBF0A6}"/>
                  </a:ext>
                </a:extLst>
              </p:cNvPr>
              <p:cNvSpPr txBox="1"/>
              <p:nvPr/>
            </p:nvSpPr>
            <p:spPr>
              <a:xfrm>
                <a:off x="2829784" y="3807332"/>
                <a:ext cx="495649" cy="323165"/>
              </a:xfrm>
              <a:prstGeom prst="rect">
                <a:avLst/>
              </a:prstGeom>
              <a:noFill/>
            </p:spPr>
            <p:txBody>
              <a:bodyPr wrap="none" rtlCol="0">
                <a:spAutoFit/>
              </a:bodyPr>
              <a:lstStyle/>
              <a:p>
                <a:r>
                  <a:rPr lang="en-GB" sz="1500" b="0" dirty="0"/>
                  <a:t>Bit1</a:t>
                </a:r>
              </a:p>
            </p:txBody>
          </p:sp>
          <p:sp>
            <p:nvSpPr>
              <p:cNvPr id="44" name="TextBox 108">
                <a:extLst>
                  <a:ext uri="{FF2B5EF4-FFF2-40B4-BE49-F238E27FC236}">
                    <a16:creationId xmlns:a16="http://schemas.microsoft.com/office/drawing/2014/main" id="{AEBEAA9A-E498-4806-A645-5B3DBDBEC0E6}"/>
                  </a:ext>
                </a:extLst>
              </p:cNvPr>
              <p:cNvSpPr txBox="1"/>
              <p:nvPr/>
            </p:nvSpPr>
            <p:spPr>
              <a:xfrm>
                <a:off x="2829784" y="4044927"/>
                <a:ext cx="495649" cy="323165"/>
              </a:xfrm>
              <a:prstGeom prst="rect">
                <a:avLst/>
              </a:prstGeom>
              <a:noFill/>
            </p:spPr>
            <p:txBody>
              <a:bodyPr wrap="none" rtlCol="0">
                <a:spAutoFit/>
              </a:bodyPr>
              <a:lstStyle/>
              <a:p>
                <a:r>
                  <a:rPr lang="en-GB" sz="1500" dirty="0"/>
                  <a:t>Bit2</a:t>
                </a:r>
              </a:p>
            </p:txBody>
          </p:sp>
          <p:sp>
            <p:nvSpPr>
              <p:cNvPr id="45" name="TextBox 109">
                <a:extLst>
                  <a:ext uri="{FF2B5EF4-FFF2-40B4-BE49-F238E27FC236}">
                    <a16:creationId xmlns:a16="http://schemas.microsoft.com/office/drawing/2014/main" id="{88C5B68E-B7FA-4F6C-8FF4-BF83D9B5D3BA}"/>
                  </a:ext>
                </a:extLst>
              </p:cNvPr>
              <p:cNvSpPr txBox="1"/>
              <p:nvPr/>
            </p:nvSpPr>
            <p:spPr>
              <a:xfrm>
                <a:off x="2829784" y="4293385"/>
                <a:ext cx="495649" cy="323165"/>
              </a:xfrm>
              <a:prstGeom prst="rect">
                <a:avLst/>
              </a:prstGeom>
              <a:noFill/>
            </p:spPr>
            <p:txBody>
              <a:bodyPr wrap="none" rtlCol="0">
                <a:spAutoFit/>
              </a:bodyPr>
              <a:lstStyle/>
              <a:p>
                <a:r>
                  <a:rPr lang="en-GB" sz="1500" dirty="0"/>
                  <a:t>Bit3</a:t>
                </a:r>
              </a:p>
            </p:txBody>
          </p:sp>
          <p:sp>
            <p:nvSpPr>
              <p:cNvPr id="46" name="TextBox 110">
                <a:extLst>
                  <a:ext uri="{FF2B5EF4-FFF2-40B4-BE49-F238E27FC236}">
                    <a16:creationId xmlns:a16="http://schemas.microsoft.com/office/drawing/2014/main" id="{328BCC72-4281-40E6-AD28-5C1E6C1C8C15}"/>
                  </a:ext>
                </a:extLst>
              </p:cNvPr>
              <p:cNvSpPr txBox="1"/>
              <p:nvPr/>
            </p:nvSpPr>
            <p:spPr>
              <a:xfrm>
                <a:off x="2829784" y="4528369"/>
                <a:ext cx="495649" cy="323165"/>
              </a:xfrm>
              <a:prstGeom prst="rect">
                <a:avLst/>
              </a:prstGeom>
              <a:noFill/>
            </p:spPr>
            <p:txBody>
              <a:bodyPr wrap="none" rtlCol="0">
                <a:spAutoFit/>
              </a:bodyPr>
              <a:lstStyle/>
              <a:p>
                <a:r>
                  <a:rPr lang="en-GB" sz="1500" b="0" dirty="0"/>
                  <a:t>Bit4</a:t>
                </a:r>
              </a:p>
            </p:txBody>
          </p:sp>
          <p:sp>
            <p:nvSpPr>
              <p:cNvPr id="47" name="TextBox 111">
                <a:extLst>
                  <a:ext uri="{FF2B5EF4-FFF2-40B4-BE49-F238E27FC236}">
                    <a16:creationId xmlns:a16="http://schemas.microsoft.com/office/drawing/2014/main" id="{3F655799-1209-4743-B1E7-962ABC4DF7D8}"/>
                  </a:ext>
                </a:extLst>
              </p:cNvPr>
              <p:cNvSpPr txBox="1"/>
              <p:nvPr/>
            </p:nvSpPr>
            <p:spPr>
              <a:xfrm>
                <a:off x="2829784" y="4748364"/>
                <a:ext cx="495649" cy="323165"/>
              </a:xfrm>
              <a:prstGeom prst="rect">
                <a:avLst/>
              </a:prstGeom>
              <a:noFill/>
            </p:spPr>
            <p:txBody>
              <a:bodyPr wrap="none" rtlCol="0">
                <a:spAutoFit/>
              </a:bodyPr>
              <a:lstStyle/>
              <a:p>
                <a:r>
                  <a:rPr lang="en-GB" sz="1500" dirty="0"/>
                  <a:t>Bit5</a:t>
                </a:r>
              </a:p>
            </p:txBody>
          </p:sp>
          <p:sp>
            <p:nvSpPr>
              <p:cNvPr id="48" name="TextBox 112">
                <a:extLst>
                  <a:ext uri="{FF2B5EF4-FFF2-40B4-BE49-F238E27FC236}">
                    <a16:creationId xmlns:a16="http://schemas.microsoft.com/office/drawing/2014/main" id="{550C83DA-5434-479E-A81B-1EA785E0138C}"/>
                  </a:ext>
                </a:extLst>
              </p:cNvPr>
              <p:cNvSpPr txBox="1"/>
              <p:nvPr/>
            </p:nvSpPr>
            <p:spPr>
              <a:xfrm>
                <a:off x="2829784" y="4985960"/>
                <a:ext cx="495649" cy="323165"/>
              </a:xfrm>
              <a:prstGeom prst="rect">
                <a:avLst/>
              </a:prstGeom>
              <a:noFill/>
            </p:spPr>
            <p:txBody>
              <a:bodyPr wrap="none" rtlCol="0">
                <a:spAutoFit/>
              </a:bodyPr>
              <a:lstStyle/>
              <a:p>
                <a:r>
                  <a:rPr lang="en-GB" sz="1500" dirty="0"/>
                  <a:t>Bit6</a:t>
                </a:r>
              </a:p>
            </p:txBody>
          </p:sp>
          <p:sp>
            <p:nvSpPr>
              <p:cNvPr id="49" name="TextBox 113">
                <a:extLst>
                  <a:ext uri="{FF2B5EF4-FFF2-40B4-BE49-F238E27FC236}">
                    <a16:creationId xmlns:a16="http://schemas.microsoft.com/office/drawing/2014/main" id="{D338FDF1-5DD5-4E4B-80B7-686DF4EDDE5A}"/>
                  </a:ext>
                </a:extLst>
              </p:cNvPr>
              <p:cNvSpPr txBox="1"/>
              <p:nvPr/>
            </p:nvSpPr>
            <p:spPr>
              <a:xfrm>
                <a:off x="2829784" y="5234418"/>
                <a:ext cx="495649" cy="323165"/>
              </a:xfrm>
              <a:prstGeom prst="rect">
                <a:avLst/>
              </a:prstGeom>
              <a:noFill/>
            </p:spPr>
            <p:txBody>
              <a:bodyPr wrap="none" rtlCol="0">
                <a:spAutoFit/>
              </a:bodyPr>
              <a:lstStyle/>
              <a:p>
                <a:r>
                  <a:rPr lang="en-GB" sz="1500" dirty="0"/>
                  <a:t>Bit7</a:t>
                </a:r>
              </a:p>
            </p:txBody>
          </p:sp>
        </p:grpSp>
        <p:sp>
          <p:nvSpPr>
            <p:cNvPr id="8" name="TextBox 61">
              <a:extLst>
                <a:ext uri="{FF2B5EF4-FFF2-40B4-BE49-F238E27FC236}">
                  <a16:creationId xmlns:a16="http://schemas.microsoft.com/office/drawing/2014/main" id="{C7C50527-0A6D-4BE5-8BA4-AAC995920619}"/>
                </a:ext>
              </a:extLst>
            </p:cNvPr>
            <p:cNvSpPr txBox="1"/>
            <p:nvPr/>
          </p:nvSpPr>
          <p:spPr>
            <a:xfrm flipH="1">
              <a:off x="3399859" y="5726668"/>
              <a:ext cx="1244801" cy="323165"/>
            </a:xfrm>
            <a:prstGeom prst="rect">
              <a:avLst/>
            </a:prstGeom>
            <a:noFill/>
          </p:spPr>
          <p:txBody>
            <a:bodyPr wrap="square" rtlCol="0">
              <a:spAutoFit/>
            </a:bodyPr>
            <a:lstStyle/>
            <a:p>
              <a:pPr algn="ctr"/>
              <a:r>
                <a:rPr lang="en-GB" sz="1500" dirty="0"/>
                <a:t>Multiplexer </a:t>
              </a:r>
            </a:p>
          </p:txBody>
        </p:sp>
        <p:cxnSp>
          <p:nvCxnSpPr>
            <p:cNvPr id="9" name="Straight Arrow Connector 62">
              <a:extLst>
                <a:ext uri="{FF2B5EF4-FFF2-40B4-BE49-F238E27FC236}">
                  <a16:creationId xmlns:a16="http://schemas.microsoft.com/office/drawing/2014/main" id="{73BE5567-D4B3-4BD9-A4B0-7E77002C1EF2}"/>
                </a:ext>
              </a:extLst>
            </p:cNvPr>
            <p:cNvCxnSpPr>
              <a:endCxn id="5" idx="0"/>
            </p:cNvCxnSpPr>
            <p:nvPr/>
          </p:nvCxnSpPr>
          <p:spPr bwMode="auto">
            <a:xfrm flipH="1">
              <a:off x="7712236" y="3724077"/>
              <a:ext cx="1" cy="305792"/>
            </a:xfrm>
            <a:prstGeom prst="straightConnector1">
              <a:avLst/>
            </a:prstGeom>
            <a:noFill/>
            <a:ln w="19050" cap="flat" cmpd="sng" algn="ctr">
              <a:solidFill>
                <a:schemeClr val="tx1"/>
              </a:solidFill>
              <a:prstDash val="solid"/>
              <a:round/>
              <a:headEnd type="none" w="med" len="med"/>
              <a:tailEnd type="arrow"/>
            </a:ln>
            <a:effectLst/>
          </p:spPr>
        </p:cxnSp>
        <p:sp>
          <p:nvSpPr>
            <p:cNvPr id="10" name="TextBox 63">
              <a:extLst>
                <a:ext uri="{FF2B5EF4-FFF2-40B4-BE49-F238E27FC236}">
                  <a16:creationId xmlns:a16="http://schemas.microsoft.com/office/drawing/2014/main" id="{84725516-4917-47C5-9E45-C844F678FD3F}"/>
                </a:ext>
              </a:extLst>
            </p:cNvPr>
            <p:cNvSpPr txBox="1"/>
            <p:nvPr/>
          </p:nvSpPr>
          <p:spPr>
            <a:xfrm flipH="1">
              <a:off x="6607103" y="3416958"/>
              <a:ext cx="2210266" cy="323165"/>
            </a:xfrm>
            <a:prstGeom prst="rect">
              <a:avLst/>
            </a:prstGeom>
            <a:noFill/>
          </p:spPr>
          <p:txBody>
            <a:bodyPr wrap="square" rtlCol="0">
              <a:spAutoFit/>
            </a:bodyPr>
            <a:lstStyle/>
            <a:p>
              <a:pPr algn="ctr"/>
              <a:r>
                <a:rPr lang="en-GB" sz="1500" dirty="0"/>
                <a:t>Reference Voltage </a:t>
              </a:r>
              <a:r>
                <a:rPr lang="en-GB" sz="1500" dirty="0" err="1"/>
                <a:t>Vr</a:t>
              </a:r>
              <a:endParaRPr lang="en-GB" sz="1500" dirty="0"/>
            </a:p>
          </p:txBody>
        </p:sp>
        <p:sp>
          <p:nvSpPr>
            <p:cNvPr id="11" name="Up Arrow 64">
              <a:extLst>
                <a:ext uri="{FF2B5EF4-FFF2-40B4-BE49-F238E27FC236}">
                  <a16:creationId xmlns:a16="http://schemas.microsoft.com/office/drawing/2014/main" id="{EF8D81F2-19D6-4FD6-B055-F5C074D65421}"/>
                </a:ext>
              </a:extLst>
            </p:cNvPr>
            <p:cNvSpPr/>
            <p:nvPr/>
          </p:nvSpPr>
          <p:spPr bwMode="auto">
            <a:xfrm flipH="1">
              <a:off x="7601215" y="6018631"/>
              <a:ext cx="377262" cy="308947"/>
            </a:xfrm>
            <a:prstGeom prst="upArrow">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rgbClr val="000000"/>
                </a:solidFill>
                <a:effectLst/>
                <a:latin typeface="Arial" charset="0"/>
                <a:ea typeface="MS PGothic" pitchFamily="34" charset="-128"/>
              </a:endParaRPr>
            </a:p>
          </p:txBody>
        </p:sp>
        <p:sp>
          <p:nvSpPr>
            <p:cNvPr id="12" name="TextBox 65">
              <a:extLst>
                <a:ext uri="{FF2B5EF4-FFF2-40B4-BE49-F238E27FC236}">
                  <a16:creationId xmlns:a16="http://schemas.microsoft.com/office/drawing/2014/main" id="{FC858F5B-29EA-4B17-8AD5-E4E64431512B}"/>
                </a:ext>
              </a:extLst>
            </p:cNvPr>
            <p:cNvSpPr txBox="1"/>
            <p:nvPr/>
          </p:nvSpPr>
          <p:spPr>
            <a:xfrm flipH="1">
              <a:off x="6735975" y="6327578"/>
              <a:ext cx="2104626" cy="323165"/>
            </a:xfrm>
            <a:prstGeom prst="rect">
              <a:avLst/>
            </a:prstGeom>
            <a:noFill/>
          </p:spPr>
          <p:txBody>
            <a:bodyPr wrap="square" rtlCol="0">
              <a:spAutoFit/>
            </a:bodyPr>
            <a:lstStyle/>
            <a:p>
              <a:pPr algn="ctr"/>
              <a:r>
                <a:rPr lang="en-GB" sz="1500" b="0" dirty="0"/>
                <a:t>Control signals</a:t>
              </a:r>
            </a:p>
          </p:txBody>
        </p:sp>
        <p:sp>
          <p:nvSpPr>
            <p:cNvPr id="13" name="TextBox 66">
              <a:extLst>
                <a:ext uri="{FF2B5EF4-FFF2-40B4-BE49-F238E27FC236}">
                  <a16:creationId xmlns:a16="http://schemas.microsoft.com/office/drawing/2014/main" id="{0353110E-1CB6-405C-A02C-AA6EC732A14C}"/>
                </a:ext>
              </a:extLst>
            </p:cNvPr>
            <p:cNvSpPr txBox="1"/>
            <p:nvPr/>
          </p:nvSpPr>
          <p:spPr>
            <a:xfrm flipH="1">
              <a:off x="10604741" y="4694062"/>
              <a:ext cx="1153202" cy="553998"/>
            </a:xfrm>
            <a:prstGeom prst="rect">
              <a:avLst/>
            </a:prstGeom>
            <a:noFill/>
          </p:spPr>
          <p:txBody>
            <a:bodyPr wrap="square" rtlCol="0">
              <a:spAutoFit/>
            </a:bodyPr>
            <a:lstStyle/>
            <a:p>
              <a:r>
                <a:rPr lang="en-GB" sz="1500" dirty="0"/>
                <a:t>Digital</a:t>
              </a:r>
            </a:p>
            <a:p>
              <a:r>
                <a:rPr lang="en-GB" sz="1500" dirty="0"/>
                <a:t>Output D</a:t>
              </a:r>
            </a:p>
          </p:txBody>
        </p:sp>
        <p:sp>
          <p:nvSpPr>
            <p:cNvPr id="14" name="Left Brace 76">
              <a:extLst>
                <a:ext uri="{FF2B5EF4-FFF2-40B4-BE49-F238E27FC236}">
                  <a16:creationId xmlns:a16="http://schemas.microsoft.com/office/drawing/2014/main" id="{B609FAD3-5E32-48BE-A5AE-0DD364B4E3B9}"/>
                </a:ext>
              </a:extLst>
            </p:cNvPr>
            <p:cNvSpPr/>
            <p:nvPr/>
          </p:nvSpPr>
          <p:spPr bwMode="auto">
            <a:xfrm flipH="1">
              <a:off x="10220747" y="4037489"/>
              <a:ext cx="309189" cy="1947398"/>
            </a:xfrm>
            <a:prstGeom prst="leftBrace">
              <a:avLst>
                <a:gd name="adj1" fmla="val 34611"/>
                <a:gd name="adj2" fmla="val 50000"/>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rgbClr val="000000"/>
                </a:solidFill>
                <a:effectLst/>
                <a:latin typeface="Arial" charset="0"/>
                <a:ea typeface="MS PGothic" pitchFamily="34" charset="-128"/>
              </a:endParaRPr>
            </a:p>
          </p:txBody>
        </p:sp>
        <p:grpSp>
          <p:nvGrpSpPr>
            <p:cNvPr id="15" name="Group 81">
              <a:extLst>
                <a:ext uri="{FF2B5EF4-FFF2-40B4-BE49-F238E27FC236}">
                  <a16:creationId xmlns:a16="http://schemas.microsoft.com/office/drawing/2014/main" id="{A90DC9E8-8351-4B39-95CD-0BC1B30F3049}"/>
                </a:ext>
              </a:extLst>
            </p:cNvPr>
            <p:cNvGrpSpPr/>
            <p:nvPr/>
          </p:nvGrpSpPr>
          <p:grpSpPr>
            <a:xfrm flipH="1">
              <a:off x="2459442" y="4259412"/>
              <a:ext cx="2491177" cy="1432782"/>
              <a:chOff x="7379926" y="3816720"/>
              <a:chExt cx="2491177" cy="1432782"/>
            </a:xfrm>
          </p:grpSpPr>
          <p:grpSp>
            <p:nvGrpSpPr>
              <p:cNvPr id="26" name="Group 90">
                <a:extLst>
                  <a:ext uri="{FF2B5EF4-FFF2-40B4-BE49-F238E27FC236}">
                    <a16:creationId xmlns:a16="http://schemas.microsoft.com/office/drawing/2014/main" id="{11FD4E54-2084-456E-BC86-DACC6043AB04}"/>
                  </a:ext>
                </a:extLst>
              </p:cNvPr>
              <p:cNvGrpSpPr/>
              <p:nvPr/>
            </p:nvGrpSpPr>
            <p:grpSpPr>
              <a:xfrm>
                <a:off x="8411877" y="3953216"/>
                <a:ext cx="1320285" cy="1151907"/>
                <a:chOff x="5854699" y="4029232"/>
                <a:chExt cx="1498600" cy="1151907"/>
              </a:xfrm>
            </p:grpSpPr>
            <p:cxnSp>
              <p:nvCxnSpPr>
                <p:cNvPr id="38" name="Straight Connector 102">
                  <a:extLst>
                    <a:ext uri="{FF2B5EF4-FFF2-40B4-BE49-F238E27FC236}">
                      <a16:creationId xmlns:a16="http://schemas.microsoft.com/office/drawing/2014/main" id="{0A50B9CF-5007-4B97-BCB8-69D808070A47}"/>
                    </a:ext>
                  </a:extLst>
                </p:cNvPr>
                <p:cNvCxnSpPr/>
                <p:nvPr/>
              </p:nvCxnSpPr>
              <p:spPr bwMode="auto">
                <a:xfrm>
                  <a:off x="5854699" y="4029232"/>
                  <a:ext cx="1498600" cy="0"/>
                </a:xfrm>
                <a:prstGeom prst="line">
                  <a:avLst/>
                </a:prstGeom>
                <a:noFill/>
                <a:ln w="19050" cap="flat" cmpd="sng" algn="ctr">
                  <a:solidFill>
                    <a:schemeClr val="tx1"/>
                  </a:solidFill>
                  <a:prstDash val="solid"/>
                  <a:round/>
                  <a:headEnd type="none" w="med" len="med"/>
                  <a:tailEnd type="none" w="med" len="med"/>
                </a:ln>
                <a:effectLst/>
              </p:spPr>
            </p:cxnSp>
            <p:cxnSp>
              <p:nvCxnSpPr>
                <p:cNvPr id="39" name="Straight Connector 103">
                  <a:extLst>
                    <a:ext uri="{FF2B5EF4-FFF2-40B4-BE49-F238E27FC236}">
                      <a16:creationId xmlns:a16="http://schemas.microsoft.com/office/drawing/2014/main" id="{E7BC75C7-9F28-4587-BA9E-2401ABBAF207}"/>
                    </a:ext>
                  </a:extLst>
                </p:cNvPr>
                <p:cNvCxnSpPr/>
                <p:nvPr/>
              </p:nvCxnSpPr>
              <p:spPr bwMode="auto">
                <a:xfrm>
                  <a:off x="6083299" y="4404616"/>
                  <a:ext cx="1270000" cy="0"/>
                </a:xfrm>
                <a:prstGeom prst="line">
                  <a:avLst/>
                </a:prstGeom>
                <a:noFill/>
                <a:ln w="19050" cap="flat" cmpd="sng" algn="ctr">
                  <a:solidFill>
                    <a:schemeClr val="tx1"/>
                  </a:solidFill>
                  <a:prstDash val="solid"/>
                  <a:round/>
                  <a:headEnd type="none" w="med" len="med"/>
                  <a:tailEnd type="none" w="med" len="med"/>
                </a:ln>
                <a:effectLst/>
              </p:spPr>
            </p:cxnSp>
            <p:cxnSp>
              <p:nvCxnSpPr>
                <p:cNvPr id="40" name="Straight Connector 104">
                  <a:extLst>
                    <a:ext uri="{FF2B5EF4-FFF2-40B4-BE49-F238E27FC236}">
                      <a16:creationId xmlns:a16="http://schemas.microsoft.com/office/drawing/2014/main" id="{974F3EA2-8F5A-482E-AB86-B51A52D2231A}"/>
                    </a:ext>
                  </a:extLst>
                </p:cNvPr>
                <p:cNvCxnSpPr/>
                <p:nvPr/>
              </p:nvCxnSpPr>
              <p:spPr bwMode="auto">
                <a:xfrm>
                  <a:off x="6083299" y="4776736"/>
                  <a:ext cx="1270000" cy="0"/>
                </a:xfrm>
                <a:prstGeom prst="line">
                  <a:avLst/>
                </a:prstGeom>
                <a:noFill/>
                <a:ln w="19050" cap="flat" cmpd="sng" algn="ctr">
                  <a:solidFill>
                    <a:schemeClr val="tx1"/>
                  </a:solidFill>
                  <a:prstDash val="solid"/>
                  <a:round/>
                  <a:headEnd type="none" w="med" len="med"/>
                  <a:tailEnd type="none" w="med" len="med"/>
                </a:ln>
                <a:effectLst/>
              </p:spPr>
            </p:cxnSp>
            <p:cxnSp>
              <p:nvCxnSpPr>
                <p:cNvPr id="41" name="Straight Connector 105">
                  <a:extLst>
                    <a:ext uri="{FF2B5EF4-FFF2-40B4-BE49-F238E27FC236}">
                      <a16:creationId xmlns:a16="http://schemas.microsoft.com/office/drawing/2014/main" id="{E079176C-DEBC-4D71-AEC1-8771F38B2226}"/>
                    </a:ext>
                  </a:extLst>
                </p:cNvPr>
                <p:cNvCxnSpPr/>
                <p:nvPr/>
              </p:nvCxnSpPr>
              <p:spPr bwMode="auto">
                <a:xfrm>
                  <a:off x="5854699" y="5181139"/>
                  <a:ext cx="1498600" cy="0"/>
                </a:xfrm>
                <a:prstGeom prst="line">
                  <a:avLst/>
                </a:prstGeom>
                <a:noFill/>
                <a:ln w="19050" cap="flat" cmpd="sng" algn="ctr">
                  <a:solidFill>
                    <a:schemeClr val="tx1"/>
                  </a:solidFill>
                  <a:prstDash val="solid"/>
                  <a:round/>
                  <a:headEnd type="none" w="med" len="med"/>
                  <a:tailEnd type="none" w="med" len="med"/>
                </a:ln>
                <a:effectLst/>
              </p:spPr>
            </p:cxnSp>
          </p:grpSp>
          <p:cxnSp>
            <p:nvCxnSpPr>
              <p:cNvPr id="27" name="Straight Arrow Connector 91">
                <a:extLst>
                  <a:ext uri="{FF2B5EF4-FFF2-40B4-BE49-F238E27FC236}">
                    <a16:creationId xmlns:a16="http://schemas.microsoft.com/office/drawing/2014/main" id="{3F79071A-8070-4133-A96A-4C497E06AF9F}"/>
                  </a:ext>
                </a:extLst>
              </p:cNvPr>
              <p:cNvCxnSpPr/>
              <p:nvPr/>
            </p:nvCxnSpPr>
            <p:spPr bwMode="auto">
              <a:xfrm flipH="1" flipV="1">
                <a:off x="7379926" y="4507331"/>
                <a:ext cx="594999" cy="2807"/>
              </a:xfrm>
              <a:prstGeom prst="straightConnector1">
                <a:avLst/>
              </a:prstGeom>
              <a:noFill/>
              <a:ln w="19050" cap="flat" cmpd="sng" algn="ctr">
                <a:solidFill>
                  <a:schemeClr val="tx1"/>
                </a:solidFill>
                <a:prstDash val="solid"/>
                <a:round/>
                <a:headEnd type="none" w="med" len="med"/>
                <a:tailEnd type="arrow"/>
              </a:ln>
              <a:effectLst/>
            </p:spPr>
          </p:cxnSp>
          <p:sp>
            <p:nvSpPr>
              <p:cNvPr id="28" name="Oval 27">
                <a:extLst>
                  <a:ext uri="{FF2B5EF4-FFF2-40B4-BE49-F238E27FC236}">
                    <a16:creationId xmlns:a16="http://schemas.microsoft.com/office/drawing/2014/main" id="{130854DF-4882-48F6-93B2-86BF5CF9C216}"/>
                  </a:ext>
                </a:extLst>
              </p:cNvPr>
              <p:cNvSpPr/>
              <p:nvPr/>
            </p:nvSpPr>
            <p:spPr bwMode="auto">
              <a:xfrm>
                <a:off x="8242902" y="3868838"/>
                <a:ext cx="168974" cy="126780"/>
              </a:xfrm>
              <a:prstGeom prst="ellips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rgbClr val="000000"/>
                  </a:solidFill>
                  <a:effectLst/>
                  <a:latin typeface="Arial" charset="0"/>
                  <a:ea typeface="MS PGothic" pitchFamily="34" charset="-128"/>
                </a:endParaRPr>
              </a:p>
            </p:txBody>
          </p:sp>
          <p:sp>
            <p:nvSpPr>
              <p:cNvPr id="29" name="Oval 28">
                <a:extLst>
                  <a:ext uri="{FF2B5EF4-FFF2-40B4-BE49-F238E27FC236}">
                    <a16:creationId xmlns:a16="http://schemas.microsoft.com/office/drawing/2014/main" id="{3F91685B-2863-4AE4-91C6-5646047A150A}"/>
                  </a:ext>
                </a:extLst>
              </p:cNvPr>
              <p:cNvSpPr/>
              <p:nvPr/>
            </p:nvSpPr>
            <p:spPr bwMode="auto">
              <a:xfrm>
                <a:off x="8556193" y="4266884"/>
                <a:ext cx="168974" cy="1267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rgbClr val="000000"/>
                  </a:solidFill>
                  <a:effectLst/>
                  <a:latin typeface="Arial" charset="0"/>
                  <a:ea typeface="MS PGothic" pitchFamily="34" charset="-128"/>
                </a:endParaRPr>
              </a:p>
            </p:txBody>
          </p:sp>
          <p:sp>
            <p:nvSpPr>
              <p:cNvPr id="30" name="Oval 29">
                <a:extLst>
                  <a:ext uri="{FF2B5EF4-FFF2-40B4-BE49-F238E27FC236}">
                    <a16:creationId xmlns:a16="http://schemas.microsoft.com/office/drawing/2014/main" id="{EAC7CF70-E9CA-42EB-9D09-CE7580BCE6EB}"/>
                  </a:ext>
                </a:extLst>
              </p:cNvPr>
              <p:cNvSpPr/>
              <p:nvPr/>
            </p:nvSpPr>
            <p:spPr bwMode="auto">
              <a:xfrm>
                <a:off x="8564803" y="4640816"/>
                <a:ext cx="168974" cy="1267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rgbClr val="000000"/>
                  </a:solidFill>
                  <a:effectLst/>
                  <a:latin typeface="Arial" charset="0"/>
                  <a:ea typeface="MS PGothic" pitchFamily="34" charset="-128"/>
                </a:endParaRPr>
              </a:p>
            </p:txBody>
          </p:sp>
          <p:sp>
            <p:nvSpPr>
              <p:cNvPr id="31" name="Oval 30">
                <a:extLst>
                  <a:ext uri="{FF2B5EF4-FFF2-40B4-BE49-F238E27FC236}">
                    <a16:creationId xmlns:a16="http://schemas.microsoft.com/office/drawing/2014/main" id="{451BDD6D-6400-44ED-B36A-57909592D905}"/>
                  </a:ext>
                </a:extLst>
              </p:cNvPr>
              <p:cNvSpPr/>
              <p:nvPr/>
            </p:nvSpPr>
            <p:spPr bwMode="auto">
              <a:xfrm>
                <a:off x="8242902" y="5029199"/>
                <a:ext cx="168974" cy="126780"/>
              </a:xfrm>
              <a:prstGeom prst="ellips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rgbClr val="000000"/>
                  </a:solidFill>
                  <a:effectLst/>
                  <a:latin typeface="Arial" charset="0"/>
                  <a:ea typeface="MS PGothic" pitchFamily="34" charset="-128"/>
                </a:endParaRPr>
              </a:p>
            </p:txBody>
          </p:sp>
          <p:sp>
            <p:nvSpPr>
              <p:cNvPr id="32" name="Oval 31">
                <a:extLst>
                  <a:ext uri="{FF2B5EF4-FFF2-40B4-BE49-F238E27FC236}">
                    <a16:creationId xmlns:a16="http://schemas.microsoft.com/office/drawing/2014/main" id="{72086582-6A0A-4418-A676-28064EDB3132}"/>
                  </a:ext>
                </a:extLst>
              </p:cNvPr>
              <p:cNvSpPr/>
              <p:nvPr/>
            </p:nvSpPr>
            <p:spPr bwMode="auto">
              <a:xfrm>
                <a:off x="7853587" y="4443253"/>
                <a:ext cx="168974" cy="1267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rgbClr val="000000"/>
                  </a:solidFill>
                  <a:effectLst/>
                  <a:latin typeface="Arial" charset="0"/>
                  <a:ea typeface="MS PGothic" pitchFamily="34" charset="-128"/>
                </a:endParaRPr>
              </a:p>
            </p:txBody>
          </p:sp>
          <p:cxnSp>
            <p:nvCxnSpPr>
              <p:cNvPr id="33" name="Straight Arrow Connector 97">
                <a:extLst>
                  <a:ext uri="{FF2B5EF4-FFF2-40B4-BE49-F238E27FC236}">
                    <a16:creationId xmlns:a16="http://schemas.microsoft.com/office/drawing/2014/main" id="{5BE269EC-5BBA-425B-9B73-264973419BC7}"/>
                  </a:ext>
                </a:extLst>
              </p:cNvPr>
              <p:cNvCxnSpPr>
                <a:stCxn id="32" idx="7"/>
                <a:endCxn id="28" idx="4"/>
              </p:cNvCxnSpPr>
              <p:nvPr/>
            </p:nvCxnSpPr>
            <p:spPr bwMode="auto">
              <a:xfrm flipV="1">
                <a:off x="7997816" y="3995618"/>
                <a:ext cx="329574" cy="466202"/>
              </a:xfrm>
              <a:prstGeom prst="straightConnector1">
                <a:avLst/>
              </a:prstGeom>
              <a:noFill/>
              <a:ln w="19050" cap="flat" cmpd="sng" algn="ctr">
                <a:solidFill>
                  <a:schemeClr val="tx1"/>
                </a:solidFill>
                <a:prstDash val="solid"/>
                <a:round/>
                <a:headEnd type="none" w="med" len="med"/>
                <a:tailEnd type="triangle"/>
              </a:ln>
              <a:effectLst/>
            </p:spPr>
          </p:cxnSp>
          <p:sp>
            <p:nvSpPr>
              <p:cNvPr id="34" name="Rectangle 98">
                <a:extLst>
                  <a:ext uri="{FF2B5EF4-FFF2-40B4-BE49-F238E27FC236}">
                    <a16:creationId xmlns:a16="http://schemas.microsoft.com/office/drawing/2014/main" id="{41A32BCF-6312-45B6-8E81-7E3A99D5BCAF}"/>
                  </a:ext>
                </a:extLst>
              </p:cNvPr>
              <p:cNvSpPr/>
              <p:nvPr/>
            </p:nvSpPr>
            <p:spPr bwMode="auto">
              <a:xfrm>
                <a:off x="9490252" y="3816720"/>
                <a:ext cx="380851" cy="272992"/>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rgbClr val="000000"/>
                  </a:solidFill>
                  <a:effectLst/>
                  <a:latin typeface="Arial" charset="0"/>
                  <a:ea typeface="MS PGothic" pitchFamily="34" charset="-128"/>
                </a:endParaRPr>
              </a:p>
            </p:txBody>
          </p:sp>
          <p:sp>
            <p:nvSpPr>
              <p:cNvPr id="35" name="Rectangle 99">
                <a:extLst>
                  <a:ext uri="{FF2B5EF4-FFF2-40B4-BE49-F238E27FC236}">
                    <a16:creationId xmlns:a16="http://schemas.microsoft.com/office/drawing/2014/main" id="{D9990CBC-974D-415C-8260-5E101FBF3289}"/>
                  </a:ext>
                </a:extLst>
              </p:cNvPr>
              <p:cNvSpPr/>
              <p:nvPr/>
            </p:nvSpPr>
            <p:spPr bwMode="auto">
              <a:xfrm>
                <a:off x="9490252" y="4182961"/>
                <a:ext cx="380851" cy="272992"/>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rgbClr val="000000"/>
                  </a:solidFill>
                  <a:effectLst/>
                  <a:latin typeface="Arial" charset="0"/>
                  <a:ea typeface="MS PGothic" pitchFamily="34" charset="-128"/>
                </a:endParaRPr>
              </a:p>
            </p:txBody>
          </p:sp>
          <p:sp>
            <p:nvSpPr>
              <p:cNvPr id="36" name="Rectangle 100">
                <a:extLst>
                  <a:ext uri="{FF2B5EF4-FFF2-40B4-BE49-F238E27FC236}">
                    <a16:creationId xmlns:a16="http://schemas.microsoft.com/office/drawing/2014/main" id="{B7D5E826-27CA-46FE-95ED-99A784445373}"/>
                  </a:ext>
                </a:extLst>
              </p:cNvPr>
              <p:cNvSpPr/>
              <p:nvPr/>
            </p:nvSpPr>
            <p:spPr bwMode="auto">
              <a:xfrm>
                <a:off x="9490252" y="4570033"/>
                <a:ext cx="380851" cy="272992"/>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rgbClr val="000000"/>
                  </a:solidFill>
                  <a:effectLst/>
                  <a:latin typeface="Arial" charset="0"/>
                  <a:ea typeface="MS PGothic" pitchFamily="34" charset="-128"/>
                </a:endParaRPr>
              </a:p>
            </p:txBody>
          </p:sp>
          <p:sp>
            <p:nvSpPr>
              <p:cNvPr id="37" name="Rectangle 101">
                <a:extLst>
                  <a:ext uri="{FF2B5EF4-FFF2-40B4-BE49-F238E27FC236}">
                    <a16:creationId xmlns:a16="http://schemas.microsoft.com/office/drawing/2014/main" id="{03CAFA78-4B15-4F93-BD7A-B6C090C4648B}"/>
                  </a:ext>
                </a:extLst>
              </p:cNvPr>
              <p:cNvSpPr/>
              <p:nvPr/>
            </p:nvSpPr>
            <p:spPr bwMode="auto">
              <a:xfrm>
                <a:off x="9490252" y="4976510"/>
                <a:ext cx="380851" cy="272992"/>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rgbClr val="000000"/>
                  </a:solidFill>
                  <a:effectLst/>
                  <a:latin typeface="Arial" charset="0"/>
                  <a:ea typeface="MS PGothic" pitchFamily="34" charset="-128"/>
                </a:endParaRPr>
              </a:p>
            </p:txBody>
          </p:sp>
        </p:grpSp>
        <p:grpSp>
          <p:nvGrpSpPr>
            <p:cNvPr id="16" name="Group 82">
              <a:extLst>
                <a:ext uri="{FF2B5EF4-FFF2-40B4-BE49-F238E27FC236}">
                  <a16:creationId xmlns:a16="http://schemas.microsoft.com/office/drawing/2014/main" id="{190615C6-EF0B-4717-8DAF-6631DAAEDFF7}"/>
                </a:ext>
              </a:extLst>
            </p:cNvPr>
            <p:cNvGrpSpPr/>
            <p:nvPr/>
          </p:nvGrpSpPr>
          <p:grpSpPr>
            <a:xfrm flipH="1">
              <a:off x="1003415" y="4173053"/>
              <a:ext cx="1319592" cy="1495780"/>
              <a:chOff x="10214522" y="3791320"/>
              <a:chExt cx="1319592" cy="1495780"/>
            </a:xfrm>
          </p:grpSpPr>
          <p:sp>
            <p:nvSpPr>
              <p:cNvPr id="22" name="TextBox 86">
                <a:extLst>
                  <a:ext uri="{FF2B5EF4-FFF2-40B4-BE49-F238E27FC236}">
                    <a16:creationId xmlns:a16="http://schemas.microsoft.com/office/drawing/2014/main" id="{82864976-05BD-4C2C-BB6C-4782CA6DFC9C}"/>
                  </a:ext>
                </a:extLst>
              </p:cNvPr>
              <p:cNvSpPr txBox="1"/>
              <p:nvPr/>
            </p:nvSpPr>
            <p:spPr>
              <a:xfrm>
                <a:off x="10214522" y="3791320"/>
                <a:ext cx="1319592" cy="323165"/>
              </a:xfrm>
              <a:prstGeom prst="rect">
                <a:avLst/>
              </a:prstGeom>
              <a:noFill/>
            </p:spPr>
            <p:txBody>
              <a:bodyPr wrap="none" rtlCol="0">
                <a:spAutoFit/>
              </a:bodyPr>
              <a:lstStyle/>
              <a:p>
                <a:pPr algn="ctr"/>
                <a:r>
                  <a:rPr lang="en-GB" sz="1500" b="0" dirty="0"/>
                  <a:t>Analog input 1</a:t>
                </a:r>
              </a:p>
            </p:txBody>
          </p:sp>
          <p:sp>
            <p:nvSpPr>
              <p:cNvPr id="23" name="TextBox 87">
                <a:extLst>
                  <a:ext uri="{FF2B5EF4-FFF2-40B4-BE49-F238E27FC236}">
                    <a16:creationId xmlns:a16="http://schemas.microsoft.com/office/drawing/2014/main" id="{5990CABE-D471-4EEF-B3F6-EC36FC0DFF0B}"/>
                  </a:ext>
                </a:extLst>
              </p:cNvPr>
              <p:cNvSpPr txBox="1"/>
              <p:nvPr/>
            </p:nvSpPr>
            <p:spPr>
              <a:xfrm>
                <a:off x="10214522" y="4171919"/>
                <a:ext cx="1319592" cy="323165"/>
              </a:xfrm>
              <a:prstGeom prst="rect">
                <a:avLst/>
              </a:prstGeom>
              <a:noFill/>
            </p:spPr>
            <p:txBody>
              <a:bodyPr wrap="none" rtlCol="0">
                <a:spAutoFit/>
              </a:bodyPr>
              <a:lstStyle/>
              <a:p>
                <a:pPr algn="ctr"/>
                <a:r>
                  <a:rPr lang="en-GB" sz="1500" dirty="0"/>
                  <a:t>Analog input 2</a:t>
                </a:r>
              </a:p>
            </p:txBody>
          </p:sp>
          <p:sp>
            <p:nvSpPr>
              <p:cNvPr id="24" name="TextBox 88">
                <a:extLst>
                  <a:ext uri="{FF2B5EF4-FFF2-40B4-BE49-F238E27FC236}">
                    <a16:creationId xmlns:a16="http://schemas.microsoft.com/office/drawing/2014/main" id="{DA0A0F2E-ADAD-4BFD-B1CB-7755E9CC3625}"/>
                  </a:ext>
                </a:extLst>
              </p:cNvPr>
              <p:cNvSpPr txBox="1"/>
              <p:nvPr/>
            </p:nvSpPr>
            <p:spPr>
              <a:xfrm>
                <a:off x="10214522" y="4551771"/>
                <a:ext cx="1319592" cy="323165"/>
              </a:xfrm>
              <a:prstGeom prst="rect">
                <a:avLst/>
              </a:prstGeom>
              <a:noFill/>
            </p:spPr>
            <p:txBody>
              <a:bodyPr wrap="none" rtlCol="0">
                <a:spAutoFit/>
              </a:bodyPr>
              <a:lstStyle/>
              <a:p>
                <a:pPr algn="ctr"/>
                <a:r>
                  <a:rPr lang="en-GB" sz="1500" dirty="0"/>
                  <a:t>Analog input 3</a:t>
                </a:r>
              </a:p>
            </p:txBody>
          </p:sp>
          <p:sp>
            <p:nvSpPr>
              <p:cNvPr id="25" name="TextBox 89">
                <a:extLst>
                  <a:ext uri="{FF2B5EF4-FFF2-40B4-BE49-F238E27FC236}">
                    <a16:creationId xmlns:a16="http://schemas.microsoft.com/office/drawing/2014/main" id="{9EDEBB0E-C494-43D4-91B9-95B42E32B993}"/>
                  </a:ext>
                </a:extLst>
              </p:cNvPr>
              <p:cNvSpPr txBox="1"/>
              <p:nvPr/>
            </p:nvSpPr>
            <p:spPr>
              <a:xfrm>
                <a:off x="10214522" y="4963935"/>
                <a:ext cx="1319592" cy="323165"/>
              </a:xfrm>
              <a:prstGeom prst="rect">
                <a:avLst/>
              </a:prstGeom>
              <a:noFill/>
            </p:spPr>
            <p:txBody>
              <a:bodyPr wrap="none" rtlCol="0">
                <a:spAutoFit/>
              </a:bodyPr>
              <a:lstStyle/>
              <a:p>
                <a:pPr algn="ctr"/>
                <a:r>
                  <a:rPr lang="en-GB" sz="1500" dirty="0"/>
                  <a:t>Analog input 4</a:t>
                </a:r>
              </a:p>
            </p:txBody>
          </p:sp>
        </p:grpSp>
        <p:sp>
          <p:nvSpPr>
            <p:cNvPr id="17" name="Rounded Rectangle 83">
              <a:extLst>
                <a:ext uri="{FF2B5EF4-FFF2-40B4-BE49-F238E27FC236}">
                  <a16:creationId xmlns:a16="http://schemas.microsoft.com/office/drawing/2014/main" id="{6B3956C4-4A78-46E0-B675-C9B280374733}"/>
                </a:ext>
              </a:extLst>
            </p:cNvPr>
            <p:cNvSpPr/>
            <p:nvPr/>
          </p:nvSpPr>
          <p:spPr bwMode="auto">
            <a:xfrm flipH="1">
              <a:off x="6322218" y="3349823"/>
              <a:ext cx="5503337" cy="3355777"/>
            </a:xfrm>
            <a:prstGeom prst="roundRect">
              <a:avLst/>
            </a:prstGeom>
            <a:no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8" name="TextBox 84">
              <a:extLst>
                <a:ext uri="{FF2B5EF4-FFF2-40B4-BE49-F238E27FC236}">
                  <a16:creationId xmlns:a16="http://schemas.microsoft.com/office/drawing/2014/main" id="{1D73F8CE-B2E4-4974-8F56-2BB54928F91E}"/>
                </a:ext>
              </a:extLst>
            </p:cNvPr>
            <p:cNvSpPr txBox="1"/>
            <p:nvPr/>
          </p:nvSpPr>
          <p:spPr>
            <a:xfrm flipH="1">
              <a:off x="1184206" y="3578540"/>
              <a:ext cx="1549142" cy="323165"/>
            </a:xfrm>
            <a:prstGeom prst="rect">
              <a:avLst/>
            </a:prstGeom>
            <a:noFill/>
          </p:spPr>
          <p:txBody>
            <a:bodyPr wrap="square" rtlCol="0">
              <a:spAutoFit/>
            </a:bodyPr>
            <a:lstStyle/>
            <a:p>
              <a:pPr algn="ctr"/>
              <a:r>
                <a:rPr lang="en-GB" sz="1500" b="0" dirty="0"/>
                <a:t>Input Channels</a:t>
              </a:r>
            </a:p>
          </p:txBody>
        </p:sp>
        <p:sp>
          <p:nvSpPr>
            <p:cNvPr id="19" name="TextBox 85">
              <a:extLst>
                <a:ext uri="{FF2B5EF4-FFF2-40B4-BE49-F238E27FC236}">
                  <a16:creationId xmlns:a16="http://schemas.microsoft.com/office/drawing/2014/main" id="{C622FF2B-15EB-4A78-B4C0-067290E5092D}"/>
                </a:ext>
              </a:extLst>
            </p:cNvPr>
            <p:cNvSpPr txBox="1"/>
            <p:nvPr/>
          </p:nvSpPr>
          <p:spPr>
            <a:xfrm flipH="1">
              <a:off x="4183854" y="3995562"/>
              <a:ext cx="889921" cy="784830"/>
            </a:xfrm>
            <a:prstGeom prst="rect">
              <a:avLst/>
            </a:prstGeom>
            <a:noFill/>
          </p:spPr>
          <p:txBody>
            <a:bodyPr wrap="square" rtlCol="0">
              <a:spAutoFit/>
            </a:bodyPr>
            <a:lstStyle/>
            <a:p>
              <a:pPr algn="ctr"/>
              <a:r>
                <a:rPr lang="en-GB" sz="1500" dirty="0"/>
                <a:t>Input Voltage Vi</a:t>
              </a:r>
            </a:p>
          </p:txBody>
        </p:sp>
        <p:sp>
          <p:nvSpPr>
            <p:cNvPr id="20" name="Rechteck 56">
              <a:extLst>
                <a:ext uri="{FF2B5EF4-FFF2-40B4-BE49-F238E27FC236}">
                  <a16:creationId xmlns:a16="http://schemas.microsoft.com/office/drawing/2014/main" id="{F0AC909D-E7C4-4F8F-A4AB-3FCE2062911A}"/>
                </a:ext>
              </a:extLst>
            </p:cNvPr>
            <p:cNvSpPr/>
            <p:nvPr/>
          </p:nvSpPr>
          <p:spPr>
            <a:xfrm>
              <a:off x="5026819" y="4492823"/>
              <a:ext cx="990600" cy="914400"/>
            </a:xfrm>
            <a:prstGeom prst="rect">
              <a:avLst/>
            </a:prstGeom>
            <a:solidFill>
              <a:schemeClr val="accent5"/>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sz="1500" b="1" dirty="0">
                  <a:solidFill>
                    <a:schemeClr val="bg1"/>
                  </a:solidFill>
                </a:rPr>
                <a:t>Sample-</a:t>
              </a:r>
            </a:p>
            <a:p>
              <a:pPr algn="ctr" fontAlgn="base">
                <a:spcBef>
                  <a:spcPct val="0"/>
                </a:spcBef>
                <a:spcAft>
                  <a:spcPct val="0"/>
                </a:spcAft>
              </a:pPr>
              <a:r>
                <a:rPr lang="en-GB" sz="1500" b="1" dirty="0">
                  <a:solidFill>
                    <a:schemeClr val="bg1"/>
                  </a:solidFill>
                </a:rPr>
                <a:t>and-</a:t>
              </a:r>
            </a:p>
            <a:p>
              <a:pPr algn="ctr" fontAlgn="base">
                <a:spcBef>
                  <a:spcPct val="0"/>
                </a:spcBef>
                <a:spcAft>
                  <a:spcPct val="0"/>
                </a:spcAft>
              </a:pPr>
              <a:r>
                <a:rPr lang="en-GB" sz="1500" b="1" dirty="0">
                  <a:solidFill>
                    <a:schemeClr val="bg1"/>
                  </a:solidFill>
                </a:rPr>
                <a:t>hold</a:t>
              </a:r>
            </a:p>
          </p:txBody>
        </p:sp>
        <p:cxnSp>
          <p:nvCxnSpPr>
            <p:cNvPr id="21" name="Straight Arrow Connector 91">
              <a:extLst>
                <a:ext uri="{FF2B5EF4-FFF2-40B4-BE49-F238E27FC236}">
                  <a16:creationId xmlns:a16="http://schemas.microsoft.com/office/drawing/2014/main" id="{F49BFFC5-869A-4882-AAF5-2C3172146AD3}"/>
                </a:ext>
              </a:extLst>
            </p:cNvPr>
            <p:cNvCxnSpPr>
              <a:cxnSpLocks/>
              <a:stCxn id="20" idx="3"/>
            </p:cNvCxnSpPr>
            <p:nvPr/>
          </p:nvCxnSpPr>
          <p:spPr bwMode="auto">
            <a:xfrm>
              <a:off x="6017419" y="4950023"/>
              <a:ext cx="671199" cy="1"/>
            </a:xfrm>
            <a:prstGeom prst="straightConnector1">
              <a:avLst/>
            </a:prstGeom>
            <a:noFill/>
            <a:ln w="1905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422746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0609-51BA-49CA-890C-AC1D6442DDF4}"/>
              </a:ext>
            </a:extLst>
          </p:cNvPr>
          <p:cNvSpPr>
            <a:spLocks noGrp="1"/>
          </p:cNvSpPr>
          <p:nvPr>
            <p:ph type="title"/>
          </p:nvPr>
        </p:nvSpPr>
        <p:spPr/>
        <p:txBody>
          <a:bodyPr/>
          <a:lstStyle/>
          <a:p>
            <a:r>
              <a:rPr lang="en-GB" dirty="0"/>
              <a:t>Analog-to-Digital Converter</a:t>
            </a:r>
            <a:endParaRPr lang="en-US" dirty="0"/>
          </a:p>
        </p:txBody>
      </p:sp>
      <p:sp>
        <p:nvSpPr>
          <p:cNvPr id="3" name="Content Placeholder 2">
            <a:extLst>
              <a:ext uri="{FF2B5EF4-FFF2-40B4-BE49-F238E27FC236}">
                <a16:creationId xmlns:a16="http://schemas.microsoft.com/office/drawing/2014/main" id="{B4992DEF-7A8D-44D5-A947-C2760D24D02D}"/>
              </a:ext>
            </a:extLst>
          </p:cNvPr>
          <p:cNvSpPr>
            <a:spLocks noGrp="1"/>
          </p:cNvSpPr>
          <p:nvPr>
            <p:ph idx="1"/>
          </p:nvPr>
        </p:nvSpPr>
        <p:spPr>
          <a:xfrm>
            <a:off x="479425" y="1171111"/>
            <a:ext cx="11233150" cy="4948335"/>
          </a:xfrm>
        </p:spPr>
        <p:txBody>
          <a:bodyPr/>
          <a:lstStyle/>
          <a:p>
            <a:r>
              <a:rPr lang="en-GB" sz="2000" dirty="0"/>
              <a:t>Analog-to-Digital Converter (ADC):</a:t>
            </a:r>
          </a:p>
          <a:p>
            <a:pPr lvl="1">
              <a:spcBef>
                <a:spcPts val="600"/>
              </a:spcBef>
            </a:pPr>
            <a:r>
              <a:rPr lang="en-GB" dirty="0"/>
              <a:t>Input: time-discrete due to the prior S+H-stage physical signals </a:t>
            </a:r>
          </a:p>
          <a:p>
            <a:pPr lvl="1">
              <a:spcBef>
                <a:spcPts val="600"/>
              </a:spcBef>
            </a:pPr>
            <a:r>
              <a:rPr lang="en-GB" dirty="0"/>
              <a:t>Output: discrete numbers </a:t>
            </a:r>
            <a:r>
              <a:rPr lang="en-GB"/>
              <a:t>that are proportional </a:t>
            </a:r>
            <a:r>
              <a:rPr lang="en-GB" dirty="0"/>
              <a:t>to the </a:t>
            </a:r>
            <a:r>
              <a:rPr lang="en-GB" dirty="0" err="1"/>
              <a:t>analog</a:t>
            </a:r>
            <a:r>
              <a:rPr lang="en-GB" dirty="0"/>
              <a:t> input amplitude</a:t>
            </a:r>
          </a:p>
          <a:p>
            <a:pPr lvl="1">
              <a:spcBef>
                <a:spcPts val="600"/>
              </a:spcBef>
            </a:pPr>
            <a:r>
              <a:rPr lang="en-GB" dirty="0"/>
              <a:t>The following picture gives an example of an </a:t>
            </a:r>
            <a:r>
              <a:rPr lang="en-GB"/>
              <a:t>8-bit ADC</a:t>
            </a:r>
            <a:r>
              <a:rPr lang="en-GB" dirty="0"/>
              <a:t>:</a:t>
            </a:r>
          </a:p>
          <a:p>
            <a:endParaRPr lang="en-US" dirty="0"/>
          </a:p>
        </p:txBody>
      </p:sp>
      <p:grpSp>
        <p:nvGrpSpPr>
          <p:cNvPr id="4" name="Group 3">
            <a:extLst>
              <a:ext uri="{FF2B5EF4-FFF2-40B4-BE49-F238E27FC236}">
                <a16:creationId xmlns:a16="http://schemas.microsoft.com/office/drawing/2014/main" id="{085817D4-014E-4CC9-BFF1-2EB1F3106BAD}"/>
              </a:ext>
            </a:extLst>
          </p:cNvPr>
          <p:cNvGrpSpPr/>
          <p:nvPr/>
        </p:nvGrpSpPr>
        <p:grpSpPr>
          <a:xfrm>
            <a:off x="3272338" y="3071446"/>
            <a:ext cx="5647324" cy="3048000"/>
            <a:chOff x="3807619" y="3352800"/>
            <a:chExt cx="5647324" cy="3048000"/>
          </a:xfrm>
        </p:grpSpPr>
        <p:sp>
          <p:nvSpPr>
            <p:cNvPr id="5" name="Rectangle 4">
              <a:extLst>
                <a:ext uri="{FF2B5EF4-FFF2-40B4-BE49-F238E27FC236}">
                  <a16:creationId xmlns:a16="http://schemas.microsoft.com/office/drawing/2014/main" id="{2A1304BC-B8CD-409E-9F1B-17F0DC1FFFA2}"/>
                </a:ext>
              </a:extLst>
            </p:cNvPr>
            <p:cNvSpPr/>
            <p:nvPr/>
          </p:nvSpPr>
          <p:spPr bwMode="auto">
            <a:xfrm flipH="1">
              <a:off x="5336107" y="4229528"/>
              <a:ext cx="1530455" cy="144973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solidFill>
                    <a:schemeClr val="bg1"/>
                  </a:solidFill>
                </a:rPr>
                <a:t>8-bit ADC</a:t>
              </a:r>
            </a:p>
          </p:txBody>
        </p:sp>
        <p:grpSp>
          <p:nvGrpSpPr>
            <p:cNvPr id="6" name="Group 5">
              <a:extLst>
                <a:ext uri="{FF2B5EF4-FFF2-40B4-BE49-F238E27FC236}">
                  <a16:creationId xmlns:a16="http://schemas.microsoft.com/office/drawing/2014/main" id="{C27DD3BF-C8D0-4A80-9261-86C4B83FF878}"/>
                </a:ext>
              </a:extLst>
            </p:cNvPr>
            <p:cNvGrpSpPr/>
            <p:nvPr/>
          </p:nvGrpSpPr>
          <p:grpSpPr>
            <a:xfrm rot="10800000" flipH="1">
              <a:off x="6866563" y="4357822"/>
              <a:ext cx="578244" cy="1200658"/>
              <a:chOff x="2524422" y="3839031"/>
              <a:chExt cx="1345195" cy="1647081"/>
            </a:xfrm>
          </p:grpSpPr>
          <p:cxnSp>
            <p:nvCxnSpPr>
              <p:cNvPr id="25" name="Straight Arrow Connector 24">
                <a:extLst>
                  <a:ext uri="{FF2B5EF4-FFF2-40B4-BE49-F238E27FC236}">
                    <a16:creationId xmlns:a16="http://schemas.microsoft.com/office/drawing/2014/main" id="{B6EEAAB1-CB1C-46A2-A530-D1B8285FF570}"/>
                  </a:ext>
                </a:extLst>
              </p:cNvPr>
              <p:cNvCxnSpPr/>
              <p:nvPr/>
            </p:nvCxnSpPr>
            <p:spPr bwMode="auto">
              <a:xfrm>
                <a:off x="2524422" y="3839031"/>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26" name="Straight Arrow Connector 25">
                <a:extLst>
                  <a:ext uri="{FF2B5EF4-FFF2-40B4-BE49-F238E27FC236}">
                    <a16:creationId xmlns:a16="http://schemas.microsoft.com/office/drawing/2014/main" id="{F3A88B4B-AB5F-4764-8281-9620A22069C3}"/>
                  </a:ext>
                </a:extLst>
              </p:cNvPr>
              <p:cNvCxnSpPr/>
              <p:nvPr/>
            </p:nvCxnSpPr>
            <p:spPr bwMode="auto">
              <a:xfrm>
                <a:off x="2524422" y="4059026"/>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29360FC5-337F-49B0-BC6A-E8A3AE7799D7}"/>
                  </a:ext>
                </a:extLst>
              </p:cNvPr>
              <p:cNvCxnSpPr/>
              <p:nvPr/>
            </p:nvCxnSpPr>
            <p:spPr bwMode="auto">
              <a:xfrm>
                <a:off x="2524422" y="4296622"/>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61676C55-6D47-49BD-8D74-8A6D399A5E5F}"/>
                  </a:ext>
                </a:extLst>
              </p:cNvPr>
              <p:cNvCxnSpPr/>
              <p:nvPr/>
            </p:nvCxnSpPr>
            <p:spPr bwMode="auto">
              <a:xfrm>
                <a:off x="2524422" y="4545080"/>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29" name="Straight Arrow Connector 28">
                <a:extLst>
                  <a:ext uri="{FF2B5EF4-FFF2-40B4-BE49-F238E27FC236}">
                    <a16:creationId xmlns:a16="http://schemas.microsoft.com/office/drawing/2014/main" id="{BFD980F7-3618-4F21-BEDF-FF10A587DB3D}"/>
                  </a:ext>
                </a:extLst>
              </p:cNvPr>
              <p:cNvCxnSpPr/>
              <p:nvPr/>
            </p:nvCxnSpPr>
            <p:spPr bwMode="auto">
              <a:xfrm>
                <a:off x="2524422" y="4780063"/>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CD97D229-83F8-4405-B638-8873B6633471}"/>
                  </a:ext>
                </a:extLst>
              </p:cNvPr>
              <p:cNvCxnSpPr/>
              <p:nvPr/>
            </p:nvCxnSpPr>
            <p:spPr bwMode="auto">
              <a:xfrm>
                <a:off x="2524422" y="5000059"/>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5EF3D555-4A3F-4F7C-B5F7-D999F1139605}"/>
                  </a:ext>
                </a:extLst>
              </p:cNvPr>
              <p:cNvCxnSpPr/>
              <p:nvPr/>
            </p:nvCxnSpPr>
            <p:spPr bwMode="auto">
              <a:xfrm>
                <a:off x="2524422" y="5237654"/>
                <a:ext cx="1345195" cy="0"/>
              </a:xfrm>
              <a:prstGeom prst="straightConnector1">
                <a:avLst/>
              </a:prstGeom>
              <a:noFill/>
              <a:ln w="19050" cap="flat" cmpd="sng" algn="ctr">
                <a:solidFill>
                  <a:schemeClr val="tx1"/>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44E48F4B-390B-4A93-9D40-84C430E759B2}"/>
                  </a:ext>
                </a:extLst>
              </p:cNvPr>
              <p:cNvCxnSpPr/>
              <p:nvPr/>
            </p:nvCxnSpPr>
            <p:spPr bwMode="auto">
              <a:xfrm>
                <a:off x="2524422" y="5486112"/>
                <a:ext cx="1345195" cy="0"/>
              </a:xfrm>
              <a:prstGeom prst="straightConnector1">
                <a:avLst/>
              </a:prstGeom>
              <a:noFill/>
              <a:ln w="19050" cap="flat" cmpd="sng" algn="ctr">
                <a:solidFill>
                  <a:schemeClr val="tx1"/>
                </a:solidFill>
                <a:prstDash val="solid"/>
                <a:round/>
                <a:headEnd type="none" w="med" len="med"/>
                <a:tailEnd type="arrow"/>
              </a:ln>
              <a:effectLst/>
            </p:spPr>
          </p:cxnSp>
        </p:grpSp>
        <p:grpSp>
          <p:nvGrpSpPr>
            <p:cNvPr id="7" name="Group 6">
              <a:extLst>
                <a:ext uri="{FF2B5EF4-FFF2-40B4-BE49-F238E27FC236}">
                  <a16:creationId xmlns:a16="http://schemas.microsoft.com/office/drawing/2014/main" id="{8A0DE516-4B2E-4FCB-B21F-CD9F9DEA3793}"/>
                </a:ext>
              </a:extLst>
            </p:cNvPr>
            <p:cNvGrpSpPr/>
            <p:nvPr/>
          </p:nvGrpSpPr>
          <p:grpSpPr>
            <a:xfrm flipH="1">
              <a:off x="7444807" y="4213812"/>
              <a:ext cx="479618" cy="1508435"/>
              <a:chOff x="2667486" y="3587336"/>
              <a:chExt cx="657947" cy="2069294"/>
            </a:xfrm>
          </p:grpSpPr>
          <p:sp>
            <p:nvSpPr>
              <p:cNvPr id="17" name="TextBox 16">
                <a:extLst>
                  <a:ext uri="{FF2B5EF4-FFF2-40B4-BE49-F238E27FC236}">
                    <a16:creationId xmlns:a16="http://schemas.microsoft.com/office/drawing/2014/main" id="{7D321A52-C4D2-4F1C-9CDB-9E4816392297}"/>
                  </a:ext>
                </a:extLst>
              </p:cNvPr>
              <p:cNvSpPr txBox="1"/>
              <p:nvPr/>
            </p:nvSpPr>
            <p:spPr>
              <a:xfrm>
                <a:off x="2674288" y="3587336"/>
                <a:ext cx="651145" cy="422213"/>
              </a:xfrm>
              <a:prstGeom prst="rect">
                <a:avLst/>
              </a:prstGeom>
              <a:noFill/>
            </p:spPr>
            <p:txBody>
              <a:bodyPr wrap="none" rtlCol="0">
                <a:spAutoFit/>
              </a:bodyPr>
              <a:lstStyle/>
              <a:p>
                <a:r>
                  <a:rPr lang="en-GB" sz="1400" b="0" dirty="0"/>
                  <a:t>Bit0</a:t>
                </a:r>
              </a:p>
            </p:txBody>
          </p:sp>
          <p:sp>
            <p:nvSpPr>
              <p:cNvPr id="18" name="TextBox 17">
                <a:extLst>
                  <a:ext uri="{FF2B5EF4-FFF2-40B4-BE49-F238E27FC236}">
                    <a16:creationId xmlns:a16="http://schemas.microsoft.com/office/drawing/2014/main" id="{ACC2EF5E-759B-443E-8F87-3E8B8FEB975F}"/>
                  </a:ext>
                </a:extLst>
              </p:cNvPr>
              <p:cNvSpPr txBox="1"/>
              <p:nvPr/>
            </p:nvSpPr>
            <p:spPr>
              <a:xfrm>
                <a:off x="2674289" y="3807333"/>
                <a:ext cx="651144" cy="422213"/>
              </a:xfrm>
              <a:prstGeom prst="rect">
                <a:avLst/>
              </a:prstGeom>
              <a:noFill/>
            </p:spPr>
            <p:txBody>
              <a:bodyPr wrap="none" rtlCol="0">
                <a:spAutoFit/>
              </a:bodyPr>
              <a:lstStyle/>
              <a:p>
                <a:r>
                  <a:rPr lang="en-GB" sz="1400" b="0" dirty="0"/>
                  <a:t>Bit1</a:t>
                </a:r>
              </a:p>
            </p:txBody>
          </p:sp>
          <p:sp>
            <p:nvSpPr>
              <p:cNvPr id="19" name="TextBox 18">
                <a:extLst>
                  <a:ext uri="{FF2B5EF4-FFF2-40B4-BE49-F238E27FC236}">
                    <a16:creationId xmlns:a16="http://schemas.microsoft.com/office/drawing/2014/main" id="{705A44F5-55A8-4D3E-AF9A-B2EDBEF391BF}"/>
                  </a:ext>
                </a:extLst>
              </p:cNvPr>
              <p:cNvSpPr txBox="1"/>
              <p:nvPr/>
            </p:nvSpPr>
            <p:spPr>
              <a:xfrm>
                <a:off x="2674289" y="4044927"/>
                <a:ext cx="651144" cy="422213"/>
              </a:xfrm>
              <a:prstGeom prst="rect">
                <a:avLst/>
              </a:prstGeom>
              <a:noFill/>
            </p:spPr>
            <p:txBody>
              <a:bodyPr wrap="none" rtlCol="0">
                <a:spAutoFit/>
              </a:bodyPr>
              <a:lstStyle/>
              <a:p>
                <a:r>
                  <a:rPr lang="en-GB" sz="1400" b="0" dirty="0"/>
                  <a:t>Bit2</a:t>
                </a:r>
              </a:p>
            </p:txBody>
          </p:sp>
          <p:sp>
            <p:nvSpPr>
              <p:cNvPr id="20" name="TextBox 19">
                <a:extLst>
                  <a:ext uri="{FF2B5EF4-FFF2-40B4-BE49-F238E27FC236}">
                    <a16:creationId xmlns:a16="http://schemas.microsoft.com/office/drawing/2014/main" id="{3E670756-678E-4F8D-8C4E-482C084F0465}"/>
                  </a:ext>
                </a:extLst>
              </p:cNvPr>
              <p:cNvSpPr txBox="1"/>
              <p:nvPr/>
            </p:nvSpPr>
            <p:spPr>
              <a:xfrm>
                <a:off x="2674289" y="4293386"/>
                <a:ext cx="651144" cy="422213"/>
              </a:xfrm>
              <a:prstGeom prst="rect">
                <a:avLst/>
              </a:prstGeom>
              <a:noFill/>
            </p:spPr>
            <p:txBody>
              <a:bodyPr wrap="none" rtlCol="0">
                <a:spAutoFit/>
              </a:bodyPr>
              <a:lstStyle/>
              <a:p>
                <a:r>
                  <a:rPr lang="en-GB" sz="1400" b="0" dirty="0"/>
                  <a:t>Bit3</a:t>
                </a:r>
              </a:p>
            </p:txBody>
          </p:sp>
          <p:sp>
            <p:nvSpPr>
              <p:cNvPr id="21" name="TextBox 20">
                <a:extLst>
                  <a:ext uri="{FF2B5EF4-FFF2-40B4-BE49-F238E27FC236}">
                    <a16:creationId xmlns:a16="http://schemas.microsoft.com/office/drawing/2014/main" id="{7C46463A-F69B-4BA2-860B-1088B53F9036}"/>
                  </a:ext>
                </a:extLst>
              </p:cNvPr>
              <p:cNvSpPr txBox="1"/>
              <p:nvPr/>
            </p:nvSpPr>
            <p:spPr>
              <a:xfrm>
                <a:off x="2674289" y="4528369"/>
                <a:ext cx="651144" cy="422213"/>
              </a:xfrm>
              <a:prstGeom prst="rect">
                <a:avLst/>
              </a:prstGeom>
              <a:noFill/>
            </p:spPr>
            <p:txBody>
              <a:bodyPr wrap="none" rtlCol="0">
                <a:spAutoFit/>
              </a:bodyPr>
              <a:lstStyle/>
              <a:p>
                <a:r>
                  <a:rPr lang="en-GB" sz="1400" b="0" dirty="0"/>
                  <a:t>Bit4</a:t>
                </a:r>
              </a:p>
            </p:txBody>
          </p:sp>
          <p:sp>
            <p:nvSpPr>
              <p:cNvPr id="22" name="TextBox 21">
                <a:extLst>
                  <a:ext uri="{FF2B5EF4-FFF2-40B4-BE49-F238E27FC236}">
                    <a16:creationId xmlns:a16="http://schemas.microsoft.com/office/drawing/2014/main" id="{B12D7744-5C2B-4823-9E57-4EF29D06AD76}"/>
                  </a:ext>
                </a:extLst>
              </p:cNvPr>
              <p:cNvSpPr txBox="1"/>
              <p:nvPr/>
            </p:nvSpPr>
            <p:spPr>
              <a:xfrm>
                <a:off x="2674289" y="4748363"/>
                <a:ext cx="651144" cy="422213"/>
              </a:xfrm>
              <a:prstGeom prst="rect">
                <a:avLst/>
              </a:prstGeom>
              <a:noFill/>
            </p:spPr>
            <p:txBody>
              <a:bodyPr wrap="none" rtlCol="0">
                <a:spAutoFit/>
              </a:bodyPr>
              <a:lstStyle/>
              <a:p>
                <a:r>
                  <a:rPr lang="en-GB" sz="1400" b="0" dirty="0"/>
                  <a:t>Bit5</a:t>
                </a:r>
              </a:p>
            </p:txBody>
          </p:sp>
          <p:sp>
            <p:nvSpPr>
              <p:cNvPr id="23" name="TextBox 22">
                <a:extLst>
                  <a:ext uri="{FF2B5EF4-FFF2-40B4-BE49-F238E27FC236}">
                    <a16:creationId xmlns:a16="http://schemas.microsoft.com/office/drawing/2014/main" id="{577D62FD-8B8C-4D71-B4BA-EBD0D8C588CA}"/>
                  </a:ext>
                </a:extLst>
              </p:cNvPr>
              <p:cNvSpPr txBox="1"/>
              <p:nvPr/>
            </p:nvSpPr>
            <p:spPr>
              <a:xfrm>
                <a:off x="2674289" y="4985960"/>
                <a:ext cx="651144" cy="422213"/>
              </a:xfrm>
              <a:prstGeom prst="rect">
                <a:avLst/>
              </a:prstGeom>
              <a:noFill/>
            </p:spPr>
            <p:txBody>
              <a:bodyPr wrap="none" rtlCol="0">
                <a:spAutoFit/>
              </a:bodyPr>
              <a:lstStyle/>
              <a:p>
                <a:r>
                  <a:rPr lang="en-GB" sz="1400" b="0" dirty="0"/>
                  <a:t>Bit6</a:t>
                </a:r>
              </a:p>
            </p:txBody>
          </p:sp>
          <p:sp>
            <p:nvSpPr>
              <p:cNvPr id="24" name="TextBox 23">
                <a:extLst>
                  <a:ext uri="{FF2B5EF4-FFF2-40B4-BE49-F238E27FC236}">
                    <a16:creationId xmlns:a16="http://schemas.microsoft.com/office/drawing/2014/main" id="{1172C87B-A55A-455E-8726-0F7C024B263D}"/>
                  </a:ext>
                </a:extLst>
              </p:cNvPr>
              <p:cNvSpPr txBox="1"/>
              <p:nvPr/>
            </p:nvSpPr>
            <p:spPr>
              <a:xfrm>
                <a:off x="2667486" y="5234417"/>
                <a:ext cx="657947" cy="422213"/>
              </a:xfrm>
              <a:prstGeom prst="rect">
                <a:avLst/>
              </a:prstGeom>
              <a:noFill/>
            </p:spPr>
            <p:txBody>
              <a:bodyPr wrap="none" rtlCol="0">
                <a:spAutoFit/>
              </a:bodyPr>
              <a:lstStyle/>
              <a:p>
                <a:r>
                  <a:rPr lang="en-GB" sz="1400" b="0" dirty="0"/>
                  <a:t>Bit7</a:t>
                </a:r>
              </a:p>
            </p:txBody>
          </p:sp>
        </p:grpSp>
        <p:cxnSp>
          <p:nvCxnSpPr>
            <p:cNvPr id="8" name="Straight Arrow Connector 7">
              <a:extLst>
                <a:ext uri="{FF2B5EF4-FFF2-40B4-BE49-F238E27FC236}">
                  <a16:creationId xmlns:a16="http://schemas.microsoft.com/office/drawing/2014/main" id="{EFB81A98-7FB9-4764-8BB0-6605E5A6186D}"/>
                </a:ext>
              </a:extLst>
            </p:cNvPr>
            <p:cNvCxnSpPr>
              <a:endCxn id="5" idx="0"/>
            </p:cNvCxnSpPr>
            <p:nvPr/>
          </p:nvCxnSpPr>
          <p:spPr bwMode="auto">
            <a:xfrm flipH="1">
              <a:off x="6101334" y="4006617"/>
              <a:ext cx="1" cy="222911"/>
            </a:xfrm>
            <a:prstGeom prst="straightConnector1">
              <a:avLst/>
            </a:prstGeom>
            <a:noFill/>
            <a:ln w="19050" cap="flat" cmpd="sng" algn="ctr">
              <a:solidFill>
                <a:schemeClr val="tx1"/>
              </a:solidFill>
              <a:prstDash val="solid"/>
              <a:round/>
              <a:headEnd type="none" w="med" len="med"/>
              <a:tailEnd type="arrow"/>
            </a:ln>
            <a:effectLst/>
          </p:spPr>
        </p:cxnSp>
        <p:sp>
          <p:nvSpPr>
            <p:cNvPr id="9" name="TextBox 8">
              <a:extLst>
                <a:ext uri="{FF2B5EF4-FFF2-40B4-BE49-F238E27FC236}">
                  <a16:creationId xmlns:a16="http://schemas.microsoft.com/office/drawing/2014/main" id="{79C15EB6-DFBF-4DE5-8BE1-6B2F1D75AB83}"/>
                </a:ext>
              </a:extLst>
            </p:cNvPr>
            <p:cNvSpPr txBox="1"/>
            <p:nvPr/>
          </p:nvSpPr>
          <p:spPr>
            <a:xfrm flipH="1">
              <a:off x="5103019" y="3566069"/>
              <a:ext cx="1611199" cy="553998"/>
            </a:xfrm>
            <a:prstGeom prst="rect">
              <a:avLst/>
            </a:prstGeom>
            <a:noFill/>
          </p:spPr>
          <p:txBody>
            <a:bodyPr wrap="square" rtlCol="0">
              <a:spAutoFit/>
            </a:bodyPr>
            <a:lstStyle/>
            <a:p>
              <a:pPr algn="ctr"/>
              <a:r>
                <a:rPr lang="en-GB" sz="1500" b="0" dirty="0"/>
                <a:t>Reference Voltage </a:t>
              </a:r>
              <a:r>
                <a:rPr lang="en-GB" sz="1500" b="0" dirty="0" err="1"/>
                <a:t>V</a:t>
              </a:r>
              <a:r>
                <a:rPr lang="en-GB" sz="1500" b="0" baseline="-25000" dirty="0" err="1"/>
                <a:t>r</a:t>
              </a:r>
              <a:endParaRPr lang="en-GB" sz="1500" b="0" baseline="-25000" dirty="0"/>
            </a:p>
          </p:txBody>
        </p:sp>
        <p:sp>
          <p:nvSpPr>
            <p:cNvPr id="10" name="Up Arrow 64">
              <a:extLst>
                <a:ext uri="{FF2B5EF4-FFF2-40B4-BE49-F238E27FC236}">
                  <a16:creationId xmlns:a16="http://schemas.microsoft.com/office/drawing/2014/main" id="{CDD2FC2C-4D0E-4B93-A012-D01DB3E51573}"/>
                </a:ext>
              </a:extLst>
            </p:cNvPr>
            <p:cNvSpPr/>
            <p:nvPr/>
          </p:nvSpPr>
          <p:spPr bwMode="auto">
            <a:xfrm flipH="1">
              <a:off x="6020404" y="5679258"/>
              <a:ext cx="275009" cy="225210"/>
            </a:xfrm>
            <a:prstGeom prst="upArrow">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a:ln>
                  <a:noFill/>
                </a:ln>
                <a:solidFill>
                  <a:srgbClr val="000000"/>
                </a:solidFill>
                <a:effectLst/>
                <a:latin typeface="Arial" charset="0"/>
                <a:ea typeface="MS PGothic" pitchFamily="34" charset="-128"/>
              </a:endParaRPr>
            </a:p>
          </p:txBody>
        </p:sp>
        <p:sp>
          <p:nvSpPr>
            <p:cNvPr id="11" name="TextBox 10">
              <a:extLst>
                <a:ext uri="{FF2B5EF4-FFF2-40B4-BE49-F238E27FC236}">
                  <a16:creationId xmlns:a16="http://schemas.microsoft.com/office/drawing/2014/main" id="{025F9469-939F-4F56-B32F-6E10B39B804B}"/>
                </a:ext>
              </a:extLst>
            </p:cNvPr>
            <p:cNvSpPr txBox="1"/>
            <p:nvPr/>
          </p:nvSpPr>
          <p:spPr>
            <a:xfrm flipH="1">
              <a:off x="5350760" y="5887396"/>
              <a:ext cx="1534191" cy="323165"/>
            </a:xfrm>
            <a:prstGeom prst="rect">
              <a:avLst/>
            </a:prstGeom>
            <a:noFill/>
          </p:spPr>
          <p:txBody>
            <a:bodyPr wrap="square" rtlCol="0">
              <a:spAutoFit/>
            </a:bodyPr>
            <a:lstStyle/>
            <a:p>
              <a:pPr algn="ctr"/>
              <a:r>
                <a:rPr lang="en-GB" sz="1500" dirty="0"/>
                <a:t>Control Signals</a:t>
              </a:r>
            </a:p>
          </p:txBody>
        </p:sp>
        <p:sp>
          <p:nvSpPr>
            <p:cNvPr id="12" name="TextBox 11">
              <a:extLst>
                <a:ext uri="{FF2B5EF4-FFF2-40B4-BE49-F238E27FC236}">
                  <a16:creationId xmlns:a16="http://schemas.microsoft.com/office/drawing/2014/main" id="{3313A4F7-C5E9-4A77-9095-9A4F1E745230}"/>
                </a:ext>
              </a:extLst>
            </p:cNvPr>
            <p:cNvSpPr txBox="1"/>
            <p:nvPr/>
          </p:nvSpPr>
          <p:spPr>
            <a:xfrm flipH="1">
              <a:off x="8124575" y="4759273"/>
              <a:ext cx="1330368" cy="553998"/>
            </a:xfrm>
            <a:prstGeom prst="rect">
              <a:avLst/>
            </a:prstGeom>
            <a:noFill/>
          </p:spPr>
          <p:txBody>
            <a:bodyPr wrap="square" rtlCol="0">
              <a:spAutoFit/>
            </a:bodyPr>
            <a:lstStyle/>
            <a:p>
              <a:r>
                <a:rPr lang="en-GB" sz="1500" b="0" dirty="0"/>
                <a:t>Digital</a:t>
              </a:r>
            </a:p>
            <a:p>
              <a:r>
                <a:rPr lang="en-GB" sz="1500" dirty="0"/>
                <a:t>Output</a:t>
              </a:r>
              <a:r>
                <a:rPr lang="en-GB" sz="1500" b="0" dirty="0"/>
                <a:t> D</a:t>
              </a:r>
            </a:p>
          </p:txBody>
        </p:sp>
        <p:sp>
          <p:nvSpPr>
            <p:cNvPr id="13" name="Left Brace 12">
              <a:extLst>
                <a:ext uri="{FF2B5EF4-FFF2-40B4-BE49-F238E27FC236}">
                  <a16:creationId xmlns:a16="http://schemas.microsoft.com/office/drawing/2014/main" id="{3713AC5D-F92E-4751-843B-F654D72F644C}"/>
                </a:ext>
              </a:extLst>
            </p:cNvPr>
            <p:cNvSpPr/>
            <p:nvPr/>
          </p:nvSpPr>
          <p:spPr bwMode="auto">
            <a:xfrm flipH="1">
              <a:off x="7883984" y="4291812"/>
              <a:ext cx="225387" cy="1419578"/>
            </a:xfrm>
            <a:prstGeom prst="leftBrace">
              <a:avLst>
                <a:gd name="adj1" fmla="val 34611"/>
                <a:gd name="adj2" fmla="val 50000"/>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a:ln>
                  <a:noFill/>
                </a:ln>
                <a:solidFill>
                  <a:srgbClr val="000000"/>
                </a:solidFill>
                <a:effectLst/>
                <a:latin typeface="Arial" charset="0"/>
                <a:ea typeface="MS PGothic" pitchFamily="34" charset="-128"/>
              </a:endParaRPr>
            </a:p>
          </p:txBody>
        </p:sp>
        <p:cxnSp>
          <p:nvCxnSpPr>
            <p:cNvPr id="14" name="Straight Arrow Connector 13">
              <a:extLst>
                <a:ext uri="{FF2B5EF4-FFF2-40B4-BE49-F238E27FC236}">
                  <a16:creationId xmlns:a16="http://schemas.microsoft.com/office/drawing/2014/main" id="{FD61BF64-6A4C-4F84-80E1-BB8EFCD8EA21}"/>
                </a:ext>
              </a:extLst>
            </p:cNvPr>
            <p:cNvCxnSpPr/>
            <p:nvPr/>
          </p:nvCxnSpPr>
          <p:spPr bwMode="auto">
            <a:xfrm>
              <a:off x="4151784" y="4902330"/>
              <a:ext cx="1184323" cy="0"/>
            </a:xfrm>
            <a:prstGeom prst="straightConnector1">
              <a:avLst/>
            </a:prstGeom>
            <a:noFill/>
            <a:ln w="19050" cap="flat" cmpd="sng" algn="ctr">
              <a:solidFill>
                <a:schemeClr val="tx1"/>
              </a:solidFill>
              <a:prstDash val="solid"/>
              <a:round/>
              <a:headEnd type="none" w="med" len="med"/>
              <a:tailEnd type="arrow"/>
            </a:ln>
            <a:effectLst/>
          </p:spPr>
        </p:cxnSp>
        <p:sp>
          <p:nvSpPr>
            <p:cNvPr id="15" name="Rounded Rectangle 83">
              <a:extLst>
                <a:ext uri="{FF2B5EF4-FFF2-40B4-BE49-F238E27FC236}">
                  <a16:creationId xmlns:a16="http://schemas.microsoft.com/office/drawing/2014/main" id="{146F7AFB-0E2C-4860-9C30-9D4B8E9DE49E}"/>
                </a:ext>
              </a:extLst>
            </p:cNvPr>
            <p:cNvSpPr/>
            <p:nvPr/>
          </p:nvSpPr>
          <p:spPr bwMode="auto">
            <a:xfrm flipH="1">
              <a:off x="3807619" y="3352800"/>
              <a:ext cx="5560860" cy="3048000"/>
            </a:xfrm>
            <a:prstGeom prst="roundRect">
              <a:avLst/>
            </a:prstGeom>
            <a:no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a:ln>
                  <a:noFill/>
                </a:ln>
                <a:solidFill>
                  <a:srgbClr val="000000"/>
                </a:solidFill>
                <a:effectLst/>
                <a:latin typeface="Arial" charset="0"/>
                <a:ea typeface="MS PGothic" pitchFamily="34" charset="-128"/>
              </a:endParaRPr>
            </a:p>
          </p:txBody>
        </p:sp>
        <p:sp>
          <p:nvSpPr>
            <p:cNvPr id="16" name="TextBox 15">
              <a:extLst>
                <a:ext uri="{FF2B5EF4-FFF2-40B4-BE49-F238E27FC236}">
                  <a16:creationId xmlns:a16="http://schemas.microsoft.com/office/drawing/2014/main" id="{68E33399-1A2A-4713-8224-010EE8DD4B6D}"/>
                </a:ext>
              </a:extLst>
            </p:cNvPr>
            <p:cNvSpPr txBox="1"/>
            <p:nvPr/>
          </p:nvSpPr>
          <p:spPr>
            <a:xfrm flipH="1">
              <a:off x="4109658" y="4304319"/>
              <a:ext cx="1211245" cy="553998"/>
            </a:xfrm>
            <a:prstGeom prst="rect">
              <a:avLst/>
            </a:prstGeom>
            <a:noFill/>
          </p:spPr>
          <p:txBody>
            <a:bodyPr wrap="square" rtlCol="0">
              <a:spAutoFit/>
            </a:bodyPr>
            <a:lstStyle/>
            <a:p>
              <a:pPr algn="ctr"/>
              <a:r>
                <a:rPr lang="en-GB" sz="1500" dirty="0"/>
                <a:t>Input Voltage Vi</a:t>
              </a:r>
            </a:p>
          </p:txBody>
        </p:sp>
      </p:grpSp>
    </p:spTree>
    <p:extLst>
      <p:ext uri="{BB962C8B-B14F-4D97-AF65-F5344CB8AC3E}">
        <p14:creationId xmlns:p14="http://schemas.microsoft.com/office/powerpoint/2010/main" val="90706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A993-26B0-4C85-B509-09F3846D950C}"/>
              </a:ext>
            </a:extLst>
          </p:cNvPr>
          <p:cNvSpPr>
            <a:spLocks noGrp="1"/>
          </p:cNvSpPr>
          <p:nvPr>
            <p:ph type="title"/>
          </p:nvPr>
        </p:nvSpPr>
        <p:spPr/>
        <p:txBody>
          <a:bodyPr/>
          <a:lstStyle/>
          <a:p>
            <a:r>
              <a:rPr lang="en-GB" dirty="0"/>
              <a:t>ADC Types</a:t>
            </a:r>
            <a:endParaRPr lang="en-US" dirty="0"/>
          </a:p>
        </p:txBody>
      </p:sp>
      <p:sp>
        <p:nvSpPr>
          <p:cNvPr id="3" name="Content Placeholder 2">
            <a:extLst>
              <a:ext uri="{FF2B5EF4-FFF2-40B4-BE49-F238E27FC236}">
                <a16:creationId xmlns:a16="http://schemas.microsoft.com/office/drawing/2014/main" id="{36A88543-A5C8-4F55-8151-C15E592327A2}"/>
              </a:ext>
            </a:extLst>
          </p:cNvPr>
          <p:cNvSpPr>
            <a:spLocks noGrp="1"/>
          </p:cNvSpPr>
          <p:nvPr>
            <p:ph idx="1"/>
          </p:nvPr>
        </p:nvSpPr>
        <p:spPr/>
        <p:txBody>
          <a:bodyPr/>
          <a:lstStyle/>
          <a:p>
            <a:r>
              <a:rPr lang="en-GB" sz="2000" dirty="0"/>
              <a:t>There are 3 common types for ADC:</a:t>
            </a:r>
          </a:p>
          <a:p>
            <a:pPr lvl="1">
              <a:spcBef>
                <a:spcPts val="600"/>
              </a:spcBef>
            </a:pPr>
            <a:r>
              <a:rPr lang="en-GB" dirty="0"/>
              <a:t>Flash converters, comparing the input voltage with different reference voltage levels</a:t>
            </a:r>
            <a:endParaRPr lang="en-GB" dirty="0">
              <a:solidFill>
                <a:srgbClr val="FF0000"/>
              </a:solidFill>
            </a:endParaRPr>
          </a:p>
          <a:p>
            <a:pPr lvl="1">
              <a:spcBef>
                <a:spcPts val="600"/>
              </a:spcBef>
            </a:pPr>
            <a:r>
              <a:rPr lang="en-GB" dirty="0"/>
              <a:t>Slope converters, converting the voltage into a charge capacitor and measuring the time for charging and discharging</a:t>
            </a:r>
          </a:p>
          <a:p>
            <a:pPr lvl="1">
              <a:spcBef>
                <a:spcPts val="600"/>
              </a:spcBef>
            </a:pPr>
            <a:r>
              <a:rPr lang="en-GB" dirty="0"/>
              <a:t>Feedback converters, trying to generate a signal proportional to the input voltage.  The internal proportionality-coefficient represents the digital word.</a:t>
            </a:r>
          </a:p>
          <a:p>
            <a:endParaRPr lang="en-US" dirty="0"/>
          </a:p>
        </p:txBody>
      </p:sp>
      <p:pic>
        <p:nvPicPr>
          <p:cNvPr id="4" name="Bild 3">
            <a:extLst>
              <a:ext uri="{FF2B5EF4-FFF2-40B4-BE49-F238E27FC236}">
                <a16:creationId xmlns:a16="http://schemas.microsoft.com/office/drawing/2014/main" id="{4F5B9DFF-57EE-4352-ACFB-0D526D3CAD53}"/>
              </a:ext>
            </a:extLst>
          </p:cNvPr>
          <p:cNvPicPr>
            <a:picLocks noChangeAspect="1"/>
          </p:cNvPicPr>
          <p:nvPr/>
        </p:nvPicPr>
        <p:blipFill>
          <a:blip r:embed="rId3"/>
          <a:stretch>
            <a:fillRect/>
          </a:stretch>
        </p:blipFill>
        <p:spPr>
          <a:xfrm>
            <a:off x="1245923" y="3589513"/>
            <a:ext cx="2349500" cy="2516047"/>
          </a:xfrm>
          <a:prstGeom prst="rect">
            <a:avLst/>
          </a:prstGeom>
        </p:spPr>
      </p:pic>
      <p:sp>
        <p:nvSpPr>
          <p:cNvPr id="5" name="Textfeld 4">
            <a:extLst>
              <a:ext uri="{FF2B5EF4-FFF2-40B4-BE49-F238E27FC236}">
                <a16:creationId xmlns:a16="http://schemas.microsoft.com/office/drawing/2014/main" id="{DB62A46D-CEEE-4B00-9513-18B8A75AFFA0}"/>
              </a:ext>
            </a:extLst>
          </p:cNvPr>
          <p:cNvSpPr txBox="1"/>
          <p:nvPr/>
        </p:nvSpPr>
        <p:spPr>
          <a:xfrm>
            <a:off x="1391973" y="6157578"/>
            <a:ext cx="2057400" cy="381000"/>
          </a:xfrm>
          <a:prstGeom prst="rect">
            <a:avLst/>
          </a:prstGeom>
        </p:spPr>
        <p:txBody>
          <a:bodyPr vert="horz" wrap="none" lIns="0" tIns="0" rIns="0" bIns="0" rtlCol="0" anchor="t">
            <a:normAutofit/>
          </a:bodyPr>
          <a:lstStyle/>
          <a:p>
            <a:pPr algn="ctr"/>
            <a:r>
              <a:rPr lang="en-GB" sz="1500" dirty="0"/>
              <a:t>flash converter</a:t>
            </a:r>
          </a:p>
        </p:txBody>
      </p:sp>
      <p:sp>
        <p:nvSpPr>
          <p:cNvPr id="6" name="Rechteck 5">
            <a:extLst>
              <a:ext uri="{FF2B5EF4-FFF2-40B4-BE49-F238E27FC236}">
                <a16:creationId xmlns:a16="http://schemas.microsoft.com/office/drawing/2014/main" id="{EF1010E0-AD15-4F8E-8034-FB283F972BE6}"/>
              </a:ext>
            </a:extLst>
          </p:cNvPr>
          <p:cNvSpPr/>
          <p:nvPr/>
        </p:nvSpPr>
        <p:spPr>
          <a:xfrm>
            <a:off x="7046976" y="6338523"/>
            <a:ext cx="3200400" cy="400110"/>
          </a:xfrm>
          <a:prstGeom prst="rect">
            <a:avLst/>
          </a:prstGeom>
        </p:spPr>
        <p:txBody>
          <a:bodyPr wrap="square">
            <a:spAutoFit/>
          </a:bodyPr>
          <a:lstStyle/>
          <a:p>
            <a:r>
              <a:rPr lang="en-GB" sz="1000" dirty="0"/>
              <a:t>source: http://</a:t>
            </a:r>
            <a:r>
              <a:rPr lang="en-GB" sz="1000" dirty="0" err="1"/>
              <a:t>www.skillbank.co.uk</a:t>
            </a:r>
            <a:r>
              <a:rPr lang="en-GB" sz="1000" dirty="0"/>
              <a:t>/</a:t>
            </a:r>
            <a:r>
              <a:rPr lang="en-GB" sz="1000" dirty="0" err="1"/>
              <a:t>SignalConversion</a:t>
            </a:r>
            <a:r>
              <a:rPr lang="en-GB" sz="1000" dirty="0"/>
              <a:t>/</a:t>
            </a:r>
            <a:r>
              <a:rPr lang="en-GB" sz="1000" dirty="0" err="1"/>
              <a:t>adc.htm</a:t>
            </a:r>
            <a:endParaRPr lang="en-GB" sz="1000" dirty="0"/>
          </a:p>
        </p:txBody>
      </p:sp>
      <p:pic>
        <p:nvPicPr>
          <p:cNvPr id="7" name="Bild 6">
            <a:extLst>
              <a:ext uri="{FF2B5EF4-FFF2-40B4-BE49-F238E27FC236}">
                <a16:creationId xmlns:a16="http://schemas.microsoft.com/office/drawing/2014/main" id="{67B209DB-BF79-4283-8063-F0F49C3639AF}"/>
              </a:ext>
            </a:extLst>
          </p:cNvPr>
          <p:cNvPicPr>
            <a:picLocks noChangeAspect="1"/>
          </p:cNvPicPr>
          <p:nvPr/>
        </p:nvPicPr>
        <p:blipFill>
          <a:blip r:embed="rId4"/>
          <a:stretch>
            <a:fillRect/>
          </a:stretch>
        </p:blipFill>
        <p:spPr>
          <a:xfrm>
            <a:off x="4175216" y="3418373"/>
            <a:ext cx="2145919" cy="1334202"/>
          </a:xfrm>
          <a:prstGeom prst="rect">
            <a:avLst/>
          </a:prstGeom>
        </p:spPr>
      </p:pic>
      <p:pic>
        <p:nvPicPr>
          <p:cNvPr id="8" name="Bild 7">
            <a:extLst>
              <a:ext uri="{FF2B5EF4-FFF2-40B4-BE49-F238E27FC236}">
                <a16:creationId xmlns:a16="http://schemas.microsoft.com/office/drawing/2014/main" id="{16D5A1E7-BE81-414D-BC97-B7942CF068BB}"/>
              </a:ext>
            </a:extLst>
          </p:cNvPr>
          <p:cNvPicPr>
            <a:picLocks noChangeAspect="1"/>
          </p:cNvPicPr>
          <p:nvPr/>
        </p:nvPicPr>
        <p:blipFill>
          <a:blip r:embed="rId5"/>
          <a:stretch>
            <a:fillRect/>
          </a:stretch>
        </p:blipFill>
        <p:spPr>
          <a:xfrm>
            <a:off x="4175216" y="4822345"/>
            <a:ext cx="2145919" cy="1416518"/>
          </a:xfrm>
          <a:prstGeom prst="rect">
            <a:avLst/>
          </a:prstGeom>
        </p:spPr>
      </p:pic>
      <p:sp>
        <p:nvSpPr>
          <p:cNvPr id="9" name="Textfeld 8">
            <a:extLst>
              <a:ext uri="{FF2B5EF4-FFF2-40B4-BE49-F238E27FC236}">
                <a16:creationId xmlns:a16="http://schemas.microsoft.com/office/drawing/2014/main" id="{A7FA5A49-F5DC-4552-8173-163F291B2A66}"/>
              </a:ext>
            </a:extLst>
          </p:cNvPr>
          <p:cNvSpPr txBox="1"/>
          <p:nvPr/>
        </p:nvSpPr>
        <p:spPr>
          <a:xfrm>
            <a:off x="4199856" y="6271870"/>
            <a:ext cx="2096637" cy="381000"/>
          </a:xfrm>
          <a:prstGeom prst="rect">
            <a:avLst/>
          </a:prstGeom>
        </p:spPr>
        <p:txBody>
          <a:bodyPr vert="horz" wrap="none" lIns="0" tIns="0" rIns="0" bIns="0" rtlCol="0" anchor="t">
            <a:normAutofit/>
          </a:bodyPr>
          <a:lstStyle/>
          <a:p>
            <a:pPr algn="ctr"/>
            <a:r>
              <a:rPr lang="en-GB" sz="1500" dirty="0"/>
              <a:t>slope converter</a:t>
            </a:r>
          </a:p>
        </p:txBody>
      </p:sp>
      <p:pic>
        <p:nvPicPr>
          <p:cNvPr id="10" name="Bild 9">
            <a:extLst>
              <a:ext uri="{FF2B5EF4-FFF2-40B4-BE49-F238E27FC236}">
                <a16:creationId xmlns:a16="http://schemas.microsoft.com/office/drawing/2014/main" id="{15141AA0-A3EE-44DF-BA55-1EDC904E40D4}"/>
              </a:ext>
            </a:extLst>
          </p:cNvPr>
          <p:cNvPicPr>
            <a:picLocks noChangeAspect="1"/>
          </p:cNvPicPr>
          <p:nvPr/>
        </p:nvPicPr>
        <p:blipFill>
          <a:blip r:embed="rId6"/>
          <a:stretch>
            <a:fillRect/>
          </a:stretch>
        </p:blipFill>
        <p:spPr>
          <a:xfrm>
            <a:off x="6881019" y="3848099"/>
            <a:ext cx="3429000" cy="1876843"/>
          </a:xfrm>
          <a:prstGeom prst="rect">
            <a:avLst/>
          </a:prstGeom>
        </p:spPr>
      </p:pic>
      <p:sp>
        <p:nvSpPr>
          <p:cNvPr id="11" name="Textfeld 10">
            <a:extLst>
              <a:ext uri="{FF2B5EF4-FFF2-40B4-BE49-F238E27FC236}">
                <a16:creationId xmlns:a16="http://schemas.microsoft.com/office/drawing/2014/main" id="{A2BC728A-91C4-4D34-8F4F-B217B166AED0}"/>
              </a:ext>
            </a:extLst>
          </p:cNvPr>
          <p:cNvSpPr txBox="1"/>
          <p:nvPr/>
        </p:nvSpPr>
        <p:spPr>
          <a:xfrm>
            <a:off x="7566819" y="5877389"/>
            <a:ext cx="2057400" cy="381000"/>
          </a:xfrm>
          <a:prstGeom prst="rect">
            <a:avLst/>
          </a:prstGeom>
        </p:spPr>
        <p:txBody>
          <a:bodyPr vert="horz" wrap="none" lIns="0" tIns="0" rIns="0" bIns="0" rtlCol="0" anchor="t">
            <a:normAutofit fontScale="92500" lnSpcReduction="20000"/>
          </a:bodyPr>
          <a:lstStyle/>
          <a:p>
            <a:pPr algn="ctr"/>
            <a:r>
              <a:rPr lang="en-GB" sz="1500" dirty="0"/>
              <a:t>feedback converter</a:t>
            </a:r>
          </a:p>
          <a:p>
            <a:pPr algn="ctr"/>
            <a:r>
              <a:rPr lang="en-GB" sz="1500" dirty="0"/>
              <a:t>here: delta-sigma</a:t>
            </a:r>
          </a:p>
        </p:txBody>
      </p:sp>
    </p:spTree>
    <p:extLst>
      <p:ext uri="{BB962C8B-B14F-4D97-AF65-F5344CB8AC3E}">
        <p14:creationId xmlns:p14="http://schemas.microsoft.com/office/powerpoint/2010/main" val="3280459225"/>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Title_Slides_2019_March_Update.potx  -  Read-Only" id="{360B8323-A6F7-4E13-8E73-A0805EC39A21}" vid="{CBBCA362-1C9A-4BBA-BC9E-199C417373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5.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3.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4.xml><?xml version="1.0" encoding="utf-8"?>
<ds:datastoreItem xmlns:ds="http://schemas.openxmlformats.org/officeDocument/2006/customXml" ds:itemID="{B61D4E06-5D3F-4994-A4A7-4BA626FA722D}">
  <ds:schemaRefs>
    <ds:schemaRef ds:uri="f2ad5090-61a8-4b8c-ab70-68f4ff4d1933"/>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0950e01-db07-4e41-9c32-b7a8e9fccc9b"/>
    <ds:schemaRef ds:uri="http://schemas.microsoft.com/office/2006/metadata/properties"/>
    <ds:schemaRef ds:uri="http://schemas.microsoft.com/sharepoint/v3/fields"/>
    <ds:schemaRef ds:uri="http://schemas.microsoft.com/sharepoint/v3"/>
    <ds:schemaRef ds:uri="http://www.w3.org/XML/1998/namespace"/>
  </ds:schemaRefs>
</ds:datastoreItem>
</file>

<file path=customXml/itemProps5.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Arm_Slides</Template>
  <TotalTime>0</TotalTime>
  <Words>2348</Words>
  <Application>Microsoft Office PowerPoint</Application>
  <PresentationFormat>Widescreen</PresentationFormat>
  <Paragraphs>313</Paragraphs>
  <Slides>18</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5" baseType="lpstr">
      <vt:lpstr>Arial</vt:lpstr>
      <vt:lpstr>Calibri</vt:lpstr>
      <vt:lpstr>Lucida Console</vt:lpstr>
      <vt:lpstr>Wingdings</vt:lpstr>
      <vt:lpstr>Arm_PPT_Public</vt:lpstr>
      <vt:lpstr>Equation</vt:lpstr>
      <vt:lpstr>Formel</vt:lpstr>
      <vt:lpstr>Analog Input  and Output</vt:lpstr>
      <vt:lpstr>Module Syllabus</vt:lpstr>
      <vt:lpstr>Overview of Analog Input and Output</vt:lpstr>
      <vt:lpstr>Digital-to-Analog Converter</vt:lpstr>
      <vt:lpstr>Digital-to-Analog Converter</vt:lpstr>
      <vt:lpstr>Digital-to-Analog Converter</vt:lpstr>
      <vt:lpstr>Analog-Digital-Conversion-System</vt:lpstr>
      <vt:lpstr>Analog-to-Digital Converter</vt:lpstr>
      <vt:lpstr>ADC Types</vt:lpstr>
      <vt:lpstr>ADC Range</vt:lpstr>
      <vt:lpstr>ADC Resolution and Quantization</vt:lpstr>
      <vt:lpstr>Quantization Error</vt:lpstr>
      <vt:lpstr>ADC Sampling Frequency</vt:lpstr>
      <vt:lpstr>Input Analog Signal Using Mbed</vt:lpstr>
      <vt:lpstr>Example of Analog Input</vt:lpstr>
      <vt:lpstr>Output Analog Signal Using Mbed</vt:lpstr>
      <vt:lpstr>Example of Analog Output</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2019-10-21T15:28:35Z</dcterms:created>
  <dcterms:modified xsi:type="dcterms:W3CDTF">2020-03-11T17:00:51Z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