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6"/>
  </p:sldMasterIdLst>
  <p:notesMasterIdLst>
    <p:notesMasterId r:id="rId22"/>
  </p:notesMasterIdLst>
  <p:handoutMasterIdLst>
    <p:handoutMasterId r:id="rId23"/>
  </p:handout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4"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1798" autoAdjust="0"/>
  </p:normalViewPr>
  <p:slideViewPr>
    <p:cSldViewPr snapToGrid="0">
      <p:cViewPr varScale="1">
        <p:scale>
          <a:sx n="76" d="100"/>
          <a:sy n="76" d="100"/>
        </p:scale>
        <p:origin x="132" y="56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275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CBC6054-C7EA-4656-998A-5AE66FE0810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E4EE817-21FB-4776-B7B5-185FF8B76567}">
      <dgm:prSet/>
      <dgm:spPr/>
      <dgm:t>
        <a:bodyPr/>
        <a:lstStyle/>
        <a:p>
          <a:r>
            <a:rPr lang="en-GB" dirty="0"/>
            <a:t>A prescaler</a:t>
          </a:r>
          <a:endParaRPr lang="en-US" dirty="0"/>
        </a:p>
      </dgm:t>
    </dgm:pt>
    <dgm:pt modelId="{594E9A26-D64D-4DD3-A3DC-DED5C1BCC98B}" type="parTrans" cxnId="{7B34099D-9D62-40B2-B089-0A3443AD08A4}">
      <dgm:prSet/>
      <dgm:spPr/>
      <dgm:t>
        <a:bodyPr/>
        <a:lstStyle/>
        <a:p>
          <a:endParaRPr lang="en-US"/>
        </a:p>
      </dgm:t>
    </dgm:pt>
    <dgm:pt modelId="{9BEB910E-B943-4760-85B8-71A78C92FF49}" type="sibTrans" cxnId="{7B34099D-9D62-40B2-B089-0A3443AD08A4}">
      <dgm:prSet/>
      <dgm:spPr/>
      <dgm:t>
        <a:bodyPr/>
        <a:lstStyle/>
        <a:p>
          <a:endParaRPr lang="en-US"/>
        </a:p>
      </dgm:t>
    </dgm:pt>
    <dgm:pt modelId="{6436A0E1-5CD2-4782-9598-58106D0B4917}">
      <dgm:prSet/>
      <dgm:spPr/>
      <dgm:t>
        <a:bodyPr/>
        <a:lstStyle/>
        <a:p>
          <a:pPr>
            <a:spcAft>
              <a:spcPct val="20000"/>
            </a:spcAft>
          </a:pPr>
          <a:r>
            <a:rPr lang="en-GB" dirty="0"/>
            <a:t>Takes the clock source as its input</a:t>
          </a:r>
          <a:endParaRPr lang="en-US" dirty="0"/>
        </a:p>
      </dgm:t>
    </dgm:pt>
    <dgm:pt modelId="{C93379BA-8259-4EB8-882C-7F805DBE7108}" type="parTrans" cxnId="{979BB1AF-F3F0-4541-85E0-53A85BCD29C3}">
      <dgm:prSet/>
      <dgm:spPr/>
      <dgm:t>
        <a:bodyPr/>
        <a:lstStyle/>
        <a:p>
          <a:endParaRPr lang="en-US"/>
        </a:p>
      </dgm:t>
    </dgm:pt>
    <dgm:pt modelId="{FD9376E0-D335-4F80-9B40-34958725286E}" type="sibTrans" cxnId="{979BB1AF-F3F0-4541-85E0-53A85BCD29C3}">
      <dgm:prSet/>
      <dgm:spPr/>
      <dgm:t>
        <a:bodyPr/>
        <a:lstStyle/>
        <a:p>
          <a:endParaRPr lang="en-US"/>
        </a:p>
      </dgm:t>
    </dgm:pt>
    <dgm:pt modelId="{2DBDA5A7-3C12-4782-A6F6-CB4B44941082}">
      <dgm:prSet/>
      <dgm:spPr/>
      <dgm:t>
        <a:bodyPr/>
        <a:lstStyle/>
        <a:p>
          <a:pPr>
            <a:spcAft>
              <a:spcPct val="20000"/>
            </a:spcAft>
          </a:pPr>
          <a:r>
            <a:rPr lang="en-GB" dirty="0"/>
            <a:t>Divides the input frequency by a predefined value, e.g., 4, 8, 16</a:t>
          </a:r>
          <a:endParaRPr lang="en-US" dirty="0"/>
        </a:p>
      </dgm:t>
    </dgm:pt>
    <dgm:pt modelId="{AB20E00B-E79D-45BD-8FEF-4AC5C155CD8C}" type="parTrans" cxnId="{3891BAAD-4C9B-4F2A-BA2E-A1662EB8DF88}">
      <dgm:prSet/>
      <dgm:spPr/>
      <dgm:t>
        <a:bodyPr/>
        <a:lstStyle/>
        <a:p>
          <a:endParaRPr lang="en-US"/>
        </a:p>
      </dgm:t>
    </dgm:pt>
    <dgm:pt modelId="{EDA42EA8-17CA-4B50-91EB-530E8EAFEC62}" type="sibTrans" cxnId="{3891BAAD-4C9B-4F2A-BA2E-A1662EB8DF88}">
      <dgm:prSet/>
      <dgm:spPr/>
      <dgm:t>
        <a:bodyPr/>
        <a:lstStyle/>
        <a:p>
          <a:endParaRPr lang="en-US"/>
        </a:p>
      </dgm:t>
    </dgm:pt>
    <dgm:pt modelId="{93FDC4C6-069D-4885-8C25-682BF61DAD6D}">
      <dgm:prSet/>
      <dgm:spPr/>
      <dgm:t>
        <a:bodyPr/>
        <a:lstStyle/>
        <a:p>
          <a:pPr>
            <a:spcAft>
              <a:spcPts val="60"/>
            </a:spcAft>
          </a:pPr>
          <a:r>
            <a:rPr lang="en-GB" dirty="0"/>
            <a:t>Outputs the divided frequency to other components</a:t>
          </a:r>
          <a:endParaRPr lang="en-US" dirty="0"/>
        </a:p>
      </dgm:t>
    </dgm:pt>
    <dgm:pt modelId="{906BE716-91EE-424D-A70A-53DA0806102E}" type="parTrans" cxnId="{66E6ED8B-4850-4CA9-9374-A6B334C31CE0}">
      <dgm:prSet/>
      <dgm:spPr/>
      <dgm:t>
        <a:bodyPr/>
        <a:lstStyle/>
        <a:p>
          <a:endParaRPr lang="en-US"/>
        </a:p>
      </dgm:t>
    </dgm:pt>
    <dgm:pt modelId="{9E60580F-82CA-41BD-8CA2-0C82BA901F99}" type="sibTrans" cxnId="{66E6ED8B-4850-4CA9-9374-A6B334C31CE0}">
      <dgm:prSet/>
      <dgm:spPr/>
      <dgm:t>
        <a:bodyPr/>
        <a:lstStyle/>
        <a:p>
          <a:endParaRPr lang="en-US"/>
        </a:p>
      </dgm:t>
    </dgm:pt>
    <dgm:pt modelId="{908202AF-A106-41B4-8F05-A58514D36A02}">
      <dgm:prSet/>
      <dgm:spPr>
        <a:solidFill>
          <a:schemeClr val="accent4"/>
        </a:solidFill>
      </dgm:spPr>
      <dgm:t>
        <a:bodyPr/>
        <a:lstStyle/>
        <a:p>
          <a:r>
            <a:rPr lang="en-GB" dirty="0"/>
            <a:t>A timer register</a:t>
          </a:r>
          <a:endParaRPr lang="en-US" dirty="0"/>
        </a:p>
      </dgm:t>
    </dgm:pt>
    <dgm:pt modelId="{9DBB58A4-F51F-43DC-8C59-96B8DE159552}" type="parTrans" cxnId="{93C6DB72-DAE6-4A1F-B531-D22485B22C7A}">
      <dgm:prSet/>
      <dgm:spPr/>
      <dgm:t>
        <a:bodyPr/>
        <a:lstStyle/>
        <a:p>
          <a:endParaRPr lang="en-US"/>
        </a:p>
      </dgm:t>
    </dgm:pt>
    <dgm:pt modelId="{5BAF2954-6CF3-413E-A548-1166A59A1025}" type="sibTrans" cxnId="{93C6DB72-DAE6-4A1F-B531-D22485B22C7A}">
      <dgm:prSet/>
      <dgm:spPr/>
      <dgm:t>
        <a:bodyPr/>
        <a:lstStyle/>
        <a:p>
          <a:endParaRPr lang="en-US"/>
        </a:p>
      </dgm:t>
    </dgm:pt>
    <dgm:pt modelId="{554F1EE1-EE75-45D9-8D78-10690BE212DF}">
      <dgm:prSet/>
      <dgm:spPr/>
      <dgm:t>
        <a:bodyPr/>
        <a:lstStyle/>
        <a:p>
          <a:r>
            <a:rPr lang="en-GB" dirty="0"/>
            <a:t>Is incremented or decremented at a fixed frequency</a:t>
          </a:r>
          <a:endParaRPr lang="en-US" dirty="0"/>
        </a:p>
      </dgm:t>
    </dgm:pt>
    <dgm:pt modelId="{03136D53-965D-45C1-AE54-99D921C219FA}" type="parTrans" cxnId="{4F628185-B838-42A7-976F-F699E6833274}">
      <dgm:prSet/>
      <dgm:spPr/>
      <dgm:t>
        <a:bodyPr/>
        <a:lstStyle/>
        <a:p>
          <a:endParaRPr lang="en-US"/>
        </a:p>
      </dgm:t>
    </dgm:pt>
    <dgm:pt modelId="{259145E8-7AF0-4032-A49F-FC92F79BF142}" type="sibTrans" cxnId="{4F628185-B838-42A7-976F-F699E6833274}">
      <dgm:prSet/>
      <dgm:spPr/>
      <dgm:t>
        <a:bodyPr/>
        <a:lstStyle/>
        <a:p>
          <a:endParaRPr lang="en-US"/>
        </a:p>
      </dgm:t>
    </dgm:pt>
    <dgm:pt modelId="{50EE709F-2521-4574-9640-4C170CED8F53}">
      <dgm:prSet/>
      <dgm:spPr/>
      <dgm:t>
        <a:bodyPr/>
        <a:lstStyle/>
        <a:p>
          <a:r>
            <a:rPr lang="en-GB" dirty="0"/>
            <a:t>Is driven by the output from the prescaler, often referred to as “ticks”</a:t>
          </a:r>
          <a:endParaRPr lang="en-US" dirty="0"/>
        </a:p>
      </dgm:t>
    </dgm:pt>
    <dgm:pt modelId="{530447E0-565F-46A8-BE40-3EF69DF4FA34}" type="parTrans" cxnId="{85566A1A-131A-4F4E-8993-9CE8E65EFF7A}">
      <dgm:prSet/>
      <dgm:spPr/>
      <dgm:t>
        <a:bodyPr/>
        <a:lstStyle/>
        <a:p>
          <a:endParaRPr lang="en-US"/>
        </a:p>
      </dgm:t>
    </dgm:pt>
    <dgm:pt modelId="{B0379A64-F81A-483B-8169-66E158B790CB}" type="sibTrans" cxnId="{85566A1A-131A-4F4E-8993-9CE8E65EFF7A}">
      <dgm:prSet/>
      <dgm:spPr/>
      <dgm:t>
        <a:bodyPr/>
        <a:lstStyle/>
        <a:p>
          <a:endParaRPr lang="en-US"/>
        </a:p>
      </dgm:t>
    </dgm:pt>
    <dgm:pt modelId="{FFDBE13C-0426-4CFB-9194-1AF91F52DBAB}">
      <dgm:prSet/>
      <dgm:spPr>
        <a:solidFill>
          <a:schemeClr val="accent3"/>
        </a:solidFill>
      </dgm:spPr>
      <dgm:t>
        <a:bodyPr/>
        <a:lstStyle/>
        <a:p>
          <a:r>
            <a:rPr lang="en-GB" dirty="0"/>
            <a:t>A capture register</a:t>
          </a:r>
          <a:endParaRPr lang="en-US" dirty="0"/>
        </a:p>
      </dgm:t>
    </dgm:pt>
    <dgm:pt modelId="{8E671CDE-8BE8-480C-8278-8053FC237592}" type="parTrans" cxnId="{7ACE6991-1145-4BA0-9205-041EF7D6CDDA}">
      <dgm:prSet/>
      <dgm:spPr/>
      <dgm:t>
        <a:bodyPr/>
        <a:lstStyle/>
        <a:p>
          <a:endParaRPr lang="en-US"/>
        </a:p>
      </dgm:t>
    </dgm:pt>
    <dgm:pt modelId="{F3D963EA-8F7E-4ADA-9E77-8300921AF9EA}" type="sibTrans" cxnId="{7ACE6991-1145-4BA0-9205-041EF7D6CDDA}">
      <dgm:prSet/>
      <dgm:spPr/>
      <dgm:t>
        <a:bodyPr/>
        <a:lstStyle/>
        <a:p>
          <a:endParaRPr lang="en-US"/>
        </a:p>
      </dgm:t>
    </dgm:pt>
    <dgm:pt modelId="{190D5AA0-C10A-4900-AC74-98CABEA09E75}">
      <dgm:prSet/>
      <dgm:spPr/>
      <dgm:t>
        <a:bodyPr/>
        <a:lstStyle/>
        <a:p>
          <a:r>
            <a:rPr lang="en-GB" dirty="0"/>
            <a:t>Loads the current value from the timer register upon the occurrence of certain events</a:t>
          </a:r>
          <a:endParaRPr lang="en-US" dirty="0"/>
        </a:p>
      </dgm:t>
    </dgm:pt>
    <dgm:pt modelId="{90930DCC-8C3F-4D57-97AC-AE1D34603079}" type="parTrans" cxnId="{3BEFD021-39AE-4609-89BB-4CB36BBF7E12}">
      <dgm:prSet/>
      <dgm:spPr/>
      <dgm:t>
        <a:bodyPr/>
        <a:lstStyle/>
        <a:p>
          <a:endParaRPr lang="en-US"/>
        </a:p>
      </dgm:t>
    </dgm:pt>
    <dgm:pt modelId="{E17A471E-2F76-4E2B-87E3-8685D40C2D78}" type="sibTrans" cxnId="{3BEFD021-39AE-4609-89BB-4CB36BBF7E12}">
      <dgm:prSet/>
      <dgm:spPr/>
      <dgm:t>
        <a:bodyPr/>
        <a:lstStyle/>
        <a:p>
          <a:endParaRPr lang="en-US"/>
        </a:p>
      </dgm:t>
    </dgm:pt>
    <dgm:pt modelId="{C6915C40-E7DD-48FA-8ABF-BB721C078A30}">
      <dgm:prSet/>
      <dgm:spPr/>
      <dgm:t>
        <a:bodyPr/>
        <a:lstStyle/>
        <a:p>
          <a:r>
            <a:rPr lang="en-GB" dirty="0"/>
            <a:t>Can also generate an interrupt upon events</a:t>
          </a:r>
          <a:endParaRPr lang="en-US" dirty="0"/>
        </a:p>
      </dgm:t>
    </dgm:pt>
    <dgm:pt modelId="{CA34E5C9-0F8A-46CC-86DF-D3830D5BDB69}" type="parTrans" cxnId="{E05ED72E-A07E-46EB-857F-A85F05CC6F8D}">
      <dgm:prSet/>
      <dgm:spPr/>
      <dgm:t>
        <a:bodyPr/>
        <a:lstStyle/>
        <a:p>
          <a:endParaRPr lang="en-US"/>
        </a:p>
      </dgm:t>
    </dgm:pt>
    <dgm:pt modelId="{FD2C9476-4052-4F22-89E8-25A7F83C73E7}" type="sibTrans" cxnId="{E05ED72E-A07E-46EB-857F-A85F05CC6F8D}">
      <dgm:prSet/>
      <dgm:spPr/>
      <dgm:t>
        <a:bodyPr/>
        <a:lstStyle/>
        <a:p>
          <a:endParaRPr lang="en-US"/>
        </a:p>
      </dgm:t>
    </dgm:pt>
    <dgm:pt modelId="{E89AC746-A8FE-49A3-9D8C-182A17C29CC1}">
      <dgm:prSet/>
      <dgm:spPr>
        <a:solidFill>
          <a:schemeClr val="accent1"/>
        </a:solidFill>
      </dgm:spPr>
      <dgm:t>
        <a:bodyPr/>
        <a:lstStyle/>
        <a:p>
          <a:r>
            <a:rPr lang="en-GB" dirty="0"/>
            <a:t>A compare register</a:t>
          </a:r>
          <a:endParaRPr lang="en-US" dirty="0"/>
        </a:p>
      </dgm:t>
    </dgm:pt>
    <dgm:pt modelId="{D6E76857-E2FF-4463-A795-A607B443BF53}" type="parTrans" cxnId="{8A886192-C866-4CC4-88D1-4EAE87EA2210}">
      <dgm:prSet/>
      <dgm:spPr/>
      <dgm:t>
        <a:bodyPr/>
        <a:lstStyle/>
        <a:p>
          <a:endParaRPr lang="en-US"/>
        </a:p>
      </dgm:t>
    </dgm:pt>
    <dgm:pt modelId="{CB9C15F7-6DE8-40C2-AE56-15E960E16D98}" type="sibTrans" cxnId="{8A886192-C866-4CC4-88D1-4EAE87EA2210}">
      <dgm:prSet/>
      <dgm:spPr/>
      <dgm:t>
        <a:bodyPr/>
        <a:lstStyle/>
        <a:p>
          <a:endParaRPr lang="en-US"/>
        </a:p>
      </dgm:t>
    </dgm:pt>
    <dgm:pt modelId="{E8A3A9E8-E843-4955-963A-BFA373CD581F}">
      <dgm:prSet/>
      <dgm:spPr/>
      <dgm:t>
        <a:bodyPr/>
        <a:lstStyle/>
        <a:p>
          <a:r>
            <a:rPr lang="en-GB" dirty="0"/>
            <a:t>Is loaded with a value, which is periodically compared with the value in the timer register</a:t>
          </a:r>
          <a:endParaRPr lang="en-US" dirty="0"/>
        </a:p>
      </dgm:t>
    </dgm:pt>
    <dgm:pt modelId="{D5BAD58B-ACE9-46DF-855E-E4FD6956121F}" type="parTrans" cxnId="{401B1BAC-918D-4A7F-B3E8-23CFE4304348}">
      <dgm:prSet/>
      <dgm:spPr/>
      <dgm:t>
        <a:bodyPr/>
        <a:lstStyle/>
        <a:p>
          <a:endParaRPr lang="en-US"/>
        </a:p>
      </dgm:t>
    </dgm:pt>
    <dgm:pt modelId="{B1E94F0B-596F-4BB3-A994-A282D2ECD94C}" type="sibTrans" cxnId="{401B1BAC-918D-4A7F-B3E8-23CFE4304348}">
      <dgm:prSet/>
      <dgm:spPr/>
      <dgm:t>
        <a:bodyPr/>
        <a:lstStyle/>
        <a:p>
          <a:endParaRPr lang="en-US"/>
        </a:p>
      </dgm:t>
    </dgm:pt>
    <dgm:pt modelId="{4CB7EA8E-3D9A-4984-AFAE-41621F8C1198}">
      <dgm:prSet/>
      <dgm:spPr/>
      <dgm:t>
        <a:bodyPr/>
        <a:lstStyle/>
        <a:p>
          <a:r>
            <a:rPr lang="en-GB" dirty="0"/>
            <a:t>If the two values are the same, an interrupt can be generated.</a:t>
          </a:r>
          <a:endParaRPr lang="en-US" dirty="0"/>
        </a:p>
      </dgm:t>
    </dgm:pt>
    <dgm:pt modelId="{212A9899-8543-43FF-875A-AE60C64D7379}" type="parTrans" cxnId="{1775A6C4-8B08-4E83-B72F-9D588E87B2D5}">
      <dgm:prSet/>
      <dgm:spPr/>
      <dgm:t>
        <a:bodyPr/>
        <a:lstStyle/>
        <a:p>
          <a:endParaRPr lang="en-US"/>
        </a:p>
      </dgm:t>
    </dgm:pt>
    <dgm:pt modelId="{63D9D3DD-52DC-4E47-BDA1-741E1A2B4813}" type="sibTrans" cxnId="{1775A6C4-8B08-4E83-B72F-9D588E87B2D5}">
      <dgm:prSet/>
      <dgm:spPr/>
      <dgm:t>
        <a:bodyPr/>
        <a:lstStyle/>
        <a:p>
          <a:endParaRPr lang="en-US"/>
        </a:p>
      </dgm:t>
    </dgm:pt>
    <dgm:pt modelId="{86518E2B-6348-46FC-8BDC-81D632A8792A}" type="pres">
      <dgm:prSet presAssocID="{2CBC6054-C7EA-4656-998A-5AE66FE0810B}" presName="linear" presStyleCnt="0">
        <dgm:presLayoutVars>
          <dgm:animLvl val="lvl"/>
          <dgm:resizeHandles val="exact"/>
        </dgm:presLayoutVars>
      </dgm:prSet>
      <dgm:spPr/>
    </dgm:pt>
    <dgm:pt modelId="{E590A360-A8C8-4DA2-83C9-2392D6ACE7FC}" type="pres">
      <dgm:prSet presAssocID="{AE4EE817-21FB-4776-B7B5-185FF8B76567}" presName="parentText" presStyleLbl="node1" presStyleIdx="0" presStyleCnt="4">
        <dgm:presLayoutVars>
          <dgm:chMax val="0"/>
          <dgm:bulletEnabled val="1"/>
        </dgm:presLayoutVars>
      </dgm:prSet>
      <dgm:spPr/>
    </dgm:pt>
    <dgm:pt modelId="{07299ED4-1608-4514-BBD1-2D849FD78F6A}" type="pres">
      <dgm:prSet presAssocID="{AE4EE817-21FB-4776-B7B5-185FF8B76567}" presName="childText" presStyleLbl="revTx" presStyleIdx="0" presStyleCnt="4">
        <dgm:presLayoutVars>
          <dgm:bulletEnabled val="1"/>
        </dgm:presLayoutVars>
      </dgm:prSet>
      <dgm:spPr/>
    </dgm:pt>
    <dgm:pt modelId="{EAC53418-1E13-4B73-B64A-5A1E35CC08C9}" type="pres">
      <dgm:prSet presAssocID="{908202AF-A106-41B4-8F05-A58514D36A02}" presName="parentText" presStyleLbl="node1" presStyleIdx="1" presStyleCnt="4">
        <dgm:presLayoutVars>
          <dgm:chMax val="0"/>
          <dgm:bulletEnabled val="1"/>
        </dgm:presLayoutVars>
      </dgm:prSet>
      <dgm:spPr/>
    </dgm:pt>
    <dgm:pt modelId="{FD179121-EF50-484E-8F31-CFC790D5CD89}" type="pres">
      <dgm:prSet presAssocID="{908202AF-A106-41B4-8F05-A58514D36A02}" presName="childText" presStyleLbl="revTx" presStyleIdx="1" presStyleCnt="4">
        <dgm:presLayoutVars>
          <dgm:bulletEnabled val="1"/>
        </dgm:presLayoutVars>
      </dgm:prSet>
      <dgm:spPr/>
    </dgm:pt>
    <dgm:pt modelId="{6440AAED-2FC2-4FA9-9849-5C88F935E1FE}" type="pres">
      <dgm:prSet presAssocID="{FFDBE13C-0426-4CFB-9194-1AF91F52DBAB}" presName="parentText" presStyleLbl="node1" presStyleIdx="2" presStyleCnt="4">
        <dgm:presLayoutVars>
          <dgm:chMax val="0"/>
          <dgm:bulletEnabled val="1"/>
        </dgm:presLayoutVars>
      </dgm:prSet>
      <dgm:spPr/>
    </dgm:pt>
    <dgm:pt modelId="{F2BADC8D-34A6-40E2-B3D1-CAE39303FE2D}" type="pres">
      <dgm:prSet presAssocID="{FFDBE13C-0426-4CFB-9194-1AF91F52DBAB}" presName="childText" presStyleLbl="revTx" presStyleIdx="2" presStyleCnt="4">
        <dgm:presLayoutVars>
          <dgm:bulletEnabled val="1"/>
        </dgm:presLayoutVars>
      </dgm:prSet>
      <dgm:spPr/>
    </dgm:pt>
    <dgm:pt modelId="{50A39755-F781-4456-A6D2-ECE2F105FA02}" type="pres">
      <dgm:prSet presAssocID="{E89AC746-A8FE-49A3-9D8C-182A17C29CC1}" presName="parentText" presStyleLbl="node1" presStyleIdx="3" presStyleCnt="4">
        <dgm:presLayoutVars>
          <dgm:chMax val="0"/>
          <dgm:bulletEnabled val="1"/>
        </dgm:presLayoutVars>
      </dgm:prSet>
      <dgm:spPr/>
    </dgm:pt>
    <dgm:pt modelId="{4709F5C0-75BF-4B4D-AA4B-7A2F34AAD4D4}" type="pres">
      <dgm:prSet presAssocID="{E89AC746-A8FE-49A3-9D8C-182A17C29CC1}" presName="childText" presStyleLbl="revTx" presStyleIdx="3" presStyleCnt="4">
        <dgm:presLayoutVars>
          <dgm:bulletEnabled val="1"/>
        </dgm:presLayoutVars>
      </dgm:prSet>
      <dgm:spPr/>
    </dgm:pt>
  </dgm:ptLst>
  <dgm:cxnLst>
    <dgm:cxn modelId="{ACF4110C-FAE4-4C94-A7BC-5112E10793C6}" type="presOf" srcId="{FFDBE13C-0426-4CFB-9194-1AF91F52DBAB}" destId="{6440AAED-2FC2-4FA9-9849-5C88F935E1FE}" srcOrd="0" destOrd="0" presId="urn:microsoft.com/office/officeart/2005/8/layout/vList2"/>
    <dgm:cxn modelId="{85566A1A-131A-4F4E-8993-9CE8E65EFF7A}" srcId="{908202AF-A106-41B4-8F05-A58514D36A02}" destId="{50EE709F-2521-4574-9640-4C170CED8F53}" srcOrd="1" destOrd="0" parTransId="{530447E0-565F-46A8-BE40-3EF69DF4FA34}" sibTransId="{B0379A64-F81A-483B-8169-66E158B790CB}"/>
    <dgm:cxn modelId="{EA2CCD1D-82B9-41F8-B3BE-9EC9F1257A01}" type="presOf" srcId="{554F1EE1-EE75-45D9-8D78-10690BE212DF}" destId="{FD179121-EF50-484E-8F31-CFC790D5CD89}" srcOrd="0" destOrd="0" presId="urn:microsoft.com/office/officeart/2005/8/layout/vList2"/>
    <dgm:cxn modelId="{3BEFD021-39AE-4609-89BB-4CB36BBF7E12}" srcId="{FFDBE13C-0426-4CFB-9194-1AF91F52DBAB}" destId="{190D5AA0-C10A-4900-AC74-98CABEA09E75}" srcOrd="0" destOrd="0" parTransId="{90930DCC-8C3F-4D57-97AC-AE1D34603079}" sibTransId="{E17A471E-2F76-4E2B-87E3-8685D40C2D78}"/>
    <dgm:cxn modelId="{ABD74C28-7E7C-497F-A942-4BFDC33F638C}" type="presOf" srcId="{AE4EE817-21FB-4776-B7B5-185FF8B76567}" destId="{E590A360-A8C8-4DA2-83C9-2392D6ACE7FC}" srcOrd="0" destOrd="0" presId="urn:microsoft.com/office/officeart/2005/8/layout/vList2"/>
    <dgm:cxn modelId="{E05ED72E-A07E-46EB-857F-A85F05CC6F8D}" srcId="{FFDBE13C-0426-4CFB-9194-1AF91F52DBAB}" destId="{C6915C40-E7DD-48FA-8ABF-BB721C078A30}" srcOrd="1" destOrd="0" parTransId="{CA34E5C9-0F8A-46CC-86DF-D3830D5BDB69}" sibTransId="{FD2C9476-4052-4F22-89E8-25A7F83C73E7}"/>
    <dgm:cxn modelId="{2EB97539-F848-4E58-BCBE-BACC657EFD4D}" type="presOf" srcId="{93FDC4C6-069D-4885-8C25-682BF61DAD6D}" destId="{07299ED4-1608-4514-BBD1-2D849FD78F6A}" srcOrd="0" destOrd="2" presId="urn:microsoft.com/office/officeart/2005/8/layout/vList2"/>
    <dgm:cxn modelId="{12FDAC44-0C5E-48C4-950A-A7090A2C7CF6}" type="presOf" srcId="{E89AC746-A8FE-49A3-9D8C-182A17C29CC1}" destId="{50A39755-F781-4456-A6D2-ECE2F105FA02}" srcOrd="0" destOrd="0" presId="urn:microsoft.com/office/officeart/2005/8/layout/vList2"/>
    <dgm:cxn modelId="{E24C2A46-F271-4797-884C-7DAABEF6A709}" type="presOf" srcId="{190D5AA0-C10A-4900-AC74-98CABEA09E75}" destId="{F2BADC8D-34A6-40E2-B3D1-CAE39303FE2D}" srcOrd="0" destOrd="0" presId="urn:microsoft.com/office/officeart/2005/8/layout/vList2"/>
    <dgm:cxn modelId="{93C6DB72-DAE6-4A1F-B531-D22485B22C7A}" srcId="{2CBC6054-C7EA-4656-998A-5AE66FE0810B}" destId="{908202AF-A106-41B4-8F05-A58514D36A02}" srcOrd="1" destOrd="0" parTransId="{9DBB58A4-F51F-43DC-8C59-96B8DE159552}" sibTransId="{5BAF2954-6CF3-413E-A548-1166A59A1025}"/>
    <dgm:cxn modelId="{79C70A74-FFAE-4D93-A6F3-9B49BB07199B}" type="presOf" srcId="{6436A0E1-5CD2-4782-9598-58106D0B4917}" destId="{07299ED4-1608-4514-BBD1-2D849FD78F6A}" srcOrd="0" destOrd="0" presId="urn:microsoft.com/office/officeart/2005/8/layout/vList2"/>
    <dgm:cxn modelId="{C5ECFF59-7099-4AED-9ACA-9255A11FD51A}" type="presOf" srcId="{E8A3A9E8-E843-4955-963A-BFA373CD581F}" destId="{4709F5C0-75BF-4B4D-AA4B-7A2F34AAD4D4}" srcOrd="0" destOrd="0" presId="urn:microsoft.com/office/officeart/2005/8/layout/vList2"/>
    <dgm:cxn modelId="{4F628185-B838-42A7-976F-F699E6833274}" srcId="{908202AF-A106-41B4-8F05-A58514D36A02}" destId="{554F1EE1-EE75-45D9-8D78-10690BE212DF}" srcOrd="0" destOrd="0" parTransId="{03136D53-965D-45C1-AE54-99D921C219FA}" sibTransId="{259145E8-7AF0-4032-A49F-FC92F79BF142}"/>
    <dgm:cxn modelId="{66E6ED8B-4850-4CA9-9374-A6B334C31CE0}" srcId="{AE4EE817-21FB-4776-B7B5-185FF8B76567}" destId="{93FDC4C6-069D-4885-8C25-682BF61DAD6D}" srcOrd="2" destOrd="0" parTransId="{906BE716-91EE-424D-A70A-53DA0806102E}" sibTransId="{9E60580F-82CA-41BD-8CA2-0C82BA901F99}"/>
    <dgm:cxn modelId="{7840B490-DAAC-450C-9CED-2FB77E0B08D4}" type="presOf" srcId="{4CB7EA8E-3D9A-4984-AFAE-41621F8C1198}" destId="{4709F5C0-75BF-4B4D-AA4B-7A2F34AAD4D4}" srcOrd="0" destOrd="1" presId="urn:microsoft.com/office/officeart/2005/8/layout/vList2"/>
    <dgm:cxn modelId="{7ACE6991-1145-4BA0-9205-041EF7D6CDDA}" srcId="{2CBC6054-C7EA-4656-998A-5AE66FE0810B}" destId="{FFDBE13C-0426-4CFB-9194-1AF91F52DBAB}" srcOrd="2" destOrd="0" parTransId="{8E671CDE-8BE8-480C-8278-8053FC237592}" sibTransId="{F3D963EA-8F7E-4ADA-9E77-8300921AF9EA}"/>
    <dgm:cxn modelId="{8A886192-C866-4CC4-88D1-4EAE87EA2210}" srcId="{2CBC6054-C7EA-4656-998A-5AE66FE0810B}" destId="{E89AC746-A8FE-49A3-9D8C-182A17C29CC1}" srcOrd="3" destOrd="0" parTransId="{D6E76857-E2FF-4463-A795-A607B443BF53}" sibTransId="{CB9C15F7-6DE8-40C2-AE56-15E960E16D98}"/>
    <dgm:cxn modelId="{7B34099D-9D62-40B2-B089-0A3443AD08A4}" srcId="{2CBC6054-C7EA-4656-998A-5AE66FE0810B}" destId="{AE4EE817-21FB-4776-B7B5-185FF8B76567}" srcOrd="0" destOrd="0" parTransId="{594E9A26-D64D-4DD3-A3DC-DED5C1BCC98B}" sibTransId="{9BEB910E-B943-4760-85B8-71A78C92FF49}"/>
    <dgm:cxn modelId="{401B1BAC-918D-4A7F-B3E8-23CFE4304348}" srcId="{E89AC746-A8FE-49A3-9D8C-182A17C29CC1}" destId="{E8A3A9E8-E843-4955-963A-BFA373CD581F}" srcOrd="0" destOrd="0" parTransId="{D5BAD58B-ACE9-46DF-855E-E4FD6956121F}" sibTransId="{B1E94F0B-596F-4BB3-A994-A282D2ECD94C}"/>
    <dgm:cxn modelId="{3891BAAD-4C9B-4F2A-BA2E-A1662EB8DF88}" srcId="{AE4EE817-21FB-4776-B7B5-185FF8B76567}" destId="{2DBDA5A7-3C12-4782-A6F6-CB4B44941082}" srcOrd="1" destOrd="0" parTransId="{AB20E00B-E79D-45BD-8FEF-4AC5C155CD8C}" sibTransId="{EDA42EA8-17CA-4B50-91EB-530E8EAFEC62}"/>
    <dgm:cxn modelId="{979BB1AF-F3F0-4541-85E0-53A85BCD29C3}" srcId="{AE4EE817-21FB-4776-B7B5-185FF8B76567}" destId="{6436A0E1-5CD2-4782-9598-58106D0B4917}" srcOrd="0" destOrd="0" parTransId="{C93379BA-8259-4EB8-882C-7F805DBE7108}" sibTransId="{FD9376E0-D335-4F80-9B40-34958725286E}"/>
    <dgm:cxn modelId="{E1CBC0B8-0A48-44DF-A639-CF0D46B545AB}" type="presOf" srcId="{2DBDA5A7-3C12-4782-A6F6-CB4B44941082}" destId="{07299ED4-1608-4514-BBD1-2D849FD78F6A}" srcOrd="0" destOrd="1" presId="urn:microsoft.com/office/officeart/2005/8/layout/vList2"/>
    <dgm:cxn modelId="{1775A6C4-8B08-4E83-B72F-9D588E87B2D5}" srcId="{E89AC746-A8FE-49A3-9D8C-182A17C29CC1}" destId="{4CB7EA8E-3D9A-4984-AFAE-41621F8C1198}" srcOrd="1" destOrd="0" parTransId="{212A9899-8543-43FF-875A-AE60C64D7379}" sibTransId="{63D9D3DD-52DC-4E47-BDA1-741E1A2B4813}"/>
    <dgm:cxn modelId="{CA4936D4-A662-47B7-A5C6-FCA132136FC3}" type="presOf" srcId="{C6915C40-E7DD-48FA-8ABF-BB721C078A30}" destId="{F2BADC8D-34A6-40E2-B3D1-CAE39303FE2D}" srcOrd="0" destOrd="1" presId="urn:microsoft.com/office/officeart/2005/8/layout/vList2"/>
    <dgm:cxn modelId="{7284F3EC-F5E6-4A79-83CE-3CAE508AF1EA}" type="presOf" srcId="{2CBC6054-C7EA-4656-998A-5AE66FE0810B}" destId="{86518E2B-6348-46FC-8BDC-81D632A8792A}" srcOrd="0" destOrd="0" presId="urn:microsoft.com/office/officeart/2005/8/layout/vList2"/>
    <dgm:cxn modelId="{72AF64FB-8D9A-4531-BBB6-CABE64EB2F3E}" type="presOf" srcId="{50EE709F-2521-4574-9640-4C170CED8F53}" destId="{FD179121-EF50-484E-8F31-CFC790D5CD89}" srcOrd="0" destOrd="1" presId="urn:microsoft.com/office/officeart/2005/8/layout/vList2"/>
    <dgm:cxn modelId="{007D6CFC-5F7C-461D-A2A6-51CE997CB82A}" type="presOf" srcId="{908202AF-A106-41B4-8F05-A58514D36A02}" destId="{EAC53418-1E13-4B73-B64A-5A1E35CC08C9}" srcOrd="0" destOrd="0" presId="urn:microsoft.com/office/officeart/2005/8/layout/vList2"/>
    <dgm:cxn modelId="{D3109DEC-5776-411C-83F3-4184B00B3507}" type="presParOf" srcId="{86518E2B-6348-46FC-8BDC-81D632A8792A}" destId="{E590A360-A8C8-4DA2-83C9-2392D6ACE7FC}" srcOrd="0" destOrd="0" presId="urn:microsoft.com/office/officeart/2005/8/layout/vList2"/>
    <dgm:cxn modelId="{79619CE5-2F58-41FF-B8ED-9380B3EE5177}" type="presParOf" srcId="{86518E2B-6348-46FC-8BDC-81D632A8792A}" destId="{07299ED4-1608-4514-BBD1-2D849FD78F6A}" srcOrd="1" destOrd="0" presId="urn:microsoft.com/office/officeart/2005/8/layout/vList2"/>
    <dgm:cxn modelId="{4CD31794-C437-4A0C-85E5-E16D76A2E3D5}" type="presParOf" srcId="{86518E2B-6348-46FC-8BDC-81D632A8792A}" destId="{EAC53418-1E13-4B73-B64A-5A1E35CC08C9}" srcOrd="2" destOrd="0" presId="urn:microsoft.com/office/officeart/2005/8/layout/vList2"/>
    <dgm:cxn modelId="{7604E4D6-990C-405A-84C0-F895F86B99F5}" type="presParOf" srcId="{86518E2B-6348-46FC-8BDC-81D632A8792A}" destId="{FD179121-EF50-484E-8F31-CFC790D5CD89}" srcOrd="3" destOrd="0" presId="urn:microsoft.com/office/officeart/2005/8/layout/vList2"/>
    <dgm:cxn modelId="{DBC0FA30-8BFD-47DB-B64E-8020ABA9EBB5}" type="presParOf" srcId="{86518E2B-6348-46FC-8BDC-81D632A8792A}" destId="{6440AAED-2FC2-4FA9-9849-5C88F935E1FE}" srcOrd="4" destOrd="0" presId="urn:microsoft.com/office/officeart/2005/8/layout/vList2"/>
    <dgm:cxn modelId="{2E935F37-FB97-45B6-94B0-339BEBCC093D}" type="presParOf" srcId="{86518E2B-6348-46FC-8BDC-81D632A8792A}" destId="{F2BADC8D-34A6-40E2-B3D1-CAE39303FE2D}" srcOrd="5" destOrd="0" presId="urn:microsoft.com/office/officeart/2005/8/layout/vList2"/>
    <dgm:cxn modelId="{F7FFA541-9ADE-4435-B0E1-94164913B49A}" type="presParOf" srcId="{86518E2B-6348-46FC-8BDC-81D632A8792A}" destId="{50A39755-F781-4456-A6D2-ECE2F105FA02}" srcOrd="6" destOrd="0" presId="urn:microsoft.com/office/officeart/2005/8/layout/vList2"/>
    <dgm:cxn modelId="{3BC04F71-5A40-4DC3-8962-016E834221B7}" type="presParOf" srcId="{86518E2B-6348-46FC-8BDC-81D632A8792A}" destId="{4709F5C0-75BF-4B4D-AA4B-7A2F34AAD4D4}"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0A360-A8C8-4DA2-83C9-2392D6ACE7FC}">
      <dsp:nvSpPr>
        <dsp:cNvPr id="0" name=""/>
        <dsp:cNvSpPr/>
      </dsp:nvSpPr>
      <dsp:spPr>
        <a:xfrm>
          <a:off x="0" y="86782"/>
          <a:ext cx="11233150" cy="5276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A prescaler</a:t>
          </a:r>
          <a:endParaRPr lang="en-US" sz="2200" kern="1200" dirty="0"/>
        </a:p>
      </dsp:txBody>
      <dsp:txXfrm>
        <a:off x="25759" y="112541"/>
        <a:ext cx="11181632" cy="476152"/>
      </dsp:txXfrm>
    </dsp:sp>
    <dsp:sp modelId="{07299ED4-1608-4514-BBD1-2D849FD78F6A}">
      <dsp:nvSpPr>
        <dsp:cNvPr id="0" name=""/>
        <dsp:cNvSpPr/>
      </dsp:nvSpPr>
      <dsp:spPr>
        <a:xfrm>
          <a:off x="0" y="614452"/>
          <a:ext cx="11233150" cy="8880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65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GB" sz="1700" kern="1200" dirty="0"/>
            <a:t>Takes the clock source as its input</a:t>
          </a:r>
          <a:endParaRPr lang="en-US" sz="1700" kern="1200" dirty="0"/>
        </a:p>
        <a:p>
          <a:pPr marL="171450" lvl="1" indent="-171450" algn="l" defTabSz="755650">
            <a:lnSpc>
              <a:spcPct val="90000"/>
            </a:lnSpc>
            <a:spcBef>
              <a:spcPct val="0"/>
            </a:spcBef>
            <a:spcAft>
              <a:spcPct val="20000"/>
            </a:spcAft>
            <a:buChar char="•"/>
          </a:pPr>
          <a:r>
            <a:rPr lang="en-GB" sz="1700" kern="1200" dirty="0"/>
            <a:t>Divides the input frequency by a predefined value, e.g., 4, 8, 16</a:t>
          </a:r>
          <a:endParaRPr lang="en-US" sz="1700" kern="1200" dirty="0"/>
        </a:p>
        <a:p>
          <a:pPr marL="171450" lvl="1" indent="-171450" algn="l" defTabSz="755650">
            <a:lnSpc>
              <a:spcPct val="90000"/>
            </a:lnSpc>
            <a:spcBef>
              <a:spcPct val="0"/>
            </a:spcBef>
            <a:spcAft>
              <a:spcPts val="60"/>
            </a:spcAft>
            <a:buChar char="•"/>
          </a:pPr>
          <a:r>
            <a:rPr lang="en-GB" sz="1700" kern="1200" dirty="0"/>
            <a:t>Outputs the divided frequency to other components</a:t>
          </a:r>
          <a:endParaRPr lang="en-US" sz="1700" kern="1200" dirty="0"/>
        </a:p>
      </dsp:txBody>
      <dsp:txXfrm>
        <a:off x="0" y="614452"/>
        <a:ext cx="11233150" cy="888030"/>
      </dsp:txXfrm>
    </dsp:sp>
    <dsp:sp modelId="{EAC53418-1E13-4B73-B64A-5A1E35CC08C9}">
      <dsp:nvSpPr>
        <dsp:cNvPr id="0" name=""/>
        <dsp:cNvSpPr/>
      </dsp:nvSpPr>
      <dsp:spPr>
        <a:xfrm>
          <a:off x="0" y="1502482"/>
          <a:ext cx="11233150" cy="527670"/>
        </a:xfrm>
        <a:prstGeom prst="round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A timer register</a:t>
          </a:r>
          <a:endParaRPr lang="en-US" sz="2200" kern="1200" dirty="0"/>
        </a:p>
      </dsp:txBody>
      <dsp:txXfrm>
        <a:off x="25759" y="1528241"/>
        <a:ext cx="11181632" cy="476152"/>
      </dsp:txXfrm>
    </dsp:sp>
    <dsp:sp modelId="{FD179121-EF50-484E-8F31-CFC790D5CD89}">
      <dsp:nvSpPr>
        <dsp:cNvPr id="0" name=""/>
        <dsp:cNvSpPr/>
      </dsp:nvSpPr>
      <dsp:spPr>
        <a:xfrm>
          <a:off x="0" y="2030152"/>
          <a:ext cx="11233150"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65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GB" sz="1700" kern="1200" dirty="0"/>
            <a:t>Is incremented or decremented at a fixed frequency</a:t>
          </a:r>
          <a:endParaRPr lang="en-US" sz="1700" kern="1200" dirty="0"/>
        </a:p>
        <a:p>
          <a:pPr marL="171450" lvl="1" indent="-171450" algn="l" defTabSz="755650">
            <a:lnSpc>
              <a:spcPct val="90000"/>
            </a:lnSpc>
            <a:spcBef>
              <a:spcPct val="0"/>
            </a:spcBef>
            <a:spcAft>
              <a:spcPct val="20000"/>
            </a:spcAft>
            <a:buChar char="•"/>
          </a:pPr>
          <a:r>
            <a:rPr lang="en-GB" sz="1700" kern="1200" dirty="0"/>
            <a:t>Is driven by the output from the prescaler, often referred to as “ticks”</a:t>
          </a:r>
          <a:endParaRPr lang="en-US" sz="1700" kern="1200" dirty="0"/>
        </a:p>
      </dsp:txBody>
      <dsp:txXfrm>
        <a:off x="0" y="2030152"/>
        <a:ext cx="11233150" cy="592020"/>
      </dsp:txXfrm>
    </dsp:sp>
    <dsp:sp modelId="{6440AAED-2FC2-4FA9-9849-5C88F935E1FE}">
      <dsp:nvSpPr>
        <dsp:cNvPr id="0" name=""/>
        <dsp:cNvSpPr/>
      </dsp:nvSpPr>
      <dsp:spPr>
        <a:xfrm>
          <a:off x="0" y="2622172"/>
          <a:ext cx="11233150" cy="52767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A capture register</a:t>
          </a:r>
          <a:endParaRPr lang="en-US" sz="2200" kern="1200" dirty="0"/>
        </a:p>
      </dsp:txBody>
      <dsp:txXfrm>
        <a:off x="25759" y="2647931"/>
        <a:ext cx="11181632" cy="476152"/>
      </dsp:txXfrm>
    </dsp:sp>
    <dsp:sp modelId="{F2BADC8D-34A6-40E2-B3D1-CAE39303FE2D}">
      <dsp:nvSpPr>
        <dsp:cNvPr id="0" name=""/>
        <dsp:cNvSpPr/>
      </dsp:nvSpPr>
      <dsp:spPr>
        <a:xfrm>
          <a:off x="0" y="3149842"/>
          <a:ext cx="11233150"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65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GB" sz="1700" kern="1200" dirty="0"/>
            <a:t>Loads the current value from the timer register upon the occurrence of certain events</a:t>
          </a:r>
          <a:endParaRPr lang="en-US" sz="1700" kern="1200" dirty="0"/>
        </a:p>
        <a:p>
          <a:pPr marL="171450" lvl="1" indent="-171450" algn="l" defTabSz="755650">
            <a:lnSpc>
              <a:spcPct val="90000"/>
            </a:lnSpc>
            <a:spcBef>
              <a:spcPct val="0"/>
            </a:spcBef>
            <a:spcAft>
              <a:spcPct val="20000"/>
            </a:spcAft>
            <a:buChar char="•"/>
          </a:pPr>
          <a:r>
            <a:rPr lang="en-GB" sz="1700" kern="1200" dirty="0"/>
            <a:t>Can also generate an interrupt upon events</a:t>
          </a:r>
          <a:endParaRPr lang="en-US" sz="1700" kern="1200" dirty="0"/>
        </a:p>
      </dsp:txBody>
      <dsp:txXfrm>
        <a:off x="0" y="3149842"/>
        <a:ext cx="11233150" cy="592020"/>
      </dsp:txXfrm>
    </dsp:sp>
    <dsp:sp modelId="{50A39755-F781-4456-A6D2-ECE2F105FA02}">
      <dsp:nvSpPr>
        <dsp:cNvPr id="0" name=""/>
        <dsp:cNvSpPr/>
      </dsp:nvSpPr>
      <dsp:spPr>
        <a:xfrm>
          <a:off x="0" y="3741862"/>
          <a:ext cx="11233150" cy="527670"/>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GB" sz="2200" kern="1200" dirty="0"/>
            <a:t>A compare register</a:t>
          </a:r>
          <a:endParaRPr lang="en-US" sz="2200" kern="1200" dirty="0"/>
        </a:p>
      </dsp:txBody>
      <dsp:txXfrm>
        <a:off x="25759" y="3767621"/>
        <a:ext cx="11181632" cy="476152"/>
      </dsp:txXfrm>
    </dsp:sp>
    <dsp:sp modelId="{4709F5C0-75BF-4B4D-AA4B-7A2F34AAD4D4}">
      <dsp:nvSpPr>
        <dsp:cNvPr id="0" name=""/>
        <dsp:cNvSpPr/>
      </dsp:nvSpPr>
      <dsp:spPr>
        <a:xfrm>
          <a:off x="0" y="4269532"/>
          <a:ext cx="11233150"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6653"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GB" sz="1700" kern="1200" dirty="0"/>
            <a:t>Is loaded with a value, which is periodically compared with the value in the timer register</a:t>
          </a:r>
          <a:endParaRPr lang="en-US" sz="1700" kern="1200" dirty="0"/>
        </a:p>
        <a:p>
          <a:pPr marL="171450" lvl="1" indent="-171450" algn="l" defTabSz="755650">
            <a:lnSpc>
              <a:spcPct val="90000"/>
            </a:lnSpc>
            <a:spcBef>
              <a:spcPct val="0"/>
            </a:spcBef>
            <a:spcAft>
              <a:spcPct val="20000"/>
            </a:spcAft>
            <a:buChar char="•"/>
          </a:pPr>
          <a:r>
            <a:rPr lang="en-GB" sz="1700" kern="1200" dirty="0"/>
            <a:t>If the two values are the same, an interrupt can be generated.</a:t>
          </a:r>
          <a:endParaRPr lang="en-US" sz="1700" kern="1200" dirty="0"/>
        </a:p>
      </dsp:txBody>
      <dsp:txXfrm>
        <a:off x="0" y="4269532"/>
        <a:ext cx="11233150" cy="5920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3/11/2020</a:t>
            </a:fld>
            <a:endParaRPr lang="en-US" altLang="en-US"/>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3/11/2020</a:t>
            </a:fld>
            <a:endParaRPr lang="en-US" altLang="en-US"/>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a:p>
        </p:txBody>
      </p:sp>
    </p:spTree>
    <p:extLst>
      <p:ext uri="{BB962C8B-B14F-4D97-AF65-F5344CB8AC3E}">
        <p14:creationId xmlns:p14="http://schemas.microsoft.com/office/powerpoint/2010/main" val="793407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This code presents an example of how the timer-object ‘t’ is used for interval measurement.</a:t>
            </a:r>
            <a:r>
              <a:rPr lang="en-GB" baseline="0" dirty="0"/>
              <a:t>  After starting the code with </a:t>
            </a:r>
            <a:r>
              <a:rPr lang="en-GB" baseline="0" dirty="0" err="1"/>
              <a:t>t.start</a:t>
            </a:r>
            <a:r>
              <a:rPr lang="en-GB" baseline="0" dirty="0"/>
              <a:t>, and stopping it with </a:t>
            </a:r>
            <a:r>
              <a:rPr lang="en-GB" baseline="0" dirty="0" err="1"/>
              <a:t>t.stop</a:t>
            </a:r>
            <a:r>
              <a:rPr lang="en-GB" baseline="0" dirty="0"/>
              <a:t>, the </a:t>
            </a:r>
            <a:r>
              <a:rPr lang="en-GB" baseline="0"/>
              <a:t>runtime-value </a:t>
            </a:r>
            <a:r>
              <a:rPr lang="en-GB" dirty="0"/>
              <a:t>may</a:t>
            </a:r>
            <a:r>
              <a:rPr lang="en-GB"/>
              <a:t> be </a:t>
            </a:r>
            <a:r>
              <a:rPr lang="en-GB" baseline="0"/>
              <a:t>read </a:t>
            </a:r>
            <a:r>
              <a:rPr lang="en-GB" baseline="0" dirty="0"/>
              <a:t>from the timer register with </a:t>
            </a:r>
            <a:r>
              <a:rPr lang="en-GB" baseline="0" dirty="0" err="1"/>
              <a:t>t.read</a:t>
            </a:r>
            <a:r>
              <a:rPr lang="en-GB" baseline="0" dirty="0"/>
              <a:t>.</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a:p>
        </p:txBody>
      </p:sp>
    </p:spTree>
    <p:extLst>
      <p:ext uri="{BB962C8B-B14F-4D97-AF65-F5344CB8AC3E}">
        <p14:creationId xmlns:p14="http://schemas.microsoft.com/office/powerpoint/2010/main" val="23668508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b="0" dirty="0"/>
              <a:t>A</a:t>
            </a:r>
            <a:r>
              <a:rPr lang="en-GB" b="0" baseline="0" dirty="0"/>
              <a:t> ticker is an automatic </a:t>
            </a:r>
            <a:r>
              <a:rPr lang="en-GB" baseline="0" dirty="0"/>
              <a:t>execution of a function attached to a timer.  Because it can handle regular functions, such as member functions, within objects, overloaded functions are provided with a functionality according to the calling parameters. For the </a:t>
            </a:r>
            <a:r>
              <a:rPr lang="en-GB" baseline="0"/>
              <a:t>operation function</a:t>
            </a:r>
            <a:r>
              <a:rPr lang="en-GB" dirty="0"/>
              <a:t>,</a:t>
            </a:r>
            <a:r>
              <a:rPr lang="en-GB" baseline="0"/>
              <a:t> </a:t>
            </a:r>
            <a:r>
              <a:rPr lang="en-GB" baseline="0" dirty="0"/>
              <a:t>pointers are created, handing over previously defined functions to the ticker by their address. Using this method, a function can be handled later, and directly from the ticker.</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11</a:t>
            </a:fld>
            <a:endParaRPr lang="en-US" altLang="en-US"/>
          </a:p>
        </p:txBody>
      </p:sp>
    </p:spTree>
    <p:extLst>
      <p:ext uri="{BB962C8B-B14F-4D97-AF65-F5344CB8AC3E}">
        <p14:creationId xmlns:p14="http://schemas.microsoft.com/office/powerpoint/2010/main" val="18816687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a:t>
            </a:r>
            <a:r>
              <a:rPr lang="en-GB" baseline="0" dirty="0"/>
              <a:t> this example, core elements are:</a:t>
            </a:r>
          </a:p>
          <a:p>
            <a:endParaRPr lang="en-GB" baseline="0" dirty="0"/>
          </a:p>
          <a:p>
            <a:pPr marL="171450" indent="-171450">
              <a:buFont typeface="Arial" panose="020B0604020202020204" pitchFamily="34" charset="0"/>
              <a:buChar char="•"/>
            </a:pPr>
            <a:r>
              <a:rPr lang="en-GB" baseline="0" dirty="0"/>
              <a:t>line 2: The definition of a ticker-object named flipper</a:t>
            </a:r>
          </a:p>
          <a:p>
            <a:pPr marL="171450" indent="-171450">
              <a:buFont typeface="Arial" panose="020B0604020202020204" pitchFamily="34" charset="0"/>
              <a:buChar char="•"/>
            </a:pPr>
            <a:r>
              <a:rPr lang="en-GB" baseline="0" dirty="0"/>
              <a:t>line 5++: The procedure flip, toggling LED 2</a:t>
            </a:r>
          </a:p>
          <a:p>
            <a:pPr marL="171450" indent="-171450">
              <a:buFont typeface="Arial" panose="020B0604020202020204" pitchFamily="34" charset="0"/>
              <a:buChar char="•"/>
            </a:pPr>
            <a:r>
              <a:rPr lang="en-GB" baseline="0" dirty="0"/>
              <a:t>line 9: activating the flipper object by attaching it to the flip-function-pointer, calling itself every 2 seconds</a:t>
            </a:r>
          </a:p>
          <a:p>
            <a:endParaRPr lang="en-GB" baseline="0" dirty="0"/>
          </a:p>
          <a:p>
            <a:r>
              <a:rPr lang="en-GB" baseline="0" dirty="0"/>
              <a:t>As a result, the main routine will be interrupted </a:t>
            </a:r>
            <a:r>
              <a:rPr lang="en-GB" baseline="0"/>
              <a:t>every </a:t>
            </a:r>
            <a:r>
              <a:rPr lang="en-GB"/>
              <a:t>2 </a:t>
            </a:r>
            <a:r>
              <a:rPr lang="en-GB" baseline="0"/>
              <a:t>seconds</a:t>
            </a:r>
            <a:r>
              <a:rPr lang="en-GB" baseline="0" dirty="0"/>
              <a:t>, to toggle LED 2.</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12</a:t>
            </a:fld>
            <a:endParaRPr lang="en-US" altLang="en-US"/>
          </a:p>
        </p:txBody>
      </p:sp>
    </p:spTree>
    <p:extLst>
      <p:ext uri="{BB962C8B-B14F-4D97-AF65-F5344CB8AC3E}">
        <p14:creationId xmlns:p14="http://schemas.microsoft.com/office/powerpoint/2010/main" val="2423533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Mbed provides</a:t>
            </a:r>
            <a:r>
              <a:rPr lang="en-GB" baseline="0" dirty="0"/>
              <a:t> many commands that implement the PWM functionality. Conveniently, the timer and compare registers do not need to be set manually, but write and read operations can be used instead. Furthermore, it is simpler to directly assign and read the duty cycles with left- and right-hand-side assignments. </a:t>
            </a:r>
          </a:p>
          <a:p>
            <a:endParaRPr lang="en-GB" baseline="0" dirty="0"/>
          </a:p>
          <a:p>
            <a:r>
              <a:rPr lang="en-GB" baseline="0" dirty="0"/>
              <a:t>See the = and float() </a:t>
            </a:r>
            <a:r>
              <a:rPr lang="en-GB" baseline="0"/>
              <a:t>operator </a:t>
            </a:r>
            <a:r>
              <a:rPr lang="en-GB"/>
              <a:t>in </a:t>
            </a:r>
            <a:r>
              <a:rPr lang="en-GB" baseline="0"/>
              <a:t>the </a:t>
            </a:r>
            <a:r>
              <a:rPr lang="en-GB" baseline="0" dirty="0"/>
              <a:t>next slide.</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a:p>
        </p:txBody>
      </p:sp>
    </p:spTree>
    <p:extLst>
      <p:ext uri="{BB962C8B-B14F-4D97-AF65-F5344CB8AC3E}">
        <p14:creationId xmlns:p14="http://schemas.microsoft.com/office/powerpoint/2010/main" val="2890461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14</a:t>
            </a:fld>
            <a:endParaRPr lang="en-US" altLang="en-US"/>
          </a:p>
        </p:txBody>
      </p:sp>
    </p:spTree>
    <p:extLst>
      <p:ext uri="{BB962C8B-B14F-4D97-AF65-F5344CB8AC3E}">
        <p14:creationId xmlns:p14="http://schemas.microsoft.com/office/powerpoint/2010/main" val="797675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By creating a </a:t>
            </a:r>
            <a:r>
              <a:rPr lang="en-GB" dirty="0" err="1"/>
              <a:t>PwmOut</a:t>
            </a:r>
            <a:r>
              <a:rPr lang="en-GB" baseline="0"/>
              <a:t> object ‘led’ in line 2, the duty cycle is changed in line 6 by the direct assignment of a value using the right-hand-operator =.</a:t>
            </a:r>
            <a:endParaRPr lang="en-GB"/>
          </a:p>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a:p>
        </p:txBody>
      </p:sp>
    </p:spTree>
    <p:extLst>
      <p:ext uri="{BB962C8B-B14F-4D97-AF65-F5344CB8AC3E}">
        <p14:creationId xmlns:p14="http://schemas.microsoft.com/office/powerpoint/2010/main" val="41480144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In this module,</a:t>
            </a:r>
            <a:r>
              <a:rPr lang="en-GB" baseline="0" dirty="0"/>
              <a:t> we will explain </a:t>
            </a:r>
            <a:r>
              <a:rPr lang="en-GB" dirty="0"/>
              <a:t>different types of timer operation modes</a:t>
            </a:r>
            <a:r>
              <a:rPr lang="en-GB" baseline="0" dirty="0"/>
              <a:t> </a:t>
            </a:r>
            <a:r>
              <a:rPr lang="en-GB" baseline="0"/>
              <a:t>and </a:t>
            </a:r>
            <a:r>
              <a:rPr lang="en-GB"/>
              <a:t>practice </a:t>
            </a:r>
            <a:r>
              <a:rPr lang="en-GB" baseline="0"/>
              <a:t>them </a:t>
            </a:r>
            <a:r>
              <a:rPr lang="en-GB" baseline="0" dirty="0"/>
              <a:t>with software implementations, using </a:t>
            </a:r>
            <a:r>
              <a:rPr lang="en-GB" baseline="0"/>
              <a:t>the Mbed</a:t>
            </a:r>
            <a:r>
              <a:rPr lang="en-GB"/>
              <a:t> </a:t>
            </a:r>
            <a:r>
              <a:rPr lang="en-GB" baseline="0"/>
              <a:t>API</a:t>
            </a:r>
            <a:r>
              <a:rPr lang="en-GB" baseline="0" dirty="0"/>
              <a:t>.</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a:t>
            </a:fld>
            <a:endParaRPr lang="en-US" altLang="en-US"/>
          </a:p>
        </p:txBody>
      </p:sp>
    </p:spTree>
    <p:extLst>
      <p:ext uri="{BB962C8B-B14F-4D97-AF65-F5344CB8AC3E}">
        <p14:creationId xmlns:p14="http://schemas.microsoft.com/office/powerpoint/2010/main" val="3259103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basis for a hardware timer is the system clock source.</a:t>
            </a:r>
            <a:r>
              <a:rPr lang="en-GB" baseline="0" dirty="0"/>
              <a:t> This provides signals at a relatively high and fixed frequency, but because a wide range of frequencies </a:t>
            </a:r>
            <a:r>
              <a:rPr lang="en-GB" dirty="0"/>
              <a:t>is </a:t>
            </a:r>
            <a:r>
              <a:rPr lang="en-GB" baseline="0" dirty="0"/>
              <a:t>required, it is inflexible for direct use in normal applications. Therefore, timers are used instead.</a:t>
            </a:r>
          </a:p>
          <a:p>
            <a:r>
              <a:rPr lang="en-GB" baseline="0" dirty="0"/>
              <a:t> </a:t>
            </a:r>
          </a:p>
          <a:p>
            <a:r>
              <a:rPr lang="en-GB" baseline="0" dirty="0"/>
              <a:t>Timers are counters</a:t>
            </a:r>
            <a:r>
              <a:rPr lang="en-GB" dirty="0"/>
              <a:t> that</a:t>
            </a:r>
            <a:r>
              <a:rPr lang="en-GB" baseline="0" dirty="0"/>
              <a:t>, depending on the mode of operation, either increment or decrement by the system clock source. If they have reached a predefined value or zero, they reset automatically and generate a reset. This reset can be used to, for example, wake up the controller.</a:t>
            </a:r>
          </a:p>
          <a:p>
            <a:endParaRPr lang="en-GB" baseline="0" dirty="0"/>
          </a:p>
          <a:p>
            <a:r>
              <a:rPr lang="en-GB" baseline="0" dirty="0"/>
              <a:t>Timers can be designed to be either </a:t>
            </a:r>
            <a:r>
              <a:rPr lang="en-GB" dirty="0"/>
              <a:t>software </a:t>
            </a:r>
            <a:r>
              <a:rPr lang="en-GB" baseline="0" dirty="0"/>
              <a:t>or</a:t>
            </a:r>
            <a:r>
              <a:rPr lang="en-GB" dirty="0"/>
              <a:t> hardware based </a:t>
            </a:r>
            <a:r>
              <a:rPr lang="en-GB" baseline="0" dirty="0"/>
              <a:t>. Software-based timers are broadly similar to hardware timers. The advantage of software timers is that they can be used multiple times by instances. The disadvantage is that they are less precise than hardware timers.</a:t>
            </a:r>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a:p>
        </p:txBody>
      </p:sp>
    </p:spTree>
    <p:extLst>
      <p:ext uri="{BB962C8B-B14F-4D97-AF65-F5344CB8AC3E}">
        <p14:creationId xmlns:p14="http://schemas.microsoft.com/office/powerpoint/2010/main" val="879449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timer consists of four standard</a:t>
            </a:r>
            <a:r>
              <a:rPr lang="en-GB" baseline="0" dirty="0"/>
              <a:t> components:</a:t>
            </a:r>
          </a:p>
          <a:p>
            <a:endParaRPr lang="en-GB" baseline="0" dirty="0"/>
          </a:p>
          <a:p>
            <a:pPr marL="171450" indent="-171450">
              <a:buFont typeface="Arial" panose="020B0604020202020204" pitchFamily="34" charset="0"/>
              <a:buChar char="•"/>
            </a:pPr>
            <a:r>
              <a:rPr lang="en-GB" baseline="0" dirty="0"/>
              <a:t>The</a:t>
            </a:r>
            <a:r>
              <a:rPr lang="en-GB" dirty="0"/>
              <a:t> </a:t>
            </a:r>
            <a:r>
              <a:rPr lang="en-GB" dirty="0" err="1"/>
              <a:t>prescaler</a:t>
            </a:r>
            <a:r>
              <a:rPr lang="en-GB" b="0" baseline="0" dirty="0"/>
              <a:t>, which scales the clock frequency down into a setting required for the timer task</a:t>
            </a:r>
          </a:p>
          <a:p>
            <a:pPr marL="171450" indent="-171450">
              <a:buFont typeface="Arial" panose="020B0604020202020204" pitchFamily="34" charset="0"/>
              <a:buChar char="•"/>
            </a:pPr>
            <a:r>
              <a:rPr lang="en-GB" b="0" baseline="0" dirty="0"/>
              <a:t>The timer register, which counts the ticks of the prescaler</a:t>
            </a:r>
          </a:p>
          <a:p>
            <a:pPr marL="171450" indent="-171450">
              <a:buFont typeface="Arial" panose="020B0604020202020204" pitchFamily="34" charset="0"/>
              <a:buChar char="•"/>
            </a:pPr>
            <a:r>
              <a:rPr lang="en-GB" b="0" baseline="0" dirty="0"/>
              <a:t>The capture register, which loads values from the timer register on an event. It can also generate an event if a certain condition is met.</a:t>
            </a:r>
          </a:p>
          <a:p>
            <a:pPr marL="171450" indent="-171450">
              <a:buFont typeface="Arial" panose="020B0604020202020204" pitchFamily="34" charset="0"/>
              <a:buChar char="•"/>
            </a:pPr>
            <a:r>
              <a:rPr lang="en-GB" b="0" baseline="0" dirty="0"/>
              <a:t>The compare register, which is similar to the capture register in that it reads the timer on events.  It also regularly and permanently compares the timer with a given value, and if the timer hits that value, </a:t>
            </a:r>
            <a:r>
              <a:rPr lang="en-GB" baseline="0" dirty="0"/>
              <a:t>an interrupt is created.</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a:p>
        </p:txBody>
      </p:sp>
    </p:spTree>
    <p:extLst>
      <p:ext uri="{BB962C8B-B14F-4D97-AF65-F5344CB8AC3E}">
        <p14:creationId xmlns:p14="http://schemas.microsoft.com/office/powerpoint/2010/main" val="2242168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main application of the compare-mode is to create a customized clock.</a:t>
            </a:r>
          </a:p>
          <a:p>
            <a:endParaRPr lang="en-GB" baseline="0" dirty="0"/>
          </a:p>
          <a:p>
            <a:r>
              <a:rPr lang="en-GB" baseline="0" dirty="0"/>
              <a:t>A downscaled (</a:t>
            </a:r>
            <a:r>
              <a:rPr lang="en-GB" baseline="0" dirty="0" err="1"/>
              <a:t>prescaled</a:t>
            </a:r>
            <a:r>
              <a:rPr lang="en-GB" baseline="0" dirty="0"/>
              <a:t>) system clock increments the timer register. If the </a:t>
            </a:r>
            <a:r>
              <a:rPr lang="en-GB" baseline="0" dirty="0" err="1"/>
              <a:t>preset</a:t>
            </a:r>
            <a:r>
              <a:rPr lang="en-GB" baseline="0" dirty="0"/>
              <a:t> value in the compare register is reached, a comparator creates </a:t>
            </a:r>
            <a:r>
              <a:rPr lang="en-GB" baseline="0"/>
              <a:t>an interrupt</a:t>
            </a:r>
            <a:r>
              <a:rPr lang="en-GB" dirty="0"/>
              <a:t>,</a:t>
            </a:r>
            <a:r>
              <a:rPr lang="en-GB" baseline="0"/>
              <a:t> </a:t>
            </a:r>
            <a:r>
              <a:rPr lang="en-GB" baseline="0" dirty="0"/>
              <a:t>and the timer may be reset.</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a:p>
        </p:txBody>
      </p:sp>
    </p:spTree>
    <p:extLst>
      <p:ext uri="{BB962C8B-B14F-4D97-AF65-F5344CB8AC3E}">
        <p14:creationId xmlns:p14="http://schemas.microsoft.com/office/powerpoint/2010/main" val="2222244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major application</a:t>
            </a:r>
            <a:r>
              <a:rPr lang="en-GB" baseline="0" dirty="0"/>
              <a:t> for capture mode timers is the measurement of time intervals.</a:t>
            </a:r>
          </a:p>
          <a:p>
            <a:endParaRPr lang="en-GB" baseline="0" dirty="0"/>
          </a:p>
          <a:p>
            <a:r>
              <a:rPr lang="en-GB" baseline="0" dirty="0"/>
              <a:t>As in compare mode, the timer register is regularly incremented or decremented by the system clock. However, the capture register may be triggered by an external event source, and perhaps also downscaled with a prescaler. After triggering, the capture register reads the current timer value and submits an event. This requires the processor to perform an action, such as reading the timer value from the capture register. The next event from the prescaler may result in a new reading. Its difference can be calculated into the time span between the two events.</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a:p>
        </p:txBody>
      </p:sp>
    </p:spTree>
    <p:extLst>
      <p:ext uri="{BB962C8B-B14F-4D97-AF65-F5344CB8AC3E}">
        <p14:creationId xmlns:p14="http://schemas.microsoft.com/office/powerpoint/2010/main" val="1256168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a:t>A pulse-width modulation </a:t>
            </a:r>
            <a:r>
              <a:rPr lang="en-GB" dirty="0"/>
              <a:t>is used if</a:t>
            </a:r>
            <a:r>
              <a:rPr lang="en-GB" baseline="0" dirty="0"/>
              <a:t> a device cannot be controlled by amplitude, </a:t>
            </a:r>
            <a:r>
              <a:rPr lang="en-GB" baseline="0"/>
              <a:t>for example</a:t>
            </a:r>
            <a:r>
              <a:rPr lang="en-GB" dirty="0"/>
              <a:t>,</a:t>
            </a:r>
            <a:r>
              <a:rPr lang="en-GB" baseline="0"/>
              <a:t> </a:t>
            </a:r>
            <a:r>
              <a:rPr lang="en-GB" baseline="0" dirty="0"/>
              <a:t>in the case of LEDs. Instead, the energy supplied to the device is </a:t>
            </a:r>
            <a:r>
              <a:rPr lang="en-GB" baseline="0"/>
              <a:t>regulated by </a:t>
            </a:r>
            <a:r>
              <a:rPr lang="en-GB"/>
              <a:t>on-off intervals </a:t>
            </a:r>
            <a:r>
              <a:rPr lang="en-GB" baseline="0"/>
              <a:t>(= </a:t>
            </a:r>
            <a:r>
              <a:rPr lang="en-GB" baseline="0" dirty="0"/>
              <a:t>duty cycle) at the full amplitude. The cycle energy is </a:t>
            </a:r>
            <a:r>
              <a:rPr lang="en-GB" baseline="0" dirty="0" err="1"/>
              <a:t>wcycle</a:t>
            </a:r>
            <a:r>
              <a:rPr lang="en-GB" dirty="0"/>
              <a:t>= ton/</a:t>
            </a:r>
            <a:r>
              <a:rPr lang="en-GB" dirty="0" err="1"/>
              <a:t>tcycle</a:t>
            </a:r>
            <a:r>
              <a:rPr lang="en-GB" dirty="0"/>
              <a:t> in % of</a:t>
            </a:r>
            <a:r>
              <a:rPr lang="en-GB" baseline="0" dirty="0"/>
              <a:t> the maximum energy.</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a:p>
        </p:txBody>
      </p:sp>
    </p:spTree>
    <p:extLst>
      <p:ext uri="{BB962C8B-B14F-4D97-AF65-F5344CB8AC3E}">
        <p14:creationId xmlns:p14="http://schemas.microsoft.com/office/powerpoint/2010/main" val="4293119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a:t>
            </a:r>
            <a:r>
              <a:rPr lang="en-GB" dirty="0"/>
              <a:t>PWM</a:t>
            </a:r>
            <a:r>
              <a:rPr lang="en-GB"/>
              <a:t> mode </a:t>
            </a:r>
            <a:r>
              <a:rPr lang="en-GB" baseline="0"/>
              <a:t>is </a:t>
            </a:r>
            <a:r>
              <a:rPr lang="en-GB" baseline="0" dirty="0"/>
              <a:t>similar to the compare mode except that, in this instance, the timer is not automatically reset after reaching the compare value, but instead counts to the end or maximum value of the timer before it resets.</a:t>
            </a:r>
          </a:p>
          <a:p>
            <a:endParaRPr lang="en-GB" baseline="0" dirty="0"/>
          </a:p>
          <a:p>
            <a:r>
              <a:rPr lang="en-GB" baseline="0" dirty="0"/>
              <a:t>This means that two interrupts are generated: one compare interrupt and </a:t>
            </a:r>
            <a:r>
              <a:rPr lang="en-GB" baseline="0"/>
              <a:t>one </a:t>
            </a:r>
            <a:r>
              <a:rPr lang="en-GB"/>
              <a:t>timer-overflow interrupt</a:t>
            </a:r>
            <a:r>
              <a:rPr lang="en-GB" baseline="0"/>
              <a:t>. </a:t>
            </a:r>
            <a:r>
              <a:rPr lang="en-GB" baseline="0" dirty="0"/>
              <a:t>These two interrupts can be used to switch the PWM and its duty cycle on and off.</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a:p>
        </p:txBody>
      </p:sp>
    </p:spTree>
    <p:extLst>
      <p:ext uri="{BB962C8B-B14F-4D97-AF65-F5344CB8AC3E}">
        <p14:creationId xmlns:p14="http://schemas.microsoft.com/office/powerpoint/2010/main" val="2821014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In</a:t>
            </a:r>
            <a:r>
              <a:rPr lang="en-GB" baseline="0" dirty="0"/>
              <a:t> this slide, the general Mbed command set for operating a timer is explained.  For the reasons explained previously, using Mbed is easier and more self-explanatory than low-level register programming.</a:t>
            </a:r>
            <a:endParaRPr lang="en-GB" dirty="0"/>
          </a:p>
          <a:p>
            <a:endParaRPr lang="en-US"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9</a:t>
            </a:fld>
            <a:endParaRPr lang="en-US" altLang="en-US"/>
          </a:p>
        </p:txBody>
      </p:sp>
    </p:spTree>
    <p:extLst>
      <p:ext uri="{BB962C8B-B14F-4D97-AF65-F5344CB8AC3E}">
        <p14:creationId xmlns:p14="http://schemas.microsoft.com/office/powerpoint/2010/main" val="24880904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mt="81000"/>
            <a:extLst>
              <a:ext uri="{28A0092B-C50C-407E-A947-70E740481C1C}">
                <a14:useLocalDpi xmlns:a14="http://schemas.microsoft.com/office/drawing/2010/main"/>
              </a:ext>
            </a:extLst>
          </a:blip>
          <a:srcRect l="9468" t="18093" b="5564"/>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9DC87DCF-87C4-CE4F-9C7C-31ECAA79225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0" name="TextBox 20">
            <a:extLst>
              <a:ext uri="{FF2B5EF4-FFF2-40B4-BE49-F238E27FC236}">
                <a16:creationId xmlns:a16="http://schemas.microsoft.com/office/drawing/2014/main" id="{5AD1A3C3-3C14-2B42-9074-E87275C219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2" name="TextBox 20">
            <a:extLst>
              <a:ext uri="{FF2B5EF4-FFF2-40B4-BE49-F238E27FC236}">
                <a16:creationId xmlns:a16="http://schemas.microsoft.com/office/drawing/2014/main" id="{6AA3F778-80A5-3E45-999D-10AC5502419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2019 Arm Limited</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0E175DD0-C128-104A-84B5-17835CB39BA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ED7A184D-DF83-F84A-837C-3EBA03A2EA6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473DFF03-CE2E-F445-98FC-31F036C923F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3ABC2AA1-F23E-4741-8A87-A266E8975691}"/>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a:t>Click icon to add picture</a:t>
            </a:r>
            <a:endParaRPr lang="en-US" noProof="0" dirty="0"/>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lvl1pPr>
          </a:lstStyle>
          <a:p>
            <a:pPr lvl="0"/>
            <a:r>
              <a:rPr lang="en-US" noProof="0"/>
              <a:t>Click icon to add picture</a:t>
            </a:r>
            <a:endParaRPr lang="en-US" noProof="0" dirty="0"/>
          </a:p>
        </p:txBody>
      </p:sp>
    </p:spTree>
    <p:extLst>
      <p:ext uri="{BB962C8B-B14F-4D97-AF65-F5344CB8AC3E}">
        <p14:creationId xmlns:p14="http://schemas.microsoft.com/office/powerpoint/2010/main" val="158421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77512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err="1">
                <a:solidFill>
                  <a:schemeClr val="bg1"/>
                </a:solidFill>
              </a:rPr>
              <a:t>Danke</a:t>
            </a:r>
            <a:endParaRPr lang="en-US" altLang="en-US" sz="3000" dirty="0">
              <a:solidFill>
                <a:schemeClr val="bg1"/>
              </a:solidFill>
            </a:endParaRPr>
          </a:p>
          <a:p>
            <a:pPr algn="r">
              <a:defRPr/>
            </a:pPr>
            <a:r>
              <a:rPr lang="en-US" altLang="en-US" sz="3000" dirty="0">
                <a:solidFill>
                  <a:schemeClr val="bg1"/>
                </a:solidFill>
              </a:rPr>
              <a:t>Merci</a:t>
            </a:r>
          </a:p>
          <a:p>
            <a:pPr algn="r">
              <a:defRPr/>
            </a:pPr>
            <a:r>
              <a:rPr lang="en-US" altLang="en-US" sz="3000" dirty="0" err="1">
                <a:solidFill>
                  <a:schemeClr val="bg1"/>
                </a:solidFill>
              </a:rPr>
              <a:t>谢谢</a:t>
            </a:r>
            <a:endParaRPr lang="en-US" altLang="en-US" sz="3000" dirty="0">
              <a:solidFill>
                <a:schemeClr val="bg1"/>
              </a:solidFill>
            </a:endParaRPr>
          </a:p>
          <a:p>
            <a:pPr algn="r">
              <a:defRPr/>
            </a:pPr>
            <a:r>
              <a:rPr lang="en-US" altLang="en-US" sz="3000" dirty="0" err="1">
                <a:solidFill>
                  <a:schemeClr val="bg1"/>
                </a:solidFill>
              </a:rPr>
              <a:t>ありがとう</a:t>
            </a:r>
            <a:endParaRPr lang="en-US" altLang="en-US" sz="3000" dirty="0">
              <a:solidFill>
                <a:schemeClr val="bg1"/>
              </a:solidFill>
            </a:endParaRPr>
          </a:p>
          <a:p>
            <a:pPr algn="r">
              <a:defRPr/>
            </a:pPr>
            <a:r>
              <a:rPr lang="en-US" altLang="en-US" sz="3000" dirty="0">
                <a:solidFill>
                  <a:schemeClr val="bg1"/>
                </a:solidFill>
              </a:rPr>
              <a:t>Gracias</a:t>
            </a:r>
          </a:p>
          <a:p>
            <a:pPr algn="r">
              <a:defRPr/>
            </a:pPr>
            <a:r>
              <a:rPr lang="en-US" altLang="en-US" sz="3000" dirty="0" err="1">
                <a:solidFill>
                  <a:schemeClr val="bg1"/>
                </a:solidFill>
              </a:rPr>
              <a:t>Kiitos</a:t>
            </a:r>
            <a:endParaRPr lang="en-US" altLang="en-US" sz="3000" dirty="0">
              <a:solidFill>
                <a:schemeClr val="bg1"/>
              </a:solidFill>
            </a:endParaRPr>
          </a:p>
          <a:p>
            <a:pPr algn="r">
              <a:defRPr/>
            </a:pPr>
            <a:r>
              <a:rPr lang="en-US" altLang="en-US" sz="3000" dirty="0" err="1">
                <a:solidFill>
                  <a:schemeClr val="bg1"/>
                </a:solidFill>
              </a:rPr>
              <a:t>감사합니다</a:t>
            </a:r>
            <a:endParaRPr lang="en-US" altLang="en-US" sz="3000" dirty="0">
              <a:solidFill>
                <a:schemeClr val="bg1"/>
              </a:solidFill>
            </a:endParaRPr>
          </a:p>
          <a:p>
            <a:pPr algn="r">
              <a:defRPr/>
            </a:pPr>
            <a:r>
              <a:rPr lang="en-US" altLang="en-US" sz="3000" dirty="0" err="1">
                <a:solidFill>
                  <a:schemeClr val="bg1"/>
                </a:solidFill>
              </a:rPr>
              <a:t>धन्यवाद</a:t>
            </a:r>
            <a:endParaRPr lang="en-US" altLang="en-US" sz="3000" dirty="0">
              <a:solidFill>
                <a:schemeClr val="bg1"/>
              </a:solidFill>
            </a:endParaRP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3431395"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err="1">
                <a:solidFill>
                  <a:schemeClr val="bg1"/>
                </a:solidFill>
              </a:rPr>
              <a:t>Danke</a:t>
            </a:r>
            <a:endParaRPr lang="en-US" altLang="en-US" sz="3000" dirty="0">
              <a:solidFill>
                <a:schemeClr val="bg1"/>
              </a:solidFill>
            </a:endParaRPr>
          </a:p>
          <a:p>
            <a:pPr algn="r">
              <a:defRPr/>
            </a:pPr>
            <a:r>
              <a:rPr lang="en-US" altLang="en-US" sz="3000" dirty="0">
                <a:solidFill>
                  <a:schemeClr val="bg1"/>
                </a:solidFill>
              </a:rPr>
              <a:t>Merci</a:t>
            </a:r>
          </a:p>
          <a:p>
            <a:pPr algn="r">
              <a:defRPr/>
            </a:pPr>
            <a:r>
              <a:rPr lang="en-US" altLang="en-US" sz="3000" dirty="0" err="1">
                <a:solidFill>
                  <a:schemeClr val="bg1"/>
                </a:solidFill>
              </a:rPr>
              <a:t>谢谢</a:t>
            </a:r>
            <a:endParaRPr lang="en-US" altLang="en-US" sz="3000" dirty="0">
              <a:solidFill>
                <a:schemeClr val="bg1"/>
              </a:solidFill>
            </a:endParaRPr>
          </a:p>
          <a:p>
            <a:pPr algn="r">
              <a:defRPr/>
            </a:pPr>
            <a:r>
              <a:rPr lang="en-US" altLang="en-US" sz="3000" dirty="0" err="1">
                <a:solidFill>
                  <a:schemeClr val="bg1"/>
                </a:solidFill>
              </a:rPr>
              <a:t>ありがとう</a:t>
            </a:r>
            <a:endParaRPr lang="en-US" altLang="en-US" sz="3000" dirty="0">
              <a:solidFill>
                <a:schemeClr val="bg1"/>
              </a:solidFill>
            </a:endParaRPr>
          </a:p>
          <a:p>
            <a:pPr algn="r">
              <a:defRPr/>
            </a:pPr>
            <a:r>
              <a:rPr lang="en-US" altLang="en-US" sz="3000" dirty="0">
                <a:solidFill>
                  <a:schemeClr val="bg1"/>
                </a:solidFill>
              </a:rPr>
              <a:t>Gracias</a:t>
            </a:r>
          </a:p>
          <a:p>
            <a:pPr algn="r">
              <a:defRPr/>
            </a:pPr>
            <a:r>
              <a:rPr lang="en-US" altLang="en-US" sz="3000" dirty="0" err="1">
                <a:solidFill>
                  <a:schemeClr val="bg1"/>
                </a:solidFill>
              </a:rPr>
              <a:t>Kiitos</a:t>
            </a:r>
            <a:endParaRPr lang="en-US" altLang="en-US" sz="3000" dirty="0">
              <a:solidFill>
                <a:schemeClr val="bg1"/>
              </a:solidFill>
            </a:endParaRPr>
          </a:p>
          <a:p>
            <a:pPr algn="r">
              <a:defRPr/>
            </a:pPr>
            <a:r>
              <a:rPr lang="en-US" altLang="en-US" sz="3000" dirty="0" err="1">
                <a:solidFill>
                  <a:schemeClr val="bg1"/>
                </a:solidFill>
              </a:rPr>
              <a:t>감사합니다</a:t>
            </a:r>
            <a:endParaRPr lang="en-US" altLang="en-US" sz="3000" dirty="0">
              <a:solidFill>
                <a:schemeClr val="bg1"/>
              </a:solidFill>
            </a:endParaRPr>
          </a:p>
          <a:p>
            <a:pPr algn="r">
              <a:defRPr/>
            </a:pPr>
            <a:r>
              <a:rPr lang="en-US" altLang="en-US" sz="3000" dirty="0" err="1">
                <a:solidFill>
                  <a:schemeClr val="bg1"/>
                </a:solidFill>
              </a:rPr>
              <a:t>धन्यवाद</a:t>
            </a:r>
            <a:endParaRPr lang="en-US" altLang="en-US" sz="3000" dirty="0">
              <a:solidFill>
                <a:schemeClr val="bg1"/>
              </a:solidFill>
            </a:endParaRP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3622588"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8CF351C2-1F3E-ED47-85F9-B7B84948FF8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D8F3CACD-986B-204A-99E9-82DBFDFB416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A0A056D2-AAAA-5446-A582-12D01B2A39A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2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0"/>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44E78AC1-80BC-0B47-8368-509A24FBC0A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683A764A-AD34-5F44-8D31-1D002A3CBE3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4A95A0A0-8486-7044-92CE-73B2117A56C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DCF860B3-3479-8143-83A4-E9F53FBD37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F90D8C41-1611-904D-BE8D-E91140D6CE9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5" name="TextBox 20">
            <a:extLst>
              <a:ext uri="{FF2B5EF4-FFF2-40B4-BE49-F238E27FC236}">
                <a16:creationId xmlns:a16="http://schemas.microsoft.com/office/drawing/2014/main" id="{8A878557-4736-5B45-AE41-36C67FA0C8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2019 Arm Limited</a:t>
            </a:r>
            <a:endParaRPr lang="en-US" altLang="en-US" sz="1000" dirty="0">
              <a:solidFill>
                <a:srgbClr val="7F7F7F"/>
              </a:solidFill>
            </a:endParaRPr>
          </a:p>
        </p:txBody>
      </p:sp>
      <p:pic>
        <p:nvPicPr>
          <p:cNvPr id="5" name="Picture 4">
            <a:extLst>
              <a:ext uri="{FF2B5EF4-FFF2-40B4-BE49-F238E27FC236}">
                <a16:creationId xmlns:a16="http://schemas.microsoft.com/office/drawing/2014/main" id="{69221E4D-F4C1-6849-9126-BB587364DCD7}"/>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0843293" y="6390376"/>
            <a:ext cx="869282" cy="262976"/>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10" r:id="rId12"/>
    <p:sldLayoutId id="2147485436" r:id="rId13"/>
    <p:sldLayoutId id="2147485438" r:id="rId14"/>
    <p:sldLayoutId id="2147485440" r:id="rId15"/>
    <p:sldLayoutId id="2147485441" r:id="rId16"/>
    <p:sldLayoutId id="2147485442" r:id="rId17"/>
    <p:sldLayoutId id="2147485443" r:id="rId18"/>
    <p:sldLayoutId id="2147485444" r:id="rId19"/>
    <p:sldLayoutId id="2147485445" r:id="rId20"/>
    <p:sldLayoutId id="2147485446" r:id="rId21"/>
    <p:sldLayoutId id="2147485447" r:id="rId22"/>
    <p:sldLayoutId id="2147485448" r:id="rId23"/>
    <p:sldLayoutId id="2147485449" r:id="rId24"/>
    <p:sldLayoutId id="2147485450" r:id="rId25"/>
    <p:sldLayoutId id="2147485452" r:id="rId26"/>
    <p:sldLayoutId id="2147485512" r:id="rId27"/>
    <p:sldLayoutId id="2147485453" r:id="rId28"/>
    <p:sldLayoutId id="2147485513" r:id="rId29"/>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B8299-142B-4946-A321-667E69D44A7B}"/>
              </a:ext>
            </a:extLst>
          </p:cNvPr>
          <p:cNvSpPr>
            <a:spLocks noGrp="1"/>
          </p:cNvSpPr>
          <p:nvPr>
            <p:ph type="title"/>
          </p:nvPr>
        </p:nvSpPr>
        <p:spPr/>
        <p:txBody>
          <a:bodyPr/>
          <a:lstStyle/>
          <a:p>
            <a:r>
              <a:rPr lang="en-GB" dirty="0"/>
              <a:t>Timer and </a:t>
            </a:r>
            <a:br>
              <a:rPr lang="en-GB"/>
            </a:br>
            <a:r>
              <a:rPr lang="en-GB" dirty="0"/>
              <a:t>Pulse-width</a:t>
            </a:r>
            <a:r>
              <a:rPr lang="en-GB"/>
              <a:t> </a:t>
            </a:r>
            <a:br>
              <a:rPr lang="en-GB"/>
            </a:br>
            <a:r>
              <a:rPr lang="en-GB"/>
              <a:t>Modulation</a:t>
            </a:r>
            <a:endParaRPr lang="en-US" dirty="0"/>
          </a:p>
        </p:txBody>
      </p:sp>
    </p:spTree>
    <p:extLst>
      <p:ext uri="{BB962C8B-B14F-4D97-AF65-F5344CB8AC3E}">
        <p14:creationId xmlns:p14="http://schemas.microsoft.com/office/powerpoint/2010/main" val="2743498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F5735-ED48-48E5-8675-710E1060C239}"/>
              </a:ext>
            </a:extLst>
          </p:cNvPr>
          <p:cNvSpPr>
            <a:spLocks noGrp="1"/>
          </p:cNvSpPr>
          <p:nvPr>
            <p:ph type="title"/>
          </p:nvPr>
        </p:nvSpPr>
        <p:spPr/>
        <p:txBody>
          <a:bodyPr/>
          <a:lstStyle/>
          <a:p>
            <a:r>
              <a:rPr lang="en-GB" dirty="0"/>
              <a:t>Example of Mbed Timer</a:t>
            </a:r>
            <a:endParaRPr lang="en-US" dirty="0"/>
          </a:p>
        </p:txBody>
      </p:sp>
      <p:sp>
        <p:nvSpPr>
          <p:cNvPr id="3" name="Content Placeholder 2">
            <a:extLst>
              <a:ext uri="{FF2B5EF4-FFF2-40B4-BE49-F238E27FC236}">
                <a16:creationId xmlns:a16="http://schemas.microsoft.com/office/drawing/2014/main" id="{4ED34CD5-6D80-463A-8E02-6A3B9A1FD0B1}"/>
              </a:ext>
            </a:extLst>
          </p:cNvPr>
          <p:cNvSpPr>
            <a:spLocks noGrp="1"/>
          </p:cNvSpPr>
          <p:nvPr>
            <p:ph idx="1"/>
          </p:nvPr>
        </p:nvSpPr>
        <p:spPr/>
        <p:txBody>
          <a:bodyPr/>
          <a:lstStyle/>
          <a:p>
            <a:r>
              <a:rPr lang="en-GB" sz="2000" dirty="0"/>
              <a:t>The following code gives a timer example using the Mbed API:</a:t>
            </a:r>
          </a:p>
          <a:p>
            <a:pPr lvl="1"/>
            <a:endParaRPr lang="en-GB" sz="1600" dirty="0"/>
          </a:p>
          <a:p>
            <a:endParaRPr lang="en-GB" sz="1800" dirty="0"/>
          </a:p>
          <a:p>
            <a:endParaRPr lang="en-GB" sz="1800" dirty="0"/>
          </a:p>
          <a:p>
            <a:endParaRPr lang="en-GB" sz="1800" dirty="0"/>
          </a:p>
          <a:p>
            <a:endParaRPr lang="en-GB" sz="1800" dirty="0"/>
          </a:p>
          <a:p>
            <a:endParaRPr lang="en-GB" sz="1800" dirty="0"/>
          </a:p>
          <a:p>
            <a:endParaRPr lang="en-GB" sz="1800" kern="0" dirty="0"/>
          </a:p>
          <a:p>
            <a:endParaRPr lang="en-GB" sz="1800" kern="0" dirty="0"/>
          </a:p>
          <a:p>
            <a:endParaRPr lang="en-GB" sz="1800" kern="0" dirty="0"/>
          </a:p>
          <a:p>
            <a:endParaRPr lang="en-GB" sz="1800" kern="0" dirty="0"/>
          </a:p>
          <a:p>
            <a:r>
              <a:rPr lang="en-GB" sz="2000" kern="0" dirty="0"/>
              <a:t>Note that timers are based on 32-bit int microsecond counters, which means: </a:t>
            </a:r>
          </a:p>
          <a:p>
            <a:pPr lvl="1"/>
            <a:r>
              <a:rPr lang="en-GB" kern="0" dirty="0"/>
              <a:t>Only time up to a maximum of 2^31-1 microseconds i</a:t>
            </a:r>
            <a:r>
              <a:rPr lang="en-GB" kern="0"/>
              <a:t>.e., 30 </a:t>
            </a:r>
            <a:r>
              <a:rPr lang="en-GB" kern="0" dirty="0"/>
              <a:t>minutes, can </a:t>
            </a:r>
            <a:r>
              <a:rPr lang="en-GB" kern="0"/>
              <a:t>be registered</a:t>
            </a:r>
            <a:endParaRPr lang="en-GB" kern="0" dirty="0"/>
          </a:p>
          <a:p>
            <a:pPr lvl="1"/>
            <a:r>
              <a:rPr lang="en-GB" kern="0" dirty="0"/>
              <a:t>For longer times, you should consider the time()/Real time clock</a:t>
            </a:r>
          </a:p>
          <a:p>
            <a:endParaRPr lang="en-US" dirty="0"/>
          </a:p>
        </p:txBody>
      </p:sp>
      <p:sp>
        <p:nvSpPr>
          <p:cNvPr id="5" name="Rectangle 4">
            <a:extLst>
              <a:ext uri="{FF2B5EF4-FFF2-40B4-BE49-F238E27FC236}">
                <a16:creationId xmlns:a16="http://schemas.microsoft.com/office/drawing/2014/main" id="{3479B84F-ACFB-4668-A89D-7159BAF6DBA3}"/>
              </a:ext>
            </a:extLst>
          </p:cNvPr>
          <p:cNvSpPr/>
          <p:nvPr/>
        </p:nvSpPr>
        <p:spPr bwMode="auto">
          <a:xfrm>
            <a:off x="836928" y="1968916"/>
            <a:ext cx="10518144" cy="2379765"/>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10800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Arial" charset="0"/>
              </a:defRPr>
            </a:lvl1pPr>
            <a:lvl2pPr marL="457200" algn="l" rtl="0" fontAlgn="base">
              <a:spcBef>
                <a:spcPct val="0"/>
              </a:spcBef>
              <a:spcAft>
                <a:spcPct val="0"/>
              </a:spcAft>
              <a:defRPr sz="1400" b="1" kern="1200">
                <a:solidFill>
                  <a:srgbClr val="000000"/>
                </a:solidFill>
                <a:latin typeface="Arial" charset="0"/>
                <a:ea typeface="MS PGothic" pitchFamily="34" charset="-128"/>
                <a:cs typeface="Arial" charset="0"/>
              </a:defRPr>
            </a:lvl2pPr>
            <a:lvl3pPr marL="914400" algn="l" rtl="0" fontAlgn="base">
              <a:spcBef>
                <a:spcPct val="0"/>
              </a:spcBef>
              <a:spcAft>
                <a:spcPct val="0"/>
              </a:spcAft>
              <a:defRPr sz="1400" b="1" kern="1200">
                <a:solidFill>
                  <a:srgbClr val="000000"/>
                </a:solidFill>
                <a:latin typeface="Arial" charset="0"/>
                <a:ea typeface="MS PGothic" pitchFamily="34" charset="-128"/>
                <a:cs typeface="Arial" charset="0"/>
              </a:defRPr>
            </a:lvl3pPr>
            <a:lvl4pPr marL="1371600" algn="l" rtl="0" fontAlgn="base">
              <a:spcBef>
                <a:spcPct val="0"/>
              </a:spcBef>
              <a:spcAft>
                <a:spcPct val="0"/>
              </a:spcAft>
              <a:defRPr sz="1400" b="1" kern="1200">
                <a:solidFill>
                  <a:srgbClr val="000000"/>
                </a:solidFill>
                <a:latin typeface="Arial" charset="0"/>
                <a:ea typeface="MS PGothic" pitchFamily="34" charset="-128"/>
                <a:cs typeface="Arial" charset="0"/>
              </a:defRPr>
            </a:lvl4pPr>
            <a:lvl5pPr marL="1828800" algn="l" rtl="0" fontAlgn="base">
              <a:spcBef>
                <a:spcPct val="0"/>
              </a:spcBef>
              <a:spcAft>
                <a:spcPct val="0"/>
              </a:spcAft>
              <a:defRPr sz="1400" b="1" kern="1200">
                <a:solidFill>
                  <a:srgbClr val="000000"/>
                </a:solidFill>
                <a:latin typeface="Arial" charset="0"/>
                <a:ea typeface="MS PGothic" pitchFamily="34" charset="-128"/>
                <a:cs typeface="Arial" charset="0"/>
              </a:defRPr>
            </a:lvl5pPr>
            <a:lvl6pPr marL="2286000" algn="l" defTabSz="914400" rtl="0" eaLnBrk="1" latinLnBrk="0" hangingPunct="1">
              <a:defRPr sz="1400" b="1" kern="1200">
                <a:solidFill>
                  <a:srgbClr val="000000"/>
                </a:solidFill>
                <a:latin typeface="Arial" charset="0"/>
                <a:ea typeface="MS PGothic" pitchFamily="34" charset="-128"/>
                <a:cs typeface="Arial" charset="0"/>
              </a:defRPr>
            </a:lvl6pPr>
            <a:lvl7pPr marL="2743200" algn="l" defTabSz="914400" rtl="0" eaLnBrk="1" latinLnBrk="0" hangingPunct="1">
              <a:defRPr sz="1400" b="1" kern="1200">
                <a:solidFill>
                  <a:srgbClr val="000000"/>
                </a:solidFill>
                <a:latin typeface="Arial" charset="0"/>
                <a:ea typeface="MS PGothic" pitchFamily="34" charset="-128"/>
                <a:cs typeface="Arial" charset="0"/>
              </a:defRPr>
            </a:lvl7pPr>
            <a:lvl8pPr marL="3200400" algn="l" defTabSz="914400" rtl="0" eaLnBrk="1" latinLnBrk="0" hangingPunct="1">
              <a:defRPr sz="1400" b="1" kern="1200">
                <a:solidFill>
                  <a:srgbClr val="000000"/>
                </a:solidFill>
                <a:latin typeface="Arial" charset="0"/>
                <a:ea typeface="MS PGothic" pitchFamily="34" charset="-128"/>
                <a:cs typeface="Arial" charset="0"/>
              </a:defRPr>
            </a:lvl8pPr>
            <a:lvl9pPr marL="3657600" algn="l" defTabSz="914400" rtl="0" eaLnBrk="1" latinLnBrk="0" hangingPunct="1">
              <a:defRPr sz="1400" b="1" kern="1200">
                <a:solidFill>
                  <a:srgbClr val="000000"/>
                </a:solidFill>
                <a:latin typeface="Arial" charset="0"/>
                <a:ea typeface="MS PGothic" pitchFamily="34" charset="-128"/>
                <a:cs typeface="Arial" charset="0"/>
              </a:defRPr>
            </a:lvl9pPr>
          </a:lstStyle>
          <a:p>
            <a:pPr>
              <a:buFont typeface="Wingdings" pitchFamily="2" charset="2"/>
              <a:buNone/>
              <a:defRPr/>
            </a:pPr>
            <a:r>
              <a:rPr lang="en-GB" b="0" dirty="0">
                <a:solidFill>
                  <a:schemeClr val="bg1"/>
                </a:solidFill>
                <a:latin typeface="Lucida Console" panose="020B0609040504020204" pitchFamily="49" charset="0"/>
              </a:rPr>
              <a:t>#include "mbed.h"</a:t>
            </a:r>
          </a:p>
          <a:p>
            <a:pPr>
              <a:buFont typeface="Wingdings" pitchFamily="2" charset="2"/>
              <a:buNone/>
              <a:defRPr/>
            </a:pPr>
            <a:r>
              <a:rPr lang="en-GB" b="0" dirty="0">
                <a:solidFill>
                  <a:schemeClr val="bg1"/>
                </a:solidFill>
                <a:latin typeface="Lucida Console" panose="020B0609040504020204" pitchFamily="49" charset="0"/>
              </a:rPr>
              <a:t> </a:t>
            </a:r>
          </a:p>
          <a:p>
            <a:pPr>
              <a:buFont typeface="Wingdings" pitchFamily="2" charset="2"/>
              <a:buNone/>
              <a:defRPr/>
            </a:pPr>
            <a:r>
              <a:rPr lang="en-GB" b="0" dirty="0">
                <a:solidFill>
                  <a:schemeClr val="bg1"/>
                </a:solidFill>
                <a:latin typeface="Lucida Console" panose="020B0609040504020204" pitchFamily="49" charset="0"/>
              </a:rPr>
              <a:t>Timer t;</a:t>
            </a:r>
          </a:p>
          <a:p>
            <a:pPr>
              <a:buFont typeface="Wingdings" pitchFamily="2" charset="2"/>
              <a:buNone/>
              <a:defRPr/>
            </a:pPr>
            <a:r>
              <a:rPr lang="en-GB" b="0" dirty="0">
                <a:solidFill>
                  <a:schemeClr val="bg1"/>
                </a:solidFill>
                <a:latin typeface="Lucida Console" panose="020B0609040504020204" pitchFamily="49" charset="0"/>
              </a:rPr>
              <a:t> </a:t>
            </a:r>
          </a:p>
          <a:p>
            <a:pPr>
              <a:buFont typeface="Wingdings" pitchFamily="2" charset="2"/>
              <a:buNone/>
              <a:defRPr/>
            </a:pPr>
            <a:r>
              <a:rPr lang="en-GB" b="0" dirty="0">
                <a:solidFill>
                  <a:schemeClr val="bg1"/>
                </a:solidFill>
                <a:latin typeface="Lucida Console" panose="020B0609040504020204" pitchFamily="49" charset="0"/>
              </a:rPr>
              <a:t>int main() {</a:t>
            </a:r>
          </a:p>
          <a:p>
            <a:pPr>
              <a:buFont typeface="Wingdings" pitchFamily="2" charset="2"/>
              <a:buNone/>
              <a:defRPr/>
            </a:pPr>
            <a:r>
              <a:rPr lang="en-GB" b="0" dirty="0">
                <a:solidFill>
                  <a:schemeClr val="bg1"/>
                </a:solidFill>
                <a:latin typeface="Lucida Console" panose="020B0609040504020204" pitchFamily="49" charset="0"/>
              </a:rPr>
              <a:t>    t.start();</a:t>
            </a:r>
          </a:p>
          <a:p>
            <a:pPr>
              <a:buFont typeface="Wingdings" pitchFamily="2" charset="2"/>
              <a:buNone/>
              <a:defRPr/>
            </a:pPr>
            <a:r>
              <a:rPr lang="en-GB" b="0" dirty="0">
                <a:solidFill>
                  <a:schemeClr val="bg1"/>
                </a:solidFill>
                <a:latin typeface="Lucida Console" panose="020B0609040504020204" pitchFamily="49" charset="0"/>
              </a:rPr>
              <a:t>    printf("Hello World!\n");</a:t>
            </a:r>
          </a:p>
          <a:p>
            <a:pPr>
              <a:buFont typeface="Wingdings" pitchFamily="2" charset="2"/>
              <a:buNone/>
              <a:defRPr/>
            </a:pPr>
            <a:r>
              <a:rPr lang="en-GB" b="0" dirty="0">
                <a:solidFill>
                  <a:schemeClr val="bg1"/>
                </a:solidFill>
                <a:latin typeface="Lucida Console" panose="020B0609040504020204" pitchFamily="49" charset="0"/>
              </a:rPr>
              <a:t>    t.stop();</a:t>
            </a:r>
          </a:p>
          <a:p>
            <a:pPr>
              <a:buFont typeface="Wingdings" pitchFamily="2" charset="2"/>
              <a:buNone/>
              <a:defRPr/>
            </a:pPr>
            <a:r>
              <a:rPr lang="en-GB" b="0" dirty="0">
                <a:solidFill>
                  <a:schemeClr val="bg1"/>
                </a:solidFill>
                <a:latin typeface="Lucida Console" panose="020B0609040504020204" pitchFamily="49" charset="0"/>
              </a:rPr>
              <a:t>    printf("The time taken was %f seconds\n", t.read());</a:t>
            </a:r>
          </a:p>
          <a:p>
            <a:pPr marL="0" indent="0">
              <a:buFont typeface="Wingdings" pitchFamily="2" charset="2"/>
              <a:buNone/>
              <a:defRPr/>
            </a:pPr>
            <a:r>
              <a:rPr lang="en-GB" b="0" dirty="0">
                <a:latin typeface="Lucida Console" panose="020B0609040504020204" pitchFamily="49" charset="0"/>
              </a:rPr>
              <a:t>}</a:t>
            </a:r>
          </a:p>
        </p:txBody>
      </p:sp>
      <p:sp>
        <p:nvSpPr>
          <p:cNvPr id="6" name="Rechteck 4">
            <a:extLst>
              <a:ext uri="{FF2B5EF4-FFF2-40B4-BE49-F238E27FC236}">
                <a16:creationId xmlns:a16="http://schemas.microsoft.com/office/drawing/2014/main" id="{570CF5FB-7C96-478C-8CF3-62EBE7A6AE99}"/>
              </a:ext>
            </a:extLst>
          </p:cNvPr>
          <p:cNvSpPr/>
          <p:nvPr/>
        </p:nvSpPr>
        <p:spPr>
          <a:xfrm>
            <a:off x="883842" y="2512333"/>
            <a:ext cx="999279" cy="228600"/>
          </a:xfrm>
          <a:prstGeom prst="rect">
            <a:avLst/>
          </a:prstGeom>
          <a:noFill/>
          <a:ln w="190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Rechteck 5">
            <a:extLst>
              <a:ext uri="{FF2B5EF4-FFF2-40B4-BE49-F238E27FC236}">
                <a16:creationId xmlns:a16="http://schemas.microsoft.com/office/drawing/2014/main" id="{82A5E4CD-65F6-4A3F-B235-1DE715142E97}"/>
              </a:ext>
            </a:extLst>
          </p:cNvPr>
          <p:cNvSpPr/>
          <p:nvPr/>
        </p:nvSpPr>
        <p:spPr>
          <a:xfrm>
            <a:off x="1240325" y="3140040"/>
            <a:ext cx="1358020" cy="228600"/>
          </a:xfrm>
          <a:prstGeom prst="rect">
            <a:avLst/>
          </a:prstGeom>
          <a:noFill/>
          <a:ln w="190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8" name="Rechteck 6">
            <a:extLst>
              <a:ext uri="{FF2B5EF4-FFF2-40B4-BE49-F238E27FC236}">
                <a16:creationId xmlns:a16="http://schemas.microsoft.com/office/drawing/2014/main" id="{442ACEBD-963B-4AA2-875C-D940994E67A5}"/>
              </a:ext>
            </a:extLst>
          </p:cNvPr>
          <p:cNvSpPr/>
          <p:nvPr/>
        </p:nvSpPr>
        <p:spPr>
          <a:xfrm>
            <a:off x="1240325" y="3579132"/>
            <a:ext cx="1358020" cy="228600"/>
          </a:xfrm>
          <a:prstGeom prst="rect">
            <a:avLst/>
          </a:prstGeom>
          <a:noFill/>
          <a:ln w="190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9" name="Rechteck 7">
            <a:extLst>
              <a:ext uri="{FF2B5EF4-FFF2-40B4-BE49-F238E27FC236}">
                <a16:creationId xmlns:a16="http://schemas.microsoft.com/office/drawing/2014/main" id="{500D0C99-3021-4F3D-A536-8BB3E87D4A52}"/>
              </a:ext>
            </a:extLst>
          </p:cNvPr>
          <p:cNvSpPr/>
          <p:nvPr/>
        </p:nvSpPr>
        <p:spPr>
          <a:xfrm>
            <a:off x="5803271" y="3789626"/>
            <a:ext cx="1149790" cy="228600"/>
          </a:xfrm>
          <a:prstGeom prst="rect">
            <a:avLst/>
          </a:prstGeom>
          <a:noFill/>
          <a:ln w="190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6527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EFF55-EEA1-46A9-BEBE-47046B837D37}"/>
              </a:ext>
            </a:extLst>
          </p:cNvPr>
          <p:cNvSpPr>
            <a:spLocks noGrp="1"/>
          </p:cNvSpPr>
          <p:nvPr>
            <p:ph type="title"/>
          </p:nvPr>
        </p:nvSpPr>
        <p:spPr/>
        <p:txBody>
          <a:bodyPr/>
          <a:lstStyle/>
          <a:p>
            <a:r>
              <a:rPr lang="en-GB" dirty="0"/>
              <a:t>Mbed Time Ticker Interrupt</a:t>
            </a:r>
            <a:endParaRPr lang="en-US" dirty="0"/>
          </a:p>
        </p:txBody>
      </p:sp>
      <p:sp>
        <p:nvSpPr>
          <p:cNvPr id="3" name="Content Placeholder 2">
            <a:extLst>
              <a:ext uri="{FF2B5EF4-FFF2-40B4-BE49-F238E27FC236}">
                <a16:creationId xmlns:a16="http://schemas.microsoft.com/office/drawing/2014/main" id="{5EF19CB7-4659-40E1-A0A3-5588E20B17D6}"/>
              </a:ext>
            </a:extLst>
          </p:cNvPr>
          <p:cNvSpPr>
            <a:spLocks noGrp="1"/>
          </p:cNvSpPr>
          <p:nvPr>
            <p:ph idx="1"/>
          </p:nvPr>
        </p:nvSpPr>
        <p:spPr/>
        <p:txBody>
          <a:bodyPr/>
          <a:lstStyle/>
          <a:p>
            <a:r>
              <a:rPr lang="en-GB" sz="2000" dirty="0"/>
              <a:t>The timer can be configured to generate a recurring interrupt, to repeatedly call a function at a specified rate, which is known as a time ticker</a:t>
            </a:r>
          </a:p>
          <a:p>
            <a:r>
              <a:rPr lang="en-GB" sz="2000" dirty="0"/>
              <a:t>Any number of ticker objects can be created, allowing multiple outstanding interrupts at the same time</a:t>
            </a:r>
          </a:p>
          <a:p>
            <a:r>
              <a:rPr lang="en-GB" sz="2000" dirty="0"/>
              <a:t>The function can be a static function, or a member function of a particular object</a:t>
            </a:r>
          </a:p>
          <a:p>
            <a:endParaRPr lang="en-US" dirty="0"/>
          </a:p>
        </p:txBody>
      </p:sp>
      <p:graphicFrame>
        <p:nvGraphicFramePr>
          <p:cNvPr id="4" name="Table 16">
            <a:extLst>
              <a:ext uri="{FF2B5EF4-FFF2-40B4-BE49-F238E27FC236}">
                <a16:creationId xmlns:a16="http://schemas.microsoft.com/office/drawing/2014/main" id="{9FC57183-C14E-478F-A124-B5AC3E3C82B1}"/>
              </a:ext>
            </a:extLst>
          </p:cNvPr>
          <p:cNvGraphicFramePr>
            <a:graphicFrameLocks noGrp="1"/>
          </p:cNvGraphicFramePr>
          <p:nvPr>
            <p:extLst>
              <p:ext uri="{D42A27DB-BD31-4B8C-83A1-F6EECF244321}">
                <p14:modId xmlns:p14="http://schemas.microsoft.com/office/powerpoint/2010/main" val="3872234272"/>
              </p:ext>
            </p:extLst>
          </p:nvPr>
        </p:nvGraphicFramePr>
        <p:xfrm>
          <a:off x="860000" y="2679955"/>
          <a:ext cx="10471999" cy="3439491"/>
        </p:xfrm>
        <a:graphic>
          <a:graphicData uri="http://schemas.openxmlformats.org/drawingml/2006/table">
            <a:tbl>
              <a:tblPr firstRow="1" bandRow="1">
                <a:tableStyleId>{69012ECD-51FC-41F1-AA8D-1B2483CD663E}</a:tableStyleId>
              </a:tblPr>
              <a:tblGrid>
                <a:gridCol w="4782742">
                  <a:extLst>
                    <a:ext uri="{9D8B030D-6E8A-4147-A177-3AD203B41FA5}">
                      <a16:colId xmlns:a16="http://schemas.microsoft.com/office/drawing/2014/main" val="20000"/>
                    </a:ext>
                  </a:extLst>
                </a:gridCol>
                <a:gridCol w="5689257">
                  <a:extLst>
                    <a:ext uri="{9D8B030D-6E8A-4147-A177-3AD203B41FA5}">
                      <a16:colId xmlns:a16="http://schemas.microsoft.com/office/drawing/2014/main" val="20001"/>
                    </a:ext>
                  </a:extLst>
                </a:gridCol>
              </a:tblGrid>
              <a:tr h="455617">
                <a:tc>
                  <a:txBody>
                    <a:bodyPr/>
                    <a:lstStyle/>
                    <a:p>
                      <a:r>
                        <a:rPr lang="en-GB" sz="1600" dirty="0"/>
                        <a:t>Function Name</a:t>
                      </a:r>
                    </a:p>
                  </a:txBody>
                  <a:tcPr marL="121872" marR="121872" anchor="ctr"/>
                </a:tc>
                <a:tc>
                  <a:txBody>
                    <a:bodyPr/>
                    <a:lstStyle/>
                    <a:p>
                      <a:r>
                        <a:rPr lang="en-GB" sz="1600" dirty="0"/>
                        <a:t>Description </a:t>
                      </a:r>
                    </a:p>
                  </a:txBody>
                  <a:tcPr marL="121872" marR="121872" anchor="ctr"/>
                </a:tc>
                <a:extLst>
                  <a:ext uri="{0D108BD9-81ED-4DB2-BD59-A6C34878D82A}">
                    <a16:rowId xmlns:a16="http://schemas.microsoft.com/office/drawing/2014/main" val="10000"/>
                  </a:ext>
                </a:extLst>
              </a:tr>
              <a:tr h="402338">
                <a:tc>
                  <a:txBody>
                    <a:bodyPr/>
                    <a:lstStyle/>
                    <a:p>
                      <a:r>
                        <a:rPr lang="en-GB" sz="1400" dirty="0"/>
                        <a:t>void attach (void(*fptr)(void), float t)</a:t>
                      </a:r>
                    </a:p>
                  </a:txBody>
                  <a:tcPr marL="121872" marR="121872" anchor="ctr"/>
                </a:tc>
                <a:tc>
                  <a:txBody>
                    <a:bodyPr/>
                    <a:lstStyle/>
                    <a:p>
                      <a:r>
                        <a:rPr lang="en-GB" sz="1400" dirty="0"/>
                        <a:t>Attach a function to be called by the Ticker, specifying the interval in seconds</a:t>
                      </a:r>
                    </a:p>
                  </a:txBody>
                  <a:tcPr marL="121872" marR="121872" anchor="ctr"/>
                </a:tc>
                <a:extLst>
                  <a:ext uri="{0D108BD9-81ED-4DB2-BD59-A6C34878D82A}">
                    <a16:rowId xmlns:a16="http://schemas.microsoft.com/office/drawing/2014/main" val="10001"/>
                  </a:ext>
                </a:extLst>
              </a:tr>
              <a:tr h="381000">
                <a:tc>
                  <a:txBody>
                    <a:bodyPr/>
                    <a:lstStyle/>
                    <a:p>
                      <a:r>
                        <a:rPr lang="en-GB" sz="1400" dirty="0"/>
                        <a:t>void attach (T *tptr, void(T::*mptr)(void), float t)</a:t>
                      </a:r>
                    </a:p>
                  </a:txBody>
                  <a:tcPr marL="121872" marR="121872" anchor="ctr"/>
                </a:tc>
                <a:tc>
                  <a:txBody>
                    <a:bodyPr/>
                    <a:lstStyle/>
                    <a:p>
                      <a:r>
                        <a:rPr lang="en-GB" sz="1400" dirty="0"/>
                        <a:t>Attach a member function to be called by the Ticker, specifying the interval in seconds</a:t>
                      </a:r>
                    </a:p>
                  </a:txBody>
                  <a:tcPr marL="121872" marR="121872" anchor="ctr"/>
                </a:tc>
                <a:extLst>
                  <a:ext uri="{0D108BD9-81ED-4DB2-BD59-A6C34878D82A}">
                    <a16:rowId xmlns:a16="http://schemas.microsoft.com/office/drawing/2014/main" val="10002"/>
                  </a:ext>
                </a:extLst>
              </a:tr>
              <a:tr h="431800">
                <a:tc>
                  <a:txBody>
                    <a:bodyPr/>
                    <a:lstStyle/>
                    <a:p>
                      <a:r>
                        <a:rPr lang="en-GB" sz="1400" dirty="0"/>
                        <a:t>void attach_us (void(*fptr)(void), unsigned int t)</a:t>
                      </a:r>
                    </a:p>
                  </a:txBody>
                  <a:tcPr marL="121872" marR="121872" anchor="ctr"/>
                </a:tc>
                <a:tc>
                  <a:txBody>
                    <a:bodyPr/>
                    <a:lstStyle/>
                    <a:p>
                      <a:r>
                        <a:rPr lang="en-GB" sz="1400" dirty="0"/>
                        <a:t>Attach a function to be called by the Ticker, specifying the interval in microseconds</a:t>
                      </a:r>
                    </a:p>
                  </a:txBody>
                  <a:tcPr marL="121872" marR="121872" anchor="ctr"/>
                </a:tc>
                <a:extLst>
                  <a:ext uri="{0D108BD9-81ED-4DB2-BD59-A6C34878D82A}">
                    <a16:rowId xmlns:a16="http://schemas.microsoft.com/office/drawing/2014/main" val="10003"/>
                  </a:ext>
                </a:extLst>
              </a:tr>
              <a:tr h="455617">
                <a:tc>
                  <a:txBody>
                    <a:bodyPr/>
                    <a:lstStyle/>
                    <a:p>
                      <a:r>
                        <a:rPr lang="en-GB" sz="1400" dirty="0"/>
                        <a:t>void attach_us (T *tptr, void(T::*mptr)(void), unsigned int t)</a:t>
                      </a:r>
                    </a:p>
                  </a:txBody>
                  <a:tcPr marL="121872" marR="121872" anchor="ctr"/>
                </a:tc>
                <a:tc>
                  <a:txBody>
                    <a:bodyPr/>
                    <a:lstStyle/>
                    <a:p>
                      <a:r>
                        <a:rPr lang="en-GB" sz="1400" dirty="0"/>
                        <a:t>Attach a member function to be called by the Ticker, specifying the interval in microseconds</a:t>
                      </a:r>
                    </a:p>
                  </a:txBody>
                  <a:tcPr marL="121872" marR="121872" anchor="ctr"/>
                </a:tc>
                <a:extLst>
                  <a:ext uri="{0D108BD9-81ED-4DB2-BD59-A6C34878D82A}">
                    <a16:rowId xmlns:a16="http://schemas.microsoft.com/office/drawing/2014/main" val="10004"/>
                  </a:ext>
                </a:extLst>
              </a:tr>
              <a:tr h="455617">
                <a:tc>
                  <a:txBody>
                    <a:bodyPr/>
                    <a:lstStyle/>
                    <a:p>
                      <a:r>
                        <a:rPr lang="en-GB" sz="1400" dirty="0"/>
                        <a:t>void detach ()</a:t>
                      </a:r>
                    </a:p>
                  </a:txBody>
                  <a:tcPr marL="121872" marR="121872" anchor="ctr"/>
                </a:tc>
                <a:tc>
                  <a:txBody>
                    <a:bodyPr/>
                    <a:lstStyle/>
                    <a:p>
                      <a:r>
                        <a:rPr lang="en-GB" sz="1400" dirty="0"/>
                        <a:t>Detach the function</a:t>
                      </a:r>
                    </a:p>
                  </a:txBody>
                  <a:tcPr marL="121872" marR="121872" anchor="ctr"/>
                </a:tc>
                <a:extLst>
                  <a:ext uri="{0D108BD9-81ED-4DB2-BD59-A6C34878D82A}">
                    <a16:rowId xmlns:a16="http://schemas.microsoft.com/office/drawing/2014/main" val="10005"/>
                  </a:ext>
                </a:extLst>
              </a:tr>
              <a:tr h="455617">
                <a:tc>
                  <a:txBody>
                    <a:bodyPr/>
                    <a:lstStyle/>
                    <a:p>
                      <a:r>
                        <a:rPr lang="fr-FR" sz="1400" dirty="0"/>
                        <a:t>static void irq (uint32_t id)</a:t>
                      </a:r>
                      <a:endParaRPr lang="en-GB" sz="1400" dirty="0"/>
                    </a:p>
                  </a:txBody>
                  <a:tcPr marL="121872" marR="121872" anchor="ctr"/>
                </a:tc>
                <a:tc>
                  <a:txBody>
                    <a:bodyPr/>
                    <a:lstStyle/>
                    <a:p>
                      <a:r>
                        <a:rPr lang="en-GB" sz="1400" dirty="0"/>
                        <a:t>The handler registered with the underlying timer interrupt</a:t>
                      </a:r>
                    </a:p>
                  </a:txBody>
                  <a:tcPr marL="121872" marR="121872"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219721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13225-79CF-4E04-8466-FD3F82D0BC6B}"/>
              </a:ext>
            </a:extLst>
          </p:cNvPr>
          <p:cNvSpPr>
            <a:spLocks noGrp="1"/>
          </p:cNvSpPr>
          <p:nvPr>
            <p:ph type="title"/>
          </p:nvPr>
        </p:nvSpPr>
        <p:spPr/>
        <p:txBody>
          <a:bodyPr/>
          <a:lstStyle/>
          <a:p>
            <a:r>
              <a:rPr lang="en-GB" dirty="0"/>
              <a:t>Example of Mbed Time Ticker Interrupt</a:t>
            </a:r>
            <a:endParaRPr lang="en-US" dirty="0"/>
          </a:p>
        </p:txBody>
      </p:sp>
      <p:sp>
        <p:nvSpPr>
          <p:cNvPr id="3" name="Content Placeholder 2">
            <a:extLst>
              <a:ext uri="{FF2B5EF4-FFF2-40B4-BE49-F238E27FC236}">
                <a16:creationId xmlns:a16="http://schemas.microsoft.com/office/drawing/2014/main" id="{E2E333F8-9822-4259-933E-CC80E855B379}"/>
              </a:ext>
            </a:extLst>
          </p:cNvPr>
          <p:cNvSpPr>
            <a:spLocks noGrp="1"/>
          </p:cNvSpPr>
          <p:nvPr>
            <p:ph idx="1"/>
          </p:nvPr>
        </p:nvSpPr>
        <p:spPr>
          <a:xfrm>
            <a:off x="479425" y="1171112"/>
            <a:ext cx="11233150" cy="1581142"/>
          </a:xfrm>
        </p:spPr>
        <p:txBody>
          <a:bodyPr/>
          <a:lstStyle/>
          <a:p>
            <a:r>
              <a:rPr lang="en-GB" dirty="0"/>
              <a:t>The following code gives a simple program </a:t>
            </a:r>
            <a:r>
              <a:rPr lang="en-GB"/>
              <a:t>to </a:t>
            </a:r>
            <a:r>
              <a:rPr lang="en-GB" dirty="0"/>
              <a:t>set</a:t>
            </a:r>
            <a:r>
              <a:rPr lang="en-GB"/>
              <a:t> up a </a:t>
            </a:r>
            <a:r>
              <a:rPr lang="en-GB" dirty="0"/>
              <a:t>ticker to </a:t>
            </a:r>
            <a:r>
              <a:rPr lang="en-GB"/>
              <a:t>invert an </a:t>
            </a:r>
            <a:r>
              <a:rPr lang="en-GB" dirty="0"/>
              <a:t>LED repeatedly.</a:t>
            </a:r>
          </a:p>
          <a:p>
            <a:r>
              <a:rPr lang="en-GB" dirty="0"/>
              <a:t>Note that in </a:t>
            </a:r>
            <a:r>
              <a:rPr lang="en-GB"/>
              <a:t>the ISR</a:t>
            </a:r>
            <a:r>
              <a:rPr lang="en-GB" dirty="0"/>
              <a:t>,</a:t>
            </a:r>
            <a:r>
              <a:rPr lang="en-GB"/>
              <a:t> </a:t>
            </a:r>
            <a:r>
              <a:rPr lang="en-GB" dirty="0"/>
              <a:t>you should avoid any call to wait, infinitive while loop, or blocking calls in general.</a:t>
            </a:r>
          </a:p>
          <a:p>
            <a:endParaRPr lang="en-US" dirty="0"/>
          </a:p>
        </p:txBody>
      </p:sp>
      <p:sp>
        <p:nvSpPr>
          <p:cNvPr id="4" name="Rectangle 3">
            <a:extLst>
              <a:ext uri="{FF2B5EF4-FFF2-40B4-BE49-F238E27FC236}">
                <a16:creationId xmlns:a16="http://schemas.microsoft.com/office/drawing/2014/main" id="{AA1E39C4-FA8E-46DE-81EB-BA0E202CC605}"/>
              </a:ext>
            </a:extLst>
          </p:cNvPr>
          <p:cNvSpPr/>
          <p:nvPr/>
        </p:nvSpPr>
        <p:spPr bwMode="auto">
          <a:xfrm>
            <a:off x="1662006" y="2469803"/>
            <a:ext cx="8867987" cy="3834691"/>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10800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Arial" charset="0"/>
              </a:defRPr>
            </a:lvl1pPr>
            <a:lvl2pPr marL="457200" algn="l" rtl="0" fontAlgn="base">
              <a:spcBef>
                <a:spcPct val="0"/>
              </a:spcBef>
              <a:spcAft>
                <a:spcPct val="0"/>
              </a:spcAft>
              <a:defRPr sz="1400" b="1" kern="1200">
                <a:solidFill>
                  <a:srgbClr val="000000"/>
                </a:solidFill>
                <a:latin typeface="Arial" charset="0"/>
                <a:ea typeface="MS PGothic" pitchFamily="34" charset="-128"/>
                <a:cs typeface="Arial" charset="0"/>
              </a:defRPr>
            </a:lvl2pPr>
            <a:lvl3pPr marL="914400" algn="l" rtl="0" fontAlgn="base">
              <a:spcBef>
                <a:spcPct val="0"/>
              </a:spcBef>
              <a:spcAft>
                <a:spcPct val="0"/>
              </a:spcAft>
              <a:defRPr sz="1400" b="1" kern="1200">
                <a:solidFill>
                  <a:srgbClr val="000000"/>
                </a:solidFill>
                <a:latin typeface="Arial" charset="0"/>
                <a:ea typeface="MS PGothic" pitchFamily="34" charset="-128"/>
                <a:cs typeface="Arial" charset="0"/>
              </a:defRPr>
            </a:lvl3pPr>
            <a:lvl4pPr marL="1371600" algn="l" rtl="0" fontAlgn="base">
              <a:spcBef>
                <a:spcPct val="0"/>
              </a:spcBef>
              <a:spcAft>
                <a:spcPct val="0"/>
              </a:spcAft>
              <a:defRPr sz="1400" b="1" kern="1200">
                <a:solidFill>
                  <a:srgbClr val="000000"/>
                </a:solidFill>
                <a:latin typeface="Arial" charset="0"/>
                <a:ea typeface="MS PGothic" pitchFamily="34" charset="-128"/>
                <a:cs typeface="Arial" charset="0"/>
              </a:defRPr>
            </a:lvl4pPr>
            <a:lvl5pPr marL="1828800" algn="l" rtl="0" fontAlgn="base">
              <a:spcBef>
                <a:spcPct val="0"/>
              </a:spcBef>
              <a:spcAft>
                <a:spcPct val="0"/>
              </a:spcAft>
              <a:defRPr sz="1400" b="1" kern="1200">
                <a:solidFill>
                  <a:srgbClr val="000000"/>
                </a:solidFill>
                <a:latin typeface="Arial" charset="0"/>
                <a:ea typeface="MS PGothic" pitchFamily="34" charset="-128"/>
                <a:cs typeface="Arial" charset="0"/>
              </a:defRPr>
            </a:lvl5pPr>
            <a:lvl6pPr marL="2286000" algn="l" defTabSz="914400" rtl="0" eaLnBrk="1" latinLnBrk="0" hangingPunct="1">
              <a:defRPr sz="1400" b="1" kern="1200">
                <a:solidFill>
                  <a:srgbClr val="000000"/>
                </a:solidFill>
                <a:latin typeface="Arial" charset="0"/>
                <a:ea typeface="MS PGothic" pitchFamily="34" charset="-128"/>
                <a:cs typeface="Arial" charset="0"/>
              </a:defRPr>
            </a:lvl6pPr>
            <a:lvl7pPr marL="2743200" algn="l" defTabSz="914400" rtl="0" eaLnBrk="1" latinLnBrk="0" hangingPunct="1">
              <a:defRPr sz="1400" b="1" kern="1200">
                <a:solidFill>
                  <a:srgbClr val="000000"/>
                </a:solidFill>
                <a:latin typeface="Arial" charset="0"/>
                <a:ea typeface="MS PGothic" pitchFamily="34" charset="-128"/>
                <a:cs typeface="Arial" charset="0"/>
              </a:defRPr>
            </a:lvl7pPr>
            <a:lvl8pPr marL="3200400" algn="l" defTabSz="914400" rtl="0" eaLnBrk="1" latinLnBrk="0" hangingPunct="1">
              <a:defRPr sz="1400" b="1" kern="1200">
                <a:solidFill>
                  <a:srgbClr val="000000"/>
                </a:solidFill>
                <a:latin typeface="Arial" charset="0"/>
                <a:ea typeface="MS PGothic" pitchFamily="34" charset="-128"/>
                <a:cs typeface="Arial" charset="0"/>
              </a:defRPr>
            </a:lvl8pPr>
            <a:lvl9pPr marL="3657600" algn="l" defTabSz="914400" rtl="0" eaLnBrk="1" latinLnBrk="0" hangingPunct="1">
              <a:defRPr sz="1400" b="1" kern="1200">
                <a:solidFill>
                  <a:srgbClr val="000000"/>
                </a:solidFill>
                <a:latin typeface="Arial" charset="0"/>
                <a:ea typeface="MS PGothic" pitchFamily="34" charset="-128"/>
                <a:cs typeface="Arial" charset="0"/>
              </a:defRPr>
            </a:lvl9pPr>
          </a:lstStyle>
          <a:p>
            <a:pPr marL="0" indent="0">
              <a:buFont typeface="Wingdings" pitchFamily="2" charset="2"/>
              <a:buNone/>
              <a:defRPr/>
            </a:pPr>
            <a:r>
              <a:rPr lang="en-GB" sz="1100" b="0" dirty="0">
                <a:solidFill>
                  <a:schemeClr val="bg1"/>
                </a:solidFill>
                <a:latin typeface="Lucida Console" panose="020B0609040504020204" pitchFamily="49" charset="0"/>
              </a:rPr>
              <a:t>#include "mbed.h"</a:t>
            </a:r>
          </a:p>
          <a:p>
            <a:pPr marL="0" indent="0">
              <a:buFont typeface="Wingdings" pitchFamily="2" charset="2"/>
              <a:buNone/>
              <a:defRPr/>
            </a:pPr>
            <a:r>
              <a:rPr lang="en-GB" sz="1100" b="0" dirty="0">
                <a:solidFill>
                  <a:schemeClr val="bg1"/>
                </a:solidFill>
                <a:latin typeface="Lucida Console" panose="020B0609040504020204" pitchFamily="49" charset="0"/>
              </a:rPr>
              <a:t> </a:t>
            </a:r>
          </a:p>
          <a:p>
            <a:pPr marL="0" indent="0">
              <a:buFont typeface="Wingdings" pitchFamily="2" charset="2"/>
              <a:buNone/>
              <a:defRPr/>
            </a:pPr>
            <a:r>
              <a:rPr lang="en-GB" sz="1100" b="0" dirty="0">
                <a:solidFill>
                  <a:schemeClr val="bg1"/>
                </a:solidFill>
                <a:latin typeface="Lucida Console" panose="020B0609040504020204" pitchFamily="49" charset="0"/>
              </a:rPr>
              <a:t>Ticker flipper;</a:t>
            </a:r>
          </a:p>
          <a:p>
            <a:pPr marL="0" indent="0">
              <a:buFont typeface="Wingdings" pitchFamily="2" charset="2"/>
              <a:buNone/>
              <a:defRPr/>
            </a:pPr>
            <a:r>
              <a:rPr lang="en-GB" sz="1100" b="0" dirty="0">
                <a:solidFill>
                  <a:schemeClr val="bg1"/>
                </a:solidFill>
                <a:latin typeface="Lucida Console" panose="020B0609040504020204" pitchFamily="49" charset="0"/>
              </a:rPr>
              <a:t>DigitalOut led1(</a:t>
            </a:r>
            <a:r>
              <a:rPr lang="en-GB" sz="1100" b="0" i="1" dirty="0">
                <a:solidFill>
                  <a:schemeClr val="bg1"/>
                </a:solidFill>
                <a:latin typeface="Lucida Console" panose="020B0609040504020204" pitchFamily="49" charset="0"/>
              </a:rPr>
              <a:t>Output Pin 1</a:t>
            </a:r>
            <a:r>
              <a:rPr lang="en-GB" sz="1100" b="0" dirty="0">
                <a:solidFill>
                  <a:schemeClr val="bg1"/>
                </a:solidFill>
                <a:latin typeface="Lucida Console" panose="020B0609040504020204" pitchFamily="49" charset="0"/>
              </a:rPr>
              <a:t>);</a:t>
            </a:r>
          </a:p>
          <a:p>
            <a:pPr marL="0" indent="0">
              <a:buFont typeface="Wingdings" pitchFamily="2" charset="2"/>
              <a:buNone/>
              <a:defRPr/>
            </a:pPr>
            <a:r>
              <a:rPr lang="en-GB" sz="1100" b="0" dirty="0">
                <a:solidFill>
                  <a:schemeClr val="bg1"/>
                </a:solidFill>
                <a:latin typeface="Lucida Console" panose="020B0609040504020204" pitchFamily="49" charset="0"/>
              </a:rPr>
              <a:t>DigitalOut led2(</a:t>
            </a:r>
            <a:r>
              <a:rPr lang="en-GB" sz="1100" b="0" i="1" dirty="0">
                <a:solidFill>
                  <a:schemeClr val="bg1"/>
                </a:solidFill>
                <a:latin typeface="Lucida Console" panose="020B0609040504020204" pitchFamily="49" charset="0"/>
              </a:rPr>
              <a:t>Output Pin 2</a:t>
            </a:r>
            <a:r>
              <a:rPr lang="en-GB" sz="1100" b="0" dirty="0">
                <a:solidFill>
                  <a:schemeClr val="bg1"/>
                </a:solidFill>
                <a:latin typeface="Lucida Console" panose="020B0609040504020204" pitchFamily="49" charset="0"/>
              </a:rPr>
              <a:t>);</a:t>
            </a:r>
          </a:p>
          <a:p>
            <a:pPr marL="0" indent="0">
              <a:buFont typeface="Wingdings" pitchFamily="2" charset="2"/>
              <a:buNone/>
              <a:defRPr/>
            </a:pPr>
            <a:r>
              <a:rPr lang="en-GB" sz="1100" b="0" dirty="0">
                <a:solidFill>
                  <a:schemeClr val="bg1"/>
                </a:solidFill>
                <a:latin typeface="Lucida Console" panose="020B0609040504020204" pitchFamily="49" charset="0"/>
              </a:rPr>
              <a:t> </a:t>
            </a:r>
          </a:p>
          <a:p>
            <a:pPr marL="0" indent="0">
              <a:buFont typeface="Wingdings" pitchFamily="2" charset="2"/>
              <a:buNone/>
              <a:defRPr/>
            </a:pPr>
            <a:r>
              <a:rPr lang="en-GB" sz="1100" b="0" dirty="0">
                <a:solidFill>
                  <a:schemeClr val="bg1"/>
                </a:solidFill>
                <a:latin typeface="Lucida Console" panose="020B0609040504020204" pitchFamily="49" charset="0"/>
              </a:rPr>
              <a:t>void flip() {</a:t>
            </a:r>
          </a:p>
          <a:p>
            <a:pPr marL="0" indent="0">
              <a:buFont typeface="Wingdings" pitchFamily="2" charset="2"/>
              <a:buNone/>
              <a:defRPr/>
            </a:pPr>
            <a:r>
              <a:rPr lang="en-GB" sz="1100" b="0" dirty="0">
                <a:solidFill>
                  <a:schemeClr val="bg1"/>
                </a:solidFill>
                <a:latin typeface="Lucida Console" panose="020B0609040504020204" pitchFamily="49" charset="0"/>
              </a:rPr>
              <a:t>    led2 = !led2;</a:t>
            </a:r>
          </a:p>
          <a:p>
            <a:pPr marL="0" indent="0">
              <a:buFont typeface="Wingdings" pitchFamily="2" charset="2"/>
              <a:buNone/>
              <a:defRPr/>
            </a:pPr>
            <a:r>
              <a:rPr lang="en-GB" sz="1100" b="0" dirty="0">
                <a:solidFill>
                  <a:schemeClr val="bg1"/>
                </a:solidFill>
                <a:latin typeface="Lucida Console" panose="020B0609040504020204" pitchFamily="49" charset="0"/>
              </a:rPr>
              <a:t>}</a:t>
            </a:r>
          </a:p>
          <a:p>
            <a:pPr marL="0" indent="0">
              <a:buFont typeface="Wingdings" pitchFamily="2" charset="2"/>
              <a:buNone/>
              <a:defRPr/>
            </a:pPr>
            <a:r>
              <a:rPr lang="en-GB" sz="1100" b="0" dirty="0">
                <a:solidFill>
                  <a:schemeClr val="bg1"/>
                </a:solidFill>
                <a:latin typeface="Lucida Console" panose="020B0609040504020204" pitchFamily="49" charset="0"/>
              </a:rPr>
              <a:t> </a:t>
            </a:r>
          </a:p>
          <a:p>
            <a:pPr marL="0" indent="0">
              <a:buFont typeface="Wingdings" pitchFamily="2" charset="2"/>
              <a:buNone/>
              <a:defRPr/>
            </a:pPr>
            <a:r>
              <a:rPr lang="en-GB" sz="1100" b="0" dirty="0">
                <a:solidFill>
                  <a:schemeClr val="bg1"/>
                </a:solidFill>
                <a:latin typeface="Lucida Console" panose="020B0609040504020204" pitchFamily="49" charset="0"/>
              </a:rPr>
              <a:t>int main() {</a:t>
            </a:r>
          </a:p>
          <a:p>
            <a:pPr marL="0" indent="0">
              <a:buFont typeface="Wingdings" pitchFamily="2" charset="2"/>
              <a:buNone/>
              <a:defRPr/>
            </a:pPr>
            <a:r>
              <a:rPr lang="en-GB" sz="1100" b="0" dirty="0">
                <a:solidFill>
                  <a:schemeClr val="bg1"/>
                </a:solidFill>
                <a:latin typeface="Lucida Console" panose="020B0609040504020204" pitchFamily="49" charset="0"/>
              </a:rPr>
              <a:t>    led2 = 1;</a:t>
            </a:r>
          </a:p>
          <a:p>
            <a:pPr marL="0" indent="0">
              <a:buFont typeface="Wingdings" pitchFamily="2" charset="2"/>
              <a:buNone/>
              <a:defRPr/>
            </a:pPr>
            <a:endParaRPr lang="en-GB" sz="1100" b="0" dirty="0">
              <a:solidFill>
                <a:schemeClr val="bg1"/>
              </a:solidFill>
              <a:latin typeface="Lucida Console" panose="020B0609040504020204" pitchFamily="49" charset="0"/>
            </a:endParaRPr>
          </a:p>
          <a:p>
            <a:pPr marL="0" indent="0">
              <a:buFont typeface="Wingdings" pitchFamily="2" charset="2"/>
              <a:buNone/>
              <a:defRPr/>
            </a:pPr>
            <a:r>
              <a:rPr lang="en-GB" sz="1100" b="0" dirty="0">
                <a:solidFill>
                  <a:schemeClr val="bg1"/>
                </a:solidFill>
                <a:latin typeface="Lucida Console" panose="020B0609040504020204" pitchFamily="49" charset="0"/>
              </a:rPr>
              <a:t>    // the address of the function to be attached (flip) and the interval (2 seconds)</a:t>
            </a:r>
          </a:p>
          <a:p>
            <a:pPr marL="0" indent="0">
              <a:buFont typeface="Wingdings" pitchFamily="2" charset="2"/>
              <a:buNone/>
              <a:defRPr/>
            </a:pPr>
            <a:r>
              <a:rPr lang="en-GB" sz="1100" b="0" dirty="0">
                <a:solidFill>
                  <a:schemeClr val="bg1"/>
                </a:solidFill>
                <a:latin typeface="Lucida Console" panose="020B0609040504020204" pitchFamily="49" charset="0"/>
              </a:rPr>
              <a:t>    flipper.attach(&amp;flip, 2.0); </a:t>
            </a:r>
          </a:p>
          <a:p>
            <a:pPr marL="0" indent="0">
              <a:buFont typeface="Wingdings" pitchFamily="2" charset="2"/>
              <a:buNone/>
              <a:defRPr/>
            </a:pPr>
            <a:endParaRPr lang="en-GB" sz="1100" b="0" dirty="0">
              <a:solidFill>
                <a:schemeClr val="bg1"/>
              </a:solidFill>
              <a:latin typeface="Lucida Console" panose="020B0609040504020204" pitchFamily="49" charset="0"/>
            </a:endParaRPr>
          </a:p>
          <a:p>
            <a:pPr marL="0" indent="0">
              <a:buFont typeface="Wingdings" pitchFamily="2" charset="2"/>
              <a:buNone/>
              <a:defRPr/>
            </a:pPr>
            <a:r>
              <a:rPr lang="en-GB" sz="1100" b="0" dirty="0">
                <a:solidFill>
                  <a:schemeClr val="bg1"/>
                </a:solidFill>
                <a:latin typeface="Lucida Console" panose="020B0609040504020204" pitchFamily="49" charset="0"/>
              </a:rPr>
              <a:t>    // spin in a main loop. flipper will interrupt it to call flip    </a:t>
            </a:r>
          </a:p>
          <a:p>
            <a:pPr marL="0" indent="0">
              <a:buFont typeface="Wingdings" pitchFamily="2" charset="2"/>
              <a:buNone/>
              <a:defRPr/>
            </a:pPr>
            <a:r>
              <a:rPr lang="en-GB" sz="1100" b="0" dirty="0">
                <a:solidFill>
                  <a:schemeClr val="bg1"/>
                </a:solidFill>
                <a:latin typeface="Lucida Console" panose="020B0609040504020204" pitchFamily="49" charset="0"/>
              </a:rPr>
              <a:t>    while(1) {</a:t>
            </a:r>
          </a:p>
          <a:p>
            <a:pPr marL="0" indent="0">
              <a:buFont typeface="Wingdings" pitchFamily="2" charset="2"/>
              <a:buNone/>
              <a:defRPr/>
            </a:pPr>
            <a:r>
              <a:rPr lang="en-GB" sz="1100" b="0" dirty="0">
                <a:solidFill>
                  <a:schemeClr val="bg1"/>
                </a:solidFill>
                <a:latin typeface="Lucida Console" panose="020B0609040504020204" pitchFamily="49" charset="0"/>
              </a:rPr>
              <a:t>        led1 = !led1;</a:t>
            </a:r>
          </a:p>
          <a:p>
            <a:pPr marL="0" indent="0">
              <a:buFont typeface="Wingdings" pitchFamily="2" charset="2"/>
              <a:buNone/>
              <a:defRPr/>
            </a:pPr>
            <a:r>
              <a:rPr lang="en-GB" sz="1100" b="0" dirty="0">
                <a:solidFill>
                  <a:schemeClr val="bg1"/>
                </a:solidFill>
                <a:latin typeface="Lucida Console" panose="020B0609040504020204" pitchFamily="49" charset="0"/>
              </a:rPr>
              <a:t>        wait(0.2);</a:t>
            </a:r>
          </a:p>
          <a:p>
            <a:pPr marL="0" indent="0">
              <a:buFont typeface="Wingdings" pitchFamily="2" charset="2"/>
              <a:buNone/>
              <a:defRPr/>
            </a:pPr>
            <a:r>
              <a:rPr lang="en-GB" sz="1100" b="0" dirty="0">
                <a:solidFill>
                  <a:schemeClr val="bg1"/>
                </a:solidFill>
                <a:latin typeface="Lucida Console" panose="020B0609040504020204" pitchFamily="49" charset="0"/>
              </a:rPr>
              <a:t>    }</a:t>
            </a:r>
          </a:p>
          <a:p>
            <a:pPr marL="0" indent="0">
              <a:buFont typeface="Wingdings" pitchFamily="2" charset="2"/>
              <a:buNone/>
              <a:defRPr/>
            </a:pPr>
            <a:r>
              <a:rPr lang="en-GB" sz="1100" b="0" dirty="0">
                <a:solidFill>
                  <a:schemeClr val="bg1"/>
                </a:solidFill>
                <a:latin typeface="Lucida Console" panose="020B0609040504020204" pitchFamily="49" charset="0"/>
              </a:rPr>
              <a:t>}</a:t>
            </a:r>
          </a:p>
        </p:txBody>
      </p:sp>
      <p:sp>
        <p:nvSpPr>
          <p:cNvPr id="5" name="Rechteck 4">
            <a:extLst>
              <a:ext uri="{FF2B5EF4-FFF2-40B4-BE49-F238E27FC236}">
                <a16:creationId xmlns:a16="http://schemas.microsoft.com/office/drawing/2014/main" id="{DC1BFFED-C7D6-4DD5-8520-462FFE1E9139}"/>
              </a:ext>
            </a:extLst>
          </p:cNvPr>
          <p:cNvSpPr/>
          <p:nvPr/>
        </p:nvSpPr>
        <p:spPr>
          <a:xfrm>
            <a:off x="1729154" y="2864666"/>
            <a:ext cx="1367132" cy="208743"/>
          </a:xfrm>
          <a:prstGeom prst="rect">
            <a:avLst/>
          </a:prstGeom>
          <a:noFill/>
          <a:ln w="190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Rechteck 5">
            <a:extLst>
              <a:ext uri="{FF2B5EF4-FFF2-40B4-BE49-F238E27FC236}">
                <a16:creationId xmlns:a16="http://schemas.microsoft.com/office/drawing/2014/main" id="{E01B0BEE-7F84-48B3-B994-40C7B323C5BA}"/>
              </a:ext>
            </a:extLst>
          </p:cNvPr>
          <p:cNvSpPr/>
          <p:nvPr/>
        </p:nvSpPr>
        <p:spPr>
          <a:xfrm>
            <a:off x="2055137" y="4893401"/>
            <a:ext cx="2408222" cy="188897"/>
          </a:xfrm>
          <a:prstGeom prst="rect">
            <a:avLst/>
          </a:prstGeom>
          <a:noFill/>
          <a:ln w="190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7" name="Rechteck 6">
            <a:extLst>
              <a:ext uri="{FF2B5EF4-FFF2-40B4-BE49-F238E27FC236}">
                <a16:creationId xmlns:a16="http://schemas.microsoft.com/office/drawing/2014/main" id="{A159E252-4DF3-4C8D-BD33-FDC5169AFF6D}"/>
              </a:ext>
            </a:extLst>
          </p:cNvPr>
          <p:cNvSpPr/>
          <p:nvPr/>
        </p:nvSpPr>
        <p:spPr>
          <a:xfrm>
            <a:off x="1738206" y="3539435"/>
            <a:ext cx="8349731" cy="556649"/>
          </a:xfrm>
          <a:prstGeom prst="rect">
            <a:avLst/>
          </a:prstGeom>
          <a:noFill/>
          <a:ln w="190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565544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DD3F3-3588-4882-8FBE-0D79CF20AA0B}"/>
              </a:ext>
            </a:extLst>
          </p:cNvPr>
          <p:cNvSpPr>
            <a:spLocks noGrp="1"/>
          </p:cNvSpPr>
          <p:nvPr>
            <p:ph type="title"/>
          </p:nvPr>
        </p:nvSpPr>
        <p:spPr/>
        <p:txBody>
          <a:bodyPr/>
          <a:lstStyle/>
          <a:p>
            <a:r>
              <a:rPr lang="en-GB" dirty="0"/>
              <a:t>Mbed PWM Functions</a:t>
            </a:r>
            <a:endParaRPr lang="en-US" dirty="0"/>
          </a:p>
        </p:txBody>
      </p:sp>
      <p:sp>
        <p:nvSpPr>
          <p:cNvPr id="3" name="Content Placeholder 2">
            <a:extLst>
              <a:ext uri="{FF2B5EF4-FFF2-40B4-BE49-F238E27FC236}">
                <a16:creationId xmlns:a16="http://schemas.microsoft.com/office/drawing/2014/main" id="{3944FE19-E7F9-41A9-A4E6-F17C6885FBE6}"/>
              </a:ext>
            </a:extLst>
          </p:cNvPr>
          <p:cNvSpPr>
            <a:spLocks noGrp="1"/>
          </p:cNvSpPr>
          <p:nvPr>
            <p:ph idx="1"/>
          </p:nvPr>
        </p:nvSpPr>
        <p:spPr/>
        <p:txBody>
          <a:bodyPr/>
          <a:lstStyle/>
          <a:p>
            <a:r>
              <a:rPr lang="en-GB" dirty="0"/>
              <a:t>Normally, the implementation of PWM is based on a conventional timer</a:t>
            </a:r>
          </a:p>
          <a:p>
            <a:pPr lvl="1"/>
            <a:endParaRPr lang="en-GB" dirty="0"/>
          </a:p>
          <a:p>
            <a:r>
              <a:rPr lang="en-GB" dirty="0"/>
              <a:t>In the Mbed API, the PWM functions are separated from the timer classes</a:t>
            </a:r>
          </a:p>
          <a:p>
            <a:pPr lvl="1"/>
            <a:endParaRPr lang="en-GB" dirty="0"/>
          </a:p>
          <a:p>
            <a:r>
              <a:rPr lang="en-GB" dirty="0"/>
              <a:t>The Mbed API functions for PWM are listed below:</a:t>
            </a:r>
          </a:p>
          <a:p>
            <a:endParaRPr lang="en-GB" dirty="0"/>
          </a:p>
          <a:p>
            <a:endParaRPr lang="en-US" dirty="0"/>
          </a:p>
        </p:txBody>
      </p:sp>
      <p:graphicFrame>
        <p:nvGraphicFramePr>
          <p:cNvPr id="4" name="Table 64">
            <a:extLst>
              <a:ext uri="{FF2B5EF4-FFF2-40B4-BE49-F238E27FC236}">
                <a16:creationId xmlns:a16="http://schemas.microsoft.com/office/drawing/2014/main" id="{BA0FCAFA-9828-4520-95DD-3F16A4B24C5C}"/>
              </a:ext>
            </a:extLst>
          </p:cNvPr>
          <p:cNvGraphicFramePr>
            <a:graphicFrameLocks noGrp="1"/>
          </p:cNvGraphicFramePr>
          <p:nvPr>
            <p:extLst>
              <p:ext uri="{D42A27DB-BD31-4B8C-83A1-F6EECF244321}">
                <p14:modId xmlns:p14="http://schemas.microsoft.com/office/powerpoint/2010/main" val="3874176351"/>
              </p:ext>
            </p:extLst>
          </p:nvPr>
        </p:nvGraphicFramePr>
        <p:xfrm>
          <a:off x="691673" y="3114028"/>
          <a:ext cx="10808654" cy="3045519"/>
        </p:xfrm>
        <a:graphic>
          <a:graphicData uri="http://schemas.openxmlformats.org/drawingml/2006/table">
            <a:tbl>
              <a:tblPr firstRow="1" bandRow="1">
                <a:tableStyleId>{69012ECD-51FC-41F1-AA8D-1B2483CD663E}</a:tableStyleId>
              </a:tblPr>
              <a:tblGrid>
                <a:gridCol w="3631725">
                  <a:extLst>
                    <a:ext uri="{9D8B030D-6E8A-4147-A177-3AD203B41FA5}">
                      <a16:colId xmlns:a16="http://schemas.microsoft.com/office/drawing/2014/main" val="20000"/>
                    </a:ext>
                  </a:extLst>
                </a:gridCol>
                <a:gridCol w="7176929">
                  <a:extLst>
                    <a:ext uri="{9D8B030D-6E8A-4147-A177-3AD203B41FA5}">
                      <a16:colId xmlns:a16="http://schemas.microsoft.com/office/drawing/2014/main" val="20001"/>
                    </a:ext>
                  </a:extLst>
                </a:gridCol>
              </a:tblGrid>
              <a:tr h="461487">
                <a:tc>
                  <a:txBody>
                    <a:bodyPr/>
                    <a:lstStyle/>
                    <a:p>
                      <a:r>
                        <a:rPr lang="en-GB" sz="1600" dirty="0"/>
                        <a:t>Function Name</a:t>
                      </a:r>
                    </a:p>
                  </a:txBody>
                  <a:tcPr marL="121872" marR="121872" anchor="ctr"/>
                </a:tc>
                <a:tc>
                  <a:txBody>
                    <a:bodyPr/>
                    <a:lstStyle/>
                    <a:p>
                      <a:r>
                        <a:rPr lang="en-GB" sz="1600" dirty="0"/>
                        <a:t>Description </a:t>
                      </a:r>
                    </a:p>
                  </a:txBody>
                  <a:tcPr marL="121872" marR="121872" anchor="ctr"/>
                </a:tc>
                <a:extLst>
                  <a:ext uri="{0D108BD9-81ED-4DB2-BD59-A6C34878D82A}">
                    <a16:rowId xmlns:a16="http://schemas.microsoft.com/office/drawing/2014/main" val="10000"/>
                  </a:ext>
                </a:extLst>
              </a:tr>
              <a:tr h="575791">
                <a:tc>
                  <a:txBody>
                    <a:bodyPr/>
                    <a:lstStyle/>
                    <a:p>
                      <a:r>
                        <a:rPr lang="en-GB" sz="1400" dirty="0"/>
                        <a:t>PwmOut (PinName pin)</a:t>
                      </a:r>
                    </a:p>
                  </a:txBody>
                  <a:tcPr marL="121872" marR="121872" anchor="ctr"/>
                </a:tc>
                <a:tc>
                  <a:txBody>
                    <a:bodyPr/>
                    <a:lstStyle/>
                    <a:p>
                      <a:r>
                        <a:rPr lang="en-GB" sz="1400" dirty="0"/>
                        <a:t>Create a PwmOut connected to the specified pin</a:t>
                      </a:r>
                    </a:p>
                  </a:txBody>
                  <a:tcPr marL="121872" marR="121872" anchor="ctr"/>
                </a:tc>
                <a:extLst>
                  <a:ext uri="{0D108BD9-81ED-4DB2-BD59-A6C34878D82A}">
                    <a16:rowId xmlns:a16="http://schemas.microsoft.com/office/drawing/2014/main" val="10001"/>
                  </a:ext>
                </a:extLst>
              </a:tr>
              <a:tr h="620293">
                <a:tc>
                  <a:txBody>
                    <a:bodyPr/>
                    <a:lstStyle/>
                    <a:p>
                      <a:r>
                        <a:rPr lang="en-GB" sz="1400" dirty="0"/>
                        <a:t>Void</a:t>
                      </a:r>
                      <a:r>
                        <a:rPr lang="en-GB" sz="1400" baseline="0" dirty="0"/>
                        <a:t> </a:t>
                      </a:r>
                      <a:r>
                        <a:rPr lang="en-GB" sz="1400" dirty="0"/>
                        <a:t>write (float value)</a:t>
                      </a:r>
                    </a:p>
                  </a:txBody>
                  <a:tcPr marL="121872" marR="121872" anchor="ctr"/>
                </a:tc>
                <a:tc>
                  <a:txBody>
                    <a:bodyPr/>
                    <a:lstStyle/>
                    <a:p>
                      <a:r>
                        <a:rPr lang="en-GB" sz="1400" dirty="0"/>
                        <a:t>Set the ouput duty-cycle, specified as a percentage (float) </a:t>
                      </a:r>
                    </a:p>
                  </a:txBody>
                  <a:tcPr marL="121872" marR="121872" anchor="ctr"/>
                </a:tc>
                <a:extLst>
                  <a:ext uri="{0D108BD9-81ED-4DB2-BD59-A6C34878D82A}">
                    <a16:rowId xmlns:a16="http://schemas.microsoft.com/office/drawing/2014/main" val="10002"/>
                  </a:ext>
                </a:extLst>
              </a:tr>
              <a:tr h="675107">
                <a:tc>
                  <a:txBody>
                    <a:bodyPr/>
                    <a:lstStyle/>
                    <a:p>
                      <a:r>
                        <a:rPr lang="en-GB" sz="1400" dirty="0"/>
                        <a:t>float read ()</a:t>
                      </a:r>
                    </a:p>
                  </a:txBody>
                  <a:tcPr marL="121872" marR="121872" anchor="ctr"/>
                </a:tc>
                <a:tc>
                  <a:txBody>
                    <a:bodyPr/>
                    <a:lstStyle/>
                    <a:p>
                      <a:r>
                        <a:rPr lang="en-GB" sz="1400" dirty="0"/>
                        <a:t>Return the current output duty-cycle setting, measured as a percentage (float) </a:t>
                      </a:r>
                    </a:p>
                  </a:txBody>
                  <a:tcPr marL="121872" marR="121872" anchor="ctr"/>
                </a:tc>
                <a:extLst>
                  <a:ext uri="{0D108BD9-81ED-4DB2-BD59-A6C34878D82A}">
                    <a16:rowId xmlns:a16="http://schemas.microsoft.com/office/drawing/2014/main" val="10003"/>
                  </a:ext>
                </a:extLst>
              </a:tr>
              <a:tr h="712841">
                <a:tc>
                  <a:txBody>
                    <a:bodyPr/>
                    <a:lstStyle/>
                    <a:p>
                      <a:r>
                        <a:rPr lang="en-GB" sz="1400" dirty="0"/>
                        <a:t>void period (float seconds)</a:t>
                      </a:r>
                    </a:p>
                  </a:txBody>
                  <a:tcPr marL="121872" marR="121872" anchor="ctr"/>
                </a:tc>
                <a:tc>
                  <a:txBody>
                    <a:bodyPr/>
                    <a:lstStyle/>
                    <a:p>
                      <a:r>
                        <a:rPr lang="en-GB" sz="1400" dirty="0"/>
                        <a:t>Set the PWM period, specified in seconds (float), keeping the duty cycle the same</a:t>
                      </a:r>
                    </a:p>
                  </a:txBody>
                  <a:tcPr marL="121872" marR="121872"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9658597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F1514-5C37-47CB-A4F8-A8898DE832AE}"/>
              </a:ext>
            </a:extLst>
          </p:cNvPr>
          <p:cNvSpPr>
            <a:spLocks noGrp="1"/>
          </p:cNvSpPr>
          <p:nvPr>
            <p:ph type="title"/>
          </p:nvPr>
        </p:nvSpPr>
        <p:spPr/>
        <p:txBody>
          <a:bodyPr/>
          <a:lstStyle/>
          <a:p>
            <a:r>
              <a:rPr lang="en-GB" dirty="0"/>
              <a:t>Mbed PWM Functions</a:t>
            </a:r>
            <a:endParaRPr lang="en-US" dirty="0"/>
          </a:p>
        </p:txBody>
      </p:sp>
      <p:graphicFrame>
        <p:nvGraphicFramePr>
          <p:cNvPr id="4" name="Table 19">
            <a:extLst>
              <a:ext uri="{FF2B5EF4-FFF2-40B4-BE49-F238E27FC236}">
                <a16:creationId xmlns:a16="http://schemas.microsoft.com/office/drawing/2014/main" id="{9F74AEE5-6A76-48A6-B64B-E3BFAA8ED8D5}"/>
              </a:ext>
            </a:extLst>
          </p:cNvPr>
          <p:cNvGraphicFramePr>
            <a:graphicFrameLocks noGrp="1"/>
          </p:cNvGraphicFramePr>
          <p:nvPr>
            <p:extLst>
              <p:ext uri="{D42A27DB-BD31-4B8C-83A1-F6EECF244321}">
                <p14:modId xmlns:p14="http://schemas.microsoft.com/office/powerpoint/2010/main" val="960796197"/>
              </p:ext>
            </p:extLst>
          </p:nvPr>
        </p:nvGraphicFramePr>
        <p:xfrm>
          <a:off x="691673" y="1349720"/>
          <a:ext cx="10808654" cy="4419600"/>
        </p:xfrm>
        <a:graphic>
          <a:graphicData uri="http://schemas.openxmlformats.org/drawingml/2006/table">
            <a:tbl>
              <a:tblPr firstRow="1" bandRow="1">
                <a:tableStyleId>{69012ECD-51FC-41F1-AA8D-1B2483CD663E}</a:tableStyleId>
              </a:tblPr>
              <a:tblGrid>
                <a:gridCol w="3631725">
                  <a:extLst>
                    <a:ext uri="{9D8B030D-6E8A-4147-A177-3AD203B41FA5}">
                      <a16:colId xmlns:a16="http://schemas.microsoft.com/office/drawing/2014/main" val="20000"/>
                    </a:ext>
                  </a:extLst>
                </a:gridCol>
                <a:gridCol w="7176929">
                  <a:extLst>
                    <a:ext uri="{9D8B030D-6E8A-4147-A177-3AD203B41FA5}">
                      <a16:colId xmlns:a16="http://schemas.microsoft.com/office/drawing/2014/main" val="20001"/>
                    </a:ext>
                  </a:extLst>
                </a:gridCol>
              </a:tblGrid>
              <a:tr h="436811">
                <a:tc>
                  <a:txBody>
                    <a:bodyPr/>
                    <a:lstStyle/>
                    <a:p>
                      <a:r>
                        <a:rPr lang="en-GB" sz="1600" dirty="0"/>
                        <a:t>Function Name</a:t>
                      </a:r>
                    </a:p>
                  </a:txBody>
                  <a:tcPr marL="121872" marR="121872" anchor="ctr"/>
                </a:tc>
                <a:tc>
                  <a:txBody>
                    <a:bodyPr/>
                    <a:lstStyle/>
                    <a:p>
                      <a:r>
                        <a:rPr lang="en-GB" sz="1600" dirty="0"/>
                        <a:t>Description </a:t>
                      </a:r>
                    </a:p>
                  </a:txBody>
                  <a:tcPr marL="121872" marR="121872" anchor="ctr"/>
                </a:tc>
                <a:extLst>
                  <a:ext uri="{0D108BD9-81ED-4DB2-BD59-A6C34878D82A}">
                    <a16:rowId xmlns:a16="http://schemas.microsoft.com/office/drawing/2014/main" val="10000"/>
                  </a:ext>
                </a:extLst>
              </a:tr>
              <a:tr h="578186">
                <a:tc>
                  <a:txBody>
                    <a:bodyPr/>
                    <a:lstStyle/>
                    <a:p>
                      <a:r>
                        <a:rPr lang="en-GB" sz="1400" dirty="0"/>
                        <a:t>void period_ms (int ms)</a:t>
                      </a:r>
                    </a:p>
                  </a:txBody>
                  <a:tcPr marL="121872" marR="121872" anchor="ctr"/>
                </a:tc>
                <a:tc>
                  <a:txBody>
                    <a:bodyPr/>
                    <a:lstStyle/>
                    <a:p>
                      <a:r>
                        <a:rPr lang="en-GB" sz="1400" dirty="0"/>
                        <a:t>Set the PWM period, specified in milliseconds (int), keeping the duty cycle the same</a:t>
                      </a:r>
                    </a:p>
                  </a:txBody>
                  <a:tcPr marL="121872" marR="121872" anchor="ctr"/>
                </a:tc>
                <a:extLst>
                  <a:ext uri="{0D108BD9-81ED-4DB2-BD59-A6C34878D82A}">
                    <a16:rowId xmlns:a16="http://schemas.microsoft.com/office/drawing/2014/main" val="10001"/>
                  </a:ext>
                </a:extLst>
              </a:tr>
              <a:tr h="533400">
                <a:tc>
                  <a:txBody>
                    <a:bodyPr/>
                    <a:lstStyle/>
                    <a:p>
                      <a:r>
                        <a:rPr lang="en-GB" sz="1400" dirty="0"/>
                        <a:t>void period_us (int us)</a:t>
                      </a:r>
                    </a:p>
                  </a:txBody>
                  <a:tcPr marL="121872" marR="121872" anchor="ctr"/>
                </a:tc>
                <a:tc>
                  <a:txBody>
                    <a:bodyPr/>
                    <a:lstStyle/>
                    <a:p>
                      <a:r>
                        <a:rPr lang="en-GB" sz="1400" dirty="0"/>
                        <a:t>Set the PWM period, specified in microseconds (int), keeping the duty cycle the same</a:t>
                      </a:r>
                    </a:p>
                  </a:txBody>
                  <a:tcPr marL="121872" marR="121872" anchor="ctr"/>
                </a:tc>
                <a:extLst>
                  <a:ext uri="{0D108BD9-81ED-4DB2-BD59-A6C34878D82A}">
                    <a16:rowId xmlns:a16="http://schemas.microsoft.com/office/drawing/2014/main" val="10002"/>
                  </a:ext>
                </a:extLst>
              </a:tr>
              <a:tr h="609600">
                <a:tc>
                  <a:txBody>
                    <a:bodyPr/>
                    <a:lstStyle/>
                    <a:p>
                      <a:r>
                        <a:rPr lang="en-GB" sz="1400" dirty="0"/>
                        <a:t>void pulsewidth (float seconds)</a:t>
                      </a:r>
                    </a:p>
                  </a:txBody>
                  <a:tcPr marL="121872" marR="121872" anchor="ctr"/>
                </a:tc>
                <a:tc>
                  <a:txBody>
                    <a:bodyPr/>
                    <a:lstStyle/>
                    <a:p>
                      <a:r>
                        <a:rPr lang="en-GB" sz="1400" dirty="0"/>
                        <a:t>Set the PWM pulsewidth, specified in seconds (float), keeping the period the same</a:t>
                      </a:r>
                    </a:p>
                  </a:txBody>
                  <a:tcPr marL="121872" marR="121872" anchor="ctr"/>
                </a:tc>
                <a:extLst>
                  <a:ext uri="{0D108BD9-81ED-4DB2-BD59-A6C34878D82A}">
                    <a16:rowId xmlns:a16="http://schemas.microsoft.com/office/drawing/2014/main" val="10003"/>
                  </a:ext>
                </a:extLst>
              </a:tr>
              <a:tr h="533400">
                <a:tc>
                  <a:txBody>
                    <a:bodyPr/>
                    <a:lstStyle/>
                    <a:p>
                      <a:r>
                        <a:rPr lang="en-GB" sz="1400" dirty="0"/>
                        <a:t>void pulsewidth_ms (int ms)</a:t>
                      </a:r>
                    </a:p>
                  </a:txBody>
                  <a:tcPr marL="121872" marR="121872" anchor="ctr"/>
                </a:tc>
                <a:tc>
                  <a:txBody>
                    <a:bodyPr/>
                    <a:lstStyle/>
                    <a:p>
                      <a:r>
                        <a:rPr lang="en-GB" sz="1400" dirty="0"/>
                        <a:t>Set the PWM pulsewidth, specified in milliseconds (int), keeping the period the same</a:t>
                      </a:r>
                    </a:p>
                  </a:txBody>
                  <a:tcPr marL="121872" marR="121872" anchor="ctr"/>
                </a:tc>
                <a:extLst>
                  <a:ext uri="{0D108BD9-81ED-4DB2-BD59-A6C34878D82A}">
                    <a16:rowId xmlns:a16="http://schemas.microsoft.com/office/drawing/2014/main" val="10004"/>
                  </a:ext>
                </a:extLst>
              </a:tr>
              <a:tr h="609600">
                <a:tc>
                  <a:txBody>
                    <a:bodyPr/>
                    <a:lstStyle/>
                    <a:p>
                      <a:r>
                        <a:rPr lang="en-GB" sz="1400" dirty="0"/>
                        <a:t>void pulsewidth_us (int us)</a:t>
                      </a:r>
                    </a:p>
                  </a:txBody>
                  <a:tcPr marL="121872" marR="121872" anchor="ctr"/>
                </a:tc>
                <a:tc>
                  <a:txBody>
                    <a:bodyPr/>
                    <a:lstStyle/>
                    <a:p>
                      <a:r>
                        <a:rPr lang="en-GB" sz="1400" dirty="0"/>
                        <a:t>Set the PWM pulsewidth, specified in microseconds (int), keeping the period the same</a:t>
                      </a:r>
                    </a:p>
                  </a:txBody>
                  <a:tcPr marL="121872" marR="121872" anchor="ctr"/>
                </a:tc>
                <a:extLst>
                  <a:ext uri="{0D108BD9-81ED-4DB2-BD59-A6C34878D82A}">
                    <a16:rowId xmlns:a16="http://schemas.microsoft.com/office/drawing/2014/main" val="10005"/>
                  </a:ext>
                </a:extLst>
              </a:tr>
              <a:tr h="533400">
                <a:tc>
                  <a:txBody>
                    <a:bodyPr/>
                    <a:lstStyle/>
                    <a:p>
                      <a:r>
                        <a:rPr lang="en-GB" sz="1400" dirty="0"/>
                        <a:t>PwmOut &amp; operator= (float value)</a:t>
                      </a:r>
                    </a:p>
                  </a:txBody>
                  <a:tcPr marL="121872" marR="121872" anchor="ctr"/>
                </a:tc>
                <a:tc>
                  <a:txBody>
                    <a:bodyPr/>
                    <a:lstStyle/>
                    <a:p>
                      <a:r>
                        <a:rPr lang="en-GB" sz="1400" dirty="0"/>
                        <a:t>An operator shorthand for write() </a:t>
                      </a:r>
                    </a:p>
                  </a:txBody>
                  <a:tcPr marL="121872" marR="121872" anchor="ctr"/>
                </a:tc>
                <a:extLst>
                  <a:ext uri="{0D108BD9-81ED-4DB2-BD59-A6C34878D82A}">
                    <a16:rowId xmlns:a16="http://schemas.microsoft.com/office/drawing/2014/main" val="10006"/>
                  </a:ext>
                </a:extLst>
              </a:tr>
              <a:tr h="585203">
                <a:tc>
                  <a:txBody>
                    <a:bodyPr/>
                    <a:lstStyle/>
                    <a:p>
                      <a:r>
                        <a:rPr lang="en-GB" sz="1400" dirty="0"/>
                        <a:t>PwmOut &amp; operator float ()</a:t>
                      </a:r>
                    </a:p>
                  </a:txBody>
                  <a:tcPr marL="121872" marR="121872" anchor="ctr"/>
                </a:tc>
                <a:tc>
                  <a:txBody>
                    <a:bodyPr/>
                    <a:lstStyle/>
                    <a:p>
                      <a:r>
                        <a:rPr lang="en-GB" sz="1400" dirty="0"/>
                        <a:t>An operator shorthand for read() </a:t>
                      </a:r>
                    </a:p>
                  </a:txBody>
                  <a:tcPr marL="121872" marR="121872" anchor="ct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503222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9E665-17EA-47C0-84E6-942B08A2D44E}"/>
              </a:ext>
            </a:extLst>
          </p:cNvPr>
          <p:cNvSpPr>
            <a:spLocks noGrp="1"/>
          </p:cNvSpPr>
          <p:nvPr>
            <p:ph type="title"/>
          </p:nvPr>
        </p:nvSpPr>
        <p:spPr/>
        <p:txBody>
          <a:bodyPr/>
          <a:lstStyle/>
          <a:p>
            <a:r>
              <a:rPr lang="en-GB" dirty="0"/>
              <a:t>Example of Mbed PWM</a:t>
            </a:r>
            <a:endParaRPr lang="en-US" dirty="0"/>
          </a:p>
        </p:txBody>
      </p:sp>
      <p:sp>
        <p:nvSpPr>
          <p:cNvPr id="3" name="Content Placeholder 2">
            <a:extLst>
              <a:ext uri="{FF2B5EF4-FFF2-40B4-BE49-F238E27FC236}">
                <a16:creationId xmlns:a16="http://schemas.microsoft.com/office/drawing/2014/main" id="{B49D9853-E1E0-44AA-8D51-55F901FDB41B}"/>
              </a:ext>
            </a:extLst>
          </p:cNvPr>
          <p:cNvSpPr>
            <a:spLocks noGrp="1"/>
          </p:cNvSpPr>
          <p:nvPr>
            <p:ph idx="1"/>
          </p:nvPr>
        </p:nvSpPr>
        <p:spPr>
          <a:xfrm>
            <a:off x="479425" y="1171112"/>
            <a:ext cx="11233150" cy="1155630"/>
          </a:xfrm>
        </p:spPr>
        <p:txBody>
          <a:bodyPr/>
          <a:lstStyle/>
          <a:p>
            <a:r>
              <a:rPr lang="en-GB" dirty="0"/>
              <a:t>The default </a:t>
            </a:r>
            <a:r>
              <a:rPr lang="en-GB"/>
              <a:t>period is 0.020s, </a:t>
            </a:r>
            <a:r>
              <a:rPr lang="en-GB" dirty="0"/>
              <a:t>and the default pulse width </a:t>
            </a:r>
            <a:r>
              <a:rPr lang="en-GB"/>
              <a:t>is 0</a:t>
            </a:r>
            <a:endParaRPr lang="en-GB" dirty="0"/>
          </a:p>
          <a:p>
            <a:r>
              <a:rPr lang="en-GB" dirty="0"/>
              <a:t>The following code gives an example using PWM to change the luminance of an LED:</a:t>
            </a:r>
          </a:p>
          <a:p>
            <a:endParaRPr lang="en-US" dirty="0"/>
          </a:p>
        </p:txBody>
      </p:sp>
      <p:sp>
        <p:nvSpPr>
          <p:cNvPr id="4" name="Rectangle 3">
            <a:extLst>
              <a:ext uri="{FF2B5EF4-FFF2-40B4-BE49-F238E27FC236}">
                <a16:creationId xmlns:a16="http://schemas.microsoft.com/office/drawing/2014/main" id="{6817565B-0B8B-46A0-9888-C77AA6F39D1C}"/>
              </a:ext>
            </a:extLst>
          </p:cNvPr>
          <p:cNvSpPr/>
          <p:nvPr/>
        </p:nvSpPr>
        <p:spPr bwMode="auto">
          <a:xfrm>
            <a:off x="836928" y="2561454"/>
            <a:ext cx="10518144" cy="2806699"/>
          </a:xfrm>
          <a:prstGeom prst="rect">
            <a:avLst/>
          </a:prstGeom>
          <a:solidFill>
            <a:schemeClr val="accent1"/>
          </a:solidFill>
          <a:ln w="1270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rot="0" spcFirstLastPara="0" vert="horz" wrap="none" lIns="108000" tIns="45720" rIns="3600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1400" b="1" kern="1200">
                <a:solidFill>
                  <a:srgbClr val="000000"/>
                </a:solidFill>
                <a:latin typeface="Arial" charset="0"/>
                <a:ea typeface="MS PGothic" pitchFamily="34" charset="-128"/>
                <a:cs typeface="Arial" charset="0"/>
              </a:defRPr>
            </a:lvl1pPr>
            <a:lvl2pPr marL="457200" algn="l" rtl="0" fontAlgn="base">
              <a:spcBef>
                <a:spcPct val="0"/>
              </a:spcBef>
              <a:spcAft>
                <a:spcPct val="0"/>
              </a:spcAft>
              <a:defRPr sz="1400" b="1" kern="1200">
                <a:solidFill>
                  <a:srgbClr val="000000"/>
                </a:solidFill>
                <a:latin typeface="Arial" charset="0"/>
                <a:ea typeface="MS PGothic" pitchFamily="34" charset="-128"/>
                <a:cs typeface="Arial" charset="0"/>
              </a:defRPr>
            </a:lvl2pPr>
            <a:lvl3pPr marL="914400" algn="l" rtl="0" fontAlgn="base">
              <a:spcBef>
                <a:spcPct val="0"/>
              </a:spcBef>
              <a:spcAft>
                <a:spcPct val="0"/>
              </a:spcAft>
              <a:defRPr sz="1400" b="1" kern="1200">
                <a:solidFill>
                  <a:srgbClr val="000000"/>
                </a:solidFill>
                <a:latin typeface="Arial" charset="0"/>
                <a:ea typeface="MS PGothic" pitchFamily="34" charset="-128"/>
                <a:cs typeface="Arial" charset="0"/>
              </a:defRPr>
            </a:lvl3pPr>
            <a:lvl4pPr marL="1371600" algn="l" rtl="0" fontAlgn="base">
              <a:spcBef>
                <a:spcPct val="0"/>
              </a:spcBef>
              <a:spcAft>
                <a:spcPct val="0"/>
              </a:spcAft>
              <a:defRPr sz="1400" b="1" kern="1200">
                <a:solidFill>
                  <a:srgbClr val="000000"/>
                </a:solidFill>
                <a:latin typeface="Arial" charset="0"/>
                <a:ea typeface="MS PGothic" pitchFamily="34" charset="-128"/>
                <a:cs typeface="Arial" charset="0"/>
              </a:defRPr>
            </a:lvl4pPr>
            <a:lvl5pPr marL="1828800" algn="l" rtl="0" fontAlgn="base">
              <a:spcBef>
                <a:spcPct val="0"/>
              </a:spcBef>
              <a:spcAft>
                <a:spcPct val="0"/>
              </a:spcAft>
              <a:defRPr sz="1400" b="1" kern="1200">
                <a:solidFill>
                  <a:srgbClr val="000000"/>
                </a:solidFill>
                <a:latin typeface="Arial" charset="0"/>
                <a:ea typeface="MS PGothic" pitchFamily="34" charset="-128"/>
                <a:cs typeface="Arial" charset="0"/>
              </a:defRPr>
            </a:lvl5pPr>
            <a:lvl6pPr marL="2286000" algn="l" defTabSz="914400" rtl="0" eaLnBrk="1" latinLnBrk="0" hangingPunct="1">
              <a:defRPr sz="1400" b="1" kern="1200">
                <a:solidFill>
                  <a:srgbClr val="000000"/>
                </a:solidFill>
                <a:latin typeface="Arial" charset="0"/>
                <a:ea typeface="MS PGothic" pitchFamily="34" charset="-128"/>
                <a:cs typeface="Arial" charset="0"/>
              </a:defRPr>
            </a:lvl6pPr>
            <a:lvl7pPr marL="2743200" algn="l" defTabSz="914400" rtl="0" eaLnBrk="1" latinLnBrk="0" hangingPunct="1">
              <a:defRPr sz="1400" b="1" kern="1200">
                <a:solidFill>
                  <a:srgbClr val="000000"/>
                </a:solidFill>
                <a:latin typeface="Arial" charset="0"/>
                <a:ea typeface="MS PGothic" pitchFamily="34" charset="-128"/>
                <a:cs typeface="Arial" charset="0"/>
              </a:defRPr>
            </a:lvl7pPr>
            <a:lvl8pPr marL="3200400" algn="l" defTabSz="914400" rtl="0" eaLnBrk="1" latinLnBrk="0" hangingPunct="1">
              <a:defRPr sz="1400" b="1" kern="1200">
                <a:solidFill>
                  <a:srgbClr val="000000"/>
                </a:solidFill>
                <a:latin typeface="Arial" charset="0"/>
                <a:ea typeface="MS PGothic" pitchFamily="34" charset="-128"/>
                <a:cs typeface="Arial" charset="0"/>
              </a:defRPr>
            </a:lvl8pPr>
            <a:lvl9pPr marL="3657600" algn="l" defTabSz="914400" rtl="0" eaLnBrk="1" latinLnBrk="0" hangingPunct="1">
              <a:defRPr sz="1400" b="1" kern="1200">
                <a:solidFill>
                  <a:srgbClr val="000000"/>
                </a:solidFill>
                <a:latin typeface="Arial" charset="0"/>
                <a:ea typeface="MS PGothic" pitchFamily="34" charset="-128"/>
                <a:cs typeface="Arial" charset="0"/>
              </a:defRPr>
            </a:lvl9pPr>
          </a:lstStyle>
          <a:p>
            <a:pPr marL="0" indent="0">
              <a:buFont typeface="Wingdings" pitchFamily="2" charset="2"/>
              <a:buNone/>
              <a:defRPr/>
            </a:pPr>
            <a:r>
              <a:rPr lang="en-GB" b="0" dirty="0">
                <a:solidFill>
                  <a:schemeClr val="bg1"/>
                </a:solidFill>
                <a:latin typeface="Lucida Console" panose="020B0609040504020204" pitchFamily="49" charset="0"/>
              </a:rPr>
              <a:t>#include "mbed.h"</a:t>
            </a:r>
          </a:p>
          <a:p>
            <a:pPr marL="0" indent="0">
              <a:buFont typeface="Wingdings" pitchFamily="2" charset="2"/>
              <a:buNone/>
              <a:defRPr/>
            </a:pPr>
            <a:r>
              <a:rPr lang="en-GB" b="0" dirty="0">
                <a:solidFill>
                  <a:schemeClr val="bg1"/>
                </a:solidFill>
                <a:latin typeface="Lucida Console" panose="020B0609040504020204" pitchFamily="49" charset="0"/>
              </a:rPr>
              <a:t> </a:t>
            </a:r>
          </a:p>
          <a:p>
            <a:pPr marL="0" indent="0">
              <a:buFont typeface="Wingdings" pitchFamily="2" charset="2"/>
              <a:buNone/>
              <a:defRPr/>
            </a:pPr>
            <a:r>
              <a:rPr lang="en-GB" b="0" dirty="0">
                <a:solidFill>
                  <a:schemeClr val="bg1"/>
                </a:solidFill>
                <a:latin typeface="Lucida Console" panose="020B0609040504020204" pitchFamily="49" charset="0"/>
              </a:rPr>
              <a:t>PwmOut led(</a:t>
            </a:r>
            <a:r>
              <a:rPr lang="en-GB" b="0" i="1" dirty="0">
                <a:solidFill>
                  <a:schemeClr val="bg1"/>
                </a:solidFill>
                <a:latin typeface="Lucida Console" panose="020B0609040504020204" pitchFamily="49" charset="0"/>
              </a:rPr>
              <a:t>Output Pin</a:t>
            </a:r>
            <a:r>
              <a:rPr lang="en-GB" b="0" dirty="0">
                <a:solidFill>
                  <a:schemeClr val="bg1"/>
                </a:solidFill>
                <a:latin typeface="Lucida Console" panose="020B0609040504020204" pitchFamily="49" charset="0"/>
              </a:rPr>
              <a:t>);</a:t>
            </a:r>
          </a:p>
          <a:p>
            <a:pPr marL="0" indent="0">
              <a:buFont typeface="Wingdings" pitchFamily="2" charset="2"/>
              <a:buNone/>
              <a:defRPr/>
            </a:pPr>
            <a:r>
              <a:rPr lang="en-GB" b="0" dirty="0">
                <a:solidFill>
                  <a:schemeClr val="bg1"/>
                </a:solidFill>
                <a:latin typeface="Lucida Console" panose="020B0609040504020204" pitchFamily="49" charset="0"/>
              </a:rPr>
              <a:t> </a:t>
            </a:r>
          </a:p>
          <a:p>
            <a:pPr marL="0" indent="0">
              <a:buFont typeface="Wingdings" pitchFamily="2" charset="2"/>
              <a:buNone/>
              <a:defRPr/>
            </a:pPr>
            <a:r>
              <a:rPr lang="en-GB" b="0" dirty="0">
                <a:solidFill>
                  <a:schemeClr val="bg1"/>
                </a:solidFill>
                <a:latin typeface="Lucida Console" panose="020B0609040504020204" pitchFamily="49" charset="0"/>
              </a:rPr>
              <a:t>int main() {</a:t>
            </a:r>
          </a:p>
          <a:p>
            <a:pPr marL="0" indent="0">
              <a:buFont typeface="Wingdings" pitchFamily="2" charset="2"/>
              <a:buNone/>
              <a:defRPr/>
            </a:pPr>
            <a:r>
              <a:rPr lang="en-GB" b="0" dirty="0">
                <a:solidFill>
                  <a:schemeClr val="bg1"/>
                </a:solidFill>
                <a:latin typeface="Lucida Console" panose="020B0609040504020204" pitchFamily="49" charset="0"/>
              </a:rPr>
              <a:t>    while(1) {</a:t>
            </a:r>
          </a:p>
          <a:p>
            <a:pPr marL="0" indent="0">
              <a:buFont typeface="Wingdings" pitchFamily="2" charset="2"/>
              <a:buNone/>
              <a:defRPr/>
            </a:pPr>
            <a:r>
              <a:rPr lang="en-GB" b="0" dirty="0">
                <a:solidFill>
                  <a:schemeClr val="bg1"/>
                </a:solidFill>
                <a:latin typeface="Lucida Console" panose="020B0609040504020204" pitchFamily="49" charset="0"/>
              </a:rPr>
              <a:t>        for(float p = 0.0f; p &lt; 1.0f; p += 0.1f) {</a:t>
            </a:r>
          </a:p>
          <a:p>
            <a:pPr marL="0" indent="0">
              <a:buFont typeface="Wingdings" pitchFamily="2" charset="2"/>
              <a:buNone/>
              <a:defRPr/>
            </a:pPr>
            <a:r>
              <a:rPr lang="en-GB" b="0" dirty="0">
                <a:solidFill>
                  <a:schemeClr val="bg1"/>
                </a:solidFill>
                <a:latin typeface="Lucida Console" panose="020B0609040504020204" pitchFamily="49" charset="0"/>
              </a:rPr>
              <a:t>            led = p;</a:t>
            </a:r>
          </a:p>
          <a:p>
            <a:pPr marL="0" indent="0">
              <a:buFont typeface="Wingdings" pitchFamily="2" charset="2"/>
              <a:buNone/>
              <a:defRPr/>
            </a:pPr>
            <a:r>
              <a:rPr lang="en-GB" b="0" dirty="0">
                <a:solidFill>
                  <a:schemeClr val="bg1"/>
                </a:solidFill>
                <a:latin typeface="Lucida Console" panose="020B0609040504020204" pitchFamily="49" charset="0"/>
              </a:rPr>
              <a:t>            wait(0.1);</a:t>
            </a:r>
          </a:p>
          <a:p>
            <a:pPr marL="0" indent="0">
              <a:buFont typeface="Wingdings" pitchFamily="2" charset="2"/>
              <a:buNone/>
              <a:defRPr/>
            </a:pPr>
            <a:r>
              <a:rPr lang="en-GB" b="0" dirty="0">
                <a:solidFill>
                  <a:schemeClr val="bg1"/>
                </a:solidFill>
                <a:latin typeface="Lucida Console" panose="020B0609040504020204" pitchFamily="49" charset="0"/>
              </a:rPr>
              <a:t>        }</a:t>
            </a:r>
          </a:p>
          <a:p>
            <a:pPr marL="0" indent="0">
              <a:buFont typeface="Wingdings" pitchFamily="2" charset="2"/>
              <a:buNone/>
              <a:defRPr/>
            </a:pPr>
            <a:r>
              <a:rPr lang="en-GB" b="0" dirty="0">
                <a:solidFill>
                  <a:schemeClr val="bg1"/>
                </a:solidFill>
                <a:latin typeface="Lucida Console" panose="020B0609040504020204" pitchFamily="49" charset="0"/>
              </a:rPr>
              <a:t>    }</a:t>
            </a:r>
          </a:p>
          <a:p>
            <a:pPr marL="0" indent="0">
              <a:buFont typeface="Wingdings" pitchFamily="2" charset="2"/>
              <a:buNone/>
              <a:defRPr/>
            </a:pPr>
            <a:r>
              <a:rPr lang="en-GB" b="0" dirty="0">
                <a:solidFill>
                  <a:schemeClr val="bg1"/>
                </a:solidFill>
                <a:latin typeface="Lucida Console" panose="020B0609040504020204" pitchFamily="49" charset="0"/>
              </a:rPr>
              <a:t>}</a:t>
            </a:r>
          </a:p>
        </p:txBody>
      </p:sp>
      <p:sp>
        <p:nvSpPr>
          <p:cNvPr id="5" name="Rechteck 4">
            <a:extLst>
              <a:ext uri="{FF2B5EF4-FFF2-40B4-BE49-F238E27FC236}">
                <a16:creationId xmlns:a16="http://schemas.microsoft.com/office/drawing/2014/main" id="{670A573C-0424-4A19-A77B-D6CD2A1CF26D}"/>
              </a:ext>
            </a:extLst>
          </p:cNvPr>
          <p:cNvSpPr/>
          <p:nvPr/>
        </p:nvSpPr>
        <p:spPr>
          <a:xfrm>
            <a:off x="2109457" y="4132907"/>
            <a:ext cx="1095470" cy="304800"/>
          </a:xfrm>
          <a:prstGeom prst="rect">
            <a:avLst/>
          </a:prstGeom>
          <a:noFill/>
          <a:ln w="190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6" name="Rechteck 5">
            <a:extLst>
              <a:ext uri="{FF2B5EF4-FFF2-40B4-BE49-F238E27FC236}">
                <a16:creationId xmlns:a16="http://schemas.microsoft.com/office/drawing/2014/main" id="{C534044C-AE71-4F7B-9FC0-E9ABAFC5FAB2}"/>
              </a:ext>
            </a:extLst>
          </p:cNvPr>
          <p:cNvSpPr/>
          <p:nvPr/>
        </p:nvSpPr>
        <p:spPr>
          <a:xfrm>
            <a:off x="914400" y="3066107"/>
            <a:ext cx="2607398" cy="304800"/>
          </a:xfrm>
          <a:prstGeom prst="rect">
            <a:avLst/>
          </a:prstGeom>
          <a:noFill/>
          <a:ln w="190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638762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CA79E-FE7B-4C9C-BC5C-3D59E851991E}"/>
              </a:ext>
            </a:extLst>
          </p:cNvPr>
          <p:cNvSpPr>
            <a:spLocks noGrp="1"/>
          </p:cNvSpPr>
          <p:nvPr>
            <p:ph type="title"/>
          </p:nvPr>
        </p:nvSpPr>
        <p:spPr/>
        <p:txBody>
          <a:bodyPr/>
          <a:lstStyle/>
          <a:p>
            <a:r>
              <a:rPr lang="en-GB" dirty="0"/>
              <a:t>Module Syllabus</a:t>
            </a:r>
            <a:endParaRPr lang="en-US" dirty="0"/>
          </a:p>
        </p:txBody>
      </p:sp>
      <p:sp>
        <p:nvSpPr>
          <p:cNvPr id="3" name="Content Placeholder 2">
            <a:extLst>
              <a:ext uri="{FF2B5EF4-FFF2-40B4-BE49-F238E27FC236}">
                <a16:creationId xmlns:a16="http://schemas.microsoft.com/office/drawing/2014/main" id="{DC5C7483-C18F-4C96-8A03-D12AC43BDA44}"/>
              </a:ext>
            </a:extLst>
          </p:cNvPr>
          <p:cNvSpPr>
            <a:spLocks noGrp="1"/>
          </p:cNvSpPr>
          <p:nvPr>
            <p:ph idx="1"/>
          </p:nvPr>
        </p:nvSpPr>
        <p:spPr/>
        <p:txBody>
          <a:bodyPr/>
          <a:lstStyle/>
          <a:p>
            <a:r>
              <a:rPr lang="en-GB" dirty="0"/>
              <a:t>Timer </a:t>
            </a:r>
            <a:r>
              <a:rPr lang="en-GB"/>
              <a:t>and </a:t>
            </a:r>
            <a:r>
              <a:rPr lang="en-GB" dirty="0"/>
              <a:t>pulse-width</a:t>
            </a:r>
            <a:r>
              <a:rPr lang="en-GB"/>
              <a:t> modulation (PWM)</a:t>
            </a:r>
            <a:endParaRPr lang="en-GB" dirty="0"/>
          </a:p>
          <a:p>
            <a:pPr lvl="1"/>
            <a:r>
              <a:rPr lang="en-GB"/>
              <a:t>Timer overview</a:t>
            </a:r>
            <a:endParaRPr lang="en-GB" dirty="0"/>
          </a:p>
          <a:p>
            <a:pPr lvl="1"/>
            <a:r>
              <a:rPr lang="en-GB" dirty="0"/>
              <a:t>Components of </a:t>
            </a:r>
            <a:r>
              <a:rPr lang="en-GB"/>
              <a:t>a standard timer</a:t>
            </a:r>
            <a:endParaRPr lang="en-GB" dirty="0"/>
          </a:p>
          <a:p>
            <a:pPr lvl="1"/>
            <a:r>
              <a:rPr lang="en-GB"/>
              <a:t>Compare mode</a:t>
            </a:r>
            <a:endParaRPr lang="en-GB" dirty="0"/>
          </a:p>
          <a:p>
            <a:pPr lvl="1"/>
            <a:r>
              <a:rPr lang="en-GB"/>
              <a:t>Capture mode</a:t>
            </a:r>
            <a:endParaRPr lang="en-GB" dirty="0"/>
          </a:p>
          <a:p>
            <a:pPr lvl="1"/>
            <a:r>
              <a:rPr lang="en-GB"/>
              <a:t>PWM mode</a:t>
            </a:r>
            <a:endParaRPr lang="en-GB" dirty="0"/>
          </a:p>
          <a:p>
            <a:pPr lvl="1"/>
            <a:endParaRPr lang="en-GB" dirty="0"/>
          </a:p>
          <a:p>
            <a:r>
              <a:rPr lang="en-GB"/>
              <a:t>Mbed timer and </a:t>
            </a:r>
            <a:r>
              <a:rPr lang="en-GB" dirty="0"/>
              <a:t>PWM</a:t>
            </a:r>
          </a:p>
          <a:p>
            <a:pPr lvl="1"/>
            <a:r>
              <a:rPr lang="en-GB"/>
              <a:t>Mbed timer</a:t>
            </a:r>
            <a:endParaRPr lang="en-GB" dirty="0"/>
          </a:p>
          <a:p>
            <a:pPr lvl="1"/>
            <a:r>
              <a:rPr lang="en-GB"/>
              <a:t>Mbed time ticker</a:t>
            </a:r>
            <a:endParaRPr lang="en-GB" dirty="0"/>
          </a:p>
          <a:p>
            <a:pPr lvl="1"/>
            <a:r>
              <a:rPr lang="en-GB" dirty="0"/>
              <a:t>Mbed PWM</a:t>
            </a:r>
            <a:endParaRPr lang="en-US" dirty="0"/>
          </a:p>
        </p:txBody>
      </p:sp>
    </p:spTree>
    <p:extLst>
      <p:ext uri="{BB962C8B-B14F-4D97-AF65-F5344CB8AC3E}">
        <p14:creationId xmlns:p14="http://schemas.microsoft.com/office/powerpoint/2010/main" val="1902988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282B4-4BBF-451D-AD05-60F171EED085}"/>
              </a:ext>
            </a:extLst>
          </p:cNvPr>
          <p:cNvSpPr>
            <a:spLocks noGrp="1"/>
          </p:cNvSpPr>
          <p:nvPr>
            <p:ph type="title"/>
          </p:nvPr>
        </p:nvSpPr>
        <p:spPr/>
        <p:txBody>
          <a:bodyPr/>
          <a:lstStyle/>
          <a:p>
            <a:r>
              <a:rPr lang="en-GB" dirty="0"/>
              <a:t>Timer Overview</a:t>
            </a:r>
            <a:endParaRPr lang="en-US" dirty="0"/>
          </a:p>
        </p:txBody>
      </p:sp>
      <p:sp>
        <p:nvSpPr>
          <p:cNvPr id="3" name="Content Placeholder 2">
            <a:extLst>
              <a:ext uri="{FF2B5EF4-FFF2-40B4-BE49-F238E27FC236}">
                <a16:creationId xmlns:a16="http://schemas.microsoft.com/office/drawing/2014/main" id="{B5D8411B-8B59-4082-BE7F-5CED804C065B}"/>
              </a:ext>
            </a:extLst>
          </p:cNvPr>
          <p:cNvSpPr>
            <a:spLocks noGrp="1"/>
          </p:cNvSpPr>
          <p:nvPr>
            <p:ph idx="1"/>
          </p:nvPr>
        </p:nvSpPr>
        <p:spPr>
          <a:xfrm>
            <a:off x="479425" y="1171111"/>
            <a:ext cx="6265407" cy="4948335"/>
          </a:xfrm>
        </p:spPr>
        <p:txBody>
          <a:bodyPr anchor="ctr"/>
          <a:lstStyle/>
          <a:p>
            <a:r>
              <a:rPr lang="en-US" sz="1600" dirty="0"/>
              <a:t>A hardware timer is a digital counter that:</a:t>
            </a:r>
          </a:p>
          <a:p>
            <a:pPr lvl="1">
              <a:spcBef>
                <a:spcPts val="600"/>
              </a:spcBef>
            </a:pPr>
            <a:r>
              <a:rPr lang="en-US" sz="1600" dirty="0"/>
              <a:t>Counts regular events, normally using a clock source with a relatively high and fixed frequency</a:t>
            </a:r>
          </a:p>
          <a:p>
            <a:pPr lvl="1">
              <a:spcBef>
                <a:spcPts val="600"/>
              </a:spcBef>
            </a:pPr>
            <a:r>
              <a:rPr lang="en-US" sz="1600" dirty="0"/>
              <a:t>Increments or decrements at a fixed frequency</a:t>
            </a:r>
          </a:p>
          <a:p>
            <a:pPr lvl="1">
              <a:spcBef>
                <a:spcPts val="600"/>
              </a:spcBef>
            </a:pPr>
            <a:r>
              <a:rPr lang="en-US" sz="1600" dirty="0"/>
              <a:t>Resets itself when reaching zero, or a predefined value</a:t>
            </a:r>
          </a:p>
          <a:p>
            <a:pPr lvl="1">
              <a:spcBef>
                <a:spcPts val="600"/>
              </a:spcBef>
            </a:pPr>
            <a:r>
              <a:rPr lang="en-US" sz="1600" dirty="0"/>
              <a:t>Generates an interrupt when reset</a:t>
            </a:r>
          </a:p>
          <a:p>
            <a:pPr lvl="2">
              <a:spcBef>
                <a:spcPts val="600"/>
              </a:spcBef>
            </a:pPr>
            <a:endParaRPr lang="en-US" sz="1400" dirty="0"/>
          </a:p>
          <a:p>
            <a:r>
              <a:rPr lang="en-US" sz="1600" dirty="0"/>
              <a:t>In contrast, a software timer is a similar function block but implemented in software.  A software timer usually:</a:t>
            </a:r>
          </a:p>
          <a:p>
            <a:pPr lvl="1">
              <a:spcBef>
                <a:spcPts val="600"/>
              </a:spcBef>
            </a:pPr>
            <a:r>
              <a:rPr lang="en-US" sz="1600" dirty="0"/>
              <a:t>Is based on a hardware timer</a:t>
            </a:r>
          </a:p>
          <a:p>
            <a:pPr lvl="1">
              <a:spcBef>
                <a:spcPts val="600"/>
              </a:spcBef>
            </a:pPr>
            <a:r>
              <a:rPr lang="en-US" sz="1600" dirty="0"/>
              <a:t>Increments or decrements </a:t>
            </a:r>
            <a:r>
              <a:rPr lang="en-US" sz="1600"/>
              <a:t>when interrupted</a:t>
            </a:r>
            <a:endParaRPr lang="en-US" sz="1600" dirty="0"/>
          </a:p>
          <a:p>
            <a:pPr lvl="1">
              <a:spcBef>
                <a:spcPts val="600"/>
              </a:spcBef>
            </a:pPr>
            <a:r>
              <a:rPr lang="en-US" sz="1600" dirty="0"/>
              <a:t>Provides lower time precision compared with hardware timers</a:t>
            </a:r>
          </a:p>
          <a:p>
            <a:pPr lvl="1">
              <a:spcBef>
                <a:spcPts val="600"/>
              </a:spcBef>
            </a:pPr>
            <a:r>
              <a:rPr lang="en-US" sz="1600" dirty="0"/>
              <a:t>Can have multiple instances, notably more than hardware timers</a:t>
            </a:r>
          </a:p>
          <a:p>
            <a:endParaRPr lang="en-US" dirty="0"/>
          </a:p>
        </p:txBody>
      </p:sp>
      <p:grpSp>
        <p:nvGrpSpPr>
          <p:cNvPr id="4" name="Gruppierung 7175">
            <a:extLst>
              <a:ext uri="{FF2B5EF4-FFF2-40B4-BE49-F238E27FC236}">
                <a16:creationId xmlns:a16="http://schemas.microsoft.com/office/drawing/2014/main" id="{D9C7B6A8-4F19-43A8-A39A-73FE244F7DCE}"/>
              </a:ext>
            </a:extLst>
          </p:cNvPr>
          <p:cNvGrpSpPr/>
          <p:nvPr/>
        </p:nvGrpSpPr>
        <p:grpSpPr>
          <a:xfrm>
            <a:off x="6744832" y="1784699"/>
            <a:ext cx="5048503" cy="3288601"/>
            <a:chOff x="6681535" y="1828800"/>
            <a:chExt cx="5048503" cy="3288601"/>
          </a:xfrm>
        </p:grpSpPr>
        <p:pic>
          <p:nvPicPr>
            <p:cNvPr id="5" name="Bild 1">
              <a:extLst>
                <a:ext uri="{FF2B5EF4-FFF2-40B4-BE49-F238E27FC236}">
                  <a16:creationId xmlns:a16="http://schemas.microsoft.com/office/drawing/2014/main" id="{80C01248-5C94-4581-8B6E-139EAFE7E670}"/>
                </a:ext>
              </a:extLst>
            </p:cNvPr>
            <p:cNvPicPr>
              <a:picLocks noChangeAspect="1"/>
            </p:cNvPicPr>
            <p:nvPr/>
          </p:nvPicPr>
          <p:blipFill rotWithShape="1">
            <a:blip r:embed="rId3"/>
            <a:srcRect l="7733" t="41169" r="1017" b="34604"/>
            <a:stretch/>
          </p:blipFill>
          <p:spPr>
            <a:xfrm>
              <a:off x="8074819" y="3962400"/>
              <a:ext cx="3384000" cy="529200"/>
            </a:xfrm>
            <a:prstGeom prst="rect">
              <a:avLst/>
            </a:prstGeom>
          </p:spPr>
        </p:pic>
        <p:sp>
          <p:nvSpPr>
            <p:cNvPr id="6" name="Textfeld 2">
              <a:extLst>
                <a:ext uri="{FF2B5EF4-FFF2-40B4-BE49-F238E27FC236}">
                  <a16:creationId xmlns:a16="http://schemas.microsoft.com/office/drawing/2014/main" id="{039BAE59-EB87-4589-8FCA-F4DC9760153B}"/>
                </a:ext>
              </a:extLst>
            </p:cNvPr>
            <p:cNvSpPr txBox="1"/>
            <p:nvPr/>
          </p:nvSpPr>
          <p:spPr>
            <a:xfrm>
              <a:off x="7018674" y="4000500"/>
              <a:ext cx="914400" cy="381000"/>
            </a:xfrm>
            <a:prstGeom prst="rect">
              <a:avLst/>
            </a:prstGeom>
          </p:spPr>
          <p:txBody>
            <a:bodyPr vert="horz" wrap="none" lIns="0" tIns="0" rIns="0" bIns="0" rtlCol="0" anchor="t">
              <a:normAutofit/>
            </a:bodyPr>
            <a:lstStyle/>
            <a:p>
              <a:pPr algn="r"/>
              <a:r>
                <a:rPr lang="en-GB" sz="1200" dirty="0"/>
                <a:t>System</a:t>
              </a:r>
            </a:p>
            <a:p>
              <a:pPr algn="r"/>
              <a:r>
                <a:rPr lang="en-GB" sz="1200" dirty="0"/>
                <a:t>clock</a:t>
              </a:r>
            </a:p>
          </p:txBody>
        </p:sp>
        <p:cxnSp>
          <p:nvCxnSpPr>
            <p:cNvPr id="7" name="Gerade Verbindung mit Pfeil 7">
              <a:extLst>
                <a:ext uri="{FF2B5EF4-FFF2-40B4-BE49-F238E27FC236}">
                  <a16:creationId xmlns:a16="http://schemas.microsoft.com/office/drawing/2014/main" id="{0DBAA346-C476-4473-A71E-BA895EEE6CDF}"/>
                </a:ext>
              </a:extLst>
            </p:cNvPr>
            <p:cNvCxnSpPr/>
            <p:nvPr/>
          </p:nvCxnSpPr>
          <p:spPr>
            <a:xfrm>
              <a:off x="7770019" y="3810000"/>
              <a:ext cx="3733800" cy="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8" name="Gerade Verbindung mit Pfeil 10">
              <a:extLst>
                <a:ext uri="{FF2B5EF4-FFF2-40B4-BE49-F238E27FC236}">
                  <a16:creationId xmlns:a16="http://schemas.microsoft.com/office/drawing/2014/main" id="{769E1797-4A90-402B-B1E1-C8C5ED2EBCCE}"/>
                </a:ext>
              </a:extLst>
            </p:cNvPr>
            <p:cNvCxnSpPr/>
            <p:nvPr/>
          </p:nvCxnSpPr>
          <p:spPr>
            <a:xfrm flipV="1">
              <a:off x="8074819" y="1828800"/>
              <a:ext cx="0" cy="213360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9" name="Gerade Verbindung 12">
              <a:extLst>
                <a:ext uri="{FF2B5EF4-FFF2-40B4-BE49-F238E27FC236}">
                  <a16:creationId xmlns:a16="http://schemas.microsoft.com/office/drawing/2014/main" id="{E82F922C-E64B-437D-868C-72F0BAC4F1D0}"/>
                </a:ext>
              </a:extLst>
            </p:cNvPr>
            <p:cNvCxnSpPr/>
            <p:nvPr/>
          </p:nvCxnSpPr>
          <p:spPr>
            <a:xfrm flipV="1">
              <a:off x="8151019" y="2209800"/>
              <a:ext cx="1905000" cy="1600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Gerade Verbindung 15">
              <a:extLst>
                <a:ext uri="{FF2B5EF4-FFF2-40B4-BE49-F238E27FC236}">
                  <a16:creationId xmlns:a16="http://schemas.microsoft.com/office/drawing/2014/main" id="{C8299C42-E449-48A4-AF33-4116187C2D5F}"/>
                </a:ext>
              </a:extLst>
            </p:cNvPr>
            <p:cNvCxnSpPr/>
            <p:nvPr/>
          </p:nvCxnSpPr>
          <p:spPr>
            <a:xfrm>
              <a:off x="7922419" y="2209800"/>
              <a:ext cx="24384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feld 17">
              <a:extLst>
                <a:ext uri="{FF2B5EF4-FFF2-40B4-BE49-F238E27FC236}">
                  <a16:creationId xmlns:a16="http://schemas.microsoft.com/office/drawing/2014/main" id="{978C20AE-9233-461B-9899-8C5727CD910D}"/>
                </a:ext>
              </a:extLst>
            </p:cNvPr>
            <p:cNvSpPr txBox="1"/>
            <p:nvPr/>
          </p:nvSpPr>
          <p:spPr>
            <a:xfrm>
              <a:off x="8722517" y="2624138"/>
              <a:ext cx="533402" cy="257175"/>
            </a:xfrm>
            <a:prstGeom prst="rect">
              <a:avLst/>
            </a:prstGeom>
          </p:spPr>
          <p:txBody>
            <a:bodyPr vert="horz" wrap="none" lIns="0" tIns="0" rIns="0" bIns="0" rtlCol="0" anchor="t">
              <a:normAutofit/>
            </a:bodyPr>
            <a:lstStyle/>
            <a:p>
              <a:r>
                <a:rPr lang="en-GB" sz="1200" dirty="0"/>
                <a:t>Timer</a:t>
              </a:r>
            </a:p>
          </p:txBody>
        </p:sp>
        <p:sp>
          <p:nvSpPr>
            <p:cNvPr id="12" name="Textfeld 20">
              <a:extLst>
                <a:ext uri="{FF2B5EF4-FFF2-40B4-BE49-F238E27FC236}">
                  <a16:creationId xmlns:a16="http://schemas.microsoft.com/office/drawing/2014/main" id="{726519A0-BA15-442A-908A-481E8FDA8D0D}"/>
                </a:ext>
              </a:extLst>
            </p:cNvPr>
            <p:cNvSpPr txBox="1"/>
            <p:nvPr/>
          </p:nvSpPr>
          <p:spPr>
            <a:xfrm>
              <a:off x="8074821" y="1968056"/>
              <a:ext cx="1981199" cy="228600"/>
            </a:xfrm>
            <a:prstGeom prst="rect">
              <a:avLst/>
            </a:prstGeom>
          </p:spPr>
          <p:txBody>
            <a:bodyPr vert="horz" wrap="none" lIns="0" tIns="0" rIns="0" bIns="0" rtlCol="0" anchor="t">
              <a:normAutofit/>
            </a:bodyPr>
            <a:lstStyle/>
            <a:p>
              <a:pPr algn="ctr"/>
              <a:r>
                <a:rPr lang="en-GB" sz="1200" dirty="0"/>
                <a:t>Predefined reset value</a:t>
              </a:r>
            </a:p>
          </p:txBody>
        </p:sp>
        <p:cxnSp>
          <p:nvCxnSpPr>
            <p:cNvPr id="13" name="Gerade Verbindung 21">
              <a:extLst>
                <a:ext uri="{FF2B5EF4-FFF2-40B4-BE49-F238E27FC236}">
                  <a16:creationId xmlns:a16="http://schemas.microsoft.com/office/drawing/2014/main" id="{2B40B630-8756-4E5B-8D59-E1C9332B1968}"/>
                </a:ext>
              </a:extLst>
            </p:cNvPr>
            <p:cNvCxnSpPr/>
            <p:nvPr/>
          </p:nvCxnSpPr>
          <p:spPr>
            <a:xfrm flipV="1">
              <a:off x="10056019" y="2209800"/>
              <a:ext cx="0" cy="1600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Gerade Verbindung 25">
              <a:extLst>
                <a:ext uri="{FF2B5EF4-FFF2-40B4-BE49-F238E27FC236}">
                  <a16:creationId xmlns:a16="http://schemas.microsoft.com/office/drawing/2014/main" id="{EC7BF8DF-7F4F-4C6A-BA31-25E5A264A9F3}"/>
                </a:ext>
              </a:extLst>
            </p:cNvPr>
            <p:cNvCxnSpPr/>
            <p:nvPr/>
          </p:nvCxnSpPr>
          <p:spPr>
            <a:xfrm flipV="1">
              <a:off x="10056019" y="2403824"/>
              <a:ext cx="1674019" cy="14061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Gerade Verbindung 27">
              <a:extLst>
                <a:ext uri="{FF2B5EF4-FFF2-40B4-BE49-F238E27FC236}">
                  <a16:creationId xmlns:a16="http://schemas.microsoft.com/office/drawing/2014/main" id="{70FB64A3-A24F-4535-B8CB-1B1D179368DD}"/>
                </a:ext>
              </a:extLst>
            </p:cNvPr>
            <p:cNvCxnSpPr/>
            <p:nvPr/>
          </p:nvCxnSpPr>
          <p:spPr>
            <a:xfrm>
              <a:off x="8151019" y="4953000"/>
              <a:ext cx="19050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6" name="Gerade Verbindung 33">
              <a:extLst>
                <a:ext uri="{FF2B5EF4-FFF2-40B4-BE49-F238E27FC236}">
                  <a16:creationId xmlns:a16="http://schemas.microsoft.com/office/drawing/2014/main" id="{69E270E2-5B60-4025-84C1-DDB4215432C6}"/>
                </a:ext>
              </a:extLst>
            </p:cNvPr>
            <p:cNvCxnSpPr/>
            <p:nvPr/>
          </p:nvCxnSpPr>
          <p:spPr>
            <a:xfrm>
              <a:off x="10132219" y="4953000"/>
              <a:ext cx="14478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17" name="Gruppierung 7173">
              <a:extLst>
                <a:ext uri="{FF2B5EF4-FFF2-40B4-BE49-F238E27FC236}">
                  <a16:creationId xmlns:a16="http://schemas.microsoft.com/office/drawing/2014/main" id="{5A228CC6-BE00-437A-952D-86355308D719}"/>
                </a:ext>
              </a:extLst>
            </p:cNvPr>
            <p:cNvGrpSpPr/>
            <p:nvPr/>
          </p:nvGrpSpPr>
          <p:grpSpPr>
            <a:xfrm>
              <a:off x="10056019" y="4724400"/>
              <a:ext cx="76200" cy="228600"/>
              <a:chOff x="10513219" y="5715000"/>
              <a:chExt cx="76200" cy="228600"/>
            </a:xfrm>
          </p:grpSpPr>
          <p:cxnSp>
            <p:nvCxnSpPr>
              <p:cNvPr id="23" name="Gerade Verbindung 29">
                <a:extLst>
                  <a:ext uri="{FF2B5EF4-FFF2-40B4-BE49-F238E27FC236}">
                    <a16:creationId xmlns:a16="http://schemas.microsoft.com/office/drawing/2014/main" id="{33E5B083-F9D5-4B9E-825C-F5F1BD54450F}"/>
                  </a:ext>
                </a:extLst>
              </p:cNvPr>
              <p:cNvCxnSpPr/>
              <p:nvPr/>
            </p:nvCxnSpPr>
            <p:spPr>
              <a:xfrm flipV="1">
                <a:off x="10513219" y="5715000"/>
                <a:ext cx="0" cy="22860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4" name="Gerade Verbindung 32">
                <a:extLst>
                  <a:ext uri="{FF2B5EF4-FFF2-40B4-BE49-F238E27FC236}">
                    <a16:creationId xmlns:a16="http://schemas.microsoft.com/office/drawing/2014/main" id="{BA2F034E-E3BF-4CD3-BDDA-2F297E35A691}"/>
                  </a:ext>
                </a:extLst>
              </p:cNvPr>
              <p:cNvCxnSpPr/>
              <p:nvPr/>
            </p:nvCxnSpPr>
            <p:spPr>
              <a:xfrm flipV="1">
                <a:off x="10589419" y="5715000"/>
                <a:ext cx="0" cy="22860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5" name="Gerade Verbindung 35">
                <a:extLst>
                  <a:ext uri="{FF2B5EF4-FFF2-40B4-BE49-F238E27FC236}">
                    <a16:creationId xmlns:a16="http://schemas.microsoft.com/office/drawing/2014/main" id="{2E53894B-AF5F-4E96-9B71-A4013BFF32E9}"/>
                  </a:ext>
                </a:extLst>
              </p:cNvPr>
              <p:cNvCxnSpPr/>
              <p:nvPr/>
            </p:nvCxnSpPr>
            <p:spPr>
              <a:xfrm>
                <a:off x="10513219" y="5715000"/>
                <a:ext cx="762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18" name="Textfeld 37">
              <a:extLst>
                <a:ext uri="{FF2B5EF4-FFF2-40B4-BE49-F238E27FC236}">
                  <a16:creationId xmlns:a16="http://schemas.microsoft.com/office/drawing/2014/main" id="{02D0EFA2-06D0-4252-AA41-2524AFCCBD33}"/>
                </a:ext>
              </a:extLst>
            </p:cNvPr>
            <p:cNvSpPr txBox="1"/>
            <p:nvPr/>
          </p:nvSpPr>
          <p:spPr>
            <a:xfrm>
              <a:off x="6681535" y="4584001"/>
              <a:ext cx="1251539" cy="533400"/>
            </a:xfrm>
            <a:prstGeom prst="rect">
              <a:avLst/>
            </a:prstGeom>
          </p:spPr>
          <p:txBody>
            <a:bodyPr vert="horz" wrap="none" lIns="0" tIns="0" rIns="0" bIns="0" rtlCol="0" anchor="t">
              <a:noAutofit/>
            </a:bodyPr>
            <a:lstStyle/>
            <a:p>
              <a:pPr algn="r"/>
              <a:r>
                <a:rPr lang="en-GB" sz="1200" dirty="0"/>
                <a:t>Timer-generated</a:t>
              </a:r>
            </a:p>
            <a:p>
              <a:pPr algn="r"/>
              <a:r>
                <a:rPr lang="en-GB" sz="1200" dirty="0"/>
                <a:t>interrupt</a:t>
              </a:r>
            </a:p>
          </p:txBody>
        </p:sp>
        <p:grpSp>
          <p:nvGrpSpPr>
            <p:cNvPr id="19" name="Gruppierung 42">
              <a:extLst>
                <a:ext uri="{FF2B5EF4-FFF2-40B4-BE49-F238E27FC236}">
                  <a16:creationId xmlns:a16="http://schemas.microsoft.com/office/drawing/2014/main" id="{84F2616F-8629-4685-A222-A4F84E2D6F38}"/>
                </a:ext>
              </a:extLst>
            </p:cNvPr>
            <p:cNvGrpSpPr/>
            <p:nvPr/>
          </p:nvGrpSpPr>
          <p:grpSpPr>
            <a:xfrm>
              <a:off x="8004380" y="4724400"/>
              <a:ext cx="148491" cy="228600"/>
              <a:chOff x="10442780" y="5715000"/>
              <a:chExt cx="148491" cy="228600"/>
            </a:xfrm>
          </p:grpSpPr>
          <p:cxnSp>
            <p:nvCxnSpPr>
              <p:cNvPr id="20" name="Gerade Verbindung 43">
                <a:extLst>
                  <a:ext uri="{FF2B5EF4-FFF2-40B4-BE49-F238E27FC236}">
                    <a16:creationId xmlns:a16="http://schemas.microsoft.com/office/drawing/2014/main" id="{4BA35104-83AE-4D74-B156-1F9BE259F7C5}"/>
                  </a:ext>
                </a:extLst>
              </p:cNvPr>
              <p:cNvCxnSpPr/>
              <p:nvPr/>
            </p:nvCxnSpPr>
            <p:spPr>
              <a:xfrm flipV="1">
                <a:off x="10443065" y="5715000"/>
                <a:ext cx="0" cy="22860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 name="Gerade Verbindung 44">
                <a:extLst>
                  <a:ext uri="{FF2B5EF4-FFF2-40B4-BE49-F238E27FC236}">
                    <a16:creationId xmlns:a16="http://schemas.microsoft.com/office/drawing/2014/main" id="{1995372A-6BDA-4DA8-AE36-886943B5B2D8}"/>
                  </a:ext>
                </a:extLst>
              </p:cNvPr>
              <p:cNvCxnSpPr/>
              <p:nvPr/>
            </p:nvCxnSpPr>
            <p:spPr>
              <a:xfrm flipV="1">
                <a:off x="10589419" y="5715000"/>
                <a:ext cx="0" cy="22860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2" name="Gerade Verbindung 45">
                <a:extLst>
                  <a:ext uri="{FF2B5EF4-FFF2-40B4-BE49-F238E27FC236}">
                    <a16:creationId xmlns:a16="http://schemas.microsoft.com/office/drawing/2014/main" id="{38796D4F-255C-4084-80B9-B0217F778E08}"/>
                  </a:ext>
                </a:extLst>
              </p:cNvPr>
              <p:cNvCxnSpPr/>
              <p:nvPr/>
            </p:nvCxnSpPr>
            <p:spPr>
              <a:xfrm>
                <a:off x="10442780" y="5715000"/>
                <a:ext cx="148491"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Tree>
    <p:extLst>
      <p:ext uri="{BB962C8B-B14F-4D97-AF65-F5344CB8AC3E}">
        <p14:creationId xmlns:p14="http://schemas.microsoft.com/office/powerpoint/2010/main" val="20016016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BD56B-00B1-4F6F-AC81-8856FBAE9806}"/>
              </a:ext>
            </a:extLst>
          </p:cNvPr>
          <p:cNvSpPr>
            <a:spLocks noGrp="1"/>
          </p:cNvSpPr>
          <p:nvPr>
            <p:ph type="title"/>
          </p:nvPr>
        </p:nvSpPr>
        <p:spPr/>
        <p:txBody>
          <a:bodyPr/>
          <a:lstStyle/>
          <a:p>
            <a:r>
              <a:rPr lang="en-GB" dirty="0"/>
              <a:t>Components of a Standard Timer</a:t>
            </a:r>
            <a:endParaRPr lang="en-US" dirty="0"/>
          </a:p>
        </p:txBody>
      </p:sp>
      <p:graphicFrame>
        <p:nvGraphicFramePr>
          <p:cNvPr id="4" name="Content Placeholder 3">
            <a:extLst>
              <a:ext uri="{FF2B5EF4-FFF2-40B4-BE49-F238E27FC236}">
                <a16:creationId xmlns:a16="http://schemas.microsoft.com/office/drawing/2014/main" id="{CDDAFFE2-69C1-4D56-A16A-2E8EFFEFDBC6}"/>
              </a:ext>
            </a:extLst>
          </p:cNvPr>
          <p:cNvGraphicFramePr>
            <a:graphicFrameLocks noGrp="1"/>
          </p:cNvGraphicFramePr>
          <p:nvPr>
            <p:ph idx="1"/>
            <p:extLst>
              <p:ext uri="{D42A27DB-BD31-4B8C-83A1-F6EECF244321}">
                <p14:modId xmlns:p14="http://schemas.microsoft.com/office/powerpoint/2010/main" val="2664132151"/>
              </p:ext>
            </p:extLst>
          </p:nvPr>
        </p:nvGraphicFramePr>
        <p:xfrm>
          <a:off x="479425" y="1171111"/>
          <a:ext cx="11233150" cy="49483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11292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DF82B-0FDA-4AEC-9FD7-6467F676EA35}"/>
              </a:ext>
            </a:extLst>
          </p:cNvPr>
          <p:cNvSpPr>
            <a:spLocks noGrp="1"/>
          </p:cNvSpPr>
          <p:nvPr>
            <p:ph type="title"/>
          </p:nvPr>
        </p:nvSpPr>
        <p:spPr/>
        <p:txBody>
          <a:bodyPr/>
          <a:lstStyle/>
          <a:p>
            <a:r>
              <a:rPr lang="en-GB" dirty="0"/>
              <a:t>Timer Operation Mode</a:t>
            </a:r>
            <a:endParaRPr lang="en-US" dirty="0"/>
          </a:p>
        </p:txBody>
      </p:sp>
      <p:sp>
        <p:nvSpPr>
          <p:cNvPr id="3" name="Content Placeholder 2">
            <a:extLst>
              <a:ext uri="{FF2B5EF4-FFF2-40B4-BE49-F238E27FC236}">
                <a16:creationId xmlns:a16="http://schemas.microsoft.com/office/drawing/2014/main" id="{66068F15-F80E-4D93-976A-E23417948A52}"/>
              </a:ext>
            </a:extLst>
          </p:cNvPr>
          <p:cNvSpPr>
            <a:spLocks noGrp="1"/>
          </p:cNvSpPr>
          <p:nvPr>
            <p:ph idx="1"/>
          </p:nvPr>
        </p:nvSpPr>
        <p:spPr>
          <a:xfrm>
            <a:off x="479425" y="1171112"/>
            <a:ext cx="11233150" cy="2412716"/>
          </a:xfrm>
        </p:spPr>
        <p:txBody>
          <a:bodyPr/>
          <a:lstStyle/>
          <a:p>
            <a:r>
              <a:rPr lang="en-GB" sz="1800" dirty="0"/>
              <a:t>Typically, a standard timer may have three operation modes: compare mode, capture mode, and </a:t>
            </a:r>
            <a:r>
              <a:rPr lang="en-GB" sz="1800"/>
              <a:t>PWM mode</a:t>
            </a:r>
            <a:endParaRPr lang="en-GB" sz="1800" dirty="0"/>
          </a:p>
          <a:p>
            <a:pPr lvl="1">
              <a:spcBef>
                <a:spcPts val="600"/>
              </a:spcBef>
            </a:pPr>
            <a:endParaRPr lang="en-GB" sz="1400" dirty="0"/>
          </a:p>
          <a:p>
            <a:r>
              <a:rPr lang="en-GB" sz="1800" dirty="0"/>
              <a:t>Compare mode example:</a:t>
            </a:r>
          </a:p>
          <a:p>
            <a:pPr lvl="1">
              <a:spcBef>
                <a:spcPts val="600"/>
              </a:spcBef>
            </a:pPr>
            <a:r>
              <a:rPr lang="en-GB" sz="1800" dirty="0"/>
              <a:t>Preload the compare register with a </a:t>
            </a:r>
            <a:r>
              <a:rPr lang="en-GB" sz="1800"/>
              <a:t>desired value</a:t>
            </a:r>
            <a:endParaRPr lang="en-GB" sz="1800" dirty="0"/>
          </a:p>
          <a:p>
            <a:pPr lvl="1">
              <a:spcBef>
                <a:spcPts val="600"/>
              </a:spcBef>
            </a:pPr>
            <a:r>
              <a:rPr lang="en-GB" sz="1800" dirty="0"/>
              <a:t>Timer register is incremented or decremented automatically at a certain frequency dictated by </a:t>
            </a:r>
            <a:r>
              <a:rPr lang="en-GB" sz="1800"/>
              <a:t>the prescaler</a:t>
            </a:r>
            <a:endParaRPr lang="en-GB" sz="1800" dirty="0"/>
          </a:p>
          <a:p>
            <a:pPr lvl="1">
              <a:spcBef>
                <a:spcPts val="600"/>
              </a:spcBef>
            </a:pPr>
            <a:r>
              <a:rPr lang="en-GB" sz="1800" dirty="0"/>
              <a:t>The values in the compare register and the timer register are automatically compared. Once equal, an interrupt can be generated, and the timer register should </a:t>
            </a:r>
            <a:r>
              <a:rPr lang="en-GB" sz="1800"/>
              <a:t>be reset</a:t>
            </a:r>
            <a:endParaRPr lang="en-GB" sz="1800" dirty="0"/>
          </a:p>
          <a:p>
            <a:pPr marL="0" indent="0">
              <a:buNone/>
            </a:pPr>
            <a:endParaRPr lang="en-US" dirty="0"/>
          </a:p>
        </p:txBody>
      </p:sp>
      <p:grpSp>
        <p:nvGrpSpPr>
          <p:cNvPr id="4" name="Gruppierung 1">
            <a:extLst>
              <a:ext uri="{FF2B5EF4-FFF2-40B4-BE49-F238E27FC236}">
                <a16:creationId xmlns:a16="http://schemas.microsoft.com/office/drawing/2014/main" id="{E6113764-6414-4D02-AC0E-CA6AAFFEE357}"/>
              </a:ext>
            </a:extLst>
          </p:cNvPr>
          <p:cNvGrpSpPr/>
          <p:nvPr/>
        </p:nvGrpSpPr>
        <p:grpSpPr>
          <a:xfrm>
            <a:off x="322790" y="4002135"/>
            <a:ext cx="7897058" cy="1700214"/>
            <a:chOff x="957359" y="3861267"/>
            <a:chExt cx="10616286" cy="1700214"/>
          </a:xfrm>
        </p:grpSpPr>
        <p:sp>
          <p:nvSpPr>
            <p:cNvPr id="5" name="Rectangle 4">
              <a:extLst>
                <a:ext uri="{FF2B5EF4-FFF2-40B4-BE49-F238E27FC236}">
                  <a16:creationId xmlns:a16="http://schemas.microsoft.com/office/drawing/2014/main" id="{B64F30C7-63F3-4B46-97F7-B3FC4EA8DDC6}"/>
                </a:ext>
              </a:extLst>
            </p:cNvPr>
            <p:cNvSpPr/>
            <p:nvPr/>
          </p:nvSpPr>
          <p:spPr bwMode="auto">
            <a:xfrm>
              <a:off x="5759317" y="5167781"/>
              <a:ext cx="2553818" cy="377825"/>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500" dirty="0">
                  <a:solidFill>
                    <a:schemeClr val="bg1"/>
                  </a:solidFill>
                  <a:cs typeface="+mn-cs"/>
                </a:rPr>
                <a:t>Timer Register</a:t>
              </a:r>
            </a:p>
          </p:txBody>
        </p:sp>
        <p:sp>
          <p:nvSpPr>
            <p:cNvPr id="6" name="Rectangle 5">
              <a:extLst>
                <a:ext uri="{FF2B5EF4-FFF2-40B4-BE49-F238E27FC236}">
                  <a16:creationId xmlns:a16="http://schemas.microsoft.com/office/drawing/2014/main" id="{FD1F4E0C-4072-4CDC-97E3-8A2C8B9571F9}"/>
                </a:ext>
              </a:extLst>
            </p:cNvPr>
            <p:cNvSpPr/>
            <p:nvPr/>
          </p:nvSpPr>
          <p:spPr bwMode="auto">
            <a:xfrm>
              <a:off x="5759317" y="3861267"/>
              <a:ext cx="2553819" cy="376238"/>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500" dirty="0">
                  <a:solidFill>
                    <a:schemeClr val="bg1"/>
                  </a:solidFill>
                  <a:cs typeface="+mn-cs"/>
                </a:rPr>
                <a:t>Compare Register</a:t>
              </a:r>
            </a:p>
          </p:txBody>
        </p:sp>
        <p:grpSp>
          <p:nvGrpSpPr>
            <p:cNvPr id="7" name="Group 11">
              <a:extLst>
                <a:ext uri="{FF2B5EF4-FFF2-40B4-BE49-F238E27FC236}">
                  <a16:creationId xmlns:a16="http://schemas.microsoft.com/office/drawing/2014/main" id="{15F0C9C3-144B-4508-8B66-3708C0517B9D}"/>
                </a:ext>
              </a:extLst>
            </p:cNvPr>
            <p:cNvGrpSpPr>
              <a:grpSpLocks/>
            </p:cNvGrpSpPr>
            <p:nvPr/>
          </p:nvGrpSpPr>
          <p:grpSpPr bwMode="auto">
            <a:xfrm>
              <a:off x="1540332" y="5169368"/>
              <a:ext cx="524728" cy="392113"/>
              <a:chOff x="1238250" y="5026479"/>
              <a:chExt cx="393246" cy="393246"/>
            </a:xfrm>
            <a:effectLst>
              <a:outerShdw blurRad="50800" dist="38100" dir="2700000" algn="tl" rotWithShape="0">
                <a:prstClr val="black">
                  <a:alpha val="40000"/>
                </a:prstClr>
              </a:outerShdw>
            </a:effectLst>
          </p:grpSpPr>
          <p:sp>
            <p:nvSpPr>
              <p:cNvPr id="17" name="Rectangle 16">
                <a:extLst>
                  <a:ext uri="{FF2B5EF4-FFF2-40B4-BE49-F238E27FC236}">
                    <a16:creationId xmlns:a16="http://schemas.microsoft.com/office/drawing/2014/main" id="{A6DF6E2D-2AC0-4230-88FB-FCE018270341}"/>
                  </a:ext>
                </a:extLst>
              </p:cNvPr>
              <p:cNvSpPr/>
              <p:nvPr/>
            </p:nvSpPr>
            <p:spPr bwMode="auto">
              <a:xfrm>
                <a:off x="1238250" y="5026479"/>
                <a:ext cx="393246" cy="393246"/>
              </a:xfrm>
              <a:prstGeom prst="rect">
                <a:avLst/>
              </a:prstGeom>
              <a:solidFill>
                <a:schemeClr val="accent5"/>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mn-cs"/>
                </a:endParaRPr>
              </a:p>
            </p:txBody>
          </p:sp>
          <p:cxnSp>
            <p:nvCxnSpPr>
              <p:cNvPr id="18" name="Straight Connector 17">
                <a:extLst>
                  <a:ext uri="{FF2B5EF4-FFF2-40B4-BE49-F238E27FC236}">
                    <a16:creationId xmlns:a16="http://schemas.microsoft.com/office/drawing/2014/main" id="{F9AEF331-0134-4A72-A136-BC47499FBDFF}"/>
                  </a:ext>
                </a:extLst>
              </p:cNvPr>
              <p:cNvCxnSpPr/>
              <p:nvPr/>
            </p:nvCxnSpPr>
            <p:spPr bwMode="auto">
              <a:xfrm>
                <a:off x="1238250" y="5026479"/>
                <a:ext cx="393246" cy="39324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9CC0C270-661D-4D31-ABD8-71F487D6936E}"/>
                  </a:ext>
                </a:extLst>
              </p:cNvPr>
              <p:cNvCxnSpPr/>
              <p:nvPr/>
            </p:nvCxnSpPr>
            <p:spPr bwMode="auto">
              <a:xfrm flipH="1">
                <a:off x="1238250" y="5026479"/>
                <a:ext cx="393246" cy="39324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sp>
          <p:nvSpPr>
            <p:cNvPr id="8" name="Rectangle 7">
              <a:extLst>
                <a:ext uri="{FF2B5EF4-FFF2-40B4-BE49-F238E27FC236}">
                  <a16:creationId xmlns:a16="http://schemas.microsoft.com/office/drawing/2014/main" id="{9523F239-700F-4524-918B-39944CB72254}"/>
                </a:ext>
              </a:extLst>
            </p:cNvPr>
            <p:cNvSpPr/>
            <p:nvPr/>
          </p:nvSpPr>
          <p:spPr bwMode="auto">
            <a:xfrm>
              <a:off x="3131444" y="5169367"/>
              <a:ext cx="1561490" cy="376238"/>
            </a:xfrm>
            <a:prstGeom prst="rect">
              <a:avLst/>
            </a:prstGeom>
            <a:solidFill>
              <a:schemeClr val="accent3"/>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500" dirty="0"/>
                <a:t>Prescaler</a:t>
              </a:r>
            </a:p>
          </p:txBody>
        </p:sp>
        <p:cxnSp>
          <p:nvCxnSpPr>
            <p:cNvPr id="9" name="Straight Arrow Connector 8">
              <a:extLst>
                <a:ext uri="{FF2B5EF4-FFF2-40B4-BE49-F238E27FC236}">
                  <a16:creationId xmlns:a16="http://schemas.microsoft.com/office/drawing/2014/main" id="{8B4F945A-9D30-4CB5-9725-0A276BC39B0B}"/>
                </a:ext>
              </a:extLst>
            </p:cNvPr>
            <p:cNvCxnSpPr>
              <a:stCxn id="17" idx="3"/>
            </p:cNvCxnSpPr>
            <p:nvPr/>
          </p:nvCxnSpPr>
          <p:spPr bwMode="auto">
            <a:xfrm>
              <a:off x="2065060" y="5366217"/>
              <a:ext cx="106638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sp>
          <p:nvSpPr>
            <p:cNvPr id="10" name="Rectangle 9">
              <a:extLst>
                <a:ext uri="{FF2B5EF4-FFF2-40B4-BE49-F238E27FC236}">
                  <a16:creationId xmlns:a16="http://schemas.microsoft.com/office/drawing/2014/main" id="{2E0C152C-9442-434D-9610-CAF76993EEDC}"/>
                </a:ext>
              </a:extLst>
            </p:cNvPr>
            <p:cNvSpPr/>
            <p:nvPr/>
          </p:nvSpPr>
          <p:spPr bwMode="auto">
            <a:xfrm>
              <a:off x="5759317" y="4524843"/>
              <a:ext cx="2553819" cy="377825"/>
            </a:xfrm>
            <a:prstGeom prst="rect">
              <a:avLst/>
            </a:prstGeom>
            <a:solidFill>
              <a:schemeClr val="accent5"/>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500" dirty="0">
                  <a:solidFill>
                    <a:schemeClr val="bg1"/>
                  </a:solidFill>
                </a:rPr>
                <a:t>Comparator</a:t>
              </a:r>
            </a:p>
          </p:txBody>
        </p:sp>
        <p:cxnSp>
          <p:nvCxnSpPr>
            <p:cNvPr id="11" name="Straight Arrow Connector 10">
              <a:extLst>
                <a:ext uri="{FF2B5EF4-FFF2-40B4-BE49-F238E27FC236}">
                  <a16:creationId xmlns:a16="http://schemas.microsoft.com/office/drawing/2014/main" id="{30C19D2B-513C-4DC6-906A-5EE37A861019}"/>
                </a:ext>
              </a:extLst>
            </p:cNvPr>
            <p:cNvCxnSpPr>
              <a:stCxn id="5" idx="0"/>
            </p:cNvCxnSpPr>
            <p:nvPr/>
          </p:nvCxnSpPr>
          <p:spPr bwMode="auto">
            <a:xfrm flipH="1" flipV="1">
              <a:off x="7035168" y="4891556"/>
              <a:ext cx="0" cy="276225"/>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12" name="Straight Arrow Connector 11">
              <a:extLst>
                <a:ext uri="{FF2B5EF4-FFF2-40B4-BE49-F238E27FC236}">
                  <a16:creationId xmlns:a16="http://schemas.microsoft.com/office/drawing/2014/main" id="{F5679549-1DF8-424D-99F5-53F57D41C510}"/>
                </a:ext>
              </a:extLst>
            </p:cNvPr>
            <p:cNvCxnSpPr/>
            <p:nvPr/>
          </p:nvCxnSpPr>
          <p:spPr bwMode="auto">
            <a:xfrm flipH="1">
              <a:off x="7035168" y="4237505"/>
              <a:ext cx="0" cy="28575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13" name="Straight Arrow Connector 12">
              <a:extLst>
                <a:ext uri="{FF2B5EF4-FFF2-40B4-BE49-F238E27FC236}">
                  <a16:creationId xmlns:a16="http://schemas.microsoft.com/office/drawing/2014/main" id="{F4957528-3BDC-4701-A073-33C658ADF508}"/>
                </a:ext>
              </a:extLst>
            </p:cNvPr>
            <p:cNvCxnSpPr/>
            <p:nvPr/>
          </p:nvCxnSpPr>
          <p:spPr bwMode="auto">
            <a:xfrm>
              <a:off x="4692933" y="5366217"/>
              <a:ext cx="106638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14" name="Straight Arrow Connector 13">
              <a:extLst>
                <a:ext uri="{FF2B5EF4-FFF2-40B4-BE49-F238E27FC236}">
                  <a16:creationId xmlns:a16="http://schemas.microsoft.com/office/drawing/2014/main" id="{2232E702-4119-4CE3-9E98-8C55EF2D7218}"/>
                </a:ext>
              </a:extLst>
            </p:cNvPr>
            <p:cNvCxnSpPr/>
            <p:nvPr/>
          </p:nvCxnSpPr>
          <p:spPr bwMode="auto">
            <a:xfrm>
              <a:off x="8313136" y="4685180"/>
              <a:ext cx="106638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sp>
          <p:nvSpPr>
            <p:cNvPr id="15" name="TextBox 28">
              <a:extLst>
                <a:ext uri="{FF2B5EF4-FFF2-40B4-BE49-F238E27FC236}">
                  <a16:creationId xmlns:a16="http://schemas.microsoft.com/office/drawing/2014/main" id="{744F773E-9AB2-4D67-B132-10B7F6F20A99}"/>
                </a:ext>
              </a:extLst>
            </p:cNvPr>
            <p:cNvSpPr txBox="1">
              <a:spLocks noChangeArrowheads="1"/>
            </p:cNvSpPr>
            <p:nvPr/>
          </p:nvSpPr>
          <p:spPr bwMode="auto">
            <a:xfrm>
              <a:off x="9504354" y="4516906"/>
              <a:ext cx="206929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500" dirty="0">
                  <a:latin typeface="+mn-lt"/>
                </a:rPr>
                <a:t>Interrupt event</a:t>
              </a:r>
            </a:p>
          </p:txBody>
        </p:sp>
        <p:sp>
          <p:nvSpPr>
            <p:cNvPr id="16" name="TextBox 29">
              <a:extLst>
                <a:ext uri="{FF2B5EF4-FFF2-40B4-BE49-F238E27FC236}">
                  <a16:creationId xmlns:a16="http://schemas.microsoft.com/office/drawing/2014/main" id="{D2D2F2C6-76D3-4B7E-87B7-48647CF30553}"/>
                </a:ext>
              </a:extLst>
            </p:cNvPr>
            <p:cNvSpPr txBox="1">
              <a:spLocks noChangeArrowheads="1"/>
            </p:cNvSpPr>
            <p:nvPr/>
          </p:nvSpPr>
          <p:spPr bwMode="auto">
            <a:xfrm>
              <a:off x="957359" y="4838315"/>
              <a:ext cx="183020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500" dirty="0">
                  <a:latin typeface="+mn-lt"/>
                </a:rPr>
                <a:t>Clock source</a:t>
              </a:r>
            </a:p>
          </p:txBody>
        </p:sp>
      </p:grpSp>
      <p:grpSp>
        <p:nvGrpSpPr>
          <p:cNvPr id="20" name="Gruppierung 19">
            <a:extLst>
              <a:ext uri="{FF2B5EF4-FFF2-40B4-BE49-F238E27FC236}">
                <a16:creationId xmlns:a16="http://schemas.microsoft.com/office/drawing/2014/main" id="{D5C8992E-78AB-4CD5-9E81-788847FC6CE5}"/>
              </a:ext>
            </a:extLst>
          </p:cNvPr>
          <p:cNvGrpSpPr/>
          <p:nvPr/>
        </p:nvGrpSpPr>
        <p:grpSpPr>
          <a:xfrm>
            <a:off x="8729289" y="3583828"/>
            <a:ext cx="3121819" cy="2133600"/>
            <a:chOff x="7084219" y="1828800"/>
            <a:chExt cx="4645819" cy="3200400"/>
          </a:xfrm>
        </p:grpSpPr>
        <p:pic>
          <p:nvPicPr>
            <p:cNvPr id="21" name="Bild 20">
              <a:extLst>
                <a:ext uri="{FF2B5EF4-FFF2-40B4-BE49-F238E27FC236}">
                  <a16:creationId xmlns:a16="http://schemas.microsoft.com/office/drawing/2014/main" id="{4AFA6D9B-D484-4F52-8A34-2AE117F98DD5}"/>
                </a:ext>
              </a:extLst>
            </p:cNvPr>
            <p:cNvPicPr>
              <a:picLocks noChangeAspect="1"/>
            </p:cNvPicPr>
            <p:nvPr/>
          </p:nvPicPr>
          <p:blipFill rotWithShape="1">
            <a:blip r:embed="rId3"/>
            <a:srcRect l="7733" t="41169" r="1017" b="34604"/>
            <a:stretch/>
          </p:blipFill>
          <p:spPr>
            <a:xfrm>
              <a:off x="8074819" y="3962400"/>
              <a:ext cx="3384000" cy="529200"/>
            </a:xfrm>
            <a:prstGeom prst="rect">
              <a:avLst/>
            </a:prstGeom>
          </p:spPr>
        </p:pic>
        <p:sp>
          <p:nvSpPr>
            <p:cNvPr id="22" name="Textfeld 22">
              <a:extLst>
                <a:ext uri="{FF2B5EF4-FFF2-40B4-BE49-F238E27FC236}">
                  <a16:creationId xmlns:a16="http://schemas.microsoft.com/office/drawing/2014/main" id="{71825C17-A6B2-49DE-A9A0-07A6271B3D4F}"/>
                </a:ext>
              </a:extLst>
            </p:cNvPr>
            <p:cNvSpPr txBox="1"/>
            <p:nvPr/>
          </p:nvSpPr>
          <p:spPr>
            <a:xfrm>
              <a:off x="7312818" y="3937752"/>
              <a:ext cx="914400" cy="381000"/>
            </a:xfrm>
            <a:prstGeom prst="rect">
              <a:avLst/>
            </a:prstGeom>
          </p:spPr>
          <p:txBody>
            <a:bodyPr vert="horz" wrap="none" lIns="0" tIns="0" rIns="0" bIns="0" rtlCol="0" anchor="t">
              <a:noAutofit/>
            </a:bodyPr>
            <a:lstStyle/>
            <a:p>
              <a:r>
                <a:rPr lang="en-GB" sz="1200" dirty="0"/>
                <a:t>System</a:t>
              </a:r>
            </a:p>
            <a:p>
              <a:r>
                <a:rPr lang="en-GB" sz="1200" dirty="0"/>
                <a:t>clock</a:t>
              </a:r>
            </a:p>
          </p:txBody>
        </p:sp>
        <p:cxnSp>
          <p:nvCxnSpPr>
            <p:cNvPr id="23" name="Gerade Verbindung mit Pfeil 23">
              <a:extLst>
                <a:ext uri="{FF2B5EF4-FFF2-40B4-BE49-F238E27FC236}">
                  <a16:creationId xmlns:a16="http://schemas.microsoft.com/office/drawing/2014/main" id="{0E755A86-17E5-4A09-A06F-33375F428EE7}"/>
                </a:ext>
              </a:extLst>
            </p:cNvPr>
            <p:cNvCxnSpPr/>
            <p:nvPr/>
          </p:nvCxnSpPr>
          <p:spPr>
            <a:xfrm>
              <a:off x="7770019" y="3810000"/>
              <a:ext cx="3733800" cy="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24" name="Gerade Verbindung mit Pfeil 24">
              <a:extLst>
                <a:ext uri="{FF2B5EF4-FFF2-40B4-BE49-F238E27FC236}">
                  <a16:creationId xmlns:a16="http://schemas.microsoft.com/office/drawing/2014/main" id="{31E44CF1-BCDE-42A5-AC5F-4A62074CD6FE}"/>
                </a:ext>
              </a:extLst>
            </p:cNvPr>
            <p:cNvCxnSpPr/>
            <p:nvPr/>
          </p:nvCxnSpPr>
          <p:spPr>
            <a:xfrm flipV="1">
              <a:off x="8074819" y="1828800"/>
              <a:ext cx="0" cy="2133600"/>
            </a:xfrm>
            <a:prstGeom prst="straightConnector1">
              <a:avLst/>
            </a:prstGeom>
            <a:ln>
              <a:headEnd type="none"/>
              <a:tailEnd type="none"/>
            </a:ln>
          </p:spPr>
          <p:style>
            <a:lnRef idx="2">
              <a:schemeClr val="accent1"/>
            </a:lnRef>
            <a:fillRef idx="0">
              <a:schemeClr val="accent1"/>
            </a:fillRef>
            <a:effectRef idx="1">
              <a:schemeClr val="accent1"/>
            </a:effectRef>
            <a:fontRef idx="minor">
              <a:schemeClr val="tx1"/>
            </a:fontRef>
          </p:style>
        </p:cxnSp>
        <p:cxnSp>
          <p:nvCxnSpPr>
            <p:cNvPr id="25" name="Gerade Verbindung 25">
              <a:extLst>
                <a:ext uri="{FF2B5EF4-FFF2-40B4-BE49-F238E27FC236}">
                  <a16:creationId xmlns:a16="http://schemas.microsoft.com/office/drawing/2014/main" id="{2F798308-4485-4C29-97E8-6010C078093F}"/>
                </a:ext>
              </a:extLst>
            </p:cNvPr>
            <p:cNvCxnSpPr/>
            <p:nvPr/>
          </p:nvCxnSpPr>
          <p:spPr>
            <a:xfrm flipV="1">
              <a:off x="8151019" y="2209800"/>
              <a:ext cx="1905000" cy="1600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Gerade Verbindung 28">
              <a:extLst>
                <a:ext uri="{FF2B5EF4-FFF2-40B4-BE49-F238E27FC236}">
                  <a16:creationId xmlns:a16="http://schemas.microsoft.com/office/drawing/2014/main" id="{4FC4F126-EAAB-48AF-8103-3F3BDD4F22B0}"/>
                </a:ext>
              </a:extLst>
            </p:cNvPr>
            <p:cNvCxnSpPr/>
            <p:nvPr/>
          </p:nvCxnSpPr>
          <p:spPr>
            <a:xfrm>
              <a:off x="7922419" y="2209800"/>
              <a:ext cx="24384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7" name="Textfeld 29">
              <a:extLst>
                <a:ext uri="{FF2B5EF4-FFF2-40B4-BE49-F238E27FC236}">
                  <a16:creationId xmlns:a16="http://schemas.microsoft.com/office/drawing/2014/main" id="{D10D85C0-D79B-492E-A6F3-FF3D94AF5F9A}"/>
                </a:ext>
              </a:extLst>
            </p:cNvPr>
            <p:cNvSpPr txBox="1"/>
            <p:nvPr/>
          </p:nvSpPr>
          <p:spPr>
            <a:xfrm>
              <a:off x="8454629" y="2590787"/>
              <a:ext cx="914400" cy="284561"/>
            </a:xfrm>
            <a:prstGeom prst="rect">
              <a:avLst/>
            </a:prstGeom>
          </p:spPr>
          <p:txBody>
            <a:bodyPr vert="horz" wrap="none" lIns="0" tIns="0" rIns="0" bIns="0" rtlCol="0" anchor="t">
              <a:normAutofit/>
            </a:bodyPr>
            <a:lstStyle/>
            <a:p>
              <a:r>
                <a:rPr lang="en-GB" sz="1200" dirty="0"/>
                <a:t>Timer</a:t>
              </a:r>
            </a:p>
          </p:txBody>
        </p:sp>
        <p:sp>
          <p:nvSpPr>
            <p:cNvPr id="28" name="Textfeld 30">
              <a:extLst>
                <a:ext uri="{FF2B5EF4-FFF2-40B4-BE49-F238E27FC236}">
                  <a16:creationId xmlns:a16="http://schemas.microsoft.com/office/drawing/2014/main" id="{FDA8FA77-8264-4744-A0A5-FBBCF43F4D19}"/>
                </a:ext>
              </a:extLst>
            </p:cNvPr>
            <p:cNvSpPr txBox="1"/>
            <p:nvPr/>
          </p:nvSpPr>
          <p:spPr>
            <a:xfrm>
              <a:off x="8142857" y="1895544"/>
              <a:ext cx="2217961" cy="266024"/>
            </a:xfrm>
            <a:prstGeom prst="rect">
              <a:avLst/>
            </a:prstGeom>
          </p:spPr>
          <p:txBody>
            <a:bodyPr vert="horz" wrap="none" lIns="0" tIns="0" rIns="0" bIns="0" rtlCol="0" anchor="t">
              <a:normAutofit lnSpcReduction="10000"/>
            </a:bodyPr>
            <a:lstStyle/>
            <a:p>
              <a:pPr algn="ctr"/>
              <a:r>
                <a:rPr lang="en-GB" sz="1200" dirty="0"/>
                <a:t>Predefined reset value</a:t>
              </a:r>
            </a:p>
          </p:txBody>
        </p:sp>
        <p:cxnSp>
          <p:nvCxnSpPr>
            <p:cNvPr id="29" name="Gerade Verbindung 31">
              <a:extLst>
                <a:ext uri="{FF2B5EF4-FFF2-40B4-BE49-F238E27FC236}">
                  <a16:creationId xmlns:a16="http://schemas.microsoft.com/office/drawing/2014/main" id="{AC42A5FB-13A5-4186-9197-D7AF2A4C5025}"/>
                </a:ext>
              </a:extLst>
            </p:cNvPr>
            <p:cNvCxnSpPr/>
            <p:nvPr/>
          </p:nvCxnSpPr>
          <p:spPr>
            <a:xfrm flipV="1">
              <a:off x="10056019" y="2209800"/>
              <a:ext cx="0" cy="16002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Gerade Verbindung 32">
              <a:extLst>
                <a:ext uri="{FF2B5EF4-FFF2-40B4-BE49-F238E27FC236}">
                  <a16:creationId xmlns:a16="http://schemas.microsoft.com/office/drawing/2014/main" id="{D9BE859B-16AC-45F3-836F-ED438C11B70A}"/>
                </a:ext>
              </a:extLst>
            </p:cNvPr>
            <p:cNvCxnSpPr/>
            <p:nvPr/>
          </p:nvCxnSpPr>
          <p:spPr>
            <a:xfrm flipV="1">
              <a:off x="10056019" y="2403824"/>
              <a:ext cx="1674019" cy="140617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Gerade Verbindung 33">
              <a:extLst>
                <a:ext uri="{FF2B5EF4-FFF2-40B4-BE49-F238E27FC236}">
                  <a16:creationId xmlns:a16="http://schemas.microsoft.com/office/drawing/2014/main" id="{40B5F20D-AE47-463C-AECC-7AB83C9E3B4E}"/>
                </a:ext>
              </a:extLst>
            </p:cNvPr>
            <p:cNvCxnSpPr/>
            <p:nvPr/>
          </p:nvCxnSpPr>
          <p:spPr>
            <a:xfrm>
              <a:off x="8151019" y="4953000"/>
              <a:ext cx="19050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Gerade Verbindung 34">
              <a:extLst>
                <a:ext uri="{FF2B5EF4-FFF2-40B4-BE49-F238E27FC236}">
                  <a16:creationId xmlns:a16="http://schemas.microsoft.com/office/drawing/2014/main" id="{B45F4052-252D-4F48-954B-432554C4248A}"/>
                </a:ext>
              </a:extLst>
            </p:cNvPr>
            <p:cNvCxnSpPr/>
            <p:nvPr/>
          </p:nvCxnSpPr>
          <p:spPr>
            <a:xfrm>
              <a:off x="10132219" y="4953000"/>
              <a:ext cx="14478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nvGrpSpPr>
            <p:cNvPr id="33" name="Gruppierung 35">
              <a:extLst>
                <a:ext uri="{FF2B5EF4-FFF2-40B4-BE49-F238E27FC236}">
                  <a16:creationId xmlns:a16="http://schemas.microsoft.com/office/drawing/2014/main" id="{1264C2B6-1CEE-4781-937E-8180E30A6BF2}"/>
                </a:ext>
              </a:extLst>
            </p:cNvPr>
            <p:cNvGrpSpPr/>
            <p:nvPr/>
          </p:nvGrpSpPr>
          <p:grpSpPr>
            <a:xfrm>
              <a:off x="10056019" y="4724400"/>
              <a:ext cx="76200" cy="228600"/>
              <a:chOff x="10513219" y="5715000"/>
              <a:chExt cx="76200" cy="228600"/>
            </a:xfrm>
          </p:grpSpPr>
          <p:cxnSp>
            <p:nvCxnSpPr>
              <p:cNvPr id="39" name="Gerade Verbindung 41">
                <a:extLst>
                  <a:ext uri="{FF2B5EF4-FFF2-40B4-BE49-F238E27FC236}">
                    <a16:creationId xmlns:a16="http://schemas.microsoft.com/office/drawing/2014/main" id="{54965A8A-0D2D-40A0-B1B7-9FA11149345D}"/>
                  </a:ext>
                </a:extLst>
              </p:cNvPr>
              <p:cNvCxnSpPr/>
              <p:nvPr/>
            </p:nvCxnSpPr>
            <p:spPr>
              <a:xfrm flipV="1">
                <a:off x="10513219" y="5715000"/>
                <a:ext cx="0" cy="22860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0" name="Gerade Verbindung 42">
                <a:extLst>
                  <a:ext uri="{FF2B5EF4-FFF2-40B4-BE49-F238E27FC236}">
                    <a16:creationId xmlns:a16="http://schemas.microsoft.com/office/drawing/2014/main" id="{984FECBB-BF6B-4711-98CB-116D08996E52}"/>
                  </a:ext>
                </a:extLst>
              </p:cNvPr>
              <p:cNvCxnSpPr/>
              <p:nvPr/>
            </p:nvCxnSpPr>
            <p:spPr>
              <a:xfrm flipV="1">
                <a:off x="10589419" y="5715000"/>
                <a:ext cx="0" cy="22860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1" name="Gerade Verbindung 43">
                <a:extLst>
                  <a:ext uri="{FF2B5EF4-FFF2-40B4-BE49-F238E27FC236}">
                    <a16:creationId xmlns:a16="http://schemas.microsoft.com/office/drawing/2014/main" id="{E311B9F9-9527-445D-B357-750091758D61}"/>
                  </a:ext>
                </a:extLst>
              </p:cNvPr>
              <p:cNvCxnSpPr/>
              <p:nvPr/>
            </p:nvCxnSpPr>
            <p:spPr>
              <a:xfrm>
                <a:off x="10513219" y="5715000"/>
                <a:ext cx="762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34" name="Textfeld 36">
              <a:extLst>
                <a:ext uri="{FF2B5EF4-FFF2-40B4-BE49-F238E27FC236}">
                  <a16:creationId xmlns:a16="http://schemas.microsoft.com/office/drawing/2014/main" id="{13914D12-7B61-4A83-AA73-CAE3B4A90F5D}"/>
                </a:ext>
              </a:extLst>
            </p:cNvPr>
            <p:cNvSpPr txBox="1"/>
            <p:nvPr/>
          </p:nvSpPr>
          <p:spPr>
            <a:xfrm>
              <a:off x="7084219" y="4648200"/>
              <a:ext cx="914400" cy="381000"/>
            </a:xfrm>
            <a:prstGeom prst="rect">
              <a:avLst/>
            </a:prstGeom>
          </p:spPr>
          <p:txBody>
            <a:bodyPr vert="horz" wrap="none" lIns="0" tIns="0" rIns="0" bIns="0" rtlCol="0" anchor="t">
              <a:noAutofit/>
            </a:bodyPr>
            <a:lstStyle/>
            <a:p>
              <a:pPr algn="r"/>
              <a:r>
                <a:rPr lang="en-GB" sz="1200" dirty="0"/>
                <a:t>Timer-generated </a:t>
              </a:r>
            </a:p>
            <a:p>
              <a:pPr algn="r"/>
              <a:r>
                <a:rPr lang="en-GB" sz="1200" dirty="0"/>
                <a:t>interrupt</a:t>
              </a:r>
            </a:p>
          </p:txBody>
        </p:sp>
        <p:grpSp>
          <p:nvGrpSpPr>
            <p:cNvPr id="35" name="Gruppierung 37">
              <a:extLst>
                <a:ext uri="{FF2B5EF4-FFF2-40B4-BE49-F238E27FC236}">
                  <a16:creationId xmlns:a16="http://schemas.microsoft.com/office/drawing/2014/main" id="{8D1BADD8-7E11-45A7-B72C-EF969616BA3C}"/>
                </a:ext>
              </a:extLst>
            </p:cNvPr>
            <p:cNvGrpSpPr/>
            <p:nvPr/>
          </p:nvGrpSpPr>
          <p:grpSpPr>
            <a:xfrm>
              <a:off x="8074819" y="4724400"/>
              <a:ext cx="76200" cy="228600"/>
              <a:chOff x="10513219" y="5715000"/>
              <a:chExt cx="76200" cy="228600"/>
            </a:xfrm>
          </p:grpSpPr>
          <p:cxnSp>
            <p:nvCxnSpPr>
              <p:cNvPr id="36" name="Gerade Verbindung 38">
                <a:extLst>
                  <a:ext uri="{FF2B5EF4-FFF2-40B4-BE49-F238E27FC236}">
                    <a16:creationId xmlns:a16="http://schemas.microsoft.com/office/drawing/2014/main" id="{991B4A71-3FE4-467F-9AC8-E120C7CAC94E}"/>
                  </a:ext>
                </a:extLst>
              </p:cNvPr>
              <p:cNvCxnSpPr/>
              <p:nvPr/>
            </p:nvCxnSpPr>
            <p:spPr>
              <a:xfrm flipV="1">
                <a:off x="10513219" y="5715000"/>
                <a:ext cx="0" cy="22860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Gerade Verbindung 39">
                <a:extLst>
                  <a:ext uri="{FF2B5EF4-FFF2-40B4-BE49-F238E27FC236}">
                    <a16:creationId xmlns:a16="http://schemas.microsoft.com/office/drawing/2014/main" id="{0D963CC1-0975-405E-A7EF-603BF38AD54F}"/>
                  </a:ext>
                </a:extLst>
              </p:cNvPr>
              <p:cNvCxnSpPr/>
              <p:nvPr/>
            </p:nvCxnSpPr>
            <p:spPr>
              <a:xfrm flipV="1">
                <a:off x="10589419" y="5715000"/>
                <a:ext cx="0" cy="22860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Gerade Verbindung 40">
                <a:extLst>
                  <a:ext uri="{FF2B5EF4-FFF2-40B4-BE49-F238E27FC236}">
                    <a16:creationId xmlns:a16="http://schemas.microsoft.com/office/drawing/2014/main" id="{EDE4CDAB-3FB6-4FBC-BA35-5D56E84B09DC}"/>
                  </a:ext>
                </a:extLst>
              </p:cNvPr>
              <p:cNvCxnSpPr/>
              <p:nvPr/>
            </p:nvCxnSpPr>
            <p:spPr>
              <a:xfrm>
                <a:off x="10513219" y="5715000"/>
                <a:ext cx="76200"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grpSp>
      <p:sp>
        <p:nvSpPr>
          <p:cNvPr id="42" name="Rectangle 41">
            <a:extLst>
              <a:ext uri="{FF2B5EF4-FFF2-40B4-BE49-F238E27FC236}">
                <a16:creationId xmlns:a16="http://schemas.microsoft.com/office/drawing/2014/main" id="{83ED0AC9-CE2B-47DB-8162-C85557E9BB96}"/>
              </a:ext>
            </a:extLst>
          </p:cNvPr>
          <p:cNvSpPr/>
          <p:nvPr/>
        </p:nvSpPr>
        <p:spPr>
          <a:xfrm>
            <a:off x="9343732" y="5058289"/>
            <a:ext cx="96923" cy="163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033417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3BD4D-D7A6-4D11-BCAD-443EEF670C17}"/>
              </a:ext>
            </a:extLst>
          </p:cNvPr>
          <p:cNvSpPr>
            <a:spLocks noGrp="1"/>
          </p:cNvSpPr>
          <p:nvPr>
            <p:ph type="title"/>
          </p:nvPr>
        </p:nvSpPr>
        <p:spPr/>
        <p:txBody>
          <a:bodyPr/>
          <a:lstStyle/>
          <a:p>
            <a:r>
              <a:rPr lang="en-GB" dirty="0"/>
              <a:t>Timer Operation Mode</a:t>
            </a:r>
            <a:endParaRPr lang="en-US" dirty="0"/>
          </a:p>
        </p:txBody>
      </p:sp>
      <p:sp>
        <p:nvSpPr>
          <p:cNvPr id="3" name="Content Placeholder 2">
            <a:extLst>
              <a:ext uri="{FF2B5EF4-FFF2-40B4-BE49-F238E27FC236}">
                <a16:creationId xmlns:a16="http://schemas.microsoft.com/office/drawing/2014/main" id="{C5FECF25-03AD-43E3-ACD2-BE1567F9C433}"/>
              </a:ext>
            </a:extLst>
          </p:cNvPr>
          <p:cNvSpPr>
            <a:spLocks noGrp="1"/>
          </p:cNvSpPr>
          <p:nvPr>
            <p:ph idx="1"/>
          </p:nvPr>
        </p:nvSpPr>
        <p:spPr>
          <a:xfrm>
            <a:off x="479425" y="1171112"/>
            <a:ext cx="11233150" cy="2703772"/>
          </a:xfrm>
        </p:spPr>
        <p:txBody>
          <a:bodyPr/>
          <a:lstStyle/>
          <a:p>
            <a:r>
              <a:rPr lang="en-GB" sz="2000" dirty="0"/>
              <a:t>Capture mode example:</a:t>
            </a:r>
          </a:p>
          <a:p>
            <a:pPr lvl="1">
              <a:spcBef>
                <a:spcPts val="600"/>
              </a:spcBef>
            </a:pPr>
            <a:r>
              <a:rPr lang="en-GB" dirty="0"/>
              <a:t>The event source generates a sequence </a:t>
            </a:r>
            <a:r>
              <a:rPr lang="en-GB"/>
              <a:t>of pulses</a:t>
            </a:r>
            <a:endParaRPr lang="en-GB" dirty="0"/>
          </a:p>
          <a:p>
            <a:pPr lvl="1">
              <a:spcBef>
                <a:spcPts val="600"/>
              </a:spcBef>
            </a:pPr>
            <a:r>
              <a:rPr lang="en-GB" dirty="0"/>
              <a:t>Optionally, the prescaler can be used to divide the frequency of the events</a:t>
            </a:r>
          </a:p>
          <a:p>
            <a:pPr lvl="1">
              <a:spcBef>
                <a:spcPts val="600"/>
              </a:spcBef>
            </a:pPr>
            <a:r>
              <a:rPr lang="en-GB" dirty="0"/>
              <a:t>Once event (or frequency divided event) occurs, the capture will be enabled</a:t>
            </a:r>
          </a:p>
          <a:p>
            <a:pPr lvl="1">
              <a:spcBef>
                <a:spcPts val="600"/>
              </a:spcBef>
            </a:pPr>
            <a:r>
              <a:rPr lang="en-GB" dirty="0"/>
              <a:t>The capture register then takes a ‘snapshot’ of the timer register at the moment when the event occurs</a:t>
            </a:r>
          </a:p>
          <a:p>
            <a:pPr lvl="1">
              <a:spcBef>
                <a:spcPts val="600"/>
              </a:spcBef>
            </a:pPr>
            <a:r>
              <a:rPr lang="en-GB" dirty="0"/>
              <a:t>Optionally, the interrupt can be generated to notify the processor to perform some actions</a:t>
            </a:r>
          </a:p>
          <a:p>
            <a:endParaRPr lang="en-US" dirty="0"/>
          </a:p>
        </p:txBody>
      </p:sp>
      <p:grpSp>
        <p:nvGrpSpPr>
          <p:cNvPr id="4" name="Group 3">
            <a:extLst>
              <a:ext uri="{FF2B5EF4-FFF2-40B4-BE49-F238E27FC236}">
                <a16:creationId xmlns:a16="http://schemas.microsoft.com/office/drawing/2014/main" id="{29030D3D-BD15-4395-9E23-B7B48C65B122}"/>
              </a:ext>
            </a:extLst>
          </p:cNvPr>
          <p:cNvGrpSpPr/>
          <p:nvPr/>
        </p:nvGrpSpPr>
        <p:grpSpPr>
          <a:xfrm>
            <a:off x="1908048" y="4033319"/>
            <a:ext cx="8375903" cy="2045152"/>
            <a:chOff x="884284" y="4114800"/>
            <a:chExt cx="8375903" cy="2045152"/>
          </a:xfrm>
        </p:grpSpPr>
        <p:grpSp>
          <p:nvGrpSpPr>
            <p:cNvPr id="5" name="Group 4">
              <a:extLst>
                <a:ext uri="{FF2B5EF4-FFF2-40B4-BE49-F238E27FC236}">
                  <a16:creationId xmlns:a16="http://schemas.microsoft.com/office/drawing/2014/main" id="{4F98FEA4-3BD2-4E18-9DF1-20DF6F7D7916}"/>
                </a:ext>
              </a:extLst>
            </p:cNvPr>
            <p:cNvGrpSpPr/>
            <p:nvPr/>
          </p:nvGrpSpPr>
          <p:grpSpPr>
            <a:xfrm>
              <a:off x="907036" y="4114800"/>
              <a:ext cx="8353151" cy="1684339"/>
              <a:chOff x="907036" y="4114800"/>
              <a:chExt cx="8353151" cy="1684339"/>
            </a:xfrm>
          </p:grpSpPr>
          <p:sp>
            <p:nvSpPr>
              <p:cNvPr id="11" name="Rectangle 10">
                <a:extLst>
                  <a:ext uri="{FF2B5EF4-FFF2-40B4-BE49-F238E27FC236}">
                    <a16:creationId xmlns:a16="http://schemas.microsoft.com/office/drawing/2014/main" id="{34C5C126-B052-4DF5-B346-A605AC25C3B3}"/>
                  </a:ext>
                </a:extLst>
              </p:cNvPr>
              <p:cNvSpPr/>
              <p:nvPr/>
            </p:nvSpPr>
            <p:spPr bwMode="auto">
              <a:xfrm>
                <a:off x="4754904" y="5421314"/>
                <a:ext cx="2027178" cy="377825"/>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500" dirty="0">
                    <a:solidFill>
                      <a:schemeClr val="bg1"/>
                    </a:solidFill>
                  </a:rPr>
                  <a:t>Timer</a:t>
                </a:r>
                <a:r>
                  <a:rPr lang="en-GB" dirty="0">
                    <a:solidFill>
                      <a:schemeClr val="bg1"/>
                    </a:solidFill>
                    <a:cs typeface="+mn-cs"/>
                  </a:rPr>
                  <a:t> </a:t>
                </a:r>
                <a:r>
                  <a:rPr lang="en-GB" sz="1500" dirty="0">
                    <a:solidFill>
                      <a:schemeClr val="bg1"/>
                    </a:solidFill>
                  </a:rPr>
                  <a:t>Register</a:t>
                </a:r>
              </a:p>
            </p:txBody>
          </p:sp>
          <p:sp>
            <p:nvSpPr>
              <p:cNvPr id="12" name="Rectangle 11">
                <a:extLst>
                  <a:ext uri="{FF2B5EF4-FFF2-40B4-BE49-F238E27FC236}">
                    <a16:creationId xmlns:a16="http://schemas.microsoft.com/office/drawing/2014/main" id="{52EE5EAA-649F-4AF3-877B-6E0E36091CC8}"/>
                  </a:ext>
                </a:extLst>
              </p:cNvPr>
              <p:cNvSpPr/>
              <p:nvPr/>
            </p:nvSpPr>
            <p:spPr bwMode="auto">
              <a:xfrm>
                <a:off x="4754904" y="4114800"/>
                <a:ext cx="2027178" cy="376238"/>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500" dirty="0">
                    <a:solidFill>
                      <a:schemeClr val="bg1"/>
                    </a:solidFill>
                    <a:cs typeface="+mn-cs"/>
                  </a:rPr>
                  <a:t>Capture Register</a:t>
                </a:r>
              </a:p>
            </p:txBody>
          </p:sp>
          <p:grpSp>
            <p:nvGrpSpPr>
              <p:cNvPr id="13" name="Group 11">
                <a:extLst>
                  <a:ext uri="{FF2B5EF4-FFF2-40B4-BE49-F238E27FC236}">
                    <a16:creationId xmlns:a16="http://schemas.microsoft.com/office/drawing/2014/main" id="{18541FD8-972E-437F-B6F6-6F0F10A87226}"/>
                  </a:ext>
                </a:extLst>
              </p:cNvPr>
              <p:cNvGrpSpPr>
                <a:grpSpLocks/>
              </p:cNvGrpSpPr>
              <p:nvPr/>
            </p:nvGrpSpPr>
            <p:grpSpPr bwMode="auto">
              <a:xfrm>
                <a:off x="1405945" y="4741863"/>
                <a:ext cx="416520" cy="393700"/>
                <a:chOff x="1238250" y="5026479"/>
                <a:chExt cx="393246" cy="393246"/>
              </a:xfrm>
              <a:effectLst>
                <a:outerShdw blurRad="50800" dist="38100" dir="2700000" algn="tl" rotWithShape="0">
                  <a:prstClr val="black">
                    <a:alpha val="40000"/>
                  </a:prstClr>
                </a:outerShdw>
              </a:effectLst>
            </p:grpSpPr>
            <p:sp>
              <p:nvSpPr>
                <p:cNvPr id="26" name="Rectangle 25">
                  <a:extLst>
                    <a:ext uri="{FF2B5EF4-FFF2-40B4-BE49-F238E27FC236}">
                      <a16:creationId xmlns:a16="http://schemas.microsoft.com/office/drawing/2014/main" id="{0060EB60-813B-4F8C-93A0-5E0EB55B62E4}"/>
                    </a:ext>
                  </a:extLst>
                </p:cNvPr>
                <p:cNvSpPr/>
                <p:nvPr/>
              </p:nvSpPr>
              <p:spPr bwMode="auto">
                <a:xfrm>
                  <a:off x="1238250" y="5026479"/>
                  <a:ext cx="393246" cy="393246"/>
                </a:xfrm>
                <a:prstGeom prst="rect">
                  <a:avLst/>
                </a:prstGeom>
                <a:solidFill>
                  <a:schemeClr val="accent5"/>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mn-cs"/>
                  </a:endParaRPr>
                </a:p>
              </p:txBody>
            </p:sp>
            <p:cxnSp>
              <p:nvCxnSpPr>
                <p:cNvPr id="27" name="Straight Connector 26">
                  <a:extLst>
                    <a:ext uri="{FF2B5EF4-FFF2-40B4-BE49-F238E27FC236}">
                      <a16:creationId xmlns:a16="http://schemas.microsoft.com/office/drawing/2014/main" id="{7AD60E23-55C9-44B9-8661-8A06E605AB9B}"/>
                    </a:ext>
                  </a:extLst>
                </p:cNvPr>
                <p:cNvCxnSpPr/>
                <p:nvPr/>
              </p:nvCxnSpPr>
              <p:spPr bwMode="auto">
                <a:xfrm>
                  <a:off x="1238250" y="5026479"/>
                  <a:ext cx="393246" cy="39324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2F0F42E4-4901-4550-B184-82EA5707FC17}"/>
                    </a:ext>
                  </a:extLst>
                </p:cNvPr>
                <p:cNvCxnSpPr/>
                <p:nvPr/>
              </p:nvCxnSpPr>
              <p:spPr bwMode="auto">
                <a:xfrm flipH="1">
                  <a:off x="1238250" y="5026479"/>
                  <a:ext cx="393246" cy="39324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sp>
            <p:nvSpPr>
              <p:cNvPr id="14" name="Rectangle 13">
                <a:extLst>
                  <a:ext uri="{FF2B5EF4-FFF2-40B4-BE49-F238E27FC236}">
                    <a16:creationId xmlns:a16="http://schemas.microsoft.com/office/drawing/2014/main" id="{452A16D8-8CDB-4E6A-877D-855187647D0C}"/>
                  </a:ext>
                </a:extLst>
              </p:cNvPr>
              <p:cNvSpPr/>
              <p:nvPr/>
            </p:nvSpPr>
            <p:spPr bwMode="auto">
              <a:xfrm>
                <a:off x="2668943" y="4741864"/>
                <a:ext cx="1239484" cy="377825"/>
              </a:xfrm>
              <a:prstGeom prst="rect">
                <a:avLst/>
              </a:prstGeom>
              <a:solidFill>
                <a:schemeClr val="accent3"/>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500" dirty="0"/>
                  <a:t>Prescaler 2</a:t>
                </a:r>
              </a:p>
            </p:txBody>
          </p:sp>
          <p:cxnSp>
            <p:nvCxnSpPr>
              <p:cNvPr id="15" name="Straight Arrow Connector 14">
                <a:extLst>
                  <a:ext uri="{FF2B5EF4-FFF2-40B4-BE49-F238E27FC236}">
                    <a16:creationId xmlns:a16="http://schemas.microsoft.com/office/drawing/2014/main" id="{B60F14CE-BA0C-4F24-A09E-414FB95E58A4}"/>
                  </a:ext>
                </a:extLst>
              </p:cNvPr>
              <p:cNvCxnSpPr>
                <a:stCxn id="26" idx="3"/>
              </p:cNvCxnSpPr>
              <p:nvPr/>
            </p:nvCxnSpPr>
            <p:spPr bwMode="auto">
              <a:xfrm>
                <a:off x="1822465" y="4938713"/>
                <a:ext cx="846477"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16" name="Straight Arrow Connector 15">
                <a:extLst>
                  <a:ext uri="{FF2B5EF4-FFF2-40B4-BE49-F238E27FC236}">
                    <a16:creationId xmlns:a16="http://schemas.microsoft.com/office/drawing/2014/main" id="{A3B20DCD-467A-4CFE-8D9F-8083725BACE9}"/>
                  </a:ext>
                </a:extLst>
              </p:cNvPr>
              <p:cNvCxnSpPr>
                <a:stCxn id="11" idx="0"/>
                <a:endCxn id="12" idx="2"/>
              </p:cNvCxnSpPr>
              <p:nvPr/>
            </p:nvCxnSpPr>
            <p:spPr bwMode="auto">
              <a:xfrm flipV="1">
                <a:off x="5767653" y="4491039"/>
                <a:ext cx="0" cy="930275"/>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17" name="Straight Arrow Connector 16">
                <a:extLst>
                  <a:ext uri="{FF2B5EF4-FFF2-40B4-BE49-F238E27FC236}">
                    <a16:creationId xmlns:a16="http://schemas.microsoft.com/office/drawing/2014/main" id="{FAAE7038-8FA6-40A6-89B4-0D481BB64844}"/>
                  </a:ext>
                </a:extLst>
              </p:cNvPr>
              <p:cNvCxnSpPr/>
              <p:nvPr/>
            </p:nvCxnSpPr>
            <p:spPr bwMode="auto">
              <a:xfrm>
                <a:off x="3908426" y="4938713"/>
                <a:ext cx="173326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18" name="Straight Arrow Connector 17">
                <a:extLst>
                  <a:ext uri="{FF2B5EF4-FFF2-40B4-BE49-F238E27FC236}">
                    <a16:creationId xmlns:a16="http://schemas.microsoft.com/office/drawing/2014/main" id="{4B8B03A0-D7AC-4FF4-8BBB-8E9A5A9DB5B7}"/>
                  </a:ext>
                </a:extLst>
              </p:cNvPr>
              <p:cNvCxnSpPr/>
              <p:nvPr/>
            </p:nvCxnSpPr>
            <p:spPr bwMode="auto">
              <a:xfrm>
                <a:off x="5907052" y="4938713"/>
                <a:ext cx="1721507"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sp>
            <p:nvSpPr>
              <p:cNvPr id="19" name="TextBox 28">
                <a:extLst>
                  <a:ext uri="{FF2B5EF4-FFF2-40B4-BE49-F238E27FC236}">
                    <a16:creationId xmlns:a16="http://schemas.microsoft.com/office/drawing/2014/main" id="{300045C2-486B-428F-A640-371EE7C92EBC}"/>
                  </a:ext>
                </a:extLst>
              </p:cNvPr>
              <p:cNvSpPr txBox="1">
                <a:spLocks noChangeArrowheads="1"/>
              </p:cNvSpPr>
              <p:nvPr/>
            </p:nvSpPr>
            <p:spPr bwMode="auto">
              <a:xfrm>
                <a:off x="7617619" y="4770439"/>
                <a:ext cx="16425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500" dirty="0">
                    <a:latin typeface="+mn-lt"/>
                  </a:rPr>
                  <a:t>Interrupt event</a:t>
                </a:r>
              </a:p>
            </p:txBody>
          </p:sp>
          <p:sp>
            <p:nvSpPr>
              <p:cNvPr id="20" name="TextBox 29">
                <a:extLst>
                  <a:ext uri="{FF2B5EF4-FFF2-40B4-BE49-F238E27FC236}">
                    <a16:creationId xmlns:a16="http://schemas.microsoft.com/office/drawing/2014/main" id="{5FC0C96B-DA1C-4C54-9F73-066CF3A7B832}"/>
                  </a:ext>
                </a:extLst>
              </p:cNvPr>
              <p:cNvSpPr txBox="1">
                <a:spLocks noChangeArrowheads="1"/>
              </p:cNvSpPr>
              <p:nvPr/>
            </p:nvSpPr>
            <p:spPr bwMode="auto">
              <a:xfrm>
                <a:off x="907036" y="4343400"/>
                <a:ext cx="145278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500" dirty="0">
                    <a:latin typeface="+mn-lt"/>
                  </a:rPr>
                  <a:t>Event source</a:t>
                </a:r>
              </a:p>
            </p:txBody>
          </p:sp>
          <p:sp>
            <p:nvSpPr>
              <p:cNvPr id="21" name="Isosceles Triangle 20">
                <a:extLst>
                  <a:ext uri="{FF2B5EF4-FFF2-40B4-BE49-F238E27FC236}">
                    <a16:creationId xmlns:a16="http://schemas.microsoft.com/office/drawing/2014/main" id="{BBBE5E7F-3880-4533-ACF2-06E570F131C0}"/>
                  </a:ext>
                </a:extLst>
              </p:cNvPr>
              <p:cNvSpPr/>
              <p:nvPr/>
            </p:nvSpPr>
            <p:spPr bwMode="auto">
              <a:xfrm>
                <a:off x="5554354" y="4787901"/>
                <a:ext cx="426597" cy="347663"/>
              </a:xfrm>
              <a:prstGeom prst="triangle">
                <a:avLst/>
              </a:prstGeom>
              <a:solidFill>
                <a:schemeClr val="accent5"/>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endParaRPr lang="en-GB" dirty="0">
                  <a:cs typeface="+mn-cs"/>
                </a:endParaRPr>
              </a:p>
            </p:txBody>
          </p:sp>
          <p:sp>
            <p:nvSpPr>
              <p:cNvPr id="22" name="TextBox 31">
                <a:extLst>
                  <a:ext uri="{FF2B5EF4-FFF2-40B4-BE49-F238E27FC236}">
                    <a16:creationId xmlns:a16="http://schemas.microsoft.com/office/drawing/2014/main" id="{4E219C95-942C-4FD4-8738-E258919D0012}"/>
                  </a:ext>
                </a:extLst>
              </p:cNvPr>
              <p:cNvSpPr txBox="1">
                <a:spLocks noChangeArrowheads="1"/>
              </p:cNvSpPr>
              <p:nvPr/>
            </p:nvSpPr>
            <p:spPr bwMode="auto">
              <a:xfrm>
                <a:off x="3931940" y="4606926"/>
                <a:ext cx="1645928" cy="323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500" dirty="0">
                    <a:latin typeface="+mn-lt"/>
                  </a:rPr>
                  <a:t>Capture enable</a:t>
                </a:r>
              </a:p>
            </p:txBody>
          </p:sp>
          <p:sp>
            <p:nvSpPr>
              <p:cNvPr id="23" name="Rectangle 12">
                <a:extLst>
                  <a:ext uri="{FF2B5EF4-FFF2-40B4-BE49-F238E27FC236}">
                    <a16:creationId xmlns:a16="http://schemas.microsoft.com/office/drawing/2014/main" id="{6702EFBE-9394-40F7-82E0-9B131033B090}"/>
                  </a:ext>
                </a:extLst>
              </p:cNvPr>
              <p:cNvSpPr/>
              <p:nvPr/>
            </p:nvSpPr>
            <p:spPr bwMode="auto">
              <a:xfrm>
                <a:off x="2722285" y="5410200"/>
                <a:ext cx="1161534" cy="376238"/>
              </a:xfrm>
              <a:prstGeom prst="rect">
                <a:avLst/>
              </a:prstGeom>
              <a:solidFill>
                <a:schemeClr val="accent3"/>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500" dirty="0"/>
                  <a:t>Prescaler</a:t>
                </a:r>
                <a:r>
                  <a:rPr lang="en-GB" sz="1500" dirty="0">
                    <a:cs typeface="+mn-cs"/>
                  </a:rPr>
                  <a:t> 1</a:t>
                </a:r>
              </a:p>
            </p:txBody>
          </p:sp>
          <p:cxnSp>
            <p:nvCxnSpPr>
              <p:cNvPr id="24" name="Straight Arrow Connector 14">
                <a:extLst>
                  <a:ext uri="{FF2B5EF4-FFF2-40B4-BE49-F238E27FC236}">
                    <a16:creationId xmlns:a16="http://schemas.microsoft.com/office/drawing/2014/main" id="{E3B45F04-EB52-4D2B-8E7D-5FAED55F77F1}"/>
                  </a:ext>
                </a:extLst>
              </p:cNvPr>
              <p:cNvCxnSpPr>
                <a:stCxn id="7" idx="3"/>
              </p:cNvCxnSpPr>
              <p:nvPr/>
            </p:nvCxnSpPr>
            <p:spPr bwMode="auto">
              <a:xfrm>
                <a:off x="1797286" y="5606257"/>
                <a:ext cx="943533" cy="793"/>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25" name="Straight Arrow Connector 26">
                <a:extLst>
                  <a:ext uri="{FF2B5EF4-FFF2-40B4-BE49-F238E27FC236}">
                    <a16:creationId xmlns:a16="http://schemas.microsoft.com/office/drawing/2014/main" id="{6CD43052-87E7-4129-A872-9CF3692C7CA5}"/>
                  </a:ext>
                </a:extLst>
              </p:cNvPr>
              <p:cNvCxnSpPr>
                <a:stCxn id="23" idx="3"/>
              </p:cNvCxnSpPr>
              <p:nvPr/>
            </p:nvCxnSpPr>
            <p:spPr bwMode="auto">
              <a:xfrm>
                <a:off x="3883819" y="5598319"/>
                <a:ext cx="887976" cy="8731"/>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grpSp>
        <p:grpSp>
          <p:nvGrpSpPr>
            <p:cNvPr id="6" name="Gruppierung 2">
              <a:extLst>
                <a:ext uri="{FF2B5EF4-FFF2-40B4-BE49-F238E27FC236}">
                  <a16:creationId xmlns:a16="http://schemas.microsoft.com/office/drawing/2014/main" id="{E6A986AF-B26A-46A4-BAAB-E3EE6DED70BF}"/>
                </a:ext>
              </a:extLst>
            </p:cNvPr>
            <p:cNvGrpSpPr/>
            <p:nvPr/>
          </p:nvGrpSpPr>
          <p:grpSpPr>
            <a:xfrm>
              <a:off x="884284" y="5410200"/>
              <a:ext cx="1361419" cy="749752"/>
              <a:chOff x="850737" y="5169368"/>
              <a:chExt cx="1361419" cy="749752"/>
            </a:xfrm>
          </p:grpSpPr>
          <p:sp>
            <p:nvSpPr>
              <p:cNvPr id="7" name="Rectangle 6">
                <a:extLst>
                  <a:ext uri="{FF2B5EF4-FFF2-40B4-BE49-F238E27FC236}">
                    <a16:creationId xmlns:a16="http://schemas.microsoft.com/office/drawing/2014/main" id="{EF3BC950-2AC0-49CE-8D20-8F351C4A4D57}"/>
                  </a:ext>
                </a:extLst>
              </p:cNvPr>
              <p:cNvSpPr/>
              <p:nvPr/>
            </p:nvSpPr>
            <p:spPr bwMode="auto">
              <a:xfrm>
                <a:off x="1373413" y="5169368"/>
                <a:ext cx="390326" cy="392113"/>
              </a:xfrm>
              <a:prstGeom prst="rect">
                <a:avLst/>
              </a:prstGeom>
              <a:solidFill>
                <a:schemeClr val="accent5"/>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cs typeface="+mn-cs"/>
                </a:endParaRPr>
              </a:p>
            </p:txBody>
          </p:sp>
          <p:cxnSp>
            <p:nvCxnSpPr>
              <p:cNvPr id="8" name="Straight Connector 8">
                <a:extLst>
                  <a:ext uri="{FF2B5EF4-FFF2-40B4-BE49-F238E27FC236}">
                    <a16:creationId xmlns:a16="http://schemas.microsoft.com/office/drawing/2014/main" id="{3DCC8DD2-867B-4F65-A235-86EB05B95184}"/>
                  </a:ext>
                </a:extLst>
              </p:cNvPr>
              <p:cNvCxnSpPr/>
              <p:nvPr/>
            </p:nvCxnSpPr>
            <p:spPr bwMode="auto">
              <a:xfrm>
                <a:off x="1373413" y="5169368"/>
                <a:ext cx="390326" cy="392113"/>
              </a:xfrm>
              <a:prstGeom prst="line">
                <a:avLst/>
              </a:prstGeom>
              <a:solidFill>
                <a:schemeClr val="accent5"/>
              </a:solidFill>
              <a:ln w="19050" cap="flat" cmpd="sng" algn="ctr">
                <a:solidFill>
                  <a:schemeClr val="tx1">
                    <a:lumMod val="75000"/>
                    <a:lumOff val="25000"/>
                  </a:schemeClr>
                </a:solidFill>
                <a:prstDash val="solid"/>
                <a:round/>
                <a:headEnd type="none" w="med" len="med"/>
                <a:tailEnd type="none" w="med" len="med"/>
              </a:ln>
              <a:effectLst/>
            </p:spPr>
          </p:cxnSp>
          <p:cxnSp>
            <p:nvCxnSpPr>
              <p:cNvPr id="9" name="Straight Connector 10">
                <a:extLst>
                  <a:ext uri="{FF2B5EF4-FFF2-40B4-BE49-F238E27FC236}">
                    <a16:creationId xmlns:a16="http://schemas.microsoft.com/office/drawing/2014/main" id="{EEE4785F-5B48-4331-89C2-BC7C9BF69D1F}"/>
                  </a:ext>
                </a:extLst>
              </p:cNvPr>
              <p:cNvCxnSpPr/>
              <p:nvPr/>
            </p:nvCxnSpPr>
            <p:spPr bwMode="auto">
              <a:xfrm flipH="1">
                <a:off x="1373413" y="5169368"/>
                <a:ext cx="390326" cy="392113"/>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sp>
            <p:nvSpPr>
              <p:cNvPr id="10" name="TextBox 9">
                <a:extLst>
                  <a:ext uri="{FF2B5EF4-FFF2-40B4-BE49-F238E27FC236}">
                    <a16:creationId xmlns:a16="http://schemas.microsoft.com/office/drawing/2014/main" id="{ADD1C4CB-E87C-421A-973A-D12A012DA4A0}"/>
                  </a:ext>
                </a:extLst>
              </p:cNvPr>
              <p:cNvSpPr txBox="1">
                <a:spLocks noChangeArrowheads="1"/>
              </p:cNvSpPr>
              <p:nvPr/>
            </p:nvSpPr>
            <p:spPr bwMode="auto">
              <a:xfrm>
                <a:off x="850737" y="5595955"/>
                <a:ext cx="136141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500" dirty="0">
                    <a:latin typeface="+mn-lt"/>
                  </a:rPr>
                  <a:t>Clock source</a:t>
                </a:r>
              </a:p>
            </p:txBody>
          </p:sp>
        </p:grpSp>
      </p:grpSp>
    </p:spTree>
    <p:extLst>
      <p:ext uri="{BB962C8B-B14F-4D97-AF65-F5344CB8AC3E}">
        <p14:creationId xmlns:p14="http://schemas.microsoft.com/office/powerpoint/2010/main" val="3496505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8ED8D-5A24-4E41-9594-D6025107A89E}"/>
              </a:ext>
            </a:extLst>
          </p:cNvPr>
          <p:cNvSpPr>
            <a:spLocks noGrp="1"/>
          </p:cNvSpPr>
          <p:nvPr>
            <p:ph type="title"/>
          </p:nvPr>
        </p:nvSpPr>
        <p:spPr/>
        <p:txBody>
          <a:bodyPr/>
          <a:lstStyle/>
          <a:p>
            <a:r>
              <a:rPr lang="en-GB" dirty="0"/>
              <a:t>Timer Operation Mode</a:t>
            </a:r>
            <a:endParaRPr lang="en-US" dirty="0"/>
          </a:p>
        </p:txBody>
      </p:sp>
      <p:sp>
        <p:nvSpPr>
          <p:cNvPr id="3" name="Content Placeholder 2">
            <a:extLst>
              <a:ext uri="{FF2B5EF4-FFF2-40B4-BE49-F238E27FC236}">
                <a16:creationId xmlns:a16="http://schemas.microsoft.com/office/drawing/2014/main" id="{6715E991-3830-41AE-AF8C-DDD07BB8D7F3}"/>
              </a:ext>
            </a:extLst>
          </p:cNvPr>
          <p:cNvSpPr>
            <a:spLocks noGrp="1"/>
          </p:cNvSpPr>
          <p:nvPr>
            <p:ph idx="1"/>
          </p:nvPr>
        </p:nvSpPr>
        <p:spPr>
          <a:xfrm>
            <a:off x="479425" y="1171112"/>
            <a:ext cx="11233150" cy="2613238"/>
          </a:xfrm>
        </p:spPr>
        <p:txBody>
          <a:bodyPr/>
          <a:lstStyle/>
          <a:p>
            <a:r>
              <a:rPr lang="en-GB" dirty="0"/>
              <a:t>Pulse-width modulation (PWM) mode example:</a:t>
            </a:r>
          </a:p>
          <a:p>
            <a:pPr lvl="1">
              <a:spcBef>
                <a:spcPts val="600"/>
              </a:spcBef>
            </a:pPr>
            <a:r>
              <a:rPr lang="en-GB" dirty="0"/>
              <a:t>Uses the width of a pulse to modulate an amplitude</a:t>
            </a:r>
          </a:p>
          <a:p>
            <a:pPr lvl="1">
              <a:spcBef>
                <a:spcPts val="600"/>
              </a:spcBef>
            </a:pPr>
            <a:r>
              <a:rPr lang="en-GB" dirty="0"/>
              <a:t>The amplitude reflects the duty cycle, which describes the proportion of the ‘1’ state in one pulse period</a:t>
            </a:r>
          </a:p>
          <a:p>
            <a:pPr lvl="1">
              <a:spcBef>
                <a:spcPts val="600"/>
              </a:spcBef>
            </a:pPr>
            <a:r>
              <a:rPr lang="en-GB" dirty="0"/>
              <a:t>Mainly used to control the power supplied to electrical devices</a:t>
            </a:r>
          </a:p>
          <a:p>
            <a:pPr lvl="1">
              <a:spcBef>
                <a:spcPts val="600"/>
              </a:spcBef>
            </a:pPr>
            <a:r>
              <a:rPr lang="en-GB" dirty="0"/>
              <a:t>Pulse frequency ranges from few </a:t>
            </a:r>
            <a:r>
              <a:rPr lang="en-GB" dirty="0" err="1"/>
              <a:t>KHz</a:t>
            </a:r>
            <a:r>
              <a:rPr lang="en-GB" dirty="0"/>
              <a:t> (e.g. motor drive) to tens or hundreds of </a:t>
            </a:r>
            <a:r>
              <a:rPr lang="en-GB" dirty="0" err="1"/>
              <a:t>KHz</a:t>
            </a:r>
            <a:r>
              <a:rPr lang="en-GB" dirty="0"/>
              <a:t> (e.g. audio amplifier, computer power supplies)</a:t>
            </a:r>
          </a:p>
          <a:p>
            <a:endParaRPr lang="en-US" dirty="0"/>
          </a:p>
        </p:txBody>
      </p:sp>
      <p:grpSp>
        <p:nvGrpSpPr>
          <p:cNvPr id="4" name="Group 3">
            <a:extLst>
              <a:ext uri="{FF2B5EF4-FFF2-40B4-BE49-F238E27FC236}">
                <a16:creationId xmlns:a16="http://schemas.microsoft.com/office/drawing/2014/main" id="{02FE90DA-0E48-431E-B800-20FDA8BAD11C}"/>
              </a:ext>
            </a:extLst>
          </p:cNvPr>
          <p:cNvGrpSpPr/>
          <p:nvPr/>
        </p:nvGrpSpPr>
        <p:grpSpPr>
          <a:xfrm>
            <a:off x="834964" y="3945929"/>
            <a:ext cx="10522071" cy="2272615"/>
            <a:chOff x="683417" y="3873501"/>
            <a:chExt cx="10522071" cy="2272615"/>
          </a:xfrm>
        </p:grpSpPr>
        <p:grpSp>
          <p:nvGrpSpPr>
            <p:cNvPr id="5" name="Group 4">
              <a:extLst>
                <a:ext uri="{FF2B5EF4-FFF2-40B4-BE49-F238E27FC236}">
                  <a16:creationId xmlns:a16="http://schemas.microsoft.com/office/drawing/2014/main" id="{F8A2F93F-8EF8-4184-8AA6-3FEC8987D8CA}"/>
                </a:ext>
              </a:extLst>
            </p:cNvPr>
            <p:cNvGrpSpPr/>
            <p:nvPr/>
          </p:nvGrpSpPr>
          <p:grpSpPr>
            <a:xfrm>
              <a:off x="1895793" y="4486275"/>
              <a:ext cx="8890760" cy="1071564"/>
              <a:chOff x="1895793" y="4486275"/>
              <a:chExt cx="8890760" cy="1071564"/>
            </a:xfrm>
          </p:grpSpPr>
          <p:cxnSp>
            <p:nvCxnSpPr>
              <p:cNvPr id="36" name="Straight Connector 4">
                <a:extLst>
                  <a:ext uri="{FF2B5EF4-FFF2-40B4-BE49-F238E27FC236}">
                    <a16:creationId xmlns:a16="http://schemas.microsoft.com/office/drawing/2014/main" id="{C2A985DA-A294-49BC-9AB0-0F0A5CE18D82}"/>
                  </a:ext>
                </a:extLst>
              </p:cNvPr>
              <p:cNvCxnSpPr>
                <a:cxnSpLocks noChangeShapeType="1"/>
              </p:cNvCxnSpPr>
              <p:nvPr/>
            </p:nvCxnSpPr>
            <p:spPr bwMode="auto">
              <a:xfrm>
                <a:off x="1895793" y="5557838"/>
                <a:ext cx="300449"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37" name="Straight Connector 6">
                <a:extLst>
                  <a:ext uri="{FF2B5EF4-FFF2-40B4-BE49-F238E27FC236}">
                    <a16:creationId xmlns:a16="http://schemas.microsoft.com/office/drawing/2014/main" id="{97FCA7A8-5AD0-4256-B372-B5CBA1E47F4D}"/>
                  </a:ext>
                </a:extLst>
              </p:cNvPr>
              <p:cNvCxnSpPr>
                <a:cxnSpLocks noChangeShapeType="1"/>
              </p:cNvCxnSpPr>
              <p:nvPr/>
            </p:nvCxnSpPr>
            <p:spPr bwMode="auto">
              <a:xfrm flipV="1">
                <a:off x="2196242" y="4486276"/>
                <a:ext cx="0" cy="1071563"/>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38" name="Straight Connector 8">
                <a:extLst>
                  <a:ext uri="{FF2B5EF4-FFF2-40B4-BE49-F238E27FC236}">
                    <a16:creationId xmlns:a16="http://schemas.microsoft.com/office/drawing/2014/main" id="{8AD9F682-9448-4964-B827-6102AE529975}"/>
                  </a:ext>
                </a:extLst>
              </p:cNvPr>
              <p:cNvCxnSpPr>
                <a:cxnSpLocks noChangeShapeType="1"/>
              </p:cNvCxnSpPr>
              <p:nvPr/>
            </p:nvCxnSpPr>
            <p:spPr bwMode="auto">
              <a:xfrm>
                <a:off x="2196242" y="4486275"/>
                <a:ext cx="256017"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39" name="Straight Connector 9">
                <a:extLst>
                  <a:ext uri="{FF2B5EF4-FFF2-40B4-BE49-F238E27FC236}">
                    <a16:creationId xmlns:a16="http://schemas.microsoft.com/office/drawing/2014/main" id="{9F65C288-194C-4D27-A63D-1F96D456686A}"/>
                  </a:ext>
                </a:extLst>
              </p:cNvPr>
              <p:cNvCxnSpPr>
                <a:cxnSpLocks noChangeShapeType="1"/>
              </p:cNvCxnSpPr>
              <p:nvPr/>
            </p:nvCxnSpPr>
            <p:spPr bwMode="auto">
              <a:xfrm flipV="1">
                <a:off x="2452259" y="4486276"/>
                <a:ext cx="0" cy="1071563"/>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40" name="Straight Connector 10">
                <a:extLst>
                  <a:ext uri="{FF2B5EF4-FFF2-40B4-BE49-F238E27FC236}">
                    <a16:creationId xmlns:a16="http://schemas.microsoft.com/office/drawing/2014/main" id="{CAF65F6D-C8D2-40FD-BA0A-084CD706C7AD}"/>
                  </a:ext>
                </a:extLst>
              </p:cNvPr>
              <p:cNvCxnSpPr>
                <a:cxnSpLocks noChangeShapeType="1"/>
              </p:cNvCxnSpPr>
              <p:nvPr/>
            </p:nvCxnSpPr>
            <p:spPr bwMode="auto">
              <a:xfrm>
                <a:off x="2452259" y="5557838"/>
                <a:ext cx="691879"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41" name="Straight Connector 13">
                <a:extLst>
                  <a:ext uri="{FF2B5EF4-FFF2-40B4-BE49-F238E27FC236}">
                    <a16:creationId xmlns:a16="http://schemas.microsoft.com/office/drawing/2014/main" id="{8E919429-4EC1-4DB5-8E2B-8BB56A7246BA}"/>
                  </a:ext>
                </a:extLst>
              </p:cNvPr>
              <p:cNvCxnSpPr>
                <a:cxnSpLocks noChangeShapeType="1"/>
              </p:cNvCxnSpPr>
              <p:nvPr/>
            </p:nvCxnSpPr>
            <p:spPr bwMode="auto">
              <a:xfrm flipV="1">
                <a:off x="3144138" y="4486276"/>
                <a:ext cx="0" cy="1071563"/>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42" name="Straight Connector 14">
                <a:extLst>
                  <a:ext uri="{FF2B5EF4-FFF2-40B4-BE49-F238E27FC236}">
                    <a16:creationId xmlns:a16="http://schemas.microsoft.com/office/drawing/2014/main" id="{DCE67D7B-650F-4516-97A6-2A0F2C7A0CCD}"/>
                  </a:ext>
                </a:extLst>
              </p:cNvPr>
              <p:cNvCxnSpPr>
                <a:cxnSpLocks noChangeShapeType="1"/>
              </p:cNvCxnSpPr>
              <p:nvPr/>
            </p:nvCxnSpPr>
            <p:spPr bwMode="auto">
              <a:xfrm>
                <a:off x="3144138" y="4486275"/>
                <a:ext cx="541655"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43" name="Straight Connector 15">
                <a:extLst>
                  <a:ext uri="{FF2B5EF4-FFF2-40B4-BE49-F238E27FC236}">
                    <a16:creationId xmlns:a16="http://schemas.microsoft.com/office/drawing/2014/main" id="{9451962B-779E-4BFD-B6C6-FD2863818C84}"/>
                  </a:ext>
                </a:extLst>
              </p:cNvPr>
              <p:cNvCxnSpPr>
                <a:cxnSpLocks noChangeShapeType="1"/>
              </p:cNvCxnSpPr>
              <p:nvPr/>
            </p:nvCxnSpPr>
            <p:spPr bwMode="auto">
              <a:xfrm flipV="1">
                <a:off x="3685793" y="4486276"/>
                <a:ext cx="0" cy="1071563"/>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44" name="Straight Connector 16">
                <a:extLst>
                  <a:ext uri="{FF2B5EF4-FFF2-40B4-BE49-F238E27FC236}">
                    <a16:creationId xmlns:a16="http://schemas.microsoft.com/office/drawing/2014/main" id="{0C4209F6-64EE-4946-99A5-B555B7B6092A}"/>
                  </a:ext>
                </a:extLst>
              </p:cNvPr>
              <p:cNvCxnSpPr>
                <a:cxnSpLocks noChangeShapeType="1"/>
              </p:cNvCxnSpPr>
              <p:nvPr/>
            </p:nvCxnSpPr>
            <p:spPr bwMode="auto">
              <a:xfrm>
                <a:off x="3685793" y="5557838"/>
                <a:ext cx="406241"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45" name="Straight Connector 19">
                <a:extLst>
                  <a:ext uri="{FF2B5EF4-FFF2-40B4-BE49-F238E27FC236}">
                    <a16:creationId xmlns:a16="http://schemas.microsoft.com/office/drawing/2014/main" id="{86DE28FF-9F03-4F7F-8042-ED993C7635B7}"/>
                  </a:ext>
                </a:extLst>
              </p:cNvPr>
              <p:cNvCxnSpPr>
                <a:cxnSpLocks noChangeShapeType="1"/>
              </p:cNvCxnSpPr>
              <p:nvPr/>
            </p:nvCxnSpPr>
            <p:spPr bwMode="auto">
              <a:xfrm flipV="1">
                <a:off x="4096266" y="4486276"/>
                <a:ext cx="0" cy="1071563"/>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46" name="Straight Connector 20">
                <a:extLst>
                  <a:ext uri="{FF2B5EF4-FFF2-40B4-BE49-F238E27FC236}">
                    <a16:creationId xmlns:a16="http://schemas.microsoft.com/office/drawing/2014/main" id="{F7F7DF9F-7A68-4EB0-8C87-4C6327A60A62}"/>
                  </a:ext>
                </a:extLst>
              </p:cNvPr>
              <p:cNvCxnSpPr>
                <a:cxnSpLocks noChangeShapeType="1"/>
              </p:cNvCxnSpPr>
              <p:nvPr/>
            </p:nvCxnSpPr>
            <p:spPr bwMode="auto">
              <a:xfrm>
                <a:off x="4096266" y="4486275"/>
                <a:ext cx="744776"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47" name="Straight Connector 21">
                <a:extLst>
                  <a:ext uri="{FF2B5EF4-FFF2-40B4-BE49-F238E27FC236}">
                    <a16:creationId xmlns:a16="http://schemas.microsoft.com/office/drawing/2014/main" id="{585D76D4-3735-4879-830A-C1ECA0867D77}"/>
                  </a:ext>
                </a:extLst>
              </p:cNvPr>
              <p:cNvCxnSpPr>
                <a:cxnSpLocks noChangeShapeType="1"/>
              </p:cNvCxnSpPr>
              <p:nvPr/>
            </p:nvCxnSpPr>
            <p:spPr bwMode="auto">
              <a:xfrm flipV="1">
                <a:off x="4841042" y="4486276"/>
                <a:ext cx="0" cy="1071563"/>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48" name="Straight Connector 22">
                <a:extLst>
                  <a:ext uri="{FF2B5EF4-FFF2-40B4-BE49-F238E27FC236}">
                    <a16:creationId xmlns:a16="http://schemas.microsoft.com/office/drawing/2014/main" id="{98C77E79-5427-427B-B374-CBDCE0254585}"/>
                  </a:ext>
                </a:extLst>
              </p:cNvPr>
              <p:cNvCxnSpPr>
                <a:cxnSpLocks noChangeShapeType="1"/>
              </p:cNvCxnSpPr>
              <p:nvPr/>
            </p:nvCxnSpPr>
            <p:spPr bwMode="auto">
              <a:xfrm>
                <a:off x="4841042" y="5557838"/>
                <a:ext cx="203121"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49" name="Straight Connector 30">
                <a:extLst>
                  <a:ext uri="{FF2B5EF4-FFF2-40B4-BE49-F238E27FC236}">
                    <a16:creationId xmlns:a16="http://schemas.microsoft.com/office/drawing/2014/main" id="{C4932210-EA84-4CAF-A101-8D516B39D3E8}"/>
                  </a:ext>
                </a:extLst>
              </p:cNvPr>
              <p:cNvCxnSpPr>
                <a:cxnSpLocks noChangeShapeType="1"/>
              </p:cNvCxnSpPr>
              <p:nvPr/>
            </p:nvCxnSpPr>
            <p:spPr bwMode="auto">
              <a:xfrm flipV="1">
                <a:off x="5056857" y="4486276"/>
                <a:ext cx="0" cy="1071563"/>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50" name="Straight Connector 31">
                <a:extLst>
                  <a:ext uri="{FF2B5EF4-FFF2-40B4-BE49-F238E27FC236}">
                    <a16:creationId xmlns:a16="http://schemas.microsoft.com/office/drawing/2014/main" id="{AE5961EB-0D84-41E3-8ED0-162932343679}"/>
                  </a:ext>
                </a:extLst>
              </p:cNvPr>
              <p:cNvCxnSpPr>
                <a:cxnSpLocks noChangeShapeType="1"/>
              </p:cNvCxnSpPr>
              <p:nvPr/>
            </p:nvCxnSpPr>
            <p:spPr bwMode="auto">
              <a:xfrm>
                <a:off x="5056857" y="4486275"/>
                <a:ext cx="541655"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51" name="Straight Connector 32">
                <a:extLst>
                  <a:ext uri="{FF2B5EF4-FFF2-40B4-BE49-F238E27FC236}">
                    <a16:creationId xmlns:a16="http://schemas.microsoft.com/office/drawing/2014/main" id="{C0A5888B-200E-4EDC-9A7B-CE0F6EB66B99}"/>
                  </a:ext>
                </a:extLst>
              </p:cNvPr>
              <p:cNvCxnSpPr>
                <a:cxnSpLocks noChangeShapeType="1"/>
              </p:cNvCxnSpPr>
              <p:nvPr/>
            </p:nvCxnSpPr>
            <p:spPr bwMode="auto">
              <a:xfrm flipV="1">
                <a:off x="5598512" y="4486276"/>
                <a:ext cx="0" cy="1071563"/>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52" name="Straight Connector 33">
                <a:extLst>
                  <a:ext uri="{FF2B5EF4-FFF2-40B4-BE49-F238E27FC236}">
                    <a16:creationId xmlns:a16="http://schemas.microsoft.com/office/drawing/2014/main" id="{521DB21E-BA20-4A8B-A631-56C9E38F5126}"/>
                  </a:ext>
                </a:extLst>
              </p:cNvPr>
              <p:cNvCxnSpPr>
                <a:cxnSpLocks noChangeShapeType="1"/>
              </p:cNvCxnSpPr>
              <p:nvPr/>
            </p:nvCxnSpPr>
            <p:spPr bwMode="auto">
              <a:xfrm>
                <a:off x="5598513" y="5557838"/>
                <a:ext cx="404126"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53" name="Straight Connector 34">
                <a:extLst>
                  <a:ext uri="{FF2B5EF4-FFF2-40B4-BE49-F238E27FC236}">
                    <a16:creationId xmlns:a16="http://schemas.microsoft.com/office/drawing/2014/main" id="{AAB50619-E172-4ABD-AF60-DFFA4EFCEE30}"/>
                  </a:ext>
                </a:extLst>
              </p:cNvPr>
              <p:cNvCxnSpPr>
                <a:cxnSpLocks noChangeShapeType="1"/>
              </p:cNvCxnSpPr>
              <p:nvPr/>
            </p:nvCxnSpPr>
            <p:spPr bwMode="auto">
              <a:xfrm flipV="1">
                <a:off x="6013217" y="4486276"/>
                <a:ext cx="0" cy="1071563"/>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54" name="Straight Connector 35">
                <a:extLst>
                  <a:ext uri="{FF2B5EF4-FFF2-40B4-BE49-F238E27FC236}">
                    <a16:creationId xmlns:a16="http://schemas.microsoft.com/office/drawing/2014/main" id="{CDFFDC17-5C20-46ED-B9D5-2884199A746F}"/>
                  </a:ext>
                </a:extLst>
              </p:cNvPr>
              <p:cNvCxnSpPr>
                <a:cxnSpLocks noChangeShapeType="1"/>
              </p:cNvCxnSpPr>
              <p:nvPr/>
            </p:nvCxnSpPr>
            <p:spPr bwMode="auto">
              <a:xfrm>
                <a:off x="6013217" y="4486275"/>
                <a:ext cx="256017"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55" name="Straight Connector 36">
                <a:extLst>
                  <a:ext uri="{FF2B5EF4-FFF2-40B4-BE49-F238E27FC236}">
                    <a16:creationId xmlns:a16="http://schemas.microsoft.com/office/drawing/2014/main" id="{B75F64FB-01B3-47E8-8672-315F35C3E177}"/>
                  </a:ext>
                </a:extLst>
              </p:cNvPr>
              <p:cNvCxnSpPr>
                <a:cxnSpLocks noChangeShapeType="1"/>
              </p:cNvCxnSpPr>
              <p:nvPr/>
            </p:nvCxnSpPr>
            <p:spPr bwMode="auto">
              <a:xfrm flipV="1">
                <a:off x="6269234" y="4486276"/>
                <a:ext cx="0" cy="1071563"/>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56" name="Straight Connector 37">
                <a:extLst>
                  <a:ext uri="{FF2B5EF4-FFF2-40B4-BE49-F238E27FC236}">
                    <a16:creationId xmlns:a16="http://schemas.microsoft.com/office/drawing/2014/main" id="{285B6885-A737-48DD-8A2A-D88CDE021251}"/>
                  </a:ext>
                </a:extLst>
              </p:cNvPr>
              <p:cNvCxnSpPr>
                <a:cxnSpLocks noChangeShapeType="1"/>
              </p:cNvCxnSpPr>
              <p:nvPr/>
            </p:nvCxnSpPr>
            <p:spPr bwMode="auto">
              <a:xfrm>
                <a:off x="6269235" y="5557838"/>
                <a:ext cx="689764"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57" name="Straight Connector 101">
                <a:extLst>
                  <a:ext uri="{FF2B5EF4-FFF2-40B4-BE49-F238E27FC236}">
                    <a16:creationId xmlns:a16="http://schemas.microsoft.com/office/drawing/2014/main" id="{6A6CDC85-32AD-408E-A2B9-2F6C215F9EC6}"/>
                  </a:ext>
                </a:extLst>
              </p:cNvPr>
              <p:cNvCxnSpPr>
                <a:cxnSpLocks noChangeShapeType="1"/>
              </p:cNvCxnSpPr>
              <p:nvPr/>
            </p:nvCxnSpPr>
            <p:spPr bwMode="auto">
              <a:xfrm flipV="1">
                <a:off x="6971693" y="4486276"/>
                <a:ext cx="0" cy="1071563"/>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58" name="Straight Connector 102">
                <a:extLst>
                  <a:ext uri="{FF2B5EF4-FFF2-40B4-BE49-F238E27FC236}">
                    <a16:creationId xmlns:a16="http://schemas.microsoft.com/office/drawing/2014/main" id="{184E05EC-5D9B-46D5-A4BA-47A30F4DCE10}"/>
                  </a:ext>
                </a:extLst>
              </p:cNvPr>
              <p:cNvCxnSpPr>
                <a:cxnSpLocks noChangeShapeType="1"/>
              </p:cNvCxnSpPr>
              <p:nvPr/>
            </p:nvCxnSpPr>
            <p:spPr bwMode="auto">
              <a:xfrm>
                <a:off x="6971693" y="4486275"/>
                <a:ext cx="541655"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59" name="Straight Connector 103">
                <a:extLst>
                  <a:ext uri="{FF2B5EF4-FFF2-40B4-BE49-F238E27FC236}">
                    <a16:creationId xmlns:a16="http://schemas.microsoft.com/office/drawing/2014/main" id="{CA0D6A1D-9AA7-4B41-A73B-654C6FAB1645}"/>
                  </a:ext>
                </a:extLst>
              </p:cNvPr>
              <p:cNvCxnSpPr>
                <a:cxnSpLocks noChangeShapeType="1"/>
              </p:cNvCxnSpPr>
              <p:nvPr/>
            </p:nvCxnSpPr>
            <p:spPr bwMode="auto">
              <a:xfrm flipV="1">
                <a:off x="7513348" y="4486276"/>
                <a:ext cx="0" cy="1071563"/>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60" name="Straight Connector 104">
                <a:extLst>
                  <a:ext uri="{FF2B5EF4-FFF2-40B4-BE49-F238E27FC236}">
                    <a16:creationId xmlns:a16="http://schemas.microsoft.com/office/drawing/2014/main" id="{4A23DA7B-878B-4235-B421-E746C5016E8D}"/>
                  </a:ext>
                </a:extLst>
              </p:cNvPr>
              <p:cNvCxnSpPr>
                <a:cxnSpLocks noChangeShapeType="1"/>
              </p:cNvCxnSpPr>
              <p:nvPr/>
            </p:nvCxnSpPr>
            <p:spPr bwMode="auto">
              <a:xfrm>
                <a:off x="7513348" y="5557838"/>
                <a:ext cx="406241"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61" name="Straight Connector 105">
                <a:extLst>
                  <a:ext uri="{FF2B5EF4-FFF2-40B4-BE49-F238E27FC236}">
                    <a16:creationId xmlns:a16="http://schemas.microsoft.com/office/drawing/2014/main" id="{0CA2288C-38A2-4B4D-BCC4-8EE79D87E4EA}"/>
                  </a:ext>
                </a:extLst>
              </p:cNvPr>
              <p:cNvCxnSpPr>
                <a:cxnSpLocks noChangeShapeType="1"/>
              </p:cNvCxnSpPr>
              <p:nvPr/>
            </p:nvCxnSpPr>
            <p:spPr bwMode="auto">
              <a:xfrm flipV="1">
                <a:off x="7925936" y="4486276"/>
                <a:ext cx="0" cy="1071563"/>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62" name="Straight Connector 106">
                <a:extLst>
                  <a:ext uri="{FF2B5EF4-FFF2-40B4-BE49-F238E27FC236}">
                    <a16:creationId xmlns:a16="http://schemas.microsoft.com/office/drawing/2014/main" id="{19028929-4E92-46FF-A17E-B976DFE51A13}"/>
                  </a:ext>
                </a:extLst>
              </p:cNvPr>
              <p:cNvCxnSpPr>
                <a:cxnSpLocks noChangeShapeType="1"/>
              </p:cNvCxnSpPr>
              <p:nvPr/>
            </p:nvCxnSpPr>
            <p:spPr bwMode="auto">
              <a:xfrm>
                <a:off x="7925937" y="4486275"/>
                <a:ext cx="742660"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63" name="Straight Connector 107">
                <a:extLst>
                  <a:ext uri="{FF2B5EF4-FFF2-40B4-BE49-F238E27FC236}">
                    <a16:creationId xmlns:a16="http://schemas.microsoft.com/office/drawing/2014/main" id="{8E6617C6-9AE7-418E-81C0-AC2DA1390074}"/>
                  </a:ext>
                </a:extLst>
              </p:cNvPr>
              <p:cNvCxnSpPr>
                <a:cxnSpLocks noChangeShapeType="1"/>
              </p:cNvCxnSpPr>
              <p:nvPr/>
            </p:nvCxnSpPr>
            <p:spPr bwMode="auto">
              <a:xfrm flipV="1">
                <a:off x="8668597" y="4486276"/>
                <a:ext cx="0" cy="1071563"/>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64" name="Straight Connector 108">
                <a:extLst>
                  <a:ext uri="{FF2B5EF4-FFF2-40B4-BE49-F238E27FC236}">
                    <a16:creationId xmlns:a16="http://schemas.microsoft.com/office/drawing/2014/main" id="{0A434E10-22C1-4687-BB5B-DA7C9EACC7E8}"/>
                  </a:ext>
                </a:extLst>
              </p:cNvPr>
              <p:cNvCxnSpPr>
                <a:cxnSpLocks noChangeShapeType="1"/>
              </p:cNvCxnSpPr>
              <p:nvPr/>
            </p:nvCxnSpPr>
            <p:spPr bwMode="auto">
              <a:xfrm>
                <a:off x="8668597" y="5557838"/>
                <a:ext cx="203121"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65" name="Straight Connector 109">
                <a:extLst>
                  <a:ext uri="{FF2B5EF4-FFF2-40B4-BE49-F238E27FC236}">
                    <a16:creationId xmlns:a16="http://schemas.microsoft.com/office/drawing/2014/main" id="{C6FDB107-7E14-48A5-81D0-4A60C80A5C66}"/>
                  </a:ext>
                </a:extLst>
              </p:cNvPr>
              <p:cNvCxnSpPr>
                <a:cxnSpLocks noChangeShapeType="1"/>
              </p:cNvCxnSpPr>
              <p:nvPr/>
            </p:nvCxnSpPr>
            <p:spPr bwMode="auto">
              <a:xfrm flipV="1">
                <a:off x="8884413" y="4486276"/>
                <a:ext cx="0" cy="1071563"/>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66" name="Straight Connector 110">
                <a:extLst>
                  <a:ext uri="{FF2B5EF4-FFF2-40B4-BE49-F238E27FC236}">
                    <a16:creationId xmlns:a16="http://schemas.microsoft.com/office/drawing/2014/main" id="{80EE3CB9-170E-4D29-925D-7A49A44E50EE}"/>
                  </a:ext>
                </a:extLst>
              </p:cNvPr>
              <p:cNvCxnSpPr>
                <a:cxnSpLocks noChangeShapeType="1"/>
              </p:cNvCxnSpPr>
              <p:nvPr/>
            </p:nvCxnSpPr>
            <p:spPr bwMode="auto">
              <a:xfrm>
                <a:off x="8884413" y="4486275"/>
                <a:ext cx="541655"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67" name="Straight Connector 111">
                <a:extLst>
                  <a:ext uri="{FF2B5EF4-FFF2-40B4-BE49-F238E27FC236}">
                    <a16:creationId xmlns:a16="http://schemas.microsoft.com/office/drawing/2014/main" id="{1481007C-CA18-46AC-AADB-D9FBFD961B35}"/>
                  </a:ext>
                </a:extLst>
              </p:cNvPr>
              <p:cNvCxnSpPr>
                <a:cxnSpLocks noChangeShapeType="1"/>
              </p:cNvCxnSpPr>
              <p:nvPr/>
            </p:nvCxnSpPr>
            <p:spPr bwMode="auto">
              <a:xfrm flipV="1">
                <a:off x="9426068" y="4486276"/>
                <a:ext cx="0" cy="1071563"/>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68" name="Straight Connector 112">
                <a:extLst>
                  <a:ext uri="{FF2B5EF4-FFF2-40B4-BE49-F238E27FC236}">
                    <a16:creationId xmlns:a16="http://schemas.microsoft.com/office/drawing/2014/main" id="{D0BFBC7B-CA6D-431A-8A5F-DAFA228C2666}"/>
                  </a:ext>
                </a:extLst>
              </p:cNvPr>
              <p:cNvCxnSpPr>
                <a:cxnSpLocks noChangeShapeType="1"/>
              </p:cNvCxnSpPr>
              <p:nvPr/>
            </p:nvCxnSpPr>
            <p:spPr bwMode="auto">
              <a:xfrm>
                <a:off x="9426068" y="5557838"/>
                <a:ext cx="406241"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69" name="Straight Connector 113">
                <a:extLst>
                  <a:ext uri="{FF2B5EF4-FFF2-40B4-BE49-F238E27FC236}">
                    <a16:creationId xmlns:a16="http://schemas.microsoft.com/office/drawing/2014/main" id="{1E89653C-AA20-4E6D-BBEB-C738B58854DF}"/>
                  </a:ext>
                </a:extLst>
              </p:cNvPr>
              <p:cNvCxnSpPr>
                <a:cxnSpLocks noChangeShapeType="1"/>
              </p:cNvCxnSpPr>
              <p:nvPr/>
            </p:nvCxnSpPr>
            <p:spPr bwMode="auto">
              <a:xfrm flipV="1">
                <a:off x="9840772" y="4486276"/>
                <a:ext cx="0" cy="1071563"/>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70" name="Straight Connector 114">
                <a:extLst>
                  <a:ext uri="{FF2B5EF4-FFF2-40B4-BE49-F238E27FC236}">
                    <a16:creationId xmlns:a16="http://schemas.microsoft.com/office/drawing/2014/main" id="{B48317BA-9168-421B-A7E4-EE576F17B8AE}"/>
                  </a:ext>
                </a:extLst>
              </p:cNvPr>
              <p:cNvCxnSpPr>
                <a:cxnSpLocks noChangeShapeType="1"/>
              </p:cNvCxnSpPr>
              <p:nvPr/>
            </p:nvCxnSpPr>
            <p:spPr bwMode="auto">
              <a:xfrm>
                <a:off x="9840773" y="4486275"/>
                <a:ext cx="256016"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71" name="Straight Connector 115">
                <a:extLst>
                  <a:ext uri="{FF2B5EF4-FFF2-40B4-BE49-F238E27FC236}">
                    <a16:creationId xmlns:a16="http://schemas.microsoft.com/office/drawing/2014/main" id="{F8F08035-6DB2-4931-BFB6-10C6470ED9C1}"/>
                  </a:ext>
                </a:extLst>
              </p:cNvPr>
              <p:cNvCxnSpPr>
                <a:cxnSpLocks noChangeShapeType="1"/>
              </p:cNvCxnSpPr>
              <p:nvPr/>
            </p:nvCxnSpPr>
            <p:spPr bwMode="auto">
              <a:xfrm flipV="1">
                <a:off x="10096788" y="4486276"/>
                <a:ext cx="0" cy="1071563"/>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cxnSp>
            <p:nvCxnSpPr>
              <p:cNvPr id="72" name="Straight Connector 116">
                <a:extLst>
                  <a:ext uri="{FF2B5EF4-FFF2-40B4-BE49-F238E27FC236}">
                    <a16:creationId xmlns:a16="http://schemas.microsoft.com/office/drawing/2014/main" id="{D89F9095-B45E-4C26-A3AD-0422179A2FBF}"/>
                  </a:ext>
                </a:extLst>
              </p:cNvPr>
              <p:cNvCxnSpPr>
                <a:cxnSpLocks noChangeShapeType="1"/>
              </p:cNvCxnSpPr>
              <p:nvPr/>
            </p:nvCxnSpPr>
            <p:spPr bwMode="auto">
              <a:xfrm>
                <a:off x="10096789" y="5557838"/>
                <a:ext cx="689764" cy="0"/>
              </a:xfrm>
              <a:prstGeom prst="line">
                <a:avLst/>
              </a:prstGeom>
              <a:noFill/>
              <a:ln w="19050" algn="ctr">
                <a:solidFill>
                  <a:srgbClr val="0070C0"/>
                </a:solidFill>
                <a:round/>
                <a:headEnd/>
                <a:tailEnd/>
              </a:ln>
              <a:extLst>
                <a:ext uri="{909E8E84-426E-40DD-AFC4-6F175D3DCCD1}">
                  <a14:hiddenFill xmlns:a14="http://schemas.microsoft.com/office/drawing/2010/main">
                    <a:noFill/>
                  </a14:hiddenFill>
                </a:ext>
              </a:extLst>
            </p:spPr>
          </p:cxnSp>
        </p:grpSp>
        <p:grpSp>
          <p:nvGrpSpPr>
            <p:cNvPr id="6" name="Group 5">
              <a:extLst>
                <a:ext uri="{FF2B5EF4-FFF2-40B4-BE49-F238E27FC236}">
                  <a16:creationId xmlns:a16="http://schemas.microsoft.com/office/drawing/2014/main" id="{8A76848B-E92C-46A0-ABCE-BB26C406D595}"/>
                </a:ext>
              </a:extLst>
            </p:cNvPr>
            <p:cNvGrpSpPr/>
            <p:nvPr/>
          </p:nvGrpSpPr>
          <p:grpSpPr>
            <a:xfrm>
              <a:off x="2196242" y="4638675"/>
              <a:ext cx="8590310" cy="571500"/>
              <a:chOff x="2196242" y="4638675"/>
              <a:chExt cx="8590310" cy="571500"/>
            </a:xfrm>
          </p:grpSpPr>
          <p:cxnSp>
            <p:nvCxnSpPr>
              <p:cNvPr id="19" name="Straight Connector 39">
                <a:extLst>
                  <a:ext uri="{FF2B5EF4-FFF2-40B4-BE49-F238E27FC236}">
                    <a16:creationId xmlns:a16="http://schemas.microsoft.com/office/drawing/2014/main" id="{8FA53046-EDC1-465A-AC43-7A2B67D88900}"/>
                  </a:ext>
                </a:extLst>
              </p:cNvPr>
              <p:cNvCxnSpPr>
                <a:cxnSpLocks noChangeShapeType="1"/>
              </p:cNvCxnSpPr>
              <p:nvPr/>
            </p:nvCxnSpPr>
            <p:spPr bwMode="auto">
              <a:xfrm>
                <a:off x="2196242" y="5210175"/>
                <a:ext cx="947896" cy="0"/>
              </a:xfrm>
              <a:prstGeom prst="line">
                <a:avLst/>
              </a:prstGeom>
              <a:noFill/>
              <a:ln w="19050" algn="ctr">
                <a:solidFill>
                  <a:srgbClr val="C00000"/>
                </a:solidFill>
                <a:round/>
                <a:headEnd/>
                <a:tailEnd/>
              </a:ln>
              <a:extLst>
                <a:ext uri="{909E8E84-426E-40DD-AFC4-6F175D3DCCD1}">
                  <a14:hiddenFill xmlns:a14="http://schemas.microsoft.com/office/drawing/2010/main">
                    <a:noFill/>
                  </a14:hiddenFill>
                </a:ext>
              </a:extLst>
            </p:spPr>
          </p:cxnSp>
          <p:cxnSp>
            <p:nvCxnSpPr>
              <p:cNvPr id="20" name="Straight Connector 40">
                <a:extLst>
                  <a:ext uri="{FF2B5EF4-FFF2-40B4-BE49-F238E27FC236}">
                    <a16:creationId xmlns:a16="http://schemas.microsoft.com/office/drawing/2014/main" id="{5C7781EE-41E7-4DB0-828D-5B3CB3072C12}"/>
                  </a:ext>
                </a:extLst>
              </p:cNvPr>
              <p:cNvCxnSpPr>
                <a:cxnSpLocks noChangeShapeType="1"/>
              </p:cNvCxnSpPr>
              <p:nvPr/>
            </p:nvCxnSpPr>
            <p:spPr bwMode="auto">
              <a:xfrm>
                <a:off x="3142023" y="4924425"/>
                <a:ext cx="947896" cy="0"/>
              </a:xfrm>
              <a:prstGeom prst="line">
                <a:avLst/>
              </a:prstGeom>
              <a:noFill/>
              <a:ln w="19050" algn="ctr">
                <a:solidFill>
                  <a:srgbClr val="C00000"/>
                </a:solidFill>
                <a:round/>
                <a:headEnd/>
                <a:tailEnd/>
              </a:ln>
              <a:extLst>
                <a:ext uri="{909E8E84-426E-40DD-AFC4-6F175D3DCCD1}">
                  <a14:hiddenFill xmlns:a14="http://schemas.microsoft.com/office/drawing/2010/main">
                    <a:noFill/>
                  </a14:hiddenFill>
                </a:ext>
              </a:extLst>
            </p:spPr>
          </p:cxnSp>
          <p:cxnSp>
            <p:nvCxnSpPr>
              <p:cNvPr id="21" name="Straight Connector 41">
                <a:extLst>
                  <a:ext uri="{FF2B5EF4-FFF2-40B4-BE49-F238E27FC236}">
                    <a16:creationId xmlns:a16="http://schemas.microsoft.com/office/drawing/2014/main" id="{DB457564-AC2B-4D36-A2AF-260CC4A313EF}"/>
                  </a:ext>
                </a:extLst>
              </p:cNvPr>
              <p:cNvCxnSpPr>
                <a:cxnSpLocks noChangeShapeType="1"/>
              </p:cNvCxnSpPr>
              <p:nvPr/>
            </p:nvCxnSpPr>
            <p:spPr bwMode="auto">
              <a:xfrm>
                <a:off x="4108961" y="4638675"/>
                <a:ext cx="947896" cy="0"/>
              </a:xfrm>
              <a:prstGeom prst="line">
                <a:avLst/>
              </a:prstGeom>
              <a:noFill/>
              <a:ln w="19050" algn="ctr">
                <a:solidFill>
                  <a:srgbClr val="C00000"/>
                </a:solidFill>
                <a:round/>
                <a:headEnd/>
                <a:tailEnd/>
              </a:ln>
              <a:extLst>
                <a:ext uri="{909E8E84-426E-40DD-AFC4-6F175D3DCCD1}">
                  <a14:hiddenFill xmlns:a14="http://schemas.microsoft.com/office/drawing/2010/main">
                    <a:noFill/>
                  </a14:hiddenFill>
                </a:ext>
              </a:extLst>
            </p:spPr>
          </p:cxnSp>
          <p:cxnSp>
            <p:nvCxnSpPr>
              <p:cNvPr id="22" name="Straight Connector 43">
                <a:extLst>
                  <a:ext uri="{FF2B5EF4-FFF2-40B4-BE49-F238E27FC236}">
                    <a16:creationId xmlns:a16="http://schemas.microsoft.com/office/drawing/2014/main" id="{03F6213A-0D25-4E4F-9C5C-7033E204B8D9}"/>
                  </a:ext>
                </a:extLst>
              </p:cNvPr>
              <p:cNvCxnSpPr>
                <a:cxnSpLocks noChangeShapeType="1"/>
              </p:cNvCxnSpPr>
              <p:nvPr/>
            </p:nvCxnSpPr>
            <p:spPr bwMode="auto">
              <a:xfrm>
                <a:off x="5044163" y="4924425"/>
                <a:ext cx="969055" cy="0"/>
              </a:xfrm>
              <a:prstGeom prst="line">
                <a:avLst/>
              </a:prstGeom>
              <a:noFill/>
              <a:ln w="19050" algn="ctr">
                <a:solidFill>
                  <a:srgbClr val="C00000"/>
                </a:solidFill>
                <a:round/>
                <a:headEnd/>
                <a:tailEnd/>
              </a:ln>
              <a:extLst>
                <a:ext uri="{909E8E84-426E-40DD-AFC4-6F175D3DCCD1}">
                  <a14:hiddenFill xmlns:a14="http://schemas.microsoft.com/office/drawing/2010/main">
                    <a:noFill/>
                  </a14:hiddenFill>
                </a:ext>
              </a:extLst>
            </p:spPr>
          </p:cxnSp>
          <p:cxnSp>
            <p:nvCxnSpPr>
              <p:cNvPr id="23" name="Straight Connector 44">
                <a:extLst>
                  <a:ext uri="{FF2B5EF4-FFF2-40B4-BE49-F238E27FC236}">
                    <a16:creationId xmlns:a16="http://schemas.microsoft.com/office/drawing/2014/main" id="{6F4AAE69-E7FD-4F6F-BE14-09C05A3C093A}"/>
                  </a:ext>
                </a:extLst>
              </p:cNvPr>
              <p:cNvCxnSpPr>
                <a:cxnSpLocks noChangeShapeType="1"/>
              </p:cNvCxnSpPr>
              <p:nvPr/>
            </p:nvCxnSpPr>
            <p:spPr bwMode="auto">
              <a:xfrm>
                <a:off x="6013218" y="5210175"/>
                <a:ext cx="945781" cy="0"/>
              </a:xfrm>
              <a:prstGeom prst="line">
                <a:avLst/>
              </a:prstGeom>
              <a:noFill/>
              <a:ln w="19050" algn="ctr">
                <a:solidFill>
                  <a:srgbClr val="C00000"/>
                </a:solidFill>
                <a:round/>
                <a:headEnd/>
                <a:tailEnd/>
              </a:ln>
              <a:extLst>
                <a:ext uri="{909E8E84-426E-40DD-AFC4-6F175D3DCCD1}">
                  <a14:hiddenFill xmlns:a14="http://schemas.microsoft.com/office/drawing/2010/main">
                    <a:noFill/>
                  </a14:hiddenFill>
                </a:ext>
              </a:extLst>
            </p:spPr>
          </p:cxnSp>
          <p:cxnSp>
            <p:nvCxnSpPr>
              <p:cNvPr id="24" name="Straight Connector 49">
                <a:extLst>
                  <a:ext uri="{FF2B5EF4-FFF2-40B4-BE49-F238E27FC236}">
                    <a16:creationId xmlns:a16="http://schemas.microsoft.com/office/drawing/2014/main" id="{C68B5EEA-9A74-47B4-A74C-D662BCEA38F2}"/>
                  </a:ext>
                </a:extLst>
              </p:cNvPr>
              <p:cNvCxnSpPr>
                <a:cxnSpLocks noChangeShapeType="1"/>
              </p:cNvCxnSpPr>
              <p:nvPr/>
            </p:nvCxnSpPr>
            <p:spPr bwMode="auto">
              <a:xfrm>
                <a:off x="3144138" y="4924425"/>
                <a:ext cx="0" cy="285750"/>
              </a:xfrm>
              <a:prstGeom prst="line">
                <a:avLst/>
              </a:prstGeom>
              <a:noFill/>
              <a:ln w="19050" algn="ctr">
                <a:solidFill>
                  <a:srgbClr val="C00000"/>
                </a:solidFill>
                <a:round/>
                <a:headEnd/>
                <a:tailEnd/>
              </a:ln>
              <a:extLst>
                <a:ext uri="{909E8E84-426E-40DD-AFC4-6F175D3DCCD1}">
                  <a14:hiddenFill xmlns:a14="http://schemas.microsoft.com/office/drawing/2010/main">
                    <a:noFill/>
                  </a14:hiddenFill>
                </a:ext>
              </a:extLst>
            </p:spPr>
          </p:cxnSp>
          <p:cxnSp>
            <p:nvCxnSpPr>
              <p:cNvPr id="25" name="Straight Connector 53">
                <a:extLst>
                  <a:ext uri="{FF2B5EF4-FFF2-40B4-BE49-F238E27FC236}">
                    <a16:creationId xmlns:a16="http://schemas.microsoft.com/office/drawing/2014/main" id="{79EA5D6C-2205-412F-B0E0-884DEFD32A76}"/>
                  </a:ext>
                </a:extLst>
              </p:cNvPr>
              <p:cNvCxnSpPr>
                <a:cxnSpLocks noChangeShapeType="1"/>
              </p:cNvCxnSpPr>
              <p:nvPr/>
            </p:nvCxnSpPr>
            <p:spPr bwMode="auto">
              <a:xfrm>
                <a:off x="4096266" y="4638675"/>
                <a:ext cx="0" cy="285750"/>
              </a:xfrm>
              <a:prstGeom prst="line">
                <a:avLst/>
              </a:prstGeom>
              <a:noFill/>
              <a:ln w="19050" algn="ctr">
                <a:solidFill>
                  <a:srgbClr val="C00000"/>
                </a:solidFill>
                <a:round/>
                <a:headEnd/>
                <a:tailEnd/>
              </a:ln>
              <a:extLst>
                <a:ext uri="{909E8E84-426E-40DD-AFC4-6F175D3DCCD1}">
                  <a14:hiddenFill xmlns:a14="http://schemas.microsoft.com/office/drawing/2010/main">
                    <a:noFill/>
                  </a14:hiddenFill>
                </a:ext>
              </a:extLst>
            </p:spPr>
          </p:cxnSp>
          <p:cxnSp>
            <p:nvCxnSpPr>
              <p:cNvPr id="26" name="Straight Connector 54">
                <a:extLst>
                  <a:ext uri="{FF2B5EF4-FFF2-40B4-BE49-F238E27FC236}">
                    <a16:creationId xmlns:a16="http://schemas.microsoft.com/office/drawing/2014/main" id="{15218181-ECB9-47ED-877B-B5FB65BB557E}"/>
                  </a:ext>
                </a:extLst>
              </p:cNvPr>
              <p:cNvCxnSpPr>
                <a:cxnSpLocks noChangeShapeType="1"/>
              </p:cNvCxnSpPr>
              <p:nvPr/>
            </p:nvCxnSpPr>
            <p:spPr bwMode="auto">
              <a:xfrm>
                <a:off x="5056857" y="4638675"/>
                <a:ext cx="0" cy="285750"/>
              </a:xfrm>
              <a:prstGeom prst="line">
                <a:avLst/>
              </a:prstGeom>
              <a:noFill/>
              <a:ln w="19050" algn="ctr">
                <a:solidFill>
                  <a:srgbClr val="C00000"/>
                </a:solidFill>
                <a:round/>
                <a:headEnd/>
                <a:tailEnd/>
              </a:ln>
              <a:extLst>
                <a:ext uri="{909E8E84-426E-40DD-AFC4-6F175D3DCCD1}">
                  <a14:hiddenFill xmlns:a14="http://schemas.microsoft.com/office/drawing/2010/main">
                    <a:noFill/>
                  </a14:hiddenFill>
                </a:ext>
              </a:extLst>
            </p:spPr>
          </p:cxnSp>
          <p:cxnSp>
            <p:nvCxnSpPr>
              <p:cNvPr id="27" name="Straight Connector 55">
                <a:extLst>
                  <a:ext uri="{FF2B5EF4-FFF2-40B4-BE49-F238E27FC236}">
                    <a16:creationId xmlns:a16="http://schemas.microsoft.com/office/drawing/2014/main" id="{85442E1E-A143-48DA-A15E-64CE72EAFDA7}"/>
                  </a:ext>
                </a:extLst>
              </p:cNvPr>
              <p:cNvCxnSpPr>
                <a:cxnSpLocks noChangeShapeType="1"/>
              </p:cNvCxnSpPr>
              <p:nvPr/>
            </p:nvCxnSpPr>
            <p:spPr bwMode="auto">
              <a:xfrm>
                <a:off x="6013217" y="4924425"/>
                <a:ext cx="0" cy="285750"/>
              </a:xfrm>
              <a:prstGeom prst="line">
                <a:avLst/>
              </a:prstGeom>
              <a:noFill/>
              <a:ln w="19050" algn="ctr">
                <a:solidFill>
                  <a:srgbClr val="C00000"/>
                </a:solidFill>
                <a:round/>
                <a:headEnd/>
                <a:tailEnd/>
              </a:ln>
              <a:extLst>
                <a:ext uri="{909E8E84-426E-40DD-AFC4-6F175D3DCCD1}">
                  <a14:hiddenFill xmlns:a14="http://schemas.microsoft.com/office/drawing/2010/main">
                    <a:noFill/>
                  </a14:hiddenFill>
                </a:ext>
              </a:extLst>
            </p:spPr>
          </p:cxnSp>
          <p:cxnSp>
            <p:nvCxnSpPr>
              <p:cNvPr id="28" name="Straight Connector 117">
                <a:extLst>
                  <a:ext uri="{FF2B5EF4-FFF2-40B4-BE49-F238E27FC236}">
                    <a16:creationId xmlns:a16="http://schemas.microsoft.com/office/drawing/2014/main" id="{E3AB3FB5-EB99-45D9-9508-5428BD4495F5}"/>
                  </a:ext>
                </a:extLst>
              </p:cNvPr>
              <p:cNvCxnSpPr>
                <a:cxnSpLocks noChangeShapeType="1"/>
              </p:cNvCxnSpPr>
              <p:nvPr/>
            </p:nvCxnSpPr>
            <p:spPr bwMode="auto">
              <a:xfrm>
                <a:off x="6969577" y="4924425"/>
                <a:ext cx="947896" cy="0"/>
              </a:xfrm>
              <a:prstGeom prst="line">
                <a:avLst/>
              </a:prstGeom>
              <a:noFill/>
              <a:ln w="19050" algn="ctr">
                <a:solidFill>
                  <a:srgbClr val="C00000"/>
                </a:solidFill>
                <a:round/>
                <a:headEnd/>
                <a:tailEnd/>
              </a:ln>
              <a:extLst>
                <a:ext uri="{909E8E84-426E-40DD-AFC4-6F175D3DCCD1}">
                  <a14:hiddenFill xmlns:a14="http://schemas.microsoft.com/office/drawing/2010/main">
                    <a:noFill/>
                  </a14:hiddenFill>
                </a:ext>
              </a:extLst>
            </p:spPr>
          </p:cxnSp>
          <p:cxnSp>
            <p:nvCxnSpPr>
              <p:cNvPr id="29" name="Straight Connector 118">
                <a:extLst>
                  <a:ext uri="{FF2B5EF4-FFF2-40B4-BE49-F238E27FC236}">
                    <a16:creationId xmlns:a16="http://schemas.microsoft.com/office/drawing/2014/main" id="{8FA82D10-9BF7-4A02-AAC8-010C50E0635E}"/>
                  </a:ext>
                </a:extLst>
              </p:cNvPr>
              <p:cNvCxnSpPr>
                <a:cxnSpLocks noChangeShapeType="1"/>
              </p:cNvCxnSpPr>
              <p:nvPr/>
            </p:nvCxnSpPr>
            <p:spPr bwMode="auto">
              <a:xfrm>
                <a:off x="7936516" y="4638675"/>
                <a:ext cx="947896" cy="0"/>
              </a:xfrm>
              <a:prstGeom prst="line">
                <a:avLst/>
              </a:prstGeom>
              <a:noFill/>
              <a:ln w="19050" algn="ctr">
                <a:solidFill>
                  <a:srgbClr val="C00000"/>
                </a:solidFill>
                <a:round/>
                <a:headEnd/>
                <a:tailEnd/>
              </a:ln>
              <a:extLst>
                <a:ext uri="{909E8E84-426E-40DD-AFC4-6F175D3DCCD1}">
                  <a14:hiddenFill xmlns:a14="http://schemas.microsoft.com/office/drawing/2010/main">
                    <a:noFill/>
                  </a14:hiddenFill>
                </a:ext>
              </a:extLst>
            </p:spPr>
          </p:cxnSp>
          <p:cxnSp>
            <p:nvCxnSpPr>
              <p:cNvPr id="30" name="Straight Connector 119">
                <a:extLst>
                  <a:ext uri="{FF2B5EF4-FFF2-40B4-BE49-F238E27FC236}">
                    <a16:creationId xmlns:a16="http://schemas.microsoft.com/office/drawing/2014/main" id="{B1B1B33A-36C4-4435-AC25-9D16E839F005}"/>
                  </a:ext>
                </a:extLst>
              </p:cNvPr>
              <p:cNvCxnSpPr>
                <a:cxnSpLocks noChangeShapeType="1"/>
              </p:cNvCxnSpPr>
              <p:nvPr/>
            </p:nvCxnSpPr>
            <p:spPr bwMode="auto">
              <a:xfrm>
                <a:off x="8871718" y="4924425"/>
                <a:ext cx="969055" cy="0"/>
              </a:xfrm>
              <a:prstGeom prst="line">
                <a:avLst/>
              </a:prstGeom>
              <a:noFill/>
              <a:ln w="19050" algn="ctr">
                <a:solidFill>
                  <a:srgbClr val="C00000"/>
                </a:solidFill>
                <a:round/>
                <a:headEnd/>
                <a:tailEnd/>
              </a:ln>
              <a:extLst>
                <a:ext uri="{909E8E84-426E-40DD-AFC4-6F175D3DCCD1}">
                  <a14:hiddenFill xmlns:a14="http://schemas.microsoft.com/office/drawing/2010/main">
                    <a:noFill/>
                  </a14:hiddenFill>
                </a:ext>
              </a:extLst>
            </p:spPr>
          </p:cxnSp>
          <p:cxnSp>
            <p:nvCxnSpPr>
              <p:cNvPr id="31" name="Straight Connector 120">
                <a:extLst>
                  <a:ext uri="{FF2B5EF4-FFF2-40B4-BE49-F238E27FC236}">
                    <a16:creationId xmlns:a16="http://schemas.microsoft.com/office/drawing/2014/main" id="{1B0837CE-B318-4B34-8A9D-2145DBCEA550}"/>
                  </a:ext>
                </a:extLst>
              </p:cNvPr>
              <p:cNvCxnSpPr>
                <a:cxnSpLocks noChangeShapeType="1"/>
              </p:cNvCxnSpPr>
              <p:nvPr/>
            </p:nvCxnSpPr>
            <p:spPr bwMode="auto">
              <a:xfrm>
                <a:off x="9840772" y="5210175"/>
                <a:ext cx="945780" cy="0"/>
              </a:xfrm>
              <a:prstGeom prst="line">
                <a:avLst/>
              </a:prstGeom>
              <a:noFill/>
              <a:ln w="19050" algn="ctr">
                <a:solidFill>
                  <a:srgbClr val="C00000"/>
                </a:solidFill>
                <a:round/>
                <a:headEnd/>
                <a:tailEnd/>
              </a:ln>
              <a:extLst>
                <a:ext uri="{909E8E84-426E-40DD-AFC4-6F175D3DCCD1}">
                  <a14:hiddenFill xmlns:a14="http://schemas.microsoft.com/office/drawing/2010/main">
                    <a:noFill/>
                  </a14:hiddenFill>
                </a:ext>
              </a:extLst>
            </p:spPr>
          </p:cxnSp>
          <p:cxnSp>
            <p:nvCxnSpPr>
              <p:cNvPr id="32" name="Straight Connector 121">
                <a:extLst>
                  <a:ext uri="{FF2B5EF4-FFF2-40B4-BE49-F238E27FC236}">
                    <a16:creationId xmlns:a16="http://schemas.microsoft.com/office/drawing/2014/main" id="{7EF16F0E-DF1D-4E1E-A757-69BEE79810F9}"/>
                  </a:ext>
                </a:extLst>
              </p:cNvPr>
              <p:cNvCxnSpPr>
                <a:cxnSpLocks noChangeShapeType="1"/>
              </p:cNvCxnSpPr>
              <p:nvPr/>
            </p:nvCxnSpPr>
            <p:spPr bwMode="auto">
              <a:xfrm>
                <a:off x="6971693" y="4924425"/>
                <a:ext cx="0" cy="285750"/>
              </a:xfrm>
              <a:prstGeom prst="line">
                <a:avLst/>
              </a:prstGeom>
              <a:noFill/>
              <a:ln w="19050" algn="ctr">
                <a:solidFill>
                  <a:srgbClr val="C00000"/>
                </a:solidFill>
                <a:round/>
                <a:headEnd/>
                <a:tailEnd/>
              </a:ln>
              <a:extLst>
                <a:ext uri="{909E8E84-426E-40DD-AFC4-6F175D3DCCD1}">
                  <a14:hiddenFill xmlns:a14="http://schemas.microsoft.com/office/drawing/2010/main">
                    <a:noFill/>
                  </a14:hiddenFill>
                </a:ext>
              </a:extLst>
            </p:spPr>
          </p:cxnSp>
          <p:cxnSp>
            <p:nvCxnSpPr>
              <p:cNvPr id="33" name="Straight Connector 122">
                <a:extLst>
                  <a:ext uri="{FF2B5EF4-FFF2-40B4-BE49-F238E27FC236}">
                    <a16:creationId xmlns:a16="http://schemas.microsoft.com/office/drawing/2014/main" id="{AA9388DE-E2B0-4E26-A3ED-C441BA19D5AD}"/>
                  </a:ext>
                </a:extLst>
              </p:cNvPr>
              <p:cNvCxnSpPr>
                <a:cxnSpLocks noChangeShapeType="1"/>
              </p:cNvCxnSpPr>
              <p:nvPr/>
            </p:nvCxnSpPr>
            <p:spPr bwMode="auto">
              <a:xfrm>
                <a:off x="7925936" y="4638675"/>
                <a:ext cx="0" cy="285750"/>
              </a:xfrm>
              <a:prstGeom prst="line">
                <a:avLst/>
              </a:prstGeom>
              <a:noFill/>
              <a:ln w="19050" algn="ctr">
                <a:solidFill>
                  <a:srgbClr val="C00000"/>
                </a:solidFill>
                <a:round/>
                <a:headEnd/>
                <a:tailEnd/>
              </a:ln>
              <a:extLst>
                <a:ext uri="{909E8E84-426E-40DD-AFC4-6F175D3DCCD1}">
                  <a14:hiddenFill xmlns:a14="http://schemas.microsoft.com/office/drawing/2010/main">
                    <a:noFill/>
                  </a14:hiddenFill>
                </a:ext>
              </a:extLst>
            </p:spPr>
          </p:cxnSp>
          <p:cxnSp>
            <p:nvCxnSpPr>
              <p:cNvPr id="34" name="Straight Connector 123">
                <a:extLst>
                  <a:ext uri="{FF2B5EF4-FFF2-40B4-BE49-F238E27FC236}">
                    <a16:creationId xmlns:a16="http://schemas.microsoft.com/office/drawing/2014/main" id="{ACCB9ECD-C120-45C7-8CC8-2DD4B6EAA099}"/>
                  </a:ext>
                </a:extLst>
              </p:cNvPr>
              <p:cNvCxnSpPr>
                <a:cxnSpLocks noChangeShapeType="1"/>
              </p:cNvCxnSpPr>
              <p:nvPr/>
            </p:nvCxnSpPr>
            <p:spPr bwMode="auto">
              <a:xfrm>
                <a:off x="8884413" y="4638675"/>
                <a:ext cx="0" cy="285750"/>
              </a:xfrm>
              <a:prstGeom prst="line">
                <a:avLst/>
              </a:prstGeom>
              <a:noFill/>
              <a:ln w="19050" algn="ctr">
                <a:solidFill>
                  <a:srgbClr val="C00000"/>
                </a:solidFill>
                <a:round/>
                <a:headEnd/>
                <a:tailEnd/>
              </a:ln>
              <a:extLst>
                <a:ext uri="{909E8E84-426E-40DD-AFC4-6F175D3DCCD1}">
                  <a14:hiddenFill xmlns:a14="http://schemas.microsoft.com/office/drawing/2010/main">
                    <a:noFill/>
                  </a14:hiddenFill>
                </a:ext>
              </a:extLst>
            </p:spPr>
          </p:cxnSp>
          <p:cxnSp>
            <p:nvCxnSpPr>
              <p:cNvPr id="35" name="Straight Connector 124">
                <a:extLst>
                  <a:ext uri="{FF2B5EF4-FFF2-40B4-BE49-F238E27FC236}">
                    <a16:creationId xmlns:a16="http://schemas.microsoft.com/office/drawing/2014/main" id="{B4823E11-DA71-45B7-AA1F-DF56F299A754}"/>
                  </a:ext>
                </a:extLst>
              </p:cNvPr>
              <p:cNvCxnSpPr>
                <a:cxnSpLocks noChangeShapeType="1"/>
              </p:cNvCxnSpPr>
              <p:nvPr/>
            </p:nvCxnSpPr>
            <p:spPr bwMode="auto">
              <a:xfrm>
                <a:off x="9840772" y="4924425"/>
                <a:ext cx="0" cy="285750"/>
              </a:xfrm>
              <a:prstGeom prst="line">
                <a:avLst/>
              </a:prstGeom>
              <a:noFill/>
              <a:ln w="19050" algn="ctr">
                <a:solidFill>
                  <a:srgbClr val="C00000"/>
                </a:solidFill>
                <a:round/>
                <a:headEnd/>
                <a:tailEnd/>
              </a:ln>
              <a:extLst>
                <a:ext uri="{909E8E84-426E-40DD-AFC4-6F175D3DCCD1}">
                  <a14:hiddenFill xmlns:a14="http://schemas.microsoft.com/office/drawing/2010/main">
                    <a:noFill/>
                  </a14:hiddenFill>
                </a:ext>
              </a:extLst>
            </p:spPr>
          </p:cxnSp>
        </p:grpSp>
        <p:grpSp>
          <p:nvGrpSpPr>
            <p:cNvPr id="7" name="Group 6">
              <a:extLst>
                <a:ext uri="{FF2B5EF4-FFF2-40B4-BE49-F238E27FC236}">
                  <a16:creationId xmlns:a16="http://schemas.microsoft.com/office/drawing/2014/main" id="{8CDB8730-99C2-4538-AFD8-B2B812CAE6D2}"/>
                </a:ext>
              </a:extLst>
            </p:cNvPr>
            <p:cNvGrpSpPr/>
            <p:nvPr/>
          </p:nvGrpSpPr>
          <p:grpSpPr>
            <a:xfrm>
              <a:off x="683417" y="3873501"/>
              <a:ext cx="10522071" cy="2118628"/>
              <a:chOff x="683417" y="3873501"/>
              <a:chExt cx="10522071" cy="2118628"/>
            </a:xfrm>
          </p:grpSpPr>
          <p:cxnSp>
            <p:nvCxnSpPr>
              <p:cNvPr id="15" name="Straight Arrow Connector 14">
                <a:extLst>
                  <a:ext uri="{FF2B5EF4-FFF2-40B4-BE49-F238E27FC236}">
                    <a16:creationId xmlns:a16="http://schemas.microsoft.com/office/drawing/2014/main" id="{E675296B-1ECD-4B96-8C4D-8BA20EAE2DFB}"/>
                  </a:ext>
                </a:extLst>
              </p:cNvPr>
              <p:cNvCxnSpPr/>
              <p:nvPr/>
            </p:nvCxnSpPr>
            <p:spPr bwMode="auto">
              <a:xfrm>
                <a:off x="1895792" y="5597525"/>
                <a:ext cx="9309696"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cxnSp>
            <p:nvCxnSpPr>
              <p:cNvPr id="16" name="Straight Arrow Connector 15">
                <a:extLst>
                  <a:ext uri="{FF2B5EF4-FFF2-40B4-BE49-F238E27FC236}">
                    <a16:creationId xmlns:a16="http://schemas.microsoft.com/office/drawing/2014/main" id="{8423D0CC-F521-491F-8D3D-5358228501AE}"/>
                  </a:ext>
                </a:extLst>
              </p:cNvPr>
              <p:cNvCxnSpPr/>
              <p:nvPr/>
            </p:nvCxnSpPr>
            <p:spPr bwMode="auto">
              <a:xfrm flipV="1">
                <a:off x="1895793" y="3873501"/>
                <a:ext cx="0" cy="1724025"/>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sp>
            <p:nvSpPr>
              <p:cNvPr id="17" name="TextBox 132">
                <a:extLst>
                  <a:ext uri="{FF2B5EF4-FFF2-40B4-BE49-F238E27FC236}">
                    <a16:creationId xmlns:a16="http://schemas.microsoft.com/office/drawing/2014/main" id="{5C8FD261-FE6A-4503-B9D2-C7B92973A148}"/>
                  </a:ext>
                </a:extLst>
              </p:cNvPr>
              <p:cNvSpPr txBox="1">
                <a:spLocks noChangeArrowheads="1"/>
              </p:cNvSpPr>
              <p:nvPr/>
            </p:nvSpPr>
            <p:spPr bwMode="auto">
              <a:xfrm>
                <a:off x="683417" y="4243389"/>
                <a:ext cx="121237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sz="1500" dirty="0">
                    <a:latin typeface="+mn-lt"/>
                  </a:rPr>
                  <a:t>Voltage</a:t>
                </a:r>
                <a:r>
                  <a:rPr lang="en-GB" sz="1500" dirty="0"/>
                  <a:t> </a:t>
                </a:r>
              </a:p>
            </p:txBody>
          </p:sp>
          <p:sp>
            <p:nvSpPr>
              <p:cNvPr id="18" name="TextBox 133">
                <a:extLst>
                  <a:ext uri="{FF2B5EF4-FFF2-40B4-BE49-F238E27FC236}">
                    <a16:creationId xmlns:a16="http://schemas.microsoft.com/office/drawing/2014/main" id="{F47A7E3E-D6C5-45EB-80AC-19C1D894DABF}"/>
                  </a:ext>
                </a:extLst>
              </p:cNvPr>
              <p:cNvSpPr txBox="1">
                <a:spLocks noChangeArrowheads="1"/>
              </p:cNvSpPr>
              <p:nvPr/>
            </p:nvSpPr>
            <p:spPr bwMode="auto">
              <a:xfrm>
                <a:off x="10441671" y="5668964"/>
                <a:ext cx="76381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sz="1500" dirty="0">
                    <a:latin typeface="+mn-lt"/>
                  </a:rPr>
                  <a:t>Time</a:t>
                </a:r>
              </a:p>
            </p:txBody>
          </p:sp>
        </p:grpSp>
        <p:grpSp>
          <p:nvGrpSpPr>
            <p:cNvPr id="8" name="Group 7">
              <a:extLst>
                <a:ext uri="{FF2B5EF4-FFF2-40B4-BE49-F238E27FC236}">
                  <a16:creationId xmlns:a16="http://schemas.microsoft.com/office/drawing/2014/main" id="{F6352B62-F0AD-43D8-B634-31F67CF7E185}"/>
                </a:ext>
              </a:extLst>
            </p:cNvPr>
            <p:cNvGrpSpPr/>
            <p:nvPr/>
          </p:nvGrpSpPr>
          <p:grpSpPr>
            <a:xfrm>
              <a:off x="2329541" y="3962401"/>
              <a:ext cx="3673097" cy="2183715"/>
              <a:chOff x="2329541" y="3962401"/>
              <a:chExt cx="3673097" cy="2183715"/>
            </a:xfrm>
          </p:grpSpPr>
          <p:cxnSp>
            <p:nvCxnSpPr>
              <p:cNvPr id="9" name="Straight Arrow Connector 8">
                <a:extLst>
                  <a:ext uri="{FF2B5EF4-FFF2-40B4-BE49-F238E27FC236}">
                    <a16:creationId xmlns:a16="http://schemas.microsoft.com/office/drawing/2014/main" id="{FC42FECB-CB2F-46D9-9638-1A0E15AD3CFC}"/>
                  </a:ext>
                </a:extLst>
              </p:cNvPr>
              <p:cNvCxnSpPr/>
              <p:nvPr/>
            </p:nvCxnSpPr>
            <p:spPr bwMode="auto">
              <a:xfrm flipV="1">
                <a:off x="2329541" y="4243389"/>
                <a:ext cx="340650" cy="242887"/>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sp>
            <p:nvSpPr>
              <p:cNvPr id="10" name="TextBox 197">
                <a:extLst>
                  <a:ext uri="{FF2B5EF4-FFF2-40B4-BE49-F238E27FC236}">
                    <a16:creationId xmlns:a16="http://schemas.microsoft.com/office/drawing/2014/main" id="{85C96ECC-EB75-4052-B291-92AD3B086C95}"/>
                  </a:ext>
                </a:extLst>
              </p:cNvPr>
              <p:cNvSpPr txBox="1">
                <a:spLocks noChangeArrowheads="1"/>
              </p:cNvSpPr>
              <p:nvPr/>
            </p:nvSpPr>
            <p:spPr bwMode="auto">
              <a:xfrm>
                <a:off x="2536893" y="3962401"/>
                <a:ext cx="121449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500" b="0" dirty="0">
                    <a:latin typeface="+mn-lt"/>
                  </a:rPr>
                  <a:t>Logic 1</a:t>
                </a:r>
              </a:p>
            </p:txBody>
          </p:sp>
          <p:sp>
            <p:nvSpPr>
              <p:cNvPr id="11" name="TextBox 198">
                <a:extLst>
                  <a:ext uri="{FF2B5EF4-FFF2-40B4-BE49-F238E27FC236}">
                    <a16:creationId xmlns:a16="http://schemas.microsoft.com/office/drawing/2014/main" id="{CC28EAB7-6E05-48CD-9902-DDED18BBEC03}"/>
                  </a:ext>
                </a:extLst>
              </p:cNvPr>
              <p:cNvSpPr txBox="1">
                <a:spLocks noChangeArrowheads="1"/>
              </p:cNvSpPr>
              <p:nvPr/>
            </p:nvSpPr>
            <p:spPr bwMode="auto">
              <a:xfrm>
                <a:off x="2875428" y="5822951"/>
                <a:ext cx="121449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500" b="0" dirty="0">
                    <a:latin typeface="+mn-lt"/>
                  </a:rPr>
                  <a:t>Logic 0</a:t>
                </a:r>
              </a:p>
            </p:txBody>
          </p:sp>
          <p:cxnSp>
            <p:nvCxnSpPr>
              <p:cNvPr id="12" name="Straight Arrow Connector 11">
                <a:extLst>
                  <a:ext uri="{FF2B5EF4-FFF2-40B4-BE49-F238E27FC236}">
                    <a16:creationId xmlns:a16="http://schemas.microsoft.com/office/drawing/2014/main" id="{5FDD6BFB-C008-4A74-B017-4DA2D75571FF}"/>
                  </a:ext>
                </a:extLst>
              </p:cNvPr>
              <p:cNvCxnSpPr/>
              <p:nvPr/>
            </p:nvCxnSpPr>
            <p:spPr bwMode="auto">
              <a:xfrm>
                <a:off x="2740014" y="5557839"/>
                <a:ext cx="342766" cy="282575"/>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cxnSp>
            <p:nvCxnSpPr>
              <p:cNvPr id="13" name="Straight Arrow Connector 12">
                <a:extLst>
                  <a:ext uri="{FF2B5EF4-FFF2-40B4-BE49-F238E27FC236}">
                    <a16:creationId xmlns:a16="http://schemas.microsoft.com/office/drawing/2014/main" id="{80E41DDC-E934-4990-BAD8-94A892BF66A7}"/>
                  </a:ext>
                </a:extLst>
              </p:cNvPr>
              <p:cNvCxnSpPr/>
              <p:nvPr/>
            </p:nvCxnSpPr>
            <p:spPr bwMode="auto">
              <a:xfrm flipV="1">
                <a:off x="3478441" y="4270376"/>
                <a:ext cx="611478" cy="650875"/>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sp>
            <p:nvSpPr>
              <p:cNvPr id="14" name="TextBox 207">
                <a:extLst>
                  <a:ext uri="{FF2B5EF4-FFF2-40B4-BE49-F238E27FC236}">
                    <a16:creationId xmlns:a16="http://schemas.microsoft.com/office/drawing/2014/main" id="{F620A085-8904-4BA9-8D8D-275173414FF6}"/>
                  </a:ext>
                </a:extLst>
              </p:cNvPr>
              <p:cNvSpPr txBox="1">
                <a:spLocks noChangeArrowheads="1"/>
              </p:cNvSpPr>
              <p:nvPr/>
            </p:nvSpPr>
            <p:spPr bwMode="auto">
              <a:xfrm>
                <a:off x="3842365" y="3962401"/>
                <a:ext cx="216027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500" b="0" dirty="0">
                    <a:latin typeface="+mn-lt"/>
                  </a:rPr>
                  <a:t>Power amplitude</a:t>
                </a:r>
              </a:p>
            </p:txBody>
          </p:sp>
        </p:grpSp>
      </p:grpSp>
    </p:spTree>
    <p:extLst>
      <p:ext uri="{BB962C8B-B14F-4D97-AF65-F5344CB8AC3E}">
        <p14:creationId xmlns:p14="http://schemas.microsoft.com/office/powerpoint/2010/main" val="1731666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6039A-C591-46FA-853B-C27DB962E211}"/>
              </a:ext>
            </a:extLst>
          </p:cNvPr>
          <p:cNvSpPr>
            <a:spLocks noGrp="1"/>
          </p:cNvSpPr>
          <p:nvPr>
            <p:ph type="title"/>
          </p:nvPr>
        </p:nvSpPr>
        <p:spPr/>
        <p:txBody>
          <a:bodyPr/>
          <a:lstStyle/>
          <a:p>
            <a:r>
              <a:rPr lang="en-GB" dirty="0"/>
              <a:t>Timer Operation Mode</a:t>
            </a:r>
            <a:endParaRPr lang="en-US" dirty="0"/>
          </a:p>
        </p:txBody>
      </p:sp>
      <p:sp>
        <p:nvSpPr>
          <p:cNvPr id="3" name="Content Placeholder 2">
            <a:extLst>
              <a:ext uri="{FF2B5EF4-FFF2-40B4-BE49-F238E27FC236}">
                <a16:creationId xmlns:a16="http://schemas.microsoft.com/office/drawing/2014/main" id="{E28DFBB0-767C-49E9-B110-D2F2A27714FD}"/>
              </a:ext>
            </a:extLst>
          </p:cNvPr>
          <p:cNvSpPr>
            <a:spLocks noGrp="1"/>
          </p:cNvSpPr>
          <p:nvPr>
            <p:ph idx="1"/>
          </p:nvPr>
        </p:nvSpPr>
        <p:spPr>
          <a:xfrm>
            <a:off x="479425" y="1171111"/>
            <a:ext cx="11233150" cy="1834639"/>
          </a:xfrm>
        </p:spPr>
        <p:txBody>
          <a:bodyPr/>
          <a:lstStyle/>
          <a:p>
            <a:pPr>
              <a:defRPr/>
            </a:pPr>
            <a:r>
              <a:rPr lang="en-GB" sz="2000" dirty="0"/>
              <a:t>Example of PWM mode</a:t>
            </a:r>
          </a:p>
          <a:p>
            <a:pPr lvl="1">
              <a:spcBef>
                <a:spcPts val="600"/>
              </a:spcBef>
              <a:defRPr/>
            </a:pPr>
            <a:r>
              <a:rPr lang="en-GB" dirty="0"/>
              <a:t>The PWM mode is similar to the compare mode</a:t>
            </a:r>
          </a:p>
          <a:p>
            <a:pPr lvl="1">
              <a:spcBef>
                <a:spcPts val="600"/>
              </a:spcBef>
              <a:defRPr/>
            </a:pPr>
            <a:r>
              <a:rPr lang="en-GB" dirty="0"/>
              <a:t>For example, to generate a 50% power output:</a:t>
            </a:r>
          </a:p>
          <a:p>
            <a:pPr lvl="2">
              <a:spcBef>
                <a:spcPts val="600"/>
              </a:spcBef>
              <a:defRPr/>
            </a:pPr>
            <a:r>
              <a:rPr lang="en-GB" dirty="0"/>
              <a:t>Set timer register to reset when reaching 100</a:t>
            </a:r>
          </a:p>
          <a:p>
            <a:pPr lvl="2">
              <a:spcBef>
                <a:spcPts val="600"/>
              </a:spcBef>
              <a:defRPr/>
            </a:pPr>
            <a:r>
              <a:rPr lang="en-GB" dirty="0"/>
              <a:t>Set compare register to 50</a:t>
            </a:r>
          </a:p>
          <a:p>
            <a:pPr lvl="2">
              <a:spcBef>
                <a:spcPts val="600"/>
              </a:spcBef>
              <a:defRPr/>
            </a:pPr>
            <a:endParaRPr lang="en-GB" dirty="0"/>
          </a:p>
          <a:p>
            <a:pPr lvl="2">
              <a:spcBef>
                <a:spcPts val="600"/>
              </a:spcBef>
              <a:defRPr/>
            </a:pPr>
            <a:endParaRPr lang="en-GB" dirty="0"/>
          </a:p>
          <a:p>
            <a:pPr lvl="2">
              <a:spcBef>
                <a:spcPts val="600"/>
              </a:spcBef>
              <a:defRPr/>
            </a:pPr>
            <a:endParaRPr lang="en-GB" dirty="0"/>
          </a:p>
          <a:p>
            <a:pPr lvl="2">
              <a:spcBef>
                <a:spcPts val="600"/>
              </a:spcBef>
              <a:defRPr/>
            </a:pPr>
            <a:endParaRPr lang="en-GB" dirty="0"/>
          </a:p>
          <a:p>
            <a:pPr lvl="2">
              <a:spcBef>
                <a:spcPts val="600"/>
              </a:spcBef>
              <a:defRPr/>
            </a:pPr>
            <a:endParaRPr lang="en-GB" dirty="0"/>
          </a:p>
          <a:p>
            <a:pPr lvl="2">
              <a:spcBef>
                <a:spcPts val="600"/>
              </a:spcBef>
              <a:defRPr/>
            </a:pPr>
            <a:endParaRPr lang="en-GB" dirty="0"/>
          </a:p>
          <a:p>
            <a:pPr lvl="2">
              <a:spcBef>
                <a:spcPts val="600"/>
              </a:spcBef>
              <a:defRPr/>
            </a:pPr>
            <a:endParaRPr lang="en-GB" sz="1200" dirty="0"/>
          </a:p>
          <a:p>
            <a:pPr lvl="2">
              <a:spcBef>
                <a:spcPts val="600"/>
              </a:spcBef>
              <a:defRPr/>
            </a:pPr>
            <a:endParaRPr lang="en-GB" sz="1200" dirty="0"/>
          </a:p>
          <a:p>
            <a:pPr marL="176212" indent="0">
              <a:buNone/>
              <a:defRPr/>
            </a:pPr>
            <a:r>
              <a:rPr lang="en-GB" sz="1600" kern="0" dirty="0"/>
              <a:t>The implementation of the three operation modes can differ among various devices</a:t>
            </a:r>
          </a:p>
          <a:p>
            <a:pPr marL="780415" lvl="2" indent="0">
              <a:spcBef>
                <a:spcPts val="600"/>
              </a:spcBef>
              <a:buNone/>
              <a:defRPr/>
            </a:pPr>
            <a:endParaRPr lang="en-GB" dirty="0"/>
          </a:p>
          <a:p>
            <a:endParaRPr lang="en-US" dirty="0"/>
          </a:p>
        </p:txBody>
      </p:sp>
      <p:grpSp>
        <p:nvGrpSpPr>
          <p:cNvPr id="4" name="Group 21">
            <a:extLst>
              <a:ext uri="{FF2B5EF4-FFF2-40B4-BE49-F238E27FC236}">
                <a16:creationId xmlns:a16="http://schemas.microsoft.com/office/drawing/2014/main" id="{FCA883D7-E7C4-479F-B034-8418FFBB9BEC}"/>
              </a:ext>
            </a:extLst>
          </p:cNvPr>
          <p:cNvGrpSpPr/>
          <p:nvPr/>
        </p:nvGrpSpPr>
        <p:grpSpPr>
          <a:xfrm>
            <a:off x="753503" y="3169467"/>
            <a:ext cx="10684993" cy="2148790"/>
            <a:chOff x="888653" y="4189414"/>
            <a:chExt cx="10684993" cy="2148790"/>
          </a:xfrm>
        </p:grpSpPr>
        <p:sp>
          <p:nvSpPr>
            <p:cNvPr id="5" name="Rectangle 22">
              <a:extLst>
                <a:ext uri="{FF2B5EF4-FFF2-40B4-BE49-F238E27FC236}">
                  <a16:creationId xmlns:a16="http://schemas.microsoft.com/office/drawing/2014/main" id="{0BEFFAE7-8230-4B6F-A67C-872E7CB7B214}"/>
                </a:ext>
              </a:extLst>
            </p:cNvPr>
            <p:cNvSpPr/>
            <p:nvPr/>
          </p:nvSpPr>
          <p:spPr bwMode="auto">
            <a:xfrm>
              <a:off x="5759317" y="5551489"/>
              <a:ext cx="2553819" cy="377825"/>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500" dirty="0">
                  <a:solidFill>
                    <a:schemeClr val="bg1"/>
                  </a:solidFill>
                </a:rPr>
                <a:t>Timer Register</a:t>
              </a:r>
            </a:p>
          </p:txBody>
        </p:sp>
        <p:sp>
          <p:nvSpPr>
            <p:cNvPr id="6" name="Rectangle 23">
              <a:extLst>
                <a:ext uri="{FF2B5EF4-FFF2-40B4-BE49-F238E27FC236}">
                  <a16:creationId xmlns:a16="http://schemas.microsoft.com/office/drawing/2014/main" id="{5B02D696-0D41-4C47-8E3F-12ABCD1B1185}"/>
                </a:ext>
              </a:extLst>
            </p:cNvPr>
            <p:cNvSpPr/>
            <p:nvPr/>
          </p:nvSpPr>
          <p:spPr bwMode="auto">
            <a:xfrm>
              <a:off x="5759317" y="4244975"/>
              <a:ext cx="2553819" cy="376238"/>
            </a:xfrm>
            <a:prstGeom prst="rect">
              <a:avLst/>
            </a:prstGeom>
            <a:solidFill>
              <a:schemeClr val="accent1"/>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500" dirty="0">
                  <a:solidFill>
                    <a:schemeClr val="bg1"/>
                  </a:solidFill>
                  <a:cs typeface="+mn-cs"/>
                </a:rPr>
                <a:t>Compare Register</a:t>
              </a:r>
            </a:p>
          </p:txBody>
        </p:sp>
        <p:grpSp>
          <p:nvGrpSpPr>
            <p:cNvPr id="7" name="Group 11">
              <a:extLst>
                <a:ext uri="{FF2B5EF4-FFF2-40B4-BE49-F238E27FC236}">
                  <a16:creationId xmlns:a16="http://schemas.microsoft.com/office/drawing/2014/main" id="{561C9071-04A2-473A-81F0-50FD41915608}"/>
                </a:ext>
              </a:extLst>
            </p:cNvPr>
            <p:cNvGrpSpPr>
              <a:grpSpLocks/>
            </p:cNvGrpSpPr>
            <p:nvPr/>
          </p:nvGrpSpPr>
          <p:grpSpPr bwMode="auto">
            <a:xfrm>
              <a:off x="1540332" y="5553076"/>
              <a:ext cx="524728" cy="392113"/>
              <a:chOff x="1238250" y="5026479"/>
              <a:chExt cx="393246" cy="393246"/>
            </a:xfrm>
            <a:effectLst>
              <a:outerShdw blurRad="50800" dist="38100" dir="2700000" algn="tl" rotWithShape="0">
                <a:prstClr val="black">
                  <a:alpha val="40000"/>
                </a:prstClr>
              </a:outerShdw>
            </a:effectLst>
          </p:grpSpPr>
          <p:sp>
            <p:nvSpPr>
              <p:cNvPr id="19" name="Rectangle 36">
                <a:extLst>
                  <a:ext uri="{FF2B5EF4-FFF2-40B4-BE49-F238E27FC236}">
                    <a16:creationId xmlns:a16="http://schemas.microsoft.com/office/drawing/2014/main" id="{5346784B-8B9C-440F-83C5-3B925E33F97A}"/>
                  </a:ext>
                </a:extLst>
              </p:cNvPr>
              <p:cNvSpPr/>
              <p:nvPr/>
            </p:nvSpPr>
            <p:spPr bwMode="auto">
              <a:xfrm>
                <a:off x="1238250" y="5026479"/>
                <a:ext cx="393246" cy="393246"/>
              </a:xfrm>
              <a:prstGeom prst="rect">
                <a:avLst/>
              </a:prstGeom>
              <a:solidFill>
                <a:schemeClr val="accent5"/>
              </a:solidFill>
              <a:ln w="19050" cap="flat" cmpd="sng" algn="ctr">
                <a:solidFill>
                  <a:schemeClr val="tx1">
                    <a:lumMod val="75000"/>
                    <a:lumOff val="25000"/>
                  </a:schemeClr>
                </a:solidFill>
                <a:prstDash val="solid"/>
                <a:round/>
                <a:headEnd type="none" w="med" len="med"/>
                <a:tailEnd type="none" w="med" len="med"/>
              </a:ln>
              <a:effectLst/>
            </p:spPr>
            <p:txBody>
              <a:bodyPr wrap="none" anchor="ctr"/>
              <a:lstStyle/>
              <a:p>
                <a:pPr algn="ctr">
                  <a:defRPr/>
                </a:pPr>
                <a:endParaRPr lang="en-GB" dirty="0">
                  <a:solidFill>
                    <a:schemeClr val="bg1"/>
                  </a:solidFill>
                  <a:cs typeface="+mn-cs"/>
                </a:endParaRPr>
              </a:p>
            </p:txBody>
          </p:sp>
          <p:cxnSp>
            <p:nvCxnSpPr>
              <p:cNvPr id="20" name="Straight Connector 37">
                <a:extLst>
                  <a:ext uri="{FF2B5EF4-FFF2-40B4-BE49-F238E27FC236}">
                    <a16:creationId xmlns:a16="http://schemas.microsoft.com/office/drawing/2014/main" id="{DF485D43-A1E8-444A-9FB9-60441B18A3BE}"/>
                  </a:ext>
                </a:extLst>
              </p:cNvPr>
              <p:cNvCxnSpPr/>
              <p:nvPr/>
            </p:nvCxnSpPr>
            <p:spPr bwMode="auto">
              <a:xfrm>
                <a:off x="1238250" y="5026479"/>
                <a:ext cx="393246" cy="39324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cxnSp>
            <p:nvCxnSpPr>
              <p:cNvPr id="21" name="Straight Connector 38">
                <a:extLst>
                  <a:ext uri="{FF2B5EF4-FFF2-40B4-BE49-F238E27FC236}">
                    <a16:creationId xmlns:a16="http://schemas.microsoft.com/office/drawing/2014/main" id="{9A2E9CC7-1014-4297-829A-D66E76882B01}"/>
                  </a:ext>
                </a:extLst>
              </p:cNvPr>
              <p:cNvCxnSpPr/>
              <p:nvPr/>
            </p:nvCxnSpPr>
            <p:spPr bwMode="auto">
              <a:xfrm flipH="1">
                <a:off x="1238250" y="5026479"/>
                <a:ext cx="393246" cy="393246"/>
              </a:xfrm>
              <a:prstGeom prst="line">
                <a:avLst/>
              </a:prstGeom>
              <a:noFill/>
              <a:ln w="19050" cap="flat" cmpd="sng" algn="ctr">
                <a:solidFill>
                  <a:schemeClr val="tx1">
                    <a:lumMod val="75000"/>
                    <a:lumOff val="25000"/>
                  </a:schemeClr>
                </a:solidFill>
                <a:prstDash val="solid"/>
                <a:round/>
                <a:headEnd type="none" w="med" len="med"/>
                <a:tailEnd type="none" w="med" len="med"/>
              </a:ln>
              <a:effectLst/>
            </p:spPr>
          </p:cxnSp>
        </p:grpSp>
        <p:sp>
          <p:nvSpPr>
            <p:cNvPr id="8" name="Rectangle 25">
              <a:extLst>
                <a:ext uri="{FF2B5EF4-FFF2-40B4-BE49-F238E27FC236}">
                  <a16:creationId xmlns:a16="http://schemas.microsoft.com/office/drawing/2014/main" id="{A5E58BA0-97B1-437C-94F1-EF1853E952F8}"/>
                </a:ext>
              </a:extLst>
            </p:cNvPr>
            <p:cNvSpPr/>
            <p:nvPr/>
          </p:nvSpPr>
          <p:spPr bwMode="auto">
            <a:xfrm>
              <a:off x="3131444" y="5553075"/>
              <a:ext cx="1561490" cy="376238"/>
            </a:xfrm>
            <a:prstGeom prst="rect">
              <a:avLst/>
            </a:prstGeom>
            <a:solidFill>
              <a:schemeClr val="accent3"/>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500" dirty="0"/>
                <a:t>Prescaler</a:t>
              </a:r>
            </a:p>
          </p:txBody>
        </p:sp>
        <p:cxnSp>
          <p:nvCxnSpPr>
            <p:cNvPr id="9" name="Straight Arrow Connector 26">
              <a:extLst>
                <a:ext uri="{FF2B5EF4-FFF2-40B4-BE49-F238E27FC236}">
                  <a16:creationId xmlns:a16="http://schemas.microsoft.com/office/drawing/2014/main" id="{25E65D5E-209F-4894-BABD-E2DEFDB61C84}"/>
                </a:ext>
              </a:extLst>
            </p:cNvPr>
            <p:cNvCxnSpPr>
              <a:stCxn id="19" idx="3"/>
            </p:cNvCxnSpPr>
            <p:nvPr/>
          </p:nvCxnSpPr>
          <p:spPr bwMode="auto">
            <a:xfrm>
              <a:off x="2065060" y="5749925"/>
              <a:ext cx="106638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sp>
          <p:nvSpPr>
            <p:cNvPr id="10" name="Rectangle 27">
              <a:extLst>
                <a:ext uri="{FF2B5EF4-FFF2-40B4-BE49-F238E27FC236}">
                  <a16:creationId xmlns:a16="http://schemas.microsoft.com/office/drawing/2014/main" id="{D703A56A-EB78-43F3-825A-A045059DEC76}"/>
                </a:ext>
              </a:extLst>
            </p:cNvPr>
            <p:cNvSpPr/>
            <p:nvPr/>
          </p:nvSpPr>
          <p:spPr bwMode="auto">
            <a:xfrm>
              <a:off x="5759317" y="4908551"/>
              <a:ext cx="2553819" cy="377825"/>
            </a:xfrm>
            <a:prstGeom prst="rect">
              <a:avLst/>
            </a:prstGeom>
            <a:solidFill>
              <a:schemeClr val="accent5"/>
            </a:solidFill>
            <a:ln w="19050" cap="flat" cmpd="sng" algn="ctr">
              <a:solidFill>
                <a:schemeClr val="tx1">
                  <a:lumMod val="75000"/>
                  <a:lumOff val="2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wrap="none" anchor="ctr"/>
            <a:lstStyle/>
            <a:p>
              <a:pPr algn="ctr">
                <a:defRPr/>
              </a:pPr>
              <a:r>
                <a:rPr lang="en-GB" sz="1500" dirty="0">
                  <a:solidFill>
                    <a:schemeClr val="bg1"/>
                  </a:solidFill>
                </a:rPr>
                <a:t>Comparator</a:t>
              </a:r>
            </a:p>
          </p:txBody>
        </p:sp>
        <p:cxnSp>
          <p:nvCxnSpPr>
            <p:cNvPr id="11" name="Straight Arrow Connector 28">
              <a:extLst>
                <a:ext uri="{FF2B5EF4-FFF2-40B4-BE49-F238E27FC236}">
                  <a16:creationId xmlns:a16="http://schemas.microsoft.com/office/drawing/2014/main" id="{E45C9D0A-3FF4-4CE3-B289-9110DD7CB8C7}"/>
                </a:ext>
              </a:extLst>
            </p:cNvPr>
            <p:cNvCxnSpPr>
              <a:stCxn id="5" idx="0"/>
            </p:cNvCxnSpPr>
            <p:nvPr/>
          </p:nvCxnSpPr>
          <p:spPr bwMode="auto">
            <a:xfrm flipH="1" flipV="1">
              <a:off x="7035168" y="5275264"/>
              <a:ext cx="0" cy="276225"/>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12" name="Straight Arrow Connector 29">
              <a:extLst>
                <a:ext uri="{FF2B5EF4-FFF2-40B4-BE49-F238E27FC236}">
                  <a16:creationId xmlns:a16="http://schemas.microsoft.com/office/drawing/2014/main" id="{2702AE2F-3494-4AF6-93B2-7CF1D5899D8A}"/>
                </a:ext>
              </a:extLst>
            </p:cNvPr>
            <p:cNvCxnSpPr/>
            <p:nvPr/>
          </p:nvCxnSpPr>
          <p:spPr bwMode="auto">
            <a:xfrm flipH="1">
              <a:off x="7035168" y="4621213"/>
              <a:ext cx="0" cy="28575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cxnSp>
          <p:nvCxnSpPr>
            <p:cNvPr id="13" name="Straight Arrow Connector 30">
              <a:extLst>
                <a:ext uri="{FF2B5EF4-FFF2-40B4-BE49-F238E27FC236}">
                  <a16:creationId xmlns:a16="http://schemas.microsoft.com/office/drawing/2014/main" id="{82009C07-82A1-45D8-8B87-73D488FA1F20}"/>
                </a:ext>
              </a:extLst>
            </p:cNvPr>
            <p:cNvCxnSpPr/>
            <p:nvPr/>
          </p:nvCxnSpPr>
          <p:spPr bwMode="auto">
            <a:xfrm>
              <a:off x="4692933" y="5749925"/>
              <a:ext cx="106638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p:spPr>
        </p:cxnSp>
        <p:cxnSp>
          <p:nvCxnSpPr>
            <p:cNvPr id="14" name="Straight Arrow Connector 31">
              <a:extLst>
                <a:ext uri="{FF2B5EF4-FFF2-40B4-BE49-F238E27FC236}">
                  <a16:creationId xmlns:a16="http://schemas.microsoft.com/office/drawing/2014/main" id="{05ED89A9-230A-4E08-8F14-BDC62F3430CE}"/>
                </a:ext>
              </a:extLst>
            </p:cNvPr>
            <p:cNvCxnSpPr/>
            <p:nvPr/>
          </p:nvCxnSpPr>
          <p:spPr bwMode="auto">
            <a:xfrm>
              <a:off x="8313136" y="5068888"/>
              <a:ext cx="1066383" cy="0"/>
            </a:xfrm>
            <a:prstGeom prst="straightConnector1">
              <a:avLst/>
            </a:prstGeom>
            <a:noFill/>
            <a:ln w="19050" cap="flat" cmpd="sng" algn="ctr">
              <a:solidFill>
                <a:schemeClr val="tx1">
                  <a:lumMod val="75000"/>
                  <a:lumOff val="25000"/>
                </a:schemeClr>
              </a:solidFill>
              <a:prstDash val="solid"/>
              <a:round/>
              <a:headEnd type="none" w="med" len="med"/>
              <a:tailEnd type="triangle" w="lg" len="lg"/>
            </a:ln>
            <a:effectLst>
              <a:outerShdw blurRad="50800" dist="38100" dir="2700000" algn="tl" rotWithShape="0">
                <a:prstClr val="black">
                  <a:alpha val="40000"/>
                </a:prstClr>
              </a:outerShdw>
            </a:effectLst>
          </p:spPr>
        </p:cxnSp>
        <p:sp>
          <p:nvSpPr>
            <p:cNvPr id="15" name="TextBox 28">
              <a:extLst>
                <a:ext uri="{FF2B5EF4-FFF2-40B4-BE49-F238E27FC236}">
                  <a16:creationId xmlns:a16="http://schemas.microsoft.com/office/drawing/2014/main" id="{5656A9CB-C5B8-4B0C-84D7-55F3EB8A57AF}"/>
                </a:ext>
              </a:extLst>
            </p:cNvPr>
            <p:cNvSpPr txBox="1">
              <a:spLocks noChangeArrowheads="1"/>
            </p:cNvSpPr>
            <p:nvPr/>
          </p:nvSpPr>
          <p:spPr bwMode="auto">
            <a:xfrm>
              <a:off x="9379520" y="4900614"/>
              <a:ext cx="2194126"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500" dirty="0">
                  <a:solidFill>
                    <a:schemeClr val="tx1"/>
                  </a:solidFill>
                  <a:latin typeface="+mn-lt"/>
                  <a:ea typeface="+mn-ea"/>
                </a:rPr>
                <a:t>PWM output </a:t>
              </a:r>
            </a:p>
          </p:txBody>
        </p:sp>
        <p:sp>
          <p:nvSpPr>
            <p:cNvPr id="16" name="TextBox 29">
              <a:extLst>
                <a:ext uri="{FF2B5EF4-FFF2-40B4-BE49-F238E27FC236}">
                  <a16:creationId xmlns:a16="http://schemas.microsoft.com/office/drawing/2014/main" id="{FF41BDAC-B454-4408-9D3E-544C04B6C0CB}"/>
                </a:ext>
              </a:extLst>
            </p:cNvPr>
            <p:cNvSpPr txBox="1">
              <a:spLocks noChangeArrowheads="1"/>
            </p:cNvSpPr>
            <p:nvPr/>
          </p:nvSpPr>
          <p:spPr bwMode="auto">
            <a:xfrm>
              <a:off x="888653" y="6015039"/>
              <a:ext cx="183020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defRPr/>
              </a:pPr>
              <a:r>
                <a:rPr lang="en-GB" sz="1500" dirty="0">
                  <a:solidFill>
                    <a:schemeClr val="tx1"/>
                  </a:solidFill>
                  <a:latin typeface="+mn-lt"/>
                  <a:ea typeface="+mn-ea"/>
                </a:rPr>
                <a:t>Clock source</a:t>
              </a:r>
            </a:p>
          </p:txBody>
        </p:sp>
        <p:sp>
          <p:nvSpPr>
            <p:cNvPr id="17" name="Rectangular Callout 9">
              <a:extLst>
                <a:ext uri="{FF2B5EF4-FFF2-40B4-BE49-F238E27FC236}">
                  <a16:creationId xmlns:a16="http://schemas.microsoft.com/office/drawing/2014/main" id="{70AC9EDC-D051-4475-BF1B-D88574588942}"/>
                </a:ext>
              </a:extLst>
            </p:cNvPr>
            <p:cNvSpPr/>
            <p:nvPr/>
          </p:nvSpPr>
          <p:spPr bwMode="auto">
            <a:xfrm>
              <a:off x="8971162" y="4189414"/>
              <a:ext cx="2602483" cy="574673"/>
            </a:xfrm>
            <a:prstGeom prst="wedgeRectCallout">
              <a:avLst>
                <a:gd name="adj1" fmla="val -74166"/>
                <a:gd name="adj2" fmla="val -10277"/>
              </a:avLst>
            </a:prstGeom>
            <a:solidFill>
              <a:schemeClr val="accent5"/>
            </a:solidFill>
            <a:ln w="19050" cap="flat" cmpd="sng" algn="ctr">
              <a:solidFill>
                <a:schemeClr val="tx1"/>
              </a:solidFill>
              <a:prstDash val="solid"/>
              <a:round/>
              <a:headEnd type="none" w="med" len="med"/>
              <a:tailEnd type="none" w="med" len="med"/>
            </a:ln>
            <a:effectLst/>
          </p:spPr>
          <p:txBody>
            <a:bodyPr wrap="none" anchor="ctr"/>
            <a:lstStyle/>
            <a:p>
              <a:pPr algn="ctr">
                <a:defRPr/>
              </a:pPr>
              <a:r>
                <a:rPr lang="en-GB" sz="1500" dirty="0">
                  <a:solidFill>
                    <a:schemeClr val="bg1"/>
                  </a:solidFill>
                </a:rPr>
                <a:t>Load with duty cycle </a:t>
              </a:r>
            </a:p>
            <a:p>
              <a:pPr algn="ctr">
                <a:defRPr/>
              </a:pPr>
              <a:r>
                <a:rPr lang="en-GB" sz="1500" dirty="0">
                  <a:solidFill>
                    <a:schemeClr val="bg1"/>
                  </a:solidFill>
                </a:rPr>
                <a:t>value, e.g., 50</a:t>
              </a:r>
            </a:p>
          </p:txBody>
        </p:sp>
        <p:sp>
          <p:nvSpPr>
            <p:cNvPr id="18" name="Rectangular Callout 22">
              <a:extLst>
                <a:ext uri="{FF2B5EF4-FFF2-40B4-BE49-F238E27FC236}">
                  <a16:creationId xmlns:a16="http://schemas.microsoft.com/office/drawing/2014/main" id="{BAA154E3-2B60-4210-8A09-9F2AC6BFCBA8}"/>
                </a:ext>
              </a:extLst>
            </p:cNvPr>
            <p:cNvSpPr/>
            <p:nvPr/>
          </p:nvSpPr>
          <p:spPr bwMode="auto">
            <a:xfrm>
              <a:off x="8971162" y="5551488"/>
              <a:ext cx="2602483" cy="617537"/>
            </a:xfrm>
            <a:prstGeom prst="wedgeRectCallout">
              <a:avLst>
                <a:gd name="adj1" fmla="val -74166"/>
                <a:gd name="adj2" fmla="val -10277"/>
              </a:avLst>
            </a:prstGeom>
            <a:solidFill>
              <a:schemeClr val="accent5"/>
            </a:solidFill>
            <a:ln w="19050" cap="flat" cmpd="sng" algn="ctr">
              <a:solidFill>
                <a:schemeClr val="tx1"/>
              </a:solidFill>
              <a:prstDash val="solid"/>
              <a:round/>
              <a:headEnd type="none" w="med" len="med"/>
              <a:tailEnd type="none" w="med" len="med"/>
            </a:ln>
            <a:effectLst/>
          </p:spPr>
          <p:txBody>
            <a:bodyPr wrap="none" anchor="ctr"/>
            <a:lstStyle/>
            <a:p>
              <a:pPr algn="ctr">
                <a:defRPr/>
              </a:pPr>
              <a:r>
                <a:rPr lang="en-GB" sz="1500" dirty="0">
                  <a:solidFill>
                    <a:schemeClr val="bg1"/>
                  </a:solidFill>
                </a:rPr>
                <a:t>Load reset value,</a:t>
              </a:r>
            </a:p>
            <a:p>
              <a:pPr algn="ctr">
                <a:defRPr/>
              </a:pPr>
              <a:r>
                <a:rPr lang="en-GB" sz="1500" dirty="0">
                  <a:solidFill>
                    <a:schemeClr val="bg1"/>
                  </a:solidFill>
                </a:rPr>
                <a:t>e.g., 100</a:t>
              </a:r>
            </a:p>
          </p:txBody>
        </p:sp>
      </p:grpSp>
    </p:spTree>
    <p:extLst>
      <p:ext uri="{BB962C8B-B14F-4D97-AF65-F5344CB8AC3E}">
        <p14:creationId xmlns:p14="http://schemas.microsoft.com/office/powerpoint/2010/main" val="2227427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6E2E9-E12D-4AD2-B362-007EC9E307A4}"/>
              </a:ext>
            </a:extLst>
          </p:cNvPr>
          <p:cNvSpPr>
            <a:spLocks noGrp="1"/>
          </p:cNvSpPr>
          <p:nvPr>
            <p:ph type="title"/>
          </p:nvPr>
        </p:nvSpPr>
        <p:spPr/>
        <p:txBody>
          <a:bodyPr/>
          <a:lstStyle/>
          <a:p>
            <a:r>
              <a:rPr lang="en-GB" dirty="0"/>
              <a:t>Mbed Timer</a:t>
            </a:r>
            <a:endParaRPr lang="en-US" dirty="0"/>
          </a:p>
        </p:txBody>
      </p:sp>
      <p:sp>
        <p:nvSpPr>
          <p:cNvPr id="3" name="Content Placeholder 2">
            <a:extLst>
              <a:ext uri="{FF2B5EF4-FFF2-40B4-BE49-F238E27FC236}">
                <a16:creationId xmlns:a16="http://schemas.microsoft.com/office/drawing/2014/main" id="{81C27D1B-65FA-4460-8FD3-FA00E0D340B0}"/>
              </a:ext>
            </a:extLst>
          </p:cNvPr>
          <p:cNvSpPr>
            <a:spLocks noGrp="1"/>
          </p:cNvSpPr>
          <p:nvPr>
            <p:ph idx="1"/>
          </p:nvPr>
        </p:nvSpPr>
        <p:spPr/>
        <p:txBody>
          <a:bodyPr/>
          <a:lstStyle/>
          <a:p>
            <a:pPr>
              <a:spcBef>
                <a:spcPts val="0"/>
              </a:spcBef>
            </a:pPr>
            <a:r>
              <a:rPr lang="en-GB" sz="1800" dirty="0"/>
              <a:t>The timer interface is used to create, start</a:t>
            </a:r>
            <a:r>
              <a:rPr lang="en-GB" sz="1800"/>
              <a:t>, stop</a:t>
            </a:r>
            <a:r>
              <a:rPr lang="en-GB" sz="1800" dirty="0"/>
              <a:t>,</a:t>
            </a:r>
            <a:r>
              <a:rPr lang="en-GB" sz="1800"/>
              <a:t> </a:t>
            </a:r>
            <a:r>
              <a:rPr lang="en-GB" sz="1800" dirty="0"/>
              <a:t>and read a timer for measuring small times (between microseconds </a:t>
            </a:r>
            <a:r>
              <a:rPr lang="en-GB" sz="1800"/>
              <a:t>and seconds )</a:t>
            </a:r>
            <a:endParaRPr lang="en-GB" sz="1800" dirty="0"/>
          </a:p>
          <a:p>
            <a:r>
              <a:rPr lang="en-GB" sz="1800" dirty="0"/>
              <a:t>Any number of timer objects can be created, and can be started and stopped independently</a:t>
            </a:r>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400" dirty="0"/>
          </a:p>
          <a:p>
            <a:endParaRPr lang="en-GB" sz="1800" dirty="0"/>
          </a:p>
          <a:p>
            <a:endParaRPr lang="en-GB" sz="1800" dirty="0"/>
          </a:p>
          <a:p>
            <a:endParaRPr lang="en-GB" sz="1800" dirty="0"/>
          </a:p>
          <a:p>
            <a:r>
              <a:rPr lang="en-GB" sz="1800" dirty="0"/>
              <a:t>Since the Mbed API is high-level platform-independent, you do not need to directly access low-level registers. The specification of registers are usually documented in the user guide of the hardware platform</a:t>
            </a:r>
          </a:p>
          <a:p>
            <a:endParaRPr lang="en-US" dirty="0"/>
          </a:p>
        </p:txBody>
      </p:sp>
      <p:graphicFrame>
        <p:nvGraphicFramePr>
          <p:cNvPr id="4" name="Table 3">
            <a:extLst>
              <a:ext uri="{FF2B5EF4-FFF2-40B4-BE49-F238E27FC236}">
                <a16:creationId xmlns:a16="http://schemas.microsoft.com/office/drawing/2014/main" id="{CC0CFB4A-1E02-4581-BB91-42078747BD10}"/>
              </a:ext>
            </a:extLst>
          </p:cNvPr>
          <p:cNvGraphicFramePr>
            <a:graphicFrameLocks noGrp="1"/>
          </p:cNvGraphicFramePr>
          <p:nvPr>
            <p:extLst>
              <p:ext uri="{D42A27DB-BD31-4B8C-83A1-F6EECF244321}">
                <p14:modId xmlns:p14="http://schemas.microsoft.com/office/powerpoint/2010/main" val="972480592"/>
              </p:ext>
            </p:extLst>
          </p:nvPr>
        </p:nvGraphicFramePr>
        <p:xfrm>
          <a:off x="1333500" y="2323316"/>
          <a:ext cx="9525000" cy="2933634"/>
        </p:xfrm>
        <a:graphic>
          <a:graphicData uri="http://schemas.openxmlformats.org/drawingml/2006/table">
            <a:tbl>
              <a:tblPr firstRow="1" bandRow="1">
                <a:tableStyleId>{69012ECD-51FC-41F1-AA8D-1B2483CD663E}</a:tableStyleId>
              </a:tblPr>
              <a:tblGrid>
                <a:gridCol w="2597727">
                  <a:extLst>
                    <a:ext uri="{9D8B030D-6E8A-4147-A177-3AD203B41FA5}">
                      <a16:colId xmlns:a16="http://schemas.microsoft.com/office/drawing/2014/main" val="20000"/>
                    </a:ext>
                  </a:extLst>
                </a:gridCol>
                <a:gridCol w="6927273">
                  <a:extLst>
                    <a:ext uri="{9D8B030D-6E8A-4147-A177-3AD203B41FA5}">
                      <a16:colId xmlns:a16="http://schemas.microsoft.com/office/drawing/2014/main" val="20001"/>
                    </a:ext>
                  </a:extLst>
                </a:gridCol>
              </a:tblGrid>
              <a:tr h="419078">
                <a:tc>
                  <a:txBody>
                    <a:bodyPr/>
                    <a:lstStyle/>
                    <a:p>
                      <a:r>
                        <a:rPr lang="en-GB" sz="1600" dirty="0"/>
                        <a:t>  Function Name</a:t>
                      </a:r>
                    </a:p>
                  </a:txBody>
                  <a:tcPr marL="121872" marR="121872"/>
                </a:tc>
                <a:tc>
                  <a:txBody>
                    <a:bodyPr/>
                    <a:lstStyle/>
                    <a:p>
                      <a:r>
                        <a:rPr lang="en-GB" sz="1600" dirty="0"/>
                        <a:t>  Description </a:t>
                      </a:r>
                    </a:p>
                  </a:txBody>
                  <a:tcPr marL="121872" marR="121872"/>
                </a:tc>
                <a:extLst>
                  <a:ext uri="{0D108BD9-81ED-4DB2-BD59-A6C34878D82A}">
                    <a16:rowId xmlns:a16="http://schemas.microsoft.com/office/drawing/2014/main" val="10000"/>
                  </a:ext>
                </a:extLst>
              </a:tr>
              <a:tr h="342922">
                <a:tc>
                  <a:txBody>
                    <a:bodyPr/>
                    <a:lstStyle/>
                    <a:p>
                      <a:r>
                        <a:rPr lang="en-GB" sz="1400" dirty="0"/>
                        <a:t>  void start ()</a:t>
                      </a:r>
                    </a:p>
                  </a:txBody>
                  <a:tcPr marL="121872" marR="121872" anchor="ctr"/>
                </a:tc>
                <a:tc>
                  <a:txBody>
                    <a:bodyPr/>
                    <a:lstStyle/>
                    <a:p>
                      <a:r>
                        <a:rPr lang="en-GB" sz="1400" dirty="0"/>
                        <a:t>  Start the timer</a:t>
                      </a:r>
                    </a:p>
                  </a:txBody>
                  <a:tcPr marL="121872" marR="121872" anchor="ctr"/>
                </a:tc>
                <a:extLst>
                  <a:ext uri="{0D108BD9-81ED-4DB2-BD59-A6C34878D82A}">
                    <a16:rowId xmlns:a16="http://schemas.microsoft.com/office/drawing/2014/main" val="10001"/>
                  </a:ext>
                </a:extLst>
              </a:tr>
              <a:tr h="457200">
                <a:tc>
                  <a:txBody>
                    <a:bodyPr/>
                    <a:lstStyle/>
                    <a:p>
                      <a:r>
                        <a:rPr lang="en-GB" sz="1400" dirty="0"/>
                        <a:t>  void stop ()</a:t>
                      </a:r>
                    </a:p>
                  </a:txBody>
                  <a:tcPr marL="121872" marR="121872" anchor="ctr"/>
                </a:tc>
                <a:tc>
                  <a:txBody>
                    <a:bodyPr/>
                    <a:lstStyle/>
                    <a:p>
                      <a:r>
                        <a:rPr lang="en-GB" sz="1400" dirty="0"/>
                        <a:t>  Stop the timer</a:t>
                      </a:r>
                    </a:p>
                  </a:txBody>
                  <a:tcPr marL="121872" marR="121872" anchor="ctr"/>
                </a:tc>
                <a:extLst>
                  <a:ext uri="{0D108BD9-81ED-4DB2-BD59-A6C34878D82A}">
                    <a16:rowId xmlns:a16="http://schemas.microsoft.com/office/drawing/2014/main" val="10002"/>
                  </a:ext>
                </a:extLst>
              </a:tr>
              <a:tr h="457200">
                <a:tc>
                  <a:txBody>
                    <a:bodyPr/>
                    <a:lstStyle/>
                    <a:p>
                      <a:r>
                        <a:rPr lang="en-GB" sz="1400" dirty="0"/>
                        <a:t>  void reset</a:t>
                      </a:r>
                      <a:r>
                        <a:rPr lang="en-GB" sz="1400" baseline="0" dirty="0"/>
                        <a:t> </a:t>
                      </a:r>
                      <a:r>
                        <a:rPr lang="en-GB" sz="1400" dirty="0"/>
                        <a:t>()</a:t>
                      </a:r>
                    </a:p>
                  </a:txBody>
                  <a:tcPr marL="121872" marR="121872" anchor="ctr"/>
                </a:tc>
                <a:tc>
                  <a:txBody>
                    <a:bodyPr/>
                    <a:lstStyle/>
                    <a:p>
                      <a:r>
                        <a:rPr lang="en-GB" sz="1400" dirty="0"/>
                        <a:t>  Reset the timer to 0</a:t>
                      </a:r>
                    </a:p>
                  </a:txBody>
                  <a:tcPr marL="121872" marR="121872" anchor="ctr"/>
                </a:tc>
                <a:extLst>
                  <a:ext uri="{0D108BD9-81ED-4DB2-BD59-A6C34878D82A}">
                    <a16:rowId xmlns:a16="http://schemas.microsoft.com/office/drawing/2014/main" val="10003"/>
                  </a:ext>
                </a:extLst>
              </a:tr>
              <a:tr h="419078">
                <a:tc>
                  <a:txBody>
                    <a:bodyPr/>
                    <a:lstStyle/>
                    <a:p>
                      <a:r>
                        <a:rPr lang="en-GB" sz="1400" dirty="0"/>
                        <a:t>  float read ()</a:t>
                      </a:r>
                    </a:p>
                  </a:txBody>
                  <a:tcPr marL="121872" marR="121872" anchor="ctr"/>
                </a:tc>
                <a:tc>
                  <a:txBody>
                    <a:bodyPr/>
                    <a:lstStyle/>
                    <a:p>
                      <a:r>
                        <a:rPr lang="en-GB" sz="1400" dirty="0"/>
                        <a:t>  Get the time passed in seconds</a:t>
                      </a:r>
                    </a:p>
                  </a:txBody>
                  <a:tcPr marL="121872" marR="121872" anchor="ctr"/>
                </a:tc>
                <a:extLst>
                  <a:ext uri="{0D108BD9-81ED-4DB2-BD59-A6C34878D82A}">
                    <a16:rowId xmlns:a16="http://schemas.microsoft.com/office/drawing/2014/main" val="10004"/>
                  </a:ext>
                </a:extLst>
              </a:tr>
              <a:tr h="419078">
                <a:tc>
                  <a:txBody>
                    <a:bodyPr/>
                    <a:lstStyle/>
                    <a:p>
                      <a:r>
                        <a:rPr lang="en-GB" sz="1400" dirty="0"/>
                        <a:t>  int read_ms ()</a:t>
                      </a:r>
                    </a:p>
                  </a:txBody>
                  <a:tcPr marL="121872" marR="121872" anchor="ctr"/>
                </a:tc>
                <a:tc>
                  <a:txBody>
                    <a:bodyPr/>
                    <a:lstStyle/>
                    <a:p>
                      <a:r>
                        <a:rPr lang="en-GB" sz="1400" dirty="0"/>
                        <a:t>  Get the time passed in milliseconds</a:t>
                      </a:r>
                    </a:p>
                  </a:txBody>
                  <a:tcPr marL="121872" marR="121872" anchor="ctr"/>
                </a:tc>
                <a:extLst>
                  <a:ext uri="{0D108BD9-81ED-4DB2-BD59-A6C34878D82A}">
                    <a16:rowId xmlns:a16="http://schemas.microsoft.com/office/drawing/2014/main" val="10005"/>
                  </a:ext>
                </a:extLst>
              </a:tr>
              <a:tr h="419078">
                <a:tc>
                  <a:txBody>
                    <a:bodyPr/>
                    <a:lstStyle/>
                    <a:p>
                      <a:r>
                        <a:rPr lang="en-GB" sz="1400" dirty="0"/>
                        <a:t>  int read_us ()</a:t>
                      </a:r>
                    </a:p>
                  </a:txBody>
                  <a:tcPr marL="121872" marR="121872" anchor="ctr"/>
                </a:tc>
                <a:tc>
                  <a:txBody>
                    <a:bodyPr/>
                    <a:lstStyle/>
                    <a:p>
                      <a:r>
                        <a:rPr lang="en-GB" sz="1400" dirty="0"/>
                        <a:t>  Get the time</a:t>
                      </a:r>
                      <a:r>
                        <a:rPr lang="en-GB" sz="1400" baseline="0" dirty="0"/>
                        <a:t> passed in microseconds</a:t>
                      </a:r>
                      <a:endParaRPr lang="en-GB" sz="1400" dirty="0"/>
                    </a:p>
                  </a:txBody>
                  <a:tcPr marL="121872" marR="121872"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807382"/>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Title_Slides_2019_March_Update.potx  -  Read-Only" id="{360B8323-A6F7-4E13-8E73-A0805EC39A21}" vid="{CBBCA362-1C9A-4BBA-BC9E-199C417373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2.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customXsn xmlns="http://schemas.microsoft.com/office/2006/metadata/customXsn">
  <xsnLocation/>
  <cached>True</cached>
  <openByDefault>True</openByDefault>
  <xsnScope/>
</customXsn>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61D4E06-5D3F-4994-A4A7-4BA626FA722D}">
  <ds:schemaRefs>
    <ds:schemaRef ds:uri="f2ad5090-61a8-4b8c-ab70-68f4ff4d1933"/>
    <ds:schemaRef ds:uri="http://schemas.microsoft.com/office/2006/documentManagement/types"/>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c0950e01-db07-4e41-9c32-b7a8e9fccc9b"/>
    <ds:schemaRef ds:uri="http://schemas.microsoft.com/office/2006/metadata/properties"/>
    <ds:schemaRef ds:uri="http://schemas.microsoft.com/sharepoint/v3/fields"/>
    <ds:schemaRef ds:uri="http://schemas.microsoft.com/sharepoint/v3"/>
    <ds:schemaRef ds:uri="http://www.w3.org/XML/1998/namespace"/>
  </ds:schemaRefs>
</ds:datastoreItem>
</file>

<file path=customXml/itemProps2.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4.xml><?xml version="1.0" encoding="utf-8"?>
<ds:datastoreItem xmlns:ds="http://schemas.openxmlformats.org/officeDocument/2006/customXml" ds:itemID="{C959113B-7FA4-40AB-AF85-5C5588D4771C}">
  <ds:schemaRefs>
    <ds:schemaRef ds:uri="http://schemas.microsoft.com/office/2006/metadata/customXsn"/>
  </ds:schemaRefs>
</ds:datastoreItem>
</file>

<file path=customXml/itemProps5.xml><?xml version="1.0" encoding="utf-8"?>
<ds:datastoreItem xmlns:ds="http://schemas.openxmlformats.org/officeDocument/2006/customXml" ds:itemID="{1E7F2E56-8924-419D-99E9-79DB71144EB2}">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Arm_Slides</Template>
  <TotalTime>0</TotalTime>
  <Words>2564</Words>
  <Application>Microsoft Office PowerPoint</Application>
  <PresentationFormat>Widescreen</PresentationFormat>
  <Paragraphs>311</Paragraphs>
  <Slides>15</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Lucida Console</vt:lpstr>
      <vt:lpstr>Wingdings</vt:lpstr>
      <vt:lpstr>Arm_PPT_Public</vt:lpstr>
      <vt:lpstr>Timer and  Pulse-width  Modulation</vt:lpstr>
      <vt:lpstr>Module Syllabus</vt:lpstr>
      <vt:lpstr>Timer Overview</vt:lpstr>
      <vt:lpstr>Components of a Standard Timer</vt:lpstr>
      <vt:lpstr>Timer Operation Mode</vt:lpstr>
      <vt:lpstr>Timer Operation Mode</vt:lpstr>
      <vt:lpstr>Timer Operation Mode</vt:lpstr>
      <vt:lpstr>Timer Operation Mode</vt:lpstr>
      <vt:lpstr>Mbed Timer</vt:lpstr>
      <vt:lpstr>Example of Mbed Timer</vt:lpstr>
      <vt:lpstr>Mbed Time Ticker Interrupt</vt:lpstr>
      <vt:lpstr>Example of Mbed Time Ticker Interrupt</vt:lpstr>
      <vt:lpstr>Mbed PWM Functions</vt:lpstr>
      <vt:lpstr>Mbed PWM Functions</vt:lpstr>
      <vt:lpstr>Example of Mbed PWM</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2019-10-22T09:46:07Z</dcterms:created>
  <dcterms:modified xsi:type="dcterms:W3CDTF">2020-03-11T17:48:41Z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