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1"/>
  </p:notesMasterIdLst>
  <p:handoutMasterIdLst>
    <p:handoutMasterId r:id="rId32"/>
  </p:handoutMasterIdLst>
  <p:sldIdLst>
    <p:sldId id="256" r:id="rId7"/>
    <p:sldId id="279"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876" autoAdjust="0"/>
  </p:normalViewPr>
  <p:slideViewPr>
    <p:cSldViewPr snapToGrid="0">
      <p:cViewPr varScale="1">
        <p:scale>
          <a:sx n="101" d="100"/>
          <a:sy n="101" d="100"/>
        </p:scale>
        <p:origin x="9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11/29/2022</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11/29/2022</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415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After a serial</a:t>
            </a:r>
            <a:r>
              <a:rPr lang="en-GB" baseline="0" dirty="0"/>
              <a:t> port object is created, it can be manipulated to define the bit rate per second (baud-rate), to define a function pointer to be called after a serial(-receive) interrupt, or to set different flow control types to change between send- and receive modes.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2598336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a:t>
            </a:r>
            <a:r>
              <a:rPr lang="en-GB" baseline="0" dirty="0"/>
              <a:t>s slide includes some </a:t>
            </a:r>
            <a:r>
              <a:rPr lang="en-GB" dirty="0"/>
              <a:t>important definitions</a:t>
            </a:r>
            <a:r>
              <a:rPr lang="en-GB" baseline="0" dirty="0"/>
              <a:t> used with regard to serial communications.</a:t>
            </a:r>
          </a:p>
          <a:p>
            <a:endParaRPr lang="en-GB" baseline="0" dirty="0"/>
          </a:p>
          <a:p>
            <a:r>
              <a:rPr lang="en-GB" baseline="0" dirty="0"/>
              <a:t>‘Baud rates’ are particular rates of bit per second, which are doubled or halved values of 1200, 2400, 4800, 9600, etc.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347241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354710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Serial</a:t>
            </a:r>
            <a:r>
              <a:rPr lang="en-GB" baseline="0" dirty="0"/>
              <a:t> pc(...) defines the communication object pc and its pins; in this example, UART_TX and UART_RX – for transmission (</a:t>
            </a:r>
            <a:r>
              <a:rPr lang="en-GB" baseline="0" dirty="0" err="1"/>
              <a:t>tx</a:t>
            </a:r>
            <a:r>
              <a:rPr lang="en-GB" baseline="0" dirty="0"/>
              <a:t>) and receive (</a:t>
            </a:r>
            <a:r>
              <a:rPr lang="en-GB" baseline="0" dirty="0" err="1"/>
              <a:t>rx</a:t>
            </a:r>
            <a:r>
              <a:rPr lang="en-GB" baseline="0" dirty="0"/>
              <a:t>).</a:t>
            </a:r>
          </a:p>
          <a:p>
            <a:r>
              <a:rPr lang="en-GB" baseline="0" dirty="0" err="1"/>
              <a:t>pc.prinft</a:t>
            </a:r>
            <a:r>
              <a:rPr lang="en-GB" baseline="0" dirty="0"/>
              <a:t>(...) outputs a string to the object pc.</a:t>
            </a:r>
          </a:p>
          <a:p>
            <a:r>
              <a:rPr lang="en-GB" baseline="0" dirty="0" err="1"/>
              <a:t>pc.putc</a:t>
            </a:r>
            <a:r>
              <a:rPr lang="en-GB" baseline="0" dirty="0"/>
              <a:t>(...) increases the ASCII code of the received character and writes it to pc.  In other words, it ‘counts the letters up’.</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40505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SPI bus is a four-</a:t>
            </a:r>
            <a:r>
              <a:rPr lang="en-GB" baseline="0" dirty="0"/>
              <a:t>wire serial bus, enabling multi-controller and </a:t>
            </a:r>
            <a:r>
              <a:rPr lang="en-GB" dirty="0"/>
              <a:t>multi-target communications </a:t>
            </a:r>
            <a:r>
              <a:rPr lang="en-GB" baseline="0" dirty="0"/>
              <a:t>modes. As it is a synchronous bus, a dedicated clock is required. The dedicated target to be communicated with is selected with a separate chip-select-line (CS).</a:t>
            </a:r>
          </a:p>
          <a:p>
            <a:endParaRPr lang="en-GB" baseline="0" dirty="0"/>
          </a:p>
          <a:p>
            <a:r>
              <a:rPr lang="en-GB" baseline="0" dirty="0"/>
              <a:t>The data communication lines are controller-out-target-in (COTI) to the target, and controller-in-target-out (CITO) to the controller.</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238290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Different operating modes are possible: </a:t>
            </a:r>
          </a:p>
          <a:p>
            <a:endParaRPr lang="en-GB" baseline="0" dirty="0"/>
          </a:p>
          <a:p>
            <a:pPr marL="171450" indent="-171450">
              <a:buFont typeface="Arial" panose="020B0604020202020204" pitchFamily="34" charset="0"/>
              <a:buChar char="•"/>
            </a:pPr>
            <a:r>
              <a:rPr lang="en-GB" baseline="0" dirty="0"/>
              <a:t>‘Single controller single target’, in which only 3 wires are required, because CS (chip select) is obsolete.</a:t>
            </a:r>
          </a:p>
          <a:p>
            <a:pPr marL="171450" indent="-171450">
              <a:buFont typeface="Arial" panose="020B0604020202020204" pitchFamily="34" charset="0"/>
              <a:buChar char="•"/>
            </a:pPr>
            <a:r>
              <a:rPr lang="en-GB" baseline="0" dirty="0"/>
              <a:t>‘Single controller multiple serial targets’, in which CS activates all targets, and data is processed serially through all targets until the last set of data arrives at the controller.</a:t>
            </a:r>
          </a:p>
          <a:p>
            <a:pPr marL="171450" indent="-171450">
              <a:buFont typeface="Arial" panose="020B0604020202020204" pitchFamily="34" charset="0"/>
              <a:buChar char="•"/>
            </a:pPr>
            <a:r>
              <a:rPr lang="en-GB" baseline="0" dirty="0"/>
              <a:t>‘Single controller multiple parallel targets’, in which each target needs a dedicated CS line, and can be separately activated and sends data directly to the controller.</a:t>
            </a:r>
          </a:p>
          <a:p>
            <a:pPr marL="171450" indent="-171450">
              <a:buFont typeface="Arial" panose="020B0604020202020204" pitchFamily="34" charset="0"/>
              <a:buChar char="•"/>
            </a:pPr>
            <a:r>
              <a:rPr lang="en-GB" baseline="0" dirty="0"/>
              <a:t>‘Multiple controllers multiple targets’, in which a controller checks the Controller-CS line if it is inactive, </a:t>
            </a:r>
            <a:r>
              <a:rPr lang="en-GB" dirty="0"/>
              <a:t>and </a:t>
            </a:r>
            <a:r>
              <a:rPr lang="en-GB" baseline="0" dirty="0"/>
              <a:t>then it activates CS to block it for all other controllers.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a:p>
        </p:txBody>
      </p:sp>
    </p:spTree>
    <p:extLst>
      <p:ext uri="{BB962C8B-B14F-4D97-AF65-F5344CB8AC3E}">
        <p14:creationId xmlns:p14="http://schemas.microsoft.com/office/powerpoint/2010/main" val="22249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indicated</a:t>
            </a:r>
            <a:r>
              <a:rPr lang="en-GB" baseline="0" dirty="0"/>
              <a:t> in the previous slide, both serial and parallel communication modes are possible.  For a serial communication, the COTI- to CITO-lines are connected between all targets in the series. In this mode, ALL targets operate in parallel, but move their information serially through all targets to the controller. This reduces the number of CS lines required to control the targets but increases the clock ticks until all information is transmitted to the controller.</a:t>
            </a:r>
          </a:p>
          <a:p>
            <a:endParaRPr lang="en-GB" baseline="0" dirty="0"/>
          </a:p>
          <a:p>
            <a:r>
              <a:rPr lang="en-GB" baseline="0" dirty="0"/>
              <a:t>Parallel communication works the opposite way.  Targets are activated individually by the controller, and each target requires a separate CS. This means that it sends information directly to the controller via a shared CS line.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a:p>
        </p:txBody>
      </p:sp>
    </p:spTree>
    <p:extLst>
      <p:ext uri="{BB962C8B-B14F-4D97-AF65-F5344CB8AC3E}">
        <p14:creationId xmlns:p14="http://schemas.microsoft.com/office/powerpoint/2010/main" val="325765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a:p>
        </p:txBody>
      </p:sp>
    </p:spTree>
    <p:extLst>
      <p:ext uri="{BB962C8B-B14F-4D97-AF65-F5344CB8AC3E}">
        <p14:creationId xmlns:p14="http://schemas.microsoft.com/office/powerpoint/2010/main" val="169657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SPI...  creates a SPI</a:t>
            </a:r>
            <a:r>
              <a:rPr lang="en-GB" baseline="0" dirty="0"/>
              <a:t> bus object.</a:t>
            </a:r>
          </a:p>
          <a:p>
            <a:r>
              <a:rPr lang="en-GB" baseline="0" dirty="0" err="1"/>
              <a:t>DigitalOut</a:t>
            </a:r>
            <a:r>
              <a:rPr lang="en-GB" baseline="0" dirty="0"/>
              <a:t>... defines the CS pin.</a:t>
            </a:r>
          </a:p>
          <a:p>
            <a:endParaRPr lang="en-GB" baseline="0" dirty="0"/>
          </a:p>
          <a:p>
            <a:r>
              <a:rPr lang="en-GB" baseline="0" dirty="0"/>
              <a:t>cs = 1: deselects </a:t>
            </a:r>
            <a:r>
              <a:rPr lang="en-GB" baseline="0"/>
              <a:t>the </a:t>
            </a:r>
            <a:r>
              <a:rPr lang="en-GB"/>
              <a:t>high-level </a:t>
            </a:r>
            <a:r>
              <a:rPr lang="en-GB" baseline="0"/>
              <a:t>chip</a:t>
            </a:r>
            <a:r>
              <a:rPr lang="en-GB" baseline="0" dirty="0"/>
              <a:t>.</a:t>
            </a:r>
          </a:p>
          <a:p>
            <a:r>
              <a:rPr lang="en-GB" baseline="0" dirty="0" err="1"/>
              <a:t>spi.format</a:t>
            </a:r>
            <a:r>
              <a:rPr lang="en-GB" baseline="0" dirty="0"/>
              <a:t>: sets the SPI </a:t>
            </a:r>
            <a:r>
              <a:rPr lang="en-GB" baseline="0"/>
              <a:t>to </a:t>
            </a:r>
            <a:r>
              <a:rPr lang="en-GB"/>
              <a:t>8-bit </a:t>
            </a:r>
            <a:r>
              <a:rPr lang="en-GB" baseline="0"/>
              <a:t>words </a:t>
            </a:r>
            <a:r>
              <a:rPr lang="en-GB" baseline="0" dirty="0"/>
              <a:t>and to mode 3 (polarity: active low, clock in phase with data).</a:t>
            </a:r>
          </a:p>
          <a:p>
            <a:endParaRPr lang="en-GB" baseline="0" dirty="0"/>
          </a:p>
          <a:p>
            <a:r>
              <a:rPr lang="en-GB" baseline="0" dirty="0"/>
              <a:t>cs = 0: activates chip.</a:t>
            </a:r>
          </a:p>
          <a:p>
            <a:r>
              <a:rPr lang="en-GB" baseline="0" dirty="0" err="1"/>
              <a:t>spi.write</a:t>
            </a:r>
            <a:r>
              <a:rPr lang="en-GB" baseline="0" dirty="0"/>
              <a:t> (...): sends a command; in this case, to read out the ID register. The response and the return value of the write command are directly received.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a:p>
        </p:txBody>
      </p:sp>
    </p:spTree>
    <p:extLst>
      <p:ext uri="{BB962C8B-B14F-4D97-AF65-F5344CB8AC3E}">
        <p14:creationId xmlns:p14="http://schemas.microsoft.com/office/powerpoint/2010/main" val="1832730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I2C is a synchronous bus with a separate clock line (SCL). Addressing and data exchange happens via SDA; therefore, it is a two-line bus. </a:t>
            </a:r>
          </a:p>
          <a:p>
            <a:r>
              <a:rPr lang="en-GB" baseline="0" dirty="0"/>
              <a:t>Originally, it was designed for ‘low-speed’ communication, at a </a:t>
            </a:r>
            <a:r>
              <a:rPr lang="en-GB" baseline="0"/>
              <a:t>maximum of </a:t>
            </a:r>
            <a:r>
              <a:rPr lang="en-GB"/>
              <a:t>100kBaud</a:t>
            </a:r>
            <a:r>
              <a:rPr lang="en-GB" baseline="0"/>
              <a:t>.  </a:t>
            </a:r>
            <a:r>
              <a:rPr lang="en-GB" baseline="0" dirty="0"/>
              <a:t>Later, a ‘fast’ mode (at 400kBaud) and a ‘high-speed’ mode (at 3.4MBaud) were defined.  </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a:p>
        </p:txBody>
      </p:sp>
    </p:spTree>
    <p:extLst>
      <p:ext uri="{BB962C8B-B14F-4D97-AF65-F5344CB8AC3E}">
        <p14:creationId xmlns:p14="http://schemas.microsoft.com/office/powerpoint/2010/main" val="267049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Following a short overview, this module introduces the most popular</a:t>
            </a:r>
            <a:r>
              <a:rPr lang="en-GB" baseline="0" dirty="0"/>
              <a:t> methods of serial communication.  One is the UART, commonly used </a:t>
            </a:r>
            <a:r>
              <a:rPr lang="en-GB" baseline="0"/>
              <a:t>for </a:t>
            </a:r>
            <a:r>
              <a:rPr lang="en-GB"/>
              <a:t>large-scale </a:t>
            </a:r>
            <a:r>
              <a:rPr lang="en-GB" baseline="0"/>
              <a:t>peripheral </a:t>
            </a:r>
            <a:r>
              <a:rPr lang="en-GB" baseline="0" dirty="0"/>
              <a:t>communication.  Others are the SPI and I2C-Bus, which are mainly used for </a:t>
            </a:r>
            <a:r>
              <a:rPr lang="en-GB" baseline="0" dirty="0" err="1"/>
              <a:t>interprocessor</a:t>
            </a:r>
            <a:r>
              <a:rPr lang="en-GB" baseline="0" dirty="0"/>
              <a:t>- and board-specific hardware/sensor communication.</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123994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bus lines of an</a:t>
            </a:r>
            <a:r>
              <a:rPr lang="en-GB" baseline="0" dirty="0"/>
              <a:t> I²C bus are pulled up to VDD, which means that it generates an active low signal. </a:t>
            </a:r>
            <a:endParaRPr lang="en-GB" dirty="0"/>
          </a:p>
          <a:p>
            <a:r>
              <a:rPr lang="en-GB" dirty="0"/>
              <a:t>In general, an I²C device can be</a:t>
            </a:r>
            <a:r>
              <a:rPr lang="en-GB" baseline="0" dirty="0"/>
              <a:t> </a:t>
            </a:r>
            <a:r>
              <a:rPr lang="en-GB" dirty="0"/>
              <a:t>a </a:t>
            </a:r>
            <a:r>
              <a:rPr lang="en-GB" baseline="0" dirty="0"/>
              <a:t>controller or target, which means that it can receive or send a clock signal. A clock is received or generated with an open drain resistor, or FET. This makes its operation similar to that of a CAN bus. If a clock other than the device’s own clock is detected on Clock In, another device with a different clock must be connected to the bus. </a:t>
            </a:r>
          </a:p>
          <a:p>
            <a:r>
              <a:rPr lang="en-GB" baseline="0" dirty="0"/>
              <a:t>Also, it is generally not possible, due to protocol, for data in and out to have more than one sending device.  This is because communication starts after the synchronization routine. During synchronization, </a:t>
            </a:r>
            <a:r>
              <a:rPr lang="en-GB" dirty="0"/>
              <a:t>multi-controller </a:t>
            </a:r>
            <a:r>
              <a:rPr lang="en-GB" baseline="0" dirty="0"/>
              <a:t>collisions will have been detected already.</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a:p>
        </p:txBody>
      </p:sp>
    </p:spTree>
    <p:extLst>
      <p:ext uri="{BB962C8B-B14F-4D97-AF65-F5344CB8AC3E}">
        <p14:creationId xmlns:p14="http://schemas.microsoft.com/office/powerpoint/2010/main" val="156541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message is built of four parts:</a:t>
            </a:r>
          </a:p>
          <a:p>
            <a:pPr marL="0" indent="0">
              <a:buNone/>
            </a:pPr>
            <a:endParaRPr lang="en-GB" baseline="0" dirty="0"/>
          </a:p>
          <a:p>
            <a:pPr marL="228600" indent="-228600">
              <a:buFont typeface="+mj-lt"/>
              <a:buAutoNum type="arabicPeriod"/>
            </a:pPr>
            <a:r>
              <a:rPr lang="en-GB" baseline="0" dirty="0"/>
              <a:t>Start, which is a combination of SCL-high and SDA high-low-transition.</a:t>
            </a:r>
          </a:p>
          <a:p>
            <a:pPr marL="228600" indent="-228600">
              <a:buAutoNum type="arabicPeriod"/>
            </a:pPr>
            <a:endParaRPr lang="en-GB" baseline="0" dirty="0"/>
          </a:p>
          <a:p>
            <a:pPr marL="228600" indent="-228600">
              <a:buFont typeface="+mj-lt"/>
              <a:buAutoNum type="arabicPeriod"/>
            </a:pPr>
            <a:r>
              <a:rPr lang="en-GB" baseline="0" dirty="0"/>
              <a:t>Addressing of </a:t>
            </a:r>
            <a:r>
              <a:rPr lang="en-GB" dirty="0"/>
              <a:t>7-bit </a:t>
            </a:r>
            <a:r>
              <a:rPr lang="en-GB" baseline="0" dirty="0"/>
              <a:t>addresses. The 8th bit indicates a read or write mode by the controller. In write mode, the target will receive data from the controller; </a:t>
            </a:r>
            <a:r>
              <a:rPr lang="en-GB" dirty="0"/>
              <a:t>in </a:t>
            </a:r>
            <a:r>
              <a:rPr lang="en-GB" baseline="0" dirty="0"/>
              <a:t>read mode, the target will send data to the controller. Every byte is finished with a 9th acknowledge bit. When the acknowledge bit is low, the receiver (target) indicates that it exists and will start sending data.  </a:t>
            </a:r>
            <a:r>
              <a:rPr lang="en-GB" b="0" baseline="0" dirty="0"/>
              <a:t>B</a:t>
            </a:r>
            <a:r>
              <a:rPr lang="en-GB" baseline="0" dirty="0"/>
              <a:t>etween addressing and data, the clock (SCL) will stay low</a:t>
            </a:r>
            <a:r>
              <a:rPr lang="en-GB" dirty="0"/>
              <a:t>,</a:t>
            </a:r>
            <a:r>
              <a:rPr lang="en-GB" baseline="0" dirty="0"/>
              <a:t> so that other controller participants know that the bus is still in use.</a:t>
            </a:r>
          </a:p>
          <a:p>
            <a:pPr marL="228600" indent="-228600">
              <a:buFont typeface="+mj-lt"/>
              <a:buAutoNum type="arabicPeriod"/>
            </a:pPr>
            <a:endParaRPr lang="en-GB" baseline="0" dirty="0"/>
          </a:p>
          <a:p>
            <a:pPr marL="228600" indent="-228600">
              <a:buFont typeface="+mj-lt"/>
              <a:buAutoNum type="arabicPeriod"/>
            </a:pPr>
            <a:r>
              <a:rPr lang="en-GB" baseline="0" dirty="0"/>
              <a:t>Data fields, which can be sent in an arbitrary amount at an </a:t>
            </a:r>
            <a:r>
              <a:rPr lang="en-GB" dirty="0"/>
              <a:t>8-bit </a:t>
            </a:r>
            <a:r>
              <a:rPr lang="en-GB" baseline="0" dirty="0"/>
              <a:t>alignment, plus the 9th acknowledge bit. When the acknowledge bit is low, the receiver (target) indicates more data to transfer. If it is high, the receiver has no more data to send, or the device is not yet ready to send further data.  Accordingly, the controller can set either a stop or a repeat condition whether the controller still expects data or not.</a:t>
            </a:r>
          </a:p>
          <a:p>
            <a:pPr marL="228600" indent="-228600">
              <a:buFont typeface="+mj-lt"/>
              <a:buAutoNum type="arabicPeriod"/>
            </a:pPr>
            <a:endParaRPr lang="en-GB" baseline="0" dirty="0"/>
          </a:p>
          <a:p>
            <a:pPr marL="228600" indent="-228600">
              <a:buFont typeface="+mj-lt"/>
              <a:buAutoNum type="arabicPeriod"/>
            </a:pPr>
            <a:r>
              <a:rPr lang="en-GB" baseline="0" dirty="0"/>
              <a:t>Stop, which is a combination of a permanent high clock and a high data signal.</a:t>
            </a:r>
          </a:p>
          <a:p>
            <a:pPr marL="171450" indent="-171450">
              <a:buFontTx/>
              <a:buChar char="-"/>
            </a:pPr>
            <a:endParaRPr lang="en-GB" baseline="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a:p>
        </p:txBody>
      </p:sp>
    </p:spTree>
    <p:extLst>
      <p:ext uri="{BB962C8B-B14F-4D97-AF65-F5344CB8AC3E}">
        <p14:creationId xmlns:p14="http://schemas.microsoft.com/office/powerpoint/2010/main" val="2640313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a:t>
            </a:r>
            <a:r>
              <a:rPr lang="en-GB" baseline="0" dirty="0"/>
              <a:t> the mbed API for I2C, the bus can be operated in a </a:t>
            </a:r>
            <a:r>
              <a:rPr lang="en-GB" baseline="0"/>
              <a:t>similar </a:t>
            </a:r>
            <a:r>
              <a:rPr lang="en-GB"/>
              <a:t>high-level </a:t>
            </a:r>
            <a:r>
              <a:rPr lang="en-GB" baseline="0"/>
              <a:t>way </a:t>
            </a:r>
            <a:r>
              <a:rPr lang="en-GB" baseline="0" dirty="0"/>
              <a:t>to the other bus abstractions shown previously.  Some special commands for special bus features are also added: </a:t>
            </a:r>
          </a:p>
          <a:p>
            <a:endParaRPr lang="en-GB" baseline="0" dirty="0"/>
          </a:p>
          <a:p>
            <a:pPr marL="171450" indent="-171450">
              <a:buFont typeface="Arial" panose="020B0604020202020204" pitchFamily="34" charset="0"/>
              <a:buChar char="•"/>
            </a:pPr>
            <a:r>
              <a:rPr lang="en-GB" baseline="0" dirty="0"/>
              <a:t>Bus communication is established by a communication object defining the communication pins on the board</a:t>
            </a:r>
          </a:p>
          <a:p>
            <a:pPr marL="171450" indent="-171450">
              <a:buFont typeface="Arial" panose="020B0604020202020204" pitchFamily="34" charset="0"/>
              <a:buChar char="•"/>
            </a:pPr>
            <a:r>
              <a:rPr lang="en-GB" baseline="0" dirty="0"/>
              <a:t>Data can be written or read either in single byte blocks or continually</a:t>
            </a:r>
          </a:p>
          <a:p>
            <a:pPr marL="171450" indent="-171450">
              <a:buFont typeface="Arial" panose="020B0604020202020204" pitchFamily="34" charset="0"/>
              <a:buChar char="•"/>
            </a:pPr>
            <a:r>
              <a:rPr lang="en-GB" baseline="0" dirty="0"/>
              <a:t>Bus communication can be manipulated by sending a dedicated start or stop condition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a:p>
        </p:txBody>
      </p:sp>
    </p:spTree>
    <p:extLst>
      <p:ext uri="{BB962C8B-B14F-4D97-AF65-F5344CB8AC3E}">
        <p14:creationId xmlns:p14="http://schemas.microsoft.com/office/powerpoint/2010/main" val="403858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I2C</a:t>
            </a:r>
            <a:r>
              <a:rPr lang="en-GB" baseline="0" dirty="0"/>
              <a:t> initializes the communication on pin I2C_SDA and I2C_SCL</a:t>
            </a:r>
          </a:p>
          <a:p>
            <a:endParaRPr lang="en-GB" baseline="0" dirty="0"/>
          </a:p>
          <a:p>
            <a:r>
              <a:rPr lang="en-GB" baseline="0" dirty="0"/>
              <a:t>The device address is defined with 0x10.</a:t>
            </a:r>
          </a:p>
          <a:p>
            <a:endParaRPr lang="en-GB" baseline="0" dirty="0"/>
          </a:p>
          <a:p>
            <a:r>
              <a:rPr lang="en-GB" baseline="0" dirty="0"/>
              <a:t>Now i2c.write to device “</a:t>
            </a:r>
            <a:r>
              <a:rPr lang="en-GB" baseline="0" dirty="0" err="1"/>
              <a:t>addr</a:t>
            </a:r>
            <a:r>
              <a:rPr lang="en-GB" baseline="0" dirty="0"/>
              <a:t>”(= 0x10) “data” at the length of 2 byte will be sent.</a:t>
            </a:r>
          </a:p>
          <a:p>
            <a:endParaRPr lang="en-GB" baseline="0" dirty="0"/>
          </a:p>
          <a:p>
            <a:r>
              <a:rPr lang="en-GB" baseline="0" dirty="0"/>
              <a:t>A combination of write and read will be used for reading.  I2c.write will set a register address to be read from, and I2C.read will read the required amount of data from this register.</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a:p>
        </p:txBody>
      </p:sp>
    </p:spTree>
    <p:extLst>
      <p:ext uri="{BB962C8B-B14F-4D97-AF65-F5344CB8AC3E}">
        <p14:creationId xmlns:p14="http://schemas.microsoft.com/office/powerpoint/2010/main" val="406810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 the name indicates, ‘serial communication’ separates</a:t>
            </a:r>
            <a:r>
              <a:rPr lang="en-GB" baseline="0" dirty="0"/>
              <a:t> bytes and words into sequences of </a:t>
            </a:r>
            <a:r>
              <a:rPr lang="en-GB" baseline="0"/>
              <a:t>single bits</a:t>
            </a:r>
            <a:r>
              <a:rPr lang="en-GB" dirty="0"/>
              <a:t>,</a:t>
            </a:r>
            <a:r>
              <a:rPr lang="en-GB" baseline="0"/>
              <a:t> </a:t>
            </a:r>
            <a:r>
              <a:rPr lang="en-GB" baseline="0" dirty="0"/>
              <a:t>and communicates them over a wired or wireless line.  Their disadvantage is that they are relatively slow compared with a parallel communication, though </a:t>
            </a:r>
            <a:r>
              <a:rPr lang="en-GB" baseline="0"/>
              <a:t>they </a:t>
            </a:r>
            <a:r>
              <a:rPr lang="en-GB"/>
              <a:t>require </a:t>
            </a:r>
            <a:r>
              <a:rPr lang="en-GB" baseline="0"/>
              <a:t>less </a:t>
            </a:r>
            <a:r>
              <a:rPr lang="en-GB" baseline="0" dirty="0"/>
              <a:t>space and hardware.  This is because, at a minimum, only one communication line and one common ground are needed.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123124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408507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most important difference between different serial communication methods is the method of clock definition.  If a separate, dedicated clock with a dedicated line is provided, this is called synchronous transmission. The clock makes it more expensive, but it is also more reliable.</a:t>
            </a:r>
          </a:p>
          <a:p>
            <a:endParaRPr lang="en-GB" baseline="0" dirty="0"/>
          </a:p>
          <a:p>
            <a:r>
              <a:rPr lang="en-GB" baseline="0" dirty="0"/>
              <a:t>The opposite of synchronous communication is asynchronous transmission.  This does not require a dedicated clock line, but an initial clock speed needs to be negotiated by and synchronized between the communication parties.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2759998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UART stands for ‘Universal</a:t>
            </a:r>
            <a:r>
              <a:rPr lang="en-GB" baseline="0" dirty="0"/>
              <a:t> Asynchronous Receiver and Transmitter</a:t>
            </a:r>
            <a:r>
              <a:rPr lang="en-GB" dirty="0"/>
              <a:t>’,</a:t>
            </a:r>
            <a:r>
              <a:rPr lang="en-GB" baseline="0" dirty="0"/>
              <a:t> and is an asynchronous, bidirectional communication</a:t>
            </a:r>
            <a:r>
              <a:rPr lang="en-GB" dirty="0"/>
              <a:t>,</a:t>
            </a:r>
            <a:r>
              <a:rPr lang="en-GB" baseline="0" dirty="0"/>
              <a:t> which includes separate wires for transmitting and receiving information.</a:t>
            </a:r>
          </a:p>
          <a:p>
            <a:endParaRPr lang="en-GB" baseline="0" dirty="0"/>
          </a:p>
          <a:p>
            <a:r>
              <a:rPr lang="en-GB" baseline="0" dirty="0"/>
              <a:t>The UART converts the parallel data provided in bytes and words into a serial data stream and, at the receiver, back into a parallel stream.</a:t>
            </a:r>
          </a:p>
          <a:p>
            <a:endParaRPr lang="en-GB" b="0" baseline="0" dirty="0"/>
          </a:p>
          <a:p>
            <a:r>
              <a:rPr lang="en-GB" b="0" baseline="0" dirty="0"/>
              <a:t>There are three different transmission modes, which depend on the capability of the UART device:</a:t>
            </a:r>
          </a:p>
          <a:p>
            <a:endParaRPr lang="en-GB" b="0" baseline="0" dirty="0"/>
          </a:p>
          <a:p>
            <a:pPr marL="171450" indent="-171450">
              <a:buFont typeface="Arial" panose="020B0604020202020204" pitchFamily="34" charset="0"/>
              <a:buChar char="•"/>
            </a:pPr>
            <a:r>
              <a:rPr lang="en-GB" b="0" baseline="0" dirty="0"/>
              <a:t>simplex: data can be transmitted into one direction only</a:t>
            </a:r>
          </a:p>
          <a:p>
            <a:pPr marL="171450" indent="-171450">
              <a:buFont typeface="Arial" panose="020B0604020202020204" pitchFamily="34" charset="0"/>
              <a:buChar char="•"/>
            </a:pPr>
            <a:r>
              <a:rPr lang="en-GB" b="0" baseline="0" dirty="0"/>
              <a:t>duplex: data can be transmitted into both directions simultaneously</a:t>
            </a:r>
          </a:p>
          <a:p>
            <a:pPr marL="171450" indent="-171450">
              <a:buFont typeface="Arial" panose="020B0604020202020204" pitchFamily="34" charset="0"/>
              <a:buChar char="•"/>
            </a:pPr>
            <a:r>
              <a:rPr lang="en-GB" b="0" baseline="0" dirty="0"/>
              <a:t>half duplex: data can generally be transmitted bi-directionally, but only in one direction at a time</a:t>
            </a:r>
            <a:endParaRPr lang="en-GB" b="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126702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Because the UART is asynchronous, the phase and the exact position of </a:t>
            </a:r>
            <a:r>
              <a:rPr lang="en-GB" dirty="0"/>
              <a:t>high </a:t>
            </a:r>
            <a:r>
              <a:rPr lang="en-GB" baseline="0" dirty="0"/>
              <a:t>and low signals are not defined. For a good determination of these signal positions, the transmitter and the receiver have to be synchronized in phase. For this purpose, a </a:t>
            </a:r>
            <a:r>
              <a:rPr lang="en-GB" dirty="0"/>
              <a:t>start-bit </a:t>
            </a:r>
            <a:r>
              <a:rPr lang="en-GB" baseline="0" dirty="0"/>
              <a:t>is needed.  </a:t>
            </a:r>
          </a:p>
          <a:p>
            <a:endParaRPr lang="en-GB" baseline="0" dirty="0"/>
          </a:p>
          <a:p>
            <a:r>
              <a:rPr lang="en-GB" baseline="0" dirty="0"/>
              <a:t>In this example, the receiver is running with 16 times the speed of the transmitter. After detecting the first falling edge of the signal, the transition from stop to start is initiated. Depending on the detection principle of the UART, the signal is sampled either once after 8 clock ticks, or three times after 6 clock ticks. If the signal is still low, this point is set as the starting point. From here, bits 0...7 are sampled after 16 ticks</a:t>
            </a:r>
            <a:r>
              <a:rPr lang="en-GB" dirty="0"/>
              <a:t>,</a:t>
            </a:r>
            <a:r>
              <a:rPr lang="en-GB" baseline="0" dirty="0"/>
              <a:t> respectively.</a:t>
            </a:r>
          </a:p>
          <a:p>
            <a:endParaRPr lang="en-GB" baseline="0" dirty="0"/>
          </a:p>
          <a:p>
            <a:r>
              <a:rPr lang="en-GB" baseline="0" dirty="0"/>
              <a:t>Another option is that a parity bit may follow with the states odd (o) or even (e). This parity bit adds the counted numbers of high-levels to </a:t>
            </a:r>
            <a:r>
              <a:rPr lang="en-GB" dirty="0"/>
              <a:t>an </a:t>
            </a:r>
            <a:r>
              <a:rPr lang="en-GB" baseline="0" dirty="0"/>
              <a:t>odd or even number.</a:t>
            </a:r>
          </a:p>
          <a:p>
            <a:endParaRPr lang="en-GB" baseline="0" dirty="0"/>
          </a:p>
          <a:p>
            <a:r>
              <a:rPr lang="en-GB" baseline="0" dirty="0"/>
              <a:t>After the stop bit is detected, a new synchronization phase starts again. The synchronization phase is needed for every byte.</a:t>
            </a:r>
          </a:p>
          <a:p>
            <a:endParaRPr lang="en-GB" baseline="0" dirty="0"/>
          </a:p>
          <a:p>
            <a:r>
              <a:rPr lang="en-GB" baseline="0" dirty="0"/>
              <a:t>This synchronization is the reason for the high-low-sequence of a stop-and-start bit.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48115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As UART sends 1 byte within a synchronization</a:t>
            </a:r>
            <a:r>
              <a:rPr lang="en-GB" baseline="0" dirty="0"/>
              <a:t> cycle, the data in a serial protocol is usually also aligned in bytes. A classical encoding for bytes is the ASCII code (a character encoding using 7 bits), or the UTF-8 (which has 8 bits for international character encoding). For historical reasons, ASCII was also used for controlling telexes (</a:t>
            </a:r>
            <a:r>
              <a:rPr lang="en-GB" dirty="0"/>
              <a:t>telephone-operated remote-controlled </a:t>
            </a:r>
            <a:r>
              <a:rPr lang="en-GB" baseline="0" dirty="0"/>
              <a:t>typewriters).  Furthermore, non-printing characters</a:t>
            </a:r>
            <a:r>
              <a:rPr lang="en-GB" dirty="0"/>
              <a:t>,</a:t>
            </a:r>
            <a:r>
              <a:rPr lang="en-GB" baseline="0" dirty="0"/>
              <a:t> such as linefeed, carriage return, bell ring, are defined by ASCII and UTF-8.</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3179077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shows</a:t>
            </a:r>
            <a:r>
              <a:rPr lang="en-GB" dirty="0"/>
              <a:t> an</a:t>
            </a:r>
            <a:r>
              <a:rPr lang="en-GB" baseline="0" dirty="0"/>
              <a:t> excerpt from the ASCII table.  The original table included a range from 0 to 127|dec and 0xef|hex, respectively. The letters from 0xf0 to 0xff </a:t>
            </a:r>
            <a:r>
              <a:rPr lang="en-GB" baseline="0"/>
              <a:t>came later </a:t>
            </a:r>
            <a:r>
              <a:rPr lang="en-GB" baseline="0" dirty="0"/>
              <a:t>and were filled with international special characters.</a:t>
            </a:r>
          </a:p>
          <a:p>
            <a:endParaRPr lang="en-GB" baseline="0" dirty="0"/>
          </a:p>
          <a:p>
            <a:r>
              <a:rPr lang="en-GB" baseline="0" dirty="0"/>
              <a:t>The numbers start at 0x30|hex or 48|dec, respectively. Capital characters start from 0x41 (65</a:t>
            </a:r>
            <a:r>
              <a:rPr lang="en-GB" baseline="0"/>
              <a:t>|dec</a:t>
            </a:r>
            <a:r>
              <a:rPr lang="en-GB"/>
              <a:t>), </a:t>
            </a:r>
            <a:r>
              <a:rPr lang="en-GB" baseline="0"/>
              <a:t>and </a:t>
            </a:r>
            <a:r>
              <a:rPr lang="en-GB" baseline="0" dirty="0"/>
              <a:t>lowercase characters follow from 0x61 (97|dec).</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2047632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1BA9-02F1-4596-AA96-6B7C898B27A5}"/>
              </a:ext>
            </a:extLst>
          </p:cNvPr>
          <p:cNvSpPr>
            <a:spLocks noGrp="1"/>
          </p:cNvSpPr>
          <p:nvPr>
            <p:ph type="title"/>
          </p:nvPr>
        </p:nvSpPr>
        <p:spPr/>
        <p:txBody>
          <a:bodyPr/>
          <a:lstStyle/>
          <a:p>
            <a:r>
              <a:rPr lang="en-GB" dirty="0"/>
              <a:t>Serial Communication</a:t>
            </a:r>
            <a:endParaRPr lang="en-US" dirty="0"/>
          </a:p>
        </p:txBody>
      </p:sp>
      <p:sp>
        <p:nvSpPr>
          <p:cNvPr id="3" name="Subtitle 2">
            <a:extLst>
              <a:ext uri="{FF2B5EF4-FFF2-40B4-BE49-F238E27FC236}">
                <a16:creationId xmlns:a16="http://schemas.microsoft.com/office/drawing/2014/main" id="{0274A3EE-5D31-4A9B-B724-A2986F75C0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756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2403-77BC-4C88-97C2-73CAAC98040B}"/>
              </a:ext>
            </a:extLst>
          </p:cNvPr>
          <p:cNvSpPr>
            <a:spLocks noGrp="1"/>
          </p:cNvSpPr>
          <p:nvPr>
            <p:ph type="title"/>
          </p:nvPr>
        </p:nvSpPr>
        <p:spPr/>
        <p:txBody>
          <a:bodyPr/>
          <a:lstStyle/>
          <a:p>
            <a:r>
              <a:rPr lang="en-GB" dirty="0"/>
              <a:t>ASCII Encoded Characters</a:t>
            </a:r>
            <a:endParaRPr lang="en-US" dirty="0"/>
          </a:p>
        </p:txBody>
      </p:sp>
      <p:sp>
        <p:nvSpPr>
          <p:cNvPr id="3" name="Content Placeholder 2">
            <a:extLst>
              <a:ext uri="{FF2B5EF4-FFF2-40B4-BE49-F238E27FC236}">
                <a16:creationId xmlns:a16="http://schemas.microsoft.com/office/drawing/2014/main" id="{442F41E6-F780-4C8E-84A0-8EB1C2C3AD1C}"/>
              </a:ext>
            </a:extLst>
          </p:cNvPr>
          <p:cNvSpPr>
            <a:spLocks noGrp="1"/>
          </p:cNvSpPr>
          <p:nvPr>
            <p:ph idx="1"/>
          </p:nvPr>
        </p:nvSpPr>
        <p:spPr>
          <a:xfrm>
            <a:off x="479425" y="1171112"/>
            <a:ext cx="11233150" cy="464258"/>
          </a:xfrm>
        </p:spPr>
        <p:txBody>
          <a:bodyPr/>
          <a:lstStyle/>
          <a:p>
            <a:r>
              <a:rPr lang="en-GB" dirty="0">
                <a:solidFill>
                  <a:schemeClr val="tx1"/>
                </a:solidFill>
                <a:cs typeface="Gill Sans MT"/>
              </a:rPr>
              <a:t>The table below lists some frequently used characters coded in ASCII:</a:t>
            </a:r>
          </a:p>
          <a:p>
            <a:endParaRPr lang="en-US" dirty="0"/>
          </a:p>
        </p:txBody>
      </p:sp>
      <p:graphicFrame>
        <p:nvGraphicFramePr>
          <p:cNvPr id="4" name="Content Placeholder 3">
            <a:extLst>
              <a:ext uri="{FF2B5EF4-FFF2-40B4-BE49-F238E27FC236}">
                <a16:creationId xmlns:a16="http://schemas.microsoft.com/office/drawing/2014/main" id="{C0886963-959C-4A55-80A1-D7702787B041}"/>
              </a:ext>
            </a:extLst>
          </p:cNvPr>
          <p:cNvGraphicFramePr>
            <a:graphicFrameLocks/>
          </p:cNvGraphicFramePr>
          <p:nvPr>
            <p:extLst>
              <p:ext uri="{D42A27DB-BD31-4B8C-83A1-F6EECF244321}">
                <p14:modId xmlns:p14="http://schemas.microsoft.com/office/powerpoint/2010/main" val="2881409586"/>
              </p:ext>
            </p:extLst>
          </p:nvPr>
        </p:nvGraphicFramePr>
        <p:xfrm>
          <a:off x="696792" y="1680406"/>
          <a:ext cx="10798415" cy="4389432"/>
        </p:xfrm>
        <a:graphic>
          <a:graphicData uri="http://schemas.openxmlformats.org/drawingml/2006/table">
            <a:tbl>
              <a:tblPr firstRow="1" bandRow="1">
                <a:tableStyleId>{69012ECD-51FC-41F1-AA8D-1B2483CD663E}</a:tableStyleId>
              </a:tblPr>
              <a:tblGrid>
                <a:gridCol w="1270193">
                  <a:extLst>
                    <a:ext uri="{9D8B030D-6E8A-4147-A177-3AD203B41FA5}">
                      <a16:colId xmlns:a16="http://schemas.microsoft.com/office/drawing/2014/main" val="20000"/>
                    </a:ext>
                  </a:extLst>
                </a:gridCol>
                <a:gridCol w="1902335">
                  <a:extLst>
                    <a:ext uri="{9D8B030D-6E8A-4147-A177-3AD203B41FA5}">
                      <a16:colId xmlns:a16="http://schemas.microsoft.com/office/drawing/2014/main" val="20001"/>
                    </a:ext>
                  </a:extLst>
                </a:gridCol>
                <a:gridCol w="638052">
                  <a:extLst>
                    <a:ext uri="{9D8B030D-6E8A-4147-A177-3AD203B41FA5}">
                      <a16:colId xmlns:a16="http://schemas.microsoft.com/office/drawing/2014/main" val="20002"/>
                    </a:ext>
                  </a:extLst>
                </a:gridCol>
                <a:gridCol w="1270193">
                  <a:extLst>
                    <a:ext uri="{9D8B030D-6E8A-4147-A177-3AD203B41FA5}">
                      <a16:colId xmlns:a16="http://schemas.microsoft.com/office/drawing/2014/main" val="20003"/>
                    </a:ext>
                  </a:extLst>
                </a:gridCol>
                <a:gridCol w="1936211">
                  <a:extLst>
                    <a:ext uri="{9D8B030D-6E8A-4147-A177-3AD203B41FA5}">
                      <a16:colId xmlns:a16="http://schemas.microsoft.com/office/drawing/2014/main" val="20004"/>
                    </a:ext>
                  </a:extLst>
                </a:gridCol>
                <a:gridCol w="604176">
                  <a:extLst>
                    <a:ext uri="{9D8B030D-6E8A-4147-A177-3AD203B41FA5}">
                      <a16:colId xmlns:a16="http://schemas.microsoft.com/office/drawing/2014/main" val="20005"/>
                    </a:ext>
                  </a:extLst>
                </a:gridCol>
                <a:gridCol w="1270193">
                  <a:extLst>
                    <a:ext uri="{9D8B030D-6E8A-4147-A177-3AD203B41FA5}">
                      <a16:colId xmlns:a16="http://schemas.microsoft.com/office/drawing/2014/main" val="20006"/>
                    </a:ext>
                  </a:extLst>
                </a:gridCol>
                <a:gridCol w="1907062">
                  <a:extLst>
                    <a:ext uri="{9D8B030D-6E8A-4147-A177-3AD203B41FA5}">
                      <a16:colId xmlns:a16="http://schemas.microsoft.com/office/drawing/2014/main" val="20007"/>
                    </a:ext>
                  </a:extLst>
                </a:gridCol>
              </a:tblGrid>
              <a:tr h="365786">
                <a:tc>
                  <a:txBody>
                    <a:bodyPr/>
                    <a:lstStyle/>
                    <a:p>
                      <a:pPr algn="ctr"/>
                      <a:r>
                        <a:rPr lang="en-GB" sz="1600" dirty="0"/>
                        <a:t>Hex </a:t>
                      </a:r>
                      <a:endParaRPr lang="en-GB" sz="1600" b="0" dirty="0"/>
                    </a:p>
                  </a:txBody>
                  <a:tcPr marL="132350" marR="132350" marT="45723" marB="45723"/>
                </a:tc>
                <a:tc>
                  <a:txBody>
                    <a:bodyPr/>
                    <a:lstStyle/>
                    <a:p>
                      <a:pPr algn="ctr"/>
                      <a:r>
                        <a:rPr lang="en-GB" sz="1600" dirty="0"/>
                        <a:t>Character </a:t>
                      </a:r>
                      <a:endParaRPr lang="en-GB" sz="1600" b="0" dirty="0"/>
                    </a:p>
                  </a:txBody>
                  <a:tcPr marL="132350" marR="132350" marT="45723" marB="45723"/>
                </a:tc>
                <a:tc>
                  <a:txBody>
                    <a:bodyPr/>
                    <a:lstStyle/>
                    <a:p>
                      <a:pPr algn="ctr"/>
                      <a:endParaRPr lang="en-GB" sz="1600" b="0" dirty="0"/>
                    </a:p>
                  </a:txBody>
                  <a:tcPr marL="132350" marR="132350" marT="45723" marB="45723"/>
                </a:tc>
                <a:tc>
                  <a:txBody>
                    <a:bodyPr/>
                    <a:lstStyle/>
                    <a:p>
                      <a:pPr algn="ctr"/>
                      <a:r>
                        <a:rPr lang="en-GB" sz="1600" dirty="0"/>
                        <a:t>Hex</a:t>
                      </a:r>
                      <a:endParaRPr lang="en-GB" sz="1600" b="0" dirty="0"/>
                    </a:p>
                  </a:txBody>
                  <a:tcPr marL="132350" marR="132350" marT="45723" marB="45723"/>
                </a:tc>
                <a:tc>
                  <a:txBody>
                    <a:bodyPr/>
                    <a:lstStyle/>
                    <a:p>
                      <a:pPr algn="ctr"/>
                      <a:r>
                        <a:rPr lang="en-GB" sz="1600" dirty="0"/>
                        <a:t>Character </a:t>
                      </a:r>
                      <a:endParaRPr lang="en-GB" sz="1600" b="0" dirty="0"/>
                    </a:p>
                  </a:txBody>
                  <a:tcPr marL="132350" marR="132350" marT="45723" marB="45723"/>
                </a:tc>
                <a:tc>
                  <a:txBody>
                    <a:bodyPr/>
                    <a:lstStyle/>
                    <a:p>
                      <a:pPr algn="ctr"/>
                      <a:endParaRPr lang="en-GB" sz="1600" b="0" dirty="0"/>
                    </a:p>
                  </a:txBody>
                  <a:tcPr marL="132350" marR="132350" marT="45723" marB="45723"/>
                </a:tc>
                <a:tc>
                  <a:txBody>
                    <a:bodyPr/>
                    <a:lstStyle/>
                    <a:p>
                      <a:pPr algn="ctr"/>
                      <a:r>
                        <a:rPr lang="en-GB" sz="1600" dirty="0"/>
                        <a:t>Hex</a:t>
                      </a:r>
                      <a:endParaRPr lang="en-GB" sz="1600" b="0" dirty="0"/>
                    </a:p>
                  </a:txBody>
                  <a:tcPr marL="132350" marR="132350" marT="45723" marB="45723"/>
                </a:tc>
                <a:tc>
                  <a:txBody>
                    <a:bodyPr/>
                    <a:lstStyle/>
                    <a:p>
                      <a:pPr algn="ctr"/>
                      <a:r>
                        <a:rPr lang="en-GB" sz="1600" dirty="0"/>
                        <a:t>Character </a:t>
                      </a:r>
                      <a:endParaRPr lang="en-GB" sz="1600" b="0" dirty="0"/>
                    </a:p>
                  </a:txBody>
                  <a:tcPr marL="132350" marR="132350" marT="45723" marB="45723"/>
                </a:tc>
                <a:extLst>
                  <a:ext uri="{0D108BD9-81ED-4DB2-BD59-A6C34878D82A}">
                    <a16:rowId xmlns:a16="http://schemas.microsoft.com/office/drawing/2014/main" val="10000"/>
                  </a:ext>
                </a:extLst>
              </a:tr>
              <a:tr h="365786">
                <a:tc>
                  <a:txBody>
                    <a:bodyPr/>
                    <a:lstStyle/>
                    <a:p>
                      <a:pPr algn="ctr"/>
                      <a:r>
                        <a:rPr lang="en-GB" sz="1400" dirty="0"/>
                        <a:t>0x30</a:t>
                      </a:r>
                      <a:endParaRPr lang="en-GB" sz="1400" b="0" dirty="0"/>
                    </a:p>
                  </a:txBody>
                  <a:tcPr marL="132350" marR="132350" marT="45723" marB="45723" anchor="ctr"/>
                </a:tc>
                <a:tc>
                  <a:txBody>
                    <a:bodyPr/>
                    <a:lstStyle/>
                    <a:p>
                      <a:pPr algn="ctr"/>
                      <a:r>
                        <a:rPr lang="en-GB" sz="1400" dirty="0"/>
                        <a:t>0</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0x41</a:t>
                      </a:r>
                      <a:endParaRPr lang="en-GB" sz="1400" b="0" dirty="0"/>
                    </a:p>
                  </a:txBody>
                  <a:tcPr marL="132350" marR="132350" marT="45723" marB="45723" anchor="ctr"/>
                </a:tc>
                <a:tc>
                  <a:txBody>
                    <a:bodyPr/>
                    <a:lstStyle/>
                    <a:p>
                      <a:pPr algn="ctr"/>
                      <a:r>
                        <a:rPr lang="en-GB" sz="1400" dirty="0"/>
                        <a:t>A</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0x61</a:t>
                      </a:r>
                      <a:endParaRPr lang="en-GB" sz="1400" b="0" dirty="0"/>
                    </a:p>
                  </a:txBody>
                  <a:tcPr marL="132350" marR="132350" marT="45723" marB="45723" anchor="ctr"/>
                </a:tc>
                <a:tc>
                  <a:txBody>
                    <a:bodyPr/>
                    <a:lstStyle/>
                    <a:p>
                      <a:pPr algn="ctr"/>
                      <a:r>
                        <a:rPr lang="en-GB" sz="1400" dirty="0"/>
                        <a:t>a</a:t>
                      </a:r>
                      <a:endParaRPr lang="en-GB" sz="1400" b="0" dirty="0"/>
                    </a:p>
                  </a:txBody>
                  <a:tcPr marL="132350" marR="132350" marT="45723" marB="45723" anchor="ctr"/>
                </a:tc>
                <a:extLst>
                  <a:ext uri="{0D108BD9-81ED-4DB2-BD59-A6C34878D82A}">
                    <a16:rowId xmlns:a16="http://schemas.microsoft.com/office/drawing/2014/main" val="10001"/>
                  </a:ext>
                </a:extLst>
              </a:tr>
              <a:tr h="365786">
                <a:tc>
                  <a:txBody>
                    <a:bodyPr/>
                    <a:lstStyle/>
                    <a:p>
                      <a:pPr algn="ctr"/>
                      <a:r>
                        <a:rPr lang="en-GB" sz="1400" dirty="0"/>
                        <a:t>0x31</a:t>
                      </a:r>
                      <a:endParaRPr lang="en-GB" sz="1400" b="0" dirty="0"/>
                    </a:p>
                  </a:txBody>
                  <a:tcPr marL="132350" marR="132350" marT="45723" marB="45723" anchor="ctr"/>
                </a:tc>
                <a:tc>
                  <a:txBody>
                    <a:bodyPr/>
                    <a:lstStyle/>
                    <a:p>
                      <a:pPr algn="ctr"/>
                      <a:r>
                        <a:rPr lang="en-GB" sz="1400" dirty="0"/>
                        <a:t>1</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0x42</a:t>
                      </a:r>
                      <a:endParaRPr lang="en-GB" sz="1400" b="0" dirty="0"/>
                    </a:p>
                  </a:txBody>
                  <a:tcPr marL="132350" marR="132350" marT="45723" marB="45723" anchor="ctr"/>
                </a:tc>
                <a:tc>
                  <a:txBody>
                    <a:bodyPr/>
                    <a:lstStyle/>
                    <a:p>
                      <a:pPr algn="ctr"/>
                      <a:r>
                        <a:rPr lang="en-GB" sz="1400" dirty="0"/>
                        <a:t>B</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0x62</a:t>
                      </a:r>
                      <a:endParaRPr lang="en-GB" sz="1400" b="0" dirty="0"/>
                    </a:p>
                  </a:txBody>
                  <a:tcPr marL="132350" marR="132350" marT="45723" marB="45723" anchor="ctr"/>
                </a:tc>
                <a:tc>
                  <a:txBody>
                    <a:bodyPr/>
                    <a:lstStyle/>
                    <a:p>
                      <a:pPr algn="ctr"/>
                      <a:r>
                        <a:rPr lang="en-GB" sz="1400" dirty="0"/>
                        <a:t>b</a:t>
                      </a:r>
                      <a:endParaRPr lang="en-GB" sz="1400" b="0" dirty="0"/>
                    </a:p>
                  </a:txBody>
                  <a:tcPr marL="132350" marR="132350" marT="45723" marB="45723" anchor="ctr"/>
                </a:tc>
                <a:extLst>
                  <a:ext uri="{0D108BD9-81ED-4DB2-BD59-A6C34878D82A}">
                    <a16:rowId xmlns:a16="http://schemas.microsoft.com/office/drawing/2014/main" val="10002"/>
                  </a:ext>
                </a:extLst>
              </a:tr>
              <a:tr h="365786">
                <a:tc>
                  <a:txBody>
                    <a:bodyPr/>
                    <a:lstStyle/>
                    <a:p>
                      <a:pPr algn="ctr"/>
                      <a:r>
                        <a:rPr lang="en-GB" sz="1400" dirty="0"/>
                        <a:t>0x32</a:t>
                      </a:r>
                      <a:endParaRPr lang="en-GB" sz="1400" b="0" dirty="0"/>
                    </a:p>
                  </a:txBody>
                  <a:tcPr marL="132350" marR="132350" marT="45723" marB="45723" anchor="ctr"/>
                </a:tc>
                <a:tc>
                  <a:txBody>
                    <a:bodyPr/>
                    <a:lstStyle/>
                    <a:p>
                      <a:pPr algn="ctr"/>
                      <a:r>
                        <a:rPr lang="en-GB" sz="1400" dirty="0"/>
                        <a:t>2</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0x43</a:t>
                      </a:r>
                      <a:endParaRPr lang="en-GB" sz="1400" b="0" dirty="0"/>
                    </a:p>
                  </a:txBody>
                  <a:tcPr marL="132350" marR="132350" marT="45723" marB="45723" anchor="ctr"/>
                </a:tc>
                <a:tc>
                  <a:txBody>
                    <a:bodyPr/>
                    <a:lstStyle/>
                    <a:p>
                      <a:pPr algn="ctr"/>
                      <a:r>
                        <a:rPr lang="en-GB" sz="1400" dirty="0"/>
                        <a:t>C</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0x63</a:t>
                      </a:r>
                      <a:endParaRPr lang="en-GB" sz="1400" b="0" dirty="0"/>
                    </a:p>
                  </a:txBody>
                  <a:tcPr marL="132350" marR="132350" marT="45723" marB="45723" anchor="ctr"/>
                </a:tc>
                <a:tc>
                  <a:txBody>
                    <a:bodyPr/>
                    <a:lstStyle/>
                    <a:p>
                      <a:pPr algn="ctr"/>
                      <a:r>
                        <a:rPr lang="en-GB" sz="1400" dirty="0"/>
                        <a:t>c</a:t>
                      </a:r>
                      <a:endParaRPr lang="en-GB" sz="1400" b="0" dirty="0"/>
                    </a:p>
                  </a:txBody>
                  <a:tcPr marL="132350" marR="132350" marT="45723" marB="45723" anchor="ctr"/>
                </a:tc>
                <a:extLst>
                  <a:ext uri="{0D108BD9-81ED-4DB2-BD59-A6C34878D82A}">
                    <a16:rowId xmlns:a16="http://schemas.microsoft.com/office/drawing/2014/main" val="10003"/>
                  </a:ext>
                </a:extLst>
              </a:tr>
              <a:tr h="365786">
                <a:tc>
                  <a:txBody>
                    <a:bodyPr/>
                    <a:lstStyle/>
                    <a:p>
                      <a:pPr algn="ctr"/>
                      <a:r>
                        <a:rPr lang="en-GB" sz="1400" dirty="0"/>
                        <a:t>0x33</a:t>
                      </a:r>
                      <a:endParaRPr lang="en-GB" sz="1400" b="0" dirty="0"/>
                    </a:p>
                  </a:txBody>
                  <a:tcPr marL="132350" marR="132350" marT="45723" marB="45723" anchor="ctr"/>
                </a:tc>
                <a:tc>
                  <a:txBody>
                    <a:bodyPr/>
                    <a:lstStyle/>
                    <a:p>
                      <a:pPr algn="ctr"/>
                      <a:r>
                        <a:rPr lang="en-GB" sz="1400" dirty="0"/>
                        <a:t>3</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0x44</a:t>
                      </a:r>
                      <a:endParaRPr lang="en-GB" sz="1400" b="0" dirty="0"/>
                    </a:p>
                  </a:txBody>
                  <a:tcPr marL="132350" marR="132350" marT="45723" marB="45723" anchor="ctr"/>
                </a:tc>
                <a:tc>
                  <a:txBody>
                    <a:bodyPr/>
                    <a:lstStyle/>
                    <a:p>
                      <a:pPr algn="ctr"/>
                      <a:r>
                        <a:rPr lang="en-GB" sz="1400" dirty="0"/>
                        <a:t>D</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0x64</a:t>
                      </a:r>
                      <a:endParaRPr lang="en-GB" sz="1400" b="0" dirty="0"/>
                    </a:p>
                  </a:txBody>
                  <a:tcPr marL="132350" marR="132350" marT="45723" marB="45723" anchor="ctr"/>
                </a:tc>
                <a:tc>
                  <a:txBody>
                    <a:bodyPr/>
                    <a:lstStyle/>
                    <a:p>
                      <a:pPr algn="ctr"/>
                      <a:r>
                        <a:rPr lang="en-GB" sz="1400" dirty="0"/>
                        <a:t>d</a:t>
                      </a:r>
                      <a:endParaRPr lang="en-GB" sz="1400" b="0" dirty="0"/>
                    </a:p>
                  </a:txBody>
                  <a:tcPr marL="132350" marR="132350" marT="45723" marB="45723" anchor="ctr"/>
                </a:tc>
                <a:extLst>
                  <a:ext uri="{0D108BD9-81ED-4DB2-BD59-A6C34878D82A}">
                    <a16:rowId xmlns:a16="http://schemas.microsoft.com/office/drawing/2014/main" val="10004"/>
                  </a:ext>
                </a:extLst>
              </a:tr>
              <a:tr h="365786">
                <a:tc>
                  <a:txBody>
                    <a:bodyPr/>
                    <a:lstStyle/>
                    <a:p>
                      <a:pPr algn="ctr"/>
                      <a:r>
                        <a:rPr lang="en-GB" sz="1400" dirty="0"/>
                        <a:t>0x34</a:t>
                      </a:r>
                      <a:endParaRPr lang="en-GB" sz="1400" b="0" dirty="0"/>
                    </a:p>
                  </a:txBody>
                  <a:tcPr marL="132350" marR="132350" marT="45723" marB="45723" anchor="ctr"/>
                </a:tc>
                <a:tc>
                  <a:txBody>
                    <a:bodyPr/>
                    <a:lstStyle/>
                    <a:p>
                      <a:pPr algn="ctr"/>
                      <a:r>
                        <a:rPr lang="en-GB" sz="1400" dirty="0"/>
                        <a:t>4</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0x45</a:t>
                      </a:r>
                      <a:endParaRPr lang="en-GB" sz="1400" b="0" dirty="0"/>
                    </a:p>
                  </a:txBody>
                  <a:tcPr marL="132350" marR="132350" marT="45723" marB="45723" anchor="ctr"/>
                </a:tc>
                <a:tc>
                  <a:txBody>
                    <a:bodyPr/>
                    <a:lstStyle/>
                    <a:p>
                      <a:pPr algn="ctr"/>
                      <a:r>
                        <a:rPr lang="en-GB" sz="1400" dirty="0"/>
                        <a:t>E</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0x65</a:t>
                      </a:r>
                      <a:endParaRPr lang="en-GB" sz="1400" b="0" dirty="0"/>
                    </a:p>
                  </a:txBody>
                  <a:tcPr marL="132350" marR="132350" marT="45723" marB="45723" anchor="ctr"/>
                </a:tc>
                <a:tc>
                  <a:txBody>
                    <a:bodyPr/>
                    <a:lstStyle/>
                    <a:p>
                      <a:pPr algn="ctr"/>
                      <a:r>
                        <a:rPr lang="en-GB" sz="1400" dirty="0"/>
                        <a:t>e</a:t>
                      </a:r>
                      <a:endParaRPr lang="en-GB" sz="1400" b="0" dirty="0"/>
                    </a:p>
                  </a:txBody>
                  <a:tcPr marL="132350" marR="132350" marT="45723" marB="45723" anchor="ctr"/>
                </a:tc>
                <a:extLst>
                  <a:ext uri="{0D108BD9-81ED-4DB2-BD59-A6C34878D82A}">
                    <a16:rowId xmlns:a16="http://schemas.microsoft.com/office/drawing/2014/main" val="10005"/>
                  </a:ext>
                </a:extLst>
              </a:tr>
              <a:tr h="365786">
                <a:tc>
                  <a:txBody>
                    <a:bodyPr/>
                    <a:lstStyle/>
                    <a:p>
                      <a:pPr algn="ctr"/>
                      <a:r>
                        <a:rPr lang="en-GB" sz="1400" dirty="0"/>
                        <a:t>0x35</a:t>
                      </a:r>
                      <a:endParaRPr lang="en-GB" sz="1400" b="0" dirty="0"/>
                    </a:p>
                  </a:txBody>
                  <a:tcPr marL="132350" marR="132350" marT="45723" marB="45723" anchor="ctr"/>
                </a:tc>
                <a:tc>
                  <a:txBody>
                    <a:bodyPr/>
                    <a:lstStyle/>
                    <a:p>
                      <a:pPr algn="ctr"/>
                      <a:r>
                        <a:rPr lang="en-GB" sz="1400" dirty="0"/>
                        <a:t>5</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0x46</a:t>
                      </a:r>
                      <a:endParaRPr lang="en-GB" sz="1400" b="0" dirty="0"/>
                    </a:p>
                  </a:txBody>
                  <a:tcPr marL="132350" marR="132350" marT="45723" marB="45723" anchor="ctr"/>
                </a:tc>
                <a:tc>
                  <a:txBody>
                    <a:bodyPr/>
                    <a:lstStyle/>
                    <a:p>
                      <a:pPr algn="ctr"/>
                      <a:r>
                        <a:rPr lang="en-GB" sz="1400" dirty="0"/>
                        <a:t>F</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0x66</a:t>
                      </a:r>
                      <a:endParaRPr lang="en-GB" sz="1400" b="0" dirty="0"/>
                    </a:p>
                  </a:txBody>
                  <a:tcPr marL="132350" marR="132350" marT="45723" marB="45723" anchor="ctr"/>
                </a:tc>
                <a:tc>
                  <a:txBody>
                    <a:bodyPr/>
                    <a:lstStyle/>
                    <a:p>
                      <a:pPr algn="ctr"/>
                      <a:r>
                        <a:rPr lang="en-GB" sz="1400" dirty="0"/>
                        <a:t>f</a:t>
                      </a:r>
                      <a:endParaRPr lang="en-GB" sz="1400" b="0" dirty="0"/>
                    </a:p>
                  </a:txBody>
                  <a:tcPr marL="132350" marR="132350" marT="45723" marB="45723" anchor="ctr"/>
                </a:tc>
                <a:extLst>
                  <a:ext uri="{0D108BD9-81ED-4DB2-BD59-A6C34878D82A}">
                    <a16:rowId xmlns:a16="http://schemas.microsoft.com/office/drawing/2014/main" val="10006"/>
                  </a:ext>
                </a:extLst>
              </a:tr>
              <a:tr h="365786">
                <a:tc>
                  <a:txBody>
                    <a:bodyPr/>
                    <a:lstStyle/>
                    <a:p>
                      <a:pPr algn="ctr"/>
                      <a:r>
                        <a:rPr lang="en-GB" sz="1400" dirty="0"/>
                        <a:t>0x36</a:t>
                      </a:r>
                      <a:endParaRPr lang="en-GB" sz="1400" b="0" dirty="0"/>
                    </a:p>
                  </a:txBody>
                  <a:tcPr marL="132350" marR="132350" marT="45723" marB="45723" anchor="ctr"/>
                </a:tc>
                <a:tc>
                  <a:txBody>
                    <a:bodyPr/>
                    <a:lstStyle/>
                    <a:p>
                      <a:pPr algn="ctr"/>
                      <a:r>
                        <a:rPr lang="en-GB" sz="1400" dirty="0"/>
                        <a:t>6</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0x47</a:t>
                      </a:r>
                      <a:endParaRPr lang="en-GB" sz="1400" b="0" dirty="0"/>
                    </a:p>
                  </a:txBody>
                  <a:tcPr marL="132350" marR="132350" marT="45723" marB="45723" anchor="ctr"/>
                </a:tc>
                <a:tc>
                  <a:txBody>
                    <a:bodyPr/>
                    <a:lstStyle/>
                    <a:p>
                      <a:pPr algn="ctr"/>
                      <a:r>
                        <a:rPr lang="en-GB" sz="1400" dirty="0"/>
                        <a:t>G</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0x67</a:t>
                      </a:r>
                      <a:endParaRPr lang="en-GB" sz="1400" b="0" dirty="0"/>
                    </a:p>
                  </a:txBody>
                  <a:tcPr marL="132350" marR="132350" marT="45723" marB="45723" anchor="ctr"/>
                </a:tc>
                <a:tc>
                  <a:txBody>
                    <a:bodyPr/>
                    <a:lstStyle/>
                    <a:p>
                      <a:pPr algn="ctr"/>
                      <a:r>
                        <a:rPr lang="en-GB" sz="1400" dirty="0"/>
                        <a:t>g</a:t>
                      </a:r>
                      <a:endParaRPr lang="en-GB" sz="1400" b="0" dirty="0"/>
                    </a:p>
                  </a:txBody>
                  <a:tcPr marL="132350" marR="132350" marT="45723" marB="45723" anchor="ctr"/>
                </a:tc>
                <a:extLst>
                  <a:ext uri="{0D108BD9-81ED-4DB2-BD59-A6C34878D82A}">
                    <a16:rowId xmlns:a16="http://schemas.microsoft.com/office/drawing/2014/main" val="10007"/>
                  </a:ext>
                </a:extLst>
              </a:tr>
              <a:tr h="365786">
                <a:tc>
                  <a:txBody>
                    <a:bodyPr/>
                    <a:lstStyle/>
                    <a:p>
                      <a:pPr algn="ctr"/>
                      <a:r>
                        <a:rPr lang="en-GB" sz="1400" dirty="0"/>
                        <a:t>0x37</a:t>
                      </a:r>
                      <a:endParaRPr lang="en-GB" sz="1400" b="0" dirty="0"/>
                    </a:p>
                  </a:txBody>
                  <a:tcPr marL="132350" marR="132350" marT="45723" marB="45723" anchor="ctr"/>
                </a:tc>
                <a:tc>
                  <a:txBody>
                    <a:bodyPr/>
                    <a:lstStyle/>
                    <a:p>
                      <a:pPr algn="ctr"/>
                      <a:r>
                        <a:rPr lang="en-GB" sz="1400" dirty="0"/>
                        <a:t>7</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0x48</a:t>
                      </a:r>
                      <a:endParaRPr lang="en-GB" sz="1400" b="0" dirty="0"/>
                    </a:p>
                  </a:txBody>
                  <a:tcPr marL="132350" marR="132350" marT="45723" marB="45723" anchor="ctr"/>
                </a:tc>
                <a:tc>
                  <a:txBody>
                    <a:bodyPr/>
                    <a:lstStyle/>
                    <a:p>
                      <a:pPr algn="ctr"/>
                      <a:r>
                        <a:rPr lang="en-GB" sz="1400" dirty="0"/>
                        <a:t>H</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0x68</a:t>
                      </a:r>
                      <a:endParaRPr lang="en-GB" sz="1400" b="0" dirty="0"/>
                    </a:p>
                  </a:txBody>
                  <a:tcPr marL="132350" marR="132350" marT="45723" marB="45723" anchor="ctr"/>
                </a:tc>
                <a:tc>
                  <a:txBody>
                    <a:bodyPr/>
                    <a:lstStyle/>
                    <a:p>
                      <a:pPr algn="ctr"/>
                      <a:r>
                        <a:rPr lang="en-GB" sz="1400" dirty="0"/>
                        <a:t>h</a:t>
                      </a:r>
                      <a:endParaRPr lang="en-GB" sz="1400" b="0" dirty="0"/>
                    </a:p>
                  </a:txBody>
                  <a:tcPr marL="132350" marR="132350" marT="45723" marB="45723" anchor="ctr"/>
                </a:tc>
                <a:extLst>
                  <a:ext uri="{0D108BD9-81ED-4DB2-BD59-A6C34878D82A}">
                    <a16:rowId xmlns:a16="http://schemas.microsoft.com/office/drawing/2014/main" val="10008"/>
                  </a:ext>
                </a:extLst>
              </a:tr>
              <a:tr h="365786">
                <a:tc>
                  <a:txBody>
                    <a:bodyPr/>
                    <a:lstStyle/>
                    <a:p>
                      <a:pPr algn="ctr"/>
                      <a:r>
                        <a:rPr lang="en-GB" sz="1400" dirty="0"/>
                        <a:t>0x38</a:t>
                      </a:r>
                      <a:endParaRPr lang="en-GB" sz="1400" b="0" dirty="0"/>
                    </a:p>
                  </a:txBody>
                  <a:tcPr marL="132350" marR="132350" marT="45723" marB="45723" anchor="ctr"/>
                </a:tc>
                <a:tc>
                  <a:txBody>
                    <a:bodyPr/>
                    <a:lstStyle/>
                    <a:p>
                      <a:pPr algn="ctr"/>
                      <a:r>
                        <a:rPr lang="en-GB" sz="1400" dirty="0"/>
                        <a:t>8</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0x49</a:t>
                      </a:r>
                      <a:endParaRPr lang="en-GB" sz="1400" b="0" dirty="0"/>
                    </a:p>
                  </a:txBody>
                  <a:tcPr marL="132350" marR="132350" marT="45723" marB="45723" anchor="ctr"/>
                </a:tc>
                <a:tc>
                  <a:txBody>
                    <a:bodyPr/>
                    <a:lstStyle/>
                    <a:p>
                      <a:pPr algn="ctr"/>
                      <a:r>
                        <a:rPr lang="en-GB" sz="1400" dirty="0"/>
                        <a:t>I</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0x69</a:t>
                      </a:r>
                      <a:endParaRPr lang="en-GB" sz="1400" b="0" dirty="0"/>
                    </a:p>
                  </a:txBody>
                  <a:tcPr marL="132350" marR="132350" marT="45723" marB="45723" anchor="ctr"/>
                </a:tc>
                <a:tc>
                  <a:txBody>
                    <a:bodyPr/>
                    <a:lstStyle/>
                    <a:p>
                      <a:pPr algn="ctr"/>
                      <a:r>
                        <a:rPr lang="en-GB" sz="1400" dirty="0"/>
                        <a:t>i</a:t>
                      </a:r>
                      <a:endParaRPr lang="en-GB" sz="1400" b="0" dirty="0"/>
                    </a:p>
                  </a:txBody>
                  <a:tcPr marL="132350" marR="132350" marT="45723" marB="45723" anchor="ctr"/>
                </a:tc>
                <a:extLst>
                  <a:ext uri="{0D108BD9-81ED-4DB2-BD59-A6C34878D82A}">
                    <a16:rowId xmlns:a16="http://schemas.microsoft.com/office/drawing/2014/main" val="10009"/>
                  </a:ext>
                </a:extLst>
              </a:tr>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0x39</a:t>
                      </a:r>
                      <a:endParaRPr lang="en-GB" sz="1400" b="0" dirty="0"/>
                    </a:p>
                  </a:txBody>
                  <a:tcPr marL="132350" marR="132350" marT="45723" marB="45723" anchor="ctr"/>
                </a:tc>
                <a:tc>
                  <a:txBody>
                    <a:bodyPr/>
                    <a:lstStyle/>
                    <a:p>
                      <a:pPr algn="ctr"/>
                      <a:r>
                        <a:rPr lang="en-GB" sz="1400" dirty="0"/>
                        <a:t>9</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0x4A</a:t>
                      </a:r>
                      <a:endParaRPr lang="en-GB" sz="1400" b="0" dirty="0"/>
                    </a:p>
                  </a:txBody>
                  <a:tcPr marL="132350" marR="132350" marT="45723" marB="45723" anchor="ctr"/>
                </a:tc>
                <a:tc>
                  <a:txBody>
                    <a:bodyPr/>
                    <a:lstStyle/>
                    <a:p>
                      <a:pPr algn="ctr"/>
                      <a:r>
                        <a:rPr lang="en-GB" sz="1400" dirty="0"/>
                        <a:t>J</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0x6A</a:t>
                      </a:r>
                      <a:endParaRPr lang="en-GB" sz="1400" b="0" dirty="0"/>
                    </a:p>
                  </a:txBody>
                  <a:tcPr marL="132350" marR="132350" marT="45723" marB="45723" anchor="ctr"/>
                </a:tc>
                <a:tc>
                  <a:txBody>
                    <a:bodyPr/>
                    <a:lstStyle/>
                    <a:p>
                      <a:pPr algn="ctr"/>
                      <a:r>
                        <a:rPr lang="en-GB" sz="1400" dirty="0"/>
                        <a:t>J</a:t>
                      </a:r>
                      <a:endParaRPr lang="en-GB" sz="1400" b="0" dirty="0"/>
                    </a:p>
                  </a:txBody>
                  <a:tcPr marL="132350" marR="132350" marT="45723" marB="45723" anchor="ctr"/>
                </a:tc>
                <a:extLst>
                  <a:ext uri="{0D108BD9-81ED-4DB2-BD59-A6C34878D82A}">
                    <a16:rowId xmlns:a16="http://schemas.microsoft.com/office/drawing/2014/main" val="10010"/>
                  </a:ext>
                </a:extLst>
              </a:tr>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a:t>
                      </a: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endParaRPr lang="en-GB" sz="1400" b="0" dirty="0"/>
                    </a:p>
                  </a:txBody>
                  <a:tcPr marL="132350" marR="132350" marT="45723" marB="45723" anchor="ctr"/>
                </a:tc>
                <a:tc>
                  <a:txBody>
                    <a:bodyPr/>
                    <a:lstStyle/>
                    <a:p>
                      <a:pPr algn="ctr"/>
                      <a:r>
                        <a:rPr lang="en-GB" sz="1400" dirty="0"/>
                        <a:t>…</a:t>
                      </a:r>
                      <a:endParaRPr lang="en-GB" sz="1400" b="0" dirty="0"/>
                    </a:p>
                  </a:txBody>
                  <a:tcPr marL="132350" marR="132350" marT="45723" marB="45723" anchor="ctr"/>
                </a:tc>
                <a:tc>
                  <a:txBody>
                    <a:bodyPr/>
                    <a:lstStyle/>
                    <a:p>
                      <a:pPr algn="ctr"/>
                      <a:endParaRPr lang="en-GB" sz="1400" b="0" dirty="0"/>
                    </a:p>
                  </a:txBody>
                  <a:tcPr marL="132350" marR="132350" marT="45723" marB="45723"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5873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6987-C55C-4911-A8C6-DD6068E7A865}"/>
              </a:ext>
            </a:extLst>
          </p:cNvPr>
          <p:cNvSpPr>
            <a:spLocks noGrp="1"/>
          </p:cNvSpPr>
          <p:nvPr>
            <p:ph type="title"/>
          </p:nvPr>
        </p:nvSpPr>
        <p:spPr/>
        <p:txBody>
          <a:bodyPr/>
          <a:lstStyle/>
          <a:p>
            <a:r>
              <a:rPr lang="en-GB" dirty="0"/>
              <a:t>Mbed API for UART</a:t>
            </a:r>
            <a:endParaRPr lang="en-US" dirty="0"/>
          </a:p>
        </p:txBody>
      </p:sp>
      <p:sp>
        <p:nvSpPr>
          <p:cNvPr id="3" name="Content Placeholder 2">
            <a:extLst>
              <a:ext uri="{FF2B5EF4-FFF2-40B4-BE49-F238E27FC236}">
                <a16:creationId xmlns:a16="http://schemas.microsoft.com/office/drawing/2014/main" id="{666EBB2F-73CF-4CF3-AA10-1A6F988FAC58}"/>
              </a:ext>
            </a:extLst>
          </p:cNvPr>
          <p:cNvSpPr>
            <a:spLocks noGrp="1"/>
          </p:cNvSpPr>
          <p:nvPr>
            <p:ph idx="1"/>
          </p:nvPr>
        </p:nvSpPr>
        <p:spPr>
          <a:xfrm>
            <a:off x="479425" y="1171111"/>
            <a:ext cx="11233150" cy="490635"/>
          </a:xfrm>
        </p:spPr>
        <p:txBody>
          <a:bodyPr/>
          <a:lstStyle/>
          <a:p>
            <a:r>
              <a:rPr lang="en-GB" dirty="0"/>
              <a:t>The Mbed API provides the following functions to access the UART peripheral: </a:t>
            </a:r>
          </a:p>
          <a:p>
            <a:endParaRPr lang="en-US" dirty="0"/>
          </a:p>
        </p:txBody>
      </p:sp>
      <p:graphicFrame>
        <p:nvGraphicFramePr>
          <p:cNvPr id="4" name="Table 48">
            <a:extLst>
              <a:ext uri="{FF2B5EF4-FFF2-40B4-BE49-F238E27FC236}">
                <a16:creationId xmlns:a16="http://schemas.microsoft.com/office/drawing/2014/main" id="{BA000F18-F348-42C2-A4FA-8A78852C5800}"/>
              </a:ext>
            </a:extLst>
          </p:cNvPr>
          <p:cNvGraphicFramePr>
            <a:graphicFrameLocks noGrp="1"/>
          </p:cNvGraphicFramePr>
          <p:nvPr>
            <p:extLst>
              <p:ext uri="{D42A27DB-BD31-4B8C-83A1-F6EECF244321}">
                <p14:modId xmlns:p14="http://schemas.microsoft.com/office/powerpoint/2010/main" val="3061816402"/>
              </p:ext>
            </p:extLst>
          </p:nvPr>
        </p:nvGraphicFramePr>
        <p:xfrm>
          <a:off x="860000" y="1902721"/>
          <a:ext cx="10471999" cy="3849947"/>
        </p:xfrm>
        <a:graphic>
          <a:graphicData uri="http://schemas.openxmlformats.org/drawingml/2006/table">
            <a:tbl>
              <a:tblPr firstRow="1" bandRow="1">
                <a:tableStyleId>{69012ECD-51FC-41F1-AA8D-1B2483CD663E}</a:tableStyleId>
              </a:tblPr>
              <a:tblGrid>
                <a:gridCol w="4999028">
                  <a:extLst>
                    <a:ext uri="{9D8B030D-6E8A-4147-A177-3AD203B41FA5}">
                      <a16:colId xmlns:a16="http://schemas.microsoft.com/office/drawing/2014/main" val="20000"/>
                    </a:ext>
                  </a:extLst>
                </a:gridCol>
                <a:gridCol w="5472971">
                  <a:extLst>
                    <a:ext uri="{9D8B030D-6E8A-4147-A177-3AD203B41FA5}">
                      <a16:colId xmlns:a16="http://schemas.microsoft.com/office/drawing/2014/main" val="20001"/>
                    </a:ext>
                  </a:extLst>
                </a:gridCol>
              </a:tblGrid>
              <a:tr h="419078">
                <a:tc>
                  <a:txBody>
                    <a:bodyPr/>
                    <a:lstStyle/>
                    <a:p>
                      <a:r>
                        <a:rPr lang="en-GB" sz="1600" dirty="0"/>
                        <a:t>Function Name</a:t>
                      </a:r>
                    </a:p>
                  </a:txBody>
                  <a:tcPr marL="121872" marR="121872"/>
                </a:tc>
                <a:tc>
                  <a:txBody>
                    <a:bodyPr/>
                    <a:lstStyle/>
                    <a:p>
                      <a:r>
                        <a:rPr lang="en-GB" sz="1600" dirty="0"/>
                        <a:t>Description </a:t>
                      </a:r>
                    </a:p>
                  </a:txBody>
                  <a:tcPr marL="121872" marR="121872"/>
                </a:tc>
                <a:extLst>
                  <a:ext uri="{0D108BD9-81ED-4DB2-BD59-A6C34878D82A}">
                    <a16:rowId xmlns:a16="http://schemas.microsoft.com/office/drawing/2014/main" val="10000"/>
                  </a:ext>
                </a:extLst>
              </a:tr>
              <a:tr h="370072">
                <a:tc>
                  <a:txBody>
                    <a:bodyPr/>
                    <a:lstStyle/>
                    <a:p>
                      <a:r>
                        <a:rPr lang="en-GB" sz="1400" dirty="0"/>
                        <a:t>Serial (PinName tx, PinName rx, const char *name=NULL)</a:t>
                      </a:r>
                    </a:p>
                  </a:txBody>
                  <a:tcPr marL="121872" marR="121872" anchor="ctr"/>
                </a:tc>
                <a:tc>
                  <a:txBody>
                    <a:bodyPr/>
                    <a:lstStyle/>
                    <a:p>
                      <a:r>
                        <a:rPr lang="en-GB" sz="1400" dirty="0"/>
                        <a:t>Create a Serial port connected to the specified transmit and receive pins</a:t>
                      </a:r>
                    </a:p>
                  </a:txBody>
                  <a:tcPr marL="121872" marR="121872" anchor="ctr"/>
                </a:tc>
                <a:extLst>
                  <a:ext uri="{0D108BD9-81ED-4DB2-BD59-A6C34878D82A}">
                    <a16:rowId xmlns:a16="http://schemas.microsoft.com/office/drawing/2014/main" val="10001"/>
                  </a:ext>
                </a:extLst>
              </a:tr>
              <a:tr h="370072">
                <a:tc>
                  <a:txBody>
                    <a:bodyPr/>
                    <a:lstStyle/>
                    <a:p>
                      <a:r>
                        <a:rPr lang="en-GB" sz="1400" dirty="0"/>
                        <a:t>void </a:t>
                      </a:r>
                      <a:r>
                        <a:rPr lang="en-GB" sz="1400" baseline="0" dirty="0"/>
                        <a:t> </a:t>
                      </a:r>
                      <a:r>
                        <a:rPr lang="en-GB" sz="1400" dirty="0"/>
                        <a:t>baud (int baudrate)</a:t>
                      </a:r>
                    </a:p>
                  </a:txBody>
                  <a:tcPr marL="121872" marR="121872" anchor="ctr"/>
                </a:tc>
                <a:tc>
                  <a:txBody>
                    <a:bodyPr/>
                    <a:lstStyle/>
                    <a:p>
                      <a:r>
                        <a:rPr lang="en-GB" sz="1400" dirty="0"/>
                        <a:t>Set the baud rate of the serial port</a:t>
                      </a:r>
                    </a:p>
                  </a:txBody>
                  <a:tcPr marL="121872" marR="121872" anchor="ctr"/>
                </a:tc>
                <a:extLst>
                  <a:ext uri="{0D108BD9-81ED-4DB2-BD59-A6C34878D82A}">
                    <a16:rowId xmlns:a16="http://schemas.microsoft.com/office/drawing/2014/main" val="10002"/>
                  </a:ext>
                </a:extLst>
              </a:tr>
              <a:tr h="350445">
                <a:tc>
                  <a:txBody>
                    <a:bodyPr/>
                    <a:lstStyle/>
                    <a:p>
                      <a:r>
                        <a:rPr lang="en-GB" sz="1400" dirty="0"/>
                        <a:t>Void </a:t>
                      </a:r>
                      <a:r>
                        <a:rPr lang="en-GB" sz="1400" baseline="0" dirty="0"/>
                        <a:t> </a:t>
                      </a:r>
                      <a:r>
                        <a:rPr lang="en-GB" sz="1400" dirty="0"/>
                        <a:t>format (int bits=8, Parity parity=SerialBase::None, int stop_bits=1)</a:t>
                      </a:r>
                    </a:p>
                  </a:txBody>
                  <a:tcPr marL="121872" marR="121872" anchor="ctr"/>
                </a:tc>
                <a:tc>
                  <a:txBody>
                    <a:bodyPr/>
                    <a:lstStyle/>
                    <a:p>
                      <a:r>
                        <a:rPr lang="en-GB" sz="1400" dirty="0"/>
                        <a:t>Set the transmission format used by the serial port</a:t>
                      </a:r>
                    </a:p>
                  </a:txBody>
                  <a:tcPr marL="121872" marR="121872" anchor="ctr"/>
                </a:tc>
                <a:extLst>
                  <a:ext uri="{0D108BD9-81ED-4DB2-BD59-A6C34878D82A}">
                    <a16:rowId xmlns:a16="http://schemas.microsoft.com/office/drawing/2014/main" val="10003"/>
                  </a:ext>
                </a:extLst>
              </a:tr>
              <a:tr h="397171">
                <a:tc>
                  <a:txBody>
                    <a:bodyPr/>
                    <a:lstStyle/>
                    <a:p>
                      <a:r>
                        <a:rPr lang="en-GB" sz="1400" dirty="0"/>
                        <a:t>int </a:t>
                      </a:r>
                      <a:r>
                        <a:rPr lang="en-GB" sz="1400" baseline="0" dirty="0"/>
                        <a:t> </a:t>
                      </a:r>
                      <a:r>
                        <a:rPr lang="en-GB" sz="1400" dirty="0"/>
                        <a:t>readable ()</a:t>
                      </a:r>
                    </a:p>
                  </a:txBody>
                  <a:tcPr marL="121872" marR="121872" anchor="ctr"/>
                </a:tc>
                <a:tc>
                  <a:txBody>
                    <a:bodyPr/>
                    <a:lstStyle/>
                    <a:p>
                      <a:r>
                        <a:rPr lang="en-GB" sz="1400" dirty="0"/>
                        <a:t>Determine if there is a character available to read</a:t>
                      </a:r>
                    </a:p>
                  </a:txBody>
                  <a:tcPr marL="121872" marR="121872" anchor="ctr"/>
                </a:tc>
                <a:extLst>
                  <a:ext uri="{0D108BD9-81ED-4DB2-BD59-A6C34878D82A}">
                    <a16:rowId xmlns:a16="http://schemas.microsoft.com/office/drawing/2014/main" val="10004"/>
                  </a:ext>
                </a:extLst>
              </a:tr>
              <a:tr h="419078">
                <a:tc>
                  <a:txBody>
                    <a:bodyPr/>
                    <a:lstStyle/>
                    <a:p>
                      <a:r>
                        <a:rPr lang="en-GB" sz="1400" dirty="0"/>
                        <a:t>int </a:t>
                      </a:r>
                      <a:r>
                        <a:rPr lang="en-GB" sz="1400" baseline="0" dirty="0"/>
                        <a:t> </a:t>
                      </a:r>
                      <a:r>
                        <a:rPr lang="en-GB" sz="1400" dirty="0"/>
                        <a:t>writeable ()</a:t>
                      </a:r>
                    </a:p>
                  </a:txBody>
                  <a:tcPr marL="121872" marR="121872" anchor="ctr"/>
                </a:tc>
                <a:tc>
                  <a:txBody>
                    <a:bodyPr/>
                    <a:lstStyle/>
                    <a:p>
                      <a:r>
                        <a:rPr lang="en-GB" sz="1400" dirty="0"/>
                        <a:t>Determine if there is space available to write a character</a:t>
                      </a:r>
                    </a:p>
                  </a:txBody>
                  <a:tcPr marL="121872" marR="121872" anchor="ctr"/>
                </a:tc>
                <a:extLst>
                  <a:ext uri="{0D108BD9-81ED-4DB2-BD59-A6C34878D82A}">
                    <a16:rowId xmlns:a16="http://schemas.microsoft.com/office/drawing/2014/main" val="10005"/>
                  </a:ext>
                </a:extLst>
              </a:tr>
              <a:tr h="419078">
                <a:tc>
                  <a:txBody>
                    <a:bodyPr/>
                    <a:lstStyle/>
                    <a:p>
                      <a:r>
                        <a:rPr lang="en-GB" sz="1400" dirty="0"/>
                        <a:t>void </a:t>
                      </a:r>
                      <a:r>
                        <a:rPr lang="en-GB" sz="1400" baseline="0" dirty="0"/>
                        <a:t> </a:t>
                      </a:r>
                      <a:r>
                        <a:rPr lang="en-GB" sz="1400" dirty="0"/>
                        <a:t>attach (void(*fptr)(void), IrqType type=RxIrq)</a:t>
                      </a:r>
                    </a:p>
                  </a:txBody>
                  <a:tcPr marL="121872" marR="121872" anchor="ctr"/>
                </a:tc>
                <a:tc>
                  <a:txBody>
                    <a:bodyPr/>
                    <a:lstStyle/>
                    <a:p>
                      <a:r>
                        <a:rPr lang="en-GB" sz="1400" dirty="0"/>
                        <a:t>Attach a function to call whenever a serial interrupt is generated</a:t>
                      </a:r>
                    </a:p>
                  </a:txBody>
                  <a:tcPr marL="121872" marR="121872" anchor="ctr"/>
                </a:tc>
                <a:extLst>
                  <a:ext uri="{0D108BD9-81ED-4DB2-BD59-A6C34878D82A}">
                    <a16:rowId xmlns:a16="http://schemas.microsoft.com/office/drawing/2014/main" val="10006"/>
                  </a:ext>
                </a:extLst>
              </a:tr>
              <a:tr h="419078">
                <a:tc>
                  <a:txBody>
                    <a:bodyPr/>
                    <a:lstStyle/>
                    <a:p>
                      <a:r>
                        <a:rPr lang="en-GB" sz="1400" dirty="0"/>
                        <a:t>void  send_break ()</a:t>
                      </a:r>
                    </a:p>
                  </a:txBody>
                  <a:tcPr marL="121872" marR="121872" anchor="ctr"/>
                </a:tc>
                <a:tc>
                  <a:txBody>
                    <a:bodyPr/>
                    <a:lstStyle/>
                    <a:p>
                      <a:r>
                        <a:rPr lang="en-GB" sz="1400" dirty="0"/>
                        <a:t>Generate a break condition on the serial line</a:t>
                      </a:r>
                    </a:p>
                  </a:txBody>
                  <a:tcPr marL="121872" marR="121872" anchor="ctr"/>
                </a:tc>
                <a:extLst>
                  <a:ext uri="{0D108BD9-81ED-4DB2-BD59-A6C34878D82A}">
                    <a16:rowId xmlns:a16="http://schemas.microsoft.com/office/drawing/2014/main" val="10007"/>
                  </a:ext>
                </a:extLst>
              </a:tr>
              <a:tr h="419078">
                <a:tc>
                  <a:txBody>
                    <a:bodyPr/>
                    <a:lstStyle/>
                    <a:p>
                      <a:r>
                        <a:rPr lang="en-GB" sz="1400" dirty="0"/>
                        <a:t>void  set_flow_control (Flow type, PinName flow1=NC, PinName flow2=NC)</a:t>
                      </a:r>
                    </a:p>
                  </a:txBody>
                  <a:tcPr marL="121872" marR="121872" anchor="ctr"/>
                </a:tc>
                <a:tc>
                  <a:txBody>
                    <a:bodyPr/>
                    <a:lstStyle/>
                    <a:p>
                      <a:r>
                        <a:rPr lang="en-GB" sz="1400" dirty="0"/>
                        <a:t>Set the flow control type on the serial port</a:t>
                      </a:r>
                    </a:p>
                  </a:txBody>
                  <a:tcPr marL="121872" marR="121872"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04049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C30C-18BB-40B8-8494-80B13B5761A5}"/>
              </a:ext>
            </a:extLst>
          </p:cNvPr>
          <p:cNvSpPr>
            <a:spLocks noGrp="1"/>
          </p:cNvSpPr>
          <p:nvPr>
            <p:ph type="title"/>
          </p:nvPr>
        </p:nvSpPr>
        <p:spPr/>
        <p:txBody>
          <a:bodyPr/>
          <a:lstStyle/>
          <a:p>
            <a:r>
              <a:rPr lang="en-GB" dirty="0"/>
              <a:t>Mbed API for UART</a:t>
            </a:r>
            <a:endParaRPr lang="en-US" dirty="0"/>
          </a:p>
        </p:txBody>
      </p:sp>
      <p:sp>
        <p:nvSpPr>
          <p:cNvPr id="3" name="Content Placeholder 2">
            <a:extLst>
              <a:ext uri="{FF2B5EF4-FFF2-40B4-BE49-F238E27FC236}">
                <a16:creationId xmlns:a16="http://schemas.microsoft.com/office/drawing/2014/main" id="{77EE7BAC-4DDA-4046-8109-2813976170A0}"/>
              </a:ext>
            </a:extLst>
          </p:cNvPr>
          <p:cNvSpPr>
            <a:spLocks noGrp="1"/>
          </p:cNvSpPr>
          <p:nvPr>
            <p:ph idx="1"/>
          </p:nvPr>
        </p:nvSpPr>
        <p:spPr/>
        <p:txBody>
          <a:bodyPr/>
          <a:lstStyle/>
          <a:p>
            <a:r>
              <a:rPr lang="en-GB" sz="1600" dirty="0"/>
              <a:t>Serial channels have a number of configurable parameters:</a:t>
            </a:r>
          </a:p>
          <a:p>
            <a:pPr lvl="1"/>
            <a:endParaRPr lang="en-GB" sz="1200" dirty="0"/>
          </a:p>
          <a:p>
            <a:pPr lvl="1">
              <a:spcBef>
                <a:spcPts val="600"/>
              </a:spcBef>
            </a:pPr>
            <a:r>
              <a:rPr lang="en-GB" sz="1600" dirty="0"/>
              <a:t>Baud rate: There are a number of standard baud rates ranging from a few hundred bits per seconds, to megabits per second. The default setting for a serial connection on the mbed microcontroller is </a:t>
            </a:r>
            <a:r>
              <a:rPr lang="en-GB" sz="1600"/>
              <a:t>9600 baud</a:t>
            </a:r>
            <a:endParaRPr lang="en-GB" sz="1600" dirty="0"/>
          </a:p>
          <a:p>
            <a:pPr lvl="1">
              <a:spcBef>
                <a:spcPts val="600"/>
              </a:spcBef>
            </a:pPr>
            <a:endParaRPr lang="en-GB" sz="1600" dirty="0"/>
          </a:p>
          <a:p>
            <a:pPr lvl="1">
              <a:spcBef>
                <a:spcPts val="600"/>
              </a:spcBef>
            </a:pPr>
            <a:r>
              <a:rPr lang="en-GB" sz="1600" dirty="0"/>
              <a:t>Data length: Data transferred can be either 7 or 8 bits long. The default setting for a serial connection on the mbed microcontroller is 8 bits</a:t>
            </a:r>
          </a:p>
          <a:p>
            <a:pPr lvl="1">
              <a:spcBef>
                <a:spcPts val="600"/>
              </a:spcBef>
            </a:pPr>
            <a:endParaRPr lang="en-GB" sz="1600" dirty="0"/>
          </a:p>
          <a:p>
            <a:pPr lvl="1">
              <a:spcBef>
                <a:spcPts val="600"/>
              </a:spcBef>
            </a:pPr>
            <a:r>
              <a:rPr lang="en-GB" sz="1600" dirty="0"/>
              <a:t>Parity: An optional parity bit can be added. The parity bit will be automatically set to make the number of 1's in the data either odd or even. Parity settings are odd, even or none. The default setting for a serial connection on the mbed microcontroller is for the parity to be set to none</a:t>
            </a:r>
          </a:p>
          <a:p>
            <a:pPr lvl="1">
              <a:spcBef>
                <a:spcPts val="600"/>
              </a:spcBef>
            </a:pPr>
            <a:endParaRPr lang="en-GB" sz="1600" dirty="0"/>
          </a:p>
          <a:p>
            <a:pPr lvl="1">
              <a:spcBef>
                <a:spcPts val="600"/>
              </a:spcBef>
            </a:pPr>
            <a:r>
              <a:rPr lang="en-GB" sz="1600" dirty="0"/>
              <a:t>Stop bits: After data and parity bits have been transmitted, 1 or 2 stop bit(s) is/are inserted to ‘frame’ the data. The default setting for a serial connection on the mbed microcontroller is for one stop bit to be added</a:t>
            </a:r>
          </a:p>
          <a:p>
            <a:pPr lvl="1">
              <a:spcBef>
                <a:spcPts val="600"/>
              </a:spcBef>
            </a:pPr>
            <a:endParaRPr lang="en-GB" sz="1600" dirty="0"/>
          </a:p>
          <a:p>
            <a:pPr lvl="1">
              <a:spcBef>
                <a:spcPts val="600"/>
              </a:spcBef>
            </a:pPr>
            <a:r>
              <a:rPr lang="en-GB" sz="1600" dirty="0"/>
              <a:t>The default settings for the mbed microcontroller are described as 9600 8N1, and this is common notation for serial port settings</a:t>
            </a:r>
          </a:p>
          <a:p>
            <a:endParaRPr lang="en-US" dirty="0"/>
          </a:p>
        </p:txBody>
      </p:sp>
    </p:spTree>
    <p:extLst>
      <p:ext uri="{BB962C8B-B14F-4D97-AF65-F5344CB8AC3E}">
        <p14:creationId xmlns:p14="http://schemas.microsoft.com/office/powerpoint/2010/main" val="373812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F48F-EF8D-4E39-9883-C151B657C7BF}"/>
              </a:ext>
            </a:extLst>
          </p:cNvPr>
          <p:cNvSpPr>
            <a:spLocks noGrp="1"/>
          </p:cNvSpPr>
          <p:nvPr>
            <p:ph type="title"/>
          </p:nvPr>
        </p:nvSpPr>
        <p:spPr/>
        <p:txBody>
          <a:bodyPr/>
          <a:lstStyle/>
          <a:p>
            <a:r>
              <a:rPr lang="en-GB" dirty="0"/>
              <a:t>Example of Mbed UART API</a:t>
            </a:r>
            <a:endParaRPr lang="en-US" dirty="0"/>
          </a:p>
        </p:txBody>
      </p:sp>
      <p:sp>
        <p:nvSpPr>
          <p:cNvPr id="3" name="Content Placeholder 2">
            <a:extLst>
              <a:ext uri="{FF2B5EF4-FFF2-40B4-BE49-F238E27FC236}">
                <a16:creationId xmlns:a16="http://schemas.microsoft.com/office/drawing/2014/main" id="{AC629C9C-76F3-45BF-B7D4-00B76C76B5A9}"/>
              </a:ext>
            </a:extLst>
          </p:cNvPr>
          <p:cNvSpPr>
            <a:spLocks noGrp="1"/>
          </p:cNvSpPr>
          <p:nvPr>
            <p:ph idx="1"/>
          </p:nvPr>
        </p:nvSpPr>
        <p:spPr>
          <a:xfrm>
            <a:off x="479425" y="1171112"/>
            <a:ext cx="11233150" cy="903874"/>
          </a:xfrm>
        </p:spPr>
        <p:txBody>
          <a:bodyPr/>
          <a:lstStyle/>
          <a:p>
            <a:endParaRPr lang="en-GB" dirty="0"/>
          </a:p>
          <a:p>
            <a:r>
              <a:rPr lang="en-GB" dirty="0"/>
              <a:t>With the support of the UART peripheral, a number of standard IO functions can be directly used, such as:</a:t>
            </a:r>
          </a:p>
          <a:p>
            <a:endParaRPr lang="en-US" dirty="0"/>
          </a:p>
        </p:txBody>
      </p:sp>
      <p:graphicFrame>
        <p:nvGraphicFramePr>
          <p:cNvPr id="4" name="Table 3">
            <a:extLst>
              <a:ext uri="{FF2B5EF4-FFF2-40B4-BE49-F238E27FC236}">
                <a16:creationId xmlns:a16="http://schemas.microsoft.com/office/drawing/2014/main" id="{AAB3BE33-6DF5-49EE-A398-EE126F0154BA}"/>
              </a:ext>
            </a:extLst>
          </p:cNvPr>
          <p:cNvGraphicFramePr>
            <a:graphicFrameLocks noGrp="1"/>
          </p:cNvGraphicFramePr>
          <p:nvPr>
            <p:extLst>
              <p:ext uri="{D42A27DB-BD31-4B8C-83A1-F6EECF244321}">
                <p14:modId xmlns:p14="http://schemas.microsoft.com/office/powerpoint/2010/main" val="2964594663"/>
              </p:ext>
            </p:extLst>
          </p:nvPr>
        </p:nvGraphicFramePr>
        <p:xfrm>
          <a:off x="863965" y="2937546"/>
          <a:ext cx="10464070" cy="1845469"/>
        </p:xfrm>
        <a:graphic>
          <a:graphicData uri="http://schemas.openxmlformats.org/drawingml/2006/table">
            <a:tbl>
              <a:tblPr firstRow="1" bandRow="1">
                <a:tableStyleId>{69012ECD-51FC-41F1-AA8D-1B2483CD663E}</a:tableStyleId>
              </a:tblPr>
              <a:tblGrid>
                <a:gridCol w="3727939">
                  <a:extLst>
                    <a:ext uri="{9D8B030D-6E8A-4147-A177-3AD203B41FA5}">
                      <a16:colId xmlns:a16="http://schemas.microsoft.com/office/drawing/2014/main" val="20000"/>
                    </a:ext>
                  </a:extLst>
                </a:gridCol>
                <a:gridCol w="6736131">
                  <a:extLst>
                    <a:ext uri="{9D8B030D-6E8A-4147-A177-3AD203B41FA5}">
                      <a16:colId xmlns:a16="http://schemas.microsoft.com/office/drawing/2014/main" val="20001"/>
                    </a:ext>
                  </a:extLst>
                </a:gridCol>
              </a:tblGrid>
              <a:tr h="242337">
                <a:tc>
                  <a:txBody>
                    <a:bodyPr/>
                    <a:lstStyle/>
                    <a:p>
                      <a:r>
                        <a:rPr lang="en-GB" sz="1600" dirty="0"/>
                        <a:t>Function Name</a:t>
                      </a:r>
                    </a:p>
                  </a:txBody>
                  <a:tcPr marL="121872" marR="121872"/>
                </a:tc>
                <a:tc>
                  <a:txBody>
                    <a:bodyPr/>
                    <a:lstStyle/>
                    <a:p>
                      <a:r>
                        <a:rPr lang="en-GB" sz="1600" dirty="0"/>
                        <a:t>Description </a:t>
                      </a:r>
                    </a:p>
                  </a:txBody>
                  <a:tcPr marL="121872" marR="121872"/>
                </a:tc>
                <a:extLst>
                  <a:ext uri="{0D108BD9-81ED-4DB2-BD59-A6C34878D82A}">
                    <a16:rowId xmlns:a16="http://schemas.microsoft.com/office/drawing/2014/main" val="10000"/>
                  </a:ext>
                </a:extLst>
              </a:tr>
              <a:tr h="411973">
                <a:tc>
                  <a:txBody>
                    <a:bodyPr/>
                    <a:lstStyle/>
                    <a:p>
                      <a:r>
                        <a:rPr lang="en-GB" sz="1400" dirty="0"/>
                        <a:t>int putc( int ch, FILE *stream )</a:t>
                      </a:r>
                    </a:p>
                  </a:txBody>
                  <a:tcPr anchor="ctr"/>
                </a:tc>
                <a:tc>
                  <a:txBody>
                    <a:bodyPr/>
                    <a:lstStyle/>
                    <a:p>
                      <a:r>
                        <a:rPr lang="en-GB" sz="1400" dirty="0"/>
                        <a:t>Writes the character ch to stream. Function returns the character written, or EOF if an error happens</a:t>
                      </a:r>
                    </a:p>
                  </a:txBody>
                  <a:tcPr anchor="ctr"/>
                </a:tc>
                <a:extLst>
                  <a:ext uri="{0D108BD9-81ED-4DB2-BD59-A6C34878D82A}">
                    <a16:rowId xmlns:a16="http://schemas.microsoft.com/office/drawing/2014/main" val="10001"/>
                  </a:ext>
                </a:extLst>
              </a:tr>
              <a:tr h="473869">
                <a:tc>
                  <a:txBody>
                    <a:bodyPr/>
                    <a:lstStyle/>
                    <a:p>
                      <a:r>
                        <a:rPr lang="en-GB" sz="1400" dirty="0"/>
                        <a:t>int getc( FILE *stream )</a:t>
                      </a:r>
                    </a:p>
                  </a:txBody>
                  <a:tcPr anchor="ctr"/>
                </a:tc>
                <a:tc>
                  <a:txBody>
                    <a:bodyPr/>
                    <a:lstStyle/>
                    <a:p>
                      <a:r>
                        <a:rPr lang="en-GB" sz="1400" dirty="0"/>
                        <a:t>Read a</a:t>
                      </a:r>
                      <a:r>
                        <a:rPr lang="en-GB" sz="1400" baseline="0" dirty="0"/>
                        <a:t> character from the </a:t>
                      </a:r>
                      <a:r>
                        <a:rPr lang="en-GB" sz="1400" dirty="0"/>
                        <a:t>stream, an EOF indicates the end of file is reached</a:t>
                      </a:r>
                    </a:p>
                  </a:txBody>
                  <a:tcPr anchor="ctr"/>
                </a:tc>
                <a:extLst>
                  <a:ext uri="{0D108BD9-81ED-4DB2-BD59-A6C34878D82A}">
                    <a16:rowId xmlns:a16="http://schemas.microsoft.com/office/drawing/2014/main" val="10002"/>
                  </a:ext>
                </a:extLst>
              </a:tr>
              <a:tr h="411973">
                <a:tc>
                  <a:txBody>
                    <a:bodyPr/>
                    <a:lstStyle/>
                    <a:p>
                      <a:r>
                        <a:rPr lang="en-GB" sz="1400" dirty="0"/>
                        <a:t>int printf( const char *format, ... )</a:t>
                      </a:r>
                    </a:p>
                  </a:txBody>
                  <a:tcPr anchor="ctr"/>
                </a:tc>
                <a:tc>
                  <a:txBody>
                    <a:bodyPr/>
                    <a:lstStyle/>
                    <a:p>
                      <a:r>
                        <a:rPr lang="en-GB" sz="1400" dirty="0"/>
                        <a:t>Prints both</a:t>
                      </a:r>
                      <a:r>
                        <a:rPr lang="en-GB" sz="1400" baseline="0" dirty="0"/>
                        <a:t> text string and data</a:t>
                      </a:r>
                      <a:r>
                        <a:rPr lang="en-GB" sz="1400" dirty="0"/>
                        <a:t>, according to format and other arguments passed to printf()</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9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4136-13A5-400E-86C5-2D1CAC444DAE}"/>
              </a:ext>
            </a:extLst>
          </p:cNvPr>
          <p:cNvSpPr>
            <a:spLocks noGrp="1"/>
          </p:cNvSpPr>
          <p:nvPr>
            <p:ph type="title"/>
          </p:nvPr>
        </p:nvSpPr>
        <p:spPr/>
        <p:txBody>
          <a:bodyPr/>
          <a:lstStyle/>
          <a:p>
            <a:r>
              <a:rPr lang="en-GB" dirty="0"/>
              <a:t>Example of Mbed UART API</a:t>
            </a:r>
            <a:endParaRPr lang="en-US" dirty="0"/>
          </a:p>
        </p:txBody>
      </p:sp>
      <p:sp>
        <p:nvSpPr>
          <p:cNvPr id="3" name="Content Placeholder 2">
            <a:extLst>
              <a:ext uri="{FF2B5EF4-FFF2-40B4-BE49-F238E27FC236}">
                <a16:creationId xmlns:a16="http://schemas.microsoft.com/office/drawing/2014/main" id="{EB1321CA-6236-4796-A033-BF20589738F7}"/>
              </a:ext>
            </a:extLst>
          </p:cNvPr>
          <p:cNvSpPr>
            <a:spLocks noGrp="1"/>
          </p:cNvSpPr>
          <p:nvPr>
            <p:ph idx="1"/>
          </p:nvPr>
        </p:nvSpPr>
        <p:spPr/>
        <p:txBody>
          <a:bodyPr/>
          <a:lstStyle/>
          <a:p>
            <a:pPr marL="0" indent="0">
              <a:buNone/>
            </a:pPr>
            <a:endParaRPr lang="en-GB" sz="1800" dirty="0"/>
          </a:p>
          <a:p>
            <a:r>
              <a:rPr lang="en-GB" kern="0" dirty="0"/>
              <a:t>The following example first prints a string to the host PC, and then receives/sends characters from/to the PC via UART: </a:t>
            </a:r>
            <a:endParaRPr lang="en-GB" dirty="0"/>
          </a:p>
          <a:p>
            <a:endParaRPr lang="en-US" dirty="0"/>
          </a:p>
        </p:txBody>
      </p:sp>
      <p:sp>
        <p:nvSpPr>
          <p:cNvPr id="4" name="Rectangle 3">
            <a:extLst>
              <a:ext uri="{FF2B5EF4-FFF2-40B4-BE49-F238E27FC236}">
                <a16:creationId xmlns:a16="http://schemas.microsoft.com/office/drawing/2014/main" id="{5B6B4695-D07D-4D5D-914E-EF91E5946F4C}"/>
              </a:ext>
            </a:extLst>
          </p:cNvPr>
          <p:cNvSpPr/>
          <p:nvPr/>
        </p:nvSpPr>
        <p:spPr bwMode="auto">
          <a:xfrm>
            <a:off x="836928" y="2877100"/>
            <a:ext cx="10518144" cy="2189265"/>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#include "mbed.h"</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Serial pc(</a:t>
            </a:r>
            <a:r>
              <a:rPr lang="en-GB" b="0" i="1" dirty="0">
                <a:solidFill>
                  <a:schemeClr val="bg1"/>
                </a:solidFill>
                <a:latin typeface="Lucida Console" panose="020B0609040504020204" pitchFamily="49" charset="0"/>
              </a:rPr>
              <a:t>UART_TX</a:t>
            </a:r>
            <a:r>
              <a:rPr lang="en-GB" b="0" dirty="0">
                <a:solidFill>
                  <a:schemeClr val="bg1"/>
                </a:solidFill>
                <a:latin typeface="Lucida Console" panose="020B0609040504020204" pitchFamily="49" charset="0"/>
              </a:rPr>
              <a:t>, </a:t>
            </a:r>
            <a:r>
              <a:rPr lang="en-GB" b="0" i="1" dirty="0">
                <a:solidFill>
                  <a:schemeClr val="bg1"/>
                </a:solidFill>
                <a:latin typeface="Lucida Console" panose="020B0609040504020204" pitchFamily="49" charset="0"/>
              </a:rPr>
              <a:t>UART_RX</a:t>
            </a:r>
            <a:r>
              <a:rPr lang="en-GB" b="0" dirty="0">
                <a:solidFill>
                  <a:schemeClr val="bg1"/>
                </a:solidFill>
                <a:latin typeface="Lucida Console" panose="020B0609040504020204" pitchFamily="49" charset="0"/>
              </a:rPr>
              <a:t>); // tx, rx</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int main() {</a:t>
            </a:r>
          </a:p>
          <a:p>
            <a:pPr marL="0" indent="0">
              <a:buFont typeface="Wingdings" pitchFamily="2" charset="2"/>
              <a:buNone/>
              <a:defRPr/>
            </a:pPr>
            <a:r>
              <a:rPr lang="en-GB" b="0" dirty="0">
                <a:solidFill>
                  <a:schemeClr val="bg1"/>
                </a:solidFill>
                <a:latin typeface="Lucida Console" panose="020B0609040504020204" pitchFamily="49" charset="0"/>
              </a:rPr>
              <a:t>    pc.printf("Hello World!\n");</a:t>
            </a:r>
          </a:p>
          <a:p>
            <a:pPr marL="0" indent="0">
              <a:buFont typeface="Wingdings" pitchFamily="2" charset="2"/>
              <a:buNone/>
              <a:defRPr/>
            </a:pPr>
            <a:r>
              <a:rPr lang="en-GB" b="0" dirty="0">
                <a:solidFill>
                  <a:schemeClr val="bg1"/>
                </a:solidFill>
                <a:latin typeface="Lucida Console" panose="020B0609040504020204" pitchFamily="49" charset="0"/>
              </a:rPr>
              <a:t>    while(1) {</a:t>
            </a:r>
          </a:p>
          <a:p>
            <a:pPr marL="0" indent="0">
              <a:buFont typeface="Wingdings" pitchFamily="2" charset="2"/>
              <a:buNone/>
              <a:defRPr/>
            </a:pPr>
            <a:r>
              <a:rPr lang="en-GB" b="0" dirty="0">
                <a:solidFill>
                  <a:schemeClr val="bg1"/>
                </a:solidFill>
                <a:latin typeface="Lucida Console" panose="020B0609040504020204" pitchFamily="49" charset="0"/>
              </a:rPr>
              <a:t>        pc.putc(pc.getc() + 1);</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353562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9F15-AFF1-4F54-8B7F-0959473815CA}"/>
              </a:ext>
            </a:extLst>
          </p:cNvPr>
          <p:cNvSpPr>
            <a:spLocks noGrp="1"/>
          </p:cNvSpPr>
          <p:nvPr>
            <p:ph type="title"/>
          </p:nvPr>
        </p:nvSpPr>
        <p:spPr/>
        <p:txBody>
          <a:bodyPr/>
          <a:lstStyle/>
          <a:p>
            <a:r>
              <a:rPr lang="en-GB" dirty="0"/>
              <a:t>SPI Overview</a:t>
            </a:r>
            <a:endParaRPr lang="en-US" dirty="0"/>
          </a:p>
        </p:txBody>
      </p:sp>
      <p:sp>
        <p:nvSpPr>
          <p:cNvPr id="3" name="Content Placeholder 2">
            <a:extLst>
              <a:ext uri="{FF2B5EF4-FFF2-40B4-BE49-F238E27FC236}">
                <a16:creationId xmlns:a16="http://schemas.microsoft.com/office/drawing/2014/main" id="{17DB2D3C-1F45-4710-9E0B-62BF26ED64DC}"/>
              </a:ext>
            </a:extLst>
          </p:cNvPr>
          <p:cNvSpPr>
            <a:spLocks noGrp="1"/>
          </p:cNvSpPr>
          <p:nvPr>
            <p:ph idx="1"/>
          </p:nvPr>
        </p:nvSpPr>
        <p:spPr/>
        <p:txBody>
          <a:bodyPr/>
          <a:lstStyle/>
          <a:p>
            <a:r>
              <a:rPr lang="it-IT" sz="2000" dirty="0"/>
              <a:t>Serial Peripheral Interface (SPI) bus:</a:t>
            </a:r>
            <a:endParaRPr lang="en-GB" sz="2000" dirty="0"/>
          </a:p>
          <a:p>
            <a:pPr lvl="1">
              <a:spcBef>
                <a:spcPts val="600"/>
              </a:spcBef>
            </a:pPr>
            <a:r>
              <a:rPr lang="en-GB" dirty="0"/>
              <a:t>Synchronous communication, clock wire required</a:t>
            </a:r>
          </a:p>
          <a:p>
            <a:pPr lvl="1">
              <a:spcBef>
                <a:spcPts val="600"/>
              </a:spcBef>
            </a:pPr>
            <a:r>
              <a:rPr lang="en-GB" dirty="0"/>
              <a:t>Named by Motorola</a:t>
            </a:r>
          </a:p>
          <a:p>
            <a:pPr lvl="1">
              <a:spcBef>
                <a:spcPts val="600"/>
              </a:spcBef>
            </a:pPr>
            <a:r>
              <a:rPr lang="en-GB" dirty="0"/>
              <a:t>Separate transmit and receive wires</a:t>
            </a:r>
          </a:p>
          <a:p>
            <a:pPr lvl="1">
              <a:spcBef>
                <a:spcPts val="600"/>
              </a:spcBef>
            </a:pPr>
            <a:r>
              <a:rPr lang="en-GB" dirty="0"/>
              <a:t>Four-wire serial bus</a:t>
            </a:r>
          </a:p>
          <a:p>
            <a:pPr lvl="1">
              <a:spcBef>
                <a:spcPts val="600"/>
              </a:spcBef>
            </a:pPr>
            <a:r>
              <a:rPr lang="en-GB" dirty="0"/>
              <a:t>Devices communicate in controller/target mode</a:t>
            </a:r>
          </a:p>
          <a:p>
            <a:pPr marL="1373787" lvl="2">
              <a:spcBef>
                <a:spcPts val="600"/>
              </a:spcBef>
            </a:pPr>
            <a:r>
              <a:rPr lang="en-GB" dirty="0"/>
              <a:t>Controller initiates data transfers</a:t>
            </a:r>
          </a:p>
          <a:p>
            <a:pPr marL="1373787" lvl="2">
              <a:spcBef>
                <a:spcPts val="600"/>
              </a:spcBef>
            </a:pPr>
            <a:r>
              <a:rPr lang="en-GB" dirty="0"/>
              <a:t>Multiple targets are enabled individually by the select lines</a:t>
            </a:r>
          </a:p>
          <a:p>
            <a:endParaRPr lang="en-US" dirty="0"/>
          </a:p>
        </p:txBody>
      </p:sp>
      <p:grpSp>
        <p:nvGrpSpPr>
          <p:cNvPr id="4" name="Group 3">
            <a:extLst>
              <a:ext uri="{FF2B5EF4-FFF2-40B4-BE49-F238E27FC236}">
                <a16:creationId xmlns:a16="http://schemas.microsoft.com/office/drawing/2014/main" id="{92F26ECB-FDD3-4AA5-B35D-2104AD3866F0}"/>
              </a:ext>
            </a:extLst>
          </p:cNvPr>
          <p:cNvGrpSpPr/>
          <p:nvPr/>
        </p:nvGrpSpPr>
        <p:grpSpPr>
          <a:xfrm>
            <a:off x="2147594" y="4452770"/>
            <a:ext cx="7703772" cy="1666676"/>
            <a:chOff x="2017457" y="4690964"/>
            <a:chExt cx="7703772" cy="1666676"/>
          </a:xfrm>
          <a:solidFill>
            <a:schemeClr val="accent3"/>
          </a:solidFill>
        </p:grpSpPr>
        <p:sp>
          <p:nvSpPr>
            <p:cNvPr id="5" name="Rectangle 4">
              <a:extLst>
                <a:ext uri="{FF2B5EF4-FFF2-40B4-BE49-F238E27FC236}">
                  <a16:creationId xmlns:a16="http://schemas.microsoft.com/office/drawing/2014/main" id="{E73A69AE-36A4-42A6-AA73-160333CA67A4}"/>
                </a:ext>
              </a:extLst>
            </p:cNvPr>
            <p:cNvSpPr/>
            <p:nvPr/>
          </p:nvSpPr>
          <p:spPr bwMode="auto">
            <a:xfrm>
              <a:off x="2017457" y="4690964"/>
              <a:ext cx="1940225" cy="1666676"/>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solidFill>
                  <a:schemeClr val="bg1"/>
                </a:solidFill>
              </a:endParaRPr>
            </a:p>
          </p:txBody>
        </p:sp>
        <p:cxnSp>
          <p:nvCxnSpPr>
            <p:cNvPr id="6" name="Straight Arrow Connector 5">
              <a:extLst>
                <a:ext uri="{FF2B5EF4-FFF2-40B4-BE49-F238E27FC236}">
                  <a16:creationId xmlns:a16="http://schemas.microsoft.com/office/drawing/2014/main" id="{6E9AB57E-F259-4E37-A5B4-A2EFA69074B0}"/>
                </a:ext>
              </a:extLst>
            </p:cNvPr>
            <p:cNvCxnSpPr/>
            <p:nvPr/>
          </p:nvCxnSpPr>
          <p:spPr bwMode="auto">
            <a:xfrm>
              <a:off x="3957681" y="5240040"/>
              <a:ext cx="3732342" cy="0"/>
            </a:xfrm>
            <a:prstGeom prst="straightConnector1">
              <a:avLst/>
            </a:prstGeom>
            <a:grp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7" name="Straight Arrow Connector 6">
              <a:extLst>
                <a:ext uri="{FF2B5EF4-FFF2-40B4-BE49-F238E27FC236}">
                  <a16:creationId xmlns:a16="http://schemas.microsoft.com/office/drawing/2014/main" id="{F6C00219-11C2-4D73-BF24-0E33CE66F63E}"/>
                </a:ext>
              </a:extLst>
            </p:cNvPr>
            <p:cNvCxnSpPr/>
            <p:nvPr/>
          </p:nvCxnSpPr>
          <p:spPr bwMode="auto">
            <a:xfrm flipH="1">
              <a:off x="3957681" y="5802015"/>
              <a:ext cx="3732342" cy="0"/>
            </a:xfrm>
            <a:prstGeom prst="straightConnector1">
              <a:avLst/>
            </a:prstGeom>
            <a:grp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8" name="TextBox 74">
              <a:extLst>
                <a:ext uri="{FF2B5EF4-FFF2-40B4-BE49-F238E27FC236}">
                  <a16:creationId xmlns:a16="http://schemas.microsoft.com/office/drawing/2014/main" id="{3181DB8E-8E33-4F85-85D6-8FB277902C24}"/>
                </a:ext>
              </a:extLst>
            </p:cNvPr>
            <p:cNvSpPr txBox="1">
              <a:spLocks noChangeArrowheads="1"/>
            </p:cNvSpPr>
            <p:nvPr/>
          </p:nvSpPr>
          <p:spPr bwMode="auto">
            <a:xfrm>
              <a:off x="3231410" y="5084466"/>
              <a:ext cx="655148" cy="30777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bg1"/>
                  </a:solidFill>
                  <a:latin typeface="+mn-lt"/>
                </a:rPr>
                <a:t>SCLK</a:t>
              </a:r>
            </a:p>
          </p:txBody>
        </p:sp>
        <p:sp>
          <p:nvSpPr>
            <p:cNvPr id="9" name="TextBox 75">
              <a:extLst>
                <a:ext uri="{FF2B5EF4-FFF2-40B4-BE49-F238E27FC236}">
                  <a16:creationId xmlns:a16="http://schemas.microsoft.com/office/drawing/2014/main" id="{8528641A-0156-46AE-9AD9-8255EB1752CC}"/>
                </a:ext>
              </a:extLst>
            </p:cNvPr>
            <p:cNvSpPr txBox="1">
              <a:spLocks noChangeArrowheads="1"/>
            </p:cNvSpPr>
            <p:nvPr/>
          </p:nvSpPr>
          <p:spPr bwMode="auto">
            <a:xfrm>
              <a:off x="3228764" y="5354143"/>
              <a:ext cx="655149" cy="30777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bg1"/>
                  </a:solidFill>
                  <a:latin typeface="+mn-lt"/>
                </a:rPr>
                <a:t>COTI</a:t>
              </a:r>
            </a:p>
          </p:txBody>
        </p:sp>
        <p:sp>
          <p:nvSpPr>
            <p:cNvPr id="10" name="Rectangle 9">
              <a:extLst>
                <a:ext uri="{FF2B5EF4-FFF2-40B4-BE49-F238E27FC236}">
                  <a16:creationId xmlns:a16="http://schemas.microsoft.com/office/drawing/2014/main" id="{A6CB82EE-D1BB-4C65-B8CA-8B57B6CE443A}"/>
                </a:ext>
              </a:extLst>
            </p:cNvPr>
            <p:cNvSpPr/>
            <p:nvPr/>
          </p:nvSpPr>
          <p:spPr bwMode="auto">
            <a:xfrm>
              <a:off x="7690023" y="4690964"/>
              <a:ext cx="2031206" cy="1666676"/>
            </a:xfrm>
            <a:prstGeom prst="rect">
              <a:avLst/>
            </a:prstGeom>
            <a:grp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p>
          </p:txBody>
        </p:sp>
        <p:sp>
          <p:nvSpPr>
            <p:cNvPr id="11" name="TextBox 75">
              <a:extLst>
                <a:ext uri="{FF2B5EF4-FFF2-40B4-BE49-F238E27FC236}">
                  <a16:creationId xmlns:a16="http://schemas.microsoft.com/office/drawing/2014/main" id="{A9F808FC-12E2-4292-888B-A3595F5F68BE}"/>
                </a:ext>
              </a:extLst>
            </p:cNvPr>
            <p:cNvSpPr txBox="1">
              <a:spLocks noChangeArrowheads="1"/>
            </p:cNvSpPr>
            <p:nvPr/>
          </p:nvSpPr>
          <p:spPr bwMode="auto">
            <a:xfrm>
              <a:off x="3231410" y="5632252"/>
              <a:ext cx="652504" cy="30777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bg1"/>
                  </a:solidFill>
                  <a:latin typeface="+mn-lt"/>
                </a:rPr>
                <a:t>CITO</a:t>
              </a:r>
            </a:p>
          </p:txBody>
        </p:sp>
        <p:sp>
          <p:nvSpPr>
            <p:cNvPr id="12" name="TextBox 75">
              <a:extLst>
                <a:ext uri="{FF2B5EF4-FFF2-40B4-BE49-F238E27FC236}">
                  <a16:creationId xmlns:a16="http://schemas.microsoft.com/office/drawing/2014/main" id="{0558DCF6-B3D0-432B-84B3-8AEB5E8DD732}"/>
                </a:ext>
              </a:extLst>
            </p:cNvPr>
            <p:cNvSpPr txBox="1">
              <a:spLocks noChangeArrowheads="1"/>
            </p:cNvSpPr>
            <p:nvPr/>
          </p:nvSpPr>
          <p:spPr bwMode="auto">
            <a:xfrm>
              <a:off x="3231408" y="5919293"/>
              <a:ext cx="533234" cy="30777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bg1"/>
                  </a:solidFill>
                  <a:latin typeface="+mn-lt"/>
                </a:rPr>
                <a:t>CS</a:t>
              </a:r>
            </a:p>
          </p:txBody>
        </p:sp>
        <p:cxnSp>
          <p:nvCxnSpPr>
            <p:cNvPr id="13" name="Straight Arrow Connector 12">
              <a:extLst>
                <a:ext uri="{FF2B5EF4-FFF2-40B4-BE49-F238E27FC236}">
                  <a16:creationId xmlns:a16="http://schemas.microsoft.com/office/drawing/2014/main" id="{35186963-AEFD-4548-8911-C0E15D4FA40C}"/>
                </a:ext>
              </a:extLst>
            </p:cNvPr>
            <p:cNvCxnSpPr/>
            <p:nvPr/>
          </p:nvCxnSpPr>
          <p:spPr bwMode="auto">
            <a:xfrm>
              <a:off x="3957681" y="5508030"/>
              <a:ext cx="3732342" cy="0"/>
            </a:xfrm>
            <a:prstGeom prst="straightConnector1">
              <a:avLst/>
            </a:prstGeom>
            <a:grp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4" name="Straight Arrow Connector 13">
              <a:extLst>
                <a:ext uri="{FF2B5EF4-FFF2-40B4-BE49-F238E27FC236}">
                  <a16:creationId xmlns:a16="http://schemas.microsoft.com/office/drawing/2014/main" id="{3FC775E3-C55E-4130-A269-F0F22031E97D}"/>
                </a:ext>
              </a:extLst>
            </p:cNvPr>
            <p:cNvCxnSpPr/>
            <p:nvPr/>
          </p:nvCxnSpPr>
          <p:spPr bwMode="auto">
            <a:xfrm>
              <a:off x="3957681" y="6073180"/>
              <a:ext cx="3732342" cy="0"/>
            </a:xfrm>
            <a:prstGeom prst="straightConnector1">
              <a:avLst/>
            </a:prstGeom>
            <a:grp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5" name="TextBox 74">
              <a:extLst>
                <a:ext uri="{FF2B5EF4-FFF2-40B4-BE49-F238E27FC236}">
                  <a16:creationId xmlns:a16="http://schemas.microsoft.com/office/drawing/2014/main" id="{35FD57F3-7A17-4F6B-AADC-AF65E4F3172F}"/>
                </a:ext>
              </a:extLst>
            </p:cNvPr>
            <p:cNvSpPr txBox="1">
              <a:spLocks noChangeArrowheads="1"/>
            </p:cNvSpPr>
            <p:nvPr/>
          </p:nvSpPr>
          <p:spPr bwMode="auto">
            <a:xfrm>
              <a:off x="7761147" y="5084466"/>
              <a:ext cx="1207087" cy="30777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latin typeface="+mn-lt"/>
                </a:rPr>
                <a:t>SCLK</a:t>
              </a:r>
            </a:p>
          </p:txBody>
        </p:sp>
        <p:sp>
          <p:nvSpPr>
            <p:cNvPr id="16" name="TextBox 75">
              <a:extLst>
                <a:ext uri="{FF2B5EF4-FFF2-40B4-BE49-F238E27FC236}">
                  <a16:creationId xmlns:a16="http://schemas.microsoft.com/office/drawing/2014/main" id="{7385E364-C7AE-416E-8251-AA7E04FC73B4}"/>
                </a:ext>
              </a:extLst>
            </p:cNvPr>
            <p:cNvSpPr txBox="1">
              <a:spLocks noChangeArrowheads="1"/>
            </p:cNvSpPr>
            <p:nvPr/>
          </p:nvSpPr>
          <p:spPr bwMode="auto">
            <a:xfrm>
              <a:off x="7758501" y="5354143"/>
              <a:ext cx="970113" cy="30777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latin typeface="+mn-lt"/>
                </a:rPr>
                <a:t>COTI</a:t>
              </a:r>
            </a:p>
          </p:txBody>
        </p:sp>
        <p:sp>
          <p:nvSpPr>
            <p:cNvPr id="17" name="TextBox 75">
              <a:extLst>
                <a:ext uri="{FF2B5EF4-FFF2-40B4-BE49-F238E27FC236}">
                  <a16:creationId xmlns:a16="http://schemas.microsoft.com/office/drawing/2014/main" id="{54CEF568-1E9A-4F20-805E-6D27A3281965}"/>
                </a:ext>
              </a:extLst>
            </p:cNvPr>
            <p:cNvSpPr txBox="1">
              <a:spLocks noChangeArrowheads="1"/>
            </p:cNvSpPr>
            <p:nvPr/>
          </p:nvSpPr>
          <p:spPr bwMode="auto">
            <a:xfrm>
              <a:off x="7761147" y="5632252"/>
              <a:ext cx="970113" cy="30777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latin typeface="+mn-lt"/>
                </a:rPr>
                <a:t>CITO</a:t>
              </a:r>
            </a:p>
          </p:txBody>
        </p:sp>
        <p:sp>
          <p:nvSpPr>
            <p:cNvPr id="18" name="TextBox 75">
              <a:extLst>
                <a:ext uri="{FF2B5EF4-FFF2-40B4-BE49-F238E27FC236}">
                  <a16:creationId xmlns:a16="http://schemas.microsoft.com/office/drawing/2014/main" id="{B1C0B62D-080B-4F24-841F-AAF6028DE280}"/>
                </a:ext>
              </a:extLst>
            </p:cNvPr>
            <p:cNvSpPr txBox="1">
              <a:spLocks noChangeArrowheads="1"/>
            </p:cNvSpPr>
            <p:nvPr/>
          </p:nvSpPr>
          <p:spPr bwMode="auto">
            <a:xfrm>
              <a:off x="7761144" y="5919293"/>
              <a:ext cx="970113" cy="30777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latin typeface="+mn-lt"/>
                </a:rPr>
                <a:t>CS</a:t>
              </a:r>
            </a:p>
          </p:txBody>
        </p:sp>
        <p:sp>
          <p:nvSpPr>
            <p:cNvPr id="19" name="TextBox 75">
              <a:extLst>
                <a:ext uri="{FF2B5EF4-FFF2-40B4-BE49-F238E27FC236}">
                  <a16:creationId xmlns:a16="http://schemas.microsoft.com/office/drawing/2014/main" id="{0673A349-8221-4F11-87B7-7E48E8ABBDA5}"/>
                </a:ext>
              </a:extLst>
            </p:cNvPr>
            <p:cNvSpPr txBox="1">
              <a:spLocks noChangeArrowheads="1"/>
            </p:cNvSpPr>
            <p:nvPr/>
          </p:nvSpPr>
          <p:spPr bwMode="auto">
            <a:xfrm>
              <a:off x="8553964" y="4734335"/>
              <a:ext cx="1092945" cy="307777"/>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latin typeface="+mn-lt"/>
                </a:rPr>
                <a:t>SPI Target</a:t>
              </a:r>
            </a:p>
          </p:txBody>
        </p:sp>
        <p:sp>
          <p:nvSpPr>
            <p:cNvPr id="20" name="TextBox 75">
              <a:extLst>
                <a:ext uri="{FF2B5EF4-FFF2-40B4-BE49-F238E27FC236}">
                  <a16:creationId xmlns:a16="http://schemas.microsoft.com/office/drawing/2014/main" id="{DC3036E2-0E1B-46FD-B05E-6D6B5A1267A5}"/>
                </a:ext>
              </a:extLst>
            </p:cNvPr>
            <p:cNvSpPr txBox="1">
              <a:spLocks noChangeArrowheads="1"/>
            </p:cNvSpPr>
            <p:nvPr/>
          </p:nvSpPr>
          <p:spPr bwMode="auto">
            <a:xfrm>
              <a:off x="2163324" y="4703664"/>
              <a:ext cx="1240314" cy="30777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bg1"/>
                  </a:solidFill>
                  <a:latin typeface="+mn-lt"/>
                </a:rPr>
                <a:t>SPI Controller</a:t>
              </a:r>
            </a:p>
          </p:txBody>
        </p:sp>
      </p:grpSp>
    </p:spTree>
    <p:extLst>
      <p:ext uri="{BB962C8B-B14F-4D97-AF65-F5344CB8AC3E}">
        <p14:creationId xmlns:p14="http://schemas.microsoft.com/office/powerpoint/2010/main" val="379688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CBB7-FD86-4CD9-9914-23DEDB7A768A}"/>
              </a:ext>
            </a:extLst>
          </p:cNvPr>
          <p:cNvSpPr>
            <a:spLocks noGrp="1"/>
          </p:cNvSpPr>
          <p:nvPr>
            <p:ph type="title"/>
          </p:nvPr>
        </p:nvSpPr>
        <p:spPr/>
        <p:txBody>
          <a:bodyPr/>
          <a:lstStyle/>
          <a:p>
            <a:r>
              <a:rPr lang="en-GB" dirty="0"/>
              <a:t>SPI Overview</a:t>
            </a:r>
            <a:endParaRPr lang="en-US" dirty="0"/>
          </a:p>
        </p:txBody>
      </p:sp>
      <p:sp>
        <p:nvSpPr>
          <p:cNvPr id="3" name="Content Placeholder 2">
            <a:extLst>
              <a:ext uri="{FF2B5EF4-FFF2-40B4-BE49-F238E27FC236}">
                <a16:creationId xmlns:a16="http://schemas.microsoft.com/office/drawing/2014/main" id="{387BA0BB-55B2-4CED-B277-42FB81F74515}"/>
              </a:ext>
            </a:extLst>
          </p:cNvPr>
          <p:cNvSpPr>
            <a:spLocks noGrp="1"/>
          </p:cNvSpPr>
          <p:nvPr>
            <p:ph idx="1"/>
          </p:nvPr>
        </p:nvSpPr>
        <p:spPr>
          <a:xfrm>
            <a:off x="479425" y="1171111"/>
            <a:ext cx="5508137" cy="4948335"/>
          </a:xfrm>
        </p:spPr>
        <p:txBody>
          <a:bodyPr anchor="ctr"/>
          <a:lstStyle/>
          <a:p>
            <a:r>
              <a:rPr lang="en-GB" sz="2000" dirty="0"/>
              <a:t>All chips share bus signals</a:t>
            </a:r>
          </a:p>
          <a:p>
            <a:pPr lvl="1">
              <a:spcBef>
                <a:spcPts val="600"/>
              </a:spcBef>
            </a:pPr>
            <a:r>
              <a:rPr lang="en-GB" dirty="0"/>
              <a:t>Clock SCK</a:t>
            </a:r>
          </a:p>
          <a:p>
            <a:pPr lvl="1">
              <a:spcBef>
                <a:spcPts val="600"/>
              </a:spcBef>
            </a:pPr>
            <a:r>
              <a:rPr lang="en-GB" dirty="0"/>
              <a:t>Data lines COTI (controller out, target in) and CITO (controller in, target out)</a:t>
            </a:r>
          </a:p>
          <a:p>
            <a:pPr lvl="1">
              <a:spcBef>
                <a:spcPts val="600"/>
              </a:spcBef>
            </a:pPr>
            <a:endParaRPr lang="en-GB" dirty="0"/>
          </a:p>
          <a:p>
            <a:r>
              <a:rPr lang="en-GB" sz="2000" dirty="0"/>
              <a:t>Each peripheral has its own chip select line (CS)</a:t>
            </a:r>
          </a:p>
          <a:p>
            <a:pPr lvl="1">
              <a:spcBef>
                <a:spcPts val="600"/>
              </a:spcBef>
            </a:pPr>
            <a:r>
              <a:rPr lang="en-GB" dirty="0"/>
              <a:t>Controller (MCU) only asserts the CS line of the peripheral with which it wants to communicate</a:t>
            </a:r>
          </a:p>
          <a:p>
            <a:endParaRPr lang="en-US" dirty="0"/>
          </a:p>
        </p:txBody>
      </p:sp>
      <p:grpSp>
        <p:nvGrpSpPr>
          <p:cNvPr id="122" name="Group 110">
            <a:extLst>
              <a:ext uri="{FF2B5EF4-FFF2-40B4-BE49-F238E27FC236}">
                <a16:creationId xmlns:a16="http://schemas.microsoft.com/office/drawing/2014/main" id="{09471DAD-D94D-4637-9348-D1D675223BDF}"/>
              </a:ext>
            </a:extLst>
          </p:cNvPr>
          <p:cNvGrpSpPr/>
          <p:nvPr/>
        </p:nvGrpSpPr>
        <p:grpSpPr>
          <a:xfrm>
            <a:off x="6776488" y="149411"/>
            <a:ext cx="4662436" cy="6131229"/>
            <a:chOff x="6855619" y="166996"/>
            <a:chExt cx="4662436" cy="6131229"/>
          </a:xfrm>
        </p:grpSpPr>
        <p:cxnSp>
          <p:nvCxnSpPr>
            <p:cNvPr id="4" name="Elbow Connector 36">
              <a:extLst>
                <a:ext uri="{FF2B5EF4-FFF2-40B4-BE49-F238E27FC236}">
                  <a16:creationId xmlns:a16="http://schemas.microsoft.com/office/drawing/2014/main" id="{55EBBF86-DAD8-4266-A201-779CD2116374}"/>
                </a:ext>
              </a:extLst>
            </p:cNvPr>
            <p:cNvCxnSpPr/>
            <p:nvPr/>
          </p:nvCxnSpPr>
          <p:spPr bwMode="auto">
            <a:xfrm>
              <a:off x="7885855" y="5242695"/>
              <a:ext cx="3228071" cy="300375"/>
            </a:xfrm>
            <a:prstGeom prst="bentConnector2">
              <a:avLst/>
            </a:prstGeom>
            <a:noFill/>
            <a:ln w="19050" cap="flat" cmpd="sng" algn="ctr">
              <a:solidFill>
                <a:schemeClr val="tx1"/>
              </a:solidFill>
              <a:prstDash val="solid"/>
              <a:round/>
              <a:headEnd type="none" w="med" len="med"/>
              <a:tailEnd type="arrow"/>
            </a:ln>
            <a:effectLst/>
          </p:spPr>
        </p:cxnSp>
        <p:cxnSp>
          <p:nvCxnSpPr>
            <p:cNvPr id="5" name="Straight Connector 8">
              <a:extLst>
                <a:ext uri="{FF2B5EF4-FFF2-40B4-BE49-F238E27FC236}">
                  <a16:creationId xmlns:a16="http://schemas.microsoft.com/office/drawing/2014/main" id="{FD6CBA7F-C39C-4E88-A311-0AC0B4675D09}"/>
                </a:ext>
              </a:extLst>
            </p:cNvPr>
            <p:cNvCxnSpPr/>
            <p:nvPr/>
          </p:nvCxnSpPr>
          <p:spPr bwMode="auto">
            <a:xfrm>
              <a:off x="7657255" y="5307639"/>
              <a:ext cx="3666988" cy="0"/>
            </a:xfrm>
            <a:prstGeom prst="line">
              <a:avLst/>
            </a:prstGeom>
            <a:noFill/>
            <a:ln w="19050" cap="flat" cmpd="sng" algn="ctr">
              <a:solidFill>
                <a:schemeClr val="tx1"/>
              </a:solidFill>
              <a:prstDash val="solid"/>
              <a:round/>
              <a:headEnd type="none" w="med" len="med"/>
              <a:tailEnd type="none" w="med" len="med"/>
            </a:ln>
            <a:effectLst/>
          </p:spPr>
        </p:cxnSp>
        <p:sp>
          <p:nvSpPr>
            <p:cNvPr id="6" name="Rectangle 124">
              <a:extLst>
                <a:ext uri="{FF2B5EF4-FFF2-40B4-BE49-F238E27FC236}">
                  <a16:creationId xmlns:a16="http://schemas.microsoft.com/office/drawing/2014/main" id="{DF9B1C1D-4B83-4568-A902-B49797A905AF}"/>
                </a:ext>
              </a:extLst>
            </p:cNvPr>
            <p:cNvSpPr/>
            <p:nvPr/>
          </p:nvSpPr>
          <p:spPr bwMode="auto">
            <a:xfrm>
              <a:off x="6855619" y="1930400"/>
              <a:ext cx="877836" cy="100298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0" dirty="0">
                  <a:solidFill>
                    <a:schemeClr val="bg1"/>
                  </a:solidFill>
                </a:rPr>
                <a:t>MCU</a:t>
              </a:r>
              <a:endParaRPr kumimoji="0" lang="en-GB" sz="1100" b="0" i="0" u="none" strike="noStrike" cap="none" normalizeH="0" baseline="0" dirty="0">
                <a:ln>
                  <a:noFill/>
                </a:ln>
                <a:solidFill>
                  <a:schemeClr val="bg1"/>
                </a:solidFill>
                <a:effectLst/>
              </a:endParaRPr>
            </a:p>
          </p:txBody>
        </p:sp>
        <p:sp>
          <p:nvSpPr>
            <p:cNvPr id="7" name="Rectangle 125">
              <a:extLst>
                <a:ext uri="{FF2B5EF4-FFF2-40B4-BE49-F238E27FC236}">
                  <a16:creationId xmlns:a16="http://schemas.microsoft.com/office/drawing/2014/main" id="{DD9ACF1A-9703-4FCC-8071-36D670A1C475}"/>
                </a:ext>
              </a:extLst>
            </p:cNvPr>
            <p:cNvSpPr/>
            <p:nvPr/>
          </p:nvSpPr>
          <p:spPr bwMode="auto">
            <a:xfrm>
              <a:off x="8144357" y="23045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1100" dirty="0"/>
                <a:t>Peripheral 1</a:t>
              </a:r>
            </a:p>
          </p:txBody>
        </p:sp>
        <p:sp>
          <p:nvSpPr>
            <p:cNvPr id="8" name="Rectangle 126">
              <a:extLst>
                <a:ext uri="{FF2B5EF4-FFF2-40B4-BE49-F238E27FC236}">
                  <a16:creationId xmlns:a16="http://schemas.microsoft.com/office/drawing/2014/main" id="{054A60C9-0944-4E40-85C0-D4340F432EC4}"/>
                </a:ext>
              </a:extLst>
            </p:cNvPr>
            <p:cNvSpPr/>
            <p:nvPr/>
          </p:nvSpPr>
          <p:spPr bwMode="auto">
            <a:xfrm>
              <a:off x="9352159" y="23045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GB" sz="1100" dirty="0"/>
                <a:t>Peripheral 2</a:t>
              </a:r>
            </a:p>
          </p:txBody>
        </p:sp>
        <p:sp>
          <p:nvSpPr>
            <p:cNvPr id="9" name="Rectangle 127">
              <a:extLst>
                <a:ext uri="{FF2B5EF4-FFF2-40B4-BE49-F238E27FC236}">
                  <a16:creationId xmlns:a16="http://schemas.microsoft.com/office/drawing/2014/main" id="{8ED1589C-35E9-4ABF-89C4-53BB65FBF6C4}"/>
                </a:ext>
              </a:extLst>
            </p:cNvPr>
            <p:cNvSpPr/>
            <p:nvPr/>
          </p:nvSpPr>
          <p:spPr bwMode="auto">
            <a:xfrm>
              <a:off x="10522607" y="23045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1100" dirty="0"/>
                <a:t>Peripheral 3</a:t>
              </a:r>
            </a:p>
          </p:txBody>
        </p:sp>
        <p:cxnSp>
          <p:nvCxnSpPr>
            <p:cNvPr id="10" name="Straight Connector 128">
              <a:extLst>
                <a:ext uri="{FF2B5EF4-FFF2-40B4-BE49-F238E27FC236}">
                  <a16:creationId xmlns:a16="http://schemas.microsoft.com/office/drawing/2014/main" id="{EB227586-6755-4165-BEC1-67D5AD81BCBF}"/>
                </a:ext>
              </a:extLst>
            </p:cNvPr>
            <p:cNvCxnSpPr/>
            <p:nvPr/>
          </p:nvCxnSpPr>
          <p:spPr bwMode="auto">
            <a:xfrm>
              <a:off x="7733455" y="2678739"/>
              <a:ext cx="3666988" cy="0"/>
            </a:xfrm>
            <a:prstGeom prst="line">
              <a:avLst/>
            </a:prstGeom>
            <a:noFill/>
            <a:ln w="19050" cap="flat" cmpd="sng" algn="ctr">
              <a:solidFill>
                <a:schemeClr val="tx1"/>
              </a:solidFill>
              <a:prstDash val="solid"/>
              <a:round/>
              <a:headEnd type="none" w="med" len="med"/>
              <a:tailEnd type="none" w="med" len="med"/>
            </a:ln>
            <a:effectLst/>
          </p:spPr>
        </p:cxnSp>
        <p:cxnSp>
          <p:nvCxnSpPr>
            <p:cNvPr id="11" name="Straight Connector 129">
              <a:extLst>
                <a:ext uri="{FF2B5EF4-FFF2-40B4-BE49-F238E27FC236}">
                  <a16:creationId xmlns:a16="http://schemas.microsoft.com/office/drawing/2014/main" id="{A3CCFCDF-7E98-4502-AC26-2B5F0564B889}"/>
                </a:ext>
              </a:extLst>
            </p:cNvPr>
            <p:cNvCxnSpPr/>
            <p:nvPr/>
          </p:nvCxnSpPr>
          <p:spPr bwMode="auto">
            <a:xfrm>
              <a:off x="7733455" y="2782675"/>
              <a:ext cx="3666988" cy="0"/>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30">
              <a:extLst>
                <a:ext uri="{FF2B5EF4-FFF2-40B4-BE49-F238E27FC236}">
                  <a16:creationId xmlns:a16="http://schemas.microsoft.com/office/drawing/2014/main" id="{4F898A05-AACA-451C-8FBB-AB522A941CB9}"/>
                </a:ext>
              </a:extLst>
            </p:cNvPr>
            <p:cNvCxnSpPr/>
            <p:nvPr/>
          </p:nvCxnSpPr>
          <p:spPr bwMode="auto">
            <a:xfrm>
              <a:off x="7733455" y="2897005"/>
              <a:ext cx="3666988" cy="0"/>
            </a:xfrm>
            <a:prstGeom prst="line">
              <a:avLst/>
            </a:prstGeom>
            <a:noFill/>
            <a:ln w="19050" cap="flat" cmpd="sng" algn="ctr">
              <a:solidFill>
                <a:schemeClr val="tx1"/>
              </a:solidFill>
              <a:prstDash val="solid"/>
              <a:round/>
              <a:headEnd type="triangle" w="med" len="med"/>
              <a:tailEnd type="none" w="med" len="med"/>
            </a:ln>
            <a:effectLst/>
          </p:spPr>
        </p:cxnSp>
        <p:cxnSp>
          <p:nvCxnSpPr>
            <p:cNvPr id="13" name="Straight Arrow Connector 131">
              <a:extLst>
                <a:ext uri="{FF2B5EF4-FFF2-40B4-BE49-F238E27FC236}">
                  <a16:creationId xmlns:a16="http://schemas.microsoft.com/office/drawing/2014/main" id="{A70C1970-5E2A-44D6-83C1-41BC5E169137}"/>
                </a:ext>
              </a:extLst>
            </p:cNvPr>
            <p:cNvCxnSpPr/>
            <p:nvPr/>
          </p:nvCxnSpPr>
          <p:spPr bwMode="auto">
            <a:xfrm flipV="1">
              <a:off x="8318679" y="25799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14" name="Straight Arrow Connector 132">
              <a:extLst>
                <a:ext uri="{FF2B5EF4-FFF2-40B4-BE49-F238E27FC236}">
                  <a16:creationId xmlns:a16="http://schemas.microsoft.com/office/drawing/2014/main" id="{AA4C091C-6BD8-4464-9693-12B16A476CB8}"/>
                </a:ext>
              </a:extLst>
            </p:cNvPr>
            <p:cNvCxnSpPr/>
            <p:nvPr/>
          </p:nvCxnSpPr>
          <p:spPr bwMode="auto">
            <a:xfrm flipH="1" flipV="1">
              <a:off x="8582029" y="25799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15" name="Straight Arrow Connector 133">
              <a:extLst>
                <a:ext uri="{FF2B5EF4-FFF2-40B4-BE49-F238E27FC236}">
                  <a16:creationId xmlns:a16="http://schemas.microsoft.com/office/drawing/2014/main" id="{F66F0A54-F8B4-4C37-80CC-65438616FC32}"/>
                </a:ext>
              </a:extLst>
            </p:cNvPr>
            <p:cNvCxnSpPr/>
            <p:nvPr/>
          </p:nvCxnSpPr>
          <p:spPr bwMode="auto">
            <a:xfrm flipV="1">
              <a:off x="9520878" y="25799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16" name="Straight Arrow Connector 134">
              <a:extLst>
                <a:ext uri="{FF2B5EF4-FFF2-40B4-BE49-F238E27FC236}">
                  <a16:creationId xmlns:a16="http://schemas.microsoft.com/office/drawing/2014/main" id="{F28486A9-206C-49FC-8EA9-A31E74DDAC42}"/>
                </a:ext>
              </a:extLst>
            </p:cNvPr>
            <p:cNvCxnSpPr/>
            <p:nvPr/>
          </p:nvCxnSpPr>
          <p:spPr bwMode="auto">
            <a:xfrm flipH="1" flipV="1">
              <a:off x="9784228" y="25799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17" name="Straight Arrow Connector 135">
              <a:extLst>
                <a:ext uri="{FF2B5EF4-FFF2-40B4-BE49-F238E27FC236}">
                  <a16:creationId xmlns:a16="http://schemas.microsoft.com/office/drawing/2014/main" id="{64C71A09-1DCF-4623-9C9B-D80CFA078810}"/>
                </a:ext>
              </a:extLst>
            </p:cNvPr>
            <p:cNvCxnSpPr/>
            <p:nvPr/>
          </p:nvCxnSpPr>
          <p:spPr bwMode="auto">
            <a:xfrm flipV="1">
              <a:off x="10693815" y="25799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18" name="Straight Arrow Connector 136">
              <a:extLst>
                <a:ext uri="{FF2B5EF4-FFF2-40B4-BE49-F238E27FC236}">
                  <a16:creationId xmlns:a16="http://schemas.microsoft.com/office/drawing/2014/main" id="{E48FDEC0-057F-4DAF-A81C-61A750AF05F9}"/>
                </a:ext>
              </a:extLst>
            </p:cNvPr>
            <p:cNvCxnSpPr/>
            <p:nvPr/>
          </p:nvCxnSpPr>
          <p:spPr bwMode="auto">
            <a:xfrm flipH="1" flipV="1">
              <a:off x="10957166" y="25799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19" name="Straight Connector 137">
              <a:extLst>
                <a:ext uri="{FF2B5EF4-FFF2-40B4-BE49-F238E27FC236}">
                  <a16:creationId xmlns:a16="http://schemas.microsoft.com/office/drawing/2014/main" id="{0EF99B0F-3ECA-4A53-A98F-8F66CACA8820}"/>
                </a:ext>
              </a:extLst>
            </p:cNvPr>
            <p:cNvCxnSpPr/>
            <p:nvPr/>
          </p:nvCxnSpPr>
          <p:spPr bwMode="auto">
            <a:xfrm>
              <a:off x="8827949" y="2579999"/>
              <a:ext cx="0" cy="317005"/>
            </a:xfrm>
            <a:prstGeom prst="line">
              <a:avLst/>
            </a:prstGeom>
            <a:noFill/>
            <a:ln w="19050" cap="flat" cmpd="sng" algn="ctr">
              <a:solidFill>
                <a:schemeClr val="tx1"/>
              </a:solidFill>
              <a:prstDash val="solid"/>
              <a:round/>
              <a:headEnd type="none" w="med" len="med"/>
              <a:tailEnd type="none" w="med" len="med"/>
            </a:ln>
            <a:effectLst/>
          </p:spPr>
        </p:cxnSp>
        <p:cxnSp>
          <p:nvCxnSpPr>
            <p:cNvPr id="20" name="Straight Connector 138">
              <a:extLst>
                <a:ext uri="{FF2B5EF4-FFF2-40B4-BE49-F238E27FC236}">
                  <a16:creationId xmlns:a16="http://schemas.microsoft.com/office/drawing/2014/main" id="{4C5F65FC-4A77-4AB1-8B12-C22BE161C677}"/>
                </a:ext>
              </a:extLst>
            </p:cNvPr>
            <p:cNvCxnSpPr/>
            <p:nvPr/>
          </p:nvCxnSpPr>
          <p:spPr bwMode="auto">
            <a:xfrm>
              <a:off x="10043222" y="2579999"/>
              <a:ext cx="0" cy="317005"/>
            </a:xfrm>
            <a:prstGeom prst="line">
              <a:avLst/>
            </a:prstGeom>
            <a:noFill/>
            <a:ln w="19050" cap="flat" cmpd="sng" algn="ctr">
              <a:solidFill>
                <a:schemeClr val="tx1"/>
              </a:solidFill>
              <a:prstDash val="solid"/>
              <a:round/>
              <a:headEnd type="none" w="med" len="med"/>
              <a:tailEnd type="none" w="med" len="med"/>
            </a:ln>
            <a:effectLst/>
          </p:spPr>
        </p:cxnSp>
        <p:cxnSp>
          <p:nvCxnSpPr>
            <p:cNvPr id="21" name="Straight Connector 139">
              <a:extLst>
                <a:ext uri="{FF2B5EF4-FFF2-40B4-BE49-F238E27FC236}">
                  <a16:creationId xmlns:a16="http://schemas.microsoft.com/office/drawing/2014/main" id="{C85BB7F9-3520-4291-92E3-557C538222A5}"/>
                </a:ext>
              </a:extLst>
            </p:cNvPr>
            <p:cNvCxnSpPr/>
            <p:nvPr/>
          </p:nvCxnSpPr>
          <p:spPr bwMode="auto">
            <a:xfrm>
              <a:off x="11228611" y="2579999"/>
              <a:ext cx="0" cy="317005"/>
            </a:xfrm>
            <a:prstGeom prst="line">
              <a:avLst/>
            </a:prstGeom>
            <a:noFill/>
            <a:ln w="19050" cap="flat" cmpd="sng" algn="ctr">
              <a:solidFill>
                <a:schemeClr val="tx1"/>
              </a:solidFill>
              <a:prstDash val="solid"/>
              <a:round/>
              <a:headEnd type="none" w="med" len="med"/>
              <a:tailEnd type="none" w="med" len="med"/>
            </a:ln>
            <a:effectLst/>
          </p:spPr>
        </p:cxnSp>
        <p:sp>
          <p:nvSpPr>
            <p:cNvPr id="22" name="Oval 140">
              <a:extLst>
                <a:ext uri="{FF2B5EF4-FFF2-40B4-BE49-F238E27FC236}">
                  <a16:creationId xmlns:a16="http://schemas.microsoft.com/office/drawing/2014/main" id="{D3CDB520-EF96-4513-B84A-6D37BB3A8230}"/>
                </a:ext>
              </a:extLst>
            </p:cNvPr>
            <p:cNvSpPr/>
            <p:nvPr/>
          </p:nvSpPr>
          <p:spPr bwMode="auto">
            <a:xfrm>
              <a:off x="8298875" y="2670016"/>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23" name="Oval 141">
              <a:extLst>
                <a:ext uri="{FF2B5EF4-FFF2-40B4-BE49-F238E27FC236}">
                  <a16:creationId xmlns:a16="http://schemas.microsoft.com/office/drawing/2014/main" id="{33FBB4C7-5456-4DFB-83E4-6B665F9F4D99}"/>
                </a:ext>
              </a:extLst>
            </p:cNvPr>
            <p:cNvSpPr/>
            <p:nvPr/>
          </p:nvSpPr>
          <p:spPr bwMode="auto">
            <a:xfrm>
              <a:off x="8567133" y="276760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24" name="Oval 142">
              <a:extLst>
                <a:ext uri="{FF2B5EF4-FFF2-40B4-BE49-F238E27FC236}">
                  <a16:creationId xmlns:a16="http://schemas.microsoft.com/office/drawing/2014/main" id="{C0C6C8A7-A474-4766-A091-9FDC8F9F7C5C}"/>
                </a:ext>
              </a:extLst>
            </p:cNvPr>
            <p:cNvSpPr/>
            <p:nvPr/>
          </p:nvSpPr>
          <p:spPr bwMode="auto">
            <a:xfrm>
              <a:off x="8810540" y="288071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25" name="Oval 143">
              <a:extLst>
                <a:ext uri="{FF2B5EF4-FFF2-40B4-BE49-F238E27FC236}">
                  <a16:creationId xmlns:a16="http://schemas.microsoft.com/office/drawing/2014/main" id="{FDAFE954-C2D3-4D48-B8B9-712C939DB918}"/>
                </a:ext>
              </a:extLst>
            </p:cNvPr>
            <p:cNvSpPr/>
            <p:nvPr/>
          </p:nvSpPr>
          <p:spPr bwMode="auto">
            <a:xfrm>
              <a:off x="9503792" y="265795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26" name="Oval 144">
              <a:extLst>
                <a:ext uri="{FF2B5EF4-FFF2-40B4-BE49-F238E27FC236}">
                  <a16:creationId xmlns:a16="http://schemas.microsoft.com/office/drawing/2014/main" id="{FEE46E6E-5E20-4D5C-9C45-0E5CECB43B52}"/>
                </a:ext>
              </a:extLst>
            </p:cNvPr>
            <p:cNvSpPr/>
            <p:nvPr/>
          </p:nvSpPr>
          <p:spPr bwMode="auto">
            <a:xfrm>
              <a:off x="9765909" y="276188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27" name="Oval 145">
              <a:extLst>
                <a:ext uri="{FF2B5EF4-FFF2-40B4-BE49-F238E27FC236}">
                  <a16:creationId xmlns:a16="http://schemas.microsoft.com/office/drawing/2014/main" id="{CB3BC6D0-3849-440A-A28F-202EFE84BE47}"/>
                </a:ext>
              </a:extLst>
            </p:cNvPr>
            <p:cNvSpPr/>
            <p:nvPr/>
          </p:nvSpPr>
          <p:spPr bwMode="auto">
            <a:xfrm>
              <a:off x="10678909" y="265795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28" name="Oval 146">
              <a:extLst>
                <a:ext uri="{FF2B5EF4-FFF2-40B4-BE49-F238E27FC236}">
                  <a16:creationId xmlns:a16="http://schemas.microsoft.com/office/drawing/2014/main" id="{A9D1FD59-F644-4BA0-8349-DCD048C38B7F}"/>
                </a:ext>
              </a:extLst>
            </p:cNvPr>
            <p:cNvSpPr/>
            <p:nvPr/>
          </p:nvSpPr>
          <p:spPr bwMode="auto">
            <a:xfrm>
              <a:off x="10941026" y="276188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cxnSp>
          <p:nvCxnSpPr>
            <p:cNvPr id="29" name="Elbow Connector 32">
              <a:extLst>
                <a:ext uri="{FF2B5EF4-FFF2-40B4-BE49-F238E27FC236}">
                  <a16:creationId xmlns:a16="http://schemas.microsoft.com/office/drawing/2014/main" id="{6FF1117A-1296-4E99-A507-88FCC6206701}"/>
                </a:ext>
              </a:extLst>
            </p:cNvPr>
            <p:cNvCxnSpPr>
              <a:endCxn id="7" idx="0"/>
            </p:cNvCxnSpPr>
            <p:nvPr/>
          </p:nvCxnSpPr>
          <p:spPr bwMode="auto">
            <a:xfrm>
              <a:off x="7733455" y="2188161"/>
              <a:ext cx="849820" cy="116408"/>
            </a:xfrm>
            <a:prstGeom prst="bentConnector2">
              <a:avLst/>
            </a:prstGeom>
            <a:noFill/>
            <a:ln w="19050" cap="flat" cmpd="sng" algn="ctr">
              <a:solidFill>
                <a:schemeClr val="tx1"/>
              </a:solidFill>
              <a:prstDash val="solid"/>
              <a:round/>
              <a:headEnd type="none" w="med" len="med"/>
              <a:tailEnd type="arrow"/>
            </a:ln>
            <a:effectLst/>
          </p:spPr>
        </p:cxnSp>
        <p:cxnSp>
          <p:nvCxnSpPr>
            <p:cNvPr id="30" name="Elbow Connector 34">
              <a:extLst>
                <a:ext uri="{FF2B5EF4-FFF2-40B4-BE49-F238E27FC236}">
                  <a16:creationId xmlns:a16="http://schemas.microsoft.com/office/drawing/2014/main" id="{5025FBB9-C677-40DE-8F21-25DC79C21B1D}"/>
                </a:ext>
              </a:extLst>
            </p:cNvPr>
            <p:cNvCxnSpPr>
              <a:endCxn id="8" idx="0"/>
            </p:cNvCxnSpPr>
            <p:nvPr/>
          </p:nvCxnSpPr>
          <p:spPr bwMode="auto">
            <a:xfrm>
              <a:off x="7733455" y="2098776"/>
              <a:ext cx="2057622" cy="205793"/>
            </a:xfrm>
            <a:prstGeom prst="bentConnector2">
              <a:avLst/>
            </a:prstGeom>
            <a:noFill/>
            <a:ln w="19050" cap="flat" cmpd="sng" algn="ctr">
              <a:solidFill>
                <a:schemeClr val="tx1"/>
              </a:solidFill>
              <a:prstDash val="solid"/>
              <a:round/>
              <a:headEnd type="none" w="med" len="med"/>
              <a:tailEnd type="arrow"/>
            </a:ln>
            <a:effectLst/>
          </p:spPr>
        </p:cxnSp>
        <p:cxnSp>
          <p:nvCxnSpPr>
            <p:cNvPr id="31" name="Elbow Connector 36">
              <a:extLst>
                <a:ext uri="{FF2B5EF4-FFF2-40B4-BE49-F238E27FC236}">
                  <a16:creationId xmlns:a16="http://schemas.microsoft.com/office/drawing/2014/main" id="{4ECBA877-560B-4226-A88A-464A3E2B5816}"/>
                </a:ext>
              </a:extLst>
            </p:cNvPr>
            <p:cNvCxnSpPr>
              <a:endCxn id="9" idx="0"/>
            </p:cNvCxnSpPr>
            <p:nvPr/>
          </p:nvCxnSpPr>
          <p:spPr bwMode="auto">
            <a:xfrm>
              <a:off x="7733455" y="2004195"/>
              <a:ext cx="3228070" cy="300374"/>
            </a:xfrm>
            <a:prstGeom prst="bentConnector2">
              <a:avLst/>
            </a:prstGeom>
            <a:noFill/>
            <a:ln w="19050" cap="flat" cmpd="sng" algn="ctr">
              <a:solidFill>
                <a:schemeClr val="tx1"/>
              </a:solidFill>
              <a:prstDash val="solid"/>
              <a:round/>
              <a:headEnd type="none" w="med" len="med"/>
              <a:tailEnd type="arrow"/>
            </a:ln>
            <a:effectLst/>
          </p:spPr>
        </p:cxnSp>
        <p:sp>
          <p:nvSpPr>
            <p:cNvPr id="32" name="TextBox 150">
              <a:extLst>
                <a:ext uri="{FF2B5EF4-FFF2-40B4-BE49-F238E27FC236}">
                  <a16:creationId xmlns:a16="http://schemas.microsoft.com/office/drawing/2014/main" id="{94A7BBD7-A78E-4D47-9E8A-304F58B1D738}"/>
                </a:ext>
              </a:extLst>
            </p:cNvPr>
            <p:cNvSpPr txBox="1"/>
            <p:nvPr/>
          </p:nvSpPr>
          <p:spPr>
            <a:xfrm>
              <a:off x="8170271" y="2134999"/>
              <a:ext cx="428322" cy="215444"/>
            </a:xfrm>
            <a:prstGeom prst="rect">
              <a:avLst/>
            </a:prstGeom>
            <a:noFill/>
          </p:spPr>
          <p:txBody>
            <a:bodyPr wrap="none" rtlCol="0">
              <a:spAutoFit/>
            </a:bodyPr>
            <a:lstStyle/>
            <a:p>
              <a:r>
                <a:rPr lang="en-GB" sz="800" b="0" dirty="0"/>
                <a:t>select </a:t>
              </a:r>
              <a:endParaRPr lang="en-GB" sz="1050" dirty="0"/>
            </a:p>
          </p:txBody>
        </p:sp>
        <p:sp>
          <p:nvSpPr>
            <p:cNvPr id="33" name="TextBox 47">
              <a:extLst>
                <a:ext uri="{FF2B5EF4-FFF2-40B4-BE49-F238E27FC236}">
                  <a16:creationId xmlns:a16="http://schemas.microsoft.com/office/drawing/2014/main" id="{443A7456-F2C0-4B93-88D7-FDD2712FDF9F}"/>
                </a:ext>
              </a:extLst>
            </p:cNvPr>
            <p:cNvSpPr txBox="1"/>
            <p:nvPr/>
          </p:nvSpPr>
          <p:spPr>
            <a:xfrm>
              <a:off x="9352788" y="2124865"/>
              <a:ext cx="428322" cy="215444"/>
            </a:xfrm>
            <a:prstGeom prst="rect">
              <a:avLst/>
            </a:prstGeom>
            <a:noFill/>
          </p:spPr>
          <p:txBody>
            <a:bodyPr wrap="none" rtlCol="0">
              <a:spAutoFit/>
            </a:bodyPr>
            <a:lstStyle/>
            <a:p>
              <a:r>
                <a:rPr lang="en-GB" sz="800" b="0" dirty="0"/>
                <a:t>select </a:t>
              </a:r>
              <a:endParaRPr lang="en-GB" sz="1050" dirty="0"/>
            </a:p>
          </p:txBody>
        </p:sp>
        <p:sp>
          <p:nvSpPr>
            <p:cNvPr id="34" name="TextBox 47">
              <a:extLst>
                <a:ext uri="{FF2B5EF4-FFF2-40B4-BE49-F238E27FC236}">
                  <a16:creationId xmlns:a16="http://schemas.microsoft.com/office/drawing/2014/main" id="{906CB8F4-78BF-4E6B-A941-02C5E397BA1C}"/>
                </a:ext>
              </a:extLst>
            </p:cNvPr>
            <p:cNvSpPr txBox="1"/>
            <p:nvPr/>
          </p:nvSpPr>
          <p:spPr>
            <a:xfrm>
              <a:off x="10512842" y="2123235"/>
              <a:ext cx="428322" cy="215444"/>
            </a:xfrm>
            <a:prstGeom prst="rect">
              <a:avLst/>
            </a:prstGeom>
            <a:noFill/>
          </p:spPr>
          <p:txBody>
            <a:bodyPr wrap="none" rtlCol="0">
              <a:spAutoFit/>
            </a:bodyPr>
            <a:lstStyle/>
            <a:p>
              <a:r>
                <a:rPr lang="en-GB" sz="800" b="0" dirty="0"/>
                <a:t>select </a:t>
              </a:r>
              <a:endParaRPr lang="en-GB" sz="1050" dirty="0"/>
            </a:p>
          </p:txBody>
        </p:sp>
        <p:sp>
          <p:nvSpPr>
            <p:cNvPr id="35" name="Textfeld 12">
              <a:extLst>
                <a:ext uri="{FF2B5EF4-FFF2-40B4-BE49-F238E27FC236}">
                  <a16:creationId xmlns:a16="http://schemas.microsoft.com/office/drawing/2014/main" id="{61674CBE-00E3-4025-BB7D-FBD1FD8D3937}"/>
                </a:ext>
              </a:extLst>
            </p:cNvPr>
            <p:cNvSpPr txBox="1"/>
            <p:nvPr/>
          </p:nvSpPr>
          <p:spPr>
            <a:xfrm>
              <a:off x="7759700" y="1689100"/>
              <a:ext cx="3210166" cy="330200"/>
            </a:xfrm>
            <a:prstGeom prst="rect">
              <a:avLst/>
            </a:prstGeom>
          </p:spPr>
          <p:txBody>
            <a:bodyPr vert="horz" wrap="none" lIns="0" tIns="0" rIns="0" bIns="0" rtlCol="0" anchor="t">
              <a:normAutofit/>
            </a:bodyPr>
            <a:lstStyle/>
            <a:p>
              <a:pPr algn="ctr"/>
              <a:r>
                <a:rPr lang="en-GB" sz="1600" dirty="0"/>
                <a:t>Single controller multiple parallel targets</a:t>
              </a:r>
            </a:p>
          </p:txBody>
        </p:sp>
        <p:sp>
          <p:nvSpPr>
            <p:cNvPr id="36" name="Rectangle 3">
              <a:extLst>
                <a:ext uri="{FF2B5EF4-FFF2-40B4-BE49-F238E27FC236}">
                  <a16:creationId xmlns:a16="http://schemas.microsoft.com/office/drawing/2014/main" id="{1D3EB232-7BA9-4C58-AC34-A1900C3DB996}"/>
                </a:ext>
              </a:extLst>
            </p:cNvPr>
            <p:cNvSpPr/>
            <p:nvPr/>
          </p:nvSpPr>
          <p:spPr bwMode="auto">
            <a:xfrm>
              <a:off x="6868319" y="3543300"/>
              <a:ext cx="877836" cy="100298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0" dirty="0">
                  <a:solidFill>
                    <a:schemeClr val="bg1"/>
                  </a:solidFill>
                </a:rPr>
                <a:t>MCU</a:t>
              </a:r>
              <a:endParaRPr kumimoji="0" lang="en-GB" sz="1100" b="0" i="0" u="none" strike="noStrike" cap="none" normalizeH="0" baseline="0" dirty="0">
                <a:ln>
                  <a:noFill/>
                </a:ln>
                <a:solidFill>
                  <a:schemeClr val="bg1"/>
                </a:solidFill>
                <a:effectLst/>
              </a:endParaRPr>
            </a:p>
          </p:txBody>
        </p:sp>
        <p:sp>
          <p:nvSpPr>
            <p:cNvPr id="37" name="Rectangle 5">
              <a:extLst>
                <a:ext uri="{FF2B5EF4-FFF2-40B4-BE49-F238E27FC236}">
                  <a16:creationId xmlns:a16="http://schemas.microsoft.com/office/drawing/2014/main" id="{73732C49-2BAC-4E20-96AE-4E818689565C}"/>
                </a:ext>
              </a:extLst>
            </p:cNvPr>
            <p:cNvSpPr/>
            <p:nvPr/>
          </p:nvSpPr>
          <p:spPr bwMode="auto">
            <a:xfrm>
              <a:off x="8157057" y="39174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fontAlgn="base">
                <a:lnSpc>
                  <a:spcPct val="100000"/>
                </a:lnSpc>
                <a:spcBef>
                  <a:spcPct val="0"/>
                </a:spcBef>
                <a:spcAft>
                  <a:spcPct val="0"/>
                </a:spcAft>
                <a:buClrTx/>
                <a:buSzTx/>
                <a:buFontTx/>
                <a:buNone/>
                <a:tabLst/>
              </a:pPr>
              <a:r>
                <a:rPr lang="en-GB" sz="1100" dirty="0"/>
                <a:t>Peripheral 1</a:t>
              </a:r>
            </a:p>
          </p:txBody>
        </p:sp>
        <p:sp>
          <p:nvSpPr>
            <p:cNvPr id="38" name="Rectangle 6">
              <a:extLst>
                <a:ext uri="{FF2B5EF4-FFF2-40B4-BE49-F238E27FC236}">
                  <a16:creationId xmlns:a16="http://schemas.microsoft.com/office/drawing/2014/main" id="{884995D4-710B-4878-977C-9AD56532FCA7}"/>
                </a:ext>
              </a:extLst>
            </p:cNvPr>
            <p:cNvSpPr/>
            <p:nvPr/>
          </p:nvSpPr>
          <p:spPr bwMode="auto">
            <a:xfrm>
              <a:off x="9364859" y="39174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1100" dirty="0"/>
                <a:t>Peripheral 2</a:t>
              </a:r>
            </a:p>
          </p:txBody>
        </p:sp>
        <p:sp>
          <p:nvSpPr>
            <p:cNvPr id="39" name="Rectangle 7">
              <a:extLst>
                <a:ext uri="{FF2B5EF4-FFF2-40B4-BE49-F238E27FC236}">
                  <a16:creationId xmlns:a16="http://schemas.microsoft.com/office/drawing/2014/main" id="{947D643B-19A9-4D50-AA68-04EB26014F0C}"/>
                </a:ext>
              </a:extLst>
            </p:cNvPr>
            <p:cNvSpPr/>
            <p:nvPr/>
          </p:nvSpPr>
          <p:spPr bwMode="auto">
            <a:xfrm>
              <a:off x="10535307" y="39174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dirty="0"/>
                <a:t>Peripheral 3</a:t>
              </a:r>
              <a:endParaRPr kumimoji="0" lang="en-GB" sz="1100" i="0" u="none" strike="noStrike" cap="none" normalizeH="0" baseline="0" dirty="0">
                <a:ln>
                  <a:noFill/>
                </a:ln>
                <a:solidFill>
                  <a:srgbClr val="000000"/>
                </a:solidFill>
                <a:effectLst/>
              </a:endParaRPr>
            </a:p>
          </p:txBody>
        </p:sp>
        <p:cxnSp>
          <p:nvCxnSpPr>
            <p:cNvPr id="40" name="Straight Connector 8">
              <a:extLst>
                <a:ext uri="{FF2B5EF4-FFF2-40B4-BE49-F238E27FC236}">
                  <a16:creationId xmlns:a16="http://schemas.microsoft.com/office/drawing/2014/main" id="{3FA31B6A-EAB5-47AF-BC05-3308659C8435}"/>
                </a:ext>
              </a:extLst>
            </p:cNvPr>
            <p:cNvCxnSpPr/>
            <p:nvPr/>
          </p:nvCxnSpPr>
          <p:spPr bwMode="auto">
            <a:xfrm>
              <a:off x="7746155" y="4291639"/>
              <a:ext cx="3666988" cy="0"/>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10">
              <a:extLst>
                <a:ext uri="{FF2B5EF4-FFF2-40B4-BE49-F238E27FC236}">
                  <a16:creationId xmlns:a16="http://schemas.microsoft.com/office/drawing/2014/main" id="{27687966-12BA-4B31-9A8E-5A733D1E7DA6}"/>
                </a:ext>
              </a:extLst>
            </p:cNvPr>
            <p:cNvCxnSpPr>
              <a:cxnSpLocks/>
              <a:endCxn id="53" idx="6"/>
            </p:cNvCxnSpPr>
            <p:nvPr/>
          </p:nvCxnSpPr>
          <p:spPr bwMode="auto">
            <a:xfrm>
              <a:off x="7736059" y="4394996"/>
              <a:ext cx="867723" cy="0"/>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11">
              <a:extLst>
                <a:ext uri="{FF2B5EF4-FFF2-40B4-BE49-F238E27FC236}">
                  <a16:creationId xmlns:a16="http://schemas.microsoft.com/office/drawing/2014/main" id="{2D5AAC69-67B6-4695-AF4F-E93913C9427B}"/>
                </a:ext>
              </a:extLst>
            </p:cNvPr>
            <p:cNvCxnSpPr/>
            <p:nvPr/>
          </p:nvCxnSpPr>
          <p:spPr bwMode="auto">
            <a:xfrm>
              <a:off x="7746155" y="4509905"/>
              <a:ext cx="3666988" cy="0"/>
            </a:xfrm>
            <a:prstGeom prst="line">
              <a:avLst/>
            </a:prstGeom>
            <a:noFill/>
            <a:ln w="19050" cap="flat" cmpd="sng" algn="ctr">
              <a:solidFill>
                <a:schemeClr val="tx1"/>
              </a:solidFill>
              <a:prstDash val="solid"/>
              <a:round/>
              <a:headEnd type="triangle" w="med" len="med"/>
              <a:tailEnd type="none" w="med" len="med"/>
            </a:ln>
            <a:effectLst/>
          </p:spPr>
        </p:cxnSp>
        <p:cxnSp>
          <p:nvCxnSpPr>
            <p:cNvPr id="43" name="Straight Arrow Connector 9">
              <a:extLst>
                <a:ext uri="{FF2B5EF4-FFF2-40B4-BE49-F238E27FC236}">
                  <a16:creationId xmlns:a16="http://schemas.microsoft.com/office/drawing/2014/main" id="{C5289C26-C7EA-430D-84A5-A9F12F026621}"/>
                </a:ext>
              </a:extLst>
            </p:cNvPr>
            <p:cNvCxnSpPr/>
            <p:nvPr/>
          </p:nvCxnSpPr>
          <p:spPr bwMode="auto">
            <a:xfrm flipV="1">
              <a:off x="8331379" y="41928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44" name="Straight Arrow Connector 13">
              <a:extLst>
                <a:ext uri="{FF2B5EF4-FFF2-40B4-BE49-F238E27FC236}">
                  <a16:creationId xmlns:a16="http://schemas.microsoft.com/office/drawing/2014/main" id="{55454BAA-B8F9-43ED-93A2-EB525CAC71B6}"/>
                </a:ext>
              </a:extLst>
            </p:cNvPr>
            <p:cNvCxnSpPr/>
            <p:nvPr/>
          </p:nvCxnSpPr>
          <p:spPr bwMode="auto">
            <a:xfrm flipH="1" flipV="1">
              <a:off x="8592234" y="4187418"/>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45" name="Straight Arrow Connector 15">
              <a:extLst>
                <a:ext uri="{FF2B5EF4-FFF2-40B4-BE49-F238E27FC236}">
                  <a16:creationId xmlns:a16="http://schemas.microsoft.com/office/drawing/2014/main" id="{51B5A4D6-B53E-4A27-B02F-D2DD0CEE94AB}"/>
                </a:ext>
              </a:extLst>
            </p:cNvPr>
            <p:cNvCxnSpPr/>
            <p:nvPr/>
          </p:nvCxnSpPr>
          <p:spPr bwMode="auto">
            <a:xfrm flipV="1">
              <a:off x="9533578" y="41928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46" name="Straight Arrow Connector 16">
              <a:extLst>
                <a:ext uri="{FF2B5EF4-FFF2-40B4-BE49-F238E27FC236}">
                  <a16:creationId xmlns:a16="http://schemas.microsoft.com/office/drawing/2014/main" id="{DC9622FD-431D-4243-9E9A-2B32550C38E6}"/>
                </a:ext>
              </a:extLst>
            </p:cNvPr>
            <p:cNvCxnSpPr>
              <a:cxnSpLocks/>
              <a:stCxn id="56" idx="4"/>
            </p:cNvCxnSpPr>
            <p:nvPr/>
          </p:nvCxnSpPr>
          <p:spPr bwMode="auto">
            <a:xfrm flipV="1">
              <a:off x="9796459" y="4199379"/>
              <a:ext cx="912" cy="212034"/>
            </a:xfrm>
            <a:prstGeom prst="straightConnector1">
              <a:avLst/>
            </a:prstGeom>
            <a:noFill/>
            <a:ln w="19050" cap="flat" cmpd="sng" algn="ctr">
              <a:solidFill>
                <a:schemeClr val="tx1"/>
              </a:solidFill>
              <a:prstDash val="solid"/>
              <a:round/>
              <a:headEnd type="none" w="med" len="med"/>
              <a:tailEnd type="triangle"/>
            </a:ln>
            <a:effectLst/>
          </p:spPr>
        </p:cxnSp>
        <p:cxnSp>
          <p:nvCxnSpPr>
            <p:cNvPr id="47" name="Straight Arrow Connector 17">
              <a:extLst>
                <a:ext uri="{FF2B5EF4-FFF2-40B4-BE49-F238E27FC236}">
                  <a16:creationId xmlns:a16="http://schemas.microsoft.com/office/drawing/2014/main" id="{72D2D573-6139-4A1E-88BD-2D0B3C3C24A7}"/>
                </a:ext>
              </a:extLst>
            </p:cNvPr>
            <p:cNvCxnSpPr/>
            <p:nvPr/>
          </p:nvCxnSpPr>
          <p:spPr bwMode="auto">
            <a:xfrm flipV="1">
              <a:off x="10706515" y="41928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48" name="Straight Arrow Connector 18">
              <a:extLst>
                <a:ext uri="{FF2B5EF4-FFF2-40B4-BE49-F238E27FC236}">
                  <a16:creationId xmlns:a16="http://schemas.microsoft.com/office/drawing/2014/main" id="{68310227-258E-4068-8F76-FDB59C443843}"/>
                </a:ext>
              </a:extLst>
            </p:cNvPr>
            <p:cNvCxnSpPr/>
            <p:nvPr/>
          </p:nvCxnSpPr>
          <p:spPr bwMode="auto">
            <a:xfrm flipH="1" flipV="1">
              <a:off x="10969866" y="41928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49" name="Straight Connector 19">
              <a:extLst>
                <a:ext uri="{FF2B5EF4-FFF2-40B4-BE49-F238E27FC236}">
                  <a16:creationId xmlns:a16="http://schemas.microsoft.com/office/drawing/2014/main" id="{637E5828-1F8C-4828-B98A-88E4DC580180}"/>
                </a:ext>
              </a:extLst>
            </p:cNvPr>
            <p:cNvCxnSpPr/>
            <p:nvPr/>
          </p:nvCxnSpPr>
          <p:spPr bwMode="auto">
            <a:xfrm flipH="1">
              <a:off x="8839200" y="4192899"/>
              <a:ext cx="1449" cy="201301"/>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21">
              <a:extLst>
                <a:ext uri="{FF2B5EF4-FFF2-40B4-BE49-F238E27FC236}">
                  <a16:creationId xmlns:a16="http://schemas.microsoft.com/office/drawing/2014/main" id="{E8E7DCDD-F462-4DF8-BCDD-DC9CBE64C574}"/>
                </a:ext>
              </a:extLst>
            </p:cNvPr>
            <p:cNvCxnSpPr/>
            <p:nvPr/>
          </p:nvCxnSpPr>
          <p:spPr bwMode="auto">
            <a:xfrm>
              <a:off x="10055922" y="4192899"/>
              <a:ext cx="2478" cy="201301"/>
            </a:xfrm>
            <a:prstGeom prst="line">
              <a:avLst/>
            </a:prstGeom>
            <a:noFill/>
            <a:ln w="19050" cap="flat" cmpd="sng" algn="ctr">
              <a:solidFill>
                <a:schemeClr val="tx1"/>
              </a:solidFill>
              <a:prstDash val="solid"/>
              <a:round/>
              <a:headEnd type="none" w="med" len="med"/>
              <a:tailEnd type="none" w="med" len="med"/>
            </a:ln>
            <a:effectLst/>
          </p:spPr>
        </p:cxnSp>
        <p:cxnSp>
          <p:nvCxnSpPr>
            <p:cNvPr id="51" name="Straight Connector 22">
              <a:extLst>
                <a:ext uri="{FF2B5EF4-FFF2-40B4-BE49-F238E27FC236}">
                  <a16:creationId xmlns:a16="http://schemas.microsoft.com/office/drawing/2014/main" id="{19E61943-43BB-41FC-A7F1-914E30EDB6BC}"/>
                </a:ext>
              </a:extLst>
            </p:cNvPr>
            <p:cNvCxnSpPr>
              <a:cxnSpLocks/>
            </p:cNvCxnSpPr>
            <p:nvPr/>
          </p:nvCxnSpPr>
          <p:spPr bwMode="auto">
            <a:xfrm>
              <a:off x="11241311" y="4192899"/>
              <a:ext cx="0" cy="317006"/>
            </a:xfrm>
            <a:prstGeom prst="line">
              <a:avLst/>
            </a:prstGeom>
            <a:noFill/>
            <a:ln w="19050" cap="flat" cmpd="sng" algn="ctr">
              <a:solidFill>
                <a:schemeClr val="tx1"/>
              </a:solidFill>
              <a:prstDash val="solid"/>
              <a:round/>
              <a:headEnd type="none" w="med" len="med"/>
              <a:tailEnd type="none" w="med" len="med"/>
            </a:ln>
            <a:effectLst/>
          </p:spPr>
        </p:cxnSp>
        <p:sp>
          <p:nvSpPr>
            <p:cNvPr id="52" name="Oval 170">
              <a:extLst>
                <a:ext uri="{FF2B5EF4-FFF2-40B4-BE49-F238E27FC236}">
                  <a16:creationId xmlns:a16="http://schemas.microsoft.com/office/drawing/2014/main" id="{AB141A34-1A48-4825-9F26-0F8BD0DBDD22}"/>
                </a:ext>
              </a:extLst>
            </p:cNvPr>
            <p:cNvSpPr/>
            <p:nvPr/>
          </p:nvSpPr>
          <p:spPr bwMode="auto">
            <a:xfrm>
              <a:off x="8315204" y="4276566"/>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53" name="Oval 171">
              <a:extLst>
                <a:ext uri="{FF2B5EF4-FFF2-40B4-BE49-F238E27FC236}">
                  <a16:creationId xmlns:a16="http://schemas.microsoft.com/office/drawing/2014/main" id="{C4A465D0-03E2-467D-9FA6-0B112AB9B7FA}"/>
                </a:ext>
              </a:extLst>
            </p:cNvPr>
            <p:cNvSpPr/>
            <p:nvPr/>
          </p:nvSpPr>
          <p:spPr bwMode="auto">
            <a:xfrm>
              <a:off x="8565484" y="4379923"/>
              <a:ext cx="38298"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54" name="Oval 172">
              <a:extLst>
                <a:ext uri="{FF2B5EF4-FFF2-40B4-BE49-F238E27FC236}">
                  <a16:creationId xmlns:a16="http://schemas.microsoft.com/office/drawing/2014/main" id="{C268C3BB-7883-460C-BDC8-EBE7110BBE3F}"/>
                </a:ext>
              </a:extLst>
            </p:cNvPr>
            <p:cNvSpPr/>
            <p:nvPr/>
          </p:nvSpPr>
          <p:spPr bwMode="auto">
            <a:xfrm>
              <a:off x="8823240" y="449361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55" name="Oval 173">
              <a:extLst>
                <a:ext uri="{FF2B5EF4-FFF2-40B4-BE49-F238E27FC236}">
                  <a16:creationId xmlns:a16="http://schemas.microsoft.com/office/drawing/2014/main" id="{87268927-45EC-4E88-94F7-6E1D4296E098}"/>
                </a:ext>
              </a:extLst>
            </p:cNvPr>
            <p:cNvSpPr/>
            <p:nvPr/>
          </p:nvSpPr>
          <p:spPr bwMode="auto">
            <a:xfrm>
              <a:off x="9516492" y="427085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56" name="Oval 174">
              <a:extLst>
                <a:ext uri="{FF2B5EF4-FFF2-40B4-BE49-F238E27FC236}">
                  <a16:creationId xmlns:a16="http://schemas.microsoft.com/office/drawing/2014/main" id="{73AD30FF-542B-4433-99AB-BFD9FD4F37F6}"/>
                </a:ext>
              </a:extLst>
            </p:cNvPr>
            <p:cNvSpPr/>
            <p:nvPr/>
          </p:nvSpPr>
          <p:spPr bwMode="auto">
            <a:xfrm>
              <a:off x="9779051" y="438126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57" name="Oval 175">
              <a:extLst>
                <a:ext uri="{FF2B5EF4-FFF2-40B4-BE49-F238E27FC236}">
                  <a16:creationId xmlns:a16="http://schemas.microsoft.com/office/drawing/2014/main" id="{4D4F3646-7F2A-4F81-B433-D92CDAF78F2D}"/>
                </a:ext>
              </a:extLst>
            </p:cNvPr>
            <p:cNvSpPr/>
            <p:nvPr/>
          </p:nvSpPr>
          <p:spPr bwMode="auto">
            <a:xfrm>
              <a:off x="10691609" y="427085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58" name="Oval 176">
              <a:extLst>
                <a:ext uri="{FF2B5EF4-FFF2-40B4-BE49-F238E27FC236}">
                  <a16:creationId xmlns:a16="http://schemas.microsoft.com/office/drawing/2014/main" id="{4D878ED1-BBD0-46D0-A6C2-BEF9EACF4055}"/>
                </a:ext>
              </a:extLst>
            </p:cNvPr>
            <p:cNvSpPr/>
            <p:nvPr/>
          </p:nvSpPr>
          <p:spPr bwMode="auto">
            <a:xfrm>
              <a:off x="10953726" y="437478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cxnSp>
          <p:nvCxnSpPr>
            <p:cNvPr id="59" name="Elbow Connector 36">
              <a:extLst>
                <a:ext uri="{FF2B5EF4-FFF2-40B4-BE49-F238E27FC236}">
                  <a16:creationId xmlns:a16="http://schemas.microsoft.com/office/drawing/2014/main" id="{92D86379-F001-45E9-BCB1-F00507F64833}"/>
                </a:ext>
              </a:extLst>
            </p:cNvPr>
            <p:cNvCxnSpPr>
              <a:endCxn id="39" idx="0"/>
            </p:cNvCxnSpPr>
            <p:nvPr/>
          </p:nvCxnSpPr>
          <p:spPr bwMode="auto">
            <a:xfrm>
              <a:off x="7746155" y="3617095"/>
              <a:ext cx="3228070" cy="300374"/>
            </a:xfrm>
            <a:prstGeom prst="bentConnector2">
              <a:avLst/>
            </a:prstGeom>
            <a:noFill/>
            <a:ln w="19050" cap="flat" cmpd="sng" algn="ctr">
              <a:solidFill>
                <a:schemeClr val="tx1"/>
              </a:solidFill>
              <a:prstDash val="solid"/>
              <a:round/>
              <a:headEnd type="none" w="med" len="med"/>
              <a:tailEnd type="arrow"/>
            </a:ln>
            <a:effectLst/>
          </p:spPr>
        </p:cxnSp>
        <p:sp>
          <p:nvSpPr>
            <p:cNvPr id="60" name="TextBox 47">
              <a:extLst>
                <a:ext uri="{FF2B5EF4-FFF2-40B4-BE49-F238E27FC236}">
                  <a16:creationId xmlns:a16="http://schemas.microsoft.com/office/drawing/2014/main" id="{CF171FAB-9107-495E-BF49-A3DF8F947CE6}"/>
                </a:ext>
              </a:extLst>
            </p:cNvPr>
            <p:cNvSpPr txBox="1"/>
            <p:nvPr/>
          </p:nvSpPr>
          <p:spPr>
            <a:xfrm>
              <a:off x="8176419" y="3733800"/>
              <a:ext cx="428322" cy="215444"/>
            </a:xfrm>
            <a:prstGeom prst="rect">
              <a:avLst/>
            </a:prstGeom>
            <a:noFill/>
          </p:spPr>
          <p:txBody>
            <a:bodyPr wrap="none" rtlCol="0">
              <a:spAutoFit/>
            </a:bodyPr>
            <a:lstStyle/>
            <a:p>
              <a:r>
                <a:rPr lang="en-GB" sz="800" b="0" dirty="0"/>
                <a:t>select </a:t>
              </a:r>
              <a:endParaRPr lang="en-GB" sz="1050" dirty="0"/>
            </a:p>
          </p:txBody>
        </p:sp>
        <p:sp>
          <p:nvSpPr>
            <p:cNvPr id="61" name="TextBox 47">
              <a:extLst>
                <a:ext uri="{FF2B5EF4-FFF2-40B4-BE49-F238E27FC236}">
                  <a16:creationId xmlns:a16="http://schemas.microsoft.com/office/drawing/2014/main" id="{4232AAD9-C060-4CBF-AB51-55496A3CC8D4}"/>
                </a:ext>
              </a:extLst>
            </p:cNvPr>
            <p:cNvSpPr txBox="1"/>
            <p:nvPr/>
          </p:nvSpPr>
          <p:spPr>
            <a:xfrm>
              <a:off x="9344819" y="3745042"/>
              <a:ext cx="428322" cy="215444"/>
            </a:xfrm>
            <a:prstGeom prst="rect">
              <a:avLst/>
            </a:prstGeom>
            <a:noFill/>
          </p:spPr>
          <p:txBody>
            <a:bodyPr wrap="none" rtlCol="0">
              <a:spAutoFit/>
            </a:bodyPr>
            <a:lstStyle/>
            <a:p>
              <a:r>
                <a:rPr lang="en-GB" sz="800" b="0" dirty="0"/>
                <a:t>select </a:t>
              </a:r>
              <a:endParaRPr lang="en-GB" sz="1050" dirty="0"/>
            </a:p>
          </p:txBody>
        </p:sp>
        <p:sp>
          <p:nvSpPr>
            <p:cNvPr id="62" name="TextBox 47">
              <a:extLst>
                <a:ext uri="{FF2B5EF4-FFF2-40B4-BE49-F238E27FC236}">
                  <a16:creationId xmlns:a16="http://schemas.microsoft.com/office/drawing/2014/main" id="{B7E73A7C-73AE-4076-98F5-B02F674294B2}"/>
                </a:ext>
              </a:extLst>
            </p:cNvPr>
            <p:cNvSpPr txBox="1"/>
            <p:nvPr/>
          </p:nvSpPr>
          <p:spPr>
            <a:xfrm>
              <a:off x="10512842" y="3742938"/>
              <a:ext cx="428322" cy="215444"/>
            </a:xfrm>
            <a:prstGeom prst="rect">
              <a:avLst/>
            </a:prstGeom>
            <a:noFill/>
          </p:spPr>
          <p:txBody>
            <a:bodyPr wrap="none" rtlCol="0">
              <a:spAutoFit/>
            </a:bodyPr>
            <a:lstStyle/>
            <a:p>
              <a:r>
                <a:rPr lang="en-GB" sz="800" b="0" dirty="0"/>
                <a:t>select </a:t>
              </a:r>
              <a:endParaRPr lang="en-GB" sz="1050" dirty="0"/>
            </a:p>
          </p:txBody>
        </p:sp>
        <p:sp>
          <p:nvSpPr>
            <p:cNvPr id="63" name="Textfeld 105">
              <a:extLst>
                <a:ext uri="{FF2B5EF4-FFF2-40B4-BE49-F238E27FC236}">
                  <a16:creationId xmlns:a16="http://schemas.microsoft.com/office/drawing/2014/main" id="{6F53F9A2-4261-411D-89DE-93EE4ACB217C}"/>
                </a:ext>
              </a:extLst>
            </p:cNvPr>
            <p:cNvSpPr txBox="1"/>
            <p:nvPr/>
          </p:nvSpPr>
          <p:spPr>
            <a:xfrm>
              <a:off x="7772400" y="3289300"/>
              <a:ext cx="3216142" cy="330200"/>
            </a:xfrm>
            <a:prstGeom prst="rect">
              <a:avLst/>
            </a:prstGeom>
          </p:spPr>
          <p:txBody>
            <a:bodyPr vert="horz" wrap="none" lIns="0" tIns="0" rIns="0" bIns="0" rtlCol="0" anchor="t">
              <a:normAutofit/>
            </a:bodyPr>
            <a:lstStyle/>
            <a:p>
              <a:pPr algn="ctr"/>
              <a:r>
                <a:rPr lang="en-GB" sz="1600" dirty="0"/>
                <a:t>Single controller multiple serial targets</a:t>
              </a:r>
            </a:p>
          </p:txBody>
        </p:sp>
        <p:cxnSp>
          <p:nvCxnSpPr>
            <p:cNvPr id="64" name="Gerade Verbindung mit Pfeil 109">
              <a:extLst>
                <a:ext uri="{FF2B5EF4-FFF2-40B4-BE49-F238E27FC236}">
                  <a16:creationId xmlns:a16="http://schemas.microsoft.com/office/drawing/2014/main" id="{FCFDC87F-6EF5-4138-ABBF-7E6F447C15EF}"/>
                </a:ext>
              </a:extLst>
            </p:cNvPr>
            <p:cNvCxnSpPr/>
            <p:nvPr/>
          </p:nvCxnSpPr>
          <p:spPr>
            <a:xfrm>
              <a:off x="8636000" y="3619500"/>
              <a:ext cx="0" cy="27940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110">
              <a:extLst>
                <a:ext uri="{FF2B5EF4-FFF2-40B4-BE49-F238E27FC236}">
                  <a16:creationId xmlns:a16="http://schemas.microsoft.com/office/drawing/2014/main" id="{69EDE194-C85C-4C3E-AADA-7A62072834EE}"/>
                </a:ext>
              </a:extLst>
            </p:cNvPr>
            <p:cNvCxnSpPr/>
            <p:nvPr/>
          </p:nvCxnSpPr>
          <p:spPr>
            <a:xfrm>
              <a:off x="9804400" y="3619500"/>
              <a:ext cx="0" cy="279400"/>
            </a:xfrm>
            <a:prstGeom prst="straightConnector1">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Connector 8">
              <a:extLst>
                <a:ext uri="{FF2B5EF4-FFF2-40B4-BE49-F238E27FC236}">
                  <a16:creationId xmlns:a16="http://schemas.microsoft.com/office/drawing/2014/main" id="{0C53FD92-63F9-4C8D-8759-8CD891C80FEE}"/>
                </a:ext>
              </a:extLst>
            </p:cNvPr>
            <p:cNvCxnSpPr>
              <a:cxnSpLocks/>
            </p:cNvCxnSpPr>
            <p:nvPr/>
          </p:nvCxnSpPr>
          <p:spPr bwMode="auto">
            <a:xfrm>
              <a:off x="8830959" y="4393239"/>
              <a:ext cx="957271" cy="7279"/>
            </a:xfrm>
            <a:prstGeom prst="line">
              <a:avLst/>
            </a:prstGeom>
            <a:noFill/>
            <a:ln w="19050" cap="flat" cmpd="sng" algn="ctr">
              <a:solidFill>
                <a:schemeClr val="tx1"/>
              </a:solidFill>
              <a:prstDash val="solid"/>
              <a:round/>
              <a:headEnd type="none" w="med" len="med"/>
              <a:tailEnd type="none" w="med" len="med"/>
            </a:ln>
            <a:effectLst/>
          </p:spPr>
        </p:cxnSp>
        <p:cxnSp>
          <p:nvCxnSpPr>
            <p:cNvPr id="67" name="Straight Connector 8">
              <a:extLst>
                <a:ext uri="{FF2B5EF4-FFF2-40B4-BE49-F238E27FC236}">
                  <a16:creationId xmlns:a16="http://schemas.microsoft.com/office/drawing/2014/main" id="{B431FC82-3ACE-4297-9C17-60388FF34E9D}"/>
                </a:ext>
              </a:extLst>
            </p:cNvPr>
            <p:cNvCxnSpPr>
              <a:cxnSpLocks/>
              <a:endCxn id="58" idx="2"/>
            </p:cNvCxnSpPr>
            <p:nvPr/>
          </p:nvCxnSpPr>
          <p:spPr bwMode="auto">
            <a:xfrm flipV="1">
              <a:off x="10047722" y="4389861"/>
              <a:ext cx="906004" cy="4530"/>
            </a:xfrm>
            <a:prstGeom prst="line">
              <a:avLst/>
            </a:prstGeom>
            <a:noFill/>
            <a:ln w="19050" cap="flat" cmpd="sng" algn="ctr">
              <a:solidFill>
                <a:schemeClr val="tx1"/>
              </a:solidFill>
              <a:prstDash val="solid"/>
              <a:round/>
              <a:headEnd type="none" w="med" len="med"/>
              <a:tailEnd type="none" w="med" len="med"/>
            </a:ln>
            <a:effectLst/>
          </p:spPr>
        </p:cxnSp>
        <p:sp>
          <p:nvSpPr>
            <p:cNvPr id="68" name="Rectangle 3">
              <a:extLst>
                <a:ext uri="{FF2B5EF4-FFF2-40B4-BE49-F238E27FC236}">
                  <a16:creationId xmlns:a16="http://schemas.microsoft.com/office/drawing/2014/main" id="{683DAE3A-E118-41C0-95BD-253C88F321EF}"/>
                </a:ext>
              </a:extLst>
            </p:cNvPr>
            <p:cNvSpPr/>
            <p:nvPr/>
          </p:nvSpPr>
          <p:spPr bwMode="auto">
            <a:xfrm>
              <a:off x="6893719" y="368299"/>
              <a:ext cx="877836" cy="100298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0" dirty="0">
                  <a:solidFill>
                    <a:schemeClr val="bg1"/>
                  </a:solidFill>
                </a:rPr>
                <a:t>MCU</a:t>
              </a:r>
              <a:endParaRPr kumimoji="0" lang="en-GB" sz="1100" b="0" i="0" u="none" strike="noStrike" cap="none" normalizeH="0" baseline="0" dirty="0">
                <a:ln>
                  <a:noFill/>
                </a:ln>
                <a:solidFill>
                  <a:schemeClr val="bg1"/>
                </a:solidFill>
                <a:effectLst/>
              </a:endParaRPr>
            </a:p>
          </p:txBody>
        </p:sp>
        <p:sp>
          <p:nvSpPr>
            <p:cNvPr id="69" name="Rectangle 5">
              <a:extLst>
                <a:ext uri="{FF2B5EF4-FFF2-40B4-BE49-F238E27FC236}">
                  <a16:creationId xmlns:a16="http://schemas.microsoft.com/office/drawing/2014/main" id="{18BB27CD-32AE-4162-AC59-F7A035D10E3C}"/>
                </a:ext>
              </a:extLst>
            </p:cNvPr>
            <p:cNvSpPr/>
            <p:nvPr/>
          </p:nvSpPr>
          <p:spPr bwMode="auto">
            <a:xfrm>
              <a:off x="8182457" y="742468"/>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dirty="0"/>
                <a:t>Peripheral 1</a:t>
              </a:r>
              <a:endParaRPr kumimoji="0" lang="en-GB" sz="1100" i="0" u="none" strike="noStrike" cap="none" normalizeH="0" baseline="0" dirty="0">
                <a:ln>
                  <a:noFill/>
                </a:ln>
                <a:solidFill>
                  <a:srgbClr val="000000"/>
                </a:solidFill>
                <a:effectLst/>
              </a:endParaRPr>
            </a:p>
          </p:txBody>
        </p:sp>
        <p:cxnSp>
          <p:nvCxnSpPr>
            <p:cNvPr id="70" name="Straight Connector 8">
              <a:extLst>
                <a:ext uri="{FF2B5EF4-FFF2-40B4-BE49-F238E27FC236}">
                  <a16:creationId xmlns:a16="http://schemas.microsoft.com/office/drawing/2014/main" id="{A1C78A8C-48B8-4A67-9777-9B124F5803C2}"/>
                </a:ext>
              </a:extLst>
            </p:cNvPr>
            <p:cNvCxnSpPr/>
            <p:nvPr/>
          </p:nvCxnSpPr>
          <p:spPr bwMode="auto">
            <a:xfrm>
              <a:off x="7771555" y="1116638"/>
              <a:ext cx="546945" cy="0"/>
            </a:xfrm>
            <a:prstGeom prst="line">
              <a:avLst/>
            </a:prstGeom>
            <a:noFill/>
            <a:ln w="19050" cap="flat" cmpd="sng" algn="ctr">
              <a:solidFill>
                <a:schemeClr val="tx1"/>
              </a:solidFill>
              <a:prstDash val="solid"/>
              <a:round/>
              <a:headEnd type="none" w="med" len="med"/>
              <a:tailEnd type="none" w="med" len="med"/>
            </a:ln>
            <a:effectLst/>
          </p:spPr>
        </p:cxnSp>
        <p:cxnSp>
          <p:nvCxnSpPr>
            <p:cNvPr id="71" name="Straight Connector 10">
              <a:extLst>
                <a:ext uri="{FF2B5EF4-FFF2-40B4-BE49-F238E27FC236}">
                  <a16:creationId xmlns:a16="http://schemas.microsoft.com/office/drawing/2014/main" id="{032871C8-846E-4D17-9CF1-716309F72F70}"/>
                </a:ext>
              </a:extLst>
            </p:cNvPr>
            <p:cNvCxnSpPr>
              <a:endCxn id="77" idx="6"/>
            </p:cNvCxnSpPr>
            <p:nvPr/>
          </p:nvCxnSpPr>
          <p:spPr bwMode="auto">
            <a:xfrm>
              <a:off x="7771555" y="1220574"/>
              <a:ext cx="865982" cy="0"/>
            </a:xfrm>
            <a:prstGeom prst="line">
              <a:avLst/>
            </a:prstGeom>
            <a:noFill/>
            <a:ln w="19050" cap="flat" cmpd="sng" algn="ctr">
              <a:solidFill>
                <a:schemeClr val="tx1"/>
              </a:solidFill>
              <a:prstDash val="solid"/>
              <a:round/>
              <a:headEnd type="none" w="med" len="med"/>
              <a:tailEnd type="none" w="med" len="med"/>
            </a:ln>
            <a:effectLst/>
          </p:spPr>
        </p:cxnSp>
        <p:cxnSp>
          <p:nvCxnSpPr>
            <p:cNvPr id="72" name="Straight Connector 11">
              <a:extLst>
                <a:ext uri="{FF2B5EF4-FFF2-40B4-BE49-F238E27FC236}">
                  <a16:creationId xmlns:a16="http://schemas.microsoft.com/office/drawing/2014/main" id="{2C76874B-69B9-4F52-A14C-D42831AABAD8}"/>
                </a:ext>
              </a:extLst>
            </p:cNvPr>
            <p:cNvCxnSpPr>
              <a:cxnSpLocks/>
            </p:cNvCxnSpPr>
            <p:nvPr/>
          </p:nvCxnSpPr>
          <p:spPr bwMode="auto">
            <a:xfrm flipV="1">
              <a:off x="7771555" y="1339820"/>
              <a:ext cx="1106889" cy="2922"/>
            </a:xfrm>
            <a:prstGeom prst="line">
              <a:avLst/>
            </a:prstGeom>
            <a:noFill/>
            <a:ln w="19050" cap="flat" cmpd="sng" algn="ctr">
              <a:solidFill>
                <a:schemeClr val="tx1"/>
              </a:solidFill>
              <a:prstDash val="solid"/>
              <a:round/>
              <a:headEnd type="triangle" w="med" len="med"/>
              <a:tailEnd type="none" w="med" len="med"/>
            </a:ln>
            <a:effectLst/>
          </p:spPr>
        </p:cxnSp>
        <p:cxnSp>
          <p:nvCxnSpPr>
            <p:cNvPr id="73" name="Straight Arrow Connector 9">
              <a:extLst>
                <a:ext uri="{FF2B5EF4-FFF2-40B4-BE49-F238E27FC236}">
                  <a16:creationId xmlns:a16="http://schemas.microsoft.com/office/drawing/2014/main" id="{95F47628-6284-43D7-9741-1D0F47245887}"/>
                </a:ext>
              </a:extLst>
            </p:cNvPr>
            <p:cNvCxnSpPr>
              <a:cxnSpLocks/>
              <a:stCxn id="76" idx="2"/>
            </p:cNvCxnSpPr>
            <p:nvPr/>
          </p:nvCxnSpPr>
          <p:spPr bwMode="auto">
            <a:xfrm flipH="1" flipV="1">
              <a:off x="8312256" y="1016805"/>
              <a:ext cx="15604" cy="105028"/>
            </a:xfrm>
            <a:prstGeom prst="straightConnector1">
              <a:avLst/>
            </a:prstGeom>
            <a:noFill/>
            <a:ln w="19050" cap="flat" cmpd="sng" algn="ctr">
              <a:solidFill>
                <a:schemeClr val="tx1"/>
              </a:solidFill>
              <a:prstDash val="solid"/>
              <a:round/>
              <a:headEnd type="none" w="med" len="med"/>
              <a:tailEnd type="triangle"/>
            </a:ln>
            <a:effectLst/>
          </p:spPr>
        </p:cxnSp>
        <p:cxnSp>
          <p:nvCxnSpPr>
            <p:cNvPr id="74" name="Straight Arrow Connector 13">
              <a:extLst>
                <a:ext uri="{FF2B5EF4-FFF2-40B4-BE49-F238E27FC236}">
                  <a16:creationId xmlns:a16="http://schemas.microsoft.com/office/drawing/2014/main" id="{65A2BBDD-4CE7-4054-B19A-14E15B75EFC6}"/>
                </a:ext>
              </a:extLst>
            </p:cNvPr>
            <p:cNvCxnSpPr/>
            <p:nvPr/>
          </p:nvCxnSpPr>
          <p:spPr bwMode="auto">
            <a:xfrm flipH="1" flipV="1">
              <a:off x="8641866" y="101160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75" name="Straight Connector 19">
              <a:extLst>
                <a:ext uri="{FF2B5EF4-FFF2-40B4-BE49-F238E27FC236}">
                  <a16:creationId xmlns:a16="http://schemas.microsoft.com/office/drawing/2014/main" id="{2D8B9E5F-F75B-4AD7-B4FB-134CDF299BCC}"/>
                </a:ext>
              </a:extLst>
            </p:cNvPr>
            <p:cNvCxnSpPr/>
            <p:nvPr/>
          </p:nvCxnSpPr>
          <p:spPr bwMode="auto">
            <a:xfrm>
              <a:off x="8866049" y="1017898"/>
              <a:ext cx="0" cy="317005"/>
            </a:xfrm>
            <a:prstGeom prst="line">
              <a:avLst/>
            </a:prstGeom>
            <a:noFill/>
            <a:ln w="19050" cap="flat" cmpd="sng" algn="ctr">
              <a:solidFill>
                <a:schemeClr val="tx1"/>
              </a:solidFill>
              <a:prstDash val="solid"/>
              <a:round/>
              <a:headEnd type="none" w="med" len="med"/>
              <a:tailEnd type="none" w="med" len="med"/>
            </a:ln>
            <a:effectLst/>
          </p:spPr>
        </p:cxnSp>
        <p:sp>
          <p:nvSpPr>
            <p:cNvPr id="76" name="Oval 194">
              <a:extLst>
                <a:ext uri="{FF2B5EF4-FFF2-40B4-BE49-F238E27FC236}">
                  <a16:creationId xmlns:a16="http://schemas.microsoft.com/office/drawing/2014/main" id="{572ACB15-E48F-4B7D-8958-8926C2014901}"/>
                </a:ext>
              </a:extLst>
            </p:cNvPr>
            <p:cNvSpPr/>
            <p:nvPr/>
          </p:nvSpPr>
          <p:spPr bwMode="auto">
            <a:xfrm>
              <a:off x="8327860" y="1106760"/>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77" name="Oval 195">
              <a:extLst>
                <a:ext uri="{FF2B5EF4-FFF2-40B4-BE49-F238E27FC236}">
                  <a16:creationId xmlns:a16="http://schemas.microsoft.com/office/drawing/2014/main" id="{1F943228-8D54-498D-AAA1-DEAC68EDC318}"/>
                </a:ext>
              </a:extLst>
            </p:cNvPr>
            <p:cNvSpPr/>
            <p:nvPr/>
          </p:nvSpPr>
          <p:spPr bwMode="auto">
            <a:xfrm>
              <a:off x="8602721" y="1205501"/>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78" name="Oval 196">
              <a:extLst>
                <a:ext uri="{FF2B5EF4-FFF2-40B4-BE49-F238E27FC236}">
                  <a16:creationId xmlns:a16="http://schemas.microsoft.com/office/drawing/2014/main" id="{1832DCE7-A503-4D66-83D6-DF6EA23C38C2}"/>
                </a:ext>
              </a:extLst>
            </p:cNvPr>
            <p:cNvSpPr/>
            <p:nvPr/>
          </p:nvSpPr>
          <p:spPr bwMode="auto">
            <a:xfrm>
              <a:off x="8848640" y="1318616"/>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79" name="Textfeld 159">
              <a:extLst>
                <a:ext uri="{FF2B5EF4-FFF2-40B4-BE49-F238E27FC236}">
                  <a16:creationId xmlns:a16="http://schemas.microsoft.com/office/drawing/2014/main" id="{F615E8C0-52A9-44EF-8D58-5A582369C055}"/>
                </a:ext>
              </a:extLst>
            </p:cNvPr>
            <p:cNvSpPr txBox="1"/>
            <p:nvPr/>
          </p:nvSpPr>
          <p:spPr>
            <a:xfrm>
              <a:off x="7721600" y="166996"/>
              <a:ext cx="3111500" cy="330200"/>
            </a:xfrm>
            <a:prstGeom prst="rect">
              <a:avLst/>
            </a:prstGeom>
          </p:spPr>
          <p:txBody>
            <a:bodyPr vert="horz" wrap="none" lIns="0" tIns="0" rIns="0" bIns="0" rtlCol="0" anchor="t">
              <a:normAutofit/>
            </a:bodyPr>
            <a:lstStyle/>
            <a:p>
              <a:pPr algn="ctr"/>
              <a:r>
                <a:rPr lang="en-GB" sz="1600" dirty="0"/>
                <a:t>Single controller single target</a:t>
              </a:r>
            </a:p>
          </p:txBody>
        </p:sp>
        <p:sp>
          <p:nvSpPr>
            <p:cNvPr id="80" name="Rectangle 3">
              <a:extLst>
                <a:ext uri="{FF2B5EF4-FFF2-40B4-BE49-F238E27FC236}">
                  <a16:creationId xmlns:a16="http://schemas.microsoft.com/office/drawing/2014/main" id="{7B084B39-0BC7-47E6-8B38-2269ADC94073}"/>
                </a:ext>
              </a:extLst>
            </p:cNvPr>
            <p:cNvSpPr/>
            <p:nvPr/>
          </p:nvSpPr>
          <p:spPr bwMode="auto">
            <a:xfrm>
              <a:off x="6855619" y="5130800"/>
              <a:ext cx="877836" cy="100298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0" dirty="0">
                  <a:solidFill>
                    <a:schemeClr val="bg1"/>
                  </a:solidFill>
                </a:rPr>
                <a:t>MCU</a:t>
              </a:r>
              <a:endParaRPr kumimoji="0" lang="en-GB" sz="1100" b="0" i="0" u="none" strike="noStrike" cap="none" normalizeH="0" baseline="0" dirty="0">
                <a:ln>
                  <a:noFill/>
                </a:ln>
                <a:solidFill>
                  <a:schemeClr val="bg1"/>
                </a:solidFill>
                <a:effectLst/>
              </a:endParaRPr>
            </a:p>
          </p:txBody>
        </p:sp>
        <p:sp>
          <p:nvSpPr>
            <p:cNvPr id="81" name="Rectangle 5">
              <a:extLst>
                <a:ext uri="{FF2B5EF4-FFF2-40B4-BE49-F238E27FC236}">
                  <a16:creationId xmlns:a16="http://schemas.microsoft.com/office/drawing/2014/main" id="{2861AC38-24F2-467E-9508-0B4A2CF3A501}"/>
                </a:ext>
              </a:extLst>
            </p:cNvPr>
            <p:cNvSpPr/>
            <p:nvPr/>
          </p:nvSpPr>
          <p:spPr bwMode="auto">
            <a:xfrm>
              <a:off x="8144357" y="55049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t>Peripheral 1</a:t>
              </a:r>
              <a:endParaRPr kumimoji="0" lang="en-GB" sz="900" i="0" u="none" strike="noStrike" cap="none" normalizeH="0" baseline="0" dirty="0">
                <a:ln>
                  <a:noFill/>
                </a:ln>
                <a:solidFill>
                  <a:srgbClr val="000000"/>
                </a:solidFill>
                <a:effectLst/>
              </a:endParaRPr>
            </a:p>
          </p:txBody>
        </p:sp>
        <p:sp>
          <p:nvSpPr>
            <p:cNvPr id="82" name="Rectangle 6">
              <a:extLst>
                <a:ext uri="{FF2B5EF4-FFF2-40B4-BE49-F238E27FC236}">
                  <a16:creationId xmlns:a16="http://schemas.microsoft.com/office/drawing/2014/main" id="{B9A81CC2-00BB-4A87-A613-7398CA776FAA}"/>
                </a:ext>
              </a:extLst>
            </p:cNvPr>
            <p:cNvSpPr/>
            <p:nvPr/>
          </p:nvSpPr>
          <p:spPr bwMode="auto">
            <a:xfrm>
              <a:off x="9352159" y="5504969"/>
              <a:ext cx="877836" cy="27543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900" dirty="0"/>
                <a:t>Peripheral 2</a:t>
              </a:r>
              <a:endParaRPr kumimoji="0" lang="en-GB" sz="900" i="0" u="none" strike="noStrike" cap="none" normalizeH="0" baseline="0" dirty="0">
                <a:ln>
                  <a:noFill/>
                </a:ln>
                <a:solidFill>
                  <a:srgbClr val="000000"/>
                </a:solidFill>
                <a:effectLst/>
              </a:endParaRPr>
            </a:p>
          </p:txBody>
        </p:sp>
        <p:cxnSp>
          <p:nvCxnSpPr>
            <p:cNvPr id="83" name="Straight Connector 8">
              <a:extLst>
                <a:ext uri="{FF2B5EF4-FFF2-40B4-BE49-F238E27FC236}">
                  <a16:creationId xmlns:a16="http://schemas.microsoft.com/office/drawing/2014/main" id="{FF9E3949-9026-442B-9F99-1E7A4D1687E8}"/>
                </a:ext>
              </a:extLst>
            </p:cNvPr>
            <p:cNvCxnSpPr/>
            <p:nvPr/>
          </p:nvCxnSpPr>
          <p:spPr bwMode="auto">
            <a:xfrm>
              <a:off x="7733455" y="5879139"/>
              <a:ext cx="3666988" cy="0"/>
            </a:xfrm>
            <a:prstGeom prst="line">
              <a:avLst/>
            </a:prstGeom>
            <a:noFill/>
            <a:ln w="19050" cap="flat" cmpd="sng" algn="ctr">
              <a:solidFill>
                <a:schemeClr val="tx1"/>
              </a:solidFill>
              <a:prstDash val="solid"/>
              <a:round/>
              <a:headEnd type="none" w="med" len="med"/>
              <a:tailEnd type="none" w="med" len="med"/>
            </a:ln>
            <a:effectLst/>
          </p:spPr>
        </p:cxnSp>
        <p:cxnSp>
          <p:nvCxnSpPr>
            <p:cNvPr id="84" name="Straight Connector 10">
              <a:extLst>
                <a:ext uri="{FF2B5EF4-FFF2-40B4-BE49-F238E27FC236}">
                  <a16:creationId xmlns:a16="http://schemas.microsoft.com/office/drawing/2014/main" id="{7EFAA343-4FFF-4F37-AE42-4994539E708C}"/>
                </a:ext>
              </a:extLst>
            </p:cNvPr>
            <p:cNvCxnSpPr/>
            <p:nvPr/>
          </p:nvCxnSpPr>
          <p:spPr bwMode="auto">
            <a:xfrm>
              <a:off x="7733455" y="5983075"/>
              <a:ext cx="3666988" cy="0"/>
            </a:xfrm>
            <a:prstGeom prst="line">
              <a:avLst/>
            </a:prstGeom>
            <a:noFill/>
            <a:ln w="19050" cap="flat" cmpd="sng" algn="ctr">
              <a:solidFill>
                <a:schemeClr val="tx1"/>
              </a:solidFill>
              <a:prstDash val="solid"/>
              <a:round/>
              <a:headEnd type="none" w="med" len="med"/>
              <a:tailEnd type="none" w="med" len="med"/>
            </a:ln>
            <a:effectLst/>
          </p:spPr>
        </p:cxnSp>
        <p:cxnSp>
          <p:nvCxnSpPr>
            <p:cNvPr id="85" name="Straight Connector 11">
              <a:extLst>
                <a:ext uri="{FF2B5EF4-FFF2-40B4-BE49-F238E27FC236}">
                  <a16:creationId xmlns:a16="http://schemas.microsoft.com/office/drawing/2014/main" id="{718B1C7F-83C8-41E8-AA5A-F8D0E304095D}"/>
                </a:ext>
              </a:extLst>
            </p:cNvPr>
            <p:cNvCxnSpPr/>
            <p:nvPr/>
          </p:nvCxnSpPr>
          <p:spPr bwMode="auto">
            <a:xfrm flipV="1">
              <a:off x="7733455" y="6083300"/>
              <a:ext cx="2909145" cy="1405"/>
            </a:xfrm>
            <a:prstGeom prst="line">
              <a:avLst/>
            </a:prstGeom>
            <a:noFill/>
            <a:ln w="19050" cap="flat" cmpd="sng" algn="ctr">
              <a:solidFill>
                <a:schemeClr val="tx1"/>
              </a:solidFill>
              <a:prstDash val="solid"/>
              <a:round/>
              <a:headEnd type="triangle" w="med" len="med"/>
              <a:tailEnd type="triangle" w="med" len="med"/>
            </a:ln>
            <a:effectLst/>
          </p:spPr>
        </p:cxnSp>
        <p:cxnSp>
          <p:nvCxnSpPr>
            <p:cNvPr id="86" name="Straight Arrow Connector 9">
              <a:extLst>
                <a:ext uri="{FF2B5EF4-FFF2-40B4-BE49-F238E27FC236}">
                  <a16:creationId xmlns:a16="http://schemas.microsoft.com/office/drawing/2014/main" id="{5F02977B-79A4-4829-AB85-44C35CFE6F9C}"/>
                </a:ext>
              </a:extLst>
            </p:cNvPr>
            <p:cNvCxnSpPr/>
            <p:nvPr/>
          </p:nvCxnSpPr>
          <p:spPr bwMode="auto">
            <a:xfrm flipV="1">
              <a:off x="8318680" y="57803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87" name="Straight Arrow Connector 13">
              <a:extLst>
                <a:ext uri="{FF2B5EF4-FFF2-40B4-BE49-F238E27FC236}">
                  <a16:creationId xmlns:a16="http://schemas.microsoft.com/office/drawing/2014/main" id="{D03821B2-C896-4DD0-A53C-60017CAA6ECD}"/>
                </a:ext>
              </a:extLst>
            </p:cNvPr>
            <p:cNvCxnSpPr/>
            <p:nvPr/>
          </p:nvCxnSpPr>
          <p:spPr bwMode="auto">
            <a:xfrm flipH="1" flipV="1">
              <a:off x="8582029" y="57803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88" name="Straight Arrow Connector 15">
              <a:extLst>
                <a:ext uri="{FF2B5EF4-FFF2-40B4-BE49-F238E27FC236}">
                  <a16:creationId xmlns:a16="http://schemas.microsoft.com/office/drawing/2014/main" id="{9BCEF5CA-C5D8-4CA5-ABD7-4DD2E097D83F}"/>
                </a:ext>
              </a:extLst>
            </p:cNvPr>
            <p:cNvCxnSpPr/>
            <p:nvPr/>
          </p:nvCxnSpPr>
          <p:spPr bwMode="auto">
            <a:xfrm flipV="1">
              <a:off x="9520878" y="57803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89" name="Straight Arrow Connector 16">
              <a:extLst>
                <a:ext uri="{FF2B5EF4-FFF2-40B4-BE49-F238E27FC236}">
                  <a16:creationId xmlns:a16="http://schemas.microsoft.com/office/drawing/2014/main" id="{295077EF-94B5-4AFA-912E-9AE1DB0D8679}"/>
                </a:ext>
              </a:extLst>
            </p:cNvPr>
            <p:cNvCxnSpPr/>
            <p:nvPr/>
          </p:nvCxnSpPr>
          <p:spPr bwMode="auto">
            <a:xfrm flipH="1" flipV="1">
              <a:off x="9784228" y="57803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90" name="Straight Arrow Connector 17">
              <a:extLst>
                <a:ext uri="{FF2B5EF4-FFF2-40B4-BE49-F238E27FC236}">
                  <a16:creationId xmlns:a16="http://schemas.microsoft.com/office/drawing/2014/main" id="{2B23D273-5272-4BC3-AC61-96D30FA52A26}"/>
                </a:ext>
              </a:extLst>
            </p:cNvPr>
            <p:cNvCxnSpPr/>
            <p:nvPr/>
          </p:nvCxnSpPr>
          <p:spPr bwMode="auto">
            <a:xfrm flipV="1">
              <a:off x="10693816" y="5780399"/>
              <a:ext cx="0" cy="98740"/>
            </a:xfrm>
            <a:prstGeom prst="straightConnector1">
              <a:avLst/>
            </a:prstGeom>
            <a:noFill/>
            <a:ln w="19050" cap="flat" cmpd="sng" algn="ctr">
              <a:solidFill>
                <a:schemeClr val="tx1"/>
              </a:solidFill>
              <a:prstDash val="solid"/>
              <a:round/>
              <a:headEnd type="none" w="med" len="med"/>
              <a:tailEnd type="triangle"/>
            </a:ln>
            <a:effectLst/>
          </p:spPr>
        </p:cxnSp>
        <p:cxnSp>
          <p:nvCxnSpPr>
            <p:cNvPr id="91" name="Straight Arrow Connector 18">
              <a:extLst>
                <a:ext uri="{FF2B5EF4-FFF2-40B4-BE49-F238E27FC236}">
                  <a16:creationId xmlns:a16="http://schemas.microsoft.com/office/drawing/2014/main" id="{4BC9F74B-CB08-4ECC-A3FF-BEA95DEEBF50}"/>
                </a:ext>
              </a:extLst>
            </p:cNvPr>
            <p:cNvCxnSpPr/>
            <p:nvPr/>
          </p:nvCxnSpPr>
          <p:spPr bwMode="auto">
            <a:xfrm flipH="1" flipV="1">
              <a:off x="10957166" y="5780399"/>
              <a:ext cx="1245" cy="202676"/>
            </a:xfrm>
            <a:prstGeom prst="straightConnector1">
              <a:avLst/>
            </a:prstGeom>
            <a:noFill/>
            <a:ln w="19050" cap="flat" cmpd="sng" algn="ctr">
              <a:solidFill>
                <a:schemeClr val="tx1"/>
              </a:solidFill>
              <a:prstDash val="solid"/>
              <a:round/>
              <a:headEnd type="none" w="med" len="med"/>
              <a:tailEnd type="triangle"/>
            </a:ln>
            <a:effectLst/>
          </p:spPr>
        </p:cxnSp>
        <p:cxnSp>
          <p:nvCxnSpPr>
            <p:cNvPr id="92" name="Straight Connector 19">
              <a:extLst>
                <a:ext uri="{FF2B5EF4-FFF2-40B4-BE49-F238E27FC236}">
                  <a16:creationId xmlns:a16="http://schemas.microsoft.com/office/drawing/2014/main" id="{A0352B02-14B4-4905-99A0-1472020164C5}"/>
                </a:ext>
              </a:extLst>
            </p:cNvPr>
            <p:cNvCxnSpPr>
              <a:cxnSpLocks/>
            </p:cNvCxnSpPr>
            <p:nvPr/>
          </p:nvCxnSpPr>
          <p:spPr bwMode="auto">
            <a:xfrm>
              <a:off x="8827949" y="5780399"/>
              <a:ext cx="0" cy="302901"/>
            </a:xfrm>
            <a:prstGeom prst="line">
              <a:avLst/>
            </a:prstGeom>
            <a:noFill/>
            <a:ln w="19050" cap="flat" cmpd="sng" algn="ctr">
              <a:solidFill>
                <a:schemeClr val="tx1"/>
              </a:solidFill>
              <a:prstDash val="solid"/>
              <a:round/>
              <a:headEnd type="none" w="med" len="med"/>
              <a:tailEnd type="none" w="med" len="med"/>
            </a:ln>
            <a:effectLst/>
          </p:spPr>
        </p:cxnSp>
        <p:cxnSp>
          <p:nvCxnSpPr>
            <p:cNvPr id="93" name="Straight Connector 21">
              <a:extLst>
                <a:ext uri="{FF2B5EF4-FFF2-40B4-BE49-F238E27FC236}">
                  <a16:creationId xmlns:a16="http://schemas.microsoft.com/office/drawing/2014/main" id="{4B0F327F-94A9-4346-83B6-2426DD16ECD5}"/>
                </a:ext>
              </a:extLst>
            </p:cNvPr>
            <p:cNvCxnSpPr/>
            <p:nvPr/>
          </p:nvCxnSpPr>
          <p:spPr bwMode="auto">
            <a:xfrm>
              <a:off x="10043222" y="5780399"/>
              <a:ext cx="0" cy="317005"/>
            </a:xfrm>
            <a:prstGeom prst="line">
              <a:avLst/>
            </a:prstGeom>
            <a:noFill/>
            <a:ln w="19050" cap="flat" cmpd="sng" algn="ctr">
              <a:solidFill>
                <a:schemeClr val="tx1"/>
              </a:solidFill>
              <a:prstDash val="solid"/>
              <a:round/>
              <a:headEnd type="none" w="med" len="med"/>
              <a:tailEnd type="none" w="med" len="med"/>
            </a:ln>
            <a:effectLst/>
          </p:spPr>
        </p:cxnSp>
        <p:cxnSp>
          <p:nvCxnSpPr>
            <p:cNvPr id="94" name="Straight Connector 22">
              <a:extLst>
                <a:ext uri="{FF2B5EF4-FFF2-40B4-BE49-F238E27FC236}">
                  <a16:creationId xmlns:a16="http://schemas.microsoft.com/office/drawing/2014/main" id="{0CD1E11D-10F5-42FF-A74D-C7FFDB324813}"/>
                </a:ext>
              </a:extLst>
            </p:cNvPr>
            <p:cNvCxnSpPr/>
            <p:nvPr/>
          </p:nvCxnSpPr>
          <p:spPr bwMode="auto">
            <a:xfrm>
              <a:off x="11228612" y="5780399"/>
              <a:ext cx="0" cy="317005"/>
            </a:xfrm>
            <a:prstGeom prst="line">
              <a:avLst/>
            </a:prstGeom>
            <a:noFill/>
            <a:ln w="19050" cap="flat" cmpd="sng" algn="ctr">
              <a:solidFill>
                <a:schemeClr val="tx1"/>
              </a:solidFill>
              <a:prstDash val="solid"/>
              <a:round/>
              <a:headEnd type="none" w="med" len="med"/>
              <a:tailEnd type="none" w="med" len="med"/>
            </a:ln>
            <a:effectLst/>
          </p:spPr>
        </p:cxnSp>
        <p:sp>
          <p:nvSpPr>
            <p:cNvPr id="95" name="Oval 213">
              <a:extLst>
                <a:ext uri="{FF2B5EF4-FFF2-40B4-BE49-F238E27FC236}">
                  <a16:creationId xmlns:a16="http://schemas.microsoft.com/office/drawing/2014/main" id="{E3D9384A-B64A-448D-8524-33257FFCB925}"/>
                </a:ext>
              </a:extLst>
            </p:cNvPr>
            <p:cNvSpPr/>
            <p:nvPr/>
          </p:nvSpPr>
          <p:spPr bwMode="auto">
            <a:xfrm>
              <a:off x="8299992" y="5864066"/>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96" name="Oval 214">
              <a:extLst>
                <a:ext uri="{FF2B5EF4-FFF2-40B4-BE49-F238E27FC236}">
                  <a16:creationId xmlns:a16="http://schemas.microsoft.com/office/drawing/2014/main" id="{F615241F-5839-4165-9AE2-1F8E88629884}"/>
                </a:ext>
              </a:extLst>
            </p:cNvPr>
            <p:cNvSpPr/>
            <p:nvPr/>
          </p:nvSpPr>
          <p:spPr bwMode="auto">
            <a:xfrm>
              <a:off x="8564621" y="596800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97" name="Oval 215">
              <a:extLst>
                <a:ext uri="{FF2B5EF4-FFF2-40B4-BE49-F238E27FC236}">
                  <a16:creationId xmlns:a16="http://schemas.microsoft.com/office/drawing/2014/main" id="{8983627D-09B4-4993-9A77-BD4BA804344D}"/>
                </a:ext>
              </a:extLst>
            </p:cNvPr>
            <p:cNvSpPr/>
            <p:nvPr/>
          </p:nvSpPr>
          <p:spPr bwMode="auto">
            <a:xfrm>
              <a:off x="8810541" y="608111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98" name="Oval 216">
              <a:extLst>
                <a:ext uri="{FF2B5EF4-FFF2-40B4-BE49-F238E27FC236}">
                  <a16:creationId xmlns:a16="http://schemas.microsoft.com/office/drawing/2014/main" id="{FBC44C88-4F97-4295-8F8E-948D93D3767E}"/>
                </a:ext>
              </a:extLst>
            </p:cNvPr>
            <p:cNvSpPr/>
            <p:nvPr/>
          </p:nvSpPr>
          <p:spPr bwMode="auto">
            <a:xfrm>
              <a:off x="9503792" y="585835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99" name="Oval 217">
              <a:extLst>
                <a:ext uri="{FF2B5EF4-FFF2-40B4-BE49-F238E27FC236}">
                  <a16:creationId xmlns:a16="http://schemas.microsoft.com/office/drawing/2014/main" id="{3E8B8763-69E0-46D5-87D5-EFE42FFC2A68}"/>
                </a:ext>
              </a:extLst>
            </p:cNvPr>
            <p:cNvSpPr/>
            <p:nvPr/>
          </p:nvSpPr>
          <p:spPr bwMode="auto">
            <a:xfrm>
              <a:off x="9765910" y="596228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100" name="Oval 218">
              <a:extLst>
                <a:ext uri="{FF2B5EF4-FFF2-40B4-BE49-F238E27FC236}">
                  <a16:creationId xmlns:a16="http://schemas.microsoft.com/office/drawing/2014/main" id="{156DAD46-4D32-419A-B434-E643213BF56F}"/>
                </a:ext>
              </a:extLst>
            </p:cNvPr>
            <p:cNvSpPr/>
            <p:nvPr/>
          </p:nvSpPr>
          <p:spPr bwMode="auto">
            <a:xfrm>
              <a:off x="10022723" y="607670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101" name="Oval 219">
              <a:extLst>
                <a:ext uri="{FF2B5EF4-FFF2-40B4-BE49-F238E27FC236}">
                  <a16:creationId xmlns:a16="http://schemas.microsoft.com/office/drawing/2014/main" id="{277EF5A3-A786-4FA2-BB1B-6BF7670CC9AF}"/>
                </a:ext>
              </a:extLst>
            </p:cNvPr>
            <p:cNvSpPr/>
            <p:nvPr/>
          </p:nvSpPr>
          <p:spPr bwMode="auto">
            <a:xfrm>
              <a:off x="10678909" y="5858352"/>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102" name="Oval 220">
              <a:extLst>
                <a:ext uri="{FF2B5EF4-FFF2-40B4-BE49-F238E27FC236}">
                  <a16:creationId xmlns:a16="http://schemas.microsoft.com/office/drawing/2014/main" id="{36B0D1EB-2136-407B-B61F-2D46034F1084}"/>
                </a:ext>
              </a:extLst>
            </p:cNvPr>
            <p:cNvSpPr/>
            <p:nvPr/>
          </p:nvSpPr>
          <p:spPr bwMode="auto">
            <a:xfrm>
              <a:off x="10941026" y="5962288"/>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sp>
          <p:nvSpPr>
            <p:cNvPr id="103" name="Oval 221">
              <a:extLst>
                <a:ext uri="{FF2B5EF4-FFF2-40B4-BE49-F238E27FC236}">
                  <a16:creationId xmlns:a16="http://schemas.microsoft.com/office/drawing/2014/main" id="{7F59D1E1-2301-4EA3-89B9-34AB8397BB07}"/>
                </a:ext>
              </a:extLst>
            </p:cNvPr>
            <p:cNvSpPr/>
            <p:nvPr/>
          </p:nvSpPr>
          <p:spPr bwMode="auto">
            <a:xfrm>
              <a:off x="11211204" y="6082501"/>
              <a:ext cx="34816" cy="30145"/>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0000"/>
                </a:solidFill>
                <a:effectLst/>
                <a:latin typeface="Arial" charset="0"/>
                <a:ea typeface="MS PGothic" pitchFamily="34" charset="-128"/>
              </a:endParaRPr>
            </a:p>
          </p:txBody>
        </p:sp>
        <p:cxnSp>
          <p:nvCxnSpPr>
            <p:cNvPr id="104" name="Elbow Connector 32">
              <a:extLst>
                <a:ext uri="{FF2B5EF4-FFF2-40B4-BE49-F238E27FC236}">
                  <a16:creationId xmlns:a16="http://schemas.microsoft.com/office/drawing/2014/main" id="{219C5A5A-CEB4-4B31-BDAD-3F038759EED9}"/>
                </a:ext>
              </a:extLst>
            </p:cNvPr>
            <p:cNvCxnSpPr/>
            <p:nvPr/>
          </p:nvCxnSpPr>
          <p:spPr bwMode="auto">
            <a:xfrm>
              <a:off x="7733455" y="5243837"/>
              <a:ext cx="849820" cy="294208"/>
            </a:xfrm>
            <a:prstGeom prst="bentConnector2">
              <a:avLst/>
            </a:prstGeom>
            <a:noFill/>
            <a:ln w="19050" cap="flat" cmpd="sng" algn="ctr">
              <a:solidFill>
                <a:schemeClr val="tx1"/>
              </a:solidFill>
              <a:prstDash val="solid"/>
              <a:round/>
              <a:headEnd type="none" w="med" len="med"/>
              <a:tailEnd type="arrow"/>
            </a:ln>
            <a:effectLst/>
          </p:spPr>
        </p:cxnSp>
        <p:cxnSp>
          <p:nvCxnSpPr>
            <p:cNvPr id="105" name="Elbow Connector 34">
              <a:extLst>
                <a:ext uri="{FF2B5EF4-FFF2-40B4-BE49-F238E27FC236}">
                  <a16:creationId xmlns:a16="http://schemas.microsoft.com/office/drawing/2014/main" id="{8CFC6553-179B-4FA6-86F9-A0F055FB4F2B}"/>
                </a:ext>
              </a:extLst>
            </p:cNvPr>
            <p:cNvCxnSpPr/>
            <p:nvPr/>
          </p:nvCxnSpPr>
          <p:spPr bwMode="auto">
            <a:xfrm>
              <a:off x="7733455" y="5311876"/>
              <a:ext cx="2057623" cy="205793"/>
            </a:xfrm>
            <a:prstGeom prst="bentConnector2">
              <a:avLst/>
            </a:prstGeom>
            <a:noFill/>
            <a:ln w="19050" cap="flat" cmpd="sng" algn="ctr">
              <a:solidFill>
                <a:schemeClr val="tx1"/>
              </a:solidFill>
              <a:prstDash val="solid"/>
              <a:round/>
              <a:headEnd type="none" w="med" len="med"/>
              <a:tailEnd type="arrow"/>
            </a:ln>
            <a:effectLst/>
          </p:spPr>
        </p:cxnSp>
        <p:cxnSp>
          <p:nvCxnSpPr>
            <p:cNvPr id="106" name="Elbow Connector 36">
              <a:extLst>
                <a:ext uri="{FF2B5EF4-FFF2-40B4-BE49-F238E27FC236}">
                  <a16:creationId xmlns:a16="http://schemas.microsoft.com/office/drawing/2014/main" id="{6AD5A786-0E61-46B6-A84B-8A2B14C45666}"/>
                </a:ext>
              </a:extLst>
            </p:cNvPr>
            <p:cNvCxnSpPr/>
            <p:nvPr/>
          </p:nvCxnSpPr>
          <p:spPr bwMode="auto">
            <a:xfrm>
              <a:off x="7733455" y="5179195"/>
              <a:ext cx="3228071" cy="300375"/>
            </a:xfrm>
            <a:prstGeom prst="bentConnector2">
              <a:avLst/>
            </a:prstGeom>
            <a:noFill/>
            <a:ln w="19050" cap="flat" cmpd="sng" algn="ctr">
              <a:solidFill>
                <a:schemeClr val="tx1"/>
              </a:solidFill>
              <a:prstDash val="solid"/>
              <a:round/>
              <a:headEnd type="none" w="med" len="med"/>
              <a:tailEnd type="arrow"/>
            </a:ln>
            <a:effectLst/>
          </p:spPr>
        </p:cxnSp>
        <p:sp>
          <p:nvSpPr>
            <p:cNvPr id="107" name="TextBox 47">
              <a:extLst>
                <a:ext uri="{FF2B5EF4-FFF2-40B4-BE49-F238E27FC236}">
                  <a16:creationId xmlns:a16="http://schemas.microsoft.com/office/drawing/2014/main" id="{9A7392C8-15C4-47DA-BCA8-8A092F9A8ED9}"/>
                </a:ext>
              </a:extLst>
            </p:cNvPr>
            <p:cNvSpPr txBox="1"/>
            <p:nvPr/>
          </p:nvSpPr>
          <p:spPr>
            <a:xfrm>
              <a:off x="8163719" y="5321300"/>
              <a:ext cx="428322" cy="215444"/>
            </a:xfrm>
            <a:prstGeom prst="rect">
              <a:avLst/>
            </a:prstGeom>
            <a:noFill/>
          </p:spPr>
          <p:txBody>
            <a:bodyPr wrap="none" rtlCol="0">
              <a:spAutoFit/>
            </a:bodyPr>
            <a:lstStyle/>
            <a:p>
              <a:r>
                <a:rPr lang="en-GB" sz="800" b="0" dirty="0"/>
                <a:t>select </a:t>
              </a:r>
              <a:endParaRPr lang="en-GB" sz="1050" dirty="0"/>
            </a:p>
          </p:txBody>
        </p:sp>
        <p:sp>
          <p:nvSpPr>
            <p:cNvPr id="108" name="TextBox 47">
              <a:extLst>
                <a:ext uri="{FF2B5EF4-FFF2-40B4-BE49-F238E27FC236}">
                  <a16:creationId xmlns:a16="http://schemas.microsoft.com/office/drawing/2014/main" id="{6EA3D973-4ECA-47C8-BE6C-DB4CA99EDA65}"/>
                </a:ext>
              </a:extLst>
            </p:cNvPr>
            <p:cNvSpPr txBox="1"/>
            <p:nvPr/>
          </p:nvSpPr>
          <p:spPr>
            <a:xfrm>
              <a:off x="9332119" y="5283200"/>
              <a:ext cx="428322" cy="215444"/>
            </a:xfrm>
            <a:prstGeom prst="rect">
              <a:avLst/>
            </a:prstGeom>
            <a:noFill/>
          </p:spPr>
          <p:txBody>
            <a:bodyPr wrap="none" rtlCol="0">
              <a:spAutoFit/>
            </a:bodyPr>
            <a:lstStyle/>
            <a:p>
              <a:r>
                <a:rPr lang="en-GB" sz="800" b="0" dirty="0"/>
                <a:t>select </a:t>
              </a:r>
              <a:endParaRPr lang="en-GB" sz="1050" dirty="0"/>
            </a:p>
          </p:txBody>
        </p:sp>
        <p:sp>
          <p:nvSpPr>
            <p:cNvPr id="109" name="TextBox 47">
              <a:extLst>
                <a:ext uri="{FF2B5EF4-FFF2-40B4-BE49-F238E27FC236}">
                  <a16:creationId xmlns:a16="http://schemas.microsoft.com/office/drawing/2014/main" id="{3605900C-6AFE-4C20-BD3D-56E33CF02134}"/>
                </a:ext>
              </a:extLst>
            </p:cNvPr>
            <p:cNvSpPr txBox="1"/>
            <p:nvPr/>
          </p:nvSpPr>
          <p:spPr>
            <a:xfrm>
              <a:off x="9763919" y="5003800"/>
              <a:ext cx="883575" cy="215444"/>
            </a:xfrm>
            <a:prstGeom prst="rect">
              <a:avLst/>
            </a:prstGeom>
            <a:noFill/>
          </p:spPr>
          <p:txBody>
            <a:bodyPr wrap="none" rtlCol="0">
              <a:spAutoFit/>
            </a:bodyPr>
            <a:lstStyle/>
            <a:p>
              <a:r>
                <a:rPr lang="en-GB" sz="800" dirty="0"/>
                <a:t>controller </a:t>
              </a:r>
              <a:r>
                <a:rPr lang="en-GB" sz="800" b="0" dirty="0"/>
                <a:t>select </a:t>
              </a:r>
              <a:endParaRPr lang="en-GB" sz="1050" dirty="0"/>
            </a:p>
          </p:txBody>
        </p:sp>
        <p:sp>
          <p:nvSpPr>
            <p:cNvPr id="110" name="Textfeld 294">
              <a:extLst>
                <a:ext uri="{FF2B5EF4-FFF2-40B4-BE49-F238E27FC236}">
                  <a16:creationId xmlns:a16="http://schemas.microsoft.com/office/drawing/2014/main" id="{6A4DD6B8-8416-4081-AC90-B5688D89D250}"/>
                </a:ext>
              </a:extLst>
            </p:cNvPr>
            <p:cNvSpPr txBox="1"/>
            <p:nvPr/>
          </p:nvSpPr>
          <p:spPr>
            <a:xfrm>
              <a:off x="7759700" y="4800600"/>
              <a:ext cx="3111500" cy="330200"/>
            </a:xfrm>
            <a:prstGeom prst="rect">
              <a:avLst/>
            </a:prstGeom>
          </p:spPr>
          <p:txBody>
            <a:bodyPr vert="horz" wrap="none" lIns="0" tIns="0" rIns="0" bIns="0" rtlCol="0" anchor="t">
              <a:normAutofit/>
            </a:bodyPr>
            <a:lstStyle/>
            <a:p>
              <a:pPr algn="ctr"/>
              <a:r>
                <a:rPr lang="en-GB" sz="1600" dirty="0"/>
                <a:t>Multiple controllers multiple parallel targets</a:t>
              </a:r>
            </a:p>
          </p:txBody>
        </p:sp>
        <p:sp>
          <p:nvSpPr>
            <p:cNvPr id="112" name="Rectangle 3">
              <a:extLst>
                <a:ext uri="{FF2B5EF4-FFF2-40B4-BE49-F238E27FC236}">
                  <a16:creationId xmlns:a16="http://schemas.microsoft.com/office/drawing/2014/main" id="{98BF4304-6663-49B3-85C4-77EC8E55DD45}"/>
                </a:ext>
              </a:extLst>
            </p:cNvPr>
            <p:cNvSpPr/>
            <p:nvPr/>
          </p:nvSpPr>
          <p:spPr bwMode="auto">
            <a:xfrm>
              <a:off x="10640219" y="5156200"/>
              <a:ext cx="877836" cy="1002983"/>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0" dirty="0">
                  <a:solidFill>
                    <a:schemeClr val="bg1"/>
                  </a:solidFill>
                </a:rPr>
                <a:t>MCU</a:t>
              </a:r>
              <a:endParaRPr kumimoji="0" lang="en-GB" sz="1100" b="0" i="0" u="none" strike="noStrike" cap="none" normalizeH="0" baseline="0" dirty="0">
                <a:ln>
                  <a:noFill/>
                </a:ln>
                <a:solidFill>
                  <a:schemeClr val="bg1"/>
                </a:solidFill>
                <a:effectLst/>
              </a:endParaRPr>
            </a:p>
          </p:txBody>
        </p:sp>
        <p:sp>
          <p:nvSpPr>
            <p:cNvPr id="113" name="TextBox 37">
              <a:extLst>
                <a:ext uri="{FF2B5EF4-FFF2-40B4-BE49-F238E27FC236}">
                  <a16:creationId xmlns:a16="http://schemas.microsoft.com/office/drawing/2014/main" id="{9455BBE5-1BDF-4114-9841-51DC1DDDA342}"/>
                </a:ext>
              </a:extLst>
            </p:cNvPr>
            <p:cNvSpPr txBox="1"/>
            <p:nvPr/>
          </p:nvSpPr>
          <p:spPr>
            <a:xfrm>
              <a:off x="9373948" y="4483078"/>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14" name="TextBox 37">
              <a:extLst>
                <a:ext uri="{FF2B5EF4-FFF2-40B4-BE49-F238E27FC236}">
                  <a16:creationId xmlns:a16="http://schemas.microsoft.com/office/drawing/2014/main" id="{EBA6D038-B540-4662-82E1-378DEAF46997}"/>
                </a:ext>
              </a:extLst>
            </p:cNvPr>
            <p:cNvSpPr txBox="1"/>
            <p:nvPr/>
          </p:nvSpPr>
          <p:spPr>
            <a:xfrm>
              <a:off x="8167084" y="4484585"/>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15" name="TextBox 37">
              <a:extLst>
                <a:ext uri="{FF2B5EF4-FFF2-40B4-BE49-F238E27FC236}">
                  <a16:creationId xmlns:a16="http://schemas.microsoft.com/office/drawing/2014/main" id="{EF57ADCB-A3EE-4B82-9742-96C93F9E68D1}"/>
                </a:ext>
              </a:extLst>
            </p:cNvPr>
            <p:cNvSpPr txBox="1"/>
            <p:nvPr/>
          </p:nvSpPr>
          <p:spPr>
            <a:xfrm>
              <a:off x="10555021" y="4473970"/>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16" name="TextBox 37">
              <a:extLst>
                <a:ext uri="{FF2B5EF4-FFF2-40B4-BE49-F238E27FC236}">
                  <a16:creationId xmlns:a16="http://schemas.microsoft.com/office/drawing/2014/main" id="{E2DAD61A-D163-4D7F-8DE0-6F6D161C248F}"/>
                </a:ext>
              </a:extLst>
            </p:cNvPr>
            <p:cNvSpPr txBox="1"/>
            <p:nvPr/>
          </p:nvSpPr>
          <p:spPr>
            <a:xfrm>
              <a:off x="8139663" y="2877828"/>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17" name="TextBox 37">
              <a:extLst>
                <a:ext uri="{FF2B5EF4-FFF2-40B4-BE49-F238E27FC236}">
                  <a16:creationId xmlns:a16="http://schemas.microsoft.com/office/drawing/2014/main" id="{E2A04A9E-E0DC-40BD-98BB-E8EBDDCD4A88}"/>
                </a:ext>
              </a:extLst>
            </p:cNvPr>
            <p:cNvSpPr txBox="1"/>
            <p:nvPr/>
          </p:nvSpPr>
          <p:spPr>
            <a:xfrm>
              <a:off x="9386621" y="6052003"/>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18" name="TextBox 37">
              <a:extLst>
                <a:ext uri="{FF2B5EF4-FFF2-40B4-BE49-F238E27FC236}">
                  <a16:creationId xmlns:a16="http://schemas.microsoft.com/office/drawing/2014/main" id="{0EFF3379-BF67-48A3-A631-3EAEAF535F50}"/>
                </a:ext>
              </a:extLst>
            </p:cNvPr>
            <p:cNvSpPr txBox="1"/>
            <p:nvPr/>
          </p:nvSpPr>
          <p:spPr>
            <a:xfrm>
              <a:off x="8139664" y="6052004"/>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19" name="TextBox 37">
              <a:extLst>
                <a:ext uri="{FF2B5EF4-FFF2-40B4-BE49-F238E27FC236}">
                  <a16:creationId xmlns:a16="http://schemas.microsoft.com/office/drawing/2014/main" id="{FB8F5CD6-BFB6-4046-A0E6-3713438DEAAB}"/>
                </a:ext>
              </a:extLst>
            </p:cNvPr>
            <p:cNvSpPr txBox="1"/>
            <p:nvPr/>
          </p:nvSpPr>
          <p:spPr>
            <a:xfrm>
              <a:off x="10536568" y="2868219"/>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20" name="TextBox 37">
              <a:extLst>
                <a:ext uri="{FF2B5EF4-FFF2-40B4-BE49-F238E27FC236}">
                  <a16:creationId xmlns:a16="http://schemas.microsoft.com/office/drawing/2014/main" id="{7E304C1F-2BFD-42B1-ADDB-479D21C9CE1E}"/>
                </a:ext>
              </a:extLst>
            </p:cNvPr>
            <p:cNvSpPr txBox="1"/>
            <p:nvPr/>
          </p:nvSpPr>
          <p:spPr>
            <a:xfrm>
              <a:off x="9373948" y="2868301"/>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sp>
          <p:nvSpPr>
            <p:cNvPr id="121" name="TextBox 37">
              <a:extLst>
                <a:ext uri="{FF2B5EF4-FFF2-40B4-BE49-F238E27FC236}">
                  <a16:creationId xmlns:a16="http://schemas.microsoft.com/office/drawing/2014/main" id="{FE3F8885-BCD8-4B71-8418-294388984500}"/>
                </a:ext>
              </a:extLst>
            </p:cNvPr>
            <p:cNvSpPr txBox="1"/>
            <p:nvPr/>
          </p:nvSpPr>
          <p:spPr>
            <a:xfrm>
              <a:off x="8230921" y="1308184"/>
              <a:ext cx="849913" cy="246221"/>
            </a:xfrm>
            <a:prstGeom prst="rect">
              <a:avLst/>
            </a:prstGeom>
            <a:noFill/>
          </p:spPr>
          <p:txBody>
            <a:bodyPr wrap="none" rtlCol="0">
              <a:spAutoFit/>
            </a:bodyPr>
            <a:lstStyle/>
            <a:p>
              <a:pPr algn="ctr"/>
              <a:r>
                <a:rPr lang="en-GB" sz="1000" dirty="0" err="1"/>
                <a:t>sck</a:t>
              </a:r>
              <a:r>
                <a:rPr lang="en-GB" sz="1000" dirty="0"/>
                <a:t>  </a:t>
              </a:r>
              <a:r>
                <a:rPr lang="en-GB" sz="1000" dirty="0" err="1"/>
                <a:t>coti</a:t>
              </a:r>
              <a:r>
                <a:rPr lang="en-GB" sz="1000" dirty="0"/>
                <a:t>  cito</a:t>
              </a:r>
              <a:endParaRPr lang="en-GB" sz="1200" dirty="0"/>
            </a:p>
          </p:txBody>
        </p:sp>
      </p:grpSp>
    </p:spTree>
    <p:extLst>
      <p:ext uri="{BB962C8B-B14F-4D97-AF65-F5344CB8AC3E}">
        <p14:creationId xmlns:p14="http://schemas.microsoft.com/office/powerpoint/2010/main" val="199166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4C2C-1C0B-48E9-A3F8-A5EB65651766}"/>
              </a:ext>
            </a:extLst>
          </p:cNvPr>
          <p:cNvSpPr>
            <a:spLocks noGrp="1"/>
          </p:cNvSpPr>
          <p:nvPr>
            <p:ph type="title"/>
          </p:nvPr>
        </p:nvSpPr>
        <p:spPr/>
        <p:txBody>
          <a:bodyPr/>
          <a:lstStyle/>
          <a:p>
            <a:r>
              <a:rPr lang="en-GB" dirty="0"/>
              <a:t>Serial Data Transmission</a:t>
            </a:r>
            <a:endParaRPr lang="en-US" dirty="0"/>
          </a:p>
        </p:txBody>
      </p:sp>
      <p:sp>
        <p:nvSpPr>
          <p:cNvPr id="3" name="Content Placeholder 2">
            <a:extLst>
              <a:ext uri="{FF2B5EF4-FFF2-40B4-BE49-F238E27FC236}">
                <a16:creationId xmlns:a16="http://schemas.microsoft.com/office/drawing/2014/main" id="{469682CD-A29A-46DD-95CA-E47E3C4C2042}"/>
              </a:ext>
            </a:extLst>
          </p:cNvPr>
          <p:cNvSpPr>
            <a:spLocks noGrp="1"/>
          </p:cNvSpPr>
          <p:nvPr>
            <p:ph idx="1"/>
          </p:nvPr>
        </p:nvSpPr>
        <p:spPr/>
        <p:txBody>
          <a:bodyPr/>
          <a:lstStyle/>
          <a:p>
            <a:r>
              <a:rPr lang="en-US" kern="0" dirty="0"/>
              <a:t>Uses shift registers and a clock signal to convert between serial and parallel formats</a:t>
            </a:r>
          </a:p>
          <a:p>
            <a:r>
              <a:rPr lang="en-US" kern="0" dirty="0"/>
              <a:t>Synchronous: an explicit clock signal along with the data signal</a:t>
            </a:r>
            <a:endParaRPr lang="en-GB" dirty="0"/>
          </a:p>
          <a:p>
            <a:endParaRPr lang="en-US" dirty="0"/>
          </a:p>
        </p:txBody>
      </p:sp>
      <p:grpSp>
        <p:nvGrpSpPr>
          <p:cNvPr id="204" name="Group 203">
            <a:extLst>
              <a:ext uri="{FF2B5EF4-FFF2-40B4-BE49-F238E27FC236}">
                <a16:creationId xmlns:a16="http://schemas.microsoft.com/office/drawing/2014/main" id="{733599DB-57CA-42AF-ADD0-FA8C023FA3CC}"/>
              </a:ext>
            </a:extLst>
          </p:cNvPr>
          <p:cNvGrpSpPr/>
          <p:nvPr/>
        </p:nvGrpSpPr>
        <p:grpSpPr>
          <a:xfrm>
            <a:off x="686673" y="2338764"/>
            <a:ext cx="11013076" cy="2214563"/>
            <a:chOff x="686673" y="2338764"/>
            <a:chExt cx="11013076" cy="2214563"/>
          </a:xfrm>
        </p:grpSpPr>
        <p:sp>
          <p:nvSpPr>
            <p:cNvPr id="4" name="Rectangle 7">
              <a:extLst>
                <a:ext uri="{FF2B5EF4-FFF2-40B4-BE49-F238E27FC236}">
                  <a16:creationId xmlns:a16="http://schemas.microsoft.com/office/drawing/2014/main" id="{60DFFEF2-7F96-4EC9-8895-D37D27F7C958}"/>
                </a:ext>
              </a:extLst>
            </p:cNvPr>
            <p:cNvSpPr>
              <a:spLocks noChangeArrowheads="1"/>
            </p:cNvSpPr>
            <p:nvPr/>
          </p:nvSpPr>
          <p:spPr bwMode="auto">
            <a:xfrm>
              <a:off x="686673" y="2338765"/>
              <a:ext cx="5376477" cy="2214562"/>
            </a:xfrm>
            <a:prstGeom prst="rect">
              <a:avLst/>
            </a:prstGeom>
            <a:noFill/>
            <a:ln w="19050" algn="ctr">
              <a:solidFill>
                <a:schemeClr val="tx1">
                  <a:lumMod val="50000"/>
                  <a:lumOff val="50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TextBox 6">
              <a:extLst>
                <a:ext uri="{FF2B5EF4-FFF2-40B4-BE49-F238E27FC236}">
                  <a16:creationId xmlns:a16="http://schemas.microsoft.com/office/drawing/2014/main" id="{D3DB50A5-BD1C-4C45-91D4-83A316315BC7}"/>
                </a:ext>
              </a:extLst>
            </p:cNvPr>
            <p:cNvSpPr txBox="1">
              <a:spLocks noChangeArrowheads="1"/>
            </p:cNvSpPr>
            <p:nvPr/>
          </p:nvSpPr>
          <p:spPr bwMode="auto">
            <a:xfrm>
              <a:off x="693620" y="4117339"/>
              <a:ext cx="5369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b="0" dirty="0">
                  <a:latin typeface="+mn-lt"/>
                  <a:cs typeface="Arial" charset="0"/>
                </a:rPr>
                <a:t>Transmitting Device</a:t>
              </a:r>
            </a:p>
          </p:txBody>
        </p:sp>
        <p:sp>
          <p:nvSpPr>
            <p:cNvPr id="6" name="TextBox 5">
              <a:extLst>
                <a:ext uri="{FF2B5EF4-FFF2-40B4-BE49-F238E27FC236}">
                  <a16:creationId xmlns:a16="http://schemas.microsoft.com/office/drawing/2014/main" id="{FD78E3A6-24F0-4888-A56B-526B6C612346}"/>
                </a:ext>
              </a:extLst>
            </p:cNvPr>
            <p:cNvSpPr txBox="1">
              <a:spLocks noChangeArrowheads="1"/>
            </p:cNvSpPr>
            <p:nvPr/>
          </p:nvSpPr>
          <p:spPr bwMode="auto">
            <a:xfrm>
              <a:off x="6621733" y="4107079"/>
              <a:ext cx="50780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600" dirty="0">
                  <a:latin typeface="+mn-lt"/>
                  <a:cs typeface="Arial" charset="0"/>
                </a:rPr>
                <a:t>Receiving</a:t>
              </a:r>
              <a:r>
                <a:rPr lang="en-US" sz="1600" dirty="0">
                  <a:effectLst>
                    <a:outerShdw blurRad="38100" dist="38100" dir="2700000" algn="tl">
                      <a:srgbClr val="000000">
                        <a:alpha val="43137"/>
                      </a:srgbClr>
                    </a:outerShdw>
                  </a:effectLst>
                  <a:latin typeface="+mn-lt"/>
                  <a:cs typeface="Arial" charset="0"/>
                </a:rPr>
                <a:t> </a:t>
              </a:r>
              <a:r>
                <a:rPr lang="en-US" sz="1600" dirty="0">
                  <a:latin typeface="+mn-lt"/>
                  <a:cs typeface="Arial" charset="0"/>
                </a:rPr>
                <a:t>Device</a:t>
              </a:r>
            </a:p>
          </p:txBody>
        </p:sp>
        <p:sp>
          <p:nvSpPr>
            <p:cNvPr id="7" name="Rectangle 10">
              <a:extLst>
                <a:ext uri="{FF2B5EF4-FFF2-40B4-BE49-F238E27FC236}">
                  <a16:creationId xmlns:a16="http://schemas.microsoft.com/office/drawing/2014/main" id="{A7117EBB-3B89-41E8-9776-600E969BD437}"/>
                </a:ext>
              </a:extLst>
            </p:cNvPr>
            <p:cNvSpPr>
              <a:spLocks noChangeArrowheads="1"/>
            </p:cNvSpPr>
            <p:nvPr/>
          </p:nvSpPr>
          <p:spPr bwMode="auto">
            <a:xfrm>
              <a:off x="6621733" y="2338764"/>
              <a:ext cx="5078016" cy="2214563"/>
            </a:xfrm>
            <a:prstGeom prst="rect">
              <a:avLst/>
            </a:prstGeom>
            <a:noFill/>
            <a:ln w="19050" algn="ctr">
              <a:solidFill>
                <a:schemeClr val="tx1">
                  <a:lumMod val="50000"/>
                  <a:lumOff val="50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Rectangle 9">
              <a:extLst>
                <a:ext uri="{FF2B5EF4-FFF2-40B4-BE49-F238E27FC236}">
                  <a16:creationId xmlns:a16="http://schemas.microsoft.com/office/drawing/2014/main" id="{6F6903DE-B15B-4F5B-8A5B-CE5147764197}"/>
                </a:ext>
              </a:extLst>
            </p:cNvPr>
            <p:cNvSpPr/>
            <p:nvPr/>
          </p:nvSpPr>
          <p:spPr bwMode="auto">
            <a:xfrm>
              <a:off x="1823617" y="2927439"/>
              <a:ext cx="520453" cy="809625"/>
            </a:xfrm>
            <a:prstGeom prst="rect">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1" name="TextBox 10">
              <a:extLst>
                <a:ext uri="{FF2B5EF4-FFF2-40B4-BE49-F238E27FC236}">
                  <a16:creationId xmlns:a16="http://schemas.microsoft.com/office/drawing/2014/main" id="{AE835506-751F-4805-9383-E18241726FE1}"/>
                </a:ext>
              </a:extLst>
            </p:cNvPr>
            <p:cNvSpPr txBox="1"/>
            <p:nvPr/>
          </p:nvSpPr>
          <p:spPr>
            <a:xfrm>
              <a:off x="1803426" y="3150159"/>
              <a:ext cx="469900" cy="230832"/>
            </a:xfrm>
            <a:prstGeom prst="rect">
              <a:avLst/>
            </a:prstGeom>
            <a:noFill/>
          </p:spPr>
          <p:txBody>
            <a:bodyPr wrap="square" rtlCol="0">
              <a:spAutoFit/>
            </a:bodyPr>
            <a:lstStyle/>
            <a:p>
              <a:r>
                <a:rPr lang="en-GB" sz="900" b="0" dirty="0"/>
                <a:t>D</a:t>
              </a:r>
            </a:p>
          </p:txBody>
        </p:sp>
        <p:sp>
          <p:nvSpPr>
            <p:cNvPr id="12" name="TextBox 11">
              <a:extLst>
                <a:ext uri="{FF2B5EF4-FFF2-40B4-BE49-F238E27FC236}">
                  <a16:creationId xmlns:a16="http://schemas.microsoft.com/office/drawing/2014/main" id="{26686C86-D2DD-447B-B75D-F8FF7F1A7E58}"/>
                </a:ext>
              </a:extLst>
            </p:cNvPr>
            <p:cNvSpPr txBox="1"/>
            <p:nvPr/>
          </p:nvSpPr>
          <p:spPr>
            <a:xfrm>
              <a:off x="2070524" y="3150159"/>
              <a:ext cx="469900" cy="230832"/>
            </a:xfrm>
            <a:prstGeom prst="rect">
              <a:avLst/>
            </a:prstGeom>
            <a:noFill/>
          </p:spPr>
          <p:txBody>
            <a:bodyPr wrap="square" rtlCol="0">
              <a:spAutoFit/>
            </a:bodyPr>
            <a:lstStyle/>
            <a:p>
              <a:r>
                <a:rPr lang="en-GB" sz="900" b="0" dirty="0"/>
                <a:t>Q</a:t>
              </a:r>
            </a:p>
          </p:txBody>
        </p:sp>
        <p:sp>
          <p:nvSpPr>
            <p:cNvPr id="13" name="Isosceles Triangle 12">
              <a:extLst>
                <a:ext uri="{FF2B5EF4-FFF2-40B4-BE49-F238E27FC236}">
                  <a16:creationId xmlns:a16="http://schemas.microsoft.com/office/drawing/2014/main" id="{CB26C2C1-B7D2-4DD1-97E7-5D50853CD107}"/>
                </a:ext>
              </a:extLst>
            </p:cNvPr>
            <p:cNvSpPr/>
            <p:nvPr/>
          </p:nvSpPr>
          <p:spPr bwMode="auto">
            <a:xfrm>
              <a:off x="1962920" y="3568144"/>
              <a:ext cx="234950" cy="168919"/>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4" name="Rectangle 13">
              <a:extLst>
                <a:ext uri="{FF2B5EF4-FFF2-40B4-BE49-F238E27FC236}">
                  <a16:creationId xmlns:a16="http://schemas.microsoft.com/office/drawing/2014/main" id="{3C1269FC-6E98-4855-BA0F-40445139B012}"/>
                </a:ext>
              </a:extLst>
            </p:cNvPr>
            <p:cNvSpPr/>
            <p:nvPr/>
          </p:nvSpPr>
          <p:spPr bwMode="auto">
            <a:xfrm>
              <a:off x="3284756" y="2927439"/>
              <a:ext cx="520453" cy="809625"/>
            </a:xfrm>
            <a:prstGeom prst="rect">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5" name="TextBox 14">
              <a:extLst>
                <a:ext uri="{FF2B5EF4-FFF2-40B4-BE49-F238E27FC236}">
                  <a16:creationId xmlns:a16="http://schemas.microsoft.com/office/drawing/2014/main" id="{F9F860D2-621A-456F-BD6A-3BB323E8A8DE}"/>
                </a:ext>
              </a:extLst>
            </p:cNvPr>
            <p:cNvSpPr txBox="1"/>
            <p:nvPr/>
          </p:nvSpPr>
          <p:spPr>
            <a:xfrm>
              <a:off x="3264566" y="3150159"/>
              <a:ext cx="469900" cy="230832"/>
            </a:xfrm>
            <a:prstGeom prst="rect">
              <a:avLst/>
            </a:prstGeom>
            <a:noFill/>
          </p:spPr>
          <p:txBody>
            <a:bodyPr wrap="square" rtlCol="0">
              <a:spAutoFit/>
            </a:bodyPr>
            <a:lstStyle/>
            <a:p>
              <a:r>
                <a:rPr lang="en-GB" sz="900" b="0" dirty="0"/>
                <a:t>D</a:t>
              </a:r>
            </a:p>
          </p:txBody>
        </p:sp>
        <p:sp>
          <p:nvSpPr>
            <p:cNvPr id="16" name="TextBox 15">
              <a:extLst>
                <a:ext uri="{FF2B5EF4-FFF2-40B4-BE49-F238E27FC236}">
                  <a16:creationId xmlns:a16="http://schemas.microsoft.com/office/drawing/2014/main" id="{0D588E3E-6173-4201-BE4E-6E152D876427}"/>
                </a:ext>
              </a:extLst>
            </p:cNvPr>
            <p:cNvSpPr txBox="1"/>
            <p:nvPr/>
          </p:nvSpPr>
          <p:spPr>
            <a:xfrm>
              <a:off x="3531664" y="3150159"/>
              <a:ext cx="469900" cy="230832"/>
            </a:xfrm>
            <a:prstGeom prst="rect">
              <a:avLst/>
            </a:prstGeom>
            <a:noFill/>
          </p:spPr>
          <p:txBody>
            <a:bodyPr wrap="square" rtlCol="0">
              <a:spAutoFit/>
            </a:bodyPr>
            <a:lstStyle/>
            <a:p>
              <a:r>
                <a:rPr lang="en-GB" sz="900" b="0" dirty="0"/>
                <a:t>Q</a:t>
              </a:r>
            </a:p>
          </p:txBody>
        </p:sp>
        <p:sp>
          <p:nvSpPr>
            <p:cNvPr id="17" name="Isosceles Triangle 16">
              <a:extLst>
                <a:ext uri="{FF2B5EF4-FFF2-40B4-BE49-F238E27FC236}">
                  <a16:creationId xmlns:a16="http://schemas.microsoft.com/office/drawing/2014/main" id="{21F90E0A-7A7C-492A-9D98-903A1D7AC6C2}"/>
                </a:ext>
              </a:extLst>
            </p:cNvPr>
            <p:cNvSpPr/>
            <p:nvPr/>
          </p:nvSpPr>
          <p:spPr bwMode="auto">
            <a:xfrm>
              <a:off x="3424059" y="3568144"/>
              <a:ext cx="234950" cy="168919"/>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8" name="Rectangle 17">
              <a:extLst>
                <a:ext uri="{FF2B5EF4-FFF2-40B4-BE49-F238E27FC236}">
                  <a16:creationId xmlns:a16="http://schemas.microsoft.com/office/drawing/2014/main" id="{437B4F5B-7A12-442A-9FDF-3701E4B7BE07}"/>
                </a:ext>
              </a:extLst>
            </p:cNvPr>
            <p:cNvSpPr/>
            <p:nvPr/>
          </p:nvSpPr>
          <p:spPr bwMode="auto">
            <a:xfrm>
              <a:off x="4772396" y="2927439"/>
              <a:ext cx="520453" cy="809625"/>
            </a:xfrm>
            <a:prstGeom prst="rect">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9" name="TextBox 18">
              <a:extLst>
                <a:ext uri="{FF2B5EF4-FFF2-40B4-BE49-F238E27FC236}">
                  <a16:creationId xmlns:a16="http://schemas.microsoft.com/office/drawing/2014/main" id="{61D2C46A-5CDB-482C-B168-247E8316CD66}"/>
                </a:ext>
              </a:extLst>
            </p:cNvPr>
            <p:cNvSpPr txBox="1"/>
            <p:nvPr/>
          </p:nvSpPr>
          <p:spPr>
            <a:xfrm>
              <a:off x="4739505" y="3150159"/>
              <a:ext cx="469900" cy="230832"/>
            </a:xfrm>
            <a:prstGeom prst="rect">
              <a:avLst/>
            </a:prstGeom>
            <a:noFill/>
          </p:spPr>
          <p:txBody>
            <a:bodyPr wrap="square" rtlCol="0">
              <a:spAutoFit/>
            </a:bodyPr>
            <a:lstStyle/>
            <a:p>
              <a:r>
                <a:rPr lang="en-GB" sz="900" b="0" dirty="0"/>
                <a:t>D</a:t>
              </a:r>
            </a:p>
          </p:txBody>
        </p:sp>
        <p:sp>
          <p:nvSpPr>
            <p:cNvPr id="20" name="TextBox 19">
              <a:extLst>
                <a:ext uri="{FF2B5EF4-FFF2-40B4-BE49-F238E27FC236}">
                  <a16:creationId xmlns:a16="http://schemas.microsoft.com/office/drawing/2014/main" id="{347FA804-5474-4B6A-84CD-FD9BF77D13E5}"/>
                </a:ext>
              </a:extLst>
            </p:cNvPr>
            <p:cNvSpPr txBox="1"/>
            <p:nvPr/>
          </p:nvSpPr>
          <p:spPr>
            <a:xfrm>
              <a:off x="5019304" y="3150159"/>
              <a:ext cx="469900" cy="230832"/>
            </a:xfrm>
            <a:prstGeom prst="rect">
              <a:avLst/>
            </a:prstGeom>
            <a:noFill/>
          </p:spPr>
          <p:txBody>
            <a:bodyPr wrap="square" rtlCol="0">
              <a:spAutoFit/>
            </a:bodyPr>
            <a:lstStyle/>
            <a:p>
              <a:r>
                <a:rPr lang="en-GB" sz="900" b="0" dirty="0"/>
                <a:t>Q</a:t>
              </a:r>
            </a:p>
          </p:txBody>
        </p:sp>
        <p:sp>
          <p:nvSpPr>
            <p:cNvPr id="21" name="Isosceles Triangle 20">
              <a:extLst>
                <a:ext uri="{FF2B5EF4-FFF2-40B4-BE49-F238E27FC236}">
                  <a16:creationId xmlns:a16="http://schemas.microsoft.com/office/drawing/2014/main" id="{CD898309-4CE3-47A4-9D40-E9CE215F73E9}"/>
                </a:ext>
              </a:extLst>
            </p:cNvPr>
            <p:cNvSpPr/>
            <p:nvPr/>
          </p:nvSpPr>
          <p:spPr bwMode="auto">
            <a:xfrm>
              <a:off x="4911699" y="3568144"/>
              <a:ext cx="234950" cy="168919"/>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22" name="Straight Arrow Connector 21">
              <a:extLst>
                <a:ext uri="{FF2B5EF4-FFF2-40B4-BE49-F238E27FC236}">
                  <a16:creationId xmlns:a16="http://schemas.microsoft.com/office/drawing/2014/main" id="{F805A7AA-B104-4147-9FDD-14BB01003EBF}"/>
                </a:ext>
              </a:extLst>
            </p:cNvPr>
            <p:cNvCxnSpPr/>
            <p:nvPr/>
          </p:nvCxnSpPr>
          <p:spPr bwMode="auto">
            <a:xfrm>
              <a:off x="2344071" y="3332250"/>
              <a:ext cx="550189" cy="0"/>
            </a:xfrm>
            <a:prstGeom prst="straightConnector1">
              <a:avLst/>
            </a:prstGeom>
            <a:noFill/>
            <a:ln w="190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B2D5E50-69FC-40CB-A925-1C950C6621C8}"/>
                </a:ext>
              </a:extLst>
            </p:cNvPr>
            <p:cNvCxnSpPr/>
            <p:nvPr/>
          </p:nvCxnSpPr>
          <p:spPr bwMode="auto">
            <a:xfrm>
              <a:off x="3019953" y="3277331"/>
              <a:ext cx="264803" cy="0"/>
            </a:xfrm>
            <a:prstGeom prst="straightConnector1">
              <a:avLst/>
            </a:prstGeom>
            <a:noFill/>
            <a:ln w="19050"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CE5DFA07-1049-4175-A678-2C95FE17BFF5}"/>
                </a:ext>
              </a:extLst>
            </p:cNvPr>
            <p:cNvCxnSpPr/>
            <p:nvPr/>
          </p:nvCxnSpPr>
          <p:spPr bwMode="auto">
            <a:xfrm>
              <a:off x="4507593" y="3277331"/>
              <a:ext cx="264803" cy="0"/>
            </a:xfrm>
            <a:prstGeom prst="straightConnector1">
              <a:avLst/>
            </a:prstGeom>
            <a:noFill/>
            <a:ln w="19050" cap="flat" cmpd="sng" algn="ctr">
              <a:solidFill>
                <a:schemeClr val="tx1"/>
              </a:solidFill>
              <a:prstDash val="solid"/>
              <a:round/>
              <a:headEnd type="none" w="med" len="med"/>
              <a:tailEnd type="triangle"/>
            </a:ln>
            <a:effectLst/>
          </p:spPr>
        </p:cxnSp>
        <p:sp>
          <p:nvSpPr>
            <p:cNvPr id="25" name="Trapezoid 24">
              <a:extLst>
                <a:ext uri="{FF2B5EF4-FFF2-40B4-BE49-F238E27FC236}">
                  <a16:creationId xmlns:a16="http://schemas.microsoft.com/office/drawing/2014/main" id="{6E48AB8D-0619-4B26-8635-9E23103A04BD}"/>
                </a:ext>
              </a:extLst>
            </p:cNvPr>
            <p:cNvSpPr/>
            <p:nvPr/>
          </p:nvSpPr>
          <p:spPr bwMode="auto">
            <a:xfrm rot="5400000">
              <a:off x="2739886" y="3210721"/>
              <a:ext cx="441968" cy="133221"/>
            </a:xfrm>
            <a:prstGeom prst="trapezoid">
              <a:avLst>
                <a:gd name="adj" fmla="val 69000"/>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26" name="Straight Arrow Connector 25">
              <a:extLst>
                <a:ext uri="{FF2B5EF4-FFF2-40B4-BE49-F238E27FC236}">
                  <a16:creationId xmlns:a16="http://schemas.microsoft.com/office/drawing/2014/main" id="{B72B102E-D21E-471F-96B3-D93237F1AE33}"/>
                </a:ext>
              </a:extLst>
            </p:cNvPr>
            <p:cNvCxnSpPr/>
            <p:nvPr/>
          </p:nvCxnSpPr>
          <p:spPr bwMode="auto">
            <a:xfrm>
              <a:off x="3823296" y="3360053"/>
              <a:ext cx="550189" cy="0"/>
            </a:xfrm>
            <a:prstGeom prst="straightConnector1">
              <a:avLst/>
            </a:prstGeom>
            <a:noFill/>
            <a:ln w="190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AACD69E7-4B63-45F9-8FE1-EE85A81E92A9}"/>
                </a:ext>
              </a:extLst>
            </p:cNvPr>
            <p:cNvCxnSpPr/>
            <p:nvPr/>
          </p:nvCxnSpPr>
          <p:spPr bwMode="auto">
            <a:xfrm>
              <a:off x="4499179" y="3277331"/>
              <a:ext cx="264803" cy="0"/>
            </a:xfrm>
            <a:prstGeom prst="straightConnector1">
              <a:avLst/>
            </a:prstGeom>
            <a:noFill/>
            <a:ln w="19050" cap="flat" cmpd="sng" algn="ctr">
              <a:solidFill>
                <a:schemeClr val="tx1"/>
              </a:solidFill>
              <a:prstDash val="solid"/>
              <a:round/>
              <a:headEnd type="none" w="med" len="med"/>
              <a:tailEnd type="triangle"/>
            </a:ln>
            <a:effectLst/>
          </p:spPr>
        </p:cxnSp>
        <p:sp>
          <p:nvSpPr>
            <p:cNvPr id="28" name="Trapezoid 27">
              <a:extLst>
                <a:ext uri="{FF2B5EF4-FFF2-40B4-BE49-F238E27FC236}">
                  <a16:creationId xmlns:a16="http://schemas.microsoft.com/office/drawing/2014/main" id="{0FB1217B-ED6C-4B2E-BF11-40E2DF12A97F}"/>
                </a:ext>
              </a:extLst>
            </p:cNvPr>
            <p:cNvSpPr/>
            <p:nvPr/>
          </p:nvSpPr>
          <p:spPr bwMode="auto">
            <a:xfrm rot="5400000">
              <a:off x="4219112" y="3210721"/>
              <a:ext cx="441968" cy="133221"/>
            </a:xfrm>
            <a:prstGeom prst="trapezoid">
              <a:avLst>
                <a:gd name="adj" fmla="val 69000"/>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29" name="Straight Arrow Connector 28">
              <a:extLst>
                <a:ext uri="{FF2B5EF4-FFF2-40B4-BE49-F238E27FC236}">
                  <a16:creationId xmlns:a16="http://schemas.microsoft.com/office/drawing/2014/main" id="{EE31AADE-42BC-4634-85D6-3E8CE739CC46}"/>
                </a:ext>
              </a:extLst>
            </p:cNvPr>
            <p:cNvCxnSpPr/>
            <p:nvPr/>
          </p:nvCxnSpPr>
          <p:spPr bwMode="auto">
            <a:xfrm>
              <a:off x="2619165" y="3218121"/>
              <a:ext cx="264803" cy="0"/>
            </a:xfrm>
            <a:prstGeom prst="straightConnector1">
              <a:avLst/>
            </a:prstGeom>
            <a:noFill/>
            <a:ln w="19050" cap="flat" cmpd="sng" algn="ctr">
              <a:solidFill>
                <a:schemeClr val="tx1"/>
              </a:solidFill>
              <a:prstDash val="solid"/>
              <a:round/>
              <a:headEnd type="none" w="med" len="med"/>
              <a:tailEnd type="triangle"/>
            </a:ln>
            <a:effectLst/>
          </p:spPr>
        </p:cxnSp>
        <p:cxnSp>
          <p:nvCxnSpPr>
            <p:cNvPr id="30" name="Straight Arrow Connector 29">
              <a:extLst>
                <a:ext uri="{FF2B5EF4-FFF2-40B4-BE49-F238E27FC236}">
                  <a16:creationId xmlns:a16="http://schemas.microsoft.com/office/drawing/2014/main" id="{10C6FF24-FB71-4E9D-985A-F22B61D4A329}"/>
                </a:ext>
              </a:extLst>
            </p:cNvPr>
            <p:cNvCxnSpPr/>
            <p:nvPr/>
          </p:nvCxnSpPr>
          <p:spPr bwMode="auto">
            <a:xfrm>
              <a:off x="4108683" y="3218121"/>
              <a:ext cx="264803" cy="0"/>
            </a:xfrm>
            <a:prstGeom prst="straightConnector1">
              <a:avLst/>
            </a:prstGeom>
            <a:noFill/>
            <a:ln w="19050" cap="flat" cmpd="sng" algn="ctr">
              <a:solidFill>
                <a:schemeClr val="tx1"/>
              </a:solidFill>
              <a:prstDash val="solid"/>
              <a:round/>
              <a:headEnd type="none" w="med" len="med"/>
              <a:tailEnd type="triangle"/>
            </a:ln>
            <a:effectLst/>
          </p:spPr>
        </p:cxnSp>
        <p:cxnSp>
          <p:nvCxnSpPr>
            <p:cNvPr id="31" name="Straight Connector 30">
              <a:extLst>
                <a:ext uri="{FF2B5EF4-FFF2-40B4-BE49-F238E27FC236}">
                  <a16:creationId xmlns:a16="http://schemas.microsoft.com/office/drawing/2014/main" id="{F2B9344F-7F9C-4112-8E58-02AEEA02D7F7}"/>
                </a:ext>
              </a:extLst>
            </p:cNvPr>
            <p:cNvCxnSpPr/>
            <p:nvPr/>
          </p:nvCxnSpPr>
          <p:spPr bwMode="auto">
            <a:xfrm flipV="1">
              <a:off x="2619165" y="2790269"/>
              <a:ext cx="0" cy="427852"/>
            </a:xfrm>
            <a:prstGeom prst="line">
              <a:avLst/>
            </a:prstGeom>
            <a:noFill/>
            <a:ln w="1905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650076F-092C-40C5-9E12-DFE12A8DF288}"/>
                </a:ext>
              </a:extLst>
            </p:cNvPr>
            <p:cNvCxnSpPr/>
            <p:nvPr/>
          </p:nvCxnSpPr>
          <p:spPr bwMode="auto">
            <a:xfrm flipV="1">
              <a:off x="4108683" y="2790269"/>
              <a:ext cx="0" cy="427852"/>
            </a:xfrm>
            <a:prstGeom prst="line">
              <a:avLst/>
            </a:prstGeom>
            <a:noFill/>
            <a:ln w="19050" cap="flat" cmpd="sng" algn="ctr">
              <a:solidFill>
                <a:schemeClr val="tx1"/>
              </a:solidFill>
              <a:prstDash val="solid"/>
              <a:round/>
              <a:headEnd type="none" w="med" len="med"/>
              <a:tailEnd type="none" w="med" len="med"/>
            </a:ln>
            <a:effectLst/>
          </p:spPr>
        </p:cxnSp>
        <p:cxnSp>
          <p:nvCxnSpPr>
            <p:cNvPr id="33" name="Straight Arrow Connector 32">
              <a:extLst>
                <a:ext uri="{FF2B5EF4-FFF2-40B4-BE49-F238E27FC236}">
                  <a16:creationId xmlns:a16="http://schemas.microsoft.com/office/drawing/2014/main" id="{6F3A9C79-2234-4D4B-8C32-934DED9C1462}"/>
                </a:ext>
              </a:extLst>
            </p:cNvPr>
            <p:cNvCxnSpPr/>
            <p:nvPr/>
          </p:nvCxnSpPr>
          <p:spPr bwMode="auto">
            <a:xfrm>
              <a:off x="5296766" y="3277331"/>
              <a:ext cx="264803" cy="0"/>
            </a:xfrm>
            <a:prstGeom prst="straightConnector1">
              <a:avLst/>
            </a:prstGeom>
            <a:noFill/>
            <a:ln w="19050" cap="flat" cmpd="sng" algn="ctr">
              <a:solidFill>
                <a:schemeClr val="tx1"/>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8C77DF2E-596C-46AB-9A5D-2BE64DC4347D}"/>
                </a:ext>
              </a:extLst>
            </p:cNvPr>
            <p:cNvCxnSpPr/>
            <p:nvPr/>
          </p:nvCxnSpPr>
          <p:spPr bwMode="auto">
            <a:xfrm flipV="1">
              <a:off x="5029174" y="3737064"/>
              <a:ext cx="3449" cy="254490"/>
            </a:xfrm>
            <a:prstGeom prst="straightConnector1">
              <a:avLst/>
            </a:prstGeom>
            <a:noFill/>
            <a:ln w="19050" cap="flat" cmpd="sng" algn="ctr">
              <a:solidFill>
                <a:schemeClr val="tx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79A7E864-E493-4A57-9A48-D3493E3D7B03}"/>
                </a:ext>
              </a:extLst>
            </p:cNvPr>
            <p:cNvCxnSpPr/>
            <p:nvPr/>
          </p:nvCxnSpPr>
          <p:spPr bwMode="auto">
            <a:xfrm flipV="1">
              <a:off x="3544735" y="3737064"/>
              <a:ext cx="3449" cy="254490"/>
            </a:xfrm>
            <a:prstGeom prst="straightConnector1">
              <a:avLst/>
            </a:prstGeom>
            <a:noFill/>
            <a:ln w="19050" cap="flat" cmpd="sng" algn="ctr">
              <a:solidFill>
                <a:schemeClr val="tx1"/>
              </a:solidFill>
              <a:prstDash val="solid"/>
              <a:round/>
              <a:headEnd type="none" w="med" len="med"/>
              <a:tailEnd type="triangle"/>
            </a:ln>
            <a:effectLst/>
          </p:spPr>
        </p:cxnSp>
        <p:cxnSp>
          <p:nvCxnSpPr>
            <p:cNvPr id="36" name="Straight Arrow Connector 35">
              <a:extLst>
                <a:ext uri="{FF2B5EF4-FFF2-40B4-BE49-F238E27FC236}">
                  <a16:creationId xmlns:a16="http://schemas.microsoft.com/office/drawing/2014/main" id="{BFEF6238-9744-4584-AD2A-D1F9547F277D}"/>
                </a:ext>
              </a:extLst>
            </p:cNvPr>
            <p:cNvCxnSpPr/>
            <p:nvPr/>
          </p:nvCxnSpPr>
          <p:spPr bwMode="auto">
            <a:xfrm flipV="1">
              <a:off x="2083845" y="3737064"/>
              <a:ext cx="3449" cy="254490"/>
            </a:xfrm>
            <a:prstGeom prst="straightConnector1">
              <a:avLst/>
            </a:prstGeom>
            <a:noFill/>
            <a:ln w="19050" cap="flat" cmpd="sng" algn="ctr">
              <a:solidFill>
                <a:schemeClr val="tx1"/>
              </a:solidFill>
              <a:prstDash val="solid"/>
              <a:round/>
              <a:headEnd type="none" w="med" len="med"/>
              <a:tailEnd type="triangle"/>
            </a:ln>
            <a:effectLst/>
          </p:spPr>
        </p:cxnSp>
        <p:cxnSp>
          <p:nvCxnSpPr>
            <p:cNvPr id="37" name="Straight Connector 36">
              <a:extLst>
                <a:ext uri="{FF2B5EF4-FFF2-40B4-BE49-F238E27FC236}">
                  <a16:creationId xmlns:a16="http://schemas.microsoft.com/office/drawing/2014/main" id="{6E0CD062-A751-410B-8596-19CD3A997F91}"/>
                </a:ext>
              </a:extLst>
            </p:cNvPr>
            <p:cNvCxnSpPr/>
            <p:nvPr/>
          </p:nvCxnSpPr>
          <p:spPr bwMode="auto">
            <a:xfrm flipH="1">
              <a:off x="1592085" y="3991554"/>
              <a:ext cx="3455912" cy="0"/>
            </a:xfrm>
            <a:prstGeom prst="line">
              <a:avLst/>
            </a:prstGeom>
            <a:noFill/>
            <a:ln w="19050" cap="flat" cmpd="sng" algn="ctr">
              <a:solidFill>
                <a:schemeClr val="tx1"/>
              </a:solidFill>
              <a:prstDash val="solid"/>
              <a:round/>
              <a:headEnd type="none" w="med" len="med"/>
              <a:tailEnd type="none" w="med" len="med"/>
            </a:ln>
            <a:effectLst/>
          </p:spPr>
        </p:cxnSp>
        <p:sp>
          <p:nvSpPr>
            <p:cNvPr id="38" name="TextBox 9">
              <a:extLst>
                <a:ext uri="{FF2B5EF4-FFF2-40B4-BE49-F238E27FC236}">
                  <a16:creationId xmlns:a16="http://schemas.microsoft.com/office/drawing/2014/main" id="{2F1DB305-4510-43F9-B319-853182F2C142}"/>
                </a:ext>
              </a:extLst>
            </p:cNvPr>
            <p:cNvSpPr txBox="1">
              <a:spLocks noChangeArrowheads="1"/>
            </p:cNvSpPr>
            <p:nvPr/>
          </p:nvSpPr>
          <p:spPr bwMode="auto">
            <a:xfrm>
              <a:off x="1110368" y="3857368"/>
              <a:ext cx="5100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mn-lt"/>
                  <a:cs typeface="Arial" charset="0"/>
                </a:rPr>
                <a:t>Clock</a:t>
              </a:r>
              <a:endParaRPr lang="en-US" sz="1200" b="0" dirty="0">
                <a:latin typeface="+mn-lt"/>
                <a:cs typeface="Arial" charset="0"/>
              </a:endParaRPr>
            </a:p>
          </p:txBody>
        </p:sp>
        <p:sp>
          <p:nvSpPr>
            <p:cNvPr id="39" name="TextBox 9">
              <a:extLst>
                <a:ext uri="{FF2B5EF4-FFF2-40B4-BE49-F238E27FC236}">
                  <a16:creationId xmlns:a16="http://schemas.microsoft.com/office/drawing/2014/main" id="{E9330E4A-3924-40B1-9AD0-757305BADB93}"/>
                </a:ext>
              </a:extLst>
            </p:cNvPr>
            <p:cNvSpPr txBox="1">
              <a:spLocks noChangeArrowheads="1"/>
            </p:cNvSpPr>
            <p:nvPr/>
          </p:nvSpPr>
          <p:spPr bwMode="auto">
            <a:xfrm>
              <a:off x="3920456" y="2562001"/>
              <a:ext cx="4230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latin typeface="+mn-lt"/>
                  <a:cs typeface="Arial" charset="0"/>
                </a:rPr>
                <a:t>D0</a:t>
              </a:r>
            </a:p>
          </p:txBody>
        </p:sp>
        <p:sp>
          <p:nvSpPr>
            <p:cNvPr id="40" name="TextBox 9">
              <a:extLst>
                <a:ext uri="{FF2B5EF4-FFF2-40B4-BE49-F238E27FC236}">
                  <a16:creationId xmlns:a16="http://schemas.microsoft.com/office/drawing/2014/main" id="{95F2DAFB-F34E-42E0-8FFF-19D012B2C438}"/>
                </a:ext>
              </a:extLst>
            </p:cNvPr>
            <p:cNvSpPr txBox="1">
              <a:spLocks noChangeArrowheads="1"/>
            </p:cNvSpPr>
            <p:nvPr/>
          </p:nvSpPr>
          <p:spPr bwMode="auto">
            <a:xfrm>
              <a:off x="2353099" y="2562001"/>
              <a:ext cx="532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latin typeface="+mn-lt"/>
                  <a:cs typeface="Arial" charset="0"/>
                </a:rPr>
                <a:t>D1</a:t>
              </a:r>
            </a:p>
          </p:txBody>
        </p:sp>
        <p:sp>
          <p:nvSpPr>
            <p:cNvPr id="41" name="TextBox 9">
              <a:extLst>
                <a:ext uri="{FF2B5EF4-FFF2-40B4-BE49-F238E27FC236}">
                  <a16:creationId xmlns:a16="http://schemas.microsoft.com/office/drawing/2014/main" id="{7731EA6D-422A-4529-920F-555C863DA65A}"/>
                </a:ext>
              </a:extLst>
            </p:cNvPr>
            <p:cNvSpPr txBox="1">
              <a:spLocks noChangeArrowheads="1"/>
            </p:cNvSpPr>
            <p:nvPr/>
          </p:nvSpPr>
          <p:spPr bwMode="auto">
            <a:xfrm>
              <a:off x="876891" y="2562001"/>
              <a:ext cx="532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latin typeface="+mn-lt"/>
                  <a:cs typeface="Arial" charset="0"/>
                </a:rPr>
                <a:t>D2</a:t>
              </a:r>
            </a:p>
          </p:txBody>
        </p:sp>
        <p:sp>
          <p:nvSpPr>
            <p:cNvPr id="42" name="TextBox 9">
              <a:extLst>
                <a:ext uri="{FF2B5EF4-FFF2-40B4-BE49-F238E27FC236}">
                  <a16:creationId xmlns:a16="http://schemas.microsoft.com/office/drawing/2014/main" id="{36712C64-385C-4E06-8CD3-A6438A6CEE23}"/>
                </a:ext>
              </a:extLst>
            </p:cNvPr>
            <p:cNvSpPr txBox="1">
              <a:spLocks noChangeArrowheads="1"/>
            </p:cNvSpPr>
            <p:nvPr/>
          </p:nvSpPr>
          <p:spPr bwMode="auto">
            <a:xfrm>
              <a:off x="5302348" y="2453331"/>
              <a:ext cx="84904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100" b="0" dirty="0">
                  <a:latin typeface="+mn-lt"/>
                  <a:cs typeface="Arial" charset="0"/>
                </a:rPr>
                <a:t>Serial</a:t>
              </a:r>
            </a:p>
            <a:p>
              <a:r>
                <a:rPr lang="en-US" sz="1100" b="0" dirty="0">
                  <a:latin typeface="+mn-lt"/>
                  <a:cs typeface="Arial" charset="0"/>
                </a:rPr>
                <a:t>data </a:t>
              </a:r>
            </a:p>
            <a:p>
              <a:r>
                <a:rPr lang="en-US" sz="1100" b="0" dirty="0">
                  <a:latin typeface="+mn-lt"/>
                  <a:cs typeface="Arial" charset="0"/>
                </a:rPr>
                <a:t>out</a:t>
              </a:r>
              <a:endParaRPr lang="en-US" sz="1200" b="0" dirty="0">
                <a:latin typeface="+mn-lt"/>
                <a:cs typeface="Arial" charset="0"/>
              </a:endParaRPr>
            </a:p>
          </p:txBody>
        </p:sp>
        <p:sp>
          <p:nvSpPr>
            <p:cNvPr id="43" name="Rectangle 42">
              <a:extLst>
                <a:ext uri="{FF2B5EF4-FFF2-40B4-BE49-F238E27FC236}">
                  <a16:creationId xmlns:a16="http://schemas.microsoft.com/office/drawing/2014/main" id="{FB81C80C-2DBC-4C36-B1D4-1183C077A14C}"/>
                </a:ext>
              </a:extLst>
            </p:cNvPr>
            <p:cNvSpPr/>
            <p:nvPr/>
          </p:nvSpPr>
          <p:spPr bwMode="auto">
            <a:xfrm>
              <a:off x="7395959" y="2927439"/>
              <a:ext cx="520453" cy="809625"/>
            </a:xfrm>
            <a:prstGeom prst="rect">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44" name="TextBox 43">
              <a:extLst>
                <a:ext uri="{FF2B5EF4-FFF2-40B4-BE49-F238E27FC236}">
                  <a16:creationId xmlns:a16="http://schemas.microsoft.com/office/drawing/2014/main" id="{5A7FBE9D-5A8B-4834-A754-4363E3938EAF}"/>
                </a:ext>
              </a:extLst>
            </p:cNvPr>
            <p:cNvSpPr txBox="1"/>
            <p:nvPr/>
          </p:nvSpPr>
          <p:spPr>
            <a:xfrm>
              <a:off x="7350368" y="3150159"/>
              <a:ext cx="469900" cy="230832"/>
            </a:xfrm>
            <a:prstGeom prst="rect">
              <a:avLst/>
            </a:prstGeom>
            <a:noFill/>
          </p:spPr>
          <p:txBody>
            <a:bodyPr wrap="square" rtlCol="0">
              <a:spAutoFit/>
            </a:bodyPr>
            <a:lstStyle/>
            <a:p>
              <a:r>
                <a:rPr lang="en-GB" sz="900" b="0" dirty="0"/>
                <a:t>D</a:t>
              </a:r>
            </a:p>
          </p:txBody>
        </p:sp>
        <p:sp>
          <p:nvSpPr>
            <p:cNvPr id="45" name="TextBox 44">
              <a:extLst>
                <a:ext uri="{FF2B5EF4-FFF2-40B4-BE49-F238E27FC236}">
                  <a16:creationId xmlns:a16="http://schemas.microsoft.com/office/drawing/2014/main" id="{33A18BB5-830B-4464-B7BB-70B29750D972}"/>
                </a:ext>
              </a:extLst>
            </p:cNvPr>
            <p:cNvSpPr txBox="1"/>
            <p:nvPr/>
          </p:nvSpPr>
          <p:spPr>
            <a:xfrm>
              <a:off x="7642867" y="3150159"/>
              <a:ext cx="469900" cy="230832"/>
            </a:xfrm>
            <a:prstGeom prst="rect">
              <a:avLst/>
            </a:prstGeom>
            <a:noFill/>
          </p:spPr>
          <p:txBody>
            <a:bodyPr wrap="square" rtlCol="0">
              <a:spAutoFit/>
            </a:bodyPr>
            <a:lstStyle/>
            <a:p>
              <a:r>
                <a:rPr lang="en-GB" sz="900" b="0" dirty="0"/>
                <a:t>Q</a:t>
              </a:r>
            </a:p>
          </p:txBody>
        </p:sp>
        <p:sp>
          <p:nvSpPr>
            <p:cNvPr id="46" name="Isosceles Triangle 45">
              <a:extLst>
                <a:ext uri="{FF2B5EF4-FFF2-40B4-BE49-F238E27FC236}">
                  <a16:creationId xmlns:a16="http://schemas.microsoft.com/office/drawing/2014/main" id="{0C969198-F648-45D4-9B3E-28A09EE7B7D8}"/>
                </a:ext>
              </a:extLst>
            </p:cNvPr>
            <p:cNvSpPr/>
            <p:nvPr/>
          </p:nvSpPr>
          <p:spPr bwMode="auto">
            <a:xfrm>
              <a:off x="7535261" y="3568144"/>
              <a:ext cx="234950" cy="168919"/>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47" name="Rectangle 46">
              <a:extLst>
                <a:ext uri="{FF2B5EF4-FFF2-40B4-BE49-F238E27FC236}">
                  <a16:creationId xmlns:a16="http://schemas.microsoft.com/office/drawing/2014/main" id="{D0289246-15BC-4F9B-A317-80D3DF11E9B2}"/>
                </a:ext>
              </a:extLst>
            </p:cNvPr>
            <p:cNvSpPr/>
            <p:nvPr/>
          </p:nvSpPr>
          <p:spPr bwMode="auto">
            <a:xfrm>
              <a:off x="8857098" y="2927439"/>
              <a:ext cx="520453" cy="809625"/>
            </a:xfrm>
            <a:prstGeom prst="rect">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48" name="TextBox 47">
              <a:extLst>
                <a:ext uri="{FF2B5EF4-FFF2-40B4-BE49-F238E27FC236}">
                  <a16:creationId xmlns:a16="http://schemas.microsoft.com/office/drawing/2014/main" id="{7B83DD69-463E-4753-B477-73797F9CC4B6}"/>
                </a:ext>
              </a:extLst>
            </p:cNvPr>
            <p:cNvSpPr txBox="1"/>
            <p:nvPr/>
          </p:nvSpPr>
          <p:spPr>
            <a:xfrm>
              <a:off x="8824207" y="3150159"/>
              <a:ext cx="469900" cy="230832"/>
            </a:xfrm>
            <a:prstGeom prst="rect">
              <a:avLst/>
            </a:prstGeom>
            <a:noFill/>
          </p:spPr>
          <p:txBody>
            <a:bodyPr wrap="square" rtlCol="0">
              <a:spAutoFit/>
            </a:bodyPr>
            <a:lstStyle/>
            <a:p>
              <a:r>
                <a:rPr lang="en-GB" sz="900" b="0" dirty="0"/>
                <a:t>D</a:t>
              </a:r>
            </a:p>
          </p:txBody>
        </p:sp>
        <p:sp>
          <p:nvSpPr>
            <p:cNvPr id="49" name="TextBox 48">
              <a:extLst>
                <a:ext uri="{FF2B5EF4-FFF2-40B4-BE49-F238E27FC236}">
                  <a16:creationId xmlns:a16="http://schemas.microsoft.com/office/drawing/2014/main" id="{F331B21B-08DD-47A3-992F-1FDF96F3B676}"/>
                </a:ext>
              </a:extLst>
            </p:cNvPr>
            <p:cNvSpPr txBox="1"/>
            <p:nvPr/>
          </p:nvSpPr>
          <p:spPr>
            <a:xfrm>
              <a:off x="9104005" y="3150159"/>
              <a:ext cx="469900" cy="230832"/>
            </a:xfrm>
            <a:prstGeom prst="rect">
              <a:avLst/>
            </a:prstGeom>
            <a:noFill/>
          </p:spPr>
          <p:txBody>
            <a:bodyPr wrap="square" rtlCol="0">
              <a:spAutoFit/>
            </a:bodyPr>
            <a:lstStyle/>
            <a:p>
              <a:r>
                <a:rPr lang="en-GB" sz="900" b="0" dirty="0"/>
                <a:t>Q</a:t>
              </a:r>
            </a:p>
          </p:txBody>
        </p:sp>
        <p:sp>
          <p:nvSpPr>
            <p:cNvPr id="50" name="Isosceles Triangle 49">
              <a:extLst>
                <a:ext uri="{FF2B5EF4-FFF2-40B4-BE49-F238E27FC236}">
                  <a16:creationId xmlns:a16="http://schemas.microsoft.com/office/drawing/2014/main" id="{BEA8AA45-36F2-4DC7-B8BF-66C60859B802}"/>
                </a:ext>
              </a:extLst>
            </p:cNvPr>
            <p:cNvSpPr/>
            <p:nvPr/>
          </p:nvSpPr>
          <p:spPr bwMode="auto">
            <a:xfrm>
              <a:off x="8996401" y="3568144"/>
              <a:ext cx="234950" cy="168919"/>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1" name="Rectangle 50">
              <a:extLst>
                <a:ext uri="{FF2B5EF4-FFF2-40B4-BE49-F238E27FC236}">
                  <a16:creationId xmlns:a16="http://schemas.microsoft.com/office/drawing/2014/main" id="{03D9C960-D4AE-4DD4-9BE6-4664E17C6179}"/>
                </a:ext>
              </a:extLst>
            </p:cNvPr>
            <p:cNvSpPr/>
            <p:nvPr/>
          </p:nvSpPr>
          <p:spPr bwMode="auto">
            <a:xfrm>
              <a:off x="10344738" y="2927439"/>
              <a:ext cx="520453" cy="809625"/>
            </a:xfrm>
            <a:prstGeom prst="rect">
              <a:avLst/>
            </a:prstGeom>
            <a:solidFill>
              <a:schemeClr val="accent1">
                <a:lumMod val="20000"/>
                <a:lumOff val="80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2" name="TextBox 51">
              <a:extLst>
                <a:ext uri="{FF2B5EF4-FFF2-40B4-BE49-F238E27FC236}">
                  <a16:creationId xmlns:a16="http://schemas.microsoft.com/office/drawing/2014/main" id="{67B67567-153F-41F1-83D9-D41789C7E58B}"/>
                </a:ext>
              </a:extLst>
            </p:cNvPr>
            <p:cNvSpPr txBox="1"/>
            <p:nvPr/>
          </p:nvSpPr>
          <p:spPr>
            <a:xfrm>
              <a:off x="10311847" y="3150159"/>
              <a:ext cx="469900" cy="230832"/>
            </a:xfrm>
            <a:prstGeom prst="rect">
              <a:avLst/>
            </a:prstGeom>
            <a:noFill/>
          </p:spPr>
          <p:txBody>
            <a:bodyPr wrap="square" rtlCol="0">
              <a:spAutoFit/>
            </a:bodyPr>
            <a:lstStyle/>
            <a:p>
              <a:r>
                <a:rPr lang="en-GB" sz="900" b="0" dirty="0"/>
                <a:t>D</a:t>
              </a:r>
            </a:p>
          </p:txBody>
        </p:sp>
        <p:sp>
          <p:nvSpPr>
            <p:cNvPr id="53" name="TextBox 52">
              <a:extLst>
                <a:ext uri="{FF2B5EF4-FFF2-40B4-BE49-F238E27FC236}">
                  <a16:creationId xmlns:a16="http://schemas.microsoft.com/office/drawing/2014/main" id="{1B5ABDFC-04FB-4612-A41B-8BC7FED3D475}"/>
                </a:ext>
              </a:extLst>
            </p:cNvPr>
            <p:cNvSpPr txBox="1"/>
            <p:nvPr/>
          </p:nvSpPr>
          <p:spPr>
            <a:xfrm>
              <a:off x="10591645" y="3150159"/>
              <a:ext cx="469900" cy="230832"/>
            </a:xfrm>
            <a:prstGeom prst="rect">
              <a:avLst/>
            </a:prstGeom>
            <a:noFill/>
          </p:spPr>
          <p:txBody>
            <a:bodyPr wrap="square" rtlCol="0">
              <a:spAutoFit/>
            </a:bodyPr>
            <a:lstStyle/>
            <a:p>
              <a:r>
                <a:rPr lang="en-GB" sz="900" b="0" dirty="0"/>
                <a:t>Q</a:t>
              </a:r>
            </a:p>
          </p:txBody>
        </p:sp>
        <p:sp>
          <p:nvSpPr>
            <p:cNvPr id="54" name="Isosceles Triangle 53">
              <a:extLst>
                <a:ext uri="{FF2B5EF4-FFF2-40B4-BE49-F238E27FC236}">
                  <a16:creationId xmlns:a16="http://schemas.microsoft.com/office/drawing/2014/main" id="{B8ED26D0-D928-4C80-B293-14AA0973C100}"/>
                </a:ext>
              </a:extLst>
            </p:cNvPr>
            <p:cNvSpPr/>
            <p:nvPr/>
          </p:nvSpPr>
          <p:spPr bwMode="auto">
            <a:xfrm>
              <a:off x="10484040" y="3568144"/>
              <a:ext cx="234950" cy="168919"/>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55" name="Straight Arrow Connector 54">
              <a:extLst>
                <a:ext uri="{FF2B5EF4-FFF2-40B4-BE49-F238E27FC236}">
                  <a16:creationId xmlns:a16="http://schemas.microsoft.com/office/drawing/2014/main" id="{79752AC8-5A18-4C16-A603-3AD4DA8F6B6B}"/>
                </a:ext>
              </a:extLst>
            </p:cNvPr>
            <p:cNvCxnSpPr/>
            <p:nvPr/>
          </p:nvCxnSpPr>
          <p:spPr bwMode="auto">
            <a:xfrm>
              <a:off x="7135732" y="3277331"/>
              <a:ext cx="264803" cy="0"/>
            </a:xfrm>
            <a:prstGeom prst="straightConnector1">
              <a:avLst/>
            </a:prstGeom>
            <a:noFill/>
            <a:ln w="19050" cap="flat" cmpd="sng" algn="ctr">
              <a:solidFill>
                <a:schemeClr val="tx1"/>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6170FA69-282C-44B0-8975-B7A0B0A9B2DA}"/>
                </a:ext>
              </a:extLst>
            </p:cNvPr>
            <p:cNvCxnSpPr/>
            <p:nvPr/>
          </p:nvCxnSpPr>
          <p:spPr bwMode="auto">
            <a:xfrm>
              <a:off x="7916412" y="3256645"/>
              <a:ext cx="940686" cy="0"/>
            </a:xfrm>
            <a:prstGeom prst="straightConnector1">
              <a:avLst/>
            </a:prstGeom>
            <a:noFill/>
            <a:ln w="19050" cap="flat" cmpd="sng" algn="ctr">
              <a:solidFill>
                <a:schemeClr val="tx1"/>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CBFF5E23-F7F6-4707-9137-6D404FBB4CD0}"/>
                </a:ext>
              </a:extLst>
            </p:cNvPr>
            <p:cNvCxnSpPr/>
            <p:nvPr/>
          </p:nvCxnSpPr>
          <p:spPr bwMode="auto">
            <a:xfrm>
              <a:off x="9385965" y="3265767"/>
              <a:ext cx="958773" cy="0"/>
            </a:xfrm>
            <a:prstGeom prst="straightConnector1">
              <a:avLst/>
            </a:prstGeom>
            <a:noFill/>
            <a:ln w="19050" cap="flat" cmpd="sng" algn="ctr">
              <a:solidFill>
                <a:schemeClr val="tx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A6C06546-88A6-4192-9CE6-302AFD8FCBD2}"/>
                </a:ext>
              </a:extLst>
            </p:cNvPr>
            <p:cNvCxnSpPr/>
            <p:nvPr/>
          </p:nvCxnSpPr>
          <p:spPr bwMode="auto">
            <a:xfrm>
              <a:off x="10869110" y="3262091"/>
              <a:ext cx="713941" cy="0"/>
            </a:xfrm>
            <a:prstGeom prst="straightConnector1">
              <a:avLst/>
            </a:prstGeom>
            <a:noFill/>
            <a:ln w="19050" cap="flat" cmpd="sng" algn="ctr">
              <a:solidFill>
                <a:schemeClr val="tx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B8141374-AB49-40AB-B598-3D8CD48D875F}"/>
                </a:ext>
              </a:extLst>
            </p:cNvPr>
            <p:cNvCxnSpPr/>
            <p:nvPr/>
          </p:nvCxnSpPr>
          <p:spPr bwMode="auto">
            <a:xfrm flipV="1">
              <a:off x="10601515" y="3737064"/>
              <a:ext cx="3449" cy="254490"/>
            </a:xfrm>
            <a:prstGeom prst="straightConnector1">
              <a:avLst/>
            </a:prstGeom>
            <a:noFill/>
            <a:ln w="19050" cap="flat" cmpd="sng" algn="ctr">
              <a:solidFill>
                <a:schemeClr val="tx1"/>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F5A9BADB-E50B-46B7-BB8A-F1D088223EF0}"/>
                </a:ext>
              </a:extLst>
            </p:cNvPr>
            <p:cNvCxnSpPr/>
            <p:nvPr/>
          </p:nvCxnSpPr>
          <p:spPr bwMode="auto">
            <a:xfrm flipV="1">
              <a:off x="9117076" y="3737064"/>
              <a:ext cx="3449" cy="254490"/>
            </a:xfrm>
            <a:prstGeom prst="straightConnector1">
              <a:avLst/>
            </a:prstGeom>
            <a:noFill/>
            <a:ln w="19050" cap="flat" cmpd="sng" algn="ctr">
              <a:solidFill>
                <a:schemeClr val="tx1"/>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A2449576-61A1-4C92-B6FD-1C08F0441252}"/>
                </a:ext>
              </a:extLst>
            </p:cNvPr>
            <p:cNvCxnSpPr/>
            <p:nvPr/>
          </p:nvCxnSpPr>
          <p:spPr bwMode="auto">
            <a:xfrm flipV="1">
              <a:off x="7656186" y="3737064"/>
              <a:ext cx="3449" cy="254490"/>
            </a:xfrm>
            <a:prstGeom prst="straightConnector1">
              <a:avLst/>
            </a:prstGeom>
            <a:noFill/>
            <a:ln w="19050" cap="flat" cmpd="sng" algn="ctr">
              <a:solidFill>
                <a:schemeClr val="tx1"/>
              </a:solidFill>
              <a:prstDash val="solid"/>
              <a:round/>
              <a:headEnd type="none" w="med" len="med"/>
              <a:tailEnd type="triangle"/>
            </a:ln>
            <a:effectLst/>
          </p:spPr>
        </p:cxnSp>
        <p:cxnSp>
          <p:nvCxnSpPr>
            <p:cNvPr id="62" name="Straight Connector 61">
              <a:extLst>
                <a:ext uri="{FF2B5EF4-FFF2-40B4-BE49-F238E27FC236}">
                  <a16:creationId xmlns:a16="http://schemas.microsoft.com/office/drawing/2014/main" id="{E94E1234-F772-47B6-B08A-AA963AC80AA0}"/>
                </a:ext>
              </a:extLst>
            </p:cNvPr>
            <p:cNvCxnSpPr/>
            <p:nvPr/>
          </p:nvCxnSpPr>
          <p:spPr bwMode="auto">
            <a:xfrm flipH="1">
              <a:off x="7164427" y="3991554"/>
              <a:ext cx="3455912" cy="0"/>
            </a:xfrm>
            <a:prstGeom prst="line">
              <a:avLst/>
            </a:prstGeom>
            <a:noFill/>
            <a:ln w="19050" cap="flat" cmpd="sng" algn="ctr">
              <a:solidFill>
                <a:schemeClr val="tx1"/>
              </a:solidFill>
              <a:prstDash val="solid"/>
              <a:round/>
              <a:headEnd type="none" w="med" len="med"/>
              <a:tailEnd type="none" w="med" len="med"/>
            </a:ln>
            <a:effectLst/>
          </p:spPr>
        </p:cxnSp>
        <p:cxnSp>
          <p:nvCxnSpPr>
            <p:cNvPr id="63" name="Straight Arrow Connector 62">
              <a:extLst>
                <a:ext uri="{FF2B5EF4-FFF2-40B4-BE49-F238E27FC236}">
                  <a16:creationId xmlns:a16="http://schemas.microsoft.com/office/drawing/2014/main" id="{62179F32-2EE8-4684-9DA5-E8B73815D74B}"/>
                </a:ext>
              </a:extLst>
            </p:cNvPr>
            <p:cNvCxnSpPr/>
            <p:nvPr/>
          </p:nvCxnSpPr>
          <p:spPr bwMode="auto">
            <a:xfrm flipV="1">
              <a:off x="8371442" y="2823611"/>
              <a:ext cx="0" cy="435074"/>
            </a:xfrm>
            <a:prstGeom prst="straightConnector1">
              <a:avLst/>
            </a:prstGeom>
            <a:noFill/>
            <a:ln w="19050" cap="flat" cmpd="sng" algn="ctr">
              <a:solidFill>
                <a:schemeClr val="tx1"/>
              </a:solidFill>
              <a:prstDash val="solid"/>
              <a:round/>
              <a:headEnd type="none" w="med" len="med"/>
              <a:tailEnd type="triangle"/>
            </a:ln>
            <a:effectLst/>
          </p:spPr>
        </p:cxnSp>
        <p:cxnSp>
          <p:nvCxnSpPr>
            <p:cNvPr id="64" name="Straight Arrow Connector 63">
              <a:extLst>
                <a:ext uri="{FF2B5EF4-FFF2-40B4-BE49-F238E27FC236}">
                  <a16:creationId xmlns:a16="http://schemas.microsoft.com/office/drawing/2014/main" id="{5A95C307-B303-48F2-9B39-E340500083E1}"/>
                </a:ext>
              </a:extLst>
            </p:cNvPr>
            <p:cNvCxnSpPr/>
            <p:nvPr/>
          </p:nvCxnSpPr>
          <p:spPr bwMode="auto">
            <a:xfrm flipV="1">
              <a:off x="9787033" y="2823611"/>
              <a:ext cx="0" cy="435074"/>
            </a:xfrm>
            <a:prstGeom prst="straightConnector1">
              <a:avLst/>
            </a:prstGeom>
            <a:noFill/>
            <a:ln w="19050" cap="flat" cmpd="sng" algn="ctr">
              <a:solidFill>
                <a:schemeClr val="tx1"/>
              </a:solidFill>
              <a:prstDash val="solid"/>
              <a:round/>
              <a:headEnd type="none" w="med" len="med"/>
              <a:tailEnd type="triangle"/>
            </a:ln>
            <a:effectLst/>
          </p:spPr>
        </p:cxnSp>
        <p:sp>
          <p:nvSpPr>
            <p:cNvPr id="65" name="TextBox 9">
              <a:extLst>
                <a:ext uri="{FF2B5EF4-FFF2-40B4-BE49-F238E27FC236}">
                  <a16:creationId xmlns:a16="http://schemas.microsoft.com/office/drawing/2014/main" id="{4AC75B37-3441-46A1-A522-4EBD949B6023}"/>
                </a:ext>
              </a:extLst>
            </p:cNvPr>
            <p:cNvSpPr txBox="1">
              <a:spLocks noChangeArrowheads="1"/>
            </p:cNvSpPr>
            <p:nvPr/>
          </p:nvSpPr>
          <p:spPr bwMode="auto">
            <a:xfrm>
              <a:off x="8105017" y="2562001"/>
              <a:ext cx="532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latin typeface="+mn-lt"/>
                  <a:cs typeface="Arial" charset="0"/>
                </a:rPr>
                <a:t>D2</a:t>
              </a:r>
            </a:p>
          </p:txBody>
        </p:sp>
        <p:sp>
          <p:nvSpPr>
            <p:cNvPr id="66" name="TextBox 9">
              <a:extLst>
                <a:ext uri="{FF2B5EF4-FFF2-40B4-BE49-F238E27FC236}">
                  <a16:creationId xmlns:a16="http://schemas.microsoft.com/office/drawing/2014/main" id="{BDD36D0C-0348-4196-A288-69CF1D04B71A}"/>
                </a:ext>
              </a:extLst>
            </p:cNvPr>
            <p:cNvSpPr txBox="1">
              <a:spLocks noChangeArrowheads="1"/>
            </p:cNvSpPr>
            <p:nvPr/>
          </p:nvSpPr>
          <p:spPr bwMode="auto">
            <a:xfrm>
              <a:off x="9520646" y="2562001"/>
              <a:ext cx="532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latin typeface="+mn-lt"/>
                  <a:cs typeface="Arial" charset="0"/>
                </a:rPr>
                <a:t>D1</a:t>
              </a:r>
            </a:p>
          </p:txBody>
        </p:sp>
        <p:sp>
          <p:nvSpPr>
            <p:cNvPr id="67" name="TextBox 9">
              <a:extLst>
                <a:ext uri="{FF2B5EF4-FFF2-40B4-BE49-F238E27FC236}">
                  <a16:creationId xmlns:a16="http://schemas.microsoft.com/office/drawing/2014/main" id="{54BCC787-5A50-4AD2-A379-93049EABE685}"/>
                </a:ext>
              </a:extLst>
            </p:cNvPr>
            <p:cNvSpPr txBox="1">
              <a:spLocks noChangeArrowheads="1"/>
            </p:cNvSpPr>
            <p:nvPr/>
          </p:nvSpPr>
          <p:spPr bwMode="auto">
            <a:xfrm>
              <a:off x="10859584" y="2562001"/>
              <a:ext cx="53253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dirty="0">
                  <a:latin typeface="+mn-lt"/>
                  <a:cs typeface="Arial" charset="0"/>
                </a:rPr>
                <a:t>D0</a:t>
              </a:r>
            </a:p>
          </p:txBody>
        </p:sp>
        <p:cxnSp>
          <p:nvCxnSpPr>
            <p:cNvPr id="68" name="Straight Arrow Connector 67">
              <a:extLst>
                <a:ext uri="{FF2B5EF4-FFF2-40B4-BE49-F238E27FC236}">
                  <a16:creationId xmlns:a16="http://schemas.microsoft.com/office/drawing/2014/main" id="{5AD498A8-052D-41A4-AE2F-A8555408ACF5}"/>
                </a:ext>
              </a:extLst>
            </p:cNvPr>
            <p:cNvCxnSpPr/>
            <p:nvPr/>
          </p:nvCxnSpPr>
          <p:spPr bwMode="auto">
            <a:xfrm flipV="1">
              <a:off x="11133911" y="2823611"/>
              <a:ext cx="0" cy="435074"/>
            </a:xfrm>
            <a:prstGeom prst="straightConnector1">
              <a:avLst/>
            </a:prstGeom>
            <a:noFill/>
            <a:ln w="19050" cap="flat" cmpd="sng" algn="ctr">
              <a:solidFill>
                <a:schemeClr val="tx1"/>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6D8F16D8-1E0F-4CB8-ADAC-FA22951300DF}"/>
                </a:ext>
              </a:extLst>
            </p:cNvPr>
            <p:cNvCxnSpPr/>
            <p:nvPr/>
          </p:nvCxnSpPr>
          <p:spPr bwMode="auto">
            <a:xfrm>
              <a:off x="844459" y="3326425"/>
              <a:ext cx="550189" cy="0"/>
            </a:xfrm>
            <a:prstGeom prst="straightConnector1">
              <a:avLst/>
            </a:prstGeom>
            <a:noFill/>
            <a:ln w="19050" cap="flat" cmpd="sng" algn="ctr">
              <a:solidFill>
                <a:schemeClr val="tx1"/>
              </a:solidFill>
              <a:prstDash val="solid"/>
              <a:round/>
              <a:headEnd type="none" w="med" len="med"/>
              <a:tailEnd type="triangle"/>
            </a:ln>
            <a:effectLst/>
          </p:spPr>
        </p:cxnSp>
        <p:sp>
          <p:nvSpPr>
            <p:cNvPr id="70" name="Trapezoid 69">
              <a:extLst>
                <a:ext uri="{FF2B5EF4-FFF2-40B4-BE49-F238E27FC236}">
                  <a16:creationId xmlns:a16="http://schemas.microsoft.com/office/drawing/2014/main" id="{82B07843-0C7B-4C46-9567-75A1710F0F49}"/>
                </a:ext>
              </a:extLst>
            </p:cNvPr>
            <p:cNvSpPr/>
            <p:nvPr/>
          </p:nvSpPr>
          <p:spPr bwMode="auto">
            <a:xfrm rot="5400000">
              <a:off x="1240274" y="3204896"/>
              <a:ext cx="441968" cy="133221"/>
            </a:xfrm>
            <a:prstGeom prst="trapezoid">
              <a:avLst>
                <a:gd name="adj" fmla="val 69000"/>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71" name="Straight Arrow Connector 70">
              <a:extLst>
                <a:ext uri="{FF2B5EF4-FFF2-40B4-BE49-F238E27FC236}">
                  <a16:creationId xmlns:a16="http://schemas.microsoft.com/office/drawing/2014/main" id="{2DEAA6D0-2F1D-427E-BA94-58ABE59221D0}"/>
                </a:ext>
              </a:extLst>
            </p:cNvPr>
            <p:cNvCxnSpPr/>
            <p:nvPr/>
          </p:nvCxnSpPr>
          <p:spPr bwMode="auto">
            <a:xfrm>
              <a:off x="1119553" y="3212296"/>
              <a:ext cx="264803" cy="0"/>
            </a:xfrm>
            <a:prstGeom prst="straightConnector1">
              <a:avLst/>
            </a:prstGeom>
            <a:noFill/>
            <a:ln w="19050" cap="flat" cmpd="sng" algn="ctr">
              <a:solidFill>
                <a:schemeClr val="tx1"/>
              </a:solidFill>
              <a:prstDash val="solid"/>
              <a:round/>
              <a:headEnd type="none" w="med" len="med"/>
              <a:tailEnd type="triangle"/>
            </a:ln>
            <a:effectLst/>
          </p:spPr>
        </p:cxnSp>
        <p:cxnSp>
          <p:nvCxnSpPr>
            <p:cNvPr id="72" name="Straight Connector 71">
              <a:extLst>
                <a:ext uri="{FF2B5EF4-FFF2-40B4-BE49-F238E27FC236}">
                  <a16:creationId xmlns:a16="http://schemas.microsoft.com/office/drawing/2014/main" id="{A39E0DE3-2FB4-4824-8CF0-774C984530DD}"/>
                </a:ext>
              </a:extLst>
            </p:cNvPr>
            <p:cNvCxnSpPr/>
            <p:nvPr/>
          </p:nvCxnSpPr>
          <p:spPr bwMode="auto">
            <a:xfrm flipV="1">
              <a:off x="1119553" y="2784444"/>
              <a:ext cx="0" cy="427852"/>
            </a:xfrm>
            <a:prstGeom prst="line">
              <a:avLst/>
            </a:prstGeom>
            <a:noFill/>
            <a:ln w="19050" cap="flat" cmpd="sng" algn="ctr">
              <a:solidFill>
                <a:schemeClr val="tx1"/>
              </a:solidFill>
              <a:prstDash val="solid"/>
              <a:round/>
              <a:headEnd type="none" w="med" len="med"/>
              <a:tailEnd type="none" w="med" len="med"/>
            </a:ln>
            <a:effectLst/>
          </p:spPr>
        </p:cxnSp>
        <p:cxnSp>
          <p:nvCxnSpPr>
            <p:cNvPr id="73" name="Straight Arrow Connector 72">
              <a:extLst>
                <a:ext uri="{FF2B5EF4-FFF2-40B4-BE49-F238E27FC236}">
                  <a16:creationId xmlns:a16="http://schemas.microsoft.com/office/drawing/2014/main" id="{63F41304-C4E4-43E2-8F33-429162E5B3E8}"/>
                </a:ext>
              </a:extLst>
            </p:cNvPr>
            <p:cNvCxnSpPr/>
            <p:nvPr/>
          </p:nvCxnSpPr>
          <p:spPr bwMode="auto">
            <a:xfrm>
              <a:off x="1557378" y="3271506"/>
              <a:ext cx="264803" cy="0"/>
            </a:xfrm>
            <a:prstGeom prst="straightConnector1">
              <a:avLst/>
            </a:prstGeom>
            <a:noFill/>
            <a:ln w="19050" cap="flat" cmpd="sng" algn="ctr">
              <a:solidFill>
                <a:schemeClr val="tx1"/>
              </a:solidFill>
              <a:prstDash val="solid"/>
              <a:round/>
              <a:headEnd type="none" w="med" len="med"/>
              <a:tailEnd type="triangle"/>
            </a:ln>
            <a:effectLst/>
          </p:spPr>
        </p:cxnSp>
        <p:sp>
          <p:nvSpPr>
            <p:cNvPr id="74" name="TextBox 9">
              <a:extLst>
                <a:ext uri="{FF2B5EF4-FFF2-40B4-BE49-F238E27FC236}">
                  <a16:creationId xmlns:a16="http://schemas.microsoft.com/office/drawing/2014/main" id="{58E1EE29-CAA7-4F15-A2A0-D27AA8C67BDB}"/>
                </a:ext>
              </a:extLst>
            </p:cNvPr>
            <p:cNvSpPr txBox="1">
              <a:spLocks noChangeArrowheads="1"/>
            </p:cNvSpPr>
            <p:nvPr/>
          </p:nvSpPr>
          <p:spPr bwMode="auto">
            <a:xfrm>
              <a:off x="6597530" y="2430258"/>
              <a:ext cx="79087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mn-lt"/>
                  <a:cs typeface="Arial" charset="0"/>
                </a:rPr>
                <a:t>Serial</a:t>
              </a:r>
            </a:p>
            <a:p>
              <a:pPr algn="r"/>
              <a:r>
                <a:rPr lang="en-US" sz="1100" b="0" dirty="0">
                  <a:latin typeface="+mn-lt"/>
                  <a:cs typeface="Arial" charset="0"/>
                </a:rPr>
                <a:t>data </a:t>
              </a:r>
            </a:p>
            <a:p>
              <a:pPr algn="r"/>
              <a:r>
                <a:rPr lang="en-US" sz="1100" b="0" dirty="0">
                  <a:latin typeface="+mn-lt"/>
                  <a:cs typeface="Arial" charset="0"/>
                </a:rPr>
                <a:t>in</a:t>
              </a:r>
              <a:endParaRPr lang="en-US" sz="1200" b="0" dirty="0">
                <a:latin typeface="+mn-lt"/>
                <a:cs typeface="Arial" charset="0"/>
              </a:endParaRPr>
            </a:p>
          </p:txBody>
        </p:sp>
        <p:sp>
          <p:nvSpPr>
            <p:cNvPr id="75" name="TextBox 9">
              <a:extLst>
                <a:ext uri="{FF2B5EF4-FFF2-40B4-BE49-F238E27FC236}">
                  <a16:creationId xmlns:a16="http://schemas.microsoft.com/office/drawing/2014/main" id="{C1FF5991-B3B4-4D78-B2BD-7C2DEFA03C3E}"/>
                </a:ext>
              </a:extLst>
            </p:cNvPr>
            <p:cNvSpPr txBox="1">
              <a:spLocks noChangeArrowheads="1"/>
            </p:cNvSpPr>
            <p:nvPr/>
          </p:nvSpPr>
          <p:spPr bwMode="auto">
            <a:xfrm>
              <a:off x="6686831" y="3850569"/>
              <a:ext cx="5261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dirty="0">
                  <a:latin typeface="+mn-lt"/>
                  <a:cs typeface="Arial" charset="0"/>
                </a:rPr>
                <a:t>Clock</a:t>
              </a:r>
            </a:p>
          </p:txBody>
        </p:sp>
      </p:grpSp>
      <p:grpSp>
        <p:nvGrpSpPr>
          <p:cNvPr id="205" name="Group 204">
            <a:extLst>
              <a:ext uri="{FF2B5EF4-FFF2-40B4-BE49-F238E27FC236}">
                <a16:creationId xmlns:a16="http://schemas.microsoft.com/office/drawing/2014/main" id="{E61E00BB-AAAE-450F-B20F-CCF5D44E6362}"/>
              </a:ext>
            </a:extLst>
          </p:cNvPr>
          <p:cNvGrpSpPr/>
          <p:nvPr/>
        </p:nvGrpSpPr>
        <p:grpSpPr>
          <a:xfrm>
            <a:off x="449773" y="5037866"/>
            <a:ext cx="9393752" cy="1192219"/>
            <a:chOff x="1503581" y="4976446"/>
            <a:chExt cx="9393752" cy="1192219"/>
          </a:xfrm>
        </p:grpSpPr>
        <p:sp>
          <p:nvSpPr>
            <p:cNvPr id="8" name="TextBox 9">
              <a:extLst>
                <a:ext uri="{FF2B5EF4-FFF2-40B4-BE49-F238E27FC236}">
                  <a16:creationId xmlns:a16="http://schemas.microsoft.com/office/drawing/2014/main" id="{78FEBC86-C31D-459C-AAEA-6C43C873B348}"/>
                </a:ext>
              </a:extLst>
            </p:cNvPr>
            <p:cNvSpPr txBox="1">
              <a:spLocks noChangeArrowheads="1"/>
            </p:cNvSpPr>
            <p:nvPr/>
          </p:nvSpPr>
          <p:spPr bwMode="auto">
            <a:xfrm>
              <a:off x="1620532" y="5022829"/>
              <a:ext cx="3728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500" b="0" dirty="0">
                  <a:latin typeface="+mn-lt"/>
                  <a:cs typeface="Arial" charset="0"/>
                </a:rPr>
                <a:t>Clock</a:t>
              </a:r>
            </a:p>
          </p:txBody>
        </p:sp>
        <p:sp>
          <p:nvSpPr>
            <p:cNvPr id="9" name="TextBox 13">
              <a:extLst>
                <a:ext uri="{FF2B5EF4-FFF2-40B4-BE49-F238E27FC236}">
                  <a16:creationId xmlns:a16="http://schemas.microsoft.com/office/drawing/2014/main" id="{23668866-586A-4A63-AF97-590584A258C8}"/>
                </a:ext>
              </a:extLst>
            </p:cNvPr>
            <p:cNvSpPr txBox="1">
              <a:spLocks noChangeArrowheads="1"/>
            </p:cNvSpPr>
            <p:nvPr/>
          </p:nvSpPr>
          <p:spPr bwMode="auto">
            <a:xfrm>
              <a:off x="1503581" y="5400944"/>
              <a:ext cx="38296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500" dirty="0">
                  <a:latin typeface="+mn-lt"/>
                  <a:cs typeface="Arial" charset="0"/>
                </a:rPr>
                <a:t>Serial Data</a:t>
              </a:r>
            </a:p>
          </p:txBody>
        </p:sp>
        <p:grpSp>
          <p:nvGrpSpPr>
            <p:cNvPr id="76" name="Group 75">
              <a:extLst>
                <a:ext uri="{FF2B5EF4-FFF2-40B4-BE49-F238E27FC236}">
                  <a16:creationId xmlns:a16="http://schemas.microsoft.com/office/drawing/2014/main" id="{C5D6DC4B-BA1C-4A66-9E3C-0462780417C5}"/>
                </a:ext>
              </a:extLst>
            </p:cNvPr>
            <p:cNvGrpSpPr/>
            <p:nvPr/>
          </p:nvGrpSpPr>
          <p:grpSpPr>
            <a:xfrm>
              <a:off x="2752005" y="4976446"/>
              <a:ext cx="8145328" cy="1192219"/>
              <a:chOff x="2752005" y="5043121"/>
              <a:chExt cx="8145328" cy="1192219"/>
            </a:xfrm>
          </p:grpSpPr>
          <p:sp>
            <p:nvSpPr>
              <p:cNvPr id="77" name="TextBox 14">
                <a:extLst>
                  <a:ext uri="{FF2B5EF4-FFF2-40B4-BE49-F238E27FC236}">
                    <a16:creationId xmlns:a16="http://schemas.microsoft.com/office/drawing/2014/main" id="{905D83F2-85FE-4D6C-BF05-C3E165DD253F}"/>
                  </a:ext>
                </a:extLst>
              </p:cNvPr>
              <p:cNvSpPr txBox="1">
                <a:spLocks noChangeArrowheads="1"/>
              </p:cNvSpPr>
              <p:nvPr/>
            </p:nvSpPr>
            <p:spPr bwMode="auto">
              <a:xfrm>
                <a:off x="2752005" y="5912175"/>
                <a:ext cx="26436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500" dirty="0">
                    <a:latin typeface="+mn-lt"/>
                    <a:cs typeface="Arial" charset="0"/>
                  </a:rPr>
                  <a:t>Data Sampling Time at Receiver</a:t>
                </a:r>
              </a:p>
            </p:txBody>
          </p:sp>
          <p:grpSp>
            <p:nvGrpSpPr>
              <p:cNvPr id="78" name="Group 77">
                <a:extLst>
                  <a:ext uri="{FF2B5EF4-FFF2-40B4-BE49-F238E27FC236}">
                    <a16:creationId xmlns:a16="http://schemas.microsoft.com/office/drawing/2014/main" id="{03152881-2D00-4AE0-938D-2CDCE965A944}"/>
                  </a:ext>
                </a:extLst>
              </p:cNvPr>
              <p:cNvGrpSpPr/>
              <p:nvPr/>
            </p:nvGrpSpPr>
            <p:grpSpPr>
              <a:xfrm>
                <a:off x="5393402" y="5043121"/>
                <a:ext cx="5327412" cy="220443"/>
                <a:chOff x="3971188" y="5134659"/>
                <a:chExt cx="3997120" cy="220443"/>
              </a:xfrm>
            </p:grpSpPr>
            <p:cxnSp>
              <p:nvCxnSpPr>
                <p:cNvPr id="170" name="Straight Connector 169">
                  <a:extLst>
                    <a:ext uri="{FF2B5EF4-FFF2-40B4-BE49-F238E27FC236}">
                      <a16:creationId xmlns:a16="http://schemas.microsoft.com/office/drawing/2014/main" id="{2F2FF208-AE93-4FFF-BD58-2BB2F4F39C29}"/>
                    </a:ext>
                  </a:extLst>
                </p:cNvPr>
                <p:cNvCxnSpPr/>
                <p:nvPr/>
              </p:nvCxnSpPr>
              <p:spPr bwMode="auto">
                <a:xfrm>
                  <a:off x="3971188"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3EA82E98-50FD-4B97-A71E-69B3EEB53081}"/>
                    </a:ext>
                  </a:extLst>
                </p:cNvPr>
                <p:cNvCxnSpPr/>
                <p:nvPr/>
              </p:nvCxnSpPr>
              <p:spPr bwMode="auto">
                <a:xfrm flipV="1">
                  <a:off x="4201766"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4CE8B61-EA32-4F6E-8A2B-9677DAB00703}"/>
                    </a:ext>
                  </a:extLst>
                </p:cNvPr>
                <p:cNvCxnSpPr/>
                <p:nvPr/>
              </p:nvCxnSpPr>
              <p:spPr bwMode="auto">
                <a:xfrm>
                  <a:off x="4201766"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8B272794-A02F-4525-944F-1F27370AEBE7}"/>
                    </a:ext>
                  </a:extLst>
                </p:cNvPr>
                <p:cNvCxnSpPr/>
                <p:nvPr/>
              </p:nvCxnSpPr>
              <p:spPr bwMode="auto">
                <a:xfrm flipV="1">
                  <a:off x="4443110"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470B340A-354F-44FF-BF7E-173059004B83}"/>
                    </a:ext>
                  </a:extLst>
                </p:cNvPr>
                <p:cNvCxnSpPr/>
                <p:nvPr/>
              </p:nvCxnSpPr>
              <p:spPr bwMode="auto">
                <a:xfrm>
                  <a:off x="4442675"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0C185593-0C63-4489-91F8-33AF7586B11D}"/>
                    </a:ext>
                  </a:extLst>
                </p:cNvPr>
                <p:cNvCxnSpPr/>
                <p:nvPr/>
              </p:nvCxnSpPr>
              <p:spPr bwMode="auto">
                <a:xfrm flipV="1">
                  <a:off x="4673253"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038AB935-02E9-43C7-8198-BED59AB3C008}"/>
                    </a:ext>
                  </a:extLst>
                </p:cNvPr>
                <p:cNvCxnSpPr/>
                <p:nvPr/>
              </p:nvCxnSpPr>
              <p:spPr bwMode="auto">
                <a:xfrm>
                  <a:off x="4673253"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A9BBEB57-F295-4594-AE04-2CC27EE12DD4}"/>
                    </a:ext>
                  </a:extLst>
                </p:cNvPr>
                <p:cNvCxnSpPr/>
                <p:nvPr/>
              </p:nvCxnSpPr>
              <p:spPr bwMode="auto">
                <a:xfrm flipV="1">
                  <a:off x="4914597"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51293BC8-7E77-42C7-8C9B-1F85E7F9C618}"/>
                    </a:ext>
                  </a:extLst>
                </p:cNvPr>
                <p:cNvCxnSpPr/>
                <p:nvPr/>
              </p:nvCxnSpPr>
              <p:spPr bwMode="auto">
                <a:xfrm>
                  <a:off x="4903497"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C636A251-0FAB-40B0-A11C-841E30D36469}"/>
                    </a:ext>
                  </a:extLst>
                </p:cNvPr>
                <p:cNvCxnSpPr/>
                <p:nvPr/>
              </p:nvCxnSpPr>
              <p:spPr bwMode="auto">
                <a:xfrm flipV="1">
                  <a:off x="5134075"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9D46C9D8-9B13-4679-BF4B-35FC70F429D5}"/>
                    </a:ext>
                  </a:extLst>
                </p:cNvPr>
                <p:cNvCxnSpPr/>
                <p:nvPr/>
              </p:nvCxnSpPr>
              <p:spPr bwMode="auto">
                <a:xfrm>
                  <a:off x="5134075"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986C13DC-3349-4125-9D58-EA09D9EE266D}"/>
                    </a:ext>
                  </a:extLst>
                </p:cNvPr>
                <p:cNvCxnSpPr/>
                <p:nvPr/>
              </p:nvCxnSpPr>
              <p:spPr bwMode="auto">
                <a:xfrm flipV="1">
                  <a:off x="5375419"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EDA11A06-7561-40BD-BE86-23B8FA683CE5}"/>
                    </a:ext>
                  </a:extLst>
                </p:cNvPr>
                <p:cNvCxnSpPr/>
                <p:nvPr/>
              </p:nvCxnSpPr>
              <p:spPr bwMode="auto">
                <a:xfrm>
                  <a:off x="5374984"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A94ED006-CCA1-4EF8-854E-E9D2EA6792BE}"/>
                    </a:ext>
                  </a:extLst>
                </p:cNvPr>
                <p:cNvCxnSpPr/>
                <p:nvPr/>
              </p:nvCxnSpPr>
              <p:spPr bwMode="auto">
                <a:xfrm flipV="1">
                  <a:off x="5605562"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9B33E68B-5227-4E63-A549-2748CFAC376D}"/>
                    </a:ext>
                  </a:extLst>
                </p:cNvPr>
                <p:cNvCxnSpPr/>
                <p:nvPr/>
              </p:nvCxnSpPr>
              <p:spPr bwMode="auto">
                <a:xfrm>
                  <a:off x="5605562"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F3CA22B2-C4DF-431A-BD8B-8EEE42F74FCB}"/>
                    </a:ext>
                  </a:extLst>
                </p:cNvPr>
                <p:cNvCxnSpPr/>
                <p:nvPr/>
              </p:nvCxnSpPr>
              <p:spPr bwMode="auto">
                <a:xfrm flipV="1">
                  <a:off x="5846906"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FC6F41B9-6DC8-4938-BEF6-C86E6FF38D33}"/>
                    </a:ext>
                  </a:extLst>
                </p:cNvPr>
                <p:cNvCxnSpPr/>
                <p:nvPr/>
              </p:nvCxnSpPr>
              <p:spPr bwMode="auto">
                <a:xfrm>
                  <a:off x="5857138"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BAD39E32-AF2F-40F4-895A-CF8D98B144AB}"/>
                    </a:ext>
                  </a:extLst>
                </p:cNvPr>
                <p:cNvCxnSpPr/>
                <p:nvPr/>
              </p:nvCxnSpPr>
              <p:spPr bwMode="auto">
                <a:xfrm flipV="1">
                  <a:off x="6087716"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D5E0195-68FB-4F65-997C-249E824C5BF5}"/>
                    </a:ext>
                  </a:extLst>
                </p:cNvPr>
                <p:cNvCxnSpPr/>
                <p:nvPr/>
              </p:nvCxnSpPr>
              <p:spPr bwMode="auto">
                <a:xfrm>
                  <a:off x="6087716"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B2640C9F-4677-4A89-93CC-7DB61D38DEBE}"/>
                    </a:ext>
                  </a:extLst>
                </p:cNvPr>
                <p:cNvCxnSpPr/>
                <p:nvPr/>
              </p:nvCxnSpPr>
              <p:spPr bwMode="auto">
                <a:xfrm flipV="1">
                  <a:off x="6329060"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5BEFA3CF-DC02-48F6-BB95-F5F9028571A6}"/>
                    </a:ext>
                  </a:extLst>
                </p:cNvPr>
                <p:cNvCxnSpPr/>
                <p:nvPr/>
              </p:nvCxnSpPr>
              <p:spPr bwMode="auto">
                <a:xfrm>
                  <a:off x="6328625"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D92AA84D-6F23-49C2-B702-9B3A181700C5}"/>
                    </a:ext>
                  </a:extLst>
                </p:cNvPr>
                <p:cNvCxnSpPr/>
                <p:nvPr/>
              </p:nvCxnSpPr>
              <p:spPr bwMode="auto">
                <a:xfrm flipV="1">
                  <a:off x="6559203"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E9C82C29-2661-4AC8-BE6F-8CE5F798442C}"/>
                    </a:ext>
                  </a:extLst>
                </p:cNvPr>
                <p:cNvCxnSpPr/>
                <p:nvPr/>
              </p:nvCxnSpPr>
              <p:spPr bwMode="auto">
                <a:xfrm>
                  <a:off x="6559203"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2CC4B645-5F74-4B78-8629-735567503852}"/>
                    </a:ext>
                  </a:extLst>
                </p:cNvPr>
                <p:cNvCxnSpPr/>
                <p:nvPr/>
              </p:nvCxnSpPr>
              <p:spPr bwMode="auto">
                <a:xfrm flipV="1">
                  <a:off x="6791018"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4FA7BC9B-71D7-4C18-9255-2FF92D09A12B}"/>
                    </a:ext>
                  </a:extLst>
                </p:cNvPr>
                <p:cNvCxnSpPr/>
                <p:nvPr/>
              </p:nvCxnSpPr>
              <p:spPr bwMode="auto">
                <a:xfrm>
                  <a:off x="6789448"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F1C11BD8-7709-460C-8730-21A714C79A42}"/>
                    </a:ext>
                  </a:extLst>
                </p:cNvPr>
                <p:cNvCxnSpPr/>
                <p:nvPr/>
              </p:nvCxnSpPr>
              <p:spPr bwMode="auto">
                <a:xfrm flipV="1">
                  <a:off x="7020025"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C6F4851A-CFF3-4FF5-B947-B5719FBCFF38}"/>
                    </a:ext>
                  </a:extLst>
                </p:cNvPr>
                <p:cNvCxnSpPr/>
                <p:nvPr/>
              </p:nvCxnSpPr>
              <p:spPr bwMode="auto">
                <a:xfrm>
                  <a:off x="7020025"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3C4ECB70-3974-468F-B6D3-BCF1E0C5890D}"/>
                    </a:ext>
                  </a:extLst>
                </p:cNvPr>
                <p:cNvCxnSpPr/>
                <p:nvPr/>
              </p:nvCxnSpPr>
              <p:spPr bwMode="auto">
                <a:xfrm flipV="1">
                  <a:off x="7261369"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556F1845-A1B3-4D51-98BB-40D412C5A6E3}"/>
                    </a:ext>
                  </a:extLst>
                </p:cNvPr>
                <p:cNvCxnSpPr/>
                <p:nvPr/>
              </p:nvCxnSpPr>
              <p:spPr bwMode="auto">
                <a:xfrm>
                  <a:off x="7260934" y="5349657"/>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80BD0F98-2EAC-4CD3-82AA-BBE2F813A2DE}"/>
                    </a:ext>
                  </a:extLst>
                </p:cNvPr>
                <p:cNvCxnSpPr/>
                <p:nvPr/>
              </p:nvCxnSpPr>
              <p:spPr bwMode="auto">
                <a:xfrm flipV="1">
                  <a:off x="7491512"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1A4EC93A-B591-442E-B745-FE6E93758210}"/>
                    </a:ext>
                  </a:extLst>
                </p:cNvPr>
                <p:cNvCxnSpPr/>
                <p:nvPr/>
              </p:nvCxnSpPr>
              <p:spPr bwMode="auto">
                <a:xfrm>
                  <a:off x="7491512" y="5134659"/>
                  <a:ext cx="230578" cy="0"/>
                </a:xfrm>
                <a:prstGeom prst="line">
                  <a:avLst/>
                </a:prstGeom>
                <a:noFill/>
                <a:ln w="19050" cap="flat" cmpd="sng" algn="ctr">
                  <a:solidFill>
                    <a:schemeClr val="tx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07174AD9-6E92-4EB3-B4E1-C036F6338989}"/>
                    </a:ext>
                  </a:extLst>
                </p:cNvPr>
                <p:cNvCxnSpPr/>
                <p:nvPr/>
              </p:nvCxnSpPr>
              <p:spPr bwMode="auto">
                <a:xfrm flipV="1">
                  <a:off x="7732856" y="5134659"/>
                  <a:ext cx="0" cy="220443"/>
                </a:xfrm>
                <a:prstGeom prst="line">
                  <a:avLst/>
                </a:prstGeom>
                <a:noFill/>
                <a:ln w="19050"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D991B5D7-571C-4CA3-B203-73228101546B}"/>
                    </a:ext>
                  </a:extLst>
                </p:cNvPr>
                <p:cNvCxnSpPr/>
                <p:nvPr/>
              </p:nvCxnSpPr>
              <p:spPr bwMode="auto">
                <a:xfrm>
                  <a:off x="7737730" y="5349657"/>
                  <a:ext cx="230578" cy="0"/>
                </a:xfrm>
                <a:prstGeom prst="line">
                  <a:avLst/>
                </a:prstGeom>
                <a:noFill/>
                <a:ln w="19050" cap="flat" cmpd="sng" algn="ctr">
                  <a:solidFill>
                    <a:schemeClr val="tx1"/>
                  </a:solidFill>
                  <a:prstDash val="solid"/>
                  <a:round/>
                  <a:headEnd type="none" w="med" len="med"/>
                  <a:tailEnd type="none" w="med" len="med"/>
                </a:ln>
                <a:effectLst/>
              </p:spPr>
            </p:cxnSp>
          </p:grpSp>
          <p:grpSp>
            <p:nvGrpSpPr>
              <p:cNvPr id="79" name="Group 78">
                <a:extLst>
                  <a:ext uri="{FF2B5EF4-FFF2-40B4-BE49-F238E27FC236}">
                    <a16:creationId xmlns:a16="http://schemas.microsoft.com/office/drawing/2014/main" id="{9483E94B-85AB-46A9-A6E7-B4FFE76AC1AB}"/>
                  </a:ext>
                </a:extLst>
              </p:cNvPr>
              <p:cNvGrpSpPr/>
              <p:nvPr/>
            </p:nvGrpSpPr>
            <p:grpSpPr>
              <a:xfrm>
                <a:off x="5698279" y="5477690"/>
                <a:ext cx="5002912" cy="223837"/>
                <a:chOff x="4014790" y="5477690"/>
                <a:chExt cx="3388188" cy="223837"/>
              </a:xfrm>
            </p:grpSpPr>
            <p:grpSp>
              <p:nvGrpSpPr>
                <p:cNvPr id="98" name="Group 97">
                  <a:extLst>
                    <a:ext uri="{FF2B5EF4-FFF2-40B4-BE49-F238E27FC236}">
                      <a16:creationId xmlns:a16="http://schemas.microsoft.com/office/drawing/2014/main" id="{CCB33547-3478-48F1-85BD-61AB8CD76C81}"/>
                    </a:ext>
                  </a:extLst>
                </p:cNvPr>
                <p:cNvGrpSpPr/>
                <p:nvPr/>
              </p:nvGrpSpPr>
              <p:grpSpPr>
                <a:xfrm>
                  <a:off x="4014790" y="5477690"/>
                  <a:ext cx="430951" cy="223837"/>
                  <a:chOff x="3942229" y="5494019"/>
                  <a:chExt cx="430951" cy="223837"/>
                </a:xfrm>
              </p:grpSpPr>
              <p:grpSp>
                <p:nvGrpSpPr>
                  <p:cNvPr id="162" name="Group 161">
                    <a:extLst>
                      <a:ext uri="{FF2B5EF4-FFF2-40B4-BE49-F238E27FC236}">
                        <a16:creationId xmlns:a16="http://schemas.microsoft.com/office/drawing/2014/main" id="{759BC456-3CF2-4A21-B019-43A8AF475C70}"/>
                      </a:ext>
                    </a:extLst>
                  </p:cNvPr>
                  <p:cNvGrpSpPr/>
                  <p:nvPr/>
                </p:nvGrpSpPr>
                <p:grpSpPr>
                  <a:xfrm>
                    <a:off x="3942229" y="5494019"/>
                    <a:ext cx="72561" cy="220981"/>
                    <a:chOff x="3942229" y="5494019"/>
                    <a:chExt cx="72561" cy="220981"/>
                  </a:xfrm>
                </p:grpSpPr>
                <p:cxnSp>
                  <p:nvCxnSpPr>
                    <p:cNvPr id="168" name="Straight Connector 167">
                      <a:extLst>
                        <a:ext uri="{FF2B5EF4-FFF2-40B4-BE49-F238E27FC236}">
                          <a16:creationId xmlns:a16="http://schemas.microsoft.com/office/drawing/2014/main" id="{83E0807B-3347-4805-AC98-F1AE8F1C8F6E}"/>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02E525CE-B773-4B28-9BCB-55E7349E9F3C}"/>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63" name="Straight Connector 162">
                    <a:extLst>
                      <a:ext uri="{FF2B5EF4-FFF2-40B4-BE49-F238E27FC236}">
                        <a16:creationId xmlns:a16="http://schemas.microsoft.com/office/drawing/2014/main" id="{6E2105C1-520D-4672-9908-6FECDD1F93C8}"/>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3251F2F8-CCCC-4C3A-9EE8-AD010BDD3646}"/>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65" name="Group 164">
                    <a:extLst>
                      <a:ext uri="{FF2B5EF4-FFF2-40B4-BE49-F238E27FC236}">
                        <a16:creationId xmlns:a16="http://schemas.microsoft.com/office/drawing/2014/main" id="{948655E1-D338-498F-9321-940430E9F518}"/>
                      </a:ext>
                    </a:extLst>
                  </p:cNvPr>
                  <p:cNvGrpSpPr/>
                  <p:nvPr/>
                </p:nvGrpSpPr>
                <p:grpSpPr>
                  <a:xfrm rot="10800000">
                    <a:off x="4300619" y="5494019"/>
                    <a:ext cx="72561" cy="220981"/>
                    <a:chOff x="3942229" y="5494019"/>
                    <a:chExt cx="72561" cy="220981"/>
                  </a:xfrm>
                </p:grpSpPr>
                <p:cxnSp>
                  <p:nvCxnSpPr>
                    <p:cNvPr id="166" name="Straight Connector 165">
                      <a:extLst>
                        <a:ext uri="{FF2B5EF4-FFF2-40B4-BE49-F238E27FC236}">
                          <a16:creationId xmlns:a16="http://schemas.microsoft.com/office/drawing/2014/main" id="{90AC5967-9435-4D80-B5DA-BEBD8DFBC500}"/>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66303FD-D5B5-43E8-8604-D1BFFCE3065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99" name="Group 98">
                  <a:extLst>
                    <a:ext uri="{FF2B5EF4-FFF2-40B4-BE49-F238E27FC236}">
                      <a16:creationId xmlns:a16="http://schemas.microsoft.com/office/drawing/2014/main" id="{BA401695-9463-4EE3-AC96-22C3567080C1}"/>
                    </a:ext>
                  </a:extLst>
                </p:cNvPr>
                <p:cNvGrpSpPr/>
                <p:nvPr/>
              </p:nvGrpSpPr>
              <p:grpSpPr>
                <a:xfrm>
                  <a:off x="4433857" y="5477690"/>
                  <a:ext cx="430951" cy="223837"/>
                  <a:chOff x="3942229" y="5494019"/>
                  <a:chExt cx="430951" cy="223837"/>
                </a:xfrm>
              </p:grpSpPr>
              <p:grpSp>
                <p:nvGrpSpPr>
                  <p:cNvPr id="154" name="Group 153">
                    <a:extLst>
                      <a:ext uri="{FF2B5EF4-FFF2-40B4-BE49-F238E27FC236}">
                        <a16:creationId xmlns:a16="http://schemas.microsoft.com/office/drawing/2014/main" id="{4AF163C8-3D1C-48FC-8C67-377A73C45145}"/>
                      </a:ext>
                    </a:extLst>
                  </p:cNvPr>
                  <p:cNvGrpSpPr/>
                  <p:nvPr/>
                </p:nvGrpSpPr>
                <p:grpSpPr>
                  <a:xfrm>
                    <a:off x="3942229" y="5494019"/>
                    <a:ext cx="72561" cy="220981"/>
                    <a:chOff x="3942229" y="5494019"/>
                    <a:chExt cx="72561" cy="220981"/>
                  </a:xfrm>
                </p:grpSpPr>
                <p:cxnSp>
                  <p:nvCxnSpPr>
                    <p:cNvPr id="160" name="Straight Connector 159">
                      <a:extLst>
                        <a:ext uri="{FF2B5EF4-FFF2-40B4-BE49-F238E27FC236}">
                          <a16:creationId xmlns:a16="http://schemas.microsoft.com/office/drawing/2014/main" id="{533A0542-774D-49DE-BE56-F083E3B6C3CA}"/>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005BF678-1D76-4D8B-8EC5-12470F46BAD4}"/>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55" name="Straight Connector 154">
                    <a:extLst>
                      <a:ext uri="{FF2B5EF4-FFF2-40B4-BE49-F238E27FC236}">
                        <a16:creationId xmlns:a16="http://schemas.microsoft.com/office/drawing/2014/main" id="{72911BD9-E289-40A9-8F07-99683907C423}"/>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3E5DAB29-DB54-4861-8971-12A35588943D}"/>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57" name="Group 156">
                    <a:extLst>
                      <a:ext uri="{FF2B5EF4-FFF2-40B4-BE49-F238E27FC236}">
                        <a16:creationId xmlns:a16="http://schemas.microsoft.com/office/drawing/2014/main" id="{55BC6E96-8C9F-4F3B-B807-AEB86875AB9E}"/>
                      </a:ext>
                    </a:extLst>
                  </p:cNvPr>
                  <p:cNvGrpSpPr/>
                  <p:nvPr/>
                </p:nvGrpSpPr>
                <p:grpSpPr>
                  <a:xfrm rot="10800000">
                    <a:off x="4300619" y="5494019"/>
                    <a:ext cx="72561" cy="220981"/>
                    <a:chOff x="3942229" y="5494019"/>
                    <a:chExt cx="72561" cy="220981"/>
                  </a:xfrm>
                </p:grpSpPr>
                <p:cxnSp>
                  <p:nvCxnSpPr>
                    <p:cNvPr id="158" name="Straight Connector 157">
                      <a:extLst>
                        <a:ext uri="{FF2B5EF4-FFF2-40B4-BE49-F238E27FC236}">
                          <a16:creationId xmlns:a16="http://schemas.microsoft.com/office/drawing/2014/main" id="{4D24741B-BB2A-407C-BA14-3D297931F65B}"/>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00F6D7AF-68CF-42A7-9722-9FA0EE29261A}"/>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0" name="Group 99">
                  <a:extLst>
                    <a:ext uri="{FF2B5EF4-FFF2-40B4-BE49-F238E27FC236}">
                      <a16:creationId xmlns:a16="http://schemas.microsoft.com/office/drawing/2014/main" id="{BA86C98A-61B7-4DB5-B858-9D88DE4D0A78}"/>
                    </a:ext>
                  </a:extLst>
                </p:cNvPr>
                <p:cNvGrpSpPr/>
                <p:nvPr/>
              </p:nvGrpSpPr>
              <p:grpSpPr>
                <a:xfrm>
                  <a:off x="4864808" y="5477690"/>
                  <a:ext cx="430951" cy="223837"/>
                  <a:chOff x="3942229" y="5494019"/>
                  <a:chExt cx="430951" cy="223837"/>
                </a:xfrm>
              </p:grpSpPr>
              <p:grpSp>
                <p:nvGrpSpPr>
                  <p:cNvPr id="146" name="Group 145">
                    <a:extLst>
                      <a:ext uri="{FF2B5EF4-FFF2-40B4-BE49-F238E27FC236}">
                        <a16:creationId xmlns:a16="http://schemas.microsoft.com/office/drawing/2014/main" id="{EFC6DE6A-BCEA-4EF3-BCD5-40B608F09A3C}"/>
                      </a:ext>
                    </a:extLst>
                  </p:cNvPr>
                  <p:cNvGrpSpPr/>
                  <p:nvPr/>
                </p:nvGrpSpPr>
                <p:grpSpPr>
                  <a:xfrm>
                    <a:off x="3942229" y="5494019"/>
                    <a:ext cx="72561" cy="220981"/>
                    <a:chOff x="3942229" y="5494019"/>
                    <a:chExt cx="72561" cy="220981"/>
                  </a:xfrm>
                </p:grpSpPr>
                <p:cxnSp>
                  <p:nvCxnSpPr>
                    <p:cNvPr id="152" name="Straight Connector 151">
                      <a:extLst>
                        <a:ext uri="{FF2B5EF4-FFF2-40B4-BE49-F238E27FC236}">
                          <a16:creationId xmlns:a16="http://schemas.microsoft.com/office/drawing/2014/main" id="{37D18BD2-B442-43EE-83B0-8270526EAE22}"/>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E3A60026-1FD5-4EA4-A1AD-A30AE5E57A14}"/>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47" name="Straight Connector 146">
                    <a:extLst>
                      <a:ext uri="{FF2B5EF4-FFF2-40B4-BE49-F238E27FC236}">
                        <a16:creationId xmlns:a16="http://schemas.microsoft.com/office/drawing/2014/main" id="{19B5921E-250A-4637-9E65-DBC1269B8102}"/>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63A1461E-86EC-431E-A41B-7FDAD810CB53}"/>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49" name="Group 148">
                    <a:extLst>
                      <a:ext uri="{FF2B5EF4-FFF2-40B4-BE49-F238E27FC236}">
                        <a16:creationId xmlns:a16="http://schemas.microsoft.com/office/drawing/2014/main" id="{A9B44BEA-8BC9-41DF-A56C-03B29FBC0DB2}"/>
                      </a:ext>
                    </a:extLst>
                  </p:cNvPr>
                  <p:cNvGrpSpPr/>
                  <p:nvPr/>
                </p:nvGrpSpPr>
                <p:grpSpPr>
                  <a:xfrm rot="10800000">
                    <a:off x="4300619" y="5494019"/>
                    <a:ext cx="72561" cy="220981"/>
                    <a:chOff x="3942229" y="5494019"/>
                    <a:chExt cx="72561" cy="220981"/>
                  </a:xfrm>
                </p:grpSpPr>
                <p:cxnSp>
                  <p:nvCxnSpPr>
                    <p:cNvPr id="150" name="Straight Connector 149">
                      <a:extLst>
                        <a:ext uri="{FF2B5EF4-FFF2-40B4-BE49-F238E27FC236}">
                          <a16:creationId xmlns:a16="http://schemas.microsoft.com/office/drawing/2014/main" id="{AE753FD3-544A-46FB-A4C5-3E0A951E3E79}"/>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E03443BE-E581-445B-A610-D685065F1A8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1" name="Group 100">
                  <a:extLst>
                    <a:ext uri="{FF2B5EF4-FFF2-40B4-BE49-F238E27FC236}">
                      <a16:creationId xmlns:a16="http://schemas.microsoft.com/office/drawing/2014/main" id="{FEBFFD19-1F1B-4FAF-959D-0A6EAA0DCB31}"/>
                    </a:ext>
                  </a:extLst>
                </p:cNvPr>
                <p:cNvGrpSpPr/>
                <p:nvPr/>
              </p:nvGrpSpPr>
              <p:grpSpPr>
                <a:xfrm>
                  <a:off x="5283875" y="5477690"/>
                  <a:ext cx="430951" cy="223837"/>
                  <a:chOff x="3942229" y="5494019"/>
                  <a:chExt cx="430951" cy="223837"/>
                </a:xfrm>
              </p:grpSpPr>
              <p:grpSp>
                <p:nvGrpSpPr>
                  <p:cNvPr id="138" name="Group 137">
                    <a:extLst>
                      <a:ext uri="{FF2B5EF4-FFF2-40B4-BE49-F238E27FC236}">
                        <a16:creationId xmlns:a16="http://schemas.microsoft.com/office/drawing/2014/main" id="{5E8CF67F-FD06-4871-8CD6-2B20C0C18E61}"/>
                      </a:ext>
                    </a:extLst>
                  </p:cNvPr>
                  <p:cNvGrpSpPr/>
                  <p:nvPr/>
                </p:nvGrpSpPr>
                <p:grpSpPr>
                  <a:xfrm>
                    <a:off x="3942229" y="5494019"/>
                    <a:ext cx="72561" cy="220981"/>
                    <a:chOff x="3942229" y="5494019"/>
                    <a:chExt cx="72561" cy="220981"/>
                  </a:xfrm>
                </p:grpSpPr>
                <p:cxnSp>
                  <p:nvCxnSpPr>
                    <p:cNvPr id="144" name="Straight Connector 143">
                      <a:extLst>
                        <a:ext uri="{FF2B5EF4-FFF2-40B4-BE49-F238E27FC236}">
                          <a16:creationId xmlns:a16="http://schemas.microsoft.com/office/drawing/2014/main" id="{43866D9A-2EBF-4218-B95C-B464C8FD5D81}"/>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FEB67750-789B-4F42-B319-88CBD8B57379}"/>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39" name="Straight Connector 138">
                    <a:extLst>
                      <a:ext uri="{FF2B5EF4-FFF2-40B4-BE49-F238E27FC236}">
                        <a16:creationId xmlns:a16="http://schemas.microsoft.com/office/drawing/2014/main" id="{320C4F36-0F41-4CCA-9436-4BBF432FC6FD}"/>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C2FB70F0-BE2A-4B67-BD3E-29A025A99392}"/>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EBE82337-0411-4CAE-A287-1CC65F9D40ED}"/>
                      </a:ext>
                    </a:extLst>
                  </p:cNvPr>
                  <p:cNvGrpSpPr/>
                  <p:nvPr/>
                </p:nvGrpSpPr>
                <p:grpSpPr>
                  <a:xfrm rot="10800000">
                    <a:off x="4300619" y="5494019"/>
                    <a:ext cx="72561" cy="220981"/>
                    <a:chOff x="3942229" y="5494019"/>
                    <a:chExt cx="72561" cy="220981"/>
                  </a:xfrm>
                </p:grpSpPr>
                <p:cxnSp>
                  <p:nvCxnSpPr>
                    <p:cNvPr id="142" name="Straight Connector 141">
                      <a:extLst>
                        <a:ext uri="{FF2B5EF4-FFF2-40B4-BE49-F238E27FC236}">
                          <a16:creationId xmlns:a16="http://schemas.microsoft.com/office/drawing/2014/main" id="{F9BEA467-33EE-4CF2-9621-4F82C294F644}"/>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49CE48A6-A4E2-41E3-99E8-3A2FEDE5FC0C}"/>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2" name="Group 101">
                  <a:extLst>
                    <a:ext uri="{FF2B5EF4-FFF2-40B4-BE49-F238E27FC236}">
                      <a16:creationId xmlns:a16="http://schemas.microsoft.com/office/drawing/2014/main" id="{3407BB9F-8EEC-451C-8381-06B141C1C848}"/>
                    </a:ext>
                  </a:extLst>
                </p:cNvPr>
                <p:cNvGrpSpPr/>
                <p:nvPr/>
              </p:nvGrpSpPr>
              <p:grpSpPr>
                <a:xfrm>
                  <a:off x="5702942" y="5477690"/>
                  <a:ext cx="430951" cy="223837"/>
                  <a:chOff x="3942229" y="5494019"/>
                  <a:chExt cx="430951" cy="223837"/>
                </a:xfrm>
              </p:grpSpPr>
              <p:grpSp>
                <p:nvGrpSpPr>
                  <p:cNvPr id="130" name="Group 129">
                    <a:extLst>
                      <a:ext uri="{FF2B5EF4-FFF2-40B4-BE49-F238E27FC236}">
                        <a16:creationId xmlns:a16="http://schemas.microsoft.com/office/drawing/2014/main" id="{F7487CA7-EF60-4A33-BEEE-6B40A8CA2F83}"/>
                      </a:ext>
                    </a:extLst>
                  </p:cNvPr>
                  <p:cNvGrpSpPr/>
                  <p:nvPr/>
                </p:nvGrpSpPr>
                <p:grpSpPr>
                  <a:xfrm>
                    <a:off x="3942229" y="5494019"/>
                    <a:ext cx="72561" cy="220981"/>
                    <a:chOff x="3942229" y="5494019"/>
                    <a:chExt cx="72561" cy="220981"/>
                  </a:xfrm>
                </p:grpSpPr>
                <p:cxnSp>
                  <p:nvCxnSpPr>
                    <p:cNvPr id="136" name="Straight Connector 135">
                      <a:extLst>
                        <a:ext uri="{FF2B5EF4-FFF2-40B4-BE49-F238E27FC236}">
                          <a16:creationId xmlns:a16="http://schemas.microsoft.com/office/drawing/2014/main" id="{9F43C7F8-25E9-4F94-AC35-D1383B220403}"/>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3472A925-8132-4A3F-BF18-E3D01287EE42}"/>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31" name="Straight Connector 130">
                    <a:extLst>
                      <a:ext uri="{FF2B5EF4-FFF2-40B4-BE49-F238E27FC236}">
                        <a16:creationId xmlns:a16="http://schemas.microsoft.com/office/drawing/2014/main" id="{BCCAAE3F-0038-4DC0-B435-CCF8142C3DFC}"/>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9DF84F2E-9B58-412A-88B1-4A6098178D65}"/>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33" name="Group 132">
                    <a:extLst>
                      <a:ext uri="{FF2B5EF4-FFF2-40B4-BE49-F238E27FC236}">
                        <a16:creationId xmlns:a16="http://schemas.microsoft.com/office/drawing/2014/main" id="{38ADC724-FAB7-4D21-9D9A-ED6E1686A2A3}"/>
                      </a:ext>
                    </a:extLst>
                  </p:cNvPr>
                  <p:cNvGrpSpPr/>
                  <p:nvPr/>
                </p:nvGrpSpPr>
                <p:grpSpPr>
                  <a:xfrm rot="10800000">
                    <a:off x="4300619" y="5494019"/>
                    <a:ext cx="72561" cy="220981"/>
                    <a:chOff x="3942229" y="5494019"/>
                    <a:chExt cx="72561" cy="220981"/>
                  </a:xfrm>
                </p:grpSpPr>
                <p:cxnSp>
                  <p:nvCxnSpPr>
                    <p:cNvPr id="134" name="Straight Connector 133">
                      <a:extLst>
                        <a:ext uri="{FF2B5EF4-FFF2-40B4-BE49-F238E27FC236}">
                          <a16:creationId xmlns:a16="http://schemas.microsoft.com/office/drawing/2014/main" id="{061F3F60-34DC-4713-A47A-E21EAB82FEF9}"/>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43717A81-4B5C-4959-A202-FF3A7E1C01AB}"/>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3" name="Group 102">
                  <a:extLst>
                    <a:ext uri="{FF2B5EF4-FFF2-40B4-BE49-F238E27FC236}">
                      <a16:creationId xmlns:a16="http://schemas.microsoft.com/office/drawing/2014/main" id="{DA5B14CE-131B-4528-998C-84DDFFE27D7C}"/>
                    </a:ext>
                  </a:extLst>
                </p:cNvPr>
                <p:cNvGrpSpPr/>
                <p:nvPr/>
              </p:nvGrpSpPr>
              <p:grpSpPr>
                <a:xfrm>
                  <a:off x="6122009" y="5477690"/>
                  <a:ext cx="430951" cy="223837"/>
                  <a:chOff x="3942229" y="5494019"/>
                  <a:chExt cx="430951" cy="223837"/>
                </a:xfrm>
              </p:grpSpPr>
              <p:grpSp>
                <p:nvGrpSpPr>
                  <p:cNvPr id="122" name="Group 121">
                    <a:extLst>
                      <a:ext uri="{FF2B5EF4-FFF2-40B4-BE49-F238E27FC236}">
                        <a16:creationId xmlns:a16="http://schemas.microsoft.com/office/drawing/2014/main" id="{056E1AA5-880D-45CB-A00D-78705F899AE7}"/>
                      </a:ext>
                    </a:extLst>
                  </p:cNvPr>
                  <p:cNvGrpSpPr/>
                  <p:nvPr/>
                </p:nvGrpSpPr>
                <p:grpSpPr>
                  <a:xfrm>
                    <a:off x="3942229" y="5494019"/>
                    <a:ext cx="72561" cy="220981"/>
                    <a:chOff x="3942229" y="5494019"/>
                    <a:chExt cx="72561" cy="220981"/>
                  </a:xfrm>
                </p:grpSpPr>
                <p:cxnSp>
                  <p:nvCxnSpPr>
                    <p:cNvPr id="128" name="Straight Connector 127">
                      <a:extLst>
                        <a:ext uri="{FF2B5EF4-FFF2-40B4-BE49-F238E27FC236}">
                          <a16:creationId xmlns:a16="http://schemas.microsoft.com/office/drawing/2014/main" id="{59D7B237-24A3-4487-A2A0-DD73D41E1F1C}"/>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1DF65FE3-81F6-45C3-88DF-2711379EFB82}"/>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23" name="Straight Connector 122">
                    <a:extLst>
                      <a:ext uri="{FF2B5EF4-FFF2-40B4-BE49-F238E27FC236}">
                        <a16:creationId xmlns:a16="http://schemas.microsoft.com/office/drawing/2014/main" id="{3F6C8801-52BD-4AB0-B841-9202BFE372CD}"/>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E1AC5B04-91BA-4DEA-96AF-15DC1B2CC289}"/>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25" name="Group 124">
                    <a:extLst>
                      <a:ext uri="{FF2B5EF4-FFF2-40B4-BE49-F238E27FC236}">
                        <a16:creationId xmlns:a16="http://schemas.microsoft.com/office/drawing/2014/main" id="{D2521785-46D9-4B18-B13C-A5B68BEA3E17}"/>
                      </a:ext>
                    </a:extLst>
                  </p:cNvPr>
                  <p:cNvGrpSpPr/>
                  <p:nvPr/>
                </p:nvGrpSpPr>
                <p:grpSpPr>
                  <a:xfrm rot="10800000">
                    <a:off x="4300619" y="5494019"/>
                    <a:ext cx="72561" cy="220981"/>
                    <a:chOff x="3942229" y="5494019"/>
                    <a:chExt cx="72561" cy="220981"/>
                  </a:xfrm>
                </p:grpSpPr>
                <p:cxnSp>
                  <p:nvCxnSpPr>
                    <p:cNvPr id="126" name="Straight Connector 125">
                      <a:extLst>
                        <a:ext uri="{FF2B5EF4-FFF2-40B4-BE49-F238E27FC236}">
                          <a16:creationId xmlns:a16="http://schemas.microsoft.com/office/drawing/2014/main" id="{DA7AA7C1-0017-4D7A-B5E7-5CE878369D16}"/>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73242A90-140C-4D14-8C27-563FF71DE1A6}"/>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4" name="Group 103">
                  <a:extLst>
                    <a:ext uri="{FF2B5EF4-FFF2-40B4-BE49-F238E27FC236}">
                      <a16:creationId xmlns:a16="http://schemas.microsoft.com/office/drawing/2014/main" id="{F649C4E2-655E-4282-B2F4-72AFEBC586FB}"/>
                    </a:ext>
                  </a:extLst>
                </p:cNvPr>
                <p:cNvGrpSpPr/>
                <p:nvPr/>
              </p:nvGrpSpPr>
              <p:grpSpPr>
                <a:xfrm>
                  <a:off x="6552960" y="5477690"/>
                  <a:ext cx="430951" cy="223837"/>
                  <a:chOff x="3942229" y="5494019"/>
                  <a:chExt cx="430951" cy="223837"/>
                </a:xfrm>
              </p:grpSpPr>
              <p:grpSp>
                <p:nvGrpSpPr>
                  <p:cNvPr id="114" name="Group 113">
                    <a:extLst>
                      <a:ext uri="{FF2B5EF4-FFF2-40B4-BE49-F238E27FC236}">
                        <a16:creationId xmlns:a16="http://schemas.microsoft.com/office/drawing/2014/main" id="{1DA4F516-442F-462F-A2EA-201AEDF43500}"/>
                      </a:ext>
                    </a:extLst>
                  </p:cNvPr>
                  <p:cNvGrpSpPr/>
                  <p:nvPr/>
                </p:nvGrpSpPr>
                <p:grpSpPr>
                  <a:xfrm>
                    <a:off x="3942229" y="5494019"/>
                    <a:ext cx="72561" cy="220981"/>
                    <a:chOff x="3942229" y="5494019"/>
                    <a:chExt cx="72561" cy="220981"/>
                  </a:xfrm>
                </p:grpSpPr>
                <p:cxnSp>
                  <p:nvCxnSpPr>
                    <p:cNvPr id="120" name="Straight Connector 119">
                      <a:extLst>
                        <a:ext uri="{FF2B5EF4-FFF2-40B4-BE49-F238E27FC236}">
                          <a16:creationId xmlns:a16="http://schemas.microsoft.com/office/drawing/2014/main" id="{70580629-427A-4A6E-91F2-C98DEA824F0C}"/>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618E07A6-3DCE-47DE-BD93-1AEA6A4DE887}"/>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15" name="Straight Connector 114">
                    <a:extLst>
                      <a:ext uri="{FF2B5EF4-FFF2-40B4-BE49-F238E27FC236}">
                        <a16:creationId xmlns:a16="http://schemas.microsoft.com/office/drawing/2014/main" id="{CC1C1F7F-6B0B-4165-9959-73888D966C00}"/>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FCAEFD38-4865-442D-9D55-2F3BD4B5516A}"/>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17" name="Group 116">
                    <a:extLst>
                      <a:ext uri="{FF2B5EF4-FFF2-40B4-BE49-F238E27FC236}">
                        <a16:creationId xmlns:a16="http://schemas.microsoft.com/office/drawing/2014/main" id="{40EE831F-79DB-42B3-9D46-68B8AEEEBAE6}"/>
                      </a:ext>
                    </a:extLst>
                  </p:cNvPr>
                  <p:cNvGrpSpPr/>
                  <p:nvPr/>
                </p:nvGrpSpPr>
                <p:grpSpPr>
                  <a:xfrm rot="10800000">
                    <a:off x="4300619" y="5494019"/>
                    <a:ext cx="72561" cy="220981"/>
                    <a:chOff x="3942229" y="5494019"/>
                    <a:chExt cx="72561" cy="220981"/>
                  </a:xfrm>
                </p:grpSpPr>
                <p:cxnSp>
                  <p:nvCxnSpPr>
                    <p:cNvPr id="118" name="Straight Connector 117">
                      <a:extLst>
                        <a:ext uri="{FF2B5EF4-FFF2-40B4-BE49-F238E27FC236}">
                          <a16:creationId xmlns:a16="http://schemas.microsoft.com/office/drawing/2014/main" id="{D5F556D6-E9F4-418C-8FDB-0B9507D106D0}"/>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D717A3EF-FB42-42A6-BF62-83D93F532667}"/>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5" name="Group 104">
                  <a:extLst>
                    <a:ext uri="{FF2B5EF4-FFF2-40B4-BE49-F238E27FC236}">
                      <a16:creationId xmlns:a16="http://schemas.microsoft.com/office/drawing/2014/main" id="{5ACE3970-9879-4308-948C-96627F1FC617}"/>
                    </a:ext>
                  </a:extLst>
                </p:cNvPr>
                <p:cNvGrpSpPr/>
                <p:nvPr/>
              </p:nvGrpSpPr>
              <p:grpSpPr>
                <a:xfrm>
                  <a:off x="6972027" y="5477690"/>
                  <a:ext cx="430951" cy="223837"/>
                  <a:chOff x="3942229" y="5494019"/>
                  <a:chExt cx="430951" cy="223837"/>
                </a:xfrm>
              </p:grpSpPr>
              <p:grpSp>
                <p:nvGrpSpPr>
                  <p:cNvPr id="106" name="Group 105">
                    <a:extLst>
                      <a:ext uri="{FF2B5EF4-FFF2-40B4-BE49-F238E27FC236}">
                        <a16:creationId xmlns:a16="http://schemas.microsoft.com/office/drawing/2014/main" id="{8569695C-A9EC-4165-8555-9AF35EF621B9}"/>
                      </a:ext>
                    </a:extLst>
                  </p:cNvPr>
                  <p:cNvGrpSpPr/>
                  <p:nvPr/>
                </p:nvGrpSpPr>
                <p:grpSpPr>
                  <a:xfrm>
                    <a:off x="3942229" y="5494019"/>
                    <a:ext cx="72561" cy="220981"/>
                    <a:chOff x="3942229" y="5494019"/>
                    <a:chExt cx="72561" cy="220981"/>
                  </a:xfrm>
                </p:grpSpPr>
                <p:cxnSp>
                  <p:nvCxnSpPr>
                    <p:cNvPr id="112" name="Straight Connector 111">
                      <a:extLst>
                        <a:ext uri="{FF2B5EF4-FFF2-40B4-BE49-F238E27FC236}">
                          <a16:creationId xmlns:a16="http://schemas.microsoft.com/office/drawing/2014/main" id="{5345F05A-A9E3-40CE-8B03-B9DFA06AF9BE}"/>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39515E50-DA00-4A5F-B7B6-5B4EA9D05F1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07" name="Straight Connector 106">
                    <a:extLst>
                      <a:ext uri="{FF2B5EF4-FFF2-40B4-BE49-F238E27FC236}">
                        <a16:creationId xmlns:a16="http://schemas.microsoft.com/office/drawing/2014/main" id="{8E68605F-430F-46EB-8344-8DBCBE81CE64}"/>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79359E28-D35E-48B1-A912-F7D28458F4DC}"/>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09" name="Group 108">
                    <a:extLst>
                      <a:ext uri="{FF2B5EF4-FFF2-40B4-BE49-F238E27FC236}">
                        <a16:creationId xmlns:a16="http://schemas.microsoft.com/office/drawing/2014/main" id="{94DA4869-F192-4268-AFF2-1F556AD7861C}"/>
                      </a:ext>
                    </a:extLst>
                  </p:cNvPr>
                  <p:cNvGrpSpPr/>
                  <p:nvPr/>
                </p:nvGrpSpPr>
                <p:grpSpPr>
                  <a:xfrm rot="10800000">
                    <a:off x="4300619" y="5494019"/>
                    <a:ext cx="72561" cy="220981"/>
                    <a:chOff x="3942229" y="5494019"/>
                    <a:chExt cx="72561" cy="220981"/>
                  </a:xfrm>
                </p:grpSpPr>
                <p:cxnSp>
                  <p:nvCxnSpPr>
                    <p:cNvPr id="110" name="Straight Connector 109">
                      <a:extLst>
                        <a:ext uri="{FF2B5EF4-FFF2-40B4-BE49-F238E27FC236}">
                          <a16:creationId xmlns:a16="http://schemas.microsoft.com/office/drawing/2014/main" id="{C0BF4C6B-E9E1-4C55-8CFA-4A9DBA9BB03A}"/>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676C704D-6615-47F8-822C-5EFEB5D92F9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grpSp>
            <p:nvGrpSpPr>
              <p:cNvPr id="80" name="Group 79">
                <a:extLst>
                  <a:ext uri="{FF2B5EF4-FFF2-40B4-BE49-F238E27FC236}">
                    <a16:creationId xmlns:a16="http://schemas.microsoft.com/office/drawing/2014/main" id="{BF03CEFC-23B8-4F4A-B5CE-4F592EFB0182}"/>
                  </a:ext>
                </a:extLst>
              </p:cNvPr>
              <p:cNvGrpSpPr/>
              <p:nvPr/>
            </p:nvGrpSpPr>
            <p:grpSpPr>
              <a:xfrm>
                <a:off x="5430143" y="5912175"/>
                <a:ext cx="5467190" cy="267245"/>
                <a:chOff x="3482626" y="5798819"/>
                <a:chExt cx="4101995" cy="267245"/>
              </a:xfrm>
            </p:grpSpPr>
            <p:cxnSp>
              <p:nvCxnSpPr>
                <p:cNvPr id="89" name="Straight Connector 88">
                  <a:extLst>
                    <a:ext uri="{FF2B5EF4-FFF2-40B4-BE49-F238E27FC236}">
                      <a16:creationId xmlns:a16="http://schemas.microsoft.com/office/drawing/2014/main" id="{8436DEAE-03B4-4698-AE87-4492CF160827}"/>
                    </a:ext>
                  </a:extLst>
                </p:cNvPr>
                <p:cNvCxnSpPr/>
                <p:nvPr/>
              </p:nvCxnSpPr>
              <p:spPr bwMode="auto">
                <a:xfrm>
                  <a:off x="3482626" y="6066064"/>
                  <a:ext cx="4101995" cy="0"/>
                </a:xfrm>
                <a:prstGeom prst="line">
                  <a:avLst/>
                </a:prstGeom>
                <a:noFill/>
                <a:ln w="1905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AE8FCC96-53B9-4141-8437-8287C66CC4A7}"/>
                    </a:ext>
                  </a:extLst>
                </p:cNvPr>
                <p:cNvCxnSpPr/>
                <p:nvPr/>
              </p:nvCxnSpPr>
              <p:spPr bwMode="auto">
                <a:xfrm flipV="1">
                  <a:off x="7211674"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D7FAE021-B85C-4489-935D-1BC4720BE6E2}"/>
                    </a:ext>
                  </a:extLst>
                </p:cNvPr>
                <p:cNvCxnSpPr/>
                <p:nvPr/>
              </p:nvCxnSpPr>
              <p:spPr bwMode="auto">
                <a:xfrm flipV="1">
                  <a:off x="6752547"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986E0B38-51ED-49FB-BB0D-2A2CC875911E}"/>
                    </a:ext>
                  </a:extLst>
                </p:cNvPr>
                <p:cNvCxnSpPr/>
                <p:nvPr/>
              </p:nvCxnSpPr>
              <p:spPr bwMode="auto">
                <a:xfrm flipV="1">
                  <a:off x="6273554"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E97A7F0D-F0CC-4470-9C8D-A298649F0FC4}"/>
                    </a:ext>
                  </a:extLst>
                </p:cNvPr>
                <p:cNvCxnSpPr/>
                <p:nvPr/>
              </p:nvCxnSpPr>
              <p:spPr bwMode="auto">
                <a:xfrm flipV="1">
                  <a:off x="5783442"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4530E642-B00F-4957-9704-76B6A489E397}"/>
                    </a:ext>
                  </a:extLst>
                </p:cNvPr>
                <p:cNvCxnSpPr/>
                <p:nvPr/>
              </p:nvCxnSpPr>
              <p:spPr bwMode="auto">
                <a:xfrm flipV="1">
                  <a:off x="5318153"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C71C6102-0F18-46C5-99C2-969C07C7A96F}"/>
                    </a:ext>
                  </a:extLst>
                </p:cNvPr>
                <p:cNvCxnSpPr/>
                <p:nvPr/>
              </p:nvCxnSpPr>
              <p:spPr bwMode="auto">
                <a:xfrm flipV="1">
                  <a:off x="4859026"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10A7CF06-DE83-4833-AEE7-1F902C363459}"/>
                    </a:ext>
                  </a:extLst>
                </p:cNvPr>
                <p:cNvCxnSpPr/>
                <p:nvPr/>
              </p:nvCxnSpPr>
              <p:spPr bwMode="auto">
                <a:xfrm flipV="1">
                  <a:off x="4380033" y="5798819"/>
                  <a:ext cx="0" cy="267245"/>
                </a:xfrm>
                <a:prstGeom prst="line">
                  <a:avLst/>
                </a:prstGeom>
                <a:noFill/>
                <a:ln w="19050"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DA2AE924-BDE2-43D9-8A2E-D991F531E8CA}"/>
                    </a:ext>
                  </a:extLst>
                </p:cNvPr>
                <p:cNvCxnSpPr/>
                <p:nvPr/>
              </p:nvCxnSpPr>
              <p:spPr bwMode="auto">
                <a:xfrm flipV="1">
                  <a:off x="3889921" y="5798819"/>
                  <a:ext cx="0" cy="267245"/>
                </a:xfrm>
                <a:prstGeom prst="line">
                  <a:avLst/>
                </a:prstGeom>
                <a:noFill/>
                <a:ln w="19050" cap="flat" cmpd="sng" algn="ctr">
                  <a:solidFill>
                    <a:schemeClr val="tx1"/>
                  </a:solidFill>
                  <a:prstDash val="solid"/>
                  <a:round/>
                  <a:headEnd type="none" w="med" len="med"/>
                  <a:tailEnd type="none" w="med" len="med"/>
                </a:ln>
                <a:effectLst/>
              </p:spPr>
            </p:cxnSp>
          </p:grpSp>
          <p:sp>
            <p:nvSpPr>
              <p:cNvPr id="81" name="TextBox 13">
                <a:extLst>
                  <a:ext uri="{FF2B5EF4-FFF2-40B4-BE49-F238E27FC236}">
                    <a16:creationId xmlns:a16="http://schemas.microsoft.com/office/drawing/2014/main" id="{769F7EC5-A54C-418A-A970-28EEA7F554BE}"/>
                  </a:ext>
                </a:extLst>
              </p:cNvPr>
              <p:cNvSpPr txBox="1">
                <a:spLocks noChangeArrowheads="1"/>
              </p:cNvSpPr>
              <p:nvPr/>
            </p:nvSpPr>
            <p:spPr bwMode="auto">
              <a:xfrm>
                <a:off x="10177900" y="5456421"/>
                <a:ext cx="4451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D0</a:t>
                </a:r>
              </a:p>
            </p:txBody>
          </p:sp>
          <p:sp>
            <p:nvSpPr>
              <p:cNvPr id="82" name="TextBox 13">
                <a:extLst>
                  <a:ext uri="{FF2B5EF4-FFF2-40B4-BE49-F238E27FC236}">
                    <a16:creationId xmlns:a16="http://schemas.microsoft.com/office/drawing/2014/main" id="{30FDC2F5-FD5D-4BD1-976E-5243EDE5CB2C}"/>
                  </a:ext>
                </a:extLst>
              </p:cNvPr>
              <p:cNvSpPr txBox="1">
                <a:spLocks noChangeArrowheads="1"/>
              </p:cNvSpPr>
              <p:nvPr/>
            </p:nvSpPr>
            <p:spPr bwMode="auto">
              <a:xfrm>
                <a:off x="9542707" y="5456421"/>
                <a:ext cx="4604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D1</a:t>
                </a:r>
              </a:p>
            </p:txBody>
          </p:sp>
          <p:sp>
            <p:nvSpPr>
              <p:cNvPr id="83" name="TextBox 13">
                <a:extLst>
                  <a:ext uri="{FF2B5EF4-FFF2-40B4-BE49-F238E27FC236}">
                    <a16:creationId xmlns:a16="http://schemas.microsoft.com/office/drawing/2014/main" id="{24CFE7EF-82A2-4EE7-821A-F4DE2F236898}"/>
                  </a:ext>
                </a:extLst>
              </p:cNvPr>
              <p:cNvSpPr txBox="1">
                <a:spLocks noChangeArrowheads="1"/>
              </p:cNvSpPr>
              <p:nvPr/>
            </p:nvSpPr>
            <p:spPr bwMode="auto">
              <a:xfrm>
                <a:off x="8923832" y="5456421"/>
                <a:ext cx="4441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D2</a:t>
                </a:r>
              </a:p>
            </p:txBody>
          </p:sp>
          <p:sp>
            <p:nvSpPr>
              <p:cNvPr id="84" name="TextBox 13">
                <a:extLst>
                  <a:ext uri="{FF2B5EF4-FFF2-40B4-BE49-F238E27FC236}">
                    <a16:creationId xmlns:a16="http://schemas.microsoft.com/office/drawing/2014/main" id="{5A62C154-29B4-4454-93BF-0CC326752692}"/>
                  </a:ext>
                </a:extLst>
              </p:cNvPr>
              <p:cNvSpPr txBox="1">
                <a:spLocks noChangeArrowheads="1"/>
              </p:cNvSpPr>
              <p:nvPr/>
            </p:nvSpPr>
            <p:spPr bwMode="auto">
              <a:xfrm>
                <a:off x="8348691" y="5456421"/>
                <a:ext cx="4004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D3</a:t>
                </a:r>
              </a:p>
            </p:txBody>
          </p:sp>
          <p:sp>
            <p:nvSpPr>
              <p:cNvPr id="85" name="TextBox 13">
                <a:extLst>
                  <a:ext uri="{FF2B5EF4-FFF2-40B4-BE49-F238E27FC236}">
                    <a16:creationId xmlns:a16="http://schemas.microsoft.com/office/drawing/2014/main" id="{14413F8D-82F1-4A1E-AA27-BEA2BCB4D8E7}"/>
                  </a:ext>
                </a:extLst>
              </p:cNvPr>
              <p:cNvSpPr txBox="1">
                <a:spLocks noChangeArrowheads="1"/>
              </p:cNvSpPr>
              <p:nvPr/>
            </p:nvSpPr>
            <p:spPr bwMode="auto">
              <a:xfrm>
                <a:off x="7695925" y="5456421"/>
                <a:ext cx="4550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D4</a:t>
                </a:r>
              </a:p>
            </p:txBody>
          </p:sp>
          <p:sp>
            <p:nvSpPr>
              <p:cNvPr id="86" name="TextBox 13">
                <a:extLst>
                  <a:ext uri="{FF2B5EF4-FFF2-40B4-BE49-F238E27FC236}">
                    <a16:creationId xmlns:a16="http://schemas.microsoft.com/office/drawing/2014/main" id="{69DB21FB-5543-4593-A118-4EEE29D22405}"/>
                  </a:ext>
                </a:extLst>
              </p:cNvPr>
              <p:cNvSpPr txBox="1">
                <a:spLocks noChangeArrowheads="1"/>
              </p:cNvSpPr>
              <p:nvPr/>
            </p:nvSpPr>
            <p:spPr bwMode="auto">
              <a:xfrm>
                <a:off x="7059460" y="5456421"/>
                <a:ext cx="4563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D5</a:t>
                </a:r>
              </a:p>
            </p:txBody>
          </p:sp>
          <p:sp>
            <p:nvSpPr>
              <p:cNvPr id="87" name="TextBox 13">
                <a:extLst>
                  <a:ext uri="{FF2B5EF4-FFF2-40B4-BE49-F238E27FC236}">
                    <a16:creationId xmlns:a16="http://schemas.microsoft.com/office/drawing/2014/main" id="{C3732DFE-E7DD-43B1-A7FD-E4C5E33CE32E}"/>
                  </a:ext>
                </a:extLst>
              </p:cNvPr>
              <p:cNvSpPr txBox="1">
                <a:spLocks noChangeArrowheads="1"/>
              </p:cNvSpPr>
              <p:nvPr/>
            </p:nvSpPr>
            <p:spPr bwMode="auto">
              <a:xfrm>
                <a:off x="6419765" y="5456421"/>
                <a:ext cx="4595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D6</a:t>
                </a:r>
              </a:p>
            </p:txBody>
          </p:sp>
          <p:sp>
            <p:nvSpPr>
              <p:cNvPr id="88" name="TextBox 13">
                <a:extLst>
                  <a:ext uri="{FF2B5EF4-FFF2-40B4-BE49-F238E27FC236}">
                    <a16:creationId xmlns:a16="http://schemas.microsoft.com/office/drawing/2014/main" id="{0F07D43A-35F4-4D93-82F4-3972AED09254}"/>
                  </a:ext>
                </a:extLst>
              </p:cNvPr>
              <p:cNvSpPr txBox="1">
                <a:spLocks noChangeArrowheads="1"/>
              </p:cNvSpPr>
              <p:nvPr/>
            </p:nvSpPr>
            <p:spPr bwMode="auto">
              <a:xfrm>
                <a:off x="5862916" y="5456421"/>
                <a:ext cx="3857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100" b="0" dirty="0">
                    <a:latin typeface="Arial" charset="0"/>
                    <a:cs typeface="Arial" charset="0"/>
                  </a:rPr>
                  <a:t>D7</a:t>
                </a:r>
              </a:p>
            </p:txBody>
          </p:sp>
        </p:grpSp>
      </p:grpSp>
    </p:spTree>
    <p:extLst>
      <p:ext uri="{BB962C8B-B14F-4D97-AF65-F5344CB8AC3E}">
        <p14:creationId xmlns:p14="http://schemas.microsoft.com/office/powerpoint/2010/main" val="42175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A124-117F-40AF-B6A8-247EA4E2FA5D}"/>
              </a:ext>
            </a:extLst>
          </p:cNvPr>
          <p:cNvSpPr>
            <a:spLocks noGrp="1"/>
          </p:cNvSpPr>
          <p:nvPr>
            <p:ph type="title"/>
          </p:nvPr>
        </p:nvSpPr>
        <p:spPr/>
        <p:txBody>
          <a:bodyPr/>
          <a:lstStyle/>
          <a:p>
            <a:r>
              <a:rPr lang="en-GB" dirty="0"/>
              <a:t>Mbed API for SPI</a:t>
            </a:r>
            <a:endParaRPr lang="en-US" dirty="0"/>
          </a:p>
        </p:txBody>
      </p:sp>
      <p:sp>
        <p:nvSpPr>
          <p:cNvPr id="3" name="Content Placeholder 2">
            <a:extLst>
              <a:ext uri="{FF2B5EF4-FFF2-40B4-BE49-F238E27FC236}">
                <a16:creationId xmlns:a16="http://schemas.microsoft.com/office/drawing/2014/main" id="{C9B9E207-9A49-430C-ADE7-BAC760F62AEF}"/>
              </a:ext>
            </a:extLst>
          </p:cNvPr>
          <p:cNvSpPr>
            <a:spLocks noGrp="1"/>
          </p:cNvSpPr>
          <p:nvPr>
            <p:ph idx="1"/>
          </p:nvPr>
        </p:nvSpPr>
        <p:spPr/>
        <p:txBody>
          <a:bodyPr/>
          <a:lstStyle/>
          <a:p>
            <a:r>
              <a:rPr lang="en-GB" sz="2000" dirty="0"/>
              <a:t>The mbed API provides the following functions to access the SPI peripheral:</a:t>
            </a:r>
          </a:p>
          <a:p>
            <a:endParaRPr lang="en-GB" sz="2000" dirty="0"/>
          </a:p>
          <a:p>
            <a:endParaRPr lang="en-GB" sz="2000" dirty="0"/>
          </a:p>
          <a:p>
            <a:endParaRPr lang="en-GB" sz="2000" dirty="0"/>
          </a:p>
          <a:p>
            <a:endParaRPr lang="en-GB" sz="2000" kern="0" dirty="0"/>
          </a:p>
          <a:p>
            <a:endParaRPr lang="en-GB" sz="2000" kern="0" dirty="0"/>
          </a:p>
          <a:p>
            <a:endParaRPr lang="en-GB" sz="2000" kern="0" dirty="0"/>
          </a:p>
          <a:p>
            <a:r>
              <a:rPr lang="en-GB" sz="2000" kern="0" dirty="0"/>
              <a:t>The SPI Interface can be used to write data words out of the SPI port, returning the data received back from the SPI target.</a:t>
            </a:r>
          </a:p>
          <a:p>
            <a:r>
              <a:rPr lang="en-GB" sz="2000" kern="0" dirty="0"/>
              <a:t>The SPI clock frequency and format is configurable. In addition to the frequency, the controller must also configure the mode defined as the clock polarity and phase with respect to the data (see </a:t>
            </a:r>
            <a:r>
              <a:rPr lang="en-GB" sz="2000" kern="0" dirty="0">
                <a:solidFill>
                  <a:srgbClr val="002060"/>
                </a:solidFill>
              </a:rPr>
              <a:t>http://en.wikipedia.org/wiki/Serial_Peripheral_Interface_Bus</a:t>
            </a:r>
            <a:r>
              <a:rPr lang="en-GB" sz="2000" kern="0" dirty="0"/>
              <a:t>). </a:t>
            </a:r>
          </a:p>
          <a:p>
            <a:r>
              <a:rPr lang="en-GB" sz="2000" kern="0" dirty="0"/>
              <a:t>The default settings of the SPI interface are 1MHz, 8-bit, Mode 0.</a:t>
            </a:r>
          </a:p>
          <a:p>
            <a:endParaRPr lang="en-US" dirty="0"/>
          </a:p>
        </p:txBody>
      </p:sp>
      <p:graphicFrame>
        <p:nvGraphicFramePr>
          <p:cNvPr id="4" name="Table 3">
            <a:extLst>
              <a:ext uri="{FF2B5EF4-FFF2-40B4-BE49-F238E27FC236}">
                <a16:creationId xmlns:a16="http://schemas.microsoft.com/office/drawing/2014/main" id="{5D8A09E3-BCED-4EF6-9D5D-FEA0F0F33ABB}"/>
              </a:ext>
            </a:extLst>
          </p:cNvPr>
          <p:cNvGraphicFramePr>
            <a:graphicFrameLocks noGrp="1"/>
          </p:cNvGraphicFramePr>
          <p:nvPr>
            <p:extLst>
              <p:ext uri="{D42A27DB-BD31-4B8C-83A1-F6EECF244321}">
                <p14:modId xmlns:p14="http://schemas.microsoft.com/office/powerpoint/2010/main" val="1663949640"/>
              </p:ext>
            </p:extLst>
          </p:nvPr>
        </p:nvGraphicFramePr>
        <p:xfrm>
          <a:off x="1196253" y="1607936"/>
          <a:ext cx="9799494" cy="2054926"/>
        </p:xfrm>
        <a:graphic>
          <a:graphicData uri="http://schemas.openxmlformats.org/drawingml/2006/table">
            <a:tbl>
              <a:tblPr firstRow="1" bandRow="1">
                <a:tableStyleId>{69012ECD-51FC-41F1-AA8D-1B2483CD663E}</a:tableStyleId>
              </a:tblPr>
              <a:tblGrid>
                <a:gridCol w="4677994">
                  <a:extLst>
                    <a:ext uri="{9D8B030D-6E8A-4147-A177-3AD203B41FA5}">
                      <a16:colId xmlns:a16="http://schemas.microsoft.com/office/drawing/2014/main" val="20000"/>
                    </a:ext>
                  </a:extLst>
                </a:gridCol>
                <a:gridCol w="5121500">
                  <a:extLst>
                    <a:ext uri="{9D8B030D-6E8A-4147-A177-3AD203B41FA5}">
                      <a16:colId xmlns:a16="http://schemas.microsoft.com/office/drawing/2014/main" val="20001"/>
                    </a:ext>
                  </a:extLst>
                </a:gridCol>
              </a:tblGrid>
              <a:tr h="419078">
                <a:tc>
                  <a:txBody>
                    <a:bodyPr/>
                    <a:lstStyle/>
                    <a:p>
                      <a:r>
                        <a:rPr lang="en-GB" sz="1600" dirty="0"/>
                        <a:t>Function Name</a:t>
                      </a:r>
                    </a:p>
                  </a:txBody>
                  <a:tcPr marL="121872" marR="121872"/>
                </a:tc>
                <a:tc>
                  <a:txBody>
                    <a:bodyPr/>
                    <a:lstStyle/>
                    <a:p>
                      <a:r>
                        <a:rPr lang="en-GB" sz="1600" dirty="0"/>
                        <a:t>Description </a:t>
                      </a:r>
                    </a:p>
                  </a:txBody>
                  <a:tcPr marL="121872" marR="121872"/>
                </a:tc>
                <a:extLst>
                  <a:ext uri="{0D108BD9-81ED-4DB2-BD59-A6C34878D82A}">
                    <a16:rowId xmlns:a16="http://schemas.microsoft.com/office/drawing/2014/main" val="10000"/>
                  </a:ext>
                </a:extLst>
              </a:tr>
              <a:tr h="370072">
                <a:tc>
                  <a:txBody>
                    <a:bodyPr/>
                    <a:lstStyle/>
                    <a:p>
                      <a:r>
                        <a:rPr lang="en-GB" sz="1400" dirty="0"/>
                        <a:t>SPI (</a:t>
                      </a:r>
                      <a:r>
                        <a:rPr lang="en-GB" sz="1400" dirty="0" err="1"/>
                        <a:t>PinName</a:t>
                      </a:r>
                      <a:r>
                        <a:rPr lang="en-GB" sz="1400" dirty="0"/>
                        <a:t> </a:t>
                      </a:r>
                      <a:r>
                        <a:rPr lang="en-GB" sz="1400" dirty="0" err="1"/>
                        <a:t>coti</a:t>
                      </a:r>
                      <a:r>
                        <a:rPr lang="en-GB" sz="1400" dirty="0"/>
                        <a:t>, </a:t>
                      </a:r>
                      <a:r>
                        <a:rPr lang="en-GB" sz="1400" dirty="0" err="1"/>
                        <a:t>PinName</a:t>
                      </a:r>
                      <a:r>
                        <a:rPr lang="en-GB" sz="1400" dirty="0"/>
                        <a:t> cito, PinName sclk, PinName _unused=NC)</a:t>
                      </a:r>
                    </a:p>
                  </a:txBody>
                  <a:tcPr marL="121872" marR="121872" anchor="ctr"/>
                </a:tc>
                <a:tc>
                  <a:txBody>
                    <a:bodyPr/>
                    <a:lstStyle/>
                    <a:p>
                      <a:r>
                        <a:rPr lang="en-GB" sz="1400" dirty="0"/>
                        <a:t>Create a SPI controller connected to the specified pins</a:t>
                      </a:r>
                    </a:p>
                  </a:txBody>
                  <a:tcPr marL="121872" marR="121872" anchor="ctr"/>
                </a:tc>
                <a:extLst>
                  <a:ext uri="{0D108BD9-81ED-4DB2-BD59-A6C34878D82A}">
                    <a16:rowId xmlns:a16="http://schemas.microsoft.com/office/drawing/2014/main" val="10001"/>
                  </a:ext>
                </a:extLst>
              </a:tr>
              <a:tr h="370072">
                <a:tc>
                  <a:txBody>
                    <a:bodyPr/>
                    <a:lstStyle/>
                    <a:p>
                      <a:r>
                        <a:rPr lang="en-GB" sz="1400" dirty="0"/>
                        <a:t>void </a:t>
                      </a:r>
                      <a:r>
                        <a:rPr lang="en-GB" sz="1400" baseline="0" dirty="0"/>
                        <a:t> </a:t>
                      </a:r>
                      <a:r>
                        <a:rPr lang="fr-FR" sz="1400" dirty="0"/>
                        <a:t>format (int bits, int mode=0)</a:t>
                      </a:r>
                      <a:endParaRPr lang="en-GB" sz="1400" dirty="0"/>
                    </a:p>
                  </a:txBody>
                  <a:tcPr marL="121872" marR="121872" anchor="ctr"/>
                </a:tc>
                <a:tc>
                  <a:txBody>
                    <a:bodyPr/>
                    <a:lstStyle/>
                    <a:p>
                      <a:r>
                        <a:rPr lang="en-GB" sz="1400" dirty="0"/>
                        <a:t>Configure the data transmission format</a:t>
                      </a:r>
                    </a:p>
                  </a:txBody>
                  <a:tcPr marL="121872" marR="121872" anchor="ctr"/>
                </a:tc>
                <a:extLst>
                  <a:ext uri="{0D108BD9-81ED-4DB2-BD59-A6C34878D82A}">
                    <a16:rowId xmlns:a16="http://schemas.microsoft.com/office/drawing/2014/main" val="10002"/>
                  </a:ext>
                </a:extLst>
              </a:tr>
              <a:tr h="350445">
                <a:tc>
                  <a:txBody>
                    <a:bodyPr/>
                    <a:lstStyle/>
                    <a:p>
                      <a:r>
                        <a:rPr lang="en-GB" sz="1400" dirty="0"/>
                        <a:t>void </a:t>
                      </a:r>
                      <a:r>
                        <a:rPr lang="en-GB" sz="1400" baseline="0" dirty="0"/>
                        <a:t> </a:t>
                      </a:r>
                      <a:r>
                        <a:rPr lang="en-GB" sz="1400" dirty="0"/>
                        <a:t>frequency (int hz=1000000)</a:t>
                      </a:r>
                    </a:p>
                  </a:txBody>
                  <a:tcPr marL="121872" marR="121872" anchor="ctr"/>
                </a:tc>
                <a:tc>
                  <a:txBody>
                    <a:bodyPr/>
                    <a:lstStyle/>
                    <a:p>
                      <a:r>
                        <a:rPr lang="en-GB" sz="1400" dirty="0"/>
                        <a:t>Set the spi bus clock frequency</a:t>
                      </a:r>
                    </a:p>
                  </a:txBody>
                  <a:tcPr marL="121872" marR="121872" anchor="ctr"/>
                </a:tc>
                <a:extLst>
                  <a:ext uri="{0D108BD9-81ED-4DB2-BD59-A6C34878D82A}">
                    <a16:rowId xmlns:a16="http://schemas.microsoft.com/office/drawing/2014/main" val="10003"/>
                  </a:ext>
                </a:extLst>
              </a:tr>
              <a:tr h="397171">
                <a:tc>
                  <a:txBody>
                    <a:bodyPr/>
                    <a:lstStyle/>
                    <a:p>
                      <a:r>
                        <a:rPr lang="en-GB" sz="1400" dirty="0"/>
                        <a:t>virtual </a:t>
                      </a:r>
                      <a:r>
                        <a:rPr lang="en-GB" sz="1400" dirty="0" err="1"/>
                        <a:t>int</a:t>
                      </a:r>
                      <a:r>
                        <a:rPr lang="en-GB" sz="1400" baseline="0" dirty="0"/>
                        <a:t> </a:t>
                      </a:r>
                      <a:r>
                        <a:rPr lang="en-GB" sz="1400" dirty="0"/>
                        <a:t>write (int value)</a:t>
                      </a:r>
                    </a:p>
                  </a:txBody>
                  <a:tcPr marL="121872" marR="121872" anchor="ctr"/>
                </a:tc>
                <a:tc>
                  <a:txBody>
                    <a:bodyPr/>
                    <a:lstStyle/>
                    <a:p>
                      <a:r>
                        <a:rPr lang="en-GB" sz="1400" dirty="0"/>
                        <a:t>Write to the SPI Target and return the response</a:t>
                      </a:r>
                    </a:p>
                  </a:txBody>
                  <a:tcPr marL="121872" marR="1218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529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3EB1-7F99-4550-AFE6-BBA6D69114E5}"/>
              </a:ext>
            </a:extLst>
          </p:cNvPr>
          <p:cNvSpPr>
            <a:spLocks noGrp="1"/>
          </p:cNvSpPr>
          <p:nvPr>
            <p:ph type="title"/>
          </p:nvPr>
        </p:nvSpPr>
        <p:spPr/>
        <p:txBody>
          <a:bodyPr/>
          <a:lstStyle/>
          <a:p>
            <a:r>
              <a:rPr lang="en-GB" dirty="0"/>
              <a:t>Example of Mbed SPI API</a:t>
            </a:r>
            <a:endParaRPr lang="en-US" dirty="0"/>
          </a:p>
        </p:txBody>
      </p:sp>
      <p:sp>
        <p:nvSpPr>
          <p:cNvPr id="4" name="Rectangle 3">
            <a:extLst>
              <a:ext uri="{FF2B5EF4-FFF2-40B4-BE49-F238E27FC236}">
                <a16:creationId xmlns:a16="http://schemas.microsoft.com/office/drawing/2014/main" id="{66D21224-854D-4591-8628-6F4961CEFD36}"/>
              </a:ext>
            </a:extLst>
          </p:cNvPr>
          <p:cNvSpPr/>
          <p:nvPr/>
        </p:nvSpPr>
        <p:spPr bwMode="auto">
          <a:xfrm>
            <a:off x="836928" y="1131010"/>
            <a:ext cx="10518144" cy="5105400"/>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#include "mbed.h"</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SPI spi(</a:t>
            </a:r>
            <a:r>
              <a:rPr lang="en-GB" b="0" i="1" dirty="0">
                <a:solidFill>
                  <a:schemeClr val="bg1"/>
                </a:solidFill>
                <a:latin typeface="Lucida Console" panose="020B0609040504020204" pitchFamily="49" charset="0"/>
              </a:rPr>
              <a:t>SPI_COTI</a:t>
            </a:r>
            <a:r>
              <a:rPr lang="en-GB" b="0" dirty="0">
                <a:solidFill>
                  <a:schemeClr val="bg1"/>
                </a:solidFill>
                <a:latin typeface="Lucida Console" panose="020B0609040504020204" pitchFamily="49" charset="0"/>
              </a:rPr>
              <a:t>, </a:t>
            </a:r>
            <a:r>
              <a:rPr lang="en-GB" b="0" i="1" dirty="0">
                <a:solidFill>
                  <a:schemeClr val="bg1"/>
                </a:solidFill>
                <a:latin typeface="Lucida Console" panose="020B0609040504020204" pitchFamily="49" charset="0"/>
              </a:rPr>
              <a:t>SPI_CISO</a:t>
            </a:r>
            <a:r>
              <a:rPr lang="en-GB" b="0" dirty="0">
                <a:solidFill>
                  <a:schemeClr val="bg1"/>
                </a:solidFill>
                <a:latin typeface="Lucida Console" panose="020B0609040504020204" pitchFamily="49" charset="0"/>
              </a:rPr>
              <a:t>, </a:t>
            </a:r>
            <a:r>
              <a:rPr lang="en-GB" b="0" i="1" dirty="0">
                <a:solidFill>
                  <a:schemeClr val="bg1"/>
                </a:solidFill>
                <a:latin typeface="Lucida Console" panose="020B0609040504020204" pitchFamily="49" charset="0"/>
              </a:rPr>
              <a:t>SPI_SCLK</a:t>
            </a: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DigitalOut cs(</a:t>
            </a:r>
            <a:r>
              <a:rPr lang="en-GB" b="0" i="1" dirty="0">
                <a:solidFill>
                  <a:schemeClr val="bg1"/>
                </a:solidFill>
                <a:latin typeface="Lucida Console" panose="020B0609040504020204" pitchFamily="49" charset="0"/>
              </a:rPr>
              <a:t>SPI_CS</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int main() {</a:t>
            </a:r>
          </a:p>
          <a:p>
            <a:pPr marL="0" indent="0">
              <a:buFont typeface="Wingdings" pitchFamily="2" charset="2"/>
              <a:buNone/>
              <a:defRPr/>
            </a:pPr>
            <a:r>
              <a:rPr lang="en-GB" b="0" dirty="0">
                <a:solidFill>
                  <a:schemeClr val="bg1"/>
                </a:solidFill>
                <a:latin typeface="Lucida Console" panose="020B0609040504020204" pitchFamily="49" charset="0"/>
              </a:rPr>
              <a:t>    // Chip must be deselected</a:t>
            </a:r>
          </a:p>
          <a:p>
            <a:pPr marL="0" indent="0">
              <a:buFont typeface="Wingdings" pitchFamily="2" charset="2"/>
              <a:buNone/>
              <a:defRPr/>
            </a:pPr>
            <a:r>
              <a:rPr lang="en-GB" b="0" dirty="0">
                <a:solidFill>
                  <a:schemeClr val="bg1"/>
                </a:solidFill>
                <a:latin typeface="Lucida Console" panose="020B0609040504020204" pitchFamily="49" charset="0"/>
              </a:rPr>
              <a:t>    cs = 1;</a:t>
            </a:r>
          </a:p>
          <a:p>
            <a:pPr marL="0" indent="0">
              <a:buFont typeface="Wingdings" pitchFamily="2" charset="2"/>
              <a:buNone/>
              <a:defRPr/>
            </a:pPr>
            <a:r>
              <a:rPr lang="en-GB" b="0" dirty="0">
                <a:solidFill>
                  <a:schemeClr val="bg1"/>
                </a:solidFill>
                <a:latin typeface="Lucida Console" panose="020B0609040504020204" pitchFamily="49" charset="0"/>
              </a:rPr>
              <a:t>    // Setup the spi for 8 bit data, high steady state clock,</a:t>
            </a:r>
          </a:p>
          <a:p>
            <a:pPr marL="0" indent="0">
              <a:buFont typeface="Wingdings" pitchFamily="2" charset="2"/>
              <a:buNone/>
              <a:defRPr/>
            </a:pPr>
            <a:r>
              <a:rPr lang="en-GB" b="0" dirty="0">
                <a:solidFill>
                  <a:schemeClr val="bg1"/>
                </a:solidFill>
                <a:latin typeface="Lucida Console" panose="020B0609040504020204" pitchFamily="49" charset="0"/>
              </a:rPr>
              <a:t>    // second edge capture, with a 1MHz clock rate</a:t>
            </a:r>
          </a:p>
          <a:p>
            <a:pPr marL="0" indent="0">
              <a:buFont typeface="Wingdings" pitchFamily="2" charset="2"/>
              <a:buNone/>
              <a:defRPr/>
            </a:pPr>
            <a:r>
              <a:rPr lang="en-GB" b="0" dirty="0">
                <a:solidFill>
                  <a:schemeClr val="bg1"/>
                </a:solidFill>
                <a:latin typeface="Lucida Console" panose="020B0609040504020204" pitchFamily="49" charset="0"/>
              </a:rPr>
              <a:t>    spi.format(8,3);</a:t>
            </a:r>
          </a:p>
          <a:p>
            <a:pPr marL="0" indent="0">
              <a:buFont typeface="Wingdings" pitchFamily="2" charset="2"/>
              <a:buNone/>
              <a:defRPr/>
            </a:pPr>
            <a:r>
              <a:rPr lang="en-GB" b="0" dirty="0">
                <a:solidFill>
                  <a:schemeClr val="bg1"/>
                </a:solidFill>
                <a:latin typeface="Lucida Console" panose="020B0609040504020204" pitchFamily="49" charset="0"/>
              </a:rPr>
              <a:t>    spi.frequency(1000000);</a:t>
            </a:r>
          </a:p>
          <a:p>
            <a:pPr marL="0" indent="0">
              <a:buFont typeface="Wingdings" pitchFamily="2" charset="2"/>
              <a:buNone/>
              <a:defRPr/>
            </a:pPr>
            <a:r>
              <a:rPr lang="en-GB" b="0" dirty="0">
                <a:solidFill>
                  <a:schemeClr val="bg1"/>
                </a:solidFill>
                <a:latin typeface="Lucida Console" panose="020B0609040504020204" pitchFamily="49" charset="0"/>
              </a:rPr>
              <a:t>    // Select the device by setting chip select low</a:t>
            </a:r>
          </a:p>
          <a:p>
            <a:pPr marL="0" indent="0">
              <a:buFont typeface="Wingdings" pitchFamily="2" charset="2"/>
              <a:buNone/>
              <a:defRPr/>
            </a:pPr>
            <a:r>
              <a:rPr lang="en-GB" b="0" dirty="0">
                <a:solidFill>
                  <a:schemeClr val="bg1"/>
                </a:solidFill>
                <a:latin typeface="Lucida Console" panose="020B0609040504020204" pitchFamily="49" charset="0"/>
              </a:rPr>
              <a:t>    cs = 0;</a:t>
            </a:r>
          </a:p>
          <a:p>
            <a:pPr marL="0" indent="0">
              <a:buFont typeface="Wingdings" pitchFamily="2" charset="2"/>
              <a:buNone/>
              <a:defRPr/>
            </a:pPr>
            <a:r>
              <a:rPr lang="en-GB" b="0" dirty="0">
                <a:solidFill>
                  <a:schemeClr val="bg1"/>
                </a:solidFill>
                <a:latin typeface="Lucida Console" panose="020B0609040504020204" pitchFamily="49" charset="0"/>
              </a:rPr>
              <a:t>    // Send 0x8f, the command to read the WHOAMI register</a:t>
            </a:r>
          </a:p>
          <a:p>
            <a:pPr marL="0" indent="0">
              <a:buFont typeface="Wingdings" pitchFamily="2" charset="2"/>
              <a:buNone/>
              <a:defRPr/>
            </a:pPr>
            <a:r>
              <a:rPr lang="en-GB" b="0" dirty="0">
                <a:solidFill>
                  <a:schemeClr val="bg1"/>
                </a:solidFill>
                <a:latin typeface="Lucida Console" panose="020B0609040504020204" pitchFamily="49" charset="0"/>
              </a:rPr>
              <a:t>    spi.write(0x8F);</a:t>
            </a:r>
          </a:p>
          <a:p>
            <a:pPr marL="0" indent="0">
              <a:buFont typeface="Wingdings" pitchFamily="2" charset="2"/>
              <a:buNone/>
              <a:defRPr/>
            </a:pPr>
            <a:r>
              <a:rPr lang="en-GB" b="0" dirty="0">
                <a:solidFill>
                  <a:schemeClr val="bg1"/>
                </a:solidFill>
                <a:latin typeface="Lucida Console" panose="020B0609040504020204" pitchFamily="49" charset="0"/>
              </a:rPr>
              <a:t>    // Send a dummy byte to receive the contents of the WHOAMI register</a:t>
            </a:r>
          </a:p>
          <a:p>
            <a:pPr marL="0" indent="0">
              <a:buFont typeface="Wingdings" pitchFamily="2" charset="2"/>
              <a:buNone/>
              <a:defRPr/>
            </a:pPr>
            <a:r>
              <a:rPr lang="en-GB" b="0" dirty="0">
                <a:solidFill>
                  <a:schemeClr val="bg1"/>
                </a:solidFill>
                <a:latin typeface="Lucida Console" panose="020B0609040504020204" pitchFamily="49" charset="0"/>
              </a:rPr>
              <a:t>    int whoami = spi.write(0x00);</a:t>
            </a:r>
          </a:p>
          <a:p>
            <a:pPr marL="0" indent="0">
              <a:buFont typeface="Wingdings" pitchFamily="2" charset="2"/>
              <a:buNone/>
              <a:defRPr/>
            </a:pPr>
            <a:r>
              <a:rPr lang="en-GB" b="0" dirty="0">
                <a:solidFill>
                  <a:schemeClr val="bg1"/>
                </a:solidFill>
                <a:latin typeface="Lucida Console" panose="020B0609040504020204" pitchFamily="49" charset="0"/>
              </a:rPr>
              <a:t>    printf("WHOAMI register = 0x%X\n", whoami);</a:t>
            </a:r>
          </a:p>
          <a:p>
            <a:pPr marL="0" indent="0">
              <a:buFont typeface="Wingdings" pitchFamily="2" charset="2"/>
              <a:buNone/>
              <a:defRPr/>
            </a:pPr>
            <a:r>
              <a:rPr lang="en-GB" b="0" dirty="0">
                <a:solidFill>
                  <a:schemeClr val="bg1"/>
                </a:solidFill>
                <a:latin typeface="Lucida Console" panose="020B0609040504020204" pitchFamily="49" charset="0"/>
              </a:rPr>
              <a:t>    // Deselect the device</a:t>
            </a:r>
          </a:p>
          <a:p>
            <a:pPr marL="0" indent="0">
              <a:buFont typeface="Wingdings" pitchFamily="2" charset="2"/>
              <a:buNone/>
              <a:defRPr/>
            </a:pPr>
            <a:r>
              <a:rPr lang="en-GB" b="0" dirty="0">
                <a:solidFill>
                  <a:schemeClr val="bg1"/>
                </a:solidFill>
                <a:latin typeface="Lucida Console" panose="020B0609040504020204" pitchFamily="49" charset="0"/>
              </a:rPr>
              <a:t>    cs = 1;</a:t>
            </a:r>
          </a:p>
          <a:p>
            <a:pPr marL="0" indent="0">
              <a:buFont typeface="Wingdings" pitchFamily="2" charset="2"/>
              <a:buNone/>
              <a:defRPr/>
            </a:pPr>
            <a:r>
              <a:rPr lang="en-GB"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232336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A97B8-801F-CF1B-7C03-D6AFA9E954ED}"/>
              </a:ext>
            </a:extLst>
          </p:cNvPr>
          <p:cNvSpPr>
            <a:spLocks noGrp="1"/>
          </p:cNvSpPr>
          <p:nvPr>
            <p:ph idx="1"/>
          </p:nvPr>
        </p:nvSpPr>
        <p:spPr>
          <a:xfrm>
            <a:off x="479425" y="666751"/>
            <a:ext cx="11233150" cy="5452696"/>
          </a:xfrm>
        </p:spPr>
        <p:txBody>
          <a:bodyPr anchor="ctr"/>
          <a:lstStyle/>
          <a:p>
            <a:pPr marL="0" indent="0" algn="ctr">
              <a:buNone/>
            </a:pPr>
            <a:r>
              <a:rPr lang="en-GB" dirty="0"/>
              <a:t>In this material, </a:t>
            </a:r>
            <a:r>
              <a:rPr lang="en-US" b="0" i="0" dirty="0">
                <a:solidFill>
                  <a:srgbClr val="454545"/>
                </a:solidFill>
                <a:effectLst/>
                <a:latin typeface="Open Sans" panose="020B0606030504020204" pitchFamily="34" charset="0"/>
              </a:rPr>
              <a:t>we use the terms ‘Controller’ and 'Target' in the context of the </a:t>
            </a:r>
            <a:r>
              <a:rPr lang="en-US" b="0" i="0" dirty="0" err="1">
                <a:solidFill>
                  <a:srgbClr val="454545"/>
                </a:solidFill>
                <a:effectLst/>
                <a:latin typeface="Open Sans" panose="020B0606030504020204" pitchFamily="34" charset="0"/>
              </a:rPr>
              <a:t>the</a:t>
            </a:r>
            <a:r>
              <a:rPr lang="en-US" b="0" i="0" dirty="0">
                <a:solidFill>
                  <a:srgbClr val="454545"/>
                </a:solidFill>
                <a:effectLst/>
                <a:latin typeface="Open Sans" panose="020B0606030504020204" pitchFamily="34" charset="0"/>
              </a:rPr>
              <a:t> I2C and SPI protocols, instead of the terms ‘Master’ and ‘Slave’, which were conventionally used until recently. As a result, the related concepts of 'MISO' and 'MOSI' become 'CITO' and 'COTI'.</a:t>
            </a:r>
            <a:endParaRPr lang="en-US" dirty="0"/>
          </a:p>
        </p:txBody>
      </p:sp>
    </p:spTree>
    <p:extLst>
      <p:ext uri="{BB962C8B-B14F-4D97-AF65-F5344CB8AC3E}">
        <p14:creationId xmlns:p14="http://schemas.microsoft.com/office/powerpoint/2010/main" val="2760004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B6A8-03D3-4EC6-9F24-39170C212143}"/>
              </a:ext>
            </a:extLst>
          </p:cNvPr>
          <p:cNvSpPr>
            <a:spLocks noGrp="1"/>
          </p:cNvSpPr>
          <p:nvPr>
            <p:ph type="title"/>
          </p:nvPr>
        </p:nvSpPr>
        <p:spPr/>
        <p:txBody>
          <a:bodyPr/>
          <a:lstStyle/>
          <a:p>
            <a:r>
              <a:rPr lang="it-IT" dirty="0"/>
              <a:t>I</a:t>
            </a:r>
            <a:r>
              <a:rPr lang="it-IT" baseline="30000" dirty="0"/>
              <a:t>2</a:t>
            </a:r>
            <a:r>
              <a:rPr lang="it-IT" dirty="0"/>
              <a:t>C Bus </a:t>
            </a:r>
            <a:r>
              <a:rPr lang="en-GB" dirty="0"/>
              <a:t>Overview</a:t>
            </a:r>
            <a:endParaRPr lang="en-US" dirty="0"/>
          </a:p>
        </p:txBody>
      </p:sp>
      <p:sp>
        <p:nvSpPr>
          <p:cNvPr id="3" name="Content Placeholder 2">
            <a:extLst>
              <a:ext uri="{FF2B5EF4-FFF2-40B4-BE49-F238E27FC236}">
                <a16:creationId xmlns:a16="http://schemas.microsoft.com/office/drawing/2014/main" id="{E8BF85BA-D2F3-45F8-8E07-7DC64D662407}"/>
              </a:ext>
            </a:extLst>
          </p:cNvPr>
          <p:cNvSpPr>
            <a:spLocks noGrp="1"/>
          </p:cNvSpPr>
          <p:nvPr>
            <p:ph idx="1"/>
          </p:nvPr>
        </p:nvSpPr>
        <p:spPr/>
        <p:txBody>
          <a:bodyPr/>
          <a:lstStyle/>
          <a:p>
            <a:r>
              <a:rPr lang="it-IT" sz="2000" dirty="0"/>
              <a:t>Inter-integrated Circuit (I2C) bus:</a:t>
            </a:r>
            <a:endParaRPr lang="en-GB" sz="2000" dirty="0"/>
          </a:p>
          <a:p>
            <a:pPr lvl="1">
              <a:spcBef>
                <a:spcPts val="600"/>
              </a:spcBef>
            </a:pPr>
            <a:r>
              <a:rPr lang="en-GB" dirty="0"/>
              <a:t>Multi-controller serial single-ended computer bus </a:t>
            </a:r>
          </a:p>
          <a:p>
            <a:pPr lvl="1">
              <a:spcBef>
                <a:spcPts val="600"/>
              </a:spcBef>
            </a:pPr>
            <a:r>
              <a:rPr lang="en-GB" dirty="0"/>
              <a:t>Invented by Philips semiconductor division (today: NXP Semiconductors)</a:t>
            </a:r>
          </a:p>
          <a:p>
            <a:pPr lvl="1">
              <a:spcBef>
                <a:spcPts val="600"/>
              </a:spcBef>
            </a:pPr>
            <a:r>
              <a:rPr lang="en-GB" dirty="0"/>
              <a:t>Communicates with low-speed peripherals</a:t>
            </a:r>
          </a:p>
          <a:p>
            <a:pPr lvl="1">
              <a:spcBef>
                <a:spcPts val="600"/>
              </a:spcBef>
            </a:pPr>
            <a:r>
              <a:rPr lang="en-GB" dirty="0"/>
              <a:t>Two signal lines</a:t>
            </a:r>
          </a:p>
          <a:p>
            <a:pPr marL="1373787" lvl="2">
              <a:spcBef>
                <a:spcPts val="600"/>
              </a:spcBef>
              <a:spcAft>
                <a:spcPts val="600"/>
              </a:spcAft>
            </a:pPr>
            <a:r>
              <a:rPr lang="en-GB" dirty="0"/>
              <a:t>SCL: Serial clock</a:t>
            </a:r>
          </a:p>
          <a:p>
            <a:pPr marL="1373787" lvl="2">
              <a:spcBef>
                <a:spcPts val="600"/>
              </a:spcBef>
              <a:spcAft>
                <a:spcPts val="600"/>
              </a:spcAft>
            </a:pPr>
            <a:r>
              <a:rPr lang="en-GB" dirty="0"/>
              <a:t>SDA: Serial data</a:t>
            </a:r>
          </a:p>
          <a:p>
            <a:endParaRPr lang="en-US" dirty="0"/>
          </a:p>
        </p:txBody>
      </p:sp>
      <p:grpSp>
        <p:nvGrpSpPr>
          <p:cNvPr id="18" name="Group 17">
            <a:extLst>
              <a:ext uri="{FF2B5EF4-FFF2-40B4-BE49-F238E27FC236}">
                <a16:creationId xmlns:a16="http://schemas.microsoft.com/office/drawing/2014/main" id="{31A18474-9274-4A32-AF64-B3F3D189E306}"/>
              </a:ext>
            </a:extLst>
          </p:cNvPr>
          <p:cNvGrpSpPr/>
          <p:nvPr/>
        </p:nvGrpSpPr>
        <p:grpSpPr>
          <a:xfrm>
            <a:off x="1300319" y="4358519"/>
            <a:ext cx="9591362" cy="1460500"/>
            <a:chOff x="1374234" y="4481611"/>
            <a:chExt cx="9591362" cy="1460500"/>
          </a:xfrm>
        </p:grpSpPr>
        <p:sp>
          <p:nvSpPr>
            <p:cNvPr id="4" name="Rectangle 3">
              <a:extLst>
                <a:ext uri="{FF2B5EF4-FFF2-40B4-BE49-F238E27FC236}">
                  <a16:creationId xmlns:a16="http://schemas.microsoft.com/office/drawing/2014/main" id="{7EF248D9-7A51-4FA4-B63D-1048E729710F}"/>
                </a:ext>
              </a:extLst>
            </p:cNvPr>
            <p:cNvSpPr/>
            <p:nvPr/>
          </p:nvSpPr>
          <p:spPr bwMode="auto">
            <a:xfrm>
              <a:off x="1374234" y="4481611"/>
              <a:ext cx="2217400" cy="876300"/>
            </a:xfrm>
            <a:prstGeom prst="rect">
              <a:avLst/>
            </a:prstGeom>
            <a:solidFill>
              <a:schemeClr val="accent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solidFill>
                    <a:schemeClr val="bg1"/>
                  </a:solidFill>
                </a:rPr>
                <a:t>Controller</a:t>
              </a:r>
              <a:endParaRPr lang="en-GB" sz="1500" b="0" dirty="0">
                <a:solidFill>
                  <a:schemeClr val="bg1"/>
                </a:solidFill>
              </a:endParaRPr>
            </a:p>
            <a:p>
              <a:pPr marL="0" marR="0" indent="0" algn="ctr" defTabSz="914400" rtl="0" eaLnBrk="1" fontAlgn="base" latinLnBrk="0" hangingPunct="1">
                <a:lnSpc>
                  <a:spcPct val="100000"/>
                </a:lnSpc>
                <a:spcBef>
                  <a:spcPct val="0"/>
                </a:spcBef>
                <a:spcAft>
                  <a:spcPct val="0"/>
                </a:spcAft>
                <a:buClrTx/>
                <a:buSzTx/>
                <a:buFontTx/>
                <a:buNone/>
                <a:tabLst/>
              </a:pPr>
              <a:r>
                <a:rPr lang="en-GB" sz="1500" b="0" dirty="0">
                  <a:solidFill>
                    <a:schemeClr val="bg1"/>
                  </a:solidFill>
                </a:rPr>
                <a:t>(microcontroller)</a:t>
              </a:r>
              <a:endParaRPr kumimoji="0" lang="en-GB" sz="1500" b="0" i="0" u="none" strike="noStrike" cap="none" normalizeH="0" baseline="0" dirty="0">
                <a:ln>
                  <a:noFill/>
                </a:ln>
                <a:solidFill>
                  <a:schemeClr val="bg1"/>
                </a:solidFill>
                <a:effectLst/>
              </a:endParaRPr>
            </a:p>
          </p:txBody>
        </p:sp>
        <p:cxnSp>
          <p:nvCxnSpPr>
            <p:cNvPr id="5" name="Straight Connector 4">
              <a:extLst>
                <a:ext uri="{FF2B5EF4-FFF2-40B4-BE49-F238E27FC236}">
                  <a16:creationId xmlns:a16="http://schemas.microsoft.com/office/drawing/2014/main" id="{DBFD3A18-8B28-491B-B5DC-210731749CF5}"/>
                </a:ext>
              </a:extLst>
            </p:cNvPr>
            <p:cNvCxnSpPr/>
            <p:nvPr/>
          </p:nvCxnSpPr>
          <p:spPr bwMode="auto">
            <a:xfrm>
              <a:off x="3601160" y="4761011"/>
              <a:ext cx="6855321" cy="0"/>
            </a:xfrm>
            <a:prstGeom prst="line">
              <a:avLst/>
            </a:prstGeom>
            <a:noFill/>
            <a:ln w="38100" cap="flat" cmpd="sng" algn="ctr">
              <a:solidFill>
                <a:schemeClr val="accent3">
                  <a:lumMod val="60000"/>
                  <a:lumOff val="40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AE0CC5E9-9F39-424F-9918-6199F8168578}"/>
                </a:ext>
              </a:extLst>
            </p:cNvPr>
            <p:cNvCxnSpPr/>
            <p:nvPr/>
          </p:nvCxnSpPr>
          <p:spPr bwMode="auto">
            <a:xfrm>
              <a:off x="3601160" y="5040411"/>
              <a:ext cx="6855321" cy="0"/>
            </a:xfrm>
            <a:prstGeom prst="line">
              <a:avLst/>
            </a:prstGeom>
            <a:noFill/>
            <a:ln w="38100" cap="flat" cmpd="sng" algn="ctr">
              <a:solidFill>
                <a:schemeClr val="accent5">
                  <a:lumMod val="75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A5A5D12B-FDCA-441F-AADF-0156C8D0E680}"/>
                </a:ext>
              </a:extLst>
            </p:cNvPr>
            <p:cNvCxnSpPr/>
            <p:nvPr/>
          </p:nvCxnSpPr>
          <p:spPr bwMode="auto">
            <a:xfrm>
              <a:off x="4832578" y="5053111"/>
              <a:ext cx="0" cy="304800"/>
            </a:xfrm>
            <a:prstGeom prst="line">
              <a:avLst/>
            </a:prstGeom>
            <a:noFill/>
            <a:ln w="38100" cap="flat" cmpd="sng" algn="ctr">
              <a:solidFill>
                <a:schemeClr val="accent5">
                  <a:lumMod val="7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D979A053-E77C-4E4E-8E17-3DB25614FDE6}"/>
                </a:ext>
              </a:extLst>
            </p:cNvPr>
            <p:cNvCxnSpPr/>
            <p:nvPr/>
          </p:nvCxnSpPr>
          <p:spPr bwMode="auto">
            <a:xfrm>
              <a:off x="6762224" y="5053111"/>
              <a:ext cx="0" cy="304800"/>
            </a:xfrm>
            <a:prstGeom prst="line">
              <a:avLst/>
            </a:prstGeom>
            <a:noFill/>
            <a:ln w="38100" cap="flat" cmpd="sng" algn="ctr">
              <a:solidFill>
                <a:schemeClr val="accent5">
                  <a:lumMod val="7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FDA058B-5401-42FC-AB81-CD69DDD6514D}"/>
                </a:ext>
              </a:extLst>
            </p:cNvPr>
            <p:cNvCxnSpPr/>
            <p:nvPr/>
          </p:nvCxnSpPr>
          <p:spPr bwMode="auto">
            <a:xfrm>
              <a:off x="8878064" y="5053111"/>
              <a:ext cx="0" cy="304800"/>
            </a:xfrm>
            <a:prstGeom prst="line">
              <a:avLst/>
            </a:prstGeom>
            <a:noFill/>
            <a:ln w="38100" cap="flat" cmpd="sng" algn="ctr">
              <a:solidFill>
                <a:schemeClr val="accent5">
                  <a:lumMod val="7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9BA5AE2B-E5AD-45C6-8EBB-1ADDA1237478}"/>
                </a:ext>
              </a:extLst>
            </p:cNvPr>
            <p:cNvCxnSpPr/>
            <p:nvPr/>
          </p:nvCxnSpPr>
          <p:spPr bwMode="auto">
            <a:xfrm>
              <a:off x="5408087" y="4761011"/>
              <a:ext cx="0" cy="596900"/>
            </a:xfrm>
            <a:prstGeom prst="line">
              <a:avLst/>
            </a:prstGeom>
            <a:noFill/>
            <a:ln w="38100" cap="flat" cmpd="sng" algn="ctr">
              <a:solidFill>
                <a:schemeClr val="accent3">
                  <a:lumMod val="60000"/>
                  <a:lumOff val="4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D59388D-75D4-49DE-A667-84EC68C8AFCB}"/>
                </a:ext>
              </a:extLst>
            </p:cNvPr>
            <p:cNvCxnSpPr/>
            <p:nvPr/>
          </p:nvCxnSpPr>
          <p:spPr bwMode="auto">
            <a:xfrm>
              <a:off x="7523927" y="4761011"/>
              <a:ext cx="0" cy="596900"/>
            </a:xfrm>
            <a:prstGeom prst="line">
              <a:avLst/>
            </a:prstGeom>
            <a:noFill/>
            <a:ln w="38100" cap="flat" cmpd="sng" algn="ctr">
              <a:solidFill>
                <a:schemeClr val="accent3">
                  <a:lumMod val="60000"/>
                  <a:lumOff val="40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5BB460D2-D220-405F-B541-A7B2281DB734}"/>
                </a:ext>
              </a:extLst>
            </p:cNvPr>
            <p:cNvCxnSpPr/>
            <p:nvPr/>
          </p:nvCxnSpPr>
          <p:spPr bwMode="auto">
            <a:xfrm>
              <a:off x="9775180" y="4761011"/>
              <a:ext cx="0" cy="596900"/>
            </a:xfrm>
            <a:prstGeom prst="line">
              <a:avLst/>
            </a:prstGeom>
            <a:noFill/>
            <a:ln w="38100" cap="flat" cmpd="sng" algn="ctr">
              <a:solidFill>
                <a:schemeClr val="accent3">
                  <a:lumMod val="60000"/>
                  <a:lumOff val="40000"/>
                </a:schemeClr>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ECDB3CF8-3075-41BF-9CB6-9BE0E1187130}"/>
                </a:ext>
              </a:extLst>
            </p:cNvPr>
            <p:cNvSpPr/>
            <p:nvPr/>
          </p:nvSpPr>
          <p:spPr bwMode="auto">
            <a:xfrm>
              <a:off x="4193595" y="5357911"/>
              <a:ext cx="1591112" cy="584200"/>
            </a:xfrm>
            <a:prstGeom prst="rect">
              <a:avLst/>
            </a:prstGeom>
            <a:solidFill>
              <a:schemeClr val="accent3"/>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GB" sz="1500" dirty="0"/>
                <a:t>Target</a:t>
              </a:r>
            </a:p>
            <a:p>
              <a:pPr algn="ctr" fontAlgn="base">
                <a:spcBef>
                  <a:spcPct val="0"/>
                </a:spcBef>
                <a:spcAft>
                  <a:spcPct val="0"/>
                </a:spcAft>
              </a:pPr>
              <a:r>
                <a:rPr lang="en-GB" sz="1500" dirty="0"/>
                <a:t>Peripheral 1</a:t>
              </a:r>
            </a:p>
          </p:txBody>
        </p:sp>
        <p:sp>
          <p:nvSpPr>
            <p:cNvPr id="14" name="Rectangle 13">
              <a:extLst>
                <a:ext uri="{FF2B5EF4-FFF2-40B4-BE49-F238E27FC236}">
                  <a16:creationId xmlns:a16="http://schemas.microsoft.com/office/drawing/2014/main" id="{40057DCE-FA80-4E07-8A5F-D72694C58A0E}"/>
                </a:ext>
              </a:extLst>
            </p:cNvPr>
            <p:cNvSpPr/>
            <p:nvPr/>
          </p:nvSpPr>
          <p:spPr bwMode="auto">
            <a:xfrm>
              <a:off x="6360215" y="5357911"/>
              <a:ext cx="1591112" cy="584200"/>
            </a:xfrm>
            <a:prstGeom prst="rect">
              <a:avLst/>
            </a:prstGeom>
            <a:solidFill>
              <a:schemeClr val="accent5"/>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Target</a:t>
              </a:r>
              <a:endParaRPr lang="en-GB" sz="1500" b="0" dirty="0"/>
            </a:p>
            <a:p>
              <a:pPr marL="0" marR="0" indent="0" algn="ctr" defTabSz="914400" rtl="0" eaLnBrk="1" fontAlgn="base" latinLnBrk="0" hangingPunct="1">
                <a:lnSpc>
                  <a:spcPct val="100000"/>
                </a:lnSpc>
                <a:spcBef>
                  <a:spcPct val="0"/>
                </a:spcBef>
                <a:spcAft>
                  <a:spcPct val="0"/>
                </a:spcAft>
                <a:buClrTx/>
                <a:buSzTx/>
                <a:buFontTx/>
                <a:buNone/>
                <a:tabLst/>
              </a:pPr>
              <a:r>
                <a:rPr lang="en-GB" sz="1500" b="0" dirty="0"/>
                <a:t>Peripheral 2</a:t>
              </a:r>
              <a:endParaRPr kumimoji="0" lang="en-GB" sz="1500" b="0" i="0" u="none" strike="noStrike" cap="none" normalizeH="0" baseline="0" dirty="0">
                <a:ln>
                  <a:noFill/>
                </a:ln>
                <a:solidFill>
                  <a:srgbClr val="000000"/>
                </a:solidFill>
                <a:effectLst/>
              </a:endParaRPr>
            </a:p>
          </p:txBody>
        </p:sp>
        <p:sp>
          <p:nvSpPr>
            <p:cNvPr id="15" name="Rectangle 14">
              <a:extLst>
                <a:ext uri="{FF2B5EF4-FFF2-40B4-BE49-F238E27FC236}">
                  <a16:creationId xmlns:a16="http://schemas.microsoft.com/office/drawing/2014/main" id="{44DC1FEA-9CE2-45FD-AA7C-690810679899}"/>
                </a:ext>
              </a:extLst>
            </p:cNvPr>
            <p:cNvSpPr/>
            <p:nvPr/>
          </p:nvSpPr>
          <p:spPr bwMode="auto">
            <a:xfrm>
              <a:off x="8560688" y="5357911"/>
              <a:ext cx="1591112" cy="584200"/>
            </a:xfrm>
            <a:prstGeom prst="rect">
              <a:avLst/>
            </a:prstGeom>
            <a:solidFill>
              <a:schemeClr val="accent4"/>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500" dirty="0"/>
                <a:t>Target</a:t>
              </a:r>
              <a:endParaRPr lang="en-GB" sz="1500" b="0" dirty="0"/>
            </a:p>
            <a:p>
              <a:pPr marL="0" marR="0" indent="0" algn="ctr" defTabSz="914400" rtl="0" eaLnBrk="1" fontAlgn="base" latinLnBrk="0" hangingPunct="1">
                <a:lnSpc>
                  <a:spcPct val="100000"/>
                </a:lnSpc>
                <a:spcBef>
                  <a:spcPct val="0"/>
                </a:spcBef>
                <a:spcAft>
                  <a:spcPct val="0"/>
                </a:spcAft>
                <a:buClrTx/>
                <a:buSzTx/>
                <a:buFontTx/>
                <a:buNone/>
                <a:tabLst/>
              </a:pPr>
              <a:r>
                <a:rPr lang="en-GB" sz="1500" b="0" dirty="0"/>
                <a:t>Peripheral 3</a:t>
              </a:r>
              <a:endParaRPr kumimoji="0" lang="en-GB" sz="1500" b="0" i="0" u="none" strike="noStrike" cap="none" normalizeH="0" baseline="0" dirty="0">
                <a:ln>
                  <a:noFill/>
                </a:ln>
                <a:solidFill>
                  <a:srgbClr val="000000"/>
                </a:solidFill>
                <a:effectLst/>
              </a:endParaRPr>
            </a:p>
          </p:txBody>
        </p:sp>
        <p:sp>
          <p:nvSpPr>
            <p:cNvPr id="16" name="TextBox 15">
              <a:extLst>
                <a:ext uri="{FF2B5EF4-FFF2-40B4-BE49-F238E27FC236}">
                  <a16:creationId xmlns:a16="http://schemas.microsoft.com/office/drawing/2014/main" id="{284584CE-B90A-4ED3-BAB7-8B437BDA765C}"/>
                </a:ext>
              </a:extLst>
            </p:cNvPr>
            <p:cNvSpPr txBox="1"/>
            <p:nvPr/>
          </p:nvSpPr>
          <p:spPr>
            <a:xfrm>
              <a:off x="10466357" y="4581723"/>
              <a:ext cx="499239" cy="323165"/>
            </a:xfrm>
            <a:prstGeom prst="rect">
              <a:avLst/>
            </a:prstGeom>
            <a:noFill/>
          </p:spPr>
          <p:txBody>
            <a:bodyPr wrap="none" rtlCol="0">
              <a:spAutoFit/>
            </a:bodyPr>
            <a:lstStyle/>
            <a:p>
              <a:r>
                <a:rPr lang="en-GB" sz="1500" b="0" dirty="0"/>
                <a:t>SDA</a:t>
              </a:r>
            </a:p>
          </p:txBody>
        </p:sp>
        <p:sp>
          <p:nvSpPr>
            <p:cNvPr id="17" name="TextBox 16">
              <a:extLst>
                <a:ext uri="{FF2B5EF4-FFF2-40B4-BE49-F238E27FC236}">
                  <a16:creationId xmlns:a16="http://schemas.microsoft.com/office/drawing/2014/main" id="{A36AA3C6-E8BB-4C90-A183-5417103666A1}"/>
                </a:ext>
              </a:extLst>
            </p:cNvPr>
            <p:cNvSpPr txBox="1"/>
            <p:nvPr/>
          </p:nvSpPr>
          <p:spPr>
            <a:xfrm>
              <a:off x="10466358" y="4919762"/>
              <a:ext cx="455574" cy="323165"/>
            </a:xfrm>
            <a:prstGeom prst="rect">
              <a:avLst/>
            </a:prstGeom>
            <a:noFill/>
          </p:spPr>
          <p:txBody>
            <a:bodyPr wrap="none" rtlCol="0">
              <a:spAutoFit/>
            </a:bodyPr>
            <a:lstStyle/>
            <a:p>
              <a:r>
                <a:rPr lang="en-GB" sz="1500" b="0" dirty="0"/>
                <a:t>SCL</a:t>
              </a:r>
            </a:p>
          </p:txBody>
        </p:sp>
      </p:grpSp>
      <p:pic>
        <p:nvPicPr>
          <p:cNvPr id="19" name="Picture 2">
            <a:extLst>
              <a:ext uri="{FF2B5EF4-FFF2-40B4-BE49-F238E27FC236}">
                <a16:creationId xmlns:a16="http://schemas.microsoft.com/office/drawing/2014/main" id="{352A1087-1962-4A40-80D4-90C2ED1D5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936" y="511993"/>
            <a:ext cx="1317803" cy="110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3353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B3C9-C059-4250-A2FC-B1DAD5F4C64E}"/>
              </a:ext>
            </a:extLst>
          </p:cNvPr>
          <p:cNvSpPr>
            <a:spLocks noGrp="1"/>
          </p:cNvSpPr>
          <p:nvPr>
            <p:ph type="title"/>
          </p:nvPr>
        </p:nvSpPr>
        <p:spPr/>
        <p:txBody>
          <a:bodyPr/>
          <a:lstStyle/>
          <a:p>
            <a:r>
              <a:rPr lang="en-US" dirty="0"/>
              <a:t>I</a:t>
            </a:r>
            <a:r>
              <a:rPr lang="en-US" baseline="30000" dirty="0"/>
              <a:t>2</a:t>
            </a:r>
            <a:r>
              <a:rPr lang="en-US" dirty="0"/>
              <a:t>C Bus Connections</a:t>
            </a:r>
          </a:p>
        </p:txBody>
      </p:sp>
      <p:sp>
        <p:nvSpPr>
          <p:cNvPr id="3" name="Content Placeholder 2">
            <a:extLst>
              <a:ext uri="{FF2B5EF4-FFF2-40B4-BE49-F238E27FC236}">
                <a16:creationId xmlns:a16="http://schemas.microsoft.com/office/drawing/2014/main" id="{4E6AD173-6AB3-4B67-82B4-731EDECBAC5B}"/>
              </a:ext>
            </a:extLst>
          </p:cNvPr>
          <p:cNvSpPr>
            <a:spLocks noGrp="1"/>
          </p:cNvSpPr>
          <p:nvPr>
            <p:ph idx="1"/>
          </p:nvPr>
        </p:nvSpPr>
        <p:spPr>
          <a:xfrm>
            <a:off x="479425" y="1171112"/>
            <a:ext cx="11233150" cy="1932574"/>
          </a:xfrm>
        </p:spPr>
        <p:txBody>
          <a:bodyPr/>
          <a:lstStyle/>
          <a:p>
            <a:r>
              <a:rPr lang="en-GB" sz="2000" dirty="0"/>
              <a:t>Bus is typically controlled by controller device; targets respond when addressed.</a:t>
            </a:r>
          </a:p>
          <a:p>
            <a:r>
              <a:rPr lang="en-GB" sz="2000" dirty="0"/>
              <a:t>Resistors pull up lines to VDD</a:t>
            </a:r>
          </a:p>
          <a:p>
            <a:r>
              <a:rPr lang="en-GB" sz="2000" dirty="0"/>
              <a:t>Open-drain transistors pull lines down to ground</a:t>
            </a:r>
          </a:p>
          <a:p>
            <a:r>
              <a:rPr lang="en-GB" sz="2000" dirty="0"/>
              <a:t>Controller generates SCL clock signal </a:t>
            </a:r>
          </a:p>
          <a:p>
            <a:pPr lvl="1">
              <a:spcBef>
                <a:spcPts val="600"/>
              </a:spcBef>
            </a:pPr>
            <a:r>
              <a:rPr lang="en-GB" dirty="0"/>
              <a:t>Can range up to 400 kHz, 1 MHz, or more</a:t>
            </a:r>
          </a:p>
          <a:p>
            <a:endParaRPr lang="en-US" dirty="0"/>
          </a:p>
        </p:txBody>
      </p:sp>
      <p:grpSp>
        <p:nvGrpSpPr>
          <p:cNvPr id="4" name="Group 3">
            <a:extLst>
              <a:ext uri="{FF2B5EF4-FFF2-40B4-BE49-F238E27FC236}">
                <a16:creationId xmlns:a16="http://schemas.microsoft.com/office/drawing/2014/main" id="{E708DBE3-8350-4D7B-9C19-61DB512C201F}"/>
              </a:ext>
            </a:extLst>
          </p:cNvPr>
          <p:cNvGrpSpPr/>
          <p:nvPr/>
        </p:nvGrpSpPr>
        <p:grpSpPr>
          <a:xfrm>
            <a:off x="1692539" y="3143788"/>
            <a:ext cx="8806922" cy="3439651"/>
            <a:chOff x="2153614" y="3203445"/>
            <a:chExt cx="8806922" cy="3439651"/>
          </a:xfrm>
        </p:grpSpPr>
        <p:sp>
          <p:nvSpPr>
            <p:cNvPr id="5" name="TextBox 4">
              <a:extLst>
                <a:ext uri="{FF2B5EF4-FFF2-40B4-BE49-F238E27FC236}">
                  <a16:creationId xmlns:a16="http://schemas.microsoft.com/office/drawing/2014/main" id="{35CAFCEA-8274-46AC-9F37-92868FB2CEC6}"/>
                </a:ext>
              </a:extLst>
            </p:cNvPr>
            <p:cNvSpPr txBox="1"/>
            <p:nvPr/>
          </p:nvSpPr>
          <p:spPr>
            <a:xfrm>
              <a:off x="7036429" y="3203445"/>
              <a:ext cx="450764" cy="323165"/>
            </a:xfrm>
            <a:prstGeom prst="rect">
              <a:avLst/>
            </a:prstGeom>
            <a:noFill/>
          </p:spPr>
          <p:txBody>
            <a:bodyPr wrap="none" rtlCol="0">
              <a:spAutoFit/>
            </a:bodyPr>
            <a:lstStyle/>
            <a:p>
              <a:r>
                <a:rPr lang="en-GB" sz="1500" b="0" dirty="0"/>
                <a:t>V</a:t>
              </a:r>
              <a:r>
                <a:rPr lang="en-GB" sz="1500" b="0" baseline="-25000" dirty="0"/>
                <a:t>DD</a:t>
              </a:r>
              <a:endParaRPr lang="en-GB" sz="1500" b="0" dirty="0"/>
            </a:p>
          </p:txBody>
        </p:sp>
        <p:grpSp>
          <p:nvGrpSpPr>
            <p:cNvPr id="6" name="Group 5">
              <a:extLst>
                <a:ext uri="{FF2B5EF4-FFF2-40B4-BE49-F238E27FC236}">
                  <a16:creationId xmlns:a16="http://schemas.microsoft.com/office/drawing/2014/main" id="{0FEEFE61-3750-4931-AE4C-BE88DE7C7AD7}"/>
                </a:ext>
              </a:extLst>
            </p:cNvPr>
            <p:cNvGrpSpPr/>
            <p:nvPr/>
          </p:nvGrpSpPr>
          <p:grpSpPr>
            <a:xfrm>
              <a:off x="2153614" y="3374647"/>
              <a:ext cx="8806922" cy="3268449"/>
              <a:chOff x="2153614" y="3307972"/>
              <a:chExt cx="8806922" cy="3268449"/>
            </a:xfrm>
          </p:grpSpPr>
          <p:cxnSp>
            <p:nvCxnSpPr>
              <p:cNvPr id="7" name="Straight Connector 6">
                <a:extLst>
                  <a:ext uri="{FF2B5EF4-FFF2-40B4-BE49-F238E27FC236}">
                    <a16:creationId xmlns:a16="http://schemas.microsoft.com/office/drawing/2014/main" id="{6AB45CD5-485E-471D-BC1A-578DD794E077}"/>
                  </a:ext>
                </a:extLst>
              </p:cNvPr>
              <p:cNvCxnSpPr/>
              <p:nvPr/>
            </p:nvCxnSpPr>
            <p:spPr bwMode="auto">
              <a:xfrm>
                <a:off x="2228071" y="3970400"/>
                <a:ext cx="8134739" cy="0"/>
              </a:xfrm>
              <a:prstGeom prst="line">
                <a:avLst/>
              </a:prstGeom>
              <a:noFill/>
              <a:ln w="1905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0524245F-FADA-4CE9-AD44-58E98FC0A4FD}"/>
                  </a:ext>
                </a:extLst>
              </p:cNvPr>
              <p:cNvCxnSpPr/>
              <p:nvPr/>
            </p:nvCxnSpPr>
            <p:spPr bwMode="auto">
              <a:xfrm>
                <a:off x="2228071" y="4254489"/>
                <a:ext cx="8134739" cy="0"/>
              </a:xfrm>
              <a:prstGeom prst="line">
                <a:avLst/>
              </a:prstGeom>
              <a:noFill/>
              <a:ln w="1905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7F860EF7-A074-4AB5-BF24-426551A1CC8A}"/>
                  </a:ext>
                </a:extLst>
              </p:cNvPr>
              <p:cNvSpPr txBox="1"/>
              <p:nvPr/>
            </p:nvSpPr>
            <p:spPr>
              <a:xfrm>
                <a:off x="2153614" y="3656746"/>
                <a:ext cx="1860830" cy="323165"/>
              </a:xfrm>
              <a:prstGeom prst="rect">
                <a:avLst/>
              </a:prstGeom>
              <a:noFill/>
            </p:spPr>
            <p:txBody>
              <a:bodyPr wrap="none" rtlCol="0">
                <a:spAutoFit/>
              </a:bodyPr>
              <a:lstStyle/>
              <a:p>
                <a:r>
                  <a:rPr lang="en-GB" sz="1500" b="0" dirty="0"/>
                  <a:t>SDA (Serial Data Line)</a:t>
                </a:r>
              </a:p>
            </p:txBody>
          </p:sp>
          <p:sp>
            <p:nvSpPr>
              <p:cNvPr id="10" name="TextBox 9">
                <a:extLst>
                  <a:ext uri="{FF2B5EF4-FFF2-40B4-BE49-F238E27FC236}">
                    <a16:creationId xmlns:a16="http://schemas.microsoft.com/office/drawing/2014/main" id="{4B14713D-8207-4D7B-B473-98FAA494C558}"/>
                  </a:ext>
                </a:extLst>
              </p:cNvPr>
              <p:cNvSpPr txBox="1"/>
              <p:nvPr/>
            </p:nvSpPr>
            <p:spPr>
              <a:xfrm>
                <a:off x="2153647" y="3971481"/>
                <a:ext cx="1874231" cy="323165"/>
              </a:xfrm>
              <a:prstGeom prst="rect">
                <a:avLst/>
              </a:prstGeom>
              <a:noFill/>
            </p:spPr>
            <p:txBody>
              <a:bodyPr wrap="none" rtlCol="0">
                <a:spAutoFit/>
              </a:bodyPr>
              <a:lstStyle/>
              <a:p>
                <a:r>
                  <a:rPr lang="en-GB" sz="1500" b="0" dirty="0"/>
                  <a:t>SCL (Serial Clock Line)</a:t>
                </a:r>
              </a:p>
            </p:txBody>
          </p:sp>
          <p:cxnSp>
            <p:nvCxnSpPr>
              <p:cNvPr id="11" name="Straight Connector 10">
                <a:extLst>
                  <a:ext uri="{FF2B5EF4-FFF2-40B4-BE49-F238E27FC236}">
                    <a16:creationId xmlns:a16="http://schemas.microsoft.com/office/drawing/2014/main" id="{455B354F-37AE-4FDB-A334-67D1B2F28C42}"/>
                  </a:ext>
                </a:extLst>
              </p:cNvPr>
              <p:cNvCxnSpPr/>
              <p:nvPr/>
            </p:nvCxnSpPr>
            <p:spPr bwMode="auto">
              <a:xfrm>
                <a:off x="7457756" y="3335598"/>
                <a:ext cx="2905056" cy="0"/>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866455B3-64D2-4FBF-80D2-FC0F1E3126D5}"/>
                  </a:ext>
                </a:extLst>
              </p:cNvPr>
              <p:cNvCxnSpPr/>
              <p:nvPr/>
            </p:nvCxnSpPr>
            <p:spPr bwMode="auto">
              <a:xfrm>
                <a:off x="9885216" y="3335599"/>
                <a:ext cx="0" cy="928123"/>
              </a:xfrm>
              <a:prstGeom prst="line">
                <a:avLst/>
              </a:prstGeom>
              <a:noFill/>
              <a:ln w="1905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73761E40-E073-4165-A86F-848646D7AE31}"/>
                  </a:ext>
                </a:extLst>
              </p:cNvPr>
              <p:cNvCxnSpPr>
                <a:cxnSpLocks/>
                <a:stCxn id="54" idx="4"/>
                <a:endCxn id="52" idx="0"/>
              </p:cNvCxnSpPr>
              <p:nvPr/>
            </p:nvCxnSpPr>
            <p:spPr bwMode="auto">
              <a:xfrm flipH="1">
                <a:off x="9012811" y="3363224"/>
                <a:ext cx="6157" cy="570968"/>
              </a:xfrm>
              <a:prstGeom prst="line">
                <a:avLst/>
              </a:prstGeom>
              <a:noFill/>
              <a:ln w="19050" cap="flat" cmpd="sng" algn="ctr">
                <a:solidFill>
                  <a:schemeClr val="tx1"/>
                </a:solidFill>
                <a:prstDash val="solid"/>
                <a:round/>
                <a:headEnd type="none" w="med" len="med"/>
                <a:tailEnd type="none" w="med" len="med"/>
              </a:ln>
              <a:effectLst/>
            </p:spPr>
          </p:cxnSp>
          <p:sp>
            <p:nvSpPr>
              <p:cNvPr id="14" name="Rectangle 13">
                <a:extLst>
                  <a:ext uri="{FF2B5EF4-FFF2-40B4-BE49-F238E27FC236}">
                    <a16:creationId xmlns:a16="http://schemas.microsoft.com/office/drawing/2014/main" id="{0A9288CD-AFAB-4A85-B32B-164B570361F7}"/>
                  </a:ext>
                </a:extLst>
              </p:cNvPr>
              <p:cNvSpPr/>
              <p:nvPr/>
            </p:nvSpPr>
            <p:spPr bwMode="auto">
              <a:xfrm>
                <a:off x="9834469" y="3483929"/>
                <a:ext cx="101491" cy="33185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5" name="Rectangle 14">
                <a:extLst>
                  <a:ext uri="{FF2B5EF4-FFF2-40B4-BE49-F238E27FC236}">
                    <a16:creationId xmlns:a16="http://schemas.microsoft.com/office/drawing/2014/main" id="{0D6EB401-5553-452D-B42C-5D8ACB033C94}"/>
                  </a:ext>
                </a:extLst>
              </p:cNvPr>
              <p:cNvSpPr/>
              <p:nvPr/>
            </p:nvSpPr>
            <p:spPr bwMode="auto">
              <a:xfrm>
                <a:off x="8968878" y="3483929"/>
                <a:ext cx="101491" cy="331852"/>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6" name="TextBox 15">
                <a:extLst>
                  <a:ext uri="{FF2B5EF4-FFF2-40B4-BE49-F238E27FC236}">
                    <a16:creationId xmlns:a16="http://schemas.microsoft.com/office/drawing/2014/main" id="{742A9DF7-1840-42E8-82DB-F7A9A81DE4AF}"/>
                  </a:ext>
                </a:extLst>
              </p:cNvPr>
              <p:cNvSpPr txBox="1"/>
              <p:nvPr/>
            </p:nvSpPr>
            <p:spPr>
              <a:xfrm>
                <a:off x="10118895" y="3341608"/>
                <a:ext cx="841641" cy="553998"/>
              </a:xfrm>
              <a:prstGeom prst="rect">
                <a:avLst/>
              </a:prstGeom>
              <a:noFill/>
            </p:spPr>
            <p:txBody>
              <a:bodyPr wrap="none" rtlCol="0">
                <a:spAutoFit/>
              </a:bodyPr>
              <a:lstStyle/>
              <a:p>
                <a:r>
                  <a:rPr lang="en-GB" sz="1500" b="0" dirty="0"/>
                  <a:t>Pull-up </a:t>
                </a:r>
              </a:p>
              <a:p>
                <a:r>
                  <a:rPr lang="en-GB" sz="1500" b="0" dirty="0"/>
                  <a:t>resistors</a:t>
                </a:r>
              </a:p>
            </p:txBody>
          </p:sp>
          <p:sp>
            <p:nvSpPr>
              <p:cNvPr id="17" name="Oval 16">
                <a:extLst>
                  <a:ext uri="{FF2B5EF4-FFF2-40B4-BE49-F238E27FC236}">
                    <a16:creationId xmlns:a16="http://schemas.microsoft.com/office/drawing/2014/main" id="{F9C255A8-C49F-4648-92EE-DB9F9174E44F}"/>
                  </a:ext>
                </a:extLst>
              </p:cNvPr>
              <p:cNvSpPr/>
              <p:nvPr/>
            </p:nvSpPr>
            <p:spPr bwMode="auto">
              <a:xfrm>
                <a:off x="9851658" y="4222917"/>
                <a:ext cx="70994" cy="55252"/>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18" name="Straight Connector 17">
                <a:extLst>
                  <a:ext uri="{FF2B5EF4-FFF2-40B4-BE49-F238E27FC236}">
                    <a16:creationId xmlns:a16="http://schemas.microsoft.com/office/drawing/2014/main" id="{EB56D9AE-C562-418D-A722-9CAD790F97FA}"/>
                  </a:ext>
                </a:extLst>
              </p:cNvPr>
              <p:cNvCxnSpPr>
                <a:stCxn id="53" idx="0"/>
              </p:cNvCxnSpPr>
              <p:nvPr/>
            </p:nvCxnSpPr>
            <p:spPr bwMode="auto">
              <a:xfrm flipH="1">
                <a:off x="4800280" y="4228343"/>
                <a:ext cx="4346" cy="760942"/>
              </a:xfrm>
              <a:prstGeom prst="line">
                <a:avLst/>
              </a:prstGeom>
              <a:noFill/>
              <a:ln w="19050"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0E933A4-A9AC-459F-8D0A-771C4FA1610A}"/>
                  </a:ext>
                </a:extLst>
              </p:cNvPr>
              <p:cNvCxnSpPr/>
              <p:nvPr/>
            </p:nvCxnSpPr>
            <p:spPr bwMode="auto">
              <a:xfrm>
                <a:off x="4601060" y="4910401"/>
                <a:ext cx="0" cy="412228"/>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C6216DC-4A7A-44E0-B454-5B672E0F42AA}"/>
                  </a:ext>
                </a:extLst>
              </p:cNvPr>
              <p:cNvCxnSpPr/>
              <p:nvPr/>
            </p:nvCxnSpPr>
            <p:spPr bwMode="auto">
              <a:xfrm>
                <a:off x="4431724" y="5013458"/>
                <a:ext cx="0" cy="206114"/>
              </a:xfrm>
              <a:prstGeom prst="line">
                <a:avLst/>
              </a:prstGeom>
              <a:noFill/>
              <a:ln w="1905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85EC573-1180-45BB-BD66-6638CBD10FBA}"/>
                  </a:ext>
                </a:extLst>
              </p:cNvPr>
              <p:cNvCxnSpPr/>
              <p:nvPr/>
            </p:nvCxnSpPr>
            <p:spPr bwMode="auto">
              <a:xfrm>
                <a:off x="4128186" y="5119710"/>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CD788BD7-4EAD-430C-AB37-9EA7DE853EEE}"/>
                  </a:ext>
                </a:extLst>
              </p:cNvPr>
              <p:cNvCxnSpPr/>
              <p:nvPr/>
            </p:nvCxnSpPr>
            <p:spPr bwMode="auto">
              <a:xfrm>
                <a:off x="4601060" y="4989285"/>
                <a:ext cx="199218" cy="0"/>
              </a:xfrm>
              <a:prstGeom prst="line">
                <a:avLst/>
              </a:prstGeom>
              <a:noFill/>
              <a:ln w="19050"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E2CB582F-98C7-4AD1-96A0-F2F7BE8C1DD3}"/>
                  </a:ext>
                </a:extLst>
              </p:cNvPr>
              <p:cNvCxnSpPr/>
              <p:nvPr/>
            </p:nvCxnSpPr>
            <p:spPr bwMode="auto">
              <a:xfrm>
                <a:off x="4601060" y="5219572"/>
                <a:ext cx="199218" cy="0"/>
              </a:xfrm>
              <a:prstGeom prst="line">
                <a:avLst/>
              </a:prstGeom>
              <a:noFill/>
              <a:ln w="1905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5BA5796-BA06-45F7-BFC6-B9B2C964F1C0}"/>
                  </a:ext>
                </a:extLst>
              </p:cNvPr>
              <p:cNvCxnSpPr/>
              <p:nvPr/>
            </p:nvCxnSpPr>
            <p:spPr bwMode="auto">
              <a:xfrm>
                <a:off x="4800279" y="5219572"/>
                <a:ext cx="0" cy="206114"/>
              </a:xfrm>
              <a:prstGeom prst="line">
                <a:avLst/>
              </a:prstGeom>
              <a:noFill/>
              <a:ln w="1905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1777E15-DF9E-4AD0-8451-179860163B1A}"/>
                  </a:ext>
                </a:extLst>
              </p:cNvPr>
              <p:cNvCxnSpPr/>
              <p:nvPr/>
            </p:nvCxnSpPr>
            <p:spPr bwMode="auto">
              <a:xfrm>
                <a:off x="4648510" y="5425685"/>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10065C6-8DC0-4664-963D-8872322B6384}"/>
                  </a:ext>
                </a:extLst>
              </p:cNvPr>
              <p:cNvCxnSpPr/>
              <p:nvPr/>
            </p:nvCxnSpPr>
            <p:spPr bwMode="auto">
              <a:xfrm>
                <a:off x="4708818" y="5518712"/>
                <a:ext cx="191612" cy="0"/>
              </a:xfrm>
              <a:prstGeom prst="line">
                <a:avLst/>
              </a:prstGeom>
              <a:noFill/>
              <a:ln w="19050"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01D26C66-8E82-431E-98D1-3203583C5A02}"/>
                  </a:ext>
                </a:extLst>
              </p:cNvPr>
              <p:cNvSpPr txBox="1"/>
              <p:nvPr/>
            </p:nvSpPr>
            <p:spPr>
              <a:xfrm>
                <a:off x="3222840" y="4926218"/>
                <a:ext cx="941982" cy="323165"/>
              </a:xfrm>
              <a:prstGeom prst="rect">
                <a:avLst/>
              </a:prstGeom>
              <a:noFill/>
            </p:spPr>
            <p:txBody>
              <a:bodyPr wrap="square" rtlCol="0">
                <a:spAutoFit/>
              </a:bodyPr>
              <a:lstStyle/>
              <a:p>
                <a:r>
                  <a:rPr lang="en-GB" sz="1500" b="0" dirty="0"/>
                  <a:t>Clock out </a:t>
                </a:r>
              </a:p>
            </p:txBody>
          </p:sp>
          <p:sp>
            <p:nvSpPr>
              <p:cNvPr id="28" name="TextBox 27">
                <a:extLst>
                  <a:ext uri="{FF2B5EF4-FFF2-40B4-BE49-F238E27FC236}">
                    <a16:creationId xmlns:a16="http://schemas.microsoft.com/office/drawing/2014/main" id="{85B842B8-7951-4376-BC78-6174BB7B6BB3}"/>
                  </a:ext>
                </a:extLst>
              </p:cNvPr>
              <p:cNvSpPr txBox="1"/>
              <p:nvPr/>
            </p:nvSpPr>
            <p:spPr>
              <a:xfrm>
                <a:off x="9463075" y="3439225"/>
                <a:ext cx="389850" cy="323165"/>
              </a:xfrm>
              <a:prstGeom prst="rect">
                <a:avLst/>
              </a:prstGeom>
              <a:noFill/>
            </p:spPr>
            <p:txBody>
              <a:bodyPr wrap="none" rtlCol="0">
                <a:spAutoFit/>
              </a:bodyPr>
              <a:lstStyle/>
              <a:p>
                <a:r>
                  <a:rPr lang="en-GB" sz="1500" b="0" dirty="0"/>
                  <a:t>Rp</a:t>
                </a:r>
              </a:p>
            </p:txBody>
          </p:sp>
          <p:sp>
            <p:nvSpPr>
              <p:cNvPr id="29" name="TextBox 28">
                <a:extLst>
                  <a:ext uri="{FF2B5EF4-FFF2-40B4-BE49-F238E27FC236}">
                    <a16:creationId xmlns:a16="http://schemas.microsoft.com/office/drawing/2014/main" id="{CB9928B9-6413-4C2B-ABB8-D7F2543F5626}"/>
                  </a:ext>
                </a:extLst>
              </p:cNvPr>
              <p:cNvSpPr txBox="1"/>
              <p:nvPr/>
            </p:nvSpPr>
            <p:spPr>
              <a:xfrm>
                <a:off x="8629085" y="3439225"/>
                <a:ext cx="389850" cy="323165"/>
              </a:xfrm>
              <a:prstGeom prst="rect">
                <a:avLst/>
              </a:prstGeom>
              <a:noFill/>
            </p:spPr>
            <p:txBody>
              <a:bodyPr wrap="none" rtlCol="0">
                <a:spAutoFit/>
              </a:bodyPr>
              <a:lstStyle/>
              <a:p>
                <a:r>
                  <a:rPr lang="en-GB" sz="1500" b="0" dirty="0"/>
                  <a:t>Rp</a:t>
                </a:r>
              </a:p>
            </p:txBody>
          </p:sp>
          <p:sp>
            <p:nvSpPr>
              <p:cNvPr id="30" name="TextBox 29">
                <a:extLst>
                  <a:ext uri="{FF2B5EF4-FFF2-40B4-BE49-F238E27FC236}">
                    <a16:creationId xmlns:a16="http://schemas.microsoft.com/office/drawing/2014/main" id="{F42C0195-7220-4B2C-85F1-C966CE06C000}"/>
                  </a:ext>
                </a:extLst>
              </p:cNvPr>
              <p:cNvSpPr txBox="1"/>
              <p:nvPr/>
            </p:nvSpPr>
            <p:spPr>
              <a:xfrm>
                <a:off x="3412503" y="5806445"/>
                <a:ext cx="867689" cy="323165"/>
              </a:xfrm>
              <a:prstGeom prst="rect">
                <a:avLst/>
              </a:prstGeom>
              <a:noFill/>
            </p:spPr>
            <p:txBody>
              <a:bodyPr wrap="square" rtlCol="0">
                <a:spAutoFit/>
              </a:bodyPr>
              <a:lstStyle/>
              <a:p>
                <a:r>
                  <a:rPr lang="en-GB" sz="1500" b="0" dirty="0"/>
                  <a:t>Clock in</a:t>
                </a:r>
              </a:p>
            </p:txBody>
          </p:sp>
          <p:cxnSp>
            <p:nvCxnSpPr>
              <p:cNvPr id="31" name="Straight Connector 30">
                <a:extLst>
                  <a:ext uri="{FF2B5EF4-FFF2-40B4-BE49-F238E27FC236}">
                    <a16:creationId xmlns:a16="http://schemas.microsoft.com/office/drawing/2014/main" id="{CD463CBF-E5F2-45F5-915E-55BE0745A622}"/>
                  </a:ext>
                </a:extLst>
              </p:cNvPr>
              <p:cNvCxnSpPr/>
              <p:nvPr/>
            </p:nvCxnSpPr>
            <p:spPr bwMode="auto">
              <a:xfrm>
                <a:off x="4800280" y="4783171"/>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DA8DFC60-91D1-4E31-8C40-3BC02F048AE7}"/>
                  </a:ext>
                </a:extLst>
              </p:cNvPr>
              <p:cNvCxnSpPr/>
              <p:nvPr/>
            </p:nvCxnSpPr>
            <p:spPr bwMode="auto">
              <a:xfrm>
                <a:off x="5103816" y="4774055"/>
                <a:ext cx="0" cy="1198584"/>
              </a:xfrm>
              <a:prstGeom prst="line">
                <a:avLst/>
              </a:prstGeom>
              <a:noFill/>
              <a:ln w="19050" cap="flat" cmpd="sng" algn="ctr">
                <a:solidFill>
                  <a:schemeClr val="tx1"/>
                </a:solidFill>
                <a:prstDash val="solid"/>
                <a:round/>
                <a:headEnd type="none" w="med" len="med"/>
                <a:tailEnd type="none" w="med" len="med"/>
              </a:ln>
              <a:effectLst/>
            </p:spPr>
          </p:cxnSp>
          <p:sp>
            <p:nvSpPr>
              <p:cNvPr id="33" name="Isosceles Triangle 32">
                <a:extLst>
                  <a:ext uri="{FF2B5EF4-FFF2-40B4-BE49-F238E27FC236}">
                    <a16:creationId xmlns:a16="http://schemas.microsoft.com/office/drawing/2014/main" id="{C81C859D-9571-4A44-9401-86AE45F0D341}"/>
                  </a:ext>
                </a:extLst>
              </p:cNvPr>
              <p:cNvSpPr/>
              <p:nvPr/>
            </p:nvSpPr>
            <p:spPr bwMode="auto">
              <a:xfrm rot="16200000">
                <a:off x="4491842" y="5818247"/>
                <a:ext cx="313337" cy="308787"/>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34" name="Straight Connector 33">
                <a:extLst>
                  <a:ext uri="{FF2B5EF4-FFF2-40B4-BE49-F238E27FC236}">
                    <a16:creationId xmlns:a16="http://schemas.microsoft.com/office/drawing/2014/main" id="{25B00301-7337-4717-86CF-3B5D6FAC8B46}"/>
                  </a:ext>
                </a:extLst>
              </p:cNvPr>
              <p:cNvCxnSpPr/>
              <p:nvPr/>
            </p:nvCxnSpPr>
            <p:spPr bwMode="auto">
              <a:xfrm>
                <a:off x="4800280" y="5975835"/>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3B2A41E1-36B8-40D9-BF7F-8A55ED13209D}"/>
                  </a:ext>
                </a:extLst>
              </p:cNvPr>
              <p:cNvCxnSpPr/>
              <p:nvPr/>
            </p:nvCxnSpPr>
            <p:spPr bwMode="auto">
              <a:xfrm>
                <a:off x="4190578" y="5975835"/>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EEDA8166-4B00-4EEC-B68A-8B45AAFE4880}"/>
                  </a:ext>
                </a:extLst>
              </p:cNvPr>
              <p:cNvCxnSpPr>
                <a:stCxn id="51" idx="4"/>
              </p:cNvCxnSpPr>
              <p:nvPr/>
            </p:nvCxnSpPr>
            <p:spPr bwMode="auto">
              <a:xfrm flipH="1">
                <a:off x="7214800" y="3998027"/>
                <a:ext cx="4346" cy="1105115"/>
              </a:xfrm>
              <a:prstGeom prst="line">
                <a:avLst/>
              </a:prstGeom>
              <a:noFill/>
              <a:ln w="1905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F015EF66-97BE-49B4-B619-30EFD4A5A726}"/>
                  </a:ext>
                </a:extLst>
              </p:cNvPr>
              <p:cNvCxnSpPr/>
              <p:nvPr/>
            </p:nvCxnSpPr>
            <p:spPr bwMode="auto">
              <a:xfrm>
                <a:off x="7015581" y="4910401"/>
                <a:ext cx="0" cy="412228"/>
              </a:xfrm>
              <a:prstGeom prst="line">
                <a:avLst/>
              </a:prstGeom>
              <a:noFill/>
              <a:ln w="2857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C751492-A0AF-4C2D-8F51-59E86F2816A0}"/>
                  </a:ext>
                </a:extLst>
              </p:cNvPr>
              <p:cNvCxnSpPr/>
              <p:nvPr/>
            </p:nvCxnSpPr>
            <p:spPr bwMode="auto">
              <a:xfrm>
                <a:off x="6846246" y="5013458"/>
                <a:ext cx="0" cy="206114"/>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F8C5672F-2484-446D-8ACF-7E7AAF0E253A}"/>
                  </a:ext>
                </a:extLst>
              </p:cNvPr>
              <p:cNvCxnSpPr/>
              <p:nvPr/>
            </p:nvCxnSpPr>
            <p:spPr bwMode="auto">
              <a:xfrm>
                <a:off x="6542708" y="5119710"/>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C560D6C7-8A6B-47DF-AD5A-471C76AFF18E}"/>
                  </a:ext>
                </a:extLst>
              </p:cNvPr>
              <p:cNvCxnSpPr/>
              <p:nvPr/>
            </p:nvCxnSpPr>
            <p:spPr bwMode="auto">
              <a:xfrm>
                <a:off x="7015582" y="4989285"/>
                <a:ext cx="199218" cy="0"/>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37BA66BB-B50C-4385-BA0D-5B5BAAC372F5}"/>
                  </a:ext>
                </a:extLst>
              </p:cNvPr>
              <p:cNvCxnSpPr/>
              <p:nvPr/>
            </p:nvCxnSpPr>
            <p:spPr bwMode="auto">
              <a:xfrm>
                <a:off x="7015582" y="5219572"/>
                <a:ext cx="199218" cy="0"/>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21746E1-D01A-45BE-9BFB-99C3367D4DF1}"/>
                  </a:ext>
                </a:extLst>
              </p:cNvPr>
              <p:cNvCxnSpPr/>
              <p:nvPr/>
            </p:nvCxnSpPr>
            <p:spPr bwMode="auto">
              <a:xfrm>
                <a:off x="7214800" y="5219572"/>
                <a:ext cx="0" cy="206114"/>
              </a:xfrm>
              <a:prstGeom prst="line">
                <a:avLst/>
              </a:prstGeom>
              <a:noFill/>
              <a:ln w="1905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9D00D02E-4983-4B67-A80C-1DCF69D434B1}"/>
                  </a:ext>
                </a:extLst>
              </p:cNvPr>
              <p:cNvCxnSpPr/>
              <p:nvPr/>
            </p:nvCxnSpPr>
            <p:spPr bwMode="auto">
              <a:xfrm>
                <a:off x="7063031" y="5425685"/>
                <a:ext cx="303539" cy="0"/>
              </a:xfrm>
              <a:prstGeom prst="line">
                <a:avLst/>
              </a:prstGeom>
              <a:noFill/>
              <a:ln w="19050" cap="flat" cmpd="sng" algn="ctr">
                <a:solidFill>
                  <a:schemeClr val="tx1"/>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A90EFB2A-5063-4340-92D7-646991CC35AD}"/>
                  </a:ext>
                </a:extLst>
              </p:cNvPr>
              <p:cNvSpPr txBox="1"/>
              <p:nvPr/>
            </p:nvSpPr>
            <p:spPr>
              <a:xfrm>
                <a:off x="5708225" y="4970393"/>
                <a:ext cx="951387" cy="323165"/>
              </a:xfrm>
              <a:prstGeom prst="rect">
                <a:avLst/>
              </a:prstGeom>
              <a:noFill/>
            </p:spPr>
            <p:txBody>
              <a:bodyPr wrap="square" rtlCol="0">
                <a:spAutoFit/>
              </a:bodyPr>
              <a:lstStyle/>
              <a:p>
                <a:r>
                  <a:rPr lang="en-GB" sz="1500" b="0" dirty="0"/>
                  <a:t>Data out </a:t>
                </a:r>
              </a:p>
            </p:txBody>
          </p:sp>
          <p:sp>
            <p:nvSpPr>
              <p:cNvPr id="45" name="TextBox 44">
                <a:extLst>
                  <a:ext uri="{FF2B5EF4-FFF2-40B4-BE49-F238E27FC236}">
                    <a16:creationId xmlns:a16="http://schemas.microsoft.com/office/drawing/2014/main" id="{1C6A579B-BB91-454C-8991-E4428402B7F9}"/>
                  </a:ext>
                </a:extLst>
              </p:cNvPr>
              <p:cNvSpPr txBox="1"/>
              <p:nvPr/>
            </p:nvSpPr>
            <p:spPr>
              <a:xfrm>
                <a:off x="5858386" y="5807183"/>
                <a:ext cx="930958" cy="323165"/>
              </a:xfrm>
              <a:prstGeom prst="rect">
                <a:avLst/>
              </a:prstGeom>
              <a:noFill/>
            </p:spPr>
            <p:txBody>
              <a:bodyPr wrap="square" rtlCol="0">
                <a:spAutoFit/>
              </a:bodyPr>
              <a:lstStyle/>
              <a:p>
                <a:r>
                  <a:rPr lang="en-GB" sz="1500" b="0" dirty="0"/>
                  <a:t>Data in</a:t>
                </a:r>
              </a:p>
            </p:txBody>
          </p:sp>
          <p:cxnSp>
            <p:nvCxnSpPr>
              <p:cNvPr id="46" name="Straight Connector 45">
                <a:extLst>
                  <a:ext uri="{FF2B5EF4-FFF2-40B4-BE49-F238E27FC236}">
                    <a16:creationId xmlns:a16="http://schemas.microsoft.com/office/drawing/2014/main" id="{6BE0C63B-3AFE-4AF2-A63C-6538A8C33C2C}"/>
                  </a:ext>
                </a:extLst>
              </p:cNvPr>
              <p:cNvCxnSpPr/>
              <p:nvPr/>
            </p:nvCxnSpPr>
            <p:spPr bwMode="auto">
              <a:xfrm>
                <a:off x="7214800" y="4783171"/>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7BCB886B-9770-490C-B85B-247754AE0738}"/>
                  </a:ext>
                </a:extLst>
              </p:cNvPr>
              <p:cNvCxnSpPr/>
              <p:nvPr/>
            </p:nvCxnSpPr>
            <p:spPr bwMode="auto">
              <a:xfrm>
                <a:off x="7518338" y="4774055"/>
                <a:ext cx="0" cy="1198584"/>
              </a:xfrm>
              <a:prstGeom prst="line">
                <a:avLst/>
              </a:prstGeom>
              <a:noFill/>
              <a:ln w="19050" cap="flat" cmpd="sng" algn="ctr">
                <a:solidFill>
                  <a:schemeClr val="tx1"/>
                </a:solidFill>
                <a:prstDash val="solid"/>
                <a:round/>
                <a:headEnd type="none" w="med" len="med"/>
                <a:tailEnd type="none" w="med" len="med"/>
              </a:ln>
              <a:effectLst/>
            </p:spPr>
          </p:cxnSp>
          <p:sp>
            <p:nvSpPr>
              <p:cNvPr id="48" name="Isosceles Triangle 47">
                <a:extLst>
                  <a:ext uri="{FF2B5EF4-FFF2-40B4-BE49-F238E27FC236}">
                    <a16:creationId xmlns:a16="http://schemas.microsoft.com/office/drawing/2014/main" id="{51A4974A-E930-4565-AF02-20375342B4A8}"/>
                  </a:ext>
                </a:extLst>
              </p:cNvPr>
              <p:cNvSpPr/>
              <p:nvPr/>
            </p:nvSpPr>
            <p:spPr bwMode="auto">
              <a:xfrm rot="16200000">
                <a:off x="6906362" y="5818247"/>
                <a:ext cx="313337" cy="308787"/>
              </a:xfrm>
              <a:prstGeom prst="triangl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49" name="Straight Connector 48">
                <a:extLst>
                  <a:ext uri="{FF2B5EF4-FFF2-40B4-BE49-F238E27FC236}">
                    <a16:creationId xmlns:a16="http://schemas.microsoft.com/office/drawing/2014/main" id="{8C4442AF-723D-442B-B41E-7852886D6B02}"/>
                  </a:ext>
                </a:extLst>
              </p:cNvPr>
              <p:cNvCxnSpPr/>
              <p:nvPr/>
            </p:nvCxnSpPr>
            <p:spPr bwMode="auto">
              <a:xfrm>
                <a:off x="7214800" y="5975835"/>
                <a:ext cx="303539" cy="0"/>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4DAB35D-9A70-413D-9F0C-A91CE78201A9}"/>
                  </a:ext>
                </a:extLst>
              </p:cNvPr>
              <p:cNvCxnSpPr/>
              <p:nvPr/>
            </p:nvCxnSpPr>
            <p:spPr bwMode="auto">
              <a:xfrm>
                <a:off x="6605100" y="5975835"/>
                <a:ext cx="303539" cy="0"/>
              </a:xfrm>
              <a:prstGeom prst="line">
                <a:avLst/>
              </a:prstGeom>
              <a:noFill/>
              <a:ln w="19050" cap="flat" cmpd="sng" algn="ctr">
                <a:solidFill>
                  <a:schemeClr val="tx1"/>
                </a:solidFill>
                <a:prstDash val="solid"/>
                <a:round/>
                <a:headEnd type="none" w="med" len="med"/>
                <a:tailEnd type="none" w="med" len="med"/>
              </a:ln>
              <a:effectLst/>
            </p:spPr>
          </p:cxnSp>
          <p:sp>
            <p:nvSpPr>
              <p:cNvPr id="51" name="Oval 50">
                <a:extLst>
                  <a:ext uri="{FF2B5EF4-FFF2-40B4-BE49-F238E27FC236}">
                    <a16:creationId xmlns:a16="http://schemas.microsoft.com/office/drawing/2014/main" id="{3B2DEDEB-988E-4750-8957-D2B374601B13}"/>
                  </a:ext>
                </a:extLst>
              </p:cNvPr>
              <p:cNvSpPr/>
              <p:nvPr/>
            </p:nvSpPr>
            <p:spPr bwMode="auto">
              <a:xfrm>
                <a:off x="7183648" y="3942774"/>
                <a:ext cx="70994" cy="55252"/>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2" name="Oval 51">
                <a:extLst>
                  <a:ext uri="{FF2B5EF4-FFF2-40B4-BE49-F238E27FC236}">
                    <a16:creationId xmlns:a16="http://schemas.microsoft.com/office/drawing/2014/main" id="{EDFD5416-0C02-4D44-B8C8-FD571BB41A9F}"/>
                  </a:ext>
                </a:extLst>
              </p:cNvPr>
              <p:cNvSpPr/>
              <p:nvPr/>
            </p:nvSpPr>
            <p:spPr bwMode="auto">
              <a:xfrm>
                <a:off x="8983438" y="3934192"/>
                <a:ext cx="58745" cy="45719"/>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3" name="Oval 52">
                <a:extLst>
                  <a:ext uri="{FF2B5EF4-FFF2-40B4-BE49-F238E27FC236}">
                    <a16:creationId xmlns:a16="http://schemas.microsoft.com/office/drawing/2014/main" id="{DB34D849-AA7E-419A-94F9-A2BCF8E8CFA7}"/>
                  </a:ext>
                </a:extLst>
              </p:cNvPr>
              <p:cNvSpPr/>
              <p:nvPr/>
            </p:nvSpPr>
            <p:spPr bwMode="auto">
              <a:xfrm>
                <a:off x="4769127" y="4228343"/>
                <a:ext cx="70994" cy="55252"/>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4" name="Oval 53">
                <a:extLst>
                  <a:ext uri="{FF2B5EF4-FFF2-40B4-BE49-F238E27FC236}">
                    <a16:creationId xmlns:a16="http://schemas.microsoft.com/office/drawing/2014/main" id="{1E83335F-643A-4624-99F6-1DE2086FE7D2}"/>
                  </a:ext>
                </a:extLst>
              </p:cNvPr>
              <p:cNvSpPr/>
              <p:nvPr/>
            </p:nvSpPr>
            <p:spPr bwMode="auto">
              <a:xfrm>
                <a:off x="8983471" y="3307972"/>
                <a:ext cx="70994" cy="55252"/>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5" name="Oval 54">
                <a:extLst>
                  <a:ext uri="{FF2B5EF4-FFF2-40B4-BE49-F238E27FC236}">
                    <a16:creationId xmlns:a16="http://schemas.microsoft.com/office/drawing/2014/main" id="{D60EDEAB-3729-45A4-BC1F-58FFAF9D9F95}"/>
                  </a:ext>
                </a:extLst>
              </p:cNvPr>
              <p:cNvSpPr/>
              <p:nvPr/>
            </p:nvSpPr>
            <p:spPr bwMode="auto">
              <a:xfrm>
                <a:off x="9851692" y="3307972"/>
                <a:ext cx="70994" cy="55252"/>
              </a:xfrm>
              <a:prstGeom prst="ellipse">
                <a:avLst/>
              </a:prstGeom>
              <a:solidFill>
                <a:schemeClr val="tx1"/>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6" name="Rounded Rectangle 73">
                <a:extLst>
                  <a:ext uri="{FF2B5EF4-FFF2-40B4-BE49-F238E27FC236}">
                    <a16:creationId xmlns:a16="http://schemas.microsoft.com/office/drawing/2014/main" id="{C7283C90-194D-43F6-8072-46CE466EB5F3}"/>
                  </a:ext>
                </a:extLst>
              </p:cNvPr>
              <p:cNvSpPr/>
              <p:nvPr/>
            </p:nvSpPr>
            <p:spPr bwMode="auto">
              <a:xfrm>
                <a:off x="2842690" y="4694703"/>
                <a:ext cx="5279280" cy="1542683"/>
              </a:xfrm>
              <a:prstGeom prst="roundRect">
                <a:avLst/>
              </a:prstGeom>
              <a:noFill/>
              <a:ln w="19050" cap="flat" cmpd="sng" algn="ctr">
                <a:solidFill>
                  <a:schemeClr val="tx1"/>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57" name="TextBox 56">
                <a:extLst>
                  <a:ext uri="{FF2B5EF4-FFF2-40B4-BE49-F238E27FC236}">
                    <a16:creationId xmlns:a16="http://schemas.microsoft.com/office/drawing/2014/main" id="{4387FF73-1543-4AF0-B161-68B3A96604EB}"/>
                  </a:ext>
                </a:extLst>
              </p:cNvPr>
              <p:cNvSpPr txBox="1"/>
              <p:nvPr/>
            </p:nvSpPr>
            <p:spPr>
              <a:xfrm>
                <a:off x="2842691" y="6237867"/>
                <a:ext cx="5279280" cy="338554"/>
              </a:xfrm>
              <a:prstGeom prst="rect">
                <a:avLst/>
              </a:prstGeom>
              <a:noFill/>
            </p:spPr>
            <p:txBody>
              <a:bodyPr wrap="square" rtlCol="0">
                <a:spAutoFit/>
              </a:bodyPr>
              <a:lstStyle/>
              <a:p>
                <a:pPr algn="ctr"/>
                <a:r>
                  <a:rPr lang="en-GB" sz="1600" b="1" dirty="0"/>
                  <a:t>Device 1 </a:t>
                </a:r>
              </a:p>
            </p:txBody>
          </p:sp>
          <p:cxnSp>
            <p:nvCxnSpPr>
              <p:cNvPr id="58" name="Straight Connector 57">
                <a:extLst>
                  <a:ext uri="{FF2B5EF4-FFF2-40B4-BE49-F238E27FC236}">
                    <a16:creationId xmlns:a16="http://schemas.microsoft.com/office/drawing/2014/main" id="{B2962725-F334-40E0-BC48-402B39554866}"/>
                  </a:ext>
                </a:extLst>
              </p:cNvPr>
              <p:cNvCxnSpPr/>
              <p:nvPr/>
            </p:nvCxnSpPr>
            <p:spPr bwMode="auto">
              <a:xfrm>
                <a:off x="7118994" y="5518712"/>
                <a:ext cx="191612" cy="0"/>
              </a:xfrm>
              <a:prstGeom prst="line">
                <a:avLst/>
              </a:prstGeom>
              <a:noFill/>
              <a:ln w="19050"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35741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58A8-969D-41CF-9456-E97D10C288DD}"/>
              </a:ext>
            </a:extLst>
          </p:cNvPr>
          <p:cNvSpPr>
            <a:spLocks noGrp="1"/>
          </p:cNvSpPr>
          <p:nvPr>
            <p:ph type="title"/>
          </p:nvPr>
        </p:nvSpPr>
        <p:spPr/>
        <p:txBody>
          <a:bodyPr/>
          <a:lstStyle/>
          <a:p>
            <a:r>
              <a:rPr lang="en-US" dirty="0"/>
              <a:t>I</a:t>
            </a:r>
            <a:r>
              <a:rPr lang="en-US" baseline="30000" dirty="0"/>
              <a:t>2</a:t>
            </a:r>
            <a:r>
              <a:rPr lang="en-US" dirty="0"/>
              <a:t>C Message Format</a:t>
            </a:r>
          </a:p>
        </p:txBody>
      </p:sp>
      <p:sp>
        <p:nvSpPr>
          <p:cNvPr id="3" name="Content Placeholder 2">
            <a:extLst>
              <a:ext uri="{FF2B5EF4-FFF2-40B4-BE49-F238E27FC236}">
                <a16:creationId xmlns:a16="http://schemas.microsoft.com/office/drawing/2014/main" id="{1314AD5C-BFF7-487A-B2D2-E2C633BB53A5}"/>
              </a:ext>
            </a:extLst>
          </p:cNvPr>
          <p:cNvSpPr>
            <a:spLocks noGrp="1"/>
          </p:cNvSpPr>
          <p:nvPr>
            <p:ph idx="1"/>
          </p:nvPr>
        </p:nvSpPr>
        <p:spPr>
          <a:xfrm>
            <a:off x="479425" y="1171111"/>
            <a:ext cx="11233150" cy="1976535"/>
          </a:xfrm>
        </p:spPr>
        <p:txBody>
          <a:bodyPr numCol="2"/>
          <a:lstStyle/>
          <a:p>
            <a:pPr>
              <a:spcBef>
                <a:spcPts val="0"/>
              </a:spcBef>
            </a:pPr>
            <a:r>
              <a:rPr lang="en-GB" sz="2000" b="1" kern="0" dirty="0"/>
              <a:t>Message-oriented data transfer with four parts:</a:t>
            </a:r>
            <a:endParaRPr lang="en-GB" b="1" dirty="0">
              <a:solidFill>
                <a:schemeClr val="accent1"/>
              </a:solidFill>
            </a:endParaRPr>
          </a:p>
          <a:p>
            <a:pPr marL="444500" lvl="1" indent="0">
              <a:buNone/>
            </a:pPr>
            <a:endParaRPr lang="en-GB" kern="0" dirty="0"/>
          </a:p>
          <a:p>
            <a:pPr marL="444500" lvl="1" indent="0">
              <a:buNone/>
            </a:pPr>
            <a:r>
              <a:rPr lang="en-GB" sz="1600" kern="0" dirty="0"/>
              <a:t>1. Start condition</a:t>
            </a:r>
          </a:p>
          <a:p>
            <a:pPr marL="901700" lvl="1" indent="-457200">
              <a:buAutoNum type="arabicPeriod"/>
            </a:pPr>
            <a:endParaRPr lang="en-GB" sz="1600" kern="0" dirty="0"/>
          </a:p>
          <a:p>
            <a:pPr marL="444500" lvl="1" indent="0">
              <a:buNone/>
            </a:pPr>
            <a:r>
              <a:rPr lang="en-GB" sz="1600" kern="0" dirty="0"/>
              <a:t>2. Target address transmission</a:t>
            </a:r>
          </a:p>
          <a:p>
            <a:pPr marL="823912" lvl="2" indent="-165600">
              <a:spcAft>
                <a:spcPts val="600"/>
              </a:spcAft>
              <a:buFont typeface="Courier New" panose="02070309020205020404" pitchFamily="49" charset="0"/>
              <a:buChar char="o"/>
            </a:pPr>
            <a:r>
              <a:rPr lang="en-GB" sz="1400" kern="0" dirty="0"/>
              <a:t>	Address</a:t>
            </a:r>
          </a:p>
          <a:p>
            <a:pPr marL="823912" lvl="2" indent="-165600">
              <a:spcAft>
                <a:spcPts val="600"/>
              </a:spcAft>
              <a:buFont typeface="Courier New" panose="02070309020205020404" pitchFamily="49" charset="0"/>
              <a:buChar char="o"/>
            </a:pPr>
            <a:r>
              <a:rPr lang="en-GB" sz="1400" kern="0" dirty="0"/>
              <a:t>	Command (read or write)</a:t>
            </a:r>
          </a:p>
          <a:p>
            <a:pPr marL="823912" lvl="2" indent="-165600">
              <a:spcAft>
                <a:spcPts val="600"/>
              </a:spcAft>
              <a:buFont typeface="Courier New" panose="02070309020205020404" pitchFamily="49" charset="0"/>
              <a:buChar char="o"/>
            </a:pPr>
            <a:r>
              <a:rPr lang="en-GB" sz="1400" kern="0" dirty="0"/>
              <a:t>	Acknowledgement by receiver</a:t>
            </a:r>
          </a:p>
          <a:p>
            <a:pPr marL="383992" lvl="1" indent="0">
              <a:spcAft>
                <a:spcPts val="600"/>
              </a:spcAft>
              <a:buNone/>
            </a:pPr>
            <a:endParaRPr lang="en-GB" sz="1600" kern="0" dirty="0"/>
          </a:p>
          <a:p>
            <a:pPr marL="383992" lvl="1" indent="0">
              <a:spcAft>
                <a:spcPts val="600"/>
              </a:spcAft>
              <a:buNone/>
            </a:pPr>
            <a:endParaRPr lang="en-GB" sz="1600" kern="0" dirty="0"/>
          </a:p>
          <a:p>
            <a:pPr marL="383992" lvl="1" indent="0">
              <a:spcAft>
                <a:spcPts val="600"/>
              </a:spcAft>
              <a:buNone/>
            </a:pPr>
            <a:endParaRPr lang="en-GB" sz="1600" kern="0" dirty="0"/>
          </a:p>
          <a:p>
            <a:pPr marL="383992" lvl="1" indent="0">
              <a:spcAft>
                <a:spcPts val="600"/>
              </a:spcAft>
              <a:buNone/>
            </a:pPr>
            <a:r>
              <a:rPr lang="en-GB" sz="1600" kern="0" dirty="0"/>
              <a:t>3. Data fields</a:t>
            </a:r>
          </a:p>
          <a:p>
            <a:pPr marL="823912" lvl="2" indent="-165600">
              <a:spcAft>
                <a:spcPts val="600"/>
              </a:spcAft>
              <a:buFont typeface="Courier New" panose="02070309020205020404" pitchFamily="49" charset="0"/>
              <a:buChar char="o"/>
            </a:pPr>
            <a:r>
              <a:rPr lang="en-GB" sz="1400" kern="0" dirty="0"/>
              <a:t>	Data byte</a:t>
            </a:r>
          </a:p>
          <a:p>
            <a:pPr marL="823912" lvl="2" indent="-165600">
              <a:buFont typeface="Courier New" panose="02070309020205020404" pitchFamily="49" charset="0"/>
              <a:buChar char="o"/>
            </a:pPr>
            <a:r>
              <a:rPr lang="en-GB" sz="1400" kern="0" dirty="0"/>
              <a:t>	Acknowledgement by receiver</a:t>
            </a:r>
            <a:endParaRPr lang="en-GB" sz="1400" kern="0" dirty="0">
              <a:solidFill>
                <a:schemeClr val="accent1"/>
              </a:solidFill>
            </a:endParaRPr>
          </a:p>
          <a:p>
            <a:pPr marL="383992" lvl="1" indent="0">
              <a:buNone/>
            </a:pPr>
            <a:endParaRPr lang="en-GB" sz="1600" kern="0" dirty="0">
              <a:solidFill>
                <a:schemeClr val="accent1"/>
              </a:solidFill>
            </a:endParaRPr>
          </a:p>
          <a:p>
            <a:pPr marL="383992" lvl="1" indent="0">
              <a:buNone/>
            </a:pPr>
            <a:r>
              <a:rPr lang="en-GB" sz="1600" kern="0" dirty="0"/>
              <a:t>4. Stop condition</a:t>
            </a:r>
          </a:p>
          <a:p>
            <a:endParaRPr lang="en-US" dirty="0"/>
          </a:p>
        </p:txBody>
      </p:sp>
      <p:grpSp>
        <p:nvGrpSpPr>
          <p:cNvPr id="312" name="Group 311">
            <a:extLst>
              <a:ext uri="{FF2B5EF4-FFF2-40B4-BE49-F238E27FC236}">
                <a16:creationId xmlns:a16="http://schemas.microsoft.com/office/drawing/2014/main" id="{A8686505-A122-404B-B27B-D24A8D6436EE}"/>
              </a:ext>
            </a:extLst>
          </p:cNvPr>
          <p:cNvGrpSpPr/>
          <p:nvPr/>
        </p:nvGrpSpPr>
        <p:grpSpPr>
          <a:xfrm>
            <a:off x="434736" y="3710355"/>
            <a:ext cx="11322527" cy="2554846"/>
            <a:chOff x="337952" y="3611782"/>
            <a:chExt cx="11322527" cy="2554846"/>
          </a:xfrm>
        </p:grpSpPr>
        <p:sp>
          <p:nvSpPr>
            <p:cNvPr id="4" name="TextBox 3">
              <a:extLst>
                <a:ext uri="{FF2B5EF4-FFF2-40B4-BE49-F238E27FC236}">
                  <a16:creationId xmlns:a16="http://schemas.microsoft.com/office/drawing/2014/main" id="{C6F176CD-740F-4F86-940F-2F2E504B0D12}"/>
                </a:ext>
              </a:extLst>
            </p:cNvPr>
            <p:cNvSpPr txBox="1"/>
            <p:nvPr/>
          </p:nvSpPr>
          <p:spPr>
            <a:xfrm>
              <a:off x="935088" y="3611782"/>
              <a:ext cx="288862" cy="338554"/>
            </a:xfrm>
            <a:prstGeom prst="rect">
              <a:avLst/>
            </a:prstGeom>
            <a:noFill/>
          </p:spPr>
          <p:txBody>
            <a:bodyPr wrap="none" rtlCol="0">
              <a:spAutoFit/>
            </a:bodyPr>
            <a:lstStyle/>
            <a:p>
              <a:r>
                <a:rPr lang="en-GB" sz="1600" b="0" dirty="0"/>
                <a:t>1</a:t>
              </a:r>
            </a:p>
          </p:txBody>
        </p:sp>
        <p:sp>
          <p:nvSpPr>
            <p:cNvPr id="5" name="TextBox 4">
              <a:extLst>
                <a:ext uri="{FF2B5EF4-FFF2-40B4-BE49-F238E27FC236}">
                  <a16:creationId xmlns:a16="http://schemas.microsoft.com/office/drawing/2014/main" id="{BE51BD41-B282-4392-A630-DF71D8C8E500}"/>
                </a:ext>
              </a:extLst>
            </p:cNvPr>
            <p:cNvSpPr txBox="1"/>
            <p:nvPr/>
          </p:nvSpPr>
          <p:spPr>
            <a:xfrm>
              <a:off x="3446511" y="3611782"/>
              <a:ext cx="288862" cy="338554"/>
            </a:xfrm>
            <a:prstGeom prst="rect">
              <a:avLst/>
            </a:prstGeom>
            <a:noFill/>
          </p:spPr>
          <p:txBody>
            <a:bodyPr wrap="none" rtlCol="0">
              <a:spAutoFit/>
            </a:bodyPr>
            <a:lstStyle/>
            <a:p>
              <a:r>
                <a:rPr lang="en-GB" sz="1600" b="0" dirty="0"/>
                <a:t>2</a:t>
              </a:r>
            </a:p>
          </p:txBody>
        </p:sp>
        <p:sp>
          <p:nvSpPr>
            <p:cNvPr id="6" name="TextBox 5">
              <a:extLst>
                <a:ext uri="{FF2B5EF4-FFF2-40B4-BE49-F238E27FC236}">
                  <a16:creationId xmlns:a16="http://schemas.microsoft.com/office/drawing/2014/main" id="{5F2B1165-EA22-4650-BBD4-4F90CCA6F700}"/>
                </a:ext>
              </a:extLst>
            </p:cNvPr>
            <p:cNvSpPr txBox="1"/>
            <p:nvPr/>
          </p:nvSpPr>
          <p:spPr>
            <a:xfrm>
              <a:off x="8138181" y="3611782"/>
              <a:ext cx="288862" cy="338554"/>
            </a:xfrm>
            <a:prstGeom prst="rect">
              <a:avLst/>
            </a:prstGeom>
            <a:noFill/>
          </p:spPr>
          <p:txBody>
            <a:bodyPr wrap="none" rtlCol="0">
              <a:spAutoFit/>
            </a:bodyPr>
            <a:lstStyle/>
            <a:p>
              <a:r>
                <a:rPr lang="en-GB" sz="1600" b="0" dirty="0"/>
                <a:t>3</a:t>
              </a:r>
            </a:p>
          </p:txBody>
        </p:sp>
        <p:sp>
          <p:nvSpPr>
            <p:cNvPr id="7" name="TextBox 6">
              <a:extLst>
                <a:ext uri="{FF2B5EF4-FFF2-40B4-BE49-F238E27FC236}">
                  <a16:creationId xmlns:a16="http://schemas.microsoft.com/office/drawing/2014/main" id="{20AD83F0-AE05-4BAB-9875-103FCFE1213C}"/>
                </a:ext>
              </a:extLst>
            </p:cNvPr>
            <p:cNvSpPr txBox="1"/>
            <p:nvPr/>
          </p:nvSpPr>
          <p:spPr>
            <a:xfrm>
              <a:off x="10887898" y="3611782"/>
              <a:ext cx="288862" cy="338554"/>
            </a:xfrm>
            <a:prstGeom prst="rect">
              <a:avLst/>
            </a:prstGeom>
            <a:noFill/>
          </p:spPr>
          <p:txBody>
            <a:bodyPr wrap="none" rtlCol="0">
              <a:spAutoFit/>
            </a:bodyPr>
            <a:lstStyle/>
            <a:p>
              <a:r>
                <a:rPr lang="en-GB" sz="1600" b="0" dirty="0"/>
                <a:t>4</a:t>
              </a:r>
            </a:p>
          </p:txBody>
        </p:sp>
        <p:grpSp>
          <p:nvGrpSpPr>
            <p:cNvPr id="8" name="Group 7">
              <a:extLst>
                <a:ext uri="{FF2B5EF4-FFF2-40B4-BE49-F238E27FC236}">
                  <a16:creationId xmlns:a16="http://schemas.microsoft.com/office/drawing/2014/main" id="{99A00037-9626-458B-99CA-F658D6A29DBB}"/>
                </a:ext>
              </a:extLst>
            </p:cNvPr>
            <p:cNvGrpSpPr/>
            <p:nvPr/>
          </p:nvGrpSpPr>
          <p:grpSpPr>
            <a:xfrm>
              <a:off x="1444902" y="4532440"/>
              <a:ext cx="3634572" cy="619919"/>
              <a:chOff x="1251360" y="2727049"/>
              <a:chExt cx="2921965" cy="528576"/>
            </a:xfrm>
          </p:grpSpPr>
          <p:cxnSp>
            <p:nvCxnSpPr>
              <p:cNvPr id="9" name="Straight Connector 8">
                <a:extLst>
                  <a:ext uri="{FF2B5EF4-FFF2-40B4-BE49-F238E27FC236}">
                    <a16:creationId xmlns:a16="http://schemas.microsoft.com/office/drawing/2014/main" id="{CC67D4AB-E996-419C-81FA-72E5477BECAF}"/>
                  </a:ext>
                </a:extLst>
              </p:cNvPr>
              <p:cNvCxnSpPr/>
              <p:nvPr/>
            </p:nvCxnSpPr>
            <p:spPr bwMode="auto">
              <a:xfrm>
                <a:off x="1251360"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0" name="Straight Connector 9">
                <a:extLst>
                  <a:ext uri="{FF2B5EF4-FFF2-40B4-BE49-F238E27FC236}">
                    <a16:creationId xmlns:a16="http://schemas.microsoft.com/office/drawing/2014/main" id="{CC21922D-342B-457C-B02F-F2BA455F5522}"/>
                  </a:ext>
                </a:extLst>
              </p:cNvPr>
              <p:cNvCxnSpPr/>
              <p:nvPr/>
            </p:nvCxnSpPr>
            <p:spPr bwMode="auto">
              <a:xfrm>
                <a:off x="1631641"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1" name="Straight Connector 10">
                <a:extLst>
                  <a:ext uri="{FF2B5EF4-FFF2-40B4-BE49-F238E27FC236}">
                    <a16:creationId xmlns:a16="http://schemas.microsoft.com/office/drawing/2014/main" id="{3445EA3C-AD99-4A6C-9B73-666C441D3D12}"/>
                  </a:ext>
                </a:extLst>
              </p:cNvPr>
              <p:cNvCxnSpPr/>
              <p:nvPr/>
            </p:nvCxnSpPr>
            <p:spPr bwMode="auto">
              <a:xfrm>
                <a:off x="1985709"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B670AA6E-E9A4-4655-81A7-FB03F55FD54E}"/>
                  </a:ext>
                </a:extLst>
              </p:cNvPr>
              <p:cNvCxnSpPr/>
              <p:nvPr/>
            </p:nvCxnSpPr>
            <p:spPr bwMode="auto">
              <a:xfrm>
                <a:off x="2347566"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05CF1D92-AE2C-4FE0-90A7-384C282A0BC5}"/>
                  </a:ext>
                </a:extLst>
              </p:cNvPr>
              <p:cNvCxnSpPr/>
              <p:nvPr/>
            </p:nvCxnSpPr>
            <p:spPr bwMode="auto">
              <a:xfrm>
                <a:off x="2727847"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99693426-800F-43DD-8D17-09D124F0BBA2}"/>
                  </a:ext>
                </a:extLst>
              </p:cNvPr>
              <p:cNvCxnSpPr/>
              <p:nvPr/>
            </p:nvCxnSpPr>
            <p:spPr bwMode="auto">
              <a:xfrm>
                <a:off x="3081915"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539AB3FD-A76B-4892-8059-E1F6A962C100}"/>
                  </a:ext>
                </a:extLst>
              </p:cNvPr>
              <p:cNvCxnSpPr/>
              <p:nvPr/>
            </p:nvCxnSpPr>
            <p:spPr bwMode="auto">
              <a:xfrm>
                <a:off x="3431907"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97BCFFE1-8FE9-4514-8670-A53FBF1C0CFE}"/>
                  </a:ext>
                </a:extLst>
              </p:cNvPr>
              <p:cNvCxnSpPr/>
              <p:nvPr/>
            </p:nvCxnSpPr>
            <p:spPr bwMode="auto">
              <a:xfrm>
                <a:off x="3812188"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6B000C6E-1370-473E-B2E3-229E3C0FBB47}"/>
                  </a:ext>
                </a:extLst>
              </p:cNvPr>
              <p:cNvCxnSpPr/>
              <p:nvPr/>
            </p:nvCxnSpPr>
            <p:spPr bwMode="auto">
              <a:xfrm>
                <a:off x="4173325"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grpSp>
        <p:sp>
          <p:nvSpPr>
            <p:cNvPr id="18" name="TextBox 13">
              <a:extLst>
                <a:ext uri="{FF2B5EF4-FFF2-40B4-BE49-F238E27FC236}">
                  <a16:creationId xmlns:a16="http://schemas.microsoft.com/office/drawing/2014/main" id="{EDE665FB-68AF-4508-924B-A457562CB99C}"/>
                </a:ext>
              </a:extLst>
            </p:cNvPr>
            <p:cNvSpPr txBox="1">
              <a:spLocks noChangeArrowheads="1"/>
            </p:cNvSpPr>
            <p:nvPr/>
          </p:nvSpPr>
          <p:spPr bwMode="auto">
            <a:xfrm>
              <a:off x="337952" y="4992810"/>
              <a:ext cx="645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200" dirty="0">
                  <a:latin typeface="+mn-lt"/>
                  <a:cs typeface="Arial" charset="0"/>
                </a:rPr>
                <a:t>SDA</a:t>
              </a:r>
            </a:p>
          </p:txBody>
        </p:sp>
        <p:sp>
          <p:nvSpPr>
            <p:cNvPr id="19" name="TextBox 13">
              <a:extLst>
                <a:ext uri="{FF2B5EF4-FFF2-40B4-BE49-F238E27FC236}">
                  <a16:creationId xmlns:a16="http://schemas.microsoft.com/office/drawing/2014/main" id="{1BE9E301-2574-4DB7-95CD-1CE6BB00AD1B}"/>
                </a:ext>
              </a:extLst>
            </p:cNvPr>
            <p:cNvSpPr txBox="1">
              <a:spLocks noChangeArrowheads="1"/>
            </p:cNvSpPr>
            <p:nvPr/>
          </p:nvSpPr>
          <p:spPr bwMode="auto">
            <a:xfrm>
              <a:off x="339577" y="4127518"/>
              <a:ext cx="645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200" b="0" dirty="0">
                  <a:latin typeface="+mn-lt"/>
                  <a:cs typeface="Arial" charset="0"/>
                </a:rPr>
                <a:t>SCL</a:t>
              </a:r>
            </a:p>
          </p:txBody>
        </p:sp>
        <p:cxnSp>
          <p:nvCxnSpPr>
            <p:cNvPr id="20" name="Straight Connector 19">
              <a:extLst>
                <a:ext uri="{FF2B5EF4-FFF2-40B4-BE49-F238E27FC236}">
                  <a16:creationId xmlns:a16="http://schemas.microsoft.com/office/drawing/2014/main" id="{2D78DCAD-258A-4524-897A-E216422917CE}"/>
                </a:ext>
              </a:extLst>
            </p:cNvPr>
            <p:cNvCxnSpPr/>
            <p:nvPr/>
          </p:nvCxnSpPr>
          <p:spPr bwMode="auto">
            <a:xfrm>
              <a:off x="1321021"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5C3AE77-4727-4E41-AB51-B8F6C3695953}"/>
                </a:ext>
              </a:extLst>
            </p:cNvPr>
            <p:cNvCxnSpPr/>
            <p:nvPr/>
          </p:nvCxnSpPr>
          <p:spPr bwMode="auto">
            <a:xfrm flipV="1">
              <a:off x="154412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BF36CC9-FD72-4123-A0BD-DC891F3789B0}"/>
                </a:ext>
              </a:extLst>
            </p:cNvPr>
            <p:cNvCxnSpPr/>
            <p:nvPr/>
          </p:nvCxnSpPr>
          <p:spPr bwMode="auto">
            <a:xfrm>
              <a:off x="1544122"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F7878487-9556-41A5-9AA0-EA81418A02A4}"/>
                </a:ext>
              </a:extLst>
            </p:cNvPr>
            <p:cNvCxnSpPr/>
            <p:nvPr/>
          </p:nvCxnSpPr>
          <p:spPr bwMode="auto">
            <a:xfrm flipV="1">
              <a:off x="1777638"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8B68A5B-D389-4441-8ACA-C6E382F399DD}"/>
                </a:ext>
              </a:extLst>
            </p:cNvPr>
            <p:cNvCxnSpPr/>
            <p:nvPr/>
          </p:nvCxnSpPr>
          <p:spPr bwMode="auto">
            <a:xfrm>
              <a:off x="1777216"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518F74C-A0C9-4458-94B9-B24191D12EB2}"/>
                </a:ext>
              </a:extLst>
            </p:cNvPr>
            <p:cNvCxnSpPr/>
            <p:nvPr/>
          </p:nvCxnSpPr>
          <p:spPr bwMode="auto">
            <a:xfrm flipV="1">
              <a:off x="2000317"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3ACADA4-F538-4EB8-B37E-C1716DB78768}"/>
                </a:ext>
              </a:extLst>
            </p:cNvPr>
            <p:cNvCxnSpPr/>
            <p:nvPr/>
          </p:nvCxnSpPr>
          <p:spPr bwMode="auto">
            <a:xfrm>
              <a:off x="2000317"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7BAF81B-64D7-4810-96B6-E77FAE620EE5}"/>
                </a:ext>
              </a:extLst>
            </p:cNvPr>
            <p:cNvCxnSpPr/>
            <p:nvPr/>
          </p:nvCxnSpPr>
          <p:spPr bwMode="auto">
            <a:xfrm flipV="1">
              <a:off x="2233833"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A2EB111-EB22-41B0-8E63-A6060D14D7D0}"/>
                </a:ext>
              </a:extLst>
            </p:cNvPr>
            <p:cNvCxnSpPr/>
            <p:nvPr/>
          </p:nvCxnSpPr>
          <p:spPr bwMode="auto">
            <a:xfrm>
              <a:off x="2223093"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EE39CDA-8F63-40C8-BDBC-D80B05B6F401}"/>
                </a:ext>
              </a:extLst>
            </p:cNvPr>
            <p:cNvCxnSpPr/>
            <p:nvPr/>
          </p:nvCxnSpPr>
          <p:spPr bwMode="auto">
            <a:xfrm flipV="1">
              <a:off x="244619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C856FFB-BFD6-4A6C-A2E8-D29BD8467D01}"/>
                </a:ext>
              </a:extLst>
            </p:cNvPr>
            <p:cNvCxnSpPr/>
            <p:nvPr/>
          </p:nvCxnSpPr>
          <p:spPr bwMode="auto">
            <a:xfrm>
              <a:off x="2446192"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07C1CAD-C3E2-41BB-B727-13DFBF4507C9}"/>
                </a:ext>
              </a:extLst>
            </p:cNvPr>
            <p:cNvCxnSpPr/>
            <p:nvPr/>
          </p:nvCxnSpPr>
          <p:spPr bwMode="auto">
            <a:xfrm flipV="1">
              <a:off x="2679709"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7CA067A-133E-4ED6-B333-220C06856D95}"/>
                </a:ext>
              </a:extLst>
            </p:cNvPr>
            <p:cNvCxnSpPr/>
            <p:nvPr/>
          </p:nvCxnSpPr>
          <p:spPr bwMode="auto">
            <a:xfrm>
              <a:off x="2679288"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C76A142-331A-40AA-932D-489ADCA47DF6}"/>
                </a:ext>
              </a:extLst>
            </p:cNvPr>
            <p:cNvCxnSpPr/>
            <p:nvPr/>
          </p:nvCxnSpPr>
          <p:spPr bwMode="auto">
            <a:xfrm flipV="1">
              <a:off x="2902387"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3CF2D32A-35DE-476F-B931-9E8B10B2E934}"/>
                </a:ext>
              </a:extLst>
            </p:cNvPr>
            <p:cNvCxnSpPr/>
            <p:nvPr/>
          </p:nvCxnSpPr>
          <p:spPr bwMode="auto">
            <a:xfrm>
              <a:off x="2902387"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4C6F3871-14F4-42BF-9513-8265EB784749}"/>
                </a:ext>
              </a:extLst>
            </p:cNvPr>
            <p:cNvCxnSpPr/>
            <p:nvPr/>
          </p:nvCxnSpPr>
          <p:spPr bwMode="auto">
            <a:xfrm flipV="1">
              <a:off x="3135904"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165F1677-89C6-4F59-BA44-EA600F5D5248}"/>
                </a:ext>
              </a:extLst>
            </p:cNvPr>
            <p:cNvCxnSpPr/>
            <p:nvPr/>
          </p:nvCxnSpPr>
          <p:spPr bwMode="auto">
            <a:xfrm>
              <a:off x="3145804"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1BD028B5-2B24-4233-A96A-750950629CF3}"/>
                </a:ext>
              </a:extLst>
            </p:cNvPr>
            <p:cNvCxnSpPr/>
            <p:nvPr/>
          </p:nvCxnSpPr>
          <p:spPr bwMode="auto">
            <a:xfrm flipV="1">
              <a:off x="3368904"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137025A-DEC0-46AC-A846-E652A896F064}"/>
                </a:ext>
              </a:extLst>
            </p:cNvPr>
            <p:cNvCxnSpPr/>
            <p:nvPr/>
          </p:nvCxnSpPr>
          <p:spPr bwMode="auto">
            <a:xfrm>
              <a:off x="3368904"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A88A3F1-9F12-4A81-8D4C-96E727DB8BC3}"/>
                </a:ext>
              </a:extLst>
            </p:cNvPr>
            <p:cNvCxnSpPr/>
            <p:nvPr/>
          </p:nvCxnSpPr>
          <p:spPr bwMode="auto">
            <a:xfrm flipV="1">
              <a:off x="3602421"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FEBF730C-56CC-4CE4-8CD4-6E4B90093DD8}"/>
                </a:ext>
              </a:extLst>
            </p:cNvPr>
            <p:cNvCxnSpPr/>
            <p:nvPr/>
          </p:nvCxnSpPr>
          <p:spPr bwMode="auto">
            <a:xfrm>
              <a:off x="3601999"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217A61EB-B3D8-4314-B2E3-648B02CAEB2A}"/>
                </a:ext>
              </a:extLst>
            </p:cNvPr>
            <p:cNvCxnSpPr/>
            <p:nvPr/>
          </p:nvCxnSpPr>
          <p:spPr bwMode="auto">
            <a:xfrm flipV="1">
              <a:off x="3825099"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269CFD77-5F3B-447F-87DE-249A3C46A429}"/>
                </a:ext>
              </a:extLst>
            </p:cNvPr>
            <p:cNvCxnSpPr/>
            <p:nvPr/>
          </p:nvCxnSpPr>
          <p:spPr bwMode="auto">
            <a:xfrm>
              <a:off x="3825099"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EB464A44-0E74-4D4C-90D3-465D7789237B}"/>
                </a:ext>
              </a:extLst>
            </p:cNvPr>
            <p:cNvCxnSpPr/>
            <p:nvPr/>
          </p:nvCxnSpPr>
          <p:spPr bwMode="auto">
            <a:xfrm flipV="1">
              <a:off x="4058616"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1A123E4-105A-4C1B-9615-BD7C232B1BB7}"/>
                </a:ext>
              </a:extLst>
            </p:cNvPr>
            <p:cNvCxnSpPr/>
            <p:nvPr/>
          </p:nvCxnSpPr>
          <p:spPr bwMode="auto">
            <a:xfrm>
              <a:off x="4047876"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B40F3AC-EC9B-4626-9A43-F791849C14E0}"/>
                </a:ext>
              </a:extLst>
            </p:cNvPr>
            <p:cNvCxnSpPr/>
            <p:nvPr/>
          </p:nvCxnSpPr>
          <p:spPr bwMode="auto">
            <a:xfrm flipV="1">
              <a:off x="4270975"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EE6CE809-584A-4B74-9D16-B5C2A8857FB2}"/>
                </a:ext>
              </a:extLst>
            </p:cNvPr>
            <p:cNvCxnSpPr/>
            <p:nvPr/>
          </p:nvCxnSpPr>
          <p:spPr bwMode="auto">
            <a:xfrm>
              <a:off x="4270975"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0385B0B9-8231-4CBE-A8C3-BBD95E0D55E7}"/>
                </a:ext>
              </a:extLst>
            </p:cNvPr>
            <p:cNvCxnSpPr/>
            <p:nvPr/>
          </p:nvCxnSpPr>
          <p:spPr bwMode="auto">
            <a:xfrm flipV="1">
              <a:off x="450449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028AFA6-DB6B-43D7-9A8A-4738E9CD51A3}"/>
                </a:ext>
              </a:extLst>
            </p:cNvPr>
            <p:cNvCxnSpPr/>
            <p:nvPr/>
          </p:nvCxnSpPr>
          <p:spPr bwMode="auto">
            <a:xfrm>
              <a:off x="4504072"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E5755118-14FC-4EC5-A5BC-7B1F918DB1D3}"/>
                </a:ext>
              </a:extLst>
            </p:cNvPr>
            <p:cNvCxnSpPr/>
            <p:nvPr/>
          </p:nvCxnSpPr>
          <p:spPr bwMode="auto">
            <a:xfrm flipV="1">
              <a:off x="4727171"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FDA80363-8073-433D-BCDA-EBBBFB58623B}"/>
                </a:ext>
              </a:extLst>
            </p:cNvPr>
            <p:cNvCxnSpPr/>
            <p:nvPr/>
          </p:nvCxnSpPr>
          <p:spPr bwMode="auto">
            <a:xfrm>
              <a:off x="4727171"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3EF6EBCE-00AC-4C7A-9490-05D0A7589049}"/>
                </a:ext>
              </a:extLst>
            </p:cNvPr>
            <p:cNvCxnSpPr/>
            <p:nvPr/>
          </p:nvCxnSpPr>
          <p:spPr bwMode="auto">
            <a:xfrm flipV="1">
              <a:off x="4960687"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36021DAB-3FE2-48F9-ADE7-2FEA24F21CEB}"/>
                </a:ext>
              </a:extLst>
            </p:cNvPr>
            <p:cNvCxnSpPr/>
            <p:nvPr/>
          </p:nvCxnSpPr>
          <p:spPr bwMode="auto">
            <a:xfrm>
              <a:off x="4965403"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4D41E006-B9AC-41C0-8B41-FC4A60DE062E}"/>
                </a:ext>
              </a:extLst>
            </p:cNvPr>
            <p:cNvCxnSpPr/>
            <p:nvPr/>
          </p:nvCxnSpPr>
          <p:spPr bwMode="auto">
            <a:xfrm flipH="1">
              <a:off x="1364459" y="4983552"/>
              <a:ext cx="160886" cy="262518"/>
            </a:xfrm>
            <a:prstGeom prst="line">
              <a:avLst/>
            </a:prstGeom>
            <a:noFill/>
            <a:ln w="19050"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65D49C2-7F9F-4BC1-834E-FFC92379A137}"/>
                </a:ext>
              </a:extLst>
            </p:cNvPr>
            <p:cNvCxnSpPr/>
            <p:nvPr/>
          </p:nvCxnSpPr>
          <p:spPr bwMode="auto">
            <a:xfrm flipH="1" flipV="1">
              <a:off x="1460306" y="5114255"/>
              <a:ext cx="65041" cy="128465"/>
            </a:xfrm>
            <a:prstGeom prst="line">
              <a:avLst/>
            </a:prstGeom>
            <a:noFill/>
            <a:ln w="1905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EBDBB13-3C89-41E1-BDE4-9D4BB5E43946}"/>
                </a:ext>
              </a:extLst>
            </p:cNvPr>
            <p:cNvCxnSpPr/>
            <p:nvPr/>
          </p:nvCxnSpPr>
          <p:spPr bwMode="auto">
            <a:xfrm>
              <a:off x="1525347" y="4983552"/>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AE3A3236-7E5D-4A0D-8C12-D827252EF79E}"/>
                </a:ext>
              </a:extLst>
            </p:cNvPr>
            <p:cNvCxnSpPr/>
            <p:nvPr/>
          </p:nvCxnSpPr>
          <p:spPr bwMode="auto">
            <a:xfrm>
              <a:off x="1525347" y="5246070"/>
              <a:ext cx="305706" cy="0"/>
            </a:xfrm>
            <a:prstGeom prst="line">
              <a:avLst/>
            </a:prstGeom>
            <a:noFill/>
            <a:ln w="19050" cap="flat" cmpd="sng" algn="ctr">
              <a:solidFill>
                <a:schemeClr val="tx1"/>
              </a:solidFill>
              <a:prstDash val="solid"/>
              <a:round/>
              <a:headEnd type="none" w="med" len="med"/>
              <a:tailEnd type="none" w="med" len="med"/>
            </a:ln>
            <a:effectLst/>
          </p:spPr>
        </p:cxnSp>
        <p:grpSp>
          <p:nvGrpSpPr>
            <p:cNvPr id="57" name="Group 56">
              <a:extLst>
                <a:ext uri="{FF2B5EF4-FFF2-40B4-BE49-F238E27FC236}">
                  <a16:creationId xmlns:a16="http://schemas.microsoft.com/office/drawing/2014/main" id="{7AE73EB5-36DD-4017-B680-337900EB3ABC}"/>
                </a:ext>
              </a:extLst>
            </p:cNvPr>
            <p:cNvGrpSpPr/>
            <p:nvPr/>
          </p:nvGrpSpPr>
          <p:grpSpPr>
            <a:xfrm rot="10800000">
              <a:off x="1831736" y="4983552"/>
              <a:ext cx="77782" cy="259168"/>
              <a:chOff x="3942229" y="5494019"/>
              <a:chExt cx="72561" cy="220981"/>
            </a:xfrm>
          </p:grpSpPr>
          <p:cxnSp>
            <p:nvCxnSpPr>
              <p:cNvPr id="58" name="Straight Connector 57">
                <a:extLst>
                  <a:ext uri="{FF2B5EF4-FFF2-40B4-BE49-F238E27FC236}">
                    <a16:creationId xmlns:a16="http://schemas.microsoft.com/office/drawing/2014/main" id="{D8131455-2A12-48BE-A2E1-5F419BF90668}"/>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FE243DF-2E8B-4903-950D-2E6C5FDC23D3}"/>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nvGrpSpPr>
            <p:cNvPr id="60" name="Group 59">
              <a:extLst>
                <a:ext uri="{FF2B5EF4-FFF2-40B4-BE49-F238E27FC236}">
                  <a16:creationId xmlns:a16="http://schemas.microsoft.com/office/drawing/2014/main" id="{B108ACFE-284A-413C-B298-50A13D7866E8}"/>
                </a:ext>
              </a:extLst>
            </p:cNvPr>
            <p:cNvGrpSpPr/>
            <p:nvPr/>
          </p:nvGrpSpPr>
          <p:grpSpPr>
            <a:xfrm>
              <a:off x="1896778" y="4983552"/>
              <a:ext cx="461950" cy="262518"/>
              <a:chOff x="3942229" y="5494019"/>
              <a:chExt cx="430951" cy="223837"/>
            </a:xfrm>
          </p:grpSpPr>
          <p:grpSp>
            <p:nvGrpSpPr>
              <p:cNvPr id="61" name="Group 60">
                <a:extLst>
                  <a:ext uri="{FF2B5EF4-FFF2-40B4-BE49-F238E27FC236}">
                    <a16:creationId xmlns:a16="http://schemas.microsoft.com/office/drawing/2014/main" id="{CDE6F619-A78D-46C9-871E-189807DF812C}"/>
                  </a:ext>
                </a:extLst>
              </p:cNvPr>
              <p:cNvGrpSpPr/>
              <p:nvPr/>
            </p:nvGrpSpPr>
            <p:grpSpPr>
              <a:xfrm>
                <a:off x="3942229" y="5494019"/>
                <a:ext cx="72561" cy="220981"/>
                <a:chOff x="3942229" y="5494019"/>
                <a:chExt cx="72561" cy="220981"/>
              </a:xfrm>
            </p:grpSpPr>
            <p:cxnSp>
              <p:nvCxnSpPr>
                <p:cNvPr id="67" name="Straight Connector 66">
                  <a:extLst>
                    <a:ext uri="{FF2B5EF4-FFF2-40B4-BE49-F238E27FC236}">
                      <a16:creationId xmlns:a16="http://schemas.microsoft.com/office/drawing/2014/main" id="{855FC563-9717-4C2A-A9B0-2214F90CE0A1}"/>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E426AF31-FC94-4023-A2F0-6CBDF53105BA}"/>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62" name="Straight Connector 61">
                <a:extLst>
                  <a:ext uri="{FF2B5EF4-FFF2-40B4-BE49-F238E27FC236}">
                    <a16:creationId xmlns:a16="http://schemas.microsoft.com/office/drawing/2014/main" id="{9C3BC7A5-AA70-45F1-9393-6D772A736616}"/>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A335542B-770B-4F22-BC73-F5CAC00F4A71}"/>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64" name="Group 63">
                <a:extLst>
                  <a:ext uri="{FF2B5EF4-FFF2-40B4-BE49-F238E27FC236}">
                    <a16:creationId xmlns:a16="http://schemas.microsoft.com/office/drawing/2014/main" id="{93860B93-4A9E-4F81-BBF2-AE2AD0D2F53C}"/>
                  </a:ext>
                </a:extLst>
              </p:cNvPr>
              <p:cNvGrpSpPr/>
              <p:nvPr/>
            </p:nvGrpSpPr>
            <p:grpSpPr>
              <a:xfrm rot="10800000">
                <a:off x="4300619" y="5494019"/>
                <a:ext cx="72561" cy="220981"/>
                <a:chOff x="3942229" y="5494019"/>
                <a:chExt cx="72561" cy="220981"/>
              </a:xfrm>
            </p:grpSpPr>
            <p:cxnSp>
              <p:nvCxnSpPr>
                <p:cNvPr id="65" name="Straight Connector 64">
                  <a:extLst>
                    <a:ext uri="{FF2B5EF4-FFF2-40B4-BE49-F238E27FC236}">
                      <a16:creationId xmlns:a16="http://schemas.microsoft.com/office/drawing/2014/main" id="{C2344867-F582-4C89-9539-D7232E0461A9}"/>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9736A07D-015B-4467-8919-D9BE6EF9ABBC}"/>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69" name="Group 68">
              <a:extLst>
                <a:ext uri="{FF2B5EF4-FFF2-40B4-BE49-F238E27FC236}">
                  <a16:creationId xmlns:a16="http://schemas.microsoft.com/office/drawing/2014/main" id="{0668C1FF-31CB-4F70-9B5E-86DA7BBB9D33}"/>
                </a:ext>
              </a:extLst>
            </p:cNvPr>
            <p:cNvGrpSpPr/>
            <p:nvPr/>
          </p:nvGrpSpPr>
          <p:grpSpPr>
            <a:xfrm>
              <a:off x="2358728" y="4983552"/>
              <a:ext cx="461950" cy="262518"/>
              <a:chOff x="3942229" y="5494019"/>
              <a:chExt cx="430951" cy="223837"/>
            </a:xfrm>
          </p:grpSpPr>
          <p:grpSp>
            <p:nvGrpSpPr>
              <p:cNvPr id="70" name="Group 69">
                <a:extLst>
                  <a:ext uri="{FF2B5EF4-FFF2-40B4-BE49-F238E27FC236}">
                    <a16:creationId xmlns:a16="http://schemas.microsoft.com/office/drawing/2014/main" id="{7BC14BBC-513D-4E17-B87F-833198FB5DD0}"/>
                  </a:ext>
                </a:extLst>
              </p:cNvPr>
              <p:cNvGrpSpPr/>
              <p:nvPr/>
            </p:nvGrpSpPr>
            <p:grpSpPr>
              <a:xfrm>
                <a:off x="3942229" y="5494019"/>
                <a:ext cx="72561" cy="220981"/>
                <a:chOff x="3942229" y="5494019"/>
                <a:chExt cx="72561" cy="220981"/>
              </a:xfrm>
            </p:grpSpPr>
            <p:cxnSp>
              <p:nvCxnSpPr>
                <p:cNvPr id="76" name="Straight Connector 75">
                  <a:extLst>
                    <a:ext uri="{FF2B5EF4-FFF2-40B4-BE49-F238E27FC236}">
                      <a16:creationId xmlns:a16="http://schemas.microsoft.com/office/drawing/2014/main" id="{4ADE67F1-62F6-41FC-8DB1-15C4BD5D65F9}"/>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DD707523-1CFE-4B2C-B295-957789A13367}"/>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71" name="Straight Connector 70">
                <a:extLst>
                  <a:ext uri="{FF2B5EF4-FFF2-40B4-BE49-F238E27FC236}">
                    <a16:creationId xmlns:a16="http://schemas.microsoft.com/office/drawing/2014/main" id="{BB40C7B2-72C4-4542-AF9F-CE0EBAF0DAA6}"/>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F8F9000F-1B7C-485F-B6D6-408AC24E6028}"/>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73" name="Group 72">
                <a:extLst>
                  <a:ext uri="{FF2B5EF4-FFF2-40B4-BE49-F238E27FC236}">
                    <a16:creationId xmlns:a16="http://schemas.microsoft.com/office/drawing/2014/main" id="{1C249F8A-BFC5-441A-B769-97DF3B571091}"/>
                  </a:ext>
                </a:extLst>
              </p:cNvPr>
              <p:cNvGrpSpPr/>
              <p:nvPr/>
            </p:nvGrpSpPr>
            <p:grpSpPr>
              <a:xfrm rot="10800000">
                <a:off x="4300619" y="5494019"/>
                <a:ext cx="72561" cy="220981"/>
                <a:chOff x="3942229" y="5494019"/>
                <a:chExt cx="72561" cy="220981"/>
              </a:xfrm>
            </p:grpSpPr>
            <p:cxnSp>
              <p:nvCxnSpPr>
                <p:cNvPr id="74" name="Straight Connector 73">
                  <a:extLst>
                    <a:ext uri="{FF2B5EF4-FFF2-40B4-BE49-F238E27FC236}">
                      <a16:creationId xmlns:a16="http://schemas.microsoft.com/office/drawing/2014/main" id="{A77D213F-6DFB-4E26-8FCC-878D9441D60A}"/>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42F2859F-885E-4144-A830-DEB87A6EB17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78" name="Group 77">
              <a:extLst>
                <a:ext uri="{FF2B5EF4-FFF2-40B4-BE49-F238E27FC236}">
                  <a16:creationId xmlns:a16="http://schemas.microsoft.com/office/drawing/2014/main" id="{56B38E50-1BAD-4CEB-909E-CD630D280351}"/>
                </a:ext>
              </a:extLst>
            </p:cNvPr>
            <p:cNvGrpSpPr/>
            <p:nvPr/>
          </p:nvGrpSpPr>
          <p:grpSpPr>
            <a:xfrm>
              <a:off x="2807939" y="4983552"/>
              <a:ext cx="461950" cy="262518"/>
              <a:chOff x="3942229" y="5494019"/>
              <a:chExt cx="430951" cy="223837"/>
            </a:xfrm>
          </p:grpSpPr>
          <p:grpSp>
            <p:nvGrpSpPr>
              <p:cNvPr id="79" name="Group 78">
                <a:extLst>
                  <a:ext uri="{FF2B5EF4-FFF2-40B4-BE49-F238E27FC236}">
                    <a16:creationId xmlns:a16="http://schemas.microsoft.com/office/drawing/2014/main" id="{BC20CFB9-B4FE-477F-B678-6045F1CF95BE}"/>
                  </a:ext>
                </a:extLst>
              </p:cNvPr>
              <p:cNvGrpSpPr/>
              <p:nvPr/>
            </p:nvGrpSpPr>
            <p:grpSpPr>
              <a:xfrm>
                <a:off x="3942229" y="5494019"/>
                <a:ext cx="72561" cy="220981"/>
                <a:chOff x="3942229" y="5494019"/>
                <a:chExt cx="72561" cy="220981"/>
              </a:xfrm>
            </p:grpSpPr>
            <p:cxnSp>
              <p:nvCxnSpPr>
                <p:cNvPr id="85" name="Straight Connector 84">
                  <a:extLst>
                    <a:ext uri="{FF2B5EF4-FFF2-40B4-BE49-F238E27FC236}">
                      <a16:creationId xmlns:a16="http://schemas.microsoft.com/office/drawing/2014/main" id="{BEBFAB1F-CC22-4346-8DC6-E20658CA5A73}"/>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951FCCD1-D202-4B71-9D02-2F84034E551B}"/>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80" name="Straight Connector 79">
                <a:extLst>
                  <a:ext uri="{FF2B5EF4-FFF2-40B4-BE49-F238E27FC236}">
                    <a16:creationId xmlns:a16="http://schemas.microsoft.com/office/drawing/2014/main" id="{84EB0DEB-B427-442A-8939-E9725B83419E}"/>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7F4AFCB7-30D7-4A0D-8499-67A144CE7C5C}"/>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82" name="Group 81">
                <a:extLst>
                  <a:ext uri="{FF2B5EF4-FFF2-40B4-BE49-F238E27FC236}">
                    <a16:creationId xmlns:a16="http://schemas.microsoft.com/office/drawing/2014/main" id="{4F776C24-C3D0-4EE0-AD5D-E822EEFC23E6}"/>
                  </a:ext>
                </a:extLst>
              </p:cNvPr>
              <p:cNvGrpSpPr/>
              <p:nvPr/>
            </p:nvGrpSpPr>
            <p:grpSpPr>
              <a:xfrm rot="10800000">
                <a:off x="4300619" y="5494019"/>
                <a:ext cx="72561" cy="220981"/>
                <a:chOff x="3942229" y="5494019"/>
                <a:chExt cx="72561" cy="220981"/>
              </a:xfrm>
            </p:grpSpPr>
            <p:cxnSp>
              <p:nvCxnSpPr>
                <p:cNvPr id="83" name="Straight Connector 82">
                  <a:extLst>
                    <a:ext uri="{FF2B5EF4-FFF2-40B4-BE49-F238E27FC236}">
                      <a16:creationId xmlns:a16="http://schemas.microsoft.com/office/drawing/2014/main" id="{FAFAA9AC-CB1B-46B8-828C-6D9B8D5FCA8E}"/>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1DB4FCDC-81DD-409A-9047-C2A0B2C3ECFB}"/>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87" name="Group 86">
              <a:extLst>
                <a:ext uri="{FF2B5EF4-FFF2-40B4-BE49-F238E27FC236}">
                  <a16:creationId xmlns:a16="http://schemas.microsoft.com/office/drawing/2014/main" id="{4601068F-DB7A-4ED7-9B4A-A340045D6287}"/>
                </a:ext>
              </a:extLst>
            </p:cNvPr>
            <p:cNvGrpSpPr/>
            <p:nvPr/>
          </p:nvGrpSpPr>
          <p:grpSpPr>
            <a:xfrm>
              <a:off x="3257150" y="4983552"/>
              <a:ext cx="461950" cy="262518"/>
              <a:chOff x="3942229" y="5494019"/>
              <a:chExt cx="430951" cy="223837"/>
            </a:xfrm>
          </p:grpSpPr>
          <p:grpSp>
            <p:nvGrpSpPr>
              <p:cNvPr id="88" name="Group 87">
                <a:extLst>
                  <a:ext uri="{FF2B5EF4-FFF2-40B4-BE49-F238E27FC236}">
                    <a16:creationId xmlns:a16="http://schemas.microsoft.com/office/drawing/2014/main" id="{429B1692-7227-4922-827F-A3670B8562A1}"/>
                  </a:ext>
                </a:extLst>
              </p:cNvPr>
              <p:cNvGrpSpPr/>
              <p:nvPr/>
            </p:nvGrpSpPr>
            <p:grpSpPr>
              <a:xfrm>
                <a:off x="3942229" y="5494019"/>
                <a:ext cx="72561" cy="220981"/>
                <a:chOff x="3942229" y="5494019"/>
                <a:chExt cx="72561" cy="220981"/>
              </a:xfrm>
            </p:grpSpPr>
            <p:cxnSp>
              <p:nvCxnSpPr>
                <p:cNvPr id="94" name="Straight Connector 93">
                  <a:extLst>
                    <a:ext uri="{FF2B5EF4-FFF2-40B4-BE49-F238E27FC236}">
                      <a16:creationId xmlns:a16="http://schemas.microsoft.com/office/drawing/2014/main" id="{AD61782A-4607-4828-BEAC-FAD236DC46D7}"/>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6C377EDC-5730-4977-8420-EB15DA6CF6B1}"/>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89" name="Straight Connector 88">
                <a:extLst>
                  <a:ext uri="{FF2B5EF4-FFF2-40B4-BE49-F238E27FC236}">
                    <a16:creationId xmlns:a16="http://schemas.microsoft.com/office/drawing/2014/main" id="{5EF349D1-8357-4A71-9297-8F6CBBBB382F}"/>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3F9FDD8F-C52D-4D63-8DC1-5EE6C2150D52}"/>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91" name="Group 90">
                <a:extLst>
                  <a:ext uri="{FF2B5EF4-FFF2-40B4-BE49-F238E27FC236}">
                    <a16:creationId xmlns:a16="http://schemas.microsoft.com/office/drawing/2014/main" id="{279DBC13-41BF-4896-B605-37A861EE8401}"/>
                  </a:ext>
                </a:extLst>
              </p:cNvPr>
              <p:cNvGrpSpPr/>
              <p:nvPr/>
            </p:nvGrpSpPr>
            <p:grpSpPr>
              <a:xfrm rot="10800000">
                <a:off x="4300619" y="5494019"/>
                <a:ext cx="72561" cy="220981"/>
                <a:chOff x="3942229" y="5494019"/>
                <a:chExt cx="72561" cy="220981"/>
              </a:xfrm>
            </p:grpSpPr>
            <p:cxnSp>
              <p:nvCxnSpPr>
                <p:cNvPr id="92" name="Straight Connector 91">
                  <a:extLst>
                    <a:ext uri="{FF2B5EF4-FFF2-40B4-BE49-F238E27FC236}">
                      <a16:creationId xmlns:a16="http://schemas.microsoft.com/office/drawing/2014/main" id="{18FC0B45-A9DA-4EA9-B6C9-1F38388A58E5}"/>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8CBCAF40-C728-495F-A545-7C7996E1EC7C}"/>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96" name="Group 95">
              <a:extLst>
                <a:ext uri="{FF2B5EF4-FFF2-40B4-BE49-F238E27FC236}">
                  <a16:creationId xmlns:a16="http://schemas.microsoft.com/office/drawing/2014/main" id="{5E344DD2-8C6C-480D-983F-3BB2CF9C42F6}"/>
                </a:ext>
              </a:extLst>
            </p:cNvPr>
            <p:cNvGrpSpPr/>
            <p:nvPr/>
          </p:nvGrpSpPr>
          <p:grpSpPr>
            <a:xfrm>
              <a:off x="3706361" y="4983552"/>
              <a:ext cx="461950" cy="262518"/>
              <a:chOff x="3942229" y="5494019"/>
              <a:chExt cx="430951" cy="223837"/>
            </a:xfrm>
          </p:grpSpPr>
          <p:grpSp>
            <p:nvGrpSpPr>
              <p:cNvPr id="97" name="Group 96">
                <a:extLst>
                  <a:ext uri="{FF2B5EF4-FFF2-40B4-BE49-F238E27FC236}">
                    <a16:creationId xmlns:a16="http://schemas.microsoft.com/office/drawing/2014/main" id="{7BD0B890-6716-4B98-B9A7-584A0DA143C9}"/>
                  </a:ext>
                </a:extLst>
              </p:cNvPr>
              <p:cNvGrpSpPr/>
              <p:nvPr/>
            </p:nvGrpSpPr>
            <p:grpSpPr>
              <a:xfrm>
                <a:off x="3942229" y="5494019"/>
                <a:ext cx="72561" cy="220981"/>
                <a:chOff x="3942229" y="5494019"/>
                <a:chExt cx="72561" cy="220981"/>
              </a:xfrm>
            </p:grpSpPr>
            <p:cxnSp>
              <p:nvCxnSpPr>
                <p:cNvPr id="103" name="Straight Connector 102">
                  <a:extLst>
                    <a:ext uri="{FF2B5EF4-FFF2-40B4-BE49-F238E27FC236}">
                      <a16:creationId xmlns:a16="http://schemas.microsoft.com/office/drawing/2014/main" id="{8FFC4C36-A32D-4891-A3F4-9EAFBD7AC779}"/>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C0C3FA5D-DE8A-436E-85C2-441547589047}"/>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98" name="Straight Connector 97">
                <a:extLst>
                  <a:ext uri="{FF2B5EF4-FFF2-40B4-BE49-F238E27FC236}">
                    <a16:creationId xmlns:a16="http://schemas.microsoft.com/office/drawing/2014/main" id="{D1739F77-5B3D-4C8A-A2C1-300345A6CD3D}"/>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ABEA41A2-A23D-4C26-AEA3-71D2EEE03E8B}"/>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00" name="Group 99">
                <a:extLst>
                  <a:ext uri="{FF2B5EF4-FFF2-40B4-BE49-F238E27FC236}">
                    <a16:creationId xmlns:a16="http://schemas.microsoft.com/office/drawing/2014/main" id="{495C46B6-BB40-48CD-BFC7-0929F5A339C2}"/>
                  </a:ext>
                </a:extLst>
              </p:cNvPr>
              <p:cNvGrpSpPr/>
              <p:nvPr/>
            </p:nvGrpSpPr>
            <p:grpSpPr>
              <a:xfrm rot="10800000">
                <a:off x="4300619" y="5494019"/>
                <a:ext cx="72561" cy="220981"/>
                <a:chOff x="3942229" y="5494019"/>
                <a:chExt cx="72561" cy="220981"/>
              </a:xfrm>
            </p:grpSpPr>
            <p:cxnSp>
              <p:nvCxnSpPr>
                <p:cNvPr id="101" name="Straight Connector 100">
                  <a:extLst>
                    <a:ext uri="{FF2B5EF4-FFF2-40B4-BE49-F238E27FC236}">
                      <a16:creationId xmlns:a16="http://schemas.microsoft.com/office/drawing/2014/main" id="{4FD92F48-08AF-4C01-8E6C-2174824D04DE}"/>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2F71BE3A-3CAF-4ACC-A52B-B52CA49D627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05" name="Group 104">
              <a:extLst>
                <a:ext uri="{FF2B5EF4-FFF2-40B4-BE49-F238E27FC236}">
                  <a16:creationId xmlns:a16="http://schemas.microsoft.com/office/drawing/2014/main" id="{3EC74B5B-3ADC-4419-B617-20B39F2574E5}"/>
                </a:ext>
              </a:extLst>
            </p:cNvPr>
            <p:cNvGrpSpPr/>
            <p:nvPr/>
          </p:nvGrpSpPr>
          <p:grpSpPr>
            <a:xfrm>
              <a:off x="4168313" y="4983552"/>
              <a:ext cx="461950" cy="262518"/>
              <a:chOff x="3942229" y="5494019"/>
              <a:chExt cx="430951" cy="223837"/>
            </a:xfrm>
          </p:grpSpPr>
          <p:grpSp>
            <p:nvGrpSpPr>
              <p:cNvPr id="106" name="Group 105">
                <a:extLst>
                  <a:ext uri="{FF2B5EF4-FFF2-40B4-BE49-F238E27FC236}">
                    <a16:creationId xmlns:a16="http://schemas.microsoft.com/office/drawing/2014/main" id="{65FC2BE5-EEE6-492C-B75F-C72465C6B810}"/>
                  </a:ext>
                </a:extLst>
              </p:cNvPr>
              <p:cNvGrpSpPr/>
              <p:nvPr/>
            </p:nvGrpSpPr>
            <p:grpSpPr>
              <a:xfrm>
                <a:off x="3942229" y="5494019"/>
                <a:ext cx="72561" cy="220981"/>
                <a:chOff x="3942229" y="5494019"/>
                <a:chExt cx="72561" cy="220981"/>
              </a:xfrm>
            </p:grpSpPr>
            <p:cxnSp>
              <p:nvCxnSpPr>
                <p:cNvPr id="112" name="Straight Connector 111">
                  <a:extLst>
                    <a:ext uri="{FF2B5EF4-FFF2-40B4-BE49-F238E27FC236}">
                      <a16:creationId xmlns:a16="http://schemas.microsoft.com/office/drawing/2014/main" id="{FBBB2C62-A28C-4F33-8F00-260BE0447B06}"/>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ADDADE6F-48C9-4B9A-889D-F5D73CF11DD5}"/>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07" name="Straight Connector 106">
                <a:extLst>
                  <a:ext uri="{FF2B5EF4-FFF2-40B4-BE49-F238E27FC236}">
                    <a16:creationId xmlns:a16="http://schemas.microsoft.com/office/drawing/2014/main" id="{93955829-A730-485D-B51F-F511C4F1D67A}"/>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C4346ED7-CAFE-41D3-A132-41F31017C620}"/>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109" name="Group 108">
                <a:extLst>
                  <a:ext uri="{FF2B5EF4-FFF2-40B4-BE49-F238E27FC236}">
                    <a16:creationId xmlns:a16="http://schemas.microsoft.com/office/drawing/2014/main" id="{A3827E59-7D0F-401A-82C6-FFBA6A3279EA}"/>
                  </a:ext>
                </a:extLst>
              </p:cNvPr>
              <p:cNvGrpSpPr/>
              <p:nvPr/>
            </p:nvGrpSpPr>
            <p:grpSpPr>
              <a:xfrm rot="10800000">
                <a:off x="4300619" y="5494019"/>
                <a:ext cx="72561" cy="220981"/>
                <a:chOff x="3942229" y="5494019"/>
                <a:chExt cx="72561" cy="220981"/>
              </a:xfrm>
            </p:grpSpPr>
            <p:cxnSp>
              <p:nvCxnSpPr>
                <p:cNvPr id="110" name="Straight Connector 109">
                  <a:extLst>
                    <a:ext uri="{FF2B5EF4-FFF2-40B4-BE49-F238E27FC236}">
                      <a16:creationId xmlns:a16="http://schemas.microsoft.com/office/drawing/2014/main" id="{624BF11A-64A0-4EA9-88A4-0B376D6220BE}"/>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98DC9F0D-8070-4D0E-9C26-531159716928}"/>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114" name="Group 113">
              <a:extLst>
                <a:ext uri="{FF2B5EF4-FFF2-40B4-BE49-F238E27FC236}">
                  <a16:creationId xmlns:a16="http://schemas.microsoft.com/office/drawing/2014/main" id="{260C313F-6A06-4F0B-A0A3-0979FA6B3CE0}"/>
                </a:ext>
              </a:extLst>
            </p:cNvPr>
            <p:cNvGrpSpPr/>
            <p:nvPr/>
          </p:nvGrpSpPr>
          <p:grpSpPr>
            <a:xfrm>
              <a:off x="4617524" y="4983552"/>
              <a:ext cx="77782" cy="259168"/>
              <a:chOff x="3942229" y="5494019"/>
              <a:chExt cx="72561" cy="220981"/>
            </a:xfrm>
          </p:grpSpPr>
          <p:cxnSp>
            <p:nvCxnSpPr>
              <p:cNvPr id="115" name="Straight Connector 114">
                <a:extLst>
                  <a:ext uri="{FF2B5EF4-FFF2-40B4-BE49-F238E27FC236}">
                    <a16:creationId xmlns:a16="http://schemas.microsoft.com/office/drawing/2014/main" id="{B6A8BC46-3A36-4617-9944-F0B168FD7D34}"/>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BF441037-0E1C-44C6-BEB4-20C600C6EFDF}"/>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117" name="Straight Connector 116">
              <a:extLst>
                <a:ext uri="{FF2B5EF4-FFF2-40B4-BE49-F238E27FC236}">
                  <a16:creationId xmlns:a16="http://schemas.microsoft.com/office/drawing/2014/main" id="{0698D9DE-CC90-4D4F-90FA-11BAF198E06B}"/>
                </a:ext>
              </a:extLst>
            </p:cNvPr>
            <p:cNvCxnSpPr/>
            <p:nvPr/>
          </p:nvCxnSpPr>
          <p:spPr bwMode="auto">
            <a:xfrm>
              <a:off x="4695303" y="4983552"/>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B27E31E2-B056-4B89-8867-C07B589B0716}"/>
                </a:ext>
              </a:extLst>
            </p:cNvPr>
            <p:cNvCxnSpPr/>
            <p:nvPr/>
          </p:nvCxnSpPr>
          <p:spPr bwMode="auto">
            <a:xfrm>
              <a:off x="4695303" y="5246070"/>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CE92CE3C-B9BF-4B21-A4DA-16906CB1DF26}"/>
                </a:ext>
              </a:extLst>
            </p:cNvPr>
            <p:cNvCxnSpPr/>
            <p:nvPr/>
          </p:nvCxnSpPr>
          <p:spPr bwMode="auto">
            <a:xfrm rot="10800000" flipH="1">
              <a:off x="5001694" y="5112018"/>
              <a:ext cx="77780" cy="130703"/>
            </a:xfrm>
            <a:prstGeom prst="line">
              <a:avLst/>
            </a:prstGeom>
            <a:noFill/>
            <a:ln w="19050" cap="flat" cmpd="sng" algn="ctr">
              <a:solidFill>
                <a:schemeClr val="tx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83750996-D9A2-40E6-B23E-77116A372E78}"/>
                </a:ext>
              </a:extLst>
            </p:cNvPr>
            <p:cNvCxnSpPr/>
            <p:nvPr/>
          </p:nvCxnSpPr>
          <p:spPr bwMode="auto">
            <a:xfrm>
              <a:off x="5001693" y="4983552"/>
              <a:ext cx="136881" cy="270357"/>
            </a:xfrm>
            <a:prstGeom prst="line">
              <a:avLst/>
            </a:prstGeom>
            <a:noFill/>
            <a:ln w="19050" cap="flat" cmpd="sng" algn="ctr">
              <a:solidFill>
                <a:schemeClr val="tx1"/>
              </a:solidFill>
              <a:prstDash val="solid"/>
              <a:round/>
              <a:headEnd type="none" w="med" len="med"/>
              <a:tailEnd type="none" w="med" len="med"/>
            </a:ln>
            <a:effectLst/>
          </p:spPr>
        </p:cxnSp>
        <p:sp>
          <p:nvSpPr>
            <p:cNvPr id="121" name="TextBox 13">
              <a:extLst>
                <a:ext uri="{FF2B5EF4-FFF2-40B4-BE49-F238E27FC236}">
                  <a16:creationId xmlns:a16="http://schemas.microsoft.com/office/drawing/2014/main" id="{E99C883B-CD9D-4FD4-9F83-AA8D50F37EAC}"/>
                </a:ext>
              </a:extLst>
            </p:cNvPr>
            <p:cNvSpPr txBox="1">
              <a:spLocks noChangeArrowheads="1"/>
            </p:cNvSpPr>
            <p:nvPr/>
          </p:nvSpPr>
          <p:spPr bwMode="auto">
            <a:xfrm>
              <a:off x="4517330" y="4970424"/>
              <a:ext cx="6177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R/W</a:t>
              </a:r>
            </a:p>
          </p:txBody>
        </p:sp>
        <p:sp>
          <p:nvSpPr>
            <p:cNvPr id="122" name="TextBox 13">
              <a:extLst>
                <a:ext uri="{FF2B5EF4-FFF2-40B4-BE49-F238E27FC236}">
                  <a16:creationId xmlns:a16="http://schemas.microsoft.com/office/drawing/2014/main" id="{08C87C91-A2A9-48D1-8CF8-EF50FA453AC6}"/>
                </a:ext>
              </a:extLst>
            </p:cNvPr>
            <p:cNvSpPr txBox="1">
              <a:spLocks noChangeArrowheads="1"/>
            </p:cNvSpPr>
            <p:nvPr/>
          </p:nvSpPr>
          <p:spPr bwMode="auto">
            <a:xfrm>
              <a:off x="4061369" y="4976482"/>
              <a:ext cx="6244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AD1</a:t>
              </a:r>
            </a:p>
          </p:txBody>
        </p:sp>
        <p:sp>
          <p:nvSpPr>
            <p:cNvPr id="123" name="TextBox 13">
              <a:extLst>
                <a:ext uri="{FF2B5EF4-FFF2-40B4-BE49-F238E27FC236}">
                  <a16:creationId xmlns:a16="http://schemas.microsoft.com/office/drawing/2014/main" id="{D8A18CD6-FC67-4CC5-A4BC-E9BD0AB5AE19}"/>
                </a:ext>
              </a:extLst>
            </p:cNvPr>
            <p:cNvSpPr txBox="1">
              <a:spLocks noChangeArrowheads="1"/>
            </p:cNvSpPr>
            <p:nvPr/>
          </p:nvSpPr>
          <p:spPr bwMode="auto">
            <a:xfrm>
              <a:off x="3628680" y="4976482"/>
              <a:ext cx="5713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AD2</a:t>
              </a:r>
            </a:p>
          </p:txBody>
        </p:sp>
        <p:sp>
          <p:nvSpPr>
            <p:cNvPr id="124" name="TextBox 13">
              <a:extLst>
                <a:ext uri="{FF2B5EF4-FFF2-40B4-BE49-F238E27FC236}">
                  <a16:creationId xmlns:a16="http://schemas.microsoft.com/office/drawing/2014/main" id="{6064AB6A-45E9-447B-A1AE-BBEDEDAAEEB1}"/>
                </a:ext>
              </a:extLst>
            </p:cNvPr>
            <p:cNvSpPr txBox="1">
              <a:spLocks noChangeArrowheads="1"/>
            </p:cNvSpPr>
            <p:nvPr/>
          </p:nvSpPr>
          <p:spPr bwMode="auto">
            <a:xfrm>
              <a:off x="3150965" y="4967545"/>
              <a:ext cx="6236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AD3</a:t>
              </a:r>
            </a:p>
          </p:txBody>
        </p:sp>
        <p:sp>
          <p:nvSpPr>
            <p:cNvPr id="125" name="TextBox 13">
              <a:extLst>
                <a:ext uri="{FF2B5EF4-FFF2-40B4-BE49-F238E27FC236}">
                  <a16:creationId xmlns:a16="http://schemas.microsoft.com/office/drawing/2014/main" id="{07BB470D-4FEE-4CF0-89B1-CC88FC3E12BF}"/>
                </a:ext>
              </a:extLst>
            </p:cNvPr>
            <p:cNvSpPr txBox="1">
              <a:spLocks noChangeArrowheads="1"/>
            </p:cNvSpPr>
            <p:nvPr/>
          </p:nvSpPr>
          <p:spPr bwMode="auto">
            <a:xfrm>
              <a:off x="2716772" y="4976482"/>
              <a:ext cx="608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AD4</a:t>
              </a:r>
            </a:p>
          </p:txBody>
        </p:sp>
        <p:sp>
          <p:nvSpPr>
            <p:cNvPr id="126" name="TextBox 13">
              <a:extLst>
                <a:ext uri="{FF2B5EF4-FFF2-40B4-BE49-F238E27FC236}">
                  <a16:creationId xmlns:a16="http://schemas.microsoft.com/office/drawing/2014/main" id="{15BA7707-7B9B-4CB6-806D-DED30CA08C81}"/>
                </a:ext>
              </a:extLst>
            </p:cNvPr>
            <p:cNvSpPr txBox="1">
              <a:spLocks noChangeArrowheads="1"/>
            </p:cNvSpPr>
            <p:nvPr/>
          </p:nvSpPr>
          <p:spPr bwMode="auto">
            <a:xfrm>
              <a:off x="2284085" y="4976482"/>
              <a:ext cx="5817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AD5</a:t>
              </a:r>
            </a:p>
          </p:txBody>
        </p:sp>
        <p:sp>
          <p:nvSpPr>
            <p:cNvPr id="127" name="TextBox 13">
              <a:extLst>
                <a:ext uri="{FF2B5EF4-FFF2-40B4-BE49-F238E27FC236}">
                  <a16:creationId xmlns:a16="http://schemas.microsoft.com/office/drawing/2014/main" id="{E25B637E-35DA-47E8-A38B-076CA850B58F}"/>
                </a:ext>
              </a:extLst>
            </p:cNvPr>
            <p:cNvSpPr txBox="1">
              <a:spLocks noChangeArrowheads="1"/>
            </p:cNvSpPr>
            <p:nvPr/>
          </p:nvSpPr>
          <p:spPr bwMode="auto">
            <a:xfrm>
              <a:off x="1812560" y="4976482"/>
              <a:ext cx="5945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AD6</a:t>
              </a:r>
            </a:p>
          </p:txBody>
        </p:sp>
        <p:sp>
          <p:nvSpPr>
            <p:cNvPr id="128" name="TextBox 13">
              <a:extLst>
                <a:ext uri="{FF2B5EF4-FFF2-40B4-BE49-F238E27FC236}">
                  <a16:creationId xmlns:a16="http://schemas.microsoft.com/office/drawing/2014/main" id="{355799F7-10E8-400C-A1E5-9A6631B4A6FB}"/>
                </a:ext>
              </a:extLst>
            </p:cNvPr>
            <p:cNvSpPr txBox="1">
              <a:spLocks noChangeArrowheads="1"/>
            </p:cNvSpPr>
            <p:nvPr/>
          </p:nvSpPr>
          <p:spPr bwMode="auto">
            <a:xfrm>
              <a:off x="1367987" y="4979274"/>
              <a:ext cx="5970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AD7 </a:t>
              </a:r>
            </a:p>
          </p:txBody>
        </p:sp>
        <p:cxnSp>
          <p:nvCxnSpPr>
            <p:cNvPr id="129" name="Straight Connector 128">
              <a:extLst>
                <a:ext uri="{FF2B5EF4-FFF2-40B4-BE49-F238E27FC236}">
                  <a16:creationId xmlns:a16="http://schemas.microsoft.com/office/drawing/2014/main" id="{E54CD346-A468-4629-9996-FDCB2744273E}"/>
                </a:ext>
              </a:extLst>
            </p:cNvPr>
            <p:cNvCxnSpPr/>
            <p:nvPr/>
          </p:nvCxnSpPr>
          <p:spPr bwMode="auto">
            <a:xfrm flipV="1">
              <a:off x="1321021"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91B9D759-D5BC-4B72-92C2-5A09C9836FCA}"/>
                </a:ext>
              </a:extLst>
            </p:cNvPr>
            <p:cNvCxnSpPr/>
            <p:nvPr/>
          </p:nvCxnSpPr>
          <p:spPr bwMode="auto">
            <a:xfrm>
              <a:off x="924090" y="4277822"/>
              <a:ext cx="396932" cy="0"/>
            </a:xfrm>
            <a:prstGeom prst="line">
              <a:avLst/>
            </a:prstGeom>
            <a:noFill/>
            <a:ln w="19050" cap="flat" cmpd="sng" algn="ctr">
              <a:solidFill>
                <a:schemeClr val="tx1"/>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DF81FC7-8989-4603-AE27-4D54CC073750}"/>
                </a:ext>
              </a:extLst>
            </p:cNvPr>
            <p:cNvCxnSpPr/>
            <p:nvPr/>
          </p:nvCxnSpPr>
          <p:spPr bwMode="auto">
            <a:xfrm>
              <a:off x="1141361" y="524755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76E8407C-8FBD-461A-8448-D18999CCF75B}"/>
                </a:ext>
              </a:extLst>
            </p:cNvPr>
            <p:cNvCxnSpPr/>
            <p:nvPr/>
          </p:nvCxnSpPr>
          <p:spPr bwMode="auto">
            <a:xfrm flipH="1" flipV="1">
              <a:off x="1027772" y="4983552"/>
              <a:ext cx="113589" cy="259170"/>
            </a:xfrm>
            <a:prstGeom prst="line">
              <a:avLst/>
            </a:prstGeom>
            <a:noFill/>
            <a:ln w="19050" cap="flat" cmpd="sng" algn="ctr">
              <a:solidFill>
                <a:schemeClr val="tx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247AB5FD-8191-4C3C-AA77-1C8D6562C365}"/>
                </a:ext>
              </a:extLst>
            </p:cNvPr>
            <p:cNvCxnSpPr/>
            <p:nvPr/>
          </p:nvCxnSpPr>
          <p:spPr bwMode="auto">
            <a:xfrm>
              <a:off x="829307" y="4983552"/>
              <a:ext cx="198466" cy="0"/>
            </a:xfrm>
            <a:prstGeom prst="line">
              <a:avLst/>
            </a:prstGeom>
            <a:noFill/>
            <a:ln w="19050"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86817189-E2F4-465B-A276-8A49200D1A9A}"/>
                </a:ext>
              </a:extLst>
            </p:cNvPr>
            <p:cNvCxnSpPr/>
            <p:nvPr/>
          </p:nvCxnSpPr>
          <p:spPr bwMode="auto">
            <a:xfrm flipV="1">
              <a:off x="5138575" y="5246070"/>
              <a:ext cx="437768" cy="1484"/>
            </a:xfrm>
            <a:prstGeom prst="line">
              <a:avLst/>
            </a:prstGeom>
            <a:noFill/>
            <a:ln w="19050" cap="flat" cmpd="sng" algn="ctr">
              <a:solidFill>
                <a:schemeClr val="tx1"/>
              </a:solidFill>
              <a:prstDash val="solid"/>
              <a:round/>
              <a:headEnd type="none" w="med" len="med"/>
              <a:tailEnd type="none" w="med" len="med"/>
            </a:ln>
            <a:effectLst/>
          </p:spPr>
        </p:cxnSp>
        <p:sp>
          <p:nvSpPr>
            <p:cNvPr id="135" name="TextBox 13">
              <a:extLst>
                <a:ext uri="{FF2B5EF4-FFF2-40B4-BE49-F238E27FC236}">
                  <a16:creationId xmlns:a16="http://schemas.microsoft.com/office/drawing/2014/main" id="{CF768173-23C8-4FAD-9A1B-9709F11B4FBF}"/>
                </a:ext>
              </a:extLst>
            </p:cNvPr>
            <p:cNvSpPr txBox="1">
              <a:spLocks noChangeArrowheads="1"/>
            </p:cNvSpPr>
            <p:nvPr/>
          </p:nvSpPr>
          <p:spPr bwMode="auto">
            <a:xfrm>
              <a:off x="1330074"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1</a:t>
              </a:r>
            </a:p>
          </p:txBody>
        </p:sp>
        <p:sp>
          <p:nvSpPr>
            <p:cNvPr id="136" name="TextBox 13">
              <a:extLst>
                <a:ext uri="{FF2B5EF4-FFF2-40B4-BE49-F238E27FC236}">
                  <a16:creationId xmlns:a16="http://schemas.microsoft.com/office/drawing/2014/main" id="{786D097A-7035-4783-A01A-ED44CE41AA48}"/>
                </a:ext>
              </a:extLst>
            </p:cNvPr>
            <p:cNvSpPr txBox="1">
              <a:spLocks noChangeArrowheads="1"/>
            </p:cNvSpPr>
            <p:nvPr/>
          </p:nvSpPr>
          <p:spPr bwMode="auto">
            <a:xfrm>
              <a:off x="1779028"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2</a:t>
              </a:r>
            </a:p>
          </p:txBody>
        </p:sp>
        <p:sp>
          <p:nvSpPr>
            <p:cNvPr id="137" name="TextBox 13">
              <a:extLst>
                <a:ext uri="{FF2B5EF4-FFF2-40B4-BE49-F238E27FC236}">
                  <a16:creationId xmlns:a16="http://schemas.microsoft.com/office/drawing/2014/main" id="{789FB21A-78D7-44FC-B99F-151810D18429}"/>
                </a:ext>
              </a:extLst>
            </p:cNvPr>
            <p:cNvSpPr txBox="1">
              <a:spLocks noChangeArrowheads="1"/>
            </p:cNvSpPr>
            <p:nvPr/>
          </p:nvSpPr>
          <p:spPr bwMode="auto">
            <a:xfrm>
              <a:off x="2225934"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3</a:t>
              </a:r>
            </a:p>
          </p:txBody>
        </p:sp>
        <p:sp>
          <p:nvSpPr>
            <p:cNvPr id="138" name="TextBox 13">
              <a:extLst>
                <a:ext uri="{FF2B5EF4-FFF2-40B4-BE49-F238E27FC236}">
                  <a16:creationId xmlns:a16="http://schemas.microsoft.com/office/drawing/2014/main" id="{C37EB14B-3A15-41BB-8DC5-9A9E367CD16C}"/>
                </a:ext>
              </a:extLst>
            </p:cNvPr>
            <p:cNvSpPr txBox="1">
              <a:spLocks noChangeArrowheads="1"/>
            </p:cNvSpPr>
            <p:nvPr/>
          </p:nvSpPr>
          <p:spPr bwMode="auto">
            <a:xfrm>
              <a:off x="2682924"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4</a:t>
              </a:r>
            </a:p>
          </p:txBody>
        </p:sp>
        <p:sp>
          <p:nvSpPr>
            <p:cNvPr id="139" name="TextBox 13">
              <a:extLst>
                <a:ext uri="{FF2B5EF4-FFF2-40B4-BE49-F238E27FC236}">
                  <a16:creationId xmlns:a16="http://schemas.microsoft.com/office/drawing/2014/main" id="{BA8E41A1-234A-4189-B249-AC6FD472BD30}"/>
                </a:ext>
              </a:extLst>
            </p:cNvPr>
            <p:cNvSpPr txBox="1">
              <a:spLocks noChangeArrowheads="1"/>
            </p:cNvSpPr>
            <p:nvPr/>
          </p:nvSpPr>
          <p:spPr bwMode="auto">
            <a:xfrm>
              <a:off x="3156707"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5</a:t>
              </a:r>
            </a:p>
          </p:txBody>
        </p:sp>
        <p:sp>
          <p:nvSpPr>
            <p:cNvPr id="140" name="TextBox 13">
              <a:extLst>
                <a:ext uri="{FF2B5EF4-FFF2-40B4-BE49-F238E27FC236}">
                  <a16:creationId xmlns:a16="http://schemas.microsoft.com/office/drawing/2014/main" id="{3CEF16E1-11BD-4129-B97A-354E453C6866}"/>
                </a:ext>
              </a:extLst>
            </p:cNvPr>
            <p:cNvSpPr txBox="1">
              <a:spLocks noChangeArrowheads="1"/>
            </p:cNvSpPr>
            <p:nvPr/>
          </p:nvSpPr>
          <p:spPr bwMode="auto">
            <a:xfrm>
              <a:off x="3600544"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6</a:t>
              </a:r>
            </a:p>
          </p:txBody>
        </p:sp>
        <p:sp>
          <p:nvSpPr>
            <p:cNvPr id="141" name="TextBox 13">
              <a:extLst>
                <a:ext uri="{FF2B5EF4-FFF2-40B4-BE49-F238E27FC236}">
                  <a16:creationId xmlns:a16="http://schemas.microsoft.com/office/drawing/2014/main" id="{E85B0078-19CE-4DE2-A798-7C2D0F66BF60}"/>
                </a:ext>
              </a:extLst>
            </p:cNvPr>
            <p:cNvSpPr txBox="1">
              <a:spLocks noChangeArrowheads="1"/>
            </p:cNvSpPr>
            <p:nvPr/>
          </p:nvSpPr>
          <p:spPr bwMode="auto">
            <a:xfrm>
              <a:off x="4058616"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7</a:t>
              </a:r>
            </a:p>
          </p:txBody>
        </p:sp>
        <p:sp>
          <p:nvSpPr>
            <p:cNvPr id="142" name="TextBox 13">
              <a:extLst>
                <a:ext uri="{FF2B5EF4-FFF2-40B4-BE49-F238E27FC236}">
                  <a16:creationId xmlns:a16="http://schemas.microsoft.com/office/drawing/2014/main" id="{0A9F1338-3452-4039-B570-10BF1289503F}"/>
                </a:ext>
              </a:extLst>
            </p:cNvPr>
            <p:cNvSpPr txBox="1">
              <a:spLocks noChangeArrowheads="1"/>
            </p:cNvSpPr>
            <p:nvPr/>
          </p:nvSpPr>
          <p:spPr bwMode="auto">
            <a:xfrm>
              <a:off x="4506029" y="4235986"/>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8</a:t>
              </a:r>
            </a:p>
          </p:txBody>
        </p:sp>
        <p:sp>
          <p:nvSpPr>
            <p:cNvPr id="143" name="TextBox 13">
              <a:extLst>
                <a:ext uri="{FF2B5EF4-FFF2-40B4-BE49-F238E27FC236}">
                  <a16:creationId xmlns:a16="http://schemas.microsoft.com/office/drawing/2014/main" id="{21843101-832D-4504-9A0D-A70BD09D1AC8}"/>
                </a:ext>
              </a:extLst>
            </p:cNvPr>
            <p:cNvSpPr txBox="1">
              <a:spLocks noChangeArrowheads="1"/>
            </p:cNvSpPr>
            <p:nvPr/>
          </p:nvSpPr>
          <p:spPr bwMode="auto">
            <a:xfrm>
              <a:off x="4957417" y="423859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9</a:t>
              </a:r>
            </a:p>
          </p:txBody>
        </p:sp>
        <p:cxnSp>
          <p:nvCxnSpPr>
            <p:cNvPr id="144" name="Straight Connector 143">
              <a:extLst>
                <a:ext uri="{FF2B5EF4-FFF2-40B4-BE49-F238E27FC236}">
                  <a16:creationId xmlns:a16="http://schemas.microsoft.com/office/drawing/2014/main" id="{EB478788-C513-4009-9A9D-BC33385A81B7}"/>
                </a:ext>
              </a:extLst>
            </p:cNvPr>
            <p:cNvCxnSpPr/>
            <p:nvPr/>
          </p:nvCxnSpPr>
          <p:spPr bwMode="auto">
            <a:xfrm flipV="1">
              <a:off x="518850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2F9664CC-0A1D-4953-A25A-4BDCD8445CA2}"/>
                </a:ext>
              </a:extLst>
            </p:cNvPr>
            <p:cNvCxnSpPr/>
            <p:nvPr/>
          </p:nvCxnSpPr>
          <p:spPr bwMode="auto">
            <a:xfrm>
              <a:off x="5188502"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36BAFCC8-B0DB-4586-90BA-4FB2E84E074F}"/>
                </a:ext>
              </a:extLst>
            </p:cNvPr>
            <p:cNvCxnSpPr/>
            <p:nvPr/>
          </p:nvCxnSpPr>
          <p:spPr bwMode="auto">
            <a:xfrm flipV="1">
              <a:off x="5422020"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8B8F0574-5A65-4E04-BDF8-2FC05EBD7808}"/>
                </a:ext>
              </a:extLst>
            </p:cNvPr>
            <p:cNvCxnSpPr/>
            <p:nvPr/>
          </p:nvCxnSpPr>
          <p:spPr bwMode="auto">
            <a:xfrm>
              <a:off x="5426736" y="4526054"/>
              <a:ext cx="1015339" cy="0"/>
            </a:xfrm>
            <a:prstGeom prst="line">
              <a:avLst/>
            </a:prstGeom>
            <a:noFill/>
            <a:ln w="19050" cap="flat" cmpd="sng" algn="ctr">
              <a:solidFill>
                <a:schemeClr val="tx1"/>
              </a:solidFill>
              <a:prstDash val="solid"/>
              <a:round/>
              <a:headEnd type="none" w="med" len="med"/>
              <a:tailEnd type="none" w="med" len="med"/>
            </a:ln>
            <a:effectLst/>
          </p:spPr>
        </p:cxnSp>
        <p:grpSp>
          <p:nvGrpSpPr>
            <p:cNvPr id="148" name="Group 147">
              <a:extLst>
                <a:ext uri="{FF2B5EF4-FFF2-40B4-BE49-F238E27FC236}">
                  <a16:creationId xmlns:a16="http://schemas.microsoft.com/office/drawing/2014/main" id="{493179F9-19A4-4787-BD47-851298CA5767}"/>
                </a:ext>
              </a:extLst>
            </p:cNvPr>
            <p:cNvGrpSpPr/>
            <p:nvPr/>
          </p:nvGrpSpPr>
          <p:grpSpPr>
            <a:xfrm>
              <a:off x="1116865" y="5355696"/>
              <a:ext cx="4503203" cy="336889"/>
              <a:chOff x="987639" y="3545607"/>
              <a:chExt cx="3375367" cy="170643"/>
            </a:xfrm>
          </p:grpSpPr>
          <p:cxnSp>
            <p:nvCxnSpPr>
              <p:cNvPr id="149" name="Straight Arrow Connector 148">
                <a:extLst>
                  <a:ext uri="{FF2B5EF4-FFF2-40B4-BE49-F238E27FC236}">
                    <a16:creationId xmlns:a16="http://schemas.microsoft.com/office/drawing/2014/main" id="{BF9408ED-ABCA-402F-B840-E63E000D84D4}"/>
                  </a:ext>
                </a:extLst>
              </p:cNvPr>
              <p:cNvCxnSpPr/>
              <p:nvPr/>
            </p:nvCxnSpPr>
            <p:spPr bwMode="auto">
              <a:xfrm flipV="1">
                <a:off x="987639" y="3545607"/>
                <a:ext cx="0" cy="170643"/>
              </a:xfrm>
              <a:prstGeom prst="straightConnector1">
                <a:avLst/>
              </a:prstGeom>
              <a:noFill/>
              <a:ln w="19050" cap="flat" cmpd="sng" algn="ctr">
                <a:solidFill>
                  <a:schemeClr val="tx1"/>
                </a:solidFill>
                <a:prstDash val="solid"/>
                <a:round/>
                <a:headEnd type="none" w="med" len="med"/>
                <a:tailEnd type="triangle"/>
              </a:ln>
              <a:effectLst/>
            </p:spPr>
          </p:cxnSp>
          <p:cxnSp>
            <p:nvCxnSpPr>
              <p:cNvPr id="150" name="Straight Arrow Connector 149">
                <a:extLst>
                  <a:ext uri="{FF2B5EF4-FFF2-40B4-BE49-F238E27FC236}">
                    <a16:creationId xmlns:a16="http://schemas.microsoft.com/office/drawing/2014/main" id="{7C5AF30E-F4FB-4FF7-A75B-42007F7B056D}"/>
                  </a:ext>
                </a:extLst>
              </p:cNvPr>
              <p:cNvCxnSpPr/>
              <p:nvPr/>
            </p:nvCxnSpPr>
            <p:spPr bwMode="auto">
              <a:xfrm flipV="1">
                <a:off x="3979774" y="3545607"/>
                <a:ext cx="0" cy="170643"/>
              </a:xfrm>
              <a:prstGeom prst="straightConnector1">
                <a:avLst/>
              </a:prstGeom>
              <a:noFill/>
              <a:ln w="19050" cap="flat" cmpd="sng" algn="ctr">
                <a:solidFill>
                  <a:schemeClr val="tx1"/>
                </a:solidFill>
                <a:prstDash val="solid"/>
                <a:round/>
                <a:headEnd type="none" w="med" len="med"/>
                <a:tailEnd type="triangle"/>
              </a:ln>
              <a:effectLst/>
            </p:spPr>
          </p:cxnSp>
          <p:cxnSp>
            <p:nvCxnSpPr>
              <p:cNvPr id="151" name="Straight Arrow Connector 150">
                <a:extLst>
                  <a:ext uri="{FF2B5EF4-FFF2-40B4-BE49-F238E27FC236}">
                    <a16:creationId xmlns:a16="http://schemas.microsoft.com/office/drawing/2014/main" id="{B77A2A08-2EAB-4E21-99EF-D197A6DC7595}"/>
                  </a:ext>
                </a:extLst>
              </p:cNvPr>
              <p:cNvCxnSpPr/>
              <p:nvPr/>
            </p:nvCxnSpPr>
            <p:spPr bwMode="auto">
              <a:xfrm flipV="1">
                <a:off x="4363006" y="3545607"/>
                <a:ext cx="0" cy="170643"/>
              </a:xfrm>
              <a:prstGeom prst="straightConnector1">
                <a:avLst/>
              </a:prstGeom>
              <a:noFill/>
              <a:ln w="19050" cap="flat" cmpd="sng" algn="ctr">
                <a:solidFill>
                  <a:schemeClr val="tx1"/>
                </a:solidFill>
                <a:prstDash val="solid"/>
                <a:round/>
                <a:headEnd type="none" w="med" len="med"/>
                <a:tailEnd type="triangle"/>
              </a:ln>
              <a:effectLst/>
            </p:spPr>
          </p:cxnSp>
        </p:grpSp>
        <p:sp>
          <p:nvSpPr>
            <p:cNvPr id="152" name="TextBox 13">
              <a:extLst>
                <a:ext uri="{FF2B5EF4-FFF2-40B4-BE49-F238E27FC236}">
                  <a16:creationId xmlns:a16="http://schemas.microsoft.com/office/drawing/2014/main" id="{C09C758D-7081-4E84-AF0D-28E07D02A8FC}"/>
                </a:ext>
              </a:extLst>
            </p:cNvPr>
            <p:cNvSpPr txBox="1">
              <a:spLocks noChangeArrowheads="1"/>
            </p:cNvSpPr>
            <p:nvPr/>
          </p:nvSpPr>
          <p:spPr bwMode="auto">
            <a:xfrm>
              <a:off x="4793865" y="5692584"/>
              <a:ext cx="617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dirty="0">
                  <a:latin typeface="+mn-lt"/>
                  <a:cs typeface="Arial" charset="0"/>
                </a:rPr>
                <a:t>R/W</a:t>
              </a:r>
            </a:p>
          </p:txBody>
        </p:sp>
        <p:cxnSp>
          <p:nvCxnSpPr>
            <p:cNvPr id="153" name="Straight Arrow Connector 152">
              <a:extLst>
                <a:ext uri="{FF2B5EF4-FFF2-40B4-BE49-F238E27FC236}">
                  <a16:creationId xmlns:a16="http://schemas.microsoft.com/office/drawing/2014/main" id="{8D1C9C40-B56F-4C07-A1FA-8CBC43E1FD03}"/>
                </a:ext>
              </a:extLst>
            </p:cNvPr>
            <p:cNvCxnSpPr/>
            <p:nvPr/>
          </p:nvCxnSpPr>
          <p:spPr bwMode="auto">
            <a:xfrm>
              <a:off x="1568371" y="5540794"/>
              <a:ext cx="3047251" cy="0"/>
            </a:xfrm>
            <a:prstGeom prst="straightConnector1">
              <a:avLst/>
            </a:prstGeom>
            <a:noFill/>
            <a:ln w="19050" cap="flat" cmpd="sng" algn="ctr">
              <a:solidFill>
                <a:schemeClr val="tx1"/>
              </a:solidFill>
              <a:prstDash val="solid"/>
              <a:round/>
              <a:headEnd type="triangle" w="med" len="med"/>
              <a:tailEnd type="triangle" w="med" len="med"/>
            </a:ln>
            <a:effectLst/>
          </p:spPr>
        </p:cxnSp>
        <p:sp>
          <p:nvSpPr>
            <p:cNvPr id="154" name="TextBox 13">
              <a:extLst>
                <a:ext uri="{FF2B5EF4-FFF2-40B4-BE49-F238E27FC236}">
                  <a16:creationId xmlns:a16="http://schemas.microsoft.com/office/drawing/2014/main" id="{5D849CAD-DC13-4C5B-8D37-4BE487FA8704}"/>
                </a:ext>
              </a:extLst>
            </p:cNvPr>
            <p:cNvSpPr txBox="1">
              <a:spLocks noChangeArrowheads="1"/>
            </p:cNvSpPr>
            <p:nvPr/>
          </p:nvSpPr>
          <p:spPr bwMode="auto">
            <a:xfrm>
              <a:off x="5357459" y="5704963"/>
              <a:ext cx="586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dirty="0">
                  <a:latin typeface="+mn-lt"/>
                  <a:cs typeface="Arial" charset="0"/>
                </a:rPr>
                <a:t>Ack bit</a:t>
              </a:r>
            </a:p>
          </p:txBody>
        </p:sp>
        <p:sp>
          <p:nvSpPr>
            <p:cNvPr id="155" name="TextBox 13">
              <a:extLst>
                <a:ext uri="{FF2B5EF4-FFF2-40B4-BE49-F238E27FC236}">
                  <a16:creationId xmlns:a16="http://schemas.microsoft.com/office/drawing/2014/main" id="{F21D72FE-2B92-4308-9301-72449F06A6BE}"/>
                </a:ext>
              </a:extLst>
            </p:cNvPr>
            <p:cNvSpPr txBox="1">
              <a:spLocks noChangeArrowheads="1"/>
            </p:cNvSpPr>
            <p:nvPr/>
          </p:nvSpPr>
          <p:spPr bwMode="auto">
            <a:xfrm>
              <a:off x="464083" y="5672006"/>
              <a:ext cx="1146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dirty="0">
                  <a:latin typeface="+mn-lt"/>
                  <a:cs typeface="Arial" charset="0"/>
                </a:rPr>
                <a:t>Start signal</a:t>
              </a:r>
            </a:p>
          </p:txBody>
        </p:sp>
        <p:sp>
          <p:nvSpPr>
            <p:cNvPr id="156" name="TextBox 13">
              <a:extLst>
                <a:ext uri="{FF2B5EF4-FFF2-40B4-BE49-F238E27FC236}">
                  <a16:creationId xmlns:a16="http://schemas.microsoft.com/office/drawing/2014/main" id="{C725C3A3-6E5B-4386-9917-8290F452EFB3}"/>
                </a:ext>
              </a:extLst>
            </p:cNvPr>
            <p:cNvSpPr txBox="1">
              <a:spLocks noChangeArrowheads="1"/>
            </p:cNvSpPr>
            <p:nvPr/>
          </p:nvSpPr>
          <p:spPr bwMode="auto">
            <a:xfrm>
              <a:off x="2200416" y="5672006"/>
              <a:ext cx="15448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dirty="0">
                  <a:latin typeface="+mn-lt"/>
                  <a:cs typeface="Arial" charset="0"/>
                </a:rPr>
                <a:t>Calling address</a:t>
              </a:r>
            </a:p>
          </p:txBody>
        </p:sp>
        <p:cxnSp>
          <p:nvCxnSpPr>
            <p:cNvPr id="157" name="Straight Connector 156">
              <a:extLst>
                <a:ext uri="{FF2B5EF4-FFF2-40B4-BE49-F238E27FC236}">
                  <a16:creationId xmlns:a16="http://schemas.microsoft.com/office/drawing/2014/main" id="{522F6F3E-D23E-4458-90E3-5BC297C7D177}"/>
                </a:ext>
              </a:extLst>
            </p:cNvPr>
            <p:cNvCxnSpPr/>
            <p:nvPr/>
          </p:nvCxnSpPr>
          <p:spPr bwMode="auto">
            <a:xfrm>
              <a:off x="6433024"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4AE87AD8-47E0-48CD-BE28-F957DE09988D}"/>
                </a:ext>
              </a:extLst>
            </p:cNvPr>
            <p:cNvCxnSpPr/>
            <p:nvPr/>
          </p:nvCxnSpPr>
          <p:spPr bwMode="auto">
            <a:xfrm flipV="1">
              <a:off x="6656124"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AF7FBD42-52BB-4DDA-9632-D38D5F6CCAC8}"/>
                </a:ext>
              </a:extLst>
            </p:cNvPr>
            <p:cNvCxnSpPr/>
            <p:nvPr/>
          </p:nvCxnSpPr>
          <p:spPr bwMode="auto">
            <a:xfrm>
              <a:off x="6656124"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D37835C6-FE79-4609-BAB1-A98F7C3623D7}"/>
                </a:ext>
              </a:extLst>
            </p:cNvPr>
            <p:cNvCxnSpPr/>
            <p:nvPr/>
          </p:nvCxnSpPr>
          <p:spPr bwMode="auto">
            <a:xfrm flipV="1">
              <a:off x="6889639"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D5312822-94D6-4937-9E2D-BA14706BA844}"/>
                </a:ext>
              </a:extLst>
            </p:cNvPr>
            <p:cNvCxnSpPr/>
            <p:nvPr/>
          </p:nvCxnSpPr>
          <p:spPr bwMode="auto">
            <a:xfrm>
              <a:off x="6889219"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D1AECA69-6F3D-4700-AD10-C7C6A87A094F}"/>
                </a:ext>
              </a:extLst>
            </p:cNvPr>
            <p:cNvCxnSpPr/>
            <p:nvPr/>
          </p:nvCxnSpPr>
          <p:spPr bwMode="auto">
            <a:xfrm flipV="1">
              <a:off x="7112319"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548B162E-E243-4F28-A8C3-B0B884D476C5}"/>
                </a:ext>
              </a:extLst>
            </p:cNvPr>
            <p:cNvCxnSpPr/>
            <p:nvPr/>
          </p:nvCxnSpPr>
          <p:spPr bwMode="auto">
            <a:xfrm>
              <a:off x="7112319"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F0C27E00-95CA-4B76-8888-7CEB10B2F3FE}"/>
                </a:ext>
              </a:extLst>
            </p:cNvPr>
            <p:cNvCxnSpPr/>
            <p:nvPr/>
          </p:nvCxnSpPr>
          <p:spPr bwMode="auto">
            <a:xfrm flipV="1">
              <a:off x="7345834"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AD25036B-FB5A-49E7-A80A-4FDED541C6B2}"/>
                </a:ext>
              </a:extLst>
            </p:cNvPr>
            <p:cNvCxnSpPr/>
            <p:nvPr/>
          </p:nvCxnSpPr>
          <p:spPr bwMode="auto">
            <a:xfrm>
              <a:off x="7335094"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52A59457-C732-4CA5-8AC5-C5693994EB6A}"/>
                </a:ext>
              </a:extLst>
            </p:cNvPr>
            <p:cNvCxnSpPr/>
            <p:nvPr/>
          </p:nvCxnSpPr>
          <p:spPr bwMode="auto">
            <a:xfrm flipV="1">
              <a:off x="7558195"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D708B066-29B3-47E2-BA80-81729E0214ED}"/>
                </a:ext>
              </a:extLst>
            </p:cNvPr>
            <p:cNvCxnSpPr/>
            <p:nvPr/>
          </p:nvCxnSpPr>
          <p:spPr bwMode="auto">
            <a:xfrm>
              <a:off x="7558195"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A4C05751-E006-4BCA-9BA2-931AD8DE15B0}"/>
                </a:ext>
              </a:extLst>
            </p:cNvPr>
            <p:cNvCxnSpPr/>
            <p:nvPr/>
          </p:nvCxnSpPr>
          <p:spPr bwMode="auto">
            <a:xfrm flipV="1">
              <a:off x="7791711"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9D2F4E6E-B02A-4DCB-845B-0D37B4B73AAC}"/>
                </a:ext>
              </a:extLst>
            </p:cNvPr>
            <p:cNvCxnSpPr/>
            <p:nvPr/>
          </p:nvCxnSpPr>
          <p:spPr bwMode="auto">
            <a:xfrm>
              <a:off x="7791289"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6A36212F-6296-4E01-8603-4EC5911F0778}"/>
                </a:ext>
              </a:extLst>
            </p:cNvPr>
            <p:cNvCxnSpPr/>
            <p:nvPr/>
          </p:nvCxnSpPr>
          <p:spPr bwMode="auto">
            <a:xfrm flipV="1">
              <a:off x="8014390"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9CE1FBF8-62C1-4A2F-860C-35B5EB1839DF}"/>
                </a:ext>
              </a:extLst>
            </p:cNvPr>
            <p:cNvCxnSpPr/>
            <p:nvPr/>
          </p:nvCxnSpPr>
          <p:spPr bwMode="auto">
            <a:xfrm>
              <a:off x="8014390"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74B50AC3-4FE2-4A20-AF0B-A5CE1E3FD0F2}"/>
                </a:ext>
              </a:extLst>
            </p:cNvPr>
            <p:cNvCxnSpPr/>
            <p:nvPr/>
          </p:nvCxnSpPr>
          <p:spPr bwMode="auto">
            <a:xfrm flipV="1">
              <a:off x="8247906"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B76DF0D8-A49D-4639-A875-B41F772FA86F}"/>
                </a:ext>
              </a:extLst>
            </p:cNvPr>
            <p:cNvCxnSpPr/>
            <p:nvPr/>
          </p:nvCxnSpPr>
          <p:spPr bwMode="auto">
            <a:xfrm>
              <a:off x="8257806"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F731F47D-F29B-45F7-A215-E186000CC6E7}"/>
                </a:ext>
              </a:extLst>
            </p:cNvPr>
            <p:cNvCxnSpPr/>
            <p:nvPr/>
          </p:nvCxnSpPr>
          <p:spPr bwMode="auto">
            <a:xfrm flipV="1">
              <a:off x="8480905"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8393E00-14F6-426C-85A3-D2030E383CDA}"/>
                </a:ext>
              </a:extLst>
            </p:cNvPr>
            <p:cNvCxnSpPr/>
            <p:nvPr/>
          </p:nvCxnSpPr>
          <p:spPr bwMode="auto">
            <a:xfrm>
              <a:off x="8480905"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3CCB35DD-9144-48B5-B4B5-79284D171ADB}"/>
                </a:ext>
              </a:extLst>
            </p:cNvPr>
            <p:cNvCxnSpPr/>
            <p:nvPr/>
          </p:nvCxnSpPr>
          <p:spPr bwMode="auto">
            <a:xfrm flipV="1">
              <a:off x="871442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83EED95E-0A91-402E-9C10-9AD3D4819B06}"/>
                </a:ext>
              </a:extLst>
            </p:cNvPr>
            <p:cNvCxnSpPr/>
            <p:nvPr/>
          </p:nvCxnSpPr>
          <p:spPr bwMode="auto">
            <a:xfrm>
              <a:off x="8714001"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3C918222-9677-4FB6-A166-23F2E0C961C5}"/>
                </a:ext>
              </a:extLst>
            </p:cNvPr>
            <p:cNvCxnSpPr/>
            <p:nvPr/>
          </p:nvCxnSpPr>
          <p:spPr bwMode="auto">
            <a:xfrm flipV="1">
              <a:off x="8937100"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B9EDA10F-9A8B-4140-B9BE-5F3E11D63B4C}"/>
                </a:ext>
              </a:extLst>
            </p:cNvPr>
            <p:cNvCxnSpPr/>
            <p:nvPr/>
          </p:nvCxnSpPr>
          <p:spPr bwMode="auto">
            <a:xfrm>
              <a:off x="8937100"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25B03D92-537C-41E5-81E3-2B9E18B795EE}"/>
                </a:ext>
              </a:extLst>
            </p:cNvPr>
            <p:cNvCxnSpPr/>
            <p:nvPr/>
          </p:nvCxnSpPr>
          <p:spPr bwMode="auto">
            <a:xfrm flipV="1">
              <a:off x="9170619"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BE0F6516-EE02-40E6-8DC3-CF39D490C3EA}"/>
                </a:ext>
              </a:extLst>
            </p:cNvPr>
            <p:cNvCxnSpPr/>
            <p:nvPr/>
          </p:nvCxnSpPr>
          <p:spPr bwMode="auto">
            <a:xfrm>
              <a:off x="9159879"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9C825584-DE91-4EF0-9A22-32597E8FDA2D}"/>
                </a:ext>
              </a:extLst>
            </p:cNvPr>
            <p:cNvCxnSpPr/>
            <p:nvPr/>
          </p:nvCxnSpPr>
          <p:spPr bwMode="auto">
            <a:xfrm flipV="1">
              <a:off x="9382977"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DC1D8BDF-D8F6-4C9E-94FB-B1C231001715}"/>
                </a:ext>
              </a:extLst>
            </p:cNvPr>
            <p:cNvCxnSpPr/>
            <p:nvPr/>
          </p:nvCxnSpPr>
          <p:spPr bwMode="auto">
            <a:xfrm>
              <a:off x="9382977"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A21990AE-3334-45E8-AB6A-10113622A9A1}"/>
                </a:ext>
              </a:extLst>
            </p:cNvPr>
            <p:cNvCxnSpPr/>
            <p:nvPr/>
          </p:nvCxnSpPr>
          <p:spPr bwMode="auto">
            <a:xfrm flipV="1">
              <a:off x="9616494"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BCCDCCB0-04B3-4E12-961B-C1E3463369BD}"/>
                </a:ext>
              </a:extLst>
            </p:cNvPr>
            <p:cNvCxnSpPr/>
            <p:nvPr/>
          </p:nvCxnSpPr>
          <p:spPr bwMode="auto">
            <a:xfrm>
              <a:off x="9616074" y="4526054"/>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BAE4775A-571E-4861-AAB3-F0DDB5D564CE}"/>
                </a:ext>
              </a:extLst>
            </p:cNvPr>
            <p:cNvCxnSpPr/>
            <p:nvPr/>
          </p:nvCxnSpPr>
          <p:spPr bwMode="auto">
            <a:xfrm flipV="1">
              <a:off x="983917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C8A94962-F701-4BC0-9C65-861E8CBD123D}"/>
                </a:ext>
              </a:extLst>
            </p:cNvPr>
            <p:cNvCxnSpPr/>
            <p:nvPr/>
          </p:nvCxnSpPr>
          <p:spPr bwMode="auto">
            <a:xfrm>
              <a:off x="9839172"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17B9B0B7-0B81-4F6F-B0C8-189551F6DD04}"/>
                </a:ext>
              </a:extLst>
            </p:cNvPr>
            <p:cNvCxnSpPr/>
            <p:nvPr/>
          </p:nvCxnSpPr>
          <p:spPr bwMode="auto">
            <a:xfrm flipV="1">
              <a:off x="10072689"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9C157737-2992-4969-A929-F3CFBD1F093D}"/>
                </a:ext>
              </a:extLst>
            </p:cNvPr>
            <p:cNvCxnSpPr/>
            <p:nvPr/>
          </p:nvCxnSpPr>
          <p:spPr bwMode="auto">
            <a:xfrm>
              <a:off x="10077404" y="4526054"/>
              <a:ext cx="223100" cy="0"/>
            </a:xfrm>
            <a:prstGeom prst="line">
              <a:avLst/>
            </a:prstGeom>
            <a:noFill/>
            <a:ln w="19050" cap="flat" cmpd="sng" algn="ctr">
              <a:solidFill>
                <a:schemeClr val="tx1"/>
              </a:solidFill>
              <a:prstDash val="solid"/>
              <a:round/>
              <a:headEnd type="none" w="med" len="med"/>
              <a:tailEnd type="none" w="med" len="med"/>
            </a:ln>
            <a:effectLst/>
          </p:spPr>
        </p:cxnSp>
        <p:sp>
          <p:nvSpPr>
            <p:cNvPr id="190" name="TextBox 13">
              <a:extLst>
                <a:ext uri="{FF2B5EF4-FFF2-40B4-BE49-F238E27FC236}">
                  <a16:creationId xmlns:a16="http://schemas.microsoft.com/office/drawing/2014/main" id="{63E2A4F2-6860-421E-A206-D03F4096CC28}"/>
                </a:ext>
              </a:extLst>
            </p:cNvPr>
            <p:cNvSpPr txBox="1">
              <a:spLocks noChangeArrowheads="1"/>
            </p:cNvSpPr>
            <p:nvPr/>
          </p:nvSpPr>
          <p:spPr bwMode="auto">
            <a:xfrm>
              <a:off x="6403975"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1</a:t>
              </a:r>
            </a:p>
          </p:txBody>
        </p:sp>
        <p:sp>
          <p:nvSpPr>
            <p:cNvPr id="191" name="TextBox 13">
              <a:extLst>
                <a:ext uri="{FF2B5EF4-FFF2-40B4-BE49-F238E27FC236}">
                  <a16:creationId xmlns:a16="http://schemas.microsoft.com/office/drawing/2014/main" id="{ABE090F1-E106-4A9F-AE50-56626322015A}"/>
                </a:ext>
              </a:extLst>
            </p:cNvPr>
            <p:cNvSpPr txBox="1">
              <a:spLocks noChangeArrowheads="1"/>
            </p:cNvSpPr>
            <p:nvPr/>
          </p:nvSpPr>
          <p:spPr bwMode="auto">
            <a:xfrm>
              <a:off x="6862456"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2</a:t>
              </a:r>
            </a:p>
          </p:txBody>
        </p:sp>
        <p:sp>
          <p:nvSpPr>
            <p:cNvPr id="192" name="TextBox 13">
              <a:extLst>
                <a:ext uri="{FF2B5EF4-FFF2-40B4-BE49-F238E27FC236}">
                  <a16:creationId xmlns:a16="http://schemas.microsoft.com/office/drawing/2014/main" id="{B5798F2C-A0B6-4943-BC81-AD1E6AF9B866}"/>
                </a:ext>
              </a:extLst>
            </p:cNvPr>
            <p:cNvSpPr txBox="1">
              <a:spLocks noChangeArrowheads="1"/>
            </p:cNvSpPr>
            <p:nvPr/>
          </p:nvSpPr>
          <p:spPr bwMode="auto">
            <a:xfrm>
              <a:off x="7309362"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3</a:t>
              </a:r>
            </a:p>
          </p:txBody>
        </p:sp>
        <p:sp>
          <p:nvSpPr>
            <p:cNvPr id="193" name="TextBox 13">
              <a:extLst>
                <a:ext uri="{FF2B5EF4-FFF2-40B4-BE49-F238E27FC236}">
                  <a16:creationId xmlns:a16="http://schemas.microsoft.com/office/drawing/2014/main" id="{E4F5A0FE-4C83-4164-A1CF-D1A1F8438848}"/>
                </a:ext>
              </a:extLst>
            </p:cNvPr>
            <p:cNvSpPr txBox="1">
              <a:spLocks noChangeArrowheads="1"/>
            </p:cNvSpPr>
            <p:nvPr/>
          </p:nvSpPr>
          <p:spPr bwMode="auto">
            <a:xfrm>
              <a:off x="7766350"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4</a:t>
              </a:r>
            </a:p>
          </p:txBody>
        </p:sp>
        <p:sp>
          <p:nvSpPr>
            <p:cNvPr id="194" name="TextBox 13">
              <a:extLst>
                <a:ext uri="{FF2B5EF4-FFF2-40B4-BE49-F238E27FC236}">
                  <a16:creationId xmlns:a16="http://schemas.microsoft.com/office/drawing/2014/main" id="{9A08CCDE-C163-4002-91BF-FA4A4B10BAA4}"/>
                </a:ext>
              </a:extLst>
            </p:cNvPr>
            <p:cNvSpPr txBox="1">
              <a:spLocks noChangeArrowheads="1"/>
            </p:cNvSpPr>
            <p:nvPr/>
          </p:nvSpPr>
          <p:spPr bwMode="auto">
            <a:xfrm>
              <a:off x="8240133"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5</a:t>
              </a:r>
            </a:p>
          </p:txBody>
        </p:sp>
        <p:sp>
          <p:nvSpPr>
            <p:cNvPr id="195" name="TextBox 13">
              <a:extLst>
                <a:ext uri="{FF2B5EF4-FFF2-40B4-BE49-F238E27FC236}">
                  <a16:creationId xmlns:a16="http://schemas.microsoft.com/office/drawing/2014/main" id="{78612226-F7F9-498C-AB52-4D4B2C278C2C}"/>
                </a:ext>
              </a:extLst>
            </p:cNvPr>
            <p:cNvSpPr txBox="1">
              <a:spLocks noChangeArrowheads="1"/>
            </p:cNvSpPr>
            <p:nvPr/>
          </p:nvSpPr>
          <p:spPr bwMode="auto">
            <a:xfrm>
              <a:off x="8683971"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6</a:t>
              </a:r>
            </a:p>
          </p:txBody>
        </p:sp>
        <p:sp>
          <p:nvSpPr>
            <p:cNvPr id="196" name="TextBox 13">
              <a:extLst>
                <a:ext uri="{FF2B5EF4-FFF2-40B4-BE49-F238E27FC236}">
                  <a16:creationId xmlns:a16="http://schemas.microsoft.com/office/drawing/2014/main" id="{199E584A-8399-4A34-A27C-EE5E02A6564D}"/>
                </a:ext>
              </a:extLst>
            </p:cNvPr>
            <p:cNvSpPr txBox="1">
              <a:spLocks noChangeArrowheads="1"/>
            </p:cNvSpPr>
            <p:nvPr/>
          </p:nvSpPr>
          <p:spPr bwMode="auto">
            <a:xfrm>
              <a:off x="9142044" y="424976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7</a:t>
              </a:r>
            </a:p>
          </p:txBody>
        </p:sp>
        <p:sp>
          <p:nvSpPr>
            <p:cNvPr id="197" name="TextBox 13">
              <a:extLst>
                <a:ext uri="{FF2B5EF4-FFF2-40B4-BE49-F238E27FC236}">
                  <a16:creationId xmlns:a16="http://schemas.microsoft.com/office/drawing/2014/main" id="{82B9F6E2-5CA9-43CB-9790-36833AB0AA0A}"/>
                </a:ext>
              </a:extLst>
            </p:cNvPr>
            <p:cNvSpPr txBox="1">
              <a:spLocks noChangeArrowheads="1"/>
            </p:cNvSpPr>
            <p:nvPr/>
          </p:nvSpPr>
          <p:spPr bwMode="auto">
            <a:xfrm>
              <a:off x="9589455" y="4235986"/>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8</a:t>
              </a:r>
            </a:p>
          </p:txBody>
        </p:sp>
        <p:sp>
          <p:nvSpPr>
            <p:cNvPr id="198" name="TextBox 13">
              <a:extLst>
                <a:ext uri="{FF2B5EF4-FFF2-40B4-BE49-F238E27FC236}">
                  <a16:creationId xmlns:a16="http://schemas.microsoft.com/office/drawing/2014/main" id="{FFC54868-2D97-4E82-9D37-9CAE30833733}"/>
                </a:ext>
              </a:extLst>
            </p:cNvPr>
            <p:cNvSpPr txBox="1">
              <a:spLocks noChangeArrowheads="1"/>
            </p:cNvSpPr>
            <p:nvPr/>
          </p:nvSpPr>
          <p:spPr bwMode="auto">
            <a:xfrm>
              <a:off x="10040844" y="4238592"/>
              <a:ext cx="50189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1100" b="0" dirty="0">
                  <a:latin typeface="Arial" charset="0"/>
                  <a:cs typeface="Arial" charset="0"/>
                </a:rPr>
                <a:t>9</a:t>
              </a:r>
            </a:p>
          </p:txBody>
        </p:sp>
        <p:cxnSp>
          <p:nvCxnSpPr>
            <p:cNvPr id="199" name="Straight Connector 198">
              <a:extLst>
                <a:ext uri="{FF2B5EF4-FFF2-40B4-BE49-F238E27FC236}">
                  <a16:creationId xmlns:a16="http://schemas.microsoft.com/office/drawing/2014/main" id="{0C025C3C-291F-4705-98A3-2AB5EBBD0CCD}"/>
                </a:ext>
              </a:extLst>
            </p:cNvPr>
            <p:cNvCxnSpPr/>
            <p:nvPr/>
          </p:nvCxnSpPr>
          <p:spPr bwMode="auto">
            <a:xfrm flipV="1">
              <a:off x="10300505"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C56FC322-2E86-4CF5-8B94-EA3EE317E173}"/>
                </a:ext>
              </a:extLst>
            </p:cNvPr>
            <p:cNvCxnSpPr/>
            <p:nvPr/>
          </p:nvCxnSpPr>
          <p:spPr bwMode="auto">
            <a:xfrm>
              <a:off x="10300505" y="4273903"/>
              <a:ext cx="223100" cy="0"/>
            </a:xfrm>
            <a:prstGeom prst="line">
              <a:avLst/>
            </a:prstGeom>
            <a:noFill/>
            <a:ln w="19050" cap="flat" cmpd="sng" algn="ctr">
              <a:solidFill>
                <a:schemeClr val="tx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E6D44C2F-D76C-4224-9E8D-31FE7C86E275}"/>
                </a:ext>
              </a:extLst>
            </p:cNvPr>
            <p:cNvCxnSpPr/>
            <p:nvPr/>
          </p:nvCxnSpPr>
          <p:spPr bwMode="auto">
            <a:xfrm flipV="1">
              <a:off x="10534022"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E83F9AE2-85FC-47B2-8E5E-2A18AEFB99B4}"/>
                </a:ext>
              </a:extLst>
            </p:cNvPr>
            <p:cNvCxnSpPr/>
            <p:nvPr/>
          </p:nvCxnSpPr>
          <p:spPr bwMode="auto">
            <a:xfrm>
              <a:off x="10538737" y="4526054"/>
              <a:ext cx="223100" cy="0"/>
            </a:xfrm>
            <a:prstGeom prst="line">
              <a:avLst/>
            </a:prstGeom>
            <a:noFill/>
            <a:ln w="19050" cap="flat" cmpd="sng" algn="ctr">
              <a:solidFill>
                <a:schemeClr val="tx1"/>
              </a:solidFill>
              <a:prstDash val="solid"/>
              <a:round/>
              <a:headEnd type="none" w="med" len="med"/>
              <a:tailEnd type="none" w="med" len="med"/>
            </a:ln>
            <a:effectLst/>
          </p:spPr>
        </p:cxnSp>
        <p:grpSp>
          <p:nvGrpSpPr>
            <p:cNvPr id="203" name="Group 202">
              <a:extLst>
                <a:ext uri="{FF2B5EF4-FFF2-40B4-BE49-F238E27FC236}">
                  <a16:creationId xmlns:a16="http://schemas.microsoft.com/office/drawing/2014/main" id="{3313EDAD-A1B9-41E1-A4A4-6F89388999C9}"/>
                </a:ext>
              </a:extLst>
            </p:cNvPr>
            <p:cNvGrpSpPr/>
            <p:nvPr/>
          </p:nvGrpSpPr>
          <p:grpSpPr>
            <a:xfrm>
              <a:off x="6541683" y="4532440"/>
              <a:ext cx="3634572" cy="619919"/>
              <a:chOff x="1251360" y="2727049"/>
              <a:chExt cx="2921965" cy="528576"/>
            </a:xfrm>
          </p:grpSpPr>
          <p:cxnSp>
            <p:nvCxnSpPr>
              <p:cNvPr id="204" name="Straight Connector 203">
                <a:extLst>
                  <a:ext uri="{FF2B5EF4-FFF2-40B4-BE49-F238E27FC236}">
                    <a16:creationId xmlns:a16="http://schemas.microsoft.com/office/drawing/2014/main" id="{EEDDC3B0-5921-49FD-ADB0-00C138A5BE7E}"/>
                  </a:ext>
                </a:extLst>
              </p:cNvPr>
              <p:cNvCxnSpPr/>
              <p:nvPr/>
            </p:nvCxnSpPr>
            <p:spPr bwMode="auto">
              <a:xfrm>
                <a:off x="1251360"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05" name="Straight Connector 204">
                <a:extLst>
                  <a:ext uri="{FF2B5EF4-FFF2-40B4-BE49-F238E27FC236}">
                    <a16:creationId xmlns:a16="http://schemas.microsoft.com/office/drawing/2014/main" id="{B37B2354-4AAC-4397-9639-0D9F25520B8D}"/>
                  </a:ext>
                </a:extLst>
              </p:cNvPr>
              <p:cNvCxnSpPr/>
              <p:nvPr/>
            </p:nvCxnSpPr>
            <p:spPr bwMode="auto">
              <a:xfrm>
                <a:off x="1631641"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06" name="Straight Connector 205">
                <a:extLst>
                  <a:ext uri="{FF2B5EF4-FFF2-40B4-BE49-F238E27FC236}">
                    <a16:creationId xmlns:a16="http://schemas.microsoft.com/office/drawing/2014/main" id="{17E4E172-EDCE-41B8-AE61-51049941EC5D}"/>
                  </a:ext>
                </a:extLst>
              </p:cNvPr>
              <p:cNvCxnSpPr/>
              <p:nvPr/>
            </p:nvCxnSpPr>
            <p:spPr bwMode="auto">
              <a:xfrm>
                <a:off x="1985709"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07" name="Straight Connector 206">
                <a:extLst>
                  <a:ext uri="{FF2B5EF4-FFF2-40B4-BE49-F238E27FC236}">
                    <a16:creationId xmlns:a16="http://schemas.microsoft.com/office/drawing/2014/main" id="{CCD958BA-0030-4625-9EF3-4339EFDB6D38}"/>
                  </a:ext>
                </a:extLst>
              </p:cNvPr>
              <p:cNvCxnSpPr/>
              <p:nvPr/>
            </p:nvCxnSpPr>
            <p:spPr bwMode="auto">
              <a:xfrm>
                <a:off x="2347566"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08" name="Straight Connector 207">
                <a:extLst>
                  <a:ext uri="{FF2B5EF4-FFF2-40B4-BE49-F238E27FC236}">
                    <a16:creationId xmlns:a16="http://schemas.microsoft.com/office/drawing/2014/main" id="{F5967C9C-AD48-49DE-BEC5-383D79181EC0}"/>
                  </a:ext>
                </a:extLst>
              </p:cNvPr>
              <p:cNvCxnSpPr/>
              <p:nvPr/>
            </p:nvCxnSpPr>
            <p:spPr bwMode="auto">
              <a:xfrm>
                <a:off x="2727847"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09" name="Straight Connector 208">
                <a:extLst>
                  <a:ext uri="{FF2B5EF4-FFF2-40B4-BE49-F238E27FC236}">
                    <a16:creationId xmlns:a16="http://schemas.microsoft.com/office/drawing/2014/main" id="{836A0669-2782-44EE-B7BE-F42AE6375A32}"/>
                  </a:ext>
                </a:extLst>
              </p:cNvPr>
              <p:cNvCxnSpPr/>
              <p:nvPr/>
            </p:nvCxnSpPr>
            <p:spPr bwMode="auto">
              <a:xfrm>
                <a:off x="3081915"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10" name="Straight Connector 209">
                <a:extLst>
                  <a:ext uri="{FF2B5EF4-FFF2-40B4-BE49-F238E27FC236}">
                    <a16:creationId xmlns:a16="http://schemas.microsoft.com/office/drawing/2014/main" id="{4E998C6E-C27F-4893-90FF-28910B0BBBF9}"/>
                  </a:ext>
                </a:extLst>
              </p:cNvPr>
              <p:cNvCxnSpPr/>
              <p:nvPr/>
            </p:nvCxnSpPr>
            <p:spPr bwMode="auto">
              <a:xfrm>
                <a:off x="3431907"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11" name="Straight Connector 210">
                <a:extLst>
                  <a:ext uri="{FF2B5EF4-FFF2-40B4-BE49-F238E27FC236}">
                    <a16:creationId xmlns:a16="http://schemas.microsoft.com/office/drawing/2014/main" id="{2FDBFF5F-52AA-4CA5-B325-1EB67F8738A3}"/>
                  </a:ext>
                </a:extLst>
              </p:cNvPr>
              <p:cNvCxnSpPr/>
              <p:nvPr/>
            </p:nvCxnSpPr>
            <p:spPr bwMode="auto">
              <a:xfrm>
                <a:off x="3812188"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cxnSp>
            <p:nvCxnSpPr>
              <p:cNvPr id="212" name="Straight Connector 211">
                <a:extLst>
                  <a:ext uri="{FF2B5EF4-FFF2-40B4-BE49-F238E27FC236}">
                    <a16:creationId xmlns:a16="http://schemas.microsoft.com/office/drawing/2014/main" id="{DE20D091-CB55-4CF9-977B-635AF3540AB8}"/>
                  </a:ext>
                </a:extLst>
              </p:cNvPr>
              <p:cNvCxnSpPr/>
              <p:nvPr/>
            </p:nvCxnSpPr>
            <p:spPr bwMode="auto">
              <a:xfrm>
                <a:off x="4173325" y="2727049"/>
                <a:ext cx="0" cy="528576"/>
              </a:xfrm>
              <a:prstGeom prst="line">
                <a:avLst/>
              </a:prstGeom>
              <a:noFill/>
              <a:ln w="19050" cap="flat" cmpd="sng" algn="ctr">
                <a:solidFill>
                  <a:schemeClr val="bg1">
                    <a:lumMod val="65000"/>
                  </a:schemeClr>
                </a:solidFill>
                <a:prstDash val="sysDot"/>
                <a:round/>
                <a:headEnd type="none" w="med" len="med"/>
                <a:tailEnd type="none" w="med" len="med"/>
              </a:ln>
              <a:effectLst/>
            </p:spPr>
          </p:cxnSp>
        </p:grpSp>
        <p:cxnSp>
          <p:nvCxnSpPr>
            <p:cNvPr id="213" name="Straight Connector 212">
              <a:extLst>
                <a:ext uri="{FF2B5EF4-FFF2-40B4-BE49-F238E27FC236}">
                  <a16:creationId xmlns:a16="http://schemas.microsoft.com/office/drawing/2014/main" id="{EB39F0E1-D150-4ACC-9280-E74CC8C840F5}"/>
                </a:ext>
              </a:extLst>
            </p:cNvPr>
            <p:cNvCxnSpPr/>
            <p:nvPr/>
          </p:nvCxnSpPr>
          <p:spPr bwMode="auto">
            <a:xfrm flipH="1">
              <a:off x="6524283" y="4983552"/>
              <a:ext cx="80446" cy="140107"/>
            </a:xfrm>
            <a:prstGeom prst="line">
              <a:avLst/>
            </a:prstGeom>
            <a:noFill/>
            <a:ln w="19050" cap="flat" cmpd="sng" algn="ctr">
              <a:solidFill>
                <a:schemeClr val="tx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4AD10982-735B-45E7-9D91-FBA7A3F1AE36}"/>
                </a:ext>
              </a:extLst>
            </p:cNvPr>
            <p:cNvCxnSpPr/>
            <p:nvPr/>
          </p:nvCxnSpPr>
          <p:spPr bwMode="auto">
            <a:xfrm flipH="1" flipV="1">
              <a:off x="6443841" y="4983552"/>
              <a:ext cx="160886" cy="259168"/>
            </a:xfrm>
            <a:prstGeom prst="line">
              <a:avLst/>
            </a:prstGeom>
            <a:noFill/>
            <a:ln w="19050" cap="flat" cmpd="sng" algn="ctr">
              <a:solidFill>
                <a:schemeClr val="tx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28B5145D-6DFD-41F0-BD54-55F3E6BCA7A4}"/>
                </a:ext>
              </a:extLst>
            </p:cNvPr>
            <p:cNvCxnSpPr/>
            <p:nvPr/>
          </p:nvCxnSpPr>
          <p:spPr bwMode="auto">
            <a:xfrm>
              <a:off x="6604728" y="4983552"/>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D316ABB1-DB6C-4FF6-8278-19EC6F7F632A}"/>
                </a:ext>
              </a:extLst>
            </p:cNvPr>
            <p:cNvCxnSpPr/>
            <p:nvPr/>
          </p:nvCxnSpPr>
          <p:spPr bwMode="auto">
            <a:xfrm>
              <a:off x="6604728" y="5246070"/>
              <a:ext cx="305706" cy="0"/>
            </a:xfrm>
            <a:prstGeom prst="line">
              <a:avLst/>
            </a:prstGeom>
            <a:noFill/>
            <a:ln w="19050" cap="flat" cmpd="sng" algn="ctr">
              <a:solidFill>
                <a:schemeClr val="tx1"/>
              </a:solidFill>
              <a:prstDash val="solid"/>
              <a:round/>
              <a:headEnd type="none" w="med" len="med"/>
              <a:tailEnd type="none" w="med" len="med"/>
            </a:ln>
            <a:effectLst/>
          </p:spPr>
        </p:cxnSp>
        <p:grpSp>
          <p:nvGrpSpPr>
            <p:cNvPr id="217" name="Group 216">
              <a:extLst>
                <a:ext uri="{FF2B5EF4-FFF2-40B4-BE49-F238E27FC236}">
                  <a16:creationId xmlns:a16="http://schemas.microsoft.com/office/drawing/2014/main" id="{F12E6E1C-7F9D-4C18-B265-DC082E996A9D}"/>
                </a:ext>
              </a:extLst>
            </p:cNvPr>
            <p:cNvGrpSpPr/>
            <p:nvPr/>
          </p:nvGrpSpPr>
          <p:grpSpPr>
            <a:xfrm rot="10800000">
              <a:off x="6911117" y="4983552"/>
              <a:ext cx="77782" cy="259168"/>
              <a:chOff x="3942229" y="5494019"/>
              <a:chExt cx="72561" cy="220981"/>
            </a:xfrm>
          </p:grpSpPr>
          <p:cxnSp>
            <p:nvCxnSpPr>
              <p:cNvPr id="218" name="Straight Connector 217">
                <a:extLst>
                  <a:ext uri="{FF2B5EF4-FFF2-40B4-BE49-F238E27FC236}">
                    <a16:creationId xmlns:a16="http://schemas.microsoft.com/office/drawing/2014/main" id="{93F4C17F-0053-4E37-ABAC-F3B436B74B70}"/>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DA0DF88C-9BE1-407E-BB08-9E542589CDB7}"/>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nvGrpSpPr>
            <p:cNvPr id="220" name="Group 219">
              <a:extLst>
                <a:ext uri="{FF2B5EF4-FFF2-40B4-BE49-F238E27FC236}">
                  <a16:creationId xmlns:a16="http://schemas.microsoft.com/office/drawing/2014/main" id="{2DB00CA9-ECFA-4D8C-ACC0-0F3EA9C4F266}"/>
                </a:ext>
              </a:extLst>
            </p:cNvPr>
            <p:cNvGrpSpPr/>
            <p:nvPr/>
          </p:nvGrpSpPr>
          <p:grpSpPr>
            <a:xfrm>
              <a:off x="6976159" y="4983552"/>
              <a:ext cx="461950" cy="262518"/>
              <a:chOff x="3942229" y="5494019"/>
              <a:chExt cx="430951" cy="223837"/>
            </a:xfrm>
          </p:grpSpPr>
          <p:grpSp>
            <p:nvGrpSpPr>
              <p:cNvPr id="221" name="Group 220">
                <a:extLst>
                  <a:ext uri="{FF2B5EF4-FFF2-40B4-BE49-F238E27FC236}">
                    <a16:creationId xmlns:a16="http://schemas.microsoft.com/office/drawing/2014/main" id="{68A9BC02-6E13-4B7C-BB1B-BE029F4C483A}"/>
                  </a:ext>
                </a:extLst>
              </p:cNvPr>
              <p:cNvGrpSpPr/>
              <p:nvPr/>
            </p:nvGrpSpPr>
            <p:grpSpPr>
              <a:xfrm>
                <a:off x="3942229" y="5494019"/>
                <a:ext cx="72561" cy="220981"/>
                <a:chOff x="3942229" y="5494019"/>
                <a:chExt cx="72561" cy="220981"/>
              </a:xfrm>
            </p:grpSpPr>
            <p:cxnSp>
              <p:nvCxnSpPr>
                <p:cNvPr id="227" name="Straight Connector 226">
                  <a:extLst>
                    <a:ext uri="{FF2B5EF4-FFF2-40B4-BE49-F238E27FC236}">
                      <a16:creationId xmlns:a16="http://schemas.microsoft.com/office/drawing/2014/main" id="{4721174A-7785-4D72-A844-1C3E69A6B2C1}"/>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36751F8F-B66E-43E3-AB5C-A5ADCADFDA5C}"/>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22" name="Straight Connector 221">
                <a:extLst>
                  <a:ext uri="{FF2B5EF4-FFF2-40B4-BE49-F238E27FC236}">
                    <a16:creationId xmlns:a16="http://schemas.microsoft.com/office/drawing/2014/main" id="{F4B144A3-A6F5-4581-90C2-FC65F0FE49C8}"/>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F06DFD87-0F6A-48CC-988C-D3F622DB4F85}"/>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224" name="Group 223">
                <a:extLst>
                  <a:ext uri="{FF2B5EF4-FFF2-40B4-BE49-F238E27FC236}">
                    <a16:creationId xmlns:a16="http://schemas.microsoft.com/office/drawing/2014/main" id="{22497007-722E-4CA3-AE2F-BC7E7E0BE808}"/>
                  </a:ext>
                </a:extLst>
              </p:cNvPr>
              <p:cNvGrpSpPr/>
              <p:nvPr/>
            </p:nvGrpSpPr>
            <p:grpSpPr>
              <a:xfrm rot="10800000">
                <a:off x="4300619" y="5494019"/>
                <a:ext cx="72561" cy="220981"/>
                <a:chOff x="3942229" y="5494019"/>
                <a:chExt cx="72561" cy="220981"/>
              </a:xfrm>
            </p:grpSpPr>
            <p:cxnSp>
              <p:nvCxnSpPr>
                <p:cNvPr id="225" name="Straight Connector 224">
                  <a:extLst>
                    <a:ext uri="{FF2B5EF4-FFF2-40B4-BE49-F238E27FC236}">
                      <a16:creationId xmlns:a16="http://schemas.microsoft.com/office/drawing/2014/main" id="{2BA1877B-C3B8-4B9D-8088-F44688619036}"/>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0D885EFB-BFC5-4065-8E71-315F4E322A71}"/>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29" name="Group 228">
              <a:extLst>
                <a:ext uri="{FF2B5EF4-FFF2-40B4-BE49-F238E27FC236}">
                  <a16:creationId xmlns:a16="http://schemas.microsoft.com/office/drawing/2014/main" id="{AEB89A88-C7A4-4E3B-A8E9-88588E47577C}"/>
                </a:ext>
              </a:extLst>
            </p:cNvPr>
            <p:cNvGrpSpPr/>
            <p:nvPr/>
          </p:nvGrpSpPr>
          <p:grpSpPr>
            <a:xfrm>
              <a:off x="7438109" y="4983552"/>
              <a:ext cx="461950" cy="262518"/>
              <a:chOff x="3942229" y="5494019"/>
              <a:chExt cx="430951" cy="223837"/>
            </a:xfrm>
          </p:grpSpPr>
          <p:grpSp>
            <p:nvGrpSpPr>
              <p:cNvPr id="230" name="Group 229">
                <a:extLst>
                  <a:ext uri="{FF2B5EF4-FFF2-40B4-BE49-F238E27FC236}">
                    <a16:creationId xmlns:a16="http://schemas.microsoft.com/office/drawing/2014/main" id="{BBB2A2FA-A50B-4294-ACA9-1CED7472B7F3}"/>
                  </a:ext>
                </a:extLst>
              </p:cNvPr>
              <p:cNvGrpSpPr/>
              <p:nvPr/>
            </p:nvGrpSpPr>
            <p:grpSpPr>
              <a:xfrm>
                <a:off x="3942229" y="5494019"/>
                <a:ext cx="72561" cy="220981"/>
                <a:chOff x="3942229" y="5494019"/>
                <a:chExt cx="72561" cy="220981"/>
              </a:xfrm>
            </p:grpSpPr>
            <p:cxnSp>
              <p:nvCxnSpPr>
                <p:cNvPr id="236" name="Straight Connector 235">
                  <a:extLst>
                    <a:ext uri="{FF2B5EF4-FFF2-40B4-BE49-F238E27FC236}">
                      <a16:creationId xmlns:a16="http://schemas.microsoft.com/office/drawing/2014/main" id="{F8A6A80B-10D0-45CD-862E-D73463DABFCB}"/>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FB6480AF-A42E-4A79-9B29-7B2DC751B8B1}"/>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31" name="Straight Connector 230">
                <a:extLst>
                  <a:ext uri="{FF2B5EF4-FFF2-40B4-BE49-F238E27FC236}">
                    <a16:creationId xmlns:a16="http://schemas.microsoft.com/office/drawing/2014/main" id="{8AD90220-2A65-43AB-9B74-AC1FAB29FCC7}"/>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6F191B1C-B9FF-4E3C-AD23-598A4A1DB3A9}"/>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233" name="Group 232">
                <a:extLst>
                  <a:ext uri="{FF2B5EF4-FFF2-40B4-BE49-F238E27FC236}">
                    <a16:creationId xmlns:a16="http://schemas.microsoft.com/office/drawing/2014/main" id="{34DDB304-6530-451C-B764-EEC163AC3434}"/>
                  </a:ext>
                </a:extLst>
              </p:cNvPr>
              <p:cNvGrpSpPr/>
              <p:nvPr/>
            </p:nvGrpSpPr>
            <p:grpSpPr>
              <a:xfrm rot="10800000">
                <a:off x="4300619" y="5494019"/>
                <a:ext cx="72561" cy="220981"/>
                <a:chOff x="3942229" y="5494019"/>
                <a:chExt cx="72561" cy="220981"/>
              </a:xfrm>
            </p:grpSpPr>
            <p:cxnSp>
              <p:nvCxnSpPr>
                <p:cNvPr id="234" name="Straight Connector 233">
                  <a:extLst>
                    <a:ext uri="{FF2B5EF4-FFF2-40B4-BE49-F238E27FC236}">
                      <a16:creationId xmlns:a16="http://schemas.microsoft.com/office/drawing/2014/main" id="{8A185427-F60A-4739-9387-DB8F27B82E9D}"/>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9075771A-32B2-41D4-A31A-7553816BF856}"/>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38" name="Group 237">
              <a:extLst>
                <a:ext uri="{FF2B5EF4-FFF2-40B4-BE49-F238E27FC236}">
                  <a16:creationId xmlns:a16="http://schemas.microsoft.com/office/drawing/2014/main" id="{0CC0C911-9272-41AD-8BB0-2C0467E46D59}"/>
                </a:ext>
              </a:extLst>
            </p:cNvPr>
            <p:cNvGrpSpPr/>
            <p:nvPr/>
          </p:nvGrpSpPr>
          <p:grpSpPr>
            <a:xfrm>
              <a:off x="7887320" y="4983552"/>
              <a:ext cx="461950" cy="262518"/>
              <a:chOff x="3942229" y="5494019"/>
              <a:chExt cx="430951" cy="223837"/>
            </a:xfrm>
          </p:grpSpPr>
          <p:grpSp>
            <p:nvGrpSpPr>
              <p:cNvPr id="239" name="Group 238">
                <a:extLst>
                  <a:ext uri="{FF2B5EF4-FFF2-40B4-BE49-F238E27FC236}">
                    <a16:creationId xmlns:a16="http://schemas.microsoft.com/office/drawing/2014/main" id="{8B2E8990-F08F-47BE-BBF4-2184D96346F7}"/>
                  </a:ext>
                </a:extLst>
              </p:cNvPr>
              <p:cNvGrpSpPr/>
              <p:nvPr/>
            </p:nvGrpSpPr>
            <p:grpSpPr>
              <a:xfrm>
                <a:off x="3942229" y="5494019"/>
                <a:ext cx="72561" cy="220981"/>
                <a:chOff x="3942229" y="5494019"/>
                <a:chExt cx="72561" cy="220981"/>
              </a:xfrm>
            </p:grpSpPr>
            <p:cxnSp>
              <p:nvCxnSpPr>
                <p:cNvPr id="245" name="Straight Connector 244">
                  <a:extLst>
                    <a:ext uri="{FF2B5EF4-FFF2-40B4-BE49-F238E27FC236}">
                      <a16:creationId xmlns:a16="http://schemas.microsoft.com/office/drawing/2014/main" id="{3107A800-E5AE-4AFD-946D-57EA59AC44CC}"/>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9A08474B-AAF5-477E-B14F-E7B4B1B54B62}"/>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40" name="Straight Connector 239">
                <a:extLst>
                  <a:ext uri="{FF2B5EF4-FFF2-40B4-BE49-F238E27FC236}">
                    <a16:creationId xmlns:a16="http://schemas.microsoft.com/office/drawing/2014/main" id="{D746D172-B377-456E-9A2A-1631D397554B}"/>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A78BAB39-C0A3-40C6-80DA-EA7408BE846F}"/>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242" name="Group 241">
                <a:extLst>
                  <a:ext uri="{FF2B5EF4-FFF2-40B4-BE49-F238E27FC236}">
                    <a16:creationId xmlns:a16="http://schemas.microsoft.com/office/drawing/2014/main" id="{B7E0EB1D-CAD9-4714-9E7D-7AD0850B85D1}"/>
                  </a:ext>
                </a:extLst>
              </p:cNvPr>
              <p:cNvGrpSpPr/>
              <p:nvPr/>
            </p:nvGrpSpPr>
            <p:grpSpPr>
              <a:xfrm rot="10800000">
                <a:off x="4300619" y="5494019"/>
                <a:ext cx="72561" cy="220981"/>
                <a:chOff x="3942229" y="5494019"/>
                <a:chExt cx="72561" cy="220981"/>
              </a:xfrm>
            </p:grpSpPr>
            <p:cxnSp>
              <p:nvCxnSpPr>
                <p:cNvPr id="243" name="Straight Connector 242">
                  <a:extLst>
                    <a:ext uri="{FF2B5EF4-FFF2-40B4-BE49-F238E27FC236}">
                      <a16:creationId xmlns:a16="http://schemas.microsoft.com/office/drawing/2014/main" id="{9E1AAE0E-0484-49A4-86D2-5B04B2D9EEDE}"/>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9836BCFF-7977-4886-A25A-A9572DB3B08D}"/>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47" name="Group 246">
              <a:extLst>
                <a:ext uri="{FF2B5EF4-FFF2-40B4-BE49-F238E27FC236}">
                  <a16:creationId xmlns:a16="http://schemas.microsoft.com/office/drawing/2014/main" id="{FBE9F94E-A93A-4F69-BF44-DBCF59111005}"/>
                </a:ext>
              </a:extLst>
            </p:cNvPr>
            <p:cNvGrpSpPr/>
            <p:nvPr/>
          </p:nvGrpSpPr>
          <p:grpSpPr>
            <a:xfrm>
              <a:off x="8336531" y="4983552"/>
              <a:ext cx="461950" cy="262518"/>
              <a:chOff x="3942229" y="5494019"/>
              <a:chExt cx="430951" cy="223837"/>
            </a:xfrm>
          </p:grpSpPr>
          <p:grpSp>
            <p:nvGrpSpPr>
              <p:cNvPr id="248" name="Group 247">
                <a:extLst>
                  <a:ext uri="{FF2B5EF4-FFF2-40B4-BE49-F238E27FC236}">
                    <a16:creationId xmlns:a16="http://schemas.microsoft.com/office/drawing/2014/main" id="{587BB000-99C3-4322-B12A-A3D625B68E2B}"/>
                  </a:ext>
                </a:extLst>
              </p:cNvPr>
              <p:cNvGrpSpPr/>
              <p:nvPr/>
            </p:nvGrpSpPr>
            <p:grpSpPr>
              <a:xfrm>
                <a:off x="3942229" y="5494019"/>
                <a:ext cx="72561" cy="220981"/>
                <a:chOff x="3942229" y="5494019"/>
                <a:chExt cx="72561" cy="220981"/>
              </a:xfrm>
            </p:grpSpPr>
            <p:cxnSp>
              <p:nvCxnSpPr>
                <p:cNvPr id="254" name="Straight Connector 253">
                  <a:extLst>
                    <a:ext uri="{FF2B5EF4-FFF2-40B4-BE49-F238E27FC236}">
                      <a16:creationId xmlns:a16="http://schemas.microsoft.com/office/drawing/2014/main" id="{9945063D-9ADF-492E-B06A-CC2B51786038}"/>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176C2428-C434-4A35-A226-F5DA342D0A80}"/>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49" name="Straight Connector 248">
                <a:extLst>
                  <a:ext uri="{FF2B5EF4-FFF2-40B4-BE49-F238E27FC236}">
                    <a16:creationId xmlns:a16="http://schemas.microsoft.com/office/drawing/2014/main" id="{5C9C4FDB-D8B9-4F73-819C-B32BC3C590B8}"/>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97645F33-3884-4BC5-A70D-3523DF25B93F}"/>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251" name="Group 250">
                <a:extLst>
                  <a:ext uri="{FF2B5EF4-FFF2-40B4-BE49-F238E27FC236}">
                    <a16:creationId xmlns:a16="http://schemas.microsoft.com/office/drawing/2014/main" id="{9C0BA26F-F760-43B2-8A6C-008F9764D2D0}"/>
                  </a:ext>
                </a:extLst>
              </p:cNvPr>
              <p:cNvGrpSpPr/>
              <p:nvPr/>
            </p:nvGrpSpPr>
            <p:grpSpPr>
              <a:xfrm rot="10800000">
                <a:off x="4300619" y="5494019"/>
                <a:ext cx="72561" cy="220981"/>
                <a:chOff x="3942229" y="5494019"/>
                <a:chExt cx="72561" cy="220981"/>
              </a:xfrm>
            </p:grpSpPr>
            <p:cxnSp>
              <p:nvCxnSpPr>
                <p:cNvPr id="252" name="Straight Connector 251">
                  <a:extLst>
                    <a:ext uri="{FF2B5EF4-FFF2-40B4-BE49-F238E27FC236}">
                      <a16:creationId xmlns:a16="http://schemas.microsoft.com/office/drawing/2014/main" id="{93F38CD5-2679-4BDA-9869-7EFD894560F6}"/>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078E725A-1A4B-4E8C-A214-B73ED46FE9BE}"/>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56" name="Group 255">
              <a:extLst>
                <a:ext uri="{FF2B5EF4-FFF2-40B4-BE49-F238E27FC236}">
                  <a16:creationId xmlns:a16="http://schemas.microsoft.com/office/drawing/2014/main" id="{572BCE4D-574F-463C-83EF-8D85741F364B}"/>
                </a:ext>
              </a:extLst>
            </p:cNvPr>
            <p:cNvGrpSpPr/>
            <p:nvPr/>
          </p:nvGrpSpPr>
          <p:grpSpPr>
            <a:xfrm>
              <a:off x="8785744" y="4983552"/>
              <a:ext cx="461950" cy="262518"/>
              <a:chOff x="3942229" y="5494019"/>
              <a:chExt cx="430951" cy="223837"/>
            </a:xfrm>
          </p:grpSpPr>
          <p:grpSp>
            <p:nvGrpSpPr>
              <p:cNvPr id="257" name="Group 256">
                <a:extLst>
                  <a:ext uri="{FF2B5EF4-FFF2-40B4-BE49-F238E27FC236}">
                    <a16:creationId xmlns:a16="http://schemas.microsoft.com/office/drawing/2014/main" id="{6DA707F8-A6ED-4DE6-AB68-602C8F6FB228}"/>
                  </a:ext>
                </a:extLst>
              </p:cNvPr>
              <p:cNvGrpSpPr/>
              <p:nvPr/>
            </p:nvGrpSpPr>
            <p:grpSpPr>
              <a:xfrm>
                <a:off x="3942229" y="5494019"/>
                <a:ext cx="72561" cy="220981"/>
                <a:chOff x="3942229" y="5494019"/>
                <a:chExt cx="72561" cy="220981"/>
              </a:xfrm>
            </p:grpSpPr>
            <p:cxnSp>
              <p:nvCxnSpPr>
                <p:cNvPr id="263" name="Straight Connector 262">
                  <a:extLst>
                    <a:ext uri="{FF2B5EF4-FFF2-40B4-BE49-F238E27FC236}">
                      <a16:creationId xmlns:a16="http://schemas.microsoft.com/office/drawing/2014/main" id="{EC882B47-3CAC-477D-AFDC-B63CFC308D94}"/>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7BBC212A-C6E1-4707-9144-44E344F2B8E3}"/>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58" name="Straight Connector 257">
                <a:extLst>
                  <a:ext uri="{FF2B5EF4-FFF2-40B4-BE49-F238E27FC236}">
                    <a16:creationId xmlns:a16="http://schemas.microsoft.com/office/drawing/2014/main" id="{8277042C-9FDD-4C34-BB67-981AE42760B0}"/>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C493BBB6-85EE-49F7-B02A-5897919E2F80}"/>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260" name="Group 259">
                <a:extLst>
                  <a:ext uri="{FF2B5EF4-FFF2-40B4-BE49-F238E27FC236}">
                    <a16:creationId xmlns:a16="http://schemas.microsoft.com/office/drawing/2014/main" id="{13DC1AD3-13D1-48BB-8C39-C4B2BA28EFC6}"/>
                  </a:ext>
                </a:extLst>
              </p:cNvPr>
              <p:cNvGrpSpPr/>
              <p:nvPr/>
            </p:nvGrpSpPr>
            <p:grpSpPr>
              <a:xfrm rot="10800000">
                <a:off x="4300619" y="5494019"/>
                <a:ext cx="72561" cy="220981"/>
                <a:chOff x="3942229" y="5494019"/>
                <a:chExt cx="72561" cy="220981"/>
              </a:xfrm>
            </p:grpSpPr>
            <p:cxnSp>
              <p:nvCxnSpPr>
                <p:cNvPr id="261" name="Straight Connector 260">
                  <a:extLst>
                    <a:ext uri="{FF2B5EF4-FFF2-40B4-BE49-F238E27FC236}">
                      <a16:creationId xmlns:a16="http://schemas.microsoft.com/office/drawing/2014/main" id="{F60FBB6C-1D19-4A9E-B3EC-1051AD9883DC}"/>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87CDB621-656D-4039-8A46-7039062FCC43}"/>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65" name="Group 264">
              <a:extLst>
                <a:ext uri="{FF2B5EF4-FFF2-40B4-BE49-F238E27FC236}">
                  <a16:creationId xmlns:a16="http://schemas.microsoft.com/office/drawing/2014/main" id="{A4E3AD4A-92CA-4BDB-9261-91AED5BD58A3}"/>
                </a:ext>
              </a:extLst>
            </p:cNvPr>
            <p:cNvGrpSpPr/>
            <p:nvPr/>
          </p:nvGrpSpPr>
          <p:grpSpPr>
            <a:xfrm>
              <a:off x="9247694" y="4983552"/>
              <a:ext cx="461950" cy="262518"/>
              <a:chOff x="3942229" y="5494019"/>
              <a:chExt cx="430951" cy="223837"/>
            </a:xfrm>
          </p:grpSpPr>
          <p:grpSp>
            <p:nvGrpSpPr>
              <p:cNvPr id="266" name="Group 265">
                <a:extLst>
                  <a:ext uri="{FF2B5EF4-FFF2-40B4-BE49-F238E27FC236}">
                    <a16:creationId xmlns:a16="http://schemas.microsoft.com/office/drawing/2014/main" id="{F725A730-8D42-41D4-916B-7A76B50AC42D}"/>
                  </a:ext>
                </a:extLst>
              </p:cNvPr>
              <p:cNvGrpSpPr/>
              <p:nvPr/>
            </p:nvGrpSpPr>
            <p:grpSpPr>
              <a:xfrm>
                <a:off x="3942229" y="5494019"/>
                <a:ext cx="72561" cy="220981"/>
                <a:chOff x="3942229" y="5494019"/>
                <a:chExt cx="72561" cy="220981"/>
              </a:xfrm>
            </p:grpSpPr>
            <p:cxnSp>
              <p:nvCxnSpPr>
                <p:cNvPr id="272" name="Straight Connector 271">
                  <a:extLst>
                    <a:ext uri="{FF2B5EF4-FFF2-40B4-BE49-F238E27FC236}">
                      <a16:creationId xmlns:a16="http://schemas.microsoft.com/office/drawing/2014/main" id="{6FD71363-BDD8-4CB6-B807-A0347F5FD97B}"/>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D60A9CDE-89B3-4BEA-832D-CA2D16461DD9}"/>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67" name="Straight Connector 266">
                <a:extLst>
                  <a:ext uri="{FF2B5EF4-FFF2-40B4-BE49-F238E27FC236}">
                    <a16:creationId xmlns:a16="http://schemas.microsoft.com/office/drawing/2014/main" id="{EF5CA3B3-E6AE-4D93-AF75-E26FBECF9920}"/>
                  </a:ext>
                </a:extLst>
              </p:cNvPr>
              <p:cNvCxnSpPr/>
              <p:nvPr/>
            </p:nvCxnSpPr>
            <p:spPr bwMode="auto">
              <a:xfrm>
                <a:off x="4014789" y="5494019"/>
                <a:ext cx="285191" cy="0"/>
              </a:xfrm>
              <a:prstGeom prst="line">
                <a:avLst/>
              </a:prstGeom>
              <a:noFill/>
              <a:ln w="19050" cap="flat" cmpd="sng" algn="ctr">
                <a:solidFill>
                  <a:schemeClr val="tx1"/>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35BEB0A5-EA1D-47BE-AE30-0CD02256C392}"/>
                  </a:ext>
                </a:extLst>
              </p:cNvPr>
              <p:cNvCxnSpPr/>
              <p:nvPr/>
            </p:nvCxnSpPr>
            <p:spPr bwMode="auto">
              <a:xfrm>
                <a:off x="4014789" y="5717856"/>
                <a:ext cx="285191" cy="0"/>
              </a:xfrm>
              <a:prstGeom prst="line">
                <a:avLst/>
              </a:prstGeom>
              <a:noFill/>
              <a:ln w="19050" cap="flat" cmpd="sng" algn="ctr">
                <a:solidFill>
                  <a:schemeClr val="tx1"/>
                </a:solidFill>
                <a:prstDash val="solid"/>
                <a:round/>
                <a:headEnd type="none" w="med" len="med"/>
                <a:tailEnd type="none" w="med" len="med"/>
              </a:ln>
              <a:effectLst/>
            </p:spPr>
          </p:cxnSp>
          <p:grpSp>
            <p:nvGrpSpPr>
              <p:cNvPr id="269" name="Group 268">
                <a:extLst>
                  <a:ext uri="{FF2B5EF4-FFF2-40B4-BE49-F238E27FC236}">
                    <a16:creationId xmlns:a16="http://schemas.microsoft.com/office/drawing/2014/main" id="{C74BE15C-B060-481C-84CF-34A34892187C}"/>
                  </a:ext>
                </a:extLst>
              </p:cNvPr>
              <p:cNvGrpSpPr/>
              <p:nvPr/>
            </p:nvGrpSpPr>
            <p:grpSpPr>
              <a:xfrm rot="10800000">
                <a:off x="4300619" y="5494019"/>
                <a:ext cx="72561" cy="220981"/>
                <a:chOff x="3942229" y="5494019"/>
                <a:chExt cx="72561" cy="220981"/>
              </a:xfrm>
            </p:grpSpPr>
            <p:cxnSp>
              <p:nvCxnSpPr>
                <p:cNvPr id="270" name="Straight Connector 269">
                  <a:extLst>
                    <a:ext uri="{FF2B5EF4-FFF2-40B4-BE49-F238E27FC236}">
                      <a16:creationId xmlns:a16="http://schemas.microsoft.com/office/drawing/2014/main" id="{6555D054-18F1-43B0-8DE7-31DDD3E39308}"/>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B2EF9D06-4D1A-42E8-BDC2-827C78CE77FD}"/>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grpSp>
        <p:grpSp>
          <p:nvGrpSpPr>
            <p:cNvPr id="274" name="Group 273">
              <a:extLst>
                <a:ext uri="{FF2B5EF4-FFF2-40B4-BE49-F238E27FC236}">
                  <a16:creationId xmlns:a16="http://schemas.microsoft.com/office/drawing/2014/main" id="{EF52B9F3-5CF4-44DD-B79B-3F19AEA720F4}"/>
                </a:ext>
              </a:extLst>
            </p:cNvPr>
            <p:cNvGrpSpPr/>
            <p:nvPr/>
          </p:nvGrpSpPr>
          <p:grpSpPr>
            <a:xfrm>
              <a:off x="9696905" y="4983552"/>
              <a:ext cx="77782" cy="259168"/>
              <a:chOff x="3942229" y="5494019"/>
              <a:chExt cx="72561" cy="220981"/>
            </a:xfrm>
          </p:grpSpPr>
          <p:cxnSp>
            <p:nvCxnSpPr>
              <p:cNvPr id="275" name="Straight Connector 274">
                <a:extLst>
                  <a:ext uri="{FF2B5EF4-FFF2-40B4-BE49-F238E27FC236}">
                    <a16:creationId xmlns:a16="http://schemas.microsoft.com/office/drawing/2014/main" id="{E3D452B2-81F1-480D-A2AB-E58C863E4FA0}"/>
                  </a:ext>
                </a:extLst>
              </p:cNvPr>
              <p:cNvCxnSpPr/>
              <p:nvPr/>
            </p:nvCxnSpPr>
            <p:spPr bwMode="auto">
              <a:xfrm flipH="1">
                <a:off x="3942229" y="5494019"/>
                <a:ext cx="72560" cy="111444"/>
              </a:xfrm>
              <a:prstGeom prst="line">
                <a:avLst/>
              </a:prstGeom>
              <a:noFill/>
              <a:ln w="19050" cap="flat" cmpd="sng" algn="ctr">
                <a:solidFill>
                  <a:schemeClr val="tx1"/>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15AA5FB8-20FD-46BE-83A1-71BC204C13AA}"/>
                  </a:ext>
                </a:extLst>
              </p:cNvPr>
              <p:cNvCxnSpPr/>
              <p:nvPr/>
            </p:nvCxnSpPr>
            <p:spPr bwMode="auto">
              <a:xfrm flipH="1" flipV="1">
                <a:off x="3954113" y="5605464"/>
                <a:ext cx="60677" cy="109536"/>
              </a:xfrm>
              <a:prstGeom prst="line">
                <a:avLst/>
              </a:prstGeom>
              <a:noFill/>
              <a:ln w="19050" cap="flat" cmpd="sng" algn="ctr">
                <a:solidFill>
                  <a:schemeClr val="tx1"/>
                </a:solidFill>
                <a:prstDash val="solid"/>
                <a:round/>
                <a:headEnd type="none" w="med" len="med"/>
                <a:tailEnd type="none" w="med" len="med"/>
              </a:ln>
              <a:effectLst/>
            </p:spPr>
          </p:cxnSp>
        </p:grpSp>
        <p:cxnSp>
          <p:nvCxnSpPr>
            <p:cNvPr id="277" name="Straight Connector 276">
              <a:extLst>
                <a:ext uri="{FF2B5EF4-FFF2-40B4-BE49-F238E27FC236}">
                  <a16:creationId xmlns:a16="http://schemas.microsoft.com/office/drawing/2014/main" id="{DE95ECBF-1741-46D0-B81C-637487EBADAE}"/>
                </a:ext>
              </a:extLst>
            </p:cNvPr>
            <p:cNvCxnSpPr/>
            <p:nvPr/>
          </p:nvCxnSpPr>
          <p:spPr bwMode="auto">
            <a:xfrm>
              <a:off x="9774684" y="4983552"/>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55001C9A-C5B6-4953-809A-E64AC665D201}"/>
                </a:ext>
              </a:extLst>
            </p:cNvPr>
            <p:cNvCxnSpPr/>
            <p:nvPr/>
          </p:nvCxnSpPr>
          <p:spPr bwMode="auto">
            <a:xfrm>
              <a:off x="9774684" y="5246070"/>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E779A66F-EA65-48EE-B98A-00CB056D0691}"/>
                </a:ext>
              </a:extLst>
            </p:cNvPr>
            <p:cNvCxnSpPr/>
            <p:nvPr/>
          </p:nvCxnSpPr>
          <p:spPr bwMode="auto">
            <a:xfrm flipV="1">
              <a:off x="10081075" y="4983552"/>
              <a:ext cx="154229" cy="259168"/>
            </a:xfrm>
            <a:prstGeom prst="line">
              <a:avLst/>
            </a:prstGeom>
            <a:noFill/>
            <a:ln w="19050" cap="flat" cmpd="sng" algn="ctr">
              <a:solidFill>
                <a:schemeClr val="tx1"/>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B08B63DA-C8E3-4FF1-96C2-F8CE346A75CE}"/>
                </a:ext>
              </a:extLst>
            </p:cNvPr>
            <p:cNvCxnSpPr/>
            <p:nvPr/>
          </p:nvCxnSpPr>
          <p:spPr bwMode="auto">
            <a:xfrm>
              <a:off x="10073930" y="4983552"/>
              <a:ext cx="68441" cy="135179"/>
            </a:xfrm>
            <a:prstGeom prst="line">
              <a:avLst/>
            </a:prstGeom>
            <a:noFill/>
            <a:ln w="19050" cap="flat" cmpd="sng" algn="ctr">
              <a:solidFill>
                <a:schemeClr val="tx1"/>
              </a:solidFill>
              <a:prstDash val="solid"/>
              <a:round/>
              <a:headEnd type="none" w="med" len="med"/>
              <a:tailEnd type="none" w="med" len="med"/>
            </a:ln>
            <a:effectLst/>
          </p:spPr>
        </p:cxnSp>
        <p:sp>
          <p:nvSpPr>
            <p:cNvPr id="281" name="TextBox 13">
              <a:extLst>
                <a:ext uri="{FF2B5EF4-FFF2-40B4-BE49-F238E27FC236}">
                  <a16:creationId xmlns:a16="http://schemas.microsoft.com/office/drawing/2014/main" id="{CC1DC43D-D198-446F-B64F-7DC081C737A6}"/>
                </a:ext>
              </a:extLst>
            </p:cNvPr>
            <p:cNvSpPr txBox="1">
              <a:spLocks noChangeArrowheads="1"/>
            </p:cNvSpPr>
            <p:nvPr/>
          </p:nvSpPr>
          <p:spPr bwMode="auto">
            <a:xfrm>
              <a:off x="9036210" y="4976482"/>
              <a:ext cx="6244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D1</a:t>
              </a:r>
            </a:p>
          </p:txBody>
        </p:sp>
        <p:sp>
          <p:nvSpPr>
            <p:cNvPr id="282" name="TextBox 13">
              <a:extLst>
                <a:ext uri="{FF2B5EF4-FFF2-40B4-BE49-F238E27FC236}">
                  <a16:creationId xmlns:a16="http://schemas.microsoft.com/office/drawing/2014/main" id="{DF06436C-D50E-446E-9187-7DD9BEFF8634}"/>
                </a:ext>
              </a:extLst>
            </p:cNvPr>
            <p:cNvSpPr txBox="1">
              <a:spLocks noChangeArrowheads="1"/>
            </p:cNvSpPr>
            <p:nvPr/>
          </p:nvSpPr>
          <p:spPr bwMode="auto">
            <a:xfrm>
              <a:off x="8631956" y="4976482"/>
              <a:ext cx="5713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D2</a:t>
              </a:r>
            </a:p>
          </p:txBody>
        </p:sp>
        <p:sp>
          <p:nvSpPr>
            <p:cNvPr id="283" name="TextBox 13">
              <a:extLst>
                <a:ext uri="{FF2B5EF4-FFF2-40B4-BE49-F238E27FC236}">
                  <a16:creationId xmlns:a16="http://schemas.microsoft.com/office/drawing/2014/main" id="{BD4C5633-076F-477D-AF12-9CBFD576419D}"/>
                </a:ext>
              </a:extLst>
            </p:cNvPr>
            <p:cNvSpPr txBox="1">
              <a:spLocks noChangeArrowheads="1"/>
            </p:cNvSpPr>
            <p:nvPr/>
          </p:nvSpPr>
          <p:spPr bwMode="auto">
            <a:xfrm>
              <a:off x="8135375" y="4967545"/>
              <a:ext cx="6236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D3</a:t>
              </a:r>
            </a:p>
          </p:txBody>
        </p:sp>
        <p:sp>
          <p:nvSpPr>
            <p:cNvPr id="284" name="TextBox 13">
              <a:extLst>
                <a:ext uri="{FF2B5EF4-FFF2-40B4-BE49-F238E27FC236}">
                  <a16:creationId xmlns:a16="http://schemas.microsoft.com/office/drawing/2014/main" id="{B390538C-B511-4616-9A78-BBC901D1A92A}"/>
                </a:ext>
              </a:extLst>
            </p:cNvPr>
            <p:cNvSpPr txBox="1">
              <a:spLocks noChangeArrowheads="1"/>
            </p:cNvSpPr>
            <p:nvPr/>
          </p:nvSpPr>
          <p:spPr bwMode="auto">
            <a:xfrm>
              <a:off x="7682135" y="4976482"/>
              <a:ext cx="6086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D4</a:t>
              </a:r>
            </a:p>
          </p:txBody>
        </p:sp>
        <p:sp>
          <p:nvSpPr>
            <p:cNvPr id="285" name="TextBox 13">
              <a:extLst>
                <a:ext uri="{FF2B5EF4-FFF2-40B4-BE49-F238E27FC236}">
                  <a16:creationId xmlns:a16="http://schemas.microsoft.com/office/drawing/2014/main" id="{F91245B1-4953-4844-B6AC-8E3EDFAB70FB}"/>
                </a:ext>
              </a:extLst>
            </p:cNvPr>
            <p:cNvSpPr txBox="1">
              <a:spLocks noChangeArrowheads="1"/>
            </p:cNvSpPr>
            <p:nvPr/>
          </p:nvSpPr>
          <p:spPr bwMode="auto">
            <a:xfrm>
              <a:off x="7268404" y="4976482"/>
              <a:ext cx="5817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D5</a:t>
              </a:r>
            </a:p>
          </p:txBody>
        </p:sp>
        <p:sp>
          <p:nvSpPr>
            <p:cNvPr id="286" name="TextBox 13">
              <a:extLst>
                <a:ext uri="{FF2B5EF4-FFF2-40B4-BE49-F238E27FC236}">
                  <a16:creationId xmlns:a16="http://schemas.microsoft.com/office/drawing/2014/main" id="{E602E332-23AF-42DA-BF1B-3B832BFFF4C2}"/>
                </a:ext>
              </a:extLst>
            </p:cNvPr>
            <p:cNvSpPr txBox="1">
              <a:spLocks noChangeArrowheads="1"/>
            </p:cNvSpPr>
            <p:nvPr/>
          </p:nvSpPr>
          <p:spPr bwMode="auto">
            <a:xfrm>
              <a:off x="6787399" y="4976482"/>
              <a:ext cx="5945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D6</a:t>
              </a:r>
            </a:p>
          </p:txBody>
        </p:sp>
        <p:sp>
          <p:nvSpPr>
            <p:cNvPr id="287" name="TextBox 13">
              <a:extLst>
                <a:ext uri="{FF2B5EF4-FFF2-40B4-BE49-F238E27FC236}">
                  <a16:creationId xmlns:a16="http://schemas.microsoft.com/office/drawing/2014/main" id="{3C238177-E88F-4E08-A426-08FE5F635717}"/>
                </a:ext>
              </a:extLst>
            </p:cNvPr>
            <p:cNvSpPr txBox="1">
              <a:spLocks noChangeArrowheads="1"/>
            </p:cNvSpPr>
            <p:nvPr/>
          </p:nvSpPr>
          <p:spPr bwMode="auto">
            <a:xfrm>
              <a:off x="6329822" y="4979274"/>
              <a:ext cx="6006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D7 </a:t>
              </a:r>
            </a:p>
          </p:txBody>
        </p:sp>
        <p:cxnSp>
          <p:nvCxnSpPr>
            <p:cNvPr id="288" name="Straight Connector 287">
              <a:extLst>
                <a:ext uri="{FF2B5EF4-FFF2-40B4-BE49-F238E27FC236}">
                  <a16:creationId xmlns:a16="http://schemas.microsoft.com/office/drawing/2014/main" id="{4E6B6482-AEBB-4965-B6C9-21B89F13CF25}"/>
                </a:ext>
              </a:extLst>
            </p:cNvPr>
            <p:cNvCxnSpPr/>
            <p:nvPr/>
          </p:nvCxnSpPr>
          <p:spPr bwMode="auto">
            <a:xfrm>
              <a:off x="5714591" y="4991589"/>
              <a:ext cx="729250" cy="0"/>
            </a:xfrm>
            <a:prstGeom prst="line">
              <a:avLst/>
            </a:prstGeom>
            <a:noFill/>
            <a:ln w="19050" cap="flat" cmpd="sng" algn="ctr">
              <a:solidFill>
                <a:schemeClr val="tx1"/>
              </a:solidFill>
              <a:prstDash val="solid"/>
              <a:round/>
              <a:headEnd type="none" w="med" len="med"/>
              <a:tailEnd type="none" w="med" len="med"/>
            </a:ln>
            <a:effectLst/>
          </p:spPr>
        </p:cxnSp>
        <p:cxnSp>
          <p:nvCxnSpPr>
            <p:cNvPr id="289" name="Straight Arrow Connector 288">
              <a:extLst>
                <a:ext uri="{FF2B5EF4-FFF2-40B4-BE49-F238E27FC236}">
                  <a16:creationId xmlns:a16="http://schemas.microsoft.com/office/drawing/2014/main" id="{C79571FE-3C51-49A4-B2BF-26CC44E5B012}"/>
                </a:ext>
              </a:extLst>
            </p:cNvPr>
            <p:cNvCxnSpPr/>
            <p:nvPr/>
          </p:nvCxnSpPr>
          <p:spPr bwMode="auto">
            <a:xfrm flipV="1">
              <a:off x="11077761" y="5335117"/>
              <a:ext cx="0" cy="336889"/>
            </a:xfrm>
            <a:prstGeom prst="straightConnector1">
              <a:avLst/>
            </a:prstGeom>
            <a:noFill/>
            <a:ln w="19050" cap="flat" cmpd="sng" algn="ctr">
              <a:solidFill>
                <a:schemeClr val="tx1"/>
              </a:solidFill>
              <a:prstDash val="solid"/>
              <a:round/>
              <a:headEnd type="none" w="med" len="med"/>
              <a:tailEnd type="triangle"/>
            </a:ln>
            <a:effectLst/>
          </p:spPr>
        </p:cxnSp>
        <p:sp>
          <p:nvSpPr>
            <p:cNvPr id="290" name="TextBox 13">
              <a:extLst>
                <a:ext uri="{FF2B5EF4-FFF2-40B4-BE49-F238E27FC236}">
                  <a16:creationId xmlns:a16="http://schemas.microsoft.com/office/drawing/2014/main" id="{604067EF-653A-4CDE-B42B-48B335BFDDED}"/>
                </a:ext>
              </a:extLst>
            </p:cNvPr>
            <p:cNvSpPr txBox="1">
              <a:spLocks noChangeArrowheads="1"/>
            </p:cNvSpPr>
            <p:nvPr/>
          </p:nvSpPr>
          <p:spPr bwMode="auto">
            <a:xfrm>
              <a:off x="9806522" y="5661676"/>
              <a:ext cx="1027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dirty="0">
                  <a:latin typeface="+mn-lt"/>
                  <a:cs typeface="Arial" charset="0"/>
                </a:rPr>
                <a:t>No Ack bit</a:t>
              </a:r>
            </a:p>
          </p:txBody>
        </p:sp>
        <p:cxnSp>
          <p:nvCxnSpPr>
            <p:cNvPr id="291" name="Straight Arrow Connector 290">
              <a:extLst>
                <a:ext uri="{FF2B5EF4-FFF2-40B4-BE49-F238E27FC236}">
                  <a16:creationId xmlns:a16="http://schemas.microsoft.com/office/drawing/2014/main" id="{7CF8AA6E-F306-4349-8C4E-FEF26DDF1731}"/>
                </a:ext>
              </a:extLst>
            </p:cNvPr>
            <p:cNvCxnSpPr/>
            <p:nvPr/>
          </p:nvCxnSpPr>
          <p:spPr bwMode="auto">
            <a:xfrm>
              <a:off x="6647752" y="5540794"/>
              <a:ext cx="3047251" cy="0"/>
            </a:xfrm>
            <a:prstGeom prst="straightConnector1">
              <a:avLst/>
            </a:prstGeom>
            <a:noFill/>
            <a:ln w="19050" cap="flat" cmpd="sng" algn="ctr">
              <a:solidFill>
                <a:schemeClr val="tx1"/>
              </a:solidFill>
              <a:prstDash val="solid"/>
              <a:round/>
              <a:headEnd type="triangle" w="med" len="med"/>
              <a:tailEnd type="triangle" w="med" len="med"/>
            </a:ln>
            <a:effectLst/>
          </p:spPr>
        </p:cxnSp>
        <p:sp>
          <p:nvSpPr>
            <p:cNvPr id="292" name="TextBox 13">
              <a:extLst>
                <a:ext uri="{FF2B5EF4-FFF2-40B4-BE49-F238E27FC236}">
                  <a16:creationId xmlns:a16="http://schemas.microsoft.com/office/drawing/2014/main" id="{0974FBD4-3BA4-4E66-A79F-E7E57CF00FF5}"/>
                </a:ext>
              </a:extLst>
            </p:cNvPr>
            <p:cNvSpPr txBox="1">
              <a:spLocks noChangeArrowheads="1"/>
            </p:cNvSpPr>
            <p:nvPr/>
          </p:nvSpPr>
          <p:spPr bwMode="auto">
            <a:xfrm>
              <a:off x="10536947" y="5659328"/>
              <a:ext cx="1123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dirty="0">
                  <a:latin typeface="+mn-lt"/>
                  <a:cs typeface="Arial" charset="0"/>
                </a:rPr>
                <a:t>Stop</a:t>
              </a:r>
            </a:p>
            <a:p>
              <a:pPr algn="ctr"/>
              <a:r>
                <a:rPr lang="en-US" sz="1200" b="0" dirty="0">
                  <a:latin typeface="+mn-lt"/>
                  <a:cs typeface="Arial" charset="0"/>
                </a:rPr>
                <a:t>signal</a:t>
              </a:r>
            </a:p>
          </p:txBody>
        </p:sp>
        <p:sp>
          <p:nvSpPr>
            <p:cNvPr id="293" name="TextBox 13">
              <a:extLst>
                <a:ext uri="{FF2B5EF4-FFF2-40B4-BE49-F238E27FC236}">
                  <a16:creationId xmlns:a16="http://schemas.microsoft.com/office/drawing/2014/main" id="{C43CA50F-6C37-4E9D-BFE6-17B472670B84}"/>
                </a:ext>
              </a:extLst>
            </p:cNvPr>
            <p:cNvSpPr txBox="1">
              <a:spLocks noChangeArrowheads="1"/>
            </p:cNvSpPr>
            <p:nvPr/>
          </p:nvSpPr>
          <p:spPr bwMode="auto">
            <a:xfrm>
              <a:off x="7358503" y="5692585"/>
              <a:ext cx="15448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200" b="0" dirty="0">
                  <a:latin typeface="+mn-lt"/>
                  <a:cs typeface="Arial" charset="0"/>
                </a:rPr>
                <a:t>Data byte</a:t>
              </a:r>
            </a:p>
          </p:txBody>
        </p:sp>
        <p:cxnSp>
          <p:nvCxnSpPr>
            <p:cNvPr id="294" name="Straight Connector 293">
              <a:extLst>
                <a:ext uri="{FF2B5EF4-FFF2-40B4-BE49-F238E27FC236}">
                  <a16:creationId xmlns:a16="http://schemas.microsoft.com/office/drawing/2014/main" id="{4347E8FF-80B6-4AE3-9E71-BB551E38D9E5}"/>
                </a:ext>
              </a:extLst>
            </p:cNvPr>
            <p:cNvCxnSpPr/>
            <p:nvPr/>
          </p:nvCxnSpPr>
          <p:spPr bwMode="auto">
            <a:xfrm flipV="1">
              <a:off x="5576341" y="4979274"/>
              <a:ext cx="138250" cy="263446"/>
            </a:xfrm>
            <a:prstGeom prst="line">
              <a:avLst/>
            </a:prstGeom>
            <a:noFill/>
            <a:ln w="19050" cap="flat" cmpd="sng" algn="ctr">
              <a:solidFill>
                <a:schemeClr val="tx1"/>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8972319A-A54B-413C-AFBF-21DB01AC2E17}"/>
                </a:ext>
              </a:extLst>
            </p:cNvPr>
            <p:cNvCxnSpPr/>
            <p:nvPr/>
          </p:nvCxnSpPr>
          <p:spPr bwMode="auto">
            <a:xfrm>
              <a:off x="10217956" y="4991589"/>
              <a:ext cx="284181" cy="0"/>
            </a:xfrm>
            <a:prstGeom prst="line">
              <a:avLst/>
            </a:prstGeom>
            <a:noFill/>
            <a:ln w="19050" cap="flat" cmpd="sng" algn="ctr">
              <a:solidFill>
                <a:schemeClr val="tx1"/>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EBD4F8F9-66AD-4EAC-BB07-565F38508D87}"/>
                </a:ext>
              </a:extLst>
            </p:cNvPr>
            <p:cNvCxnSpPr/>
            <p:nvPr/>
          </p:nvCxnSpPr>
          <p:spPr bwMode="auto">
            <a:xfrm>
              <a:off x="10492437" y="4983552"/>
              <a:ext cx="126996" cy="259168"/>
            </a:xfrm>
            <a:prstGeom prst="line">
              <a:avLst/>
            </a:prstGeom>
            <a:noFill/>
            <a:ln w="19050" cap="flat" cmpd="sng" algn="ctr">
              <a:solidFill>
                <a:schemeClr val="tx1"/>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id="{92D3AA78-0F8C-44FD-9DF4-FAD42220D348}"/>
                </a:ext>
              </a:extLst>
            </p:cNvPr>
            <p:cNvCxnSpPr/>
            <p:nvPr/>
          </p:nvCxnSpPr>
          <p:spPr bwMode="auto">
            <a:xfrm>
              <a:off x="10612295" y="5246070"/>
              <a:ext cx="305706" cy="0"/>
            </a:xfrm>
            <a:prstGeom prst="line">
              <a:avLst/>
            </a:prstGeom>
            <a:noFill/>
            <a:ln w="19050" cap="flat" cmpd="sng" algn="ctr">
              <a:solidFill>
                <a:schemeClr val="tx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BECB710D-C2AA-4F26-9568-1252D8B83980}"/>
                </a:ext>
              </a:extLst>
            </p:cNvPr>
            <p:cNvCxnSpPr/>
            <p:nvPr/>
          </p:nvCxnSpPr>
          <p:spPr bwMode="auto">
            <a:xfrm flipV="1">
              <a:off x="10909903" y="4983552"/>
              <a:ext cx="154229" cy="259168"/>
            </a:xfrm>
            <a:prstGeom prst="line">
              <a:avLst/>
            </a:prstGeom>
            <a:noFill/>
            <a:ln w="19050" cap="flat" cmpd="sng" algn="ctr">
              <a:solidFill>
                <a:schemeClr val="tx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3E2CA4F7-E5B3-4F3A-95E9-3D2C46081608}"/>
                </a:ext>
              </a:extLst>
            </p:cNvPr>
            <p:cNvCxnSpPr/>
            <p:nvPr/>
          </p:nvCxnSpPr>
          <p:spPr bwMode="auto">
            <a:xfrm>
              <a:off x="11064132" y="4991589"/>
              <a:ext cx="288471" cy="0"/>
            </a:xfrm>
            <a:prstGeom prst="line">
              <a:avLst/>
            </a:prstGeom>
            <a:noFill/>
            <a:ln w="19050" cap="flat" cmpd="sng" algn="ctr">
              <a:solidFill>
                <a:schemeClr val="tx1"/>
              </a:solidFill>
              <a:prstDash val="solid"/>
              <a:round/>
              <a:headEnd type="none" w="med" len="med"/>
              <a:tailEnd type="none" w="med" len="med"/>
            </a:ln>
            <a:effectLst/>
          </p:spPr>
        </p:cxnSp>
        <p:sp>
          <p:nvSpPr>
            <p:cNvPr id="300" name="TextBox 13">
              <a:extLst>
                <a:ext uri="{FF2B5EF4-FFF2-40B4-BE49-F238E27FC236}">
                  <a16:creationId xmlns:a16="http://schemas.microsoft.com/office/drawing/2014/main" id="{94F8F90C-12EC-46ED-8DEA-E1757D8F8F1E}"/>
                </a:ext>
              </a:extLst>
            </p:cNvPr>
            <p:cNvSpPr txBox="1">
              <a:spLocks noChangeArrowheads="1"/>
            </p:cNvSpPr>
            <p:nvPr/>
          </p:nvSpPr>
          <p:spPr bwMode="auto">
            <a:xfrm>
              <a:off x="9472722" y="4976482"/>
              <a:ext cx="62445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sz="900" b="0" dirty="0">
                  <a:latin typeface="Arial" charset="0"/>
                  <a:cs typeface="Arial" charset="0"/>
                </a:rPr>
                <a:t>D0</a:t>
              </a:r>
            </a:p>
          </p:txBody>
        </p:sp>
        <p:cxnSp>
          <p:nvCxnSpPr>
            <p:cNvPr id="301" name="Straight Connector 300">
              <a:extLst>
                <a:ext uri="{FF2B5EF4-FFF2-40B4-BE49-F238E27FC236}">
                  <a16:creationId xmlns:a16="http://schemas.microsoft.com/office/drawing/2014/main" id="{E67727F2-E7C8-49D2-9655-16CC050AD659}"/>
                </a:ext>
              </a:extLst>
            </p:cNvPr>
            <p:cNvCxnSpPr/>
            <p:nvPr/>
          </p:nvCxnSpPr>
          <p:spPr bwMode="auto">
            <a:xfrm flipV="1">
              <a:off x="10777563" y="4273903"/>
              <a:ext cx="0" cy="258538"/>
            </a:xfrm>
            <a:prstGeom prst="line">
              <a:avLst/>
            </a:prstGeom>
            <a:noFill/>
            <a:ln w="19050" cap="flat" cmpd="sng" algn="ctr">
              <a:solidFill>
                <a:schemeClr val="tx1"/>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8E2C741F-4852-4545-BC2E-46D9627AD239}"/>
                </a:ext>
              </a:extLst>
            </p:cNvPr>
            <p:cNvCxnSpPr/>
            <p:nvPr/>
          </p:nvCxnSpPr>
          <p:spPr bwMode="auto">
            <a:xfrm>
              <a:off x="10777563" y="4273903"/>
              <a:ext cx="704381" cy="0"/>
            </a:xfrm>
            <a:prstGeom prst="line">
              <a:avLst/>
            </a:prstGeom>
            <a:noFill/>
            <a:ln w="19050" cap="flat" cmpd="sng" algn="ctr">
              <a:solidFill>
                <a:schemeClr val="tx1"/>
              </a:solidFill>
              <a:prstDash val="solid"/>
              <a:round/>
              <a:headEnd type="none" w="med" len="med"/>
              <a:tailEnd type="none" w="med" len="med"/>
            </a:ln>
            <a:effectLst/>
          </p:spPr>
        </p:cxnSp>
        <p:sp>
          <p:nvSpPr>
            <p:cNvPr id="303" name="TextBox 13">
              <a:extLst>
                <a:ext uri="{FF2B5EF4-FFF2-40B4-BE49-F238E27FC236}">
                  <a16:creationId xmlns:a16="http://schemas.microsoft.com/office/drawing/2014/main" id="{180DFF4F-AB78-48A7-9019-85B0EFF7A1EB}"/>
                </a:ext>
              </a:extLst>
            </p:cNvPr>
            <p:cNvSpPr txBox="1">
              <a:spLocks noChangeArrowheads="1"/>
            </p:cNvSpPr>
            <p:nvPr/>
          </p:nvSpPr>
          <p:spPr bwMode="auto">
            <a:xfrm>
              <a:off x="3902921" y="4027682"/>
              <a:ext cx="2018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n-US" sz="1200" dirty="0">
                  <a:latin typeface="+mn-lt"/>
                  <a:cs typeface="Arial" charset="0"/>
                </a:rPr>
                <a:t>LSB</a:t>
              </a:r>
            </a:p>
          </p:txBody>
        </p:sp>
        <p:sp>
          <p:nvSpPr>
            <p:cNvPr id="304" name="TextBox 13">
              <a:extLst>
                <a:ext uri="{FF2B5EF4-FFF2-40B4-BE49-F238E27FC236}">
                  <a16:creationId xmlns:a16="http://schemas.microsoft.com/office/drawing/2014/main" id="{AEDBB0F6-AA37-4B1B-A844-78533B6CF448}"/>
                </a:ext>
              </a:extLst>
            </p:cNvPr>
            <p:cNvSpPr txBox="1">
              <a:spLocks noChangeArrowheads="1"/>
            </p:cNvSpPr>
            <p:nvPr/>
          </p:nvSpPr>
          <p:spPr bwMode="auto">
            <a:xfrm>
              <a:off x="5870007" y="4027682"/>
              <a:ext cx="2018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n-US" sz="1200" dirty="0">
                  <a:latin typeface="+mn-lt"/>
                  <a:cs typeface="Arial" charset="0"/>
                </a:rPr>
                <a:t>MSB</a:t>
              </a:r>
            </a:p>
          </p:txBody>
        </p:sp>
        <p:sp>
          <p:nvSpPr>
            <p:cNvPr id="305" name="TextBox 13">
              <a:extLst>
                <a:ext uri="{FF2B5EF4-FFF2-40B4-BE49-F238E27FC236}">
                  <a16:creationId xmlns:a16="http://schemas.microsoft.com/office/drawing/2014/main" id="{910FCB8E-2705-458A-B1A5-636AB479D059}"/>
                </a:ext>
              </a:extLst>
            </p:cNvPr>
            <p:cNvSpPr txBox="1">
              <a:spLocks noChangeArrowheads="1"/>
            </p:cNvSpPr>
            <p:nvPr/>
          </p:nvSpPr>
          <p:spPr bwMode="auto">
            <a:xfrm>
              <a:off x="9059329" y="4027682"/>
              <a:ext cx="2018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n-US" sz="1200" dirty="0">
                  <a:latin typeface="+mn-lt"/>
                  <a:cs typeface="Arial" charset="0"/>
                </a:rPr>
                <a:t>LSB</a:t>
              </a:r>
            </a:p>
          </p:txBody>
        </p:sp>
        <p:sp>
          <p:nvSpPr>
            <p:cNvPr id="306" name="TextBox 13">
              <a:extLst>
                <a:ext uri="{FF2B5EF4-FFF2-40B4-BE49-F238E27FC236}">
                  <a16:creationId xmlns:a16="http://schemas.microsoft.com/office/drawing/2014/main" id="{99984B0B-C584-4F47-BB20-E1BBE9DCB3B3}"/>
                </a:ext>
              </a:extLst>
            </p:cNvPr>
            <p:cNvSpPr txBox="1">
              <a:spLocks noChangeArrowheads="1"/>
            </p:cNvSpPr>
            <p:nvPr/>
          </p:nvSpPr>
          <p:spPr bwMode="auto">
            <a:xfrm>
              <a:off x="704040" y="4027682"/>
              <a:ext cx="2018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r>
                <a:rPr lang="en-US" sz="1200" dirty="0">
                  <a:latin typeface="+mn-lt"/>
                  <a:cs typeface="Arial" charset="0"/>
                </a:rPr>
                <a:t>MSB</a:t>
              </a:r>
            </a:p>
          </p:txBody>
        </p:sp>
        <p:sp>
          <p:nvSpPr>
            <p:cNvPr id="307" name="Rounded Rectangle 2">
              <a:extLst>
                <a:ext uri="{FF2B5EF4-FFF2-40B4-BE49-F238E27FC236}">
                  <a16:creationId xmlns:a16="http://schemas.microsoft.com/office/drawing/2014/main" id="{2E2FD75D-0211-4FD6-85FA-74543324EC07}"/>
                </a:ext>
              </a:extLst>
            </p:cNvPr>
            <p:cNvSpPr/>
            <p:nvPr/>
          </p:nvSpPr>
          <p:spPr bwMode="auto">
            <a:xfrm>
              <a:off x="818425" y="3961606"/>
              <a:ext cx="650840" cy="1510727"/>
            </a:xfrm>
            <a:prstGeom prst="roundRect">
              <a:avLst/>
            </a:prstGeom>
            <a:noFill/>
            <a:ln w="28575" cap="flat" cmpd="sng" algn="ctr">
              <a:solidFill>
                <a:schemeClr val="accent2">
                  <a:lumMod val="40000"/>
                  <a:lumOff val="6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308" name="Rounded Rectangle 15">
              <a:extLst>
                <a:ext uri="{FF2B5EF4-FFF2-40B4-BE49-F238E27FC236}">
                  <a16:creationId xmlns:a16="http://schemas.microsoft.com/office/drawing/2014/main" id="{FF9E387C-70FE-4387-B5C9-6058AE0D412E}"/>
                </a:ext>
              </a:extLst>
            </p:cNvPr>
            <p:cNvSpPr/>
            <p:nvPr/>
          </p:nvSpPr>
          <p:spPr bwMode="auto">
            <a:xfrm>
              <a:off x="1640012" y="3961606"/>
              <a:ext cx="4119462" cy="1510727"/>
            </a:xfrm>
            <a:prstGeom prst="roundRect">
              <a:avLst/>
            </a:prstGeom>
            <a:noFill/>
            <a:ln w="28575" cap="flat" cmpd="sng" algn="ctr">
              <a:solidFill>
                <a:schemeClr val="accent3">
                  <a:lumMod val="60000"/>
                  <a:lumOff val="4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309" name="Rounded Rectangle 16">
              <a:extLst>
                <a:ext uri="{FF2B5EF4-FFF2-40B4-BE49-F238E27FC236}">
                  <a16:creationId xmlns:a16="http://schemas.microsoft.com/office/drawing/2014/main" id="{C989AF2C-9E98-40B4-ADAB-D070A9DDE069}"/>
                </a:ext>
              </a:extLst>
            </p:cNvPr>
            <p:cNvSpPr/>
            <p:nvPr/>
          </p:nvSpPr>
          <p:spPr bwMode="auto">
            <a:xfrm>
              <a:off x="10710076" y="3961606"/>
              <a:ext cx="735371" cy="1510727"/>
            </a:xfrm>
            <a:prstGeom prst="roundRect">
              <a:avLst/>
            </a:prstGeom>
            <a:noFill/>
            <a:ln w="28575" cap="flat" cmpd="sng" algn="ctr">
              <a:solidFill>
                <a:schemeClr val="accent5">
                  <a:lumMod val="75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310" name="Rounded Rectangle 17">
              <a:extLst>
                <a:ext uri="{FF2B5EF4-FFF2-40B4-BE49-F238E27FC236}">
                  <a16:creationId xmlns:a16="http://schemas.microsoft.com/office/drawing/2014/main" id="{ACCAAB9C-EE2F-4579-A411-43337174FF37}"/>
                </a:ext>
              </a:extLst>
            </p:cNvPr>
            <p:cNvSpPr/>
            <p:nvPr/>
          </p:nvSpPr>
          <p:spPr bwMode="auto">
            <a:xfrm>
              <a:off x="6169790" y="3961606"/>
              <a:ext cx="4424991" cy="1510727"/>
            </a:xfrm>
            <a:prstGeom prst="roundRect">
              <a:avLst/>
            </a:prstGeom>
            <a:noFill/>
            <a:ln w="28575" cap="flat" cmpd="sng" algn="ctr">
              <a:solidFill>
                <a:schemeClr val="accent4"/>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311" name="Straight Arrow Connector 310">
              <a:extLst>
                <a:ext uri="{FF2B5EF4-FFF2-40B4-BE49-F238E27FC236}">
                  <a16:creationId xmlns:a16="http://schemas.microsoft.com/office/drawing/2014/main" id="{174F006A-9B8F-4A37-947D-0FF94BB38FC7}"/>
                </a:ext>
              </a:extLst>
            </p:cNvPr>
            <p:cNvCxnSpPr/>
            <p:nvPr/>
          </p:nvCxnSpPr>
          <p:spPr bwMode="auto">
            <a:xfrm flipV="1">
              <a:off x="10320593" y="5355696"/>
              <a:ext cx="0" cy="336889"/>
            </a:xfrm>
            <a:prstGeom prst="straightConnector1">
              <a:avLst/>
            </a:prstGeom>
            <a:noFill/>
            <a:ln w="19050"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221152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1B69-3E3E-4F40-9F0D-EFB6E1ADA212}"/>
              </a:ext>
            </a:extLst>
          </p:cNvPr>
          <p:cNvSpPr>
            <a:spLocks noGrp="1"/>
          </p:cNvSpPr>
          <p:nvPr>
            <p:ph type="title"/>
          </p:nvPr>
        </p:nvSpPr>
        <p:spPr/>
        <p:txBody>
          <a:bodyPr/>
          <a:lstStyle/>
          <a:p>
            <a:r>
              <a:rPr lang="it-IT" dirty="0"/>
              <a:t>Mbed API for </a:t>
            </a:r>
            <a:r>
              <a:rPr lang="en-GB" dirty="0"/>
              <a:t>I</a:t>
            </a:r>
            <a:r>
              <a:rPr lang="en-GB" baseline="30000" dirty="0"/>
              <a:t>2</a:t>
            </a:r>
            <a:r>
              <a:rPr lang="en-GB" dirty="0"/>
              <a:t>C </a:t>
            </a:r>
            <a:endParaRPr lang="en-US" dirty="0"/>
          </a:p>
        </p:txBody>
      </p:sp>
      <p:sp>
        <p:nvSpPr>
          <p:cNvPr id="3" name="Content Placeholder 2">
            <a:extLst>
              <a:ext uri="{FF2B5EF4-FFF2-40B4-BE49-F238E27FC236}">
                <a16:creationId xmlns:a16="http://schemas.microsoft.com/office/drawing/2014/main" id="{4799E746-CEEB-4CE4-8B0B-731A03D97E4F}"/>
              </a:ext>
            </a:extLst>
          </p:cNvPr>
          <p:cNvSpPr>
            <a:spLocks noGrp="1"/>
          </p:cNvSpPr>
          <p:nvPr>
            <p:ph idx="1"/>
          </p:nvPr>
        </p:nvSpPr>
        <p:spPr/>
        <p:txBody>
          <a:bodyPr/>
          <a:lstStyle/>
          <a:p>
            <a:r>
              <a:rPr lang="en-GB" sz="2000" dirty="0"/>
              <a:t>The mbed API provides the following functions to access the I2C peripheral:</a:t>
            </a:r>
          </a:p>
          <a:p>
            <a:pPr lvl="1">
              <a:spcBef>
                <a:spcPts val="600"/>
              </a:spcBef>
            </a:pPr>
            <a:r>
              <a:rPr lang="en-GB" dirty="0"/>
              <a:t>The default frequency of the I</a:t>
            </a:r>
            <a:r>
              <a:rPr lang="en-GB" baseline="30000" dirty="0"/>
              <a:t>2</a:t>
            </a:r>
            <a:r>
              <a:rPr lang="en-GB" dirty="0"/>
              <a:t>C interface is 100KHz</a:t>
            </a:r>
          </a:p>
          <a:p>
            <a:endParaRPr lang="en-US" dirty="0"/>
          </a:p>
        </p:txBody>
      </p:sp>
      <p:graphicFrame>
        <p:nvGraphicFramePr>
          <p:cNvPr id="4" name="Table 12">
            <a:extLst>
              <a:ext uri="{FF2B5EF4-FFF2-40B4-BE49-F238E27FC236}">
                <a16:creationId xmlns:a16="http://schemas.microsoft.com/office/drawing/2014/main" id="{D7B0E933-9E4D-41B6-A57A-5D2C5F37B065}"/>
              </a:ext>
            </a:extLst>
          </p:cNvPr>
          <p:cNvGraphicFramePr>
            <a:graphicFrameLocks noGrp="1"/>
          </p:cNvGraphicFramePr>
          <p:nvPr>
            <p:extLst>
              <p:ext uri="{D42A27DB-BD31-4B8C-83A1-F6EECF244321}">
                <p14:modId xmlns:p14="http://schemas.microsoft.com/office/powerpoint/2010/main" val="3494248375"/>
              </p:ext>
            </p:extLst>
          </p:nvPr>
        </p:nvGraphicFramePr>
        <p:xfrm>
          <a:off x="860000" y="2227058"/>
          <a:ext cx="10471999" cy="3616511"/>
        </p:xfrm>
        <a:graphic>
          <a:graphicData uri="http://schemas.openxmlformats.org/drawingml/2006/table">
            <a:tbl>
              <a:tblPr firstRow="1" bandRow="1">
                <a:tableStyleId>{69012ECD-51FC-41F1-AA8D-1B2483CD663E}</a:tableStyleId>
              </a:tblPr>
              <a:tblGrid>
                <a:gridCol w="4999028">
                  <a:extLst>
                    <a:ext uri="{9D8B030D-6E8A-4147-A177-3AD203B41FA5}">
                      <a16:colId xmlns:a16="http://schemas.microsoft.com/office/drawing/2014/main" val="20000"/>
                    </a:ext>
                  </a:extLst>
                </a:gridCol>
                <a:gridCol w="5472971">
                  <a:extLst>
                    <a:ext uri="{9D8B030D-6E8A-4147-A177-3AD203B41FA5}">
                      <a16:colId xmlns:a16="http://schemas.microsoft.com/office/drawing/2014/main" val="20001"/>
                    </a:ext>
                  </a:extLst>
                </a:gridCol>
              </a:tblGrid>
              <a:tr h="419078">
                <a:tc>
                  <a:txBody>
                    <a:bodyPr/>
                    <a:lstStyle/>
                    <a:p>
                      <a:r>
                        <a:rPr lang="en-GB" sz="1600" dirty="0"/>
                        <a:t>Function Name</a:t>
                      </a:r>
                    </a:p>
                  </a:txBody>
                  <a:tcPr marL="121872" marR="121872"/>
                </a:tc>
                <a:tc>
                  <a:txBody>
                    <a:bodyPr/>
                    <a:lstStyle/>
                    <a:p>
                      <a:r>
                        <a:rPr lang="en-GB" sz="1600" dirty="0"/>
                        <a:t>Description </a:t>
                      </a:r>
                    </a:p>
                  </a:txBody>
                  <a:tcPr marL="121872" marR="121872"/>
                </a:tc>
                <a:extLst>
                  <a:ext uri="{0D108BD9-81ED-4DB2-BD59-A6C34878D82A}">
                    <a16:rowId xmlns:a16="http://schemas.microsoft.com/office/drawing/2014/main" val="10000"/>
                  </a:ext>
                </a:extLst>
              </a:tr>
              <a:tr h="370072">
                <a:tc>
                  <a:txBody>
                    <a:bodyPr/>
                    <a:lstStyle/>
                    <a:p>
                      <a:r>
                        <a:rPr lang="it-IT" sz="1400"/>
                        <a:t>I2C (PinName sda, PinName scl)</a:t>
                      </a:r>
                      <a:endParaRPr lang="en-GB" sz="1400" dirty="0"/>
                    </a:p>
                  </a:txBody>
                  <a:tcPr marL="121872" marR="121872" anchor="ctr"/>
                </a:tc>
                <a:tc>
                  <a:txBody>
                    <a:bodyPr/>
                    <a:lstStyle/>
                    <a:p>
                      <a:r>
                        <a:rPr lang="en-GB" sz="1400" dirty="0"/>
                        <a:t>Create an I2C Controller interface connected to the specified pins</a:t>
                      </a:r>
                    </a:p>
                  </a:txBody>
                  <a:tcPr marL="121872" marR="121872" anchor="ctr"/>
                </a:tc>
                <a:extLst>
                  <a:ext uri="{0D108BD9-81ED-4DB2-BD59-A6C34878D82A}">
                    <a16:rowId xmlns:a16="http://schemas.microsoft.com/office/drawing/2014/main" val="10001"/>
                  </a:ext>
                </a:extLst>
              </a:tr>
              <a:tr h="370072">
                <a:tc>
                  <a:txBody>
                    <a:bodyPr/>
                    <a:lstStyle/>
                    <a:p>
                      <a:r>
                        <a:rPr lang="en-GB" sz="1400" dirty="0"/>
                        <a:t>void </a:t>
                      </a:r>
                      <a:r>
                        <a:rPr lang="en-GB" sz="1400" baseline="0" dirty="0"/>
                        <a:t> </a:t>
                      </a:r>
                      <a:r>
                        <a:rPr lang="en-GB" sz="1400" dirty="0"/>
                        <a:t>frequency (int hz)</a:t>
                      </a:r>
                    </a:p>
                  </a:txBody>
                  <a:tcPr marL="121872" marR="121872" anchor="ctr"/>
                </a:tc>
                <a:tc>
                  <a:txBody>
                    <a:bodyPr/>
                    <a:lstStyle/>
                    <a:p>
                      <a:r>
                        <a:rPr lang="en-GB" sz="1400" dirty="0"/>
                        <a:t>Set the frequency of the I2C interface</a:t>
                      </a:r>
                    </a:p>
                  </a:txBody>
                  <a:tcPr marL="121872" marR="121872" anchor="ctr"/>
                </a:tc>
                <a:extLst>
                  <a:ext uri="{0D108BD9-81ED-4DB2-BD59-A6C34878D82A}">
                    <a16:rowId xmlns:a16="http://schemas.microsoft.com/office/drawing/2014/main" val="10002"/>
                  </a:ext>
                </a:extLst>
              </a:tr>
              <a:tr h="350445">
                <a:tc>
                  <a:txBody>
                    <a:bodyPr/>
                    <a:lstStyle/>
                    <a:p>
                      <a:r>
                        <a:rPr lang="en-GB" sz="1400" dirty="0"/>
                        <a:t>int </a:t>
                      </a:r>
                      <a:r>
                        <a:rPr lang="en-GB" sz="1400" baseline="0" dirty="0"/>
                        <a:t> </a:t>
                      </a:r>
                      <a:r>
                        <a:rPr lang="en-GB" sz="1400" dirty="0"/>
                        <a:t>read (int address, char *data, int length, bool repeated=false)</a:t>
                      </a:r>
                    </a:p>
                  </a:txBody>
                  <a:tcPr marL="121872" marR="121872" anchor="ctr"/>
                </a:tc>
                <a:tc>
                  <a:txBody>
                    <a:bodyPr/>
                    <a:lstStyle/>
                    <a:p>
                      <a:r>
                        <a:rPr lang="en-GB" sz="1400" dirty="0"/>
                        <a:t>Read from an I2C target</a:t>
                      </a:r>
                    </a:p>
                  </a:txBody>
                  <a:tcPr marL="121872" marR="121872" anchor="ctr"/>
                </a:tc>
                <a:extLst>
                  <a:ext uri="{0D108BD9-81ED-4DB2-BD59-A6C34878D82A}">
                    <a16:rowId xmlns:a16="http://schemas.microsoft.com/office/drawing/2014/main" val="10003"/>
                  </a:ext>
                </a:extLst>
              </a:tr>
              <a:tr h="397171">
                <a:tc>
                  <a:txBody>
                    <a:bodyPr/>
                    <a:lstStyle/>
                    <a:p>
                      <a:r>
                        <a:rPr lang="en-GB" sz="1400" dirty="0"/>
                        <a:t>int </a:t>
                      </a:r>
                      <a:r>
                        <a:rPr lang="en-GB" sz="1400" baseline="0" dirty="0"/>
                        <a:t> </a:t>
                      </a:r>
                      <a:r>
                        <a:rPr lang="en-GB" sz="1400" dirty="0"/>
                        <a:t>read (int ack)</a:t>
                      </a:r>
                    </a:p>
                  </a:txBody>
                  <a:tcPr marL="121872" marR="121872" anchor="ctr"/>
                </a:tc>
                <a:tc>
                  <a:txBody>
                    <a:bodyPr/>
                    <a:lstStyle/>
                    <a:p>
                      <a:r>
                        <a:rPr lang="en-GB" sz="1400" dirty="0"/>
                        <a:t>Read a single byte from the I2C bus</a:t>
                      </a:r>
                    </a:p>
                  </a:txBody>
                  <a:tcPr marL="121872" marR="121872" anchor="ctr"/>
                </a:tc>
                <a:extLst>
                  <a:ext uri="{0D108BD9-81ED-4DB2-BD59-A6C34878D82A}">
                    <a16:rowId xmlns:a16="http://schemas.microsoft.com/office/drawing/2014/main" val="10004"/>
                  </a:ext>
                </a:extLst>
              </a:tr>
              <a:tr h="397171">
                <a:tc>
                  <a:txBody>
                    <a:bodyPr/>
                    <a:lstStyle/>
                    <a:p>
                      <a:r>
                        <a:rPr lang="en-GB" sz="1400" dirty="0"/>
                        <a:t>int </a:t>
                      </a:r>
                      <a:r>
                        <a:rPr lang="en-GB" sz="1400" baseline="0" dirty="0"/>
                        <a:t> </a:t>
                      </a:r>
                      <a:r>
                        <a:rPr lang="en-GB" sz="1400" dirty="0"/>
                        <a:t>write (int address, const char *data, int length, bool repeated=false)</a:t>
                      </a:r>
                    </a:p>
                  </a:txBody>
                  <a:tcPr marL="121872" marR="121872" anchor="ctr"/>
                </a:tc>
                <a:tc>
                  <a:txBody>
                    <a:bodyPr/>
                    <a:lstStyle/>
                    <a:p>
                      <a:r>
                        <a:rPr lang="en-GB" sz="1400" dirty="0"/>
                        <a:t>Write to an I2C target</a:t>
                      </a:r>
                    </a:p>
                  </a:txBody>
                  <a:tcPr marL="121872" marR="121872" anchor="ctr"/>
                </a:tc>
                <a:extLst>
                  <a:ext uri="{0D108BD9-81ED-4DB2-BD59-A6C34878D82A}">
                    <a16:rowId xmlns:a16="http://schemas.microsoft.com/office/drawing/2014/main" val="10005"/>
                  </a:ext>
                </a:extLst>
              </a:tr>
              <a:tr h="397171">
                <a:tc>
                  <a:txBody>
                    <a:bodyPr/>
                    <a:lstStyle/>
                    <a:p>
                      <a:r>
                        <a:rPr lang="en-GB" sz="1400" dirty="0"/>
                        <a:t>int  write (int data)</a:t>
                      </a:r>
                    </a:p>
                  </a:txBody>
                  <a:tcPr marL="121872" marR="121872" anchor="ctr"/>
                </a:tc>
                <a:tc>
                  <a:txBody>
                    <a:bodyPr/>
                    <a:lstStyle/>
                    <a:p>
                      <a:r>
                        <a:rPr lang="en-GB" sz="1400" dirty="0"/>
                        <a:t>Write single byte out on the I2C bus</a:t>
                      </a:r>
                    </a:p>
                  </a:txBody>
                  <a:tcPr marL="121872" marR="121872" anchor="ctr"/>
                </a:tc>
                <a:extLst>
                  <a:ext uri="{0D108BD9-81ED-4DB2-BD59-A6C34878D82A}">
                    <a16:rowId xmlns:a16="http://schemas.microsoft.com/office/drawing/2014/main" val="10006"/>
                  </a:ext>
                </a:extLst>
              </a:tr>
              <a:tr h="397171">
                <a:tc>
                  <a:txBody>
                    <a:bodyPr/>
                    <a:lstStyle/>
                    <a:p>
                      <a:r>
                        <a:rPr lang="en-GB" sz="1400" dirty="0"/>
                        <a:t>void </a:t>
                      </a:r>
                      <a:r>
                        <a:rPr lang="en-GB" sz="1400" baseline="0" dirty="0"/>
                        <a:t> </a:t>
                      </a:r>
                      <a:r>
                        <a:rPr lang="en-GB" sz="1400" dirty="0"/>
                        <a:t>start (void)</a:t>
                      </a:r>
                    </a:p>
                  </a:txBody>
                  <a:tcPr marL="121872" marR="121872" anchor="ctr"/>
                </a:tc>
                <a:tc>
                  <a:txBody>
                    <a:bodyPr/>
                    <a:lstStyle/>
                    <a:p>
                      <a:r>
                        <a:rPr lang="en-GB" sz="1400" dirty="0"/>
                        <a:t>Creates a start condition on the I2C bus</a:t>
                      </a:r>
                    </a:p>
                  </a:txBody>
                  <a:tcPr marL="121872" marR="121872" anchor="ctr"/>
                </a:tc>
                <a:extLst>
                  <a:ext uri="{0D108BD9-81ED-4DB2-BD59-A6C34878D82A}">
                    <a16:rowId xmlns:a16="http://schemas.microsoft.com/office/drawing/2014/main" val="10007"/>
                  </a:ext>
                </a:extLst>
              </a:tr>
              <a:tr h="397171">
                <a:tc>
                  <a:txBody>
                    <a:bodyPr/>
                    <a:lstStyle/>
                    <a:p>
                      <a:r>
                        <a:rPr lang="en-GB" sz="1400" dirty="0"/>
                        <a:t>void </a:t>
                      </a:r>
                      <a:r>
                        <a:rPr lang="en-GB" sz="1400" baseline="0" dirty="0"/>
                        <a:t> </a:t>
                      </a:r>
                      <a:r>
                        <a:rPr lang="en-GB" sz="1400" dirty="0"/>
                        <a:t>stop (void)</a:t>
                      </a:r>
                    </a:p>
                  </a:txBody>
                  <a:tcPr marL="121872" marR="121872" anchor="ctr"/>
                </a:tc>
                <a:tc>
                  <a:txBody>
                    <a:bodyPr/>
                    <a:lstStyle/>
                    <a:p>
                      <a:r>
                        <a:rPr lang="en-GB" sz="1400" dirty="0"/>
                        <a:t>Creates a stop condition on the I2C bus</a:t>
                      </a:r>
                    </a:p>
                  </a:txBody>
                  <a:tcPr marL="121872" marR="121872"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8631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EE73-E18B-418E-8E78-8418F0EEA8A5}"/>
              </a:ext>
            </a:extLst>
          </p:cNvPr>
          <p:cNvSpPr>
            <a:spLocks noGrp="1"/>
          </p:cNvSpPr>
          <p:nvPr>
            <p:ph type="title"/>
          </p:nvPr>
        </p:nvSpPr>
        <p:spPr/>
        <p:txBody>
          <a:bodyPr/>
          <a:lstStyle/>
          <a:p>
            <a:r>
              <a:rPr lang="it-IT" dirty="0"/>
              <a:t>Example of Mbed I</a:t>
            </a:r>
            <a:r>
              <a:rPr lang="it-IT" baseline="30000" dirty="0"/>
              <a:t>2</a:t>
            </a:r>
            <a:r>
              <a:rPr lang="it-IT" dirty="0"/>
              <a:t>C API</a:t>
            </a:r>
            <a:endParaRPr lang="en-US" dirty="0"/>
          </a:p>
        </p:txBody>
      </p:sp>
      <p:sp>
        <p:nvSpPr>
          <p:cNvPr id="3" name="Content Placeholder 2">
            <a:extLst>
              <a:ext uri="{FF2B5EF4-FFF2-40B4-BE49-F238E27FC236}">
                <a16:creationId xmlns:a16="http://schemas.microsoft.com/office/drawing/2014/main" id="{FF2F9578-34F3-4880-86AB-5BA793F236B5}"/>
              </a:ext>
            </a:extLst>
          </p:cNvPr>
          <p:cNvSpPr>
            <a:spLocks noGrp="1"/>
          </p:cNvSpPr>
          <p:nvPr>
            <p:ph idx="1"/>
          </p:nvPr>
        </p:nvSpPr>
        <p:spPr/>
        <p:txBody>
          <a:bodyPr/>
          <a:lstStyle/>
          <a:p>
            <a:r>
              <a:rPr lang="en-GB" dirty="0"/>
              <a:t>The example below shows how to write and read a register </a:t>
            </a:r>
            <a:r>
              <a:rPr lang="en-GB"/>
              <a:t>of an I</a:t>
            </a:r>
            <a:r>
              <a:rPr lang="en-GB" baseline="30000"/>
              <a:t>2</a:t>
            </a:r>
            <a:r>
              <a:rPr lang="en-GB"/>
              <a:t>C </a:t>
            </a:r>
            <a:r>
              <a:rPr lang="en-GB" dirty="0"/>
              <a:t>device:</a:t>
            </a:r>
          </a:p>
          <a:p>
            <a:endParaRPr lang="en-US" dirty="0"/>
          </a:p>
        </p:txBody>
      </p:sp>
      <p:sp>
        <p:nvSpPr>
          <p:cNvPr id="4" name="Rectangle 3">
            <a:extLst>
              <a:ext uri="{FF2B5EF4-FFF2-40B4-BE49-F238E27FC236}">
                <a16:creationId xmlns:a16="http://schemas.microsoft.com/office/drawing/2014/main" id="{B49FB7C3-C744-49D9-AC82-D1B28644524F}"/>
              </a:ext>
            </a:extLst>
          </p:cNvPr>
          <p:cNvSpPr/>
          <p:nvPr/>
        </p:nvSpPr>
        <p:spPr bwMode="auto">
          <a:xfrm>
            <a:off x="1761394" y="2036573"/>
            <a:ext cx="8669211" cy="3778778"/>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sz="1200" b="0" dirty="0">
                <a:solidFill>
                  <a:schemeClr val="bg1"/>
                </a:solidFill>
                <a:latin typeface="Lucida Console" panose="020B0609040504020204" pitchFamily="49" charset="0"/>
              </a:rPr>
              <a:t>#include "mbed.h“</a:t>
            </a:r>
          </a:p>
          <a:p>
            <a:pPr marL="0" indent="0">
              <a:buFont typeface="Wingdings" pitchFamily="2" charset="2"/>
              <a:buNone/>
              <a:defRPr/>
            </a:pP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a:solidFill>
                  <a:schemeClr val="bg1"/>
                </a:solidFill>
                <a:latin typeface="Lucida Console" panose="020B0609040504020204" pitchFamily="49" charset="0"/>
              </a:rPr>
              <a:t>I2C i2c(</a:t>
            </a:r>
            <a:r>
              <a:rPr lang="en-GB" sz="1200" b="0" i="1" dirty="0">
                <a:solidFill>
                  <a:schemeClr val="bg1"/>
                </a:solidFill>
                <a:latin typeface="Lucida Console" panose="020B0609040504020204" pitchFamily="49" charset="0"/>
              </a:rPr>
              <a:t>I2C_SDA</a:t>
            </a:r>
            <a:r>
              <a:rPr lang="en-GB" sz="1200" b="0" dirty="0">
                <a:solidFill>
                  <a:schemeClr val="bg1"/>
                </a:solidFill>
                <a:latin typeface="Lucida Console" panose="020B0609040504020204" pitchFamily="49" charset="0"/>
              </a:rPr>
              <a:t>, </a:t>
            </a:r>
            <a:r>
              <a:rPr lang="en-GB" sz="1200" b="0" i="1" dirty="0">
                <a:solidFill>
                  <a:schemeClr val="bg1"/>
                </a:solidFill>
                <a:latin typeface="Lucida Console" panose="020B0609040504020204" pitchFamily="49" charset="0"/>
              </a:rPr>
              <a:t>I2C_SCL</a:t>
            </a:r>
            <a:r>
              <a:rPr lang="en-GB" sz="1200" b="0" dirty="0">
                <a:solidFill>
                  <a:schemeClr val="bg1"/>
                </a:solidFill>
                <a:latin typeface="Lucida Console" panose="020B0609040504020204" pitchFamily="49" charset="0"/>
              </a:rPr>
              <a:t>);	//Initialize i2c peripheral</a:t>
            </a:r>
          </a:p>
          <a:p>
            <a:pPr marL="0" indent="0">
              <a:buFont typeface="Wingdings" pitchFamily="2" charset="2"/>
              <a:buNone/>
              <a:defRPr/>
            </a:pP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a:solidFill>
                  <a:schemeClr val="bg1"/>
                </a:solidFill>
                <a:latin typeface="Lucida Console" panose="020B0609040504020204" pitchFamily="49" charset="0"/>
              </a:rPr>
              <a:t>const int addr = 0x10;	//Device address</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int main() {</a:t>
            </a:r>
          </a:p>
          <a:p>
            <a:pPr marL="0" indent="0">
              <a:buFont typeface="Wingdings" pitchFamily="2" charset="2"/>
              <a:buNone/>
              <a:defRPr/>
            </a:pPr>
            <a:r>
              <a:rPr lang="en-GB" sz="1200" b="0" dirty="0">
                <a:solidFill>
                  <a:schemeClr val="bg1"/>
                </a:solidFill>
                <a:latin typeface="Lucida Console" panose="020B0609040504020204" pitchFamily="49" charset="0"/>
              </a:rPr>
              <a:t>    char data[2];</a:t>
            </a:r>
          </a:p>
          <a:p>
            <a:pPr marL="0" indent="0">
              <a:buFont typeface="Wingdings" pitchFamily="2" charset="2"/>
              <a:buNone/>
              <a:defRPr/>
            </a:pPr>
            <a:endParaRPr lang="en-GB" sz="1200" b="0" dirty="0">
              <a:solidFill>
                <a:schemeClr val="bg1"/>
              </a:solidFill>
              <a:latin typeface="Lucida Console" panose="020B0609040504020204" pitchFamily="49" charset="0"/>
            </a:endParaRPr>
          </a:p>
          <a:p>
            <a:pPr marL="0" indent="0">
              <a:buFont typeface="Wingdings" pitchFamily="2" charset="2"/>
              <a:buNone/>
              <a:defRPr/>
            </a:pPr>
            <a:r>
              <a:rPr lang="en-GB" sz="1200" b="0" dirty="0">
                <a:solidFill>
                  <a:schemeClr val="bg1"/>
                </a:solidFill>
                <a:latin typeface="Lucida Console" panose="020B0609040504020204" pitchFamily="49" charset="0"/>
              </a:rPr>
              <a:t>    //Write operation</a:t>
            </a:r>
          </a:p>
          <a:p>
            <a:pPr marL="0" indent="0">
              <a:buFont typeface="Wingdings" pitchFamily="2" charset="2"/>
              <a:buNone/>
              <a:defRPr/>
            </a:pPr>
            <a:r>
              <a:rPr lang="en-GB" sz="1200" b="0" dirty="0">
                <a:solidFill>
                  <a:schemeClr val="bg1"/>
                </a:solidFill>
                <a:latin typeface="Lucida Console" panose="020B0609040504020204" pitchFamily="49" charset="0"/>
              </a:rPr>
              <a:t>    data[0] = 0x00;		//Register address</a:t>
            </a:r>
          </a:p>
          <a:p>
            <a:pPr marL="0" indent="0">
              <a:buFont typeface="Wingdings" pitchFamily="2" charset="2"/>
              <a:buNone/>
              <a:defRPr/>
            </a:pPr>
            <a:r>
              <a:rPr lang="en-GB" sz="1200" b="0" dirty="0">
                <a:solidFill>
                  <a:schemeClr val="bg1"/>
                </a:solidFill>
                <a:latin typeface="Lucida Console" panose="020B0609040504020204" pitchFamily="49" charset="0"/>
              </a:rPr>
              <a:t>    data[1] = 0x0A;		//Data to be written</a:t>
            </a:r>
          </a:p>
          <a:p>
            <a:pPr marL="0" indent="0">
              <a:buFont typeface="Wingdings" pitchFamily="2" charset="2"/>
              <a:buNone/>
              <a:defRPr/>
            </a:pPr>
            <a:r>
              <a:rPr lang="en-GB" sz="1200" b="0" dirty="0">
                <a:solidFill>
                  <a:schemeClr val="bg1"/>
                </a:solidFill>
                <a:latin typeface="Lucida Console" panose="020B0609040504020204" pitchFamily="49" charset="0"/>
              </a:rPr>
              <a:t>    i2c.write(addr, data, 2);	//Write data to the register</a:t>
            </a:r>
          </a:p>
          <a:p>
            <a:pPr marL="0" indent="0">
              <a:buFont typeface="Wingdings" pitchFamily="2" charset="2"/>
              <a:buNone/>
              <a:defRPr/>
            </a:pPr>
            <a:r>
              <a:rPr lang="en-GB" sz="1200" b="0" dirty="0">
                <a:solidFill>
                  <a:schemeClr val="bg1"/>
                </a:solidFill>
                <a:latin typeface="Lucida Console" panose="020B0609040504020204" pitchFamily="49" charset="0"/>
              </a:rPr>
              <a:t> </a:t>
            </a:r>
          </a:p>
          <a:p>
            <a:pPr marL="0" indent="0">
              <a:buFont typeface="Wingdings" pitchFamily="2" charset="2"/>
              <a:buNone/>
              <a:defRPr/>
            </a:pPr>
            <a:r>
              <a:rPr lang="en-GB" sz="1200" b="0" dirty="0">
                <a:solidFill>
                  <a:schemeClr val="bg1"/>
                </a:solidFill>
                <a:latin typeface="Lucida Console" panose="020B0609040504020204" pitchFamily="49" charset="0"/>
              </a:rPr>
              <a:t>    //Read operation </a:t>
            </a:r>
          </a:p>
          <a:p>
            <a:pPr marL="0" indent="0">
              <a:buFont typeface="Wingdings" pitchFamily="2" charset="2"/>
              <a:buNone/>
              <a:defRPr/>
            </a:pPr>
            <a:r>
              <a:rPr lang="en-GB" sz="1200" b="0" dirty="0">
                <a:solidFill>
                  <a:schemeClr val="bg1"/>
                </a:solidFill>
                <a:latin typeface="Lucida Console" panose="020B0609040504020204" pitchFamily="49" charset="0"/>
              </a:rPr>
              <a:t>    data[0] = 0x02;		//Register address</a:t>
            </a:r>
          </a:p>
          <a:p>
            <a:pPr marL="0" indent="0">
              <a:buFont typeface="Wingdings" pitchFamily="2" charset="2"/>
              <a:buNone/>
              <a:defRPr/>
            </a:pPr>
            <a:r>
              <a:rPr lang="en-GB" sz="1200" b="0" dirty="0">
                <a:solidFill>
                  <a:schemeClr val="bg1"/>
                </a:solidFill>
                <a:latin typeface="Lucida Console" panose="020B0609040504020204" pitchFamily="49" charset="0"/>
              </a:rPr>
              <a:t>    i2c.write(addr, data, 1);	//Set register address</a:t>
            </a:r>
          </a:p>
          <a:p>
            <a:pPr marL="0" indent="0">
              <a:buFont typeface="Wingdings" pitchFamily="2" charset="2"/>
              <a:buNone/>
              <a:defRPr/>
            </a:pPr>
            <a:r>
              <a:rPr lang="en-GB" sz="1200" b="0" dirty="0">
                <a:solidFill>
                  <a:schemeClr val="bg1"/>
                </a:solidFill>
                <a:latin typeface="Lucida Console" panose="020B0609040504020204" pitchFamily="49" charset="0"/>
              </a:rPr>
              <a:t>    i2c.read(addr, data, 2);	//Read data from the register</a:t>
            </a:r>
          </a:p>
          <a:p>
            <a:pPr marL="0" indent="0">
              <a:buFont typeface="Wingdings" pitchFamily="2" charset="2"/>
              <a:buNone/>
              <a:defRPr/>
            </a:pPr>
            <a:r>
              <a:rPr lang="en-GB" sz="1200" b="0" dirty="0">
                <a:solidFill>
                  <a:schemeClr val="bg1"/>
                </a:solidFill>
                <a:latin typeface="Lucida Console" panose="020B0609040504020204" pitchFamily="49" charset="0"/>
              </a:rPr>
              <a:t>}</a:t>
            </a:r>
          </a:p>
        </p:txBody>
      </p:sp>
    </p:spTree>
    <p:extLst>
      <p:ext uri="{BB962C8B-B14F-4D97-AF65-F5344CB8AC3E}">
        <p14:creationId xmlns:p14="http://schemas.microsoft.com/office/powerpoint/2010/main" val="380765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C154-9FE1-43EA-A300-95506C494E35}"/>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940632CB-71FA-4143-88A4-58F548152F89}"/>
              </a:ext>
            </a:extLst>
          </p:cNvPr>
          <p:cNvSpPr>
            <a:spLocks noGrp="1"/>
          </p:cNvSpPr>
          <p:nvPr>
            <p:ph idx="1"/>
          </p:nvPr>
        </p:nvSpPr>
        <p:spPr/>
        <p:txBody>
          <a:bodyPr/>
          <a:lstStyle/>
          <a:p>
            <a:r>
              <a:rPr lang="en-GB" sz="1800" dirty="0"/>
              <a:t>Serial communication overview</a:t>
            </a:r>
          </a:p>
          <a:p>
            <a:endParaRPr lang="en-GB" sz="1800" dirty="0"/>
          </a:p>
          <a:p>
            <a:r>
              <a:rPr lang="en-GB" sz="1800" dirty="0"/>
              <a:t>Universal Asynchronous Receiver/Transmitter (UART) communication</a:t>
            </a:r>
          </a:p>
          <a:p>
            <a:pPr lvl="1">
              <a:spcBef>
                <a:spcPts val="600"/>
              </a:spcBef>
            </a:pPr>
            <a:r>
              <a:rPr lang="en-GB" sz="1600" dirty="0"/>
              <a:t>UART protocol</a:t>
            </a:r>
          </a:p>
          <a:p>
            <a:pPr lvl="1">
              <a:spcBef>
                <a:spcPts val="600"/>
              </a:spcBef>
            </a:pPr>
            <a:r>
              <a:rPr lang="en-GB" sz="1600" dirty="0"/>
              <a:t>Character-encoding scheme</a:t>
            </a:r>
          </a:p>
          <a:p>
            <a:pPr lvl="1">
              <a:spcBef>
                <a:spcPts val="600"/>
              </a:spcBef>
            </a:pPr>
            <a:r>
              <a:rPr lang="en-GB" sz="1600" dirty="0"/>
              <a:t>Mbed UART API</a:t>
            </a:r>
          </a:p>
          <a:p>
            <a:pPr lvl="1">
              <a:spcBef>
                <a:spcPts val="600"/>
              </a:spcBef>
            </a:pPr>
            <a:endParaRPr lang="en-GB" sz="1600" dirty="0"/>
          </a:p>
          <a:p>
            <a:r>
              <a:rPr lang="it-IT" sz="1800" dirty="0"/>
              <a:t>Serial Peripheral Interface (</a:t>
            </a:r>
            <a:r>
              <a:rPr lang="en-GB" sz="1800" dirty="0"/>
              <a:t>SPI) bus</a:t>
            </a:r>
          </a:p>
          <a:p>
            <a:pPr lvl="1">
              <a:spcBef>
                <a:spcPts val="600"/>
              </a:spcBef>
            </a:pPr>
            <a:r>
              <a:rPr lang="en-GB" sz="1600"/>
              <a:t>SPI protocol</a:t>
            </a:r>
            <a:endParaRPr lang="en-GB" sz="1600" dirty="0"/>
          </a:p>
          <a:p>
            <a:pPr lvl="1">
              <a:spcBef>
                <a:spcPts val="600"/>
              </a:spcBef>
            </a:pPr>
            <a:r>
              <a:rPr lang="en-GB" sz="1600" dirty="0"/>
              <a:t>Mbed SPI API</a:t>
            </a:r>
          </a:p>
          <a:p>
            <a:pPr lvl="1">
              <a:spcBef>
                <a:spcPts val="600"/>
              </a:spcBef>
            </a:pPr>
            <a:endParaRPr lang="en-GB" sz="1600" dirty="0"/>
          </a:p>
          <a:p>
            <a:r>
              <a:rPr lang="en-GB" sz="1800"/>
              <a:t>I2C bus</a:t>
            </a:r>
            <a:endParaRPr lang="en-GB" sz="1800" dirty="0"/>
          </a:p>
          <a:p>
            <a:pPr lvl="1">
              <a:spcBef>
                <a:spcPts val="600"/>
              </a:spcBef>
            </a:pPr>
            <a:r>
              <a:rPr lang="en-GB" sz="1600"/>
              <a:t>I2C protocol</a:t>
            </a:r>
            <a:endParaRPr lang="en-GB" sz="1600" dirty="0"/>
          </a:p>
          <a:p>
            <a:pPr lvl="1">
              <a:spcBef>
                <a:spcPts val="600"/>
              </a:spcBef>
            </a:pPr>
            <a:r>
              <a:rPr lang="en-GB" sz="1600" dirty="0"/>
              <a:t>Mbed I2C API</a:t>
            </a:r>
            <a:endParaRPr lang="en-US" sz="1600" dirty="0"/>
          </a:p>
        </p:txBody>
      </p:sp>
    </p:spTree>
    <p:extLst>
      <p:ext uri="{BB962C8B-B14F-4D97-AF65-F5344CB8AC3E}">
        <p14:creationId xmlns:p14="http://schemas.microsoft.com/office/powerpoint/2010/main" val="377461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2539-3B5B-475E-BFFA-862C8B8CC2FB}"/>
              </a:ext>
            </a:extLst>
          </p:cNvPr>
          <p:cNvSpPr>
            <a:spLocks noGrp="1"/>
          </p:cNvSpPr>
          <p:nvPr>
            <p:ph type="title"/>
          </p:nvPr>
        </p:nvSpPr>
        <p:spPr/>
        <p:txBody>
          <a:bodyPr/>
          <a:lstStyle/>
          <a:p>
            <a:r>
              <a:rPr lang="en-GB" dirty="0"/>
              <a:t>Serial Communication</a:t>
            </a:r>
            <a:endParaRPr lang="en-US" dirty="0"/>
          </a:p>
        </p:txBody>
      </p:sp>
      <p:sp>
        <p:nvSpPr>
          <p:cNvPr id="3" name="Content Placeholder 2">
            <a:extLst>
              <a:ext uri="{FF2B5EF4-FFF2-40B4-BE49-F238E27FC236}">
                <a16:creationId xmlns:a16="http://schemas.microsoft.com/office/drawing/2014/main" id="{9C6720C6-1EF8-4761-84D1-295BC320024D}"/>
              </a:ext>
            </a:extLst>
          </p:cNvPr>
          <p:cNvSpPr>
            <a:spLocks noGrp="1"/>
          </p:cNvSpPr>
          <p:nvPr>
            <p:ph idx="1"/>
          </p:nvPr>
        </p:nvSpPr>
        <p:spPr/>
        <p:txBody>
          <a:bodyPr/>
          <a:lstStyle/>
          <a:p>
            <a:r>
              <a:rPr lang="en-GB" sz="2000" dirty="0"/>
              <a:t>Serial communication: </a:t>
            </a:r>
          </a:p>
          <a:p>
            <a:pPr lvl="1">
              <a:spcBef>
                <a:spcPts val="600"/>
              </a:spcBef>
            </a:pPr>
            <a:r>
              <a:rPr lang="en-GB" dirty="0"/>
              <a:t>Transmits data one bit at a time, in a sequential fashion</a:t>
            </a:r>
          </a:p>
          <a:p>
            <a:pPr lvl="1">
              <a:spcBef>
                <a:spcPts val="600"/>
              </a:spcBef>
            </a:pPr>
            <a:r>
              <a:rPr lang="en-GB" dirty="0"/>
              <a:t>Contrast with parallel communication, in which multiple bits are transmitted at the same time</a:t>
            </a:r>
          </a:p>
          <a:p>
            <a:pPr lvl="1">
              <a:spcBef>
                <a:spcPts val="600"/>
              </a:spcBef>
            </a:pPr>
            <a:r>
              <a:rPr lang="en-GB" dirty="0"/>
              <a:t>Commonly used for long-haul communication</a:t>
            </a:r>
            <a:r>
              <a:rPr lang="en-GB"/>
              <a:t>, modems</a:t>
            </a:r>
            <a:r>
              <a:rPr lang="en-GB" dirty="0"/>
              <a:t>,</a:t>
            </a:r>
            <a:r>
              <a:rPr lang="en-GB"/>
              <a:t> </a:t>
            </a:r>
            <a:r>
              <a:rPr lang="en-GB" dirty="0"/>
              <a:t>and non-networked communication between devices</a:t>
            </a:r>
          </a:p>
          <a:p>
            <a:pPr lvl="1">
              <a:spcBef>
                <a:spcPts val="600"/>
              </a:spcBef>
            </a:pPr>
            <a:r>
              <a:rPr lang="en-GB" dirty="0"/>
              <a:t>Examples are UART, SPI, I2C, USB, Ethernet PCI Express, etc.</a:t>
            </a:r>
          </a:p>
          <a:p>
            <a:endParaRPr lang="en-US" dirty="0"/>
          </a:p>
        </p:txBody>
      </p:sp>
      <p:grpSp>
        <p:nvGrpSpPr>
          <p:cNvPr id="4" name="Group 3">
            <a:extLst>
              <a:ext uri="{FF2B5EF4-FFF2-40B4-BE49-F238E27FC236}">
                <a16:creationId xmlns:a16="http://schemas.microsoft.com/office/drawing/2014/main" id="{A05DA6D2-F5FF-4EED-8943-C3220B692B5B}"/>
              </a:ext>
            </a:extLst>
          </p:cNvPr>
          <p:cNvGrpSpPr/>
          <p:nvPr/>
        </p:nvGrpSpPr>
        <p:grpSpPr>
          <a:xfrm>
            <a:off x="1587145" y="3708582"/>
            <a:ext cx="9017710" cy="2068518"/>
            <a:chOff x="1675745" y="4001398"/>
            <a:chExt cx="9017710" cy="2068518"/>
          </a:xfrm>
        </p:grpSpPr>
        <p:grpSp>
          <p:nvGrpSpPr>
            <p:cNvPr id="5" name="Group 4">
              <a:extLst>
                <a:ext uri="{FF2B5EF4-FFF2-40B4-BE49-F238E27FC236}">
                  <a16:creationId xmlns:a16="http://schemas.microsoft.com/office/drawing/2014/main" id="{186FF582-F69B-4AF3-B45C-FB409A063034}"/>
                </a:ext>
              </a:extLst>
            </p:cNvPr>
            <p:cNvGrpSpPr/>
            <p:nvPr/>
          </p:nvGrpSpPr>
          <p:grpSpPr>
            <a:xfrm>
              <a:off x="1675745" y="4678935"/>
              <a:ext cx="3920653" cy="1383293"/>
              <a:chOff x="1675745" y="4678935"/>
              <a:chExt cx="3920653" cy="1383293"/>
            </a:xfrm>
          </p:grpSpPr>
          <p:grpSp>
            <p:nvGrpSpPr>
              <p:cNvPr id="35" name="Group 44">
                <a:extLst>
                  <a:ext uri="{FF2B5EF4-FFF2-40B4-BE49-F238E27FC236}">
                    <a16:creationId xmlns:a16="http://schemas.microsoft.com/office/drawing/2014/main" id="{5E4716E3-375A-4E07-BA6C-BC199D79E939}"/>
                  </a:ext>
                </a:extLst>
              </p:cNvPr>
              <p:cNvGrpSpPr>
                <a:grpSpLocks/>
              </p:cNvGrpSpPr>
              <p:nvPr/>
            </p:nvGrpSpPr>
            <p:grpSpPr bwMode="auto">
              <a:xfrm>
                <a:off x="1675745" y="4884738"/>
                <a:ext cx="2084103" cy="317500"/>
                <a:chOff x="644234" y="4204444"/>
                <a:chExt cx="1925320" cy="317500"/>
              </a:xfrm>
              <a:solidFill>
                <a:schemeClr val="accent1">
                  <a:lumMod val="20000"/>
                  <a:lumOff val="80000"/>
                </a:schemeClr>
              </a:solidFill>
              <a:effectLst>
                <a:outerShdw blurRad="50800" dist="38100" dir="2700000" algn="tl" rotWithShape="0">
                  <a:prstClr val="black">
                    <a:alpha val="40000"/>
                  </a:prstClr>
                </a:outerShdw>
              </a:effectLst>
            </p:grpSpPr>
            <p:sp>
              <p:nvSpPr>
                <p:cNvPr id="47" name="Rectangle 46">
                  <a:extLst>
                    <a:ext uri="{FF2B5EF4-FFF2-40B4-BE49-F238E27FC236}">
                      <a16:creationId xmlns:a16="http://schemas.microsoft.com/office/drawing/2014/main" id="{32274899-AFD1-4870-AD4C-7D2D10FA319B}"/>
                    </a:ext>
                  </a:extLst>
                </p:cNvPr>
                <p:cNvSpPr/>
                <p:nvPr/>
              </p:nvSpPr>
              <p:spPr bwMode="auto">
                <a:xfrm>
                  <a:off x="644234" y="4204444"/>
                  <a:ext cx="240421"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1</a:t>
                  </a:r>
                </a:p>
              </p:txBody>
            </p:sp>
            <p:sp>
              <p:nvSpPr>
                <p:cNvPr id="48" name="Rectangle 47">
                  <a:extLst>
                    <a:ext uri="{FF2B5EF4-FFF2-40B4-BE49-F238E27FC236}">
                      <a16:creationId xmlns:a16="http://schemas.microsoft.com/office/drawing/2014/main" id="{8B11AD76-8F33-40DE-AD44-534B92B7140F}"/>
                    </a:ext>
                  </a:extLst>
                </p:cNvPr>
                <p:cNvSpPr/>
                <p:nvPr/>
              </p:nvSpPr>
              <p:spPr bwMode="auto">
                <a:xfrm>
                  <a:off x="884655" y="4204444"/>
                  <a:ext cx="242375"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0</a:t>
                  </a:r>
                </a:p>
              </p:txBody>
            </p:sp>
            <p:sp>
              <p:nvSpPr>
                <p:cNvPr id="49" name="Rectangle 48">
                  <a:extLst>
                    <a:ext uri="{FF2B5EF4-FFF2-40B4-BE49-F238E27FC236}">
                      <a16:creationId xmlns:a16="http://schemas.microsoft.com/office/drawing/2014/main" id="{D81D4350-6F87-4EA3-B4E0-22DB8316059D}"/>
                    </a:ext>
                  </a:extLst>
                </p:cNvPr>
                <p:cNvSpPr/>
                <p:nvPr/>
              </p:nvSpPr>
              <p:spPr bwMode="auto">
                <a:xfrm>
                  <a:off x="1127030" y="4204444"/>
                  <a:ext cx="24042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1</a:t>
                  </a:r>
                </a:p>
              </p:txBody>
            </p:sp>
            <p:sp>
              <p:nvSpPr>
                <p:cNvPr id="50" name="Rectangle 49">
                  <a:extLst>
                    <a:ext uri="{FF2B5EF4-FFF2-40B4-BE49-F238E27FC236}">
                      <a16:creationId xmlns:a16="http://schemas.microsoft.com/office/drawing/2014/main" id="{89B13ED1-1381-49D3-B0D8-1D50CF405526}"/>
                    </a:ext>
                  </a:extLst>
                </p:cNvPr>
                <p:cNvSpPr/>
                <p:nvPr/>
              </p:nvSpPr>
              <p:spPr bwMode="auto">
                <a:xfrm>
                  <a:off x="1367450" y="4204444"/>
                  <a:ext cx="242375"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1</a:t>
                  </a:r>
                </a:p>
              </p:txBody>
            </p:sp>
            <p:sp>
              <p:nvSpPr>
                <p:cNvPr id="51" name="Rectangle 50">
                  <a:extLst>
                    <a:ext uri="{FF2B5EF4-FFF2-40B4-BE49-F238E27FC236}">
                      <a16:creationId xmlns:a16="http://schemas.microsoft.com/office/drawing/2014/main" id="{2BC48C2B-774B-468F-B24F-F988AC43EF39}"/>
                    </a:ext>
                  </a:extLst>
                </p:cNvPr>
                <p:cNvSpPr/>
                <p:nvPr/>
              </p:nvSpPr>
              <p:spPr bwMode="auto">
                <a:xfrm>
                  <a:off x="1603962" y="4204444"/>
                  <a:ext cx="242375"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1</a:t>
                  </a:r>
                </a:p>
              </p:txBody>
            </p:sp>
            <p:sp>
              <p:nvSpPr>
                <p:cNvPr id="52" name="Rectangle 51">
                  <a:extLst>
                    <a:ext uri="{FF2B5EF4-FFF2-40B4-BE49-F238E27FC236}">
                      <a16:creationId xmlns:a16="http://schemas.microsoft.com/office/drawing/2014/main" id="{D58C207C-2B5F-4D5D-BD07-794FAEE9CB9E}"/>
                    </a:ext>
                  </a:extLst>
                </p:cNvPr>
                <p:cNvSpPr/>
                <p:nvPr/>
              </p:nvSpPr>
              <p:spPr bwMode="auto">
                <a:xfrm>
                  <a:off x="1846338" y="4204444"/>
                  <a:ext cx="24042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0</a:t>
                  </a:r>
                </a:p>
              </p:txBody>
            </p:sp>
            <p:sp>
              <p:nvSpPr>
                <p:cNvPr id="53" name="Rectangle 52">
                  <a:extLst>
                    <a:ext uri="{FF2B5EF4-FFF2-40B4-BE49-F238E27FC236}">
                      <a16:creationId xmlns:a16="http://schemas.microsoft.com/office/drawing/2014/main" id="{45260218-6454-40E9-A2B1-3E90DE9D82AB}"/>
                    </a:ext>
                  </a:extLst>
                </p:cNvPr>
                <p:cNvSpPr/>
                <p:nvPr/>
              </p:nvSpPr>
              <p:spPr bwMode="auto">
                <a:xfrm>
                  <a:off x="2086758" y="4204444"/>
                  <a:ext cx="242375"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0</a:t>
                  </a:r>
                </a:p>
              </p:txBody>
            </p:sp>
            <p:sp>
              <p:nvSpPr>
                <p:cNvPr id="54" name="Rectangle 53">
                  <a:extLst>
                    <a:ext uri="{FF2B5EF4-FFF2-40B4-BE49-F238E27FC236}">
                      <a16:creationId xmlns:a16="http://schemas.microsoft.com/office/drawing/2014/main" id="{D202D635-718A-423D-8D60-23C8A5AA9948}"/>
                    </a:ext>
                  </a:extLst>
                </p:cNvPr>
                <p:cNvSpPr/>
                <p:nvPr/>
              </p:nvSpPr>
              <p:spPr bwMode="auto">
                <a:xfrm>
                  <a:off x="2329133" y="4204444"/>
                  <a:ext cx="240421"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solidFill>
                        <a:schemeClr val="bg1"/>
                      </a:solidFill>
                    </a:rPr>
                    <a:t>1</a:t>
                  </a:r>
                </a:p>
              </p:txBody>
            </p:sp>
          </p:grpSp>
          <p:cxnSp>
            <p:nvCxnSpPr>
              <p:cNvPr id="36" name="Straight Arrow Connector 35">
                <a:extLst>
                  <a:ext uri="{FF2B5EF4-FFF2-40B4-BE49-F238E27FC236}">
                    <a16:creationId xmlns:a16="http://schemas.microsoft.com/office/drawing/2014/main" id="{6C6BFBE0-BFD4-4C06-9981-31205021959F}"/>
                  </a:ext>
                </a:extLst>
              </p:cNvPr>
              <p:cNvCxnSpPr/>
              <p:nvPr/>
            </p:nvCxnSpPr>
            <p:spPr bwMode="auto">
              <a:xfrm>
                <a:off x="3848714" y="5043488"/>
                <a:ext cx="1747684"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nvGrpSpPr>
              <p:cNvPr id="37" name="Group 36">
                <a:extLst>
                  <a:ext uri="{FF2B5EF4-FFF2-40B4-BE49-F238E27FC236}">
                    <a16:creationId xmlns:a16="http://schemas.microsoft.com/office/drawing/2014/main" id="{1D162D99-717E-4246-B423-AAF815C9FDF2}"/>
                  </a:ext>
                </a:extLst>
              </p:cNvPr>
              <p:cNvGrpSpPr/>
              <p:nvPr/>
            </p:nvGrpSpPr>
            <p:grpSpPr>
              <a:xfrm>
                <a:off x="3896051" y="4678935"/>
                <a:ext cx="1561385" cy="317500"/>
                <a:chOff x="644234" y="4204444"/>
                <a:chExt cx="1925320" cy="317500"/>
              </a:xfrm>
              <a:noFill/>
              <a:effectLst>
                <a:outerShdw blurRad="50800" dist="38100" dir="2700000" algn="tl" rotWithShape="0">
                  <a:prstClr val="black">
                    <a:alpha val="40000"/>
                  </a:prstClr>
                </a:outerShdw>
              </a:effectLst>
            </p:grpSpPr>
            <p:sp>
              <p:nvSpPr>
                <p:cNvPr id="39" name="Rectangle 38">
                  <a:extLst>
                    <a:ext uri="{FF2B5EF4-FFF2-40B4-BE49-F238E27FC236}">
                      <a16:creationId xmlns:a16="http://schemas.microsoft.com/office/drawing/2014/main" id="{24028D39-C707-4895-9A37-0DBBC5B965A2}"/>
                    </a:ext>
                  </a:extLst>
                </p:cNvPr>
                <p:cNvSpPr/>
                <p:nvPr/>
              </p:nvSpPr>
              <p:spPr bwMode="auto">
                <a:xfrm>
                  <a:off x="6442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1</a:t>
                  </a:r>
                </a:p>
              </p:txBody>
            </p:sp>
            <p:sp>
              <p:nvSpPr>
                <p:cNvPr id="40" name="Rectangle 39">
                  <a:extLst>
                    <a:ext uri="{FF2B5EF4-FFF2-40B4-BE49-F238E27FC236}">
                      <a16:creationId xmlns:a16="http://schemas.microsoft.com/office/drawing/2014/main" id="{BBC32CE4-8537-4C8B-B312-54885B0F8594}"/>
                    </a:ext>
                  </a:extLst>
                </p:cNvPr>
                <p:cNvSpPr/>
                <p:nvPr/>
              </p:nvSpPr>
              <p:spPr bwMode="auto">
                <a:xfrm>
                  <a:off x="8855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0</a:t>
                  </a:r>
                </a:p>
              </p:txBody>
            </p:sp>
            <p:sp>
              <p:nvSpPr>
                <p:cNvPr id="41" name="Rectangle 40">
                  <a:extLst>
                    <a:ext uri="{FF2B5EF4-FFF2-40B4-BE49-F238E27FC236}">
                      <a16:creationId xmlns:a16="http://schemas.microsoft.com/office/drawing/2014/main" id="{626BBF1D-B102-421D-B65A-803220085A0C}"/>
                    </a:ext>
                  </a:extLst>
                </p:cNvPr>
                <p:cNvSpPr/>
                <p:nvPr/>
              </p:nvSpPr>
              <p:spPr bwMode="auto">
                <a:xfrm>
                  <a:off x="11268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1</a:t>
                  </a:r>
                </a:p>
              </p:txBody>
            </p:sp>
            <p:sp>
              <p:nvSpPr>
                <p:cNvPr id="42" name="Rectangle 41">
                  <a:extLst>
                    <a:ext uri="{FF2B5EF4-FFF2-40B4-BE49-F238E27FC236}">
                      <a16:creationId xmlns:a16="http://schemas.microsoft.com/office/drawing/2014/main" id="{BA15B6CF-0F41-4DFC-AC67-2B11A6A50818}"/>
                    </a:ext>
                  </a:extLst>
                </p:cNvPr>
                <p:cNvSpPr/>
                <p:nvPr/>
              </p:nvSpPr>
              <p:spPr bwMode="auto">
                <a:xfrm>
                  <a:off x="13681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1</a:t>
                  </a:r>
                </a:p>
              </p:txBody>
            </p:sp>
            <p:sp>
              <p:nvSpPr>
                <p:cNvPr id="43" name="Rectangle 42">
                  <a:extLst>
                    <a:ext uri="{FF2B5EF4-FFF2-40B4-BE49-F238E27FC236}">
                      <a16:creationId xmlns:a16="http://schemas.microsoft.com/office/drawing/2014/main" id="{95C9ACFE-8944-417D-86FD-3DA851A3CC3E}"/>
                    </a:ext>
                  </a:extLst>
                </p:cNvPr>
                <p:cNvSpPr/>
                <p:nvPr/>
              </p:nvSpPr>
              <p:spPr bwMode="auto">
                <a:xfrm>
                  <a:off x="16043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1</a:t>
                  </a:r>
                </a:p>
              </p:txBody>
            </p:sp>
            <p:sp>
              <p:nvSpPr>
                <p:cNvPr id="44" name="Rectangle 43">
                  <a:extLst>
                    <a:ext uri="{FF2B5EF4-FFF2-40B4-BE49-F238E27FC236}">
                      <a16:creationId xmlns:a16="http://schemas.microsoft.com/office/drawing/2014/main" id="{8BE35A4A-DEB9-4BF4-B4AC-38AD66FC98B8}"/>
                    </a:ext>
                  </a:extLst>
                </p:cNvPr>
                <p:cNvSpPr/>
                <p:nvPr/>
              </p:nvSpPr>
              <p:spPr bwMode="auto">
                <a:xfrm>
                  <a:off x="18456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0</a:t>
                  </a:r>
                </a:p>
              </p:txBody>
            </p:sp>
            <p:sp>
              <p:nvSpPr>
                <p:cNvPr id="45" name="Rectangle 44">
                  <a:extLst>
                    <a:ext uri="{FF2B5EF4-FFF2-40B4-BE49-F238E27FC236}">
                      <a16:creationId xmlns:a16="http://schemas.microsoft.com/office/drawing/2014/main" id="{7DC9495D-C1C7-4EFE-9C20-37586C104B4C}"/>
                    </a:ext>
                  </a:extLst>
                </p:cNvPr>
                <p:cNvSpPr/>
                <p:nvPr/>
              </p:nvSpPr>
              <p:spPr bwMode="auto">
                <a:xfrm>
                  <a:off x="20869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0</a:t>
                  </a:r>
                </a:p>
              </p:txBody>
            </p:sp>
            <p:sp>
              <p:nvSpPr>
                <p:cNvPr id="46" name="Rectangle 45">
                  <a:extLst>
                    <a:ext uri="{FF2B5EF4-FFF2-40B4-BE49-F238E27FC236}">
                      <a16:creationId xmlns:a16="http://schemas.microsoft.com/office/drawing/2014/main" id="{6102C726-11F1-4D60-8D6C-E48685F4F373}"/>
                    </a:ext>
                  </a:extLst>
                </p:cNvPr>
                <p:cNvSpPr/>
                <p:nvPr/>
              </p:nvSpPr>
              <p:spPr bwMode="auto">
                <a:xfrm>
                  <a:off x="23282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sz="1400" dirty="0">
                      <a:solidFill>
                        <a:srgbClr val="383838"/>
                      </a:solidFill>
                      <a:ea typeface="ＭＳ Ｐゴシック" charset="0"/>
                    </a:rPr>
                    <a:t>1</a:t>
                  </a:r>
                </a:p>
              </p:txBody>
            </p:sp>
          </p:grpSp>
          <p:sp>
            <p:nvSpPr>
              <p:cNvPr id="38" name="TextBox 114">
                <a:extLst>
                  <a:ext uri="{FF2B5EF4-FFF2-40B4-BE49-F238E27FC236}">
                    <a16:creationId xmlns:a16="http://schemas.microsoft.com/office/drawing/2014/main" id="{FFCFB1A4-D856-4BCA-A4D2-F071F5E52A36}"/>
                  </a:ext>
                </a:extLst>
              </p:cNvPr>
              <p:cNvSpPr txBox="1">
                <a:spLocks noChangeArrowheads="1"/>
              </p:cNvSpPr>
              <p:nvPr/>
            </p:nvSpPr>
            <p:spPr bwMode="auto">
              <a:xfrm>
                <a:off x="1675745" y="5739063"/>
                <a:ext cx="321819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Serial communication </a:t>
                </a:r>
              </a:p>
            </p:txBody>
          </p:sp>
        </p:grpSp>
        <p:grpSp>
          <p:nvGrpSpPr>
            <p:cNvPr id="6" name="Group 5">
              <a:extLst>
                <a:ext uri="{FF2B5EF4-FFF2-40B4-BE49-F238E27FC236}">
                  <a16:creationId xmlns:a16="http://schemas.microsoft.com/office/drawing/2014/main" id="{D1970B06-1EE2-401D-97BD-C18B80E514A6}"/>
                </a:ext>
              </a:extLst>
            </p:cNvPr>
            <p:cNvGrpSpPr/>
            <p:nvPr/>
          </p:nvGrpSpPr>
          <p:grpSpPr>
            <a:xfrm>
              <a:off x="7697425" y="4001398"/>
              <a:ext cx="2996030" cy="2068518"/>
              <a:chOff x="7697425" y="4001398"/>
              <a:chExt cx="2996030" cy="2068518"/>
            </a:xfrm>
          </p:grpSpPr>
          <p:grpSp>
            <p:nvGrpSpPr>
              <p:cNvPr id="7" name="Group 68">
                <a:extLst>
                  <a:ext uri="{FF2B5EF4-FFF2-40B4-BE49-F238E27FC236}">
                    <a16:creationId xmlns:a16="http://schemas.microsoft.com/office/drawing/2014/main" id="{C7FC0FCC-D065-42FC-8FE9-B62CB3FCF515}"/>
                  </a:ext>
                </a:extLst>
              </p:cNvPr>
              <p:cNvGrpSpPr>
                <a:grpSpLocks/>
              </p:cNvGrpSpPr>
              <p:nvPr/>
            </p:nvGrpSpPr>
            <p:grpSpPr bwMode="auto">
              <a:xfrm rot="5400000">
                <a:off x="7127167" y="4661248"/>
                <a:ext cx="1563686" cy="423168"/>
                <a:chOff x="644235" y="4204444"/>
                <a:chExt cx="1925319" cy="317500"/>
              </a:xfrm>
              <a:solidFill>
                <a:schemeClr val="accent1">
                  <a:lumMod val="20000"/>
                  <a:lumOff val="80000"/>
                </a:schemeClr>
              </a:solidFill>
              <a:effectLst>
                <a:outerShdw blurRad="50800" dist="38100" dir="2700000" algn="tl" rotWithShape="0">
                  <a:prstClr val="black">
                    <a:alpha val="40000"/>
                  </a:prstClr>
                </a:outerShdw>
              </a:effectLst>
            </p:grpSpPr>
            <p:sp>
              <p:nvSpPr>
                <p:cNvPr id="27" name="Rectangle 26">
                  <a:extLst>
                    <a:ext uri="{FF2B5EF4-FFF2-40B4-BE49-F238E27FC236}">
                      <a16:creationId xmlns:a16="http://schemas.microsoft.com/office/drawing/2014/main" id="{5A97175F-5D22-4F7E-8142-58EBE739B8E1}"/>
                    </a:ext>
                  </a:extLst>
                </p:cNvPr>
                <p:cNvSpPr/>
                <p:nvPr/>
              </p:nvSpPr>
              <p:spPr bwMode="auto">
                <a:xfrm>
                  <a:off x="644235"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1</a:t>
                  </a:r>
                </a:p>
              </p:txBody>
            </p:sp>
            <p:sp>
              <p:nvSpPr>
                <p:cNvPr id="28" name="Rectangle 27">
                  <a:extLst>
                    <a:ext uri="{FF2B5EF4-FFF2-40B4-BE49-F238E27FC236}">
                      <a16:creationId xmlns:a16="http://schemas.microsoft.com/office/drawing/2014/main" id="{0A6B29C7-0061-46D7-BBDC-904286959171}"/>
                    </a:ext>
                  </a:extLst>
                </p:cNvPr>
                <p:cNvSpPr/>
                <p:nvPr/>
              </p:nvSpPr>
              <p:spPr bwMode="auto">
                <a:xfrm>
                  <a:off x="885533"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0</a:t>
                  </a:r>
                </a:p>
              </p:txBody>
            </p:sp>
            <p:sp>
              <p:nvSpPr>
                <p:cNvPr id="29" name="Rectangle 28">
                  <a:extLst>
                    <a:ext uri="{FF2B5EF4-FFF2-40B4-BE49-F238E27FC236}">
                      <a16:creationId xmlns:a16="http://schemas.microsoft.com/office/drawing/2014/main" id="{F7948ADE-1E4A-49EF-8347-7531F3585009}"/>
                    </a:ext>
                  </a:extLst>
                </p:cNvPr>
                <p:cNvSpPr/>
                <p:nvPr/>
              </p:nvSpPr>
              <p:spPr bwMode="auto">
                <a:xfrm>
                  <a:off x="1126834"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1</a:t>
                  </a:r>
                </a:p>
              </p:txBody>
            </p:sp>
            <p:sp>
              <p:nvSpPr>
                <p:cNvPr id="30" name="Rectangle 29">
                  <a:extLst>
                    <a:ext uri="{FF2B5EF4-FFF2-40B4-BE49-F238E27FC236}">
                      <a16:creationId xmlns:a16="http://schemas.microsoft.com/office/drawing/2014/main" id="{57BB3D03-4D56-4C19-A598-09362142409C}"/>
                    </a:ext>
                  </a:extLst>
                </p:cNvPr>
                <p:cNvSpPr/>
                <p:nvPr/>
              </p:nvSpPr>
              <p:spPr bwMode="auto">
                <a:xfrm>
                  <a:off x="1368134"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1</a:t>
                  </a:r>
                </a:p>
              </p:txBody>
            </p:sp>
            <p:sp>
              <p:nvSpPr>
                <p:cNvPr id="31" name="Rectangle 30">
                  <a:extLst>
                    <a:ext uri="{FF2B5EF4-FFF2-40B4-BE49-F238E27FC236}">
                      <a16:creationId xmlns:a16="http://schemas.microsoft.com/office/drawing/2014/main" id="{945DFC8A-35E9-4811-940B-4E13873189BD}"/>
                    </a:ext>
                  </a:extLst>
                </p:cNvPr>
                <p:cNvSpPr/>
                <p:nvPr/>
              </p:nvSpPr>
              <p:spPr bwMode="auto">
                <a:xfrm>
                  <a:off x="1604354"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1</a:t>
                  </a:r>
                </a:p>
              </p:txBody>
            </p:sp>
            <p:sp>
              <p:nvSpPr>
                <p:cNvPr id="32" name="Rectangle 31">
                  <a:extLst>
                    <a:ext uri="{FF2B5EF4-FFF2-40B4-BE49-F238E27FC236}">
                      <a16:creationId xmlns:a16="http://schemas.microsoft.com/office/drawing/2014/main" id="{2F62C23F-957F-4F3E-97AE-45BC7EBAB800}"/>
                    </a:ext>
                  </a:extLst>
                </p:cNvPr>
                <p:cNvSpPr/>
                <p:nvPr/>
              </p:nvSpPr>
              <p:spPr bwMode="auto">
                <a:xfrm>
                  <a:off x="1845654"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0</a:t>
                  </a:r>
                </a:p>
              </p:txBody>
            </p:sp>
            <p:sp>
              <p:nvSpPr>
                <p:cNvPr id="33" name="Rectangle 32">
                  <a:extLst>
                    <a:ext uri="{FF2B5EF4-FFF2-40B4-BE49-F238E27FC236}">
                      <a16:creationId xmlns:a16="http://schemas.microsoft.com/office/drawing/2014/main" id="{C40484E3-C6A6-485D-9E03-AB679EDF5359}"/>
                    </a:ext>
                  </a:extLst>
                </p:cNvPr>
                <p:cNvSpPr/>
                <p:nvPr/>
              </p:nvSpPr>
              <p:spPr bwMode="auto">
                <a:xfrm>
                  <a:off x="2086954"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0</a:t>
                  </a:r>
                </a:p>
              </p:txBody>
            </p:sp>
            <p:sp>
              <p:nvSpPr>
                <p:cNvPr id="34" name="Rectangle 33">
                  <a:extLst>
                    <a:ext uri="{FF2B5EF4-FFF2-40B4-BE49-F238E27FC236}">
                      <a16:creationId xmlns:a16="http://schemas.microsoft.com/office/drawing/2014/main" id="{68CA9F5A-13A7-409B-90FF-80C32E5484F6}"/>
                    </a:ext>
                  </a:extLst>
                </p:cNvPr>
                <p:cNvSpPr/>
                <p:nvPr/>
              </p:nvSpPr>
              <p:spPr bwMode="auto">
                <a:xfrm>
                  <a:off x="2328254" y="4204444"/>
                  <a:ext cx="241300" cy="3175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sz="1400" dirty="0">
                      <a:solidFill>
                        <a:schemeClr val="bg1"/>
                      </a:solidFill>
                    </a:rPr>
                    <a:t>1</a:t>
                  </a:r>
                </a:p>
              </p:txBody>
            </p:sp>
          </p:grpSp>
          <p:grpSp>
            <p:nvGrpSpPr>
              <p:cNvPr id="8" name="Group 113">
                <a:extLst>
                  <a:ext uri="{FF2B5EF4-FFF2-40B4-BE49-F238E27FC236}">
                    <a16:creationId xmlns:a16="http://schemas.microsoft.com/office/drawing/2014/main" id="{524049EC-9683-4C30-AB43-C455B09B49E9}"/>
                  </a:ext>
                </a:extLst>
              </p:cNvPr>
              <p:cNvGrpSpPr>
                <a:grpSpLocks/>
              </p:cNvGrpSpPr>
              <p:nvPr/>
            </p:nvGrpSpPr>
            <p:grpSpPr bwMode="auto">
              <a:xfrm>
                <a:off x="8211576" y="4184650"/>
                <a:ext cx="1914834" cy="1371600"/>
                <a:chOff x="6498529" y="4648828"/>
                <a:chExt cx="729705" cy="1370881"/>
              </a:xfrm>
              <a:effectLst>
                <a:outerShdw blurRad="50800" dist="38100" dir="2700000" algn="tl" rotWithShape="0">
                  <a:prstClr val="black">
                    <a:alpha val="40000"/>
                  </a:prstClr>
                </a:outerShdw>
              </a:effectLst>
            </p:grpSpPr>
            <p:cxnSp>
              <p:nvCxnSpPr>
                <p:cNvPr id="19" name="Straight Arrow Connector 18">
                  <a:extLst>
                    <a:ext uri="{FF2B5EF4-FFF2-40B4-BE49-F238E27FC236}">
                      <a16:creationId xmlns:a16="http://schemas.microsoft.com/office/drawing/2014/main" id="{E36FB4C7-B24D-4B27-B925-7AA727A62140}"/>
                    </a:ext>
                  </a:extLst>
                </p:cNvPr>
                <p:cNvCxnSpPr/>
                <p:nvPr/>
              </p:nvCxnSpPr>
              <p:spPr bwMode="auto">
                <a:xfrm>
                  <a:off x="6498529" y="4648828"/>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4CD5D080-B1B4-4F40-9CAC-B8D6F6788F79}"/>
                    </a:ext>
                  </a:extLst>
                </p:cNvPr>
                <p:cNvCxnSpPr/>
                <p:nvPr/>
              </p:nvCxnSpPr>
              <p:spPr bwMode="auto">
                <a:xfrm>
                  <a:off x="6498529" y="4848748"/>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B9240FC9-FEC6-49E7-8ECD-489D2F522AD9}"/>
                    </a:ext>
                  </a:extLst>
                </p:cNvPr>
                <p:cNvCxnSpPr/>
                <p:nvPr/>
              </p:nvCxnSpPr>
              <p:spPr bwMode="auto">
                <a:xfrm>
                  <a:off x="6498529" y="5040735"/>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4167C21F-93A4-4A62-AC46-87B4BBE52584}"/>
                    </a:ext>
                  </a:extLst>
                </p:cNvPr>
                <p:cNvCxnSpPr/>
                <p:nvPr/>
              </p:nvCxnSpPr>
              <p:spPr bwMode="auto">
                <a:xfrm>
                  <a:off x="6498529" y="5240656"/>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3" name="Straight Arrow Connector 22">
                  <a:extLst>
                    <a:ext uri="{FF2B5EF4-FFF2-40B4-BE49-F238E27FC236}">
                      <a16:creationId xmlns:a16="http://schemas.microsoft.com/office/drawing/2014/main" id="{BC16224A-4FB3-4049-B6EF-F82BC8C6E9D7}"/>
                    </a:ext>
                  </a:extLst>
                </p:cNvPr>
                <p:cNvCxnSpPr/>
                <p:nvPr/>
              </p:nvCxnSpPr>
              <p:spPr bwMode="auto">
                <a:xfrm>
                  <a:off x="6498529" y="5427882"/>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3C8B77CC-B734-40B7-A441-9827E6F40994}"/>
                    </a:ext>
                  </a:extLst>
                </p:cNvPr>
                <p:cNvCxnSpPr/>
                <p:nvPr/>
              </p:nvCxnSpPr>
              <p:spPr bwMode="auto">
                <a:xfrm>
                  <a:off x="6498529" y="5627803"/>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D78A0722-3A3D-46B8-B88D-2E5BE9C89EA8}"/>
                    </a:ext>
                  </a:extLst>
                </p:cNvPr>
                <p:cNvCxnSpPr/>
                <p:nvPr/>
              </p:nvCxnSpPr>
              <p:spPr bwMode="auto">
                <a:xfrm>
                  <a:off x="6498529" y="5819789"/>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1CD93A72-747C-4284-9DC2-6E5303AE8915}"/>
                    </a:ext>
                  </a:extLst>
                </p:cNvPr>
                <p:cNvCxnSpPr/>
                <p:nvPr/>
              </p:nvCxnSpPr>
              <p:spPr bwMode="auto">
                <a:xfrm>
                  <a:off x="6498529" y="6019709"/>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grpSp>
            <p:nvGrpSpPr>
              <p:cNvPr id="9" name="Group 8">
                <a:extLst>
                  <a:ext uri="{FF2B5EF4-FFF2-40B4-BE49-F238E27FC236}">
                    <a16:creationId xmlns:a16="http://schemas.microsoft.com/office/drawing/2014/main" id="{D33AF951-66A3-48FE-A900-523002DFBFAA}"/>
                  </a:ext>
                </a:extLst>
              </p:cNvPr>
              <p:cNvGrpSpPr/>
              <p:nvPr/>
            </p:nvGrpSpPr>
            <p:grpSpPr>
              <a:xfrm rot="5400000">
                <a:off x="8290966" y="4571499"/>
                <a:ext cx="1563370" cy="423168"/>
                <a:chOff x="644234" y="4204444"/>
                <a:chExt cx="1925320" cy="317500"/>
              </a:xfrm>
              <a:noFill/>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926171A0-D9CA-47B9-8888-26934FAD83DB}"/>
                    </a:ext>
                  </a:extLst>
                </p:cNvPr>
                <p:cNvSpPr/>
                <p:nvPr/>
              </p:nvSpPr>
              <p:spPr bwMode="auto">
                <a:xfrm>
                  <a:off x="6442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t>1</a:t>
                  </a:r>
                </a:p>
              </p:txBody>
            </p:sp>
            <p:sp>
              <p:nvSpPr>
                <p:cNvPr id="12" name="Rectangle 11">
                  <a:extLst>
                    <a:ext uri="{FF2B5EF4-FFF2-40B4-BE49-F238E27FC236}">
                      <a16:creationId xmlns:a16="http://schemas.microsoft.com/office/drawing/2014/main" id="{960D3DB7-FE79-4054-B1D2-1F8EB3BA7D34}"/>
                    </a:ext>
                  </a:extLst>
                </p:cNvPr>
                <p:cNvSpPr/>
                <p:nvPr/>
              </p:nvSpPr>
              <p:spPr bwMode="auto">
                <a:xfrm>
                  <a:off x="8855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0</a:t>
                  </a:r>
                </a:p>
              </p:txBody>
            </p:sp>
            <p:sp>
              <p:nvSpPr>
                <p:cNvPr id="13" name="Rectangle 12">
                  <a:extLst>
                    <a:ext uri="{FF2B5EF4-FFF2-40B4-BE49-F238E27FC236}">
                      <a16:creationId xmlns:a16="http://schemas.microsoft.com/office/drawing/2014/main" id="{582AEA4A-5B41-4824-B425-793F095D8183}"/>
                    </a:ext>
                  </a:extLst>
                </p:cNvPr>
                <p:cNvSpPr/>
                <p:nvPr/>
              </p:nvSpPr>
              <p:spPr bwMode="auto">
                <a:xfrm>
                  <a:off x="11268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1</a:t>
                  </a:r>
                </a:p>
              </p:txBody>
            </p:sp>
            <p:sp>
              <p:nvSpPr>
                <p:cNvPr id="14" name="Rectangle 13">
                  <a:extLst>
                    <a:ext uri="{FF2B5EF4-FFF2-40B4-BE49-F238E27FC236}">
                      <a16:creationId xmlns:a16="http://schemas.microsoft.com/office/drawing/2014/main" id="{BFCD4F24-0954-4936-A808-9F8B7F84AA98}"/>
                    </a:ext>
                  </a:extLst>
                </p:cNvPr>
                <p:cNvSpPr/>
                <p:nvPr/>
              </p:nvSpPr>
              <p:spPr bwMode="auto">
                <a:xfrm>
                  <a:off x="13681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1</a:t>
                  </a:r>
                </a:p>
              </p:txBody>
            </p:sp>
            <p:sp>
              <p:nvSpPr>
                <p:cNvPr id="15" name="Rectangle 14">
                  <a:extLst>
                    <a:ext uri="{FF2B5EF4-FFF2-40B4-BE49-F238E27FC236}">
                      <a16:creationId xmlns:a16="http://schemas.microsoft.com/office/drawing/2014/main" id="{8A7C7DF8-25F4-4CAD-B13D-31DE12004C14}"/>
                    </a:ext>
                  </a:extLst>
                </p:cNvPr>
                <p:cNvSpPr/>
                <p:nvPr/>
              </p:nvSpPr>
              <p:spPr bwMode="auto">
                <a:xfrm>
                  <a:off x="16043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1</a:t>
                  </a:r>
                </a:p>
              </p:txBody>
            </p:sp>
            <p:sp>
              <p:nvSpPr>
                <p:cNvPr id="16" name="Rectangle 15">
                  <a:extLst>
                    <a:ext uri="{FF2B5EF4-FFF2-40B4-BE49-F238E27FC236}">
                      <a16:creationId xmlns:a16="http://schemas.microsoft.com/office/drawing/2014/main" id="{3D6E45B6-C0FA-4451-800D-D2A8B1ACD606}"/>
                    </a:ext>
                  </a:extLst>
                </p:cNvPr>
                <p:cNvSpPr/>
                <p:nvPr/>
              </p:nvSpPr>
              <p:spPr bwMode="auto">
                <a:xfrm>
                  <a:off x="18456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0</a:t>
                  </a:r>
                </a:p>
              </p:txBody>
            </p:sp>
            <p:sp>
              <p:nvSpPr>
                <p:cNvPr id="17" name="Rectangle 16">
                  <a:extLst>
                    <a:ext uri="{FF2B5EF4-FFF2-40B4-BE49-F238E27FC236}">
                      <a16:creationId xmlns:a16="http://schemas.microsoft.com/office/drawing/2014/main" id="{728B7D59-217C-4F29-A0EA-D7EAC45F6A1B}"/>
                    </a:ext>
                  </a:extLst>
                </p:cNvPr>
                <p:cNvSpPr/>
                <p:nvPr/>
              </p:nvSpPr>
              <p:spPr bwMode="auto">
                <a:xfrm>
                  <a:off x="20869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0</a:t>
                  </a:r>
                </a:p>
              </p:txBody>
            </p:sp>
            <p:sp>
              <p:nvSpPr>
                <p:cNvPr id="18" name="Rectangle 17">
                  <a:extLst>
                    <a:ext uri="{FF2B5EF4-FFF2-40B4-BE49-F238E27FC236}">
                      <a16:creationId xmlns:a16="http://schemas.microsoft.com/office/drawing/2014/main" id="{EDE40E46-3D86-44B7-A257-35B6ECF34E45}"/>
                    </a:ext>
                  </a:extLst>
                </p:cNvPr>
                <p:cNvSpPr/>
                <p:nvPr/>
              </p:nvSpPr>
              <p:spPr bwMode="auto">
                <a:xfrm>
                  <a:off x="23282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sz="1400" dirty="0">
                      <a:solidFill>
                        <a:srgbClr val="383838"/>
                      </a:solidFill>
                      <a:ea typeface="ＭＳ Ｐゴシック" charset="0"/>
                    </a:rPr>
                    <a:t>1</a:t>
                  </a:r>
                </a:p>
              </p:txBody>
            </p:sp>
          </p:grpSp>
          <p:sp>
            <p:nvSpPr>
              <p:cNvPr id="10" name="TextBox 115">
                <a:extLst>
                  <a:ext uri="{FF2B5EF4-FFF2-40B4-BE49-F238E27FC236}">
                    <a16:creationId xmlns:a16="http://schemas.microsoft.com/office/drawing/2014/main" id="{0F0CF23D-307C-4BAB-B185-7E3D7073A149}"/>
                  </a:ext>
                </a:extLst>
              </p:cNvPr>
              <p:cNvSpPr txBox="1">
                <a:spLocks noChangeArrowheads="1"/>
              </p:cNvSpPr>
              <p:nvPr/>
            </p:nvSpPr>
            <p:spPr bwMode="auto">
              <a:xfrm>
                <a:off x="7697425" y="5746751"/>
                <a:ext cx="299603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Parallel communication </a:t>
                </a:r>
              </a:p>
            </p:txBody>
          </p:sp>
        </p:grpSp>
      </p:grpSp>
    </p:spTree>
    <p:extLst>
      <p:ext uri="{BB962C8B-B14F-4D97-AF65-F5344CB8AC3E}">
        <p14:creationId xmlns:p14="http://schemas.microsoft.com/office/powerpoint/2010/main" val="12402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43F7-7F9C-4585-BEEB-7EF356D97120}"/>
              </a:ext>
            </a:extLst>
          </p:cNvPr>
          <p:cNvSpPr>
            <a:spLocks noGrp="1"/>
          </p:cNvSpPr>
          <p:nvPr>
            <p:ph type="title"/>
          </p:nvPr>
        </p:nvSpPr>
        <p:spPr/>
        <p:txBody>
          <a:bodyPr/>
          <a:lstStyle/>
          <a:p>
            <a:r>
              <a:rPr lang="en-GB" dirty="0"/>
              <a:t>Serial vs. Parallel Communication</a:t>
            </a:r>
            <a:endParaRPr lang="en-US" dirty="0"/>
          </a:p>
        </p:txBody>
      </p:sp>
      <p:sp>
        <p:nvSpPr>
          <p:cNvPr id="3" name="Content Placeholder 2">
            <a:extLst>
              <a:ext uri="{FF2B5EF4-FFF2-40B4-BE49-F238E27FC236}">
                <a16:creationId xmlns:a16="http://schemas.microsoft.com/office/drawing/2014/main" id="{50F7FC2B-ACFE-4720-9DC8-4972DB7AD76B}"/>
              </a:ext>
            </a:extLst>
          </p:cNvPr>
          <p:cNvSpPr>
            <a:spLocks noGrp="1"/>
          </p:cNvSpPr>
          <p:nvPr>
            <p:ph idx="1"/>
          </p:nvPr>
        </p:nvSpPr>
        <p:spPr/>
        <p:txBody>
          <a:bodyPr/>
          <a:lstStyle/>
          <a:p>
            <a:pPr>
              <a:spcBef>
                <a:spcPts val="700"/>
              </a:spcBef>
            </a:pPr>
            <a:r>
              <a:rPr lang="en-GB" sz="2000" dirty="0"/>
              <a:t>Cost and weight</a:t>
            </a:r>
          </a:p>
          <a:p>
            <a:pPr lvl="1">
              <a:spcBef>
                <a:spcPts val="700"/>
              </a:spcBef>
            </a:pPr>
            <a:r>
              <a:rPr lang="en-GB" dirty="0"/>
              <a:t>Serial communication is lower cost and weight than parallel communication, as fewer wires and smaller connectors are needed.</a:t>
            </a:r>
          </a:p>
          <a:p>
            <a:pPr lvl="1">
              <a:spcBef>
                <a:spcPts val="700"/>
              </a:spcBef>
            </a:pPr>
            <a:endParaRPr lang="en-GB" dirty="0"/>
          </a:p>
          <a:p>
            <a:pPr>
              <a:spcBef>
                <a:spcPts val="700"/>
              </a:spcBef>
            </a:pPr>
            <a:r>
              <a:rPr lang="en-GB" sz="2000" dirty="0"/>
              <a:t>Serial communication is more reliable.</a:t>
            </a:r>
          </a:p>
          <a:p>
            <a:pPr lvl="1">
              <a:spcBef>
                <a:spcPts val="700"/>
              </a:spcBef>
            </a:pPr>
            <a:r>
              <a:rPr lang="en-GB" dirty="0"/>
              <a:t>Parallel communications may introduce more clock skews, as well as crosstalk between different wires.</a:t>
            </a:r>
          </a:p>
          <a:p>
            <a:pPr lvl="1">
              <a:spcBef>
                <a:spcPts val="700"/>
              </a:spcBef>
            </a:pPr>
            <a:endParaRPr lang="en-GB" dirty="0"/>
          </a:p>
          <a:p>
            <a:pPr>
              <a:spcBef>
                <a:spcPts val="700"/>
              </a:spcBef>
            </a:pPr>
            <a:r>
              <a:rPr lang="en-GB" sz="2000" dirty="0"/>
              <a:t>Higher clock rate</a:t>
            </a:r>
          </a:p>
          <a:p>
            <a:pPr lvl="1">
              <a:spcBef>
                <a:spcPts val="700"/>
              </a:spcBef>
            </a:pPr>
            <a:r>
              <a:rPr lang="en-GB" dirty="0"/>
              <a:t>Due to higher reliability, serial communication can be clocked at a higher frequency than parallel communication, hence increase throughput.</a:t>
            </a:r>
          </a:p>
          <a:p>
            <a:pPr lvl="1">
              <a:spcBef>
                <a:spcPts val="700"/>
              </a:spcBef>
            </a:pPr>
            <a:endParaRPr lang="en-GB" dirty="0"/>
          </a:p>
          <a:p>
            <a:pPr>
              <a:spcBef>
                <a:spcPts val="700"/>
              </a:spcBef>
            </a:pPr>
            <a:r>
              <a:rPr lang="en-GB" sz="2000" dirty="0"/>
              <a:t>On the other hand, the conversion between serial and parallel data may consume extra overheads.</a:t>
            </a:r>
          </a:p>
          <a:p>
            <a:endParaRPr lang="en-US" dirty="0"/>
          </a:p>
        </p:txBody>
      </p:sp>
    </p:spTree>
    <p:extLst>
      <p:ext uri="{BB962C8B-B14F-4D97-AF65-F5344CB8AC3E}">
        <p14:creationId xmlns:p14="http://schemas.microsoft.com/office/powerpoint/2010/main" val="164484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6475-6BB3-49F5-8ABB-6C656D5CA0FF}"/>
              </a:ext>
            </a:extLst>
          </p:cNvPr>
          <p:cNvSpPr>
            <a:spLocks noGrp="1"/>
          </p:cNvSpPr>
          <p:nvPr>
            <p:ph type="title"/>
          </p:nvPr>
        </p:nvSpPr>
        <p:spPr/>
        <p:txBody>
          <a:bodyPr/>
          <a:lstStyle/>
          <a:p>
            <a:r>
              <a:rPr lang="en-GB" dirty="0"/>
              <a:t>Types of Serial Communication</a:t>
            </a:r>
            <a:endParaRPr lang="en-US" dirty="0"/>
          </a:p>
        </p:txBody>
      </p:sp>
      <p:sp>
        <p:nvSpPr>
          <p:cNvPr id="3" name="Content Placeholder 2">
            <a:extLst>
              <a:ext uri="{FF2B5EF4-FFF2-40B4-BE49-F238E27FC236}">
                <a16:creationId xmlns:a16="http://schemas.microsoft.com/office/drawing/2014/main" id="{C9D3991C-8521-4840-8AE3-FDBCD1A98A7D}"/>
              </a:ext>
            </a:extLst>
          </p:cNvPr>
          <p:cNvSpPr>
            <a:spLocks noGrp="1"/>
          </p:cNvSpPr>
          <p:nvPr>
            <p:ph idx="1"/>
          </p:nvPr>
        </p:nvSpPr>
        <p:spPr/>
        <p:txBody>
          <a:bodyPr/>
          <a:lstStyle/>
          <a:p>
            <a:r>
              <a:rPr lang="en-GB" sz="2000" dirty="0"/>
              <a:t>Synchronous Serial Transmission</a:t>
            </a:r>
          </a:p>
          <a:p>
            <a:pPr lvl="1">
              <a:spcBef>
                <a:spcPts val="600"/>
              </a:spcBef>
            </a:pPr>
            <a:r>
              <a:rPr lang="en-GB" dirty="0"/>
              <a:t>A common clock is shared by both the sender and </a:t>
            </a:r>
            <a:r>
              <a:rPr lang="en-GB"/>
              <a:t>the receiver</a:t>
            </a:r>
            <a:endParaRPr lang="en-GB" dirty="0"/>
          </a:p>
          <a:p>
            <a:pPr lvl="1">
              <a:spcBef>
                <a:spcPts val="600"/>
              </a:spcBef>
            </a:pPr>
            <a:r>
              <a:rPr lang="en-GB" dirty="0"/>
              <a:t>More efficient transmission, since one wire is dedicated to data transfer</a:t>
            </a:r>
          </a:p>
          <a:p>
            <a:pPr lvl="1">
              <a:spcBef>
                <a:spcPts val="600"/>
              </a:spcBef>
            </a:pPr>
            <a:r>
              <a:rPr lang="en-GB" dirty="0"/>
              <a:t>Costly if an extra clock wire is required</a:t>
            </a:r>
          </a:p>
          <a:p>
            <a:pPr lvl="1">
              <a:spcBef>
                <a:spcPts val="600"/>
              </a:spcBef>
            </a:pPr>
            <a:endParaRPr lang="en-GB" dirty="0"/>
          </a:p>
          <a:p>
            <a:r>
              <a:rPr lang="en-GB" sz="2000" dirty="0"/>
              <a:t>Asynchronous Serial Transmission</a:t>
            </a:r>
          </a:p>
          <a:p>
            <a:pPr lvl="1">
              <a:spcBef>
                <a:spcPts val="600"/>
              </a:spcBef>
            </a:pPr>
            <a:r>
              <a:rPr lang="en-GB" dirty="0"/>
              <a:t>The sender does not have to send a clock signal</a:t>
            </a:r>
          </a:p>
          <a:p>
            <a:pPr lvl="1">
              <a:spcBef>
                <a:spcPts val="600"/>
              </a:spcBef>
            </a:pPr>
            <a:r>
              <a:rPr lang="en-GB" dirty="0"/>
              <a:t>Both sender and receiver agree on timing parameters in advance</a:t>
            </a:r>
          </a:p>
          <a:p>
            <a:pPr lvl="1">
              <a:spcBef>
                <a:spcPts val="600"/>
              </a:spcBef>
            </a:pPr>
            <a:r>
              <a:rPr lang="en-GB" dirty="0">
                <a:solidFill>
                  <a:schemeClr val="tx1"/>
                </a:solidFill>
              </a:rPr>
              <a:t>Special bits </a:t>
            </a:r>
            <a:r>
              <a:rPr lang="en-GB" dirty="0"/>
              <a:t>are added to synchronize transmission</a:t>
            </a:r>
          </a:p>
          <a:p>
            <a:endParaRPr lang="en-US" dirty="0"/>
          </a:p>
        </p:txBody>
      </p:sp>
    </p:spTree>
    <p:extLst>
      <p:ext uri="{BB962C8B-B14F-4D97-AF65-F5344CB8AC3E}">
        <p14:creationId xmlns:p14="http://schemas.microsoft.com/office/powerpoint/2010/main" val="43623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49E6-BCA8-4499-BA8E-07F1C5D237DE}"/>
              </a:ext>
            </a:extLst>
          </p:cNvPr>
          <p:cNvSpPr>
            <a:spLocks noGrp="1"/>
          </p:cNvSpPr>
          <p:nvPr>
            <p:ph type="title"/>
          </p:nvPr>
        </p:nvSpPr>
        <p:spPr/>
        <p:txBody>
          <a:bodyPr/>
          <a:lstStyle/>
          <a:p>
            <a:r>
              <a:rPr lang="en-GB" dirty="0"/>
              <a:t>UART Overview</a:t>
            </a:r>
            <a:endParaRPr lang="en-US" dirty="0"/>
          </a:p>
        </p:txBody>
      </p:sp>
      <p:sp>
        <p:nvSpPr>
          <p:cNvPr id="3" name="Content Placeholder 2">
            <a:extLst>
              <a:ext uri="{FF2B5EF4-FFF2-40B4-BE49-F238E27FC236}">
                <a16:creationId xmlns:a16="http://schemas.microsoft.com/office/drawing/2014/main" id="{39100203-2797-4CE3-8E51-810DA8DFF280}"/>
              </a:ext>
            </a:extLst>
          </p:cNvPr>
          <p:cNvSpPr>
            <a:spLocks noGrp="1"/>
          </p:cNvSpPr>
          <p:nvPr>
            <p:ph idx="1"/>
          </p:nvPr>
        </p:nvSpPr>
        <p:spPr/>
        <p:txBody>
          <a:bodyPr/>
          <a:lstStyle/>
          <a:p>
            <a:r>
              <a:rPr lang="en-GB" sz="2000" dirty="0"/>
              <a:t>Universal Asynchronous Receiver/Transmitter (UART)</a:t>
            </a:r>
          </a:p>
          <a:p>
            <a:pPr lvl="1">
              <a:spcBef>
                <a:spcPts val="600"/>
              </a:spcBef>
            </a:pPr>
            <a:r>
              <a:rPr lang="en-GB" dirty="0"/>
              <a:t>Asynchronous communication, no clock wire required, pre-agreed baud rate</a:t>
            </a:r>
          </a:p>
          <a:p>
            <a:pPr lvl="1">
              <a:spcBef>
                <a:spcPts val="600"/>
              </a:spcBef>
            </a:pPr>
            <a:r>
              <a:rPr lang="en-GB" dirty="0"/>
              <a:t>Separate transmit and receive wires</a:t>
            </a:r>
          </a:p>
          <a:p>
            <a:pPr marL="176212" indent="0">
              <a:buNone/>
            </a:pPr>
            <a:endParaRPr lang="en-GB" dirty="0"/>
          </a:p>
          <a:p>
            <a:r>
              <a:rPr lang="en-GB" sz="2000" dirty="0"/>
              <a:t>UART communication</a:t>
            </a:r>
          </a:p>
          <a:p>
            <a:pPr lvl="1">
              <a:spcBef>
                <a:spcPts val="600"/>
              </a:spcBef>
            </a:pPr>
            <a:r>
              <a:rPr lang="en-GB" dirty="0"/>
              <a:t>Converts data from parallel to serial</a:t>
            </a:r>
          </a:p>
          <a:p>
            <a:pPr lvl="1">
              <a:spcBef>
                <a:spcPts val="600"/>
              </a:spcBef>
            </a:pPr>
            <a:r>
              <a:rPr lang="en-GB" dirty="0"/>
              <a:t>Sequential </a:t>
            </a:r>
            <a:r>
              <a:rPr lang="en-GB"/>
              <a:t>data is transferred </a:t>
            </a:r>
            <a:r>
              <a:rPr lang="en-GB" dirty="0"/>
              <a:t>through </a:t>
            </a:r>
            <a:r>
              <a:rPr lang="en-GB"/>
              <a:t>serial cable</a:t>
            </a:r>
            <a:endParaRPr lang="en-GB" dirty="0"/>
          </a:p>
          <a:p>
            <a:pPr lvl="1">
              <a:spcBef>
                <a:spcPts val="600"/>
              </a:spcBef>
            </a:pPr>
            <a:r>
              <a:rPr lang="en-GB" dirty="0"/>
              <a:t>Receives the sequential data and reassembles it back to parallel</a:t>
            </a:r>
          </a:p>
          <a:p>
            <a:endParaRPr lang="en-US" dirty="0"/>
          </a:p>
        </p:txBody>
      </p:sp>
      <p:grpSp>
        <p:nvGrpSpPr>
          <p:cNvPr id="4" name="Group 3">
            <a:extLst>
              <a:ext uri="{FF2B5EF4-FFF2-40B4-BE49-F238E27FC236}">
                <a16:creationId xmlns:a16="http://schemas.microsoft.com/office/drawing/2014/main" id="{1BA262BE-F583-4A52-BD5F-43EE719966BD}"/>
              </a:ext>
            </a:extLst>
          </p:cNvPr>
          <p:cNvGrpSpPr/>
          <p:nvPr/>
        </p:nvGrpSpPr>
        <p:grpSpPr>
          <a:xfrm>
            <a:off x="2289604" y="4702651"/>
            <a:ext cx="7612791" cy="984238"/>
            <a:chOff x="1842898" y="4813300"/>
            <a:chExt cx="7612791" cy="984238"/>
          </a:xfrm>
        </p:grpSpPr>
        <p:cxnSp>
          <p:nvCxnSpPr>
            <p:cNvPr id="5" name="Straight Arrow Connector 4">
              <a:extLst>
                <a:ext uri="{FF2B5EF4-FFF2-40B4-BE49-F238E27FC236}">
                  <a16:creationId xmlns:a16="http://schemas.microsoft.com/office/drawing/2014/main" id="{CFB57107-3C27-428C-B604-D79F07410116}"/>
                </a:ext>
              </a:extLst>
            </p:cNvPr>
            <p:cNvCxnSpPr/>
            <p:nvPr/>
          </p:nvCxnSpPr>
          <p:spPr bwMode="auto">
            <a:xfrm>
              <a:off x="3783122" y="5054600"/>
              <a:ext cx="3732342"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6" name="Straight Arrow Connector 5">
              <a:extLst>
                <a:ext uri="{FF2B5EF4-FFF2-40B4-BE49-F238E27FC236}">
                  <a16:creationId xmlns:a16="http://schemas.microsoft.com/office/drawing/2014/main" id="{4ABDA4B1-3684-4D09-BA54-8246FDAEB5B1}"/>
                </a:ext>
              </a:extLst>
            </p:cNvPr>
            <p:cNvCxnSpPr/>
            <p:nvPr/>
          </p:nvCxnSpPr>
          <p:spPr bwMode="auto">
            <a:xfrm flipH="1">
              <a:off x="3783122" y="5562600"/>
              <a:ext cx="3732342"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nvGrpSpPr>
            <p:cNvPr id="7" name="Group 11">
              <a:extLst>
                <a:ext uri="{FF2B5EF4-FFF2-40B4-BE49-F238E27FC236}">
                  <a16:creationId xmlns:a16="http://schemas.microsoft.com/office/drawing/2014/main" id="{7BC4AD90-EB15-4A12-879C-524CEFA80FAF}"/>
                </a:ext>
              </a:extLst>
            </p:cNvPr>
            <p:cNvGrpSpPr>
              <a:grpSpLocks/>
            </p:cNvGrpSpPr>
            <p:nvPr/>
          </p:nvGrpSpPr>
          <p:grpSpPr bwMode="auto">
            <a:xfrm>
              <a:off x="4333241" y="4813301"/>
              <a:ext cx="2475533" cy="130175"/>
              <a:chOff x="3352800" y="4597400"/>
              <a:chExt cx="2790190" cy="257175"/>
            </a:xfrm>
            <a:effectLst>
              <a:outerShdw blurRad="50800" dist="38100" dir="2700000" algn="tl" rotWithShape="0">
                <a:prstClr val="black">
                  <a:alpha val="40000"/>
                </a:prstClr>
              </a:outerShdw>
            </a:effectLst>
          </p:grpSpPr>
          <p:cxnSp>
            <p:nvCxnSpPr>
              <p:cNvPr id="30" name="Straight Connector 29">
                <a:extLst>
                  <a:ext uri="{FF2B5EF4-FFF2-40B4-BE49-F238E27FC236}">
                    <a16:creationId xmlns:a16="http://schemas.microsoft.com/office/drawing/2014/main" id="{6B013BDC-F087-4E94-970D-6955A285FAF8}"/>
                  </a:ext>
                </a:extLst>
              </p:cNvPr>
              <p:cNvCxnSpPr/>
              <p:nvPr/>
            </p:nvCxnSpPr>
            <p:spPr bwMode="auto">
              <a:xfrm>
                <a:off x="3352800" y="4848302"/>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6EF9061-4EF0-4FD9-AFF7-9AB1DD9EC3C9}"/>
                  </a:ext>
                </a:extLst>
              </p:cNvPr>
              <p:cNvCxnSpPr/>
              <p:nvPr/>
            </p:nvCxnSpPr>
            <p:spPr bwMode="auto">
              <a:xfrm flipV="1">
                <a:off x="3660437"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F92B76D-49B7-4EE0-B88A-F0A578DEA6FD}"/>
                  </a:ext>
                </a:extLst>
              </p:cNvPr>
              <p:cNvCxnSpPr/>
              <p:nvPr/>
            </p:nvCxnSpPr>
            <p:spPr bwMode="auto">
              <a:xfrm>
                <a:off x="3660437" y="4600537"/>
                <a:ext cx="920524"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548E8B31-C12D-493A-9D7C-7CB3B84A3901}"/>
                  </a:ext>
                </a:extLst>
              </p:cNvPr>
              <p:cNvCxnSpPr/>
              <p:nvPr/>
            </p:nvCxnSpPr>
            <p:spPr bwMode="auto">
              <a:xfrm flipV="1">
                <a:off x="4580961"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E0FC3920-CD46-4C70-AD59-53EC8E1F823E}"/>
                  </a:ext>
                </a:extLst>
              </p:cNvPr>
              <p:cNvCxnSpPr/>
              <p:nvPr/>
            </p:nvCxnSpPr>
            <p:spPr bwMode="auto">
              <a:xfrm>
                <a:off x="4595270"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5025301-1379-4415-A2BE-A6B7FEFA1181}"/>
                  </a:ext>
                </a:extLst>
              </p:cNvPr>
              <p:cNvCxnSpPr/>
              <p:nvPr/>
            </p:nvCxnSpPr>
            <p:spPr bwMode="auto">
              <a:xfrm flipV="1">
                <a:off x="4902906"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90871A99-A364-453D-8595-CB04D99DFDF1}"/>
                  </a:ext>
                </a:extLst>
              </p:cNvPr>
              <p:cNvCxnSpPr/>
              <p:nvPr/>
            </p:nvCxnSpPr>
            <p:spPr bwMode="auto">
              <a:xfrm>
                <a:off x="4902906" y="4600537"/>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D6C2F595-A228-417F-84AC-ED1C9996EE51}"/>
                  </a:ext>
                </a:extLst>
              </p:cNvPr>
              <p:cNvCxnSpPr/>
              <p:nvPr/>
            </p:nvCxnSpPr>
            <p:spPr bwMode="auto">
              <a:xfrm flipV="1">
                <a:off x="5210543"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AF936B9-E34D-4553-BA77-F1E404F56208}"/>
                  </a:ext>
                </a:extLst>
              </p:cNvPr>
              <p:cNvCxnSpPr/>
              <p:nvPr/>
            </p:nvCxnSpPr>
            <p:spPr bwMode="auto">
              <a:xfrm>
                <a:off x="5210543"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B1739047-9E58-4E38-9A98-649A5261466B}"/>
                  </a:ext>
                </a:extLst>
              </p:cNvPr>
              <p:cNvCxnSpPr/>
              <p:nvPr/>
            </p:nvCxnSpPr>
            <p:spPr bwMode="auto">
              <a:xfrm flipV="1">
                <a:off x="5527717"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17456F3-2E66-4BAC-9073-F118C47F1595}"/>
                  </a:ext>
                </a:extLst>
              </p:cNvPr>
              <p:cNvCxnSpPr/>
              <p:nvPr/>
            </p:nvCxnSpPr>
            <p:spPr bwMode="auto">
              <a:xfrm>
                <a:off x="5527717" y="4600537"/>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836D967D-2EB3-444F-A180-2EE038733FD8}"/>
                  </a:ext>
                </a:extLst>
              </p:cNvPr>
              <p:cNvCxnSpPr/>
              <p:nvPr/>
            </p:nvCxnSpPr>
            <p:spPr bwMode="auto">
              <a:xfrm flipV="1">
                <a:off x="5835354"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1BB0B6FF-EF21-48FF-AEB4-C4A52D498632}"/>
                  </a:ext>
                </a:extLst>
              </p:cNvPr>
              <p:cNvCxnSpPr/>
              <p:nvPr/>
            </p:nvCxnSpPr>
            <p:spPr bwMode="auto">
              <a:xfrm>
                <a:off x="5835354"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8" name="Group 59">
              <a:extLst>
                <a:ext uri="{FF2B5EF4-FFF2-40B4-BE49-F238E27FC236}">
                  <a16:creationId xmlns:a16="http://schemas.microsoft.com/office/drawing/2014/main" id="{5E5A2763-C53B-456C-A8CF-411FF7213B24}"/>
                </a:ext>
              </a:extLst>
            </p:cNvPr>
            <p:cNvGrpSpPr>
              <a:grpSpLocks/>
            </p:cNvGrpSpPr>
            <p:nvPr/>
          </p:nvGrpSpPr>
          <p:grpSpPr bwMode="auto">
            <a:xfrm rot="10800000">
              <a:off x="4356520" y="5664187"/>
              <a:ext cx="2488233" cy="133351"/>
              <a:chOff x="3381407" y="4584855"/>
              <a:chExt cx="2804504" cy="263448"/>
            </a:xfrm>
            <a:effectLst>
              <a:outerShdw blurRad="50800" dist="38100" dir="2700000" algn="tl" rotWithShape="0">
                <a:prstClr val="black">
                  <a:alpha val="40000"/>
                </a:prstClr>
              </a:outerShdw>
            </a:effectLst>
          </p:grpSpPr>
          <p:cxnSp>
            <p:nvCxnSpPr>
              <p:cNvPr id="17" name="Straight Connector 16">
                <a:extLst>
                  <a:ext uri="{FF2B5EF4-FFF2-40B4-BE49-F238E27FC236}">
                    <a16:creationId xmlns:a16="http://schemas.microsoft.com/office/drawing/2014/main" id="{AA256184-A0EF-4A94-B0EB-FAB8F0B34AFF}"/>
                  </a:ext>
                </a:extLst>
              </p:cNvPr>
              <p:cNvCxnSpPr/>
              <p:nvPr/>
            </p:nvCxnSpPr>
            <p:spPr bwMode="auto">
              <a:xfrm>
                <a:off x="3381407" y="4848303"/>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708EF3E-F0B9-42DE-8C33-D5419D309CE1}"/>
                  </a:ext>
                </a:extLst>
              </p:cNvPr>
              <p:cNvCxnSpPr/>
              <p:nvPr/>
            </p:nvCxnSpPr>
            <p:spPr bwMode="auto">
              <a:xfrm flipV="1">
                <a:off x="3689054" y="4584855"/>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474CC2AE-14B3-45BA-8DE0-D65A5053AA8A}"/>
                  </a:ext>
                </a:extLst>
              </p:cNvPr>
              <p:cNvCxnSpPr/>
              <p:nvPr/>
            </p:nvCxnSpPr>
            <p:spPr bwMode="auto">
              <a:xfrm>
                <a:off x="3689054" y="4600535"/>
                <a:ext cx="920524"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561CE5B-736C-4AF3-9462-F1BB4B7714DE}"/>
                  </a:ext>
                </a:extLst>
              </p:cNvPr>
              <p:cNvCxnSpPr/>
              <p:nvPr/>
            </p:nvCxnSpPr>
            <p:spPr bwMode="auto">
              <a:xfrm flipV="1">
                <a:off x="4609579" y="4587990"/>
                <a:ext cx="0" cy="25404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538227A-BC7C-4878-9C35-9FEB37AE9428}"/>
                  </a:ext>
                </a:extLst>
              </p:cNvPr>
              <p:cNvCxnSpPr/>
              <p:nvPr/>
            </p:nvCxnSpPr>
            <p:spPr bwMode="auto">
              <a:xfrm>
                <a:off x="4623877" y="4848303"/>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9A2B51B2-C2E0-4566-97A9-7E69E2308898}"/>
                  </a:ext>
                </a:extLst>
              </p:cNvPr>
              <p:cNvCxnSpPr/>
              <p:nvPr/>
            </p:nvCxnSpPr>
            <p:spPr bwMode="auto">
              <a:xfrm flipV="1">
                <a:off x="4931523" y="4584855"/>
                <a:ext cx="0" cy="2540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A4FC61D-464A-4591-9072-089841E58E40}"/>
                  </a:ext>
                </a:extLst>
              </p:cNvPr>
              <p:cNvCxnSpPr/>
              <p:nvPr/>
            </p:nvCxnSpPr>
            <p:spPr bwMode="auto">
              <a:xfrm>
                <a:off x="4945826" y="4600535"/>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3C66A7F-0B07-4236-8524-4277D3129278}"/>
                  </a:ext>
                </a:extLst>
              </p:cNvPr>
              <p:cNvCxnSpPr/>
              <p:nvPr/>
            </p:nvCxnSpPr>
            <p:spPr bwMode="auto">
              <a:xfrm flipV="1">
                <a:off x="5239160" y="4587990"/>
                <a:ext cx="0" cy="25404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CDDB01C-16FD-425D-899E-BF6EC4BEE645}"/>
                  </a:ext>
                </a:extLst>
              </p:cNvPr>
              <p:cNvCxnSpPr/>
              <p:nvPr/>
            </p:nvCxnSpPr>
            <p:spPr bwMode="auto">
              <a:xfrm>
                <a:off x="5267777"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349F21D-BB0D-4F44-9964-AC8E2FC281A0}"/>
                  </a:ext>
                </a:extLst>
              </p:cNvPr>
              <p:cNvCxnSpPr/>
              <p:nvPr/>
            </p:nvCxnSpPr>
            <p:spPr bwMode="auto">
              <a:xfrm flipV="1">
                <a:off x="5556335" y="4584855"/>
                <a:ext cx="0" cy="2540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1920E03-E461-4445-8F70-669265688E4E}"/>
                  </a:ext>
                </a:extLst>
              </p:cNvPr>
              <p:cNvCxnSpPr/>
              <p:nvPr/>
            </p:nvCxnSpPr>
            <p:spPr bwMode="auto">
              <a:xfrm>
                <a:off x="5570637" y="4600535"/>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E51F8B5D-78C0-42AD-899C-DFCBA7040878}"/>
                  </a:ext>
                </a:extLst>
              </p:cNvPr>
              <p:cNvCxnSpPr/>
              <p:nvPr/>
            </p:nvCxnSpPr>
            <p:spPr bwMode="auto">
              <a:xfrm flipV="1">
                <a:off x="5863972" y="4587990"/>
                <a:ext cx="0" cy="25404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7AF6C978-11D2-4EF0-BC28-AEA47720B748}"/>
                  </a:ext>
                </a:extLst>
              </p:cNvPr>
              <p:cNvCxnSpPr/>
              <p:nvPr/>
            </p:nvCxnSpPr>
            <p:spPr bwMode="auto">
              <a:xfrm>
                <a:off x="5878275" y="4848301"/>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9" name="Group 8">
              <a:extLst>
                <a:ext uri="{FF2B5EF4-FFF2-40B4-BE49-F238E27FC236}">
                  <a16:creationId xmlns:a16="http://schemas.microsoft.com/office/drawing/2014/main" id="{69EEAB3D-2A7F-4BF1-8A5D-76716EDEAD84}"/>
                </a:ext>
              </a:extLst>
            </p:cNvPr>
            <p:cNvGrpSpPr/>
            <p:nvPr/>
          </p:nvGrpSpPr>
          <p:grpSpPr>
            <a:xfrm>
              <a:off x="1842898" y="4813300"/>
              <a:ext cx="2227998" cy="977900"/>
              <a:chOff x="1842898" y="4813300"/>
              <a:chExt cx="2227998" cy="977900"/>
            </a:xfrm>
          </p:grpSpPr>
          <p:sp>
            <p:nvSpPr>
              <p:cNvPr id="14" name="Rectangle 13">
                <a:extLst>
                  <a:ext uri="{FF2B5EF4-FFF2-40B4-BE49-F238E27FC236}">
                    <a16:creationId xmlns:a16="http://schemas.microsoft.com/office/drawing/2014/main" id="{DEEFF596-3E9F-49E8-B811-38829E4957AF}"/>
                  </a:ext>
                </a:extLst>
              </p:cNvPr>
              <p:cNvSpPr/>
              <p:nvPr/>
            </p:nvSpPr>
            <p:spPr bwMode="auto">
              <a:xfrm>
                <a:off x="1842898" y="4813300"/>
                <a:ext cx="1940225" cy="977900"/>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600" dirty="0">
                    <a:solidFill>
                      <a:schemeClr val="bg1"/>
                    </a:solidFill>
                  </a:rPr>
                  <a:t>device1</a:t>
                </a:r>
              </a:p>
            </p:txBody>
          </p:sp>
          <p:sp>
            <p:nvSpPr>
              <p:cNvPr id="15" name="TextBox 74">
                <a:extLst>
                  <a:ext uri="{FF2B5EF4-FFF2-40B4-BE49-F238E27FC236}">
                    <a16:creationId xmlns:a16="http://schemas.microsoft.com/office/drawing/2014/main" id="{DDC4BF0A-2B2C-47D8-BC8D-AB58E90BFB8C}"/>
                  </a:ext>
                </a:extLst>
              </p:cNvPr>
              <p:cNvSpPr txBox="1">
                <a:spLocks noChangeArrowheads="1"/>
              </p:cNvSpPr>
              <p:nvPr/>
            </p:nvSpPr>
            <p:spPr bwMode="auto">
              <a:xfrm>
                <a:off x="3389596" y="4899026"/>
                <a:ext cx="6813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dirty="0">
                    <a:solidFill>
                      <a:schemeClr val="bg1"/>
                    </a:solidFill>
                    <a:latin typeface="+mn-lt"/>
                  </a:rPr>
                  <a:t>tx</a:t>
                </a:r>
              </a:p>
            </p:txBody>
          </p:sp>
          <p:sp>
            <p:nvSpPr>
              <p:cNvPr id="16" name="TextBox 75">
                <a:extLst>
                  <a:ext uri="{FF2B5EF4-FFF2-40B4-BE49-F238E27FC236}">
                    <a16:creationId xmlns:a16="http://schemas.microsoft.com/office/drawing/2014/main" id="{63D95C2E-A997-4936-8E0C-7B17A1B22396}"/>
                  </a:ext>
                </a:extLst>
              </p:cNvPr>
              <p:cNvSpPr txBox="1">
                <a:spLocks noChangeArrowheads="1"/>
              </p:cNvSpPr>
              <p:nvPr/>
            </p:nvSpPr>
            <p:spPr bwMode="auto">
              <a:xfrm>
                <a:off x="3374786" y="5397501"/>
                <a:ext cx="6813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dirty="0">
                    <a:solidFill>
                      <a:schemeClr val="bg1"/>
                    </a:solidFill>
                    <a:latin typeface="+mn-lt"/>
                  </a:rPr>
                  <a:t>rx</a:t>
                </a:r>
              </a:p>
            </p:txBody>
          </p:sp>
        </p:grpSp>
        <p:grpSp>
          <p:nvGrpSpPr>
            <p:cNvPr id="10" name="Group 9">
              <a:extLst>
                <a:ext uri="{FF2B5EF4-FFF2-40B4-BE49-F238E27FC236}">
                  <a16:creationId xmlns:a16="http://schemas.microsoft.com/office/drawing/2014/main" id="{38F7EA08-6E56-435E-B858-BC03952BF882}"/>
                </a:ext>
              </a:extLst>
            </p:cNvPr>
            <p:cNvGrpSpPr/>
            <p:nvPr/>
          </p:nvGrpSpPr>
          <p:grpSpPr>
            <a:xfrm>
              <a:off x="7515463" y="4813300"/>
              <a:ext cx="1940226" cy="977900"/>
              <a:chOff x="7515463" y="4813300"/>
              <a:chExt cx="1940226" cy="977900"/>
            </a:xfrm>
          </p:grpSpPr>
          <p:sp>
            <p:nvSpPr>
              <p:cNvPr id="11" name="Rectangle 10">
                <a:extLst>
                  <a:ext uri="{FF2B5EF4-FFF2-40B4-BE49-F238E27FC236}">
                    <a16:creationId xmlns:a16="http://schemas.microsoft.com/office/drawing/2014/main" id="{9E3B8174-3D4F-49CD-97CC-03AF638DF591}"/>
                  </a:ext>
                </a:extLst>
              </p:cNvPr>
              <p:cNvSpPr/>
              <p:nvPr/>
            </p:nvSpPr>
            <p:spPr bwMode="auto">
              <a:xfrm>
                <a:off x="7515463" y="4813300"/>
                <a:ext cx="1940226" cy="977900"/>
              </a:xfrm>
              <a:prstGeom prst="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600" dirty="0"/>
                  <a:t>device2</a:t>
                </a:r>
              </a:p>
            </p:txBody>
          </p:sp>
          <p:sp>
            <p:nvSpPr>
              <p:cNvPr id="12" name="TextBox 78">
                <a:extLst>
                  <a:ext uri="{FF2B5EF4-FFF2-40B4-BE49-F238E27FC236}">
                    <a16:creationId xmlns:a16="http://schemas.microsoft.com/office/drawing/2014/main" id="{BEA0A71B-BAFA-4992-B03F-E8D5E64A5B20}"/>
                  </a:ext>
                </a:extLst>
              </p:cNvPr>
              <p:cNvSpPr txBox="1">
                <a:spLocks noChangeArrowheads="1"/>
              </p:cNvSpPr>
              <p:nvPr/>
            </p:nvSpPr>
            <p:spPr bwMode="auto">
              <a:xfrm>
                <a:off x="7550616" y="4899026"/>
                <a:ext cx="6813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dirty="0">
                    <a:latin typeface="+mn-lt"/>
                  </a:rPr>
                  <a:t>rx</a:t>
                </a:r>
              </a:p>
            </p:txBody>
          </p:sp>
          <p:sp>
            <p:nvSpPr>
              <p:cNvPr id="13" name="TextBox 79">
                <a:extLst>
                  <a:ext uri="{FF2B5EF4-FFF2-40B4-BE49-F238E27FC236}">
                    <a16:creationId xmlns:a16="http://schemas.microsoft.com/office/drawing/2014/main" id="{7FAFD4A0-BAF6-49AF-A9C9-B8611B6148F6}"/>
                  </a:ext>
                </a:extLst>
              </p:cNvPr>
              <p:cNvSpPr txBox="1">
                <a:spLocks noChangeArrowheads="1"/>
              </p:cNvSpPr>
              <p:nvPr/>
            </p:nvSpPr>
            <p:spPr bwMode="auto">
              <a:xfrm>
                <a:off x="7535804" y="5397501"/>
                <a:ext cx="6813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dirty="0">
                    <a:latin typeface="+mn-lt"/>
                  </a:rPr>
                  <a:t>tx</a:t>
                </a:r>
              </a:p>
            </p:txBody>
          </p:sp>
        </p:grpSp>
      </p:grpSp>
    </p:spTree>
    <p:extLst>
      <p:ext uri="{BB962C8B-B14F-4D97-AF65-F5344CB8AC3E}">
        <p14:creationId xmlns:p14="http://schemas.microsoft.com/office/powerpoint/2010/main" val="230827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4DE9-D529-4BE3-A6B2-6889A299722D}"/>
              </a:ext>
            </a:extLst>
          </p:cNvPr>
          <p:cNvSpPr>
            <a:spLocks noGrp="1"/>
          </p:cNvSpPr>
          <p:nvPr>
            <p:ph type="title"/>
          </p:nvPr>
        </p:nvSpPr>
        <p:spPr/>
        <p:txBody>
          <a:bodyPr/>
          <a:lstStyle/>
          <a:p>
            <a:r>
              <a:rPr lang="en-GB" dirty="0"/>
              <a:t>UART Protocol</a:t>
            </a:r>
            <a:endParaRPr lang="en-US" dirty="0"/>
          </a:p>
        </p:txBody>
      </p:sp>
      <p:sp>
        <p:nvSpPr>
          <p:cNvPr id="3" name="Content Placeholder 2">
            <a:extLst>
              <a:ext uri="{FF2B5EF4-FFF2-40B4-BE49-F238E27FC236}">
                <a16:creationId xmlns:a16="http://schemas.microsoft.com/office/drawing/2014/main" id="{CDA04EBD-BF28-4486-B941-90E6DCBA9637}"/>
              </a:ext>
            </a:extLst>
          </p:cNvPr>
          <p:cNvSpPr>
            <a:spLocks noGrp="1"/>
          </p:cNvSpPr>
          <p:nvPr>
            <p:ph idx="1"/>
          </p:nvPr>
        </p:nvSpPr>
        <p:spPr>
          <a:xfrm>
            <a:off x="479425" y="1171111"/>
            <a:ext cx="11233150" cy="2706297"/>
          </a:xfrm>
        </p:spPr>
        <p:txBody>
          <a:bodyPr/>
          <a:lstStyle/>
          <a:p>
            <a:r>
              <a:rPr lang="en-GB" sz="2000" dirty="0"/>
              <a:t>Data transfer starts with a starting bit, by driving logic low for one clock cycle</a:t>
            </a:r>
          </a:p>
          <a:p>
            <a:pPr lvl="1"/>
            <a:endParaRPr lang="en-GB" sz="1800" dirty="0"/>
          </a:p>
          <a:p>
            <a:r>
              <a:rPr lang="en-GB" sz="2000" dirty="0"/>
              <a:t>In the next 8 clock cycles, 8 bits are sent sequentially from the transmitter</a:t>
            </a:r>
          </a:p>
          <a:p>
            <a:pPr lvl="1"/>
            <a:endParaRPr lang="en-GB" sz="1800" dirty="0"/>
          </a:p>
          <a:p>
            <a:r>
              <a:rPr lang="en-GB" sz="2000" dirty="0"/>
              <a:t>Optionally, 1 parity bit can be added to improve transfer reliability</a:t>
            </a:r>
          </a:p>
          <a:p>
            <a:pPr lvl="1"/>
            <a:endParaRPr lang="en-GB" sz="1800" dirty="0"/>
          </a:p>
          <a:p>
            <a:r>
              <a:rPr lang="en-GB" sz="2000" dirty="0"/>
              <a:t>In the end, the data wire is pulled up high to indicate the end of transfer</a:t>
            </a:r>
          </a:p>
          <a:p>
            <a:pPr marL="0" indent="0">
              <a:buNone/>
            </a:pPr>
            <a:endParaRPr lang="en-GB" dirty="0"/>
          </a:p>
          <a:p>
            <a:endParaRPr lang="en-US" dirty="0"/>
          </a:p>
        </p:txBody>
      </p:sp>
      <p:grpSp>
        <p:nvGrpSpPr>
          <p:cNvPr id="4" name="Group 3">
            <a:extLst>
              <a:ext uri="{FF2B5EF4-FFF2-40B4-BE49-F238E27FC236}">
                <a16:creationId xmlns:a16="http://schemas.microsoft.com/office/drawing/2014/main" id="{D248EECB-FAD4-4100-A8BF-E21C42A7F188}"/>
              </a:ext>
            </a:extLst>
          </p:cNvPr>
          <p:cNvGrpSpPr/>
          <p:nvPr/>
        </p:nvGrpSpPr>
        <p:grpSpPr>
          <a:xfrm>
            <a:off x="797936" y="3917509"/>
            <a:ext cx="10596127" cy="2129252"/>
            <a:chOff x="844221" y="3962403"/>
            <a:chExt cx="10596127" cy="2129252"/>
          </a:xfrm>
          <a:solidFill>
            <a:schemeClr val="accent1"/>
          </a:solidFill>
        </p:grpSpPr>
        <p:grpSp>
          <p:nvGrpSpPr>
            <p:cNvPr id="5" name="Group 4">
              <a:extLst>
                <a:ext uri="{FF2B5EF4-FFF2-40B4-BE49-F238E27FC236}">
                  <a16:creationId xmlns:a16="http://schemas.microsoft.com/office/drawing/2014/main" id="{69E60F37-954A-4669-AEB3-A51FFF7A2FCA}"/>
                </a:ext>
              </a:extLst>
            </p:cNvPr>
            <p:cNvGrpSpPr/>
            <p:nvPr/>
          </p:nvGrpSpPr>
          <p:grpSpPr>
            <a:xfrm>
              <a:off x="1007140" y="3962403"/>
              <a:ext cx="10043893" cy="790990"/>
              <a:chOff x="1007140" y="3962403"/>
              <a:chExt cx="10043893" cy="790990"/>
            </a:xfrm>
            <a:grpFill/>
          </p:grpSpPr>
          <p:grpSp>
            <p:nvGrpSpPr>
              <p:cNvPr id="115" name="Group 100">
                <a:extLst>
                  <a:ext uri="{FF2B5EF4-FFF2-40B4-BE49-F238E27FC236}">
                    <a16:creationId xmlns:a16="http://schemas.microsoft.com/office/drawing/2014/main" id="{0CC7B49E-A48B-42C3-B9F3-799DDA9397C5}"/>
                  </a:ext>
                </a:extLst>
              </p:cNvPr>
              <p:cNvGrpSpPr>
                <a:grpSpLocks/>
              </p:cNvGrpSpPr>
              <p:nvPr/>
            </p:nvGrpSpPr>
            <p:grpSpPr bwMode="auto">
              <a:xfrm>
                <a:off x="1007140" y="3962403"/>
                <a:ext cx="10043893" cy="354113"/>
                <a:chOff x="865462" y="2956260"/>
                <a:chExt cx="7535588" cy="354330"/>
              </a:xfrm>
              <a:grpFill/>
              <a:effectLst>
                <a:outerShdw blurRad="50800" dist="38100" dir="2700000" algn="tl" rotWithShape="0">
                  <a:prstClr val="black">
                    <a:alpha val="40000"/>
                  </a:prstClr>
                </a:outerShdw>
              </a:effectLst>
            </p:grpSpPr>
            <p:grpSp>
              <p:nvGrpSpPr>
                <p:cNvPr id="117" name="Group 4">
                  <a:extLst>
                    <a:ext uri="{FF2B5EF4-FFF2-40B4-BE49-F238E27FC236}">
                      <a16:creationId xmlns:a16="http://schemas.microsoft.com/office/drawing/2014/main" id="{6406B08B-5C2F-4BA5-8411-357ECA890C9C}"/>
                    </a:ext>
                  </a:extLst>
                </p:cNvPr>
                <p:cNvGrpSpPr>
                  <a:grpSpLocks/>
                </p:cNvGrpSpPr>
                <p:nvPr/>
              </p:nvGrpSpPr>
              <p:grpSpPr bwMode="auto">
                <a:xfrm>
                  <a:off x="2111173" y="2956261"/>
                  <a:ext cx="639233" cy="354329"/>
                  <a:chOff x="1877152" y="4791247"/>
                  <a:chExt cx="623208" cy="214429"/>
                </a:xfrm>
                <a:grpFill/>
              </p:grpSpPr>
              <p:sp>
                <p:nvSpPr>
                  <p:cNvPr id="203" name="Rectangle 202">
                    <a:extLst>
                      <a:ext uri="{FF2B5EF4-FFF2-40B4-BE49-F238E27FC236}">
                        <a16:creationId xmlns:a16="http://schemas.microsoft.com/office/drawing/2014/main" id="{4B36310B-6E24-4537-969E-547AC7B336B4}"/>
                      </a:ext>
                    </a:extLst>
                  </p:cNvPr>
                  <p:cNvSpPr/>
                  <p:nvPr/>
                </p:nvSpPr>
                <p:spPr bwMode="auto">
                  <a:xfrm>
                    <a:off x="1910073"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204" name="Isosceles Triangle 203">
                    <a:extLst>
                      <a:ext uri="{FF2B5EF4-FFF2-40B4-BE49-F238E27FC236}">
                        <a16:creationId xmlns:a16="http://schemas.microsoft.com/office/drawing/2014/main" id="{1D14F95C-C055-445E-A2E2-9C22D89AA115}"/>
                      </a:ext>
                    </a:extLst>
                  </p:cNvPr>
                  <p:cNvSpPr/>
                  <p:nvPr/>
                </p:nvSpPr>
                <p:spPr bwMode="auto">
                  <a:xfrm rot="16200000">
                    <a:off x="1786639"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205" name="Isosceles Triangle 204">
                    <a:extLst>
                      <a:ext uri="{FF2B5EF4-FFF2-40B4-BE49-F238E27FC236}">
                        <a16:creationId xmlns:a16="http://schemas.microsoft.com/office/drawing/2014/main" id="{65949E62-0E4E-49E5-8454-1D1D212CA764}"/>
                      </a:ext>
                    </a:extLst>
                  </p:cNvPr>
                  <p:cNvSpPr/>
                  <p:nvPr/>
                </p:nvSpPr>
                <p:spPr bwMode="auto">
                  <a:xfrm rot="5400000">
                    <a:off x="2376292"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206" name="Straight Connector 205">
                    <a:extLst>
                      <a:ext uri="{FF2B5EF4-FFF2-40B4-BE49-F238E27FC236}">
                        <a16:creationId xmlns:a16="http://schemas.microsoft.com/office/drawing/2014/main" id="{E6768523-C27B-47AB-8CF9-D1789FC8CBA8}"/>
                      </a:ext>
                    </a:extLst>
                  </p:cNvPr>
                  <p:cNvCxnSpPr>
                    <a:stCxn id="204" idx="4"/>
                  </p:cNvCxnSpPr>
                  <p:nvPr/>
                </p:nvCxnSpPr>
                <p:spPr bwMode="auto">
                  <a:xfrm flipH="1">
                    <a:off x="1877573" y="4791246"/>
                    <a:ext cx="32500"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CCD51C8E-8028-4930-A899-831B6285CEC8}"/>
                      </a:ext>
                    </a:extLst>
                  </p:cNvPr>
                  <p:cNvCxnSpPr>
                    <a:stCxn id="204" idx="0"/>
                    <a:endCxn id="204" idx="2"/>
                  </p:cNvCxnSpPr>
                  <p:nvPr/>
                </p:nvCxnSpPr>
                <p:spPr bwMode="auto">
                  <a:xfrm>
                    <a:off x="1877573" y="4898911"/>
                    <a:ext cx="32500"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A3A595FA-AEAC-4A6A-9EBA-D1C67C07AE2E}"/>
                      </a:ext>
                    </a:extLst>
                  </p:cNvPr>
                  <p:cNvCxnSpPr>
                    <a:stCxn id="205" idx="2"/>
                  </p:cNvCxnSpPr>
                  <p:nvPr/>
                </p:nvCxnSpPr>
                <p:spPr bwMode="auto">
                  <a:xfrm>
                    <a:off x="2467226" y="4791246"/>
                    <a:ext cx="32501"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7F90FF98-961F-415B-A49A-C5B6A29A3B2E}"/>
                      </a:ext>
                    </a:extLst>
                  </p:cNvPr>
                  <p:cNvCxnSpPr>
                    <a:endCxn id="205" idx="4"/>
                  </p:cNvCxnSpPr>
                  <p:nvPr/>
                </p:nvCxnSpPr>
                <p:spPr bwMode="auto">
                  <a:xfrm flipH="1">
                    <a:off x="2467226" y="4898911"/>
                    <a:ext cx="32501"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03D9BFDB-F7A4-4F05-A58A-CC186CBBB00B}"/>
                      </a:ext>
                    </a:extLst>
                  </p:cNvPr>
                  <p:cNvCxnSpPr>
                    <a:stCxn id="204" idx="4"/>
                    <a:endCxn id="205" idx="2"/>
                  </p:cNvCxnSpPr>
                  <p:nvPr/>
                </p:nvCxnSpPr>
                <p:spPr bwMode="auto">
                  <a:xfrm>
                    <a:off x="1910073" y="4791246"/>
                    <a:ext cx="557153"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72290DFF-BAB0-4345-A142-6C76A1FB26C7}"/>
                      </a:ext>
                    </a:extLst>
                  </p:cNvPr>
                  <p:cNvCxnSpPr>
                    <a:stCxn id="204" idx="2"/>
                  </p:cNvCxnSpPr>
                  <p:nvPr/>
                </p:nvCxnSpPr>
                <p:spPr bwMode="auto">
                  <a:xfrm>
                    <a:off x="1910073" y="5005615"/>
                    <a:ext cx="557153"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cxnSp>
              <p:nvCxnSpPr>
                <p:cNvPr id="118" name="Straight Connector 117">
                  <a:extLst>
                    <a:ext uri="{FF2B5EF4-FFF2-40B4-BE49-F238E27FC236}">
                      <a16:creationId xmlns:a16="http://schemas.microsoft.com/office/drawing/2014/main" id="{06717B2A-4A41-4F95-BB0C-194DF93D3F21}"/>
                    </a:ext>
                  </a:extLst>
                </p:cNvPr>
                <p:cNvCxnSpPr/>
                <p:nvPr/>
              </p:nvCxnSpPr>
              <p:spPr bwMode="auto">
                <a:xfrm flipH="1">
                  <a:off x="2075093" y="3134169"/>
                  <a:ext cx="33337" cy="176321"/>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sp>
              <p:nvSpPr>
                <p:cNvPr id="119" name="Rectangle 118">
                  <a:extLst>
                    <a:ext uri="{FF2B5EF4-FFF2-40B4-BE49-F238E27FC236}">
                      <a16:creationId xmlns:a16="http://schemas.microsoft.com/office/drawing/2014/main" id="{F6C7B61F-93F5-40E5-A64E-744467B8C274}"/>
                    </a:ext>
                  </a:extLst>
                </p:cNvPr>
                <p:cNvSpPr/>
                <p:nvPr/>
              </p:nvSpPr>
              <p:spPr bwMode="auto">
                <a:xfrm>
                  <a:off x="6619940" y="2956260"/>
                  <a:ext cx="571479" cy="354230"/>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20" name="Isosceles Triangle 119">
                  <a:extLst>
                    <a:ext uri="{FF2B5EF4-FFF2-40B4-BE49-F238E27FC236}">
                      <a16:creationId xmlns:a16="http://schemas.microsoft.com/office/drawing/2014/main" id="{5F065C43-904D-4787-8640-C96F71D08EB3}"/>
                    </a:ext>
                  </a:extLst>
                </p:cNvPr>
                <p:cNvSpPr/>
                <p:nvPr/>
              </p:nvSpPr>
              <p:spPr bwMode="auto">
                <a:xfrm rot="16200000">
                  <a:off x="6425363" y="3115913"/>
                  <a:ext cx="354230" cy="34924"/>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21" name="Isosceles Triangle 120">
                  <a:extLst>
                    <a:ext uri="{FF2B5EF4-FFF2-40B4-BE49-F238E27FC236}">
                      <a16:creationId xmlns:a16="http://schemas.microsoft.com/office/drawing/2014/main" id="{D7D587B4-A5DF-4324-8892-15E8722AD38F}"/>
                    </a:ext>
                  </a:extLst>
                </p:cNvPr>
                <p:cNvSpPr/>
                <p:nvPr/>
              </p:nvSpPr>
              <p:spPr bwMode="auto">
                <a:xfrm rot="5400000">
                  <a:off x="7030972" y="3116707"/>
                  <a:ext cx="354230" cy="33336"/>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22" name="Straight Connector 121">
                  <a:extLst>
                    <a:ext uri="{FF2B5EF4-FFF2-40B4-BE49-F238E27FC236}">
                      <a16:creationId xmlns:a16="http://schemas.microsoft.com/office/drawing/2014/main" id="{CD38F378-E7DE-4413-8069-FFA2012460B1}"/>
                    </a:ext>
                  </a:extLst>
                </p:cNvPr>
                <p:cNvCxnSpPr>
                  <a:stCxn id="120" idx="4"/>
                </p:cNvCxnSpPr>
                <p:nvPr/>
              </p:nvCxnSpPr>
              <p:spPr bwMode="auto">
                <a:xfrm flipH="1">
                  <a:off x="6585016" y="2956260"/>
                  <a:ext cx="34924" cy="177909"/>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E7123F63-0323-4B75-A146-CD15E8AABFA4}"/>
                    </a:ext>
                  </a:extLst>
                </p:cNvPr>
                <p:cNvCxnSpPr>
                  <a:stCxn id="120" idx="0"/>
                  <a:endCxn id="120" idx="2"/>
                </p:cNvCxnSpPr>
                <p:nvPr/>
              </p:nvCxnSpPr>
              <p:spPr bwMode="auto">
                <a:xfrm>
                  <a:off x="6585016" y="3134169"/>
                  <a:ext cx="34924" cy="176321"/>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E50C4D02-7B49-46DC-8640-E2BCA448B507}"/>
                    </a:ext>
                  </a:extLst>
                </p:cNvPr>
                <p:cNvCxnSpPr>
                  <a:stCxn id="121" idx="2"/>
                </p:cNvCxnSpPr>
                <p:nvPr/>
              </p:nvCxnSpPr>
              <p:spPr bwMode="auto">
                <a:xfrm>
                  <a:off x="7191419" y="2956260"/>
                  <a:ext cx="33336" cy="177909"/>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EA9F5701-7A50-4C8A-BB42-9CB95114BD2D}"/>
                    </a:ext>
                  </a:extLst>
                </p:cNvPr>
                <p:cNvCxnSpPr>
                  <a:endCxn id="121" idx="4"/>
                </p:cNvCxnSpPr>
                <p:nvPr/>
              </p:nvCxnSpPr>
              <p:spPr bwMode="auto">
                <a:xfrm flipH="1">
                  <a:off x="7191419" y="2956260"/>
                  <a:ext cx="68260" cy="35423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1E8DF5DD-4CC1-4C04-9910-F6597455B20A}"/>
                    </a:ext>
                  </a:extLst>
                </p:cNvPr>
                <p:cNvCxnSpPr>
                  <a:stCxn id="120" idx="4"/>
                  <a:endCxn id="121" idx="2"/>
                </p:cNvCxnSpPr>
                <p:nvPr/>
              </p:nvCxnSpPr>
              <p:spPr bwMode="auto">
                <a:xfrm>
                  <a:off x="6619940" y="2956260"/>
                  <a:ext cx="57147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9E592AFB-5986-43C3-8CEF-4471E21AE001}"/>
                    </a:ext>
                  </a:extLst>
                </p:cNvPr>
                <p:cNvCxnSpPr>
                  <a:stCxn id="120" idx="2"/>
                </p:cNvCxnSpPr>
                <p:nvPr/>
              </p:nvCxnSpPr>
              <p:spPr bwMode="auto">
                <a:xfrm>
                  <a:off x="6619940" y="3310490"/>
                  <a:ext cx="57147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C130175B-ED29-46F7-9E2A-A9A06BB1C0BA}"/>
                    </a:ext>
                  </a:extLst>
                </p:cNvPr>
                <p:cNvCxnSpPr/>
                <p:nvPr/>
              </p:nvCxnSpPr>
              <p:spPr bwMode="auto">
                <a:xfrm>
                  <a:off x="1503614" y="3310490"/>
                  <a:ext cx="57147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F213AAC4-01AC-40B6-894D-978EA0B851EF}"/>
                    </a:ext>
                  </a:extLst>
                </p:cNvPr>
                <p:cNvCxnSpPr/>
                <p:nvPr/>
              </p:nvCxnSpPr>
              <p:spPr bwMode="auto">
                <a:xfrm>
                  <a:off x="1435354" y="2956260"/>
                  <a:ext cx="68260" cy="35423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CB4F41A0-A871-4380-BD1F-FFBC91AA8709}"/>
                    </a:ext>
                  </a:extLst>
                </p:cNvPr>
                <p:cNvCxnSpPr/>
                <p:nvPr/>
              </p:nvCxnSpPr>
              <p:spPr bwMode="auto">
                <a:xfrm>
                  <a:off x="865462" y="2956260"/>
                  <a:ext cx="57147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007444F1-9DCB-4DFE-A73E-8E8C64E99EF5}"/>
                    </a:ext>
                  </a:extLst>
                </p:cNvPr>
                <p:cNvCxnSpPr/>
                <p:nvPr/>
              </p:nvCxnSpPr>
              <p:spPr bwMode="auto">
                <a:xfrm>
                  <a:off x="7259679" y="2956260"/>
                  <a:ext cx="569892"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nvGrpSpPr>
                <p:cNvPr id="132" name="Group 19">
                  <a:extLst>
                    <a:ext uri="{FF2B5EF4-FFF2-40B4-BE49-F238E27FC236}">
                      <a16:creationId xmlns:a16="http://schemas.microsoft.com/office/drawing/2014/main" id="{C56C0BF2-3CA9-4B53-9F9F-3CD28D261293}"/>
                    </a:ext>
                  </a:extLst>
                </p:cNvPr>
                <p:cNvGrpSpPr>
                  <a:grpSpLocks/>
                </p:cNvGrpSpPr>
                <p:nvPr/>
              </p:nvGrpSpPr>
              <p:grpSpPr bwMode="auto">
                <a:xfrm>
                  <a:off x="2750405" y="2956261"/>
                  <a:ext cx="639233" cy="354329"/>
                  <a:chOff x="1877152" y="4791247"/>
                  <a:chExt cx="623208" cy="214429"/>
                </a:xfrm>
                <a:grpFill/>
              </p:grpSpPr>
              <p:sp>
                <p:nvSpPr>
                  <p:cNvPr id="194" name="Rectangle 193">
                    <a:extLst>
                      <a:ext uri="{FF2B5EF4-FFF2-40B4-BE49-F238E27FC236}">
                        <a16:creationId xmlns:a16="http://schemas.microsoft.com/office/drawing/2014/main" id="{3F6A2DD9-C813-4266-BD1C-5D4142401BCE}"/>
                      </a:ext>
                    </a:extLst>
                  </p:cNvPr>
                  <p:cNvSpPr/>
                  <p:nvPr/>
                </p:nvSpPr>
                <p:spPr bwMode="auto">
                  <a:xfrm>
                    <a:off x="1910568" y="4791246"/>
                    <a:ext cx="555605"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95" name="Isosceles Triangle 194">
                    <a:extLst>
                      <a:ext uri="{FF2B5EF4-FFF2-40B4-BE49-F238E27FC236}">
                        <a16:creationId xmlns:a16="http://schemas.microsoft.com/office/drawing/2014/main" id="{D49FBD7C-576E-4D60-8D5D-14C2F62AA684}"/>
                      </a:ext>
                    </a:extLst>
                  </p:cNvPr>
                  <p:cNvSpPr/>
                  <p:nvPr/>
                </p:nvSpPr>
                <p:spPr bwMode="auto">
                  <a:xfrm rot="16200000">
                    <a:off x="1786359"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96" name="Isosceles Triangle 195">
                    <a:extLst>
                      <a:ext uri="{FF2B5EF4-FFF2-40B4-BE49-F238E27FC236}">
                        <a16:creationId xmlns:a16="http://schemas.microsoft.com/office/drawing/2014/main" id="{572431B2-B0B3-4F49-A008-C3B29E37CC00}"/>
                      </a:ext>
                    </a:extLst>
                  </p:cNvPr>
                  <p:cNvSpPr/>
                  <p:nvPr/>
                </p:nvSpPr>
                <p:spPr bwMode="auto">
                  <a:xfrm rot="5400000">
                    <a:off x="2376012"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97" name="Straight Connector 196">
                    <a:extLst>
                      <a:ext uri="{FF2B5EF4-FFF2-40B4-BE49-F238E27FC236}">
                        <a16:creationId xmlns:a16="http://schemas.microsoft.com/office/drawing/2014/main" id="{0833F86B-F866-44AA-9336-80C9A6315BCF}"/>
                      </a:ext>
                    </a:extLst>
                  </p:cNvPr>
                  <p:cNvCxnSpPr>
                    <a:stCxn id="195" idx="4"/>
                  </p:cNvCxnSpPr>
                  <p:nvPr/>
                </p:nvCxnSpPr>
                <p:spPr bwMode="auto">
                  <a:xfrm flipH="1">
                    <a:off x="1876519"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FCCA888C-1DA3-4D7E-B007-245C5248E955}"/>
                      </a:ext>
                    </a:extLst>
                  </p:cNvPr>
                  <p:cNvCxnSpPr>
                    <a:stCxn id="195" idx="0"/>
                    <a:endCxn id="195" idx="2"/>
                  </p:cNvCxnSpPr>
                  <p:nvPr/>
                </p:nvCxnSpPr>
                <p:spPr bwMode="auto">
                  <a:xfrm>
                    <a:off x="1876519"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34C8894D-6201-4A6F-A61B-A0ABE37A8509}"/>
                      </a:ext>
                    </a:extLst>
                  </p:cNvPr>
                  <p:cNvCxnSpPr>
                    <a:stCxn id="196" idx="2"/>
                  </p:cNvCxnSpPr>
                  <p:nvPr/>
                </p:nvCxnSpPr>
                <p:spPr bwMode="auto">
                  <a:xfrm>
                    <a:off x="2466172"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AA016ED4-193B-4706-A29A-515D7EC10B1C}"/>
                      </a:ext>
                    </a:extLst>
                  </p:cNvPr>
                  <p:cNvCxnSpPr>
                    <a:endCxn id="196" idx="4"/>
                  </p:cNvCxnSpPr>
                  <p:nvPr/>
                </p:nvCxnSpPr>
                <p:spPr bwMode="auto">
                  <a:xfrm flipH="1">
                    <a:off x="2466172"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D3A836EF-868C-4974-8527-3E2F95863513}"/>
                      </a:ext>
                    </a:extLst>
                  </p:cNvPr>
                  <p:cNvCxnSpPr>
                    <a:stCxn id="195" idx="4"/>
                    <a:endCxn id="196" idx="2"/>
                  </p:cNvCxnSpPr>
                  <p:nvPr/>
                </p:nvCxnSpPr>
                <p:spPr bwMode="auto">
                  <a:xfrm>
                    <a:off x="1910568" y="4791246"/>
                    <a:ext cx="55560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93494979-748E-41EB-A60C-A5167FEC7037}"/>
                      </a:ext>
                    </a:extLst>
                  </p:cNvPr>
                  <p:cNvCxnSpPr>
                    <a:stCxn id="195" idx="2"/>
                  </p:cNvCxnSpPr>
                  <p:nvPr/>
                </p:nvCxnSpPr>
                <p:spPr bwMode="auto">
                  <a:xfrm>
                    <a:off x="1910568" y="5005615"/>
                    <a:ext cx="55560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133" name="Group 20">
                  <a:extLst>
                    <a:ext uri="{FF2B5EF4-FFF2-40B4-BE49-F238E27FC236}">
                      <a16:creationId xmlns:a16="http://schemas.microsoft.com/office/drawing/2014/main" id="{31491DD2-D72C-49BA-AF6D-67AA63973B88}"/>
                    </a:ext>
                  </a:extLst>
                </p:cNvPr>
                <p:cNvGrpSpPr>
                  <a:grpSpLocks/>
                </p:cNvGrpSpPr>
                <p:nvPr/>
              </p:nvGrpSpPr>
              <p:grpSpPr bwMode="auto">
                <a:xfrm>
                  <a:off x="3389638" y="2956261"/>
                  <a:ext cx="639233" cy="354329"/>
                  <a:chOff x="1877152" y="4791247"/>
                  <a:chExt cx="623208" cy="214429"/>
                </a:xfrm>
                <a:grpFill/>
              </p:grpSpPr>
              <p:sp>
                <p:nvSpPr>
                  <p:cNvPr id="185" name="Rectangle 184">
                    <a:extLst>
                      <a:ext uri="{FF2B5EF4-FFF2-40B4-BE49-F238E27FC236}">
                        <a16:creationId xmlns:a16="http://schemas.microsoft.com/office/drawing/2014/main" id="{C5A73688-FF6E-4019-946A-D82DFEFC9BBC}"/>
                      </a:ext>
                    </a:extLst>
                  </p:cNvPr>
                  <p:cNvSpPr/>
                  <p:nvPr/>
                </p:nvSpPr>
                <p:spPr bwMode="auto">
                  <a:xfrm>
                    <a:off x="1911061" y="4791246"/>
                    <a:ext cx="555606"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86" name="Isosceles Triangle 185">
                    <a:extLst>
                      <a:ext uri="{FF2B5EF4-FFF2-40B4-BE49-F238E27FC236}">
                        <a16:creationId xmlns:a16="http://schemas.microsoft.com/office/drawing/2014/main" id="{10824B2C-FCE5-4109-923C-25D06B268D69}"/>
                      </a:ext>
                    </a:extLst>
                  </p:cNvPr>
                  <p:cNvSpPr/>
                  <p:nvPr/>
                </p:nvSpPr>
                <p:spPr bwMode="auto">
                  <a:xfrm rot="16200000">
                    <a:off x="1786852"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87" name="Isosceles Triangle 186">
                    <a:extLst>
                      <a:ext uri="{FF2B5EF4-FFF2-40B4-BE49-F238E27FC236}">
                        <a16:creationId xmlns:a16="http://schemas.microsoft.com/office/drawing/2014/main" id="{66A57C93-8349-4A53-9C66-CA49EA633ED6}"/>
                      </a:ext>
                    </a:extLst>
                  </p:cNvPr>
                  <p:cNvSpPr/>
                  <p:nvPr/>
                </p:nvSpPr>
                <p:spPr bwMode="auto">
                  <a:xfrm rot="5400000">
                    <a:off x="2376506"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88" name="Straight Connector 187">
                    <a:extLst>
                      <a:ext uri="{FF2B5EF4-FFF2-40B4-BE49-F238E27FC236}">
                        <a16:creationId xmlns:a16="http://schemas.microsoft.com/office/drawing/2014/main" id="{EF432E6A-FF18-4A0B-A94E-5AC077712C16}"/>
                      </a:ext>
                    </a:extLst>
                  </p:cNvPr>
                  <p:cNvCxnSpPr>
                    <a:stCxn id="186" idx="4"/>
                  </p:cNvCxnSpPr>
                  <p:nvPr/>
                </p:nvCxnSpPr>
                <p:spPr bwMode="auto">
                  <a:xfrm flipH="1">
                    <a:off x="1877013"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FD209C49-3DCA-41B8-B15A-F288541C4633}"/>
                      </a:ext>
                    </a:extLst>
                  </p:cNvPr>
                  <p:cNvCxnSpPr>
                    <a:stCxn id="186" idx="0"/>
                    <a:endCxn id="186" idx="2"/>
                  </p:cNvCxnSpPr>
                  <p:nvPr/>
                </p:nvCxnSpPr>
                <p:spPr bwMode="auto">
                  <a:xfrm>
                    <a:off x="1877013"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424B07BD-1958-4656-8CD2-DFF7FC1A9F44}"/>
                      </a:ext>
                    </a:extLst>
                  </p:cNvPr>
                  <p:cNvCxnSpPr>
                    <a:stCxn id="187" idx="2"/>
                  </p:cNvCxnSpPr>
                  <p:nvPr/>
                </p:nvCxnSpPr>
                <p:spPr bwMode="auto">
                  <a:xfrm>
                    <a:off x="2466667"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088D9ED2-F536-477E-94FF-1DC7EC2426C3}"/>
                      </a:ext>
                    </a:extLst>
                  </p:cNvPr>
                  <p:cNvCxnSpPr>
                    <a:endCxn id="187" idx="4"/>
                  </p:cNvCxnSpPr>
                  <p:nvPr/>
                </p:nvCxnSpPr>
                <p:spPr bwMode="auto">
                  <a:xfrm flipH="1">
                    <a:off x="2466667"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77A301F1-177F-4A7B-BC39-D621197F5050}"/>
                      </a:ext>
                    </a:extLst>
                  </p:cNvPr>
                  <p:cNvCxnSpPr>
                    <a:stCxn id="186" idx="4"/>
                    <a:endCxn id="187" idx="2"/>
                  </p:cNvCxnSpPr>
                  <p:nvPr/>
                </p:nvCxnSpPr>
                <p:spPr bwMode="auto">
                  <a:xfrm>
                    <a:off x="1911061" y="4791246"/>
                    <a:ext cx="55560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9CA5DE2F-2607-4B99-9E24-69053E214CF8}"/>
                      </a:ext>
                    </a:extLst>
                  </p:cNvPr>
                  <p:cNvCxnSpPr>
                    <a:stCxn id="186" idx="2"/>
                  </p:cNvCxnSpPr>
                  <p:nvPr/>
                </p:nvCxnSpPr>
                <p:spPr bwMode="auto">
                  <a:xfrm>
                    <a:off x="1911061" y="5005615"/>
                    <a:ext cx="55560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134" name="Group 21">
                  <a:extLst>
                    <a:ext uri="{FF2B5EF4-FFF2-40B4-BE49-F238E27FC236}">
                      <a16:creationId xmlns:a16="http://schemas.microsoft.com/office/drawing/2014/main" id="{B3896A6A-534D-4D1D-923F-07D566AD2B5D}"/>
                    </a:ext>
                  </a:extLst>
                </p:cNvPr>
                <p:cNvGrpSpPr>
                  <a:grpSpLocks/>
                </p:cNvGrpSpPr>
                <p:nvPr/>
              </p:nvGrpSpPr>
              <p:grpSpPr bwMode="auto">
                <a:xfrm>
                  <a:off x="4028871" y="2956261"/>
                  <a:ext cx="639233" cy="354329"/>
                  <a:chOff x="1877152" y="4791247"/>
                  <a:chExt cx="623208" cy="214429"/>
                </a:xfrm>
                <a:grpFill/>
              </p:grpSpPr>
              <p:sp>
                <p:nvSpPr>
                  <p:cNvPr id="176" name="Rectangle 175">
                    <a:extLst>
                      <a:ext uri="{FF2B5EF4-FFF2-40B4-BE49-F238E27FC236}">
                        <a16:creationId xmlns:a16="http://schemas.microsoft.com/office/drawing/2014/main" id="{B64333C6-2FF8-47D2-B816-BA084842978D}"/>
                      </a:ext>
                    </a:extLst>
                  </p:cNvPr>
                  <p:cNvSpPr/>
                  <p:nvPr/>
                </p:nvSpPr>
                <p:spPr bwMode="auto">
                  <a:xfrm>
                    <a:off x="1910007" y="4791246"/>
                    <a:ext cx="557153"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77" name="Isosceles Triangle 176">
                    <a:extLst>
                      <a:ext uri="{FF2B5EF4-FFF2-40B4-BE49-F238E27FC236}">
                        <a16:creationId xmlns:a16="http://schemas.microsoft.com/office/drawing/2014/main" id="{032237E5-979E-4452-94F4-01CCC1316A10}"/>
                      </a:ext>
                    </a:extLst>
                  </p:cNvPr>
                  <p:cNvSpPr/>
                  <p:nvPr/>
                </p:nvSpPr>
                <p:spPr bwMode="auto">
                  <a:xfrm rot="16200000">
                    <a:off x="1786572" y="4882181"/>
                    <a:ext cx="214369" cy="32500"/>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78" name="Isosceles Triangle 177">
                    <a:extLst>
                      <a:ext uri="{FF2B5EF4-FFF2-40B4-BE49-F238E27FC236}">
                        <a16:creationId xmlns:a16="http://schemas.microsoft.com/office/drawing/2014/main" id="{28A37EC3-989D-43D3-9872-AA91434A22A2}"/>
                      </a:ext>
                    </a:extLst>
                  </p:cNvPr>
                  <p:cNvSpPr/>
                  <p:nvPr/>
                </p:nvSpPr>
                <p:spPr bwMode="auto">
                  <a:xfrm rot="5400000">
                    <a:off x="2376225" y="4882181"/>
                    <a:ext cx="214369" cy="3250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79" name="Straight Connector 178">
                    <a:extLst>
                      <a:ext uri="{FF2B5EF4-FFF2-40B4-BE49-F238E27FC236}">
                        <a16:creationId xmlns:a16="http://schemas.microsoft.com/office/drawing/2014/main" id="{C62DDA37-8503-4DC3-A8E9-2B22014966CA}"/>
                      </a:ext>
                    </a:extLst>
                  </p:cNvPr>
                  <p:cNvCxnSpPr>
                    <a:stCxn id="177" idx="4"/>
                  </p:cNvCxnSpPr>
                  <p:nvPr/>
                </p:nvCxnSpPr>
                <p:spPr bwMode="auto">
                  <a:xfrm flipH="1">
                    <a:off x="1877507" y="4791246"/>
                    <a:ext cx="32500"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11BBE8A8-CD81-4DA0-9212-17C5DE46C867}"/>
                      </a:ext>
                    </a:extLst>
                  </p:cNvPr>
                  <p:cNvCxnSpPr>
                    <a:stCxn id="177" idx="0"/>
                    <a:endCxn id="177" idx="2"/>
                  </p:cNvCxnSpPr>
                  <p:nvPr/>
                </p:nvCxnSpPr>
                <p:spPr bwMode="auto">
                  <a:xfrm>
                    <a:off x="1877507" y="4898911"/>
                    <a:ext cx="32500"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517828C0-3260-45F6-896D-2A84F13226A1}"/>
                      </a:ext>
                    </a:extLst>
                  </p:cNvPr>
                  <p:cNvCxnSpPr>
                    <a:stCxn id="178" idx="2"/>
                  </p:cNvCxnSpPr>
                  <p:nvPr/>
                </p:nvCxnSpPr>
                <p:spPr bwMode="auto">
                  <a:xfrm>
                    <a:off x="2467160" y="4791246"/>
                    <a:ext cx="32501"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0E359EC0-E618-4C07-B559-C667DD8F949D}"/>
                      </a:ext>
                    </a:extLst>
                  </p:cNvPr>
                  <p:cNvCxnSpPr>
                    <a:endCxn id="178" idx="4"/>
                  </p:cNvCxnSpPr>
                  <p:nvPr/>
                </p:nvCxnSpPr>
                <p:spPr bwMode="auto">
                  <a:xfrm flipH="1">
                    <a:off x="2467160" y="4898911"/>
                    <a:ext cx="32501"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19FF4C27-BF8F-488C-A811-09A2B5E496A8}"/>
                      </a:ext>
                    </a:extLst>
                  </p:cNvPr>
                  <p:cNvCxnSpPr>
                    <a:stCxn id="177" idx="4"/>
                    <a:endCxn id="178" idx="2"/>
                  </p:cNvCxnSpPr>
                  <p:nvPr/>
                </p:nvCxnSpPr>
                <p:spPr bwMode="auto">
                  <a:xfrm>
                    <a:off x="1910007" y="4791246"/>
                    <a:ext cx="557153"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ED8A2D80-089C-4F07-901A-231696A20FF9}"/>
                      </a:ext>
                    </a:extLst>
                  </p:cNvPr>
                  <p:cNvCxnSpPr>
                    <a:stCxn id="177" idx="2"/>
                  </p:cNvCxnSpPr>
                  <p:nvPr/>
                </p:nvCxnSpPr>
                <p:spPr bwMode="auto">
                  <a:xfrm>
                    <a:off x="1910007" y="5005615"/>
                    <a:ext cx="557153"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135" name="Group 22">
                  <a:extLst>
                    <a:ext uri="{FF2B5EF4-FFF2-40B4-BE49-F238E27FC236}">
                      <a16:creationId xmlns:a16="http://schemas.microsoft.com/office/drawing/2014/main" id="{56155266-911A-4F84-B3D7-559F3755D608}"/>
                    </a:ext>
                  </a:extLst>
                </p:cNvPr>
                <p:cNvGrpSpPr>
                  <a:grpSpLocks/>
                </p:cNvGrpSpPr>
                <p:nvPr/>
              </p:nvGrpSpPr>
              <p:grpSpPr bwMode="auto">
                <a:xfrm>
                  <a:off x="4668103" y="2956261"/>
                  <a:ext cx="639233" cy="354329"/>
                  <a:chOff x="1877152" y="4791247"/>
                  <a:chExt cx="623208" cy="214429"/>
                </a:xfrm>
                <a:grpFill/>
              </p:grpSpPr>
              <p:sp>
                <p:nvSpPr>
                  <p:cNvPr id="167" name="Rectangle 166">
                    <a:extLst>
                      <a:ext uri="{FF2B5EF4-FFF2-40B4-BE49-F238E27FC236}">
                        <a16:creationId xmlns:a16="http://schemas.microsoft.com/office/drawing/2014/main" id="{BBC79163-BDB1-41FB-B431-00FE17008434}"/>
                      </a:ext>
                    </a:extLst>
                  </p:cNvPr>
                  <p:cNvSpPr/>
                  <p:nvPr/>
                </p:nvSpPr>
                <p:spPr bwMode="auto">
                  <a:xfrm>
                    <a:off x="1910501" y="4791246"/>
                    <a:ext cx="555605"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8" name="Isosceles Triangle 167">
                    <a:extLst>
                      <a:ext uri="{FF2B5EF4-FFF2-40B4-BE49-F238E27FC236}">
                        <a16:creationId xmlns:a16="http://schemas.microsoft.com/office/drawing/2014/main" id="{75B6E5A7-9589-4BB0-BA21-0FB8CE9DEA16}"/>
                      </a:ext>
                    </a:extLst>
                  </p:cNvPr>
                  <p:cNvSpPr/>
                  <p:nvPr/>
                </p:nvSpPr>
                <p:spPr bwMode="auto">
                  <a:xfrm rot="16200000">
                    <a:off x="1786293"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9" name="Isosceles Triangle 168">
                    <a:extLst>
                      <a:ext uri="{FF2B5EF4-FFF2-40B4-BE49-F238E27FC236}">
                        <a16:creationId xmlns:a16="http://schemas.microsoft.com/office/drawing/2014/main" id="{B932E149-5532-4906-B20D-BC795EC30874}"/>
                      </a:ext>
                    </a:extLst>
                  </p:cNvPr>
                  <p:cNvSpPr/>
                  <p:nvPr/>
                </p:nvSpPr>
                <p:spPr bwMode="auto">
                  <a:xfrm rot="5400000">
                    <a:off x="2375946"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70" name="Straight Connector 169">
                    <a:extLst>
                      <a:ext uri="{FF2B5EF4-FFF2-40B4-BE49-F238E27FC236}">
                        <a16:creationId xmlns:a16="http://schemas.microsoft.com/office/drawing/2014/main" id="{3C21B768-81E6-405D-B15A-79C739878EE9}"/>
                      </a:ext>
                    </a:extLst>
                  </p:cNvPr>
                  <p:cNvCxnSpPr>
                    <a:stCxn id="168" idx="4"/>
                  </p:cNvCxnSpPr>
                  <p:nvPr/>
                </p:nvCxnSpPr>
                <p:spPr bwMode="auto">
                  <a:xfrm flipH="1">
                    <a:off x="1876453"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F99BB7EC-CE75-4E11-9B42-8713A501D9DF}"/>
                      </a:ext>
                    </a:extLst>
                  </p:cNvPr>
                  <p:cNvCxnSpPr>
                    <a:stCxn id="168" idx="0"/>
                    <a:endCxn id="168" idx="2"/>
                  </p:cNvCxnSpPr>
                  <p:nvPr/>
                </p:nvCxnSpPr>
                <p:spPr bwMode="auto">
                  <a:xfrm>
                    <a:off x="1876453"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ADFBA9B4-6501-449A-83C4-E88BFC3DC983}"/>
                      </a:ext>
                    </a:extLst>
                  </p:cNvPr>
                  <p:cNvCxnSpPr>
                    <a:stCxn id="169" idx="2"/>
                  </p:cNvCxnSpPr>
                  <p:nvPr/>
                </p:nvCxnSpPr>
                <p:spPr bwMode="auto">
                  <a:xfrm>
                    <a:off x="2466106"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50AFB834-7095-4547-9253-CCFCF5ED71DA}"/>
                      </a:ext>
                    </a:extLst>
                  </p:cNvPr>
                  <p:cNvCxnSpPr>
                    <a:endCxn id="169" idx="4"/>
                  </p:cNvCxnSpPr>
                  <p:nvPr/>
                </p:nvCxnSpPr>
                <p:spPr bwMode="auto">
                  <a:xfrm flipH="1">
                    <a:off x="2466106"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978EF7A3-91DC-480C-B1F2-495C1C15892E}"/>
                      </a:ext>
                    </a:extLst>
                  </p:cNvPr>
                  <p:cNvCxnSpPr>
                    <a:stCxn id="168" idx="4"/>
                    <a:endCxn id="169" idx="2"/>
                  </p:cNvCxnSpPr>
                  <p:nvPr/>
                </p:nvCxnSpPr>
                <p:spPr bwMode="auto">
                  <a:xfrm>
                    <a:off x="1910501" y="4791246"/>
                    <a:ext cx="55560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AE42B79-0685-4F92-BD45-377152960303}"/>
                      </a:ext>
                    </a:extLst>
                  </p:cNvPr>
                  <p:cNvCxnSpPr>
                    <a:stCxn id="168" idx="2"/>
                  </p:cNvCxnSpPr>
                  <p:nvPr/>
                </p:nvCxnSpPr>
                <p:spPr bwMode="auto">
                  <a:xfrm>
                    <a:off x="1910501" y="5005615"/>
                    <a:ext cx="55560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136" name="Group 23">
                  <a:extLst>
                    <a:ext uri="{FF2B5EF4-FFF2-40B4-BE49-F238E27FC236}">
                      <a16:creationId xmlns:a16="http://schemas.microsoft.com/office/drawing/2014/main" id="{C62B25EF-6676-4AA6-8B11-6C1CCD5995D8}"/>
                    </a:ext>
                  </a:extLst>
                </p:cNvPr>
                <p:cNvGrpSpPr>
                  <a:grpSpLocks/>
                </p:cNvGrpSpPr>
                <p:nvPr/>
              </p:nvGrpSpPr>
              <p:grpSpPr bwMode="auto">
                <a:xfrm>
                  <a:off x="5309110" y="2956261"/>
                  <a:ext cx="639233" cy="354329"/>
                  <a:chOff x="1877152" y="4791247"/>
                  <a:chExt cx="623208" cy="214429"/>
                </a:xfrm>
                <a:grpFill/>
              </p:grpSpPr>
              <p:sp>
                <p:nvSpPr>
                  <p:cNvPr id="158" name="Rectangle 157">
                    <a:extLst>
                      <a:ext uri="{FF2B5EF4-FFF2-40B4-BE49-F238E27FC236}">
                        <a16:creationId xmlns:a16="http://schemas.microsoft.com/office/drawing/2014/main" id="{C16A40E3-2462-4643-A070-685E3F00B81E}"/>
                      </a:ext>
                    </a:extLst>
                  </p:cNvPr>
                  <p:cNvSpPr/>
                  <p:nvPr/>
                </p:nvSpPr>
                <p:spPr bwMode="auto">
                  <a:xfrm>
                    <a:off x="1910813" y="4791246"/>
                    <a:ext cx="555605"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9" name="Isosceles Triangle 158">
                    <a:extLst>
                      <a:ext uri="{FF2B5EF4-FFF2-40B4-BE49-F238E27FC236}">
                        <a16:creationId xmlns:a16="http://schemas.microsoft.com/office/drawing/2014/main" id="{C8549A43-EA2C-46C9-A2B8-536CC3E98139}"/>
                      </a:ext>
                    </a:extLst>
                  </p:cNvPr>
                  <p:cNvSpPr/>
                  <p:nvPr/>
                </p:nvSpPr>
                <p:spPr bwMode="auto">
                  <a:xfrm rot="16200000">
                    <a:off x="1786605"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0" name="Isosceles Triangle 159">
                    <a:extLst>
                      <a:ext uri="{FF2B5EF4-FFF2-40B4-BE49-F238E27FC236}">
                        <a16:creationId xmlns:a16="http://schemas.microsoft.com/office/drawing/2014/main" id="{314011E5-D7D2-4A52-B1BC-AF189D83FBD7}"/>
                      </a:ext>
                    </a:extLst>
                  </p:cNvPr>
                  <p:cNvSpPr/>
                  <p:nvPr/>
                </p:nvSpPr>
                <p:spPr bwMode="auto">
                  <a:xfrm rot="5400000">
                    <a:off x="2376258"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61" name="Straight Connector 160">
                    <a:extLst>
                      <a:ext uri="{FF2B5EF4-FFF2-40B4-BE49-F238E27FC236}">
                        <a16:creationId xmlns:a16="http://schemas.microsoft.com/office/drawing/2014/main" id="{1207568C-E4B7-4648-8585-086AD7D54103}"/>
                      </a:ext>
                    </a:extLst>
                  </p:cNvPr>
                  <p:cNvCxnSpPr>
                    <a:stCxn id="159" idx="4"/>
                  </p:cNvCxnSpPr>
                  <p:nvPr/>
                </p:nvCxnSpPr>
                <p:spPr bwMode="auto">
                  <a:xfrm flipH="1">
                    <a:off x="1876765"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B1C72CFD-363D-4C07-B9BD-6A5D68339514}"/>
                      </a:ext>
                    </a:extLst>
                  </p:cNvPr>
                  <p:cNvCxnSpPr>
                    <a:stCxn id="159" idx="0"/>
                    <a:endCxn id="159" idx="2"/>
                  </p:cNvCxnSpPr>
                  <p:nvPr/>
                </p:nvCxnSpPr>
                <p:spPr bwMode="auto">
                  <a:xfrm>
                    <a:off x="1876765"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E82EB161-EB4B-42E3-804F-0DECF79575F5}"/>
                      </a:ext>
                    </a:extLst>
                  </p:cNvPr>
                  <p:cNvCxnSpPr>
                    <a:stCxn id="160" idx="2"/>
                  </p:cNvCxnSpPr>
                  <p:nvPr/>
                </p:nvCxnSpPr>
                <p:spPr bwMode="auto">
                  <a:xfrm>
                    <a:off x="2466418"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1D452604-F133-4632-A7F0-A365F31EC116}"/>
                      </a:ext>
                    </a:extLst>
                  </p:cNvPr>
                  <p:cNvCxnSpPr>
                    <a:endCxn id="160" idx="4"/>
                  </p:cNvCxnSpPr>
                  <p:nvPr/>
                </p:nvCxnSpPr>
                <p:spPr bwMode="auto">
                  <a:xfrm flipH="1">
                    <a:off x="2466418"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AAE384EA-1000-4442-8B95-3A8D0CF119E8}"/>
                      </a:ext>
                    </a:extLst>
                  </p:cNvPr>
                  <p:cNvCxnSpPr>
                    <a:stCxn id="159" idx="4"/>
                    <a:endCxn id="160" idx="2"/>
                  </p:cNvCxnSpPr>
                  <p:nvPr/>
                </p:nvCxnSpPr>
                <p:spPr bwMode="auto">
                  <a:xfrm>
                    <a:off x="1910813" y="4791246"/>
                    <a:ext cx="55560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DD245B0-4B7C-46F4-B388-42B1B6D1E410}"/>
                      </a:ext>
                    </a:extLst>
                  </p:cNvPr>
                  <p:cNvCxnSpPr>
                    <a:stCxn id="159" idx="2"/>
                  </p:cNvCxnSpPr>
                  <p:nvPr/>
                </p:nvCxnSpPr>
                <p:spPr bwMode="auto">
                  <a:xfrm>
                    <a:off x="1910813" y="5005615"/>
                    <a:ext cx="55560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137" name="Group 24">
                  <a:extLst>
                    <a:ext uri="{FF2B5EF4-FFF2-40B4-BE49-F238E27FC236}">
                      <a16:creationId xmlns:a16="http://schemas.microsoft.com/office/drawing/2014/main" id="{0D8D5A30-25FF-4C7B-BBC1-C96940614746}"/>
                    </a:ext>
                  </a:extLst>
                </p:cNvPr>
                <p:cNvGrpSpPr>
                  <a:grpSpLocks/>
                </p:cNvGrpSpPr>
                <p:nvPr/>
              </p:nvGrpSpPr>
              <p:grpSpPr bwMode="auto">
                <a:xfrm>
                  <a:off x="5948343" y="2956261"/>
                  <a:ext cx="639233" cy="354329"/>
                  <a:chOff x="1877152" y="4791247"/>
                  <a:chExt cx="623208" cy="214429"/>
                </a:xfrm>
                <a:grpFill/>
              </p:grpSpPr>
              <p:sp>
                <p:nvSpPr>
                  <p:cNvPr id="149" name="Rectangle 148">
                    <a:extLst>
                      <a:ext uri="{FF2B5EF4-FFF2-40B4-BE49-F238E27FC236}">
                        <a16:creationId xmlns:a16="http://schemas.microsoft.com/office/drawing/2014/main" id="{1C034CEB-6DFD-46EA-8E67-9016996E4422}"/>
                      </a:ext>
                    </a:extLst>
                  </p:cNvPr>
                  <p:cNvSpPr/>
                  <p:nvPr/>
                </p:nvSpPr>
                <p:spPr bwMode="auto">
                  <a:xfrm>
                    <a:off x="1911307" y="4791246"/>
                    <a:ext cx="555606" cy="21436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0" name="Isosceles Triangle 149">
                    <a:extLst>
                      <a:ext uri="{FF2B5EF4-FFF2-40B4-BE49-F238E27FC236}">
                        <a16:creationId xmlns:a16="http://schemas.microsoft.com/office/drawing/2014/main" id="{E9C5FAB4-2C61-4A16-B5B8-31D1A894DD00}"/>
                      </a:ext>
                    </a:extLst>
                  </p:cNvPr>
                  <p:cNvSpPr/>
                  <p:nvPr/>
                </p:nvSpPr>
                <p:spPr bwMode="auto">
                  <a:xfrm rot="16200000">
                    <a:off x="1787098"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1" name="Isosceles Triangle 150">
                    <a:extLst>
                      <a:ext uri="{FF2B5EF4-FFF2-40B4-BE49-F238E27FC236}">
                        <a16:creationId xmlns:a16="http://schemas.microsoft.com/office/drawing/2014/main" id="{A7ACF3C0-F621-456F-BAC3-8B67D91C1795}"/>
                      </a:ext>
                    </a:extLst>
                  </p:cNvPr>
                  <p:cNvSpPr/>
                  <p:nvPr/>
                </p:nvSpPr>
                <p:spPr bwMode="auto">
                  <a:xfrm rot="5400000">
                    <a:off x="2376752" y="4881407"/>
                    <a:ext cx="214369" cy="34048"/>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52" name="Straight Connector 151">
                    <a:extLst>
                      <a:ext uri="{FF2B5EF4-FFF2-40B4-BE49-F238E27FC236}">
                        <a16:creationId xmlns:a16="http://schemas.microsoft.com/office/drawing/2014/main" id="{A409FE87-65FD-4578-96BA-ED12861FE3A1}"/>
                      </a:ext>
                    </a:extLst>
                  </p:cNvPr>
                  <p:cNvCxnSpPr>
                    <a:stCxn id="150" idx="4"/>
                  </p:cNvCxnSpPr>
                  <p:nvPr/>
                </p:nvCxnSpPr>
                <p:spPr bwMode="auto">
                  <a:xfrm flipH="1">
                    <a:off x="1877258"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F3E4999A-0A9D-4033-86F8-6DC0F5E6977E}"/>
                      </a:ext>
                    </a:extLst>
                  </p:cNvPr>
                  <p:cNvCxnSpPr>
                    <a:stCxn id="150" idx="0"/>
                    <a:endCxn id="150" idx="2"/>
                  </p:cNvCxnSpPr>
                  <p:nvPr/>
                </p:nvCxnSpPr>
                <p:spPr bwMode="auto">
                  <a:xfrm>
                    <a:off x="1877258"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7DE5679-2ED5-4445-A375-A237ACF701FC}"/>
                      </a:ext>
                    </a:extLst>
                  </p:cNvPr>
                  <p:cNvCxnSpPr>
                    <a:stCxn id="151" idx="2"/>
                  </p:cNvCxnSpPr>
                  <p:nvPr/>
                </p:nvCxnSpPr>
                <p:spPr bwMode="auto">
                  <a:xfrm>
                    <a:off x="2466912" y="4791246"/>
                    <a:ext cx="34048" cy="10766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ADD37302-1732-4555-A774-C1629F3639A4}"/>
                      </a:ext>
                    </a:extLst>
                  </p:cNvPr>
                  <p:cNvCxnSpPr>
                    <a:endCxn id="151" idx="4"/>
                  </p:cNvCxnSpPr>
                  <p:nvPr/>
                </p:nvCxnSpPr>
                <p:spPr bwMode="auto">
                  <a:xfrm flipH="1">
                    <a:off x="2466912" y="4898911"/>
                    <a:ext cx="34048" cy="10670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1EF8DE3F-90E1-49FE-8CF1-65DDC44C1D64}"/>
                      </a:ext>
                    </a:extLst>
                  </p:cNvPr>
                  <p:cNvCxnSpPr>
                    <a:stCxn id="150" idx="4"/>
                    <a:endCxn id="151" idx="2"/>
                  </p:cNvCxnSpPr>
                  <p:nvPr/>
                </p:nvCxnSpPr>
                <p:spPr bwMode="auto">
                  <a:xfrm>
                    <a:off x="1911307" y="4791246"/>
                    <a:ext cx="55560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19E7D3B-9B8B-4A50-80E6-87532D1CD851}"/>
                      </a:ext>
                    </a:extLst>
                  </p:cNvPr>
                  <p:cNvCxnSpPr>
                    <a:stCxn id="150" idx="2"/>
                  </p:cNvCxnSpPr>
                  <p:nvPr/>
                </p:nvCxnSpPr>
                <p:spPr bwMode="auto">
                  <a:xfrm>
                    <a:off x="1911307" y="5005615"/>
                    <a:ext cx="55560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cxnSp>
              <p:nvCxnSpPr>
                <p:cNvPr id="138" name="Straight Connector 137">
                  <a:extLst>
                    <a:ext uri="{FF2B5EF4-FFF2-40B4-BE49-F238E27FC236}">
                      <a16:creationId xmlns:a16="http://schemas.microsoft.com/office/drawing/2014/main" id="{E73FB256-2CF3-49F7-A195-E6F7B69B19A4}"/>
                    </a:ext>
                  </a:extLst>
                </p:cNvPr>
                <p:cNvCxnSpPr/>
                <p:nvPr/>
              </p:nvCxnSpPr>
              <p:spPr bwMode="auto">
                <a:xfrm>
                  <a:off x="7829571" y="2956260"/>
                  <a:ext cx="57147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sp>
              <p:nvSpPr>
                <p:cNvPr id="139" name="TextBox 26">
                  <a:extLst>
                    <a:ext uri="{FF2B5EF4-FFF2-40B4-BE49-F238E27FC236}">
                      <a16:creationId xmlns:a16="http://schemas.microsoft.com/office/drawing/2014/main" id="{FB479E87-C426-4987-B8F9-2A1F80638379}"/>
                    </a:ext>
                  </a:extLst>
                </p:cNvPr>
                <p:cNvSpPr txBox="1">
                  <a:spLocks noChangeArrowheads="1"/>
                </p:cNvSpPr>
                <p:nvPr/>
              </p:nvSpPr>
              <p:spPr bwMode="auto">
                <a:xfrm>
                  <a:off x="1470277" y="2987568"/>
                  <a:ext cx="606404" cy="30796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latin typeface="+mn-lt"/>
                    </a:rPr>
                    <a:t>Start bit</a:t>
                  </a:r>
                </a:p>
              </p:txBody>
            </p:sp>
            <p:sp>
              <p:nvSpPr>
                <p:cNvPr id="140" name="TextBox 27">
                  <a:extLst>
                    <a:ext uri="{FF2B5EF4-FFF2-40B4-BE49-F238E27FC236}">
                      <a16:creationId xmlns:a16="http://schemas.microsoft.com/office/drawing/2014/main" id="{8EC3A358-842A-4370-959D-F7FF46FA157F}"/>
                    </a:ext>
                  </a:extLst>
                </p:cNvPr>
                <p:cNvSpPr txBox="1">
                  <a:spLocks noChangeArrowheads="1"/>
                </p:cNvSpPr>
                <p:nvPr/>
              </p:nvSpPr>
              <p:spPr bwMode="auto">
                <a:xfrm>
                  <a:off x="7259173" y="2963076"/>
                  <a:ext cx="917437" cy="307966"/>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latin typeface="+mn-lt"/>
                    </a:rPr>
                    <a:t>Stop bit</a:t>
                  </a:r>
                </a:p>
              </p:txBody>
            </p:sp>
            <p:sp>
              <p:nvSpPr>
                <p:cNvPr id="141" name="TextBox 28">
                  <a:extLst>
                    <a:ext uri="{FF2B5EF4-FFF2-40B4-BE49-F238E27FC236}">
                      <a16:creationId xmlns:a16="http://schemas.microsoft.com/office/drawing/2014/main" id="{C48BEAA1-98DD-40A5-8FDF-248A38018CF2}"/>
                    </a:ext>
                  </a:extLst>
                </p:cNvPr>
                <p:cNvSpPr txBox="1">
                  <a:spLocks noChangeArrowheads="1"/>
                </p:cNvSpPr>
                <p:nvPr/>
              </p:nvSpPr>
              <p:spPr bwMode="auto">
                <a:xfrm>
                  <a:off x="2247484" y="2987568"/>
                  <a:ext cx="410575"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0</a:t>
                  </a:r>
                </a:p>
              </p:txBody>
            </p:sp>
            <p:sp>
              <p:nvSpPr>
                <p:cNvPr id="142" name="TextBox 29">
                  <a:extLst>
                    <a:ext uri="{FF2B5EF4-FFF2-40B4-BE49-F238E27FC236}">
                      <a16:creationId xmlns:a16="http://schemas.microsoft.com/office/drawing/2014/main" id="{B7143FFF-8A86-47A4-9EEC-3F7F135936C0}"/>
                    </a:ext>
                  </a:extLst>
                </p:cNvPr>
                <p:cNvSpPr txBox="1">
                  <a:spLocks noChangeArrowheads="1"/>
                </p:cNvSpPr>
                <p:nvPr/>
              </p:nvSpPr>
              <p:spPr bwMode="auto">
                <a:xfrm>
                  <a:off x="2895000" y="2987568"/>
                  <a:ext cx="391148"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1</a:t>
                  </a:r>
                </a:p>
              </p:txBody>
            </p:sp>
            <p:sp>
              <p:nvSpPr>
                <p:cNvPr id="143" name="TextBox 30">
                  <a:extLst>
                    <a:ext uri="{FF2B5EF4-FFF2-40B4-BE49-F238E27FC236}">
                      <a16:creationId xmlns:a16="http://schemas.microsoft.com/office/drawing/2014/main" id="{834E4E7D-E2CB-48A1-A849-F9EBFDFC8A38}"/>
                    </a:ext>
                  </a:extLst>
                </p:cNvPr>
                <p:cNvSpPr txBox="1">
                  <a:spLocks noChangeArrowheads="1"/>
                </p:cNvSpPr>
                <p:nvPr/>
              </p:nvSpPr>
              <p:spPr bwMode="auto">
                <a:xfrm>
                  <a:off x="3527639" y="2986935"/>
                  <a:ext cx="396707"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2</a:t>
                  </a:r>
                </a:p>
              </p:txBody>
            </p:sp>
            <p:sp>
              <p:nvSpPr>
                <p:cNvPr id="144" name="TextBox 31">
                  <a:extLst>
                    <a:ext uri="{FF2B5EF4-FFF2-40B4-BE49-F238E27FC236}">
                      <a16:creationId xmlns:a16="http://schemas.microsoft.com/office/drawing/2014/main" id="{8F18238C-FB4C-4508-A40A-2DDEC5695F30}"/>
                    </a:ext>
                  </a:extLst>
                </p:cNvPr>
                <p:cNvSpPr txBox="1">
                  <a:spLocks noChangeArrowheads="1"/>
                </p:cNvSpPr>
                <p:nvPr/>
              </p:nvSpPr>
              <p:spPr bwMode="auto">
                <a:xfrm>
                  <a:off x="4151985" y="2995732"/>
                  <a:ext cx="394409"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3</a:t>
                  </a:r>
                </a:p>
              </p:txBody>
            </p:sp>
            <p:sp>
              <p:nvSpPr>
                <p:cNvPr id="145" name="TextBox 32">
                  <a:extLst>
                    <a:ext uri="{FF2B5EF4-FFF2-40B4-BE49-F238E27FC236}">
                      <a16:creationId xmlns:a16="http://schemas.microsoft.com/office/drawing/2014/main" id="{44C5D2B9-4233-4B0E-9A70-9A06C6A7B033}"/>
                    </a:ext>
                  </a:extLst>
                </p:cNvPr>
                <p:cNvSpPr txBox="1">
                  <a:spLocks noChangeArrowheads="1"/>
                </p:cNvSpPr>
                <p:nvPr/>
              </p:nvSpPr>
              <p:spPr bwMode="auto">
                <a:xfrm>
                  <a:off x="4801697" y="2987568"/>
                  <a:ext cx="422268"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4</a:t>
                  </a:r>
                </a:p>
              </p:txBody>
            </p:sp>
            <p:sp>
              <p:nvSpPr>
                <p:cNvPr id="146" name="TextBox 33">
                  <a:extLst>
                    <a:ext uri="{FF2B5EF4-FFF2-40B4-BE49-F238E27FC236}">
                      <a16:creationId xmlns:a16="http://schemas.microsoft.com/office/drawing/2014/main" id="{8E0BCDA0-153B-40D5-91CC-4A3811FA6ADE}"/>
                    </a:ext>
                  </a:extLst>
                </p:cNvPr>
                <p:cNvSpPr txBox="1">
                  <a:spLocks noChangeArrowheads="1"/>
                </p:cNvSpPr>
                <p:nvPr/>
              </p:nvSpPr>
              <p:spPr bwMode="auto">
                <a:xfrm>
                  <a:off x="5436107" y="2988202"/>
                  <a:ext cx="394766"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5</a:t>
                  </a:r>
                </a:p>
              </p:txBody>
            </p:sp>
            <p:sp>
              <p:nvSpPr>
                <p:cNvPr id="147" name="TextBox 34">
                  <a:extLst>
                    <a:ext uri="{FF2B5EF4-FFF2-40B4-BE49-F238E27FC236}">
                      <a16:creationId xmlns:a16="http://schemas.microsoft.com/office/drawing/2014/main" id="{2F1239EC-868B-48F9-9828-BA05B188E10B}"/>
                    </a:ext>
                  </a:extLst>
                </p:cNvPr>
                <p:cNvSpPr txBox="1">
                  <a:spLocks noChangeArrowheads="1"/>
                </p:cNvSpPr>
                <p:nvPr/>
              </p:nvSpPr>
              <p:spPr bwMode="auto">
                <a:xfrm>
                  <a:off x="6073787" y="2987568"/>
                  <a:ext cx="401834"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6</a:t>
                  </a:r>
                </a:p>
              </p:txBody>
            </p:sp>
            <p:sp>
              <p:nvSpPr>
                <p:cNvPr id="148" name="TextBox 35">
                  <a:extLst>
                    <a:ext uri="{FF2B5EF4-FFF2-40B4-BE49-F238E27FC236}">
                      <a16:creationId xmlns:a16="http://schemas.microsoft.com/office/drawing/2014/main" id="{A9633195-F927-4700-BCDE-26FA6ACE8DC6}"/>
                    </a:ext>
                  </a:extLst>
                </p:cNvPr>
                <p:cNvSpPr txBox="1">
                  <a:spLocks noChangeArrowheads="1"/>
                </p:cNvSpPr>
                <p:nvPr/>
              </p:nvSpPr>
              <p:spPr bwMode="auto">
                <a:xfrm>
                  <a:off x="6719618" y="2987568"/>
                  <a:ext cx="378668" cy="2771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7</a:t>
                  </a:r>
                </a:p>
              </p:txBody>
            </p:sp>
          </p:grpSp>
          <p:sp>
            <p:nvSpPr>
              <p:cNvPr id="116" name="TextBox 218">
                <a:extLst>
                  <a:ext uri="{FF2B5EF4-FFF2-40B4-BE49-F238E27FC236}">
                    <a16:creationId xmlns:a16="http://schemas.microsoft.com/office/drawing/2014/main" id="{6A9E765B-CF1A-481E-A836-DBF3D5C55C34}"/>
                  </a:ext>
                </a:extLst>
              </p:cNvPr>
              <p:cNvSpPr txBox="1">
                <a:spLocks noChangeArrowheads="1"/>
              </p:cNvSpPr>
              <p:nvPr/>
            </p:nvSpPr>
            <p:spPr bwMode="auto">
              <a:xfrm>
                <a:off x="1007140" y="4414839"/>
                <a:ext cx="10043893" cy="33855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600" b="0" dirty="0">
                    <a:latin typeface="+mn-lt"/>
                  </a:rPr>
                  <a:t>Transfer one byte without parity bit</a:t>
                </a:r>
              </a:p>
            </p:txBody>
          </p:sp>
        </p:grpSp>
        <p:grpSp>
          <p:nvGrpSpPr>
            <p:cNvPr id="6" name="Group 5">
              <a:extLst>
                <a:ext uri="{FF2B5EF4-FFF2-40B4-BE49-F238E27FC236}">
                  <a16:creationId xmlns:a16="http://schemas.microsoft.com/office/drawing/2014/main" id="{08D54431-956D-49CD-9906-896E231FFD83}"/>
                </a:ext>
              </a:extLst>
            </p:cNvPr>
            <p:cNvGrpSpPr/>
            <p:nvPr/>
          </p:nvGrpSpPr>
          <p:grpSpPr>
            <a:xfrm>
              <a:off x="844221" y="5264150"/>
              <a:ext cx="10596127" cy="827505"/>
              <a:chOff x="844221" y="5264150"/>
              <a:chExt cx="10596127" cy="827505"/>
            </a:xfrm>
            <a:grpFill/>
          </p:grpSpPr>
          <p:grpSp>
            <p:nvGrpSpPr>
              <p:cNvPr id="7" name="Group 100">
                <a:extLst>
                  <a:ext uri="{FF2B5EF4-FFF2-40B4-BE49-F238E27FC236}">
                    <a16:creationId xmlns:a16="http://schemas.microsoft.com/office/drawing/2014/main" id="{6D40B2EE-D0C4-432F-AEC2-95BB6153F3E3}"/>
                  </a:ext>
                </a:extLst>
              </p:cNvPr>
              <p:cNvGrpSpPr>
                <a:grpSpLocks/>
              </p:cNvGrpSpPr>
              <p:nvPr/>
            </p:nvGrpSpPr>
            <p:grpSpPr bwMode="auto">
              <a:xfrm>
                <a:off x="2503039" y="5264151"/>
                <a:ext cx="852683" cy="354013"/>
                <a:chOff x="1877152" y="4791247"/>
                <a:chExt cx="623208" cy="214429"/>
              </a:xfrm>
              <a:grpFill/>
              <a:effectLst>
                <a:outerShdw blurRad="50800" dist="38100" dir="2700000" algn="tl" rotWithShape="0">
                  <a:prstClr val="black">
                    <a:alpha val="40000"/>
                  </a:prstClr>
                </a:outerShdw>
              </a:effectLst>
            </p:grpSpPr>
            <p:sp>
              <p:nvSpPr>
                <p:cNvPr id="106" name="Rectangle 105">
                  <a:extLst>
                    <a:ext uri="{FF2B5EF4-FFF2-40B4-BE49-F238E27FC236}">
                      <a16:creationId xmlns:a16="http://schemas.microsoft.com/office/drawing/2014/main" id="{01ADE1F0-F6D6-47E2-AD8E-EFEF2AF5B529}"/>
                    </a:ext>
                  </a:extLst>
                </p:cNvPr>
                <p:cNvSpPr/>
                <p:nvPr/>
              </p:nvSpPr>
              <p:spPr bwMode="auto">
                <a:xfrm>
                  <a:off x="1909626" y="4791247"/>
                  <a:ext cx="558259"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7" name="Isosceles Triangle 106">
                  <a:extLst>
                    <a:ext uri="{FF2B5EF4-FFF2-40B4-BE49-F238E27FC236}">
                      <a16:creationId xmlns:a16="http://schemas.microsoft.com/office/drawing/2014/main" id="{55E04E6A-4A1E-4D2B-846C-1F08208D5727}"/>
                    </a:ext>
                  </a:extLst>
                </p:cNvPr>
                <p:cNvSpPr/>
                <p:nvPr/>
              </p:nvSpPr>
              <p:spPr bwMode="auto">
                <a:xfrm rot="16200000">
                  <a:off x="1786175" y="4882224"/>
                  <a:ext cx="214429" cy="32474"/>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8" name="Isosceles Triangle 107">
                  <a:extLst>
                    <a:ext uri="{FF2B5EF4-FFF2-40B4-BE49-F238E27FC236}">
                      <a16:creationId xmlns:a16="http://schemas.microsoft.com/office/drawing/2014/main" id="{8A8A4B44-E0BA-4737-A7A0-580D86D7BA0E}"/>
                    </a:ext>
                  </a:extLst>
                </p:cNvPr>
                <p:cNvSpPr/>
                <p:nvPr/>
              </p:nvSpPr>
              <p:spPr bwMode="auto">
                <a:xfrm rot="5400000">
                  <a:off x="2376908" y="4882224"/>
                  <a:ext cx="214429" cy="32474"/>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09" name="Straight Connector 108">
                  <a:extLst>
                    <a:ext uri="{FF2B5EF4-FFF2-40B4-BE49-F238E27FC236}">
                      <a16:creationId xmlns:a16="http://schemas.microsoft.com/office/drawing/2014/main" id="{6DE5793F-C75E-402D-88FF-FFA752712834}"/>
                    </a:ext>
                  </a:extLst>
                </p:cNvPr>
                <p:cNvCxnSpPr>
                  <a:stCxn id="107" idx="4"/>
                </p:cNvCxnSpPr>
                <p:nvPr/>
              </p:nvCxnSpPr>
              <p:spPr bwMode="auto">
                <a:xfrm flipH="1">
                  <a:off x="1877152" y="4791247"/>
                  <a:ext cx="32474"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95F98D44-2137-4B92-BFB1-A87C7F42BAD4}"/>
                    </a:ext>
                  </a:extLst>
                </p:cNvPr>
                <p:cNvCxnSpPr>
                  <a:stCxn id="107" idx="0"/>
                  <a:endCxn id="107" idx="2"/>
                </p:cNvCxnSpPr>
                <p:nvPr/>
              </p:nvCxnSpPr>
              <p:spPr bwMode="auto">
                <a:xfrm>
                  <a:off x="1877152" y="4898942"/>
                  <a:ext cx="32474"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6467C263-458C-43ED-9DE8-516B18C44CE3}"/>
                    </a:ext>
                  </a:extLst>
                </p:cNvPr>
                <p:cNvCxnSpPr>
                  <a:stCxn id="108" idx="2"/>
                </p:cNvCxnSpPr>
                <p:nvPr/>
              </p:nvCxnSpPr>
              <p:spPr bwMode="auto">
                <a:xfrm>
                  <a:off x="2467886" y="4791247"/>
                  <a:ext cx="32474"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27A2654-3601-4922-A8EF-4CA733965048}"/>
                    </a:ext>
                  </a:extLst>
                </p:cNvPr>
                <p:cNvCxnSpPr>
                  <a:endCxn id="108" idx="4"/>
                </p:cNvCxnSpPr>
                <p:nvPr/>
              </p:nvCxnSpPr>
              <p:spPr bwMode="auto">
                <a:xfrm flipH="1">
                  <a:off x="2467886" y="4898942"/>
                  <a:ext cx="32474"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1CA5F5A0-3718-4085-A049-CEF3E0E0A0D3}"/>
                    </a:ext>
                  </a:extLst>
                </p:cNvPr>
                <p:cNvCxnSpPr>
                  <a:stCxn id="107" idx="4"/>
                  <a:endCxn id="108" idx="2"/>
                </p:cNvCxnSpPr>
                <p:nvPr/>
              </p:nvCxnSpPr>
              <p:spPr bwMode="auto">
                <a:xfrm>
                  <a:off x="1909626" y="4791247"/>
                  <a:ext cx="55825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2B8DB0A4-8A8A-464B-926C-074C9A5D0E37}"/>
                    </a:ext>
                  </a:extLst>
                </p:cNvPr>
                <p:cNvCxnSpPr>
                  <a:stCxn id="107" idx="2"/>
                </p:cNvCxnSpPr>
                <p:nvPr/>
              </p:nvCxnSpPr>
              <p:spPr bwMode="auto">
                <a:xfrm>
                  <a:off x="1909626" y="5005676"/>
                  <a:ext cx="55825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cxnSp>
            <p:nvCxnSpPr>
              <p:cNvPr id="8" name="Straight Connector 7">
                <a:extLst>
                  <a:ext uri="{FF2B5EF4-FFF2-40B4-BE49-F238E27FC236}">
                    <a16:creationId xmlns:a16="http://schemas.microsoft.com/office/drawing/2014/main" id="{A2F7405D-745D-40C1-BB3A-112C954B4719}"/>
                  </a:ext>
                </a:extLst>
              </p:cNvPr>
              <p:cNvCxnSpPr/>
              <p:nvPr/>
            </p:nvCxnSpPr>
            <p:spPr bwMode="auto">
              <a:xfrm flipH="1">
                <a:off x="2456491" y="5441951"/>
                <a:ext cx="44432" cy="1762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9" name="Rectangle 8">
                <a:extLst>
                  <a:ext uri="{FF2B5EF4-FFF2-40B4-BE49-F238E27FC236}">
                    <a16:creationId xmlns:a16="http://schemas.microsoft.com/office/drawing/2014/main" id="{F5E2F39F-594C-4A6B-AC4F-2BF7E5A64457}"/>
                  </a:ext>
                </a:extLst>
              </p:cNvPr>
              <p:cNvSpPr/>
              <p:nvPr/>
            </p:nvSpPr>
            <p:spPr bwMode="auto">
              <a:xfrm>
                <a:off x="8514140" y="5264151"/>
                <a:ext cx="761702" cy="354013"/>
              </a:xfrm>
              <a:prstGeom prst="rect">
                <a:avLst/>
              </a:prstGeom>
              <a:grp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0" name="Isosceles Triangle 9">
                <a:extLst>
                  <a:ext uri="{FF2B5EF4-FFF2-40B4-BE49-F238E27FC236}">
                    <a16:creationId xmlns:a16="http://schemas.microsoft.com/office/drawing/2014/main" id="{14D69C40-17E0-4DCE-958F-1839C57A4418}"/>
                  </a:ext>
                </a:extLst>
              </p:cNvPr>
              <p:cNvSpPr/>
              <p:nvPr/>
            </p:nvSpPr>
            <p:spPr bwMode="auto">
              <a:xfrm rot="16200000">
                <a:off x="8313860" y="5417883"/>
                <a:ext cx="354013" cy="46548"/>
              </a:xfrm>
              <a:prstGeom prst="triangle">
                <a:avLst/>
              </a:prstGeom>
              <a:grp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1" name="Isosceles Triangle 10">
                <a:extLst>
                  <a:ext uri="{FF2B5EF4-FFF2-40B4-BE49-F238E27FC236}">
                    <a16:creationId xmlns:a16="http://schemas.microsoft.com/office/drawing/2014/main" id="{E70EB3E6-5002-4B10-9FEC-BD0DF3B8A667}"/>
                  </a:ext>
                </a:extLst>
              </p:cNvPr>
              <p:cNvSpPr/>
              <p:nvPr/>
            </p:nvSpPr>
            <p:spPr bwMode="auto">
              <a:xfrm rot="5400000">
                <a:off x="9121052" y="5418941"/>
                <a:ext cx="354013" cy="44433"/>
              </a:xfrm>
              <a:prstGeom prst="triangle">
                <a:avLst/>
              </a:prstGeom>
              <a:grp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cxnSp>
            <p:nvCxnSpPr>
              <p:cNvPr id="12" name="Straight Connector 11">
                <a:extLst>
                  <a:ext uri="{FF2B5EF4-FFF2-40B4-BE49-F238E27FC236}">
                    <a16:creationId xmlns:a16="http://schemas.microsoft.com/office/drawing/2014/main" id="{000A1CBC-4332-478D-B484-881BD3982327}"/>
                  </a:ext>
                </a:extLst>
              </p:cNvPr>
              <p:cNvCxnSpPr>
                <a:stCxn id="10" idx="4"/>
              </p:cNvCxnSpPr>
              <p:nvPr/>
            </p:nvCxnSpPr>
            <p:spPr bwMode="auto">
              <a:xfrm flipH="1">
                <a:off x="8467592" y="5264150"/>
                <a:ext cx="46548" cy="17780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traight Connector 12">
                <a:extLst>
                  <a:ext uri="{FF2B5EF4-FFF2-40B4-BE49-F238E27FC236}">
                    <a16:creationId xmlns:a16="http://schemas.microsoft.com/office/drawing/2014/main" id="{F1E56063-6F64-431E-90C0-4C40ECE1A18A}"/>
                  </a:ext>
                </a:extLst>
              </p:cNvPr>
              <p:cNvCxnSpPr>
                <a:stCxn id="10" idx="0"/>
                <a:endCxn id="10" idx="2"/>
              </p:cNvCxnSpPr>
              <p:nvPr/>
            </p:nvCxnSpPr>
            <p:spPr bwMode="auto">
              <a:xfrm>
                <a:off x="8467592" y="5441951"/>
                <a:ext cx="46548" cy="1762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4" name="Straight Connector 13">
                <a:extLst>
                  <a:ext uri="{FF2B5EF4-FFF2-40B4-BE49-F238E27FC236}">
                    <a16:creationId xmlns:a16="http://schemas.microsoft.com/office/drawing/2014/main" id="{71CFB5F5-38DA-4792-95DB-5CC5015427FE}"/>
                  </a:ext>
                </a:extLst>
              </p:cNvPr>
              <p:cNvCxnSpPr>
                <a:stCxn id="11" idx="2"/>
              </p:cNvCxnSpPr>
              <p:nvPr/>
            </p:nvCxnSpPr>
            <p:spPr bwMode="auto">
              <a:xfrm>
                <a:off x="9275842" y="5264150"/>
                <a:ext cx="44433" cy="17780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5" name="Straight Connector 14">
                <a:extLst>
                  <a:ext uri="{FF2B5EF4-FFF2-40B4-BE49-F238E27FC236}">
                    <a16:creationId xmlns:a16="http://schemas.microsoft.com/office/drawing/2014/main" id="{C63E2983-DB37-4078-9D65-EE627D440D48}"/>
                  </a:ext>
                </a:extLst>
              </p:cNvPr>
              <p:cNvCxnSpPr>
                <a:stCxn id="11" idx="0"/>
                <a:endCxn id="11" idx="4"/>
              </p:cNvCxnSpPr>
              <p:nvPr/>
            </p:nvCxnSpPr>
            <p:spPr bwMode="auto">
              <a:xfrm flipH="1">
                <a:off x="9275842" y="5441951"/>
                <a:ext cx="44433" cy="1762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6" name="Straight Connector 15">
                <a:extLst>
                  <a:ext uri="{FF2B5EF4-FFF2-40B4-BE49-F238E27FC236}">
                    <a16:creationId xmlns:a16="http://schemas.microsoft.com/office/drawing/2014/main" id="{25EA1FF8-F9E5-40C5-9A64-5D533BC910C7}"/>
                  </a:ext>
                </a:extLst>
              </p:cNvPr>
              <p:cNvCxnSpPr>
                <a:stCxn id="10" idx="4"/>
                <a:endCxn id="11" idx="2"/>
              </p:cNvCxnSpPr>
              <p:nvPr/>
            </p:nvCxnSpPr>
            <p:spPr bwMode="auto">
              <a:xfrm>
                <a:off x="8514140" y="5264150"/>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7" name="Straight Connector 16">
                <a:extLst>
                  <a:ext uri="{FF2B5EF4-FFF2-40B4-BE49-F238E27FC236}">
                    <a16:creationId xmlns:a16="http://schemas.microsoft.com/office/drawing/2014/main" id="{D35BE09F-ED3C-4A20-88B8-2D17FDF4544D}"/>
                  </a:ext>
                </a:extLst>
              </p:cNvPr>
              <p:cNvCxnSpPr>
                <a:stCxn id="10" idx="2"/>
              </p:cNvCxnSpPr>
              <p:nvPr/>
            </p:nvCxnSpPr>
            <p:spPr bwMode="auto">
              <a:xfrm>
                <a:off x="8514140" y="5618163"/>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8" name="Straight Connector 17">
                <a:extLst>
                  <a:ext uri="{FF2B5EF4-FFF2-40B4-BE49-F238E27FC236}">
                    <a16:creationId xmlns:a16="http://schemas.microsoft.com/office/drawing/2014/main" id="{3982D718-9235-42A9-97DC-A5F898C3B933}"/>
                  </a:ext>
                </a:extLst>
              </p:cNvPr>
              <p:cNvCxnSpPr/>
              <p:nvPr/>
            </p:nvCxnSpPr>
            <p:spPr bwMode="auto">
              <a:xfrm>
                <a:off x="1694789" y="5618163"/>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a:extLst>
                  <a:ext uri="{FF2B5EF4-FFF2-40B4-BE49-F238E27FC236}">
                    <a16:creationId xmlns:a16="http://schemas.microsoft.com/office/drawing/2014/main" id="{1BC3579B-A2EF-41F2-9B20-2BB21462DFB5}"/>
                  </a:ext>
                </a:extLst>
              </p:cNvPr>
              <p:cNvCxnSpPr/>
              <p:nvPr/>
            </p:nvCxnSpPr>
            <p:spPr bwMode="auto">
              <a:xfrm>
                <a:off x="1603807" y="5264151"/>
                <a:ext cx="90982" cy="3540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 name="Straight Connector 19">
                <a:extLst>
                  <a:ext uri="{FF2B5EF4-FFF2-40B4-BE49-F238E27FC236}">
                    <a16:creationId xmlns:a16="http://schemas.microsoft.com/office/drawing/2014/main" id="{DD6724F5-C208-4CE4-A5F7-F81C60E68F91}"/>
                  </a:ext>
                </a:extLst>
              </p:cNvPr>
              <p:cNvCxnSpPr/>
              <p:nvPr/>
            </p:nvCxnSpPr>
            <p:spPr bwMode="auto">
              <a:xfrm>
                <a:off x="844221" y="5264150"/>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21" name="Group 115">
                <a:extLst>
                  <a:ext uri="{FF2B5EF4-FFF2-40B4-BE49-F238E27FC236}">
                    <a16:creationId xmlns:a16="http://schemas.microsoft.com/office/drawing/2014/main" id="{9BE50A8F-0B51-44C9-8E04-2C8A6C325946}"/>
                  </a:ext>
                </a:extLst>
              </p:cNvPr>
              <p:cNvGrpSpPr>
                <a:grpSpLocks/>
              </p:cNvGrpSpPr>
              <p:nvPr/>
            </p:nvGrpSpPr>
            <p:grpSpPr bwMode="auto">
              <a:xfrm>
                <a:off x="3355723" y="5264151"/>
                <a:ext cx="852684" cy="354013"/>
                <a:chOff x="1877152" y="4791247"/>
                <a:chExt cx="623208" cy="214429"/>
              </a:xfrm>
              <a:grpFill/>
              <a:effectLst>
                <a:outerShdw blurRad="50800" dist="38100" dir="2700000" algn="tl" rotWithShape="0">
                  <a:prstClr val="black">
                    <a:alpha val="40000"/>
                  </a:prstClr>
                </a:outerShdw>
              </a:effectLst>
            </p:grpSpPr>
            <p:sp>
              <p:nvSpPr>
                <p:cNvPr id="97" name="Rectangle 96">
                  <a:extLst>
                    <a:ext uri="{FF2B5EF4-FFF2-40B4-BE49-F238E27FC236}">
                      <a16:creationId xmlns:a16="http://schemas.microsoft.com/office/drawing/2014/main" id="{C9EA6590-A1DC-4A9F-957C-7831434C879D}"/>
                    </a:ext>
                  </a:extLst>
                </p:cNvPr>
                <p:cNvSpPr/>
                <p:nvPr/>
              </p:nvSpPr>
              <p:spPr bwMode="auto">
                <a:xfrm>
                  <a:off x="1911173" y="4791247"/>
                  <a:ext cx="555165"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8" name="Isosceles Triangle 97">
                  <a:extLst>
                    <a:ext uri="{FF2B5EF4-FFF2-40B4-BE49-F238E27FC236}">
                      <a16:creationId xmlns:a16="http://schemas.microsoft.com/office/drawing/2014/main" id="{4963E6A8-84E3-473D-BD7D-7D71E9595B4F}"/>
                    </a:ext>
                  </a:extLst>
                </p:cNvPr>
                <p:cNvSpPr/>
                <p:nvPr/>
              </p:nvSpPr>
              <p:spPr bwMode="auto">
                <a:xfrm rot="16200000">
                  <a:off x="1786948" y="4881451"/>
                  <a:ext cx="214429" cy="3402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9" name="Isosceles Triangle 98">
                  <a:extLst>
                    <a:ext uri="{FF2B5EF4-FFF2-40B4-BE49-F238E27FC236}">
                      <a16:creationId xmlns:a16="http://schemas.microsoft.com/office/drawing/2014/main" id="{A2821F49-4E61-414C-84D8-10674DFC5BBC}"/>
                    </a:ext>
                  </a:extLst>
                </p:cNvPr>
                <p:cNvSpPr/>
                <p:nvPr/>
              </p:nvSpPr>
              <p:spPr bwMode="auto">
                <a:xfrm rot="5400000">
                  <a:off x="2376135" y="4881451"/>
                  <a:ext cx="214429" cy="3402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00" name="Straight Connector 99">
                  <a:extLst>
                    <a:ext uri="{FF2B5EF4-FFF2-40B4-BE49-F238E27FC236}">
                      <a16:creationId xmlns:a16="http://schemas.microsoft.com/office/drawing/2014/main" id="{30CAF4EE-A570-4991-8B2B-A70B3741649A}"/>
                    </a:ext>
                  </a:extLst>
                </p:cNvPr>
                <p:cNvCxnSpPr>
                  <a:stCxn id="98" idx="4"/>
                </p:cNvCxnSpPr>
                <p:nvPr/>
              </p:nvCxnSpPr>
              <p:spPr bwMode="auto">
                <a:xfrm flipH="1">
                  <a:off x="1877152" y="4791247"/>
                  <a:ext cx="34021"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04392DE-EB77-47EE-90EB-8137B3511BA1}"/>
                    </a:ext>
                  </a:extLst>
                </p:cNvPr>
                <p:cNvCxnSpPr>
                  <a:stCxn id="98" idx="0"/>
                  <a:endCxn id="98" idx="2"/>
                </p:cNvCxnSpPr>
                <p:nvPr/>
              </p:nvCxnSpPr>
              <p:spPr bwMode="auto">
                <a:xfrm>
                  <a:off x="1877152" y="4898942"/>
                  <a:ext cx="34021"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859F26F2-3101-445F-B861-C4EA0CA249EB}"/>
                    </a:ext>
                  </a:extLst>
                </p:cNvPr>
                <p:cNvCxnSpPr>
                  <a:stCxn id="99" idx="2"/>
                </p:cNvCxnSpPr>
                <p:nvPr/>
              </p:nvCxnSpPr>
              <p:spPr bwMode="auto">
                <a:xfrm>
                  <a:off x="2466339" y="4791247"/>
                  <a:ext cx="34021"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2370065D-6F28-4D17-B1DD-1954C02203F2}"/>
                    </a:ext>
                  </a:extLst>
                </p:cNvPr>
                <p:cNvCxnSpPr>
                  <a:endCxn id="99" idx="4"/>
                </p:cNvCxnSpPr>
                <p:nvPr/>
              </p:nvCxnSpPr>
              <p:spPr bwMode="auto">
                <a:xfrm flipH="1">
                  <a:off x="2466339" y="4898942"/>
                  <a:ext cx="34021"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36872968-40D6-4FD8-B7A9-A9E2772E8125}"/>
                    </a:ext>
                  </a:extLst>
                </p:cNvPr>
                <p:cNvCxnSpPr>
                  <a:stCxn id="98" idx="4"/>
                  <a:endCxn id="99" idx="2"/>
                </p:cNvCxnSpPr>
                <p:nvPr/>
              </p:nvCxnSpPr>
              <p:spPr bwMode="auto">
                <a:xfrm>
                  <a:off x="1911173" y="4791247"/>
                  <a:ext cx="55516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943E6B6F-BE51-412A-AF01-4EDA4ACC84D9}"/>
                    </a:ext>
                  </a:extLst>
                </p:cNvPr>
                <p:cNvCxnSpPr>
                  <a:stCxn id="98" idx="2"/>
                </p:cNvCxnSpPr>
                <p:nvPr/>
              </p:nvCxnSpPr>
              <p:spPr bwMode="auto">
                <a:xfrm>
                  <a:off x="1911173" y="5005676"/>
                  <a:ext cx="55516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22" name="Group 116">
                <a:extLst>
                  <a:ext uri="{FF2B5EF4-FFF2-40B4-BE49-F238E27FC236}">
                    <a16:creationId xmlns:a16="http://schemas.microsoft.com/office/drawing/2014/main" id="{DD8B1D83-292E-4486-B4F4-79DEC0CA178B}"/>
                  </a:ext>
                </a:extLst>
              </p:cNvPr>
              <p:cNvGrpSpPr>
                <a:grpSpLocks/>
              </p:cNvGrpSpPr>
              <p:nvPr/>
            </p:nvGrpSpPr>
            <p:grpSpPr bwMode="auto">
              <a:xfrm>
                <a:off x="4208407" y="5264151"/>
                <a:ext cx="850568" cy="354013"/>
                <a:chOff x="1877152" y="4791247"/>
                <a:chExt cx="623208" cy="214429"/>
              </a:xfrm>
              <a:grpFill/>
              <a:effectLst>
                <a:outerShdw blurRad="50800" dist="38100" dir="2700000" algn="tl" rotWithShape="0">
                  <a:prstClr val="black">
                    <a:alpha val="40000"/>
                  </a:prstClr>
                </a:outerShdw>
              </a:effectLst>
            </p:grpSpPr>
            <p:sp>
              <p:nvSpPr>
                <p:cNvPr id="88" name="Rectangle 87">
                  <a:extLst>
                    <a:ext uri="{FF2B5EF4-FFF2-40B4-BE49-F238E27FC236}">
                      <a16:creationId xmlns:a16="http://schemas.microsoft.com/office/drawing/2014/main" id="{B0138F11-9A0A-4CBA-B135-1CA353374E71}"/>
                    </a:ext>
                  </a:extLst>
                </p:cNvPr>
                <p:cNvSpPr/>
                <p:nvPr/>
              </p:nvSpPr>
              <p:spPr bwMode="auto">
                <a:xfrm>
                  <a:off x="1911258" y="4791247"/>
                  <a:ext cx="554996"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9" name="Isosceles Triangle 88">
                  <a:extLst>
                    <a:ext uri="{FF2B5EF4-FFF2-40B4-BE49-F238E27FC236}">
                      <a16:creationId xmlns:a16="http://schemas.microsoft.com/office/drawing/2014/main" id="{39B90782-D020-401A-B7F9-9C123359E096}"/>
                    </a:ext>
                  </a:extLst>
                </p:cNvPr>
                <p:cNvSpPr/>
                <p:nvPr/>
              </p:nvSpPr>
              <p:spPr bwMode="auto">
                <a:xfrm rot="16200000">
                  <a:off x="1786990" y="4881409"/>
                  <a:ext cx="214429" cy="34106"/>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0" name="Isosceles Triangle 89">
                  <a:extLst>
                    <a:ext uri="{FF2B5EF4-FFF2-40B4-BE49-F238E27FC236}">
                      <a16:creationId xmlns:a16="http://schemas.microsoft.com/office/drawing/2014/main" id="{6A61FF6E-8D1B-4077-914E-9D5B4A280667}"/>
                    </a:ext>
                  </a:extLst>
                </p:cNvPr>
                <p:cNvSpPr/>
                <p:nvPr/>
              </p:nvSpPr>
              <p:spPr bwMode="auto">
                <a:xfrm rot="5400000">
                  <a:off x="2376093" y="4881409"/>
                  <a:ext cx="214429" cy="34106"/>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91" name="Straight Connector 90">
                  <a:extLst>
                    <a:ext uri="{FF2B5EF4-FFF2-40B4-BE49-F238E27FC236}">
                      <a16:creationId xmlns:a16="http://schemas.microsoft.com/office/drawing/2014/main" id="{2E1F5676-4537-4DC7-B9FC-F8BB7E800762}"/>
                    </a:ext>
                  </a:extLst>
                </p:cNvPr>
                <p:cNvCxnSpPr>
                  <a:stCxn id="89" idx="4"/>
                </p:cNvCxnSpPr>
                <p:nvPr/>
              </p:nvCxnSpPr>
              <p:spPr bwMode="auto">
                <a:xfrm flipH="1">
                  <a:off x="1877152" y="4791247"/>
                  <a:ext cx="34106"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7171B662-77D3-4E8A-86B5-A31EF5647BB5}"/>
                    </a:ext>
                  </a:extLst>
                </p:cNvPr>
                <p:cNvCxnSpPr>
                  <a:stCxn id="89" idx="0"/>
                  <a:endCxn id="89" idx="2"/>
                </p:cNvCxnSpPr>
                <p:nvPr/>
              </p:nvCxnSpPr>
              <p:spPr bwMode="auto">
                <a:xfrm>
                  <a:off x="1877152" y="4898942"/>
                  <a:ext cx="34106"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0B7DAEA3-456F-4CA8-B2F0-4DA1FE4D463F}"/>
                    </a:ext>
                  </a:extLst>
                </p:cNvPr>
                <p:cNvCxnSpPr>
                  <a:stCxn id="90" idx="2"/>
                </p:cNvCxnSpPr>
                <p:nvPr/>
              </p:nvCxnSpPr>
              <p:spPr bwMode="auto">
                <a:xfrm>
                  <a:off x="2466254" y="4791247"/>
                  <a:ext cx="34106"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87962A82-626B-4902-ADDD-B881F682626D}"/>
                    </a:ext>
                  </a:extLst>
                </p:cNvPr>
                <p:cNvCxnSpPr>
                  <a:endCxn id="90" idx="4"/>
                </p:cNvCxnSpPr>
                <p:nvPr/>
              </p:nvCxnSpPr>
              <p:spPr bwMode="auto">
                <a:xfrm flipH="1">
                  <a:off x="2466254" y="4898942"/>
                  <a:ext cx="34106"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BA78D013-C6DE-4922-B47A-FE03E1BEC278}"/>
                    </a:ext>
                  </a:extLst>
                </p:cNvPr>
                <p:cNvCxnSpPr>
                  <a:stCxn id="89" idx="4"/>
                  <a:endCxn id="90" idx="2"/>
                </p:cNvCxnSpPr>
                <p:nvPr/>
              </p:nvCxnSpPr>
              <p:spPr bwMode="auto">
                <a:xfrm>
                  <a:off x="1911258" y="4791247"/>
                  <a:ext cx="55499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C457AD6C-D31F-492A-95DC-450A17E9E029}"/>
                    </a:ext>
                  </a:extLst>
                </p:cNvPr>
                <p:cNvCxnSpPr>
                  <a:stCxn id="89" idx="2"/>
                </p:cNvCxnSpPr>
                <p:nvPr/>
              </p:nvCxnSpPr>
              <p:spPr bwMode="auto">
                <a:xfrm>
                  <a:off x="1911258" y="5005676"/>
                  <a:ext cx="55499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23" name="Group 117">
                <a:extLst>
                  <a:ext uri="{FF2B5EF4-FFF2-40B4-BE49-F238E27FC236}">
                    <a16:creationId xmlns:a16="http://schemas.microsoft.com/office/drawing/2014/main" id="{3BC2BDAF-AB51-484C-A6CE-734D46142F6A}"/>
                  </a:ext>
                </a:extLst>
              </p:cNvPr>
              <p:cNvGrpSpPr>
                <a:grpSpLocks/>
              </p:cNvGrpSpPr>
              <p:nvPr/>
            </p:nvGrpSpPr>
            <p:grpSpPr bwMode="auto">
              <a:xfrm>
                <a:off x="5058974" y="5264151"/>
                <a:ext cx="852683" cy="354013"/>
                <a:chOff x="1877152" y="4791247"/>
                <a:chExt cx="623208" cy="214429"/>
              </a:xfrm>
              <a:grpFill/>
              <a:effectLst>
                <a:outerShdw blurRad="50800" dist="38100" dir="2700000" algn="tl" rotWithShape="0">
                  <a:prstClr val="black">
                    <a:alpha val="40000"/>
                  </a:prstClr>
                </a:outerShdw>
              </a:effectLst>
            </p:grpSpPr>
            <p:sp>
              <p:nvSpPr>
                <p:cNvPr id="79" name="Rectangle 78">
                  <a:extLst>
                    <a:ext uri="{FF2B5EF4-FFF2-40B4-BE49-F238E27FC236}">
                      <a16:creationId xmlns:a16="http://schemas.microsoft.com/office/drawing/2014/main" id="{079D5FDD-C571-4666-9182-B6ADD66AB1B6}"/>
                    </a:ext>
                  </a:extLst>
                </p:cNvPr>
                <p:cNvSpPr/>
                <p:nvPr/>
              </p:nvSpPr>
              <p:spPr bwMode="auto">
                <a:xfrm>
                  <a:off x="1909626" y="4791247"/>
                  <a:ext cx="558259"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0" name="Isosceles Triangle 79">
                  <a:extLst>
                    <a:ext uri="{FF2B5EF4-FFF2-40B4-BE49-F238E27FC236}">
                      <a16:creationId xmlns:a16="http://schemas.microsoft.com/office/drawing/2014/main" id="{4B4C20D9-6B2A-45C1-B2F0-9B5836DFB83A}"/>
                    </a:ext>
                  </a:extLst>
                </p:cNvPr>
                <p:cNvSpPr/>
                <p:nvPr/>
              </p:nvSpPr>
              <p:spPr bwMode="auto">
                <a:xfrm rot="16200000">
                  <a:off x="1786175" y="4882224"/>
                  <a:ext cx="214429" cy="32474"/>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1" name="Isosceles Triangle 80">
                  <a:extLst>
                    <a:ext uri="{FF2B5EF4-FFF2-40B4-BE49-F238E27FC236}">
                      <a16:creationId xmlns:a16="http://schemas.microsoft.com/office/drawing/2014/main" id="{5FE01B50-7208-42EC-981B-1AF6DDF48728}"/>
                    </a:ext>
                  </a:extLst>
                </p:cNvPr>
                <p:cNvSpPr/>
                <p:nvPr/>
              </p:nvSpPr>
              <p:spPr bwMode="auto">
                <a:xfrm rot="5400000">
                  <a:off x="2376908" y="4882224"/>
                  <a:ext cx="214429" cy="32474"/>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82" name="Straight Connector 81">
                  <a:extLst>
                    <a:ext uri="{FF2B5EF4-FFF2-40B4-BE49-F238E27FC236}">
                      <a16:creationId xmlns:a16="http://schemas.microsoft.com/office/drawing/2014/main" id="{87D22AD4-A67D-4F3B-B36D-EF9D050C87D0}"/>
                    </a:ext>
                  </a:extLst>
                </p:cNvPr>
                <p:cNvCxnSpPr>
                  <a:stCxn id="80" idx="4"/>
                </p:cNvCxnSpPr>
                <p:nvPr/>
              </p:nvCxnSpPr>
              <p:spPr bwMode="auto">
                <a:xfrm flipH="1">
                  <a:off x="1877152" y="4791247"/>
                  <a:ext cx="32474"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179DF2C1-5D4F-436F-9A1D-850954A3747E}"/>
                    </a:ext>
                  </a:extLst>
                </p:cNvPr>
                <p:cNvCxnSpPr>
                  <a:stCxn id="80" idx="0"/>
                  <a:endCxn id="80" idx="2"/>
                </p:cNvCxnSpPr>
                <p:nvPr/>
              </p:nvCxnSpPr>
              <p:spPr bwMode="auto">
                <a:xfrm>
                  <a:off x="1877152" y="4898942"/>
                  <a:ext cx="32474"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F3487A4E-C3F6-4C05-A11F-2C6E24586E32}"/>
                    </a:ext>
                  </a:extLst>
                </p:cNvPr>
                <p:cNvCxnSpPr>
                  <a:stCxn id="81" idx="2"/>
                </p:cNvCxnSpPr>
                <p:nvPr/>
              </p:nvCxnSpPr>
              <p:spPr bwMode="auto">
                <a:xfrm>
                  <a:off x="2467886" y="4791247"/>
                  <a:ext cx="32474"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82C22F8-A554-461B-9D92-2BA6E2E2A80D}"/>
                    </a:ext>
                  </a:extLst>
                </p:cNvPr>
                <p:cNvCxnSpPr>
                  <a:endCxn id="81" idx="4"/>
                </p:cNvCxnSpPr>
                <p:nvPr/>
              </p:nvCxnSpPr>
              <p:spPr bwMode="auto">
                <a:xfrm flipH="1">
                  <a:off x="2467886" y="4898942"/>
                  <a:ext cx="32474"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769902BA-FAB3-4D3B-B9C3-004D9101630B}"/>
                    </a:ext>
                  </a:extLst>
                </p:cNvPr>
                <p:cNvCxnSpPr>
                  <a:stCxn id="80" idx="4"/>
                  <a:endCxn id="81" idx="2"/>
                </p:cNvCxnSpPr>
                <p:nvPr/>
              </p:nvCxnSpPr>
              <p:spPr bwMode="auto">
                <a:xfrm>
                  <a:off x="1909626" y="4791247"/>
                  <a:ext cx="55825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6054921F-3E77-4168-A484-E7249EF99494}"/>
                    </a:ext>
                  </a:extLst>
                </p:cNvPr>
                <p:cNvCxnSpPr>
                  <a:stCxn id="80" idx="2"/>
                </p:cNvCxnSpPr>
                <p:nvPr/>
              </p:nvCxnSpPr>
              <p:spPr bwMode="auto">
                <a:xfrm>
                  <a:off x="1909626" y="5005676"/>
                  <a:ext cx="558259"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24" name="Group 118">
                <a:extLst>
                  <a:ext uri="{FF2B5EF4-FFF2-40B4-BE49-F238E27FC236}">
                    <a16:creationId xmlns:a16="http://schemas.microsoft.com/office/drawing/2014/main" id="{AF49C3AB-86C7-4267-826D-6C3FF5202FAF}"/>
                  </a:ext>
                </a:extLst>
              </p:cNvPr>
              <p:cNvGrpSpPr>
                <a:grpSpLocks/>
              </p:cNvGrpSpPr>
              <p:nvPr/>
            </p:nvGrpSpPr>
            <p:grpSpPr bwMode="auto">
              <a:xfrm>
                <a:off x="5911658" y="5264151"/>
                <a:ext cx="852684" cy="354013"/>
                <a:chOff x="1877152" y="4791247"/>
                <a:chExt cx="623208" cy="214429"/>
              </a:xfrm>
              <a:grpFill/>
              <a:effectLst>
                <a:outerShdw blurRad="50800" dist="38100" dir="2700000" algn="tl" rotWithShape="0">
                  <a:prstClr val="black">
                    <a:alpha val="40000"/>
                  </a:prstClr>
                </a:outerShdw>
              </a:effectLst>
            </p:grpSpPr>
            <p:sp>
              <p:nvSpPr>
                <p:cNvPr id="70" name="Rectangle 69">
                  <a:extLst>
                    <a:ext uri="{FF2B5EF4-FFF2-40B4-BE49-F238E27FC236}">
                      <a16:creationId xmlns:a16="http://schemas.microsoft.com/office/drawing/2014/main" id="{C0CD5A80-19C2-4559-B736-ECA824462C5E}"/>
                    </a:ext>
                  </a:extLst>
                </p:cNvPr>
                <p:cNvSpPr/>
                <p:nvPr/>
              </p:nvSpPr>
              <p:spPr bwMode="auto">
                <a:xfrm>
                  <a:off x="1911173" y="4791247"/>
                  <a:ext cx="555165"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71" name="Isosceles Triangle 70">
                  <a:extLst>
                    <a:ext uri="{FF2B5EF4-FFF2-40B4-BE49-F238E27FC236}">
                      <a16:creationId xmlns:a16="http://schemas.microsoft.com/office/drawing/2014/main" id="{85A1F121-C122-45C5-BF71-6B1166FA3FF3}"/>
                    </a:ext>
                  </a:extLst>
                </p:cNvPr>
                <p:cNvSpPr/>
                <p:nvPr/>
              </p:nvSpPr>
              <p:spPr bwMode="auto">
                <a:xfrm rot="16200000">
                  <a:off x="1786948" y="4881451"/>
                  <a:ext cx="214429" cy="3402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72" name="Isosceles Triangle 71">
                  <a:extLst>
                    <a:ext uri="{FF2B5EF4-FFF2-40B4-BE49-F238E27FC236}">
                      <a16:creationId xmlns:a16="http://schemas.microsoft.com/office/drawing/2014/main" id="{2C7428FB-49D4-4135-B68D-443B2792BA68}"/>
                    </a:ext>
                  </a:extLst>
                </p:cNvPr>
                <p:cNvSpPr/>
                <p:nvPr/>
              </p:nvSpPr>
              <p:spPr bwMode="auto">
                <a:xfrm rot="5400000">
                  <a:off x="2376135" y="4881451"/>
                  <a:ext cx="214429" cy="3402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73" name="Straight Connector 72">
                  <a:extLst>
                    <a:ext uri="{FF2B5EF4-FFF2-40B4-BE49-F238E27FC236}">
                      <a16:creationId xmlns:a16="http://schemas.microsoft.com/office/drawing/2014/main" id="{EC46C47F-8EE9-49E6-A3C6-1F5A35A2ED0A}"/>
                    </a:ext>
                  </a:extLst>
                </p:cNvPr>
                <p:cNvCxnSpPr>
                  <a:stCxn id="71" idx="4"/>
                </p:cNvCxnSpPr>
                <p:nvPr/>
              </p:nvCxnSpPr>
              <p:spPr bwMode="auto">
                <a:xfrm flipH="1">
                  <a:off x="1877152" y="4791247"/>
                  <a:ext cx="34021"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DC733646-2B19-40A7-AE8A-C82E1F7A52EF}"/>
                    </a:ext>
                  </a:extLst>
                </p:cNvPr>
                <p:cNvCxnSpPr>
                  <a:stCxn id="71" idx="0"/>
                  <a:endCxn id="71" idx="2"/>
                </p:cNvCxnSpPr>
                <p:nvPr/>
              </p:nvCxnSpPr>
              <p:spPr bwMode="auto">
                <a:xfrm>
                  <a:off x="1877152" y="4898942"/>
                  <a:ext cx="34021"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F295EE54-BB61-4C8B-9B0A-CA62A2A3C5AB}"/>
                    </a:ext>
                  </a:extLst>
                </p:cNvPr>
                <p:cNvCxnSpPr>
                  <a:stCxn id="72" idx="2"/>
                </p:cNvCxnSpPr>
                <p:nvPr/>
              </p:nvCxnSpPr>
              <p:spPr bwMode="auto">
                <a:xfrm>
                  <a:off x="2466339" y="4791247"/>
                  <a:ext cx="34021"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A2AE54E3-EAEE-4568-9E68-A86C9C92FC19}"/>
                    </a:ext>
                  </a:extLst>
                </p:cNvPr>
                <p:cNvCxnSpPr>
                  <a:endCxn id="72" idx="4"/>
                </p:cNvCxnSpPr>
                <p:nvPr/>
              </p:nvCxnSpPr>
              <p:spPr bwMode="auto">
                <a:xfrm flipH="1">
                  <a:off x="2466339" y="4898942"/>
                  <a:ext cx="34021"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055EDCEF-FA90-4555-8C6C-4F687722EB8D}"/>
                    </a:ext>
                  </a:extLst>
                </p:cNvPr>
                <p:cNvCxnSpPr>
                  <a:stCxn id="71" idx="4"/>
                  <a:endCxn id="72" idx="2"/>
                </p:cNvCxnSpPr>
                <p:nvPr/>
              </p:nvCxnSpPr>
              <p:spPr bwMode="auto">
                <a:xfrm>
                  <a:off x="1911173" y="4791247"/>
                  <a:ext cx="55516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CDB640B8-AD55-4380-A98A-44C66C521336}"/>
                    </a:ext>
                  </a:extLst>
                </p:cNvPr>
                <p:cNvCxnSpPr>
                  <a:stCxn id="71" idx="2"/>
                </p:cNvCxnSpPr>
                <p:nvPr/>
              </p:nvCxnSpPr>
              <p:spPr bwMode="auto">
                <a:xfrm>
                  <a:off x="1911173" y="5005676"/>
                  <a:ext cx="55516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25" name="Group 119">
                <a:extLst>
                  <a:ext uri="{FF2B5EF4-FFF2-40B4-BE49-F238E27FC236}">
                    <a16:creationId xmlns:a16="http://schemas.microsoft.com/office/drawing/2014/main" id="{B01C7071-45E1-4075-9168-99533787B816}"/>
                  </a:ext>
                </a:extLst>
              </p:cNvPr>
              <p:cNvGrpSpPr>
                <a:grpSpLocks/>
              </p:cNvGrpSpPr>
              <p:nvPr/>
            </p:nvGrpSpPr>
            <p:grpSpPr bwMode="auto">
              <a:xfrm>
                <a:off x="6766457" y="5264151"/>
                <a:ext cx="852684" cy="354013"/>
                <a:chOff x="1877152" y="4791247"/>
                <a:chExt cx="623208" cy="214429"/>
              </a:xfrm>
              <a:grpFill/>
              <a:effectLst>
                <a:outerShdw blurRad="50800" dist="38100" dir="2700000" algn="tl" rotWithShape="0">
                  <a:prstClr val="black">
                    <a:alpha val="40000"/>
                  </a:prstClr>
                </a:outerShdw>
              </a:effectLst>
            </p:grpSpPr>
            <p:sp>
              <p:nvSpPr>
                <p:cNvPr id="61" name="Rectangle 60">
                  <a:extLst>
                    <a:ext uri="{FF2B5EF4-FFF2-40B4-BE49-F238E27FC236}">
                      <a16:creationId xmlns:a16="http://schemas.microsoft.com/office/drawing/2014/main" id="{752E2767-B9F1-41FE-A159-8E45D5F93BD1}"/>
                    </a:ext>
                  </a:extLst>
                </p:cNvPr>
                <p:cNvSpPr/>
                <p:nvPr/>
              </p:nvSpPr>
              <p:spPr bwMode="auto">
                <a:xfrm>
                  <a:off x="1911173" y="4791247"/>
                  <a:ext cx="555165"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62" name="Isosceles Triangle 61">
                  <a:extLst>
                    <a:ext uri="{FF2B5EF4-FFF2-40B4-BE49-F238E27FC236}">
                      <a16:creationId xmlns:a16="http://schemas.microsoft.com/office/drawing/2014/main" id="{DA617319-F80B-48D1-8412-71A30DE25754}"/>
                    </a:ext>
                  </a:extLst>
                </p:cNvPr>
                <p:cNvSpPr/>
                <p:nvPr/>
              </p:nvSpPr>
              <p:spPr bwMode="auto">
                <a:xfrm rot="16200000">
                  <a:off x="1786948" y="4881451"/>
                  <a:ext cx="214429" cy="3402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63" name="Isosceles Triangle 62">
                  <a:extLst>
                    <a:ext uri="{FF2B5EF4-FFF2-40B4-BE49-F238E27FC236}">
                      <a16:creationId xmlns:a16="http://schemas.microsoft.com/office/drawing/2014/main" id="{12D85C35-6721-4143-81A3-48990275F962}"/>
                    </a:ext>
                  </a:extLst>
                </p:cNvPr>
                <p:cNvSpPr/>
                <p:nvPr/>
              </p:nvSpPr>
              <p:spPr bwMode="auto">
                <a:xfrm rot="5400000">
                  <a:off x="2376135" y="4881451"/>
                  <a:ext cx="214429" cy="34021"/>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64" name="Straight Connector 63">
                  <a:extLst>
                    <a:ext uri="{FF2B5EF4-FFF2-40B4-BE49-F238E27FC236}">
                      <a16:creationId xmlns:a16="http://schemas.microsoft.com/office/drawing/2014/main" id="{5C9235F5-C46A-4495-A257-B3E4C7E1684C}"/>
                    </a:ext>
                  </a:extLst>
                </p:cNvPr>
                <p:cNvCxnSpPr>
                  <a:stCxn id="62" idx="4"/>
                </p:cNvCxnSpPr>
                <p:nvPr/>
              </p:nvCxnSpPr>
              <p:spPr bwMode="auto">
                <a:xfrm flipH="1">
                  <a:off x="1877152" y="4791247"/>
                  <a:ext cx="34021"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1DFA3DD1-1DC9-4C4D-8ADF-593352F2188D}"/>
                    </a:ext>
                  </a:extLst>
                </p:cNvPr>
                <p:cNvCxnSpPr>
                  <a:stCxn id="62" idx="0"/>
                  <a:endCxn id="62" idx="2"/>
                </p:cNvCxnSpPr>
                <p:nvPr/>
              </p:nvCxnSpPr>
              <p:spPr bwMode="auto">
                <a:xfrm>
                  <a:off x="1877152" y="4898942"/>
                  <a:ext cx="34021"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D82B1870-03BE-4012-9EBC-A5A6BA2C3EEB}"/>
                    </a:ext>
                  </a:extLst>
                </p:cNvPr>
                <p:cNvCxnSpPr>
                  <a:stCxn id="63" idx="2"/>
                </p:cNvCxnSpPr>
                <p:nvPr/>
              </p:nvCxnSpPr>
              <p:spPr bwMode="auto">
                <a:xfrm>
                  <a:off x="2466339" y="4791247"/>
                  <a:ext cx="34021"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06FBC4D6-FFB2-4A3E-A1C9-4060AA3EC970}"/>
                    </a:ext>
                  </a:extLst>
                </p:cNvPr>
                <p:cNvCxnSpPr>
                  <a:endCxn id="63" idx="4"/>
                </p:cNvCxnSpPr>
                <p:nvPr/>
              </p:nvCxnSpPr>
              <p:spPr bwMode="auto">
                <a:xfrm flipH="1">
                  <a:off x="2466339" y="4898942"/>
                  <a:ext cx="34021"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ED4CC536-D7E3-44A5-898C-36ABE8A2812B}"/>
                    </a:ext>
                  </a:extLst>
                </p:cNvPr>
                <p:cNvCxnSpPr>
                  <a:stCxn id="62" idx="4"/>
                  <a:endCxn id="63" idx="2"/>
                </p:cNvCxnSpPr>
                <p:nvPr/>
              </p:nvCxnSpPr>
              <p:spPr bwMode="auto">
                <a:xfrm>
                  <a:off x="1911173" y="4791247"/>
                  <a:ext cx="55516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ED581EFC-407B-48D2-A945-5E276ECE2F64}"/>
                    </a:ext>
                  </a:extLst>
                </p:cNvPr>
                <p:cNvCxnSpPr>
                  <a:stCxn id="62" idx="2"/>
                </p:cNvCxnSpPr>
                <p:nvPr/>
              </p:nvCxnSpPr>
              <p:spPr bwMode="auto">
                <a:xfrm>
                  <a:off x="1911173" y="5005676"/>
                  <a:ext cx="555165"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grpSp>
            <p:nvGrpSpPr>
              <p:cNvPr id="26" name="Group 120">
                <a:extLst>
                  <a:ext uri="{FF2B5EF4-FFF2-40B4-BE49-F238E27FC236}">
                    <a16:creationId xmlns:a16="http://schemas.microsoft.com/office/drawing/2014/main" id="{22FEE2BA-3125-4D30-95DE-5FF0BD05CB5C}"/>
                  </a:ext>
                </a:extLst>
              </p:cNvPr>
              <p:cNvGrpSpPr>
                <a:grpSpLocks/>
              </p:cNvGrpSpPr>
              <p:nvPr/>
            </p:nvGrpSpPr>
            <p:grpSpPr bwMode="auto">
              <a:xfrm>
                <a:off x="7619141" y="5264151"/>
                <a:ext cx="850568" cy="354013"/>
                <a:chOff x="1877152" y="4791247"/>
                <a:chExt cx="623208" cy="214429"/>
              </a:xfrm>
              <a:grpFill/>
              <a:effectLst>
                <a:outerShdw blurRad="50800" dist="38100" dir="2700000" algn="tl" rotWithShape="0">
                  <a:prstClr val="black">
                    <a:alpha val="40000"/>
                  </a:prstClr>
                </a:outerShdw>
              </a:effectLst>
            </p:grpSpPr>
            <p:sp>
              <p:nvSpPr>
                <p:cNvPr id="52" name="Rectangle 51">
                  <a:extLst>
                    <a:ext uri="{FF2B5EF4-FFF2-40B4-BE49-F238E27FC236}">
                      <a16:creationId xmlns:a16="http://schemas.microsoft.com/office/drawing/2014/main" id="{BABE07A3-F61A-425C-AEE3-2C2B6F4EBA16}"/>
                    </a:ext>
                  </a:extLst>
                </p:cNvPr>
                <p:cNvSpPr/>
                <p:nvPr/>
              </p:nvSpPr>
              <p:spPr bwMode="auto">
                <a:xfrm>
                  <a:off x="1911258" y="4791247"/>
                  <a:ext cx="554996" cy="214429"/>
                </a:xfrm>
                <a:prstGeom prst="rect">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53" name="Isosceles Triangle 52">
                  <a:extLst>
                    <a:ext uri="{FF2B5EF4-FFF2-40B4-BE49-F238E27FC236}">
                      <a16:creationId xmlns:a16="http://schemas.microsoft.com/office/drawing/2014/main" id="{EEA70594-A472-4C61-8077-6BA834DB15AA}"/>
                    </a:ext>
                  </a:extLst>
                </p:cNvPr>
                <p:cNvSpPr/>
                <p:nvPr/>
              </p:nvSpPr>
              <p:spPr bwMode="auto">
                <a:xfrm rot="16200000">
                  <a:off x="1786990" y="4881409"/>
                  <a:ext cx="214429" cy="34106"/>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54" name="Isosceles Triangle 53">
                  <a:extLst>
                    <a:ext uri="{FF2B5EF4-FFF2-40B4-BE49-F238E27FC236}">
                      <a16:creationId xmlns:a16="http://schemas.microsoft.com/office/drawing/2014/main" id="{4D7E0226-F2FA-4332-9B70-C6631AFD7A9F}"/>
                    </a:ext>
                  </a:extLst>
                </p:cNvPr>
                <p:cNvSpPr/>
                <p:nvPr/>
              </p:nvSpPr>
              <p:spPr bwMode="auto">
                <a:xfrm rot="5400000">
                  <a:off x="2376093" y="4881409"/>
                  <a:ext cx="214429" cy="34106"/>
                </a:xfrm>
                <a:prstGeom prst="triangle">
                  <a:avLst/>
                </a:prstGeom>
                <a:grp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55" name="Straight Connector 54">
                  <a:extLst>
                    <a:ext uri="{FF2B5EF4-FFF2-40B4-BE49-F238E27FC236}">
                      <a16:creationId xmlns:a16="http://schemas.microsoft.com/office/drawing/2014/main" id="{FFB7D234-A57A-4831-AE5D-97655E27108F}"/>
                    </a:ext>
                  </a:extLst>
                </p:cNvPr>
                <p:cNvCxnSpPr>
                  <a:stCxn id="53" idx="4"/>
                </p:cNvCxnSpPr>
                <p:nvPr/>
              </p:nvCxnSpPr>
              <p:spPr bwMode="auto">
                <a:xfrm flipH="1">
                  <a:off x="1877152" y="4791247"/>
                  <a:ext cx="34106"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EF0A9D5-6572-4541-B581-1BB9E5CE974E}"/>
                    </a:ext>
                  </a:extLst>
                </p:cNvPr>
                <p:cNvCxnSpPr>
                  <a:stCxn id="53" idx="0"/>
                  <a:endCxn id="53" idx="2"/>
                </p:cNvCxnSpPr>
                <p:nvPr/>
              </p:nvCxnSpPr>
              <p:spPr bwMode="auto">
                <a:xfrm>
                  <a:off x="1877152" y="4898942"/>
                  <a:ext cx="34106"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86A0F067-9278-47BC-9238-7DAE31D028E2}"/>
                    </a:ext>
                  </a:extLst>
                </p:cNvPr>
                <p:cNvCxnSpPr>
                  <a:stCxn id="54" idx="2"/>
                </p:cNvCxnSpPr>
                <p:nvPr/>
              </p:nvCxnSpPr>
              <p:spPr bwMode="auto">
                <a:xfrm>
                  <a:off x="2466254" y="4791247"/>
                  <a:ext cx="34106" cy="107695"/>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031D2EE6-A300-4156-A6CB-0426EBB5A709}"/>
                    </a:ext>
                  </a:extLst>
                </p:cNvPr>
                <p:cNvCxnSpPr>
                  <a:endCxn id="54" idx="4"/>
                </p:cNvCxnSpPr>
                <p:nvPr/>
              </p:nvCxnSpPr>
              <p:spPr bwMode="auto">
                <a:xfrm flipH="1">
                  <a:off x="2466254" y="4898942"/>
                  <a:ext cx="34106" cy="106734"/>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2714A29-FC97-4DD7-8AD0-8BD24F36B973}"/>
                    </a:ext>
                  </a:extLst>
                </p:cNvPr>
                <p:cNvCxnSpPr>
                  <a:stCxn id="53" idx="4"/>
                  <a:endCxn id="54" idx="2"/>
                </p:cNvCxnSpPr>
                <p:nvPr/>
              </p:nvCxnSpPr>
              <p:spPr bwMode="auto">
                <a:xfrm>
                  <a:off x="1911258" y="4791247"/>
                  <a:ext cx="55499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CDFDF050-3BF9-4B9E-8540-2DECF77CFA3E}"/>
                    </a:ext>
                  </a:extLst>
                </p:cNvPr>
                <p:cNvCxnSpPr>
                  <a:stCxn id="53" idx="2"/>
                </p:cNvCxnSpPr>
                <p:nvPr/>
              </p:nvCxnSpPr>
              <p:spPr bwMode="auto">
                <a:xfrm>
                  <a:off x="1911258" y="5005676"/>
                  <a:ext cx="554996" cy="0"/>
                </a:xfrm>
                <a:prstGeom prst="line">
                  <a:avLst/>
                </a:prstGeom>
                <a:grpFill/>
                <a:ln w="12700" cap="flat" cmpd="sng" algn="ctr">
                  <a:solidFill>
                    <a:schemeClr val="tx1">
                      <a:lumMod val="50000"/>
                      <a:lumOff val="50000"/>
                    </a:schemeClr>
                  </a:solidFill>
                  <a:prstDash val="solid"/>
                  <a:round/>
                  <a:headEnd type="none" w="med" len="med"/>
                  <a:tailEnd type="none" w="med" len="med"/>
                </a:ln>
                <a:effectLst/>
              </p:spPr>
            </p:cxnSp>
          </p:grpSp>
          <p:cxnSp>
            <p:nvCxnSpPr>
              <p:cNvPr id="27" name="Straight Connector 26">
                <a:extLst>
                  <a:ext uri="{FF2B5EF4-FFF2-40B4-BE49-F238E27FC236}">
                    <a16:creationId xmlns:a16="http://schemas.microsoft.com/office/drawing/2014/main" id="{38F3EBF4-F064-4229-97C1-3BB34F1316E9}"/>
                  </a:ext>
                </a:extLst>
              </p:cNvPr>
              <p:cNvCxnSpPr/>
              <p:nvPr/>
            </p:nvCxnSpPr>
            <p:spPr bwMode="auto">
              <a:xfrm>
                <a:off x="10596127" y="5264150"/>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28" name="TextBox 122">
                <a:extLst>
                  <a:ext uri="{FF2B5EF4-FFF2-40B4-BE49-F238E27FC236}">
                    <a16:creationId xmlns:a16="http://schemas.microsoft.com/office/drawing/2014/main" id="{D53EE185-4976-4883-8DD3-88A4F61C4105}"/>
                  </a:ext>
                </a:extLst>
              </p:cNvPr>
              <p:cNvSpPr txBox="1">
                <a:spLocks noChangeArrowheads="1"/>
              </p:cNvSpPr>
              <p:nvPr/>
            </p:nvSpPr>
            <p:spPr bwMode="auto">
              <a:xfrm>
                <a:off x="1692669" y="5295900"/>
                <a:ext cx="804023"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latin typeface="+mn-lt"/>
                  </a:rPr>
                  <a:t>Start bit</a:t>
                </a:r>
              </a:p>
            </p:txBody>
          </p:sp>
          <p:sp>
            <p:nvSpPr>
              <p:cNvPr id="29" name="TextBox 124">
                <a:extLst>
                  <a:ext uri="{FF2B5EF4-FFF2-40B4-BE49-F238E27FC236}">
                    <a16:creationId xmlns:a16="http://schemas.microsoft.com/office/drawing/2014/main" id="{1F85FAFF-6882-4D98-B5C9-460F35E43857}"/>
                  </a:ext>
                </a:extLst>
              </p:cNvPr>
              <p:cNvSpPr txBox="1">
                <a:spLocks noChangeArrowheads="1"/>
              </p:cNvSpPr>
              <p:nvPr/>
            </p:nvSpPr>
            <p:spPr bwMode="auto">
              <a:xfrm>
                <a:off x="2686171" y="5295900"/>
                <a:ext cx="713039"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0</a:t>
                </a:r>
              </a:p>
            </p:txBody>
          </p:sp>
          <p:sp>
            <p:nvSpPr>
              <p:cNvPr id="30" name="TextBox 125">
                <a:extLst>
                  <a:ext uri="{FF2B5EF4-FFF2-40B4-BE49-F238E27FC236}">
                    <a16:creationId xmlns:a16="http://schemas.microsoft.com/office/drawing/2014/main" id="{BC0560BA-D2E9-4A84-B334-87B3523A39F7}"/>
                  </a:ext>
                </a:extLst>
              </p:cNvPr>
              <p:cNvSpPr txBox="1">
                <a:spLocks noChangeArrowheads="1"/>
              </p:cNvSpPr>
              <p:nvPr/>
            </p:nvSpPr>
            <p:spPr bwMode="auto">
              <a:xfrm>
                <a:off x="3548635" y="5295900"/>
                <a:ext cx="713037"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1</a:t>
                </a:r>
              </a:p>
            </p:txBody>
          </p:sp>
          <p:sp>
            <p:nvSpPr>
              <p:cNvPr id="31" name="TextBox 126">
                <a:extLst>
                  <a:ext uri="{FF2B5EF4-FFF2-40B4-BE49-F238E27FC236}">
                    <a16:creationId xmlns:a16="http://schemas.microsoft.com/office/drawing/2014/main" id="{C3C09268-4710-4A60-B5D0-73853716DB74}"/>
                  </a:ext>
                </a:extLst>
              </p:cNvPr>
              <p:cNvSpPr txBox="1">
                <a:spLocks noChangeArrowheads="1"/>
              </p:cNvSpPr>
              <p:nvPr/>
            </p:nvSpPr>
            <p:spPr bwMode="auto">
              <a:xfrm>
                <a:off x="4383733" y="5303838"/>
                <a:ext cx="710922"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2</a:t>
                </a:r>
              </a:p>
            </p:txBody>
          </p:sp>
          <p:sp>
            <p:nvSpPr>
              <p:cNvPr id="32" name="TextBox 127">
                <a:extLst>
                  <a:ext uri="{FF2B5EF4-FFF2-40B4-BE49-F238E27FC236}">
                    <a16:creationId xmlns:a16="http://schemas.microsoft.com/office/drawing/2014/main" id="{11DDF767-D605-4A20-B486-788B05D28B79}"/>
                  </a:ext>
                </a:extLst>
              </p:cNvPr>
              <p:cNvSpPr txBox="1">
                <a:spLocks noChangeArrowheads="1"/>
              </p:cNvSpPr>
              <p:nvPr/>
            </p:nvSpPr>
            <p:spPr bwMode="auto">
              <a:xfrm>
                <a:off x="5242106" y="5303838"/>
                <a:ext cx="713039"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3</a:t>
                </a:r>
              </a:p>
            </p:txBody>
          </p:sp>
          <p:sp>
            <p:nvSpPr>
              <p:cNvPr id="33" name="TextBox 128">
                <a:extLst>
                  <a:ext uri="{FF2B5EF4-FFF2-40B4-BE49-F238E27FC236}">
                    <a16:creationId xmlns:a16="http://schemas.microsoft.com/office/drawing/2014/main" id="{B45FD8AE-DD70-4CF3-A21D-1B56373C9D2F}"/>
                  </a:ext>
                </a:extLst>
              </p:cNvPr>
              <p:cNvSpPr txBox="1">
                <a:spLocks noChangeArrowheads="1"/>
              </p:cNvSpPr>
              <p:nvPr/>
            </p:nvSpPr>
            <p:spPr bwMode="auto">
              <a:xfrm>
                <a:off x="6098365" y="5295900"/>
                <a:ext cx="713037"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4</a:t>
                </a:r>
              </a:p>
            </p:txBody>
          </p:sp>
          <p:sp>
            <p:nvSpPr>
              <p:cNvPr id="34" name="TextBox 129">
                <a:extLst>
                  <a:ext uri="{FF2B5EF4-FFF2-40B4-BE49-F238E27FC236}">
                    <a16:creationId xmlns:a16="http://schemas.microsoft.com/office/drawing/2014/main" id="{D8DC08DD-FC98-4DB1-BA9B-E9A4C1A86A60}"/>
                  </a:ext>
                </a:extLst>
              </p:cNvPr>
              <p:cNvSpPr txBox="1">
                <a:spLocks noChangeArrowheads="1"/>
              </p:cNvSpPr>
              <p:nvPr/>
            </p:nvSpPr>
            <p:spPr bwMode="auto">
              <a:xfrm>
                <a:off x="6944373" y="5287963"/>
                <a:ext cx="713037"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5</a:t>
                </a:r>
              </a:p>
            </p:txBody>
          </p:sp>
          <p:sp>
            <p:nvSpPr>
              <p:cNvPr id="35" name="TextBox 130">
                <a:extLst>
                  <a:ext uri="{FF2B5EF4-FFF2-40B4-BE49-F238E27FC236}">
                    <a16:creationId xmlns:a16="http://schemas.microsoft.com/office/drawing/2014/main" id="{CDD36E4E-0057-4DD9-92E0-6344D8E324ED}"/>
                  </a:ext>
                </a:extLst>
              </p:cNvPr>
              <p:cNvSpPr txBox="1">
                <a:spLocks noChangeArrowheads="1"/>
              </p:cNvSpPr>
              <p:nvPr/>
            </p:nvSpPr>
            <p:spPr bwMode="auto">
              <a:xfrm>
                <a:off x="7801949" y="5304692"/>
                <a:ext cx="713039"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6</a:t>
                </a:r>
              </a:p>
            </p:txBody>
          </p:sp>
          <p:sp>
            <p:nvSpPr>
              <p:cNvPr id="36" name="TextBox 131">
                <a:extLst>
                  <a:ext uri="{FF2B5EF4-FFF2-40B4-BE49-F238E27FC236}">
                    <a16:creationId xmlns:a16="http://schemas.microsoft.com/office/drawing/2014/main" id="{2A47AED9-AA32-46ED-B669-54A44B20F8E9}"/>
                  </a:ext>
                </a:extLst>
              </p:cNvPr>
              <p:cNvSpPr txBox="1">
                <a:spLocks noChangeArrowheads="1"/>
              </p:cNvSpPr>
              <p:nvPr/>
            </p:nvSpPr>
            <p:spPr bwMode="auto">
              <a:xfrm>
                <a:off x="8672216" y="5304692"/>
                <a:ext cx="713037" cy="276999"/>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7</a:t>
                </a:r>
              </a:p>
            </p:txBody>
          </p:sp>
          <p:cxnSp>
            <p:nvCxnSpPr>
              <p:cNvPr id="37" name="Straight Connector 36">
                <a:extLst>
                  <a:ext uri="{FF2B5EF4-FFF2-40B4-BE49-F238E27FC236}">
                    <a16:creationId xmlns:a16="http://schemas.microsoft.com/office/drawing/2014/main" id="{F4F35632-3AC8-4D1F-A181-6122C9699E69}"/>
                  </a:ext>
                </a:extLst>
              </p:cNvPr>
              <p:cNvCxnSpPr/>
              <p:nvPr/>
            </p:nvCxnSpPr>
            <p:spPr bwMode="auto">
              <a:xfrm flipH="1">
                <a:off x="10126410" y="5264151"/>
                <a:ext cx="90982" cy="3540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8" name="Straight Connector 37">
                <a:extLst>
                  <a:ext uri="{FF2B5EF4-FFF2-40B4-BE49-F238E27FC236}">
                    <a16:creationId xmlns:a16="http://schemas.microsoft.com/office/drawing/2014/main" id="{757FA226-E4BA-4D62-AD19-E404F06EA960}"/>
                  </a:ext>
                </a:extLst>
              </p:cNvPr>
              <p:cNvCxnSpPr/>
              <p:nvPr/>
            </p:nvCxnSpPr>
            <p:spPr bwMode="auto">
              <a:xfrm>
                <a:off x="10448018" y="5264150"/>
                <a:ext cx="759587"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39" name="Straight Connector 38">
                <a:extLst>
                  <a:ext uri="{FF2B5EF4-FFF2-40B4-BE49-F238E27FC236}">
                    <a16:creationId xmlns:a16="http://schemas.microsoft.com/office/drawing/2014/main" id="{34C40F58-F538-4EF0-BB82-B076724B96D5}"/>
                  </a:ext>
                </a:extLst>
              </p:cNvPr>
              <p:cNvCxnSpPr/>
              <p:nvPr/>
            </p:nvCxnSpPr>
            <p:spPr bwMode="auto">
              <a:xfrm>
                <a:off x="10208929" y="5264150"/>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40" name="TextBox 198">
                <a:extLst>
                  <a:ext uri="{FF2B5EF4-FFF2-40B4-BE49-F238E27FC236}">
                    <a16:creationId xmlns:a16="http://schemas.microsoft.com/office/drawing/2014/main" id="{718BA699-F2C7-4DBA-8E3C-0DF7FAC831CF}"/>
                  </a:ext>
                </a:extLst>
              </p:cNvPr>
              <p:cNvSpPr txBox="1">
                <a:spLocks noChangeArrowheads="1"/>
              </p:cNvSpPr>
              <p:nvPr/>
            </p:nvSpPr>
            <p:spPr bwMode="auto">
              <a:xfrm>
                <a:off x="10217393" y="5286375"/>
                <a:ext cx="1222955" cy="307777"/>
              </a:xfrm>
              <a:prstGeom prst="rect">
                <a:avLst/>
              </a:prstGeom>
              <a:noFill/>
              <a:ln>
                <a:noFill/>
              </a:ln>
            </p:spPr>
            <p:style>
              <a:lnRef idx="0">
                <a:scrgbClr r="0" g="0" b="0"/>
              </a:lnRef>
              <a:fillRef idx="0">
                <a:scrgbClr r="0" g="0" b="0"/>
              </a:fillRef>
              <a:effectRef idx="0">
                <a:scrgbClr r="0" g="0" b="0"/>
              </a:effectRef>
              <a:fontRef idx="minor">
                <a:schemeClr val="dk1"/>
              </a:fontRef>
            </p:style>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latin typeface="+mn-lt"/>
                  </a:rPr>
                  <a:t>Stop bit</a:t>
                </a:r>
              </a:p>
            </p:txBody>
          </p:sp>
          <p:sp>
            <p:nvSpPr>
              <p:cNvPr id="41" name="Rectangle 40">
                <a:extLst>
                  <a:ext uri="{FF2B5EF4-FFF2-40B4-BE49-F238E27FC236}">
                    <a16:creationId xmlns:a16="http://schemas.microsoft.com/office/drawing/2014/main" id="{DBA200FD-2BC1-4EC5-A4E8-A890F262EF34}"/>
                  </a:ext>
                </a:extLst>
              </p:cNvPr>
              <p:cNvSpPr/>
              <p:nvPr/>
            </p:nvSpPr>
            <p:spPr bwMode="auto">
              <a:xfrm>
                <a:off x="9366824" y="5264151"/>
                <a:ext cx="761702" cy="354013"/>
              </a:xfrm>
              <a:prstGeom prst="rect">
                <a:avLst/>
              </a:prstGeom>
              <a:grp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42" name="Isosceles Triangle 41">
                <a:extLst>
                  <a:ext uri="{FF2B5EF4-FFF2-40B4-BE49-F238E27FC236}">
                    <a16:creationId xmlns:a16="http://schemas.microsoft.com/office/drawing/2014/main" id="{F2BFB8E6-D55A-4344-841A-B1C7CA6294E1}"/>
                  </a:ext>
                </a:extLst>
              </p:cNvPr>
              <p:cNvSpPr/>
              <p:nvPr/>
            </p:nvSpPr>
            <p:spPr bwMode="auto">
              <a:xfrm rot="16200000">
                <a:off x="9166544" y="5417883"/>
                <a:ext cx="354013" cy="46548"/>
              </a:xfrm>
              <a:prstGeom prst="triangle">
                <a:avLst/>
              </a:prstGeom>
              <a:grp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43" name="Isosceles Triangle 42">
                <a:extLst>
                  <a:ext uri="{FF2B5EF4-FFF2-40B4-BE49-F238E27FC236}">
                    <a16:creationId xmlns:a16="http://schemas.microsoft.com/office/drawing/2014/main" id="{9DF091F0-6DE0-45C0-9782-2FCF91C4F9EF}"/>
                  </a:ext>
                </a:extLst>
              </p:cNvPr>
              <p:cNvSpPr/>
              <p:nvPr/>
            </p:nvSpPr>
            <p:spPr bwMode="auto">
              <a:xfrm rot="5400000">
                <a:off x="9973737" y="5418941"/>
                <a:ext cx="354013" cy="44432"/>
              </a:xfrm>
              <a:prstGeom prst="triangle">
                <a:avLst/>
              </a:prstGeom>
              <a:grp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cxnSp>
            <p:nvCxnSpPr>
              <p:cNvPr id="44" name="Straight Connector 43">
                <a:extLst>
                  <a:ext uri="{FF2B5EF4-FFF2-40B4-BE49-F238E27FC236}">
                    <a16:creationId xmlns:a16="http://schemas.microsoft.com/office/drawing/2014/main" id="{A05D14E2-4AF3-4296-A964-CA234BA1F78B}"/>
                  </a:ext>
                </a:extLst>
              </p:cNvPr>
              <p:cNvCxnSpPr>
                <a:stCxn id="42" idx="4"/>
              </p:cNvCxnSpPr>
              <p:nvPr/>
            </p:nvCxnSpPr>
            <p:spPr bwMode="auto">
              <a:xfrm flipH="1">
                <a:off x="9320276" y="5264150"/>
                <a:ext cx="46548" cy="17780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5" name="Straight Connector 44">
                <a:extLst>
                  <a:ext uri="{FF2B5EF4-FFF2-40B4-BE49-F238E27FC236}">
                    <a16:creationId xmlns:a16="http://schemas.microsoft.com/office/drawing/2014/main" id="{D879D3A4-EE0D-4446-9672-7E407B4D4314}"/>
                  </a:ext>
                </a:extLst>
              </p:cNvPr>
              <p:cNvCxnSpPr>
                <a:stCxn id="42" idx="0"/>
                <a:endCxn id="42" idx="2"/>
              </p:cNvCxnSpPr>
              <p:nvPr/>
            </p:nvCxnSpPr>
            <p:spPr bwMode="auto">
              <a:xfrm>
                <a:off x="9320276" y="5441951"/>
                <a:ext cx="46548" cy="1762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6" name="Straight Connector 45">
                <a:extLst>
                  <a:ext uri="{FF2B5EF4-FFF2-40B4-BE49-F238E27FC236}">
                    <a16:creationId xmlns:a16="http://schemas.microsoft.com/office/drawing/2014/main" id="{1189B6BF-E477-4C37-A3EB-5426A46415C3}"/>
                  </a:ext>
                </a:extLst>
              </p:cNvPr>
              <p:cNvCxnSpPr>
                <a:stCxn id="43" idx="2"/>
              </p:cNvCxnSpPr>
              <p:nvPr/>
            </p:nvCxnSpPr>
            <p:spPr bwMode="auto">
              <a:xfrm>
                <a:off x="10128527" y="5264150"/>
                <a:ext cx="44432" cy="17780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7" name="Straight Connector 46">
                <a:extLst>
                  <a:ext uri="{FF2B5EF4-FFF2-40B4-BE49-F238E27FC236}">
                    <a16:creationId xmlns:a16="http://schemas.microsoft.com/office/drawing/2014/main" id="{33824E36-7B91-4FD5-89AC-4352178BA7FF}"/>
                  </a:ext>
                </a:extLst>
              </p:cNvPr>
              <p:cNvCxnSpPr>
                <a:stCxn id="43" idx="0"/>
                <a:endCxn id="43" idx="4"/>
              </p:cNvCxnSpPr>
              <p:nvPr/>
            </p:nvCxnSpPr>
            <p:spPr bwMode="auto">
              <a:xfrm flipH="1">
                <a:off x="10128527" y="5441951"/>
                <a:ext cx="44432" cy="176213"/>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8" name="Straight Connector 47">
                <a:extLst>
                  <a:ext uri="{FF2B5EF4-FFF2-40B4-BE49-F238E27FC236}">
                    <a16:creationId xmlns:a16="http://schemas.microsoft.com/office/drawing/2014/main" id="{ED5F179A-B72A-4DC6-B003-480ABD273075}"/>
                  </a:ext>
                </a:extLst>
              </p:cNvPr>
              <p:cNvCxnSpPr>
                <a:stCxn id="42" idx="4"/>
                <a:endCxn id="43" idx="2"/>
              </p:cNvCxnSpPr>
              <p:nvPr/>
            </p:nvCxnSpPr>
            <p:spPr bwMode="auto">
              <a:xfrm>
                <a:off x="9366824" y="5264150"/>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9" name="Straight Connector 48">
                <a:extLst>
                  <a:ext uri="{FF2B5EF4-FFF2-40B4-BE49-F238E27FC236}">
                    <a16:creationId xmlns:a16="http://schemas.microsoft.com/office/drawing/2014/main" id="{3D510278-158E-4263-889C-3C64F5FB9F0D}"/>
                  </a:ext>
                </a:extLst>
              </p:cNvPr>
              <p:cNvCxnSpPr>
                <a:stCxn id="42" idx="2"/>
              </p:cNvCxnSpPr>
              <p:nvPr/>
            </p:nvCxnSpPr>
            <p:spPr bwMode="auto">
              <a:xfrm>
                <a:off x="9366824" y="5618163"/>
                <a:ext cx="761702" cy="0"/>
              </a:xfrm>
              <a:prstGeom prst="line">
                <a:avLst/>
              </a:prstGeom>
              <a:grp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50" name="TextBox 217">
                <a:extLst>
                  <a:ext uri="{FF2B5EF4-FFF2-40B4-BE49-F238E27FC236}">
                    <a16:creationId xmlns:a16="http://schemas.microsoft.com/office/drawing/2014/main" id="{55226720-B75D-45CB-95D7-EED65D7FFA3A}"/>
                  </a:ext>
                </a:extLst>
              </p:cNvPr>
              <p:cNvSpPr txBox="1">
                <a:spLocks noChangeArrowheads="1"/>
              </p:cNvSpPr>
              <p:nvPr/>
            </p:nvSpPr>
            <p:spPr bwMode="auto">
              <a:xfrm>
                <a:off x="9442850" y="5295901"/>
                <a:ext cx="658025" cy="276225"/>
              </a:xfrm>
              <a:prstGeom prst="rect">
                <a:avLst/>
              </a:prstGeom>
              <a:no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Parity </a:t>
                </a:r>
              </a:p>
            </p:txBody>
          </p:sp>
          <p:sp>
            <p:nvSpPr>
              <p:cNvPr id="51" name="TextBox 219">
                <a:extLst>
                  <a:ext uri="{FF2B5EF4-FFF2-40B4-BE49-F238E27FC236}">
                    <a16:creationId xmlns:a16="http://schemas.microsoft.com/office/drawing/2014/main" id="{1DCE04B2-8A7E-46FA-AC75-2D04AAC0F3ED}"/>
                  </a:ext>
                </a:extLst>
              </p:cNvPr>
              <p:cNvSpPr txBox="1">
                <a:spLocks noChangeArrowheads="1"/>
              </p:cNvSpPr>
              <p:nvPr/>
            </p:nvSpPr>
            <p:spPr bwMode="auto">
              <a:xfrm>
                <a:off x="844221" y="5753101"/>
                <a:ext cx="10513608" cy="338554"/>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600" b="0" dirty="0">
                    <a:latin typeface="+mn-lt"/>
                  </a:rPr>
                  <a:t>Transfer one byte with parity bit</a:t>
                </a:r>
              </a:p>
            </p:txBody>
          </p:sp>
        </p:grpSp>
      </p:grpSp>
    </p:spTree>
    <p:extLst>
      <p:ext uri="{BB962C8B-B14F-4D97-AF65-F5344CB8AC3E}">
        <p14:creationId xmlns:p14="http://schemas.microsoft.com/office/powerpoint/2010/main" val="3330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253C-3CF0-4E54-A37E-7CA6A6300ADE}"/>
              </a:ext>
            </a:extLst>
          </p:cNvPr>
          <p:cNvSpPr>
            <a:spLocks noGrp="1"/>
          </p:cNvSpPr>
          <p:nvPr>
            <p:ph type="title"/>
          </p:nvPr>
        </p:nvSpPr>
        <p:spPr/>
        <p:txBody>
          <a:bodyPr/>
          <a:lstStyle/>
          <a:p>
            <a:r>
              <a:rPr lang="en-GB" dirty="0"/>
              <a:t>Character-Encoding Scheme</a:t>
            </a:r>
            <a:endParaRPr lang="en-US" dirty="0"/>
          </a:p>
        </p:txBody>
      </p:sp>
      <p:sp>
        <p:nvSpPr>
          <p:cNvPr id="3" name="Content Placeholder 2">
            <a:extLst>
              <a:ext uri="{FF2B5EF4-FFF2-40B4-BE49-F238E27FC236}">
                <a16:creationId xmlns:a16="http://schemas.microsoft.com/office/drawing/2014/main" id="{7AD5E920-D6FE-4240-B804-556FBA8A32C3}"/>
              </a:ext>
            </a:extLst>
          </p:cNvPr>
          <p:cNvSpPr>
            <a:spLocks noGrp="1"/>
          </p:cNvSpPr>
          <p:nvPr>
            <p:ph idx="1"/>
          </p:nvPr>
        </p:nvSpPr>
        <p:spPr/>
        <p:txBody>
          <a:bodyPr/>
          <a:lstStyle/>
          <a:p>
            <a:r>
              <a:rPr lang="en-US" sz="2000" dirty="0"/>
              <a:t>What is the data to be sent to the UART in order to display a text?</a:t>
            </a:r>
          </a:p>
          <a:p>
            <a:pPr lvl="1">
              <a:spcBef>
                <a:spcPts val="600"/>
              </a:spcBef>
            </a:pPr>
            <a:endParaRPr lang="en-US" sz="1600" dirty="0"/>
          </a:p>
          <a:p>
            <a:r>
              <a:rPr lang="en-US" sz="2000" dirty="0"/>
              <a:t> American Standard Code for Information Interchange (ASCII):</a:t>
            </a:r>
          </a:p>
          <a:p>
            <a:pPr lvl="1">
              <a:spcBef>
                <a:spcPts val="600"/>
              </a:spcBef>
            </a:pPr>
            <a:r>
              <a:rPr lang="en-US" dirty="0"/>
              <a:t>Encodes 128 characters</a:t>
            </a:r>
          </a:p>
          <a:p>
            <a:pPr lvl="2">
              <a:spcBef>
                <a:spcPts val="600"/>
              </a:spcBef>
            </a:pPr>
            <a:r>
              <a:rPr lang="en-US" dirty="0"/>
              <a:t>95 printable characters, such as ‘a ’, ‘b’, ‘1’, ‘2’, etc.</a:t>
            </a:r>
          </a:p>
          <a:p>
            <a:pPr lvl="2">
              <a:spcBef>
                <a:spcPts val="600"/>
              </a:spcBef>
            </a:pPr>
            <a:r>
              <a:rPr lang="en-US" dirty="0"/>
              <a:t>33 non-printing control characters, e.g., next line, back space, escape</a:t>
            </a:r>
          </a:p>
          <a:p>
            <a:pPr lvl="1">
              <a:spcBef>
                <a:spcPts val="600"/>
              </a:spcBef>
            </a:pPr>
            <a:r>
              <a:rPr lang="en-US" dirty="0"/>
              <a:t>Can be represented by 7 bits, commonly stored as one byte for storage convenience</a:t>
            </a:r>
          </a:p>
          <a:p>
            <a:pPr lvl="1">
              <a:spcBef>
                <a:spcPts val="600"/>
              </a:spcBef>
            </a:pPr>
            <a:endParaRPr lang="en-US" dirty="0"/>
          </a:p>
          <a:p>
            <a:r>
              <a:rPr lang="en-US" sz="2000" dirty="0"/>
              <a:t>UTF-8 (UCS Transformation Format—8-bit):</a:t>
            </a:r>
          </a:p>
          <a:p>
            <a:pPr lvl="1">
              <a:spcBef>
                <a:spcPts val="600"/>
              </a:spcBef>
            </a:pPr>
            <a:r>
              <a:rPr lang="en-US" dirty="0"/>
              <a:t>Derived from ASCII (2007)</a:t>
            </a:r>
          </a:p>
          <a:p>
            <a:pPr lvl="1">
              <a:spcBef>
                <a:spcPts val="600"/>
              </a:spcBef>
            </a:pPr>
            <a:r>
              <a:rPr lang="en-US" dirty="0"/>
              <a:t>Variable-width encoding</a:t>
            </a:r>
            <a:r>
              <a:rPr lang="en-GB" dirty="0"/>
              <a:t> scheme, which avoids the complication of endianness and byte order marks</a:t>
            </a:r>
          </a:p>
          <a:p>
            <a:pPr lvl="1">
              <a:spcBef>
                <a:spcPts val="600"/>
              </a:spcBef>
            </a:pPr>
            <a:r>
              <a:rPr lang="en-GB" dirty="0"/>
              <a:t>Widely used for the World Wide Web</a:t>
            </a:r>
          </a:p>
          <a:p>
            <a:pPr lvl="1">
              <a:spcBef>
                <a:spcPts val="600"/>
              </a:spcBef>
            </a:pPr>
            <a:r>
              <a:rPr lang="en-GB" dirty="0"/>
              <a:t>Compatible with the original ASCII</a:t>
            </a:r>
            <a:endParaRPr lang="en-US" dirty="0"/>
          </a:p>
          <a:p>
            <a:endParaRPr lang="en-US" dirty="0"/>
          </a:p>
        </p:txBody>
      </p:sp>
    </p:spTree>
    <p:extLst>
      <p:ext uri="{BB962C8B-B14F-4D97-AF65-F5344CB8AC3E}">
        <p14:creationId xmlns:p14="http://schemas.microsoft.com/office/powerpoint/2010/main" val="4291358958"/>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4445</Words>
  <Application>Microsoft Office PowerPoint</Application>
  <PresentationFormat>Widescreen</PresentationFormat>
  <Paragraphs>663</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Lucida Console</vt:lpstr>
      <vt:lpstr>Open Sans</vt:lpstr>
      <vt:lpstr>Wingdings</vt:lpstr>
      <vt:lpstr>Arm_PPT_Public</vt:lpstr>
      <vt:lpstr>Serial Communication</vt:lpstr>
      <vt:lpstr>PowerPoint Presentation</vt:lpstr>
      <vt:lpstr>Module Syllabus</vt:lpstr>
      <vt:lpstr>Serial Communication</vt:lpstr>
      <vt:lpstr>Serial vs. Parallel Communication</vt:lpstr>
      <vt:lpstr>Types of Serial Communication</vt:lpstr>
      <vt:lpstr>UART Overview</vt:lpstr>
      <vt:lpstr>UART Protocol</vt:lpstr>
      <vt:lpstr>Character-Encoding Scheme</vt:lpstr>
      <vt:lpstr>ASCII Encoded Characters</vt:lpstr>
      <vt:lpstr>Mbed API for UART</vt:lpstr>
      <vt:lpstr>Mbed API for UART</vt:lpstr>
      <vt:lpstr>Example of Mbed UART API</vt:lpstr>
      <vt:lpstr>Example of Mbed UART API</vt:lpstr>
      <vt:lpstr>SPI Overview</vt:lpstr>
      <vt:lpstr>SPI Overview</vt:lpstr>
      <vt:lpstr>Serial Data Transmission</vt:lpstr>
      <vt:lpstr>Mbed API for SPI</vt:lpstr>
      <vt:lpstr>Example of Mbed SPI API</vt:lpstr>
      <vt:lpstr>I2C Bus Overview</vt:lpstr>
      <vt:lpstr>I2C Bus Connections</vt:lpstr>
      <vt:lpstr>I2C Message Format</vt:lpstr>
      <vt:lpstr>Mbed API for I2C </vt:lpstr>
      <vt:lpstr>Example of Mbed I2C API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2019-10-22T13:01:38Z</dcterms:created>
  <dcterms:modified xsi:type="dcterms:W3CDTF">2022-11-29T17:00:11Z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