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26"/>
  </p:notesMasterIdLst>
  <p:handoutMasterIdLst>
    <p:handoutMasterId r:id="rId27"/>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30" autoAdjust="0"/>
  </p:normalViewPr>
  <p:slideViewPr>
    <p:cSldViewPr snapToGrid="0">
      <p:cViewPr varScale="1">
        <p:scale>
          <a:sx n="76" d="100"/>
          <a:sy n="76" d="100"/>
        </p:scale>
        <p:origin x="132" y="438"/>
      </p:cViewPr>
      <p:guideLst>
        <p:guide orient="horz" pos="2160"/>
        <p:guide pos="3840"/>
      </p:guideLst>
    </p:cSldViewPr>
  </p:slideViewPr>
  <p:outlineViewPr>
    <p:cViewPr>
      <p:scale>
        <a:sx n="33" d="100"/>
        <a:sy n="33" d="100"/>
      </p:scale>
      <p:origin x="0" y="0"/>
    </p:cViewPr>
  </p:outlineViewPr>
  <p:notesTextViewPr>
    <p:cViewPr>
      <p:scale>
        <a:sx n="1" d="1"/>
        <a:sy n="1" d="1"/>
      </p:scale>
      <p:origin x="0" y="-27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D9E21-1DBE-46AF-97E8-D0FD9235F6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8A5D3BB-379F-46FA-ABFF-396FCAC51D30}">
      <dgm:prSet/>
      <dgm:spPr/>
      <dgm:t>
        <a:bodyPr/>
        <a:lstStyle/>
        <a:p>
          <a:r>
            <a:rPr lang="en-GB"/>
            <a:t>Managing the processor</a:t>
          </a:r>
          <a:endParaRPr lang="en-US"/>
        </a:p>
      </dgm:t>
    </dgm:pt>
    <dgm:pt modelId="{23907F3E-D885-4072-AD18-B8FEB7B20E66}" type="parTrans" cxnId="{4BA09A8E-BE0A-4B32-93CE-C5347EE6D3D1}">
      <dgm:prSet/>
      <dgm:spPr/>
      <dgm:t>
        <a:bodyPr/>
        <a:lstStyle/>
        <a:p>
          <a:endParaRPr lang="en-US"/>
        </a:p>
      </dgm:t>
    </dgm:pt>
    <dgm:pt modelId="{0B0A581A-7010-403A-8DB5-91090B7CF7C5}" type="sibTrans" cxnId="{4BA09A8E-BE0A-4B32-93CE-C5347EE6D3D1}">
      <dgm:prSet/>
      <dgm:spPr/>
      <dgm:t>
        <a:bodyPr/>
        <a:lstStyle/>
        <a:p>
          <a:endParaRPr lang="en-US"/>
        </a:p>
      </dgm:t>
    </dgm:pt>
    <dgm:pt modelId="{F0B76FC2-4057-4236-A7B8-349B8F634A78}">
      <dgm:prSet/>
      <dgm:spPr>
        <a:solidFill>
          <a:schemeClr val="accent5"/>
        </a:solidFill>
      </dgm:spPr>
      <dgm:t>
        <a:bodyPr/>
        <a:lstStyle/>
        <a:p>
          <a:r>
            <a:rPr lang="en-GB"/>
            <a:t>Managing memory</a:t>
          </a:r>
          <a:endParaRPr lang="en-US"/>
        </a:p>
      </dgm:t>
    </dgm:pt>
    <dgm:pt modelId="{542EE86E-0D65-4000-AF78-B4267A1E33FD}" type="parTrans" cxnId="{BDE487C0-B9B0-4A9E-AC85-FFDA824EBD14}">
      <dgm:prSet/>
      <dgm:spPr/>
      <dgm:t>
        <a:bodyPr/>
        <a:lstStyle/>
        <a:p>
          <a:endParaRPr lang="en-US"/>
        </a:p>
      </dgm:t>
    </dgm:pt>
    <dgm:pt modelId="{33E57B07-1F0E-4653-B396-DA89C649EAC1}" type="sibTrans" cxnId="{BDE487C0-B9B0-4A9E-AC85-FFDA824EBD14}">
      <dgm:prSet/>
      <dgm:spPr/>
      <dgm:t>
        <a:bodyPr/>
        <a:lstStyle/>
        <a:p>
          <a:endParaRPr lang="en-US"/>
        </a:p>
      </dgm:t>
    </dgm:pt>
    <dgm:pt modelId="{E561C95E-E2D0-4D5B-B966-ABC3F70CAEDB}">
      <dgm:prSet/>
      <dgm:spPr>
        <a:solidFill>
          <a:schemeClr val="accent4"/>
        </a:solidFill>
      </dgm:spPr>
      <dgm:t>
        <a:bodyPr/>
        <a:lstStyle/>
        <a:p>
          <a:r>
            <a:rPr lang="en-GB"/>
            <a:t>Managing devices</a:t>
          </a:r>
          <a:endParaRPr lang="en-US"/>
        </a:p>
      </dgm:t>
    </dgm:pt>
    <dgm:pt modelId="{C40FB415-350D-46F2-922B-5557BEDACC21}" type="parTrans" cxnId="{A5C2E3ED-2F3E-4CE3-B9B2-4226DAA0FEE2}">
      <dgm:prSet/>
      <dgm:spPr/>
      <dgm:t>
        <a:bodyPr/>
        <a:lstStyle/>
        <a:p>
          <a:endParaRPr lang="en-US"/>
        </a:p>
      </dgm:t>
    </dgm:pt>
    <dgm:pt modelId="{0FBF4DB4-3601-4857-A9C0-5B9BD2DE52FE}" type="sibTrans" cxnId="{A5C2E3ED-2F3E-4CE3-B9B2-4226DAA0FEE2}">
      <dgm:prSet/>
      <dgm:spPr/>
      <dgm:t>
        <a:bodyPr/>
        <a:lstStyle/>
        <a:p>
          <a:endParaRPr lang="en-US"/>
        </a:p>
      </dgm:t>
    </dgm:pt>
    <dgm:pt modelId="{A8CF5F92-B029-42B0-8E80-FC674220AC90}">
      <dgm:prSet/>
      <dgm:spPr>
        <a:solidFill>
          <a:schemeClr val="accent4"/>
        </a:solidFill>
      </dgm:spPr>
      <dgm:t>
        <a:bodyPr/>
        <a:lstStyle/>
        <a:p>
          <a:r>
            <a:rPr lang="en-GB"/>
            <a:t>Managing file systems</a:t>
          </a:r>
          <a:endParaRPr lang="en-US"/>
        </a:p>
      </dgm:t>
    </dgm:pt>
    <dgm:pt modelId="{49813718-38DD-4590-A4FF-AC44C32E4772}" type="parTrans" cxnId="{80D8A1FB-1B1F-46F8-8E55-AF417D8E8CCB}">
      <dgm:prSet/>
      <dgm:spPr/>
      <dgm:t>
        <a:bodyPr/>
        <a:lstStyle/>
        <a:p>
          <a:endParaRPr lang="en-US"/>
        </a:p>
      </dgm:t>
    </dgm:pt>
    <dgm:pt modelId="{6A60557B-8396-405D-840A-E23CE6BA68F5}" type="sibTrans" cxnId="{80D8A1FB-1B1F-46F8-8E55-AF417D8E8CCB}">
      <dgm:prSet/>
      <dgm:spPr/>
      <dgm:t>
        <a:bodyPr/>
        <a:lstStyle/>
        <a:p>
          <a:endParaRPr lang="en-US"/>
        </a:p>
      </dgm:t>
    </dgm:pt>
    <dgm:pt modelId="{D4DEC1BE-B9FB-486A-997F-3E4651F9600A}">
      <dgm:prSet/>
      <dgm:spPr>
        <a:solidFill>
          <a:schemeClr val="accent3"/>
        </a:solidFill>
      </dgm:spPr>
      <dgm:t>
        <a:bodyPr/>
        <a:lstStyle/>
        <a:p>
          <a:r>
            <a:rPr lang="en-GB"/>
            <a:t>System security</a:t>
          </a:r>
          <a:endParaRPr lang="en-US"/>
        </a:p>
      </dgm:t>
    </dgm:pt>
    <dgm:pt modelId="{5B592493-BD63-46D9-B424-24E730ECF81C}" type="parTrans" cxnId="{9B4168C5-87F4-4E5D-8B97-C0F2280A4C1C}">
      <dgm:prSet/>
      <dgm:spPr/>
      <dgm:t>
        <a:bodyPr/>
        <a:lstStyle/>
        <a:p>
          <a:endParaRPr lang="en-US"/>
        </a:p>
      </dgm:t>
    </dgm:pt>
    <dgm:pt modelId="{6EF4E7F3-593F-4049-AA06-55B36D0EA144}" type="sibTrans" cxnId="{9B4168C5-87F4-4E5D-8B97-C0F2280A4C1C}">
      <dgm:prSet/>
      <dgm:spPr/>
      <dgm:t>
        <a:bodyPr/>
        <a:lstStyle/>
        <a:p>
          <a:endParaRPr lang="en-US"/>
        </a:p>
      </dgm:t>
    </dgm:pt>
    <dgm:pt modelId="{14070C9F-0D0E-4CD8-9F48-B1CFDB9B11D2}">
      <dgm:prSet/>
      <dgm:spPr>
        <a:solidFill>
          <a:schemeClr val="accent1"/>
        </a:solidFill>
      </dgm:spPr>
      <dgm:t>
        <a:bodyPr/>
        <a:lstStyle/>
        <a:p>
          <a:r>
            <a:rPr lang="en-GB" dirty="0"/>
            <a:t>Fault tolerance and error detection</a:t>
          </a:r>
          <a:endParaRPr lang="en-US" dirty="0"/>
        </a:p>
      </dgm:t>
    </dgm:pt>
    <dgm:pt modelId="{E8730E8E-09E5-4669-B53C-C3300DD4E879}" type="parTrans" cxnId="{33291401-97B1-48E4-9A0B-1F9D489D9B50}">
      <dgm:prSet/>
      <dgm:spPr/>
      <dgm:t>
        <a:bodyPr/>
        <a:lstStyle/>
        <a:p>
          <a:endParaRPr lang="en-US"/>
        </a:p>
      </dgm:t>
    </dgm:pt>
    <dgm:pt modelId="{1A910286-CD78-4D11-93A8-184444FF49AC}" type="sibTrans" cxnId="{33291401-97B1-48E4-9A0B-1F9D489D9B50}">
      <dgm:prSet/>
      <dgm:spPr/>
      <dgm:t>
        <a:bodyPr/>
        <a:lstStyle/>
        <a:p>
          <a:endParaRPr lang="en-US"/>
        </a:p>
      </dgm:t>
    </dgm:pt>
    <dgm:pt modelId="{12E3DB6B-2BC4-4871-9109-5A0ECD3FF6A1}">
      <dgm:prSet/>
      <dgm:spPr/>
      <dgm:t>
        <a:bodyPr/>
        <a:lstStyle/>
        <a:p>
          <a:r>
            <a:rPr lang="en-GB"/>
            <a:t>Multitasking and job accounting</a:t>
          </a:r>
          <a:endParaRPr lang="en-US"/>
        </a:p>
      </dgm:t>
    </dgm:pt>
    <dgm:pt modelId="{CA5664DE-A309-473B-8EAA-C1A806D8AD8D}" type="parTrans" cxnId="{F2EA5D93-AA0A-4130-825A-C040A744872F}">
      <dgm:prSet/>
      <dgm:spPr/>
      <dgm:t>
        <a:bodyPr/>
        <a:lstStyle/>
        <a:p>
          <a:endParaRPr lang="en-US"/>
        </a:p>
      </dgm:t>
    </dgm:pt>
    <dgm:pt modelId="{40507104-A0E8-4E91-8F5A-6012AE7E1487}" type="sibTrans" cxnId="{F2EA5D93-AA0A-4130-825A-C040A744872F}">
      <dgm:prSet/>
      <dgm:spPr/>
      <dgm:t>
        <a:bodyPr/>
        <a:lstStyle/>
        <a:p>
          <a:endParaRPr lang="en-US"/>
        </a:p>
      </dgm:t>
    </dgm:pt>
    <dgm:pt modelId="{E82DBFCD-F1A9-4EA3-8E07-59133B680397}">
      <dgm:prSet/>
      <dgm:spPr>
        <a:solidFill>
          <a:schemeClr val="accent5"/>
        </a:solidFill>
      </dgm:spPr>
      <dgm:t>
        <a:bodyPr/>
        <a:lstStyle/>
        <a:p>
          <a:r>
            <a:rPr lang="en-GB"/>
            <a:t>Task coordination</a:t>
          </a:r>
          <a:endParaRPr lang="en-US"/>
        </a:p>
      </dgm:t>
    </dgm:pt>
    <dgm:pt modelId="{DD66571D-55CA-4A0D-91E4-EC9E6B086B6B}" type="parTrans" cxnId="{4DB656B4-3C32-4CAD-AC26-23034DF25BFD}">
      <dgm:prSet/>
      <dgm:spPr/>
      <dgm:t>
        <a:bodyPr/>
        <a:lstStyle/>
        <a:p>
          <a:endParaRPr lang="en-US"/>
        </a:p>
      </dgm:t>
    </dgm:pt>
    <dgm:pt modelId="{5838EA84-628F-4469-9D16-6399D1643C01}" type="sibTrans" cxnId="{4DB656B4-3C32-4CAD-AC26-23034DF25BFD}">
      <dgm:prSet/>
      <dgm:spPr/>
      <dgm:t>
        <a:bodyPr/>
        <a:lstStyle/>
        <a:p>
          <a:endParaRPr lang="en-US"/>
        </a:p>
      </dgm:t>
    </dgm:pt>
    <dgm:pt modelId="{7C23779E-09A6-4AA2-B897-64AFA6016B71}" type="pres">
      <dgm:prSet presAssocID="{A12D9E21-1DBE-46AF-97E8-D0FD9235F6A2}" presName="diagram" presStyleCnt="0">
        <dgm:presLayoutVars>
          <dgm:dir/>
          <dgm:resizeHandles val="exact"/>
        </dgm:presLayoutVars>
      </dgm:prSet>
      <dgm:spPr/>
    </dgm:pt>
    <dgm:pt modelId="{63416361-9025-4D88-B80E-A5EFBE08B839}" type="pres">
      <dgm:prSet presAssocID="{38A5D3BB-379F-46FA-ABFF-396FCAC51D30}" presName="node" presStyleLbl="node1" presStyleIdx="0" presStyleCnt="8">
        <dgm:presLayoutVars>
          <dgm:bulletEnabled val="1"/>
        </dgm:presLayoutVars>
      </dgm:prSet>
      <dgm:spPr/>
    </dgm:pt>
    <dgm:pt modelId="{15A75D6B-9484-4D65-972E-2E24F29E2228}" type="pres">
      <dgm:prSet presAssocID="{0B0A581A-7010-403A-8DB5-91090B7CF7C5}" presName="sibTrans" presStyleCnt="0"/>
      <dgm:spPr/>
    </dgm:pt>
    <dgm:pt modelId="{C9ADD297-68D7-4A8C-904C-FBFB93E90FFE}" type="pres">
      <dgm:prSet presAssocID="{F0B76FC2-4057-4236-A7B8-349B8F634A78}" presName="node" presStyleLbl="node1" presStyleIdx="1" presStyleCnt="8">
        <dgm:presLayoutVars>
          <dgm:bulletEnabled val="1"/>
        </dgm:presLayoutVars>
      </dgm:prSet>
      <dgm:spPr/>
    </dgm:pt>
    <dgm:pt modelId="{0193E37C-1EE8-4C30-9AFF-408EBD21FDA0}" type="pres">
      <dgm:prSet presAssocID="{33E57B07-1F0E-4653-B396-DA89C649EAC1}" presName="sibTrans" presStyleCnt="0"/>
      <dgm:spPr/>
    </dgm:pt>
    <dgm:pt modelId="{CCF4EF6F-C140-4C19-ABD1-8C5616358B58}" type="pres">
      <dgm:prSet presAssocID="{E561C95E-E2D0-4D5B-B966-ABC3F70CAEDB}" presName="node" presStyleLbl="node1" presStyleIdx="2" presStyleCnt="8">
        <dgm:presLayoutVars>
          <dgm:bulletEnabled val="1"/>
        </dgm:presLayoutVars>
      </dgm:prSet>
      <dgm:spPr/>
    </dgm:pt>
    <dgm:pt modelId="{6054E939-EE4E-4DE1-8E0E-BDFB18AF2AFB}" type="pres">
      <dgm:prSet presAssocID="{0FBF4DB4-3601-4857-A9C0-5B9BD2DE52FE}" presName="sibTrans" presStyleCnt="0"/>
      <dgm:spPr/>
    </dgm:pt>
    <dgm:pt modelId="{E0031300-E4BB-4CF4-B92C-E28F6033AEEC}" type="pres">
      <dgm:prSet presAssocID="{A8CF5F92-B029-42B0-8E80-FC674220AC90}" presName="node" presStyleLbl="node1" presStyleIdx="3" presStyleCnt="8">
        <dgm:presLayoutVars>
          <dgm:bulletEnabled val="1"/>
        </dgm:presLayoutVars>
      </dgm:prSet>
      <dgm:spPr/>
    </dgm:pt>
    <dgm:pt modelId="{41298B01-466E-4CC6-8ABF-603CEF72DEE8}" type="pres">
      <dgm:prSet presAssocID="{6A60557B-8396-405D-840A-E23CE6BA68F5}" presName="sibTrans" presStyleCnt="0"/>
      <dgm:spPr/>
    </dgm:pt>
    <dgm:pt modelId="{B486C5E6-03D1-474B-898D-64B159AF832D}" type="pres">
      <dgm:prSet presAssocID="{D4DEC1BE-B9FB-486A-997F-3E4651F9600A}" presName="node" presStyleLbl="node1" presStyleIdx="4" presStyleCnt="8">
        <dgm:presLayoutVars>
          <dgm:bulletEnabled val="1"/>
        </dgm:presLayoutVars>
      </dgm:prSet>
      <dgm:spPr/>
    </dgm:pt>
    <dgm:pt modelId="{A4350D59-12C3-455C-97E2-E474DE8025E5}" type="pres">
      <dgm:prSet presAssocID="{6EF4E7F3-593F-4049-AA06-55B36D0EA144}" presName="sibTrans" presStyleCnt="0"/>
      <dgm:spPr/>
    </dgm:pt>
    <dgm:pt modelId="{9585AB19-6DB8-4247-B245-2386AA4F945D}" type="pres">
      <dgm:prSet presAssocID="{14070C9F-0D0E-4CD8-9F48-B1CFDB9B11D2}" presName="node" presStyleLbl="node1" presStyleIdx="5" presStyleCnt="8">
        <dgm:presLayoutVars>
          <dgm:bulletEnabled val="1"/>
        </dgm:presLayoutVars>
      </dgm:prSet>
      <dgm:spPr/>
    </dgm:pt>
    <dgm:pt modelId="{7ABA0AFE-A146-4775-AB61-77CB64478B3F}" type="pres">
      <dgm:prSet presAssocID="{1A910286-CD78-4D11-93A8-184444FF49AC}" presName="sibTrans" presStyleCnt="0"/>
      <dgm:spPr/>
    </dgm:pt>
    <dgm:pt modelId="{3B052289-F572-4DA6-B559-C754D88328E5}" type="pres">
      <dgm:prSet presAssocID="{12E3DB6B-2BC4-4871-9109-5A0ECD3FF6A1}" presName="node" presStyleLbl="node1" presStyleIdx="6" presStyleCnt="8">
        <dgm:presLayoutVars>
          <dgm:bulletEnabled val="1"/>
        </dgm:presLayoutVars>
      </dgm:prSet>
      <dgm:spPr/>
    </dgm:pt>
    <dgm:pt modelId="{90D23221-C051-462D-9870-2667DE003C35}" type="pres">
      <dgm:prSet presAssocID="{40507104-A0E8-4E91-8F5A-6012AE7E1487}" presName="sibTrans" presStyleCnt="0"/>
      <dgm:spPr/>
    </dgm:pt>
    <dgm:pt modelId="{8A001895-BB84-41E4-BD50-2F5A4D87E262}" type="pres">
      <dgm:prSet presAssocID="{E82DBFCD-F1A9-4EA3-8E07-59133B680397}" presName="node" presStyleLbl="node1" presStyleIdx="7" presStyleCnt="8">
        <dgm:presLayoutVars>
          <dgm:bulletEnabled val="1"/>
        </dgm:presLayoutVars>
      </dgm:prSet>
      <dgm:spPr/>
    </dgm:pt>
  </dgm:ptLst>
  <dgm:cxnLst>
    <dgm:cxn modelId="{33291401-97B1-48E4-9A0B-1F9D489D9B50}" srcId="{A12D9E21-1DBE-46AF-97E8-D0FD9235F6A2}" destId="{14070C9F-0D0E-4CD8-9F48-B1CFDB9B11D2}" srcOrd="5" destOrd="0" parTransId="{E8730E8E-09E5-4669-B53C-C3300DD4E879}" sibTransId="{1A910286-CD78-4D11-93A8-184444FF49AC}"/>
    <dgm:cxn modelId="{A404BF0E-F9B5-4049-A46C-2F1AAE0E27C6}" type="presOf" srcId="{E561C95E-E2D0-4D5B-B966-ABC3F70CAEDB}" destId="{CCF4EF6F-C140-4C19-ABD1-8C5616358B58}" srcOrd="0" destOrd="0" presId="urn:microsoft.com/office/officeart/2005/8/layout/default"/>
    <dgm:cxn modelId="{CAEEAA10-656F-4992-A4C2-3D8523C9E13C}" type="presOf" srcId="{E82DBFCD-F1A9-4EA3-8E07-59133B680397}" destId="{8A001895-BB84-41E4-BD50-2F5A4D87E262}" srcOrd="0" destOrd="0" presId="urn:microsoft.com/office/officeart/2005/8/layout/default"/>
    <dgm:cxn modelId="{6296315A-AE51-4307-A7E9-9E0C53C7DC82}" type="presOf" srcId="{38A5D3BB-379F-46FA-ABFF-396FCAC51D30}" destId="{63416361-9025-4D88-B80E-A5EFBE08B839}" srcOrd="0" destOrd="0" presId="urn:microsoft.com/office/officeart/2005/8/layout/default"/>
    <dgm:cxn modelId="{4BA09A8E-BE0A-4B32-93CE-C5347EE6D3D1}" srcId="{A12D9E21-1DBE-46AF-97E8-D0FD9235F6A2}" destId="{38A5D3BB-379F-46FA-ABFF-396FCAC51D30}" srcOrd="0" destOrd="0" parTransId="{23907F3E-D885-4072-AD18-B8FEB7B20E66}" sibTransId="{0B0A581A-7010-403A-8DB5-91090B7CF7C5}"/>
    <dgm:cxn modelId="{F2EA5D93-AA0A-4130-825A-C040A744872F}" srcId="{A12D9E21-1DBE-46AF-97E8-D0FD9235F6A2}" destId="{12E3DB6B-2BC4-4871-9109-5A0ECD3FF6A1}" srcOrd="6" destOrd="0" parTransId="{CA5664DE-A309-473B-8EAA-C1A806D8AD8D}" sibTransId="{40507104-A0E8-4E91-8F5A-6012AE7E1487}"/>
    <dgm:cxn modelId="{608DB6A1-0C65-459D-8630-0F409419D52A}" type="presOf" srcId="{F0B76FC2-4057-4236-A7B8-349B8F634A78}" destId="{C9ADD297-68D7-4A8C-904C-FBFB93E90FFE}" srcOrd="0" destOrd="0" presId="urn:microsoft.com/office/officeart/2005/8/layout/default"/>
    <dgm:cxn modelId="{0395EFA7-D07C-4E7D-A9A8-0EC6FB21E30E}" type="presOf" srcId="{D4DEC1BE-B9FB-486A-997F-3E4651F9600A}" destId="{B486C5E6-03D1-474B-898D-64B159AF832D}" srcOrd="0" destOrd="0" presId="urn:microsoft.com/office/officeart/2005/8/layout/default"/>
    <dgm:cxn modelId="{BFAAABAD-4FAE-40CD-BF2A-DDA73FD744DB}" type="presOf" srcId="{A12D9E21-1DBE-46AF-97E8-D0FD9235F6A2}" destId="{7C23779E-09A6-4AA2-B897-64AFA6016B71}" srcOrd="0" destOrd="0" presId="urn:microsoft.com/office/officeart/2005/8/layout/default"/>
    <dgm:cxn modelId="{4DB656B4-3C32-4CAD-AC26-23034DF25BFD}" srcId="{A12D9E21-1DBE-46AF-97E8-D0FD9235F6A2}" destId="{E82DBFCD-F1A9-4EA3-8E07-59133B680397}" srcOrd="7" destOrd="0" parTransId="{DD66571D-55CA-4A0D-91E4-EC9E6B086B6B}" sibTransId="{5838EA84-628F-4469-9D16-6399D1643C01}"/>
    <dgm:cxn modelId="{BDE487C0-B9B0-4A9E-AC85-FFDA824EBD14}" srcId="{A12D9E21-1DBE-46AF-97E8-D0FD9235F6A2}" destId="{F0B76FC2-4057-4236-A7B8-349B8F634A78}" srcOrd="1" destOrd="0" parTransId="{542EE86E-0D65-4000-AF78-B4267A1E33FD}" sibTransId="{33E57B07-1F0E-4653-B396-DA89C649EAC1}"/>
    <dgm:cxn modelId="{9B4168C5-87F4-4E5D-8B97-C0F2280A4C1C}" srcId="{A12D9E21-1DBE-46AF-97E8-D0FD9235F6A2}" destId="{D4DEC1BE-B9FB-486A-997F-3E4651F9600A}" srcOrd="4" destOrd="0" parTransId="{5B592493-BD63-46D9-B424-24E730ECF81C}" sibTransId="{6EF4E7F3-593F-4049-AA06-55B36D0EA144}"/>
    <dgm:cxn modelId="{265B9DE3-43F0-4676-8932-AE29DF68D8B1}" type="presOf" srcId="{14070C9F-0D0E-4CD8-9F48-B1CFDB9B11D2}" destId="{9585AB19-6DB8-4247-B245-2386AA4F945D}" srcOrd="0" destOrd="0" presId="urn:microsoft.com/office/officeart/2005/8/layout/default"/>
    <dgm:cxn modelId="{61A8E0E5-CD8E-4EEE-AF4E-0A84391B9291}" type="presOf" srcId="{A8CF5F92-B029-42B0-8E80-FC674220AC90}" destId="{E0031300-E4BB-4CF4-B92C-E28F6033AEEC}" srcOrd="0" destOrd="0" presId="urn:microsoft.com/office/officeart/2005/8/layout/default"/>
    <dgm:cxn modelId="{A5C2E3ED-2F3E-4CE3-B9B2-4226DAA0FEE2}" srcId="{A12D9E21-1DBE-46AF-97E8-D0FD9235F6A2}" destId="{E561C95E-E2D0-4D5B-B966-ABC3F70CAEDB}" srcOrd="2" destOrd="0" parTransId="{C40FB415-350D-46F2-922B-5557BEDACC21}" sibTransId="{0FBF4DB4-3601-4857-A9C0-5B9BD2DE52FE}"/>
    <dgm:cxn modelId="{80D8A1FB-1B1F-46F8-8E55-AF417D8E8CCB}" srcId="{A12D9E21-1DBE-46AF-97E8-D0FD9235F6A2}" destId="{A8CF5F92-B029-42B0-8E80-FC674220AC90}" srcOrd="3" destOrd="0" parTransId="{49813718-38DD-4590-A4FF-AC44C32E4772}" sibTransId="{6A60557B-8396-405D-840A-E23CE6BA68F5}"/>
    <dgm:cxn modelId="{8387D4FF-A62F-4613-89B9-FAAD1E568198}" type="presOf" srcId="{12E3DB6B-2BC4-4871-9109-5A0ECD3FF6A1}" destId="{3B052289-F572-4DA6-B559-C754D88328E5}" srcOrd="0" destOrd="0" presId="urn:microsoft.com/office/officeart/2005/8/layout/default"/>
    <dgm:cxn modelId="{0F34B06A-55AB-4511-B091-E16FB96F44E1}" type="presParOf" srcId="{7C23779E-09A6-4AA2-B897-64AFA6016B71}" destId="{63416361-9025-4D88-B80E-A5EFBE08B839}" srcOrd="0" destOrd="0" presId="urn:microsoft.com/office/officeart/2005/8/layout/default"/>
    <dgm:cxn modelId="{0AAC488E-7462-4E09-8BD6-94B4CD6961DD}" type="presParOf" srcId="{7C23779E-09A6-4AA2-B897-64AFA6016B71}" destId="{15A75D6B-9484-4D65-972E-2E24F29E2228}" srcOrd="1" destOrd="0" presId="urn:microsoft.com/office/officeart/2005/8/layout/default"/>
    <dgm:cxn modelId="{AEB0BB59-3576-4D7B-A51C-B791A862D845}" type="presParOf" srcId="{7C23779E-09A6-4AA2-B897-64AFA6016B71}" destId="{C9ADD297-68D7-4A8C-904C-FBFB93E90FFE}" srcOrd="2" destOrd="0" presId="urn:microsoft.com/office/officeart/2005/8/layout/default"/>
    <dgm:cxn modelId="{2825F2F4-50B2-4CEA-8C57-715A37F8A6F3}" type="presParOf" srcId="{7C23779E-09A6-4AA2-B897-64AFA6016B71}" destId="{0193E37C-1EE8-4C30-9AFF-408EBD21FDA0}" srcOrd="3" destOrd="0" presId="urn:microsoft.com/office/officeart/2005/8/layout/default"/>
    <dgm:cxn modelId="{EE8E03F3-712C-4F88-BDE6-890341A08D60}" type="presParOf" srcId="{7C23779E-09A6-4AA2-B897-64AFA6016B71}" destId="{CCF4EF6F-C140-4C19-ABD1-8C5616358B58}" srcOrd="4" destOrd="0" presId="urn:microsoft.com/office/officeart/2005/8/layout/default"/>
    <dgm:cxn modelId="{E8F7DC84-FBF3-4CC8-A260-5348C10B591F}" type="presParOf" srcId="{7C23779E-09A6-4AA2-B897-64AFA6016B71}" destId="{6054E939-EE4E-4DE1-8E0E-BDFB18AF2AFB}" srcOrd="5" destOrd="0" presId="urn:microsoft.com/office/officeart/2005/8/layout/default"/>
    <dgm:cxn modelId="{FEBB2AC9-F5EA-46C3-B92F-E1D207E5F364}" type="presParOf" srcId="{7C23779E-09A6-4AA2-B897-64AFA6016B71}" destId="{E0031300-E4BB-4CF4-B92C-E28F6033AEEC}" srcOrd="6" destOrd="0" presId="urn:microsoft.com/office/officeart/2005/8/layout/default"/>
    <dgm:cxn modelId="{0769F183-7DB6-4BE8-BEC0-B473F0AF9BF0}" type="presParOf" srcId="{7C23779E-09A6-4AA2-B897-64AFA6016B71}" destId="{41298B01-466E-4CC6-8ABF-603CEF72DEE8}" srcOrd="7" destOrd="0" presId="urn:microsoft.com/office/officeart/2005/8/layout/default"/>
    <dgm:cxn modelId="{D38397E9-CDD7-44DE-956A-ECDFB4D549CE}" type="presParOf" srcId="{7C23779E-09A6-4AA2-B897-64AFA6016B71}" destId="{B486C5E6-03D1-474B-898D-64B159AF832D}" srcOrd="8" destOrd="0" presId="urn:microsoft.com/office/officeart/2005/8/layout/default"/>
    <dgm:cxn modelId="{A5B82722-3923-4967-BB34-F9FF19DB1A14}" type="presParOf" srcId="{7C23779E-09A6-4AA2-B897-64AFA6016B71}" destId="{A4350D59-12C3-455C-97E2-E474DE8025E5}" srcOrd="9" destOrd="0" presId="urn:microsoft.com/office/officeart/2005/8/layout/default"/>
    <dgm:cxn modelId="{DF2CA01C-EDE0-436A-812D-C07AF7223C3B}" type="presParOf" srcId="{7C23779E-09A6-4AA2-B897-64AFA6016B71}" destId="{9585AB19-6DB8-4247-B245-2386AA4F945D}" srcOrd="10" destOrd="0" presId="urn:microsoft.com/office/officeart/2005/8/layout/default"/>
    <dgm:cxn modelId="{7CFB5A41-A7BA-4FB4-A429-0F6ADF0B21E5}" type="presParOf" srcId="{7C23779E-09A6-4AA2-B897-64AFA6016B71}" destId="{7ABA0AFE-A146-4775-AB61-77CB64478B3F}" srcOrd="11" destOrd="0" presId="urn:microsoft.com/office/officeart/2005/8/layout/default"/>
    <dgm:cxn modelId="{493F15AD-472D-4C3A-A8A0-7A70119D4D6A}" type="presParOf" srcId="{7C23779E-09A6-4AA2-B897-64AFA6016B71}" destId="{3B052289-F572-4DA6-B559-C754D88328E5}" srcOrd="12" destOrd="0" presId="urn:microsoft.com/office/officeart/2005/8/layout/default"/>
    <dgm:cxn modelId="{B8762D7D-550D-4D8E-B79B-301C9616CB78}" type="presParOf" srcId="{7C23779E-09A6-4AA2-B897-64AFA6016B71}" destId="{90D23221-C051-462D-9870-2667DE003C35}" srcOrd="13" destOrd="0" presId="urn:microsoft.com/office/officeart/2005/8/layout/default"/>
    <dgm:cxn modelId="{46FCD2A9-F42A-4300-B675-7D7481475567}" type="presParOf" srcId="{7C23779E-09A6-4AA2-B897-64AFA6016B71}" destId="{8A001895-BB84-41E4-BD50-2F5A4D87E26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7DA58-6B6D-4A45-956D-934E14C5A4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E6438A3-97DD-43B0-86C3-7101A6AF8AF2}">
      <dgm:prSet/>
      <dgm:spPr/>
      <dgm:t>
        <a:bodyPr/>
        <a:lstStyle/>
        <a:p>
          <a:r>
            <a:rPr lang="en-GB"/>
            <a:t>Scheduling tasks</a:t>
          </a:r>
          <a:endParaRPr lang="en-US"/>
        </a:p>
      </dgm:t>
    </dgm:pt>
    <dgm:pt modelId="{24CEC916-39F1-46EE-BFC9-1011EAFA4DB5}" type="parTrans" cxnId="{2CFEA344-AF73-4D4D-9601-892EBE4A7A0D}">
      <dgm:prSet/>
      <dgm:spPr/>
      <dgm:t>
        <a:bodyPr/>
        <a:lstStyle/>
        <a:p>
          <a:endParaRPr lang="en-US"/>
        </a:p>
      </dgm:t>
    </dgm:pt>
    <dgm:pt modelId="{8BE515C9-07E5-4792-A930-89F45B8C0B9E}" type="sibTrans" cxnId="{2CFEA344-AF73-4D4D-9601-892EBE4A7A0D}">
      <dgm:prSet/>
      <dgm:spPr/>
      <dgm:t>
        <a:bodyPr/>
        <a:lstStyle/>
        <a:p>
          <a:endParaRPr lang="en-US"/>
        </a:p>
      </dgm:t>
    </dgm:pt>
    <dgm:pt modelId="{AE79EFB0-0059-4E25-A36F-FB5B399BA648}">
      <dgm:prSet/>
      <dgm:spPr>
        <a:solidFill>
          <a:schemeClr val="accent5"/>
        </a:solidFill>
      </dgm:spPr>
      <dgm:t>
        <a:bodyPr/>
        <a:lstStyle/>
        <a:p>
          <a:r>
            <a:rPr lang="en-GB"/>
            <a:t>Allocating memory resources</a:t>
          </a:r>
          <a:endParaRPr lang="en-US"/>
        </a:p>
      </dgm:t>
    </dgm:pt>
    <dgm:pt modelId="{B3083299-090C-490B-9D54-C1A9DBAE4828}" type="parTrans" cxnId="{AA8087F8-2EB5-4CB2-8B46-B9470DE0BD90}">
      <dgm:prSet/>
      <dgm:spPr/>
      <dgm:t>
        <a:bodyPr/>
        <a:lstStyle/>
        <a:p>
          <a:endParaRPr lang="en-US"/>
        </a:p>
      </dgm:t>
    </dgm:pt>
    <dgm:pt modelId="{6DBDD95D-B114-422B-BBCC-8863225BEB8F}" type="sibTrans" cxnId="{AA8087F8-2EB5-4CB2-8B46-B9470DE0BD90}">
      <dgm:prSet/>
      <dgm:spPr/>
      <dgm:t>
        <a:bodyPr/>
        <a:lstStyle/>
        <a:p>
          <a:endParaRPr lang="en-US"/>
        </a:p>
      </dgm:t>
    </dgm:pt>
    <dgm:pt modelId="{1A440E79-25C7-4874-A085-1AF631B2EF28}">
      <dgm:prSet/>
      <dgm:spPr>
        <a:solidFill>
          <a:schemeClr val="accent4"/>
        </a:solidFill>
      </dgm:spPr>
      <dgm:t>
        <a:bodyPr/>
        <a:lstStyle/>
        <a:p>
          <a:r>
            <a:rPr lang="en-GB"/>
            <a:t>Managing IOs</a:t>
          </a:r>
          <a:endParaRPr lang="en-US"/>
        </a:p>
      </dgm:t>
    </dgm:pt>
    <dgm:pt modelId="{E5B5775F-812A-4934-AB10-091CD9426F14}" type="parTrans" cxnId="{47B38642-2350-418D-8055-1E7B20AA522D}">
      <dgm:prSet/>
      <dgm:spPr/>
      <dgm:t>
        <a:bodyPr/>
        <a:lstStyle/>
        <a:p>
          <a:endParaRPr lang="en-US"/>
        </a:p>
      </dgm:t>
    </dgm:pt>
    <dgm:pt modelId="{0F50E600-EF2C-4023-B6C9-799A45829B18}" type="sibTrans" cxnId="{47B38642-2350-418D-8055-1E7B20AA522D}">
      <dgm:prSet/>
      <dgm:spPr/>
      <dgm:t>
        <a:bodyPr/>
        <a:lstStyle/>
        <a:p>
          <a:endParaRPr lang="en-US"/>
        </a:p>
      </dgm:t>
    </dgm:pt>
    <dgm:pt modelId="{36242981-79F3-4AE7-A2D0-73F456E43392}">
      <dgm:prSet/>
      <dgm:spPr>
        <a:solidFill>
          <a:schemeClr val="accent4"/>
        </a:solidFill>
      </dgm:spPr>
      <dgm:t>
        <a:bodyPr/>
        <a:lstStyle/>
        <a:p>
          <a:r>
            <a:rPr lang="en-GB"/>
            <a:t>Managing file systems</a:t>
          </a:r>
          <a:endParaRPr lang="en-US"/>
        </a:p>
      </dgm:t>
    </dgm:pt>
    <dgm:pt modelId="{0E7D9C06-50C4-4F89-8782-02F45E5FDAA0}" type="parTrans" cxnId="{66ABDECC-57D3-487B-B40C-526551050AE5}">
      <dgm:prSet/>
      <dgm:spPr/>
      <dgm:t>
        <a:bodyPr/>
        <a:lstStyle/>
        <a:p>
          <a:endParaRPr lang="en-US"/>
        </a:p>
      </dgm:t>
    </dgm:pt>
    <dgm:pt modelId="{6AD39DD3-8144-472E-B709-4C999E09808A}" type="sibTrans" cxnId="{66ABDECC-57D3-487B-B40C-526551050AE5}">
      <dgm:prSet/>
      <dgm:spPr/>
      <dgm:t>
        <a:bodyPr/>
        <a:lstStyle/>
        <a:p>
          <a:endParaRPr lang="en-US"/>
        </a:p>
      </dgm:t>
    </dgm:pt>
    <dgm:pt modelId="{E4DBB5DA-3B58-44FF-89D6-1CD909548DFD}">
      <dgm:prSet/>
      <dgm:spPr>
        <a:solidFill>
          <a:schemeClr val="accent3"/>
        </a:solidFill>
      </dgm:spPr>
      <dgm:t>
        <a:bodyPr/>
        <a:lstStyle/>
        <a:p>
          <a:r>
            <a:rPr lang="en-GB"/>
            <a:t>Communicating and networking</a:t>
          </a:r>
          <a:endParaRPr lang="en-US"/>
        </a:p>
      </dgm:t>
    </dgm:pt>
    <dgm:pt modelId="{03E822AC-D73D-44E6-9872-1FF81BE09A33}" type="parTrans" cxnId="{1C8D3BCB-BA07-4CD3-8B77-B4729A8F7872}">
      <dgm:prSet/>
      <dgm:spPr/>
      <dgm:t>
        <a:bodyPr/>
        <a:lstStyle/>
        <a:p>
          <a:endParaRPr lang="en-US"/>
        </a:p>
      </dgm:t>
    </dgm:pt>
    <dgm:pt modelId="{95312DFE-63B1-4561-9519-FC6553272296}" type="sibTrans" cxnId="{1C8D3BCB-BA07-4CD3-8B77-B4729A8F7872}">
      <dgm:prSet/>
      <dgm:spPr/>
      <dgm:t>
        <a:bodyPr/>
        <a:lstStyle/>
        <a:p>
          <a:endParaRPr lang="en-US"/>
        </a:p>
      </dgm:t>
    </dgm:pt>
    <dgm:pt modelId="{E6860B9E-C879-4C67-9BBF-0904A3737929}">
      <dgm:prSet/>
      <dgm:spPr/>
      <dgm:t>
        <a:bodyPr/>
        <a:lstStyle/>
        <a:p>
          <a:r>
            <a:rPr lang="en-GB"/>
            <a:t>Detecting and fixing errors</a:t>
          </a:r>
          <a:endParaRPr lang="en-US"/>
        </a:p>
      </dgm:t>
    </dgm:pt>
    <dgm:pt modelId="{5C030D58-16AE-423F-A603-8E1AAA67EECF}" type="parTrans" cxnId="{4A5E526F-864E-43EB-9FF3-34D7DF314A0C}">
      <dgm:prSet/>
      <dgm:spPr/>
      <dgm:t>
        <a:bodyPr/>
        <a:lstStyle/>
        <a:p>
          <a:endParaRPr lang="en-US"/>
        </a:p>
      </dgm:t>
    </dgm:pt>
    <dgm:pt modelId="{44B9B527-E939-40D9-9C2F-3937A5C96472}" type="sibTrans" cxnId="{4A5E526F-864E-43EB-9FF3-34D7DF314A0C}">
      <dgm:prSet/>
      <dgm:spPr/>
      <dgm:t>
        <a:bodyPr/>
        <a:lstStyle/>
        <a:p>
          <a:endParaRPr lang="en-US"/>
        </a:p>
      </dgm:t>
    </dgm:pt>
    <dgm:pt modelId="{837EB851-8D55-4491-BFF4-A62DDC9C6A3C}">
      <dgm:prSet/>
      <dgm:spPr>
        <a:solidFill>
          <a:schemeClr val="accent5"/>
        </a:solidFill>
      </dgm:spPr>
      <dgm:t>
        <a:bodyPr/>
        <a:lstStyle/>
        <a:p>
          <a:r>
            <a:rPr lang="en-GB"/>
            <a:t>Protecting and securing information</a:t>
          </a:r>
          <a:endParaRPr lang="en-US"/>
        </a:p>
      </dgm:t>
    </dgm:pt>
    <dgm:pt modelId="{8A4D8D8E-99BA-4390-A0C7-A65DCFE3EF84}" type="parTrans" cxnId="{A18165B7-6875-4B04-B6CF-3A6CFF6FB8E1}">
      <dgm:prSet/>
      <dgm:spPr/>
      <dgm:t>
        <a:bodyPr/>
        <a:lstStyle/>
        <a:p>
          <a:endParaRPr lang="en-US"/>
        </a:p>
      </dgm:t>
    </dgm:pt>
    <dgm:pt modelId="{33201421-1DF1-4A41-9E3F-5946AE77A28D}" type="sibTrans" cxnId="{A18165B7-6875-4B04-B6CF-3A6CFF6FB8E1}">
      <dgm:prSet/>
      <dgm:spPr/>
      <dgm:t>
        <a:bodyPr/>
        <a:lstStyle/>
        <a:p>
          <a:endParaRPr lang="en-US"/>
        </a:p>
      </dgm:t>
    </dgm:pt>
    <dgm:pt modelId="{EEAF1D5F-48DB-4F02-B5E3-1E39D4117C48}" type="pres">
      <dgm:prSet presAssocID="{AE77DA58-6B6D-4A45-956D-934E14C5A4CE}" presName="diagram" presStyleCnt="0">
        <dgm:presLayoutVars>
          <dgm:dir/>
          <dgm:resizeHandles val="exact"/>
        </dgm:presLayoutVars>
      </dgm:prSet>
      <dgm:spPr/>
    </dgm:pt>
    <dgm:pt modelId="{0D3E390E-400B-402B-AD7C-7C7A969C8BA0}" type="pres">
      <dgm:prSet presAssocID="{CE6438A3-97DD-43B0-86C3-7101A6AF8AF2}" presName="node" presStyleLbl="node1" presStyleIdx="0" presStyleCnt="7">
        <dgm:presLayoutVars>
          <dgm:bulletEnabled val="1"/>
        </dgm:presLayoutVars>
      </dgm:prSet>
      <dgm:spPr/>
    </dgm:pt>
    <dgm:pt modelId="{EF64213B-B9A3-4334-9997-480FDB1DB830}" type="pres">
      <dgm:prSet presAssocID="{8BE515C9-07E5-4792-A930-89F45B8C0B9E}" presName="sibTrans" presStyleCnt="0"/>
      <dgm:spPr/>
    </dgm:pt>
    <dgm:pt modelId="{F46DD4E1-53A6-4BCA-84BF-4A885934A70B}" type="pres">
      <dgm:prSet presAssocID="{AE79EFB0-0059-4E25-A36F-FB5B399BA648}" presName="node" presStyleLbl="node1" presStyleIdx="1" presStyleCnt="7">
        <dgm:presLayoutVars>
          <dgm:bulletEnabled val="1"/>
        </dgm:presLayoutVars>
      </dgm:prSet>
      <dgm:spPr/>
    </dgm:pt>
    <dgm:pt modelId="{21A52CC6-41BF-4AD0-81DF-E76BDBCBE2B8}" type="pres">
      <dgm:prSet presAssocID="{6DBDD95D-B114-422B-BBCC-8863225BEB8F}" presName="sibTrans" presStyleCnt="0"/>
      <dgm:spPr/>
    </dgm:pt>
    <dgm:pt modelId="{B5BBF48D-91EC-4199-90B8-9336BF958075}" type="pres">
      <dgm:prSet presAssocID="{1A440E79-25C7-4874-A085-1AF631B2EF28}" presName="node" presStyleLbl="node1" presStyleIdx="2" presStyleCnt="7">
        <dgm:presLayoutVars>
          <dgm:bulletEnabled val="1"/>
        </dgm:presLayoutVars>
      </dgm:prSet>
      <dgm:spPr/>
    </dgm:pt>
    <dgm:pt modelId="{154BC646-BC27-4F78-A99A-38529E20D0EA}" type="pres">
      <dgm:prSet presAssocID="{0F50E600-EF2C-4023-B6C9-799A45829B18}" presName="sibTrans" presStyleCnt="0"/>
      <dgm:spPr/>
    </dgm:pt>
    <dgm:pt modelId="{0392B032-DFB4-41BF-BA46-EE02BD42C4F7}" type="pres">
      <dgm:prSet presAssocID="{36242981-79F3-4AE7-A2D0-73F456E43392}" presName="node" presStyleLbl="node1" presStyleIdx="3" presStyleCnt="7">
        <dgm:presLayoutVars>
          <dgm:bulletEnabled val="1"/>
        </dgm:presLayoutVars>
      </dgm:prSet>
      <dgm:spPr/>
    </dgm:pt>
    <dgm:pt modelId="{E760ABC8-4025-4053-B429-77B78E777776}" type="pres">
      <dgm:prSet presAssocID="{6AD39DD3-8144-472E-B709-4C999E09808A}" presName="sibTrans" presStyleCnt="0"/>
      <dgm:spPr/>
    </dgm:pt>
    <dgm:pt modelId="{37408218-C455-4A3D-AF04-D07870C2CAA1}" type="pres">
      <dgm:prSet presAssocID="{E4DBB5DA-3B58-44FF-89D6-1CD909548DFD}" presName="node" presStyleLbl="node1" presStyleIdx="4" presStyleCnt="7">
        <dgm:presLayoutVars>
          <dgm:bulletEnabled val="1"/>
        </dgm:presLayoutVars>
      </dgm:prSet>
      <dgm:spPr/>
    </dgm:pt>
    <dgm:pt modelId="{594FC317-63E4-48C4-959C-C24492555C02}" type="pres">
      <dgm:prSet presAssocID="{95312DFE-63B1-4561-9519-FC6553272296}" presName="sibTrans" presStyleCnt="0"/>
      <dgm:spPr/>
    </dgm:pt>
    <dgm:pt modelId="{ACFD1AB0-782F-4538-BFDA-37C7FFAEBDE6}" type="pres">
      <dgm:prSet presAssocID="{E6860B9E-C879-4C67-9BBF-0904A3737929}" presName="node" presStyleLbl="node1" presStyleIdx="5" presStyleCnt="7">
        <dgm:presLayoutVars>
          <dgm:bulletEnabled val="1"/>
        </dgm:presLayoutVars>
      </dgm:prSet>
      <dgm:spPr/>
    </dgm:pt>
    <dgm:pt modelId="{26D96572-6E2A-4DCC-BCBC-65B86746E72F}" type="pres">
      <dgm:prSet presAssocID="{44B9B527-E939-40D9-9C2F-3937A5C96472}" presName="sibTrans" presStyleCnt="0"/>
      <dgm:spPr/>
    </dgm:pt>
    <dgm:pt modelId="{2578C241-519A-42B2-98AD-EB70C488E240}" type="pres">
      <dgm:prSet presAssocID="{837EB851-8D55-4491-BFF4-A62DDC9C6A3C}" presName="node" presStyleLbl="node1" presStyleIdx="6" presStyleCnt="7">
        <dgm:presLayoutVars>
          <dgm:bulletEnabled val="1"/>
        </dgm:presLayoutVars>
      </dgm:prSet>
      <dgm:spPr/>
    </dgm:pt>
  </dgm:ptLst>
  <dgm:cxnLst>
    <dgm:cxn modelId="{32117407-856A-43CC-B2A8-7B58BB4D8D8B}" type="presOf" srcId="{CE6438A3-97DD-43B0-86C3-7101A6AF8AF2}" destId="{0D3E390E-400B-402B-AD7C-7C7A969C8BA0}" srcOrd="0" destOrd="0" presId="urn:microsoft.com/office/officeart/2005/8/layout/default"/>
    <dgm:cxn modelId="{4F34D724-D4CF-44D8-9B29-A277F26C3F26}" type="presOf" srcId="{1A440E79-25C7-4874-A085-1AF631B2EF28}" destId="{B5BBF48D-91EC-4199-90B8-9336BF958075}" srcOrd="0" destOrd="0" presId="urn:microsoft.com/office/officeart/2005/8/layout/default"/>
    <dgm:cxn modelId="{DF9BB927-66A4-44BD-983D-6C258D97607B}" type="presOf" srcId="{AE77DA58-6B6D-4A45-956D-934E14C5A4CE}" destId="{EEAF1D5F-48DB-4F02-B5E3-1E39D4117C48}" srcOrd="0" destOrd="0" presId="urn:microsoft.com/office/officeart/2005/8/layout/default"/>
    <dgm:cxn modelId="{47B38642-2350-418D-8055-1E7B20AA522D}" srcId="{AE77DA58-6B6D-4A45-956D-934E14C5A4CE}" destId="{1A440E79-25C7-4874-A085-1AF631B2EF28}" srcOrd="2" destOrd="0" parTransId="{E5B5775F-812A-4934-AB10-091CD9426F14}" sibTransId="{0F50E600-EF2C-4023-B6C9-799A45829B18}"/>
    <dgm:cxn modelId="{2CFEA344-AF73-4D4D-9601-892EBE4A7A0D}" srcId="{AE77DA58-6B6D-4A45-956D-934E14C5A4CE}" destId="{CE6438A3-97DD-43B0-86C3-7101A6AF8AF2}" srcOrd="0" destOrd="0" parTransId="{24CEC916-39F1-46EE-BFC9-1011EAFA4DB5}" sibTransId="{8BE515C9-07E5-4792-A930-89F45B8C0B9E}"/>
    <dgm:cxn modelId="{4A5E526F-864E-43EB-9FF3-34D7DF314A0C}" srcId="{AE77DA58-6B6D-4A45-956D-934E14C5A4CE}" destId="{E6860B9E-C879-4C67-9BBF-0904A3737929}" srcOrd="5" destOrd="0" parTransId="{5C030D58-16AE-423F-A603-8E1AAA67EECF}" sibTransId="{44B9B527-E939-40D9-9C2F-3937A5C96472}"/>
    <dgm:cxn modelId="{A8DC6280-DA3F-4AE1-99B1-21B587113680}" type="presOf" srcId="{AE79EFB0-0059-4E25-A36F-FB5B399BA648}" destId="{F46DD4E1-53A6-4BCA-84BF-4A885934A70B}" srcOrd="0" destOrd="0" presId="urn:microsoft.com/office/officeart/2005/8/layout/default"/>
    <dgm:cxn modelId="{92F97092-EE71-4A4C-926D-0501C99DDEB7}" type="presOf" srcId="{E4DBB5DA-3B58-44FF-89D6-1CD909548DFD}" destId="{37408218-C455-4A3D-AF04-D07870C2CAA1}" srcOrd="0" destOrd="0" presId="urn:microsoft.com/office/officeart/2005/8/layout/default"/>
    <dgm:cxn modelId="{D29CF397-8860-4184-862A-017EC56FB15A}" type="presOf" srcId="{837EB851-8D55-4491-BFF4-A62DDC9C6A3C}" destId="{2578C241-519A-42B2-98AD-EB70C488E240}" srcOrd="0" destOrd="0" presId="urn:microsoft.com/office/officeart/2005/8/layout/default"/>
    <dgm:cxn modelId="{402854AD-E692-47CB-8047-9B8B979DBBCD}" type="presOf" srcId="{36242981-79F3-4AE7-A2D0-73F456E43392}" destId="{0392B032-DFB4-41BF-BA46-EE02BD42C4F7}" srcOrd="0" destOrd="0" presId="urn:microsoft.com/office/officeart/2005/8/layout/default"/>
    <dgm:cxn modelId="{A18165B7-6875-4B04-B6CF-3A6CFF6FB8E1}" srcId="{AE77DA58-6B6D-4A45-956D-934E14C5A4CE}" destId="{837EB851-8D55-4491-BFF4-A62DDC9C6A3C}" srcOrd="6" destOrd="0" parTransId="{8A4D8D8E-99BA-4390-A0C7-A65DCFE3EF84}" sibTransId="{33201421-1DF1-4A41-9E3F-5946AE77A28D}"/>
    <dgm:cxn modelId="{4836A3C6-FA55-4BEE-A2A8-C741E9D35DAF}" type="presOf" srcId="{E6860B9E-C879-4C67-9BBF-0904A3737929}" destId="{ACFD1AB0-782F-4538-BFDA-37C7FFAEBDE6}" srcOrd="0" destOrd="0" presId="urn:microsoft.com/office/officeart/2005/8/layout/default"/>
    <dgm:cxn modelId="{1C8D3BCB-BA07-4CD3-8B77-B4729A8F7872}" srcId="{AE77DA58-6B6D-4A45-956D-934E14C5A4CE}" destId="{E4DBB5DA-3B58-44FF-89D6-1CD909548DFD}" srcOrd="4" destOrd="0" parTransId="{03E822AC-D73D-44E6-9872-1FF81BE09A33}" sibTransId="{95312DFE-63B1-4561-9519-FC6553272296}"/>
    <dgm:cxn modelId="{66ABDECC-57D3-487B-B40C-526551050AE5}" srcId="{AE77DA58-6B6D-4A45-956D-934E14C5A4CE}" destId="{36242981-79F3-4AE7-A2D0-73F456E43392}" srcOrd="3" destOrd="0" parTransId="{0E7D9C06-50C4-4F89-8782-02F45E5FDAA0}" sibTransId="{6AD39DD3-8144-472E-B709-4C999E09808A}"/>
    <dgm:cxn modelId="{AA8087F8-2EB5-4CB2-8B46-B9470DE0BD90}" srcId="{AE77DA58-6B6D-4A45-956D-934E14C5A4CE}" destId="{AE79EFB0-0059-4E25-A36F-FB5B399BA648}" srcOrd="1" destOrd="0" parTransId="{B3083299-090C-490B-9D54-C1A9DBAE4828}" sibTransId="{6DBDD95D-B114-422B-BBCC-8863225BEB8F}"/>
    <dgm:cxn modelId="{04880B36-7F91-4F06-B83D-9DEE874DA70D}" type="presParOf" srcId="{EEAF1D5F-48DB-4F02-B5E3-1E39D4117C48}" destId="{0D3E390E-400B-402B-AD7C-7C7A969C8BA0}" srcOrd="0" destOrd="0" presId="urn:microsoft.com/office/officeart/2005/8/layout/default"/>
    <dgm:cxn modelId="{32C9690D-CC45-4C68-A393-3DDC852C6E30}" type="presParOf" srcId="{EEAF1D5F-48DB-4F02-B5E3-1E39D4117C48}" destId="{EF64213B-B9A3-4334-9997-480FDB1DB830}" srcOrd="1" destOrd="0" presId="urn:microsoft.com/office/officeart/2005/8/layout/default"/>
    <dgm:cxn modelId="{71DBAF2F-2430-401E-B36B-E3AEF00F0496}" type="presParOf" srcId="{EEAF1D5F-48DB-4F02-B5E3-1E39D4117C48}" destId="{F46DD4E1-53A6-4BCA-84BF-4A885934A70B}" srcOrd="2" destOrd="0" presId="urn:microsoft.com/office/officeart/2005/8/layout/default"/>
    <dgm:cxn modelId="{22476B1B-7852-4281-BACE-7AF8D44EE5AA}" type="presParOf" srcId="{EEAF1D5F-48DB-4F02-B5E3-1E39D4117C48}" destId="{21A52CC6-41BF-4AD0-81DF-E76BDBCBE2B8}" srcOrd="3" destOrd="0" presId="urn:microsoft.com/office/officeart/2005/8/layout/default"/>
    <dgm:cxn modelId="{BAE0B458-34C0-4331-9DB8-E4EFFA1E985B}" type="presParOf" srcId="{EEAF1D5F-48DB-4F02-B5E3-1E39D4117C48}" destId="{B5BBF48D-91EC-4199-90B8-9336BF958075}" srcOrd="4" destOrd="0" presId="urn:microsoft.com/office/officeart/2005/8/layout/default"/>
    <dgm:cxn modelId="{7B8F6ABC-CF99-4DFA-9439-7A1D7FFD4183}" type="presParOf" srcId="{EEAF1D5F-48DB-4F02-B5E3-1E39D4117C48}" destId="{154BC646-BC27-4F78-A99A-38529E20D0EA}" srcOrd="5" destOrd="0" presId="urn:microsoft.com/office/officeart/2005/8/layout/default"/>
    <dgm:cxn modelId="{B700B2B2-F00B-4262-9DB7-D53363F1BC5B}" type="presParOf" srcId="{EEAF1D5F-48DB-4F02-B5E3-1E39D4117C48}" destId="{0392B032-DFB4-41BF-BA46-EE02BD42C4F7}" srcOrd="6" destOrd="0" presId="urn:microsoft.com/office/officeart/2005/8/layout/default"/>
    <dgm:cxn modelId="{368B9EC2-F1D5-4352-A2C9-E8FD9AFED6C8}" type="presParOf" srcId="{EEAF1D5F-48DB-4F02-B5E3-1E39D4117C48}" destId="{E760ABC8-4025-4053-B429-77B78E777776}" srcOrd="7" destOrd="0" presId="urn:microsoft.com/office/officeart/2005/8/layout/default"/>
    <dgm:cxn modelId="{E9441534-B11E-4A5C-AAF9-1C26EEC8BAC1}" type="presParOf" srcId="{EEAF1D5F-48DB-4F02-B5E3-1E39D4117C48}" destId="{37408218-C455-4A3D-AF04-D07870C2CAA1}" srcOrd="8" destOrd="0" presId="urn:microsoft.com/office/officeart/2005/8/layout/default"/>
    <dgm:cxn modelId="{2460DEF6-E677-407A-95FB-4D6FC5F3066A}" type="presParOf" srcId="{EEAF1D5F-48DB-4F02-B5E3-1E39D4117C48}" destId="{594FC317-63E4-48C4-959C-C24492555C02}" srcOrd="9" destOrd="0" presId="urn:microsoft.com/office/officeart/2005/8/layout/default"/>
    <dgm:cxn modelId="{CCB8A64F-9144-42FE-A951-25F7FA4DDA40}" type="presParOf" srcId="{EEAF1D5F-48DB-4F02-B5E3-1E39D4117C48}" destId="{ACFD1AB0-782F-4538-BFDA-37C7FFAEBDE6}" srcOrd="10" destOrd="0" presId="urn:microsoft.com/office/officeart/2005/8/layout/default"/>
    <dgm:cxn modelId="{D30392C9-2898-4686-B5BC-BDFB9A346FA2}" type="presParOf" srcId="{EEAF1D5F-48DB-4F02-B5E3-1E39D4117C48}" destId="{26D96572-6E2A-4DCC-BCBC-65B86746E72F}" srcOrd="11" destOrd="0" presId="urn:microsoft.com/office/officeart/2005/8/layout/default"/>
    <dgm:cxn modelId="{6A561DE4-1975-492A-98EC-8E610BF93CB9}" type="presParOf" srcId="{EEAF1D5F-48DB-4F02-B5E3-1E39D4117C48}" destId="{2578C241-519A-42B2-98AD-EB70C488E24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4859F-059B-4E0B-9FFF-D1180B6A62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F5BA31-AFE0-4C0E-8654-466334B0E781}">
      <dgm:prSet/>
      <dgm:spPr>
        <a:solidFill>
          <a:schemeClr val="accent5"/>
        </a:solidFill>
      </dgm:spPr>
      <dgm:t>
        <a:bodyPr/>
        <a:lstStyle/>
        <a:p>
          <a:r>
            <a:rPr lang="en-GB" dirty="0"/>
            <a:t>Deterministic RTOS designed for Arm Cortex-M-based devices</a:t>
          </a:r>
          <a:endParaRPr lang="en-US" dirty="0"/>
        </a:p>
      </dgm:t>
    </dgm:pt>
    <dgm:pt modelId="{11512305-9C1A-465C-9B68-F1CAF07632F7}" type="parTrans" cxnId="{E29E4968-FEC3-44B4-91F9-C9E38985BCE3}">
      <dgm:prSet/>
      <dgm:spPr/>
      <dgm:t>
        <a:bodyPr/>
        <a:lstStyle/>
        <a:p>
          <a:endParaRPr lang="en-US"/>
        </a:p>
      </dgm:t>
    </dgm:pt>
    <dgm:pt modelId="{014E00A1-A009-4B2C-88EC-43BA8B2E4E8F}" type="sibTrans" cxnId="{E29E4968-FEC3-44B4-91F9-C9E38985BCE3}">
      <dgm:prSet/>
      <dgm:spPr/>
      <dgm:t>
        <a:bodyPr/>
        <a:lstStyle/>
        <a:p>
          <a:endParaRPr lang="en-US"/>
        </a:p>
      </dgm:t>
    </dgm:pt>
    <dgm:pt modelId="{3B1DFBDE-6F19-4869-9808-08D87AC89070}">
      <dgm:prSet/>
      <dgm:spPr>
        <a:solidFill>
          <a:schemeClr val="accent1"/>
        </a:solidFill>
      </dgm:spPr>
      <dgm:t>
        <a:bodyPr/>
        <a:lstStyle/>
        <a:p>
          <a:r>
            <a:rPr lang="en-GB" dirty="0"/>
            <a:t>Multitasking with flexible scheduling: round-robin, pre-emptive, and collaborative</a:t>
          </a:r>
          <a:endParaRPr lang="en-US" dirty="0"/>
        </a:p>
      </dgm:t>
    </dgm:pt>
    <dgm:pt modelId="{2C03D697-85C0-4C42-86FE-6E8AB302AAE8}" type="parTrans" cxnId="{CACEDFA9-BC08-4CA5-8C3F-80D121A60760}">
      <dgm:prSet/>
      <dgm:spPr/>
      <dgm:t>
        <a:bodyPr/>
        <a:lstStyle/>
        <a:p>
          <a:endParaRPr lang="en-US"/>
        </a:p>
      </dgm:t>
    </dgm:pt>
    <dgm:pt modelId="{628B1309-7B5D-45B1-BB18-D4E514513738}" type="sibTrans" cxnId="{CACEDFA9-BC08-4CA5-8C3F-80D121A60760}">
      <dgm:prSet/>
      <dgm:spPr/>
      <dgm:t>
        <a:bodyPr/>
        <a:lstStyle/>
        <a:p>
          <a:endParaRPr lang="en-US"/>
        </a:p>
      </dgm:t>
    </dgm:pt>
    <dgm:pt modelId="{5A53902A-421D-494A-816D-9C009059F8F1}">
      <dgm:prSet/>
      <dgm:spPr>
        <a:solidFill>
          <a:schemeClr val="accent3"/>
        </a:solidFill>
      </dgm:spPr>
      <dgm:t>
        <a:bodyPr/>
        <a:lstStyle/>
        <a:p>
          <a:r>
            <a:rPr lang="en-GB" dirty="0"/>
            <a:t>High-speed real-time operation with low interrupt latency</a:t>
          </a:r>
          <a:endParaRPr lang="en-US" dirty="0"/>
        </a:p>
      </dgm:t>
    </dgm:pt>
    <dgm:pt modelId="{D6E0EFA3-71AD-4777-BADD-8F84374D776A}" type="parTrans" cxnId="{9D7D5D32-7840-430D-8C1F-52294D0415EF}">
      <dgm:prSet/>
      <dgm:spPr/>
      <dgm:t>
        <a:bodyPr/>
        <a:lstStyle/>
        <a:p>
          <a:endParaRPr lang="en-US"/>
        </a:p>
      </dgm:t>
    </dgm:pt>
    <dgm:pt modelId="{753DA74E-CE58-4685-91B2-A1AE8138D34C}" type="sibTrans" cxnId="{9D7D5D32-7840-430D-8C1F-52294D0415EF}">
      <dgm:prSet/>
      <dgm:spPr/>
      <dgm:t>
        <a:bodyPr/>
        <a:lstStyle/>
        <a:p>
          <a:endParaRPr lang="en-US"/>
        </a:p>
      </dgm:t>
    </dgm:pt>
    <dgm:pt modelId="{57A0A4C7-D6AD-4314-85DC-556B4E45CD98}">
      <dgm:prSet/>
      <dgm:spPr>
        <a:solidFill>
          <a:schemeClr val="accent1"/>
        </a:solidFill>
      </dgm:spPr>
      <dgm:t>
        <a:bodyPr/>
        <a:lstStyle/>
        <a:p>
          <a:r>
            <a:rPr lang="en-GB" dirty="0"/>
            <a:t>Small footprint for resource-constrained systems</a:t>
          </a:r>
          <a:endParaRPr lang="en-US" dirty="0"/>
        </a:p>
      </dgm:t>
    </dgm:pt>
    <dgm:pt modelId="{425678C5-BAD7-47CD-8BC0-88F6A114788F}" type="parTrans" cxnId="{55E068D8-1206-4402-B136-D35210FF8D9B}">
      <dgm:prSet/>
      <dgm:spPr/>
      <dgm:t>
        <a:bodyPr/>
        <a:lstStyle/>
        <a:p>
          <a:endParaRPr lang="en-US"/>
        </a:p>
      </dgm:t>
    </dgm:pt>
    <dgm:pt modelId="{D6049DDA-7E39-4FD1-9AB1-E6A162F9A44B}" type="sibTrans" cxnId="{55E068D8-1206-4402-B136-D35210FF8D9B}">
      <dgm:prSet/>
      <dgm:spPr/>
      <dgm:t>
        <a:bodyPr/>
        <a:lstStyle/>
        <a:p>
          <a:endParaRPr lang="en-US"/>
        </a:p>
      </dgm:t>
    </dgm:pt>
    <dgm:pt modelId="{72D2D16F-44D3-410A-AAB5-B3213D1B6C44}">
      <dgm:prSet/>
      <dgm:spPr>
        <a:solidFill>
          <a:schemeClr val="accent4"/>
        </a:solidFill>
      </dgm:spPr>
      <dgm:t>
        <a:bodyPr/>
        <a:lstStyle/>
        <a:p>
          <a:r>
            <a:rPr lang="en-GB" dirty="0"/>
            <a:t>Royalty-free, deterministic RTOS with source code</a:t>
          </a:r>
          <a:endParaRPr lang="en-US" dirty="0"/>
        </a:p>
      </dgm:t>
    </dgm:pt>
    <dgm:pt modelId="{190EC6A0-28B3-427E-8A33-746BEA80C1F8}" type="parTrans" cxnId="{6810C487-0575-4F67-890C-AFF01A0238DA}">
      <dgm:prSet/>
      <dgm:spPr/>
      <dgm:t>
        <a:bodyPr/>
        <a:lstStyle/>
        <a:p>
          <a:endParaRPr lang="en-US"/>
        </a:p>
      </dgm:t>
    </dgm:pt>
    <dgm:pt modelId="{1AEA31E8-639D-4DB2-83CA-250C6017CF21}" type="sibTrans" cxnId="{6810C487-0575-4F67-890C-AFF01A0238DA}">
      <dgm:prSet/>
      <dgm:spPr/>
      <dgm:t>
        <a:bodyPr/>
        <a:lstStyle/>
        <a:p>
          <a:endParaRPr lang="en-US"/>
        </a:p>
      </dgm:t>
    </dgm:pt>
    <dgm:pt modelId="{2C4AB005-FE7F-42ED-8438-31E12F7503AB}">
      <dgm:prSet/>
      <dgm:spPr>
        <a:solidFill>
          <a:schemeClr val="accent5"/>
        </a:solidFill>
      </dgm:spPr>
      <dgm:t>
        <a:bodyPr/>
        <a:lstStyle/>
        <a:p>
          <a:r>
            <a:rPr lang="en-GB" dirty="0"/>
            <a:t>Unlimited number of tasks each with 254 priority levels</a:t>
          </a:r>
          <a:endParaRPr lang="en-US" dirty="0"/>
        </a:p>
      </dgm:t>
    </dgm:pt>
    <dgm:pt modelId="{38E056A2-3087-494D-AA7A-02411CB5CB9B}" type="parTrans" cxnId="{9BF1488A-4B61-4D40-BA5A-EB3D79B4AFBA}">
      <dgm:prSet/>
      <dgm:spPr/>
      <dgm:t>
        <a:bodyPr/>
        <a:lstStyle/>
        <a:p>
          <a:endParaRPr lang="en-US"/>
        </a:p>
      </dgm:t>
    </dgm:pt>
    <dgm:pt modelId="{488FC19B-70D0-457E-A608-F63C0F65F05E}" type="sibTrans" cxnId="{9BF1488A-4B61-4D40-BA5A-EB3D79B4AFBA}">
      <dgm:prSet/>
      <dgm:spPr/>
      <dgm:t>
        <a:bodyPr/>
        <a:lstStyle/>
        <a:p>
          <a:endParaRPr lang="en-US"/>
        </a:p>
      </dgm:t>
    </dgm:pt>
    <dgm:pt modelId="{01C70472-40C1-444F-A535-F065626E135A}">
      <dgm:prSet/>
      <dgm:spPr>
        <a:solidFill>
          <a:schemeClr val="accent1"/>
        </a:solidFill>
      </dgm:spPr>
      <dgm:t>
        <a:bodyPr/>
        <a:lstStyle/>
        <a:p>
          <a:r>
            <a:rPr lang="en-GB" dirty="0"/>
            <a:t>Support for multithreading and thread-safe operation</a:t>
          </a:r>
          <a:endParaRPr lang="en-US" dirty="0"/>
        </a:p>
      </dgm:t>
    </dgm:pt>
    <dgm:pt modelId="{790432DE-0E43-40D6-AAB5-818FC126351B}" type="parTrans" cxnId="{D4E45363-0918-46BB-B299-A6BEE57FB38E}">
      <dgm:prSet/>
      <dgm:spPr/>
      <dgm:t>
        <a:bodyPr/>
        <a:lstStyle/>
        <a:p>
          <a:endParaRPr lang="en-US"/>
        </a:p>
      </dgm:t>
    </dgm:pt>
    <dgm:pt modelId="{38C605D3-70CE-476C-A91F-A4D0C316E13A}" type="sibTrans" cxnId="{D4E45363-0918-46BB-B299-A6BEE57FB38E}">
      <dgm:prSet/>
      <dgm:spPr/>
      <dgm:t>
        <a:bodyPr/>
        <a:lstStyle/>
        <a:p>
          <a:endParaRPr lang="en-US"/>
        </a:p>
      </dgm:t>
    </dgm:pt>
    <dgm:pt modelId="{C4776473-9666-4838-87CA-4741502A58BF}">
      <dgm:prSet/>
      <dgm:spPr>
        <a:solidFill>
          <a:schemeClr val="accent3"/>
        </a:solidFill>
      </dgm:spPr>
      <dgm:t>
        <a:bodyPr/>
        <a:lstStyle/>
        <a:p>
          <a:r>
            <a:rPr lang="en-GB" dirty="0"/>
            <a:t>Inter-task communication manages the sharing of data, memory, and hardware resources among multiple tasks</a:t>
          </a:r>
          <a:endParaRPr lang="en-US" dirty="0"/>
        </a:p>
      </dgm:t>
    </dgm:pt>
    <dgm:pt modelId="{A4B57673-8189-48C5-9F0A-377E826061C5}" type="parTrans" cxnId="{08BA998D-7CB1-4A48-829C-273FA705BC0E}">
      <dgm:prSet/>
      <dgm:spPr/>
      <dgm:t>
        <a:bodyPr/>
        <a:lstStyle/>
        <a:p>
          <a:endParaRPr lang="en-US"/>
        </a:p>
      </dgm:t>
    </dgm:pt>
    <dgm:pt modelId="{C46F174C-64E2-4D6D-9E7A-55C4E0081A85}" type="sibTrans" cxnId="{08BA998D-7CB1-4A48-829C-273FA705BC0E}">
      <dgm:prSet/>
      <dgm:spPr/>
      <dgm:t>
        <a:bodyPr/>
        <a:lstStyle/>
        <a:p>
          <a:endParaRPr lang="en-US"/>
        </a:p>
      </dgm:t>
    </dgm:pt>
    <dgm:pt modelId="{C6691595-D6B8-4E24-8104-47F19B4DFB79}">
      <dgm:prSet/>
      <dgm:spPr/>
      <dgm:t>
        <a:bodyPr/>
        <a:lstStyle/>
        <a:p>
          <a:r>
            <a:rPr lang="en-GB" dirty="0"/>
            <a:t>Unlimited number of mailboxes, semaphores, mutex, and timers (hardware-permitting)</a:t>
          </a:r>
          <a:endParaRPr lang="en-US" dirty="0"/>
        </a:p>
      </dgm:t>
    </dgm:pt>
    <dgm:pt modelId="{1CE4DE16-D5D1-44E6-8830-12D796476CEF}" type="parTrans" cxnId="{DAFA19B8-EDD9-434F-AE86-CBD8B30AA20B}">
      <dgm:prSet/>
      <dgm:spPr/>
      <dgm:t>
        <a:bodyPr/>
        <a:lstStyle/>
        <a:p>
          <a:endParaRPr lang="en-US"/>
        </a:p>
      </dgm:t>
    </dgm:pt>
    <dgm:pt modelId="{1F8641BD-1A5F-46FE-B72C-D9084D64334C}" type="sibTrans" cxnId="{DAFA19B8-EDD9-434F-AE86-CBD8B30AA20B}">
      <dgm:prSet/>
      <dgm:spPr/>
      <dgm:t>
        <a:bodyPr/>
        <a:lstStyle/>
        <a:p>
          <a:endParaRPr lang="en-US"/>
        </a:p>
      </dgm:t>
    </dgm:pt>
    <dgm:pt modelId="{D1065751-604E-4F6F-94F3-761E31D44FD6}">
      <dgm:prSet/>
      <dgm:spPr>
        <a:solidFill>
          <a:schemeClr val="accent4"/>
        </a:solidFill>
      </dgm:spPr>
      <dgm:t>
        <a:bodyPr/>
        <a:lstStyle/>
        <a:p>
          <a:r>
            <a:rPr lang="en-GB" dirty="0"/>
            <a:t>Defined stack usage - each task is allocated a defined stack space, enabling predictable memory usage</a:t>
          </a:r>
          <a:endParaRPr lang="en-US" dirty="0"/>
        </a:p>
      </dgm:t>
    </dgm:pt>
    <dgm:pt modelId="{1692D82D-D12C-4483-9F46-5E2BA20E8D25}" type="parTrans" cxnId="{E1C02F4D-77AF-4686-ACA0-397D96989BC5}">
      <dgm:prSet/>
      <dgm:spPr/>
      <dgm:t>
        <a:bodyPr/>
        <a:lstStyle/>
        <a:p>
          <a:endParaRPr lang="en-US"/>
        </a:p>
      </dgm:t>
    </dgm:pt>
    <dgm:pt modelId="{B44A43D4-86C6-4BEB-9869-2D30FD6F9637}" type="sibTrans" cxnId="{E1C02F4D-77AF-4686-ACA0-397D96989BC5}">
      <dgm:prSet/>
      <dgm:spPr/>
      <dgm:t>
        <a:bodyPr/>
        <a:lstStyle/>
        <a:p>
          <a:endParaRPr lang="en-US"/>
        </a:p>
      </dgm:t>
    </dgm:pt>
    <dgm:pt modelId="{A7187F45-E6E2-46AA-A3CA-7412027EEC11}" type="pres">
      <dgm:prSet presAssocID="{C694859F-059B-4E0B-9FFF-D1180B6A6276}" presName="Name0" presStyleCnt="0">
        <dgm:presLayoutVars>
          <dgm:dir/>
          <dgm:animLvl val="lvl"/>
          <dgm:resizeHandles val="exact"/>
        </dgm:presLayoutVars>
      </dgm:prSet>
      <dgm:spPr/>
    </dgm:pt>
    <dgm:pt modelId="{99292E5E-4EC3-4930-A6B4-B48743531097}" type="pres">
      <dgm:prSet presAssocID="{37F5BA31-AFE0-4C0E-8654-466334B0E781}" presName="linNode" presStyleCnt="0"/>
      <dgm:spPr/>
    </dgm:pt>
    <dgm:pt modelId="{9960AA42-9919-498C-B1C7-8C36A621AE0D}" type="pres">
      <dgm:prSet presAssocID="{37F5BA31-AFE0-4C0E-8654-466334B0E781}" presName="parentText" presStyleLbl="node1" presStyleIdx="0" presStyleCnt="10" custLinFactY="100000" custLinFactNeighborX="-61400" custLinFactNeighborY="149965">
        <dgm:presLayoutVars>
          <dgm:chMax val="1"/>
          <dgm:bulletEnabled val="1"/>
        </dgm:presLayoutVars>
      </dgm:prSet>
      <dgm:spPr/>
    </dgm:pt>
    <dgm:pt modelId="{ACFDB830-C2FE-4E70-8BBC-7B80850AB4AA}" type="pres">
      <dgm:prSet presAssocID="{014E00A1-A009-4B2C-88EC-43BA8B2E4E8F}" presName="sp" presStyleCnt="0"/>
      <dgm:spPr/>
    </dgm:pt>
    <dgm:pt modelId="{1EF2F84D-342D-490A-AB51-5EFD9814F665}" type="pres">
      <dgm:prSet presAssocID="{3B1DFBDE-6F19-4869-9808-08D87AC89070}" presName="linNode" presStyleCnt="0"/>
      <dgm:spPr/>
    </dgm:pt>
    <dgm:pt modelId="{260BF007-A2DE-4E4F-8560-CC5C781334FB}" type="pres">
      <dgm:prSet presAssocID="{3B1DFBDE-6F19-4869-9808-08D87AC89070}" presName="parentText" presStyleLbl="node1" presStyleIdx="1" presStyleCnt="10" custLinFactY="100000" custLinFactNeighborX="-61400" custLinFactNeighborY="149965">
        <dgm:presLayoutVars>
          <dgm:chMax val="1"/>
          <dgm:bulletEnabled val="1"/>
        </dgm:presLayoutVars>
      </dgm:prSet>
      <dgm:spPr/>
    </dgm:pt>
    <dgm:pt modelId="{78FE9695-1B21-44FC-B137-DCD42CE5588F}" type="pres">
      <dgm:prSet presAssocID="{628B1309-7B5D-45B1-BB18-D4E514513738}" presName="sp" presStyleCnt="0"/>
      <dgm:spPr/>
    </dgm:pt>
    <dgm:pt modelId="{2AF90FB3-D1B0-45B4-AD32-7F1B83F2C040}" type="pres">
      <dgm:prSet presAssocID="{5A53902A-421D-494A-816D-9C009059F8F1}" presName="linNode" presStyleCnt="0"/>
      <dgm:spPr/>
    </dgm:pt>
    <dgm:pt modelId="{66EF5585-6DD8-4A69-B586-8250F41A8680}" type="pres">
      <dgm:prSet presAssocID="{5A53902A-421D-494A-816D-9C009059F8F1}" presName="parentText" presStyleLbl="node1" presStyleIdx="2" presStyleCnt="10" custLinFactY="100000" custLinFactNeighborX="-61400" custLinFactNeighborY="149965">
        <dgm:presLayoutVars>
          <dgm:chMax val="1"/>
          <dgm:bulletEnabled val="1"/>
        </dgm:presLayoutVars>
      </dgm:prSet>
      <dgm:spPr/>
    </dgm:pt>
    <dgm:pt modelId="{0520BBDD-1663-4475-8CB9-B77250381230}" type="pres">
      <dgm:prSet presAssocID="{753DA74E-CE58-4685-91B2-A1AE8138D34C}" presName="sp" presStyleCnt="0"/>
      <dgm:spPr/>
    </dgm:pt>
    <dgm:pt modelId="{53A48A58-F80E-4C71-9EA6-34D4A48BD2C2}" type="pres">
      <dgm:prSet presAssocID="{57A0A4C7-D6AD-4314-85DC-556B4E45CD98}" presName="linNode" presStyleCnt="0"/>
      <dgm:spPr/>
    </dgm:pt>
    <dgm:pt modelId="{0A697853-D2F6-4EE1-BD50-935ADE8D22D5}" type="pres">
      <dgm:prSet presAssocID="{57A0A4C7-D6AD-4314-85DC-556B4E45CD98}" presName="parentText" presStyleLbl="node1" presStyleIdx="3" presStyleCnt="10" custLinFactY="100000" custLinFactNeighborX="-61400" custLinFactNeighborY="149965">
        <dgm:presLayoutVars>
          <dgm:chMax val="1"/>
          <dgm:bulletEnabled val="1"/>
        </dgm:presLayoutVars>
      </dgm:prSet>
      <dgm:spPr/>
    </dgm:pt>
    <dgm:pt modelId="{C92CF4E1-BC11-4244-A18C-6380BBDED2F6}" type="pres">
      <dgm:prSet presAssocID="{D6049DDA-7E39-4FD1-9AB1-E6A162F9A44B}" presName="sp" presStyleCnt="0"/>
      <dgm:spPr/>
    </dgm:pt>
    <dgm:pt modelId="{5450E7A5-0EC0-4025-9EC8-A13F2D83A1F8}" type="pres">
      <dgm:prSet presAssocID="{72D2D16F-44D3-410A-AAB5-B3213D1B6C44}" presName="linNode" presStyleCnt="0"/>
      <dgm:spPr/>
    </dgm:pt>
    <dgm:pt modelId="{5484038B-6E7C-4E08-8DA9-320DC58A1FCB}" type="pres">
      <dgm:prSet presAssocID="{72D2D16F-44D3-410A-AAB5-B3213D1B6C44}" presName="parentText" presStyleLbl="node1" presStyleIdx="4" presStyleCnt="10" custLinFactY="100000" custLinFactNeighborX="-61400" custLinFactNeighborY="149965">
        <dgm:presLayoutVars>
          <dgm:chMax val="1"/>
          <dgm:bulletEnabled val="1"/>
        </dgm:presLayoutVars>
      </dgm:prSet>
      <dgm:spPr/>
    </dgm:pt>
    <dgm:pt modelId="{8259BE9A-7BF5-48AC-9B00-BD64717E8ADA}" type="pres">
      <dgm:prSet presAssocID="{1AEA31E8-639D-4DB2-83CA-250C6017CF21}" presName="sp" presStyleCnt="0"/>
      <dgm:spPr/>
    </dgm:pt>
    <dgm:pt modelId="{568DC356-2A48-4FD0-8589-8B4262C466F5}" type="pres">
      <dgm:prSet presAssocID="{2C4AB005-FE7F-42ED-8438-31E12F7503AB}" presName="linNode" presStyleCnt="0"/>
      <dgm:spPr/>
    </dgm:pt>
    <dgm:pt modelId="{3015315F-0696-4C1B-AA18-7FD6CBC71CF4}" type="pres">
      <dgm:prSet presAssocID="{2C4AB005-FE7F-42ED-8438-31E12F7503AB}" presName="parentText" presStyleLbl="node1" presStyleIdx="5" presStyleCnt="10" custLinFactY="-100000" custLinFactNeighborX="61400" custLinFactNeighborY="-175353">
        <dgm:presLayoutVars>
          <dgm:chMax val="1"/>
          <dgm:bulletEnabled val="1"/>
        </dgm:presLayoutVars>
      </dgm:prSet>
      <dgm:spPr/>
    </dgm:pt>
    <dgm:pt modelId="{E40B7F26-F11D-4E71-A65E-AB2F08459B57}" type="pres">
      <dgm:prSet presAssocID="{488FC19B-70D0-457E-A608-F63C0F65F05E}" presName="sp" presStyleCnt="0"/>
      <dgm:spPr/>
    </dgm:pt>
    <dgm:pt modelId="{9FA55BD2-9D76-41B2-BE8D-EBF4CC64BE4B}" type="pres">
      <dgm:prSet presAssocID="{01C70472-40C1-444F-A535-F065626E135A}" presName="linNode" presStyleCnt="0"/>
      <dgm:spPr/>
    </dgm:pt>
    <dgm:pt modelId="{C65507D7-83C4-461E-A43B-E1D308DCDA5E}" type="pres">
      <dgm:prSet presAssocID="{01C70472-40C1-444F-A535-F065626E135A}" presName="parentText" presStyleLbl="node1" presStyleIdx="6" presStyleCnt="10" custLinFactY="-100000" custLinFactNeighborX="61400" custLinFactNeighborY="-175353">
        <dgm:presLayoutVars>
          <dgm:chMax val="1"/>
          <dgm:bulletEnabled val="1"/>
        </dgm:presLayoutVars>
      </dgm:prSet>
      <dgm:spPr/>
    </dgm:pt>
    <dgm:pt modelId="{6654CB83-2526-4FC5-A979-2FFC9293C73D}" type="pres">
      <dgm:prSet presAssocID="{38C605D3-70CE-476C-A91F-A4D0C316E13A}" presName="sp" presStyleCnt="0"/>
      <dgm:spPr/>
    </dgm:pt>
    <dgm:pt modelId="{95A8FBBF-0D85-4502-A9BF-80A78BEE4344}" type="pres">
      <dgm:prSet presAssocID="{C4776473-9666-4838-87CA-4741502A58BF}" presName="linNode" presStyleCnt="0"/>
      <dgm:spPr/>
    </dgm:pt>
    <dgm:pt modelId="{31171CE3-3A12-43A1-84E0-9BE543B3D705}" type="pres">
      <dgm:prSet presAssocID="{C4776473-9666-4838-87CA-4741502A58BF}" presName="parentText" presStyleLbl="node1" presStyleIdx="7" presStyleCnt="10" custLinFactY="-100000" custLinFactNeighborX="61400" custLinFactNeighborY="-175353">
        <dgm:presLayoutVars>
          <dgm:chMax val="1"/>
          <dgm:bulletEnabled val="1"/>
        </dgm:presLayoutVars>
      </dgm:prSet>
      <dgm:spPr/>
    </dgm:pt>
    <dgm:pt modelId="{4961EB41-1080-457A-986E-696D3ED3D09E}" type="pres">
      <dgm:prSet presAssocID="{C46F174C-64E2-4D6D-9E7A-55C4E0081A85}" presName="sp" presStyleCnt="0"/>
      <dgm:spPr/>
    </dgm:pt>
    <dgm:pt modelId="{CE4FC5D8-9F94-43E9-BEBC-07F17DE5F8CD}" type="pres">
      <dgm:prSet presAssocID="{C6691595-D6B8-4E24-8104-47F19B4DFB79}" presName="linNode" presStyleCnt="0"/>
      <dgm:spPr/>
    </dgm:pt>
    <dgm:pt modelId="{8696878F-FA4C-4675-962D-B6F5F3C10E76}" type="pres">
      <dgm:prSet presAssocID="{C6691595-D6B8-4E24-8104-47F19B4DFB79}" presName="parentText" presStyleLbl="node1" presStyleIdx="8" presStyleCnt="10" custLinFactY="-100000" custLinFactNeighborX="61400" custLinFactNeighborY="-175353">
        <dgm:presLayoutVars>
          <dgm:chMax val="1"/>
          <dgm:bulletEnabled val="1"/>
        </dgm:presLayoutVars>
      </dgm:prSet>
      <dgm:spPr/>
    </dgm:pt>
    <dgm:pt modelId="{3AD440FE-B3D7-4BDC-B7ED-86D37D331C00}" type="pres">
      <dgm:prSet presAssocID="{1F8641BD-1A5F-46FE-B72C-D9084D64334C}" presName="sp" presStyleCnt="0"/>
      <dgm:spPr/>
    </dgm:pt>
    <dgm:pt modelId="{F7630EDC-6A5F-4245-8A11-DC78F26C5951}" type="pres">
      <dgm:prSet presAssocID="{D1065751-604E-4F6F-94F3-761E31D44FD6}" presName="linNode" presStyleCnt="0"/>
      <dgm:spPr/>
    </dgm:pt>
    <dgm:pt modelId="{71A11A4B-C57A-45B0-A4AA-E0B8FD61A136}" type="pres">
      <dgm:prSet presAssocID="{D1065751-604E-4F6F-94F3-761E31D44FD6}" presName="parentText" presStyleLbl="node1" presStyleIdx="9" presStyleCnt="10" custLinFactY="-100000" custLinFactNeighborX="61400" custLinFactNeighborY="-175353">
        <dgm:presLayoutVars>
          <dgm:chMax val="1"/>
          <dgm:bulletEnabled val="1"/>
        </dgm:presLayoutVars>
      </dgm:prSet>
      <dgm:spPr/>
    </dgm:pt>
  </dgm:ptLst>
  <dgm:cxnLst>
    <dgm:cxn modelId="{A25C5D04-AA8D-47F1-952C-7345B85D3929}" type="presOf" srcId="{C694859F-059B-4E0B-9FFF-D1180B6A6276}" destId="{A7187F45-E6E2-46AA-A3CA-7412027EEC11}" srcOrd="0" destOrd="0" presId="urn:microsoft.com/office/officeart/2005/8/layout/vList5"/>
    <dgm:cxn modelId="{B333E90C-F940-4A8A-8278-7B820179D97A}" type="presOf" srcId="{01C70472-40C1-444F-A535-F065626E135A}" destId="{C65507D7-83C4-461E-A43B-E1D308DCDA5E}" srcOrd="0" destOrd="0" presId="urn:microsoft.com/office/officeart/2005/8/layout/vList5"/>
    <dgm:cxn modelId="{90318A31-2D58-476D-AFF7-7CE762C11619}" type="presOf" srcId="{C6691595-D6B8-4E24-8104-47F19B4DFB79}" destId="{8696878F-FA4C-4675-962D-B6F5F3C10E76}" srcOrd="0" destOrd="0" presId="urn:microsoft.com/office/officeart/2005/8/layout/vList5"/>
    <dgm:cxn modelId="{9D7D5D32-7840-430D-8C1F-52294D0415EF}" srcId="{C694859F-059B-4E0B-9FFF-D1180B6A6276}" destId="{5A53902A-421D-494A-816D-9C009059F8F1}" srcOrd="2" destOrd="0" parTransId="{D6E0EFA3-71AD-4777-BADD-8F84374D776A}" sibTransId="{753DA74E-CE58-4685-91B2-A1AE8138D34C}"/>
    <dgm:cxn modelId="{790F8041-1F06-4B2F-B453-73CBE08F3382}" type="presOf" srcId="{2C4AB005-FE7F-42ED-8438-31E12F7503AB}" destId="{3015315F-0696-4C1B-AA18-7FD6CBC71CF4}" srcOrd="0" destOrd="0" presId="urn:microsoft.com/office/officeart/2005/8/layout/vList5"/>
    <dgm:cxn modelId="{D4E45363-0918-46BB-B299-A6BEE57FB38E}" srcId="{C694859F-059B-4E0B-9FFF-D1180B6A6276}" destId="{01C70472-40C1-444F-A535-F065626E135A}" srcOrd="6" destOrd="0" parTransId="{790432DE-0E43-40D6-AAB5-818FC126351B}" sibTransId="{38C605D3-70CE-476C-A91F-A4D0C316E13A}"/>
    <dgm:cxn modelId="{E47AC045-C05E-4D6F-9FA4-64C19357E306}" type="presOf" srcId="{C4776473-9666-4838-87CA-4741502A58BF}" destId="{31171CE3-3A12-43A1-84E0-9BE543B3D705}" srcOrd="0" destOrd="0" presId="urn:microsoft.com/office/officeart/2005/8/layout/vList5"/>
    <dgm:cxn modelId="{E29E4968-FEC3-44B4-91F9-C9E38985BCE3}" srcId="{C694859F-059B-4E0B-9FFF-D1180B6A6276}" destId="{37F5BA31-AFE0-4C0E-8654-466334B0E781}" srcOrd="0" destOrd="0" parTransId="{11512305-9C1A-465C-9B68-F1CAF07632F7}" sibTransId="{014E00A1-A009-4B2C-88EC-43BA8B2E4E8F}"/>
    <dgm:cxn modelId="{E1C02F4D-77AF-4686-ACA0-397D96989BC5}" srcId="{C694859F-059B-4E0B-9FFF-D1180B6A6276}" destId="{D1065751-604E-4F6F-94F3-761E31D44FD6}" srcOrd="9" destOrd="0" parTransId="{1692D82D-D12C-4483-9F46-5E2BA20E8D25}" sibTransId="{B44A43D4-86C6-4BEB-9869-2D30FD6F9637}"/>
    <dgm:cxn modelId="{6810C487-0575-4F67-890C-AFF01A0238DA}" srcId="{C694859F-059B-4E0B-9FFF-D1180B6A6276}" destId="{72D2D16F-44D3-410A-AAB5-B3213D1B6C44}" srcOrd="4" destOrd="0" parTransId="{190EC6A0-28B3-427E-8A33-746BEA80C1F8}" sibTransId="{1AEA31E8-639D-4DB2-83CA-250C6017CF21}"/>
    <dgm:cxn modelId="{9BF1488A-4B61-4D40-BA5A-EB3D79B4AFBA}" srcId="{C694859F-059B-4E0B-9FFF-D1180B6A6276}" destId="{2C4AB005-FE7F-42ED-8438-31E12F7503AB}" srcOrd="5" destOrd="0" parTransId="{38E056A2-3087-494D-AA7A-02411CB5CB9B}" sibTransId="{488FC19B-70D0-457E-A608-F63C0F65F05E}"/>
    <dgm:cxn modelId="{08BA998D-7CB1-4A48-829C-273FA705BC0E}" srcId="{C694859F-059B-4E0B-9FFF-D1180B6A6276}" destId="{C4776473-9666-4838-87CA-4741502A58BF}" srcOrd="7" destOrd="0" parTransId="{A4B57673-8189-48C5-9F0A-377E826061C5}" sibTransId="{C46F174C-64E2-4D6D-9E7A-55C4E0081A85}"/>
    <dgm:cxn modelId="{CACEDFA9-BC08-4CA5-8C3F-80D121A60760}" srcId="{C694859F-059B-4E0B-9FFF-D1180B6A6276}" destId="{3B1DFBDE-6F19-4869-9808-08D87AC89070}" srcOrd="1" destOrd="0" parTransId="{2C03D697-85C0-4C42-86FE-6E8AB302AAE8}" sibTransId="{628B1309-7B5D-45B1-BB18-D4E514513738}"/>
    <dgm:cxn modelId="{DAFA19B8-EDD9-434F-AE86-CBD8B30AA20B}" srcId="{C694859F-059B-4E0B-9FFF-D1180B6A6276}" destId="{C6691595-D6B8-4E24-8104-47F19B4DFB79}" srcOrd="8" destOrd="0" parTransId="{1CE4DE16-D5D1-44E6-8830-12D796476CEF}" sibTransId="{1F8641BD-1A5F-46FE-B72C-D9084D64334C}"/>
    <dgm:cxn modelId="{1EFBEDBF-8DC3-44A9-A635-ED125C190146}" type="presOf" srcId="{57A0A4C7-D6AD-4314-85DC-556B4E45CD98}" destId="{0A697853-D2F6-4EE1-BD50-935ADE8D22D5}" srcOrd="0" destOrd="0" presId="urn:microsoft.com/office/officeart/2005/8/layout/vList5"/>
    <dgm:cxn modelId="{36FDC4C1-CEA5-48B1-AA2F-253F8BC80718}" type="presOf" srcId="{37F5BA31-AFE0-4C0E-8654-466334B0E781}" destId="{9960AA42-9919-498C-B1C7-8C36A621AE0D}" srcOrd="0" destOrd="0" presId="urn:microsoft.com/office/officeart/2005/8/layout/vList5"/>
    <dgm:cxn modelId="{487AB0CA-07E5-4CD4-9CEA-9FA1F253F5EA}" type="presOf" srcId="{72D2D16F-44D3-410A-AAB5-B3213D1B6C44}" destId="{5484038B-6E7C-4E08-8DA9-320DC58A1FCB}" srcOrd="0" destOrd="0" presId="urn:microsoft.com/office/officeart/2005/8/layout/vList5"/>
    <dgm:cxn modelId="{55E068D8-1206-4402-B136-D35210FF8D9B}" srcId="{C694859F-059B-4E0B-9FFF-D1180B6A6276}" destId="{57A0A4C7-D6AD-4314-85DC-556B4E45CD98}" srcOrd="3" destOrd="0" parTransId="{425678C5-BAD7-47CD-8BC0-88F6A114788F}" sibTransId="{D6049DDA-7E39-4FD1-9AB1-E6A162F9A44B}"/>
    <dgm:cxn modelId="{FF36F3DC-4C4C-4E15-9940-D67E52FA5544}" type="presOf" srcId="{D1065751-604E-4F6F-94F3-761E31D44FD6}" destId="{71A11A4B-C57A-45B0-A4AA-E0B8FD61A136}" srcOrd="0" destOrd="0" presId="urn:microsoft.com/office/officeart/2005/8/layout/vList5"/>
    <dgm:cxn modelId="{6963A1E6-0E57-4215-9BD7-75FA049AE385}" type="presOf" srcId="{5A53902A-421D-494A-816D-9C009059F8F1}" destId="{66EF5585-6DD8-4A69-B586-8250F41A8680}" srcOrd="0" destOrd="0" presId="urn:microsoft.com/office/officeart/2005/8/layout/vList5"/>
    <dgm:cxn modelId="{8886A6F2-8EAA-4E5B-834E-55653A6197B4}" type="presOf" srcId="{3B1DFBDE-6F19-4869-9808-08D87AC89070}" destId="{260BF007-A2DE-4E4F-8560-CC5C781334FB}" srcOrd="0" destOrd="0" presId="urn:microsoft.com/office/officeart/2005/8/layout/vList5"/>
    <dgm:cxn modelId="{6B2637CB-13CB-41DE-9401-40928F219C94}" type="presParOf" srcId="{A7187F45-E6E2-46AA-A3CA-7412027EEC11}" destId="{99292E5E-4EC3-4930-A6B4-B48743531097}" srcOrd="0" destOrd="0" presId="urn:microsoft.com/office/officeart/2005/8/layout/vList5"/>
    <dgm:cxn modelId="{459A00A0-2CEF-497C-BD64-3D838A7C9BE9}" type="presParOf" srcId="{99292E5E-4EC3-4930-A6B4-B48743531097}" destId="{9960AA42-9919-498C-B1C7-8C36A621AE0D}" srcOrd="0" destOrd="0" presId="urn:microsoft.com/office/officeart/2005/8/layout/vList5"/>
    <dgm:cxn modelId="{3BCAA206-14A7-48EC-8C3B-A48BCE13FA7D}" type="presParOf" srcId="{A7187F45-E6E2-46AA-A3CA-7412027EEC11}" destId="{ACFDB830-C2FE-4E70-8BBC-7B80850AB4AA}" srcOrd="1" destOrd="0" presId="urn:microsoft.com/office/officeart/2005/8/layout/vList5"/>
    <dgm:cxn modelId="{8E34C3C8-3D38-488D-BA6A-C694F4371C4F}" type="presParOf" srcId="{A7187F45-E6E2-46AA-A3CA-7412027EEC11}" destId="{1EF2F84D-342D-490A-AB51-5EFD9814F665}" srcOrd="2" destOrd="0" presId="urn:microsoft.com/office/officeart/2005/8/layout/vList5"/>
    <dgm:cxn modelId="{7B174F72-904C-41A0-9683-D65C589DAF15}" type="presParOf" srcId="{1EF2F84D-342D-490A-AB51-5EFD9814F665}" destId="{260BF007-A2DE-4E4F-8560-CC5C781334FB}" srcOrd="0" destOrd="0" presId="urn:microsoft.com/office/officeart/2005/8/layout/vList5"/>
    <dgm:cxn modelId="{E4040249-1076-43C6-ABED-BB298B769C04}" type="presParOf" srcId="{A7187F45-E6E2-46AA-A3CA-7412027EEC11}" destId="{78FE9695-1B21-44FC-B137-DCD42CE5588F}" srcOrd="3" destOrd="0" presId="urn:microsoft.com/office/officeart/2005/8/layout/vList5"/>
    <dgm:cxn modelId="{7C34B55C-2C5E-4246-AE5E-4BEA9D102CF0}" type="presParOf" srcId="{A7187F45-E6E2-46AA-A3CA-7412027EEC11}" destId="{2AF90FB3-D1B0-45B4-AD32-7F1B83F2C040}" srcOrd="4" destOrd="0" presId="urn:microsoft.com/office/officeart/2005/8/layout/vList5"/>
    <dgm:cxn modelId="{500B26E0-CF7B-476A-9BAA-2D955E854EFC}" type="presParOf" srcId="{2AF90FB3-D1B0-45B4-AD32-7F1B83F2C040}" destId="{66EF5585-6DD8-4A69-B586-8250F41A8680}" srcOrd="0" destOrd="0" presId="urn:microsoft.com/office/officeart/2005/8/layout/vList5"/>
    <dgm:cxn modelId="{768B0B3F-1803-4990-A0B4-04830B9F2674}" type="presParOf" srcId="{A7187F45-E6E2-46AA-A3CA-7412027EEC11}" destId="{0520BBDD-1663-4475-8CB9-B77250381230}" srcOrd="5" destOrd="0" presId="urn:microsoft.com/office/officeart/2005/8/layout/vList5"/>
    <dgm:cxn modelId="{1A664ABF-DD33-4F45-ADCD-3E508CF6BD65}" type="presParOf" srcId="{A7187F45-E6E2-46AA-A3CA-7412027EEC11}" destId="{53A48A58-F80E-4C71-9EA6-34D4A48BD2C2}" srcOrd="6" destOrd="0" presId="urn:microsoft.com/office/officeart/2005/8/layout/vList5"/>
    <dgm:cxn modelId="{0550AF63-4C6A-4B1B-94C2-F57B6ED84793}" type="presParOf" srcId="{53A48A58-F80E-4C71-9EA6-34D4A48BD2C2}" destId="{0A697853-D2F6-4EE1-BD50-935ADE8D22D5}" srcOrd="0" destOrd="0" presId="urn:microsoft.com/office/officeart/2005/8/layout/vList5"/>
    <dgm:cxn modelId="{35BB97D5-5D16-42CD-8DBA-B79711DC23F9}" type="presParOf" srcId="{A7187F45-E6E2-46AA-A3CA-7412027EEC11}" destId="{C92CF4E1-BC11-4244-A18C-6380BBDED2F6}" srcOrd="7" destOrd="0" presId="urn:microsoft.com/office/officeart/2005/8/layout/vList5"/>
    <dgm:cxn modelId="{34621B07-ADDF-41B1-8829-AA7291D0B0AB}" type="presParOf" srcId="{A7187F45-E6E2-46AA-A3CA-7412027EEC11}" destId="{5450E7A5-0EC0-4025-9EC8-A13F2D83A1F8}" srcOrd="8" destOrd="0" presId="urn:microsoft.com/office/officeart/2005/8/layout/vList5"/>
    <dgm:cxn modelId="{AF26F9EA-AF1A-4853-94E2-01F1D6277CC1}" type="presParOf" srcId="{5450E7A5-0EC0-4025-9EC8-A13F2D83A1F8}" destId="{5484038B-6E7C-4E08-8DA9-320DC58A1FCB}" srcOrd="0" destOrd="0" presId="urn:microsoft.com/office/officeart/2005/8/layout/vList5"/>
    <dgm:cxn modelId="{15EE3CED-B56B-48DD-97C1-13F4BD186AA1}" type="presParOf" srcId="{A7187F45-E6E2-46AA-A3CA-7412027EEC11}" destId="{8259BE9A-7BF5-48AC-9B00-BD64717E8ADA}" srcOrd="9" destOrd="0" presId="urn:microsoft.com/office/officeart/2005/8/layout/vList5"/>
    <dgm:cxn modelId="{9840D89F-66D0-4E74-A692-671574627810}" type="presParOf" srcId="{A7187F45-E6E2-46AA-A3CA-7412027EEC11}" destId="{568DC356-2A48-4FD0-8589-8B4262C466F5}" srcOrd="10" destOrd="0" presId="urn:microsoft.com/office/officeart/2005/8/layout/vList5"/>
    <dgm:cxn modelId="{EFC5997B-531E-4D11-9C72-A4E2ADE624E9}" type="presParOf" srcId="{568DC356-2A48-4FD0-8589-8B4262C466F5}" destId="{3015315F-0696-4C1B-AA18-7FD6CBC71CF4}" srcOrd="0" destOrd="0" presId="urn:microsoft.com/office/officeart/2005/8/layout/vList5"/>
    <dgm:cxn modelId="{BCA90769-8F64-449E-8DD0-A3EA54233AF0}" type="presParOf" srcId="{A7187F45-E6E2-46AA-A3CA-7412027EEC11}" destId="{E40B7F26-F11D-4E71-A65E-AB2F08459B57}" srcOrd="11" destOrd="0" presId="urn:microsoft.com/office/officeart/2005/8/layout/vList5"/>
    <dgm:cxn modelId="{90847CC9-3697-4C94-882F-34B726BADB7A}" type="presParOf" srcId="{A7187F45-E6E2-46AA-A3CA-7412027EEC11}" destId="{9FA55BD2-9D76-41B2-BE8D-EBF4CC64BE4B}" srcOrd="12" destOrd="0" presId="urn:microsoft.com/office/officeart/2005/8/layout/vList5"/>
    <dgm:cxn modelId="{571F91FC-AE6D-4512-8080-FC37F313AA4C}" type="presParOf" srcId="{9FA55BD2-9D76-41B2-BE8D-EBF4CC64BE4B}" destId="{C65507D7-83C4-461E-A43B-E1D308DCDA5E}" srcOrd="0" destOrd="0" presId="urn:microsoft.com/office/officeart/2005/8/layout/vList5"/>
    <dgm:cxn modelId="{613DB037-6B71-4C63-A584-A3A725D29A02}" type="presParOf" srcId="{A7187F45-E6E2-46AA-A3CA-7412027EEC11}" destId="{6654CB83-2526-4FC5-A979-2FFC9293C73D}" srcOrd="13" destOrd="0" presId="urn:microsoft.com/office/officeart/2005/8/layout/vList5"/>
    <dgm:cxn modelId="{5A3D9C39-5B9D-4828-9AAD-69F1CEDC9BFE}" type="presParOf" srcId="{A7187F45-E6E2-46AA-A3CA-7412027EEC11}" destId="{95A8FBBF-0D85-4502-A9BF-80A78BEE4344}" srcOrd="14" destOrd="0" presId="urn:microsoft.com/office/officeart/2005/8/layout/vList5"/>
    <dgm:cxn modelId="{C2E2D826-22ED-4657-8F13-FA28E17232EF}" type="presParOf" srcId="{95A8FBBF-0D85-4502-A9BF-80A78BEE4344}" destId="{31171CE3-3A12-43A1-84E0-9BE543B3D705}" srcOrd="0" destOrd="0" presId="urn:microsoft.com/office/officeart/2005/8/layout/vList5"/>
    <dgm:cxn modelId="{AE4EB265-7E1A-4D64-8920-8C6553A7FAF9}" type="presParOf" srcId="{A7187F45-E6E2-46AA-A3CA-7412027EEC11}" destId="{4961EB41-1080-457A-986E-696D3ED3D09E}" srcOrd="15" destOrd="0" presId="urn:microsoft.com/office/officeart/2005/8/layout/vList5"/>
    <dgm:cxn modelId="{1A237E6A-7C9A-4AC6-AE19-8BF2D06F901D}" type="presParOf" srcId="{A7187F45-E6E2-46AA-A3CA-7412027EEC11}" destId="{CE4FC5D8-9F94-43E9-BEBC-07F17DE5F8CD}" srcOrd="16" destOrd="0" presId="urn:microsoft.com/office/officeart/2005/8/layout/vList5"/>
    <dgm:cxn modelId="{C36E4329-3826-4570-A1AF-1B34B7B0B70F}" type="presParOf" srcId="{CE4FC5D8-9F94-43E9-BEBC-07F17DE5F8CD}" destId="{8696878F-FA4C-4675-962D-B6F5F3C10E76}" srcOrd="0" destOrd="0" presId="urn:microsoft.com/office/officeart/2005/8/layout/vList5"/>
    <dgm:cxn modelId="{AE337CF6-622B-46EB-BAB0-0AB01A5C5943}" type="presParOf" srcId="{A7187F45-E6E2-46AA-A3CA-7412027EEC11}" destId="{3AD440FE-B3D7-4BDC-B7ED-86D37D331C00}" srcOrd="17" destOrd="0" presId="urn:microsoft.com/office/officeart/2005/8/layout/vList5"/>
    <dgm:cxn modelId="{1908FCB3-BA4D-493F-99A1-89263586C9EE}" type="presParOf" srcId="{A7187F45-E6E2-46AA-A3CA-7412027EEC11}" destId="{F7630EDC-6A5F-4245-8A11-DC78F26C5951}" srcOrd="18" destOrd="0" presId="urn:microsoft.com/office/officeart/2005/8/layout/vList5"/>
    <dgm:cxn modelId="{BCE5B0A7-4E47-4015-B638-AC9F9DCF2483}" type="presParOf" srcId="{F7630EDC-6A5F-4245-8A11-DC78F26C5951}" destId="{71A11A4B-C57A-45B0-A4AA-E0B8FD61A13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16361-9025-4D88-B80E-A5EFBE08B839}">
      <dsp:nvSpPr>
        <dsp:cNvPr id="0" name=""/>
        <dsp:cNvSpPr/>
      </dsp:nvSpPr>
      <dsp:spPr>
        <a:xfrm>
          <a:off x="0" y="6538"/>
          <a:ext cx="1566129" cy="9396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Managing the processor</a:t>
          </a:r>
          <a:endParaRPr lang="en-US" sz="1800" kern="1200"/>
        </a:p>
      </dsp:txBody>
      <dsp:txXfrm>
        <a:off x="0" y="6538"/>
        <a:ext cx="1566129" cy="939677"/>
      </dsp:txXfrm>
    </dsp:sp>
    <dsp:sp modelId="{C9ADD297-68D7-4A8C-904C-FBFB93E90FFE}">
      <dsp:nvSpPr>
        <dsp:cNvPr id="0" name=""/>
        <dsp:cNvSpPr/>
      </dsp:nvSpPr>
      <dsp:spPr>
        <a:xfrm>
          <a:off x="1722742" y="6538"/>
          <a:ext cx="1566129" cy="93967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Managing memory</a:t>
          </a:r>
          <a:endParaRPr lang="en-US" sz="1800" kern="1200"/>
        </a:p>
      </dsp:txBody>
      <dsp:txXfrm>
        <a:off x="1722742" y="6538"/>
        <a:ext cx="1566129" cy="939677"/>
      </dsp:txXfrm>
    </dsp:sp>
    <dsp:sp modelId="{CCF4EF6F-C140-4C19-ABD1-8C5616358B58}">
      <dsp:nvSpPr>
        <dsp:cNvPr id="0" name=""/>
        <dsp:cNvSpPr/>
      </dsp:nvSpPr>
      <dsp:spPr>
        <a:xfrm>
          <a:off x="3445485" y="6538"/>
          <a:ext cx="1566129" cy="93967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Managing devices</a:t>
          </a:r>
          <a:endParaRPr lang="en-US" sz="1800" kern="1200"/>
        </a:p>
      </dsp:txBody>
      <dsp:txXfrm>
        <a:off x="3445485" y="6538"/>
        <a:ext cx="1566129" cy="939677"/>
      </dsp:txXfrm>
    </dsp:sp>
    <dsp:sp modelId="{E0031300-E4BB-4CF4-B92C-E28F6033AEEC}">
      <dsp:nvSpPr>
        <dsp:cNvPr id="0" name=""/>
        <dsp:cNvSpPr/>
      </dsp:nvSpPr>
      <dsp:spPr>
        <a:xfrm>
          <a:off x="0" y="1102829"/>
          <a:ext cx="1566129" cy="93967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Managing file systems</a:t>
          </a:r>
          <a:endParaRPr lang="en-US" sz="1800" kern="1200"/>
        </a:p>
      </dsp:txBody>
      <dsp:txXfrm>
        <a:off x="0" y="1102829"/>
        <a:ext cx="1566129" cy="939677"/>
      </dsp:txXfrm>
    </dsp:sp>
    <dsp:sp modelId="{B486C5E6-03D1-474B-898D-64B159AF832D}">
      <dsp:nvSpPr>
        <dsp:cNvPr id="0" name=""/>
        <dsp:cNvSpPr/>
      </dsp:nvSpPr>
      <dsp:spPr>
        <a:xfrm>
          <a:off x="1722742" y="1102829"/>
          <a:ext cx="1566129" cy="93967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System security</a:t>
          </a:r>
          <a:endParaRPr lang="en-US" sz="1800" kern="1200"/>
        </a:p>
      </dsp:txBody>
      <dsp:txXfrm>
        <a:off x="1722742" y="1102829"/>
        <a:ext cx="1566129" cy="939677"/>
      </dsp:txXfrm>
    </dsp:sp>
    <dsp:sp modelId="{9585AB19-6DB8-4247-B245-2386AA4F945D}">
      <dsp:nvSpPr>
        <dsp:cNvPr id="0" name=""/>
        <dsp:cNvSpPr/>
      </dsp:nvSpPr>
      <dsp:spPr>
        <a:xfrm>
          <a:off x="3445485" y="1102829"/>
          <a:ext cx="1566129" cy="93967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Fault tolerance and error detection</a:t>
          </a:r>
          <a:endParaRPr lang="en-US" sz="1800" kern="1200" dirty="0"/>
        </a:p>
      </dsp:txBody>
      <dsp:txXfrm>
        <a:off x="3445485" y="1102829"/>
        <a:ext cx="1566129" cy="939677"/>
      </dsp:txXfrm>
    </dsp:sp>
    <dsp:sp modelId="{3B052289-F572-4DA6-B559-C754D88328E5}">
      <dsp:nvSpPr>
        <dsp:cNvPr id="0" name=""/>
        <dsp:cNvSpPr/>
      </dsp:nvSpPr>
      <dsp:spPr>
        <a:xfrm>
          <a:off x="861371" y="2199120"/>
          <a:ext cx="1566129" cy="9396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Multitasking and job accounting</a:t>
          </a:r>
          <a:endParaRPr lang="en-US" sz="1800" kern="1200"/>
        </a:p>
      </dsp:txBody>
      <dsp:txXfrm>
        <a:off x="861371" y="2199120"/>
        <a:ext cx="1566129" cy="939677"/>
      </dsp:txXfrm>
    </dsp:sp>
    <dsp:sp modelId="{8A001895-BB84-41E4-BD50-2F5A4D87E262}">
      <dsp:nvSpPr>
        <dsp:cNvPr id="0" name=""/>
        <dsp:cNvSpPr/>
      </dsp:nvSpPr>
      <dsp:spPr>
        <a:xfrm>
          <a:off x="2584113" y="2199120"/>
          <a:ext cx="1566129" cy="93967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Task coordination</a:t>
          </a:r>
          <a:endParaRPr lang="en-US" sz="1800" kern="1200"/>
        </a:p>
      </dsp:txBody>
      <dsp:txXfrm>
        <a:off x="2584113" y="2199120"/>
        <a:ext cx="1566129" cy="939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E390E-400B-402B-AD7C-7C7A969C8BA0}">
      <dsp:nvSpPr>
        <dsp:cNvPr id="0" name=""/>
        <dsp:cNvSpPr/>
      </dsp:nvSpPr>
      <dsp:spPr>
        <a:xfrm>
          <a:off x="198363" y="734"/>
          <a:ext cx="1639250" cy="98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Scheduling tasks</a:t>
          </a:r>
          <a:endParaRPr lang="en-US" sz="1800" kern="1200"/>
        </a:p>
      </dsp:txBody>
      <dsp:txXfrm>
        <a:off x="198363" y="734"/>
        <a:ext cx="1639250" cy="983550"/>
      </dsp:txXfrm>
    </dsp:sp>
    <dsp:sp modelId="{F46DD4E1-53A6-4BCA-84BF-4A885934A70B}">
      <dsp:nvSpPr>
        <dsp:cNvPr id="0" name=""/>
        <dsp:cNvSpPr/>
      </dsp:nvSpPr>
      <dsp:spPr>
        <a:xfrm>
          <a:off x="2001539" y="734"/>
          <a:ext cx="1639250" cy="98355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Allocating memory resources</a:t>
          </a:r>
          <a:endParaRPr lang="en-US" sz="1800" kern="1200"/>
        </a:p>
      </dsp:txBody>
      <dsp:txXfrm>
        <a:off x="2001539" y="734"/>
        <a:ext cx="1639250" cy="983550"/>
      </dsp:txXfrm>
    </dsp:sp>
    <dsp:sp modelId="{B5BBF48D-91EC-4199-90B8-9336BF958075}">
      <dsp:nvSpPr>
        <dsp:cNvPr id="0" name=""/>
        <dsp:cNvSpPr/>
      </dsp:nvSpPr>
      <dsp:spPr>
        <a:xfrm>
          <a:off x="3804715" y="734"/>
          <a:ext cx="1639250" cy="98355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Managing IOs</a:t>
          </a:r>
          <a:endParaRPr lang="en-US" sz="1800" kern="1200"/>
        </a:p>
      </dsp:txBody>
      <dsp:txXfrm>
        <a:off x="3804715" y="734"/>
        <a:ext cx="1639250" cy="983550"/>
      </dsp:txXfrm>
    </dsp:sp>
    <dsp:sp modelId="{0392B032-DFB4-41BF-BA46-EE02BD42C4F7}">
      <dsp:nvSpPr>
        <dsp:cNvPr id="0" name=""/>
        <dsp:cNvSpPr/>
      </dsp:nvSpPr>
      <dsp:spPr>
        <a:xfrm>
          <a:off x="198363" y="1148209"/>
          <a:ext cx="1639250" cy="98355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Managing file systems</a:t>
          </a:r>
          <a:endParaRPr lang="en-US" sz="1800" kern="1200"/>
        </a:p>
      </dsp:txBody>
      <dsp:txXfrm>
        <a:off x="198363" y="1148209"/>
        <a:ext cx="1639250" cy="983550"/>
      </dsp:txXfrm>
    </dsp:sp>
    <dsp:sp modelId="{37408218-C455-4A3D-AF04-D07870C2CAA1}">
      <dsp:nvSpPr>
        <dsp:cNvPr id="0" name=""/>
        <dsp:cNvSpPr/>
      </dsp:nvSpPr>
      <dsp:spPr>
        <a:xfrm>
          <a:off x="2001539" y="1148209"/>
          <a:ext cx="1639250" cy="98355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Communicating and networking</a:t>
          </a:r>
          <a:endParaRPr lang="en-US" sz="1800" kern="1200"/>
        </a:p>
      </dsp:txBody>
      <dsp:txXfrm>
        <a:off x="2001539" y="1148209"/>
        <a:ext cx="1639250" cy="983550"/>
      </dsp:txXfrm>
    </dsp:sp>
    <dsp:sp modelId="{ACFD1AB0-782F-4538-BFDA-37C7FFAEBDE6}">
      <dsp:nvSpPr>
        <dsp:cNvPr id="0" name=""/>
        <dsp:cNvSpPr/>
      </dsp:nvSpPr>
      <dsp:spPr>
        <a:xfrm>
          <a:off x="3804715" y="1148209"/>
          <a:ext cx="1639250" cy="98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Detecting and fixing errors</a:t>
          </a:r>
          <a:endParaRPr lang="en-US" sz="1800" kern="1200"/>
        </a:p>
      </dsp:txBody>
      <dsp:txXfrm>
        <a:off x="3804715" y="1148209"/>
        <a:ext cx="1639250" cy="983550"/>
      </dsp:txXfrm>
    </dsp:sp>
    <dsp:sp modelId="{2578C241-519A-42B2-98AD-EB70C488E240}">
      <dsp:nvSpPr>
        <dsp:cNvPr id="0" name=""/>
        <dsp:cNvSpPr/>
      </dsp:nvSpPr>
      <dsp:spPr>
        <a:xfrm>
          <a:off x="2001539" y="2295685"/>
          <a:ext cx="1639250" cy="98355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Protecting and securing information</a:t>
          </a:r>
          <a:endParaRPr lang="en-US" sz="1800" kern="1200"/>
        </a:p>
      </dsp:txBody>
      <dsp:txXfrm>
        <a:off x="2001539" y="2295685"/>
        <a:ext cx="1639250" cy="983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0AA42-9919-498C-B1C7-8C36A621AE0D}">
      <dsp:nvSpPr>
        <dsp:cNvPr id="0" name=""/>
        <dsp:cNvSpPr/>
      </dsp:nvSpPr>
      <dsp:spPr>
        <a:xfrm>
          <a:off x="1111632" y="1185166"/>
          <a:ext cx="4043934" cy="472967"/>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Deterministic RTOS designed for Arm Cortex-M-based devices</a:t>
          </a:r>
          <a:endParaRPr lang="en-US" sz="1300" kern="1200" dirty="0"/>
        </a:p>
      </dsp:txBody>
      <dsp:txXfrm>
        <a:off x="1134720" y="1208254"/>
        <a:ext cx="3997758" cy="426791"/>
      </dsp:txXfrm>
    </dsp:sp>
    <dsp:sp modelId="{260BF007-A2DE-4E4F-8560-CC5C781334FB}">
      <dsp:nvSpPr>
        <dsp:cNvPr id="0" name=""/>
        <dsp:cNvSpPr/>
      </dsp:nvSpPr>
      <dsp:spPr>
        <a:xfrm>
          <a:off x="1111632" y="1681782"/>
          <a:ext cx="4043934" cy="47296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Multitasking with flexible scheduling: round-robin, pre-emptive, and collaborative</a:t>
          </a:r>
          <a:endParaRPr lang="en-US" sz="1300" kern="1200" dirty="0"/>
        </a:p>
      </dsp:txBody>
      <dsp:txXfrm>
        <a:off x="1134720" y="1704870"/>
        <a:ext cx="3997758" cy="426791"/>
      </dsp:txXfrm>
    </dsp:sp>
    <dsp:sp modelId="{66EF5585-6DD8-4A69-B586-8250F41A8680}">
      <dsp:nvSpPr>
        <dsp:cNvPr id="0" name=""/>
        <dsp:cNvSpPr/>
      </dsp:nvSpPr>
      <dsp:spPr>
        <a:xfrm>
          <a:off x="1111632" y="2178397"/>
          <a:ext cx="4043934" cy="472967"/>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High-speed real-time operation with low interrupt latency</a:t>
          </a:r>
          <a:endParaRPr lang="en-US" sz="1300" kern="1200" dirty="0"/>
        </a:p>
      </dsp:txBody>
      <dsp:txXfrm>
        <a:off x="1134720" y="2201485"/>
        <a:ext cx="3997758" cy="426791"/>
      </dsp:txXfrm>
    </dsp:sp>
    <dsp:sp modelId="{0A697853-D2F6-4EE1-BD50-935ADE8D22D5}">
      <dsp:nvSpPr>
        <dsp:cNvPr id="0" name=""/>
        <dsp:cNvSpPr/>
      </dsp:nvSpPr>
      <dsp:spPr>
        <a:xfrm>
          <a:off x="1111632" y="2675012"/>
          <a:ext cx="4043934" cy="47296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Small footprint for resource-constrained systems</a:t>
          </a:r>
          <a:endParaRPr lang="en-US" sz="1300" kern="1200" dirty="0"/>
        </a:p>
      </dsp:txBody>
      <dsp:txXfrm>
        <a:off x="1134720" y="2698100"/>
        <a:ext cx="3997758" cy="426791"/>
      </dsp:txXfrm>
    </dsp:sp>
    <dsp:sp modelId="{5484038B-6E7C-4E08-8DA9-320DC58A1FCB}">
      <dsp:nvSpPr>
        <dsp:cNvPr id="0" name=""/>
        <dsp:cNvSpPr/>
      </dsp:nvSpPr>
      <dsp:spPr>
        <a:xfrm>
          <a:off x="1111632" y="3171628"/>
          <a:ext cx="4043934" cy="47296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Royalty-free, deterministic RTOS with source code</a:t>
          </a:r>
          <a:endParaRPr lang="en-US" sz="1300" kern="1200" dirty="0"/>
        </a:p>
      </dsp:txBody>
      <dsp:txXfrm>
        <a:off x="1134720" y="3194716"/>
        <a:ext cx="3997758" cy="426791"/>
      </dsp:txXfrm>
    </dsp:sp>
    <dsp:sp modelId="{3015315F-0696-4C1B-AA18-7FD6CBC71CF4}">
      <dsp:nvSpPr>
        <dsp:cNvPr id="0" name=""/>
        <dsp:cNvSpPr/>
      </dsp:nvSpPr>
      <dsp:spPr>
        <a:xfrm>
          <a:off x="6077583" y="1183662"/>
          <a:ext cx="4043934" cy="472967"/>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Unlimited number of tasks each with 254 priority levels</a:t>
          </a:r>
          <a:endParaRPr lang="en-US" sz="1300" kern="1200" dirty="0"/>
        </a:p>
      </dsp:txBody>
      <dsp:txXfrm>
        <a:off x="6100671" y="1206750"/>
        <a:ext cx="3997758" cy="426791"/>
      </dsp:txXfrm>
    </dsp:sp>
    <dsp:sp modelId="{C65507D7-83C4-461E-A43B-E1D308DCDA5E}">
      <dsp:nvSpPr>
        <dsp:cNvPr id="0" name=""/>
        <dsp:cNvSpPr/>
      </dsp:nvSpPr>
      <dsp:spPr>
        <a:xfrm>
          <a:off x="6077583" y="1680278"/>
          <a:ext cx="4043934" cy="47296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Support for multithreading and thread-safe operation</a:t>
          </a:r>
          <a:endParaRPr lang="en-US" sz="1300" kern="1200" dirty="0"/>
        </a:p>
      </dsp:txBody>
      <dsp:txXfrm>
        <a:off x="6100671" y="1703366"/>
        <a:ext cx="3997758" cy="426791"/>
      </dsp:txXfrm>
    </dsp:sp>
    <dsp:sp modelId="{31171CE3-3A12-43A1-84E0-9BE543B3D705}">
      <dsp:nvSpPr>
        <dsp:cNvPr id="0" name=""/>
        <dsp:cNvSpPr/>
      </dsp:nvSpPr>
      <dsp:spPr>
        <a:xfrm>
          <a:off x="6077583" y="2176893"/>
          <a:ext cx="4043934" cy="472967"/>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Inter-task communication manages the sharing of data, memory, and hardware resources among multiple tasks</a:t>
          </a:r>
          <a:endParaRPr lang="en-US" sz="1300" kern="1200" dirty="0"/>
        </a:p>
      </dsp:txBody>
      <dsp:txXfrm>
        <a:off x="6100671" y="2199981"/>
        <a:ext cx="3997758" cy="426791"/>
      </dsp:txXfrm>
    </dsp:sp>
    <dsp:sp modelId="{8696878F-FA4C-4675-962D-B6F5F3C10E76}">
      <dsp:nvSpPr>
        <dsp:cNvPr id="0" name=""/>
        <dsp:cNvSpPr/>
      </dsp:nvSpPr>
      <dsp:spPr>
        <a:xfrm>
          <a:off x="6077583" y="2673508"/>
          <a:ext cx="4043934" cy="4729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Unlimited number of mailboxes, semaphores, mutex, and timers (hardware-permitting)</a:t>
          </a:r>
          <a:endParaRPr lang="en-US" sz="1300" kern="1200" dirty="0"/>
        </a:p>
      </dsp:txBody>
      <dsp:txXfrm>
        <a:off x="6100671" y="2696596"/>
        <a:ext cx="3997758" cy="426791"/>
      </dsp:txXfrm>
    </dsp:sp>
    <dsp:sp modelId="{71A11A4B-C57A-45B0-A4AA-E0B8FD61A136}">
      <dsp:nvSpPr>
        <dsp:cNvPr id="0" name=""/>
        <dsp:cNvSpPr/>
      </dsp:nvSpPr>
      <dsp:spPr>
        <a:xfrm>
          <a:off x="6077583" y="3170124"/>
          <a:ext cx="4043934" cy="47296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dirty="0"/>
            <a:t>Defined stack usage - each task is allocated a defined stack space, enabling predictable memory usage</a:t>
          </a:r>
          <a:endParaRPr lang="en-US" sz="1300" kern="1200" dirty="0"/>
        </a:p>
      </dsp:txBody>
      <dsp:txXfrm>
        <a:off x="6100671" y="3193212"/>
        <a:ext cx="3997758" cy="4267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3/17/2020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3/17/2020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693167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states are running, ready (to run) and</a:t>
            </a:r>
            <a:r>
              <a:rPr lang="en-GB" baseline="0" dirty="0"/>
              <a:t> blocked (from running and waiting to resume).</a:t>
            </a:r>
          </a:p>
          <a:p>
            <a:endParaRPr lang="en-GB" baseline="0" dirty="0"/>
          </a:p>
          <a:p>
            <a:r>
              <a:rPr lang="en-GB" baseline="0" dirty="0"/>
              <a:t>Task scheduling manages the tasks and the states above.  Because the single core of a CPU can only operate sequentially, we assume that only one task at a time can run on one CPU.</a:t>
            </a:r>
          </a:p>
          <a:p>
            <a:endParaRPr lang="en-GB" baseline="0" dirty="0"/>
          </a:p>
          <a:p>
            <a:r>
              <a:rPr lang="en-GB" baseline="0" dirty="0"/>
              <a:t>Possible algorithms for task management include:</a:t>
            </a:r>
          </a:p>
          <a:p>
            <a:endParaRPr lang="en-GB" baseline="0" dirty="0"/>
          </a:p>
          <a:p>
            <a:pPr marL="171450" indent="-171450">
              <a:buFont typeface="Arial" panose="020B0604020202020204" pitchFamily="34" charset="0"/>
              <a:buChar char="•"/>
            </a:pPr>
            <a:r>
              <a:rPr lang="en-GB" baseline="0" dirty="0"/>
              <a:t>Cooperative scheduling, which involves no pre-emption. Tasks start and end themselves </a:t>
            </a:r>
            <a:r>
              <a:rPr lang="en-GB" baseline="0"/>
              <a:t>within defined </a:t>
            </a:r>
            <a:r>
              <a:rPr lang="en-GB" baseline="0" dirty="0"/>
              <a:t>time intervals.</a:t>
            </a:r>
          </a:p>
          <a:p>
            <a:pPr marL="171450" indent="-171450">
              <a:buFont typeface="Arial" panose="020B0604020202020204" pitchFamily="34" charset="0"/>
              <a:buChar char="•"/>
            </a:pPr>
            <a:r>
              <a:rPr lang="en-GB" baseline="0" dirty="0"/>
              <a:t>Pre-emptive scheduling, which allows priority-based interruption of tasks</a:t>
            </a:r>
          </a:p>
          <a:p>
            <a:pPr marL="171450" indent="-171450">
              <a:buFont typeface="Arial" panose="020B0604020202020204" pitchFamily="34" charset="0"/>
              <a:buChar char="•"/>
            </a:pPr>
            <a:r>
              <a:rPr lang="en-GB" baseline="0" dirty="0"/>
              <a:t>Earliest deadline first scheduling, in which the most urgent task starts first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357955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a:t>
            </a:r>
            <a:r>
              <a:rPr lang="en-GB" baseline="0" dirty="0"/>
              <a:t>Keil RTX RTOS is an RTOS based on Arm Cortex-M systems.  Its functionality is also implemented in the mbed platform.  This slide lists some of its special features.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1162841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mbed system provides an API for the Keil RTX RTOS kernel, based on CMSIS RTOS. As mentioned in previous modules, CMSIS is the foundation for hardware abstraction between different Arm processor types.</a:t>
            </a:r>
          </a:p>
          <a:p>
            <a:endParaRPr lang="en-GB" baseline="0" dirty="0"/>
          </a:p>
          <a:p>
            <a:r>
              <a:rPr lang="en-GB" baseline="0" dirty="0"/>
              <a:t>In the subsequent slides, we will explain three concepts relating to core elements of shared memory real-time programming:</a:t>
            </a:r>
          </a:p>
          <a:p>
            <a:endParaRPr lang="en-GB" baseline="0" dirty="0"/>
          </a:p>
          <a:p>
            <a:pPr marL="171450" indent="-171450">
              <a:buFont typeface="Arial" panose="020B0604020202020204" pitchFamily="34" charset="0"/>
              <a:buChar char="•"/>
            </a:pPr>
            <a:r>
              <a:rPr lang="en-GB" baseline="0" dirty="0"/>
              <a:t>Threads</a:t>
            </a:r>
          </a:p>
          <a:p>
            <a:pPr marL="171450" indent="-171450">
              <a:buFont typeface="Arial" panose="020B0604020202020204" pitchFamily="34" charset="0"/>
              <a:buChar char="•"/>
            </a:pPr>
            <a:r>
              <a:rPr lang="en-GB" baseline="0" dirty="0"/>
              <a:t>Mutexes</a:t>
            </a:r>
          </a:p>
          <a:p>
            <a:pPr marL="171450" indent="-171450">
              <a:buFont typeface="Arial" panose="020B0604020202020204" pitchFamily="34" charset="0"/>
              <a:buChar char="•"/>
            </a:pPr>
            <a:r>
              <a:rPr lang="en-GB" baseline="0" dirty="0"/>
              <a:t>Semaphores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390972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Threads and </a:t>
            </a:r>
            <a:r>
              <a:rPr lang="en-GB" b="0" dirty="0"/>
              <a:t>tasks</a:t>
            </a:r>
            <a:r>
              <a:rPr lang="en-GB" b="0" baseline="0" dirty="0"/>
              <a:t> are often used synonymously although, strictly speaking, tasks are a combination of threads. As explained previously, tasks’ states are running, blocked and ready. Mbed adds two further states, ‘waiting’ and ‘inactive’:</a:t>
            </a:r>
          </a:p>
          <a:p>
            <a:endParaRPr lang="en-GB" b="0" baseline="0" dirty="0"/>
          </a:p>
          <a:p>
            <a:pPr marL="171450" indent="-171450">
              <a:buFont typeface="Arial" panose="020B0604020202020204" pitchFamily="34" charset="0"/>
              <a:buChar char="•"/>
            </a:pPr>
            <a:r>
              <a:rPr lang="en-GB" b="0" baseline="0" dirty="0"/>
              <a:t>Waiting means that the task is actively waiting for its initiating interrupt, but is not yet performing any action.  </a:t>
            </a:r>
          </a:p>
          <a:p>
            <a:pPr marL="171450" indent="-171450">
              <a:buFont typeface="Arial" panose="020B0604020202020204" pitchFamily="34" charset="0"/>
              <a:buChar char="•"/>
            </a:pPr>
            <a:r>
              <a:rPr lang="en-GB" b="0" baseline="0" dirty="0"/>
              <a:t>Inactive is a state in which the task waits to start.</a:t>
            </a:r>
          </a:p>
          <a:p>
            <a:endParaRPr lang="en-GB" b="0" baseline="0" dirty="0"/>
          </a:p>
          <a:p>
            <a:r>
              <a:rPr lang="en-GB" baseline="0" dirty="0"/>
              <a:t>Here is a sports-based example:  D</a:t>
            </a:r>
            <a:r>
              <a:rPr lang="en-GB" dirty="0"/>
              <a:t>uring a competition,</a:t>
            </a:r>
            <a:r>
              <a:rPr lang="en-GB" baseline="0" dirty="0"/>
              <a:t> runners are inactive during the pole vault event.  When the running competition is announced (creating a thread), the runners move into wait-state.  As soon as each runner’s number is called (an interrupt), that runner proceeds to the starting block and waits for the start.  When the starting pistol fires, the runners are running.</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6289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a thread object’s functions are</a:t>
            </a:r>
            <a:r>
              <a:rPr lang="en-GB" baseline="0" dirty="0"/>
              <a:t> self-reading, including: </a:t>
            </a:r>
          </a:p>
          <a:p>
            <a:endParaRPr lang="en-GB" baseline="0" dirty="0"/>
          </a:p>
          <a:p>
            <a:pPr marL="171450" indent="-171450">
              <a:buFont typeface="Arial" panose="020B0604020202020204" pitchFamily="34" charset="0"/>
              <a:buChar char="•"/>
            </a:pPr>
            <a:r>
              <a:rPr lang="en-GB" baseline="0" dirty="0"/>
              <a:t>terminate </a:t>
            </a:r>
            <a:r>
              <a:rPr lang="en-GB" baseline="0" dirty="0">
                <a:sym typeface="Wingdings"/>
              </a:rPr>
              <a:t>-&gt; move to inactive</a:t>
            </a:r>
          </a:p>
          <a:p>
            <a:pPr marL="171450" indent="-171450">
              <a:buFont typeface="Arial" panose="020B0604020202020204" pitchFamily="34" charset="0"/>
              <a:buChar char="•"/>
            </a:pPr>
            <a:r>
              <a:rPr lang="en-GB" baseline="0" dirty="0">
                <a:sym typeface="Wingdings"/>
              </a:rPr>
              <a:t>get/</a:t>
            </a:r>
            <a:r>
              <a:rPr lang="en-GB" baseline="0" dirty="0" err="1">
                <a:sym typeface="Wingdings"/>
              </a:rPr>
              <a:t>set_priority</a:t>
            </a:r>
            <a:r>
              <a:rPr lang="en-GB" baseline="0" dirty="0">
                <a:sym typeface="Wingdings"/>
              </a:rPr>
              <a:t> or</a:t>
            </a:r>
          </a:p>
          <a:p>
            <a:pPr marL="171450" indent="-171450">
              <a:buFont typeface="Arial" panose="020B0604020202020204" pitchFamily="34" charset="0"/>
              <a:buChar char="•"/>
            </a:pPr>
            <a:r>
              <a:rPr lang="en-GB" baseline="0" dirty="0" err="1">
                <a:sym typeface="Wingdings"/>
              </a:rPr>
              <a:t>get_State</a:t>
            </a:r>
            <a:endParaRPr lang="en-GB" baseline="0" dirty="0">
              <a:sym typeface="Wingdings"/>
            </a:endParaRPr>
          </a:p>
          <a:p>
            <a:endParaRPr lang="en-GB" baseline="0" dirty="0"/>
          </a:p>
          <a:p>
            <a:r>
              <a:rPr lang="en-GB" baseline="0" dirty="0"/>
              <a:t>A thread object’s most definitive parameter is usually function pointer of the activity to be performed. </a:t>
            </a:r>
            <a:endParaRPr lang="en-GB" baseline="0" dirty="0">
              <a:sym typeface="Wingdings"/>
            </a:endParaRP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332134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GB" baseline="0" dirty="0"/>
              <a:t>his example shows a very fundamental thread.</a:t>
            </a:r>
          </a:p>
          <a:p>
            <a:endParaRPr lang="en-GB" baseline="0" dirty="0"/>
          </a:p>
          <a:p>
            <a:r>
              <a:rPr lang="en-GB" baseline="0" dirty="0"/>
              <a:t>The thread’s function is defined within the </a:t>
            </a:r>
            <a:r>
              <a:rPr lang="en-GB" baseline="0"/>
              <a:t>blue frame </a:t>
            </a:r>
            <a:r>
              <a:rPr lang="en-GB" baseline="0" dirty="0"/>
              <a:t>and forwarded to a thread-object named thread1 in the orange frame.</a:t>
            </a:r>
          </a:p>
          <a:p>
            <a:endParaRPr lang="en-GB" baseline="0" dirty="0"/>
          </a:p>
          <a:p>
            <a:r>
              <a:rPr lang="en-GB" baseline="0" dirty="0"/>
              <a:t>At Thread::wait, the active thread is put into a waiting state for xxx milliseconds.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21688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explained</a:t>
            </a:r>
            <a:r>
              <a:rPr lang="en-GB" baseline="0" dirty="0"/>
              <a:t> the conc</a:t>
            </a:r>
            <a:r>
              <a:rPr lang="en-GB" dirty="0"/>
              <a:t>ept</a:t>
            </a:r>
            <a:r>
              <a:rPr lang="en-GB" baseline="0" dirty="0"/>
              <a:t> of the race-condition-error when discussing interrupt-based programming in a previous module.  If a shared (pointer) variable is used by different threads, and pre-emptive multithreading is enabled, the threads may mutually change their accessed data, creating a data inconsistency. Therefore, for critical, </a:t>
            </a:r>
            <a:r>
              <a:rPr lang="en-GB" dirty="0"/>
              <a:t>non-atomic </a:t>
            </a:r>
            <a:r>
              <a:rPr lang="en-GB" baseline="0" dirty="0"/>
              <a:t>operations, the object must be blocked. This is called a mutual exclusion object, or ‘mutex’.</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321220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a mutex</a:t>
            </a:r>
            <a:r>
              <a:rPr lang="en-GB" baseline="0" dirty="0"/>
              <a:t> object is generated for the </a:t>
            </a:r>
            <a:r>
              <a:rPr lang="en-GB" baseline="0" dirty="0" err="1"/>
              <a:t>stdio</a:t>
            </a:r>
            <a:r>
              <a:rPr lang="en-GB" baseline="0" dirty="0"/>
              <a:t>, to allocate and release the </a:t>
            </a:r>
            <a:r>
              <a:rPr lang="en-GB" baseline="0" dirty="0" err="1"/>
              <a:t>stdio</a:t>
            </a:r>
            <a:r>
              <a:rPr lang="en-GB" baseline="0" dirty="0"/>
              <a:t> for printing (blue box). The function calling the printing </a:t>
            </a:r>
            <a:r>
              <a:rPr lang="en-GB" baseline="0" dirty="0" err="1"/>
              <a:t>stdio</a:t>
            </a:r>
            <a:r>
              <a:rPr lang="en-GB" baseline="0" dirty="0"/>
              <a:t> blocks it for 2000ms (see orange frame).</a:t>
            </a:r>
          </a:p>
          <a:p>
            <a:endParaRPr lang="en-GB" baseline="0" dirty="0"/>
          </a:p>
          <a:p>
            <a:r>
              <a:rPr lang="en-GB" baseline="0" dirty="0"/>
              <a:t>In the main routine, two threads and one main procedure are started (see pink frame), generating this output:</a:t>
            </a:r>
          </a:p>
          <a:p>
            <a:endParaRPr lang="en-GB" baseline="0" dirty="0"/>
          </a:p>
          <a:p>
            <a:r>
              <a:rPr lang="en-GB" baseline="0" dirty="0"/>
              <a:t>Th2: 0</a:t>
            </a:r>
          </a:p>
          <a:p>
            <a:r>
              <a:rPr lang="en-GB" baseline="0" dirty="0"/>
              <a:t>-&gt; 1 second: Th3: 0</a:t>
            </a:r>
          </a:p>
          <a:p>
            <a:r>
              <a:rPr lang="en-GB" baseline="0" dirty="0"/>
              <a:t>-&gt; 1 second: Th1: 0</a:t>
            </a:r>
          </a:p>
          <a:p>
            <a:r>
              <a:rPr lang="en-GB" baseline="0" dirty="0"/>
              <a:t>-&gt; 1 second: Th1: 1</a:t>
            </a:r>
          </a:p>
          <a:p>
            <a:r>
              <a:rPr lang="en-GB" baseline="0" dirty="0"/>
              <a:t>-&gt; 1 second: Th3: 1</a:t>
            </a:r>
          </a:p>
          <a:p>
            <a:r>
              <a:rPr lang="en-GB" baseline="0" dirty="0"/>
              <a:t>-&gt; 1 second: Th2: 1</a:t>
            </a:r>
          </a:p>
          <a:p>
            <a:endParaRPr lang="en-GB" baseline="0" dirty="0"/>
          </a:p>
          <a:p>
            <a:r>
              <a:rPr lang="en-GB" baseline="0" dirty="0"/>
              <a:t>If mutex were not blocking </a:t>
            </a:r>
            <a:r>
              <a:rPr lang="en-GB" baseline="0" dirty="0" err="1"/>
              <a:t>stdio</a:t>
            </a:r>
            <a:r>
              <a:rPr lang="en-GB" baseline="0" dirty="0"/>
              <a:t>, the output could have been arbitrarily mixed.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23498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‘semaphore’ defines</a:t>
            </a:r>
            <a:r>
              <a:rPr lang="en-GB" baseline="0" dirty="0"/>
              <a:t> the maximum number of threads that are allowed to use a particular resource.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1918723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the </a:t>
            </a:r>
            <a:r>
              <a:rPr lang="en-GB" dirty="0" err="1"/>
              <a:t>stdio</a:t>
            </a:r>
            <a:r>
              <a:rPr lang="en-GB" dirty="0"/>
              <a:t> is released for 2 threads. If both slots</a:t>
            </a:r>
            <a:r>
              <a:rPr lang="en-GB" baseline="0" dirty="0"/>
              <a:t> are not used, the second thread uses it immediately; otherwise, it waits until the first slot is released again.  Let’s look at the output:</a:t>
            </a:r>
          </a:p>
          <a:p>
            <a:endParaRPr lang="en-GB" dirty="0"/>
          </a:p>
          <a:p>
            <a:r>
              <a:rPr lang="en-GB" dirty="0"/>
              <a:t>Result</a:t>
            </a:r>
            <a:r>
              <a:rPr lang="en-GB" baseline="0" dirty="0"/>
              <a:t> we would like to see</a:t>
            </a:r>
            <a:r>
              <a:rPr lang="en-GB" dirty="0"/>
              <a:t>:</a:t>
            </a:r>
          </a:p>
          <a:p>
            <a:r>
              <a:rPr lang="en-GB" dirty="0"/>
              <a:t>Th 2</a:t>
            </a:r>
            <a:r>
              <a:rPr lang="en-GB" baseline="0" dirty="0"/>
              <a:t> </a:t>
            </a:r>
          </a:p>
          <a:p>
            <a:r>
              <a:rPr lang="en-GB" baseline="0" dirty="0"/>
              <a:t>-&gt; immediately: Th 3</a:t>
            </a:r>
          </a:p>
          <a:p>
            <a:r>
              <a:rPr lang="en-GB" baseline="0" dirty="0"/>
              <a:t>-&gt; 1 second: Th 1</a:t>
            </a:r>
          </a:p>
          <a:p>
            <a:endParaRPr lang="en-GB" baseline="0" dirty="0"/>
          </a:p>
          <a:p>
            <a:r>
              <a:rPr lang="en-GB" baseline="0" dirty="0"/>
              <a:t>Result we might see:</a:t>
            </a:r>
          </a:p>
          <a:p>
            <a:r>
              <a:rPr lang="en-GB" baseline="0" dirty="0"/>
              <a:t>Th </a:t>
            </a:r>
            <a:r>
              <a:rPr lang="en-GB" baseline="0" dirty="0" err="1"/>
              <a:t>Th</a:t>
            </a:r>
            <a:r>
              <a:rPr lang="en-GB" baseline="0" dirty="0"/>
              <a:t> 3</a:t>
            </a:r>
          </a:p>
          <a:p>
            <a:r>
              <a:rPr lang="en-GB" baseline="0" dirty="0"/>
              <a:t>2</a:t>
            </a:r>
          </a:p>
          <a:p>
            <a:r>
              <a:rPr lang="en-GB" baseline="0" dirty="0"/>
              <a:t>-&gt;1 second: Th 1</a:t>
            </a:r>
          </a:p>
          <a:p>
            <a:endParaRPr lang="en-GB" baseline="0" dirty="0"/>
          </a:p>
          <a:p>
            <a:r>
              <a:rPr lang="en-GB" baseline="0" dirty="0"/>
              <a:t>This is because both threads will try to use the </a:t>
            </a:r>
            <a:r>
              <a:rPr lang="en-GB" baseline="0" dirty="0" err="1"/>
              <a:t>stdio</a:t>
            </a:r>
            <a:r>
              <a:rPr lang="en-GB" baseline="0" dirty="0"/>
              <a:t> simultaneously.</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340536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After briefly discussing what an operating system is and what it is used for, we will</a:t>
            </a:r>
            <a:r>
              <a:rPr lang="en-GB" baseline="0" dirty="0"/>
              <a:t> provide </a:t>
            </a:r>
            <a:r>
              <a:rPr lang="en-GB" dirty="0"/>
              <a:t>an</a:t>
            </a:r>
            <a:r>
              <a:rPr lang="en-GB" baseline="0" dirty="0"/>
              <a:t> overview of real-time operating systems, </a:t>
            </a:r>
            <a:r>
              <a:rPr lang="en-GB" baseline="0"/>
              <a:t>in particular</a:t>
            </a:r>
            <a:r>
              <a:rPr lang="en-GB" dirty="0"/>
              <a:t>,</a:t>
            </a:r>
            <a:r>
              <a:rPr lang="en-GB" baseline="0"/>
              <a:t> </a:t>
            </a:r>
            <a:r>
              <a:rPr lang="en-GB" baseline="0" dirty="0"/>
              <a:t>the Keil RTX RTOS.  We will then describe the integration of RTOS into mbed.  Finally, we will explain a very important aspect of OS operations, which is the handling of shared </a:t>
            </a:r>
            <a:r>
              <a:rPr lang="en-GB" baseline="0"/>
              <a:t>data access </a:t>
            </a:r>
            <a:r>
              <a:rPr lang="en-GB" baseline="0" dirty="0"/>
              <a:t>and avoiding inconsistent data and deadlocks with mutexes and semaphores.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238514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operating system (OS) is </a:t>
            </a:r>
            <a:r>
              <a:rPr lang="en-GB" baseline="0" dirty="0"/>
              <a:t>a middleware between the developer and concrete hardware, such as processor, board, peripherals, etc.  A developer should be able to realize code for similar hardware environments in a identical way. Hardware such as video, audio, etc. should always be handled equally when programming and implementing an application.  Put another way, an OS </a:t>
            </a:r>
            <a:r>
              <a:rPr lang="en-GB" baseline="0"/>
              <a:t>provides functionality </a:t>
            </a:r>
            <a:r>
              <a:rPr lang="en-GB" baseline="0" dirty="0"/>
              <a:t>which can be used by as much hardware as possible, but the hardware itself must also (usually) provide </a:t>
            </a:r>
            <a:r>
              <a:rPr lang="en-GB" baseline="0"/>
              <a:t>a driver </a:t>
            </a:r>
            <a:r>
              <a:rPr lang="en-GB" baseline="0" dirty="0"/>
              <a:t>which can be handled by the OS. Therefore, an OS must adapt to hardware and hardware must provide OS-specific drivers.</a:t>
            </a:r>
          </a:p>
          <a:p>
            <a:endParaRPr lang="en-GB" baseline="0" dirty="0"/>
          </a:p>
          <a:p>
            <a:r>
              <a:rPr lang="en-GB" baseline="0" dirty="0"/>
              <a:t>The goal of an OS is the complete transparency, or ideally, invisibility, of the developer’s specific hardware. Developers should focus more on implementing a </a:t>
            </a:r>
            <a:r>
              <a:rPr lang="en-GB" baseline="0"/>
              <a:t>system’s functionality </a:t>
            </a:r>
            <a:r>
              <a:rPr lang="en-GB" baseline="0" dirty="0"/>
              <a:t>and less on addressing specific hardware issues.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162485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36932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order to manage the tasks on the previous slide, different basic services have to be provided, including:</a:t>
            </a:r>
          </a:p>
          <a:p>
            <a:endParaRPr lang="en-GB" baseline="0" dirty="0"/>
          </a:p>
          <a:p>
            <a:pPr marL="171450" indent="-171450">
              <a:buFont typeface="Arial" panose="020B0604020202020204" pitchFamily="34" charset="0"/>
              <a:buChar char="•"/>
            </a:pPr>
            <a:r>
              <a:rPr lang="en-GB" baseline="0" dirty="0"/>
              <a:t>Task and file management</a:t>
            </a:r>
          </a:p>
          <a:p>
            <a:pPr marL="171450" indent="-171450">
              <a:buFont typeface="Arial" panose="020B0604020202020204" pitchFamily="34" charset="0"/>
              <a:buChar char="•"/>
            </a:pPr>
            <a:r>
              <a:rPr lang="en-GB" baseline="0" dirty="0"/>
              <a:t>Communication to peripherals and the rest of the world</a:t>
            </a:r>
          </a:p>
          <a:p>
            <a:pPr marL="171450" indent="-171450">
              <a:buFont typeface="Arial" panose="020B0604020202020204" pitchFamily="34" charset="0"/>
              <a:buChar char="•"/>
            </a:pPr>
            <a:r>
              <a:rPr lang="en-GB" baseline="0" dirty="0"/>
              <a:t>Error management</a:t>
            </a:r>
          </a:p>
          <a:p>
            <a:pPr marL="171450" indent="-171450">
              <a:buFont typeface="Arial" panose="020B0604020202020204" pitchFamily="34" charset="0"/>
              <a:buChar char="•"/>
            </a:pPr>
            <a:r>
              <a:rPr lang="en-GB" baseline="0" dirty="0"/>
              <a:t>Safety and security</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288959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challenging tasks</a:t>
            </a:r>
            <a:r>
              <a:rPr lang="en-GB" baseline="0" dirty="0"/>
              <a:t> for an OS are ensuring fair load (and time) distribution among different applications and processes and keeping data consistent via memory management. The greater the number of independent applications that need to run, the more challenging the task.</a:t>
            </a:r>
          </a:p>
          <a:p>
            <a:endParaRPr lang="en-GB" b="0" baseline="0" dirty="0"/>
          </a:p>
          <a:p>
            <a:r>
              <a:rPr lang="en-GB" b="0" baseline="0" dirty="0"/>
              <a:t>Different types of OS include:</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Single user, single processor, which is not suitable for OS anymore, because it only provides manual </a:t>
            </a:r>
            <a:r>
              <a:rPr lang="en-GB" dirty="0"/>
              <a:t>low-level </a:t>
            </a:r>
            <a:r>
              <a:rPr lang="en-GB" b="0" baseline="0" dirty="0"/>
              <a:t>programming.</a:t>
            </a:r>
          </a:p>
          <a:p>
            <a:pPr marL="171450" indent="-171450">
              <a:buFont typeface="Arial" panose="020B0604020202020204" pitchFamily="34" charset="0"/>
              <a:buChar char="•"/>
            </a:pPr>
            <a:r>
              <a:rPr lang="en-GB" b="0" baseline="0" dirty="0"/>
              <a:t>Single concurrent user, many processes, which is standard for desktop operating systems.</a:t>
            </a:r>
          </a:p>
          <a:p>
            <a:pPr marL="171450" indent="-171450">
              <a:buFont typeface="Arial" panose="020B0604020202020204" pitchFamily="34" charset="0"/>
              <a:buChar char="•"/>
            </a:pPr>
            <a:r>
              <a:rPr lang="en-GB" dirty="0"/>
              <a:t>Multi-user</a:t>
            </a:r>
            <a:r>
              <a:rPr lang="en-GB" b="0" baseline="0" dirty="0"/>
              <a:t>, many (time shifted) processes, in which all users can apply for a task on a system.  In reality, users put their tasks into a queue (= batch) and all items are processed sequentially (= batch processing).</a:t>
            </a:r>
          </a:p>
          <a:p>
            <a:pPr marL="171450" indent="-171450">
              <a:buFont typeface="Arial" panose="020B0604020202020204" pitchFamily="34" charset="0"/>
              <a:buChar char="•"/>
            </a:pPr>
            <a:r>
              <a:rPr lang="en-GB" dirty="0"/>
              <a:t>Multi-user</a:t>
            </a:r>
            <a:r>
              <a:rPr lang="en-GB" b="0" baseline="0" dirty="0"/>
              <a:t>, many (simultaneous) processes, which </a:t>
            </a:r>
            <a:r>
              <a:rPr lang="en-GB" baseline="0" dirty="0"/>
              <a:t>accommodates real </a:t>
            </a:r>
            <a:r>
              <a:rPr lang="en-GB" dirty="0"/>
              <a:t>multitasking</a:t>
            </a:r>
            <a:r>
              <a:rPr lang="en-GB" baseline="0" dirty="0"/>
              <a:t>, </a:t>
            </a:r>
            <a:r>
              <a:rPr lang="en-GB" dirty="0"/>
              <a:t>multi-processing</a:t>
            </a:r>
            <a:r>
              <a:rPr lang="en-GB" baseline="0" dirty="0"/>
              <a:t>, and parallel computing systems.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253426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OS</a:t>
            </a:r>
            <a:r>
              <a:rPr lang="en-GB" baseline="0" dirty="0"/>
              <a:t> can also be classified according to its more </a:t>
            </a:r>
            <a:r>
              <a:rPr lang="en-GB" b="0" baseline="0" dirty="0"/>
              <a:t>technical aspects:</a:t>
            </a:r>
          </a:p>
          <a:p>
            <a:endParaRPr lang="en-GB" b="0" baseline="0" dirty="0"/>
          </a:p>
          <a:p>
            <a:pPr marL="171450" indent="-171450">
              <a:buFont typeface="Arial" panose="020B0604020202020204" pitchFamily="34" charset="0"/>
              <a:buChar char="•"/>
            </a:pPr>
            <a:r>
              <a:rPr lang="en-GB" b="0" baseline="0" dirty="0"/>
              <a:t>Distributed OS, which accommodates specialized operating tasks on multiple CPUs</a:t>
            </a:r>
          </a:p>
          <a:p>
            <a:pPr marL="171450" indent="-171450">
              <a:buFont typeface="Arial" panose="020B0604020202020204" pitchFamily="34" charset="0"/>
              <a:buChar char="•"/>
            </a:pPr>
            <a:r>
              <a:rPr lang="en-GB" b="0" baseline="0" dirty="0"/>
              <a:t>Embedded OS, which needs a very small footprint and is used specifically to manage interrupt controlled hardware interaction</a:t>
            </a:r>
          </a:p>
          <a:p>
            <a:pPr marL="171450" indent="-171450">
              <a:buFont typeface="Arial" panose="020B0604020202020204" pitchFamily="34" charset="0"/>
              <a:buChar char="•"/>
            </a:pPr>
            <a:r>
              <a:rPr lang="en-GB" b="0" baseline="0" dirty="0"/>
              <a:t>Real-time OS, which guarantees task- and process-handling within defined time intervals (= real-time)</a:t>
            </a:r>
          </a:p>
          <a:p>
            <a:pPr marL="171450" indent="-171450">
              <a:buFontTx/>
              <a:buChar char="-"/>
            </a:pPr>
            <a:endParaRPr lang="en-GB" b="0" baseline="0" dirty="0"/>
          </a:p>
          <a:p>
            <a:pPr marL="0" indent="0">
              <a:buFontTx/>
              <a:buNone/>
            </a:pPr>
            <a:r>
              <a:rPr lang="en-GB" b="0" baseline="0" dirty="0"/>
              <a:t>Most operating systems are a mixture of all above; for example, a single-user embedded real-time OS.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1300473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RTOS’s </a:t>
            </a:r>
            <a:r>
              <a:rPr lang="en-GB" baseline="0" dirty="0"/>
              <a:t>process completion time is completely deterministic and guarantees a defined time interval, without reference to a particular processing speed. Real-time does not necessarily mean fast.  A very fast process can be blocked and stuck, which means that it is no longer real-time.</a:t>
            </a:r>
          </a:p>
          <a:p>
            <a:endParaRPr lang="en-GB" baseline="0" dirty="0"/>
          </a:p>
          <a:p>
            <a:r>
              <a:rPr lang="en-GB" baseline="0" dirty="0"/>
              <a:t>For example, imagine that a transatlantic ocean liner must have one emergency-radio-contact every 24 hours. If no contact is registered, a search-and-rescue procedure will be initiated. This includes all the elements of a RTOS: a defined time interval, an action and a result, and a backup-procedure in case of a failure.  Note </a:t>
            </a:r>
            <a:r>
              <a:rPr lang="en-GB" baseline="0"/>
              <a:t>that </a:t>
            </a:r>
            <a:r>
              <a:rPr lang="en-GB" dirty="0"/>
              <a:t>24</a:t>
            </a:r>
            <a:r>
              <a:rPr lang="en-GB"/>
              <a:t> hours </a:t>
            </a:r>
            <a:r>
              <a:rPr lang="en-GB" baseline="0"/>
              <a:t>is </a:t>
            </a:r>
            <a:r>
              <a:rPr lang="en-GB" baseline="0" dirty="0"/>
              <a:t>not fast, but it is defined!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29877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RTOS is </a:t>
            </a:r>
            <a:r>
              <a:rPr lang="en-GB" b="0" dirty="0"/>
              <a:t>based</a:t>
            </a:r>
            <a:r>
              <a:rPr lang="en-GB" b="0" baseline="0" dirty="0"/>
              <a:t> on two main design strategies</a:t>
            </a:r>
            <a:r>
              <a:rPr lang="en-GB" b="0" dirty="0"/>
              <a:t>:</a:t>
            </a:r>
            <a:r>
              <a:rPr lang="en-GB" b="0" baseline="0" dirty="0"/>
              <a:t> load and priority dependent, or independent.  These two strategies are also called pre-emptive and non-pre-emptive.</a:t>
            </a:r>
          </a:p>
          <a:p>
            <a:endParaRPr lang="en-GB" b="0" baseline="0" dirty="0"/>
          </a:p>
          <a:p>
            <a:r>
              <a:rPr lang="en-GB" b="0" baseline="0" dirty="0"/>
              <a:t>A pre-emptive system allocates more processing time to a higher priority task. Lower priority tasks may be stopped until a higher priority task finishes. If the lower priority task is real-time, a very detailed plan is performed in advance, in order to provide sufficient time intervals for all potentially active tasks.</a:t>
            </a:r>
          </a:p>
          <a:p>
            <a:endParaRPr lang="en-GB" b="0" baseline="0" dirty="0"/>
          </a:p>
          <a:p>
            <a:r>
              <a:rPr lang="en-GB" b="0" baseline="0" dirty="0"/>
              <a:t>Non-pre-emptive schedule is much more predictive.  All processes are started and stopped within defined time slices, regardless of whether they need the full time slice.  This may be very inefficient for a system with a </a:t>
            </a:r>
            <a:r>
              <a:rPr lang="en-GB" b="0" baseline="0"/>
              <a:t>low load </a:t>
            </a:r>
            <a:r>
              <a:rPr lang="en-GB" b="0" baseline="0" dirty="0"/>
              <a:t>because it is constantly scheduling and switching tasks.</a:t>
            </a:r>
          </a:p>
          <a:p>
            <a:endParaRPr lang="en-GB" b="0" baseline="0" dirty="0"/>
          </a:p>
          <a:p>
            <a:r>
              <a:rPr lang="en-GB" baseline="0" dirty="0"/>
              <a:t>A more intelligent algorithm for time sharing could be the ‘round-robin’-method, which considers both priorities and the remaining loads of single processes.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2757241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C2C1-2CA4-4C1B-AE69-C03C41E0ADA5}"/>
              </a:ext>
            </a:extLst>
          </p:cNvPr>
          <p:cNvSpPr>
            <a:spLocks noGrp="1"/>
          </p:cNvSpPr>
          <p:nvPr>
            <p:ph type="title"/>
          </p:nvPr>
        </p:nvSpPr>
        <p:spPr/>
        <p:txBody>
          <a:bodyPr/>
          <a:lstStyle/>
          <a:p>
            <a:r>
              <a:rPr lang="en-GB" dirty="0"/>
              <a:t>Real-Time </a:t>
            </a:r>
            <a:br>
              <a:rPr lang="en-GB" dirty="0"/>
            </a:br>
            <a:r>
              <a:rPr lang="en-GB" dirty="0"/>
              <a:t>Operating </a:t>
            </a:r>
            <a:br>
              <a:rPr lang="en-GB" dirty="0"/>
            </a:br>
            <a:r>
              <a:rPr lang="en-GB" dirty="0"/>
              <a:t>Systems</a:t>
            </a:r>
            <a:endParaRPr lang="en-US" dirty="0"/>
          </a:p>
        </p:txBody>
      </p:sp>
      <p:sp>
        <p:nvSpPr>
          <p:cNvPr id="3" name="Subtitle 2">
            <a:extLst>
              <a:ext uri="{FF2B5EF4-FFF2-40B4-BE49-F238E27FC236}">
                <a16:creationId xmlns:a16="http://schemas.microsoft.com/office/drawing/2014/main" id="{88C834E3-CA4A-4AEE-A07A-2D93487A2A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635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7EFB-5436-477E-8B96-2AB135A5E7F7}"/>
              </a:ext>
            </a:extLst>
          </p:cNvPr>
          <p:cNvSpPr>
            <a:spLocks noGrp="1"/>
          </p:cNvSpPr>
          <p:nvPr>
            <p:ph type="title"/>
          </p:nvPr>
        </p:nvSpPr>
        <p:spPr/>
        <p:txBody>
          <a:bodyPr/>
          <a:lstStyle/>
          <a:p>
            <a:r>
              <a:rPr lang="en-GB" dirty="0"/>
              <a:t>RTOS Task Scheduling</a:t>
            </a:r>
            <a:endParaRPr lang="en-US" dirty="0"/>
          </a:p>
        </p:txBody>
      </p:sp>
      <p:sp>
        <p:nvSpPr>
          <p:cNvPr id="3" name="Content Placeholder 2">
            <a:extLst>
              <a:ext uri="{FF2B5EF4-FFF2-40B4-BE49-F238E27FC236}">
                <a16:creationId xmlns:a16="http://schemas.microsoft.com/office/drawing/2014/main" id="{29A19242-3A56-4A62-8616-3DE392314318}"/>
              </a:ext>
            </a:extLst>
          </p:cNvPr>
          <p:cNvSpPr>
            <a:spLocks noGrp="1"/>
          </p:cNvSpPr>
          <p:nvPr>
            <p:ph idx="1"/>
          </p:nvPr>
        </p:nvSpPr>
        <p:spPr/>
        <p:txBody>
          <a:bodyPr/>
          <a:lstStyle/>
          <a:p>
            <a:pPr>
              <a:lnSpc>
                <a:spcPct val="80000"/>
              </a:lnSpc>
            </a:pPr>
            <a:r>
              <a:rPr lang="en-GB" sz="2000" dirty="0"/>
              <a:t>In a typical RTOS, a task can have at least three states:</a:t>
            </a:r>
          </a:p>
          <a:p>
            <a:pPr lvl="1">
              <a:lnSpc>
                <a:spcPct val="80000"/>
              </a:lnSpc>
              <a:spcBef>
                <a:spcPts val="600"/>
              </a:spcBef>
            </a:pPr>
            <a:r>
              <a:rPr lang="en-GB" dirty="0"/>
              <a:t>Running: task is currently executed by the CPU</a:t>
            </a:r>
          </a:p>
          <a:p>
            <a:pPr lvl="1">
              <a:lnSpc>
                <a:spcPct val="80000"/>
              </a:lnSpc>
              <a:spcBef>
                <a:spcPts val="600"/>
              </a:spcBef>
            </a:pPr>
            <a:r>
              <a:rPr lang="en-GB" dirty="0"/>
              <a:t>Ready: task is ready to be executed by the CPU</a:t>
            </a:r>
          </a:p>
          <a:p>
            <a:pPr lvl="1">
              <a:lnSpc>
                <a:spcPct val="80000"/>
              </a:lnSpc>
              <a:spcBef>
                <a:spcPts val="600"/>
              </a:spcBef>
            </a:pPr>
            <a:r>
              <a:rPr lang="en-GB" dirty="0"/>
              <a:t>Blocked: task is paused and waiting for an event, such as from I/O, to resume its execution</a:t>
            </a:r>
          </a:p>
          <a:p>
            <a:pPr lvl="1">
              <a:lnSpc>
                <a:spcPct val="80000"/>
              </a:lnSpc>
              <a:spcBef>
                <a:spcPts val="600"/>
              </a:spcBef>
            </a:pPr>
            <a:endParaRPr lang="en-GB" dirty="0"/>
          </a:p>
          <a:p>
            <a:pPr>
              <a:lnSpc>
                <a:spcPct val="80000"/>
              </a:lnSpc>
            </a:pPr>
            <a:r>
              <a:rPr lang="en-GB" sz="2000" dirty="0"/>
              <a:t>Task scheduling </a:t>
            </a:r>
          </a:p>
          <a:p>
            <a:pPr lvl="1">
              <a:lnSpc>
                <a:spcPct val="80000"/>
              </a:lnSpc>
              <a:spcBef>
                <a:spcPts val="600"/>
              </a:spcBef>
            </a:pPr>
            <a:r>
              <a:rPr lang="en-GB" dirty="0"/>
              <a:t>Usually, only one task per CPU can run at any one time.</a:t>
            </a:r>
          </a:p>
          <a:p>
            <a:pPr lvl="1">
              <a:lnSpc>
                <a:spcPct val="80000"/>
              </a:lnSpc>
              <a:spcBef>
                <a:spcPts val="600"/>
              </a:spcBef>
            </a:pPr>
            <a:r>
              <a:rPr lang="en-GB" dirty="0"/>
              <a:t>To efficiently switch between tasks, usually a task scheduler is used. Various scheduling algorithms exist, including:</a:t>
            </a:r>
          </a:p>
          <a:p>
            <a:pPr lvl="2">
              <a:lnSpc>
                <a:spcPct val="80000"/>
              </a:lnSpc>
              <a:spcBef>
                <a:spcPts val="600"/>
              </a:spcBef>
              <a:spcAft>
                <a:spcPts val="600"/>
              </a:spcAft>
            </a:pPr>
            <a:r>
              <a:rPr lang="en-GB" dirty="0"/>
              <a:t>Cooperative scheduling: no pre-emption, tasks can end themselves in a cooperative manner</a:t>
            </a:r>
          </a:p>
          <a:p>
            <a:pPr lvl="2">
              <a:lnSpc>
                <a:spcPct val="80000"/>
              </a:lnSpc>
              <a:spcBef>
                <a:spcPts val="600"/>
              </a:spcBef>
              <a:spcAft>
                <a:spcPts val="600"/>
              </a:spcAft>
            </a:pPr>
            <a:r>
              <a:rPr lang="en-GB" dirty="0"/>
              <a:t>Pre-emptive scheduling:  tasks can be interrupted by other tasks of higher priorities</a:t>
            </a:r>
          </a:p>
          <a:p>
            <a:pPr lvl="2">
              <a:lnSpc>
                <a:spcPct val="80000"/>
              </a:lnSpc>
              <a:spcBef>
                <a:spcPts val="600"/>
              </a:spcBef>
              <a:spcAft>
                <a:spcPts val="600"/>
              </a:spcAft>
            </a:pPr>
            <a:r>
              <a:rPr lang="en-GB" dirty="0"/>
              <a:t>‘Earliest deadline first’ approach:  the task with the earliest deadline is served first</a:t>
            </a:r>
          </a:p>
          <a:p>
            <a:pPr lvl="2">
              <a:lnSpc>
                <a:spcPct val="80000"/>
              </a:lnSpc>
              <a:spcBef>
                <a:spcPts val="600"/>
              </a:spcBef>
              <a:spcAft>
                <a:spcPts val="600"/>
              </a:spcAft>
            </a:pPr>
            <a:endParaRPr lang="en-GB" dirty="0"/>
          </a:p>
          <a:p>
            <a:pPr>
              <a:lnSpc>
                <a:spcPct val="80000"/>
              </a:lnSpc>
            </a:pPr>
            <a:r>
              <a:rPr lang="en-GB" sz="2000" dirty="0"/>
              <a:t>Examples of RTOS include LynxOS, OSE, Windows CE, </a:t>
            </a:r>
            <a:r>
              <a:rPr lang="en-GB" sz="2000" dirty="0" err="1"/>
              <a:t>FreeRTOS</a:t>
            </a:r>
            <a:r>
              <a:rPr lang="en-GB" sz="2000" dirty="0"/>
              <a:t>, Arm Keil RTX, etc.</a:t>
            </a:r>
          </a:p>
          <a:p>
            <a:endParaRPr lang="en-US" dirty="0"/>
          </a:p>
        </p:txBody>
      </p:sp>
    </p:spTree>
    <p:extLst>
      <p:ext uri="{BB962C8B-B14F-4D97-AF65-F5344CB8AC3E}">
        <p14:creationId xmlns:p14="http://schemas.microsoft.com/office/powerpoint/2010/main" val="278616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9D45-0EEB-43A3-BC67-9D680D5873F5}"/>
              </a:ext>
            </a:extLst>
          </p:cNvPr>
          <p:cNvSpPr>
            <a:spLocks noGrp="1"/>
          </p:cNvSpPr>
          <p:nvPr>
            <p:ph type="title"/>
          </p:nvPr>
        </p:nvSpPr>
        <p:spPr/>
        <p:txBody>
          <a:bodyPr/>
          <a:lstStyle/>
          <a:p>
            <a:r>
              <a:rPr lang="en-GB" dirty="0"/>
              <a:t>Highlights of Arm Keil RTX RTOS</a:t>
            </a:r>
            <a:endParaRPr lang="en-US" dirty="0"/>
          </a:p>
        </p:txBody>
      </p:sp>
      <p:graphicFrame>
        <p:nvGraphicFramePr>
          <p:cNvPr id="4" name="Content Placeholder 3">
            <a:extLst>
              <a:ext uri="{FF2B5EF4-FFF2-40B4-BE49-F238E27FC236}">
                <a16:creationId xmlns:a16="http://schemas.microsoft.com/office/drawing/2014/main" id="{CADEB6C5-9710-4979-B0B0-A54A2C7A805D}"/>
              </a:ext>
            </a:extLst>
          </p:cNvPr>
          <p:cNvGraphicFramePr>
            <a:graphicFrameLocks noGrp="1"/>
          </p:cNvGraphicFramePr>
          <p:nvPr>
            <p:ph idx="1"/>
            <p:extLst>
              <p:ext uri="{D42A27DB-BD31-4B8C-83A1-F6EECF244321}">
                <p14:modId xmlns:p14="http://schemas.microsoft.com/office/powerpoint/2010/main" val="3916450386"/>
              </p:ext>
            </p:extLst>
          </p:nvPr>
        </p:nvGraphicFramePr>
        <p:xfrm>
          <a:off x="479425" y="1171111"/>
          <a:ext cx="11233150" cy="4948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30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BBEB-66FB-4093-888C-BD8CA09F63DF}"/>
              </a:ext>
            </a:extLst>
          </p:cNvPr>
          <p:cNvSpPr>
            <a:spLocks noGrp="1"/>
          </p:cNvSpPr>
          <p:nvPr>
            <p:ph type="title"/>
          </p:nvPr>
        </p:nvSpPr>
        <p:spPr/>
        <p:txBody>
          <a:bodyPr/>
          <a:lstStyle/>
          <a:p>
            <a:r>
              <a:rPr lang="en-GB" dirty="0"/>
              <a:t>Mbed RTOS</a:t>
            </a:r>
            <a:endParaRPr lang="en-US" dirty="0"/>
          </a:p>
        </p:txBody>
      </p:sp>
      <p:sp>
        <p:nvSpPr>
          <p:cNvPr id="3" name="Content Placeholder 2">
            <a:extLst>
              <a:ext uri="{FF2B5EF4-FFF2-40B4-BE49-F238E27FC236}">
                <a16:creationId xmlns:a16="http://schemas.microsoft.com/office/drawing/2014/main" id="{7EA568E8-3D7A-4D66-B225-C979A1A1CAEE}"/>
              </a:ext>
            </a:extLst>
          </p:cNvPr>
          <p:cNvSpPr>
            <a:spLocks noGrp="1"/>
          </p:cNvSpPr>
          <p:nvPr>
            <p:ph idx="1"/>
          </p:nvPr>
        </p:nvSpPr>
        <p:spPr/>
        <p:txBody>
          <a:bodyPr/>
          <a:lstStyle/>
          <a:p>
            <a:pPr>
              <a:lnSpc>
                <a:spcPct val="80000"/>
              </a:lnSpc>
            </a:pPr>
            <a:r>
              <a:rPr lang="en-GB" sz="2000" dirty="0"/>
              <a:t>Mbed RTOS API:</a:t>
            </a:r>
          </a:p>
          <a:p>
            <a:pPr lvl="1">
              <a:lnSpc>
                <a:spcPct val="80000"/>
              </a:lnSpc>
              <a:spcBef>
                <a:spcPts val="600"/>
              </a:spcBef>
            </a:pPr>
            <a:r>
              <a:rPr lang="en-GB" dirty="0"/>
              <a:t>Provides easy-to-use API for programming mbed-enabled devices</a:t>
            </a:r>
          </a:p>
          <a:p>
            <a:pPr lvl="1">
              <a:lnSpc>
                <a:spcPct val="80000"/>
              </a:lnSpc>
              <a:spcBef>
                <a:spcPts val="600"/>
              </a:spcBef>
            </a:pPr>
            <a:r>
              <a:rPr lang="en-GB" dirty="0"/>
              <a:t>Based on Keil RTX RTOS kernel implementation</a:t>
            </a:r>
          </a:p>
          <a:p>
            <a:pPr lvl="1">
              <a:lnSpc>
                <a:spcPct val="80000"/>
              </a:lnSpc>
              <a:spcBef>
                <a:spcPts val="600"/>
              </a:spcBef>
            </a:pPr>
            <a:r>
              <a:rPr lang="en-GB" dirty="0"/>
              <a:t>Uses the CMSIS-RTOS API open standard</a:t>
            </a:r>
          </a:p>
          <a:p>
            <a:pPr lvl="1">
              <a:lnSpc>
                <a:spcPct val="80000"/>
              </a:lnSpc>
              <a:spcBef>
                <a:spcPts val="600"/>
              </a:spcBef>
            </a:pPr>
            <a:endParaRPr lang="en-GB" dirty="0"/>
          </a:p>
          <a:p>
            <a:pPr>
              <a:lnSpc>
                <a:spcPct val="80000"/>
              </a:lnSpc>
            </a:pPr>
            <a:r>
              <a:rPr lang="en-GB" sz="2000" dirty="0"/>
              <a:t>CMSIS-RTOS API :</a:t>
            </a:r>
          </a:p>
          <a:p>
            <a:pPr lvl="1">
              <a:lnSpc>
                <a:spcPct val="80000"/>
              </a:lnSpc>
              <a:spcBef>
                <a:spcPts val="600"/>
              </a:spcBef>
            </a:pPr>
            <a:r>
              <a:rPr lang="en-GB" dirty="0"/>
              <a:t>Common API for real-time operating systems</a:t>
            </a:r>
          </a:p>
          <a:p>
            <a:pPr lvl="1">
              <a:lnSpc>
                <a:spcPct val="80000"/>
              </a:lnSpc>
              <a:spcBef>
                <a:spcPts val="600"/>
              </a:spcBef>
            </a:pPr>
            <a:r>
              <a:rPr lang="en-GB" dirty="0"/>
              <a:t>Foundation of the official Mbed RTOS</a:t>
            </a:r>
          </a:p>
          <a:p>
            <a:pPr lvl="1">
              <a:lnSpc>
                <a:spcPct val="80000"/>
              </a:lnSpc>
              <a:spcBef>
                <a:spcPts val="600"/>
              </a:spcBef>
            </a:pPr>
            <a:r>
              <a:rPr lang="en-GB" dirty="0"/>
              <a:t>Provides a standardized programming interface that is portable to many RTOSs</a:t>
            </a:r>
          </a:p>
          <a:p>
            <a:pPr lvl="1">
              <a:lnSpc>
                <a:spcPct val="80000"/>
              </a:lnSpc>
              <a:spcBef>
                <a:spcPts val="600"/>
              </a:spcBef>
            </a:pPr>
            <a:r>
              <a:rPr lang="en-GB" dirty="0"/>
              <a:t>Hence enables software templates, middleware, libraries, and other components that can work across various supported RTOS systems</a:t>
            </a:r>
          </a:p>
          <a:p>
            <a:pPr lvl="1">
              <a:lnSpc>
                <a:spcPct val="80000"/>
              </a:lnSpc>
              <a:spcBef>
                <a:spcPts val="600"/>
              </a:spcBef>
            </a:pPr>
            <a:endParaRPr lang="en-GB" dirty="0"/>
          </a:p>
          <a:p>
            <a:pPr>
              <a:lnSpc>
                <a:spcPct val="80000"/>
              </a:lnSpc>
            </a:pPr>
            <a:r>
              <a:rPr lang="en-GB" sz="2000" dirty="0"/>
              <a:t>The following slides show how to use some mbed RTOS API features, such as threads, mutexes, and semaphores</a:t>
            </a:r>
          </a:p>
          <a:p>
            <a:endParaRPr lang="en-US" dirty="0"/>
          </a:p>
        </p:txBody>
      </p:sp>
    </p:spTree>
    <p:extLst>
      <p:ext uri="{BB962C8B-B14F-4D97-AF65-F5344CB8AC3E}">
        <p14:creationId xmlns:p14="http://schemas.microsoft.com/office/powerpoint/2010/main" val="3706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0AB7-3CCD-42DD-9130-1820BEDEA596}"/>
              </a:ext>
            </a:extLst>
          </p:cNvPr>
          <p:cNvSpPr>
            <a:spLocks noGrp="1"/>
          </p:cNvSpPr>
          <p:nvPr>
            <p:ph type="title"/>
          </p:nvPr>
        </p:nvSpPr>
        <p:spPr/>
        <p:txBody>
          <a:bodyPr/>
          <a:lstStyle/>
          <a:p>
            <a:r>
              <a:rPr lang="en-GB" dirty="0"/>
              <a:t>Threads</a:t>
            </a:r>
            <a:endParaRPr lang="en-US" dirty="0"/>
          </a:p>
        </p:txBody>
      </p:sp>
      <p:sp>
        <p:nvSpPr>
          <p:cNvPr id="3" name="Content Placeholder 2">
            <a:extLst>
              <a:ext uri="{FF2B5EF4-FFF2-40B4-BE49-F238E27FC236}">
                <a16:creationId xmlns:a16="http://schemas.microsoft.com/office/drawing/2014/main" id="{46AFB697-C269-447B-BA65-14950C3E993D}"/>
              </a:ext>
            </a:extLst>
          </p:cNvPr>
          <p:cNvSpPr>
            <a:spLocks noGrp="1"/>
          </p:cNvSpPr>
          <p:nvPr>
            <p:ph idx="1"/>
          </p:nvPr>
        </p:nvSpPr>
        <p:spPr>
          <a:xfrm>
            <a:off x="479425" y="1171111"/>
            <a:ext cx="5819775" cy="4948335"/>
          </a:xfrm>
        </p:spPr>
        <p:txBody>
          <a:bodyPr/>
          <a:lstStyle/>
          <a:p>
            <a:pPr>
              <a:lnSpc>
                <a:spcPct val="80000"/>
              </a:lnSpc>
              <a:spcBef>
                <a:spcPts val="0"/>
              </a:spcBef>
            </a:pPr>
            <a:r>
              <a:rPr lang="en-GB" dirty="0"/>
              <a:t>A task can sometimes be referred to as a thread in multitasking systems</a:t>
            </a:r>
          </a:p>
          <a:p>
            <a:pPr lvl="1">
              <a:lnSpc>
                <a:spcPct val="80000"/>
              </a:lnSpc>
            </a:pPr>
            <a:endParaRPr lang="en-GB" dirty="0"/>
          </a:p>
          <a:p>
            <a:pPr>
              <a:lnSpc>
                <a:spcPct val="80000"/>
              </a:lnSpc>
              <a:spcBef>
                <a:spcPts val="0"/>
              </a:spcBef>
            </a:pPr>
            <a:r>
              <a:rPr lang="en-GB" dirty="0"/>
              <a:t>A Thread in mbed API can be in the following states:</a:t>
            </a:r>
          </a:p>
          <a:p>
            <a:endParaRPr lang="en-US" dirty="0"/>
          </a:p>
        </p:txBody>
      </p:sp>
      <p:pic>
        <p:nvPicPr>
          <p:cNvPr id="6" name="Picture 2">
            <a:extLst>
              <a:ext uri="{FF2B5EF4-FFF2-40B4-BE49-F238E27FC236}">
                <a16:creationId xmlns:a16="http://schemas.microsoft.com/office/drawing/2014/main" id="{54DB4F5F-B82C-4DC7-8E9F-C9DD45B27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796" y="1408288"/>
            <a:ext cx="4335843" cy="404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0761DAC9-C520-4852-8AB3-E64CAF459D75}"/>
              </a:ext>
            </a:extLst>
          </p:cNvPr>
          <p:cNvSpPr/>
          <p:nvPr/>
        </p:nvSpPr>
        <p:spPr>
          <a:xfrm>
            <a:off x="728806" y="2933803"/>
            <a:ext cx="6475557" cy="2679195"/>
          </a:xfrm>
          <a:prstGeom prst="rect">
            <a:avLst/>
          </a:prstGeom>
        </p:spPr>
        <p:txBody>
          <a:bodyPr/>
          <a:lstStyle/>
          <a:p>
            <a:pPr lvl="0">
              <a:spcBef>
                <a:spcPts val="600"/>
              </a:spcBef>
              <a:buChar char="•"/>
            </a:pPr>
            <a:r>
              <a:rPr lang="en-GB" sz="1400" b="1" dirty="0"/>
              <a:t>Running: </a:t>
            </a:r>
            <a:r>
              <a:rPr lang="en-GB" sz="1400" dirty="0"/>
              <a:t>The thread that is currently running is in the Running state. Only one thread at a time can be in this state.</a:t>
            </a:r>
          </a:p>
          <a:p>
            <a:pPr lvl="0">
              <a:spcBef>
                <a:spcPts val="600"/>
              </a:spcBef>
              <a:buChar char="•"/>
            </a:pPr>
            <a:endParaRPr lang="en-US" sz="1400" dirty="0"/>
          </a:p>
          <a:p>
            <a:pPr lvl="0">
              <a:spcBef>
                <a:spcPts val="600"/>
              </a:spcBef>
              <a:buChar char="•"/>
            </a:pPr>
            <a:r>
              <a:rPr lang="en-GB" sz="1400" b="1" dirty="0"/>
              <a:t>Ready: </a:t>
            </a:r>
            <a:r>
              <a:rPr lang="en-GB" sz="1400"/>
              <a:t>Threads that are </a:t>
            </a:r>
            <a:r>
              <a:rPr lang="en-GB" sz="1400" dirty="0"/>
              <a:t>ready to run are in the Ready state. Once the Running thread has terminated or is Waiting, the next Ready thread with the highest priority becomes the Running thread.</a:t>
            </a:r>
          </a:p>
          <a:p>
            <a:pPr lvl="0">
              <a:spcBef>
                <a:spcPts val="600"/>
              </a:spcBef>
              <a:buChar char="•"/>
            </a:pPr>
            <a:endParaRPr lang="en-US" sz="1400" dirty="0"/>
          </a:p>
          <a:p>
            <a:pPr lvl="0">
              <a:spcBef>
                <a:spcPts val="600"/>
              </a:spcBef>
              <a:buChar char="•"/>
            </a:pPr>
            <a:r>
              <a:rPr lang="en-GB" sz="1400" b="1" dirty="0"/>
              <a:t>Waiting: </a:t>
            </a:r>
            <a:r>
              <a:rPr lang="en-GB" sz="1400" dirty="0"/>
              <a:t>Threads that are waiting for an event to occur are in the Waiting state.</a:t>
            </a:r>
          </a:p>
          <a:p>
            <a:pPr lvl="0">
              <a:spcBef>
                <a:spcPts val="600"/>
              </a:spcBef>
              <a:buChar char="•"/>
            </a:pPr>
            <a:endParaRPr lang="en-US" sz="1400" dirty="0"/>
          </a:p>
          <a:p>
            <a:pPr lvl="0">
              <a:spcBef>
                <a:spcPts val="600"/>
              </a:spcBef>
              <a:buChar char="•"/>
            </a:pPr>
            <a:r>
              <a:rPr lang="en-GB" sz="1400" b="1" dirty="0"/>
              <a:t>Inactive: </a:t>
            </a:r>
            <a:r>
              <a:rPr lang="en-GB" sz="1400" dirty="0"/>
              <a:t>Threads that are not created or terminated are in the Inactive state. These threads typically consume no system resources.</a:t>
            </a:r>
            <a:endParaRPr lang="en-US" sz="1400" dirty="0"/>
          </a:p>
        </p:txBody>
      </p:sp>
    </p:spTree>
    <p:extLst>
      <p:ext uri="{BB962C8B-B14F-4D97-AF65-F5344CB8AC3E}">
        <p14:creationId xmlns:p14="http://schemas.microsoft.com/office/powerpoint/2010/main" val="373647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00C7-5D82-40C4-A3A5-7E57F1DD0729}"/>
              </a:ext>
            </a:extLst>
          </p:cNvPr>
          <p:cNvSpPr>
            <a:spLocks noGrp="1"/>
          </p:cNvSpPr>
          <p:nvPr>
            <p:ph type="title"/>
          </p:nvPr>
        </p:nvSpPr>
        <p:spPr/>
        <p:txBody>
          <a:bodyPr/>
          <a:lstStyle/>
          <a:p>
            <a:r>
              <a:rPr lang="en-GB" dirty="0"/>
              <a:t>Mbed API for Threads</a:t>
            </a:r>
            <a:endParaRPr lang="en-US" dirty="0"/>
          </a:p>
        </p:txBody>
      </p:sp>
      <p:sp>
        <p:nvSpPr>
          <p:cNvPr id="3" name="Content Placeholder 2">
            <a:extLst>
              <a:ext uri="{FF2B5EF4-FFF2-40B4-BE49-F238E27FC236}">
                <a16:creationId xmlns:a16="http://schemas.microsoft.com/office/drawing/2014/main" id="{76BEFF3E-4B20-4609-8AD6-BB7433F78E1E}"/>
              </a:ext>
            </a:extLst>
          </p:cNvPr>
          <p:cNvSpPr>
            <a:spLocks noGrp="1"/>
          </p:cNvSpPr>
          <p:nvPr>
            <p:ph idx="1"/>
          </p:nvPr>
        </p:nvSpPr>
        <p:spPr/>
        <p:txBody>
          <a:bodyPr/>
          <a:lstStyle/>
          <a:p>
            <a:r>
              <a:rPr lang="en-GB" dirty="0"/>
              <a:t>The following table lists some thread-related basic functions of the Mbed RTOS API:</a:t>
            </a:r>
            <a:endParaRPr lang="en-US" dirty="0"/>
          </a:p>
        </p:txBody>
      </p:sp>
      <p:graphicFrame>
        <p:nvGraphicFramePr>
          <p:cNvPr id="4" name="Table 4">
            <a:extLst>
              <a:ext uri="{FF2B5EF4-FFF2-40B4-BE49-F238E27FC236}">
                <a16:creationId xmlns:a16="http://schemas.microsoft.com/office/drawing/2014/main" id="{92967187-8193-474B-A4E8-13E419949C3C}"/>
              </a:ext>
            </a:extLst>
          </p:cNvPr>
          <p:cNvGraphicFramePr>
            <a:graphicFrameLocks noGrp="1"/>
          </p:cNvGraphicFramePr>
          <p:nvPr>
            <p:extLst>
              <p:ext uri="{D42A27DB-BD31-4B8C-83A1-F6EECF244321}">
                <p14:modId xmlns:p14="http://schemas.microsoft.com/office/powerpoint/2010/main" val="2754665103"/>
              </p:ext>
            </p:extLst>
          </p:nvPr>
        </p:nvGraphicFramePr>
        <p:xfrm>
          <a:off x="860000" y="1833035"/>
          <a:ext cx="10472000" cy="4195233"/>
        </p:xfrm>
        <a:graphic>
          <a:graphicData uri="http://schemas.openxmlformats.org/drawingml/2006/table">
            <a:tbl>
              <a:tblPr firstRow="1" bandRow="1">
                <a:tableStyleId>{69012ECD-51FC-41F1-AA8D-1B2483CD663E}</a:tableStyleId>
              </a:tblPr>
              <a:tblGrid>
                <a:gridCol w="5526340">
                  <a:extLst>
                    <a:ext uri="{9D8B030D-6E8A-4147-A177-3AD203B41FA5}">
                      <a16:colId xmlns:a16="http://schemas.microsoft.com/office/drawing/2014/main" val="20000"/>
                    </a:ext>
                  </a:extLst>
                </a:gridCol>
                <a:gridCol w="4945660">
                  <a:extLst>
                    <a:ext uri="{9D8B030D-6E8A-4147-A177-3AD203B41FA5}">
                      <a16:colId xmlns:a16="http://schemas.microsoft.com/office/drawing/2014/main" val="20001"/>
                    </a:ext>
                  </a:extLst>
                </a:gridCol>
              </a:tblGrid>
              <a:tr h="483343">
                <a:tc>
                  <a:txBody>
                    <a:bodyPr/>
                    <a:lstStyle/>
                    <a:p>
                      <a:r>
                        <a:rPr lang="en-GB" sz="1600" dirty="0"/>
                        <a:t>Function Name</a:t>
                      </a:r>
                    </a:p>
                  </a:txBody>
                  <a:tcPr marL="121873" marR="121873"/>
                </a:tc>
                <a:tc>
                  <a:txBody>
                    <a:bodyPr/>
                    <a:lstStyle/>
                    <a:p>
                      <a:r>
                        <a:rPr lang="en-GB" sz="1600" dirty="0"/>
                        <a:t>Description </a:t>
                      </a:r>
                    </a:p>
                  </a:txBody>
                  <a:tcPr marL="121873" marR="121873"/>
                </a:tc>
                <a:extLst>
                  <a:ext uri="{0D108BD9-81ED-4DB2-BD59-A6C34878D82A}">
                    <a16:rowId xmlns:a16="http://schemas.microsoft.com/office/drawing/2014/main" val="10000"/>
                  </a:ext>
                </a:extLst>
              </a:tr>
              <a:tr h="1335855">
                <a:tc>
                  <a:txBody>
                    <a:bodyPr/>
                    <a:lstStyle/>
                    <a:p>
                      <a:r>
                        <a:rPr lang="en-GB" sz="1400" dirty="0"/>
                        <a:t>Thread (void(*task)(void const *argument), void *argument=NULL, osPriority priority=osPriorityNormal, uint32_t stack_size=DEFAULT_STACK_SIZE, unsigned char *stack_pointer=NULL)</a:t>
                      </a:r>
                    </a:p>
                  </a:txBody>
                  <a:tcPr marL="121873" marR="121873" anchor="ctr"/>
                </a:tc>
                <a:tc>
                  <a:txBody>
                    <a:bodyPr/>
                    <a:lstStyle/>
                    <a:p>
                      <a:r>
                        <a:rPr lang="en-GB" sz="1400" dirty="0"/>
                        <a:t>Create a new thread, and start it executing the specified </a:t>
                      </a:r>
                    </a:p>
                    <a:p>
                      <a:r>
                        <a:rPr lang="en-GB" sz="1400" dirty="0"/>
                        <a:t>function</a:t>
                      </a:r>
                    </a:p>
                  </a:txBody>
                  <a:tcPr marL="121873" marR="121873" anchor="ctr"/>
                </a:tc>
                <a:extLst>
                  <a:ext uri="{0D108BD9-81ED-4DB2-BD59-A6C34878D82A}">
                    <a16:rowId xmlns:a16="http://schemas.microsoft.com/office/drawing/2014/main" val="10001"/>
                  </a:ext>
                </a:extLst>
              </a:tr>
              <a:tr h="597619">
                <a:tc>
                  <a:txBody>
                    <a:bodyPr/>
                    <a:lstStyle/>
                    <a:p>
                      <a:r>
                        <a:rPr lang="en-GB" sz="1400" dirty="0"/>
                        <a:t>osStatus   terminate ()</a:t>
                      </a:r>
                    </a:p>
                  </a:txBody>
                  <a:tcPr marL="121873" marR="121873" anchor="ctr"/>
                </a:tc>
                <a:tc>
                  <a:txBody>
                    <a:bodyPr/>
                    <a:lstStyle/>
                    <a:p>
                      <a:r>
                        <a:rPr lang="en-GB" sz="1400" dirty="0"/>
                        <a:t>Terminate execution of a thread and remove it from active threads</a:t>
                      </a:r>
                    </a:p>
                  </a:txBody>
                  <a:tcPr marL="121873" marR="121873" anchor="ctr"/>
                </a:tc>
                <a:extLst>
                  <a:ext uri="{0D108BD9-81ED-4DB2-BD59-A6C34878D82A}">
                    <a16:rowId xmlns:a16="http://schemas.microsoft.com/office/drawing/2014/main" val="10002"/>
                  </a:ext>
                </a:extLst>
              </a:tr>
              <a:tr h="404185">
                <a:tc>
                  <a:txBody>
                    <a:bodyPr/>
                    <a:lstStyle/>
                    <a:p>
                      <a:r>
                        <a:rPr lang="en-GB" sz="1400" dirty="0"/>
                        <a:t>osStatus   set_priority (osPriority priority)</a:t>
                      </a:r>
                    </a:p>
                  </a:txBody>
                  <a:tcPr marL="121873" marR="121873" anchor="ctr"/>
                </a:tc>
                <a:tc>
                  <a:txBody>
                    <a:bodyPr/>
                    <a:lstStyle/>
                    <a:p>
                      <a:r>
                        <a:rPr lang="en-GB" sz="1400" dirty="0"/>
                        <a:t>Set priority of an active thread</a:t>
                      </a:r>
                    </a:p>
                  </a:txBody>
                  <a:tcPr marL="121873" marR="121873" anchor="ctr"/>
                </a:tc>
                <a:extLst>
                  <a:ext uri="{0D108BD9-81ED-4DB2-BD59-A6C34878D82A}">
                    <a16:rowId xmlns:a16="http://schemas.microsoft.com/office/drawing/2014/main" val="10003"/>
                  </a:ext>
                </a:extLst>
              </a:tr>
              <a:tr h="458077">
                <a:tc>
                  <a:txBody>
                    <a:bodyPr/>
                    <a:lstStyle/>
                    <a:p>
                      <a:r>
                        <a:rPr lang="en-GB" sz="1400" dirty="0"/>
                        <a:t>osPriority 	 get_priority ()</a:t>
                      </a:r>
                    </a:p>
                  </a:txBody>
                  <a:tcPr marL="121873" marR="121873" anchor="ctr"/>
                </a:tc>
                <a:tc>
                  <a:txBody>
                    <a:bodyPr/>
                    <a:lstStyle/>
                    <a:p>
                      <a:r>
                        <a:rPr lang="en-GB" sz="1400" dirty="0"/>
                        <a:t>Get priority of an active thread</a:t>
                      </a:r>
                    </a:p>
                  </a:txBody>
                  <a:tcPr marL="121873" marR="121873" anchor="ctr"/>
                </a:tc>
                <a:extLst>
                  <a:ext uri="{0D108BD9-81ED-4DB2-BD59-A6C34878D82A}">
                    <a16:rowId xmlns:a16="http://schemas.microsoft.com/office/drawing/2014/main" val="10004"/>
                  </a:ext>
                </a:extLst>
              </a:tr>
              <a:tr h="458077">
                <a:tc>
                  <a:txBody>
                    <a:bodyPr/>
                    <a:lstStyle/>
                    <a:p>
                      <a:r>
                        <a:rPr lang="en-GB" sz="1400" dirty="0"/>
                        <a:t>int32_t 	 signal_set (int32_t signals)</a:t>
                      </a:r>
                    </a:p>
                  </a:txBody>
                  <a:tcPr marL="121873" marR="121873" anchor="ctr"/>
                </a:tc>
                <a:tc>
                  <a:txBody>
                    <a:bodyPr/>
                    <a:lstStyle/>
                    <a:p>
                      <a:r>
                        <a:rPr lang="en-GB" sz="1400" dirty="0"/>
                        <a:t>Set the specified Signal Flags of an active thread</a:t>
                      </a:r>
                    </a:p>
                  </a:txBody>
                  <a:tcPr marL="121873" marR="121873" anchor="ctr"/>
                </a:tc>
                <a:extLst>
                  <a:ext uri="{0D108BD9-81ED-4DB2-BD59-A6C34878D82A}">
                    <a16:rowId xmlns:a16="http://schemas.microsoft.com/office/drawing/2014/main" val="10005"/>
                  </a:ext>
                </a:extLst>
              </a:tr>
              <a:tr h="458077">
                <a:tc>
                  <a:txBody>
                    <a:bodyPr/>
                    <a:lstStyle/>
                    <a:p>
                      <a:r>
                        <a:rPr lang="en-GB" sz="1400" dirty="0"/>
                        <a:t>State  	 get_state ()</a:t>
                      </a:r>
                    </a:p>
                  </a:txBody>
                  <a:tcPr marL="121873" marR="121873" anchor="ctr"/>
                </a:tc>
                <a:tc>
                  <a:txBody>
                    <a:bodyPr/>
                    <a:lstStyle/>
                    <a:p>
                      <a:r>
                        <a:rPr lang="en-GB" sz="1400" dirty="0"/>
                        <a:t>State of this thread </a:t>
                      </a:r>
                    </a:p>
                  </a:txBody>
                  <a:tcPr marL="121873" marR="121873"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873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4E95-CF31-46EB-A66B-38F4E22C0897}"/>
              </a:ext>
            </a:extLst>
          </p:cNvPr>
          <p:cNvSpPr>
            <a:spLocks noGrp="1"/>
          </p:cNvSpPr>
          <p:nvPr>
            <p:ph type="title"/>
          </p:nvPr>
        </p:nvSpPr>
        <p:spPr/>
        <p:txBody>
          <a:bodyPr/>
          <a:lstStyle/>
          <a:p>
            <a:r>
              <a:rPr lang="en-GB" dirty="0"/>
              <a:t>Thread Example</a:t>
            </a:r>
            <a:endParaRPr lang="en-US" dirty="0"/>
          </a:p>
        </p:txBody>
      </p:sp>
      <p:sp>
        <p:nvSpPr>
          <p:cNvPr id="3" name="Content Placeholder 2">
            <a:extLst>
              <a:ext uri="{FF2B5EF4-FFF2-40B4-BE49-F238E27FC236}">
                <a16:creationId xmlns:a16="http://schemas.microsoft.com/office/drawing/2014/main" id="{8A23F030-1919-4B94-ACE3-975FEA3F32AE}"/>
              </a:ext>
            </a:extLst>
          </p:cNvPr>
          <p:cNvSpPr>
            <a:spLocks noGrp="1"/>
          </p:cNvSpPr>
          <p:nvPr>
            <p:ph idx="1"/>
          </p:nvPr>
        </p:nvSpPr>
        <p:spPr/>
        <p:txBody>
          <a:bodyPr/>
          <a:lstStyle/>
          <a:p>
            <a:r>
              <a:rPr lang="en-GB" dirty="0"/>
              <a:t>The example below shows how to create threads to </a:t>
            </a:r>
            <a:r>
              <a:rPr lang="en-GB"/>
              <a:t>blink LEDs</a:t>
            </a:r>
            <a:r>
              <a:rPr lang="en-GB" dirty="0"/>
              <a:t>:</a:t>
            </a:r>
            <a:endParaRPr lang="en-US" dirty="0"/>
          </a:p>
        </p:txBody>
      </p:sp>
      <p:sp>
        <p:nvSpPr>
          <p:cNvPr id="4" name="Rectangle 3">
            <a:extLst>
              <a:ext uri="{FF2B5EF4-FFF2-40B4-BE49-F238E27FC236}">
                <a16:creationId xmlns:a16="http://schemas.microsoft.com/office/drawing/2014/main" id="{DF1A1A27-F26E-4F8E-B6B4-C14ED638E0A1}"/>
              </a:ext>
            </a:extLst>
          </p:cNvPr>
          <p:cNvSpPr/>
          <p:nvPr/>
        </p:nvSpPr>
        <p:spPr bwMode="auto">
          <a:xfrm>
            <a:off x="836928" y="1952065"/>
            <a:ext cx="10518143" cy="3999686"/>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sz="1200" b="0" dirty="0">
                <a:solidFill>
                  <a:schemeClr val="bg1"/>
                </a:solidFill>
                <a:latin typeface="Lucida Console" panose="020B0609040504020204" pitchFamily="49" charset="0"/>
              </a:rPr>
              <a:t>#include "mbed.h"</a:t>
            </a:r>
          </a:p>
          <a:p>
            <a:pPr marL="0" indent="0">
              <a:buFont typeface="Wingdings" pitchFamily="2" charset="2"/>
              <a:buNone/>
              <a:defRPr/>
            </a:pPr>
            <a:r>
              <a:rPr lang="en-GB" sz="1200" b="0" dirty="0">
                <a:solidFill>
                  <a:schemeClr val="bg1"/>
                </a:solidFill>
                <a:latin typeface="Lucida Console" panose="020B0609040504020204" pitchFamily="49" charset="0"/>
              </a:rPr>
              <a:t>#include “rtos.h"</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DigitalOut led1(</a:t>
            </a:r>
            <a:r>
              <a:rPr lang="en-GB" sz="1200" b="0" i="1" dirty="0">
                <a:solidFill>
                  <a:schemeClr val="bg1"/>
                </a:solidFill>
                <a:latin typeface="Lucida Console" panose="020B0609040504020204" pitchFamily="49" charset="0"/>
              </a:rPr>
              <a:t>Ouput Pin 1</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DigitalOut led2(</a:t>
            </a:r>
            <a:r>
              <a:rPr lang="en-GB" sz="1200" b="0" i="1" dirty="0">
                <a:solidFill>
                  <a:schemeClr val="bg1"/>
                </a:solidFill>
                <a:latin typeface="Lucida Console" panose="020B0609040504020204" pitchFamily="49" charset="0"/>
              </a:rPr>
              <a:t>Output Pin 2</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void led2_thread(void const *args) {</a:t>
            </a:r>
          </a:p>
          <a:p>
            <a:pPr marL="0" indent="0">
              <a:buFont typeface="Wingdings" pitchFamily="2" charset="2"/>
              <a:buNone/>
              <a:defRPr/>
            </a:pPr>
            <a:r>
              <a:rPr lang="en-GB" sz="1200" b="0" dirty="0">
                <a:solidFill>
                  <a:schemeClr val="bg1"/>
                </a:solidFill>
                <a:latin typeface="Lucida Console" panose="020B0609040504020204" pitchFamily="49" charset="0"/>
              </a:rPr>
              <a:t>    while (true) {</a:t>
            </a:r>
          </a:p>
          <a:p>
            <a:pPr marL="0" indent="0">
              <a:buFont typeface="Wingdings" pitchFamily="2" charset="2"/>
              <a:buNone/>
              <a:defRPr/>
            </a:pPr>
            <a:r>
              <a:rPr lang="en-GB" sz="1200" b="0" dirty="0">
                <a:solidFill>
                  <a:schemeClr val="bg1"/>
                </a:solidFill>
                <a:latin typeface="Lucida Console" panose="020B0609040504020204" pitchFamily="49" charset="0"/>
              </a:rPr>
              <a:t>        led2 = !led2;</a:t>
            </a:r>
          </a:p>
          <a:p>
            <a:pPr marL="0" indent="0">
              <a:buFont typeface="Wingdings" pitchFamily="2" charset="2"/>
              <a:buNone/>
              <a:defRPr/>
            </a:pPr>
            <a:r>
              <a:rPr lang="en-GB" sz="1200" b="0" dirty="0">
                <a:solidFill>
                  <a:schemeClr val="bg1"/>
                </a:solidFill>
                <a:latin typeface="Lucida Console" panose="020B0609040504020204" pitchFamily="49" charset="0"/>
              </a:rPr>
              <a:t>        Thread::wait(1000);</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a:t>
            </a:r>
          </a:p>
          <a:p>
            <a:pPr marL="0" indent="0">
              <a:buFont typeface="Wingdings" pitchFamily="2" charset="2"/>
              <a:buNone/>
              <a:defRPr/>
            </a:pP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a:solidFill>
                  <a:schemeClr val="bg1"/>
                </a:solidFill>
                <a:latin typeface="Lucida Console" panose="020B0609040504020204" pitchFamily="49" charset="0"/>
              </a:rPr>
              <a:t>int main() {</a:t>
            </a:r>
          </a:p>
          <a:p>
            <a:pPr marL="0" indent="0">
              <a:buFont typeface="Wingdings" pitchFamily="2" charset="2"/>
              <a:buNone/>
              <a:defRPr/>
            </a:pPr>
            <a:r>
              <a:rPr lang="en-GB" sz="1200" b="0" dirty="0">
                <a:solidFill>
                  <a:schemeClr val="bg1"/>
                </a:solidFill>
                <a:latin typeface="Lucida Console" panose="020B0609040504020204" pitchFamily="49" charset="0"/>
              </a:rPr>
              <a:t>    Thread thread1(led2_thread);</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    while (true) {</a:t>
            </a:r>
          </a:p>
          <a:p>
            <a:pPr marL="0" indent="0">
              <a:buFont typeface="Wingdings" pitchFamily="2" charset="2"/>
              <a:buNone/>
              <a:defRPr/>
            </a:pPr>
            <a:r>
              <a:rPr lang="en-GB" sz="1200" b="0" dirty="0">
                <a:solidFill>
                  <a:schemeClr val="bg1"/>
                </a:solidFill>
                <a:latin typeface="Lucida Console" panose="020B0609040504020204" pitchFamily="49" charset="0"/>
              </a:rPr>
              <a:t>        led1 = !led1;</a:t>
            </a:r>
          </a:p>
          <a:p>
            <a:pPr marL="0" indent="0">
              <a:buFont typeface="Wingdings" pitchFamily="2" charset="2"/>
              <a:buNone/>
              <a:defRPr/>
            </a:pPr>
            <a:r>
              <a:rPr lang="en-GB" sz="1200" b="0" dirty="0">
                <a:solidFill>
                  <a:schemeClr val="bg1"/>
                </a:solidFill>
                <a:latin typeface="Lucida Console" panose="020B0609040504020204" pitchFamily="49" charset="0"/>
              </a:rPr>
              <a:t>        Thread::wait(500);</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403137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DCD-9235-40CC-9149-DFC2E5D7C995}"/>
              </a:ext>
            </a:extLst>
          </p:cNvPr>
          <p:cNvSpPr>
            <a:spLocks noGrp="1"/>
          </p:cNvSpPr>
          <p:nvPr>
            <p:ph type="title"/>
          </p:nvPr>
        </p:nvSpPr>
        <p:spPr/>
        <p:txBody>
          <a:bodyPr/>
          <a:lstStyle/>
          <a:p>
            <a:r>
              <a:rPr lang="en-GB" dirty="0"/>
              <a:t>Mutex</a:t>
            </a:r>
            <a:endParaRPr lang="en-US" dirty="0"/>
          </a:p>
        </p:txBody>
      </p:sp>
      <p:sp>
        <p:nvSpPr>
          <p:cNvPr id="3" name="Content Placeholder 2">
            <a:extLst>
              <a:ext uri="{FF2B5EF4-FFF2-40B4-BE49-F238E27FC236}">
                <a16:creationId xmlns:a16="http://schemas.microsoft.com/office/drawing/2014/main" id="{3617C784-0836-4D4B-BD9B-16F1F3591C05}"/>
              </a:ext>
            </a:extLst>
          </p:cNvPr>
          <p:cNvSpPr>
            <a:spLocks noGrp="1"/>
          </p:cNvSpPr>
          <p:nvPr>
            <p:ph idx="1"/>
          </p:nvPr>
        </p:nvSpPr>
        <p:spPr/>
        <p:txBody>
          <a:bodyPr/>
          <a:lstStyle/>
          <a:p>
            <a:pPr>
              <a:lnSpc>
                <a:spcPct val="80000"/>
              </a:lnSpc>
            </a:pPr>
            <a:r>
              <a:rPr lang="en-GB" sz="2000" dirty="0"/>
              <a:t>Mutex: Mutual Exclusion Object</a:t>
            </a:r>
          </a:p>
          <a:p>
            <a:pPr lvl="1">
              <a:lnSpc>
                <a:spcPct val="80000"/>
              </a:lnSpc>
              <a:spcBef>
                <a:spcPts val="600"/>
              </a:spcBef>
            </a:pPr>
            <a:r>
              <a:rPr lang="en-GB" dirty="0"/>
              <a:t>Ensures no two threads are in their critical section accessing a shared resource at the same time</a:t>
            </a:r>
          </a:p>
          <a:p>
            <a:pPr lvl="1">
              <a:lnSpc>
                <a:spcPct val="80000"/>
              </a:lnSpc>
              <a:spcBef>
                <a:spcPts val="600"/>
              </a:spcBef>
            </a:pPr>
            <a:endParaRPr lang="en-GB" dirty="0"/>
          </a:p>
          <a:p>
            <a:pPr>
              <a:lnSpc>
                <a:spcPct val="80000"/>
              </a:lnSpc>
            </a:pPr>
            <a:r>
              <a:rPr lang="en-GB" sz="2000" dirty="0"/>
              <a:t>In RTOS, the mutex is used to: </a:t>
            </a:r>
          </a:p>
          <a:p>
            <a:pPr lvl="1">
              <a:lnSpc>
                <a:spcPct val="80000"/>
              </a:lnSpc>
              <a:spcBef>
                <a:spcPts val="600"/>
              </a:spcBef>
            </a:pPr>
            <a:r>
              <a:rPr lang="en-GB" dirty="0"/>
              <a:t>Synchronize the execution of threads</a:t>
            </a:r>
          </a:p>
          <a:p>
            <a:pPr lvl="1">
              <a:lnSpc>
                <a:spcPct val="80000"/>
              </a:lnSpc>
              <a:spcBef>
                <a:spcPts val="600"/>
              </a:spcBef>
            </a:pPr>
            <a:r>
              <a:rPr lang="en-GB" dirty="0"/>
              <a:t>Protect access to a shared resource, such as a shared memory image</a:t>
            </a:r>
          </a:p>
          <a:p>
            <a:endParaRPr lang="en-US" dirty="0"/>
          </a:p>
        </p:txBody>
      </p:sp>
      <p:pic>
        <p:nvPicPr>
          <p:cNvPr id="4" name="Picture 2">
            <a:extLst>
              <a:ext uri="{FF2B5EF4-FFF2-40B4-BE49-F238E27FC236}">
                <a16:creationId xmlns:a16="http://schemas.microsoft.com/office/drawing/2014/main" id="{EA64A3A1-23A0-439D-898E-E7AD762C4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182" y="3645278"/>
            <a:ext cx="447563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19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BE9-0AAE-4069-93CE-793776016F97}"/>
              </a:ext>
            </a:extLst>
          </p:cNvPr>
          <p:cNvSpPr>
            <a:spLocks noGrp="1"/>
          </p:cNvSpPr>
          <p:nvPr>
            <p:ph type="title"/>
          </p:nvPr>
        </p:nvSpPr>
        <p:spPr/>
        <p:txBody>
          <a:bodyPr/>
          <a:lstStyle/>
          <a:p>
            <a:r>
              <a:rPr lang="en-GB" dirty="0"/>
              <a:t>Mutex Example</a:t>
            </a:r>
            <a:endParaRPr lang="en-US" dirty="0"/>
          </a:p>
        </p:txBody>
      </p:sp>
      <p:sp>
        <p:nvSpPr>
          <p:cNvPr id="3" name="Content Placeholder 2">
            <a:extLst>
              <a:ext uri="{FF2B5EF4-FFF2-40B4-BE49-F238E27FC236}">
                <a16:creationId xmlns:a16="http://schemas.microsoft.com/office/drawing/2014/main" id="{4A64134E-DF8C-47DC-987F-1E51687F9F12}"/>
              </a:ext>
            </a:extLst>
          </p:cNvPr>
          <p:cNvSpPr>
            <a:spLocks noGrp="1"/>
          </p:cNvSpPr>
          <p:nvPr>
            <p:ph idx="1"/>
          </p:nvPr>
        </p:nvSpPr>
        <p:spPr/>
        <p:txBody>
          <a:bodyPr/>
          <a:lstStyle/>
          <a:p>
            <a:r>
              <a:rPr lang="en-GB" dirty="0"/>
              <a:t>The following example shows how a mutex is used to synchronize two threads both writing output to standard output:</a:t>
            </a:r>
          </a:p>
          <a:p>
            <a:endParaRPr lang="en-US" dirty="0"/>
          </a:p>
        </p:txBody>
      </p:sp>
      <p:sp>
        <p:nvSpPr>
          <p:cNvPr id="4" name="Rectangle 3">
            <a:extLst>
              <a:ext uri="{FF2B5EF4-FFF2-40B4-BE49-F238E27FC236}">
                <a16:creationId xmlns:a16="http://schemas.microsoft.com/office/drawing/2014/main" id="{3BA4F2EF-71B8-46E7-9630-440A56538CCE}"/>
              </a:ext>
            </a:extLst>
          </p:cNvPr>
          <p:cNvSpPr/>
          <p:nvPr/>
        </p:nvSpPr>
        <p:spPr bwMode="auto">
          <a:xfrm>
            <a:off x="2342254" y="2127190"/>
            <a:ext cx="7507491" cy="4087481"/>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a:defRPr/>
            </a:pPr>
            <a:r>
              <a:rPr lang="en-GB" sz="1050" b="0" dirty="0">
                <a:solidFill>
                  <a:schemeClr val="bg1"/>
                </a:solidFill>
                <a:latin typeface="Lucida Console" panose="020B0609040504020204" pitchFamily="49" charset="0"/>
              </a:rPr>
              <a:t>#include "mbed.h"</a:t>
            </a:r>
          </a:p>
          <a:p>
            <a:pPr>
              <a:defRPr/>
            </a:pPr>
            <a:r>
              <a:rPr lang="en-GB" sz="1050" b="0" dirty="0">
                <a:solidFill>
                  <a:schemeClr val="bg1"/>
                </a:solidFill>
                <a:latin typeface="Lucida Console" panose="020B0609040504020204" pitchFamily="49" charset="0"/>
              </a:rPr>
              <a:t>#include "rtos.h"</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Mutex stdio_mutex; </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void notify(const char* name, int state) {</a:t>
            </a:r>
          </a:p>
          <a:p>
            <a:pPr>
              <a:defRPr/>
            </a:pPr>
            <a:r>
              <a:rPr lang="en-GB" sz="1050" b="0" dirty="0">
                <a:solidFill>
                  <a:schemeClr val="bg1"/>
                </a:solidFill>
                <a:latin typeface="Lucida Console" panose="020B0609040504020204" pitchFamily="49" charset="0"/>
              </a:rPr>
              <a:t>    stdio_mutex.lock(); </a:t>
            </a:r>
            <a:r>
              <a:rPr lang="en-GB" sz="700" b="0" dirty="0">
                <a:solidFill>
                  <a:schemeClr val="bg1"/>
                </a:solidFill>
                <a:latin typeface="Lucida Console" panose="020B0609040504020204" pitchFamily="49" charset="0"/>
              </a:rPr>
              <a:t>// lock standard output if it not locked already </a:t>
            </a:r>
            <a:endParaRPr lang="en-GB" sz="1050" b="0" dirty="0">
              <a:solidFill>
                <a:schemeClr val="bg1"/>
              </a:solidFill>
              <a:latin typeface="Lucida Console" panose="020B0609040504020204" pitchFamily="49" charset="0"/>
            </a:endParaRPr>
          </a:p>
          <a:p>
            <a:pPr>
              <a:defRPr/>
            </a:pPr>
            <a:r>
              <a:rPr lang="en-GB" sz="900" b="0" dirty="0">
                <a:solidFill>
                  <a:schemeClr val="bg1"/>
                </a:solidFill>
                <a:latin typeface="Lucida Console" panose="020B0609040504020204" pitchFamily="49" charset="0"/>
              </a:rPr>
              <a:t>     </a:t>
            </a:r>
            <a:r>
              <a:rPr lang="en-GB" sz="1050" b="0" dirty="0">
                <a:solidFill>
                  <a:schemeClr val="bg1"/>
                </a:solidFill>
                <a:latin typeface="Lucida Console" panose="020B0609040504020204" pitchFamily="49" charset="0"/>
              </a:rPr>
              <a:t>printf("%s: %d\n\r", name, state); </a:t>
            </a:r>
            <a:r>
              <a:rPr lang="en-GB" sz="700" b="0" dirty="0">
                <a:solidFill>
                  <a:schemeClr val="bg1"/>
                </a:solidFill>
                <a:latin typeface="Lucida Console" panose="020B0609040504020204" pitchFamily="49" charset="0"/>
              </a:rPr>
              <a:t>// Current thread is the owner, print to standard output </a:t>
            </a:r>
            <a:endParaRPr lang="en-GB" sz="900" b="0" dirty="0">
              <a:solidFill>
                <a:schemeClr val="bg1"/>
              </a:solidFill>
              <a:latin typeface="Lucida Console" panose="020B0609040504020204" pitchFamily="49" charset="0"/>
            </a:endParaRPr>
          </a:p>
          <a:p>
            <a:pPr>
              <a:defRPr/>
            </a:pPr>
            <a:r>
              <a:rPr lang="en-GB" sz="1050" b="0" dirty="0">
                <a:solidFill>
                  <a:schemeClr val="bg1"/>
                </a:solidFill>
                <a:latin typeface="Lucida Console" panose="020B0609040504020204" pitchFamily="49" charset="0"/>
              </a:rPr>
              <a:t>    stdio_mutex.unlock(); </a:t>
            </a:r>
            <a:r>
              <a:rPr lang="en-GB" sz="700" b="0" dirty="0">
                <a:solidFill>
                  <a:schemeClr val="bg1"/>
                </a:solidFill>
                <a:latin typeface="Lucida Console" panose="020B0609040504020204" pitchFamily="49" charset="0"/>
              </a:rPr>
              <a:t>// unlock standard output</a:t>
            </a:r>
            <a:endParaRPr lang="en-GB" sz="1050" b="0" dirty="0">
              <a:solidFill>
                <a:schemeClr val="bg1"/>
              </a:solidFill>
              <a:latin typeface="Lucida Console" panose="020B0609040504020204" pitchFamily="49" charset="0"/>
            </a:endParaRPr>
          </a:p>
          <a:p>
            <a:pPr>
              <a:defRPr/>
            </a:pPr>
            <a:r>
              <a:rPr lang="en-GB" sz="1050" b="0" dirty="0">
                <a:solidFill>
                  <a:schemeClr val="bg1"/>
                </a:solidFill>
                <a:latin typeface="Lucida Console" panose="020B0609040504020204" pitchFamily="49" charset="0"/>
              </a:rPr>
              <a:t>}</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void test_thread(void const *args) {</a:t>
            </a:r>
          </a:p>
          <a:p>
            <a:pPr>
              <a:defRPr/>
            </a:pPr>
            <a:r>
              <a:rPr lang="en-GB" sz="1050" b="0" dirty="0">
                <a:solidFill>
                  <a:schemeClr val="bg1"/>
                </a:solidFill>
                <a:latin typeface="Lucida Console" panose="020B0609040504020204" pitchFamily="49" charset="0"/>
              </a:rPr>
              <a:t>    while (true) {</a:t>
            </a:r>
          </a:p>
          <a:p>
            <a:pPr>
              <a:defRPr/>
            </a:pPr>
            <a:r>
              <a:rPr lang="en-GB" sz="1050" b="0" dirty="0">
                <a:solidFill>
                  <a:schemeClr val="bg1"/>
                </a:solidFill>
                <a:latin typeface="Lucida Console" panose="020B0609040504020204" pitchFamily="49" charset="0"/>
              </a:rPr>
              <a:t>        notify((const char*)args, 0); Thread::wait(1000);</a:t>
            </a:r>
          </a:p>
          <a:p>
            <a:pPr>
              <a:defRPr/>
            </a:pPr>
            <a:r>
              <a:rPr lang="en-GB" sz="1050" b="0" dirty="0">
                <a:solidFill>
                  <a:schemeClr val="bg1"/>
                </a:solidFill>
                <a:latin typeface="Lucida Console" panose="020B0609040504020204" pitchFamily="49" charset="0"/>
              </a:rPr>
              <a:t>        notify((const char*)args, 1); Thread::wait(1000);</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int main() {</a:t>
            </a:r>
          </a:p>
          <a:p>
            <a:pPr>
              <a:defRPr/>
            </a:pPr>
            <a:r>
              <a:rPr lang="en-GB" sz="1050" b="0" dirty="0">
                <a:solidFill>
                  <a:schemeClr val="bg1"/>
                </a:solidFill>
                <a:latin typeface="Lucida Console" panose="020B0609040504020204" pitchFamily="49" charset="0"/>
              </a:rPr>
              <a:t>    Thread t2(test_thread, (void *)"Th 2");</a:t>
            </a:r>
          </a:p>
          <a:p>
            <a:pPr>
              <a:defRPr/>
            </a:pPr>
            <a:r>
              <a:rPr lang="en-GB" sz="1050" b="0" dirty="0">
                <a:solidFill>
                  <a:schemeClr val="bg1"/>
                </a:solidFill>
                <a:latin typeface="Lucida Console" panose="020B0609040504020204" pitchFamily="49" charset="0"/>
              </a:rPr>
              <a:t>    Thread t3(test_thread, (void *)"Th 3");</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    test_thread((void *)"Th 1");</a:t>
            </a:r>
          </a:p>
          <a:p>
            <a:pPr>
              <a:defRPr/>
            </a:pPr>
            <a:r>
              <a:rPr lang="en-GB" sz="1200" b="0" dirty="0">
                <a:solidFill>
                  <a:schemeClr val="bg1"/>
                </a:solidFill>
                <a:latin typeface="Lucida Console" panose="020B0609040504020204" pitchFamily="49" charset="0"/>
              </a:rPr>
              <a:t>}</a:t>
            </a:r>
          </a:p>
        </p:txBody>
      </p:sp>
      <p:sp>
        <p:nvSpPr>
          <p:cNvPr id="5" name="Rechteck 2">
            <a:extLst>
              <a:ext uri="{FF2B5EF4-FFF2-40B4-BE49-F238E27FC236}">
                <a16:creationId xmlns:a16="http://schemas.microsoft.com/office/drawing/2014/main" id="{084E9023-B6EB-47D1-919C-BF2AE50F33CA}"/>
              </a:ext>
            </a:extLst>
          </p:cNvPr>
          <p:cNvSpPr/>
          <p:nvPr/>
        </p:nvSpPr>
        <p:spPr>
          <a:xfrm>
            <a:off x="2577533" y="3190721"/>
            <a:ext cx="6453917" cy="543488"/>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hteck 5">
            <a:extLst>
              <a:ext uri="{FF2B5EF4-FFF2-40B4-BE49-F238E27FC236}">
                <a16:creationId xmlns:a16="http://schemas.microsoft.com/office/drawing/2014/main" id="{E50B0154-6E8B-40A0-9619-6DD29E2BACA2}"/>
              </a:ext>
            </a:extLst>
          </p:cNvPr>
          <p:cNvSpPr/>
          <p:nvPr/>
        </p:nvSpPr>
        <p:spPr>
          <a:xfrm>
            <a:off x="3010324" y="4293168"/>
            <a:ext cx="4198998" cy="407616"/>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hteck 6">
            <a:extLst>
              <a:ext uri="{FF2B5EF4-FFF2-40B4-BE49-F238E27FC236}">
                <a16:creationId xmlns:a16="http://schemas.microsoft.com/office/drawing/2014/main" id="{54160C1A-5230-48FF-8083-4A1CED10EAD0}"/>
              </a:ext>
            </a:extLst>
          </p:cNvPr>
          <p:cNvSpPr/>
          <p:nvPr/>
        </p:nvSpPr>
        <p:spPr>
          <a:xfrm>
            <a:off x="2699200" y="5258941"/>
            <a:ext cx="3396799" cy="747296"/>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253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649D-8F86-4C91-8E73-CE0D1226E96A}"/>
              </a:ext>
            </a:extLst>
          </p:cNvPr>
          <p:cNvSpPr>
            <a:spLocks noGrp="1"/>
          </p:cNvSpPr>
          <p:nvPr>
            <p:ph type="title"/>
          </p:nvPr>
        </p:nvSpPr>
        <p:spPr/>
        <p:txBody>
          <a:bodyPr/>
          <a:lstStyle/>
          <a:p>
            <a:r>
              <a:rPr lang="en-GB" dirty="0"/>
              <a:t>Semaphore</a:t>
            </a:r>
            <a:endParaRPr lang="en-US" dirty="0"/>
          </a:p>
        </p:txBody>
      </p:sp>
      <p:sp>
        <p:nvSpPr>
          <p:cNvPr id="3" name="Content Placeholder 2">
            <a:extLst>
              <a:ext uri="{FF2B5EF4-FFF2-40B4-BE49-F238E27FC236}">
                <a16:creationId xmlns:a16="http://schemas.microsoft.com/office/drawing/2014/main" id="{47F253AC-0F52-4E1E-9DAD-394DB09B99DD}"/>
              </a:ext>
            </a:extLst>
          </p:cNvPr>
          <p:cNvSpPr>
            <a:spLocks noGrp="1"/>
          </p:cNvSpPr>
          <p:nvPr>
            <p:ph idx="1"/>
          </p:nvPr>
        </p:nvSpPr>
        <p:spPr/>
        <p:txBody>
          <a:bodyPr/>
          <a:lstStyle/>
          <a:p>
            <a:r>
              <a:rPr lang="en-GB" sz="2000" dirty="0"/>
              <a:t>A semaphore is a variable of abstract data type used to manage and protect access to shared resources. Unlike a mutex, it does not have the concept of an owner</a:t>
            </a:r>
          </a:p>
          <a:p>
            <a:pPr marL="539433" lvl="2">
              <a:spcBef>
                <a:spcPts val="600"/>
              </a:spcBef>
            </a:pPr>
            <a:r>
              <a:rPr lang="en-GB" dirty="0"/>
              <a:t>Unlike a mutex, a semaphore can control access to several shared resources</a:t>
            </a:r>
          </a:p>
          <a:p>
            <a:pPr marL="539433" lvl="2">
              <a:spcBef>
                <a:spcPts val="600"/>
              </a:spcBef>
            </a:pPr>
            <a:r>
              <a:rPr lang="en-GB" dirty="0"/>
              <a:t>For example, a semaphore enables access to and management of a group of identical peripherals</a:t>
            </a:r>
          </a:p>
          <a:p>
            <a:endParaRPr lang="en-US" dirty="0"/>
          </a:p>
        </p:txBody>
      </p:sp>
      <p:pic>
        <p:nvPicPr>
          <p:cNvPr id="4" name="Picture 2">
            <a:extLst>
              <a:ext uri="{FF2B5EF4-FFF2-40B4-BE49-F238E27FC236}">
                <a16:creationId xmlns:a16="http://schemas.microsoft.com/office/drawing/2014/main" id="{72E8B9F8-0870-4535-8AD0-D04EB7E12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043" y="3090718"/>
            <a:ext cx="4295914"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32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0E92-301C-42F7-907E-E55F2EBE3AFF}"/>
              </a:ext>
            </a:extLst>
          </p:cNvPr>
          <p:cNvSpPr>
            <a:spLocks noGrp="1"/>
          </p:cNvSpPr>
          <p:nvPr>
            <p:ph type="title"/>
          </p:nvPr>
        </p:nvSpPr>
        <p:spPr/>
        <p:txBody>
          <a:bodyPr/>
          <a:lstStyle/>
          <a:p>
            <a:r>
              <a:rPr lang="en-GB" dirty="0"/>
              <a:t>Semaphore Example</a:t>
            </a:r>
            <a:endParaRPr lang="en-US" dirty="0"/>
          </a:p>
        </p:txBody>
      </p:sp>
      <p:sp>
        <p:nvSpPr>
          <p:cNvPr id="3" name="Content Placeholder 2">
            <a:extLst>
              <a:ext uri="{FF2B5EF4-FFF2-40B4-BE49-F238E27FC236}">
                <a16:creationId xmlns:a16="http://schemas.microsoft.com/office/drawing/2014/main" id="{61BF194E-83A7-4B91-AF72-BEBC536A6976}"/>
              </a:ext>
            </a:extLst>
          </p:cNvPr>
          <p:cNvSpPr>
            <a:spLocks noGrp="1"/>
          </p:cNvSpPr>
          <p:nvPr>
            <p:ph idx="1"/>
          </p:nvPr>
        </p:nvSpPr>
        <p:spPr/>
        <p:txBody>
          <a:bodyPr/>
          <a:lstStyle/>
          <a:p>
            <a:r>
              <a:rPr lang="en-GB" dirty="0"/>
              <a:t>The following example shows how to use a semaphore to manage thread access to a pool of shared resources of a certain type:</a:t>
            </a:r>
          </a:p>
          <a:p>
            <a:endParaRPr lang="en-US" dirty="0"/>
          </a:p>
        </p:txBody>
      </p:sp>
      <p:sp>
        <p:nvSpPr>
          <p:cNvPr id="4" name="Rectangle 3">
            <a:extLst>
              <a:ext uri="{FF2B5EF4-FFF2-40B4-BE49-F238E27FC236}">
                <a16:creationId xmlns:a16="http://schemas.microsoft.com/office/drawing/2014/main" id="{4ED19A6F-B2E1-44F0-9B8A-77AA35C8D4BD}"/>
              </a:ext>
            </a:extLst>
          </p:cNvPr>
          <p:cNvSpPr/>
          <p:nvPr/>
        </p:nvSpPr>
        <p:spPr bwMode="auto">
          <a:xfrm>
            <a:off x="2357805" y="2208794"/>
            <a:ext cx="7476389" cy="3910652"/>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a:defRPr/>
            </a:pPr>
            <a:r>
              <a:rPr lang="en-GB" sz="1050" b="0" dirty="0">
                <a:solidFill>
                  <a:schemeClr val="bg1"/>
                </a:solidFill>
                <a:latin typeface="Lucida Console" panose="020B0609040504020204" pitchFamily="49" charset="0"/>
              </a:rPr>
              <a:t>#include "mbed.h"</a:t>
            </a:r>
          </a:p>
          <a:p>
            <a:pPr>
              <a:defRPr/>
            </a:pPr>
            <a:r>
              <a:rPr lang="en-GB" sz="1050" b="0" dirty="0">
                <a:solidFill>
                  <a:schemeClr val="bg1"/>
                </a:solidFill>
                <a:latin typeface="Lucida Console" panose="020B0609040504020204" pitchFamily="49" charset="0"/>
              </a:rPr>
              <a:t>#include "rtos.h"</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Semaphore two_slots(2); </a:t>
            </a:r>
            <a:r>
              <a:rPr lang="en-GB" sz="800" b="0" dirty="0">
                <a:solidFill>
                  <a:schemeClr val="bg1"/>
                </a:solidFill>
                <a:latin typeface="Lucida Console" panose="020B0609040504020204" pitchFamily="49" charset="0"/>
              </a:rPr>
              <a:t>// a semaphore to control 2 resources </a:t>
            </a:r>
            <a:endParaRPr lang="en-GB" sz="1050" b="0" dirty="0">
              <a:solidFill>
                <a:schemeClr val="bg1"/>
              </a:solidFill>
              <a:latin typeface="Lucida Console" panose="020B0609040504020204" pitchFamily="49" charset="0"/>
            </a:endParaRP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void test_thread(void const *name) {</a:t>
            </a:r>
          </a:p>
          <a:p>
            <a:pPr>
              <a:defRPr/>
            </a:pPr>
            <a:r>
              <a:rPr lang="en-GB" sz="1050" b="0" dirty="0">
                <a:solidFill>
                  <a:schemeClr val="bg1"/>
                </a:solidFill>
                <a:latin typeface="Lucida Console" panose="020B0609040504020204" pitchFamily="49" charset="0"/>
              </a:rPr>
              <a:t>    while (true) {</a:t>
            </a:r>
          </a:p>
          <a:p>
            <a:pPr>
              <a:buFont typeface="Wingdings" pitchFamily="2" charset="2"/>
              <a:buNone/>
              <a:defRPr/>
            </a:pPr>
            <a:r>
              <a:rPr lang="en-GB" sz="900" b="0" dirty="0">
                <a:solidFill>
                  <a:schemeClr val="bg1"/>
                </a:solidFill>
                <a:latin typeface="Lucida Console" panose="020B0609040504020204" pitchFamily="49" charset="0"/>
              </a:rPr>
              <a:t>        </a:t>
            </a:r>
            <a:r>
              <a:rPr lang="en-GB" sz="800" b="0" dirty="0">
                <a:solidFill>
                  <a:schemeClr val="bg1"/>
                </a:solidFill>
                <a:latin typeface="Lucida Console" panose="020B0609040504020204" pitchFamily="49" charset="0"/>
              </a:rPr>
              <a:t>// block if no resource is available, otherwise decrement semaphore (resource count)</a:t>
            </a:r>
          </a:p>
          <a:p>
            <a:pPr>
              <a:buFont typeface="Wingdings" pitchFamily="2" charset="2"/>
              <a:buNone/>
              <a:defRPr/>
            </a:pPr>
            <a:r>
              <a:rPr lang="en-GB" sz="1050" b="0" dirty="0">
                <a:solidFill>
                  <a:schemeClr val="bg1"/>
                </a:solidFill>
                <a:latin typeface="Lucida Console" panose="020B0609040504020204" pitchFamily="49" charset="0"/>
              </a:rPr>
              <a:t>        two_slots.wait();</a:t>
            </a:r>
          </a:p>
          <a:p>
            <a:pPr>
              <a:defRPr/>
            </a:pPr>
            <a:r>
              <a:rPr lang="en-GB" sz="900" b="0" dirty="0">
                <a:solidFill>
                  <a:schemeClr val="bg1"/>
                </a:solidFill>
                <a:latin typeface="Lucida Console" panose="020B0609040504020204" pitchFamily="49" charset="0"/>
              </a:rPr>
              <a:t>        </a:t>
            </a:r>
            <a:r>
              <a:rPr lang="en-GB" sz="800" b="0" dirty="0">
                <a:solidFill>
                  <a:schemeClr val="bg1"/>
                </a:solidFill>
                <a:latin typeface="Lucida Console" panose="020B0609040504020204" pitchFamily="49" charset="0"/>
              </a:rPr>
              <a:t>// when standard output is available, print thread name</a:t>
            </a:r>
            <a:endParaRPr lang="en-GB" sz="1050" b="0" dirty="0">
              <a:solidFill>
                <a:schemeClr val="bg1"/>
              </a:solidFill>
              <a:latin typeface="Lucida Console" panose="020B0609040504020204" pitchFamily="49" charset="0"/>
            </a:endParaRPr>
          </a:p>
          <a:p>
            <a:pPr>
              <a:defRPr/>
            </a:pPr>
            <a:r>
              <a:rPr lang="en-GB" sz="1050" b="0" dirty="0">
                <a:solidFill>
                  <a:schemeClr val="bg1"/>
                </a:solidFill>
                <a:latin typeface="Lucida Console" panose="020B0609040504020204" pitchFamily="49" charset="0"/>
              </a:rPr>
              <a:t>        printf("%s\n\r", (const char*)name);</a:t>
            </a:r>
          </a:p>
          <a:p>
            <a:pPr>
              <a:buFont typeface="Wingdings" pitchFamily="2" charset="2"/>
              <a:buNone/>
              <a:defRPr/>
            </a:pPr>
            <a:r>
              <a:rPr lang="en-GB" sz="1050" b="0" dirty="0">
                <a:solidFill>
                  <a:schemeClr val="bg1"/>
                </a:solidFill>
                <a:latin typeface="Lucida Console" panose="020B0609040504020204" pitchFamily="49" charset="0"/>
              </a:rPr>
              <a:t>        </a:t>
            </a:r>
            <a:r>
              <a:rPr lang="en-GB" sz="800" b="0" dirty="0">
                <a:solidFill>
                  <a:schemeClr val="bg1"/>
                </a:solidFill>
                <a:latin typeface="Lucida Console" panose="020B0609040504020204" pitchFamily="49" charset="0"/>
              </a:rPr>
              <a:t>// delay</a:t>
            </a:r>
          </a:p>
          <a:p>
            <a:pPr>
              <a:defRPr/>
            </a:pPr>
            <a:r>
              <a:rPr lang="en-GB" sz="1050" b="0" dirty="0">
                <a:solidFill>
                  <a:schemeClr val="bg1"/>
                </a:solidFill>
                <a:latin typeface="Lucida Console" panose="020B0609040504020204" pitchFamily="49" charset="0"/>
              </a:rPr>
              <a:t>        Thread::wait(1000);</a:t>
            </a:r>
          </a:p>
          <a:p>
            <a:pPr>
              <a:buFont typeface="Wingdings" pitchFamily="2" charset="2"/>
              <a:buNone/>
              <a:defRPr/>
            </a:pPr>
            <a:r>
              <a:rPr lang="en-GB" sz="900" b="0" dirty="0">
                <a:solidFill>
                  <a:schemeClr val="bg1"/>
                </a:solidFill>
                <a:latin typeface="Lucida Console" panose="020B0609040504020204" pitchFamily="49" charset="0"/>
              </a:rPr>
              <a:t>        </a:t>
            </a:r>
            <a:r>
              <a:rPr lang="en-GB" sz="800" b="0" dirty="0">
                <a:solidFill>
                  <a:schemeClr val="bg1"/>
                </a:solidFill>
                <a:latin typeface="Lucida Console" panose="020B0609040504020204" pitchFamily="49" charset="0"/>
              </a:rPr>
              <a:t>// release semaphore, increment semaphore (resource count)</a:t>
            </a:r>
            <a:endParaRPr lang="en-GB" sz="900" b="0" dirty="0">
              <a:solidFill>
                <a:schemeClr val="bg1"/>
              </a:solidFill>
              <a:latin typeface="Lucida Console" panose="020B0609040504020204" pitchFamily="49" charset="0"/>
            </a:endParaRPr>
          </a:p>
          <a:p>
            <a:pPr>
              <a:defRPr/>
            </a:pPr>
            <a:r>
              <a:rPr lang="en-GB" sz="1050" b="0" dirty="0">
                <a:solidFill>
                  <a:schemeClr val="bg1"/>
                </a:solidFill>
                <a:latin typeface="Lucida Console" panose="020B0609040504020204" pitchFamily="49" charset="0"/>
              </a:rPr>
              <a:t>        two_slots.release();</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int main (void) {</a:t>
            </a:r>
          </a:p>
          <a:p>
            <a:pPr>
              <a:defRPr/>
            </a:pPr>
            <a:r>
              <a:rPr lang="en-GB" sz="1050" b="0" dirty="0">
                <a:solidFill>
                  <a:schemeClr val="bg1"/>
                </a:solidFill>
                <a:latin typeface="Lucida Console" panose="020B0609040504020204" pitchFamily="49" charset="0"/>
              </a:rPr>
              <a:t>    Thread t2(test_thread, (void *)"Th 2");</a:t>
            </a:r>
          </a:p>
          <a:p>
            <a:pPr>
              <a:defRPr/>
            </a:pPr>
            <a:r>
              <a:rPr lang="en-GB" sz="1050" b="0" dirty="0">
                <a:solidFill>
                  <a:schemeClr val="bg1"/>
                </a:solidFill>
                <a:latin typeface="Lucida Console" panose="020B0609040504020204" pitchFamily="49" charset="0"/>
              </a:rPr>
              <a:t>    Thread t3(test_thread, (void *)"Th 3");</a:t>
            </a:r>
          </a:p>
          <a:p>
            <a:pPr>
              <a:defRPr/>
            </a:pPr>
            <a:r>
              <a:rPr lang="en-GB" sz="1050" b="0" dirty="0">
                <a:solidFill>
                  <a:schemeClr val="bg1"/>
                </a:solidFill>
                <a:latin typeface="Lucida Console" panose="020B0609040504020204" pitchFamily="49" charset="0"/>
              </a:rPr>
              <a:t>    </a:t>
            </a:r>
          </a:p>
          <a:p>
            <a:pPr>
              <a:defRPr/>
            </a:pPr>
            <a:r>
              <a:rPr lang="en-GB" sz="1050" b="0" dirty="0">
                <a:solidFill>
                  <a:schemeClr val="bg1"/>
                </a:solidFill>
                <a:latin typeface="Lucida Console" panose="020B0609040504020204" pitchFamily="49" charset="0"/>
              </a:rPr>
              <a:t>    test_thread((void *)"Th 1");</a:t>
            </a:r>
          </a:p>
          <a:p>
            <a:pPr>
              <a:defRPr/>
            </a:pPr>
            <a:r>
              <a:rPr lang="en-GB" sz="1050" b="0" dirty="0">
                <a:solidFill>
                  <a:schemeClr val="bg1"/>
                </a:solidFill>
                <a:latin typeface="Lucida Console" panose="020B0609040504020204" pitchFamily="49" charset="0"/>
              </a:rPr>
              <a:t>}</a:t>
            </a:r>
          </a:p>
        </p:txBody>
      </p:sp>
      <p:sp>
        <p:nvSpPr>
          <p:cNvPr id="5" name="Rechteck 2">
            <a:extLst>
              <a:ext uri="{FF2B5EF4-FFF2-40B4-BE49-F238E27FC236}">
                <a16:creationId xmlns:a16="http://schemas.microsoft.com/office/drawing/2014/main" id="{67E433FC-11F8-44E6-96EE-209C5A12C37C}"/>
              </a:ext>
            </a:extLst>
          </p:cNvPr>
          <p:cNvSpPr/>
          <p:nvPr/>
        </p:nvSpPr>
        <p:spPr>
          <a:xfrm>
            <a:off x="2394750" y="2715490"/>
            <a:ext cx="4384742" cy="281356"/>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hteck 2">
            <a:extLst>
              <a:ext uri="{FF2B5EF4-FFF2-40B4-BE49-F238E27FC236}">
                <a16:creationId xmlns:a16="http://schemas.microsoft.com/office/drawing/2014/main" id="{54397E80-942C-4E55-9FB5-68FCC4E35BD9}"/>
              </a:ext>
            </a:extLst>
          </p:cNvPr>
          <p:cNvSpPr/>
          <p:nvPr/>
        </p:nvSpPr>
        <p:spPr>
          <a:xfrm>
            <a:off x="3029527" y="3546764"/>
            <a:ext cx="1524000" cy="157018"/>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hteck 2">
            <a:extLst>
              <a:ext uri="{FF2B5EF4-FFF2-40B4-BE49-F238E27FC236}">
                <a16:creationId xmlns:a16="http://schemas.microsoft.com/office/drawing/2014/main" id="{51E33E86-3F1F-4166-BB93-7B4BC6B88807}"/>
              </a:ext>
            </a:extLst>
          </p:cNvPr>
          <p:cNvSpPr/>
          <p:nvPr/>
        </p:nvSpPr>
        <p:spPr>
          <a:xfrm>
            <a:off x="3029527" y="4461164"/>
            <a:ext cx="1773382" cy="175492"/>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8932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F7A3-F472-4B42-BCE1-89FA95E4939A}"/>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2AD57C9E-ED2E-400B-BA1B-4E6A110AAB92}"/>
              </a:ext>
            </a:extLst>
          </p:cNvPr>
          <p:cNvSpPr>
            <a:spLocks noGrp="1"/>
          </p:cNvSpPr>
          <p:nvPr>
            <p:ph idx="1"/>
          </p:nvPr>
        </p:nvSpPr>
        <p:spPr/>
        <p:txBody>
          <a:bodyPr/>
          <a:lstStyle/>
          <a:p>
            <a:r>
              <a:rPr lang="en-GB" dirty="0"/>
              <a:t>Operating System Overview</a:t>
            </a:r>
          </a:p>
          <a:p>
            <a:pPr lvl="1"/>
            <a:r>
              <a:rPr lang="en-GB" dirty="0"/>
              <a:t>What is an Operating System?</a:t>
            </a:r>
          </a:p>
          <a:p>
            <a:pPr lvl="1"/>
            <a:r>
              <a:rPr lang="en-GB" dirty="0"/>
              <a:t>Functions, types, and services of Operating Systems</a:t>
            </a:r>
          </a:p>
          <a:p>
            <a:pPr lvl="1"/>
            <a:endParaRPr lang="en-GB" dirty="0"/>
          </a:p>
          <a:p>
            <a:r>
              <a:rPr lang="en-GB" dirty="0"/>
              <a:t>Real-Time Operating System (RTOS)</a:t>
            </a:r>
          </a:p>
          <a:p>
            <a:pPr lvl="1"/>
            <a:r>
              <a:rPr lang="en-GB" dirty="0"/>
              <a:t>RTOS overview</a:t>
            </a:r>
          </a:p>
          <a:p>
            <a:pPr lvl="1"/>
            <a:r>
              <a:rPr lang="en-GB" dirty="0"/>
              <a:t>RTOS task scheduling</a:t>
            </a:r>
          </a:p>
          <a:p>
            <a:pPr lvl="1"/>
            <a:r>
              <a:rPr lang="en-GB" dirty="0"/>
              <a:t>Keil RTX RTOS</a:t>
            </a:r>
          </a:p>
          <a:p>
            <a:pPr lvl="1"/>
            <a:endParaRPr lang="en-GB" dirty="0"/>
          </a:p>
          <a:p>
            <a:r>
              <a:rPr lang="en-GB" dirty="0"/>
              <a:t>RTOS on Mbed Platform</a:t>
            </a:r>
          </a:p>
          <a:p>
            <a:pPr lvl="1"/>
            <a:r>
              <a:rPr lang="en-GB" dirty="0"/>
              <a:t>Mbed RTOS API</a:t>
            </a:r>
          </a:p>
          <a:p>
            <a:pPr lvl="1"/>
            <a:r>
              <a:rPr lang="en-GB" dirty="0"/>
              <a:t>Using Mbed RTOS API for your project</a:t>
            </a:r>
          </a:p>
          <a:p>
            <a:pPr lvl="1"/>
            <a:r>
              <a:rPr lang="en-GB" dirty="0"/>
              <a:t>Threads, Mutex, and Semaphore</a:t>
            </a:r>
            <a:endParaRPr lang="en-US" dirty="0"/>
          </a:p>
        </p:txBody>
      </p:sp>
    </p:spTree>
    <p:extLst>
      <p:ext uri="{BB962C8B-B14F-4D97-AF65-F5344CB8AC3E}">
        <p14:creationId xmlns:p14="http://schemas.microsoft.com/office/powerpoint/2010/main" val="259282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26DC-8B3D-4AA8-A6C5-96B3A9CDDA1B}"/>
              </a:ext>
            </a:extLst>
          </p:cNvPr>
          <p:cNvSpPr>
            <a:spLocks noGrp="1"/>
          </p:cNvSpPr>
          <p:nvPr>
            <p:ph type="title"/>
          </p:nvPr>
        </p:nvSpPr>
        <p:spPr/>
        <p:txBody>
          <a:bodyPr/>
          <a:lstStyle/>
          <a:p>
            <a:r>
              <a:rPr lang="en-GB" dirty="0"/>
              <a:t>Operating System Overview</a:t>
            </a:r>
            <a:endParaRPr lang="en-US" dirty="0"/>
          </a:p>
        </p:txBody>
      </p:sp>
      <p:sp>
        <p:nvSpPr>
          <p:cNvPr id="3" name="Content Placeholder 2">
            <a:extLst>
              <a:ext uri="{FF2B5EF4-FFF2-40B4-BE49-F238E27FC236}">
                <a16:creationId xmlns:a16="http://schemas.microsoft.com/office/drawing/2014/main" id="{B2775956-D70A-4FCE-939F-A48C7E70012F}"/>
              </a:ext>
            </a:extLst>
          </p:cNvPr>
          <p:cNvSpPr>
            <a:spLocks noGrp="1"/>
          </p:cNvSpPr>
          <p:nvPr>
            <p:ph idx="1"/>
          </p:nvPr>
        </p:nvSpPr>
        <p:spPr/>
        <p:txBody>
          <a:bodyPr/>
          <a:lstStyle/>
          <a:p>
            <a:r>
              <a:rPr lang="en-GB" sz="2000" dirty="0"/>
              <a:t>Operating System (OS):</a:t>
            </a:r>
          </a:p>
          <a:p>
            <a:pPr marL="615950" lvl="1">
              <a:spcBef>
                <a:spcPts val="600"/>
              </a:spcBef>
            </a:pPr>
            <a:r>
              <a:rPr lang="en-GB" dirty="0"/>
              <a:t>An intermediary interface between user applications and computer hardware</a:t>
            </a:r>
          </a:p>
          <a:p>
            <a:pPr marL="615950" lvl="1">
              <a:spcBef>
                <a:spcPts val="600"/>
              </a:spcBef>
            </a:pPr>
            <a:r>
              <a:rPr lang="en-GB" dirty="0"/>
              <a:t>Facilitates application development (convenience and efficiency)</a:t>
            </a:r>
          </a:p>
          <a:p>
            <a:pPr marL="615950" lvl="1">
              <a:spcBef>
                <a:spcPts val="600"/>
              </a:spcBef>
            </a:pPr>
            <a:r>
              <a:rPr lang="en-GB" dirty="0"/>
              <a:t>Various OSs are available in the market for various hardware platforms, e</a:t>
            </a:r>
            <a:r>
              <a:rPr lang="en-GB"/>
              <a:t>.g., Windows</a:t>
            </a:r>
            <a:r>
              <a:rPr lang="en-GB" dirty="0"/>
              <a:t>, Linux, Unix, Mac OS, Android, iOS.</a:t>
            </a:r>
          </a:p>
          <a:p>
            <a:endParaRPr lang="en-US" dirty="0"/>
          </a:p>
        </p:txBody>
      </p:sp>
      <p:grpSp>
        <p:nvGrpSpPr>
          <p:cNvPr id="4" name="Group 3">
            <a:extLst>
              <a:ext uri="{FF2B5EF4-FFF2-40B4-BE49-F238E27FC236}">
                <a16:creationId xmlns:a16="http://schemas.microsoft.com/office/drawing/2014/main" id="{50B9AF36-92E1-464C-937F-89B7FF8BABC5}"/>
              </a:ext>
            </a:extLst>
          </p:cNvPr>
          <p:cNvGrpSpPr/>
          <p:nvPr/>
        </p:nvGrpSpPr>
        <p:grpSpPr>
          <a:xfrm>
            <a:off x="1911395" y="3307251"/>
            <a:ext cx="8369210" cy="3074499"/>
            <a:chOff x="977989" y="2921443"/>
            <a:chExt cx="9614376" cy="3531921"/>
          </a:xfrm>
        </p:grpSpPr>
        <p:sp>
          <p:nvSpPr>
            <p:cNvPr id="5" name="Rounded Rectangle 1">
              <a:extLst>
                <a:ext uri="{FF2B5EF4-FFF2-40B4-BE49-F238E27FC236}">
                  <a16:creationId xmlns:a16="http://schemas.microsoft.com/office/drawing/2014/main" id="{55E13683-4ADF-4B68-834A-6A480C1BCEF9}"/>
                </a:ext>
              </a:extLst>
            </p:cNvPr>
            <p:cNvSpPr/>
            <p:nvPr/>
          </p:nvSpPr>
          <p:spPr bwMode="auto">
            <a:xfrm>
              <a:off x="977989" y="3431823"/>
              <a:ext cx="9614376" cy="1466321"/>
            </a:xfrm>
            <a:prstGeom prst="roundRect">
              <a:avLst/>
            </a:prstGeom>
            <a:solidFill>
              <a:schemeClr val="accent5">
                <a:lumMod val="20000"/>
                <a:lumOff val="80000"/>
              </a:schemeClr>
            </a:solidFill>
            <a:ln w="19050" cap="flat" cmpd="sng" algn="ctr">
              <a:solidFill>
                <a:schemeClr val="tx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6" name="Picture 5" descr="C:\Users\seahon01\AppData\Local\Microsoft\Windows\Temporary Internet Files\Content.IE5\2JIFLXU7\MC900431566[1].png">
              <a:extLst>
                <a:ext uri="{FF2B5EF4-FFF2-40B4-BE49-F238E27FC236}">
                  <a16:creationId xmlns:a16="http://schemas.microsoft.com/office/drawing/2014/main" id="{CD985B13-54F8-4DD4-877F-3210B5844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222" y="5410376"/>
              <a:ext cx="103195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seahon01\AppData\Local\Microsoft\Windows\Temporary Internet Files\Content.IE5\2OK930UB\MC900433878[1].png">
              <a:extLst>
                <a:ext uri="{FF2B5EF4-FFF2-40B4-BE49-F238E27FC236}">
                  <a16:creationId xmlns:a16="http://schemas.microsoft.com/office/drawing/2014/main" id="{0DB9A8F0-8971-464E-BCF3-6D3A87F21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956" y="5534201"/>
              <a:ext cx="73383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seahon01\AppData\Local\Microsoft\Windows\Temporary Internet Files\Content.IE5\2JIFLXU7\MC900432577[1].png">
              <a:extLst>
                <a:ext uri="{FF2B5EF4-FFF2-40B4-BE49-F238E27FC236}">
                  <a16:creationId xmlns:a16="http://schemas.microsoft.com/office/drawing/2014/main" id="{FE6DC4C6-C237-4153-ADBF-406B33A2E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772" y="5429426"/>
              <a:ext cx="958166"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Users\seahon01\AppData\Local\Microsoft\Windows\Temporary Internet Files\Content.IE5\2JIFLXU7\MC900433880[1].png">
              <a:extLst>
                <a:ext uri="{FF2B5EF4-FFF2-40B4-BE49-F238E27FC236}">
                  <a16:creationId xmlns:a16="http://schemas.microsoft.com/office/drawing/2014/main" id="{C5983927-4C79-4AE7-B5E5-F9F15F03B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011" y="5534201"/>
              <a:ext cx="73178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56">
              <a:extLst>
                <a:ext uri="{FF2B5EF4-FFF2-40B4-BE49-F238E27FC236}">
                  <a16:creationId xmlns:a16="http://schemas.microsoft.com/office/drawing/2014/main" id="{F7F1C037-F0C2-4D68-A2D8-B827B05881CE}"/>
                </a:ext>
              </a:extLst>
            </p:cNvPr>
            <p:cNvSpPr/>
            <p:nvPr/>
          </p:nvSpPr>
          <p:spPr bwMode="auto">
            <a:xfrm>
              <a:off x="1717156" y="5124626"/>
              <a:ext cx="1637661" cy="285750"/>
            </a:xfrm>
            <a:prstGeom prst="round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b="0" dirty="0">
                  <a:solidFill>
                    <a:schemeClr val="bg1"/>
                  </a:solidFill>
                </a:rPr>
                <a:t>Video driver</a:t>
              </a:r>
            </a:p>
          </p:txBody>
        </p:sp>
        <p:sp>
          <p:nvSpPr>
            <p:cNvPr id="11" name="Rounded Rectangle 57">
              <a:extLst>
                <a:ext uri="{FF2B5EF4-FFF2-40B4-BE49-F238E27FC236}">
                  <a16:creationId xmlns:a16="http://schemas.microsoft.com/office/drawing/2014/main" id="{ABC1943A-26D2-442B-A376-15EB100C9459}"/>
                </a:ext>
              </a:extLst>
            </p:cNvPr>
            <p:cNvSpPr/>
            <p:nvPr/>
          </p:nvSpPr>
          <p:spPr bwMode="auto">
            <a:xfrm>
              <a:off x="3890123" y="5124626"/>
              <a:ext cx="1709599" cy="304800"/>
            </a:xfrm>
            <a:prstGeom prst="round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Audio driver</a:t>
              </a:r>
            </a:p>
          </p:txBody>
        </p:sp>
        <p:sp>
          <p:nvSpPr>
            <p:cNvPr id="12" name="Rounded Rectangle 67">
              <a:extLst>
                <a:ext uri="{FF2B5EF4-FFF2-40B4-BE49-F238E27FC236}">
                  <a16:creationId xmlns:a16="http://schemas.microsoft.com/office/drawing/2014/main" id="{BFFB4F43-AC21-47D3-9A61-3396AB7E1F0A}"/>
                </a:ext>
              </a:extLst>
            </p:cNvPr>
            <p:cNvSpPr/>
            <p:nvPr/>
          </p:nvSpPr>
          <p:spPr bwMode="auto">
            <a:xfrm>
              <a:off x="6202737" y="5124626"/>
              <a:ext cx="1711714" cy="285750"/>
            </a:xfrm>
            <a:prstGeom prst="round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Memory driver</a:t>
              </a:r>
            </a:p>
          </p:txBody>
        </p:sp>
        <p:sp>
          <p:nvSpPr>
            <p:cNvPr id="13" name="Rounded Rectangle 68">
              <a:extLst>
                <a:ext uri="{FF2B5EF4-FFF2-40B4-BE49-F238E27FC236}">
                  <a16:creationId xmlns:a16="http://schemas.microsoft.com/office/drawing/2014/main" id="{103F3A57-D42B-4B35-A4EC-A4428BCE2A29}"/>
                </a:ext>
              </a:extLst>
            </p:cNvPr>
            <p:cNvSpPr/>
            <p:nvPr/>
          </p:nvSpPr>
          <p:spPr bwMode="auto">
            <a:xfrm>
              <a:off x="8265680" y="5124626"/>
              <a:ext cx="1627081" cy="304800"/>
            </a:xfrm>
            <a:prstGeom prst="round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Mouse driver</a:t>
              </a:r>
            </a:p>
          </p:txBody>
        </p:sp>
        <p:sp>
          <p:nvSpPr>
            <p:cNvPr id="14" name="Rounded Rectangle 78">
              <a:extLst>
                <a:ext uri="{FF2B5EF4-FFF2-40B4-BE49-F238E27FC236}">
                  <a16:creationId xmlns:a16="http://schemas.microsoft.com/office/drawing/2014/main" id="{D1FC4AF3-4D29-47EA-A53E-D08AF374051A}"/>
                </a:ext>
              </a:extLst>
            </p:cNvPr>
            <p:cNvSpPr/>
            <p:nvPr/>
          </p:nvSpPr>
          <p:spPr bwMode="auto">
            <a:xfrm>
              <a:off x="1717156" y="4349928"/>
              <a:ext cx="8175606" cy="244475"/>
            </a:xfrm>
            <a:prstGeom prst="roundRect">
              <a:avLst/>
            </a:prstGeom>
            <a:solidFill>
              <a:schemeClr val="accent4"/>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b="0" dirty="0"/>
                <a:t>OS kernel</a:t>
              </a:r>
            </a:p>
          </p:txBody>
        </p:sp>
        <p:sp>
          <p:nvSpPr>
            <p:cNvPr id="15" name="Rounded Rectangle 79">
              <a:extLst>
                <a:ext uri="{FF2B5EF4-FFF2-40B4-BE49-F238E27FC236}">
                  <a16:creationId xmlns:a16="http://schemas.microsoft.com/office/drawing/2014/main" id="{17D27769-F968-4C56-A730-5A6976EDBB5F}"/>
                </a:ext>
              </a:extLst>
            </p:cNvPr>
            <p:cNvSpPr/>
            <p:nvPr/>
          </p:nvSpPr>
          <p:spPr bwMode="auto">
            <a:xfrm>
              <a:off x="1717156" y="3849866"/>
              <a:ext cx="8175606" cy="244475"/>
            </a:xfrm>
            <a:prstGeom prst="round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b="0" dirty="0"/>
                <a:t>OS shell </a:t>
              </a:r>
            </a:p>
          </p:txBody>
        </p:sp>
        <p:sp>
          <p:nvSpPr>
            <p:cNvPr id="16" name="Rounded Rectangle 80">
              <a:extLst>
                <a:ext uri="{FF2B5EF4-FFF2-40B4-BE49-F238E27FC236}">
                  <a16:creationId xmlns:a16="http://schemas.microsoft.com/office/drawing/2014/main" id="{9FACADD9-31A0-4036-8755-750E2F359740}"/>
                </a:ext>
              </a:extLst>
            </p:cNvPr>
            <p:cNvSpPr/>
            <p:nvPr/>
          </p:nvSpPr>
          <p:spPr bwMode="auto">
            <a:xfrm>
              <a:off x="1717156" y="2921443"/>
              <a:ext cx="8175606" cy="242887"/>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b="0" dirty="0">
                  <a:solidFill>
                    <a:schemeClr val="bg1"/>
                  </a:solidFill>
                </a:rPr>
                <a:t>User application</a:t>
              </a:r>
            </a:p>
          </p:txBody>
        </p:sp>
        <p:sp>
          <p:nvSpPr>
            <p:cNvPr id="17" name="Up-Down Arrow 81">
              <a:extLst>
                <a:ext uri="{FF2B5EF4-FFF2-40B4-BE49-F238E27FC236}">
                  <a16:creationId xmlns:a16="http://schemas.microsoft.com/office/drawing/2014/main" id="{AAD9FAD2-C8E6-4883-8250-E7436E250087}"/>
                </a:ext>
              </a:extLst>
            </p:cNvPr>
            <p:cNvSpPr/>
            <p:nvPr/>
          </p:nvSpPr>
          <p:spPr bwMode="auto">
            <a:xfrm>
              <a:off x="6966554" y="4603926"/>
              <a:ext cx="171384" cy="5207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8" name="Up-Down Arrow 82">
              <a:extLst>
                <a:ext uri="{FF2B5EF4-FFF2-40B4-BE49-F238E27FC236}">
                  <a16:creationId xmlns:a16="http://schemas.microsoft.com/office/drawing/2014/main" id="{DC40EBC1-E144-425C-AD34-4B0F38DCE2F8}"/>
                </a:ext>
              </a:extLst>
            </p:cNvPr>
            <p:cNvSpPr/>
            <p:nvPr/>
          </p:nvSpPr>
          <p:spPr bwMode="auto">
            <a:xfrm>
              <a:off x="4664520" y="4603926"/>
              <a:ext cx="169268" cy="5207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9" name="Up-Down Arrow 83">
              <a:extLst>
                <a:ext uri="{FF2B5EF4-FFF2-40B4-BE49-F238E27FC236}">
                  <a16:creationId xmlns:a16="http://schemas.microsoft.com/office/drawing/2014/main" id="{02CC3ED5-3DC2-4F0D-A17D-A66ED41CF020}"/>
                </a:ext>
              </a:extLst>
            </p:cNvPr>
            <p:cNvSpPr/>
            <p:nvPr/>
          </p:nvSpPr>
          <p:spPr bwMode="auto">
            <a:xfrm>
              <a:off x="2451352" y="4603926"/>
              <a:ext cx="169268" cy="5207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0" name="Up-Down Arrow 84">
              <a:extLst>
                <a:ext uri="{FF2B5EF4-FFF2-40B4-BE49-F238E27FC236}">
                  <a16:creationId xmlns:a16="http://schemas.microsoft.com/office/drawing/2014/main" id="{191C8CC1-D945-4177-946A-16899BE0ED82}"/>
                </a:ext>
              </a:extLst>
            </p:cNvPr>
            <p:cNvSpPr/>
            <p:nvPr/>
          </p:nvSpPr>
          <p:spPr bwMode="auto">
            <a:xfrm>
              <a:off x="8993529" y="4603926"/>
              <a:ext cx="171384" cy="5207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1" name="Up-Down Arrow 85">
              <a:extLst>
                <a:ext uri="{FF2B5EF4-FFF2-40B4-BE49-F238E27FC236}">
                  <a16:creationId xmlns:a16="http://schemas.microsoft.com/office/drawing/2014/main" id="{790840E0-AD4D-4CAC-A390-3FBA2B15DF63}"/>
                </a:ext>
              </a:extLst>
            </p:cNvPr>
            <p:cNvSpPr/>
            <p:nvPr/>
          </p:nvSpPr>
          <p:spPr bwMode="auto">
            <a:xfrm>
              <a:off x="5720325" y="4107041"/>
              <a:ext cx="169268" cy="23653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2" name="Up-Down Arrow 86">
              <a:extLst>
                <a:ext uri="{FF2B5EF4-FFF2-40B4-BE49-F238E27FC236}">
                  <a16:creationId xmlns:a16="http://schemas.microsoft.com/office/drawing/2014/main" id="{08988BF5-A113-4F20-9D07-52899F8C6E13}"/>
                </a:ext>
              </a:extLst>
            </p:cNvPr>
            <p:cNvSpPr/>
            <p:nvPr/>
          </p:nvSpPr>
          <p:spPr bwMode="auto">
            <a:xfrm>
              <a:off x="5720325" y="3186906"/>
              <a:ext cx="169268" cy="66295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3" name="TextBox 22">
              <a:extLst>
                <a:ext uri="{FF2B5EF4-FFF2-40B4-BE49-F238E27FC236}">
                  <a16:creationId xmlns:a16="http://schemas.microsoft.com/office/drawing/2014/main" id="{08AA3EAF-D064-489B-A663-34865FE3A850}"/>
                </a:ext>
              </a:extLst>
            </p:cNvPr>
            <p:cNvSpPr txBox="1"/>
            <p:nvPr/>
          </p:nvSpPr>
          <p:spPr>
            <a:xfrm>
              <a:off x="1121932" y="3449419"/>
              <a:ext cx="3221719" cy="307777"/>
            </a:xfrm>
            <a:prstGeom prst="rect">
              <a:avLst/>
            </a:prstGeom>
            <a:noFill/>
          </p:spPr>
          <p:txBody>
            <a:bodyPr wrap="square" rtlCol="0">
              <a:spAutoFit/>
            </a:bodyPr>
            <a:lstStyle/>
            <a:p>
              <a:r>
                <a:rPr lang="en-GB" sz="1400" b="0" dirty="0"/>
                <a:t>Operating System</a:t>
              </a:r>
            </a:p>
          </p:txBody>
        </p:sp>
      </p:grpSp>
    </p:spTree>
    <p:extLst>
      <p:ext uri="{BB962C8B-B14F-4D97-AF65-F5344CB8AC3E}">
        <p14:creationId xmlns:p14="http://schemas.microsoft.com/office/powerpoint/2010/main" val="254529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3DA8-D6A7-4019-ACB1-4FCECA0BE9D6}"/>
              </a:ext>
            </a:extLst>
          </p:cNvPr>
          <p:cNvSpPr>
            <a:spLocks noGrp="1"/>
          </p:cNvSpPr>
          <p:nvPr>
            <p:ph type="title"/>
          </p:nvPr>
        </p:nvSpPr>
        <p:spPr/>
        <p:txBody>
          <a:bodyPr/>
          <a:lstStyle/>
          <a:p>
            <a:r>
              <a:rPr lang="en-GB" dirty="0"/>
              <a:t>Functions of an Operating System</a:t>
            </a:r>
            <a:endParaRPr lang="en-US" dirty="0"/>
          </a:p>
        </p:txBody>
      </p:sp>
      <p:sp>
        <p:nvSpPr>
          <p:cNvPr id="3" name="Content Placeholder 2">
            <a:extLst>
              <a:ext uri="{FF2B5EF4-FFF2-40B4-BE49-F238E27FC236}">
                <a16:creationId xmlns:a16="http://schemas.microsoft.com/office/drawing/2014/main" id="{87AF3622-9708-4EF4-AEFB-57F268FBDC3D}"/>
              </a:ext>
            </a:extLst>
          </p:cNvPr>
          <p:cNvSpPr>
            <a:spLocks noGrp="1"/>
          </p:cNvSpPr>
          <p:nvPr>
            <p:ph idx="1"/>
          </p:nvPr>
        </p:nvSpPr>
        <p:spPr/>
        <p:txBody>
          <a:bodyPr/>
          <a:lstStyle/>
          <a:p>
            <a:r>
              <a:rPr lang="en-GB" sz="2000" dirty="0"/>
              <a:t>An operating system acts as an interface between the high-level user application and the low-level hardware components, and it is usually capable of:</a:t>
            </a:r>
          </a:p>
          <a:p>
            <a:endParaRPr lang="en-US" dirty="0"/>
          </a:p>
        </p:txBody>
      </p:sp>
      <p:graphicFrame>
        <p:nvGraphicFramePr>
          <p:cNvPr id="6" name="Diagram 5">
            <a:extLst>
              <a:ext uri="{FF2B5EF4-FFF2-40B4-BE49-F238E27FC236}">
                <a16:creationId xmlns:a16="http://schemas.microsoft.com/office/drawing/2014/main" id="{37D3264E-71AC-4559-B4F4-8CA3719C8C0B}"/>
              </a:ext>
            </a:extLst>
          </p:cNvPr>
          <p:cNvGraphicFramePr/>
          <p:nvPr>
            <p:extLst>
              <p:ext uri="{D42A27DB-BD31-4B8C-83A1-F6EECF244321}">
                <p14:modId xmlns:p14="http://schemas.microsoft.com/office/powerpoint/2010/main" val="2481076113"/>
              </p:ext>
            </p:extLst>
          </p:nvPr>
        </p:nvGraphicFramePr>
        <p:xfrm>
          <a:off x="3590192" y="2475344"/>
          <a:ext cx="5011615" cy="314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2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B77F-9532-48EA-99CB-D0C103F5BAE9}"/>
              </a:ext>
            </a:extLst>
          </p:cNvPr>
          <p:cNvSpPr>
            <a:spLocks noGrp="1"/>
          </p:cNvSpPr>
          <p:nvPr>
            <p:ph type="title"/>
          </p:nvPr>
        </p:nvSpPr>
        <p:spPr/>
        <p:txBody>
          <a:bodyPr/>
          <a:lstStyle/>
          <a:p>
            <a:r>
              <a:rPr lang="en-GB" dirty="0"/>
              <a:t>Operating System Services</a:t>
            </a:r>
            <a:endParaRPr lang="en-US" dirty="0"/>
          </a:p>
        </p:txBody>
      </p:sp>
      <p:sp>
        <p:nvSpPr>
          <p:cNvPr id="3" name="Content Placeholder 2">
            <a:extLst>
              <a:ext uri="{FF2B5EF4-FFF2-40B4-BE49-F238E27FC236}">
                <a16:creationId xmlns:a16="http://schemas.microsoft.com/office/drawing/2014/main" id="{2FEA1E31-26FC-4FEA-AA17-E71693081B73}"/>
              </a:ext>
            </a:extLst>
          </p:cNvPr>
          <p:cNvSpPr>
            <a:spLocks noGrp="1"/>
          </p:cNvSpPr>
          <p:nvPr>
            <p:ph idx="1"/>
          </p:nvPr>
        </p:nvSpPr>
        <p:spPr/>
        <p:txBody>
          <a:bodyPr/>
          <a:lstStyle/>
          <a:p>
            <a:r>
              <a:rPr lang="en-GB" dirty="0"/>
              <a:t>Basic operating system services may include:</a:t>
            </a:r>
          </a:p>
          <a:p>
            <a:endParaRPr lang="en-US" dirty="0"/>
          </a:p>
        </p:txBody>
      </p:sp>
      <p:graphicFrame>
        <p:nvGraphicFramePr>
          <p:cNvPr id="5" name="Diagram 3">
            <a:extLst>
              <a:ext uri="{FF2B5EF4-FFF2-40B4-BE49-F238E27FC236}">
                <a16:creationId xmlns:a16="http://schemas.microsoft.com/office/drawing/2014/main" id="{8EF9AAEE-6A3E-4CE5-A03A-A392C3D97773}"/>
              </a:ext>
            </a:extLst>
          </p:cNvPr>
          <p:cNvGraphicFramePr/>
          <p:nvPr>
            <p:extLst>
              <p:ext uri="{D42A27DB-BD31-4B8C-83A1-F6EECF244321}">
                <p14:modId xmlns:p14="http://schemas.microsoft.com/office/powerpoint/2010/main" val="3564284382"/>
              </p:ext>
            </p:extLst>
          </p:nvPr>
        </p:nvGraphicFramePr>
        <p:xfrm>
          <a:off x="3274835" y="2289015"/>
          <a:ext cx="5642329" cy="3279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67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0582-E576-4688-A08B-87092CCAB544}"/>
              </a:ext>
            </a:extLst>
          </p:cNvPr>
          <p:cNvSpPr>
            <a:spLocks noGrp="1"/>
          </p:cNvSpPr>
          <p:nvPr>
            <p:ph type="title"/>
          </p:nvPr>
        </p:nvSpPr>
        <p:spPr/>
        <p:txBody>
          <a:bodyPr/>
          <a:lstStyle/>
          <a:p>
            <a:r>
              <a:rPr lang="en-GB" dirty="0"/>
              <a:t>Types of Operating Systems</a:t>
            </a:r>
            <a:endParaRPr lang="en-US" dirty="0"/>
          </a:p>
        </p:txBody>
      </p:sp>
      <p:sp>
        <p:nvSpPr>
          <p:cNvPr id="3" name="Content Placeholder 2">
            <a:extLst>
              <a:ext uri="{FF2B5EF4-FFF2-40B4-BE49-F238E27FC236}">
                <a16:creationId xmlns:a16="http://schemas.microsoft.com/office/drawing/2014/main" id="{5B181769-20B2-47C8-B030-215CDD147E96}"/>
              </a:ext>
            </a:extLst>
          </p:cNvPr>
          <p:cNvSpPr>
            <a:spLocks noGrp="1"/>
          </p:cNvSpPr>
          <p:nvPr>
            <p:ph idx="1"/>
          </p:nvPr>
        </p:nvSpPr>
        <p:spPr/>
        <p:txBody>
          <a:bodyPr/>
          <a:lstStyle/>
          <a:p>
            <a:r>
              <a:rPr lang="en-GB" dirty="0"/>
              <a:t>Single-user OS</a:t>
            </a:r>
          </a:p>
          <a:p>
            <a:pPr lvl="1"/>
            <a:r>
              <a:rPr lang="en-GB" dirty="0"/>
              <a:t>Only one user can </a:t>
            </a:r>
            <a:r>
              <a:rPr lang="en-GB"/>
              <a:t>access it</a:t>
            </a:r>
            <a:endParaRPr lang="en-GB" dirty="0"/>
          </a:p>
          <a:p>
            <a:pPr lvl="1"/>
            <a:r>
              <a:rPr lang="en-GB" dirty="0"/>
              <a:t>May allow multiple programs to run at the same time</a:t>
            </a:r>
          </a:p>
          <a:p>
            <a:pPr lvl="1"/>
            <a:endParaRPr lang="en-GB" dirty="0"/>
          </a:p>
          <a:p>
            <a:r>
              <a:rPr lang="en-GB" dirty="0"/>
              <a:t>Multi-user OS</a:t>
            </a:r>
          </a:p>
          <a:p>
            <a:pPr lvl="1"/>
            <a:r>
              <a:rPr lang="en-GB" dirty="0"/>
              <a:t>Allows multiple users to access it at the same time</a:t>
            </a:r>
          </a:p>
          <a:p>
            <a:pPr lvl="2"/>
            <a:endParaRPr lang="en-GB" dirty="0"/>
          </a:p>
          <a:p>
            <a:pPr lvl="1"/>
            <a:r>
              <a:rPr lang="en-GB" dirty="0"/>
              <a:t>Batch operating OS</a:t>
            </a:r>
          </a:p>
          <a:p>
            <a:pPr lvl="2"/>
            <a:r>
              <a:rPr lang="en-GB" dirty="0"/>
              <a:t>Users prepare their jobs offline</a:t>
            </a:r>
          </a:p>
          <a:p>
            <a:pPr lvl="2"/>
            <a:r>
              <a:rPr lang="en-GB" dirty="0"/>
              <a:t>Similar jobs submitted by different users are batched together and run as a group</a:t>
            </a:r>
          </a:p>
          <a:p>
            <a:pPr lvl="2"/>
            <a:r>
              <a:rPr lang="en-GB" dirty="0"/>
              <a:t>Aims to maximize processor usage – less interaction with user applications</a:t>
            </a:r>
          </a:p>
          <a:p>
            <a:pPr lvl="2"/>
            <a:endParaRPr lang="en-GB" dirty="0"/>
          </a:p>
          <a:p>
            <a:pPr lvl="1"/>
            <a:r>
              <a:rPr lang="en-GB" dirty="0"/>
              <a:t>Time-sharing OS</a:t>
            </a:r>
          </a:p>
          <a:p>
            <a:pPr lvl="2"/>
            <a:r>
              <a:rPr lang="en-GB" dirty="0"/>
              <a:t>Processor’s time is shared among multiple users</a:t>
            </a:r>
          </a:p>
          <a:p>
            <a:pPr lvl="2"/>
            <a:r>
              <a:rPr lang="en-GB" dirty="0"/>
              <a:t>More interaction with user applications</a:t>
            </a:r>
            <a:endParaRPr lang="en-US" dirty="0"/>
          </a:p>
        </p:txBody>
      </p:sp>
    </p:spTree>
    <p:extLst>
      <p:ext uri="{BB962C8B-B14F-4D97-AF65-F5344CB8AC3E}">
        <p14:creationId xmlns:p14="http://schemas.microsoft.com/office/powerpoint/2010/main" val="2926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979D-6F20-4EA5-8765-8B33529F85EB}"/>
              </a:ext>
            </a:extLst>
          </p:cNvPr>
          <p:cNvSpPr>
            <a:spLocks noGrp="1"/>
          </p:cNvSpPr>
          <p:nvPr>
            <p:ph type="title"/>
          </p:nvPr>
        </p:nvSpPr>
        <p:spPr/>
        <p:txBody>
          <a:bodyPr/>
          <a:lstStyle/>
          <a:p>
            <a:r>
              <a:rPr lang="en-GB" dirty="0"/>
              <a:t>Types of Operating System</a:t>
            </a:r>
            <a:endParaRPr lang="en-US" dirty="0"/>
          </a:p>
        </p:txBody>
      </p:sp>
      <p:sp>
        <p:nvSpPr>
          <p:cNvPr id="3" name="Content Placeholder 2">
            <a:extLst>
              <a:ext uri="{FF2B5EF4-FFF2-40B4-BE49-F238E27FC236}">
                <a16:creationId xmlns:a16="http://schemas.microsoft.com/office/drawing/2014/main" id="{7AF6C0D5-E93E-40F4-99B1-53D8DCD4CF9C}"/>
              </a:ext>
            </a:extLst>
          </p:cNvPr>
          <p:cNvSpPr>
            <a:spLocks noGrp="1"/>
          </p:cNvSpPr>
          <p:nvPr>
            <p:ph idx="1"/>
          </p:nvPr>
        </p:nvSpPr>
        <p:spPr/>
        <p:txBody>
          <a:bodyPr/>
          <a:lstStyle/>
          <a:p>
            <a:r>
              <a:rPr lang="en-GB" dirty="0"/>
              <a:t>Distributed OS</a:t>
            </a:r>
          </a:p>
          <a:p>
            <a:pPr lvl="1"/>
            <a:r>
              <a:rPr lang="en-GB" dirty="0"/>
              <a:t>Processing is distributed across multiple CPUs</a:t>
            </a:r>
          </a:p>
          <a:p>
            <a:pPr lvl="1"/>
            <a:r>
              <a:rPr lang="en-GB" dirty="0"/>
              <a:t>Processors are interconnected via communication lines, such as internal high-speed buses or various types of networks</a:t>
            </a:r>
          </a:p>
          <a:p>
            <a:pPr lvl="1"/>
            <a:endParaRPr lang="en-GB" dirty="0"/>
          </a:p>
          <a:p>
            <a:r>
              <a:rPr lang="en-GB" dirty="0"/>
              <a:t>Embedded OS</a:t>
            </a:r>
          </a:p>
          <a:p>
            <a:pPr lvl="1"/>
            <a:r>
              <a:rPr lang="en-GB" dirty="0"/>
              <a:t>Designed to be used in embedded computer systems</a:t>
            </a:r>
          </a:p>
          <a:p>
            <a:pPr lvl="1"/>
            <a:r>
              <a:rPr lang="en-GB" dirty="0"/>
              <a:t>Limited resources such as memory, IOs, clock speed</a:t>
            </a:r>
          </a:p>
          <a:p>
            <a:pPr lvl="1"/>
            <a:r>
              <a:rPr lang="en-GB" dirty="0"/>
              <a:t>Compact and energy efficient</a:t>
            </a:r>
          </a:p>
          <a:p>
            <a:pPr lvl="1"/>
            <a:endParaRPr lang="en-GB" dirty="0"/>
          </a:p>
          <a:p>
            <a:r>
              <a:rPr lang="en-GB" dirty="0"/>
              <a:t>Real-Time OS</a:t>
            </a:r>
          </a:p>
          <a:p>
            <a:pPr lvl="1"/>
            <a:r>
              <a:rPr lang="en-GB" dirty="0"/>
              <a:t>Multitasking OS targeted at real-time applications, with real-time constraints</a:t>
            </a:r>
          </a:p>
          <a:p>
            <a:pPr lvl="1"/>
            <a:r>
              <a:rPr lang="en-GB" dirty="0"/>
              <a:t>Must quickly and predictably respond to events</a:t>
            </a:r>
            <a:endParaRPr lang="en-US" dirty="0"/>
          </a:p>
        </p:txBody>
      </p:sp>
    </p:spTree>
    <p:extLst>
      <p:ext uri="{BB962C8B-B14F-4D97-AF65-F5344CB8AC3E}">
        <p14:creationId xmlns:p14="http://schemas.microsoft.com/office/powerpoint/2010/main" val="229077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D255-0B91-44D3-A7A8-B7CE9BAB4515}"/>
              </a:ext>
            </a:extLst>
          </p:cNvPr>
          <p:cNvSpPr>
            <a:spLocks noGrp="1"/>
          </p:cNvSpPr>
          <p:nvPr>
            <p:ph type="title"/>
          </p:nvPr>
        </p:nvSpPr>
        <p:spPr/>
        <p:txBody>
          <a:bodyPr/>
          <a:lstStyle/>
          <a:p>
            <a:r>
              <a:rPr lang="en-GB" dirty="0"/>
              <a:t>Real-Time Operating System Overview</a:t>
            </a:r>
            <a:endParaRPr lang="en-US" dirty="0"/>
          </a:p>
        </p:txBody>
      </p:sp>
      <p:sp>
        <p:nvSpPr>
          <p:cNvPr id="3" name="Content Placeholder 2">
            <a:extLst>
              <a:ext uri="{FF2B5EF4-FFF2-40B4-BE49-F238E27FC236}">
                <a16:creationId xmlns:a16="http://schemas.microsoft.com/office/drawing/2014/main" id="{42667C04-F4F8-4AA0-BB11-144C8D02C070}"/>
              </a:ext>
            </a:extLst>
          </p:cNvPr>
          <p:cNvSpPr>
            <a:spLocks noGrp="1"/>
          </p:cNvSpPr>
          <p:nvPr>
            <p:ph idx="1"/>
          </p:nvPr>
        </p:nvSpPr>
        <p:spPr/>
        <p:txBody>
          <a:bodyPr/>
          <a:lstStyle/>
          <a:p>
            <a:pPr>
              <a:lnSpc>
                <a:spcPct val="80000"/>
              </a:lnSpc>
            </a:pPr>
            <a:r>
              <a:rPr lang="en-GB" sz="2000"/>
              <a:t>A Real-time OS </a:t>
            </a:r>
            <a:r>
              <a:rPr lang="en-GB" sz="2000" dirty="0"/>
              <a:t>(RTOS) is an OS that:</a:t>
            </a:r>
          </a:p>
          <a:p>
            <a:pPr lvl="1">
              <a:lnSpc>
                <a:spcPct val="80000"/>
              </a:lnSpc>
              <a:spcBef>
                <a:spcPts val="600"/>
              </a:spcBef>
            </a:pPr>
            <a:r>
              <a:rPr lang="en-GB"/>
              <a:t>Serve </a:t>
            </a:r>
            <a:r>
              <a:rPr lang="en-GB" dirty="0"/>
              <a:t>real-time applications</a:t>
            </a:r>
          </a:p>
          <a:p>
            <a:pPr lvl="1">
              <a:lnSpc>
                <a:spcPct val="80000"/>
              </a:lnSpc>
              <a:spcBef>
                <a:spcPts val="600"/>
              </a:spcBef>
            </a:pPr>
            <a:r>
              <a:rPr lang="en-GB" dirty="0"/>
              <a:t>Responds to requests within a guaranteed and predictable delay</a:t>
            </a:r>
          </a:p>
          <a:p>
            <a:pPr lvl="1">
              <a:lnSpc>
                <a:spcPct val="80000"/>
              </a:lnSpc>
              <a:spcBef>
                <a:spcPts val="600"/>
              </a:spcBef>
            </a:pPr>
            <a:r>
              <a:rPr lang="en-GB" dirty="0"/>
              <a:t>Processes data in deterministic cycles</a:t>
            </a:r>
          </a:p>
          <a:p>
            <a:pPr lvl="1">
              <a:lnSpc>
                <a:spcPct val="80000"/>
              </a:lnSpc>
              <a:spcBef>
                <a:spcPts val="600"/>
              </a:spcBef>
            </a:pPr>
            <a:endParaRPr lang="en-GB" dirty="0"/>
          </a:p>
          <a:p>
            <a:pPr>
              <a:lnSpc>
                <a:spcPct val="80000"/>
              </a:lnSpc>
            </a:pPr>
            <a:r>
              <a:rPr lang="en-GB" sz="2000" dirty="0"/>
              <a:t>RTOS aims at deterministic performance foremost, rather than high throughput</a:t>
            </a:r>
          </a:p>
          <a:p>
            <a:pPr lvl="1">
              <a:lnSpc>
                <a:spcPct val="80000"/>
              </a:lnSpc>
              <a:spcBef>
                <a:spcPts val="600"/>
              </a:spcBef>
            </a:pPr>
            <a:r>
              <a:rPr lang="en-GB" dirty="0"/>
              <a:t>Performance can be measured by jitter: the variability of the time it takes to complete a task</a:t>
            </a:r>
          </a:p>
          <a:p>
            <a:pPr lvl="1">
              <a:lnSpc>
                <a:spcPct val="80000"/>
              </a:lnSpc>
              <a:spcBef>
                <a:spcPts val="600"/>
              </a:spcBef>
            </a:pPr>
            <a:r>
              <a:rPr lang="en-GB" dirty="0"/>
              <a:t>Soft RTOS: more jitter, but usually or generally meets a deadline</a:t>
            </a:r>
          </a:p>
          <a:p>
            <a:pPr lvl="1">
              <a:lnSpc>
                <a:spcPct val="80000"/>
              </a:lnSpc>
              <a:spcBef>
                <a:spcPts val="600"/>
              </a:spcBef>
            </a:pPr>
            <a:r>
              <a:rPr lang="en-GB" dirty="0"/>
              <a:t>Hard RTOS: less jitter, can meet a deadline deterministically </a:t>
            </a:r>
          </a:p>
          <a:p>
            <a:endParaRPr lang="en-US" dirty="0"/>
          </a:p>
        </p:txBody>
      </p:sp>
      <p:sp>
        <p:nvSpPr>
          <p:cNvPr id="4" name="Textfeld 3">
            <a:extLst>
              <a:ext uri="{FF2B5EF4-FFF2-40B4-BE49-F238E27FC236}">
                <a16:creationId xmlns:a16="http://schemas.microsoft.com/office/drawing/2014/main" id="{0593596C-4CB2-4B54-B6D2-F4D14D38E3D1}"/>
              </a:ext>
            </a:extLst>
          </p:cNvPr>
          <p:cNvSpPr txBox="1"/>
          <p:nvPr/>
        </p:nvSpPr>
        <p:spPr>
          <a:xfrm>
            <a:off x="692150" y="4525416"/>
            <a:ext cx="10807700" cy="838200"/>
          </a:xfrm>
          <a:prstGeom prst="rect">
            <a:avLst/>
          </a:prstGeom>
          <a:solidFill>
            <a:schemeClr val="bg1">
              <a:lumMod val="85000"/>
            </a:schemeClr>
          </a:solidFill>
        </p:spPr>
        <p:txBody>
          <a:bodyPr vert="horz" wrap="none" lIns="0" tIns="0" rIns="0" bIns="0" rtlCol="0" anchor="ctr">
            <a:normAutofit/>
          </a:bodyPr>
          <a:lstStyle/>
          <a:p>
            <a:pPr algn="ctr"/>
            <a:r>
              <a:rPr lang="en-GB" sz="2000" dirty="0"/>
              <a:t>Real-time (definition): Real-time </a:t>
            </a:r>
            <a:r>
              <a:rPr lang="en-GB" sz="2000"/>
              <a:t>guarantees the completion </a:t>
            </a:r>
            <a:r>
              <a:rPr lang="en-GB" sz="2000" dirty="0"/>
              <a:t>of a process within a defined time interval.</a:t>
            </a:r>
          </a:p>
          <a:p>
            <a:pPr algn="ctr"/>
            <a:r>
              <a:rPr lang="en-GB" sz="2000" dirty="0"/>
              <a:t>Real-time does not make any statement about the total time duration or the processing speed.   </a:t>
            </a:r>
          </a:p>
        </p:txBody>
      </p:sp>
    </p:spTree>
    <p:extLst>
      <p:ext uri="{BB962C8B-B14F-4D97-AF65-F5344CB8AC3E}">
        <p14:creationId xmlns:p14="http://schemas.microsoft.com/office/powerpoint/2010/main" val="189499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9E37-0558-47DA-AD33-0EA2E741770D}"/>
              </a:ext>
            </a:extLst>
          </p:cNvPr>
          <p:cNvSpPr>
            <a:spLocks noGrp="1"/>
          </p:cNvSpPr>
          <p:nvPr>
            <p:ph type="title"/>
          </p:nvPr>
        </p:nvSpPr>
        <p:spPr/>
        <p:txBody>
          <a:bodyPr/>
          <a:lstStyle/>
          <a:p>
            <a:r>
              <a:rPr lang="en-GB" dirty="0"/>
              <a:t>RTOS Design Philosophies</a:t>
            </a:r>
            <a:endParaRPr lang="en-US" dirty="0"/>
          </a:p>
        </p:txBody>
      </p:sp>
      <p:sp>
        <p:nvSpPr>
          <p:cNvPr id="3" name="Content Placeholder 2">
            <a:extLst>
              <a:ext uri="{FF2B5EF4-FFF2-40B4-BE49-F238E27FC236}">
                <a16:creationId xmlns:a16="http://schemas.microsoft.com/office/drawing/2014/main" id="{B858F105-0BFE-46A0-BF15-AD72B06802CB}"/>
              </a:ext>
            </a:extLst>
          </p:cNvPr>
          <p:cNvSpPr>
            <a:spLocks noGrp="1"/>
          </p:cNvSpPr>
          <p:nvPr>
            <p:ph idx="1"/>
          </p:nvPr>
        </p:nvSpPr>
        <p:spPr/>
        <p:txBody>
          <a:bodyPr/>
          <a:lstStyle/>
          <a:p>
            <a:pPr>
              <a:lnSpc>
                <a:spcPct val="80000"/>
              </a:lnSpc>
            </a:pPr>
            <a:r>
              <a:rPr lang="en-GB" sz="2000" dirty="0"/>
              <a:t>There are two common designs for RTOS:</a:t>
            </a:r>
          </a:p>
          <a:p>
            <a:pPr marL="0" indent="0">
              <a:lnSpc>
                <a:spcPct val="80000"/>
              </a:lnSpc>
              <a:buNone/>
            </a:pPr>
            <a:endParaRPr lang="en-GB" sz="2000" dirty="0"/>
          </a:p>
          <a:p>
            <a:pPr lvl="1">
              <a:lnSpc>
                <a:spcPct val="80000"/>
              </a:lnSpc>
              <a:spcBef>
                <a:spcPts val="600"/>
              </a:spcBef>
            </a:pPr>
            <a:r>
              <a:rPr lang="en-GB" dirty="0"/>
              <a:t>Event-driven RTOS</a:t>
            </a:r>
          </a:p>
          <a:p>
            <a:pPr marL="1373787" lvl="2">
              <a:lnSpc>
                <a:spcPct val="80000"/>
              </a:lnSpc>
              <a:spcBef>
                <a:spcPts val="600"/>
              </a:spcBef>
              <a:spcAft>
                <a:spcPts val="600"/>
              </a:spcAft>
            </a:pPr>
            <a:r>
              <a:rPr lang="en-GB" dirty="0"/>
              <a:t> Pre-emptive task scheduling</a:t>
            </a:r>
          </a:p>
          <a:p>
            <a:pPr marL="1373787" lvl="2">
              <a:lnSpc>
                <a:spcPct val="80000"/>
              </a:lnSpc>
              <a:spcBef>
                <a:spcPts val="600"/>
              </a:spcBef>
              <a:spcAft>
                <a:spcPts val="600"/>
              </a:spcAft>
            </a:pPr>
            <a:r>
              <a:rPr lang="en-GB" dirty="0"/>
              <a:t> An event of higher priority needs to be </a:t>
            </a:r>
            <a:r>
              <a:rPr lang="en-GB"/>
              <a:t>served first</a:t>
            </a:r>
            <a:endParaRPr lang="en-GB" dirty="0"/>
          </a:p>
          <a:p>
            <a:pPr marL="1373787" lvl="2">
              <a:lnSpc>
                <a:spcPct val="80000"/>
              </a:lnSpc>
              <a:spcBef>
                <a:spcPts val="600"/>
              </a:spcBef>
              <a:spcAft>
                <a:spcPts val="1600"/>
              </a:spcAft>
            </a:pPr>
            <a:r>
              <a:rPr lang="en-GB" dirty="0"/>
              <a:t> Processes data more responsively</a:t>
            </a:r>
          </a:p>
          <a:p>
            <a:pPr lvl="1">
              <a:lnSpc>
                <a:spcPct val="80000"/>
              </a:lnSpc>
              <a:spcBef>
                <a:spcPts val="600"/>
              </a:spcBef>
            </a:pPr>
            <a:r>
              <a:rPr lang="en-GB" dirty="0"/>
              <a:t>Time-sharing RTOS</a:t>
            </a:r>
          </a:p>
          <a:p>
            <a:pPr marL="1373787" lvl="2">
              <a:lnSpc>
                <a:spcPct val="80000"/>
              </a:lnSpc>
              <a:spcBef>
                <a:spcPts val="600"/>
              </a:spcBef>
              <a:spcAft>
                <a:spcPts val="600"/>
              </a:spcAft>
            </a:pPr>
            <a:r>
              <a:rPr lang="en-GB" dirty="0"/>
              <a:t> Non-pre-emptive task scheduling</a:t>
            </a:r>
          </a:p>
          <a:p>
            <a:pPr marL="1373787" lvl="2">
              <a:lnSpc>
                <a:spcPct val="80000"/>
              </a:lnSpc>
              <a:spcBef>
                <a:spcPts val="600"/>
              </a:spcBef>
              <a:spcAft>
                <a:spcPts val="600"/>
              </a:spcAft>
            </a:pPr>
            <a:r>
              <a:rPr lang="en-GB" dirty="0"/>
              <a:t> Tasks are switched on a regular clocked interrupt, and on events, e</a:t>
            </a:r>
            <a:r>
              <a:rPr lang="en-GB"/>
              <a:t>.g., round </a:t>
            </a:r>
            <a:r>
              <a:rPr lang="en-GB" dirty="0"/>
              <a:t>robin scheduling</a:t>
            </a:r>
          </a:p>
          <a:p>
            <a:pPr marL="1373787" lvl="2">
              <a:lnSpc>
                <a:spcPct val="80000"/>
              </a:lnSpc>
              <a:spcBef>
                <a:spcPts val="600"/>
              </a:spcBef>
              <a:spcAft>
                <a:spcPts val="600"/>
              </a:spcAft>
            </a:pPr>
            <a:r>
              <a:rPr lang="en-GB" dirty="0"/>
              <a:t> Tasks are switched more often, giving a smoother multitasking</a:t>
            </a:r>
          </a:p>
          <a:p>
            <a:pPr marL="1373787" lvl="2">
              <a:lnSpc>
                <a:spcPct val="80000"/>
              </a:lnSpc>
              <a:spcBef>
                <a:spcPts val="600"/>
              </a:spcBef>
              <a:spcAft>
                <a:spcPts val="600"/>
              </a:spcAft>
            </a:pPr>
            <a:r>
              <a:rPr lang="en-GB" dirty="0"/>
              <a:t> However, unnecessary task switching results in undesired overheads</a:t>
            </a:r>
          </a:p>
          <a:p>
            <a:endParaRPr lang="en-US" dirty="0"/>
          </a:p>
        </p:txBody>
      </p:sp>
    </p:spTree>
    <p:extLst>
      <p:ext uri="{BB962C8B-B14F-4D97-AF65-F5344CB8AC3E}">
        <p14:creationId xmlns:p14="http://schemas.microsoft.com/office/powerpoint/2010/main" val="374886451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3373</Words>
  <Application>Microsoft Office PowerPoint</Application>
  <PresentationFormat>Widescreen</PresentationFormat>
  <Paragraphs>368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Lucida Console</vt:lpstr>
      <vt:lpstr>Wingdings</vt:lpstr>
      <vt:lpstr>Arm_PPT_Public</vt:lpstr>
      <vt:lpstr>Real-Time  Operating  Systems</vt:lpstr>
      <vt:lpstr>Module Syllabus</vt:lpstr>
      <vt:lpstr>Operating System Overview</vt:lpstr>
      <vt:lpstr>Functions of an Operating System</vt:lpstr>
      <vt:lpstr>Operating System Services</vt:lpstr>
      <vt:lpstr>Types of Operating Systems</vt:lpstr>
      <vt:lpstr>Types of Operating System</vt:lpstr>
      <vt:lpstr>Real-Time Operating System Overview</vt:lpstr>
      <vt:lpstr>RTOS Design Philosophies</vt:lpstr>
      <vt:lpstr>RTOS Task Scheduling</vt:lpstr>
      <vt:lpstr>Highlights of Arm Keil RTX RTOS</vt:lpstr>
      <vt:lpstr>Mbed RTOS</vt:lpstr>
      <vt:lpstr>Threads</vt:lpstr>
      <vt:lpstr>Mbed API for Threads</vt:lpstr>
      <vt:lpstr>Thread Example</vt:lpstr>
      <vt:lpstr>Mutex</vt:lpstr>
      <vt:lpstr>Mutex Example</vt:lpstr>
      <vt:lpstr>Semaphore</vt:lpstr>
      <vt:lpstr>Semaphore Example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2019-10-23T09:18:17Z</dcterms:created>
  <dcterms:modified xsi:type="dcterms:W3CDTF">2020-03-17T18:09:13Z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