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7"/>
  </p:notesMasterIdLst>
  <p:handoutMasterIdLst>
    <p:handoutMasterId r:id="rId48"/>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713" autoAdjust="0"/>
  </p:normalViewPr>
  <p:slideViewPr>
    <p:cSldViewPr snapToGrid="0">
      <p:cViewPr varScale="1">
        <p:scale>
          <a:sx n="94" d="100"/>
          <a:sy n="94" d="100"/>
        </p:scale>
        <p:origin x="10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00BAE-B822-47D3-A966-ABC1097B76A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ABCEA9-DE61-4172-8143-C68997526C69}">
      <dgm:prSet custT="1"/>
      <dgm:spPr/>
      <dgm:t>
        <a:bodyPr/>
        <a:lstStyle/>
        <a:p>
          <a:r>
            <a:rPr lang="en-GB" sz="2000" dirty="0"/>
            <a:t>Instructions supported by the Cortex-M4 processor can be grouped as follows:</a:t>
          </a:r>
          <a:endParaRPr lang="en-US" sz="2000" dirty="0"/>
        </a:p>
      </dgm:t>
    </dgm:pt>
    <dgm:pt modelId="{35BF9E60-8533-4968-A65B-A0BFAC557C29}" type="parTrans" cxnId="{DD0F5872-B498-4CCF-B289-985F86FC2E58}">
      <dgm:prSet/>
      <dgm:spPr/>
      <dgm:t>
        <a:bodyPr/>
        <a:lstStyle/>
        <a:p>
          <a:endParaRPr lang="en-US"/>
        </a:p>
      </dgm:t>
    </dgm:pt>
    <dgm:pt modelId="{3388B333-2551-402E-A645-1F4EBD841640}" type="sibTrans" cxnId="{DD0F5872-B498-4CCF-B289-985F86FC2E58}">
      <dgm:prSet/>
      <dgm:spPr/>
      <dgm:t>
        <a:bodyPr/>
        <a:lstStyle/>
        <a:p>
          <a:endParaRPr lang="en-US"/>
        </a:p>
      </dgm:t>
    </dgm:pt>
    <dgm:pt modelId="{BED95F7C-90B9-4428-829C-6ED286B0C203}">
      <dgm:prSet custT="1"/>
      <dgm:spPr>
        <a:solidFill>
          <a:schemeClr val="bg1">
            <a:alpha val="90000"/>
          </a:schemeClr>
        </a:solidFill>
        <a:ln w="19050">
          <a:solidFill>
            <a:schemeClr val="accent1">
              <a:alpha val="90000"/>
            </a:schemeClr>
          </a:solidFill>
        </a:ln>
      </dgm:spPr>
      <dgm:t>
        <a:bodyPr/>
        <a:lstStyle/>
        <a:p>
          <a:r>
            <a:rPr lang="en-GB" sz="1400" dirty="0"/>
            <a:t>Memory access instructions</a:t>
          </a:r>
          <a:endParaRPr lang="en-US" sz="1400" dirty="0"/>
        </a:p>
      </dgm:t>
    </dgm:pt>
    <dgm:pt modelId="{1690029D-30E6-411A-97E4-6215691A1E7B}" type="parTrans" cxnId="{743291CC-926B-4B68-8B06-AFF468DAB4C7}">
      <dgm:prSet/>
      <dgm:spPr/>
      <dgm:t>
        <a:bodyPr/>
        <a:lstStyle/>
        <a:p>
          <a:endParaRPr lang="en-US"/>
        </a:p>
      </dgm:t>
    </dgm:pt>
    <dgm:pt modelId="{4F60312B-5B41-4BD2-83F4-702A5EB1ABCC}" type="sibTrans" cxnId="{743291CC-926B-4B68-8B06-AFF468DAB4C7}">
      <dgm:prSet/>
      <dgm:spPr/>
      <dgm:t>
        <a:bodyPr/>
        <a:lstStyle/>
        <a:p>
          <a:endParaRPr lang="en-US"/>
        </a:p>
      </dgm:t>
    </dgm:pt>
    <dgm:pt modelId="{764BCE16-3C45-418D-8D38-294C15A883E7}">
      <dgm:prSet custT="1"/>
      <dgm:spPr>
        <a:solidFill>
          <a:schemeClr val="bg1">
            <a:alpha val="90000"/>
          </a:schemeClr>
        </a:solidFill>
        <a:ln w="19050">
          <a:solidFill>
            <a:schemeClr val="accent1">
              <a:alpha val="90000"/>
            </a:schemeClr>
          </a:solidFill>
        </a:ln>
      </dgm:spPr>
      <dgm:t>
        <a:bodyPr/>
        <a:lstStyle/>
        <a:p>
          <a:r>
            <a:rPr lang="en-GB" sz="1400" dirty="0"/>
            <a:t>General data processing instructions</a:t>
          </a:r>
          <a:endParaRPr lang="en-US" sz="1400" dirty="0"/>
        </a:p>
      </dgm:t>
    </dgm:pt>
    <dgm:pt modelId="{7ADED497-1BC6-4373-85F3-21D360353EC0}" type="parTrans" cxnId="{431242B0-5949-4367-BDB8-D20B07097126}">
      <dgm:prSet/>
      <dgm:spPr/>
      <dgm:t>
        <a:bodyPr/>
        <a:lstStyle/>
        <a:p>
          <a:endParaRPr lang="en-US"/>
        </a:p>
      </dgm:t>
    </dgm:pt>
    <dgm:pt modelId="{37CDE6B9-817A-4018-BFFB-2ADD6B1DA79F}" type="sibTrans" cxnId="{431242B0-5949-4367-BDB8-D20B07097126}">
      <dgm:prSet/>
      <dgm:spPr/>
      <dgm:t>
        <a:bodyPr/>
        <a:lstStyle/>
        <a:p>
          <a:endParaRPr lang="en-US"/>
        </a:p>
      </dgm:t>
    </dgm:pt>
    <dgm:pt modelId="{2CECCEE2-8E1E-4D19-A319-81A1698BFF23}">
      <dgm:prSet custT="1"/>
      <dgm:spPr>
        <a:solidFill>
          <a:schemeClr val="bg1">
            <a:alpha val="90000"/>
          </a:schemeClr>
        </a:solidFill>
        <a:ln w="19050">
          <a:solidFill>
            <a:schemeClr val="accent1">
              <a:alpha val="90000"/>
            </a:schemeClr>
          </a:solidFill>
        </a:ln>
      </dgm:spPr>
      <dgm:t>
        <a:bodyPr/>
        <a:lstStyle/>
        <a:p>
          <a:r>
            <a:rPr lang="en-GB" sz="1400" dirty="0"/>
            <a:t>Multiply and divide instructions</a:t>
          </a:r>
          <a:endParaRPr lang="en-US" sz="1400" dirty="0"/>
        </a:p>
      </dgm:t>
    </dgm:pt>
    <dgm:pt modelId="{45D3C6DE-E936-496B-B1F5-3F0F80D02383}" type="parTrans" cxnId="{8D1ADC04-40BF-46D5-8095-C91F0D9B410B}">
      <dgm:prSet/>
      <dgm:spPr/>
      <dgm:t>
        <a:bodyPr/>
        <a:lstStyle/>
        <a:p>
          <a:endParaRPr lang="en-US"/>
        </a:p>
      </dgm:t>
    </dgm:pt>
    <dgm:pt modelId="{21BA29D1-9506-4E1D-B22B-63F76201BD9D}" type="sibTrans" cxnId="{8D1ADC04-40BF-46D5-8095-C91F0D9B410B}">
      <dgm:prSet/>
      <dgm:spPr/>
      <dgm:t>
        <a:bodyPr/>
        <a:lstStyle/>
        <a:p>
          <a:endParaRPr lang="en-US"/>
        </a:p>
      </dgm:t>
    </dgm:pt>
    <dgm:pt modelId="{D22343BC-78CA-4977-B366-BB07C8F163F3}">
      <dgm:prSet custT="1"/>
      <dgm:spPr>
        <a:solidFill>
          <a:schemeClr val="bg1">
            <a:alpha val="90000"/>
          </a:schemeClr>
        </a:solidFill>
        <a:ln w="19050">
          <a:solidFill>
            <a:schemeClr val="accent1">
              <a:alpha val="90000"/>
            </a:schemeClr>
          </a:solidFill>
        </a:ln>
      </dgm:spPr>
      <dgm:t>
        <a:bodyPr/>
        <a:lstStyle/>
        <a:p>
          <a:r>
            <a:rPr lang="en-GB" sz="1400" dirty="0"/>
            <a:t>Saturating instructions</a:t>
          </a:r>
          <a:endParaRPr lang="en-US" sz="1400" dirty="0"/>
        </a:p>
      </dgm:t>
    </dgm:pt>
    <dgm:pt modelId="{E039C036-9375-4AE1-A4EC-BE4FA2E5ACAB}" type="parTrans" cxnId="{B6BB278C-8EA4-4B0E-8333-E71FBF31AFFD}">
      <dgm:prSet/>
      <dgm:spPr/>
      <dgm:t>
        <a:bodyPr/>
        <a:lstStyle/>
        <a:p>
          <a:endParaRPr lang="en-US"/>
        </a:p>
      </dgm:t>
    </dgm:pt>
    <dgm:pt modelId="{010FA1E8-191D-441A-8D92-46E550DA9FE1}" type="sibTrans" cxnId="{B6BB278C-8EA4-4B0E-8333-E71FBF31AFFD}">
      <dgm:prSet/>
      <dgm:spPr/>
      <dgm:t>
        <a:bodyPr/>
        <a:lstStyle/>
        <a:p>
          <a:endParaRPr lang="en-US"/>
        </a:p>
      </dgm:t>
    </dgm:pt>
    <dgm:pt modelId="{C947F840-23B6-435C-9E8D-3C39DF7DA643}">
      <dgm:prSet custT="1"/>
      <dgm:spPr>
        <a:solidFill>
          <a:schemeClr val="bg1">
            <a:alpha val="90000"/>
          </a:schemeClr>
        </a:solidFill>
        <a:ln w="19050">
          <a:solidFill>
            <a:schemeClr val="accent1">
              <a:alpha val="90000"/>
            </a:schemeClr>
          </a:solidFill>
        </a:ln>
      </dgm:spPr>
      <dgm:t>
        <a:bodyPr/>
        <a:lstStyle/>
        <a:p>
          <a:r>
            <a:rPr lang="en-GB" sz="1400" dirty="0"/>
            <a:t>Packing and unpacking instructions</a:t>
          </a:r>
          <a:endParaRPr lang="en-US" sz="1400" dirty="0"/>
        </a:p>
      </dgm:t>
    </dgm:pt>
    <dgm:pt modelId="{C0885004-1B8B-4C53-BAD3-D4C15DB13F39}" type="parTrans" cxnId="{61512EDC-557B-425A-8A60-B1744BD6B238}">
      <dgm:prSet/>
      <dgm:spPr/>
      <dgm:t>
        <a:bodyPr/>
        <a:lstStyle/>
        <a:p>
          <a:endParaRPr lang="en-US"/>
        </a:p>
      </dgm:t>
    </dgm:pt>
    <dgm:pt modelId="{20F092DB-6797-4977-80AF-82FA16E4B25D}" type="sibTrans" cxnId="{61512EDC-557B-425A-8A60-B1744BD6B238}">
      <dgm:prSet/>
      <dgm:spPr/>
      <dgm:t>
        <a:bodyPr/>
        <a:lstStyle/>
        <a:p>
          <a:endParaRPr lang="en-US"/>
        </a:p>
      </dgm:t>
    </dgm:pt>
    <dgm:pt modelId="{F3DE69C3-F843-441A-A89F-EFE82D7B0108}">
      <dgm:prSet custT="1"/>
      <dgm:spPr>
        <a:solidFill>
          <a:schemeClr val="bg1">
            <a:alpha val="90000"/>
          </a:schemeClr>
        </a:solidFill>
        <a:ln w="19050">
          <a:solidFill>
            <a:schemeClr val="accent1">
              <a:alpha val="90000"/>
            </a:schemeClr>
          </a:solidFill>
        </a:ln>
      </dgm:spPr>
      <dgm:t>
        <a:bodyPr/>
        <a:lstStyle/>
        <a:p>
          <a:r>
            <a:rPr lang="en-GB" sz="1400" dirty="0"/>
            <a:t>Bitfield instructions</a:t>
          </a:r>
          <a:endParaRPr lang="en-US" sz="1400" dirty="0"/>
        </a:p>
      </dgm:t>
    </dgm:pt>
    <dgm:pt modelId="{C0B5BD6C-16E7-4E24-9471-90D417F1B586}" type="parTrans" cxnId="{B26A4505-72A2-4D74-9F12-A9453D9D6661}">
      <dgm:prSet/>
      <dgm:spPr/>
      <dgm:t>
        <a:bodyPr/>
        <a:lstStyle/>
        <a:p>
          <a:endParaRPr lang="en-US"/>
        </a:p>
      </dgm:t>
    </dgm:pt>
    <dgm:pt modelId="{F09199D3-9A3A-4A84-B283-A364D1B9FE35}" type="sibTrans" cxnId="{B26A4505-72A2-4D74-9F12-A9453D9D6661}">
      <dgm:prSet/>
      <dgm:spPr/>
      <dgm:t>
        <a:bodyPr/>
        <a:lstStyle/>
        <a:p>
          <a:endParaRPr lang="en-US"/>
        </a:p>
      </dgm:t>
    </dgm:pt>
    <dgm:pt modelId="{86F71411-751C-48DC-AAAA-042279A357F2}">
      <dgm:prSet custT="1"/>
      <dgm:spPr>
        <a:solidFill>
          <a:schemeClr val="bg1">
            <a:alpha val="90000"/>
          </a:schemeClr>
        </a:solidFill>
        <a:ln w="19050">
          <a:solidFill>
            <a:schemeClr val="accent1">
              <a:alpha val="90000"/>
            </a:schemeClr>
          </a:solidFill>
        </a:ln>
      </dgm:spPr>
      <dgm:t>
        <a:bodyPr/>
        <a:lstStyle/>
        <a:p>
          <a:r>
            <a:rPr lang="en-GB" sz="1400" dirty="0"/>
            <a:t>Branch and control instructions</a:t>
          </a:r>
          <a:endParaRPr lang="en-US" sz="1400" dirty="0"/>
        </a:p>
      </dgm:t>
    </dgm:pt>
    <dgm:pt modelId="{3A26EBD0-591B-409B-91E2-E475749B86D2}" type="parTrans" cxnId="{C9FC2883-9C32-4889-AC8A-9EFAF3560794}">
      <dgm:prSet/>
      <dgm:spPr/>
      <dgm:t>
        <a:bodyPr/>
        <a:lstStyle/>
        <a:p>
          <a:endParaRPr lang="en-US"/>
        </a:p>
      </dgm:t>
    </dgm:pt>
    <dgm:pt modelId="{D3677867-1B4C-4DBF-A9C2-746E8A7A5AB4}" type="sibTrans" cxnId="{C9FC2883-9C32-4889-AC8A-9EFAF3560794}">
      <dgm:prSet/>
      <dgm:spPr/>
      <dgm:t>
        <a:bodyPr/>
        <a:lstStyle/>
        <a:p>
          <a:endParaRPr lang="en-US"/>
        </a:p>
      </dgm:t>
    </dgm:pt>
    <dgm:pt modelId="{F3E7EC21-3DC0-43AA-B570-9DD2549EF480}">
      <dgm:prSet custT="1"/>
      <dgm:spPr>
        <a:solidFill>
          <a:schemeClr val="bg1">
            <a:alpha val="90000"/>
          </a:schemeClr>
        </a:solidFill>
        <a:ln w="19050">
          <a:solidFill>
            <a:schemeClr val="accent1">
              <a:alpha val="90000"/>
            </a:schemeClr>
          </a:solidFill>
        </a:ln>
      </dgm:spPr>
      <dgm:t>
        <a:bodyPr/>
        <a:lstStyle/>
        <a:p>
          <a:r>
            <a:rPr lang="en-GB" sz="1400" dirty="0"/>
            <a:t>Miscellaneous instructions</a:t>
          </a:r>
          <a:endParaRPr lang="en-US" sz="1400" dirty="0"/>
        </a:p>
      </dgm:t>
    </dgm:pt>
    <dgm:pt modelId="{9973AB17-4FB6-47D6-B8DD-4C2018BFB875}" type="parTrans" cxnId="{CF36AF0B-1390-4AF5-A2E9-C2741A9491EA}">
      <dgm:prSet/>
      <dgm:spPr/>
      <dgm:t>
        <a:bodyPr/>
        <a:lstStyle/>
        <a:p>
          <a:endParaRPr lang="en-US"/>
        </a:p>
      </dgm:t>
    </dgm:pt>
    <dgm:pt modelId="{9C6BCAD4-77D7-42D3-9E08-C1610EEE56C6}" type="sibTrans" cxnId="{CF36AF0B-1390-4AF5-A2E9-C2741A9491EA}">
      <dgm:prSet/>
      <dgm:spPr/>
      <dgm:t>
        <a:bodyPr/>
        <a:lstStyle/>
        <a:p>
          <a:endParaRPr lang="en-US"/>
        </a:p>
      </dgm:t>
    </dgm:pt>
    <dgm:pt modelId="{F04D5D81-578F-4E96-BD5D-08F0C896E90C}">
      <dgm:prSet custT="1"/>
      <dgm:spPr>
        <a:solidFill>
          <a:schemeClr val="bg1">
            <a:alpha val="90000"/>
          </a:schemeClr>
        </a:solidFill>
        <a:ln w="19050">
          <a:solidFill>
            <a:schemeClr val="accent1">
              <a:alpha val="90000"/>
            </a:schemeClr>
          </a:solidFill>
        </a:ln>
      </dgm:spPr>
      <dgm:t>
        <a:bodyPr/>
        <a:lstStyle/>
        <a:p>
          <a:r>
            <a:rPr lang="en-GB" sz="1400" dirty="0"/>
            <a:t>Floating-point instructions </a:t>
          </a:r>
          <a:endParaRPr lang="en-US" sz="1400" dirty="0"/>
        </a:p>
      </dgm:t>
    </dgm:pt>
    <dgm:pt modelId="{25D313C1-5492-4757-B4A9-E5DF8C2513F7}" type="parTrans" cxnId="{B2AACB10-67E1-4DC8-A87C-FD7C8CA98B1D}">
      <dgm:prSet/>
      <dgm:spPr/>
      <dgm:t>
        <a:bodyPr/>
        <a:lstStyle/>
        <a:p>
          <a:endParaRPr lang="en-US"/>
        </a:p>
      </dgm:t>
    </dgm:pt>
    <dgm:pt modelId="{DE9248C6-9347-4257-9B1A-C5B9C9796A97}" type="sibTrans" cxnId="{B2AACB10-67E1-4DC8-A87C-FD7C8CA98B1D}">
      <dgm:prSet/>
      <dgm:spPr/>
      <dgm:t>
        <a:bodyPr/>
        <a:lstStyle/>
        <a:p>
          <a:endParaRPr lang="en-US"/>
        </a:p>
      </dgm:t>
    </dgm:pt>
    <dgm:pt modelId="{E2E93F43-A516-46CA-B1F8-EF3AC59A8F5B}" type="pres">
      <dgm:prSet presAssocID="{E5F00BAE-B822-47D3-A966-ABC1097B76AC}" presName="Name0" presStyleCnt="0">
        <dgm:presLayoutVars>
          <dgm:dir/>
          <dgm:animLvl val="lvl"/>
          <dgm:resizeHandles val="exact"/>
        </dgm:presLayoutVars>
      </dgm:prSet>
      <dgm:spPr/>
    </dgm:pt>
    <dgm:pt modelId="{2C729F7D-9BEE-4F17-B52E-1EBB237C4284}" type="pres">
      <dgm:prSet presAssocID="{02ABCEA9-DE61-4172-8143-C68997526C69}" presName="composite" presStyleCnt="0"/>
      <dgm:spPr/>
    </dgm:pt>
    <dgm:pt modelId="{3A9AE445-94D4-44C0-9B3A-2FEED10869BF}" type="pres">
      <dgm:prSet presAssocID="{02ABCEA9-DE61-4172-8143-C68997526C69}" presName="parTx" presStyleLbl="alignNode1" presStyleIdx="0" presStyleCnt="1">
        <dgm:presLayoutVars>
          <dgm:chMax val="0"/>
          <dgm:chPref val="0"/>
          <dgm:bulletEnabled val="1"/>
        </dgm:presLayoutVars>
      </dgm:prSet>
      <dgm:spPr/>
    </dgm:pt>
    <dgm:pt modelId="{54B093AB-6E83-4BE8-BF70-53D50527D70A}" type="pres">
      <dgm:prSet presAssocID="{02ABCEA9-DE61-4172-8143-C68997526C69}" presName="desTx" presStyleLbl="alignAccFollowNode1" presStyleIdx="0" presStyleCnt="1" custScaleX="99790">
        <dgm:presLayoutVars>
          <dgm:bulletEnabled val="1"/>
        </dgm:presLayoutVars>
      </dgm:prSet>
      <dgm:spPr/>
    </dgm:pt>
  </dgm:ptLst>
  <dgm:cxnLst>
    <dgm:cxn modelId="{788C3404-7440-4C29-90CD-5B80EAE4CCCF}" type="presOf" srcId="{86F71411-751C-48DC-AAAA-042279A357F2}" destId="{54B093AB-6E83-4BE8-BF70-53D50527D70A}" srcOrd="0" destOrd="6" presId="urn:microsoft.com/office/officeart/2005/8/layout/hList1"/>
    <dgm:cxn modelId="{8D1ADC04-40BF-46D5-8095-C91F0D9B410B}" srcId="{02ABCEA9-DE61-4172-8143-C68997526C69}" destId="{2CECCEE2-8E1E-4D19-A319-81A1698BFF23}" srcOrd="2" destOrd="0" parTransId="{45D3C6DE-E936-496B-B1F5-3F0F80D02383}" sibTransId="{21BA29D1-9506-4E1D-B22B-63F76201BD9D}"/>
    <dgm:cxn modelId="{B26A4505-72A2-4D74-9F12-A9453D9D6661}" srcId="{02ABCEA9-DE61-4172-8143-C68997526C69}" destId="{F3DE69C3-F843-441A-A89F-EFE82D7B0108}" srcOrd="5" destOrd="0" parTransId="{C0B5BD6C-16E7-4E24-9471-90D417F1B586}" sibTransId="{F09199D3-9A3A-4A84-B283-A364D1B9FE35}"/>
    <dgm:cxn modelId="{CF36AF0B-1390-4AF5-A2E9-C2741A9491EA}" srcId="{02ABCEA9-DE61-4172-8143-C68997526C69}" destId="{F3E7EC21-3DC0-43AA-B570-9DD2549EF480}" srcOrd="7" destOrd="0" parTransId="{9973AB17-4FB6-47D6-B8DD-4C2018BFB875}" sibTransId="{9C6BCAD4-77D7-42D3-9E08-C1610EEE56C6}"/>
    <dgm:cxn modelId="{B2AACB10-67E1-4DC8-A87C-FD7C8CA98B1D}" srcId="{02ABCEA9-DE61-4172-8143-C68997526C69}" destId="{F04D5D81-578F-4E96-BD5D-08F0C896E90C}" srcOrd="8" destOrd="0" parTransId="{25D313C1-5492-4757-B4A9-E5DF8C2513F7}" sibTransId="{DE9248C6-9347-4257-9B1A-C5B9C9796A97}"/>
    <dgm:cxn modelId="{F4F86433-7BE3-4B8A-A23E-0339AED1E744}" type="presOf" srcId="{BED95F7C-90B9-4428-829C-6ED286B0C203}" destId="{54B093AB-6E83-4BE8-BF70-53D50527D70A}" srcOrd="0" destOrd="0" presId="urn:microsoft.com/office/officeart/2005/8/layout/hList1"/>
    <dgm:cxn modelId="{E3B74C36-8E3C-4B76-BA64-D91199B0D3F5}" type="presOf" srcId="{F3E7EC21-3DC0-43AA-B570-9DD2549EF480}" destId="{54B093AB-6E83-4BE8-BF70-53D50527D70A}" srcOrd="0" destOrd="7" presId="urn:microsoft.com/office/officeart/2005/8/layout/hList1"/>
    <dgm:cxn modelId="{6E63F664-741C-440D-B67A-4D98D6E2A300}" type="presOf" srcId="{C947F840-23B6-435C-9E8D-3C39DF7DA643}" destId="{54B093AB-6E83-4BE8-BF70-53D50527D70A}" srcOrd="0" destOrd="4" presId="urn:microsoft.com/office/officeart/2005/8/layout/hList1"/>
    <dgm:cxn modelId="{0D900A6C-93E3-4E03-8897-F109B9EC36FB}" type="presOf" srcId="{2CECCEE2-8E1E-4D19-A319-81A1698BFF23}" destId="{54B093AB-6E83-4BE8-BF70-53D50527D70A}" srcOrd="0" destOrd="2" presId="urn:microsoft.com/office/officeart/2005/8/layout/hList1"/>
    <dgm:cxn modelId="{DD0F5872-B498-4CCF-B289-985F86FC2E58}" srcId="{E5F00BAE-B822-47D3-A966-ABC1097B76AC}" destId="{02ABCEA9-DE61-4172-8143-C68997526C69}" srcOrd="0" destOrd="0" parTransId="{35BF9E60-8533-4968-A65B-A0BFAC557C29}" sibTransId="{3388B333-2551-402E-A645-1F4EBD841640}"/>
    <dgm:cxn modelId="{C9FC2883-9C32-4889-AC8A-9EFAF3560794}" srcId="{02ABCEA9-DE61-4172-8143-C68997526C69}" destId="{86F71411-751C-48DC-AAAA-042279A357F2}" srcOrd="6" destOrd="0" parTransId="{3A26EBD0-591B-409B-91E2-E475749B86D2}" sibTransId="{D3677867-1B4C-4DBF-A9C2-746E8A7A5AB4}"/>
    <dgm:cxn modelId="{B6BB278C-8EA4-4B0E-8333-E71FBF31AFFD}" srcId="{02ABCEA9-DE61-4172-8143-C68997526C69}" destId="{D22343BC-78CA-4977-B366-BB07C8F163F3}" srcOrd="3" destOrd="0" parTransId="{E039C036-9375-4AE1-A4EC-BE4FA2E5ACAB}" sibTransId="{010FA1E8-191D-441A-8D92-46E550DA9FE1}"/>
    <dgm:cxn modelId="{2EE0DE93-F8E7-4ADC-A85B-C0B0ABC109B0}" type="presOf" srcId="{F04D5D81-578F-4E96-BD5D-08F0C896E90C}" destId="{54B093AB-6E83-4BE8-BF70-53D50527D70A}" srcOrd="0" destOrd="8" presId="urn:microsoft.com/office/officeart/2005/8/layout/hList1"/>
    <dgm:cxn modelId="{C7CA28AF-C160-4B15-97EC-005FFF7B8AE7}" type="presOf" srcId="{F3DE69C3-F843-441A-A89F-EFE82D7B0108}" destId="{54B093AB-6E83-4BE8-BF70-53D50527D70A}" srcOrd="0" destOrd="5" presId="urn:microsoft.com/office/officeart/2005/8/layout/hList1"/>
    <dgm:cxn modelId="{431242B0-5949-4367-BDB8-D20B07097126}" srcId="{02ABCEA9-DE61-4172-8143-C68997526C69}" destId="{764BCE16-3C45-418D-8D38-294C15A883E7}" srcOrd="1" destOrd="0" parTransId="{7ADED497-1BC6-4373-85F3-21D360353EC0}" sibTransId="{37CDE6B9-817A-4018-BFFB-2ADD6B1DA79F}"/>
    <dgm:cxn modelId="{D36510B5-15D8-493E-B246-B2F37F022FBC}" type="presOf" srcId="{764BCE16-3C45-418D-8D38-294C15A883E7}" destId="{54B093AB-6E83-4BE8-BF70-53D50527D70A}" srcOrd="0" destOrd="1" presId="urn:microsoft.com/office/officeart/2005/8/layout/hList1"/>
    <dgm:cxn modelId="{743291CC-926B-4B68-8B06-AFF468DAB4C7}" srcId="{02ABCEA9-DE61-4172-8143-C68997526C69}" destId="{BED95F7C-90B9-4428-829C-6ED286B0C203}" srcOrd="0" destOrd="0" parTransId="{1690029D-30E6-411A-97E4-6215691A1E7B}" sibTransId="{4F60312B-5B41-4BD2-83F4-702A5EB1ABCC}"/>
    <dgm:cxn modelId="{E42A60D6-092F-4171-9FED-394209919C26}" type="presOf" srcId="{D22343BC-78CA-4977-B366-BB07C8F163F3}" destId="{54B093AB-6E83-4BE8-BF70-53D50527D70A}" srcOrd="0" destOrd="3" presId="urn:microsoft.com/office/officeart/2005/8/layout/hList1"/>
    <dgm:cxn modelId="{61512EDC-557B-425A-8A60-B1744BD6B238}" srcId="{02ABCEA9-DE61-4172-8143-C68997526C69}" destId="{C947F840-23B6-435C-9E8D-3C39DF7DA643}" srcOrd="4" destOrd="0" parTransId="{C0885004-1B8B-4C53-BAD3-D4C15DB13F39}" sibTransId="{20F092DB-6797-4977-80AF-82FA16E4B25D}"/>
    <dgm:cxn modelId="{656693E3-2A8F-4121-845C-7363C42AAA77}" type="presOf" srcId="{E5F00BAE-B822-47D3-A966-ABC1097B76AC}" destId="{E2E93F43-A516-46CA-B1F8-EF3AC59A8F5B}" srcOrd="0" destOrd="0" presId="urn:microsoft.com/office/officeart/2005/8/layout/hList1"/>
    <dgm:cxn modelId="{4A85D6E4-56E8-420F-B6AF-AA732F528185}" type="presOf" srcId="{02ABCEA9-DE61-4172-8143-C68997526C69}" destId="{3A9AE445-94D4-44C0-9B3A-2FEED10869BF}" srcOrd="0" destOrd="0" presId="urn:microsoft.com/office/officeart/2005/8/layout/hList1"/>
    <dgm:cxn modelId="{16095F48-576C-4361-BDE1-C05C00FAE7DF}" type="presParOf" srcId="{E2E93F43-A516-46CA-B1F8-EF3AC59A8F5B}" destId="{2C729F7D-9BEE-4F17-B52E-1EBB237C4284}" srcOrd="0" destOrd="0" presId="urn:microsoft.com/office/officeart/2005/8/layout/hList1"/>
    <dgm:cxn modelId="{237786C2-ED79-47E0-8B3C-DBF2D456A099}" type="presParOf" srcId="{2C729F7D-9BEE-4F17-B52E-1EBB237C4284}" destId="{3A9AE445-94D4-44C0-9B3A-2FEED10869BF}" srcOrd="0" destOrd="0" presId="urn:microsoft.com/office/officeart/2005/8/layout/hList1"/>
    <dgm:cxn modelId="{2A226679-FC13-4CA8-95DB-AFA85960EB24}" type="presParOf" srcId="{2C729F7D-9BEE-4F17-B52E-1EBB237C4284}" destId="{54B093AB-6E83-4BE8-BF70-53D50527D7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AE445-94D4-44C0-9B3A-2FEED10869BF}">
      <dsp:nvSpPr>
        <dsp:cNvPr id="0" name=""/>
        <dsp:cNvSpPr/>
      </dsp:nvSpPr>
      <dsp:spPr>
        <a:xfrm>
          <a:off x="0" y="12681"/>
          <a:ext cx="6864861"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Instructions supported by the Cortex-M4 processor can be grouped as follows:</a:t>
          </a:r>
          <a:endParaRPr lang="en-US" sz="2000" kern="1200" dirty="0"/>
        </a:p>
      </dsp:txBody>
      <dsp:txXfrm>
        <a:off x="0" y="12681"/>
        <a:ext cx="6864861" cy="950400"/>
      </dsp:txXfrm>
    </dsp:sp>
    <dsp:sp modelId="{54B093AB-6E83-4BE8-BF70-53D50527D70A}">
      <dsp:nvSpPr>
        <dsp:cNvPr id="0" name=""/>
        <dsp:cNvSpPr/>
      </dsp:nvSpPr>
      <dsp:spPr>
        <a:xfrm>
          <a:off x="7208" y="963081"/>
          <a:ext cx="6850444" cy="2219332"/>
        </a:xfrm>
        <a:prstGeom prst="rect">
          <a:avLst/>
        </a:prstGeom>
        <a:solidFill>
          <a:schemeClr val="bg1">
            <a:alpha val="90000"/>
          </a:schemeClr>
        </a:solidFill>
        <a:ln w="1905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Memory access instructions</a:t>
          </a:r>
          <a:endParaRPr lang="en-US" sz="1400" kern="1200" dirty="0"/>
        </a:p>
        <a:p>
          <a:pPr marL="114300" lvl="1" indent="-114300" algn="l" defTabSz="622300">
            <a:lnSpc>
              <a:spcPct val="90000"/>
            </a:lnSpc>
            <a:spcBef>
              <a:spcPct val="0"/>
            </a:spcBef>
            <a:spcAft>
              <a:spcPct val="15000"/>
            </a:spcAft>
            <a:buChar char="•"/>
          </a:pPr>
          <a:r>
            <a:rPr lang="en-GB" sz="1400" kern="1200" dirty="0"/>
            <a:t>General data processing instructions</a:t>
          </a:r>
          <a:endParaRPr lang="en-US" sz="1400" kern="1200" dirty="0"/>
        </a:p>
        <a:p>
          <a:pPr marL="114300" lvl="1" indent="-114300" algn="l" defTabSz="622300">
            <a:lnSpc>
              <a:spcPct val="90000"/>
            </a:lnSpc>
            <a:spcBef>
              <a:spcPct val="0"/>
            </a:spcBef>
            <a:spcAft>
              <a:spcPct val="15000"/>
            </a:spcAft>
            <a:buChar char="•"/>
          </a:pPr>
          <a:r>
            <a:rPr lang="en-GB" sz="1400" kern="1200" dirty="0"/>
            <a:t>Multiply and divide instructions</a:t>
          </a:r>
          <a:endParaRPr lang="en-US" sz="1400" kern="1200" dirty="0"/>
        </a:p>
        <a:p>
          <a:pPr marL="114300" lvl="1" indent="-114300" algn="l" defTabSz="622300">
            <a:lnSpc>
              <a:spcPct val="90000"/>
            </a:lnSpc>
            <a:spcBef>
              <a:spcPct val="0"/>
            </a:spcBef>
            <a:spcAft>
              <a:spcPct val="15000"/>
            </a:spcAft>
            <a:buChar char="•"/>
          </a:pPr>
          <a:r>
            <a:rPr lang="en-GB" sz="1400" kern="1200" dirty="0"/>
            <a:t>Saturating instructions</a:t>
          </a:r>
          <a:endParaRPr lang="en-US" sz="1400" kern="1200" dirty="0"/>
        </a:p>
        <a:p>
          <a:pPr marL="114300" lvl="1" indent="-114300" algn="l" defTabSz="622300">
            <a:lnSpc>
              <a:spcPct val="90000"/>
            </a:lnSpc>
            <a:spcBef>
              <a:spcPct val="0"/>
            </a:spcBef>
            <a:spcAft>
              <a:spcPct val="15000"/>
            </a:spcAft>
            <a:buChar char="•"/>
          </a:pPr>
          <a:r>
            <a:rPr lang="en-GB" sz="1400" kern="1200" dirty="0"/>
            <a:t>Packing and unpacking instructions</a:t>
          </a:r>
          <a:endParaRPr lang="en-US" sz="1400" kern="1200" dirty="0"/>
        </a:p>
        <a:p>
          <a:pPr marL="114300" lvl="1" indent="-114300" algn="l" defTabSz="622300">
            <a:lnSpc>
              <a:spcPct val="90000"/>
            </a:lnSpc>
            <a:spcBef>
              <a:spcPct val="0"/>
            </a:spcBef>
            <a:spcAft>
              <a:spcPct val="15000"/>
            </a:spcAft>
            <a:buChar char="•"/>
          </a:pPr>
          <a:r>
            <a:rPr lang="en-GB" sz="1400" kern="1200" dirty="0"/>
            <a:t>Bitfield instructions</a:t>
          </a:r>
          <a:endParaRPr lang="en-US" sz="1400" kern="1200" dirty="0"/>
        </a:p>
        <a:p>
          <a:pPr marL="114300" lvl="1" indent="-114300" algn="l" defTabSz="622300">
            <a:lnSpc>
              <a:spcPct val="90000"/>
            </a:lnSpc>
            <a:spcBef>
              <a:spcPct val="0"/>
            </a:spcBef>
            <a:spcAft>
              <a:spcPct val="15000"/>
            </a:spcAft>
            <a:buChar char="•"/>
          </a:pPr>
          <a:r>
            <a:rPr lang="en-GB" sz="1400" kern="1200" dirty="0"/>
            <a:t>Branch and control instructions</a:t>
          </a:r>
          <a:endParaRPr lang="en-US" sz="1400" kern="1200" dirty="0"/>
        </a:p>
        <a:p>
          <a:pPr marL="114300" lvl="1" indent="-114300" algn="l" defTabSz="622300">
            <a:lnSpc>
              <a:spcPct val="90000"/>
            </a:lnSpc>
            <a:spcBef>
              <a:spcPct val="0"/>
            </a:spcBef>
            <a:spcAft>
              <a:spcPct val="15000"/>
            </a:spcAft>
            <a:buChar char="•"/>
          </a:pPr>
          <a:r>
            <a:rPr lang="en-GB" sz="1400" kern="1200" dirty="0"/>
            <a:t>Miscellaneous instructions</a:t>
          </a:r>
          <a:endParaRPr lang="en-US" sz="1400" kern="1200" dirty="0"/>
        </a:p>
        <a:p>
          <a:pPr marL="114300" lvl="1" indent="-114300" algn="l" defTabSz="622300">
            <a:lnSpc>
              <a:spcPct val="90000"/>
            </a:lnSpc>
            <a:spcBef>
              <a:spcPct val="0"/>
            </a:spcBef>
            <a:spcAft>
              <a:spcPct val="15000"/>
            </a:spcAft>
            <a:buChar char="•"/>
          </a:pPr>
          <a:r>
            <a:rPr lang="en-GB" sz="1400" kern="1200" dirty="0"/>
            <a:t>Floating-point instructions </a:t>
          </a:r>
          <a:endParaRPr lang="en-US" sz="1400" kern="1200" dirty="0"/>
        </a:p>
      </dsp:txBody>
      <dsp:txXfrm>
        <a:off x="7208" y="963081"/>
        <a:ext cx="6850444" cy="22193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4/7/2020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4/7/2020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397051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Alternatively, using the bit band operation you can see that we set the desired bit by writing “1” to the alias address and, with a single instruction, we can set the desired bit of the </a:t>
            </a:r>
            <a:r>
              <a:rPr lang="en-GB" dirty="0"/>
              <a:t>0x20000000 address</a:t>
            </a:r>
            <a:r>
              <a:rPr lang="en-GB" baseline="0" dirty="0"/>
              <a:t> to 1, thereby avoiding any data loss.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819561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SRAM-area 0x20000000-0x200FFFFF may be directly accessed</a:t>
            </a:r>
            <a:r>
              <a:rPr lang="en-GB" baseline="0" noProof="0" dirty="0"/>
              <a:t> and manipulated by </a:t>
            </a:r>
            <a:r>
              <a:rPr lang="en-GB" noProof="0" dirty="0"/>
              <a:t>32-bit-instructions in the bit-band alias area 0x22000000-0x23FFFFFF,</a:t>
            </a:r>
            <a:r>
              <a:rPr lang="en-GB" baseline="0" noProof="0" dirty="0"/>
              <a:t> simulating and bitwise manipulating as every original bit is mapped to a byte</a:t>
            </a:r>
            <a:r>
              <a:rPr lang="en-GB" noProof="0" dirty="0"/>
              <a:t>: </a:t>
            </a:r>
          </a:p>
          <a:p>
            <a:r>
              <a:rPr lang="en-GB" noProof="0" dirty="0"/>
              <a:t>0x22000000 equals Bit 0 of 0x20000000</a:t>
            </a:r>
          </a:p>
          <a:p>
            <a:r>
              <a:rPr lang="en-GB" noProof="0" dirty="0"/>
              <a:t>0x22000004 equals Bit 1 of 0x20000000</a:t>
            </a:r>
          </a:p>
          <a:p>
            <a:r>
              <a:rPr lang="en-GB" noProof="0" dirty="0"/>
              <a:t>0x22000008 equals Bit 2 of 0x20000000</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0x22000020 equals Bit 0 of 0x20000001</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t>
            </a:r>
          </a:p>
          <a:p>
            <a:endParaRPr lang="en-GB" noProof="0" dirty="0"/>
          </a:p>
          <a:p>
            <a:r>
              <a:rPr lang="en-GB" noProof="0" dirty="0"/>
              <a:t>bit-band-address =</a:t>
            </a:r>
            <a:r>
              <a:rPr lang="en-GB" baseline="0" noProof="0" dirty="0"/>
              <a:t> b</a:t>
            </a:r>
            <a:r>
              <a:rPr lang="en-GB" noProof="0" dirty="0"/>
              <a:t>it-band-basis-address + (byte-offset × 32) + bit[0-7] × 4) </a:t>
            </a:r>
          </a:p>
          <a:p>
            <a:r>
              <a:rPr lang="en-GB" noProof="0" dirty="0"/>
              <a:t>0x22000020 	</a:t>
            </a:r>
            <a:r>
              <a:rPr lang="en-GB" baseline="0" noProof="0" dirty="0"/>
              <a:t>        </a:t>
            </a:r>
            <a:r>
              <a:rPr lang="en-GB" noProof="0" dirty="0"/>
              <a:t>= 0x22000000                + 1 × 32                  + 0 × 4 </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144341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SRAM and peripheral</a:t>
            </a:r>
            <a:r>
              <a:rPr lang="en-GB" baseline="0" dirty="0"/>
              <a:t> regions include bit band and bit band alias areas. </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42010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r>
              <a:rPr lang="en-GB" baseline="0" dirty="0"/>
              <a:t>it-band operations require fewer (in fact, only one) instructions, and therefore are called “atomic” because they cannot be split further.</a:t>
            </a:r>
          </a:p>
          <a:p>
            <a:endParaRPr lang="en-GB" baseline="0" dirty="0"/>
          </a:p>
          <a:p>
            <a:r>
              <a:rPr lang="en-GB" baseline="0" dirty="0"/>
              <a:t>This also protects them from data corruption caused by interrupts that could modify the just read memory. If the bit manipulation is performed in the traditional way, the memory block is read first, and directly after the reading an interrupt occurs.  Such an interrupt could theoretically modify the just read data in their original destination. After the interrupt releases the processor again, the bit manipulation continues and writes the modified, but not out dated, data back; therefore, a data corruption has occurred.</a:t>
            </a:r>
          </a:p>
          <a:p>
            <a:endParaRPr lang="en-GB" baseline="0" dirty="0"/>
          </a:p>
          <a:p>
            <a:r>
              <a:rPr lang="en-GB" baseline="0" dirty="0"/>
              <a:t>This cannot happen with bit band operations, because they modify the data within one single step. </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73550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program</a:t>
            </a:r>
            <a:r>
              <a:rPr lang="en-GB" baseline="0" dirty="0"/>
              <a:t> starting at 0x00000000 is subdivided into the following parts. First, the vector tables are located. To save memory space, they are consolidated to bytes or words, so-called bit vectors. Therefore, a vector needs to be evaluated bitwise to interpret the meaning or origin of the change. The size of the vector table is 64 byte + 4 byte for each used interrupt vector. T</a:t>
            </a:r>
            <a:r>
              <a:rPr lang="en-GB" dirty="0"/>
              <a:t>he</a:t>
            </a:r>
            <a:r>
              <a:rPr lang="en-GB" baseline="0" dirty="0"/>
              <a:t> start-up routine, program code, and static libraries are located beyond the vector table. </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3572002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GB" dirty="0"/>
              <a:t>After reset, the MSP initializes</a:t>
            </a:r>
            <a:r>
              <a:rPr lang="en-GB" baseline="0" dirty="0"/>
              <a:t> the address of the beginning of the stack. Then, t</a:t>
            </a:r>
            <a:r>
              <a:rPr lang="en-GB" dirty="0"/>
              <a:t>he</a:t>
            </a:r>
            <a:r>
              <a:rPr lang="en-GB" baseline="0" dirty="0"/>
              <a:t> reset vector defines the address of the first line of executable code and is located at address 0x00000004.  From now on, the program can be started and executed line by line.</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4269985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Endianness describes the order in which bytes</a:t>
            </a:r>
            <a:r>
              <a:rPr lang="en-GB" baseline="0" dirty="0"/>
              <a:t> have to be combined in halfwords or words. For Arm architectures, the endianness has little significance as either word wise operations (4 byte) are performed automatically in the correct order by the instruction set, or the information is stored in single bytes regardless of any endianness.</a:t>
            </a:r>
          </a:p>
          <a:p>
            <a:pPr marL="171450" indent="-171450">
              <a:buFontTx/>
              <a:buChar char="-"/>
            </a:pPr>
            <a:endParaRPr lang="en-GB" baseline="0" dirty="0"/>
          </a:p>
          <a:p>
            <a:pPr marL="0" indent="0">
              <a:buFontTx/>
              <a:buNone/>
            </a:pPr>
            <a:r>
              <a:rPr lang="en-GB" baseline="0" dirty="0"/>
              <a:t>Endianness is only important if half words (2 bytes) are manually stored byte wise. In this case, we must consider whether the most significant byte is stored first or last. If the most significant byte is stored at the highest bit positions, this is called “little endianness”. In contrast, if the most significant byte is stored at the lowest bit positions, this is called “big endianness”.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2978145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ＭＳ Ｐゴシック" charset="0"/>
                <a:cs typeface="ＭＳ Ｐゴシック" charset="0"/>
              </a:rPr>
              <a:t>The Arm standard instruction set is 32 bits long with three operand formats for load and store operations, where most instructions can be executed conditionally and in a single cycle. One s</a:t>
            </a:r>
            <a:r>
              <a:rPr lang="en-GB" sz="1100" b="0" i="0" u="none" strike="noStrike" kern="1200" baseline="0" dirty="0">
                <a:solidFill>
                  <a:schemeClr val="tx1"/>
                </a:solidFill>
                <a:latin typeface="+mn-lt"/>
                <a:ea typeface="ＭＳ Ｐゴシック" charset="0"/>
                <a:cs typeface="ＭＳ Ｐゴシック" charset="0"/>
              </a:rPr>
              <a:t>ide effect of the early Arm instruction set is that it required larger program memory than 8- or 16-bit processors, and larger power consumption as more information needed to be moved.</a:t>
            </a:r>
            <a:endParaRPr lang="en-GB" sz="1200" b="0" i="0" u="none" strike="noStrike" kern="1200" baseline="0" dirty="0">
              <a:solidFill>
                <a:schemeClr val="tx1"/>
              </a:solidFill>
              <a:latin typeface="+mn-lt"/>
              <a:ea typeface="ＭＳ Ｐゴシック" charset="0"/>
              <a:cs typeface="ＭＳ Ｐゴシック" charset="0"/>
            </a:endParaRPr>
          </a:p>
          <a:p>
            <a:endParaRPr lang="en-GB" sz="1200" b="0" i="0" u="none" strike="noStrike" kern="1200" baseline="0" dirty="0">
              <a:solidFill>
                <a:schemeClr val="tx1"/>
              </a:solidFill>
              <a:latin typeface="+mn-l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GB" sz="1200" b="0" i="0" u="none" strike="noStrike" kern="1200" baseline="0" dirty="0">
                <a:solidFill>
                  <a:schemeClr val="tx1"/>
                </a:solidFill>
                <a:latin typeface="+mn-lt"/>
                <a:ea typeface="ＭＳ Ｐゴシック" charset="0"/>
                <a:cs typeface="ＭＳ Ｐゴシック" charset="0"/>
              </a:rPr>
              <a:t>By comparison, Thumb-1 is a 16‐bit instruction set which is optimized for code density from C code. It is a subset of the Arm instruction set functionality with better code density, but worse performance. Thumb instructions are executed unconditionally, and many of  the data processing instructions use a 2‐address format. As a result of the dense encoding, Thumb instruction formats are less regular than Arm instruction formats.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404876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earlier processor architectures</a:t>
            </a:r>
            <a:r>
              <a:rPr lang="en-GB" baseline="0" dirty="0"/>
              <a:t>, Arm and Thumb 1 instructions could be mixed, but required switching a multiplexer between the two instruction sets. That reduces the speed due to the switching overhead.</a:t>
            </a:r>
          </a:p>
          <a:p>
            <a:endParaRPr lang="en-GB" baseline="0" dirty="0"/>
          </a:p>
          <a:p>
            <a:r>
              <a:rPr lang="en-GB" dirty="0"/>
              <a:t>Thumb-2 is a superset of the Thumb instruction set. Thumb-2 introduces 32-bit instructions that are mixed with the 16-bit instructions. The Thumb-2 instruction set covers almost all the functionality of the Arm instruction set. Thumb-2 is backwards compatible with the ARMv6 Thumb instruction set.</a:t>
            </a:r>
          </a:p>
          <a:p>
            <a:endParaRPr lang="en-GB" dirty="0"/>
          </a:p>
          <a:p>
            <a:r>
              <a:rPr lang="en-GB" dirty="0"/>
              <a:t>The most important difference between the Thumb-2 instruction set and the Arm instruction set is that most Thumb-2 instructions are unconditional, where as almost all Arm instructions can be conditional. </a:t>
            </a:r>
          </a:p>
          <a:p>
            <a:endParaRPr lang="en-GB" dirty="0"/>
          </a:p>
          <a:p>
            <a:r>
              <a:rPr lang="en-GB" dirty="0"/>
              <a:t>Thumb-2’s performance is close to or better than that of the Arm instruction set, and has the code density of the original Thumb</a:t>
            </a:r>
            <a:r>
              <a:rPr lang="en-GB" baseline="0" dirty="0"/>
              <a:t> 1</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137836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Cortex-M4 implements the Armv7-M instruction set. Armv7-M supports a large number of 32-bit instructions that Thumb-2 technology introduced into the Thumb instruction set. The Floating-point (FP) extension adds single-precision floating-point instructions to the Thumb instruction set. </a:t>
            </a:r>
          </a:p>
          <a:p>
            <a:endParaRPr lang="en-GB" dirty="0"/>
          </a:p>
          <a:p>
            <a:r>
              <a:rPr lang="en-GB" dirty="0"/>
              <a:t>The Thumb instruction stream is a sequence of halfword-aligned halfwords. Each Thumb instruction is either a single 16-bit halfword in that stream, or a 32-bit instruction consisting of two consecutive halfwords in that stream.</a:t>
            </a:r>
          </a:p>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6111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336011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ＭＳ Ｐゴシック" charset="0"/>
                <a:cs typeface="ＭＳ Ｐゴシック" charset="0"/>
              </a:rPr>
              <a:t>Labels are symbolic representations of addresses. You can use labels to mark specific addresses that you want to refer to from other parts of the code. </a:t>
            </a:r>
          </a:p>
          <a:p>
            <a:endParaRPr lang="en-GB" sz="1200" b="0" i="0" kern="1200" noProof="0" dirty="0">
              <a:solidFill>
                <a:schemeClr val="tx1"/>
              </a:solidFill>
              <a:effectLst/>
              <a:latin typeface="+mn-lt"/>
              <a:ea typeface="ＭＳ Ｐゴシック" charset="0"/>
              <a:cs typeface="ＭＳ Ｐゴシック" charset="0"/>
            </a:endParaRPr>
          </a:p>
          <a:p>
            <a:r>
              <a:rPr lang="en-GB" sz="1200" b="0" i="0" kern="1200" noProof="0" dirty="0">
                <a:solidFill>
                  <a:schemeClr val="tx1"/>
                </a:solidFill>
                <a:effectLst/>
                <a:latin typeface="+mn-lt"/>
                <a:ea typeface="ＭＳ Ｐゴシック" charset="0"/>
                <a:cs typeface="ＭＳ Ｐゴシック" charset="0"/>
              </a:rPr>
              <a:t>Mnemonic</a:t>
            </a:r>
            <a:r>
              <a:rPr lang="en-GB" sz="1200" b="0" i="0" kern="1200" baseline="0" noProof="0" dirty="0">
                <a:solidFill>
                  <a:schemeClr val="tx1"/>
                </a:solidFill>
                <a:effectLst/>
                <a:latin typeface="+mn-lt"/>
                <a:ea typeface="ＭＳ Ｐゴシック" charset="0"/>
                <a:cs typeface="ＭＳ Ｐゴシック" charset="0"/>
              </a:rPr>
              <a:t> is the name of the instruction. </a:t>
            </a:r>
            <a:r>
              <a:rPr lang="en-GB" sz="1200" b="0" i="0" kern="1200" dirty="0">
                <a:solidFill>
                  <a:schemeClr val="tx1"/>
                </a:solidFill>
                <a:effectLst/>
                <a:latin typeface="+mn-lt"/>
                <a:ea typeface="ＭＳ Ｐゴシック" charset="0"/>
                <a:cs typeface="ＭＳ Ｐゴシック" charset="0"/>
              </a:rPr>
              <a:t>Most data processing instructions can optionally update the condition flags according to the result of the operation. You can also execute an instruction conditionally, based on the condition flags set in another instruction, either immediately after the instruction that updated the flags, or after any number of intervening instructions that have not updated the flags.</a:t>
            </a:r>
          </a:p>
          <a:p>
            <a:endParaRPr lang="en-GB" sz="1200" b="0" i="0" kern="1200" dirty="0">
              <a:solidFill>
                <a:schemeClr val="tx1"/>
              </a:solidFill>
              <a:effectLst/>
              <a:latin typeface="+mn-lt"/>
              <a:ea typeface="ＭＳ Ｐゴシック" charset="0"/>
              <a:cs typeface="ＭＳ Ｐゴシック" charset="0"/>
            </a:endParaRPr>
          </a:p>
          <a:p>
            <a:r>
              <a:rPr lang="en-GB" sz="1200" b="0" i="0" kern="1200" dirty="0">
                <a:solidFill>
                  <a:schemeClr val="tx1"/>
                </a:solidFill>
                <a:effectLst/>
                <a:latin typeface="+mn-lt"/>
                <a:ea typeface="ＭＳ Ｐゴシック" charset="0"/>
                <a:cs typeface="ＭＳ Ｐゴシック" charset="0"/>
              </a:rPr>
              <a:t>Conditional execution is available by using conditional branches or by adding condition code suffixes to instructions. The condition code suffix enables the processor to test a condition based on the flags. If the condition test of a conditional instruction fails, then the instruction</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does not execute, does not write any value to its destination register, does not affect any of the flags, and does not generate any exception.</a:t>
            </a:r>
          </a:p>
          <a:p>
            <a:endParaRPr lang="en-GB" noProof="0" dirty="0"/>
          </a:p>
          <a:p>
            <a:r>
              <a:rPr lang="en-GB" noProof="0" dirty="0"/>
              <a:t>An instruction operand can be an Arm register, a constant, or another instruction-specific parameter. </a:t>
            </a:r>
          </a:p>
          <a:p>
            <a:r>
              <a:rPr lang="en-GB" noProof="0" dirty="0"/>
              <a:t>Instructions act on the operands and often store the result in a destination register. </a:t>
            </a:r>
          </a:p>
          <a:p>
            <a:r>
              <a:rPr lang="en-GB" noProof="0" dirty="0"/>
              <a:t>When there is a destination register in the instruction, it is usually specified before the operands. </a:t>
            </a:r>
          </a:p>
          <a:p>
            <a:endParaRPr lang="en-GB" dirty="0"/>
          </a:p>
          <a:p>
            <a:r>
              <a:rPr lang="en-GB" dirty="0"/>
              <a:t>Note</a:t>
            </a:r>
            <a:r>
              <a:rPr lang="en-GB" baseline="0" dirty="0"/>
              <a:t> that </a:t>
            </a:r>
            <a:r>
              <a:rPr lang="en-GB" sz="1200" b="0" i="0" kern="1200" baseline="0" dirty="0">
                <a:solidFill>
                  <a:schemeClr val="tx1"/>
                </a:solidFill>
                <a:effectLst/>
                <a:latin typeface="+mn-lt"/>
                <a:ea typeface="ＭＳ Ｐゴシック" charset="0"/>
                <a:cs typeface="ＭＳ Ｐゴシック" charset="0"/>
              </a:rPr>
              <a:t>i</a:t>
            </a:r>
            <a:r>
              <a:rPr lang="en-GB" sz="1200" b="0" i="0" kern="1200" dirty="0">
                <a:solidFill>
                  <a:schemeClr val="tx1"/>
                </a:solidFill>
                <a:effectLst/>
                <a:latin typeface="+mn-lt"/>
                <a:ea typeface="ＭＳ Ｐゴシック" charset="0"/>
                <a:cs typeface="ＭＳ Ｐゴシック" charset="0"/>
              </a:rPr>
              <a:t>nstruction mnemonics, pseudo-instructions, directives, and symbolic register names can be written in all uppercase or all lowercase, but not mixed. Labels and comments can be in uppercase or lowercase, or mixed.</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136306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t>Memory</a:t>
            </a:r>
            <a:r>
              <a:rPr lang="en-GB" sz="2200" baseline="0" dirty="0"/>
              <a:t> access instructions:</a:t>
            </a:r>
            <a:endParaRPr lang="en-GB" sz="2200" dirty="0"/>
          </a:p>
          <a:p>
            <a:r>
              <a:rPr lang="en-GB" sz="2200" dirty="0"/>
              <a:t>Addresses can be accessed d</a:t>
            </a:r>
            <a:r>
              <a:rPr lang="en-GB" sz="1800" dirty="0"/>
              <a:t>irectly by indicating the explicit or relative address</a:t>
            </a:r>
            <a:r>
              <a:rPr lang="en-GB" sz="1800" baseline="0" dirty="0"/>
              <a:t> at which the content is stored. It can also be accessed i</a:t>
            </a:r>
            <a:r>
              <a:rPr lang="en-GB" sz="1800" dirty="0"/>
              <a:t>ndirectly, by pointing to an address where the address for the content</a:t>
            </a:r>
            <a:r>
              <a:rPr lang="en-GB" sz="1800" baseline="0" dirty="0"/>
              <a:t> </a:t>
            </a:r>
            <a:r>
              <a:rPr lang="en-GB" sz="1800" dirty="0"/>
              <a:t>is stored. Indirect addressing is a particular </a:t>
            </a:r>
            <a:r>
              <a:rPr lang="en-GB" sz="1800" baseline="0" dirty="0"/>
              <a:t>advantage if large fields need to be manipulated, e.g., sorted, and the data of one element are not limited to a single memory cell, but are a structure of many memory elements. In this case, the addresses of the root elements are sorted, which is less effort than sorting the elements themselves.</a:t>
            </a:r>
          </a:p>
          <a:p>
            <a:endParaRPr lang="en-GB" noProof="0" dirty="0"/>
          </a:p>
          <a:p>
            <a:r>
              <a:rPr lang="en-GB" noProof="0" dirty="0"/>
              <a:t>General data</a:t>
            </a:r>
            <a:r>
              <a:rPr lang="en-GB" baseline="0" noProof="0" dirty="0"/>
              <a:t> processing instructions:</a:t>
            </a:r>
          </a:p>
          <a:p>
            <a:r>
              <a:rPr lang="en-GB" sz="2000" dirty="0"/>
              <a:t>The instructions for general data processing contain everything for </a:t>
            </a:r>
            <a:r>
              <a:rPr lang="en-GB" sz="1600" dirty="0"/>
              <a:t>mathematical operations, bit manipulation, and comparison.</a:t>
            </a:r>
            <a:r>
              <a:rPr lang="en-GB" sz="1600" baseline="0" dirty="0"/>
              <a:t> </a:t>
            </a:r>
            <a:endParaRPr lang="en-GB" sz="1600" dirty="0"/>
          </a:p>
          <a:p>
            <a:endParaRPr lang="en-GB" sz="16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Multiply and divide instructions:</a:t>
            </a:r>
          </a:p>
          <a:p>
            <a:r>
              <a:rPr lang="en-GB" sz="2000" dirty="0"/>
              <a:t>There</a:t>
            </a:r>
            <a:r>
              <a:rPr lang="en-GB" sz="2000" baseline="0" dirty="0"/>
              <a:t> are two</a:t>
            </a:r>
            <a:r>
              <a:rPr lang="en-GB" sz="2000" dirty="0"/>
              <a:t> ways to</a:t>
            </a:r>
            <a:r>
              <a:rPr lang="en-GB" sz="2000" baseline="0" dirty="0"/>
              <a:t> multiply and divide</a:t>
            </a:r>
            <a:r>
              <a:rPr lang="en-GB" sz="2000" dirty="0"/>
              <a:t>. The first is</a:t>
            </a:r>
            <a:r>
              <a:rPr lang="en-GB" sz="2000" baseline="0" dirty="0"/>
              <a:t> to</a:t>
            </a:r>
            <a:r>
              <a:rPr lang="en-GB" sz="2000" dirty="0"/>
              <a:t> </a:t>
            </a:r>
            <a:r>
              <a:rPr lang="en-GB" sz="1800" dirty="0"/>
              <a:t>right- and left-shift the bits of a number (division by two and multiplication by two, respectively) and the</a:t>
            </a:r>
            <a:r>
              <a:rPr lang="en-GB" sz="1800" baseline="0" dirty="0"/>
              <a:t> second is </a:t>
            </a:r>
            <a:r>
              <a:rPr lang="en-GB" sz="1800" dirty="0"/>
              <a:t>bitwise multiplication and addition.</a:t>
            </a:r>
          </a:p>
          <a:p>
            <a:endParaRPr lang="en-GB" sz="1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Saturating instructions:</a:t>
            </a:r>
            <a:endParaRPr lang="en-GB"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Saturating instructions cover data-range over- and underflow for different kinds of integer and floating-point additions and subtractions.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Packing and unpacking instructions: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Packing and unpacking contains range and precision changing operations.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Bitfield instructions:</a:t>
            </a:r>
          </a:p>
          <a:p>
            <a:r>
              <a:rPr lang="en-GB" dirty="0"/>
              <a:t>Bitfield instructions are designed for a similar purpose as packing und unpacking instructions.</a:t>
            </a:r>
            <a:r>
              <a:rPr lang="en-GB" baseline="0" dirty="0"/>
              <a:t> I</a:t>
            </a:r>
            <a:r>
              <a:rPr lang="en-GB" dirty="0"/>
              <a:t>f two bitfields of different length have to be processed for logical operation, then their sizes have to be aligned.</a:t>
            </a:r>
          </a:p>
          <a:p>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Branch and control instructions:</a:t>
            </a:r>
          </a:p>
          <a:p>
            <a:r>
              <a:rPr lang="en-GB" dirty="0"/>
              <a:t>Control structures are used </a:t>
            </a:r>
            <a:r>
              <a:rPr lang="en-GB" dirty="0">
                <a:latin typeface="Gill Sans MT"/>
                <a:cs typeface="Gill Sans MT"/>
              </a:rPr>
              <a:t>if the control must be transferred to another part of the instruction space, or</a:t>
            </a:r>
            <a:r>
              <a:rPr lang="en-GB" baseline="0" dirty="0">
                <a:latin typeface="Gill Sans MT"/>
                <a:cs typeface="Gill Sans MT"/>
              </a:rPr>
              <a:t> when the next PC must not be executed</a:t>
            </a:r>
            <a:r>
              <a:rPr lang="en-GB" dirty="0">
                <a:latin typeface="Gill Sans MT"/>
                <a:cs typeface="Gill Sans MT"/>
              </a:rPr>
              <a:t>.</a:t>
            </a:r>
            <a:endParaRPr lang="en-GB" dirty="0"/>
          </a:p>
          <a:p>
            <a:r>
              <a:rPr lang="en-GB" dirty="0"/>
              <a:t>Branches</a:t>
            </a:r>
            <a:r>
              <a:rPr lang="en-GB" baseline="0" dirty="0"/>
              <a:t> are </a:t>
            </a:r>
            <a:r>
              <a:rPr lang="en-GB" dirty="0">
                <a:latin typeface="Gill Sans MT"/>
                <a:cs typeface="Gill Sans MT"/>
              </a:rPr>
              <a:t>conditional transfers of control, when the target address is close to the current PC location.</a:t>
            </a:r>
            <a:endParaRPr lang="en-GB" dirty="0"/>
          </a:p>
          <a:p>
            <a:r>
              <a:rPr lang="en-GB" dirty="0"/>
              <a:t>Jumps</a:t>
            </a:r>
            <a:r>
              <a:rPr lang="en-GB" baseline="0" dirty="0"/>
              <a:t> are </a:t>
            </a:r>
            <a:r>
              <a:rPr lang="en-GB" dirty="0">
                <a:latin typeface="Gill Sans MT"/>
                <a:cs typeface="Gill Sans MT"/>
              </a:rPr>
              <a:t>unconditional transfers of control with unpredictable distance of jump.</a:t>
            </a:r>
          </a:p>
          <a:p>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Miscellaneous instructions:</a:t>
            </a:r>
          </a:p>
          <a:p>
            <a:r>
              <a:rPr lang="en-GB" dirty="0"/>
              <a:t>Further, unclassified instructions are mainly used for superordinate actions like debugging, interrupting, and</a:t>
            </a:r>
            <a:r>
              <a:rPr lang="en-GB" baseline="0" dirty="0"/>
              <a:t> </a:t>
            </a:r>
            <a:r>
              <a:rPr lang="en-GB" dirty="0"/>
              <a:t>synchronization.</a:t>
            </a:r>
          </a:p>
          <a:p>
            <a:endParaRPr lang="en-GB" dirty="0"/>
          </a:p>
          <a:p>
            <a:pPr lvl="0"/>
            <a:r>
              <a:rPr lang="en-GB" dirty="0"/>
              <a:t>Floating-point instructions:</a:t>
            </a:r>
          </a:p>
          <a:p>
            <a:pPr lvl="0"/>
            <a:r>
              <a:rPr lang="en-GB" dirty="0"/>
              <a:t>Floating</a:t>
            </a:r>
            <a:r>
              <a:rPr lang="en-GB" baseline="0" dirty="0"/>
              <a:t> point instructions are instructions that deal with floating point registers and operations. </a:t>
            </a: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sz="1600" dirty="0"/>
          </a:p>
          <a:p>
            <a:endParaRPr lang="en-GB" sz="1600" dirty="0"/>
          </a:p>
          <a:p>
            <a:endParaRPr lang="en-GB" sz="1600" dirty="0"/>
          </a:p>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203324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394274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2422868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380832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1724727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26</a:t>
            </a:fld>
            <a:endParaRPr lang="en-US" altLang="en-US" dirty="0"/>
          </a:p>
        </p:txBody>
      </p:sp>
    </p:spTree>
    <p:extLst>
      <p:ext uri="{BB962C8B-B14F-4D97-AF65-F5344CB8AC3E}">
        <p14:creationId xmlns:p14="http://schemas.microsoft.com/office/powerpoint/2010/main" val="876539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27</a:t>
            </a:fld>
            <a:endParaRPr lang="en-US" altLang="en-US" dirty="0"/>
          </a:p>
        </p:txBody>
      </p:sp>
    </p:spTree>
    <p:extLst>
      <p:ext uri="{BB962C8B-B14F-4D97-AF65-F5344CB8AC3E}">
        <p14:creationId xmlns:p14="http://schemas.microsoft.com/office/powerpoint/2010/main" val="918565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28</a:t>
            </a:fld>
            <a:endParaRPr lang="en-US" altLang="en-US" dirty="0"/>
          </a:p>
        </p:txBody>
      </p:sp>
    </p:spTree>
    <p:extLst>
      <p:ext uri="{BB962C8B-B14F-4D97-AF65-F5344CB8AC3E}">
        <p14:creationId xmlns:p14="http://schemas.microsoft.com/office/powerpoint/2010/main" val="4132176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29</a:t>
            </a:fld>
            <a:endParaRPr lang="en-US" altLang="en-US" dirty="0"/>
          </a:p>
        </p:txBody>
      </p:sp>
    </p:spTree>
    <p:extLst>
      <p:ext uri="{BB962C8B-B14F-4D97-AF65-F5344CB8AC3E}">
        <p14:creationId xmlns:p14="http://schemas.microsoft.com/office/powerpoint/2010/main" val="34924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Arm Cortex-M4</a:t>
            </a:r>
            <a:r>
              <a:rPr lang="en-GB" baseline="0" dirty="0"/>
              <a:t> </a:t>
            </a:r>
            <a:r>
              <a:rPr lang="en-GB" dirty="0"/>
              <a:t>memory</a:t>
            </a:r>
            <a:r>
              <a:rPr lang="en-GB" baseline="0" dirty="0"/>
              <a:t> map describes the organization of the processor’s address space. The address space contains data sources and sinks such as internal and external RAM and ROM as well as buses, peripherals, and further parts and equipment.</a:t>
            </a:r>
          </a:p>
          <a:p>
            <a:endParaRPr lang="en-GB" baseline="0" dirty="0"/>
          </a:p>
          <a:p>
            <a:r>
              <a:rPr lang="en-GB" baseline="0" dirty="0"/>
              <a:t>The total memory space of a 32-bit system like the Cortex-M4 is 2^32 = 4GB. It is split and separated into regions with different functionality, which can be individually changed, apart from some fixed assigned addresses, e.g., of the internal PPB of the processor.</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333699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30</a:t>
            </a:fld>
            <a:endParaRPr lang="en-US" altLang="en-US" dirty="0"/>
          </a:p>
        </p:txBody>
      </p:sp>
    </p:spTree>
    <p:extLst>
      <p:ext uri="{BB962C8B-B14F-4D97-AF65-F5344CB8AC3E}">
        <p14:creationId xmlns:p14="http://schemas.microsoft.com/office/powerpoint/2010/main" val="1541794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31</a:t>
            </a:fld>
            <a:endParaRPr lang="en-US" altLang="en-US" dirty="0"/>
          </a:p>
        </p:txBody>
      </p:sp>
    </p:spTree>
    <p:extLst>
      <p:ext uri="{BB962C8B-B14F-4D97-AF65-F5344CB8AC3E}">
        <p14:creationId xmlns:p14="http://schemas.microsoft.com/office/powerpoint/2010/main" val="2891777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32</a:t>
            </a:fld>
            <a:endParaRPr lang="en-US" altLang="en-US" dirty="0"/>
          </a:p>
        </p:txBody>
      </p:sp>
    </p:spTree>
    <p:extLst>
      <p:ext uri="{BB962C8B-B14F-4D97-AF65-F5344CB8AC3E}">
        <p14:creationId xmlns:p14="http://schemas.microsoft.com/office/powerpoint/2010/main" val="1997530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33</a:t>
            </a:fld>
            <a:endParaRPr lang="en-US" altLang="en-US" dirty="0"/>
          </a:p>
        </p:txBody>
      </p:sp>
    </p:spTree>
    <p:extLst>
      <p:ext uri="{BB962C8B-B14F-4D97-AF65-F5344CB8AC3E}">
        <p14:creationId xmlns:p14="http://schemas.microsoft.com/office/powerpoint/2010/main" val="4186439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34</a:t>
            </a:fld>
            <a:endParaRPr lang="en-US" altLang="en-US" dirty="0"/>
          </a:p>
        </p:txBody>
      </p:sp>
    </p:spTree>
    <p:extLst>
      <p:ext uri="{BB962C8B-B14F-4D97-AF65-F5344CB8AC3E}">
        <p14:creationId xmlns:p14="http://schemas.microsoft.com/office/powerpoint/2010/main" val="3540923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35</a:t>
            </a:fld>
            <a:endParaRPr lang="en-US" altLang="en-US" dirty="0"/>
          </a:p>
        </p:txBody>
      </p:sp>
    </p:spTree>
    <p:extLst>
      <p:ext uri="{BB962C8B-B14F-4D97-AF65-F5344CB8AC3E}">
        <p14:creationId xmlns:p14="http://schemas.microsoft.com/office/powerpoint/2010/main" val="952398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36</a:t>
            </a:fld>
            <a:endParaRPr lang="en-US" altLang="en-US" dirty="0"/>
          </a:p>
        </p:txBody>
      </p:sp>
    </p:spTree>
    <p:extLst>
      <p:ext uri="{BB962C8B-B14F-4D97-AF65-F5344CB8AC3E}">
        <p14:creationId xmlns:p14="http://schemas.microsoft.com/office/powerpoint/2010/main" val="1735744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37</a:t>
            </a:fld>
            <a:endParaRPr lang="en-US" altLang="en-US" dirty="0"/>
          </a:p>
        </p:txBody>
      </p:sp>
    </p:spTree>
    <p:extLst>
      <p:ext uri="{BB962C8B-B14F-4D97-AF65-F5344CB8AC3E}">
        <p14:creationId xmlns:p14="http://schemas.microsoft.com/office/powerpoint/2010/main" val="4225724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38</a:t>
            </a:fld>
            <a:endParaRPr lang="en-US" altLang="en-US" dirty="0"/>
          </a:p>
        </p:txBody>
      </p:sp>
    </p:spTree>
    <p:extLst>
      <p:ext uri="{BB962C8B-B14F-4D97-AF65-F5344CB8AC3E}">
        <p14:creationId xmlns:p14="http://schemas.microsoft.com/office/powerpoint/2010/main" val="640186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39</a:t>
            </a:fld>
            <a:endParaRPr lang="en-US" altLang="en-US" dirty="0"/>
          </a:p>
        </p:txBody>
      </p:sp>
    </p:spTree>
    <p:extLst>
      <p:ext uri="{BB962C8B-B14F-4D97-AF65-F5344CB8AC3E}">
        <p14:creationId xmlns:p14="http://schemas.microsoft.com/office/powerpoint/2010/main" val="417985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Arm</a:t>
            </a:r>
            <a:r>
              <a:rPr lang="en-GB" baseline="0" dirty="0"/>
              <a:t> architecture uses a single flat address space of 2^(32) 8-bit bytes. Byte addresses are treated as unsigned numbers running from 0 to 2^(32) – 1. </a:t>
            </a:r>
            <a:r>
              <a:rPr lang="en-GB" dirty="0"/>
              <a:t>The</a:t>
            </a:r>
            <a:r>
              <a:rPr lang="en-GB" baseline="0" dirty="0"/>
              <a:t> above figure shows the memory regions of ARMv7-M architecture. Each region has a defined memory type, and some regions have additional memory attributes. The memory type and attributes determine the </a:t>
            </a:r>
            <a:r>
              <a:rPr lang="en-GB" baseline="0" dirty="0" err="1"/>
              <a:t>behavior</a:t>
            </a:r>
            <a:r>
              <a:rPr lang="en-GB" baseline="0" dirty="0"/>
              <a:t> of accesses to the region. </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3830835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DCB</a:t>
            </a:r>
            <a:r>
              <a:rPr lang="en-GB" baseline="0" dirty="0"/>
              <a:t> and DCD </a:t>
            </a:r>
            <a:r>
              <a:rPr lang="en-GB" dirty="0"/>
              <a:t>define the initial runtime contents of the memory.</a:t>
            </a:r>
            <a:r>
              <a:rPr lang="en-GB" baseline="0" dirty="0"/>
              <a:t>  A </a:t>
            </a:r>
            <a:r>
              <a:rPr lang="en-GB" dirty="0"/>
              <a:t>DCB directive allocates one or more bytes of memory, whereas a DCD directive allocates one or more words of memory, aligned on 4-byte boundaries.</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ＭＳ Ｐゴシック" charset="0"/>
                <a:cs typeface="ＭＳ Ｐゴシック" charset="0"/>
              </a:rPr>
              <a:t>The </a:t>
            </a:r>
            <a:r>
              <a:rPr lang="en-GB" dirty="0"/>
              <a:t>ALIGN</a:t>
            </a:r>
            <a:r>
              <a:rPr lang="en-GB" sz="1200" b="0" i="0" kern="1200" dirty="0">
                <a:solidFill>
                  <a:schemeClr val="tx1"/>
                </a:solidFill>
                <a:effectLst/>
                <a:latin typeface="+mn-lt"/>
                <a:ea typeface="ＭＳ Ｐゴシック" charset="0"/>
                <a:cs typeface="ＭＳ Ｐゴシック" charset="0"/>
              </a:rPr>
              <a:t> directive aligns the current location to a specified boundary, by padding with zeros or </a:t>
            </a:r>
            <a:r>
              <a:rPr lang="en-GB" dirty="0"/>
              <a:t>NOP</a:t>
            </a:r>
            <a:r>
              <a:rPr lang="en-GB" sz="1200" b="0" i="0" kern="1200" dirty="0">
                <a:solidFill>
                  <a:schemeClr val="tx1"/>
                </a:solidFill>
                <a:effectLst/>
                <a:latin typeface="+mn-lt"/>
                <a:ea typeface="ＭＳ Ｐゴシック" charset="0"/>
                <a:cs typeface="ＭＳ Ｐゴシック" charset="0"/>
              </a:rPr>
              <a:t> instructions to ensure that the data and code is aligned to appropriate boundaries.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40</a:t>
            </a:fld>
            <a:endParaRPr lang="en-US" altLang="en-US" dirty="0"/>
          </a:p>
        </p:txBody>
      </p:sp>
    </p:spTree>
    <p:extLst>
      <p:ext uri="{BB962C8B-B14F-4D97-AF65-F5344CB8AC3E}">
        <p14:creationId xmlns:p14="http://schemas.microsoft.com/office/powerpoint/2010/main" val="27345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region with</a:t>
            </a:r>
            <a:r>
              <a:rPr lang="en-GB" baseline="0" dirty="0"/>
              <a:t> </a:t>
            </a:r>
            <a:r>
              <a:rPr lang="en-GB" dirty="0"/>
              <a:t>0x00000000- 0x1FFFFFFF address</a:t>
            </a:r>
            <a:r>
              <a:rPr lang="en-GB" baseline="0" dirty="0"/>
              <a:t> range is the executable region for the program core. Data can also be put here. </a:t>
            </a:r>
            <a:endParaRPr lang="en-GB" sz="900" baseline="0" dirty="0"/>
          </a:p>
          <a:p>
            <a:endParaRPr lang="en-GB" sz="1200" baseline="0" dirty="0"/>
          </a:p>
          <a:p>
            <a:r>
              <a:rPr lang="en-GB" sz="1200" baseline="0" dirty="0"/>
              <a:t>The SRAM region with </a:t>
            </a:r>
            <a:r>
              <a:rPr lang="en-GB" dirty="0"/>
              <a:t>0x20000000- 0x3FFFFFFF address</a:t>
            </a:r>
            <a:r>
              <a:rPr lang="en-GB" baseline="0" dirty="0"/>
              <a:t> range is the e</a:t>
            </a:r>
            <a:r>
              <a:rPr lang="en-GB" sz="1200" baseline="0" dirty="0"/>
              <a:t>xecutable region for data. Code </a:t>
            </a:r>
            <a:r>
              <a:rPr lang="en-GB" baseline="0" dirty="0"/>
              <a:t>can also be put </a:t>
            </a:r>
            <a:r>
              <a:rPr lang="en-GB" sz="1200" baseline="0" dirty="0"/>
              <a:t>here. This region includes the bit band and bit band alias areas.</a:t>
            </a:r>
          </a:p>
          <a:p>
            <a:endParaRPr lang="en-GB" sz="1200" baseline="0" dirty="0"/>
          </a:p>
          <a:p>
            <a:r>
              <a:rPr lang="en-GB" sz="1200" baseline="0" dirty="0"/>
              <a:t>The peripheral region with </a:t>
            </a:r>
            <a:r>
              <a:rPr lang="en-GB" sz="900" dirty="0"/>
              <a:t>0x40000000- 0x5FFFFFFF address</a:t>
            </a:r>
            <a:r>
              <a:rPr lang="en-GB" sz="900" baseline="0" dirty="0"/>
              <a:t> range is used for peripherals attached to the core on the address and data bus. This region includes bit band and bit band alias areas.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396652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a:t>The external region </a:t>
            </a:r>
            <a:r>
              <a:rPr lang="en-GB" dirty="0"/>
              <a:t>0x60000000 - 0x9FFFFFFF </a:t>
            </a:r>
            <a:r>
              <a:rPr lang="en-GB" sz="1200" dirty="0"/>
              <a:t>address</a:t>
            </a:r>
            <a:r>
              <a:rPr lang="en-GB" sz="1200" baseline="0" dirty="0"/>
              <a:t> range is the executable region for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The e</a:t>
            </a:r>
            <a:r>
              <a:rPr lang="en-GB" sz="1200" dirty="0"/>
              <a:t>xternal device region with 0xA0000000 - 0xDFFFFFFF address</a:t>
            </a:r>
            <a:r>
              <a:rPr lang="en-GB" sz="1200" baseline="0" dirty="0"/>
              <a:t> range is the external device memory, which is primarily used to map external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The PPB region with 0xE0000000 - 0xE00FFFFF address range provides access to internal and external processor resources. </a:t>
            </a:r>
            <a:endParaRPr lang="en-GB" sz="120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228686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this figure,</a:t>
            </a:r>
            <a:r>
              <a:rPr lang="en-GB" sz="1200" baseline="0" dirty="0"/>
              <a:t> a structural example of the memory map is given. Beginning at the top, the processor internal elements connected to the PPB, such as debug ctrl and NVIC, are implemented. All additional components are connected to the processor via the AHB , including the on-chip peripherals such as the timer, general purpose input/output ports, or communication systems like UART. Directly attached to the high-performance bus are the chip internal memory components for the ROM (flash) and RAM. However, external memory and peripheral components share a common interface with the AHB among several components.</a:t>
            </a:r>
          </a:p>
          <a:p>
            <a:pPr marL="171450" indent="-171450">
              <a:buFont typeface="Arial"/>
              <a:buChar char="•"/>
            </a:pPr>
            <a:endParaRPr lang="en-GB" sz="1200" baseline="0" dirty="0"/>
          </a:p>
          <a:p>
            <a:endParaRPr lang="en-GB" sz="1200" baseline="0" dirty="0"/>
          </a:p>
          <a:p>
            <a:endParaRPr lang="en-GB" sz="120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57265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noProof="0" dirty="0"/>
              <a:t>For</a:t>
            </a:r>
            <a:r>
              <a:rPr lang="en-GB" sz="1200" baseline="0" noProof="0" dirty="0"/>
              <a:t> bit-wise data manipulations with 32-bit operations, Arm has introduced an alternative: the bit band operations.</a:t>
            </a:r>
          </a:p>
          <a:p>
            <a:endParaRPr lang="en-GB" sz="1200" baseline="0" noProof="0" dirty="0"/>
          </a:p>
          <a:p>
            <a:r>
              <a:rPr lang="en-GB" sz="1200" baseline="0" noProof="0" dirty="0"/>
              <a:t>The standard operation without bit-band is read-modify-write:  First, we load a full 32-bit word into the registers. Then, we manipulate the corresponding bit with AND, OR, XOR instructions in full word length, and, finally, we write the word back. If this operation (read-modify-write) is interrupted, there can be a data loss. One way to avoid data loss is the interrupt disabling using a supervisor mode or by using bit banding operations. </a:t>
            </a:r>
          </a:p>
          <a:p>
            <a:pPr marL="171450" indent="-171450">
              <a:buFontTx/>
              <a:buChar char="-"/>
            </a:pPr>
            <a:endParaRPr lang="en-GB" sz="1200" baseline="0" noProof="0" dirty="0"/>
          </a:p>
          <a:p>
            <a:pPr marL="0" indent="0">
              <a:buFontTx/>
              <a:buNone/>
            </a:pPr>
            <a:r>
              <a:rPr lang="en-GB" sz="1200" baseline="0" noProof="0" dirty="0"/>
              <a:t>Using bit-band operation, the corresponding data word is bitwise aliased into bit-band-memory area. So every original bit has now the aliased size of a word. The bits to be manipulated can be directly accessed with word wise operating instructions. Because of the aliasing, everything modified within the “linked copy” of the data will directly be changed in the original data.</a:t>
            </a:r>
          </a:p>
          <a:p>
            <a:r>
              <a:rPr lang="en-GB" sz="1200" dirty="0"/>
              <a:t>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341363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Let’s say that we</a:t>
            </a:r>
            <a:r>
              <a:rPr lang="en-GB" baseline="0" dirty="0"/>
              <a:t> want to set bit[3] in word data in address </a:t>
            </a:r>
            <a:r>
              <a:rPr lang="en-GB" dirty="0"/>
              <a:t>0x20000000.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Usually</a:t>
            </a:r>
            <a:r>
              <a:rPr lang="en-GB" baseline="0" dirty="0"/>
              <a:t> we read the data from the address, then modify them and, finally, we write back the new value.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a:t>In this example, you can see that the read-modify-write cycle is interrupted, and the value of the address </a:t>
            </a:r>
            <a:r>
              <a:rPr lang="en-GB" dirty="0"/>
              <a:t>0x20000000 is changed</a:t>
            </a:r>
            <a:r>
              <a:rPr lang="en-GB" baseline="0" dirty="0"/>
              <a:t> by the ISR right after reading the data from the address.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a:t>After returning from the routine, the application continues its normal execution but the modification and write back will be done based on the old value. Consequently, the change that was made by the ISR will be lost. </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114055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DF59-355D-4D48-A685-3A5A9A6EBB94}"/>
              </a:ext>
            </a:extLst>
          </p:cNvPr>
          <p:cNvSpPr>
            <a:spLocks noGrp="1"/>
          </p:cNvSpPr>
          <p:nvPr>
            <p:ph type="title"/>
          </p:nvPr>
        </p:nvSpPr>
        <p:spPr/>
        <p:txBody>
          <a:bodyPr/>
          <a:lstStyle/>
          <a:p>
            <a:r>
              <a:rPr lang="en-GB" dirty="0"/>
              <a:t>The Arm Cortex-M4 Processor Architecture</a:t>
            </a:r>
            <a:endParaRPr lang="en-US" dirty="0"/>
          </a:p>
        </p:txBody>
      </p:sp>
      <p:sp>
        <p:nvSpPr>
          <p:cNvPr id="3" name="Subtitle 2">
            <a:extLst>
              <a:ext uri="{FF2B5EF4-FFF2-40B4-BE49-F238E27FC236}">
                <a16:creationId xmlns:a16="http://schemas.microsoft.com/office/drawing/2014/main" id="{DD144463-1F9C-447E-A91F-A8873478DBFD}"/>
              </a:ext>
            </a:extLst>
          </p:cNvPr>
          <p:cNvSpPr>
            <a:spLocks noGrp="1"/>
          </p:cNvSpPr>
          <p:nvPr>
            <p:ph type="subTitle" idx="1"/>
          </p:nvPr>
        </p:nvSpPr>
        <p:spPr/>
        <p:txBody>
          <a:bodyPr/>
          <a:lstStyle/>
          <a:p>
            <a:r>
              <a:rPr lang="en-GB" dirty="0"/>
              <a:t>Part 2</a:t>
            </a:r>
            <a:endParaRPr lang="en-US" dirty="0"/>
          </a:p>
        </p:txBody>
      </p:sp>
    </p:spTree>
    <p:extLst>
      <p:ext uri="{BB962C8B-B14F-4D97-AF65-F5344CB8AC3E}">
        <p14:creationId xmlns:p14="http://schemas.microsoft.com/office/powerpoint/2010/main" val="290384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B83C-3D5A-4DF4-8CBC-BE8F944EF417}"/>
              </a:ext>
            </a:extLst>
          </p:cNvPr>
          <p:cNvSpPr>
            <a:spLocks noGrp="1"/>
          </p:cNvSpPr>
          <p:nvPr>
            <p:ph type="title"/>
          </p:nvPr>
        </p:nvSpPr>
        <p:spPr/>
        <p:txBody>
          <a:bodyPr/>
          <a:lstStyle/>
          <a:p>
            <a:r>
              <a:rPr lang="en-GB" dirty="0"/>
              <a:t>Bit-band Operation Example</a:t>
            </a:r>
            <a:endParaRPr lang="en-US" dirty="0"/>
          </a:p>
        </p:txBody>
      </p:sp>
      <p:sp>
        <p:nvSpPr>
          <p:cNvPr id="3" name="Content Placeholder 2">
            <a:extLst>
              <a:ext uri="{FF2B5EF4-FFF2-40B4-BE49-F238E27FC236}">
                <a16:creationId xmlns:a16="http://schemas.microsoft.com/office/drawing/2014/main" id="{208FB8A2-75C5-446C-9B53-876A590B90F5}"/>
              </a:ext>
            </a:extLst>
          </p:cNvPr>
          <p:cNvSpPr>
            <a:spLocks noGrp="1"/>
          </p:cNvSpPr>
          <p:nvPr>
            <p:ph idx="1"/>
          </p:nvPr>
        </p:nvSpPr>
        <p:spPr/>
        <p:txBody>
          <a:bodyPr/>
          <a:lstStyle/>
          <a:p>
            <a:pPr>
              <a:spcAft>
                <a:spcPts val="1200"/>
              </a:spcAft>
            </a:pPr>
            <a:endParaRPr lang="en-GB" dirty="0"/>
          </a:p>
          <a:p>
            <a:pPr>
              <a:spcAft>
                <a:spcPts val="1200"/>
              </a:spcAft>
            </a:pPr>
            <a:endParaRPr lang="en-GB" dirty="0"/>
          </a:p>
          <a:p>
            <a:pPr>
              <a:spcAft>
                <a:spcPts val="1200"/>
              </a:spcAft>
            </a:pPr>
            <a:endParaRPr lang="en-GB" dirty="0"/>
          </a:p>
          <a:p>
            <a:pPr>
              <a:spcAft>
                <a:spcPts val="1200"/>
              </a:spcAft>
            </a:pPr>
            <a:endParaRPr lang="en-GB" dirty="0"/>
          </a:p>
          <a:p>
            <a:pPr>
              <a:spcAft>
                <a:spcPts val="1200"/>
              </a:spcAft>
            </a:pPr>
            <a:r>
              <a:rPr lang="en-GB" dirty="0"/>
              <a:t>Bit-band operation</a:t>
            </a:r>
          </a:p>
          <a:p>
            <a:pPr lvl="1"/>
            <a:r>
              <a:rPr lang="en-GB" dirty="0"/>
              <a:t>Directly set the bit by writing “1” to address 0x2200000C, which is the alias address of the fourth bit of the 32-bit data at 0x20000000.</a:t>
            </a:r>
          </a:p>
          <a:p>
            <a:pPr lvl="1"/>
            <a:endParaRPr lang="en-GB" dirty="0"/>
          </a:p>
          <a:p>
            <a:pPr lvl="1"/>
            <a:r>
              <a:rPr lang="en-GB" dirty="0"/>
              <a:t>In effect, this single instruction is mapped to two bus transfers: read data from 0x20000000 to the buffer, and then write to 0x20000000 from the buffer with bit [3] set</a:t>
            </a:r>
          </a:p>
          <a:p>
            <a:endParaRPr lang="en-US" dirty="0"/>
          </a:p>
        </p:txBody>
      </p:sp>
      <p:sp>
        <p:nvSpPr>
          <p:cNvPr id="4" name="Rectangle 3">
            <a:extLst>
              <a:ext uri="{FF2B5EF4-FFF2-40B4-BE49-F238E27FC236}">
                <a16:creationId xmlns:a16="http://schemas.microsoft.com/office/drawing/2014/main" id="{0BC253E6-CD42-4336-A4DF-4C7819E47F4C}"/>
              </a:ext>
            </a:extLst>
          </p:cNvPr>
          <p:cNvSpPr/>
          <p:nvPr/>
        </p:nvSpPr>
        <p:spPr bwMode="auto">
          <a:xfrm>
            <a:off x="4142870" y="1593425"/>
            <a:ext cx="3906259" cy="1211400"/>
          </a:xfrm>
          <a:prstGeom prst="rect">
            <a:avLst/>
          </a:prstGeom>
          <a:solidFill>
            <a:schemeClr val="accent1"/>
          </a:solidFill>
          <a:ln w="12700" cap="flat" cmpd="sng" algn="ctr">
            <a:solidFill>
              <a:srgbClr val="000000">
                <a:lumMod val="75000"/>
                <a:lumOff val="2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2000" tIns="72000" rIns="72000" bIns="7200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;Bit-band Operation</a:t>
            </a:r>
          </a:p>
          <a:p>
            <a:pPr marL="0" marR="0" lvl="0" indent="0" defTabSz="914400" eaLnBrk="1" fontAlgn="base" latinLnBrk="0" hangingPunct="1">
              <a:lnSpc>
                <a:spcPct val="100000"/>
              </a:lnSpc>
              <a:spcBef>
                <a:spcPct val="0"/>
              </a:spcBef>
              <a:spcAft>
                <a:spcPct val="0"/>
              </a:spcAft>
              <a:buClrTx/>
              <a:buSzTx/>
              <a:buFontTx/>
              <a:buNone/>
              <a:tabLst/>
              <a:defRPr/>
            </a:pPr>
            <a:endPar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LDR     R1, =0x2200000C  ;Setup address</a:t>
            </a: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MOV     R0, #1	     ;Load data</a:t>
            </a: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STR     R0, [R1]	     ;Write</a:t>
            </a:r>
          </a:p>
        </p:txBody>
      </p:sp>
    </p:spTree>
    <p:extLst>
      <p:ext uri="{BB962C8B-B14F-4D97-AF65-F5344CB8AC3E}">
        <p14:creationId xmlns:p14="http://schemas.microsoft.com/office/powerpoint/2010/main" val="216602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FAED-F37D-48A1-BA88-4121A522BE32}"/>
              </a:ext>
            </a:extLst>
          </p:cNvPr>
          <p:cNvSpPr>
            <a:spLocks noGrp="1"/>
          </p:cNvSpPr>
          <p:nvPr>
            <p:ph type="title"/>
          </p:nvPr>
        </p:nvSpPr>
        <p:spPr/>
        <p:txBody>
          <a:bodyPr/>
          <a:lstStyle/>
          <a:p>
            <a:r>
              <a:rPr lang="en-GB" dirty="0"/>
              <a:t>Bit-band Alias Address</a:t>
            </a:r>
            <a:endParaRPr lang="en-US" dirty="0"/>
          </a:p>
        </p:txBody>
      </p:sp>
      <p:sp>
        <p:nvSpPr>
          <p:cNvPr id="3" name="Content Placeholder 2">
            <a:extLst>
              <a:ext uri="{FF2B5EF4-FFF2-40B4-BE49-F238E27FC236}">
                <a16:creationId xmlns:a16="http://schemas.microsoft.com/office/drawing/2014/main" id="{D526C06B-8B23-4883-8B89-DDA42F29EA5C}"/>
              </a:ext>
            </a:extLst>
          </p:cNvPr>
          <p:cNvSpPr>
            <a:spLocks noGrp="1"/>
          </p:cNvSpPr>
          <p:nvPr>
            <p:ph idx="1"/>
          </p:nvPr>
        </p:nvSpPr>
        <p:spPr/>
        <p:txBody>
          <a:bodyPr/>
          <a:lstStyle/>
          <a:p>
            <a:pPr>
              <a:spcAft>
                <a:spcPts val="1200"/>
              </a:spcAft>
            </a:pPr>
            <a:r>
              <a:rPr lang="en-GB" dirty="0"/>
              <a:t>Each bit of the 32-bit data is one-to-one mapped to the bit-band alias address.</a:t>
            </a:r>
          </a:p>
          <a:p>
            <a:pPr lvl="1">
              <a:spcBef>
                <a:spcPts val="600"/>
              </a:spcBef>
            </a:pPr>
            <a:r>
              <a:rPr lang="en-GB" dirty="0"/>
              <a:t>For example, the fourth bit (bit [3]) of the data at 0x20000000 is mapped to the bit-band alias address at 0x2200000C</a:t>
            </a:r>
          </a:p>
          <a:p>
            <a:pPr lvl="1">
              <a:spcBef>
                <a:spcPts val="600"/>
              </a:spcBef>
            </a:pPr>
            <a:r>
              <a:rPr lang="en-GB" dirty="0"/>
              <a:t>Hence, to set bit [3] of the data at 0x20000000, we only need to write “1” to address 0x2200000C</a:t>
            </a:r>
          </a:p>
          <a:p>
            <a:pPr lvl="1">
              <a:spcBef>
                <a:spcPts val="600"/>
              </a:spcBef>
            </a:pPr>
            <a:r>
              <a:rPr lang="en-GB" dirty="0"/>
              <a:t>In Cortex-M4, there are two predefined bit-band alias regions: one for the SRAM region, and one for peripherals region</a:t>
            </a:r>
          </a:p>
          <a:p>
            <a:endParaRPr lang="en-US" dirty="0"/>
          </a:p>
        </p:txBody>
      </p:sp>
      <p:grpSp>
        <p:nvGrpSpPr>
          <p:cNvPr id="4" name="Group 3">
            <a:extLst>
              <a:ext uri="{FF2B5EF4-FFF2-40B4-BE49-F238E27FC236}">
                <a16:creationId xmlns:a16="http://schemas.microsoft.com/office/drawing/2014/main" id="{8F31D9B8-9481-47F2-852F-5FB7C6AFB5BD}"/>
              </a:ext>
            </a:extLst>
          </p:cNvPr>
          <p:cNvGrpSpPr/>
          <p:nvPr/>
        </p:nvGrpSpPr>
        <p:grpSpPr>
          <a:xfrm>
            <a:off x="542129" y="3645278"/>
            <a:ext cx="11107742" cy="2649516"/>
            <a:chOff x="471223" y="3616543"/>
            <a:chExt cx="11107742" cy="2649516"/>
          </a:xfrm>
        </p:grpSpPr>
        <p:sp>
          <p:nvSpPr>
            <p:cNvPr id="5" name="Rectangle 4">
              <a:extLst>
                <a:ext uri="{FF2B5EF4-FFF2-40B4-BE49-F238E27FC236}">
                  <a16:creationId xmlns:a16="http://schemas.microsoft.com/office/drawing/2014/main" id="{47D055D6-FB9C-4627-9032-0451ACB30237}"/>
                </a:ext>
              </a:extLst>
            </p:cNvPr>
            <p:cNvSpPr/>
            <p:nvPr/>
          </p:nvSpPr>
          <p:spPr bwMode="auto">
            <a:xfrm>
              <a:off x="3804875" y="5324978"/>
              <a:ext cx="242539" cy="233274"/>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6" name="Rectangle 5">
              <a:extLst>
                <a:ext uri="{FF2B5EF4-FFF2-40B4-BE49-F238E27FC236}">
                  <a16:creationId xmlns:a16="http://schemas.microsoft.com/office/drawing/2014/main" id="{BEDCB333-77C8-4D38-8C11-54DDD6D36CB1}"/>
                </a:ext>
              </a:extLst>
            </p:cNvPr>
            <p:cNvSpPr/>
            <p:nvPr/>
          </p:nvSpPr>
          <p:spPr bwMode="auto">
            <a:xfrm>
              <a:off x="2116728"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 name="Rectangle 6">
              <a:extLst>
                <a:ext uri="{FF2B5EF4-FFF2-40B4-BE49-F238E27FC236}">
                  <a16:creationId xmlns:a16="http://schemas.microsoft.com/office/drawing/2014/main" id="{27F13C64-1830-4127-AC00-DB747CC50E87}"/>
                </a:ext>
              </a:extLst>
            </p:cNvPr>
            <p:cNvSpPr/>
            <p:nvPr/>
          </p:nvSpPr>
          <p:spPr bwMode="auto">
            <a:xfrm>
              <a:off x="2359267"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 name="Rectangle 7">
              <a:extLst>
                <a:ext uri="{FF2B5EF4-FFF2-40B4-BE49-F238E27FC236}">
                  <a16:creationId xmlns:a16="http://schemas.microsoft.com/office/drawing/2014/main" id="{4FC40751-3190-4726-91AF-DAD120902CE2}"/>
                </a:ext>
              </a:extLst>
            </p:cNvPr>
            <p:cNvSpPr/>
            <p:nvPr/>
          </p:nvSpPr>
          <p:spPr bwMode="auto">
            <a:xfrm>
              <a:off x="259603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 name="Rectangle 8">
              <a:extLst>
                <a:ext uri="{FF2B5EF4-FFF2-40B4-BE49-F238E27FC236}">
                  <a16:creationId xmlns:a16="http://schemas.microsoft.com/office/drawing/2014/main" id="{BA30729D-74C8-4F2E-9ED6-5CD16DE18CAF}"/>
                </a:ext>
              </a:extLst>
            </p:cNvPr>
            <p:cNvSpPr/>
            <p:nvPr/>
          </p:nvSpPr>
          <p:spPr bwMode="auto">
            <a:xfrm>
              <a:off x="283857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0" name="Rectangle 9">
              <a:extLst>
                <a:ext uri="{FF2B5EF4-FFF2-40B4-BE49-F238E27FC236}">
                  <a16:creationId xmlns:a16="http://schemas.microsoft.com/office/drawing/2014/main" id="{EB089C64-EC53-4306-90C6-9D7D580A0523}"/>
                </a:ext>
              </a:extLst>
            </p:cNvPr>
            <p:cNvSpPr/>
            <p:nvPr/>
          </p:nvSpPr>
          <p:spPr bwMode="auto">
            <a:xfrm>
              <a:off x="3083033"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 name="Rectangle 10">
              <a:extLst>
                <a:ext uri="{FF2B5EF4-FFF2-40B4-BE49-F238E27FC236}">
                  <a16:creationId xmlns:a16="http://schemas.microsoft.com/office/drawing/2014/main" id="{6D93CE98-745F-4A55-9217-BA67DFA26B24}"/>
                </a:ext>
              </a:extLst>
            </p:cNvPr>
            <p:cNvSpPr/>
            <p:nvPr/>
          </p:nvSpPr>
          <p:spPr bwMode="auto">
            <a:xfrm>
              <a:off x="3325573"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 name="Rectangle 11">
              <a:extLst>
                <a:ext uri="{FF2B5EF4-FFF2-40B4-BE49-F238E27FC236}">
                  <a16:creationId xmlns:a16="http://schemas.microsoft.com/office/drawing/2014/main" id="{6426E4F8-D7E1-4D09-BF3F-8B46A8E9F5F9}"/>
                </a:ext>
              </a:extLst>
            </p:cNvPr>
            <p:cNvSpPr/>
            <p:nvPr/>
          </p:nvSpPr>
          <p:spPr bwMode="auto">
            <a:xfrm>
              <a:off x="3562337"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 name="Rectangle 12">
              <a:extLst>
                <a:ext uri="{FF2B5EF4-FFF2-40B4-BE49-F238E27FC236}">
                  <a16:creationId xmlns:a16="http://schemas.microsoft.com/office/drawing/2014/main" id="{44510F5E-7F38-48F5-A01A-E7D7D876F89E}"/>
                </a:ext>
              </a:extLst>
            </p:cNvPr>
            <p:cNvSpPr/>
            <p:nvPr/>
          </p:nvSpPr>
          <p:spPr bwMode="auto">
            <a:xfrm>
              <a:off x="404164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 name="Rectangle 13">
              <a:extLst>
                <a:ext uri="{FF2B5EF4-FFF2-40B4-BE49-F238E27FC236}">
                  <a16:creationId xmlns:a16="http://schemas.microsoft.com/office/drawing/2014/main" id="{C004F706-B04F-4A11-AFCB-2AF32D82AF33}"/>
                </a:ext>
              </a:extLst>
            </p:cNvPr>
            <p:cNvSpPr/>
            <p:nvPr/>
          </p:nvSpPr>
          <p:spPr bwMode="auto">
            <a:xfrm>
              <a:off x="4284178"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 name="Rectangle 14">
              <a:extLst>
                <a:ext uri="{FF2B5EF4-FFF2-40B4-BE49-F238E27FC236}">
                  <a16:creationId xmlns:a16="http://schemas.microsoft.com/office/drawing/2014/main" id="{74B59B1C-6D6D-4CFD-98CB-42A0277E075E}"/>
                </a:ext>
              </a:extLst>
            </p:cNvPr>
            <p:cNvSpPr/>
            <p:nvPr/>
          </p:nvSpPr>
          <p:spPr bwMode="auto">
            <a:xfrm>
              <a:off x="452094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 name="Rectangle 15">
              <a:extLst>
                <a:ext uri="{FF2B5EF4-FFF2-40B4-BE49-F238E27FC236}">
                  <a16:creationId xmlns:a16="http://schemas.microsoft.com/office/drawing/2014/main" id="{33B9C33F-685D-44C1-A239-8A64E66F9842}"/>
                </a:ext>
              </a:extLst>
            </p:cNvPr>
            <p:cNvSpPr/>
            <p:nvPr/>
          </p:nvSpPr>
          <p:spPr bwMode="auto">
            <a:xfrm>
              <a:off x="4763481"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 name="Rectangle 16">
              <a:extLst>
                <a:ext uri="{FF2B5EF4-FFF2-40B4-BE49-F238E27FC236}">
                  <a16:creationId xmlns:a16="http://schemas.microsoft.com/office/drawing/2014/main" id="{31D72751-1B7C-4691-B59F-4B0B5C80A942}"/>
                </a:ext>
              </a:extLst>
            </p:cNvPr>
            <p:cNvSpPr/>
            <p:nvPr/>
          </p:nvSpPr>
          <p:spPr bwMode="auto">
            <a:xfrm>
              <a:off x="5006019"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Rectangle 17">
              <a:extLst>
                <a:ext uri="{FF2B5EF4-FFF2-40B4-BE49-F238E27FC236}">
                  <a16:creationId xmlns:a16="http://schemas.microsoft.com/office/drawing/2014/main" id="{C1F12DFD-B0D0-462B-9578-E2C9039B220A}"/>
                </a:ext>
              </a:extLst>
            </p:cNvPr>
            <p:cNvSpPr/>
            <p:nvPr/>
          </p:nvSpPr>
          <p:spPr bwMode="auto">
            <a:xfrm>
              <a:off x="5248559"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 name="Rectangle 18">
              <a:extLst>
                <a:ext uri="{FF2B5EF4-FFF2-40B4-BE49-F238E27FC236}">
                  <a16:creationId xmlns:a16="http://schemas.microsoft.com/office/drawing/2014/main" id="{3B6AC1AD-9084-4EC0-9BD3-E39AE00CC4E3}"/>
                </a:ext>
              </a:extLst>
            </p:cNvPr>
            <p:cNvSpPr/>
            <p:nvPr/>
          </p:nvSpPr>
          <p:spPr bwMode="auto">
            <a:xfrm>
              <a:off x="548532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 name="Rectangle 19">
              <a:extLst>
                <a:ext uri="{FF2B5EF4-FFF2-40B4-BE49-F238E27FC236}">
                  <a16:creationId xmlns:a16="http://schemas.microsoft.com/office/drawing/2014/main" id="{36D651CB-2B02-4CAA-A0F5-14F0411D110E}"/>
                </a:ext>
              </a:extLst>
            </p:cNvPr>
            <p:cNvSpPr/>
            <p:nvPr/>
          </p:nvSpPr>
          <p:spPr bwMode="auto">
            <a:xfrm>
              <a:off x="5727863" y="5324978"/>
              <a:ext cx="240614"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a:extLst>
                <a:ext uri="{FF2B5EF4-FFF2-40B4-BE49-F238E27FC236}">
                  <a16:creationId xmlns:a16="http://schemas.microsoft.com/office/drawing/2014/main" id="{BA8FD144-D48B-46F9-8A45-A6AC15C6F2E1}"/>
                </a:ext>
              </a:extLst>
            </p:cNvPr>
            <p:cNvSpPr/>
            <p:nvPr/>
          </p:nvSpPr>
          <p:spPr bwMode="auto">
            <a:xfrm>
              <a:off x="5962701"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a:extLst>
                <a:ext uri="{FF2B5EF4-FFF2-40B4-BE49-F238E27FC236}">
                  <a16:creationId xmlns:a16="http://schemas.microsoft.com/office/drawing/2014/main" id="{A4114CE6-85F9-4B55-9CBD-2F8953BF7255}"/>
                </a:ext>
              </a:extLst>
            </p:cNvPr>
            <p:cNvSpPr/>
            <p:nvPr/>
          </p:nvSpPr>
          <p:spPr bwMode="auto">
            <a:xfrm>
              <a:off x="620524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Rectangle 22">
              <a:extLst>
                <a:ext uri="{FF2B5EF4-FFF2-40B4-BE49-F238E27FC236}">
                  <a16:creationId xmlns:a16="http://schemas.microsoft.com/office/drawing/2014/main" id="{DB30B3AD-7C61-4ED7-9BE0-B2C5CE1E287B}"/>
                </a:ext>
              </a:extLst>
            </p:cNvPr>
            <p:cNvSpPr/>
            <p:nvPr/>
          </p:nvSpPr>
          <p:spPr bwMode="auto">
            <a:xfrm>
              <a:off x="6442003"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Rectangle 23">
              <a:extLst>
                <a:ext uri="{FF2B5EF4-FFF2-40B4-BE49-F238E27FC236}">
                  <a16:creationId xmlns:a16="http://schemas.microsoft.com/office/drawing/2014/main" id="{EDECE5B1-589B-4E3F-BB08-C25685A15BB9}"/>
                </a:ext>
              </a:extLst>
            </p:cNvPr>
            <p:cNvSpPr/>
            <p:nvPr/>
          </p:nvSpPr>
          <p:spPr bwMode="auto">
            <a:xfrm>
              <a:off x="668454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7E3D4400-9AC2-4A95-B28F-BA8A8209FD85}"/>
                </a:ext>
              </a:extLst>
            </p:cNvPr>
            <p:cNvSpPr/>
            <p:nvPr/>
          </p:nvSpPr>
          <p:spPr bwMode="auto">
            <a:xfrm>
              <a:off x="692708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a:extLst>
                <a:ext uri="{FF2B5EF4-FFF2-40B4-BE49-F238E27FC236}">
                  <a16:creationId xmlns:a16="http://schemas.microsoft.com/office/drawing/2014/main" id="{2CBB598C-C435-4FA1-802D-455C41C3959C}"/>
                </a:ext>
              </a:extLst>
            </p:cNvPr>
            <p:cNvSpPr/>
            <p:nvPr/>
          </p:nvSpPr>
          <p:spPr bwMode="auto">
            <a:xfrm>
              <a:off x="716962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Rectangle 26">
              <a:extLst>
                <a:ext uri="{FF2B5EF4-FFF2-40B4-BE49-F238E27FC236}">
                  <a16:creationId xmlns:a16="http://schemas.microsoft.com/office/drawing/2014/main" id="{25B33537-AF58-4BF5-B6AC-F9A7947A695A}"/>
                </a:ext>
              </a:extLst>
            </p:cNvPr>
            <p:cNvSpPr/>
            <p:nvPr/>
          </p:nvSpPr>
          <p:spPr bwMode="auto">
            <a:xfrm>
              <a:off x="7406385"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Rectangle 27">
              <a:extLst>
                <a:ext uri="{FF2B5EF4-FFF2-40B4-BE49-F238E27FC236}">
                  <a16:creationId xmlns:a16="http://schemas.microsoft.com/office/drawing/2014/main" id="{B8341FF2-2F22-426F-95F7-DA3503EA5C3E}"/>
                </a:ext>
              </a:extLst>
            </p:cNvPr>
            <p:cNvSpPr/>
            <p:nvPr/>
          </p:nvSpPr>
          <p:spPr bwMode="auto">
            <a:xfrm>
              <a:off x="7648924"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 name="Rectangle 28">
              <a:extLst>
                <a:ext uri="{FF2B5EF4-FFF2-40B4-BE49-F238E27FC236}">
                  <a16:creationId xmlns:a16="http://schemas.microsoft.com/office/drawing/2014/main" id="{85A37616-9BD8-47F8-9809-D67E84FCCEB8}"/>
                </a:ext>
              </a:extLst>
            </p:cNvPr>
            <p:cNvSpPr/>
            <p:nvPr/>
          </p:nvSpPr>
          <p:spPr bwMode="auto">
            <a:xfrm>
              <a:off x="7885687"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 name="Rectangle 29">
              <a:extLst>
                <a:ext uri="{FF2B5EF4-FFF2-40B4-BE49-F238E27FC236}">
                  <a16:creationId xmlns:a16="http://schemas.microsoft.com/office/drawing/2014/main" id="{8376CFEF-746E-426C-BA55-7CD94A7AF51B}"/>
                </a:ext>
              </a:extLst>
            </p:cNvPr>
            <p:cNvSpPr/>
            <p:nvPr/>
          </p:nvSpPr>
          <p:spPr bwMode="auto">
            <a:xfrm>
              <a:off x="8128226" y="5324978"/>
              <a:ext cx="242539" cy="233274"/>
            </a:xfrm>
            <a:prstGeom prst="rect">
              <a:avLst/>
            </a:prstGeom>
            <a:solidFill>
              <a:schemeClr val="accent1"/>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 name="Rectangle 30">
              <a:extLst>
                <a:ext uri="{FF2B5EF4-FFF2-40B4-BE49-F238E27FC236}">
                  <a16:creationId xmlns:a16="http://schemas.microsoft.com/office/drawing/2014/main" id="{AC57903D-8C6C-4FA3-BCCA-FF1C15D65233}"/>
                </a:ext>
              </a:extLst>
            </p:cNvPr>
            <p:cNvSpPr/>
            <p:nvPr/>
          </p:nvSpPr>
          <p:spPr bwMode="auto">
            <a:xfrm>
              <a:off x="8364991" y="5324978"/>
              <a:ext cx="242539" cy="233274"/>
            </a:xfrm>
            <a:prstGeom prst="rect">
              <a:avLst/>
            </a:prstGeom>
            <a:solidFill>
              <a:schemeClr val="bg1">
                <a:lumMod val="95000"/>
              </a:schemeClr>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 name="Rectangle 31">
              <a:extLst>
                <a:ext uri="{FF2B5EF4-FFF2-40B4-BE49-F238E27FC236}">
                  <a16:creationId xmlns:a16="http://schemas.microsoft.com/office/drawing/2014/main" id="{C7CA0ED3-F4C9-4C69-A9C5-A89283AD2B8F}"/>
                </a:ext>
              </a:extLst>
            </p:cNvPr>
            <p:cNvSpPr/>
            <p:nvPr/>
          </p:nvSpPr>
          <p:spPr bwMode="auto">
            <a:xfrm>
              <a:off x="8607529"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 name="Rectangle 32">
              <a:extLst>
                <a:ext uri="{FF2B5EF4-FFF2-40B4-BE49-F238E27FC236}">
                  <a16:creationId xmlns:a16="http://schemas.microsoft.com/office/drawing/2014/main" id="{365CDA62-A29F-40B3-A537-AB37F0B80987}"/>
                </a:ext>
              </a:extLst>
            </p:cNvPr>
            <p:cNvSpPr/>
            <p:nvPr/>
          </p:nvSpPr>
          <p:spPr bwMode="auto">
            <a:xfrm>
              <a:off x="8850068" y="5324978"/>
              <a:ext cx="242539" cy="233274"/>
            </a:xfrm>
            <a:prstGeom prst="rect">
              <a:avLst/>
            </a:prstGeom>
            <a:solidFill>
              <a:schemeClr val="accent1"/>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 name="Rectangle 33">
              <a:extLst>
                <a:ext uri="{FF2B5EF4-FFF2-40B4-BE49-F238E27FC236}">
                  <a16:creationId xmlns:a16="http://schemas.microsoft.com/office/drawing/2014/main" id="{D8615EAD-853A-4FBA-95D1-9530E50A9E71}"/>
                </a:ext>
              </a:extLst>
            </p:cNvPr>
            <p:cNvSpPr/>
            <p:nvPr/>
          </p:nvSpPr>
          <p:spPr bwMode="auto">
            <a:xfrm>
              <a:off x="9092608" y="5324978"/>
              <a:ext cx="242539" cy="233274"/>
            </a:xfrm>
            <a:prstGeom prst="rect">
              <a:avLst/>
            </a:prstGeom>
            <a:solidFill>
              <a:schemeClr val="bg1">
                <a:lumMod val="95000"/>
              </a:schemeClr>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5" name="Rectangle 34">
              <a:extLst>
                <a:ext uri="{FF2B5EF4-FFF2-40B4-BE49-F238E27FC236}">
                  <a16:creationId xmlns:a16="http://schemas.microsoft.com/office/drawing/2014/main" id="{918EF13E-CB25-48A3-83C3-538E3717FD7F}"/>
                </a:ext>
              </a:extLst>
            </p:cNvPr>
            <p:cNvSpPr/>
            <p:nvPr/>
          </p:nvSpPr>
          <p:spPr bwMode="auto">
            <a:xfrm>
              <a:off x="9329371"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6" name="Rectangle 35">
              <a:extLst>
                <a:ext uri="{FF2B5EF4-FFF2-40B4-BE49-F238E27FC236}">
                  <a16:creationId xmlns:a16="http://schemas.microsoft.com/office/drawing/2014/main" id="{F49E6E71-ACC6-47BB-9B03-25D96920E67F}"/>
                </a:ext>
              </a:extLst>
            </p:cNvPr>
            <p:cNvSpPr/>
            <p:nvPr/>
          </p:nvSpPr>
          <p:spPr bwMode="auto">
            <a:xfrm>
              <a:off x="9571910" y="5324978"/>
              <a:ext cx="242539" cy="233274"/>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Rectangle 36">
              <a:extLst>
                <a:ext uri="{FF2B5EF4-FFF2-40B4-BE49-F238E27FC236}">
                  <a16:creationId xmlns:a16="http://schemas.microsoft.com/office/drawing/2014/main" id="{1BB1964C-F675-4BD3-B9F8-B75485ABF866}"/>
                </a:ext>
              </a:extLst>
            </p:cNvPr>
            <p:cNvSpPr/>
            <p:nvPr/>
          </p:nvSpPr>
          <p:spPr bwMode="auto">
            <a:xfrm>
              <a:off x="2116728" y="5324978"/>
              <a:ext cx="7697720" cy="233274"/>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8" name="Rectangle 37">
              <a:extLst>
                <a:ext uri="{FF2B5EF4-FFF2-40B4-BE49-F238E27FC236}">
                  <a16:creationId xmlns:a16="http://schemas.microsoft.com/office/drawing/2014/main" id="{EAFE91E2-9130-4955-A3B9-A1AA0B8CC89E}"/>
                </a:ext>
              </a:extLst>
            </p:cNvPr>
            <p:cNvSpPr/>
            <p:nvPr/>
          </p:nvSpPr>
          <p:spPr bwMode="auto">
            <a:xfrm>
              <a:off x="3804875" y="4837929"/>
              <a:ext cx="242539" cy="233274"/>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39" name="Rectangle 38">
              <a:extLst>
                <a:ext uri="{FF2B5EF4-FFF2-40B4-BE49-F238E27FC236}">
                  <a16:creationId xmlns:a16="http://schemas.microsoft.com/office/drawing/2014/main" id="{8162C56B-69F3-4F3A-A70D-20B1BA2EE245}"/>
                </a:ext>
              </a:extLst>
            </p:cNvPr>
            <p:cNvSpPr/>
            <p:nvPr/>
          </p:nvSpPr>
          <p:spPr bwMode="auto">
            <a:xfrm>
              <a:off x="211672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0" name="Rectangle 39">
              <a:extLst>
                <a:ext uri="{FF2B5EF4-FFF2-40B4-BE49-F238E27FC236}">
                  <a16:creationId xmlns:a16="http://schemas.microsoft.com/office/drawing/2014/main" id="{A8FCB4B3-BA99-4916-87CC-9F51B3D658A0}"/>
                </a:ext>
              </a:extLst>
            </p:cNvPr>
            <p:cNvSpPr/>
            <p:nvPr/>
          </p:nvSpPr>
          <p:spPr bwMode="auto">
            <a:xfrm>
              <a:off x="2359267"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1" name="Rectangle 40">
              <a:extLst>
                <a:ext uri="{FF2B5EF4-FFF2-40B4-BE49-F238E27FC236}">
                  <a16:creationId xmlns:a16="http://schemas.microsoft.com/office/drawing/2014/main" id="{ABB95811-7206-495A-90BB-8B2B932A7371}"/>
                </a:ext>
              </a:extLst>
            </p:cNvPr>
            <p:cNvSpPr/>
            <p:nvPr/>
          </p:nvSpPr>
          <p:spPr bwMode="auto">
            <a:xfrm>
              <a:off x="259603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2" name="Rectangle 41">
              <a:extLst>
                <a:ext uri="{FF2B5EF4-FFF2-40B4-BE49-F238E27FC236}">
                  <a16:creationId xmlns:a16="http://schemas.microsoft.com/office/drawing/2014/main" id="{D8CA310E-9E92-447F-9795-AB06A8798155}"/>
                </a:ext>
              </a:extLst>
            </p:cNvPr>
            <p:cNvSpPr/>
            <p:nvPr/>
          </p:nvSpPr>
          <p:spPr bwMode="auto">
            <a:xfrm>
              <a:off x="283857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3" name="Rectangle 42">
              <a:extLst>
                <a:ext uri="{FF2B5EF4-FFF2-40B4-BE49-F238E27FC236}">
                  <a16:creationId xmlns:a16="http://schemas.microsoft.com/office/drawing/2014/main" id="{79628599-F1D3-4DE3-9E69-EE3646BEF1A0}"/>
                </a:ext>
              </a:extLst>
            </p:cNvPr>
            <p:cNvSpPr/>
            <p:nvPr/>
          </p:nvSpPr>
          <p:spPr bwMode="auto">
            <a:xfrm>
              <a:off x="3083033"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4" name="Rectangle 43">
              <a:extLst>
                <a:ext uri="{FF2B5EF4-FFF2-40B4-BE49-F238E27FC236}">
                  <a16:creationId xmlns:a16="http://schemas.microsoft.com/office/drawing/2014/main" id="{F843AA7B-7B9A-48D7-B024-E0CE42BB021D}"/>
                </a:ext>
              </a:extLst>
            </p:cNvPr>
            <p:cNvSpPr/>
            <p:nvPr/>
          </p:nvSpPr>
          <p:spPr bwMode="auto">
            <a:xfrm>
              <a:off x="3325573"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5" name="Rectangle 44">
              <a:extLst>
                <a:ext uri="{FF2B5EF4-FFF2-40B4-BE49-F238E27FC236}">
                  <a16:creationId xmlns:a16="http://schemas.microsoft.com/office/drawing/2014/main" id="{F2EEC7FE-AEBB-48B1-9B6D-984125DF6BC0}"/>
                </a:ext>
              </a:extLst>
            </p:cNvPr>
            <p:cNvSpPr/>
            <p:nvPr/>
          </p:nvSpPr>
          <p:spPr bwMode="auto">
            <a:xfrm>
              <a:off x="3562337"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6" name="Rectangle 45">
              <a:extLst>
                <a:ext uri="{FF2B5EF4-FFF2-40B4-BE49-F238E27FC236}">
                  <a16:creationId xmlns:a16="http://schemas.microsoft.com/office/drawing/2014/main" id="{5A21E528-8392-4538-81BB-91B1FF7868A6}"/>
                </a:ext>
              </a:extLst>
            </p:cNvPr>
            <p:cNvSpPr/>
            <p:nvPr/>
          </p:nvSpPr>
          <p:spPr bwMode="auto">
            <a:xfrm>
              <a:off x="404164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7" name="Rectangle 46">
              <a:extLst>
                <a:ext uri="{FF2B5EF4-FFF2-40B4-BE49-F238E27FC236}">
                  <a16:creationId xmlns:a16="http://schemas.microsoft.com/office/drawing/2014/main" id="{688281BA-66CA-4216-BD18-8265F3BF1F62}"/>
                </a:ext>
              </a:extLst>
            </p:cNvPr>
            <p:cNvSpPr/>
            <p:nvPr/>
          </p:nvSpPr>
          <p:spPr bwMode="auto">
            <a:xfrm>
              <a:off x="428417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8" name="Rectangle 47">
              <a:extLst>
                <a:ext uri="{FF2B5EF4-FFF2-40B4-BE49-F238E27FC236}">
                  <a16:creationId xmlns:a16="http://schemas.microsoft.com/office/drawing/2014/main" id="{C6648119-3462-4D94-B5F4-90E945A47361}"/>
                </a:ext>
              </a:extLst>
            </p:cNvPr>
            <p:cNvSpPr/>
            <p:nvPr/>
          </p:nvSpPr>
          <p:spPr bwMode="auto">
            <a:xfrm>
              <a:off x="452094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9" name="Rectangle 48">
              <a:extLst>
                <a:ext uri="{FF2B5EF4-FFF2-40B4-BE49-F238E27FC236}">
                  <a16:creationId xmlns:a16="http://schemas.microsoft.com/office/drawing/2014/main" id="{5CBE0EF5-F929-4420-9054-C59050825BA3}"/>
                </a:ext>
              </a:extLst>
            </p:cNvPr>
            <p:cNvSpPr/>
            <p:nvPr/>
          </p:nvSpPr>
          <p:spPr bwMode="auto">
            <a:xfrm>
              <a:off x="476348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0" name="Rectangle 49">
              <a:extLst>
                <a:ext uri="{FF2B5EF4-FFF2-40B4-BE49-F238E27FC236}">
                  <a16:creationId xmlns:a16="http://schemas.microsoft.com/office/drawing/2014/main" id="{DBF22A8A-6A5E-43CC-A6E9-D1F4EF8F20B1}"/>
                </a:ext>
              </a:extLst>
            </p:cNvPr>
            <p:cNvSpPr/>
            <p:nvPr/>
          </p:nvSpPr>
          <p:spPr bwMode="auto">
            <a:xfrm>
              <a:off x="5006019"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1" name="Rectangle 50">
              <a:extLst>
                <a:ext uri="{FF2B5EF4-FFF2-40B4-BE49-F238E27FC236}">
                  <a16:creationId xmlns:a16="http://schemas.microsoft.com/office/drawing/2014/main" id="{6A7B87EB-7AE2-4BF2-911F-E29BA8F091F2}"/>
                </a:ext>
              </a:extLst>
            </p:cNvPr>
            <p:cNvSpPr/>
            <p:nvPr/>
          </p:nvSpPr>
          <p:spPr bwMode="auto">
            <a:xfrm>
              <a:off x="5248559"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2" name="Rectangle 51">
              <a:extLst>
                <a:ext uri="{FF2B5EF4-FFF2-40B4-BE49-F238E27FC236}">
                  <a16:creationId xmlns:a16="http://schemas.microsoft.com/office/drawing/2014/main" id="{50F64AB3-9081-48F5-9A0D-B9E5CA587D71}"/>
                </a:ext>
              </a:extLst>
            </p:cNvPr>
            <p:cNvSpPr/>
            <p:nvPr/>
          </p:nvSpPr>
          <p:spPr bwMode="auto">
            <a:xfrm>
              <a:off x="548532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3" name="Rectangle 52">
              <a:extLst>
                <a:ext uri="{FF2B5EF4-FFF2-40B4-BE49-F238E27FC236}">
                  <a16:creationId xmlns:a16="http://schemas.microsoft.com/office/drawing/2014/main" id="{8241750F-E23D-4978-B593-1A490238E29D}"/>
                </a:ext>
              </a:extLst>
            </p:cNvPr>
            <p:cNvSpPr/>
            <p:nvPr/>
          </p:nvSpPr>
          <p:spPr bwMode="auto">
            <a:xfrm>
              <a:off x="5727863" y="4837929"/>
              <a:ext cx="240614"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4" name="Rectangle 53">
              <a:extLst>
                <a:ext uri="{FF2B5EF4-FFF2-40B4-BE49-F238E27FC236}">
                  <a16:creationId xmlns:a16="http://schemas.microsoft.com/office/drawing/2014/main" id="{DA5CD385-C158-4316-9926-A5BEB8C76D1F}"/>
                </a:ext>
              </a:extLst>
            </p:cNvPr>
            <p:cNvSpPr/>
            <p:nvPr/>
          </p:nvSpPr>
          <p:spPr bwMode="auto">
            <a:xfrm>
              <a:off x="596270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5" name="Rectangle 54">
              <a:extLst>
                <a:ext uri="{FF2B5EF4-FFF2-40B4-BE49-F238E27FC236}">
                  <a16:creationId xmlns:a16="http://schemas.microsoft.com/office/drawing/2014/main" id="{077C6CE4-C076-495A-B712-5C91C1141FCC}"/>
                </a:ext>
              </a:extLst>
            </p:cNvPr>
            <p:cNvSpPr/>
            <p:nvPr/>
          </p:nvSpPr>
          <p:spPr bwMode="auto">
            <a:xfrm>
              <a:off x="620524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6" name="Rectangle 55">
              <a:extLst>
                <a:ext uri="{FF2B5EF4-FFF2-40B4-BE49-F238E27FC236}">
                  <a16:creationId xmlns:a16="http://schemas.microsoft.com/office/drawing/2014/main" id="{EC8AC6C1-D00E-4640-B5B4-169114442D13}"/>
                </a:ext>
              </a:extLst>
            </p:cNvPr>
            <p:cNvSpPr/>
            <p:nvPr/>
          </p:nvSpPr>
          <p:spPr bwMode="auto">
            <a:xfrm>
              <a:off x="6442003"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7" name="Rectangle 56">
              <a:extLst>
                <a:ext uri="{FF2B5EF4-FFF2-40B4-BE49-F238E27FC236}">
                  <a16:creationId xmlns:a16="http://schemas.microsoft.com/office/drawing/2014/main" id="{A81C4D11-FBF1-43A0-A898-E48CD7ED349A}"/>
                </a:ext>
              </a:extLst>
            </p:cNvPr>
            <p:cNvSpPr/>
            <p:nvPr/>
          </p:nvSpPr>
          <p:spPr bwMode="auto">
            <a:xfrm>
              <a:off x="668454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8" name="Rectangle 57">
              <a:extLst>
                <a:ext uri="{FF2B5EF4-FFF2-40B4-BE49-F238E27FC236}">
                  <a16:creationId xmlns:a16="http://schemas.microsoft.com/office/drawing/2014/main" id="{513634CD-601D-4196-B769-B367757FCBB2}"/>
                </a:ext>
              </a:extLst>
            </p:cNvPr>
            <p:cNvSpPr/>
            <p:nvPr/>
          </p:nvSpPr>
          <p:spPr bwMode="auto">
            <a:xfrm>
              <a:off x="692708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9" name="Rectangle 58">
              <a:extLst>
                <a:ext uri="{FF2B5EF4-FFF2-40B4-BE49-F238E27FC236}">
                  <a16:creationId xmlns:a16="http://schemas.microsoft.com/office/drawing/2014/main" id="{73282BBF-B560-4764-9F35-22C550139117}"/>
                </a:ext>
              </a:extLst>
            </p:cNvPr>
            <p:cNvSpPr/>
            <p:nvPr/>
          </p:nvSpPr>
          <p:spPr bwMode="auto">
            <a:xfrm>
              <a:off x="716962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0" name="Rectangle 59">
              <a:extLst>
                <a:ext uri="{FF2B5EF4-FFF2-40B4-BE49-F238E27FC236}">
                  <a16:creationId xmlns:a16="http://schemas.microsoft.com/office/drawing/2014/main" id="{32CC7ED1-594A-4F40-A820-2B8B606144F8}"/>
                </a:ext>
              </a:extLst>
            </p:cNvPr>
            <p:cNvSpPr/>
            <p:nvPr/>
          </p:nvSpPr>
          <p:spPr bwMode="auto">
            <a:xfrm>
              <a:off x="7406385"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1" name="Rectangle 60">
              <a:extLst>
                <a:ext uri="{FF2B5EF4-FFF2-40B4-BE49-F238E27FC236}">
                  <a16:creationId xmlns:a16="http://schemas.microsoft.com/office/drawing/2014/main" id="{E0AF8BBA-5034-42B3-98E7-1702618E0CC4}"/>
                </a:ext>
              </a:extLst>
            </p:cNvPr>
            <p:cNvSpPr/>
            <p:nvPr/>
          </p:nvSpPr>
          <p:spPr bwMode="auto">
            <a:xfrm>
              <a:off x="7648924"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2" name="Rectangle 61">
              <a:extLst>
                <a:ext uri="{FF2B5EF4-FFF2-40B4-BE49-F238E27FC236}">
                  <a16:creationId xmlns:a16="http://schemas.microsoft.com/office/drawing/2014/main" id="{27A0CECF-615D-411F-B8CE-873AF28A74A1}"/>
                </a:ext>
              </a:extLst>
            </p:cNvPr>
            <p:cNvSpPr/>
            <p:nvPr/>
          </p:nvSpPr>
          <p:spPr bwMode="auto">
            <a:xfrm>
              <a:off x="7885687"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3" name="Rectangle 62">
              <a:extLst>
                <a:ext uri="{FF2B5EF4-FFF2-40B4-BE49-F238E27FC236}">
                  <a16:creationId xmlns:a16="http://schemas.microsoft.com/office/drawing/2014/main" id="{4C817DBA-F449-401F-81AA-0146DD98F60E}"/>
                </a:ext>
              </a:extLst>
            </p:cNvPr>
            <p:cNvSpPr/>
            <p:nvPr/>
          </p:nvSpPr>
          <p:spPr bwMode="auto">
            <a:xfrm>
              <a:off x="8128226"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4" name="Rectangle 63">
              <a:extLst>
                <a:ext uri="{FF2B5EF4-FFF2-40B4-BE49-F238E27FC236}">
                  <a16:creationId xmlns:a16="http://schemas.microsoft.com/office/drawing/2014/main" id="{17B82D25-6B22-4E8B-AE16-9403030960D8}"/>
                </a:ext>
              </a:extLst>
            </p:cNvPr>
            <p:cNvSpPr/>
            <p:nvPr/>
          </p:nvSpPr>
          <p:spPr bwMode="auto">
            <a:xfrm>
              <a:off x="836499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5" name="Rectangle 64">
              <a:extLst>
                <a:ext uri="{FF2B5EF4-FFF2-40B4-BE49-F238E27FC236}">
                  <a16:creationId xmlns:a16="http://schemas.microsoft.com/office/drawing/2014/main" id="{FB5EF7F3-D5FA-4C38-B063-8B568D3E5A6B}"/>
                </a:ext>
              </a:extLst>
            </p:cNvPr>
            <p:cNvSpPr/>
            <p:nvPr/>
          </p:nvSpPr>
          <p:spPr bwMode="auto">
            <a:xfrm>
              <a:off x="8607529"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6" name="Rectangle 65">
              <a:extLst>
                <a:ext uri="{FF2B5EF4-FFF2-40B4-BE49-F238E27FC236}">
                  <a16:creationId xmlns:a16="http://schemas.microsoft.com/office/drawing/2014/main" id="{04916E4C-CF62-4C77-9149-73A24C904096}"/>
                </a:ext>
              </a:extLst>
            </p:cNvPr>
            <p:cNvSpPr/>
            <p:nvPr/>
          </p:nvSpPr>
          <p:spPr bwMode="auto">
            <a:xfrm>
              <a:off x="885006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7" name="Rectangle 66">
              <a:extLst>
                <a:ext uri="{FF2B5EF4-FFF2-40B4-BE49-F238E27FC236}">
                  <a16:creationId xmlns:a16="http://schemas.microsoft.com/office/drawing/2014/main" id="{ECACD22E-D391-4CD8-A232-A501CC78654C}"/>
                </a:ext>
              </a:extLst>
            </p:cNvPr>
            <p:cNvSpPr/>
            <p:nvPr/>
          </p:nvSpPr>
          <p:spPr bwMode="auto">
            <a:xfrm>
              <a:off x="909260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8" name="Rectangle 67">
              <a:extLst>
                <a:ext uri="{FF2B5EF4-FFF2-40B4-BE49-F238E27FC236}">
                  <a16:creationId xmlns:a16="http://schemas.microsoft.com/office/drawing/2014/main" id="{3C4D38CC-6AFA-43FD-A919-656A69B4F3A3}"/>
                </a:ext>
              </a:extLst>
            </p:cNvPr>
            <p:cNvSpPr/>
            <p:nvPr/>
          </p:nvSpPr>
          <p:spPr bwMode="auto">
            <a:xfrm>
              <a:off x="932937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9" name="Rectangle 68">
              <a:extLst>
                <a:ext uri="{FF2B5EF4-FFF2-40B4-BE49-F238E27FC236}">
                  <a16:creationId xmlns:a16="http://schemas.microsoft.com/office/drawing/2014/main" id="{A2876B93-2555-4179-9607-E43C509ABBF6}"/>
                </a:ext>
              </a:extLst>
            </p:cNvPr>
            <p:cNvSpPr/>
            <p:nvPr/>
          </p:nvSpPr>
          <p:spPr bwMode="auto">
            <a:xfrm>
              <a:off x="9571910" y="4837929"/>
              <a:ext cx="242539" cy="233274"/>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0" name="Rectangle 69">
              <a:extLst>
                <a:ext uri="{FF2B5EF4-FFF2-40B4-BE49-F238E27FC236}">
                  <a16:creationId xmlns:a16="http://schemas.microsoft.com/office/drawing/2014/main" id="{04701A1E-D173-4BAF-AFB7-08235D9C2CFE}"/>
                </a:ext>
              </a:extLst>
            </p:cNvPr>
            <p:cNvSpPr/>
            <p:nvPr/>
          </p:nvSpPr>
          <p:spPr bwMode="auto">
            <a:xfrm>
              <a:off x="2116728" y="4837929"/>
              <a:ext cx="7697720" cy="233274"/>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1" name="Rectangle 70">
              <a:extLst>
                <a:ext uri="{FF2B5EF4-FFF2-40B4-BE49-F238E27FC236}">
                  <a16:creationId xmlns:a16="http://schemas.microsoft.com/office/drawing/2014/main" id="{EB718A47-E12D-40DC-A306-634AE274B462}"/>
                </a:ext>
              </a:extLst>
            </p:cNvPr>
            <p:cNvSpPr/>
            <p:nvPr/>
          </p:nvSpPr>
          <p:spPr bwMode="auto">
            <a:xfrm>
              <a:off x="3804875" y="4367969"/>
              <a:ext cx="242539" cy="233274"/>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2" name="Rectangle 71">
              <a:extLst>
                <a:ext uri="{FF2B5EF4-FFF2-40B4-BE49-F238E27FC236}">
                  <a16:creationId xmlns:a16="http://schemas.microsoft.com/office/drawing/2014/main" id="{C9D6DCC1-A0DB-4E11-8D00-7DB1EADC3F86}"/>
                </a:ext>
              </a:extLst>
            </p:cNvPr>
            <p:cNvSpPr/>
            <p:nvPr/>
          </p:nvSpPr>
          <p:spPr bwMode="auto">
            <a:xfrm>
              <a:off x="211672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3" name="Rectangle 72">
              <a:extLst>
                <a:ext uri="{FF2B5EF4-FFF2-40B4-BE49-F238E27FC236}">
                  <a16:creationId xmlns:a16="http://schemas.microsoft.com/office/drawing/2014/main" id="{EE31F149-59A2-49B3-B9B4-C4B418277AD9}"/>
                </a:ext>
              </a:extLst>
            </p:cNvPr>
            <p:cNvSpPr/>
            <p:nvPr/>
          </p:nvSpPr>
          <p:spPr bwMode="auto">
            <a:xfrm>
              <a:off x="2359267"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4" name="Rectangle 73">
              <a:extLst>
                <a:ext uri="{FF2B5EF4-FFF2-40B4-BE49-F238E27FC236}">
                  <a16:creationId xmlns:a16="http://schemas.microsoft.com/office/drawing/2014/main" id="{E1D7E5E3-A1A7-4C32-897F-4A2E89495281}"/>
                </a:ext>
              </a:extLst>
            </p:cNvPr>
            <p:cNvSpPr/>
            <p:nvPr/>
          </p:nvSpPr>
          <p:spPr bwMode="auto">
            <a:xfrm>
              <a:off x="259603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5" name="Rectangle 74">
              <a:extLst>
                <a:ext uri="{FF2B5EF4-FFF2-40B4-BE49-F238E27FC236}">
                  <a16:creationId xmlns:a16="http://schemas.microsoft.com/office/drawing/2014/main" id="{F97F2763-5AB7-46A9-A9C3-1757905D9F05}"/>
                </a:ext>
              </a:extLst>
            </p:cNvPr>
            <p:cNvSpPr/>
            <p:nvPr/>
          </p:nvSpPr>
          <p:spPr bwMode="auto">
            <a:xfrm>
              <a:off x="283857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6" name="Rectangle 75">
              <a:extLst>
                <a:ext uri="{FF2B5EF4-FFF2-40B4-BE49-F238E27FC236}">
                  <a16:creationId xmlns:a16="http://schemas.microsoft.com/office/drawing/2014/main" id="{FFD35C51-A6A1-49A2-857E-26A4DE4A2A85}"/>
                </a:ext>
              </a:extLst>
            </p:cNvPr>
            <p:cNvSpPr/>
            <p:nvPr/>
          </p:nvSpPr>
          <p:spPr bwMode="auto">
            <a:xfrm>
              <a:off x="3083033"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7" name="Rectangle 76">
              <a:extLst>
                <a:ext uri="{FF2B5EF4-FFF2-40B4-BE49-F238E27FC236}">
                  <a16:creationId xmlns:a16="http://schemas.microsoft.com/office/drawing/2014/main" id="{D3007C2E-E0BD-4549-B237-B3CB9EB9E41E}"/>
                </a:ext>
              </a:extLst>
            </p:cNvPr>
            <p:cNvSpPr/>
            <p:nvPr/>
          </p:nvSpPr>
          <p:spPr bwMode="auto">
            <a:xfrm>
              <a:off x="3325573"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8" name="Rectangle 77">
              <a:extLst>
                <a:ext uri="{FF2B5EF4-FFF2-40B4-BE49-F238E27FC236}">
                  <a16:creationId xmlns:a16="http://schemas.microsoft.com/office/drawing/2014/main" id="{6FCE9928-D6FC-42FF-BF27-358563EB9618}"/>
                </a:ext>
              </a:extLst>
            </p:cNvPr>
            <p:cNvSpPr/>
            <p:nvPr/>
          </p:nvSpPr>
          <p:spPr bwMode="auto">
            <a:xfrm>
              <a:off x="3562337"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9" name="Rectangle 78">
              <a:extLst>
                <a:ext uri="{FF2B5EF4-FFF2-40B4-BE49-F238E27FC236}">
                  <a16:creationId xmlns:a16="http://schemas.microsoft.com/office/drawing/2014/main" id="{386ACDD2-0BB7-4DC3-BE3D-B8305FB95527}"/>
                </a:ext>
              </a:extLst>
            </p:cNvPr>
            <p:cNvSpPr/>
            <p:nvPr/>
          </p:nvSpPr>
          <p:spPr bwMode="auto">
            <a:xfrm>
              <a:off x="404164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0" name="Rectangle 79">
              <a:extLst>
                <a:ext uri="{FF2B5EF4-FFF2-40B4-BE49-F238E27FC236}">
                  <a16:creationId xmlns:a16="http://schemas.microsoft.com/office/drawing/2014/main" id="{79307902-4A61-4C06-BA4E-8C3025D4E097}"/>
                </a:ext>
              </a:extLst>
            </p:cNvPr>
            <p:cNvSpPr/>
            <p:nvPr/>
          </p:nvSpPr>
          <p:spPr bwMode="auto">
            <a:xfrm>
              <a:off x="428417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1" name="Rectangle 80">
              <a:extLst>
                <a:ext uri="{FF2B5EF4-FFF2-40B4-BE49-F238E27FC236}">
                  <a16:creationId xmlns:a16="http://schemas.microsoft.com/office/drawing/2014/main" id="{F1E89CAD-C90D-4C09-AB10-88D7F957BE17}"/>
                </a:ext>
              </a:extLst>
            </p:cNvPr>
            <p:cNvSpPr/>
            <p:nvPr/>
          </p:nvSpPr>
          <p:spPr bwMode="auto">
            <a:xfrm>
              <a:off x="452094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2" name="Rectangle 81">
              <a:extLst>
                <a:ext uri="{FF2B5EF4-FFF2-40B4-BE49-F238E27FC236}">
                  <a16:creationId xmlns:a16="http://schemas.microsoft.com/office/drawing/2014/main" id="{79D2DE6A-1FBB-4197-8716-6BA3C015AC02}"/>
                </a:ext>
              </a:extLst>
            </p:cNvPr>
            <p:cNvSpPr/>
            <p:nvPr/>
          </p:nvSpPr>
          <p:spPr bwMode="auto">
            <a:xfrm>
              <a:off x="476348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3" name="Rectangle 82">
              <a:extLst>
                <a:ext uri="{FF2B5EF4-FFF2-40B4-BE49-F238E27FC236}">
                  <a16:creationId xmlns:a16="http://schemas.microsoft.com/office/drawing/2014/main" id="{D0904DDE-B0D1-48B1-8530-051910EC6F3F}"/>
                </a:ext>
              </a:extLst>
            </p:cNvPr>
            <p:cNvSpPr/>
            <p:nvPr/>
          </p:nvSpPr>
          <p:spPr bwMode="auto">
            <a:xfrm>
              <a:off x="5006019"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4" name="Rectangle 83">
              <a:extLst>
                <a:ext uri="{FF2B5EF4-FFF2-40B4-BE49-F238E27FC236}">
                  <a16:creationId xmlns:a16="http://schemas.microsoft.com/office/drawing/2014/main" id="{302307D9-78C3-46D3-AD77-84602B96327C}"/>
                </a:ext>
              </a:extLst>
            </p:cNvPr>
            <p:cNvSpPr/>
            <p:nvPr/>
          </p:nvSpPr>
          <p:spPr bwMode="auto">
            <a:xfrm>
              <a:off x="5248559"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5" name="Rectangle 84">
              <a:extLst>
                <a:ext uri="{FF2B5EF4-FFF2-40B4-BE49-F238E27FC236}">
                  <a16:creationId xmlns:a16="http://schemas.microsoft.com/office/drawing/2014/main" id="{6AB3CDCB-8BD9-4358-B405-DC8CBEE2C756}"/>
                </a:ext>
              </a:extLst>
            </p:cNvPr>
            <p:cNvSpPr/>
            <p:nvPr/>
          </p:nvSpPr>
          <p:spPr bwMode="auto">
            <a:xfrm>
              <a:off x="548532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6" name="Rectangle 85">
              <a:extLst>
                <a:ext uri="{FF2B5EF4-FFF2-40B4-BE49-F238E27FC236}">
                  <a16:creationId xmlns:a16="http://schemas.microsoft.com/office/drawing/2014/main" id="{411C7D2F-AEED-4221-928A-DFCC6CEA4179}"/>
                </a:ext>
              </a:extLst>
            </p:cNvPr>
            <p:cNvSpPr/>
            <p:nvPr/>
          </p:nvSpPr>
          <p:spPr bwMode="auto">
            <a:xfrm>
              <a:off x="5727863" y="4367969"/>
              <a:ext cx="240614"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7" name="Rectangle 86">
              <a:extLst>
                <a:ext uri="{FF2B5EF4-FFF2-40B4-BE49-F238E27FC236}">
                  <a16:creationId xmlns:a16="http://schemas.microsoft.com/office/drawing/2014/main" id="{5710E612-19AE-47B3-99BD-81B609042857}"/>
                </a:ext>
              </a:extLst>
            </p:cNvPr>
            <p:cNvSpPr/>
            <p:nvPr/>
          </p:nvSpPr>
          <p:spPr bwMode="auto">
            <a:xfrm>
              <a:off x="596270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8" name="Rectangle 87">
              <a:extLst>
                <a:ext uri="{FF2B5EF4-FFF2-40B4-BE49-F238E27FC236}">
                  <a16:creationId xmlns:a16="http://schemas.microsoft.com/office/drawing/2014/main" id="{12999CAE-5686-4C50-BE9F-CC80F9C44B3F}"/>
                </a:ext>
              </a:extLst>
            </p:cNvPr>
            <p:cNvSpPr/>
            <p:nvPr/>
          </p:nvSpPr>
          <p:spPr bwMode="auto">
            <a:xfrm>
              <a:off x="620524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9" name="Rectangle 88">
              <a:extLst>
                <a:ext uri="{FF2B5EF4-FFF2-40B4-BE49-F238E27FC236}">
                  <a16:creationId xmlns:a16="http://schemas.microsoft.com/office/drawing/2014/main" id="{4F6F2779-C72D-4698-993B-F8C95D939F5A}"/>
                </a:ext>
              </a:extLst>
            </p:cNvPr>
            <p:cNvSpPr/>
            <p:nvPr/>
          </p:nvSpPr>
          <p:spPr bwMode="auto">
            <a:xfrm>
              <a:off x="6442003"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0" name="Rectangle 89">
              <a:extLst>
                <a:ext uri="{FF2B5EF4-FFF2-40B4-BE49-F238E27FC236}">
                  <a16:creationId xmlns:a16="http://schemas.microsoft.com/office/drawing/2014/main" id="{F76B1B70-CDD0-4345-831C-F46D8896F36F}"/>
                </a:ext>
              </a:extLst>
            </p:cNvPr>
            <p:cNvSpPr/>
            <p:nvPr/>
          </p:nvSpPr>
          <p:spPr bwMode="auto">
            <a:xfrm>
              <a:off x="668454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1" name="Rectangle 90">
              <a:extLst>
                <a:ext uri="{FF2B5EF4-FFF2-40B4-BE49-F238E27FC236}">
                  <a16:creationId xmlns:a16="http://schemas.microsoft.com/office/drawing/2014/main" id="{C23F8230-85F3-4A58-AD8D-A62A0A92F956}"/>
                </a:ext>
              </a:extLst>
            </p:cNvPr>
            <p:cNvSpPr/>
            <p:nvPr/>
          </p:nvSpPr>
          <p:spPr bwMode="auto">
            <a:xfrm>
              <a:off x="692708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2" name="Rectangle 91">
              <a:extLst>
                <a:ext uri="{FF2B5EF4-FFF2-40B4-BE49-F238E27FC236}">
                  <a16:creationId xmlns:a16="http://schemas.microsoft.com/office/drawing/2014/main" id="{094CEA82-97D4-4BC7-BC59-88A7FE9A4461}"/>
                </a:ext>
              </a:extLst>
            </p:cNvPr>
            <p:cNvSpPr/>
            <p:nvPr/>
          </p:nvSpPr>
          <p:spPr bwMode="auto">
            <a:xfrm>
              <a:off x="716962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3" name="Rectangle 92">
              <a:extLst>
                <a:ext uri="{FF2B5EF4-FFF2-40B4-BE49-F238E27FC236}">
                  <a16:creationId xmlns:a16="http://schemas.microsoft.com/office/drawing/2014/main" id="{D8A15A80-8C46-43B4-A8B2-246A64639F05}"/>
                </a:ext>
              </a:extLst>
            </p:cNvPr>
            <p:cNvSpPr/>
            <p:nvPr/>
          </p:nvSpPr>
          <p:spPr bwMode="auto">
            <a:xfrm>
              <a:off x="7406385"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4" name="Rectangle 93">
              <a:extLst>
                <a:ext uri="{FF2B5EF4-FFF2-40B4-BE49-F238E27FC236}">
                  <a16:creationId xmlns:a16="http://schemas.microsoft.com/office/drawing/2014/main" id="{0F08F15E-6F54-4E41-961E-3F4F2CA3D461}"/>
                </a:ext>
              </a:extLst>
            </p:cNvPr>
            <p:cNvSpPr/>
            <p:nvPr/>
          </p:nvSpPr>
          <p:spPr bwMode="auto">
            <a:xfrm>
              <a:off x="7648924"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5" name="Rectangle 94">
              <a:extLst>
                <a:ext uri="{FF2B5EF4-FFF2-40B4-BE49-F238E27FC236}">
                  <a16:creationId xmlns:a16="http://schemas.microsoft.com/office/drawing/2014/main" id="{F965ADD7-2C33-4789-AC44-A77DE99C07D1}"/>
                </a:ext>
              </a:extLst>
            </p:cNvPr>
            <p:cNvSpPr/>
            <p:nvPr/>
          </p:nvSpPr>
          <p:spPr bwMode="auto">
            <a:xfrm>
              <a:off x="7885687"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6" name="Rectangle 95">
              <a:extLst>
                <a:ext uri="{FF2B5EF4-FFF2-40B4-BE49-F238E27FC236}">
                  <a16:creationId xmlns:a16="http://schemas.microsoft.com/office/drawing/2014/main" id="{E15163CF-EC72-45FF-AEE5-8C1895B8BEE0}"/>
                </a:ext>
              </a:extLst>
            </p:cNvPr>
            <p:cNvSpPr/>
            <p:nvPr/>
          </p:nvSpPr>
          <p:spPr bwMode="auto">
            <a:xfrm>
              <a:off x="8128226"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7" name="Rectangle 96">
              <a:extLst>
                <a:ext uri="{FF2B5EF4-FFF2-40B4-BE49-F238E27FC236}">
                  <a16:creationId xmlns:a16="http://schemas.microsoft.com/office/drawing/2014/main" id="{DFDAB0A2-D4AD-4C7A-B905-4E55506DF900}"/>
                </a:ext>
              </a:extLst>
            </p:cNvPr>
            <p:cNvSpPr/>
            <p:nvPr/>
          </p:nvSpPr>
          <p:spPr bwMode="auto">
            <a:xfrm>
              <a:off x="836499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8" name="Rectangle 97">
              <a:extLst>
                <a:ext uri="{FF2B5EF4-FFF2-40B4-BE49-F238E27FC236}">
                  <a16:creationId xmlns:a16="http://schemas.microsoft.com/office/drawing/2014/main" id="{7C17D99F-8DC3-48E0-8ECD-2A12F4F76B27}"/>
                </a:ext>
              </a:extLst>
            </p:cNvPr>
            <p:cNvSpPr/>
            <p:nvPr/>
          </p:nvSpPr>
          <p:spPr bwMode="auto">
            <a:xfrm>
              <a:off x="8607529"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9" name="Rectangle 98">
              <a:extLst>
                <a:ext uri="{FF2B5EF4-FFF2-40B4-BE49-F238E27FC236}">
                  <a16:creationId xmlns:a16="http://schemas.microsoft.com/office/drawing/2014/main" id="{F1BE9D79-FCBC-4F14-85C5-FD5410A215E4}"/>
                </a:ext>
              </a:extLst>
            </p:cNvPr>
            <p:cNvSpPr/>
            <p:nvPr/>
          </p:nvSpPr>
          <p:spPr bwMode="auto">
            <a:xfrm>
              <a:off x="885006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0" name="Rectangle 99">
              <a:extLst>
                <a:ext uri="{FF2B5EF4-FFF2-40B4-BE49-F238E27FC236}">
                  <a16:creationId xmlns:a16="http://schemas.microsoft.com/office/drawing/2014/main" id="{BCABBD63-A94E-43F1-8A29-3CDF55F95177}"/>
                </a:ext>
              </a:extLst>
            </p:cNvPr>
            <p:cNvSpPr/>
            <p:nvPr/>
          </p:nvSpPr>
          <p:spPr bwMode="auto">
            <a:xfrm>
              <a:off x="909260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1" name="Rectangle 100">
              <a:extLst>
                <a:ext uri="{FF2B5EF4-FFF2-40B4-BE49-F238E27FC236}">
                  <a16:creationId xmlns:a16="http://schemas.microsoft.com/office/drawing/2014/main" id="{42EB6651-0D79-4583-A7E7-C52AAB243AF2}"/>
                </a:ext>
              </a:extLst>
            </p:cNvPr>
            <p:cNvSpPr/>
            <p:nvPr/>
          </p:nvSpPr>
          <p:spPr bwMode="auto">
            <a:xfrm>
              <a:off x="932937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2" name="Rectangle 101">
              <a:extLst>
                <a:ext uri="{FF2B5EF4-FFF2-40B4-BE49-F238E27FC236}">
                  <a16:creationId xmlns:a16="http://schemas.microsoft.com/office/drawing/2014/main" id="{13DC3D00-942C-4353-9FBF-BC134D8E7A88}"/>
                </a:ext>
              </a:extLst>
            </p:cNvPr>
            <p:cNvSpPr/>
            <p:nvPr/>
          </p:nvSpPr>
          <p:spPr bwMode="auto">
            <a:xfrm>
              <a:off x="9571910" y="4367969"/>
              <a:ext cx="242539" cy="233274"/>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3" name="Rectangle 102">
              <a:extLst>
                <a:ext uri="{FF2B5EF4-FFF2-40B4-BE49-F238E27FC236}">
                  <a16:creationId xmlns:a16="http://schemas.microsoft.com/office/drawing/2014/main" id="{50D0D09D-AE9B-4604-9D01-491A10B2F85D}"/>
                </a:ext>
              </a:extLst>
            </p:cNvPr>
            <p:cNvSpPr/>
            <p:nvPr/>
          </p:nvSpPr>
          <p:spPr bwMode="auto">
            <a:xfrm>
              <a:off x="2116728" y="4367969"/>
              <a:ext cx="7697720" cy="233274"/>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4" name="TextBox 103">
              <a:extLst>
                <a:ext uri="{FF2B5EF4-FFF2-40B4-BE49-F238E27FC236}">
                  <a16:creationId xmlns:a16="http://schemas.microsoft.com/office/drawing/2014/main" id="{88FE2385-25C3-4EAA-BB6D-5997BFC7957E}"/>
                </a:ext>
              </a:extLst>
            </p:cNvPr>
            <p:cNvSpPr txBox="1"/>
            <p:nvPr/>
          </p:nvSpPr>
          <p:spPr>
            <a:xfrm>
              <a:off x="471223" y="5319383"/>
              <a:ext cx="954107" cy="276999"/>
            </a:xfrm>
            <a:prstGeom prst="rect">
              <a:avLst/>
            </a:prstGeom>
            <a:noFill/>
          </p:spPr>
          <p:txBody>
            <a:bodyPr wrap="none" rtlCol="0">
              <a:spAutoFit/>
            </a:bodyPr>
            <a:lstStyle/>
            <a:p>
              <a:r>
                <a:rPr lang="en-GB" sz="1200" b="0" dirty="0"/>
                <a:t>0x20000000</a:t>
              </a:r>
            </a:p>
          </p:txBody>
        </p:sp>
        <p:sp>
          <p:nvSpPr>
            <p:cNvPr id="105" name="TextBox 104">
              <a:extLst>
                <a:ext uri="{FF2B5EF4-FFF2-40B4-BE49-F238E27FC236}">
                  <a16:creationId xmlns:a16="http://schemas.microsoft.com/office/drawing/2014/main" id="{BA5AEFD3-084E-41E6-8D53-E862750B68C4}"/>
                </a:ext>
              </a:extLst>
            </p:cNvPr>
            <p:cNvSpPr txBox="1"/>
            <p:nvPr/>
          </p:nvSpPr>
          <p:spPr>
            <a:xfrm>
              <a:off x="471223" y="4824257"/>
              <a:ext cx="954107" cy="276999"/>
            </a:xfrm>
            <a:prstGeom prst="rect">
              <a:avLst/>
            </a:prstGeom>
            <a:noFill/>
          </p:spPr>
          <p:txBody>
            <a:bodyPr wrap="none" rtlCol="0">
              <a:spAutoFit/>
            </a:bodyPr>
            <a:lstStyle/>
            <a:p>
              <a:r>
                <a:rPr lang="en-GB" sz="1200" b="0" dirty="0"/>
                <a:t>0x20000004</a:t>
              </a:r>
            </a:p>
          </p:txBody>
        </p:sp>
        <p:sp>
          <p:nvSpPr>
            <p:cNvPr id="106" name="TextBox 105">
              <a:extLst>
                <a:ext uri="{FF2B5EF4-FFF2-40B4-BE49-F238E27FC236}">
                  <a16:creationId xmlns:a16="http://schemas.microsoft.com/office/drawing/2014/main" id="{CFD62252-23FB-4D3F-95BE-6DFBB365638F}"/>
                </a:ext>
              </a:extLst>
            </p:cNvPr>
            <p:cNvSpPr txBox="1"/>
            <p:nvPr/>
          </p:nvSpPr>
          <p:spPr>
            <a:xfrm>
              <a:off x="471223" y="4367970"/>
              <a:ext cx="954107" cy="276999"/>
            </a:xfrm>
            <a:prstGeom prst="rect">
              <a:avLst/>
            </a:prstGeom>
            <a:noFill/>
          </p:spPr>
          <p:txBody>
            <a:bodyPr wrap="none" rtlCol="0">
              <a:spAutoFit/>
            </a:bodyPr>
            <a:lstStyle/>
            <a:p>
              <a:r>
                <a:rPr lang="en-GB" sz="1200" b="0" dirty="0"/>
                <a:t>0x20000008</a:t>
              </a:r>
            </a:p>
          </p:txBody>
        </p:sp>
        <p:sp>
          <p:nvSpPr>
            <p:cNvPr id="107" name="TextBox 106">
              <a:extLst>
                <a:ext uri="{FF2B5EF4-FFF2-40B4-BE49-F238E27FC236}">
                  <a16:creationId xmlns:a16="http://schemas.microsoft.com/office/drawing/2014/main" id="{0AA33142-7437-439E-97EE-3E0E7D9844E3}"/>
                </a:ext>
              </a:extLst>
            </p:cNvPr>
            <p:cNvSpPr txBox="1"/>
            <p:nvPr/>
          </p:nvSpPr>
          <p:spPr>
            <a:xfrm>
              <a:off x="471223" y="3616543"/>
              <a:ext cx="1526161" cy="461665"/>
            </a:xfrm>
            <a:prstGeom prst="rect">
              <a:avLst/>
            </a:prstGeom>
            <a:noFill/>
          </p:spPr>
          <p:txBody>
            <a:bodyPr wrap="square" rtlCol="0">
              <a:spAutoFit/>
            </a:bodyPr>
            <a:lstStyle/>
            <a:p>
              <a:r>
                <a:rPr lang="en-GB" sz="1200" b="0" dirty="0"/>
                <a:t>Real 32-bit data address</a:t>
              </a:r>
            </a:p>
          </p:txBody>
        </p:sp>
        <p:cxnSp>
          <p:nvCxnSpPr>
            <p:cNvPr id="108" name="Straight Connector 107">
              <a:extLst>
                <a:ext uri="{FF2B5EF4-FFF2-40B4-BE49-F238E27FC236}">
                  <a16:creationId xmlns:a16="http://schemas.microsoft.com/office/drawing/2014/main" id="{84CA8E40-9151-47B8-A3BA-83EC18D994E3}"/>
                </a:ext>
              </a:extLst>
            </p:cNvPr>
            <p:cNvCxnSpPr/>
            <p:nvPr/>
          </p:nvCxnSpPr>
          <p:spPr bwMode="auto">
            <a:xfrm>
              <a:off x="5962701" y="4040156"/>
              <a:ext cx="0" cy="205074"/>
            </a:xfrm>
            <a:prstGeom prst="line">
              <a:avLst/>
            </a:prstGeom>
            <a:noFill/>
            <a:ln w="28575" cap="flat" cmpd="sng" algn="ctr">
              <a:solidFill>
                <a:schemeClr val="tx1">
                  <a:lumMod val="75000"/>
                  <a:lumOff val="25000"/>
                </a:schemeClr>
              </a:solidFill>
              <a:prstDash val="sysDot"/>
              <a:round/>
              <a:headEnd type="none" w="med" len="med"/>
              <a:tailEnd type="none" w="med" len="med"/>
            </a:ln>
            <a:effectLst/>
          </p:spPr>
        </p:cxnSp>
        <p:cxnSp>
          <p:nvCxnSpPr>
            <p:cNvPr id="109" name="Straight Arrow Connector 108">
              <a:extLst>
                <a:ext uri="{FF2B5EF4-FFF2-40B4-BE49-F238E27FC236}">
                  <a16:creationId xmlns:a16="http://schemas.microsoft.com/office/drawing/2014/main" id="{71264C92-182A-4456-AD5A-A72735E2199E}"/>
                </a:ext>
              </a:extLst>
            </p:cNvPr>
            <p:cNvCxnSpPr>
              <a:stCxn id="36" idx="3"/>
            </p:cNvCxnSpPr>
            <p:nvPr/>
          </p:nvCxnSpPr>
          <p:spPr bwMode="auto">
            <a:xfrm>
              <a:off x="9814448" y="5441615"/>
              <a:ext cx="330724" cy="0"/>
            </a:xfrm>
            <a:prstGeom prst="straightConnector1">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0" name="TextBox 109">
              <a:extLst>
                <a:ext uri="{FF2B5EF4-FFF2-40B4-BE49-F238E27FC236}">
                  <a16:creationId xmlns:a16="http://schemas.microsoft.com/office/drawing/2014/main" id="{C4441F89-8938-4F26-BFA5-C36122E832FB}"/>
                </a:ext>
              </a:extLst>
            </p:cNvPr>
            <p:cNvSpPr txBox="1"/>
            <p:nvPr/>
          </p:nvSpPr>
          <p:spPr>
            <a:xfrm>
              <a:off x="10145172" y="5301312"/>
              <a:ext cx="954107" cy="276999"/>
            </a:xfrm>
            <a:prstGeom prst="rect">
              <a:avLst/>
            </a:prstGeom>
            <a:noFill/>
          </p:spPr>
          <p:txBody>
            <a:bodyPr wrap="none" rtlCol="0">
              <a:spAutoFit/>
            </a:bodyPr>
            <a:lstStyle/>
            <a:p>
              <a:r>
                <a:rPr lang="en-GB" sz="1200" b="0" dirty="0"/>
                <a:t>0x22000000</a:t>
              </a:r>
            </a:p>
          </p:txBody>
        </p:sp>
        <p:cxnSp>
          <p:nvCxnSpPr>
            <p:cNvPr id="111" name="Straight Arrow Connector 110">
              <a:extLst>
                <a:ext uri="{FF2B5EF4-FFF2-40B4-BE49-F238E27FC236}">
                  <a16:creationId xmlns:a16="http://schemas.microsoft.com/office/drawing/2014/main" id="{C60E0370-B90E-4BEA-AE34-90EC8266A20C}"/>
                </a:ext>
              </a:extLst>
            </p:cNvPr>
            <p:cNvCxnSpPr/>
            <p:nvPr/>
          </p:nvCxnSpPr>
          <p:spPr bwMode="auto">
            <a:xfrm>
              <a:off x="9814448" y="4954566"/>
              <a:ext cx="330724" cy="0"/>
            </a:xfrm>
            <a:prstGeom prst="straightConnector1">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2" name="TextBox 111">
              <a:extLst>
                <a:ext uri="{FF2B5EF4-FFF2-40B4-BE49-F238E27FC236}">
                  <a16:creationId xmlns:a16="http://schemas.microsoft.com/office/drawing/2014/main" id="{6756FD98-D008-437D-ADE4-8D02714BCC95}"/>
                </a:ext>
              </a:extLst>
            </p:cNvPr>
            <p:cNvSpPr txBox="1"/>
            <p:nvPr/>
          </p:nvSpPr>
          <p:spPr>
            <a:xfrm>
              <a:off x="10145172" y="4814263"/>
              <a:ext cx="954107" cy="276999"/>
            </a:xfrm>
            <a:prstGeom prst="rect">
              <a:avLst/>
            </a:prstGeom>
            <a:noFill/>
          </p:spPr>
          <p:txBody>
            <a:bodyPr wrap="none" rtlCol="0">
              <a:spAutoFit/>
            </a:bodyPr>
            <a:lstStyle/>
            <a:p>
              <a:r>
                <a:rPr lang="en-GB" sz="1200" b="0" dirty="0"/>
                <a:t>0x22000080</a:t>
              </a:r>
            </a:p>
          </p:txBody>
        </p:sp>
        <p:cxnSp>
          <p:nvCxnSpPr>
            <p:cNvPr id="113" name="Straight Arrow Connector 112">
              <a:extLst>
                <a:ext uri="{FF2B5EF4-FFF2-40B4-BE49-F238E27FC236}">
                  <a16:creationId xmlns:a16="http://schemas.microsoft.com/office/drawing/2014/main" id="{83189B46-AA16-44BF-9FF8-C3F0947AE4A2}"/>
                </a:ext>
              </a:extLst>
            </p:cNvPr>
            <p:cNvCxnSpPr/>
            <p:nvPr/>
          </p:nvCxnSpPr>
          <p:spPr bwMode="auto">
            <a:xfrm>
              <a:off x="9814448" y="4506468"/>
              <a:ext cx="330724" cy="0"/>
            </a:xfrm>
            <a:prstGeom prst="straightConnector1">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4" name="TextBox 113">
              <a:extLst>
                <a:ext uri="{FF2B5EF4-FFF2-40B4-BE49-F238E27FC236}">
                  <a16:creationId xmlns:a16="http://schemas.microsoft.com/office/drawing/2014/main" id="{54083F02-4B55-45C3-BF27-5936EA43B20A}"/>
                </a:ext>
              </a:extLst>
            </p:cNvPr>
            <p:cNvSpPr txBox="1"/>
            <p:nvPr/>
          </p:nvSpPr>
          <p:spPr>
            <a:xfrm>
              <a:off x="10145172" y="4366165"/>
              <a:ext cx="954107" cy="276999"/>
            </a:xfrm>
            <a:prstGeom prst="rect">
              <a:avLst/>
            </a:prstGeom>
            <a:noFill/>
          </p:spPr>
          <p:txBody>
            <a:bodyPr wrap="none" rtlCol="0">
              <a:spAutoFit/>
            </a:bodyPr>
            <a:lstStyle/>
            <a:p>
              <a:r>
                <a:rPr lang="en-GB" sz="1200" b="0" dirty="0"/>
                <a:t>0x22000100</a:t>
              </a:r>
            </a:p>
          </p:txBody>
        </p:sp>
        <p:cxnSp>
          <p:nvCxnSpPr>
            <p:cNvPr id="115" name="Elbow Connector 119">
              <a:extLst>
                <a:ext uri="{FF2B5EF4-FFF2-40B4-BE49-F238E27FC236}">
                  <a16:creationId xmlns:a16="http://schemas.microsoft.com/office/drawing/2014/main" id="{366C8CC9-4E1F-4ADF-A30F-D2AFF284CB03}"/>
                </a:ext>
              </a:extLst>
            </p:cNvPr>
            <p:cNvCxnSpPr>
              <a:stCxn id="33" idx="2"/>
            </p:cNvCxnSpPr>
            <p:nvPr/>
          </p:nvCxnSpPr>
          <p:spPr bwMode="auto">
            <a:xfrm rot="16200000" flipH="1">
              <a:off x="9413052" y="5116538"/>
              <a:ext cx="290406" cy="1173835"/>
            </a:xfrm>
            <a:prstGeom prst="bentConnector2">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6" name="TextBox 115">
              <a:extLst>
                <a:ext uri="{FF2B5EF4-FFF2-40B4-BE49-F238E27FC236}">
                  <a16:creationId xmlns:a16="http://schemas.microsoft.com/office/drawing/2014/main" id="{7AB65D13-5011-4E3E-B112-56E3959830A8}"/>
                </a:ext>
              </a:extLst>
            </p:cNvPr>
            <p:cNvSpPr txBox="1"/>
            <p:nvPr/>
          </p:nvSpPr>
          <p:spPr>
            <a:xfrm>
              <a:off x="10145172" y="5701303"/>
              <a:ext cx="986167" cy="276999"/>
            </a:xfrm>
            <a:prstGeom prst="rect">
              <a:avLst/>
            </a:prstGeom>
            <a:noFill/>
          </p:spPr>
          <p:txBody>
            <a:bodyPr wrap="none" rtlCol="0">
              <a:spAutoFit/>
            </a:bodyPr>
            <a:lstStyle/>
            <a:p>
              <a:r>
                <a:rPr lang="en-GB" sz="1200" b="0" dirty="0"/>
                <a:t>0x2200000C</a:t>
              </a:r>
            </a:p>
          </p:txBody>
        </p:sp>
        <p:cxnSp>
          <p:nvCxnSpPr>
            <p:cNvPr id="117" name="Elbow Connector 122">
              <a:extLst>
                <a:ext uri="{FF2B5EF4-FFF2-40B4-BE49-F238E27FC236}">
                  <a16:creationId xmlns:a16="http://schemas.microsoft.com/office/drawing/2014/main" id="{706758EC-15C3-4F93-8E10-986B520F838A}"/>
                </a:ext>
              </a:extLst>
            </p:cNvPr>
            <p:cNvCxnSpPr>
              <a:stCxn id="30" idx="2"/>
              <a:endCxn id="118" idx="1"/>
            </p:cNvCxnSpPr>
            <p:nvPr/>
          </p:nvCxnSpPr>
          <p:spPr bwMode="auto">
            <a:xfrm rot="16200000" flipH="1">
              <a:off x="8912680" y="4895068"/>
              <a:ext cx="569308" cy="1895676"/>
            </a:xfrm>
            <a:prstGeom prst="bentConnector2">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8" name="TextBox 117">
              <a:extLst>
                <a:ext uri="{FF2B5EF4-FFF2-40B4-BE49-F238E27FC236}">
                  <a16:creationId xmlns:a16="http://schemas.microsoft.com/office/drawing/2014/main" id="{9AE6AC81-126D-4797-AE6B-8DCDAD9A8B8F}"/>
                </a:ext>
              </a:extLst>
            </p:cNvPr>
            <p:cNvSpPr txBox="1"/>
            <p:nvPr/>
          </p:nvSpPr>
          <p:spPr>
            <a:xfrm>
              <a:off x="10145172" y="5989060"/>
              <a:ext cx="954107" cy="276999"/>
            </a:xfrm>
            <a:prstGeom prst="rect">
              <a:avLst/>
            </a:prstGeom>
            <a:noFill/>
          </p:spPr>
          <p:txBody>
            <a:bodyPr wrap="none" rtlCol="0">
              <a:spAutoFit/>
            </a:bodyPr>
            <a:lstStyle/>
            <a:p>
              <a:r>
                <a:rPr lang="en-GB" sz="1200" b="0" dirty="0"/>
                <a:t>0x22000018</a:t>
              </a:r>
            </a:p>
          </p:txBody>
        </p:sp>
        <p:sp>
          <p:nvSpPr>
            <p:cNvPr id="119" name="TextBox 118">
              <a:extLst>
                <a:ext uri="{FF2B5EF4-FFF2-40B4-BE49-F238E27FC236}">
                  <a16:creationId xmlns:a16="http://schemas.microsoft.com/office/drawing/2014/main" id="{2A4B0E53-C61B-4227-9D10-290287D8AEDB}"/>
                </a:ext>
              </a:extLst>
            </p:cNvPr>
            <p:cNvSpPr txBox="1"/>
            <p:nvPr/>
          </p:nvSpPr>
          <p:spPr>
            <a:xfrm>
              <a:off x="10052804" y="3616543"/>
              <a:ext cx="1526161" cy="276999"/>
            </a:xfrm>
            <a:prstGeom prst="rect">
              <a:avLst/>
            </a:prstGeom>
            <a:noFill/>
          </p:spPr>
          <p:txBody>
            <a:bodyPr wrap="square" rtlCol="0">
              <a:spAutoFit/>
            </a:bodyPr>
            <a:lstStyle/>
            <a:p>
              <a:r>
                <a:rPr lang="en-GB" sz="1200" b="0" dirty="0"/>
                <a:t>Bit-band alias address</a:t>
              </a:r>
            </a:p>
          </p:txBody>
        </p:sp>
      </p:grpSp>
    </p:spTree>
    <p:extLst>
      <p:ext uri="{BB962C8B-B14F-4D97-AF65-F5344CB8AC3E}">
        <p14:creationId xmlns:p14="http://schemas.microsoft.com/office/powerpoint/2010/main" val="342448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8C89-6764-4FAE-8965-E5C0930F3481}"/>
              </a:ext>
            </a:extLst>
          </p:cNvPr>
          <p:cNvSpPr>
            <a:spLocks noGrp="1"/>
          </p:cNvSpPr>
          <p:nvPr>
            <p:ph type="title"/>
          </p:nvPr>
        </p:nvSpPr>
        <p:spPr/>
        <p:txBody>
          <a:bodyPr/>
          <a:lstStyle/>
          <a:p>
            <a:r>
              <a:rPr lang="en-GB" dirty="0"/>
              <a:t>Bit-band Alias Address</a:t>
            </a:r>
            <a:endParaRPr lang="en-US" dirty="0"/>
          </a:p>
        </p:txBody>
      </p:sp>
      <p:sp>
        <p:nvSpPr>
          <p:cNvPr id="3" name="Content Placeholder 2">
            <a:extLst>
              <a:ext uri="{FF2B5EF4-FFF2-40B4-BE49-F238E27FC236}">
                <a16:creationId xmlns:a16="http://schemas.microsoft.com/office/drawing/2014/main" id="{0C7C00E3-B755-4A65-99DF-11D760D74131}"/>
              </a:ext>
            </a:extLst>
          </p:cNvPr>
          <p:cNvSpPr>
            <a:spLocks noGrp="1"/>
          </p:cNvSpPr>
          <p:nvPr>
            <p:ph idx="1"/>
          </p:nvPr>
        </p:nvSpPr>
        <p:spPr/>
        <p:txBody>
          <a:bodyPr/>
          <a:lstStyle/>
          <a:p>
            <a:pPr>
              <a:spcAft>
                <a:spcPts val="1200"/>
              </a:spcAft>
            </a:pPr>
            <a:r>
              <a:rPr lang="en-GB" sz="1800" dirty="0"/>
              <a:t>SRAM region</a:t>
            </a:r>
          </a:p>
          <a:p>
            <a:pPr lvl="1"/>
            <a:r>
              <a:rPr lang="en-GB" sz="1600" dirty="0"/>
              <a:t>32MB memory space (0x22000000 – 0x23FFFFFF) is used as the bit-band alias region for 1MB data (0x20000000 – 0x200FFFFF)</a:t>
            </a:r>
          </a:p>
          <a:p>
            <a:pPr lvl="1"/>
            <a:endParaRPr lang="en-GB" sz="1600" dirty="0"/>
          </a:p>
          <a:p>
            <a:pPr>
              <a:spcAft>
                <a:spcPts val="1200"/>
              </a:spcAft>
            </a:pPr>
            <a:r>
              <a:rPr lang="en-GB" sz="1800" dirty="0"/>
              <a:t>Peripherals region</a:t>
            </a:r>
          </a:p>
          <a:p>
            <a:pPr lvl="1"/>
            <a:r>
              <a:rPr lang="en-GB" sz="1600" dirty="0"/>
              <a:t>32MB memory space (0x42000000 – 0x43FFFFFF) is used as the bit-band alias region for 1MB data (0x40000000 – 0x400FFFFF)</a:t>
            </a:r>
          </a:p>
          <a:p>
            <a:endParaRPr lang="en-US" dirty="0"/>
          </a:p>
        </p:txBody>
      </p:sp>
      <p:grpSp>
        <p:nvGrpSpPr>
          <p:cNvPr id="4" name="Group 3">
            <a:extLst>
              <a:ext uri="{FF2B5EF4-FFF2-40B4-BE49-F238E27FC236}">
                <a16:creationId xmlns:a16="http://schemas.microsoft.com/office/drawing/2014/main" id="{EA488ACB-A616-4DC9-9F25-ADF70BD5BBBD}"/>
              </a:ext>
            </a:extLst>
          </p:cNvPr>
          <p:cNvGrpSpPr/>
          <p:nvPr/>
        </p:nvGrpSpPr>
        <p:grpSpPr>
          <a:xfrm>
            <a:off x="2235647" y="3167604"/>
            <a:ext cx="7720706" cy="2856722"/>
            <a:chOff x="991420" y="3297861"/>
            <a:chExt cx="7720706" cy="2885452"/>
          </a:xfrm>
        </p:grpSpPr>
        <p:sp>
          <p:nvSpPr>
            <p:cNvPr id="5" name="Rectangle 4">
              <a:extLst>
                <a:ext uri="{FF2B5EF4-FFF2-40B4-BE49-F238E27FC236}">
                  <a16:creationId xmlns:a16="http://schemas.microsoft.com/office/drawing/2014/main" id="{1B64AEEB-7FC3-4306-AAFD-B5C6A1346796}"/>
                </a:ext>
              </a:extLst>
            </p:cNvPr>
            <p:cNvSpPr/>
            <p:nvPr/>
          </p:nvSpPr>
          <p:spPr bwMode="auto">
            <a:xfrm>
              <a:off x="5472748" y="4083049"/>
              <a:ext cx="1504950" cy="601663"/>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solidFill>
                    <a:schemeClr val="bg1"/>
                  </a:solidFill>
                </a:rPr>
                <a:t>External RAM</a:t>
              </a:r>
            </a:p>
          </p:txBody>
        </p:sp>
        <p:sp>
          <p:nvSpPr>
            <p:cNvPr id="6" name="Rectangle 5">
              <a:extLst>
                <a:ext uri="{FF2B5EF4-FFF2-40B4-BE49-F238E27FC236}">
                  <a16:creationId xmlns:a16="http://schemas.microsoft.com/office/drawing/2014/main" id="{80CA1537-DCE9-4E2A-9726-1B7CF4C4BD69}"/>
                </a:ext>
              </a:extLst>
            </p:cNvPr>
            <p:cNvSpPr/>
            <p:nvPr/>
          </p:nvSpPr>
          <p:spPr bwMode="auto">
            <a:xfrm>
              <a:off x="5472748" y="4684713"/>
              <a:ext cx="1504950"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Peripherals</a:t>
              </a:r>
            </a:p>
          </p:txBody>
        </p:sp>
        <p:sp>
          <p:nvSpPr>
            <p:cNvPr id="7" name="Rectangle 6">
              <a:extLst>
                <a:ext uri="{FF2B5EF4-FFF2-40B4-BE49-F238E27FC236}">
                  <a16:creationId xmlns:a16="http://schemas.microsoft.com/office/drawing/2014/main" id="{95A1209C-C38D-43AF-A7FB-DF72357A78A3}"/>
                </a:ext>
              </a:extLst>
            </p:cNvPr>
            <p:cNvSpPr/>
            <p:nvPr/>
          </p:nvSpPr>
          <p:spPr bwMode="auto">
            <a:xfrm>
              <a:off x="5472748" y="5160963"/>
              <a:ext cx="1504950" cy="47625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solidFill>
                    <a:schemeClr val="bg1"/>
                  </a:solidFill>
                </a:rPr>
                <a:t>SRAM</a:t>
              </a:r>
            </a:p>
          </p:txBody>
        </p:sp>
        <p:sp>
          <p:nvSpPr>
            <p:cNvPr id="8" name="Rectangle 7">
              <a:extLst>
                <a:ext uri="{FF2B5EF4-FFF2-40B4-BE49-F238E27FC236}">
                  <a16:creationId xmlns:a16="http://schemas.microsoft.com/office/drawing/2014/main" id="{6D12C0ED-E5EB-4754-A6BC-8D899880C394}"/>
                </a:ext>
              </a:extLst>
            </p:cNvPr>
            <p:cNvSpPr/>
            <p:nvPr/>
          </p:nvSpPr>
          <p:spPr bwMode="auto">
            <a:xfrm>
              <a:off x="5472748" y="5637213"/>
              <a:ext cx="1504950"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Code</a:t>
              </a:r>
            </a:p>
          </p:txBody>
        </p:sp>
        <p:sp>
          <p:nvSpPr>
            <p:cNvPr id="9" name="TextBox 8">
              <a:extLst>
                <a:ext uri="{FF2B5EF4-FFF2-40B4-BE49-F238E27FC236}">
                  <a16:creationId xmlns:a16="http://schemas.microsoft.com/office/drawing/2014/main" id="{57C31E4E-5778-4A2F-A706-35087C9BE4B3}"/>
                </a:ext>
              </a:extLst>
            </p:cNvPr>
            <p:cNvSpPr txBox="1"/>
            <p:nvPr/>
          </p:nvSpPr>
          <p:spPr>
            <a:xfrm>
              <a:off x="6956351" y="4492625"/>
              <a:ext cx="1009650" cy="230188"/>
            </a:xfrm>
            <a:prstGeom prst="rect">
              <a:avLst/>
            </a:prstGeom>
            <a:noFill/>
          </p:spPr>
          <p:txBody>
            <a:bodyPr>
              <a:spAutoFit/>
            </a:bodyPr>
            <a:lstStyle/>
            <a:p>
              <a:pPr>
                <a:defRPr/>
              </a:pPr>
              <a:r>
                <a:rPr lang="en-GB" sz="900" b="0" spc="10" dirty="0"/>
                <a:t>0x60000000</a:t>
              </a:r>
            </a:p>
          </p:txBody>
        </p:sp>
        <p:sp>
          <p:nvSpPr>
            <p:cNvPr id="10" name="TextBox 9">
              <a:extLst>
                <a:ext uri="{FF2B5EF4-FFF2-40B4-BE49-F238E27FC236}">
                  <a16:creationId xmlns:a16="http://schemas.microsoft.com/office/drawing/2014/main" id="{1079CA79-3C3F-431F-BA24-DC6145E0CA66}"/>
                </a:ext>
              </a:extLst>
            </p:cNvPr>
            <p:cNvSpPr txBox="1"/>
            <p:nvPr/>
          </p:nvSpPr>
          <p:spPr>
            <a:xfrm>
              <a:off x="6951589" y="4654550"/>
              <a:ext cx="1009650" cy="230188"/>
            </a:xfrm>
            <a:prstGeom prst="rect">
              <a:avLst/>
            </a:prstGeom>
            <a:noFill/>
          </p:spPr>
          <p:txBody>
            <a:bodyPr>
              <a:spAutoFit/>
            </a:bodyPr>
            <a:lstStyle/>
            <a:p>
              <a:pPr>
                <a:defRPr/>
              </a:pPr>
              <a:r>
                <a:rPr lang="en-GB" sz="900" b="0" spc="10" dirty="0"/>
                <a:t>0x5FFFFFFF</a:t>
              </a:r>
            </a:p>
          </p:txBody>
        </p:sp>
        <p:sp>
          <p:nvSpPr>
            <p:cNvPr id="11" name="TextBox 10">
              <a:extLst>
                <a:ext uri="{FF2B5EF4-FFF2-40B4-BE49-F238E27FC236}">
                  <a16:creationId xmlns:a16="http://schemas.microsoft.com/office/drawing/2014/main" id="{A5F08C5E-AB67-49E2-886B-83379F6C03D2}"/>
                </a:ext>
              </a:extLst>
            </p:cNvPr>
            <p:cNvSpPr txBox="1"/>
            <p:nvPr/>
          </p:nvSpPr>
          <p:spPr>
            <a:xfrm>
              <a:off x="6951589" y="4986338"/>
              <a:ext cx="1009650" cy="230187"/>
            </a:xfrm>
            <a:prstGeom prst="rect">
              <a:avLst/>
            </a:prstGeom>
            <a:noFill/>
          </p:spPr>
          <p:txBody>
            <a:bodyPr>
              <a:spAutoFit/>
            </a:bodyPr>
            <a:lstStyle/>
            <a:p>
              <a:pPr>
                <a:defRPr/>
              </a:pPr>
              <a:r>
                <a:rPr lang="en-GB" sz="900" b="0" spc="10" dirty="0"/>
                <a:t>0x40000000</a:t>
              </a:r>
            </a:p>
          </p:txBody>
        </p:sp>
        <p:sp>
          <p:nvSpPr>
            <p:cNvPr id="12" name="TextBox 11">
              <a:extLst>
                <a:ext uri="{FF2B5EF4-FFF2-40B4-BE49-F238E27FC236}">
                  <a16:creationId xmlns:a16="http://schemas.microsoft.com/office/drawing/2014/main" id="{1AA02BF6-D0DE-4C02-9761-9DDBC08C07D3}"/>
                </a:ext>
              </a:extLst>
            </p:cNvPr>
            <p:cNvSpPr txBox="1"/>
            <p:nvPr/>
          </p:nvSpPr>
          <p:spPr>
            <a:xfrm>
              <a:off x="6951589" y="5118100"/>
              <a:ext cx="1009650" cy="230188"/>
            </a:xfrm>
            <a:prstGeom prst="rect">
              <a:avLst/>
            </a:prstGeom>
            <a:noFill/>
          </p:spPr>
          <p:txBody>
            <a:bodyPr>
              <a:spAutoFit/>
            </a:bodyPr>
            <a:lstStyle/>
            <a:p>
              <a:pPr>
                <a:defRPr/>
              </a:pPr>
              <a:r>
                <a:rPr lang="en-GB" sz="900" b="0" spc="10" dirty="0"/>
                <a:t>0x3FFFFFFF</a:t>
              </a:r>
            </a:p>
          </p:txBody>
        </p:sp>
        <p:sp>
          <p:nvSpPr>
            <p:cNvPr id="13" name="TextBox 12">
              <a:extLst>
                <a:ext uri="{FF2B5EF4-FFF2-40B4-BE49-F238E27FC236}">
                  <a16:creationId xmlns:a16="http://schemas.microsoft.com/office/drawing/2014/main" id="{BA850A63-8B2A-43A8-8337-226B604F2257}"/>
                </a:ext>
              </a:extLst>
            </p:cNvPr>
            <p:cNvSpPr txBox="1"/>
            <p:nvPr/>
          </p:nvSpPr>
          <p:spPr>
            <a:xfrm>
              <a:off x="6959526" y="5602288"/>
              <a:ext cx="1009650" cy="230187"/>
            </a:xfrm>
            <a:prstGeom prst="rect">
              <a:avLst/>
            </a:prstGeom>
            <a:noFill/>
          </p:spPr>
          <p:txBody>
            <a:bodyPr>
              <a:spAutoFit/>
            </a:bodyPr>
            <a:lstStyle/>
            <a:p>
              <a:pPr>
                <a:defRPr/>
              </a:pPr>
              <a:r>
                <a:rPr lang="en-GB" sz="900" b="0" spc="10" dirty="0"/>
                <a:t>0x1FFFFFFF</a:t>
              </a:r>
            </a:p>
          </p:txBody>
        </p:sp>
        <p:sp>
          <p:nvSpPr>
            <p:cNvPr id="14" name="TextBox 13">
              <a:extLst>
                <a:ext uri="{FF2B5EF4-FFF2-40B4-BE49-F238E27FC236}">
                  <a16:creationId xmlns:a16="http://schemas.microsoft.com/office/drawing/2014/main" id="{F2C0BF06-8634-42E1-9612-63B6B5B2537F}"/>
                </a:ext>
              </a:extLst>
            </p:cNvPr>
            <p:cNvSpPr txBox="1"/>
            <p:nvPr/>
          </p:nvSpPr>
          <p:spPr>
            <a:xfrm>
              <a:off x="6957939" y="5467350"/>
              <a:ext cx="1009650" cy="230188"/>
            </a:xfrm>
            <a:prstGeom prst="rect">
              <a:avLst/>
            </a:prstGeom>
            <a:noFill/>
          </p:spPr>
          <p:txBody>
            <a:bodyPr>
              <a:spAutoFit/>
            </a:bodyPr>
            <a:lstStyle/>
            <a:p>
              <a:pPr>
                <a:defRPr/>
              </a:pPr>
              <a:r>
                <a:rPr lang="en-GB" sz="900" b="0" spc="10" dirty="0"/>
                <a:t>0x20000000</a:t>
              </a:r>
            </a:p>
          </p:txBody>
        </p:sp>
        <p:sp>
          <p:nvSpPr>
            <p:cNvPr id="15" name="TextBox 14">
              <a:extLst>
                <a:ext uri="{FF2B5EF4-FFF2-40B4-BE49-F238E27FC236}">
                  <a16:creationId xmlns:a16="http://schemas.microsoft.com/office/drawing/2014/main" id="{74978E49-C83E-4935-B3BB-32EA585BBB14}"/>
                </a:ext>
              </a:extLst>
            </p:cNvPr>
            <p:cNvSpPr txBox="1"/>
            <p:nvPr/>
          </p:nvSpPr>
          <p:spPr>
            <a:xfrm>
              <a:off x="6956351" y="5953125"/>
              <a:ext cx="1009650" cy="230188"/>
            </a:xfrm>
            <a:prstGeom prst="rect">
              <a:avLst/>
            </a:prstGeom>
            <a:noFill/>
          </p:spPr>
          <p:txBody>
            <a:bodyPr>
              <a:spAutoFit/>
            </a:bodyPr>
            <a:lstStyle/>
            <a:p>
              <a:pPr>
                <a:defRPr/>
              </a:pPr>
              <a:r>
                <a:rPr lang="en-GB" sz="900" b="0" spc="10" dirty="0"/>
                <a:t>0x00000000</a:t>
              </a:r>
            </a:p>
          </p:txBody>
        </p:sp>
        <p:sp>
          <p:nvSpPr>
            <p:cNvPr id="16" name="Right Brace 15">
              <a:extLst>
                <a:ext uri="{FF2B5EF4-FFF2-40B4-BE49-F238E27FC236}">
                  <a16:creationId xmlns:a16="http://schemas.microsoft.com/office/drawing/2014/main" id="{5BFBD8DC-A484-4F4A-92E3-951A08E3612A}"/>
                </a:ext>
              </a:extLst>
            </p:cNvPr>
            <p:cNvSpPr/>
            <p:nvPr/>
          </p:nvSpPr>
          <p:spPr bwMode="auto">
            <a:xfrm>
              <a:off x="7902501" y="5659438"/>
              <a:ext cx="90488"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7" name="Right Brace 16">
              <a:extLst>
                <a:ext uri="{FF2B5EF4-FFF2-40B4-BE49-F238E27FC236}">
                  <a16:creationId xmlns:a16="http://schemas.microsoft.com/office/drawing/2014/main" id="{407E1355-28B6-4109-883C-3F5CAF4FC739}"/>
                </a:ext>
              </a:extLst>
            </p:cNvPr>
            <p:cNvSpPr/>
            <p:nvPr/>
          </p:nvSpPr>
          <p:spPr bwMode="auto">
            <a:xfrm>
              <a:off x="7902501" y="5183188"/>
              <a:ext cx="90488"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8" name="Right Brace 17">
              <a:extLst>
                <a:ext uri="{FF2B5EF4-FFF2-40B4-BE49-F238E27FC236}">
                  <a16:creationId xmlns:a16="http://schemas.microsoft.com/office/drawing/2014/main" id="{C9E91AD7-274A-4047-B0A9-317F4631F050}"/>
                </a:ext>
              </a:extLst>
            </p:cNvPr>
            <p:cNvSpPr/>
            <p:nvPr/>
          </p:nvSpPr>
          <p:spPr bwMode="auto">
            <a:xfrm>
              <a:off x="7902501" y="4714875"/>
              <a:ext cx="90488"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9" name="TextBox 18">
              <a:extLst>
                <a:ext uri="{FF2B5EF4-FFF2-40B4-BE49-F238E27FC236}">
                  <a16:creationId xmlns:a16="http://schemas.microsoft.com/office/drawing/2014/main" id="{B28E8ABC-6E2A-4356-BDA2-8B9DA2012132}"/>
                </a:ext>
              </a:extLst>
            </p:cNvPr>
            <p:cNvSpPr txBox="1"/>
            <p:nvPr/>
          </p:nvSpPr>
          <p:spPr>
            <a:xfrm>
              <a:off x="8010451" y="5761038"/>
              <a:ext cx="701675" cy="230187"/>
            </a:xfrm>
            <a:prstGeom prst="rect">
              <a:avLst/>
            </a:prstGeom>
            <a:noFill/>
          </p:spPr>
          <p:txBody>
            <a:bodyPr>
              <a:spAutoFit/>
            </a:bodyPr>
            <a:lstStyle/>
            <a:p>
              <a:pPr>
                <a:defRPr/>
              </a:pPr>
              <a:r>
                <a:rPr lang="en-GB" sz="900" b="0" spc="10" dirty="0"/>
                <a:t>512MB</a:t>
              </a:r>
            </a:p>
          </p:txBody>
        </p:sp>
        <p:sp>
          <p:nvSpPr>
            <p:cNvPr id="20" name="TextBox 19">
              <a:extLst>
                <a:ext uri="{FF2B5EF4-FFF2-40B4-BE49-F238E27FC236}">
                  <a16:creationId xmlns:a16="http://schemas.microsoft.com/office/drawing/2014/main" id="{3AD9F335-A185-43D6-A531-B928D84D6CF2}"/>
                </a:ext>
              </a:extLst>
            </p:cNvPr>
            <p:cNvSpPr txBox="1"/>
            <p:nvPr/>
          </p:nvSpPr>
          <p:spPr>
            <a:xfrm>
              <a:off x="8010451" y="5294313"/>
              <a:ext cx="701675" cy="231775"/>
            </a:xfrm>
            <a:prstGeom prst="rect">
              <a:avLst/>
            </a:prstGeom>
            <a:noFill/>
          </p:spPr>
          <p:txBody>
            <a:bodyPr>
              <a:spAutoFit/>
            </a:bodyPr>
            <a:lstStyle/>
            <a:p>
              <a:pPr>
                <a:defRPr/>
              </a:pPr>
              <a:r>
                <a:rPr lang="en-GB" sz="900" b="0" spc="10" dirty="0"/>
                <a:t>512MB</a:t>
              </a:r>
            </a:p>
          </p:txBody>
        </p:sp>
        <p:sp>
          <p:nvSpPr>
            <p:cNvPr id="21" name="TextBox 20">
              <a:extLst>
                <a:ext uri="{FF2B5EF4-FFF2-40B4-BE49-F238E27FC236}">
                  <a16:creationId xmlns:a16="http://schemas.microsoft.com/office/drawing/2014/main" id="{CFEFDFCF-E8C7-4BD1-9ACF-CDFF9C177C11}"/>
                </a:ext>
              </a:extLst>
            </p:cNvPr>
            <p:cNvSpPr txBox="1"/>
            <p:nvPr/>
          </p:nvSpPr>
          <p:spPr>
            <a:xfrm>
              <a:off x="8010451" y="4848225"/>
              <a:ext cx="701675" cy="231775"/>
            </a:xfrm>
            <a:prstGeom prst="rect">
              <a:avLst/>
            </a:prstGeom>
            <a:noFill/>
          </p:spPr>
          <p:txBody>
            <a:bodyPr>
              <a:spAutoFit/>
            </a:bodyPr>
            <a:lstStyle/>
            <a:p>
              <a:pPr>
                <a:defRPr/>
              </a:pPr>
              <a:r>
                <a:rPr lang="en-GB" sz="900" b="0" spc="10" dirty="0"/>
                <a:t>512MB</a:t>
              </a:r>
            </a:p>
          </p:txBody>
        </p:sp>
        <p:sp>
          <p:nvSpPr>
            <p:cNvPr id="22" name="Rectangle 21">
              <a:extLst>
                <a:ext uri="{FF2B5EF4-FFF2-40B4-BE49-F238E27FC236}">
                  <a16:creationId xmlns:a16="http://schemas.microsoft.com/office/drawing/2014/main" id="{943CF33D-9B01-4363-B2CD-05980C9BA491}"/>
                </a:ext>
              </a:extLst>
            </p:cNvPr>
            <p:cNvSpPr/>
            <p:nvPr/>
          </p:nvSpPr>
          <p:spPr bwMode="auto">
            <a:xfrm>
              <a:off x="1828949" y="5886450"/>
              <a:ext cx="1910697" cy="227013"/>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solidFill>
                    <a:schemeClr val="bg1"/>
                  </a:solidFill>
                </a:rPr>
                <a:t>1MB Bit-band region</a:t>
              </a:r>
            </a:p>
          </p:txBody>
        </p:sp>
        <p:cxnSp>
          <p:nvCxnSpPr>
            <p:cNvPr id="23" name="Straight Connector 22">
              <a:extLst>
                <a:ext uri="{FF2B5EF4-FFF2-40B4-BE49-F238E27FC236}">
                  <a16:creationId xmlns:a16="http://schemas.microsoft.com/office/drawing/2014/main" id="{FC15A339-E779-46FB-BEB7-60BA3110800E}"/>
                </a:ext>
              </a:extLst>
            </p:cNvPr>
            <p:cNvCxnSpPr/>
            <p:nvPr/>
          </p:nvCxnSpPr>
          <p:spPr bwMode="auto">
            <a:xfrm>
              <a:off x="6223815" y="3790638"/>
              <a:ext cx="0" cy="205074"/>
            </a:xfrm>
            <a:prstGeom prst="line">
              <a:avLst/>
            </a:prstGeom>
            <a:noFill/>
            <a:ln w="28575" cap="flat" cmpd="sng" algn="ctr">
              <a:solidFill>
                <a:schemeClr val="tx1">
                  <a:lumMod val="75000"/>
                  <a:lumOff val="25000"/>
                </a:schemeClr>
              </a:solidFill>
              <a:prstDash val="sysDot"/>
              <a:round/>
              <a:headEnd type="none" w="med" len="med"/>
              <a:tailEnd type="none" w="med" len="med"/>
            </a:ln>
            <a:effectLst/>
          </p:spPr>
        </p:cxnSp>
        <p:sp>
          <p:nvSpPr>
            <p:cNvPr id="24" name="Rectangle 23">
              <a:extLst>
                <a:ext uri="{FF2B5EF4-FFF2-40B4-BE49-F238E27FC236}">
                  <a16:creationId xmlns:a16="http://schemas.microsoft.com/office/drawing/2014/main" id="{CCA322AD-C5D8-4E93-B9A9-4C3A37E5ACE4}"/>
                </a:ext>
              </a:extLst>
            </p:cNvPr>
            <p:cNvSpPr/>
            <p:nvPr/>
          </p:nvSpPr>
          <p:spPr bwMode="auto">
            <a:xfrm>
              <a:off x="1828948" y="4826355"/>
              <a:ext cx="1910697" cy="640276"/>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solidFill>
                    <a:schemeClr val="bg1"/>
                  </a:solidFill>
                </a:rPr>
                <a:t>32MB Bit-band alias</a:t>
              </a:r>
            </a:p>
          </p:txBody>
        </p:sp>
        <p:sp>
          <p:nvSpPr>
            <p:cNvPr id="25" name="Rectangle 24">
              <a:extLst>
                <a:ext uri="{FF2B5EF4-FFF2-40B4-BE49-F238E27FC236}">
                  <a16:creationId xmlns:a16="http://schemas.microsoft.com/office/drawing/2014/main" id="{134BA57C-3030-4CC4-BBA0-0A0F20D9D07E}"/>
                </a:ext>
              </a:extLst>
            </p:cNvPr>
            <p:cNvSpPr/>
            <p:nvPr/>
          </p:nvSpPr>
          <p:spPr bwMode="auto">
            <a:xfrm>
              <a:off x="1828949" y="5467350"/>
              <a:ext cx="1910697" cy="419101"/>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31MB non-bit-band region</a:t>
              </a:r>
            </a:p>
          </p:txBody>
        </p:sp>
        <p:sp>
          <p:nvSpPr>
            <p:cNvPr id="26" name="TextBox 25">
              <a:extLst>
                <a:ext uri="{FF2B5EF4-FFF2-40B4-BE49-F238E27FC236}">
                  <a16:creationId xmlns:a16="http://schemas.microsoft.com/office/drawing/2014/main" id="{85DF4165-572B-48EB-A625-23A516D20E4F}"/>
                </a:ext>
              </a:extLst>
            </p:cNvPr>
            <p:cNvSpPr txBox="1"/>
            <p:nvPr/>
          </p:nvSpPr>
          <p:spPr>
            <a:xfrm>
              <a:off x="991420" y="5940819"/>
              <a:ext cx="1009650" cy="230188"/>
            </a:xfrm>
            <a:prstGeom prst="rect">
              <a:avLst/>
            </a:prstGeom>
            <a:noFill/>
          </p:spPr>
          <p:txBody>
            <a:bodyPr>
              <a:spAutoFit/>
            </a:bodyPr>
            <a:lstStyle/>
            <a:p>
              <a:pPr>
                <a:defRPr/>
              </a:pPr>
              <a:r>
                <a:rPr lang="en-GB" sz="900" b="0" spc="10" dirty="0"/>
                <a:t>0x20000000</a:t>
              </a:r>
            </a:p>
          </p:txBody>
        </p:sp>
        <p:sp>
          <p:nvSpPr>
            <p:cNvPr id="27" name="TextBox 26">
              <a:extLst>
                <a:ext uri="{FF2B5EF4-FFF2-40B4-BE49-F238E27FC236}">
                  <a16:creationId xmlns:a16="http://schemas.microsoft.com/office/drawing/2014/main" id="{B70D1773-C64F-450B-964B-C6D9136251A6}"/>
                </a:ext>
              </a:extLst>
            </p:cNvPr>
            <p:cNvSpPr txBox="1"/>
            <p:nvPr/>
          </p:nvSpPr>
          <p:spPr>
            <a:xfrm>
              <a:off x="991420" y="5693663"/>
              <a:ext cx="1009650" cy="230188"/>
            </a:xfrm>
            <a:prstGeom prst="rect">
              <a:avLst/>
            </a:prstGeom>
            <a:noFill/>
          </p:spPr>
          <p:txBody>
            <a:bodyPr>
              <a:spAutoFit/>
            </a:bodyPr>
            <a:lstStyle/>
            <a:p>
              <a:pPr>
                <a:defRPr/>
              </a:pPr>
              <a:r>
                <a:rPr lang="en-GB" sz="900" b="0" spc="10" dirty="0"/>
                <a:t>0x20100000</a:t>
              </a:r>
            </a:p>
          </p:txBody>
        </p:sp>
        <p:sp>
          <p:nvSpPr>
            <p:cNvPr id="28" name="TextBox 27">
              <a:extLst>
                <a:ext uri="{FF2B5EF4-FFF2-40B4-BE49-F238E27FC236}">
                  <a16:creationId xmlns:a16="http://schemas.microsoft.com/office/drawing/2014/main" id="{883CE921-B467-447F-AA1F-CAFEDA1F91EB}"/>
                </a:ext>
              </a:extLst>
            </p:cNvPr>
            <p:cNvSpPr txBox="1"/>
            <p:nvPr/>
          </p:nvSpPr>
          <p:spPr>
            <a:xfrm>
              <a:off x="991420" y="5265468"/>
              <a:ext cx="1009650" cy="230188"/>
            </a:xfrm>
            <a:prstGeom prst="rect">
              <a:avLst/>
            </a:prstGeom>
            <a:noFill/>
          </p:spPr>
          <p:txBody>
            <a:bodyPr>
              <a:spAutoFit/>
            </a:bodyPr>
            <a:lstStyle/>
            <a:p>
              <a:pPr>
                <a:defRPr/>
              </a:pPr>
              <a:r>
                <a:rPr lang="en-GB" sz="900" b="0" spc="10" dirty="0"/>
                <a:t>0x22000000</a:t>
              </a:r>
            </a:p>
          </p:txBody>
        </p:sp>
        <p:sp>
          <p:nvSpPr>
            <p:cNvPr id="29" name="TextBox 28">
              <a:extLst>
                <a:ext uri="{FF2B5EF4-FFF2-40B4-BE49-F238E27FC236}">
                  <a16:creationId xmlns:a16="http://schemas.microsoft.com/office/drawing/2014/main" id="{94AD68A6-64C2-459F-8EA3-EA65E5C674B4}"/>
                </a:ext>
              </a:extLst>
            </p:cNvPr>
            <p:cNvSpPr txBox="1"/>
            <p:nvPr/>
          </p:nvSpPr>
          <p:spPr>
            <a:xfrm>
              <a:off x="991420" y="4786228"/>
              <a:ext cx="1009650" cy="230188"/>
            </a:xfrm>
            <a:prstGeom prst="rect">
              <a:avLst/>
            </a:prstGeom>
            <a:noFill/>
          </p:spPr>
          <p:txBody>
            <a:bodyPr>
              <a:spAutoFit/>
            </a:bodyPr>
            <a:lstStyle/>
            <a:p>
              <a:pPr>
                <a:defRPr/>
              </a:pPr>
              <a:r>
                <a:rPr lang="en-GB" sz="900" b="0" spc="10" dirty="0"/>
                <a:t>0x23FFFFFF</a:t>
              </a:r>
            </a:p>
          </p:txBody>
        </p:sp>
        <p:sp>
          <p:nvSpPr>
            <p:cNvPr id="30" name="TextBox 29">
              <a:extLst>
                <a:ext uri="{FF2B5EF4-FFF2-40B4-BE49-F238E27FC236}">
                  <a16:creationId xmlns:a16="http://schemas.microsoft.com/office/drawing/2014/main" id="{B2C8F8E7-18FA-4F42-A12B-2A42C4D4F951}"/>
                </a:ext>
              </a:extLst>
            </p:cNvPr>
            <p:cNvSpPr txBox="1"/>
            <p:nvPr/>
          </p:nvSpPr>
          <p:spPr>
            <a:xfrm>
              <a:off x="991420" y="5425196"/>
              <a:ext cx="1009650" cy="230188"/>
            </a:xfrm>
            <a:prstGeom prst="rect">
              <a:avLst/>
            </a:prstGeom>
            <a:noFill/>
          </p:spPr>
          <p:txBody>
            <a:bodyPr>
              <a:spAutoFit/>
            </a:bodyPr>
            <a:lstStyle/>
            <a:p>
              <a:pPr>
                <a:defRPr/>
              </a:pPr>
              <a:r>
                <a:rPr lang="en-GB" sz="900" b="0" spc="10" dirty="0"/>
                <a:t>0x21FFFFFF</a:t>
              </a:r>
            </a:p>
          </p:txBody>
        </p:sp>
        <p:sp>
          <p:nvSpPr>
            <p:cNvPr id="31" name="Rectangle 30">
              <a:extLst>
                <a:ext uri="{FF2B5EF4-FFF2-40B4-BE49-F238E27FC236}">
                  <a16:creationId xmlns:a16="http://schemas.microsoft.com/office/drawing/2014/main" id="{8D23C577-EC5E-41E0-804A-86A5E2669301}"/>
                </a:ext>
              </a:extLst>
            </p:cNvPr>
            <p:cNvSpPr/>
            <p:nvPr/>
          </p:nvSpPr>
          <p:spPr bwMode="auto">
            <a:xfrm>
              <a:off x="1828949" y="4398083"/>
              <a:ext cx="1910697" cy="227013"/>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solidFill>
                    <a:schemeClr val="bg1"/>
                  </a:solidFill>
                </a:rPr>
                <a:t>1MB Bit-band region</a:t>
              </a:r>
            </a:p>
          </p:txBody>
        </p:sp>
        <p:sp>
          <p:nvSpPr>
            <p:cNvPr id="32" name="Rectangle 31">
              <a:extLst>
                <a:ext uri="{FF2B5EF4-FFF2-40B4-BE49-F238E27FC236}">
                  <a16:creationId xmlns:a16="http://schemas.microsoft.com/office/drawing/2014/main" id="{B628CD13-DCF0-445F-93B6-EA6BB05B3760}"/>
                </a:ext>
              </a:extLst>
            </p:cNvPr>
            <p:cNvSpPr/>
            <p:nvPr/>
          </p:nvSpPr>
          <p:spPr bwMode="auto">
            <a:xfrm>
              <a:off x="1828948" y="3337988"/>
              <a:ext cx="1910697" cy="640276"/>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solidFill>
                    <a:schemeClr val="bg1"/>
                  </a:solidFill>
                </a:rPr>
                <a:t>32MB Bit-band alias</a:t>
              </a:r>
            </a:p>
          </p:txBody>
        </p:sp>
        <p:sp>
          <p:nvSpPr>
            <p:cNvPr id="33" name="Rectangle 32">
              <a:extLst>
                <a:ext uri="{FF2B5EF4-FFF2-40B4-BE49-F238E27FC236}">
                  <a16:creationId xmlns:a16="http://schemas.microsoft.com/office/drawing/2014/main" id="{192CFC05-9C73-404F-8B51-996DFF2E03AD}"/>
                </a:ext>
              </a:extLst>
            </p:cNvPr>
            <p:cNvSpPr/>
            <p:nvPr/>
          </p:nvSpPr>
          <p:spPr bwMode="auto">
            <a:xfrm>
              <a:off x="1828949" y="3978983"/>
              <a:ext cx="1910697" cy="419101"/>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31MB non-bit-band region</a:t>
              </a:r>
            </a:p>
          </p:txBody>
        </p:sp>
        <p:sp>
          <p:nvSpPr>
            <p:cNvPr id="34" name="TextBox 33">
              <a:extLst>
                <a:ext uri="{FF2B5EF4-FFF2-40B4-BE49-F238E27FC236}">
                  <a16:creationId xmlns:a16="http://schemas.microsoft.com/office/drawing/2014/main" id="{1E66CF0B-2691-44E0-B89B-E024DC9CE664}"/>
                </a:ext>
              </a:extLst>
            </p:cNvPr>
            <p:cNvSpPr txBox="1"/>
            <p:nvPr/>
          </p:nvSpPr>
          <p:spPr>
            <a:xfrm>
              <a:off x="991420" y="4452452"/>
              <a:ext cx="1009650" cy="230188"/>
            </a:xfrm>
            <a:prstGeom prst="rect">
              <a:avLst/>
            </a:prstGeom>
            <a:noFill/>
          </p:spPr>
          <p:txBody>
            <a:bodyPr>
              <a:spAutoFit/>
            </a:bodyPr>
            <a:lstStyle/>
            <a:p>
              <a:pPr>
                <a:defRPr/>
              </a:pPr>
              <a:r>
                <a:rPr lang="en-GB" sz="900" b="0" spc="10" dirty="0"/>
                <a:t>0x40000000</a:t>
              </a:r>
            </a:p>
          </p:txBody>
        </p:sp>
        <p:sp>
          <p:nvSpPr>
            <p:cNvPr id="35" name="TextBox 34">
              <a:extLst>
                <a:ext uri="{FF2B5EF4-FFF2-40B4-BE49-F238E27FC236}">
                  <a16:creationId xmlns:a16="http://schemas.microsoft.com/office/drawing/2014/main" id="{51CA8717-34CB-4245-BA05-AC6C7A16096F}"/>
                </a:ext>
              </a:extLst>
            </p:cNvPr>
            <p:cNvSpPr txBox="1"/>
            <p:nvPr/>
          </p:nvSpPr>
          <p:spPr>
            <a:xfrm>
              <a:off x="991420" y="4205296"/>
              <a:ext cx="1009650" cy="230188"/>
            </a:xfrm>
            <a:prstGeom prst="rect">
              <a:avLst/>
            </a:prstGeom>
            <a:noFill/>
          </p:spPr>
          <p:txBody>
            <a:bodyPr>
              <a:spAutoFit/>
            </a:bodyPr>
            <a:lstStyle/>
            <a:p>
              <a:pPr>
                <a:defRPr/>
              </a:pPr>
              <a:r>
                <a:rPr lang="en-GB" sz="900" b="0" spc="10" dirty="0"/>
                <a:t>0x40100000</a:t>
              </a:r>
            </a:p>
          </p:txBody>
        </p:sp>
        <p:sp>
          <p:nvSpPr>
            <p:cNvPr id="36" name="TextBox 35">
              <a:extLst>
                <a:ext uri="{FF2B5EF4-FFF2-40B4-BE49-F238E27FC236}">
                  <a16:creationId xmlns:a16="http://schemas.microsoft.com/office/drawing/2014/main" id="{28234E4C-C6A2-413A-BE0E-64C8D91FDD73}"/>
                </a:ext>
              </a:extLst>
            </p:cNvPr>
            <p:cNvSpPr txBox="1"/>
            <p:nvPr/>
          </p:nvSpPr>
          <p:spPr>
            <a:xfrm>
              <a:off x="991420" y="3777101"/>
              <a:ext cx="1009650" cy="230188"/>
            </a:xfrm>
            <a:prstGeom prst="rect">
              <a:avLst/>
            </a:prstGeom>
            <a:noFill/>
          </p:spPr>
          <p:txBody>
            <a:bodyPr>
              <a:spAutoFit/>
            </a:bodyPr>
            <a:lstStyle/>
            <a:p>
              <a:pPr>
                <a:defRPr/>
              </a:pPr>
              <a:r>
                <a:rPr lang="en-GB" sz="900" b="0" spc="10" dirty="0"/>
                <a:t>0x42000000</a:t>
              </a:r>
            </a:p>
          </p:txBody>
        </p:sp>
        <p:sp>
          <p:nvSpPr>
            <p:cNvPr id="37" name="TextBox 36">
              <a:extLst>
                <a:ext uri="{FF2B5EF4-FFF2-40B4-BE49-F238E27FC236}">
                  <a16:creationId xmlns:a16="http://schemas.microsoft.com/office/drawing/2014/main" id="{7F20D7C4-3ACC-4840-8318-1EEA851FE779}"/>
                </a:ext>
              </a:extLst>
            </p:cNvPr>
            <p:cNvSpPr txBox="1"/>
            <p:nvPr/>
          </p:nvSpPr>
          <p:spPr>
            <a:xfrm>
              <a:off x="991420" y="3297861"/>
              <a:ext cx="1009650" cy="230188"/>
            </a:xfrm>
            <a:prstGeom prst="rect">
              <a:avLst/>
            </a:prstGeom>
            <a:noFill/>
          </p:spPr>
          <p:txBody>
            <a:bodyPr>
              <a:spAutoFit/>
            </a:bodyPr>
            <a:lstStyle/>
            <a:p>
              <a:pPr>
                <a:defRPr/>
              </a:pPr>
              <a:r>
                <a:rPr lang="en-GB" sz="900" b="0" spc="10" dirty="0"/>
                <a:t>0x43FFFFFF</a:t>
              </a:r>
            </a:p>
          </p:txBody>
        </p:sp>
        <p:sp>
          <p:nvSpPr>
            <p:cNvPr id="38" name="TextBox 37">
              <a:extLst>
                <a:ext uri="{FF2B5EF4-FFF2-40B4-BE49-F238E27FC236}">
                  <a16:creationId xmlns:a16="http://schemas.microsoft.com/office/drawing/2014/main" id="{32F41828-E471-44E9-81BC-7D339B909098}"/>
                </a:ext>
              </a:extLst>
            </p:cNvPr>
            <p:cNvSpPr txBox="1"/>
            <p:nvPr/>
          </p:nvSpPr>
          <p:spPr>
            <a:xfrm>
              <a:off x="991420" y="3936829"/>
              <a:ext cx="1009650" cy="230188"/>
            </a:xfrm>
            <a:prstGeom prst="rect">
              <a:avLst/>
            </a:prstGeom>
            <a:noFill/>
          </p:spPr>
          <p:txBody>
            <a:bodyPr>
              <a:spAutoFit/>
            </a:bodyPr>
            <a:lstStyle/>
            <a:p>
              <a:pPr>
                <a:defRPr/>
              </a:pPr>
              <a:r>
                <a:rPr lang="en-GB" sz="900" b="0" spc="10" dirty="0"/>
                <a:t>0x41FFFFFF</a:t>
              </a:r>
            </a:p>
          </p:txBody>
        </p:sp>
        <p:cxnSp>
          <p:nvCxnSpPr>
            <p:cNvPr id="39" name="Straight Connector 38">
              <a:extLst>
                <a:ext uri="{FF2B5EF4-FFF2-40B4-BE49-F238E27FC236}">
                  <a16:creationId xmlns:a16="http://schemas.microsoft.com/office/drawing/2014/main" id="{3E2687A2-ED96-41F5-BB59-30F5FD66EAF3}"/>
                </a:ext>
              </a:extLst>
            </p:cNvPr>
            <p:cNvCxnSpPr/>
            <p:nvPr/>
          </p:nvCxnSpPr>
          <p:spPr bwMode="auto">
            <a:xfrm flipV="1">
              <a:off x="3739646" y="5637213"/>
              <a:ext cx="1733102" cy="47625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40" name="Straight Connector 39">
              <a:extLst>
                <a:ext uri="{FF2B5EF4-FFF2-40B4-BE49-F238E27FC236}">
                  <a16:creationId xmlns:a16="http://schemas.microsoft.com/office/drawing/2014/main" id="{D06C94E8-0643-47A6-928D-8DFB851738B7}"/>
                </a:ext>
              </a:extLst>
            </p:cNvPr>
            <p:cNvCxnSpPr/>
            <p:nvPr/>
          </p:nvCxnSpPr>
          <p:spPr bwMode="auto">
            <a:xfrm>
              <a:off x="3739646" y="4805671"/>
              <a:ext cx="1733102" cy="720417"/>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DE583E9C-8BFE-49FD-9CB0-2A4CB90DD671}"/>
                </a:ext>
              </a:extLst>
            </p:cNvPr>
            <p:cNvCxnSpPr/>
            <p:nvPr/>
          </p:nvCxnSpPr>
          <p:spPr bwMode="auto">
            <a:xfrm>
              <a:off x="3739646" y="4622276"/>
              <a:ext cx="1733102" cy="532521"/>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128A58CC-E669-46C7-81EB-8171F79276F1}"/>
                </a:ext>
              </a:extLst>
            </p:cNvPr>
            <p:cNvCxnSpPr/>
            <p:nvPr/>
          </p:nvCxnSpPr>
          <p:spPr bwMode="auto">
            <a:xfrm>
              <a:off x="3739645" y="3337988"/>
              <a:ext cx="1733103" cy="170486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grpSp>
    </p:spTree>
    <p:extLst>
      <p:ext uri="{BB962C8B-B14F-4D97-AF65-F5344CB8AC3E}">
        <p14:creationId xmlns:p14="http://schemas.microsoft.com/office/powerpoint/2010/main" val="381643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2614-A34D-4EDE-9CB5-DD5413CE3ACD}"/>
              </a:ext>
            </a:extLst>
          </p:cNvPr>
          <p:cNvSpPr>
            <a:spLocks noGrp="1"/>
          </p:cNvSpPr>
          <p:nvPr>
            <p:ph type="title"/>
          </p:nvPr>
        </p:nvSpPr>
        <p:spPr/>
        <p:txBody>
          <a:bodyPr/>
          <a:lstStyle/>
          <a:p>
            <a:r>
              <a:rPr lang="en-GB" dirty="0"/>
              <a:t>Benefits of Bit-band Operations</a:t>
            </a:r>
            <a:endParaRPr lang="en-US" dirty="0"/>
          </a:p>
        </p:txBody>
      </p:sp>
      <p:sp>
        <p:nvSpPr>
          <p:cNvPr id="3" name="Content Placeholder 2">
            <a:extLst>
              <a:ext uri="{FF2B5EF4-FFF2-40B4-BE49-F238E27FC236}">
                <a16:creationId xmlns:a16="http://schemas.microsoft.com/office/drawing/2014/main" id="{7D0EE3B9-04DC-4BA2-889C-234128739305}"/>
              </a:ext>
            </a:extLst>
          </p:cNvPr>
          <p:cNvSpPr>
            <a:spLocks noGrp="1"/>
          </p:cNvSpPr>
          <p:nvPr>
            <p:ph idx="1"/>
          </p:nvPr>
        </p:nvSpPr>
        <p:spPr/>
        <p:txBody>
          <a:bodyPr/>
          <a:lstStyle/>
          <a:p>
            <a:pPr>
              <a:spcAft>
                <a:spcPts val="1200"/>
              </a:spcAft>
            </a:pPr>
            <a:r>
              <a:rPr lang="en-GB" dirty="0"/>
              <a:t>Faster bit operations</a:t>
            </a:r>
          </a:p>
          <a:p>
            <a:pPr>
              <a:spcAft>
                <a:spcPts val="1200"/>
              </a:spcAft>
            </a:pPr>
            <a:r>
              <a:rPr lang="en-GB" dirty="0"/>
              <a:t>Fewer instructions</a:t>
            </a:r>
          </a:p>
          <a:p>
            <a:pPr>
              <a:spcAft>
                <a:spcPts val="1200"/>
              </a:spcAft>
            </a:pPr>
            <a:r>
              <a:rPr lang="en-GB" dirty="0"/>
              <a:t>Atomic operation, avoid hazards</a:t>
            </a:r>
          </a:p>
          <a:p>
            <a:pPr lvl="1">
              <a:spcBef>
                <a:spcPts val="600"/>
              </a:spcBef>
            </a:pPr>
            <a:r>
              <a:rPr lang="en-GB" dirty="0"/>
              <a:t>For example, if an interrupt is triggered and served during the read-modify-write operations, and the interrupt service routine modifies the same data, a data conflict will occur</a:t>
            </a:r>
          </a:p>
          <a:p>
            <a:endParaRPr lang="en-US" dirty="0"/>
          </a:p>
        </p:txBody>
      </p:sp>
      <p:grpSp>
        <p:nvGrpSpPr>
          <p:cNvPr id="4" name="Group 3">
            <a:extLst>
              <a:ext uri="{FF2B5EF4-FFF2-40B4-BE49-F238E27FC236}">
                <a16:creationId xmlns:a16="http://schemas.microsoft.com/office/drawing/2014/main" id="{8B269390-64BF-4F2C-855C-9F44BD9480F9}"/>
              </a:ext>
            </a:extLst>
          </p:cNvPr>
          <p:cNvGrpSpPr/>
          <p:nvPr/>
        </p:nvGrpSpPr>
        <p:grpSpPr>
          <a:xfrm>
            <a:off x="967562" y="3853439"/>
            <a:ext cx="10256875" cy="2132421"/>
            <a:chOff x="999395" y="3830229"/>
            <a:chExt cx="10256875" cy="2132421"/>
          </a:xfrm>
        </p:grpSpPr>
        <p:sp>
          <p:nvSpPr>
            <p:cNvPr id="5" name="TextBox 4">
              <a:extLst>
                <a:ext uri="{FF2B5EF4-FFF2-40B4-BE49-F238E27FC236}">
                  <a16:creationId xmlns:a16="http://schemas.microsoft.com/office/drawing/2014/main" id="{C4F44287-35AA-4256-A731-105CD05E0C8C}"/>
                </a:ext>
              </a:extLst>
            </p:cNvPr>
            <p:cNvSpPr txBox="1"/>
            <p:nvPr/>
          </p:nvSpPr>
          <p:spPr>
            <a:xfrm>
              <a:off x="3453919" y="4508501"/>
              <a:ext cx="1164530" cy="461665"/>
            </a:xfrm>
            <a:prstGeom prst="rect">
              <a:avLst/>
            </a:prstGeom>
            <a:noFill/>
          </p:spPr>
          <p:txBody>
            <a:bodyPr wrap="square" rtlCol="0">
              <a:spAutoFit/>
            </a:bodyPr>
            <a:lstStyle/>
            <a:p>
              <a:r>
                <a:rPr lang="en-GB" sz="1200" b="0" dirty="0"/>
                <a:t>Interrupt occurs</a:t>
              </a:r>
            </a:p>
          </p:txBody>
        </p:sp>
        <p:sp>
          <p:nvSpPr>
            <p:cNvPr id="6" name="Rounded Rectangle 3">
              <a:extLst>
                <a:ext uri="{FF2B5EF4-FFF2-40B4-BE49-F238E27FC236}">
                  <a16:creationId xmlns:a16="http://schemas.microsoft.com/office/drawing/2014/main" id="{475EAA22-CCCE-487F-B4EC-B5649ADEBA83}"/>
                </a:ext>
              </a:extLst>
            </p:cNvPr>
            <p:cNvSpPr/>
            <p:nvPr/>
          </p:nvSpPr>
          <p:spPr bwMode="auto">
            <a:xfrm>
              <a:off x="1083312" y="5003800"/>
              <a:ext cx="1846161" cy="266700"/>
            </a:xfrm>
            <a:prstGeom prst="roundRect">
              <a:avLst/>
            </a:prstGeom>
            <a:solidFill>
              <a:srgbClr val="B8CFDA"/>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charset="0"/>
                  <a:ea typeface="MS PGothic" pitchFamily="34" charset="-128"/>
                </a:rPr>
                <a:t>Read data at 0x00</a:t>
              </a:r>
            </a:p>
          </p:txBody>
        </p:sp>
        <p:sp>
          <p:nvSpPr>
            <p:cNvPr id="7" name="Rounded Rectangle 4">
              <a:extLst>
                <a:ext uri="{FF2B5EF4-FFF2-40B4-BE49-F238E27FC236}">
                  <a16:creationId xmlns:a16="http://schemas.microsoft.com/office/drawing/2014/main" id="{D2917A0B-2F21-4459-84E7-32BC8884E635}"/>
                </a:ext>
              </a:extLst>
            </p:cNvPr>
            <p:cNvSpPr/>
            <p:nvPr/>
          </p:nvSpPr>
          <p:spPr bwMode="auto">
            <a:xfrm>
              <a:off x="2929472" y="5003800"/>
              <a:ext cx="1434208" cy="266700"/>
            </a:xfrm>
            <a:prstGeom prst="roundRect">
              <a:avLst/>
            </a:prstGeom>
            <a:solidFill>
              <a:srgbClr val="B8CFDA"/>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charset="0"/>
                  <a:ea typeface="MS PGothic" pitchFamily="34" charset="-128"/>
                </a:rPr>
                <a:t>Modify bit [1]</a:t>
              </a:r>
            </a:p>
          </p:txBody>
        </p:sp>
        <p:sp>
          <p:nvSpPr>
            <p:cNvPr id="8" name="Rounded Rectangle 5">
              <a:extLst>
                <a:ext uri="{FF2B5EF4-FFF2-40B4-BE49-F238E27FC236}">
                  <a16:creationId xmlns:a16="http://schemas.microsoft.com/office/drawing/2014/main" id="{6D6A5BC9-D4B1-460E-8E50-259F16F0BE87}"/>
                </a:ext>
              </a:extLst>
            </p:cNvPr>
            <p:cNvSpPr/>
            <p:nvPr/>
          </p:nvSpPr>
          <p:spPr bwMode="auto">
            <a:xfrm>
              <a:off x="4668831" y="4305300"/>
              <a:ext cx="1846161" cy="266700"/>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MS PGothic" pitchFamily="34" charset="-128"/>
                </a:rPr>
                <a:t>Read data at</a:t>
              </a:r>
              <a:r>
                <a:rPr kumimoji="0" lang="en-GB" sz="1200" b="0" i="0" u="none" strike="noStrike" cap="none" normalizeH="0" dirty="0">
                  <a:ln>
                    <a:noFill/>
                  </a:ln>
                  <a:solidFill>
                    <a:schemeClr val="bg1"/>
                  </a:solidFill>
                  <a:effectLst/>
                  <a:latin typeface="Arial" charset="0"/>
                  <a:ea typeface="MS PGothic" pitchFamily="34" charset="-128"/>
                </a:rPr>
                <a:t> 0x00</a:t>
              </a:r>
              <a:endParaRPr kumimoji="0" lang="en-GB" sz="1200" b="0" i="0" u="none" strike="noStrike" cap="none" normalizeH="0" baseline="0" dirty="0">
                <a:ln>
                  <a:noFill/>
                </a:ln>
                <a:solidFill>
                  <a:schemeClr val="bg1"/>
                </a:solidFill>
                <a:effectLst/>
                <a:latin typeface="Arial" charset="0"/>
                <a:ea typeface="MS PGothic" pitchFamily="34" charset="-128"/>
              </a:endParaRPr>
            </a:p>
          </p:txBody>
        </p:sp>
        <p:sp>
          <p:nvSpPr>
            <p:cNvPr id="9" name="Rounded Rectangle 6">
              <a:extLst>
                <a:ext uri="{FF2B5EF4-FFF2-40B4-BE49-F238E27FC236}">
                  <a16:creationId xmlns:a16="http://schemas.microsoft.com/office/drawing/2014/main" id="{883D7831-7438-4F0C-8972-157611DBB7DD}"/>
                </a:ext>
              </a:extLst>
            </p:cNvPr>
            <p:cNvSpPr/>
            <p:nvPr/>
          </p:nvSpPr>
          <p:spPr bwMode="auto">
            <a:xfrm>
              <a:off x="6514991" y="4305300"/>
              <a:ext cx="1296891" cy="266700"/>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MS PGothic" pitchFamily="34" charset="-128"/>
                </a:rPr>
                <a:t>Modify bit [1]</a:t>
              </a:r>
            </a:p>
          </p:txBody>
        </p:sp>
        <p:sp>
          <p:nvSpPr>
            <p:cNvPr id="10" name="Rounded Rectangle 7">
              <a:extLst>
                <a:ext uri="{FF2B5EF4-FFF2-40B4-BE49-F238E27FC236}">
                  <a16:creationId xmlns:a16="http://schemas.microsoft.com/office/drawing/2014/main" id="{724F4D4D-549F-49B3-BCA3-77E0B8D7DEFC}"/>
                </a:ext>
              </a:extLst>
            </p:cNvPr>
            <p:cNvSpPr/>
            <p:nvPr/>
          </p:nvSpPr>
          <p:spPr bwMode="auto">
            <a:xfrm>
              <a:off x="7811882" y="4305300"/>
              <a:ext cx="1541011" cy="266700"/>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MS PGothic" pitchFamily="34" charset="-128"/>
                </a:rPr>
                <a:t>Write data back</a:t>
              </a:r>
            </a:p>
          </p:txBody>
        </p:sp>
        <p:sp>
          <p:nvSpPr>
            <p:cNvPr id="11" name="Rounded Rectangle 9">
              <a:extLst>
                <a:ext uri="{FF2B5EF4-FFF2-40B4-BE49-F238E27FC236}">
                  <a16:creationId xmlns:a16="http://schemas.microsoft.com/office/drawing/2014/main" id="{450B18E3-AB25-496F-A512-37E05708A2D9}"/>
                </a:ext>
              </a:extLst>
            </p:cNvPr>
            <p:cNvSpPr/>
            <p:nvPr/>
          </p:nvSpPr>
          <p:spPr bwMode="auto">
            <a:xfrm>
              <a:off x="9715259" y="5003800"/>
              <a:ext cx="1541011" cy="266700"/>
            </a:xfrm>
            <a:prstGeom prst="round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effectLst/>
                  <a:latin typeface="Arial" charset="0"/>
                  <a:ea typeface="MS PGothic" pitchFamily="34" charset="-128"/>
                </a:rPr>
                <a:t>Write data back</a:t>
              </a:r>
            </a:p>
          </p:txBody>
        </p:sp>
        <p:cxnSp>
          <p:nvCxnSpPr>
            <p:cNvPr id="12" name="Elbow Connector 11">
              <a:extLst>
                <a:ext uri="{FF2B5EF4-FFF2-40B4-BE49-F238E27FC236}">
                  <a16:creationId xmlns:a16="http://schemas.microsoft.com/office/drawing/2014/main" id="{EE6E4077-263D-468F-83D7-F26A7FD7A6A2}"/>
                </a:ext>
              </a:extLst>
            </p:cNvPr>
            <p:cNvCxnSpPr>
              <a:stCxn id="7" idx="3"/>
              <a:endCxn id="8" idx="1"/>
            </p:cNvCxnSpPr>
            <p:nvPr/>
          </p:nvCxnSpPr>
          <p:spPr bwMode="auto">
            <a:xfrm flipV="1">
              <a:off x="4363680" y="4438650"/>
              <a:ext cx="305150" cy="698500"/>
            </a:xfrm>
            <a:prstGeom prst="bentConnector3">
              <a:avLst>
                <a:gd name="adj1" fmla="val 30000"/>
              </a:avLst>
            </a:prstGeom>
            <a:noFill/>
            <a:ln w="19050" cap="flat" cmpd="sng" algn="ctr">
              <a:solidFill>
                <a:schemeClr val="tx1">
                  <a:lumMod val="65000"/>
                  <a:lumOff val="35000"/>
                </a:schemeClr>
              </a:solidFill>
              <a:prstDash val="solid"/>
              <a:round/>
              <a:headEnd type="none" w="med" len="med"/>
              <a:tailEnd type="triangle" w="lg" len="med"/>
            </a:ln>
            <a:effectLst/>
          </p:spPr>
        </p:cxnSp>
        <p:cxnSp>
          <p:nvCxnSpPr>
            <p:cNvPr id="13" name="Elbow Connector 14">
              <a:extLst>
                <a:ext uri="{FF2B5EF4-FFF2-40B4-BE49-F238E27FC236}">
                  <a16:creationId xmlns:a16="http://schemas.microsoft.com/office/drawing/2014/main" id="{E903F58D-79B5-48B3-8626-F102DD643E17}"/>
                </a:ext>
              </a:extLst>
            </p:cNvPr>
            <p:cNvCxnSpPr>
              <a:stCxn id="10" idx="3"/>
              <a:endCxn id="11" idx="1"/>
            </p:cNvCxnSpPr>
            <p:nvPr/>
          </p:nvCxnSpPr>
          <p:spPr bwMode="auto">
            <a:xfrm>
              <a:off x="9352894" y="4438650"/>
              <a:ext cx="362366" cy="698500"/>
            </a:xfrm>
            <a:prstGeom prst="bentConnector3">
              <a:avLst>
                <a:gd name="adj1" fmla="val 50000"/>
              </a:avLst>
            </a:prstGeom>
            <a:noFill/>
            <a:ln w="19050" cap="flat" cmpd="sng" algn="ctr">
              <a:solidFill>
                <a:schemeClr val="tx1">
                  <a:lumMod val="65000"/>
                  <a:lumOff val="35000"/>
                </a:schemeClr>
              </a:solidFill>
              <a:prstDash val="solid"/>
              <a:round/>
              <a:headEnd type="none" w="med" len="med"/>
              <a:tailEnd type="triangle" w="lg" len="med"/>
            </a:ln>
            <a:effectLst/>
          </p:spPr>
        </p:cxnSp>
        <p:sp>
          <p:nvSpPr>
            <p:cNvPr id="14" name="TextBox 13">
              <a:extLst>
                <a:ext uri="{FF2B5EF4-FFF2-40B4-BE49-F238E27FC236}">
                  <a16:creationId xmlns:a16="http://schemas.microsoft.com/office/drawing/2014/main" id="{051F0F61-E43D-4E4E-A7B5-06DDCC4F6C7A}"/>
                </a:ext>
              </a:extLst>
            </p:cNvPr>
            <p:cNvSpPr txBox="1"/>
            <p:nvPr/>
          </p:nvSpPr>
          <p:spPr>
            <a:xfrm>
              <a:off x="9534077" y="4508501"/>
              <a:ext cx="1164530" cy="461665"/>
            </a:xfrm>
            <a:prstGeom prst="rect">
              <a:avLst/>
            </a:prstGeom>
            <a:noFill/>
          </p:spPr>
          <p:txBody>
            <a:bodyPr wrap="square" rtlCol="0">
              <a:spAutoFit/>
            </a:bodyPr>
            <a:lstStyle/>
            <a:p>
              <a:r>
                <a:rPr lang="en-GB" sz="1200" b="0" dirty="0"/>
                <a:t>Interrupt returns</a:t>
              </a:r>
            </a:p>
          </p:txBody>
        </p:sp>
        <p:sp>
          <p:nvSpPr>
            <p:cNvPr id="15" name="Rectangular Callout 21">
              <a:extLst>
                <a:ext uri="{FF2B5EF4-FFF2-40B4-BE49-F238E27FC236}">
                  <a16:creationId xmlns:a16="http://schemas.microsoft.com/office/drawing/2014/main" id="{4AC2BE09-018F-4F22-9ADE-98BF4EB865F6}"/>
                </a:ext>
              </a:extLst>
            </p:cNvPr>
            <p:cNvSpPr/>
            <p:nvPr/>
          </p:nvSpPr>
          <p:spPr bwMode="auto">
            <a:xfrm>
              <a:off x="6016974" y="5518150"/>
              <a:ext cx="3698287" cy="444500"/>
            </a:xfrm>
            <a:prstGeom prst="wedgeRectCallout">
              <a:avLst>
                <a:gd name="adj1" fmla="val 43978"/>
                <a:gd name="adj2" fmla="val -108929"/>
              </a:avLst>
            </a:prstGeom>
            <a:solidFill>
              <a:schemeClr val="bg2">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charset="0"/>
                  <a:ea typeface="MS PGothic" pitchFamily="34" charset="-128"/>
                </a:rPr>
                <a:t>Bit [1] modified</a:t>
              </a:r>
              <a:r>
                <a:rPr kumimoji="0" lang="en-GB" sz="1200" b="0" i="0" u="none" strike="noStrike" cap="none" normalizeH="0" dirty="0">
                  <a:ln>
                    <a:noFill/>
                  </a:ln>
                  <a:solidFill>
                    <a:srgbClr val="000000"/>
                  </a:solidFill>
                  <a:effectLst/>
                  <a:latin typeface="Arial" charset="0"/>
                  <a:ea typeface="MS PGothic" pitchFamily="34" charset="-128"/>
                </a:rPr>
                <a:t> by ISR is overwritten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dirty="0">
                  <a:ln>
                    <a:noFill/>
                  </a:ln>
                  <a:solidFill>
                    <a:srgbClr val="000000"/>
                  </a:solidFill>
                  <a:effectLst/>
                  <a:latin typeface="Arial" charset="0"/>
                  <a:ea typeface="MS PGothic" pitchFamily="34" charset="-128"/>
                </a:rPr>
                <a:t>by the main program</a:t>
              </a:r>
              <a:endParaRPr kumimoji="0" lang="en-GB" sz="1200" b="0" i="0" u="none" strike="noStrike" cap="none" normalizeH="0" baseline="0" dirty="0">
                <a:ln>
                  <a:noFill/>
                </a:ln>
                <a:solidFill>
                  <a:srgbClr val="000000"/>
                </a:solidFill>
                <a:effectLst/>
                <a:latin typeface="Arial" charset="0"/>
                <a:ea typeface="MS PGothic" pitchFamily="34" charset="-128"/>
              </a:endParaRPr>
            </a:p>
          </p:txBody>
        </p:sp>
        <p:sp>
          <p:nvSpPr>
            <p:cNvPr id="16" name="TextBox 15">
              <a:extLst>
                <a:ext uri="{FF2B5EF4-FFF2-40B4-BE49-F238E27FC236}">
                  <a16:creationId xmlns:a16="http://schemas.microsoft.com/office/drawing/2014/main" id="{A3698F79-B8D6-4E2A-BC07-FF377DC6C806}"/>
                </a:ext>
              </a:extLst>
            </p:cNvPr>
            <p:cNvSpPr txBox="1"/>
            <p:nvPr/>
          </p:nvSpPr>
          <p:spPr>
            <a:xfrm>
              <a:off x="4516255" y="3830229"/>
              <a:ext cx="2647182" cy="276999"/>
            </a:xfrm>
            <a:prstGeom prst="rect">
              <a:avLst/>
            </a:prstGeom>
            <a:noFill/>
          </p:spPr>
          <p:txBody>
            <a:bodyPr wrap="square" rtlCol="0">
              <a:spAutoFit/>
            </a:bodyPr>
            <a:lstStyle/>
            <a:p>
              <a:r>
                <a:rPr lang="en-GB" sz="1200" b="0" dirty="0"/>
                <a:t>Interrupt Service Routine</a:t>
              </a:r>
            </a:p>
          </p:txBody>
        </p:sp>
        <p:sp>
          <p:nvSpPr>
            <p:cNvPr id="17" name="TextBox 16">
              <a:extLst>
                <a:ext uri="{FF2B5EF4-FFF2-40B4-BE49-F238E27FC236}">
                  <a16:creationId xmlns:a16="http://schemas.microsoft.com/office/drawing/2014/main" id="{1C8E8F55-BC6B-4649-8D22-F57EF5907AAB}"/>
                </a:ext>
              </a:extLst>
            </p:cNvPr>
            <p:cNvSpPr txBox="1"/>
            <p:nvPr/>
          </p:nvSpPr>
          <p:spPr>
            <a:xfrm>
              <a:off x="999395" y="5379650"/>
              <a:ext cx="2647182" cy="276999"/>
            </a:xfrm>
            <a:prstGeom prst="rect">
              <a:avLst/>
            </a:prstGeom>
            <a:noFill/>
          </p:spPr>
          <p:txBody>
            <a:bodyPr wrap="square" rtlCol="0">
              <a:spAutoFit/>
            </a:bodyPr>
            <a:lstStyle/>
            <a:p>
              <a:r>
                <a:rPr lang="en-GB" sz="1200" b="0" dirty="0"/>
                <a:t>Main program</a:t>
              </a:r>
            </a:p>
          </p:txBody>
        </p:sp>
      </p:grpSp>
    </p:spTree>
    <p:extLst>
      <p:ext uri="{BB962C8B-B14F-4D97-AF65-F5344CB8AC3E}">
        <p14:creationId xmlns:p14="http://schemas.microsoft.com/office/powerpoint/2010/main" val="232943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16F1-ABFD-4CDE-A798-C0E791016C20}"/>
              </a:ext>
            </a:extLst>
          </p:cNvPr>
          <p:cNvSpPr>
            <a:spLocks noGrp="1"/>
          </p:cNvSpPr>
          <p:nvPr>
            <p:ph type="title"/>
          </p:nvPr>
        </p:nvSpPr>
        <p:spPr/>
        <p:txBody>
          <a:bodyPr/>
          <a:lstStyle/>
          <a:p>
            <a:r>
              <a:rPr lang="en-GB" dirty="0"/>
              <a:t>Cortex-M4 Program Image</a:t>
            </a:r>
            <a:endParaRPr lang="en-US" dirty="0"/>
          </a:p>
        </p:txBody>
      </p:sp>
      <p:sp>
        <p:nvSpPr>
          <p:cNvPr id="3" name="Content Placeholder 2">
            <a:extLst>
              <a:ext uri="{FF2B5EF4-FFF2-40B4-BE49-F238E27FC236}">
                <a16:creationId xmlns:a16="http://schemas.microsoft.com/office/drawing/2014/main" id="{A4A1FA08-5375-4A53-9974-031A1180F919}"/>
              </a:ext>
            </a:extLst>
          </p:cNvPr>
          <p:cNvSpPr>
            <a:spLocks noGrp="1"/>
          </p:cNvSpPr>
          <p:nvPr>
            <p:ph idx="1"/>
          </p:nvPr>
        </p:nvSpPr>
        <p:spPr/>
        <p:txBody>
          <a:bodyPr/>
          <a:lstStyle/>
          <a:p>
            <a:pPr>
              <a:spcAft>
                <a:spcPts val="1200"/>
              </a:spcAft>
            </a:pPr>
            <a:r>
              <a:rPr lang="en-GB" sz="2000" dirty="0"/>
              <a:t>The program image in Cortex-M4 contains</a:t>
            </a:r>
          </a:p>
          <a:p>
            <a:pPr lvl="1">
              <a:spcBef>
                <a:spcPts val="600"/>
              </a:spcBef>
            </a:pPr>
            <a:r>
              <a:rPr lang="en-GB" sz="1800" dirty="0"/>
              <a:t>Vector table: includes the starting addresses of exceptions (vectors) and the value of the main stack point (MSP)</a:t>
            </a:r>
          </a:p>
          <a:p>
            <a:pPr lvl="1">
              <a:spcBef>
                <a:spcPts val="600"/>
              </a:spcBef>
            </a:pPr>
            <a:r>
              <a:rPr lang="en-GB" sz="1800" dirty="0"/>
              <a:t>C start-up routine</a:t>
            </a:r>
          </a:p>
          <a:p>
            <a:pPr lvl="1">
              <a:spcBef>
                <a:spcPts val="600"/>
              </a:spcBef>
            </a:pPr>
            <a:r>
              <a:rPr lang="en-GB" sz="1800" dirty="0"/>
              <a:t>Program code: application code and data</a:t>
            </a:r>
          </a:p>
          <a:p>
            <a:pPr lvl="1">
              <a:spcBef>
                <a:spcPts val="600"/>
              </a:spcBef>
            </a:pPr>
            <a:r>
              <a:rPr lang="en-GB" sz="1800" dirty="0"/>
              <a:t>C library code: program codes for C library functions</a:t>
            </a:r>
          </a:p>
          <a:p>
            <a:endParaRPr lang="en-US" dirty="0"/>
          </a:p>
        </p:txBody>
      </p:sp>
      <p:grpSp>
        <p:nvGrpSpPr>
          <p:cNvPr id="4" name="Group 3">
            <a:extLst>
              <a:ext uri="{FF2B5EF4-FFF2-40B4-BE49-F238E27FC236}">
                <a16:creationId xmlns:a16="http://schemas.microsoft.com/office/drawing/2014/main" id="{27754F06-7132-4B8D-A6EB-82B54D663705}"/>
              </a:ext>
            </a:extLst>
          </p:cNvPr>
          <p:cNvGrpSpPr/>
          <p:nvPr/>
        </p:nvGrpSpPr>
        <p:grpSpPr>
          <a:xfrm>
            <a:off x="2805112" y="3548786"/>
            <a:ext cx="6581775" cy="2716212"/>
            <a:chOff x="1065290" y="3446463"/>
            <a:chExt cx="6581775" cy="2716212"/>
          </a:xfrm>
        </p:grpSpPr>
        <p:sp>
          <p:nvSpPr>
            <p:cNvPr id="5" name="Rectangle 4">
              <a:extLst>
                <a:ext uri="{FF2B5EF4-FFF2-40B4-BE49-F238E27FC236}">
                  <a16:creationId xmlns:a16="http://schemas.microsoft.com/office/drawing/2014/main" id="{AA64A951-2125-4DCB-8827-7FFA6B3BEF63}"/>
                </a:ext>
              </a:extLst>
            </p:cNvPr>
            <p:cNvSpPr/>
            <p:nvPr/>
          </p:nvSpPr>
          <p:spPr bwMode="auto">
            <a:xfrm>
              <a:off x="2277347" y="3446463"/>
              <a:ext cx="1797844" cy="268763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6" name="TextBox 5">
              <a:extLst>
                <a:ext uri="{FF2B5EF4-FFF2-40B4-BE49-F238E27FC236}">
                  <a16:creationId xmlns:a16="http://schemas.microsoft.com/office/drawing/2014/main" id="{1A1A0593-3F32-4EE7-906D-D0E4E11EB732}"/>
                </a:ext>
              </a:extLst>
            </p:cNvPr>
            <p:cNvSpPr txBox="1"/>
            <p:nvPr/>
          </p:nvSpPr>
          <p:spPr>
            <a:xfrm>
              <a:off x="1065290" y="5908675"/>
              <a:ext cx="1009650" cy="254000"/>
            </a:xfrm>
            <a:prstGeom prst="rect">
              <a:avLst/>
            </a:prstGeom>
            <a:noFill/>
          </p:spPr>
          <p:txBody>
            <a:bodyPr>
              <a:spAutoFit/>
            </a:bodyPr>
            <a:lstStyle/>
            <a:p>
              <a:pPr>
                <a:defRPr/>
              </a:pPr>
              <a:r>
                <a:rPr lang="en-GB" sz="1050" b="0" spc="10" dirty="0"/>
                <a:t>0x00000000</a:t>
              </a:r>
            </a:p>
          </p:txBody>
        </p:sp>
        <p:sp>
          <p:nvSpPr>
            <p:cNvPr id="7" name="TextBox 6">
              <a:extLst>
                <a:ext uri="{FF2B5EF4-FFF2-40B4-BE49-F238E27FC236}">
                  <a16:creationId xmlns:a16="http://schemas.microsoft.com/office/drawing/2014/main" id="{9B4D03C7-69CE-4050-A4C8-4EF27D2EF2A5}"/>
                </a:ext>
              </a:extLst>
            </p:cNvPr>
            <p:cNvSpPr txBox="1"/>
            <p:nvPr/>
          </p:nvSpPr>
          <p:spPr>
            <a:xfrm>
              <a:off x="2699953" y="3459163"/>
              <a:ext cx="1110125" cy="254000"/>
            </a:xfrm>
            <a:prstGeom prst="rect">
              <a:avLst/>
            </a:prstGeom>
            <a:noFill/>
          </p:spPr>
          <p:txBody>
            <a:bodyPr wrap="square">
              <a:spAutoFit/>
            </a:bodyPr>
            <a:lstStyle/>
            <a:p>
              <a:pPr>
                <a:defRPr/>
              </a:pPr>
              <a:r>
                <a:rPr lang="en-GB" sz="1050" b="0" spc="10" dirty="0"/>
                <a:t>Code region</a:t>
              </a:r>
            </a:p>
          </p:txBody>
        </p:sp>
        <p:sp>
          <p:nvSpPr>
            <p:cNvPr id="8" name="Rectangle 7">
              <a:extLst>
                <a:ext uri="{FF2B5EF4-FFF2-40B4-BE49-F238E27FC236}">
                  <a16:creationId xmlns:a16="http://schemas.microsoft.com/office/drawing/2014/main" id="{6371FBA5-B6A9-494F-AD9D-53273EB8B0A0}"/>
                </a:ext>
              </a:extLst>
            </p:cNvPr>
            <p:cNvSpPr/>
            <p:nvPr/>
          </p:nvSpPr>
          <p:spPr bwMode="auto">
            <a:xfrm>
              <a:off x="2355388" y="3773488"/>
              <a:ext cx="1654715" cy="1662112"/>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solidFill>
                    <a:schemeClr val="bg1"/>
                  </a:solidFill>
                </a:rPr>
                <a:t>Start-up routine &amp;</a:t>
              </a:r>
            </a:p>
            <a:p>
              <a:pPr algn="ctr">
                <a:defRPr/>
              </a:pPr>
              <a:r>
                <a:rPr lang="en-GB" sz="1100" b="0" dirty="0">
                  <a:solidFill>
                    <a:schemeClr val="bg1"/>
                  </a:solidFill>
                </a:rPr>
                <a:t>Program code &amp;</a:t>
              </a:r>
            </a:p>
            <a:p>
              <a:pPr algn="ctr">
                <a:defRPr/>
              </a:pPr>
              <a:r>
                <a:rPr lang="en-GB" sz="1100" b="0" dirty="0">
                  <a:solidFill>
                    <a:schemeClr val="bg1"/>
                  </a:solidFill>
                </a:rPr>
                <a:t>C library code</a:t>
              </a:r>
              <a:endParaRPr lang="en-GB" sz="1100" dirty="0">
                <a:solidFill>
                  <a:schemeClr val="bg1"/>
                </a:solidFill>
              </a:endParaRPr>
            </a:p>
          </p:txBody>
        </p:sp>
        <p:sp>
          <p:nvSpPr>
            <p:cNvPr id="9" name="Rectangle 8">
              <a:extLst>
                <a:ext uri="{FF2B5EF4-FFF2-40B4-BE49-F238E27FC236}">
                  <a16:creationId xmlns:a16="http://schemas.microsoft.com/office/drawing/2014/main" id="{18A4E562-AFE0-43ED-94D8-E3F969FF6C90}"/>
                </a:ext>
              </a:extLst>
            </p:cNvPr>
            <p:cNvSpPr/>
            <p:nvPr/>
          </p:nvSpPr>
          <p:spPr bwMode="auto">
            <a:xfrm>
              <a:off x="2355388" y="5567363"/>
              <a:ext cx="1654715" cy="512762"/>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Vector table</a:t>
              </a:r>
            </a:p>
          </p:txBody>
        </p:sp>
        <p:sp>
          <p:nvSpPr>
            <p:cNvPr id="10" name="Left Brace 9">
              <a:extLst>
                <a:ext uri="{FF2B5EF4-FFF2-40B4-BE49-F238E27FC236}">
                  <a16:creationId xmlns:a16="http://schemas.microsoft.com/office/drawing/2014/main" id="{FCD3F546-A7E3-4A5A-99B6-13EB4664F108}"/>
                </a:ext>
              </a:extLst>
            </p:cNvPr>
            <p:cNvSpPr/>
            <p:nvPr/>
          </p:nvSpPr>
          <p:spPr bwMode="auto">
            <a:xfrm>
              <a:off x="1952702" y="3773488"/>
              <a:ext cx="176213" cy="2262187"/>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11" name="TextBox 10">
              <a:extLst>
                <a:ext uri="{FF2B5EF4-FFF2-40B4-BE49-F238E27FC236}">
                  <a16:creationId xmlns:a16="http://schemas.microsoft.com/office/drawing/2014/main" id="{BFAC74AE-0E1E-4BE4-80FE-A4AB40BAD35B}"/>
                </a:ext>
              </a:extLst>
            </p:cNvPr>
            <p:cNvSpPr txBox="1"/>
            <p:nvPr/>
          </p:nvSpPr>
          <p:spPr>
            <a:xfrm>
              <a:off x="1131965" y="4730750"/>
              <a:ext cx="792162" cy="415925"/>
            </a:xfrm>
            <a:prstGeom prst="rect">
              <a:avLst/>
            </a:prstGeom>
            <a:noFill/>
          </p:spPr>
          <p:txBody>
            <a:bodyPr>
              <a:spAutoFit/>
            </a:bodyPr>
            <a:lstStyle/>
            <a:p>
              <a:pPr algn="ctr">
                <a:defRPr/>
              </a:pPr>
              <a:r>
                <a:rPr lang="en-GB" sz="1050" b="0" spc="10" dirty="0"/>
                <a:t>Program</a:t>
              </a:r>
            </a:p>
            <a:p>
              <a:pPr algn="ctr">
                <a:defRPr/>
              </a:pPr>
              <a:r>
                <a:rPr lang="en-GB" sz="1050" b="0" spc="10" dirty="0"/>
                <a:t>Image </a:t>
              </a:r>
            </a:p>
          </p:txBody>
        </p:sp>
        <p:cxnSp>
          <p:nvCxnSpPr>
            <p:cNvPr id="12" name="Straight Connector 11">
              <a:extLst>
                <a:ext uri="{FF2B5EF4-FFF2-40B4-BE49-F238E27FC236}">
                  <a16:creationId xmlns:a16="http://schemas.microsoft.com/office/drawing/2014/main" id="{41568D18-0496-4909-B9A1-FAA36364D30B}"/>
                </a:ext>
              </a:extLst>
            </p:cNvPr>
            <p:cNvCxnSpPr/>
            <p:nvPr/>
          </p:nvCxnSpPr>
          <p:spPr bwMode="auto">
            <a:xfrm flipV="1">
              <a:off x="4010103" y="3446463"/>
              <a:ext cx="1611312" cy="212090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C3463919-B13C-4106-B7C0-411E5E881EC4}"/>
                </a:ext>
              </a:extLst>
            </p:cNvPr>
            <p:cNvCxnSpPr/>
            <p:nvPr/>
          </p:nvCxnSpPr>
          <p:spPr bwMode="auto">
            <a:xfrm>
              <a:off x="4010103" y="6080125"/>
              <a:ext cx="1611312" cy="0"/>
            </a:xfrm>
            <a:prstGeom prst="line">
              <a:avLst/>
            </a:prstGeom>
            <a:noFill/>
            <a:ln w="19050" cap="flat" cmpd="sng" algn="ctr">
              <a:solidFill>
                <a:schemeClr val="bg1">
                  <a:lumMod val="75000"/>
                </a:schemeClr>
              </a:solidFill>
              <a:prstDash val="sysDot"/>
              <a:round/>
              <a:headEnd type="none" w="med" len="med"/>
              <a:tailEnd type="none" w="med" len="med"/>
            </a:ln>
            <a:effectLst/>
          </p:spPr>
        </p:cxnSp>
        <p:grpSp>
          <p:nvGrpSpPr>
            <p:cNvPr id="14" name="Group 13">
              <a:extLst>
                <a:ext uri="{FF2B5EF4-FFF2-40B4-BE49-F238E27FC236}">
                  <a16:creationId xmlns:a16="http://schemas.microsoft.com/office/drawing/2014/main" id="{C276C6D3-8022-45A6-969D-AD253ED8EBF7}"/>
                </a:ext>
              </a:extLst>
            </p:cNvPr>
            <p:cNvGrpSpPr/>
            <p:nvPr/>
          </p:nvGrpSpPr>
          <p:grpSpPr>
            <a:xfrm>
              <a:off x="5621415" y="3446463"/>
              <a:ext cx="2025650" cy="2633662"/>
              <a:chOff x="5621415" y="2800351"/>
              <a:chExt cx="2025650" cy="3279774"/>
            </a:xfrm>
          </p:grpSpPr>
          <p:sp>
            <p:nvSpPr>
              <p:cNvPr id="15" name="Rectangle 14">
                <a:extLst>
                  <a:ext uri="{FF2B5EF4-FFF2-40B4-BE49-F238E27FC236}">
                    <a16:creationId xmlns:a16="http://schemas.microsoft.com/office/drawing/2014/main" id="{4081E516-85FE-4AE4-9B7C-102BEEC82BA3}"/>
                  </a:ext>
                </a:extLst>
              </p:cNvPr>
              <p:cNvSpPr/>
              <p:nvPr/>
            </p:nvSpPr>
            <p:spPr bwMode="auto">
              <a:xfrm>
                <a:off x="5621415" y="5875338"/>
                <a:ext cx="2025650" cy="20478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Initial MSP value</a:t>
                </a:r>
              </a:p>
            </p:txBody>
          </p:sp>
          <p:sp>
            <p:nvSpPr>
              <p:cNvPr id="16" name="Rectangle 15">
                <a:extLst>
                  <a:ext uri="{FF2B5EF4-FFF2-40B4-BE49-F238E27FC236}">
                    <a16:creationId xmlns:a16="http://schemas.microsoft.com/office/drawing/2014/main" id="{4314677F-F656-4F08-A92A-C45C1D1F20BF}"/>
                  </a:ext>
                </a:extLst>
              </p:cNvPr>
              <p:cNvSpPr/>
              <p:nvPr/>
            </p:nvSpPr>
            <p:spPr bwMode="auto">
              <a:xfrm>
                <a:off x="5621415" y="5678488"/>
                <a:ext cx="2025650" cy="20320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solidFill>
                      <a:schemeClr val="bg1"/>
                    </a:solidFill>
                  </a:rPr>
                  <a:t>Reset vector</a:t>
                </a:r>
              </a:p>
            </p:txBody>
          </p:sp>
          <p:sp>
            <p:nvSpPr>
              <p:cNvPr id="17" name="Rectangle 16">
                <a:extLst>
                  <a:ext uri="{FF2B5EF4-FFF2-40B4-BE49-F238E27FC236}">
                    <a16:creationId xmlns:a16="http://schemas.microsoft.com/office/drawing/2014/main" id="{342088BD-D410-4DE6-853C-532F74507C71}"/>
                  </a:ext>
                </a:extLst>
              </p:cNvPr>
              <p:cNvSpPr/>
              <p:nvPr/>
            </p:nvSpPr>
            <p:spPr bwMode="auto">
              <a:xfrm>
                <a:off x="5621415" y="5483225"/>
                <a:ext cx="2025650" cy="2047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NMI vector</a:t>
                </a:r>
              </a:p>
            </p:txBody>
          </p:sp>
          <p:sp>
            <p:nvSpPr>
              <p:cNvPr id="18" name="Rectangle 17">
                <a:extLst>
                  <a:ext uri="{FF2B5EF4-FFF2-40B4-BE49-F238E27FC236}">
                    <a16:creationId xmlns:a16="http://schemas.microsoft.com/office/drawing/2014/main" id="{D9DDB4A2-C27D-4B16-85C4-13B89A455C2C}"/>
                  </a:ext>
                </a:extLst>
              </p:cNvPr>
              <p:cNvSpPr/>
              <p:nvPr/>
            </p:nvSpPr>
            <p:spPr bwMode="auto">
              <a:xfrm>
                <a:off x="5621415" y="5286375"/>
                <a:ext cx="2025650" cy="204788"/>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solidFill>
                      <a:schemeClr val="bg1"/>
                    </a:solidFill>
                  </a:rPr>
                  <a:t>Hard fault vector</a:t>
                </a:r>
              </a:p>
            </p:txBody>
          </p:sp>
          <p:sp>
            <p:nvSpPr>
              <p:cNvPr id="19" name="Rectangle 18">
                <a:extLst>
                  <a:ext uri="{FF2B5EF4-FFF2-40B4-BE49-F238E27FC236}">
                    <a16:creationId xmlns:a16="http://schemas.microsoft.com/office/drawing/2014/main" id="{D3FA0A4D-416A-4E77-993A-7D13746322D3}"/>
                  </a:ext>
                </a:extLst>
              </p:cNvPr>
              <p:cNvSpPr/>
              <p:nvPr/>
            </p:nvSpPr>
            <p:spPr bwMode="auto">
              <a:xfrm>
                <a:off x="5621415" y="5074487"/>
                <a:ext cx="2025650" cy="2063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MemManage fault</a:t>
                </a:r>
              </a:p>
            </p:txBody>
          </p:sp>
          <p:sp>
            <p:nvSpPr>
              <p:cNvPr id="20" name="Rectangle 19">
                <a:extLst>
                  <a:ext uri="{FF2B5EF4-FFF2-40B4-BE49-F238E27FC236}">
                    <a16:creationId xmlns:a16="http://schemas.microsoft.com/office/drawing/2014/main" id="{308F172C-9A21-451F-9E83-2A822D013815}"/>
                  </a:ext>
                </a:extLst>
              </p:cNvPr>
              <p:cNvSpPr/>
              <p:nvPr/>
            </p:nvSpPr>
            <p:spPr bwMode="auto">
              <a:xfrm>
                <a:off x="5621415" y="3713163"/>
                <a:ext cx="2025650" cy="23494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Reserved</a:t>
                </a:r>
              </a:p>
            </p:txBody>
          </p:sp>
          <p:sp>
            <p:nvSpPr>
              <p:cNvPr id="21" name="Rectangle 20">
                <a:extLst>
                  <a:ext uri="{FF2B5EF4-FFF2-40B4-BE49-F238E27FC236}">
                    <a16:creationId xmlns:a16="http://schemas.microsoft.com/office/drawing/2014/main" id="{C1D4764F-416F-48AF-B768-3007D47366DE}"/>
                  </a:ext>
                </a:extLst>
              </p:cNvPr>
              <p:cNvSpPr/>
              <p:nvPr/>
            </p:nvSpPr>
            <p:spPr bwMode="auto">
              <a:xfrm>
                <a:off x="5621415" y="3546476"/>
                <a:ext cx="2025650" cy="204787"/>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solidFill>
                      <a:schemeClr val="bg1"/>
                    </a:solidFill>
                  </a:rPr>
                  <a:t>PendSV</a:t>
                </a:r>
              </a:p>
            </p:txBody>
          </p:sp>
          <p:sp>
            <p:nvSpPr>
              <p:cNvPr id="22" name="Rectangle 21">
                <a:extLst>
                  <a:ext uri="{FF2B5EF4-FFF2-40B4-BE49-F238E27FC236}">
                    <a16:creationId xmlns:a16="http://schemas.microsoft.com/office/drawing/2014/main" id="{C7E10F96-FE4D-437B-8D3C-8C47A05D3D29}"/>
                  </a:ext>
                </a:extLst>
              </p:cNvPr>
              <p:cNvSpPr/>
              <p:nvPr/>
            </p:nvSpPr>
            <p:spPr bwMode="auto">
              <a:xfrm>
                <a:off x="5621415" y="3352801"/>
                <a:ext cx="2025650" cy="203200"/>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SysTick</a:t>
                </a:r>
              </a:p>
            </p:txBody>
          </p:sp>
          <p:sp>
            <p:nvSpPr>
              <p:cNvPr id="23" name="Rectangle 22">
                <a:extLst>
                  <a:ext uri="{FF2B5EF4-FFF2-40B4-BE49-F238E27FC236}">
                    <a16:creationId xmlns:a16="http://schemas.microsoft.com/office/drawing/2014/main" id="{CC35AA51-7D82-4D3A-9661-94B5D85F7EB3}"/>
                  </a:ext>
                </a:extLst>
              </p:cNvPr>
              <p:cNvSpPr/>
              <p:nvPr/>
            </p:nvSpPr>
            <p:spPr bwMode="auto">
              <a:xfrm>
                <a:off x="5621415" y="2800351"/>
                <a:ext cx="2025650" cy="55245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solidFill>
                      <a:schemeClr val="bg1"/>
                    </a:solidFill>
                  </a:rPr>
                  <a:t>External Interrupts</a:t>
                </a:r>
              </a:p>
            </p:txBody>
          </p:sp>
          <p:sp>
            <p:nvSpPr>
              <p:cNvPr id="24" name="Rectangle 23">
                <a:extLst>
                  <a:ext uri="{FF2B5EF4-FFF2-40B4-BE49-F238E27FC236}">
                    <a16:creationId xmlns:a16="http://schemas.microsoft.com/office/drawing/2014/main" id="{D9144DAF-B380-49A5-B470-C531FEF8B14B}"/>
                  </a:ext>
                </a:extLst>
              </p:cNvPr>
              <p:cNvSpPr/>
              <p:nvPr/>
            </p:nvSpPr>
            <p:spPr bwMode="auto">
              <a:xfrm>
                <a:off x="5621415" y="4879975"/>
                <a:ext cx="2025650" cy="204788"/>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solidFill>
                      <a:schemeClr val="bg1"/>
                    </a:solidFill>
                  </a:rPr>
                  <a:t>Bus fault</a:t>
                </a:r>
              </a:p>
            </p:txBody>
          </p:sp>
          <p:sp>
            <p:nvSpPr>
              <p:cNvPr id="25" name="Rectangle 24">
                <a:extLst>
                  <a:ext uri="{FF2B5EF4-FFF2-40B4-BE49-F238E27FC236}">
                    <a16:creationId xmlns:a16="http://schemas.microsoft.com/office/drawing/2014/main" id="{D78742DA-09A2-4A4C-8221-D94353361176}"/>
                  </a:ext>
                </a:extLst>
              </p:cNvPr>
              <p:cNvSpPr/>
              <p:nvPr/>
            </p:nvSpPr>
            <p:spPr bwMode="auto">
              <a:xfrm>
                <a:off x="5621415" y="4671982"/>
                <a:ext cx="2025650" cy="2063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Usage fault</a:t>
                </a:r>
              </a:p>
            </p:txBody>
          </p:sp>
          <p:sp>
            <p:nvSpPr>
              <p:cNvPr id="26" name="Rectangle 25">
                <a:extLst>
                  <a:ext uri="{FF2B5EF4-FFF2-40B4-BE49-F238E27FC236}">
                    <a16:creationId xmlns:a16="http://schemas.microsoft.com/office/drawing/2014/main" id="{5D6FF7C3-8030-4BEC-B2AE-1D263D6A23AB}"/>
                  </a:ext>
                </a:extLst>
              </p:cNvPr>
              <p:cNvSpPr/>
              <p:nvPr/>
            </p:nvSpPr>
            <p:spPr bwMode="auto">
              <a:xfrm>
                <a:off x="5621415" y="4359274"/>
                <a:ext cx="2025650" cy="319089"/>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solidFill>
                      <a:schemeClr val="bg1"/>
                    </a:solidFill>
                  </a:rPr>
                  <a:t>Reserved </a:t>
                </a:r>
              </a:p>
            </p:txBody>
          </p:sp>
          <p:sp>
            <p:nvSpPr>
              <p:cNvPr id="27" name="Rectangle 26">
                <a:extLst>
                  <a:ext uri="{FF2B5EF4-FFF2-40B4-BE49-F238E27FC236}">
                    <a16:creationId xmlns:a16="http://schemas.microsoft.com/office/drawing/2014/main" id="{0769CBD1-8F35-4276-98CE-1C57FF0F8726}"/>
                  </a:ext>
                </a:extLst>
              </p:cNvPr>
              <p:cNvSpPr/>
              <p:nvPr/>
            </p:nvSpPr>
            <p:spPr bwMode="auto">
              <a:xfrm>
                <a:off x="5621415" y="4152899"/>
                <a:ext cx="2025650" cy="2063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SVCall</a:t>
                </a:r>
              </a:p>
            </p:txBody>
          </p:sp>
          <p:sp>
            <p:nvSpPr>
              <p:cNvPr id="28" name="Rectangle 27">
                <a:extLst>
                  <a:ext uri="{FF2B5EF4-FFF2-40B4-BE49-F238E27FC236}">
                    <a16:creationId xmlns:a16="http://schemas.microsoft.com/office/drawing/2014/main" id="{7185A7D6-1777-439C-AE15-1AE736ED80F6}"/>
                  </a:ext>
                </a:extLst>
              </p:cNvPr>
              <p:cNvSpPr/>
              <p:nvPr/>
            </p:nvSpPr>
            <p:spPr bwMode="auto">
              <a:xfrm>
                <a:off x="5621415" y="3948111"/>
                <a:ext cx="2025650" cy="204788"/>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solidFill>
                      <a:schemeClr val="bg1"/>
                    </a:solidFill>
                  </a:rPr>
                  <a:t>Debug monitor</a:t>
                </a:r>
              </a:p>
            </p:txBody>
          </p:sp>
        </p:grpSp>
      </p:grpSp>
    </p:spTree>
    <p:extLst>
      <p:ext uri="{BB962C8B-B14F-4D97-AF65-F5344CB8AC3E}">
        <p14:creationId xmlns:p14="http://schemas.microsoft.com/office/powerpoint/2010/main" val="15647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4302-BB16-4A32-8F86-E1FE77DFC7C9}"/>
              </a:ext>
            </a:extLst>
          </p:cNvPr>
          <p:cNvSpPr>
            <a:spLocks noGrp="1"/>
          </p:cNvSpPr>
          <p:nvPr>
            <p:ph type="title"/>
          </p:nvPr>
        </p:nvSpPr>
        <p:spPr/>
        <p:txBody>
          <a:bodyPr/>
          <a:lstStyle/>
          <a:p>
            <a:r>
              <a:rPr lang="en-GB" dirty="0"/>
              <a:t>Cortex-M4 Program Image</a:t>
            </a:r>
            <a:endParaRPr lang="en-US" dirty="0"/>
          </a:p>
        </p:txBody>
      </p:sp>
      <p:sp>
        <p:nvSpPr>
          <p:cNvPr id="3" name="Content Placeholder 2">
            <a:extLst>
              <a:ext uri="{FF2B5EF4-FFF2-40B4-BE49-F238E27FC236}">
                <a16:creationId xmlns:a16="http://schemas.microsoft.com/office/drawing/2014/main" id="{5E2D2596-0CA0-4CBA-A283-EEAE46E8E13D}"/>
              </a:ext>
            </a:extLst>
          </p:cNvPr>
          <p:cNvSpPr>
            <a:spLocks noGrp="1"/>
          </p:cNvSpPr>
          <p:nvPr>
            <p:ph idx="1"/>
          </p:nvPr>
        </p:nvSpPr>
        <p:spPr>
          <a:xfrm>
            <a:off x="904938" y="1254072"/>
            <a:ext cx="5685985" cy="4948335"/>
          </a:xfrm>
        </p:spPr>
        <p:txBody>
          <a:bodyPr anchor="ctr"/>
          <a:lstStyle/>
          <a:p>
            <a:pPr>
              <a:spcAft>
                <a:spcPts val="1200"/>
              </a:spcAft>
            </a:pPr>
            <a:r>
              <a:rPr lang="en-GB" dirty="0"/>
              <a:t>After reset, the processor:</a:t>
            </a:r>
          </a:p>
          <a:p>
            <a:pPr lvl="1">
              <a:spcBef>
                <a:spcPts val="600"/>
              </a:spcBef>
            </a:pPr>
            <a:r>
              <a:rPr lang="en-GB" dirty="0"/>
              <a:t>First reads the initial MSP value</a:t>
            </a:r>
          </a:p>
          <a:p>
            <a:pPr lvl="1">
              <a:spcBef>
                <a:spcPts val="600"/>
              </a:spcBef>
            </a:pPr>
            <a:r>
              <a:rPr lang="en-GB" dirty="0"/>
              <a:t>Then reads the reset vector</a:t>
            </a:r>
          </a:p>
          <a:p>
            <a:pPr lvl="1">
              <a:spcBef>
                <a:spcPts val="600"/>
              </a:spcBef>
            </a:pPr>
            <a:r>
              <a:rPr lang="en-GB" dirty="0"/>
              <a:t>Then branches to the start of the program execution address (reset handler)</a:t>
            </a:r>
          </a:p>
          <a:p>
            <a:pPr lvl="1">
              <a:spcBef>
                <a:spcPts val="600"/>
              </a:spcBef>
            </a:pPr>
            <a:r>
              <a:rPr lang="en-GB" dirty="0"/>
              <a:t>Subsequently executes program instructions</a:t>
            </a:r>
          </a:p>
          <a:p>
            <a:endParaRPr lang="en-US" dirty="0"/>
          </a:p>
        </p:txBody>
      </p:sp>
      <p:grpSp>
        <p:nvGrpSpPr>
          <p:cNvPr id="4" name="Group 29">
            <a:extLst>
              <a:ext uri="{FF2B5EF4-FFF2-40B4-BE49-F238E27FC236}">
                <a16:creationId xmlns:a16="http://schemas.microsoft.com/office/drawing/2014/main" id="{0452E1A6-B81B-4276-93F9-2336AA1C6D22}"/>
              </a:ext>
            </a:extLst>
          </p:cNvPr>
          <p:cNvGrpSpPr>
            <a:grpSpLocks/>
          </p:cNvGrpSpPr>
          <p:nvPr/>
        </p:nvGrpSpPr>
        <p:grpSpPr bwMode="auto">
          <a:xfrm>
            <a:off x="7650060" y="1281906"/>
            <a:ext cx="2882900" cy="4294187"/>
            <a:chOff x="5880100" y="3159125"/>
            <a:chExt cx="2882900" cy="305435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4B76B18A-A9D9-4FCA-9FA6-7545EB8C6EE0}"/>
                </a:ext>
              </a:extLst>
            </p:cNvPr>
            <p:cNvSpPr/>
            <p:nvPr/>
          </p:nvSpPr>
          <p:spPr bwMode="auto">
            <a:xfrm>
              <a:off x="5880100" y="3159125"/>
              <a:ext cx="2882900" cy="266479"/>
            </a:xfrm>
            <a:prstGeom prst="rect">
              <a:avLst/>
            </a:prstGeom>
            <a:solidFill>
              <a:schemeClr val="accent3">
                <a:lumMod val="20000"/>
                <a:lumOff val="80000"/>
              </a:scheme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Reset</a:t>
              </a:r>
            </a:p>
          </p:txBody>
        </p:sp>
        <p:sp>
          <p:nvSpPr>
            <p:cNvPr id="6" name="Rectangle 5">
              <a:extLst>
                <a:ext uri="{FF2B5EF4-FFF2-40B4-BE49-F238E27FC236}">
                  <a16:creationId xmlns:a16="http://schemas.microsoft.com/office/drawing/2014/main" id="{302ABFA8-E211-439B-BCAD-84CFF0409750}"/>
                </a:ext>
              </a:extLst>
            </p:cNvPr>
            <p:cNvSpPr/>
            <p:nvPr/>
          </p:nvSpPr>
          <p:spPr bwMode="auto">
            <a:xfrm>
              <a:off x="5880100" y="3648047"/>
              <a:ext cx="2882900" cy="482147"/>
            </a:xfrm>
            <a:prstGeom prst="rect">
              <a:avLst/>
            </a:prstGeom>
            <a:solidFill>
              <a:schemeClr val="accent3">
                <a:lumMod val="20000"/>
                <a:lumOff val="80000"/>
              </a:scheme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 initial value for MSP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(Read address 0x00000000)</a:t>
              </a:r>
            </a:p>
          </p:txBody>
        </p:sp>
        <p:sp>
          <p:nvSpPr>
            <p:cNvPr id="7" name="Rectangle 6">
              <a:extLst>
                <a:ext uri="{FF2B5EF4-FFF2-40B4-BE49-F238E27FC236}">
                  <a16:creationId xmlns:a16="http://schemas.microsoft.com/office/drawing/2014/main" id="{337904D1-3D20-46D2-B23F-D0D555B16FB5}"/>
                </a:ext>
              </a:extLst>
            </p:cNvPr>
            <p:cNvSpPr/>
            <p:nvPr/>
          </p:nvSpPr>
          <p:spPr bwMode="auto">
            <a:xfrm>
              <a:off x="5880100" y="4352636"/>
              <a:ext cx="2882900" cy="469726"/>
            </a:xfrm>
            <a:prstGeom prst="rect">
              <a:avLst/>
            </a:prstGeom>
            <a:solidFill>
              <a:schemeClr val="accent3">
                <a:lumMod val="20000"/>
                <a:lumOff val="80000"/>
              </a:scheme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 reset vector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(Read address 0x00000004)</a:t>
              </a:r>
            </a:p>
          </p:txBody>
        </p:sp>
        <p:sp>
          <p:nvSpPr>
            <p:cNvPr id="8" name="Rectangle 7">
              <a:extLst>
                <a:ext uri="{FF2B5EF4-FFF2-40B4-BE49-F238E27FC236}">
                  <a16:creationId xmlns:a16="http://schemas.microsoft.com/office/drawing/2014/main" id="{90419798-B877-4964-B9A6-0F591C6FEF7A}"/>
                </a:ext>
              </a:extLst>
            </p:cNvPr>
            <p:cNvSpPr/>
            <p:nvPr/>
          </p:nvSpPr>
          <p:spPr bwMode="auto">
            <a:xfrm>
              <a:off x="5880100" y="5051580"/>
              <a:ext cx="2882900" cy="469726"/>
            </a:xfrm>
            <a:prstGeom prst="rect">
              <a:avLst/>
            </a:prstGeom>
            <a:solidFill>
              <a:schemeClr val="accent3">
                <a:lumMod val="20000"/>
                <a:lumOff val="80000"/>
              </a:scheme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 1</a:t>
              </a:r>
              <a:r>
                <a:rPr kumimoji="0" lang="en-GB" sz="1400" b="0" i="0" u="none" strike="noStrike" kern="0" cap="none" spc="0" normalizeH="0" baseline="30000" noProof="0" dirty="0">
                  <a:ln>
                    <a:noFill/>
                  </a:ln>
                  <a:solidFill>
                    <a:srgbClr val="000000"/>
                  </a:solidFill>
                  <a:effectLst/>
                  <a:uLnTx/>
                  <a:uFillTx/>
                  <a:latin typeface="Arial" charset="0"/>
                  <a:ea typeface="MS PGothic" pitchFamily="34" charset="-128"/>
                </a:rPr>
                <a:t>st</a:t>
              </a: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 instruction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(Read address of reset vector)</a:t>
              </a:r>
            </a:p>
          </p:txBody>
        </p:sp>
        <p:cxnSp>
          <p:nvCxnSpPr>
            <p:cNvPr id="9" name="Straight Arrow Connector 8">
              <a:extLst>
                <a:ext uri="{FF2B5EF4-FFF2-40B4-BE49-F238E27FC236}">
                  <a16:creationId xmlns:a16="http://schemas.microsoft.com/office/drawing/2014/main" id="{EFC5C2DE-F663-4AED-B00D-AC1E897ADC6F}"/>
                </a:ext>
              </a:extLst>
            </p:cNvPr>
            <p:cNvCxnSpPr>
              <a:stCxn id="5" idx="2"/>
              <a:endCxn id="6" idx="0"/>
            </p:cNvCxnSpPr>
            <p:nvPr/>
          </p:nvCxnSpPr>
          <p:spPr bwMode="auto">
            <a:xfrm>
              <a:off x="7321550" y="3425604"/>
              <a:ext cx="0" cy="222442"/>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cxnSp>
          <p:nvCxnSpPr>
            <p:cNvPr id="10" name="Straight Arrow Connector 9">
              <a:extLst>
                <a:ext uri="{FF2B5EF4-FFF2-40B4-BE49-F238E27FC236}">
                  <a16:creationId xmlns:a16="http://schemas.microsoft.com/office/drawing/2014/main" id="{EE138888-2678-462B-880E-1DC86A3568BD}"/>
                </a:ext>
              </a:extLst>
            </p:cNvPr>
            <p:cNvCxnSpPr>
              <a:stCxn id="6" idx="2"/>
              <a:endCxn id="7" idx="0"/>
            </p:cNvCxnSpPr>
            <p:nvPr/>
          </p:nvCxnSpPr>
          <p:spPr bwMode="auto">
            <a:xfrm>
              <a:off x="7321550" y="4130194"/>
              <a:ext cx="0" cy="222442"/>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cxnSp>
          <p:nvCxnSpPr>
            <p:cNvPr id="11" name="Straight Arrow Connector 10">
              <a:extLst>
                <a:ext uri="{FF2B5EF4-FFF2-40B4-BE49-F238E27FC236}">
                  <a16:creationId xmlns:a16="http://schemas.microsoft.com/office/drawing/2014/main" id="{8D2D8F34-BBF7-46AC-BA2F-4585773AE902}"/>
                </a:ext>
              </a:extLst>
            </p:cNvPr>
            <p:cNvCxnSpPr>
              <a:stCxn id="7" idx="2"/>
              <a:endCxn id="8" idx="0"/>
            </p:cNvCxnSpPr>
            <p:nvPr/>
          </p:nvCxnSpPr>
          <p:spPr bwMode="auto">
            <a:xfrm>
              <a:off x="7321550" y="4822362"/>
              <a:ext cx="0" cy="229218"/>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sp>
          <p:nvSpPr>
            <p:cNvPr id="12" name="Rectangle 11">
              <a:extLst>
                <a:ext uri="{FF2B5EF4-FFF2-40B4-BE49-F238E27FC236}">
                  <a16:creationId xmlns:a16="http://schemas.microsoft.com/office/drawing/2014/main" id="{81CE28F6-1C1B-4CFC-B685-3A4D88BC8928}"/>
                </a:ext>
              </a:extLst>
            </p:cNvPr>
            <p:cNvSpPr/>
            <p:nvPr/>
          </p:nvSpPr>
          <p:spPr bwMode="auto">
            <a:xfrm>
              <a:off x="5880100" y="5743749"/>
              <a:ext cx="2882900" cy="469726"/>
            </a:xfrm>
            <a:prstGeom prst="rect">
              <a:avLst/>
            </a:prstGeom>
            <a:solidFill>
              <a:schemeClr val="accent3">
                <a:lumMod val="20000"/>
                <a:lumOff val="80000"/>
              </a:scheme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 2</a:t>
              </a:r>
              <a:r>
                <a:rPr kumimoji="0" lang="en-GB" sz="1400" b="0" i="0" u="none" strike="noStrike" kern="0" cap="none" spc="0" normalizeH="0" baseline="30000" noProof="0" dirty="0">
                  <a:ln>
                    <a:noFill/>
                  </a:ln>
                  <a:solidFill>
                    <a:srgbClr val="000000"/>
                  </a:solidFill>
                  <a:effectLst/>
                  <a:uLnTx/>
                  <a:uFillTx/>
                  <a:latin typeface="Arial" charset="0"/>
                  <a:ea typeface="MS PGothic" pitchFamily="34" charset="-128"/>
                </a:rPr>
                <a:t>nd</a:t>
              </a: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 instruction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(Read subsequent instructions)</a:t>
              </a:r>
            </a:p>
          </p:txBody>
        </p:sp>
        <p:cxnSp>
          <p:nvCxnSpPr>
            <p:cNvPr id="13" name="Straight Arrow Connector 12">
              <a:extLst>
                <a:ext uri="{FF2B5EF4-FFF2-40B4-BE49-F238E27FC236}">
                  <a16:creationId xmlns:a16="http://schemas.microsoft.com/office/drawing/2014/main" id="{D36526B5-0D77-4D83-93B9-E887682389DC}"/>
                </a:ext>
              </a:extLst>
            </p:cNvPr>
            <p:cNvCxnSpPr>
              <a:stCxn id="8" idx="2"/>
              <a:endCxn id="12" idx="0"/>
            </p:cNvCxnSpPr>
            <p:nvPr/>
          </p:nvCxnSpPr>
          <p:spPr bwMode="auto">
            <a:xfrm>
              <a:off x="7321550" y="5521306"/>
              <a:ext cx="0" cy="222442"/>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grpSp>
    </p:spTree>
    <p:extLst>
      <p:ext uri="{BB962C8B-B14F-4D97-AF65-F5344CB8AC3E}">
        <p14:creationId xmlns:p14="http://schemas.microsoft.com/office/powerpoint/2010/main" val="280360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4BBD-C21C-48AA-863D-D700419F7EFD}"/>
              </a:ext>
            </a:extLst>
          </p:cNvPr>
          <p:cNvSpPr>
            <a:spLocks noGrp="1"/>
          </p:cNvSpPr>
          <p:nvPr>
            <p:ph type="title"/>
          </p:nvPr>
        </p:nvSpPr>
        <p:spPr/>
        <p:txBody>
          <a:bodyPr/>
          <a:lstStyle/>
          <a:p>
            <a:r>
              <a:rPr lang="en-GB" dirty="0"/>
              <a:t>Cortex-M4 Endianness</a:t>
            </a:r>
            <a:endParaRPr lang="en-US" dirty="0"/>
          </a:p>
        </p:txBody>
      </p:sp>
      <p:sp>
        <p:nvSpPr>
          <p:cNvPr id="3" name="Content Placeholder 2">
            <a:extLst>
              <a:ext uri="{FF2B5EF4-FFF2-40B4-BE49-F238E27FC236}">
                <a16:creationId xmlns:a16="http://schemas.microsoft.com/office/drawing/2014/main" id="{E08F117A-3F8B-42EA-94ED-1E8542B54FB7}"/>
              </a:ext>
            </a:extLst>
          </p:cNvPr>
          <p:cNvSpPr>
            <a:spLocks noGrp="1"/>
          </p:cNvSpPr>
          <p:nvPr>
            <p:ph idx="1"/>
          </p:nvPr>
        </p:nvSpPr>
        <p:spPr/>
        <p:txBody>
          <a:bodyPr/>
          <a:lstStyle/>
          <a:p>
            <a:pPr>
              <a:spcAft>
                <a:spcPts val="1200"/>
              </a:spcAft>
            </a:pPr>
            <a:r>
              <a:rPr lang="en-GB" dirty="0"/>
              <a:t>Endian refers to the order of bytes stored in memory</a:t>
            </a:r>
          </a:p>
          <a:p>
            <a:pPr lvl="1"/>
            <a:r>
              <a:rPr lang="en-GB" dirty="0"/>
              <a:t>Little endian: lowest byte of a word-size data is stored in bit 0 to bit 7</a:t>
            </a:r>
          </a:p>
          <a:p>
            <a:pPr lvl="1"/>
            <a:r>
              <a:rPr lang="en-GB" dirty="0"/>
              <a:t>Big endian: lowest byte of a word-size data is stored in bit 24 to bit 31</a:t>
            </a:r>
          </a:p>
          <a:p>
            <a:pPr>
              <a:spcAft>
                <a:spcPts val="1200"/>
              </a:spcAft>
            </a:pPr>
            <a:r>
              <a:rPr lang="en-GB" dirty="0"/>
              <a:t>Cortex-M4 supports both little endian and big endian</a:t>
            </a:r>
          </a:p>
          <a:p>
            <a:pPr>
              <a:spcAft>
                <a:spcPts val="1200"/>
              </a:spcAft>
            </a:pPr>
            <a:r>
              <a:rPr lang="en-GB" dirty="0"/>
              <a:t>However, endianness only exists in the hardware level</a:t>
            </a:r>
          </a:p>
          <a:p>
            <a:endParaRPr lang="en-US" dirty="0"/>
          </a:p>
        </p:txBody>
      </p:sp>
      <p:grpSp>
        <p:nvGrpSpPr>
          <p:cNvPr id="4" name="Group 109">
            <a:extLst>
              <a:ext uri="{FF2B5EF4-FFF2-40B4-BE49-F238E27FC236}">
                <a16:creationId xmlns:a16="http://schemas.microsoft.com/office/drawing/2014/main" id="{DB09689A-3C33-4CE7-98FA-44B3896FB56C}"/>
              </a:ext>
            </a:extLst>
          </p:cNvPr>
          <p:cNvGrpSpPr>
            <a:grpSpLocks/>
          </p:cNvGrpSpPr>
          <p:nvPr/>
        </p:nvGrpSpPr>
        <p:grpSpPr bwMode="auto">
          <a:xfrm>
            <a:off x="864586" y="3645278"/>
            <a:ext cx="10462828" cy="2471037"/>
            <a:chOff x="247650" y="3812865"/>
            <a:chExt cx="8773716" cy="2471167"/>
          </a:xfrm>
        </p:grpSpPr>
        <p:grpSp>
          <p:nvGrpSpPr>
            <p:cNvPr id="5" name="Group 55">
              <a:extLst>
                <a:ext uri="{FF2B5EF4-FFF2-40B4-BE49-F238E27FC236}">
                  <a16:creationId xmlns:a16="http://schemas.microsoft.com/office/drawing/2014/main" id="{8949B58A-CBFF-44AC-BB8E-02571B8570F5}"/>
                </a:ext>
              </a:extLst>
            </p:cNvPr>
            <p:cNvGrpSpPr>
              <a:grpSpLocks/>
            </p:cNvGrpSpPr>
            <p:nvPr/>
          </p:nvGrpSpPr>
          <p:grpSpPr bwMode="auto">
            <a:xfrm>
              <a:off x="1690092" y="5269539"/>
              <a:ext cx="3271838" cy="200025"/>
              <a:chOff x="2328862" y="3228975"/>
              <a:chExt cx="4076700" cy="200025"/>
            </a:xfrm>
          </p:grpSpPr>
          <p:sp>
            <p:nvSpPr>
              <p:cNvPr id="48" name="Rectangle 47">
                <a:extLst>
                  <a:ext uri="{FF2B5EF4-FFF2-40B4-BE49-F238E27FC236}">
                    <a16:creationId xmlns:a16="http://schemas.microsoft.com/office/drawing/2014/main" id="{EC5D9DA6-42D9-4B73-A75C-D9C5A0475CBC}"/>
                  </a:ext>
                </a:extLst>
              </p:cNvPr>
              <p:cNvSpPr/>
              <p:nvPr/>
            </p:nvSpPr>
            <p:spPr bwMode="auto">
              <a:xfrm>
                <a:off x="5386332" y="3229702"/>
                <a:ext cx="1019143"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Byte0</a:t>
                </a:r>
              </a:p>
            </p:txBody>
          </p:sp>
          <p:sp>
            <p:nvSpPr>
              <p:cNvPr id="49" name="Rectangle 48">
                <a:extLst>
                  <a:ext uri="{FF2B5EF4-FFF2-40B4-BE49-F238E27FC236}">
                    <a16:creationId xmlns:a16="http://schemas.microsoft.com/office/drawing/2014/main" id="{27735CC9-36D7-499E-96C0-EF788DFD46B7}"/>
                  </a:ext>
                </a:extLst>
              </p:cNvPr>
              <p:cNvSpPr/>
              <p:nvPr/>
            </p:nvSpPr>
            <p:spPr bwMode="auto">
              <a:xfrm>
                <a:off x="4367188" y="3229702"/>
                <a:ext cx="1019144"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Byte1</a:t>
                </a:r>
              </a:p>
            </p:txBody>
          </p:sp>
          <p:sp>
            <p:nvSpPr>
              <p:cNvPr id="50" name="Rectangle 49">
                <a:extLst>
                  <a:ext uri="{FF2B5EF4-FFF2-40B4-BE49-F238E27FC236}">
                    <a16:creationId xmlns:a16="http://schemas.microsoft.com/office/drawing/2014/main" id="{55220DC7-0848-465B-9E91-3C30D64C96A2}"/>
                  </a:ext>
                </a:extLst>
              </p:cNvPr>
              <p:cNvSpPr/>
              <p:nvPr/>
            </p:nvSpPr>
            <p:spPr bwMode="auto">
              <a:xfrm>
                <a:off x="3348045" y="3229702"/>
                <a:ext cx="1019143"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Byte2</a:t>
                </a:r>
              </a:p>
            </p:txBody>
          </p:sp>
          <p:sp>
            <p:nvSpPr>
              <p:cNvPr id="51" name="Rectangle 50">
                <a:extLst>
                  <a:ext uri="{FF2B5EF4-FFF2-40B4-BE49-F238E27FC236}">
                    <a16:creationId xmlns:a16="http://schemas.microsoft.com/office/drawing/2014/main" id="{11BDBFB3-0EC6-4864-BFCD-60371E29ECB8}"/>
                  </a:ext>
                </a:extLst>
              </p:cNvPr>
              <p:cNvSpPr/>
              <p:nvPr/>
            </p:nvSpPr>
            <p:spPr bwMode="auto">
              <a:xfrm>
                <a:off x="2328901" y="3229702"/>
                <a:ext cx="1019144" cy="200035"/>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Byte3</a:t>
                </a:r>
              </a:p>
            </p:txBody>
          </p:sp>
        </p:grpSp>
        <p:grpSp>
          <p:nvGrpSpPr>
            <p:cNvPr id="6" name="Group 60">
              <a:extLst>
                <a:ext uri="{FF2B5EF4-FFF2-40B4-BE49-F238E27FC236}">
                  <a16:creationId xmlns:a16="http://schemas.microsoft.com/office/drawing/2014/main" id="{05B97ED7-3C7D-47B9-B32F-3E48039ED407}"/>
                </a:ext>
              </a:extLst>
            </p:cNvPr>
            <p:cNvGrpSpPr>
              <a:grpSpLocks/>
            </p:cNvGrpSpPr>
            <p:nvPr/>
          </p:nvGrpSpPr>
          <p:grpSpPr bwMode="auto">
            <a:xfrm>
              <a:off x="1690092" y="4760277"/>
              <a:ext cx="3271838" cy="200025"/>
              <a:chOff x="2328862" y="3228975"/>
              <a:chExt cx="4076700" cy="200025"/>
            </a:xfrm>
          </p:grpSpPr>
          <p:sp>
            <p:nvSpPr>
              <p:cNvPr id="44" name="Rectangle 43">
                <a:extLst>
                  <a:ext uri="{FF2B5EF4-FFF2-40B4-BE49-F238E27FC236}">
                    <a16:creationId xmlns:a16="http://schemas.microsoft.com/office/drawing/2014/main" id="{B3C6D74E-08E9-44BC-B522-BF85ABB11C67}"/>
                  </a:ext>
                </a:extLst>
              </p:cNvPr>
              <p:cNvSpPr/>
              <p:nvPr/>
            </p:nvSpPr>
            <p:spPr bwMode="auto">
              <a:xfrm>
                <a:off x="5386332" y="3229350"/>
                <a:ext cx="1019143"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Byte0</a:t>
                </a:r>
              </a:p>
            </p:txBody>
          </p:sp>
          <p:sp>
            <p:nvSpPr>
              <p:cNvPr id="45" name="Rectangle 44">
                <a:extLst>
                  <a:ext uri="{FF2B5EF4-FFF2-40B4-BE49-F238E27FC236}">
                    <a16:creationId xmlns:a16="http://schemas.microsoft.com/office/drawing/2014/main" id="{4394D398-715D-4A08-A378-8504C2F9F104}"/>
                  </a:ext>
                </a:extLst>
              </p:cNvPr>
              <p:cNvSpPr/>
              <p:nvPr/>
            </p:nvSpPr>
            <p:spPr bwMode="auto">
              <a:xfrm>
                <a:off x="4367188" y="3229350"/>
                <a:ext cx="1019144"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Byte1</a:t>
                </a:r>
              </a:p>
            </p:txBody>
          </p:sp>
          <p:sp>
            <p:nvSpPr>
              <p:cNvPr id="46" name="Rectangle 45">
                <a:extLst>
                  <a:ext uri="{FF2B5EF4-FFF2-40B4-BE49-F238E27FC236}">
                    <a16:creationId xmlns:a16="http://schemas.microsoft.com/office/drawing/2014/main" id="{C85F20D1-76C8-4BDC-B3F4-66AA00ADA005}"/>
                  </a:ext>
                </a:extLst>
              </p:cNvPr>
              <p:cNvSpPr/>
              <p:nvPr/>
            </p:nvSpPr>
            <p:spPr bwMode="auto">
              <a:xfrm>
                <a:off x="3348045" y="3229350"/>
                <a:ext cx="1019143"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Byte2</a:t>
                </a:r>
              </a:p>
            </p:txBody>
          </p:sp>
          <p:sp>
            <p:nvSpPr>
              <p:cNvPr id="47" name="Rectangle 46">
                <a:extLst>
                  <a:ext uri="{FF2B5EF4-FFF2-40B4-BE49-F238E27FC236}">
                    <a16:creationId xmlns:a16="http://schemas.microsoft.com/office/drawing/2014/main" id="{9B752DF0-FE2F-4F2C-8249-99A40F249EE3}"/>
                  </a:ext>
                </a:extLst>
              </p:cNvPr>
              <p:cNvSpPr/>
              <p:nvPr/>
            </p:nvSpPr>
            <p:spPr bwMode="auto">
              <a:xfrm>
                <a:off x="2328901" y="3229350"/>
                <a:ext cx="1019144" cy="200035"/>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Byte3</a:t>
                </a:r>
              </a:p>
            </p:txBody>
          </p:sp>
        </p:grpSp>
        <p:grpSp>
          <p:nvGrpSpPr>
            <p:cNvPr id="7" name="Group 65">
              <a:extLst>
                <a:ext uri="{FF2B5EF4-FFF2-40B4-BE49-F238E27FC236}">
                  <a16:creationId xmlns:a16="http://schemas.microsoft.com/office/drawing/2014/main" id="{CC5D26BF-E576-4D51-8131-DD79F8291592}"/>
                </a:ext>
              </a:extLst>
            </p:cNvPr>
            <p:cNvGrpSpPr>
              <a:grpSpLocks/>
            </p:cNvGrpSpPr>
            <p:nvPr/>
          </p:nvGrpSpPr>
          <p:grpSpPr bwMode="auto">
            <a:xfrm>
              <a:off x="1690092" y="4231636"/>
              <a:ext cx="3271838" cy="200025"/>
              <a:chOff x="2328862" y="3228975"/>
              <a:chExt cx="4076700" cy="200025"/>
            </a:xfrm>
          </p:grpSpPr>
          <p:sp>
            <p:nvSpPr>
              <p:cNvPr id="40" name="Rectangle 39">
                <a:extLst>
                  <a:ext uri="{FF2B5EF4-FFF2-40B4-BE49-F238E27FC236}">
                    <a16:creationId xmlns:a16="http://schemas.microsoft.com/office/drawing/2014/main" id="{F6EB9194-AD67-4676-9E1E-3A6025765025}"/>
                  </a:ext>
                </a:extLst>
              </p:cNvPr>
              <p:cNvSpPr/>
              <p:nvPr/>
            </p:nvSpPr>
            <p:spPr bwMode="auto">
              <a:xfrm>
                <a:off x="5386332" y="3229326"/>
                <a:ext cx="1019143"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Byte0</a:t>
                </a:r>
              </a:p>
            </p:txBody>
          </p:sp>
          <p:sp>
            <p:nvSpPr>
              <p:cNvPr id="41" name="Rectangle 40">
                <a:extLst>
                  <a:ext uri="{FF2B5EF4-FFF2-40B4-BE49-F238E27FC236}">
                    <a16:creationId xmlns:a16="http://schemas.microsoft.com/office/drawing/2014/main" id="{9EE5817D-B082-4766-99D0-1967CF19B13E}"/>
                  </a:ext>
                </a:extLst>
              </p:cNvPr>
              <p:cNvSpPr/>
              <p:nvPr/>
            </p:nvSpPr>
            <p:spPr bwMode="auto">
              <a:xfrm>
                <a:off x="4367188" y="3229326"/>
                <a:ext cx="1019144"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Byte1</a:t>
                </a:r>
              </a:p>
            </p:txBody>
          </p:sp>
          <p:sp>
            <p:nvSpPr>
              <p:cNvPr id="42" name="Rectangle 41">
                <a:extLst>
                  <a:ext uri="{FF2B5EF4-FFF2-40B4-BE49-F238E27FC236}">
                    <a16:creationId xmlns:a16="http://schemas.microsoft.com/office/drawing/2014/main" id="{BA29A792-01E3-46D4-9FA4-D4D1E5376F02}"/>
                  </a:ext>
                </a:extLst>
              </p:cNvPr>
              <p:cNvSpPr/>
              <p:nvPr/>
            </p:nvSpPr>
            <p:spPr bwMode="auto">
              <a:xfrm>
                <a:off x="3348045" y="3229326"/>
                <a:ext cx="1019143"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Byte2</a:t>
                </a:r>
              </a:p>
            </p:txBody>
          </p:sp>
          <p:sp>
            <p:nvSpPr>
              <p:cNvPr id="43" name="Rectangle 42">
                <a:extLst>
                  <a:ext uri="{FF2B5EF4-FFF2-40B4-BE49-F238E27FC236}">
                    <a16:creationId xmlns:a16="http://schemas.microsoft.com/office/drawing/2014/main" id="{2A359BF1-3836-41E0-B9E6-744F6FF0AA36}"/>
                  </a:ext>
                </a:extLst>
              </p:cNvPr>
              <p:cNvSpPr/>
              <p:nvPr/>
            </p:nvSpPr>
            <p:spPr bwMode="auto">
              <a:xfrm>
                <a:off x="2328901" y="3229326"/>
                <a:ext cx="1019144" cy="200035"/>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Byte3</a:t>
                </a:r>
              </a:p>
            </p:txBody>
          </p:sp>
        </p:grpSp>
        <p:sp>
          <p:nvSpPr>
            <p:cNvPr id="8" name="TextBox 70">
              <a:extLst>
                <a:ext uri="{FF2B5EF4-FFF2-40B4-BE49-F238E27FC236}">
                  <a16:creationId xmlns:a16="http://schemas.microsoft.com/office/drawing/2014/main" id="{29D39A61-C656-414B-870B-98F84DFFAF30}"/>
                </a:ext>
              </a:extLst>
            </p:cNvPr>
            <p:cNvSpPr txBox="1">
              <a:spLocks noChangeArrowheads="1"/>
            </p:cNvSpPr>
            <p:nvPr/>
          </p:nvSpPr>
          <p:spPr bwMode="auto">
            <a:xfrm>
              <a:off x="280987" y="5245726"/>
              <a:ext cx="125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0x00000000</a:t>
              </a:r>
            </a:p>
          </p:txBody>
        </p:sp>
        <p:sp>
          <p:nvSpPr>
            <p:cNvPr id="9" name="TextBox 71">
              <a:extLst>
                <a:ext uri="{FF2B5EF4-FFF2-40B4-BE49-F238E27FC236}">
                  <a16:creationId xmlns:a16="http://schemas.microsoft.com/office/drawing/2014/main" id="{07E1D92F-9D39-4AC3-88E5-264EBF5DCE46}"/>
                </a:ext>
              </a:extLst>
            </p:cNvPr>
            <p:cNvSpPr txBox="1">
              <a:spLocks noChangeArrowheads="1"/>
            </p:cNvSpPr>
            <p:nvPr/>
          </p:nvSpPr>
          <p:spPr bwMode="auto">
            <a:xfrm>
              <a:off x="280987" y="4719632"/>
              <a:ext cx="125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0x00000004</a:t>
              </a:r>
            </a:p>
          </p:txBody>
        </p:sp>
        <p:sp>
          <p:nvSpPr>
            <p:cNvPr id="10" name="TextBox 72">
              <a:extLst>
                <a:ext uri="{FF2B5EF4-FFF2-40B4-BE49-F238E27FC236}">
                  <a16:creationId xmlns:a16="http://schemas.microsoft.com/office/drawing/2014/main" id="{C4A5ADD0-AE30-4F2B-AB6B-2B11CCABFE5D}"/>
                </a:ext>
              </a:extLst>
            </p:cNvPr>
            <p:cNvSpPr txBox="1">
              <a:spLocks noChangeArrowheads="1"/>
            </p:cNvSpPr>
            <p:nvPr/>
          </p:nvSpPr>
          <p:spPr bwMode="auto">
            <a:xfrm>
              <a:off x="280987" y="4174813"/>
              <a:ext cx="125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0x00000008</a:t>
              </a:r>
            </a:p>
          </p:txBody>
        </p:sp>
        <p:sp>
          <p:nvSpPr>
            <p:cNvPr id="11" name="TextBox 73">
              <a:extLst>
                <a:ext uri="{FF2B5EF4-FFF2-40B4-BE49-F238E27FC236}">
                  <a16:creationId xmlns:a16="http://schemas.microsoft.com/office/drawing/2014/main" id="{44A4CC48-F22F-4A07-8AB6-2FD0FBE77441}"/>
                </a:ext>
              </a:extLst>
            </p:cNvPr>
            <p:cNvSpPr txBox="1">
              <a:spLocks noChangeArrowheads="1"/>
            </p:cNvSpPr>
            <p:nvPr/>
          </p:nvSpPr>
          <p:spPr bwMode="auto">
            <a:xfrm>
              <a:off x="247650" y="3812865"/>
              <a:ext cx="1076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b="0" dirty="0"/>
                <a:t>Address </a:t>
              </a:r>
            </a:p>
          </p:txBody>
        </p:sp>
        <p:sp>
          <p:nvSpPr>
            <p:cNvPr id="12" name="TextBox 74">
              <a:extLst>
                <a:ext uri="{FF2B5EF4-FFF2-40B4-BE49-F238E27FC236}">
                  <a16:creationId xmlns:a16="http://schemas.microsoft.com/office/drawing/2014/main" id="{C9BD403E-DB19-4CDC-92D1-D0BF9E8610C7}"/>
                </a:ext>
              </a:extLst>
            </p:cNvPr>
            <p:cNvSpPr txBox="1">
              <a:spLocks noChangeArrowheads="1"/>
            </p:cNvSpPr>
            <p:nvPr/>
          </p:nvSpPr>
          <p:spPr bwMode="auto">
            <a:xfrm>
              <a:off x="4039791"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[7:0]</a:t>
              </a:r>
            </a:p>
          </p:txBody>
        </p:sp>
        <p:sp>
          <p:nvSpPr>
            <p:cNvPr id="13" name="TextBox 75">
              <a:extLst>
                <a:ext uri="{FF2B5EF4-FFF2-40B4-BE49-F238E27FC236}">
                  <a16:creationId xmlns:a16="http://schemas.microsoft.com/office/drawing/2014/main" id="{B39DC4F1-7BB5-4125-BCF3-BBEE74DA7E1B}"/>
                </a:ext>
              </a:extLst>
            </p:cNvPr>
            <p:cNvSpPr txBox="1">
              <a:spLocks noChangeArrowheads="1"/>
            </p:cNvSpPr>
            <p:nvPr/>
          </p:nvSpPr>
          <p:spPr bwMode="auto">
            <a:xfrm>
              <a:off x="3212307"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[15:8]</a:t>
              </a:r>
            </a:p>
          </p:txBody>
        </p:sp>
        <p:sp>
          <p:nvSpPr>
            <p:cNvPr id="14" name="TextBox 76">
              <a:extLst>
                <a:ext uri="{FF2B5EF4-FFF2-40B4-BE49-F238E27FC236}">
                  <a16:creationId xmlns:a16="http://schemas.microsoft.com/office/drawing/2014/main" id="{D761E9EE-EDCC-4FE2-8F3A-26270CDEED80}"/>
                </a:ext>
              </a:extLst>
            </p:cNvPr>
            <p:cNvSpPr txBox="1">
              <a:spLocks noChangeArrowheads="1"/>
            </p:cNvSpPr>
            <p:nvPr/>
          </p:nvSpPr>
          <p:spPr bwMode="auto">
            <a:xfrm>
              <a:off x="2386013"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[23:16]</a:t>
              </a:r>
            </a:p>
          </p:txBody>
        </p:sp>
        <p:sp>
          <p:nvSpPr>
            <p:cNvPr id="15" name="TextBox 77">
              <a:extLst>
                <a:ext uri="{FF2B5EF4-FFF2-40B4-BE49-F238E27FC236}">
                  <a16:creationId xmlns:a16="http://schemas.microsoft.com/office/drawing/2014/main" id="{D87BAB9C-5896-4170-844C-517EF0E212C2}"/>
                </a:ext>
              </a:extLst>
            </p:cNvPr>
            <p:cNvSpPr txBox="1">
              <a:spLocks noChangeArrowheads="1"/>
            </p:cNvSpPr>
            <p:nvPr/>
          </p:nvSpPr>
          <p:spPr bwMode="auto">
            <a:xfrm>
              <a:off x="1540669"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[31:24]</a:t>
              </a:r>
            </a:p>
          </p:txBody>
        </p:sp>
        <p:sp>
          <p:nvSpPr>
            <p:cNvPr id="16" name="Rectangle 15">
              <a:extLst>
                <a:ext uri="{FF2B5EF4-FFF2-40B4-BE49-F238E27FC236}">
                  <a16:creationId xmlns:a16="http://schemas.microsoft.com/office/drawing/2014/main" id="{CD6A4843-FA9E-4171-9553-17D15D115CFE}"/>
                </a:ext>
              </a:extLst>
            </p:cNvPr>
            <p:cNvSpPr/>
            <p:nvPr/>
          </p:nvSpPr>
          <p:spPr bwMode="auto">
            <a:xfrm>
              <a:off x="5582850" y="5270266"/>
              <a:ext cx="817934"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Byte0</a:t>
              </a:r>
            </a:p>
          </p:txBody>
        </p:sp>
        <p:sp>
          <p:nvSpPr>
            <p:cNvPr id="17" name="Rectangle 16">
              <a:extLst>
                <a:ext uri="{FF2B5EF4-FFF2-40B4-BE49-F238E27FC236}">
                  <a16:creationId xmlns:a16="http://schemas.microsoft.com/office/drawing/2014/main" id="{6EB6218B-6794-4918-8BE9-FC46C7DCB0F3}"/>
                </a:ext>
              </a:extLst>
            </p:cNvPr>
            <p:cNvSpPr/>
            <p:nvPr/>
          </p:nvSpPr>
          <p:spPr bwMode="auto">
            <a:xfrm>
              <a:off x="6400784" y="5270266"/>
              <a:ext cx="817933"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Byte1</a:t>
              </a:r>
            </a:p>
          </p:txBody>
        </p:sp>
        <p:sp>
          <p:nvSpPr>
            <p:cNvPr id="18" name="Rectangle 17">
              <a:extLst>
                <a:ext uri="{FF2B5EF4-FFF2-40B4-BE49-F238E27FC236}">
                  <a16:creationId xmlns:a16="http://schemas.microsoft.com/office/drawing/2014/main" id="{2DD88CE5-1EF2-4241-AB7C-EA3F21E7310C}"/>
                </a:ext>
              </a:extLst>
            </p:cNvPr>
            <p:cNvSpPr/>
            <p:nvPr/>
          </p:nvSpPr>
          <p:spPr bwMode="auto">
            <a:xfrm>
              <a:off x="7218718" y="5270266"/>
              <a:ext cx="817934"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Byte2</a:t>
              </a:r>
            </a:p>
          </p:txBody>
        </p:sp>
        <p:sp>
          <p:nvSpPr>
            <p:cNvPr id="19" name="Rectangle 18">
              <a:extLst>
                <a:ext uri="{FF2B5EF4-FFF2-40B4-BE49-F238E27FC236}">
                  <a16:creationId xmlns:a16="http://schemas.microsoft.com/office/drawing/2014/main" id="{206878E2-B380-4B28-AF2D-73156FF524C4}"/>
                </a:ext>
              </a:extLst>
            </p:cNvPr>
            <p:cNvSpPr/>
            <p:nvPr/>
          </p:nvSpPr>
          <p:spPr bwMode="auto">
            <a:xfrm>
              <a:off x="8036652" y="5270266"/>
              <a:ext cx="817933"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Byte3</a:t>
              </a:r>
            </a:p>
          </p:txBody>
        </p:sp>
        <p:sp>
          <p:nvSpPr>
            <p:cNvPr id="20" name="Rectangle 19">
              <a:extLst>
                <a:ext uri="{FF2B5EF4-FFF2-40B4-BE49-F238E27FC236}">
                  <a16:creationId xmlns:a16="http://schemas.microsoft.com/office/drawing/2014/main" id="{9C52205C-DFD2-422C-94CF-8B29255B68D3}"/>
                </a:ext>
              </a:extLst>
            </p:cNvPr>
            <p:cNvSpPr/>
            <p:nvPr/>
          </p:nvSpPr>
          <p:spPr bwMode="auto">
            <a:xfrm>
              <a:off x="5582850" y="4760652"/>
              <a:ext cx="817934"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Byte0</a:t>
              </a:r>
            </a:p>
          </p:txBody>
        </p:sp>
        <p:sp>
          <p:nvSpPr>
            <p:cNvPr id="21" name="Rectangle 20">
              <a:extLst>
                <a:ext uri="{FF2B5EF4-FFF2-40B4-BE49-F238E27FC236}">
                  <a16:creationId xmlns:a16="http://schemas.microsoft.com/office/drawing/2014/main" id="{3C371244-7F9E-4487-A512-13B284B4CDC3}"/>
                </a:ext>
              </a:extLst>
            </p:cNvPr>
            <p:cNvSpPr/>
            <p:nvPr/>
          </p:nvSpPr>
          <p:spPr bwMode="auto">
            <a:xfrm>
              <a:off x="6400784" y="4760652"/>
              <a:ext cx="817933"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Byte1</a:t>
              </a:r>
            </a:p>
          </p:txBody>
        </p:sp>
        <p:sp>
          <p:nvSpPr>
            <p:cNvPr id="22" name="Rectangle 21">
              <a:extLst>
                <a:ext uri="{FF2B5EF4-FFF2-40B4-BE49-F238E27FC236}">
                  <a16:creationId xmlns:a16="http://schemas.microsoft.com/office/drawing/2014/main" id="{0C62FFFA-7AAF-4735-9011-859AD9A8F81D}"/>
                </a:ext>
              </a:extLst>
            </p:cNvPr>
            <p:cNvSpPr/>
            <p:nvPr/>
          </p:nvSpPr>
          <p:spPr bwMode="auto">
            <a:xfrm>
              <a:off x="7218718" y="4760652"/>
              <a:ext cx="817934"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Byte2</a:t>
              </a:r>
            </a:p>
          </p:txBody>
        </p:sp>
        <p:sp>
          <p:nvSpPr>
            <p:cNvPr id="23" name="Rectangle 22">
              <a:extLst>
                <a:ext uri="{FF2B5EF4-FFF2-40B4-BE49-F238E27FC236}">
                  <a16:creationId xmlns:a16="http://schemas.microsoft.com/office/drawing/2014/main" id="{77C1E735-7E8B-4135-B20A-491DA341EBA6}"/>
                </a:ext>
              </a:extLst>
            </p:cNvPr>
            <p:cNvSpPr/>
            <p:nvPr/>
          </p:nvSpPr>
          <p:spPr bwMode="auto">
            <a:xfrm>
              <a:off x="8036652" y="4760652"/>
              <a:ext cx="817933"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Byte3</a:t>
              </a:r>
            </a:p>
          </p:txBody>
        </p:sp>
        <p:sp>
          <p:nvSpPr>
            <p:cNvPr id="24" name="Rectangle 23">
              <a:extLst>
                <a:ext uri="{FF2B5EF4-FFF2-40B4-BE49-F238E27FC236}">
                  <a16:creationId xmlns:a16="http://schemas.microsoft.com/office/drawing/2014/main" id="{0635D980-394A-49A7-96E5-17D3A158658A}"/>
                </a:ext>
              </a:extLst>
            </p:cNvPr>
            <p:cNvSpPr/>
            <p:nvPr/>
          </p:nvSpPr>
          <p:spPr bwMode="auto">
            <a:xfrm>
              <a:off x="5582850" y="4231987"/>
              <a:ext cx="817934"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Byte0</a:t>
              </a:r>
            </a:p>
          </p:txBody>
        </p:sp>
        <p:sp>
          <p:nvSpPr>
            <p:cNvPr id="25" name="Rectangle 24">
              <a:extLst>
                <a:ext uri="{FF2B5EF4-FFF2-40B4-BE49-F238E27FC236}">
                  <a16:creationId xmlns:a16="http://schemas.microsoft.com/office/drawing/2014/main" id="{8B34D70F-5518-4691-A6FC-5BA471B26051}"/>
                </a:ext>
              </a:extLst>
            </p:cNvPr>
            <p:cNvSpPr/>
            <p:nvPr/>
          </p:nvSpPr>
          <p:spPr bwMode="auto">
            <a:xfrm>
              <a:off x="6400784" y="4231987"/>
              <a:ext cx="817933"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Byte1</a:t>
              </a:r>
            </a:p>
          </p:txBody>
        </p:sp>
        <p:sp>
          <p:nvSpPr>
            <p:cNvPr id="26" name="Rectangle 25">
              <a:extLst>
                <a:ext uri="{FF2B5EF4-FFF2-40B4-BE49-F238E27FC236}">
                  <a16:creationId xmlns:a16="http://schemas.microsoft.com/office/drawing/2014/main" id="{B59D897F-10A8-4EF0-8E93-72EBBC548CFD}"/>
                </a:ext>
              </a:extLst>
            </p:cNvPr>
            <p:cNvSpPr/>
            <p:nvPr/>
          </p:nvSpPr>
          <p:spPr bwMode="auto">
            <a:xfrm>
              <a:off x="7218718" y="4231987"/>
              <a:ext cx="817934"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Byte2</a:t>
              </a:r>
            </a:p>
          </p:txBody>
        </p:sp>
        <p:sp>
          <p:nvSpPr>
            <p:cNvPr id="27" name="Rectangle 26">
              <a:extLst>
                <a:ext uri="{FF2B5EF4-FFF2-40B4-BE49-F238E27FC236}">
                  <a16:creationId xmlns:a16="http://schemas.microsoft.com/office/drawing/2014/main" id="{7DA9CD6E-6111-4992-B668-2BCB00031F2D}"/>
                </a:ext>
              </a:extLst>
            </p:cNvPr>
            <p:cNvSpPr/>
            <p:nvPr/>
          </p:nvSpPr>
          <p:spPr bwMode="auto">
            <a:xfrm>
              <a:off x="8036652" y="4231987"/>
              <a:ext cx="817933"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t>Byte3</a:t>
              </a:r>
            </a:p>
          </p:txBody>
        </p:sp>
        <p:sp>
          <p:nvSpPr>
            <p:cNvPr id="28" name="TextBox 96">
              <a:extLst>
                <a:ext uri="{FF2B5EF4-FFF2-40B4-BE49-F238E27FC236}">
                  <a16:creationId xmlns:a16="http://schemas.microsoft.com/office/drawing/2014/main" id="{6890C164-0F3E-4409-A4F7-2C837C7941D0}"/>
                </a:ext>
              </a:extLst>
            </p:cNvPr>
            <p:cNvSpPr txBox="1">
              <a:spLocks noChangeArrowheads="1"/>
            </p:cNvSpPr>
            <p:nvPr/>
          </p:nvSpPr>
          <p:spPr bwMode="auto">
            <a:xfrm>
              <a:off x="7945041"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[7:0]</a:t>
              </a:r>
            </a:p>
          </p:txBody>
        </p:sp>
        <p:sp>
          <p:nvSpPr>
            <p:cNvPr id="29" name="TextBox 97">
              <a:extLst>
                <a:ext uri="{FF2B5EF4-FFF2-40B4-BE49-F238E27FC236}">
                  <a16:creationId xmlns:a16="http://schemas.microsoft.com/office/drawing/2014/main" id="{47D589C2-C8B3-40F5-B143-3E2AE5B4DF75}"/>
                </a:ext>
              </a:extLst>
            </p:cNvPr>
            <p:cNvSpPr txBox="1">
              <a:spLocks noChangeArrowheads="1"/>
            </p:cNvSpPr>
            <p:nvPr/>
          </p:nvSpPr>
          <p:spPr bwMode="auto">
            <a:xfrm>
              <a:off x="7117557"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[15:8]</a:t>
              </a:r>
            </a:p>
          </p:txBody>
        </p:sp>
        <p:sp>
          <p:nvSpPr>
            <p:cNvPr id="30" name="TextBox 98">
              <a:extLst>
                <a:ext uri="{FF2B5EF4-FFF2-40B4-BE49-F238E27FC236}">
                  <a16:creationId xmlns:a16="http://schemas.microsoft.com/office/drawing/2014/main" id="{E282CD7E-3262-4026-B935-7BC6016D938C}"/>
                </a:ext>
              </a:extLst>
            </p:cNvPr>
            <p:cNvSpPr txBox="1">
              <a:spLocks noChangeArrowheads="1"/>
            </p:cNvSpPr>
            <p:nvPr/>
          </p:nvSpPr>
          <p:spPr bwMode="auto">
            <a:xfrm>
              <a:off x="6291263"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[23:16]</a:t>
              </a:r>
            </a:p>
          </p:txBody>
        </p:sp>
        <p:sp>
          <p:nvSpPr>
            <p:cNvPr id="31" name="TextBox 99">
              <a:extLst>
                <a:ext uri="{FF2B5EF4-FFF2-40B4-BE49-F238E27FC236}">
                  <a16:creationId xmlns:a16="http://schemas.microsoft.com/office/drawing/2014/main" id="{425281E3-3F75-4B05-9F04-95BDC6223022}"/>
                </a:ext>
              </a:extLst>
            </p:cNvPr>
            <p:cNvSpPr txBox="1">
              <a:spLocks noChangeArrowheads="1"/>
            </p:cNvSpPr>
            <p:nvPr/>
          </p:nvSpPr>
          <p:spPr bwMode="auto">
            <a:xfrm>
              <a:off x="5445919"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[31:24]</a:t>
              </a:r>
            </a:p>
          </p:txBody>
        </p:sp>
        <p:sp>
          <p:nvSpPr>
            <p:cNvPr id="32" name="TextBox 100">
              <a:extLst>
                <a:ext uri="{FF2B5EF4-FFF2-40B4-BE49-F238E27FC236}">
                  <a16:creationId xmlns:a16="http://schemas.microsoft.com/office/drawing/2014/main" id="{A6D28F62-0FB7-49BB-AECF-7C410069AB28}"/>
                </a:ext>
              </a:extLst>
            </p:cNvPr>
            <p:cNvSpPr txBox="1">
              <a:spLocks noChangeArrowheads="1"/>
            </p:cNvSpPr>
            <p:nvPr/>
          </p:nvSpPr>
          <p:spPr bwMode="auto">
            <a:xfrm>
              <a:off x="2963466" y="5479412"/>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Word 1</a:t>
              </a:r>
            </a:p>
          </p:txBody>
        </p:sp>
        <p:sp>
          <p:nvSpPr>
            <p:cNvPr id="33" name="TextBox 102">
              <a:extLst>
                <a:ext uri="{FF2B5EF4-FFF2-40B4-BE49-F238E27FC236}">
                  <a16:creationId xmlns:a16="http://schemas.microsoft.com/office/drawing/2014/main" id="{A982E994-E92F-46DF-BBDC-F33A06EB7ECC}"/>
                </a:ext>
              </a:extLst>
            </p:cNvPr>
            <p:cNvSpPr txBox="1">
              <a:spLocks noChangeArrowheads="1"/>
            </p:cNvSpPr>
            <p:nvPr/>
          </p:nvSpPr>
          <p:spPr bwMode="auto">
            <a:xfrm>
              <a:off x="2963466" y="4955541"/>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Word 2</a:t>
              </a:r>
            </a:p>
          </p:txBody>
        </p:sp>
        <p:sp>
          <p:nvSpPr>
            <p:cNvPr id="34" name="TextBox 103">
              <a:extLst>
                <a:ext uri="{FF2B5EF4-FFF2-40B4-BE49-F238E27FC236}">
                  <a16:creationId xmlns:a16="http://schemas.microsoft.com/office/drawing/2014/main" id="{24EA70DC-CFB3-4C10-85D8-8F34ECDE28CA}"/>
                </a:ext>
              </a:extLst>
            </p:cNvPr>
            <p:cNvSpPr txBox="1">
              <a:spLocks noChangeArrowheads="1"/>
            </p:cNvSpPr>
            <p:nvPr/>
          </p:nvSpPr>
          <p:spPr bwMode="auto">
            <a:xfrm>
              <a:off x="2963466" y="4431660"/>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Word 3</a:t>
              </a:r>
            </a:p>
          </p:txBody>
        </p:sp>
        <p:sp>
          <p:nvSpPr>
            <p:cNvPr id="35" name="TextBox 104">
              <a:extLst>
                <a:ext uri="{FF2B5EF4-FFF2-40B4-BE49-F238E27FC236}">
                  <a16:creationId xmlns:a16="http://schemas.microsoft.com/office/drawing/2014/main" id="{EF2D00A9-66AA-4E72-86B2-E0A6312FE825}"/>
                </a:ext>
              </a:extLst>
            </p:cNvPr>
            <p:cNvSpPr txBox="1">
              <a:spLocks noChangeArrowheads="1"/>
            </p:cNvSpPr>
            <p:nvPr/>
          </p:nvSpPr>
          <p:spPr bwMode="auto">
            <a:xfrm>
              <a:off x="6868716" y="5479412"/>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Word 1</a:t>
              </a:r>
            </a:p>
          </p:txBody>
        </p:sp>
        <p:sp>
          <p:nvSpPr>
            <p:cNvPr id="36" name="TextBox 105">
              <a:extLst>
                <a:ext uri="{FF2B5EF4-FFF2-40B4-BE49-F238E27FC236}">
                  <a16:creationId xmlns:a16="http://schemas.microsoft.com/office/drawing/2014/main" id="{F08E0958-7A3F-4514-A9D9-011D9F3FD6D7}"/>
                </a:ext>
              </a:extLst>
            </p:cNvPr>
            <p:cNvSpPr txBox="1">
              <a:spLocks noChangeArrowheads="1"/>
            </p:cNvSpPr>
            <p:nvPr/>
          </p:nvSpPr>
          <p:spPr bwMode="auto">
            <a:xfrm>
              <a:off x="6868716" y="4955541"/>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Word 2</a:t>
              </a:r>
            </a:p>
          </p:txBody>
        </p:sp>
        <p:sp>
          <p:nvSpPr>
            <p:cNvPr id="37" name="TextBox 106">
              <a:extLst>
                <a:ext uri="{FF2B5EF4-FFF2-40B4-BE49-F238E27FC236}">
                  <a16:creationId xmlns:a16="http://schemas.microsoft.com/office/drawing/2014/main" id="{9DE70723-BB05-4C1F-9AD5-C9A3618F79B4}"/>
                </a:ext>
              </a:extLst>
            </p:cNvPr>
            <p:cNvSpPr txBox="1">
              <a:spLocks noChangeArrowheads="1"/>
            </p:cNvSpPr>
            <p:nvPr/>
          </p:nvSpPr>
          <p:spPr bwMode="auto">
            <a:xfrm>
              <a:off x="6868716" y="4431660"/>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Word 3</a:t>
              </a:r>
            </a:p>
          </p:txBody>
        </p:sp>
        <p:sp>
          <p:nvSpPr>
            <p:cNvPr id="38" name="TextBox 107">
              <a:extLst>
                <a:ext uri="{FF2B5EF4-FFF2-40B4-BE49-F238E27FC236}">
                  <a16:creationId xmlns:a16="http://schemas.microsoft.com/office/drawing/2014/main" id="{E33F52E2-06DC-4513-8C90-CB9A53CFA825}"/>
                </a:ext>
              </a:extLst>
            </p:cNvPr>
            <p:cNvSpPr txBox="1">
              <a:spLocks noChangeArrowheads="1"/>
            </p:cNvSpPr>
            <p:nvPr/>
          </p:nvSpPr>
          <p:spPr bwMode="auto">
            <a:xfrm>
              <a:off x="1690123" y="5883901"/>
              <a:ext cx="2862827" cy="4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000" b="0" dirty="0">
                  <a:latin typeface="+mj-lt"/>
                </a:rPr>
                <a:t>Little endian 32-bit memory</a:t>
              </a:r>
            </a:p>
          </p:txBody>
        </p:sp>
        <p:sp>
          <p:nvSpPr>
            <p:cNvPr id="39" name="TextBox 108">
              <a:extLst>
                <a:ext uri="{FF2B5EF4-FFF2-40B4-BE49-F238E27FC236}">
                  <a16:creationId xmlns:a16="http://schemas.microsoft.com/office/drawing/2014/main" id="{8B729CA8-3681-4348-8C28-952D175928FC}"/>
                </a:ext>
              </a:extLst>
            </p:cNvPr>
            <p:cNvSpPr txBox="1">
              <a:spLocks noChangeArrowheads="1"/>
            </p:cNvSpPr>
            <p:nvPr/>
          </p:nvSpPr>
          <p:spPr bwMode="auto">
            <a:xfrm>
              <a:off x="6058933" y="5883901"/>
              <a:ext cx="2404395" cy="4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000" b="0" dirty="0">
                  <a:latin typeface="+mj-lt"/>
                </a:rPr>
                <a:t>Big endian 32-bit memory</a:t>
              </a:r>
            </a:p>
          </p:txBody>
        </p:sp>
      </p:grpSp>
    </p:spTree>
    <p:extLst>
      <p:ext uri="{BB962C8B-B14F-4D97-AF65-F5344CB8AC3E}">
        <p14:creationId xmlns:p14="http://schemas.microsoft.com/office/powerpoint/2010/main" val="370940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640B-90B4-4A05-9103-431980F84742}"/>
              </a:ext>
            </a:extLst>
          </p:cNvPr>
          <p:cNvSpPr>
            <a:spLocks noGrp="1"/>
          </p:cNvSpPr>
          <p:nvPr>
            <p:ph type="title"/>
          </p:nvPr>
        </p:nvSpPr>
        <p:spPr/>
        <p:txBody>
          <a:bodyPr/>
          <a:lstStyle/>
          <a:p>
            <a:r>
              <a:rPr lang="en-GB" dirty="0"/>
              <a:t>Arm Cortex-M4 Processor and Thumb Instruction Sets</a:t>
            </a:r>
            <a:endParaRPr lang="en-US" dirty="0"/>
          </a:p>
        </p:txBody>
      </p:sp>
      <p:sp>
        <p:nvSpPr>
          <p:cNvPr id="3" name="Content Placeholder 2">
            <a:extLst>
              <a:ext uri="{FF2B5EF4-FFF2-40B4-BE49-F238E27FC236}">
                <a16:creationId xmlns:a16="http://schemas.microsoft.com/office/drawing/2014/main" id="{6B9D28F4-DFC1-4781-A6E0-86A1F9ECC9C9}"/>
              </a:ext>
            </a:extLst>
          </p:cNvPr>
          <p:cNvSpPr>
            <a:spLocks noGrp="1"/>
          </p:cNvSpPr>
          <p:nvPr>
            <p:ph idx="1"/>
          </p:nvPr>
        </p:nvSpPr>
        <p:spPr/>
        <p:txBody>
          <a:bodyPr/>
          <a:lstStyle/>
          <a:p>
            <a:pPr>
              <a:spcAft>
                <a:spcPts val="600"/>
              </a:spcAft>
            </a:pPr>
            <a:r>
              <a:rPr lang="en-US" dirty="0"/>
              <a:t>Early Arm instruction set</a:t>
            </a:r>
            <a:endParaRPr lang="en-GB" dirty="0"/>
          </a:p>
          <a:p>
            <a:pPr lvl="1">
              <a:spcBef>
                <a:spcPts val="600"/>
              </a:spcBef>
            </a:pPr>
            <a:r>
              <a:rPr lang="en-US" dirty="0"/>
              <a:t>32-bit instruction set, called the Arm instructions</a:t>
            </a:r>
          </a:p>
          <a:p>
            <a:pPr lvl="1">
              <a:spcBef>
                <a:spcPts val="600"/>
              </a:spcBef>
            </a:pPr>
            <a:r>
              <a:rPr lang="en-US" dirty="0"/>
              <a:t>Powerful and good performance</a:t>
            </a:r>
          </a:p>
          <a:p>
            <a:pPr lvl="1">
              <a:spcBef>
                <a:spcPts val="600"/>
              </a:spcBef>
            </a:pPr>
            <a:r>
              <a:rPr lang="en-US" dirty="0"/>
              <a:t>Larger program memory compared to 8-bit and 16-bit processors</a:t>
            </a:r>
          </a:p>
          <a:p>
            <a:pPr lvl="1">
              <a:spcBef>
                <a:spcPts val="600"/>
              </a:spcBef>
            </a:pPr>
            <a:r>
              <a:rPr lang="en-US" dirty="0"/>
              <a:t>Larger power consumption</a:t>
            </a:r>
          </a:p>
          <a:p>
            <a:pPr lvl="1">
              <a:spcBef>
                <a:spcPts val="600"/>
              </a:spcBef>
            </a:pPr>
            <a:endParaRPr lang="en-GB" dirty="0"/>
          </a:p>
          <a:p>
            <a:pPr>
              <a:spcAft>
                <a:spcPts val="600"/>
              </a:spcAft>
            </a:pPr>
            <a:r>
              <a:rPr lang="en-US" dirty="0"/>
              <a:t>Thumb-1 instruction set</a:t>
            </a:r>
            <a:endParaRPr lang="en-GB" dirty="0"/>
          </a:p>
          <a:p>
            <a:pPr lvl="1">
              <a:spcBef>
                <a:spcPts val="600"/>
              </a:spcBef>
            </a:pPr>
            <a:r>
              <a:rPr lang="en-US" dirty="0"/>
              <a:t>16-bit instruction set, first used in ARM7TDMI processor in 1995</a:t>
            </a:r>
          </a:p>
          <a:p>
            <a:pPr lvl="1">
              <a:spcBef>
                <a:spcPts val="600"/>
              </a:spcBef>
            </a:pPr>
            <a:r>
              <a:rPr lang="en-US" dirty="0"/>
              <a:t>Provides subset of Arm instructions, with better code density compared to 32-bit RISC architecture</a:t>
            </a:r>
          </a:p>
          <a:p>
            <a:pPr lvl="1">
              <a:spcBef>
                <a:spcPts val="600"/>
              </a:spcBef>
            </a:pPr>
            <a:r>
              <a:rPr lang="en-US" dirty="0"/>
              <a:t>Code size is reduced by ~30%, but performance is also reduced by ~20%</a:t>
            </a:r>
            <a:endParaRPr lang="en-GB" dirty="0"/>
          </a:p>
          <a:p>
            <a:endParaRPr lang="en-US" dirty="0"/>
          </a:p>
        </p:txBody>
      </p:sp>
    </p:spTree>
    <p:extLst>
      <p:ext uri="{BB962C8B-B14F-4D97-AF65-F5344CB8AC3E}">
        <p14:creationId xmlns:p14="http://schemas.microsoft.com/office/powerpoint/2010/main" val="12021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Arm and Thumb Instruction Set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61446" y="1219200"/>
            <a:ext cx="11211442" cy="5218112"/>
          </a:xfrm>
        </p:spPr>
        <p:txBody>
          <a:bodyPr wrap="square" numCol="1" anchor="t" anchorCtr="0" compatLnSpc="1">
            <a:prstTxWarp prst="textNoShape">
              <a:avLst/>
            </a:prstTxWarp>
          </a:bodyPr>
          <a:lstStyle/>
          <a:p>
            <a:pPr>
              <a:spcAft>
                <a:spcPts val="600"/>
              </a:spcAft>
            </a:pPr>
            <a:r>
              <a:rPr lang="en-GB" sz="2000" dirty="0"/>
              <a:t>Mix of Arm and Thumb-1 instruction sets</a:t>
            </a:r>
          </a:p>
          <a:p>
            <a:pPr lvl="1">
              <a:spcBef>
                <a:spcPts val="600"/>
              </a:spcBef>
            </a:pPr>
            <a:r>
              <a:rPr lang="en-GB" sz="1800" dirty="0"/>
              <a:t>Benefit from both 32-bit Arm (high performance) and 16-bit Thumb-1 (high code density) </a:t>
            </a:r>
          </a:p>
          <a:p>
            <a:pPr lvl="1">
              <a:spcBef>
                <a:spcPts val="600"/>
              </a:spcBef>
            </a:pPr>
            <a:r>
              <a:rPr lang="en-GB" sz="1800" dirty="0"/>
              <a:t>A multiplexer is used to switch between two states: Arm state (32-bit) and Thumb state (16-bit), which requires a switching overhead</a:t>
            </a:r>
          </a:p>
          <a:p>
            <a:pPr marL="231775" lvl="1" indent="0">
              <a:spcBef>
                <a:spcPts val="600"/>
              </a:spcBef>
              <a:buNone/>
            </a:pPr>
            <a:endParaRPr lang="en-GB" sz="1800" dirty="0"/>
          </a:p>
          <a:p>
            <a:pPr marL="231775" lvl="1" indent="0">
              <a:spcBef>
                <a:spcPts val="600"/>
              </a:spcBef>
              <a:buNone/>
            </a:pPr>
            <a:endParaRPr lang="en-GB" sz="1800" dirty="0"/>
          </a:p>
          <a:p>
            <a:pPr marL="231775" lvl="1" indent="0">
              <a:spcBef>
                <a:spcPts val="600"/>
              </a:spcBef>
              <a:buNone/>
            </a:pPr>
            <a:endParaRPr lang="en-GB" sz="1800" dirty="0"/>
          </a:p>
          <a:p>
            <a:pPr>
              <a:spcAft>
                <a:spcPts val="600"/>
              </a:spcAft>
            </a:pPr>
            <a:endParaRPr lang="en-GB" sz="2000" dirty="0"/>
          </a:p>
          <a:p>
            <a:pPr>
              <a:spcAft>
                <a:spcPts val="600"/>
              </a:spcAft>
            </a:pPr>
            <a:endParaRPr lang="en-GB" sz="2000" dirty="0"/>
          </a:p>
          <a:p>
            <a:pPr>
              <a:spcAft>
                <a:spcPts val="600"/>
              </a:spcAft>
            </a:pPr>
            <a:r>
              <a:rPr lang="en-GB" sz="2000" dirty="0"/>
              <a:t>Thumb-2 instruction set</a:t>
            </a:r>
          </a:p>
          <a:p>
            <a:pPr lvl="1">
              <a:spcBef>
                <a:spcPts val="600"/>
              </a:spcBef>
            </a:pPr>
            <a:r>
              <a:rPr lang="en-GB" sz="1800" dirty="0"/>
              <a:t>Consists of both 32-bit Thumb instructions and original 16-bit Thumb-1 instruction sets</a:t>
            </a:r>
          </a:p>
          <a:p>
            <a:pPr lvl="1">
              <a:spcBef>
                <a:spcPts val="600"/>
              </a:spcBef>
            </a:pPr>
            <a:r>
              <a:rPr lang="en-GB" sz="1800" dirty="0"/>
              <a:t>Compared to 32-bit Arm instructions set, code size is reduced by ~26%, with similar performance</a:t>
            </a:r>
          </a:p>
          <a:p>
            <a:pPr lvl="1">
              <a:spcBef>
                <a:spcPts val="600"/>
              </a:spcBef>
            </a:pPr>
            <a:r>
              <a:rPr lang="en-GB" sz="1800" dirty="0"/>
              <a:t>Capable of handling all processing requirements in one operation state</a:t>
            </a:r>
          </a:p>
        </p:txBody>
      </p:sp>
      <p:grpSp>
        <p:nvGrpSpPr>
          <p:cNvPr id="5" name="Group 15">
            <a:extLst>
              <a:ext uri="{FF2B5EF4-FFF2-40B4-BE49-F238E27FC236}">
                <a16:creationId xmlns:a16="http://schemas.microsoft.com/office/drawing/2014/main" id="{360A7844-582D-4C56-A4AB-AAC4D51ABF06}"/>
              </a:ext>
            </a:extLst>
          </p:cNvPr>
          <p:cNvGrpSpPr>
            <a:grpSpLocks/>
          </p:cNvGrpSpPr>
          <p:nvPr/>
        </p:nvGrpSpPr>
        <p:grpSpPr bwMode="auto">
          <a:xfrm>
            <a:off x="2719129" y="2990271"/>
            <a:ext cx="6696075" cy="1513004"/>
            <a:chOff x="1038225" y="4733924"/>
            <a:chExt cx="7219950" cy="1631209"/>
          </a:xfrm>
        </p:grpSpPr>
        <p:sp>
          <p:nvSpPr>
            <p:cNvPr id="6" name="Rectangle 5">
              <a:extLst>
                <a:ext uri="{FF2B5EF4-FFF2-40B4-BE49-F238E27FC236}">
                  <a16:creationId xmlns:a16="http://schemas.microsoft.com/office/drawing/2014/main" id="{3AAF9DE8-8979-4DA4-A605-C12211152485}"/>
                </a:ext>
              </a:extLst>
            </p:cNvPr>
            <p:cNvSpPr/>
            <p:nvPr/>
          </p:nvSpPr>
          <p:spPr bwMode="auto">
            <a:xfrm>
              <a:off x="1038225" y="4744193"/>
              <a:ext cx="1047560" cy="1085107"/>
            </a:xfrm>
            <a:prstGeom prst="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Incoming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Instructions</a:t>
              </a:r>
            </a:p>
          </p:txBody>
        </p:sp>
        <p:sp>
          <p:nvSpPr>
            <p:cNvPr id="7" name="Rectangle 6">
              <a:extLst>
                <a:ext uri="{FF2B5EF4-FFF2-40B4-BE49-F238E27FC236}">
                  <a16:creationId xmlns:a16="http://schemas.microsoft.com/office/drawing/2014/main" id="{D8E4AF01-6941-48D1-BB83-C0E8B3F9187C}"/>
                </a:ext>
              </a:extLst>
            </p:cNvPr>
            <p:cNvSpPr/>
            <p:nvPr/>
          </p:nvSpPr>
          <p:spPr bwMode="auto">
            <a:xfrm>
              <a:off x="2796141" y="5428803"/>
              <a:ext cx="1047560" cy="400497"/>
            </a:xfrm>
            <a:prstGeom prst="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Thumb remap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to Arm</a:t>
              </a:r>
            </a:p>
          </p:txBody>
        </p:sp>
        <p:sp>
          <p:nvSpPr>
            <p:cNvPr id="8" name="Trapezoid 7">
              <a:extLst>
                <a:ext uri="{FF2B5EF4-FFF2-40B4-BE49-F238E27FC236}">
                  <a16:creationId xmlns:a16="http://schemas.microsoft.com/office/drawing/2014/main" id="{493D7771-3955-4CF9-935F-A9F032C244A7}"/>
                </a:ext>
              </a:extLst>
            </p:cNvPr>
            <p:cNvSpPr/>
            <p:nvPr/>
          </p:nvSpPr>
          <p:spPr bwMode="auto">
            <a:xfrm rot="5400000">
              <a:off x="4071414" y="5129270"/>
              <a:ext cx="1095376" cy="304683"/>
            </a:xfrm>
            <a:prstGeom prst="trapezoid">
              <a:avLst>
                <a:gd name="adj" fmla="val 75000"/>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chemeClr val="bg1"/>
                </a:solidFill>
                <a:effectLst/>
                <a:uLnTx/>
                <a:uFillTx/>
                <a:latin typeface="Arial" charset="0"/>
                <a:ea typeface="MS PGothic" pitchFamily="34" charset="-128"/>
                <a:cs typeface="Arial" charset="0"/>
              </a:endParaRPr>
            </a:p>
          </p:txBody>
        </p:sp>
        <p:sp>
          <p:nvSpPr>
            <p:cNvPr id="9" name="Right Arrow 39">
              <a:extLst>
                <a:ext uri="{FF2B5EF4-FFF2-40B4-BE49-F238E27FC236}">
                  <a16:creationId xmlns:a16="http://schemas.microsoft.com/office/drawing/2014/main" id="{B4A8C79B-503D-4932-9BCF-6E66837599E6}"/>
                </a:ext>
              </a:extLst>
            </p:cNvPr>
            <p:cNvSpPr/>
            <p:nvPr/>
          </p:nvSpPr>
          <p:spPr bwMode="auto">
            <a:xfrm>
              <a:off x="2205604" y="4857154"/>
              <a:ext cx="2185841" cy="172863"/>
            </a:xfrm>
            <a:prstGeom prst="rightArrow">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10" name="Right Arrow 40">
              <a:extLst>
                <a:ext uri="{FF2B5EF4-FFF2-40B4-BE49-F238E27FC236}">
                  <a16:creationId xmlns:a16="http://schemas.microsoft.com/office/drawing/2014/main" id="{F2D4E579-15ED-47A0-8F6F-06CB2581BB74}"/>
                </a:ext>
              </a:extLst>
            </p:cNvPr>
            <p:cNvSpPr/>
            <p:nvPr/>
          </p:nvSpPr>
          <p:spPr bwMode="auto">
            <a:xfrm>
              <a:off x="2205604" y="5543475"/>
              <a:ext cx="518646" cy="171152"/>
            </a:xfrm>
            <a:prstGeom prst="rightArrow">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11" name="Right Arrow 41">
              <a:extLst>
                <a:ext uri="{FF2B5EF4-FFF2-40B4-BE49-F238E27FC236}">
                  <a16:creationId xmlns:a16="http://schemas.microsoft.com/office/drawing/2014/main" id="{DE046E65-4AD2-45C9-870A-F7B7C9AF6292}"/>
                </a:ext>
              </a:extLst>
            </p:cNvPr>
            <p:cNvSpPr/>
            <p:nvPr/>
          </p:nvSpPr>
          <p:spPr bwMode="auto">
            <a:xfrm>
              <a:off x="3891629" y="5543475"/>
              <a:ext cx="518645" cy="171152"/>
            </a:xfrm>
            <a:prstGeom prst="rightArrow">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12" name="Rectangle 11">
              <a:extLst>
                <a:ext uri="{FF2B5EF4-FFF2-40B4-BE49-F238E27FC236}">
                  <a16:creationId xmlns:a16="http://schemas.microsoft.com/office/drawing/2014/main" id="{43824ABD-C43C-4365-9766-C8AFC29B4EC2}"/>
                </a:ext>
              </a:extLst>
            </p:cNvPr>
            <p:cNvSpPr/>
            <p:nvPr/>
          </p:nvSpPr>
          <p:spPr bwMode="auto">
            <a:xfrm>
              <a:off x="5505762" y="4942730"/>
              <a:ext cx="1047560" cy="686321"/>
            </a:xfrm>
            <a:prstGeom prst="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Arm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Instruction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decoder</a:t>
              </a:r>
            </a:p>
          </p:txBody>
        </p:sp>
        <p:sp>
          <p:nvSpPr>
            <p:cNvPr id="13" name="Rectangle 12">
              <a:extLst>
                <a:ext uri="{FF2B5EF4-FFF2-40B4-BE49-F238E27FC236}">
                  <a16:creationId xmlns:a16="http://schemas.microsoft.com/office/drawing/2014/main" id="{182FF786-B582-4190-BE5E-30F0815B07BA}"/>
                </a:ext>
              </a:extLst>
            </p:cNvPr>
            <p:cNvSpPr/>
            <p:nvPr/>
          </p:nvSpPr>
          <p:spPr bwMode="auto">
            <a:xfrm>
              <a:off x="7210615" y="4942730"/>
              <a:ext cx="1047560" cy="686321"/>
            </a:xfrm>
            <a:prstGeom prst="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Instructions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charset="0"/>
                  <a:ea typeface="MS PGothic" pitchFamily="34" charset="-128"/>
                  <a:cs typeface="Arial" charset="0"/>
                </a:rPr>
                <a:t>Executing</a:t>
              </a:r>
            </a:p>
          </p:txBody>
        </p:sp>
        <p:sp>
          <p:nvSpPr>
            <p:cNvPr id="14" name="Right Arrow 44">
              <a:extLst>
                <a:ext uri="{FF2B5EF4-FFF2-40B4-BE49-F238E27FC236}">
                  <a16:creationId xmlns:a16="http://schemas.microsoft.com/office/drawing/2014/main" id="{3B1B8D81-003B-46F4-9CF8-8E189C78470E}"/>
                </a:ext>
              </a:extLst>
            </p:cNvPr>
            <p:cNvSpPr/>
            <p:nvPr/>
          </p:nvSpPr>
          <p:spPr bwMode="auto">
            <a:xfrm>
              <a:off x="4853605" y="5201170"/>
              <a:ext cx="518645" cy="171152"/>
            </a:xfrm>
            <a:prstGeom prst="rightArrow">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15" name="Right Arrow 45">
              <a:extLst>
                <a:ext uri="{FF2B5EF4-FFF2-40B4-BE49-F238E27FC236}">
                  <a16:creationId xmlns:a16="http://schemas.microsoft.com/office/drawing/2014/main" id="{E78C98BE-41B1-414D-8D4D-8741A01922CD}"/>
                </a:ext>
              </a:extLst>
            </p:cNvPr>
            <p:cNvSpPr/>
            <p:nvPr/>
          </p:nvSpPr>
          <p:spPr bwMode="auto">
            <a:xfrm>
              <a:off x="6625213" y="5201170"/>
              <a:ext cx="518646" cy="171152"/>
            </a:xfrm>
            <a:prstGeom prst="rightArrow">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cs typeface="Arial" charset="0"/>
              </a:endParaRPr>
            </a:p>
          </p:txBody>
        </p:sp>
        <p:cxnSp>
          <p:nvCxnSpPr>
            <p:cNvPr id="16" name="Straight Arrow Connector 15">
              <a:extLst>
                <a:ext uri="{FF2B5EF4-FFF2-40B4-BE49-F238E27FC236}">
                  <a16:creationId xmlns:a16="http://schemas.microsoft.com/office/drawing/2014/main" id="{4626EF02-87C5-4E24-B160-B11BDB436061}"/>
                </a:ext>
              </a:extLst>
            </p:cNvPr>
            <p:cNvCxnSpPr/>
            <p:nvPr/>
          </p:nvCxnSpPr>
          <p:spPr bwMode="auto">
            <a:xfrm flipV="1">
              <a:off x="4648201" y="5706070"/>
              <a:ext cx="0" cy="285824"/>
            </a:xfrm>
            <a:prstGeom prst="straightConnector1">
              <a:avLst/>
            </a:prstGeom>
            <a:noFill/>
            <a:ln w="19050" cap="flat" cmpd="sng" algn="ctr">
              <a:solidFill>
                <a:srgbClr val="000000">
                  <a:lumMod val="75000"/>
                  <a:lumOff val="25000"/>
                </a:srgbClr>
              </a:solidFill>
              <a:prstDash val="solid"/>
              <a:round/>
              <a:headEnd type="none" w="med" len="med"/>
              <a:tailEnd type="triangle" w="lg" len="lg"/>
            </a:ln>
            <a:effectLst/>
          </p:spPr>
        </p:cxnSp>
        <p:sp>
          <p:nvSpPr>
            <p:cNvPr id="17" name="TextBox 14">
              <a:extLst>
                <a:ext uri="{FF2B5EF4-FFF2-40B4-BE49-F238E27FC236}">
                  <a16:creationId xmlns:a16="http://schemas.microsoft.com/office/drawing/2014/main" id="{4E90539C-0881-4B6C-A847-67F411240266}"/>
                </a:ext>
              </a:extLst>
            </p:cNvPr>
            <p:cNvSpPr txBox="1">
              <a:spLocks noChangeArrowheads="1"/>
            </p:cNvSpPr>
            <p:nvPr/>
          </p:nvSpPr>
          <p:spPr bwMode="auto">
            <a:xfrm>
              <a:off x="4619624" y="5867400"/>
              <a:ext cx="1933576" cy="4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charset="0"/>
                  <a:ea typeface="MS PGothic" pitchFamily="34" charset="-128"/>
                </a:rPr>
                <a:t>T bit, 0: select Arm,</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charset="0"/>
                  <a:ea typeface="MS PGothic" pitchFamily="34" charset="-128"/>
                </a:rPr>
                <a:t>1: select Thumb</a:t>
              </a:r>
            </a:p>
          </p:txBody>
        </p:sp>
        <p:sp>
          <p:nvSpPr>
            <p:cNvPr id="18" name="TextBox 17">
              <a:extLst>
                <a:ext uri="{FF2B5EF4-FFF2-40B4-BE49-F238E27FC236}">
                  <a16:creationId xmlns:a16="http://schemas.microsoft.com/office/drawing/2014/main" id="{4E7ECF0A-A3CD-483D-A402-BD4862460CF7}"/>
                </a:ext>
              </a:extLst>
            </p:cNvPr>
            <p:cNvSpPr txBox="1">
              <a:spLocks noChangeArrowheads="1"/>
            </p:cNvSpPr>
            <p:nvPr/>
          </p:nvSpPr>
          <p:spPr bwMode="auto">
            <a:xfrm>
              <a:off x="4391023" y="4770536"/>
              <a:ext cx="304801" cy="33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Arial" charset="0"/>
                  <a:ea typeface="MS PGothic" pitchFamily="34" charset="-128"/>
                </a:rPr>
                <a:t>0</a:t>
              </a:r>
            </a:p>
          </p:txBody>
        </p:sp>
        <p:sp>
          <p:nvSpPr>
            <p:cNvPr id="19" name="TextBox 18">
              <a:extLst>
                <a:ext uri="{FF2B5EF4-FFF2-40B4-BE49-F238E27FC236}">
                  <a16:creationId xmlns:a16="http://schemas.microsoft.com/office/drawing/2014/main" id="{7CA49E7A-8F90-4CC8-ADF6-751379F07699}"/>
                </a:ext>
              </a:extLst>
            </p:cNvPr>
            <p:cNvSpPr txBox="1">
              <a:spLocks noChangeArrowheads="1"/>
            </p:cNvSpPr>
            <p:nvPr/>
          </p:nvSpPr>
          <p:spPr bwMode="auto">
            <a:xfrm>
              <a:off x="4381498" y="5457825"/>
              <a:ext cx="304801" cy="33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Arial" charset="0"/>
                  <a:ea typeface="MS PGothic" pitchFamily="34" charset="-128"/>
                </a:rPr>
                <a:t>1</a:t>
              </a:r>
            </a:p>
          </p:txBody>
        </p:sp>
      </p:grpSp>
    </p:spTree>
    <p:extLst>
      <p:ext uri="{BB962C8B-B14F-4D97-AF65-F5344CB8AC3E}">
        <p14:creationId xmlns:p14="http://schemas.microsoft.com/office/powerpoint/2010/main" val="338097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61446" y="1219200"/>
            <a:ext cx="11211442" cy="5218112"/>
          </a:xfrm>
        </p:spPr>
        <p:txBody>
          <a:bodyPr wrap="square" numCol="1" anchor="t" anchorCtr="0" compatLnSpc="1">
            <a:prstTxWarp prst="textNoShape">
              <a:avLst/>
            </a:prstTxWarp>
          </a:bodyPr>
          <a:lstStyle/>
          <a:p>
            <a:r>
              <a:rPr lang="en-GB" dirty="0"/>
              <a:t>Cortex-M4 processor</a:t>
            </a:r>
            <a:endParaRPr lang="en-US" altLang="en-US" dirty="0">
              <a:ea typeface="ＭＳ Ｐゴシック" panose="020B0600070205080204" pitchFamily="34" charset="-128"/>
            </a:endParaRPr>
          </a:p>
          <a:p>
            <a:pPr lvl="1">
              <a:spcBef>
                <a:spcPts val="2000"/>
              </a:spcBef>
            </a:pPr>
            <a:r>
              <a:rPr lang="en-GB" dirty="0"/>
              <a:t>Armv7-M architecture </a:t>
            </a:r>
          </a:p>
          <a:p>
            <a:pPr lvl="1">
              <a:spcBef>
                <a:spcPts val="2000"/>
              </a:spcBef>
            </a:pPr>
            <a:r>
              <a:rPr lang="en-GB" dirty="0"/>
              <a:t>Supports 32-bit Thumb-2 instructions</a:t>
            </a:r>
          </a:p>
          <a:p>
            <a:pPr lvl="1">
              <a:spcBef>
                <a:spcPts val="2000"/>
              </a:spcBef>
            </a:pPr>
            <a:r>
              <a:rPr lang="en-GB" dirty="0"/>
              <a:t>Can handle all processing requirements in one operation state (Thumb state)</a:t>
            </a:r>
            <a:endParaRPr lang="en-US" altLang="en-US" dirty="0">
              <a:ea typeface="ＭＳ Ｐゴシック" panose="020B0600070205080204" pitchFamily="34" charset="-128"/>
            </a:endParaRPr>
          </a:p>
          <a:p>
            <a:pPr lvl="1">
              <a:spcBef>
                <a:spcPts val="2000"/>
              </a:spcBef>
            </a:pPr>
            <a:r>
              <a:rPr lang="en-GB" dirty="0"/>
              <a:t>Compared with traditional Arm processors (which use state switching), advantages include:</a:t>
            </a:r>
            <a:endParaRPr lang="en-US" altLang="en-US" dirty="0">
              <a:ea typeface="ＭＳ Ｐゴシック" panose="020B0600070205080204" pitchFamily="34" charset="-128"/>
            </a:endParaRPr>
          </a:p>
          <a:p>
            <a:pPr lvl="2">
              <a:spcBef>
                <a:spcPts val="1000"/>
              </a:spcBef>
            </a:pPr>
            <a:r>
              <a:rPr lang="en-US" altLang="en-US" dirty="0">
                <a:ea typeface="ＭＳ Ｐゴシック" panose="020B0600070205080204" pitchFamily="34" charset="-128"/>
              </a:rPr>
              <a:t>No state switching overhead: both execution time and instruction space are saved</a:t>
            </a:r>
          </a:p>
          <a:p>
            <a:pPr lvl="2">
              <a:spcBef>
                <a:spcPts val="1000"/>
              </a:spcBef>
            </a:pPr>
            <a:r>
              <a:rPr lang="en-US" altLang="en-US" dirty="0">
                <a:ea typeface="ＭＳ Ｐゴシック" panose="020B0600070205080204" pitchFamily="34" charset="-128"/>
              </a:rPr>
              <a:t>No need to separate Arm code and Thumb code source files, which makes the development and maintenance of software easier</a:t>
            </a:r>
          </a:p>
          <a:p>
            <a:pPr lvl="2">
              <a:spcBef>
                <a:spcPts val="1000"/>
              </a:spcBef>
            </a:pPr>
            <a:r>
              <a:rPr lang="en-US" altLang="en-US" dirty="0">
                <a:ea typeface="ＭＳ Ｐゴシック" panose="020B0600070205080204" pitchFamily="34" charset="-128"/>
              </a:rPr>
              <a:t>Easier to get optimized efficiency and performance</a:t>
            </a:r>
          </a:p>
        </p:txBody>
      </p:sp>
    </p:spTree>
    <p:extLst>
      <p:ext uri="{BB962C8B-B14F-4D97-AF65-F5344CB8AC3E}">
        <p14:creationId xmlns:p14="http://schemas.microsoft.com/office/powerpoint/2010/main" val="253647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19BA-4FB3-4852-AFC9-E92516B79F6B}"/>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FD395457-6037-4210-80A8-44C87C5A093B}"/>
              </a:ext>
            </a:extLst>
          </p:cNvPr>
          <p:cNvSpPr>
            <a:spLocks noGrp="1"/>
          </p:cNvSpPr>
          <p:nvPr>
            <p:ph idx="1"/>
          </p:nvPr>
        </p:nvSpPr>
        <p:spPr/>
        <p:txBody>
          <a:bodyPr/>
          <a:lstStyle/>
          <a:p>
            <a:r>
              <a:rPr lang="en-GB"/>
              <a:t>Cortex-M4 memory map</a:t>
            </a:r>
            <a:endParaRPr lang="en-GB" dirty="0"/>
          </a:p>
          <a:p>
            <a:pPr lvl="1">
              <a:spcBef>
                <a:spcPts val="600"/>
              </a:spcBef>
            </a:pPr>
            <a:r>
              <a:rPr lang="en-GB"/>
              <a:t>Bit-band operations</a:t>
            </a:r>
            <a:endParaRPr lang="en-GB" dirty="0"/>
          </a:p>
          <a:p>
            <a:pPr lvl="1">
              <a:spcBef>
                <a:spcPts val="600"/>
              </a:spcBef>
            </a:pPr>
            <a:r>
              <a:rPr lang="en-GB"/>
              <a:t>Cortex-M4 </a:t>
            </a:r>
            <a:r>
              <a:rPr lang="en-GB" dirty="0"/>
              <a:t>program</a:t>
            </a:r>
            <a:r>
              <a:rPr lang="en-GB"/>
              <a:t> image and endianness</a:t>
            </a:r>
            <a:endParaRPr lang="en-GB" dirty="0"/>
          </a:p>
          <a:p>
            <a:pPr lvl="1">
              <a:spcBef>
                <a:spcPts val="600"/>
              </a:spcBef>
            </a:pPr>
            <a:endParaRPr lang="en-GB" dirty="0"/>
          </a:p>
          <a:p>
            <a:r>
              <a:rPr lang="en-GB" dirty="0"/>
              <a:t>Arm </a:t>
            </a:r>
            <a:r>
              <a:rPr lang="en-GB"/>
              <a:t>Cortex-M4 </a:t>
            </a:r>
            <a:r>
              <a:rPr lang="en-GB" dirty="0"/>
              <a:t>processor</a:t>
            </a:r>
            <a:r>
              <a:rPr lang="en-GB"/>
              <a:t> instruction set</a:t>
            </a:r>
            <a:endParaRPr lang="en-GB" dirty="0"/>
          </a:p>
          <a:p>
            <a:pPr lvl="1">
              <a:spcBef>
                <a:spcPts val="600"/>
              </a:spcBef>
            </a:pPr>
            <a:r>
              <a:rPr lang="en-GB" dirty="0"/>
              <a:t>Arm and </a:t>
            </a:r>
            <a:r>
              <a:rPr lang="en-GB"/>
              <a:t>Thumb instruction set</a:t>
            </a:r>
            <a:endParaRPr lang="en-GB" dirty="0"/>
          </a:p>
          <a:p>
            <a:pPr lvl="1">
              <a:spcBef>
                <a:spcPts val="600"/>
              </a:spcBef>
            </a:pPr>
            <a:r>
              <a:rPr lang="en-GB"/>
              <a:t>Cortex-M4 instruction set</a:t>
            </a:r>
            <a:endParaRPr lang="en-US" dirty="0"/>
          </a:p>
        </p:txBody>
      </p:sp>
    </p:spTree>
    <p:extLst>
      <p:ext uri="{BB962C8B-B14F-4D97-AF65-F5344CB8AC3E}">
        <p14:creationId xmlns:p14="http://schemas.microsoft.com/office/powerpoint/2010/main" val="4204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61446" y="1219200"/>
            <a:ext cx="11211442" cy="5218112"/>
          </a:xfrm>
        </p:spPr>
        <p:txBody>
          <a:bodyPr wrap="square" numCol="1" anchor="t" anchorCtr="0" compatLnSpc="1">
            <a:prstTxWarp prst="textNoShape">
              <a:avLst/>
            </a:prstTxWarp>
          </a:bodyPr>
          <a:lstStyle/>
          <a:p>
            <a:r>
              <a:rPr lang="en-GB" dirty="0"/>
              <a:t>Arm assembly syntax:</a:t>
            </a:r>
          </a:p>
          <a:p>
            <a:pPr lvl="1"/>
            <a:endParaRPr lang="en-GB" dirty="0"/>
          </a:p>
          <a:p>
            <a:pPr marL="538162" lvl="1" indent="0">
              <a:buNone/>
            </a:pPr>
            <a:r>
              <a:rPr lang="en-GB" i="1" dirty="0"/>
              <a:t>label</a:t>
            </a:r>
          </a:p>
          <a:p>
            <a:pPr marL="538162" lvl="2" indent="0">
              <a:buNone/>
            </a:pPr>
            <a:r>
              <a:rPr lang="en-GB" i="1" dirty="0"/>
              <a:t>	mnemonic	operand1,	operand2, …	; Comments</a:t>
            </a:r>
          </a:p>
          <a:p>
            <a:pPr marL="538162" lvl="2" indent="0">
              <a:buNone/>
            </a:pPr>
            <a:endParaRPr lang="en-US" altLang="en-US" dirty="0">
              <a:ea typeface="ＭＳ Ｐゴシック" panose="020B0600070205080204" pitchFamily="34" charset="-128"/>
            </a:endParaRPr>
          </a:p>
          <a:p>
            <a:pPr lvl="1"/>
            <a:r>
              <a:rPr lang="en-GB" sz="1600" dirty="0"/>
              <a:t>Label is used as a reference to an address location.</a:t>
            </a:r>
          </a:p>
          <a:p>
            <a:pPr lvl="1"/>
            <a:endParaRPr lang="en-GB" sz="1600" dirty="0"/>
          </a:p>
          <a:p>
            <a:pPr lvl="1"/>
            <a:r>
              <a:rPr lang="en-GB" sz="1600" dirty="0"/>
              <a:t>Mnemonic is the name of the instruction.</a:t>
            </a:r>
          </a:p>
          <a:p>
            <a:pPr lvl="1"/>
            <a:endParaRPr lang="en-GB" sz="1600" dirty="0"/>
          </a:p>
          <a:p>
            <a:pPr lvl="1"/>
            <a:r>
              <a:rPr lang="en-GB" sz="1600" dirty="0"/>
              <a:t>Operand1 is the destination of the operation.</a:t>
            </a:r>
          </a:p>
          <a:p>
            <a:pPr lvl="1"/>
            <a:endParaRPr lang="en-GB" sz="1600" dirty="0"/>
          </a:p>
          <a:p>
            <a:pPr lvl="1"/>
            <a:r>
              <a:rPr lang="en-GB" sz="1600" dirty="0"/>
              <a:t>Operand2 is normally the source of the operation.</a:t>
            </a:r>
          </a:p>
          <a:p>
            <a:pPr lvl="1"/>
            <a:endParaRPr lang="en-GB" sz="1600" dirty="0"/>
          </a:p>
          <a:p>
            <a:pPr lvl="1"/>
            <a:r>
              <a:rPr lang="en-GB" sz="1600" dirty="0"/>
              <a:t>Comments are written after “ ; ”, which does not affect the program, e.g.:</a:t>
            </a:r>
          </a:p>
          <a:p>
            <a:pPr lvl="1"/>
            <a:endParaRPr lang="en-GB" sz="1600" dirty="0"/>
          </a:p>
          <a:p>
            <a:pPr marL="538162" lvl="1" indent="0">
              <a:buNone/>
            </a:pPr>
            <a:r>
              <a:rPr lang="en-GB" sz="1600" i="1" dirty="0"/>
              <a:t>	</a:t>
            </a:r>
            <a:r>
              <a:rPr lang="en-GB" i="1" dirty="0"/>
              <a:t>MOVS	R3,	#0x11		;Set register R3 to 0x11</a:t>
            </a:r>
            <a:endParaRPr lang="en-GB" sz="1600" i="1" dirty="0"/>
          </a:p>
          <a:p>
            <a:pPr marL="538162" lvl="1" indent="0">
              <a:buNone/>
            </a:pPr>
            <a:endParaRPr lang="en-GB" sz="1600" i="1" dirty="0"/>
          </a:p>
          <a:p>
            <a:pPr lvl="1"/>
            <a:r>
              <a:rPr lang="en-GB" sz="1600" dirty="0"/>
              <a:t>Assembly code can be assembled by either Arm assembler (armasm) or assembly tools from a variety of vendors (e.g., GNU tool chain). When using the GNU tool chain, the syntax for labels and comments is slightly different.</a:t>
            </a:r>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63455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Arm Cortex-M4 Instruction Set: Overview</a:t>
            </a:r>
            <a:endParaRPr lang="en-US" dirty="0"/>
          </a:p>
        </p:txBody>
      </p:sp>
      <p:graphicFrame>
        <p:nvGraphicFramePr>
          <p:cNvPr id="2" name="Content Placeholder 1">
            <a:extLst>
              <a:ext uri="{FF2B5EF4-FFF2-40B4-BE49-F238E27FC236}">
                <a16:creationId xmlns:a16="http://schemas.microsoft.com/office/drawing/2014/main" id="{0A8A6273-C257-4FA8-987F-CCEF3D569B2C}"/>
              </a:ext>
            </a:extLst>
          </p:cNvPr>
          <p:cNvGraphicFramePr>
            <a:graphicFrameLocks noGrp="1"/>
          </p:cNvGraphicFramePr>
          <p:nvPr>
            <p:ph sz="quarter" idx="1"/>
            <p:extLst>
              <p:ext uri="{D42A27DB-BD31-4B8C-83A1-F6EECF244321}">
                <p14:modId xmlns:p14="http://schemas.microsoft.com/office/powerpoint/2010/main" val="1069986469"/>
              </p:ext>
            </p:extLst>
          </p:nvPr>
        </p:nvGraphicFramePr>
        <p:xfrm>
          <a:off x="2663569" y="1831452"/>
          <a:ext cx="6864861" cy="3195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579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74674652-408C-42DA-9D1B-2DD108F9B68A}"/>
              </a:ext>
            </a:extLst>
          </p:cNvPr>
          <p:cNvGraphicFramePr>
            <a:graphicFrameLocks noGrp="1"/>
          </p:cNvGraphicFramePr>
          <p:nvPr>
            <p:ph idx="1"/>
            <p:extLst>
              <p:ext uri="{D42A27DB-BD31-4B8C-83A1-F6EECF244321}">
                <p14:modId xmlns:p14="http://schemas.microsoft.com/office/powerpoint/2010/main" val="1507756744"/>
              </p:ext>
            </p:extLst>
          </p:nvPr>
        </p:nvGraphicFramePr>
        <p:xfrm>
          <a:off x="433668" y="962025"/>
          <a:ext cx="11297676" cy="5276625"/>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081910">
                  <a:extLst>
                    <a:ext uri="{9D8B030D-6E8A-4147-A177-3AD203B41FA5}">
                      <a16:colId xmlns:a16="http://schemas.microsoft.com/office/drawing/2014/main" val="20002"/>
                    </a:ext>
                  </a:extLst>
                </a:gridCol>
                <a:gridCol w="1566928">
                  <a:extLst>
                    <a:ext uri="{9D8B030D-6E8A-4147-A177-3AD203B41FA5}">
                      <a16:colId xmlns:a16="http://schemas.microsoft.com/office/drawing/2014/main" val="20003"/>
                    </a:ext>
                  </a:extLst>
                </a:gridCol>
              </a:tblGrid>
              <a:tr h="351775">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51775">
                <a:tc>
                  <a:txBody>
                    <a:bodyPr/>
                    <a:lstStyle/>
                    <a:p>
                      <a:r>
                        <a:rPr lang="en-GB" sz="1400" u="none" strike="noStrike" kern="1200" baseline="0" dirty="0"/>
                        <a:t>ADC, ADCS</a:t>
                      </a:r>
                      <a:endParaRPr lang="en-GB" sz="1400" dirty="0"/>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a:t>{Rd,} Rn, Op2</a:t>
                      </a:r>
                      <a:endParaRPr lang="en-GB" sz="1400" dirty="0"/>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a:t>Add with Carry</a:t>
                      </a:r>
                      <a:endParaRPr lang="en-GB" sz="1400" dirty="0"/>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a:t>N,Z,C,V</a:t>
                      </a:r>
                      <a:endParaRPr lang="en-GB" sz="1400" dirty="0"/>
                    </a:p>
                  </a:txBody>
                  <a:tcPr marL="121872" marR="121872"/>
                </a:tc>
                <a:extLst>
                  <a:ext uri="{0D108BD9-81ED-4DB2-BD59-A6C34878D82A}">
                    <a16:rowId xmlns:a16="http://schemas.microsoft.com/office/drawing/2014/main" val="10001"/>
                  </a:ext>
                </a:extLst>
              </a:tr>
              <a:tr h="351775">
                <a:tc>
                  <a:txBody>
                    <a:bodyPr/>
                    <a:lstStyle/>
                    <a:p>
                      <a:r>
                        <a:rPr lang="en-GB" sz="1400" u="none" strike="noStrike" kern="1200" baseline="0" dirty="0"/>
                        <a:t>ADD, ADDS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Add</a:t>
                      </a:r>
                      <a:endParaRPr lang="en-GB" sz="1400" dirty="0"/>
                    </a:p>
                  </a:txBody>
                  <a:tcPr marL="121872" marR="121872"/>
                </a:tc>
                <a:tc>
                  <a:txBody>
                    <a:bodyPr/>
                    <a:lstStyle/>
                    <a:p>
                      <a:r>
                        <a:rPr lang="en-GB" sz="1400" u="none" strike="noStrike" kern="1200" baseline="0" dirty="0"/>
                        <a:t>N,Z,C,V</a:t>
                      </a:r>
                      <a:endParaRPr lang="en-GB" sz="1400" dirty="0"/>
                    </a:p>
                  </a:txBody>
                  <a:tcPr marL="121872" marR="121872"/>
                </a:tc>
                <a:extLst>
                  <a:ext uri="{0D108BD9-81ED-4DB2-BD59-A6C34878D82A}">
                    <a16:rowId xmlns:a16="http://schemas.microsoft.com/office/drawing/2014/main" val="10002"/>
                  </a:ext>
                </a:extLst>
              </a:tr>
              <a:tr h="351775">
                <a:tc>
                  <a:txBody>
                    <a:bodyPr/>
                    <a:lstStyle/>
                    <a:p>
                      <a:r>
                        <a:rPr lang="en-GB" sz="1400" u="none" strike="noStrike" kern="1200" baseline="0" dirty="0"/>
                        <a:t>ADD, ADDW</a:t>
                      </a:r>
                      <a:endParaRPr lang="en-GB" sz="1400" dirty="0"/>
                    </a:p>
                  </a:txBody>
                  <a:tcPr marL="121872" marR="121872"/>
                </a:tc>
                <a:tc>
                  <a:txBody>
                    <a:bodyPr/>
                    <a:lstStyle/>
                    <a:p>
                      <a:r>
                        <a:rPr lang="en-GB" sz="1400" u="none" strike="noStrike" kern="1200" baseline="0" dirty="0"/>
                        <a:t>{Rd,} Rn, #imm12</a:t>
                      </a:r>
                      <a:endParaRPr lang="en-GB" sz="1400" dirty="0"/>
                    </a:p>
                  </a:txBody>
                  <a:tcPr marL="121872" marR="121872"/>
                </a:tc>
                <a:tc>
                  <a:txBody>
                    <a:bodyPr/>
                    <a:lstStyle/>
                    <a:p>
                      <a:r>
                        <a:rPr lang="en-GB" sz="1400" u="none" strike="noStrike" kern="1200" baseline="0" dirty="0"/>
                        <a:t>Add</a:t>
                      </a:r>
                      <a:endParaRPr lang="en-GB" sz="1400" dirty="0"/>
                    </a:p>
                  </a:txBody>
                  <a:tcPr marL="121872" marR="121872"/>
                </a:tc>
                <a:tc>
                  <a:txBody>
                    <a:bodyPr/>
                    <a:lstStyle/>
                    <a:p>
                      <a:r>
                        <a:rPr lang="en-GB" sz="1400" u="none" strike="noStrike" kern="1200" baseline="0" dirty="0"/>
                        <a:t>N,Z,C,V</a:t>
                      </a:r>
                      <a:endParaRPr lang="en-GB" sz="1400" dirty="0"/>
                    </a:p>
                  </a:txBody>
                  <a:tcPr marL="121872" marR="121872"/>
                </a:tc>
                <a:extLst>
                  <a:ext uri="{0D108BD9-81ED-4DB2-BD59-A6C34878D82A}">
                    <a16:rowId xmlns:a16="http://schemas.microsoft.com/office/drawing/2014/main" val="10003"/>
                  </a:ext>
                </a:extLst>
              </a:tr>
              <a:tr h="351775">
                <a:tc>
                  <a:txBody>
                    <a:bodyPr/>
                    <a:lstStyle/>
                    <a:p>
                      <a:r>
                        <a:rPr lang="en-GB" sz="1400" u="none" strike="noStrike" kern="1200" baseline="0" dirty="0"/>
                        <a:t>ADR</a:t>
                      </a:r>
                      <a:endParaRPr lang="en-GB" sz="1400" dirty="0"/>
                    </a:p>
                  </a:txBody>
                  <a:tcPr marL="121872" marR="121872"/>
                </a:tc>
                <a:tc>
                  <a:txBody>
                    <a:bodyPr/>
                    <a:lstStyle/>
                    <a:p>
                      <a:r>
                        <a:rPr lang="en-GB" sz="1400" u="none" strike="noStrike" kern="1200" baseline="0" dirty="0"/>
                        <a:t>Rd, label</a:t>
                      </a:r>
                      <a:endParaRPr lang="en-GB" sz="1400" dirty="0"/>
                    </a:p>
                  </a:txBody>
                  <a:tcPr marL="121872" marR="121872"/>
                </a:tc>
                <a:tc>
                  <a:txBody>
                    <a:bodyPr/>
                    <a:lstStyle/>
                    <a:p>
                      <a:r>
                        <a:rPr lang="en-GB" sz="1400" u="none" strike="noStrike" kern="1200" baseline="0" dirty="0"/>
                        <a:t>Load PC-relative Address</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4"/>
                  </a:ext>
                </a:extLst>
              </a:tr>
              <a:tr h="351775">
                <a:tc>
                  <a:txBody>
                    <a:bodyPr/>
                    <a:lstStyle/>
                    <a:p>
                      <a:r>
                        <a:rPr lang="en-GB" sz="1400" u="none" strike="noStrike" kern="1200" baseline="0" dirty="0"/>
                        <a:t>AND, ANDS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Logical AND</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5"/>
                  </a:ext>
                </a:extLst>
              </a:tr>
              <a:tr h="351775">
                <a:tc>
                  <a:txBody>
                    <a:bodyPr/>
                    <a:lstStyle/>
                    <a:p>
                      <a:r>
                        <a:rPr lang="en-GB" sz="1400" u="none" strike="noStrike" kern="1200" baseline="0" dirty="0"/>
                        <a:t>ASR, ASRS</a:t>
                      </a:r>
                      <a:endParaRPr lang="en-GB" sz="1400" dirty="0"/>
                    </a:p>
                  </a:txBody>
                  <a:tcPr marL="121872" marR="121872"/>
                </a:tc>
                <a:tc>
                  <a:txBody>
                    <a:bodyPr/>
                    <a:lstStyle/>
                    <a:p>
                      <a:r>
                        <a:rPr lang="en-GB" sz="1400" u="none" strike="noStrike" kern="1200" baseline="0" dirty="0"/>
                        <a:t>Rd, Rm, &lt;Rs|#n&gt;</a:t>
                      </a:r>
                      <a:endParaRPr lang="en-GB" sz="1400" dirty="0"/>
                    </a:p>
                  </a:txBody>
                  <a:tcPr marL="121872" marR="121872"/>
                </a:tc>
                <a:tc>
                  <a:txBody>
                    <a:bodyPr/>
                    <a:lstStyle/>
                    <a:p>
                      <a:r>
                        <a:rPr lang="en-GB" sz="1400" u="none" strike="noStrike" kern="1200" baseline="0" dirty="0"/>
                        <a:t>Arithmetic Shift Right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6"/>
                  </a:ext>
                </a:extLst>
              </a:tr>
              <a:tr h="351775">
                <a:tc>
                  <a:txBody>
                    <a:bodyPr/>
                    <a:lstStyle/>
                    <a:p>
                      <a:r>
                        <a:rPr lang="en-GB" sz="1400" u="none" strike="noStrike" kern="1200" baseline="0" dirty="0"/>
                        <a:t>B</a:t>
                      </a:r>
                      <a:endParaRPr lang="en-GB" sz="1400" dirty="0"/>
                    </a:p>
                  </a:txBody>
                  <a:tcPr marL="121872" marR="121872"/>
                </a:tc>
                <a:tc>
                  <a:txBody>
                    <a:bodyPr/>
                    <a:lstStyle/>
                    <a:p>
                      <a:r>
                        <a:rPr lang="en-GB" sz="1400" u="none" strike="noStrike" kern="1200" baseline="0" dirty="0"/>
                        <a:t>label</a:t>
                      </a:r>
                      <a:endParaRPr lang="en-GB" sz="1400" dirty="0"/>
                    </a:p>
                  </a:txBody>
                  <a:tcPr marL="121872" marR="121872"/>
                </a:tc>
                <a:tc>
                  <a:txBody>
                    <a:bodyPr/>
                    <a:lstStyle/>
                    <a:p>
                      <a:r>
                        <a:rPr lang="en-GB" sz="1400" u="none" strike="noStrike" kern="1200" baseline="0" dirty="0"/>
                        <a:t>Branch</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51775">
                <a:tc>
                  <a:txBody>
                    <a:bodyPr/>
                    <a:lstStyle/>
                    <a:p>
                      <a:r>
                        <a:rPr lang="en-GB" sz="1400" u="none" strike="noStrike" kern="1200" baseline="0" dirty="0"/>
                        <a:t>BFC</a:t>
                      </a:r>
                      <a:endParaRPr lang="en-GB" sz="1400" dirty="0"/>
                    </a:p>
                  </a:txBody>
                  <a:tcPr marL="121872" marR="121872"/>
                </a:tc>
                <a:tc>
                  <a:txBody>
                    <a:bodyPr/>
                    <a:lstStyle/>
                    <a:p>
                      <a:r>
                        <a:rPr lang="en-GB" sz="1400" u="none" strike="noStrike" kern="1200" baseline="0" dirty="0"/>
                        <a:t>Rd, #lsb, #width</a:t>
                      </a:r>
                      <a:endParaRPr lang="en-GB" sz="1400" dirty="0"/>
                    </a:p>
                  </a:txBody>
                  <a:tcPr marL="121872" marR="121872"/>
                </a:tc>
                <a:tc>
                  <a:txBody>
                    <a:bodyPr/>
                    <a:lstStyle/>
                    <a:p>
                      <a:r>
                        <a:rPr lang="en-GB" sz="1400" u="none" strike="noStrike" kern="1200" baseline="0" dirty="0"/>
                        <a:t>Bit Field Clear</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8"/>
                  </a:ext>
                </a:extLst>
              </a:tr>
              <a:tr h="351775">
                <a:tc>
                  <a:txBody>
                    <a:bodyPr/>
                    <a:lstStyle/>
                    <a:p>
                      <a:r>
                        <a:rPr lang="en-GB" sz="1400" u="none" strike="noStrike" kern="1200" baseline="0" dirty="0"/>
                        <a:t>BFI</a:t>
                      </a:r>
                      <a:endParaRPr lang="en-GB" sz="1400" dirty="0"/>
                    </a:p>
                  </a:txBody>
                  <a:tcPr marL="121872" marR="121872"/>
                </a:tc>
                <a:tc>
                  <a:txBody>
                    <a:bodyPr/>
                    <a:lstStyle/>
                    <a:p>
                      <a:r>
                        <a:rPr lang="en-GB" sz="1400" u="none" strike="noStrike" kern="1200" baseline="0" dirty="0"/>
                        <a:t>Rd, Rn, #lsb, #width</a:t>
                      </a:r>
                      <a:endParaRPr lang="en-GB" sz="1400" dirty="0"/>
                    </a:p>
                  </a:txBody>
                  <a:tcPr marL="121872" marR="121872"/>
                </a:tc>
                <a:tc>
                  <a:txBody>
                    <a:bodyPr/>
                    <a:lstStyle/>
                    <a:p>
                      <a:r>
                        <a:rPr lang="en-GB" sz="1400" u="none" strike="noStrike" kern="1200" baseline="0" dirty="0"/>
                        <a:t>Bit Field Insert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351775">
                <a:tc>
                  <a:txBody>
                    <a:bodyPr/>
                    <a:lstStyle/>
                    <a:p>
                      <a:r>
                        <a:rPr lang="en-GB" sz="1400" u="none" strike="noStrike" kern="1200" baseline="0" dirty="0"/>
                        <a:t>BIC, BICS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Bit Clear</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10"/>
                  </a:ext>
                </a:extLst>
              </a:tr>
              <a:tr h="351775">
                <a:tc>
                  <a:txBody>
                    <a:bodyPr/>
                    <a:lstStyle/>
                    <a:p>
                      <a:r>
                        <a:rPr lang="en-GB" sz="1400" u="none" strike="noStrike" kern="1200" baseline="0" dirty="0"/>
                        <a:t>BKPT</a:t>
                      </a:r>
                      <a:endParaRPr lang="en-GB" sz="1400" dirty="0"/>
                    </a:p>
                  </a:txBody>
                  <a:tcPr marL="121872" marR="121872"/>
                </a:tc>
                <a:tc>
                  <a:txBody>
                    <a:bodyPr/>
                    <a:lstStyle/>
                    <a:p>
                      <a:r>
                        <a:rPr lang="en-GB" sz="1400" u="none" strike="noStrike" kern="1200" baseline="0" dirty="0"/>
                        <a:t>#imm</a:t>
                      </a:r>
                      <a:endParaRPr lang="en-GB" sz="1400" dirty="0"/>
                    </a:p>
                  </a:txBody>
                  <a:tcPr marL="121872" marR="121872"/>
                </a:tc>
                <a:tc>
                  <a:txBody>
                    <a:bodyPr/>
                    <a:lstStyle/>
                    <a:p>
                      <a:r>
                        <a:rPr lang="en-GB" sz="1400" u="none" strike="noStrike" kern="1200" baseline="0" dirty="0"/>
                        <a:t>Breakpoint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r h="351775">
                <a:tc>
                  <a:txBody>
                    <a:bodyPr/>
                    <a:lstStyle/>
                    <a:p>
                      <a:r>
                        <a:rPr lang="en-GB" sz="1400" u="none" strike="noStrike" kern="1200" baseline="0" dirty="0"/>
                        <a:t>BL</a:t>
                      </a:r>
                      <a:endParaRPr lang="en-GB" sz="1400" dirty="0"/>
                    </a:p>
                  </a:txBody>
                  <a:tcPr marL="121872" marR="121872"/>
                </a:tc>
                <a:tc>
                  <a:txBody>
                    <a:bodyPr/>
                    <a:lstStyle/>
                    <a:p>
                      <a:r>
                        <a:rPr lang="en-GB" sz="1400" u="none" strike="noStrike" kern="1200" baseline="0" dirty="0"/>
                        <a:t>label</a:t>
                      </a:r>
                      <a:endParaRPr lang="en-GB" sz="1400" dirty="0"/>
                    </a:p>
                  </a:txBody>
                  <a:tcPr marL="121872" marR="121872"/>
                </a:tc>
                <a:tc>
                  <a:txBody>
                    <a:bodyPr/>
                    <a:lstStyle/>
                    <a:p>
                      <a:r>
                        <a:rPr lang="en-GB" sz="1400" u="none" strike="noStrike" kern="1200" baseline="0" dirty="0"/>
                        <a:t>Branch with Link</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2"/>
                  </a:ext>
                </a:extLst>
              </a:tr>
              <a:tr h="351775">
                <a:tc>
                  <a:txBody>
                    <a:bodyPr/>
                    <a:lstStyle/>
                    <a:p>
                      <a:r>
                        <a:rPr lang="en-GB" sz="1400" u="none" strike="noStrike" kern="1200" baseline="0" dirty="0"/>
                        <a:t>BLX</a:t>
                      </a:r>
                      <a:endParaRPr lang="en-GB" sz="1400" dirty="0"/>
                    </a:p>
                  </a:txBody>
                  <a:tcPr marL="121872" marR="121872"/>
                </a:tc>
                <a:tc>
                  <a:txBody>
                    <a:bodyPr/>
                    <a:lstStyle/>
                    <a:p>
                      <a:r>
                        <a:rPr lang="en-GB" sz="1400" u="none" strike="noStrike" kern="1200" baseline="0" dirty="0"/>
                        <a:t>Rm</a:t>
                      </a:r>
                      <a:endParaRPr lang="en-GB" sz="1400" dirty="0"/>
                    </a:p>
                  </a:txBody>
                  <a:tcPr marL="121872" marR="121872"/>
                </a:tc>
                <a:tc>
                  <a:txBody>
                    <a:bodyPr/>
                    <a:lstStyle/>
                    <a:p>
                      <a:r>
                        <a:rPr lang="en-GB" sz="1400" u="none" strike="noStrike" kern="1200" baseline="0" dirty="0"/>
                        <a:t>Branch indirect with Link</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3"/>
                  </a:ext>
                </a:extLst>
              </a:tr>
              <a:tr h="351775">
                <a:tc>
                  <a:txBody>
                    <a:bodyPr/>
                    <a:lstStyle/>
                    <a:p>
                      <a:r>
                        <a:rPr lang="en-GB" sz="1400" u="none" strike="noStrike" kern="1200" baseline="0" dirty="0"/>
                        <a:t>BX</a:t>
                      </a:r>
                      <a:endParaRPr lang="en-GB" sz="1400" dirty="0"/>
                    </a:p>
                  </a:txBody>
                  <a:tcPr marL="121872" marR="121872"/>
                </a:tc>
                <a:tc>
                  <a:txBody>
                    <a:bodyPr/>
                    <a:lstStyle/>
                    <a:p>
                      <a:r>
                        <a:rPr lang="en-GB" sz="1400" u="none" strike="noStrike" kern="1200" baseline="0" dirty="0"/>
                        <a:t>Rm</a:t>
                      </a:r>
                      <a:endParaRPr lang="en-GB" sz="1400" dirty="0"/>
                    </a:p>
                  </a:txBody>
                  <a:tcPr marL="121872" marR="121872"/>
                </a:tc>
                <a:tc>
                  <a:txBody>
                    <a:bodyPr/>
                    <a:lstStyle/>
                    <a:p>
                      <a:r>
                        <a:rPr lang="en-GB" sz="1400" u="none" strike="noStrike" kern="1200" baseline="0" dirty="0"/>
                        <a:t>Branch indirect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5030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7" name="Content Placeholder 5">
            <a:extLst>
              <a:ext uri="{FF2B5EF4-FFF2-40B4-BE49-F238E27FC236}">
                <a16:creationId xmlns:a16="http://schemas.microsoft.com/office/drawing/2014/main" id="{9F224B71-6577-41E5-BE9A-A8DBFD895FB3}"/>
              </a:ext>
            </a:extLst>
          </p:cNvPr>
          <p:cNvGraphicFramePr>
            <a:graphicFrameLocks noGrp="1"/>
          </p:cNvGraphicFramePr>
          <p:nvPr>
            <p:ph idx="1"/>
            <p:extLst>
              <p:ext uri="{D42A27DB-BD31-4B8C-83A1-F6EECF244321}">
                <p14:modId xmlns:p14="http://schemas.microsoft.com/office/powerpoint/2010/main" val="2244114902"/>
              </p:ext>
            </p:extLst>
          </p:nvPr>
        </p:nvGraphicFramePr>
        <p:xfrm>
          <a:off x="433668" y="1098286"/>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CBNZ</a:t>
                      </a:r>
                    </a:p>
                  </a:txBody>
                  <a:tcPr anchor="ctr"/>
                </a:tc>
                <a:tc>
                  <a:txBody>
                    <a:bodyPr/>
                    <a:lstStyle/>
                    <a:p>
                      <a:r>
                        <a:rPr lang="en-GB" sz="1400" dirty="0"/>
                        <a:t>Rn, label</a:t>
                      </a:r>
                    </a:p>
                  </a:txBody>
                  <a:tcPr anchor="ctr"/>
                </a:tc>
                <a:tc>
                  <a:txBody>
                    <a:bodyPr/>
                    <a:lstStyle/>
                    <a:p>
                      <a:r>
                        <a:rPr lang="en-GB" sz="1400" dirty="0"/>
                        <a:t>Compare and Branch if Non Zero</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dirty="0"/>
                        <a:t>CBZ</a:t>
                      </a:r>
                    </a:p>
                  </a:txBody>
                  <a:tcPr anchor="ctr"/>
                </a:tc>
                <a:tc>
                  <a:txBody>
                    <a:bodyPr/>
                    <a:lstStyle/>
                    <a:p>
                      <a:r>
                        <a:rPr lang="en-GB" sz="1400" dirty="0"/>
                        <a:t>Rn, label</a:t>
                      </a:r>
                    </a:p>
                  </a:txBody>
                  <a:tcPr anchor="ctr"/>
                </a:tc>
                <a:tc>
                  <a:txBody>
                    <a:bodyPr/>
                    <a:lstStyle/>
                    <a:p>
                      <a:r>
                        <a:rPr lang="en-GB" sz="1400" dirty="0"/>
                        <a:t>Compare and Branch if Zero</a:t>
                      </a:r>
                    </a:p>
                  </a:txBody>
                  <a:tcPr anchor="ctr"/>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CLREX</a:t>
                      </a:r>
                    </a:p>
                  </a:txBody>
                  <a:tcPr anchor="ctr"/>
                </a:tc>
                <a:tc>
                  <a:txBody>
                    <a:bodyPr/>
                    <a:lstStyle/>
                    <a:p>
                      <a:endParaRPr lang="en-GB" sz="1400" dirty="0"/>
                    </a:p>
                  </a:txBody>
                  <a:tcPr anchor="ctr"/>
                </a:tc>
                <a:tc>
                  <a:txBody>
                    <a:bodyPr/>
                    <a:lstStyle/>
                    <a:p>
                      <a:r>
                        <a:rPr lang="en-GB" sz="1400" dirty="0"/>
                        <a:t>Clear Exclusive</a:t>
                      </a:r>
                    </a:p>
                  </a:txBody>
                  <a:tcPr anchor="ctr"/>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dirty="0"/>
                        <a:t>CLZ</a:t>
                      </a:r>
                    </a:p>
                  </a:txBody>
                  <a:tcPr anchor="ctr"/>
                </a:tc>
                <a:tc>
                  <a:txBody>
                    <a:bodyPr/>
                    <a:lstStyle/>
                    <a:p>
                      <a:r>
                        <a:rPr lang="en-GB" sz="1400" dirty="0"/>
                        <a:t>Rd, Rm</a:t>
                      </a:r>
                    </a:p>
                  </a:txBody>
                  <a:tcPr anchor="ctr"/>
                </a:tc>
                <a:tc>
                  <a:txBody>
                    <a:bodyPr/>
                    <a:lstStyle/>
                    <a:p>
                      <a:r>
                        <a:rPr lang="en-GB" sz="1400" dirty="0"/>
                        <a:t>Count Leading Zeros</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CMN</a:t>
                      </a:r>
                    </a:p>
                  </a:txBody>
                  <a:tcPr anchor="ctr"/>
                </a:tc>
                <a:tc>
                  <a:txBody>
                    <a:bodyPr/>
                    <a:lstStyle/>
                    <a:p>
                      <a:r>
                        <a:rPr lang="en-GB" sz="1400" dirty="0"/>
                        <a:t>Rn, Op2</a:t>
                      </a:r>
                    </a:p>
                  </a:txBody>
                  <a:tcPr anchor="ctr"/>
                </a:tc>
                <a:tc>
                  <a:txBody>
                    <a:bodyPr/>
                    <a:lstStyle/>
                    <a:p>
                      <a:r>
                        <a:rPr lang="en-GB" sz="1400" dirty="0"/>
                        <a:t>Compare Negative</a:t>
                      </a:r>
                    </a:p>
                  </a:txBody>
                  <a:tcPr anchor="ctr"/>
                </a:tc>
                <a:tc>
                  <a:txBody>
                    <a:bodyPr/>
                    <a:lstStyle/>
                    <a:p>
                      <a:r>
                        <a:rPr lang="en-GB" sz="1400" dirty="0"/>
                        <a:t>N,Z,C,V</a:t>
                      </a:r>
                    </a:p>
                  </a:txBody>
                  <a:tcPr anchor="ctr"/>
                </a:tc>
                <a:extLst>
                  <a:ext uri="{0D108BD9-81ED-4DB2-BD59-A6C34878D82A}">
                    <a16:rowId xmlns:a16="http://schemas.microsoft.com/office/drawing/2014/main" val="10005"/>
                  </a:ext>
                </a:extLst>
              </a:tr>
              <a:tr h="376849">
                <a:tc>
                  <a:txBody>
                    <a:bodyPr/>
                    <a:lstStyle/>
                    <a:p>
                      <a:r>
                        <a:rPr lang="en-GB" sz="1400" dirty="0"/>
                        <a:t>CMP</a:t>
                      </a:r>
                    </a:p>
                  </a:txBody>
                  <a:tcPr anchor="ctr"/>
                </a:tc>
                <a:tc>
                  <a:txBody>
                    <a:bodyPr/>
                    <a:lstStyle/>
                    <a:p>
                      <a:r>
                        <a:rPr lang="en-GB" sz="1400" dirty="0"/>
                        <a:t>Rn, Op2</a:t>
                      </a:r>
                    </a:p>
                  </a:txBody>
                  <a:tcPr anchor="ctr"/>
                </a:tc>
                <a:tc>
                  <a:txBody>
                    <a:bodyPr/>
                    <a:lstStyle/>
                    <a:p>
                      <a:r>
                        <a:rPr lang="en-GB" sz="1400" dirty="0"/>
                        <a:t>Compare</a:t>
                      </a:r>
                    </a:p>
                  </a:txBody>
                  <a:tcPr anchor="ctr"/>
                </a:tc>
                <a:tc>
                  <a:txBody>
                    <a:bodyPr/>
                    <a:lstStyle/>
                    <a:p>
                      <a:r>
                        <a:rPr lang="en-GB" sz="1400" dirty="0"/>
                        <a:t>N,Z,C,V</a:t>
                      </a:r>
                    </a:p>
                  </a:txBody>
                  <a:tcPr anchor="ctr"/>
                </a:tc>
                <a:extLst>
                  <a:ext uri="{0D108BD9-81ED-4DB2-BD59-A6C34878D82A}">
                    <a16:rowId xmlns:a16="http://schemas.microsoft.com/office/drawing/2014/main" val="10006"/>
                  </a:ext>
                </a:extLst>
              </a:tr>
              <a:tr h="376849">
                <a:tc>
                  <a:txBody>
                    <a:bodyPr/>
                    <a:lstStyle/>
                    <a:p>
                      <a:r>
                        <a:rPr lang="en-GB" sz="1400" dirty="0"/>
                        <a:t>CPSID</a:t>
                      </a:r>
                    </a:p>
                  </a:txBody>
                  <a:tcPr anchor="ctr"/>
                </a:tc>
                <a:tc>
                  <a:txBody>
                    <a:bodyPr/>
                    <a:lstStyle/>
                    <a:p>
                      <a:r>
                        <a:rPr lang="en-GB" sz="1400" dirty="0"/>
                        <a:t>i</a:t>
                      </a:r>
                    </a:p>
                  </a:txBody>
                  <a:tcPr anchor="ctr"/>
                </a:tc>
                <a:tc>
                  <a:txBody>
                    <a:bodyPr/>
                    <a:lstStyle/>
                    <a:p>
                      <a:r>
                        <a:rPr lang="en-GB" sz="1400" dirty="0"/>
                        <a:t>Change Processor State, Disable Interrupts</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CPSIE</a:t>
                      </a:r>
                    </a:p>
                  </a:txBody>
                  <a:tcPr anchor="ctr"/>
                </a:tc>
                <a:tc>
                  <a:txBody>
                    <a:bodyPr/>
                    <a:lstStyle/>
                    <a:p>
                      <a:r>
                        <a:rPr lang="en-GB" sz="1400" dirty="0"/>
                        <a:t>i</a:t>
                      </a:r>
                    </a:p>
                  </a:txBody>
                  <a:tcPr anchor="ctr"/>
                </a:tc>
                <a:tc>
                  <a:txBody>
                    <a:bodyPr/>
                    <a:lstStyle/>
                    <a:p>
                      <a:r>
                        <a:rPr lang="en-GB" sz="1400" dirty="0"/>
                        <a:t>Change Processor State, Enable Interrupts</a:t>
                      </a:r>
                    </a:p>
                  </a:txBody>
                  <a:tcPr anchor="ctr"/>
                </a:tc>
                <a:tc>
                  <a:txBody>
                    <a:bodyPr/>
                    <a:lstStyle/>
                    <a:p>
                      <a:endParaRPr lang="en-GB" sz="1400" dirty="0"/>
                    </a:p>
                  </a:txBody>
                  <a:tcPr anchor="ctr"/>
                </a:tc>
                <a:extLst>
                  <a:ext uri="{0D108BD9-81ED-4DB2-BD59-A6C34878D82A}">
                    <a16:rowId xmlns:a16="http://schemas.microsoft.com/office/drawing/2014/main" val="10008"/>
                  </a:ext>
                </a:extLst>
              </a:tr>
              <a:tr h="376849">
                <a:tc>
                  <a:txBody>
                    <a:bodyPr/>
                    <a:lstStyle/>
                    <a:p>
                      <a:r>
                        <a:rPr lang="en-GB" sz="1400" dirty="0"/>
                        <a:t>DMB</a:t>
                      </a:r>
                    </a:p>
                  </a:txBody>
                  <a:tcPr anchor="ctr"/>
                </a:tc>
                <a:tc>
                  <a:txBody>
                    <a:bodyPr/>
                    <a:lstStyle/>
                    <a:p>
                      <a:endParaRPr lang="en-GB" sz="1400" dirty="0"/>
                    </a:p>
                  </a:txBody>
                  <a:tcPr anchor="ctr"/>
                </a:tc>
                <a:tc>
                  <a:txBody>
                    <a:bodyPr/>
                    <a:lstStyle/>
                    <a:p>
                      <a:r>
                        <a:rPr lang="en-GB" sz="1400" dirty="0"/>
                        <a:t>Data Memory Barrier</a:t>
                      </a:r>
                    </a:p>
                  </a:txBody>
                  <a:tcPr anchor="ctr"/>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dirty="0"/>
                        <a:t>DSB</a:t>
                      </a:r>
                    </a:p>
                  </a:txBody>
                  <a:tcPr anchor="ctr"/>
                </a:tc>
                <a:tc>
                  <a:txBody>
                    <a:bodyPr/>
                    <a:lstStyle/>
                    <a:p>
                      <a:endParaRPr lang="en-GB" sz="1400" dirty="0"/>
                    </a:p>
                  </a:txBody>
                  <a:tcPr anchor="ctr"/>
                </a:tc>
                <a:tc>
                  <a:txBody>
                    <a:bodyPr/>
                    <a:lstStyle/>
                    <a:p>
                      <a:r>
                        <a:rPr lang="en-GB" sz="1400" dirty="0"/>
                        <a:t>Data Synchronization Barrier</a:t>
                      </a:r>
                    </a:p>
                  </a:txBody>
                  <a:tcPr anchor="ctr"/>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dirty="0"/>
                        <a:t>EOR, EORS</a:t>
                      </a:r>
                    </a:p>
                  </a:txBody>
                  <a:tcPr anchor="ctr"/>
                </a:tc>
                <a:tc>
                  <a:txBody>
                    <a:bodyPr/>
                    <a:lstStyle/>
                    <a:p>
                      <a:r>
                        <a:rPr lang="en-GB" sz="1400" dirty="0"/>
                        <a:t>{Rd,} Rn, Op2</a:t>
                      </a:r>
                    </a:p>
                  </a:txBody>
                  <a:tcPr anchor="ctr"/>
                </a:tc>
                <a:tc>
                  <a:txBody>
                    <a:bodyPr/>
                    <a:lstStyle/>
                    <a:p>
                      <a:r>
                        <a:rPr lang="en-GB" sz="1400" dirty="0"/>
                        <a:t>Exclusive OR</a:t>
                      </a:r>
                    </a:p>
                  </a:txBody>
                  <a:tcPr anchor="ctr"/>
                </a:tc>
                <a:tc>
                  <a:txBody>
                    <a:bodyPr/>
                    <a:lstStyle/>
                    <a:p>
                      <a:r>
                        <a:rPr lang="en-GB" sz="1400" dirty="0"/>
                        <a:t>N,Z,C</a:t>
                      </a:r>
                    </a:p>
                  </a:txBody>
                  <a:tcPr anchor="ctr"/>
                </a:tc>
                <a:extLst>
                  <a:ext uri="{0D108BD9-81ED-4DB2-BD59-A6C34878D82A}">
                    <a16:rowId xmlns:a16="http://schemas.microsoft.com/office/drawing/2014/main" val="10011"/>
                  </a:ext>
                </a:extLst>
              </a:tr>
              <a:tr h="376849">
                <a:tc>
                  <a:txBody>
                    <a:bodyPr/>
                    <a:lstStyle/>
                    <a:p>
                      <a:r>
                        <a:rPr lang="en-GB" sz="1400" dirty="0"/>
                        <a:t>ISB</a:t>
                      </a:r>
                    </a:p>
                  </a:txBody>
                  <a:tcPr anchor="ctr"/>
                </a:tc>
                <a:tc>
                  <a:txBody>
                    <a:bodyPr/>
                    <a:lstStyle/>
                    <a:p>
                      <a:r>
                        <a:rPr lang="en-GB" sz="1400" dirty="0"/>
                        <a:t>-</a:t>
                      </a:r>
                    </a:p>
                  </a:txBody>
                  <a:tcPr anchor="ctr"/>
                </a:tc>
                <a:tc>
                  <a:txBody>
                    <a:bodyPr/>
                    <a:lstStyle/>
                    <a:p>
                      <a:r>
                        <a:rPr lang="en-GB" sz="1400" dirty="0"/>
                        <a:t>Instruction Synchronization Barrier</a:t>
                      </a:r>
                    </a:p>
                  </a:txBody>
                  <a:tcPr anchor="ctr"/>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3009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8E8EABA6-F868-4B87-8C81-4D9BFF16741A}"/>
              </a:ext>
            </a:extLst>
          </p:cNvPr>
          <p:cNvGraphicFramePr>
            <a:graphicFrameLocks noGrp="1"/>
          </p:cNvGraphicFramePr>
          <p:nvPr>
            <p:ph idx="1"/>
            <p:extLst>
              <p:ext uri="{D42A27DB-BD31-4B8C-83A1-F6EECF244321}">
                <p14:modId xmlns:p14="http://schemas.microsoft.com/office/powerpoint/2010/main" val="2619887532"/>
              </p:ext>
            </p:extLst>
          </p:nvPr>
        </p:nvGraphicFramePr>
        <p:xfrm>
          <a:off x="453011" y="962025"/>
          <a:ext cx="11258989" cy="5126042"/>
        </p:xfrm>
        <a:graphic>
          <a:graphicData uri="http://schemas.openxmlformats.org/drawingml/2006/table">
            <a:tbl>
              <a:tblPr firstRow="1" bandRow="1">
                <a:tableStyleId>{69012ECD-51FC-41F1-AA8D-1B2483CD663E}</a:tableStyleId>
              </a:tblPr>
              <a:tblGrid>
                <a:gridCol w="2447837">
                  <a:extLst>
                    <a:ext uri="{9D8B030D-6E8A-4147-A177-3AD203B41FA5}">
                      <a16:colId xmlns:a16="http://schemas.microsoft.com/office/drawing/2014/main" val="20000"/>
                    </a:ext>
                  </a:extLst>
                </a:gridCol>
                <a:gridCol w="2598158">
                  <a:extLst>
                    <a:ext uri="{9D8B030D-6E8A-4147-A177-3AD203B41FA5}">
                      <a16:colId xmlns:a16="http://schemas.microsoft.com/office/drawing/2014/main" val="20001"/>
                    </a:ext>
                  </a:extLst>
                </a:gridCol>
                <a:gridCol w="5215148">
                  <a:extLst>
                    <a:ext uri="{9D8B030D-6E8A-4147-A177-3AD203B41FA5}">
                      <a16:colId xmlns:a16="http://schemas.microsoft.com/office/drawing/2014/main" val="20002"/>
                    </a:ext>
                  </a:extLst>
                </a:gridCol>
                <a:gridCol w="997846">
                  <a:extLst>
                    <a:ext uri="{9D8B030D-6E8A-4147-A177-3AD203B41FA5}">
                      <a16:colId xmlns:a16="http://schemas.microsoft.com/office/drawing/2014/main" val="20003"/>
                    </a:ext>
                  </a:extLst>
                </a:gridCol>
              </a:tblGrid>
              <a:tr h="372689">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432123">
                <a:tc>
                  <a:txBody>
                    <a:bodyPr/>
                    <a:lstStyle/>
                    <a:p>
                      <a:r>
                        <a:rPr lang="en-GB" sz="1400" u="none" strike="noStrike" kern="1200" baseline="0" dirty="0"/>
                        <a:t>IT</a:t>
                      </a:r>
                      <a:endParaRPr lang="en-GB" sz="1400" dirty="0"/>
                    </a:p>
                  </a:txBody>
                  <a:tcPr marL="121872" marR="121872"/>
                </a:tc>
                <a:tc>
                  <a:txBody>
                    <a:bodyPr/>
                    <a:lstStyle/>
                    <a:p>
                      <a:endParaRPr lang="en-GB" sz="1400" dirty="0"/>
                    </a:p>
                  </a:txBody>
                  <a:tcPr marL="121872" marR="121872"/>
                </a:tc>
                <a:tc>
                  <a:txBody>
                    <a:bodyPr/>
                    <a:lstStyle/>
                    <a:p>
                      <a:r>
                        <a:rPr lang="en-GB" sz="1400" u="none" strike="noStrike" kern="1200" baseline="0" dirty="0"/>
                        <a:t>If-Then condition block</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1"/>
                  </a:ext>
                </a:extLst>
              </a:tr>
              <a:tr h="432123">
                <a:tc>
                  <a:txBody>
                    <a:bodyPr/>
                    <a:lstStyle/>
                    <a:p>
                      <a:r>
                        <a:rPr lang="en-GB" sz="1400" u="none" strike="noStrike" kern="1200" baseline="0" dirty="0"/>
                        <a:t>LDM</a:t>
                      </a:r>
                      <a:endParaRPr lang="en-GB" sz="1400" dirty="0"/>
                    </a:p>
                  </a:txBody>
                  <a:tcPr marL="121872" marR="121872"/>
                </a:tc>
                <a:tc>
                  <a:txBody>
                    <a:bodyPr/>
                    <a:lstStyle/>
                    <a:p>
                      <a:r>
                        <a:rPr lang="en-GB" sz="1400" u="none" strike="noStrike" kern="1200" baseline="0" dirty="0"/>
                        <a:t>Rn{!}, reglist</a:t>
                      </a:r>
                      <a:endParaRPr lang="en-GB" sz="1400" dirty="0"/>
                    </a:p>
                  </a:txBody>
                  <a:tcPr marL="121872" marR="121872"/>
                </a:tc>
                <a:tc>
                  <a:txBody>
                    <a:bodyPr/>
                    <a:lstStyle/>
                    <a:p>
                      <a:r>
                        <a:rPr lang="en-GB" sz="1400" u="none" strike="noStrike" kern="1200" baseline="0" dirty="0"/>
                        <a:t>Load Multiple registers, increment after</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2"/>
                  </a:ext>
                </a:extLst>
              </a:tr>
              <a:tr h="432123">
                <a:tc>
                  <a:txBody>
                    <a:bodyPr/>
                    <a:lstStyle/>
                    <a:p>
                      <a:r>
                        <a:rPr lang="en-GB" sz="1400" u="none" strike="noStrike" kern="1200" baseline="0" dirty="0"/>
                        <a:t>LDMDB, LDMEA</a:t>
                      </a:r>
                      <a:endParaRPr lang="en-GB" sz="1400" dirty="0"/>
                    </a:p>
                  </a:txBody>
                  <a:tcPr marL="121872" marR="121872"/>
                </a:tc>
                <a:tc>
                  <a:txBody>
                    <a:bodyPr/>
                    <a:lstStyle/>
                    <a:p>
                      <a:r>
                        <a:rPr lang="en-GB" sz="1400" u="none" strike="noStrike" kern="1200" baseline="0" dirty="0"/>
                        <a:t>Rn{!}, reglist</a:t>
                      </a:r>
                      <a:endParaRPr lang="en-GB" sz="1400" dirty="0"/>
                    </a:p>
                  </a:txBody>
                  <a:tcPr marL="121872" marR="121872"/>
                </a:tc>
                <a:tc>
                  <a:txBody>
                    <a:bodyPr/>
                    <a:lstStyle/>
                    <a:p>
                      <a:r>
                        <a:rPr lang="en-GB" sz="1400" u="none" strike="noStrike" kern="1200" baseline="0" dirty="0"/>
                        <a:t>Load Multiple registers, decrement before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3"/>
                  </a:ext>
                </a:extLst>
              </a:tr>
              <a:tr h="432123">
                <a:tc>
                  <a:txBody>
                    <a:bodyPr/>
                    <a:lstStyle/>
                    <a:p>
                      <a:r>
                        <a:rPr lang="en-GB" sz="1400" u="none" strike="noStrike" kern="1200" baseline="0" dirty="0"/>
                        <a:t>LDMFD, LDMIA</a:t>
                      </a:r>
                      <a:endParaRPr lang="en-GB" sz="1400" dirty="0"/>
                    </a:p>
                  </a:txBody>
                  <a:tcPr marL="121872" marR="121872"/>
                </a:tc>
                <a:tc>
                  <a:txBody>
                    <a:bodyPr/>
                    <a:lstStyle/>
                    <a:p>
                      <a:r>
                        <a:rPr lang="en-GB" sz="1400" u="none" strike="noStrike" kern="1200" baseline="0" dirty="0"/>
                        <a:t>Rn{!}, reglist</a:t>
                      </a:r>
                      <a:endParaRPr lang="en-GB" sz="1400" dirty="0"/>
                    </a:p>
                  </a:txBody>
                  <a:tcPr marL="121872" marR="121872"/>
                </a:tc>
                <a:tc>
                  <a:txBody>
                    <a:bodyPr/>
                    <a:lstStyle/>
                    <a:p>
                      <a:r>
                        <a:rPr lang="en-GB" sz="1400" u="none" strike="noStrike" kern="1200" baseline="0" dirty="0"/>
                        <a:t>Load Multiple registers, increment after</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4"/>
                  </a:ext>
                </a:extLst>
              </a:tr>
              <a:tr h="432123">
                <a:tc>
                  <a:txBody>
                    <a:bodyPr/>
                    <a:lstStyle/>
                    <a:p>
                      <a:r>
                        <a:rPr lang="en-GB" sz="1400" u="none" strike="noStrike" kern="1200" baseline="0" dirty="0"/>
                        <a:t>LDR</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Load Register with 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5"/>
                  </a:ext>
                </a:extLst>
              </a:tr>
              <a:tr h="432123">
                <a:tc>
                  <a:txBody>
                    <a:bodyPr/>
                    <a:lstStyle/>
                    <a:p>
                      <a:r>
                        <a:rPr lang="en-GB" sz="1400" u="none" strike="noStrike" kern="1200" baseline="0" dirty="0"/>
                        <a:t>LDRB, LDRBT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Load Register with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6"/>
                  </a:ext>
                </a:extLst>
              </a:tr>
              <a:tr h="432123">
                <a:tc>
                  <a:txBody>
                    <a:bodyPr/>
                    <a:lstStyle/>
                    <a:p>
                      <a:r>
                        <a:rPr lang="en-GB" sz="1400" u="none" strike="noStrike" kern="1200" baseline="0" dirty="0"/>
                        <a:t>LDRD</a:t>
                      </a:r>
                      <a:endParaRPr lang="en-GB" sz="1400" dirty="0"/>
                    </a:p>
                  </a:txBody>
                  <a:tcPr marL="121872" marR="121872"/>
                </a:tc>
                <a:tc>
                  <a:txBody>
                    <a:bodyPr/>
                    <a:lstStyle/>
                    <a:p>
                      <a:r>
                        <a:rPr lang="en-GB" sz="1400" u="none" strike="noStrike" kern="1200" baseline="0" dirty="0"/>
                        <a:t>Rt, Rt2, [Rn, #offset]</a:t>
                      </a:r>
                      <a:endParaRPr lang="en-GB" sz="1400" dirty="0"/>
                    </a:p>
                  </a:txBody>
                  <a:tcPr marL="121872" marR="121872"/>
                </a:tc>
                <a:tc>
                  <a:txBody>
                    <a:bodyPr/>
                    <a:lstStyle/>
                    <a:p>
                      <a:r>
                        <a:rPr lang="en-GB" sz="1400" u="none" strike="noStrike" kern="1200" baseline="0" dirty="0"/>
                        <a:t>Load Register with two bytes</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432123">
                <a:tc>
                  <a:txBody>
                    <a:bodyPr/>
                    <a:lstStyle/>
                    <a:p>
                      <a:r>
                        <a:rPr lang="en-GB" sz="1400" u="none" strike="noStrike" kern="1200" baseline="0" dirty="0"/>
                        <a:t>LDREX</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Load Register Exclusive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8"/>
                  </a:ext>
                </a:extLst>
              </a:tr>
              <a:tr h="432123">
                <a:tc>
                  <a:txBody>
                    <a:bodyPr/>
                    <a:lstStyle/>
                    <a:p>
                      <a:r>
                        <a:rPr lang="en-GB" sz="1400" u="none" strike="noStrike" kern="1200" baseline="0" dirty="0"/>
                        <a:t>LDREXB</a:t>
                      </a:r>
                      <a:endParaRPr lang="en-GB" sz="1400" dirty="0"/>
                    </a:p>
                  </a:txBody>
                  <a:tcPr marL="121872" marR="121872"/>
                </a:tc>
                <a:tc>
                  <a:txBody>
                    <a:bodyPr/>
                    <a:lstStyle/>
                    <a:p>
                      <a:r>
                        <a:rPr lang="en-GB" sz="1400" u="none" strike="noStrike" kern="1200" baseline="0" dirty="0"/>
                        <a:t>Rt, [Rn]</a:t>
                      </a:r>
                      <a:endParaRPr lang="en-GB" sz="1400" dirty="0"/>
                    </a:p>
                  </a:txBody>
                  <a:tcPr marL="121872" marR="121872"/>
                </a:tc>
                <a:tc>
                  <a:txBody>
                    <a:bodyPr/>
                    <a:lstStyle/>
                    <a:p>
                      <a:r>
                        <a:rPr lang="en-GB" sz="1400" u="none" strike="noStrike" kern="1200" baseline="0" dirty="0"/>
                        <a:t>Load Register Exclusive with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432123">
                <a:tc>
                  <a:txBody>
                    <a:bodyPr/>
                    <a:lstStyle/>
                    <a:p>
                      <a:r>
                        <a:rPr lang="en-GB" sz="1400" u="none" strike="noStrike" kern="1200" baseline="0" dirty="0"/>
                        <a:t>LDREXH</a:t>
                      </a:r>
                      <a:endParaRPr lang="en-GB" sz="1400" dirty="0"/>
                    </a:p>
                  </a:txBody>
                  <a:tcPr marL="121872" marR="121872"/>
                </a:tc>
                <a:tc>
                  <a:txBody>
                    <a:bodyPr/>
                    <a:lstStyle/>
                    <a:p>
                      <a:r>
                        <a:rPr lang="en-GB" sz="1400" u="none" strike="noStrike" kern="1200" baseline="0" dirty="0"/>
                        <a:t>Rt, [Rn]</a:t>
                      </a:r>
                      <a:endParaRPr lang="en-GB" sz="1400" dirty="0"/>
                    </a:p>
                  </a:txBody>
                  <a:tcPr marL="121872" marR="121872"/>
                </a:tc>
                <a:tc>
                  <a:txBody>
                    <a:bodyPr/>
                    <a:lstStyle/>
                    <a:p>
                      <a:r>
                        <a:rPr lang="en-GB" sz="1400" u="none" strike="noStrike" kern="1200" baseline="0" dirty="0"/>
                        <a:t>Load Register Exclusive with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0"/>
                  </a:ext>
                </a:extLst>
              </a:tr>
              <a:tr h="432123">
                <a:tc>
                  <a:txBody>
                    <a:bodyPr/>
                    <a:lstStyle/>
                    <a:p>
                      <a:r>
                        <a:rPr lang="en-GB" sz="1400" u="none" strike="noStrike" kern="1200" baseline="0" dirty="0"/>
                        <a:t>LDRH, LDRHT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Load Register with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3396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7" name="Content Placeholder 5">
            <a:extLst>
              <a:ext uri="{FF2B5EF4-FFF2-40B4-BE49-F238E27FC236}">
                <a16:creationId xmlns:a16="http://schemas.microsoft.com/office/drawing/2014/main" id="{40FE5F1D-C229-4708-9E7D-D43465451C11}"/>
              </a:ext>
            </a:extLst>
          </p:cNvPr>
          <p:cNvGraphicFramePr>
            <a:graphicFrameLocks noGrp="1"/>
          </p:cNvGraphicFramePr>
          <p:nvPr>
            <p:ph idx="1"/>
            <p:extLst>
              <p:ext uri="{D42A27DB-BD31-4B8C-83A1-F6EECF244321}">
                <p14:modId xmlns:p14="http://schemas.microsoft.com/office/powerpoint/2010/main" val="1128320104"/>
              </p:ext>
            </p:extLst>
          </p:nvPr>
        </p:nvGraphicFramePr>
        <p:xfrm>
          <a:off x="433668" y="1105443"/>
          <a:ext cx="11297676" cy="4933019"/>
        </p:xfrm>
        <a:graphic>
          <a:graphicData uri="http://schemas.openxmlformats.org/drawingml/2006/table">
            <a:tbl>
              <a:tblPr firstRow="1" bandRow="1">
                <a:tableStyleId>{69012ECD-51FC-41F1-AA8D-1B2483CD663E}</a:tableStyleId>
              </a:tblPr>
              <a:tblGrid>
                <a:gridCol w="2418406">
                  <a:extLst>
                    <a:ext uri="{9D8B030D-6E8A-4147-A177-3AD203B41FA5}">
                      <a16:colId xmlns:a16="http://schemas.microsoft.com/office/drawing/2014/main" val="20000"/>
                    </a:ext>
                  </a:extLst>
                </a:gridCol>
                <a:gridCol w="2534171">
                  <a:extLst>
                    <a:ext uri="{9D8B030D-6E8A-4147-A177-3AD203B41FA5}">
                      <a16:colId xmlns:a16="http://schemas.microsoft.com/office/drawing/2014/main" val="20001"/>
                    </a:ext>
                  </a:extLst>
                </a:gridCol>
                <a:gridCol w="5029653">
                  <a:extLst>
                    <a:ext uri="{9D8B030D-6E8A-4147-A177-3AD203B41FA5}">
                      <a16:colId xmlns:a16="http://schemas.microsoft.com/office/drawing/2014/main" val="20002"/>
                    </a:ext>
                  </a:extLst>
                </a:gridCol>
                <a:gridCol w="1315446">
                  <a:extLst>
                    <a:ext uri="{9D8B030D-6E8A-4147-A177-3AD203B41FA5}">
                      <a16:colId xmlns:a16="http://schemas.microsoft.com/office/drawing/2014/main" val="20003"/>
                    </a:ext>
                  </a:extLst>
                </a:gridCol>
              </a:tblGrid>
              <a:tr h="334535">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83207">
                <a:tc>
                  <a:txBody>
                    <a:bodyPr/>
                    <a:lstStyle/>
                    <a:p>
                      <a:r>
                        <a:rPr lang="en-GB" sz="1400" u="none" strike="noStrike" kern="1200" baseline="0" dirty="0"/>
                        <a:t>LDRSB, LDRSBT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Load Register with Signed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1"/>
                  </a:ext>
                </a:extLst>
              </a:tr>
              <a:tr h="383207">
                <a:tc>
                  <a:txBody>
                    <a:bodyPr/>
                    <a:lstStyle/>
                    <a:p>
                      <a:r>
                        <a:rPr lang="en-GB" sz="1400" u="none" strike="noStrike" kern="1200" baseline="0" dirty="0"/>
                        <a:t>LDRSH, LDRSHT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Load Register with Signed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2"/>
                  </a:ext>
                </a:extLst>
              </a:tr>
              <a:tr h="383207">
                <a:tc>
                  <a:txBody>
                    <a:bodyPr/>
                    <a:lstStyle/>
                    <a:p>
                      <a:r>
                        <a:rPr lang="en-GB" sz="1400" u="none" strike="noStrike" kern="1200" baseline="0" dirty="0"/>
                        <a:t>LDRT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Load Register with 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3"/>
                  </a:ext>
                </a:extLst>
              </a:tr>
              <a:tr h="383207">
                <a:tc>
                  <a:txBody>
                    <a:bodyPr/>
                    <a:lstStyle/>
                    <a:p>
                      <a:r>
                        <a:rPr lang="en-GB" sz="1400" u="none" strike="noStrike" kern="1200" baseline="0" dirty="0"/>
                        <a:t>LSL, LSLS</a:t>
                      </a:r>
                      <a:endParaRPr lang="en-GB" sz="1400" dirty="0"/>
                    </a:p>
                  </a:txBody>
                  <a:tcPr marL="121872" marR="121872"/>
                </a:tc>
                <a:tc>
                  <a:txBody>
                    <a:bodyPr/>
                    <a:lstStyle/>
                    <a:p>
                      <a:r>
                        <a:rPr lang="en-GB" sz="1400" u="none" strike="noStrike" kern="1200" baseline="0" dirty="0"/>
                        <a:t>Rd, Rm, &lt;Rs|#n&gt;</a:t>
                      </a:r>
                      <a:endParaRPr lang="en-GB" sz="1400" dirty="0"/>
                    </a:p>
                  </a:txBody>
                  <a:tcPr marL="121872" marR="121872"/>
                </a:tc>
                <a:tc>
                  <a:txBody>
                    <a:bodyPr/>
                    <a:lstStyle/>
                    <a:p>
                      <a:r>
                        <a:rPr lang="en-GB" sz="1400" u="none" strike="noStrike" kern="1200" baseline="0" dirty="0"/>
                        <a:t>Logical Shift Left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4"/>
                  </a:ext>
                </a:extLst>
              </a:tr>
              <a:tr h="383207">
                <a:tc>
                  <a:txBody>
                    <a:bodyPr/>
                    <a:lstStyle/>
                    <a:p>
                      <a:r>
                        <a:rPr lang="en-GB" sz="1400" u="none" strike="noStrike" kern="1200" baseline="0" dirty="0"/>
                        <a:t>LSR, LSRS</a:t>
                      </a:r>
                      <a:endParaRPr lang="en-GB" sz="1400" dirty="0"/>
                    </a:p>
                  </a:txBody>
                  <a:tcPr marL="121872" marR="121872"/>
                </a:tc>
                <a:tc>
                  <a:txBody>
                    <a:bodyPr/>
                    <a:lstStyle/>
                    <a:p>
                      <a:r>
                        <a:rPr lang="en-GB" sz="1400" u="none" strike="noStrike" kern="1200" baseline="0" dirty="0"/>
                        <a:t>Rd, Rm, &lt;Rs|#n&gt;</a:t>
                      </a:r>
                      <a:endParaRPr lang="en-GB" sz="1400" dirty="0"/>
                    </a:p>
                  </a:txBody>
                  <a:tcPr marL="121872" marR="121872"/>
                </a:tc>
                <a:tc>
                  <a:txBody>
                    <a:bodyPr/>
                    <a:lstStyle/>
                    <a:p>
                      <a:r>
                        <a:rPr lang="en-GB" sz="1400" u="none" strike="noStrike" kern="1200" baseline="0" dirty="0"/>
                        <a:t>Logical Shift Right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5"/>
                  </a:ext>
                </a:extLst>
              </a:tr>
              <a:tr h="383207">
                <a:tc>
                  <a:txBody>
                    <a:bodyPr/>
                    <a:lstStyle/>
                    <a:p>
                      <a:r>
                        <a:rPr lang="en-GB" sz="1400" u="none" strike="noStrike" kern="1200" baseline="0" dirty="0"/>
                        <a:t>MLA</a:t>
                      </a:r>
                      <a:endParaRPr lang="en-GB" sz="1400" dirty="0"/>
                    </a:p>
                  </a:txBody>
                  <a:tcPr marL="121872" marR="121872"/>
                </a:tc>
                <a:tc>
                  <a:txBody>
                    <a:bodyPr/>
                    <a:lstStyle/>
                    <a:p>
                      <a:r>
                        <a:rPr lang="en-GB" sz="1400" u="none" strike="noStrike" kern="1200" baseline="0" dirty="0"/>
                        <a:t>Rd, Rn, Rm, Ra</a:t>
                      </a:r>
                      <a:endParaRPr lang="en-GB" sz="1400" dirty="0"/>
                    </a:p>
                  </a:txBody>
                  <a:tcPr marL="121872" marR="121872"/>
                </a:tc>
                <a:tc>
                  <a:txBody>
                    <a:bodyPr/>
                    <a:lstStyle/>
                    <a:p>
                      <a:r>
                        <a:rPr lang="en-GB" sz="1400" u="none" strike="noStrike" kern="1200" baseline="0" dirty="0"/>
                        <a:t>Multiply with Accumulate, 32-bit result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6"/>
                  </a:ext>
                </a:extLst>
              </a:tr>
              <a:tr h="383207">
                <a:tc>
                  <a:txBody>
                    <a:bodyPr/>
                    <a:lstStyle/>
                    <a:p>
                      <a:r>
                        <a:rPr lang="en-GB" sz="1400" u="none" strike="noStrike" kern="1200" baseline="0" dirty="0"/>
                        <a:t>MLS</a:t>
                      </a:r>
                      <a:endParaRPr lang="en-GB" sz="1400" dirty="0"/>
                    </a:p>
                  </a:txBody>
                  <a:tcPr marL="121872" marR="121872"/>
                </a:tc>
                <a:tc>
                  <a:txBody>
                    <a:bodyPr/>
                    <a:lstStyle/>
                    <a:p>
                      <a:r>
                        <a:rPr lang="en-GB" sz="1400" u="none" strike="noStrike" kern="1200" baseline="0" dirty="0"/>
                        <a:t>Rd, Rn, Rm, Ra</a:t>
                      </a:r>
                      <a:endParaRPr lang="en-GB" sz="1400" dirty="0"/>
                    </a:p>
                  </a:txBody>
                  <a:tcPr marL="121872" marR="121872"/>
                </a:tc>
                <a:tc>
                  <a:txBody>
                    <a:bodyPr/>
                    <a:lstStyle/>
                    <a:p>
                      <a:r>
                        <a:rPr lang="en-GB" sz="1400" u="none" strike="noStrike" kern="1200" baseline="0" dirty="0"/>
                        <a:t>Multiply and Subtract, 32-bit result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83207">
                <a:tc>
                  <a:txBody>
                    <a:bodyPr/>
                    <a:lstStyle/>
                    <a:p>
                      <a:r>
                        <a:rPr lang="en-GB" sz="1400" u="none" strike="noStrike" kern="1200" baseline="0" dirty="0"/>
                        <a:t>MOV, MOVS</a:t>
                      </a:r>
                      <a:endParaRPr lang="en-GB" sz="1400" dirty="0"/>
                    </a:p>
                  </a:txBody>
                  <a:tcPr marL="121872" marR="121872"/>
                </a:tc>
                <a:tc>
                  <a:txBody>
                    <a:bodyPr/>
                    <a:lstStyle/>
                    <a:p>
                      <a:r>
                        <a:rPr lang="en-GB" sz="1400" u="none" strike="noStrike" kern="1200" baseline="0" dirty="0"/>
                        <a:t>Rd, Op2</a:t>
                      </a:r>
                      <a:endParaRPr lang="en-GB" sz="1400" dirty="0"/>
                    </a:p>
                  </a:txBody>
                  <a:tcPr marL="121872" marR="121872"/>
                </a:tc>
                <a:tc>
                  <a:txBody>
                    <a:bodyPr/>
                    <a:lstStyle/>
                    <a:p>
                      <a:r>
                        <a:rPr lang="en-GB" sz="1400" u="none" strike="noStrike" kern="1200" baseline="0" dirty="0"/>
                        <a:t>Move</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8"/>
                  </a:ext>
                </a:extLst>
              </a:tr>
              <a:tr h="383207">
                <a:tc>
                  <a:txBody>
                    <a:bodyPr/>
                    <a:lstStyle/>
                    <a:p>
                      <a:r>
                        <a:rPr lang="en-GB" sz="1400" u="none" strike="noStrike" kern="1200" baseline="0" dirty="0"/>
                        <a:t>MOVT</a:t>
                      </a:r>
                      <a:endParaRPr lang="en-GB" sz="1400" dirty="0"/>
                    </a:p>
                  </a:txBody>
                  <a:tcPr marL="121872" marR="121872"/>
                </a:tc>
                <a:tc>
                  <a:txBody>
                    <a:bodyPr/>
                    <a:lstStyle/>
                    <a:p>
                      <a:r>
                        <a:rPr lang="en-GB" sz="1400" u="none" strike="noStrike" kern="1200" baseline="0" dirty="0"/>
                        <a:t>Rd, #imm16</a:t>
                      </a:r>
                      <a:endParaRPr lang="en-GB" sz="1400" dirty="0"/>
                    </a:p>
                  </a:txBody>
                  <a:tcPr marL="121872" marR="121872"/>
                </a:tc>
                <a:tc>
                  <a:txBody>
                    <a:bodyPr/>
                    <a:lstStyle/>
                    <a:p>
                      <a:r>
                        <a:rPr lang="en-GB" sz="1400" u="none" strike="noStrike" kern="1200" baseline="0" dirty="0"/>
                        <a:t>Move Top</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383207">
                <a:tc>
                  <a:txBody>
                    <a:bodyPr/>
                    <a:lstStyle/>
                    <a:p>
                      <a:r>
                        <a:rPr lang="en-GB" sz="1400" u="none" strike="noStrike" kern="1200" baseline="0" dirty="0"/>
                        <a:t>MOVW, MOV</a:t>
                      </a:r>
                      <a:endParaRPr lang="en-GB" sz="1400" dirty="0"/>
                    </a:p>
                  </a:txBody>
                  <a:tcPr marL="121872" marR="121872"/>
                </a:tc>
                <a:tc>
                  <a:txBody>
                    <a:bodyPr/>
                    <a:lstStyle/>
                    <a:p>
                      <a:r>
                        <a:rPr lang="en-GB" sz="1400" u="none" strike="noStrike" kern="1200" baseline="0" dirty="0"/>
                        <a:t>Rd, #imm16</a:t>
                      </a:r>
                      <a:endParaRPr lang="en-GB" sz="1400" dirty="0"/>
                    </a:p>
                  </a:txBody>
                  <a:tcPr marL="121872" marR="121872"/>
                </a:tc>
                <a:tc>
                  <a:txBody>
                    <a:bodyPr/>
                    <a:lstStyle/>
                    <a:p>
                      <a:r>
                        <a:rPr lang="en-GB" sz="1400" u="none" strike="noStrike" kern="1200" baseline="0" dirty="0"/>
                        <a:t>Move 16-bit constant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10"/>
                  </a:ext>
                </a:extLst>
              </a:tr>
              <a:tr h="383207">
                <a:tc>
                  <a:txBody>
                    <a:bodyPr/>
                    <a:lstStyle/>
                    <a:p>
                      <a:r>
                        <a:rPr lang="en-GB" sz="1400" u="none" strike="noStrike" kern="1200" baseline="0" dirty="0"/>
                        <a:t>MRS</a:t>
                      </a:r>
                      <a:endParaRPr lang="en-GB" sz="1400" dirty="0"/>
                    </a:p>
                  </a:txBody>
                  <a:tcPr marL="121872" marR="121872"/>
                </a:tc>
                <a:tc>
                  <a:txBody>
                    <a:bodyPr/>
                    <a:lstStyle/>
                    <a:p>
                      <a:r>
                        <a:rPr lang="en-GB" sz="1400" u="none" strike="noStrike" kern="1200" baseline="0" dirty="0"/>
                        <a:t>Rd, spec_reg</a:t>
                      </a:r>
                      <a:endParaRPr lang="en-GB" sz="1400" dirty="0"/>
                    </a:p>
                  </a:txBody>
                  <a:tcPr marL="121872" marR="121872"/>
                </a:tc>
                <a:tc>
                  <a:txBody>
                    <a:bodyPr/>
                    <a:lstStyle/>
                    <a:p>
                      <a:r>
                        <a:rPr lang="en-GB" sz="1400" u="none" strike="noStrike" kern="1200" baseline="0" dirty="0"/>
                        <a:t>Move from Special Register to general register</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r h="383207">
                <a:tc>
                  <a:txBody>
                    <a:bodyPr/>
                    <a:lstStyle/>
                    <a:p>
                      <a:r>
                        <a:rPr lang="en-GB" sz="1400" u="none" strike="noStrike" kern="1200" baseline="0" dirty="0"/>
                        <a:t>MSR</a:t>
                      </a:r>
                      <a:endParaRPr lang="en-GB" sz="1400" dirty="0"/>
                    </a:p>
                  </a:txBody>
                  <a:tcPr marL="121872" marR="121872"/>
                </a:tc>
                <a:tc>
                  <a:txBody>
                    <a:bodyPr/>
                    <a:lstStyle/>
                    <a:p>
                      <a:r>
                        <a:rPr lang="en-GB" sz="1400" u="none" strike="noStrike" kern="1200" baseline="0" dirty="0"/>
                        <a:t>spec_reg, Rm</a:t>
                      </a:r>
                      <a:endParaRPr lang="en-GB" sz="1400" dirty="0"/>
                    </a:p>
                  </a:txBody>
                  <a:tcPr marL="121872" marR="121872"/>
                </a:tc>
                <a:tc>
                  <a:txBody>
                    <a:bodyPr/>
                    <a:lstStyle/>
                    <a:p>
                      <a:r>
                        <a:rPr lang="en-GB" sz="1400" u="none" strike="noStrike" kern="1200" baseline="0" dirty="0"/>
                        <a:t>Move from general register to Special Register</a:t>
                      </a:r>
                      <a:endParaRPr lang="en-GB" sz="1400" dirty="0"/>
                    </a:p>
                  </a:txBody>
                  <a:tcPr marL="121872" marR="121872"/>
                </a:tc>
                <a:tc>
                  <a:txBody>
                    <a:bodyPr/>
                    <a:lstStyle/>
                    <a:p>
                      <a:r>
                        <a:rPr lang="en-GB" sz="1400" u="none" strike="noStrike" kern="1200" baseline="0" dirty="0"/>
                        <a:t>N,Z,C,V</a:t>
                      </a:r>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8097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25E67C22-C4A9-4122-B4E0-7DBC59446B45}"/>
              </a:ext>
            </a:extLst>
          </p:cNvPr>
          <p:cNvGraphicFramePr>
            <a:graphicFrameLocks/>
          </p:cNvGraphicFramePr>
          <p:nvPr>
            <p:extLst>
              <p:ext uri="{D42A27DB-BD31-4B8C-83A1-F6EECF244321}">
                <p14:modId xmlns:p14="http://schemas.microsoft.com/office/powerpoint/2010/main" val="3422483287"/>
              </p:ext>
            </p:extLst>
          </p:nvPr>
        </p:nvGraphicFramePr>
        <p:xfrm>
          <a:off x="433668" y="1134252"/>
          <a:ext cx="11297675" cy="4431441"/>
        </p:xfrm>
        <a:graphic>
          <a:graphicData uri="http://schemas.openxmlformats.org/drawingml/2006/table">
            <a:tbl>
              <a:tblPr firstRow="1" bandRow="1">
                <a:tableStyleId>{69012ECD-51FC-41F1-AA8D-1B2483CD663E}</a:tableStyleId>
              </a:tblPr>
              <a:tblGrid>
                <a:gridCol w="2147578">
                  <a:extLst>
                    <a:ext uri="{9D8B030D-6E8A-4147-A177-3AD203B41FA5}">
                      <a16:colId xmlns:a16="http://schemas.microsoft.com/office/drawing/2014/main" val="20000"/>
                    </a:ext>
                  </a:extLst>
                </a:gridCol>
                <a:gridCol w="2785654">
                  <a:extLst>
                    <a:ext uri="{9D8B030D-6E8A-4147-A177-3AD203B41FA5}">
                      <a16:colId xmlns:a16="http://schemas.microsoft.com/office/drawing/2014/main" val="20001"/>
                    </a:ext>
                  </a:extLst>
                </a:gridCol>
                <a:gridCol w="5029653">
                  <a:extLst>
                    <a:ext uri="{9D8B030D-6E8A-4147-A177-3AD203B41FA5}">
                      <a16:colId xmlns:a16="http://schemas.microsoft.com/office/drawing/2014/main" val="20002"/>
                    </a:ext>
                  </a:extLst>
                </a:gridCol>
                <a:gridCol w="1334790">
                  <a:extLst>
                    <a:ext uri="{9D8B030D-6E8A-4147-A177-3AD203B41FA5}">
                      <a16:colId xmlns:a16="http://schemas.microsoft.com/office/drawing/2014/main" val="20003"/>
                    </a:ext>
                  </a:extLst>
                </a:gridCol>
              </a:tblGrid>
              <a:tr h="341553">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1808">
                <a:tc>
                  <a:txBody>
                    <a:bodyPr/>
                    <a:lstStyle/>
                    <a:p>
                      <a:r>
                        <a:rPr lang="en-GB" sz="1400" u="none" strike="noStrike" kern="1200" baseline="0" dirty="0"/>
                        <a:t>MUL, MULS</a:t>
                      </a:r>
                      <a:endParaRPr lang="en-GB" sz="1400" dirty="0"/>
                    </a:p>
                  </a:txBody>
                  <a:tcPr marL="121872" marR="121872"/>
                </a:tc>
                <a:tc>
                  <a:txBody>
                    <a:bodyPr/>
                    <a:lstStyle/>
                    <a:p>
                      <a:r>
                        <a:rPr lang="en-GB" sz="1400" u="none" strike="noStrike" kern="1200" baseline="0" dirty="0"/>
                        <a:t>{Rd,} Rn, Rm</a:t>
                      </a:r>
                      <a:endParaRPr lang="en-GB" sz="1400" dirty="0"/>
                    </a:p>
                  </a:txBody>
                  <a:tcPr marL="121872" marR="121872"/>
                </a:tc>
                <a:tc>
                  <a:txBody>
                    <a:bodyPr/>
                    <a:lstStyle/>
                    <a:p>
                      <a:r>
                        <a:rPr lang="en-GB" sz="1400" u="none" strike="noStrike" kern="1200" baseline="0" dirty="0"/>
                        <a:t>Multiply, 32-bit result</a:t>
                      </a:r>
                      <a:endParaRPr lang="en-GB" sz="1400" dirty="0"/>
                    </a:p>
                  </a:txBody>
                  <a:tcPr marL="121872" marR="121872"/>
                </a:tc>
                <a:tc>
                  <a:txBody>
                    <a:bodyPr/>
                    <a:lstStyle/>
                    <a:p>
                      <a:r>
                        <a:rPr lang="en-GB" sz="1400" u="none" strike="noStrike" kern="1200" baseline="0" dirty="0"/>
                        <a:t>N,Z</a:t>
                      </a:r>
                      <a:endParaRPr lang="en-GB" sz="1400" dirty="0"/>
                    </a:p>
                  </a:txBody>
                  <a:tcPr marL="121872" marR="121872"/>
                </a:tc>
                <a:extLst>
                  <a:ext uri="{0D108BD9-81ED-4DB2-BD59-A6C34878D82A}">
                    <a16:rowId xmlns:a16="http://schemas.microsoft.com/office/drawing/2014/main" val="10001"/>
                  </a:ext>
                </a:extLst>
              </a:tr>
              <a:tr h="371808">
                <a:tc>
                  <a:txBody>
                    <a:bodyPr/>
                    <a:lstStyle/>
                    <a:p>
                      <a:r>
                        <a:rPr lang="en-GB" sz="1400" u="none" strike="noStrike" kern="1200" baseline="0" dirty="0"/>
                        <a:t>MVN, MVNS</a:t>
                      </a:r>
                      <a:endParaRPr lang="en-GB" sz="1400" dirty="0"/>
                    </a:p>
                  </a:txBody>
                  <a:tcPr marL="121872" marR="121872"/>
                </a:tc>
                <a:tc>
                  <a:txBody>
                    <a:bodyPr/>
                    <a:lstStyle/>
                    <a:p>
                      <a:r>
                        <a:rPr lang="en-GB" sz="1400" u="none" strike="noStrike" kern="1200" baseline="0" dirty="0"/>
                        <a:t>Rd, Op2</a:t>
                      </a:r>
                      <a:endParaRPr lang="en-GB" sz="1400" dirty="0"/>
                    </a:p>
                  </a:txBody>
                  <a:tcPr marL="121872" marR="121872"/>
                </a:tc>
                <a:tc>
                  <a:txBody>
                    <a:bodyPr/>
                    <a:lstStyle/>
                    <a:p>
                      <a:r>
                        <a:rPr lang="en-GB" sz="1400" u="none" strike="noStrike" kern="1200" baseline="0" dirty="0"/>
                        <a:t>Move NOT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2"/>
                  </a:ext>
                </a:extLst>
              </a:tr>
              <a:tr h="371808">
                <a:tc>
                  <a:txBody>
                    <a:bodyPr/>
                    <a:lstStyle/>
                    <a:p>
                      <a:r>
                        <a:rPr lang="en-GB" sz="1400" u="none" strike="noStrike" kern="1200" baseline="0" dirty="0"/>
                        <a:t>NOP</a:t>
                      </a:r>
                      <a:endParaRPr lang="en-GB" sz="1400" dirty="0"/>
                    </a:p>
                  </a:txBody>
                  <a:tcPr marL="121872" marR="121872"/>
                </a:tc>
                <a:tc>
                  <a:txBody>
                    <a:bodyPr/>
                    <a:lstStyle/>
                    <a:p>
                      <a:endParaRPr lang="en-GB" sz="1400" dirty="0"/>
                    </a:p>
                  </a:txBody>
                  <a:tcPr marL="121872" marR="121872"/>
                </a:tc>
                <a:tc>
                  <a:txBody>
                    <a:bodyPr/>
                    <a:lstStyle/>
                    <a:p>
                      <a:r>
                        <a:rPr lang="en-GB" sz="1400" u="none" strike="noStrike" kern="1200" baseline="0" dirty="0"/>
                        <a:t>No Operation</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3"/>
                  </a:ext>
                </a:extLst>
              </a:tr>
              <a:tr h="371808">
                <a:tc>
                  <a:txBody>
                    <a:bodyPr/>
                    <a:lstStyle/>
                    <a:p>
                      <a:r>
                        <a:rPr lang="en-GB" sz="1400" u="none" strike="noStrike" kern="1200" baseline="0" dirty="0"/>
                        <a:t>ORN, ORNS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Logical OR NOT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4"/>
                  </a:ext>
                </a:extLst>
              </a:tr>
              <a:tr h="371808">
                <a:tc>
                  <a:txBody>
                    <a:bodyPr/>
                    <a:lstStyle/>
                    <a:p>
                      <a:r>
                        <a:rPr lang="en-GB" sz="1400" u="none" strike="noStrike" kern="1200" baseline="0" dirty="0"/>
                        <a:t>ORR, ORRS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Logical OR</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5"/>
                  </a:ext>
                </a:extLst>
              </a:tr>
              <a:tr h="371808">
                <a:tc>
                  <a:txBody>
                    <a:bodyPr/>
                    <a:lstStyle/>
                    <a:p>
                      <a:r>
                        <a:rPr lang="en-GB" sz="1400" dirty="0"/>
                        <a:t>PKHTB,</a:t>
                      </a:r>
                      <a:r>
                        <a:rPr lang="en-GB" sz="1400" baseline="0" dirty="0"/>
                        <a:t> PKHBT</a:t>
                      </a:r>
                      <a:endParaRPr lang="en-GB" sz="1400" dirty="0"/>
                    </a:p>
                  </a:txBody>
                  <a:tcPr marL="121872" marR="121872"/>
                </a:tc>
                <a:tc>
                  <a:txBody>
                    <a:bodyPr/>
                    <a:lstStyle/>
                    <a:p>
                      <a:r>
                        <a:rPr lang="en-GB" sz="1400" dirty="0"/>
                        <a:t>{Rd, }</a:t>
                      </a:r>
                      <a:r>
                        <a:rPr lang="en-GB" sz="1400" baseline="0" dirty="0"/>
                        <a:t> Rn, Rm, Op2</a:t>
                      </a:r>
                      <a:endParaRPr lang="en-GB" sz="1400" dirty="0"/>
                    </a:p>
                  </a:txBody>
                  <a:tcPr marL="121872" marR="121872"/>
                </a:tc>
                <a:tc>
                  <a:txBody>
                    <a:bodyPr/>
                    <a:lstStyle/>
                    <a:p>
                      <a:r>
                        <a:rPr lang="en-GB" sz="1400" dirty="0"/>
                        <a:t>Pack</a:t>
                      </a:r>
                      <a:r>
                        <a:rPr lang="en-GB" sz="1400" baseline="0" dirty="0"/>
                        <a:t>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6"/>
                  </a:ext>
                </a:extLst>
              </a:tr>
              <a:tr h="371808">
                <a:tc>
                  <a:txBody>
                    <a:bodyPr/>
                    <a:lstStyle/>
                    <a:p>
                      <a:r>
                        <a:rPr lang="en-GB" sz="1400" u="none" strike="noStrike" kern="1200" baseline="0" dirty="0"/>
                        <a:t>POP</a:t>
                      </a:r>
                      <a:endParaRPr lang="en-GB" sz="1400" dirty="0"/>
                    </a:p>
                  </a:txBody>
                  <a:tcPr marL="121872" marR="121872"/>
                </a:tc>
                <a:tc>
                  <a:txBody>
                    <a:bodyPr/>
                    <a:lstStyle/>
                    <a:p>
                      <a:r>
                        <a:rPr lang="en-GB" sz="1400" u="none" strike="noStrike" kern="1200" baseline="0" dirty="0"/>
                        <a:t>reglist</a:t>
                      </a:r>
                      <a:endParaRPr lang="en-GB" sz="1400" dirty="0"/>
                    </a:p>
                  </a:txBody>
                  <a:tcPr marL="121872" marR="121872"/>
                </a:tc>
                <a:tc>
                  <a:txBody>
                    <a:bodyPr/>
                    <a:lstStyle/>
                    <a:p>
                      <a:r>
                        <a:rPr lang="en-GB" sz="1400" u="none" strike="noStrike" kern="1200" baseline="0" dirty="0"/>
                        <a:t>Pop registers from stack</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71808">
                <a:tc>
                  <a:txBody>
                    <a:bodyPr/>
                    <a:lstStyle/>
                    <a:p>
                      <a:r>
                        <a:rPr lang="en-GB" sz="1400" u="none" strike="noStrike" kern="1200" baseline="0" dirty="0"/>
                        <a:t>PUSH</a:t>
                      </a:r>
                      <a:endParaRPr lang="en-GB" sz="1400" dirty="0"/>
                    </a:p>
                  </a:txBody>
                  <a:tcPr marL="121872" marR="121872"/>
                </a:tc>
                <a:tc>
                  <a:txBody>
                    <a:bodyPr/>
                    <a:lstStyle/>
                    <a:p>
                      <a:r>
                        <a:rPr lang="en-GB" sz="1400" u="none" strike="noStrike" kern="1200" baseline="0" dirty="0"/>
                        <a:t>reglist</a:t>
                      </a:r>
                      <a:endParaRPr lang="en-GB" sz="1400" dirty="0"/>
                    </a:p>
                  </a:txBody>
                  <a:tcPr marL="121872" marR="121872"/>
                </a:tc>
                <a:tc>
                  <a:txBody>
                    <a:bodyPr/>
                    <a:lstStyle/>
                    <a:p>
                      <a:r>
                        <a:rPr lang="en-GB" sz="1400" u="none" strike="noStrike" kern="1200" baseline="0" dirty="0"/>
                        <a:t>Push registers onto stack</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8"/>
                  </a:ext>
                </a:extLst>
              </a:tr>
              <a:tr h="371808">
                <a:tc>
                  <a:txBody>
                    <a:bodyPr/>
                    <a:lstStyle/>
                    <a:p>
                      <a:r>
                        <a:rPr lang="en-GB" sz="1400" dirty="0"/>
                        <a:t>QADD</a:t>
                      </a:r>
                    </a:p>
                  </a:txBody>
                  <a:tcPr marL="121872" marR="121872"/>
                </a:tc>
                <a:tc>
                  <a:txBody>
                    <a:bodyPr/>
                    <a:lstStyle/>
                    <a:p>
                      <a:r>
                        <a:rPr lang="en-GB" sz="1400" dirty="0"/>
                        <a:t>{Rd,</a:t>
                      </a:r>
                      <a:r>
                        <a:rPr lang="en-GB" sz="1400" baseline="0" dirty="0"/>
                        <a:t> } Rn, Rm</a:t>
                      </a:r>
                      <a:endParaRPr lang="en-GB" sz="1400" dirty="0"/>
                    </a:p>
                  </a:txBody>
                  <a:tcPr marL="121872" marR="121872"/>
                </a:tc>
                <a:tc>
                  <a:txBody>
                    <a:bodyPr/>
                    <a:lstStyle/>
                    <a:p>
                      <a:r>
                        <a:rPr lang="en-GB" sz="1400" dirty="0"/>
                        <a:t>Saturating</a:t>
                      </a:r>
                      <a:r>
                        <a:rPr lang="en-GB" sz="1400" baseline="0" dirty="0"/>
                        <a:t> double and Add</a:t>
                      </a:r>
                      <a:endParaRPr lang="en-GB" sz="1400" dirty="0"/>
                    </a:p>
                  </a:txBody>
                  <a:tcPr marL="121872" marR="121872"/>
                </a:tc>
                <a:tc>
                  <a:txBody>
                    <a:bodyPr/>
                    <a:lstStyle/>
                    <a:p>
                      <a:r>
                        <a:rPr lang="en-GB" sz="1400" dirty="0"/>
                        <a:t>Q</a:t>
                      </a:r>
                    </a:p>
                  </a:txBody>
                  <a:tcPr marL="121872" marR="121872"/>
                </a:tc>
                <a:extLst>
                  <a:ext uri="{0D108BD9-81ED-4DB2-BD59-A6C34878D82A}">
                    <a16:rowId xmlns:a16="http://schemas.microsoft.com/office/drawing/2014/main" val="10009"/>
                  </a:ext>
                </a:extLst>
              </a:tr>
              <a:tr h="371808">
                <a:tc>
                  <a:txBody>
                    <a:bodyPr/>
                    <a:lstStyle/>
                    <a:p>
                      <a:r>
                        <a:rPr lang="en-GB" sz="1400" dirty="0"/>
                        <a:t>QADD16</a:t>
                      </a:r>
                    </a:p>
                  </a:txBody>
                  <a:tcPr marL="121872" marR="121872"/>
                </a:tc>
                <a:tc>
                  <a:txBody>
                    <a:bodyPr/>
                    <a:lstStyle/>
                    <a:p>
                      <a:r>
                        <a:rPr lang="en-GB" sz="1400" dirty="0"/>
                        <a:t>{Rd, } Rn, Rm</a:t>
                      </a:r>
                    </a:p>
                  </a:txBody>
                  <a:tcPr marL="121872" marR="121872"/>
                </a:tc>
                <a:tc>
                  <a:txBody>
                    <a:bodyPr/>
                    <a:lstStyle/>
                    <a:p>
                      <a:r>
                        <a:rPr lang="en-GB" sz="1400" dirty="0"/>
                        <a:t>Saturating</a:t>
                      </a:r>
                      <a:r>
                        <a:rPr lang="en-GB" sz="1400" baseline="0" dirty="0"/>
                        <a:t> Add 16</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0"/>
                  </a:ext>
                </a:extLst>
              </a:tr>
              <a:tr h="371808">
                <a:tc>
                  <a:txBody>
                    <a:bodyPr/>
                    <a:lstStyle/>
                    <a:p>
                      <a:r>
                        <a:rPr lang="en-GB" sz="1400" dirty="0"/>
                        <a:t>QADD8</a:t>
                      </a:r>
                    </a:p>
                  </a:txBody>
                  <a:tcPr marL="121872" marR="121872"/>
                </a:tc>
                <a:tc>
                  <a:txBody>
                    <a:bodyPr/>
                    <a:lstStyle/>
                    <a:p>
                      <a:r>
                        <a:rPr lang="en-GB" sz="1400" dirty="0"/>
                        <a:t>{Rd, } Rn, Rm</a:t>
                      </a:r>
                    </a:p>
                  </a:txBody>
                  <a:tcPr marL="121872" marR="121872"/>
                </a:tc>
                <a:tc>
                  <a:txBody>
                    <a:bodyPr/>
                    <a:lstStyle/>
                    <a:p>
                      <a:r>
                        <a:rPr lang="en-GB" sz="1400" dirty="0"/>
                        <a:t>Saturating</a:t>
                      </a:r>
                      <a:r>
                        <a:rPr lang="en-GB" sz="1400" baseline="0" dirty="0"/>
                        <a:t> Add 8</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59471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5" name="Content Placeholder 5">
            <a:extLst>
              <a:ext uri="{FF2B5EF4-FFF2-40B4-BE49-F238E27FC236}">
                <a16:creationId xmlns:a16="http://schemas.microsoft.com/office/drawing/2014/main" id="{C62F43A6-B582-4A8A-8219-2B2C450B6440}"/>
              </a:ext>
            </a:extLst>
          </p:cNvPr>
          <p:cNvGraphicFramePr>
            <a:graphicFrameLocks/>
          </p:cNvGraphicFramePr>
          <p:nvPr>
            <p:extLst>
              <p:ext uri="{D42A27DB-BD31-4B8C-83A1-F6EECF244321}">
                <p14:modId xmlns:p14="http://schemas.microsoft.com/office/powerpoint/2010/main" val="1634312018"/>
              </p:ext>
            </p:extLst>
          </p:nvPr>
        </p:nvGraphicFramePr>
        <p:xfrm>
          <a:off x="479425" y="1143000"/>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QASX</a:t>
                      </a:r>
                    </a:p>
                  </a:txBody>
                  <a:tcPr marL="121872" marR="121872"/>
                </a:tc>
                <a:tc>
                  <a:txBody>
                    <a:bodyPr/>
                    <a:lstStyle/>
                    <a:p>
                      <a:r>
                        <a:rPr lang="en-GB" sz="1400" dirty="0"/>
                        <a:t>{Rd, } Rn, Rm </a:t>
                      </a:r>
                    </a:p>
                  </a:txBody>
                  <a:tcPr marL="121872" marR="121872"/>
                </a:tc>
                <a:tc>
                  <a:txBody>
                    <a:bodyPr/>
                    <a:lstStyle/>
                    <a:p>
                      <a:r>
                        <a:rPr lang="en-GB" sz="1400" dirty="0"/>
                        <a:t>Saturating Add and Subtract with Exchange</a:t>
                      </a:r>
                    </a:p>
                  </a:txBody>
                  <a:tcPr marL="121872" marR="121872"/>
                </a:tc>
                <a:tc>
                  <a:txBody>
                    <a:bodyPr/>
                    <a:lstStyle/>
                    <a:p>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dirty="0"/>
                        <a:t>QDADD</a:t>
                      </a:r>
                    </a:p>
                  </a:txBody>
                  <a:tcPr marL="121872" marR="121872"/>
                </a:tc>
                <a:tc>
                  <a:txBody>
                    <a:bodyPr/>
                    <a:lstStyle/>
                    <a:p>
                      <a:r>
                        <a:rPr lang="en-GB" sz="1400" dirty="0"/>
                        <a:t>{Rd, } Rn, Rm</a:t>
                      </a:r>
                    </a:p>
                  </a:txBody>
                  <a:tcPr marL="121872" marR="121872"/>
                </a:tc>
                <a:tc>
                  <a:txBody>
                    <a:bodyPr/>
                    <a:lstStyle/>
                    <a:p>
                      <a:r>
                        <a:rPr lang="en-GB" sz="1400" dirty="0"/>
                        <a:t>Saturating Add</a:t>
                      </a:r>
                    </a:p>
                  </a:txBody>
                  <a:tcPr marL="121872" marR="121872"/>
                </a:tc>
                <a:tc>
                  <a:txBody>
                    <a:bodyPr/>
                    <a:lstStyle/>
                    <a:p>
                      <a:r>
                        <a:rPr lang="en-GB" sz="1400" dirty="0"/>
                        <a:t>Q</a:t>
                      </a:r>
                    </a:p>
                  </a:txBody>
                  <a:tcPr marL="121872" marR="121872"/>
                </a:tc>
                <a:extLst>
                  <a:ext uri="{0D108BD9-81ED-4DB2-BD59-A6C34878D82A}">
                    <a16:rowId xmlns:a16="http://schemas.microsoft.com/office/drawing/2014/main" val="10002"/>
                  </a:ext>
                </a:extLst>
              </a:tr>
              <a:tr h="376849">
                <a:tc>
                  <a:txBody>
                    <a:bodyPr/>
                    <a:lstStyle/>
                    <a:p>
                      <a:r>
                        <a:rPr lang="en-GB" sz="1400" dirty="0"/>
                        <a:t>QDSUB</a:t>
                      </a:r>
                    </a:p>
                  </a:txBody>
                  <a:tcPr marL="121872" marR="121872"/>
                </a:tc>
                <a:tc>
                  <a:txBody>
                    <a:bodyPr/>
                    <a:lstStyle/>
                    <a:p>
                      <a:r>
                        <a:rPr lang="en-GB" sz="1400" dirty="0"/>
                        <a:t>{Rd, } Rn, Rm</a:t>
                      </a:r>
                    </a:p>
                  </a:txBody>
                  <a:tcPr marL="121872" marR="121872"/>
                </a:tc>
                <a:tc>
                  <a:txBody>
                    <a:bodyPr/>
                    <a:lstStyle/>
                    <a:p>
                      <a:r>
                        <a:rPr lang="en-GB" sz="1400" dirty="0"/>
                        <a:t>Saturating double and Subtract</a:t>
                      </a:r>
                    </a:p>
                  </a:txBody>
                  <a:tcPr marL="121872" marR="121872"/>
                </a:tc>
                <a:tc>
                  <a:txBody>
                    <a:bodyPr/>
                    <a:lstStyle/>
                    <a:p>
                      <a:r>
                        <a:rPr lang="en-GB" sz="1400" dirty="0"/>
                        <a:t>Q</a:t>
                      </a:r>
                    </a:p>
                  </a:txBody>
                  <a:tcPr marL="121872" marR="121872"/>
                </a:tc>
                <a:extLst>
                  <a:ext uri="{0D108BD9-81ED-4DB2-BD59-A6C34878D82A}">
                    <a16:rowId xmlns:a16="http://schemas.microsoft.com/office/drawing/2014/main" val="10003"/>
                  </a:ext>
                </a:extLst>
              </a:tr>
              <a:tr h="376849">
                <a:tc>
                  <a:txBody>
                    <a:bodyPr/>
                    <a:lstStyle/>
                    <a:p>
                      <a:r>
                        <a:rPr lang="en-GB" sz="1400" dirty="0"/>
                        <a:t>QSAX</a:t>
                      </a:r>
                    </a:p>
                  </a:txBody>
                  <a:tcPr marL="121872" marR="121872"/>
                </a:tc>
                <a:tc>
                  <a:txBody>
                    <a:bodyPr/>
                    <a:lstStyle/>
                    <a:p>
                      <a:r>
                        <a:rPr lang="en-GB" sz="1400" dirty="0"/>
                        <a:t>{Rd, } Rn, Rm </a:t>
                      </a:r>
                    </a:p>
                  </a:txBody>
                  <a:tcPr marL="121872" marR="121872"/>
                </a:tc>
                <a:tc>
                  <a:txBody>
                    <a:bodyPr/>
                    <a:lstStyle/>
                    <a:p>
                      <a:r>
                        <a:rPr lang="en-GB" sz="1400" dirty="0"/>
                        <a:t>Saturating</a:t>
                      </a:r>
                      <a:r>
                        <a:rPr lang="en-GB" sz="1400" baseline="0" dirty="0"/>
                        <a:t> Subtract and Add with Exchange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QSUB</a:t>
                      </a:r>
                    </a:p>
                  </a:txBody>
                  <a:tcPr marL="121872" marR="121872"/>
                </a:tc>
                <a:tc>
                  <a:txBody>
                    <a:bodyPr/>
                    <a:lstStyle/>
                    <a:p>
                      <a:r>
                        <a:rPr lang="en-GB" sz="1400" dirty="0"/>
                        <a:t>{Rd,</a:t>
                      </a:r>
                      <a:r>
                        <a:rPr lang="en-GB" sz="1400" baseline="0" dirty="0"/>
                        <a:t> } Rn, Rm</a:t>
                      </a:r>
                      <a:endParaRPr lang="en-GB" sz="1400" dirty="0"/>
                    </a:p>
                  </a:txBody>
                  <a:tcPr marL="121872" marR="121872"/>
                </a:tc>
                <a:tc>
                  <a:txBody>
                    <a:bodyPr/>
                    <a:lstStyle/>
                    <a:p>
                      <a:r>
                        <a:rPr lang="en-GB" sz="1400" dirty="0"/>
                        <a:t>Saturating Subtract</a:t>
                      </a:r>
                    </a:p>
                  </a:txBody>
                  <a:tcPr marL="121872" marR="121872"/>
                </a:tc>
                <a:tc>
                  <a:txBody>
                    <a:bodyPr/>
                    <a:lstStyle/>
                    <a:p>
                      <a:r>
                        <a:rPr lang="en-GB" sz="1400" dirty="0"/>
                        <a:t>Q</a:t>
                      </a:r>
                    </a:p>
                  </a:txBody>
                  <a:tcPr marL="121872" marR="121872"/>
                </a:tc>
                <a:extLst>
                  <a:ext uri="{0D108BD9-81ED-4DB2-BD59-A6C34878D82A}">
                    <a16:rowId xmlns:a16="http://schemas.microsoft.com/office/drawing/2014/main" val="10005"/>
                  </a:ext>
                </a:extLst>
              </a:tr>
              <a:tr h="376849">
                <a:tc>
                  <a:txBody>
                    <a:bodyPr/>
                    <a:lstStyle/>
                    <a:p>
                      <a:r>
                        <a:rPr lang="en-GB" sz="1400" dirty="0"/>
                        <a:t>QSUB16</a:t>
                      </a:r>
                    </a:p>
                  </a:txBody>
                  <a:tcPr marL="121872" marR="121872"/>
                </a:tc>
                <a:tc>
                  <a:txBody>
                    <a:bodyPr/>
                    <a:lstStyle/>
                    <a:p>
                      <a:r>
                        <a:rPr lang="en-GB" sz="1400" dirty="0"/>
                        <a:t>{Rd, } Rn, Rm</a:t>
                      </a:r>
                    </a:p>
                  </a:txBody>
                  <a:tcPr marL="121872" marR="121872"/>
                </a:tc>
                <a:tc>
                  <a:txBody>
                    <a:bodyPr/>
                    <a:lstStyle/>
                    <a:p>
                      <a:r>
                        <a:rPr lang="en-GB" sz="1400" dirty="0"/>
                        <a:t>Saturating Subtract 16</a:t>
                      </a:r>
                    </a:p>
                  </a:txBody>
                  <a:tcPr marL="121872" marR="121872"/>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dirty="0"/>
                        <a:t>QSUB8</a:t>
                      </a:r>
                    </a:p>
                  </a:txBody>
                  <a:tcPr marL="121872" marR="121872"/>
                </a:tc>
                <a:tc>
                  <a:txBody>
                    <a:bodyPr/>
                    <a:lstStyle/>
                    <a:p>
                      <a:r>
                        <a:rPr lang="en-GB" sz="1400" dirty="0"/>
                        <a:t>{Rd, } Rn, Rm</a:t>
                      </a:r>
                    </a:p>
                  </a:txBody>
                  <a:tcPr marL="121872" marR="121872"/>
                </a:tc>
                <a:tc>
                  <a:txBody>
                    <a:bodyPr/>
                    <a:lstStyle/>
                    <a:p>
                      <a:r>
                        <a:rPr lang="en-GB" sz="1400" dirty="0"/>
                        <a:t>Saturating Subtract 8</a:t>
                      </a:r>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u="none" strike="noStrike" kern="1200" baseline="0" dirty="0"/>
                        <a:t>RBIT</a:t>
                      </a:r>
                      <a:endParaRPr lang="en-GB" sz="1400" dirty="0"/>
                    </a:p>
                  </a:txBody>
                  <a:tcPr marL="121872" marR="121872"/>
                </a:tc>
                <a:tc>
                  <a:txBody>
                    <a:bodyPr/>
                    <a:lstStyle/>
                    <a:p>
                      <a:r>
                        <a:rPr lang="en-GB" sz="1400" u="none" strike="noStrike" kern="1200" baseline="0" dirty="0"/>
                        <a:t>Rd, Rn</a:t>
                      </a:r>
                      <a:endParaRPr lang="en-GB" sz="1400" dirty="0"/>
                    </a:p>
                  </a:txBody>
                  <a:tcPr marL="121872" marR="121872"/>
                </a:tc>
                <a:tc>
                  <a:txBody>
                    <a:bodyPr/>
                    <a:lstStyle/>
                    <a:p>
                      <a:r>
                        <a:rPr lang="en-GB" sz="1400" u="none" strike="noStrike" kern="1200" baseline="0" dirty="0"/>
                        <a:t>Reverse Bits</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u="none" strike="noStrike" kern="1200" baseline="0" dirty="0"/>
                        <a:t>REV</a:t>
                      </a:r>
                      <a:endParaRPr lang="en-GB" sz="1400" dirty="0"/>
                    </a:p>
                  </a:txBody>
                  <a:tcPr marL="121872" marR="121872"/>
                </a:tc>
                <a:tc>
                  <a:txBody>
                    <a:bodyPr/>
                    <a:lstStyle/>
                    <a:p>
                      <a:r>
                        <a:rPr lang="en-GB" sz="1400" u="none" strike="noStrike" kern="1200" baseline="0" dirty="0"/>
                        <a:t>Rd, Rn</a:t>
                      </a:r>
                      <a:endParaRPr lang="en-GB" sz="1400" dirty="0"/>
                    </a:p>
                  </a:txBody>
                  <a:tcPr marL="121872" marR="121872"/>
                </a:tc>
                <a:tc>
                  <a:txBody>
                    <a:bodyPr/>
                    <a:lstStyle/>
                    <a:p>
                      <a:r>
                        <a:rPr lang="en-GB" sz="1400" u="none" strike="noStrike" kern="1200" baseline="0" dirty="0"/>
                        <a:t>Reverse byte order in a 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u="none" strike="noStrike" kern="1200" baseline="0" dirty="0"/>
                        <a:t>REV16</a:t>
                      </a:r>
                      <a:endParaRPr lang="en-GB" sz="1400" dirty="0"/>
                    </a:p>
                  </a:txBody>
                  <a:tcPr marL="121872" marR="121872"/>
                </a:tc>
                <a:tc>
                  <a:txBody>
                    <a:bodyPr/>
                    <a:lstStyle/>
                    <a:p>
                      <a:r>
                        <a:rPr lang="en-GB" sz="1400" u="none" strike="noStrike" kern="1200" baseline="0" dirty="0"/>
                        <a:t>Rd, Rn</a:t>
                      </a:r>
                      <a:endParaRPr lang="en-GB" sz="1400" dirty="0"/>
                    </a:p>
                  </a:txBody>
                  <a:tcPr marL="121872" marR="121872"/>
                </a:tc>
                <a:tc>
                  <a:txBody>
                    <a:bodyPr/>
                    <a:lstStyle/>
                    <a:p>
                      <a:r>
                        <a:rPr lang="en-GB" sz="1400" u="none" strike="noStrike" kern="1200" baseline="0" dirty="0"/>
                        <a:t>Reverse byte order in each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u="none" strike="noStrike" kern="1200" baseline="0" dirty="0"/>
                        <a:t>REVSH</a:t>
                      </a:r>
                      <a:endParaRPr lang="en-GB" sz="1400" dirty="0"/>
                    </a:p>
                  </a:txBody>
                  <a:tcPr marL="121872" marR="121872"/>
                </a:tc>
                <a:tc>
                  <a:txBody>
                    <a:bodyPr/>
                    <a:lstStyle/>
                    <a:p>
                      <a:r>
                        <a:rPr lang="en-GB" sz="1400" u="none" strike="noStrike" kern="1200" baseline="0" dirty="0"/>
                        <a:t>Rd, Rn</a:t>
                      </a:r>
                      <a:endParaRPr lang="en-GB" sz="1400" dirty="0"/>
                    </a:p>
                  </a:txBody>
                  <a:tcPr marL="121872" marR="121872"/>
                </a:tc>
                <a:tc>
                  <a:txBody>
                    <a:bodyPr/>
                    <a:lstStyle/>
                    <a:p>
                      <a:r>
                        <a:rPr lang="en-GB" sz="1400" u="none" strike="noStrike" kern="1200" baseline="0" dirty="0"/>
                        <a:t>Reverse byte order in bottom halfword and sign extend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u="none" strike="noStrike" kern="1200" baseline="0" dirty="0"/>
                        <a:t>ROR, RORS</a:t>
                      </a:r>
                      <a:endParaRPr lang="en-GB" sz="1400" dirty="0"/>
                    </a:p>
                  </a:txBody>
                  <a:tcPr marL="121872" marR="121872"/>
                </a:tc>
                <a:tc>
                  <a:txBody>
                    <a:bodyPr/>
                    <a:lstStyle/>
                    <a:p>
                      <a:r>
                        <a:rPr lang="en-GB" sz="1400" u="none" strike="noStrike" kern="1200" baseline="0" dirty="0"/>
                        <a:t>Rd, Rm, &lt;Rs|#n&gt;</a:t>
                      </a:r>
                      <a:endParaRPr lang="en-GB" sz="1400" dirty="0"/>
                    </a:p>
                  </a:txBody>
                  <a:tcPr marL="121872" marR="121872"/>
                </a:tc>
                <a:tc>
                  <a:txBody>
                    <a:bodyPr/>
                    <a:lstStyle/>
                    <a:p>
                      <a:r>
                        <a:rPr lang="en-GB" sz="1400" u="none" strike="noStrike" kern="1200" baseline="0" dirty="0"/>
                        <a:t>Rotate Right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81162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F170173B-EEB4-4438-A4DA-FC6B030E6897}"/>
              </a:ext>
            </a:extLst>
          </p:cNvPr>
          <p:cNvGraphicFramePr>
            <a:graphicFrameLocks/>
          </p:cNvGraphicFramePr>
          <p:nvPr>
            <p:extLst>
              <p:ext uri="{D42A27DB-BD31-4B8C-83A1-F6EECF244321}">
                <p14:modId xmlns:p14="http://schemas.microsoft.com/office/powerpoint/2010/main" val="3941364999"/>
              </p:ext>
            </p:extLst>
          </p:nvPr>
        </p:nvGraphicFramePr>
        <p:xfrm>
          <a:off x="479425" y="1143000"/>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u="none" strike="noStrike" kern="1200" baseline="0" dirty="0"/>
                        <a:t>RRX, RRXS</a:t>
                      </a:r>
                      <a:endParaRPr lang="en-GB" sz="1400" dirty="0"/>
                    </a:p>
                  </a:txBody>
                  <a:tcPr marL="121872" marR="121872"/>
                </a:tc>
                <a:tc>
                  <a:txBody>
                    <a:bodyPr/>
                    <a:lstStyle/>
                    <a:p>
                      <a:r>
                        <a:rPr lang="en-GB" sz="1400" u="none" strike="noStrike" kern="1200" baseline="0" dirty="0"/>
                        <a:t>Rd, Rm</a:t>
                      </a:r>
                      <a:endParaRPr lang="en-GB" sz="1400" dirty="0"/>
                    </a:p>
                  </a:txBody>
                  <a:tcPr marL="121872" marR="121872"/>
                </a:tc>
                <a:tc>
                  <a:txBody>
                    <a:bodyPr/>
                    <a:lstStyle/>
                    <a:p>
                      <a:r>
                        <a:rPr lang="en-GB" sz="1400" u="none" strike="noStrike" kern="1200" baseline="0" dirty="0"/>
                        <a:t>Rotate Right with Extend</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u="none" strike="noStrike" kern="1200" baseline="0" dirty="0"/>
                        <a:t>RSB, RSBS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Reverse Subtract</a:t>
                      </a:r>
                      <a:endParaRPr lang="en-GB" sz="1400" dirty="0"/>
                    </a:p>
                  </a:txBody>
                  <a:tcPr marL="121872" marR="121872"/>
                </a:tc>
                <a:tc>
                  <a:txBody>
                    <a:bodyPr/>
                    <a:lstStyle/>
                    <a:p>
                      <a:r>
                        <a:rPr lang="en-GB" sz="1400" u="none" strike="noStrike" kern="1200" baseline="0" dirty="0"/>
                        <a:t>N,Z,C,V</a:t>
                      </a:r>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SADD16</a:t>
                      </a:r>
                    </a:p>
                  </a:txBody>
                  <a:tcPr marL="121872" marR="121872"/>
                </a:tc>
                <a:tc>
                  <a:txBody>
                    <a:bodyPr/>
                    <a:lstStyle/>
                    <a:p>
                      <a:r>
                        <a:rPr lang="en-GB" sz="1400" dirty="0"/>
                        <a:t>{Rd, } Rn, Rm</a:t>
                      </a:r>
                    </a:p>
                  </a:txBody>
                  <a:tcPr marL="121872" marR="121872"/>
                </a:tc>
                <a:tc>
                  <a:txBody>
                    <a:bodyPr/>
                    <a:lstStyle/>
                    <a:p>
                      <a:r>
                        <a:rPr lang="en-GB" sz="1400" dirty="0"/>
                        <a:t>Signed Add 16</a:t>
                      </a:r>
                    </a:p>
                  </a:txBody>
                  <a:tcPr marL="121872" marR="121872"/>
                </a:tc>
                <a:tc>
                  <a:txBody>
                    <a:bodyPr/>
                    <a:lstStyle/>
                    <a:p>
                      <a:r>
                        <a:rPr lang="en-GB" sz="1400" dirty="0"/>
                        <a:t>GE</a:t>
                      </a:r>
                    </a:p>
                  </a:txBody>
                  <a:tcPr marL="121872" marR="121872"/>
                </a:tc>
                <a:extLst>
                  <a:ext uri="{0D108BD9-81ED-4DB2-BD59-A6C34878D82A}">
                    <a16:rowId xmlns:a16="http://schemas.microsoft.com/office/drawing/2014/main" val="10003"/>
                  </a:ext>
                </a:extLst>
              </a:tr>
              <a:tr h="376849">
                <a:tc>
                  <a:txBody>
                    <a:bodyPr/>
                    <a:lstStyle/>
                    <a:p>
                      <a:r>
                        <a:rPr lang="en-GB" sz="1400" dirty="0"/>
                        <a:t>SADD8</a:t>
                      </a:r>
                    </a:p>
                  </a:txBody>
                  <a:tcPr marL="121872" marR="121872"/>
                </a:tc>
                <a:tc>
                  <a:txBody>
                    <a:bodyPr/>
                    <a:lstStyle/>
                    <a:p>
                      <a:r>
                        <a:rPr lang="en-GB" sz="1400" dirty="0"/>
                        <a:t>{Rd, } Rn, Rm</a:t>
                      </a:r>
                    </a:p>
                  </a:txBody>
                  <a:tcPr marL="121872" marR="121872"/>
                </a:tc>
                <a:tc>
                  <a:txBody>
                    <a:bodyPr/>
                    <a:lstStyle/>
                    <a:p>
                      <a:r>
                        <a:rPr lang="en-GB" sz="1400" dirty="0"/>
                        <a:t>Signed Add</a:t>
                      </a:r>
                      <a:r>
                        <a:rPr lang="en-GB" sz="1400" baseline="0" dirty="0"/>
                        <a:t> 8</a:t>
                      </a:r>
                      <a:endParaRPr lang="en-GB" sz="1400" dirty="0"/>
                    </a:p>
                  </a:txBody>
                  <a:tcPr marL="121872" marR="121872"/>
                </a:tc>
                <a:tc>
                  <a:txBody>
                    <a:bodyPr/>
                    <a:lstStyle/>
                    <a:p>
                      <a:r>
                        <a:rPr lang="en-GB" sz="1400" dirty="0"/>
                        <a:t>GE</a:t>
                      </a:r>
                    </a:p>
                  </a:txBody>
                  <a:tcPr marL="121872" marR="121872"/>
                </a:tc>
                <a:extLst>
                  <a:ext uri="{0D108BD9-81ED-4DB2-BD59-A6C34878D82A}">
                    <a16:rowId xmlns:a16="http://schemas.microsoft.com/office/drawing/2014/main" val="10004"/>
                  </a:ext>
                </a:extLst>
              </a:tr>
              <a:tr h="376849">
                <a:tc>
                  <a:txBody>
                    <a:bodyPr/>
                    <a:lstStyle/>
                    <a:p>
                      <a:r>
                        <a:rPr lang="en-GB" sz="1400" dirty="0"/>
                        <a:t>SASX</a:t>
                      </a:r>
                    </a:p>
                  </a:txBody>
                  <a:tcPr marL="121872" marR="121872"/>
                </a:tc>
                <a:tc>
                  <a:txBody>
                    <a:bodyPr/>
                    <a:lstStyle/>
                    <a:p>
                      <a:r>
                        <a:rPr lang="en-GB" sz="1400" dirty="0"/>
                        <a:t>{Rd, }</a:t>
                      </a:r>
                      <a:r>
                        <a:rPr lang="en-GB" sz="1400" baseline="0" dirty="0"/>
                        <a:t> Rn, Rm</a:t>
                      </a:r>
                      <a:endParaRPr lang="en-GB" sz="1400" dirty="0"/>
                    </a:p>
                  </a:txBody>
                  <a:tcPr marL="121872" marR="121872"/>
                </a:tc>
                <a:tc>
                  <a:txBody>
                    <a:bodyPr/>
                    <a:lstStyle/>
                    <a:p>
                      <a:r>
                        <a:rPr lang="en-GB" sz="1400" dirty="0"/>
                        <a:t>Signed Add and Subtract with Exchange</a:t>
                      </a:r>
                    </a:p>
                  </a:txBody>
                  <a:tcPr marL="121872" marR="121872"/>
                </a:tc>
                <a:tc>
                  <a:txBody>
                    <a:bodyPr/>
                    <a:lstStyle/>
                    <a:p>
                      <a:r>
                        <a:rPr lang="en-GB" sz="1400" dirty="0"/>
                        <a:t>GE</a:t>
                      </a:r>
                    </a:p>
                  </a:txBody>
                  <a:tcPr marL="121872" marR="121872"/>
                </a:tc>
                <a:extLst>
                  <a:ext uri="{0D108BD9-81ED-4DB2-BD59-A6C34878D82A}">
                    <a16:rowId xmlns:a16="http://schemas.microsoft.com/office/drawing/2014/main" val="10005"/>
                  </a:ext>
                </a:extLst>
              </a:tr>
              <a:tr h="376849">
                <a:tc>
                  <a:txBody>
                    <a:bodyPr/>
                    <a:lstStyle/>
                    <a:p>
                      <a:r>
                        <a:rPr lang="en-GB" sz="1400" u="none" strike="noStrike" kern="1200" baseline="0" dirty="0"/>
                        <a:t>SBC, SBCS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Subtract with Carry</a:t>
                      </a:r>
                      <a:endParaRPr lang="en-GB" sz="1400" dirty="0"/>
                    </a:p>
                  </a:txBody>
                  <a:tcPr marL="121872" marR="121872"/>
                </a:tc>
                <a:tc>
                  <a:txBody>
                    <a:bodyPr/>
                    <a:lstStyle/>
                    <a:p>
                      <a:r>
                        <a:rPr lang="en-GB" sz="1400" u="none" strike="noStrike" kern="1200" baseline="0" dirty="0"/>
                        <a:t>N,Z,C,V</a:t>
                      </a:r>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u="none" strike="noStrike" kern="1200" baseline="0" dirty="0"/>
                        <a:t>SBFX</a:t>
                      </a:r>
                      <a:endParaRPr lang="en-GB" sz="1400" dirty="0"/>
                    </a:p>
                  </a:txBody>
                  <a:tcPr marL="121872" marR="121872"/>
                </a:tc>
                <a:tc>
                  <a:txBody>
                    <a:bodyPr/>
                    <a:lstStyle/>
                    <a:p>
                      <a:r>
                        <a:rPr lang="en-GB" sz="1400" u="none" strike="noStrike" kern="1200" baseline="0" dirty="0"/>
                        <a:t>Rd, Rn, #lsb, #width</a:t>
                      </a:r>
                      <a:endParaRPr lang="en-GB" sz="1400" dirty="0"/>
                    </a:p>
                  </a:txBody>
                  <a:tcPr marL="121872" marR="121872"/>
                </a:tc>
                <a:tc>
                  <a:txBody>
                    <a:bodyPr/>
                    <a:lstStyle/>
                    <a:p>
                      <a:r>
                        <a:rPr lang="en-GB" sz="1400" u="none" strike="noStrike" kern="1200" baseline="0" dirty="0"/>
                        <a:t>Signed Bit Field Extract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u="none" strike="noStrike" kern="1200" baseline="0" dirty="0"/>
                        <a:t>SDIV</a:t>
                      </a:r>
                      <a:endParaRPr lang="en-GB" sz="1400" dirty="0"/>
                    </a:p>
                  </a:txBody>
                  <a:tcPr marL="121872" marR="121872"/>
                </a:tc>
                <a:tc>
                  <a:txBody>
                    <a:bodyPr/>
                    <a:lstStyle/>
                    <a:p>
                      <a:r>
                        <a:rPr lang="en-GB" sz="1400" u="none" strike="noStrike" kern="1200" baseline="0" dirty="0"/>
                        <a:t>{Rd,} Rn, Rm</a:t>
                      </a:r>
                      <a:endParaRPr lang="en-GB" sz="1400" dirty="0"/>
                    </a:p>
                  </a:txBody>
                  <a:tcPr marL="121872" marR="121872"/>
                </a:tc>
                <a:tc>
                  <a:txBody>
                    <a:bodyPr/>
                    <a:lstStyle/>
                    <a:p>
                      <a:r>
                        <a:rPr lang="en-GB" sz="1400" u="none" strike="noStrike" kern="1200" baseline="0" dirty="0"/>
                        <a:t>Signed Divide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u="none" strike="noStrike" kern="1200" baseline="0" dirty="0"/>
                        <a:t>SEV</a:t>
                      </a:r>
                      <a:endParaRPr lang="en-GB" sz="1400" dirty="0"/>
                    </a:p>
                  </a:txBody>
                  <a:tcPr marL="121872" marR="121872"/>
                </a:tc>
                <a:tc>
                  <a:txBody>
                    <a:bodyPr/>
                    <a:lstStyle/>
                    <a:p>
                      <a:endParaRPr lang="en-GB" sz="1400" dirty="0"/>
                    </a:p>
                  </a:txBody>
                  <a:tcPr marL="121872" marR="121872"/>
                </a:tc>
                <a:tc>
                  <a:txBody>
                    <a:bodyPr/>
                    <a:lstStyle/>
                    <a:p>
                      <a:r>
                        <a:rPr lang="en-GB" sz="1400" u="none" strike="noStrike" kern="1200" baseline="0" dirty="0"/>
                        <a:t>Send Event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dirty="0"/>
                        <a:t>SHADD16</a:t>
                      </a:r>
                    </a:p>
                  </a:txBody>
                  <a:tcPr marL="121872" marR="121872"/>
                </a:tc>
                <a:tc>
                  <a:txBody>
                    <a:bodyPr/>
                    <a:lstStyle/>
                    <a:p>
                      <a:r>
                        <a:rPr lang="en-GB" sz="1400" dirty="0"/>
                        <a:t>{Rd,} Rn, Rm</a:t>
                      </a:r>
                    </a:p>
                  </a:txBody>
                  <a:tcPr marL="121872" marR="121872"/>
                </a:tc>
                <a:tc>
                  <a:txBody>
                    <a:bodyPr/>
                    <a:lstStyle/>
                    <a:p>
                      <a:r>
                        <a:rPr lang="en-GB" sz="1400" dirty="0"/>
                        <a:t>Signed Halving Add 16</a:t>
                      </a:r>
                    </a:p>
                  </a:txBody>
                  <a:tcPr marL="121872" marR="121872"/>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dirty="0"/>
                        <a:t>SHADD8</a:t>
                      </a:r>
                    </a:p>
                  </a:txBody>
                  <a:tcPr marL="121872" marR="121872"/>
                </a:tc>
                <a:tc>
                  <a:txBody>
                    <a:bodyPr/>
                    <a:lstStyle/>
                    <a:p>
                      <a:r>
                        <a:rPr lang="en-GB" sz="1400" dirty="0"/>
                        <a:t>{Rd,} Rn, Rm</a:t>
                      </a:r>
                    </a:p>
                  </a:txBody>
                  <a:tcPr anchor="ctr"/>
                </a:tc>
                <a:tc>
                  <a:txBody>
                    <a:bodyPr/>
                    <a:lstStyle/>
                    <a:p>
                      <a:r>
                        <a:rPr lang="en-GB" sz="1400" dirty="0"/>
                        <a:t>Signed Halving Add 8</a:t>
                      </a:r>
                    </a:p>
                  </a:txBody>
                  <a:tcPr anchor="ctr"/>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dirty="0"/>
                        <a:t>SHASX</a:t>
                      </a:r>
                    </a:p>
                  </a:txBody>
                  <a:tcPr anchor="ctr"/>
                </a:tc>
                <a:tc>
                  <a:txBody>
                    <a:bodyPr/>
                    <a:lstStyle/>
                    <a:p>
                      <a:r>
                        <a:rPr lang="en-GB" sz="1400" dirty="0"/>
                        <a:t>{Rd,} Rn, Rm</a:t>
                      </a:r>
                    </a:p>
                  </a:txBody>
                  <a:tcPr anchor="ctr"/>
                </a:tc>
                <a:tc>
                  <a:txBody>
                    <a:bodyPr/>
                    <a:lstStyle/>
                    <a:p>
                      <a:r>
                        <a:rPr lang="en-GB" sz="1400" dirty="0"/>
                        <a:t>Signed Halving Add and Subtract with Exchange</a:t>
                      </a:r>
                    </a:p>
                  </a:txBody>
                  <a:tcPr anchor="ctr"/>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93990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5" name="Content Placeholder 5">
            <a:extLst>
              <a:ext uri="{FF2B5EF4-FFF2-40B4-BE49-F238E27FC236}">
                <a16:creationId xmlns:a16="http://schemas.microsoft.com/office/drawing/2014/main" id="{91630A71-0903-4AFF-B2EC-F44771BDE893}"/>
              </a:ext>
            </a:extLst>
          </p:cNvPr>
          <p:cNvGraphicFramePr>
            <a:graphicFrameLocks/>
          </p:cNvGraphicFramePr>
          <p:nvPr>
            <p:extLst>
              <p:ext uri="{D42A27DB-BD31-4B8C-83A1-F6EECF244321}">
                <p14:modId xmlns:p14="http://schemas.microsoft.com/office/powerpoint/2010/main" val="520988004"/>
              </p:ext>
            </p:extLst>
          </p:nvPr>
        </p:nvGraphicFramePr>
        <p:xfrm>
          <a:off x="479425" y="1143000"/>
          <a:ext cx="11297676" cy="5144651"/>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SHSAX</a:t>
                      </a:r>
                    </a:p>
                  </a:txBody>
                  <a:tcPr anchor="ctr"/>
                </a:tc>
                <a:tc>
                  <a:txBody>
                    <a:bodyPr/>
                    <a:lstStyle/>
                    <a:p>
                      <a:r>
                        <a:rPr lang="en-GB" sz="1400" dirty="0"/>
                        <a:t>{Rd,} Rn, Rm</a:t>
                      </a:r>
                    </a:p>
                  </a:txBody>
                  <a:tcPr anchor="ctr"/>
                </a:tc>
                <a:tc>
                  <a:txBody>
                    <a:bodyPr/>
                    <a:lstStyle/>
                    <a:p>
                      <a:r>
                        <a:rPr lang="en-GB" sz="1400" dirty="0"/>
                        <a:t>Signed Halving Subtract and Add with Exchange</a:t>
                      </a:r>
                    </a:p>
                  </a:txBody>
                  <a:tcPr anchor="ctr"/>
                </a:tc>
                <a:tc>
                  <a:txBody>
                    <a:bodyPr/>
                    <a:lstStyle/>
                    <a:p>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dirty="0"/>
                        <a:t>SHSUB16</a:t>
                      </a:r>
                    </a:p>
                  </a:txBody>
                  <a:tcPr anchor="ctr"/>
                </a:tc>
                <a:tc>
                  <a:txBody>
                    <a:bodyPr/>
                    <a:lstStyle/>
                    <a:p>
                      <a:r>
                        <a:rPr lang="en-GB" sz="1400" dirty="0"/>
                        <a:t>{Rd,} Rn, Rm</a:t>
                      </a:r>
                    </a:p>
                  </a:txBody>
                  <a:tcPr anchor="ctr"/>
                </a:tc>
                <a:tc>
                  <a:txBody>
                    <a:bodyPr/>
                    <a:lstStyle/>
                    <a:p>
                      <a:r>
                        <a:rPr lang="en-GB" sz="1400" dirty="0"/>
                        <a:t>Signed Halving Subtract 16</a:t>
                      </a:r>
                    </a:p>
                  </a:txBody>
                  <a:tcPr anchor="ctr"/>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SHSUB8</a:t>
                      </a:r>
                    </a:p>
                  </a:txBody>
                  <a:tcPr anchor="ctr"/>
                </a:tc>
                <a:tc>
                  <a:txBody>
                    <a:bodyPr/>
                    <a:lstStyle/>
                    <a:p>
                      <a:r>
                        <a:rPr lang="en-GB" sz="1400" dirty="0"/>
                        <a:t>{Rd,} Rn, Rm</a:t>
                      </a:r>
                    </a:p>
                  </a:txBody>
                  <a:tcPr anchor="ctr"/>
                </a:tc>
                <a:tc>
                  <a:txBody>
                    <a:bodyPr/>
                    <a:lstStyle/>
                    <a:p>
                      <a:r>
                        <a:rPr lang="en-GB" sz="1400" dirty="0"/>
                        <a:t>Signed Halving Subtract 8</a:t>
                      </a:r>
                    </a:p>
                  </a:txBody>
                  <a:tcPr anchor="ctr"/>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dirty="0"/>
                        <a:t>SMLABB, SMLABT, SMLATB, SMLATT</a:t>
                      </a:r>
                    </a:p>
                  </a:txBody>
                  <a:tcPr anchor="ctr"/>
                </a:tc>
                <a:tc>
                  <a:txBody>
                    <a:bodyPr/>
                    <a:lstStyle/>
                    <a:p>
                      <a:r>
                        <a:rPr lang="en-GB" sz="1400" dirty="0"/>
                        <a:t>Rd, Rn, Rm, Ra</a:t>
                      </a:r>
                    </a:p>
                  </a:txBody>
                  <a:tcPr anchor="ctr"/>
                </a:tc>
                <a:tc>
                  <a:txBody>
                    <a:bodyPr/>
                    <a:lstStyle/>
                    <a:p>
                      <a:r>
                        <a:rPr lang="en-GB" sz="1400" dirty="0"/>
                        <a:t>Signed Multiply Accumulate Long (halfwords)</a:t>
                      </a:r>
                    </a:p>
                  </a:txBody>
                  <a:tcPr anchor="ctr"/>
                </a:tc>
                <a:tc>
                  <a:txBody>
                    <a:bodyPr/>
                    <a:lstStyle/>
                    <a:p>
                      <a:r>
                        <a:rPr lang="en-GB" sz="1400" dirty="0"/>
                        <a:t>Q</a:t>
                      </a:r>
                    </a:p>
                  </a:txBody>
                  <a:tcPr anchor="ctr"/>
                </a:tc>
                <a:extLst>
                  <a:ext uri="{0D108BD9-81ED-4DB2-BD59-A6C34878D82A}">
                    <a16:rowId xmlns:a16="http://schemas.microsoft.com/office/drawing/2014/main" val="10004"/>
                  </a:ext>
                </a:extLst>
              </a:tr>
              <a:tr h="376849">
                <a:tc>
                  <a:txBody>
                    <a:bodyPr/>
                    <a:lstStyle/>
                    <a:p>
                      <a:r>
                        <a:rPr lang="en-GB" sz="1400" dirty="0"/>
                        <a:t>SMLAD, SMLADX</a:t>
                      </a:r>
                    </a:p>
                  </a:txBody>
                  <a:tcPr anchor="ctr"/>
                </a:tc>
                <a:tc>
                  <a:txBody>
                    <a:bodyPr/>
                    <a:lstStyle/>
                    <a:p>
                      <a:r>
                        <a:rPr lang="en-GB" sz="1400" dirty="0"/>
                        <a:t>Rd, Rn, Rm, Ra</a:t>
                      </a:r>
                    </a:p>
                  </a:txBody>
                  <a:tcPr anchor="ctr"/>
                </a:tc>
                <a:tc>
                  <a:txBody>
                    <a:bodyPr/>
                    <a:lstStyle/>
                    <a:p>
                      <a:r>
                        <a:rPr lang="en-GB" sz="1400" dirty="0"/>
                        <a:t>Signed Multiply Accumulate Dual</a:t>
                      </a:r>
                    </a:p>
                  </a:txBody>
                  <a:tcPr anchor="ctr"/>
                </a:tc>
                <a:tc>
                  <a:txBody>
                    <a:bodyPr/>
                    <a:lstStyle/>
                    <a:p>
                      <a:r>
                        <a:rPr lang="en-GB" sz="1400" dirty="0"/>
                        <a:t>Q</a:t>
                      </a:r>
                    </a:p>
                  </a:txBody>
                  <a:tcPr anchor="ctr"/>
                </a:tc>
                <a:extLst>
                  <a:ext uri="{0D108BD9-81ED-4DB2-BD59-A6C34878D82A}">
                    <a16:rowId xmlns:a16="http://schemas.microsoft.com/office/drawing/2014/main" val="10005"/>
                  </a:ext>
                </a:extLst>
              </a:tr>
              <a:tr h="376849">
                <a:tc>
                  <a:txBody>
                    <a:bodyPr/>
                    <a:lstStyle/>
                    <a:p>
                      <a:r>
                        <a:rPr lang="en-GB" sz="1400" u="none" strike="noStrike" kern="1200" baseline="0" dirty="0"/>
                        <a:t>SMLAL</a:t>
                      </a:r>
                      <a:endParaRPr lang="en-GB" sz="1400" dirty="0"/>
                    </a:p>
                  </a:txBody>
                  <a:tcPr marL="121872" marR="121872"/>
                </a:tc>
                <a:tc>
                  <a:txBody>
                    <a:bodyPr/>
                    <a:lstStyle/>
                    <a:p>
                      <a:r>
                        <a:rPr lang="en-GB" sz="1400" u="none" strike="noStrike" kern="1200" baseline="0" dirty="0"/>
                        <a:t>RdLo, RdHi, Rn, Rm</a:t>
                      </a:r>
                      <a:endParaRPr lang="en-GB" sz="1400" dirty="0"/>
                    </a:p>
                  </a:txBody>
                  <a:tcPr marL="121872" marR="121872"/>
                </a:tc>
                <a:tc>
                  <a:txBody>
                    <a:bodyPr/>
                    <a:lstStyle/>
                    <a:p>
                      <a:r>
                        <a:rPr lang="en-GB" sz="1400" u="none" strike="noStrike" kern="1200" baseline="0" dirty="0"/>
                        <a:t>Signed Multiply with Accumulate (32 x 32 + 64), 64-bit result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dirty="0"/>
                        <a:t>SMLALBB, SMLALBT, SMLALTB, SMLALTT</a:t>
                      </a:r>
                    </a:p>
                  </a:txBody>
                  <a:tcPr anchor="ctr"/>
                </a:tc>
                <a:tc>
                  <a:txBody>
                    <a:bodyPr/>
                    <a:lstStyle/>
                    <a:p>
                      <a:r>
                        <a:rPr lang="en-GB" sz="1400" dirty="0"/>
                        <a:t>RdLo, RdHi, Rn, Rm</a:t>
                      </a:r>
                    </a:p>
                  </a:txBody>
                  <a:tcPr anchor="ctr"/>
                </a:tc>
                <a:tc>
                  <a:txBody>
                    <a:bodyPr/>
                    <a:lstStyle/>
                    <a:p>
                      <a:r>
                        <a:rPr lang="en-GB" sz="1400" dirty="0"/>
                        <a:t>Signed Multiply Accumulate Long, halfwords</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SMLALD, SMLALDX</a:t>
                      </a:r>
                    </a:p>
                  </a:txBody>
                  <a:tcPr anchor="ctr"/>
                </a:tc>
                <a:tc>
                  <a:txBody>
                    <a:bodyPr/>
                    <a:lstStyle/>
                    <a:p>
                      <a:r>
                        <a:rPr lang="en-GB" sz="1400" dirty="0"/>
                        <a:t>RdLo, RdHi, Rn, Rm</a:t>
                      </a:r>
                    </a:p>
                  </a:txBody>
                  <a:tcPr anchor="ctr"/>
                </a:tc>
                <a:tc>
                  <a:txBody>
                    <a:bodyPr/>
                    <a:lstStyle/>
                    <a:p>
                      <a:r>
                        <a:rPr lang="en-GB" sz="1400" dirty="0"/>
                        <a:t>Signed Multiply Accumulate Long Dual</a:t>
                      </a:r>
                    </a:p>
                  </a:txBody>
                  <a:tcPr anchor="ctr"/>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dirty="0"/>
                        <a:t>SMLAWB, SMLAWT</a:t>
                      </a:r>
                    </a:p>
                  </a:txBody>
                  <a:tcPr anchor="ctr"/>
                </a:tc>
                <a:tc>
                  <a:txBody>
                    <a:bodyPr/>
                    <a:lstStyle/>
                    <a:p>
                      <a:r>
                        <a:rPr lang="en-GB" sz="1400" dirty="0"/>
                        <a:t>Rd, Rn, Rm, Ra</a:t>
                      </a:r>
                    </a:p>
                  </a:txBody>
                  <a:tcPr anchor="ctr"/>
                </a:tc>
                <a:tc>
                  <a:txBody>
                    <a:bodyPr/>
                    <a:lstStyle/>
                    <a:p>
                      <a:r>
                        <a:rPr lang="en-GB" sz="1400" dirty="0"/>
                        <a:t>Signed Multiply Accumulate, word by halfword</a:t>
                      </a:r>
                    </a:p>
                  </a:txBody>
                  <a:tcPr anchor="ctr"/>
                </a:tc>
                <a:tc>
                  <a:txBody>
                    <a:bodyPr/>
                    <a:lstStyle/>
                    <a:p>
                      <a:r>
                        <a:rPr lang="en-GB" sz="1400" dirty="0"/>
                        <a:t>Q</a:t>
                      </a:r>
                    </a:p>
                  </a:txBody>
                  <a:tcPr anchor="ctr"/>
                </a:tc>
                <a:extLst>
                  <a:ext uri="{0D108BD9-81ED-4DB2-BD59-A6C34878D82A}">
                    <a16:rowId xmlns:a16="http://schemas.microsoft.com/office/drawing/2014/main" val="10009"/>
                  </a:ext>
                </a:extLst>
              </a:tr>
              <a:tr h="376849">
                <a:tc>
                  <a:txBody>
                    <a:bodyPr/>
                    <a:lstStyle/>
                    <a:p>
                      <a:r>
                        <a:rPr lang="en-GB" sz="1400" dirty="0"/>
                        <a:t>SMLSD</a:t>
                      </a:r>
                    </a:p>
                  </a:txBody>
                  <a:tcPr anchor="ctr"/>
                </a:tc>
                <a:tc>
                  <a:txBody>
                    <a:bodyPr/>
                    <a:lstStyle/>
                    <a:p>
                      <a:r>
                        <a:rPr lang="en-GB" sz="1400" dirty="0"/>
                        <a:t>Rd, Rn, Rm, Ra</a:t>
                      </a:r>
                    </a:p>
                  </a:txBody>
                  <a:tcPr anchor="ctr"/>
                </a:tc>
                <a:tc>
                  <a:txBody>
                    <a:bodyPr/>
                    <a:lstStyle/>
                    <a:p>
                      <a:r>
                        <a:rPr lang="en-GB" sz="1400" dirty="0"/>
                        <a:t>Signed Multiply Subtract Dual</a:t>
                      </a:r>
                    </a:p>
                  </a:txBody>
                  <a:tcPr anchor="ctr"/>
                </a:tc>
                <a:tc>
                  <a:txBody>
                    <a:bodyPr/>
                    <a:lstStyle/>
                    <a:p>
                      <a:r>
                        <a:rPr lang="en-GB" sz="1400" dirty="0"/>
                        <a:t>Q</a:t>
                      </a:r>
                    </a:p>
                  </a:txBody>
                  <a:tcPr anchor="ctr"/>
                </a:tc>
                <a:extLst>
                  <a:ext uri="{0D108BD9-81ED-4DB2-BD59-A6C34878D82A}">
                    <a16:rowId xmlns:a16="http://schemas.microsoft.com/office/drawing/2014/main" val="10010"/>
                  </a:ext>
                </a:extLst>
              </a:tr>
              <a:tr h="376849">
                <a:tc>
                  <a:txBody>
                    <a:bodyPr/>
                    <a:lstStyle/>
                    <a:p>
                      <a:r>
                        <a:rPr lang="en-GB" sz="1400" dirty="0"/>
                        <a:t>SMLSLD</a:t>
                      </a:r>
                    </a:p>
                  </a:txBody>
                  <a:tcPr anchor="ctr"/>
                </a:tc>
                <a:tc>
                  <a:txBody>
                    <a:bodyPr/>
                    <a:lstStyle/>
                    <a:p>
                      <a:r>
                        <a:rPr lang="en-GB" sz="1400" dirty="0"/>
                        <a:t>RdLo, RdHi, Rn, Rm</a:t>
                      </a:r>
                    </a:p>
                  </a:txBody>
                  <a:tcPr anchor="ctr"/>
                </a:tc>
                <a:tc>
                  <a:txBody>
                    <a:bodyPr/>
                    <a:lstStyle/>
                    <a:p>
                      <a:r>
                        <a:rPr lang="en-GB" sz="1400" dirty="0"/>
                        <a:t>Signed Multiply Subtract Long Dual</a:t>
                      </a:r>
                    </a:p>
                  </a:txBody>
                  <a:tcPr anchor="ctr"/>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dirty="0"/>
                        <a:t>SMMLA</a:t>
                      </a:r>
                    </a:p>
                  </a:txBody>
                  <a:tcPr anchor="ctr"/>
                </a:tc>
                <a:tc>
                  <a:txBody>
                    <a:bodyPr/>
                    <a:lstStyle/>
                    <a:p>
                      <a:r>
                        <a:rPr lang="en-GB" sz="1400" dirty="0"/>
                        <a:t>Rd, Rn, Rm, Ra</a:t>
                      </a:r>
                    </a:p>
                  </a:txBody>
                  <a:tcPr anchor="ctr"/>
                </a:tc>
                <a:tc>
                  <a:txBody>
                    <a:bodyPr/>
                    <a:lstStyle/>
                    <a:p>
                      <a:r>
                        <a:rPr lang="en-GB" sz="1400" dirty="0"/>
                        <a:t>Signed Most significant word Multiply Accumulate</a:t>
                      </a:r>
                    </a:p>
                  </a:txBody>
                  <a:tcPr anchor="ctr"/>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2638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D4A3-8736-45A4-9D09-23F2F9CD7680}"/>
              </a:ext>
            </a:extLst>
          </p:cNvPr>
          <p:cNvSpPr>
            <a:spLocks noGrp="1"/>
          </p:cNvSpPr>
          <p:nvPr>
            <p:ph type="title"/>
          </p:nvPr>
        </p:nvSpPr>
        <p:spPr/>
        <p:txBody>
          <a:bodyPr/>
          <a:lstStyle/>
          <a:p>
            <a:r>
              <a:rPr lang="en-GB" dirty="0"/>
              <a:t>Cortex-M4 Memory Map</a:t>
            </a:r>
            <a:endParaRPr lang="en-US" dirty="0"/>
          </a:p>
        </p:txBody>
      </p:sp>
      <p:sp>
        <p:nvSpPr>
          <p:cNvPr id="3" name="Content Placeholder 2">
            <a:extLst>
              <a:ext uri="{FF2B5EF4-FFF2-40B4-BE49-F238E27FC236}">
                <a16:creationId xmlns:a16="http://schemas.microsoft.com/office/drawing/2014/main" id="{9D9D2215-52AF-4FA4-8539-1E3BF879664F}"/>
              </a:ext>
            </a:extLst>
          </p:cNvPr>
          <p:cNvSpPr>
            <a:spLocks noGrp="1"/>
          </p:cNvSpPr>
          <p:nvPr>
            <p:ph idx="1"/>
          </p:nvPr>
        </p:nvSpPr>
        <p:spPr/>
        <p:txBody>
          <a:bodyPr/>
          <a:lstStyle/>
          <a:p>
            <a:pPr>
              <a:spcAft>
                <a:spcPts val="1200"/>
              </a:spcAft>
            </a:pPr>
            <a:r>
              <a:rPr lang="en-US" dirty="0"/>
              <a:t>The Cortex-M4 processor has 4 GB of memory address space</a:t>
            </a:r>
            <a:endParaRPr lang="en-GB" dirty="0"/>
          </a:p>
          <a:p>
            <a:pPr lvl="1">
              <a:spcBef>
                <a:spcPts val="600"/>
              </a:spcBef>
            </a:pPr>
            <a:r>
              <a:rPr lang="en-US" dirty="0"/>
              <a:t>Support for bit-band operation (detailed later)</a:t>
            </a:r>
          </a:p>
          <a:p>
            <a:pPr lvl="1">
              <a:spcBef>
                <a:spcPts val="600"/>
              </a:spcBef>
            </a:pPr>
            <a:endParaRPr lang="en-GB" dirty="0"/>
          </a:p>
          <a:p>
            <a:pPr>
              <a:spcAft>
                <a:spcPts val="1200"/>
              </a:spcAft>
            </a:pPr>
            <a:r>
              <a:rPr lang="en-US" dirty="0"/>
              <a:t>The 4GB memory space is architecturally defined with a number of regions</a:t>
            </a:r>
            <a:endParaRPr lang="en-GB" dirty="0"/>
          </a:p>
          <a:p>
            <a:pPr lvl="1">
              <a:spcBef>
                <a:spcPts val="600"/>
              </a:spcBef>
            </a:pPr>
            <a:r>
              <a:rPr lang="en-US" dirty="0"/>
              <a:t>Each region is designed for particular recommended uses.</a:t>
            </a:r>
          </a:p>
          <a:p>
            <a:pPr lvl="1">
              <a:spcBef>
                <a:spcPts val="600"/>
              </a:spcBef>
            </a:pPr>
            <a:r>
              <a:rPr lang="en-US" dirty="0"/>
              <a:t>Easy for software programmers to port between different devices</a:t>
            </a:r>
          </a:p>
          <a:p>
            <a:pPr lvl="1">
              <a:spcBef>
                <a:spcPts val="600"/>
              </a:spcBef>
            </a:pPr>
            <a:endParaRPr lang="en-GB" dirty="0"/>
          </a:p>
          <a:p>
            <a:pPr>
              <a:spcAft>
                <a:spcPts val="1200"/>
              </a:spcAft>
            </a:pPr>
            <a:r>
              <a:rPr lang="en-US" dirty="0"/>
              <a:t>Note that, despite the default definitions, the actual usage of the memory map can also be flexibly defined by the user, other than some fixed memory addresses such as the internal private peripheral bus (PPB)</a:t>
            </a:r>
            <a:endParaRPr lang="en-GB" dirty="0"/>
          </a:p>
          <a:p>
            <a:endParaRPr lang="en-US" dirty="0"/>
          </a:p>
        </p:txBody>
      </p:sp>
    </p:spTree>
    <p:extLst>
      <p:ext uri="{BB962C8B-B14F-4D97-AF65-F5344CB8AC3E}">
        <p14:creationId xmlns:p14="http://schemas.microsoft.com/office/powerpoint/2010/main" val="62484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226C61C3-ED04-4210-80A0-3C07770E36AE}"/>
              </a:ext>
            </a:extLst>
          </p:cNvPr>
          <p:cNvGraphicFramePr>
            <a:graphicFrameLocks/>
          </p:cNvGraphicFramePr>
          <p:nvPr>
            <p:extLst>
              <p:ext uri="{D42A27DB-BD31-4B8C-83A1-F6EECF244321}">
                <p14:modId xmlns:p14="http://schemas.microsoft.com/office/powerpoint/2010/main" val="2506419636"/>
              </p:ext>
            </p:extLst>
          </p:nvPr>
        </p:nvGraphicFramePr>
        <p:xfrm>
          <a:off x="479425" y="1143000"/>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SMMLS, SMMLR</a:t>
                      </a:r>
                    </a:p>
                  </a:txBody>
                  <a:tcPr anchor="ctr"/>
                </a:tc>
                <a:tc>
                  <a:txBody>
                    <a:bodyPr/>
                    <a:lstStyle/>
                    <a:p>
                      <a:r>
                        <a:rPr lang="en-GB" sz="1400" dirty="0"/>
                        <a:t>Rd, Rn, Rm, Ra</a:t>
                      </a:r>
                    </a:p>
                  </a:txBody>
                  <a:tcPr anchor="ctr"/>
                </a:tc>
                <a:tc>
                  <a:txBody>
                    <a:bodyPr/>
                    <a:lstStyle/>
                    <a:p>
                      <a:r>
                        <a:rPr lang="en-GB" sz="1400" dirty="0"/>
                        <a:t>Signed Most significant word Multiply Subtract</a:t>
                      </a:r>
                    </a:p>
                  </a:txBody>
                  <a:tcPr anchor="ctr"/>
                </a:tc>
                <a:tc>
                  <a:txBody>
                    <a:bodyPr/>
                    <a:lstStyle/>
                    <a:p>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dirty="0"/>
                        <a:t>SMMUL, SMMULR</a:t>
                      </a:r>
                    </a:p>
                  </a:txBody>
                  <a:tcPr anchor="ctr"/>
                </a:tc>
                <a:tc>
                  <a:txBody>
                    <a:bodyPr/>
                    <a:lstStyle/>
                    <a:p>
                      <a:r>
                        <a:rPr lang="en-GB" sz="1400" dirty="0"/>
                        <a:t>{Rd,} Rn, Rm</a:t>
                      </a:r>
                    </a:p>
                  </a:txBody>
                  <a:tcPr anchor="ctr"/>
                </a:tc>
                <a:tc>
                  <a:txBody>
                    <a:bodyPr/>
                    <a:lstStyle/>
                    <a:p>
                      <a:r>
                        <a:rPr lang="en-GB" sz="1400" dirty="0"/>
                        <a:t>Signed Most significant word Multiply</a:t>
                      </a:r>
                    </a:p>
                  </a:txBody>
                  <a:tcPr anchor="ctr"/>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SMUAD</a:t>
                      </a:r>
                    </a:p>
                  </a:txBody>
                  <a:tcPr anchor="ctr"/>
                </a:tc>
                <a:tc>
                  <a:txBody>
                    <a:bodyPr/>
                    <a:lstStyle/>
                    <a:p>
                      <a:r>
                        <a:rPr lang="en-GB" sz="1400" dirty="0"/>
                        <a:t>{Rd,} Rn, Rm</a:t>
                      </a:r>
                    </a:p>
                  </a:txBody>
                  <a:tcPr anchor="ctr"/>
                </a:tc>
                <a:tc>
                  <a:txBody>
                    <a:bodyPr/>
                    <a:lstStyle/>
                    <a:p>
                      <a:r>
                        <a:rPr lang="en-GB" sz="1400" dirty="0"/>
                        <a:t>Signed dual Multiply Add</a:t>
                      </a:r>
                    </a:p>
                  </a:txBody>
                  <a:tcPr anchor="ctr"/>
                </a:tc>
                <a:tc>
                  <a:txBody>
                    <a:bodyPr/>
                    <a:lstStyle/>
                    <a:p>
                      <a:r>
                        <a:rPr lang="en-GB" sz="1400" dirty="0"/>
                        <a:t>Q</a:t>
                      </a:r>
                    </a:p>
                  </a:txBody>
                  <a:tcPr anchor="ctr"/>
                </a:tc>
                <a:extLst>
                  <a:ext uri="{0D108BD9-81ED-4DB2-BD59-A6C34878D82A}">
                    <a16:rowId xmlns:a16="http://schemas.microsoft.com/office/drawing/2014/main" val="10003"/>
                  </a:ext>
                </a:extLst>
              </a:tr>
              <a:tr h="376849">
                <a:tc>
                  <a:txBody>
                    <a:bodyPr/>
                    <a:lstStyle/>
                    <a:p>
                      <a:r>
                        <a:rPr lang="en-GB" sz="1400" dirty="0"/>
                        <a:t>SMULBB, SMULBT SMULTB, SMULTT</a:t>
                      </a:r>
                    </a:p>
                  </a:txBody>
                  <a:tcPr anchor="ctr"/>
                </a:tc>
                <a:tc>
                  <a:txBody>
                    <a:bodyPr/>
                    <a:lstStyle/>
                    <a:p>
                      <a:r>
                        <a:rPr lang="en-GB" sz="1400" dirty="0"/>
                        <a:t>{Rd,} Rn, Rm</a:t>
                      </a:r>
                    </a:p>
                  </a:txBody>
                  <a:tcPr anchor="ctr"/>
                </a:tc>
                <a:tc>
                  <a:txBody>
                    <a:bodyPr/>
                    <a:lstStyle/>
                    <a:p>
                      <a:r>
                        <a:rPr lang="en-GB" sz="1400" dirty="0"/>
                        <a:t>Signed Multiply (halfwords)</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u="none" strike="noStrike" kern="1200" baseline="0" dirty="0"/>
                        <a:t>SMULL</a:t>
                      </a:r>
                      <a:endParaRPr lang="en-GB" sz="1400" dirty="0"/>
                    </a:p>
                  </a:txBody>
                  <a:tcPr marL="121872" marR="121872"/>
                </a:tc>
                <a:tc>
                  <a:txBody>
                    <a:bodyPr/>
                    <a:lstStyle/>
                    <a:p>
                      <a:r>
                        <a:rPr lang="en-GB" sz="1400" u="none" strike="noStrike" kern="1200" baseline="0" dirty="0"/>
                        <a:t>RdLo, RdHi, Rn, Rm</a:t>
                      </a:r>
                      <a:endParaRPr lang="en-GB" sz="1400" dirty="0"/>
                    </a:p>
                  </a:txBody>
                  <a:tcPr marL="121872" marR="121872"/>
                </a:tc>
                <a:tc>
                  <a:txBody>
                    <a:bodyPr/>
                    <a:lstStyle/>
                    <a:p>
                      <a:r>
                        <a:rPr lang="en-GB" sz="1400" u="none" strike="noStrike" kern="1200" baseline="0" dirty="0"/>
                        <a:t>Signed Multiply (32 x 32), 64-bit result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SMULWB, SMULWT</a:t>
                      </a:r>
                    </a:p>
                  </a:txBody>
                  <a:tcPr anchor="ctr"/>
                </a:tc>
                <a:tc>
                  <a:txBody>
                    <a:bodyPr/>
                    <a:lstStyle/>
                    <a:p>
                      <a:r>
                        <a:rPr lang="en-GB" sz="1400" dirty="0"/>
                        <a:t>{Rd,} Rn, Rm</a:t>
                      </a:r>
                    </a:p>
                  </a:txBody>
                  <a:tcPr anchor="ctr"/>
                </a:tc>
                <a:tc>
                  <a:txBody>
                    <a:bodyPr/>
                    <a:lstStyle/>
                    <a:p>
                      <a:r>
                        <a:rPr lang="en-GB" sz="1400" dirty="0"/>
                        <a:t>Signed Multiply word by halfword</a:t>
                      </a:r>
                    </a:p>
                  </a:txBody>
                  <a:tcPr anchor="ctr"/>
                </a:tc>
                <a:tc>
                  <a:txBody>
                    <a:bodyPr/>
                    <a:lstStyle/>
                    <a:p>
                      <a:endParaRPr lang="en-GB" sz="1400" dirty="0"/>
                    </a:p>
                  </a:txBody>
                  <a:tcPr anchor="ctr"/>
                </a:tc>
                <a:extLst>
                  <a:ext uri="{0D108BD9-81ED-4DB2-BD59-A6C34878D82A}">
                    <a16:rowId xmlns:a16="http://schemas.microsoft.com/office/drawing/2014/main" val="10006"/>
                  </a:ext>
                </a:extLst>
              </a:tr>
              <a:tr h="376849">
                <a:tc>
                  <a:txBody>
                    <a:bodyPr/>
                    <a:lstStyle/>
                    <a:p>
                      <a:r>
                        <a:rPr lang="en-GB" sz="1400" dirty="0"/>
                        <a:t>SMUSD, SMUSDX</a:t>
                      </a:r>
                    </a:p>
                  </a:txBody>
                  <a:tcPr anchor="ctr"/>
                </a:tc>
                <a:tc>
                  <a:txBody>
                    <a:bodyPr/>
                    <a:lstStyle/>
                    <a:p>
                      <a:r>
                        <a:rPr lang="en-GB" sz="1400" dirty="0"/>
                        <a:t>{Rd,} Rn, Rm</a:t>
                      </a:r>
                    </a:p>
                  </a:txBody>
                  <a:tcPr anchor="ctr"/>
                </a:tc>
                <a:tc>
                  <a:txBody>
                    <a:bodyPr/>
                    <a:lstStyle/>
                    <a:p>
                      <a:r>
                        <a:rPr lang="en-GB" sz="1400" dirty="0"/>
                        <a:t>Signed dual Multiply Subtract</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u="none" strike="noStrike" kern="1200" baseline="0" dirty="0"/>
                        <a:t>SSAT</a:t>
                      </a:r>
                      <a:endParaRPr lang="en-GB" sz="1400" dirty="0"/>
                    </a:p>
                  </a:txBody>
                  <a:tcPr marL="121872" marR="121872"/>
                </a:tc>
                <a:tc>
                  <a:txBody>
                    <a:bodyPr/>
                    <a:lstStyle/>
                    <a:p>
                      <a:r>
                        <a:rPr lang="en-GB" sz="1400" u="none" strike="noStrike" kern="1200" baseline="0" dirty="0"/>
                        <a:t>Rd, #n, Rm {,shift #s}</a:t>
                      </a:r>
                      <a:endParaRPr lang="en-GB" sz="1400" dirty="0"/>
                    </a:p>
                  </a:txBody>
                  <a:tcPr marL="121872" marR="121872"/>
                </a:tc>
                <a:tc>
                  <a:txBody>
                    <a:bodyPr/>
                    <a:lstStyle/>
                    <a:p>
                      <a:r>
                        <a:rPr lang="en-GB" sz="1400" u="none" strike="noStrike" kern="1200" baseline="0" dirty="0"/>
                        <a:t>Signed Saturate</a:t>
                      </a:r>
                      <a:endParaRPr lang="en-GB" sz="1400" dirty="0"/>
                    </a:p>
                  </a:txBody>
                  <a:tcPr marL="121872" marR="121872"/>
                </a:tc>
                <a:tc>
                  <a:txBody>
                    <a:bodyPr/>
                    <a:lstStyle/>
                    <a:p>
                      <a:r>
                        <a:rPr lang="en-GB" sz="1400" u="none" strike="noStrike" kern="1200" baseline="0" dirty="0"/>
                        <a:t>Q</a:t>
                      </a:r>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dirty="0"/>
                        <a:t>SSAT16</a:t>
                      </a:r>
                    </a:p>
                  </a:txBody>
                  <a:tcPr anchor="ctr"/>
                </a:tc>
                <a:tc>
                  <a:txBody>
                    <a:bodyPr/>
                    <a:lstStyle/>
                    <a:p>
                      <a:r>
                        <a:rPr lang="en-GB" sz="1400" dirty="0"/>
                        <a:t>Rd, #n, Rm</a:t>
                      </a:r>
                    </a:p>
                  </a:txBody>
                  <a:tcPr anchor="ctr"/>
                </a:tc>
                <a:tc>
                  <a:txBody>
                    <a:bodyPr/>
                    <a:lstStyle/>
                    <a:p>
                      <a:r>
                        <a:rPr lang="en-GB" sz="1400" dirty="0"/>
                        <a:t>Signed Saturate 16</a:t>
                      </a:r>
                    </a:p>
                  </a:txBody>
                  <a:tcPr anchor="ctr"/>
                </a:tc>
                <a:tc>
                  <a:txBody>
                    <a:bodyPr/>
                    <a:lstStyle/>
                    <a:p>
                      <a:r>
                        <a:rPr lang="en-GB" sz="1400" dirty="0"/>
                        <a:t>Q</a:t>
                      </a:r>
                    </a:p>
                  </a:txBody>
                  <a:tcPr anchor="ctr"/>
                </a:tc>
                <a:extLst>
                  <a:ext uri="{0D108BD9-81ED-4DB2-BD59-A6C34878D82A}">
                    <a16:rowId xmlns:a16="http://schemas.microsoft.com/office/drawing/2014/main" val="10009"/>
                  </a:ext>
                </a:extLst>
              </a:tr>
              <a:tr h="376849">
                <a:tc>
                  <a:txBody>
                    <a:bodyPr/>
                    <a:lstStyle/>
                    <a:p>
                      <a:r>
                        <a:rPr lang="en-GB" sz="1400" dirty="0"/>
                        <a:t>SSAX</a:t>
                      </a:r>
                    </a:p>
                  </a:txBody>
                  <a:tcPr anchor="ctr"/>
                </a:tc>
                <a:tc>
                  <a:txBody>
                    <a:bodyPr/>
                    <a:lstStyle/>
                    <a:p>
                      <a:r>
                        <a:rPr lang="en-GB" sz="1400" dirty="0"/>
                        <a:t>{Rd,} Rn, Rm</a:t>
                      </a:r>
                    </a:p>
                  </a:txBody>
                  <a:tcPr anchor="ctr"/>
                </a:tc>
                <a:tc>
                  <a:txBody>
                    <a:bodyPr/>
                    <a:lstStyle/>
                    <a:p>
                      <a:r>
                        <a:rPr lang="en-GB" sz="1400" dirty="0"/>
                        <a:t>Signed Subtract and Add with Exchange</a:t>
                      </a:r>
                    </a:p>
                  </a:txBody>
                  <a:tcPr anchor="ctr"/>
                </a:tc>
                <a:tc>
                  <a:txBody>
                    <a:bodyPr/>
                    <a:lstStyle/>
                    <a:p>
                      <a:r>
                        <a:rPr lang="en-GB" sz="1400" dirty="0"/>
                        <a:t>GE</a:t>
                      </a:r>
                    </a:p>
                  </a:txBody>
                  <a:tcPr anchor="ctr"/>
                </a:tc>
                <a:extLst>
                  <a:ext uri="{0D108BD9-81ED-4DB2-BD59-A6C34878D82A}">
                    <a16:rowId xmlns:a16="http://schemas.microsoft.com/office/drawing/2014/main" val="10010"/>
                  </a:ext>
                </a:extLst>
              </a:tr>
              <a:tr h="376849">
                <a:tc>
                  <a:txBody>
                    <a:bodyPr/>
                    <a:lstStyle/>
                    <a:p>
                      <a:r>
                        <a:rPr lang="en-GB" sz="1400" dirty="0"/>
                        <a:t>SSUB16</a:t>
                      </a:r>
                    </a:p>
                  </a:txBody>
                  <a:tcPr anchor="ctr"/>
                </a:tc>
                <a:tc>
                  <a:txBody>
                    <a:bodyPr/>
                    <a:lstStyle/>
                    <a:p>
                      <a:r>
                        <a:rPr lang="en-GB" sz="1400" dirty="0"/>
                        <a:t>{Rd,} Rn, Rm</a:t>
                      </a:r>
                    </a:p>
                  </a:txBody>
                  <a:tcPr anchor="ctr"/>
                </a:tc>
                <a:tc>
                  <a:txBody>
                    <a:bodyPr/>
                    <a:lstStyle/>
                    <a:p>
                      <a:r>
                        <a:rPr lang="en-GB" sz="1400" dirty="0"/>
                        <a:t>Signed Subtract 16</a:t>
                      </a:r>
                    </a:p>
                  </a:txBody>
                  <a:tcPr anchor="ctr"/>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dirty="0"/>
                        <a:t>SSUB8</a:t>
                      </a:r>
                    </a:p>
                  </a:txBody>
                  <a:tcPr anchor="ctr"/>
                </a:tc>
                <a:tc>
                  <a:txBody>
                    <a:bodyPr/>
                    <a:lstStyle/>
                    <a:p>
                      <a:r>
                        <a:rPr lang="en-GB" sz="1400" dirty="0"/>
                        <a:t>{Rd,} Rn, Rm</a:t>
                      </a:r>
                    </a:p>
                  </a:txBody>
                  <a:tcPr anchor="ctr"/>
                </a:tc>
                <a:tc>
                  <a:txBody>
                    <a:bodyPr/>
                    <a:lstStyle/>
                    <a:p>
                      <a:r>
                        <a:rPr lang="en-GB" sz="1400" dirty="0"/>
                        <a:t>Signed Subtract 8</a:t>
                      </a:r>
                    </a:p>
                  </a:txBody>
                  <a:tcPr anchor="ctr"/>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22420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5" name="Content Placeholder 5">
            <a:extLst>
              <a:ext uri="{FF2B5EF4-FFF2-40B4-BE49-F238E27FC236}">
                <a16:creationId xmlns:a16="http://schemas.microsoft.com/office/drawing/2014/main" id="{47DD7F03-4F28-4153-8B56-2E85D2E422BB}"/>
              </a:ext>
            </a:extLst>
          </p:cNvPr>
          <p:cNvGraphicFramePr>
            <a:graphicFrameLocks/>
          </p:cNvGraphicFramePr>
          <p:nvPr>
            <p:extLst>
              <p:ext uri="{D42A27DB-BD31-4B8C-83A1-F6EECF244321}">
                <p14:modId xmlns:p14="http://schemas.microsoft.com/office/powerpoint/2010/main" val="1412225316"/>
              </p:ext>
            </p:extLst>
          </p:nvPr>
        </p:nvGraphicFramePr>
        <p:xfrm>
          <a:off x="479425" y="1143000"/>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u="none" strike="noStrike" kern="1200" baseline="0" dirty="0"/>
                        <a:t>STM</a:t>
                      </a:r>
                      <a:endParaRPr lang="en-GB" sz="1400" dirty="0"/>
                    </a:p>
                  </a:txBody>
                  <a:tcPr marL="121872" marR="121872"/>
                </a:tc>
                <a:tc>
                  <a:txBody>
                    <a:bodyPr/>
                    <a:lstStyle/>
                    <a:p>
                      <a:r>
                        <a:rPr lang="en-GB" sz="1400" u="none" strike="noStrike" kern="1200" baseline="0" dirty="0"/>
                        <a:t>Rn{!}, reglist</a:t>
                      </a:r>
                      <a:endParaRPr lang="en-GB" sz="1400" dirty="0"/>
                    </a:p>
                  </a:txBody>
                  <a:tcPr marL="121872" marR="121872"/>
                </a:tc>
                <a:tc>
                  <a:txBody>
                    <a:bodyPr/>
                    <a:lstStyle/>
                    <a:p>
                      <a:r>
                        <a:rPr lang="en-GB" sz="1400" u="none" strike="noStrike" kern="1200" baseline="0" dirty="0"/>
                        <a:t>Store Multiple registers, increment after</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u="none" strike="noStrike" kern="1200" baseline="0" dirty="0"/>
                        <a:t>STMDB, STMEA</a:t>
                      </a:r>
                      <a:endParaRPr lang="en-GB" sz="1400" dirty="0"/>
                    </a:p>
                  </a:txBody>
                  <a:tcPr marL="121872" marR="121872"/>
                </a:tc>
                <a:tc>
                  <a:txBody>
                    <a:bodyPr/>
                    <a:lstStyle/>
                    <a:p>
                      <a:r>
                        <a:rPr lang="en-GB" sz="1400" u="none" strike="noStrike" kern="1200" baseline="0" dirty="0"/>
                        <a:t>Rn{!}, reglist</a:t>
                      </a:r>
                      <a:endParaRPr lang="en-GB" sz="1400" dirty="0"/>
                    </a:p>
                  </a:txBody>
                  <a:tcPr marL="121872" marR="121872"/>
                </a:tc>
                <a:tc>
                  <a:txBody>
                    <a:bodyPr/>
                    <a:lstStyle/>
                    <a:p>
                      <a:r>
                        <a:rPr lang="en-GB" sz="1400" u="none" strike="noStrike" kern="1200" baseline="0" dirty="0"/>
                        <a:t>Store Multiple registers, decrement before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u="none" strike="noStrike" kern="1200" baseline="0" dirty="0"/>
                        <a:t>STMFD, STMIA</a:t>
                      </a:r>
                      <a:endParaRPr lang="en-GB" sz="1400" dirty="0"/>
                    </a:p>
                  </a:txBody>
                  <a:tcPr marL="121872" marR="121872"/>
                </a:tc>
                <a:tc>
                  <a:txBody>
                    <a:bodyPr/>
                    <a:lstStyle/>
                    <a:p>
                      <a:r>
                        <a:rPr lang="en-GB" sz="1400" u="none" strike="noStrike" kern="1200" baseline="0" dirty="0"/>
                        <a:t>Rn{!}, reglist</a:t>
                      </a:r>
                      <a:endParaRPr lang="en-GB" sz="1400" dirty="0"/>
                    </a:p>
                  </a:txBody>
                  <a:tcPr marL="121872" marR="121872"/>
                </a:tc>
                <a:tc>
                  <a:txBody>
                    <a:bodyPr/>
                    <a:lstStyle/>
                    <a:p>
                      <a:r>
                        <a:rPr lang="en-GB" sz="1400" u="none" strike="noStrike" kern="1200" baseline="0" dirty="0"/>
                        <a:t>Store Multiple registers, increment after</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u="none" strike="noStrike" kern="1200" baseline="0" dirty="0"/>
                        <a:t>STR</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Store Register 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u="none" strike="noStrike" kern="1200" baseline="0" dirty="0"/>
                        <a:t>STRB, STRBT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Store Register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u="none" strike="noStrike" kern="1200" baseline="0" dirty="0"/>
                        <a:t>STRD</a:t>
                      </a:r>
                      <a:endParaRPr lang="en-GB" sz="1400" dirty="0"/>
                    </a:p>
                  </a:txBody>
                  <a:tcPr marL="121872" marR="121872"/>
                </a:tc>
                <a:tc>
                  <a:txBody>
                    <a:bodyPr/>
                    <a:lstStyle/>
                    <a:p>
                      <a:r>
                        <a:rPr lang="en-GB" sz="1400" u="none" strike="noStrike" kern="1200" baseline="0" dirty="0"/>
                        <a:t>Rt, Rt2, [Rn, #offset]</a:t>
                      </a:r>
                      <a:endParaRPr lang="en-GB" sz="1400" dirty="0"/>
                    </a:p>
                  </a:txBody>
                  <a:tcPr marL="121872" marR="121872"/>
                </a:tc>
                <a:tc>
                  <a:txBody>
                    <a:bodyPr/>
                    <a:lstStyle/>
                    <a:p>
                      <a:r>
                        <a:rPr lang="en-GB" sz="1400" u="none" strike="noStrike" kern="1200" baseline="0" dirty="0"/>
                        <a:t>Store Register two words</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u="none" strike="noStrike" kern="1200" baseline="0" dirty="0"/>
                        <a:t>STREX</a:t>
                      </a:r>
                      <a:endParaRPr lang="en-GB" sz="1400" dirty="0"/>
                    </a:p>
                  </a:txBody>
                  <a:tcPr marL="121872" marR="121872"/>
                </a:tc>
                <a:tc>
                  <a:txBody>
                    <a:bodyPr/>
                    <a:lstStyle/>
                    <a:p>
                      <a:r>
                        <a:rPr lang="en-GB" sz="1400" u="none" strike="noStrike" kern="1200" baseline="0" dirty="0"/>
                        <a:t>Rd, Rt, [Rn, #offset]</a:t>
                      </a:r>
                      <a:endParaRPr lang="en-GB" sz="1400" dirty="0"/>
                    </a:p>
                  </a:txBody>
                  <a:tcPr marL="121872" marR="121872"/>
                </a:tc>
                <a:tc>
                  <a:txBody>
                    <a:bodyPr/>
                    <a:lstStyle/>
                    <a:p>
                      <a:r>
                        <a:rPr lang="en-GB" sz="1400" u="none" strike="noStrike" kern="1200" baseline="0" dirty="0"/>
                        <a:t>Store Register Exclusive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u="none" strike="noStrike" kern="1200" baseline="0" dirty="0"/>
                        <a:t>STREXB</a:t>
                      </a:r>
                      <a:endParaRPr lang="en-GB" sz="1400" dirty="0"/>
                    </a:p>
                  </a:txBody>
                  <a:tcPr marL="121872" marR="121872"/>
                </a:tc>
                <a:tc>
                  <a:txBody>
                    <a:bodyPr/>
                    <a:lstStyle/>
                    <a:p>
                      <a:r>
                        <a:rPr lang="en-GB" sz="1400" u="none" strike="noStrike" kern="1200" baseline="0" dirty="0"/>
                        <a:t>Rd, Rt, [Rn]</a:t>
                      </a:r>
                      <a:endParaRPr lang="en-GB" sz="1400" dirty="0"/>
                    </a:p>
                  </a:txBody>
                  <a:tcPr marL="121872" marR="121872"/>
                </a:tc>
                <a:tc>
                  <a:txBody>
                    <a:bodyPr/>
                    <a:lstStyle/>
                    <a:p>
                      <a:r>
                        <a:rPr lang="en-GB" sz="1400" u="none" strike="noStrike" kern="1200" baseline="0" dirty="0"/>
                        <a:t>Store Register Exclusive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u="none" strike="noStrike" kern="1200" baseline="0" dirty="0"/>
                        <a:t>STREXH</a:t>
                      </a:r>
                      <a:endParaRPr lang="en-GB" sz="1400" dirty="0"/>
                    </a:p>
                  </a:txBody>
                  <a:tcPr marL="121872" marR="121872"/>
                </a:tc>
                <a:tc>
                  <a:txBody>
                    <a:bodyPr/>
                    <a:lstStyle/>
                    <a:p>
                      <a:r>
                        <a:rPr lang="en-GB" sz="1400" u="none" strike="noStrike" kern="1200" baseline="0" dirty="0"/>
                        <a:t>Rd, Rt, [Rn]</a:t>
                      </a:r>
                      <a:endParaRPr lang="en-GB" sz="1400" dirty="0"/>
                    </a:p>
                  </a:txBody>
                  <a:tcPr marL="121872" marR="121872"/>
                </a:tc>
                <a:tc>
                  <a:txBody>
                    <a:bodyPr/>
                    <a:lstStyle/>
                    <a:p>
                      <a:r>
                        <a:rPr lang="en-GB" sz="1400" u="none" strike="noStrike" kern="1200" baseline="0" dirty="0"/>
                        <a:t>Store Register Exclusive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u="none" strike="noStrike" kern="1200" baseline="0" dirty="0"/>
                        <a:t>STRH, STRHT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Store Register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u="none" strike="noStrike" kern="1200" baseline="0" dirty="0"/>
                        <a:t>STRT</a:t>
                      </a:r>
                      <a:endParaRPr lang="en-GB" sz="1400" dirty="0"/>
                    </a:p>
                  </a:txBody>
                  <a:tcPr marL="121872" marR="121872"/>
                </a:tc>
                <a:tc>
                  <a:txBody>
                    <a:bodyPr/>
                    <a:lstStyle/>
                    <a:p>
                      <a:r>
                        <a:rPr lang="en-GB" sz="1400" u="none" strike="noStrike" kern="1200" baseline="0" dirty="0"/>
                        <a:t>Rt, [Rn, #offset]</a:t>
                      </a:r>
                      <a:endParaRPr lang="en-GB" sz="1400" dirty="0"/>
                    </a:p>
                  </a:txBody>
                  <a:tcPr marL="121872" marR="121872"/>
                </a:tc>
                <a:tc>
                  <a:txBody>
                    <a:bodyPr/>
                    <a:lstStyle/>
                    <a:p>
                      <a:r>
                        <a:rPr lang="en-GB" sz="1400" u="none" strike="noStrike" kern="1200" baseline="0" dirty="0"/>
                        <a:t>Store Register 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u="none" strike="noStrike" kern="1200" baseline="0" dirty="0"/>
                        <a:t>SUB, SUBS</a:t>
                      </a:r>
                      <a:endParaRPr lang="en-GB" sz="1400" dirty="0"/>
                    </a:p>
                  </a:txBody>
                  <a:tcPr marL="121872" marR="121872"/>
                </a:tc>
                <a:tc>
                  <a:txBody>
                    <a:bodyPr/>
                    <a:lstStyle/>
                    <a:p>
                      <a:r>
                        <a:rPr lang="en-GB" sz="1400" u="none" strike="noStrike" kern="1200" baseline="0" dirty="0"/>
                        <a:t>{Rd,} Rn, Op2</a:t>
                      </a:r>
                      <a:endParaRPr lang="en-GB" sz="1400" dirty="0"/>
                    </a:p>
                  </a:txBody>
                  <a:tcPr marL="121872" marR="121872"/>
                </a:tc>
                <a:tc>
                  <a:txBody>
                    <a:bodyPr/>
                    <a:lstStyle/>
                    <a:p>
                      <a:r>
                        <a:rPr lang="en-GB" sz="1400" u="none" strike="noStrike" kern="1200" baseline="0" dirty="0"/>
                        <a:t>Subtract</a:t>
                      </a:r>
                      <a:endParaRPr lang="en-GB" sz="1400" dirty="0"/>
                    </a:p>
                  </a:txBody>
                  <a:tcPr marL="121872" marR="121872"/>
                </a:tc>
                <a:tc>
                  <a:txBody>
                    <a:bodyPr/>
                    <a:lstStyle/>
                    <a:p>
                      <a:r>
                        <a:rPr lang="en-GB" sz="1400" u="none" strike="noStrike" kern="1200" baseline="0" dirty="0"/>
                        <a:t>N,Z,C,V</a:t>
                      </a:r>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05166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5B07AD38-DD1D-4647-9241-5A4211C04712}"/>
              </a:ext>
            </a:extLst>
          </p:cNvPr>
          <p:cNvGraphicFramePr>
            <a:graphicFrameLocks/>
          </p:cNvGraphicFramePr>
          <p:nvPr>
            <p:extLst>
              <p:ext uri="{D42A27DB-BD31-4B8C-83A1-F6EECF244321}">
                <p14:modId xmlns:p14="http://schemas.microsoft.com/office/powerpoint/2010/main" val="2459263217"/>
              </p:ext>
            </p:extLst>
          </p:nvPr>
        </p:nvGraphicFramePr>
        <p:xfrm>
          <a:off x="479425" y="1143000"/>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u="none" strike="noStrike" kern="1200" baseline="0" dirty="0"/>
                        <a:t>SUB, SUBW</a:t>
                      </a:r>
                      <a:endParaRPr lang="en-GB" sz="1400" dirty="0"/>
                    </a:p>
                  </a:txBody>
                  <a:tcPr marL="121872" marR="121872"/>
                </a:tc>
                <a:tc>
                  <a:txBody>
                    <a:bodyPr/>
                    <a:lstStyle/>
                    <a:p>
                      <a:r>
                        <a:rPr lang="en-GB" sz="1400" u="none" strike="noStrike" kern="1200" baseline="0" dirty="0"/>
                        <a:t>{Rd,} Rn, #imm12</a:t>
                      </a:r>
                      <a:endParaRPr lang="en-GB" sz="1400" dirty="0"/>
                    </a:p>
                  </a:txBody>
                  <a:tcPr marL="121872" marR="121872"/>
                </a:tc>
                <a:tc>
                  <a:txBody>
                    <a:bodyPr/>
                    <a:lstStyle/>
                    <a:p>
                      <a:r>
                        <a:rPr lang="en-GB" sz="1400" u="none" strike="noStrike" kern="1200" baseline="0" dirty="0"/>
                        <a:t>Subtract</a:t>
                      </a:r>
                      <a:endParaRPr lang="en-GB" sz="1400" dirty="0"/>
                    </a:p>
                  </a:txBody>
                  <a:tcPr marL="121872" marR="121872"/>
                </a:tc>
                <a:tc>
                  <a:txBody>
                    <a:bodyPr/>
                    <a:lstStyle/>
                    <a:p>
                      <a:r>
                        <a:rPr lang="en-GB" sz="1400" u="none" strike="noStrike" kern="1200" baseline="0" dirty="0"/>
                        <a:t>N,Z,C,V</a:t>
                      </a:r>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u="none" strike="noStrike" kern="1200" baseline="0" dirty="0"/>
                        <a:t>SVC</a:t>
                      </a:r>
                      <a:endParaRPr lang="en-GB" sz="1400" dirty="0"/>
                    </a:p>
                  </a:txBody>
                  <a:tcPr marL="121872" marR="121872"/>
                </a:tc>
                <a:tc>
                  <a:txBody>
                    <a:bodyPr/>
                    <a:lstStyle/>
                    <a:p>
                      <a:r>
                        <a:rPr lang="en-GB" sz="1400" u="none" strike="noStrike" kern="1200" baseline="0" dirty="0"/>
                        <a:t>#imm</a:t>
                      </a:r>
                      <a:endParaRPr lang="en-GB" sz="1400" dirty="0"/>
                    </a:p>
                  </a:txBody>
                  <a:tcPr marL="121872" marR="121872"/>
                </a:tc>
                <a:tc>
                  <a:txBody>
                    <a:bodyPr/>
                    <a:lstStyle/>
                    <a:p>
                      <a:r>
                        <a:rPr lang="en-GB" sz="1400" u="none" strike="noStrike" kern="1200" baseline="0" dirty="0"/>
                        <a:t>Supervisor Call</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SXTAB</a:t>
                      </a:r>
                    </a:p>
                  </a:txBody>
                  <a:tcPr anchor="ctr"/>
                </a:tc>
                <a:tc>
                  <a:txBody>
                    <a:bodyPr/>
                    <a:lstStyle/>
                    <a:p>
                      <a:r>
                        <a:rPr lang="en-GB" sz="1400" dirty="0"/>
                        <a:t>{Rd,} Rn, Rm,{,ROR #}</a:t>
                      </a:r>
                    </a:p>
                  </a:txBody>
                  <a:tcPr anchor="ctr"/>
                </a:tc>
                <a:tc>
                  <a:txBody>
                    <a:bodyPr/>
                    <a:lstStyle/>
                    <a:p>
                      <a:r>
                        <a:rPr lang="en-GB" sz="1400" dirty="0"/>
                        <a:t>Extend 8 bits to 32 and add</a:t>
                      </a:r>
                    </a:p>
                  </a:txBody>
                  <a:tcPr anchor="ctr"/>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dirty="0"/>
                        <a:t>SXTAB16</a:t>
                      </a:r>
                    </a:p>
                  </a:txBody>
                  <a:tcPr anchor="ctr"/>
                </a:tc>
                <a:tc>
                  <a:txBody>
                    <a:bodyPr/>
                    <a:lstStyle/>
                    <a:p>
                      <a:r>
                        <a:rPr lang="en-GB" sz="1400" dirty="0"/>
                        <a:t>{Rd,} Rn, Rm,{,ROR #}</a:t>
                      </a:r>
                    </a:p>
                  </a:txBody>
                  <a:tcPr anchor="ctr"/>
                </a:tc>
                <a:tc>
                  <a:txBody>
                    <a:bodyPr/>
                    <a:lstStyle/>
                    <a:p>
                      <a:r>
                        <a:rPr lang="en-GB" sz="1400" dirty="0"/>
                        <a:t>Dual extend 8 bits to 16 and add</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SXTAH</a:t>
                      </a:r>
                    </a:p>
                  </a:txBody>
                  <a:tcPr anchor="ctr"/>
                </a:tc>
                <a:tc>
                  <a:txBody>
                    <a:bodyPr/>
                    <a:lstStyle/>
                    <a:p>
                      <a:r>
                        <a:rPr lang="en-GB" sz="1400" dirty="0"/>
                        <a:t>{Rd,} Rn, Rm,{,ROR #}</a:t>
                      </a:r>
                    </a:p>
                  </a:txBody>
                  <a:tcPr anchor="ctr"/>
                </a:tc>
                <a:tc>
                  <a:txBody>
                    <a:bodyPr/>
                    <a:lstStyle/>
                    <a:p>
                      <a:r>
                        <a:rPr lang="en-GB" sz="1400" dirty="0"/>
                        <a:t>Extend 16 bits to 32 and add</a:t>
                      </a:r>
                    </a:p>
                  </a:txBody>
                  <a:tcPr anchor="ctr"/>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SXTB16</a:t>
                      </a:r>
                    </a:p>
                  </a:txBody>
                  <a:tcPr anchor="ctr"/>
                </a:tc>
                <a:tc>
                  <a:txBody>
                    <a:bodyPr/>
                    <a:lstStyle/>
                    <a:p>
                      <a:r>
                        <a:rPr lang="en-GB" sz="1400" dirty="0"/>
                        <a:t>{Rd,} Rm {,ROR #n}</a:t>
                      </a:r>
                    </a:p>
                  </a:txBody>
                  <a:tcPr anchor="ctr"/>
                </a:tc>
                <a:tc>
                  <a:txBody>
                    <a:bodyPr/>
                    <a:lstStyle/>
                    <a:p>
                      <a:r>
                        <a:rPr lang="en-GB" sz="1400" dirty="0"/>
                        <a:t>Signed Extend Byte 16</a:t>
                      </a:r>
                    </a:p>
                  </a:txBody>
                  <a:tcPr anchor="ctr"/>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u="none" strike="noStrike" kern="1200" baseline="0" dirty="0"/>
                        <a:t>SXTB</a:t>
                      </a:r>
                      <a:endParaRPr lang="en-GB" sz="1400" dirty="0"/>
                    </a:p>
                  </a:txBody>
                  <a:tcPr marL="121872" marR="121872"/>
                </a:tc>
                <a:tc>
                  <a:txBody>
                    <a:bodyPr/>
                    <a:lstStyle/>
                    <a:p>
                      <a:r>
                        <a:rPr lang="en-GB" sz="1400" u="none" strike="noStrike" kern="1200" baseline="0" dirty="0"/>
                        <a:t>{Rd,} Rm {,ROR #n}</a:t>
                      </a:r>
                      <a:endParaRPr lang="en-GB" sz="1400" dirty="0"/>
                    </a:p>
                  </a:txBody>
                  <a:tcPr marL="121872" marR="121872"/>
                </a:tc>
                <a:tc>
                  <a:txBody>
                    <a:bodyPr/>
                    <a:lstStyle/>
                    <a:p>
                      <a:r>
                        <a:rPr lang="en-GB" sz="1400" u="none" strike="noStrike" kern="1200" baseline="0" dirty="0"/>
                        <a:t>Sign extend a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u="none" strike="noStrike" kern="1200" baseline="0" dirty="0"/>
                        <a:t>SXTH</a:t>
                      </a:r>
                      <a:endParaRPr lang="en-GB" sz="1400" dirty="0"/>
                    </a:p>
                  </a:txBody>
                  <a:tcPr marL="121872" marR="121872"/>
                </a:tc>
                <a:tc>
                  <a:txBody>
                    <a:bodyPr/>
                    <a:lstStyle/>
                    <a:p>
                      <a:r>
                        <a:rPr lang="en-GB" sz="1400" u="none" strike="noStrike" kern="1200" baseline="0" dirty="0"/>
                        <a:t>{Rd,} Rm {,ROR #n}</a:t>
                      </a:r>
                      <a:endParaRPr lang="en-GB" sz="1400" dirty="0"/>
                    </a:p>
                  </a:txBody>
                  <a:tcPr marL="121872" marR="121872"/>
                </a:tc>
                <a:tc>
                  <a:txBody>
                    <a:bodyPr/>
                    <a:lstStyle/>
                    <a:p>
                      <a:r>
                        <a:rPr lang="en-GB" sz="1400" u="none" strike="noStrike" kern="1200" baseline="0" dirty="0"/>
                        <a:t>Sign extend a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u="none" strike="noStrike" kern="1200" baseline="0" dirty="0"/>
                        <a:t>TBB</a:t>
                      </a:r>
                      <a:endParaRPr lang="en-GB" sz="1400" dirty="0"/>
                    </a:p>
                  </a:txBody>
                  <a:tcPr marL="121872" marR="121872"/>
                </a:tc>
                <a:tc>
                  <a:txBody>
                    <a:bodyPr/>
                    <a:lstStyle/>
                    <a:p>
                      <a:r>
                        <a:rPr lang="en-GB" sz="1400" u="none" strike="noStrike" kern="1200" baseline="0" dirty="0"/>
                        <a:t>[Rn, Rm]</a:t>
                      </a:r>
                      <a:endParaRPr lang="en-GB" sz="1400" dirty="0"/>
                    </a:p>
                  </a:txBody>
                  <a:tcPr marL="121872" marR="121872"/>
                </a:tc>
                <a:tc>
                  <a:txBody>
                    <a:bodyPr/>
                    <a:lstStyle/>
                    <a:p>
                      <a:r>
                        <a:rPr lang="en-GB" sz="1400" u="none" strike="noStrike" kern="1200" baseline="0" dirty="0"/>
                        <a:t>Table Branch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u="none" strike="noStrike" kern="1200" baseline="0" dirty="0"/>
                        <a:t>TBH</a:t>
                      </a:r>
                      <a:endParaRPr lang="en-GB" sz="1400" dirty="0"/>
                    </a:p>
                  </a:txBody>
                  <a:tcPr marL="121872" marR="121872"/>
                </a:tc>
                <a:tc>
                  <a:txBody>
                    <a:bodyPr/>
                    <a:lstStyle/>
                    <a:p>
                      <a:r>
                        <a:rPr lang="en-GB" sz="1400" u="none" strike="noStrike" kern="1200" baseline="0" dirty="0"/>
                        <a:t>[Rn, Rm, LSL #1]</a:t>
                      </a:r>
                      <a:endParaRPr lang="en-GB" sz="1400" dirty="0"/>
                    </a:p>
                  </a:txBody>
                  <a:tcPr marL="121872" marR="121872"/>
                </a:tc>
                <a:tc>
                  <a:txBody>
                    <a:bodyPr/>
                    <a:lstStyle/>
                    <a:p>
                      <a:r>
                        <a:rPr lang="en-GB" sz="1400" u="none" strike="noStrike" kern="1200" baseline="0" dirty="0"/>
                        <a:t>Table Branch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u="none" strike="noStrike" kern="1200" baseline="0" dirty="0"/>
                        <a:t>TEQ</a:t>
                      </a:r>
                      <a:endParaRPr lang="en-GB" sz="1400" dirty="0"/>
                    </a:p>
                  </a:txBody>
                  <a:tcPr marL="121872" marR="121872"/>
                </a:tc>
                <a:tc>
                  <a:txBody>
                    <a:bodyPr/>
                    <a:lstStyle/>
                    <a:p>
                      <a:r>
                        <a:rPr lang="en-GB" sz="1400" u="none" strike="noStrike" kern="1200" baseline="0" dirty="0"/>
                        <a:t>Rn, Op2</a:t>
                      </a:r>
                      <a:endParaRPr lang="en-GB" sz="1400" dirty="0"/>
                    </a:p>
                  </a:txBody>
                  <a:tcPr marL="121872" marR="121872"/>
                </a:tc>
                <a:tc>
                  <a:txBody>
                    <a:bodyPr/>
                    <a:lstStyle/>
                    <a:p>
                      <a:r>
                        <a:rPr lang="en-GB" sz="1400" u="none" strike="noStrike" kern="1200" baseline="0" dirty="0"/>
                        <a:t>Test Equivalence</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u="none" strike="noStrike" kern="1200" baseline="0" dirty="0"/>
                        <a:t>TST</a:t>
                      </a:r>
                      <a:endParaRPr lang="en-GB" sz="1400" dirty="0"/>
                    </a:p>
                  </a:txBody>
                  <a:tcPr marL="121872" marR="121872"/>
                </a:tc>
                <a:tc>
                  <a:txBody>
                    <a:bodyPr/>
                    <a:lstStyle/>
                    <a:p>
                      <a:r>
                        <a:rPr lang="en-GB" sz="1400" u="none" strike="noStrike" kern="1200" baseline="0" dirty="0"/>
                        <a:t>Rn, Op2</a:t>
                      </a:r>
                      <a:endParaRPr lang="en-GB" sz="1400" dirty="0"/>
                    </a:p>
                  </a:txBody>
                  <a:tcPr marL="121872" marR="121872"/>
                </a:tc>
                <a:tc>
                  <a:txBody>
                    <a:bodyPr/>
                    <a:lstStyle/>
                    <a:p>
                      <a:r>
                        <a:rPr lang="en-GB" sz="1400" u="none" strike="noStrike" kern="1200" baseline="0" dirty="0"/>
                        <a:t>Test</a:t>
                      </a:r>
                      <a:endParaRPr lang="en-GB" sz="1400" dirty="0"/>
                    </a:p>
                  </a:txBody>
                  <a:tcPr marL="121872" marR="121872"/>
                </a:tc>
                <a:tc>
                  <a:txBody>
                    <a:bodyPr/>
                    <a:lstStyle/>
                    <a:p>
                      <a:r>
                        <a:rPr lang="en-GB" sz="1400" u="none" strike="noStrike" kern="1200" baseline="0" dirty="0"/>
                        <a:t>N,Z,C</a:t>
                      </a:r>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2819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5" name="Content Placeholder 5">
            <a:extLst>
              <a:ext uri="{FF2B5EF4-FFF2-40B4-BE49-F238E27FC236}">
                <a16:creationId xmlns:a16="http://schemas.microsoft.com/office/drawing/2014/main" id="{3C70C30A-E33F-4EF9-88D4-F3FC7047E971}"/>
              </a:ext>
            </a:extLst>
          </p:cNvPr>
          <p:cNvGraphicFramePr>
            <a:graphicFrameLocks/>
          </p:cNvGraphicFramePr>
          <p:nvPr>
            <p:extLst>
              <p:ext uri="{D42A27DB-BD31-4B8C-83A1-F6EECF244321}">
                <p14:modId xmlns:p14="http://schemas.microsoft.com/office/powerpoint/2010/main" val="252276348"/>
              </p:ext>
            </p:extLst>
          </p:nvPr>
        </p:nvGraphicFramePr>
        <p:xfrm>
          <a:off x="479425" y="1143000"/>
          <a:ext cx="11297676" cy="5003340"/>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UADD16</a:t>
                      </a:r>
                    </a:p>
                  </a:txBody>
                  <a:tcPr anchor="ctr"/>
                </a:tc>
                <a:tc>
                  <a:txBody>
                    <a:bodyPr/>
                    <a:lstStyle/>
                    <a:p>
                      <a:r>
                        <a:rPr lang="en-GB" sz="1400" dirty="0"/>
                        <a:t>{Rd,} Rn, Rm</a:t>
                      </a:r>
                    </a:p>
                  </a:txBody>
                  <a:tcPr anchor="ctr"/>
                </a:tc>
                <a:tc>
                  <a:txBody>
                    <a:bodyPr/>
                    <a:lstStyle/>
                    <a:p>
                      <a:r>
                        <a:rPr lang="en-GB" sz="1400" dirty="0"/>
                        <a:t>Unsigned Add 16</a:t>
                      </a:r>
                    </a:p>
                  </a:txBody>
                  <a:tcPr anchor="ctr"/>
                </a:tc>
                <a:tc>
                  <a:txBody>
                    <a:bodyPr/>
                    <a:lstStyle/>
                    <a:p>
                      <a:r>
                        <a:rPr lang="en-GB" sz="1400" dirty="0"/>
                        <a:t>GE</a:t>
                      </a:r>
                    </a:p>
                  </a:txBody>
                  <a:tcPr anchor="ctr"/>
                </a:tc>
                <a:extLst>
                  <a:ext uri="{0D108BD9-81ED-4DB2-BD59-A6C34878D82A}">
                    <a16:rowId xmlns:a16="http://schemas.microsoft.com/office/drawing/2014/main" val="10001"/>
                  </a:ext>
                </a:extLst>
              </a:tr>
              <a:tr h="376849">
                <a:tc>
                  <a:txBody>
                    <a:bodyPr/>
                    <a:lstStyle/>
                    <a:p>
                      <a:r>
                        <a:rPr lang="en-GB" sz="1400" dirty="0"/>
                        <a:t>UADD8</a:t>
                      </a:r>
                    </a:p>
                  </a:txBody>
                  <a:tcPr anchor="ctr"/>
                </a:tc>
                <a:tc>
                  <a:txBody>
                    <a:bodyPr/>
                    <a:lstStyle/>
                    <a:p>
                      <a:r>
                        <a:rPr lang="en-GB" sz="1400" dirty="0"/>
                        <a:t>{Rd,} Rn, Rm</a:t>
                      </a:r>
                    </a:p>
                  </a:txBody>
                  <a:tcPr anchor="ctr"/>
                </a:tc>
                <a:tc>
                  <a:txBody>
                    <a:bodyPr/>
                    <a:lstStyle/>
                    <a:p>
                      <a:r>
                        <a:rPr lang="en-GB" sz="1400" dirty="0"/>
                        <a:t>Unsigned Add 8</a:t>
                      </a:r>
                    </a:p>
                  </a:txBody>
                  <a:tcPr anchor="ctr"/>
                </a:tc>
                <a:tc>
                  <a:txBody>
                    <a:bodyPr/>
                    <a:lstStyle/>
                    <a:p>
                      <a:r>
                        <a:rPr lang="en-GB" sz="1400" dirty="0"/>
                        <a:t>GE</a:t>
                      </a:r>
                    </a:p>
                  </a:txBody>
                  <a:tcPr anchor="ctr"/>
                </a:tc>
                <a:extLst>
                  <a:ext uri="{0D108BD9-81ED-4DB2-BD59-A6C34878D82A}">
                    <a16:rowId xmlns:a16="http://schemas.microsoft.com/office/drawing/2014/main" val="10002"/>
                  </a:ext>
                </a:extLst>
              </a:tr>
              <a:tr h="376849">
                <a:tc>
                  <a:txBody>
                    <a:bodyPr/>
                    <a:lstStyle/>
                    <a:p>
                      <a:r>
                        <a:rPr lang="en-GB" sz="1400" dirty="0"/>
                        <a:t>USAX</a:t>
                      </a:r>
                    </a:p>
                  </a:txBody>
                  <a:tcPr anchor="ctr"/>
                </a:tc>
                <a:tc>
                  <a:txBody>
                    <a:bodyPr/>
                    <a:lstStyle/>
                    <a:p>
                      <a:r>
                        <a:rPr lang="en-GB" sz="1400" dirty="0"/>
                        <a:t>{Rd,} Rn, Rm</a:t>
                      </a:r>
                    </a:p>
                  </a:txBody>
                  <a:tcPr anchor="ctr"/>
                </a:tc>
                <a:tc>
                  <a:txBody>
                    <a:bodyPr/>
                    <a:lstStyle/>
                    <a:p>
                      <a:r>
                        <a:rPr lang="en-GB" sz="1400" dirty="0"/>
                        <a:t>Unsigned Subtract and Add with Exchange</a:t>
                      </a:r>
                    </a:p>
                  </a:txBody>
                  <a:tcPr anchor="ctr"/>
                </a:tc>
                <a:tc>
                  <a:txBody>
                    <a:bodyPr/>
                    <a:lstStyle/>
                    <a:p>
                      <a:r>
                        <a:rPr lang="en-GB" sz="1400" dirty="0"/>
                        <a:t>GE</a:t>
                      </a:r>
                    </a:p>
                  </a:txBody>
                  <a:tcPr anchor="ctr"/>
                </a:tc>
                <a:extLst>
                  <a:ext uri="{0D108BD9-81ED-4DB2-BD59-A6C34878D82A}">
                    <a16:rowId xmlns:a16="http://schemas.microsoft.com/office/drawing/2014/main" val="10003"/>
                  </a:ext>
                </a:extLst>
              </a:tr>
              <a:tr h="376849">
                <a:tc>
                  <a:txBody>
                    <a:bodyPr/>
                    <a:lstStyle/>
                    <a:p>
                      <a:r>
                        <a:rPr lang="en-GB" sz="1400" dirty="0"/>
                        <a:t>UHADD16</a:t>
                      </a:r>
                    </a:p>
                  </a:txBody>
                  <a:tcPr anchor="ctr"/>
                </a:tc>
                <a:tc>
                  <a:txBody>
                    <a:bodyPr/>
                    <a:lstStyle/>
                    <a:p>
                      <a:r>
                        <a:rPr lang="en-GB" sz="1400" dirty="0"/>
                        <a:t>{Rd,} Rn, Rm</a:t>
                      </a:r>
                    </a:p>
                  </a:txBody>
                  <a:tcPr anchor="ctr"/>
                </a:tc>
                <a:tc>
                  <a:txBody>
                    <a:bodyPr/>
                    <a:lstStyle/>
                    <a:p>
                      <a:r>
                        <a:rPr lang="en-GB" sz="1400" dirty="0"/>
                        <a:t>Unsigned Halving Add 16</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UHADD8</a:t>
                      </a:r>
                    </a:p>
                  </a:txBody>
                  <a:tcPr anchor="ctr"/>
                </a:tc>
                <a:tc>
                  <a:txBody>
                    <a:bodyPr/>
                    <a:lstStyle/>
                    <a:p>
                      <a:r>
                        <a:rPr lang="en-GB" sz="1400" dirty="0"/>
                        <a:t>{Rd,} Rn, Rm</a:t>
                      </a:r>
                    </a:p>
                  </a:txBody>
                  <a:tcPr anchor="ctr"/>
                </a:tc>
                <a:tc>
                  <a:txBody>
                    <a:bodyPr/>
                    <a:lstStyle/>
                    <a:p>
                      <a:r>
                        <a:rPr lang="en-GB" sz="1400" dirty="0"/>
                        <a:t>Unsigned Halving Add 8</a:t>
                      </a:r>
                    </a:p>
                  </a:txBody>
                  <a:tcPr anchor="ctr"/>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UHASX</a:t>
                      </a:r>
                    </a:p>
                  </a:txBody>
                  <a:tcPr anchor="ctr"/>
                </a:tc>
                <a:tc>
                  <a:txBody>
                    <a:bodyPr/>
                    <a:lstStyle/>
                    <a:p>
                      <a:r>
                        <a:rPr lang="en-GB" sz="1400" dirty="0"/>
                        <a:t>{Rd,} Rn, Rm</a:t>
                      </a:r>
                    </a:p>
                  </a:txBody>
                  <a:tcPr anchor="ctr"/>
                </a:tc>
                <a:tc>
                  <a:txBody>
                    <a:bodyPr/>
                    <a:lstStyle/>
                    <a:p>
                      <a:r>
                        <a:rPr lang="en-GB" sz="1400" dirty="0"/>
                        <a:t>Unsigned Halving Add and Subtract with Exchange</a:t>
                      </a:r>
                    </a:p>
                  </a:txBody>
                  <a:tcPr anchor="ctr"/>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dirty="0"/>
                        <a:t>UHSAX</a:t>
                      </a:r>
                    </a:p>
                  </a:txBody>
                  <a:tcPr anchor="ctr"/>
                </a:tc>
                <a:tc>
                  <a:txBody>
                    <a:bodyPr/>
                    <a:lstStyle/>
                    <a:p>
                      <a:r>
                        <a:rPr lang="en-GB" sz="1400" dirty="0"/>
                        <a:t>{Rd,} Rn, Rm</a:t>
                      </a:r>
                    </a:p>
                  </a:txBody>
                  <a:tcPr anchor="ctr"/>
                </a:tc>
                <a:tc>
                  <a:txBody>
                    <a:bodyPr/>
                    <a:lstStyle/>
                    <a:p>
                      <a:r>
                        <a:rPr lang="en-GB" sz="1400" dirty="0"/>
                        <a:t>Unsigned Halving Subtract and Add with Exchange</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UHSUB16</a:t>
                      </a:r>
                    </a:p>
                  </a:txBody>
                  <a:tcPr anchor="ctr"/>
                </a:tc>
                <a:tc>
                  <a:txBody>
                    <a:bodyPr/>
                    <a:lstStyle/>
                    <a:p>
                      <a:r>
                        <a:rPr lang="en-GB" sz="1400" dirty="0"/>
                        <a:t>{Rd,} Rn, Rm</a:t>
                      </a:r>
                    </a:p>
                  </a:txBody>
                  <a:tcPr anchor="ctr"/>
                </a:tc>
                <a:tc>
                  <a:txBody>
                    <a:bodyPr/>
                    <a:lstStyle/>
                    <a:p>
                      <a:r>
                        <a:rPr lang="en-GB" sz="1400" dirty="0"/>
                        <a:t>Unsigned Halving Subtract 16</a:t>
                      </a:r>
                    </a:p>
                  </a:txBody>
                  <a:tcPr anchor="ctr"/>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dirty="0"/>
                        <a:t>UHSUB8</a:t>
                      </a:r>
                    </a:p>
                  </a:txBody>
                  <a:tcPr anchor="ctr"/>
                </a:tc>
                <a:tc>
                  <a:txBody>
                    <a:bodyPr/>
                    <a:lstStyle/>
                    <a:p>
                      <a:r>
                        <a:rPr lang="en-GB" sz="1400" dirty="0"/>
                        <a:t>{Rd,} Rn, Rm</a:t>
                      </a:r>
                    </a:p>
                  </a:txBody>
                  <a:tcPr anchor="ctr"/>
                </a:tc>
                <a:tc>
                  <a:txBody>
                    <a:bodyPr/>
                    <a:lstStyle/>
                    <a:p>
                      <a:r>
                        <a:rPr lang="en-GB" sz="1400" dirty="0"/>
                        <a:t>Unsigned Halving Subtract 8</a:t>
                      </a:r>
                    </a:p>
                  </a:txBody>
                  <a:tcPr anchor="ctr"/>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u="none" strike="noStrike" kern="1200" baseline="0" dirty="0"/>
                        <a:t>UBFX</a:t>
                      </a:r>
                      <a:endParaRPr lang="en-GB" sz="1400" dirty="0"/>
                    </a:p>
                  </a:txBody>
                  <a:tcPr marL="121872" marR="121872"/>
                </a:tc>
                <a:tc>
                  <a:txBody>
                    <a:bodyPr/>
                    <a:lstStyle/>
                    <a:p>
                      <a:r>
                        <a:rPr lang="en-GB" sz="1400" u="none" strike="noStrike" kern="1200" baseline="0" dirty="0"/>
                        <a:t>Rd, Rn, #lsb, #width</a:t>
                      </a:r>
                      <a:endParaRPr lang="en-GB" sz="1400" dirty="0"/>
                    </a:p>
                  </a:txBody>
                  <a:tcPr marL="121872" marR="121872"/>
                </a:tc>
                <a:tc>
                  <a:txBody>
                    <a:bodyPr/>
                    <a:lstStyle/>
                    <a:p>
                      <a:r>
                        <a:rPr lang="en-GB" sz="1400" u="none" strike="noStrike" kern="1200" baseline="0" dirty="0"/>
                        <a:t>Unsigned Bit Field Extract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u="none" strike="noStrike" kern="1200" baseline="0" dirty="0"/>
                        <a:t>UDIV</a:t>
                      </a:r>
                      <a:endParaRPr lang="en-GB" sz="1400" dirty="0"/>
                    </a:p>
                  </a:txBody>
                  <a:tcPr marL="121872" marR="121872"/>
                </a:tc>
                <a:tc>
                  <a:txBody>
                    <a:bodyPr/>
                    <a:lstStyle/>
                    <a:p>
                      <a:r>
                        <a:rPr lang="en-GB" sz="1400" u="none" strike="noStrike" kern="1200" baseline="0" dirty="0"/>
                        <a:t>{Rd,} Rn, Rm</a:t>
                      </a:r>
                      <a:endParaRPr lang="en-GB" sz="1400" dirty="0"/>
                    </a:p>
                  </a:txBody>
                  <a:tcPr marL="121872" marR="121872"/>
                </a:tc>
                <a:tc>
                  <a:txBody>
                    <a:bodyPr/>
                    <a:lstStyle/>
                    <a:p>
                      <a:r>
                        <a:rPr lang="en-GB" sz="1400" u="none" strike="noStrike" kern="1200" baseline="0" dirty="0"/>
                        <a:t>Unsigned Divide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dirty="0"/>
                        <a:t>UMAAL</a:t>
                      </a:r>
                    </a:p>
                  </a:txBody>
                  <a:tcPr anchor="ctr"/>
                </a:tc>
                <a:tc>
                  <a:txBody>
                    <a:bodyPr/>
                    <a:lstStyle/>
                    <a:p>
                      <a:r>
                        <a:rPr lang="en-GB" sz="1400" dirty="0"/>
                        <a:t>RdLo, RdHi, Rn, Rm</a:t>
                      </a:r>
                    </a:p>
                  </a:txBody>
                  <a:tcPr anchor="ctr"/>
                </a:tc>
                <a:tc>
                  <a:txBody>
                    <a:bodyPr/>
                    <a:lstStyle/>
                    <a:p>
                      <a:r>
                        <a:rPr lang="en-GB" sz="1400" dirty="0"/>
                        <a:t>Unsigned Multiply Accumulate Accumulate Long (32 x 32 + 32 +32), 64-bit result</a:t>
                      </a:r>
                    </a:p>
                  </a:txBody>
                  <a:tcPr anchor="ctr"/>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22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C47BE91A-E525-4A91-B09D-D6510768C0C3}"/>
              </a:ext>
            </a:extLst>
          </p:cNvPr>
          <p:cNvGraphicFramePr>
            <a:graphicFrameLocks/>
          </p:cNvGraphicFramePr>
          <p:nvPr>
            <p:extLst>
              <p:ext uri="{D42A27DB-BD31-4B8C-83A1-F6EECF244321}">
                <p14:modId xmlns:p14="http://schemas.microsoft.com/office/powerpoint/2010/main" val="2413211534"/>
              </p:ext>
            </p:extLst>
          </p:nvPr>
        </p:nvGraphicFramePr>
        <p:xfrm>
          <a:off x="479425" y="1143000"/>
          <a:ext cx="11297676" cy="5003340"/>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u="none" strike="noStrike" kern="1200" baseline="0" dirty="0"/>
                        <a:t>UMLAL</a:t>
                      </a:r>
                      <a:endParaRPr lang="en-GB" sz="1400" dirty="0"/>
                    </a:p>
                  </a:txBody>
                  <a:tcPr marL="121872" marR="121872"/>
                </a:tc>
                <a:tc>
                  <a:txBody>
                    <a:bodyPr/>
                    <a:lstStyle/>
                    <a:p>
                      <a:r>
                        <a:rPr lang="en-GB" sz="1400" u="none" strike="noStrike" kern="1200" baseline="0" dirty="0"/>
                        <a:t>RdLo, RdHi, Rn, Rm</a:t>
                      </a:r>
                      <a:endParaRPr lang="en-GB" sz="1400" dirty="0"/>
                    </a:p>
                  </a:txBody>
                  <a:tcPr marL="121872" marR="121872"/>
                </a:tc>
                <a:tc>
                  <a:txBody>
                    <a:bodyPr/>
                    <a:lstStyle/>
                    <a:p>
                      <a:r>
                        <a:rPr lang="en-GB" sz="1400" u="none" strike="noStrike" kern="1200" baseline="0" dirty="0"/>
                        <a:t>Unsigned Multiply with Accumulate (32 x 32 + 64), 64-bit result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u="none" strike="noStrike" kern="1200" baseline="0" dirty="0"/>
                        <a:t>UMULL</a:t>
                      </a:r>
                      <a:endParaRPr lang="en-GB" sz="1400" dirty="0"/>
                    </a:p>
                  </a:txBody>
                  <a:tcPr marL="121872" marR="121872"/>
                </a:tc>
                <a:tc>
                  <a:txBody>
                    <a:bodyPr/>
                    <a:lstStyle/>
                    <a:p>
                      <a:r>
                        <a:rPr lang="en-GB" sz="1400" u="none" strike="noStrike" kern="1200" baseline="0" dirty="0"/>
                        <a:t>RdLo, RdHi, Rn, Rm</a:t>
                      </a:r>
                      <a:endParaRPr lang="en-GB" sz="1400" dirty="0"/>
                    </a:p>
                  </a:txBody>
                  <a:tcPr marL="121872" marR="121872"/>
                </a:tc>
                <a:tc>
                  <a:txBody>
                    <a:bodyPr/>
                    <a:lstStyle/>
                    <a:p>
                      <a:r>
                        <a:rPr lang="en-GB" sz="1400" u="none" strike="noStrike" kern="1200" baseline="0" dirty="0"/>
                        <a:t>Unsigned Multiply (32 x 32), 64-bit result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UQADD16</a:t>
                      </a:r>
                    </a:p>
                  </a:txBody>
                  <a:tcPr anchor="ctr"/>
                </a:tc>
                <a:tc>
                  <a:txBody>
                    <a:bodyPr/>
                    <a:lstStyle/>
                    <a:p>
                      <a:r>
                        <a:rPr lang="en-GB" sz="1400" dirty="0"/>
                        <a:t>{Rd,} Rn, Rm</a:t>
                      </a:r>
                    </a:p>
                  </a:txBody>
                  <a:tcPr anchor="ctr"/>
                </a:tc>
                <a:tc>
                  <a:txBody>
                    <a:bodyPr/>
                    <a:lstStyle/>
                    <a:p>
                      <a:r>
                        <a:rPr lang="en-GB" sz="1400" dirty="0"/>
                        <a:t>Unsigned Saturating Add 16</a:t>
                      </a:r>
                    </a:p>
                  </a:txBody>
                  <a:tcPr anchor="ctr"/>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dirty="0"/>
                        <a:t>UQADD8</a:t>
                      </a:r>
                    </a:p>
                  </a:txBody>
                  <a:tcPr anchor="ctr"/>
                </a:tc>
                <a:tc>
                  <a:txBody>
                    <a:bodyPr/>
                    <a:lstStyle/>
                    <a:p>
                      <a:r>
                        <a:rPr lang="en-GB" sz="1400" dirty="0"/>
                        <a:t>{Rd,} Rn, Rm</a:t>
                      </a:r>
                    </a:p>
                  </a:txBody>
                  <a:tcPr anchor="ctr"/>
                </a:tc>
                <a:tc>
                  <a:txBody>
                    <a:bodyPr/>
                    <a:lstStyle/>
                    <a:p>
                      <a:r>
                        <a:rPr lang="en-GB" sz="1400" dirty="0"/>
                        <a:t>Unsigned Saturating Add 8</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UQASX</a:t>
                      </a:r>
                    </a:p>
                  </a:txBody>
                  <a:tcPr anchor="ctr"/>
                </a:tc>
                <a:tc>
                  <a:txBody>
                    <a:bodyPr/>
                    <a:lstStyle/>
                    <a:p>
                      <a:r>
                        <a:rPr lang="en-GB" sz="1400" dirty="0"/>
                        <a:t>{Rd,} Rn, Rm</a:t>
                      </a:r>
                    </a:p>
                  </a:txBody>
                  <a:tcPr anchor="ctr"/>
                </a:tc>
                <a:tc>
                  <a:txBody>
                    <a:bodyPr/>
                    <a:lstStyle/>
                    <a:p>
                      <a:r>
                        <a:rPr lang="en-GB" sz="1400" dirty="0"/>
                        <a:t>Unsigned Saturating Add and Subtract with Exchange</a:t>
                      </a:r>
                    </a:p>
                  </a:txBody>
                  <a:tcPr anchor="ctr"/>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UQSAX</a:t>
                      </a:r>
                    </a:p>
                  </a:txBody>
                  <a:tcPr anchor="ctr"/>
                </a:tc>
                <a:tc>
                  <a:txBody>
                    <a:bodyPr/>
                    <a:lstStyle/>
                    <a:p>
                      <a:r>
                        <a:rPr lang="en-GB" sz="1400" dirty="0"/>
                        <a:t>{Rd,} Rn, Rm</a:t>
                      </a:r>
                    </a:p>
                  </a:txBody>
                  <a:tcPr anchor="ctr"/>
                </a:tc>
                <a:tc>
                  <a:txBody>
                    <a:bodyPr/>
                    <a:lstStyle/>
                    <a:p>
                      <a:r>
                        <a:rPr lang="en-GB" sz="1400" dirty="0"/>
                        <a:t>Unsigned Saturating Subtract and Add with Exchange</a:t>
                      </a:r>
                    </a:p>
                  </a:txBody>
                  <a:tcPr anchor="ctr"/>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dirty="0"/>
                        <a:t>UQSUB16</a:t>
                      </a:r>
                    </a:p>
                  </a:txBody>
                  <a:tcPr anchor="ctr"/>
                </a:tc>
                <a:tc>
                  <a:txBody>
                    <a:bodyPr/>
                    <a:lstStyle/>
                    <a:p>
                      <a:r>
                        <a:rPr lang="en-GB" sz="1400" dirty="0"/>
                        <a:t>{Rd,} Rn, Rm</a:t>
                      </a:r>
                    </a:p>
                  </a:txBody>
                  <a:tcPr anchor="ctr"/>
                </a:tc>
                <a:tc>
                  <a:txBody>
                    <a:bodyPr/>
                    <a:lstStyle/>
                    <a:p>
                      <a:r>
                        <a:rPr lang="en-GB" sz="1400" dirty="0"/>
                        <a:t>Unsigned Saturating Subtract 16</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UQSUB8</a:t>
                      </a:r>
                    </a:p>
                  </a:txBody>
                  <a:tcPr anchor="ctr"/>
                </a:tc>
                <a:tc>
                  <a:txBody>
                    <a:bodyPr/>
                    <a:lstStyle/>
                    <a:p>
                      <a:r>
                        <a:rPr lang="en-GB" sz="1400" dirty="0"/>
                        <a:t>{Rd,} Rn, Rm</a:t>
                      </a:r>
                    </a:p>
                  </a:txBody>
                  <a:tcPr anchor="ctr"/>
                </a:tc>
                <a:tc>
                  <a:txBody>
                    <a:bodyPr/>
                    <a:lstStyle/>
                    <a:p>
                      <a:r>
                        <a:rPr lang="en-GB" sz="1400" dirty="0"/>
                        <a:t>Unsigned Saturating Subtract 8</a:t>
                      </a:r>
                    </a:p>
                  </a:txBody>
                  <a:tcPr anchor="ctr"/>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dirty="0"/>
                        <a:t>USAD8</a:t>
                      </a:r>
                    </a:p>
                  </a:txBody>
                  <a:tcPr anchor="ctr"/>
                </a:tc>
                <a:tc>
                  <a:txBody>
                    <a:bodyPr/>
                    <a:lstStyle/>
                    <a:p>
                      <a:r>
                        <a:rPr lang="en-GB" sz="1400" dirty="0"/>
                        <a:t>{Rd,} Rn, Rm</a:t>
                      </a:r>
                    </a:p>
                  </a:txBody>
                  <a:tcPr anchor="ctr"/>
                </a:tc>
                <a:tc>
                  <a:txBody>
                    <a:bodyPr/>
                    <a:lstStyle/>
                    <a:p>
                      <a:r>
                        <a:rPr lang="en-GB" sz="1400" dirty="0"/>
                        <a:t>Unsigned Sum of Absolute Differences</a:t>
                      </a:r>
                    </a:p>
                  </a:txBody>
                  <a:tcPr anchor="ctr"/>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dirty="0"/>
                        <a:t>USADA8</a:t>
                      </a:r>
                    </a:p>
                  </a:txBody>
                  <a:tcPr anchor="ctr"/>
                </a:tc>
                <a:tc>
                  <a:txBody>
                    <a:bodyPr/>
                    <a:lstStyle/>
                    <a:p>
                      <a:r>
                        <a:rPr lang="en-GB" sz="1400" dirty="0"/>
                        <a:t>{Rd,} Rn, Rm, Ra</a:t>
                      </a:r>
                    </a:p>
                  </a:txBody>
                  <a:tcPr anchor="ctr"/>
                </a:tc>
                <a:tc>
                  <a:txBody>
                    <a:bodyPr/>
                    <a:lstStyle/>
                    <a:p>
                      <a:r>
                        <a:rPr lang="en-GB" sz="1400" dirty="0"/>
                        <a:t>Unsigned Sum of Absolute Differences and Accumulate</a:t>
                      </a:r>
                    </a:p>
                  </a:txBody>
                  <a:tcPr anchor="ctr"/>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u="none" strike="noStrike" kern="1200" baseline="0" dirty="0"/>
                        <a:t>USAT</a:t>
                      </a:r>
                      <a:endParaRPr lang="en-GB" sz="1400" dirty="0"/>
                    </a:p>
                  </a:txBody>
                  <a:tcPr marL="121872" marR="121872"/>
                </a:tc>
                <a:tc>
                  <a:txBody>
                    <a:bodyPr/>
                    <a:lstStyle/>
                    <a:p>
                      <a:r>
                        <a:rPr lang="en-GB" sz="1400" u="none" strike="noStrike" kern="1200" baseline="0" dirty="0"/>
                        <a:t>Rd, #n, Rm {,shift #s}</a:t>
                      </a:r>
                      <a:endParaRPr lang="en-GB" sz="1400" dirty="0"/>
                    </a:p>
                  </a:txBody>
                  <a:tcPr marL="121872" marR="121872"/>
                </a:tc>
                <a:tc>
                  <a:txBody>
                    <a:bodyPr/>
                    <a:lstStyle/>
                    <a:p>
                      <a:r>
                        <a:rPr lang="en-GB" sz="1400" u="none" strike="noStrike" kern="1200" baseline="0" dirty="0"/>
                        <a:t>Unsigned Saturate</a:t>
                      </a:r>
                      <a:endParaRPr lang="en-GB" sz="1400" dirty="0"/>
                    </a:p>
                  </a:txBody>
                  <a:tcPr marL="121872" marR="121872"/>
                </a:tc>
                <a:tc>
                  <a:txBody>
                    <a:bodyPr/>
                    <a:lstStyle/>
                    <a:p>
                      <a:r>
                        <a:rPr lang="en-GB" sz="1400" u="none" strike="noStrike" kern="1200" baseline="0" dirty="0"/>
                        <a:t>Q</a:t>
                      </a:r>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dirty="0"/>
                        <a:t>USAT16</a:t>
                      </a:r>
                    </a:p>
                  </a:txBody>
                  <a:tcPr anchor="ctr"/>
                </a:tc>
                <a:tc>
                  <a:txBody>
                    <a:bodyPr/>
                    <a:lstStyle/>
                    <a:p>
                      <a:r>
                        <a:rPr lang="en-GB" sz="1400" dirty="0"/>
                        <a:t>Rd, #n, Rm</a:t>
                      </a:r>
                    </a:p>
                  </a:txBody>
                  <a:tcPr anchor="ctr"/>
                </a:tc>
                <a:tc>
                  <a:txBody>
                    <a:bodyPr/>
                    <a:lstStyle/>
                    <a:p>
                      <a:r>
                        <a:rPr lang="en-GB" sz="1400" dirty="0"/>
                        <a:t>Unsigned Saturate 16</a:t>
                      </a:r>
                    </a:p>
                  </a:txBody>
                  <a:tcPr anchor="ctr"/>
                </a:tc>
                <a:tc>
                  <a:txBody>
                    <a:bodyPr/>
                    <a:lstStyle/>
                    <a:p>
                      <a:r>
                        <a:rPr lang="en-GB" sz="1400" dirty="0"/>
                        <a:t>Q</a:t>
                      </a: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6339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5" name="Content Placeholder 5">
            <a:extLst>
              <a:ext uri="{FF2B5EF4-FFF2-40B4-BE49-F238E27FC236}">
                <a16:creationId xmlns:a16="http://schemas.microsoft.com/office/drawing/2014/main" id="{25A2705D-F1E2-4342-8A32-50FB78E5C6BA}"/>
              </a:ext>
            </a:extLst>
          </p:cNvPr>
          <p:cNvGraphicFramePr>
            <a:graphicFrameLocks/>
          </p:cNvGraphicFramePr>
          <p:nvPr>
            <p:extLst>
              <p:ext uri="{D42A27DB-BD31-4B8C-83A1-F6EECF244321}">
                <p14:modId xmlns:p14="http://schemas.microsoft.com/office/powerpoint/2010/main" val="4217068978"/>
              </p:ext>
            </p:extLst>
          </p:nvPr>
        </p:nvGraphicFramePr>
        <p:xfrm>
          <a:off x="479425" y="1143000"/>
          <a:ext cx="11297676" cy="5003340"/>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UASX</a:t>
                      </a:r>
                    </a:p>
                  </a:txBody>
                  <a:tcPr anchor="ctr"/>
                </a:tc>
                <a:tc>
                  <a:txBody>
                    <a:bodyPr/>
                    <a:lstStyle/>
                    <a:p>
                      <a:r>
                        <a:rPr lang="en-GB" sz="1400" dirty="0"/>
                        <a:t>{Rd,} Rn, Rm</a:t>
                      </a:r>
                    </a:p>
                  </a:txBody>
                  <a:tcPr anchor="ctr"/>
                </a:tc>
                <a:tc>
                  <a:txBody>
                    <a:bodyPr/>
                    <a:lstStyle/>
                    <a:p>
                      <a:r>
                        <a:rPr lang="en-GB" sz="1400" dirty="0"/>
                        <a:t>Unsigned Add and Subtract with Exchange</a:t>
                      </a:r>
                    </a:p>
                  </a:txBody>
                  <a:tcPr anchor="ctr"/>
                </a:tc>
                <a:tc>
                  <a:txBody>
                    <a:bodyPr/>
                    <a:lstStyle/>
                    <a:p>
                      <a:r>
                        <a:rPr lang="en-GB" sz="1400" dirty="0"/>
                        <a:t>GE</a:t>
                      </a:r>
                    </a:p>
                  </a:txBody>
                  <a:tcPr anchor="ctr"/>
                </a:tc>
                <a:extLst>
                  <a:ext uri="{0D108BD9-81ED-4DB2-BD59-A6C34878D82A}">
                    <a16:rowId xmlns:a16="http://schemas.microsoft.com/office/drawing/2014/main" val="10001"/>
                  </a:ext>
                </a:extLst>
              </a:tr>
              <a:tr h="376849">
                <a:tc>
                  <a:txBody>
                    <a:bodyPr/>
                    <a:lstStyle/>
                    <a:p>
                      <a:r>
                        <a:rPr lang="en-GB" sz="1400" dirty="0"/>
                        <a:t>USUB16</a:t>
                      </a:r>
                    </a:p>
                  </a:txBody>
                  <a:tcPr anchor="ctr"/>
                </a:tc>
                <a:tc>
                  <a:txBody>
                    <a:bodyPr/>
                    <a:lstStyle/>
                    <a:p>
                      <a:r>
                        <a:rPr lang="en-GB" sz="1400" dirty="0"/>
                        <a:t>{Rd,} Rn, Rm</a:t>
                      </a:r>
                    </a:p>
                  </a:txBody>
                  <a:tcPr anchor="ctr"/>
                </a:tc>
                <a:tc>
                  <a:txBody>
                    <a:bodyPr/>
                    <a:lstStyle/>
                    <a:p>
                      <a:r>
                        <a:rPr lang="en-GB" sz="1400" dirty="0"/>
                        <a:t>Unsigned Subtract 16</a:t>
                      </a:r>
                    </a:p>
                  </a:txBody>
                  <a:tcPr anchor="ctr"/>
                </a:tc>
                <a:tc>
                  <a:txBody>
                    <a:bodyPr/>
                    <a:lstStyle/>
                    <a:p>
                      <a:r>
                        <a:rPr lang="en-GB" sz="1400" dirty="0"/>
                        <a:t>GE</a:t>
                      </a:r>
                    </a:p>
                  </a:txBody>
                  <a:tcPr anchor="ctr"/>
                </a:tc>
                <a:extLst>
                  <a:ext uri="{0D108BD9-81ED-4DB2-BD59-A6C34878D82A}">
                    <a16:rowId xmlns:a16="http://schemas.microsoft.com/office/drawing/2014/main" val="10002"/>
                  </a:ext>
                </a:extLst>
              </a:tr>
              <a:tr h="376849">
                <a:tc>
                  <a:txBody>
                    <a:bodyPr/>
                    <a:lstStyle/>
                    <a:p>
                      <a:r>
                        <a:rPr lang="en-GB" sz="1400" dirty="0"/>
                        <a:t>USUB8</a:t>
                      </a:r>
                    </a:p>
                  </a:txBody>
                  <a:tcPr anchor="ctr"/>
                </a:tc>
                <a:tc>
                  <a:txBody>
                    <a:bodyPr/>
                    <a:lstStyle/>
                    <a:p>
                      <a:r>
                        <a:rPr lang="en-GB" sz="1400" dirty="0"/>
                        <a:t>{Rd,} Rn, Rm</a:t>
                      </a:r>
                    </a:p>
                  </a:txBody>
                  <a:tcPr anchor="ctr"/>
                </a:tc>
                <a:tc>
                  <a:txBody>
                    <a:bodyPr/>
                    <a:lstStyle/>
                    <a:p>
                      <a:r>
                        <a:rPr lang="en-GB" sz="1400" dirty="0"/>
                        <a:t>Unsigned Subtract 8</a:t>
                      </a:r>
                    </a:p>
                  </a:txBody>
                  <a:tcPr anchor="ctr"/>
                </a:tc>
                <a:tc>
                  <a:txBody>
                    <a:bodyPr/>
                    <a:lstStyle/>
                    <a:p>
                      <a:r>
                        <a:rPr lang="en-GB" sz="1400" dirty="0"/>
                        <a:t>GE</a:t>
                      </a:r>
                    </a:p>
                  </a:txBody>
                  <a:tcPr anchor="ctr"/>
                </a:tc>
                <a:extLst>
                  <a:ext uri="{0D108BD9-81ED-4DB2-BD59-A6C34878D82A}">
                    <a16:rowId xmlns:a16="http://schemas.microsoft.com/office/drawing/2014/main" val="10003"/>
                  </a:ext>
                </a:extLst>
              </a:tr>
              <a:tr h="376849">
                <a:tc>
                  <a:txBody>
                    <a:bodyPr/>
                    <a:lstStyle/>
                    <a:p>
                      <a:r>
                        <a:rPr lang="en-GB" sz="1400" dirty="0"/>
                        <a:t>UXTAB</a:t>
                      </a:r>
                    </a:p>
                  </a:txBody>
                  <a:tcPr anchor="ctr"/>
                </a:tc>
                <a:tc>
                  <a:txBody>
                    <a:bodyPr/>
                    <a:lstStyle/>
                    <a:p>
                      <a:r>
                        <a:rPr lang="en-GB" sz="1400" dirty="0"/>
                        <a:t>{Rd,} Rn, Rm,{,ROR #}</a:t>
                      </a:r>
                    </a:p>
                  </a:txBody>
                  <a:tcPr anchor="ctr"/>
                </a:tc>
                <a:tc>
                  <a:txBody>
                    <a:bodyPr/>
                    <a:lstStyle/>
                    <a:p>
                      <a:r>
                        <a:rPr lang="en-GB" sz="1400" dirty="0"/>
                        <a:t>Rotate, extend 8 bits to 32 and Add</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UXTAB16</a:t>
                      </a:r>
                    </a:p>
                  </a:txBody>
                  <a:tcPr anchor="ctr"/>
                </a:tc>
                <a:tc>
                  <a:txBody>
                    <a:bodyPr/>
                    <a:lstStyle/>
                    <a:p>
                      <a:r>
                        <a:rPr lang="en-GB" sz="1400" dirty="0"/>
                        <a:t>{Rd,} Rn, Rm,{,ROR #}</a:t>
                      </a:r>
                    </a:p>
                  </a:txBody>
                  <a:tcPr anchor="ctr"/>
                </a:tc>
                <a:tc>
                  <a:txBody>
                    <a:bodyPr/>
                    <a:lstStyle/>
                    <a:p>
                      <a:r>
                        <a:rPr lang="en-GB" sz="1400" dirty="0"/>
                        <a:t>Rotate, dual extend 8 bits to 16 and Add</a:t>
                      </a:r>
                    </a:p>
                  </a:txBody>
                  <a:tcPr anchor="ctr"/>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UXTAH</a:t>
                      </a:r>
                    </a:p>
                  </a:txBody>
                  <a:tcPr anchor="ctr"/>
                </a:tc>
                <a:tc>
                  <a:txBody>
                    <a:bodyPr/>
                    <a:lstStyle/>
                    <a:p>
                      <a:r>
                        <a:rPr lang="en-GB" sz="1400" dirty="0"/>
                        <a:t>{Rd,} Rn, Rm,{,ROR #}</a:t>
                      </a:r>
                    </a:p>
                  </a:txBody>
                  <a:tcPr anchor="ctr"/>
                </a:tc>
                <a:tc>
                  <a:txBody>
                    <a:bodyPr/>
                    <a:lstStyle/>
                    <a:p>
                      <a:r>
                        <a:rPr lang="en-GB" sz="1400" dirty="0"/>
                        <a:t>Rotate, unsigned extend and Add Halfword</a:t>
                      </a:r>
                    </a:p>
                  </a:txBody>
                  <a:tcPr anchor="ctr"/>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u="none" strike="noStrike" kern="1200" baseline="0" dirty="0"/>
                        <a:t>UXTB</a:t>
                      </a:r>
                      <a:endParaRPr lang="en-GB" sz="1400" dirty="0"/>
                    </a:p>
                  </a:txBody>
                  <a:tcPr marL="121872" marR="121872"/>
                </a:tc>
                <a:tc>
                  <a:txBody>
                    <a:bodyPr/>
                    <a:lstStyle/>
                    <a:p>
                      <a:r>
                        <a:rPr lang="en-GB" sz="1400" u="none" strike="noStrike" kern="1200" baseline="0" dirty="0"/>
                        <a:t>{Rd,} Rm {,ROR #n}</a:t>
                      </a:r>
                      <a:endParaRPr lang="en-GB" sz="1400" dirty="0"/>
                    </a:p>
                  </a:txBody>
                  <a:tcPr marL="121872" marR="121872"/>
                </a:tc>
                <a:tc>
                  <a:txBody>
                    <a:bodyPr/>
                    <a:lstStyle/>
                    <a:p>
                      <a:r>
                        <a:rPr lang="en-GB" sz="1400" u="none" strike="noStrike" kern="1200" baseline="0" dirty="0"/>
                        <a:t>Zero extend a Byte</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UXTB16</a:t>
                      </a:r>
                    </a:p>
                  </a:txBody>
                  <a:tcPr anchor="ctr"/>
                </a:tc>
                <a:tc>
                  <a:txBody>
                    <a:bodyPr/>
                    <a:lstStyle/>
                    <a:p>
                      <a:r>
                        <a:rPr lang="en-GB" sz="1400" dirty="0"/>
                        <a:t>{Rd,} Rm {,ROR #n}</a:t>
                      </a:r>
                    </a:p>
                  </a:txBody>
                  <a:tcPr anchor="ctr"/>
                </a:tc>
                <a:tc>
                  <a:txBody>
                    <a:bodyPr/>
                    <a:lstStyle/>
                    <a:p>
                      <a:r>
                        <a:rPr lang="en-GB" sz="1400" dirty="0"/>
                        <a:t>Unsigned Extend Byte 16</a:t>
                      </a:r>
                    </a:p>
                  </a:txBody>
                  <a:tcPr anchor="ctr"/>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u="none" strike="noStrike" kern="1200" baseline="0" dirty="0"/>
                        <a:t>UXTH</a:t>
                      </a:r>
                      <a:endParaRPr lang="en-GB" sz="1400" dirty="0"/>
                    </a:p>
                  </a:txBody>
                  <a:tcPr marL="121872" marR="121872"/>
                </a:tc>
                <a:tc>
                  <a:txBody>
                    <a:bodyPr/>
                    <a:lstStyle/>
                    <a:p>
                      <a:r>
                        <a:rPr lang="en-GB" sz="1400" u="none" strike="noStrike" kern="1200" baseline="0" dirty="0"/>
                        <a:t>{Rd,} Rm {,ROR #n}</a:t>
                      </a:r>
                      <a:endParaRPr lang="en-GB" sz="1400" dirty="0"/>
                    </a:p>
                  </a:txBody>
                  <a:tcPr marL="121872" marR="121872"/>
                </a:tc>
                <a:tc>
                  <a:txBody>
                    <a:bodyPr/>
                    <a:lstStyle/>
                    <a:p>
                      <a:r>
                        <a:rPr lang="en-GB" sz="1400" u="none" strike="noStrike" kern="1200" baseline="0" dirty="0"/>
                        <a:t>Zero extend a Halfword</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dirty="0"/>
                        <a:t>VABS.F32</a:t>
                      </a:r>
                    </a:p>
                  </a:txBody>
                  <a:tcPr anchor="ctr"/>
                </a:tc>
                <a:tc>
                  <a:txBody>
                    <a:bodyPr/>
                    <a:lstStyle/>
                    <a:p>
                      <a:r>
                        <a:rPr lang="en-GB" sz="1400" dirty="0"/>
                        <a:t>Sd, Sm</a:t>
                      </a:r>
                    </a:p>
                  </a:txBody>
                  <a:tcPr anchor="ctr"/>
                </a:tc>
                <a:tc>
                  <a:txBody>
                    <a:bodyPr/>
                    <a:lstStyle/>
                    <a:p>
                      <a:r>
                        <a:rPr lang="en-GB" sz="1400" dirty="0"/>
                        <a:t>Floating-point Absolute</a:t>
                      </a:r>
                    </a:p>
                  </a:txBody>
                  <a:tcPr anchor="ctr"/>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dirty="0"/>
                        <a:t>VADD.F32</a:t>
                      </a:r>
                    </a:p>
                  </a:txBody>
                  <a:tcPr anchor="ctr"/>
                </a:tc>
                <a:tc>
                  <a:txBody>
                    <a:bodyPr/>
                    <a:lstStyle/>
                    <a:p>
                      <a:r>
                        <a:rPr lang="en-GB" sz="1400" dirty="0"/>
                        <a:t>{Sd,} Sn, Sm</a:t>
                      </a:r>
                    </a:p>
                  </a:txBody>
                  <a:tcPr anchor="ctr"/>
                </a:tc>
                <a:tc>
                  <a:txBody>
                    <a:bodyPr/>
                    <a:lstStyle/>
                    <a:p>
                      <a:r>
                        <a:rPr lang="en-GB" sz="1400" dirty="0"/>
                        <a:t>Floating-point Add</a:t>
                      </a:r>
                    </a:p>
                  </a:txBody>
                  <a:tcPr anchor="ctr"/>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dirty="0"/>
                        <a:t>VCMP.F32</a:t>
                      </a:r>
                    </a:p>
                  </a:txBody>
                  <a:tcPr anchor="ctr"/>
                </a:tc>
                <a:tc>
                  <a:txBody>
                    <a:bodyPr/>
                    <a:lstStyle/>
                    <a:p>
                      <a:r>
                        <a:rPr lang="en-GB" sz="1400" dirty="0"/>
                        <a:t>Sd, &lt;Sm | #0.0&gt;</a:t>
                      </a:r>
                    </a:p>
                  </a:txBody>
                  <a:tcPr anchor="ctr"/>
                </a:tc>
                <a:tc>
                  <a:txBody>
                    <a:bodyPr/>
                    <a:lstStyle/>
                    <a:p>
                      <a:r>
                        <a:rPr lang="en-GB" sz="1400" dirty="0"/>
                        <a:t>Compare two floating-point registers, or one floating-point register and zero</a:t>
                      </a:r>
                    </a:p>
                  </a:txBody>
                  <a:tcPr anchor="ctr"/>
                </a:tc>
                <a:tc>
                  <a:txBody>
                    <a:bodyPr/>
                    <a:lstStyle/>
                    <a:p>
                      <a:r>
                        <a:rPr lang="en-GB" sz="1400" dirty="0"/>
                        <a:t>FPSCR</a:t>
                      </a: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3465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DBD75CB8-C1BE-4BB3-BBD2-1399304983D4}"/>
              </a:ext>
            </a:extLst>
          </p:cNvPr>
          <p:cNvGraphicFramePr>
            <a:graphicFrameLocks/>
          </p:cNvGraphicFramePr>
          <p:nvPr>
            <p:extLst>
              <p:ext uri="{D42A27DB-BD31-4B8C-83A1-F6EECF244321}">
                <p14:modId xmlns:p14="http://schemas.microsoft.com/office/powerpoint/2010/main" val="1350156658"/>
              </p:ext>
            </p:extLst>
          </p:nvPr>
        </p:nvGraphicFramePr>
        <p:xfrm>
          <a:off x="479425" y="1143000"/>
          <a:ext cx="11297676" cy="5144651"/>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VCMPE.F32</a:t>
                      </a:r>
                    </a:p>
                  </a:txBody>
                  <a:tcPr anchor="ctr"/>
                </a:tc>
                <a:tc>
                  <a:txBody>
                    <a:bodyPr/>
                    <a:lstStyle/>
                    <a:p>
                      <a:r>
                        <a:rPr lang="en-GB" sz="1400" dirty="0"/>
                        <a:t>Sd, &lt;Sm | #0.0&gt;</a:t>
                      </a:r>
                    </a:p>
                  </a:txBody>
                  <a:tcPr anchor="ctr"/>
                </a:tc>
                <a:tc>
                  <a:txBody>
                    <a:bodyPr/>
                    <a:lstStyle/>
                    <a:p>
                      <a:r>
                        <a:rPr lang="en-GB" sz="1400" dirty="0"/>
                        <a:t>Compare two floating-point registers, or one floating-point register and zero with Invalid Operation check</a:t>
                      </a:r>
                    </a:p>
                  </a:txBody>
                  <a:tcPr anchor="ctr"/>
                </a:tc>
                <a:tc>
                  <a:txBody>
                    <a:bodyPr/>
                    <a:lstStyle/>
                    <a:p>
                      <a:r>
                        <a:rPr lang="en-GB" sz="1400" dirty="0"/>
                        <a:t>FPSCR</a:t>
                      </a:r>
                    </a:p>
                  </a:txBody>
                  <a:tcPr marL="121872" marR="121872"/>
                </a:tc>
                <a:extLst>
                  <a:ext uri="{0D108BD9-81ED-4DB2-BD59-A6C34878D82A}">
                    <a16:rowId xmlns:a16="http://schemas.microsoft.com/office/drawing/2014/main" val="10001"/>
                  </a:ext>
                </a:extLst>
              </a:tr>
              <a:tr h="376849">
                <a:tc>
                  <a:txBody>
                    <a:bodyPr/>
                    <a:lstStyle/>
                    <a:p>
                      <a:r>
                        <a:rPr lang="en-GB" sz="1400" dirty="0"/>
                        <a:t>VCVT.S32.F32</a:t>
                      </a:r>
                    </a:p>
                  </a:txBody>
                  <a:tcPr anchor="ctr"/>
                </a:tc>
                <a:tc>
                  <a:txBody>
                    <a:bodyPr/>
                    <a:lstStyle/>
                    <a:p>
                      <a:r>
                        <a:rPr lang="en-GB" sz="1400" dirty="0"/>
                        <a:t>Sd, Sm</a:t>
                      </a:r>
                    </a:p>
                  </a:txBody>
                  <a:tcPr anchor="ctr"/>
                </a:tc>
                <a:tc>
                  <a:txBody>
                    <a:bodyPr/>
                    <a:lstStyle/>
                    <a:p>
                      <a:r>
                        <a:rPr lang="en-GB" sz="1400" dirty="0"/>
                        <a:t>Convert between floating-point and integer</a:t>
                      </a:r>
                    </a:p>
                  </a:txBody>
                  <a:tcPr anchor="ctr"/>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VCVT.S16.F32</a:t>
                      </a:r>
                    </a:p>
                  </a:txBody>
                  <a:tcPr anchor="ctr"/>
                </a:tc>
                <a:tc>
                  <a:txBody>
                    <a:bodyPr/>
                    <a:lstStyle/>
                    <a:p>
                      <a:r>
                        <a:rPr lang="en-GB" sz="1400" dirty="0"/>
                        <a:t>Sd, Sd, #fbits</a:t>
                      </a:r>
                    </a:p>
                  </a:txBody>
                  <a:tcPr anchor="ctr"/>
                </a:tc>
                <a:tc>
                  <a:txBody>
                    <a:bodyPr/>
                    <a:lstStyle/>
                    <a:p>
                      <a:r>
                        <a:rPr lang="en-GB" sz="1400" dirty="0"/>
                        <a:t>Convert between floating-point and fixed point</a:t>
                      </a:r>
                    </a:p>
                  </a:txBody>
                  <a:tcPr anchor="ctr"/>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dirty="0"/>
                        <a:t>VCVTR.S32.F32</a:t>
                      </a:r>
                    </a:p>
                  </a:txBody>
                  <a:tcPr anchor="ctr"/>
                </a:tc>
                <a:tc>
                  <a:txBody>
                    <a:bodyPr/>
                    <a:lstStyle/>
                    <a:p>
                      <a:r>
                        <a:rPr lang="en-GB" sz="1400" dirty="0"/>
                        <a:t>Sd, Sm</a:t>
                      </a:r>
                    </a:p>
                  </a:txBody>
                  <a:tcPr anchor="ctr"/>
                </a:tc>
                <a:tc>
                  <a:txBody>
                    <a:bodyPr/>
                    <a:lstStyle/>
                    <a:p>
                      <a:r>
                        <a:rPr lang="en-GB" sz="1400" dirty="0"/>
                        <a:t>Convert between floating-point and integer with rounding</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VCVT&lt;B|H&gt;.F32.F16</a:t>
                      </a:r>
                    </a:p>
                  </a:txBody>
                  <a:tcPr anchor="ctr"/>
                </a:tc>
                <a:tc>
                  <a:txBody>
                    <a:bodyPr/>
                    <a:lstStyle/>
                    <a:p>
                      <a:r>
                        <a:rPr lang="en-GB" sz="1400" dirty="0"/>
                        <a:t>Sd, Sm</a:t>
                      </a:r>
                    </a:p>
                  </a:txBody>
                  <a:tcPr anchor="ctr"/>
                </a:tc>
                <a:tc>
                  <a:txBody>
                    <a:bodyPr/>
                    <a:lstStyle/>
                    <a:p>
                      <a:r>
                        <a:rPr lang="en-GB" sz="1400" dirty="0"/>
                        <a:t>Converts half-precision value to single-precision</a:t>
                      </a:r>
                    </a:p>
                  </a:txBody>
                  <a:tcPr anchor="ctr"/>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VCVTT&lt;B|T&gt;.F32.F16</a:t>
                      </a:r>
                    </a:p>
                  </a:txBody>
                  <a:tcPr anchor="ctr"/>
                </a:tc>
                <a:tc>
                  <a:txBody>
                    <a:bodyPr/>
                    <a:lstStyle/>
                    <a:p>
                      <a:r>
                        <a:rPr lang="en-GB" sz="1400" dirty="0"/>
                        <a:t>Sd, Sm</a:t>
                      </a:r>
                    </a:p>
                  </a:txBody>
                  <a:tcPr anchor="ctr"/>
                </a:tc>
                <a:tc>
                  <a:txBody>
                    <a:bodyPr/>
                    <a:lstStyle/>
                    <a:p>
                      <a:r>
                        <a:rPr lang="en-GB" sz="1400" dirty="0"/>
                        <a:t>Converts single-precision register to half-precision</a:t>
                      </a:r>
                    </a:p>
                  </a:txBody>
                  <a:tcPr anchor="ctr"/>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dirty="0"/>
                        <a:t>VDIV.F32</a:t>
                      </a:r>
                    </a:p>
                  </a:txBody>
                  <a:tcPr anchor="ctr"/>
                </a:tc>
                <a:tc>
                  <a:txBody>
                    <a:bodyPr/>
                    <a:lstStyle/>
                    <a:p>
                      <a:r>
                        <a:rPr lang="en-GB" sz="1400" dirty="0"/>
                        <a:t>{Sd,} Sn, Sm</a:t>
                      </a:r>
                    </a:p>
                  </a:txBody>
                  <a:tcPr anchor="ctr"/>
                </a:tc>
                <a:tc>
                  <a:txBody>
                    <a:bodyPr/>
                    <a:lstStyle/>
                    <a:p>
                      <a:r>
                        <a:rPr lang="en-GB" sz="1400" dirty="0"/>
                        <a:t>Floating-point Divide</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VFMA.F32</a:t>
                      </a:r>
                    </a:p>
                  </a:txBody>
                  <a:tcPr anchor="ctr"/>
                </a:tc>
                <a:tc>
                  <a:txBody>
                    <a:bodyPr/>
                    <a:lstStyle/>
                    <a:p>
                      <a:r>
                        <a:rPr lang="en-GB" sz="1400" dirty="0"/>
                        <a:t>{Sd,} Sn, Sm</a:t>
                      </a:r>
                    </a:p>
                  </a:txBody>
                  <a:tcPr anchor="ctr"/>
                </a:tc>
                <a:tc>
                  <a:txBody>
                    <a:bodyPr/>
                    <a:lstStyle/>
                    <a:p>
                      <a:r>
                        <a:rPr lang="en-GB" sz="1400" dirty="0"/>
                        <a:t>Floating-point Fused Multiply Accumulate</a:t>
                      </a:r>
                    </a:p>
                  </a:txBody>
                  <a:tcPr anchor="ctr"/>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dirty="0"/>
                        <a:t>VFNMA.F32</a:t>
                      </a:r>
                    </a:p>
                  </a:txBody>
                  <a:tcPr anchor="ctr"/>
                </a:tc>
                <a:tc>
                  <a:txBody>
                    <a:bodyPr/>
                    <a:lstStyle/>
                    <a:p>
                      <a:r>
                        <a:rPr lang="en-GB" sz="1400" dirty="0"/>
                        <a:t>{Sd,} Sn, Sm</a:t>
                      </a:r>
                    </a:p>
                  </a:txBody>
                  <a:tcPr anchor="ctr"/>
                </a:tc>
                <a:tc>
                  <a:txBody>
                    <a:bodyPr/>
                    <a:lstStyle/>
                    <a:p>
                      <a:r>
                        <a:rPr lang="en-GB" sz="1400" dirty="0"/>
                        <a:t>Floating-point Fused Negate Multiply Accumulate</a:t>
                      </a:r>
                    </a:p>
                  </a:txBody>
                  <a:tcPr anchor="ctr"/>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dirty="0"/>
                        <a:t>VFMS.F32</a:t>
                      </a:r>
                    </a:p>
                  </a:txBody>
                  <a:tcPr anchor="ctr"/>
                </a:tc>
                <a:tc>
                  <a:txBody>
                    <a:bodyPr/>
                    <a:lstStyle/>
                    <a:p>
                      <a:r>
                        <a:rPr lang="en-GB" sz="1400" dirty="0"/>
                        <a:t>{Sd,} Sn, Sm</a:t>
                      </a:r>
                    </a:p>
                  </a:txBody>
                  <a:tcPr anchor="ctr"/>
                </a:tc>
                <a:tc>
                  <a:txBody>
                    <a:bodyPr/>
                    <a:lstStyle/>
                    <a:p>
                      <a:r>
                        <a:rPr lang="en-GB" sz="1400" dirty="0"/>
                        <a:t>Floating-point Fused Multiply Subtract</a:t>
                      </a:r>
                    </a:p>
                  </a:txBody>
                  <a:tcPr anchor="ctr"/>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dirty="0"/>
                        <a:t>VFNMS.F32</a:t>
                      </a:r>
                    </a:p>
                  </a:txBody>
                  <a:tcPr anchor="ctr"/>
                </a:tc>
                <a:tc>
                  <a:txBody>
                    <a:bodyPr/>
                    <a:lstStyle/>
                    <a:p>
                      <a:r>
                        <a:rPr lang="en-GB" sz="1400" dirty="0"/>
                        <a:t>{Sd,} Sn, Sm</a:t>
                      </a:r>
                    </a:p>
                  </a:txBody>
                  <a:tcPr anchor="ctr"/>
                </a:tc>
                <a:tc>
                  <a:txBody>
                    <a:bodyPr/>
                    <a:lstStyle/>
                    <a:p>
                      <a:r>
                        <a:rPr lang="en-GB" sz="1400" dirty="0"/>
                        <a:t>Floating-point Fused Negate Multiply Subtract</a:t>
                      </a:r>
                    </a:p>
                  </a:txBody>
                  <a:tcPr anchor="ctr"/>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dirty="0"/>
                        <a:t>VLDM.F&lt;32|64&gt;</a:t>
                      </a:r>
                    </a:p>
                  </a:txBody>
                  <a:tcPr anchor="ctr"/>
                </a:tc>
                <a:tc>
                  <a:txBody>
                    <a:bodyPr/>
                    <a:lstStyle/>
                    <a:p>
                      <a:r>
                        <a:rPr lang="en-GB" sz="1400" dirty="0"/>
                        <a:t>Rn{!}, list</a:t>
                      </a:r>
                    </a:p>
                  </a:txBody>
                  <a:tcPr anchor="ctr"/>
                </a:tc>
                <a:tc>
                  <a:txBody>
                    <a:bodyPr/>
                    <a:lstStyle/>
                    <a:p>
                      <a:r>
                        <a:rPr lang="en-GB" sz="1400" dirty="0"/>
                        <a:t>Load Multiple extension registers</a:t>
                      </a:r>
                    </a:p>
                  </a:txBody>
                  <a:tcPr anchor="ctr"/>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7792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5" name="Content Placeholder 5">
            <a:extLst>
              <a:ext uri="{FF2B5EF4-FFF2-40B4-BE49-F238E27FC236}">
                <a16:creationId xmlns:a16="http://schemas.microsoft.com/office/drawing/2014/main" id="{C2AEC67F-1D96-457F-A5EF-C6459CEC1E6C}"/>
              </a:ext>
            </a:extLst>
          </p:cNvPr>
          <p:cNvGraphicFramePr>
            <a:graphicFrameLocks/>
          </p:cNvGraphicFramePr>
          <p:nvPr>
            <p:extLst>
              <p:ext uri="{D42A27DB-BD31-4B8C-83A1-F6EECF244321}">
                <p14:modId xmlns:p14="http://schemas.microsoft.com/office/powerpoint/2010/main" val="2066535015"/>
              </p:ext>
            </p:extLst>
          </p:nvPr>
        </p:nvGraphicFramePr>
        <p:xfrm>
          <a:off x="479425" y="1143000"/>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VLDR.F&lt;32|64&gt;</a:t>
                      </a:r>
                    </a:p>
                  </a:txBody>
                  <a:tcPr anchor="ctr"/>
                </a:tc>
                <a:tc>
                  <a:txBody>
                    <a:bodyPr/>
                    <a:lstStyle/>
                    <a:p>
                      <a:r>
                        <a:rPr lang="en-GB" sz="1400" dirty="0"/>
                        <a:t>&lt;Dd|Sd&gt;, [Rn]</a:t>
                      </a:r>
                    </a:p>
                  </a:txBody>
                  <a:tcPr anchor="ctr"/>
                </a:tc>
                <a:tc>
                  <a:txBody>
                    <a:bodyPr/>
                    <a:lstStyle/>
                    <a:p>
                      <a:r>
                        <a:rPr lang="en-GB" sz="1400" dirty="0"/>
                        <a:t>Load an extension register from memory</a:t>
                      </a:r>
                    </a:p>
                  </a:txBody>
                  <a:tcPr anchor="ctr"/>
                </a:tc>
                <a:tc>
                  <a:txBody>
                    <a:bodyPr/>
                    <a:lstStyle/>
                    <a:p>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dirty="0"/>
                        <a:t>VLMA.F32</a:t>
                      </a:r>
                    </a:p>
                  </a:txBody>
                  <a:tcPr anchor="ctr"/>
                </a:tc>
                <a:tc>
                  <a:txBody>
                    <a:bodyPr/>
                    <a:lstStyle/>
                    <a:p>
                      <a:r>
                        <a:rPr lang="en-GB" sz="1400" dirty="0"/>
                        <a:t>{Sd,} Sn, Sm</a:t>
                      </a:r>
                    </a:p>
                  </a:txBody>
                  <a:tcPr anchor="ctr"/>
                </a:tc>
                <a:tc>
                  <a:txBody>
                    <a:bodyPr/>
                    <a:lstStyle/>
                    <a:p>
                      <a:r>
                        <a:rPr lang="en-GB" sz="1400" dirty="0"/>
                        <a:t>Floating-point Multiply Accumulate</a:t>
                      </a:r>
                    </a:p>
                  </a:txBody>
                  <a:tcPr anchor="ctr"/>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VLMS.F32</a:t>
                      </a:r>
                    </a:p>
                  </a:txBody>
                  <a:tcPr anchor="ctr"/>
                </a:tc>
                <a:tc>
                  <a:txBody>
                    <a:bodyPr/>
                    <a:lstStyle/>
                    <a:p>
                      <a:r>
                        <a:rPr lang="en-GB" sz="1400" dirty="0"/>
                        <a:t>{Sd,} Sn, Sm</a:t>
                      </a:r>
                    </a:p>
                  </a:txBody>
                  <a:tcPr anchor="ctr"/>
                </a:tc>
                <a:tc>
                  <a:txBody>
                    <a:bodyPr/>
                    <a:lstStyle/>
                    <a:p>
                      <a:r>
                        <a:rPr lang="en-GB" sz="1400" dirty="0"/>
                        <a:t>Floating-point Multiply Subtract</a:t>
                      </a:r>
                    </a:p>
                  </a:txBody>
                  <a:tcPr anchor="ctr"/>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dirty="0"/>
                        <a:t>VMOV.F32</a:t>
                      </a:r>
                    </a:p>
                  </a:txBody>
                  <a:tcPr anchor="ctr"/>
                </a:tc>
                <a:tc>
                  <a:txBody>
                    <a:bodyPr/>
                    <a:lstStyle/>
                    <a:p>
                      <a:r>
                        <a:rPr lang="en-GB" sz="1400" dirty="0"/>
                        <a:t>Sd, #imm</a:t>
                      </a:r>
                    </a:p>
                  </a:txBody>
                  <a:tcPr anchor="ctr"/>
                </a:tc>
                <a:tc>
                  <a:txBody>
                    <a:bodyPr/>
                    <a:lstStyle/>
                    <a:p>
                      <a:r>
                        <a:rPr lang="en-GB" sz="1400" dirty="0"/>
                        <a:t>Floating-point Move immediate</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VMOV</a:t>
                      </a:r>
                    </a:p>
                  </a:txBody>
                  <a:tcPr anchor="ctr"/>
                </a:tc>
                <a:tc>
                  <a:txBody>
                    <a:bodyPr/>
                    <a:lstStyle/>
                    <a:p>
                      <a:r>
                        <a:rPr lang="en-GB" sz="1400" dirty="0"/>
                        <a:t>Sd, Sm</a:t>
                      </a:r>
                    </a:p>
                  </a:txBody>
                  <a:tcPr anchor="ctr"/>
                </a:tc>
                <a:tc>
                  <a:txBody>
                    <a:bodyPr/>
                    <a:lstStyle/>
                    <a:p>
                      <a:r>
                        <a:rPr lang="en-GB" sz="1400" dirty="0"/>
                        <a:t>Floating-point Move register</a:t>
                      </a:r>
                    </a:p>
                  </a:txBody>
                  <a:tcPr anchor="ctr"/>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VMOV</a:t>
                      </a:r>
                    </a:p>
                  </a:txBody>
                  <a:tcPr anchor="ctr"/>
                </a:tc>
                <a:tc>
                  <a:txBody>
                    <a:bodyPr/>
                    <a:lstStyle/>
                    <a:p>
                      <a:r>
                        <a:rPr lang="en-GB" sz="1400" dirty="0"/>
                        <a:t>Sn, Rt</a:t>
                      </a:r>
                    </a:p>
                  </a:txBody>
                  <a:tcPr anchor="ctr"/>
                </a:tc>
                <a:tc>
                  <a:txBody>
                    <a:bodyPr/>
                    <a:lstStyle/>
                    <a:p>
                      <a:r>
                        <a:rPr lang="en-GB" sz="1400" dirty="0"/>
                        <a:t>Copy Arm core register to single precision</a:t>
                      </a:r>
                    </a:p>
                  </a:txBody>
                  <a:tcPr anchor="ctr"/>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dirty="0"/>
                        <a:t>VMOV</a:t>
                      </a:r>
                    </a:p>
                  </a:txBody>
                  <a:tcPr anchor="ctr"/>
                </a:tc>
                <a:tc>
                  <a:txBody>
                    <a:bodyPr/>
                    <a:lstStyle/>
                    <a:p>
                      <a:r>
                        <a:rPr lang="en-GB" sz="1400" dirty="0"/>
                        <a:t>Sm, Sm1, Rt, Rt2</a:t>
                      </a:r>
                    </a:p>
                  </a:txBody>
                  <a:tcPr anchor="ctr"/>
                </a:tc>
                <a:tc>
                  <a:txBody>
                    <a:bodyPr/>
                    <a:lstStyle/>
                    <a:p>
                      <a:r>
                        <a:rPr lang="en-GB" sz="1400" dirty="0"/>
                        <a:t>Copy 2 Arm core registers to 2 single precision</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VMOV</a:t>
                      </a:r>
                    </a:p>
                  </a:txBody>
                  <a:tcPr anchor="ctr"/>
                </a:tc>
                <a:tc>
                  <a:txBody>
                    <a:bodyPr/>
                    <a:lstStyle/>
                    <a:p>
                      <a:r>
                        <a:rPr lang="en-GB" sz="1400" dirty="0"/>
                        <a:t>Dd[x], Rt</a:t>
                      </a:r>
                    </a:p>
                  </a:txBody>
                  <a:tcPr anchor="ctr"/>
                </a:tc>
                <a:tc>
                  <a:txBody>
                    <a:bodyPr/>
                    <a:lstStyle/>
                    <a:p>
                      <a:r>
                        <a:rPr lang="en-GB" sz="1400" dirty="0"/>
                        <a:t>Copy Arm core register to scalar</a:t>
                      </a:r>
                    </a:p>
                  </a:txBody>
                  <a:tcPr anchor="ctr"/>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dirty="0"/>
                        <a:t>VMOV</a:t>
                      </a:r>
                    </a:p>
                  </a:txBody>
                  <a:tcPr anchor="ctr"/>
                </a:tc>
                <a:tc>
                  <a:txBody>
                    <a:bodyPr/>
                    <a:lstStyle/>
                    <a:p>
                      <a:r>
                        <a:rPr lang="en-GB" sz="1400" dirty="0"/>
                        <a:t>Rt, Dn[x]</a:t>
                      </a:r>
                    </a:p>
                  </a:txBody>
                  <a:tcPr anchor="ctr"/>
                </a:tc>
                <a:tc>
                  <a:txBody>
                    <a:bodyPr/>
                    <a:lstStyle/>
                    <a:p>
                      <a:r>
                        <a:rPr lang="en-GB" sz="1400" dirty="0"/>
                        <a:t>Copy scalar to Arm core register </a:t>
                      </a:r>
                    </a:p>
                  </a:txBody>
                  <a:tcPr anchor="ctr"/>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dirty="0"/>
                        <a:t>VMRS</a:t>
                      </a:r>
                    </a:p>
                  </a:txBody>
                  <a:tcPr anchor="ctr"/>
                </a:tc>
                <a:tc>
                  <a:txBody>
                    <a:bodyPr/>
                    <a:lstStyle/>
                    <a:p>
                      <a:r>
                        <a:rPr lang="en-GB" sz="1400" dirty="0"/>
                        <a:t>Rt, FPSCR</a:t>
                      </a:r>
                    </a:p>
                  </a:txBody>
                  <a:tcPr anchor="ctr"/>
                </a:tc>
                <a:tc>
                  <a:txBody>
                    <a:bodyPr/>
                    <a:lstStyle/>
                    <a:p>
                      <a:r>
                        <a:rPr lang="en-GB" sz="1400" dirty="0"/>
                        <a:t>Move FPSCR to Arm core register or APSR</a:t>
                      </a:r>
                    </a:p>
                  </a:txBody>
                  <a:tcPr anchor="ctr"/>
                </a:tc>
                <a:tc>
                  <a:txBody>
                    <a:bodyPr/>
                    <a:lstStyle/>
                    <a:p>
                      <a:r>
                        <a:rPr lang="en-GB" sz="1400" dirty="0"/>
                        <a:t>N,Z,C,V</a:t>
                      </a:r>
                    </a:p>
                  </a:txBody>
                  <a:tcPr anchor="ctr"/>
                </a:tc>
                <a:extLst>
                  <a:ext uri="{0D108BD9-81ED-4DB2-BD59-A6C34878D82A}">
                    <a16:rowId xmlns:a16="http://schemas.microsoft.com/office/drawing/2014/main" val="10010"/>
                  </a:ext>
                </a:extLst>
              </a:tr>
              <a:tr h="376849">
                <a:tc>
                  <a:txBody>
                    <a:bodyPr/>
                    <a:lstStyle/>
                    <a:p>
                      <a:r>
                        <a:rPr lang="en-GB" sz="1400" dirty="0"/>
                        <a:t>VMSR</a:t>
                      </a:r>
                    </a:p>
                  </a:txBody>
                  <a:tcPr anchor="ctr"/>
                </a:tc>
                <a:tc>
                  <a:txBody>
                    <a:bodyPr/>
                    <a:lstStyle/>
                    <a:p>
                      <a:r>
                        <a:rPr lang="en-GB" sz="1400" dirty="0"/>
                        <a:t>FPSCR, Rt</a:t>
                      </a:r>
                    </a:p>
                  </a:txBody>
                  <a:tcPr anchor="ctr"/>
                </a:tc>
                <a:tc>
                  <a:txBody>
                    <a:bodyPr/>
                    <a:lstStyle/>
                    <a:p>
                      <a:r>
                        <a:rPr lang="en-GB" sz="1400" dirty="0"/>
                        <a:t>Move to FPSCR from Arm Core register</a:t>
                      </a:r>
                    </a:p>
                  </a:txBody>
                  <a:tcPr anchor="ctr"/>
                </a:tc>
                <a:tc>
                  <a:txBody>
                    <a:bodyPr/>
                    <a:lstStyle/>
                    <a:p>
                      <a:r>
                        <a:rPr lang="en-GB" sz="1400" dirty="0"/>
                        <a:t>FPSCR</a:t>
                      </a:r>
                    </a:p>
                  </a:txBody>
                  <a:tcPr anchor="ctr"/>
                </a:tc>
                <a:extLst>
                  <a:ext uri="{0D108BD9-81ED-4DB2-BD59-A6C34878D82A}">
                    <a16:rowId xmlns:a16="http://schemas.microsoft.com/office/drawing/2014/main" val="10011"/>
                  </a:ext>
                </a:extLst>
              </a:tr>
              <a:tr h="376849">
                <a:tc>
                  <a:txBody>
                    <a:bodyPr/>
                    <a:lstStyle/>
                    <a:p>
                      <a:r>
                        <a:rPr lang="en-GB" sz="1400" dirty="0"/>
                        <a:t>VMUL.F32</a:t>
                      </a:r>
                    </a:p>
                  </a:txBody>
                  <a:tcPr anchor="ctr"/>
                </a:tc>
                <a:tc>
                  <a:txBody>
                    <a:bodyPr/>
                    <a:lstStyle/>
                    <a:p>
                      <a:r>
                        <a:rPr lang="en-GB" sz="1400" dirty="0"/>
                        <a:t>{Sd,} Sn, Sm</a:t>
                      </a:r>
                    </a:p>
                  </a:txBody>
                  <a:tcPr anchor="ctr"/>
                </a:tc>
                <a:tc>
                  <a:txBody>
                    <a:bodyPr/>
                    <a:lstStyle/>
                    <a:p>
                      <a:r>
                        <a:rPr lang="en-GB" sz="1400" dirty="0"/>
                        <a:t>Floating-point Multiply</a:t>
                      </a:r>
                    </a:p>
                  </a:txBody>
                  <a:tcPr anchor="ctr"/>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19863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graphicFrame>
        <p:nvGraphicFramePr>
          <p:cNvPr id="6" name="Content Placeholder 5">
            <a:extLst>
              <a:ext uri="{FF2B5EF4-FFF2-40B4-BE49-F238E27FC236}">
                <a16:creationId xmlns:a16="http://schemas.microsoft.com/office/drawing/2014/main" id="{A74465CC-9DB2-4ED0-B241-7651ED0DFF76}"/>
              </a:ext>
            </a:extLst>
          </p:cNvPr>
          <p:cNvGraphicFramePr>
            <a:graphicFrameLocks/>
          </p:cNvGraphicFramePr>
          <p:nvPr>
            <p:extLst>
              <p:ext uri="{D42A27DB-BD31-4B8C-83A1-F6EECF244321}">
                <p14:modId xmlns:p14="http://schemas.microsoft.com/office/powerpoint/2010/main" val="1833972980"/>
              </p:ext>
            </p:extLst>
          </p:nvPr>
        </p:nvGraphicFramePr>
        <p:xfrm>
          <a:off x="479425" y="1143000"/>
          <a:ext cx="11297676" cy="4862029"/>
        </p:xfrm>
        <a:graphic>
          <a:graphicData uri="http://schemas.openxmlformats.org/drawingml/2006/table">
            <a:tbl>
              <a:tblPr firstRow="1" bandRow="1">
                <a:tableStyleId>{69012ECD-51FC-41F1-AA8D-1B2483CD663E}</a:tableStyleId>
              </a:tblPr>
              <a:tblGrid>
                <a:gridCol w="2824419">
                  <a:extLst>
                    <a:ext uri="{9D8B030D-6E8A-4147-A177-3AD203B41FA5}">
                      <a16:colId xmlns:a16="http://schemas.microsoft.com/office/drawing/2014/main" val="20000"/>
                    </a:ext>
                  </a:extLst>
                </a:gridCol>
                <a:gridCol w="2824419">
                  <a:extLst>
                    <a:ext uri="{9D8B030D-6E8A-4147-A177-3AD203B41FA5}">
                      <a16:colId xmlns:a16="http://schemas.microsoft.com/office/drawing/2014/main" val="20001"/>
                    </a:ext>
                  </a:extLst>
                </a:gridCol>
                <a:gridCol w="4352738">
                  <a:extLst>
                    <a:ext uri="{9D8B030D-6E8A-4147-A177-3AD203B41FA5}">
                      <a16:colId xmlns:a16="http://schemas.microsoft.com/office/drawing/2014/main" val="20002"/>
                    </a:ext>
                  </a:extLst>
                </a:gridCol>
                <a:gridCol w="1296100">
                  <a:extLst>
                    <a:ext uri="{9D8B030D-6E8A-4147-A177-3AD203B41FA5}">
                      <a16:colId xmlns:a16="http://schemas.microsoft.com/office/drawing/2014/main" val="20003"/>
                    </a:ext>
                  </a:extLst>
                </a:gridCol>
              </a:tblGrid>
              <a:tr h="339841">
                <a:tc>
                  <a:txBody>
                    <a:bodyPr/>
                    <a:lstStyle/>
                    <a:p>
                      <a:r>
                        <a:rPr lang="en-GB" sz="1400" u="none" strike="noStrike" kern="1200" baseline="0" dirty="0"/>
                        <a:t>Mnemonic</a:t>
                      </a:r>
                      <a:endParaRPr lang="en-GB" sz="1400" dirty="0"/>
                    </a:p>
                  </a:txBody>
                  <a:tcPr marL="121872" marR="121872"/>
                </a:tc>
                <a:tc>
                  <a:txBody>
                    <a:bodyPr/>
                    <a:lstStyle/>
                    <a:p>
                      <a:r>
                        <a:rPr lang="en-GB" sz="1400" u="none" strike="noStrike" kern="1200" baseline="0" dirty="0"/>
                        <a:t>Operands</a:t>
                      </a:r>
                      <a:endParaRPr lang="en-GB" sz="1400" dirty="0"/>
                    </a:p>
                  </a:txBody>
                  <a:tcPr marL="121872" marR="121872"/>
                </a:tc>
                <a:tc>
                  <a:txBody>
                    <a:bodyPr/>
                    <a:lstStyle/>
                    <a:p>
                      <a:r>
                        <a:rPr lang="en-GB" sz="1400" u="none" strike="noStrike" kern="1200" baseline="0" dirty="0"/>
                        <a:t>Brief description</a:t>
                      </a:r>
                      <a:endParaRPr lang="en-GB" sz="1400" dirty="0"/>
                    </a:p>
                  </a:txBody>
                  <a:tcPr marL="121872" marR="121872"/>
                </a:tc>
                <a:tc>
                  <a:txBody>
                    <a:bodyPr/>
                    <a:lstStyle/>
                    <a:p>
                      <a:r>
                        <a:rPr lang="en-GB" sz="1400" u="none" strike="noStrike" kern="1200" baseline="0" dirty="0"/>
                        <a:t>Flags</a:t>
                      </a:r>
                      <a:endParaRPr lang="en-GB" sz="1400" dirty="0"/>
                    </a:p>
                  </a:txBody>
                  <a:tcPr marL="121872" marR="121872"/>
                </a:tc>
                <a:extLst>
                  <a:ext uri="{0D108BD9-81ED-4DB2-BD59-A6C34878D82A}">
                    <a16:rowId xmlns:a16="http://schemas.microsoft.com/office/drawing/2014/main" val="10000"/>
                  </a:ext>
                </a:extLst>
              </a:tr>
              <a:tr h="376849">
                <a:tc>
                  <a:txBody>
                    <a:bodyPr/>
                    <a:lstStyle/>
                    <a:p>
                      <a:r>
                        <a:rPr lang="en-GB" sz="1400" dirty="0"/>
                        <a:t>VNEG.F32</a:t>
                      </a:r>
                    </a:p>
                  </a:txBody>
                  <a:tcPr anchor="ctr"/>
                </a:tc>
                <a:tc>
                  <a:txBody>
                    <a:bodyPr/>
                    <a:lstStyle/>
                    <a:p>
                      <a:r>
                        <a:rPr lang="en-GB" sz="1400" dirty="0"/>
                        <a:t>Sd, Sm</a:t>
                      </a:r>
                    </a:p>
                  </a:txBody>
                  <a:tcPr anchor="ctr"/>
                </a:tc>
                <a:tc>
                  <a:txBody>
                    <a:bodyPr/>
                    <a:lstStyle/>
                    <a:p>
                      <a:r>
                        <a:rPr lang="en-GB" sz="1400" dirty="0"/>
                        <a:t>Floating-point Negate</a:t>
                      </a:r>
                    </a:p>
                  </a:txBody>
                  <a:tcPr anchor="ctr"/>
                </a:tc>
                <a:tc>
                  <a:txBody>
                    <a:bodyPr/>
                    <a:lstStyle/>
                    <a:p>
                      <a:endParaRPr lang="en-GB" sz="1400" dirty="0"/>
                    </a:p>
                  </a:txBody>
                  <a:tcPr marL="121872" marR="121872"/>
                </a:tc>
                <a:extLst>
                  <a:ext uri="{0D108BD9-81ED-4DB2-BD59-A6C34878D82A}">
                    <a16:rowId xmlns:a16="http://schemas.microsoft.com/office/drawing/2014/main" val="10001"/>
                  </a:ext>
                </a:extLst>
              </a:tr>
              <a:tr h="376849">
                <a:tc>
                  <a:txBody>
                    <a:bodyPr/>
                    <a:lstStyle/>
                    <a:p>
                      <a:r>
                        <a:rPr lang="en-GB" sz="1400" dirty="0"/>
                        <a:t>VNMLA.F32</a:t>
                      </a:r>
                    </a:p>
                  </a:txBody>
                  <a:tcPr anchor="ctr"/>
                </a:tc>
                <a:tc>
                  <a:txBody>
                    <a:bodyPr/>
                    <a:lstStyle/>
                    <a:p>
                      <a:r>
                        <a:rPr lang="en-GB" sz="1400" dirty="0"/>
                        <a:t>Sd, Sn, Sm</a:t>
                      </a:r>
                    </a:p>
                  </a:txBody>
                  <a:tcPr anchor="ctr"/>
                </a:tc>
                <a:tc>
                  <a:txBody>
                    <a:bodyPr/>
                    <a:lstStyle/>
                    <a:p>
                      <a:r>
                        <a:rPr lang="en-GB" sz="1400" dirty="0"/>
                        <a:t>Floating-point Multiply and Add</a:t>
                      </a:r>
                    </a:p>
                  </a:txBody>
                  <a:tcPr anchor="ctr"/>
                </a:tc>
                <a:tc>
                  <a:txBody>
                    <a:bodyPr/>
                    <a:lstStyle/>
                    <a:p>
                      <a:endParaRPr lang="en-GB" sz="1400" dirty="0"/>
                    </a:p>
                  </a:txBody>
                  <a:tcPr marL="121872" marR="121872"/>
                </a:tc>
                <a:extLst>
                  <a:ext uri="{0D108BD9-81ED-4DB2-BD59-A6C34878D82A}">
                    <a16:rowId xmlns:a16="http://schemas.microsoft.com/office/drawing/2014/main" val="10002"/>
                  </a:ext>
                </a:extLst>
              </a:tr>
              <a:tr h="376849">
                <a:tc>
                  <a:txBody>
                    <a:bodyPr/>
                    <a:lstStyle/>
                    <a:p>
                      <a:r>
                        <a:rPr lang="en-GB" sz="1400" dirty="0"/>
                        <a:t>VNMLS.F32</a:t>
                      </a:r>
                    </a:p>
                  </a:txBody>
                  <a:tcPr anchor="ctr"/>
                </a:tc>
                <a:tc>
                  <a:txBody>
                    <a:bodyPr/>
                    <a:lstStyle/>
                    <a:p>
                      <a:r>
                        <a:rPr lang="en-GB" sz="1400" dirty="0"/>
                        <a:t>Sd, Sn, Sm</a:t>
                      </a:r>
                    </a:p>
                  </a:txBody>
                  <a:tcPr anchor="ctr"/>
                </a:tc>
                <a:tc>
                  <a:txBody>
                    <a:bodyPr/>
                    <a:lstStyle/>
                    <a:p>
                      <a:r>
                        <a:rPr lang="en-GB" sz="1400" dirty="0"/>
                        <a:t>Floating-point Multiply and Subtract</a:t>
                      </a:r>
                    </a:p>
                  </a:txBody>
                  <a:tcPr anchor="ctr"/>
                </a:tc>
                <a:tc>
                  <a:txBody>
                    <a:bodyPr/>
                    <a:lstStyle/>
                    <a:p>
                      <a:endParaRPr lang="en-GB" sz="1400" dirty="0"/>
                    </a:p>
                  </a:txBody>
                  <a:tcPr marL="121872" marR="121872"/>
                </a:tc>
                <a:extLst>
                  <a:ext uri="{0D108BD9-81ED-4DB2-BD59-A6C34878D82A}">
                    <a16:rowId xmlns:a16="http://schemas.microsoft.com/office/drawing/2014/main" val="10003"/>
                  </a:ext>
                </a:extLst>
              </a:tr>
              <a:tr h="376849">
                <a:tc>
                  <a:txBody>
                    <a:bodyPr/>
                    <a:lstStyle/>
                    <a:p>
                      <a:r>
                        <a:rPr lang="en-GB" sz="1400" dirty="0"/>
                        <a:t>VNMUL</a:t>
                      </a:r>
                    </a:p>
                  </a:txBody>
                  <a:tcPr anchor="ctr"/>
                </a:tc>
                <a:tc>
                  <a:txBody>
                    <a:bodyPr/>
                    <a:lstStyle/>
                    <a:p>
                      <a:r>
                        <a:rPr lang="en-GB" sz="1400" dirty="0"/>
                        <a:t>{Sd,} Sn, Sm</a:t>
                      </a:r>
                    </a:p>
                  </a:txBody>
                  <a:tcPr anchor="ctr"/>
                </a:tc>
                <a:tc>
                  <a:txBody>
                    <a:bodyPr/>
                    <a:lstStyle/>
                    <a:p>
                      <a:r>
                        <a:rPr lang="en-GB" sz="1400" dirty="0"/>
                        <a:t>Floating-point Multiply</a:t>
                      </a:r>
                    </a:p>
                  </a:txBody>
                  <a:tcPr anchor="ctr"/>
                </a:tc>
                <a:tc>
                  <a:txBody>
                    <a:bodyPr/>
                    <a:lstStyle/>
                    <a:p>
                      <a:endParaRPr lang="en-GB" sz="1400" dirty="0"/>
                    </a:p>
                  </a:txBody>
                  <a:tcPr marL="121872" marR="121872"/>
                </a:tc>
                <a:extLst>
                  <a:ext uri="{0D108BD9-81ED-4DB2-BD59-A6C34878D82A}">
                    <a16:rowId xmlns:a16="http://schemas.microsoft.com/office/drawing/2014/main" val="10004"/>
                  </a:ext>
                </a:extLst>
              </a:tr>
              <a:tr h="376849">
                <a:tc>
                  <a:txBody>
                    <a:bodyPr/>
                    <a:lstStyle/>
                    <a:p>
                      <a:r>
                        <a:rPr lang="en-GB" sz="1400" dirty="0"/>
                        <a:t>VPOP</a:t>
                      </a:r>
                    </a:p>
                  </a:txBody>
                  <a:tcPr anchor="ctr"/>
                </a:tc>
                <a:tc>
                  <a:txBody>
                    <a:bodyPr/>
                    <a:lstStyle/>
                    <a:p>
                      <a:r>
                        <a:rPr lang="en-GB" sz="1400" dirty="0"/>
                        <a:t>list</a:t>
                      </a:r>
                    </a:p>
                  </a:txBody>
                  <a:tcPr anchor="ctr"/>
                </a:tc>
                <a:tc>
                  <a:txBody>
                    <a:bodyPr/>
                    <a:lstStyle/>
                    <a:p>
                      <a:r>
                        <a:rPr lang="en-GB" sz="1400" dirty="0"/>
                        <a:t>Pop extension registers</a:t>
                      </a:r>
                    </a:p>
                  </a:txBody>
                  <a:tcPr anchor="ctr"/>
                </a:tc>
                <a:tc>
                  <a:txBody>
                    <a:bodyPr/>
                    <a:lstStyle/>
                    <a:p>
                      <a:endParaRPr lang="en-GB" sz="1400" dirty="0"/>
                    </a:p>
                  </a:txBody>
                  <a:tcPr marL="121872" marR="121872"/>
                </a:tc>
                <a:extLst>
                  <a:ext uri="{0D108BD9-81ED-4DB2-BD59-A6C34878D82A}">
                    <a16:rowId xmlns:a16="http://schemas.microsoft.com/office/drawing/2014/main" val="10005"/>
                  </a:ext>
                </a:extLst>
              </a:tr>
              <a:tr h="376849">
                <a:tc>
                  <a:txBody>
                    <a:bodyPr/>
                    <a:lstStyle/>
                    <a:p>
                      <a:r>
                        <a:rPr lang="en-GB" sz="1400" dirty="0"/>
                        <a:t>VPUSH</a:t>
                      </a:r>
                    </a:p>
                  </a:txBody>
                  <a:tcPr anchor="ctr"/>
                </a:tc>
                <a:tc>
                  <a:txBody>
                    <a:bodyPr/>
                    <a:lstStyle/>
                    <a:p>
                      <a:r>
                        <a:rPr lang="en-GB" sz="1400" dirty="0"/>
                        <a:t>list</a:t>
                      </a:r>
                    </a:p>
                  </a:txBody>
                  <a:tcPr anchor="ctr"/>
                </a:tc>
                <a:tc>
                  <a:txBody>
                    <a:bodyPr/>
                    <a:lstStyle/>
                    <a:p>
                      <a:r>
                        <a:rPr lang="en-GB" sz="1400" dirty="0"/>
                        <a:t>Push extension registers</a:t>
                      </a:r>
                    </a:p>
                  </a:txBody>
                  <a:tcPr anchor="ctr"/>
                </a:tc>
                <a:tc>
                  <a:txBody>
                    <a:bodyPr/>
                    <a:lstStyle/>
                    <a:p>
                      <a:endParaRPr lang="en-GB" sz="1400" dirty="0"/>
                    </a:p>
                  </a:txBody>
                  <a:tcPr marL="121872" marR="121872"/>
                </a:tc>
                <a:extLst>
                  <a:ext uri="{0D108BD9-81ED-4DB2-BD59-A6C34878D82A}">
                    <a16:rowId xmlns:a16="http://schemas.microsoft.com/office/drawing/2014/main" val="10006"/>
                  </a:ext>
                </a:extLst>
              </a:tr>
              <a:tr h="376849">
                <a:tc>
                  <a:txBody>
                    <a:bodyPr/>
                    <a:lstStyle/>
                    <a:p>
                      <a:r>
                        <a:rPr lang="en-GB" sz="1400" dirty="0"/>
                        <a:t>VSQRT.F32</a:t>
                      </a:r>
                    </a:p>
                  </a:txBody>
                  <a:tcPr anchor="ctr"/>
                </a:tc>
                <a:tc>
                  <a:txBody>
                    <a:bodyPr/>
                    <a:lstStyle/>
                    <a:p>
                      <a:r>
                        <a:rPr lang="en-GB" sz="1400" dirty="0"/>
                        <a:t>Sd, Sm</a:t>
                      </a:r>
                    </a:p>
                  </a:txBody>
                  <a:tcPr anchor="ctr"/>
                </a:tc>
                <a:tc>
                  <a:txBody>
                    <a:bodyPr/>
                    <a:lstStyle/>
                    <a:p>
                      <a:r>
                        <a:rPr lang="en-GB" sz="1400" dirty="0"/>
                        <a:t>Calculates floating-point Square Root</a:t>
                      </a:r>
                    </a:p>
                  </a:txBody>
                  <a:tcPr anchor="ctr"/>
                </a:tc>
                <a:tc>
                  <a:txBody>
                    <a:bodyPr/>
                    <a:lstStyle/>
                    <a:p>
                      <a:endParaRPr lang="en-GB" sz="1400" dirty="0"/>
                    </a:p>
                  </a:txBody>
                  <a:tcPr marL="121872" marR="121872"/>
                </a:tc>
                <a:extLst>
                  <a:ext uri="{0D108BD9-81ED-4DB2-BD59-A6C34878D82A}">
                    <a16:rowId xmlns:a16="http://schemas.microsoft.com/office/drawing/2014/main" val="10007"/>
                  </a:ext>
                </a:extLst>
              </a:tr>
              <a:tr h="376849">
                <a:tc>
                  <a:txBody>
                    <a:bodyPr/>
                    <a:lstStyle/>
                    <a:p>
                      <a:r>
                        <a:rPr lang="en-GB" sz="1400" dirty="0"/>
                        <a:t>VSTM</a:t>
                      </a:r>
                    </a:p>
                  </a:txBody>
                  <a:tcPr anchor="ctr"/>
                </a:tc>
                <a:tc>
                  <a:txBody>
                    <a:bodyPr/>
                    <a:lstStyle/>
                    <a:p>
                      <a:r>
                        <a:rPr lang="en-GB" sz="1400" dirty="0"/>
                        <a:t>Rn{!}, list</a:t>
                      </a:r>
                    </a:p>
                  </a:txBody>
                  <a:tcPr anchor="ctr"/>
                </a:tc>
                <a:tc>
                  <a:txBody>
                    <a:bodyPr/>
                    <a:lstStyle/>
                    <a:p>
                      <a:r>
                        <a:rPr lang="en-GB" sz="1400" dirty="0"/>
                        <a:t>Floating-point register Store Multiple</a:t>
                      </a:r>
                    </a:p>
                  </a:txBody>
                  <a:tcPr anchor="ctr"/>
                </a:tc>
                <a:tc>
                  <a:txBody>
                    <a:bodyPr/>
                    <a:lstStyle/>
                    <a:p>
                      <a:endParaRPr lang="en-GB" sz="1400" dirty="0"/>
                    </a:p>
                  </a:txBody>
                  <a:tcPr marL="121872" marR="121872"/>
                </a:tc>
                <a:extLst>
                  <a:ext uri="{0D108BD9-81ED-4DB2-BD59-A6C34878D82A}">
                    <a16:rowId xmlns:a16="http://schemas.microsoft.com/office/drawing/2014/main" val="10008"/>
                  </a:ext>
                </a:extLst>
              </a:tr>
              <a:tr h="376849">
                <a:tc>
                  <a:txBody>
                    <a:bodyPr/>
                    <a:lstStyle/>
                    <a:p>
                      <a:r>
                        <a:rPr lang="en-GB" sz="1400" dirty="0"/>
                        <a:t>VSTR.F&lt;32|64&gt;</a:t>
                      </a:r>
                    </a:p>
                  </a:txBody>
                  <a:tcPr anchor="ctr"/>
                </a:tc>
                <a:tc>
                  <a:txBody>
                    <a:bodyPr/>
                    <a:lstStyle/>
                    <a:p>
                      <a:r>
                        <a:rPr lang="en-GB" sz="1400" dirty="0"/>
                        <a:t>Sd, [Rn]</a:t>
                      </a:r>
                    </a:p>
                  </a:txBody>
                  <a:tcPr anchor="ctr"/>
                </a:tc>
                <a:tc>
                  <a:txBody>
                    <a:bodyPr/>
                    <a:lstStyle/>
                    <a:p>
                      <a:r>
                        <a:rPr lang="en-GB" sz="1400" dirty="0"/>
                        <a:t>Stores an extension register to memory</a:t>
                      </a:r>
                    </a:p>
                  </a:txBody>
                  <a:tcPr anchor="ctr"/>
                </a:tc>
                <a:tc>
                  <a:txBody>
                    <a:bodyPr/>
                    <a:lstStyle/>
                    <a:p>
                      <a:endParaRPr lang="en-GB" sz="1400" dirty="0"/>
                    </a:p>
                  </a:txBody>
                  <a:tcPr marL="121872" marR="121872"/>
                </a:tc>
                <a:extLst>
                  <a:ext uri="{0D108BD9-81ED-4DB2-BD59-A6C34878D82A}">
                    <a16:rowId xmlns:a16="http://schemas.microsoft.com/office/drawing/2014/main" val="10009"/>
                  </a:ext>
                </a:extLst>
              </a:tr>
              <a:tr h="376849">
                <a:tc>
                  <a:txBody>
                    <a:bodyPr/>
                    <a:lstStyle/>
                    <a:p>
                      <a:r>
                        <a:rPr lang="en-GB" sz="1400" dirty="0"/>
                        <a:t>VSUB.F&lt;32|64&gt;</a:t>
                      </a:r>
                    </a:p>
                  </a:txBody>
                  <a:tcPr anchor="ctr"/>
                </a:tc>
                <a:tc>
                  <a:txBody>
                    <a:bodyPr/>
                    <a:lstStyle/>
                    <a:p>
                      <a:r>
                        <a:rPr lang="en-GB" sz="1400" dirty="0"/>
                        <a:t>{Sd,} Sn, Sm</a:t>
                      </a:r>
                    </a:p>
                  </a:txBody>
                  <a:tcPr anchor="ctr"/>
                </a:tc>
                <a:tc>
                  <a:txBody>
                    <a:bodyPr/>
                    <a:lstStyle/>
                    <a:p>
                      <a:r>
                        <a:rPr lang="en-GB" sz="1400" dirty="0"/>
                        <a:t>Floating-point Subtract</a:t>
                      </a:r>
                    </a:p>
                  </a:txBody>
                  <a:tcPr anchor="ctr"/>
                </a:tc>
                <a:tc>
                  <a:txBody>
                    <a:bodyPr/>
                    <a:lstStyle/>
                    <a:p>
                      <a:endParaRPr lang="en-GB" sz="1400" dirty="0"/>
                    </a:p>
                  </a:txBody>
                  <a:tcPr marL="121872" marR="121872"/>
                </a:tc>
                <a:extLst>
                  <a:ext uri="{0D108BD9-81ED-4DB2-BD59-A6C34878D82A}">
                    <a16:rowId xmlns:a16="http://schemas.microsoft.com/office/drawing/2014/main" val="10010"/>
                  </a:ext>
                </a:extLst>
              </a:tr>
              <a:tr h="376849">
                <a:tc>
                  <a:txBody>
                    <a:bodyPr/>
                    <a:lstStyle/>
                    <a:p>
                      <a:r>
                        <a:rPr lang="en-GB" sz="1400" u="none" strike="noStrike" kern="1200" baseline="0" dirty="0"/>
                        <a:t>WFE</a:t>
                      </a:r>
                      <a:endParaRPr lang="en-GB" sz="1400" dirty="0"/>
                    </a:p>
                  </a:txBody>
                  <a:tcPr marL="121872" marR="121872"/>
                </a:tc>
                <a:tc>
                  <a:txBody>
                    <a:bodyPr/>
                    <a:lstStyle/>
                    <a:p>
                      <a:endParaRPr lang="en-GB" sz="1400" dirty="0"/>
                    </a:p>
                  </a:txBody>
                  <a:tcPr marL="121872" marR="121872"/>
                </a:tc>
                <a:tc>
                  <a:txBody>
                    <a:bodyPr/>
                    <a:lstStyle/>
                    <a:p>
                      <a:r>
                        <a:rPr lang="en-GB" sz="1400" u="none" strike="noStrike" kern="1200" baseline="0" dirty="0"/>
                        <a:t>Wait For Event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1"/>
                  </a:ext>
                </a:extLst>
              </a:tr>
              <a:tr h="376849">
                <a:tc>
                  <a:txBody>
                    <a:bodyPr/>
                    <a:lstStyle/>
                    <a:p>
                      <a:r>
                        <a:rPr lang="en-GB" sz="1400" u="none" strike="noStrike" kern="1200" baseline="0" dirty="0"/>
                        <a:t>WFI</a:t>
                      </a:r>
                      <a:endParaRPr lang="en-GB" sz="1400" dirty="0"/>
                    </a:p>
                  </a:txBody>
                  <a:tcPr marL="121872" marR="121872"/>
                </a:tc>
                <a:tc>
                  <a:txBody>
                    <a:bodyPr/>
                    <a:lstStyle/>
                    <a:p>
                      <a:endParaRPr lang="en-GB" sz="1400" dirty="0"/>
                    </a:p>
                  </a:txBody>
                  <a:tcPr marL="121872" marR="121872"/>
                </a:tc>
                <a:tc>
                  <a:txBody>
                    <a:bodyPr/>
                    <a:lstStyle/>
                    <a:p>
                      <a:r>
                        <a:rPr lang="en-GB" sz="1400" u="none" strike="noStrike" kern="1200" baseline="0" dirty="0"/>
                        <a:t>Wait For Interrupt</a:t>
                      </a:r>
                      <a:endParaRPr lang="en-GB" sz="1400" dirty="0"/>
                    </a:p>
                  </a:txBody>
                  <a:tcPr marL="121872" marR="121872"/>
                </a:tc>
                <a:tc>
                  <a:txBody>
                    <a:bodyPr/>
                    <a:lstStyle/>
                    <a:p>
                      <a:endParaRPr lang="en-GB" sz="1400" dirty="0"/>
                    </a:p>
                  </a:txBody>
                  <a:tcPr marL="121872" marR="12187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64146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Cortex-M4 Instruction Set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61446" y="1455243"/>
            <a:ext cx="11211442" cy="1188098"/>
          </a:xfrm>
        </p:spPr>
        <p:txBody>
          <a:bodyPr wrap="square" numCol="1" anchor="t" anchorCtr="0" compatLnSpc="1">
            <a:prstTxWarp prst="textNoShape">
              <a:avLst/>
            </a:prstTxWarp>
          </a:bodyPr>
          <a:lstStyle/>
          <a:p>
            <a:pPr>
              <a:spcAft>
                <a:spcPts val="600"/>
              </a:spcAft>
            </a:pPr>
            <a:r>
              <a:rPr lang="en-GB" dirty="0"/>
              <a:t>Cortex-M4 suffix</a:t>
            </a:r>
          </a:p>
          <a:p>
            <a:pPr lvl="1">
              <a:spcBef>
                <a:spcPts val="600"/>
              </a:spcBef>
            </a:pPr>
            <a:r>
              <a:rPr lang="en-GB" dirty="0"/>
              <a:t>Some instructions can be followed by suffixes to update processor flags or execute the instruction on a certain condition.</a:t>
            </a:r>
          </a:p>
        </p:txBody>
      </p:sp>
      <p:graphicFrame>
        <p:nvGraphicFramePr>
          <p:cNvPr id="20" name="Table 19">
            <a:extLst>
              <a:ext uri="{FF2B5EF4-FFF2-40B4-BE49-F238E27FC236}">
                <a16:creationId xmlns:a16="http://schemas.microsoft.com/office/drawing/2014/main" id="{D5325CBF-8137-44C7-BCEB-3CBA63B293D6}"/>
              </a:ext>
            </a:extLst>
          </p:cNvPr>
          <p:cNvGraphicFramePr>
            <a:graphicFrameLocks noGrp="1"/>
          </p:cNvGraphicFramePr>
          <p:nvPr>
            <p:extLst>
              <p:ext uri="{D42A27DB-BD31-4B8C-83A1-F6EECF244321}">
                <p14:modId xmlns:p14="http://schemas.microsoft.com/office/powerpoint/2010/main" val="1629044097"/>
              </p:ext>
            </p:extLst>
          </p:nvPr>
        </p:nvGraphicFramePr>
        <p:xfrm>
          <a:off x="361608" y="3136560"/>
          <a:ext cx="11311280" cy="1709738"/>
        </p:xfrm>
        <a:graphic>
          <a:graphicData uri="http://schemas.openxmlformats.org/drawingml/2006/table">
            <a:tbl>
              <a:tblPr firstRow="1" bandRow="1">
                <a:tableStyleId>{69012ECD-51FC-41F1-AA8D-1B2483CD663E}</a:tableStyleId>
              </a:tblPr>
              <a:tblGrid>
                <a:gridCol w="2529473">
                  <a:extLst>
                    <a:ext uri="{9D8B030D-6E8A-4147-A177-3AD203B41FA5}">
                      <a16:colId xmlns:a16="http://schemas.microsoft.com/office/drawing/2014/main" val="20000"/>
                    </a:ext>
                  </a:extLst>
                </a:gridCol>
                <a:gridCol w="3048338">
                  <a:extLst>
                    <a:ext uri="{9D8B030D-6E8A-4147-A177-3AD203B41FA5}">
                      <a16:colId xmlns:a16="http://schemas.microsoft.com/office/drawing/2014/main" val="20001"/>
                    </a:ext>
                  </a:extLst>
                </a:gridCol>
                <a:gridCol w="2425699">
                  <a:extLst>
                    <a:ext uri="{9D8B030D-6E8A-4147-A177-3AD203B41FA5}">
                      <a16:colId xmlns:a16="http://schemas.microsoft.com/office/drawing/2014/main" val="20002"/>
                    </a:ext>
                  </a:extLst>
                </a:gridCol>
                <a:gridCol w="3307770">
                  <a:extLst>
                    <a:ext uri="{9D8B030D-6E8A-4147-A177-3AD203B41FA5}">
                      <a16:colId xmlns:a16="http://schemas.microsoft.com/office/drawing/2014/main" val="20003"/>
                    </a:ext>
                  </a:extLst>
                </a:gridCol>
              </a:tblGrid>
              <a:tr h="355560">
                <a:tc>
                  <a:txBody>
                    <a:bodyPr/>
                    <a:lstStyle/>
                    <a:p>
                      <a:r>
                        <a:rPr lang="en-GB" sz="1400" dirty="0"/>
                        <a:t>Suffix </a:t>
                      </a:r>
                      <a:endParaRPr lang="en-GB" sz="1400" b="1" dirty="0"/>
                    </a:p>
                  </a:txBody>
                  <a:tcPr marL="121872" marR="121872" marT="45694" marB="45694" anchor="ctr"/>
                </a:tc>
                <a:tc>
                  <a:txBody>
                    <a:bodyPr/>
                    <a:lstStyle/>
                    <a:p>
                      <a:r>
                        <a:rPr lang="en-GB" sz="1400" dirty="0"/>
                        <a:t>Description</a:t>
                      </a:r>
                      <a:r>
                        <a:rPr lang="en-GB" sz="1400" baseline="0" dirty="0"/>
                        <a:t> </a:t>
                      </a:r>
                      <a:endParaRPr lang="en-GB" sz="1400" b="1" dirty="0"/>
                    </a:p>
                  </a:txBody>
                  <a:tcPr marL="121872" marR="121872" marT="45694" marB="45694" anchor="ctr"/>
                </a:tc>
                <a:tc>
                  <a:txBody>
                    <a:bodyPr/>
                    <a:lstStyle/>
                    <a:p>
                      <a:r>
                        <a:rPr lang="en-GB" sz="1400" dirty="0"/>
                        <a:t>Example</a:t>
                      </a:r>
                      <a:endParaRPr lang="en-GB" sz="1400" b="1" dirty="0"/>
                    </a:p>
                  </a:txBody>
                  <a:tcPr marL="121872" marR="121872" marT="45694" marB="45694" anchor="ctr"/>
                </a:tc>
                <a:tc>
                  <a:txBody>
                    <a:bodyPr/>
                    <a:lstStyle/>
                    <a:p>
                      <a:r>
                        <a:rPr lang="en-GB" sz="1400" dirty="0"/>
                        <a:t>Example explanation</a:t>
                      </a:r>
                      <a:endParaRPr lang="en-GB" sz="1400" b="1" dirty="0"/>
                    </a:p>
                  </a:txBody>
                  <a:tcPr marL="121872" marR="121872" marT="45694" marB="45694" anchor="ctr"/>
                </a:tc>
                <a:extLst>
                  <a:ext uri="{0D108BD9-81ED-4DB2-BD59-A6C34878D82A}">
                    <a16:rowId xmlns:a16="http://schemas.microsoft.com/office/drawing/2014/main" val="10000"/>
                  </a:ext>
                </a:extLst>
              </a:tr>
              <a:tr h="496635">
                <a:tc>
                  <a:txBody>
                    <a:bodyPr/>
                    <a:lstStyle/>
                    <a:p>
                      <a:r>
                        <a:rPr lang="en-GB" sz="1200" dirty="0"/>
                        <a:t>S</a:t>
                      </a:r>
                      <a:endParaRPr lang="en-GB" sz="1200" b="0" dirty="0"/>
                    </a:p>
                  </a:txBody>
                  <a:tcPr marL="121872" marR="121872" marT="45694" marB="45694" anchor="ctr"/>
                </a:tc>
                <a:tc>
                  <a:txBody>
                    <a:bodyPr/>
                    <a:lstStyle/>
                    <a:p>
                      <a:r>
                        <a:rPr lang="en-GB" sz="1200" dirty="0"/>
                        <a:t>Update APSR (flags)</a:t>
                      </a:r>
                      <a:endParaRPr lang="en-GB" sz="1200" b="0" dirty="0"/>
                    </a:p>
                  </a:txBody>
                  <a:tcPr marL="121872" marR="121872" marT="45694" marB="45694" anchor="ctr"/>
                </a:tc>
                <a:tc>
                  <a:txBody>
                    <a:bodyPr/>
                    <a:lstStyle/>
                    <a:p>
                      <a:r>
                        <a:rPr lang="en-GB" sz="1200" dirty="0"/>
                        <a:t>ADDS</a:t>
                      </a:r>
                      <a:r>
                        <a:rPr lang="en-GB" sz="1200" baseline="0" dirty="0"/>
                        <a:t>   </a:t>
                      </a:r>
                      <a:r>
                        <a:rPr lang="en-GB" sz="1200" dirty="0"/>
                        <a:t>R1,   #0x21</a:t>
                      </a:r>
                      <a:endParaRPr lang="en-GB" sz="1200" b="0" dirty="0"/>
                    </a:p>
                  </a:txBody>
                  <a:tcPr marL="121872" marR="121872" marT="45694" marB="4569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Add</a:t>
                      </a:r>
                      <a:r>
                        <a:rPr lang="en-GB" sz="1200" baseline="0" dirty="0"/>
                        <a:t> 0x21 to R1 and update APSR</a:t>
                      </a:r>
                      <a:endParaRPr lang="en-GB" sz="1200" b="0" dirty="0"/>
                    </a:p>
                  </a:txBody>
                  <a:tcPr marL="121872" marR="121872" marT="45694" marB="45694" anchor="ctr"/>
                </a:tc>
                <a:extLst>
                  <a:ext uri="{0D108BD9-81ED-4DB2-BD59-A6C34878D82A}">
                    <a16:rowId xmlns:a16="http://schemas.microsoft.com/office/drawing/2014/main" val="10001"/>
                  </a:ext>
                </a:extLst>
              </a:tr>
              <a:tr h="857543">
                <a:tc>
                  <a:txBody>
                    <a:bodyPr/>
                    <a:lstStyle/>
                    <a:p>
                      <a:r>
                        <a:rPr lang="en-GB" sz="1200" dirty="0"/>
                        <a:t>EQ, NE,</a:t>
                      </a:r>
                      <a:r>
                        <a:rPr lang="en-GB" sz="1200" baseline="0" dirty="0"/>
                        <a:t> CS, CC, MI, PL, VS, VC, HI, LS, GE, LT, GT, LE</a:t>
                      </a:r>
                      <a:endParaRPr lang="en-GB" sz="1200" b="0" baseline="0" dirty="0"/>
                    </a:p>
                  </a:txBody>
                  <a:tcPr marL="121872" marR="121872" marT="45694" marB="45694" anchor="ctr"/>
                </a:tc>
                <a:tc>
                  <a:txBody>
                    <a:bodyPr/>
                    <a:lstStyle/>
                    <a:p>
                      <a:r>
                        <a:rPr lang="en-GB" sz="1200" dirty="0"/>
                        <a:t>Condition</a:t>
                      </a:r>
                      <a:r>
                        <a:rPr lang="en-GB" sz="1200" baseline="0" dirty="0"/>
                        <a:t> execution</a:t>
                      </a:r>
                    </a:p>
                    <a:p>
                      <a:r>
                        <a:rPr lang="en-GB" sz="1200" baseline="0" dirty="0"/>
                        <a:t>e.g., EQ = equal, NE = not equal, LT = less than</a:t>
                      </a:r>
                      <a:endParaRPr lang="en-GB" sz="1200" b="0" dirty="0"/>
                    </a:p>
                  </a:txBody>
                  <a:tcPr marL="121872" marR="121872" marT="45694" marB="45694" anchor="ctr"/>
                </a:tc>
                <a:tc>
                  <a:txBody>
                    <a:bodyPr/>
                    <a:lstStyle/>
                    <a:p>
                      <a:r>
                        <a:rPr lang="en-GB" sz="1200" dirty="0"/>
                        <a:t>BNE</a:t>
                      </a:r>
                      <a:r>
                        <a:rPr lang="en-GB" sz="1200" baseline="0" dirty="0"/>
                        <a:t>   label </a:t>
                      </a:r>
                      <a:endParaRPr lang="en-GB" sz="1200" b="0" dirty="0"/>
                    </a:p>
                  </a:txBody>
                  <a:tcPr marL="121872" marR="121872" marT="45694" marB="4569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Branch to the label if not equal</a:t>
                      </a:r>
                      <a:endParaRPr lang="en-GB" sz="1200" dirty="0"/>
                    </a:p>
                    <a:p>
                      <a:endParaRPr lang="en-GB" sz="1200" b="0" dirty="0"/>
                    </a:p>
                  </a:txBody>
                  <a:tcPr marL="121872" marR="121872" marT="45694" marB="45694"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181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10A9-BEB0-46CB-9065-C4B4C7803B2F}"/>
              </a:ext>
            </a:extLst>
          </p:cNvPr>
          <p:cNvSpPr>
            <a:spLocks noGrp="1"/>
          </p:cNvSpPr>
          <p:nvPr>
            <p:ph type="title"/>
          </p:nvPr>
        </p:nvSpPr>
        <p:spPr/>
        <p:txBody>
          <a:bodyPr/>
          <a:lstStyle/>
          <a:p>
            <a:r>
              <a:rPr lang="en-GB" dirty="0"/>
              <a:t>Arm Cortex-M4 Memory Map</a:t>
            </a:r>
            <a:endParaRPr lang="en-US" dirty="0"/>
          </a:p>
        </p:txBody>
      </p:sp>
      <p:grpSp>
        <p:nvGrpSpPr>
          <p:cNvPr id="4" name="Group 1949">
            <a:extLst>
              <a:ext uri="{FF2B5EF4-FFF2-40B4-BE49-F238E27FC236}">
                <a16:creationId xmlns:a16="http://schemas.microsoft.com/office/drawing/2014/main" id="{B3A62530-8A9D-44F9-B2AF-0B6CAB3DF609}"/>
              </a:ext>
            </a:extLst>
          </p:cNvPr>
          <p:cNvGrpSpPr/>
          <p:nvPr/>
        </p:nvGrpSpPr>
        <p:grpSpPr>
          <a:xfrm>
            <a:off x="160486" y="1371600"/>
            <a:ext cx="11797196" cy="4560886"/>
            <a:chOff x="390042" y="1306514"/>
            <a:chExt cx="11797196" cy="4560886"/>
          </a:xfrm>
        </p:grpSpPr>
        <p:cxnSp>
          <p:nvCxnSpPr>
            <p:cNvPr id="5" name="Straight Connector 1950">
              <a:extLst>
                <a:ext uri="{FF2B5EF4-FFF2-40B4-BE49-F238E27FC236}">
                  <a16:creationId xmlns:a16="http://schemas.microsoft.com/office/drawing/2014/main" id="{303189FD-E946-43E0-B9AC-2BE870ED0123}"/>
                </a:ext>
              </a:extLst>
            </p:cNvPr>
            <p:cNvCxnSpPr/>
            <p:nvPr/>
          </p:nvCxnSpPr>
          <p:spPr bwMode="auto">
            <a:xfrm flipV="1">
              <a:off x="5342496" y="1344613"/>
              <a:ext cx="2232211" cy="476173"/>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6" name="Straight Connector 1951">
              <a:extLst>
                <a:ext uri="{FF2B5EF4-FFF2-40B4-BE49-F238E27FC236}">
                  <a16:creationId xmlns:a16="http://schemas.microsoft.com/office/drawing/2014/main" id="{2EB4EA8C-160C-4AB6-ABB9-31EC1E033E38}"/>
                </a:ext>
              </a:extLst>
            </p:cNvPr>
            <p:cNvCxnSpPr/>
            <p:nvPr/>
          </p:nvCxnSpPr>
          <p:spPr bwMode="auto">
            <a:xfrm>
              <a:off x="5342496" y="2230860"/>
              <a:ext cx="2232211" cy="2930104"/>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7" name="TextBox 1952">
              <a:extLst>
                <a:ext uri="{FF2B5EF4-FFF2-40B4-BE49-F238E27FC236}">
                  <a16:creationId xmlns:a16="http://schemas.microsoft.com/office/drawing/2014/main" id="{13AED79F-3AAB-4C2F-8F6B-C472C3770B2C}"/>
                </a:ext>
              </a:extLst>
            </p:cNvPr>
            <p:cNvSpPr txBox="1"/>
            <p:nvPr/>
          </p:nvSpPr>
          <p:spPr>
            <a:xfrm>
              <a:off x="587101" y="1752600"/>
              <a:ext cx="2686104" cy="523220"/>
            </a:xfrm>
            <a:prstGeom prst="rect">
              <a:avLst/>
            </a:prstGeom>
            <a:noFill/>
          </p:spPr>
          <p:txBody>
            <a:bodyPr wrap="square">
              <a:spAutoFit/>
            </a:bodyPr>
            <a:lstStyle/>
            <a:p>
              <a:pPr algn="r">
                <a:defRPr/>
              </a:pPr>
              <a:r>
                <a:rPr lang="en-GB" sz="1400" b="0" spc="10" dirty="0"/>
                <a:t>Private peripherals</a:t>
              </a:r>
            </a:p>
            <a:p>
              <a:pPr algn="r">
                <a:defRPr/>
              </a:pPr>
              <a:r>
                <a:rPr lang="en-GB" sz="1400" b="0" spc="10" dirty="0"/>
                <a:t>e.g., NVIC, SCS</a:t>
              </a:r>
            </a:p>
          </p:txBody>
        </p:sp>
        <p:sp>
          <p:nvSpPr>
            <p:cNvPr id="8" name="TextBox 1953">
              <a:extLst>
                <a:ext uri="{FF2B5EF4-FFF2-40B4-BE49-F238E27FC236}">
                  <a16:creationId xmlns:a16="http://schemas.microsoft.com/office/drawing/2014/main" id="{D8A9218E-6A58-45E5-B508-4C50072507DB}"/>
                </a:ext>
              </a:extLst>
            </p:cNvPr>
            <p:cNvSpPr txBox="1"/>
            <p:nvPr/>
          </p:nvSpPr>
          <p:spPr>
            <a:xfrm>
              <a:off x="390042" y="2438400"/>
              <a:ext cx="2897974" cy="523220"/>
            </a:xfrm>
            <a:prstGeom prst="rect">
              <a:avLst/>
            </a:prstGeom>
            <a:noFill/>
          </p:spPr>
          <p:txBody>
            <a:bodyPr wrap="square">
              <a:spAutoFit/>
            </a:bodyPr>
            <a:lstStyle/>
            <a:p>
              <a:pPr algn="r">
                <a:defRPr/>
              </a:pPr>
              <a:r>
                <a:rPr lang="en-GB" sz="1400" b="0" spc="10" dirty="0"/>
                <a:t>Mainly used for external peripherals</a:t>
              </a:r>
            </a:p>
            <a:p>
              <a:pPr algn="r">
                <a:defRPr/>
              </a:pPr>
              <a:r>
                <a:rPr lang="en-GB" sz="1400" b="0" spc="10" dirty="0"/>
                <a:t>e.g., SD card</a:t>
              </a:r>
            </a:p>
          </p:txBody>
        </p:sp>
        <p:sp>
          <p:nvSpPr>
            <p:cNvPr id="9" name="TextBox 1954">
              <a:extLst>
                <a:ext uri="{FF2B5EF4-FFF2-40B4-BE49-F238E27FC236}">
                  <a16:creationId xmlns:a16="http://schemas.microsoft.com/office/drawing/2014/main" id="{5B1AF26E-8B18-456C-B9F7-7FAA5DBC61B3}"/>
                </a:ext>
              </a:extLst>
            </p:cNvPr>
            <p:cNvSpPr txBox="1"/>
            <p:nvPr/>
          </p:nvSpPr>
          <p:spPr>
            <a:xfrm>
              <a:off x="484553" y="3439180"/>
              <a:ext cx="2788652" cy="523220"/>
            </a:xfrm>
            <a:prstGeom prst="rect">
              <a:avLst/>
            </a:prstGeom>
            <a:noFill/>
          </p:spPr>
          <p:txBody>
            <a:bodyPr wrap="square">
              <a:spAutoFit/>
            </a:bodyPr>
            <a:lstStyle/>
            <a:p>
              <a:pPr algn="r">
                <a:defRPr/>
              </a:pPr>
              <a:r>
                <a:rPr lang="en-GB" sz="1400" b="0" spc="10" dirty="0"/>
                <a:t>Mainly used for external memories</a:t>
              </a:r>
            </a:p>
            <a:p>
              <a:pPr algn="r">
                <a:defRPr/>
              </a:pPr>
              <a:r>
                <a:rPr lang="en-GB" sz="1400" b="0" spc="10" dirty="0"/>
                <a:t>e.g., external DDR, FLASH, LCD</a:t>
              </a:r>
            </a:p>
          </p:txBody>
        </p:sp>
        <p:sp>
          <p:nvSpPr>
            <p:cNvPr id="10" name="TextBox 1955">
              <a:extLst>
                <a:ext uri="{FF2B5EF4-FFF2-40B4-BE49-F238E27FC236}">
                  <a16:creationId xmlns:a16="http://schemas.microsoft.com/office/drawing/2014/main" id="{9CD870B5-AFBE-4F51-BF00-91673006396E}"/>
                </a:ext>
              </a:extLst>
            </p:cNvPr>
            <p:cNvSpPr txBox="1"/>
            <p:nvPr/>
          </p:nvSpPr>
          <p:spPr>
            <a:xfrm>
              <a:off x="429993" y="4201180"/>
              <a:ext cx="2843211" cy="523220"/>
            </a:xfrm>
            <a:prstGeom prst="rect">
              <a:avLst/>
            </a:prstGeom>
            <a:noFill/>
          </p:spPr>
          <p:txBody>
            <a:bodyPr wrap="square">
              <a:spAutoFit/>
            </a:bodyPr>
            <a:lstStyle/>
            <a:p>
              <a:pPr algn="r">
                <a:defRPr/>
              </a:pPr>
              <a:r>
                <a:rPr lang="en-GB" sz="1400" b="0" spc="10" dirty="0"/>
                <a:t>Mainly used for on-chip peripherals</a:t>
              </a:r>
            </a:p>
            <a:p>
              <a:pPr algn="r">
                <a:defRPr/>
              </a:pPr>
              <a:r>
                <a:rPr lang="en-GB" sz="1400" b="0" spc="10" dirty="0"/>
                <a:t>e.g., AHB, APB peripherals</a:t>
              </a:r>
            </a:p>
          </p:txBody>
        </p:sp>
        <p:sp>
          <p:nvSpPr>
            <p:cNvPr id="11" name="TextBox 1956">
              <a:extLst>
                <a:ext uri="{FF2B5EF4-FFF2-40B4-BE49-F238E27FC236}">
                  <a16:creationId xmlns:a16="http://schemas.microsoft.com/office/drawing/2014/main" id="{6BB528C0-76CE-4D73-B3A2-DCC975A25F1C}"/>
                </a:ext>
              </a:extLst>
            </p:cNvPr>
            <p:cNvSpPr txBox="1"/>
            <p:nvPr/>
          </p:nvSpPr>
          <p:spPr>
            <a:xfrm>
              <a:off x="437855" y="4734580"/>
              <a:ext cx="2835349" cy="523220"/>
            </a:xfrm>
            <a:prstGeom prst="rect">
              <a:avLst/>
            </a:prstGeom>
            <a:noFill/>
          </p:spPr>
          <p:txBody>
            <a:bodyPr wrap="square">
              <a:spAutoFit/>
            </a:bodyPr>
            <a:lstStyle/>
            <a:p>
              <a:pPr algn="r">
                <a:defRPr/>
              </a:pPr>
              <a:r>
                <a:rPr lang="en-GB" sz="1400" b="0" spc="10" dirty="0"/>
                <a:t>Mainly used for data memory</a:t>
              </a:r>
            </a:p>
            <a:p>
              <a:pPr algn="r">
                <a:defRPr/>
              </a:pPr>
              <a:r>
                <a:rPr lang="en-GB" sz="1400" b="0" spc="10" dirty="0"/>
                <a:t>e.g., on-chip SRAM, SDRAM</a:t>
              </a:r>
            </a:p>
          </p:txBody>
        </p:sp>
        <p:sp>
          <p:nvSpPr>
            <p:cNvPr id="12" name="TextBox 1957">
              <a:extLst>
                <a:ext uri="{FF2B5EF4-FFF2-40B4-BE49-F238E27FC236}">
                  <a16:creationId xmlns:a16="http://schemas.microsoft.com/office/drawing/2014/main" id="{780748F3-1A0D-4AEE-A2D7-AA0905EF9B19}"/>
                </a:ext>
              </a:extLst>
            </p:cNvPr>
            <p:cNvSpPr txBox="1"/>
            <p:nvPr/>
          </p:nvSpPr>
          <p:spPr>
            <a:xfrm>
              <a:off x="390043" y="5267980"/>
              <a:ext cx="2883162" cy="523220"/>
            </a:xfrm>
            <a:prstGeom prst="rect">
              <a:avLst/>
            </a:prstGeom>
            <a:noFill/>
          </p:spPr>
          <p:txBody>
            <a:bodyPr wrap="square">
              <a:spAutoFit/>
            </a:bodyPr>
            <a:lstStyle/>
            <a:p>
              <a:pPr algn="r">
                <a:defRPr/>
              </a:pPr>
              <a:r>
                <a:rPr lang="en-GB" sz="1400" b="0" spc="10" dirty="0"/>
                <a:t>Mainly used for program code </a:t>
              </a:r>
            </a:p>
            <a:p>
              <a:pPr algn="r">
                <a:defRPr/>
              </a:pPr>
              <a:r>
                <a:rPr lang="en-GB" sz="1400" b="0" spc="10" dirty="0"/>
                <a:t>e.g., on-chip FLASH</a:t>
              </a:r>
            </a:p>
          </p:txBody>
        </p:sp>
        <p:grpSp>
          <p:nvGrpSpPr>
            <p:cNvPr id="13" name="Group 1958">
              <a:extLst>
                <a:ext uri="{FF2B5EF4-FFF2-40B4-BE49-F238E27FC236}">
                  <a16:creationId xmlns:a16="http://schemas.microsoft.com/office/drawing/2014/main" id="{DED765F7-D6C3-4851-8DC0-DD2476A8DB63}"/>
                </a:ext>
              </a:extLst>
            </p:cNvPr>
            <p:cNvGrpSpPr/>
            <p:nvPr/>
          </p:nvGrpSpPr>
          <p:grpSpPr>
            <a:xfrm>
              <a:off x="3336680" y="1306514"/>
              <a:ext cx="4288808" cy="4560886"/>
              <a:chOff x="3336680" y="1306514"/>
              <a:chExt cx="4288808" cy="4308146"/>
            </a:xfrm>
          </p:grpSpPr>
          <p:sp>
            <p:nvSpPr>
              <p:cNvPr id="30" name="Rectangle 1975">
                <a:extLst>
                  <a:ext uri="{FF2B5EF4-FFF2-40B4-BE49-F238E27FC236}">
                    <a16:creationId xmlns:a16="http://schemas.microsoft.com/office/drawing/2014/main" id="{9795D1BC-2CA0-4EB3-B744-841F75F971FB}"/>
                  </a:ext>
                </a:extLst>
              </p:cNvPr>
              <p:cNvSpPr/>
              <p:nvPr/>
            </p:nvSpPr>
            <p:spPr bwMode="auto">
              <a:xfrm>
                <a:off x="3336680" y="1344614"/>
                <a:ext cx="2005816" cy="447675"/>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Vendor-specific</a:t>
                </a:r>
              </a:p>
              <a:p>
                <a:pPr algn="ctr">
                  <a:defRPr/>
                </a:pPr>
                <a:r>
                  <a:rPr lang="en-GB" sz="1600" b="0" dirty="0"/>
                  <a:t>Memory</a:t>
                </a:r>
              </a:p>
            </p:txBody>
          </p:sp>
          <p:sp>
            <p:nvSpPr>
              <p:cNvPr id="31" name="Rectangle 1976">
                <a:extLst>
                  <a:ext uri="{FF2B5EF4-FFF2-40B4-BE49-F238E27FC236}">
                    <a16:creationId xmlns:a16="http://schemas.microsoft.com/office/drawing/2014/main" id="{34F60A55-B15F-4EC4-8A9F-DBBCA0C245A8}"/>
                  </a:ext>
                </a:extLst>
              </p:cNvPr>
              <p:cNvSpPr/>
              <p:nvPr/>
            </p:nvSpPr>
            <p:spPr bwMode="auto">
              <a:xfrm>
                <a:off x="3336680" y="2179638"/>
                <a:ext cx="2005816" cy="95250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External device</a:t>
                </a:r>
              </a:p>
            </p:txBody>
          </p:sp>
          <p:sp>
            <p:nvSpPr>
              <p:cNvPr id="32" name="Rectangle 1977">
                <a:extLst>
                  <a:ext uri="{FF2B5EF4-FFF2-40B4-BE49-F238E27FC236}">
                    <a16:creationId xmlns:a16="http://schemas.microsoft.com/office/drawing/2014/main" id="{896BDB58-74BE-493F-9B86-CAE6E86A4A97}"/>
                  </a:ext>
                </a:extLst>
              </p:cNvPr>
              <p:cNvSpPr/>
              <p:nvPr/>
            </p:nvSpPr>
            <p:spPr bwMode="auto">
              <a:xfrm>
                <a:off x="3336680" y="3132138"/>
                <a:ext cx="2005816" cy="95250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External RAM</a:t>
                </a:r>
              </a:p>
            </p:txBody>
          </p:sp>
          <p:sp>
            <p:nvSpPr>
              <p:cNvPr id="33" name="Rectangle 1978">
                <a:extLst>
                  <a:ext uri="{FF2B5EF4-FFF2-40B4-BE49-F238E27FC236}">
                    <a16:creationId xmlns:a16="http://schemas.microsoft.com/office/drawing/2014/main" id="{3CB5162A-F473-4AAA-926B-B9FC3CE26B9D}"/>
                  </a:ext>
                </a:extLst>
              </p:cNvPr>
              <p:cNvSpPr/>
              <p:nvPr/>
            </p:nvSpPr>
            <p:spPr bwMode="auto">
              <a:xfrm>
                <a:off x="3336680" y="4084638"/>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Peripherals</a:t>
                </a:r>
              </a:p>
            </p:txBody>
          </p:sp>
          <p:sp>
            <p:nvSpPr>
              <p:cNvPr id="34" name="Rectangle 1979">
                <a:extLst>
                  <a:ext uri="{FF2B5EF4-FFF2-40B4-BE49-F238E27FC236}">
                    <a16:creationId xmlns:a16="http://schemas.microsoft.com/office/drawing/2014/main" id="{7063483F-4C0E-4926-A564-40372BC26AA2}"/>
                  </a:ext>
                </a:extLst>
              </p:cNvPr>
              <p:cNvSpPr/>
              <p:nvPr/>
            </p:nvSpPr>
            <p:spPr bwMode="auto">
              <a:xfrm>
                <a:off x="3336680" y="4560888"/>
                <a:ext cx="2005816" cy="47625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SRAM</a:t>
                </a:r>
              </a:p>
            </p:txBody>
          </p:sp>
          <p:sp>
            <p:nvSpPr>
              <p:cNvPr id="35" name="Rectangle 1980">
                <a:extLst>
                  <a:ext uri="{FF2B5EF4-FFF2-40B4-BE49-F238E27FC236}">
                    <a16:creationId xmlns:a16="http://schemas.microsoft.com/office/drawing/2014/main" id="{620CCD6F-1B04-48C3-90CE-5FD5383E592D}"/>
                  </a:ext>
                </a:extLst>
              </p:cNvPr>
              <p:cNvSpPr/>
              <p:nvPr/>
            </p:nvSpPr>
            <p:spPr bwMode="auto">
              <a:xfrm>
                <a:off x="3336680" y="5037138"/>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Code</a:t>
                </a:r>
              </a:p>
            </p:txBody>
          </p:sp>
          <p:sp>
            <p:nvSpPr>
              <p:cNvPr id="36" name="TextBox 1981">
                <a:extLst>
                  <a:ext uri="{FF2B5EF4-FFF2-40B4-BE49-F238E27FC236}">
                    <a16:creationId xmlns:a16="http://schemas.microsoft.com/office/drawing/2014/main" id="{152F5156-3AF0-4F76-9E73-1DCD789E3295}"/>
                  </a:ext>
                </a:extLst>
              </p:cNvPr>
              <p:cNvSpPr txBox="1"/>
              <p:nvPr/>
            </p:nvSpPr>
            <p:spPr>
              <a:xfrm>
                <a:off x="5262095" y="1306514"/>
                <a:ext cx="1345674" cy="261610"/>
              </a:xfrm>
              <a:prstGeom prst="rect">
                <a:avLst/>
              </a:prstGeom>
              <a:noFill/>
            </p:spPr>
            <p:txBody>
              <a:bodyPr>
                <a:spAutoFit/>
              </a:bodyPr>
              <a:lstStyle/>
              <a:p>
                <a:pPr>
                  <a:defRPr/>
                </a:pPr>
                <a:r>
                  <a:rPr lang="en-GB" sz="1050" b="0" spc="10" dirty="0"/>
                  <a:t>0xFFFFFFFF</a:t>
                </a:r>
              </a:p>
            </p:txBody>
          </p:sp>
          <p:sp>
            <p:nvSpPr>
              <p:cNvPr id="37" name="TextBox 1982">
                <a:extLst>
                  <a:ext uri="{FF2B5EF4-FFF2-40B4-BE49-F238E27FC236}">
                    <a16:creationId xmlns:a16="http://schemas.microsoft.com/office/drawing/2014/main" id="{9D3EFA76-A138-4922-ACA3-6276A6660B04}"/>
                  </a:ext>
                </a:extLst>
              </p:cNvPr>
              <p:cNvSpPr txBox="1"/>
              <p:nvPr/>
            </p:nvSpPr>
            <p:spPr>
              <a:xfrm>
                <a:off x="5240936" y="1973264"/>
                <a:ext cx="1345674" cy="261610"/>
              </a:xfrm>
              <a:prstGeom prst="rect">
                <a:avLst/>
              </a:prstGeom>
              <a:noFill/>
            </p:spPr>
            <p:txBody>
              <a:bodyPr>
                <a:spAutoFit/>
              </a:bodyPr>
              <a:lstStyle/>
              <a:p>
                <a:pPr algn="just">
                  <a:defRPr/>
                </a:pPr>
                <a:r>
                  <a:rPr lang="en-GB" sz="1050" b="0" spc="10" dirty="0"/>
                  <a:t>0xE0000000</a:t>
                </a:r>
              </a:p>
            </p:txBody>
          </p:sp>
          <p:sp>
            <p:nvSpPr>
              <p:cNvPr id="38" name="Rectangle 1983">
                <a:extLst>
                  <a:ext uri="{FF2B5EF4-FFF2-40B4-BE49-F238E27FC236}">
                    <a16:creationId xmlns:a16="http://schemas.microsoft.com/office/drawing/2014/main" id="{F421958E-1E3E-4B7D-9C13-3B36E3FD8521}"/>
                  </a:ext>
                </a:extLst>
              </p:cNvPr>
              <p:cNvSpPr/>
              <p:nvPr/>
            </p:nvSpPr>
            <p:spPr bwMode="auto">
              <a:xfrm>
                <a:off x="3336680" y="1792288"/>
                <a:ext cx="2005816" cy="38735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solidFill>
                      <a:schemeClr val="bg1"/>
                    </a:solidFill>
                  </a:rPr>
                  <a:t>PPB</a:t>
                </a:r>
                <a:endParaRPr lang="en-GB" sz="1200" dirty="0">
                  <a:solidFill>
                    <a:schemeClr val="bg1"/>
                  </a:solidFill>
                </a:endParaRPr>
              </a:p>
            </p:txBody>
          </p:sp>
          <p:sp>
            <p:nvSpPr>
              <p:cNvPr id="39" name="TextBox 1984">
                <a:extLst>
                  <a:ext uri="{FF2B5EF4-FFF2-40B4-BE49-F238E27FC236}">
                    <a16:creationId xmlns:a16="http://schemas.microsoft.com/office/drawing/2014/main" id="{DEE91143-64A5-4E78-895C-21A5F4D8FA92}"/>
                  </a:ext>
                </a:extLst>
              </p:cNvPr>
              <p:cNvSpPr txBox="1"/>
              <p:nvPr/>
            </p:nvSpPr>
            <p:spPr>
              <a:xfrm>
                <a:off x="5262095" y="2138364"/>
                <a:ext cx="1345674" cy="261610"/>
              </a:xfrm>
              <a:prstGeom prst="rect">
                <a:avLst/>
              </a:prstGeom>
              <a:noFill/>
            </p:spPr>
            <p:txBody>
              <a:bodyPr>
                <a:spAutoFit/>
              </a:bodyPr>
              <a:lstStyle/>
              <a:p>
                <a:pPr>
                  <a:defRPr/>
                </a:pPr>
                <a:r>
                  <a:rPr lang="en-GB" sz="1050" b="0" spc="10" dirty="0"/>
                  <a:t>0xDFFFFFFF</a:t>
                </a:r>
              </a:p>
            </p:txBody>
          </p:sp>
          <p:sp>
            <p:nvSpPr>
              <p:cNvPr id="40" name="TextBox 1985">
                <a:extLst>
                  <a:ext uri="{FF2B5EF4-FFF2-40B4-BE49-F238E27FC236}">
                    <a16:creationId xmlns:a16="http://schemas.microsoft.com/office/drawing/2014/main" id="{08FD9C40-DD94-45C3-AB2F-611E0B655295}"/>
                  </a:ext>
                </a:extLst>
              </p:cNvPr>
              <p:cNvSpPr txBox="1"/>
              <p:nvPr/>
            </p:nvSpPr>
            <p:spPr>
              <a:xfrm>
                <a:off x="5274790" y="2946400"/>
                <a:ext cx="1345674" cy="261610"/>
              </a:xfrm>
              <a:prstGeom prst="rect">
                <a:avLst/>
              </a:prstGeom>
              <a:noFill/>
            </p:spPr>
            <p:txBody>
              <a:bodyPr>
                <a:spAutoFit/>
              </a:bodyPr>
              <a:lstStyle/>
              <a:p>
                <a:pPr>
                  <a:defRPr/>
                </a:pPr>
                <a:r>
                  <a:rPr lang="en-GB" sz="1050" b="0" spc="10" dirty="0"/>
                  <a:t>0xA0000000</a:t>
                </a:r>
              </a:p>
            </p:txBody>
          </p:sp>
          <p:sp>
            <p:nvSpPr>
              <p:cNvPr id="41" name="TextBox 1986">
                <a:extLst>
                  <a:ext uri="{FF2B5EF4-FFF2-40B4-BE49-F238E27FC236}">
                    <a16:creationId xmlns:a16="http://schemas.microsoft.com/office/drawing/2014/main" id="{1B0C61AC-7AE7-4519-BD48-CE43465315BF}"/>
                  </a:ext>
                </a:extLst>
              </p:cNvPr>
              <p:cNvSpPr txBox="1"/>
              <p:nvPr/>
            </p:nvSpPr>
            <p:spPr>
              <a:xfrm>
                <a:off x="5272673" y="3090864"/>
                <a:ext cx="1345674" cy="261610"/>
              </a:xfrm>
              <a:prstGeom prst="rect">
                <a:avLst/>
              </a:prstGeom>
              <a:noFill/>
            </p:spPr>
            <p:txBody>
              <a:bodyPr>
                <a:spAutoFit/>
              </a:bodyPr>
              <a:lstStyle/>
              <a:p>
                <a:pPr>
                  <a:defRPr/>
                </a:pPr>
                <a:r>
                  <a:rPr lang="en-GB" sz="1050" b="0" spc="10" dirty="0"/>
                  <a:t>0x9FFFFFFF</a:t>
                </a:r>
              </a:p>
            </p:txBody>
          </p:sp>
          <p:sp>
            <p:nvSpPr>
              <p:cNvPr id="42" name="TextBox 1987">
                <a:extLst>
                  <a:ext uri="{FF2B5EF4-FFF2-40B4-BE49-F238E27FC236}">
                    <a16:creationId xmlns:a16="http://schemas.microsoft.com/office/drawing/2014/main" id="{8E0A3026-4987-4E4F-B158-01B569981FF8}"/>
                  </a:ext>
                </a:extLst>
              </p:cNvPr>
              <p:cNvSpPr txBox="1"/>
              <p:nvPr/>
            </p:nvSpPr>
            <p:spPr>
              <a:xfrm>
                <a:off x="5285368" y="3892550"/>
                <a:ext cx="1345674" cy="261610"/>
              </a:xfrm>
              <a:prstGeom prst="rect">
                <a:avLst/>
              </a:prstGeom>
              <a:noFill/>
            </p:spPr>
            <p:txBody>
              <a:bodyPr>
                <a:spAutoFit/>
              </a:bodyPr>
              <a:lstStyle/>
              <a:p>
                <a:pPr>
                  <a:defRPr/>
                </a:pPr>
                <a:r>
                  <a:rPr lang="en-GB" sz="1050" b="0" spc="10" dirty="0"/>
                  <a:t>0x60000000</a:t>
                </a:r>
              </a:p>
            </p:txBody>
          </p:sp>
          <p:sp>
            <p:nvSpPr>
              <p:cNvPr id="43" name="TextBox 1988">
                <a:extLst>
                  <a:ext uri="{FF2B5EF4-FFF2-40B4-BE49-F238E27FC236}">
                    <a16:creationId xmlns:a16="http://schemas.microsoft.com/office/drawing/2014/main" id="{24E78B8F-B23C-48C4-9185-0ABB232D31EA}"/>
                  </a:ext>
                </a:extLst>
              </p:cNvPr>
              <p:cNvSpPr txBox="1"/>
              <p:nvPr/>
            </p:nvSpPr>
            <p:spPr>
              <a:xfrm>
                <a:off x="5279021" y="4054475"/>
                <a:ext cx="1345674" cy="261610"/>
              </a:xfrm>
              <a:prstGeom prst="rect">
                <a:avLst/>
              </a:prstGeom>
              <a:noFill/>
            </p:spPr>
            <p:txBody>
              <a:bodyPr>
                <a:spAutoFit/>
              </a:bodyPr>
              <a:lstStyle/>
              <a:p>
                <a:pPr>
                  <a:defRPr/>
                </a:pPr>
                <a:r>
                  <a:rPr lang="en-GB" sz="1050" b="0" spc="10" dirty="0"/>
                  <a:t>0x5FFFFFFF</a:t>
                </a:r>
              </a:p>
            </p:txBody>
          </p:sp>
          <p:sp>
            <p:nvSpPr>
              <p:cNvPr id="44" name="TextBox 1989">
                <a:extLst>
                  <a:ext uri="{FF2B5EF4-FFF2-40B4-BE49-F238E27FC236}">
                    <a16:creationId xmlns:a16="http://schemas.microsoft.com/office/drawing/2014/main" id="{69BEC39C-D17B-4E84-A460-52666AB615C5}"/>
                  </a:ext>
                </a:extLst>
              </p:cNvPr>
              <p:cNvSpPr txBox="1"/>
              <p:nvPr/>
            </p:nvSpPr>
            <p:spPr>
              <a:xfrm>
                <a:off x="5279021" y="4386264"/>
                <a:ext cx="1345674" cy="261610"/>
              </a:xfrm>
              <a:prstGeom prst="rect">
                <a:avLst/>
              </a:prstGeom>
              <a:noFill/>
            </p:spPr>
            <p:txBody>
              <a:bodyPr>
                <a:spAutoFit/>
              </a:bodyPr>
              <a:lstStyle/>
              <a:p>
                <a:pPr>
                  <a:defRPr/>
                </a:pPr>
                <a:r>
                  <a:rPr lang="en-GB" sz="1050" b="0" spc="10" dirty="0"/>
                  <a:t>0x40000000</a:t>
                </a:r>
              </a:p>
            </p:txBody>
          </p:sp>
          <p:sp>
            <p:nvSpPr>
              <p:cNvPr id="45" name="TextBox 1990">
                <a:extLst>
                  <a:ext uri="{FF2B5EF4-FFF2-40B4-BE49-F238E27FC236}">
                    <a16:creationId xmlns:a16="http://schemas.microsoft.com/office/drawing/2014/main" id="{CCF31A5C-F10D-47B0-9E35-BD34D890B25A}"/>
                  </a:ext>
                </a:extLst>
              </p:cNvPr>
              <p:cNvSpPr txBox="1"/>
              <p:nvPr/>
            </p:nvSpPr>
            <p:spPr>
              <a:xfrm>
                <a:off x="5279021" y="4518025"/>
                <a:ext cx="1345674" cy="261610"/>
              </a:xfrm>
              <a:prstGeom prst="rect">
                <a:avLst/>
              </a:prstGeom>
              <a:noFill/>
            </p:spPr>
            <p:txBody>
              <a:bodyPr>
                <a:spAutoFit/>
              </a:bodyPr>
              <a:lstStyle/>
              <a:p>
                <a:pPr>
                  <a:defRPr/>
                </a:pPr>
                <a:r>
                  <a:rPr lang="en-GB" sz="1050" b="0" spc="10" dirty="0"/>
                  <a:t>0x3FFFFFFF</a:t>
                </a:r>
              </a:p>
            </p:txBody>
          </p:sp>
          <p:sp>
            <p:nvSpPr>
              <p:cNvPr id="46" name="TextBox 1991">
                <a:extLst>
                  <a:ext uri="{FF2B5EF4-FFF2-40B4-BE49-F238E27FC236}">
                    <a16:creationId xmlns:a16="http://schemas.microsoft.com/office/drawing/2014/main" id="{E5291DD6-9147-4673-8F01-C7E09A58876E}"/>
                  </a:ext>
                </a:extLst>
              </p:cNvPr>
              <p:cNvSpPr txBox="1"/>
              <p:nvPr/>
            </p:nvSpPr>
            <p:spPr>
              <a:xfrm>
                <a:off x="5289600" y="5002214"/>
                <a:ext cx="1345674" cy="261610"/>
              </a:xfrm>
              <a:prstGeom prst="rect">
                <a:avLst/>
              </a:prstGeom>
              <a:noFill/>
            </p:spPr>
            <p:txBody>
              <a:bodyPr>
                <a:spAutoFit/>
              </a:bodyPr>
              <a:lstStyle/>
              <a:p>
                <a:pPr>
                  <a:defRPr/>
                </a:pPr>
                <a:r>
                  <a:rPr lang="en-GB" sz="1050" b="0" spc="10" dirty="0"/>
                  <a:t>0x1FFFFFFF</a:t>
                </a:r>
              </a:p>
            </p:txBody>
          </p:sp>
          <p:sp>
            <p:nvSpPr>
              <p:cNvPr id="47" name="TextBox 1992">
                <a:extLst>
                  <a:ext uri="{FF2B5EF4-FFF2-40B4-BE49-F238E27FC236}">
                    <a16:creationId xmlns:a16="http://schemas.microsoft.com/office/drawing/2014/main" id="{F9BBB030-B98F-4A5D-9CBF-D64C95B80A07}"/>
                  </a:ext>
                </a:extLst>
              </p:cNvPr>
              <p:cNvSpPr txBox="1"/>
              <p:nvPr/>
            </p:nvSpPr>
            <p:spPr>
              <a:xfrm>
                <a:off x="5287485" y="4867275"/>
                <a:ext cx="1345674" cy="261610"/>
              </a:xfrm>
              <a:prstGeom prst="rect">
                <a:avLst/>
              </a:prstGeom>
              <a:noFill/>
            </p:spPr>
            <p:txBody>
              <a:bodyPr>
                <a:spAutoFit/>
              </a:bodyPr>
              <a:lstStyle/>
              <a:p>
                <a:pPr>
                  <a:defRPr/>
                </a:pPr>
                <a:r>
                  <a:rPr lang="en-GB" sz="1050" b="0" spc="10" dirty="0"/>
                  <a:t>0x20000000</a:t>
                </a:r>
              </a:p>
            </p:txBody>
          </p:sp>
          <p:sp>
            <p:nvSpPr>
              <p:cNvPr id="48" name="TextBox 1993">
                <a:extLst>
                  <a:ext uri="{FF2B5EF4-FFF2-40B4-BE49-F238E27FC236}">
                    <a16:creationId xmlns:a16="http://schemas.microsoft.com/office/drawing/2014/main" id="{3BE7FF54-7EDB-4788-89D5-DB894D3555A7}"/>
                  </a:ext>
                </a:extLst>
              </p:cNvPr>
              <p:cNvSpPr txBox="1"/>
              <p:nvPr/>
            </p:nvSpPr>
            <p:spPr>
              <a:xfrm>
                <a:off x="5285368" y="5353050"/>
                <a:ext cx="1345674" cy="261610"/>
              </a:xfrm>
              <a:prstGeom prst="rect">
                <a:avLst/>
              </a:prstGeom>
              <a:noFill/>
            </p:spPr>
            <p:txBody>
              <a:bodyPr>
                <a:spAutoFit/>
              </a:bodyPr>
              <a:lstStyle/>
              <a:p>
                <a:pPr>
                  <a:defRPr/>
                </a:pPr>
                <a:r>
                  <a:rPr lang="en-GB" sz="1050" b="0" spc="10" dirty="0"/>
                  <a:t>0x00000000</a:t>
                </a:r>
              </a:p>
            </p:txBody>
          </p:sp>
          <p:sp>
            <p:nvSpPr>
              <p:cNvPr id="49" name="Right Brace 1994">
                <a:extLst>
                  <a:ext uri="{FF2B5EF4-FFF2-40B4-BE49-F238E27FC236}">
                    <a16:creationId xmlns:a16="http://schemas.microsoft.com/office/drawing/2014/main" id="{2786F5B0-12B8-4B8F-A535-917166327BB1}"/>
                  </a:ext>
                </a:extLst>
              </p:cNvPr>
              <p:cNvSpPr/>
              <p:nvPr/>
            </p:nvSpPr>
            <p:spPr bwMode="auto">
              <a:xfrm>
                <a:off x="6546409" y="5059364"/>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dirty="0"/>
              </a:p>
            </p:txBody>
          </p:sp>
          <p:sp>
            <p:nvSpPr>
              <p:cNvPr id="50" name="Right Brace 1995">
                <a:extLst>
                  <a:ext uri="{FF2B5EF4-FFF2-40B4-BE49-F238E27FC236}">
                    <a16:creationId xmlns:a16="http://schemas.microsoft.com/office/drawing/2014/main" id="{C11A4497-8B7A-4100-BAC4-A8A7D62C40D4}"/>
                  </a:ext>
                </a:extLst>
              </p:cNvPr>
              <p:cNvSpPr/>
              <p:nvPr/>
            </p:nvSpPr>
            <p:spPr bwMode="auto">
              <a:xfrm>
                <a:off x="6546409" y="4583114"/>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dirty="0"/>
              </a:p>
            </p:txBody>
          </p:sp>
          <p:sp>
            <p:nvSpPr>
              <p:cNvPr id="51" name="Right Brace 1996">
                <a:extLst>
                  <a:ext uri="{FF2B5EF4-FFF2-40B4-BE49-F238E27FC236}">
                    <a16:creationId xmlns:a16="http://schemas.microsoft.com/office/drawing/2014/main" id="{FA6F9668-F159-4CC7-A3EF-9ED0967DF439}"/>
                  </a:ext>
                </a:extLst>
              </p:cNvPr>
              <p:cNvSpPr/>
              <p:nvPr/>
            </p:nvSpPr>
            <p:spPr bwMode="auto">
              <a:xfrm>
                <a:off x="6546409" y="4114801"/>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dirty="0"/>
              </a:p>
            </p:txBody>
          </p:sp>
          <p:sp>
            <p:nvSpPr>
              <p:cNvPr id="52" name="TextBox 1997">
                <a:extLst>
                  <a:ext uri="{FF2B5EF4-FFF2-40B4-BE49-F238E27FC236}">
                    <a16:creationId xmlns:a16="http://schemas.microsoft.com/office/drawing/2014/main" id="{F92FE668-4374-4598-B83C-CAC858EC98DF}"/>
                  </a:ext>
                </a:extLst>
              </p:cNvPr>
              <p:cNvSpPr txBox="1"/>
              <p:nvPr/>
            </p:nvSpPr>
            <p:spPr>
              <a:xfrm>
                <a:off x="6690287" y="5160964"/>
                <a:ext cx="935201" cy="261610"/>
              </a:xfrm>
              <a:prstGeom prst="rect">
                <a:avLst/>
              </a:prstGeom>
              <a:noFill/>
            </p:spPr>
            <p:txBody>
              <a:bodyPr>
                <a:spAutoFit/>
              </a:bodyPr>
              <a:lstStyle/>
              <a:p>
                <a:pPr>
                  <a:defRPr/>
                </a:pPr>
                <a:r>
                  <a:rPr lang="en-GB" sz="1050" b="0" spc="10" dirty="0"/>
                  <a:t>512MB</a:t>
                </a:r>
              </a:p>
            </p:txBody>
          </p:sp>
          <p:sp>
            <p:nvSpPr>
              <p:cNvPr id="53" name="TextBox 1998">
                <a:extLst>
                  <a:ext uri="{FF2B5EF4-FFF2-40B4-BE49-F238E27FC236}">
                    <a16:creationId xmlns:a16="http://schemas.microsoft.com/office/drawing/2014/main" id="{41A4F2BA-460F-4AFD-91CC-540C0A1A5036}"/>
                  </a:ext>
                </a:extLst>
              </p:cNvPr>
              <p:cNvSpPr txBox="1"/>
              <p:nvPr/>
            </p:nvSpPr>
            <p:spPr>
              <a:xfrm>
                <a:off x="6690287" y="4694239"/>
                <a:ext cx="935201" cy="261610"/>
              </a:xfrm>
              <a:prstGeom prst="rect">
                <a:avLst/>
              </a:prstGeom>
              <a:noFill/>
            </p:spPr>
            <p:txBody>
              <a:bodyPr>
                <a:spAutoFit/>
              </a:bodyPr>
              <a:lstStyle/>
              <a:p>
                <a:pPr>
                  <a:defRPr/>
                </a:pPr>
                <a:r>
                  <a:rPr lang="en-GB" sz="1050" b="0" spc="10" dirty="0"/>
                  <a:t>512MB</a:t>
                </a:r>
              </a:p>
            </p:txBody>
          </p:sp>
          <p:sp>
            <p:nvSpPr>
              <p:cNvPr id="54" name="TextBox 1999">
                <a:extLst>
                  <a:ext uri="{FF2B5EF4-FFF2-40B4-BE49-F238E27FC236}">
                    <a16:creationId xmlns:a16="http://schemas.microsoft.com/office/drawing/2014/main" id="{872BBAE2-CF9E-4A97-B352-5F66EAAB9FDB}"/>
                  </a:ext>
                </a:extLst>
              </p:cNvPr>
              <p:cNvSpPr txBox="1"/>
              <p:nvPr/>
            </p:nvSpPr>
            <p:spPr>
              <a:xfrm>
                <a:off x="6690287" y="4248151"/>
                <a:ext cx="935201" cy="261610"/>
              </a:xfrm>
              <a:prstGeom prst="rect">
                <a:avLst/>
              </a:prstGeom>
              <a:noFill/>
            </p:spPr>
            <p:txBody>
              <a:bodyPr>
                <a:spAutoFit/>
              </a:bodyPr>
              <a:lstStyle/>
              <a:p>
                <a:pPr>
                  <a:defRPr/>
                </a:pPr>
                <a:r>
                  <a:rPr lang="en-GB" sz="1050" b="0" spc="10" dirty="0"/>
                  <a:t>512MB</a:t>
                </a:r>
              </a:p>
            </p:txBody>
          </p:sp>
          <p:sp>
            <p:nvSpPr>
              <p:cNvPr id="55" name="Right Brace 2000">
                <a:extLst>
                  <a:ext uri="{FF2B5EF4-FFF2-40B4-BE49-F238E27FC236}">
                    <a16:creationId xmlns:a16="http://schemas.microsoft.com/office/drawing/2014/main" id="{66C1F519-C3AA-404D-8B5D-3310F76C1878}"/>
                  </a:ext>
                </a:extLst>
              </p:cNvPr>
              <p:cNvSpPr/>
              <p:nvPr/>
            </p:nvSpPr>
            <p:spPr bwMode="auto">
              <a:xfrm>
                <a:off x="6546409" y="3176588"/>
                <a:ext cx="120604" cy="844550"/>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dirty="0"/>
              </a:p>
            </p:txBody>
          </p:sp>
          <p:sp>
            <p:nvSpPr>
              <p:cNvPr id="56" name="TextBox 2001">
                <a:extLst>
                  <a:ext uri="{FF2B5EF4-FFF2-40B4-BE49-F238E27FC236}">
                    <a16:creationId xmlns:a16="http://schemas.microsoft.com/office/drawing/2014/main" id="{496EE538-1E71-479A-9767-9531708F53AE}"/>
                  </a:ext>
                </a:extLst>
              </p:cNvPr>
              <p:cNvSpPr txBox="1"/>
              <p:nvPr/>
            </p:nvSpPr>
            <p:spPr>
              <a:xfrm>
                <a:off x="6690287" y="3482976"/>
                <a:ext cx="935201" cy="261610"/>
              </a:xfrm>
              <a:prstGeom prst="rect">
                <a:avLst/>
              </a:prstGeom>
              <a:noFill/>
            </p:spPr>
            <p:txBody>
              <a:bodyPr>
                <a:spAutoFit/>
              </a:bodyPr>
              <a:lstStyle/>
              <a:p>
                <a:pPr>
                  <a:defRPr/>
                </a:pPr>
                <a:r>
                  <a:rPr lang="en-GB" sz="1050" b="0" spc="10" dirty="0"/>
                  <a:t>1GB</a:t>
                </a:r>
              </a:p>
            </p:txBody>
          </p:sp>
          <p:sp>
            <p:nvSpPr>
              <p:cNvPr id="57" name="Right Brace 2002">
                <a:extLst>
                  <a:ext uri="{FF2B5EF4-FFF2-40B4-BE49-F238E27FC236}">
                    <a16:creationId xmlns:a16="http://schemas.microsoft.com/office/drawing/2014/main" id="{449EA55C-065C-46A5-BF3B-1819289C82D2}"/>
                  </a:ext>
                </a:extLst>
              </p:cNvPr>
              <p:cNvSpPr/>
              <p:nvPr/>
            </p:nvSpPr>
            <p:spPr bwMode="auto">
              <a:xfrm>
                <a:off x="6546409" y="2254251"/>
                <a:ext cx="120604" cy="842963"/>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dirty="0"/>
              </a:p>
            </p:txBody>
          </p:sp>
          <p:sp>
            <p:nvSpPr>
              <p:cNvPr id="58" name="TextBox 2003">
                <a:extLst>
                  <a:ext uri="{FF2B5EF4-FFF2-40B4-BE49-F238E27FC236}">
                    <a16:creationId xmlns:a16="http://schemas.microsoft.com/office/drawing/2014/main" id="{0603C458-7859-452D-8940-8664714BFBC1}"/>
                  </a:ext>
                </a:extLst>
              </p:cNvPr>
              <p:cNvSpPr txBox="1"/>
              <p:nvPr/>
            </p:nvSpPr>
            <p:spPr>
              <a:xfrm>
                <a:off x="6690287" y="2560639"/>
                <a:ext cx="935201" cy="261610"/>
              </a:xfrm>
              <a:prstGeom prst="rect">
                <a:avLst/>
              </a:prstGeom>
              <a:noFill/>
            </p:spPr>
            <p:txBody>
              <a:bodyPr>
                <a:spAutoFit/>
              </a:bodyPr>
              <a:lstStyle/>
              <a:p>
                <a:pPr>
                  <a:defRPr/>
                </a:pPr>
                <a:r>
                  <a:rPr lang="en-GB" sz="1050" b="0" spc="10" dirty="0"/>
                  <a:t>1GB</a:t>
                </a:r>
              </a:p>
            </p:txBody>
          </p:sp>
          <p:sp>
            <p:nvSpPr>
              <p:cNvPr id="59" name="Right Brace 2004">
                <a:extLst>
                  <a:ext uri="{FF2B5EF4-FFF2-40B4-BE49-F238E27FC236}">
                    <a16:creationId xmlns:a16="http://schemas.microsoft.com/office/drawing/2014/main" id="{F196BB11-5C59-4CA2-9C2D-997D63133B36}"/>
                  </a:ext>
                </a:extLst>
              </p:cNvPr>
              <p:cNvSpPr/>
              <p:nvPr/>
            </p:nvSpPr>
            <p:spPr bwMode="auto">
              <a:xfrm>
                <a:off x="6546409" y="1344614"/>
                <a:ext cx="120604" cy="84137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dirty="0"/>
              </a:p>
            </p:txBody>
          </p:sp>
          <p:sp>
            <p:nvSpPr>
              <p:cNvPr id="60" name="TextBox 2005">
                <a:extLst>
                  <a:ext uri="{FF2B5EF4-FFF2-40B4-BE49-F238E27FC236}">
                    <a16:creationId xmlns:a16="http://schemas.microsoft.com/office/drawing/2014/main" id="{272368D1-304B-45D3-A1DD-787BB582BC74}"/>
                  </a:ext>
                </a:extLst>
              </p:cNvPr>
              <p:cNvSpPr txBox="1"/>
              <p:nvPr/>
            </p:nvSpPr>
            <p:spPr>
              <a:xfrm>
                <a:off x="6639506" y="1651000"/>
                <a:ext cx="935201" cy="261610"/>
              </a:xfrm>
              <a:prstGeom prst="rect">
                <a:avLst/>
              </a:prstGeom>
              <a:noFill/>
            </p:spPr>
            <p:txBody>
              <a:bodyPr>
                <a:spAutoFit/>
              </a:bodyPr>
              <a:lstStyle/>
              <a:p>
                <a:pPr>
                  <a:defRPr/>
                </a:pPr>
                <a:r>
                  <a:rPr lang="en-GB" sz="1050" b="0" spc="10" dirty="0"/>
                  <a:t>512MB</a:t>
                </a:r>
              </a:p>
            </p:txBody>
          </p:sp>
          <p:sp>
            <p:nvSpPr>
              <p:cNvPr id="61" name="TextBox 2006">
                <a:extLst>
                  <a:ext uri="{FF2B5EF4-FFF2-40B4-BE49-F238E27FC236}">
                    <a16:creationId xmlns:a16="http://schemas.microsoft.com/office/drawing/2014/main" id="{B229DB29-E887-42FF-947F-B08984064539}"/>
                  </a:ext>
                </a:extLst>
              </p:cNvPr>
              <p:cNvSpPr txBox="1"/>
              <p:nvPr/>
            </p:nvSpPr>
            <p:spPr>
              <a:xfrm>
                <a:off x="5249400" y="1751014"/>
                <a:ext cx="1345674" cy="261610"/>
              </a:xfrm>
              <a:prstGeom prst="rect">
                <a:avLst/>
              </a:prstGeom>
              <a:noFill/>
            </p:spPr>
            <p:txBody>
              <a:bodyPr>
                <a:spAutoFit/>
              </a:bodyPr>
              <a:lstStyle/>
              <a:p>
                <a:pPr algn="just">
                  <a:defRPr/>
                </a:pPr>
                <a:r>
                  <a:rPr lang="en-GB" sz="1050" b="0" spc="10" dirty="0"/>
                  <a:t>0xE00FFFFF</a:t>
                </a:r>
              </a:p>
            </p:txBody>
          </p:sp>
          <p:sp>
            <p:nvSpPr>
              <p:cNvPr id="62" name="TextBox 2007">
                <a:extLst>
                  <a:ext uri="{FF2B5EF4-FFF2-40B4-BE49-F238E27FC236}">
                    <a16:creationId xmlns:a16="http://schemas.microsoft.com/office/drawing/2014/main" id="{39C1BF73-3CC1-4E4C-B50F-FB4D1B1F5478}"/>
                  </a:ext>
                </a:extLst>
              </p:cNvPr>
              <p:cNvSpPr txBox="1"/>
              <p:nvPr/>
            </p:nvSpPr>
            <p:spPr>
              <a:xfrm>
                <a:off x="5249400" y="1570039"/>
                <a:ext cx="1345674" cy="261610"/>
              </a:xfrm>
              <a:prstGeom prst="rect">
                <a:avLst/>
              </a:prstGeom>
              <a:noFill/>
            </p:spPr>
            <p:txBody>
              <a:bodyPr>
                <a:spAutoFit/>
              </a:bodyPr>
              <a:lstStyle/>
              <a:p>
                <a:pPr algn="just">
                  <a:defRPr/>
                </a:pPr>
                <a:r>
                  <a:rPr lang="en-GB" sz="1050" b="0" spc="10" dirty="0"/>
                  <a:t>0xE0100000</a:t>
                </a:r>
              </a:p>
            </p:txBody>
          </p:sp>
        </p:grpSp>
        <p:sp>
          <p:nvSpPr>
            <p:cNvPr id="14" name="TextBox 1959">
              <a:extLst>
                <a:ext uri="{FF2B5EF4-FFF2-40B4-BE49-F238E27FC236}">
                  <a16:creationId xmlns:a16="http://schemas.microsoft.com/office/drawing/2014/main" id="{DE5088D2-017C-48B3-B5D0-5A532C36B41F}"/>
                </a:ext>
              </a:extLst>
            </p:cNvPr>
            <p:cNvSpPr txBox="1"/>
            <p:nvPr/>
          </p:nvSpPr>
          <p:spPr>
            <a:xfrm>
              <a:off x="501869" y="1346201"/>
              <a:ext cx="2796727" cy="307777"/>
            </a:xfrm>
            <a:prstGeom prst="rect">
              <a:avLst/>
            </a:prstGeom>
            <a:noFill/>
          </p:spPr>
          <p:txBody>
            <a:bodyPr wrap="square">
              <a:spAutoFit/>
            </a:bodyPr>
            <a:lstStyle/>
            <a:p>
              <a:pPr algn="r">
                <a:defRPr/>
              </a:pPr>
              <a:r>
                <a:rPr lang="en-GB" sz="1400" b="0" spc="10" dirty="0"/>
                <a:t>Reserved for other purposes</a:t>
              </a:r>
            </a:p>
          </p:txBody>
        </p:sp>
        <p:grpSp>
          <p:nvGrpSpPr>
            <p:cNvPr id="15" name="Group 1960">
              <a:extLst>
                <a:ext uri="{FF2B5EF4-FFF2-40B4-BE49-F238E27FC236}">
                  <a16:creationId xmlns:a16="http://schemas.microsoft.com/office/drawing/2014/main" id="{EE2EA935-899B-4E74-B5EF-4AEA956C23E2}"/>
                </a:ext>
              </a:extLst>
            </p:cNvPr>
            <p:cNvGrpSpPr/>
            <p:nvPr/>
          </p:nvGrpSpPr>
          <p:grpSpPr>
            <a:xfrm>
              <a:off x="7576823" y="1330326"/>
              <a:ext cx="4610415" cy="3830638"/>
              <a:chOff x="7576823" y="1330326"/>
              <a:chExt cx="4258013" cy="3318968"/>
            </a:xfrm>
          </p:grpSpPr>
          <p:sp>
            <p:nvSpPr>
              <p:cNvPr id="16" name="Rectangle 1961">
                <a:extLst>
                  <a:ext uri="{FF2B5EF4-FFF2-40B4-BE49-F238E27FC236}">
                    <a16:creationId xmlns:a16="http://schemas.microsoft.com/office/drawing/2014/main" id="{04116412-6C35-4375-8EA7-28AB437A5D96}"/>
                  </a:ext>
                </a:extLst>
              </p:cNvPr>
              <p:cNvSpPr/>
              <p:nvPr/>
            </p:nvSpPr>
            <p:spPr bwMode="auto">
              <a:xfrm>
                <a:off x="7576823" y="1344614"/>
                <a:ext cx="2788295" cy="263525"/>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ROM table</a:t>
                </a:r>
              </a:p>
            </p:txBody>
          </p:sp>
          <p:sp>
            <p:nvSpPr>
              <p:cNvPr id="17" name="Rectangle 1962">
                <a:extLst>
                  <a:ext uri="{FF2B5EF4-FFF2-40B4-BE49-F238E27FC236}">
                    <a16:creationId xmlns:a16="http://schemas.microsoft.com/office/drawing/2014/main" id="{3EC63500-F7DA-49F1-8BDD-B78B7325C0EA}"/>
                  </a:ext>
                </a:extLst>
              </p:cNvPr>
              <p:cNvSpPr/>
              <p:nvPr/>
            </p:nvSpPr>
            <p:spPr bwMode="auto">
              <a:xfrm>
                <a:off x="7576823" y="1608138"/>
                <a:ext cx="2788295" cy="481012"/>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External PPB</a:t>
                </a:r>
                <a:endParaRPr lang="en-GB" sz="1600" dirty="0">
                  <a:solidFill>
                    <a:schemeClr val="bg1"/>
                  </a:solidFill>
                </a:endParaRPr>
              </a:p>
            </p:txBody>
          </p:sp>
          <p:sp>
            <p:nvSpPr>
              <p:cNvPr id="18" name="Rectangle 1963">
                <a:extLst>
                  <a:ext uri="{FF2B5EF4-FFF2-40B4-BE49-F238E27FC236}">
                    <a16:creationId xmlns:a16="http://schemas.microsoft.com/office/drawing/2014/main" id="{7F1F0B41-5ABF-4210-89EA-7870F1DBD4B9}"/>
                  </a:ext>
                </a:extLst>
              </p:cNvPr>
              <p:cNvSpPr/>
              <p:nvPr/>
            </p:nvSpPr>
            <p:spPr bwMode="auto">
              <a:xfrm>
                <a:off x="7576823" y="2089150"/>
                <a:ext cx="2788295" cy="263525"/>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Embedded trace macrocell</a:t>
                </a:r>
              </a:p>
            </p:txBody>
          </p:sp>
          <p:sp>
            <p:nvSpPr>
              <p:cNvPr id="19" name="Rectangle 1964">
                <a:extLst>
                  <a:ext uri="{FF2B5EF4-FFF2-40B4-BE49-F238E27FC236}">
                    <a16:creationId xmlns:a16="http://schemas.microsoft.com/office/drawing/2014/main" id="{6DE4CC47-2271-4AA6-8F6A-3D7E1455891F}"/>
                  </a:ext>
                </a:extLst>
              </p:cNvPr>
              <p:cNvSpPr/>
              <p:nvPr/>
            </p:nvSpPr>
            <p:spPr bwMode="auto">
              <a:xfrm>
                <a:off x="7576823" y="2352675"/>
                <a:ext cx="2788295" cy="26789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Trace port interface unit</a:t>
                </a:r>
                <a:endParaRPr lang="en-GB" sz="1600" dirty="0">
                  <a:solidFill>
                    <a:schemeClr val="bg1"/>
                  </a:solidFill>
                </a:endParaRPr>
              </a:p>
            </p:txBody>
          </p:sp>
          <p:sp>
            <p:nvSpPr>
              <p:cNvPr id="20" name="Rectangle 1965">
                <a:extLst>
                  <a:ext uri="{FF2B5EF4-FFF2-40B4-BE49-F238E27FC236}">
                    <a16:creationId xmlns:a16="http://schemas.microsoft.com/office/drawing/2014/main" id="{84433743-2C9B-4A5C-AEBF-C83935537ACF}"/>
                  </a:ext>
                </a:extLst>
              </p:cNvPr>
              <p:cNvSpPr/>
              <p:nvPr/>
            </p:nvSpPr>
            <p:spPr bwMode="auto">
              <a:xfrm>
                <a:off x="7576823" y="2622511"/>
                <a:ext cx="2788295" cy="263525"/>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Reserved</a:t>
                </a:r>
              </a:p>
            </p:txBody>
          </p:sp>
          <p:sp>
            <p:nvSpPr>
              <p:cNvPr id="21" name="Rectangle 1966">
                <a:extLst>
                  <a:ext uri="{FF2B5EF4-FFF2-40B4-BE49-F238E27FC236}">
                    <a16:creationId xmlns:a16="http://schemas.microsoft.com/office/drawing/2014/main" id="{EC1D25A1-F938-468D-9584-B096A3375989}"/>
                  </a:ext>
                </a:extLst>
              </p:cNvPr>
              <p:cNvSpPr/>
              <p:nvPr/>
            </p:nvSpPr>
            <p:spPr bwMode="auto">
              <a:xfrm>
                <a:off x="7576823" y="2886035"/>
                <a:ext cx="2788295" cy="700903"/>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System Control Space, including</a:t>
                </a:r>
              </a:p>
              <a:p>
                <a:pPr algn="ctr">
                  <a:defRPr/>
                </a:pPr>
                <a:r>
                  <a:rPr lang="en-GB" sz="1600" b="0" dirty="0">
                    <a:solidFill>
                      <a:schemeClr val="bg1"/>
                    </a:solidFill>
                  </a:rPr>
                  <a:t>Nested Vectored Interrupt </a:t>
                </a:r>
              </a:p>
              <a:p>
                <a:pPr algn="ctr">
                  <a:defRPr/>
                </a:pPr>
                <a:r>
                  <a:rPr lang="en-GB" sz="1600" b="0" dirty="0">
                    <a:solidFill>
                      <a:schemeClr val="bg1"/>
                    </a:solidFill>
                  </a:rPr>
                  <a:t>Controller (NVIC)</a:t>
                </a:r>
                <a:endParaRPr lang="en-GB" sz="1600" dirty="0">
                  <a:solidFill>
                    <a:schemeClr val="bg1"/>
                  </a:solidFill>
                </a:endParaRPr>
              </a:p>
            </p:txBody>
          </p:sp>
          <p:sp>
            <p:nvSpPr>
              <p:cNvPr id="22" name="Rectangle 1967">
                <a:extLst>
                  <a:ext uri="{FF2B5EF4-FFF2-40B4-BE49-F238E27FC236}">
                    <a16:creationId xmlns:a16="http://schemas.microsoft.com/office/drawing/2014/main" id="{B9818EF2-2C11-4FA5-9102-047EF032F1D9}"/>
                  </a:ext>
                </a:extLst>
              </p:cNvPr>
              <p:cNvSpPr/>
              <p:nvPr/>
            </p:nvSpPr>
            <p:spPr bwMode="auto">
              <a:xfrm>
                <a:off x="7576823" y="3582987"/>
                <a:ext cx="2788295" cy="263525"/>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Reserved</a:t>
                </a:r>
              </a:p>
            </p:txBody>
          </p:sp>
          <p:sp>
            <p:nvSpPr>
              <p:cNvPr id="23" name="Rectangle 1968">
                <a:extLst>
                  <a:ext uri="{FF2B5EF4-FFF2-40B4-BE49-F238E27FC236}">
                    <a16:creationId xmlns:a16="http://schemas.microsoft.com/office/drawing/2014/main" id="{793F2722-B47B-4B75-9C35-26E734BEBB91}"/>
                  </a:ext>
                </a:extLst>
              </p:cNvPr>
              <p:cNvSpPr/>
              <p:nvPr/>
            </p:nvSpPr>
            <p:spPr bwMode="auto">
              <a:xfrm>
                <a:off x="7576823" y="3844103"/>
                <a:ext cx="2788295" cy="26789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Fetch patch and breakpoint unit</a:t>
                </a:r>
                <a:endParaRPr lang="en-GB" sz="1600" dirty="0">
                  <a:solidFill>
                    <a:schemeClr val="bg1"/>
                  </a:solidFill>
                </a:endParaRPr>
              </a:p>
            </p:txBody>
          </p:sp>
          <p:sp>
            <p:nvSpPr>
              <p:cNvPr id="24" name="Rectangle 1969">
                <a:extLst>
                  <a:ext uri="{FF2B5EF4-FFF2-40B4-BE49-F238E27FC236}">
                    <a16:creationId xmlns:a16="http://schemas.microsoft.com/office/drawing/2014/main" id="{8E0AE1A1-7207-4E4A-9624-9DB6DF41FA2C}"/>
                  </a:ext>
                </a:extLst>
              </p:cNvPr>
              <p:cNvSpPr/>
              <p:nvPr/>
            </p:nvSpPr>
            <p:spPr bwMode="auto">
              <a:xfrm>
                <a:off x="7576823" y="4113939"/>
                <a:ext cx="2788295" cy="263525"/>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Data watchpoint and trace unit</a:t>
                </a:r>
              </a:p>
            </p:txBody>
          </p:sp>
          <p:sp>
            <p:nvSpPr>
              <p:cNvPr id="25" name="Rectangle 1970">
                <a:extLst>
                  <a:ext uri="{FF2B5EF4-FFF2-40B4-BE49-F238E27FC236}">
                    <a16:creationId xmlns:a16="http://schemas.microsoft.com/office/drawing/2014/main" id="{4DC91899-5859-4E9B-B92D-7DFEBB94B215}"/>
                  </a:ext>
                </a:extLst>
              </p:cNvPr>
              <p:cNvSpPr/>
              <p:nvPr/>
            </p:nvSpPr>
            <p:spPr bwMode="auto">
              <a:xfrm>
                <a:off x="7576823" y="4381404"/>
                <a:ext cx="2788295" cy="26789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Instrumentation trace macrocell</a:t>
                </a:r>
                <a:endParaRPr lang="en-GB" sz="1600" dirty="0">
                  <a:solidFill>
                    <a:schemeClr val="bg1"/>
                  </a:solidFill>
                </a:endParaRPr>
              </a:p>
            </p:txBody>
          </p:sp>
          <p:sp>
            <p:nvSpPr>
              <p:cNvPr id="26" name="Right Brace 1971">
                <a:extLst>
                  <a:ext uri="{FF2B5EF4-FFF2-40B4-BE49-F238E27FC236}">
                    <a16:creationId xmlns:a16="http://schemas.microsoft.com/office/drawing/2014/main" id="{160DA634-4C38-4625-A0B8-5736052EE066}"/>
                  </a:ext>
                </a:extLst>
              </p:cNvPr>
              <p:cNvSpPr/>
              <p:nvPr/>
            </p:nvSpPr>
            <p:spPr bwMode="auto">
              <a:xfrm>
                <a:off x="10525615" y="1330326"/>
                <a:ext cx="120604" cy="13049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800" dirty="0"/>
              </a:p>
            </p:txBody>
          </p:sp>
          <p:sp>
            <p:nvSpPr>
              <p:cNvPr id="27" name="Right Brace 1972">
                <a:extLst>
                  <a:ext uri="{FF2B5EF4-FFF2-40B4-BE49-F238E27FC236}">
                    <a16:creationId xmlns:a16="http://schemas.microsoft.com/office/drawing/2014/main" id="{3800498B-30E2-4B9D-B77D-E6045478F48F}"/>
                  </a:ext>
                </a:extLst>
              </p:cNvPr>
              <p:cNvSpPr/>
              <p:nvPr/>
            </p:nvSpPr>
            <p:spPr bwMode="auto">
              <a:xfrm>
                <a:off x="10525615" y="2662141"/>
                <a:ext cx="120604" cy="1987153"/>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800" dirty="0"/>
              </a:p>
            </p:txBody>
          </p:sp>
          <p:sp>
            <p:nvSpPr>
              <p:cNvPr id="28" name="TextBox 1973">
                <a:extLst>
                  <a:ext uri="{FF2B5EF4-FFF2-40B4-BE49-F238E27FC236}">
                    <a16:creationId xmlns:a16="http://schemas.microsoft.com/office/drawing/2014/main" id="{0E2BDD3E-7484-4119-8C33-D1C99B2AB076}"/>
                  </a:ext>
                </a:extLst>
              </p:cNvPr>
              <p:cNvSpPr txBox="1"/>
              <p:nvPr/>
            </p:nvSpPr>
            <p:spPr>
              <a:xfrm>
                <a:off x="10646219" y="1845940"/>
                <a:ext cx="1188617" cy="239999"/>
              </a:xfrm>
              <a:prstGeom prst="rect">
                <a:avLst/>
              </a:prstGeom>
              <a:noFill/>
            </p:spPr>
            <p:txBody>
              <a:bodyPr wrap="square">
                <a:spAutoFit/>
              </a:bodyPr>
              <a:lstStyle/>
              <a:p>
                <a:pPr>
                  <a:defRPr/>
                </a:pPr>
                <a:r>
                  <a:rPr lang="en-GB" sz="1200" b="0" spc="10" dirty="0"/>
                  <a:t>External PPB</a:t>
                </a:r>
              </a:p>
            </p:txBody>
          </p:sp>
          <p:sp>
            <p:nvSpPr>
              <p:cNvPr id="29" name="TextBox 1974">
                <a:extLst>
                  <a:ext uri="{FF2B5EF4-FFF2-40B4-BE49-F238E27FC236}">
                    <a16:creationId xmlns:a16="http://schemas.microsoft.com/office/drawing/2014/main" id="{512C3FF7-53D6-4FD0-993F-A89A093F7E82}"/>
                  </a:ext>
                </a:extLst>
              </p:cNvPr>
              <p:cNvSpPr txBox="1"/>
              <p:nvPr/>
            </p:nvSpPr>
            <p:spPr>
              <a:xfrm>
                <a:off x="10646219" y="3408333"/>
                <a:ext cx="1188617" cy="239999"/>
              </a:xfrm>
              <a:prstGeom prst="rect">
                <a:avLst/>
              </a:prstGeom>
              <a:noFill/>
            </p:spPr>
            <p:txBody>
              <a:bodyPr wrap="square">
                <a:spAutoFit/>
              </a:bodyPr>
              <a:lstStyle/>
              <a:p>
                <a:pPr>
                  <a:defRPr/>
                </a:pPr>
                <a:r>
                  <a:rPr lang="en-GB" sz="1200" b="0" spc="10" dirty="0"/>
                  <a:t>Internal PPB</a:t>
                </a:r>
              </a:p>
            </p:txBody>
          </p:sp>
        </p:grpSp>
      </p:grpSp>
    </p:spTree>
    <p:extLst>
      <p:ext uri="{BB962C8B-B14F-4D97-AF65-F5344CB8AC3E}">
        <p14:creationId xmlns:p14="http://schemas.microsoft.com/office/powerpoint/2010/main" val="1023401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GB" dirty="0"/>
              <a:t>Data Insertion and Alignment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61446" y="1455242"/>
            <a:ext cx="11211442" cy="4758945"/>
          </a:xfrm>
        </p:spPr>
        <p:txBody>
          <a:bodyPr wrap="square" numCol="1" anchor="t" anchorCtr="0" compatLnSpc="1">
            <a:prstTxWarp prst="textNoShape">
              <a:avLst/>
            </a:prstTxWarp>
          </a:bodyPr>
          <a:lstStyle/>
          <a:p>
            <a:pPr>
              <a:spcBef>
                <a:spcPts val="600"/>
              </a:spcBef>
              <a:spcAft>
                <a:spcPts val="600"/>
              </a:spcAft>
            </a:pPr>
            <a:r>
              <a:rPr lang="en-GB" dirty="0"/>
              <a:t>Insert data inside programs</a:t>
            </a:r>
          </a:p>
          <a:p>
            <a:pPr lvl="1"/>
            <a:r>
              <a:rPr lang="en-GB" dirty="0"/>
              <a:t>DCD: insert a word-size data</a:t>
            </a:r>
          </a:p>
          <a:p>
            <a:pPr lvl="1"/>
            <a:r>
              <a:rPr lang="en-GB" dirty="0"/>
              <a:t>DCB: insert a byte-size data</a:t>
            </a:r>
          </a:p>
          <a:p>
            <a:pPr lvl="1"/>
            <a:r>
              <a:rPr lang="en-GB" dirty="0"/>
              <a:t>ALIGN: </a:t>
            </a:r>
          </a:p>
          <a:p>
            <a:pPr lvl="2"/>
            <a:r>
              <a:rPr lang="en-GB" dirty="0"/>
              <a:t>Used before inserting a word-size data</a:t>
            </a:r>
          </a:p>
          <a:p>
            <a:pPr lvl="2"/>
            <a:r>
              <a:rPr lang="en-GB" dirty="0"/>
              <a:t>Uses a number to determine the alignment size</a:t>
            </a:r>
          </a:p>
          <a:p>
            <a:pPr>
              <a:spcBef>
                <a:spcPts val="600"/>
              </a:spcBef>
              <a:spcAft>
                <a:spcPts val="600"/>
              </a:spcAft>
            </a:pPr>
            <a:r>
              <a:rPr lang="en-GB" dirty="0"/>
              <a:t>For example:</a:t>
            </a:r>
          </a:p>
          <a:p>
            <a:pPr marL="538162" lvl="1" indent="0">
              <a:buNone/>
            </a:pPr>
            <a:r>
              <a:rPr lang="en-GB" i="1" dirty="0">
                <a:latin typeface="Consolas" panose="020B0609020204030204" pitchFamily="49" charset="0"/>
                <a:cs typeface="Consolas" panose="020B0609020204030204" pitchFamily="49" charset="0"/>
              </a:rPr>
              <a:t>…</a:t>
            </a:r>
          </a:p>
          <a:p>
            <a:pPr marL="538162" lvl="1" indent="0">
              <a:buNone/>
            </a:pPr>
            <a:r>
              <a:rPr lang="en-GB" i="1" dirty="0">
                <a:latin typeface="Consolas" panose="020B0609020204030204" pitchFamily="49" charset="0"/>
                <a:cs typeface="Consolas" panose="020B0609020204030204" pitchFamily="49" charset="0"/>
              </a:rPr>
              <a:t>ALIGN		4			; Align to a word boundary</a:t>
            </a:r>
          </a:p>
          <a:p>
            <a:pPr marL="538162" lvl="1" indent="0">
              <a:buNone/>
            </a:pPr>
            <a:r>
              <a:rPr lang="en-GB" i="1" dirty="0">
                <a:latin typeface="Consolas" panose="020B0609020204030204" pitchFamily="49" charset="0"/>
                <a:cs typeface="Consolas" panose="020B0609020204030204" pitchFamily="49" charset="0"/>
              </a:rPr>
              <a:t>MY_DATA		DCD	0x12345678	; Insert a word-size data</a:t>
            </a:r>
          </a:p>
          <a:p>
            <a:pPr marL="538162" lvl="1" indent="0">
              <a:buNone/>
            </a:pPr>
            <a:r>
              <a:rPr lang="en-GB" i="1" dirty="0">
                <a:latin typeface="Consolas" panose="020B0609020204030204" pitchFamily="49" charset="0"/>
                <a:cs typeface="Consolas" panose="020B0609020204030204" pitchFamily="49" charset="0"/>
              </a:rPr>
              <a:t>MY_STRING	DCB	“Hello”,	0	; Null terminated string</a:t>
            </a:r>
          </a:p>
          <a:p>
            <a:pPr marL="538162" lvl="1" indent="0">
              <a:buNone/>
            </a:pPr>
            <a:r>
              <a:rPr lang="en-GB" i="1" dirty="0">
                <a:latin typeface="Consolas" panose="020B0609020204030204" pitchFamily="49" charset="0"/>
                <a:cs typeface="Consolas" panose="020B0609020204030204" pitchFamily="49" charset="0"/>
              </a:rPr>
              <a:t>…</a:t>
            </a:r>
          </a:p>
          <a:p>
            <a:pPr>
              <a:spcBef>
                <a:spcPts val="600"/>
              </a:spcBef>
              <a:spcAft>
                <a:spcPts val="600"/>
              </a:spcAft>
            </a:pPr>
            <a:endParaRPr lang="en-GB" dirty="0"/>
          </a:p>
        </p:txBody>
      </p:sp>
    </p:spTree>
    <p:extLst>
      <p:ext uri="{BB962C8B-B14F-4D97-AF65-F5344CB8AC3E}">
        <p14:creationId xmlns:p14="http://schemas.microsoft.com/office/powerpoint/2010/main" val="52706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4A04-36D3-4CDB-B731-D9A35049CFDA}"/>
              </a:ext>
            </a:extLst>
          </p:cNvPr>
          <p:cNvSpPr>
            <a:spLocks noGrp="1"/>
          </p:cNvSpPr>
          <p:nvPr>
            <p:ph type="title"/>
          </p:nvPr>
        </p:nvSpPr>
        <p:spPr/>
        <p:txBody>
          <a:bodyPr/>
          <a:lstStyle/>
          <a:p>
            <a:r>
              <a:rPr lang="en-GB" dirty="0"/>
              <a:t>Arm Cortex-M4 Memory Map</a:t>
            </a:r>
            <a:endParaRPr lang="en-US" dirty="0"/>
          </a:p>
        </p:txBody>
      </p:sp>
      <p:sp>
        <p:nvSpPr>
          <p:cNvPr id="3" name="Content Placeholder 2">
            <a:extLst>
              <a:ext uri="{FF2B5EF4-FFF2-40B4-BE49-F238E27FC236}">
                <a16:creationId xmlns:a16="http://schemas.microsoft.com/office/drawing/2014/main" id="{A56D45FD-7DE8-4D5E-845A-0AD301F05179}"/>
              </a:ext>
            </a:extLst>
          </p:cNvPr>
          <p:cNvSpPr>
            <a:spLocks noGrp="1"/>
          </p:cNvSpPr>
          <p:nvPr>
            <p:ph idx="1"/>
          </p:nvPr>
        </p:nvSpPr>
        <p:spPr/>
        <p:txBody>
          <a:bodyPr/>
          <a:lstStyle/>
          <a:p>
            <a:pPr>
              <a:spcAft>
                <a:spcPts val="1200"/>
              </a:spcAft>
            </a:pPr>
            <a:r>
              <a:rPr lang="en-GB" sz="1800" dirty="0"/>
              <a:t>Code region</a:t>
            </a:r>
          </a:p>
          <a:p>
            <a:pPr lvl="1">
              <a:spcAft>
                <a:spcPts val="1200"/>
              </a:spcAft>
            </a:pPr>
            <a:r>
              <a:rPr lang="en-GB" sz="1600" dirty="0"/>
              <a:t>Primarily used to store program code</a:t>
            </a:r>
          </a:p>
          <a:p>
            <a:pPr lvl="1">
              <a:spcAft>
                <a:spcPts val="1200"/>
              </a:spcAft>
            </a:pPr>
            <a:r>
              <a:rPr lang="en-GB" sz="1600" dirty="0"/>
              <a:t>Can also be used for data memory</a:t>
            </a:r>
          </a:p>
          <a:p>
            <a:pPr lvl="1">
              <a:spcAft>
                <a:spcPts val="1200"/>
              </a:spcAft>
            </a:pPr>
            <a:r>
              <a:rPr lang="en-GB" sz="1600" dirty="0"/>
              <a:t>On-chip memory, such as on-chip FLASH</a:t>
            </a:r>
          </a:p>
          <a:p>
            <a:pPr>
              <a:spcAft>
                <a:spcPts val="1200"/>
              </a:spcAft>
            </a:pPr>
            <a:r>
              <a:rPr lang="en-GB" sz="1800" dirty="0"/>
              <a:t>SRAM region</a:t>
            </a:r>
          </a:p>
          <a:p>
            <a:pPr lvl="1">
              <a:spcAft>
                <a:spcPts val="1200"/>
              </a:spcAft>
            </a:pPr>
            <a:r>
              <a:rPr lang="en-GB" sz="1600" dirty="0"/>
              <a:t>Primarily used to store data, such as heaps and stacks</a:t>
            </a:r>
          </a:p>
          <a:p>
            <a:pPr lvl="1">
              <a:spcAft>
                <a:spcPts val="1200"/>
              </a:spcAft>
            </a:pPr>
            <a:r>
              <a:rPr lang="en-GB" sz="1600" dirty="0"/>
              <a:t>Can also be used for program code</a:t>
            </a:r>
          </a:p>
          <a:p>
            <a:pPr lvl="1">
              <a:spcAft>
                <a:spcPts val="1200"/>
              </a:spcAft>
            </a:pPr>
            <a:r>
              <a:rPr lang="en-GB" sz="1600" dirty="0"/>
              <a:t>On-chip memory; despite its name “SRAM,” the actual device could be SRAM, SDRAM, etc</a:t>
            </a:r>
          </a:p>
          <a:p>
            <a:pPr>
              <a:spcAft>
                <a:spcPts val="1200"/>
              </a:spcAft>
            </a:pPr>
            <a:r>
              <a:rPr lang="en-GB" sz="1800" dirty="0"/>
              <a:t>Peripheral region</a:t>
            </a:r>
          </a:p>
          <a:p>
            <a:pPr lvl="1">
              <a:spcAft>
                <a:spcPts val="1200"/>
              </a:spcAft>
            </a:pPr>
            <a:r>
              <a:rPr lang="en-GB" sz="1600" dirty="0"/>
              <a:t>Primarily used for peripherals, such as Advanced High-performance Bus (AHB) or Advanced Peripheral Bus (APB) peripherals</a:t>
            </a:r>
          </a:p>
          <a:p>
            <a:pPr lvl="1">
              <a:spcAft>
                <a:spcPts val="1200"/>
              </a:spcAft>
            </a:pPr>
            <a:r>
              <a:rPr lang="en-GB" sz="1600" dirty="0"/>
              <a:t>On-chip peripherals</a:t>
            </a:r>
          </a:p>
          <a:p>
            <a:endParaRPr lang="en-US" dirty="0"/>
          </a:p>
        </p:txBody>
      </p:sp>
    </p:spTree>
    <p:extLst>
      <p:ext uri="{BB962C8B-B14F-4D97-AF65-F5344CB8AC3E}">
        <p14:creationId xmlns:p14="http://schemas.microsoft.com/office/powerpoint/2010/main" val="124384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B1D4-08EB-4E45-A9B4-16E93C70876C}"/>
              </a:ext>
            </a:extLst>
          </p:cNvPr>
          <p:cNvSpPr>
            <a:spLocks noGrp="1"/>
          </p:cNvSpPr>
          <p:nvPr>
            <p:ph type="title"/>
          </p:nvPr>
        </p:nvSpPr>
        <p:spPr/>
        <p:txBody>
          <a:bodyPr/>
          <a:lstStyle/>
          <a:p>
            <a:r>
              <a:rPr lang="en-GB" dirty="0"/>
              <a:t>Arm Cortex-M4 Memory Map</a:t>
            </a:r>
            <a:endParaRPr lang="en-US" dirty="0"/>
          </a:p>
        </p:txBody>
      </p:sp>
      <p:sp>
        <p:nvSpPr>
          <p:cNvPr id="3" name="Content Placeholder 2">
            <a:extLst>
              <a:ext uri="{FF2B5EF4-FFF2-40B4-BE49-F238E27FC236}">
                <a16:creationId xmlns:a16="http://schemas.microsoft.com/office/drawing/2014/main" id="{4F6FB4B0-8DCB-4506-8705-AC650DFB8A66}"/>
              </a:ext>
            </a:extLst>
          </p:cNvPr>
          <p:cNvSpPr>
            <a:spLocks noGrp="1"/>
          </p:cNvSpPr>
          <p:nvPr>
            <p:ph idx="1"/>
          </p:nvPr>
        </p:nvSpPr>
        <p:spPr/>
        <p:txBody>
          <a:bodyPr/>
          <a:lstStyle/>
          <a:p>
            <a:pPr>
              <a:spcAft>
                <a:spcPts val="1200"/>
              </a:spcAft>
            </a:pPr>
            <a:r>
              <a:rPr lang="en-GB" dirty="0"/>
              <a:t>External RAM region</a:t>
            </a:r>
          </a:p>
          <a:p>
            <a:pPr lvl="1">
              <a:spcBef>
                <a:spcPts val="600"/>
              </a:spcBef>
            </a:pPr>
            <a:r>
              <a:rPr lang="en-GB" dirty="0"/>
              <a:t>Primarily used to store large data blocks or memory caches</a:t>
            </a:r>
          </a:p>
          <a:p>
            <a:pPr lvl="1">
              <a:spcBef>
                <a:spcPts val="600"/>
              </a:spcBef>
            </a:pPr>
            <a:r>
              <a:rPr lang="en-GB" dirty="0"/>
              <a:t>Off-chip memory, slower than on-chip SRAM region</a:t>
            </a:r>
          </a:p>
          <a:p>
            <a:pPr lvl="1">
              <a:spcBef>
                <a:spcPts val="600"/>
              </a:spcBef>
            </a:pPr>
            <a:endParaRPr lang="en-GB" dirty="0"/>
          </a:p>
          <a:p>
            <a:pPr>
              <a:spcAft>
                <a:spcPts val="1200"/>
              </a:spcAft>
            </a:pPr>
            <a:r>
              <a:rPr lang="en-GB" dirty="0"/>
              <a:t>External device region</a:t>
            </a:r>
          </a:p>
          <a:p>
            <a:pPr lvl="1">
              <a:spcBef>
                <a:spcPts val="600"/>
              </a:spcBef>
            </a:pPr>
            <a:r>
              <a:rPr lang="en-GB" dirty="0"/>
              <a:t>Primarily used to map to external devices</a:t>
            </a:r>
          </a:p>
          <a:p>
            <a:pPr lvl="1">
              <a:spcBef>
                <a:spcPts val="600"/>
              </a:spcBef>
            </a:pPr>
            <a:r>
              <a:rPr lang="en-GB" dirty="0"/>
              <a:t>Off-chip devices, such as SD cards</a:t>
            </a:r>
          </a:p>
          <a:p>
            <a:pPr lvl="1">
              <a:spcBef>
                <a:spcPts val="600"/>
              </a:spcBef>
            </a:pPr>
            <a:endParaRPr lang="en-GB" dirty="0"/>
          </a:p>
          <a:p>
            <a:pPr>
              <a:spcAft>
                <a:spcPts val="1200"/>
              </a:spcAft>
            </a:pPr>
            <a:r>
              <a:rPr lang="en-GB" dirty="0"/>
              <a:t>PPB</a:t>
            </a:r>
          </a:p>
          <a:p>
            <a:pPr lvl="1">
              <a:spcBef>
                <a:spcPts val="600"/>
              </a:spcBef>
            </a:pPr>
            <a:r>
              <a:rPr lang="en-GB" dirty="0"/>
              <a:t>Provides access to internal and external processor resources</a:t>
            </a:r>
          </a:p>
          <a:p>
            <a:endParaRPr lang="en-US" dirty="0"/>
          </a:p>
        </p:txBody>
      </p:sp>
    </p:spTree>
    <p:extLst>
      <p:ext uri="{BB962C8B-B14F-4D97-AF65-F5344CB8AC3E}">
        <p14:creationId xmlns:p14="http://schemas.microsoft.com/office/powerpoint/2010/main" val="322848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EE61-853A-484C-BDB0-AAD075B5D695}"/>
              </a:ext>
            </a:extLst>
          </p:cNvPr>
          <p:cNvSpPr>
            <a:spLocks noGrp="1"/>
          </p:cNvSpPr>
          <p:nvPr>
            <p:ph type="title"/>
          </p:nvPr>
        </p:nvSpPr>
        <p:spPr/>
        <p:txBody>
          <a:bodyPr/>
          <a:lstStyle/>
          <a:p>
            <a:r>
              <a:rPr lang="en-GB" dirty="0"/>
              <a:t>Cortex-M4 Memory Map Example</a:t>
            </a:r>
            <a:endParaRPr lang="en-US" dirty="0"/>
          </a:p>
        </p:txBody>
      </p:sp>
      <p:grpSp>
        <p:nvGrpSpPr>
          <p:cNvPr id="4" name="Group 3">
            <a:extLst>
              <a:ext uri="{FF2B5EF4-FFF2-40B4-BE49-F238E27FC236}">
                <a16:creationId xmlns:a16="http://schemas.microsoft.com/office/drawing/2014/main" id="{978571D6-9146-4474-A952-F37F966034C3}"/>
              </a:ext>
            </a:extLst>
          </p:cNvPr>
          <p:cNvGrpSpPr/>
          <p:nvPr/>
        </p:nvGrpSpPr>
        <p:grpSpPr>
          <a:xfrm>
            <a:off x="1028700" y="1302945"/>
            <a:ext cx="10134600" cy="4775200"/>
            <a:chOff x="1597819" y="1169989"/>
            <a:chExt cx="10134600" cy="4775200"/>
          </a:xfrm>
        </p:grpSpPr>
        <p:sp>
          <p:nvSpPr>
            <p:cNvPr id="5" name="Rectangle 4">
              <a:extLst>
                <a:ext uri="{FF2B5EF4-FFF2-40B4-BE49-F238E27FC236}">
                  <a16:creationId xmlns:a16="http://schemas.microsoft.com/office/drawing/2014/main" id="{AA273A65-54DC-4C4F-B761-7F41AE0C3D99}"/>
                </a:ext>
              </a:extLst>
            </p:cNvPr>
            <p:cNvSpPr/>
            <p:nvPr/>
          </p:nvSpPr>
          <p:spPr bwMode="auto">
            <a:xfrm>
              <a:off x="1597819" y="1169989"/>
              <a:ext cx="6905625" cy="3740150"/>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 name="Rectangle 5">
              <a:extLst>
                <a:ext uri="{FF2B5EF4-FFF2-40B4-BE49-F238E27FC236}">
                  <a16:creationId xmlns:a16="http://schemas.microsoft.com/office/drawing/2014/main" id="{04534A5F-1D36-4F44-B416-88F58CC8FCCB}"/>
                </a:ext>
              </a:extLst>
            </p:cNvPr>
            <p:cNvSpPr/>
            <p:nvPr/>
          </p:nvSpPr>
          <p:spPr bwMode="auto">
            <a:xfrm>
              <a:off x="1842295" y="2544765"/>
              <a:ext cx="6276974" cy="202420"/>
            </a:xfrm>
            <a:prstGeom prst="rect">
              <a:avLst/>
            </a:prstGeom>
            <a:solidFill>
              <a:schemeClr val="tx2">
                <a:lumMod val="20000"/>
                <a:lumOff val="80000"/>
                <a:alpha val="3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200" dirty="0"/>
                <a:t>AHB/ APB</a:t>
              </a:r>
            </a:p>
          </p:txBody>
        </p:sp>
        <p:sp>
          <p:nvSpPr>
            <p:cNvPr id="7" name="Rectangle 6">
              <a:extLst>
                <a:ext uri="{FF2B5EF4-FFF2-40B4-BE49-F238E27FC236}">
                  <a16:creationId xmlns:a16="http://schemas.microsoft.com/office/drawing/2014/main" id="{F3442401-FD8D-4C2B-98D0-262ACC4F8ED8}"/>
                </a:ext>
              </a:extLst>
            </p:cNvPr>
            <p:cNvSpPr/>
            <p:nvPr/>
          </p:nvSpPr>
          <p:spPr bwMode="auto">
            <a:xfrm>
              <a:off x="1597819" y="5268914"/>
              <a:ext cx="1379538" cy="676275"/>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600" dirty="0">
                  <a:solidFill>
                    <a:schemeClr val="bg1"/>
                  </a:solidFill>
                </a:rPr>
                <a:t>External SRAM,</a:t>
              </a:r>
            </a:p>
            <a:p>
              <a:pPr algn="ctr"/>
              <a:r>
                <a:rPr lang="en-GB" sz="1600" dirty="0">
                  <a:solidFill>
                    <a:schemeClr val="bg1"/>
                  </a:solidFill>
                </a:rPr>
                <a:t>FLASH</a:t>
              </a:r>
            </a:p>
          </p:txBody>
        </p:sp>
        <p:sp>
          <p:nvSpPr>
            <p:cNvPr id="8" name="Rectangle 7">
              <a:extLst>
                <a:ext uri="{FF2B5EF4-FFF2-40B4-BE49-F238E27FC236}">
                  <a16:creationId xmlns:a16="http://schemas.microsoft.com/office/drawing/2014/main" id="{BD3F0CEB-25EE-4774-82F7-038C8B87F05A}"/>
                </a:ext>
              </a:extLst>
            </p:cNvPr>
            <p:cNvSpPr/>
            <p:nvPr/>
          </p:nvSpPr>
          <p:spPr bwMode="auto">
            <a:xfrm>
              <a:off x="3439319" y="5268914"/>
              <a:ext cx="1276350" cy="676275"/>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600" dirty="0">
                  <a:solidFill>
                    <a:schemeClr val="bg1"/>
                  </a:solidFill>
                </a:rPr>
                <a:t>External LCD</a:t>
              </a:r>
            </a:p>
          </p:txBody>
        </p:sp>
        <p:sp>
          <p:nvSpPr>
            <p:cNvPr id="9" name="Rectangle 8">
              <a:extLst>
                <a:ext uri="{FF2B5EF4-FFF2-40B4-BE49-F238E27FC236}">
                  <a16:creationId xmlns:a16="http://schemas.microsoft.com/office/drawing/2014/main" id="{E3103E86-882D-4FB7-B330-8DFEE7304887}"/>
                </a:ext>
              </a:extLst>
            </p:cNvPr>
            <p:cNvSpPr/>
            <p:nvPr/>
          </p:nvSpPr>
          <p:spPr bwMode="auto">
            <a:xfrm>
              <a:off x="5050632" y="5268914"/>
              <a:ext cx="1720850" cy="676275"/>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600" dirty="0"/>
                <a:t>SD card</a:t>
              </a:r>
            </a:p>
          </p:txBody>
        </p:sp>
        <p:sp>
          <p:nvSpPr>
            <p:cNvPr id="10" name="Rectangle 9">
              <a:extLst>
                <a:ext uri="{FF2B5EF4-FFF2-40B4-BE49-F238E27FC236}">
                  <a16:creationId xmlns:a16="http://schemas.microsoft.com/office/drawing/2014/main" id="{1BFB9A6C-34D4-4D69-AFA1-FA5032EB9E4B}"/>
                </a:ext>
              </a:extLst>
            </p:cNvPr>
            <p:cNvSpPr/>
            <p:nvPr/>
          </p:nvSpPr>
          <p:spPr bwMode="auto">
            <a:xfrm>
              <a:off x="2864644" y="1395414"/>
              <a:ext cx="4225925" cy="781050"/>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solidFill>
                  <a:schemeClr val="bg1"/>
                </a:solidFill>
                <a:cs typeface="Arial" charset="0"/>
              </a:endParaRPr>
            </a:p>
          </p:txBody>
        </p:sp>
        <p:sp>
          <p:nvSpPr>
            <p:cNvPr id="11" name="Rectangle 10">
              <a:extLst>
                <a:ext uri="{FF2B5EF4-FFF2-40B4-BE49-F238E27FC236}">
                  <a16:creationId xmlns:a16="http://schemas.microsoft.com/office/drawing/2014/main" id="{FD6DC47E-1D02-452B-BA8A-13B705D1525B}"/>
                </a:ext>
              </a:extLst>
            </p:cNvPr>
            <p:cNvSpPr/>
            <p:nvPr/>
          </p:nvSpPr>
          <p:spPr bwMode="auto">
            <a:xfrm>
              <a:off x="4504532" y="1466852"/>
              <a:ext cx="2438400" cy="652462"/>
            </a:xfrm>
            <a:prstGeom prst="rect">
              <a:avLst/>
            </a:prstGeom>
            <a:solidFill>
              <a:schemeClr val="bg2">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endParaRPr lang="en-GB" sz="1200" dirty="0"/>
            </a:p>
          </p:txBody>
        </p:sp>
        <p:sp>
          <p:nvSpPr>
            <p:cNvPr id="12" name="Rectangle 11">
              <a:extLst>
                <a:ext uri="{FF2B5EF4-FFF2-40B4-BE49-F238E27FC236}">
                  <a16:creationId xmlns:a16="http://schemas.microsoft.com/office/drawing/2014/main" id="{9633C274-0D6D-4552-AC30-6CE6A1C9AE86}"/>
                </a:ext>
              </a:extLst>
            </p:cNvPr>
            <p:cNvSpPr/>
            <p:nvPr/>
          </p:nvSpPr>
          <p:spPr bwMode="auto">
            <a:xfrm>
              <a:off x="5103019" y="1527177"/>
              <a:ext cx="1701800" cy="525462"/>
            </a:xfrm>
            <a:prstGeom prst="rect">
              <a:avLst/>
            </a:prstGeom>
            <a:solidFill>
              <a:schemeClr val="bg2">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endParaRPr lang="en-GB" sz="1200" dirty="0"/>
            </a:p>
          </p:txBody>
        </p:sp>
        <p:sp>
          <p:nvSpPr>
            <p:cNvPr id="13" name="TextBox 15">
              <a:extLst>
                <a:ext uri="{FF2B5EF4-FFF2-40B4-BE49-F238E27FC236}">
                  <a16:creationId xmlns:a16="http://schemas.microsoft.com/office/drawing/2014/main" id="{8A8400FC-FCEF-4C07-ABEA-A9078283C73E}"/>
                </a:ext>
              </a:extLst>
            </p:cNvPr>
            <p:cNvSpPr txBox="1">
              <a:spLocks noChangeArrowheads="1"/>
            </p:cNvSpPr>
            <p:nvPr/>
          </p:nvSpPr>
          <p:spPr bwMode="auto">
            <a:xfrm>
              <a:off x="3169444" y="1608139"/>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bg1"/>
                  </a:solidFill>
                </a:rPr>
                <a:t>Cortex-M4</a:t>
              </a:r>
            </a:p>
          </p:txBody>
        </p:sp>
        <p:sp>
          <p:nvSpPr>
            <p:cNvPr id="14" name="TextBox 16">
              <a:extLst>
                <a:ext uri="{FF2B5EF4-FFF2-40B4-BE49-F238E27FC236}">
                  <a16:creationId xmlns:a16="http://schemas.microsoft.com/office/drawing/2014/main" id="{92A53B76-EE4A-40DE-95E0-B90505876E76}"/>
                </a:ext>
              </a:extLst>
            </p:cNvPr>
            <p:cNvSpPr txBox="1">
              <a:spLocks noChangeArrowheads="1"/>
            </p:cNvSpPr>
            <p:nvPr/>
          </p:nvSpPr>
          <p:spPr bwMode="auto">
            <a:xfrm>
              <a:off x="4466432" y="1604964"/>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PPB</a:t>
              </a:r>
            </a:p>
          </p:txBody>
        </p:sp>
        <p:sp>
          <p:nvSpPr>
            <p:cNvPr id="15" name="TextBox 17">
              <a:extLst>
                <a:ext uri="{FF2B5EF4-FFF2-40B4-BE49-F238E27FC236}">
                  <a16:creationId xmlns:a16="http://schemas.microsoft.com/office/drawing/2014/main" id="{E348518C-C29F-4FEE-BDCD-7E4009F426A2}"/>
                </a:ext>
              </a:extLst>
            </p:cNvPr>
            <p:cNvSpPr txBox="1">
              <a:spLocks noChangeArrowheads="1"/>
            </p:cNvSpPr>
            <p:nvPr/>
          </p:nvSpPr>
          <p:spPr bwMode="auto">
            <a:xfrm>
              <a:off x="5103019" y="1611314"/>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SCS</a:t>
              </a:r>
            </a:p>
          </p:txBody>
        </p:sp>
        <p:sp>
          <p:nvSpPr>
            <p:cNvPr id="16" name="Rectangle 15">
              <a:extLst>
                <a:ext uri="{FF2B5EF4-FFF2-40B4-BE49-F238E27FC236}">
                  <a16:creationId xmlns:a16="http://schemas.microsoft.com/office/drawing/2014/main" id="{6230FE76-DEBF-4EFC-BD4A-650AED4C635C}"/>
                </a:ext>
              </a:extLst>
            </p:cNvPr>
            <p:cNvSpPr/>
            <p:nvPr/>
          </p:nvSpPr>
          <p:spPr bwMode="auto">
            <a:xfrm>
              <a:off x="5623719" y="1566864"/>
              <a:ext cx="1062038" cy="200025"/>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b="0" dirty="0">
                  <a:cs typeface="Arial" charset="0"/>
                </a:rPr>
                <a:t>NVIC</a:t>
              </a:r>
            </a:p>
          </p:txBody>
        </p:sp>
        <p:sp>
          <p:nvSpPr>
            <p:cNvPr id="17" name="Rectangle 16">
              <a:extLst>
                <a:ext uri="{FF2B5EF4-FFF2-40B4-BE49-F238E27FC236}">
                  <a16:creationId xmlns:a16="http://schemas.microsoft.com/office/drawing/2014/main" id="{7F6B4CAF-7BD3-4343-B2FA-7E60BB2D0B7B}"/>
                </a:ext>
              </a:extLst>
            </p:cNvPr>
            <p:cNvSpPr/>
            <p:nvPr/>
          </p:nvSpPr>
          <p:spPr bwMode="auto">
            <a:xfrm>
              <a:off x="5623719" y="1808164"/>
              <a:ext cx="1062038" cy="200025"/>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b="0" dirty="0">
                  <a:cs typeface="Arial" charset="0"/>
                </a:rPr>
                <a:t>Debug CTRL</a:t>
              </a:r>
            </a:p>
          </p:txBody>
        </p:sp>
        <p:sp>
          <p:nvSpPr>
            <p:cNvPr id="18" name="Rectangle 17">
              <a:extLst>
                <a:ext uri="{FF2B5EF4-FFF2-40B4-BE49-F238E27FC236}">
                  <a16:creationId xmlns:a16="http://schemas.microsoft.com/office/drawing/2014/main" id="{F292A97C-92F9-47AC-96DF-20A637CC91AB}"/>
                </a:ext>
              </a:extLst>
            </p:cNvPr>
            <p:cNvSpPr/>
            <p:nvPr/>
          </p:nvSpPr>
          <p:spPr bwMode="auto">
            <a:xfrm>
              <a:off x="1853407" y="3114677"/>
              <a:ext cx="1373187" cy="711200"/>
            </a:xfrm>
            <a:prstGeom prst="rect">
              <a:avLst/>
            </a:prstGeom>
            <a:solidFill>
              <a:schemeClr val="accent3">
                <a:alpha val="3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On-chip FLASH</a:t>
              </a:r>
            </a:p>
            <a:p>
              <a:pPr algn="ctr">
                <a:defRPr/>
              </a:pPr>
              <a:r>
                <a:rPr lang="en-GB" sz="1600" dirty="0"/>
                <a:t>(Code Region</a:t>
              </a:r>
              <a:r>
                <a:rPr lang="en-GB" dirty="0"/>
                <a:t>)</a:t>
              </a:r>
            </a:p>
          </p:txBody>
        </p:sp>
        <p:sp>
          <p:nvSpPr>
            <p:cNvPr id="19" name="Rectangle 18">
              <a:extLst>
                <a:ext uri="{FF2B5EF4-FFF2-40B4-BE49-F238E27FC236}">
                  <a16:creationId xmlns:a16="http://schemas.microsoft.com/office/drawing/2014/main" id="{7452DB3F-E0CF-48EF-A82D-F688DB312EA5}"/>
                </a:ext>
              </a:extLst>
            </p:cNvPr>
            <p:cNvSpPr/>
            <p:nvPr/>
          </p:nvSpPr>
          <p:spPr bwMode="auto">
            <a:xfrm>
              <a:off x="3844132" y="3114677"/>
              <a:ext cx="1308100" cy="711200"/>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600" dirty="0">
                  <a:solidFill>
                    <a:schemeClr val="bg1"/>
                  </a:solidFill>
                </a:rPr>
                <a:t>On-chip SRAM</a:t>
              </a:r>
            </a:p>
            <a:p>
              <a:pPr algn="ctr">
                <a:defRPr/>
              </a:pPr>
              <a:r>
                <a:rPr lang="en-GB" sz="1600" dirty="0">
                  <a:solidFill>
                    <a:schemeClr val="bg1"/>
                  </a:solidFill>
                </a:rPr>
                <a:t>(SRAM Region</a:t>
              </a:r>
              <a:r>
                <a:rPr lang="en-GB" b="0" dirty="0">
                  <a:solidFill>
                    <a:schemeClr val="bg1"/>
                  </a:solidFill>
                </a:rPr>
                <a:t>)</a:t>
              </a:r>
              <a:endParaRPr lang="en-GB" b="0" dirty="0">
                <a:solidFill>
                  <a:schemeClr val="bg1"/>
                </a:solidFill>
                <a:cs typeface="Arial" charset="0"/>
              </a:endParaRPr>
            </a:p>
          </p:txBody>
        </p:sp>
        <p:sp>
          <p:nvSpPr>
            <p:cNvPr id="20" name="Rectangle 19">
              <a:extLst>
                <a:ext uri="{FF2B5EF4-FFF2-40B4-BE49-F238E27FC236}">
                  <a16:creationId xmlns:a16="http://schemas.microsoft.com/office/drawing/2014/main" id="{69808258-69ED-4D38-A052-77A6FA203921}"/>
                </a:ext>
              </a:extLst>
            </p:cNvPr>
            <p:cNvSpPr/>
            <p:nvPr/>
          </p:nvSpPr>
          <p:spPr bwMode="auto">
            <a:xfrm>
              <a:off x="5841207" y="3114677"/>
              <a:ext cx="2470150" cy="711200"/>
            </a:xfrm>
            <a:prstGeom prst="rect">
              <a:avLst/>
            </a:prstGeom>
            <a:solidFill>
              <a:schemeClr val="accent4">
                <a:alpha val="3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endParaRPr lang="en-GB" sz="1200" dirty="0"/>
            </a:p>
          </p:txBody>
        </p:sp>
        <p:sp>
          <p:nvSpPr>
            <p:cNvPr id="21" name="TextBox 25">
              <a:extLst>
                <a:ext uri="{FF2B5EF4-FFF2-40B4-BE49-F238E27FC236}">
                  <a16:creationId xmlns:a16="http://schemas.microsoft.com/office/drawing/2014/main" id="{14F7020D-74CE-445A-8A7F-614924745C95}"/>
                </a:ext>
              </a:extLst>
            </p:cNvPr>
            <p:cNvSpPr txBox="1">
              <a:spLocks noChangeArrowheads="1"/>
            </p:cNvSpPr>
            <p:nvPr/>
          </p:nvSpPr>
          <p:spPr bwMode="auto">
            <a:xfrm>
              <a:off x="6184107" y="3479802"/>
              <a:ext cx="193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Peripheral Region</a:t>
              </a:r>
            </a:p>
          </p:txBody>
        </p:sp>
        <p:sp>
          <p:nvSpPr>
            <p:cNvPr id="22" name="Rectangle 21">
              <a:extLst>
                <a:ext uri="{FF2B5EF4-FFF2-40B4-BE49-F238E27FC236}">
                  <a16:creationId xmlns:a16="http://schemas.microsoft.com/office/drawing/2014/main" id="{3071A2EE-B940-466E-BB95-B215CE81FDFB}"/>
                </a:ext>
              </a:extLst>
            </p:cNvPr>
            <p:cNvSpPr/>
            <p:nvPr/>
          </p:nvSpPr>
          <p:spPr bwMode="auto">
            <a:xfrm>
              <a:off x="2005807" y="4046539"/>
              <a:ext cx="2327275" cy="573088"/>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600" dirty="0">
                  <a:solidFill>
                    <a:schemeClr val="bg1"/>
                  </a:solidFill>
                </a:rPr>
                <a:t>External memory interface</a:t>
              </a:r>
            </a:p>
            <a:p>
              <a:pPr algn="ctr"/>
              <a:r>
                <a:rPr lang="en-GB" sz="1600" dirty="0">
                  <a:solidFill>
                    <a:schemeClr val="bg1"/>
                  </a:solidFill>
                </a:rPr>
                <a:t>(External RAM Region)</a:t>
              </a:r>
            </a:p>
          </p:txBody>
        </p:sp>
        <p:sp>
          <p:nvSpPr>
            <p:cNvPr id="23" name="Rectangle 22">
              <a:extLst>
                <a:ext uri="{FF2B5EF4-FFF2-40B4-BE49-F238E27FC236}">
                  <a16:creationId xmlns:a16="http://schemas.microsoft.com/office/drawing/2014/main" id="{CDBFD397-EFD9-4347-9DAB-9434DA3B935C}"/>
                </a:ext>
              </a:extLst>
            </p:cNvPr>
            <p:cNvSpPr/>
            <p:nvPr/>
          </p:nvSpPr>
          <p:spPr bwMode="auto">
            <a:xfrm>
              <a:off x="4547394" y="4046539"/>
              <a:ext cx="2352675" cy="573088"/>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600" dirty="0"/>
                <a:t>External device interface</a:t>
              </a:r>
            </a:p>
            <a:p>
              <a:pPr algn="ctr"/>
              <a:r>
                <a:rPr lang="en-GB" sz="1600" dirty="0"/>
                <a:t>(External Device Region)</a:t>
              </a:r>
            </a:p>
          </p:txBody>
        </p:sp>
        <p:sp>
          <p:nvSpPr>
            <p:cNvPr id="24" name="Rectangle 23">
              <a:extLst>
                <a:ext uri="{FF2B5EF4-FFF2-40B4-BE49-F238E27FC236}">
                  <a16:creationId xmlns:a16="http://schemas.microsoft.com/office/drawing/2014/main" id="{A855CC2A-615B-4B4C-A400-DD03294A23A4}"/>
                </a:ext>
              </a:extLst>
            </p:cNvPr>
            <p:cNvSpPr/>
            <p:nvPr/>
          </p:nvSpPr>
          <p:spPr bwMode="auto">
            <a:xfrm>
              <a:off x="5953919" y="3173414"/>
              <a:ext cx="635000" cy="293688"/>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Timer</a:t>
              </a:r>
            </a:p>
          </p:txBody>
        </p:sp>
        <p:sp>
          <p:nvSpPr>
            <p:cNvPr id="25" name="Rectangle 24">
              <a:extLst>
                <a:ext uri="{FF2B5EF4-FFF2-40B4-BE49-F238E27FC236}">
                  <a16:creationId xmlns:a16="http://schemas.microsoft.com/office/drawing/2014/main" id="{63BC391A-82F4-4ED1-9286-54A758AFA677}"/>
                </a:ext>
              </a:extLst>
            </p:cNvPr>
            <p:cNvSpPr/>
            <p:nvPr/>
          </p:nvSpPr>
          <p:spPr bwMode="auto">
            <a:xfrm>
              <a:off x="6736557" y="3173414"/>
              <a:ext cx="636587" cy="293688"/>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UART</a:t>
              </a:r>
            </a:p>
          </p:txBody>
        </p:sp>
        <p:sp>
          <p:nvSpPr>
            <p:cNvPr id="26" name="Rectangle 25">
              <a:extLst>
                <a:ext uri="{FF2B5EF4-FFF2-40B4-BE49-F238E27FC236}">
                  <a16:creationId xmlns:a16="http://schemas.microsoft.com/office/drawing/2014/main" id="{D25BAE86-145F-424B-89F4-03567F475AFF}"/>
                </a:ext>
              </a:extLst>
            </p:cNvPr>
            <p:cNvSpPr/>
            <p:nvPr/>
          </p:nvSpPr>
          <p:spPr bwMode="auto">
            <a:xfrm>
              <a:off x="7525544" y="3173414"/>
              <a:ext cx="635000" cy="293688"/>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GPIO</a:t>
              </a:r>
            </a:p>
          </p:txBody>
        </p:sp>
        <p:sp>
          <p:nvSpPr>
            <p:cNvPr id="27" name="Up-Down Arrow 93">
              <a:extLst>
                <a:ext uri="{FF2B5EF4-FFF2-40B4-BE49-F238E27FC236}">
                  <a16:creationId xmlns:a16="http://schemas.microsoft.com/office/drawing/2014/main" id="{6889C873-4E68-47C6-9B97-DC3FE8B7850A}"/>
                </a:ext>
              </a:extLst>
            </p:cNvPr>
            <p:cNvSpPr/>
            <p:nvPr/>
          </p:nvSpPr>
          <p:spPr bwMode="auto">
            <a:xfrm>
              <a:off x="6939757" y="2779714"/>
              <a:ext cx="211137" cy="3175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8" name="Up-Down Arrow 94">
              <a:extLst>
                <a:ext uri="{FF2B5EF4-FFF2-40B4-BE49-F238E27FC236}">
                  <a16:creationId xmlns:a16="http://schemas.microsoft.com/office/drawing/2014/main" id="{8650BB29-E329-4513-894B-B7A45FFB29E1}"/>
                </a:ext>
              </a:extLst>
            </p:cNvPr>
            <p:cNvSpPr/>
            <p:nvPr/>
          </p:nvSpPr>
          <p:spPr bwMode="auto">
            <a:xfrm>
              <a:off x="4441032" y="2779714"/>
              <a:ext cx="211137" cy="3175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9" name="Up-Down Arrow 95">
              <a:extLst>
                <a:ext uri="{FF2B5EF4-FFF2-40B4-BE49-F238E27FC236}">
                  <a16:creationId xmlns:a16="http://schemas.microsoft.com/office/drawing/2014/main" id="{D0B93E01-B341-4706-8BE5-3BD8E4507A04}"/>
                </a:ext>
              </a:extLst>
            </p:cNvPr>
            <p:cNvSpPr/>
            <p:nvPr/>
          </p:nvSpPr>
          <p:spPr bwMode="auto">
            <a:xfrm>
              <a:off x="2353469" y="2779714"/>
              <a:ext cx="209550" cy="3175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0" name="Up-Down Arrow 96">
              <a:extLst>
                <a:ext uri="{FF2B5EF4-FFF2-40B4-BE49-F238E27FC236}">
                  <a16:creationId xmlns:a16="http://schemas.microsoft.com/office/drawing/2014/main" id="{0DB98D72-0AEE-4190-BED6-7777FD514804}"/>
                </a:ext>
              </a:extLst>
            </p:cNvPr>
            <p:cNvSpPr/>
            <p:nvPr/>
          </p:nvSpPr>
          <p:spPr bwMode="auto">
            <a:xfrm>
              <a:off x="3396457" y="2779714"/>
              <a:ext cx="211137" cy="126682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1" name="Up-Down Arrow 97">
              <a:extLst>
                <a:ext uri="{FF2B5EF4-FFF2-40B4-BE49-F238E27FC236}">
                  <a16:creationId xmlns:a16="http://schemas.microsoft.com/office/drawing/2014/main" id="{6B068F69-979D-4E96-B7ED-CB4FF1B2A41C}"/>
                </a:ext>
              </a:extLst>
            </p:cNvPr>
            <p:cNvSpPr/>
            <p:nvPr/>
          </p:nvSpPr>
          <p:spPr bwMode="auto">
            <a:xfrm>
              <a:off x="5395119" y="2779714"/>
              <a:ext cx="209550" cy="126682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2" name="Up-Down Arrow 98">
              <a:extLst>
                <a:ext uri="{FF2B5EF4-FFF2-40B4-BE49-F238E27FC236}">
                  <a16:creationId xmlns:a16="http://schemas.microsoft.com/office/drawing/2014/main" id="{F784D39C-70CD-4139-8BB7-F9BA558135A4}"/>
                </a:ext>
              </a:extLst>
            </p:cNvPr>
            <p:cNvSpPr/>
            <p:nvPr/>
          </p:nvSpPr>
          <p:spPr bwMode="auto">
            <a:xfrm>
              <a:off x="4996657" y="2195514"/>
              <a:ext cx="211137" cy="319088"/>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3" name="TextBox 39">
              <a:extLst>
                <a:ext uri="{FF2B5EF4-FFF2-40B4-BE49-F238E27FC236}">
                  <a16:creationId xmlns:a16="http://schemas.microsoft.com/office/drawing/2014/main" id="{B38A5348-2931-4B97-994A-36AA23DB8C3D}"/>
                </a:ext>
              </a:extLst>
            </p:cNvPr>
            <p:cNvSpPr txBox="1">
              <a:spLocks noChangeArrowheads="1"/>
            </p:cNvSpPr>
            <p:nvPr/>
          </p:nvSpPr>
          <p:spPr bwMode="auto">
            <a:xfrm>
              <a:off x="1632744" y="1169989"/>
              <a:ext cx="906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Chip Silicon</a:t>
              </a:r>
            </a:p>
          </p:txBody>
        </p:sp>
        <p:sp>
          <p:nvSpPr>
            <p:cNvPr id="34" name="Up-Down Arrow 100">
              <a:extLst>
                <a:ext uri="{FF2B5EF4-FFF2-40B4-BE49-F238E27FC236}">
                  <a16:creationId xmlns:a16="http://schemas.microsoft.com/office/drawing/2014/main" id="{C336F3BD-F9DB-4AF7-89E0-73FBA1A975A4}"/>
                </a:ext>
              </a:extLst>
            </p:cNvPr>
            <p:cNvSpPr/>
            <p:nvPr/>
          </p:nvSpPr>
          <p:spPr bwMode="auto">
            <a:xfrm>
              <a:off x="2275682" y="4637089"/>
              <a:ext cx="211137" cy="6096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5" name="Up-Down Arrow 101">
              <a:extLst>
                <a:ext uri="{FF2B5EF4-FFF2-40B4-BE49-F238E27FC236}">
                  <a16:creationId xmlns:a16="http://schemas.microsoft.com/office/drawing/2014/main" id="{FFB3053B-AFB8-4FED-AC55-F5EBAFCF5523}"/>
                </a:ext>
              </a:extLst>
            </p:cNvPr>
            <p:cNvSpPr/>
            <p:nvPr/>
          </p:nvSpPr>
          <p:spPr bwMode="auto">
            <a:xfrm>
              <a:off x="3852069" y="4637089"/>
              <a:ext cx="211138" cy="6096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6" name="Up-Down Arrow 102">
              <a:extLst>
                <a:ext uri="{FF2B5EF4-FFF2-40B4-BE49-F238E27FC236}">
                  <a16:creationId xmlns:a16="http://schemas.microsoft.com/office/drawing/2014/main" id="{008DA4CA-C1CB-45BB-9D13-45375B23C665}"/>
                </a:ext>
              </a:extLst>
            </p:cNvPr>
            <p:cNvSpPr/>
            <p:nvPr/>
          </p:nvSpPr>
          <p:spPr bwMode="auto">
            <a:xfrm>
              <a:off x="5734844" y="4637089"/>
              <a:ext cx="211138" cy="6096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grpSp>
          <p:nvGrpSpPr>
            <p:cNvPr id="37" name="Gruppierung 3">
              <a:extLst>
                <a:ext uri="{FF2B5EF4-FFF2-40B4-BE49-F238E27FC236}">
                  <a16:creationId xmlns:a16="http://schemas.microsoft.com/office/drawing/2014/main" id="{B65FE97D-6E11-45F8-870B-1ED86161FDEF}"/>
                </a:ext>
              </a:extLst>
            </p:cNvPr>
            <p:cNvGrpSpPr/>
            <p:nvPr/>
          </p:nvGrpSpPr>
          <p:grpSpPr>
            <a:xfrm>
              <a:off x="9522619" y="1295400"/>
              <a:ext cx="2209800" cy="3505200"/>
              <a:chOff x="8905876" y="1295400"/>
              <a:chExt cx="2826543" cy="4560886"/>
            </a:xfrm>
          </p:grpSpPr>
          <p:sp>
            <p:nvSpPr>
              <p:cNvPr id="38" name="Rectangle 3">
                <a:extLst>
                  <a:ext uri="{FF2B5EF4-FFF2-40B4-BE49-F238E27FC236}">
                    <a16:creationId xmlns:a16="http://schemas.microsoft.com/office/drawing/2014/main" id="{29F1748A-69C6-41DF-A3AC-4B65D95FA89B}"/>
                  </a:ext>
                </a:extLst>
              </p:cNvPr>
              <p:cNvSpPr/>
              <p:nvPr/>
            </p:nvSpPr>
            <p:spPr bwMode="auto">
              <a:xfrm>
                <a:off x="8905876" y="1335735"/>
                <a:ext cx="1718770" cy="473938"/>
              </a:xfrm>
              <a:prstGeom prst="rect">
                <a:avLst/>
              </a:prstGeom>
              <a:solidFill>
                <a:srgbClr val="FBD0AD">
                  <a:alpha val="30000"/>
                </a:srgb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200" dirty="0"/>
                  <a:t>Vendor specific</a:t>
                </a:r>
              </a:p>
              <a:p>
                <a:pPr algn="ctr"/>
                <a:r>
                  <a:rPr lang="en-GB" sz="1200" dirty="0"/>
                  <a:t>Memory</a:t>
                </a:r>
              </a:p>
            </p:txBody>
          </p:sp>
          <p:sp>
            <p:nvSpPr>
              <p:cNvPr id="39" name="Rectangle 7">
                <a:extLst>
                  <a:ext uri="{FF2B5EF4-FFF2-40B4-BE49-F238E27FC236}">
                    <a16:creationId xmlns:a16="http://schemas.microsoft.com/office/drawing/2014/main" id="{241B2862-B57E-4D4E-858F-6EC26D6FAAB8}"/>
                  </a:ext>
                </a:extLst>
              </p:cNvPr>
              <p:cNvSpPr/>
              <p:nvPr/>
            </p:nvSpPr>
            <p:spPr bwMode="auto">
              <a:xfrm>
                <a:off x="8905876" y="2219746"/>
                <a:ext cx="1718770" cy="1008379"/>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t>External device</a:t>
                </a:r>
              </a:p>
            </p:txBody>
          </p:sp>
          <p:sp>
            <p:nvSpPr>
              <p:cNvPr id="40" name="Rectangle 9">
                <a:extLst>
                  <a:ext uri="{FF2B5EF4-FFF2-40B4-BE49-F238E27FC236}">
                    <a16:creationId xmlns:a16="http://schemas.microsoft.com/office/drawing/2014/main" id="{C6EE9BF3-C307-452F-835C-B5CAF22C23DA}"/>
                  </a:ext>
                </a:extLst>
              </p:cNvPr>
              <p:cNvSpPr/>
              <p:nvPr/>
            </p:nvSpPr>
            <p:spPr bwMode="auto">
              <a:xfrm>
                <a:off x="8905876" y="3228125"/>
                <a:ext cx="1718770" cy="1008379"/>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b="0" dirty="0">
                    <a:solidFill>
                      <a:schemeClr val="bg1"/>
                    </a:solidFill>
                  </a:rPr>
                  <a:t>External RAM</a:t>
                </a:r>
              </a:p>
            </p:txBody>
          </p:sp>
          <p:sp>
            <p:nvSpPr>
              <p:cNvPr id="41" name="Rectangle 10">
                <a:extLst>
                  <a:ext uri="{FF2B5EF4-FFF2-40B4-BE49-F238E27FC236}">
                    <a16:creationId xmlns:a16="http://schemas.microsoft.com/office/drawing/2014/main" id="{0E9BF1AD-9751-4FB6-8107-BFA08DECB09B}"/>
                  </a:ext>
                </a:extLst>
              </p:cNvPr>
              <p:cNvSpPr/>
              <p:nvPr/>
            </p:nvSpPr>
            <p:spPr bwMode="auto">
              <a:xfrm>
                <a:off x="8905876" y="4236504"/>
                <a:ext cx="1718770" cy="504189"/>
              </a:xfrm>
              <a:prstGeom prst="rect">
                <a:avLst/>
              </a:prstGeom>
              <a:solidFill>
                <a:schemeClr val="accent4">
                  <a:alpha val="3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200" dirty="0"/>
                  <a:t>Peripherals</a:t>
                </a:r>
              </a:p>
            </p:txBody>
          </p:sp>
          <p:sp>
            <p:nvSpPr>
              <p:cNvPr id="42" name="Rectangle 11">
                <a:extLst>
                  <a:ext uri="{FF2B5EF4-FFF2-40B4-BE49-F238E27FC236}">
                    <a16:creationId xmlns:a16="http://schemas.microsoft.com/office/drawing/2014/main" id="{8AFD105E-81C1-4E7D-BCAF-3ED140E56761}"/>
                  </a:ext>
                </a:extLst>
              </p:cNvPr>
              <p:cNvSpPr/>
              <p:nvPr/>
            </p:nvSpPr>
            <p:spPr bwMode="auto">
              <a:xfrm>
                <a:off x="8905876" y="4740694"/>
                <a:ext cx="1718770" cy="504189"/>
              </a:xfrm>
              <a:prstGeom prst="rect">
                <a:avLst/>
              </a:prstGeom>
              <a:solidFill>
                <a:schemeClr val="accent3">
                  <a:lumMod val="75000"/>
                  <a:alpha val="3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200" dirty="0"/>
                  <a:t>SRAM</a:t>
                </a:r>
              </a:p>
            </p:txBody>
          </p:sp>
          <p:sp>
            <p:nvSpPr>
              <p:cNvPr id="43" name="Rectangle 12">
                <a:extLst>
                  <a:ext uri="{FF2B5EF4-FFF2-40B4-BE49-F238E27FC236}">
                    <a16:creationId xmlns:a16="http://schemas.microsoft.com/office/drawing/2014/main" id="{73C77B2C-43F5-4552-B784-52F05189941D}"/>
                  </a:ext>
                </a:extLst>
              </p:cNvPr>
              <p:cNvSpPr/>
              <p:nvPr/>
            </p:nvSpPr>
            <p:spPr bwMode="auto">
              <a:xfrm>
                <a:off x="8905876" y="5244883"/>
                <a:ext cx="1718770" cy="504189"/>
              </a:xfrm>
              <a:prstGeom prst="rect">
                <a:avLst/>
              </a:prstGeom>
              <a:solidFill>
                <a:schemeClr val="accent3">
                  <a:alpha val="3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r>
                  <a:rPr lang="en-GB" sz="1200" dirty="0"/>
                  <a:t>Code</a:t>
                </a:r>
              </a:p>
            </p:txBody>
          </p:sp>
          <p:sp>
            <p:nvSpPr>
              <p:cNvPr id="44" name="TextBox 17">
                <a:extLst>
                  <a:ext uri="{FF2B5EF4-FFF2-40B4-BE49-F238E27FC236}">
                    <a16:creationId xmlns:a16="http://schemas.microsoft.com/office/drawing/2014/main" id="{C3E2ECDF-7E08-44F3-8DF7-5028E0F05566}"/>
                  </a:ext>
                </a:extLst>
              </p:cNvPr>
              <p:cNvSpPr txBox="1"/>
              <p:nvPr/>
            </p:nvSpPr>
            <p:spPr>
              <a:xfrm>
                <a:off x="10555751" y="1295400"/>
                <a:ext cx="1153099" cy="276958"/>
              </a:xfrm>
              <a:prstGeom prst="rect">
                <a:avLst/>
              </a:prstGeom>
              <a:noFill/>
            </p:spPr>
            <p:txBody>
              <a:bodyPr>
                <a:spAutoFit/>
              </a:bodyPr>
              <a:lstStyle/>
              <a:p>
                <a:pPr>
                  <a:defRPr/>
                </a:pPr>
                <a:r>
                  <a:rPr lang="en-GB" sz="1050" b="0" spc="10" dirty="0"/>
                  <a:t>0xFFFFFFFF</a:t>
                </a:r>
              </a:p>
            </p:txBody>
          </p:sp>
          <p:sp>
            <p:nvSpPr>
              <p:cNvPr id="45" name="TextBox 18">
                <a:extLst>
                  <a:ext uri="{FF2B5EF4-FFF2-40B4-BE49-F238E27FC236}">
                    <a16:creationId xmlns:a16="http://schemas.microsoft.com/office/drawing/2014/main" id="{5F8AABA3-B715-47AC-9143-330CC2B2C76B}"/>
                  </a:ext>
                </a:extLst>
              </p:cNvPr>
              <p:cNvSpPr txBox="1"/>
              <p:nvPr/>
            </p:nvSpPr>
            <p:spPr>
              <a:xfrm>
                <a:off x="10537620" y="2001265"/>
                <a:ext cx="1153099" cy="276958"/>
              </a:xfrm>
              <a:prstGeom prst="rect">
                <a:avLst/>
              </a:prstGeom>
              <a:noFill/>
            </p:spPr>
            <p:txBody>
              <a:bodyPr>
                <a:spAutoFit/>
              </a:bodyPr>
              <a:lstStyle/>
              <a:p>
                <a:pPr algn="just">
                  <a:defRPr/>
                </a:pPr>
                <a:r>
                  <a:rPr lang="en-GB" sz="1050" b="0" spc="10" dirty="0"/>
                  <a:t>0xE0000000</a:t>
                </a:r>
              </a:p>
            </p:txBody>
          </p:sp>
          <p:sp>
            <p:nvSpPr>
              <p:cNvPr id="46" name="Rectangle 23">
                <a:extLst>
                  <a:ext uri="{FF2B5EF4-FFF2-40B4-BE49-F238E27FC236}">
                    <a16:creationId xmlns:a16="http://schemas.microsoft.com/office/drawing/2014/main" id="{A82C8312-A2A2-4E8E-8239-3AFECA2CAD33}"/>
                  </a:ext>
                </a:extLst>
              </p:cNvPr>
              <p:cNvSpPr/>
              <p:nvPr/>
            </p:nvSpPr>
            <p:spPr bwMode="auto">
              <a:xfrm>
                <a:off x="8905876" y="1809672"/>
                <a:ext cx="1718770" cy="410074"/>
              </a:xfrm>
              <a:prstGeom prst="rect">
                <a:avLst/>
              </a:prstGeom>
              <a:solidFill>
                <a:srgbClr val="FBD0AD">
                  <a:alpha val="30000"/>
                </a:srgb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PPB</a:t>
                </a:r>
                <a:endParaRPr lang="en-GB" sz="1100" dirty="0"/>
              </a:p>
            </p:txBody>
          </p:sp>
          <p:sp>
            <p:nvSpPr>
              <p:cNvPr id="47" name="TextBox 25">
                <a:extLst>
                  <a:ext uri="{FF2B5EF4-FFF2-40B4-BE49-F238E27FC236}">
                    <a16:creationId xmlns:a16="http://schemas.microsoft.com/office/drawing/2014/main" id="{097E1CA3-8181-492C-B197-0724452125C2}"/>
                  </a:ext>
                </a:extLst>
              </p:cNvPr>
              <p:cNvSpPr txBox="1"/>
              <p:nvPr/>
            </p:nvSpPr>
            <p:spPr>
              <a:xfrm>
                <a:off x="10555751" y="2176051"/>
                <a:ext cx="1153099" cy="276958"/>
              </a:xfrm>
              <a:prstGeom prst="rect">
                <a:avLst/>
              </a:prstGeom>
              <a:noFill/>
            </p:spPr>
            <p:txBody>
              <a:bodyPr>
                <a:spAutoFit/>
              </a:bodyPr>
              <a:lstStyle/>
              <a:p>
                <a:pPr>
                  <a:defRPr/>
                </a:pPr>
                <a:r>
                  <a:rPr lang="en-GB" sz="1050" b="0" spc="10" dirty="0"/>
                  <a:t>0xDFFFFFFF</a:t>
                </a:r>
              </a:p>
            </p:txBody>
          </p:sp>
          <p:sp>
            <p:nvSpPr>
              <p:cNvPr id="48" name="TextBox 26">
                <a:extLst>
                  <a:ext uri="{FF2B5EF4-FFF2-40B4-BE49-F238E27FC236}">
                    <a16:creationId xmlns:a16="http://schemas.microsoft.com/office/drawing/2014/main" id="{38831049-1465-4100-AD8D-AF58E3045730}"/>
                  </a:ext>
                </a:extLst>
              </p:cNvPr>
              <p:cNvSpPr txBox="1"/>
              <p:nvPr/>
            </p:nvSpPr>
            <p:spPr>
              <a:xfrm>
                <a:off x="10566629" y="3031491"/>
                <a:ext cx="1153099" cy="276958"/>
              </a:xfrm>
              <a:prstGeom prst="rect">
                <a:avLst/>
              </a:prstGeom>
              <a:noFill/>
            </p:spPr>
            <p:txBody>
              <a:bodyPr>
                <a:spAutoFit/>
              </a:bodyPr>
              <a:lstStyle/>
              <a:p>
                <a:pPr>
                  <a:defRPr/>
                </a:pPr>
                <a:r>
                  <a:rPr lang="en-GB" sz="1050" b="0" spc="10" dirty="0"/>
                  <a:t>0xA0000000</a:t>
                </a:r>
              </a:p>
            </p:txBody>
          </p:sp>
          <p:sp>
            <p:nvSpPr>
              <p:cNvPr id="49" name="TextBox 27">
                <a:extLst>
                  <a:ext uri="{FF2B5EF4-FFF2-40B4-BE49-F238E27FC236}">
                    <a16:creationId xmlns:a16="http://schemas.microsoft.com/office/drawing/2014/main" id="{382F32FE-266C-4C4B-B58F-3CD767FCC7B1}"/>
                  </a:ext>
                </a:extLst>
              </p:cNvPr>
              <p:cNvSpPr txBox="1"/>
              <p:nvPr/>
            </p:nvSpPr>
            <p:spPr>
              <a:xfrm>
                <a:off x="10564815" y="3184430"/>
                <a:ext cx="1153099" cy="276958"/>
              </a:xfrm>
              <a:prstGeom prst="rect">
                <a:avLst/>
              </a:prstGeom>
              <a:noFill/>
            </p:spPr>
            <p:txBody>
              <a:bodyPr>
                <a:spAutoFit/>
              </a:bodyPr>
              <a:lstStyle/>
              <a:p>
                <a:pPr>
                  <a:defRPr/>
                </a:pPr>
                <a:r>
                  <a:rPr lang="en-GB" sz="1050" b="0" spc="10" dirty="0"/>
                  <a:t>0x9FFFFFFF</a:t>
                </a:r>
              </a:p>
            </p:txBody>
          </p:sp>
          <p:sp>
            <p:nvSpPr>
              <p:cNvPr id="50" name="TextBox 28">
                <a:extLst>
                  <a:ext uri="{FF2B5EF4-FFF2-40B4-BE49-F238E27FC236}">
                    <a16:creationId xmlns:a16="http://schemas.microsoft.com/office/drawing/2014/main" id="{C1F491BA-501B-4DE5-904B-D6637CB2CE3C}"/>
                  </a:ext>
                </a:extLst>
              </p:cNvPr>
              <p:cNvSpPr txBox="1"/>
              <p:nvPr/>
            </p:nvSpPr>
            <p:spPr>
              <a:xfrm>
                <a:off x="10575694" y="4033147"/>
                <a:ext cx="1153099" cy="276958"/>
              </a:xfrm>
              <a:prstGeom prst="rect">
                <a:avLst/>
              </a:prstGeom>
              <a:noFill/>
            </p:spPr>
            <p:txBody>
              <a:bodyPr>
                <a:spAutoFit/>
              </a:bodyPr>
              <a:lstStyle/>
              <a:p>
                <a:pPr>
                  <a:defRPr/>
                </a:pPr>
                <a:r>
                  <a:rPr lang="en-GB" sz="1050" b="0" spc="10" dirty="0"/>
                  <a:t>0x60000000</a:t>
                </a:r>
              </a:p>
            </p:txBody>
          </p:sp>
          <p:sp>
            <p:nvSpPr>
              <p:cNvPr id="51" name="TextBox 29">
                <a:extLst>
                  <a:ext uri="{FF2B5EF4-FFF2-40B4-BE49-F238E27FC236}">
                    <a16:creationId xmlns:a16="http://schemas.microsoft.com/office/drawing/2014/main" id="{ACB4D48E-E03E-48AC-90A1-3B29340D2CA0}"/>
                  </a:ext>
                </a:extLst>
              </p:cNvPr>
              <p:cNvSpPr txBox="1"/>
              <p:nvPr/>
            </p:nvSpPr>
            <p:spPr>
              <a:xfrm>
                <a:off x="10570255" y="4204572"/>
                <a:ext cx="1153099" cy="276958"/>
              </a:xfrm>
              <a:prstGeom prst="rect">
                <a:avLst/>
              </a:prstGeom>
              <a:noFill/>
            </p:spPr>
            <p:txBody>
              <a:bodyPr>
                <a:spAutoFit/>
              </a:bodyPr>
              <a:lstStyle/>
              <a:p>
                <a:pPr>
                  <a:defRPr/>
                </a:pPr>
                <a:r>
                  <a:rPr lang="en-GB" sz="1050" b="0" spc="10" dirty="0"/>
                  <a:t>0x5FFFFFFF</a:t>
                </a:r>
              </a:p>
            </p:txBody>
          </p:sp>
          <p:sp>
            <p:nvSpPr>
              <p:cNvPr id="52" name="TextBox 30">
                <a:extLst>
                  <a:ext uri="{FF2B5EF4-FFF2-40B4-BE49-F238E27FC236}">
                    <a16:creationId xmlns:a16="http://schemas.microsoft.com/office/drawing/2014/main" id="{884C47B4-B7AB-47EB-A5BE-DA2F024A5F9E}"/>
                  </a:ext>
                </a:extLst>
              </p:cNvPr>
              <p:cNvSpPr txBox="1"/>
              <p:nvPr/>
            </p:nvSpPr>
            <p:spPr>
              <a:xfrm>
                <a:off x="10570255" y="4555825"/>
                <a:ext cx="1153099" cy="276958"/>
              </a:xfrm>
              <a:prstGeom prst="rect">
                <a:avLst/>
              </a:prstGeom>
              <a:noFill/>
            </p:spPr>
            <p:txBody>
              <a:bodyPr>
                <a:spAutoFit/>
              </a:bodyPr>
              <a:lstStyle/>
              <a:p>
                <a:pPr>
                  <a:defRPr/>
                </a:pPr>
                <a:r>
                  <a:rPr lang="en-GB" sz="1050" b="0" spc="10" dirty="0"/>
                  <a:t>0x40000000</a:t>
                </a:r>
              </a:p>
            </p:txBody>
          </p:sp>
          <p:sp>
            <p:nvSpPr>
              <p:cNvPr id="53" name="TextBox 31">
                <a:extLst>
                  <a:ext uri="{FF2B5EF4-FFF2-40B4-BE49-F238E27FC236}">
                    <a16:creationId xmlns:a16="http://schemas.microsoft.com/office/drawing/2014/main" id="{22C3D7C7-1AB9-4E8E-8D39-B4653BF3782D}"/>
                  </a:ext>
                </a:extLst>
              </p:cNvPr>
              <p:cNvSpPr txBox="1"/>
              <p:nvPr/>
            </p:nvSpPr>
            <p:spPr>
              <a:xfrm>
                <a:off x="10570255" y="4695316"/>
                <a:ext cx="1153099" cy="276958"/>
              </a:xfrm>
              <a:prstGeom prst="rect">
                <a:avLst/>
              </a:prstGeom>
              <a:noFill/>
            </p:spPr>
            <p:txBody>
              <a:bodyPr>
                <a:spAutoFit/>
              </a:bodyPr>
              <a:lstStyle/>
              <a:p>
                <a:pPr>
                  <a:defRPr/>
                </a:pPr>
                <a:r>
                  <a:rPr lang="en-GB" sz="1050" b="0" spc="10" dirty="0"/>
                  <a:t>0x3FFFFFFF</a:t>
                </a:r>
              </a:p>
            </p:txBody>
          </p:sp>
          <p:sp>
            <p:nvSpPr>
              <p:cNvPr id="54" name="TextBox 33">
                <a:extLst>
                  <a:ext uri="{FF2B5EF4-FFF2-40B4-BE49-F238E27FC236}">
                    <a16:creationId xmlns:a16="http://schemas.microsoft.com/office/drawing/2014/main" id="{48982383-F54C-4F5F-82A3-CE9F24973E2D}"/>
                  </a:ext>
                </a:extLst>
              </p:cNvPr>
              <p:cNvSpPr txBox="1"/>
              <p:nvPr/>
            </p:nvSpPr>
            <p:spPr>
              <a:xfrm>
                <a:off x="10579320" y="5207910"/>
                <a:ext cx="1153099" cy="276958"/>
              </a:xfrm>
              <a:prstGeom prst="rect">
                <a:avLst/>
              </a:prstGeom>
              <a:noFill/>
            </p:spPr>
            <p:txBody>
              <a:bodyPr>
                <a:spAutoFit/>
              </a:bodyPr>
              <a:lstStyle/>
              <a:p>
                <a:pPr>
                  <a:defRPr/>
                </a:pPr>
                <a:r>
                  <a:rPr lang="en-GB" sz="1050" b="0" spc="10" dirty="0"/>
                  <a:t>0x1FFFFFFF</a:t>
                </a:r>
              </a:p>
            </p:txBody>
          </p:sp>
          <p:sp>
            <p:nvSpPr>
              <p:cNvPr id="55" name="TextBox 44">
                <a:extLst>
                  <a:ext uri="{FF2B5EF4-FFF2-40B4-BE49-F238E27FC236}">
                    <a16:creationId xmlns:a16="http://schemas.microsoft.com/office/drawing/2014/main" id="{641C68B4-44F7-4A86-BD40-DD8F7C173250}"/>
                  </a:ext>
                </a:extLst>
              </p:cNvPr>
              <p:cNvSpPr txBox="1"/>
              <p:nvPr/>
            </p:nvSpPr>
            <p:spPr>
              <a:xfrm>
                <a:off x="10577508" y="5065055"/>
                <a:ext cx="1153099" cy="276958"/>
              </a:xfrm>
              <a:prstGeom prst="rect">
                <a:avLst/>
              </a:prstGeom>
              <a:noFill/>
            </p:spPr>
            <p:txBody>
              <a:bodyPr>
                <a:spAutoFit/>
              </a:bodyPr>
              <a:lstStyle/>
              <a:p>
                <a:pPr>
                  <a:defRPr/>
                </a:pPr>
                <a:r>
                  <a:rPr lang="en-GB" sz="1050" b="0" spc="10" dirty="0"/>
                  <a:t>0x20000000</a:t>
                </a:r>
              </a:p>
            </p:txBody>
          </p:sp>
          <p:sp>
            <p:nvSpPr>
              <p:cNvPr id="56" name="TextBox 45">
                <a:extLst>
                  <a:ext uri="{FF2B5EF4-FFF2-40B4-BE49-F238E27FC236}">
                    <a16:creationId xmlns:a16="http://schemas.microsoft.com/office/drawing/2014/main" id="{5DBD0710-E633-4FF2-9C14-C1798EEC43AD}"/>
                  </a:ext>
                </a:extLst>
              </p:cNvPr>
              <p:cNvSpPr txBox="1"/>
              <p:nvPr/>
            </p:nvSpPr>
            <p:spPr>
              <a:xfrm>
                <a:off x="10575694" y="5579328"/>
                <a:ext cx="1153099" cy="276958"/>
              </a:xfrm>
              <a:prstGeom prst="rect">
                <a:avLst/>
              </a:prstGeom>
              <a:noFill/>
            </p:spPr>
            <p:txBody>
              <a:bodyPr>
                <a:spAutoFit/>
              </a:bodyPr>
              <a:lstStyle/>
              <a:p>
                <a:pPr>
                  <a:defRPr/>
                </a:pPr>
                <a:r>
                  <a:rPr lang="en-GB" sz="1050" b="0" spc="10" dirty="0"/>
                  <a:t>0x00000000</a:t>
                </a:r>
              </a:p>
            </p:txBody>
          </p:sp>
          <p:sp>
            <p:nvSpPr>
              <p:cNvPr id="57" name="TextBox 100">
                <a:extLst>
                  <a:ext uri="{FF2B5EF4-FFF2-40B4-BE49-F238E27FC236}">
                    <a16:creationId xmlns:a16="http://schemas.microsoft.com/office/drawing/2014/main" id="{7338009D-5E29-4DF5-9CD8-383538A96561}"/>
                  </a:ext>
                </a:extLst>
              </p:cNvPr>
              <p:cNvSpPr txBox="1"/>
              <p:nvPr/>
            </p:nvSpPr>
            <p:spPr>
              <a:xfrm>
                <a:off x="10544873" y="1765977"/>
                <a:ext cx="1153099" cy="276958"/>
              </a:xfrm>
              <a:prstGeom prst="rect">
                <a:avLst/>
              </a:prstGeom>
              <a:noFill/>
            </p:spPr>
            <p:txBody>
              <a:bodyPr>
                <a:spAutoFit/>
              </a:bodyPr>
              <a:lstStyle/>
              <a:p>
                <a:pPr algn="just">
                  <a:defRPr/>
                </a:pPr>
                <a:r>
                  <a:rPr lang="en-GB" sz="1050" b="0" spc="10" dirty="0"/>
                  <a:t>0xE00FFFFF</a:t>
                </a:r>
              </a:p>
            </p:txBody>
          </p:sp>
          <p:sp>
            <p:nvSpPr>
              <p:cNvPr id="58" name="TextBox 101">
                <a:extLst>
                  <a:ext uri="{FF2B5EF4-FFF2-40B4-BE49-F238E27FC236}">
                    <a16:creationId xmlns:a16="http://schemas.microsoft.com/office/drawing/2014/main" id="{9AC8FC9E-F1B9-41FE-962D-CC0A2E8A020E}"/>
                  </a:ext>
                </a:extLst>
              </p:cNvPr>
              <p:cNvSpPr txBox="1"/>
              <p:nvPr/>
            </p:nvSpPr>
            <p:spPr>
              <a:xfrm>
                <a:off x="10544873" y="1574385"/>
                <a:ext cx="1153099" cy="276958"/>
              </a:xfrm>
              <a:prstGeom prst="rect">
                <a:avLst/>
              </a:prstGeom>
              <a:noFill/>
            </p:spPr>
            <p:txBody>
              <a:bodyPr>
                <a:spAutoFit/>
              </a:bodyPr>
              <a:lstStyle/>
              <a:p>
                <a:pPr algn="just">
                  <a:defRPr/>
                </a:pPr>
                <a:r>
                  <a:rPr lang="en-GB" sz="1050" b="0" spc="10" dirty="0"/>
                  <a:t>0xE0100000</a:t>
                </a:r>
              </a:p>
            </p:txBody>
          </p:sp>
        </p:grpSp>
      </p:grpSp>
    </p:spTree>
    <p:extLst>
      <p:ext uri="{BB962C8B-B14F-4D97-AF65-F5344CB8AC3E}">
        <p14:creationId xmlns:p14="http://schemas.microsoft.com/office/powerpoint/2010/main" val="245022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4500-7232-4F42-B29B-3DD63CB092B3}"/>
              </a:ext>
            </a:extLst>
          </p:cNvPr>
          <p:cNvSpPr>
            <a:spLocks noGrp="1"/>
          </p:cNvSpPr>
          <p:nvPr>
            <p:ph type="title"/>
          </p:nvPr>
        </p:nvSpPr>
        <p:spPr/>
        <p:txBody>
          <a:bodyPr/>
          <a:lstStyle/>
          <a:p>
            <a:r>
              <a:rPr lang="en-GB" dirty="0"/>
              <a:t>Bit-band Operations</a:t>
            </a:r>
            <a:endParaRPr lang="en-US" dirty="0"/>
          </a:p>
        </p:txBody>
      </p:sp>
      <p:sp>
        <p:nvSpPr>
          <p:cNvPr id="3" name="Content Placeholder 2">
            <a:extLst>
              <a:ext uri="{FF2B5EF4-FFF2-40B4-BE49-F238E27FC236}">
                <a16:creationId xmlns:a16="http://schemas.microsoft.com/office/drawing/2014/main" id="{07E15B7F-0B57-4F2C-9FD2-A3A5D6E3759E}"/>
              </a:ext>
            </a:extLst>
          </p:cNvPr>
          <p:cNvSpPr>
            <a:spLocks noGrp="1"/>
          </p:cNvSpPr>
          <p:nvPr>
            <p:ph idx="1"/>
          </p:nvPr>
        </p:nvSpPr>
        <p:spPr/>
        <p:txBody>
          <a:bodyPr/>
          <a:lstStyle/>
          <a:p>
            <a:r>
              <a:rPr lang="en-GB" dirty="0"/>
              <a:t>Bit-band operations allow a single load/store operation to access a single bit in the memory, for example, to change a single bit of =32-bit data:</a:t>
            </a:r>
            <a:endParaRPr lang="en-US" altLang="en-US" dirty="0">
              <a:ea typeface="ＭＳ Ｐゴシック" panose="020B0600070205080204" pitchFamily="34" charset="-128"/>
            </a:endParaRPr>
          </a:p>
          <a:p>
            <a:pPr lvl="1">
              <a:spcBef>
                <a:spcPts val="600"/>
              </a:spcBef>
            </a:pPr>
            <a:r>
              <a:rPr lang="en-GB" dirty="0"/>
              <a:t>Normal operation without bit-band (read-modify-write)</a:t>
            </a:r>
            <a:endParaRPr lang="en-US" altLang="en-US" dirty="0">
              <a:ea typeface="ＭＳ Ｐゴシック" panose="020B0600070205080204" pitchFamily="34" charset="-128"/>
            </a:endParaRPr>
          </a:p>
          <a:p>
            <a:pPr lvl="2">
              <a:spcBef>
                <a:spcPts val="600"/>
              </a:spcBef>
            </a:pPr>
            <a:r>
              <a:rPr lang="en-GB" dirty="0"/>
              <a:t>Read the value of 32-bit data</a:t>
            </a:r>
          </a:p>
          <a:p>
            <a:pPr lvl="2">
              <a:spcBef>
                <a:spcPts val="600"/>
              </a:spcBef>
            </a:pPr>
            <a:r>
              <a:rPr lang="en-GB" dirty="0"/>
              <a:t>Modify a single bit of the 32-bit value (keep other bits unchanged)</a:t>
            </a:r>
          </a:p>
          <a:p>
            <a:pPr lvl="2">
              <a:spcBef>
                <a:spcPts val="600"/>
              </a:spcBef>
            </a:pPr>
            <a:r>
              <a:rPr lang="en-GB" dirty="0"/>
              <a:t>Write the value back to the address</a:t>
            </a:r>
            <a:endParaRPr lang="en-US" altLang="en-US" dirty="0">
              <a:ea typeface="ＭＳ Ｐゴシック" panose="020B0600070205080204" pitchFamily="34" charset="-128"/>
            </a:endParaRPr>
          </a:p>
          <a:p>
            <a:pPr lvl="1">
              <a:spcBef>
                <a:spcPts val="600"/>
              </a:spcBef>
            </a:pPr>
            <a:r>
              <a:rPr lang="en-GB" dirty="0"/>
              <a:t>Bit-band operation</a:t>
            </a:r>
            <a:endParaRPr lang="en-US" altLang="en-US" dirty="0">
              <a:ea typeface="ＭＳ Ｐゴシック" panose="020B0600070205080204" pitchFamily="34" charset="-128"/>
            </a:endParaRPr>
          </a:p>
          <a:p>
            <a:pPr lvl="2">
              <a:spcBef>
                <a:spcPts val="600"/>
              </a:spcBef>
            </a:pPr>
            <a:r>
              <a:rPr lang="en-GB" dirty="0"/>
              <a:t>Directly write a single bit (0 or 1) to the “bit-band alias address” of the data</a:t>
            </a:r>
          </a:p>
          <a:p>
            <a:pPr lvl="2">
              <a:spcBef>
                <a:spcPts val="600"/>
              </a:spcBef>
            </a:pPr>
            <a:endParaRPr lang="en-GB" dirty="0"/>
          </a:p>
          <a:p>
            <a:r>
              <a:rPr lang="en-GB" dirty="0"/>
              <a:t>Bit-band alias address</a:t>
            </a:r>
            <a:endParaRPr lang="en-US" altLang="en-US" dirty="0">
              <a:ea typeface="ＭＳ Ｐゴシック" panose="020B0600070205080204" pitchFamily="34" charset="-128"/>
            </a:endParaRPr>
          </a:p>
          <a:p>
            <a:pPr lvl="1">
              <a:spcBef>
                <a:spcPts val="600"/>
              </a:spcBef>
            </a:pPr>
            <a:r>
              <a:rPr lang="en-GB" dirty="0"/>
              <a:t>Each bit-band alias address is mapped to a real data address</a:t>
            </a:r>
          </a:p>
          <a:p>
            <a:pPr lvl="1">
              <a:spcBef>
                <a:spcPts val="600"/>
              </a:spcBef>
            </a:pPr>
            <a:r>
              <a:rPr lang="en-GB" dirty="0"/>
              <a:t>When writing to the bit-band alias address, only a single bit of the data will be changed</a:t>
            </a:r>
          </a:p>
          <a:p>
            <a:endParaRPr lang="en-US" dirty="0"/>
          </a:p>
        </p:txBody>
      </p:sp>
    </p:spTree>
    <p:extLst>
      <p:ext uri="{BB962C8B-B14F-4D97-AF65-F5344CB8AC3E}">
        <p14:creationId xmlns:p14="http://schemas.microsoft.com/office/powerpoint/2010/main" val="84693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3992-E4D0-46A5-8ECB-7F1D26F6BFB3}"/>
              </a:ext>
            </a:extLst>
          </p:cNvPr>
          <p:cNvSpPr>
            <a:spLocks noGrp="1"/>
          </p:cNvSpPr>
          <p:nvPr>
            <p:ph type="title"/>
          </p:nvPr>
        </p:nvSpPr>
        <p:spPr/>
        <p:txBody>
          <a:bodyPr/>
          <a:lstStyle/>
          <a:p>
            <a:r>
              <a:rPr lang="en-GB" dirty="0"/>
              <a:t>Arm Cortex-M4 Memory Map</a:t>
            </a:r>
            <a:endParaRPr lang="en-US" dirty="0"/>
          </a:p>
        </p:txBody>
      </p:sp>
      <p:sp>
        <p:nvSpPr>
          <p:cNvPr id="3" name="Content Placeholder 2">
            <a:extLst>
              <a:ext uri="{FF2B5EF4-FFF2-40B4-BE49-F238E27FC236}">
                <a16:creationId xmlns:a16="http://schemas.microsoft.com/office/drawing/2014/main" id="{CB682DD6-4F8F-4B29-B40E-B71DD92DF85F}"/>
              </a:ext>
            </a:extLst>
          </p:cNvPr>
          <p:cNvSpPr>
            <a:spLocks noGrp="1"/>
          </p:cNvSpPr>
          <p:nvPr>
            <p:ph idx="1"/>
          </p:nvPr>
        </p:nvSpPr>
        <p:spPr/>
        <p:txBody>
          <a:bodyPr/>
          <a:lstStyle/>
          <a:p>
            <a:pPr>
              <a:spcAft>
                <a:spcPts val="1200"/>
              </a:spcAft>
            </a:pPr>
            <a:r>
              <a:rPr lang="en-GB" dirty="0"/>
              <a:t>For example, in order to set bit[3] in word data in address 0x20000000:</a:t>
            </a:r>
          </a:p>
          <a:p>
            <a:pPr>
              <a:spcAft>
                <a:spcPts val="1200"/>
              </a:spcAft>
            </a:pPr>
            <a:endParaRPr lang="en-GB" dirty="0"/>
          </a:p>
          <a:p>
            <a:pPr>
              <a:spcAft>
                <a:spcPts val="1200"/>
              </a:spcAft>
            </a:pPr>
            <a:endParaRPr lang="en-GB" dirty="0"/>
          </a:p>
          <a:p>
            <a:pPr>
              <a:spcAft>
                <a:spcPts val="1200"/>
              </a:spcAft>
            </a:pPr>
            <a:endParaRPr lang="en-GB" dirty="0"/>
          </a:p>
          <a:p>
            <a:pPr>
              <a:spcAft>
                <a:spcPts val="1200"/>
              </a:spcAft>
            </a:pPr>
            <a:endParaRPr lang="en-GB" dirty="0"/>
          </a:p>
          <a:p>
            <a:pPr>
              <a:spcAft>
                <a:spcPts val="1200"/>
              </a:spcAft>
            </a:pPr>
            <a:r>
              <a:rPr lang="en-GB" dirty="0"/>
              <a:t>Read-modify-write operation</a:t>
            </a:r>
          </a:p>
          <a:p>
            <a:pPr lvl="1"/>
            <a:r>
              <a:rPr lang="en-GB" dirty="0"/>
              <a:t>Reads the data (0x21) from the address 0x20000000</a:t>
            </a:r>
          </a:p>
          <a:p>
            <a:pPr lvl="1"/>
            <a:r>
              <a:rPr lang="en-GB" dirty="0"/>
              <a:t>The interrupt changes the data of 0x20000000 address to 0x79 and then returns</a:t>
            </a:r>
          </a:p>
          <a:p>
            <a:pPr lvl="1"/>
            <a:r>
              <a:rPr lang="en-GB" dirty="0"/>
              <a:t>Writes back the modified old data</a:t>
            </a:r>
          </a:p>
          <a:p>
            <a:pPr lvl="1"/>
            <a:r>
              <a:rPr lang="en-GB" dirty="0"/>
              <a:t>0x79 has been lost!</a:t>
            </a:r>
          </a:p>
          <a:p>
            <a:endParaRPr lang="en-US" dirty="0"/>
          </a:p>
        </p:txBody>
      </p:sp>
      <p:grpSp>
        <p:nvGrpSpPr>
          <p:cNvPr id="4" name="Group 3">
            <a:extLst>
              <a:ext uri="{FF2B5EF4-FFF2-40B4-BE49-F238E27FC236}">
                <a16:creationId xmlns:a16="http://schemas.microsoft.com/office/drawing/2014/main" id="{CE49BDFC-5F5A-4F2E-BD07-3B7B77AA82EE}"/>
              </a:ext>
            </a:extLst>
          </p:cNvPr>
          <p:cNvGrpSpPr/>
          <p:nvPr/>
        </p:nvGrpSpPr>
        <p:grpSpPr>
          <a:xfrm>
            <a:off x="2057400" y="1868895"/>
            <a:ext cx="8077200" cy="2019300"/>
            <a:chOff x="-230981" y="1417320"/>
            <a:chExt cx="8077200" cy="2019300"/>
          </a:xfrm>
        </p:grpSpPr>
        <p:grpSp>
          <p:nvGrpSpPr>
            <p:cNvPr id="5" name="Group 4">
              <a:extLst>
                <a:ext uri="{FF2B5EF4-FFF2-40B4-BE49-F238E27FC236}">
                  <a16:creationId xmlns:a16="http://schemas.microsoft.com/office/drawing/2014/main" id="{8D7A6685-CD2E-43F5-9450-5913EC5E2D42}"/>
                </a:ext>
              </a:extLst>
            </p:cNvPr>
            <p:cNvGrpSpPr/>
            <p:nvPr/>
          </p:nvGrpSpPr>
          <p:grpSpPr>
            <a:xfrm>
              <a:off x="3203258" y="1417320"/>
              <a:ext cx="4642961" cy="2019300"/>
              <a:chOff x="1068229" y="1428750"/>
              <a:chExt cx="4642961" cy="2019300"/>
            </a:xfrm>
          </p:grpSpPr>
          <p:sp>
            <p:nvSpPr>
              <p:cNvPr id="9" name="Rectangle 8">
                <a:extLst>
                  <a:ext uri="{FF2B5EF4-FFF2-40B4-BE49-F238E27FC236}">
                    <a16:creationId xmlns:a16="http://schemas.microsoft.com/office/drawing/2014/main" id="{5684BCB3-3D3D-43DA-8408-0893D7D94C78}"/>
                  </a:ext>
                </a:extLst>
              </p:cNvPr>
              <p:cNvSpPr/>
              <p:nvPr/>
            </p:nvSpPr>
            <p:spPr bwMode="auto">
              <a:xfrm>
                <a:off x="2058829" y="1428750"/>
                <a:ext cx="3652361" cy="2019300"/>
              </a:xfrm>
              <a:prstGeom prst="rect">
                <a:avLst/>
              </a:prstGeom>
              <a:solidFill>
                <a:schemeClr val="accent1"/>
              </a:solidFill>
              <a:ln w="12700" cap="flat" cmpd="sng" algn="ctr">
                <a:solidFill>
                  <a:srgbClr val="000000">
                    <a:lumMod val="75000"/>
                    <a:lumOff val="2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2000" tIns="72000" rIns="72000" bIns="7200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;Read-Modify-Write Operation</a:t>
                </a:r>
              </a:p>
              <a:p>
                <a:pPr marL="0" marR="0" lvl="0" indent="0" defTabSz="914400" eaLnBrk="1" fontAlgn="base" latinLnBrk="0" hangingPunct="1">
                  <a:lnSpc>
                    <a:spcPct val="100000"/>
                  </a:lnSpc>
                  <a:spcBef>
                    <a:spcPct val="0"/>
                  </a:spcBef>
                  <a:spcAft>
                    <a:spcPct val="0"/>
                  </a:spcAft>
                  <a:buClrTx/>
                  <a:buSzTx/>
                  <a:buFontTx/>
                  <a:buNone/>
                  <a:tabLst/>
                  <a:defRPr/>
                </a:pPr>
                <a:endPar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LDR   R1, =0x20000000 ;Setup address</a:t>
                </a: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LDR   R0, [R1]        ;Read 0x21</a:t>
                </a:r>
              </a:p>
              <a:p>
                <a:pPr marL="0" marR="0" lvl="0" indent="0" defTabSz="914400" eaLnBrk="1" fontAlgn="base" latinLnBrk="0" hangingPunct="1">
                  <a:lnSpc>
                    <a:spcPct val="100000"/>
                  </a:lnSpc>
                  <a:spcBef>
                    <a:spcPct val="0"/>
                  </a:spcBef>
                  <a:spcAft>
                    <a:spcPct val="0"/>
                  </a:spcAft>
                  <a:buClrTx/>
                  <a:buSzTx/>
                  <a:buFontTx/>
                  <a:buNone/>
                  <a:tabLst/>
                  <a:defRPr/>
                </a:pPr>
                <a:endParaRPr lang="pt-BR" sz="1200" kern="0" dirty="0">
                  <a:solidFill>
                    <a:schemeClr val="bg1"/>
                  </a:solidFill>
                  <a:latin typeface="Lucida Console" panose="020B0609040504020204" pitchFamily="49" charset="0"/>
                  <a:ea typeface="MS PGothic"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ORR.W</a:t>
                </a:r>
                <a:r>
                  <a:rPr kumimoji="0" lang="pt-BR" sz="1200" b="0" i="0" u="none" strike="noStrike" kern="0" cap="none" spc="0" normalizeH="0" noProof="0" dirty="0">
                    <a:ln>
                      <a:noFill/>
                    </a:ln>
                    <a:solidFill>
                      <a:schemeClr val="bg1"/>
                    </a:solidFill>
                    <a:effectLst/>
                    <a:uLnTx/>
                    <a:uFillTx/>
                    <a:latin typeface="Lucida Console" panose="020B0609040504020204" pitchFamily="49" charset="0"/>
                    <a:ea typeface="MS PGothic" pitchFamily="34" charset="-128"/>
                  </a:rPr>
                  <a:t> </a:t>
                </a: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R0, #0x8	  ;Set bit[3] </a:t>
                </a: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STR   R0, [R1]	  ;Write back 0x29</a:t>
                </a:r>
              </a:p>
            </p:txBody>
          </p:sp>
          <p:grpSp>
            <p:nvGrpSpPr>
              <p:cNvPr id="10" name="Group 9">
                <a:extLst>
                  <a:ext uri="{FF2B5EF4-FFF2-40B4-BE49-F238E27FC236}">
                    <a16:creationId xmlns:a16="http://schemas.microsoft.com/office/drawing/2014/main" id="{62F9A85A-0E4F-490C-8B7D-DBE32A21EB1E}"/>
                  </a:ext>
                </a:extLst>
              </p:cNvPr>
              <p:cNvGrpSpPr/>
              <p:nvPr/>
            </p:nvGrpSpPr>
            <p:grpSpPr>
              <a:xfrm>
                <a:off x="1068229" y="2057400"/>
                <a:ext cx="990600" cy="217170"/>
                <a:chOff x="1064419" y="2057400"/>
                <a:chExt cx="990600" cy="217170"/>
              </a:xfrm>
            </p:grpSpPr>
            <p:cxnSp>
              <p:nvCxnSpPr>
                <p:cNvPr id="11" name="Straight Arrow Connector 10">
                  <a:extLst>
                    <a:ext uri="{FF2B5EF4-FFF2-40B4-BE49-F238E27FC236}">
                      <a16:creationId xmlns:a16="http://schemas.microsoft.com/office/drawing/2014/main" id="{FCA52CDD-A1EB-48C8-B23A-139B694130BD}"/>
                    </a:ext>
                  </a:extLst>
                </p:cNvPr>
                <p:cNvCxnSpPr/>
                <p:nvPr/>
              </p:nvCxnSpPr>
              <p:spPr>
                <a:xfrm flipH="1">
                  <a:off x="1064419" y="2274570"/>
                  <a:ext cx="990600"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214D56F-DE83-463A-9C7E-095A94F09DC8}"/>
                    </a:ext>
                  </a:extLst>
                </p:cNvPr>
                <p:cNvSpPr txBox="1"/>
                <p:nvPr/>
              </p:nvSpPr>
              <p:spPr>
                <a:xfrm>
                  <a:off x="1216819" y="2057400"/>
                  <a:ext cx="838200" cy="217170"/>
                </a:xfrm>
                <a:prstGeom prst="rect">
                  <a:avLst/>
                </a:prstGeom>
              </p:spPr>
              <p:txBody>
                <a:bodyPr vert="horz" wrap="none" lIns="0" tIns="0" rIns="0" bIns="0" rtlCol="0" anchor="t">
                  <a:normAutofit/>
                </a:bodyPr>
                <a:lstStyle/>
                <a:p>
                  <a:pPr algn="ctr"/>
                  <a:r>
                    <a:rPr lang="en-GB" sz="1100" dirty="0">
                      <a:latin typeface="Lucida Console" panose="020B0609040504020204" pitchFamily="49" charset="0"/>
                    </a:rPr>
                    <a:t>Interrupt!</a:t>
                  </a:r>
                </a:p>
                <a:p>
                  <a:pPr algn="ctr"/>
                  <a:endParaRPr lang="en-GB" sz="1100" dirty="0">
                    <a:latin typeface="Lucida Console" panose="020B0609040504020204" pitchFamily="49" charset="0"/>
                  </a:endParaRPr>
                </a:p>
              </p:txBody>
            </p:sp>
          </p:grpSp>
        </p:grpSp>
        <p:sp>
          <p:nvSpPr>
            <p:cNvPr id="6" name="Rectangle 5">
              <a:extLst>
                <a:ext uri="{FF2B5EF4-FFF2-40B4-BE49-F238E27FC236}">
                  <a16:creationId xmlns:a16="http://schemas.microsoft.com/office/drawing/2014/main" id="{10A12E55-381A-4E40-A641-3AB204F9C64D}"/>
                </a:ext>
              </a:extLst>
            </p:cNvPr>
            <p:cNvSpPr/>
            <p:nvPr/>
          </p:nvSpPr>
          <p:spPr bwMode="auto">
            <a:xfrm>
              <a:off x="-230981" y="2091690"/>
              <a:ext cx="3429001" cy="887730"/>
            </a:xfrm>
            <a:prstGeom prst="rect">
              <a:avLst/>
            </a:prstGeom>
            <a:solidFill>
              <a:schemeClr val="accent1"/>
            </a:solidFill>
            <a:ln w="12700" cap="flat" cmpd="sng" algn="ctr">
              <a:solidFill>
                <a:srgbClr val="000000">
                  <a:lumMod val="75000"/>
                  <a:lumOff val="2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2000" tIns="72000" rIns="72000" bIns="7200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a:t>
              </a:r>
            </a:p>
            <a:p>
              <a:pPr lvl="0" fontAlgn="base">
                <a:spcBef>
                  <a:spcPct val="0"/>
                </a:spcBef>
                <a:spcAft>
                  <a:spcPct val="0"/>
                </a:spcAft>
                <a:defRPr/>
              </a:pPr>
              <a:r>
                <a:rPr lang="pt-BR" sz="1200" kern="0" noProof="0" dirty="0">
                  <a:solidFill>
                    <a:schemeClr val="bg1"/>
                  </a:solidFill>
                  <a:latin typeface="Lucida Console" panose="020B0609040504020204" pitchFamily="49" charset="0"/>
                  <a:ea typeface="MS PGothic" pitchFamily="34" charset="-128"/>
                </a:rPr>
                <a:t>LDR R1, =0x</a:t>
              </a:r>
              <a:r>
                <a:rPr lang="pt-BR" sz="1200" kern="0" dirty="0">
                  <a:solidFill>
                    <a:schemeClr val="bg1"/>
                  </a:solidFill>
                  <a:latin typeface="Lucida Console" panose="020B0609040504020204" pitchFamily="49" charset="0"/>
                  <a:ea typeface="MS PGothic" pitchFamily="34" charset="-128"/>
                </a:rPr>
                <a:t>20000000 ;Setup address</a:t>
              </a:r>
              <a:endPar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STR</a:t>
              </a:r>
              <a:r>
                <a:rPr kumimoji="0" lang="pt-BR" sz="1200" b="0" i="0" u="none" strike="noStrike" kern="0" cap="none" spc="0" normalizeH="0" noProof="0" dirty="0">
                  <a:ln>
                    <a:noFill/>
                  </a:ln>
                  <a:solidFill>
                    <a:schemeClr val="bg1"/>
                  </a:solidFill>
                  <a:effectLst/>
                  <a:uLnTx/>
                  <a:uFillTx/>
                  <a:latin typeface="Lucida Console" panose="020B0609040504020204" pitchFamily="49" charset="0"/>
                  <a:ea typeface="MS PGothic" pitchFamily="34" charset="-128"/>
                </a:rPr>
                <a:t> </a:t>
              </a:r>
              <a:r>
                <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rPr>
                <a:t>R2,[R1]         ;Write back 0x79</a:t>
              </a:r>
            </a:p>
            <a:p>
              <a:pPr marL="0" marR="0" lvl="0" indent="0" defTabSz="914400" eaLnBrk="1" fontAlgn="base" latinLnBrk="0" hangingPunct="1">
                <a:lnSpc>
                  <a:spcPct val="100000"/>
                </a:lnSpc>
                <a:spcBef>
                  <a:spcPct val="0"/>
                </a:spcBef>
                <a:spcAft>
                  <a:spcPct val="0"/>
                </a:spcAft>
                <a:buClrTx/>
                <a:buSzTx/>
                <a:buFontTx/>
                <a:buNone/>
                <a:tabLst/>
                <a:defRPr/>
              </a:pPr>
              <a:r>
                <a:rPr lang="pt-BR" sz="1200" kern="0" dirty="0">
                  <a:solidFill>
                    <a:schemeClr val="bg1"/>
                  </a:solidFill>
                  <a:latin typeface="Lucida Console" panose="020B0609040504020204" pitchFamily="49" charset="0"/>
                  <a:ea typeface="MS PGothic" pitchFamily="34" charset="-128"/>
                </a:rPr>
                <a:t>...</a:t>
              </a:r>
              <a:endParaRPr kumimoji="0" lang="pt-BR" sz="1200" b="0" i="0" u="none" strike="noStrike" kern="0" cap="none" spc="0" normalizeH="0" baseline="0" noProof="0" dirty="0">
                <a:ln>
                  <a:noFill/>
                </a:ln>
                <a:solidFill>
                  <a:schemeClr val="bg1"/>
                </a:solidFill>
                <a:effectLst/>
                <a:uLnTx/>
                <a:uFillTx/>
                <a:latin typeface="Lucida Console" panose="020B0609040504020204" pitchFamily="49" charset="0"/>
                <a:ea typeface="MS PGothic" pitchFamily="34" charset="-128"/>
              </a:endParaRPr>
            </a:p>
          </p:txBody>
        </p:sp>
        <p:cxnSp>
          <p:nvCxnSpPr>
            <p:cNvPr id="7" name="Straight Arrow Connector 6">
              <a:extLst>
                <a:ext uri="{FF2B5EF4-FFF2-40B4-BE49-F238E27FC236}">
                  <a16:creationId xmlns:a16="http://schemas.microsoft.com/office/drawing/2014/main" id="{B9D7A022-A2FF-46CC-8529-BDAC31FAEB0B}"/>
                </a:ext>
              </a:extLst>
            </p:cNvPr>
            <p:cNvCxnSpPr/>
            <p:nvPr/>
          </p:nvCxnSpPr>
          <p:spPr>
            <a:xfrm>
              <a:off x="3203258" y="2819400"/>
              <a:ext cx="990600"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34E1239-8EF8-4961-B69F-7D1B2547EFCD}"/>
                </a:ext>
              </a:extLst>
            </p:cNvPr>
            <p:cNvSpPr txBox="1"/>
            <p:nvPr/>
          </p:nvSpPr>
          <p:spPr>
            <a:xfrm>
              <a:off x="3203258" y="2609850"/>
              <a:ext cx="990600" cy="217170"/>
            </a:xfrm>
            <a:prstGeom prst="rect">
              <a:avLst/>
            </a:prstGeom>
          </p:spPr>
          <p:txBody>
            <a:bodyPr vert="horz" wrap="none" lIns="0" tIns="0" rIns="0" bIns="0" rtlCol="0" anchor="t">
              <a:normAutofit/>
            </a:bodyPr>
            <a:lstStyle/>
            <a:p>
              <a:pPr algn="ctr"/>
              <a:r>
                <a:rPr lang="en-GB" sz="1100" dirty="0">
                  <a:latin typeface="Lucida Console" panose="020B0609040504020204" pitchFamily="49" charset="0"/>
                </a:rPr>
                <a:t>Return!</a:t>
              </a:r>
            </a:p>
            <a:p>
              <a:pPr algn="ctr"/>
              <a:endParaRPr lang="en-GB" sz="1100" dirty="0">
                <a:latin typeface="Lucida Console" panose="020B0609040504020204" pitchFamily="49" charset="0"/>
              </a:endParaRPr>
            </a:p>
          </p:txBody>
        </p:sp>
      </p:grpSp>
    </p:spTree>
    <p:extLst>
      <p:ext uri="{BB962C8B-B14F-4D97-AF65-F5344CB8AC3E}">
        <p14:creationId xmlns:p14="http://schemas.microsoft.com/office/powerpoint/2010/main" val="76115182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7214</Words>
  <Application>Microsoft Office PowerPoint</Application>
  <PresentationFormat>Widescreen</PresentationFormat>
  <Paragraphs>1352</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Consolas</vt:lpstr>
      <vt:lpstr>Gill Sans MT</vt:lpstr>
      <vt:lpstr>Lucida Console</vt:lpstr>
      <vt:lpstr>Wingdings</vt:lpstr>
      <vt:lpstr>Arm_PPT_Public</vt:lpstr>
      <vt:lpstr>The Arm Cortex-M4 Processor Architecture</vt:lpstr>
      <vt:lpstr>Module Syllabus</vt:lpstr>
      <vt:lpstr>Cortex-M4 Memory Map</vt:lpstr>
      <vt:lpstr>Arm Cortex-M4 Memory Map</vt:lpstr>
      <vt:lpstr>Arm Cortex-M4 Memory Map</vt:lpstr>
      <vt:lpstr>Arm Cortex-M4 Memory Map</vt:lpstr>
      <vt:lpstr>Cortex-M4 Memory Map Example</vt:lpstr>
      <vt:lpstr>Bit-band Operations</vt:lpstr>
      <vt:lpstr>Arm Cortex-M4 Memory Map</vt:lpstr>
      <vt:lpstr>Bit-band Operation Example</vt:lpstr>
      <vt:lpstr>Bit-band Alias Address</vt:lpstr>
      <vt:lpstr>Bit-band Alias Address</vt:lpstr>
      <vt:lpstr>Benefits of Bit-band Operations</vt:lpstr>
      <vt:lpstr>Cortex-M4 Program Image</vt:lpstr>
      <vt:lpstr>Cortex-M4 Program Image</vt:lpstr>
      <vt:lpstr>Cortex-M4 Endianness</vt:lpstr>
      <vt:lpstr>Arm Cortex-M4 Processor and Thumb Instruction Sets</vt:lpstr>
      <vt:lpstr>Arm and Thumb Instruction Set</vt:lpstr>
      <vt:lpstr>Cortex-M4 Instruction Set</vt:lpstr>
      <vt:lpstr>Cortex-M4 Instruction Set</vt:lpstr>
      <vt:lpstr>Arm Cortex-M4 Instruction Set: Overview</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Cortex-M4 Instruction Set</vt:lpstr>
      <vt:lpstr>Data Insertion and Alignment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2019-10-23T13:36:13Z</dcterms:created>
  <dcterms:modified xsi:type="dcterms:W3CDTF">2020-04-07T11:44:23Z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