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5431" r:id="rId4"/>
  </p:sldMasterIdLst>
  <p:notesMasterIdLst>
    <p:notesMasterId r:id="rId52"/>
  </p:notesMasterIdLst>
  <p:handoutMasterIdLst>
    <p:handoutMasterId r:id="rId53"/>
  </p:handoutMasterIdLst>
  <p:sldIdLst>
    <p:sldId id="384" r:id="rId5"/>
    <p:sldId id="385" r:id="rId6"/>
    <p:sldId id="386" r:id="rId7"/>
    <p:sldId id="387" r:id="rId8"/>
    <p:sldId id="388" r:id="rId9"/>
    <p:sldId id="389" r:id="rId10"/>
    <p:sldId id="390" r:id="rId11"/>
    <p:sldId id="391" r:id="rId12"/>
    <p:sldId id="392" r:id="rId13"/>
    <p:sldId id="393" r:id="rId14"/>
    <p:sldId id="394" r:id="rId15"/>
    <p:sldId id="395" r:id="rId16"/>
    <p:sldId id="396" r:id="rId17"/>
    <p:sldId id="397" r:id="rId18"/>
    <p:sldId id="398" r:id="rId19"/>
    <p:sldId id="399" r:id="rId20"/>
    <p:sldId id="400" r:id="rId21"/>
    <p:sldId id="401" r:id="rId22"/>
    <p:sldId id="402" r:id="rId23"/>
    <p:sldId id="403" r:id="rId24"/>
    <p:sldId id="404" r:id="rId25"/>
    <p:sldId id="405" r:id="rId26"/>
    <p:sldId id="406" r:id="rId27"/>
    <p:sldId id="407" r:id="rId28"/>
    <p:sldId id="408" r:id="rId29"/>
    <p:sldId id="409" r:id="rId30"/>
    <p:sldId id="410" r:id="rId31"/>
    <p:sldId id="411" r:id="rId32"/>
    <p:sldId id="412" r:id="rId33"/>
    <p:sldId id="413" r:id="rId34"/>
    <p:sldId id="414" r:id="rId35"/>
    <p:sldId id="415" r:id="rId36"/>
    <p:sldId id="416" r:id="rId37"/>
    <p:sldId id="417" r:id="rId38"/>
    <p:sldId id="418" r:id="rId39"/>
    <p:sldId id="419" r:id="rId40"/>
    <p:sldId id="420" r:id="rId41"/>
    <p:sldId id="421" r:id="rId42"/>
    <p:sldId id="422" r:id="rId43"/>
    <p:sldId id="423" r:id="rId44"/>
    <p:sldId id="424" r:id="rId45"/>
    <p:sldId id="425" r:id="rId46"/>
    <p:sldId id="426" r:id="rId47"/>
    <p:sldId id="427" r:id="rId48"/>
    <p:sldId id="428" r:id="rId49"/>
    <p:sldId id="429" r:id="rId50"/>
    <p:sldId id="430" r:id="rId51"/>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10" clrIdx="0">
    <p:extLst>
      <p:ext uri="{19B8F6BF-5375-455C-9EA6-DF929625EA0E}">
        <p15:presenceInfo xmlns:p15="http://schemas.microsoft.com/office/powerpoint/2012/main" userId="Autho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B5D3"/>
    <a:srgbClr val="7B7F9C"/>
    <a:srgbClr val="00C1DE"/>
    <a:srgbClr val="E5ECEB"/>
    <a:srgbClr val="95D600"/>
    <a:srgbClr val="FF6B00"/>
    <a:srgbClr val="FFC600"/>
    <a:srgbClr val="FF6900"/>
    <a:srgbClr val="93E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9D9AD6-4F67-43C6-89B3-F23B7ADF8B0C}" v="1" dt="2019-12-04T11:29:42.449"/>
  </p1510:revLst>
</p1510:revInfo>
</file>

<file path=ppt/tableStyles.xml><?xml version="1.0" encoding="utf-8"?>
<a:tblStyleLst xmlns:a="http://schemas.openxmlformats.org/drawingml/2006/main" def="{2D5ABB26-0587-4C30-8999-92F81FD0307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25" autoAdjust="0"/>
    <p:restoredTop sz="65871" autoAdjust="0"/>
  </p:normalViewPr>
  <p:slideViewPr>
    <p:cSldViewPr snapToGrid="0">
      <p:cViewPr varScale="1">
        <p:scale>
          <a:sx n="105" d="100"/>
          <a:sy n="105" d="100"/>
        </p:scale>
        <p:origin x="1956"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2752"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7B394A5-FD1F-430F-BB3A-F7878AC293E0}"/>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E6ABC0BB-F774-4303-9701-003B3E743AFE}"/>
              </a:ext>
            </a:extLst>
          </p:cNvPr>
          <p:cNvSpPr>
            <a:spLocks noGrp="1"/>
          </p:cNvSpPr>
          <p:nvPr>
            <p:ph type="dt" sz="quarter"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EB52217F-109B-4561-ACE4-BE073A308A21}" type="datetimeFigureOut">
              <a:rPr lang="en-US" altLang="en-US"/>
              <a:pPr>
                <a:defRPr/>
              </a:pPr>
              <a:t>11/30/2021</a:t>
            </a:fld>
            <a:endParaRPr lang="en-US" altLang="en-US" dirty="0"/>
          </a:p>
        </p:txBody>
      </p:sp>
      <p:sp>
        <p:nvSpPr>
          <p:cNvPr id="4" name="Footer Placeholder 3">
            <a:extLst>
              <a:ext uri="{FF2B5EF4-FFF2-40B4-BE49-F238E27FC236}">
                <a16:creationId xmlns:a16="http://schemas.microsoft.com/office/drawing/2014/main" id="{363CE605-DAD4-4C64-BE6E-BE3D8E5504AE}"/>
              </a:ext>
            </a:extLst>
          </p:cNvPr>
          <p:cNvSpPr>
            <a:spLocks noGrp="1"/>
          </p:cNvSpPr>
          <p:nvPr>
            <p:ph type="ftr" sz="quarter" idx="2"/>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5" name="Slide Number Placeholder 4">
            <a:extLst>
              <a:ext uri="{FF2B5EF4-FFF2-40B4-BE49-F238E27FC236}">
                <a16:creationId xmlns:a16="http://schemas.microsoft.com/office/drawing/2014/main" id="{5F699187-58AF-4D6B-8526-D5C98A6AF82B}"/>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79C45C6D-DBFC-4B67-A8DE-9C2360ACC98E}" type="slidenum">
              <a:rPr lang="en-US" altLang="en-US"/>
              <a:pPr>
                <a:defRPr/>
              </a:pPr>
              <a:t>‹#›</a:t>
            </a:fld>
            <a:endParaRPr lang="en-US" altLang="en-US" dirty="0"/>
          </a:p>
        </p:txBody>
      </p:sp>
    </p:spTree>
    <p:extLst>
      <p:ext uri="{BB962C8B-B14F-4D97-AF65-F5344CB8AC3E}">
        <p14:creationId xmlns:p14="http://schemas.microsoft.com/office/powerpoint/2010/main" val="8531822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97C0424-39BA-4205-9510-7D8372B40FAD}"/>
              </a:ext>
            </a:extLst>
          </p:cNvPr>
          <p:cNvSpPr>
            <a:spLocks noGrp="1"/>
          </p:cNvSpPr>
          <p:nvPr>
            <p:ph type="hdr" sz="quarter"/>
          </p:nvPr>
        </p:nvSpPr>
        <p:spPr>
          <a:xfrm>
            <a:off x="0" y="0"/>
            <a:ext cx="2971800" cy="458788"/>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3" name="Date Placeholder 2">
            <a:extLst>
              <a:ext uri="{FF2B5EF4-FFF2-40B4-BE49-F238E27FC236}">
                <a16:creationId xmlns:a16="http://schemas.microsoft.com/office/drawing/2014/main" id="{190861BC-4E89-4909-9F41-7A6E20183733}"/>
              </a:ext>
            </a:extLst>
          </p:cNvPr>
          <p:cNvSpPr>
            <a:spLocks noGrp="1"/>
          </p:cNvSpPr>
          <p:nvPr>
            <p:ph type="dt" idx="1"/>
          </p:nvPr>
        </p:nvSpPr>
        <p:spPr>
          <a:xfrm>
            <a:off x="3884613" y="0"/>
            <a:ext cx="2971800" cy="458788"/>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5B25F150-DB0B-4758-AFA9-222A6E446235}" type="datetimeFigureOut">
              <a:rPr lang="en-US" altLang="en-US"/>
              <a:pPr>
                <a:defRPr/>
              </a:pPr>
              <a:t>11/30/2021</a:t>
            </a:fld>
            <a:endParaRPr lang="en-US" altLang="en-US" dirty="0"/>
          </a:p>
        </p:txBody>
      </p:sp>
      <p:sp>
        <p:nvSpPr>
          <p:cNvPr id="4" name="Slide Image Placeholder 3">
            <a:extLst>
              <a:ext uri="{FF2B5EF4-FFF2-40B4-BE49-F238E27FC236}">
                <a16:creationId xmlns:a16="http://schemas.microsoft.com/office/drawing/2014/main" id="{D5B20C51-CC4D-4C34-9C63-92F50CE02E99}"/>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DAC138B7-E2A5-4B5D-ADC2-E53A511B52FC}"/>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a:extLst>
              <a:ext uri="{FF2B5EF4-FFF2-40B4-BE49-F238E27FC236}">
                <a16:creationId xmlns:a16="http://schemas.microsoft.com/office/drawing/2014/main" id="{59A61A1A-4481-471C-A253-BE997586AA04}"/>
              </a:ext>
            </a:extLst>
          </p:cNvPr>
          <p:cNvSpPr>
            <a:spLocks noGrp="1"/>
          </p:cNvSpPr>
          <p:nvPr>
            <p:ph type="ftr" sz="quarter" idx="4"/>
          </p:nvPr>
        </p:nvSpPr>
        <p:spPr>
          <a:xfrm>
            <a:off x="0" y="8685213"/>
            <a:ext cx="2971800" cy="458787"/>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US" dirty="0"/>
          </a:p>
        </p:txBody>
      </p:sp>
      <p:sp>
        <p:nvSpPr>
          <p:cNvPr id="7" name="Slide Number Placeholder 6">
            <a:extLst>
              <a:ext uri="{FF2B5EF4-FFF2-40B4-BE49-F238E27FC236}">
                <a16:creationId xmlns:a16="http://schemas.microsoft.com/office/drawing/2014/main" id="{1BC0DDD9-A1C6-46BA-89ED-AF0DD2672605}"/>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3B16354E-6974-4833-AB87-3220A0835E84}" type="slidenum">
              <a:rPr lang="en-US" altLang="en-US"/>
              <a:pPr>
                <a:defRPr/>
              </a:pPr>
              <a:t>‹#›</a:t>
            </a:fld>
            <a:endParaRPr lang="en-US" altLang="en-US" dirty="0"/>
          </a:p>
        </p:txBody>
      </p:sp>
    </p:spTree>
    <p:extLst>
      <p:ext uri="{BB962C8B-B14F-4D97-AF65-F5344CB8AC3E}">
        <p14:creationId xmlns:p14="http://schemas.microsoft.com/office/powerpoint/2010/main" val="976758004"/>
      </p:ext>
    </p:extLst>
  </p:cSld>
  <p:clrMap bg1="lt1" tx1="dk1" bg2="lt2" tx2="dk2" accent1="accent1" accent2="accent2" accent3="accent3" accent4="accent4" accent5="accent5" accent6="accent6" hlink="hlink" folHlink="folHlink"/>
  <p:notesStyle>
    <a:lvl1pPr algn="l" rtl="0" eaLnBrk="0" fontAlgn="base" hangingPunct="0">
      <a:spcBef>
        <a:spcPts val="6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ts val="0"/>
      </a:spcBef>
      <a:spcAft>
        <a:spcPct val="0"/>
      </a:spcAft>
      <a:defRPr sz="1200" kern="1200">
        <a:solidFill>
          <a:schemeClr val="tx1"/>
        </a:solidFill>
        <a:latin typeface="+mn-lt"/>
        <a:ea typeface="ＭＳ Ｐゴシック" charset="0"/>
        <a:cs typeface="+mn-cs"/>
      </a:defRPr>
    </a:lvl2pPr>
    <a:lvl3pPr marL="914400" algn="l" rtl="0" eaLnBrk="0" fontAlgn="base" hangingPunct="0">
      <a:spcBef>
        <a:spcPts val="0"/>
      </a:spcBef>
      <a:spcAft>
        <a:spcPct val="0"/>
      </a:spcAft>
      <a:defRPr sz="1200" kern="1200">
        <a:solidFill>
          <a:schemeClr val="tx1"/>
        </a:solidFill>
        <a:latin typeface="+mn-lt"/>
        <a:ea typeface="ＭＳ Ｐゴシック" charset="0"/>
        <a:cs typeface="+mn-cs"/>
      </a:defRPr>
    </a:lvl3pPr>
    <a:lvl4pPr marL="1371600" algn="l" rtl="0" eaLnBrk="0" fontAlgn="base" hangingPunct="0">
      <a:spcBef>
        <a:spcPts val="0"/>
      </a:spcBef>
      <a:spcAft>
        <a:spcPct val="0"/>
      </a:spcAft>
      <a:defRPr sz="1200" kern="1200">
        <a:solidFill>
          <a:schemeClr val="tx1"/>
        </a:solidFill>
        <a:latin typeface="+mn-lt"/>
        <a:ea typeface="ＭＳ Ｐゴシック" charset="0"/>
        <a:cs typeface="+mn-cs"/>
      </a:defRPr>
    </a:lvl4pPr>
    <a:lvl5pPr marL="1828800" algn="l" rtl="0" eaLnBrk="0" fontAlgn="base" hangingPunct="0">
      <a:spcBef>
        <a:spcPts val="0"/>
      </a:spcBef>
      <a:spcAft>
        <a:spcPct val="0"/>
      </a:spcAft>
      <a:defRPr sz="1200" kern="1200">
        <a:solidFill>
          <a:schemeClr val="tx1"/>
        </a:solidFill>
        <a:latin typeface="+mn-l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visual6502.org/sim/varm/armgl.html"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righto.com/2015/12/reverse-engineering-arm1-ancestor-of.htm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cacm.acm.org/magazines/2011/5/107684-an-interview-with-steve-furber/fulltext"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developer.arm.com/ip-products/security-ip/trustzone"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developer.arm.com/architectures/instruction-sets/floating-point" TargetMode="External"/><Relationship Id="rId4" Type="http://schemas.openxmlformats.org/officeDocument/2006/relationships/hyperlink" Target="https://developer.arm.com/architectures/instruction-sets/simd-isas/neon"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developer.arm.com/docs/100878/latest/registers"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ibm.com/ibm/history/ibm100/us/en/icons/risc/"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a:t>
            </a:fld>
            <a:endParaRPr lang="en-US" altLang="en-US" dirty="0"/>
          </a:p>
        </p:txBody>
      </p:sp>
    </p:spTree>
    <p:extLst>
      <p:ext uri="{BB962C8B-B14F-4D97-AF65-F5344CB8AC3E}">
        <p14:creationId xmlns:p14="http://schemas.microsoft.com/office/powerpoint/2010/main" val="234241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Sign extending immediate values </a:t>
            </a:r>
          </a:p>
          <a:p>
            <a:endParaRPr lang="en-GB" dirty="0"/>
          </a:p>
          <a:p>
            <a:r>
              <a:rPr lang="en-GB" dirty="0"/>
              <a:t>Our immediate values are contained within instructions so will be less than 32-bits (our instructions are a fixed size, and we will need to use some bits to indicate what the instruction is and at least specify a destination register). Before we use these values within our datapath, we must increase their width to 32-bits. This must be done while preserving the number’s sign and value. As the value is stored in two’s complement form, we simply duplicate the most significant bit (MSB) to fill the additional uppermost bits.</a:t>
            </a:r>
          </a:p>
          <a:p>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10</a:t>
            </a:fld>
            <a:endParaRPr lang="en-US" altLang="en-US" dirty="0"/>
          </a:p>
        </p:txBody>
      </p:sp>
    </p:spTree>
    <p:extLst>
      <p:ext uri="{BB962C8B-B14F-4D97-AF65-F5344CB8AC3E}">
        <p14:creationId xmlns:p14="http://schemas.microsoft.com/office/powerpoint/2010/main" val="185581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2"/>
                </a:solidFill>
                <a:latin typeface="+mn-lt"/>
                <a:ea typeface="ＭＳ Ｐゴシック" charset="0"/>
                <a:cs typeface="ＭＳ Ｐゴシック" charset="0"/>
              </a:rPr>
              <a:t>In our simple processor, all instructions are 32-bits, hence all branch targets will be aligned on 32-bit boundaries. Therefore, the lower two bits of the address are always zero. Hence, we don’t need to store these lower bits in the instruction and can simply shift the immediate value two places to the left when adding to the current PC value (i.e., specify the PC offset in terms of the number of instructions and then multiply by 4 to get the offset in terms of bytes).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2"/>
              </a:solidFill>
              <a:latin typeface="+mn-lt"/>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2"/>
                </a:solidFill>
                <a:latin typeface="+mn-lt"/>
                <a:ea typeface="ＭＳ Ｐゴシック" charset="0"/>
                <a:cs typeface="ＭＳ Ｐゴシック"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2"/>
                </a:solidFill>
                <a:latin typeface="+mn-lt"/>
                <a:ea typeface="ＭＳ Ｐゴシック" charset="0"/>
                <a:cs typeface="ＭＳ Ｐゴシック" charset="0"/>
              </a:rPr>
              <a:t>Other resources: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2"/>
              </a:solidFill>
              <a:latin typeface="+mn-lt"/>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2"/>
                </a:solidFill>
                <a:latin typeface="+mn-lt"/>
                <a:ea typeface="ＭＳ Ｐゴシック" charset="0"/>
                <a:cs typeface="ＭＳ Ｐゴシック" charset="0"/>
              </a:rPr>
              <a:t>Here is a link to a visual simulation of the Arm1 processor. It is possible to zoom in (using the mouse wheel) and watch the processor in action. Individual transistors and the interconnect between them is clearly visible.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2"/>
              </a:solidFill>
              <a:latin typeface="+mn-lt"/>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hlinkClick r:id="rId3"/>
              </a:rPr>
              <a:t>http://visual6502.org/sim/varm/armgl.html</a:t>
            </a:r>
            <a:endParaRPr lang="en-GB" sz="1200" kern="1200" dirty="0">
              <a:solidFill>
                <a:schemeClr val="tx2"/>
              </a:solidFill>
              <a:latin typeface="+mn-lt"/>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hlinkClick r:id="rId4"/>
              </a:rPr>
              <a:t>http://www.righto.com/2015/12/reverse-engineering-arm1-ancestor-of.html</a:t>
            </a:r>
            <a:r>
              <a:rPr lang="en-GB" sz="1200" dirty="0"/>
              <a:t>s</a:t>
            </a:r>
            <a:endParaRPr lang="en-GB" sz="1200" kern="1200" dirty="0">
              <a:solidFill>
                <a:schemeClr val="tx2"/>
              </a:solidFill>
              <a:latin typeface="+mn-lt"/>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2"/>
              </a:solidFill>
              <a:latin typeface="+mn-lt"/>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2"/>
                </a:solidFill>
                <a:latin typeface="+mn-lt"/>
                <a:ea typeface="ＭＳ Ｐゴシック" charset="0"/>
                <a:cs typeface="ＭＳ Ｐゴシック" charset="0"/>
              </a:rPr>
              <a:t>The Arm1 was introduced in 1985 using a 3 micron technology (today’s cutting edge technologies are called “10 nm or 7 nm”).</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2"/>
                </a:solidFill>
                <a:latin typeface="+mn-lt"/>
                <a:ea typeface="ＭＳ Ｐゴシック" charset="0"/>
                <a:cs typeface="ＭＳ Ｐゴシック" charset="0"/>
              </a:rPr>
              <a:t>The Arm1’s peak performance was 8 MIPS.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2"/>
              </a:solidFill>
              <a:latin typeface="+mn-lt"/>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2"/>
                </a:solidFill>
                <a:latin typeface="+mn-lt"/>
                <a:ea typeface="ＭＳ Ｐゴシック" charset="0"/>
                <a:cs typeface="ＭＳ Ｐゴシック" charset="0"/>
              </a:rPr>
              <a:t>The processor was organized as a three stage pipeline:</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GB" sz="1200" kern="1200" dirty="0">
                <a:solidFill>
                  <a:schemeClr val="tx2"/>
                </a:solidFill>
                <a:latin typeface="+mn-lt"/>
                <a:ea typeface="ＭＳ Ｐゴシック" charset="0"/>
                <a:cs typeface="ＭＳ Ｐゴシック" charset="0"/>
              </a:rPr>
              <a:t>Instruction fetch</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GB" sz="1200" kern="1200" dirty="0">
                <a:solidFill>
                  <a:schemeClr val="tx2"/>
                </a:solidFill>
                <a:latin typeface="+mn-lt"/>
                <a:ea typeface="ＭＳ Ｐゴシック" charset="0"/>
                <a:cs typeface="ＭＳ Ｐゴシック" charset="0"/>
              </a:rPr>
              <a:t>Instruction decode </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GB" sz="1200" kern="1200" dirty="0">
                <a:solidFill>
                  <a:schemeClr val="tx2"/>
                </a:solidFill>
                <a:latin typeface="+mn-lt"/>
                <a:ea typeface="ＭＳ Ｐゴシック" charset="0"/>
                <a:cs typeface="ＭＳ Ｐゴシック" charset="0"/>
              </a:rPr>
              <a:t>Execute: Register read, shift, ALU, register write (and memory accesses)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sz="1200" kern="1200" dirty="0">
              <a:solidFill>
                <a:schemeClr val="tx2"/>
              </a:solidFill>
              <a:latin typeface="+mn-lt"/>
              <a:ea typeface="ＭＳ Ｐゴシック" charset="0"/>
              <a:cs typeface="ＭＳ Ｐゴシック"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2"/>
                </a:solidFill>
                <a:latin typeface="+mn-lt"/>
                <a:ea typeface="ＭＳ Ｐゴシック" charset="0"/>
                <a:cs typeface="ＭＳ Ｐゴシック" charset="0"/>
              </a:rPr>
              <a:t>Some instructions could take up to 5 cycles to complete as they need to be run through the execute stage two or three times given the processors limited resources.</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11</a:t>
            </a:fld>
            <a:endParaRPr lang="en-US" altLang="en-US" dirty="0"/>
          </a:p>
        </p:txBody>
      </p:sp>
    </p:spTree>
    <p:extLst>
      <p:ext uri="{BB962C8B-B14F-4D97-AF65-F5344CB8AC3E}">
        <p14:creationId xmlns:p14="http://schemas.microsoft.com/office/powerpoint/2010/main" val="32747593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have seen that we can design a relatively simple processor. </a:t>
            </a:r>
          </a:p>
          <a:p>
            <a:endParaRPr lang="en-GB" dirty="0"/>
          </a:p>
          <a:p>
            <a:r>
              <a:rPr lang="en-GB" dirty="0"/>
              <a:t>In practice, we often want to design a processor to meet performance goals under particular constraints of cost, area, power, etc. </a:t>
            </a:r>
          </a:p>
          <a:p>
            <a:endParaRPr lang="en-GB" dirty="0"/>
          </a:p>
          <a:p>
            <a:r>
              <a:rPr lang="en-GB" dirty="0"/>
              <a:t>This involves making numerous trade-offs and searching a very large space of possible designs. Luckily, we can draw on lessons from history, a toolkit of basic techniques, and some fundamental principles and observations to help us.</a:t>
            </a:r>
          </a:p>
          <a:p>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12</a:t>
            </a:fld>
            <a:endParaRPr lang="en-US" altLang="en-US" dirty="0"/>
          </a:p>
        </p:txBody>
      </p:sp>
    </p:spTree>
    <p:extLst>
      <p:ext uri="{BB962C8B-B14F-4D97-AF65-F5344CB8AC3E}">
        <p14:creationId xmlns:p14="http://schemas.microsoft.com/office/powerpoint/2010/main" val="326310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It is useful to remember that when designing a processor, we must make design choices and understand the constraints at many different levels. </a:t>
            </a:r>
          </a:p>
          <a:p>
            <a:endParaRPr lang="en-GB" b="0" dirty="0"/>
          </a:p>
          <a:p>
            <a:r>
              <a:rPr lang="en-GB" b="0" dirty="0"/>
              <a:t>For example, the design process is complex and involves many interrelated trade-offs. For instance, we cannot simply start by designing an instruction set in isolation.</a:t>
            </a:r>
          </a:p>
          <a:p>
            <a:endParaRPr lang="en-GB" b="1" dirty="0"/>
          </a:p>
          <a:p>
            <a:r>
              <a:rPr lang="en-GB" b="1" dirty="0"/>
              <a:t>======</a:t>
            </a:r>
          </a:p>
          <a:p>
            <a:endParaRPr lang="en-GB"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It is useful to identify distinct levels of abstraction when describing the process of design.</a:t>
            </a:r>
            <a:endParaRPr lang="en-US" dirty="0"/>
          </a:p>
          <a:p>
            <a:endParaRPr lang="en-US" dirty="0"/>
          </a:p>
          <a:p>
            <a:r>
              <a:rPr lang="en-US" b="1" dirty="0"/>
              <a:t>Architecture </a:t>
            </a:r>
          </a:p>
          <a:p>
            <a:endParaRPr lang="en-US" b="1" dirty="0"/>
          </a:p>
          <a:p>
            <a:r>
              <a:rPr lang="en-US" b="0" dirty="0"/>
              <a:t>This defines the instruction set, as well as exception and memory models that are relied upon by the operating system and hypervisor. The Arm architecture also includes definitions of the system registers, debug and trace architectures, and details of the virtual memory system.</a:t>
            </a:r>
          </a:p>
          <a:p>
            <a:endParaRPr lang="en-US" dirty="0"/>
          </a:p>
          <a:p>
            <a:r>
              <a:rPr lang="en-US" dirty="0"/>
              <a:t>Beyond the CPU, it is often helpful to define other components and interfaces that make it easier for hardware and software to interoperate, sometimes called “Systems Architectures” – together CPU and system architectures create platform definitions that operating systems can rely on.</a:t>
            </a:r>
          </a:p>
          <a:p>
            <a:endParaRPr lang="en-US" dirty="0"/>
          </a:p>
          <a:p>
            <a:r>
              <a:rPr lang="en-US" dirty="0"/>
              <a:t>Note: the terms “Architecture” and Instruction Set Architecture or “ISA” are often both used interchangeably. </a:t>
            </a:r>
          </a:p>
          <a:p>
            <a:endParaRPr lang="en-US" dirty="0"/>
          </a:p>
          <a:p>
            <a:r>
              <a:rPr lang="en-US" dirty="0"/>
              <a:t>What we are defining here is the “hardware-software interface.”</a:t>
            </a:r>
          </a:p>
          <a:p>
            <a:endParaRPr lang="en-US" dirty="0"/>
          </a:p>
          <a:p>
            <a:r>
              <a:rPr lang="en-US" b="1" dirty="0"/>
              <a:t>Microarchitecture</a:t>
            </a:r>
            <a:r>
              <a:rPr lang="en-US" dirty="0"/>
              <a:t> – a specific implementation of the architecture. </a:t>
            </a:r>
          </a:p>
          <a:p>
            <a:endParaRPr lang="en-US" dirty="0"/>
          </a:p>
          <a:p>
            <a:r>
              <a:rPr lang="en-US" sz="1200" kern="1200" dirty="0">
                <a:solidFill>
                  <a:schemeClr val="tx1"/>
                </a:solidFill>
                <a:latin typeface="+mn-lt"/>
                <a:ea typeface="ＭＳ Ｐゴシック" charset="0"/>
                <a:cs typeface="ＭＳ Ｐゴシック" charset="0"/>
              </a:rPr>
              <a:t>What the architecture does not describe is how a processor is built, this we call microarchitecture. An easy way to understand microarchitecture is to imagine having two cars. Both cars can get you to the same destination, but both can be built very differently. In a similar way, you can have two processors implementing the same architecture, but with different microarchitectures. Meaning that they are built in very different ways.</a:t>
            </a:r>
            <a:endParaRPr lang="en-US" dirty="0"/>
          </a:p>
          <a:p>
            <a:endParaRPr lang="en-US" dirty="0"/>
          </a:p>
          <a:p>
            <a:r>
              <a:rPr lang="en-US" dirty="0"/>
              <a:t>The only constraint here is that we meet the specification so that different microarchitectural designs remain functionality equivalent. Different microarchitectures may aim to make different trade-offs in terms of performance and cost (e.g., area, power consumption, or complexity). Other important aims beyond performance may include security, reliability, or predictable performance.</a:t>
            </a:r>
          </a:p>
          <a:p>
            <a:endParaRPr lang="en-US" dirty="0"/>
          </a:p>
          <a:p>
            <a:r>
              <a:rPr lang="en-US" b="1" dirty="0"/>
              <a:t>Implementation</a:t>
            </a:r>
            <a:r>
              <a:rPr lang="en-US" dirty="0"/>
              <a:t> </a:t>
            </a:r>
          </a:p>
          <a:p>
            <a:endParaRPr lang="en-US" dirty="0"/>
          </a:p>
          <a:p>
            <a:r>
              <a:rPr lang="en-US" dirty="0"/>
              <a:t>A particular physical realization of the microarchitecture, e.g., the hardware itself. We can select parameters for a given microarchitecture and then implement the design using different circuits, gates, and transistors (i.e., using different fabrication technologies). Different implementations may also target and operate at different clock frequencies. Even for the same technology node (e.g., 28 nm or 10 nm), there will be many choices, e.g., favoring performance or power efficiency.  </a:t>
            </a:r>
          </a:p>
          <a:p>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13</a:t>
            </a:fld>
            <a:endParaRPr lang="en-US" altLang="en-US" dirty="0"/>
          </a:p>
        </p:txBody>
      </p:sp>
    </p:spTree>
    <p:extLst>
      <p:ext uri="{BB962C8B-B14F-4D97-AF65-F5344CB8AC3E}">
        <p14:creationId xmlns:p14="http://schemas.microsoft.com/office/powerpoint/2010/main" val="3716744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Amdahl’s law is simple but easy to forget! </a:t>
            </a:r>
          </a:p>
          <a:p>
            <a:endParaRPr lang="en-GB" dirty="0"/>
          </a:p>
          <a:p>
            <a:r>
              <a:rPr lang="en-GB" dirty="0"/>
              <a:t>It follows from a common-sense observation that performance improvements are limited by the fraction of time they can be employed.</a:t>
            </a:r>
          </a:p>
          <a:p>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14</a:t>
            </a:fld>
            <a:endParaRPr lang="en-US" altLang="en-US" dirty="0"/>
          </a:p>
        </p:txBody>
      </p:sp>
    </p:spTree>
    <p:extLst>
      <p:ext uri="{BB962C8B-B14F-4D97-AF65-F5344CB8AC3E}">
        <p14:creationId xmlns:p14="http://schemas.microsoft.com/office/powerpoint/2010/main" val="2379623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consider a journey from London to New York. If 50% of the time is spent on the aeroplane, improving the speed of the plane will have a diminishing impact on the speedup obtained. In the limit, we can only obtain a speedup of two even if the plane journey time is reduced to zero.</a:t>
            </a:r>
          </a:p>
          <a:p>
            <a:endParaRPr lang="en-GB" dirty="0"/>
          </a:p>
          <a:p>
            <a:r>
              <a:rPr lang="en-GB" dirty="0"/>
              <a:t>E.g., if we double the speed of the plane, the overall speedup (the factor by which our journey time improves) is only 1.33</a:t>
            </a:r>
          </a:p>
          <a:p>
            <a:r>
              <a:rPr lang="en-GB" dirty="0"/>
              <a:t>Now, if we double the speed of the plane again (4x in total), the speedup obtained is only 1.6</a:t>
            </a:r>
          </a:p>
          <a:p>
            <a:endParaRPr lang="en-GB" dirty="0"/>
          </a:p>
          <a:p>
            <a:endParaRPr lang="en-GB" dirty="0"/>
          </a:p>
          <a:p>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15</a:t>
            </a:fld>
            <a:endParaRPr lang="en-US" altLang="en-US" dirty="0"/>
          </a:p>
        </p:txBody>
      </p:sp>
    </p:spTree>
    <p:extLst>
      <p:ext uri="{BB962C8B-B14F-4D97-AF65-F5344CB8AC3E}">
        <p14:creationId xmlns:p14="http://schemas.microsoft.com/office/powerpoint/2010/main" val="23350406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GB" dirty="0"/>
              <a:t>In addition to seeking good performance and cost trade-offs, it is also important to favor simple solutions. </a:t>
            </a:r>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16</a:t>
            </a:fld>
            <a:endParaRPr lang="en-US" altLang="en-US" dirty="0"/>
          </a:p>
        </p:txBody>
      </p:sp>
    </p:spTree>
    <p:extLst>
      <p:ext uri="{BB962C8B-B14F-4D97-AF65-F5344CB8AC3E}">
        <p14:creationId xmlns:p14="http://schemas.microsoft.com/office/powerpoint/2010/main" val="27366995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17</a:t>
            </a:fld>
            <a:endParaRPr lang="en-US" altLang="en-US" dirty="0"/>
          </a:p>
        </p:txBody>
      </p:sp>
    </p:spTree>
    <p:extLst>
      <p:ext uri="{BB962C8B-B14F-4D97-AF65-F5344CB8AC3E}">
        <p14:creationId xmlns:p14="http://schemas.microsoft.com/office/powerpoint/2010/main" val="21227628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Interestingly, there is a surprising short list of distinct techniques to draw from.</a:t>
            </a:r>
          </a:p>
          <a:p>
            <a:endParaRPr lang="en-GB" dirty="0"/>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GB" b="1" dirty="0"/>
              <a:t>Locality</a:t>
            </a:r>
            <a:r>
              <a:rPr lang="en-GB" dirty="0"/>
              <a:t> - spatial and temporal locality (e.g., exploited by caches, </a:t>
            </a:r>
            <a:r>
              <a:rPr lang="en-US" noProof="0" dirty="0"/>
              <a:t>Translation Lookaside Buffers(TLBs)</a:t>
            </a:r>
            <a:r>
              <a:rPr lang="en-GB" dirty="0"/>
              <a:t>, Branch Target Predictors(BTBs), etc.)</a:t>
            </a:r>
          </a:p>
          <a:p>
            <a:pPr marL="228600" indent="-228600">
              <a:buAutoNum type="arabicPeriod"/>
            </a:pPr>
            <a:r>
              <a:rPr lang="en-GB" b="1" dirty="0"/>
              <a:t>Speculation</a:t>
            </a:r>
            <a:r>
              <a:rPr lang="en-GB" dirty="0"/>
              <a:t> – we may go ahead and do something before we know if it is needed or precisely the correct thing to do. The hope is that by performing the operation early, we can improve performance. Speculation differs from prediction as it requires us to provide a mechanism to correct our guess if we are wrong (perhaps change some state that has been modified or at least prevent a state update)</a:t>
            </a:r>
          </a:p>
          <a:p>
            <a:pPr marL="228600" indent="-228600">
              <a:buAutoNum type="arabicPeriod"/>
            </a:pPr>
            <a:r>
              <a:rPr lang="en-GB" b="1" dirty="0"/>
              <a:t>Prediction</a:t>
            </a:r>
            <a:r>
              <a:rPr lang="en-GB" dirty="0"/>
              <a:t> – In order for speculation to be profitable, we normally try to make the best prediction possible, e.g., branch prediction. In other cases, we might make very simple predictions, e.g., a packet in an on-chip network won’t change direction. Prediction can also be used without speculation, e.g., prefetching (where we predict future memory accesses in an attempt to ensure they are in the cache just before they are required)</a:t>
            </a:r>
          </a:p>
          <a:p>
            <a:pPr marL="228600" indent="-228600">
              <a:buAutoNum type="arabicPeriod"/>
            </a:pPr>
            <a:r>
              <a:rPr lang="en-GB" b="1" dirty="0"/>
              <a:t>Indirection</a:t>
            </a:r>
            <a:r>
              <a:rPr lang="en-GB" dirty="0"/>
              <a:t> – e.g., virtualization, or directory-based cache coherence protocols</a:t>
            </a:r>
          </a:p>
          <a:p>
            <a:pPr marL="228600" indent="-228600">
              <a:buAutoNum type="arabicPeriod"/>
            </a:pPr>
            <a:r>
              <a:rPr lang="en-GB" b="1" dirty="0"/>
              <a:t>Parallelism</a:t>
            </a:r>
            <a:r>
              <a:rPr lang="en-GB" dirty="0"/>
              <a:t> – e.g., pipelining, superscalar processors, </a:t>
            </a:r>
            <a:r>
              <a:rPr lang="en-US" sz="1200" b="0" i="0" kern="1200" dirty="0">
                <a:solidFill>
                  <a:schemeClr val="tx1"/>
                </a:solidFill>
                <a:effectLst/>
                <a:latin typeface="+mn-lt"/>
                <a:ea typeface="ＭＳ Ｐゴシック" charset="0"/>
              </a:rPr>
              <a:t>Single Instruction Multiple Data (</a:t>
            </a:r>
            <a:r>
              <a:rPr lang="en-GB" dirty="0"/>
              <a:t>SIMD) operations, and Graphic Processing Units (GPUs)</a:t>
            </a:r>
          </a:p>
          <a:p>
            <a:pPr marL="228600" indent="-228600">
              <a:buAutoNum type="arabicPeriod"/>
            </a:pPr>
            <a:r>
              <a:rPr lang="en-GB" b="1" dirty="0"/>
              <a:t>Specialisation</a:t>
            </a:r>
            <a:r>
              <a:rPr lang="en-GB" dirty="0"/>
              <a:t> – e.g., hardware accelerators. Specialization takes the common-case and ensures that it is implemented efficiently in HW, i.e., with a minimum of superfluous logic – the trade-off here is that we lose flexibility (or the general-purpose nature of a processor). The aim might be to save power or boost performance by exploiting parallelism or both.</a:t>
            </a:r>
          </a:p>
          <a:p>
            <a:endParaRPr lang="en-GB" dirty="0"/>
          </a:p>
          <a:p>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18</a:t>
            </a:fld>
            <a:endParaRPr lang="en-US" altLang="en-US" dirty="0"/>
          </a:p>
        </p:txBody>
      </p:sp>
    </p:spTree>
    <p:extLst>
      <p:ext uri="{BB962C8B-B14F-4D97-AF65-F5344CB8AC3E}">
        <p14:creationId xmlns:p14="http://schemas.microsoft.com/office/powerpoint/2010/main" val="3789014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We also need to look forward and try to predict the characteristics of the underlying fabrication and packaging technology as this will also have an impact on our design, e.g., how will memories and interconnect characteristics develop compared to transistors, how will off-chip bandwidth scale, etc. </a:t>
            </a:r>
          </a:p>
          <a:p>
            <a:endParaRPr lang="en-GB" dirty="0"/>
          </a:p>
          <a:p>
            <a:endParaRPr lang="en-GB" dirty="0"/>
          </a:p>
          <a:p>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19</a:t>
            </a:fld>
            <a:endParaRPr lang="en-US" altLang="en-US" dirty="0"/>
          </a:p>
        </p:txBody>
      </p:sp>
    </p:spTree>
    <p:extLst>
      <p:ext uri="{BB962C8B-B14F-4D97-AF65-F5344CB8AC3E}">
        <p14:creationId xmlns:p14="http://schemas.microsoft.com/office/powerpoint/2010/main" val="1337325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GB" dirty="0"/>
              <a:t>This module will step through the design of a simple processor. The aim is to outline their basic operation, understand how the basic fetch-execute cycle is implemented and how instructions are encoded in memory. We’ll then explore some fundamental computer design principles and introduce the concept of an Instruction Set Architecture (ISA).</a:t>
            </a:r>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a:t>
            </a:fld>
            <a:endParaRPr lang="en-US" altLang="en-US" dirty="0"/>
          </a:p>
        </p:txBody>
      </p:sp>
    </p:spTree>
    <p:extLst>
      <p:ext uri="{BB962C8B-B14F-4D97-AF65-F5344CB8AC3E}">
        <p14:creationId xmlns:p14="http://schemas.microsoft.com/office/powerpoint/2010/main" val="27169616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20</a:t>
            </a:fld>
            <a:endParaRPr lang="en-US" altLang="en-US" dirty="0"/>
          </a:p>
        </p:txBody>
      </p:sp>
    </p:spTree>
    <p:extLst>
      <p:ext uri="{BB962C8B-B14F-4D97-AF65-F5344CB8AC3E}">
        <p14:creationId xmlns:p14="http://schemas.microsoft.com/office/powerpoint/2010/main" val="26711555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US" dirty="0"/>
              <a:t>The ISA is a contract between hardware and software functionality. </a:t>
            </a:r>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21</a:t>
            </a:fld>
            <a:endParaRPr lang="en-US" altLang="en-US" dirty="0"/>
          </a:p>
        </p:txBody>
      </p:sp>
    </p:spTree>
    <p:extLst>
      <p:ext uri="{BB962C8B-B14F-4D97-AF65-F5344CB8AC3E}">
        <p14:creationId xmlns:p14="http://schemas.microsoft.com/office/powerpoint/2010/main" val="9786715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58737">
              <a:buFont typeface="Arial" panose="020B0604020202020204" pitchFamily="34" charset="0"/>
              <a:buNone/>
            </a:pPr>
            <a:r>
              <a:rPr lang="en-GB" dirty="0"/>
              <a:t>Examples of information we may wish to communicate to the hardware:</a:t>
            </a:r>
          </a:p>
          <a:p>
            <a:pPr marL="284163" lvl="0" indent="-342900">
              <a:buFont typeface="Arial" panose="020B0604020202020204" pitchFamily="34" charset="0"/>
              <a:buChar char="•"/>
            </a:pPr>
            <a:r>
              <a:rPr lang="en-GB" dirty="0"/>
              <a:t>Explicit information indicating which instructions are dependent or independent of each other?</a:t>
            </a:r>
          </a:p>
          <a:p>
            <a:pPr marL="284163" lvl="0" indent="-342900">
              <a:buFont typeface="Arial" panose="020B0604020202020204" pitchFamily="34" charset="0"/>
              <a:buChar char="•"/>
            </a:pPr>
            <a:r>
              <a:rPr lang="en-GB" dirty="0"/>
              <a:t>That we wish to perform the same operation on many elements of data (e.g., vector or SIMD)</a:t>
            </a:r>
          </a:p>
          <a:p>
            <a:pPr marL="284163" lvl="0" indent="-342900">
              <a:buFont typeface="Arial" panose="020B0604020202020204" pitchFamily="34" charset="0"/>
              <a:buChar char="•"/>
            </a:pPr>
            <a:r>
              <a:rPr lang="en-GB" dirty="0"/>
              <a:t>Information to help ensure good security, e.g., to restrict pointer accesses or branching </a:t>
            </a:r>
          </a:p>
          <a:p>
            <a:pPr marL="284163" lvl="0" indent="-342900">
              <a:buFont typeface="Arial" panose="020B0604020202020204" pitchFamily="34" charset="0"/>
              <a:buChar char="•"/>
            </a:pPr>
            <a:r>
              <a:rPr lang="en-GB" dirty="0"/>
              <a:t>That a group of instructions should be executed atomically in a multi-threaded environment</a:t>
            </a:r>
          </a:p>
          <a:p>
            <a:pPr marL="284163" lvl="0" indent="-342900">
              <a:buFont typeface="Arial" panose="020B0604020202020204" pitchFamily="34" charset="0"/>
              <a:buChar char="•"/>
            </a:pPr>
            <a:r>
              <a:rPr lang="en-GB" dirty="0"/>
              <a:t>Communicate other performance hints the compiler is able to collect?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Do we provide the processor with high-level instructions or provide instructions that can control our datapath directly?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If our contract with the hardware is at a very low level, we will perhaps be tied to compiling for a particular microarchitecture, alternatively, if we have very high-level instructions, it may be complex to implement a datapath that can execute them directly. </a:t>
            </a:r>
          </a:p>
          <a:p>
            <a:endParaRPr lang="en-GB" dirty="0"/>
          </a:p>
          <a:p>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22</a:t>
            </a:fld>
            <a:endParaRPr lang="en-US" altLang="en-US" dirty="0"/>
          </a:p>
        </p:txBody>
      </p:sp>
    </p:spTree>
    <p:extLst>
      <p:ext uri="{BB962C8B-B14F-4D97-AF65-F5344CB8AC3E}">
        <p14:creationId xmlns:p14="http://schemas.microsoft.com/office/powerpoint/2010/main" val="29019557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Terminology:</a:t>
            </a:r>
          </a:p>
          <a:p>
            <a:endParaRPr lang="en-GB" dirty="0"/>
          </a:p>
          <a:p>
            <a:r>
              <a:rPr lang="en-GB" b="1" dirty="0"/>
              <a:t>CISC = Complex Instruction Set Computer</a:t>
            </a:r>
          </a:p>
          <a:p>
            <a:endParaRPr lang="en-GB" dirty="0"/>
          </a:p>
          <a:p>
            <a:r>
              <a:rPr lang="en-GB" b="1" dirty="0"/>
              <a:t>RISC = Reduced Instruction Set Computer </a:t>
            </a:r>
          </a:p>
          <a:p>
            <a:endParaRPr lang="en-GB" dirty="0"/>
          </a:p>
          <a:p>
            <a:r>
              <a:rPr lang="en-GB" b="1" dirty="0"/>
              <a:t>VLIW = Very Long Instruction Word</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VLIW processors permit the compiler to specify independent instructions that are to be executed in parallel (VLIW). The advantage is that the work of determining whether instructions can be executed together can be done statically (i.e., at compile-time), hence removing the need for the hardware to do this. The disadvantage is that we are compiling for a particular machine and that the decisions we make at compiler time might not be optimal at run-time (due to unpredictable events such as cache misses).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r>
              <a:rPr lang="en-GB" b="1" dirty="0"/>
              <a:t>TTA = Transport Triggered Architectures</a:t>
            </a:r>
          </a:p>
          <a:p>
            <a:endParaRPr lang="en-GB" b="1" dirty="0"/>
          </a:p>
          <a:p>
            <a:r>
              <a:rPr lang="en-GB" b="0" dirty="0"/>
              <a:t>At the extreme, we could think about specifying our program as a series of communications between different parts of our datapath.  These simplified “instructions” or move operations could help us simplify our datapath and optimize execution.</a:t>
            </a:r>
          </a:p>
          <a:p>
            <a:endParaRPr lang="en-GB" b="0" dirty="0"/>
          </a:p>
          <a:p>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23</a:t>
            </a:fld>
            <a:endParaRPr lang="en-US" altLang="en-US" dirty="0"/>
          </a:p>
        </p:txBody>
      </p:sp>
    </p:spTree>
    <p:extLst>
      <p:ext uri="{BB962C8B-B14F-4D97-AF65-F5344CB8AC3E}">
        <p14:creationId xmlns:p14="http://schemas.microsoft.com/office/powerpoint/2010/main" val="3423952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Changing the instruction set is disruptive to the whole HW/SW ecosystem. When hardware is manufactured, it normally supports only a single instruction set. The decode and control logic is hardwired and can’t be reconfigured to support a new instruction set. Similarly, software is often distributed in a binary form and must be recompiled and redistributed when a new instruction set is introduced. As a result, new instructions sets are introduced very infrequently*. </a:t>
            </a:r>
          </a:p>
          <a:p>
            <a:endParaRPr lang="en-GB" dirty="0"/>
          </a:p>
          <a:p>
            <a:r>
              <a:rPr lang="en-GB" dirty="0"/>
              <a:t>There are many examples of features being including in an instruction set that made sense at a particular point in time, but were later seen as a disadvantage (as transistor budgets increased or compiler technology improved)</a:t>
            </a:r>
          </a:p>
          <a:p>
            <a:endParaRPr lang="en-GB" dirty="0"/>
          </a:p>
          <a:p>
            <a:r>
              <a:rPr lang="en-GB" dirty="0"/>
              <a:t>E.g., register windows (SPARC ISA), conditional execution (Arm, not Armv8), branch delay slots (MIPS). We’ll look at some of these ideas in more detail later.</a:t>
            </a:r>
          </a:p>
          <a:p>
            <a:endParaRPr lang="en-GB" dirty="0"/>
          </a:p>
          <a:p>
            <a:r>
              <a:rPr lang="en-GB" dirty="0"/>
              <a:t>-----</a:t>
            </a:r>
          </a:p>
          <a:p>
            <a:r>
              <a:rPr lang="en-GB" dirty="0"/>
              <a:t>* The situation is perhaps different for deeply embedded processors, i.e., processors that typically perform a single function. In this case, it may be much easier to change the processor’s instruction set when designing a new version of the hardware. Compatibility is less of a concern as the processor’s program doesn’t typically change.</a:t>
            </a:r>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24</a:t>
            </a:fld>
            <a:endParaRPr lang="en-US" altLang="en-US" dirty="0"/>
          </a:p>
        </p:txBody>
      </p:sp>
    </p:spTree>
    <p:extLst>
      <p:ext uri="{BB962C8B-B14F-4D97-AF65-F5344CB8AC3E}">
        <p14:creationId xmlns:p14="http://schemas.microsoft.com/office/powerpoint/2010/main" val="4169579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late 1970s and early 1980s saw the development of the Reduced Instruction Set Computer (RISC).</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RISC ideas re-evaluated processor design trade-offs given the development of new fabrication technologies, target-markets, applications, and compilers.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They exploited the idea of streamlined hardware that was constructed to support common-case operations efficiently.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RISC architectures don’t simply remove components from a CISC machine, they are built from scratch with different guiding principles and ideas.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t>They were designed to allow the compiler to make good use of a large number of general-purpose registers. These registers were stored in a small memory (register file). The register file can be accessed in parallel, quickly, and at a relatively low energy cost (compared to main memory).  General-purpose registers are favored over specialized ones to ensure the compiler can make best use of them.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25</a:t>
            </a:fld>
            <a:endParaRPr lang="en-US" altLang="en-US" dirty="0"/>
          </a:p>
        </p:txBody>
      </p:sp>
    </p:spTree>
    <p:extLst>
      <p:ext uri="{BB962C8B-B14F-4D97-AF65-F5344CB8AC3E}">
        <p14:creationId xmlns:p14="http://schemas.microsoft.com/office/powerpoint/2010/main" val="36527306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t>They aim to create an instruction set that is simple to pipeline (we’ll look at pipelining in detail in the next module)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t>To make pipelining simple, they:</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Only allow special instructions, i.e., load/store instructions, to access memory (the rest operate on registers)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GB" dirty="0"/>
              <a:t>Each instruction’s execution follows similar steps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t>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t>In contrast, an instruction in a CISC machine may perform a series of complex steps and even access memory for its operands or to store its result. This makes pipelining (think a car production plant) difficult as we cannot easily overlap the different phases of an instruction’s execution.</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t>----</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t>The simpler instruction sets and smaller transistor budgets of early RISC machines also meant that they could fit on a single chip together with fast cache memories. Larger CISC machines had to deal with the overhead of being implemented across multiple chips.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t>Cache memories were important as these simple pipelined machines ran at a much higher clock frequency than CISC machines. Their clock periods were as a result much shorter that main memory access times. Caches were therefore important in order to prevent the processor constantly stalling waiting for instructions or data</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t>Caches – these are simply small memories holding recently accessed data or instructions, or data/instructions close to recently accessed data.  Luckily, we find in practice that being able to “cache” a small amount of our program or </a:t>
            </a:r>
            <a:r>
              <a:rPr lang="en-GB"/>
              <a:t>data is </a:t>
            </a:r>
            <a:r>
              <a:rPr lang="en-GB" dirty="0"/>
              <a:t>enough to significantly reduce our average memory access time.</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t>Having separate instruction and data caches is even better as we commonly want to read the next instruction while completing a data memory access. </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Simplifying the ISA and hardware also has advantages for power consumption, especially for smaller cores.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While RISC ideas and principles are incorporated into the vast majority of today’s microprocessors, many have very large and complex instruction sets with more than 1000 instructions. Their implementations are also very complex. Over time, as with many areas of computer architecture, different ideas have converged and been combined. </a:t>
            </a:r>
          </a:p>
          <a:p>
            <a:endParaRPr lang="en-GB" dirty="0"/>
          </a:p>
          <a:p>
            <a:r>
              <a:rPr lang="en-GB" dirty="0"/>
              <a:t>----</a:t>
            </a:r>
          </a:p>
          <a:p>
            <a:r>
              <a:rPr lang="en-GB" dirty="0"/>
              <a:t>Stanford MIPS project:</a:t>
            </a:r>
          </a:p>
          <a:p>
            <a:endParaRPr lang="en-GB" dirty="0"/>
          </a:p>
          <a:p>
            <a:r>
              <a:rPr lang="en-GB" sz="1200" b="0" i="0" u="none" strike="noStrike" kern="1200" baseline="0" dirty="0">
                <a:solidFill>
                  <a:schemeClr val="tx1"/>
                </a:solidFill>
                <a:latin typeface="+mn-lt"/>
                <a:ea typeface="ＭＳ Ｐゴシック" charset="0"/>
                <a:cs typeface="ＭＳ Ｐゴシック" charset="0"/>
              </a:rPr>
              <a:t>“We also chose to design a load-store architecture, i.e., a machine in which only the load and store</a:t>
            </a:r>
          </a:p>
          <a:p>
            <a:r>
              <a:rPr lang="en-GB" sz="1200" b="0" i="0" u="none" strike="noStrike" kern="1200" baseline="0" dirty="0">
                <a:solidFill>
                  <a:schemeClr val="tx1"/>
                </a:solidFill>
                <a:latin typeface="+mn-lt"/>
                <a:ea typeface="ＭＳ Ｐゴシック" charset="0"/>
                <a:cs typeface="ＭＳ Ｐゴシック" charset="0"/>
              </a:rPr>
              <a:t>operations access memory and all ALU instructions are register-register format. This structure is very</a:t>
            </a:r>
          </a:p>
          <a:p>
            <a:r>
              <a:rPr lang="en-GB" sz="1200" b="0" i="0" u="none" strike="noStrike" kern="1200" baseline="0" dirty="0">
                <a:solidFill>
                  <a:schemeClr val="tx1"/>
                </a:solidFill>
                <a:latin typeface="+mn-lt"/>
                <a:ea typeface="ＭＳ Ｐゴシック" charset="0"/>
                <a:cs typeface="ＭＳ Ｐゴシック" charset="0"/>
              </a:rPr>
              <a:t>compatible with a streamlined instruction set. It also simplifies the implementation of page faults, traps, and</a:t>
            </a:r>
          </a:p>
          <a:p>
            <a:r>
              <a:rPr lang="en-GB" sz="1200" b="0" i="0" u="none" strike="noStrike" kern="1200" baseline="0" dirty="0">
                <a:solidFill>
                  <a:schemeClr val="tx1"/>
                </a:solidFill>
                <a:latin typeface="+mn-lt"/>
                <a:ea typeface="ＭＳ Ｐゴシック" charset="0"/>
                <a:cs typeface="ＭＳ Ｐゴシック" charset="0"/>
              </a:rPr>
              <a:t>interrupts, which can be particularly difficult to implement in a pipelined machine. Lastly, given reasonable</a:t>
            </a:r>
          </a:p>
          <a:p>
            <a:r>
              <a:rPr lang="en-GB" sz="1200" b="0" i="0" u="none" strike="noStrike" kern="1200" baseline="0" dirty="0">
                <a:solidFill>
                  <a:schemeClr val="tx1"/>
                </a:solidFill>
                <a:latin typeface="+mn-lt"/>
                <a:ea typeface="ＭＳ Ｐゴシック" charset="0"/>
                <a:cs typeface="ＭＳ Ｐゴシック" charset="0"/>
              </a:rPr>
              <a:t>register allocation algorithms, using a register-based machine is a good match for VLSI technology. Since</a:t>
            </a:r>
          </a:p>
          <a:p>
            <a:r>
              <a:rPr lang="en-GB" sz="1200" b="0" i="0" u="none" strike="noStrike" kern="1200" baseline="0" dirty="0">
                <a:solidFill>
                  <a:schemeClr val="tx1"/>
                </a:solidFill>
                <a:latin typeface="+mn-lt"/>
                <a:ea typeface="ＭＳ Ｐゴシック" charset="0"/>
                <a:cs typeface="ＭＳ Ｐゴシック" charset="0"/>
              </a:rPr>
              <a:t>the cost of off-chip communication is high, getting data onto the chip and operating on it in the register set is</a:t>
            </a:r>
          </a:p>
          <a:p>
            <a:r>
              <a:rPr lang="en-GB" sz="1200" b="0" i="0" u="none" strike="noStrike" kern="1200" baseline="0" dirty="0">
                <a:solidFill>
                  <a:schemeClr val="tx1"/>
                </a:solidFill>
                <a:latin typeface="+mn-lt"/>
                <a:ea typeface="ＭＳ Ｐゴシック" charset="0"/>
                <a:cs typeface="ＭＳ Ｐゴシック" charset="0"/>
              </a:rPr>
              <a:t>a cost effective strategy. “</a:t>
            </a:r>
          </a:p>
          <a:p>
            <a:endParaRPr lang="en-GB" sz="1200" b="0" i="0" u="none" strike="noStrike" kern="1200" baseline="0" dirty="0">
              <a:solidFill>
                <a:schemeClr val="tx1"/>
              </a:solidFill>
              <a:latin typeface="+mn-lt"/>
              <a:ea typeface="ＭＳ Ｐゴシック" charset="0"/>
              <a:cs typeface="ＭＳ Ｐゴシック" charset="0"/>
            </a:endParaRPr>
          </a:p>
          <a:p>
            <a:r>
              <a:rPr lang="en-GB" sz="1200" b="0" i="0" u="none" strike="noStrike" kern="1200" baseline="0" dirty="0">
                <a:solidFill>
                  <a:schemeClr val="tx1"/>
                </a:solidFill>
                <a:latin typeface="+mn-lt"/>
                <a:ea typeface="ＭＳ Ｐゴシック" charset="0"/>
              </a:rPr>
              <a:t>The Design of a High Performance VLSI Processor, John Hennessy, Norman Jouppi, Steven Przybylski, Christopher Rowen, Thomas Gross, Technical Report No. 236, February 1983</a:t>
            </a:r>
          </a:p>
          <a:p>
            <a:r>
              <a:rPr lang="en-GB" sz="1200" b="0" i="0" u="none" strike="noStrike" kern="1200" baseline="0" dirty="0">
                <a:solidFill>
                  <a:schemeClr val="tx1"/>
                </a:solidFill>
                <a:latin typeface="+mn-lt"/>
                <a:ea typeface="ＭＳ Ｐゴシック" charset="0"/>
              </a:rPr>
              <a:t>(Standard MIPS project)</a:t>
            </a:r>
          </a:p>
          <a:p>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26</a:t>
            </a:fld>
            <a:endParaRPr lang="en-US" altLang="en-US" dirty="0"/>
          </a:p>
        </p:txBody>
      </p:sp>
    </p:spTree>
    <p:extLst>
      <p:ext uri="{BB962C8B-B14F-4D97-AF65-F5344CB8AC3E}">
        <p14:creationId xmlns:p14="http://schemas.microsoft.com/office/powerpoint/2010/main" val="18301900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https://cacm.acm.org/magazines/2011/5/107684-an-interview-with-steve-furber/fulltext</a:t>
            </a:r>
            <a:endParaRPr lang="en-GB" dirty="0"/>
          </a:p>
          <a:p>
            <a:endParaRPr lang="en-GB" dirty="0"/>
          </a:p>
          <a:p>
            <a:r>
              <a:rPr lang="en-GB" dirty="0"/>
              <a:t>Early RISC projects:</a:t>
            </a:r>
          </a:p>
          <a:p>
            <a:pPr marL="171450" indent="-171450">
              <a:buFont typeface="Arial" panose="020B0604020202020204" pitchFamily="34" charset="0"/>
              <a:buChar char="•"/>
            </a:pPr>
            <a:r>
              <a:rPr lang="en-GB" dirty="0"/>
              <a:t>IBM 801 (operational in 1980)</a:t>
            </a:r>
          </a:p>
          <a:p>
            <a:pPr marL="171450" indent="-171450">
              <a:buFont typeface="Arial" panose="020B0604020202020204" pitchFamily="34" charset="0"/>
              <a:buChar char="•"/>
            </a:pPr>
            <a:r>
              <a:rPr lang="en-GB" dirty="0"/>
              <a:t>Berkeley RISC 1 and 2, </a:t>
            </a:r>
          </a:p>
          <a:p>
            <a:pPr marL="628650" lvl="1" indent="-171450">
              <a:buFont typeface="Arial" panose="020B0604020202020204" pitchFamily="34" charset="0"/>
              <a:buChar char="•"/>
            </a:pPr>
            <a:r>
              <a:rPr lang="en-GB" dirty="0"/>
              <a:t>RISC 1 (1982), Carlo Sequin and David Patterson</a:t>
            </a:r>
          </a:p>
          <a:p>
            <a:pPr marL="628650" lvl="1" indent="-171450">
              <a:buFont typeface="Arial" panose="020B0604020202020204" pitchFamily="34" charset="0"/>
              <a:buChar char="•"/>
            </a:pPr>
            <a:r>
              <a:rPr lang="en-GB" dirty="0"/>
              <a:t>RISC 2 (1984), Manolis Katevenis, Robert Sherburne, David Patterson, and Carlo Sequin</a:t>
            </a:r>
          </a:p>
          <a:p>
            <a:pPr marL="171450" indent="-171450">
              <a:buFont typeface="Arial" panose="020B0604020202020204" pitchFamily="34" charset="0"/>
              <a:buChar char="•"/>
            </a:pPr>
            <a:r>
              <a:rPr lang="en-GB" dirty="0"/>
              <a:t>Stanford MIPS (1981-1984)</a:t>
            </a:r>
          </a:p>
          <a:p>
            <a:pPr marL="628650" lvl="1" indent="-171450">
              <a:buFont typeface="Arial" panose="020B0604020202020204" pitchFamily="34" charset="0"/>
              <a:buChar char="•"/>
            </a:pPr>
            <a:r>
              <a:rPr lang="en-GB" dirty="0"/>
              <a:t>MIPS: John Hennessy, Norman Jouppi, Steven Przybylski, Christopher Rowen, Thomas Gross, and Forest Baskett</a:t>
            </a:r>
          </a:p>
          <a:p>
            <a:pPr marL="628650" lvl="1" indent="-171450">
              <a:buFont typeface="Arial" panose="020B0604020202020204" pitchFamily="34" charset="0"/>
              <a:buChar char="•"/>
            </a:pPr>
            <a:r>
              <a:rPr lang="en-GB" dirty="0"/>
              <a:t>Single chip, 32-bit microprocessor</a:t>
            </a:r>
          </a:p>
          <a:p>
            <a:pPr marL="628650" lvl="1" indent="-171450">
              <a:buFont typeface="Arial" panose="020B0604020202020204" pitchFamily="34" charset="0"/>
              <a:buChar char="•"/>
            </a:pPr>
            <a:r>
              <a:rPr lang="en-GB" dirty="0"/>
              <a:t>R2000 released in 1985, 110K transistors, clock frequency 12-33 MHz</a:t>
            </a:r>
          </a:p>
          <a:p>
            <a:pPr marL="628650" lvl="1" indent="-171450">
              <a:buFont typeface="Arial" panose="020B0604020202020204" pitchFamily="34" charset="0"/>
              <a:buChar char="•"/>
            </a:pPr>
            <a:r>
              <a:rPr lang="en-GB" dirty="0"/>
              <a:t>R3000 released in 1988, 64K L1 cache, 20-40 MHz</a:t>
            </a:r>
          </a:p>
          <a:p>
            <a:pPr marL="628650" lvl="1" indent="-171450">
              <a:buFont typeface="Arial" panose="020B0604020202020204" pitchFamily="34" charset="0"/>
              <a:buChar char="•"/>
            </a:pPr>
            <a:endParaRPr lang="en-GB" dirty="0"/>
          </a:p>
          <a:p>
            <a:pPr marL="457200" lvl="1" indent="0">
              <a:buFont typeface="Arial" panose="020B0604020202020204" pitchFamily="34" charset="0"/>
              <a:buNone/>
            </a:pPr>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27</a:t>
            </a:fld>
            <a:endParaRPr lang="en-US" altLang="en-US" dirty="0"/>
          </a:p>
        </p:txBody>
      </p:sp>
    </p:spTree>
    <p:extLst>
      <p:ext uri="{BB962C8B-B14F-4D97-AF65-F5344CB8AC3E}">
        <p14:creationId xmlns:p14="http://schemas.microsoft.com/office/powerpoint/2010/main" val="1098279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GB" dirty="0"/>
              <a:t>The CISC concept was not necessarily a bad idea when it was first developed. The trade-offs, e.g., transistor budgets, memory access times, compiler technology, etc. were very different, so they encouraged a different solution. </a:t>
            </a:r>
          </a:p>
          <a:p>
            <a:pPr marL="0" lvl="0" indent="0" algn="l">
              <a:buFont typeface="Arial" panose="020B0604020202020204" pitchFamily="34" charset="0"/>
              <a:buNone/>
            </a:pPr>
            <a:endParaRPr lang="en-GB" dirty="0"/>
          </a:p>
          <a:p>
            <a:pPr marL="0" lvl="0" indent="0" algn="l">
              <a:buFont typeface="Arial" panose="020B0604020202020204" pitchFamily="34" charset="0"/>
              <a:buNone/>
            </a:pPr>
            <a:r>
              <a:rPr lang="en-GB" dirty="0"/>
              <a:t>Microcoded datapaths also encouraged the use of more complex instruction sets. Hardwired control and the aim to exploit pipelining encouraged the use of RISC ideas.</a:t>
            </a:r>
          </a:p>
          <a:p>
            <a:pPr marL="0" lvl="0" indent="0" algn="l">
              <a:buFont typeface="Arial" panose="020B0604020202020204" pitchFamily="34" charset="0"/>
              <a:buNone/>
            </a:pPr>
            <a:endParaRPr lang="en-GB" dirty="0"/>
          </a:p>
          <a:p>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28</a:t>
            </a:fld>
            <a:endParaRPr lang="en-US" altLang="en-US" dirty="0"/>
          </a:p>
        </p:txBody>
      </p:sp>
    </p:spTree>
    <p:extLst>
      <p:ext uri="{BB962C8B-B14F-4D97-AF65-F5344CB8AC3E}">
        <p14:creationId xmlns:p14="http://schemas.microsoft.com/office/powerpoint/2010/main" val="8086438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29</a:t>
            </a:fld>
            <a:endParaRPr lang="en-US" altLang="en-US" dirty="0"/>
          </a:p>
        </p:txBody>
      </p:sp>
    </p:spTree>
    <p:extLst>
      <p:ext uri="{BB962C8B-B14F-4D97-AF65-F5344CB8AC3E}">
        <p14:creationId xmlns:p14="http://schemas.microsoft.com/office/powerpoint/2010/main" val="2441178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components should be familiar from an introductory course on digital electronics.</a:t>
            </a:r>
          </a:p>
          <a:p>
            <a:endParaRPr lang="en-GB" dirty="0"/>
          </a:p>
          <a:p>
            <a:r>
              <a:rPr lang="en-GB" b="1" dirty="0"/>
              <a:t>Memories</a:t>
            </a:r>
            <a:r>
              <a:rPr lang="en-GB" dirty="0"/>
              <a:t> - To keep things simple, we will use a different memory for instructions and data in this example. This is also the norm for real processors as we often want to access both instructions and data in memory at the same time.</a:t>
            </a:r>
          </a:p>
          <a:p>
            <a:endParaRPr lang="en-GB" dirty="0"/>
          </a:p>
          <a:p>
            <a:r>
              <a:rPr lang="en-GB" dirty="0"/>
              <a:t>The </a:t>
            </a:r>
            <a:r>
              <a:rPr lang="en-GB" b="1" dirty="0"/>
              <a:t>register file </a:t>
            </a:r>
            <a:r>
              <a:rPr lang="en-GB" dirty="0"/>
              <a:t>is simply a small multi-ported memory. Adding multiple “</a:t>
            </a:r>
            <a:r>
              <a:rPr lang="en-GB" b="1" dirty="0"/>
              <a:t>ports</a:t>
            </a:r>
            <a:r>
              <a:rPr lang="en-GB" dirty="0"/>
              <a:t>” allows us to read from, or write to, multiple memory locations in a single clock cycle.</a:t>
            </a:r>
          </a:p>
          <a:p>
            <a:endParaRPr lang="en-GB" dirty="0"/>
          </a:p>
          <a:p>
            <a:r>
              <a:rPr lang="en-GB" dirty="0"/>
              <a:t>Our register file has two read ports and a single write port - we can read two values and write a result in a single clock cycle.</a:t>
            </a:r>
          </a:p>
          <a:p>
            <a:endParaRPr lang="en-GB" dirty="0"/>
          </a:p>
          <a:p>
            <a:r>
              <a:rPr lang="en-GB" dirty="0"/>
              <a:t>Our processor can only load data from memory into our register file and store data from the register file to memory using special </a:t>
            </a:r>
            <a:r>
              <a:rPr lang="en-GB" b="1" dirty="0"/>
              <a:t>load</a:t>
            </a:r>
            <a:r>
              <a:rPr lang="en-GB" dirty="0"/>
              <a:t> and </a:t>
            </a:r>
            <a:r>
              <a:rPr lang="en-GB" b="1" dirty="0"/>
              <a:t>store</a:t>
            </a:r>
            <a:r>
              <a:rPr lang="en-GB" dirty="0"/>
              <a:t> instructions. Architectures that restrict memory access to a few instructions like this are called </a:t>
            </a:r>
            <a:r>
              <a:rPr lang="en-GB" b="1" dirty="0"/>
              <a:t>load-store architectures </a:t>
            </a:r>
          </a:p>
          <a:p>
            <a:endParaRPr lang="en-GB" dirty="0"/>
          </a:p>
          <a:p>
            <a:r>
              <a:rPr lang="en-GB" b="1" dirty="0"/>
              <a:t>ALU</a:t>
            </a:r>
            <a:r>
              <a:rPr lang="en-GB" dirty="0"/>
              <a:t> – Arithmetic Logic Unit, a functional unit capable of performing a range of arithmetic and logical operations. The input is typically two operands and the operation to be performed (e.g., add, shift, xor, etc.). The output is the result.</a:t>
            </a:r>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a:t>
            </a:fld>
            <a:endParaRPr lang="en-US" altLang="en-US" dirty="0"/>
          </a:p>
        </p:txBody>
      </p:sp>
    </p:spTree>
    <p:extLst>
      <p:ext uri="{BB962C8B-B14F-4D97-AF65-F5344CB8AC3E}">
        <p14:creationId xmlns:p14="http://schemas.microsoft.com/office/powerpoint/2010/main" val="18552679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evolution of the Arm architecture is capable of supporting binaries compiled for older architectures (i.e., Armv6 can run Armv5).</a:t>
            </a:r>
          </a:p>
          <a:p>
            <a:endParaRPr lang="en-GB" dirty="0"/>
          </a:p>
          <a:p>
            <a:r>
              <a:rPr lang="en-US" sz="1200" b="0" i="0" kern="1200" dirty="0">
                <a:solidFill>
                  <a:schemeClr val="tx1"/>
                </a:solidFill>
                <a:effectLst/>
                <a:latin typeface="+mn-lt"/>
                <a:ea typeface="ＭＳ Ｐゴシック" charset="0"/>
                <a:cs typeface="ＭＳ Ｐゴシック" charset="0"/>
              </a:rPr>
              <a:t>The Armv8-A architecture is the latest generation Arm architecture targeted at the Applications Profile. The name Armv8 is used to describe the overall architecture, which now includes both 32-bit execution and 64-bit execution. It introduces the ability to perform execution with 64-bit wide registers, while also having the ability to preserve backward compatibility with existing Armv7 software.</a:t>
            </a:r>
          </a:p>
          <a:p>
            <a:endParaRPr lang="en-US" sz="1200" b="0" i="0" kern="1200" dirty="0">
              <a:solidFill>
                <a:schemeClr val="tx1"/>
              </a:solidFill>
              <a:effectLst/>
              <a:latin typeface="+mn-lt"/>
              <a:ea typeface="ＭＳ Ｐゴシック" charset="0"/>
            </a:endParaRPr>
          </a:p>
          <a:p>
            <a:r>
              <a:rPr lang="en-US" sz="1200" b="0" i="0" kern="1200" dirty="0">
                <a:solidFill>
                  <a:schemeClr val="tx1"/>
                </a:solidFill>
                <a:effectLst/>
                <a:latin typeface="+mn-lt"/>
                <a:ea typeface="ＭＳ Ｐゴシック" charset="0"/>
              </a:rPr>
              <a:t>-------</a:t>
            </a:r>
          </a:p>
          <a:p>
            <a:r>
              <a:rPr lang="en-US" sz="1200" b="0" i="0" kern="1200" dirty="0">
                <a:solidFill>
                  <a:schemeClr val="tx1"/>
                </a:solidFill>
                <a:effectLst/>
                <a:latin typeface="+mn-lt"/>
                <a:ea typeface="ＭＳ Ｐゴシック" charset="0"/>
              </a:rPr>
              <a:t>Terminology:</a:t>
            </a:r>
          </a:p>
          <a:p>
            <a:endParaRPr lang="en-US" sz="1200" b="0" i="0" kern="1200" dirty="0">
              <a:solidFill>
                <a:schemeClr val="tx1"/>
              </a:solidFill>
              <a:effectLst/>
              <a:latin typeface="+mn-lt"/>
              <a:ea typeface="ＭＳ Ｐゴシック" charset="0"/>
            </a:endParaRPr>
          </a:p>
          <a:p>
            <a:r>
              <a:rPr lang="en-US" sz="1200" b="1" i="0" kern="1200" dirty="0">
                <a:solidFill>
                  <a:schemeClr val="tx1"/>
                </a:solidFill>
                <a:effectLst/>
                <a:latin typeface="+mn-lt"/>
                <a:ea typeface="ＭＳ Ｐゴシック" charset="0"/>
              </a:rPr>
              <a:t>VFP</a:t>
            </a:r>
            <a:r>
              <a:rPr lang="en-US" sz="1200" b="0" i="0" kern="1200" dirty="0">
                <a:solidFill>
                  <a:schemeClr val="tx1"/>
                </a:solidFill>
                <a:effectLst/>
                <a:latin typeface="+mn-lt"/>
                <a:ea typeface="ＭＳ Ｐゴシック" charset="0"/>
              </a:rPr>
              <a:t> – Vector Floating Point, a coprocessor providing hardware floating point acceleration</a:t>
            </a:r>
          </a:p>
          <a:p>
            <a:r>
              <a:rPr lang="en-US" sz="1200" b="1" i="0" kern="1200" dirty="0">
                <a:solidFill>
                  <a:schemeClr val="tx1"/>
                </a:solidFill>
                <a:effectLst/>
                <a:latin typeface="+mn-lt"/>
                <a:ea typeface="ＭＳ Ｐゴシック" charset="0"/>
              </a:rPr>
              <a:t>Thumb-2</a:t>
            </a:r>
            <a:r>
              <a:rPr lang="en-US" sz="1200" b="0" i="0" kern="1200" dirty="0">
                <a:solidFill>
                  <a:schemeClr val="tx1"/>
                </a:solidFill>
                <a:effectLst/>
                <a:latin typeface="+mn-lt"/>
                <a:ea typeface="ＭＳ Ｐゴシック" charset="0"/>
              </a:rPr>
              <a:t> – 16 and 32-bit instructions that can be freely intermixed in “Thumb” mode</a:t>
            </a:r>
          </a:p>
          <a:p>
            <a:r>
              <a:rPr lang="en-US" sz="1200" b="0" i="0" kern="1200" dirty="0">
                <a:solidFill>
                  <a:schemeClr val="tx1"/>
                </a:solidFill>
                <a:effectLst/>
                <a:latin typeface="+mn-lt"/>
                <a:ea typeface="ＭＳ Ｐゴシック" charset="0"/>
              </a:rPr>
              <a:t>                   but not all the functionality of Arm mode</a:t>
            </a:r>
          </a:p>
          <a:p>
            <a:r>
              <a:rPr lang="en-US" sz="1200" b="1" i="0" kern="1200" dirty="0">
                <a:solidFill>
                  <a:schemeClr val="tx1"/>
                </a:solidFill>
                <a:effectLst/>
                <a:latin typeface="+mn-lt"/>
                <a:ea typeface="ＭＳ Ｐゴシック" charset="0"/>
              </a:rPr>
              <a:t>TrustZone</a:t>
            </a:r>
            <a:r>
              <a:rPr lang="en-US" sz="1200" b="0" i="0" kern="1200" dirty="0">
                <a:solidFill>
                  <a:schemeClr val="tx1"/>
                </a:solidFill>
                <a:effectLst/>
                <a:latin typeface="+mn-lt"/>
                <a:ea typeface="ＭＳ Ｐゴシック" charset="0"/>
              </a:rPr>
              <a:t> – provides system-wide hardware isolation for trusted software</a:t>
            </a:r>
          </a:p>
          <a:p>
            <a:r>
              <a:rPr lang="en-US" sz="1200" b="0" i="0" kern="1200" dirty="0">
                <a:solidFill>
                  <a:schemeClr val="tx1"/>
                </a:solidFill>
                <a:effectLst/>
                <a:latin typeface="+mn-lt"/>
                <a:ea typeface="ＭＳ Ｐゴシック" charset="0"/>
              </a:rPr>
              <a:t>   </a:t>
            </a:r>
            <a:r>
              <a:rPr lang="en-GB" dirty="0">
                <a:hlinkClick r:id="rId3"/>
              </a:rPr>
              <a:t>https://developer.arm.com/ip-products/security-ip/trustzone</a:t>
            </a:r>
            <a:endParaRPr lang="en-US" sz="1200" b="0" i="0" kern="1200" dirty="0">
              <a:solidFill>
                <a:schemeClr val="tx1"/>
              </a:solidFill>
              <a:effectLst/>
              <a:latin typeface="+mn-lt"/>
              <a:ea typeface="ＭＳ Ｐゴシック" charset="0"/>
            </a:endParaRPr>
          </a:p>
          <a:p>
            <a:r>
              <a:rPr lang="en-US" sz="1200" b="1" i="0" kern="1200" dirty="0">
                <a:solidFill>
                  <a:schemeClr val="tx1"/>
                </a:solidFill>
                <a:effectLst/>
                <a:latin typeface="+mn-lt"/>
                <a:ea typeface="ＭＳ Ｐゴシック" charset="0"/>
              </a:rPr>
              <a:t>SIMD</a:t>
            </a:r>
            <a:r>
              <a:rPr lang="en-US" sz="1200" b="0" i="0" kern="1200" dirty="0">
                <a:solidFill>
                  <a:schemeClr val="tx1"/>
                </a:solidFill>
                <a:effectLst/>
                <a:latin typeface="+mn-lt"/>
                <a:ea typeface="ＭＳ Ｐゴシック" charset="0"/>
              </a:rPr>
              <a:t> – Single Instruction Multiple Data or “short vector” operations</a:t>
            </a:r>
          </a:p>
          <a:p>
            <a:r>
              <a:rPr lang="en-US" sz="1200" b="1" i="0" kern="1200" dirty="0">
                <a:solidFill>
                  <a:schemeClr val="tx1"/>
                </a:solidFill>
                <a:effectLst/>
                <a:latin typeface="+mn-lt"/>
                <a:ea typeface="ＭＳ Ｐゴシック" charset="0"/>
              </a:rPr>
              <a:t>NEON</a:t>
            </a:r>
            <a:r>
              <a:rPr lang="en-US" sz="1200" b="0" i="0" kern="1200" dirty="0">
                <a:solidFill>
                  <a:schemeClr val="tx1"/>
                </a:solidFill>
                <a:effectLst/>
                <a:latin typeface="+mn-lt"/>
                <a:ea typeface="ＭＳ Ｐゴシック" charset="0"/>
              </a:rPr>
              <a:t> – SIMD architecture extension</a:t>
            </a:r>
          </a:p>
          <a:p>
            <a:r>
              <a:rPr lang="en-US" sz="1200" b="0" i="0" kern="1200" dirty="0">
                <a:solidFill>
                  <a:schemeClr val="tx1"/>
                </a:solidFill>
                <a:effectLst/>
                <a:latin typeface="+mn-lt"/>
                <a:ea typeface="ＭＳ Ｐゴシック" charset="0"/>
              </a:rPr>
              <a:t>   </a:t>
            </a:r>
            <a:r>
              <a:rPr lang="en-GB" dirty="0">
                <a:hlinkClick r:id="rId4"/>
              </a:rPr>
              <a:t>https://developer.arm.com/architectures/instruction-sets/simd-isas/neon</a:t>
            </a:r>
            <a:endParaRPr lang="en-GB" dirty="0"/>
          </a:p>
          <a:p>
            <a:r>
              <a:rPr lang="en-GB" b="1" dirty="0"/>
              <a:t>Crypto</a:t>
            </a:r>
            <a:r>
              <a:rPr lang="en-GB" dirty="0"/>
              <a:t> – Hardware acceleration for cryptography. These extensions add new A64, A32, and T32 instructions to Advanced SIMD that accelerate </a:t>
            </a:r>
            <a:r>
              <a:rPr lang="en-US" sz="1200" b="0" i="1" kern="1200" dirty="0">
                <a:solidFill>
                  <a:schemeClr val="tx1"/>
                </a:solidFill>
                <a:effectLst/>
                <a:latin typeface="+mn-lt"/>
                <a:ea typeface="ＭＳ Ｐゴシック" charset="0"/>
                <a:cs typeface="ＭＳ Ｐゴシック" charset="0"/>
              </a:rPr>
              <a:t>Advanced Encryption Standard</a:t>
            </a:r>
            <a:r>
              <a:rPr lang="en-US" sz="1200" b="0" i="0" kern="1200" dirty="0">
                <a:solidFill>
                  <a:schemeClr val="tx1"/>
                </a:solidFill>
                <a:effectLst/>
                <a:latin typeface="+mn-lt"/>
                <a:ea typeface="ＭＳ Ｐゴシック" charset="0"/>
                <a:cs typeface="ＭＳ Ｐゴシック" charset="0"/>
              </a:rPr>
              <a:t> (AES) encryption and decryption, and the </a:t>
            </a:r>
            <a:r>
              <a:rPr lang="en-US" sz="1200" b="0" i="1" kern="1200" dirty="0">
                <a:solidFill>
                  <a:schemeClr val="tx1"/>
                </a:solidFill>
                <a:effectLst/>
                <a:latin typeface="+mn-lt"/>
                <a:ea typeface="ＭＳ Ｐゴシック" charset="0"/>
                <a:cs typeface="ＭＳ Ｐゴシック" charset="0"/>
              </a:rPr>
              <a:t>Secure Hash Algorithm </a:t>
            </a:r>
            <a:r>
              <a:rPr lang="en-US" sz="1200" b="0" i="0" kern="1200" dirty="0">
                <a:solidFill>
                  <a:schemeClr val="tx1"/>
                </a:solidFill>
                <a:effectLst/>
                <a:latin typeface="+mn-lt"/>
                <a:ea typeface="ＭＳ Ｐゴシック" charset="0"/>
                <a:cs typeface="ＭＳ Ｐゴシック" charset="0"/>
              </a:rPr>
              <a:t>(SHA) functions SHA-1, SHA-224, and SHA-256.</a:t>
            </a:r>
          </a:p>
          <a:p>
            <a:endParaRPr lang="en-US" sz="1200" b="0" i="0" kern="1200" dirty="0">
              <a:solidFill>
                <a:schemeClr val="tx1"/>
              </a:solidFill>
              <a:effectLst/>
              <a:latin typeface="+mn-lt"/>
              <a:ea typeface="ＭＳ Ｐゴシック" charset="0"/>
            </a:endParaRPr>
          </a:p>
          <a:p>
            <a:r>
              <a:rPr lang="en-GB" b="1" dirty="0"/>
              <a:t>SP</a:t>
            </a:r>
            <a:r>
              <a:rPr lang="en-GB" dirty="0"/>
              <a:t> floating point – Single Precision (32-bit)</a:t>
            </a:r>
          </a:p>
          <a:p>
            <a:r>
              <a:rPr lang="en-GB" b="1" dirty="0"/>
              <a:t>DP</a:t>
            </a:r>
            <a:r>
              <a:rPr lang="en-GB" dirty="0"/>
              <a:t> floating point – Double Precision (64-bit)</a:t>
            </a:r>
          </a:p>
          <a:p>
            <a:r>
              <a:rPr lang="en-GB" dirty="0"/>
              <a:t>Half-precision floating point – 16-bit</a:t>
            </a:r>
          </a:p>
          <a:p>
            <a:r>
              <a:rPr lang="en-GB" dirty="0">
                <a:hlinkClick r:id="rId5"/>
              </a:rPr>
              <a:t>https://developer.arm.com/architectures/instruction-sets/floating-point</a:t>
            </a:r>
            <a:endParaRPr lang="en-GB" dirty="0"/>
          </a:p>
          <a:p>
            <a:endParaRPr lang="en-GB" dirty="0"/>
          </a:p>
          <a:p>
            <a:endParaRPr lang="en-GB" dirty="0"/>
          </a:p>
          <a:p>
            <a:endParaRPr lang="en-GB" dirty="0"/>
          </a:p>
          <a:p>
            <a:endParaRPr lang="en-GB" dirty="0"/>
          </a:p>
          <a:p>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30</a:t>
            </a:fld>
            <a:endParaRPr lang="en-US" altLang="en-US" dirty="0"/>
          </a:p>
        </p:txBody>
      </p:sp>
    </p:spTree>
    <p:extLst>
      <p:ext uri="{BB962C8B-B14F-4D97-AF65-F5344CB8AC3E}">
        <p14:creationId xmlns:p14="http://schemas.microsoft.com/office/powerpoint/2010/main" val="435073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“Addressing modes” – this determines how the effective memory address is calculated, e.g., we might hold the address in a register or calculate it as the sum of two registers (offset) or a register + immediate, etc.</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Let’s look at a few example instructions (not all of them).</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(Note: our instructions are still encoded in 32-bits even though our datapath and registers are 64-bits wide)</a:t>
            </a:r>
          </a:p>
          <a:p>
            <a:endParaRPr lang="en-GB" dirty="0"/>
          </a:p>
          <a:p>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31</a:t>
            </a:fld>
            <a:endParaRPr lang="en-US" altLang="en-US" dirty="0"/>
          </a:p>
        </p:txBody>
      </p:sp>
    </p:spTree>
    <p:extLst>
      <p:ext uri="{BB962C8B-B14F-4D97-AF65-F5344CB8AC3E}">
        <p14:creationId xmlns:p14="http://schemas.microsoft.com/office/powerpoint/2010/main" val="17249465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0"/>
                <a:cs typeface="ＭＳ Ｐゴシック" charset="0"/>
              </a:rPr>
              <a:t>The 32-bit W register forms the lower half of the corresponding 64-bit X register. That is, W0 forms the lower word of X0, and W1 forms the lower word of X1.</a:t>
            </a:r>
          </a:p>
          <a:p>
            <a:endParaRPr lang="en-US" sz="1200" b="0" i="0" kern="1200" dirty="0">
              <a:solidFill>
                <a:schemeClr val="tx1"/>
              </a:solidFill>
              <a:effectLst/>
              <a:latin typeface="+mn-lt"/>
              <a:ea typeface="ＭＳ Ｐゴシック" charset="0"/>
            </a:endParaRPr>
          </a:p>
          <a:p>
            <a:r>
              <a:rPr lang="en-GB" dirty="0"/>
              <a:t>------</a:t>
            </a:r>
          </a:p>
          <a:p>
            <a:r>
              <a:rPr lang="en-GB" dirty="0"/>
              <a:t>Register 31</a:t>
            </a:r>
          </a:p>
          <a:p>
            <a:r>
              <a:rPr lang="en-GB" dirty="0"/>
              <a:t>Acts as zero register when used as a source register</a:t>
            </a:r>
          </a:p>
          <a:p>
            <a:r>
              <a:rPr lang="en-GB" dirty="0"/>
              <a:t>Acts as stack pointer when used as load/store base register</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hlinkClick r:id="rId3"/>
              </a:rPr>
              <a:t>https://developer.arm.com/docs/100878/latest/registers</a:t>
            </a:r>
            <a:endParaRPr lang="en-GB" dirty="0"/>
          </a:p>
          <a:p>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32</a:t>
            </a:fld>
            <a:endParaRPr lang="en-US" altLang="en-US" dirty="0"/>
          </a:p>
        </p:txBody>
      </p:sp>
    </p:spTree>
    <p:extLst>
      <p:ext uri="{BB962C8B-B14F-4D97-AF65-F5344CB8AC3E}">
        <p14:creationId xmlns:p14="http://schemas.microsoft.com/office/powerpoint/2010/main" val="3713122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33</a:t>
            </a:fld>
            <a:endParaRPr lang="en-US" altLang="en-US" dirty="0"/>
          </a:p>
        </p:txBody>
      </p:sp>
    </p:spTree>
    <p:extLst>
      <p:ext uri="{BB962C8B-B14F-4D97-AF65-F5344CB8AC3E}">
        <p14:creationId xmlns:p14="http://schemas.microsoft.com/office/powerpoint/2010/main" val="22539278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Base plus offset: The base register contains a pointer to a memory location. To this, we can add an offset or displacement, this can be either another register or immediate. We can also shift this offset before adding it to the base (see the last example), i.e., to convert an offset specified in terms of words to one in bytes.</a:t>
            </a:r>
          </a:p>
          <a:p>
            <a:endParaRPr lang="en-GB" dirty="0"/>
          </a:p>
          <a:p>
            <a:r>
              <a:rPr lang="en-GB" dirty="0"/>
              <a:t>64-bit loads allow an index shift of #0 or #3</a:t>
            </a:r>
          </a:p>
          <a:p>
            <a:r>
              <a:rPr lang="en-GB" dirty="0"/>
              <a:t>32-bit loads allow an index shift of #0 or #2</a:t>
            </a:r>
          </a:p>
          <a:p>
            <a:endParaRPr lang="en-GB" dirty="0"/>
          </a:p>
          <a:p>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34</a:t>
            </a:fld>
            <a:endParaRPr lang="en-US" altLang="en-US" dirty="0"/>
          </a:p>
        </p:txBody>
      </p:sp>
    </p:spTree>
    <p:extLst>
      <p:ext uri="{BB962C8B-B14F-4D97-AF65-F5344CB8AC3E}">
        <p14:creationId xmlns:p14="http://schemas.microsoft.com/office/powerpoint/2010/main" val="12735354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mn-lt"/>
                <a:ea typeface="ＭＳ Ｐゴシック" charset="0"/>
                <a:cs typeface="ＭＳ Ｐゴシック" charset="0"/>
              </a:rPr>
              <a:t>You may ask if complex addressing modes (see also the register-indexed addressing on the previous slide) have a place in a RISC instruction set.</a:t>
            </a:r>
          </a:p>
          <a:p>
            <a:endParaRPr lang="en-GB" sz="1200" b="0" i="0" u="none" strike="noStrike" kern="1200" baseline="0" dirty="0">
              <a:solidFill>
                <a:schemeClr val="tx1"/>
              </a:solidFill>
              <a:latin typeface="+mn-lt"/>
              <a:ea typeface="ＭＳ Ｐゴシック" charset="0"/>
              <a:cs typeface="ＭＳ Ｐゴシック" charset="0"/>
            </a:endParaRPr>
          </a:p>
          <a:p>
            <a:r>
              <a:rPr lang="en-GB" sz="1200" b="0" i="0" u="none" strike="noStrike" kern="1200" baseline="0" dirty="0">
                <a:solidFill>
                  <a:schemeClr val="tx1"/>
                </a:solidFill>
                <a:latin typeface="+mn-lt"/>
                <a:ea typeface="ＭＳ Ｐゴシック" charset="0"/>
                <a:cs typeface="ＭＳ Ｐゴシック" charset="0"/>
              </a:rPr>
              <a:t>These addressing modes provide two advantages: the first is better code density and the second is potentially higher performance. Higher performance is possible when these instructions can be performed within a single cycle. At least some processor implementations will be able to do this. Other implementations will need an additional cycle to execute such addressing modes (to reduce implementation costs). </a:t>
            </a:r>
          </a:p>
          <a:p>
            <a:endParaRPr lang="en-GB" sz="1200" b="0" i="0" u="none" strike="noStrike" kern="1200" baseline="0" dirty="0">
              <a:solidFill>
                <a:schemeClr val="tx1"/>
              </a:solidFill>
              <a:latin typeface="+mn-lt"/>
              <a:ea typeface="ＭＳ Ｐゴシック" charset="0"/>
              <a:cs typeface="ＭＳ Ｐゴシック" charset="0"/>
            </a:endParaRPr>
          </a:p>
          <a:p>
            <a:r>
              <a:rPr lang="en-GB" sz="1200" b="0" i="0" u="none" strike="noStrike" kern="1200" baseline="0" dirty="0">
                <a:solidFill>
                  <a:schemeClr val="tx1"/>
                </a:solidFill>
                <a:latin typeface="+mn-lt"/>
                <a:ea typeface="ＭＳ Ｐゴシック" charset="0"/>
                <a:cs typeface="ＭＳ Ｐゴシック" charset="0"/>
              </a:rPr>
              <a:t>The architects intend that implementations should be free to fine-tune the performance trade-offs</a:t>
            </a:r>
          </a:p>
          <a:p>
            <a:r>
              <a:rPr lang="en-GB" sz="1200" b="0" i="0" u="none" strike="noStrike" kern="1200" baseline="0" dirty="0">
                <a:solidFill>
                  <a:schemeClr val="tx1"/>
                </a:solidFill>
                <a:latin typeface="+mn-lt"/>
                <a:ea typeface="ＭＳ Ｐゴシック" charset="0"/>
                <a:cs typeface="ＭＳ Ｐゴシック" charset="0"/>
              </a:rPr>
              <a:t>within each implementation, and note that providing an instruction, which in some implementations takes two</a:t>
            </a:r>
          </a:p>
          <a:p>
            <a:r>
              <a:rPr lang="en-GB" sz="1200" b="0" i="0" u="none" strike="noStrike" kern="1200" baseline="0" dirty="0">
                <a:solidFill>
                  <a:schemeClr val="tx1"/>
                </a:solidFill>
                <a:latin typeface="+mn-lt"/>
                <a:ea typeface="ＭＳ Ｐゴシック" charset="0"/>
                <a:cs typeface="ＭＳ Ｐゴシック" charset="0"/>
              </a:rPr>
              <a:t>cycles, is preferable to requiring the dynamic grouping of two independent instructions in an implementation that can perform this address arithmetic in a single cycle.</a:t>
            </a:r>
          </a:p>
          <a:p>
            <a:endParaRPr lang="en-GB" sz="1200" b="0" i="0" u="none" strike="noStrike" kern="1200" baseline="0" dirty="0">
              <a:solidFill>
                <a:schemeClr val="tx1"/>
              </a:solidFill>
              <a:latin typeface="+mn-lt"/>
              <a:ea typeface="ＭＳ Ｐゴシック" charset="0"/>
            </a:endParaRPr>
          </a:p>
          <a:p>
            <a:r>
              <a:rPr lang="en-GB" sz="1200" b="0" i="0" u="none" strike="noStrike" kern="1200" baseline="0" dirty="0">
                <a:solidFill>
                  <a:schemeClr val="tx1"/>
                </a:solidFill>
                <a:latin typeface="+mn-lt"/>
                <a:ea typeface="ＭＳ Ｐゴシック" charset="0"/>
              </a:rPr>
              <a:t>(See “Armv8 Instruction Set Overview”)</a:t>
            </a:r>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35</a:t>
            </a:fld>
            <a:endParaRPr lang="en-US" altLang="en-US" dirty="0"/>
          </a:p>
        </p:txBody>
      </p:sp>
    </p:spTree>
    <p:extLst>
      <p:ext uri="{BB962C8B-B14F-4D97-AF65-F5344CB8AC3E}">
        <p14:creationId xmlns:p14="http://schemas.microsoft.com/office/powerpoint/2010/main" val="2528735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only load/store instructions access memory, other operations only operate on the contents of registers or immediates.</a:t>
            </a:r>
          </a:p>
          <a:p>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36</a:t>
            </a:fld>
            <a:endParaRPr lang="en-US" altLang="en-US" dirty="0"/>
          </a:p>
        </p:txBody>
      </p:sp>
    </p:spTree>
    <p:extLst>
      <p:ext uri="{BB962C8B-B14F-4D97-AF65-F5344CB8AC3E}">
        <p14:creationId xmlns:p14="http://schemas.microsoft.com/office/powerpoint/2010/main" val="1989032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37</a:t>
            </a:fld>
            <a:endParaRPr lang="en-US" altLang="en-US" dirty="0"/>
          </a:p>
        </p:txBody>
      </p:sp>
    </p:spTree>
    <p:extLst>
      <p:ext uri="{BB962C8B-B14F-4D97-AF65-F5344CB8AC3E}">
        <p14:creationId xmlns:p14="http://schemas.microsoft.com/office/powerpoint/2010/main" val="31774136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38</a:t>
            </a:fld>
            <a:endParaRPr lang="en-US" altLang="en-US" dirty="0"/>
          </a:p>
        </p:txBody>
      </p:sp>
    </p:spTree>
    <p:extLst>
      <p:ext uri="{BB962C8B-B14F-4D97-AF65-F5344CB8AC3E}">
        <p14:creationId xmlns:p14="http://schemas.microsoft.com/office/powerpoint/2010/main" val="3094701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Earlier Arm ISAs supported the conditional (or “predicated”) execution of most instructions. Here, individual instructions could indicate that they should only be executed if a flag held a particular value. If this condition was not met, the instruction would be treated as a no-op. This mechanism allowed the compiler to remove branches from short sequences of instructions that needed to be conditionally executed (a process called “if-conversion”)</a:t>
            </a:r>
          </a:p>
          <a:p>
            <a:endParaRPr lang="en-GB" dirty="0"/>
          </a:p>
          <a:p>
            <a:r>
              <a:rPr lang="en-GB" dirty="0"/>
              <a:t>Most instructions could also update the flags (if the “S” suffix was added to the instruction. The flags were preserved until updated). </a:t>
            </a:r>
          </a:p>
          <a:p>
            <a:r>
              <a:rPr lang="en-GB" dirty="0"/>
              <a:t>   </a:t>
            </a:r>
          </a:p>
          <a:p>
            <a:r>
              <a:rPr lang="en-GB" dirty="0"/>
              <a:t>E.g.,</a:t>
            </a:r>
          </a:p>
          <a:p>
            <a:r>
              <a:rPr lang="en-GB" dirty="0"/>
              <a:t>CMP r0, #100   ; if (x&lt;=100)</a:t>
            </a:r>
          </a:p>
          <a:p>
            <a:r>
              <a:rPr lang="en-GB" dirty="0"/>
              <a:t>MOVLE r1, #0   ;    y=0;</a:t>
            </a:r>
          </a:p>
          <a:p>
            <a:r>
              <a:rPr lang="en-GB" dirty="0"/>
              <a:t>MOVGT r1, #1  ; else y =1</a:t>
            </a:r>
          </a:p>
          <a:p>
            <a:endParaRPr lang="en-GB" dirty="0"/>
          </a:p>
          <a:p>
            <a:r>
              <a:rPr lang="en-GB" dirty="0"/>
              <a:t>Here, the first MOV instruction is only executed if the LE (less than or equal) condition is met (i.e., Z or (N!=V))</a:t>
            </a:r>
          </a:p>
          <a:p>
            <a:endParaRPr lang="en-GB" dirty="0"/>
          </a:p>
          <a:p>
            <a:r>
              <a:rPr lang="en-GB" dirty="0"/>
              <a:t>The disadvantage of this sort of conditional execution is that it consumes valuable instruction encoding space (i.e., we need to reserve extra bits in our instruction encoding – a 4-bit condition-code selector for every 32-bit instruction). Furthermore, this extra state complicates the implementation of superscalar processors. In practice, the advantages are also reduced when modern branch predictors are used perhaps together with a very small set of conditional instructions.</a:t>
            </a:r>
          </a:p>
          <a:p>
            <a:endParaRPr lang="en-GB" dirty="0"/>
          </a:p>
          <a:p>
            <a:r>
              <a:rPr lang="en-GB" dirty="0"/>
              <a:t>-------------</a:t>
            </a:r>
          </a:p>
          <a:p>
            <a:r>
              <a:rPr lang="en-US" dirty="0"/>
              <a:t>The A64 instruction set does not include the concept of predicated or conditional execution. Benchmarking shows that modern branch predictors work well enough that predicated execution of instructions does not offer sufficient benefit to justify its significant use of opcode space and its implementation cost in advanced implementations.  </a:t>
            </a:r>
          </a:p>
          <a:p>
            <a:endParaRPr lang="en-US" dirty="0"/>
          </a:p>
          <a:p>
            <a:r>
              <a:rPr lang="en-US" dirty="0"/>
              <a:t>A very small set of “conditional data processing” instructions are provided. These instructions are unconditionally executed but use the condition flags as an extra input to the instruction. This set has been shown to be beneficial in situations where conditional branches predict poorly, or are otherwise inefficient. The conditional instruction types are: </a:t>
            </a:r>
          </a:p>
          <a:p>
            <a:endParaRPr lang="en-US" dirty="0"/>
          </a:p>
          <a:p>
            <a:r>
              <a:rPr lang="en-US" dirty="0"/>
              <a:t>• Conditional branch: the traditional Arm conditional branch, together with compare and branch if register zero/non-zero, and test single bit in register and branch if zero/non-zero – all with increased displacement. </a:t>
            </a:r>
          </a:p>
          <a:p>
            <a:endParaRPr lang="en-US" dirty="0"/>
          </a:p>
          <a:p>
            <a:r>
              <a:rPr lang="en-US" dirty="0"/>
              <a:t>• Add/subtract with carry: the traditional Arm instructions for multi-precision arithmetic, checksums, etc. </a:t>
            </a:r>
          </a:p>
          <a:p>
            <a:endParaRPr lang="en-US" dirty="0"/>
          </a:p>
          <a:p>
            <a:r>
              <a:rPr lang="en-US" dirty="0"/>
              <a:t>• Conditional select with increment, negate, or invert: conditionally select between one source register and a second incremented/negated/inverted/unmodified source register. Benchmarking reveals these to be the highest frequency uses of single conditional instructions, e.g., for counting, absolute value, etc. These instructions also implement:</a:t>
            </a:r>
          </a:p>
          <a:p>
            <a:r>
              <a:rPr lang="en-US" dirty="0"/>
              <a:t>  o Conditional select (move): sets the destination to one of two source registers, selected by the condition flags. Short conditional sequences can be replaced by unconditional instructions followed by a conditional select. </a:t>
            </a:r>
          </a:p>
          <a:p>
            <a:endParaRPr lang="en-US" dirty="0"/>
          </a:p>
          <a:p>
            <a:r>
              <a:rPr lang="en-US" dirty="0"/>
              <a:t>E.g., </a:t>
            </a:r>
          </a:p>
          <a:p>
            <a:r>
              <a:rPr lang="en-US" dirty="0"/>
              <a:t>CMP W1, #0                ; compare W1 to 0 and set flags (Z flag will be set to 1 if W1==0), </a:t>
            </a:r>
          </a:p>
          <a:p>
            <a:r>
              <a:rPr lang="en-US" dirty="0"/>
              <a:t>CSEL W5, W6, W7, EQ ; ; if (EQ), then W5=W6, else W5=W7 (EQ simply tests the Z flag)</a:t>
            </a:r>
          </a:p>
          <a:p>
            <a:endParaRPr lang="en-US" dirty="0"/>
          </a:p>
          <a:p>
            <a:r>
              <a:rPr lang="en-US" dirty="0"/>
              <a:t>  o Conditional set: conditionally select between 0 and 1 or -1, for example, to materialize the condition flags as a Boolean value or mask in a general register. </a:t>
            </a:r>
          </a:p>
          <a:p>
            <a:endParaRPr lang="en-US" dirty="0"/>
          </a:p>
          <a:p>
            <a:r>
              <a:rPr lang="en-US" dirty="0"/>
              <a:t>• Conditional compare: sets the condition flags to the result of a comparison if the original condition was true, else to an immediate value. Permits the flattening of nested conditional expressions without using conditional branches or performing Boolean arithmetic within general register</a:t>
            </a:r>
            <a:endParaRPr lang="en-GB" dirty="0"/>
          </a:p>
          <a:p>
            <a:endParaRPr lang="en-GB" dirty="0"/>
          </a:p>
          <a:p>
            <a:r>
              <a:rPr lang="en-GB" dirty="0"/>
              <a:t>(See Armv8 Instruction Set Overview, Section 3.2)</a:t>
            </a:r>
          </a:p>
          <a:p>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39</a:t>
            </a:fld>
            <a:endParaRPr lang="en-US" altLang="en-US" dirty="0"/>
          </a:p>
        </p:txBody>
      </p:sp>
    </p:spTree>
    <p:extLst>
      <p:ext uri="{BB962C8B-B14F-4D97-AF65-F5344CB8AC3E}">
        <p14:creationId xmlns:p14="http://schemas.microsoft.com/office/powerpoint/2010/main" val="181738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NOTE: We could also build a datapath that is 64-bits wide. This would </a:t>
            </a:r>
            <a:r>
              <a:rPr lang="en-GB" b="1" dirty="0"/>
              <a:t>not</a:t>
            </a:r>
            <a:r>
              <a:rPr lang="en-GB" dirty="0"/>
              <a:t> require us to increase the width of our instructions, they could still be encoded in 32-bits. The datapath simply processes data, and the instructions in our program control it.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dirty="0"/>
              <a:t>Code density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Using more than 32-bits to encode our instructions would likely lead to poor code density. This could increase costs, e.g., by requiring systems to have more memory, or decrease performance.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Some instruction sets adopt a variable-length instruction encoding. The Intel x86 instruction set, for example, may encode instructions using a single byte (8-bits) up to 15 bytes (120-bits). This may lead to better code density when compared to a fixed-width 32-bit encoding. In practice, modern processors often adopt both 16-bit (compressed) and 32-bit encodings to boost code density.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dirty="0"/>
          </a:p>
          <a:p>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a:t>
            </a:fld>
            <a:endParaRPr lang="en-US" altLang="en-US" dirty="0"/>
          </a:p>
        </p:txBody>
      </p:sp>
    </p:spTree>
    <p:extLst>
      <p:ext uri="{BB962C8B-B14F-4D97-AF65-F5344CB8AC3E}">
        <p14:creationId xmlns:p14="http://schemas.microsoft.com/office/powerpoint/2010/main" val="4098755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40</a:t>
            </a:fld>
            <a:endParaRPr lang="en-US" altLang="en-US" dirty="0"/>
          </a:p>
        </p:txBody>
      </p:sp>
    </p:spTree>
    <p:extLst>
      <p:ext uri="{BB962C8B-B14F-4D97-AF65-F5344CB8AC3E}">
        <p14:creationId xmlns:p14="http://schemas.microsoft.com/office/powerpoint/2010/main" val="25508822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41</a:t>
            </a:fld>
            <a:endParaRPr lang="en-US" altLang="en-US" dirty="0"/>
          </a:p>
        </p:txBody>
      </p:sp>
    </p:spTree>
    <p:extLst>
      <p:ext uri="{BB962C8B-B14F-4D97-AF65-F5344CB8AC3E}">
        <p14:creationId xmlns:p14="http://schemas.microsoft.com/office/powerpoint/2010/main" val="27855891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42</a:t>
            </a:fld>
            <a:endParaRPr lang="en-US" altLang="en-US" dirty="0"/>
          </a:p>
        </p:txBody>
      </p:sp>
    </p:spTree>
    <p:extLst>
      <p:ext uri="{BB962C8B-B14F-4D97-AF65-F5344CB8AC3E}">
        <p14:creationId xmlns:p14="http://schemas.microsoft.com/office/powerpoint/2010/main" val="10190055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There a number of different processor designs considered here:</a:t>
            </a:r>
          </a:p>
          <a:p>
            <a:endParaRPr lang="en-GB" dirty="0"/>
          </a:p>
          <a:p>
            <a:pPr marL="171450" indent="-171450">
              <a:buFont typeface="Arial" panose="020B0604020202020204" pitchFamily="34" charset="0"/>
              <a:buChar char="•"/>
            </a:pPr>
            <a:r>
              <a:rPr lang="en-GB" dirty="0"/>
              <a:t>In-order single issue (i.e., a simple scalar pipeline)</a:t>
            </a:r>
          </a:p>
          <a:p>
            <a:pPr marL="171450" indent="-171450">
              <a:buFont typeface="Arial" panose="020B0604020202020204" pitchFamily="34" charset="0"/>
              <a:buChar char="•"/>
            </a:pPr>
            <a:r>
              <a:rPr lang="en-GB" dirty="0"/>
              <a:t>In-order dual-issue design, fetches and executes up to two instructions per cycle in the original program order</a:t>
            </a:r>
          </a:p>
          <a:p>
            <a:pPr marL="171450" indent="-171450">
              <a:buFont typeface="Arial" panose="020B0604020202020204" pitchFamily="34" charset="0"/>
              <a:buChar char="•"/>
            </a:pPr>
            <a:r>
              <a:rPr lang="en-GB" dirty="0"/>
              <a:t>In-order quad-issue design, as above but up to four instructions</a:t>
            </a:r>
          </a:p>
          <a:p>
            <a:pPr marL="171450" indent="-171450">
              <a:buFont typeface="Arial" panose="020B0604020202020204" pitchFamily="34" charset="0"/>
              <a:buChar char="•"/>
            </a:pPr>
            <a:r>
              <a:rPr lang="en-GB" dirty="0"/>
              <a:t>Out-of-order 2-issue and 4-issue. Maintains a limited window into the dynamic instruction stream and is able to issue instructions as operands, and functional units become ready – not necessarily in the original program order. </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The key point here is that the “best” microarchitecture (what is on the Pareto optimal curve) changes as we increase our performance target.</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We’ll explore the design of superscalar processors in detail later in the course.  </a:t>
            </a:r>
          </a:p>
          <a:p>
            <a:pPr marL="0" indent="0">
              <a:buFont typeface="Arial" panose="020B0604020202020204" pitchFamily="34" charset="0"/>
              <a:buNone/>
            </a:pPr>
            <a:endParaRPr lang="en-GB" dirty="0"/>
          </a:p>
          <a:p>
            <a:pPr marL="0" indent="0">
              <a:buFont typeface="Arial" panose="020B0604020202020204" pitchFamily="34" charset="0"/>
              <a:buNone/>
            </a:pPr>
            <a:r>
              <a:rPr lang="en-GB" dirty="0"/>
              <a:t>The same can be seen for the design of a simple adder circuit. At low-performance levels, a simple ripple carry adder will be the most energy efficient design (as the circuit is simple). As performance requirements increase, we can try to boost performance, but the scope to do this will be limited, trying to add logic to improve performance will have a limited effect but will increase energy requirements significantly. A better approach will be to change to a higher-performance adder organization, e.g., carry-select or Kogge-Stone parallel prefix adder.</a:t>
            </a:r>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43</a:t>
            </a:fld>
            <a:endParaRPr lang="en-US" altLang="en-US" dirty="0"/>
          </a:p>
        </p:txBody>
      </p:sp>
    </p:spTree>
    <p:extLst>
      <p:ext uri="{BB962C8B-B14F-4D97-AF65-F5344CB8AC3E}">
        <p14:creationId xmlns:p14="http://schemas.microsoft.com/office/powerpoint/2010/main" val="19830422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GB" dirty="0"/>
              <a:t>An ISA is often designed with particular microarchitectures, programming languages, compilers, applications, and implementation technology in mind. As these change, what constitutes a good ISA also changes. </a:t>
            </a:r>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44</a:t>
            </a:fld>
            <a:endParaRPr lang="en-US" altLang="en-US" dirty="0"/>
          </a:p>
        </p:txBody>
      </p:sp>
    </p:spTree>
    <p:extLst>
      <p:ext uri="{BB962C8B-B14F-4D97-AF65-F5344CB8AC3E}">
        <p14:creationId xmlns:p14="http://schemas.microsoft.com/office/powerpoint/2010/main" val="42236621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applications are very cost or power sensitive. Instruction memory may be a large part of the cost (and fetch power may be significant too). There are also applications where the program must fit on limited on-chip memory, perhaps on-chip flash memory, further encouraging techniques to reduce code size. Better code density can also improve the performance of the instruction cache, effectively making it act as a larger cache would.</a:t>
            </a:r>
          </a:p>
          <a:p>
            <a:endParaRPr lang="en-GB" dirty="0"/>
          </a:p>
          <a:p>
            <a:r>
              <a:rPr lang="en-GB" dirty="0"/>
              <a:t>One early approach, used by Hitachi’s SuperH processors in the 1990s, was to use a fixed 16-bit instruction set together with a 32-bit processor (i.e., 32-bit registers, operations, etc.). Of course, using narrower instructions forces some simplifications as there are fewer bits to encode our instruction set. This typically means we can define fewer operations, address fewer registers, typically use a two-address format rather than a three-address one and must accept shorter immediate values.</a:t>
            </a:r>
          </a:p>
          <a:p>
            <a:endParaRPr lang="en-GB" dirty="0"/>
          </a:p>
          <a:p>
            <a:r>
              <a:rPr lang="en-GB" dirty="0"/>
              <a:t>The drawback with only providing these simpler 16-bit instructions is that while the static code size may improve, we may need to execute more instructions thus reducing performance. There are two ways in which we can mitigate this problem:</a:t>
            </a:r>
          </a:p>
          <a:p>
            <a:endParaRPr lang="en-GB" dirty="0"/>
          </a:p>
          <a:p>
            <a:pPr marL="228600" indent="-228600">
              <a:buAutoNum type="alphaLcParenBoth"/>
            </a:pPr>
            <a:r>
              <a:rPr lang="en-GB" dirty="0"/>
              <a:t>We could allow the compiler to mix 16-bit and 32-bit instructions freely. This would allow performance critical sections of the code, e.g., loops, to use the more expressive 32-bit instructions (and access the whole register file), with minimum impact on code size. Alternatively, we could switch between 16-bit and 32-bit “modes”</a:t>
            </a:r>
          </a:p>
          <a:p>
            <a:pPr marL="228600" indent="-228600">
              <a:buAutoNum type="alphaLcParenBoth"/>
            </a:pPr>
            <a:r>
              <a:rPr lang="en-GB" dirty="0"/>
              <a:t>A different approach, adopted by some processors from IBM, is to actually compress and decompress instructions between main memory and the instruction cache. This can provide good compression rates and retain the full power of the 32-bit instruction set. The disadvantage here is that the advantages of better code density are not seen in the instruction cache – as it holds uncompressed 32-bit instructions.</a:t>
            </a:r>
          </a:p>
          <a:p>
            <a:endParaRPr lang="en-GB"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The T32 instruction set (part of the Armv8 AArch32 execution state) allows us to mix 16- and some 32-bit instructions (without a mode change). </a:t>
            </a:r>
            <a:r>
              <a:rPr lang="en-US" sz="1200" b="0" i="0" kern="1200" dirty="0">
                <a:solidFill>
                  <a:schemeClr val="tx1"/>
                </a:solidFill>
                <a:effectLst/>
                <a:latin typeface="+mn-lt"/>
                <a:ea typeface="ＭＳ Ｐゴシック" charset="0"/>
                <a:cs typeface="ＭＳ Ｐゴシック" charset="0"/>
              </a:rPr>
              <a:t>The 32-bit and 16-bit T32 instructions together provide almost exactly the same functionality as the A32 instruction set. The T32 instruction set achieves the high performance of A32 code along with the benefits of better code density.</a:t>
            </a:r>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45</a:t>
            </a:fld>
            <a:endParaRPr lang="en-US" altLang="en-US" dirty="0"/>
          </a:p>
        </p:txBody>
      </p:sp>
    </p:spTree>
    <p:extLst>
      <p:ext uri="{BB962C8B-B14F-4D97-AF65-F5344CB8AC3E}">
        <p14:creationId xmlns:p14="http://schemas.microsoft.com/office/powerpoint/2010/main" val="25043261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46</a:t>
            </a:fld>
            <a:endParaRPr lang="en-US" altLang="en-US" dirty="0"/>
          </a:p>
        </p:txBody>
      </p:sp>
    </p:spTree>
    <p:extLst>
      <p:ext uri="{BB962C8B-B14F-4D97-AF65-F5344CB8AC3E}">
        <p14:creationId xmlns:p14="http://schemas.microsoft.com/office/powerpoint/2010/main" val="178790144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GB" dirty="0"/>
          </a:p>
          <a:p>
            <a:pPr marL="0" indent="0">
              <a:buFont typeface="Arial" panose="020B0604020202020204" pitchFamily="34" charset="0"/>
              <a:buNone/>
            </a:pPr>
            <a:r>
              <a:rPr lang="en-GB" dirty="0"/>
              <a:t>John Cocke and his team started working on a design for a controller for a telephone exchange in 1974. This project would go on to develop many of RISC concepts. Cocke recalled in 1987:</a:t>
            </a:r>
          </a:p>
          <a:p>
            <a:pPr marL="0" indent="0">
              <a:buFont typeface="Arial" panose="020B0604020202020204" pitchFamily="34" charset="0"/>
              <a:buNone/>
            </a:pPr>
            <a:endParaRPr lang="en-GB" dirty="0"/>
          </a:p>
          <a:p>
            <a:pPr marL="0" indent="0">
              <a:buFont typeface="Arial" panose="020B0604020202020204" pitchFamily="34" charset="0"/>
              <a:buNone/>
            </a:pPr>
            <a:r>
              <a:rPr lang="en-GB" sz="1200" b="0" i="0" kern="1200" dirty="0">
                <a:solidFill>
                  <a:schemeClr val="tx1"/>
                </a:solidFill>
                <a:effectLst/>
                <a:latin typeface="+mn-lt"/>
                <a:ea typeface="ＭＳ Ｐゴシック" charset="0"/>
                <a:cs typeface="ＭＳ Ｐゴシック" charset="0"/>
              </a:rPr>
              <a:t>"We knew we wanted a computer with a simple architecture and a set of simple instructions that could be executed in a single machine cycle—making the resulting machine significantly more efficient than possible with other more complex computer designs."</a:t>
            </a:r>
            <a:endParaRPr lang="en-GB" dirty="0"/>
          </a:p>
          <a:p>
            <a:pPr marL="0" indent="0">
              <a:buFont typeface="Arial" panose="020B0604020202020204" pitchFamily="34" charset="0"/>
              <a:buNone/>
            </a:pPr>
            <a:endParaRPr lang="en-GB" dirty="0"/>
          </a:p>
          <a:p>
            <a:pPr marL="0" indent="0">
              <a:buFont typeface="Arial" panose="020B0604020202020204" pitchFamily="34" charset="0"/>
              <a:buNone/>
            </a:pPr>
            <a:r>
              <a:rPr lang="en-GB" dirty="0"/>
              <a:t>In contrast to this goal, typical machines in the 1970s were built on the idea of a CISC or Complex Instruction Set Computer. Here, the so-called  “semantic gap” between high-level programming languages and the processor was smaller, e.g., these machines had complex addressing modes. These instructions also produced small compact binaries, which were beneficial given the small size and high cost of memories.</a:t>
            </a:r>
          </a:p>
          <a:p>
            <a:pPr marL="0" indent="0">
              <a:buFont typeface="Arial" panose="020B0604020202020204" pitchFamily="34" charset="0"/>
              <a:buNone/>
            </a:pPr>
            <a:endParaRPr lang="en-GB"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t>See also: “The evolution of RISC technology at IBM,” Cocke and Markstein, IBM Journal of Research and Development, vol 44, number 1/2, Jan/March 2000</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t>and</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hlinkClick r:id="rId3"/>
              </a:rPr>
              <a:t>https://www.ibm.com/ibm/history/ibm100/us/en/icons/risc/</a:t>
            </a:r>
            <a:endParaRPr lang="en-GB"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t>---</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GB" dirty="0"/>
              <a:t>Some attempts were made to pipeline CISC machines directly (e.g., Intel 486), but this proved difficult. Eventually, even CISC machines converted to RISC-like operations internally to enable efficient pipelined implementations.</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GB" dirty="0"/>
          </a:p>
          <a:p>
            <a:pPr marL="0" indent="0">
              <a:buFont typeface="Arial" panose="020B0604020202020204" pitchFamily="34" charset="0"/>
              <a:buNone/>
            </a:pPr>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47</a:t>
            </a:fld>
            <a:endParaRPr lang="en-US" altLang="en-US" dirty="0"/>
          </a:p>
        </p:txBody>
      </p:sp>
    </p:spTree>
    <p:extLst>
      <p:ext uri="{BB962C8B-B14F-4D97-AF65-F5344CB8AC3E}">
        <p14:creationId xmlns:p14="http://schemas.microsoft.com/office/powerpoint/2010/main" val="2088822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dirty="0"/>
              <a:t>An “immediate” is simply a numeric value stored in the instruction itself, e.g., the number 99.</a:t>
            </a:r>
          </a:p>
          <a:p>
            <a:endParaRPr lang="en-GB" dirty="0"/>
          </a:p>
          <a:p>
            <a:r>
              <a:rPr lang="en-GB" dirty="0"/>
              <a:t>This slide describes the encoding of instructions stored in memory. Here, we assume a simple fixed-length instruction encoding as is adopted in most Reduced Instruction Set Computer (RISC) processors. </a:t>
            </a:r>
            <a:r>
              <a:rPr lang="en-GB"/>
              <a:t>Complex </a:t>
            </a:r>
            <a:r>
              <a:rPr lang="en-GB" dirty="0"/>
              <a:t>Instruction Set Computer (CISC) machines often have much more complex variable-length instruction encoding schemes. The idea here is just to introduce the concept and to demystify how instructions are actually stored in memory.</a:t>
            </a:r>
          </a:p>
          <a:p>
            <a:endParaRPr lang="en-GB" dirty="0"/>
          </a:p>
          <a:p>
            <a:r>
              <a:rPr lang="en-GB" dirty="0"/>
              <a:t>The “op” bits tell us what the instruction is, i.e., the operation code or “opcode.” For instructions that share the same opcode, the “function” field gives us additional information about the operation to be performed, e.g., if an opcode of 0 indicates an ALU operation, the function field would indicate the ALU function (e.g., add, subtract, or multiply, etc.).</a:t>
            </a:r>
          </a:p>
          <a:p>
            <a:endParaRPr lang="en-GB" dirty="0"/>
          </a:p>
          <a:p>
            <a:endParaRPr lang="en-GB" dirty="0"/>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5</a:t>
            </a:fld>
            <a:endParaRPr lang="en-US" altLang="en-US" dirty="0"/>
          </a:p>
        </p:txBody>
      </p:sp>
    </p:spTree>
    <p:extLst>
      <p:ext uri="{BB962C8B-B14F-4D97-AF65-F5344CB8AC3E}">
        <p14:creationId xmlns:p14="http://schemas.microsoft.com/office/powerpoint/2010/main" val="1486190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ts val="600"/>
              </a:spcBef>
              <a:spcAft>
                <a:spcPct val="0"/>
              </a:spcAft>
              <a:buClrTx/>
              <a:buSzTx/>
              <a:buFontTx/>
              <a:buNone/>
              <a:tabLst/>
              <a:defRPr/>
            </a:pPr>
            <a:r>
              <a:rPr lang="en-GB" dirty="0"/>
              <a:t>A datapath is simply a collection of registers, ALUs, memories, etc. that operate on words of data. Processors are constructed from datapaths and control logic. The control logic provides the select, enable, and other control signals to each of the datapath components necessary to execute each instruction correctly. </a:t>
            </a:r>
          </a:p>
          <a:p>
            <a:endParaRPr lang="en-IN" dirty="0"/>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6</a:t>
            </a:fld>
            <a:endParaRPr lang="en-US" altLang="en-US" dirty="0"/>
          </a:p>
        </p:txBody>
      </p:sp>
    </p:spTree>
    <p:extLst>
      <p:ext uri="{BB962C8B-B14F-4D97-AF65-F5344CB8AC3E}">
        <p14:creationId xmlns:p14="http://schemas.microsoft.com/office/powerpoint/2010/main" val="4051559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7</a:t>
            </a:fld>
            <a:endParaRPr lang="en-US" altLang="en-US" dirty="0"/>
          </a:p>
        </p:txBody>
      </p:sp>
    </p:spTree>
    <p:extLst>
      <p:ext uri="{BB962C8B-B14F-4D97-AF65-F5344CB8AC3E}">
        <p14:creationId xmlns:p14="http://schemas.microsoft.com/office/powerpoint/2010/main" val="11816287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8</a:t>
            </a:fld>
            <a:endParaRPr lang="en-US" altLang="en-US" dirty="0"/>
          </a:p>
        </p:txBody>
      </p:sp>
    </p:spTree>
    <p:extLst>
      <p:ext uri="{BB962C8B-B14F-4D97-AF65-F5344CB8AC3E}">
        <p14:creationId xmlns:p14="http://schemas.microsoft.com/office/powerpoint/2010/main" val="22276547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a:p>
        </p:txBody>
      </p:sp>
      <p:sp>
        <p:nvSpPr>
          <p:cNvPr id="4" name="Slide Number Placeholder 3"/>
          <p:cNvSpPr>
            <a:spLocks noGrp="1"/>
          </p:cNvSpPr>
          <p:nvPr>
            <p:ph type="sldNum" sz="quarter" idx="5"/>
          </p:nvPr>
        </p:nvSpPr>
        <p:spPr/>
        <p:txBody>
          <a:bodyPr/>
          <a:lstStyle/>
          <a:p>
            <a:pPr>
              <a:defRPr/>
            </a:pPr>
            <a:fld id="{3B16354E-6974-4833-AB87-3220A0835E84}" type="slidenum">
              <a:rPr lang="en-US" altLang="en-US" smtClean="0"/>
              <a:pPr>
                <a:defRPr/>
              </a:pPr>
              <a:t>9</a:t>
            </a:fld>
            <a:endParaRPr lang="en-US" altLang="en-US" dirty="0"/>
          </a:p>
        </p:txBody>
      </p:sp>
    </p:spTree>
    <p:extLst>
      <p:ext uri="{BB962C8B-B14F-4D97-AF65-F5344CB8AC3E}">
        <p14:creationId xmlns:p14="http://schemas.microsoft.com/office/powerpoint/2010/main" val="3874826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jp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9_Section Divider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DE345E-C0B2-144E-821D-478353FD7BEA}"/>
              </a:ext>
            </a:extLst>
          </p:cNvPr>
          <p:cNvPicPr>
            <a:picLocks noChangeAspect="1"/>
          </p:cNvPicPr>
          <p:nvPr userDrawn="1"/>
        </p:nvPicPr>
        <p:blipFill rotWithShape="1">
          <a:blip r:embed="rId2" cstate="screen">
            <a:alphaModFix amt="81000"/>
            <a:extLst>
              <a:ext uri="{28A0092B-C50C-407E-A947-70E740481C1C}">
                <a14:useLocalDpi xmlns:a14="http://schemas.microsoft.com/office/drawing/2010/main"/>
              </a:ext>
            </a:extLst>
          </a:blip>
          <a:srcRect l="9468" t="18093" b="5564"/>
          <a:stretch/>
        </p:blipFill>
        <p:spPr>
          <a:xfrm>
            <a:off x="0" y="-1"/>
            <a:ext cx="12191999" cy="6858001"/>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8" name="Title 1">
            <a:extLst>
              <a:ext uri="{FF2B5EF4-FFF2-40B4-BE49-F238E27FC236}">
                <a16:creationId xmlns:a16="http://schemas.microsoft.com/office/drawing/2014/main" id="{B82DC592-EAC9-634F-9EE1-EDC89A2624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20" name="Subtitle 2">
            <a:extLst>
              <a:ext uri="{FF2B5EF4-FFF2-40B4-BE49-F238E27FC236}">
                <a16:creationId xmlns:a16="http://schemas.microsoft.com/office/drawing/2014/main" id="{200936EE-7EE0-D441-851D-618ACC029F66}"/>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1" name="TextBox 20">
            <a:extLst>
              <a:ext uri="{FF2B5EF4-FFF2-40B4-BE49-F238E27FC236}">
                <a16:creationId xmlns:a16="http://schemas.microsoft.com/office/drawing/2014/main" id="{9DC87DCF-87C4-CE4F-9C7C-31ECAA79225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2409490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4_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9EB7B32-132E-C34C-A290-44FDD641BA80}"/>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994" t="-2"/>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75CEC7D-A359-1740-9727-7D6F154D859C}"/>
              </a:ext>
            </a:extLst>
          </p:cNvPr>
          <p:cNvSpPr/>
          <p:nvPr userDrawn="1"/>
        </p:nvSpPr>
        <p:spPr>
          <a:xfrm>
            <a:off x="0" y="0"/>
            <a:ext cx="12192000" cy="6858000"/>
          </a:xfrm>
          <a:prstGeom prst="rect">
            <a:avLst/>
          </a:prstGeom>
          <a:solidFill>
            <a:schemeClr val="tx1">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Calibri" pitchFamily="34" charset="0"/>
                <a:ea typeface="ＭＳ Ｐゴシック" pitchFamily="34" charset="-128"/>
              </a:defRPr>
            </a:lvl1pPr>
            <a:lvl2pPr marL="742950" indent="-285750">
              <a:defRPr>
                <a:solidFill>
                  <a:schemeClr val="tx1"/>
                </a:solidFill>
                <a:latin typeface="Calibri" pitchFamily="34" charset="0"/>
                <a:ea typeface="ＭＳ Ｐゴシック" pitchFamily="34" charset="-128"/>
              </a:defRPr>
            </a:lvl2pPr>
            <a:lvl3pPr marL="1143000" indent="-228600">
              <a:defRPr>
                <a:solidFill>
                  <a:schemeClr val="tx1"/>
                </a:solidFill>
                <a:latin typeface="Calibri" pitchFamily="34" charset="0"/>
                <a:ea typeface="ＭＳ Ｐゴシック" pitchFamily="34" charset="-128"/>
              </a:defRPr>
            </a:lvl3pPr>
            <a:lvl4pPr marL="1600200" indent="-228600">
              <a:defRPr>
                <a:solidFill>
                  <a:schemeClr val="tx1"/>
                </a:solidFill>
                <a:latin typeface="Calibri" pitchFamily="34" charset="0"/>
                <a:ea typeface="ＭＳ Ｐゴシック" pitchFamily="34" charset="-128"/>
              </a:defRPr>
            </a:lvl4pPr>
            <a:lvl5pPr marL="2057400" indent="-228600">
              <a:defRPr>
                <a:solidFill>
                  <a:schemeClr val="tx1"/>
                </a:solidFill>
                <a:latin typeface="Calibri"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Calibri"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Calibri"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Calibri"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Calibri" pitchFamily="34" charset="0"/>
                <a:ea typeface="ＭＳ Ｐゴシック" pitchFamily="34" charset="-128"/>
              </a:defRPr>
            </a:lvl9pPr>
          </a:lstStyle>
          <a:p>
            <a:pPr algn="ctr">
              <a:defRPr/>
            </a:pPr>
            <a:endParaRPr lang="en-US" altLang="en-US" dirty="0">
              <a:solidFill>
                <a:srgbClr val="FFFFFF"/>
              </a:solidFill>
            </a:endParaRPr>
          </a:p>
        </p:txBody>
      </p:sp>
      <p:pic>
        <p:nvPicPr>
          <p:cNvPr id="17" name="Picture 16">
            <a:extLst>
              <a:ext uri="{FF2B5EF4-FFF2-40B4-BE49-F238E27FC236}">
                <a16:creationId xmlns:a16="http://schemas.microsoft.com/office/drawing/2014/main" id="{3D395BE9-4949-E244-ACF9-1A2EB57C1CF7}"/>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pic>
        <p:nvPicPr>
          <p:cNvPr id="16" name="Picture 16">
            <a:extLst>
              <a:ext uri="{FF2B5EF4-FFF2-40B4-BE49-F238E27FC236}">
                <a16:creationId xmlns:a16="http://schemas.microsoft.com/office/drawing/2014/main" id="{DF830758-099E-403E-BA65-CFA5270CF82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8" name="Title 1">
            <a:extLst>
              <a:ext uri="{FF2B5EF4-FFF2-40B4-BE49-F238E27FC236}">
                <a16:creationId xmlns:a16="http://schemas.microsoft.com/office/drawing/2014/main" id="{275A4ED9-47E4-4F44-AAD7-16DA7F41891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9" name="Subtitle 2">
            <a:extLst>
              <a:ext uri="{FF2B5EF4-FFF2-40B4-BE49-F238E27FC236}">
                <a16:creationId xmlns:a16="http://schemas.microsoft.com/office/drawing/2014/main" id="{22732B47-45F3-C946-9945-2403B161825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20" name="TextBox 20">
            <a:extLst>
              <a:ext uri="{FF2B5EF4-FFF2-40B4-BE49-F238E27FC236}">
                <a16:creationId xmlns:a16="http://schemas.microsoft.com/office/drawing/2014/main" id="{5AD1A3C3-3C14-2B42-9074-E87275C219E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564874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6_Title Slide">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64A5F8-C720-354C-A6E2-C00E801C5519}"/>
              </a:ext>
            </a:extLst>
          </p:cNvPr>
          <p:cNvPicPr>
            <a:picLocks noChangeAspect="1"/>
          </p:cNvPicPr>
          <p:nvPr userDrawn="1"/>
        </p:nvPicPr>
        <p:blipFill rotWithShape="1">
          <a:blip r:embed="rId2" cstate="screen">
            <a:alphaModFix amt="75000"/>
            <a:extLst>
              <a:ext uri="{28A0092B-C50C-407E-A947-70E740481C1C}">
                <a14:useLocalDpi xmlns:a14="http://schemas.microsoft.com/office/drawing/2010/main"/>
              </a:ext>
            </a:extLst>
          </a:blip>
          <a:srcRect t="7799" b="7799"/>
          <a:stretch/>
        </p:blipFill>
        <p:spPr>
          <a:xfrm>
            <a:off x="0" y="0"/>
            <a:ext cx="12192000" cy="6858001"/>
          </a:xfrm>
          <a:prstGeom prst="rect">
            <a:avLst/>
          </a:prstGeom>
        </p:spPr>
      </p:pic>
      <p:pic>
        <p:nvPicPr>
          <p:cNvPr id="19" name="Picture 18">
            <a:extLst>
              <a:ext uri="{FF2B5EF4-FFF2-40B4-BE49-F238E27FC236}">
                <a16:creationId xmlns:a16="http://schemas.microsoft.com/office/drawing/2014/main" id="{08674FB4-14BE-B54B-B389-3384C06E1E24}"/>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pic>
        <p:nvPicPr>
          <p:cNvPr id="16" name="Picture 16">
            <a:extLst>
              <a:ext uri="{FF2B5EF4-FFF2-40B4-BE49-F238E27FC236}">
                <a16:creationId xmlns:a16="http://schemas.microsoft.com/office/drawing/2014/main" id="{DF830758-099E-403E-BA65-CFA5270CF82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tx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tx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40" cy="289871"/>
          </a:xfrm>
        </p:spPr>
        <p:txBody>
          <a:bodyPr/>
          <a:lstStyle>
            <a:lvl1pPr marL="0" indent="0" algn="r">
              <a:buNone/>
              <a:defRPr sz="2400" baseline="0">
                <a:solidFill>
                  <a:schemeClr val="tx1"/>
                </a:solidFill>
              </a:defRPr>
            </a:lvl1pPr>
          </a:lstStyle>
          <a:p>
            <a:pPr lvl="0"/>
            <a:r>
              <a:rPr lang="en-US"/>
              <a:t>Click to edit Master text styles</a:t>
            </a:r>
          </a:p>
        </p:txBody>
      </p:sp>
      <p:sp>
        <p:nvSpPr>
          <p:cNvPr id="15" name="Title 1">
            <a:extLst>
              <a:ext uri="{FF2B5EF4-FFF2-40B4-BE49-F238E27FC236}">
                <a16:creationId xmlns:a16="http://schemas.microsoft.com/office/drawing/2014/main" id="{238BAC75-B7C6-FE40-9C8B-21A49F1AC381}"/>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tx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7" name="Subtitle 2">
            <a:extLst>
              <a:ext uri="{FF2B5EF4-FFF2-40B4-BE49-F238E27FC236}">
                <a16:creationId xmlns:a16="http://schemas.microsoft.com/office/drawing/2014/main" id="{FD7C4A91-C1F1-FD49-AF4E-49381B249C6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tx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2" name="TextBox 20">
            <a:extLst>
              <a:ext uri="{FF2B5EF4-FFF2-40B4-BE49-F238E27FC236}">
                <a16:creationId xmlns:a16="http://schemas.microsoft.com/office/drawing/2014/main" id="{6AA3F778-80A5-3E45-999D-10AC5502419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tx2"/>
                </a:solidFill>
              </a:rPr>
              <a:t>© 2019 Arm Limited</a:t>
            </a:r>
            <a:endParaRPr lang="en-US" altLang="en-US" sz="1000" dirty="0">
              <a:solidFill>
                <a:schemeClr val="tx2"/>
              </a:solidFill>
            </a:endParaRPr>
          </a:p>
        </p:txBody>
      </p:sp>
    </p:spTree>
    <p:extLst>
      <p:ext uri="{BB962C8B-B14F-4D97-AF65-F5344CB8AC3E}">
        <p14:creationId xmlns:p14="http://schemas.microsoft.com/office/powerpoint/2010/main" val="37665137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accent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80BE67C-B00B-7444-99B6-10A3997029B2}"/>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pic>
        <p:nvPicPr>
          <p:cNvPr id="29" name="Picture 16">
            <a:extLst>
              <a:ext uri="{FF2B5EF4-FFF2-40B4-BE49-F238E27FC236}">
                <a16:creationId xmlns:a16="http://schemas.microsoft.com/office/drawing/2014/main" id="{0A94567B-B8A8-AB41-BF7F-41919C86BD20}"/>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A0CD7DAB-58BC-C442-ABC0-6D7414DFC22E}"/>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9CDE2EBD-0FA3-D24B-AC33-4F98A57EE244}"/>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8" name="TextBox 20">
            <a:extLst>
              <a:ext uri="{FF2B5EF4-FFF2-40B4-BE49-F238E27FC236}">
                <a16:creationId xmlns:a16="http://schemas.microsoft.com/office/drawing/2014/main" id="{0E175DD0-C128-104A-84B5-17835CB39BA0}"/>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2021 Arm Limited</a:t>
            </a:r>
            <a:endParaRPr lang="en-US" altLang="en-US" sz="1000" dirty="0">
              <a:solidFill>
                <a:schemeClr val="bg2"/>
              </a:solidFill>
            </a:endParaRPr>
          </a:p>
        </p:txBody>
      </p:sp>
    </p:spTree>
    <p:extLst>
      <p:ext uri="{BB962C8B-B14F-4D97-AF65-F5344CB8AC3E}">
        <p14:creationId xmlns:p14="http://schemas.microsoft.com/office/powerpoint/2010/main" val="1313727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Section Divider slide">
    <p:bg>
      <p:bgPr>
        <a:solidFill>
          <a:schemeClr val="accent2"/>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C4E377C-10E8-4245-959B-762A975F9D8D}"/>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pic>
        <p:nvPicPr>
          <p:cNvPr id="18" name="Picture 16">
            <a:extLst>
              <a:ext uri="{FF2B5EF4-FFF2-40B4-BE49-F238E27FC236}">
                <a16:creationId xmlns:a16="http://schemas.microsoft.com/office/drawing/2014/main" id="{07331875-D936-B748-9004-0EDA896B1797}"/>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373DAA08-2A8E-BC49-A908-D83D95CBFDFB}"/>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18585A9-CBDE-FB4B-A656-FBBD0B0CAA6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8" name="TextBox 20">
            <a:extLst>
              <a:ext uri="{FF2B5EF4-FFF2-40B4-BE49-F238E27FC236}">
                <a16:creationId xmlns:a16="http://schemas.microsoft.com/office/drawing/2014/main" id="{ED7A184D-DF83-F84A-837C-3EBA03A2EA6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1228799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8_Section Divider slide">
    <p:bg>
      <p:bgPr>
        <a:solidFill>
          <a:schemeClr val="accent5"/>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02548AC-BB94-2E4E-AE54-6CAE711F35D9}"/>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pic>
        <p:nvPicPr>
          <p:cNvPr id="19" name="Picture 16">
            <a:extLst>
              <a:ext uri="{FF2B5EF4-FFF2-40B4-BE49-F238E27FC236}">
                <a16:creationId xmlns:a16="http://schemas.microsoft.com/office/drawing/2014/main" id="{4913759B-8ABA-8F41-8F02-AABD53CFD1BE}"/>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0602B157-BA2E-444C-B53E-75E5005648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Divider Page Title</a:t>
            </a:r>
            <a:br>
              <a:rPr lang="en-US" dirty="0"/>
            </a:br>
            <a:r>
              <a:rPr lang="en-US" dirty="0"/>
              <a:t>Line 3</a:t>
            </a:r>
            <a:br>
              <a:rPr lang="en-US" dirty="0"/>
            </a:br>
            <a:r>
              <a:rPr lang="en-US" dirty="0"/>
              <a:t>Line 4</a:t>
            </a:r>
          </a:p>
        </p:txBody>
      </p:sp>
      <p:sp>
        <p:nvSpPr>
          <p:cNvPr id="7" name="Subtitle 2">
            <a:extLst>
              <a:ext uri="{FF2B5EF4-FFF2-40B4-BE49-F238E27FC236}">
                <a16:creationId xmlns:a16="http://schemas.microsoft.com/office/drawing/2014/main" id="{87FC899D-8C55-104D-89CA-EA4FCE459E0B}"/>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8" name="TextBox 20">
            <a:extLst>
              <a:ext uri="{FF2B5EF4-FFF2-40B4-BE49-F238E27FC236}">
                <a16:creationId xmlns:a16="http://schemas.microsoft.com/office/drawing/2014/main" id="{473DFF03-CE2E-F445-98FC-31F036C923FD}"/>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7260419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lumn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6250"/>
            <a:ext cx="11233150" cy="654760"/>
          </a:xfrm>
        </p:spPr>
        <p:txBody>
          <a:bodyPr anchor="t"/>
          <a:lstStyle>
            <a:lvl1pPr>
              <a:defRPr b="0"/>
            </a:lvl1pPr>
          </a:lstStyle>
          <a:p>
            <a:r>
              <a:rPr lang="en-US" dirty="0"/>
              <a:t>Click to Edit Master Title Style</a:t>
            </a:r>
          </a:p>
        </p:txBody>
      </p:sp>
      <p:sp>
        <p:nvSpPr>
          <p:cNvPr id="4" name="Text Placeholder 2"/>
          <p:cNvSpPr>
            <a:spLocks noGrp="1"/>
          </p:cNvSpPr>
          <p:nvPr>
            <p:ph idx="1" hasCustomPrompt="1"/>
          </p:nvPr>
        </p:nvSpPr>
        <p:spPr>
          <a:xfrm>
            <a:off x="479425" y="1171111"/>
            <a:ext cx="11233150" cy="4948335"/>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marL="672783">
              <a:lnSpc>
                <a:spcPct val="100000"/>
              </a:lnSpc>
              <a:spcAft>
                <a:spcPts val="0"/>
              </a:spcAft>
              <a:defRPr sz="2000">
                <a:solidFill>
                  <a:schemeClr val="tx2"/>
                </a:solidFill>
              </a:defRPr>
            </a:lvl2pPr>
            <a:lvl3pPr marL="947103">
              <a:lnSpc>
                <a:spcPct val="100000"/>
              </a:lnSpc>
              <a:spcAft>
                <a:spcPts val="0"/>
              </a:spcAft>
              <a:defRPr sz="1800">
                <a:solidFill>
                  <a:schemeClr val="tx2"/>
                </a:solidFill>
              </a:defRPr>
            </a:lvl3pPr>
            <a:lvl4pPr marL="1293178">
              <a:lnSpc>
                <a:spcPct val="100000"/>
              </a:lnSpc>
              <a:spcAft>
                <a:spcPts val="0"/>
              </a:spcAft>
              <a:defRPr sz="1800">
                <a:solidFill>
                  <a:schemeClr val="tx2"/>
                </a:solidFill>
              </a:defRPr>
            </a:lvl4pPr>
            <a:lvl5pPr marL="1518603">
              <a:lnSpc>
                <a:spcPct val="100000"/>
              </a:lnSpc>
              <a:spcAft>
                <a:spcPts val="0"/>
              </a:spcAft>
              <a:defRPr sz="1800">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noProof="0" dirty="0"/>
              <a:t>Click to edit Master text styles with Top Level Bullet</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21132503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 column slide w/ Su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nchor="t"/>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554489"/>
            <a:ext cx="11233150" cy="4553233"/>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solidFill>
                  <a:schemeClr val="tx2"/>
                </a:solidFill>
              </a:defRPr>
            </a:lvl1pPr>
            <a:lvl2pPr>
              <a:lnSpc>
                <a:spcPct val="100000"/>
              </a:lnSpc>
              <a:spcAft>
                <a:spcPts val="0"/>
              </a:spcAft>
              <a:buClr>
                <a:schemeClr val="accent1"/>
              </a:buClr>
              <a:defRPr sz="2000">
                <a:solidFill>
                  <a:schemeClr val="tx2"/>
                </a:solidFill>
              </a:defRPr>
            </a:lvl2pPr>
            <a:lvl3pPr>
              <a:lnSpc>
                <a:spcPct val="100000"/>
              </a:lnSpc>
              <a:spcAft>
                <a:spcPts val="0"/>
              </a:spcAft>
              <a:buClr>
                <a:schemeClr val="accent1"/>
              </a:buClr>
              <a:defRPr>
                <a:solidFill>
                  <a:schemeClr val="tx2"/>
                </a:solidFill>
              </a:defRPr>
            </a:lvl3pPr>
            <a:lvl4pPr>
              <a:lnSpc>
                <a:spcPct val="100000"/>
              </a:lnSpc>
              <a:spcAft>
                <a:spcPts val="0"/>
              </a:spcAft>
              <a:buClr>
                <a:schemeClr val="accent1"/>
              </a:buClr>
              <a:defRPr>
                <a:solidFill>
                  <a:schemeClr val="tx2"/>
                </a:solidFill>
              </a:defRPr>
            </a:lvl4pPr>
            <a:lvl5pPr>
              <a:lnSpc>
                <a:spcPct val="100000"/>
              </a:lnSpc>
              <a:spcAft>
                <a:spcPts val="0"/>
              </a:spcAft>
              <a:buClr>
                <a:schemeClr val="accent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7504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83E00537-4172-4053-A616-87E429C679AC}"/>
              </a:ext>
            </a:extLst>
          </p:cNvPr>
          <p:cNvCxnSpPr>
            <a:cxnSpLocks/>
          </p:cNvCxnSpPr>
          <p:nvPr userDrawn="1"/>
        </p:nvCxnSpPr>
        <p:spPr>
          <a:xfrm>
            <a:off x="6096000" y="1620481"/>
            <a:ext cx="0" cy="451520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hasCustomPrompt="1"/>
          </p:nvPr>
        </p:nvSpPr>
        <p:spPr>
          <a:xfrm>
            <a:off x="479425" y="991131"/>
            <a:ext cx="11233150" cy="359204"/>
          </a:xfrm>
        </p:spPr>
        <p:txBody>
          <a:bodyPr anchor="t"/>
          <a:lstStyle>
            <a:lvl1pPr marL="0" indent="0">
              <a:spcAft>
                <a:spcPts val="0"/>
              </a:spcAft>
              <a:buNone/>
              <a:defRPr sz="2400">
                <a:solidFill>
                  <a:schemeClr val="accent6"/>
                </a:solidFill>
              </a:defRPr>
            </a:lvl1pPr>
          </a:lstStyle>
          <a:p>
            <a:pPr lvl="0"/>
            <a:r>
              <a:rPr lang="en-US" dirty="0"/>
              <a:t>Click to edit Master text styles</a:t>
            </a:r>
          </a:p>
        </p:txBody>
      </p:sp>
      <p:sp>
        <p:nvSpPr>
          <p:cNvPr id="9" name="Text Placeholder 131"/>
          <p:cNvSpPr>
            <a:spLocks noGrp="1"/>
          </p:cNvSpPr>
          <p:nvPr>
            <p:ph type="body" sz="quarter" idx="16" hasCustomPrompt="1"/>
          </p:nvPr>
        </p:nvSpPr>
        <p:spPr>
          <a:xfrm>
            <a:off x="479425" y="1620481"/>
            <a:ext cx="53456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 name="Content Placeholder 3"/>
          <p:cNvSpPr>
            <a:spLocks noGrp="1"/>
          </p:cNvSpPr>
          <p:nvPr>
            <p:ph sz="quarter" idx="19"/>
          </p:nvPr>
        </p:nvSpPr>
        <p:spPr>
          <a:xfrm>
            <a:off x="477587" y="2202443"/>
            <a:ext cx="5347480" cy="3933245"/>
          </a:xfrm>
        </p:spPr>
        <p:txBody>
          <a:bodyPr/>
          <a:lstStyle>
            <a:lvl1pPr marL="342900" indent="-342900" algn="just">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marL="947103">
              <a:lnSpc>
                <a:spcPct val="100000"/>
              </a:lnSpc>
              <a:spcAft>
                <a:spcPts val="0"/>
              </a:spcAft>
              <a:buClr>
                <a:schemeClr val="accent1"/>
              </a:buClr>
              <a:defRPr>
                <a:solidFill>
                  <a:srgbClr val="383838"/>
                </a:solidFill>
              </a:defRPr>
            </a:lvl3pPr>
            <a:lvl4pPr marL="1293178" indent="-173038">
              <a:lnSpc>
                <a:spcPct val="100000"/>
              </a:lnSpc>
              <a:spcAft>
                <a:spcPts val="0"/>
              </a:spcAft>
              <a:buClr>
                <a:schemeClr val="accent1"/>
              </a:buClr>
              <a:buFont typeface="Arial" charset="0"/>
              <a:buChar char="•"/>
              <a:defRPr>
                <a:solidFill>
                  <a:srgbClr val="383838"/>
                </a:solidFill>
              </a:defRPr>
            </a:lvl4pPr>
            <a:lvl5pPr marL="1518603">
              <a:lnSpc>
                <a:spcPct val="100000"/>
              </a:lnSpc>
              <a:spcAft>
                <a:spcPts val="0"/>
              </a:spcAft>
              <a:buClr>
                <a:schemeClr val="accent1"/>
              </a:buClr>
              <a:defRPr>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31"/>
          <p:cNvSpPr>
            <a:spLocks noGrp="1"/>
          </p:cNvSpPr>
          <p:nvPr>
            <p:ph type="body" sz="quarter" idx="18" hasCustomPrompt="1"/>
          </p:nvPr>
        </p:nvSpPr>
        <p:spPr>
          <a:xfrm>
            <a:off x="6341534" y="1620481"/>
            <a:ext cx="5371042"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2" name="Content Placeholder 3"/>
          <p:cNvSpPr>
            <a:spLocks noGrp="1"/>
          </p:cNvSpPr>
          <p:nvPr>
            <p:ph sz="quarter" idx="21" hasCustomPrompt="1"/>
          </p:nvPr>
        </p:nvSpPr>
        <p:spPr>
          <a:xfrm>
            <a:off x="6339947" y="2202442"/>
            <a:ext cx="5372628" cy="3933246"/>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marL="947103">
              <a:lnSpc>
                <a:spcPct val="100000"/>
              </a:lnSpc>
              <a:spcAft>
                <a:spcPts val="0"/>
              </a:spcAft>
              <a:buClr>
                <a:schemeClr val="accent1"/>
              </a:buClr>
              <a:defRPr>
                <a:solidFill>
                  <a:srgbClr val="383838"/>
                </a:solidFill>
              </a:defRPr>
            </a:lvl3pPr>
            <a:lvl4pPr marL="1293178" indent="-173038">
              <a:lnSpc>
                <a:spcPct val="100000"/>
              </a:lnSpc>
              <a:spcAft>
                <a:spcPts val="0"/>
              </a:spcAft>
              <a:buClr>
                <a:schemeClr val="accent1"/>
              </a:buClr>
              <a:buFont typeface="Arial" charset="0"/>
              <a:buChar char="•"/>
              <a:defRPr>
                <a:solidFill>
                  <a:srgbClr val="383838"/>
                </a:solidFill>
              </a:defRPr>
            </a:lvl4pPr>
            <a:lvl5pPr marL="1518603">
              <a:lnSpc>
                <a:spcPct val="100000"/>
              </a:lnSpc>
              <a:spcAft>
                <a:spcPts val="0"/>
              </a:spcAft>
              <a:buClr>
                <a:schemeClr val="accent1"/>
              </a:buClr>
              <a:defRPr>
                <a:solidFill>
                  <a:srgbClr val="383838"/>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2621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column slide ">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E9795D2F-D322-4144-8DA8-55D6A2942740}"/>
              </a:ext>
            </a:extLst>
          </p:cNvPr>
          <p:cNvCxnSpPr>
            <a:cxnSpLocks/>
          </p:cNvCxnSpPr>
          <p:nvPr userDrawn="1"/>
        </p:nvCxnSpPr>
        <p:spPr bwMode="auto">
          <a:xfrm>
            <a:off x="4148138"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B4D2EAD-40A5-4C0B-900F-916EB19FF748}"/>
              </a:ext>
            </a:extLst>
          </p:cNvPr>
          <p:cNvCxnSpPr>
            <a:cxnSpLocks/>
          </p:cNvCxnSpPr>
          <p:nvPr userDrawn="1"/>
        </p:nvCxnSpPr>
        <p:spPr bwMode="auto">
          <a:xfrm>
            <a:off x="8051800" y="1611050"/>
            <a:ext cx="0" cy="444843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userDrawn="1">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userDrawn="1">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7" name="Text Placeholder 2"/>
          <p:cNvSpPr>
            <a:spLocks noGrp="1"/>
          </p:cNvSpPr>
          <p:nvPr userDrawn="1">
            <p:ph idx="1"/>
          </p:nvPr>
        </p:nvSpPr>
        <p:spPr>
          <a:xfrm>
            <a:off x="479426" y="2373786"/>
            <a:ext cx="3372644"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defRPr>
                <a:solidFill>
                  <a:srgbClr val="383838"/>
                </a:solidFill>
              </a:defRPr>
            </a:lvl3pPr>
            <a:lvl4pPr>
              <a:defRPr>
                <a:solidFill>
                  <a:srgbClr val="383838"/>
                </a:solidFill>
              </a:defRPr>
            </a:lvl4pPr>
            <a:lvl5pPr>
              <a:defRPr>
                <a:solidFill>
                  <a:srgbClr val="383838"/>
                </a:solidFill>
              </a:defRPr>
            </a:lvl5pPr>
          </a:lstStyle>
          <a:p>
            <a:pPr lvl="0"/>
            <a:r>
              <a:rPr lang="en-US"/>
              <a:t>Click to edit Master text styles</a:t>
            </a:r>
          </a:p>
          <a:p>
            <a:pPr lvl="1"/>
            <a:r>
              <a:rPr lang="en-US"/>
              <a:t>Second level</a:t>
            </a:r>
          </a:p>
        </p:txBody>
      </p:sp>
      <p:sp>
        <p:nvSpPr>
          <p:cNvPr id="100" name="Text Placeholder 131"/>
          <p:cNvSpPr>
            <a:spLocks noGrp="1"/>
          </p:cNvSpPr>
          <p:nvPr userDrawn="1">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3" name="Text Placeholder 2"/>
          <p:cNvSpPr>
            <a:spLocks noGrp="1"/>
          </p:cNvSpPr>
          <p:nvPr userDrawn="1">
            <p:ph idx="17"/>
          </p:nvPr>
        </p:nvSpPr>
        <p:spPr>
          <a:xfrm>
            <a:off x="4416359" y="2373786"/>
            <a:ext cx="3359281"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lvl2pPr>
          </a:lstStyle>
          <a:p>
            <a:pPr lvl="0"/>
            <a:r>
              <a:rPr lang="en-US"/>
              <a:t>Click to edit Master text styles</a:t>
            </a:r>
          </a:p>
          <a:p>
            <a:pPr lvl="1"/>
            <a:r>
              <a:rPr lang="en-US"/>
              <a:t>Second level</a:t>
            </a:r>
          </a:p>
        </p:txBody>
      </p:sp>
      <p:sp>
        <p:nvSpPr>
          <p:cNvPr id="14" name="Text Placeholder 2"/>
          <p:cNvSpPr>
            <a:spLocks noGrp="1"/>
          </p:cNvSpPr>
          <p:nvPr userDrawn="1">
            <p:ph idx="18"/>
          </p:nvPr>
        </p:nvSpPr>
        <p:spPr>
          <a:xfrm>
            <a:off x="8300113" y="2373786"/>
            <a:ext cx="3412462" cy="3685702"/>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stStyle>
          <a:p>
            <a:pPr lvl="0"/>
            <a:r>
              <a:rPr lang="en-US"/>
              <a:t>Click to edit Master text styles</a:t>
            </a:r>
          </a:p>
          <a:p>
            <a:pPr lvl="1"/>
            <a:r>
              <a:rPr lang="en-US"/>
              <a:t>Second level</a:t>
            </a:r>
          </a:p>
        </p:txBody>
      </p:sp>
      <p:sp>
        <p:nvSpPr>
          <p:cNvPr id="15" name="Text Placeholder 131"/>
          <p:cNvSpPr>
            <a:spLocks noGrp="1"/>
          </p:cNvSpPr>
          <p:nvPr userDrawn="1">
            <p:ph type="body" sz="quarter" idx="19" hasCustomPrompt="1"/>
          </p:nvPr>
        </p:nvSpPr>
        <p:spPr>
          <a:xfrm>
            <a:off x="4419997"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16" name="Text Placeholder 131"/>
          <p:cNvSpPr>
            <a:spLocks noGrp="1"/>
          </p:cNvSpPr>
          <p:nvPr userDrawn="1">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Tree>
    <p:extLst>
      <p:ext uri="{BB962C8B-B14F-4D97-AF65-F5344CB8AC3E}">
        <p14:creationId xmlns:p14="http://schemas.microsoft.com/office/powerpoint/2010/main" val="1200007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column slide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9" name="Content Placeholder 8"/>
          <p:cNvSpPr>
            <a:spLocks noGrp="1"/>
          </p:cNvSpPr>
          <p:nvPr>
            <p:ph sz="quarter" idx="21"/>
          </p:nvPr>
        </p:nvSpPr>
        <p:spPr>
          <a:xfrm>
            <a:off x="8299119" y="2372564"/>
            <a:ext cx="3413455" cy="3686924"/>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lnSpc>
                <a:spcPct val="100000"/>
              </a:lnSpc>
              <a:spcAft>
                <a:spcPts val="0"/>
              </a:spcAft>
              <a:buClr>
                <a:schemeClr val="accent1"/>
              </a:buClr>
              <a:defRPr>
                <a:solidFill>
                  <a:srgbClr val="383838"/>
                </a:solidFill>
              </a:defRPr>
            </a:lvl3pPr>
          </a:lstStyle>
          <a:p>
            <a:pPr lvl="0"/>
            <a:r>
              <a:rPr lang="en-US"/>
              <a:t>Click to edit Master text styles</a:t>
            </a:r>
          </a:p>
          <a:p>
            <a:pPr lvl="1"/>
            <a:r>
              <a:rPr lang="en-US"/>
              <a:t>Second level</a:t>
            </a:r>
          </a:p>
          <a:p>
            <a:pPr lvl="2"/>
            <a:r>
              <a:rPr lang="en-US"/>
              <a:t>Third level</a:t>
            </a:r>
          </a:p>
        </p:txBody>
      </p:sp>
      <p:grpSp>
        <p:nvGrpSpPr>
          <p:cNvPr id="36" name="Group 6">
            <a:extLst>
              <a:ext uri="{FF2B5EF4-FFF2-40B4-BE49-F238E27FC236}">
                <a16:creationId xmlns:a16="http://schemas.microsoft.com/office/drawing/2014/main" id="{CCE81F77-7204-0241-970A-63C43B1D7B80}"/>
              </a:ext>
            </a:extLst>
          </p:cNvPr>
          <p:cNvGrpSpPr>
            <a:grpSpLocks/>
          </p:cNvGrpSpPr>
          <p:nvPr userDrawn="1"/>
        </p:nvGrpSpPr>
        <p:grpSpPr bwMode="auto">
          <a:xfrm>
            <a:off x="4148138" y="1611050"/>
            <a:ext cx="3903662" cy="4448438"/>
            <a:chOff x="3706307" y="1883391"/>
            <a:chExt cx="3803176" cy="4472959"/>
          </a:xfrm>
        </p:grpSpPr>
        <p:cxnSp>
          <p:nvCxnSpPr>
            <p:cNvPr id="37" name="Straight Connector 36">
              <a:extLst>
                <a:ext uri="{FF2B5EF4-FFF2-40B4-BE49-F238E27FC236}">
                  <a16:creationId xmlns:a16="http://schemas.microsoft.com/office/drawing/2014/main" id="{7266E339-1F3B-8E41-B64F-AA6A42EDF799}"/>
                </a:ext>
              </a:extLst>
            </p:cNvPr>
            <p:cNvCxnSpPr>
              <a:cxnSpLocks/>
            </p:cNvCxnSpPr>
            <p:nvPr userDrawn="1"/>
          </p:nvCxnSpPr>
          <p:spPr>
            <a:xfrm>
              <a:off x="3706307"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22B3030-62BD-3440-A850-5C6E7CCDD54A}"/>
                </a:ext>
              </a:extLst>
            </p:cNvPr>
            <p:cNvCxnSpPr>
              <a:cxnSpLocks/>
            </p:cNvCxnSpPr>
            <p:nvPr userDrawn="1"/>
          </p:nvCxnSpPr>
          <p:spPr>
            <a:xfrm>
              <a:off x="7509483" y="1883391"/>
              <a:ext cx="0" cy="4472959"/>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40" name="Text Placeholder 131">
            <a:extLst>
              <a:ext uri="{FF2B5EF4-FFF2-40B4-BE49-F238E27FC236}">
                <a16:creationId xmlns:a16="http://schemas.microsoft.com/office/drawing/2014/main" id="{B54BFFD1-D378-D841-B5DD-88788B48D029}"/>
              </a:ext>
            </a:extLst>
          </p:cNvPr>
          <p:cNvSpPr>
            <a:spLocks noGrp="1"/>
          </p:cNvSpPr>
          <p:nvPr>
            <p:ph type="body" sz="quarter" idx="16" hasCustomPrompt="1"/>
          </p:nvPr>
        </p:nvSpPr>
        <p:spPr>
          <a:xfrm>
            <a:off x="479425" y="1611050"/>
            <a:ext cx="33726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3" name="Text Placeholder 131">
            <a:extLst>
              <a:ext uri="{FF2B5EF4-FFF2-40B4-BE49-F238E27FC236}">
                <a16:creationId xmlns:a16="http://schemas.microsoft.com/office/drawing/2014/main" id="{E3125198-F65A-8049-9D3E-A6AF258DAEBF}"/>
              </a:ext>
            </a:extLst>
          </p:cNvPr>
          <p:cNvSpPr>
            <a:spLocks noGrp="1"/>
          </p:cNvSpPr>
          <p:nvPr>
            <p:ph type="body" sz="quarter" idx="19" hasCustomPrompt="1"/>
          </p:nvPr>
        </p:nvSpPr>
        <p:spPr>
          <a:xfrm>
            <a:off x="4416192" y="1611050"/>
            <a:ext cx="3359945"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5" name="Text Placeholder 131">
            <a:extLst>
              <a:ext uri="{FF2B5EF4-FFF2-40B4-BE49-F238E27FC236}">
                <a16:creationId xmlns:a16="http://schemas.microsoft.com/office/drawing/2014/main" id="{7C8008EA-19DB-814F-9284-A055A2AB89CD}"/>
              </a:ext>
            </a:extLst>
          </p:cNvPr>
          <p:cNvSpPr>
            <a:spLocks noGrp="1"/>
          </p:cNvSpPr>
          <p:nvPr>
            <p:ph type="body" sz="quarter" idx="20" hasCustomPrompt="1"/>
          </p:nvPr>
        </p:nvSpPr>
        <p:spPr>
          <a:xfrm>
            <a:off x="8299449" y="1611050"/>
            <a:ext cx="3413126" cy="560696"/>
          </a:xfrm>
        </p:spPr>
        <p:txBody>
          <a:bodyPr anchor="t" anchorCtr="0"/>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b="0">
                <a:solidFill>
                  <a:schemeClr val="accent1"/>
                </a:solidFill>
              </a:defRPr>
            </a:lvl1pPr>
          </a:lstStyle>
          <a:p>
            <a:pPr lvl="0"/>
            <a:r>
              <a:rPr lang="en-US" dirty="0"/>
              <a:t>Click to edit Master text styles</a:t>
            </a:r>
          </a:p>
        </p:txBody>
      </p:sp>
      <p:sp>
        <p:nvSpPr>
          <p:cNvPr id="46" name="Content Placeholder 8">
            <a:extLst>
              <a:ext uri="{FF2B5EF4-FFF2-40B4-BE49-F238E27FC236}">
                <a16:creationId xmlns:a16="http://schemas.microsoft.com/office/drawing/2014/main" id="{DD4BA2E6-FACA-5C45-B75F-9327959A672A}"/>
              </a:ext>
            </a:extLst>
          </p:cNvPr>
          <p:cNvSpPr>
            <a:spLocks noGrp="1"/>
          </p:cNvSpPr>
          <p:nvPr>
            <p:ph sz="quarter" idx="22"/>
          </p:nvPr>
        </p:nvSpPr>
        <p:spPr>
          <a:xfrm>
            <a:off x="4415863" y="2372564"/>
            <a:ext cx="3360274" cy="3686924"/>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lnSpc>
                <a:spcPct val="100000"/>
              </a:lnSpc>
              <a:spcAft>
                <a:spcPts val="0"/>
              </a:spcAft>
              <a:buClr>
                <a:schemeClr val="accent1"/>
              </a:buClr>
              <a:defRPr>
                <a:solidFill>
                  <a:srgbClr val="383838"/>
                </a:solidFill>
              </a:defRPr>
            </a:lvl3pPr>
          </a:lstStyle>
          <a:p>
            <a:pPr lvl="0"/>
            <a:r>
              <a:rPr lang="en-US"/>
              <a:t>Click to edit Master text styles</a:t>
            </a:r>
          </a:p>
          <a:p>
            <a:pPr lvl="1"/>
            <a:r>
              <a:rPr lang="en-US"/>
              <a:t>Second level</a:t>
            </a:r>
          </a:p>
          <a:p>
            <a:pPr lvl="2"/>
            <a:r>
              <a:rPr lang="en-US"/>
              <a:t>Third level</a:t>
            </a:r>
          </a:p>
        </p:txBody>
      </p:sp>
      <p:sp>
        <p:nvSpPr>
          <p:cNvPr id="47" name="Content Placeholder 8">
            <a:extLst>
              <a:ext uri="{FF2B5EF4-FFF2-40B4-BE49-F238E27FC236}">
                <a16:creationId xmlns:a16="http://schemas.microsoft.com/office/drawing/2014/main" id="{5AB0A5A2-CEF5-6E44-BACF-2C0296FE306B}"/>
              </a:ext>
            </a:extLst>
          </p:cNvPr>
          <p:cNvSpPr>
            <a:spLocks noGrp="1"/>
          </p:cNvSpPr>
          <p:nvPr>
            <p:ph sz="quarter" idx="23"/>
          </p:nvPr>
        </p:nvSpPr>
        <p:spPr>
          <a:xfrm>
            <a:off x="479425" y="2372564"/>
            <a:ext cx="3360274" cy="3686924"/>
          </a:xfrm>
        </p:spPr>
        <p:txBody>
          <a:bodyPr/>
          <a:lstStyle>
            <a:lvl1pPr marL="342900" indent="-342900">
              <a:lnSpc>
                <a:spcPct val="100000"/>
              </a:lnSpc>
              <a:spcBef>
                <a:spcPts val="600"/>
              </a:spcBef>
              <a:spcAft>
                <a:spcPts val="0"/>
              </a:spcAft>
              <a:buClr>
                <a:schemeClr val="accent1"/>
              </a:buClr>
              <a:buFont typeface="Arial" charset="0"/>
              <a:buChar char="•"/>
              <a:defRPr sz="2000"/>
            </a:lvl1pPr>
            <a:lvl2pPr marL="581343">
              <a:lnSpc>
                <a:spcPct val="100000"/>
              </a:lnSpc>
              <a:spcAft>
                <a:spcPts val="0"/>
              </a:spcAft>
              <a:buClr>
                <a:schemeClr val="accent1"/>
              </a:buClr>
              <a:defRPr>
                <a:solidFill>
                  <a:srgbClr val="383838"/>
                </a:solidFill>
              </a:defRPr>
            </a:lvl2pPr>
            <a:lvl3pPr>
              <a:lnSpc>
                <a:spcPct val="100000"/>
              </a:lnSpc>
              <a:spcAft>
                <a:spcPts val="0"/>
              </a:spcAft>
              <a:buClr>
                <a:schemeClr val="accent1"/>
              </a:buClr>
              <a:defRPr>
                <a:solidFill>
                  <a:srgbClr val="383838"/>
                </a:solidFill>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37187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0_Section Divider slide">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BDB4B4-FCA0-E042-A960-9090E3A6B014}"/>
              </a:ext>
            </a:extLst>
          </p:cNvPr>
          <p:cNvPicPr>
            <a:picLocks noChangeAspect="1"/>
          </p:cNvPicPr>
          <p:nvPr userDrawn="1"/>
        </p:nvPicPr>
        <p:blipFill rotWithShape="1">
          <a:blip r:embed="rId2" cstate="screen">
            <a:alphaModFix amt="82000"/>
            <a:extLst>
              <a:ext uri="{28A0092B-C50C-407E-A947-70E740481C1C}">
                <a14:useLocalDpi xmlns:a14="http://schemas.microsoft.com/office/drawing/2010/main"/>
              </a:ext>
            </a:extLst>
          </a:blip>
          <a:srcRect t="3943" b="11564"/>
          <a:stretch/>
        </p:blipFill>
        <p:spPr>
          <a:xfrm>
            <a:off x="0" y="-1"/>
            <a:ext cx="12192000" cy="6858001"/>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687E4BC-2B2B-B045-B01E-E0001545D82E}"/>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D59F83AF-D8A4-3D48-9AAD-FC11BC3D96F1}"/>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8" name="TextBox 20">
            <a:extLst>
              <a:ext uri="{FF2B5EF4-FFF2-40B4-BE49-F238E27FC236}">
                <a16:creationId xmlns:a16="http://schemas.microsoft.com/office/drawing/2014/main" id="{3ABC2AA1-F23E-4741-8A87-A266E8975691}"/>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1581727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l_narrow_wide">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05B7A5-C1F7-41D3-815C-A3728D81DBDD}"/>
              </a:ext>
            </a:extLst>
          </p:cNvPr>
          <p:cNvCxnSpPr>
            <a:cxnSpLocks/>
          </p:cNvCxnSpPr>
          <p:nvPr userDrawn="1"/>
        </p:nvCxnSpPr>
        <p:spPr>
          <a:xfrm>
            <a:off x="3255004" y="1631950"/>
            <a:ext cx="0" cy="4440604"/>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dirty="0">
                <a:solidFill>
                  <a:schemeClr val="accent6"/>
                </a:solidFill>
              </a:defRPr>
            </a:lvl1pPr>
          </a:lstStyle>
          <a:p>
            <a:pPr lvl="0"/>
            <a:r>
              <a:rPr lang="en-US"/>
              <a:t>Click to edit Master text styles</a:t>
            </a:r>
          </a:p>
        </p:txBody>
      </p:sp>
      <p:sp>
        <p:nvSpPr>
          <p:cNvPr id="18" name="Text Placeholder 2"/>
          <p:cNvSpPr>
            <a:spLocks noGrp="1"/>
          </p:cNvSpPr>
          <p:nvPr>
            <p:ph idx="1"/>
          </p:nvPr>
        </p:nvSpPr>
        <p:spPr>
          <a:xfrm>
            <a:off x="479425" y="1631111"/>
            <a:ext cx="2619375" cy="4440603"/>
          </a:xfrm>
          <a:prstGeom prst="rect">
            <a:avLst/>
          </a:prstGeo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stStyle>
          <a:p>
            <a:pPr lvl="0"/>
            <a:r>
              <a:rPr lang="en-US"/>
              <a:t>Click to edit Master text styles</a:t>
            </a:r>
          </a:p>
          <a:p>
            <a:pPr lvl="1"/>
            <a:r>
              <a:rPr lang="en-US"/>
              <a:t>Second level</a:t>
            </a:r>
          </a:p>
        </p:txBody>
      </p:sp>
      <p:sp>
        <p:nvSpPr>
          <p:cNvPr id="7" name="Content Placeholder 3"/>
          <p:cNvSpPr>
            <a:spLocks noGrp="1"/>
          </p:cNvSpPr>
          <p:nvPr>
            <p:ph sz="quarter" idx="21"/>
          </p:nvPr>
        </p:nvSpPr>
        <p:spPr>
          <a:xfrm>
            <a:off x="3416035" y="1631111"/>
            <a:ext cx="8296540" cy="4440603"/>
          </a:xfr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vl3pPr marL="947103">
              <a:lnSpc>
                <a:spcPct val="100000"/>
              </a:lnSpc>
              <a:spcAft>
                <a:spcPts val="0"/>
              </a:spcAft>
              <a:buClr>
                <a:schemeClr val="accent1"/>
              </a:buClr>
              <a:defRPr sz="1800">
                <a:solidFill>
                  <a:srgbClr val="383838"/>
                </a:solidFill>
              </a:defRPr>
            </a:lvl3pPr>
            <a:lvl4pPr marL="1293178" indent="-173038">
              <a:lnSpc>
                <a:spcPct val="100000"/>
              </a:lnSpc>
              <a:spcAft>
                <a:spcPts val="0"/>
              </a:spcAft>
              <a:buClr>
                <a:schemeClr val="accent1"/>
              </a:buClr>
              <a:buFont typeface="Arial" charset="0"/>
              <a:buChar char="•"/>
              <a:defRPr sz="1800">
                <a:solidFill>
                  <a:srgbClr val="383838"/>
                </a:solidFill>
              </a:defRPr>
            </a:lvl4pPr>
            <a:lvl5pPr marL="1518603">
              <a:lnSpc>
                <a:spcPct val="100000"/>
              </a:lnSpc>
              <a:spcAft>
                <a:spcPts val="0"/>
              </a:spcAft>
              <a:buClr>
                <a:schemeClr val="accent1"/>
              </a:buClr>
              <a:defRPr sz="1800">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62999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3 column slide ">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0C41881F-8B1A-4F78-926D-54E8F515C458}"/>
              </a:ext>
            </a:extLst>
          </p:cNvPr>
          <p:cNvCxnSpPr>
            <a:cxnSpLocks/>
          </p:cNvCxnSpPr>
          <p:nvPr userDrawn="1"/>
        </p:nvCxnSpPr>
        <p:spPr>
          <a:xfrm>
            <a:off x="8932863" y="1629287"/>
            <a:ext cx="0" cy="444326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hasCustomPrompt="1"/>
          </p:nvPr>
        </p:nvSpPr>
        <p:spPr>
          <a:xfrm>
            <a:off x="479425" y="478301"/>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Content Placeholder 5"/>
          <p:cNvSpPr>
            <a:spLocks noGrp="1"/>
          </p:cNvSpPr>
          <p:nvPr>
            <p:ph sz="quarter" idx="15"/>
          </p:nvPr>
        </p:nvSpPr>
        <p:spPr>
          <a:xfrm>
            <a:off x="9037637" y="1629597"/>
            <a:ext cx="2674937" cy="4443488"/>
          </a:xfr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stStyle>
          <a:p>
            <a:pPr lvl="0"/>
            <a:r>
              <a:rPr lang="en-US"/>
              <a:t>Click to edit Master text styles</a:t>
            </a:r>
          </a:p>
          <a:p>
            <a:pPr lvl="1"/>
            <a:r>
              <a:rPr lang="en-US"/>
              <a:t>Second level</a:t>
            </a:r>
          </a:p>
        </p:txBody>
      </p:sp>
      <p:sp>
        <p:nvSpPr>
          <p:cNvPr id="8" name="Content Placeholder 3"/>
          <p:cNvSpPr>
            <a:spLocks noGrp="1"/>
          </p:cNvSpPr>
          <p:nvPr>
            <p:ph sz="quarter" idx="21"/>
          </p:nvPr>
        </p:nvSpPr>
        <p:spPr>
          <a:xfrm>
            <a:off x="479425" y="1629287"/>
            <a:ext cx="8348664" cy="4443267"/>
          </a:xfrm>
        </p:spPr>
        <p:txBody>
          <a:bodyPr/>
          <a:lstStyle>
            <a:lvl1pPr marL="342900" indent="-342900">
              <a:lnSpc>
                <a:spcPct val="100000"/>
              </a:lnSpc>
              <a:spcBef>
                <a:spcPts val="600"/>
              </a:spcBef>
              <a:spcAft>
                <a:spcPts val="0"/>
              </a:spcAft>
              <a:buClr>
                <a:schemeClr val="accent1"/>
              </a:buClr>
              <a:buFont typeface="Arial" charset="0"/>
              <a:buChar char="•"/>
              <a:defRPr sz="2400"/>
            </a:lvl1pPr>
            <a:lvl2pPr marL="581343">
              <a:lnSpc>
                <a:spcPct val="100000"/>
              </a:lnSpc>
              <a:spcAft>
                <a:spcPts val="0"/>
              </a:spcAft>
              <a:buClr>
                <a:schemeClr val="accent1"/>
              </a:buClr>
              <a:defRPr sz="2000">
                <a:solidFill>
                  <a:srgbClr val="383838"/>
                </a:solidFill>
              </a:defRPr>
            </a:lvl2pPr>
            <a:lvl3pPr marL="947103">
              <a:lnSpc>
                <a:spcPct val="100000"/>
              </a:lnSpc>
              <a:spcAft>
                <a:spcPts val="0"/>
              </a:spcAft>
              <a:buClr>
                <a:schemeClr val="accent1"/>
              </a:buClr>
              <a:defRPr sz="1800">
                <a:solidFill>
                  <a:srgbClr val="383838"/>
                </a:solidFill>
              </a:defRPr>
            </a:lvl3pPr>
            <a:lvl4pPr marL="1293178" indent="-173038">
              <a:lnSpc>
                <a:spcPct val="100000"/>
              </a:lnSpc>
              <a:spcAft>
                <a:spcPts val="0"/>
              </a:spcAft>
              <a:buClr>
                <a:schemeClr val="accent1"/>
              </a:buClr>
              <a:buFont typeface="Arial" charset="0"/>
              <a:buChar char="•"/>
              <a:defRPr sz="1800">
                <a:solidFill>
                  <a:srgbClr val="383838"/>
                </a:solidFill>
              </a:defRPr>
            </a:lvl4pPr>
            <a:lvl5pPr marL="1518603">
              <a:lnSpc>
                <a:spcPct val="100000"/>
              </a:lnSpc>
              <a:spcAft>
                <a:spcPts val="0"/>
              </a:spcAft>
              <a:buClr>
                <a:schemeClr val="accent1"/>
              </a:buClr>
              <a:defRPr sz="1800">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65949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umn tex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30"/>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6" name="Picture Placeholder 5"/>
          <p:cNvSpPr>
            <a:spLocks noGrp="1"/>
          </p:cNvSpPr>
          <p:nvPr>
            <p:ph type="pic" sz="quarter" idx="17"/>
          </p:nvPr>
        </p:nvSpPr>
        <p:spPr>
          <a:xfrm>
            <a:off x="3354388" y="1618445"/>
            <a:ext cx="2606675" cy="1953683"/>
          </a:xfrm>
        </p:spPr>
        <p:txBody>
          <a:bodyPr/>
          <a:lstStyle>
            <a:lvl1pPr marL="0" indent="0">
              <a:buClr>
                <a:schemeClr val="accent1"/>
              </a:buClr>
              <a:buNone/>
              <a:defRPr sz="2200"/>
            </a:lvl1pPr>
          </a:lstStyle>
          <a:p>
            <a:pPr lvl="0"/>
            <a:r>
              <a:rPr lang="en-US" noProof="0" dirty="0"/>
              <a:t>Click icon to add picture</a:t>
            </a:r>
          </a:p>
        </p:txBody>
      </p:sp>
      <p:sp>
        <p:nvSpPr>
          <p:cNvPr id="104" name="Picture Placeholder 5"/>
          <p:cNvSpPr>
            <a:spLocks noGrp="1"/>
          </p:cNvSpPr>
          <p:nvPr>
            <p:ph type="pic" sz="quarter" idx="18"/>
          </p:nvPr>
        </p:nvSpPr>
        <p:spPr>
          <a:xfrm>
            <a:off x="3354388" y="3755872"/>
            <a:ext cx="2606675" cy="1953683"/>
          </a:xfrm>
        </p:spPr>
        <p:txBody>
          <a:bodyPr/>
          <a:lstStyle>
            <a:lvl1pPr marL="0" indent="0">
              <a:buClr>
                <a:schemeClr val="accent1"/>
              </a:buClr>
              <a:buNone/>
              <a:defRPr sz="2200"/>
            </a:lvl1pPr>
          </a:lstStyle>
          <a:p>
            <a:pPr lvl="0"/>
            <a:r>
              <a:rPr lang="en-US" noProof="0" dirty="0"/>
              <a:t>Click icon to add picture</a:t>
            </a:r>
          </a:p>
        </p:txBody>
      </p:sp>
      <p:sp>
        <p:nvSpPr>
          <p:cNvPr id="105" name="Picture Placeholder 5"/>
          <p:cNvSpPr>
            <a:spLocks noGrp="1"/>
          </p:cNvSpPr>
          <p:nvPr>
            <p:ph type="pic" sz="quarter" idx="19"/>
          </p:nvPr>
        </p:nvSpPr>
        <p:spPr>
          <a:xfrm>
            <a:off x="9066213" y="1618445"/>
            <a:ext cx="2646362" cy="1953683"/>
          </a:xfrm>
        </p:spPr>
        <p:txBody>
          <a:bodyPr/>
          <a:lstStyle>
            <a:lvl1pPr marL="0" indent="0">
              <a:buClr>
                <a:schemeClr val="accent1"/>
              </a:buClr>
              <a:buNone/>
              <a:defRPr sz="2200"/>
            </a:lvl1pPr>
          </a:lstStyle>
          <a:p>
            <a:pPr lvl="0"/>
            <a:r>
              <a:rPr lang="en-US" noProof="0" dirty="0"/>
              <a:t>Click icon to add picture</a:t>
            </a:r>
          </a:p>
        </p:txBody>
      </p:sp>
      <p:sp>
        <p:nvSpPr>
          <p:cNvPr id="106" name="Picture Placeholder 5"/>
          <p:cNvSpPr>
            <a:spLocks noGrp="1"/>
          </p:cNvSpPr>
          <p:nvPr>
            <p:ph type="pic" sz="quarter" idx="20"/>
          </p:nvPr>
        </p:nvSpPr>
        <p:spPr>
          <a:xfrm>
            <a:off x="9066213" y="3755872"/>
            <a:ext cx="2646362" cy="1953683"/>
          </a:xfrm>
        </p:spPr>
        <p:txBody>
          <a:bodyPr/>
          <a:lstStyle>
            <a:lvl1pPr marL="0" indent="0">
              <a:buClr>
                <a:schemeClr val="accent1"/>
              </a:buClr>
              <a:buNone/>
              <a:defRPr sz="2200"/>
            </a:lvl1pPr>
          </a:lstStyle>
          <a:p>
            <a:pPr lvl="0"/>
            <a:r>
              <a:rPr lang="en-US" noProof="0" dirty="0"/>
              <a:t>Click icon to add picture</a:t>
            </a:r>
          </a:p>
        </p:txBody>
      </p:sp>
      <p:sp>
        <p:nvSpPr>
          <p:cNvPr id="14" name="Text Placeholder 7"/>
          <p:cNvSpPr>
            <a:spLocks noGrp="1"/>
          </p:cNvSpPr>
          <p:nvPr>
            <p:ph type="body" sz="quarter" idx="21"/>
          </p:nvPr>
        </p:nvSpPr>
        <p:spPr>
          <a:xfrm>
            <a:off x="479425" y="1618445"/>
            <a:ext cx="2619375" cy="4086225"/>
          </a:xfrm>
        </p:spPr>
        <p:txBody>
          <a:bodyPr/>
          <a:lstStyle>
            <a:lvl1pPr marL="342900" indent="-342900">
              <a:lnSpc>
                <a:spcPct val="100000"/>
              </a:lnSpc>
              <a:spcBef>
                <a:spcPts val="600"/>
              </a:spcBef>
              <a:spcAft>
                <a:spcPts val="0"/>
              </a:spcAft>
              <a:buClr>
                <a:schemeClr val="accent1"/>
              </a:buClr>
              <a:buFont typeface="Arial" charset="0"/>
              <a:buChar char="•"/>
              <a:defRPr sz="2000">
                <a:solidFill>
                  <a:srgbClr val="383838"/>
                </a:solidFill>
              </a:defRPr>
            </a:lvl1pPr>
            <a:lvl2pPr>
              <a:lnSpc>
                <a:spcPct val="100000"/>
              </a:lnSpc>
              <a:spcBef>
                <a:spcPts val="0"/>
              </a:spcBef>
              <a:spcAft>
                <a:spcPts val="0"/>
              </a:spcAft>
              <a:buClr>
                <a:schemeClr val="accent1"/>
              </a:buClr>
              <a:defRPr>
                <a:solidFill>
                  <a:srgbClr val="383838"/>
                </a:solidFill>
              </a:defRPr>
            </a:lvl2pPr>
            <a:lvl3pPr>
              <a:lnSpc>
                <a:spcPct val="100000"/>
              </a:lnSpc>
              <a:spcBef>
                <a:spcPts val="0"/>
              </a:spcBef>
              <a:spcAft>
                <a:spcPts val="0"/>
              </a:spcAft>
              <a:buClr>
                <a:schemeClr val="accent1"/>
              </a:buClr>
              <a:defRPr>
                <a:solidFill>
                  <a:srgbClr val="383838"/>
                </a:solidFill>
              </a:defRPr>
            </a:lvl3pPr>
            <a:lvl4pPr marL="1201738" indent="-173038">
              <a:lnSpc>
                <a:spcPct val="100000"/>
              </a:lnSpc>
              <a:spcBef>
                <a:spcPts val="0"/>
              </a:spcBef>
              <a:spcAft>
                <a:spcPts val="0"/>
              </a:spcAft>
              <a:buClr>
                <a:schemeClr val="accent1"/>
              </a:buClr>
              <a:buFont typeface="Arial" charset="0"/>
              <a:buChar char="•"/>
              <a:defRPr>
                <a:solidFill>
                  <a:srgbClr val="383838"/>
                </a:solidFill>
              </a:defRPr>
            </a:lvl4pPr>
            <a:lvl5pPr>
              <a:lnSpc>
                <a:spcPct val="100000"/>
              </a:lnSpc>
              <a:spcBef>
                <a:spcPts val="0"/>
              </a:spcBef>
              <a:spcAft>
                <a:spcPts val="0"/>
              </a:spcAft>
              <a:buClr>
                <a:schemeClr val="accent1"/>
              </a:buClr>
              <a:defRPr>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7"/>
          <p:cNvSpPr>
            <a:spLocks noGrp="1"/>
          </p:cNvSpPr>
          <p:nvPr>
            <p:ph type="body" sz="quarter" idx="22"/>
          </p:nvPr>
        </p:nvSpPr>
        <p:spPr>
          <a:xfrm>
            <a:off x="6220216" y="1618445"/>
            <a:ext cx="2606675" cy="4086225"/>
          </a:xfrm>
        </p:spPr>
        <p:txBody>
          <a:bodyPr/>
          <a:lstStyle>
            <a:lvl1pPr marL="342900" indent="-342900">
              <a:lnSpc>
                <a:spcPct val="100000"/>
              </a:lnSpc>
              <a:spcBef>
                <a:spcPts val="600"/>
              </a:spcBef>
              <a:spcAft>
                <a:spcPts val="0"/>
              </a:spcAft>
              <a:buClr>
                <a:schemeClr val="accent1"/>
              </a:buClr>
              <a:buFont typeface="Arial" charset="0"/>
              <a:buChar char="•"/>
              <a:defRPr sz="2000"/>
            </a:lvl1pPr>
            <a:lvl2pPr>
              <a:lnSpc>
                <a:spcPct val="100000"/>
              </a:lnSpc>
              <a:spcBef>
                <a:spcPts val="0"/>
              </a:spcBef>
              <a:spcAft>
                <a:spcPts val="0"/>
              </a:spcAft>
              <a:buClr>
                <a:schemeClr val="accent1"/>
              </a:buClr>
              <a:defRPr>
                <a:solidFill>
                  <a:srgbClr val="383838"/>
                </a:solidFill>
              </a:defRPr>
            </a:lvl2pPr>
            <a:lvl3pPr>
              <a:lnSpc>
                <a:spcPct val="100000"/>
              </a:lnSpc>
              <a:spcBef>
                <a:spcPts val="0"/>
              </a:spcBef>
              <a:spcAft>
                <a:spcPts val="0"/>
              </a:spcAft>
              <a:buClr>
                <a:schemeClr val="accent1"/>
              </a:buClr>
              <a:defRPr>
                <a:solidFill>
                  <a:srgbClr val="383838"/>
                </a:solidFill>
              </a:defRPr>
            </a:lvl3pPr>
            <a:lvl4pPr marL="1201738" indent="-173038">
              <a:lnSpc>
                <a:spcPct val="100000"/>
              </a:lnSpc>
              <a:spcBef>
                <a:spcPts val="0"/>
              </a:spcBef>
              <a:spcAft>
                <a:spcPts val="0"/>
              </a:spcAft>
              <a:buClr>
                <a:schemeClr val="accent1"/>
              </a:buClr>
              <a:buFont typeface="Arial" charset="0"/>
              <a:buChar char="•"/>
              <a:defRPr>
                <a:solidFill>
                  <a:srgbClr val="383838"/>
                </a:solidFill>
              </a:defRPr>
            </a:lvl4pPr>
            <a:lvl5pPr>
              <a:lnSpc>
                <a:spcPct val="100000"/>
              </a:lnSpc>
              <a:spcBef>
                <a:spcPts val="0"/>
              </a:spcBef>
              <a:spcAft>
                <a:spcPts val="0"/>
              </a:spcAft>
              <a:buClr>
                <a:schemeClr val="accent1"/>
              </a:buClr>
              <a:defRPr>
                <a:solidFill>
                  <a:srgbClr val="383838"/>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4441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 column with imag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9425" y="478302"/>
            <a:ext cx="11233150" cy="512829"/>
          </a:xfrm>
        </p:spPr>
        <p:txBody>
          <a:bodyPr/>
          <a:lstStyle/>
          <a:p>
            <a:r>
              <a:rPr lang="en-US" dirty="0"/>
              <a:t>Click to Edit Master Title Style</a:t>
            </a:r>
          </a:p>
        </p:txBody>
      </p:sp>
      <p:sp>
        <p:nvSpPr>
          <p:cNvPr id="44" name="Text Placeholder 43"/>
          <p:cNvSpPr>
            <a:spLocks noGrp="1"/>
          </p:cNvSpPr>
          <p:nvPr>
            <p:ph type="body" sz="quarter" idx="13"/>
          </p:nvPr>
        </p:nvSpPr>
        <p:spPr>
          <a:xfrm>
            <a:off x="479425" y="991131"/>
            <a:ext cx="11233150" cy="344488"/>
          </a:xfrm>
        </p:spPr>
        <p:txBody>
          <a:bodyPr/>
          <a:lstStyle>
            <a:lvl1pPr marL="0" indent="0">
              <a:buNone/>
              <a:defRPr lang="en-US" sz="2400">
                <a:solidFill>
                  <a:schemeClr val="accent6"/>
                </a:solidFill>
              </a:defRPr>
            </a:lvl1pPr>
          </a:lstStyle>
          <a:p>
            <a:pPr lvl="0"/>
            <a:r>
              <a:rPr lang="en-US"/>
              <a:t>Click to edit Master text styles</a:t>
            </a:r>
          </a:p>
        </p:txBody>
      </p:sp>
      <p:sp>
        <p:nvSpPr>
          <p:cNvPr id="7" name="Text Placeholder 2"/>
          <p:cNvSpPr>
            <a:spLocks noGrp="1"/>
          </p:cNvSpPr>
          <p:nvPr>
            <p:ph idx="1"/>
          </p:nvPr>
        </p:nvSpPr>
        <p:spPr>
          <a:xfrm>
            <a:off x="479425" y="1629079"/>
            <a:ext cx="5481108" cy="4455197"/>
          </a:xfrm>
          <a:prstGeom prst="rect">
            <a:avLst/>
          </a:prstGeom>
        </p:spPr>
        <p:txBody>
          <a:bodyPr/>
          <a:lstStyle>
            <a:lvl1pPr marL="342900" indent="-342900">
              <a:lnSpc>
                <a:spcPct val="100000"/>
              </a:lnSpc>
              <a:spcAft>
                <a:spcPts val="0"/>
              </a:spcAft>
              <a:buClr>
                <a:schemeClr val="accent1"/>
              </a:buClr>
              <a:buFont typeface="Arial" charset="0"/>
              <a:buChar char="•"/>
              <a:defRPr sz="2400"/>
            </a:lvl1pPr>
            <a:lvl2pPr>
              <a:lnSpc>
                <a:spcPct val="100000"/>
              </a:lnSpc>
              <a:spcBef>
                <a:spcPts val="0"/>
              </a:spcBef>
              <a:spcAft>
                <a:spcPts val="0"/>
              </a:spcAft>
              <a:buClr>
                <a:schemeClr val="accent1"/>
              </a:buClr>
              <a:defRPr sz="2000">
                <a:solidFill>
                  <a:srgbClr val="383838"/>
                </a:solidFill>
              </a:defRPr>
            </a:lvl2pPr>
            <a:lvl3pPr>
              <a:lnSpc>
                <a:spcPct val="100000"/>
              </a:lnSpc>
              <a:spcBef>
                <a:spcPts val="0"/>
              </a:spcBef>
              <a:spcAft>
                <a:spcPts val="0"/>
              </a:spcAft>
              <a:buClr>
                <a:schemeClr val="accent1"/>
              </a:buClr>
              <a:defRPr sz="1800">
                <a:solidFill>
                  <a:srgbClr val="383838"/>
                </a:solidFill>
              </a:defRPr>
            </a:lvl3pPr>
          </a:lstStyle>
          <a:p>
            <a:pPr lvl="0"/>
            <a:r>
              <a:rPr lang="en-US"/>
              <a:t>Click to edit Master text styles</a:t>
            </a:r>
          </a:p>
          <a:p>
            <a:pPr lvl="1"/>
            <a:r>
              <a:rPr lang="en-US"/>
              <a:t>Second level</a:t>
            </a:r>
          </a:p>
          <a:p>
            <a:pPr lvl="2"/>
            <a:r>
              <a:rPr lang="en-US"/>
              <a:t>Third level</a:t>
            </a:r>
          </a:p>
        </p:txBody>
      </p:sp>
      <p:sp>
        <p:nvSpPr>
          <p:cNvPr id="50" name="Picture Placeholder 5"/>
          <p:cNvSpPr>
            <a:spLocks noGrp="1"/>
          </p:cNvSpPr>
          <p:nvPr>
            <p:ph type="pic" sz="quarter" idx="17"/>
          </p:nvPr>
        </p:nvSpPr>
        <p:spPr>
          <a:xfrm>
            <a:off x="6250924" y="1629080"/>
            <a:ext cx="5461651" cy="4455198"/>
          </a:xfrm>
        </p:spPr>
        <p:txBody>
          <a:bodyPr/>
          <a:lstStyle>
            <a:lvl1pPr marL="0" indent="0">
              <a:buClr>
                <a:schemeClr val="accent1"/>
              </a:buClr>
              <a:buNone/>
              <a:defRPr sz="2200"/>
            </a:lvl1pPr>
          </a:lstStyle>
          <a:p>
            <a:pPr lvl="0"/>
            <a:r>
              <a:rPr lang="en-US" noProof="0" dirty="0"/>
              <a:t>Click icon to add picture</a:t>
            </a:r>
          </a:p>
        </p:txBody>
      </p:sp>
    </p:spTree>
    <p:extLst>
      <p:ext uri="{BB962C8B-B14F-4D97-AF65-F5344CB8AC3E}">
        <p14:creationId xmlns:p14="http://schemas.microsoft.com/office/powerpoint/2010/main" val="15842164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able Sldi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atin typeface="+mn-lt"/>
              </a:defRPr>
            </a:lvl1pPr>
          </a:lstStyle>
          <a:p>
            <a:r>
              <a:rPr lang="en-US" dirty="0"/>
              <a:t>Click to Edit Master Title Style</a:t>
            </a:r>
          </a:p>
        </p:txBody>
      </p:sp>
      <p:sp>
        <p:nvSpPr>
          <p:cNvPr id="10" name="Table Placeholder 3"/>
          <p:cNvSpPr>
            <a:spLocks noGrp="1"/>
          </p:cNvSpPr>
          <p:nvPr>
            <p:ph type="tbl" sz="quarter" idx="13"/>
          </p:nvPr>
        </p:nvSpPr>
        <p:spPr>
          <a:xfrm>
            <a:off x="479425" y="1259574"/>
            <a:ext cx="11233150" cy="4836426"/>
          </a:xfrm>
        </p:spPr>
        <p:txBody>
          <a:bodyPr/>
          <a:lstStyle>
            <a:lvl1pPr marL="0" indent="0">
              <a:buNone/>
              <a:defRPr/>
            </a:lvl1pPr>
          </a:lstStyle>
          <a:p>
            <a:pPr lvl="0"/>
            <a:r>
              <a:rPr lang="en-US" noProof="0" dirty="0"/>
              <a:t>Click icon to add table</a:t>
            </a:r>
          </a:p>
        </p:txBody>
      </p:sp>
    </p:spTree>
    <p:extLst>
      <p:ext uri="{BB962C8B-B14F-4D97-AF65-F5344CB8AC3E}">
        <p14:creationId xmlns:p14="http://schemas.microsoft.com/office/powerpoint/2010/main" val="77512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5141880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Closing Slide">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665C31-5022-CB46-9BF3-40857C6D373C}"/>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a:extLst>
              <a:ext uri="{FF2B5EF4-FFF2-40B4-BE49-F238E27FC236}">
                <a16:creationId xmlns:a16="http://schemas.microsoft.com/office/drawing/2014/main" id="{E2B5F482-A1DF-47CF-A799-587634BE9938}"/>
              </a:ext>
            </a:extLst>
          </p:cNvPr>
          <p:cNvSpPr/>
          <p:nvPr userDrawn="1"/>
        </p:nvSpPr>
        <p:spPr>
          <a:xfrm>
            <a:off x="10683875" y="5937250"/>
            <a:ext cx="1095375" cy="6826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FFFFFF"/>
              </a:solidFill>
              <a:ea typeface="ＭＳ Ｐゴシック" charset="0"/>
              <a:cs typeface="ＭＳ Ｐゴシック" charset="0"/>
            </a:endParaRPr>
          </a:p>
        </p:txBody>
      </p:sp>
      <p:sp>
        <p:nvSpPr>
          <p:cNvPr id="8" name="Rectangle 7">
            <a:extLst>
              <a:ext uri="{FF2B5EF4-FFF2-40B4-BE49-F238E27FC236}">
                <a16:creationId xmlns:a16="http://schemas.microsoft.com/office/drawing/2014/main" id="{BCD1C4A0-3EC9-9B47-94FD-E34E2C4FC2DE}"/>
              </a:ext>
            </a:extLst>
          </p:cNvPr>
          <p:cNvSpPr>
            <a:spLocks noChangeArrowheads="1"/>
          </p:cNvSpPr>
          <p:nvPr userDrawn="1"/>
        </p:nvSpPr>
        <p:spPr bwMode="auto">
          <a:xfrm>
            <a:off x="6670505" y="1028343"/>
            <a:ext cx="4655186"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3000" dirty="0">
                <a:solidFill>
                  <a:schemeClr val="bg1"/>
                </a:solidFill>
              </a:rPr>
              <a:t>Thank You</a:t>
            </a:r>
          </a:p>
          <a:p>
            <a:pPr algn="r">
              <a:defRPr/>
            </a:pPr>
            <a:r>
              <a:rPr lang="en-US" altLang="en-US" sz="3000" dirty="0">
                <a:solidFill>
                  <a:schemeClr val="bg1"/>
                </a:solidFill>
              </a:rPr>
              <a:t>Danke</a:t>
            </a:r>
          </a:p>
          <a:p>
            <a:pPr algn="r">
              <a:defRPr/>
            </a:pPr>
            <a:r>
              <a:rPr lang="en-US" altLang="en-US" sz="3000" dirty="0">
                <a:solidFill>
                  <a:schemeClr val="bg1"/>
                </a:solidFill>
              </a:rPr>
              <a:t>Merci</a:t>
            </a:r>
          </a:p>
          <a:p>
            <a:pPr algn="r">
              <a:defRPr/>
            </a:pPr>
            <a:r>
              <a:rPr lang="en-US" altLang="en-US" sz="3000" dirty="0">
                <a:solidFill>
                  <a:schemeClr val="bg1"/>
                </a:solidFill>
              </a:rPr>
              <a:t>谢谢</a:t>
            </a:r>
          </a:p>
          <a:p>
            <a:pPr algn="r">
              <a:defRPr/>
            </a:pPr>
            <a:r>
              <a:rPr lang="en-US" altLang="en-US" sz="3000" dirty="0">
                <a:solidFill>
                  <a:schemeClr val="bg1"/>
                </a:solidFill>
              </a:rPr>
              <a:t>ありがとう</a:t>
            </a:r>
          </a:p>
          <a:p>
            <a:pPr algn="r">
              <a:defRPr/>
            </a:pPr>
            <a:r>
              <a:rPr lang="en-US" altLang="en-US" sz="3000" dirty="0">
                <a:solidFill>
                  <a:schemeClr val="bg1"/>
                </a:solidFill>
              </a:rPr>
              <a:t>Gracias</a:t>
            </a:r>
          </a:p>
          <a:p>
            <a:pPr algn="r">
              <a:defRPr/>
            </a:pPr>
            <a:r>
              <a:rPr lang="en-US" altLang="en-US" sz="3000" dirty="0">
                <a:solidFill>
                  <a:schemeClr val="bg1"/>
                </a:solidFill>
              </a:rPr>
              <a:t>Kiitos</a:t>
            </a:r>
          </a:p>
          <a:p>
            <a:pPr algn="r">
              <a:defRPr/>
            </a:pPr>
            <a:r>
              <a:rPr lang="en-US" altLang="en-US" sz="3000" dirty="0">
                <a:solidFill>
                  <a:schemeClr val="bg1"/>
                </a:solidFill>
              </a:rPr>
              <a:t>감사합니다</a:t>
            </a:r>
          </a:p>
          <a:p>
            <a:pPr algn="r">
              <a:defRPr/>
            </a:pPr>
            <a:r>
              <a:rPr lang="en-US" altLang="en-US" sz="3000" dirty="0">
                <a:solidFill>
                  <a:schemeClr val="bg1"/>
                </a:solidFill>
              </a:rPr>
              <a:t>धन्यवाद</a:t>
            </a:r>
          </a:p>
          <a:p>
            <a:pPr algn="r">
              <a:defRPr/>
            </a:pPr>
            <a:r>
              <a:rPr lang="ar-SA" sz="3200" kern="1200" dirty="0">
                <a:solidFill>
                  <a:schemeClr val="bg1"/>
                </a:solidFill>
                <a:latin typeface="Calibri" charset="0"/>
                <a:ea typeface="ＭＳ Ｐゴシック" charset="-128"/>
                <a:cs typeface="+mn-cs"/>
              </a:rPr>
              <a:t>شكرًا</a:t>
            </a:r>
            <a:r>
              <a:rPr lang="ar-AE" altLang="en-US" sz="3000" dirty="0">
                <a:solidFill>
                  <a:schemeClr val="bg1"/>
                </a:solidFill>
              </a:rPr>
              <a:t> </a:t>
            </a:r>
            <a:endParaRPr lang="en-US" altLang="en-US" sz="3000" dirty="0">
              <a:solidFill>
                <a:schemeClr val="bg1"/>
              </a:solidFill>
            </a:endParaRPr>
          </a:p>
          <a:p>
            <a:pPr algn="r">
              <a:defRPr/>
            </a:pPr>
            <a:r>
              <a:rPr lang="he-IL" altLang="en-US" sz="3000" dirty="0">
                <a:solidFill>
                  <a:schemeClr val="bg1"/>
                </a:solidFill>
              </a:rPr>
              <a:t>תודה</a:t>
            </a:r>
            <a:endParaRPr lang="en-US" altLang="en-US" sz="3000" dirty="0">
              <a:solidFill>
                <a:schemeClr val="bg1"/>
              </a:solidFill>
            </a:endParaRPr>
          </a:p>
        </p:txBody>
      </p:sp>
      <p:pic>
        <p:nvPicPr>
          <p:cNvPr id="14" name="Picture 16">
            <a:extLst>
              <a:ext uri="{FF2B5EF4-FFF2-40B4-BE49-F238E27FC236}">
                <a16:creationId xmlns:a16="http://schemas.microsoft.com/office/drawing/2014/main" id="{63C45D27-5718-5E4E-A3E4-6B2E5A1E456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0">
            <a:extLst>
              <a:ext uri="{FF2B5EF4-FFF2-40B4-BE49-F238E27FC236}">
                <a16:creationId xmlns:a16="http://schemas.microsoft.com/office/drawing/2014/main" id="{F0B8120E-2A86-304C-807A-A4EF33DC694B}"/>
              </a:ext>
            </a:extLst>
          </p:cNvPr>
          <p:cNvSpPr txBox="1">
            <a:spLocks noChangeArrowheads="1"/>
          </p:cNvSpPr>
          <p:nvPr userDrawn="1"/>
        </p:nvSpPr>
        <p:spPr bwMode="auto">
          <a:xfrm>
            <a:off x="982663" y="6413179"/>
            <a:ext cx="3431395"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3116273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Closing Slide">
    <p:bg>
      <p:bgPr>
        <a:solidFill>
          <a:schemeClr val="accent2"/>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665C31-5022-CB46-9BF3-40857C6D373C}"/>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8" name="Rectangle 7">
            <a:extLst>
              <a:ext uri="{FF2B5EF4-FFF2-40B4-BE49-F238E27FC236}">
                <a16:creationId xmlns:a16="http://schemas.microsoft.com/office/drawing/2014/main" id="{BCD1C4A0-3EC9-9B47-94FD-E34E2C4FC2DE}"/>
              </a:ext>
            </a:extLst>
          </p:cNvPr>
          <p:cNvSpPr>
            <a:spLocks noChangeArrowheads="1"/>
          </p:cNvSpPr>
          <p:nvPr userDrawn="1"/>
        </p:nvSpPr>
        <p:spPr bwMode="auto">
          <a:xfrm>
            <a:off x="6670505" y="1028343"/>
            <a:ext cx="4655186"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r">
              <a:defRPr/>
            </a:pPr>
            <a:r>
              <a:rPr lang="en-US" altLang="en-US" sz="3000" dirty="0">
                <a:solidFill>
                  <a:schemeClr val="bg1"/>
                </a:solidFill>
              </a:rPr>
              <a:t>Thank You</a:t>
            </a:r>
          </a:p>
          <a:p>
            <a:pPr algn="r">
              <a:defRPr/>
            </a:pPr>
            <a:r>
              <a:rPr lang="en-US" altLang="en-US" sz="3000" dirty="0">
                <a:solidFill>
                  <a:schemeClr val="bg1"/>
                </a:solidFill>
              </a:rPr>
              <a:t>Danke</a:t>
            </a:r>
          </a:p>
          <a:p>
            <a:pPr algn="r">
              <a:defRPr/>
            </a:pPr>
            <a:r>
              <a:rPr lang="en-US" altLang="en-US" sz="3000" dirty="0">
                <a:solidFill>
                  <a:schemeClr val="bg1"/>
                </a:solidFill>
              </a:rPr>
              <a:t>Merci</a:t>
            </a:r>
          </a:p>
          <a:p>
            <a:pPr algn="r">
              <a:defRPr/>
            </a:pPr>
            <a:r>
              <a:rPr lang="en-US" altLang="en-US" sz="3000" dirty="0">
                <a:solidFill>
                  <a:schemeClr val="bg1"/>
                </a:solidFill>
              </a:rPr>
              <a:t>谢谢</a:t>
            </a:r>
          </a:p>
          <a:p>
            <a:pPr algn="r">
              <a:defRPr/>
            </a:pPr>
            <a:r>
              <a:rPr lang="en-US" altLang="en-US" sz="3000" dirty="0">
                <a:solidFill>
                  <a:schemeClr val="bg1"/>
                </a:solidFill>
              </a:rPr>
              <a:t>ありがとう</a:t>
            </a:r>
          </a:p>
          <a:p>
            <a:pPr algn="r">
              <a:defRPr/>
            </a:pPr>
            <a:r>
              <a:rPr lang="en-US" altLang="en-US" sz="3000" dirty="0">
                <a:solidFill>
                  <a:schemeClr val="bg1"/>
                </a:solidFill>
              </a:rPr>
              <a:t>Gracias</a:t>
            </a:r>
          </a:p>
          <a:p>
            <a:pPr algn="r">
              <a:defRPr/>
            </a:pPr>
            <a:r>
              <a:rPr lang="en-US" altLang="en-US" sz="3000" dirty="0">
                <a:solidFill>
                  <a:schemeClr val="bg1"/>
                </a:solidFill>
              </a:rPr>
              <a:t>Kiitos</a:t>
            </a:r>
          </a:p>
          <a:p>
            <a:pPr algn="r">
              <a:defRPr/>
            </a:pPr>
            <a:r>
              <a:rPr lang="en-US" altLang="en-US" sz="3000" dirty="0">
                <a:solidFill>
                  <a:schemeClr val="bg1"/>
                </a:solidFill>
              </a:rPr>
              <a:t>감사합니다</a:t>
            </a:r>
          </a:p>
          <a:p>
            <a:pPr algn="r">
              <a:defRPr/>
            </a:pPr>
            <a:r>
              <a:rPr lang="en-US" altLang="en-US" sz="3000" dirty="0">
                <a:solidFill>
                  <a:schemeClr val="bg1"/>
                </a:solidFill>
              </a:rPr>
              <a:t>धन्यवाद</a:t>
            </a:r>
          </a:p>
          <a:p>
            <a:pPr algn="r">
              <a:defRPr/>
            </a:pPr>
            <a:r>
              <a:rPr lang="ar-SA" sz="3200" kern="1200" dirty="0">
                <a:solidFill>
                  <a:schemeClr val="bg1"/>
                </a:solidFill>
                <a:latin typeface="Calibri" charset="0"/>
                <a:ea typeface="ＭＳ Ｐゴシック" charset="-128"/>
                <a:cs typeface="+mn-cs"/>
              </a:rPr>
              <a:t>شكرًا</a:t>
            </a:r>
            <a:r>
              <a:rPr lang="ar-AE" altLang="en-US" sz="3000" dirty="0">
                <a:solidFill>
                  <a:schemeClr val="bg1"/>
                </a:solidFill>
              </a:rPr>
              <a:t> </a:t>
            </a:r>
            <a:endParaRPr lang="en-US" altLang="en-US" sz="3000" dirty="0">
              <a:solidFill>
                <a:schemeClr val="bg1"/>
              </a:solidFill>
            </a:endParaRPr>
          </a:p>
          <a:p>
            <a:pPr algn="r">
              <a:defRPr/>
            </a:pPr>
            <a:r>
              <a:rPr lang="he-IL" altLang="en-US" sz="3000" dirty="0">
                <a:solidFill>
                  <a:schemeClr val="bg1"/>
                </a:solidFill>
              </a:rPr>
              <a:t>תודה</a:t>
            </a:r>
            <a:endParaRPr lang="en-US" altLang="en-US" sz="3000" dirty="0">
              <a:solidFill>
                <a:schemeClr val="bg1"/>
              </a:solidFill>
            </a:endParaRPr>
          </a:p>
        </p:txBody>
      </p:sp>
      <p:pic>
        <p:nvPicPr>
          <p:cNvPr id="14" name="Picture 16">
            <a:extLst>
              <a:ext uri="{FF2B5EF4-FFF2-40B4-BE49-F238E27FC236}">
                <a16:creationId xmlns:a16="http://schemas.microsoft.com/office/drawing/2014/main" id="{63C45D27-5718-5E4E-A3E4-6B2E5A1E4569}"/>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20">
            <a:extLst>
              <a:ext uri="{FF2B5EF4-FFF2-40B4-BE49-F238E27FC236}">
                <a16:creationId xmlns:a16="http://schemas.microsoft.com/office/drawing/2014/main" id="{80E931A6-339D-464D-9104-DD510C212861}"/>
              </a:ext>
            </a:extLst>
          </p:cNvPr>
          <p:cNvSpPr txBox="1">
            <a:spLocks noChangeArrowheads="1"/>
          </p:cNvSpPr>
          <p:nvPr userDrawn="1"/>
        </p:nvSpPr>
        <p:spPr bwMode="auto">
          <a:xfrm>
            <a:off x="982663" y="6413179"/>
            <a:ext cx="3622588"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3769446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p:bgPr>
        <a:solidFill>
          <a:schemeClr val="accent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3333C0-34BE-704E-807B-860FBC2357B2}"/>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a:solidFill>
                  <a:schemeClr val="bg1"/>
                </a:solidFill>
              </a:rPr>
              <a:t>www.arm.com/company/policies/trademarks</a:t>
            </a:r>
          </a:p>
        </p:txBody>
      </p:sp>
      <p:pic>
        <p:nvPicPr>
          <p:cNvPr id="10" name="Picture 16">
            <a:extLst>
              <a:ext uri="{FF2B5EF4-FFF2-40B4-BE49-F238E27FC236}">
                <a16:creationId xmlns:a16="http://schemas.microsoft.com/office/drawing/2014/main" id="{DAF95499-8272-DF43-8B3C-788EA26EBDD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0">
            <a:extLst>
              <a:ext uri="{FF2B5EF4-FFF2-40B4-BE49-F238E27FC236}">
                <a16:creationId xmlns:a16="http://schemas.microsoft.com/office/drawing/2014/main" id="{8CF351C2-1F3E-ED47-85F9-B7B84948FF88}"/>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6807161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_Closing Slide">
    <p:bg>
      <p:bgPr>
        <a:solidFill>
          <a:schemeClr val="accent2"/>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83333C0-34BE-704E-807B-860FBC2357B2}"/>
              </a:ext>
            </a:extLst>
          </p:cNvPr>
          <p:cNvPicPr>
            <a:picLocks noChangeAspect="1"/>
          </p:cNvPicPr>
          <p:nvPr userDrawn="1"/>
        </p:nvPicPr>
        <p:blipFill rotWithShape="1">
          <a:blip r:embed="rId2">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6" name="Rectangle 5"/>
          <p:cNvSpPr>
            <a:spLocks noChangeArrowheads="1"/>
          </p:cNvSpPr>
          <p:nvPr userDrawn="1"/>
        </p:nvSpPr>
        <p:spPr bwMode="auto">
          <a:xfrm>
            <a:off x="7078942" y="1087378"/>
            <a:ext cx="423330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eaLnBrk="0" fontAlgn="base" hangingPunct="0">
              <a:spcBef>
                <a:spcPct val="0"/>
              </a:spcBef>
              <a:spcAft>
                <a:spcPct val="0"/>
              </a:spcAft>
              <a:defRPr>
                <a:solidFill>
                  <a:schemeClr val="tx1"/>
                </a:solidFill>
                <a:latin typeface="Calibri" charset="0"/>
                <a:ea typeface="ＭＳ Ｐゴシック" charset="-128"/>
              </a:defRPr>
            </a:lvl6pPr>
            <a:lvl7pPr marL="2971800" indent="-228600" eaLnBrk="0" fontAlgn="base" hangingPunct="0">
              <a:spcBef>
                <a:spcPct val="0"/>
              </a:spcBef>
              <a:spcAft>
                <a:spcPct val="0"/>
              </a:spcAft>
              <a:defRPr>
                <a:solidFill>
                  <a:schemeClr val="tx1"/>
                </a:solidFill>
                <a:latin typeface="Calibri" charset="0"/>
                <a:ea typeface="ＭＳ Ｐゴシック" charset="-128"/>
              </a:defRPr>
            </a:lvl7pPr>
            <a:lvl8pPr marL="3429000" indent="-228600" eaLnBrk="0" fontAlgn="base" hangingPunct="0">
              <a:spcBef>
                <a:spcPct val="0"/>
              </a:spcBef>
              <a:spcAft>
                <a:spcPct val="0"/>
              </a:spcAft>
              <a:defRPr>
                <a:solidFill>
                  <a:schemeClr val="tx1"/>
                </a:solidFill>
                <a:latin typeface="Calibri" charset="0"/>
                <a:ea typeface="ＭＳ Ｐゴシック" charset="-128"/>
              </a:defRPr>
            </a:lvl8pPr>
            <a:lvl9pPr marL="3886200" indent="-228600" eaLnBrk="0" fontAlgn="base" hangingPunct="0">
              <a:spcBef>
                <a:spcPct val="0"/>
              </a:spcBef>
              <a:spcAft>
                <a:spcPct val="0"/>
              </a:spcAft>
              <a:defRPr>
                <a:solidFill>
                  <a:schemeClr val="tx1"/>
                </a:solidFill>
                <a:latin typeface="Calibri" charset="0"/>
                <a:ea typeface="ＭＳ Ｐゴシック" charset="-128"/>
              </a:defRPr>
            </a:lvl9pPr>
          </a:lstStyle>
          <a:p>
            <a:pPr algn="r">
              <a:defRPr/>
            </a:pPr>
            <a:r>
              <a:rPr lang="en-US" altLang="x-none" sz="1200" dirty="0">
                <a:solidFill>
                  <a:schemeClr val="bg1"/>
                </a:solidFill>
              </a:rPr>
              <a:t>The Arm trademarks featured in this presentation are registered trademarks or trademarks of Arm Limited (or its subsidiaries) in the US and/or elsewhere.  All rights reserved.  All other marks featured may be trademarks of their respective owners.</a:t>
            </a:r>
          </a:p>
          <a:p>
            <a:pPr algn="r">
              <a:defRPr/>
            </a:pPr>
            <a:br>
              <a:rPr lang="en-US" altLang="x-none" sz="1200" dirty="0">
                <a:solidFill>
                  <a:schemeClr val="bg1"/>
                </a:solidFill>
              </a:rPr>
            </a:br>
            <a:r>
              <a:rPr lang="en-US" altLang="x-none" sz="1200" dirty="0">
                <a:solidFill>
                  <a:schemeClr val="bg1"/>
                </a:solidFill>
              </a:rPr>
              <a:t>www.arm.com/company/policies/trademarks</a:t>
            </a:r>
          </a:p>
        </p:txBody>
      </p:sp>
      <p:pic>
        <p:nvPicPr>
          <p:cNvPr id="10" name="Picture 16">
            <a:extLst>
              <a:ext uri="{FF2B5EF4-FFF2-40B4-BE49-F238E27FC236}">
                <a16:creationId xmlns:a16="http://schemas.microsoft.com/office/drawing/2014/main" id="{DAF95499-8272-DF43-8B3C-788EA26EBDD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0">
            <a:extLst>
              <a:ext uri="{FF2B5EF4-FFF2-40B4-BE49-F238E27FC236}">
                <a16:creationId xmlns:a16="http://schemas.microsoft.com/office/drawing/2014/main" id="{D8F3CACD-986B-204A-99E9-82DBFDFB416B}"/>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2225050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1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3A3907-DBF3-5343-B91B-35A57D83101E}"/>
              </a:ext>
            </a:extLst>
          </p:cNvPr>
          <p:cNvPicPr>
            <a:picLocks noChangeAspect="1"/>
          </p:cNvPicPr>
          <p:nvPr userDrawn="1"/>
        </p:nvPicPr>
        <p:blipFill rotWithShape="1">
          <a:blip r:embed="rId2" cstate="screen">
            <a:alphaModFix amt="77000"/>
            <a:extLst>
              <a:ext uri="{28A0092B-C50C-407E-A947-70E740481C1C}">
                <a14:useLocalDpi xmlns:a14="http://schemas.microsoft.com/office/drawing/2010/main"/>
              </a:ext>
            </a:extLst>
          </a:blip>
          <a:srcRect l="6269" t="14507" b="6407"/>
          <a:stretch/>
        </p:blipFill>
        <p:spPr>
          <a:xfrm>
            <a:off x="0" y="0"/>
            <a:ext cx="12192000" cy="6858000"/>
          </a:xfrm>
          <a:prstGeom prst="rect">
            <a:avLst/>
          </a:prstGeom>
        </p:spPr>
      </p:pic>
      <p:sp>
        <p:nvSpPr>
          <p:cNvPr id="23" name="Rectangle 22">
            <a:extLst>
              <a:ext uri="{FF2B5EF4-FFF2-40B4-BE49-F238E27FC236}">
                <a16:creationId xmlns:a16="http://schemas.microsoft.com/office/drawing/2014/main" id="{0D2F924C-135F-554D-93F0-AB47D68FAEB2}"/>
              </a:ext>
            </a:extLst>
          </p:cNvPr>
          <p:cNvSpPr/>
          <p:nvPr userDrawn="1"/>
        </p:nvSpPr>
        <p:spPr>
          <a:xfrm rot="16200000">
            <a:off x="6025093" y="691093"/>
            <a:ext cx="6862654" cy="5471160"/>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5"/>
            <a:ext cx="12192000" cy="6857999"/>
          </a:xfrm>
          <a:prstGeom prst="rect">
            <a:avLst/>
          </a:prstGeom>
        </p:spPr>
      </p:pic>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28F18B9-825A-C643-BA5E-9620354031F0}"/>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79634863-0C8B-5F4F-B35A-4D468E8ECB8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1" name="TextBox 20">
            <a:extLst>
              <a:ext uri="{FF2B5EF4-FFF2-40B4-BE49-F238E27FC236}">
                <a16:creationId xmlns:a16="http://schemas.microsoft.com/office/drawing/2014/main" id="{A0A056D2-AAAA-5446-A582-12D01B2A39A8}"/>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1211402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2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D95416-8B48-B74A-8CC3-5494CCB06049}"/>
              </a:ext>
            </a:extLst>
          </p:cNvPr>
          <p:cNvPicPr>
            <a:picLocks noChangeAspect="1"/>
          </p:cNvPicPr>
          <p:nvPr userDrawn="1"/>
        </p:nvPicPr>
        <p:blipFill rotWithShape="1">
          <a:blip r:embed="rId2">
            <a:alphaModFix amt="92000"/>
          </a:blip>
          <a:srcRect b="15625"/>
          <a:stretch/>
        </p:blipFill>
        <p:spPr>
          <a:xfrm flipH="1">
            <a:off x="0" y="0"/>
            <a:ext cx="12192000" cy="6858000"/>
          </a:xfrm>
          <a:prstGeom prst="rect">
            <a:avLst/>
          </a:prstGeom>
        </p:spPr>
      </p:pic>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0"/>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1" name="Title 1">
            <a:extLst>
              <a:ext uri="{FF2B5EF4-FFF2-40B4-BE49-F238E27FC236}">
                <a16:creationId xmlns:a16="http://schemas.microsoft.com/office/drawing/2014/main" id="{A2F45A70-6A1D-5943-8B02-2010995888C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2" name="Subtitle 2">
            <a:extLst>
              <a:ext uri="{FF2B5EF4-FFF2-40B4-BE49-F238E27FC236}">
                <a16:creationId xmlns:a16="http://schemas.microsoft.com/office/drawing/2014/main" id="{21CCBE84-A3EE-DA41-BB17-C2EE027C0E1D}"/>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8" name="TextBox 20">
            <a:extLst>
              <a:ext uri="{FF2B5EF4-FFF2-40B4-BE49-F238E27FC236}">
                <a16:creationId xmlns:a16="http://schemas.microsoft.com/office/drawing/2014/main" id="{44E78AC1-80BC-0B47-8368-509A24FBC0AB}"/>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12800205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5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0C1A8E-651C-F144-B408-3DAE5F56BE95}"/>
              </a:ext>
            </a:extLst>
          </p:cNvPr>
          <p:cNvPicPr>
            <a:picLocks noChangeAspect="1"/>
          </p:cNvPicPr>
          <p:nvPr userDrawn="1"/>
        </p:nvPicPr>
        <p:blipFill rotWithShape="1">
          <a:blip r:embed="rId2" cstate="screen">
            <a:alphaModFix amt="91000"/>
            <a:extLst>
              <a:ext uri="{28A0092B-C50C-407E-A947-70E740481C1C}">
                <a14:useLocalDpi xmlns:a14="http://schemas.microsoft.com/office/drawing/2010/main"/>
              </a:ext>
            </a:extLst>
          </a:blip>
          <a:srcRect l="2210" t="19300" r="2210"/>
          <a:stretch/>
        </p:blipFill>
        <p:spPr>
          <a:xfrm>
            <a:off x="0" y="-4656"/>
            <a:ext cx="12192000" cy="6862655"/>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7"/>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6964FB5B-BAC3-AC46-8166-1B8CCBE24973}"/>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28C4AE80-A942-A94D-9D03-1C89C28629F0}"/>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8" name="TextBox 20">
            <a:extLst>
              <a:ext uri="{FF2B5EF4-FFF2-40B4-BE49-F238E27FC236}">
                <a16:creationId xmlns:a16="http://schemas.microsoft.com/office/drawing/2014/main" id="{683A764A-AD34-5F44-8D31-1D002A3CBE3E}"/>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596688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6_Section Divider slide">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A827D4-DAD6-A14B-B977-75B840581C6B}"/>
              </a:ext>
            </a:extLst>
          </p:cNvPr>
          <p:cNvPicPr>
            <a:picLocks noChangeAspect="1"/>
          </p:cNvPicPr>
          <p:nvPr userDrawn="1"/>
        </p:nvPicPr>
        <p:blipFill rotWithShape="1">
          <a:blip r:embed="rId2" cstate="screen">
            <a:alphaModFix amt="93000"/>
            <a:extLst>
              <a:ext uri="{28A0092B-C50C-407E-A947-70E740481C1C}">
                <a14:useLocalDpi xmlns:a14="http://schemas.microsoft.com/office/drawing/2010/main"/>
              </a:ext>
            </a:extLst>
          </a:blip>
          <a:srcRect t="6405" b="9187"/>
          <a:stretch/>
        </p:blipFill>
        <p:spPr>
          <a:xfrm>
            <a:off x="0" y="0"/>
            <a:ext cx="12192000" cy="6858000"/>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794735" y="460734"/>
            <a:ext cx="6862654" cy="5931877"/>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5"/>
            <a:ext cx="12192000" cy="6857999"/>
          </a:xfrm>
          <a:prstGeom prst="rect">
            <a:avLst/>
          </a:prstGeom>
        </p:spPr>
      </p:pic>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4FC9BE8F-3B53-B24B-8202-E7DDC587BFB7}"/>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67B2024A-A0B8-5D48-B2AD-E9A66CF104D9}"/>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1" name="TextBox 20">
            <a:extLst>
              <a:ext uri="{FF2B5EF4-FFF2-40B4-BE49-F238E27FC236}">
                <a16:creationId xmlns:a16="http://schemas.microsoft.com/office/drawing/2014/main" id="{4A95A0A0-8486-7044-92CE-73B2117A56C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1304096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8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F56BAD-390B-1E42-966F-903A26340556}"/>
              </a:ext>
            </a:extLst>
          </p:cNvPr>
          <p:cNvPicPr>
            <a:picLocks noChangeAspect="1"/>
          </p:cNvPicPr>
          <p:nvPr userDrawn="1"/>
        </p:nvPicPr>
        <p:blipFill rotWithShape="1">
          <a:blip r:embed="rId2" cstate="screen">
            <a:alphaModFix amt="90000"/>
            <a:extLst>
              <a:ext uri="{28A0092B-C50C-407E-A947-70E740481C1C}">
                <a14:useLocalDpi xmlns:a14="http://schemas.microsoft.com/office/drawing/2010/main"/>
              </a:ext>
            </a:extLst>
          </a:blip>
          <a:srcRect t="12084" b="3501"/>
          <a:stretch/>
        </p:blipFill>
        <p:spPr>
          <a:xfrm>
            <a:off x="-2417" y="-4655"/>
            <a:ext cx="12194417" cy="6862655"/>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4754732" y="-579271"/>
            <a:ext cx="6862654" cy="8011886"/>
          </a:xfrm>
          <a:prstGeom prst="rect">
            <a:avLst/>
          </a:prstGeom>
          <a:gradFill>
            <a:gsLst>
              <a:gs pos="0">
                <a:schemeClr val="accent1">
                  <a:lumMod val="0"/>
                  <a:alpha val="0"/>
                </a:schemeClr>
              </a:gs>
              <a:gs pos="100000">
                <a:schemeClr val="tx1">
                  <a:alpha val="22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4657"/>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0C60D2D7-6351-ED48-8D39-DF4D3B06FA58}"/>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EE0145AD-284C-9241-B886-C8320F3291EC}"/>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8" name="TextBox 20">
            <a:extLst>
              <a:ext uri="{FF2B5EF4-FFF2-40B4-BE49-F238E27FC236}">
                <a16:creationId xmlns:a16="http://schemas.microsoft.com/office/drawing/2014/main" id="{DCF860B3-3479-8143-83A4-E9F53FBD3724}"/>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581505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7_Section Divider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AB8576-5C78-C743-9CEC-5B21D439D863}"/>
              </a:ext>
            </a:extLst>
          </p:cNvPr>
          <p:cNvPicPr>
            <a:picLocks noChangeAspect="1"/>
          </p:cNvPicPr>
          <p:nvPr userDrawn="1"/>
        </p:nvPicPr>
        <p:blipFill rotWithShape="1">
          <a:blip r:embed="rId2" cstate="screen">
            <a:alphaModFix amt="83000"/>
            <a:extLst>
              <a:ext uri="{28A0092B-C50C-407E-A947-70E740481C1C}">
                <a14:useLocalDpi xmlns:a14="http://schemas.microsoft.com/office/drawing/2010/main"/>
              </a:ext>
            </a:extLst>
          </a:blip>
          <a:srcRect t="24825"/>
          <a:stretch/>
        </p:blipFill>
        <p:spPr>
          <a:xfrm>
            <a:off x="0" y="-1"/>
            <a:ext cx="12192000" cy="6858001"/>
          </a:xfrm>
          <a:prstGeom prst="rect">
            <a:avLst/>
          </a:prstGeom>
        </p:spPr>
      </p:pic>
      <p:sp>
        <p:nvSpPr>
          <p:cNvPr id="5" name="Rectangle 4">
            <a:extLst>
              <a:ext uri="{FF2B5EF4-FFF2-40B4-BE49-F238E27FC236}">
                <a16:creationId xmlns:a16="http://schemas.microsoft.com/office/drawing/2014/main" id="{779C855E-7087-584A-BBB4-44CE2BD68C9E}"/>
              </a:ext>
            </a:extLst>
          </p:cNvPr>
          <p:cNvSpPr/>
          <p:nvPr userDrawn="1"/>
        </p:nvSpPr>
        <p:spPr>
          <a:xfrm rot="16200000">
            <a:off x="5172924" y="-161079"/>
            <a:ext cx="6862654" cy="7175502"/>
          </a:xfrm>
          <a:prstGeom prst="rect">
            <a:avLst/>
          </a:prstGeom>
          <a:gradFill>
            <a:gsLst>
              <a:gs pos="0">
                <a:schemeClr val="accent1">
                  <a:lumMod val="0"/>
                  <a:alpha val="0"/>
                </a:schemeClr>
              </a:gs>
              <a:gs pos="100000">
                <a:schemeClr val="tx1">
                  <a:alpha val="41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232176CF-6197-E24E-A55D-6D42685C155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4" name="Subtitle 2">
            <a:extLst>
              <a:ext uri="{FF2B5EF4-FFF2-40B4-BE49-F238E27FC236}">
                <a16:creationId xmlns:a16="http://schemas.microsoft.com/office/drawing/2014/main" id="{764D7468-B6ED-8B46-A799-873C6CBB00EF}"/>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pic>
        <p:nvPicPr>
          <p:cNvPr id="15" name="Picture 16">
            <a:extLst>
              <a:ext uri="{FF2B5EF4-FFF2-40B4-BE49-F238E27FC236}">
                <a16:creationId xmlns:a16="http://schemas.microsoft.com/office/drawing/2014/main" id="{4DC03BAF-E3DC-0046-A6AB-A500868A1DAB}"/>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28">
            <a:extLst>
              <a:ext uri="{FF2B5EF4-FFF2-40B4-BE49-F238E27FC236}">
                <a16:creationId xmlns:a16="http://schemas.microsoft.com/office/drawing/2014/main" id="{CBA493B4-A47A-AF4F-8961-DFC7E525A748}"/>
              </a:ext>
            </a:extLst>
          </p:cNvPr>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17" name="Text Placeholder 28">
            <a:extLst>
              <a:ext uri="{FF2B5EF4-FFF2-40B4-BE49-F238E27FC236}">
                <a16:creationId xmlns:a16="http://schemas.microsoft.com/office/drawing/2014/main" id="{CE333105-CFBC-7646-89A1-C700547214C0}"/>
              </a:ext>
            </a:extLst>
          </p:cNvPr>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19" name="Text Placeholder 3">
            <a:extLst>
              <a:ext uri="{FF2B5EF4-FFF2-40B4-BE49-F238E27FC236}">
                <a16:creationId xmlns:a16="http://schemas.microsoft.com/office/drawing/2014/main" id="{767D5806-7916-AE44-A8CA-0060927C5E56}"/>
              </a:ext>
            </a:extLst>
          </p:cNvPr>
          <p:cNvSpPr>
            <a:spLocks noGrp="1"/>
          </p:cNvSpPr>
          <p:nvPr>
            <p:ph type="body" sz="quarter" idx="14"/>
          </p:nvPr>
        </p:nvSpPr>
        <p:spPr>
          <a:xfrm>
            <a:off x="5016499" y="788740"/>
            <a:ext cx="6192840"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50D5555E-95A7-C641-8EB5-0619DE2A3F12}"/>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21" name="Subtitle 2">
            <a:extLst>
              <a:ext uri="{FF2B5EF4-FFF2-40B4-BE49-F238E27FC236}">
                <a16:creationId xmlns:a16="http://schemas.microsoft.com/office/drawing/2014/main" id="{106C3B07-082E-DB42-B5EB-8FC5A1CED033}"/>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8" name="TextBox 20">
            <a:extLst>
              <a:ext uri="{FF2B5EF4-FFF2-40B4-BE49-F238E27FC236}">
                <a16:creationId xmlns:a16="http://schemas.microsoft.com/office/drawing/2014/main" id="{F90D8C41-1611-904D-BE8D-E91140D6CE9A}"/>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2817536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3_Title Slide">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FCF5603F-EAC1-654C-B84B-7FC1F8B4C1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2528"/>
            <a:ext cx="12192000" cy="6860528"/>
          </a:xfrm>
          <a:prstGeom prst="rect">
            <a:avLst/>
          </a:prstGeom>
        </p:spPr>
      </p:pic>
      <p:pic>
        <p:nvPicPr>
          <p:cNvPr id="19" name="Picture 18">
            <a:extLst>
              <a:ext uri="{FF2B5EF4-FFF2-40B4-BE49-F238E27FC236}">
                <a16:creationId xmlns:a16="http://schemas.microsoft.com/office/drawing/2014/main" id="{AB0FD2ED-33BC-584E-B579-C6E68F0AA836}"/>
              </a:ext>
            </a:extLst>
          </p:cNvPr>
          <p:cNvPicPr>
            <a:picLocks noChangeAspect="1"/>
          </p:cNvPicPr>
          <p:nvPr userDrawn="1"/>
        </p:nvPicPr>
        <p:blipFill rotWithShape="1">
          <a:blip r:embed="rId3">
            <a:alphaModFix amt="60000"/>
            <a:extLst>
              <a:ext uri="{28A0092B-C50C-407E-A947-70E740481C1C}">
                <a14:useLocalDpi xmlns:a14="http://schemas.microsoft.com/office/drawing/2010/main"/>
              </a:ext>
            </a:extLst>
          </a:blip>
          <a:srcRect l="2082" t="3803" r="2134" b="12930"/>
          <a:stretch/>
        </p:blipFill>
        <p:spPr>
          <a:xfrm>
            <a:off x="0" y="1"/>
            <a:ext cx="12192000" cy="6857999"/>
          </a:xfrm>
          <a:prstGeom prst="rect">
            <a:avLst/>
          </a:prstGeom>
        </p:spPr>
      </p:pic>
      <p:sp>
        <p:nvSpPr>
          <p:cNvPr id="10" name="Subtitle 2">
            <a:extLst>
              <a:ext uri="{FF2B5EF4-FFF2-40B4-BE49-F238E27FC236}">
                <a16:creationId xmlns:a16="http://schemas.microsoft.com/office/drawing/2014/main" id="{FE9339E2-6786-4585-B68E-B160A16B524C}"/>
              </a:ext>
            </a:extLst>
          </p:cNvPr>
          <p:cNvSpPr txBox="1">
            <a:spLocks/>
          </p:cNvSpPr>
          <p:nvPr userDrawn="1"/>
        </p:nvSpPr>
        <p:spPr bwMode="auto">
          <a:xfrm>
            <a:off x="5016500" y="1952625"/>
            <a:ext cx="6307138" cy="741363"/>
          </a:xfrm>
          <a:prstGeom prst="rect">
            <a:avLst/>
          </a:prstGeom>
          <a:noFill/>
          <a:ln>
            <a:noFill/>
          </a:ln>
        </p:spPr>
        <p:txBody>
          <a:bodyPr lIns="0" tIns="0" rIns="0" bIns="0"/>
          <a:lstStyle>
            <a:lvl1pPr marL="342900" indent="-342900">
              <a:defRPr>
                <a:solidFill>
                  <a:schemeClr val="tx1"/>
                </a:solidFill>
                <a:latin typeface="Calibri" charset="0"/>
                <a:ea typeface="ＭＳ Ｐゴシック" charset="0"/>
                <a:cs typeface="ＭＳ Ｐゴシック" charset="0"/>
              </a:defRPr>
            </a:lvl1pPr>
            <a:lvl2pPr>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lvl="1" algn="r" eaLnBrk="1" hangingPunct="1">
              <a:lnSpc>
                <a:spcPct val="104000"/>
              </a:lnSpc>
              <a:buFont typeface="Arial" charset="0"/>
              <a:buNone/>
              <a:defRPr/>
            </a:pPr>
            <a:endParaRPr lang="en-GB" sz="1600" dirty="0">
              <a:solidFill>
                <a:schemeClr val="bg1"/>
              </a:solidFill>
              <a:cs typeface="ＭＳ Ｐゴシック" charset="0"/>
            </a:endParaRPr>
          </a:p>
        </p:txBody>
      </p:sp>
      <p:sp>
        <p:nvSpPr>
          <p:cNvPr id="14" name="TextBox 13">
            <a:extLst>
              <a:ext uri="{FF2B5EF4-FFF2-40B4-BE49-F238E27FC236}">
                <a16:creationId xmlns:a16="http://schemas.microsoft.com/office/drawing/2014/main" id="{B9BE22F3-8447-4280-A964-8A2DE5DCE00A}"/>
              </a:ext>
            </a:extLst>
          </p:cNvPr>
          <p:cNvSpPr txBox="1">
            <a:spLocks noChangeArrowheads="1"/>
          </p:cNvSpPr>
          <p:nvPr userDrawn="1"/>
        </p:nvSpPr>
        <p:spPr bwMode="auto">
          <a:xfrm>
            <a:off x="12874625" y="2667000"/>
            <a:ext cx="0" cy="296863"/>
          </a:xfrm>
          <a:prstGeom prst="rect">
            <a:avLst/>
          </a:prstGeom>
          <a:noFill/>
          <a:ln>
            <a:noFill/>
          </a:ln>
          <a:extLst>
            <a:ext uri="{909E8E84-426E-40dd-AFC4-6F175D3DCCD1}"/>
            <a:ext uri="{91240B29-F687-4f45-9708-019B960494DF}"/>
          </a:extLst>
        </p:spPr>
        <p:txBody>
          <a:bodyPr wrap="none" lIns="0" tIns="0" rIns="0" bIns="0">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pPr eaLnBrk="1" hangingPunct="1">
              <a:lnSpc>
                <a:spcPct val="90000"/>
              </a:lnSpc>
              <a:spcAft>
                <a:spcPts val="600"/>
              </a:spcAft>
              <a:buFont typeface="Arial" charset="0"/>
              <a:buNone/>
              <a:defRPr/>
            </a:pPr>
            <a:endParaRPr lang="en-US" sz="2100" dirty="0">
              <a:solidFill>
                <a:schemeClr val="tx2"/>
              </a:solidFill>
            </a:endParaRPr>
          </a:p>
        </p:txBody>
      </p:sp>
      <p:pic>
        <p:nvPicPr>
          <p:cNvPr id="16" name="Picture 16">
            <a:extLst>
              <a:ext uri="{FF2B5EF4-FFF2-40B4-BE49-F238E27FC236}">
                <a16:creationId xmlns:a16="http://schemas.microsoft.com/office/drawing/2014/main" id="{DF830758-099E-403E-BA65-CFA5270CF82D}"/>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982663" y="1173991"/>
            <a:ext cx="1677366" cy="51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Placeholder 28"/>
          <p:cNvSpPr>
            <a:spLocks noGrp="1"/>
          </p:cNvSpPr>
          <p:nvPr>
            <p:ph type="body" sz="quarter" idx="12" hasCustomPrompt="1"/>
          </p:nvPr>
        </p:nvSpPr>
        <p:spPr>
          <a:xfrm>
            <a:off x="6941131" y="5770761"/>
            <a:ext cx="4264272" cy="295077"/>
          </a:xfrm>
        </p:spPr>
        <p:txBody>
          <a:bodyPr anchor="t"/>
          <a:lstStyle>
            <a:lvl1pPr marL="0" indent="0" algn="r">
              <a:spcAft>
                <a:spcPts val="600"/>
              </a:spcAft>
              <a:buFontTx/>
              <a:buNone/>
              <a:defRPr sz="2000">
                <a:solidFill>
                  <a:schemeClr val="bg1"/>
                </a:solidFill>
              </a:defRPr>
            </a:lvl1pPr>
          </a:lstStyle>
          <a:p>
            <a:pPr lvl="0"/>
            <a:r>
              <a:rPr lang="en-US" dirty="0"/>
              <a:t>Author Name</a:t>
            </a:r>
          </a:p>
        </p:txBody>
      </p:sp>
      <p:sp>
        <p:nvSpPr>
          <p:cNvPr id="22" name="Text Placeholder 28"/>
          <p:cNvSpPr>
            <a:spLocks noGrp="1"/>
          </p:cNvSpPr>
          <p:nvPr>
            <p:ph type="body" sz="quarter" idx="13" hasCustomPrompt="1"/>
          </p:nvPr>
        </p:nvSpPr>
        <p:spPr>
          <a:xfrm>
            <a:off x="6941131" y="6080641"/>
            <a:ext cx="4264272" cy="301109"/>
          </a:xfrm>
        </p:spPr>
        <p:txBody>
          <a:bodyPr anchor="t"/>
          <a:lstStyle>
            <a:lvl1pPr marL="0" indent="0" algn="r">
              <a:spcAft>
                <a:spcPts val="600"/>
              </a:spcAft>
              <a:buFontTx/>
              <a:buNone/>
              <a:defRPr sz="2000">
                <a:solidFill>
                  <a:schemeClr val="bg1"/>
                </a:solidFill>
              </a:defRPr>
            </a:lvl1pPr>
          </a:lstStyle>
          <a:p>
            <a:pPr lvl="0"/>
            <a:r>
              <a:rPr lang="en-US" dirty="0"/>
              <a:t>Date</a:t>
            </a:r>
          </a:p>
        </p:txBody>
      </p:sp>
      <p:sp>
        <p:nvSpPr>
          <p:cNvPr id="28" name="Text Placeholder 3"/>
          <p:cNvSpPr>
            <a:spLocks noGrp="1"/>
          </p:cNvSpPr>
          <p:nvPr>
            <p:ph type="body" sz="quarter" idx="14"/>
          </p:nvPr>
        </p:nvSpPr>
        <p:spPr>
          <a:xfrm>
            <a:off x="5016499" y="788740"/>
            <a:ext cx="6192839" cy="289871"/>
          </a:xfrm>
        </p:spPr>
        <p:txBody>
          <a:bodyPr/>
          <a:lstStyle>
            <a:lvl1pPr marL="0" indent="0" algn="r">
              <a:buNone/>
              <a:defRPr sz="2400" baseline="0">
                <a:solidFill>
                  <a:schemeClr val="bg1"/>
                </a:solidFill>
              </a:defRPr>
            </a:lvl1pPr>
          </a:lstStyle>
          <a:p>
            <a:pPr lvl="0"/>
            <a:r>
              <a:rPr lang="en-US"/>
              <a:t>Click to edit Master text styles</a:t>
            </a:r>
          </a:p>
        </p:txBody>
      </p:sp>
      <p:sp>
        <p:nvSpPr>
          <p:cNvPr id="12" name="Title 1">
            <a:extLst>
              <a:ext uri="{FF2B5EF4-FFF2-40B4-BE49-F238E27FC236}">
                <a16:creationId xmlns:a16="http://schemas.microsoft.com/office/drawing/2014/main" id="{385A9EDC-D6F8-D44D-A166-BF363AD0E8CC}"/>
              </a:ext>
            </a:extLst>
          </p:cNvPr>
          <p:cNvSpPr>
            <a:spLocks noGrp="1"/>
          </p:cNvSpPr>
          <p:nvPr>
            <p:ph type="title" hasCustomPrompt="1"/>
          </p:nvPr>
        </p:nvSpPr>
        <p:spPr>
          <a:xfrm>
            <a:off x="5016499" y="1207042"/>
            <a:ext cx="6192840" cy="2574186"/>
          </a:xfrm>
        </p:spPr>
        <p:txBody>
          <a:bodyPr anchor="t" anchorCtr="0"/>
          <a:lstStyle>
            <a:lvl1pPr algn="r">
              <a:lnSpc>
                <a:spcPct val="85000"/>
              </a:lnSpc>
              <a:defRPr sz="5000" b="0" spc="-100" baseline="0">
                <a:solidFill>
                  <a:schemeClr val="bg1"/>
                </a:solidFill>
              </a:defRPr>
            </a:lvl1pPr>
          </a:lstStyle>
          <a:p>
            <a:r>
              <a:rPr lang="en-US" dirty="0"/>
              <a:t>Click to Edit </a:t>
            </a:r>
            <a:br>
              <a:rPr lang="en-US" dirty="0"/>
            </a:br>
            <a:r>
              <a:rPr lang="en-US" dirty="0"/>
              <a:t>Master Title Style</a:t>
            </a:r>
            <a:br>
              <a:rPr lang="en-US" dirty="0"/>
            </a:br>
            <a:r>
              <a:rPr lang="en-US" dirty="0"/>
              <a:t>Line 3</a:t>
            </a:r>
            <a:br>
              <a:rPr lang="en-US" dirty="0"/>
            </a:br>
            <a:r>
              <a:rPr lang="en-US" dirty="0"/>
              <a:t>Line 4</a:t>
            </a:r>
          </a:p>
        </p:txBody>
      </p:sp>
      <p:sp>
        <p:nvSpPr>
          <p:cNvPr id="13" name="Subtitle 2">
            <a:extLst>
              <a:ext uri="{FF2B5EF4-FFF2-40B4-BE49-F238E27FC236}">
                <a16:creationId xmlns:a16="http://schemas.microsoft.com/office/drawing/2014/main" id="{B3120599-1266-FE46-AC08-C11A2D8A77BE}"/>
              </a:ext>
            </a:extLst>
          </p:cNvPr>
          <p:cNvSpPr>
            <a:spLocks noGrp="1"/>
          </p:cNvSpPr>
          <p:nvPr>
            <p:ph type="subTitle" idx="1"/>
          </p:nvPr>
        </p:nvSpPr>
        <p:spPr>
          <a:xfrm>
            <a:off x="5016498" y="3973626"/>
            <a:ext cx="6192840" cy="702444"/>
          </a:xfrm>
        </p:spPr>
        <p:txBody>
          <a:bodyPr/>
          <a:lstStyle>
            <a:lvl1pPr marL="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2400">
                <a:solidFill>
                  <a:schemeClr val="bg1"/>
                </a:solidFill>
              </a:defRPr>
            </a:lvl1pPr>
            <a:lvl2pPr marL="457200" marR="0" indent="0" algn="r" defTabSz="914400" rtl="0" eaLnBrk="1" fontAlgn="auto" latinLnBrk="0" hangingPunct="1">
              <a:lnSpc>
                <a:spcPct val="104000"/>
              </a:lnSpc>
              <a:spcBef>
                <a:spcPts val="0"/>
              </a:spcBef>
              <a:spcAft>
                <a:spcPts val="600"/>
              </a:spcAft>
              <a:buClrTx/>
              <a:buSzTx/>
              <a:buFont typeface="Arial" panose="020B0604020202020204" pitchFamily="34" charset="0"/>
              <a:buNone/>
              <a:tabLst/>
              <a:defRPr sz="1600">
                <a:solidFill>
                  <a:schemeClr val="tx1">
                    <a:lumMod val="50000"/>
                    <a:lumOff val="50000"/>
                  </a:schemeClr>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Click to edit Master subtitle style</a:t>
            </a:r>
            <a:endParaRPr lang="en-GB" dirty="0"/>
          </a:p>
        </p:txBody>
      </p:sp>
      <p:sp>
        <p:nvSpPr>
          <p:cNvPr id="15" name="TextBox 20">
            <a:extLst>
              <a:ext uri="{FF2B5EF4-FFF2-40B4-BE49-F238E27FC236}">
                <a16:creationId xmlns:a16="http://schemas.microsoft.com/office/drawing/2014/main" id="{8A878557-4736-5B45-AE41-36C67FA0C8E6}"/>
              </a:ext>
            </a:extLst>
          </p:cNvPr>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chemeClr val="bg2"/>
                </a:solidFill>
              </a:rPr>
              <a:t>© 2019 Arm Limited</a:t>
            </a:r>
            <a:endParaRPr lang="en-US" altLang="en-US" sz="1000" dirty="0">
              <a:solidFill>
                <a:schemeClr val="bg2"/>
              </a:solidFill>
            </a:endParaRPr>
          </a:p>
        </p:txBody>
      </p:sp>
    </p:spTree>
    <p:extLst>
      <p:ext uri="{BB962C8B-B14F-4D97-AF65-F5344CB8AC3E}">
        <p14:creationId xmlns:p14="http://schemas.microsoft.com/office/powerpoint/2010/main" val="2061832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9425" y="478301"/>
            <a:ext cx="11233150" cy="654760"/>
          </a:xfrm>
          <a:prstGeom prst="rect">
            <a:avLst/>
          </a:prstGeom>
        </p:spPr>
        <p:txBody>
          <a:bodyPr vert="horz" lIns="0" tIns="0" rIns="0" bIns="0" rtlCol="0" anchor="t">
            <a:noAutofit/>
          </a:bodyPr>
          <a:lstStyle/>
          <a:p>
            <a:r>
              <a:rPr lang="en-US"/>
              <a:t>Click to edit Master title style</a:t>
            </a:r>
            <a:endParaRPr lang="en-US" dirty="0"/>
          </a:p>
        </p:txBody>
      </p:sp>
      <p:sp>
        <p:nvSpPr>
          <p:cNvPr id="1029" name="TextBox 26"/>
          <p:cNvSpPr txBox="1">
            <a:spLocks noChangeArrowheads="1"/>
          </p:cNvSpPr>
          <p:nvPr userDrawn="1"/>
        </p:nvSpPr>
        <p:spPr bwMode="auto">
          <a:xfrm>
            <a:off x="492125" y="6410643"/>
            <a:ext cx="312738" cy="138112"/>
          </a:xfrm>
          <a:prstGeom prst="rect">
            <a:avLst/>
          </a:prstGeom>
          <a:noFill/>
          <a:ln>
            <a:noFill/>
          </a:ln>
        </p:spPr>
        <p:txBody>
          <a:bodyPr lIns="0" tIns="0" rIns="0" bIns="0">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lnSpc>
                <a:spcPct val="90000"/>
              </a:lnSpc>
              <a:spcAft>
                <a:spcPts val="600"/>
              </a:spcAft>
              <a:buFont typeface="Arial" charset="0"/>
              <a:buNone/>
              <a:defRPr/>
            </a:pPr>
            <a:fld id="{2682C2D1-8EA8-E748-B66F-74D4D53CF8F8}" type="slidenum">
              <a:rPr lang="en-US" altLang="en-US" sz="1000" smtClean="0">
                <a:solidFill>
                  <a:srgbClr val="7F7F7F"/>
                </a:solidFill>
              </a:rPr>
              <a:pPr eaLnBrk="1" hangingPunct="1">
                <a:lnSpc>
                  <a:spcPct val="90000"/>
                </a:lnSpc>
                <a:spcAft>
                  <a:spcPts val="600"/>
                </a:spcAft>
                <a:buFont typeface="Arial" charset="0"/>
                <a:buNone/>
                <a:defRPr/>
              </a:pPr>
              <a:t>‹#›</a:t>
            </a:fld>
            <a:endParaRPr lang="en-US" altLang="en-US" sz="1000" dirty="0">
              <a:solidFill>
                <a:srgbClr val="7F7F7F"/>
              </a:solidFill>
            </a:endParaRPr>
          </a:p>
        </p:txBody>
      </p:sp>
      <p:sp>
        <p:nvSpPr>
          <p:cNvPr id="7" name="Text Placeholder 2">
            <a:extLst>
              <a:ext uri="{FF2B5EF4-FFF2-40B4-BE49-F238E27FC236}">
                <a16:creationId xmlns:a16="http://schemas.microsoft.com/office/drawing/2014/main" id="{84EB643E-3109-434C-BA97-15D4C8A5EF9E}"/>
              </a:ext>
            </a:extLst>
          </p:cNvPr>
          <p:cNvSpPr>
            <a:spLocks noGrp="1"/>
          </p:cNvSpPr>
          <p:nvPr>
            <p:ph type="body" idx="1"/>
          </p:nvPr>
        </p:nvSpPr>
        <p:spPr>
          <a:xfrm>
            <a:off x="479425" y="1133061"/>
            <a:ext cx="11243088" cy="4974662"/>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Box 20"/>
          <p:cNvSpPr txBox="1">
            <a:spLocks noChangeArrowheads="1"/>
          </p:cNvSpPr>
          <p:nvPr userDrawn="1"/>
        </p:nvSpPr>
        <p:spPr bwMode="auto">
          <a:xfrm>
            <a:off x="982662" y="6413179"/>
            <a:ext cx="4636741" cy="138499"/>
          </a:xfrm>
          <a:prstGeom prst="rect">
            <a:avLst/>
          </a:prstGeom>
          <a:noFill/>
          <a:ln>
            <a:noFill/>
          </a:ln>
        </p:spPr>
        <p:txBody>
          <a:bodyPr wrap="square" lIns="0" tIns="0" rIns="0" bIns="0" anchor="t">
            <a:spAutoFit/>
          </a:bodyPr>
          <a:lstStyle>
            <a:lvl1pPr>
              <a:defRPr sz="2400">
                <a:solidFill>
                  <a:schemeClr val="tx1"/>
                </a:solidFill>
                <a:latin typeface="Calibri" charset="0"/>
                <a:ea typeface="ＭＳ Ｐゴシック" charset="-128"/>
              </a:defRPr>
            </a:lvl1pPr>
            <a:lvl2pPr marL="742950" indent="-285750">
              <a:defRPr sz="2400">
                <a:solidFill>
                  <a:schemeClr val="tx1"/>
                </a:solidFill>
                <a:latin typeface="Calibri" charset="0"/>
                <a:ea typeface="ＭＳ Ｐゴシック" charset="-128"/>
              </a:defRPr>
            </a:lvl2pPr>
            <a:lvl3pPr marL="1143000" indent="-228600">
              <a:defRPr sz="2400">
                <a:solidFill>
                  <a:schemeClr val="tx1"/>
                </a:solidFill>
                <a:latin typeface="Calibri" charset="0"/>
                <a:ea typeface="ＭＳ Ｐゴシック" charset="-128"/>
              </a:defRPr>
            </a:lvl3pPr>
            <a:lvl4pPr marL="1600200" indent="-228600">
              <a:defRPr sz="2400">
                <a:solidFill>
                  <a:schemeClr val="tx1"/>
                </a:solidFill>
                <a:latin typeface="Calibri" charset="0"/>
                <a:ea typeface="ＭＳ Ｐゴシック" charset="-128"/>
              </a:defRPr>
            </a:lvl4pPr>
            <a:lvl5pPr marL="2057400" indent="-228600">
              <a:defRPr sz="2400">
                <a:solidFill>
                  <a:schemeClr val="tx1"/>
                </a:solidFill>
                <a:latin typeface="Calibri" charset="0"/>
                <a:ea typeface="ＭＳ Ｐゴシック" charset="-128"/>
              </a:defRPr>
            </a:lvl5pPr>
            <a:lvl6pPr marL="2514600" indent="-2286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eaLnBrk="0" fontAlgn="base" hangingPunct="0">
              <a:spcBef>
                <a:spcPct val="0"/>
              </a:spcBef>
              <a:spcAft>
                <a:spcPct val="0"/>
              </a:spcAft>
              <a:defRPr sz="2400">
                <a:solidFill>
                  <a:schemeClr val="tx1"/>
                </a:solidFill>
                <a:latin typeface="Calibri" charset="0"/>
                <a:ea typeface="ＭＳ Ｐゴシック" charset="-128"/>
              </a:defRPr>
            </a:lvl9pPr>
          </a:lstStyle>
          <a:p>
            <a:pPr algn="l" eaLnBrk="1" hangingPunct="1">
              <a:lnSpc>
                <a:spcPct val="90000"/>
              </a:lnSpc>
              <a:spcAft>
                <a:spcPts val="600"/>
              </a:spcAft>
              <a:buFont typeface="Arial" charset="0"/>
              <a:buNone/>
              <a:defRPr/>
            </a:pPr>
            <a:r>
              <a:rPr lang="en-GB" altLang="en-US" sz="1000" dirty="0">
                <a:solidFill>
                  <a:srgbClr val="7F7F7F"/>
                </a:solidFill>
              </a:rPr>
              <a:t>© 2021 Arm Limited</a:t>
            </a:r>
            <a:endParaRPr lang="en-US" altLang="en-US" sz="1000" dirty="0">
              <a:solidFill>
                <a:srgbClr val="7F7F7F"/>
              </a:solidFill>
            </a:endParaRPr>
          </a:p>
        </p:txBody>
      </p:sp>
      <p:pic>
        <p:nvPicPr>
          <p:cNvPr id="5" name="Picture 4">
            <a:extLst>
              <a:ext uri="{FF2B5EF4-FFF2-40B4-BE49-F238E27FC236}">
                <a16:creationId xmlns:a16="http://schemas.microsoft.com/office/drawing/2014/main" id="{69221E4D-F4C1-6849-9126-BB587364DCD7}"/>
              </a:ext>
            </a:extLst>
          </p:cNvPr>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10843293" y="6390376"/>
            <a:ext cx="869282" cy="262976"/>
          </a:xfrm>
          <a:prstGeom prst="rect">
            <a:avLst/>
          </a:prstGeom>
        </p:spPr>
      </p:pic>
    </p:spTree>
    <p:extLst>
      <p:ext uri="{BB962C8B-B14F-4D97-AF65-F5344CB8AC3E}">
        <p14:creationId xmlns:p14="http://schemas.microsoft.com/office/powerpoint/2010/main" val="1077791022"/>
      </p:ext>
    </p:extLst>
  </p:cSld>
  <p:clrMap bg1="lt1" tx1="dk1" bg2="lt2" tx2="dk2" accent1="accent1" accent2="accent2" accent3="accent3" accent4="accent4" accent5="accent5" accent6="accent6" hlink="hlink" folHlink="folHlink"/>
  <p:sldLayoutIdLst>
    <p:sldLayoutId id="2147485514" r:id="rId1"/>
    <p:sldLayoutId id="2147485515" r:id="rId2"/>
    <p:sldLayoutId id="2147485516" r:id="rId3"/>
    <p:sldLayoutId id="2147485517" r:id="rId4"/>
    <p:sldLayoutId id="2147485520" r:id="rId5"/>
    <p:sldLayoutId id="2147485521" r:id="rId6"/>
    <p:sldLayoutId id="2147485524" r:id="rId7"/>
    <p:sldLayoutId id="2147485522" r:id="rId8"/>
    <p:sldLayoutId id="2147485507" r:id="rId9"/>
    <p:sldLayoutId id="2147485525" r:id="rId10"/>
    <p:sldLayoutId id="2147485527" r:id="rId11"/>
    <p:sldLayoutId id="2147485510" r:id="rId12"/>
    <p:sldLayoutId id="2147485436" r:id="rId13"/>
    <p:sldLayoutId id="2147485438" r:id="rId14"/>
    <p:sldLayoutId id="2147485440" r:id="rId15"/>
    <p:sldLayoutId id="2147485441" r:id="rId16"/>
    <p:sldLayoutId id="2147485442" r:id="rId17"/>
    <p:sldLayoutId id="2147485443" r:id="rId18"/>
    <p:sldLayoutId id="2147485444" r:id="rId19"/>
    <p:sldLayoutId id="2147485445" r:id="rId20"/>
    <p:sldLayoutId id="2147485446" r:id="rId21"/>
    <p:sldLayoutId id="2147485447" r:id="rId22"/>
    <p:sldLayoutId id="2147485448" r:id="rId23"/>
    <p:sldLayoutId id="2147485449" r:id="rId24"/>
    <p:sldLayoutId id="2147485450" r:id="rId25"/>
    <p:sldLayoutId id="2147485452" r:id="rId26"/>
    <p:sldLayoutId id="2147485512" r:id="rId27"/>
    <p:sldLayoutId id="2147485453" r:id="rId28"/>
    <p:sldLayoutId id="2147485513" r:id="rId29"/>
  </p:sldLayoutIdLst>
  <p:hf hdr="0" ftr="0" dt="0"/>
  <p:txStyles>
    <p:titleStyle>
      <a:lvl1pPr algn="l" rtl="0" eaLnBrk="1" fontAlgn="base" hangingPunct="1">
        <a:lnSpc>
          <a:spcPct val="85000"/>
        </a:lnSpc>
        <a:spcBef>
          <a:spcPct val="0"/>
        </a:spcBef>
        <a:spcAft>
          <a:spcPct val="0"/>
        </a:spcAft>
        <a:defRPr sz="3600" b="0" kern="1200" spc="-50">
          <a:solidFill>
            <a:schemeClr val="accent1"/>
          </a:solidFill>
          <a:latin typeface="+mn-lt"/>
          <a:ea typeface="ＭＳ Ｐゴシック" charset="0"/>
          <a:cs typeface="ＭＳ Ｐゴシック" charset="0"/>
        </a:defRPr>
      </a:lvl1pPr>
      <a:lvl2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2pPr>
      <a:lvl3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3pPr>
      <a:lvl4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4pPr>
      <a:lvl5pPr algn="l" rtl="0" eaLnBrk="1" fontAlgn="base" hangingPunct="1">
        <a:lnSpc>
          <a:spcPct val="85000"/>
        </a:lnSpc>
        <a:spcBef>
          <a:spcPct val="0"/>
        </a:spcBef>
        <a:spcAft>
          <a:spcPct val="0"/>
        </a:spcAft>
        <a:defRPr sz="3600" b="1">
          <a:solidFill>
            <a:schemeClr val="accent1"/>
          </a:solidFill>
          <a:latin typeface="Calibri" charset="0"/>
          <a:ea typeface="ＭＳ Ｐゴシック" charset="0"/>
          <a:cs typeface="ＭＳ Ｐゴシック" charset="0"/>
        </a:defRPr>
      </a:lvl5pPr>
      <a:lvl6pPr marL="457200" algn="l" rtl="0" eaLnBrk="1" fontAlgn="base" hangingPunct="1">
        <a:lnSpc>
          <a:spcPct val="85000"/>
        </a:lnSpc>
        <a:spcBef>
          <a:spcPct val="0"/>
        </a:spcBef>
        <a:spcAft>
          <a:spcPct val="0"/>
        </a:spcAft>
        <a:defRPr sz="3600" b="1">
          <a:solidFill>
            <a:schemeClr val="accent1"/>
          </a:solidFill>
          <a:latin typeface="Calibri" charset="0"/>
        </a:defRPr>
      </a:lvl6pPr>
      <a:lvl7pPr marL="914400" algn="l" rtl="0" eaLnBrk="1" fontAlgn="base" hangingPunct="1">
        <a:lnSpc>
          <a:spcPct val="85000"/>
        </a:lnSpc>
        <a:spcBef>
          <a:spcPct val="0"/>
        </a:spcBef>
        <a:spcAft>
          <a:spcPct val="0"/>
        </a:spcAft>
        <a:defRPr sz="3600" b="1">
          <a:solidFill>
            <a:schemeClr val="accent1"/>
          </a:solidFill>
          <a:latin typeface="Calibri" charset="0"/>
        </a:defRPr>
      </a:lvl7pPr>
      <a:lvl8pPr marL="1371600" algn="l" rtl="0" eaLnBrk="1" fontAlgn="base" hangingPunct="1">
        <a:lnSpc>
          <a:spcPct val="85000"/>
        </a:lnSpc>
        <a:spcBef>
          <a:spcPct val="0"/>
        </a:spcBef>
        <a:spcAft>
          <a:spcPct val="0"/>
        </a:spcAft>
        <a:defRPr sz="3600" b="1">
          <a:solidFill>
            <a:schemeClr val="accent1"/>
          </a:solidFill>
          <a:latin typeface="Calibri" charset="0"/>
        </a:defRPr>
      </a:lvl8pPr>
      <a:lvl9pPr marL="1828800" algn="l" rtl="0" eaLnBrk="1" fontAlgn="base" hangingPunct="1">
        <a:lnSpc>
          <a:spcPct val="85000"/>
        </a:lnSpc>
        <a:spcBef>
          <a:spcPct val="0"/>
        </a:spcBef>
        <a:spcAft>
          <a:spcPct val="0"/>
        </a:spcAft>
        <a:defRPr sz="3600" b="1">
          <a:solidFill>
            <a:schemeClr val="accent1"/>
          </a:solidFill>
          <a:latin typeface="Calibri" charset="0"/>
        </a:defRPr>
      </a:lvl9pPr>
    </p:titleStyle>
    <p:body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chemeClr val="tx2"/>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8383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8383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619" userDrawn="1">
          <p15:clr>
            <a:srgbClr val="F26B43"/>
          </p15:clr>
        </p15:guide>
        <p15:guide id="4" orient="horz" pos="300" userDrawn="1">
          <p15:clr>
            <a:srgbClr val="F26B43"/>
          </p15:clr>
        </p15:guide>
        <p15:guide id="5" orient="horz" pos="4020" userDrawn="1">
          <p15:clr>
            <a:srgbClr val="F26B43"/>
          </p15:clr>
        </p15:guide>
        <p15:guide id="6" pos="7378" userDrawn="1">
          <p15:clr>
            <a:srgbClr val="F26B43"/>
          </p15:clr>
        </p15:guide>
        <p15:guide id="7" pos="302" userDrawn="1">
          <p15:clr>
            <a:srgbClr val="F26B43"/>
          </p15:clr>
        </p15:guide>
        <p15:guide id="8" pos="706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hyperlink" Target="https://www.cl.cam.ac.uk/misc/obituaries/wheeler/" TargetMode="External"/><Relationship Id="rId2" Type="http://schemas.openxmlformats.org/officeDocument/2006/relationships/notesSlide" Target="../notesSlides/notesSlide18.xml"/><Relationship Id="rId1" Type="http://schemas.openxmlformats.org/officeDocument/2006/relationships/slideLayout" Target="../slideLayouts/slideLayout15.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8" Type="http://schemas.openxmlformats.org/officeDocument/2006/relationships/hyperlink" Target="https://creativecommons.org/licenses/by-sa/2.0/" TargetMode="External"/><Relationship Id="rId3" Type="http://schemas.openxmlformats.org/officeDocument/2006/relationships/image" Target="../media/image29.jpeg"/><Relationship Id="rId7" Type="http://schemas.openxmlformats.org/officeDocument/2006/relationships/hyperlink" Target="https://creativecommons.org/licenses/by-sa/3.0/" TargetMode="Externa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hyperlink" Target="https://en.wikipedia.org/wiki/Sophie_Wilson#/media/File:Sophie_Wilson.jpg" TargetMode="External"/><Relationship Id="rId5" Type="http://schemas.openxmlformats.org/officeDocument/2006/relationships/hyperlink" Target="https://en.wikipedia.org/wiki/Steve_Furber#/media/File:Steve_Furber.jpg" TargetMode="Externa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F0B2B5-4683-EA47-85B4-5F8C42063374}"/>
              </a:ext>
            </a:extLst>
          </p:cNvPr>
          <p:cNvSpPr>
            <a:spLocks noGrp="1"/>
          </p:cNvSpPr>
          <p:nvPr>
            <p:ph type="title"/>
          </p:nvPr>
        </p:nvSpPr>
        <p:spPr/>
        <p:txBody>
          <a:bodyPr/>
          <a:lstStyle/>
          <a:p>
            <a:r>
              <a:rPr lang="en-US" sz="5400" dirty="0"/>
              <a:t>Fundamentals of Computer Design</a:t>
            </a:r>
            <a:endParaRPr lang="en-US" dirty="0"/>
          </a:p>
        </p:txBody>
      </p:sp>
      <p:sp>
        <p:nvSpPr>
          <p:cNvPr id="3" name="Subtitle 2">
            <a:extLst>
              <a:ext uri="{FF2B5EF4-FFF2-40B4-BE49-F238E27FC236}">
                <a16:creationId xmlns:a16="http://schemas.microsoft.com/office/drawing/2014/main" id="{E70F63D7-C9D6-5940-A181-F1CEF7DF7ED4}"/>
              </a:ext>
            </a:extLst>
          </p:cNvPr>
          <p:cNvSpPr>
            <a:spLocks noGrp="1"/>
          </p:cNvSpPr>
          <p:nvPr>
            <p:ph type="subTitle" idx="1"/>
          </p:nvPr>
        </p:nvSpPr>
        <p:spPr/>
        <p:txBody>
          <a:bodyPr/>
          <a:lstStyle/>
          <a:p>
            <a:r>
              <a:rPr lang="en-GB" dirty="0"/>
              <a:t>Module 2</a:t>
            </a:r>
            <a:endParaRPr lang="en-US" dirty="0"/>
          </a:p>
        </p:txBody>
      </p:sp>
    </p:spTree>
    <p:extLst>
      <p:ext uri="{BB962C8B-B14F-4D97-AF65-F5344CB8AC3E}">
        <p14:creationId xmlns:p14="http://schemas.microsoft.com/office/powerpoint/2010/main" val="2211890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 Processor Datapath – Storing to Data Memory</a:t>
            </a:r>
            <a:endParaRPr lang="en-US" dirty="0"/>
          </a:p>
        </p:txBody>
      </p:sp>
      <p:pic>
        <p:nvPicPr>
          <p:cNvPr id="4" name="Content Placeholder 10">
            <a:extLst>
              <a:ext uri="{FF2B5EF4-FFF2-40B4-BE49-F238E27FC236}">
                <a16:creationId xmlns:a16="http://schemas.microsoft.com/office/drawing/2014/main" id="{94424006-ACED-48D0-8262-985770B69906}"/>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832044" y="1479550"/>
            <a:ext cx="8500924" cy="4086225"/>
          </a:xfrm>
        </p:spPr>
      </p:pic>
      <p:sp>
        <p:nvSpPr>
          <p:cNvPr id="5" name="TextBox 4">
            <a:extLst>
              <a:ext uri="{FF2B5EF4-FFF2-40B4-BE49-F238E27FC236}">
                <a16:creationId xmlns:a16="http://schemas.microsoft.com/office/drawing/2014/main" id="{CB07B2E8-2A06-4937-BE7E-4F6A34CEC10C}"/>
              </a:ext>
            </a:extLst>
          </p:cNvPr>
          <p:cNvSpPr txBox="1"/>
          <p:nvPr/>
        </p:nvSpPr>
        <p:spPr>
          <a:xfrm>
            <a:off x="8757665" y="1164752"/>
            <a:ext cx="3150606" cy="893303"/>
          </a:xfrm>
          <a:prstGeom prst="rect">
            <a:avLst/>
          </a:prstGeom>
          <a:noFill/>
          <a:ln>
            <a:solidFill>
              <a:schemeClr val="accent1"/>
            </a:solidFill>
          </a:ln>
        </p:spPr>
        <p:txBody>
          <a:bodyPr wrap="square" lIns="72000" tIns="72000" rIns="72000" bIns="7200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dirty="0">
                <a:solidFill>
                  <a:schemeClr val="tx2"/>
                </a:solidFill>
                <a:latin typeface="+mn-lt"/>
                <a:ea typeface="+mn-ea"/>
              </a:rPr>
              <a:t>Storing to memory requires we provide both an address and the data to write.</a:t>
            </a:r>
            <a:endParaRPr lang="en-GB" kern="1200" dirty="0">
              <a:solidFill>
                <a:schemeClr val="tx2"/>
              </a:solidFill>
              <a:latin typeface="+mn-lt"/>
              <a:ea typeface="+mn-ea"/>
              <a:cs typeface="+mn-cs"/>
            </a:endParaRPr>
          </a:p>
        </p:txBody>
      </p:sp>
      <p:sp>
        <p:nvSpPr>
          <p:cNvPr id="6" name="TextBox 5">
            <a:extLst>
              <a:ext uri="{FF2B5EF4-FFF2-40B4-BE49-F238E27FC236}">
                <a16:creationId xmlns:a16="http://schemas.microsoft.com/office/drawing/2014/main" id="{AD3E87B0-0485-4FB5-BD41-6CAD1C295D79}"/>
              </a:ext>
            </a:extLst>
          </p:cNvPr>
          <p:cNvSpPr txBox="1"/>
          <p:nvPr/>
        </p:nvSpPr>
        <p:spPr>
          <a:xfrm>
            <a:off x="6810122" y="5245768"/>
            <a:ext cx="3522846" cy="1142602"/>
          </a:xfrm>
          <a:prstGeom prst="rect">
            <a:avLst/>
          </a:prstGeom>
          <a:noFill/>
          <a:ln>
            <a:solidFill>
              <a:schemeClr val="accent1"/>
            </a:solidFill>
          </a:ln>
        </p:spPr>
        <p:txBody>
          <a:bodyPr wrap="square" lIns="72000" tIns="72000" rIns="72000" bIns="7200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kern="1200" dirty="0">
                <a:solidFill>
                  <a:schemeClr val="tx2"/>
                </a:solidFill>
                <a:latin typeface="+mn-lt"/>
                <a:ea typeface="+mn-ea"/>
                <a:cs typeface="+mn-cs"/>
              </a:rPr>
              <a:t>We have also added the ability to extract immediate values from the instructions and use them in ALU operations or address calculations.</a:t>
            </a:r>
          </a:p>
        </p:txBody>
      </p:sp>
    </p:spTree>
    <p:extLst>
      <p:ext uri="{BB962C8B-B14F-4D97-AF65-F5344CB8AC3E}">
        <p14:creationId xmlns:p14="http://schemas.microsoft.com/office/powerpoint/2010/main" val="2690172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 Processor Datapath – Supporting Branch Instructions</a:t>
            </a:r>
            <a:endParaRPr lang="en-US" dirty="0"/>
          </a:p>
        </p:txBody>
      </p:sp>
      <p:sp>
        <p:nvSpPr>
          <p:cNvPr id="4" name="TextBox 3">
            <a:extLst>
              <a:ext uri="{FF2B5EF4-FFF2-40B4-BE49-F238E27FC236}">
                <a16:creationId xmlns:a16="http://schemas.microsoft.com/office/drawing/2014/main" id="{4AC270DE-E3FF-41E5-B54B-084C436990BE}"/>
              </a:ext>
            </a:extLst>
          </p:cNvPr>
          <p:cNvSpPr txBox="1"/>
          <p:nvPr/>
        </p:nvSpPr>
        <p:spPr>
          <a:xfrm>
            <a:off x="451491" y="1775088"/>
            <a:ext cx="1767054" cy="1142602"/>
          </a:xfrm>
          <a:prstGeom prst="rect">
            <a:avLst/>
          </a:prstGeom>
          <a:noFill/>
          <a:ln>
            <a:solidFill>
              <a:schemeClr val="accent1"/>
            </a:solidFill>
          </a:ln>
        </p:spPr>
        <p:txBody>
          <a:bodyPr wrap="square" lIns="72000" tIns="72000" rIns="72000" bIns="7200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dirty="0">
                <a:solidFill>
                  <a:schemeClr val="tx2"/>
                </a:solidFill>
                <a:latin typeface="+mn-lt"/>
                <a:ea typeface="+mn-ea"/>
              </a:rPr>
              <a:t>Here, we assume a simple</a:t>
            </a:r>
            <a:r>
              <a:rPr lang="en-GB" kern="1200" dirty="0">
                <a:solidFill>
                  <a:schemeClr val="tx2"/>
                </a:solidFill>
                <a:latin typeface="+mn-lt"/>
                <a:ea typeface="+mn-ea"/>
                <a:cs typeface="+mn-cs"/>
              </a:rPr>
              <a:t> “branch if equal to zero” instruction.</a:t>
            </a:r>
          </a:p>
        </p:txBody>
      </p:sp>
      <p:pic>
        <p:nvPicPr>
          <p:cNvPr id="5" name="Content Placeholder 11">
            <a:extLst>
              <a:ext uri="{FF2B5EF4-FFF2-40B4-BE49-F238E27FC236}">
                <a16:creationId xmlns:a16="http://schemas.microsoft.com/office/drawing/2014/main" id="{C06FC13A-FC02-470C-BBB8-1BF295751560}"/>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2496251" y="1479550"/>
            <a:ext cx="7172511" cy="4086225"/>
          </a:xfrm>
        </p:spPr>
      </p:pic>
      <p:sp>
        <p:nvSpPr>
          <p:cNvPr id="6" name="TextBox 5">
            <a:extLst>
              <a:ext uri="{FF2B5EF4-FFF2-40B4-BE49-F238E27FC236}">
                <a16:creationId xmlns:a16="http://schemas.microsoft.com/office/drawing/2014/main" id="{F2E4E622-C198-4F6E-AA00-C6A9DACC7851}"/>
              </a:ext>
            </a:extLst>
          </p:cNvPr>
          <p:cNvSpPr txBox="1"/>
          <p:nvPr/>
        </p:nvSpPr>
        <p:spPr>
          <a:xfrm>
            <a:off x="7389018" y="4994474"/>
            <a:ext cx="4197097" cy="1142602"/>
          </a:xfrm>
          <a:prstGeom prst="rect">
            <a:avLst/>
          </a:prstGeom>
          <a:noFill/>
          <a:ln>
            <a:solidFill>
              <a:schemeClr val="accent1"/>
            </a:solidFill>
          </a:ln>
        </p:spPr>
        <p:txBody>
          <a:bodyPr wrap="square" lIns="72000" tIns="72000" rIns="72000" bIns="7200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kern="1200" dirty="0">
                <a:solidFill>
                  <a:schemeClr val="tx2"/>
                </a:solidFill>
                <a:latin typeface="+mn-lt"/>
                <a:ea typeface="+mn-ea"/>
                <a:cs typeface="+mn-cs"/>
              </a:rPr>
              <a:t>Our branch target address is computed relative to the PC. </a:t>
            </a:r>
            <a:r>
              <a:rPr lang="en-GB" dirty="0">
                <a:solidFill>
                  <a:schemeClr val="tx2"/>
                </a:solidFill>
                <a:latin typeface="+mn-lt"/>
                <a:ea typeface="+mn-ea"/>
              </a:rPr>
              <a:t>Our immediate (the offset) is shifted left by two (i.e., multiplied by 4) as all instructions are 32-bits.</a:t>
            </a:r>
          </a:p>
        </p:txBody>
      </p:sp>
    </p:spTree>
    <p:extLst>
      <p:ext uri="{BB962C8B-B14F-4D97-AF65-F5344CB8AC3E}">
        <p14:creationId xmlns:p14="http://schemas.microsoft.com/office/powerpoint/2010/main" val="3299835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8E0145-30CA-4533-B6E5-1A7549C846E6}"/>
              </a:ext>
            </a:extLst>
          </p:cNvPr>
          <p:cNvSpPr txBox="1"/>
          <p:nvPr/>
        </p:nvSpPr>
        <p:spPr>
          <a:xfrm>
            <a:off x="3715657" y="2583543"/>
            <a:ext cx="5878286" cy="420914"/>
          </a:xfrm>
          <a:prstGeom prst="rect">
            <a:avLst/>
          </a:prstGeom>
          <a:noFill/>
        </p:spPr>
        <p:txBody>
          <a:bodyPr wrap="square" lIns="0" tIns="0" rIns="0" bIns="0" rtlCol="0">
            <a:spAutoFit/>
          </a:bodyPr>
          <a:lstStyle/>
          <a:p>
            <a:pPr marL="0" marR="0" lvl="0" indent="0" algn="l" defTabSz="914400" rtl="0" eaLnBrk="1" fontAlgn="base" latinLnBrk="0" hangingPunct="1">
              <a:lnSpc>
                <a:spcPct val="90000"/>
              </a:lnSpc>
              <a:spcBef>
                <a:spcPts val="0"/>
              </a:spcBef>
              <a:spcAft>
                <a:spcPts val="600"/>
              </a:spcAft>
              <a:buClrTx/>
              <a:buSzTx/>
              <a:buFont typeface="Arial" panose="020B0604020202020204" pitchFamily="34" charset="0"/>
              <a:buNone/>
              <a:tabLst/>
              <a:defRPr/>
            </a:pPr>
            <a:endParaRPr kumimoji="0" lang="en-GB" sz="2100" b="0" i="0" u="none" strike="noStrike" kern="1200" cap="none" spc="0" normalizeH="0" baseline="0" noProof="0" dirty="0">
              <a:ln>
                <a:noFill/>
              </a:ln>
              <a:solidFill>
                <a:srgbClr val="333E48"/>
              </a:solidFill>
              <a:effectLst/>
              <a:uLnTx/>
              <a:uFillTx/>
              <a:latin typeface="Calibri"/>
              <a:ea typeface="ＭＳ Ｐゴシック" panose="020B0600070205080204" pitchFamily="34" charset="-128"/>
              <a:cs typeface="+mn-cs"/>
            </a:endParaRPr>
          </a:p>
        </p:txBody>
      </p:sp>
      <p:sp>
        <p:nvSpPr>
          <p:cNvPr id="5" name="Rectangle 4">
            <a:extLst>
              <a:ext uri="{FF2B5EF4-FFF2-40B4-BE49-F238E27FC236}">
                <a16:creationId xmlns:a16="http://schemas.microsoft.com/office/drawing/2014/main" id="{945099A5-14F3-4760-83D9-F98DA5AD2B92}"/>
              </a:ext>
            </a:extLst>
          </p:cNvPr>
          <p:cNvSpPr/>
          <p:nvPr/>
        </p:nvSpPr>
        <p:spPr>
          <a:xfrm>
            <a:off x="346644" y="2967335"/>
            <a:ext cx="11498789"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0" normalizeH="0" baseline="0" noProof="0" dirty="0">
                <a:ln w="0"/>
                <a:solidFill>
                  <a:srgbClr val="0091BD"/>
                </a:solidFill>
                <a:effectLst>
                  <a:outerShdw blurRad="38100" dist="25400" dir="5400000" algn="ctr" rotWithShape="0">
                    <a:srgbClr val="6E747A">
                      <a:alpha val="43000"/>
                    </a:srgbClr>
                  </a:outerShdw>
                </a:effectLst>
                <a:uLnTx/>
                <a:uFillTx/>
                <a:latin typeface="Calibri" panose="020F0502020204030204" pitchFamily="34" charset="0"/>
                <a:ea typeface="ＭＳ Ｐゴシック" panose="020B0600070205080204" pitchFamily="34" charset="-128"/>
                <a:cs typeface="+mn-cs"/>
              </a:rPr>
              <a:t>The Fundamentals of Computer Design</a:t>
            </a:r>
          </a:p>
        </p:txBody>
      </p:sp>
    </p:spTree>
    <p:extLst>
      <p:ext uri="{BB962C8B-B14F-4D97-AF65-F5344CB8AC3E}">
        <p14:creationId xmlns:p14="http://schemas.microsoft.com/office/powerpoint/2010/main" val="26610277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The Fundamentals of Computer Design</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p:txBody>
          <a:bodyPr/>
          <a:lstStyle/>
          <a:p>
            <a:pPr>
              <a:buFont typeface="Arial" panose="020B0604020202020204" pitchFamily="34" charset="0"/>
              <a:buChar char="•"/>
            </a:pPr>
            <a:r>
              <a:rPr lang="en-GB" b="1" dirty="0"/>
              <a:t>Architecture</a:t>
            </a:r>
          </a:p>
          <a:p>
            <a:pPr marL="741363" lvl="1" indent="-342900"/>
            <a:r>
              <a:rPr lang="en-GB" sz="2400" dirty="0"/>
              <a:t>Set of specifications that allows developers to write software and firmware. These include the instruction set.  </a:t>
            </a:r>
          </a:p>
          <a:p>
            <a:pPr>
              <a:buFont typeface="Arial" panose="020B0604020202020204" pitchFamily="34" charset="0"/>
              <a:buChar char="•"/>
            </a:pPr>
            <a:r>
              <a:rPr lang="en-GB" b="1" dirty="0"/>
              <a:t>Microarchitecture</a:t>
            </a:r>
          </a:p>
          <a:p>
            <a:pPr marL="741363" lvl="1" indent="-342900"/>
            <a:r>
              <a:rPr lang="en-GB" sz="2400" dirty="0"/>
              <a:t>Logical organization of the inner structure of the computer. Sometimes also called the “organization”</a:t>
            </a:r>
          </a:p>
          <a:p>
            <a:pPr>
              <a:buFont typeface="Arial" panose="020B0604020202020204" pitchFamily="34" charset="0"/>
              <a:buChar char="•"/>
            </a:pPr>
            <a:r>
              <a:rPr lang="en-GB" b="1" dirty="0"/>
              <a:t>Hardware or Implementation</a:t>
            </a:r>
          </a:p>
          <a:p>
            <a:pPr marL="741363" lvl="1" indent="-342900"/>
            <a:r>
              <a:rPr lang="en-GB" sz="2400" dirty="0"/>
              <a:t>The realization or the physical structure, i.e., logic design and chip packaging</a:t>
            </a:r>
            <a:endParaRPr lang="en-US" dirty="0"/>
          </a:p>
        </p:txBody>
      </p:sp>
    </p:spTree>
    <p:extLst>
      <p:ext uri="{BB962C8B-B14F-4D97-AF65-F5344CB8AC3E}">
        <p14:creationId xmlns:p14="http://schemas.microsoft.com/office/powerpoint/2010/main" val="12817566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Amdahl’s Law</a:t>
            </a:r>
            <a:endParaRPr lang="en-US" dirty="0"/>
          </a:p>
        </p:txBody>
      </p:sp>
      <p:pic>
        <p:nvPicPr>
          <p:cNvPr id="4" name="Picture 3">
            <a:extLst>
              <a:ext uri="{FF2B5EF4-FFF2-40B4-BE49-F238E27FC236}">
                <a16:creationId xmlns:a16="http://schemas.microsoft.com/office/drawing/2014/main" id="{B4AC206A-089E-402A-BCA2-46A7C0C51D7D}"/>
              </a:ext>
            </a:extLst>
          </p:cNvPr>
          <p:cNvPicPr>
            <a:picLocks noChangeAspect="1"/>
          </p:cNvPicPr>
          <p:nvPr/>
        </p:nvPicPr>
        <p:blipFill>
          <a:blip r:embed="rId3"/>
          <a:stretch>
            <a:fillRect/>
          </a:stretch>
        </p:blipFill>
        <p:spPr>
          <a:xfrm>
            <a:off x="581890" y="2161953"/>
            <a:ext cx="10371513" cy="2272367"/>
          </a:xfrm>
          <a:prstGeom prst="rect">
            <a:avLst/>
          </a:prstGeom>
        </p:spPr>
      </p:pic>
      <p:sp>
        <p:nvSpPr>
          <p:cNvPr id="5" name="Content Placeholder 2">
            <a:extLst>
              <a:ext uri="{FF2B5EF4-FFF2-40B4-BE49-F238E27FC236}">
                <a16:creationId xmlns:a16="http://schemas.microsoft.com/office/drawing/2014/main" id="{FA6BDB27-0177-4ED6-8142-D73362E38FA8}"/>
              </a:ext>
            </a:extLst>
          </p:cNvPr>
          <p:cNvSpPr>
            <a:spLocks noGrp="1"/>
          </p:cNvSpPr>
          <p:nvPr>
            <p:ph idx="1"/>
          </p:nvPr>
        </p:nvSpPr>
        <p:spPr>
          <a:xfrm>
            <a:off x="505619" y="1385887"/>
            <a:ext cx="11180762" cy="4086225"/>
          </a:xfrm>
        </p:spPr>
        <p:txBody>
          <a:bodyPr/>
          <a:lstStyle/>
          <a:p>
            <a:r>
              <a:rPr lang="en-GB" dirty="0"/>
              <a:t>How do we allocate our resources?</a:t>
            </a:r>
          </a:p>
          <a:p>
            <a:r>
              <a:rPr lang="en-GB" dirty="0"/>
              <a:t>Amdahl’s law</a:t>
            </a:r>
          </a:p>
          <a:p>
            <a:endParaRPr lang="en-GB" dirty="0"/>
          </a:p>
          <a:p>
            <a:endParaRPr lang="en-GB" dirty="0"/>
          </a:p>
          <a:p>
            <a:endParaRPr lang="en-GB" dirty="0"/>
          </a:p>
          <a:p>
            <a:endParaRPr lang="en-GB" dirty="0"/>
          </a:p>
          <a:p>
            <a:r>
              <a:rPr lang="en-GB" dirty="0"/>
              <a:t>Amdahl’s law provides a simple way of calculating the performance gain that can be obtained by improving an element of a computer system. </a:t>
            </a:r>
          </a:p>
        </p:txBody>
      </p:sp>
      <p:sp>
        <p:nvSpPr>
          <p:cNvPr id="6" name="Rectangle 5">
            <a:extLst>
              <a:ext uri="{FF2B5EF4-FFF2-40B4-BE49-F238E27FC236}">
                <a16:creationId xmlns:a16="http://schemas.microsoft.com/office/drawing/2014/main" id="{07DF8E58-7094-4CAC-B0F2-A1EFF7760E09}"/>
              </a:ext>
            </a:extLst>
          </p:cNvPr>
          <p:cNvSpPr/>
          <p:nvPr/>
        </p:nvSpPr>
        <p:spPr>
          <a:xfrm>
            <a:off x="923365" y="2411506"/>
            <a:ext cx="10203869" cy="157860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300827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Amdahl’s Law</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p:txBody>
          <a:bodyPr/>
          <a:lstStyle/>
          <a:p>
            <a:pPr>
              <a:buFont typeface="Arial" panose="020B0604020202020204" pitchFamily="34" charset="0"/>
              <a:buChar char="•"/>
            </a:pPr>
            <a:r>
              <a:rPr lang="en-GB" dirty="0"/>
              <a:t>Diminishing returns</a:t>
            </a:r>
          </a:p>
          <a:p>
            <a:pPr marL="741363" lvl="1" indent="-342900"/>
            <a:r>
              <a:rPr lang="en-GB" dirty="0"/>
              <a:t>Incremental improvements in speedup gained by enhancing just one portion of our design diminish as improvements are made.  Eventually, we reach the limit </a:t>
            </a:r>
            <a:r>
              <a:rPr lang="en-GB" dirty="0">
                <a:latin typeface="Courier New" panose="02070309020205020404" pitchFamily="49" charset="0"/>
                <a:cs typeface="Courier New" panose="02070309020205020404" pitchFamily="49" charset="0"/>
              </a:rPr>
              <a:t> 1/(1-Fraction_enh).</a:t>
            </a:r>
          </a:p>
          <a:p>
            <a:pPr marL="741363" lvl="1" indent="-342900"/>
            <a:r>
              <a:rPr lang="en-GB" dirty="0">
                <a:cs typeface="Courier New" panose="02070309020205020404" pitchFamily="49" charset="0"/>
              </a:rPr>
              <a:t>E.g., If Fraction_enh = 0.5</a:t>
            </a:r>
          </a:p>
          <a:p>
            <a:pPr lvl="1" indent="0">
              <a:buNone/>
            </a:pPr>
            <a:r>
              <a:rPr lang="en-GB" dirty="0">
                <a:cs typeface="Courier New" panose="02070309020205020404" pitchFamily="49" charset="0"/>
              </a:rPr>
              <a:t>	Speedup_enh = 2, speedup = 1.33</a:t>
            </a:r>
          </a:p>
          <a:p>
            <a:pPr lvl="1" indent="0">
              <a:buNone/>
            </a:pPr>
            <a:r>
              <a:rPr lang="en-GB" dirty="0">
                <a:cs typeface="Courier New" panose="02070309020205020404" pitchFamily="49" charset="0"/>
              </a:rPr>
              <a:t>	Speedup_enh = 4, speedup =  1.6</a:t>
            </a:r>
          </a:p>
          <a:p>
            <a:pPr lvl="1" indent="0">
              <a:buNone/>
            </a:pPr>
            <a:r>
              <a:rPr lang="en-GB" dirty="0">
                <a:cs typeface="Courier New" panose="02070309020205020404" pitchFamily="49" charset="0"/>
              </a:rPr>
              <a:t>	Speedup_enh = 10, speedup =  1.8 </a:t>
            </a:r>
          </a:p>
          <a:p>
            <a:pPr lvl="1" indent="0">
              <a:buNone/>
            </a:pPr>
            <a:r>
              <a:rPr lang="en-GB" dirty="0">
                <a:cs typeface="Courier New" panose="02070309020205020404" pitchFamily="49" charset="0"/>
              </a:rPr>
              <a:t>	Speedup_enh = 100, speedup = 1.98</a:t>
            </a:r>
          </a:p>
          <a:p>
            <a:pPr>
              <a:buFont typeface="Arial" panose="020B0604020202020204" pitchFamily="34" charset="0"/>
              <a:buChar char="•"/>
            </a:pPr>
            <a:r>
              <a:rPr lang="en-GB" dirty="0"/>
              <a:t>If we focus on a single optimization, we will see diminishing returns from investing more hardware. This suggests we should carefully re-evaluate where to make enhancements (and invest hardware) after each optimization is applied.</a:t>
            </a:r>
            <a:endParaRPr lang="en-US" dirty="0"/>
          </a:p>
        </p:txBody>
      </p:sp>
      <p:sp>
        <p:nvSpPr>
          <p:cNvPr id="4" name="Rectangle 3">
            <a:extLst>
              <a:ext uri="{FF2B5EF4-FFF2-40B4-BE49-F238E27FC236}">
                <a16:creationId xmlns:a16="http://schemas.microsoft.com/office/drawing/2014/main" id="{ACCE736A-AF3A-40C8-B967-C18419623725}"/>
              </a:ext>
            </a:extLst>
          </p:cNvPr>
          <p:cNvSpPr/>
          <p:nvPr/>
        </p:nvSpPr>
        <p:spPr>
          <a:xfrm>
            <a:off x="5794389" y="3188876"/>
            <a:ext cx="2277687" cy="399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Rectangle 4">
            <a:extLst>
              <a:ext uri="{FF2B5EF4-FFF2-40B4-BE49-F238E27FC236}">
                <a16:creationId xmlns:a16="http://schemas.microsoft.com/office/drawing/2014/main" id="{6590F703-4FFB-4A2D-9163-7875969AF157}"/>
              </a:ext>
            </a:extLst>
          </p:cNvPr>
          <p:cNvSpPr/>
          <p:nvPr/>
        </p:nvSpPr>
        <p:spPr>
          <a:xfrm>
            <a:off x="8058920" y="2458672"/>
            <a:ext cx="2277687" cy="39920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Rectangle 5">
            <a:extLst>
              <a:ext uri="{FF2B5EF4-FFF2-40B4-BE49-F238E27FC236}">
                <a16:creationId xmlns:a16="http://schemas.microsoft.com/office/drawing/2014/main" id="{29C73CE2-6548-4130-B8E6-D413379E553B}"/>
              </a:ext>
            </a:extLst>
          </p:cNvPr>
          <p:cNvSpPr/>
          <p:nvPr/>
        </p:nvSpPr>
        <p:spPr>
          <a:xfrm>
            <a:off x="5782329" y="2459769"/>
            <a:ext cx="2277687" cy="3992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58DF2DCA-A885-498E-9DED-1FB07081A31E}"/>
              </a:ext>
            </a:extLst>
          </p:cNvPr>
          <p:cNvSpPr/>
          <p:nvPr/>
        </p:nvSpPr>
        <p:spPr>
          <a:xfrm>
            <a:off x="8073174" y="3183395"/>
            <a:ext cx="1152940" cy="399208"/>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2556029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Complexity	</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p:txBody>
          <a:bodyPr/>
          <a:lstStyle/>
          <a:p>
            <a:pPr marL="0" indent="0">
              <a:buNone/>
            </a:pPr>
            <a:r>
              <a:rPr lang="en-GB" i="1" dirty="0">
                <a:solidFill>
                  <a:schemeClr val="accent1"/>
                </a:solidFill>
              </a:rPr>
              <a:t>“In engineering, all other things being equal, simpler is always better, and sometimes much better,” </a:t>
            </a:r>
            <a:r>
              <a:rPr lang="en-GB" dirty="0">
                <a:solidFill>
                  <a:schemeClr val="accent1"/>
                </a:solidFill>
              </a:rPr>
              <a:t>Robert P. Colwell, from the book “The Pentium Chronicles”</a:t>
            </a:r>
          </a:p>
          <a:p>
            <a:pPr>
              <a:buFont typeface="Arial" panose="020B0604020202020204" pitchFamily="34" charset="0"/>
              <a:buChar char="•"/>
            </a:pPr>
            <a:r>
              <a:rPr lang="en-GB" dirty="0"/>
              <a:t>We normally want to seek simple elegant solutions.</a:t>
            </a:r>
          </a:p>
          <a:p>
            <a:pPr>
              <a:buFont typeface="Arial" panose="020B0604020202020204" pitchFamily="34" charset="0"/>
              <a:buChar char="•"/>
            </a:pPr>
            <a:r>
              <a:rPr lang="en-GB" dirty="0"/>
              <a:t>Complexity adds to design and verification costs.</a:t>
            </a:r>
          </a:p>
          <a:p>
            <a:pPr>
              <a:buFont typeface="Arial" panose="020B0604020202020204" pitchFamily="34" charset="0"/>
              <a:buChar char="•"/>
            </a:pPr>
            <a:r>
              <a:rPr lang="en-GB" dirty="0"/>
              <a:t>We often want to understand what we have built and predict how it will behave.</a:t>
            </a:r>
            <a:endParaRPr lang="en-US" dirty="0"/>
          </a:p>
        </p:txBody>
      </p:sp>
    </p:spTree>
    <p:extLst>
      <p:ext uri="{BB962C8B-B14F-4D97-AF65-F5344CB8AC3E}">
        <p14:creationId xmlns:p14="http://schemas.microsoft.com/office/powerpoint/2010/main" val="1963755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Making the Common-case Fast</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p:txBody>
          <a:bodyPr/>
          <a:lstStyle/>
          <a:p>
            <a:pPr>
              <a:buFont typeface="Arial" panose="020B0604020202020204" pitchFamily="34" charset="0"/>
              <a:buChar char="•"/>
            </a:pPr>
            <a:r>
              <a:rPr lang="en-GB" dirty="0"/>
              <a:t>Pitfall: Isn’t every improvement we make worthwhile even if it only provides a small performance improvement?</a:t>
            </a:r>
          </a:p>
          <a:p>
            <a:pPr>
              <a:buFont typeface="Arial" panose="020B0604020202020204" pitchFamily="34" charset="0"/>
              <a:buChar char="•"/>
            </a:pPr>
            <a:r>
              <a:rPr lang="en-GB" dirty="0"/>
              <a:t>No! Enhancements consume design, verification, and implementation resources – they are never free.</a:t>
            </a:r>
          </a:p>
          <a:p>
            <a:pPr>
              <a:buFont typeface="Arial" panose="020B0604020202020204" pitchFamily="34" charset="0"/>
              <a:buChar char="•"/>
            </a:pPr>
            <a:r>
              <a:rPr lang="en-GB" dirty="0"/>
              <a:t>Adding an enhancement may disadvantage the common case:</a:t>
            </a:r>
          </a:p>
          <a:p>
            <a:pPr marL="741363" lvl="1" indent="-342900"/>
            <a:r>
              <a:rPr lang="en-GB" dirty="0"/>
              <a:t>Less time can be spent optimizing the common case.</a:t>
            </a:r>
          </a:p>
          <a:p>
            <a:pPr marL="741363" lvl="1" indent="-342900"/>
            <a:r>
              <a:rPr lang="en-GB" dirty="0"/>
              <a:t>Accelerating complex operations may require the cycle-time to be extended. This will slow all operations.</a:t>
            </a:r>
          </a:p>
          <a:p>
            <a:pPr marL="741363" lvl="1" indent="-342900"/>
            <a:r>
              <a:rPr lang="en-GB" dirty="0"/>
              <a:t>Resources (transistors, power) are redirected to less important (less often used) features.</a:t>
            </a:r>
            <a:endParaRPr lang="en-US" dirty="0"/>
          </a:p>
        </p:txBody>
      </p:sp>
    </p:spTree>
    <p:extLst>
      <p:ext uri="{BB962C8B-B14F-4D97-AF65-F5344CB8AC3E}">
        <p14:creationId xmlns:p14="http://schemas.microsoft.com/office/powerpoint/2010/main" val="3521654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Making the Common-case Fast</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p:txBody>
          <a:bodyPr/>
          <a:lstStyle/>
          <a:p>
            <a:r>
              <a:rPr lang="en-GB" dirty="0"/>
              <a:t>What tools/techniques do we have at our disposal?</a:t>
            </a:r>
          </a:p>
          <a:p>
            <a:pPr>
              <a:buFont typeface="Arial" panose="020B0604020202020204" pitchFamily="34" charset="0"/>
              <a:buChar char="•"/>
            </a:pPr>
            <a:r>
              <a:rPr lang="en-GB" b="1" dirty="0"/>
              <a:t>Locality</a:t>
            </a:r>
            <a:r>
              <a:rPr lang="en-GB" dirty="0"/>
              <a:t> </a:t>
            </a:r>
          </a:p>
          <a:p>
            <a:pPr>
              <a:buFont typeface="Arial" panose="020B0604020202020204" pitchFamily="34" charset="0"/>
              <a:buChar char="•"/>
            </a:pPr>
            <a:r>
              <a:rPr lang="en-GB" b="1" dirty="0"/>
              <a:t>Speculation</a:t>
            </a:r>
            <a:endParaRPr lang="en-GB" dirty="0"/>
          </a:p>
          <a:p>
            <a:pPr>
              <a:buFont typeface="Arial" panose="020B0604020202020204" pitchFamily="34" charset="0"/>
              <a:buChar char="•"/>
            </a:pPr>
            <a:r>
              <a:rPr lang="en-GB" b="1" dirty="0"/>
              <a:t>Prediction</a:t>
            </a:r>
          </a:p>
          <a:p>
            <a:pPr>
              <a:buFont typeface="Arial" panose="020B0604020202020204" pitchFamily="34" charset="0"/>
              <a:buChar char="•"/>
            </a:pPr>
            <a:r>
              <a:rPr lang="en-GB" b="1" dirty="0"/>
              <a:t>Indirection*</a:t>
            </a:r>
            <a:endParaRPr lang="en-GB" dirty="0"/>
          </a:p>
          <a:p>
            <a:pPr>
              <a:buFont typeface="Arial" panose="020B0604020202020204" pitchFamily="34" charset="0"/>
              <a:buChar char="•"/>
            </a:pPr>
            <a:r>
              <a:rPr lang="en-GB" b="1" dirty="0"/>
              <a:t>Parallelism</a:t>
            </a:r>
            <a:r>
              <a:rPr lang="en-GB" dirty="0"/>
              <a:t> </a:t>
            </a:r>
          </a:p>
          <a:p>
            <a:pPr>
              <a:buFont typeface="Arial" panose="020B0604020202020204" pitchFamily="34" charset="0"/>
              <a:buChar char="•"/>
            </a:pPr>
            <a:r>
              <a:rPr lang="en-GB" b="1" dirty="0"/>
              <a:t>Specialization</a:t>
            </a:r>
            <a:endParaRPr lang="en-US" dirty="0"/>
          </a:p>
        </p:txBody>
      </p:sp>
      <p:sp>
        <p:nvSpPr>
          <p:cNvPr id="4" name="TextBox 3">
            <a:extLst>
              <a:ext uri="{FF2B5EF4-FFF2-40B4-BE49-F238E27FC236}">
                <a16:creationId xmlns:a16="http://schemas.microsoft.com/office/drawing/2014/main" id="{80EFCF33-AD2B-4267-B769-1E28E41FC38E}"/>
              </a:ext>
            </a:extLst>
          </p:cNvPr>
          <p:cNvSpPr txBox="1"/>
          <p:nvPr/>
        </p:nvSpPr>
        <p:spPr>
          <a:xfrm>
            <a:off x="8039595" y="4776229"/>
            <a:ext cx="3633293" cy="886397"/>
          </a:xfrm>
          <a:prstGeom prst="rect">
            <a:avLst/>
          </a:prstGeom>
          <a:noFill/>
        </p:spPr>
        <p:txBody>
          <a:bodyPr wrap="square" lIns="0" tIns="0" rIns="0" bIns="0" rtlCol="0">
            <a:spAutoFit/>
          </a:bodyPr>
          <a:lstStyle/>
          <a:p>
            <a:pPr marL="0" indent="0" algn="r" defTabSz="914400" rtl="0" eaLnBrk="1" latinLnBrk="0" hangingPunct="1">
              <a:lnSpc>
                <a:spcPct val="90000"/>
              </a:lnSpc>
              <a:spcBef>
                <a:spcPts val="0"/>
              </a:spcBef>
              <a:spcAft>
                <a:spcPts val="600"/>
              </a:spcAft>
              <a:buFont typeface="Arial" panose="020B0604020202020204" pitchFamily="34" charset="0"/>
              <a:buNone/>
            </a:pPr>
            <a:r>
              <a:rPr lang="en-GB" sz="1600" kern="1200" dirty="0">
                <a:solidFill>
                  <a:schemeClr val="tx2"/>
                </a:solidFill>
                <a:latin typeface="+mn-lt"/>
                <a:ea typeface="+mn-ea"/>
                <a:cs typeface="+mn-cs"/>
              </a:rPr>
              <a:t>* “All problems in computer science can be solved by another level of indirection” – </a:t>
            </a:r>
            <a:br>
              <a:rPr lang="en-GB" sz="1600" kern="1200" dirty="0">
                <a:solidFill>
                  <a:schemeClr val="tx2"/>
                </a:solidFill>
                <a:latin typeface="+mn-lt"/>
                <a:ea typeface="+mn-ea"/>
                <a:cs typeface="+mn-cs"/>
              </a:rPr>
            </a:br>
            <a:r>
              <a:rPr lang="en-GB" sz="1600" kern="1200" dirty="0">
                <a:solidFill>
                  <a:schemeClr val="tx2"/>
                </a:solidFill>
                <a:latin typeface="+mn-lt"/>
                <a:ea typeface="+mn-ea"/>
                <a:cs typeface="+mn-cs"/>
                <a:hlinkClick r:id="rId3"/>
              </a:rPr>
              <a:t>David Wheeler </a:t>
            </a:r>
            <a:r>
              <a:rPr lang="en-GB" sz="1600" kern="1200" dirty="0">
                <a:solidFill>
                  <a:schemeClr val="tx2"/>
                </a:solidFill>
                <a:latin typeface="+mn-lt"/>
                <a:ea typeface="+mn-ea"/>
                <a:cs typeface="+mn-cs"/>
              </a:rPr>
              <a:t>(1927-2004),</a:t>
            </a:r>
            <a:br>
              <a:rPr lang="en-GB" sz="1600" kern="1200" dirty="0">
                <a:solidFill>
                  <a:schemeClr val="tx2"/>
                </a:solidFill>
                <a:latin typeface="+mn-lt"/>
                <a:ea typeface="+mn-ea"/>
                <a:cs typeface="+mn-cs"/>
              </a:rPr>
            </a:br>
            <a:r>
              <a:rPr lang="en-GB" sz="1600" kern="1200" dirty="0">
                <a:solidFill>
                  <a:schemeClr val="tx2"/>
                </a:solidFill>
                <a:latin typeface="+mn-lt"/>
                <a:ea typeface="+mn-ea"/>
                <a:cs typeface="+mn-cs"/>
              </a:rPr>
              <a:t> University of Cambridge</a:t>
            </a:r>
          </a:p>
        </p:txBody>
      </p:sp>
      <p:pic>
        <p:nvPicPr>
          <p:cNvPr id="5" name="Picture 2">
            <a:extLst>
              <a:ext uri="{FF2B5EF4-FFF2-40B4-BE49-F238E27FC236}">
                <a16:creationId xmlns:a16="http://schemas.microsoft.com/office/drawing/2014/main" id="{6C5C576C-E22B-4D75-BBD2-6AC5F4CB9F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6634" y="2224830"/>
            <a:ext cx="1806254" cy="2408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11799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Benchmarks</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p:txBody>
          <a:bodyPr/>
          <a:lstStyle/>
          <a:p>
            <a:pPr>
              <a:buFont typeface="Arial" panose="020B0604020202020204" pitchFamily="34" charset="0"/>
              <a:buChar char="•"/>
            </a:pPr>
            <a:r>
              <a:rPr lang="en-GB" dirty="0">
                <a:solidFill>
                  <a:schemeClr val="tx1"/>
                </a:solidFill>
              </a:rPr>
              <a:t>We use benchmarks to determine what the common cases are and to help guide the design process.</a:t>
            </a:r>
          </a:p>
          <a:p>
            <a:pPr>
              <a:buFont typeface="Arial" panose="020B0604020202020204" pitchFamily="34" charset="0"/>
              <a:buChar char="•"/>
            </a:pPr>
            <a:r>
              <a:rPr lang="en-GB" dirty="0">
                <a:solidFill>
                  <a:schemeClr val="tx1"/>
                </a:solidFill>
              </a:rPr>
              <a:t>The challenge is to always carefully evaluate ideas quantitatively. This is difficult as the actual workload is often unknown and the design space of possible designs is extremely large.  </a:t>
            </a:r>
          </a:p>
          <a:p>
            <a:pPr>
              <a:buFont typeface="Arial" panose="020B0604020202020204" pitchFamily="34" charset="0"/>
              <a:buChar char="•"/>
            </a:pPr>
            <a:r>
              <a:rPr lang="en-GB" dirty="0">
                <a:solidFill>
                  <a:schemeClr val="tx1"/>
                </a:solidFill>
              </a:rPr>
              <a:t>There is also the risk of looking backward:</a:t>
            </a:r>
          </a:p>
          <a:p>
            <a:pPr marL="0" indent="0">
              <a:buNone/>
            </a:pPr>
            <a:r>
              <a:rPr lang="en-GB" dirty="0">
                <a:solidFill>
                  <a:schemeClr val="accent1"/>
                </a:solidFill>
              </a:rPr>
              <a:t>	“Computer architects often err by preparing for yesterday’s computations,” </a:t>
            </a:r>
          </a:p>
          <a:p>
            <a:pPr marL="0" indent="0">
              <a:buNone/>
            </a:pPr>
            <a:r>
              <a:rPr lang="en-GB" dirty="0">
                <a:solidFill>
                  <a:schemeClr val="accent1"/>
                </a:solidFill>
              </a:rPr>
              <a:t>	Prof. Bill Dally, Stanford and Chief Scientist Nvidia.</a:t>
            </a:r>
            <a:endParaRPr lang="en-US" dirty="0"/>
          </a:p>
        </p:txBody>
      </p:sp>
    </p:spTree>
    <p:extLst>
      <p:ext uri="{BB962C8B-B14F-4D97-AF65-F5344CB8AC3E}">
        <p14:creationId xmlns:p14="http://schemas.microsoft.com/office/powerpoint/2010/main" val="2581283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Module Syllabus</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p:txBody>
          <a:bodyPr/>
          <a:lstStyle/>
          <a:p>
            <a:pPr>
              <a:buFont typeface="Arial" panose="020B0604020202020204" pitchFamily="34" charset="0"/>
              <a:buChar char="•"/>
            </a:pPr>
            <a:r>
              <a:rPr lang="en-GB" dirty="0"/>
              <a:t>Explore a simple processor design.</a:t>
            </a:r>
          </a:p>
          <a:p>
            <a:pPr>
              <a:buFont typeface="Arial" panose="020B0604020202020204" pitchFamily="34" charset="0"/>
              <a:buChar char="•"/>
            </a:pPr>
            <a:r>
              <a:rPr lang="en-GB" dirty="0"/>
              <a:t>Introduce the fundamentals of computer design.</a:t>
            </a:r>
          </a:p>
          <a:p>
            <a:pPr>
              <a:buFont typeface="Arial" panose="020B0604020202020204" pitchFamily="34" charset="0"/>
              <a:buChar char="•"/>
            </a:pPr>
            <a:r>
              <a:rPr lang="en-GB" dirty="0"/>
              <a:t>Outline the principles of instruction set design.</a:t>
            </a:r>
          </a:p>
          <a:p>
            <a:pPr>
              <a:buFont typeface="Arial" panose="020B0604020202020204" pitchFamily="34" charset="0"/>
              <a:buChar char="•"/>
            </a:pPr>
            <a:r>
              <a:rPr lang="en-GB" dirty="0"/>
              <a:t>The Armv8-A Instruction Set Architecture.</a:t>
            </a:r>
            <a:endParaRPr lang="en-US" dirty="0"/>
          </a:p>
        </p:txBody>
      </p:sp>
    </p:spTree>
    <p:extLst>
      <p:ext uri="{BB962C8B-B14F-4D97-AF65-F5344CB8AC3E}">
        <p14:creationId xmlns:p14="http://schemas.microsoft.com/office/powerpoint/2010/main" val="3759618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8D2029-4BA5-40D8-BFEB-5F7F6A1BCEC3}"/>
              </a:ext>
            </a:extLst>
          </p:cNvPr>
          <p:cNvSpPr txBox="1"/>
          <p:nvPr/>
        </p:nvSpPr>
        <p:spPr>
          <a:xfrm>
            <a:off x="3715657" y="2583543"/>
            <a:ext cx="5878286" cy="420914"/>
          </a:xfrm>
          <a:prstGeom prst="rect">
            <a:avLst/>
          </a:prstGeom>
          <a:noFill/>
        </p:spPr>
        <p:txBody>
          <a:bodyPr wrap="square" lIns="0" tIns="0" rIns="0" bIns="0" rtlCol="0">
            <a:spAutoFit/>
          </a:bodyPr>
          <a:lstStyle/>
          <a:p>
            <a:pPr marL="0" marR="0" lvl="0" indent="0" algn="l" defTabSz="914400" rtl="0" eaLnBrk="1" fontAlgn="base" latinLnBrk="0" hangingPunct="1">
              <a:lnSpc>
                <a:spcPct val="90000"/>
              </a:lnSpc>
              <a:spcBef>
                <a:spcPts val="0"/>
              </a:spcBef>
              <a:spcAft>
                <a:spcPts val="600"/>
              </a:spcAft>
              <a:buClrTx/>
              <a:buSzTx/>
              <a:buFont typeface="Arial" panose="020B0604020202020204" pitchFamily="34" charset="0"/>
              <a:buNone/>
              <a:tabLst/>
              <a:defRPr/>
            </a:pPr>
            <a:endParaRPr kumimoji="0" lang="en-GB" sz="2100" b="0" i="0" u="none" strike="noStrike" kern="1200" cap="none" spc="0" normalizeH="0" baseline="0" noProof="0" dirty="0">
              <a:ln>
                <a:noFill/>
              </a:ln>
              <a:solidFill>
                <a:srgbClr val="333E48"/>
              </a:solidFill>
              <a:effectLst/>
              <a:uLnTx/>
              <a:uFillTx/>
              <a:latin typeface="Calibri"/>
              <a:ea typeface="ＭＳ Ｐゴシック" panose="020B0600070205080204" pitchFamily="34" charset="-128"/>
              <a:cs typeface="+mn-cs"/>
            </a:endParaRPr>
          </a:p>
        </p:txBody>
      </p:sp>
      <p:sp>
        <p:nvSpPr>
          <p:cNvPr id="5" name="Rectangle 4">
            <a:extLst>
              <a:ext uri="{FF2B5EF4-FFF2-40B4-BE49-F238E27FC236}">
                <a16:creationId xmlns:a16="http://schemas.microsoft.com/office/drawing/2014/main" id="{4C611BB9-0F71-4563-9234-4E4E6CD2DE2C}"/>
              </a:ext>
            </a:extLst>
          </p:cNvPr>
          <p:cNvSpPr/>
          <p:nvPr/>
        </p:nvSpPr>
        <p:spPr>
          <a:xfrm>
            <a:off x="1529567" y="2967335"/>
            <a:ext cx="9132949"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0" normalizeH="0" baseline="0" noProof="0" dirty="0">
                <a:ln w="0"/>
                <a:solidFill>
                  <a:srgbClr val="0091BD"/>
                </a:solidFill>
                <a:effectLst>
                  <a:outerShdw blurRad="38100" dist="25400" dir="5400000" algn="ctr" rotWithShape="0">
                    <a:srgbClr val="6E747A">
                      <a:alpha val="43000"/>
                    </a:srgbClr>
                  </a:outerShdw>
                </a:effectLst>
                <a:uLnTx/>
                <a:uFillTx/>
                <a:latin typeface="Calibri" panose="020F0502020204030204" pitchFamily="34" charset="0"/>
                <a:ea typeface="ＭＳ Ｐゴシック" panose="020B0600070205080204" pitchFamily="34" charset="-128"/>
                <a:cs typeface="+mn-cs"/>
              </a:rPr>
              <a:t>The </a:t>
            </a:r>
            <a:r>
              <a:rPr lang="en-US" sz="5400" dirty="0">
                <a:ln w="0"/>
                <a:solidFill>
                  <a:srgbClr val="0091BD"/>
                </a:solidFill>
                <a:effectLst>
                  <a:outerShdw blurRad="38100" dist="25400" dir="5400000" algn="ctr" rotWithShape="0">
                    <a:srgbClr val="6E747A">
                      <a:alpha val="43000"/>
                    </a:srgbClr>
                  </a:outerShdw>
                </a:effectLst>
              </a:rPr>
              <a:t>Instruction Set Architecture</a:t>
            </a:r>
            <a:endParaRPr kumimoji="0" lang="en-US" sz="5400" b="0" i="0" u="none" strike="noStrike" kern="1200" cap="none" spc="0" normalizeH="0" baseline="0" noProof="0" dirty="0">
              <a:ln w="0"/>
              <a:solidFill>
                <a:srgbClr val="0091BD"/>
              </a:solidFill>
              <a:effectLst>
                <a:outerShdw blurRad="38100" dist="25400" dir="5400000" algn="ctr" rotWithShape="0">
                  <a:srgbClr val="6E747A">
                    <a:alpha val="43000"/>
                  </a:srgbClr>
                </a:outerShdw>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2110387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Instruction Set Architecture (ISA) </a:t>
            </a:r>
            <a:endParaRPr lang="en-US" dirty="0"/>
          </a:p>
        </p:txBody>
      </p:sp>
      <p:sp>
        <p:nvSpPr>
          <p:cNvPr id="4" name="Text Placeholder 3">
            <a:extLst>
              <a:ext uri="{FF2B5EF4-FFF2-40B4-BE49-F238E27FC236}">
                <a16:creationId xmlns:a16="http://schemas.microsoft.com/office/drawing/2014/main" id="{0995FC88-422F-4B3A-AFDA-4F263157DF98}"/>
              </a:ext>
            </a:extLst>
          </p:cNvPr>
          <p:cNvSpPr txBox="1">
            <a:spLocks/>
          </p:cNvSpPr>
          <p:nvPr/>
        </p:nvSpPr>
        <p:spPr>
          <a:xfrm>
            <a:off x="479425" y="958766"/>
            <a:ext cx="11180763" cy="344488"/>
          </a:xfrm>
          <a:prstGeom prst="rect">
            <a:avLst/>
          </a:prstGeom>
        </p:spPr>
        <p:txBody>
          <a:bodyPr/>
          <a:lst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chemeClr val="tx2"/>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8383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8383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a:lstStyle>
          <a:p>
            <a:r>
              <a:rPr lang="en-GB" dirty="0"/>
              <a:t>ISA is typically seen as the contract between software and hardware.</a:t>
            </a:r>
          </a:p>
        </p:txBody>
      </p:sp>
      <p:sp>
        <p:nvSpPr>
          <p:cNvPr id="5" name="Text Placeholder 4">
            <a:extLst>
              <a:ext uri="{FF2B5EF4-FFF2-40B4-BE49-F238E27FC236}">
                <a16:creationId xmlns:a16="http://schemas.microsoft.com/office/drawing/2014/main" id="{00FB6B04-4CC2-45ED-9159-A592988C74D0}"/>
              </a:ext>
            </a:extLst>
          </p:cNvPr>
          <p:cNvSpPr txBox="1">
            <a:spLocks/>
          </p:cNvSpPr>
          <p:nvPr/>
        </p:nvSpPr>
        <p:spPr>
          <a:xfrm>
            <a:off x="492125" y="1620481"/>
            <a:ext cx="5332942" cy="560696"/>
          </a:xfrm>
          <a:prstGeom prst="rect">
            <a:avLst/>
          </a:prstGeom>
        </p:spPr>
        <p:txBody>
          <a:bodyPr/>
          <a:lst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chemeClr val="tx2"/>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8383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8383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a:lstStyle>
          <a:p>
            <a:pPr marL="0" indent="0">
              <a:buNone/>
            </a:pPr>
            <a:r>
              <a:rPr lang="en-GB" dirty="0"/>
              <a:t>Instruction Set Architecture (ISA)</a:t>
            </a:r>
          </a:p>
        </p:txBody>
      </p:sp>
      <p:sp>
        <p:nvSpPr>
          <p:cNvPr id="6" name="Content Placeholder 2">
            <a:extLst>
              <a:ext uri="{FF2B5EF4-FFF2-40B4-BE49-F238E27FC236}">
                <a16:creationId xmlns:a16="http://schemas.microsoft.com/office/drawing/2014/main" id="{BA193C2F-FCF4-4A36-9559-DF8DCB172783}"/>
              </a:ext>
            </a:extLst>
          </p:cNvPr>
          <p:cNvSpPr txBox="1">
            <a:spLocks/>
          </p:cNvSpPr>
          <p:nvPr/>
        </p:nvSpPr>
        <p:spPr>
          <a:xfrm>
            <a:off x="492125" y="2361952"/>
            <a:ext cx="5332941" cy="3605743"/>
          </a:xfrm>
          <a:prstGeom prst="rect">
            <a:avLst/>
          </a:prstGeom>
        </p:spPr>
        <p:txBody>
          <a:bodyPr/>
          <a:lst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chemeClr val="tx2"/>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8383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8383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a:lstStyle>
          <a:p>
            <a:pPr lvl="1"/>
            <a:r>
              <a:rPr lang="en-US" sz="2400" dirty="0"/>
              <a:t>Instruction Set Architecture</a:t>
            </a:r>
          </a:p>
          <a:p>
            <a:pPr lvl="2"/>
            <a:r>
              <a:rPr lang="en-US" sz="2000" dirty="0"/>
              <a:t>instructions</a:t>
            </a:r>
          </a:p>
          <a:p>
            <a:pPr lvl="2"/>
            <a:r>
              <a:rPr lang="en-US" sz="2000" dirty="0"/>
              <a:t>registers</a:t>
            </a:r>
          </a:p>
          <a:p>
            <a:pPr lvl="2"/>
            <a:r>
              <a:rPr lang="en-US" sz="2000" dirty="0"/>
              <a:t>memory addressing</a:t>
            </a:r>
          </a:p>
          <a:p>
            <a:pPr lvl="2"/>
            <a:r>
              <a:rPr lang="en-US" sz="2000" dirty="0"/>
              <a:t>addressing modes</a:t>
            </a:r>
          </a:p>
          <a:p>
            <a:pPr lvl="2"/>
            <a:r>
              <a:rPr lang="en-US" sz="2000" dirty="0"/>
              <a:t>etc.</a:t>
            </a:r>
          </a:p>
          <a:p>
            <a:endParaRPr lang="en-GB" dirty="0"/>
          </a:p>
        </p:txBody>
      </p:sp>
      <p:sp>
        <p:nvSpPr>
          <p:cNvPr id="7" name="Text Placeholder 5">
            <a:extLst>
              <a:ext uri="{FF2B5EF4-FFF2-40B4-BE49-F238E27FC236}">
                <a16:creationId xmlns:a16="http://schemas.microsoft.com/office/drawing/2014/main" id="{64D7DAF8-1F5B-4A3C-8938-F03C3C050F7A}"/>
              </a:ext>
            </a:extLst>
          </p:cNvPr>
          <p:cNvSpPr txBox="1">
            <a:spLocks/>
          </p:cNvSpPr>
          <p:nvPr/>
        </p:nvSpPr>
        <p:spPr>
          <a:xfrm>
            <a:off x="6341534" y="1620481"/>
            <a:ext cx="5332942" cy="560696"/>
          </a:xfrm>
          <a:prstGeom prst="rect">
            <a:avLst/>
          </a:prstGeom>
        </p:spPr>
        <p:txBody>
          <a:bodyPr/>
          <a:lstStyle>
            <a:lvl1pPr marL="342900" indent="-342900" algn="l" rtl="0" eaLnBrk="1" fontAlgn="base" hangingPunct="1">
              <a:lnSpc>
                <a:spcPct val="100000"/>
              </a:lnSpc>
              <a:spcBef>
                <a:spcPts val="600"/>
              </a:spcBef>
              <a:spcAft>
                <a:spcPts val="0"/>
              </a:spcAft>
              <a:buClr>
                <a:schemeClr val="accent1"/>
              </a:buClr>
              <a:buFont typeface="Arial" charset="0"/>
              <a:buChar char="•"/>
              <a:defRPr sz="2400" kern="1200">
                <a:solidFill>
                  <a:schemeClr val="tx2"/>
                </a:solidFill>
                <a:latin typeface="+mn-lt"/>
                <a:ea typeface="ＭＳ Ｐゴシック" charset="0"/>
                <a:cs typeface="ＭＳ Ｐゴシック" charset="0"/>
              </a:defRPr>
            </a:lvl1pPr>
            <a:lvl2pPr marL="581343" indent="-166688" algn="l" rtl="0" eaLnBrk="1" fontAlgn="base" hangingPunct="1">
              <a:lnSpc>
                <a:spcPct val="100000"/>
              </a:lnSpc>
              <a:spcBef>
                <a:spcPts val="0"/>
              </a:spcBef>
              <a:spcAft>
                <a:spcPts val="0"/>
              </a:spcAft>
              <a:buClr>
                <a:schemeClr val="accent1"/>
              </a:buClr>
              <a:buSzPct val="80000"/>
              <a:buFont typeface="Arial" charset="0"/>
              <a:buChar char="•"/>
              <a:defRPr sz="2000" kern="1200">
                <a:solidFill>
                  <a:srgbClr val="383838"/>
                </a:solidFill>
                <a:latin typeface="+mn-lt"/>
                <a:ea typeface="ＭＳ Ｐゴシック" charset="0"/>
                <a:cs typeface="+mn-cs"/>
              </a:defRPr>
            </a:lvl2pPr>
            <a:lvl3pPr marL="855663" indent="-166688"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3pPr>
            <a:lvl4pPr marL="1201738" indent="-173038" algn="l" rtl="0" eaLnBrk="1" fontAlgn="base" hangingPunct="1">
              <a:lnSpc>
                <a:spcPct val="100000"/>
              </a:lnSpc>
              <a:spcBef>
                <a:spcPts val="0"/>
              </a:spcBef>
              <a:spcAft>
                <a:spcPts val="0"/>
              </a:spcAft>
              <a:buClr>
                <a:schemeClr val="accent1"/>
              </a:buClr>
              <a:buSzPct val="80000"/>
              <a:buFont typeface="Wingdings" charset="2"/>
              <a:buChar char="§"/>
              <a:defRPr kern="1200">
                <a:solidFill>
                  <a:srgbClr val="383838"/>
                </a:solidFill>
                <a:latin typeface="+mn-lt"/>
                <a:ea typeface="ＭＳ Ｐゴシック" charset="0"/>
                <a:cs typeface="+mn-cs"/>
              </a:defRPr>
            </a:lvl4pPr>
            <a:lvl5pPr marL="1427163" indent="-168275" algn="l" rtl="0" eaLnBrk="1" fontAlgn="base" hangingPunct="1">
              <a:lnSpc>
                <a:spcPct val="100000"/>
              </a:lnSpc>
              <a:spcBef>
                <a:spcPts val="0"/>
              </a:spcBef>
              <a:spcAft>
                <a:spcPts val="0"/>
              </a:spcAft>
              <a:buClr>
                <a:schemeClr val="accent1"/>
              </a:buClr>
              <a:buSzPct val="80000"/>
              <a:buFont typeface="Calibri" charset="0"/>
              <a:buChar char="–"/>
              <a:defRPr kern="1200">
                <a:solidFill>
                  <a:srgbClr val="383838"/>
                </a:solidFill>
                <a:latin typeface="+mn-lt"/>
                <a:ea typeface="ＭＳ Ｐゴシック" charset="0"/>
                <a:cs typeface="+mn-cs"/>
              </a:defRPr>
            </a:lvl5pPr>
            <a:lvl6pPr marL="16550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6pPr>
            <a:lvl7pPr marL="18836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7pPr>
            <a:lvl8pPr marL="2112264" indent="-164592" algn="l" defTabSz="914400" rtl="0" eaLnBrk="1" latinLnBrk="0" hangingPunct="1">
              <a:lnSpc>
                <a:spcPct val="100000"/>
              </a:lnSpc>
              <a:spcBef>
                <a:spcPts val="0"/>
              </a:spcBef>
              <a:spcAft>
                <a:spcPts val="0"/>
              </a:spcAft>
              <a:buClr>
                <a:schemeClr val="accent1"/>
              </a:buClr>
              <a:buSzPct val="80000"/>
              <a:buFont typeface="Wingdings" panose="05000000000000000000" pitchFamily="2" charset="2"/>
              <a:buChar char="§"/>
              <a:defRPr lang="en-US" sz="1600" kern="1200" dirty="0" smtClean="0">
                <a:solidFill>
                  <a:srgbClr val="383838"/>
                </a:solidFill>
                <a:latin typeface="+mn-lt"/>
                <a:ea typeface="+mn-ea"/>
                <a:cs typeface="+mn-cs"/>
              </a:defRPr>
            </a:lvl8pPr>
            <a:lvl9pPr marL="2340864" indent="-164592" algn="l" defTabSz="914400" rtl="0" eaLnBrk="1" latinLnBrk="0" hangingPunct="1">
              <a:lnSpc>
                <a:spcPct val="100000"/>
              </a:lnSpc>
              <a:spcBef>
                <a:spcPts val="0"/>
              </a:spcBef>
              <a:spcAft>
                <a:spcPts val="0"/>
              </a:spcAft>
              <a:buClr>
                <a:schemeClr val="accent1"/>
              </a:buClr>
              <a:buSzPct val="80000"/>
              <a:buFont typeface="Calibri" panose="020F0502020204030204" pitchFamily="34" charset="0"/>
              <a:buChar char="–"/>
              <a:defRPr lang="en-US" sz="1600" kern="1200" dirty="0" smtClean="0">
                <a:solidFill>
                  <a:srgbClr val="383838"/>
                </a:solidFill>
                <a:latin typeface="+mn-lt"/>
                <a:ea typeface="+mn-ea"/>
                <a:cs typeface="+mn-cs"/>
              </a:defRPr>
            </a:lvl9pPr>
          </a:lstStyle>
          <a:p>
            <a:pPr marL="0" indent="0">
              <a:buNone/>
            </a:pPr>
            <a:r>
              <a:rPr lang="en-GB" dirty="0"/>
              <a:t>The computing abstraction stack</a:t>
            </a:r>
          </a:p>
        </p:txBody>
      </p:sp>
      <p:grpSp>
        <p:nvGrpSpPr>
          <p:cNvPr id="8" name="Group 7">
            <a:extLst>
              <a:ext uri="{FF2B5EF4-FFF2-40B4-BE49-F238E27FC236}">
                <a16:creationId xmlns:a16="http://schemas.microsoft.com/office/drawing/2014/main" id="{996F04DE-1789-40B2-AC2A-83C01682F52D}"/>
              </a:ext>
            </a:extLst>
          </p:cNvPr>
          <p:cNvGrpSpPr/>
          <p:nvPr/>
        </p:nvGrpSpPr>
        <p:grpSpPr>
          <a:xfrm>
            <a:off x="7886996" y="2249305"/>
            <a:ext cx="2044700" cy="3677368"/>
            <a:chOff x="7886996" y="2249305"/>
            <a:chExt cx="2044700" cy="3677368"/>
          </a:xfrm>
        </p:grpSpPr>
        <p:sp>
          <p:nvSpPr>
            <p:cNvPr id="9" name="Text Box 17">
              <a:extLst>
                <a:ext uri="{FF2B5EF4-FFF2-40B4-BE49-F238E27FC236}">
                  <a16:creationId xmlns:a16="http://schemas.microsoft.com/office/drawing/2014/main" id="{44EEBA7D-10C2-4119-A09B-BC1D449B9C52}"/>
                </a:ext>
              </a:extLst>
            </p:cNvPr>
            <p:cNvSpPr txBox="1">
              <a:spLocks noChangeArrowheads="1"/>
            </p:cNvSpPr>
            <p:nvPr/>
          </p:nvSpPr>
          <p:spPr bwMode="auto">
            <a:xfrm>
              <a:off x="7890171" y="4403543"/>
              <a:ext cx="2041525" cy="368300"/>
            </a:xfrm>
            <a:prstGeom prst="rect">
              <a:avLst/>
            </a:prstGeom>
            <a:solidFill>
              <a:schemeClr val="accent3">
                <a:lumMod val="20000"/>
                <a:lumOff val="80000"/>
              </a:schemeClr>
            </a:solidFill>
            <a:ln w="9525">
              <a:solidFill>
                <a:schemeClr val="tx1"/>
              </a:solidFill>
              <a:miter lim="800000"/>
              <a:headEnd/>
              <a:tailEnd/>
            </a:ln>
          </p:spPr>
          <p:txBody>
            <a:bodyPr wrap="none">
              <a:spAutoFit/>
            </a:bodyPr>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spcBef>
                  <a:spcPct val="0"/>
                </a:spcBef>
                <a:buClrTx/>
                <a:buSzTx/>
                <a:buFontTx/>
                <a:buNone/>
              </a:pPr>
              <a:r>
                <a:rPr lang="en-US" altLang="en-US" sz="1800" dirty="0">
                  <a:solidFill>
                    <a:srgbClr val="000000"/>
                  </a:solidFill>
                </a:rPr>
                <a:t>Microarchitecture</a:t>
              </a:r>
            </a:p>
          </p:txBody>
        </p:sp>
        <p:sp>
          <p:nvSpPr>
            <p:cNvPr id="10" name="Text Box 18">
              <a:extLst>
                <a:ext uri="{FF2B5EF4-FFF2-40B4-BE49-F238E27FC236}">
                  <a16:creationId xmlns:a16="http://schemas.microsoft.com/office/drawing/2014/main" id="{1F46BFD0-9FCD-40F0-9871-CDD60F9E6645}"/>
                </a:ext>
              </a:extLst>
            </p:cNvPr>
            <p:cNvSpPr txBox="1">
              <a:spLocks noChangeAspect="1" noChangeArrowheads="1"/>
            </p:cNvSpPr>
            <p:nvPr/>
          </p:nvSpPr>
          <p:spPr bwMode="auto">
            <a:xfrm>
              <a:off x="7890171" y="4032068"/>
              <a:ext cx="2041525" cy="366712"/>
            </a:xfrm>
            <a:prstGeom prst="rect">
              <a:avLst/>
            </a:prstGeom>
            <a:solidFill>
              <a:schemeClr val="accent2">
                <a:lumMod val="10000"/>
                <a:lumOff val="90000"/>
              </a:schemeClr>
            </a:solidFill>
            <a:ln w="9525">
              <a:solidFill>
                <a:schemeClr val="tx1"/>
              </a:solidFill>
              <a:miter lim="800000"/>
              <a:headEnd/>
              <a:tailEnd/>
            </a:ln>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spcBef>
                  <a:spcPct val="0"/>
                </a:spcBef>
                <a:buClrTx/>
                <a:buSzTx/>
                <a:buFontTx/>
                <a:buNone/>
              </a:pPr>
              <a:r>
                <a:rPr lang="en-US" altLang="en-US" sz="1800" dirty="0">
                  <a:solidFill>
                    <a:srgbClr val="000000"/>
                  </a:solidFill>
                </a:rPr>
                <a:t>Architecture (ISA)</a:t>
              </a:r>
            </a:p>
          </p:txBody>
        </p:sp>
        <p:sp>
          <p:nvSpPr>
            <p:cNvPr id="11" name="Text Box 19">
              <a:extLst>
                <a:ext uri="{FF2B5EF4-FFF2-40B4-BE49-F238E27FC236}">
                  <a16:creationId xmlns:a16="http://schemas.microsoft.com/office/drawing/2014/main" id="{5E54F76C-A31C-4466-A616-C2C69534DFC1}"/>
                </a:ext>
              </a:extLst>
            </p:cNvPr>
            <p:cNvSpPr txBox="1">
              <a:spLocks noChangeAspect="1" noChangeArrowheads="1"/>
            </p:cNvSpPr>
            <p:nvPr/>
          </p:nvSpPr>
          <p:spPr bwMode="auto">
            <a:xfrm>
              <a:off x="7886996" y="2987493"/>
              <a:ext cx="2043113" cy="368300"/>
            </a:xfrm>
            <a:prstGeom prst="rect">
              <a:avLst/>
            </a:prstGeom>
            <a:solidFill>
              <a:schemeClr val="tx2">
                <a:lumMod val="20000"/>
                <a:lumOff val="80000"/>
              </a:schemeClr>
            </a:solidFill>
            <a:ln w="9525">
              <a:solidFill>
                <a:schemeClr val="tx1"/>
              </a:solidFill>
              <a:miter lim="800000"/>
              <a:headEnd/>
              <a:tailEnd/>
            </a:ln>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spcBef>
                  <a:spcPct val="0"/>
                </a:spcBef>
                <a:buClrTx/>
                <a:buSzTx/>
                <a:buFontTx/>
                <a:buNone/>
              </a:pPr>
              <a:r>
                <a:rPr lang="en-US" altLang="en-US" sz="1800" dirty="0">
                  <a:solidFill>
                    <a:srgbClr val="000000"/>
                  </a:solidFill>
                </a:rPr>
                <a:t>Program Language</a:t>
              </a:r>
            </a:p>
          </p:txBody>
        </p:sp>
        <p:sp>
          <p:nvSpPr>
            <p:cNvPr id="12" name="Text Box 20">
              <a:extLst>
                <a:ext uri="{FF2B5EF4-FFF2-40B4-BE49-F238E27FC236}">
                  <a16:creationId xmlns:a16="http://schemas.microsoft.com/office/drawing/2014/main" id="{90223628-D982-4490-8922-EFA1345B2744}"/>
                </a:ext>
              </a:extLst>
            </p:cNvPr>
            <p:cNvSpPr txBox="1">
              <a:spLocks noChangeAspect="1" noChangeArrowheads="1"/>
            </p:cNvSpPr>
            <p:nvPr/>
          </p:nvSpPr>
          <p:spPr bwMode="auto">
            <a:xfrm>
              <a:off x="7886996" y="2616018"/>
              <a:ext cx="2043113" cy="368300"/>
            </a:xfrm>
            <a:prstGeom prst="rect">
              <a:avLst/>
            </a:prstGeom>
            <a:solidFill>
              <a:schemeClr val="bg2">
                <a:lumMod val="90000"/>
              </a:schemeClr>
            </a:solidFill>
            <a:ln w="9525">
              <a:solidFill>
                <a:schemeClr val="tx1"/>
              </a:solidFill>
              <a:miter lim="800000"/>
              <a:headEnd/>
              <a:tailEnd/>
            </a:ln>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spcBef>
                  <a:spcPct val="0"/>
                </a:spcBef>
                <a:buClrTx/>
                <a:buSzTx/>
                <a:buFontTx/>
                <a:buNone/>
              </a:pPr>
              <a:r>
                <a:rPr lang="en-US" altLang="en-US" sz="1800" dirty="0">
                  <a:solidFill>
                    <a:srgbClr val="000000"/>
                  </a:solidFill>
                </a:rPr>
                <a:t>Algorithm</a:t>
              </a:r>
            </a:p>
          </p:txBody>
        </p:sp>
        <p:sp>
          <p:nvSpPr>
            <p:cNvPr id="13" name="Text Box 21">
              <a:extLst>
                <a:ext uri="{FF2B5EF4-FFF2-40B4-BE49-F238E27FC236}">
                  <a16:creationId xmlns:a16="http://schemas.microsoft.com/office/drawing/2014/main" id="{DAFCE06E-39B0-4870-A7D7-0E90580F5DFB}"/>
                </a:ext>
              </a:extLst>
            </p:cNvPr>
            <p:cNvSpPr txBox="1">
              <a:spLocks noChangeAspect="1" noChangeArrowheads="1"/>
            </p:cNvSpPr>
            <p:nvPr/>
          </p:nvSpPr>
          <p:spPr bwMode="auto">
            <a:xfrm>
              <a:off x="7886996" y="2249305"/>
              <a:ext cx="2043113" cy="366713"/>
            </a:xfrm>
            <a:prstGeom prst="rect">
              <a:avLst/>
            </a:prstGeom>
            <a:solidFill>
              <a:schemeClr val="bg1">
                <a:lumMod val="95000"/>
              </a:schemeClr>
            </a:solidFill>
            <a:ln w="9525">
              <a:solidFill>
                <a:schemeClr val="tx1"/>
              </a:solidFill>
              <a:miter lim="800000"/>
              <a:headEnd/>
              <a:tailEnd/>
            </a:ln>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spcBef>
                  <a:spcPct val="0"/>
                </a:spcBef>
                <a:buClrTx/>
                <a:buSzTx/>
                <a:buFontTx/>
                <a:buNone/>
              </a:pPr>
              <a:r>
                <a:rPr lang="en-US" altLang="en-US" sz="1800" dirty="0">
                  <a:solidFill>
                    <a:srgbClr val="000000"/>
                  </a:solidFill>
                </a:rPr>
                <a:t>Problem</a:t>
              </a:r>
            </a:p>
          </p:txBody>
        </p:sp>
        <p:sp>
          <p:nvSpPr>
            <p:cNvPr id="14" name="Text Box 22">
              <a:extLst>
                <a:ext uri="{FF2B5EF4-FFF2-40B4-BE49-F238E27FC236}">
                  <a16:creationId xmlns:a16="http://schemas.microsoft.com/office/drawing/2014/main" id="{83F7190B-746A-4850-8F8F-342237728325}"/>
                </a:ext>
              </a:extLst>
            </p:cNvPr>
            <p:cNvSpPr txBox="1">
              <a:spLocks noChangeAspect="1" noChangeArrowheads="1"/>
            </p:cNvSpPr>
            <p:nvPr/>
          </p:nvSpPr>
          <p:spPr bwMode="auto">
            <a:xfrm>
              <a:off x="7890171" y="4776605"/>
              <a:ext cx="2039938" cy="373063"/>
            </a:xfrm>
            <a:prstGeom prst="rect">
              <a:avLst/>
            </a:prstGeom>
            <a:solidFill>
              <a:schemeClr val="accent4">
                <a:lumMod val="20000"/>
                <a:lumOff val="80000"/>
              </a:schemeClr>
            </a:solidFill>
            <a:ln w="9525">
              <a:solidFill>
                <a:schemeClr val="tx1"/>
              </a:solidFill>
              <a:miter lim="800000"/>
              <a:headEnd/>
              <a:tailEnd/>
            </a:ln>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defRPr/>
              </a:pPr>
              <a:r>
                <a:rPr lang="en-US" sz="1750" dirty="0">
                  <a:solidFill>
                    <a:srgbClr val="000000"/>
                  </a:solidFill>
                  <a:latin typeface="Tahoma" pitchFamily="34" charset="0"/>
                  <a:ea typeface="+mn-ea"/>
                  <a:cs typeface="Arial" charset="0"/>
                </a:rPr>
                <a:t>Logic</a:t>
              </a:r>
            </a:p>
            <a:p>
              <a:pPr eaLnBrk="1" hangingPunct="1">
                <a:defRPr/>
              </a:pPr>
              <a:endParaRPr lang="en-US" sz="1750" dirty="0">
                <a:solidFill>
                  <a:srgbClr val="000000"/>
                </a:solidFill>
                <a:latin typeface="Tahoma" pitchFamily="34" charset="0"/>
                <a:ea typeface="+mn-ea"/>
                <a:cs typeface="Arial" charset="0"/>
              </a:endParaRPr>
            </a:p>
          </p:txBody>
        </p:sp>
        <p:sp>
          <p:nvSpPr>
            <p:cNvPr id="15" name="Text Box 23">
              <a:extLst>
                <a:ext uri="{FF2B5EF4-FFF2-40B4-BE49-F238E27FC236}">
                  <a16:creationId xmlns:a16="http://schemas.microsoft.com/office/drawing/2014/main" id="{F8462DC2-453B-41AB-8F18-766CBA3D8C94}"/>
                </a:ext>
              </a:extLst>
            </p:cNvPr>
            <p:cNvSpPr txBox="1">
              <a:spLocks noChangeAspect="1" noChangeArrowheads="1"/>
            </p:cNvSpPr>
            <p:nvPr/>
          </p:nvSpPr>
          <p:spPr bwMode="auto">
            <a:xfrm>
              <a:off x="7890171" y="5148080"/>
              <a:ext cx="2041525" cy="368300"/>
            </a:xfrm>
            <a:prstGeom prst="rect">
              <a:avLst/>
            </a:prstGeom>
            <a:solidFill>
              <a:schemeClr val="accent5">
                <a:lumMod val="20000"/>
                <a:lumOff val="80000"/>
              </a:schemeClr>
            </a:solidFill>
            <a:ln w="9525">
              <a:solidFill>
                <a:schemeClr val="tx1"/>
              </a:solidFill>
              <a:miter lim="800000"/>
              <a:headEnd/>
              <a:tailEnd/>
            </a:ln>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spcBef>
                  <a:spcPct val="0"/>
                </a:spcBef>
                <a:buClrTx/>
                <a:buSzTx/>
                <a:buFontTx/>
                <a:buNone/>
              </a:pPr>
              <a:r>
                <a:rPr lang="en-US" altLang="en-US" sz="1800" dirty="0">
                  <a:solidFill>
                    <a:srgbClr val="000000"/>
                  </a:solidFill>
                </a:rPr>
                <a:t>Transistors</a:t>
              </a:r>
            </a:p>
          </p:txBody>
        </p:sp>
        <p:sp>
          <p:nvSpPr>
            <p:cNvPr id="16" name="Text Box 24">
              <a:extLst>
                <a:ext uri="{FF2B5EF4-FFF2-40B4-BE49-F238E27FC236}">
                  <a16:creationId xmlns:a16="http://schemas.microsoft.com/office/drawing/2014/main" id="{0E86BDA3-478B-476F-8CB7-9E364044BCA3}"/>
                </a:ext>
              </a:extLst>
            </p:cNvPr>
            <p:cNvSpPr txBox="1">
              <a:spLocks noChangeAspect="1" noChangeArrowheads="1"/>
            </p:cNvSpPr>
            <p:nvPr/>
          </p:nvSpPr>
          <p:spPr bwMode="auto">
            <a:xfrm>
              <a:off x="7890171" y="3362143"/>
              <a:ext cx="2041525" cy="669925"/>
            </a:xfrm>
            <a:prstGeom prst="rect">
              <a:avLst/>
            </a:prstGeom>
            <a:solidFill>
              <a:schemeClr val="accent1">
                <a:lumMod val="20000"/>
                <a:lumOff val="80000"/>
              </a:schemeClr>
            </a:solidFill>
            <a:ln w="9525">
              <a:solidFill>
                <a:schemeClr val="tx1"/>
              </a:solidFill>
              <a:miter lim="800000"/>
              <a:headEnd/>
              <a:tailEnd/>
            </a:ln>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spcBef>
                  <a:spcPct val="0"/>
                </a:spcBef>
                <a:buClrTx/>
                <a:buSzTx/>
                <a:buFontTx/>
                <a:buNone/>
              </a:pPr>
              <a:r>
                <a:rPr lang="en-US" altLang="en-US" sz="1800" dirty="0">
                  <a:solidFill>
                    <a:srgbClr val="000000"/>
                  </a:solidFill>
                </a:rPr>
                <a:t>Runtime System</a:t>
              </a:r>
            </a:p>
            <a:p>
              <a:pPr eaLnBrk="1" hangingPunct="1">
                <a:spcBef>
                  <a:spcPct val="0"/>
                </a:spcBef>
                <a:buClrTx/>
                <a:buSzTx/>
                <a:buFontTx/>
                <a:buNone/>
              </a:pPr>
              <a:r>
                <a:rPr lang="en-US" altLang="en-US" sz="1800" dirty="0">
                  <a:solidFill>
                    <a:srgbClr val="000000"/>
                  </a:solidFill>
                </a:rPr>
                <a:t>(OS/VM)</a:t>
              </a:r>
            </a:p>
          </p:txBody>
        </p:sp>
        <p:sp>
          <p:nvSpPr>
            <p:cNvPr id="17" name="Text Box 23">
              <a:extLst>
                <a:ext uri="{FF2B5EF4-FFF2-40B4-BE49-F238E27FC236}">
                  <a16:creationId xmlns:a16="http://schemas.microsoft.com/office/drawing/2014/main" id="{60CDCD53-B4EC-4462-A6A1-D0FB23BA5BEA}"/>
                </a:ext>
              </a:extLst>
            </p:cNvPr>
            <p:cNvSpPr txBox="1">
              <a:spLocks noChangeAspect="1" noChangeArrowheads="1"/>
            </p:cNvSpPr>
            <p:nvPr/>
          </p:nvSpPr>
          <p:spPr bwMode="auto">
            <a:xfrm>
              <a:off x="7886996" y="5559960"/>
              <a:ext cx="2043112" cy="366713"/>
            </a:xfrm>
            <a:prstGeom prst="rect">
              <a:avLst/>
            </a:prstGeom>
            <a:solidFill>
              <a:schemeClr val="accent5">
                <a:lumMod val="40000"/>
                <a:lumOff val="60000"/>
              </a:schemeClr>
            </a:solidFill>
            <a:ln w="9525">
              <a:solidFill>
                <a:schemeClr val="tx1"/>
              </a:solidFill>
              <a:miter lim="800000"/>
              <a:headEnd/>
              <a:tailEnd/>
            </a:ln>
          </p:spPr>
          <p:txBody>
            <a:bodyPr wrap="none"/>
            <a:ls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a:lstStyle>
            <a:p>
              <a:pPr eaLnBrk="1" hangingPunct="1">
                <a:spcBef>
                  <a:spcPct val="0"/>
                </a:spcBef>
                <a:buClrTx/>
                <a:buSzTx/>
                <a:buFontTx/>
                <a:buNone/>
              </a:pPr>
              <a:r>
                <a:rPr lang="en-US" altLang="en-US" sz="1800" dirty="0">
                  <a:solidFill>
                    <a:srgbClr val="000000"/>
                  </a:solidFill>
                </a:rPr>
                <a:t>Electrons</a:t>
              </a:r>
            </a:p>
          </p:txBody>
        </p:sp>
      </p:grpSp>
      <p:sp>
        <p:nvSpPr>
          <p:cNvPr id="18" name="Rectangle: Rounded Corners 17">
            <a:extLst>
              <a:ext uri="{FF2B5EF4-FFF2-40B4-BE49-F238E27FC236}">
                <a16:creationId xmlns:a16="http://schemas.microsoft.com/office/drawing/2014/main" id="{197F3176-252D-4A22-B53A-18134232CC6E}"/>
              </a:ext>
            </a:extLst>
          </p:cNvPr>
          <p:cNvSpPr/>
          <p:nvPr/>
        </p:nvSpPr>
        <p:spPr>
          <a:xfrm>
            <a:off x="7759817" y="3983978"/>
            <a:ext cx="2357306" cy="458382"/>
          </a:xfrm>
          <a:prstGeom prst="roundRect">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GB" dirty="0"/>
          </a:p>
        </p:txBody>
      </p:sp>
    </p:spTree>
    <p:extLst>
      <p:ext uri="{BB962C8B-B14F-4D97-AF65-F5344CB8AC3E}">
        <p14:creationId xmlns:p14="http://schemas.microsoft.com/office/powerpoint/2010/main" val="623947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The Instruction Set</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p:txBody>
          <a:bodyPr/>
          <a:lstStyle/>
          <a:p>
            <a:pPr marL="0" indent="0">
              <a:buNone/>
            </a:pPr>
            <a:r>
              <a:rPr lang="en-GB" dirty="0"/>
              <a:t>The instruction set defines what information can be passed from the compiler to the hardware - what hardware details are exposed to software and what is hidden.</a:t>
            </a:r>
          </a:p>
          <a:p>
            <a:pPr marL="0" indent="0">
              <a:buNone/>
            </a:pPr>
            <a:r>
              <a:rPr lang="en-GB" dirty="0"/>
              <a:t>This raises a number of questions:</a:t>
            </a:r>
          </a:p>
          <a:p>
            <a:pPr>
              <a:buFont typeface="Arial" panose="020B0604020202020204" pitchFamily="34" charset="0"/>
              <a:buChar char="•"/>
            </a:pPr>
            <a:r>
              <a:rPr lang="en-GB" dirty="0"/>
              <a:t>At what level do we draw this HW/SW dividing line or interface?</a:t>
            </a:r>
          </a:p>
          <a:p>
            <a:pPr>
              <a:buFont typeface="Arial" panose="020B0604020202020204" pitchFamily="34" charset="0"/>
              <a:buChar char="•"/>
            </a:pPr>
            <a:r>
              <a:rPr lang="en-GB" dirty="0"/>
              <a:t>What other information might it be useful to pass to the hardware to help simplify it?</a:t>
            </a:r>
          </a:p>
          <a:p>
            <a:pPr>
              <a:buFont typeface="Arial" panose="020B0604020202020204" pitchFamily="34" charset="0"/>
              <a:buChar char="•"/>
            </a:pPr>
            <a:r>
              <a:rPr lang="en-GB" dirty="0"/>
              <a:t>How do we ensure good code density?</a:t>
            </a:r>
            <a:endParaRPr lang="en-US" dirty="0"/>
          </a:p>
        </p:txBody>
      </p:sp>
    </p:spTree>
    <p:extLst>
      <p:ext uri="{BB962C8B-B14F-4D97-AF65-F5344CB8AC3E}">
        <p14:creationId xmlns:p14="http://schemas.microsoft.com/office/powerpoint/2010/main" val="999209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Instruction Set Architecture</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a:xfrm>
            <a:off x="2024743" y="1171111"/>
            <a:ext cx="9687832" cy="4948335"/>
          </a:xfrm>
        </p:spPr>
        <p:txBody>
          <a:bodyPr/>
          <a:lstStyle/>
          <a:p>
            <a:pPr>
              <a:buFont typeface="Arial" panose="020B0604020202020204" pitchFamily="34" charset="0"/>
              <a:buChar char="•"/>
            </a:pPr>
            <a:r>
              <a:rPr lang="en-GB" dirty="0"/>
              <a:t>Execute high-level languages directly.</a:t>
            </a:r>
          </a:p>
          <a:p>
            <a:pPr>
              <a:buFont typeface="Arial" panose="020B0604020202020204" pitchFamily="34" charset="0"/>
              <a:buChar char="•"/>
            </a:pPr>
            <a:r>
              <a:rPr lang="en-GB" dirty="0"/>
              <a:t>Execute complex instructions (CISC).</a:t>
            </a:r>
          </a:p>
          <a:p>
            <a:pPr>
              <a:buFont typeface="Arial" panose="020B0604020202020204" pitchFamily="34" charset="0"/>
              <a:buChar char="•"/>
            </a:pPr>
            <a:r>
              <a:rPr lang="en-GB" dirty="0">
                <a:solidFill>
                  <a:schemeClr val="accent1"/>
                </a:solidFill>
              </a:rPr>
              <a:t>Tailor instruction set for pipelined and high-performance implementations. Expose the instruction pipeline to the compiler so it can optimize code and help simplify the hardware (RISC).</a:t>
            </a:r>
            <a:br>
              <a:rPr lang="en-GB" dirty="0">
                <a:solidFill>
                  <a:schemeClr val="accent1"/>
                </a:solidFill>
              </a:rPr>
            </a:br>
            <a:r>
              <a:rPr lang="en-GB" b="1" dirty="0">
                <a:solidFill>
                  <a:schemeClr val="accent1"/>
                </a:solidFill>
              </a:rPr>
              <a:t>We will explore this approach.</a:t>
            </a:r>
          </a:p>
          <a:p>
            <a:pPr>
              <a:buFont typeface="Arial" panose="020B0604020202020204" pitchFamily="34" charset="0"/>
              <a:buChar char="•"/>
            </a:pPr>
            <a:r>
              <a:rPr lang="en-GB" dirty="0"/>
              <a:t>Provide additional explicit information about the dependencies between instructions. E.g., VLIW or </a:t>
            </a:r>
          </a:p>
          <a:p>
            <a:pPr>
              <a:buFont typeface="Arial" panose="020B0604020202020204" pitchFamily="34" charset="0"/>
              <a:buChar char="•"/>
            </a:pPr>
            <a:r>
              <a:rPr lang="en-GB" dirty="0"/>
              <a:t>Specify individual data transfers, e.g., Transport Triggered Architectures (TTA)</a:t>
            </a:r>
            <a:endParaRPr lang="en-US" dirty="0"/>
          </a:p>
        </p:txBody>
      </p:sp>
      <p:sp>
        <p:nvSpPr>
          <p:cNvPr id="4" name="Arrow: Up-Down 3">
            <a:extLst>
              <a:ext uri="{FF2B5EF4-FFF2-40B4-BE49-F238E27FC236}">
                <a16:creationId xmlns:a16="http://schemas.microsoft.com/office/drawing/2014/main" id="{03E527CF-3FB1-4402-B5E1-6CD9653E6DCF}"/>
              </a:ext>
            </a:extLst>
          </p:cNvPr>
          <p:cNvSpPr/>
          <p:nvPr/>
        </p:nvSpPr>
        <p:spPr>
          <a:xfrm>
            <a:off x="789709" y="2161309"/>
            <a:ext cx="554182" cy="2507673"/>
          </a:xfrm>
          <a:prstGeom prst="up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EB2315A-59F0-4A76-9360-CB34B909F343}"/>
              </a:ext>
            </a:extLst>
          </p:cNvPr>
          <p:cNvSpPr txBox="1"/>
          <p:nvPr/>
        </p:nvSpPr>
        <p:spPr>
          <a:xfrm>
            <a:off x="492125" y="1371600"/>
            <a:ext cx="1184275" cy="5816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2100" b="1" kern="1200" dirty="0">
                <a:solidFill>
                  <a:schemeClr val="tx2"/>
                </a:solidFill>
                <a:latin typeface="+mn-lt"/>
                <a:ea typeface="+mn-ea"/>
                <a:cs typeface="+mn-cs"/>
              </a:rPr>
              <a:t>High-level interface</a:t>
            </a:r>
            <a:endParaRPr lang="en-US" sz="2100" b="1" kern="1200" dirty="0">
              <a:solidFill>
                <a:schemeClr val="tx2"/>
              </a:solidFill>
              <a:latin typeface="+mn-lt"/>
              <a:ea typeface="+mn-ea"/>
              <a:cs typeface="+mn-cs"/>
            </a:endParaRPr>
          </a:p>
        </p:txBody>
      </p:sp>
      <p:sp>
        <p:nvSpPr>
          <p:cNvPr id="6" name="TextBox 5">
            <a:extLst>
              <a:ext uri="{FF2B5EF4-FFF2-40B4-BE49-F238E27FC236}">
                <a16:creationId xmlns:a16="http://schemas.microsoft.com/office/drawing/2014/main" id="{500F7A03-102A-4ED3-A394-5395D80CB1AA}"/>
              </a:ext>
            </a:extLst>
          </p:cNvPr>
          <p:cNvSpPr txBox="1"/>
          <p:nvPr/>
        </p:nvSpPr>
        <p:spPr>
          <a:xfrm>
            <a:off x="492125" y="4932218"/>
            <a:ext cx="1322820" cy="658642"/>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2100" b="1" dirty="0">
                <a:solidFill>
                  <a:schemeClr val="tx2"/>
                </a:solidFill>
                <a:latin typeface="+mn-lt"/>
                <a:ea typeface="+mn-ea"/>
              </a:rPr>
              <a:t>Low-level</a:t>
            </a:r>
          </a:p>
          <a:p>
            <a:pPr marL="0" indent="0" algn="ctr" defTabSz="914400" rtl="0" eaLnBrk="1" latinLnBrk="0" hangingPunct="1">
              <a:lnSpc>
                <a:spcPct val="90000"/>
              </a:lnSpc>
              <a:spcBef>
                <a:spcPts val="0"/>
              </a:spcBef>
              <a:spcAft>
                <a:spcPts val="600"/>
              </a:spcAft>
              <a:buFont typeface="Arial" panose="020B0604020202020204" pitchFamily="34" charset="0"/>
              <a:buNone/>
            </a:pPr>
            <a:r>
              <a:rPr lang="en-GB" sz="2100" b="1" kern="1200" dirty="0">
                <a:solidFill>
                  <a:schemeClr val="tx2"/>
                </a:solidFill>
                <a:latin typeface="+mn-lt"/>
                <a:ea typeface="+mn-ea"/>
                <a:cs typeface="+mn-cs"/>
              </a:rPr>
              <a:t>interface</a:t>
            </a:r>
            <a:endParaRPr lang="en-US" sz="2100" b="1" kern="1200" dirty="0">
              <a:solidFill>
                <a:schemeClr val="tx2"/>
              </a:solidFill>
              <a:latin typeface="+mn-lt"/>
              <a:ea typeface="+mn-ea"/>
              <a:cs typeface="+mn-cs"/>
            </a:endParaRPr>
          </a:p>
        </p:txBody>
      </p:sp>
    </p:spTree>
    <p:extLst>
      <p:ext uri="{BB962C8B-B14F-4D97-AF65-F5344CB8AC3E}">
        <p14:creationId xmlns:p14="http://schemas.microsoft.com/office/powerpoint/2010/main" val="14001748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Instruction Set Architecture</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p:txBody>
          <a:bodyPr/>
          <a:lstStyle/>
          <a:p>
            <a:pPr>
              <a:buFont typeface="Arial" panose="020B0604020202020204" pitchFamily="34" charset="0"/>
              <a:buChar char="•"/>
            </a:pPr>
            <a:r>
              <a:rPr lang="en-GB" dirty="0"/>
              <a:t>The best instruction set is the one that yields the “best” implementation.</a:t>
            </a:r>
          </a:p>
          <a:p>
            <a:pPr>
              <a:buFont typeface="Arial" panose="020B0604020202020204" pitchFamily="34" charset="0"/>
              <a:buChar char="•"/>
            </a:pPr>
            <a:r>
              <a:rPr lang="en-GB" dirty="0"/>
              <a:t>Changing the instruction set is difficult and happens infrequently .</a:t>
            </a:r>
          </a:p>
          <a:p>
            <a:pPr>
              <a:buFont typeface="Arial" panose="020B0604020202020204" pitchFamily="34" charset="0"/>
              <a:buChar char="•"/>
            </a:pPr>
            <a:r>
              <a:rPr lang="en-GB" dirty="0"/>
              <a:t>The factors that influence instruction set design do change over time, e.g., applications, programming languages, compiler technology, transistor budgets, and the underlying fabrication technology.</a:t>
            </a:r>
          </a:p>
          <a:p>
            <a:pPr>
              <a:buFont typeface="Arial" panose="020B0604020202020204" pitchFamily="34" charset="0"/>
              <a:buChar char="•"/>
            </a:pPr>
            <a:r>
              <a:rPr lang="en-GB" dirty="0"/>
              <a:t>We need to take care not to include “features” that will be regretted later.</a:t>
            </a:r>
            <a:endParaRPr lang="en-US" dirty="0"/>
          </a:p>
        </p:txBody>
      </p:sp>
    </p:spTree>
    <p:extLst>
      <p:ext uri="{BB962C8B-B14F-4D97-AF65-F5344CB8AC3E}">
        <p14:creationId xmlns:p14="http://schemas.microsoft.com/office/powerpoint/2010/main" val="3582775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The RISC Approach</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p:txBody>
          <a:bodyPr/>
          <a:lstStyle/>
          <a:p>
            <a:pPr>
              <a:buFont typeface="Arial" panose="020B0604020202020204" pitchFamily="34" charset="0"/>
              <a:buChar char="•"/>
            </a:pPr>
            <a:r>
              <a:rPr lang="en-GB" dirty="0"/>
              <a:t>The RISC approach aims to ensure that we </a:t>
            </a:r>
            <a:r>
              <a:rPr lang="en-GB" b="1" dirty="0"/>
              <a:t>make the common-case fast </a:t>
            </a:r>
            <a:r>
              <a:rPr lang="en-GB" dirty="0"/>
              <a:t>by carefully selecting the most useful instructions and addressing modes, etc. </a:t>
            </a:r>
          </a:p>
          <a:p>
            <a:pPr>
              <a:buFont typeface="Arial" panose="020B0604020202020204" pitchFamily="34" charset="0"/>
              <a:buChar char="•"/>
            </a:pPr>
            <a:r>
              <a:rPr lang="en-GB" dirty="0"/>
              <a:t>Instructions are designed to make good use of the register file. </a:t>
            </a:r>
          </a:p>
          <a:p>
            <a:pPr>
              <a:buFont typeface="Arial" panose="020B0604020202020204" pitchFamily="34" charset="0"/>
              <a:buChar char="•"/>
            </a:pPr>
            <a:r>
              <a:rPr lang="en-GB" dirty="0"/>
              <a:t>A RISC ISA is designed to ensure a simple high-performance implementation is possible.</a:t>
            </a:r>
            <a:endParaRPr lang="en-US" dirty="0"/>
          </a:p>
        </p:txBody>
      </p:sp>
    </p:spTree>
    <p:extLst>
      <p:ext uri="{BB962C8B-B14F-4D97-AF65-F5344CB8AC3E}">
        <p14:creationId xmlns:p14="http://schemas.microsoft.com/office/powerpoint/2010/main" val="36948905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Instruction Set Architecture</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p:txBody>
          <a:bodyPr/>
          <a:lstStyle/>
          <a:p>
            <a:pPr marL="0" indent="0">
              <a:buNone/>
            </a:pPr>
            <a:r>
              <a:rPr lang="en-GB" dirty="0"/>
              <a:t>Common features of RISC instruction sets:</a:t>
            </a:r>
          </a:p>
          <a:p>
            <a:pPr>
              <a:buFont typeface="Arial" panose="020B0604020202020204" pitchFamily="34" charset="0"/>
              <a:buChar char="•"/>
            </a:pPr>
            <a:r>
              <a:rPr lang="en-GB" dirty="0"/>
              <a:t>Fixed length instruction encodings (or a small number of easily decoded formats)</a:t>
            </a:r>
          </a:p>
          <a:p>
            <a:pPr>
              <a:buFont typeface="Arial" panose="020B0604020202020204" pitchFamily="34" charset="0"/>
              <a:buChar char="•"/>
            </a:pPr>
            <a:r>
              <a:rPr lang="en-GB" dirty="0"/>
              <a:t>Each instruction follows similar steps when being executed.</a:t>
            </a:r>
          </a:p>
          <a:p>
            <a:pPr>
              <a:buFont typeface="Arial" panose="020B0604020202020204" pitchFamily="34" charset="0"/>
              <a:buChar char="•"/>
            </a:pPr>
            <a:r>
              <a:rPr lang="en-GB" dirty="0"/>
              <a:t>Access to data memory is restricted to special load/store instructions </a:t>
            </a:r>
            <a:br>
              <a:rPr lang="en-GB" dirty="0"/>
            </a:br>
            <a:r>
              <a:rPr lang="en-GB" dirty="0"/>
              <a:t>(a so-called </a:t>
            </a:r>
            <a:r>
              <a:rPr lang="en-GB" b="1" dirty="0"/>
              <a:t>load/store architecture</a:t>
            </a:r>
            <a:r>
              <a:rPr lang="en-GB" dirty="0"/>
              <a:t>).</a:t>
            </a:r>
            <a:endParaRPr lang="en-US" dirty="0"/>
          </a:p>
        </p:txBody>
      </p:sp>
    </p:spTree>
    <p:extLst>
      <p:ext uri="{BB962C8B-B14F-4D97-AF65-F5344CB8AC3E}">
        <p14:creationId xmlns:p14="http://schemas.microsoft.com/office/powerpoint/2010/main" val="1766166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Arm1: The First Arm Processor (1985)</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a:xfrm>
            <a:off x="479425" y="1171111"/>
            <a:ext cx="5774418" cy="4948335"/>
          </a:xfrm>
        </p:spPr>
        <p:txBody>
          <a:bodyPr/>
          <a:lstStyle/>
          <a:p>
            <a:pPr>
              <a:buFont typeface="Arial" panose="020B0604020202020204" pitchFamily="34" charset="0"/>
              <a:buChar char="•"/>
            </a:pPr>
            <a:r>
              <a:rPr lang="en-GB" dirty="0"/>
              <a:t>Arm: </a:t>
            </a:r>
            <a:r>
              <a:rPr lang="en-GB" b="1" u="sng" dirty="0"/>
              <a:t>A</a:t>
            </a:r>
            <a:r>
              <a:rPr lang="en-GB" dirty="0"/>
              <a:t>dvanced </a:t>
            </a:r>
            <a:r>
              <a:rPr lang="en-GB" b="1" u="sng" dirty="0"/>
              <a:t>R</a:t>
            </a:r>
            <a:r>
              <a:rPr lang="en-GB" dirty="0"/>
              <a:t>ISC </a:t>
            </a:r>
            <a:r>
              <a:rPr lang="en-GB" b="1" u="sng" dirty="0"/>
              <a:t>M</a:t>
            </a:r>
            <a:r>
              <a:rPr lang="en-GB" dirty="0"/>
              <a:t>achine (Arm)</a:t>
            </a:r>
          </a:p>
          <a:p>
            <a:pPr>
              <a:buFont typeface="Arial" panose="020B0604020202020204" pitchFamily="34" charset="0"/>
              <a:buChar char="•"/>
            </a:pPr>
            <a:r>
              <a:rPr lang="en-GB" dirty="0"/>
              <a:t>The first Arm processor was designed by Sophie Wilson and Prof. Steve Furber. It was inspired by early research papers from Berkeley and Stanford on RISC.</a:t>
            </a:r>
          </a:p>
          <a:p>
            <a:pPr>
              <a:buFont typeface="Arial" panose="020B0604020202020204" pitchFamily="34" charset="0"/>
              <a:buChar char="•"/>
            </a:pPr>
            <a:r>
              <a:rPr lang="en-GB" dirty="0"/>
              <a:t>Arm1</a:t>
            </a:r>
          </a:p>
          <a:p>
            <a:pPr marL="741363" lvl="1" indent="-342900"/>
            <a:r>
              <a:rPr lang="en-GB" dirty="0"/>
              <a:t>25,000 transistors</a:t>
            </a:r>
          </a:p>
          <a:p>
            <a:pPr marL="741363" lvl="1" indent="-342900"/>
            <a:r>
              <a:rPr lang="en-GB" dirty="0"/>
              <a:t>3-stage pipeline</a:t>
            </a:r>
          </a:p>
          <a:p>
            <a:pPr marL="741363" lvl="1" indent="-342900"/>
            <a:r>
              <a:rPr lang="en-GB" dirty="0"/>
              <a:t>8 MHz clock</a:t>
            </a:r>
          </a:p>
          <a:p>
            <a:pPr marL="741363" lvl="1" indent="-342900"/>
            <a:r>
              <a:rPr lang="en-GB" dirty="0"/>
              <a:t>No on-chip cache</a:t>
            </a:r>
            <a:endParaRPr lang="en-US" dirty="0"/>
          </a:p>
        </p:txBody>
      </p:sp>
      <p:pic>
        <p:nvPicPr>
          <p:cNvPr id="4" name="Picture 2" descr="Sophie Wilson.jpg">
            <a:extLst>
              <a:ext uri="{FF2B5EF4-FFF2-40B4-BE49-F238E27FC236}">
                <a16:creationId xmlns:a16="http://schemas.microsoft.com/office/drawing/2014/main" id="{9DE04567-D183-4CFD-BA7C-0ED0CCEA5F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5948" y="2466257"/>
            <a:ext cx="3173927" cy="21126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teve Furber.jpg">
            <a:extLst>
              <a:ext uri="{FF2B5EF4-FFF2-40B4-BE49-F238E27FC236}">
                <a16:creationId xmlns:a16="http://schemas.microsoft.com/office/drawing/2014/main" id="{B5F12740-7DBB-4A3C-949C-1567949C51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0855" y="2096211"/>
            <a:ext cx="1900238" cy="28527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1380BCC-31BA-4158-AC75-ED580C14458D}"/>
              </a:ext>
            </a:extLst>
          </p:cNvPr>
          <p:cNvSpPr txBox="1"/>
          <p:nvPr/>
        </p:nvSpPr>
        <p:spPr>
          <a:xfrm>
            <a:off x="6492240" y="5440680"/>
            <a:ext cx="5036820" cy="24929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kern="1200" dirty="0">
                <a:solidFill>
                  <a:schemeClr val="tx2"/>
                </a:solidFill>
                <a:latin typeface="+mn-lt"/>
                <a:ea typeface="+mn-ea"/>
                <a:cs typeface="+mn-cs"/>
                <a:hlinkClick r:id="rId5"/>
              </a:rPr>
              <a:t>Prof. Steve Furber </a:t>
            </a:r>
            <a:r>
              <a:rPr lang="en-GB" kern="1200" dirty="0">
                <a:solidFill>
                  <a:schemeClr val="tx2"/>
                </a:solidFill>
                <a:latin typeface="+mn-lt"/>
                <a:ea typeface="+mn-ea"/>
                <a:cs typeface="+mn-cs"/>
              </a:rPr>
              <a:t>(left)</a:t>
            </a:r>
            <a:r>
              <a:rPr lang="en-GB" kern="1200" baseline="30000" dirty="0">
                <a:solidFill>
                  <a:schemeClr val="tx2"/>
                </a:solidFill>
                <a:latin typeface="+mn-lt"/>
                <a:ea typeface="+mn-ea"/>
                <a:cs typeface="+mn-cs"/>
              </a:rPr>
              <a:t>1</a:t>
            </a:r>
            <a:r>
              <a:rPr lang="en-GB" kern="1200" dirty="0">
                <a:solidFill>
                  <a:schemeClr val="tx2"/>
                </a:solidFill>
                <a:latin typeface="+mn-lt"/>
                <a:ea typeface="+mn-ea"/>
                <a:cs typeface="+mn-cs"/>
              </a:rPr>
              <a:t> and </a:t>
            </a:r>
            <a:r>
              <a:rPr lang="en-GB" kern="1200" dirty="0">
                <a:solidFill>
                  <a:schemeClr val="tx2"/>
                </a:solidFill>
                <a:latin typeface="+mn-lt"/>
                <a:ea typeface="+mn-ea"/>
                <a:cs typeface="+mn-cs"/>
                <a:hlinkClick r:id="rId6"/>
              </a:rPr>
              <a:t>Sophie Wilson</a:t>
            </a:r>
            <a:r>
              <a:rPr lang="en-GB" kern="1200" dirty="0">
                <a:solidFill>
                  <a:schemeClr val="tx2"/>
                </a:solidFill>
                <a:latin typeface="+mn-lt"/>
                <a:ea typeface="+mn-ea"/>
                <a:cs typeface="+mn-cs"/>
              </a:rPr>
              <a:t> (</a:t>
            </a:r>
            <a:r>
              <a:rPr lang="en-GB" dirty="0">
                <a:solidFill>
                  <a:schemeClr val="tx2"/>
                </a:solidFill>
                <a:latin typeface="+mn-lt"/>
                <a:ea typeface="+mn-ea"/>
              </a:rPr>
              <a:t>right)</a:t>
            </a:r>
            <a:r>
              <a:rPr lang="en-GB" baseline="30000" dirty="0">
                <a:solidFill>
                  <a:schemeClr val="tx2"/>
                </a:solidFill>
                <a:latin typeface="+mn-lt"/>
                <a:ea typeface="+mn-ea"/>
              </a:rPr>
              <a:t>2</a:t>
            </a:r>
          </a:p>
        </p:txBody>
      </p:sp>
      <p:sp>
        <p:nvSpPr>
          <p:cNvPr id="7" name="TextBox 6">
            <a:extLst>
              <a:ext uri="{FF2B5EF4-FFF2-40B4-BE49-F238E27FC236}">
                <a16:creationId xmlns:a16="http://schemas.microsoft.com/office/drawing/2014/main" id="{ECFC7948-3ED3-4D9E-B3F6-5E81EC5DDE06}"/>
              </a:ext>
            </a:extLst>
          </p:cNvPr>
          <p:cNvSpPr txBox="1"/>
          <p:nvPr/>
        </p:nvSpPr>
        <p:spPr>
          <a:xfrm>
            <a:off x="6492240" y="5892312"/>
            <a:ext cx="2614612" cy="381643"/>
          </a:xfrm>
          <a:prstGeom prst="rect">
            <a:avLst/>
          </a:prstGeom>
          <a:noFill/>
        </p:spPr>
        <p:txBody>
          <a:bodyPr wrap="square" lIns="0" tIns="0" rIns="0" bIns="0" rtlCol="0">
            <a:spAutoFit/>
          </a:bodyPr>
          <a:lstStyle/>
          <a:p>
            <a:pPr eaLnBrk="1" hangingPunct="1">
              <a:lnSpc>
                <a:spcPct val="90000"/>
              </a:lnSpc>
              <a:spcBef>
                <a:spcPts val="0"/>
              </a:spcBef>
              <a:spcAft>
                <a:spcPts val="600"/>
              </a:spcAft>
            </a:pPr>
            <a:r>
              <a:rPr lang="en-GB" sz="1100" dirty="0">
                <a:solidFill>
                  <a:schemeClr val="tx2"/>
                </a:solidFill>
              </a:rPr>
              <a:t>1.</a:t>
            </a:r>
            <a:r>
              <a:rPr lang="en-GB" sz="1100" dirty="0">
                <a:solidFill>
                  <a:schemeClr val="tx2"/>
                </a:solidFill>
                <a:hlinkClick r:id="rId5"/>
              </a:rPr>
              <a:t>By Peter Howkins</a:t>
            </a:r>
            <a:r>
              <a:rPr lang="en-GB" sz="1100" dirty="0">
                <a:solidFill>
                  <a:schemeClr val="tx2"/>
                </a:solidFill>
              </a:rPr>
              <a:t>, </a:t>
            </a:r>
            <a:r>
              <a:rPr lang="en-GB" sz="1100" dirty="0">
                <a:solidFill>
                  <a:schemeClr val="tx2"/>
                </a:solidFill>
                <a:hlinkClick r:id="rId7"/>
              </a:rPr>
              <a:t>CC BY-SA 3.0 </a:t>
            </a:r>
            <a:endParaRPr lang="en-GB" sz="1100" dirty="0">
              <a:solidFill>
                <a:schemeClr val="tx2"/>
              </a:solidFill>
            </a:endParaRPr>
          </a:p>
          <a:p>
            <a:pPr eaLnBrk="1" hangingPunct="1">
              <a:lnSpc>
                <a:spcPct val="90000"/>
              </a:lnSpc>
              <a:spcBef>
                <a:spcPts val="0"/>
              </a:spcBef>
              <a:spcAft>
                <a:spcPts val="600"/>
              </a:spcAft>
            </a:pPr>
            <a:r>
              <a:rPr lang="en-GB" sz="1100" dirty="0">
                <a:solidFill>
                  <a:schemeClr val="tx2"/>
                </a:solidFill>
              </a:rPr>
              <a:t>2.</a:t>
            </a:r>
            <a:r>
              <a:rPr lang="en-GB" sz="1100" dirty="0">
                <a:solidFill>
                  <a:schemeClr val="tx2"/>
                </a:solidFill>
                <a:hlinkClick r:id="rId6"/>
              </a:rPr>
              <a:t>By Chris Monk</a:t>
            </a:r>
            <a:r>
              <a:rPr lang="en-GB" sz="1100" dirty="0">
                <a:solidFill>
                  <a:schemeClr val="tx2"/>
                </a:solidFill>
              </a:rPr>
              <a:t>, </a:t>
            </a:r>
            <a:r>
              <a:rPr lang="en-GB" sz="1100" dirty="0">
                <a:solidFill>
                  <a:schemeClr val="tx2"/>
                </a:solidFill>
                <a:hlinkClick r:id="rId8"/>
              </a:rPr>
              <a:t>CC BY-SA-2.0</a:t>
            </a:r>
            <a:endParaRPr lang="en-GB" sz="2100" kern="1200" dirty="0">
              <a:solidFill>
                <a:schemeClr val="tx2"/>
              </a:solidFill>
              <a:latin typeface="+mn-lt"/>
              <a:ea typeface="+mn-ea"/>
              <a:cs typeface="+mn-cs"/>
            </a:endParaRPr>
          </a:p>
        </p:txBody>
      </p:sp>
    </p:spTree>
    <p:extLst>
      <p:ext uri="{BB962C8B-B14F-4D97-AF65-F5344CB8AC3E}">
        <p14:creationId xmlns:p14="http://schemas.microsoft.com/office/powerpoint/2010/main" val="28560802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CISC</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p:txBody>
          <a:bodyPr/>
          <a:lstStyle/>
          <a:p>
            <a:pPr>
              <a:buFont typeface="Arial" panose="020B0604020202020204" pitchFamily="34" charset="0"/>
              <a:buChar char="•"/>
            </a:pPr>
            <a:r>
              <a:rPr lang="en-GB" dirty="0"/>
              <a:t>Not all processors use RISC ISAs; some are Complex Instruction Set Computers (CISC).</a:t>
            </a:r>
          </a:p>
          <a:p>
            <a:pPr>
              <a:buFont typeface="Arial" panose="020B0604020202020204" pitchFamily="34" charset="0"/>
              <a:buChar char="•"/>
            </a:pPr>
            <a:r>
              <a:rPr lang="en-GB" dirty="0"/>
              <a:t>CISC designs have evolved since the 1970s.</a:t>
            </a:r>
          </a:p>
          <a:p>
            <a:pPr>
              <a:buFont typeface="Arial" panose="020B0604020202020204" pitchFamily="34" charset="0"/>
              <a:buChar char="•"/>
            </a:pPr>
            <a:r>
              <a:rPr lang="en-GB" dirty="0"/>
              <a:t>How are modern CISC machines (e.g., x86) implemented?</a:t>
            </a:r>
          </a:p>
          <a:p>
            <a:pPr marL="741363" lvl="1" indent="-342900"/>
            <a:r>
              <a:rPr lang="en-GB" dirty="0"/>
              <a:t>They first convert the CISC instructions to (possibly numerous) RISC-like micro-ops! </a:t>
            </a:r>
          </a:p>
          <a:p>
            <a:pPr marL="741363" lvl="1" indent="-342900"/>
            <a:r>
              <a:rPr lang="en-GB" dirty="0"/>
              <a:t>Their microarchitectures are otherwise very similar to other modern high-performance processors.</a:t>
            </a:r>
            <a:endParaRPr lang="en-US" dirty="0"/>
          </a:p>
        </p:txBody>
      </p:sp>
    </p:spTree>
    <p:extLst>
      <p:ext uri="{BB962C8B-B14F-4D97-AF65-F5344CB8AC3E}">
        <p14:creationId xmlns:p14="http://schemas.microsoft.com/office/powerpoint/2010/main" val="16032615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0A0F63-D6A2-43C0-ABBA-1A07C51AB3CB}"/>
              </a:ext>
            </a:extLst>
          </p:cNvPr>
          <p:cNvSpPr txBox="1"/>
          <p:nvPr/>
        </p:nvSpPr>
        <p:spPr>
          <a:xfrm>
            <a:off x="3715657" y="2583543"/>
            <a:ext cx="5878286" cy="420914"/>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endParaRPr lang="en-GB" sz="2100" kern="1200" dirty="0">
              <a:solidFill>
                <a:schemeClr val="tx2"/>
              </a:solidFill>
              <a:latin typeface="+mn-lt"/>
              <a:ea typeface="+mn-ea"/>
              <a:cs typeface="+mn-cs"/>
            </a:endParaRPr>
          </a:p>
        </p:txBody>
      </p:sp>
      <p:sp>
        <p:nvSpPr>
          <p:cNvPr id="5" name="Rectangle 4">
            <a:extLst>
              <a:ext uri="{FF2B5EF4-FFF2-40B4-BE49-F238E27FC236}">
                <a16:creationId xmlns:a16="http://schemas.microsoft.com/office/drawing/2014/main" id="{4596F912-F39F-4BBA-82B2-5EBA55D49ED6}"/>
              </a:ext>
            </a:extLst>
          </p:cNvPr>
          <p:cNvSpPr/>
          <p:nvPr/>
        </p:nvSpPr>
        <p:spPr>
          <a:xfrm>
            <a:off x="3649143" y="2967335"/>
            <a:ext cx="4893776"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The Armv8-A ISA</a:t>
            </a:r>
            <a:endParaRPr lang="en-US" sz="5400" b="0" cap="none" spc="0" dirty="0">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839229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 Simple Processor</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p:txBody>
          <a:bodyPr/>
          <a:lstStyle/>
          <a:p>
            <a:pPr marL="0" indent="0">
              <a:buNone/>
            </a:pPr>
            <a:r>
              <a:rPr lang="en-GB" dirty="0"/>
              <a:t>We will only need a few simple components:</a:t>
            </a:r>
          </a:p>
          <a:p>
            <a:pPr>
              <a:buFont typeface="Arial" panose="020B0604020202020204" pitchFamily="34" charset="0"/>
              <a:buChar char="•"/>
            </a:pPr>
            <a:r>
              <a:rPr lang="en-GB" b="1" dirty="0"/>
              <a:t>Memories</a:t>
            </a:r>
            <a:r>
              <a:rPr lang="en-GB" dirty="0"/>
              <a:t> – to store our program (instructions) and data</a:t>
            </a:r>
          </a:p>
          <a:p>
            <a:pPr>
              <a:buFont typeface="Arial" panose="020B0604020202020204" pitchFamily="34" charset="0"/>
              <a:buChar char="•"/>
            </a:pPr>
            <a:r>
              <a:rPr lang="en-GB" b="1" dirty="0"/>
              <a:t>A register file </a:t>
            </a:r>
            <a:r>
              <a:rPr lang="en-GB" dirty="0"/>
              <a:t>– instructions will read their operands from the register file and also write their results to it. </a:t>
            </a:r>
          </a:p>
          <a:p>
            <a:pPr>
              <a:buFont typeface="Arial" panose="020B0604020202020204" pitchFamily="34" charset="0"/>
              <a:buChar char="•"/>
            </a:pPr>
            <a:r>
              <a:rPr lang="en-GB" b="1" dirty="0"/>
              <a:t>Registers</a:t>
            </a:r>
            <a:r>
              <a:rPr lang="en-GB" dirty="0"/>
              <a:t>, an </a:t>
            </a:r>
            <a:r>
              <a:rPr lang="en-GB" b="1" dirty="0"/>
              <a:t>ALU </a:t>
            </a:r>
            <a:r>
              <a:rPr lang="en-GB" dirty="0"/>
              <a:t>and </a:t>
            </a:r>
            <a:r>
              <a:rPr lang="en-GB" b="1" dirty="0"/>
              <a:t>adders</a:t>
            </a:r>
          </a:p>
          <a:p>
            <a:pPr>
              <a:buFont typeface="Arial" panose="020B0604020202020204" pitchFamily="34" charset="0"/>
              <a:buChar char="•"/>
            </a:pPr>
            <a:r>
              <a:rPr lang="en-GB" b="1" dirty="0"/>
              <a:t>Decode and control logic</a:t>
            </a:r>
            <a:endParaRPr lang="en-US" dirty="0"/>
          </a:p>
        </p:txBody>
      </p:sp>
    </p:spTree>
    <p:extLst>
      <p:ext uri="{BB962C8B-B14F-4D97-AF65-F5344CB8AC3E}">
        <p14:creationId xmlns:p14="http://schemas.microsoft.com/office/powerpoint/2010/main" val="22630982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C0AA04-4C00-8F4A-A017-0653CC7075BB}"/>
              </a:ext>
            </a:extLst>
          </p:cNvPr>
          <p:cNvPicPr>
            <a:picLocks noChangeAspect="1"/>
          </p:cNvPicPr>
          <p:nvPr/>
        </p:nvPicPr>
        <p:blipFill rotWithShape="1">
          <a:blip r:embed="rId3"/>
          <a:srcRect b="4877"/>
          <a:stretch/>
        </p:blipFill>
        <p:spPr>
          <a:xfrm>
            <a:off x="2036781" y="1132791"/>
            <a:ext cx="8509000" cy="4880551"/>
          </a:xfrm>
          <a:prstGeom prst="rect">
            <a:avLst/>
          </a:prstGeom>
        </p:spPr>
      </p:pic>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Case Study: The Armv8 Architecture</a:t>
            </a:r>
            <a:endParaRPr lang="en-US" dirty="0"/>
          </a:p>
        </p:txBody>
      </p:sp>
      <p:sp>
        <p:nvSpPr>
          <p:cNvPr id="5" name="TextBox 4">
            <a:extLst>
              <a:ext uri="{FF2B5EF4-FFF2-40B4-BE49-F238E27FC236}">
                <a16:creationId xmlns:a16="http://schemas.microsoft.com/office/drawing/2014/main" id="{6590AB0C-05B4-4970-B794-C25578C23747}"/>
              </a:ext>
            </a:extLst>
          </p:cNvPr>
          <p:cNvSpPr txBox="1"/>
          <p:nvPr/>
        </p:nvSpPr>
        <p:spPr>
          <a:xfrm>
            <a:off x="7132321" y="6209607"/>
            <a:ext cx="2610196"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tx2"/>
                </a:solidFill>
                <a:latin typeface="+mn-lt"/>
                <a:ea typeface="+mn-ea"/>
                <a:cs typeface="+mn-cs"/>
              </a:rPr>
              <a:t>Announced 2011</a:t>
            </a:r>
          </a:p>
        </p:txBody>
      </p:sp>
      <p:sp>
        <p:nvSpPr>
          <p:cNvPr id="6" name="TextBox 5">
            <a:extLst>
              <a:ext uri="{FF2B5EF4-FFF2-40B4-BE49-F238E27FC236}">
                <a16:creationId xmlns:a16="http://schemas.microsoft.com/office/drawing/2014/main" id="{32B8F316-0496-4373-8F57-20EA181C0564}"/>
              </a:ext>
            </a:extLst>
          </p:cNvPr>
          <p:cNvSpPr txBox="1"/>
          <p:nvPr/>
        </p:nvSpPr>
        <p:spPr>
          <a:xfrm>
            <a:off x="5536277" y="5902036"/>
            <a:ext cx="1307869"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tx2"/>
                </a:solidFill>
                <a:latin typeface="+mn-lt"/>
                <a:ea typeface="+mn-ea"/>
                <a:cs typeface="+mn-cs"/>
              </a:rPr>
              <a:t>2006</a:t>
            </a:r>
          </a:p>
        </p:txBody>
      </p:sp>
      <p:sp>
        <p:nvSpPr>
          <p:cNvPr id="7" name="TextBox 6">
            <a:extLst>
              <a:ext uri="{FF2B5EF4-FFF2-40B4-BE49-F238E27FC236}">
                <a16:creationId xmlns:a16="http://schemas.microsoft.com/office/drawing/2014/main" id="{A026C521-DA46-4FA1-907A-96982AEE2086}"/>
              </a:ext>
            </a:extLst>
          </p:cNvPr>
          <p:cNvSpPr txBox="1"/>
          <p:nvPr/>
        </p:nvSpPr>
        <p:spPr>
          <a:xfrm>
            <a:off x="4006735" y="5611091"/>
            <a:ext cx="1147156"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tx2"/>
                </a:solidFill>
                <a:latin typeface="+mn-lt"/>
                <a:ea typeface="+mn-ea"/>
                <a:cs typeface="+mn-cs"/>
              </a:rPr>
              <a:t>2004</a:t>
            </a:r>
          </a:p>
        </p:txBody>
      </p:sp>
      <p:sp>
        <p:nvSpPr>
          <p:cNvPr id="8" name="TextBox 7">
            <a:extLst>
              <a:ext uri="{FF2B5EF4-FFF2-40B4-BE49-F238E27FC236}">
                <a16:creationId xmlns:a16="http://schemas.microsoft.com/office/drawing/2014/main" id="{67FEA908-6A74-4572-BBD5-B17694BC8D19}"/>
              </a:ext>
            </a:extLst>
          </p:cNvPr>
          <p:cNvSpPr txBox="1"/>
          <p:nvPr/>
        </p:nvSpPr>
        <p:spPr>
          <a:xfrm>
            <a:off x="2443942" y="5328458"/>
            <a:ext cx="989215"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tx2"/>
                </a:solidFill>
                <a:latin typeface="+mn-lt"/>
                <a:ea typeface="+mn-ea"/>
                <a:cs typeface="+mn-cs"/>
              </a:rPr>
              <a:t>2000</a:t>
            </a:r>
          </a:p>
        </p:txBody>
      </p:sp>
      <p:sp>
        <p:nvSpPr>
          <p:cNvPr id="9" name="TextBox 8">
            <a:extLst>
              <a:ext uri="{FF2B5EF4-FFF2-40B4-BE49-F238E27FC236}">
                <a16:creationId xmlns:a16="http://schemas.microsoft.com/office/drawing/2014/main" id="{929E96D1-FD12-4662-A76C-59D496DBD91C}"/>
              </a:ext>
            </a:extLst>
          </p:cNvPr>
          <p:cNvSpPr txBox="1"/>
          <p:nvPr/>
        </p:nvSpPr>
        <p:spPr>
          <a:xfrm>
            <a:off x="955964" y="3106612"/>
            <a:ext cx="1487978" cy="1228028"/>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kern="1200" dirty="0">
                <a:solidFill>
                  <a:schemeClr val="tx2"/>
                </a:solidFill>
                <a:latin typeface="+mn-lt"/>
                <a:ea typeface="+mn-ea"/>
                <a:cs typeface="+mn-cs"/>
              </a:rPr>
              <a:t>Armv1 – 1985</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dirty="0">
                <a:solidFill>
                  <a:schemeClr val="tx2"/>
                </a:solidFill>
                <a:latin typeface="+mn-lt"/>
                <a:ea typeface="+mn-ea"/>
              </a:rPr>
              <a:t>Armv2 – 1989</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kern="1200" dirty="0">
                <a:solidFill>
                  <a:schemeClr val="tx2"/>
                </a:solidFill>
                <a:latin typeface="+mn-lt"/>
                <a:ea typeface="+mn-ea"/>
                <a:cs typeface="+mn-cs"/>
              </a:rPr>
              <a:t>Armv3 – 1991</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dirty="0">
                <a:solidFill>
                  <a:schemeClr val="tx2"/>
                </a:solidFill>
                <a:latin typeface="+mn-lt"/>
                <a:ea typeface="+mn-ea"/>
              </a:rPr>
              <a:t>Armv4 – 1996</a:t>
            </a:r>
          </a:p>
        </p:txBody>
      </p:sp>
    </p:spTree>
    <p:extLst>
      <p:ext uri="{BB962C8B-B14F-4D97-AF65-F5344CB8AC3E}">
        <p14:creationId xmlns:p14="http://schemas.microsoft.com/office/powerpoint/2010/main" val="24692662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A64 Instructions</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p:txBody>
          <a:bodyPr/>
          <a:lstStyle/>
          <a:p>
            <a:pPr>
              <a:buFont typeface="Arial" panose="020B0604020202020204" pitchFamily="34" charset="0"/>
              <a:buChar char="•"/>
            </a:pPr>
            <a:r>
              <a:rPr lang="en-GB" dirty="0"/>
              <a:t>64-bit pointers and registers</a:t>
            </a:r>
          </a:p>
          <a:p>
            <a:pPr>
              <a:buFont typeface="Arial" panose="020B0604020202020204" pitchFamily="34" charset="0"/>
              <a:buChar char="•"/>
            </a:pPr>
            <a:r>
              <a:rPr lang="en-GB" dirty="0"/>
              <a:t>Fixed-length 32-bit instructions</a:t>
            </a:r>
          </a:p>
          <a:p>
            <a:pPr>
              <a:buFont typeface="Arial" panose="020B0604020202020204" pitchFamily="34" charset="0"/>
              <a:buChar char="•"/>
            </a:pPr>
            <a:r>
              <a:rPr lang="en-GB" dirty="0"/>
              <a:t>Load/store architecture</a:t>
            </a:r>
          </a:p>
          <a:p>
            <a:pPr>
              <a:buFont typeface="Arial" panose="020B0604020202020204" pitchFamily="34" charset="0"/>
              <a:buChar char="•"/>
            </a:pPr>
            <a:r>
              <a:rPr lang="en-GB" dirty="0"/>
              <a:t>Simple addressing modes</a:t>
            </a:r>
          </a:p>
          <a:p>
            <a:pPr>
              <a:buFont typeface="Arial" panose="020B0604020202020204" pitchFamily="34" charset="0"/>
              <a:buChar char="•"/>
            </a:pPr>
            <a:r>
              <a:rPr lang="en-GB" dirty="0"/>
              <a:t>32 x 64-bit general-purpose registers (including the R31 the zero/stack register)</a:t>
            </a:r>
          </a:p>
          <a:p>
            <a:pPr>
              <a:buFont typeface="Arial" panose="020B0604020202020204" pitchFamily="34" charset="0"/>
              <a:buChar char="•"/>
            </a:pPr>
            <a:r>
              <a:rPr lang="en-GB" dirty="0"/>
              <a:t>The PC cannot be specified as the destination of a data processing instruction or load instruction.</a:t>
            </a:r>
            <a:endParaRPr lang="en-US" dirty="0"/>
          </a:p>
        </p:txBody>
      </p:sp>
    </p:spTree>
    <p:extLst>
      <p:ext uri="{BB962C8B-B14F-4D97-AF65-F5344CB8AC3E}">
        <p14:creationId xmlns:p14="http://schemas.microsoft.com/office/powerpoint/2010/main" val="2930325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US" dirty="0"/>
              <a:t>AArch64 - Registers</a:t>
            </a:r>
          </a:p>
        </p:txBody>
      </p:sp>
      <p:sp>
        <p:nvSpPr>
          <p:cNvPr id="4" name="Content Placeholder 5">
            <a:extLst>
              <a:ext uri="{FF2B5EF4-FFF2-40B4-BE49-F238E27FC236}">
                <a16:creationId xmlns:a16="http://schemas.microsoft.com/office/drawing/2014/main" id="{C4891815-12C9-4EE7-AE5E-D3E9D1ECF653}"/>
              </a:ext>
            </a:extLst>
          </p:cNvPr>
          <p:cNvSpPr>
            <a:spLocks noGrp="1"/>
          </p:cNvSpPr>
          <p:nvPr>
            <p:ph idx="1"/>
          </p:nvPr>
        </p:nvSpPr>
        <p:spPr>
          <a:xfrm>
            <a:off x="492125" y="1479468"/>
            <a:ext cx="11180762" cy="4086225"/>
          </a:xfrm>
        </p:spPr>
        <p:txBody>
          <a:bodyPr/>
          <a:lstStyle/>
          <a:p>
            <a:pPr marL="0" indent="0">
              <a:buNone/>
            </a:pPr>
            <a:r>
              <a:rPr lang="en-US" dirty="0"/>
              <a:t>In the AArch64 Execution state, each register (X0-X30) is 64-bits wide. The increased width (vs. 32-bit) helps to reduce register pressure in most applications.</a:t>
            </a:r>
          </a:p>
          <a:p>
            <a:pPr marL="0" indent="0">
              <a:buNone/>
            </a:pPr>
            <a:r>
              <a:rPr lang="en-US" dirty="0"/>
              <a:t>Each 64-bit general-purpose register (X0 - X30) also has a 32-bit form (W0 - W30).</a:t>
            </a:r>
          </a:p>
          <a:p>
            <a:pPr marL="0" indent="0">
              <a:buNone/>
            </a:pPr>
            <a:r>
              <a:rPr lang="en-US" dirty="0"/>
              <a:t>Zero register – X31</a:t>
            </a:r>
          </a:p>
          <a:p>
            <a:endParaRPr lang="en-US" dirty="0"/>
          </a:p>
          <a:p>
            <a:endParaRPr lang="en-GB" dirty="0"/>
          </a:p>
        </p:txBody>
      </p:sp>
      <p:sp>
        <p:nvSpPr>
          <p:cNvPr id="5" name="Rectangle 4">
            <a:extLst>
              <a:ext uri="{FF2B5EF4-FFF2-40B4-BE49-F238E27FC236}">
                <a16:creationId xmlns:a16="http://schemas.microsoft.com/office/drawing/2014/main" id="{5935972A-C435-44EE-A4AD-BC8101FDF823}"/>
              </a:ext>
            </a:extLst>
          </p:cNvPr>
          <p:cNvSpPr/>
          <p:nvPr/>
        </p:nvSpPr>
        <p:spPr>
          <a:xfrm>
            <a:off x="2822448" y="3841476"/>
            <a:ext cx="6547104" cy="618764"/>
          </a:xfrm>
          <a:prstGeom prst="rect">
            <a:avLst/>
          </a:prstGeom>
          <a:solidFill>
            <a:schemeClr val="tx2">
              <a:lumMod val="20000"/>
              <a:lumOff val="80000"/>
            </a:schemeClr>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6" name="Straight Connector 5">
            <a:extLst>
              <a:ext uri="{FF2B5EF4-FFF2-40B4-BE49-F238E27FC236}">
                <a16:creationId xmlns:a16="http://schemas.microsoft.com/office/drawing/2014/main" id="{DA790624-39FB-4250-8A11-149B66C8F034}"/>
              </a:ext>
            </a:extLst>
          </p:cNvPr>
          <p:cNvCxnSpPr>
            <a:cxnSpLocks/>
            <a:stCxn id="5" idx="0"/>
            <a:endCxn id="5" idx="2"/>
          </p:cNvCxnSpPr>
          <p:nvPr/>
        </p:nvCxnSpPr>
        <p:spPr>
          <a:xfrm>
            <a:off x="6096000" y="3841476"/>
            <a:ext cx="0" cy="618764"/>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A444C37-0FEF-44BD-89A4-8305B8D4C08E}"/>
              </a:ext>
            </a:extLst>
          </p:cNvPr>
          <p:cNvSpPr txBox="1"/>
          <p:nvPr/>
        </p:nvSpPr>
        <p:spPr>
          <a:xfrm>
            <a:off x="2808954" y="3429000"/>
            <a:ext cx="6547104"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US" sz="2100" b="1" kern="1200" dirty="0">
                <a:solidFill>
                  <a:schemeClr val="tx2"/>
                </a:solidFill>
                <a:latin typeface="+mn-lt"/>
                <a:ea typeface="+mn-ea"/>
                <a:cs typeface="+mn-cs"/>
              </a:rPr>
              <a:t>63			    32  31				0</a:t>
            </a:r>
            <a:endParaRPr lang="en-GB" sz="2100" b="1" kern="1200" dirty="0">
              <a:solidFill>
                <a:schemeClr val="tx2"/>
              </a:solidFill>
              <a:latin typeface="+mn-lt"/>
              <a:ea typeface="+mn-ea"/>
              <a:cs typeface="+mn-cs"/>
            </a:endParaRPr>
          </a:p>
        </p:txBody>
      </p:sp>
      <p:sp>
        <p:nvSpPr>
          <p:cNvPr id="8" name="Left Brace 7">
            <a:extLst>
              <a:ext uri="{FF2B5EF4-FFF2-40B4-BE49-F238E27FC236}">
                <a16:creationId xmlns:a16="http://schemas.microsoft.com/office/drawing/2014/main" id="{D71A5E09-B80B-4636-AFCA-C79428933D01}"/>
              </a:ext>
            </a:extLst>
          </p:cNvPr>
          <p:cNvSpPr/>
          <p:nvPr/>
        </p:nvSpPr>
        <p:spPr>
          <a:xfrm rot="16200000">
            <a:off x="7458865" y="3233337"/>
            <a:ext cx="507341" cy="3260058"/>
          </a:xfrm>
          <a:prstGeom prst="leftBrace">
            <a:avLst>
              <a:gd name="adj1" fmla="val 17725"/>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 name="TextBox 8">
            <a:extLst>
              <a:ext uri="{FF2B5EF4-FFF2-40B4-BE49-F238E27FC236}">
                <a16:creationId xmlns:a16="http://schemas.microsoft.com/office/drawing/2014/main" id="{53C4A59D-BEDB-4935-BFF8-4C2F7473B289}"/>
              </a:ext>
            </a:extLst>
          </p:cNvPr>
          <p:cNvSpPr txBox="1"/>
          <p:nvPr/>
        </p:nvSpPr>
        <p:spPr>
          <a:xfrm>
            <a:off x="6991175" y="5372287"/>
            <a:ext cx="1442720" cy="3877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2800" b="1" kern="1200" dirty="0">
                <a:solidFill>
                  <a:schemeClr val="tx2"/>
                </a:solidFill>
                <a:latin typeface="+mn-lt"/>
                <a:ea typeface="+mn-ea"/>
                <a:cs typeface="+mn-cs"/>
              </a:rPr>
              <a:t>Wn</a:t>
            </a:r>
            <a:endParaRPr lang="en-GB" sz="2800" b="1" kern="1200" dirty="0">
              <a:solidFill>
                <a:schemeClr val="tx2"/>
              </a:solidFill>
              <a:latin typeface="+mn-lt"/>
              <a:ea typeface="+mn-ea"/>
              <a:cs typeface="+mn-cs"/>
            </a:endParaRPr>
          </a:p>
        </p:txBody>
      </p:sp>
      <p:sp>
        <p:nvSpPr>
          <p:cNvPr id="10" name="Left Brace 9">
            <a:extLst>
              <a:ext uri="{FF2B5EF4-FFF2-40B4-BE49-F238E27FC236}">
                <a16:creationId xmlns:a16="http://schemas.microsoft.com/office/drawing/2014/main" id="{78649028-3CE5-48C6-9C95-D7061FE243C1}"/>
              </a:ext>
            </a:extLst>
          </p:cNvPr>
          <p:cNvSpPr/>
          <p:nvPr/>
        </p:nvSpPr>
        <p:spPr>
          <a:xfrm rot="16200000">
            <a:off x="5828837" y="2592808"/>
            <a:ext cx="507341" cy="6547103"/>
          </a:xfrm>
          <a:prstGeom prst="leftBrace">
            <a:avLst>
              <a:gd name="adj1" fmla="val 17725"/>
              <a:gd name="adj2" fmla="val 50000"/>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1" name="TextBox 10">
            <a:extLst>
              <a:ext uri="{FF2B5EF4-FFF2-40B4-BE49-F238E27FC236}">
                <a16:creationId xmlns:a16="http://schemas.microsoft.com/office/drawing/2014/main" id="{A195C6F1-A911-49F5-882B-38B20C9FEF70}"/>
              </a:ext>
            </a:extLst>
          </p:cNvPr>
          <p:cNvSpPr txBox="1"/>
          <p:nvPr/>
        </p:nvSpPr>
        <p:spPr>
          <a:xfrm>
            <a:off x="5361146" y="6294716"/>
            <a:ext cx="1442720" cy="387798"/>
          </a:xfrm>
          <a:prstGeom prst="rect">
            <a:avLst/>
          </a:prstGeom>
          <a:noFill/>
        </p:spPr>
        <p:txBody>
          <a:bodyPr wrap="square" lIns="0" tIns="0" rIns="0" bIns="0" rtlCol="0">
            <a:spAutoFit/>
          </a:bodyPr>
          <a:lstStyle/>
          <a:p>
            <a:pPr marL="0" indent="0" algn="ctr" defTabSz="914400" rtl="0" eaLnBrk="1" latinLnBrk="0" hangingPunct="1">
              <a:lnSpc>
                <a:spcPct val="90000"/>
              </a:lnSpc>
              <a:spcBef>
                <a:spcPts val="0"/>
              </a:spcBef>
              <a:spcAft>
                <a:spcPts val="600"/>
              </a:spcAft>
              <a:buFont typeface="Arial" panose="020B0604020202020204" pitchFamily="34" charset="0"/>
              <a:buNone/>
            </a:pPr>
            <a:r>
              <a:rPr lang="en-US" sz="2800" b="1" dirty="0">
                <a:solidFill>
                  <a:schemeClr val="tx2"/>
                </a:solidFill>
                <a:latin typeface="+mn-lt"/>
                <a:ea typeface="+mn-ea"/>
              </a:rPr>
              <a:t>X</a:t>
            </a:r>
            <a:r>
              <a:rPr lang="en-US" sz="2800" b="1" kern="1200" dirty="0">
                <a:solidFill>
                  <a:schemeClr val="tx2"/>
                </a:solidFill>
                <a:latin typeface="+mn-lt"/>
                <a:ea typeface="+mn-ea"/>
                <a:cs typeface="+mn-cs"/>
              </a:rPr>
              <a:t>n</a:t>
            </a:r>
            <a:endParaRPr lang="en-GB" sz="2800" b="1" kern="1200" dirty="0">
              <a:solidFill>
                <a:schemeClr val="tx2"/>
              </a:solidFill>
              <a:latin typeface="+mn-lt"/>
              <a:ea typeface="+mn-ea"/>
              <a:cs typeface="+mn-cs"/>
            </a:endParaRPr>
          </a:p>
        </p:txBody>
      </p:sp>
    </p:spTree>
    <p:extLst>
      <p:ext uri="{BB962C8B-B14F-4D97-AF65-F5344CB8AC3E}">
        <p14:creationId xmlns:p14="http://schemas.microsoft.com/office/powerpoint/2010/main" val="1952629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AArch64 – Load/Store Instructions</a:t>
            </a:r>
            <a:endParaRPr lang="en-US" dirty="0"/>
          </a:p>
        </p:txBody>
      </p:sp>
      <p:sp>
        <p:nvSpPr>
          <p:cNvPr id="4" name="Content Placeholder 2">
            <a:extLst>
              <a:ext uri="{FF2B5EF4-FFF2-40B4-BE49-F238E27FC236}">
                <a16:creationId xmlns:a16="http://schemas.microsoft.com/office/drawing/2014/main" id="{FF194F87-670A-46B8-99E4-50A62C668ABE}"/>
              </a:ext>
            </a:extLst>
          </p:cNvPr>
          <p:cNvSpPr>
            <a:spLocks noGrp="1"/>
          </p:cNvSpPr>
          <p:nvPr>
            <p:ph idx="1"/>
          </p:nvPr>
        </p:nvSpPr>
        <p:spPr>
          <a:xfrm>
            <a:off x="492125" y="1479468"/>
            <a:ext cx="11180762" cy="4086225"/>
          </a:xfrm>
        </p:spPr>
        <p:txBody>
          <a:bodyPr/>
          <a:lstStyle/>
          <a:p>
            <a:pPr marL="0" indent="0">
              <a:buNone/>
            </a:pPr>
            <a:r>
              <a:rPr lang="en-GB" b="1" dirty="0"/>
              <a:t>LDR</a:t>
            </a:r>
            <a:r>
              <a:rPr lang="en-GB" dirty="0"/>
              <a:t> – load data from an address into a register.</a:t>
            </a:r>
          </a:p>
          <a:p>
            <a:pPr marL="0" indent="0">
              <a:buNone/>
            </a:pPr>
            <a:r>
              <a:rPr lang="en-GB" b="1" dirty="0"/>
              <a:t>STR</a:t>
            </a:r>
            <a:r>
              <a:rPr lang="en-GB" dirty="0"/>
              <a:t> – store data from a register to an address.</a:t>
            </a:r>
          </a:p>
          <a:p>
            <a:pPr marL="0" indent="0">
              <a:buNone/>
            </a:pPr>
            <a:r>
              <a:rPr lang="en-GB" b="1" dirty="0">
                <a:solidFill>
                  <a:schemeClr val="accent1"/>
                </a:solidFill>
                <a:latin typeface="Courier"/>
              </a:rPr>
              <a:t>LDR X0, &lt;addr&gt;  ; load from &lt;addr&gt; into X0</a:t>
            </a:r>
          </a:p>
          <a:p>
            <a:pPr marL="0" indent="0">
              <a:buNone/>
            </a:pPr>
            <a:r>
              <a:rPr lang="en-GB" b="1" dirty="0">
                <a:solidFill>
                  <a:schemeClr val="accent1"/>
                </a:solidFill>
                <a:latin typeface="Courier"/>
              </a:rPr>
              <a:t>STR X0, &lt;addr&gt;  ; store contents of X0 to &lt;addr&gt;</a:t>
            </a:r>
          </a:p>
          <a:p>
            <a:endParaRPr lang="en-GB" b="1" dirty="0">
              <a:solidFill>
                <a:schemeClr val="accent1"/>
              </a:solidFill>
              <a:latin typeface="Courier"/>
            </a:endParaRPr>
          </a:p>
          <a:p>
            <a:pPr marL="0" indent="0">
              <a:buNone/>
            </a:pPr>
            <a:r>
              <a:rPr lang="en-GB" b="1" dirty="0">
                <a:solidFill>
                  <a:schemeClr val="tx1"/>
                </a:solidFill>
                <a:latin typeface="+mj-lt"/>
              </a:rPr>
              <a:t>In these cases, X0 is a 64-bit register, so 64-bits will be loaded or stored from/to memory.</a:t>
            </a:r>
          </a:p>
        </p:txBody>
      </p:sp>
    </p:spTree>
    <p:extLst>
      <p:ext uri="{BB962C8B-B14F-4D97-AF65-F5344CB8AC3E}">
        <p14:creationId xmlns:p14="http://schemas.microsoft.com/office/powerpoint/2010/main" val="26294617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AArch64 – Addressing Modes</a:t>
            </a:r>
            <a:endParaRPr lang="en-US" dirty="0"/>
          </a:p>
        </p:txBody>
      </p:sp>
      <p:sp>
        <p:nvSpPr>
          <p:cNvPr id="4" name="Content Placeholder 2">
            <a:extLst>
              <a:ext uri="{FF2B5EF4-FFF2-40B4-BE49-F238E27FC236}">
                <a16:creationId xmlns:a16="http://schemas.microsoft.com/office/drawing/2014/main" id="{ECE13F0A-3844-4909-9ED6-5B16F98E1195}"/>
              </a:ext>
            </a:extLst>
          </p:cNvPr>
          <p:cNvSpPr>
            <a:spLocks noGrp="1"/>
          </p:cNvSpPr>
          <p:nvPr>
            <p:ph idx="1"/>
          </p:nvPr>
        </p:nvSpPr>
        <p:spPr>
          <a:xfrm>
            <a:off x="492125" y="1479468"/>
            <a:ext cx="11180762" cy="4086225"/>
          </a:xfrm>
        </p:spPr>
        <p:txBody>
          <a:bodyPr/>
          <a:lstStyle/>
          <a:p>
            <a:pPr marL="0" indent="0">
              <a:buNone/>
            </a:pPr>
            <a:r>
              <a:rPr lang="en-GB" b="1" dirty="0"/>
              <a:t>Base register only</a:t>
            </a:r>
            <a:r>
              <a:rPr lang="en-GB" dirty="0"/>
              <a:t>: Address to load/store from is a 64-bit base register. </a:t>
            </a:r>
            <a:r>
              <a:rPr lang="en-GB" b="1" dirty="0">
                <a:solidFill>
                  <a:schemeClr val="accent1"/>
                </a:solidFill>
              </a:rPr>
              <a:t>	</a:t>
            </a:r>
          </a:p>
          <a:p>
            <a:pPr marL="0" indent="0">
              <a:buNone/>
            </a:pPr>
            <a:r>
              <a:rPr lang="en-GB" b="1" dirty="0">
                <a:solidFill>
                  <a:schemeClr val="accent1"/>
                </a:solidFill>
                <a:latin typeface="Courier"/>
              </a:rPr>
              <a:t>	LDR X0, [X1]        ; load from address held in X1</a:t>
            </a:r>
          </a:p>
          <a:p>
            <a:pPr marL="0" indent="0">
              <a:buNone/>
            </a:pPr>
            <a:r>
              <a:rPr lang="en-GB" b="1" dirty="0">
                <a:solidFill>
                  <a:schemeClr val="accent1"/>
                </a:solidFill>
                <a:latin typeface="Courier"/>
              </a:rPr>
              <a:t>	STR X0, [X1]		; store to address held in X1</a:t>
            </a:r>
          </a:p>
          <a:p>
            <a:pPr marL="0" indent="0">
              <a:buNone/>
            </a:pPr>
            <a:r>
              <a:rPr lang="en-GB" b="1" dirty="0"/>
              <a:t>Base plus offset</a:t>
            </a:r>
            <a:r>
              <a:rPr lang="en-GB" dirty="0"/>
              <a:t>: We can add an immediate or register offset (</a:t>
            </a:r>
            <a:r>
              <a:rPr lang="en-GB" b="1" dirty="0"/>
              <a:t>register indexed</a:t>
            </a:r>
            <a:r>
              <a:rPr lang="en-GB" dirty="0"/>
              <a:t>).</a:t>
            </a:r>
          </a:p>
          <a:p>
            <a:pPr marL="0" indent="0">
              <a:buNone/>
            </a:pPr>
            <a:r>
              <a:rPr lang="en-GB" dirty="0"/>
              <a:t>	</a:t>
            </a:r>
            <a:r>
              <a:rPr lang="en-GB" b="1" dirty="0">
                <a:solidFill>
                  <a:schemeClr val="accent1"/>
                </a:solidFill>
                <a:latin typeface="Courier"/>
              </a:rPr>
              <a:t>LDR X0, [X1, #8]	; load from address [X1 + 8 bytes]</a:t>
            </a:r>
          </a:p>
          <a:p>
            <a:pPr marL="0" indent="0">
              <a:buNone/>
            </a:pPr>
            <a:r>
              <a:rPr lang="en-GB" b="1" dirty="0">
                <a:solidFill>
                  <a:schemeClr val="accent1"/>
                </a:solidFill>
                <a:latin typeface="Courier"/>
              </a:rPr>
              <a:t>	LDR X0, [X1, #-8]	; load from address [X1 – 8 bytes]</a:t>
            </a:r>
          </a:p>
          <a:p>
            <a:pPr marL="0" indent="0">
              <a:buNone/>
            </a:pPr>
            <a:r>
              <a:rPr lang="en-GB" b="1" dirty="0">
                <a:solidFill>
                  <a:schemeClr val="accent1"/>
                </a:solidFill>
                <a:latin typeface="Courier"/>
              </a:rPr>
              <a:t>	LDR X0, [X1, X2]	; load from address [X1 + X2]</a:t>
            </a:r>
          </a:p>
          <a:p>
            <a:pPr marL="0" indent="0">
              <a:buNone/>
            </a:pPr>
            <a:r>
              <a:rPr lang="en-GB" b="1" dirty="0">
                <a:solidFill>
                  <a:schemeClr val="accent1"/>
                </a:solidFill>
                <a:latin typeface="Courier"/>
              </a:rPr>
              <a:t>	LDR X0, [X1, X2, LSL #3] ; left-shift X2 three places</a:t>
            </a:r>
            <a:br>
              <a:rPr lang="en-GB" b="1" dirty="0">
                <a:solidFill>
                  <a:schemeClr val="accent1"/>
                </a:solidFill>
                <a:latin typeface="Courier"/>
              </a:rPr>
            </a:br>
            <a:r>
              <a:rPr lang="en-GB" b="1" dirty="0">
                <a:solidFill>
                  <a:schemeClr val="accent1"/>
                </a:solidFill>
                <a:latin typeface="Courier"/>
              </a:rPr>
              <a:t>						  before adding to X1</a:t>
            </a:r>
          </a:p>
          <a:p>
            <a:r>
              <a:rPr lang="en-GB" b="1" dirty="0">
                <a:solidFill>
                  <a:schemeClr val="accent1"/>
                </a:solidFill>
                <a:latin typeface="Courier"/>
              </a:rPr>
              <a:t>						  </a:t>
            </a:r>
          </a:p>
        </p:txBody>
      </p:sp>
    </p:spTree>
    <p:extLst>
      <p:ext uri="{BB962C8B-B14F-4D97-AF65-F5344CB8AC3E}">
        <p14:creationId xmlns:p14="http://schemas.microsoft.com/office/powerpoint/2010/main" val="4318757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AArch64 – Addressing Modes</a:t>
            </a:r>
            <a:endParaRPr lang="en-US" dirty="0"/>
          </a:p>
        </p:txBody>
      </p:sp>
      <p:sp>
        <p:nvSpPr>
          <p:cNvPr id="4" name="Content Placeholder 2">
            <a:extLst>
              <a:ext uri="{FF2B5EF4-FFF2-40B4-BE49-F238E27FC236}">
                <a16:creationId xmlns:a16="http://schemas.microsoft.com/office/drawing/2014/main" id="{9C4EFDFD-5551-4B21-A9B8-C39C8FF91846}"/>
              </a:ext>
            </a:extLst>
          </p:cNvPr>
          <p:cNvSpPr>
            <a:spLocks noGrp="1"/>
          </p:cNvSpPr>
          <p:nvPr>
            <p:ph idx="1"/>
          </p:nvPr>
        </p:nvSpPr>
        <p:spPr>
          <a:xfrm>
            <a:off x="492125" y="1479468"/>
            <a:ext cx="11180762" cy="4086225"/>
          </a:xfrm>
        </p:spPr>
        <p:txBody>
          <a:bodyPr/>
          <a:lstStyle/>
          <a:p>
            <a:pPr marL="0" indent="0">
              <a:buNone/>
            </a:pPr>
            <a:r>
              <a:rPr lang="en-GB" b="1" dirty="0"/>
              <a:t>Pre-indexed</a:t>
            </a:r>
            <a:r>
              <a:rPr lang="en-GB" dirty="0"/>
              <a:t>:  source register changed before load</a:t>
            </a:r>
            <a:endParaRPr lang="en-GB" b="1" dirty="0"/>
          </a:p>
          <a:p>
            <a:pPr marL="0" indent="0">
              <a:buNone/>
            </a:pPr>
            <a:r>
              <a:rPr lang="en-GB" b="1" dirty="0">
                <a:solidFill>
                  <a:schemeClr val="accent1"/>
                </a:solidFill>
              </a:rPr>
              <a:t>	</a:t>
            </a:r>
            <a:r>
              <a:rPr lang="en-GB" b="1" dirty="0">
                <a:solidFill>
                  <a:schemeClr val="accent1"/>
                </a:solidFill>
                <a:latin typeface="Courier"/>
              </a:rPr>
              <a:t>LDR W0, [X1, #4]!   ; equivalent to:</a:t>
            </a:r>
          </a:p>
          <a:p>
            <a:pPr marL="0" indent="0">
              <a:buNone/>
            </a:pPr>
            <a:r>
              <a:rPr lang="en-GB" b="1" dirty="0">
                <a:solidFill>
                  <a:schemeClr val="accent1"/>
                </a:solidFill>
                <a:latin typeface="Courier"/>
              </a:rPr>
              <a:t>						ADD X1, X1, #4</a:t>
            </a:r>
          </a:p>
          <a:p>
            <a:pPr marL="0" indent="0">
              <a:buNone/>
            </a:pPr>
            <a:r>
              <a:rPr lang="en-GB" b="1" dirty="0">
                <a:solidFill>
                  <a:schemeClr val="accent1"/>
                </a:solidFill>
                <a:latin typeface="Courier"/>
              </a:rPr>
              <a:t>						LDR W0, [X1]</a:t>
            </a:r>
          </a:p>
          <a:p>
            <a:pPr marL="0" indent="0">
              <a:buNone/>
            </a:pPr>
            <a:r>
              <a:rPr lang="en-GB" b="1" dirty="0">
                <a:solidFill>
                  <a:schemeClr val="tx1"/>
                </a:solidFill>
              </a:rPr>
              <a:t>Post-indexed</a:t>
            </a:r>
            <a:r>
              <a:rPr lang="en-GB" b="1" dirty="0">
                <a:solidFill>
                  <a:schemeClr val="tx1"/>
                </a:solidFill>
                <a:latin typeface="+mj-lt"/>
              </a:rPr>
              <a:t>:</a:t>
            </a:r>
            <a:r>
              <a:rPr lang="en-GB" b="1" dirty="0">
                <a:solidFill>
                  <a:schemeClr val="accent1"/>
                </a:solidFill>
                <a:latin typeface="Courier"/>
              </a:rPr>
              <a:t> </a:t>
            </a:r>
            <a:r>
              <a:rPr lang="en-GB" dirty="0">
                <a:solidFill>
                  <a:schemeClr val="tx1"/>
                </a:solidFill>
              </a:rPr>
              <a:t>source register </a:t>
            </a:r>
            <a:r>
              <a:rPr lang="en-GB" dirty="0"/>
              <a:t>changed after load</a:t>
            </a:r>
          </a:p>
          <a:p>
            <a:pPr marL="0" indent="0">
              <a:buNone/>
            </a:pPr>
            <a:r>
              <a:rPr lang="en-GB" dirty="0"/>
              <a:t>	</a:t>
            </a:r>
            <a:r>
              <a:rPr lang="en-GB" b="1" dirty="0">
                <a:solidFill>
                  <a:schemeClr val="accent1"/>
                </a:solidFill>
                <a:latin typeface="Courier"/>
              </a:rPr>
              <a:t>LDR W0, [X1], #4    ; equivalent to:</a:t>
            </a:r>
          </a:p>
          <a:p>
            <a:pPr marL="0" indent="0">
              <a:buNone/>
            </a:pPr>
            <a:r>
              <a:rPr lang="en-GB" b="1" dirty="0">
                <a:solidFill>
                  <a:schemeClr val="accent1"/>
                </a:solidFill>
                <a:latin typeface="Courier"/>
              </a:rPr>
              <a:t>						LDR W0, [X1]</a:t>
            </a:r>
          </a:p>
          <a:p>
            <a:pPr marL="0" indent="0">
              <a:buNone/>
            </a:pPr>
            <a:r>
              <a:rPr lang="en-GB" b="1" dirty="0">
                <a:solidFill>
                  <a:schemeClr val="accent1"/>
                </a:solidFill>
                <a:latin typeface="Courier"/>
              </a:rPr>
              <a:t>						ADD X1, X1, #4</a:t>
            </a:r>
          </a:p>
        </p:txBody>
      </p:sp>
    </p:spTree>
    <p:extLst>
      <p:ext uri="{BB962C8B-B14F-4D97-AF65-F5344CB8AC3E}">
        <p14:creationId xmlns:p14="http://schemas.microsoft.com/office/powerpoint/2010/main" val="21600171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AArch64 – Data Processing</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a:xfrm>
            <a:off x="479425" y="1171111"/>
            <a:ext cx="5431518" cy="4948335"/>
          </a:xfrm>
        </p:spPr>
        <p:txBody>
          <a:bodyPr/>
          <a:lstStyle/>
          <a:p>
            <a:pPr>
              <a:buFont typeface="Arial" panose="020B0604020202020204" pitchFamily="34" charset="0"/>
              <a:buChar char="•"/>
            </a:pPr>
            <a:r>
              <a:rPr lang="en-GB" dirty="0"/>
              <a:t>Values in registers can be processed using many different instructions:</a:t>
            </a:r>
          </a:p>
          <a:p>
            <a:pPr marL="741363" lvl="1" indent="-342900"/>
            <a:r>
              <a:rPr lang="en-GB" dirty="0"/>
              <a:t>Arithmetic, logic, data moves, bit field manipulations, shifts, conditional comparisons, etc.</a:t>
            </a:r>
          </a:p>
          <a:p>
            <a:pPr>
              <a:buFont typeface="Arial" panose="020B0604020202020204" pitchFamily="34" charset="0"/>
              <a:buChar char="•"/>
            </a:pPr>
            <a:r>
              <a:rPr lang="en-GB" dirty="0"/>
              <a:t>These instructions always operate between registers, or between a register and an immediate.</a:t>
            </a:r>
            <a:endParaRPr lang="en-US" dirty="0"/>
          </a:p>
        </p:txBody>
      </p:sp>
      <p:sp>
        <p:nvSpPr>
          <p:cNvPr id="4" name="Content Placeholder 2">
            <a:extLst>
              <a:ext uri="{FF2B5EF4-FFF2-40B4-BE49-F238E27FC236}">
                <a16:creationId xmlns:a16="http://schemas.microsoft.com/office/drawing/2014/main" id="{914B10D8-8888-49C0-B1EB-673AF223A9C0}"/>
              </a:ext>
            </a:extLst>
          </p:cNvPr>
          <p:cNvSpPr txBox="1">
            <a:spLocks/>
          </p:cNvSpPr>
          <p:nvPr/>
        </p:nvSpPr>
        <p:spPr>
          <a:xfrm>
            <a:off x="6221413" y="1479468"/>
            <a:ext cx="5451475" cy="4086225"/>
          </a:xfrm>
          <a:prstGeom prst="rect">
            <a:avLst/>
          </a:prstGeom>
        </p:spPr>
        <p:txBody>
          <a:bodyPr vert="horz" lIns="0" tIns="0" rIns="0" bIns="0" rtlCol="0">
            <a:noAutofit/>
          </a:bodyPr>
          <a:lstStyle>
            <a:lvl1pPr marL="0" indent="0" algn="l" rtl="0" eaLnBrk="1" fontAlgn="base" hangingPunct="1">
              <a:lnSpc>
                <a:spcPct val="90000"/>
              </a:lnSpc>
              <a:spcBef>
                <a:spcPct val="0"/>
              </a:spcBef>
              <a:spcAft>
                <a:spcPts val="1600"/>
              </a:spcAft>
              <a:buFont typeface="Calibri" panose="020F0502020204030204" pitchFamily="34" charset="0"/>
              <a:buNone/>
              <a:defRPr sz="2400" kern="1200">
                <a:solidFill>
                  <a:schemeClr val="tx2"/>
                </a:solidFill>
                <a:latin typeface="+mn-lt"/>
                <a:ea typeface="ＭＳ Ｐゴシック" charset="0"/>
                <a:cs typeface="ＭＳ Ｐゴシック" charset="0"/>
              </a:defRPr>
            </a:lvl1pPr>
            <a:lvl2pPr marL="398463" indent="-166688" algn="l" rtl="0" eaLnBrk="1" fontAlgn="base" hangingPunct="1">
              <a:lnSpc>
                <a:spcPct val="90000"/>
              </a:lnSpc>
              <a:spcBef>
                <a:spcPct val="0"/>
              </a:spcBef>
              <a:spcAft>
                <a:spcPts val="1200"/>
              </a:spcAft>
              <a:buClr>
                <a:schemeClr val="accent1"/>
              </a:buClr>
              <a:buSzPct val="80000"/>
              <a:buFont typeface="Arial" panose="020B0604020202020204" pitchFamily="34" charset="0"/>
              <a:buChar char="•"/>
              <a:defRPr kern="1200">
                <a:solidFill>
                  <a:schemeClr val="tx2"/>
                </a:solidFill>
                <a:latin typeface="+mn-lt"/>
                <a:ea typeface="ＭＳ Ｐゴシック" charset="0"/>
                <a:cs typeface="+mn-cs"/>
              </a:defRPr>
            </a:lvl2pPr>
            <a:lvl3pPr marL="855663" indent="-166688" algn="l" rtl="0" eaLnBrk="1" fontAlgn="base" hangingPunct="1">
              <a:lnSpc>
                <a:spcPct val="90000"/>
              </a:lnSpc>
              <a:spcBef>
                <a:spcPct val="0"/>
              </a:spcBef>
              <a:spcAft>
                <a:spcPts val="12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3pPr>
            <a:lvl4pPr marL="1201738" indent="-173038" algn="l" rtl="0" eaLnBrk="1" fontAlgn="base" hangingPunct="1">
              <a:lnSpc>
                <a:spcPct val="90000"/>
              </a:lnSpc>
              <a:spcBef>
                <a:spcPct val="0"/>
              </a:spcBef>
              <a:spcAft>
                <a:spcPts val="800"/>
              </a:spcAft>
              <a:buClr>
                <a:schemeClr val="accent1"/>
              </a:buClr>
              <a:buSzPct val="80000"/>
              <a:buFont typeface="Wingdings" panose="05000000000000000000" pitchFamily="2" charset="2"/>
              <a:buChar char="§"/>
              <a:defRPr kern="1200">
                <a:solidFill>
                  <a:schemeClr val="tx2"/>
                </a:solidFill>
                <a:latin typeface="+mn-lt"/>
                <a:ea typeface="ＭＳ Ｐゴシック" charset="0"/>
                <a:cs typeface="+mn-cs"/>
              </a:defRPr>
            </a:lvl4pPr>
            <a:lvl5pPr marL="1427163" indent="-168275" algn="l" rtl="0" eaLnBrk="1" fontAlgn="base" hangingPunct="1">
              <a:lnSpc>
                <a:spcPct val="90000"/>
              </a:lnSpc>
              <a:spcBef>
                <a:spcPct val="0"/>
              </a:spcBef>
              <a:spcAft>
                <a:spcPts val="800"/>
              </a:spcAft>
              <a:buClr>
                <a:schemeClr val="accent1"/>
              </a:buClr>
              <a:buSzPct val="80000"/>
              <a:buFont typeface="Calibri" panose="020F0502020204030204" pitchFamily="34" charset="0"/>
              <a:buChar char="–"/>
              <a:defRPr kern="1200">
                <a:solidFill>
                  <a:schemeClr val="tx2"/>
                </a:solidFill>
                <a:latin typeface="+mn-lt"/>
                <a:ea typeface="ＭＳ Ｐゴシック" charset="0"/>
                <a:cs typeface="+mn-cs"/>
              </a:defRPr>
            </a:lvl5pPr>
            <a:lvl6pPr marL="16550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6pPr>
            <a:lvl7pPr marL="18836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7pPr>
            <a:lvl8pPr marL="2112264" indent="-164592" algn="l" defTabSz="914400" rtl="0" eaLnBrk="1" latinLnBrk="0" hangingPunct="1">
              <a:lnSpc>
                <a:spcPct val="90000"/>
              </a:lnSpc>
              <a:spcBef>
                <a:spcPts val="0"/>
              </a:spcBef>
              <a:spcAft>
                <a:spcPts val="800"/>
              </a:spcAft>
              <a:buClr>
                <a:schemeClr val="accent1"/>
              </a:buClr>
              <a:buSzPct val="80000"/>
              <a:buFont typeface="Wingdings" panose="05000000000000000000" pitchFamily="2" charset="2"/>
              <a:buChar char="§"/>
              <a:defRPr lang="en-US" sz="1800" kern="1200">
                <a:solidFill>
                  <a:schemeClr val="tx2"/>
                </a:solidFill>
                <a:latin typeface="+mn-lt"/>
                <a:ea typeface="+mn-ea"/>
                <a:cs typeface="+mn-cs"/>
              </a:defRPr>
            </a:lvl8pPr>
            <a:lvl9pPr marL="2340864" indent="-164592" algn="l" defTabSz="914400" rtl="0" eaLnBrk="1" latinLnBrk="0" hangingPunct="1">
              <a:lnSpc>
                <a:spcPct val="90000"/>
              </a:lnSpc>
              <a:spcBef>
                <a:spcPts val="0"/>
              </a:spcBef>
              <a:spcAft>
                <a:spcPts val="800"/>
              </a:spcAft>
              <a:buClr>
                <a:schemeClr val="accent1"/>
              </a:buClr>
              <a:buSzPct val="80000"/>
              <a:buFont typeface="Calibri" panose="020F0502020204030204" pitchFamily="34" charset="0"/>
              <a:buChar char="–"/>
              <a:defRPr lang="en-US" sz="1800" kern="1200">
                <a:solidFill>
                  <a:schemeClr val="tx2"/>
                </a:solidFill>
                <a:latin typeface="+mn-lt"/>
                <a:ea typeface="+mn-ea"/>
                <a:cs typeface="+mn-cs"/>
              </a:defRPr>
            </a:lvl9pPr>
          </a:lstStyle>
          <a:p>
            <a:r>
              <a:rPr lang="en-GB" dirty="0"/>
              <a:t>Example loop:</a:t>
            </a:r>
          </a:p>
          <a:p>
            <a:r>
              <a:rPr lang="en-GB" b="1" dirty="0">
                <a:solidFill>
                  <a:schemeClr val="accent1"/>
                </a:solidFill>
                <a:latin typeface="Courier"/>
              </a:rPr>
              <a:t>	MOV X0, #&lt;loop count&gt;</a:t>
            </a:r>
          </a:p>
          <a:p>
            <a:r>
              <a:rPr lang="en-GB" b="1" dirty="0">
                <a:solidFill>
                  <a:schemeClr val="accent1"/>
                </a:solidFill>
                <a:latin typeface="Courier"/>
              </a:rPr>
              <a:t>Loop:</a:t>
            </a:r>
          </a:p>
          <a:p>
            <a:r>
              <a:rPr lang="en-GB" b="1" dirty="0">
                <a:solidFill>
                  <a:schemeClr val="accent1"/>
                </a:solidFill>
                <a:latin typeface="Courier"/>
              </a:rPr>
              <a:t>	LDR W1, [X2]</a:t>
            </a:r>
          </a:p>
          <a:p>
            <a:r>
              <a:rPr lang="en-GB" b="1" dirty="0">
                <a:solidFill>
                  <a:schemeClr val="accent1"/>
                </a:solidFill>
                <a:latin typeface="Courier"/>
              </a:rPr>
              <a:t>	ADD W1, W1, W3</a:t>
            </a:r>
          </a:p>
          <a:p>
            <a:r>
              <a:rPr lang="en-GB" b="1" dirty="0">
                <a:solidFill>
                  <a:schemeClr val="accent1"/>
                </a:solidFill>
                <a:latin typeface="Courier"/>
              </a:rPr>
              <a:t>	STR W1, [X2], #4</a:t>
            </a:r>
          </a:p>
          <a:p>
            <a:r>
              <a:rPr lang="en-GB" b="1" dirty="0">
                <a:solidFill>
                  <a:schemeClr val="accent1"/>
                </a:solidFill>
                <a:latin typeface="Courier"/>
              </a:rPr>
              <a:t>	SUB X0, X0, #1</a:t>
            </a:r>
          </a:p>
          <a:p>
            <a:r>
              <a:rPr lang="en-GB" b="1" dirty="0">
                <a:solidFill>
                  <a:schemeClr val="accent1"/>
                </a:solidFill>
                <a:latin typeface="Courier"/>
              </a:rPr>
              <a:t>	CBNZ X0, loop</a:t>
            </a:r>
          </a:p>
        </p:txBody>
      </p:sp>
    </p:spTree>
    <p:extLst>
      <p:ext uri="{BB962C8B-B14F-4D97-AF65-F5344CB8AC3E}">
        <p14:creationId xmlns:p14="http://schemas.microsoft.com/office/powerpoint/2010/main" val="11143858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AArch64 - Branching</a:t>
            </a:r>
            <a:endParaRPr lang="en-US" dirty="0"/>
          </a:p>
        </p:txBody>
      </p:sp>
      <p:sp>
        <p:nvSpPr>
          <p:cNvPr id="4" name="Content Placeholder 2">
            <a:extLst>
              <a:ext uri="{FF2B5EF4-FFF2-40B4-BE49-F238E27FC236}">
                <a16:creationId xmlns:a16="http://schemas.microsoft.com/office/drawing/2014/main" id="{6E6C645C-D44B-4D63-9053-8783BB60CBA2}"/>
              </a:ext>
            </a:extLst>
          </p:cNvPr>
          <p:cNvSpPr>
            <a:spLocks noGrp="1"/>
          </p:cNvSpPr>
          <p:nvPr>
            <p:ph idx="1"/>
          </p:nvPr>
        </p:nvSpPr>
        <p:spPr>
          <a:xfrm>
            <a:off x="492125" y="1479468"/>
            <a:ext cx="11180762" cy="4086225"/>
          </a:xfrm>
        </p:spPr>
        <p:txBody>
          <a:bodyPr/>
          <a:lstStyle/>
          <a:p>
            <a:pPr marL="0" indent="0">
              <a:buNone/>
            </a:pPr>
            <a:r>
              <a:rPr lang="en-GB" b="1" dirty="0">
                <a:solidFill>
                  <a:schemeClr val="accent1"/>
                </a:solidFill>
                <a:latin typeface="Courier"/>
              </a:rPr>
              <a:t>B &lt;offset&gt;</a:t>
            </a:r>
          </a:p>
          <a:p>
            <a:pPr marL="0" indent="0">
              <a:buNone/>
            </a:pPr>
            <a:r>
              <a:rPr lang="en-GB" dirty="0"/>
              <a:t>	PC relative branch (+/- 128MB)</a:t>
            </a:r>
          </a:p>
          <a:p>
            <a:pPr marL="0" indent="0">
              <a:buNone/>
            </a:pPr>
            <a:r>
              <a:rPr lang="en-GB" b="1" dirty="0">
                <a:solidFill>
                  <a:schemeClr val="accent1"/>
                </a:solidFill>
                <a:latin typeface="Courier"/>
              </a:rPr>
              <a:t>BL &lt;offset&gt;</a:t>
            </a:r>
          </a:p>
          <a:p>
            <a:pPr marL="0" indent="0">
              <a:buNone/>
            </a:pPr>
            <a:r>
              <a:rPr lang="en-GB" dirty="0"/>
              <a:t>	Similar to B, but also stores return address in LR (link register), likely a function call</a:t>
            </a:r>
          </a:p>
          <a:p>
            <a:pPr marL="0" indent="0">
              <a:buNone/>
            </a:pPr>
            <a:r>
              <a:rPr lang="en-GB" b="1" dirty="0">
                <a:solidFill>
                  <a:schemeClr val="accent1"/>
                </a:solidFill>
                <a:latin typeface="Courier"/>
              </a:rPr>
              <a:t>BR Xm</a:t>
            </a:r>
          </a:p>
          <a:p>
            <a:pPr marL="0" indent="0">
              <a:buNone/>
            </a:pPr>
            <a:r>
              <a:rPr lang="en-GB" dirty="0"/>
              <a:t>	Absolute branch to address stored in </a:t>
            </a:r>
            <a:r>
              <a:rPr lang="en-GB" b="1" dirty="0"/>
              <a:t>Xm</a:t>
            </a:r>
          </a:p>
          <a:p>
            <a:pPr marL="0" indent="0">
              <a:buNone/>
            </a:pPr>
            <a:r>
              <a:rPr lang="en-GB" b="1" dirty="0">
                <a:solidFill>
                  <a:schemeClr val="accent1"/>
                </a:solidFill>
                <a:latin typeface="Courier"/>
              </a:rPr>
              <a:t>BRL Xm</a:t>
            </a:r>
          </a:p>
          <a:p>
            <a:pPr marL="0" indent="0">
              <a:buNone/>
            </a:pPr>
            <a:r>
              <a:rPr lang="en-GB" b="1" dirty="0">
                <a:solidFill>
                  <a:schemeClr val="accent1"/>
                </a:solidFill>
                <a:latin typeface="Courier"/>
              </a:rPr>
              <a:t>	</a:t>
            </a:r>
            <a:r>
              <a:rPr lang="en-GB" dirty="0"/>
              <a:t>Similar to BR, but also stores return address in LR</a:t>
            </a:r>
          </a:p>
        </p:txBody>
      </p:sp>
    </p:spTree>
    <p:extLst>
      <p:ext uri="{BB962C8B-B14F-4D97-AF65-F5344CB8AC3E}">
        <p14:creationId xmlns:p14="http://schemas.microsoft.com/office/powerpoint/2010/main" val="3092939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AArch64 - Branching</a:t>
            </a:r>
            <a:endParaRPr lang="en-US" dirty="0"/>
          </a:p>
        </p:txBody>
      </p:sp>
      <p:sp>
        <p:nvSpPr>
          <p:cNvPr id="4" name="Content Placeholder 2">
            <a:extLst>
              <a:ext uri="{FF2B5EF4-FFF2-40B4-BE49-F238E27FC236}">
                <a16:creationId xmlns:a16="http://schemas.microsoft.com/office/drawing/2014/main" id="{4B8F414C-49AB-4E13-8FAD-8074F5231469}"/>
              </a:ext>
            </a:extLst>
          </p:cNvPr>
          <p:cNvSpPr>
            <a:spLocks noGrp="1"/>
          </p:cNvSpPr>
          <p:nvPr>
            <p:ph idx="1"/>
          </p:nvPr>
        </p:nvSpPr>
        <p:spPr>
          <a:xfrm>
            <a:off x="492125" y="1479468"/>
            <a:ext cx="11180762" cy="4086225"/>
          </a:xfrm>
        </p:spPr>
        <p:txBody>
          <a:bodyPr/>
          <a:lstStyle/>
          <a:p>
            <a:pPr marL="0" indent="0">
              <a:buNone/>
            </a:pPr>
            <a:r>
              <a:rPr lang="en-GB" b="1" dirty="0">
                <a:solidFill>
                  <a:schemeClr val="accent1"/>
                </a:solidFill>
                <a:latin typeface="Courier"/>
              </a:rPr>
              <a:t>RET Xm </a:t>
            </a:r>
            <a:r>
              <a:rPr lang="en-GB" dirty="0"/>
              <a:t>or simply </a:t>
            </a:r>
            <a:r>
              <a:rPr lang="en-GB" b="1" dirty="0">
                <a:solidFill>
                  <a:schemeClr val="accent1"/>
                </a:solidFill>
                <a:latin typeface="Courier"/>
              </a:rPr>
              <a:t>RET</a:t>
            </a:r>
          </a:p>
          <a:p>
            <a:pPr marL="0" indent="0">
              <a:buNone/>
            </a:pPr>
            <a:r>
              <a:rPr lang="en-GB" b="1" dirty="0">
                <a:solidFill>
                  <a:schemeClr val="accent1"/>
                </a:solidFill>
                <a:latin typeface="Courier"/>
              </a:rPr>
              <a:t>	</a:t>
            </a:r>
            <a:r>
              <a:rPr lang="en-GB" dirty="0"/>
              <a:t>- Similar to BR, likely a function return</a:t>
            </a:r>
          </a:p>
          <a:p>
            <a:pPr marL="0" indent="0">
              <a:buNone/>
            </a:pPr>
            <a:r>
              <a:rPr lang="en-GB" dirty="0"/>
              <a:t>	- Uses LR if register is omitted</a:t>
            </a:r>
          </a:p>
          <a:p>
            <a:endParaRPr lang="en-GB" dirty="0"/>
          </a:p>
          <a:p>
            <a:pPr marL="0" indent="0">
              <a:buNone/>
            </a:pPr>
            <a:r>
              <a:rPr lang="en-GB" b="1" dirty="0"/>
              <a:t>Subroutine calls:</a:t>
            </a:r>
          </a:p>
          <a:p>
            <a:pPr marL="0" indent="0">
              <a:buNone/>
            </a:pPr>
            <a:r>
              <a:rPr lang="en-GB" dirty="0"/>
              <a:t>The Link Register (LR) stores the return address when a subroutine call is made. This is then used at the end of our subroutine to return back to the instruction following our subroutine call.</a:t>
            </a:r>
          </a:p>
          <a:p>
            <a:endParaRPr lang="en-GB" dirty="0">
              <a:solidFill>
                <a:schemeClr val="tx1"/>
              </a:solidFill>
            </a:endParaRPr>
          </a:p>
          <a:p>
            <a:endParaRPr lang="en-GB" dirty="0">
              <a:solidFill>
                <a:schemeClr val="tx1"/>
              </a:solidFill>
            </a:endParaRPr>
          </a:p>
          <a:p>
            <a:endParaRPr lang="en-GB" dirty="0">
              <a:solidFill>
                <a:schemeClr val="tx1"/>
              </a:solidFill>
            </a:endParaRPr>
          </a:p>
          <a:p>
            <a:r>
              <a:rPr lang="en-GB" b="1" dirty="0">
                <a:solidFill>
                  <a:schemeClr val="tx1"/>
                </a:solidFill>
                <a:latin typeface="Courier"/>
              </a:rPr>
              <a:t>	</a:t>
            </a:r>
            <a:endParaRPr lang="en-GB" b="1" dirty="0">
              <a:solidFill>
                <a:schemeClr val="accent1"/>
              </a:solidFill>
              <a:latin typeface="Courier"/>
            </a:endParaRPr>
          </a:p>
          <a:p>
            <a:endParaRPr lang="en-GB" dirty="0"/>
          </a:p>
        </p:txBody>
      </p:sp>
    </p:spTree>
    <p:extLst>
      <p:ext uri="{BB962C8B-B14F-4D97-AF65-F5344CB8AC3E}">
        <p14:creationId xmlns:p14="http://schemas.microsoft.com/office/powerpoint/2010/main" val="14356921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AArch64 – Conditional Execution</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p:txBody>
          <a:bodyPr/>
          <a:lstStyle/>
          <a:p>
            <a:pPr marL="0" indent="0">
              <a:buNone/>
            </a:pPr>
            <a:r>
              <a:rPr lang="en-GB" dirty="0"/>
              <a:t>The A64 instruction set does not include the concept of widespread predicated or conditional execution (as earlier Arm ISAs did).</a:t>
            </a:r>
          </a:p>
          <a:p>
            <a:pPr marL="0" indent="0">
              <a:buNone/>
            </a:pPr>
            <a:r>
              <a:rPr lang="en-GB" dirty="0"/>
              <a:t>The NZCV register holds copies of the N, Z, C, and V condition flags. </a:t>
            </a:r>
          </a:p>
          <a:p>
            <a:pPr marL="0" indent="0">
              <a:buNone/>
            </a:pPr>
            <a:r>
              <a:rPr lang="en-GB" dirty="0"/>
              <a:t>A small set of conditional data processing instructions are provided that use the condition flags as an additional input. Only the conditional branch is conditionally executed.</a:t>
            </a:r>
          </a:p>
          <a:p>
            <a:pPr>
              <a:buFont typeface="Arial" panose="020B0604020202020204" pitchFamily="34" charset="0"/>
              <a:buChar char="•"/>
            </a:pPr>
            <a:r>
              <a:rPr lang="en-GB" dirty="0"/>
              <a:t>Conditional branch</a:t>
            </a:r>
          </a:p>
          <a:p>
            <a:pPr>
              <a:buFont typeface="Arial" panose="020B0604020202020204" pitchFamily="34" charset="0"/>
              <a:buChar char="•"/>
            </a:pPr>
            <a:r>
              <a:rPr lang="en-GB" dirty="0"/>
              <a:t>Add/subtract with carry</a:t>
            </a:r>
          </a:p>
          <a:p>
            <a:pPr>
              <a:buFont typeface="Arial" panose="020B0604020202020204" pitchFamily="34" charset="0"/>
              <a:buChar char="•"/>
            </a:pPr>
            <a:r>
              <a:rPr lang="en-GB" dirty="0"/>
              <a:t>Conditional select with increment, negate, or invert</a:t>
            </a:r>
          </a:p>
          <a:p>
            <a:pPr>
              <a:buFont typeface="Arial" panose="020B0604020202020204" pitchFamily="34" charset="0"/>
              <a:buChar char="•"/>
            </a:pPr>
            <a:r>
              <a:rPr lang="en-GB" dirty="0"/>
              <a:t>Conditional compare (set the condition flags)</a:t>
            </a:r>
            <a:endParaRPr lang="en-US" dirty="0"/>
          </a:p>
        </p:txBody>
      </p:sp>
    </p:spTree>
    <p:extLst>
      <p:ext uri="{BB962C8B-B14F-4D97-AF65-F5344CB8AC3E}">
        <p14:creationId xmlns:p14="http://schemas.microsoft.com/office/powerpoint/2010/main" val="1864756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 Simple (32-bit) Processor</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p:txBody>
          <a:bodyPr/>
          <a:lstStyle/>
          <a:p>
            <a:pPr>
              <a:buFont typeface="Arial" panose="020B0604020202020204" pitchFamily="34" charset="0"/>
              <a:buChar char="•"/>
            </a:pPr>
            <a:r>
              <a:rPr lang="en-GB" dirty="0"/>
              <a:t>Let’s assume all our instructions are encoded in 32-bits/</a:t>
            </a:r>
          </a:p>
          <a:p>
            <a:pPr>
              <a:buFont typeface="Arial" panose="020B0604020202020204" pitchFamily="34" charset="0"/>
              <a:buChar char="•"/>
            </a:pPr>
            <a:r>
              <a:rPr lang="en-GB" dirty="0"/>
              <a:t>Our registers and datapath are also 32-bits wide.</a:t>
            </a:r>
          </a:p>
          <a:p>
            <a:pPr>
              <a:buFont typeface="Arial" panose="020B0604020202020204" pitchFamily="34" charset="0"/>
              <a:buChar char="•"/>
            </a:pPr>
            <a:r>
              <a:rPr lang="en-GB" dirty="0"/>
              <a:t>Memory is accessed with a 32-bit address and returns 32-bit data.</a:t>
            </a:r>
          </a:p>
          <a:p>
            <a:pPr>
              <a:buFont typeface="Arial" panose="020B0604020202020204" pitchFamily="34" charset="0"/>
              <a:buChar char="•"/>
            </a:pPr>
            <a:r>
              <a:rPr lang="en-GB" dirty="0"/>
              <a:t>Our processor has 32 registers, hence we must use 5-bits to identify a particular register (as 2^5 =32).</a:t>
            </a:r>
            <a:endParaRPr lang="en-US" dirty="0"/>
          </a:p>
        </p:txBody>
      </p:sp>
    </p:spTree>
    <p:extLst>
      <p:ext uri="{BB962C8B-B14F-4D97-AF65-F5344CB8AC3E}">
        <p14:creationId xmlns:p14="http://schemas.microsoft.com/office/powerpoint/2010/main" val="13140730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AArch64 – Conditional Branches</a:t>
            </a:r>
            <a:endParaRPr lang="en-US" dirty="0"/>
          </a:p>
        </p:txBody>
      </p:sp>
      <p:sp>
        <p:nvSpPr>
          <p:cNvPr id="5" name="Content Placeholder 2">
            <a:extLst>
              <a:ext uri="{FF2B5EF4-FFF2-40B4-BE49-F238E27FC236}">
                <a16:creationId xmlns:a16="http://schemas.microsoft.com/office/drawing/2014/main" id="{7642F21A-E3A5-4372-9C17-3E5F3303BFAD}"/>
              </a:ext>
            </a:extLst>
          </p:cNvPr>
          <p:cNvSpPr>
            <a:spLocks noGrp="1"/>
          </p:cNvSpPr>
          <p:nvPr>
            <p:ph idx="1"/>
          </p:nvPr>
        </p:nvSpPr>
        <p:spPr>
          <a:xfrm>
            <a:off x="479425" y="1171575"/>
            <a:ext cx="11233150" cy="4948238"/>
          </a:xfrm>
        </p:spPr>
        <p:txBody>
          <a:bodyPr/>
          <a:lstStyle/>
          <a:p>
            <a:pPr marL="0" indent="0">
              <a:buNone/>
            </a:pPr>
            <a:r>
              <a:rPr lang="en-GB" b="1" dirty="0">
                <a:solidFill>
                  <a:schemeClr val="accent1"/>
                </a:solidFill>
              </a:rPr>
              <a:t>B.cond</a:t>
            </a:r>
          </a:p>
          <a:p>
            <a:pPr marL="0" indent="0">
              <a:buNone/>
            </a:pPr>
            <a:r>
              <a:rPr lang="en-GB" dirty="0"/>
              <a:t>	Branch to label if condition code evaluates to true, e.g., </a:t>
            </a:r>
          </a:p>
          <a:p>
            <a:pPr marL="0" indent="0">
              <a:buNone/>
            </a:pPr>
            <a:r>
              <a:rPr lang="en-GB" dirty="0"/>
              <a:t>		</a:t>
            </a:r>
            <a:r>
              <a:rPr lang="en-GB" b="1" dirty="0">
                <a:solidFill>
                  <a:schemeClr val="accent1"/>
                </a:solidFill>
                <a:latin typeface="Courier"/>
              </a:rPr>
              <a:t>CMP X0, #5</a:t>
            </a:r>
          </a:p>
          <a:p>
            <a:pPr marL="0" indent="0">
              <a:buNone/>
            </a:pPr>
            <a:r>
              <a:rPr lang="en-GB" b="1" dirty="0">
                <a:solidFill>
                  <a:schemeClr val="accent1"/>
                </a:solidFill>
                <a:latin typeface="Courier"/>
              </a:rPr>
              <a:t>		B.EQ label</a:t>
            </a:r>
          </a:p>
          <a:p>
            <a:pPr marL="0" indent="0">
              <a:buNone/>
            </a:pPr>
            <a:r>
              <a:rPr lang="en-GB" b="1" dirty="0">
                <a:solidFill>
                  <a:schemeClr val="accent1"/>
                </a:solidFill>
                <a:latin typeface="Courier"/>
              </a:rPr>
              <a:t>CBZ/CBNZ </a:t>
            </a:r>
            <a:r>
              <a:rPr lang="en-GB" dirty="0"/>
              <a:t>– branch to label if operand register is zero (CBZ) or not equal to zero (CBNZ)</a:t>
            </a:r>
          </a:p>
          <a:p>
            <a:pPr marL="0" indent="0">
              <a:buNone/>
            </a:pPr>
            <a:r>
              <a:rPr lang="en-GB" b="1" dirty="0">
                <a:solidFill>
                  <a:schemeClr val="accent1"/>
                </a:solidFill>
                <a:latin typeface="Courier"/>
              </a:rPr>
              <a:t>TBZ/TBNZ </a:t>
            </a:r>
            <a:r>
              <a:rPr lang="en-GB" dirty="0"/>
              <a:t>– branch to label if specific bit in operand register is set (TBZ) or clear (TBNZ)</a:t>
            </a:r>
          </a:p>
          <a:p>
            <a:pPr marL="0" indent="0">
              <a:buNone/>
            </a:pPr>
            <a:r>
              <a:rPr lang="en-GB" dirty="0"/>
              <a:t>		</a:t>
            </a:r>
            <a:r>
              <a:rPr lang="en-GB" b="1" dirty="0">
                <a:solidFill>
                  <a:schemeClr val="accent1"/>
                </a:solidFill>
                <a:latin typeface="Courier"/>
              </a:rPr>
              <a:t>TBZ W0, #20, label ; branch if (W0[20]==#0b0)</a:t>
            </a:r>
          </a:p>
        </p:txBody>
      </p:sp>
    </p:spTree>
    <p:extLst>
      <p:ext uri="{BB962C8B-B14F-4D97-AF65-F5344CB8AC3E}">
        <p14:creationId xmlns:p14="http://schemas.microsoft.com/office/powerpoint/2010/main" val="31919939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AArch64- Conditional Operations</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p:txBody>
          <a:bodyPr/>
          <a:lstStyle/>
          <a:p>
            <a:pPr marL="0" indent="0">
              <a:buNone/>
            </a:pPr>
            <a:r>
              <a:rPr lang="en-GB" b="1" dirty="0">
                <a:solidFill>
                  <a:schemeClr val="accent1"/>
                </a:solidFill>
                <a:latin typeface="Courier"/>
              </a:rPr>
              <a:t>CSEL </a:t>
            </a:r>
            <a:r>
              <a:rPr lang="en-GB" dirty="0"/>
              <a:t>– select between two registers based on a condition</a:t>
            </a:r>
          </a:p>
          <a:p>
            <a:pPr marL="0" indent="0">
              <a:buNone/>
            </a:pPr>
            <a:r>
              <a:rPr lang="en-GB" b="1" dirty="0">
                <a:solidFill>
                  <a:schemeClr val="accent1"/>
                </a:solidFill>
                <a:latin typeface="Courier"/>
              </a:rPr>
              <a:t>CSEL X7, X2, X0, EQ ; if (cond==true) X7=X2, else X7=X0</a:t>
            </a:r>
          </a:p>
          <a:p>
            <a:pPr marL="0" indent="0">
              <a:buNone/>
            </a:pPr>
            <a:r>
              <a:rPr lang="en-GB" dirty="0"/>
              <a:t>There are also variants of this that cause the second source register to be incremented, inverted, or negated.</a:t>
            </a:r>
            <a:endParaRPr lang="en-US" dirty="0"/>
          </a:p>
        </p:txBody>
      </p:sp>
    </p:spTree>
    <p:extLst>
      <p:ext uri="{BB962C8B-B14F-4D97-AF65-F5344CB8AC3E}">
        <p14:creationId xmlns:p14="http://schemas.microsoft.com/office/powerpoint/2010/main" val="5558160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666724-9EFA-473A-8410-DC1FED357DA7}"/>
              </a:ext>
            </a:extLst>
          </p:cNvPr>
          <p:cNvSpPr/>
          <p:nvPr/>
        </p:nvSpPr>
        <p:spPr>
          <a:xfrm>
            <a:off x="4100530" y="2967335"/>
            <a:ext cx="3991028" cy="923330"/>
          </a:xfrm>
          <a:prstGeom prst="rect">
            <a:avLst/>
          </a:prstGeom>
          <a:noFill/>
        </p:spPr>
        <p:txBody>
          <a:bodyPr wrap="none" lIns="91440" tIns="45720" rIns="91440" bIns="4572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0" normalizeH="0" baseline="0" noProof="0" dirty="0">
                <a:ln w="0"/>
                <a:solidFill>
                  <a:srgbClr val="0091BD"/>
                </a:solidFill>
                <a:effectLst>
                  <a:outerShdw blurRad="38100" dist="25400" dir="5400000" algn="ctr" rotWithShape="0">
                    <a:srgbClr val="6E747A">
                      <a:alpha val="43000"/>
                    </a:srgbClr>
                  </a:outerShdw>
                </a:effectLst>
                <a:uLnTx/>
                <a:uFillTx/>
                <a:latin typeface="Calibri" panose="020F0502020204030204" pitchFamily="34" charset="0"/>
                <a:ea typeface="ＭＳ Ｐゴシック" panose="020B0600070205080204" pitchFamily="34" charset="-128"/>
                <a:cs typeface="+mn-cs"/>
              </a:rPr>
              <a:t>Backup Slides</a:t>
            </a:r>
          </a:p>
        </p:txBody>
      </p:sp>
    </p:spTree>
    <p:extLst>
      <p:ext uri="{BB962C8B-B14F-4D97-AF65-F5344CB8AC3E}">
        <p14:creationId xmlns:p14="http://schemas.microsoft.com/office/powerpoint/2010/main" val="3989667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The Fundamentals of Computer Design</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a:xfrm>
            <a:off x="479425" y="1171111"/>
            <a:ext cx="5916771" cy="4948335"/>
          </a:xfrm>
        </p:spPr>
        <p:txBody>
          <a:bodyPr/>
          <a:lstStyle/>
          <a:p>
            <a:pPr>
              <a:buFont typeface="Arial" panose="020B0604020202020204" pitchFamily="34" charset="0"/>
              <a:buChar char="•"/>
            </a:pPr>
            <a:r>
              <a:rPr lang="en-GB" dirty="0"/>
              <a:t>Let’s assume our architecture and fabrication technology are fixed.</a:t>
            </a:r>
          </a:p>
          <a:p>
            <a:pPr>
              <a:buFont typeface="Arial" panose="020B0604020202020204" pitchFamily="34" charset="0"/>
              <a:buChar char="•"/>
            </a:pPr>
            <a:r>
              <a:rPr lang="en-GB" dirty="0"/>
              <a:t>There are still many different microarchitectural design choices.</a:t>
            </a:r>
          </a:p>
          <a:p>
            <a:pPr>
              <a:buFont typeface="Arial" panose="020B0604020202020204" pitchFamily="34" charset="0"/>
              <a:buChar char="•"/>
            </a:pPr>
            <a:r>
              <a:rPr lang="en-GB" dirty="0"/>
              <a:t>If we want to minimize power consumption, the “best” microarchitecture will depend on the required performance.</a:t>
            </a:r>
            <a:endParaRPr lang="en-US" dirty="0"/>
          </a:p>
        </p:txBody>
      </p:sp>
      <p:pic>
        <p:nvPicPr>
          <p:cNvPr id="4" name="Picture 3">
            <a:extLst>
              <a:ext uri="{FF2B5EF4-FFF2-40B4-BE49-F238E27FC236}">
                <a16:creationId xmlns:a16="http://schemas.microsoft.com/office/drawing/2014/main" id="{DF5A0D66-776D-4A07-81FB-EB40DC91816A}"/>
              </a:ext>
            </a:extLst>
          </p:cNvPr>
          <p:cNvPicPr>
            <a:picLocks noChangeAspect="1"/>
          </p:cNvPicPr>
          <p:nvPr/>
        </p:nvPicPr>
        <p:blipFill>
          <a:blip r:embed="rId3"/>
          <a:stretch>
            <a:fillRect/>
          </a:stretch>
        </p:blipFill>
        <p:spPr>
          <a:xfrm>
            <a:off x="6396196" y="1046920"/>
            <a:ext cx="5418755" cy="4326835"/>
          </a:xfrm>
          <a:prstGeom prst="rect">
            <a:avLst/>
          </a:prstGeom>
        </p:spPr>
      </p:pic>
      <p:sp>
        <p:nvSpPr>
          <p:cNvPr id="5" name="TextBox 4">
            <a:extLst>
              <a:ext uri="{FF2B5EF4-FFF2-40B4-BE49-F238E27FC236}">
                <a16:creationId xmlns:a16="http://schemas.microsoft.com/office/drawing/2014/main" id="{52A09B61-96EB-43C0-B709-776502CB54E1}"/>
              </a:ext>
            </a:extLst>
          </p:cNvPr>
          <p:cNvSpPr txBox="1"/>
          <p:nvPr/>
        </p:nvSpPr>
        <p:spPr>
          <a:xfrm>
            <a:off x="6871915" y="5492223"/>
            <a:ext cx="4711148" cy="923330"/>
          </a:xfrm>
          <a:prstGeom prst="rect">
            <a:avLst/>
          </a:prstGeom>
          <a:noFill/>
        </p:spPr>
        <p:txBody>
          <a:bodyPr wrap="square" lIns="0" tIns="0" rIns="0" bIns="0" rtlCol="0">
            <a:spAutoFit/>
          </a:bodyPr>
          <a:lstStyle/>
          <a:p>
            <a:r>
              <a:rPr lang="en-GB" sz="1200" dirty="0"/>
              <a:t>O. Azizi, A. Omid &amp; A. </a:t>
            </a:r>
            <a:r>
              <a:rPr lang="en-GB" sz="1200" dirty="0" err="1"/>
              <a:t>Mahesri</a:t>
            </a:r>
            <a:r>
              <a:rPr lang="en-GB" sz="1200" dirty="0"/>
              <a:t>, M. Aqeel &amp; B. Lee, L. Benjamin &amp; S. Patel, P. Sanjay &amp; M. Horowitz. </a:t>
            </a:r>
            <a:r>
              <a:rPr lang="en-GB" sz="1200" i="1" dirty="0"/>
              <a:t>Energy-performance </a:t>
            </a:r>
            <a:r>
              <a:rPr lang="en-GB" sz="1200" i="1" dirty="0" err="1"/>
              <a:t>tradeoffs</a:t>
            </a:r>
            <a:r>
              <a:rPr lang="en-GB" sz="1200" i="1" dirty="0"/>
              <a:t> in processor architecture and circuit design: A marginal cost analysis</a:t>
            </a:r>
            <a:r>
              <a:rPr lang="en-GB" sz="1200" dirty="0"/>
              <a:t>, 2010. ACM SIGARCH Computer Architecture News. 38. 26-36. 10.1145/1815961.1815967.  </a:t>
            </a:r>
          </a:p>
        </p:txBody>
      </p:sp>
    </p:spTree>
    <p:extLst>
      <p:ext uri="{BB962C8B-B14F-4D97-AF65-F5344CB8AC3E}">
        <p14:creationId xmlns:p14="http://schemas.microsoft.com/office/powerpoint/2010/main" val="23392382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AArch64 – How Does It Differ from Older Arm ISAs?</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p:txBody>
          <a:bodyPr/>
          <a:lstStyle/>
          <a:p>
            <a:pPr>
              <a:buFont typeface="Arial" panose="020B0604020202020204" pitchFamily="34" charset="0"/>
              <a:buChar char="•"/>
            </a:pPr>
            <a:r>
              <a:rPr lang="en-GB" dirty="0"/>
              <a:t>Conditional execution mostly dropped</a:t>
            </a:r>
          </a:p>
          <a:p>
            <a:pPr>
              <a:buFont typeface="Arial" panose="020B0604020202020204" pitchFamily="34" charset="0"/>
              <a:buChar char="•"/>
            </a:pPr>
            <a:r>
              <a:rPr lang="en-GB" dirty="0"/>
              <a:t>No free shifts in arithmetic instructions</a:t>
            </a:r>
          </a:p>
          <a:p>
            <a:pPr>
              <a:buFont typeface="Arial" panose="020B0604020202020204" pitchFamily="34" charset="0"/>
              <a:buChar char="•"/>
            </a:pPr>
            <a:r>
              <a:rPr lang="en-GB" dirty="0"/>
              <a:t>Program counter not a part of integer register set</a:t>
            </a:r>
          </a:p>
          <a:p>
            <a:pPr>
              <a:buFont typeface="Arial" panose="020B0604020202020204" pitchFamily="34" charset="0"/>
              <a:buChar char="•"/>
            </a:pPr>
            <a:r>
              <a:rPr lang="en-GB" dirty="0"/>
              <a:t>No load/store multiple instructions</a:t>
            </a:r>
          </a:p>
          <a:p>
            <a:pPr>
              <a:buFont typeface="Arial" panose="020B0604020202020204" pitchFamily="34" charset="0"/>
              <a:buChar char="•"/>
            </a:pPr>
            <a:r>
              <a:rPr lang="en-GB" dirty="0"/>
              <a:t>Adopts a more regular instruction encoding</a:t>
            </a:r>
            <a:endParaRPr lang="en-US" dirty="0"/>
          </a:p>
        </p:txBody>
      </p:sp>
    </p:spTree>
    <p:extLst>
      <p:ext uri="{BB962C8B-B14F-4D97-AF65-F5344CB8AC3E}">
        <p14:creationId xmlns:p14="http://schemas.microsoft.com/office/powerpoint/2010/main" val="1430979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Compressed Instruction Sets</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p:txBody>
          <a:bodyPr/>
          <a:lstStyle/>
          <a:p>
            <a:pPr>
              <a:buFont typeface="Arial" panose="020B0604020202020204" pitchFamily="34" charset="0"/>
              <a:buChar char="•"/>
            </a:pPr>
            <a:r>
              <a:rPr lang="en-GB" dirty="0"/>
              <a:t>We could encode instructions using 16-bits to produce much smaller programs.</a:t>
            </a:r>
          </a:p>
          <a:p>
            <a:pPr>
              <a:buFont typeface="Arial" panose="020B0604020202020204" pitchFamily="34" charset="0"/>
              <a:buChar char="•"/>
            </a:pPr>
            <a:r>
              <a:rPr lang="en-GB" dirty="0"/>
              <a:t>This improved code density would come at the cost of some performance.</a:t>
            </a:r>
          </a:p>
          <a:p>
            <a:pPr>
              <a:buFont typeface="Arial" panose="020B0604020202020204" pitchFamily="34" charset="0"/>
              <a:buChar char="•"/>
            </a:pPr>
            <a:r>
              <a:rPr lang="en-GB" dirty="0"/>
              <a:t>The T32 (Thumb-2) instruction set (part of the Armv8 AArch32 execution state) allows us to mix 16- and some 32-bit instructions (without a mode change).</a:t>
            </a:r>
          </a:p>
          <a:p>
            <a:pPr marL="0" indent="0">
              <a:buNone/>
            </a:pPr>
            <a:r>
              <a:rPr lang="en-GB" dirty="0"/>
              <a:t>This allows us to improve code density and maintain performance, e.g., in performance critical loops.</a:t>
            </a:r>
            <a:endParaRPr lang="en-US" dirty="0"/>
          </a:p>
        </p:txBody>
      </p:sp>
    </p:spTree>
    <p:extLst>
      <p:ext uri="{BB962C8B-B14F-4D97-AF65-F5344CB8AC3E}">
        <p14:creationId xmlns:p14="http://schemas.microsoft.com/office/powerpoint/2010/main" val="22381499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Specifying More Work in One Instruction</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p:txBody>
          <a:bodyPr/>
          <a:lstStyle/>
          <a:p>
            <a:pPr>
              <a:buFont typeface="Arial" panose="020B0604020202020204" pitchFamily="34" charset="0"/>
              <a:buChar char="•"/>
            </a:pPr>
            <a:r>
              <a:rPr lang="en-GB" dirty="0"/>
              <a:t>It is often beneficial to specify more work in a single instruction if this simplifies our hardware or enables us to make better use of it.</a:t>
            </a:r>
          </a:p>
          <a:p>
            <a:pPr marL="741363" lvl="1" indent="-342900"/>
            <a:r>
              <a:rPr lang="en-GB" dirty="0"/>
              <a:t>See earlier comments regarding Armv8 addressing modes.</a:t>
            </a:r>
          </a:p>
          <a:p>
            <a:pPr>
              <a:buFont typeface="Arial" panose="020B0604020202020204" pitchFamily="34" charset="0"/>
              <a:buChar char="•"/>
            </a:pPr>
            <a:r>
              <a:rPr lang="en-GB" dirty="0"/>
              <a:t>Going further, </a:t>
            </a:r>
            <a:r>
              <a:rPr lang="en-GB" i="1" dirty="0"/>
              <a:t>w</a:t>
            </a:r>
            <a:r>
              <a:rPr lang="en-GB" dirty="0"/>
              <a:t>e might be able to specify more work and hence fetch fewer instructions, or perform more work per cycle. </a:t>
            </a:r>
          </a:p>
          <a:p>
            <a:pPr>
              <a:buFont typeface="Arial" panose="020B0604020202020204" pitchFamily="34" charset="0"/>
              <a:buChar char="•"/>
            </a:pPr>
            <a:r>
              <a:rPr lang="en-GB" dirty="0"/>
              <a:t>We might actually also be able to reduce fetch and control overheads in this way, </a:t>
            </a:r>
            <a:r>
              <a:rPr lang="en-GB" i="1" dirty="0"/>
              <a:t>e.g., </a:t>
            </a:r>
            <a:r>
              <a:rPr lang="en-GB" dirty="0"/>
              <a:t>SIMD or vector instructions.</a:t>
            </a:r>
            <a:endParaRPr lang="en-US" dirty="0"/>
          </a:p>
        </p:txBody>
      </p:sp>
    </p:spTree>
    <p:extLst>
      <p:ext uri="{BB962C8B-B14F-4D97-AF65-F5344CB8AC3E}">
        <p14:creationId xmlns:p14="http://schemas.microsoft.com/office/powerpoint/2010/main" val="32881515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Early RISC Ideas: IBM 801 (~1974-1980)</a:t>
            </a:r>
            <a:endParaRPr lang="en-US" dirty="0"/>
          </a:p>
        </p:txBody>
      </p:sp>
      <p:sp>
        <p:nvSpPr>
          <p:cNvPr id="3" name="Content Placeholder 2">
            <a:extLst>
              <a:ext uri="{FF2B5EF4-FFF2-40B4-BE49-F238E27FC236}">
                <a16:creationId xmlns:a16="http://schemas.microsoft.com/office/drawing/2014/main" id="{05D9D4F9-B7DE-47D5-8428-AA1654B9B46C}"/>
              </a:ext>
            </a:extLst>
          </p:cNvPr>
          <p:cNvSpPr>
            <a:spLocks noGrp="1"/>
          </p:cNvSpPr>
          <p:nvPr>
            <p:ph idx="1"/>
          </p:nvPr>
        </p:nvSpPr>
        <p:spPr>
          <a:xfrm>
            <a:off x="479425" y="1171111"/>
            <a:ext cx="5990907" cy="4948335"/>
          </a:xfrm>
        </p:spPr>
        <p:txBody>
          <a:bodyPr/>
          <a:lstStyle/>
          <a:p>
            <a:pPr marL="0" indent="0">
              <a:buNone/>
            </a:pPr>
            <a:r>
              <a:rPr lang="en-GB" dirty="0"/>
              <a:t>The IBM 801’s architectural aims to:</a:t>
            </a:r>
          </a:p>
          <a:p>
            <a:pPr>
              <a:buFont typeface="Arial" panose="020B0604020202020204" pitchFamily="34" charset="0"/>
              <a:buChar char="•"/>
            </a:pPr>
            <a:r>
              <a:rPr lang="en-GB" dirty="0"/>
              <a:t>Make effective use of the registers and ensure registers are general-purpose.</a:t>
            </a:r>
          </a:p>
          <a:p>
            <a:pPr>
              <a:buFont typeface="Arial" panose="020B0604020202020204" pitchFamily="34" charset="0"/>
              <a:buChar char="•"/>
            </a:pPr>
            <a:r>
              <a:rPr lang="en-GB" dirty="0"/>
              <a:t>Avoid complex instructions where the same effects can be realized by simple ones. Ensure hard-wired control is possible.</a:t>
            </a:r>
          </a:p>
          <a:p>
            <a:pPr>
              <a:buFont typeface="Arial" panose="020B0604020202020204" pitchFamily="34" charset="0"/>
              <a:buChar char="•"/>
            </a:pPr>
            <a:r>
              <a:rPr lang="en-GB" dirty="0"/>
              <a:t>Use separate instruction and data caches</a:t>
            </a:r>
          </a:p>
          <a:p>
            <a:pPr>
              <a:buFont typeface="Arial" panose="020B0604020202020204" pitchFamily="34" charset="0"/>
              <a:buChar char="•"/>
            </a:pPr>
            <a:r>
              <a:rPr lang="en-GB" dirty="0"/>
              <a:t>Ensure all instructions are usable by compilers.</a:t>
            </a:r>
          </a:p>
          <a:p>
            <a:pPr>
              <a:buFont typeface="Arial" panose="020B0604020202020204" pitchFamily="34" charset="0"/>
              <a:buChar char="•"/>
            </a:pPr>
            <a:r>
              <a:rPr lang="en-GB" dirty="0"/>
              <a:t>Provide an optimizing compiler.</a:t>
            </a:r>
            <a:endParaRPr lang="en-US" dirty="0"/>
          </a:p>
        </p:txBody>
      </p:sp>
      <p:sp>
        <p:nvSpPr>
          <p:cNvPr id="6" name="Rectangle 5">
            <a:extLst>
              <a:ext uri="{FF2B5EF4-FFF2-40B4-BE49-F238E27FC236}">
                <a16:creationId xmlns:a16="http://schemas.microsoft.com/office/drawing/2014/main" id="{39A1365A-8D69-471A-9EF9-804AA08D87EB}"/>
              </a:ext>
            </a:extLst>
          </p:cNvPr>
          <p:cNvSpPr/>
          <p:nvPr/>
        </p:nvSpPr>
        <p:spPr>
          <a:xfrm>
            <a:off x="9639300" y="4732020"/>
            <a:ext cx="1844040"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Rectangle 6">
            <a:extLst>
              <a:ext uri="{FF2B5EF4-FFF2-40B4-BE49-F238E27FC236}">
                <a16:creationId xmlns:a16="http://schemas.microsoft.com/office/drawing/2014/main" id="{A491894C-8F03-4237-A1ED-281395874B05}"/>
              </a:ext>
            </a:extLst>
          </p:cNvPr>
          <p:cNvSpPr/>
          <p:nvPr/>
        </p:nvSpPr>
        <p:spPr>
          <a:xfrm>
            <a:off x="7136780" y="1171111"/>
            <a:ext cx="4575795" cy="4426801"/>
          </a:xfrm>
          <a:prstGeom prst="rect">
            <a:avLst/>
          </a:prstGeom>
          <a:solidFill>
            <a:srgbClr val="7B7F9C">
              <a:alpha val="1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80000" tIns="108000" rIns="180000" rtlCol="0" anchor="ctr"/>
          <a:lstStyle/>
          <a:p>
            <a:pPr algn="ctr"/>
            <a:endParaRPr lang="en-GB" b="1" dirty="0">
              <a:solidFill>
                <a:schemeClr val="tx1"/>
              </a:solidFill>
            </a:endParaRPr>
          </a:p>
          <a:p>
            <a:pPr algn="ctr"/>
            <a:endParaRPr lang="en-GB" b="1" dirty="0">
              <a:solidFill>
                <a:schemeClr val="tx1"/>
              </a:solidFill>
              <a:latin typeface="Times New Roman" panose="02020603050405020304" pitchFamily="18" charset="0"/>
              <a:cs typeface="Times New Roman" panose="02020603050405020304" pitchFamily="18" charset="0"/>
            </a:endParaRPr>
          </a:p>
          <a:p>
            <a:pPr algn="ctr"/>
            <a:r>
              <a:rPr lang="en-GB" b="1" dirty="0">
                <a:solidFill>
                  <a:schemeClr val="tx1"/>
                </a:solidFill>
                <a:latin typeface="Times New Roman" panose="02020603050405020304" pitchFamily="18" charset="0"/>
                <a:cs typeface="Times New Roman" panose="02020603050405020304" pitchFamily="18" charset="0"/>
              </a:rPr>
              <a:t>“In some sense, the 801 appears to be rushing in the opposite direction to the conventional wisdom of this field. Namely, everyone else is busily moving software into hardware and we are clearly moving hardware into software. Rather than consuming the projected cheaper, faster hardware, we are engaged in an effort to save circuits, cut path lengths and reduce functions at every level of the normal hierarchy.” </a:t>
            </a:r>
          </a:p>
          <a:p>
            <a:pPr algn="ctr"/>
            <a:endParaRPr lang="en-GB" dirty="0">
              <a:solidFill>
                <a:schemeClr val="tx1"/>
              </a:solidFill>
            </a:endParaRPr>
          </a:p>
          <a:p>
            <a:pPr algn="ctr"/>
            <a:r>
              <a:rPr lang="en-GB" dirty="0">
                <a:solidFill>
                  <a:schemeClr val="tx2"/>
                </a:solidFill>
              </a:rPr>
              <a:t>From “The 801 Microcomputer – An Overview”, Internal IBM memo, 1976.</a:t>
            </a:r>
          </a:p>
          <a:p>
            <a:pPr algn="ctr"/>
            <a:endParaRPr lang="en-GB" dirty="0">
              <a:solidFill>
                <a:schemeClr val="tx1"/>
              </a:solidFill>
            </a:endParaRPr>
          </a:p>
          <a:p>
            <a:pPr algn="ctr"/>
            <a:endParaRPr lang="en-GB" dirty="0">
              <a:solidFill>
                <a:schemeClr val="tx1"/>
              </a:solidFill>
            </a:endParaRPr>
          </a:p>
          <a:p>
            <a:pPr algn="ctr"/>
            <a:endParaRPr lang="en-GB" dirty="0">
              <a:solidFill>
                <a:schemeClr val="tx1"/>
              </a:solidFill>
            </a:endParaRPr>
          </a:p>
        </p:txBody>
      </p:sp>
    </p:spTree>
    <p:extLst>
      <p:ext uri="{BB962C8B-B14F-4D97-AF65-F5344CB8AC3E}">
        <p14:creationId xmlns:p14="http://schemas.microsoft.com/office/powerpoint/2010/main" val="408961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a:xfrm>
            <a:off x="479425" y="476250"/>
            <a:ext cx="11233150" cy="654760"/>
          </a:xfrm>
        </p:spPr>
        <p:txBody>
          <a:bodyPr/>
          <a:lstStyle/>
          <a:p>
            <a:r>
              <a:rPr lang="en-GB" dirty="0"/>
              <a:t>A Processor Datapath – Encoding Instructions</a:t>
            </a:r>
            <a:endParaRPr lang="en-US" dirty="0"/>
          </a:p>
        </p:txBody>
      </p:sp>
      <p:sp>
        <p:nvSpPr>
          <p:cNvPr id="4" name="Content Placeholder 2">
            <a:extLst>
              <a:ext uri="{FF2B5EF4-FFF2-40B4-BE49-F238E27FC236}">
                <a16:creationId xmlns:a16="http://schemas.microsoft.com/office/drawing/2014/main" id="{1AAE2F6C-49B9-4A5E-A85D-91948C5EBE1E}"/>
              </a:ext>
            </a:extLst>
          </p:cNvPr>
          <p:cNvSpPr>
            <a:spLocks noGrp="1"/>
          </p:cNvSpPr>
          <p:nvPr>
            <p:ph idx="1"/>
          </p:nvPr>
        </p:nvSpPr>
        <p:spPr>
          <a:xfrm>
            <a:off x="492125" y="1479468"/>
            <a:ext cx="11180762" cy="2698085"/>
          </a:xfrm>
        </p:spPr>
        <p:txBody>
          <a:bodyPr/>
          <a:lstStyle/>
          <a:p>
            <a:r>
              <a:rPr lang="en-GB" dirty="0"/>
              <a:t>A simple data processing instruction may have the following format, where </a:t>
            </a:r>
            <a:r>
              <a:rPr lang="en-GB" dirty="0">
                <a:latin typeface="Courier"/>
              </a:rPr>
              <a:t>Operand2</a:t>
            </a:r>
            <a:r>
              <a:rPr lang="en-GB" dirty="0"/>
              <a:t> may be a register or immediate value.</a:t>
            </a:r>
          </a:p>
          <a:p>
            <a:endParaRPr lang="en-GB" dirty="0"/>
          </a:p>
          <a:p>
            <a:endParaRPr lang="en-GB" dirty="0"/>
          </a:p>
          <a:p>
            <a:r>
              <a:rPr lang="en-GB" dirty="0"/>
              <a:t>Given 32-bits to encode our instructions, we may invent two simple instruction encoding formats for our processor, e.g.:</a:t>
            </a:r>
          </a:p>
          <a:p>
            <a:endParaRPr lang="en-GB" dirty="0"/>
          </a:p>
          <a:p>
            <a:endParaRPr lang="en-GB" dirty="0"/>
          </a:p>
          <a:p>
            <a:endParaRPr lang="en-GB" dirty="0"/>
          </a:p>
          <a:p>
            <a:endParaRPr lang="en-GB" dirty="0"/>
          </a:p>
        </p:txBody>
      </p:sp>
      <p:sp>
        <p:nvSpPr>
          <p:cNvPr id="5" name="Rectangle 1">
            <a:extLst>
              <a:ext uri="{FF2B5EF4-FFF2-40B4-BE49-F238E27FC236}">
                <a16:creationId xmlns:a16="http://schemas.microsoft.com/office/drawing/2014/main" id="{CEE73D73-CC09-4422-AD08-1F88C06440CC}"/>
              </a:ext>
            </a:extLst>
          </p:cNvPr>
          <p:cNvSpPr>
            <a:spLocks noChangeArrowheads="1"/>
          </p:cNvSpPr>
          <p:nvPr/>
        </p:nvSpPr>
        <p:spPr bwMode="auto">
          <a:xfrm>
            <a:off x="847022" y="2509962"/>
            <a:ext cx="6602931" cy="461665"/>
          </a:xfrm>
          <a:prstGeom prst="rect">
            <a:avLst/>
          </a:prstGeom>
          <a:solidFill>
            <a:srgbClr val="E6E6E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dirty="0">
                <a:ln>
                  <a:noFill/>
                </a:ln>
                <a:solidFill>
                  <a:srgbClr val="333E48"/>
                </a:solidFill>
                <a:effectLst/>
                <a:latin typeface="Courier"/>
              </a:rPr>
              <a:t>Instruction Rd, Rs, Operand2</a:t>
            </a:r>
            <a:r>
              <a:rPr kumimoji="0" lang="en-US" altLang="en-US" sz="2400" b="0" i="0" u="none" strike="noStrike" cap="none" normalizeH="0" baseline="0" dirty="0">
                <a:ln>
                  <a:noFill/>
                </a:ln>
                <a:solidFill>
                  <a:schemeClr val="tx1"/>
                </a:solidFill>
                <a:effectLst/>
              </a:rPr>
              <a:t> </a:t>
            </a:r>
            <a:endParaRPr kumimoji="0" lang="en-US" altLang="en-US" sz="2400" b="0" i="0" u="none" strike="noStrike" cap="none" normalizeH="0" baseline="0" dirty="0">
              <a:ln>
                <a:noFill/>
              </a:ln>
              <a:solidFill>
                <a:schemeClr val="tx1"/>
              </a:solidFill>
              <a:effectLst/>
              <a:latin typeface="Arial" panose="020B0604020202020204" pitchFamily="34" charset="0"/>
            </a:endParaRPr>
          </a:p>
        </p:txBody>
      </p:sp>
      <p:graphicFrame>
        <p:nvGraphicFramePr>
          <p:cNvPr id="6" name="Table 5">
            <a:extLst>
              <a:ext uri="{FF2B5EF4-FFF2-40B4-BE49-F238E27FC236}">
                <a16:creationId xmlns:a16="http://schemas.microsoft.com/office/drawing/2014/main" id="{BC03A002-4BDA-4881-95A8-7F5AF2DAA86E}"/>
              </a:ext>
            </a:extLst>
          </p:cNvPr>
          <p:cNvGraphicFramePr>
            <a:graphicFrameLocks noGrp="1"/>
          </p:cNvGraphicFramePr>
          <p:nvPr>
            <p:extLst>
              <p:ext uri="{D42A27DB-BD31-4B8C-83A1-F6EECF244321}">
                <p14:modId xmlns:p14="http://schemas.microsoft.com/office/powerpoint/2010/main" val="4243910589"/>
              </p:ext>
            </p:extLst>
          </p:nvPr>
        </p:nvGraphicFramePr>
        <p:xfrm>
          <a:off x="1470888" y="4694996"/>
          <a:ext cx="8577775" cy="457200"/>
        </p:xfrm>
        <a:graphic>
          <a:graphicData uri="http://schemas.openxmlformats.org/drawingml/2006/table">
            <a:tbl>
              <a:tblPr firstRow="1" bandRow="1">
                <a:tableStyleId>{2D5ABB26-0587-4C30-8999-92F81FD0307C}</a:tableStyleId>
              </a:tblPr>
              <a:tblGrid>
                <a:gridCol w="1715555">
                  <a:extLst>
                    <a:ext uri="{9D8B030D-6E8A-4147-A177-3AD203B41FA5}">
                      <a16:colId xmlns:a16="http://schemas.microsoft.com/office/drawing/2014/main" val="1024391788"/>
                    </a:ext>
                  </a:extLst>
                </a:gridCol>
                <a:gridCol w="1715555">
                  <a:extLst>
                    <a:ext uri="{9D8B030D-6E8A-4147-A177-3AD203B41FA5}">
                      <a16:colId xmlns:a16="http://schemas.microsoft.com/office/drawing/2014/main" val="1587187768"/>
                    </a:ext>
                  </a:extLst>
                </a:gridCol>
                <a:gridCol w="1715555">
                  <a:extLst>
                    <a:ext uri="{9D8B030D-6E8A-4147-A177-3AD203B41FA5}">
                      <a16:colId xmlns:a16="http://schemas.microsoft.com/office/drawing/2014/main" val="3676686172"/>
                    </a:ext>
                  </a:extLst>
                </a:gridCol>
                <a:gridCol w="1715555">
                  <a:extLst>
                    <a:ext uri="{9D8B030D-6E8A-4147-A177-3AD203B41FA5}">
                      <a16:colId xmlns:a16="http://schemas.microsoft.com/office/drawing/2014/main" val="3022588486"/>
                    </a:ext>
                  </a:extLst>
                </a:gridCol>
                <a:gridCol w="1715555">
                  <a:extLst>
                    <a:ext uri="{9D8B030D-6E8A-4147-A177-3AD203B41FA5}">
                      <a16:colId xmlns:a16="http://schemas.microsoft.com/office/drawing/2014/main" val="2774791482"/>
                    </a:ext>
                  </a:extLst>
                </a:gridCol>
              </a:tblGrid>
              <a:tr h="370840">
                <a:tc>
                  <a:txBody>
                    <a:bodyPr/>
                    <a:lstStyle/>
                    <a:p>
                      <a:pPr algn="ctr"/>
                      <a:r>
                        <a:rPr lang="en-GB" sz="2400" dirty="0">
                          <a:latin typeface="Courier New" panose="02070309020205020404" pitchFamily="49" charset="0"/>
                          <a:cs typeface="Courier New" panose="02070309020205020404" pitchFamily="49" charset="0"/>
                        </a:rPr>
                        <a:t>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latin typeface="Courier New" panose="02070309020205020404" pitchFamily="49" charset="0"/>
                          <a:cs typeface="Courier New" panose="02070309020205020404" pitchFamily="49" charset="0"/>
                        </a:rPr>
                        <a:t>rs1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latin typeface="Courier New" panose="02070309020205020404" pitchFamily="49" charset="0"/>
                          <a:cs typeface="Courier New" panose="02070309020205020404" pitchFamily="49" charset="0"/>
                        </a:rPr>
                        <a:t>rs2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latin typeface="Courier New" panose="02070309020205020404" pitchFamily="49" charset="0"/>
                          <a:cs typeface="Courier New" panose="02070309020205020404" pitchFamily="49" charset="0"/>
                        </a:rPr>
                        <a:t>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GB" sz="2400" dirty="0">
                          <a:latin typeface="Courier New" panose="02070309020205020404" pitchFamily="49" charset="0"/>
                          <a:cs typeface="Courier New" panose="02070309020205020404" pitchFamily="49" charset="0"/>
                        </a:rPr>
                        <a:t>function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79400865"/>
                  </a:ext>
                </a:extLst>
              </a:tr>
            </a:tbl>
          </a:graphicData>
        </a:graphic>
      </p:graphicFrame>
      <p:graphicFrame>
        <p:nvGraphicFramePr>
          <p:cNvPr id="7" name="Table 6">
            <a:extLst>
              <a:ext uri="{FF2B5EF4-FFF2-40B4-BE49-F238E27FC236}">
                <a16:creationId xmlns:a16="http://schemas.microsoft.com/office/drawing/2014/main" id="{DCB3E353-483A-459A-A9E9-FB81AD344F0E}"/>
              </a:ext>
            </a:extLst>
          </p:cNvPr>
          <p:cNvGraphicFramePr>
            <a:graphicFrameLocks noGrp="1"/>
          </p:cNvGraphicFramePr>
          <p:nvPr>
            <p:extLst>
              <p:ext uri="{D42A27DB-BD31-4B8C-83A1-F6EECF244321}">
                <p14:modId xmlns:p14="http://schemas.microsoft.com/office/powerpoint/2010/main" val="1240544249"/>
              </p:ext>
            </p:extLst>
          </p:nvPr>
        </p:nvGraphicFramePr>
        <p:xfrm>
          <a:off x="1470887" y="5521320"/>
          <a:ext cx="8577775" cy="457200"/>
        </p:xfrm>
        <a:graphic>
          <a:graphicData uri="http://schemas.openxmlformats.org/drawingml/2006/table">
            <a:tbl>
              <a:tblPr firstRow="1" bandRow="1">
                <a:tableStyleId>{2D5ABB26-0587-4C30-8999-92F81FD0307C}</a:tableStyleId>
              </a:tblPr>
              <a:tblGrid>
                <a:gridCol w="1715555">
                  <a:extLst>
                    <a:ext uri="{9D8B030D-6E8A-4147-A177-3AD203B41FA5}">
                      <a16:colId xmlns:a16="http://schemas.microsoft.com/office/drawing/2014/main" val="2940689376"/>
                    </a:ext>
                  </a:extLst>
                </a:gridCol>
                <a:gridCol w="1715555">
                  <a:extLst>
                    <a:ext uri="{9D8B030D-6E8A-4147-A177-3AD203B41FA5}">
                      <a16:colId xmlns:a16="http://schemas.microsoft.com/office/drawing/2014/main" val="2006347418"/>
                    </a:ext>
                  </a:extLst>
                </a:gridCol>
                <a:gridCol w="1715555">
                  <a:extLst>
                    <a:ext uri="{9D8B030D-6E8A-4147-A177-3AD203B41FA5}">
                      <a16:colId xmlns:a16="http://schemas.microsoft.com/office/drawing/2014/main" val="2094949158"/>
                    </a:ext>
                  </a:extLst>
                </a:gridCol>
                <a:gridCol w="3431110">
                  <a:extLst>
                    <a:ext uri="{9D8B030D-6E8A-4147-A177-3AD203B41FA5}">
                      <a16:colId xmlns:a16="http://schemas.microsoft.com/office/drawing/2014/main" val="31312495"/>
                    </a:ext>
                  </a:extLst>
                </a:gridCol>
              </a:tblGrid>
              <a:tr h="201094">
                <a:tc>
                  <a:txBody>
                    <a:bodyPr/>
                    <a:lstStyle/>
                    <a:p>
                      <a:pPr algn="ctr"/>
                      <a:r>
                        <a:rPr lang="en-GB" sz="2400" dirty="0">
                          <a:latin typeface="Courier New" panose="02070309020205020404" pitchFamily="49" charset="0"/>
                          <a:cs typeface="Courier New" panose="02070309020205020404" pitchFamily="49" charset="0"/>
                        </a:rPr>
                        <a:t>op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dirty="0">
                          <a:latin typeface="Courier New" panose="02070309020205020404" pitchFamily="49" charset="0"/>
                          <a:cs typeface="Courier New" panose="02070309020205020404" pitchFamily="49" charset="0"/>
                        </a:rPr>
                        <a:t>rs1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dirty="0">
                          <a:latin typeface="Courier New" panose="02070309020205020404" pitchFamily="49" charset="0"/>
                          <a:cs typeface="Courier New" panose="02070309020205020404" pitchFamily="49" charset="0"/>
                        </a:rPr>
                        <a:t>rs2 / rd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dirty="0">
                          <a:latin typeface="Courier New" panose="02070309020205020404" pitchFamily="49" charset="0"/>
                          <a:cs typeface="Courier New" panose="02070309020205020404" pitchFamily="49" charset="0"/>
                        </a:rPr>
                        <a:t>immediate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61434836"/>
                  </a:ext>
                </a:extLst>
              </a:tr>
            </a:tbl>
          </a:graphicData>
        </a:graphic>
      </p:graphicFrame>
      <p:sp>
        <p:nvSpPr>
          <p:cNvPr id="8" name="TextBox 7">
            <a:extLst>
              <a:ext uri="{FF2B5EF4-FFF2-40B4-BE49-F238E27FC236}">
                <a16:creationId xmlns:a16="http://schemas.microsoft.com/office/drawing/2014/main" id="{91253E26-A284-4805-96BA-EFE6C8A194D3}"/>
              </a:ext>
            </a:extLst>
          </p:cNvPr>
          <p:cNvSpPr txBox="1"/>
          <p:nvPr/>
        </p:nvSpPr>
        <p:spPr>
          <a:xfrm>
            <a:off x="8489574" y="4320633"/>
            <a:ext cx="591671"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tx2"/>
                </a:solidFill>
                <a:latin typeface="+mn-lt"/>
                <a:ea typeface="+mn-ea"/>
                <a:cs typeface="+mn-cs"/>
              </a:rPr>
              <a:t>10</a:t>
            </a:r>
          </a:p>
        </p:txBody>
      </p:sp>
      <p:sp>
        <p:nvSpPr>
          <p:cNvPr id="9" name="TextBox 8">
            <a:extLst>
              <a:ext uri="{FF2B5EF4-FFF2-40B4-BE49-F238E27FC236}">
                <a16:creationId xmlns:a16="http://schemas.microsoft.com/office/drawing/2014/main" id="{17D0D7FE-8F2E-48FE-A88D-4B54565B3ECE}"/>
              </a:ext>
            </a:extLst>
          </p:cNvPr>
          <p:cNvSpPr txBox="1"/>
          <p:nvPr/>
        </p:nvSpPr>
        <p:spPr>
          <a:xfrm>
            <a:off x="6696635" y="4313182"/>
            <a:ext cx="591671"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tx2"/>
                </a:solidFill>
                <a:latin typeface="+mn-lt"/>
                <a:ea typeface="+mn-ea"/>
                <a:cs typeface="+mn-cs"/>
              </a:rPr>
              <a:t>15</a:t>
            </a:r>
          </a:p>
        </p:txBody>
      </p:sp>
      <p:sp>
        <p:nvSpPr>
          <p:cNvPr id="10" name="TextBox 9">
            <a:extLst>
              <a:ext uri="{FF2B5EF4-FFF2-40B4-BE49-F238E27FC236}">
                <a16:creationId xmlns:a16="http://schemas.microsoft.com/office/drawing/2014/main" id="{1B4EBCF6-8505-4134-8B3D-AE7D846B9DA7}"/>
              </a:ext>
            </a:extLst>
          </p:cNvPr>
          <p:cNvSpPr txBox="1"/>
          <p:nvPr/>
        </p:nvSpPr>
        <p:spPr>
          <a:xfrm>
            <a:off x="4903696" y="4328418"/>
            <a:ext cx="591671"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dirty="0">
                <a:solidFill>
                  <a:schemeClr val="tx2"/>
                </a:solidFill>
                <a:latin typeface="+mn-lt"/>
                <a:ea typeface="+mn-ea"/>
              </a:rPr>
              <a:t>20</a:t>
            </a:r>
            <a:endParaRPr lang="en-GB" sz="2100" kern="1200" dirty="0">
              <a:solidFill>
                <a:schemeClr val="tx2"/>
              </a:solidFill>
              <a:latin typeface="+mn-lt"/>
              <a:ea typeface="+mn-ea"/>
              <a:cs typeface="+mn-cs"/>
            </a:endParaRPr>
          </a:p>
        </p:txBody>
      </p:sp>
      <p:sp>
        <p:nvSpPr>
          <p:cNvPr id="11" name="TextBox 10">
            <a:extLst>
              <a:ext uri="{FF2B5EF4-FFF2-40B4-BE49-F238E27FC236}">
                <a16:creationId xmlns:a16="http://schemas.microsoft.com/office/drawing/2014/main" id="{D296A5FD-66EE-434A-9D70-D0BEECD387B3}"/>
              </a:ext>
            </a:extLst>
          </p:cNvPr>
          <p:cNvSpPr txBox="1"/>
          <p:nvPr/>
        </p:nvSpPr>
        <p:spPr>
          <a:xfrm>
            <a:off x="3262683" y="4320633"/>
            <a:ext cx="591671"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tx2"/>
                </a:solidFill>
                <a:latin typeface="+mn-lt"/>
                <a:ea typeface="+mn-ea"/>
                <a:cs typeface="+mn-cs"/>
              </a:rPr>
              <a:t>25</a:t>
            </a:r>
          </a:p>
        </p:txBody>
      </p:sp>
      <p:sp>
        <p:nvSpPr>
          <p:cNvPr id="12" name="TextBox 11">
            <a:extLst>
              <a:ext uri="{FF2B5EF4-FFF2-40B4-BE49-F238E27FC236}">
                <a16:creationId xmlns:a16="http://schemas.microsoft.com/office/drawing/2014/main" id="{1A40CAF0-BEBE-4B0D-BEBF-DE39D6251CA8}"/>
              </a:ext>
            </a:extLst>
          </p:cNvPr>
          <p:cNvSpPr txBox="1"/>
          <p:nvPr/>
        </p:nvSpPr>
        <p:spPr>
          <a:xfrm>
            <a:off x="1469744" y="4320633"/>
            <a:ext cx="591671"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tx2"/>
                </a:solidFill>
                <a:latin typeface="+mn-lt"/>
                <a:ea typeface="+mn-ea"/>
                <a:cs typeface="+mn-cs"/>
              </a:rPr>
              <a:t>31</a:t>
            </a:r>
          </a:p>
        </p:txBody>
      </p:sp>
      <p:sp>
        <p:nvSpPr>
          <p:cNvPr id="13" name="TextBox 12">
            <a:extLst>
              <a:ext uri="{FF2B5EF4-FFF2-40B4-BE49-F238E27FC236}">
                <a16:creationId xmlns:a16="http://schemas.microsoft.com/office/drawing/2014/main" id="{93831198-0A04-4163-9C58-57D69F4AD4AD}"/>
              </a:ext>
            </a:extLst>
          </p:cNvPr>
          <p:cNvSpPr txBox="1"/>
          <p:nvPr/>
        </p:nvSpPr>
        <p:spPr>
          <a:xfrm>
            <a:off x="9919676" y="4177553"/>
            <a:ext cx="725673"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dirty="0">
                <a:solidFill>
                  <a:schemeClr val="tx2"/>
                </a:solidFill>
                <a:latin typeface="+mn-lt"/>
                <a:ea typeface="+mn-ea"/>
              </a:rPr>
              <a:t>0</a:t>
            </a:r>
            <a:endParaRPr lang="en-GB" sz="2100" kern="1200" dirty="0">
              <a:solidFill>
                <a:schemeClr val="tx2"/>
              </a:solidFill>
              <a:latin typeface="+mn-lt"/>
              <a:ea typeface="+mn-ea"/>
              <a:cs typeface="+mn-cs"/>
            </a:endParaRPr>
          </a:p>
        </p:txBody>
      </p:sp>
      <p:sp>
        <p:nvSpPr>
          <p:cNvPr id="14" name="TextBox 13">
            <a:extLst>
              <a:ext uri="{FF2B5EF4-FFF2-40B4-BE49-F238E27FC236}">
                <a16:creationId xmlns:a16="http://schemas.microsoft.com/office/drawing/2014/main" id="{47F99934-5B6D-4B35-94D5-48ABFBE469EC}"/>
              </a:ext>
            </a:extLst>
          </p:cNvPr>
          <p:cNvSpPr txBox="1"/>
          <p:nvPr/>
        </p:nvSpPr>
        <p:spPr>
          <a:xfrm>
            <a:off x="6696634" y="6048954"/>
            <a:ext cx="591671" cy="290849"/>
          </a:xfrm>
          <a:prstGeom prst="rect">
            <a:avLst/>
          </a:prstGeom>
          <a:noFill/>
        </p:spPr>
        <p:txBody>
          <a:bodyPr wrap="square" lIns="0" tIns="0" rIns="0" bIns="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sz="2100" kern="1200" dirty="0">
                <a:solidFill>
                  <a:schemeClr val="tx2"/>
                </a:solidFill>
                <a:latin typeface="+mn-lt"/>
                <a:ea typeface="+mn-ea"/>
                <a:cs typeface="+mn-cs"/>
              </a:rPr>
              <a:t>15</a:t>
            </a:r>
          </a:p>
        </p:txBody>
      </p:sp>
    </p:spTree>
    <p:extLst>
      <p:ext uri="{BB962C8B-B14F-4D97-AF65-F5344CB8AC3E}">
        <p14:creationId xmlns:p14="http://schemas.microsoft.com/office/powerpoint/2010/main" val="4116699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 Processor Datapath – PC and Instruction Memory</a:t>
            </a:r>
            <a:endParaRPr lang="en-US" dirty="0"/>
          </a:p>
        </p:txBody>
      </p:sp>
      <p:pic>
        <p:nvPicPr>
          <p:cNvPr id="4" name="Content Placeholder 9">
            <a:extLst>
              <a:ext uri="{FF2B5EF4-FFF2-40B4-BE49-F238E27FC236}">
                <a16:creationId xmlns:a16="http://schemas.microsoft.com/office/drawing/2014/main" id="{8CCA09FD-2C57-4FBE-B6ED-D517EC612422}"/>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339559" y="1383739"/>
            <a:ext cx="3512882" cy="4090522"/>
          </a:xfrm>
        </p:spPr>
      </p:pic>
      <p:sp>
        <p:nvSpPr>
          <p:cNvPr id="5" name="TextBox 4">
            <a:extLst>
              <a:ext uri="{FF2B5EF4-FFF2-40B4-BE49-F238E27FC236}">
                <a16:creationId xmlns:a16="http://schemas.microsoft.com/office/drawing/2014/main" id="{B9253D1E-2B51-4817-B296-F3372BABA609}"/>
              </a:ext>
            </a:extLst>
          </p:cNvPr>
          <p:cNvSpPr txBox="1"/>
          <p:nvPr/>
        </p:nvSpPr>
        <p:spPr>
          <a:xfrm>
            <a:off x="689547" y="1606962"/>
            <a:ext cx="2950513" cy="3540182"/>
          </a:xfrm>
          <a:prstGeom prst="rect">
            <a:avLst/>
          </a:prstGeom>
          <a:noFill/>
          <a:ln>
            <a:solidFill>
              <a:schemeClr val="accent1"/>
            </a:solidFill>
          </a:ln>
        </p:spPr>
        <p:txBody>
          <a:bodyPr wrap="square" lIns="72000" tIns="72000" rIns="72000" bIns="7200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dirty="0">
                <a:solidFill>
                  <a:schemeClr val="tx2"/>
                </a:solidFill>
                <a:latin typeface="+mn-lt"/>
                <a:ea typeface="+mn-ea"/>
              </a:rPr>
              <a:t>Our Program Counter (PC) stores the address of the instruction currently being fetched from memory.</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dirty="0">
                <a:solidFill>
                  <a:schemeClr val="tx2"/>
                </a:solidFill>
                <a:latin typeface="+mn-lt"/>
                <a:ea typeface="+mn-ea"/>
              </a:rPr>
              <a:t>This simple datapath increases the PC by 4 (bytes) on each cycle and only allows us to read each 32-bit instruction in turn.</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dirty="0">
                <a:solidFill>
                  <a:schemeClr val="tx2"/>
                </a:solidFill>
                <a:latin typeface="+mn-lt"/>
                <a:ea typeface="+mn-ea"/>
              </a:rPr>
              <a:t>We need to add more logic to actually compute, handle branches, provide registers, access data memory, etc.</a:t>
            </a:r>
          </a:p>
        </p:txBody>
      </p:sp>
    </p:spTree>
    <p:extLst>
      <p:ext uri="{BB962C8B-B14F-4D97-AF65-F5344CB8AC3E}">
        <p14:creationId xmlns:p14="http://schemas.microsoft.com/office/powerpoint/2010/main" val="2586577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 Processor Datapath – Add mux to Allow Jump/Branch</a:t>
            </a:r>
            <a:endParaRPr lang="en-US" dirty="0"/>
          </a:p>
        </p:txBody>
      </p:sp>
      <p:pic>
        <p:nvPicPr>
          <p:cNvPr id="4" name="Content Placeholder 5">
            <a:extLst>
              <a:ext uri="{FF2B5EF4-FFF2-40B4-BE49-F238E27FC236}">
                <a16:creationId xmlns:a16="http://schemas.microsoft.com/office/drawing/2014/main" id="{1199181D-0637-4BCA-82E6-1C145C8D297F}"/>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202582" y="1479550"/>
            <a:ext cx="3759849" cy="4086225"/>
          </a:xfrm>
        </p:spPr>
      </p:pic>
      <p:sp>
        <p:nvSpPr>
          <p:cNvPr id="5" name="TextBox 4">
            <a:extLst>
              <a:ext uri="{FF2B5EF4-FFF2-40B4-BE49-F238E27FC236}">
                <a16:creationId xmlns:a16="http://schemas.microsoft.com/office/drawing/2014/main" id="{2DF65CAE-7FB6-4F9F-AF38-12C7D3A08E07}"/>
              </a:ext>
            </a:extLst>
          </p:cNvPr>
          <p:cNvSpPr txBox="1"/>
          <p:nvPr/>
        </p:nvSpPr>
        <p:spPr>
          <a:xfrm>
            <a:off x="674556" y="2113613"/>
            <a:ext cx="2726369" cy="1391901"/>
          </a:xfrm>
          <a:prstGeom prst="rect">
            <a:avLst/>
          </a:prstGeom>
          <a:noFill/>
          <a:ln>
            <a:solidFill>
              <a:schemeClr val="accent1"/>
            </a:solidFill>
          </a:ln>
        </p:spPr>
        <p:txBody>
          <a:bodyPr wrap="square" lIns="72000" tIns="72000" rIns="72000" bIns="72000" rtlCol="0">
            <a:spAutoFit/>
          </a:bodyPr>
          <a:lstStyle>
            <a:defPPr>
              <a:defRPr lang="en-US"/>
            </a:defPPr>
            <a:lvl1pPr marL="0" indent="0" defTabSz="914400" eaLnBrk="1" latinLnBrk="0" hangingPunct="1">
              <a:lnSpc>
                <a:spcPct val="90000"/>
              </a:lnSpc>
              <a:spcBef>
                <a:spcPts val="0"/>
              </a:spcBef>
              <a:spcAft>
                <a:spcPts val="600"/>
              </a:spcAft>
              <a:buFont typeface="Arial" panose="020B0604020202020204" pitchFamily="34" charset="0"/>
              <a:buNone/>
              <a:defRPr>
                <a:solidFill>
                  <a:schemeClr val="tx2"/>
                </a:solidFill>
                <a:latin typeface="+mn-lt"/>
                <a:ea typeface="+mn-ea"/>
              </a:defRPr>
            </a:lvl1pPr>
          </a:lstStyle>
          <a:p>
            <a:r>
              <a:rPr lang="en-GB" dirty="0"/>
              <a:t>We add a multiplexor (mux) to allow us to provide a branch target address, i.e., the PC value following a taken branch. </a:t>
            </a:r>
          </a:p>
        </p:txBody>
      </p:sp>
    </p:spTree>
    <p:extLst>
      <p:ext uri="{BB962C8B-B14F-4D97-AF65-F5344CB8AC3E}">
        <p14:creationId xmlns:p14="http://schemas.microsoft.com/office/powerpoint/2010/main" val="23339971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 Processor Datapath – Add a Register File and ALU</a:t>
            </a:r>
            <a:endParaRPr lang="en-US" dirty="0"/>
          </a:p>
        </p:txBody>
      </p:sp>
      <p:pic>
        <p:nvPicPr>
          <p:cNvPr id="4" name="Content Placeholder 6">
            <a:extLst>
              <a:ext uri="{FF2B5EF4-FFF2-40B4-BE49-F238E27FC236}">
                <a16:creationId xmlns:a16="http://schemas.microsoft.com/office/drawing/2014/main" id="{ABD12133-85EF-4286-9C71-5C111B42D1E3}"/>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2799166" y="1479550"/>
            <a:ext cx="6566681" cy="4086225"/>
          </a:xfrm>
        </p:spPr>
      </p:pic>
      <p:sp>
        <p:nvSpPr>
          <p:cNvPr id="5" name="TextBox 4">
            <a:extLst>
              <a:ext uri="{FF2B5EF4-FFF2-40B4-BE49-F238E27FC236}">
                <a16:creationId xmlns:a16="http://schemas.microsoft.com/office/drawing/2014/main" id="{6F67665A-5440-483C-ADAB-7F6DB1B4E6A1}"/>
              </a:ext>
            </a:extLst>
          </p:cNvPr>
          <p:cNvSpPr txBox="1"/>
          <p:nvPr/>
        </p:nvSpPr>
        <p:spPr>
          <a:xfrm>
            <a:off x="6859499" y="4796752"/>
            <a:ext cx="3867462" cy="1391901"/>
          </a:xfrm>
          <a:prstGeom prst="rect">
            <a:avLst/>
          </a:prstGeom>
          <a:noFill/>
          <a:ln>
            <a:solidFill>
              <a:schemeClr val="accent1"/>
            </a:solidFill>
          </a:ln>
        </p:spPr>
        <p:txBody>
          <a:bodyPr wrap="square" lIns="72000" tIns="72000" rIns="72000" bIns="7200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kern="1200" dirty="0">
                <a:solidFill>
                  <a:schemeClr val="tx2"/>
                </a:solidFill>
                <a:latin typeface="+mn-lt"/>
                <a:ea typeface="+mn-ea"/>
                <a:cs typeface="+mn-cs"/>
              </a:rPr>
              <a:t>We also add decode logic that extracts information from our instruction; in this case, the source registers (rs1, rs2), destination register (rd), and the ALU function to be performed.</a:t>
            </a:r>
          </a:p>
        </p:txBody>
      </p:sp>
      <p:sp>
        <p:nvSpPr>
          <p:cNvPr id="6" name="TextBox 5">
            <a:extLst>
              <a:ext uri="{FF2B5EF4-FFF2-40B4-BE49-F238E27FC236}">
                <a16:creationId xmlns:a16="http://schemas.microsoft.com/office/drawing/2014/main" id="{451C19B0-4F70-4400-AD00-2CC46406D9EA}"/>
              </a:ext>
            </a:extLst>
          </p:cNvPr>
          <p:cNvSpPr txBox="1"/>
          <p:nvPr/>
        </p:nvSpPr>
        <p:spPr>
          <a:xfrm>
            <a:off x="492125" y="1856262"/>
            <a:ext cx="1906301" cy="2792285"/>
          </a:xfrm>
          <a:prstGeom prst="rect">
            <a:avLst/>
          </a:prstGeom>
          <a:noFill/>
          <a:ln>
            <a:solidFill>
              <a:schemeClr val="accent1"/>
            </a:solidFill>
          </a:ln>
        </p:spPr>
        <p:txBody>
          <a:bodyPr wrap="square" lIns="72000" tIns="72000" rIns="72000" bIns="7200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dirty="0">
                <a:solidFill>
                  <a:schemeClr val="tx2"/>
                </a:solidFill>
                <a:latin typeface="+mn-lt"/>
                <a:ea typeface="+mn-ea"/>
              </a:rPr>
              <a:t>We could now execute a simple sequence of ALU operations.</a:t>
            </a:r>
          </a:p>
          <a:p>
            <a:pPr marL="0" indent="0" algn="l" defTabSz="914400" rtl="0" eaLnBrk="1" latinLnBrk="0" hangingPunct="1">
              <a:lnSpc>
                <a:spcPct val="90000"/>
              </a:lnSpc>
              <a:spcBef>
                <a:spcPts val="0"/>
              </a:spcBef>
              <a:spcAft>
                <a:spcPts val="600"/>
              </a:spcAft>
              <a:buFont typeface="Arial" panose="020B0604020202020204" pitchFamily="34" charset="0"/>
              <a:buNone/>
            </a:pPr>
            <a:endParaRPr lang="en-GB" kern="1200" dirty="0">
              <a:solidFill>
                <a:schemeClr val="tx2"/>
              </a:solidFill>
              <a:latin typeface="+mn-lt"/>
              <a:ea typeface="+mn-ea"/>
              <a:cs typeface="+mn-cs"/>
            </a:endParaRP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dirty="0">
                <a:solidFill>
                  <a:schemeClr val="tx2"/>
                </a:solidFill>
                <a:latin typeface="+mn-lt"/>
                <a:ea typeface="+mn-ea"/>
              </a:rPr>
              <a:t>Although, we do not yet have access to data memory and can’t branch! </a:t>
            </a:r>
            <a:endParaRPr lang="en-GB" kern="1200" dirty="0">
              <a:solidFill>
                <a:schemeClr val="tx2"/>
              </a:solidFill>
              <a:latin typeface="+mn-lt"/>
              <a:ea typeface="+mn-ea"/>
              <a:cs typeface="+mn-cs"/>
            </a:endParaRPr>
          </a:p>
        </p:txBody>
      </p:sp>
    </p:spTree>
    <p:extLst>
      <p:ext uri="{BB962C8B-B14F-4D97-AF65-F5344CB8AC3E}">
        <p14:creationId xmlns:p14="http://schemas.microsoft.com/office/powerpoint/2010/main" val="3956619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8BF118-3D31-4BF9-977D-5A17653B959F}"/>
              </a:ext>
            </a:extLst>
          </p:cNvPr>
          <p:cNvSpPr>
            <a:spLocks noGrp="1"/>
          </p:cNvSpPr>
          <p:nvPr>
            <p:ph type="title"/>
          </p:nvPr>
        </p:nvSpPr>
        <p:spPr/>
        <p:txBody>
          <a:bodyPr/>
          <a:lstStyle/>
          <a:p>
            <a:r>
              <a:rPr lang="en-GB" dirty="0"/>
              <a:t>A Processor Datapath – Loading from Data Memory</a:t>
            </a:r>
            <a:endParaRPr lang="en-US" dirty="0"/>
          </a:p>
        </p:txBody>
      </p:sp>
      <p:pic>
        <p:nvPicPr>
          <p:cNvPr id="4" name="Content Placeholder 6">
            <a:extLst>
              <a:ext uri="{FF2B5EF4-FFF2-40B4-BE49-F238E27FC236}">
                <a16:creationId xmlns:a16="http://schemas.microsoft.com/office/drawing/2014/main" id="{94BA7DBB-C971-4A94-B930-944C98B86E03}"/>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984532" y="1479550"/>
            <a:ext cx="8195949" cy="4086225"/>
          </a:xfrm>
        </p:spPr>
      </p:pic>
      <p:sp>
        <p:nvSpPr>
          <p:cNvPr id="5" name="TextBox 4">
            <a:extLst>
              <a:ext uri="{FF2B5EF4-FFF2-40B4-BE49-F238E27FC236}">
                <a16:creationId xmlns:a16="http://schemas.microsoft.com/office/drawing/2014/main" id="{8F8AA0F1-D5BF-41CB-9E1D-3AAA1B0D1457}"/>
              </a:ext>
            </a:extLst>
          </p:cNvPr>
          <p:cNvSpPr txBox="1"/>
          <p:nvPr/>
        </p:nvSpPr>
        <p:spPr>
          <a:xfrm>
            <a:off x="8231355" y="4723650"/>
            <a:ext cx="3330020" cy="1468845"/>
          </a:xfrm>
          <a:prstGeom prst="rect">
            <a:avLst/>
          </a:prstGeom>
          <a:noFill/>
          <a:ln>
            <a:solidFill>
              <a:schemeClr val="accent1"/>
            </a:solidFill>
          </a:ln>
        </p:spPr>
        <p:txBody>
          <a:bodyPr wrap="square" lIns="72000" tIns="72000" rIns="72000" bIns="72000" rtlCol="0">
            <a:spAutoFit/>
          </a:bodyPr>
          <a:lstStyle/>
          <a:p>
            <a:pPr marL="0" indent="0" algn="l" defTabSz="914400" rtl="0" eaLnBrk="1" latinLnBrk="0" hangingPunct="1">
              <a:lnSpc>
                <a:spcPct val="90000"/>
              </a:lnSpc>
              <a:spcBef>
                <a:spcPts val="0"/>
              </a:spcBef>
              <a:spcAft>
                <a:spcPts val="600"/>
              </a:spcAft>
              <a:buFont typeface="Arial" panose="020B0604020202020204" pitchFamily="34" charset="0"/>
              <a:buNone/>
            </a:pPr>
            <a:r>
              <a:rPr lang="en-GB" kern="1200" dirty="0">
                <a:solidFill>
                  <a:schemeClr val="tx2"/>
                </a:solidFill>
                <a:latin typeface="+mn-lt"/>
                <a:ea typeface="+mn-ea"/>
                <a:cs typeface="+mn-cs"/>
              </a:rPr>
              <a:t>We extend the datapath so we can implement an instruction that loads from data memory.</a:t>
            </a:r>
          </a:p>
          <a:p>
            <a:pPr marL="0" indent="0" algn="l" defTabSz="914400" rtl="0" eaLnBrk="1" latinLnBrk="0" hangingPunct="1">
              <a:lnSpc>
                <a:spcPct val="90000"/>
              </a:lnSpc>
              <a:spcBef>
                <a:spcPts val="0"/>
              </a:spcBef>
              <a:spcAft>
                <a:spcPts val="600"/>
              </a:spcAft>
              <a:buFont typeface="Arial" panose="020B0604020202020204" pitchFamily="34" charset="0"/>
              <a:buNone/>
            </a:pPr>
            <a:r>
              <a:rPr lang="en-GB" dirty="0">
                <a:solidFill>
                  <a:schemeClr val="tx2"/>
                </a:solidFill>
                <a:latin typeface="+mn-lt"/>
                <a:ea typeface="+mn-ea"/>
              </a:rPr>
              <a:t>The effective address could be the sum of the two source registers.</a:t>
            </a:r>
            <a:endParaRPr lang="en-GB" kern="1200" dirty="0">
              <a:solidFill>
                <a:schemeClr val="tx2"/>
              </a:solidFill>
              <a:latin typeface="+mn-lt"/>
              <a:ea typeface="+mn-ea"/>
              <a:cs typeface="+mn-cs"/>
            </a:endParaRPr>
          </a:p>
        </p:txBody>
      </p:sp>
    </p:spTree>
    <p:extLst>
      <p:ext uri="{BB962C8B-B14F-4D97-AF65-F5344CB8AC3E}">
        <p14:creationId xmlns:p14="http://schemas.microsoft.com/office/powerpoint/2010/main" val="225130375"/>
      </p:ext>
    </p:extLst>
  </p:cSld>
  <p:clrMapOvr>
    <a:masterClrMapping/>
  </p:clrMapOvr>
</p:sld>
</file>

<file path=ppt/theme/theme1.xml><?xml version="1.0" encoding="utf-8"?>
<a:theme xmlns:a="http://schemas.openxmlformats.org/drawingml/2006/main" name="Arm_PPT_Public">
  <a:themeElements>
    <a:clrScheme name="Arm PPT">
      <a:dk1>
        <a:srgbClr val="000000"/>
      </a:dk1>
      <a:lt1>
        <a:srgbClr val="FFFFFF"/>
      </a:lt1>
      <a:dk2>
        <a:srgbClr val="333E48"/>
      </a:dk2>
      <a:lt2>
        <a:srgbClr val="E5ECEB"/>
      </a:lt2>
      <a:accent1>
        <a:srgbClr val="0091BD"/>
      </a:accent1>
      <a:accent2>
        <a:srgbClr val="002B49"/>
      </a:accent2>
      <a:accent3>
        <a:srgbClr val="FFC700"/>
      </a:accent3>
      <a:accent4>
        <a:srgbClr val="95D600"/>
      </a:accent4>
      <a:accent5>
        <a:srgbClr val="FF6B00"/>
      </a:accent5>
      <a:accent6>
        <a:srgbClr val="7D868C"/>
      </a:accent6>
      <a:hlink>
        <a:srgbClr val="00C1DE"/>
      </a:hlink>
      <a:folHlink>
        <a:srgbClr val="002F6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0" indent="0" algn="l" defTabSz="914400" rtl="0" eaLnBrk="1" latinLnBrk="0" hangingPunct="1">
          <a:lnSpc>
            <a:spcPct val="90000"/>
          </a:lnSpc>
          <a:spcBef>
            <a:spcPts val="0"/>
          </a:spcBef>
          <a:spcAft>
            <a:spcPts val="600"/>
          </a:spcAft>
          <a:buFont typeface="Arial" panose="020B0604020202020204" pitchFamily="34" charset="0"/>
          <a:buNone/>
          <a:defRPr sz="2100" kern="1200" dirty="0" err="1" smtClean="0">
            <a:solidFill>
              <a:schemeClr val="tx2"/>
            </a:solidFill>
            <a:latin typeface="+mn-lt"/>
            <a:ea typeface="+mn-ea"/>
            <a:cs typeface="+mn-cs"/>
          </a:defRPr>
        </a:defPPr>
      </a:lstStyle>
    </a:txDef>
  </a:objectDefaults>
  <a:extraClrSchemeLst/>
  <a:extLst>
    <a:ext uri="{05A4C25C-085E-4340-85A3-A5531E510DB2}">
      <thm15:themeFamily xmlns:thm15="http://schemas.microsoft.com/office/thememl/2012/main" name="Arm_PPT_Master_Arm_Limited_2019_March_Update" id="{86635255-53DD-F340-8D16-D8C5EA314F6A}" vid="{3D43CA8D-7DD0-3548-82AB-DCE7470D91F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6A9E51F9D02C14781EC6D838B2BB039" ma:contentTypeVersion="10" ma:contentTypeDescription="Create a new document." ma:contentTypeScope="" ma:versionID="032ffbe95880218e8988f46f702bbb22">
  <xsd:schema xmlns:xsd="http://www.w3.org/2001/XMLSchema" xmlns:xs="http://www.w3.org/2001/XMLSchema" xmlns:p="http://schemas.microsoft.com/office/2006/metadata/properties" xmlns:ns3="5602b56c-42e3-46dd-be85-b5975c744898" xmlns:ns4="81b3c636-2c1a-4a05-9492-676b008f308a" targetNamespace="http://schemas.microsoft.com/office/2006/metadata/properties" ma:root="true" ma:fieldsID="ae291da7864d0eb234e23595bf3fa30f" ns3:_="" ns4:_="">
    <xsd:import namespace="5602b56c-42e3-46dd-be85-b5975c744898"/>
    <xsd:import namespace="81b3c636-2c1a-4a05-9492-676b008f308a"/>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4:SharedWithUsers" minOccurs="0"/>
                <xsd:element ref="ns4:SharedWithDetails" minOccurs="0"/>
                <xsd:element ref="ns4:SharingHintHash"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02b56c-42e3-46dd-be85-b5975c74489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1b3c636-2c1a-4a05-9492-676b008f308a"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2EFBBFE-5AFC-4CAD-AD38-1CB870BDB255}">
  <ds:schemaRefs>
    <ds:schemaRef ds:uri="http://schemas.microsoft.com/sharepoint/v3/contenttype/forms"/>
  </ds:schemaRefs>
</ds:datastoreItem>
</file>

<file path=customXml/itemProps2.xml><?xml version="1.0" encoding="utf-8"?>
<ds:datastoreItem xmlns:ds="http://schemas.openxmlformats.org/officeDocument/2006/customXml" ds:itemID="{B61D4E06-5D3F-4994-A4A7-4BA626FA722D}">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1b3c636-2c1a-4a05-9492-676b008f308a"/>
    <ds:schemaRef ds:uri="5602b56c-42e3-46dd-be85-b5975c744898"/>
    <ds:schemaRef ds:uri="http://www.w3.org/XML/1998/namespace"/>
    <ds:schemaRef ds:uri="http://purl.org/dc/dcmitype/"/>
  </ds:schemaRefs>
</ds:datastoreItem>
</file>

<file path=customXml/itemProps3.xml><?xml version="1.0" encoding="utf-8"?>
<ds:datastoreItem xmlns:ds="http://schemas.openxmlformats.org/officeDocument/2006/customXml" ds:itemID="{3FF42FD3-5717-47A5-B2AE-566EB595CD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02b56c-42e3-46dd-be85-b5975c744898"/>
    <ds:schemaRef ds:uri="81b3c636-2c1a-4a05-9492-676b008f30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Arm_Branding</Template>
  <TotalTime>0</TotalTime>
  <Words>8901</Words>
  <Application>Microsoft Office PowerPoint</Application>
  <PresentationFormat>Widescreen</PresentationFormat>
  <Paragraphs>692</Paragraphs>
  <Slides>47</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Calibri</vt:lpstr>
      <vt:lpstr>Calibri Light</vt:lpstr>
      <vt:lpstr>Courier</vt:lpstr>
      <vt:lpstr>Courier New</vt:lpstr>
      <vt:lpstr>Tahoma</vt:lpstr>
      <vt:lpstr>Times New Roman</vt:lpstr>
      <vt:lpstr>Wingdings</vt:lpstr>
      <vt:lpstr>Arm_PPT_Public</vt:lpstr>
      <vt:lpstr>Fundamentals of Computer Design</vt:lpstr>
      <vt:lpstr>Module Syllabus</vt:lpstr>
      <vt:lpstr>A Simple Processor</vt:lpstr>
      <vt:lpstr>A Simple (32-bit) Processor</vt:lpstr>
      <vt:lpstr>A Processor Datapath – Encoding Instructions</vt:lpstr>
      <vt:lpstr>A Processor Datapath – PC and Instruction Memory</vt:lpstr>
      <vt:lpstr>A Processor Datapath – Add mux to Allow Jump/Branch</vt:lpstr>
      <vt:lpstr>A Processor Datapath – Add a Register File and ALU</vt:lpstr>
      <vt:lpstr>A Processor Datapath – Loading from Data Memory</vt:lpstr>
      <vt:lpstr>A Processor Datapath – Storing to Data Memory</vt:lpstr>
      <vt:lpstr>A Processor Datapath – Supporting Branch Instructions</vt:lpstr>
      <vt:lpstr>PowerPoint Presentation</vt:lpstr>
      <vt:lpstr>The Fundamentals of Computer Design</vt:lpstr>
      <vt:lpstr>Amdahl’s Law</vt:lpstr>
      <vt:lpstr>Amdahl’s Law</vt:lpstr>
      <vt:lpstr>Complexity </vt:lpstr>
      <vt:lpstr>Making the Common-case Fast</vt:lpstr>
      <vt:lpstr>Making the Common-case Fast</vt:lpstr>
      <vt:lpstr>Benchmarks</vt:lpstr>
      <vt:lpstr>PowerPoint Presentation</vt:lpstr>
      <vt:lpstr>Instruction Set Architecture (ISA) </vt:lpstr>
      <vt:lpstr>The Instruction Set</vt:lpstr>
      <vt:lpstr>Instruction Set Architecture</vt:lpstr>
      <vt:lpstr>Instruction Set Architecture</vt:lpstr>
      <vt:lpstr>The RISC Approach</vt:lpstr>
      <vt:lpstr>Instruction Set Architecture</vt:lpstr>
      <vt:lpstr>Arm1: The First Arm Processor (1985)</vt:lpstr>
      <vt:lpstr>CISC</vt:lpstr>
      <vt:lpstr>PowerPoint Presentation</vt:lpstr>
      <vt:lpstr>Case Study: The Armv8 Architecture</vt:lpstr>
      <vt:lpstr>A64 Instructions</vt:lpstr>
      <vt:lpstr>AArch64 - Registers</vt:lpstr>
      <vt:lpstr>AArch64 – Load/Store Instructions</vt:lpstr>
      <vt:lpstr>AArch64 – Addressing Modes</vt:lpstr>
      <vt:lpstr>AArch64 – Addressing Modes</vt:lpstr>
      <vt:lpstr>AArch64 – Data Processing</vt:lpstr>
      <vt:lpstr>AArch64 - Branching</vt:lpstr>
      <vt:lpstr>AArch64 - Branching</vt:lpstr>
      <vt:lpstr>AArch64 – Conditional Execution</vt:lpstr>
      <vt:lpstr>AArch64 – Conditional Branches</vt:lpstr>
      <vt:lpstr>AArch64- Conditional Operations</vt:lpstr>
      <vt:lpstr>PowerPoint Presentation</vt:lpstr>
      <vt:lpstr>The Fundamentals of Computer Design</vt:lpstr>
      <vt:lpstr>AArch64 – How Does It Differ from Older Arm ISAs?</vt:lpstr>
      <vt:lpstr>Compressed Instruction Sets</vt:lpstr>
      <vt:lpstr>Specifying More Work in One Instruction</vt:lpstr>
      <vt:lpstr>Early RISC Ideas: IBM 801 (~1974-1980)</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
  <cp:lastModifiedBy/>
  <cp:revision>1</cp:revision>
  <dcterms:created xsi:type="dcterms:W3CDTF">2019-10-21T10:57:51Z</dcterms:created>
  <dcterms:modified xsi:type="dcterms:W3CDTF">2021-11-30T12:17:20Z</dcterms:modified>
  <cp:category/>
  <cp:contentStatus>Published</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45c40ffca3445d9bf3205a60bd2f6d6">
    <vt:lpwstr>Confidential|28d1025d-1415-4984-b35e-5b79e7d32b5c</vt:lpwstr>
  </property>
  <property fmtid="{D5CDD505-2E9C-101B-9397-08002B2CF9AE}" pid="3" name="TaxKeyword">
    <vt:lpwstr/>
  </property>
  <property fmtid="{D5CDD505-2E9C-101B-9397-08002B2CF9AE}" pid="4" name="_dlc_policyId">
    <vt:lpwstr>0x0101004E4B3E189D714F49A85ED613D6AE4F95|-1756139441</vt:lpwstr>
  </property>
  <property fmtid="{D5CDD505-2E9C-101B-9397-08002B2CF9AE}" pid="5" name="_dlc_DocIdItemGuid">
    <vt:lpwstr>e89a121e-355c-4cb1-879e-045fefeb8c84</vt:lpwstr>
  </property>
  <property fmtid="{D5CDD505-2E9C-101B-9397-08002B2CF9AE}" pid="6" name="_dlc_ItemStageId">
    <vt:lpwstr>1</vt:lpwstr>
  </property>
  <property fmtid="{D5CDD505-2E9C-101B-9397-08002B2CF9AE}" pid="7" name="j60c3ced31bb40378c6254d49035d966">
    <vt:lpwstr>2015|ee47c3e7-6a69-4f36-9adf-1007c8d399a4</vt:lpwstr>
  </property>
  <property fmtid="{D5CDD505-2E9C-101B-9397-08002B2CF9AE}" pid="8" name="vti_description">
    <vt:lpwstr/>
  </property>
  <property fmtid="{D5CDD505-2E9C-101B-9397-08002B2CF9AE}" pid="9" name="WorkflowChangePath">
    <vt:lpwstr>1069b4ef-e6f3-4ad7-8c8e-772136578697,10;</vt:lpwstr>
  </property>
  <property fmtid="{D5CDD505-2E9C-101B-9397-08002B2CF9AE}" pid="10" name="Confidentiality">
    <vt:lpwstr>1;#Confidential|28d1025d-1415-4984-b35e-5b79e7d32b5c</vt:lpwstr>
  </property>
  <property fmtid="{D5CDD505-2E9C-101B-9397-08002B2CF9AE}" pid="11" name="ContentTypeId">
    <vt:lpwstr>0x010100A6A9E51F9D02C14781EC6D838B2BB039</vt:lpwstr>
  </property>
  <property fmtid="{D5CDD505-2E9C-101B-9397-08002B2CF9AE}" pid="12" name="Calendar Year">
    <vt:lpwstr>7;#2017|58467e81-5d99-44a5-abb5-12a016b65e9e</vt:lpwstr>
  </property>
  <property fmtid="{D5CDD505-2E9C-101B-9397-08002B2CF9AE}" pid="13" name="TaxCatchAll">
    <vt:lpwstr/>
  </property>
  <property fmtid="{D5CDD505-2E9C-101B-9397-08002B2CF9AE}" pid="14" name="TaxKeywordTaxHTField">
    <vt:lpwstr/>
  </property>
  <property fmtid="{D5CDD505-2E9C-101B-9397-08002B2CF9AE}" pid="15" name="ItemRetentionFormula">
    <vt:lpwstr/>
  </property>
  <property fmtid="{D5CDD505-2E9C-101B-9397-08002B2CF9AE}" pid="16" name="_dlc_LastRun">
    <vt:lpwstr>08/15/2015 23:02:11</vt:lpwstr>
  </property>
</Properties>
</file>