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8"/>
  </p:notesMasterIdLst>
  <p:handoutMasterIdLst>
    <p:handoutMasterId r:id="rId49"/>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1425"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4" autoAdjust="0"/>
    <p:restoredTop sz="59831" autoAdjust="0"/>
  </p:normalViewPr>
  <p:slideViewPr>
    <p:cSldViewPr snapToGrid="0">
      <p:cViewPr varScale="1">
        <p:scale>
          <a:sx n="154" d="100"/>
          <a:sy n="154" d="100"/>
        </p:scale>
        <p:origin x="186" y="2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48660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to explore how we might pipeline our simple processor. Here, we have added pipelining registers to create the classic 5-stage pipeline.</a:t>
            </a:r>
          </a:p>
          <a:p>
            <a:endParaRPr lang="en-GB" dirty="0"/>
          </a:p>
          <a:p>
            <a:r>
              <a:rPr lang="en-GB" dirty="0"/>
              <a:t>The pipelining registers are added at natural boundaries between the different phases of an instruction execution (i.e., after an instruction fetch, after decode and register read, after the ALU, and after the memory is accessed). </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7518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34850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93629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CPI = Clocks per Instruction</a:t>
            </a:r>
          </a:p>
          <a:p>
            <a:r>
              <a:rPr lang="en-GB" dirty="0"/>
              <a:t>IPC = Instructions Per Cycle</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68298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exploit our very fast processor, most of our instruction and data accesses must come from small on-chip memories (SRAM). When we allow hardware to manage these memories, they are called </a:t>
            </a:r>
            <a:r>
              <a:rPr lang="en-GB" b="1" dirty="0"/>
              <a:t>caches</a:t>
            </a:r>
            <a:r>
              <a:rPr lang="en-GB" dirty="0"/>
              <a:t>. Caches work because our memory accesses are not random; they possess significant temporal and spatial locality. That is, we typically access the same memory locations again and again (temporal locality) and also access memory locations nearby (spatial locality). </a:t>
            </a:r>
          </a:p>
          <a:p>
            <a:endParaRPr lang="en-GB" dirty="0"/>
          </a:p>
          <a:p>
            <a:r>
              <a:rPr lang="en-GB" dirty="0"/>
              <a:t>Of course, not all the data we need will be in our caches, and in those cases, we will need to stall – adding to our CPI.</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32858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87448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Data hazards:</a:t>
            </a:r>
            <a:r>
              <a:rPr lang="en-GB" dirty="0">
                <a:solidFill>
                  <a:schemeClr val="accent1"/>
                </a:solidFill>
              </a:rPr>
              <a:t> we need to make sure data values are communicated correctly between instructions. This is trivial if we execute each instruction one-by-one, i.e., without pipelining. In this case, we know that the values in the register file will be correct at the end of each clock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chemeClr val="accent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accent1"/>
                </a:solidFill>
              </a:rPr>
              <a:t>In our simple pipeline, there is the possibility that an earlier instruction that will provide a result to a later instruction is still in the pipeline but hasn’t yet reached the writeback pipeline stage. If we are not careful, it may be possible to read old values from the register file.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chemeClr val="accent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accent1"/>
                </a:solidFill>
              </a:rPr>
              <a:t>More complex pipelines may introduce additional data hazards.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07233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Instructions in our pipeline may not always be able to move forward on each clock cycle if the appropriate resources are not free. They may need to wait and stall. In a simple in-order pipeline, this will, of course, force earlier instructions to stall too.</a:t>
            </a:r>
          </a:p>
          <a:p>
            <a:endParaRPr lang="en-GB" dirty="0"/>
          </a:p>
          <a:p>
            <a:r>
              <a:rPr lang="en-GB" dirty="0"/>
              <a:t>Perhaps an obvious question is why we permit any structural hazards, why can’t we provide enough resources to prevent such stalls? (e.g., provide copies of resources or ensure they are fully pipelined). The problem here is that performance may actually be lower as these might not be the optimal place to invest our limited resources (e.g., transistor and power budget), the additional complexity may also force us to extend our clock period – slowing the whole processor.</a:t>
            </a:r>
          </a:p>
          <a:p>
            <a:endParaRPr lang="en-GB" dirty="0"/>
          </a:p>
          <a:p>
            <a:r>
              <a:rPr lang="en-GB" dirty="0"/>
              <a:t>We can begin to see that the process of designing a real processor involves many different trade-offs and constraints.</a:t>
            </a:r>
          </a:p>
          <a:p>
            <a:endParaRPr lang="en-GB" dirty="0"/>
          </a:p>
          <a:p>
            <a:r>
              <a:rPr lang="en-GB" dirty="0"/>
              <a:t>-----</a:t>
            </a:r>
          </a:p>
          <a:p>
            <a:r>
              <a:rPr lang="en-GB" b="1" dirty="0"/>
              <a:t>A structural hazard due to a shared memory</a:t>
            </a:r>
            <a:r>
              <a:rPr lang="en-GB" dirty="0"/>
              <a:t>, e.g., two parts of our pipeline are trying to access the same single-ported memory, e.g., if we tried to supply instructions and data to our pipeline from the same memory.</a:t>
            </a:r>
          </a:p>
          <a:p>
            <a:endParaRPr lang="en-GB" dirty="0"/>
          </a:p>
          <a:p>
            <a:r>
              <a:rPr lang="en-GB" dirty="0"/>
              <a:t>We will also need to stall the pipeline if we access a cache and the data are not present. Additional time will be required to acquire the missing cache line from a different cache or main memory.</a:t>
            </a:r>
          </a:p>
          <a:p>
            <a:endParaRPr lang="en-GB" dirty="0"/>
          </a:p>
          <a:p>
            <a:r>
              <a:rPr lang="en-GB" b="1" dirty="0"/>
              <a:t>Register file ports </a:t>
            </a:r>
            <a:r>
              <a:rPr lang="en-GB" dirty="0"/>
              <a:t>– if we have 4 read-ports and 2 write-ports, it simply means we can read 4 different registers and store 2 results simultaneously (in the same clock cycle). Adding additional read or write ports to memories is typically very expensive. Fortunately, the small size of register files allows us to have a relatively large number of ports.</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21669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Let’s now look at several examples of data dependencies so that we can understand, in the later slides, its relation to data hazards.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green arrows represent true data dependencies. We must ensure the result of the first instruction is communicated correctly to the second (i.e., we don’t read an old version or change the value before it is read).</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95307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 dependencies may restrict the order instructions are executed (or writebacks occur) even though they don’t represent true data dependencies – i.e., no data are communicated between the instructions.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Name dependencies are unavoidable as the compiler only has a limited number of registers to allocate, forcing registers to be reused. </a:t>
            </a:r>
          </a:p>
          <a:p>
            <a:endParaRPr lang="en-GB" dirty="0"/>
          </a:p>
          <a:p>
            <a:r>
              <a:rPr lang="en-GB" dirty="0"/>
              <a:t>In a simple pipeline, where instructions pass through each stage in program order, name dependencies cannot create pipeline hazards.</a:t>
            </a:r>
          </a:p>
          <a:p>
            <a:endParaRPr lang="en-GB" dirty="0"/>
          </a:p>
          <a:p>
            <a:r>
              <a:rPr lang="en-GB" dirty="0"/>
              <a:t>There are different types of name dependence, which are ‘output dependence’, and ‘</a:t>
            </a:r>
            <a:r>
              <a:rPr lang="en-GB" dirty="0" err="1"/>
              <a:t>antidependence</a:t>
            </a:r>
            <a:r>
              <a:rPr lang="en-GB" dirty="0"/>
              <a:t>’, which will be explained in the next slides. </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49659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module, we will learn in further detail about pipelining and how it can be implemented. We will also discuss about the different types of pipeline hazards and various data dependencies and how we can deal with them. Finally, we will learn about the relationship between pipelining and performance.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6425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 dependencies may restrict the order instructions are executed (or writebacks occur) even though they don’t represent true data dependencies – i.e., no data are communicated between the instructions.</a:t>
            </a:r>
          </a:p>
          <a:p>
            <a:endParaRPr lang="en-GB" dirty="0"/>
          </a:p>
          <a:p>
            <a:r>
              <a:rPr lang="en-GB" dirty="0"/>
              <a:t>We’ll come back to these name dependencies when we discuss complex superscalar processors that execute their instructions out-of-order. They actually remove this false or name dependencies by renaming registers at run-time. The physical register file in these processors contains many more registers than the number available to the compiler (the number of “architectural” registers)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62023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a:t>
            </a:r>
            <a:r>
              <a:rPr lang="en-US" altLang="zh-CN" dirty="0"/>
              <a:t>LDR</a:t>
            </a:r>
            <a:r>
              <a:rPr lang="en-GB" dirty="0"/>
              <a:t> is anti-dependent on the ADD instruction as it writes X3 and the ADD reads X3.</a:t>
            </a:r>
          </a:p>
          <a:p>
            <a:endParaRPr lang="en-GB" dirty="0"/>
          </a:p>
          <a:p>
            <a:r>
              <a:rPr lang="en-GB" dirty="0"/>
              <a:t>Name dependencies may restrict the order instructions are executed (or writebacks occur) even though they don’t represent true data dependencies – i.e., no data is communicated between the instructions.</a:t>
            </a:r>
          </a:p>
          <a:p>
            <a:endParaRPr lang="en-GB" dirty="0"/>
          </a:p>
          <a:p>
            <a:r>
              <a:rPr lang="en-GB" dirty="0"/>
              <a:t>We’ll come back to these name dependencies when we discuss complex superscalar processors that execute their instructions out-of-order. They actually remove this false or name dependencies by renaming registers at run-time. The physical register file in these processors contains many more registers than the number available to the compiler (the number of “architectural” registers). </a:t>
            </a:r>
          </a:p>
          <a:p>
            <a:endParaRPr lang="en-GB" dirty="0"/>
          </a:p>
          <a:p>
            <a:r>
              <a:rPr lang="en-GB" dirty="0"/>
              <a:t>If additional registers were available a compiler could also use a different register for the result of the </a:t>
            </a:r>
            <a:r>
              <a:rPr lang="en-US" altLang="zh-CN" dirty="0"/>
              <a:t>LDR</a:t>
            </a:r>
            <a:r>
              <a:rPr lang="en-GB" dirty="0"/>
              <a:t> instruction to remove the dependence, e.g.:</a:t>
            </a:r>
          </a:p>
          <a:p>
            <a:endParaRPr lang="en-GB" dirty="0"/>
          </a:p>
          <a:p>
            <a:r>
              <a:rPr lang="en-GB" dirty="0"/>
              <a:t>  LDR X1, [X2]</a:t>
            </a:r>
          </a:p>
          <a:p>
            <a:r>
              <a:rPr lang="en-GB" dirty="0"/>
              <a:t>  ADD X1, X1, X3</a:t>
            </a:r>
          </a:p>
          <a:p>
            <a:r>
              <a:rPr lang="en-GB" dirty="0"/>
              <a:t>  </a:t>
            </a:r>
            <a:r>
              <a:rPr lang="en-US" altLang="zh-CN" dirty="0"/>
              <a:t>LDR</a:t>
            </a:r>
            <a:r>
              <a:rPr lang="en-GB" dirty="0"/>
              <a:t> </a:t>
            </a:r>
            <a:r>
              <a:rPr lang="en-GB" b="1" dirty="0">
                <a:solidFill>
                  <a:srgbClr val="FF0000"/>
                </a:solidFill>
              </a:rPr>
              <a:t>X4</a:t>
            </a:r>
            <a:r>
              <a:rPr lang="en-GB" dirty="0"/>
              <a:t>, [X2], #4</a:t>
            </a:r>
          </a:p>
          <a:p>
            <a:r>
              <a:rPr lang="en-GB" dirty="0"/>
              <a:t>  SUB X2, </a:t>
            </a:r>
            <a:r>
              <a:rPr lang="en-GB" b="1" dirty="0">
                <a:solidFill>
                  <a:srgbClr val="FF0000"/>
                </a:solidFill>
              </a:rPr>
              <a:t>X4</a:t>
            </a:r>
            <a:r>
              <a:rPr lang="en-GB" dirty="0"/>
              <a:t>, #1</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58635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Pipelining overlaps the execution of multiple instructions. We must ensure that this doesn’t change the outcome of the program and that all data dependencies are respected.</a:t>
            </a:r>
          </a:p>
          <a:p>
            <a:endParaRPr lang="en-GB" dirty="0"/>
          </a:p>
          <a:p>
            <a:r>
              <a:rPr lang="en-GB" dirty="0"/>
              <a:t>Note: Hazards are named after what should happen, i.e., they specify the required order of read and writes.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020780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register file can be written and read on the same clock cycle. This can either be implemented by writing in the first half of the clock cycle and read in the later half. Alternatively, there may be bypass logic to provide the value currently being written as an output on a read port.  Because of this, we can assume there is never a RAW hazard between the WB and DEC stages.</a:t>
            </a:r>
          </a:p>
          <a:p>
            <a:endParaRPr lang="en-GB" dirty="0"/>
          </a:p>
          <a:p>
            <a:r>
              <a:rPr lang="en-GB" dirty="0"/>
              <a:t>If all data values must be communicated via the register file, we have no choice but to stall until the ADD instruction reaches the WB stage</a:t>
            </a:r>
          </a:p>
          <a:p>
            <a:endParaRPr lang="en-GB" dirty="0"/>
          </a:p>
          <a:p>
            <a:r>
              <a:rPr lang="en-GB" dirty="0"/>
              <a:t>Of course, we’ve calculated the result of the ADD by the end of cycle 4.</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08588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problem can be solved by making the result of the add available to the store earlier. We don’t need to communicate only via the register file. We can select a result held in one of our pipelining registers and select that as the input to a previous stage (e.g., the execute stage)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517404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extend our pipelined datapath with data forwarding paths. We now have the ability to select a result from an earlier instruction (that is still in the pipeline and not yet written to the register file) as the operand of a later instruction. This completely avoids the problem of RAW hazards in our simple pipeline.</a:t>
            </a:r>
          </a:p>
          <a:p>
            <a:endParaRPr lang="en-GB" dirty="0"/>
          </a:p>
          <a:p>
            <a:r>
              <a:rPr lang="en-GB" dirty="0"/>
              <a:t>What does the forwarding control logic actually do?</a:t>
            </a:r>
          </a:p>
          <a:p>
            <a:endParaRPr lang="en-GB" dirty="0"/>
          </a:p>
          <a:p>
            <a:r>
              <a:rPr lang="en-GB" dirty="0"/>
              <a:t>It compares the source register identifiers of the instruction in the decode stage with the destination register identifier of the instructions currently in the execute and memory stage to see if forwarding is necessary.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271679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Hardware interlocks</a:t>
            </a:r>
          </a:p>
          <a:p>
            <a:endParaRPr lang="en-GB" b="1" dirty="0"/>
          </a:p>
          <a:p>
            <a:r>
              <a:rPr lang="en-GB" b="0" dirty="0"/>
              <a:t>The hardware to check for this type of hazard is called a hardware interlock.  In the example above it will determine when it is necessary to stall instructions until the result of a load is available.</a:t>
            </a:r>
          </a:p>
          <a:p>
            <a:endParaRPr lang="en-GB" b="0" dirty="0"/>
          </a:p>
          <a:p>
            <a:r>
              <a:rPr lang="en-GB" b="0" dirty="0"/>
              <a:t>An alternative is to avoid the need for this extra stall, or interlock, logic. Instead we ensure that the compiler schedules instructions in such a way that this hazard never occurs, i.e. schedules instructions after the load that do not require its result. If necessary these could be NOPs. The number of such instructions we need will depend on the load-use delay. For our design it is 1-cycle. The instruction after the load is said to be in the </a:t>
            </a:r>
            <a:r>
              <a:rPr lang="en-GB" b="1" dirty="0"/>
              <a:t>load delay slot.</a:t>
            </a:r>
          </a:p>
          <a:p>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Obviously the compiler needs to find an independent instruction that it is free to move into this slot, i.e. ensure the behaviour of our program is not changed. This will require some instruction-level parallelism to be present.</a:t>
            </a:r>
          </a:p>
          <a:p>
            <a:endParaRPr lang="en-GB" b="1" dirty="0"/>
          </a:p>
          <a:p>
            <a:r>
              <a:rPr lang="en-GB" b="0" dirty="0"/>
              <a:t>The MIPS processor was originally designed without interlocked pipeline stages, in fact this is where the name “MIPS” comes from: Microprocessor without Interlocked Pipeline Stages”.</a:t>
            </a:r>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26</a:t>
            </a:fld>
            <a:endParaRPr lang="en-US" altLang="en-US"/>
          </a:p>
        </p:txBody>
      </p:sp>
    </p:spTree>
    <p:extLst>
      <p:ext uri="{BB962C8B-B14F-4D97-AF65-F5344CB8AC3E}">
        <p14:creationId xmlns:p14="http://schemas.microsoft.com/office/powerpoint/2010/main" val="2094196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our simple pipeline, the branch is evaluated in the “Execute” stage, and the decision to branch or not is then made on the next cycle. To cope with the fact that the “Fetch” stage doesn’t know what to fetch after the branch, we could simply stall for 3 cycles.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425897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Branches are relatively common and may occur every 5 or 6 instructions. It is therefore important that we can handle them as efficiently as possible. This is especially true as pipeline depth increases.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567268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reduce the cost of branches, we could evaluate the branch as early as possible, e.g., in the decode stage.</a:t>
            </a:r>
          </a:p>
          <a:p>
            <a:endParaRPr lang="en-GB" dirty="0"/>
          </a:p>
          <a:p>
            <a:r>
              <a:rPr lang="en-GB" dirty="0"/>
              <a:t>Now, we only need a single “dead” cycle in the case of a taken branch. </a:t>
            </a:r>
          </a:p>
          <a:p>
            <a:endParaRPr lang="en-GB" dirty="0"/>
          </a:p>
          <a:p>
            <a:r>
              <a:rPr lang="en-GB" dirty="0"/>
              <a:t>We’ll look at branches in much more detail in the next module. It is particularly important that we handle them efficiently especially in deeper pipelines (or superscalar ones)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384736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last module, we built a simple processor step-by-step from a few simple components. The basic fetch execute cycle is relatively simple to implement. In fact, a minimal processor can be constructed from a few thousand transistors.</a:t>
            </a:r>
          </a:p>
          <a:p>
            <a:endParaRPr lang="en-GB" dirty="0"/>
          </a:p>
          <a:p>
            <a:r>
              <a:rPr lang="en-GB" dirty="0"/>
              <a:t>Let’s start to explore how we can improve the performance of our processor.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79226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141994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213789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2013919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slide 7 of this module.)</a:t>
            </a:r>
          </a:p>
          <a:p>
            <a:endParaRPr lang="en-GB" dirty="0"/>
          </a:p>
          <a:p>
            <a:r>
              <a:rPr lang="en-GB" dirty="0"/>
              <a:t>Remember, if we start with a clock period of T, by pipelining, we can reduce our clock period to T/S (where S is the number of pipeline stages).</a:t>
            </a:r>
          </a:p>
          <a:p>
            <a:endParaRPr lang="en-GB" dirty="0"/>
          </a:p>
          <a:p>
            <a:r>
              <a:rPr lang="en-GB" dirty="0"/>
              <a:t>We also add some clocking overhead, C, to account for the delay of our register and clock distribution overheads due to clock skew and jitter – i.e., the inability to deliver a perfect clock signal to all registers in a perfectly synchronized fashion.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2449891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Note: simple analytical models like this are an excellent way to understand problems and perform a sanity check on ideas, limit studies, etc.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3582098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2432014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The industry has shifted to producing multicore designs, and power consumption has become a first-order design constraint.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3670788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3120843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2942105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some more complex operations, we will require specialized functional units. In some cases, these functional units will take longer to produce a result. They may or may not be pipelined as adding many pipeline stages may be too expensive.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Now, rather than arranging all these functional units as a single long pipeline that all instructions must traverse, we arrange them in parallel. This reduces the cost of forwarding paths and pipeline registers. It also provides opportunities for instructions to bypass or overtake longer latency instructions.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introduces the potential for WAW hazards. WAR hazards are still impossible as instructions are still issued in program order (i.e., their registers are read in program order)</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359674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646573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 an example of a processor with a number of parallel execution pipelines that perform different operations. The integer ALU has a latency of 1 cycle, floating point operations are executed using a 4-stage pipeline, and divide operations take 20 cycles and are not pipelined.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3515787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pipeline issues a single instruction each clock cycle, but has multiple execution units that can operate concurrently. </a:t>
            </a:r>
          </a:p>
          <a:p>
            <a:endParaRPr lang="en-GB" dirty="0"/>
          </a:p>
          <a:p>
            <a:r>
              <a:rPr lang="en-GB" dirty="0"/>
              <a:t>Multicycle instructions can be issued to one execution unit, and while they are executing, subsequent instructions can be issued and executed by other execution units.</a:t>
            </a:r>
          </a:p>
          <a:p>
            <a:endParaRPr lang="en-GB" dirty="0"/>
          </a:p>
          <a:p>
            <a:r>
              <a:rPr lang="en-GB" dirty="0"/>
              <a:t>Perhaps most interesting here is the ability to overlap the execution of memory operations (including load/store multiple) with ALU operations.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375129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p>
          <a:p>
            <a:pPr marL="171450" indent="-171450">
              <a:buFont typeface="Arial" panose="020B0604020202020204" pitchFamily="34" charset="0"/>
              <a:buChar char="•"/>
            </a:pPr>
            <a:r>
              <a:rPr lang="en-GB" dirty="0"/>
              <a:t>The forwarding multiplexors are placed in the decode stage</a:t>
            </a:r>
          </a:p>
          <a:p>
            <a:pPr marL="171450" indent="-171450">
              <a:buFont typeface="Arial" panose="020B0604020202020204" pitchFamily="34" charset="0"/>
              <a:buChar char="•"/>
            </a:pPr>
            <a:r>
              <a:rPr lang="en-GB" dirty="0"/>
              <a:t>The processor had 64-bit instruction and data interfaces (i.e., there is a 64-bit data bus between the processor unit and instruction and data caches)</a:t>
            </a:r>
          </a:p>
          <a:p>
            <a:pPr marL="0" indent="0">
              <a:buFont typeface="Arial" panose="020B0604020202020204" pitchFamily="34" charset="0"/>
              <a:buNone/>
            </a:pPr>
            <a:r>
              <a:rPr lang="en-GB" dirty="0"/>
              <a:t>    Hence, there is a need for two register file read ports, S1, S2, to provide data when performing a store</a:t>
            </a:r>
          </a:p>
          <a:p>
            <a:pPr marL="171450" indent="-171450">
              <a:buFont typeface="Arial" panose="020B0604020202020204" pitchFamily="34" charset="0"/>
              <a:buChar char="•"/>
            </a:pPr>
            <a:r>
              <a:rPr lang="en-GB" dirty="0"/>
              <a:t>The processor featured a non-blocking data cache (i.e., hit-under-miss support)</a:t>
            </a:r>
          </a:p>
          <a:p>
            <a:pPr marL="628650" lvl="1" indent="-171450">
              <a:buFont typeface="Arial" panose="020B0604020202020204" pitchFamily="34" charset="0"/>
              <a:buChar char="•"/>
            </a:pPr>
            <a:r>
              <a:rPr lang="en-GB" dirty="0"/>
              <a:t>This scheme allows a single outstanding miss. Subsequent memory operations can be serviced if they hit in the cache. We only need to stall when an instruction attempts to consume the result of a load (or due to WAW hazards). This sort of Hit-Under-Miss (MUM) scheme reduces the effective miss penalty (by ~20-30% even when only a single outstanding miss is permitted). </a:t>
            </a:r>
          </a:p>
          <a:p>
            <a:pPr marL="457200" lvl="1" indent="0">
              <a:buFont typeface="Arial" panose="020B0604020202020204" pitchFamily="34" charset="0"/>
              <a:buNone/>
            </a:pPr>
            <a:endParaRPr lang="en-GB" dirty="0"/>
          </a:p>
          <a:p>
            <a:pPr marL="0" lvl="0" indent="0">
              <a:buFont typeface="Arial" panose="020B0604020202020204" pitchFamily="34" charset="0"/>
              <a:buNone/>
            </a:pPr>
            <a:r>
              <a:rPr lang="en-GB" dirty="0"/>
              <a:t>The Arm1020E had a CPI of around 1.3. It was a 6-stage pipeline with static branch prediction.</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Source of image diagram: </a:t>
            </a:r>
            <a:r>
              <a:rPr lang="en-US" dirty="0"/>
              <a:t>Arm10200 Reference Device Product Overview</a:t>
            </a:r>
            <a:endParaRPr lang="en-GB" dirty="0"/>
          </a:p>
          <a:p>
            <a:pPr marL="457200" lvl="1" indent="0">
              <a:buFont typeface="Arial" panose="020B0604020202020204" pitchFamily="34" charset="0"/>
              <a:buNone/>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dirty="0"/>
          </a:p>
        </p:txBody>
      </p:sp>
    </p:spTree>
    <p:extLst>
      <p:ext uri="{BB962C8B-B14F-4D97-AF65-F5344CB8AC3E}">
        <p14:creationId xmlns:p14="http://schemas.microsoft.com/office/powerpoint/2010/main" val="4048708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Load/store operations complete by using the load/store pipeline. Other instructions can use the ALU pipeline at the same time – although we must always take care to respect any data dependencies.</a:t>
            </a:r>
          </a:p>
          <a:p>
            <a:endParaRPr lang="en-GB" dirty="0"/>
          </a:p>
          <a:p>
            <a:r>
              <a:rPr lang="en-GB" dirty="0"/>
              <a:t>The 32-bit Arm ISA (not the more recent A64) includes a feature whereby a single instruction can specify many load or store operations (load and store multiple: LDM and STM). The execution of one of these multicycle operations didn’t prevent independent ALU instructions from using the ALU pipeline. </a:t>
            </a:r>
          </a:p>
          <a:p>
            <a:endParaRPr lang="en-GB" dirty="0"/>
          </a:p>
          <a:p>
            <a:r>
              <a:rPr lang="en-GB" dirty="0"/>
              <a:t>Similarly, a normal load instruction could miss, but ALU operations (or even independent loads) could execute while it was serviced (as outlined on the previous slide).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dirty="0"/>
          </a:p>
        </p:txBody>
      </p:sp>
    </p:spTree>
    <p:extLst>
      <p:ext uri="{BB962C8B-B14F-4D97-AF65-F5344CB8AC3E}">
        <p14:creationId xmlns:p14="http://schemas.microsoft.com/office/powerpoint/2010/main" val="207725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imagine that building a car consists of three major stages:</a:t>
            </a:r>
          </a:p>
          <a:p>
            <a:endParaRPr lang="en-GB" dirty="0"/>
          </a:p>
          <a:p>
            <a:pPr marL="228600" indent="-228600">
              <a:buAutoNum type="arabicParenBoth"/>
            </a:pPr>
            <a:r>
              <a:rPr lang="en-GB" dirty="0"/>
              <a:t>constructing the chassis</a:t>
            </a:r>
          </a:p>
          <a:p>
            <a:pPr marL="228600" indent="-228600">
              <a:buAutoNum type="arabicParenBoth"/>
            </a:pPr>
            <a:r>
              <a:rPr lang="en-GB" dirty="0"/>
              <a:t>installing the engine </a:t>
            </a:r>
          </a:p>
          <a:p>
            <a:pPr marL="228600" indent="-228600">
              <a:buAutoNum type="arabicParenBoth"/>
            </a:pPr>
            <a:r>
              <a:rPr lang="en-GB" dirty="0"/>
              <a:t>painting. </a:t>
            </a:r>
          </a:p>
          <a:p>
            <a:pPr marL="228600" indent="-228600">
              <a:buAutoNum type="arabicParenBoth"/>
            </a:pPr>
            <a:endParaRPr lang="en-GB" dirty="0"/>
          </a:p>
          <a:p>
            <a:pPr marL="0" indent="0">
              <a:buNone/>
            </a:pPr>
            <a:r>
              <a:rPr lang="en-GB" dirty="0"/>
              <a:t>Each stage or task takes 1 hour to complete.</a:t>
            </a:r>
          </a:p>
          <a:p>
            <a:pPr marL="0" indent="0">
              <a:buNone/>
            </a:pPr>
            <a:endParaRPr lang="en-GB" dirty="0"/>
          </a:p>
          <a:p>
            <a:pPr marL="0" indent="0">
              <a:buNone/>
            </a:pPr>
            <a:r>
              <a:rPr lang="en-GB" dirty="0"/>
              <a:t>We could complete each of these steps before starting to build a new car. This approach is illustrated in the left figure. A new car will be produced every 3 hours. Our throughput will be 8 cars per day, assuming our factory runs 24 hours.</a:t>
            </a:r>
          </a:p>
          <a:p>
            <a:pPr marL="0" indent="0">
              <a:buNone/>
            </a:pPr>
            <a:endParaRPr lang="en-GB" dirty="0"/>
          </a:p>
          <a:p>
            <a:pPr marL="0" indent="0">
              <a:buNone/>
            </a:pPr>
            <a:r>
              <a:rPr lang="en-GB" dirty="0"/>
              <a:t>Alternatively, if each of these tasks is completed at a different station, we could pipeline the cars construction. Now, the construction of a new car is started as soon as the first task is complete. Once our pipeline is full, a car will be completed every hour. Our throughput is now 24 cars per day.</a:t>
            </a:r>
          </a:p>
          <a:p>
            <a:pPr marL="0" indent="0">
              <a:buNone/>
            </a:pPr>
            <a:endParaRPr lang="en-GB" dirty="0"/>
          </a:p>
          <a:p>
            <a:pPr marL="0" indent="0">
              <a:buNone/>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38967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often arrange for the different phases of a job to be overlapped, e.g., the construction of a car in assembly line. Each stage performs a particular task that can be performed in parallel with the other stages. We exploit “temporal parallelism”; we’ll see later how we can execute multiple instructions in parallel too (“spatial parallelism”).</a:t>
            </a:r>
          </a:p>
          <a:p>
            <a:endParaRPr lang="en-GB" dirty="0"/>
          </a:p>
          <a:p>
            <a:r>
              <a:rPr lang="en-GB" dirty="0"/>
              <a:t>Of course, a single car is not produced more quickly, </a:t>
            </a:r>
            <a:r>
              <a:rPr lang="en-GB" b="1" dirty="0"/>
              <a:t>latency</a:t>
            </a:r>
            <a:r>
              <a:rPr lang="en-GB" dirty="0"/>
              <a:t> may actually increase slightly. Nevertheless, the rate at which cars are produced, our “</a:t>
            </a:r>
            <a:r>
              <a:rPr lang="en-GB" b="1" dirty="0"/>
              <a:t>throughput,”</a:t>
            </a:r>
            <a:r>
              <a:rPr lang="en-GB" dirty="0"/>
              <a:t> is much higher than if we constructed a single car at a time.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9154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lnSpc>
                <a:spcPct val="100000"/>
              </a:lnSpc>
              <a:spcBef>
                <a:spcPct val="30000"/>
              </a:spcBef>
              <a:spcAft>
                <a:spcPct val="0"/>
              </a:spcAft>
              <a:defRPr/>
            </a:pPr>
            <a:r>
              <a:rPr lang="en-GB" dirty="0"/>
              <a:t>We must ensure that the process of pipelining of processor has no impact on its functional </a:t>
            </a:r>
            <a:r>
              <a:rPr lang="en-US" noProof="0" dirty="0"/>
              <a:t>behavior</a:t>
            </a:r>
            <a:r>
              <a:rPr lang="en-GB" dirty="0"/>
              <a:t>, i.e., it should produce the same results as in the unpipelined case. </a:t>
            </a:r>
          </a:p>
          <a:p>
            <a:pPr lvl="0" eaLnBrk="0" hangingPunct="0">
              <a:lnSpc>
                <a:spcPct val="100000"/>
              </a:lnSpc>
              <a:spcBef>
                <a:spcPct val="30000"/>
              </a:spcBef>
              <a:spcAft>
                <a:spcPct val="0"/>
              </a:spcAft>
              <a:defRPr/>
            </a:pPr>
            <a:endParaRPr lang="en-GB" dirty="0"/>
          </a:p>
          <a:p>
            <a:pPr lvl="0" eaLnBrk="0" hangingPunct="0">
              <a:lnSpc>
                <a:spcPct val="100000"/>
              </a:lnSpc>
              <a:spcBef>
                <a:spcPct val="30000"/>
              </a:spcBef>
              <a:spcAft>
                <a:spcPct val="0"/>
              </a:spcAft>
              <a:defRPr/>
            </a:pPr>
            <a:r>
              <a:rPr lang="en-GB" dirty="0"/>
              <a:t>For example, we must ensure that data dependencies between instructions are respected, that is, results produced by one instruction that are needed by a subsequent one are communicated correctly even if they are in the pipeline at the same time. If this was not the case, our programs would obviously not run correctly.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425246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 is the critical path through our combination logic</a:t>
            </a:r>
          </a:p>
          <a:p>
            <a:r>
              <a:rPr lang="en-GB" dirty="0"/>
              <a:t>C – is the delay though our register, the so-called clk-&gt;Q delay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66693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appropriate control signals need to accompany the instructions as they move down the pipeline, e.g., an instruction’s destination register needs to be carried with it until it reaches the “writeback” pipeline stage and actually writes to the register file.</a:t>
            </a:r>
          </a:p>
          <a:p>
            <a:endParaRPr lang="en-GB" dirty="0"/>
          </a:p>
          <a:p>
            <a:r>
              <a:rPr lang="en-GB" dirty="0"/>
              <a:t>Remember it is the worst-case delay between two registers that determines our clock period in a synchronous design. Pipelining only makes sense if it is possible to reduce the worst-case delay. If the delay of each pipeline stage is unequal, the gains (speedup) from pipelining will be smaller than expected.</a:t>
            </a:r>
          </a:p>
          <a:p>
            <a:endParaRPr lang="en-GB" dirty="0"/>
          </a:p>
          <a:p>
            <a:r>
              <a:rPr lang="en-GB" dirty="0"/>
              <a:t>E.g., consider adding an additional pipelining register to subdivide only one of the two pipeline stages in the lower figure on the previous slide. This will have no impact on clock frequency as the worst-case delay will remain T/2.</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971008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creativecommons.org/licenses/by/2.0/" TargetMode="External"/><Relationship Id="rId4" Type="http://schemas.openxmlformats.org/officeDocument/2006/relationships/hyperlink" Target="https://www.flickr.com/photos/autohistorian/3263766142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Pipelining</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GB" dirty="0"/>
              <a:t>Module 3</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Pipelining Our Processor</a:t>
            </a:r>
            <a:endParaRPr lang="en-US" dirty="0"/>
          </a:p>
        </p:txBody>
      </p:sp>
      <p:pic>
        <p:nvPicPr>
          <p:cNvPr id="4" name="Content Placeholder 6">
            <a:extLst>
              <a:ext uri="{FF2B5EF4-FFF2-40B4-BE49-F238E27FC236}">
                <a16:creationId xmlns:a16="http://schemas.microsoft.com/office/drawing/2014/main" id="{95278F70-ACC5-4479-8523-FF4F05B59CF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09222" y="1383297"/>
            <a:ext cx="9760049" cy="4598116"/>
          </a:xfrm>
        </p:spPr>
      </p:pic>
      <p:sp>
        <p:nvSpPr>
          <p:cNvPr id="5" name="Rectangle 4">
            <a:extLst>
              <a:ext uri="{FF2B5EF4-FFF2-40B4-BE49-F238E27FC236}">
                <a16:creationId xmlns:a16="http://schemas.microsoft.com/office/drawing/2014/main" id="{8EA244EA-1BAB-406D-9F12-7DF597A02682}"/>
              </a:ext>
            </a:extLst>
          </p:cNvPr>
          <p:cNvSpPr/>
          <p:nvPr/>
        </p:nvSpPr>
        <p:spPr>
          <a:xfrm>
            <a:off x="791029" y="5653314"/>
            <a:ext cx="10191749" cy="42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E85EB22-B3F1-4C5B-95AE-D08A307F3389}"/>
              </a:ext>
            </a:extLst>
          </p:cNvPr>
          <p:cNvSpPr txBox="1"/>
          <p:nvPr/>
        </p:nvSpPr>
        <p:spPr>
          <a:xfrm>
            <a:off x="1335313" y="5783943"/>
            <a:ext cx="10191749"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                   FETCH                   DECODE                  EXECUTE             MEMORY             WRITEBACK</a:t>
            </a:r>
          </a:p>
        </p:txBody>
      </p:sp>
    </p:spTree>
    <p:extLst>
      <p:ext uri="{BB962C8B-B14F-4D97-AF65-F5344CB8AC3E}">
        <p14:creationId xmlns:p14="http://schemas.microsoft.com/office/powerpoint/2010/main" val="124639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Pipelining Our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We’ve simply taken our original datapath and added pipelining registers.</a:t>
            </a:r>
            <a:br>
              <a:rPr lang="en-GB" dirty="0"/>
            </a:br>
            <a:r>
              <a:rPr lang="en-GB" dirty="0"/>
              <a:t>(Note: its behavior is now different to our unpipelined processor – we’ll revisit this)</a:t>
            </a:r>
          </a:p>
          <a:p>
            <a:pPr>
              <a:buFont typeface="Arial" panose="020B0604020202020204" pitchFamily="34" charset="0"/>
              <a:buChar char="•"/>
            </a:pPr>
            <a:r>
              <a:rPr lang="en-GB" dirty="0"/>
              <a:t>This has created a 5-stage pipeline:</a:t>
            </a:r>
          </a:p>
          <a:p>
            <a:pPr marL="741363" lvl="1" indent="-342900"/>
            <a:r>
              <a:rPr lang="en-GB" sz="2400" b="1" dirty="0"/>
              <a:t>FETCH</a:t>
            </a:r>
            <a:r>
              <a:rPr lang="en-GB" sz="2400" dirty="0"/>
              <a:t> – access our instruction memory.</a:t>
            </a:r>
          </a:p>
          <a:p>
            <a:pPr marL="741363" lvl="1" indent="-342900"/>
            <a:r>
              <a:rPr lang="en-GB" sz="2400" b="1" dirty="0"/>
              <a:t>DECODE</a:t>
            </a:r>
            <a:r>
              <a:rPr lang="en-GB" sz="2400" dirty="0"/>
              <a:t> – decode our instruction and read the source registers.</a:t>
            </a:r>
          </a:p>
          <a:p>
            <a:pPr marL="741363" lvl="1" indent="-342900"/>
            <a:r>
              <a:rPr lang="en-GB" sz="2400" b="1" dirty="0"/>
              <a:t>EXECUTE</a:t>
            </a:r>
            <a:r>
              <a:rPr lang="en-GB" sz="2400" dirty="0"/>
              <a:t> – perform an ALU operation, calculate a memory address, </a:t>
            </a:r>
            <a:br>
              <a:rPr lang="en-GB" sz="2400" dirty="0"/>
            </a:br>
            <a:r>
              <a:rPr lang="en-GB" sz="2400" dirty="0"/>
              <a:t>                     or compute a branch target address.</a:t>
            </a:r>
          </a:p>
          <a:p>
            <a:pPr marL="741363" lvl="1" indent="-342900"/>
            <a:r>
              <a:rPr lang="en-GB" sz="2400" b="1" dirty="0"/>
              <a:t>MEMORY</a:t>
            </a:r>
            <a:r>
              <a:rPr lang="en-GB" sz="2400" dirty="0"/>
              <a:t> – access our data memory.</a:t>
            </a:r>
          </a:p>
          <a:p>
            <a:pPr marL="741363" lvl="1" indent="-342900"/>
            <a:r>
              <a:rPr lang="en-GB" sz="2400" b="1" dirty="0"/>
              <a:t>WRITEBACK</a:t>
            </a:r>
            <a:r>
              <a:rPr lang="en-GB" sz="2400" dirty="0"/>
              <a:t> – write to the register file.</a:t>
            </a:r>
            <a:endParaRPr lang="en-US" dirty="0"/>
          </a:p>
        </p:txBody>
      </p:sp>
    </p:spTree>
    <p:extLst>
      <p:ext uri="{BB962C8B-B14F-4D97-AF65-F5344CB8AC3E}">
        <p14:creationId xmlns:p14="http://schemas.microsoft.com/office/powerpoint/2010/main" val="406596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The Pipeline in Action</a:t>
            </a:r>
            <a:endParaRPr lang="en-US" dirty="0"/>
          </a:p>
        </p:txBody>
      </p:sp>
      <p:sp>
        <p:nvSpPr>
          <p:cNvPr id="4" name="Content Placeholder 2">
            <a:extLst>
              <a:ext uri="{FF2B5EF4-FFF2-40B4-BE49-F238E27FC236}">
                <a16:creationId xmlns:a16="http://schemas.microsoft.com/office/drawing/2014/main" id="{B52BA2BC-0FAE-4AB3-8553-04007323D3AB}"/>
              </a:ext>
            </a:extLst>
          </p:cNvPr>
          <p:cNvSpPr>
            <a:spLocks noGrp="1"/>
          </p:cNvSpPr>
          <p:nvPr>
            <p:ph idx="1"/>
          </p:nvPr>
        </p:nvSpPr>
        <p:spPr>
          <a:xfrm>
            <a:off x="492125" y="1479468"/>
            <a:ext cx="11180762" cy="4086225"/>
          </a:xfrm>
        </p:spPr>
        <p:txBody>
          <a:bodyPr/>
          <a:lstStyle/>
          <a:p>
            <a:r>
              <a:rPr lang="en-GB" b="1" dirty="0">
                <a:solidFill>
                  <a:schemeClr val="accent1"/>
                </a:solidFill>
              </a:rPr>
              <a:t>Clock</a:t>
            </a: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LDR X1, [X2]</a:t>
            </a:r>
          </a:p>
          <a:p>
            <a:r>
              <a:rPr lang="en-GB" b="1" dirty="0">
                <a:solidFill>
                  <a:schemeClr val="accent1"/>
                </a:solidFill>
              </a:rPr>
              <a:t>2. ADD X2, X2, X3</a:t>
            </a:r>
          </a:p>
          <a:p>
            <a:r>
              <a:rPr lang="en-GB" b="1" dirty="0">
                <a:solidFill>
                  <a:schemeClr val="accent1"/>
                </a:solidFill>
              </a:rPr>
              <a:t>3. STR X4, [X5], #4</a:t>
            </a:r>
          </a:p>
          <a:p>
            <a:r>
              <a:rPr lang="en-GB" b="1" dirty="0">
                <a:solidFill>
                  <a:schemeClr val="accent1"/>
                </a:solidFill>
              </a:rPr>
              <a:t>4. SUB X0, X0, #1</a:t>
            </a:r>
          </a:p>
          <a:p>
            <a:r>
              <a:rPr lang="en-GB" b="1" dirty="0">
                <a:solidFill>
                  <a:schemeClr val="accent1"/>
                </a:solidFill>
              </a:rPr>
              <a:t>5. LDW X5, [X3]</a:t>
            </a:r>
          </a:p>
          <a:p>
            <a:endParaRPr lang="en-GB" dirty="0"/>
          </a:p>
        </p:txBody>
      </p:sp>
      <p:sp>
        <p:nvSpPr>
          <p:cNvPr id="5" name="Rectangle: Rounded Corners 4">
            <a:extLst>
              <a:ext uri="{FF2B5EF4-FFF2-40B4-BE49-F238E27FC236}">
                <a16:creationId xmlns:a16="http://schemas.microsoft.com/office/drawing/2014/main" id="{C6FB0951-1065-47A3-A276-DD199869F9DA}"/>
              </a:ext>
            </a:extLst>
          </p:cNvPr>
          <p:cNvSpPr/>
          <p:nvPr/>
        </p:nvSpPr>
        <p:spPr>
          <a:xfrm>
            <a:off x="7439246" y="2826718"/>
            <a:ext cx="888828" cy="290642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1C934854-F9CF-4965-BDB6-0C4F8D533304}"/>
              </a:ext>
            </a:extLst>
          </p:cNvPr>
          <p:cNvCxnSpPr/>
          <p:nvPr/>
        </p:nvCxnSpPr>
        <p:spPr>
          <a:xfrm>
            <a:off x="492125" y="2449616"/>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F745BF-33F5-47BF-897F-EDB6890D23E0}"/>
              </a:ext>
            </a:extLst>
          </p:cNvPr>
          <p:cNvCxnSpPr/>
          <p:nvPr/>
        </p:nvCxnSpPr>
        <p:spPr>
          <a:xfrm>
            <a:off x="492125" y="1870364"/>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BDF128-4616-4142-9063-745BE126CC40}"/>
              </a:ext>
            </a:extLst>
          </p:cNvPr>
          <p:cNvCxnSpPr/>
          <p:nvPr/>
        </p:nvCxnSpPr>
        <p:spPr>
          <a:xfrm>
            <a:off x="465784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8495352-05D4-464E-9FE2-51E316B28FE6}"/>
              </a:ext>
            </a:extLst>
          </p:cNvPr>
          <p:cNvSpPr/>
          <p:nvPr/>
        </p:nvSpPr>
        <p:spPr>
          <a:xfrm>
            <a:off x="3777651" y="3042902"/>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0" name="Rectangle 9">
            <a:extLst>
              <a:ext uri="{FF2B5EF4-FFF2-40B4-BE49-F238E27FC236}">
                <a16:creationId xmlns:a16="http://schemas.microsoft.com/office/drawing/2014/main" id="{1DADAA94-7F12-4759-BF76-57E24AD37F6B}"/>
              </a:ext>
            </a:extLst>
          </p:cNvPr>
          <p:cNvSpPr/>
          <p:nvPr/>
        </p:nvSpPr>
        <p:spPr>
          <a:xfrm>
            <a:off x="4685838" y="356717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1" name="Rectangle 10">
            <a:extLst>
              <a:ext uri="{FF2B5EF4-FFF2-40B4-BE49-F238E27FC236}">
                <a16:creationId xmlns:a16="http://schemas.microsoft.com/office/drawing/2014/main" id="{977E68A2-831B-4FA5-954E-06E0C05F06C2}"/>
              </a:ext>
            </a:extLst>
          </p:cNvPr>
          <p:cNvSpPr/>
          <p:nvPr/>
        </p:nvSpPr>
        <p:spPr>
          <a:xfrm>
            <a:off x="5610332" y="412986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2" name="Rectangle 11">
            <a:extLst>
              <a:ext uri="{FF2B5EF4-FFF2-40B4-BE49-F238E27FC236}">
                <a16:creationId xmlns:a16="http://schemas.microsoft.com/office/drawing/2014/main" id="{C60B1E46-A8DE-475C-BD1B-C4D2BEAB28B0}"/>
              </a:ext>
            </a:extLst>
          </p:cNvPr>
          <p:cNvSpPr/>
          <p:nvPr/>
        </p:nvSpPr>
        <p:spPr>
          <a:xfrm>
            <a:off x="6509601" y="4645711"/>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3" name="Rectangle 12">
            <a:extLst>
              <a:ext uri="{FF2B5EF4-FFF2-40B4-BE49-F238E27FC236}">
                <a16:creationId xmlns:a16="http://schemas.microsoft.com/office/drawing/2014/main" id="{A74CEB2F-963D-4BED-BA65-18318E83FD23}"/>
              </a:ext>
            </a:extLst>
          </p:cNvPr>
          <p:cNvSpPr/>
          <p:nvPr/>
        </p:nvSpPr>
        <p:spPr>
          <a:xfrm>
            <a:off x="6513400" y="3579880"/>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14" name="Rectangle 13">
            <a:extLst>
              <a:ext uri="{FF2B5EF4-FFF2-40B4-BE49-F238E27FC236}">
                <a16:creationId xmlns:a16="http://schemas.microsoft.com/office/drawing/2014/main" id="{ECDADBA5-9D39-475D-A1B5-4877CF629357}"/>
              </a:ext>
            </a:extLst>
          </p:cNvPr>
          <p:cNvSpPr/>
          <p:nvPr/>
        </p:nvSpPr>
        <p:spPr>
          <a:xfrm>
            <a:off x="5613472" y="3579880"/>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5" name="Rectangle 14">
            <a:extLst>
              <a:ext uri="{FF2B5EF4-FFF2-40B4-BE49-F238E27FC236}">
                <a16:creationId xmlns:a16="http://schemas.microsoft.com/office/drawing/2014/main" id="{3788638E-1ED8-43C5-986A-50EECF0E2BEE}"/>
              </a:ext>
            </a:extLst>
          </p:cNvPr>
          <p:cNvSpPr/>
          <p:nvPr/>
        </p:nvSpPr>
        <p:spPr>
          <a:xfrm>
            <a:off x="6516386" y="4129866"/>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6" name="Rectangle 15">
            <a:extLst>
              <a:ext uri="{FF2B5EF4-FFF2-40B4-BE49-F238E27FC236}">
                <a16:creationId xmlns:a16="http://schemas.microsoft.com/office/drawing/2014/main" id="{5E1D32A2-9D04-4E61-B0A8-0755E47DD7B5}"/>
              </a:ext>
            </a:extLst>
          </p:cNvPr>
          <p:cNvSpPr/>
          <p:nvPr/>
        </p:nvSpPr>
        <p:spPr>
          <a:xfrm>
            <a:off x="7432788" y="4645711"/>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17" name="Straight Connector 16">
            <a:extLst>
              <a:ext uri="{FF2B5EF4-FFF2-40B4-BE49-F238E27FC236}">
                <a16:creationId xmlns:a16="http://schemas.microsoft.com/office/drawing/2014/main" id="{3ADBB132-683E-4801-A1AA-67BD996C9017}"/>
              </a:ext>
            </a:extLst>
          </p:cNvPr>
          <p:cNvCxnSpPr/>
          <p:nvPr/>
        </p:nvCxnSpPr>
        <p:spPr>
          <a:xfrm>
            <a:off x="5603867"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17994B-54AF-4ED3-8A53-D94BA743DF0D}"/>
              </a:ext>
            </a:extLst>
          </p:cNvPr>
          <p:cNvCxnSpPr/>
          <p:nvPr/>
        </p:nvCxnSpPr>
        <p:spPr>
          <a:xfrm>
            <a:off x="6499763"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73C2B2-BC33-4A42-BDC1-A61195A1F49D}"/>
              </a:ext>
            </a:extLst>
          </p:cNvPr>
          <p:cNvCxnSpPr/>
          <p:nvPr/>
        </p:nvCxnSpPr>
        <p:spPr>
          <a:xfrm>
            <a:off x="7412282"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32706C-3658-4B19-9385-255377A3589B}"/>
              </a:ext>
            </a:extLst>
          </p:cNvPr>
          <p:cNvCxnSpPr/>
          <p:nvPr/>
        </p:nvCxnSpPr>
        <p:spPr>
          <a:xfrm>
            <a:off x="8348579"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D81088-9BC8-45CB-AFC5-C938B90BED31}"/>
              </a:ext>
            </a:extLst>
          </p:cNvPr>
          <p:cNvCxnSpPr/>
          <p:nvPr/>
        </p:nvCxnSpPr>
        <p:spPr>
          <a:xfrm>
            <a:off x="925466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28E0DD-647D-4E0C-8B7C-4B0F11CB58DC}"/>
              </a:ext>
            </a:extLst>
          </p:cNvPr>
          <p:cNvCxnSpPr/>
          <p:nvPr/>
        </p:nvCxnSpPr>
        <p:spPr>
          <a:xfrm>
            <a:off x="10182299"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37E23C-4E5E-448E-A58E-BC724EB69249}"/>
              </a:ext>
            </a:extLst>
          </p:cNvPr>
          <p:cNvCxnSpPr/>
          <p:nvPr/>
        </p:nvCxnSpPr>
        <p:spPr>
          <a:xfrm>
            <a:off x="3777651" y="1886468"/>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2C9F075-CB7A-46D0-A782-302E5741AE03}"/>
              </a:ext>
            </a:extLst>
          </p:cNvPr>
          <p:cNvSpPr/>
          <p:nvPr/>
        </p:nvSpPr>
        <p:spPr>
          <a:xfrm>
            <a:off x="4689475" y="3050655"/>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25" name="Rectangle 24">
            <a:extLst>
              <a:ext uri="{FF2B5EF4-FFF2-40B4-BE49-F238E27FC236}">
                <a16:creationId xmlns:a16="http://schemas.microsoft.com/office/drawing/2014/main" id="{3D421F3A-B36E-4A73-8040-4F007FD3B416}"/>
              </a:ext>
            </a:extLst>
          </p:cNvPr>
          <p:cNvSpPr/>
          <p:nvPr/>
        </p:nvSpPr>
        <p:spPr>
          <a:xfrm>
            <a:off x="5606334" y="3043205"/>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A14C6837-F810-4C44-A1EF-C670C384AF0D}"/>
              </a:ext>
            </a:extLst>
          </p:cNvPr>
          <p:cNvSpPr/>
          <p:nvPr/>
        </p:nvSpPr>
        <p:spPr>
          <a:xfrm>
            <a:off x="7444608" y="4129866"/>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7" name="Rectangle 26">
            <a:extLst>
              <a:ext uri="{FF2B5EF4-FFF2-40B4-BE49-F238E27FC236}">
                <a16:creationId xmlns:a16="http://schemas.microsoft.com/office/drawing/2014/main" id="{5885F483-CE44-4804-9E36-83A7265066C8}"/>
              </a:ext>
            </a:extLst>
          </p:cNvPr>
          <p:cNvSpPr/>
          <p:nvPr/>
        </p:nvSpPr>
        <p:spPr>
          <a:xfrm>
            <a:off x="8369313" y="4645711"/>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8" name="Rectangle 27">
            <a:extLst>
              <a:ext uri="{FF2B5EF4-FFF2-40B4-BE49-F238E27FC236}">
                <a16:creationId xmlns:a16="http://schemas.microsoft.com/office/drawing/2014/main" id="{DEE1A572-715B-4A8C-B7EA-C6D7DC7A00F9}"/>
              </a:ext>
            </a:extLst>
          </p:cNvPr>
          <p:cNvSpPr/>
          <p:nvPr/>
        </p:nvSpPr>
        <p:spPr>
          <a:xfrm>
            <a:off x="6513615" y="304290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9" name="Rectangle 28">
            <a:extLst>
              <a:ext uri="{FF2B5EF4-FFF2-40B4-BE49-F238E27FC236}">
                <a16:creationId xmlns:a16="http://schemas.microsoft.com/office/drawing/2014/main" id="{CB592761-C6B4-439C-92D7-96209711D31B}"/>
              </a:ext>
            </a:extLst>
          </p:cNvPr>
          <p:cNvSpPr/>
          <p:nvPr/>
        </p:nvSpPr>
        <p:spPr>
          <a:xfrm>
            <a:off x="7436694" y="3579174"/>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0" name="Rectangle 29">
            <a:extLst>
              <a:ext uri="{FF2B5EF4-FFF2-40B4-BE49-F238E27FC236}">
                <a16:creationId xmlns:a16="http://schemas.microsoft.com/office/drawing/2014/main" id="{7DCEDF80-0309-4C2F-A60F-CA7332100511}"/>
              </a:ext>
            </a:extLst>
          </p:cNvPr>
          <p:cNvSpPr/>
          <p:nvPr/>
        </p:nvSpPr>
        <p:spPr>
          <a:xfrm>
            <a:off x="8372242" y="413273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1" name="Rectangle 30">
            <a:extLst>
              <a:ext uri="{FF2B5EF4-FFF2-40B4-BE49-F238E27FC236}">
                <a16:creationId xmlns:a16="http://schemas.microsoft.com/office/drawing/2014/main" id="{6293B459-EB9C-4D28-B797-7777518270A9}"/>
              </a:ext>
            </a:extLst>
          </p:cNvPr>
          <p:cNvSpPr/>
          <p:nvPr/>
        </p:nvSpPr>
        <p:spPr>
          <a:xfrm>
            <a:off x="9273137" y="4645711"/>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2" name="Rectangle 31">
            <a:extLst>
              <a:ext uri="{FF2B5EF4-FFF2-40B4-BE49-F238E27FC236}">
                <a16:creationId xmlns:a16="http://schemas.microsoft.com/office/drawing/2014/main" id="{A0EEB349-5BD1-444D-A4FD-BBCAC929B36A}"/>
              </a:ext>
            </a:extLst>
          </p:cNvPr>
          <p:cNvSpPr/>
          <p:nvPr/>
        </p:nvSpPr>
        <p:spPr>
          <a:xfrm>
            <a:off x="7427398" y="3042902"/>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3" name="Rectangle 32">
            <a:extLst>
              <a:ext uri="{FF2B5EF4-FFF2-40B4-BE49-F238E27FC236}">
                <a16:creationId xmlns:a16="http://schemas.microsoft.com/office/drawing/2014/main" id="{E7F81956-AD68-4671-9C27-1E13B29C1F37}"/>
              </a:ext>
            </a:extLst>
          </p:cNvPr>
          <p:cNvSpPr/>
          <p:nvPr/>
        </p:nvSpPr>
        <p:spPr>
          <a:xfrm>
            <a:off x="8370953" y="3579174"/>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4" name="Rectangle 33">
            <a:extLst>
              <a:ext uri="{FF2B5EF4-FFF2-40B4-BE49-F238E27FC236}">
                <a16:creationId xmlns:a16="http://schemas.microsoft.com/office/drawing/2014/main" id="{DAB6FFCA-3BED-40EB-AEDF-82C1DF625FDE}"/>
              </a:ext>
            </a:extLst>
          </p:cNvPr>
          <p:cNvSpPr/>
          <p:nvPr/>
        </p:nvSpPr>
        <p:spPr>
          <a:xfrm>
            <a:off x="9287621" y="4129866"/>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5" name="Rectangle 34">
            <a:extLst>
              <a:ext uri="{FF2B5EF4-FFF2-40B4-BE49-F238E27FC236}">
                <a16:creationId xmlns:a16="http://schemas.microsoft.com/office/drawing/2014/main" id="{0075CE9D-E9E9-428D-B330-BEE2FE9FB7BC}"/>
              </a:ext>
            </a:extLst>
          </p:cNvPr>
          <p:cNvSpPr/>
          <p:nvPr/>
        </p:nvSpPr>
        <p:spPr>
          <a:xfrm>
            <a:off x="10202997" y="4645711"/>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6" name="Rectangle 35">
            <a:extLst>
              <a:ext uri="{FF2B5EF4-FFF2-40B4-BE49-F238E27FC236}">
                <a16:creationId xmlns:a16="http://schemas.microsoft.com/office/drawing/2014/main" id="{6CDD4DE1-7AB3-4A7E-BB4E-69C3E84730F7}"/>
              </a:ext>
            </a:extLst>
          </p:cNvPr>
          <p:cNvSpPr/>
          <p:nvPr/>
        </p:nvSpPr>
        <p:spPr>
          <a:xfrm>
            <a:off x="7432788" y="5147288"/>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37" name="Rectangle 36">
            <a:extLst>
              <a:ext uri="{FF2B5EF4-FFF2-40B4-BE49-F238E27FC236}">
                <a16:creationId xmlns:a16="http://schemas.microsoft.com/office/drawing/2014/main" id="{9ACB0600-FE2D-4B3B-949D-73F52A82F4F2}"/>
              </a:ext>
            </a:extLst>
          </p:cNvPr>
          <p:cNvSpPr/>
          <p:nvPr/>
        </p:nvSpPr>
        <p:spPr>
          <a:xfrm>
            <a:off x="8361525" y="5147287"/>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38" name="Rectangle 37">
            <a:extLst>
              <a:ext uri="{FF2B5EF4-FFF2-40B4-BE49-F238E27FC236}">
                <a16:creationId xmlns:a16="http://schemas.microsoft.com/office/drawing/2014/main" id="{39D0B381-1458-4697-83FF-6DCF2672D25D}"/>
              </a:ext>
            </a:extLst>
          </p:cNvPr>
          <p:cNvSpPr/>
          <p:nvPr/>
        </p:nvSpPr>
        <p:spPr>
          <a:xfrm>
            <a:off x="9268552" y="5147287"/>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39" name="Rectangle 38">
            <a:extLst>
              <a:ext uri="{FF2B5EF4-FFF2-40B4-BE49-F238E27FC236}">
                <a16:creationId xmlns:a16="http://schemas.microsoft.com/office/drawing/2014/main" id="{D6C502BE-87E1-4056-9AF3-3555C4E7F48E}"/>
              </a:ext>
            </a:extLst>
          </p:cNvPr>
          <p:cNvSpPr/>
          <p:nvPr/>
        </p:nvSpPr>
        <p:spPr>
          <a:xfrm>
            <a:off x="10201628" y="5147287"/>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40" name="Rectangle 39">
            <a:extLst>
              <a:ext uri="{FF2B5EF4-FFF2-40B4-BE49-F238E27FC236}">
                <a16:creationId xmlns:a16="http://schemas.microsoft.com/office/drawing/2014/main" id="{7FA50709-10DA-4848-B736-04D279ABF572}"/>
              </a:ext>
            </a:extLst>
          </p:cNvPr>
          <p:cNvSpPr/>
          <p:nvPr/>
        </p:nvSpPr>
        <p:spPr>
          <a:xfrm>
            <a:off x="11134704" y="5147287"/>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cxnSp>
        <p:nvCxnSpPr>
          <p:cNvPr id="41" name="Straight Arrow Connector 40">
            <a:extLst>
              <a:ext uri="{FF2B5EF4-FFF2-40B4-BE49-F238E27FC236}">
                <a16:creationId xmlns:a16="http://schemas.microsoft.com/office/drawing/2014/main" id="{6EE11FCC-5784-4BC6-8C5F-CAB5ADD64484}"/>
              </a:ext>
            </a:extLst>
          </p:cNvPr>
          <p:cNvCxnSpPr>
            <a:cxnSpLocks/>
          </p:cNvCxnSpPr>
          <p:nvPr/>
        </p:nvCxnSpPr>
        <p:spPr>
          <a:xfrm flipV="1">
            <a:off x="7876790" y="5733141"/>
            <a:ext cx="6870" cy="349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F2CC6D1-4EA9-4A60-91C9-017D03D6224D}"/>
              </a:ext>
            </a:extLst>
          </p:cNvPr>
          <p:cNvCxnSpPr/>
          <p:nvPr/>
        </p:nvCxnSpPr>
        <p:spPr>
          <a:xfrm flipH="1">
            <a:off x="7199086" y="6080943"/>
            <a:ext cx="6845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A947C88-DEB8-4EAC-90BE-AF92A2B8AABF}"/>
              </a:ext>
            </a:extLst>
          </p:cNvPr>
          <p:cNvSpPr txBox="1"/>
          <p:nvPr/>
        </p:nvSpPr>
        <p:spPr>
          <a:xfrm>
            <a:off x="2945602" y="5672476"/>
            <a:ext cx="4154792" cy="872547"/>
          </a:xfrm>
          <a:prstGeom prst="rect">
            <a:avLst/>
          </a:prstGeom>
          <a:noFill/>
        </p:spPr>
        <p:txBody>
          <a:bodyPr wrap="squar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US" sz="2100" dirty="0">
                <a:solidFill>
                  <a:schemeClr val="tx2"/>
                </a:solidFill>
                <a:latin typeface="+mn-lt"/>
                <a:ea typeface="+mn-ea"/>
              </a:rPr>
              <a:t>On clock cycle 5, the pipeline contains all the instructions listed in different pipeline stages</a:t>
            </a:r>
            <a:endParaRPr lang="en-GB" sz="2100" kern="1200" dirty="0">
              <a:solidFill>
                <a:schemeClr val="tx2"/>
              </a:solidFill>
              <a:latin typeface="+mn-lt"/>
              <a:ea typeface="+mn-ea"/>
              <a:cs typeface="+mn-cs"/>
            </a:endParaRPr>
          </a:p>
        </p:txBody>
      </p:sp>
      <p:cxnSp>
        <p:nvCxnSpPr>
          <p:cNvPr id="44" name="Straight Connector 43">
            <a:extLst>
              <a:ext uri="{FF2B5EF4-FFF2-40B4-BE49-F238E27FC236}">
                <a16:creationId xmlns:a16="http://schemas.microsoft.com/office/drawing/2014/main" id="{3D1C0848-2DDF-4D59-87B3-899BF6319EC2}"/>
              </a:ext>
            </a:extLst>
          </p:cNvPr>
          <p:cNvCxnSpPr>
            <a:cxnSpLocks/>
          </p:cNvCxnSpPr>
          <p:nvPr/>
        </p:nvCxnSpPr>
        <p:spPr>
          <a:xfrm>
            <a:off x="3777651" y="1397479"/>
            <a:ext cx="44929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AE4CF9-FFF8-4243-A594-5320BB3AA99D}"/>
              </a:ext>
            </a:extLst>
          </p:cNvPr>
          <p:cNvCxnSpPr/>
          <p:nvPr/>
        </p:nvCxnSpPr>
        <p:spPr>
          <a:xfrm flipV="1">
            <a:off x="3777651" y="1397479"/>
            <a:ext cx="0" cy="3393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BBC6FF6-1674-4705-A831-482785CD85E6}"/>
              </a:ext>
            </a:extLst>
          </p:cNvPr>
          <p:cNvCxnSpPr>
            <a:cxnSpLocks/>
          </p:cNvCxnSpPr>
          <p:nvPr/>
        </p:nvCxnSpPr>
        <p:spPr>
          <a:xfrm>
            <a:off x="3328359" y="1736785"/>
            <a:ext cx="44929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6D6A86-37BD-417E-849D-BC7A8E621E1D}"/>
              </a:ext>
            </a:extLst>
          </p:cNvPr>
          <p:cNvCxnSpPr/>
          <p:nvPr/>
        </p:nvCxnSpPr>
        <p:spPr>
          <a:xfrm flipV="1">
            <a:off x="4226943" y="1397479"/>
            <a:ext cx="0" cy="3393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0E9287-DF6B-4546-BDB4-A04AFF41016A}"/>
              </a:ext>
            </a:extLst>
          </p:cNvPr>
          <p:cNvCxnSpPr>
            <a:cxnSpLocks/>
          </p:cNvCxnSpPr>
          <p:nvPr/>
        </p:nvCxnSpPr>
        <p:spPr>
          <a:xfrm>
            <a:off x="4234851" y="1736785"/>
            <a:ext cx="42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018D23-20EE-41C9-BBCE-B081E3A71602}"/>
              </a:ext>
            </a:extLst>
          </p:cNvPr>
          <p:cNvCxnSpPr>
            <a:cxnSpLocks/>
          </p:cNvCxnSpPr>
          <p:nvPr/>
        </p:nvCxnSpPr>
        <p:spPr>
          <a:xfrm flipV="1">
            <a:off x="4657844" y="1397479"/>
            <a:ext cx="1" cy="3393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8BD0E4-65B0-4048-9405-F4C30734420F}"/>
              </a:ext>
            </a:extLst>
          </p:cNvPr>
          <p:cNvCxnSpPr>
            <a:cxnSpLocks/>
          </p:cNvCxnSpPr>
          <p:nvPr/>
        </p:nvCxnSpPr>
        <p:spPr>
          <a:xfrm>
            <a:off x="4657844" y="1403918"/>
            <a:ext cx="51512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BAD09A-C7D1-4D7F-9FA4-F175D994231D}"/>
              </a:ext>
            </a:extLst>
          </p:cNvPr>
          <p:cNvCxnSpPr>
            <a:cxnSpLocks/>
          </p:cNvCxnSpPr>
          <p:nvPr/>
        </p:nvCxnSpPr>
        <p:spPr>
          <a:xfrm flipV="1">
            <a:off x="5172965" y="1403918"/>
            <a:ext cx="0" cy="3393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7D8C5D-2DD8-4D51-AC5D-6E2B5D6D7450}"/>
              </a:ext>
            </a:extLst>
          </p:cNvPr>
          <p:cNvCxnSpPr>
            <a:cxnSpLocks/>
          </p:cNvCxnSpPr>
          <p:nvPr/>
        </p:nvCxnSpPr>
        <p:spPr>
          <a:xfrm>
            <a:off x="5172965" y="1743223"/>
            <a:ext cx="430901"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D333B72-1283-4E55-ABD3-649DA8362281}"/>
              </a:ext>
            </a:extLst>
          </p:cNvPr>
          <p:cNvCxnSpPr>
            <a:cxnSpLocks/>
          </p:cNvCxnSpPr>
          <p:nvPr/>
        </p:nvCxnSpPr>
        <p:spPr>
          <a:xfrm flipV="1">
            <a:off x="5603866" y="1403919"/>
            <a:ext cx="1"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1B893B-107E-437D-A001-8A512F66E330}"/>
              </a:ext>
            </a:extLst>
          </p:cNvPr>
          <p:cNvCxnSpPr>
            <a:cxnSpLocks/>
          </p:cNvCxnSpPr>
          <p:nvPr/>
        </p:nvCxnSpPr>
        <p:spPr>
          <a:xfrm flipV="1">
            <a:off x="5603865" y="1405139"/>
            <a:ext cx="469149" cy="370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E93A55-F58A-4B17-BF09-AD64D8E443E4}"/>
              </a:ext>
            </a:extLst>
          </p:cNvPr>
          <p:cNvCxnSpPr>
            <a:cxnSpLocks/>
          </p:cNvCxnSpPr>
          <p:nvPr/>
        </p:nvCxnSpPr>
        <p:spPr>
          <a:xfrm flipV="1">
            <a:off x="6073014" y="1405139"/>
            <a:ext cx="0" cy="3393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B90F51A-0796-40E5-B7BA-A657F3383438}"/>
              </a:ext>
            </a:extLst>
          </p:cNvPr>
          <p:cNvCxnSpPr>
            <a:cxnSpLocks/>
          </p:cNvCxnSpPr>
          <p:nvPr/>
        </p:nvCxnSpPr>
        <p:spPr>
          <a:xfrm>
            <a:off x="6080922" y="1744445"/>
            <a:ext cx="42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512A89-5C9A-4662-B9CF-67A9E3103ADA}"/>
              </a:ext>
            </a:extLst>
          </p:cNvPr>
          <p:cNvCxnSpPr>
            <a:cxnSpLocks/>
          </p:cNvCxnSpPr>
          <p:nvPr/>
        </p:nvCxnSpPr>
        <p:spPr>
          <a:xfrm flipV="1">
            <a:off x="6503915" y="1405140"/>
            <a:ext cx="1"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506A992-89CF-45C6-9C36-C54789A06C62}"/>
              </a:ext>
            </a:extLst>
          </p:cNvPr>
          <p:cNvCxnSpPr>
            <a:cxnSpLocks/>
          </p:cNvCxnSpPr>
          <p:nvPr/>
        </p:nvCxnSpPr>
        <p:spPr>
          <a:xfrm>
            <a:off x="6503915" y="1411578"/>
            <a:ext cx="51512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32CB8A-D4CD-4068-A1FF-70B87461BA1B}"/>
              </a:ext>
            </a:extLst>
          </p:cNvPr>
          <p:cNvCxnSpPr>
            <a:cxnSpLocks/>
          </p:cNvCxnSpPr>
          <p:nvPr/>
        </p:nvCxnSpPr>
        <p:spPr>
          <a:xfrm flipV="1">
            <a:off x="7019036" y="1411578"/>
            <a:ext cx="0" cy="3393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6890DA-6D29-4903-BA0D-D0428ADFCAB6}"/>
              </a:ext>
            </a:extLst>
          </p:cNvPr>
          <p:cNvCxnSpPr>
            <a:cxnSpLocks/>
          </p:cNvCxnSpPr>
          <p:nvPr/>
        </p:nvCxnSpPr>
        <p:spPr>
          <a:xfrm>
            <a:off x="7019036" y="1750883"/>
            <a:ext cx="3932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AED822-5D47-4EFF-B0DE-D2D56638A47B}"/>
              </a:ext>
            </a:extLst>
          </p:cNvPr>
          <p:cNvCxnSpPr>
            <a:cxnSpLocks/>
          </p:cNvCxnSpPr>
          <p:nvPr/>
        </p:nvCxnSpPr>
        <p:spPr>
          <a:xfrm flipV="1">
            <a:off x="7415382" y="1420248"/>
            <a:ext cx="1"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8D9C474-AA86-4B82-AB4F-6390009B7B47}"/>
              </a:ext>
            </a:extLst>
          </p:cNvPr>
          <p:cNvCxnSpPr>
            <a:cxnSpLocks/>
          </p:cNvCxnSpPr>
          <p:nvPr/>
        </p:nvCxnSpPr>
        <p:spPr>
          <a:xfrm>
            <a:off x="7413333" y="1420246"/>
            <a:ext cx="48717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079BBD-378E-4687-B23F-E8AADDC80376}"/>
              </a:ext>
            </a:extLst>
          </p:cNvPr>
          <p:cNvCxnSpPr>
            <a:cxnSpLocks/>
          </p:cNvCxnSpPr>
          <p:nvPr/>
        </p:nvCxnSpPr>
        <p:spPr>
          <a:xfrm flipV="1">
            <a:off x="7900504" y="1420248"/>
            <a:ext cx="0"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4D25E5-B30F-46A7-8FDC-26E6626D9587}"/>
              </a:ext>
            </a:extLst>
          </p:cNvPr>
          <p:cNvCxnSpPr>
            <a:cxnSpLocks/>
          </p:cNvCxnSpPr>
          <p:nvPr/>
        </p:nvCxnSpPr>
        <p:spPr>
          <a:xfrm>
            <a:off x="7900504" y="1759552"/>
            <a:ext cx="4211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FC42577-6CEA-4F38-BF01-6E8D0F3C8634}"/>
              </a:ext>
            </a:extLst>
          </p:cNvPr>
          <p:cNvCxnSpPr>
            <a:cxnSpLocks/>
          </p:cNvCxnSpPr>
          <p:nvPr/>
        </p:nvCxnSpPr>
        <p:spPr>
          <a:xfrm flipV="1">
            <a:off x="8324800" y="1428916"/>
            <a:ext cx="1" cy="3306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8FA2441-F8AE-43D2-ACE9-224CD50973C6}"/>
              </a:ext>
            </a:extLst>
          </p:cNvPr>
          <p:cNvCxnSpPr>
            <a:cxnSpLocks/>
          </p:cNvCxnSpPr>
          <p:nvPr/>
        </p:nvCxnSpPr>
        <p:spPr>
          <a:xfrm>
            <a:off x="8319650" y="1434405"/>
            <a:ext cx="48717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B89493-984B-4D7C-8179-57481962AFAB}"/>
              </a:ext>
            </a:extLst>
          </p:cNvPr>
          <p:cNvCxnSpPr>
            <a:cxnSpLocks/>
          </p:cNvCxnSpPr>
          <p:nvPr/>
        </p:nvCxnSpPr>
        <p:spPr>
          <a:xfrm flipV="1">
            <a:off x="8806821" y="1434407"/>
            <a:ext cx="0"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5BDBD4-DDFE-4693-BF0C-A216C0000A6B}"/>
              </a:ext>
            </a:extLst>
          </p:cNvPr>
          <p:cNvCxnSpPr>
            <a:cxnSpLocks/>
          </p:cNvCxnSpPr>
          <p:nvPr/>
        </p:nvCxnSpPr>
        <p:spPr>
          <a:xfrm flipV="1">
            <a:off x="8806821" y="1768220"/>
            <a:ext cx="442685" cy="54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0799A1-8651-46F4-B326-F581D76574B6}"/>
              </a:ext>
            </a:extLst>
          </p:cNvPr>
          <p:cNvCxnSpPr>
            <a:cxnSpLocks/>
          </p:cNvCxnSpPr>
          <p:nvPr/>
        </p:nvCxnSpPr>
        <p:spPr>
          <a:xfrm flipV="1">
            <a:off x="9249506" y="1434271"/>
            <a:ext cx="0" cy="3339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3416FCB-1D76-4CFA-A257-A351D78E3BC3}"/>
              </a:ext>
            </a:extLst>
          </p:cNvPr>
          <p:cNvCxnSpPr>
            <a:cxnSpLocks/>
          </p:cNvCxnSpPr>
          <p:nvPr/>
        </p:nvCxnSpPr>
        <p:spPr>
          <a:xfrm>
            <a:off x="9244356" y="1439838"/>
            <a:ext cx="48717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D82AE08-138F-4C86-8D23-92791112127B}"/>
              </a:ext>
            </a:extLst>
          </p:cNvPr>
          <p:cNvCxnSpPr>
            <a:cxnSpLocks/>
          </p:cNvCxnSpPr>
          <p:nvPr/>
        </p:nvCxnSpPr>
        <p:spPr>
          <a:xfrm flipV="1">
            <a:off x="9731527" y="1439840"/>
            <a:ext cx="0" cy="3393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1BD1030-0D2B-45AA-A932-B8AAA56C4AE9}"/>
              </a:ext>
            </a:extLst>
          </p:cNvPr>
          <p:cNvCxnSpPr>
            <a:cxnSpLocks/>
          </p:cNvCxnSpPr>
          <p:nvPr/>
        </p:nvCxnSpPr>
        <p:spPr>
          <a:xfrm>
            <a:off x="9731527" y="1779144"/>
            <a:ext cx="44268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EA0E8A-844F-4037-9367-0E5E9DF03A8D}"/>
              </a:ext>
            </a:extLst>
          </p:cNvPr>
          <p:cNvCxnSpPr>
            <a:cxnSpLocks/>
          </p:cNvCxnSpPr>
          <p:nvPr/>
        </p:nvCxnSpPr>
        <p:spPr>
          <a:xfrm flipV="1">
            <a:off x="10174211" y="1441528"/>
            <a:ext cx="1" cy="341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69282C-1AA9-4C05-B551-156838663083}"/>
              </a:ext>
            </a:extLst>
          </p:cNvPr>
          <p:cNvCxnSpPr>
            <a:cxnSpLocks/>
          </p:cNvCxnSpPr>
          <p:nvPr/>
        </p:nvCxnSpPr>
        <p:spPr>
          <a:xfrm>
            <a:off x="10174211" y="1439838"/>
            <a:ext cx="50302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2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An Ideal Pipeline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In the ideal case, when our pipeline never stalls, our CPI will equal 1 (and IPC = 1).</a:t>
            </a:r>
          </a:p>
          <a:p>
            <a:pPr marL="0" indent="0">
              <a:buNone/>
            </a:pPr>
            <a:r>
              <a:rPr lang="en-GB" dirty="0"/>
              <a:t>If we need to stall the pipeline, our CPI will increase, e.g.:</a:t>
            </a:r>
          </a:p>
          <a:p>
            <a:pPr marL="0" indent="0">
              <a:buNone/>
            </a:pPr>
            <a:r>
              <a:rPr lang="en-GB" dirty="0"/>
              <a:t>If we must stall for 1 cycle for 20% of instructions, and 3 cycles for 5% of instructions, our new CPI would be:</a:t>
            </a:r>
          </a:p>
          <a:p>
            <a:pPr marL="0" indent="0">
              <a:buNone/>
            </a:pPr>
            <a:r>
              <a:rPr lang="en-GB" b="1" dirty="0">
                <a:solidFill>
                  <a:schemeClr val="accent1"/>
                </a:solidFill>
                <a:cs typeface="Courier New" panose="02070309020205020404" pitchFamily="49" charset="0"/>
              </a:rPr>
              <a:t>Pipeline CPI = ideal pipeline CPI + pipeline stalls per instruction</a:t>
            </a:r>
          </a:p>
          <a:p>
            <a:pPr marL="0" indent="0">
              <a:buNone/>
            </a:pPr>
            <a:r>
              <a:rPr lang="en-GB" b="1" dirty="0">
                <a:solidFill>
                  <a:schemeClr val="accent1"/>
                </a:solidFill>
                <a:cs typeface="Courier New" panose="02070309020205020404" pitchFamily="49" charset="0"/>
              </a:rPr>
              <a:t>	         = 1 + 1*0.20 + 3*0.05 = 1.35</a:t>
            </a:r>
          </a:p>
          <a:p>
            <a:pPr marL="0" indent="0">
              <a:buNone/>
            </a:pPr>
            <a:r>
              <a:rPr lang="en-GB" i="1" dirty="0"/>
              <a:t>Note: to make the best use of pipelining, we should avoid stalling as much as possible. (without increasing our clock period!) Remember:</a:t>
            </a:r>
          </a:p>
          <a:p>
            <a:pPr marL="0" indent="0">
              <a:buNone/>
            </a:pPr>
            <a:r>
              <a:rPr lang="en-GB" b="1" dirty="0">
                <a:solidFill>
                  <a:schemeClr val="accent1"/>
                </a:solidFill>
              </a:rPr>
              <a:t>Time = instructions </a:t>
            </a:r>
            <a:r>
              <a:rPr lang="en-GB" b="1" dirty="0" err="1">
                <a:solidFill>
                  <a:schemeClr val="accent1"/>
                </a:solidFill>
              </a:rPr>
              <a:t>executed×Clocks</a:t>
            </a:r>
            <a:r>
              <a:rPr lang="en-GB" b="1" dirty="0">
                <a:solidFill>
                  <a:schemeClr val="accent1"/>
                </a:solidFill>
              </a:rPr>
              <a:t> Per Instruction (CPI)×clock period</a:t>
            </a:r>
            <a:endParaRPr lang="en-US" dirty="0"/>
          </a:p>
        </p:txBody>
      </p:sp>
    </p:spTree>
    <p:extLst>
      <p:ext uri="{BB962C8B-B14F-4D97-AF65-F5344CB8AC3E}">
        <p14:creationId xmlns:p14="http://schemas.microsoft.com/office/powerpoint/2010/main" val="7277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Stalling to Access Memory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111906" cy="4948335"/>
          </a:xfrm>
        </p:spPr>
        <p:txBody>
          <a:bodyPr/>
          <a:lstStyle/>
          <a:p>
            <a:pPr marL="0" indent="0">
              <a:buNone/>
            </a:pPr>
            <a:r>
              <a:rPr lang="en-GB" dirty="0"/>
              <a:t>The latency of accessing off-chip memory (DRAM) is typically 10-100 times higher than our pipelined processor’s clock period .</a:t>
            </a:r>
          </a:p>
          <a:p>
            <a:pPr marL="0" indent="0">
              <a:buNone/>
            </a:pPr>
            <a:r>
              <a:rPr lang="en-GB" dirty="0"/>
              <a:t>In order to avoid stalling, we must use on-chip </a:t>
            </a:r>
            <a:r>
              <a:rPr lang="en-GB" b="1" dirty="0"/>
              <a:t>caches.</a:t>
            </a:r>
            <a:endParaRPr lang="en-US" dirty="0"/>
          </a:p>
        </p:txBody>
      </p:sp>
      <p:sp>
        <p:nvSpPr>
          <p:cNvPr id="4" name="Rectangle 3">
            <a:extLst>
              <a:ext uri="{FF2B5EF4-FFF2-40B4-BE49-F238E27FC236}">
                <a16:creationId xmlns:a16="http://schemas.microsoft.com/office/drawing/2014/main" id="{3B3DBB2D-0E61-4317-9B65-6CA3FD806EDC}"/>
              </a:ext>
            </a:extLst>
          </p:cNvPr>
          <p:cNvSpPr/>
          <p:nvPr/>
        </p:nvSpPr>
        <p:spPr>
          <a:xfrm>
            <a:off x="7132048" y="1615622"/>
            <a:ext cx="1276340" cy="139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82ABB71D-66BA-42BF-90F0-AABC159FDC6E}"/>
              </a:ext>
            </a:extLst>
          </p:cNvPr>
          <p:cNvSpPr/>
          <p:nvPr/>
        </p:nvSpPr>
        <p:spPr>
          <a:xfrm>
            <a:off x="7907731" y="621792"/>
            <a:ext cx="2962656" cy="2388058"/>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9BB1F42-8274-489C-9340-97124E84F436}"/>
              </a:ext>
            </a:extLst>
          </p:cNvPr>
          <p:cNvSpPr/>
          <p:nvPr/>
        </p:nvSpPr>
        <p:spPr>
          <a:xfrm>
            <a:off x="7742083" y="4494668"/>
            <a:ext cx="2519792" cy="1394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74AD38A-9C77-4D13-950C-6585AD25F0E1}"/>
              </a:ext>
            </a:extLst>
          </p:cNvPr>
          <p:cNvSpPr txBox="1"/>
          <p:nvPr/>
        </p:nvSpPr>
        <p:spPr>
          <a:xfrm>
            <a:off x="7250865" y="4988215"/>
            <a:ext cx="2698464" cy="111722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For a 28 nm process:</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Area: &lt; 0.4 mm^2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dirty="0">
                <a:solidFill>
                  <a:schemeClr val="tx2"/>
                </a:solidFill>
                <a:latin typeface="+mn-lt"/>
                <a:ea typeface="+mn-ea"/>
              </a:rPr>
              <a:t>Clock: 1 GHz</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Power: ~90 mW</a:t>
            </a:r>
          </a:p>
        </p:txBody>
      </p:sp>
      <p:sp>
        <p:nvSpPr>
          <p:cNvPr id="8" name="TextBox 7">
            <a:extLst>
              <a:ext uri="{FF2B5EF4-FFF2-40B4-BE49-F238E27FC236}">
                <a16:creationId xmlns:a16="http://schemas.microsoft.com/office/drawing/2014/main" id="{DFA1E592-B336-4AD2-AF8D-23ACCBEF5309}"/>
              </a:ext>
            </a:extLst>
          </p:cNvPr>
          <p:cNvSpPr txBox="1"/>
          <p:nvPr/>
        </p:nvSpPr>
        <p:spPr>
          <a:xfrm>
            <a:off x="7250865" y="4333382"/>
            <a:ext cx="3355118" cy="4431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A single Arm Cortex A35 with 8K L1 instruction and data caches, no L2</a:t>
            </a:r>
          </a:p>
        </p:txBody>
      </p:sp>
      <p:pic>
        <p:nvPicPr>
          <p:cNvPr id="9" name="Picture 8">
            <a:extLst>
              <a:ext uri="{FF2B5EF4-FFF2-40B4-BE49-F238E27FC236}">
                <a16:creationId xmlns:a16="http://schemas.microsoft.com/office/drawing/2014/main" id="{5B721428-B360-4377-BA1A-290B17FC5171}"/>
              </a:ext>
            </a:extLst>
          </p:cNvPr>
          <p:cNvPicPr>
            <a:picLocks noChangeAspect="1"/>
          </p:cNvPicPr>
          <p:nvPr/>
        </p:nvPicPr>
        <p:blipFill>
          <a:blip r:embed="rId3"/>
          <a:stretch>
            <a:fillRect/>
          </a:stretch>
        </p:blipFill>
        <p:spPr>
          <a:xfrm>
            <a:off x="10476868" y="5084088"/>
            <a:ext cx="552450" cy="571500"/>
          </a:xfrm>
          <a:prstGeom prst="rect">
            <a:avLst/>
          </a:prstGeom>
        </p:spPr>
      </p:pic>
      <p:sp>
        <p:nvSpPr>
          <p:cNvPr id="10" name="Rectangle 9">
            <a:extLst>
              <a:ext uri="{FF2B5EF4-FFF2-40B4-BE49-F238E27FC236}">
                <a16:creationId xmlns:a16="http://schemas.microsoft.com/office/drawing/2014/main" id="{E074FC4C-BF51-4245-B7A3-0774DC4A35B0}"/>
              </a:ext>
            </a:extLst>
          </p:cNvPr>
          <p:cNvSpPr/>
          <p:nvPr/>
        </p:nvSpPr>
        <p:spPr>
          <a:xfrm>
            <a:off x="7132048" y="4148446"/>
            <a:ext cx="4540840" cy="20479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3194476-2E0B-4871-A0BB-EAA34820AF6C}"/>
              </a:ext>
            </a:extLst>
          </p:cNvPr>
          <p:cNvSpPr/>
          <p:nvPr/>
        </p:nvSpPr>
        <p:spPr>
          <a:xfrm>
            <a:off x="8049053" y="752556"/>
            <a:ext cx="2697238" cy="433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 pipeline</a:t>
            </a:r>
          </a:p>
        </p:txBody>
      </p:sp>
      <p:sp>
        <p:nvSpPr>
          <p:cNvPr id="12" name="Rectangle 11">
            <a:extLst>
              <a:ext uri="{FF2B5EF4-FFF2-40B4-BE49-F238E27FC236}">
                <a16:creationId xmlns:a16="http://schemas.microsoft.com/office/drawing/2014/main" id="{7A19E6A8-300B-4DBB-A087-D495094E1DB0}"/>
              </a:ext>
            </a:extLst>
          </p:cNvPr>
          <p:cNvSpPr/>
          <p:nvPr/>
        </p:nvSpPr>
        <p:spPr>
          <a:xfrm>
            <a:off x="8049053" y="1419306"/>
            <a:ext cx="1276340" cy="718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L1 I-Cache</a:t>
            </a:r>
          </a:p>
        </p:txBody>
      </p:sp>
      <p:sp>
        <p:nvSpPr>
          <p:cNvPr id="13" name="Rectangle 12">
            <a:extLst>
              <a:ext uri="{FF2B5EF4-FFF2-40B4-BE49-F238E27FC236}">
                <a16:creationId xmlns:a16="http://schemas.microsoft.com/office/drawing/2014/main" id="{53CB62DC-FBF8-40B4-93E0-B7DF0014991E}"/>
              </a:ext>
            </a:extLst>
          </p:cNvPr>
          <p:cNvSpPr/>
          <p:nvPr/>
        </p:nvSpPr>
        <p:spPr>
          <a:xfrm>
            <a:off x="9462308" y="1422646"/>
            <a:ext cx="1276340" cy="718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L1 D-cache</a:t>
            </a:r>
          </a:p>
        </p:txBody>
      </p:sp>
      <p:cxnSp>
        <p:nvCxnSpPr>
          <p:cNvPr id="14" name="Straight Arrow Connector 13">
            <a:extLst>
              <a:ext uri="{FF2B5EF4-FFF2-40B4-BE49-F238E27FC236}">
                <a16:creationId xmlns:a16="http://schemas.microsoft.com/office/drawing/2014/main" id="{94EB1CA0-8070-43C6-842E-36FCCB02814C}"/>
              </a:ext>
            </a:extLst>
          </p:cNvPr>
          <p:cNvCxnSpPr>
            <a:stCxn id="12" idx="0"/>
          </p:cNvCxnSpPr>
          <p:nvPr/>
        </p:nvCxnSpPr>
        <p:spPr>
          <a:xfrm flipV="1">
            <a:off x="8687223" y="1188997"/>
            <a:ext cx="0" cy="2303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F0BCD1-829F-4C92-B37F-D6C7946FE7E8}"/>
              </a:ext>
            </a:extLst>
          </p:cNvPr>
          <p:cNvCxnSpPr>
            <a:stCxn id="13" idx="0"/>
          </p:cNvCxnSpPr>
          <p:nvPr/>
        </p:nvCxnSpPr>
        <p:spPr>
          <a:xfrm flipV="1">
            <a:off x="10100478" y="1185651"/>
            <a:ext cx="0" cy="23699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803FAA6-318E-4505-A35F-B37E0F71ED3F}"/>
              </a:ext>
            </a:extLst>
          </p:cNvPr>
          <p:cNvSpPr/>
          <p:nvPr/>
        </p:nvSpPr>
        <p:spPr>
          <a:xfrm>
            <a:off x="8382825" y="2623207"/>
            <a:ext cx="2049960" cy="264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 interface</a:t>
            </a:r>
          </a:p>
        </p:txBody>
      </p:sp>
      <p:sp>
        <p:nvSpPr>
          <p:cNvPr id="17" name="Rectangle 16">
            <a:extLst>
              <a:ext uri="{FF2B5EF4-FFF2-40B4-BE49-F238E27FC236}">
                <a16:creationId xmlns:a16="http://schemas.microsoft.com/office/drawing/2014/main" id="{D7FD8455-356F-474C-B614-6BAAB5C0DBC2}"/>
              </a:ext>
            </a:extLst>
          </p:cNvPr>
          <p:cNvSpPr/>
          <p:nvPr/>
        </p:nvSpPr>
        <p:spPr>
          <a:xfrm>
            <a:off x="8759502" y="3121943"/>
            <a:ext cx="1276340" cy="718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 Memory</a:t>
            </a:r>
          </a:p>
        </p:txBody>
      </p:sp>
      <p:cxnSp>
        <p:nvCxnSpPr>
          <p:cNvPr id="18" name="Straight Arrow Connector 17">
            <a:extLst>
              <a:ext uri="{FF2B5EF4-FFF2-40B4-BE49-F238E27FC236}">
                <a16:creationId xmlns:a16="http://schemas.microsoft.com/office/drawing/2014/main" id="{357F10B1-74E7-4F6B-8CBD-CAA184B43526}"/>
              </a:ext>
            </a:extLst>
          </p:cNvPr>
          <p:cNvCxnSpPr/>
          <p:nvPr/>
        </p:nvCxnSpPr>
        <p:spPr>
          <a:xfrm flipV="1">
            <a:off x="9407805" y="2884948"/>
            <a:ext cx="0" cy="23699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E6670C-8B79-40FD-A198-D1E2CCF6C450}"/>
              </a:ext>
            </a:extLst>
          </p:cNvPr>
          <p:cNvCxnSpPr/>
          <p:nvPr/>
        </p:nvCxnSpPr>
        <p:spPr>
          <a:xfrm flipV="1">
            <a:off x="10103367" y="2141641"/>
            <a:ext cx="0" cy="23699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07609B-9A85-4C2F-B8E7-F6395D038865}"/>
              </a:ext>
            </a:extLst>
          </p:cNvPr>
          <p:cNvCxnSpPr/>
          <p:nvPr/>
        </p:nvCxnSpPr>
        <p:spPr>
          <a:xfrm flipV="1">
            <a:off x="8687223" y="2141641"/>
            <a:ext cx="0" cy="23699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901C22-43D1-4EBE-B9B8-C5BE76F65C1F}"/>
              </a:ext>
            </a:extLst>
          </p:cNvPr>
          <p:cNvCxnSpPr/>
          <p:nvPr/>
        </p:nvCxnSpPr>
        <p:spPr>
          <a:xfrm>
            <a:off x="8049053" y="2378636"/>
            <a:ext cx="26972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35342E-7B01-4C16-B025-3A139BB1469E}"/>
              </a:ext>
            </a:extLst>
          </p:cNvPr>
          <p:cNvCxnSpPr/>
          <p:nvPr/>
        </p:nvCxnSpPr>
        <p:spPr>
          <a:xfrm flipV="1">
            <a:off x="9407401" y="2386212"/>
            <a:ext cx="0" cy="23699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1AFB616-4E7E-4871-8082-F83886DD8BDD}"/>
              </a:ext>
            </a:extLst>
          </p:cNvPr>
          <p:cNvSpPr txBox="1"/>
          <p:nvPr/>
        </p:nvSpPr>
        <p:spPr>
          <a:xfrm>
            <a:off x="10927261" y="3112537"/>
            <a:ext cx="91123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o</a:t>
            </a:r>
            <a:r>
              <a:rPr lang="en-GB" sz="2100" kern="1200" dirty="0">
                <a:solidFill>
                  <a:schemeClr val="tx2"/>
                </a:solidFill>
                <a:latin typeface="+mn-lt"/>
                <a:ea typeface="+mn-ea"/>
                <a:cs typeface="+mn-cs"/>
              </a:rPr>
              <a:t>ff-chip</a:t>
            </a:r>
          </a:p>
        </p:txBody>
      </p:sp>
      <p:sp>
        <p:nvSpPr>
          <p:cNvPr id="24" name="TextBox 23">
            <a:extLst>
              <a:ext uri="{FF2B5EF4-FFF2-40B4-BE49-F238E27FC236}">
                <a16:creationId xmlns:a16="http://schemas.microsoft.com/office/drawing/2014/main" id="{A5FAEA28-5FF5-4D99-BF0C-38DDC77FF2B4}"/>
              </a:ext>
            </a:extLst>
          </p:cNvPr>
          <p:cNvSpPr txBox="1"/>
          <p:nvPr/>
        </p:nvSpPr>
        <p:spPr>
          <a:xfrm>
            <a:off x="10927261" y="2609909"/>
            <a:ext cx="91123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on</a:t>
            </a:r>
            <a:r>
              <a:rPr lang="en-GB" sz="2100" kern="1200" dirty="0">
                <a:solidFill>
                  <a:schemeClr val="tx2"/>
                </a:solidFill>
                <a:latin typeface="+mn-lt"/>
                <a:ea typeface="+mn-ea"/>
                <a:cs typeface="+mn-cs"/>
              </a:rPr>
              <a:t>-chip</a:t>
            </a:r>
          </a:p>
        </p:txBody>
      </p:sp>
      <p:cxnSp>
        <p:nvCxnSpPr>
          <p:cNvPr id="25" name="Straight Connector 24">
            <a:extLst>
              <a:ext uri="{FF2B5EF4-FFF2-40B4-BE49-F238E27FC236}">
                <a16:creationId xmlns:a16="http://schemas.microsoft.com/office/drawing/2014/main" id="{66FE4316-0149-4C62-BB88-311925CFBADF}"/>
              </a:ext>
            </a:extLst>
          </p:cNvPr>
          <p:cNvCxnSpPr>
            <a:cxnSpLocks/>
          </p:cNvCxnSpPr>
          <p:nvPr/>
        </p:nvCxnSpPr>
        <p:spPr>
          <a:xfrm>
            <a:off x="7132048" y="3003445"/>
            <a:ext cx="4890583" cy="1"/>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2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42F0F-3EBF-47DA-830C-76BC95C6B126}"/>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B4DD44A8-954B-4D0A-A17F-C3DF61AB0A59}"/>
              </a:ext>
            </a:extLst>
          </p:cNvPr>
          <p:cNvSpPr/>
          <p:nvPr/>
        </p:nvSpPr>
        <p:spPr>
          <a:xfrm>
            <a:off x="3687428" y="2967335"/>
            <a:ext cx="481721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Pipeline Hazards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6928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Pipeline Hazards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Pipelining allows new instructions to start while others are still in the pipeline, i.e., the execution of instructions is overlapped.</a:t>
            </a:r>
          </a:p>
          <a:p>
            <a:pPr>
              <a:buFont typeface="Arial" panose="020B0604020202020204" pitchFamily="34" charset="0"/>
              <a:buChar char="•"/>
            </a:pPr>
            <a:r>
              <a:rPr lang="en-GB" dirty="0"/>
              <a:t>There may be cases where an instruction must wait and not move forward in the pipeline to ensure correctness. These cases are known as pipeline hazards:</a:t>
            </a:r>
          </a:p>
          <a:p>
            <a:pPr marL="741363" lvl="1" indent="-342900"/>
            <a:r>
              <a:rPr lang="en-GB" sz="2400" b="1" dirty="0">
                <a:solidFill>
                  <a:schemeClr val="accent1"/>
                </a:solidFill>
              </a:rPr>
              <a:t>Structural hazard </a:t>
            </a:r>
            <a:r>
              <a:rPr lang="en-GB" sz="2400" dirty="0">
                <a:solidFill>
                  <a:schemeClr val="accent1"/>
                </a:solidFill>
              </a:rPr>
              <a:t>– arise from resource conflicts</a:t>
            </a:r>
            <a:endParaRPr lang="en-GB" sz="2400" b="1" dirty="0">
              <a:solidFill>
                <a:schemeClr val="accent1"/>
              </a:solidFill>
            </a:endParaRPr>
          </a:p>
          <a:p>
            <a:pPr marL="741363" lvl="1" indent="-342900"/>
            <a:r>
              <a:rPr lang="en-GB" sz="2400" b="1" dirty="0">
                <a:solidFill>
                  <a:schemeClr val="accent1"/>
                </a:solidFill>
              </a:rPr>
              <a:t>Data hazard </a:t>
            </a:r>
            <a:r>
              <a:rPr lang="en-GB" sz="2400" dirty="0">
                <a:solidFill>
                  <a:schemeClr val="accent1"/>
                </a:solidFill>
              </a:rPr>
              <a:t>– arise from the need to ensure we always respect inter-instruction data dependencies </a:t>
            </a:r>
          </a:p>
          <a:p>
            <a:pPr marL="741363" lvl="1" indent="-342900"/>
            <a:r>
              <a:rPr lang="en-GB" sz="2400" b="1" dirty="0">
                <a:solidFill>
                  <a:schemeClr val="accent1"/>
                </a:solidFill>
              </a:rPr>
              <a:t>Control hazard </a:t>
            </a:r>
            <a:r>
              <a:rPr lang="en-GB" sz="2400" dirty="0">
                <a:solidFill>
                  <a:schemeClr val="accent1"/>
                </a:solidFill>
              </a:rPr>
              <a:t>– are caused by instructions that change the PC, i.e., branches and jumps (details in next module)</a:t>
            </a:r>
            <a:endParaRPr lang="en-US" dirty="0"/>
          </a:p>
        </p:txBody>
      </p:sp>
    </p:spTree>
    <p:extLst>
      <p:ext uri="{BB962C8B-B14F-4D97-AF65-F5344CB8AC3E}">
        <p14:creationId xmlns:p14="http://schemas.microsoft.com/office/powerpoint/2010/main" val="256596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Structural Hazard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Instructions may need to stall in order to wait for access to a shared resource, e.g.:</a:t>
            </a:r>
          </a:p>
          <a:p>
            <a:pPr marL="741363" lvl="1" indent="-342900"/>
            <a:r>
              <a:rPr lang="en-GB" dirty="0"/>
              <a:t>A functional unit that is not pipelined</a:t>
            </a:r>
          </a:p>
          <a:p>
            <a:pPr marL="741363" lvl="1" indent="-342900"/>
            <a:r>
              <a:rPr lang="en-GB" dirty="0"/>
              <a:t>A register file read port or register file write port</a:t>
            </a:r>
          </a:p>
          <a:p>
            <a:pPr marL="741363" lvl="1" indent="-342900"/>
            <a:r>
              <a:rPr lang="en-GB" dirty="0"/>
              <a:t>A memory </a:t>
            </a:r>
          </a:p>
          <a:p>
            <a:pPr>
              <a:buFont typeface="Arial" panose="020B0604020202020204" pitchFamily="34" charset="0"/>
              <a:buChar char="•"/>
            </a:pPr>
            <a:r>
              <a:rPr lang="en-GB" dirty="0"/>
              <a:t>Why permit any structural hazards?</a:t>
            </a:r>
          </a:p>
          <a:p>
            <a:pPr marL="741363" lvl="1" indent="-342900"/>
            <a:r>
              <a:rPr lang="en-GB" dirty="0"/>
              <a:t>Designing for the worst-case may reduce the average (common) case performance, i.e., the added complexity may reduce our CPI but increase our clock period. </a:t>
            </a:r>
          </a:p>
          <a:p>
            <a:pPr marL="741363" lvl="1" indent="-342900"/>
            <a:r>
              <a:rPr lang="en-GB" dirty="0"/>
              <a:t>Adding support for the worst-case may be too costly (e.g., in terms of power and area). We may have strict budgets or may want to use these limited resources elsewhere.</a:t>
            </a:r>
            <a:endParaRPr lang="en-US" dirty="0"/>
          </a:p>
        </p:txBody>
      </p:sp>
    </p:spTree>
    <p:extLst>
      <p:ext uri="{BB962C8B-B14F-4D97-AF65-F5344CB8AC3E}">
        <p14:creationId xmlns:p14="http://schemas.microsoft.com/office/powerpoint/2010/main" val="142905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Dependencies – True Data Dependencies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741493" cy="4948335"/>
          </a:xfrm>
        </p:spPr>
        <p:txBody>
          <a:bodyPr/>
          <a:lstStyle/>
          <a:p>
            <a:pPr marL="0" indent="0">
              <a:buNone/>
            </a:pPr>
            <a:r>
              <a:rPr lang="en-GB" b="1" dirty="0"/>
              <a:t>True data dependence </a:t>
            </a:r>
            <a:r>
              <a:rPr lang="en-GB" dirty="0"/>
              <a:t>(green arrow). Also known as a </a:t>
            </a:r>
            <a:r>
              <a:rPr lang="en-GB" b="1" dirty="0"/>
              <a:t>Read-After-Write (RAW) </a:t>
            </a:r>
            <a:r>
              <a:rPr lang="en-GB" dirty="0"/>
              <a:t>dependence.</a:t>
            </a:r>
          </a:p>
          <a:p>
            <a:pPr marL="0" indent="0">
              <a:buNone/>
            </a:pPr>
            <a:r>
              <a:rPr lang="en-GB" dirty="0"/>
              <a:t>If we imagine two instructions,</a:t>
            </a:r>
            <a:r>
              <a:rPr lang="en-GB" i="1" dirty="0"/>
              <a:t> i </a:t>
            </a:r>
            <a:r>
              <a:rPr lang="en-GB" dirty="0"/>
              <a:t>followed by </a:t>
            </a:r>
            <a:r>
              <a:rPr lang="en-GB" i="1" dirty="0"/>
              <a:t>j</a:t>
            </a:r>
          </a:p>
          <a:p>
            <a:pPr marL="0" indent="0">
              <a:buNone/>
            </a:pPr>
            <a:r>
              <a:rPr lang="en-GB" dirty="0"/>
              <a:t>If </a:t>
            </a:r>
            <a:r>
              <a:rPr lang="en-GB" i="1" dirty="0"/>
              <a:t>j </a:t>
            </a:r>
            <a:r>
              <a:rPr lang="en-GB" dirty="0"/>
              <a:t>uses the result of </a:t>
            </a:r>
            <a:r>
              <a:rPr lang="en-GB" i="1" dirty="0"/>
              <a:t>i, </a:t>
            </a:r>
            <a:r>
              <a:rPr lang="en-GB" dirty="0"/>
              <a:t>we say that </a:t>
            </a:r>
            <a:r>
              <a:rPr lang="en-GB" i="1" dirty="0"/>
              <a:t>j</a:t>
            </a:r>
            <a:r>
              <a:rPr lang="en-GB" dirty="0"/>
              <a:t> is</a:t>
            </a:r>
            <a:br>
              <a:rPr lang="en-GB" dirty="0"/>
            </a:br>
            <a:r>
              <a:rPr lang="en-GB" b="1" dirty="0"/>
              <a:t>data dependent </a:t>
            </a:r>
            <a:r>
              <a:rPr lang="en-GB" dirty="0"/>
              <a:t>on </a:t>
            </a:r>
            <a:r>
              <a:rPr lang="en-GB" i="1" dirty="0"/>
              <a:t>i. </a:t>
            </a:r>
            <a:r>
              <a:rPr lang="en-GB" dirty="0"/>
              <a:t>This is an example of a true data dependence (a read after a write).</a:t>
            </a:r>
            <a:endParaRPr lang="en-US" dirty="0"/>
          </a:p>
        </p:txBody>
      </p:sp>
      <p:sp>
        <p:nvSpPr>
          <p:cNvPr id="4" name="Rectangle 3">
            <a:extLst>
              <a:ext uri="{FF2B5EF4-FFF2-40B4-BE49-F238E27FC236}">
                <a16:creationId xmlns:a16="http://schemas.microsoft.com/office/drawing/2014/main" id="{9609EC71-AECA-468A-838A-02E4F7B9F99A}"/>
              </a:ext>
            </a:extLst>
          </p:cNvPr>
          <p:cNvSpPr/>
          <p:nvPr/>
        </p:nvSpPr>
        <p:spPr>
          <a:xfrm>
            <a:off x="6848723" y="1402225"/>
            <a:ext cx="4577301" cy="4031873"/>
          </a:xfrm>
          <a:prstGeom prst="rect">
            <a:avLst/>
          </a:prstGeom>
        </p:spPr>
        <p:txBody>
          <a:bodyPr wrap="square">
            <a:spAutoFit/>
          </a:bodyPr>
          <a:lstStyle/>
          <a:p>
            <a:r>
              <a:rPr lang="en-GB" sz="3200" b="1" dirty="0">
                <a:solidFill>
                  <a:schemeClr val="accent1"/>
                </a:solidFill>
                <a:latin typeface="Courier"/>
              </a:rPr>
              <a:t>LDR X1, [X2]</a:t>
            </a:r>
          </a:p>
          <a:p>
            <a:endParaRPr lang="en-GB" sz="3200" b="1" dirty="0">
              <a:solidFill>
                <a:schemeClr val="accent1"/>
              </a:solidFill>
              <a:latin typeface="Courier"/>
            </a:endParaRPr>
          </a:p>
          <a:p>
            <a:r>
              <a:rPr lang="en-GB" sz="3200" b="1" dirty="0">
                <a:solidFill>
                  <a:schemeClr val="accent1"/>
                </a:solidFill>
                <a:latin typeface="Courier"/>
              </a:rPr>
              <a:t>ADD X1, X1, X3</a:t>
            </a:r>
          </a:p>
          <a:p>
            <a:endParaRPr lang="en-GB" sz="3200" b="1" dirty="0">
              <a:solidFill>
                <a:schemeClr val="accent1"/>
              </a:solidFill>
              <a:latin typeface="Courier"/>
            </a:endParaRPr>
          </a:p>
          <a:p>
            <a:r>
              <a:rPr lang="en-GB" sz="3200" b="1" dirty="0">
                <a:solidFill>
                  <a:schemeClr val="accent1"/>
                </a:solidFill>
                <a:latin typeface="Courier"/>
              </a:rPr>
              <a:t>LDR X3, [X2], #4</a:t>
            </a:r>
          </a:p>
          <a:p>
            <a:endParaRPr lang="en-GB" sz="3200" b="1" dirty="0">
              <a:solidFill>
                <a:schemeClr val="accent1"/>
              </a:solidFill>
              <a:latin typeface="Courier"/>
            </a:endParaRPr>
          </a:p>
          <a:p>
            <a:r>
              <a:rPr lang="en-GB" sz="3200" b="1" dirty="0">
                <a:solidFill>
                  <a:schemeClr val="accent1"/>
                </a:solidFill>
                <a:latin typeface="Courier"/>
              </a:rPr>
              <a:t>SUB X2, X3, #1</a:t>
            </a:r>
          </a:p>
          <a:p>
            <a:endParaRPr lang="en-GB" sz="3200" b="1" dirty="0">
              <a:solidFill>
                <a:schemeClr val="accent1"/>
              </a:solidFill>
              <a:latin typeface="Courier"/>
            </a:endParaRPr>
          </a:p>
        </p:txBody>
      </p:sp>
      <p:cxnSp>
        <p:nvCxnSpPr>
          <p:cNvPr id="5" name="Straight Arrow Connector 4">
            <a:extLst>
              <a:ext uri="{FF2B5EF4-FFF2-40B4-BE49-F238E27FC236}">
                <a16:creationId xmlns:a16="http://schemas.microsoft.com/office/drawing/2014/main" id="{722EB83F-0EAF-409B-B06E-8C5E4B6D073B}"/>
              </a:ext>
            </a:extLst>
          </p:cNvPr>
          <p:cNvCxnSpPr>
            <a:cxnSpLocks/>
          </p:cNvCxnSpPr>
          <p:nvPr/>
        </p:nvCxnSpPr>
        <p:spPr>
          <a:xfrm>
            <a:off x="8388991" y="1963024"/>
            <a:ext cx="511728" cy="494950"/>
          </a:xfrm>
          <a:prstGeom prst="straightConnector1">
            <a:avLst/>
          </a:prstGeom>
          <a:ln w="825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109808D-DBBF-44B1-9CE3-85C2D1AE6BF9}"/>
              </a:ext>
            </a:extLst>
          </p:cNvPr>
          <p:cNvCxnSpPr>
            <a:cxnSpLocks/>
          </p:cNvCxnSpPr>
          <p:nvPr/>
        </p:nvCxnSpPr>
        <p:spPr>
          <a:xfrm>
            <a:off x="8275741" y="3923441"/>
            <a:ext cx="511728" cy="494950"/>
          </a:xfrm>
          <a:prstGeom prst="straightConnector1">
            <a:avLst/>
          </a:prstGeom>
          <a:ln w="825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0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Dependencies – Name Dependencies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557270" cy="4948335"/>
          </a:xfrm>
        </p:spPr>
        <p:txBody>
          <a:bodyPr/>
          <a:lstStyle/>
          <a:p>
            <a:pPr marL="0" indent="0">
              <a:buNone/>
            </a:pPr>
            <a:r>
              <a:rPr lang="en-GB" b="1" dirty="0"/>
              <a:t>Name dependencies </a:t>
            </a:r>
            <a:r>
              <a:rPr lang="en-GB" dirty="0"/>
              <a:t>may also exist when two instructions refer to the same register. Unlike true data dependencies, no data are communicated:</a:t>
            </a:r>
          </a:p>
          <a:p>
            <a:r>
              <a:rPr lang="en-GB" dirty="0"/>
              <a:t>Output dependencies (red arrow)</a:t>
            </a:r>
          </a:p>
          <a:p>
            <a:r>
              <a:rPr lang="en-US" dirty="0"/>
              <a:t>Anti-dependence (gold arrow)</a:t>
            </a:r>
          </a:p>
        </p:txBody>
      </p:sp>
      <p:sp>
        <p:nvSpPr>
          <p:cNvPr id="4" name="Rectangle 3">
            <a:extLst>
              <a:ext uri="{FF2B5EF4-FFF2-40B4-BE49-F238E27FC236}">
                <a16:creationId xmlns:a16="http://schemas.microsoft.com/office/drawing/2014/main" id="{D2D1699F-5639-4DE7-9BC6-BA0950062647}"/>
              </a:ext>
            </a:extLst>
          </p:cNvPr>
          <p:cNvSpPr/>
          <p:nvPr/>
        </p:nvSpPr>
        <p:spPr>
          <a:xfrm>
            <a:off x="6848723" y="1402225"/>
            <a:ext cx="4577301" cy="4031873"/>
          </a:xfrm>
          <a:prstGeom prst="rect">
            <a:avLst/>
          </a:prstGeom>
        </p:spPr>
        <p:txBody>
          <a:bodyPr wrap="square">
            <a:spAutoFit/>
          </a:bodyPr>
          <a:lstStyle/>
          <a:p>
            <a:r>
              <a:rPr lang="en-GB" sz="3200" b="1" dirty="0">
                <a:solidFill>
                  <a:schemeClr val="accent1"/>
                </a:solidFill>
                <a:latin typeface="Courier"/>
              </a:rPr>
              <a:t>LDR X1, [X2]</a:t>
            </a:r>
          </a:p>
          <a:p>
            <a:endParaRPr lang="en-GB" sz="3200" b="1" dirty="0">
              <a:solidFill>
                <a:schemeClr val="accent1"/>
              </a:solidFill>
              <a:latin typeface="Courier"/>
            </a:endParaRPr>
          </a:p>
          <a:p>
            <a:r>
              <a:rPr lang="en-GB" sz="3200" b="1" dirty="0">
                <a:solidFill>
                  <a:schemeClr val="accent1"/>
                </a:solidFill>
                <a:latin typeface="Courier"/>
              </a:rPr>
              <a:t>ADD X1, X1, X3</a:t>
            </a:r>
          </a:p>
          <a:p>
            <a:endParaRPr lang="en-GB" sz="3200" b="1" dirty="0">
              <a:solidFill>
                <a:schemeClr val="accent1"/>
              </a:solidFill>
              <a:latin typeface="Courier"/>
            </a:endParaRPr>
          </a:p>
          <a:p>
            <a:r>
              <a:rPr lang="en-GB" sz="3200" b="1" dirty="0">
                <a:solidFill>
                  <a:schemeClr val="accent1"/>
                </a:solidFill>
                <a:latin typeface="Courier"/>
              </a:rPr>
              <a:t>LDR X3, [X2], #4</a:t>
            </a:r>
          </a:p>
          <a:p>
            <a:endParaRPr lang="en-GB" sz="3200" b="1" dirty="0">
              <a:solidFill>
                <a:schemeClr val="accent1"/>
              </a:solidFill>
              <a:latin typeface="Courier"/>
            </a:endParaRPr>
          </a:p>
          <a:p>
            <a:r>
              <a:rPr lang="en-GB" sz="3200" b="1" dirty="0">
                <a:solidFill>
                  <a:schemeClr val="accent1"/>
                </a:solidFill>
                <a:latin typeface="Courier"/>
              </a:rPr>
              <a:t>SUB X2, X3, #1</a:t>
            </a:r>
          </a:p>
          <a:p>
            <a:endParaRPr lang="en-GB" sz="3200" b="1" dirty="0">
              <a:solidFill>
                <a:schemeClr val="accent1"/>
              </a:solidFill>
              <a:latin typeface="Courier"/>
            </a:endParaRPr>
          </a:p>
        </p:txBody>
      </p:sp>
      <p:cxnSp>
        <p:nvCxnSpPr>
          <p:cNvPr id="5" name="Straight Arrow Connector 4">
            <a:extLst>
              <a:ext uri="{FF2B5EF4-FFF2-40B4-BE49-F238E27FC236}">
                <a16:creationId xmlns:a16="http://schemas.microsoft.com/office/drawing/2014/main" id="{1C4020C1-EC8F-4F94-A805-527600BE64B2}"/>
              </a:ext>
            </a:extLst>
          </p:cNvPr>
          <p:cNvCxnSpPr>
            <a:cxnSpLocks/>
          </p:cNvCxnSpPr>
          <p:nvPr/>
        </p:nvCxnSpPr>
        <p:spPr>
          <a:xfrm>
            <a:off x="8120543" y="1963024"/>
            <a:ext cx="0" cy="436227"/>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B13C652-889B-47DD-9C67-6AA75EEDDE98}"/>
              </a:ext>
            </a:extLst>
          </p:cNvPr>
          <p:cNvCxnSpPr>
            <a:cxnSpLocks/>
          </p:cNvCxnSpPr>
          <p:nvPr/>
        </p:nvCxnSpPr>
        <p:spPr>
          <a:xfrm flipH="1">
            <a:off x="8531605" y="2895220"/>
            <a:ext cx="1300292" cy="62736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0487EF-2BDF-4820-930C-94F93AA2CC7A}"/>
              </a:ext>
            </a:extLst>
          </p:cNvPr>
          <p:cNvCxnSpPr>
            <a:cxnSpLocks/>
          </p:cNvCxnSpPr>
          <p:nvPr/>
        </p:nvCxnSpPr>
        <p:spPr>
          <a:xfrm flipH="1">
            <a:off x="8187655" y="3853929"/>
            <a:ext cx="713065" cy="546098"/>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Pipelining and implementation</a:t>
            </a:r>
          </a:p>
          <a:p>
            <a:pPr>
              <a:buFont typeface="Arial" panose="020B0604020202020204" pitchFamily="34" charset="0"/>
              <a:buChar char="•"/>
            </a:pPr>
            <a:r>
              <a:rPr lang="en-GB" dirty="0"/>
              <a:t>Pipeline hazards and data dependency</a:t>
            </a:r>
          </a:p>
          <a:p>
            <a:pPr>
              <a:buFont typeface="Arial" panose="020B0604020202020204" pitchFamily="34" charset="0"/>
              <a:buChar char="•"/>
            </a:pPr>
            <a:r>
              <a:rPr lang="en-GB" dirty="0"/>
              <a:t>Pipeline and performance</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Dependencies – Name Dependencies</a:t>
            </a:r>
            <a:endParaRPr lang="en-US" dirty="0"/>
          </a:p>
        </p:txBody>
      </p:sp>
      <p:sp>
        <p:nvSpPr>
          <p:cNvPr id="4" name="Content Placeholder 2">
            <a:extLst>
              <a:ext uri="{FF2B5EF4-FFF2-40B4-BE49-F238E27FC236}">
                <a16:creationId xmlns:a16="http://schemas.microsoft.com/office/drawing/2014/main" id="{542405FD-9C58-4D24-B6F6-B76C8EC36655}"/>
              </a:ext>
            </a:extLst>
          </p:cNvPr>
          <p:cNvSpPr>
            <a:spLocks noGrp="1"/>
          </p:cNvSpPr>
          <p:nvPr>
            <p:ph idx="1"/>
          </p:nvPr>
        </p:nvSpPr>
        <p:spPr>
          <a:xfrm>
            <a:off x="492124" y="1479468"/>
            <a:ext cx="5603875" cy="4086225"/>
          </a:xfrm>
        </p:spPr>
        <p:txBody>
          <a:bodyPr/>
          <a:lstStyle/>
          <a:p>
            <a:r>
              <a:rPr lang="en-GB" b="1" dirty="0"/>
              <a:t>Output dependence </a:t>
            </a:r>
            <a:r>
              <a:rPr lang="en-GB" dirty="0"/>
              <a:t>(red arrow). Also known as a </a:t>
            </a:r>
            <a:r>
              <a:rPr lang="en-GB" b="1" dirty="0"/>
              <a:t>Write-After-Write (WAW) </a:t>
            </a:r>
            <a:r>
              <a:rPr lang="en-GB" dirty="0"/>
              <a:t>dependence</a:t>
            </a:r>
          </a:p>
          <a:p>
            <a:r>
              <a:rPr lang="en-GB" dirty="0"/>
              <a:t>We need to ensure we don’t reorder writes to the same register. This would mean subsequent instructions could receive the wrong data value.</a:t>
            </a:r>
          </a:p>
          <a:p>
            <a:endParaRPr lang="en-GB" dirty="0"/>
          </a:p>
          <a:p>
            <a:endParaRPr lang="en-GB" dirty="0"/>
          </a:p>
        </p:txBody>
      </p:sp>
      <p:sp>
        <p:nvSpPr>
          <p:cNvPr id="5" name="Rectangle 4">
            <a:extLst>
              <a:ext uri="{FF2B5EF4-FFF2-40B4-BE49-F238E27FC236}">
                <a16:creationId xmlns:a16="http://schemas.microsoft.com/office/drawing/2014/main" id="{2BFBB340-BC0D-4239-A872-50719FAA78D6}"/>
              </a:ext>
            </a:extLst>
          </p:cNvPr>
          <p:cNvSpPr/>
          <p:nvPr/>
        </p:nvSpPr>
        <p:spPr>
          <a:xfrm>
            <a:off x="6848723" y="1402225"/>
            <a:ext cx="4577301" cy="4031873"/>
          </a:xfrm>
          <a:prstGeom prst="rect">
            <a:avLst/>
          </a:prstGeom>
        </p:spPr>
        <p:txBody>
          <a:bodyPr wrap="square">
            <a:spAutoFit/>
          </a:bodyPr>
          <a:lstStyle/>
          <a:p>
            <a:r>
              <a:rPr lang="en-GB" sz="3200" b="1" dirty="0">
                <a:solidFill>
                  <a:schemeClr val="accent1"/>
                </a:solidFill>
                <a:latin typeface="Courier"/>
              </a:rPr>
              <a:t>LDR X1, [X2]</a:t>
            </a:r>
          </a:p>
          <a:p>
            <a:endParaRPr lang="en-GB" sz="3200" b="1" dirty="0">
              <a:solidFill>
                <a:schemeClr val="accent1"/>
              </a:solidFill>
              <a:latin typeface="Courier"/>
            </a:endParaRPr>
          </a:p>
          <a:p>
            <a:r>
              <a:rPr lang="en-GB" sz="3200" b="1" dirty="0">
                <a:solidFill>
                  <a:schemeClr val="accent1"/>
                </a:solidFill>
                <a:latin typeface="Courier"/>
              </a:rPr>
              <a:t>ADD X1, X1, X3</a:t>
            </a:r>
          </a:p>
          <a:p>
            <a:endParaRPr lang="en-GB" sz="3200" b="1" dirty="0">
              <a:solidFill>
                <a:schemeClr val="accent1"/>
              </a:solidFill>
              <a:latin typeface="Courier"/>
            </a:endParaRPr>
          </a:p>
          <a:p>
            <a:r>
              <a:rPr lang="en-GB" sz="3200" b="1" dirty="0">
                <a:solidFill>
                  <a:schemeClr val="accent1"/>
                </a:solidFill>
                <a:latin typeface="Courier"/>
              </a:rPr>
              <a:t>LDR X3, [X2], #4</a:t>
            </a:r>
          </a:p>
          <a:p>
            <a:endParaRPr lang="en-GB" sz="3200" b="1" dirty="0">
              <a:solidFill>
                <a:schemeClr val="accent1"/>
              </a:solidFill>
              <a:latin typeface="Courier"/>
            </a:endParaRPr>
          </a:p>
          <a:p>
            <a:r>
              <a:rPr lang="en-GB" sz="3200" b="1" dirty="0">
                <a:solidFill>
                  <a:schemeClr val="accent1"/>
                </a:solidFill>
                <a:latin typeface="Courier"/>
              </a:rPr>
              <a:t>SUB X2, X3, #1</a:t>
            </a:r>
          </a:p>
          <a:p>
            <a:endParaRPr lang="en-GB" sz="3200" b="1" dirty="0">
              <a:solidFill>
                <a:schemeClr val="accent1"/>
              </a:solidFill>
              <a:latin typeface="Courier"/>
            </a:endParaRPr>
          </a:p>
        </p:txBody>
      </p:sp>
      <p:cxnSp>
        <p:nvCxnSpPr>
          <p:cNvPr id="6" name="Straight Arrow Connector 5">
            <a:extLst>
              <a:ext uri="{FF2B5EF4-FFF2-40B4-BE49-F238E27FC236}">
                <a16:creationId xmlns:a16="http://schemas.microsoft.com/office/drawing/2014/main" id="{354612C2-59FD-4DA3-9A47-EFF50BE6C051}"/>
              </a:ext>
            </a:extLst>
          </p:cNvPr>
          <p:cNvCxnSpPr>
            <a:cxnSpLocks/>
          </p:cNvCxnSpPr>
          <p:nvPr/>
        </p:nvCxnSpPr>
        <p:spPr>
          <a:xfrm>
            <a:off x="8120543" y="1963024"/>
            <a:ext cx="0" cy="436227"/>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47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Dependencies – Name Dependencies</a:t>
            </a:r>
            <a:endParaRPr lang="en-US" dirty="0"/>
          </a:p>
        </p:txBody>
      </p:sp>
      <p:sp>
        <p:nvSpPr>
          <p:cNvPr id="4" name="Content Placeholder 2">
            <a:extLst>
              <a:ext uri="{FF2B5EF4-FFF2-40B4-BE49-F238E27FC236}">
                <a16:creationId xmlns:a16="http://schemas.microsoft.com/office/drawing/2014/main" id="{62D67347-9AF2-4DD3-B234-868EEE35AF4B}"/>
              </a:ext>
            </a:extLst>
          </p:cNvPr>
          <p:cNvSpPr>
            <a:spLocks noGrp="1"/>
          </p:cNvSpPr>
          <p:nvPr>
            <p:ph idx="1"/>
          </p:nvPr>
        </p:nvSpPr>
        <p:spPr>
          <a:xfrm>
            <a:off x="492124" y="1479468"/>
            <a:ext cx="5603875" cy="4086225"/>
          </a:xfrm>
        </p:spPr>
        <p:txBody>
          <a:bodyPr/>
          <a:lstStyle/>
          <a:p>
            <a:r>
              <a:rPr lang="en-GB" b="1" dirty="0"/>
              <a:t>Anti-dependence</a:t>
            </a:r>
            <a:r>
              <a:rPr lang="en-GB" dirty="0"/>
              <a:t> (gold arrows). Also known as a </a:t>
            </a:r>
            <a:r>
              <a:rPr lang="en-GB" b="1" dirty="0"/>
              <a:t>Write-After-Read (WAR) </a:t>
            </a:r>
            <a:r>
              <a:rPr lang="en-GB" dirty="0"/>
              <a:t>dependence</a:t>
            </a:r>
          </a:p>
          <a:p>
            <a:r>
              <a:rPr lang="en-GB" dirty="0"/>
              <a:t>Again, we need to be careful not to overwrite a register whose current value is still required by an earlier instruction.</a:t>
            </a:r>
          </a:p>
          <a:p>
            <a:r>
              <a:rPr lang="en-GB" i="1" dirty="0"/>
              <a:t>E.g., </a:t>
            </a:r>
            <a:r>
              <a:rPr lang="en-GB" dirty="0"/>
              <a:t>we can’t schedule the STR instruction before the ADD instruction.</a:t>
            </a:r>
          </a:p>
          <a:p>
            <a:endParaRPr lang="en-GB" dirty="0"/>
          </a:p>
          <a:p>
            <a:endParaRPr lang="en-GB" dirty="0"/>
          </a:p>
        </p:txBody>
      </p:sp>
      <p:sp>
        <p:nvSpPr>
          <p:cNvPr id="5" name="Rectangle 4">
            <a:extLst>
              <a:ext uri="{FF2B5EF4-FFF2-40B4-BE49-F238E27FC236}">
                <a16:creationId xmlns:a16="http://schemas.microsoft.com/office/drawing/2014/main" id="{5263B5A7-87E7-411C-AC69-EE276C379912}"/>
              </a:ext>
            </a:extLst>
          </p:cNvPr>
          <p:cNvSpPr/>
          <p:nvPr/>
        </p:nvSpPr>
        <p:spPr>
          <a:xfrm>
            <a:off x="6848723" y="1402225"/>
            <a:ext cx="4577301" cy="4031873"/>
          </a:xfrm>
          <a:prstGeom prst="rect">
            <a:avLst/>
          </a:prstGeom>
        </p:spPr>
        <p:txBody>
          <a:bodyPr wrap="square">
            <a:spAutoFit/>
          </a:bodyPr>
          <a:lstStyle/>
          <a:p>
            <a:r>
              <a:rPr lang="en-GB" sz="3200" b="1" dirty="0">
                <a:solidFill>
                  <a:schemeClr val="accent1"/>
                </a:solidFill>
                <a:latin typeface="Courier"/>
              </a:rPr>
              <a:t>LDR X1, [X2]</a:t>
            </a:r>
          </a:p>
          <a:p>
            <a:endParaRPr lang="en-GB" sz="3200" b="1" dirty="0">
              <a:solidFill>
                <a:schemeClr val="accent1"/>
              </a:solidFill>
              <a:latin typeface="Courier"/>
            </a:endParaRPr>
          </a:p>
          <a:p>
            <a:r>
              <a:rPr lang="en-GB" sz="3200" b="1" dirty="0">
                <a:solidFill>
                  <a:schemeClr val="accent1"/>
                </a:solidFill>
                <a:latin typeface="Courier"/>
              </a:rPr>
              <a:t>ADD X1, X1, X3</a:t>
            </a:r>
          </a:p>
          <a:p>
            <a:endParaRPr lang="en-GB" sz="3200" b="1" dirty="0">
              <a:solidFill>
                <a:schemeClr val="accent1"/>
              </a:solidFill>
              <a:latin typeface="Courier"/>
            </a:endParaRPr>
          </a:p>
          <a:p>
            <a:r>
              <a:rPr lang="en-GB" sz="3200" b="1" dirty="0">
                <a:solidFill>
                  <a:schemeClr val="accent1"/>
                </a:solidFill>
                <a:latin typeface="Courier"/>
              </a:rPr>
              <a:t>LDR X3, [X2], #4</a:t>
            </a:r>
          </a:p>
          <a:p>
            <a:endParaRPr lang="en-GB" sz="3200" b="1" dirty="0">
              <a:solidFill>
                <a:schemeClr val="accent1"/>
              </a:solidFill>
              <a:latin typeface="Courier"/>
            </a:endParaRPr>
          </a:p>
          <a:p>
            <a:r>
              <a:rPr lang="en-GB" sz="3200" b="1" dirty="0">
                <a:solidFill>
                  <a:schemeClr val="accent1"/>
                </a:solidFill>
                <a:latin typeface="Courier"/>
              </a:rPr>
              <a:t>SUB X2, X3, #1</a:t>
            </a:r>
          </a:p>
          <a:p>
            <a:endParaRPr lang="en-GB" sz="3200" b="1" dirty="0">
              <a:solidFill>
                <a:schemeClr val="accent1"/>
              </a:solidFill>
              <a:latin typeface="Courier"/>
            </a:endParaRPr>
          </a:p>
        </p:txBody>
      </p:sp>
      <p:cxnSp>
        <p:nvCxnSpPr>
          <p:cNvPr id="6" name="Straight Arrow Connector 5">
            <a:extLst>
              <a:ext uri="{FF2B5EF4-FFF2-40B4-BE49-F238E27FC236}">
                <a16:creationId xmlns:a16="http://schemas.microsoft.com/office/drawing/2014/main" id="{127A2D90-C08D-4CEA-8CB6-E437C55CDE9C}"/>
              </a:ext>
            </a:extLst>
          </p:cNvPr>
          <p:cNvCxnSpPr>
            <a:cxnSpLocks/>
          </p:cNvCxnSpPr>
          <p:nvPr/>
        </p:nvCxnSpPr>
        <p:spPr>
          <a:xfrm flipH="1">
            <a:off x="8531605" y="2895220"/>
            <a:ext cx="1300292" cy="62736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C7741D-1611-4D4D-96D1-1B04E68D6FAA}"/>
              </a:ext>
            </a:extLst>
          </p:cNvPr>
          <p:cNvCxnSpPr>
            <a:cxnSpLocks/>
          </p:cNvCxnSpPr>
          <p:nvPr/>
        </p:nvCxnSpPr>
        <p:spPr>
          <a:xfrm flipH="1">
            <a:off x="8187655" y="3853929"/>
            <a:ext cx="713065" cy="546098"/>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3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619A3-1212-4157-87B9-7FB20E0812B1}"/>
              </a:ext>
            </a:extLst>
          </p:cNvPr>
          <p:cNvSpPr/>
          <p:nvPr/>
        </p:nvSpPr>
        <p:spPr>
          <a:xfrm>
            <a:off x="406433" y="2724396"/>
            <a:ext cx="11352145" cy="265413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Hazards</a:t>
            </a:r>
            <a:endParaRPr lang="en-US" dirty="0"/>
          </a:p>
        </p:txBody>
      </p:sp>
      <p:sp>
        <p:nvSpPr>
          <p:cNvPr id="4" name="Content Placeholder 2">
            <a:extLst>
              <a:ext uri="{FF2B5EF4-FFF2-40B4-BE49-F238E27FC236}">
                <a16:creationId xmlns:a16="http://schemas.microsoft.com/office/drawing/2014/main" id="{42F30B00-7A8F-403A-A0AE-A4FB4DDAF2F0}"/>
              </a:ext>
            </a:extLst>
          </p:cNvPr>
          <p:cNvSpPr>
            <a:spLocks noGrp="1"/>
          </p:cNvSpPr>
          <p:nvPr>
            <p:ph idx="1"/>
          </p:nvPr>
        </p:nvSpPr>
        <p:spPr>
          <a:xfrm>
            <a:off x="492125" y="1479468"/>
            <a:ext cx="11180762" cy="4086225"/>
          </a:xfrm>
        </p:spPr>
        <p:txBody>
          <a:bodyPr/>
          <a:lstStyle/>
          <a:p>
            <a:pPr marL="0" indent="0">
              <a:buNone/>
            </a:pPr>
            <a:r>
              <a:rPr lang="en-GB" dirty="0"/>
              <a:t>A data hazard is created whenever the parallel execution of instructions makes it possible for a dependency to be violated.</a:t>
            </a:r>
          </a:p>
          <a:p>
            <a:endParaRPr lang="en-GB" dirty="0"/>
          </a:p>
          <a:p>
            <a:pPr marL="0" indent="0">
              <a:buNone/>
            </a:pPr>
            <a:r>
              <a:rPr lang="en-GB" b="1" dirty="0"/>
              <a:t>Read After Write (RAW) hazards </a:t>
            </a:r>
            <a:r>
              <a:rPr lang="en-GB" dirty="0"/>
              <a:t>– produced by true data dependencies, i.e., </a:t>
            </a:r>
            <a:r>
              <a:rPr lang="en-GB" i="1" dirty="0"/>
              <a:t>j</a:t>
            </a:r>
            <a:r>
              <a:rPr lang="en-GB" dirty="0"/>
              <a:t> attempts to read a source register before </a:t>
            </a:r>
            <a:r>
              <a:rPr lang="en-GB" i="1" dirty="0"/>
              <a:t>i</a:t>
            </a:r>
            <a:r>
              <a:rPr lang="en-GB" dirty="0"/>
              <a:t> writes to it.</a:t>
            </a:r>
          </a:p>
          <a:p>
            <a:pPr marL="0" indent="0">
              <a:buNone/>
            </a:pPr>
            <a:r>
              <a:rPr lang="en-GB" b="1" dirty="0"/>
              <a:t>Write After Write (WAW) hazards </a:t>
            </a:r>
            <a:r>
              <a:rPr lang="en-GB" dirty="0"/>
              <a:t>– produced by output dependencies, i.e., </a:t>
            </a:r>
            <a:r>
              <a:rPr lang="en-GB" i="1" dirty="0"/>
              <a:t>j</a:t>
            </a:r>
            <a:r>
              <a:rPr lang="en-GB" dirty="0"/>
              <a:t> tries to write to a destination register before it is written by</a:t>
            </a:r>
            <a:r>
              <a:rPr lang="en-GB" i="1" dirty="0"/>
              <a:t> i</a:t>
            </a:r>
            <a:r>
              <a:rPr lang="en-GB" dirty="0"/>
              <a:t>.</a:t>
            </a:r>
          </a:p>
          <a:p>
            <a:pPr marL="0" indent="0">
              <a:buNone/>
            </a:pPr>
            <a:r>
              <a:rPr lang="en-GB" b="1" dirty="0"/>
              <a:t>Write After Read (WAR) hazards </a:t>
            </a:r>
            <a:r>
              <a:rPr lang="en-GB" dirty="0"/>
              <a:t>– produced by anti-dependencies, i.e., </a:t>
            </a:r>
            <a:r>
              <a:rPr lang="en-GB" i="1" dirty="0"/>
              <a:t>j</a:t>
            </a:r>
            <a:r>
              <a:rPr lang="en-GB" dirty="0"/>
              <a:t> tries to write to a destination before it is read by </a:t>
            </a:r>
            <a:r>
              <a:rPr lang="en-GB" i="1" dirty="0"/>
              <a:t>i</a:t>
            </a:r>
            <a:r>
              <a:rPr lang="en-GB" dirty="0"/>
              <a:t>.</a:t>
            </a:r>
          </a:p>
        </p:txBody>
      </p:sp>
    </p:spTree>
    <p:extLst>
      <p:ext uri="{BB962C8B-B14F-4D97-AF65-F5344CB8AC3E}">
        <p14:creationId xmlns:p14="http://schemas.microsoft.com/office/powerpoint/2010/main" val="394560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RAW Hazards</a:t>
            </a:r>
            <a:endParaRPr lang="en-US" dirty="0"/>
          </a:p>
        </p:txBody>
      </p:sp>
      <p:sp>
        <p:nvSpPr>
          <p:cNvPr id="5" name="Content Placeholder 2">
            <a:extLst>
              <a:ext uri="{FF2B5EF4-FFF2-40B4-BE49-F238E27FC236}">
                <a16:creationId xmlns:a16="http://schemas.microsoft.com/office/drawing/2014/main" id="{902ABB56-17A0-4930-8D8F-D2C78BE71A5A}"/>
              </a:ext>
            </a:extLst>
          </p:cNvPr>
          <p:cNvSpPr txBox="1">
            <a:spLocks/>
          </p:cNvSpPr>
          <p:nvPr/>
        </p:nvSpPr>
        <p:spPr>
          <a:xfrm>
            <a:off x="698049" y="1536061"/>
            <a:ext cx="11180762" cy="4086225"/>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endParaRPr lang="en-GB" b="1" dirty="0">
              <a:solidFill>
                <a:schemeClr val="accent1"/>
              </a:solidFill>
              <a:latin typeface="Courier"/>
            </a:endParaRP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LDR X1, [X2]</a:t>
            </a:r>
          </a:p>
          <a:p>
            <a:r>
              <a:rPr lang="en-GB" b="1" dirty="0">
                <a:solidFill>
                  <a:schemeClr val="accent1"/>
                </a:solidFill>
              </a:rPr>
              <a:t>2. ADD X2, X2, X3</a:t>
            </a:r>
          </a:p>
          <a:p>
            <a:r>
              <a:rPr lang="en-GB" b="1" dirty="0">
                <a:solidFill>
                  <a:schemeClr val="accent1"/>
                </a:solidFill>
              </a:rPr>
              <a:t>3. STR X4, [X2], #4</a:t>
            </a:r>
          </a:p>
          <a:p>
            <a:r>
              <a:rPr lang="en-GB" b="1" dirty="0">
                <a:solidFill>
                  <a:schemeClr val="accent1"/>
                </a:solidFill>
              </a:rPr>
              <a:t>4. SUB X0, X0, #1</a:t>
            </a:r>
          </a:p>
          <a:p>
            <a:r>
              <a:rPr lang="en-GB" b="1" dirty="0">
                <a:solidFill>
                  <a:schemeClr val="accent1"/>
                </a:solidFill>
              </a:rPr>
              <a:t>5. LDW X5, [X3]</a:t>
            </a:r>
          </a:p>
          <a:p>
            <a:endParaRPr lang="en-GB" dirty="0"/>
          </a:p>
        </p:txBody>
      </p:sp>
      <p:cxnSp>
        <p:nvCxnSpPr>
          <p:cNvPr id="6" name="Straight Connector 5">
            <a:extLst>
              <a:ext uri="{FF2B5EF4-FFF2-40B4-BE49-F238E27FC236}">
                <a16:creationId xmlns:a16="http://schemas.microsoft.com/office/drawing/2014/main" id="{292F57CA-CF08-4976-BAB1-F72581FA89D3}"/>
              </a:ext>
            </a:extLst>
          </p:cNvPr>
          <p:cNvCxnSpPr/>
          <p:nvPr/>
        </p:nvCxnSpPr>
        <p:spPr>
          <a:xfrm>
            <a:off x="492125" y="2449616"/>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837916-F9A9-4FE2-AC4F-CF0C50FADDC2}"/>
              </a:ext>
            </a:extLst>
          </p:cNvPr>
          <p:cNvCxnSpPr/>
          <p:nvPr/>
        </p:nvCxnSpPr>
        <p:spPr>
          <a:xfrm>
            <a:off x="492125" y="1870364"/>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B7A8D4-C33F-4E8A-870B-7528F5CBD849}"/>
              </a:ext>
            </a:extLst>
          </p:cNvPr>
          <p:cNvCxnSpPr/>
          <p:nvPr/>
        </p:nvCxnSpPr>
        <p:spPr>
          <a:xfrm>
            <a:off x="465784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64F78F6-8EB9-4C5A-BB26-3486B86D3873}"/>
              </a:ext>
            </a:extLst>
          </p:cNvPr>
          <p:cNvSpPr/>
          <p:nvPr/>
        </p:nvSpPr>
        <p:spPr>
          <a:xfrm>
            <a:off x="3777651" y="3042902"/>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0" name="Rectangle 9">
            <a:extLst>
              <a:ext uri="{FF2B5EF4-FFF2-40B4-BE49-F238E27FC236}">
                <a16:creationId xmlns:a16="http://schemas.microsoft.com/office/drawing/2014/main" id="{D6FE843A-B5DD-47AA-9B80-02F7BC737421}"/>
              </a:ext>
            </a:extLst>
          </p:cNvPr>
          <p:cNvSpPr/>
          <p:nvPr/>
        </p:nvSpPr>
        <p:spPr>
          <a:xfrm>
            <a:off x="4685838" y="356717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1" name="Rectangle 10">
            <a:extLst>
              <a:ext uri="{FF2B5EF4-FFF2-40B4-BE49-F238E27FC236}">
                <a16:creationId xmlns:a16="http://schemas.microsoft.com/office/drawing/2014/main" id="{A4F9A7C6-E0EB-42D6-838E-00F24BB9F169}"/>
              </a:ext>
            </a:extLst>
          </p:cNvPr>
          <p:cNvSpPr/>
          <p:nvPr/>
        </p:nvSpPr>
        <p:spPr>
          <a:xfrm>
            <a:off x="5601618" y="414166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2" name="Rectangle 11">
            <a:extLst>
              <a:ext uri="{FF2B5EF4-FFF2-40B4-BE49-F238E27FC236}">
                <a16:creationId xmlns:a16="http://schemas.microsoft.com/office/drawing/2014/main" id="{E2729997-D0CC-4B03-89C6-FA4BA0C9A44F}"/>
              </a:ext>
            </a:extLst>
          </p:cNvPr>
          <p:cNvSpPr/>
          <p:nvPr/>
        </p:nvSpPr>
        <p:spPr>
          <a:xfrm>
            <a:off x="6509601" y="4645711"/>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3" name="Rectangle 12">
            <a:extLst>
              <a:ext uri="{FF2B5EF4-FFF2-40B4-BE49-F238E27FC236}">
                <a16:creationId xmlns:a16="http://schemas.microsoft.com/office/drawing/2014/main" id="{B92C1748-C2D5-4C6A-9832-05E5E8E9FBE3}"/>
              </a:ext>
            </a:extLst>
          </p:cNvPr>
          <p:cNvSpPr/>
          <p:nvPr/>
        </p:nvSpPr>
        <p:spPr>
          <a:xfrm>
            <a:off x="6513400" y="3579880"/>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14" name="Rectangle 13">
            <a:extLst>
              <a:ext uri="{FF2B5EF4-FFF2-40B4-BE49-F238E27FC236}">
                <a16:creationId xmlns:a16="http://schemas.microsoft.com/office/drawing/2014/main" id="{410AA7A1-D69F-462C-8074-44482E662644}"/>
              </a:ext>
            </a:extLst>
          </p:cNvPr>
          <p:cNvSpPr/>
          <p:nvPr/>
        </p:nvSpPr>
        <p:spPr>
          <a:xfrm>
            <a:off x="5613472" y="3579880"/>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5" name="Rectangle 14">
            <a:extLst>
              <a:ext uri="{FF2B5EF4-FFF2-40B4-BE49-F238E27FC236}">
                <a16:creationId xmlns:a16="http://schemas.microsoft.com/office/drawing/2014/main" id="{17FF4C9C-7043-474F-BB42-7CF2E7844F1C}"/>
              </a:ext>
            </a:extLst>
          </p:cNvPr>
          <p:cNvSpPr/>
          <p:nvPr/>
        </p:nvSpPr>
        <p:spPr>
          <a:xfrm>
            <a:off x="9268551" y="4656496"/>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16" name="Straight Connector 15">
            <a:extLst>
              <a:ext uri="{FF2B5EF4-FFF2-40B4-BE49-F238E27FC236}">
                <a16:creationId xmlns:a16="http://schemas.microsoft.com/office/drawing/2014/main" id="{C0AA7C46-7BCF-4756-B55F-17FE2FF8D337}"/>
              </a:ext>
            </a:extLst>
          </p:cNvPr>
          <p:cNvCxnSpPr/>
          <p:nvPr/>
        </p:nvCxnSpPr>
        <p:spPr>
          <a:xfrm>
            <a:off x="5603867"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FA4E03-555D-4562-A12D-E254DF4A1210}"/>
              </a:ext>
            </a:extLst>
          </p:cNvPr>
          <p:cNvCxnSpPr/>
          <p:nvPr/>
        </p:nvCxnSpPr>
        <p:spPr>
          <a:xfrm>
            <a:off x="6509601" y="1870364"/>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34DE30-8964-41C6-BBF0-BAC2B548C3D8}"/>
              </a:ext>
            </a:extLst>
          </p:cNvPr>
          <p:cNvCxnSpPr/>
          <p:nvPr/>
        </p:nvCxnSpPr>
        <p:spPr>
          <a:xfrm>
            <a:off x="7412282"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4613A3-EB56-49A7-9B74-AA5BF5DC6389}"/>
              </a:ext>
            </a:extLst>
          </p:cNvPr>
          <p:cNvCxnSpPr/>
          <p:nvPr/>
        </p:nvCxnSpPr>
        <p:spPr>
          <a:xfrm>
            <a:off x="8348579"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4D68F6-AD54-48B8-8B99-33D377BB67E0}"/>
              </a:ext>
            </a:extLst>
          </p:cNvPr>
          <p:cNvCxnSpPr/>
          <p:nvPr/>
        </p:nvCxnSpPr>
        <p:spPr>
          <a:xfrm>
            <a:off x="925466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DA8C21-D8EE-4490-9D8E-11A6A4867345}"/>
              </a:ext>
            </a:extLst>
          </p:cNvPr>
          <p:cNvCxnSpPr/>
          <p:nvPr/>
        </p:nvCxnSpPr>
        <p:spPr>
          <a:xfrm>
            <a:off x="10182299"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1AC2C3-C063-43D0-9BFD-CA2F59EDE396}"/>
              </a:ext>
            </a:extLst>
          </p:cNvPr>
          <p:cNvCxnSpPr/>
          <p:nvPr/>
        </p:nvCxnSpPr>
        <p:spPr>
          <a:xfrm>
            <a:off x="3777651" y="1886468"/>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55DB6D7-886D-46CC-9443-C1B282D03035}"/>
              </a:ext>
            </a:extLst>
          </p:cNvPr>
          <p:cNvSpPr/>
          <p:nvPr/>
        </p:nvSpPr>
        <p:spPr>
          <a:xfrm>
            <a:off x="4689475" y="3050655"/>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24" name="Rectangle 23">
            <a:extLst>
              <a:ext uri="{FF2B5EF4-FFF2-40B4-BE49-F238E27FC236}">
                <a16:creationId xmlns:a16="http://schemas.microsoft.com/office/drawing/2014/main" id="{DD72F71E-4524-417D-B7D5-F813D8BACD61}"/>
              </a:ext>
            </a:extLst>
          </p:cNvPr>
          <p:cNvSpPr/>
          <p:nvPr/>
        </p:nvSpPr>
        <p:spPr>
          <a:xfrm>
            <a:off x="5606334" y="3043205"/>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5" name="Rectangle 24">
            <a:extLst>
              <a:ext uri="{FF2B5EF4-FFF2-40B4-BE49-F238E27FC236}">
                <a16:creationId xmlns:a16="http://schemas.microsoft.com/office/drawing/2014/main" id="{E1B6A97D-B1AB-41E8-A294-766B0D14177F}"/>
              </a:ext>
            </a:extLst>
          </p:cNvPr>
          <p:cNvSpPr/>
          <p:nvPr/>
        </p:nvSpPr>
        <p:spPr>
          <a:xfrm>
            <a:off x="9279402" y="4137526"/>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54DE3ECD-0C6C-4F01-8C32-AFD8B173E676}"/>
              </a:ext>
            </a:extLst>
          </p:cNvPr>
          <p:cNvSpPr/>
          <p:nvPr/>
        </p:nvSpPr>
        <p:spPr>
          <a:xfrm>
            <a:off x="10201628" y="4645711"/>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7" name="Rectangle 26">
            <a:extLst>
              <a:ext uri="{FF2B5EF4-FFF2-40B4-BE49-F238E27FC236}">
                <a16:creationId xmlns:a16="http://schemas.microsoft.com/office/drawing/2014/main" id="{B24BB81E-017A-402F-A132-269A7771A8D8}"/>
              </a:ext>
            </a:extLst>
          </p:cNvPr>
          <p:cNvSpPr/>
          <p:nvPr/>
        </p:nvSpPr>
        <p:spPr>
          <a:xfrm>
            <a:off x="6513615" y="304290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8" name="Rectangle 27">
            <a:extLst>
              <a:ext uri="{FF2B5EF4-FFF2-40B4-BE49-F238E27FC236}">
                <a16:creationId xmlns:a16="http://schemas.microsoft.com/office/drawing/2014/main" id="{77793F42-BCA7-4CE1-B7D5-84F535E14B7A}"/>
              </a:ext>
            </a:extLst>
          </p:cNvPr>
          <p:cNvSpPr/>
          <p:nvPr/>
        </p:nvSpPr>
        <p:spPr>
          <a:xfrm>
            <a:off x="7436694" y="3579174"/>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9" name="Rectangle 28">
            <a:extLst>
              <a:ext uri="{FF2B5EF4-FFF2-40B4-BE49-F238E27FC236}">
                <a16:creationId xmlns:a16="http://schemas.microsoft.com/office/drawing/2014/main" id="{F0EC93B3-3A84-449F-8018-8C30211A9252}"/>
              </a:ext>
            </a:extLst>
          </p:cNvPr>
          <p:cNvSpPr/>
          <p:nvPr/>
        </p:nvSpPr>
        <p:spPr>
          <a:xfrm>
            <a:off x="10225386" y="4137526"/>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0" name="Rectangle 29">
            <a:extLst>
              <a:ext uri="{FF2B5EF4-FFF2-40B4-BE49-F238E27FC236}">
                <a16:creationId xmlns:a16="http://schemas.microsoft.com/office/drawing/2014/main" id="{F8CB85E3-63E1-405E-90EC-37F6B9CD869E}"/>
              </a:ext>
            </a:extLst>
          </p:cNvPr>
          <p:cNvSpPr/>
          <p:nvPr/>
        </p:nvSpPr>
        <p:spPr>
          <a:xfrm>
            <a:off x="7427398" y="3042902"/>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1" name="Rectangle 30">
            <a:extLst>
              <a:ext uri="{FF2B5EF4-FFF2-40B4-BE49-F238E27FC236}">
                <a16:creationId xmlns:a16="http://schemas.microsoft.com/office/drawing/2014/main" id="{4E8B07EA-504C-41C4-B156-7AC651C046AE}"/>
              </a:ext>
            </a:extLst>
          </p:cNvPr>
          <p:cNvSpPr/>
          <p:nvPr/>
        </p:nvSpPr>
        <p:spPr>
          <a:xfrm>
            <a:off x="8370953" y="3579174"/>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2" name="Rectangle 31">
            <a:extLst>
              <a:ext uri="{FF2B5EF4-FFF2-40B4-BE49-F238E27FC236}">
                <a16:creationId xmlns:a16="http://schemas.microsoft.com/office/drawing/2014/main" id="{781450D2-A044-4BC8-AFD4-36313DDD410D}"/>
              </a:ext>
            </a:extLst>
          </p:cNvPr>
          <p:cNvSpPr/>
          <p:nvPr/>
        </p:nvSpPr>
        <p:spPr>
          <a:xfrm>
            <a:off x="9260142" y="514373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33" name="Rectangle 32">
            <a:extLst>
              <a:ext uri="{FF2B5EF4-FFF2-40B4-BE49-F238E27FC236}">
                <a16:creationId xmlns:a16="http://schemas.microsoft.com/office/drawing/2014/main" id="{13175520-1DEE-4459-BD51-D2AE25B92C42}"/>
              </a:ext>
            </a:extLst>
          </p:cNvPr>
          <p:cNvSpPr/>
          <p:nvPr/>
        </p:nvSpPr>
        <p:spPr>
          <a:xfrm>
            <a:off x="10201627" y="5147288"/>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34" name="Straight Arrow Connector 33">
            <a:extLst>
              <a:ext uri="{FF2B5EF4-FFF2-40B4-BE49-F238E27FC236}">
                <a16:creationId xmlns:a16="http://schemas.microsoft.com/office/drawing/2014/main" id="{AD7049AE-2665-488C-A35C-1EA23209C25C}"/>
              </a:ext>
            </a:extLst>
          </p:cNvPr>
          <p:cNvCxnSpPr>
            <a:cxnSpLocks/>
          </p:cNvCxnSpPr>
          <p:nvPr/>
        </p:nvCxnSpPr>
        <p:spPr>
          <a:xfrm>
            <a:off x="1623160" y="3913434"/>
            <a:ext cx="346077" cy="216432"/>
          </a:xfrm>
          <a:prstGeom prst="straightConnector1">
            <a:avLst/>
          </a:prstGeom>
          <a:ln w="539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7F87FD5-EB93-43CF-A86E-FF255E165B81}"/>
              </a:ext>
            </a:extLst>
          </p:cNvPr>
          <p:cNvSpPr txBox="1"/>
          <p:nvPr/>
        </p:nvSpPr>
        <p:spPr>
          <a:xfrm>
            <a:off x="11165747" y="4202884"/>
            <a:ext cx="71306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6" name="TextBox 35">
            <a:extLst>
              <a:ext uri="{FF2B5EF4-FFF2-40B4-BE49-F238E27FC236}">
                <a16:creationId xmlns:a16="http://schemas.microsoft.com/office/drawing/2014/main" id="{0D4173D0-BAF0-4E25-94C8-445354578DFD}"/>
              </a:ext>
            </a:extLst>
          </p:cNvPr>
          <p:cNvSpPr txBox="1"/>
          <p:nvPr/>
        </p:nvSpPr>
        <p:spPr>
          <a:xfrm>
            <a:off x="11165747" y="4738863"/>
            <a:ext cx="71306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7" name="TextBox 36">
            <a:extLst>
              <a:ext uri="{FF2B5EF4-FFF2-40B4-BE49-F238E27FC236}">
                <a16:creationId xmlns:a16="http://schemas.microsoft.com/office/drawing/2014/main" id="{2CE35F2C-70BB-4E0F-B819-429FD54219E5}"/>
              </a:ext>
            </a:extLst>
          </p:cNvPr>
          <p:cNvSpPr txBox="1"/>
          <p:nvPr/>
        </p:nvSpPr>
        <p:spPr>
          <a:xfrm>
            <a:off x="11165747" y="5224309"/>
            <a:ext cx="71306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cxnSp>
        <p:nvCxnSpPr>
          <p:cNvPr id="38" name="Straight Arrow Connector 37">
            <a:extLst>
              <a:ext uri="{FF2B5EF4-FFF2-40B4-BE49-F238E27FC236}">
                <a16:creationId xmlns:a16="http://schemas.microsoft.com/office/drawing/2014/main" id="{BC9A9985-B4C4-4DB6-8D45-19DD97A6600B}"/>
              </a:ext>
            </a:extLst>
          </p:cNvPr>
          <p:cNvCxnSpPr>
            <a:cxnSpLocks/>
          </p:cNvCxnSpPr>
          <p:nvPr/>
        </p:nvCxnSpPr>
        <p:spPr>
          <a:xfrm>
            <a:off x="9016989" y="3913434"/>
            <a:ext cx="117427" cy="273779"/>
          </a:xfrm>
          <a:prstGeom prst="straightConnector1">
            <a:avLst/>
          </a:prstGeom>
          <a:ln w="539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1003693-6954-4767-9A43-9EC9F8C2FB77}"/>
              </a:ext>
            </a:extLst>
          </p:cNvPr>
          <p:cNvSpPr/>
          <p:nvPr/>
        </p:nvSpPr>
        <p:spPr>
          <a:xfrm>
            <a:off x="6534339" y="4137526"/>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40" name="TextBox 39">
            <a:extLst>
              <a:ext uri="{FF2B5EF4-FFF2-40B4-BE49-F238E27FC236}">
                <a16:creationId xmlns:a16="http://schemas.microsoft.com/office/drawing/2014/main" id="{56C4B6D6-B00E-4732-82BA-640531893E1C}"/>
              </a:ext>
            </a:extLst>
          </p:cNvPr>
          <p:cNvSpPr txBox="1"/>
          <p:nvPr/>
        </p:nvSpPr>
        <p:spPr>
          <a:xfrm>
            <a:off x="8487575" y="4187213"/>
            <a:ext cx="61510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sp>
        <p:nvSpPr>
          <p:cNvPr id="41" name="TextBox 40">
            <a:extLst>
              <a:ext uri="{FF2B5EF4-FFF2-40B4-BE49-F238E27FC236}">
                <a16:creationId xmlns:a16="http://schemas.microsoft.com/office/drawing/2014/main" id="{7277759E-1CE0-4528-B4F8-D9AFDD7F5B3C}"/>
              </a:ext>
            </a:extLst>
          </p:cNvPr>
          <p:cNvSpPr txBox="1"/>
          <p:nvPr/>
        </p:nvSpPr>
        <p:spPr>
          <a:xfrm>
            <a:off x="7559941" y="4187214"/>
            <a:ext cx="61510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sp>
        <p:nvSpPr>
          <p:cNvPr id="42" name="TextBox 41">
            <a:extLst>
              <a:ext uri="{FF2B5EF4-FFF2-40B4-BE49-F238E27FC236}">
                <a16:creationId xmlns:a16="http://schemas.microsoft.com/office/drawing/2014/main" id="{DFD36824-D16A-42E5-ACB7-9DF5DE00447B}"/>
              </a:ext>
            </a:extLst>
          </p:cNvPr>
          <p:cNvSpPr txBox="1"/>
          <p:nvPr/>
        </p:nvSpPr>
        <p:spPr>
          <a:xfrm>
            <a:off x="7557772" y="4706184"/>
            <a:ext cx="61510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sp>
        <p:nvSpPr>
          <p:cNvPr id="43" name="TextBox 42">
            <a:extLst>
              <a:ext uri="{FF2B5EF4-FFF2-40B4-BE49-F238E27FC236}">
                <a16:creationId xmlns:a16="http://schemas.microsoft.com/office/drawing/2014/main" id="{F8E30225-DE09-4F88-8045-D21701075219}"/>
              </a:ext>
            </a:extLst>
          </p:cNvPr>
          <p:cNvSpPr txBox="1"/>
          <p:nvPr/>
        </p:nvSpPr>
        <p:spPr>
          <a:xfrm>
            <a:off x="8500564" y="4706183"/>
            <a:ext cx="61510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sp>
        <p:nvSpPr>
          <p:cNvPr id="44" name="TextBox 43">
            <a:extLst>
              <a:ext uri="{FF2B5EF4-FFF2-40B4-BE49-F238E27FC236}">
                <a16:creationId xmlns:a16="http://schemas.microsoft.com/office/drawing/2014/main" id="{938D8A07-DA08-4C5C-A4E1-FA51A6CAD342}"/>
              </a:ext>
            </a:extLst>
          </p:cNvPr>
          <p:cNvSpPr txBox="1"/>
          <p:nvPr/>
        </p:nvSpPr>
        <p:spPr>
          <a:xfrm>
            <a:off x="8421658" y="2656139"/>
            <a:ext cx="1803728" cy="824841"/>
          </a:xfrm>
          <a:prstGeom prst="rect">
            <a:avLst/>
          </a:prstGeom>
          <a:noFill/>
          <a:ln>
            <a:solidFill>
              <a:schemeClr val="accent1"/>
            </a:solidFill>
          </a:ln>
        </p:spPr>
        <p:txBody>
          <a:bodyPr wrap="square" lIns="0" tIns="0" rIns="0" bIns="0" rtlCol="0">
            <a:spAutoFit/>
          </a:bodyPr>
          <a:lstStyle/>
          <a:p>
            <a:pPr eaLnBrk="1" hangingPunct="1">
              <a:lnSpc>
                <a:spcPct val="90000"/>
              </a:lnSpc>
              <a:spcBef>
                <a:spcPts val="0"/>
              </a:spcBef>
              <a:spcAft>
                <a:spcPts val="600"/>
              </a:spcAft>
            </a:pPr>
            <a:r>
              <a:rPr lang="en-GB" dirty="0">
                <a:solidFill>
                  <a:schemeClr val="accent1"/>
                </a:solidFill>
              </a:rPr>
              <a:t>Cycle 6:</a:t>
            </a:r>
          </a:p>
          <a:p>
            <a:pPr eaLnBrk="1" hangingPunct="1">
              <a:lnSpc>
                <a:spcPct val="90000"/>
              </a:lnSpc>
              <a:spcBef>
                <a:spcPts val="0"/>
              </a:spcBef>
              <a:spcAft>
                <a:spcPts val="600"/>
              </a:spcAft>
            </a:pPr>
            <a:r>
              <a:rPr lang="en-GB" dirty="0">
                <a:solidFill>
                  <a:schemeClr val="accent1"/>
                </a:solidFill>
              </a:rPr>
              <a:t>ADD writes X2 and STR reads X2</a:t>
            </a:r>
            <a:endParaRPr lang="en-GB" kern="1200" dirty="0">
              <a:solidFill>
                <a:schemeClr val="tx2"/>
              </a:solidFill>
              <a:latin typeface="+mn-lt"/>
              <a:ea typeface="+mn-ea"/>
              <a:cs typeface="+mn-cs"/>
            </a:endParaRPr>
          </a:p>
        </p:txBody>
      </p:sp>
      <p:sp>
        <p:nvSpPr>
          <p:cNvPr id="45" name="TextBox 44">
            <a:extLst>
              <a:ext uri="{FF2B5EF4-FFF2-40B4-BE49-F238E27FC236}">
                <a16:creationId xmlns:a16="http://schemas.microsoft.com/office/drawing/2014/main" id="{CA473C85-3C34-4678-A2FF-838E7BBCE446}"/>
              </a:ext>
            </a:extLst>
          </p:cNvPr>
          <p:cNvSpPr txBox="1"/>
          <p:nvPr/>
        </p:nvSpPr>
        <p:spPr>
          <a:xfrm>
            <a:off x="9323522" y="3526579"/>
            <a:ext cx="1842226" cy="575542"/>
          </a:xfrm>
          <a:prstGeom prst="rect">
            <a:avLst/>
          </a:prstGeom>
          <a:noFill/>
          <a:ln>
            <a:solidFill>
              <a:schemeClr val="accent1"/>
            </a:solidFill>
          </a:ln>
        </p:spPr>
        <p:txBody>
          <a:bodyPr wrap="square" lIns="0" tIns="0" rIns="0" bIns="0" rtlCol="0">
            <a:spAutoFit/>
          </a:bodyPr>
          <a:lstStyle/>
          <a:p>
            <a:pPr eaLnBrk="1" hangingPunct="1">
              <a:lnSpc>
                <a:spcPct val="90000"/>
              </a:lnSpc>
              <a:spcBef>
                <a:spcPts val="0"/>
              </a:spcBef>
              <a:spcAft>
                <a:spcPts val="600"/>
              </a:spcAft>
            </a:pPr>
            <a:r>
              <a:rPr lang="en-GB" dirty="0">
                <a:solidFill>
                  <a:schemeClr val="accent1"/>
                </a:solidFill>
              </a:rPr>
              <a:t>Cycle 7:</a:t>
            </a:r>
            <a:r>
              <a:rPr lang="en-GB" dirty="0">
                <a:solidFill>
                  <a:schemeClr val="tx2"/>
                </a:solidFill>
                <a:latin typeface="+mn-lt"/>
                <a:ea typeface="+mn-ea"/>
              </a:rPr>
              <a:t> </a:t>
            </a:r>
            <a:r>
              <a:rPr lang="en-GB" dirty="0">
                <a:solidFill>
                  <a:schemeClr val="accent1"/>
                </a:solidFill>
                <a:latin typeface="+mn-lt"/>
                <a:ea typeface="+mn-ea"/>
              </a:rPr>
              <a:t>perform </a:t>
            </a:r>
          </a:p>
          <a:p>
            <a:pPr eaLnBrk="1" hangingPunct="1">
              <a:lnSpc>
                <a:spcPct val="90000"/>
              </a:lnSpc>
              <a:spcBef>
                <a:spcPts val="0"/>
              </a:spcBef>
              <a:spcAft>
                <a:spcPts val="600"/>
              </a:spcAft>
            </a:pPr>
            <a:r>
              <a:rPr lang="en-GB" dirty="0">
                <a:solidFill>
                  <a:schemeClr val="accent1"/>
                </a:solidFill>
                <a:latin typeface="+mn-lt"/>
                <a:ea typeface="+mn-ea"/>
              </a:rPr>
              <a:t>Address calculation </a:t>
            </a:r>
            <a:endParaRPr lang="en-GB" dirty="0">
              <a:solidFill>
                <a:schemeClr val="accent1"/>
              </a:solidFill>
            </a:endParaRPr>
          </a:p>
        </p:txBody>
      </p:sp>
      <p:cxnSp>
        <p:nvCxnSpPr>
          <p:cNvPr id="46" name="Straight Arrow Connector 45">
            <a:extLst>
              <a:ext uri="{FF2B5EF4-FFF2-40B4-BE49-F238E27FC236}">
                <a16:creationId xmlns:a16="http://schemas.microsoft.com/office/drawing/2014/main" id="{2D710B76-7950-43BF-A934-E8E610C0C4A3}"/>
              </a:ext>
            </a:extLst>
          </p:cNvPr>
          <p:cNvCxnSpPr>
            <a:cxnSpLocks/>
            <a:stCxn id="47" idx="2"/>
          </p:cNvCxnSpPr>
          <p:nvPr/>
        </p:nvCxnSpPr>
        <p:spPr>
          <a:xfrm flipH="1">
            <a:off x="7412282" y="1314020"/>
            <a:ext cx="23294" cy="2395666"/>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3331DE-0AB6-4DF8-93D3-D1BC79B66DA3}"/>
              </a:ext>
            </a:extLst>
          </p:cNvPr>
          <p:cNvSpPr txBox="1"/>
          <p:nvPr/>
        </p:nvSpPr>
        <p:spPr>
          <a:xfrm>
            <a:off x="6533712" y="316824"/>
            <a:ext cx="1803728" cy="997196"/>
          </a:xfrm>
          <a:prstGeom prst="rect">
            <a:avLst/>
          </a:prstGeom>
          <a:noFill/>
          <a:ln>
            <a:solidFill>
              <a:schemeClr val="accent1"/>
            </a:solidFill>
          </a:ln>
        </p:spPr>
        <p:txBody>
          <a:bodyPr wrap="square" lIns="0" tIns="0" rIns="0" bIns="0" rtlCol="0">
            <a:spAutoFit/>
          </a:bodyPr>
          <a:lstStyle/>
          <a:p>
            <a:pPr eaLnBrk="1" hangingPunct="1">
              <a:lnSpc>
                <a:spcPct val="90000"/>
              </a:lnSpc>
              <a:spcBef>
                <a:spcPts val="0"/>
              </a:spcBef>
              <a:spcAft>
                <a:spcPts val="600"/>
              </a:spcAft>
            </a:pPr>
            <a:r>
              <a:rPr lang="en-GB" dirty="0">
                <a:solidFill>
                  <a:schemeClr val="accent1"/>
                </a:solidFill>
              </a:rPr>
              <a:t>The result of the ADD has been produced by the end of cycle 4</a:t>
            </a:r>
            <a:endParaRPr lang="en-GB" kern="1200" dirty="0">
              <a:solidFill>
                <a:schemeClr val="tx2"/>
              </a:solidFill>
              <a:latin typeface="+mn-lt"/>
              <a:ea typeface="+mn-ea"/>
              <a:cs typeface="+mn-cs"/>
            </a:endParaRPr>
          </a:p>
        </p:txBody>
      </p:sp>
    </p:spTree>
    <p:extLst>
      <p:ext uri="{BB962C8B-B14F-4D97-AF65-F5344CB8AC3E}">
        <p14:creationId xmlns:p14="http://schemas.microsoft.com/office/powerpoint/2010/main" val="423811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Forwarding</a:t>
            </a:r>
            <a:endParaRPr lang="en-US" dirty="0"/>
          </a:p>
        </p:txBody>
      </p:sp>
      <p:sp>
        <p:nvSpPr>
          <p:cNvPr id="4" name="Content Placeholder 2">
            <a:extLst>
              <a:ext uri="{FF2B5EF4-FFF2-40B4-BE49-F238E27FC236}">
                <a16:creationId xmlns:a16="http://schemas.microsoft.com/office/drawing/2014/main" id="{48B3E8E3-5A8F-4280-AACB-604290EDCE15}"/>
              </a:ext>
            </a:extLst>
          </p:cNvPr>
          <p:cNvSpPr>
            <a:spLocks noGrp="1"/>
          </p:cNvSpPr>
          <p:nvPr>
            <p:ph idx="1"/>
          </p:nvPr>
        </p:nvSpPr>
        <p:spPr>
          <a:xfrm>
            <a:off x="492125" y="1479468"/>
            <a:ext cx="11180762" cy="4086225"/>
          </a:xfrm>
        </p:spPr>
        <p:txBody>
          <a:bodyPr/>
          <a:lstStyle/>
          <a:p>
            <a:endParaRPr lang="en-GB" b="1" dirty="0">
              <a:solidFill>
                <a:schemeClr val="accent1"/>
              </a:solidFill>
              <a:latin typeface="Courier"/>
            </a:endParaRP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LDR X1, [X2]</a:t>
            </a:r>
          </a:p>
          <a:p>
            <a:r>
              <a:rPr lang="en-GB" b="1" dirty="0">
                <a:solidFill>
                  <a:schemeClr val="accent1"/>
                </a:solidFill>
              </a:rPr>
              <a:t>2. ADD X2, X2, X3</a:t>
            </a:r>
          </a:p>
          <a:p>
            <a:r>
              <a:rPr lang="en-GB" b="1" dirty="0">
                <a:solidFill>
                  <a:schemeClr val="accent1"/>
                </a:solidFill>
              </a:rPr>
              <a:t>3. STR X4, [X2], #4</a:t>
            </a:r>
          </a:p>
          <a:p>
            <a:r>
              <a:rPr lang="en-GB" b="1" dirty="0">
                <a:solidFill>
                  <a:schemeClr val="accent1"/>
                </a:solidFill>
              </a:rPr>
              <a:t>4. SUB X0, X0, #1</a:t>
            </a:r>
          </a:p>
          <a:p>
            <a:r>
              <a:rPr lang="en-GB" b="1" dirty="0">
                <a:solidFill>
                  <a:schemeClr val="accent1"/>
                </a:solidFill>
              </a:rPr>
              <a:t>5. LDW X5, [X3]</a:t>
            </a:r>
          </a:p>
          <a:p>
            <a:endParaRPr lang="en-GB" b="1" dirty="0">
              <a:solidFill>
                <a:schemeClr val="accent1"/>
              </a:solidFill>
            </a:endParaRPr>
          </a:p>
          <a:p>
            <a:endParaRPr lang="en-GB" dirty="0"/>
          </a:p>
        </p:txBody>
      </p:sp>
      <p:cxnSp>
        <p:nvCxnSpPr>
          <p:cNvPr id="5" name="Straight Connector 4">
            <a:extLst>
              <a:ext uri="{FF2B5EF4-FFF2-40B4-BE49-F238E27FC236}">
                <a16:creationId xmlns:a16="http://schemas.microsoft.com/office/drawing/2014/main" id="{D69A7689-3027-4315-8C22-19423D2FC688}"/>
              </a:ext>
            </a:extLst>
          </p:cNvPr>
          <p:cNvCxnSpPr/>
          <p:nvPr/>
        </p:nvCxnSpPr>
        <p:spPr>
          <a:xfrm>
            <a:off x="492125" y="2449616"/>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5D9774F-8549-43D5-935D-F86D390E0A8E}"/>
              </a:ext>
            </a:extLst>
          </p:cNvPr>
          <p:cNvCxnSpPr/>
          <p:nvPr/>
        </p:nvCxnSpPr>
        <p:spPr>
          <a:xfrm>
            <a:off x="492125" y="1870364"/>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3E5E367-EFF4-4704-B8AF-99340E795B41}"/>
              </a:ext>
            </a:extLst>
          </p:cNvPr>
          <p:cNvCxnSpPr/>
          <p:nvPr/>
        </p:nvCxnSpPr>
        <p:spPr>
          <a:xfrm>
            <a:off x="465784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47B557-B3DC-4E8C-A757-EE41B9B66BD6}"/>
              </a:ext>
            </a:extLst>
          </p:cNvPr>
          <p:cNvSpPr/>
          <p:nvPr/>
        </p:nvSpPr>
        <p:spPr>
          <a:xfrm>
            <a:off x="3777651" y="3042902"/>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9" name="Rectangle 8">
            <a:extLst>
              <a:ext uri="{FF2B5EF4-FFF2-40B4-BE49-F238E27FC236}">
                <a16:creationId xmlns:a16="http://schemas.microsoft.com/office/drawing/2014/main" id="{3F923417-A6F7-40AD-A8C7-6BD2395EA07D}"/>
              </a:ext>
            </a:extLst>
          </p:cNvPr>
          <p:cNvSpPr/>
          <p:nvPr/>
        </p:nvSpPr>
        <p:spPr>
          <a:xfrm>
            <a:off x="4685838" y="356717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0" name="Rectangle 9">
            <a:extLst>
              <a:ext uri="{FF2B5EF4-FFF2-40B4-BE49-F238E27FC236}">
                <a16:creationId xmlns:a16="http://schemas.microsoft.com/office/drawing/2014/main" id="{4A3D1D38-8A91-4155-8904-6B1AD24EF58F}"/>
              </a:ext>
            </a:extLst>
          </p:cNvPr>
          <p:cNvSpPr/>
          <p:nvPr/>
        </p:nvSpPr>
        <p:spPr>
          <a:xfrm>
            <a:off x="5610332" y="412986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1" name="Rectangle 10">
            <a:extLst>
              <a:ext uri="{FF2B5EF4-FFF2-40B4-BE49-F238E27FC236}">
                <a16:creationId xmlns:a16="http://schemas.microsoft.com/office/drawing/2014/main" id="{37734692-6227-40F7-9A94-9BBB7156AFFC}"/>
              </a:ext>
            </a:extLst>
          </p:cNvPr>
          <p:cNvSpPr/>
          <p:nvPr/>
        </p:nvSpPr>
        <p:spPr>
          <a:xfrm>
            <a:off x="6509601" y="4645711"/>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2" name="Rectangle 11">
            <a:extLst>
              <a:ext uri="{FF2B5EF4-FFF2-40B4-BE49-F238E27FC236}">
                <a16:creationId xmlns:a16="http://schemas.microsoft.com/office/drawing/2014/main" id="{2FA30C6F-EBC2-4672-BADA-CD8580912C88}"/>
              </a:ext>
            </a:extLst>
          </p:cNvPr>
          <p:cNvSpPr/>
          <p:nvPr/>
        </p:nvSpPr>
        <p:spPr>
          <a:xfrm>
            <a:off x="6513400" y="3579880"/>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13" name="Rectangle 12">
            <a:extLst>
              <a:ext uri="{FF2B5EF4-FFF2-40B4-BE49-F238E27FC236}">
                <a16:creationId xmlns:a16="http://schemas.microsoft.com/office/drawing/2014/main" id="{ED7C7231-0CBD-4980-B98A-B30430096F0C}"/>
              </a:ext>
            </a:extLst>
          </p:cNvPr>
          <p:cNvSpPr/>
          <p:nvPr/>
        </p:nvSpPr>
        <p:spPr>
          <a:xfrm>
            <a:off x="5613472" y="3579880"/>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4" name="Rectangle 13">
            <a:extLst>
              <a:ext uri="{FF2B5EF4-FFF2-40B4-BE49-F238E27FC236}">
                <a16:creationId xmlns:a16="http://schemas.microsoft.com/office/drawing/2014/main" id="{20CE6C86-4380-4B97-BAE7-EFB53717C30E}"/>
              </a:ext>
            </a:extLst>
          </p:cNvPr>
          <p:cNvSpPr/>
          <p:nvPr/>
        </p:nvSpPr>
        <p:spPr>
          <a:xfrm>
            <a:off x="6516386" y="4129866"/>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5" name="Rectangle 14">
            <a:extLst>
              <a:ext uri="{FF2B5EF4-FFF2-40B4-BE49-F238E27FC236}">
                <a16:creationId xmlns:a16="http://schemas.microsoft.com/office/drawing/2014/main" id="{5F7887CB-3005-44A2-AE09-CE5836D12AE5}"/>
              </a:ext>
            </a:extLst>
          </p:cNvPr>
          <p:cNvSpPr/>
          <p:nvPr/>
        </p:nvSpPr>
        <p:spPr>
          <a:xfrm>
            <a:off x="7432788" y="4645711"/>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16" name="Straight Connector 15">
            <a:extLst>
              <a:ext uri="{FF2B5EF4-FFF2-40B4-BE49-F238E27FC236}">
                <a16:creationId xmlns:a16="http://schemas.microsoft.com/office/drawing/2014/main" id="{115F295D-9EA4-49A9-B82F-0F972A790844}"/>
              </a:ext>
            </a:extLst>
          </p:cNvPr>
          <p:cNvCxnSpPr/>
          <p:nvPr/>
        </p:nvCxnSpPr>
        <p:spPr>
          <a:xfrm>
            <a:off x="5603867"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F9A648-99B6-42AF-A451-DD3230E5F573}"/>
              </a:ext>
            </a:extLst>
          </p:cNvPr>
          <p:cNvCxnSpPr/>
          <p:nvPr/>
        </p:nvCxnSpPr>
        <p:spPr>
          <a:xfrm>
            <a:off x="6499763"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26A77B-128B-452E-AF0E-86086BF40DEB}"/>
              </a:ext>
            </a:extLst>
          </p:cNvPr>
          <p:cNvCxnSpPr/>
          <p:nvPr/>
        </p:nvCxnSpPr>
        <p:spPr>
          <a:xfrm>
            <a:off x="7412282"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E38DB9-8C44-4D05-BFEC-E7B3BE9782D9}"/>
              </a:ext>
            </a:extLst>
          </p:cNvPr>
          <p:cNvCxnSpPr/>
          <p:nvPr/>
        </p:nvCxnSpPr>
        <p:spPr>
          <a:xfrm>
            <a:off x="8348579" y="1886470"/>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D08DF7-EB42-4384-B2ED-08EACE18CCD1}"/>
              </a:ext>
            </a:extLst>
          </p:cNvPr>
          <p:cNvCxnSpPr/>
          <p:nvPr/>
        </p:nvCxnSpPr>
        <p:spPr>
          <a:xfrm>
            <a:off x="9254664"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12B356-F275-4EA5-A18B-190B753B40C6}"/>
              </a:ext>
            </a:extLst>
          </p:cNvPr>
          <p:cNvCxnSpPr/>
          <p:nvPr/>
        </p:nvCxnSpPr>
        <p:spPr>
          <a:xfrm>
            <a:off x="10182299" y="1886469"/>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F316C3-C916-45C0-96A5-BB07A3759E5A}"/>
              </a:ext>
            </a:extLst>
          </p:cNvPr>
          <p:cNvCxnSpPr/>
          <p:nvPr/>
        </p:nvCxnSpPr>
        <p:spPr>
          <a:xfrm>
            <a:off x="3777651" y="1886468"/>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BD52F60-A0A6-47E9-80F4-3D992B08D526}"/>
              </a:ext>
            </a:extLst>
          </p:cNvPr>
          <p:cNvSpPr/>
          <p:nvPr/>
        </p:nvSpPr>
        <p:spPr>
          <a:xfrm>
            <a:off x="4689475" y="3050655"/>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24" name="Rectangle 23">
            <a:extLst>
              <a:ext uri="{FF2B5EF4-FFF2-40B4-BE49-F238E27FC236}">
                <a16:creationId xmlns:a16="http://schemas.microsoft.com/office/drawing/2014/main" id="{2E15E3E2-89BC-4C60-8FFE-F5414DE43979}"/>
              </a:ext>
            </a:extLst>
          </p:cNvPr>
          <p:cNvSpPr/>
          <p:nvPr/>
        </p:nvSpPr>
        <p:spPr>
          <a:xfrm>
            <a:off x="5606334" y="3043205"/>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5" name="Rectangle 24">
            <a:extLst>
              <a:ext uri="{FF2B5EF4-FFF2-40B4-BE49-F238E27FC236}">
                <a16:creationId xmlns:a16="http://schemas.microsoft.com/office/drawing/2014/main" id="{8212D4FA-FE58-4616-B275-B87E1494DF15}"/>
              </a:ext>
            </a:extLst>
          </p:cNvPr>
          <p:cNvSpPr/>
          <p:nvPr/>
        </p:nvSpPr>
        <p:spPr>
          <a:xfrm>
            <a:off x="7444608" y="4129866"/>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8A2FC16C-3CDB-4828-9494-DB30E465350B}"/>
              </a:ext>
            </a:extLst>
          </p:cNvPr>
          <p:cNvSpPr/>
          <p:nvPr/>
        </p:nvSpPr>
        <p:spPr>
          <a:xfrm>
            <a:off x="8369313" y="4645711"/>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7" name="Rectangle 26">
            <a:extLst>
              <a:ext uri="{FF2B5EF4-FFF2-40B4-BE49-F238E27FC236}">
                <a16:creationId xmlns:a16="http://schemas.microsoft.com/office/drawing/2014/main" id="{D766C68B-2985-420B-838B-A7C64EB46D97}"/>
              </a:ext>
            </a:extLst>
          </p:cNvPr>
          <p:cNvSpPr/>
          <p:nvPr/>
        </p:nvSpPr>
        <p:spPr>
          <a:xfrm>
            <a:off x="6513615" y="304290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8" name="Rectangle 27">
            <a:extLst>
              <a:ext uri="{FF2B5EF4-FFF2-40B4-BE49-F238E27FC236}">
                <a16:creationId xmlns:a16="http://schemas.microsoft.com/office/drawing/2014/main" id="{549B27E1-74AF-49F9-B6D5-C1E394D2C852}"/>
              </a:ext>
            </a:extLst>
          </p:cNvPr>
          <p:cNvSpPr/>
          <p:nvPr/>
        </p:nvSpPr>
        <p:spPr>
          <a:xfrm>
            <a:off x="7436694" y="3579174"/>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9" name="Rectangle 28">
            <a:extLst>
              <a:ext uri="{FF2B5EF4-FFF2-40B4-BE49-F238E27FC236}">
                <a16:creationId xmlns:a16="http://schemas.microsoft.com/office/drawing/2014/main" id="{901CE1E4-72EC-4450-80ED-A42FD03981AD}"/>
              </a:ext>
            </a:extLst>
          </p:cNvPr>
          <p:cNvSpPr/>
          <p:nvPr/>
        </p:nvSpPr>
        <p:spPr>
          <a:xfrm>
            <a:off x="8372242" y="413273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0" name="Rectangle 29">
            <a:extLst>
              <a:ext uri="{FF2B5EF4-FFF2-40B4-BE49-F238E27FC236}">
                <a16:creationId xmlns:a16="http://schemas.microsoft.com/office/drawing/2014/main" id="{DD5A33CA-3DB7-49FA-99C0-FCB107FEC1F6}"/>
              </a:ext>
            </a:extLst>
          </p:cNvPr>
          <p:cNvSpPr/>
          <p:nvPr/>
        </p:nvSpPr>
        <p:spPr>
          <a:xfrm>
            <a:off x="9273137" y="4645711"/>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1" name="Rectangle 30">
            <a:extLst>
              <a:ext uri="{FF2B5EF4-FFF2-40B4-BE49-F238E27FC236}">
                <a16:creationId xmlns:a16="http://schemas.microsoft.com/office/drawing/2014/main" id="{4CFFD5F5-A6FC-4DB6-A856-8AEB3F6A37C2}"/>
              </a:ext>
            </a:extLst>
          </p:cNvPr>
          <p:cNvSpPr/>
          <p:nvPr/>
        </p:nvSpPr>
        <p:spPr>
          <a:xfrm>
            <a:off x="7427398" y="3042902"/>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2" name="Rectangle 31">
            <a:extLst>
              <a:ext uri="{FF2B5EF4-FFF2-40B4-BE49-F238E27FC236}">
                <a16:creationId xmlns:a16="http://schemas.microsoft.com/office/drawing/2014/main" id="{67D76718-7EB8-447D-BF58-8AF2E613F15E}"/>
              </a:ext>
            </a:extLst>
          </p:cNvPr>
          <p:cNvSpPr/>
          <p:nvPr/>
        </p:nvSpPr>
        <p:spPr>
          <a:xfrm>
            <a:off x="8370953" y="3579174"/>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3" name="Rectangle 32">
            <a:extLst>
              <a:ext uri="{FF2B5EF4-FFF2-40B4-BE49-F238E27FC236}">
                <a16:creationId xmlns:a16="http://schemas.microsoft.com/office/drawing/2014/main" id="{1ED82FED-7C0F-42EF-8A95-FD96478BA17F}"/>
              </a:ext>
            </a:extLst>
          </p:cNvPr>
          <p:cNvSpPr/>
          <p:nvPr/>
        </p:nvSpPr>
        <p:spPr>
          <a:xfrm>
            <a:off x="9287621" y="4129866"/>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4" name="Rectangle 33">
            <a:extLst>
              <a:ext uri="{FF2B5EF4-FFF2-40B4-BE49-F238E27FC236}">
                <a16:creationId xmlns:a16="http://schemas.microsoft.com/office/drawing/2014/main" id="{7F267A0C-DFB5-4091-8C0E-7DBC86A8A383}"/>
              </a:ext>
            </a:extLst>
          </p:cNvPr>
          <p:cNvSpPr/>
          <p:nvPr/>
        </p:nvSpPr>
        <p:spPr>
          <a:xfrm>
            <a:off x="10202997" y="4645711"/>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5" name="Rectangle 34">
            <a:extLst>
              <a:ext uri="{FF2B5EF4-FFF2-40B4-BE49-F238E27FC236}">
                <a16:creationId xmlns:a16="http://schemas.microsoft.com/office/drawing/2014/main" id="{D3D4D1D1-894D-4050-A0BF-AA819F04FA54}"/>
              </a:ext>
            </a:extLst>
          </p:cNvPr>
          <p:cNvSpPr/>
          <p:nvPr/>
        </p:nvSpPr>
        <p:spPr>
          <a:xfrm>
            <a:off x="7432788" y="5147288"/>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36" name="Rectangle 35">
            <a:extLst>
              <a:ext uri="{FF2B5EF4-FFF2-40B4-BE49-F238E27FC236}">
                <a16:creationId xmlns:a16="http://schemas.microsoft.com/office/drawing/2014/main" id="{6DBBB180-3408-425D-B7F4-61A927D318E9}"/>
              </a:ext>
            </a:extLst>
          </p:cNvPr>
          <p:cNvSpPr/>
          <p:nvPr/>
        </p:nvSpPr>
        <p:spPr>
          <a:xfrm>
            <a:off x="8361525" y="5147287"/>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37" name="Rectangle 36">
            <a:extLst>
              <a:ext uri="{FF2B5EF4-FFF2-40B4-BE49-F238E27FC236}">
                <a16:creationId xmlns:a16="http://schemas.microsoft.com/office/drawing/2014/main" id="{F606D8E9-0CD5-4514-948D-D88AF5609800}"/>
              </a:ext>
            </a:extLst>
          </p:cNvPr>
          <p:cNvSpPr/>
          <p:nvPr/>
        </p:nvSpPr>
        <p:spPr>
          <a:xfrm>
            <a:off x="9268552" y="5147287"/>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38" name="Rectangle 37">
            <a:extLst>
              <a:ext uri="{FF2B5EF4-FFF2-40B4-BE49-F238E27FC236}">
                <a16:creationId xmlns:a16="http://schemas.microsoft.com/office/drawing/2014/main" id="{AD2EB301-ED0C-420A-BC5F-0C7CA5BF9B0D}"/>
              </a:ext>
            </a:extLst>
          </p:cNvPr>
          <p:cNvSpPr/>
          <p:nvPr/>
        </p:nvSpPr>
        <p:spPr>
          <a:xfrm>
            <a:off x="10201628" y="5147287"/>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9" name="Rectangle 38">
            <a:extLst>
              <a:ext uri="{FF2B5EF4-FFF2-40B4-BE49-F238E27FC236}">
                <a16:creationId xmlns:a16="http://schemas.microsoft.com/office/drawing/2014/main" id="{F8D0C020-91FC-46C7-9221-58D5D14EA657}"/>
              </a:ext>
            </a:extLst>
          </p:cNvPr>
          <p:cNvSpPr/>
          <p:nvPr/>
        </p:nvSpPr>
        <p:spPr>
          <a:xfrm>
            <a:off x="11134704" y="5147287"/>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cxnSp>
        <p:nvCxnSpPr>
          <p:cNvPr id="40" name="Straight Arrow Connector 39">
            <a:extLst>
              <a:ext uri="{FF2B5EF4-FFF2-40B4-BE49-F238E27FC236}">
                <a16:creationId xmlns:a16="http://schemas.microsoft.com/office/drawing/2014/main" id="{100FED68-911E-4DD4-9E1A-32ED70F494F4}"/>
              </a:ext>
            </a:extLst>
          </p:cNvPr>
          <p:cNvCxnSpPr>
            <a:cxnSpLocks/>
          </p:cNvCxnSpPr>
          <p:nvPr/>
        </p:nvCxnSpPr>
        <p:spPr>
          <a:xfrm>
            <a:off x="1623160" y="3913434"/>
            <a:ext cx="346077" cy="216432"/>
          </a:xfrm>
          <a:prstGeom prst="straightConnector1">
            <a:avLst/>
          </a:prstGeom>
          <a:ln w="539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D61D528-4E26-451C-8E5C-346249A45123}"/>
              </a:ext>
            </a:extLst>
          </p:cNvPr>
          <p:cNvSpPr/>
          <p:nvPr/>
        </p:nvSpPr>
        <p:spPr>
          <a:xfrm>
            <a:off x="3777652" y="5666284"/>
            <a:ext cx="5812576" cy="11250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avoid stalling due to RAW hazards, we must “forward” the result from the execute stage’s pipeline register to the input of the ALU (rather than communicating via the register file).</a:t>
            </a:r>
          </a:p>
        </p:txBody>
      </p:sp>
      <p:sp>
        <p:nvSpPr>
          <p:cNvPr id="42" name="Oval 41">
            <a:extLst>
              <a:ext uri="{FF2B5EF4-FFF2-40B4-BE49-F238E27FC236}">
                <a16:creationId xmlns:a16="http://schemas.microsoft.com/office/drawing/2014/main" id="{58BA494F-F68A-4446-9704-D1059EB72A7C}"/>
              </a:ext>
            </a:extLst>
          </p:cNvPr>
          <p:cNvSpPr/>
          <p:nvPr/>
        </p:nvSpPr>
        <p:spPr>
          <a:xfrm>
            <a:off x="6620068" y="3253405"/>
            <a:ext cx="1599539" cy="1536489"/>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3" name="Straight Arrow Connector 42">
            <a:extLst>
              <a:ext uri="{FF2B5EF4-FFF2-40B4-BE49-F238E27FC236}">
                <a16:creationId xmlns:a16="http://schemas.microsoft.com/office/drawing/2014/main" id="{82312950-3D41-436D-9F05-018E439AC070}"/>
              </a:ext>
            </a:extLst>
          </p:cNvPr>
          <p:cNvCxnSpPr>
            <a:cxnSpLocks/>
          </p:cNvCxnSpPr>
          <p:nvPr/>
        </p:nvCxnSpPr>
        <p:spPr>
          <a:xfrm>
            <a:off x="7409525" y="3811219"/>
            <a:ext cx="264071" cy="57276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1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Data Forwarding</a:t>
            </a:r>
            <a:endParaRPr lang="en-US" dirty="0"/>
          </a:p>
        </p:txBody>
      </p:sp>
      <p:pic>
        <p:nvPicPr>
          <p:cNvPr id="4" name="Content Placeholder 4">
            <a:extLst>
              <a:ext uri="{FF2B5EF4-FFF2-40B4-BE49-F238E27FC236}">
                <a16:creationId xmlns:a16="http://schemas.microsoft.com/office/drawing/2014/main" id="{F577651C-C9AC-465F-A066-0CAB6663351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534788" y="962025"/>
            <a:ext cx="8957343" cy="4914340"/>
          </a:xfrm>
        </p:spPr>
      </p:pic>
    </p:spTree>
    <p:extLst>
      <p:ext uri="{BB962C8B-B14F-4D97-AF65-F5344CB8AC3E}">
        <p14:creationId xmlns:p14="http://schemas.microsoft.com/office/powerpoint/2010/main" val="428751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D41C3-CA27-4324-A1B4-1F12E3C7EBEE}"/>
              </a:ext>
            </a:extLst>
          </p:cNvPr>
          <p:cNvSpPr>
            <a:spLocks noGrp="1"/>
          </p:cNvSpPr>
          <p:nvPr>
            <p:ph idx="1"/>
          </p:nvPr>
        </p:nvSpPr>
        <p:spPr>
          <a:xfrm>
            <a:off x="492125" y="1479469"/>
            <a:ext cx="11180762" cy="2869166"/>
          </a:xfrm>
        </p:spPr>
        <p:txBody>
          <a:bodyPr/>
          <a:lstStyle/>
          <a:p>
            <a:endParaRPr lang="en-GB" b="1" dirty="0">
              <a:solidFill>
                <a:schemeClr val="accent1"/>
              </a:solidFill>
              <a:latin typeface="Courier"/>
            </a:endParaRP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LDR X1, [X2]</a:t>
            </a:r>
          </a:p>
          <a:p>
            <a:r>
              <a:rPr lang="en-GB" b="1" dirty="0">
                <a:solidFill>
                  <a:schemeClr val="accent1"/>
                </a:solidFill>
              </a:rPr>
              <a:t>2. ADD X2, X1, X3</a:t>
            </a:r>
          </a:p>
          <a:p>
            <a:endParaRPr lang="en-GB" b="1" dirty="0">
              <a:solidFill>
                <a:schemeClr val="accent1"/>
              </a:solidFill>
            </a:endParaRPr>
          </a:p>
          <a:p>
            <a:endParaRPr lang="en-GB" dirty="0"/>
          </a:p>
        </p:txBody>
      </p:sp>
      <p:sp>
        <p:nvSpPr>
          <p:cNvPr id="2" name="Title 1">
            <a:extLst>
              <a:ext uri="{FF2B5EF4-FFF2-40B4-BE49-F238E27FC236}">
                <a16:creationId xmlns:a16="http://schemas.microsoft.com/office/drawing/2014/main" id="{91D09901-803E-4422-96E9-EFD9ECFF924F}"/>
              </a:ext>
            </a:extLst>
          </p:cNvPr>
          <p:cNvSpPr>
            <a:spLocks noGrp="1"/>
          </p:cNvSpPr>
          <p:nvPr>
            <p:ph type="title"/>
          </p:nvPr>
        </p:nvSpPr>
        <p:spPr/>
        <p:txBody>
          <a:bodyPr/>
          <a:lstStyle/>
          <a:p>
            <a:r>
              <a:rPr lang="en-GB" dirty="0"/>
              <a:t>Load-use delay</a:t>
            </a:r>
          </a:p>
        </p:txBody>
      </p:sp>
      <p:cxnSp>
        <p:nvCxnSpPr>
          <p:cNvPr id="5" name="Straight Connector 4">
            <a:extLst>
              <a:ext uri="{FF2B5EF4-FFF2-40B4-BE49-F238E27FC236}">
                <a16:creationId xmlns:a16="http://schemas.microsoft.com/office/drawing/2014/main" id="{738A6FBA-41C5-4B1E-86F2-7F892628B264}"/>
              </a:ext>
            </a:extLst>
          </p:cNvPr>
          <p:cNvCxnSpPr/>
          <p:nvPr/>
        </p:nvCxnSpPr>
        <p:spPr>
          <a:xfrm>
            <a:off x="492125" y="2449616"/>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24BB1B-A9E6-4C48-BC32-2338F00B5EEC}"/>
              </a:ext>
            </a:extLst>
          </p:cNvPr>
          <p:cNvCxnSpPr/>
          <p:nvPr/>
        </p:nvCxnSpPr>
        <p:spPr>
          <a:xfrm>
            <a:off x="492125" y="1870364"/>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28A077-77E8-4146-A6FA-189BC6167343}"/>
              </a:ext>
            </a:extLst>
          </p:cNvPr>
          <p:cNvCxnSpPr>
            <a:cxnSpLocks/>
          </p:cNvCxnSpPr>
          <p:nvPr/>
        </p:nvCxnSpPr>
        <p:spPr>
          <a:xfrm>
            <a:off x="4657844" y="1886469"/>
            <a:ext cx="27994" cy="2273702"/>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FD332E0-BE18-43D2-ADCB-7D9BAF5642F3}"/>
              </a:ext>
            </a:extLst>
          </p:cNvPr>
          <p:cNvSpPr/>
          <p:nvPr/>
        </p:nvSpPr>
        <p:spPr>
          <a:xfrm>
            <a:off x="3777651" y="3042902"/>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22" name="Rectangle 21">
            <a:extLst>
              <a:ext uri="{FF2B5EF4-FFF2-40B4-BE49-F238E27FC236}">
                <a16:creationId xmlns:a16="http://schemas.microsoft.com/office/drawing/2014/main" id="{C57130FB-B073-4CCD-B05B-71BC973862EE}"/>
              </a:ext>
            </a:extLst>
          </p:cNvPr>
          <p:cNvSpPr/>
          <p:nvPr/>
        </p:nvSpPr>
        <p:spPr>
          <a:xfrm>
            <a:off x="4685838" y="3567176"/>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25" name="Rectangle 24">
            <a:extLst>
              <a:ext uri="{FF2B5EF4-FFF2-40B4-BE49-F238E27FC236}">
                <a16:creationId xmlns:a16="http://schemas.microsoft.com/office/drawing/2014/main" id="{6665079B-B68D-4E16-B0D4-D6F07DED2F65}"/>
              </a:ext>
            </a:extLst>
          </p:cNvPr>
          <p:cNvSpPr/>
          <p:nvPr/>
        </p:nvSpPr>
        <p:spPr>
          <a:xfrm>
            <a:off x="7425919" y="3560346"/>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1AD482DD-9D24-4436-862A-242EA9F3A498}"/>
              </a:ext>
            </a:extLst>
          </p:cNvPr>
          <p:cNvSpPr/>
          <p:nvPr/>
        </p:nvSpPr>
        <p:spPr>
          <a:xfrm>
            <a:off x="5613472" y="3579880"/>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29" name="Straight Connector 28">
            <a:extLst>
              <a:ext uri="{FF2B5EF4-FFF2-40B4-BE49-F238E27FC236}">
                <a16:creationId xmlns:a16="http://schemas.microsoft.com/office/drawing/2014/main" id="{6D999B1E-E1C1-4586-A800-3F2B331F5A4A}"/>
              </a:ext>
            </a:extLst>
          </p:cNvPr>
          <p:cNvCxnSpPr>
            <a:cxnSpLocks/>
          </p:cNvCxnSpPr>
          <p:nvPr/>
        </p:nvCxnSpPr>
        <p:spPr>
          <a:xfrm>
            <a:off x="5603867" y="1886469"/>
            <a:ext cx="9605" cy="2273702"/>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576D60-01A3-4D13-9565-9C9E3A9C595A}"/>
              </a:ext>
            </a:extLst>
          </p:cNvPr>
          <p:cNvCxnSpPr>
            <a:cxnSpLocks/>
          </p:cNvCxnSpPr>
          <p:nvPr/>
        </p:nvCxnSpPr>
        <p:spPr>
          <a:xfrm flipH="1">
            <a:off x="6493665" y="1886470"/>
            <a:ext cx="6098" cy="227370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19D3AF-1B68-48F1-BB48-59EE6B1DDCC7}"/>
              </a:ext>
            </a:extLst>
          </p:cNvPr>
          <p:cNvCxnSpPr>
            <a:cxnSpLocks/>
          </p:cNvCxnSpPr>
          <p:nvPr/>
        </p:nvCxnSpPr>
        <p:spPr>
          <a:xfrm flipH="1">
            <a:off x="7393593" y="1886470"/>
            <a:ext cx="18689" cy="227370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31F3F4-5162-40D5-B424-EC936F5222C9}"/>
              </a:ext>
            </a:extLst>
          </p:cNvPr>
          <p:cNvCxnSpPr>
            <a:cxnSpLocks/>
          </p:cNvCxnSpPr>
          <p:nvPr/>
        </p:nvCxnSpPr>
        <p:spPr>
          <a:xfrm>
            <a:off x="8348579" y="1886470"/>
            <a:ext cx="0" cy="227370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85FCE5-68E4-4563-AEF0-53E8FC12226C}"/>
              </a:ext>
            </a:extLst>
          </p:cNvPr>
          <p:cNvCxnSpPr>
            <a:cxnSpLocks/>
          </p:cNvCxnSpPr>
          <p:nvPr/>
        </p:nvCxnSpPr>
        <p:spPr>
          <a:xfrm>
            <a:off x="9254664" y="1886469"/>
            <a:ext cx="0" cy="2273702"/>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C00170-F080-41EA-AA48-BDFE40B15742}"/>
              </a:ext>
            </a:extLst>
          </p:cNvPr>
          <p:cNvCxnSpPr>
            <a:cxnSpLocks/>
          </p:cNvCxnSpPr>
          <p:nvPr/>
        </p:nvCxnSpPr>
        <p:spPr>
          <a:xfrm>
            <a:off x="10182299" y="1886469"/>
            <a:ext cx="0" cy="2273702"/>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1D384F-03F3-4970-A069-26C2CC32C234}"/>
              </a:ext>
            </a:extLst>
          </p:cNvPr>
          <p:cNvCxnSpPr>
            <a:cxnSpLocks/>
          </p:cNvCxnSpPr>
          <p:nvPr/>
        </p:nvCxnSpPr>
        <p:spPr>
          <a:xfrm>
            <a:off x="3777651" y="1886468"/>
            <a:ext cx="0" cy="2273703"/>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65D1866-0829-45BF-8863-3874CC8F0277}"/>
              </a:ext>
            </a:extLst>
          </p:cNvPr>
          <p:cNvSpPr/>
          <p:nvPr/>
        </p:nvSpPr>
        <p:spPr>
          <a:xfrm>
            <a:off x="4689475" y="3050655"/>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37" name="Rectangle 36">
            <a:extLst>
              <a:ext uri="{FF2B5EF4-FFF2-40B4-BE49-F238E27FC236}">
                <a16:creationId xmlns:a16="http://schemas.microsoft.com/office/drawing/2014/main" id="{4ECEE638-6224-462B-BB21-4862FF369A97}"/>
              </a:ext>
            </a:extLst>
          </p:cNvPr>
          <p:cNvSpPr/>
          <p:nvPr/>
        </p:nvSpPr>
        <p:spPr>
          <a:xfrm>
            <a:off x="5606334" y="3043205"/>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40" name="Rectangle 39">
            <a:extLst>
              <a:ext uri="{FF2B5EF4-FFF2-40B4-BE49-F238E27FC236}">
                <a16:creationId xmlns:a16="http://schemas.microsoft.com/office/drawing/2014/main" id="{FBA88C81-67E0-4971-9A4F-2C0BD58949FE}"/>
              </a:ext>
            </a:extLst>
          </p:cNvPr>
          <p:cNvSpPr/>
          <p:nvPr/>
        </p:nvSpPr>
        <p:spPr>
          <a:xfrm>
            <a:off x="6513615" y="3042902"/>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41" name="Rectangle 40">
            <a:extLst>
              <a:ext uri="{FF2B5EF4-FFF2-40B4-BE49-F238E27FC236}">
                <a16:creationId xmlns:a16="http://schemas.microsoft.com/office/drawing/2014/main" id="{CFB64785-61B5-4595-9523-FF738BE41017}"/>
              </a:ext>
            </a:extLst>
          </p:cNvPr>
          <p:cNvSpPr/>
          <p:nvPr/>
        </p:nvSpPr>
        <p:spPr>
          <a:xfrm>
            <a:off x="8361525" y="3567176"/>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44" name="Rectangle 43">
            <a:extLst>
              <a:ext uri="{FF2B5EF4-FFF2-40B4-BE49-F238E27FC236}">
                <a16:creationId xmlns:a16="http://schemas.microsoft.com/office/drawing/2014/main" id="{A24D4417-C1C9-45E1-AF69-DC5FC1EEA434}"/>
              </a:ext>
            </a:extLst>
          </p:cNvPr>
          <p:cNvSpPr/>
          <p:nvPr/>
        </p:nvSpPr>
        <p:spPr>
          <a:xfrm>
            <a:off x="7427398" y="3042902"/>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45" name="Rectangle 44">
            <a:extLst>
              <a:ext uri="{FF2B5EF4-FFF2-40B4-BE49-F238E27FC236}">
                <a16:creationId xmlns:a16="http://schemas.microsoft.com/office/drawing/2014/main" id="{23C6A64D-EFA5-499C-B21F-FE5C689012E5}"/>
              </a:ext>
            </a:extLst>
          </p:cNvPr>
          <p:cNvSpPr/>
          <p:nvPr/>
        </p:nvSpPr>
        <p:spPr>
          <a:xfrm>
            <a:off x="9276214" y="3567176"/>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50" name="TextBox 49">
            <a:extLst>
              <a:ext uri="{FF2B5EF4-FFF2-40B4-BE49-F238E27FC236}">
                <a16:creationId xmlns:a16="http://schemas.microsoft.com/office/drawing/2014/main" id="{DE5940BC-293D-4AB1-A41A-8A194CBE2BA4}"/>
              </a:ext>
            </a:extLst>
          </p:cNvPr>
          <p:cNvSpPr txBox="1"/>
          <p:nvPr/>
        </p:nvSpPr>
        <p:spPr>
          <a:xfrm>
            <a:off x="6672423" y="3648797"/>
            <a:ext cx="61510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sp>
        <p:nvSpPr>
          <p:cNvPr id="53" name="Content Placeholder 2">
            <a:extLst>
              <a:ext uri="{FF2B5EF4-FFF2-40B4-BE49-F238E27FC236}">
                <a16:creationId xmlns:a16="http://schemas.microsoft.com/office/drawing/2014/main" id="{63F2D069-14F6-4BFE-9C24-68216BB9BA89}"/>
              </a:ext>
            </a:extLst>
          </p:cNvPr>
          <p:cNvSpPr txBox="1">
            <a:spLocks/>
          </p:cNvSpPr>
          <p:nvPr/>
        </p:nvSpPr>
        <p:spPr>
          <a:xfrm>
            <a:off x="492125" y="4474930"/>
            <a:ext cx="11180762" cy="1360030"/>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GB" dirty="0"/>
              <a:t>The LDR instruction loads data from memory in the “MEM” pipeline stage. </a:t>
            </a:r>
          </a:p>
          <a:p>
            <a:r>
              <a:rPr lang="en-GB" dirty="0"/>
              <a:t>Even with data forwarding it is not possible to execute the LDR and ADD instructions at the same time. The ADD must be stalled. </a:t>
            </a:r>
          </a:p>
        </p:txBody>
      </p:sp>
      <p:cxnSp>
        <p:nvCxnSpPr>
          <p:cNvPr id="27" name="Straight Arrow Connector 26">
            <a:extLst>
              <a:ext uri="{FF2B5EF4-FFF2-40B4-BE49-F238E27FC236}">
                <a16:creationId xmlns:a16="http://schemas.microsoft.com/office/drawing/2014/main" id="{616342C2-C677-4293-A485-7C7DCDFE5DCD}"/>
              </a:ext>
            </a:extLst>
          </p:cNvPr>
          <p:cNvCxnSpPr>
            <a:cxnSpLocks/>
          </p:cNvCxnSpPr>
          <p:nvPr/>
        </p:nvCxnSpPr>
        <p:spPr>
          <a:xfrm>
            <a:off x="7200819" y="3413605"/>
            <a:ext cx="346077" cy="21643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8E161D-C5A8-4D42-87AA-CA321B62B919}"/>
              </a:ext>
            </a:extLst>
          </p:cNvPr>
          <p:cNvCxnSpPr>
            <a:cxnSpLocks/>
          </p:cNvCxnSpPr>
          <p:nvPr/>
        </p:nvCxnSpPr>
        <p:spPr>
          <a:xfrm>
            <a:off x="1897302" y="3119041"/>
            <a:ext cx="346077" cy="21643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00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Control Hazards</a:t>
            </a:r>
            <a:endParaRPr lang="en-US" dirty="0"/>
          </a:p>
        </p:txBody>
      </p:sp>
      <p:pic>
        <p:nvPicPr>
          <p:cNvPr id="4" name="Content Placeholder 6">
            <a:extLst>
              <a:ext uri="{FF2B5EF4-FFF2-40B4-BE49-F238E27FC236}">
                <a16:creationId xmlns:a16="http://schemas.microsoft.com/office/drawing/2014/main" id="{360F8957-F01B-42F5-B9BE-1CAF63DBA95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09222" y="1383297"/>
            <a:ext cx="9760049" cy="4598116"/>
          </a:xfrm>
        </p:spPr>
      </p:pic>
      <p:sp>
        <p:nvSpPr>
          <p:cNvPr id="5" name="Rectangle 4">
            <a:extLst>
              <a:ext uri="{FF2B5EF4-FFF2-40B4-BE49-F238E27FC236}">
                <a16:creationId xmlns:a16="http://schemas.microsoft.com/office/drawing/2014/main" id="{A641F6D6-7D26-4C85-ACD7-04FDF0BDB800}"/>
              </a:ext>
            </a:extLst>
          </p:cNvPr>
          <p:cNvSpPr/>
          <p:nvPr/>
        </p:nvSpPr>
        <p:spPr>
          <a:xfrm>
            <a:off x="791029" y="5653314"/>
            <a:ext cx="10191749" cy="42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AEE7791-CC0F-410C-8761-F45D5132C0F2}"/>
              </a:ext>
            </a:extLst>
          </p:cNvPr>
          <p:cNvSpPr txBox="1"/>
          <p:nvPr/>
        </p:nvSpPr>
        <p:spPr>
          <a:xfrm>
            <a:off x="1335313" y="5783943"/>
            <a:ext cx="10191749"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                   FETCH                   DECODE                  EXECUTE             MEMORY             WRITEBACK</a:t>
            </a:r>
          </a:p>
        </p:txBody>
      </p:sp>
    </p:spTree>
    <p:extLst>
      <p:ext uri="{BB962C8B-B14F-4D97-AF65-F5344CB8AC3E}">
        <p14:creationId xmlns:p14="http://schemas.microsoft.com/office/powerpoint/2010/main" val="231193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Control Hazard</a:t>
            </a:r>
            <a:endParaRPr lang="en-US" dirty="0"/>
          </a:p>
        </p:txBody>
      </p:sp>
      <p:sp>
        <p:nvSpPr>
          <p:cNvPr id="4" name="Content Placeholder 2">
            <a:extLst>
              <a:ext uri="{FF2B5EF4-FFF2-40B4-BE49-F238E27FC236}">
                <a16:creationId xmlns:a16="http://schemas.microsoft.com/office/drawing/2014/main" id="{F957D1F8-0663-45B8-B5AE-7FBA0D6DE3BC}"/>
              </a:ext>
            </a:extLst>
          </p:cNvPr>
          <p:cNvSpPr>
            <a:spLocks noGrp="1"/>
          </p:cNvSpPr>
          <p:nvPr>
            <p:ph idx="1"/>
          </p:nvPr>
        </p:nvSpPr>
        <p:spPr>
          <a:xfrm>
            <a:off x="492125" y="962025"/>
            <a:ext cx="11180762" cy="4086225"/>
          </a:xfrm>
        </p:spPr>
        <p:txBody>
          <a:bodyPr/>
          <a:lstStyle/>
          <a:p>
            <a:endParaRPr lang="en-GB" b="1" dirty="0">
              <a:solidFill>
                <a:schemeClr val="accent1"/>
              </a:solidFill>
              <a:latin typeface="Courier"/>
            </a:endParaRP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CBZ X3, label</a:t>
            </a:r>
          </a:p>
          <a:p>
            <a:r>
              <a:rPr lang="en-GB" b="1" dirty="0">
                <a:solidFill>
                  <a:schemeClr val="accent1"/>
                </a:solidFill>
              </a:rPr>
              <a:t>2. ADD X2, X2, X3</a:t>
            </a:r>
          </a:p>
          <a:p>
            <a:r>
              <a:rPr lang="en-GB" b="1" dirty="0">
                <a:solidFill>
                  <a:schemeClr val="accent1"/>
                </a:solidFill>
              </a:rPr>
              <a:t>3. STR X4, [X2], #4</a:t>
            </a:r>
          </a:p>
          <a:p>
            <a:r>
              <a:rPr lang="en-GB" b="1" dirty="0">
                <a:solidFill>
                  <a:schemeClr val="accent1"/>
                </a:solidFill>
              </a:rPr>
              <a:t>4. label: SUB X0, X0, #1</a:t>
            </a:r>
          </a:p>
          <a:p>
            <a:endParaRPr lang="en-GB" b="1" dirty="0">
              <a:solidFill>
                <a:schemeClr val="accent1"/>
              </a:solidFill>
            </a:endParaRPr>
          </a:p>
          <a:p>
            <a:endParaRPr lang="en-GB" dirty="0"/>
          </a:p>
        </p:txBody>
      </p:sp>
      <p:cxnSp>
        <p:nvCxnSpPr>
          <p:cNvPr id="5" name="Straight Connector 4">
            <a:extLst>
              <a:ext uri="{FF2B5EF4-FFF2-40B4-BE49-F238E27FC236}">
                <a16:creationId xmlns:a16="http://schemas.microsoft.com/office/drawing/2014/main" id="{B65F4212-90CC-42E8-9032-E23E4D28EDC4}"/>
              </a:ext>
            </a:extLst>
          </p:cNvPr>
          <p:cNvCxnSpPr/>
          <p:nvPr/>
        </p:nvCxnSpPr>
        <p:spPr>
          <a:xfrm>
            <a:off x="492125" y="1932173"/>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49EE111-7FE8-43BA-BA69-03E9D9E18B45}"/>
              </a:ext>
            </a:extLst>
          </p:cNvPr>
          <p:cNvCxnSpPr/>
          <p:nvPr/>
        </p:nvCxnSpPr>
        <p:spPr>
          <a:xfrm>
            <a:off x="492125" y="1352921"/>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F76CB5-3570-4A33-848B-0301D4296080}"/>
              </a:ext>
            </a:extLst>
          </p:cNvPr>
          <p:cNvCxnSpPr/>
          <p:nvPr/>
        </p:nvCxnSpPr>
        <p:spPr>
          <a:xfrm>
            <a:off x="4657844"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6A9F46-5FA8-4D60-967F-C2798A697E08}"/>
              </a:ext>
            </a:extLst>
          </p:cNvPr>
          <p:cNvSpPr/>
          <p:nvPr/>
        </p:nvSpPr>
        <p:spPr>
          <a:xfrm>
            <a:off x="3777651" y="2525459"/>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9" name="Rectangle 8">
            <a:extLst>
              <a:ext uri="{FF2B5EF4-FFF2-40B4-BE49-F238E27FC236}">
                <a16:creationId xmlns:a16="http://schemas.microsoft.com/office/drawing/2014/main" id="{728B478A-1A21-4B9E-8C57-405EA6AE1AFD}"/>
              </a:ext>
            </a:extLst>
          </p:cNvPr>
          <p:cNvSpPr/>
          <p:nvPr/>
        </p:nvSpPr>
        <p:spPr>
          <a:xfrm>
            <a:off x="4685838" y="3049733"/>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0" name="Rectangle 9">
            <a:extLst>
              <a:ext uri="{FF2B5EF4-FFF2-40B4-BE49-F238E27FC236}">
                <a16:creationId xmlns:a16="http://schemas.microsoft.com/office/drawing/2014/main" id="{0D73D02C-34A0-40F7-8546-0C455C43BA92}"/>
              </a:ext>
            </a:extLst>
          </p:cNvPr>
          <p:cNvSpPr/>
          <p:nvPr/>
        </p:nvSpPr>
        <p:spPr>
          <a:xfrm>
            <a:off x="5610332" y="3612423"/>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1" name="Rectangle 10">
            <a:extLst>
              <a:ext uri="{FF2B5EF4-FFF2-40B4-BE49-F238E27FC236}">
                <a16:creationId xmlns:a16="http://schemas.microsoft.com/office/drawing/2014/main" id="{533466FD-5F49-4759-9EEE-94EF4C9CC5BD}"/>
              </a:ext>
            </a:extLst>
          </p:cNvPr>
          <p:cNvSpPr/>
          <p:nvPr/>
        </p:nvSpPr>
        <p:spPr>
          <a:xfrm>
            <a:off x="6509601" y="4128268"/>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2" name="Rectangle 11">
            <a:extLst>
              <a:ext uri="{FF2B5EF4-FFF2-40B4-BE49-F238E27FC236}">
                <a16:creationId xmlns:a16="http://schemas.microsoft.com/office/drawing/2014/main" id="{1526CE9E-66E8-40AB-B212-CDA749AA8DEA}"/>
              </a:ext>
            </a:extLst>
          </p:cNvPr>
          <p:cNvSpPr/>
          <p:nvPr/>
        </p:nvSpPr>
        <p:spPr>
          <a:xfrm>
            <a:off x="6513400" y="3062437"/>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13" name="Rectangle 12">
            <a:extLst>
              <a:ext uri="{FF2B5EF4-FFF2-40B4-BE49-F238E27FC236}">
                <a16:creationId xmlns:a16="http://schemas.microsoft.com/office/drawing/2014/main" id="{F34A3D70-DEF6-4431-86FD-5DB4EE746C99}"/>
              </a:ext>
            </a:extLst>
          </p:cNvPr>
          <p:cNvSpPr/>
          <p:nvPr/>
        </p:nvSpPr>
        <p:spPr>
          <a:xfrm>
            <a:off x="5613472" y="3062437"/>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4" name="Rectangle 13">
            <a:extLst>
              <a:ext uri="{FF2B5EF4-FFF2-40B4-BE49-F238E27FC236}">
                <a16:creationId xmlns:a16="http://schemas.microsoft.com/office/drawing/2014/main" id="{C5BD55CF-8C07-4F8D-9574-6D8EB0304B88}"/>
              </a:ext>
            </a:extLst>
          </p:cNvPr>
          <p:cNvSpPr/>
          <p:nvPr/>
        </p:nvSpPr>
        <p:spPr>
          <a:xfrm>
            <a:off x="6516386" y="3612423"/>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5" name="Rectangle 14">
            <a:extLst>
              <a:ext uri="{FF2B5EF4-FFF2-40B4-BE49-F238E27FC236}">
                <a16:creationId xmlns:a16="http://schemas.microsoft.com/office/drawing/2014/main" id="{590017EF-C37A-4613-B4A5-B7ACC1C60D79}"/>
              </a:ext>
            </a:extLst>
          </p:cNvPr>
          <p:cNvSpPr/>
          <p:nvPr/>
        </p:nvSpPr>
        <p:spPr>
          <a:xfrm>
            <a:off x="7432788" y="4128268"/>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16" name="Straight Connector 15">
            <a:extLst>
              <a:ext uri="{FF2B5EF4-FFF2-40B4-BE49-F238E27FC236}">
                <a16:creationId xmlns:a16="http://schemas.microsoft.com/office/drawing/2014/main" id="{9A2C1513-36DA-4278-AC2B-368E45671C80}"/>
              </a:ext>
            </a:extLst>
          </p:cNvPr>
          <p:cNvCxnSpPr/>
          <p:nvPr/>
        </p:nvCxnSpPr>
        <p:spPr>
          <a:xfrm>
            <a:off x="5603867"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CD8B3F-814C-4A44-B94B-C7EA02F4788D}"/>
              </a:ext>
            </a:extLst>
          </p:cNvPr>
          <p:cNvCxnSpPr/>
          <p:nvPr/>
        </p:nvCxnSpPr>
        <p:spPr>
          <a:xfrm>
            <a:off x="6499763"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20C71F-AFBA-4BD1-8F07-5378FC1B828E}"/>
              </a:ext>
            </a:extLst>
          </p:cNvPr>
          <p:cNvCxnSpPr/>
          <p:nvPr/>
        </p:nvCxnSpPr>
        <p:spPr>
          <a:xfrm>
            <a:off x="7412282"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3C0B1F-2F00-4ABA-9403-397AB03E2421}"/>
              </a:ext>
            </a:extLst>
          </p:cNvPr>
          <p:cNvCxnSpPr/>
          <p:nvPr/>
        </p:nvCxnSpPr>
        <p:spPr>
          <a:xfrm>
            <a:off x="8348579"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D0C928-92D2-4E9C-B281-18CC1A780675}"/>
              </a:ext>
            </a:extLst>
          </p:cNvPr>
          <p:cNvCxnSpPr/>
          <p:nvPr/>
        </p:nvCxnSpPr>
        <p:spPr>
          <a:xfrm>
            <a:off x="9254664"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396746-8CB4-473C-A8AC-6527AE7704FB}"/>
              </a:ext>
            </a:extLst>
          </p:cNvPr>
          <p:cNvCxnSpPr/>
          <p:nvPr/>
        </p:nvCxnSpPr>
        <p:spPr>
          <a:xfrm>
            <a:off x="10182299"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34894E-A121-45F2-BB05-23ADCC26C6E5}"/>
              </a:ext>
            </a:extLst>
          </p:cNvPr>
          <p:cNvCxnSpPr/>
          <p:nvPr/>
        </p:nvCxnSpPr>
        <p:spPr>
          <a:xfrm>
            <a:off x="3777651" y="1369025"/>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B876449-D0F9-486D-839C-7794DA019CF7}"/>
              </a:ext>
            </a:extLst>
          </p:cNvPr>
          <p:cNvSpPr/>
          <p:nvPr/>
        </p:nvSpPr>
        <p:spPr>
          <a:xfrm>
            <a:off x="4689475" y="2533212"/>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24" name="Rectangle 23">
            <a:extLst>
              <a:ext uri="{FF2B5EF4-FFF2-40B4-BE49-F238E27FC236}">
                <a16:creationId xmlns:a16="http://schemas.microsoft.com/office/drawing/2014/main" id="{24C041D7-B0DF-44FF-B3A2-88D0A36A9560}"/>
              </a:ext>
            </a:extLst>
          </p:cNvPr>
          <p:cNvSpPr/>
          <p:nvPr/>
        </p:nvSpPr>
        <p:spPr>
          <a:xfrm>
            <a:off x="5606334" y="2525762"/>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5" name="Rectangle 24">
            <a:extLst>
              <a:ext uri="{FF2B5EF4-FFF2-40B4-BE49-F238E27FC236}">
                <a16:creationId xmlns:a16="http://schemas.microsoft.com/office/drawing/2014/main" id="{314CEC3A-0F76-447F-B5A5-3A59302C7CDC}"/>
              </a:ext>
            </a:extLst>
          </p:cNvPr>
          <p:cNvSpPr/>
          <p:nvPr/>
        </p:nvSpPr>
        <p:spPr>
          <a:xfrm>
            <a:off x="7444608" y="3612423"/>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7BDF1A14-F2F9-4994-A7B1-81EDCC29403F}"/>
              </a:ext>
            </a:extLst>
          </p:cNvPr>
          <p:cNvSpPr/>
          <p:nvPr/>
        </p:nvSpPr>
        <p:spPr>
          <a:xfrm>
            <a:off x="8369313" y="4128268"/>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7" name="Rectangle 26">
            <a:extLst>
              <a:ext uri="{FF2B5EF4-FFF2-40B4-BE49-F238E27FC236}">
                <a16:creationId xmlns:a16="http://schemas.microsoft.com/office/drawing/2014/main" id="{B52958DA-6140-4E21-9A66-A5B5483B50F3}"/>
              </a:ext>
            </a:extLst>
          </p:cNvPr>
          <p:cNvSpPr/>
          <p:nvPr/>
        </p:nvSpPr>
        <p:spPr>
          <a:xfrm>
            <a:off x="6513615" y="2525459"/>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8" name="Rectangle 27">
            <a:extLst>
              <a:ext uri="{FF2B5EF4-FFF2-40B4-BE49-F238E27FC236}">
                <a16:creationId xmlns:a16="http://schemas.microsoft.com/office/drawing/2014/main" id="{F196A782-1E19-4CDB-8A9F-DBE072BAF7EE}"/>
              </a:ext>
            </a:extLst>
          </p:cNvPr>
          <p:cNvSpPr/>
          <p:nvPr/>
        </p:nvSpPr>
        <p:spPr>
          <a:xfrm>
            <a:off x="7436694" y="3061731"/>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9" name="Rectangle 28">
            <a:extLst>
              <a:ext uri="{FF2B5EF4-FFF2-40B4-BE49-F238E27FC236}">
                <a16:creationId xmlns:a16="http://schemas.microsoft.com/office/drawing/2014/main" id="{CF6AEB04-9A95-496C-85D3-2D728A2A8B91}"/>
              </a:ext>
            </a:extLst>
          </p:cNvPr>
          <p:cNvSpPr/>
          <p:nvPr/>
        </p:nvSpPr>
        <p:spPr>
          <a:xfrm>
            <a:off x="8372242" y="3615289"/>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0" name="Rectangle 29">
            <a:extLst>
              <a:ext uri="{FF2B5EF4-FFF2-40B4-BE49-F238E27FC236}">
                <a16:creationId xmlns:a16="http://schemas.microsoft.com/office/drawing/2014/main" id="{62D154F3-519E-468D-B62F-9208156091F7}"/>
              </a:ext>
            </a:extLst>
          </p:cNvPr>
          <p:cNvSpPr/>
          <p:nvPr/>
        </p:nvSpPr>
        <p:spPr>
          <a:xfrm>
            <a:off x="9273137" y="4128268"/>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1" name="Rectangle 30">
            <a:extLst>
              <a:ext uri="{FF2B5EF4-FFF2-40B4-BE49-F238E27FC236}">
                <a16:creationId xmlns:a16="http://schemas.microsoft.com/office/drawing/2014/main" id="{656C1EDD-371B-472D-AC79-6FF8B8D4222C}"/>
              </a:ext>
            </a:extLst>
          </p:cNvPr>
          <p:cNvSpPr/>
          <p:nvPr/>
        </p:nvSpPr>
        <p:spPr>
          <a:xfrm>
            <a:off x="7427398" y="2525459"/>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2" name="Rectangle 31">
            <a:extLst>
              <a:ext uri="{FF2B5EF4-FFF2-40B4-BE49-F238E27FC236}">
                <a16:creationId xmlns:a16="http://schemas.microsoft.com/office/drawing/2014/main" id="{DC1E592C-D583-49FF-AFD0-5850B0687748}"/>
              </a:ext>
            </a:extLst>
          </p:cNvPr>
          <p:cNvSpPr/>
          <p:nvPr/>
        </p:nvSpPr>
        <p:spPr>
          <a:xfrm>
            <a:off x="8370953" y="3061731"/>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3" name="Rectangle 32">
            <a:extLst>
              <a:ext uri="{FF2B5EF4-FFF2-40B4-BE49-F238E27FC236}">
                <a16:creationId xmlns:a16="http://schemas.microsoft.com/office/drawing/2014/main" id="{6C9BBB8C-4E2D-4ABD-B730-62E634A0DB2A}"/>
              </a:ext>
            </a:extLst>
          </p:cNvPr>
          <p:cNvSpPr/>
          <p:nvPr/>
        </p:nvSpPr>
        <p:spPr>
          <a:xfrm>
            <a:off x="9287621" y="3612423"/>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4" name="Rectangle 33">
            <a:extLst>
              <a:ext uri="{FF2B5EF4-FFF2-40B4-BE49-F238E27FC236}">
                <a16:creationId xmlns:a16="http://schemas.microsoft.com/office/drawing/2014/main" id="{1E369EFA-1E81-4E2E-8C35-C4EBEB29CBC8}"/>
              </a:ext>
            </a:extLst>
          </p:cNvPr>
          <p:cNvSpPr/>
          <p:nvPr/>
        </p:nvSpPr>
        <p:spPr>
          <a:xfrm>
            <a:off x="10202997" y="4128268"/>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5" name="Rectangle 34">
            <a:extLst>
              <a:ext uri="{FF2B5EF4-FFF2-40B4-BE49-F238E27FC236}">
                <a16:creationId xmlns:a16="http://schemas.microsoft.com/office/drawing/2014/main" id="{4803A479-3261-43C0-97DC-651EC99764E2}"/>
              </a:ext>
            </a:extLst>
          </p:cNvPr>
          <p:cNvSpPr/>
          <p:nvPr/>
        </p:nvSpPr>
        <p:spPr>
          <a:xfrm>
            <a:off x="6503269" y="2992131"/>
            <a:ext cx="2784352" cy="512284"/>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a16="http://schemas.microsoft.com/office/drawing/2014/main" id="{854FA375-A282-49E0-A0D8-37631400BE3D}"/>
              </a:ext>
            </a:extLst>
          </p:cNvPr>
          <p:cNvCxnSpPr>
            <a:cxnSpLocks/>
            <a:endCxn id="11" idx="1"/>
          </p:cNvCxnSpPr>
          <p:nvPr/>
        </p:nvCxnSpPr>
        <p:spPr>
          <a:xfrm>
            <a:off x="6321570" y="2751752"/>
            <a:ext cx="188031" cy="1571629"/>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19708B57-4272-496D-AB63-9551DA85A881}"/>
              </a:ext>
            </a:extLst>
          </p:cNvPr>
          <p:cNvSpPr txBox="1">
            <a:spLocks/>
          </p:cNvSpPr>
          <p:nvPr/>
        </p:nvSpPr>
        <p:spPr>
          <a:xfrm>
            <a:off x="425594" y="4759551"/>
            <a:ext cx="11180762" cy="1319510"/>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GB" dirty="0"/>
              <a:t>(CBZ – branches if the operand is equal to zero)</a:t>
            </a:r>
          </a:p>
          <a:p>
            <a:r>
              <a:rPr lang="en-GB" dirty="0"/>
              <a:t>If the branch is evaluated in the execute stage, and it is taken, we must convert the two instructions that follow it into NOPs (we waste two cycles).</a:t>
            </a:r>
          </a:p>
        </p:txBody>
      </p:sp>
      <p:cxnSp>
        <p:nvCxnSpPr>
          <p:cNvPr id="38" name="Straight Arrow Connector 37">
            <a:extLst>
              <a:ext uri="{FF2B5EF4-FFF2-40B4-BE49-F238E27FC236}">
                <a16:creationId xmlns:a16="http://schemas.microsoft.com/office/drawing/2014/main" id="{9824DB0E-5EDF-46A5-9385-583189A02869}"/>
              </a:ext>
            </a:extLst>
          </p:cNvPr>
          <p:cNvCxnSpPr>
            <a:cxnSpLocks/>
          </p:cNvCxnSpPr>
          <p:nvPr/>
        </p:nvCxnSpPr>
        <p:spPr>
          <a:xfrm>
            <a:off x="214997" y="2654144"/>
            <a:ext cx="28953" cy="166923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1634572-A431-4C5D-98C3-9B872E060A3E}"/>
              </a:ext>
            </a:extLst>
          </p:cNvPr>
          <p:cNvSpPr txBox="1"/>
          <p:nvPr/>
        </p:nvSpPr>
        <p:spPr>
          <a:xfrm>
            <a:off x="2727392" y="2158164"/>
            <a:ext cx="7577988"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 new PC, the branch target, is communicated to the fetch stage</a:t>
            </a:r>
          </a:p>
        </p:txBody>
      </p:sp>
      <p:sp>
        <p:nvSpPr>
          <p:cNvPr id="40" name="Rectangle 39">
            <a:extLst>
              <a:ext uri="{FF2B5EF4-FFF2-40B4-BE49-F238E27FC236}">
                <a16:creationId xmlns:a16="http://schemas.microsoft.com/office/drawing/2014/main" id="{749CA2D2-CDD1-4526-9D89-A2681E90EC00}"/>
              </a:ext>
            </a:extLst>
          </p:cNvPr>
          <p:cNvSpPr/>
          <p:nvPr/>
        </p:nvSpPr>
        <p:spPr>
          <a:xfrm>
            <a:off x="6485912" y="3569005"/>
            <a:ext cx="3717085" cy="494673"/>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6AE521D5-79FC-4278-B177-D73018B9605B}"/>
              </a:ext>
            </a:extLst>
          </p:cNvPr>
          <p:cNvSpPr txBox="1"/>
          <p:nvPr/>
        </p:nvSpPr>
        <p:spPr>
          <a:xfrm>
            <a:off x="9454959" y="3125242"/>
            <a:ext cx="2522041" cy="290849"/>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r>
              <a:rPr lang="en-GB" sz="2100" kern="1200" dirty="0">
                <a:solidFill>
                  <a:schemeClr val="tx2"/>
                </a:solidFill>
                <a:latin typeface="+mn-lt"/>
                <a:ea typeface="+mn-ea"/>
                <a:cs typeface="+mn-cs"/>
              </a:rPr>
              <a:t>ecomes a NOP</a:t>
            </a:r>
          </a:p>
        </p:txBody>
      </p:sp>
      <p:sp>
        <p:nvSpPr>
          <p:cNvPr id="42" name="TextBox 41">
            <a:extLst>
              <a:ext uri="{FF2B5EF4-FFF2-40B4-BE49-F238E27FC236}">
                <a16:creationId xmlns:a16="http://schemas.microsoft.com/office/drawing/2014/main" id="{C7B265D3-2FB6-4633-B988-C56463E16074}"/>
              </a:ext>
            </a:extLst>
          </p:cNvPr>
          <p:cNvSpPr txBox="1"/>
          <p:nvPr/>
        </p:nvSpPr>
        <p:spPr>
          <a:xfrm>
            <a:off x="10381189" y="3670916"/>
            <a:ext cx="2522041" cy="290849"/>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r>
              <a:rPr lang="en-GB" sz="2100" kern="1200" dirty="0">
                <a:solidFill>
                  <a:schemeClr val="tx2"/>
                </a:solidFill>
                <a:latin typeface="+mn-lt"/>
                <a:ea typeface="+mn-ea"/>
                <a:cs typeface="+mn-cs"/>
              </a:rPr>
              <a:t>ecomes a NOP</a:t>
            </a:r>
          </a:p>
        </p:txBody>
      </p:sp>
    </p:spTree>
    <p:extLst>
      <p:ext uri="{BB962C8B-B14F-4D97-AF65-F5344CB8AC3E}">
        <p14:creationId xmlns:p14="http://schemas.microsoft.com/office/powerpoint/2010/main" val="214849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Control Hazards – Evaluate Branch in Decode Stage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To reduce the cost of branches, we could evaluate the branch in the decode stage.</a:t>
            </a:r>
          </a:p>
          <a:p>
            <a:pPr>
              <a:buFont typeface="Arial" panose="020B0604020202020204" pitchFamily="34" charset="0"/>
              <a:buChar char="•"/>
            </a:pPr>
            <a:r>
              <a:rPr lang="en-GB" dirty="0"/>
              <a:t>Now, a taken branch only involves a single “dead” cycle.</a:t>
            </a:r>
          </a:p>
          <a:p>
            <a:pPr>
              <a:buFont typeface="Arial" panose="020B0604020202020204" pitchFamily="34" charset="0"/>
              <a:buChar char="•"/>
            </a:pPr>
            <a:r>
              <a:rPr lang="en-GB" dirty="0"/>
              <a:t>Potential data hazards</a:t>
            </a:r>
          </a:p>
          <a:p>
            <a:pPr marL="741363" lvl="1" indent="-342900"/>
            <a:r>
              <a:rPr lang="en-GB" dirty="0"/>
              <a:t>If the instruction immediately before the branch writes to the register than the branch tests, we must stall for one cycle (i.e., until this instruction generates its result).</a:t>
            </a:r>
          </a:p>
          <a:p>
            <a:pPr marL="741363" lvl="1" indent="-342900"/>
            <a:r>
              <a:rPr lang="en-GB" dirty="0"/>
              <a:t>We will also need forwarding paths from the EXE and MEM pipeline stages to the decode stage.</a:t>
            </a:r>
            <a:endParaRPr lang="en-US" dirty="0"/>
          </a:p>
        </p:txBody>
      </p:sp>
    </p:spTree>
    <p:extLst>
      <p:ext uri="{BB962C8B-B14F-4D97-AF65-F5344CB8AC3E}">
        <p14:creationId xmlns:p14="http://schemas.microsoft.com/office/powerpoint/2010/main" val="302569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Our Simple Processor</a:t>
            </a:r>
            <a:endParaRPr lang="en-US" dirty="0"/>
          </a:p>
        </p:txBody>
      </p:sp>
      <p:pic>
        <p:nvPicPr>
          <p:cNvPr id="4" name="Content Placeholder 5">
            <a:extLst>
              <a:ext uri="{FF2B5EF4-FFF2-40B4-BE49-F238E27FC236}">
                <a16:creationId xmlns:a16="http://schemas.microsoft.com/office/drawing/2014/main" id="{1381A434-0CFF-4331-8989-2CA452E87C9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986883" y="1409211"/>
            <a:ext cx="8218233" cy="4544316"/>
          </a:xfrm>
        </p:spPr>
      </p:pic>
    </p:spTree>
    <p:extLst>
      <p:ext uri="{BB962C8B-B14F-4D97-AF65-F5344CB8AC3E}">
        <p14:creationId xmlns:p14="http://schemas.microsoft.com/office/powerpoint/2010/main" val="388407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Control Hazards – Evaluate Branch in Decode Stage</a:t>
            </a:r>
            <a:endParaRPr lang="en-US" dirty="0"/>
          </a:p>
        </p:txBody>
      </p:sp>
      <p:pic>
        <p:nvPicPr>
          <p:cNvPr id="4" name="Content Placeholder 8">
            <a:extLst>
              <a:ext uri="{FF2B5EF4-FFF2-40B4-BE49-F238E27FC236}">
                <a16:creationId xmlns:a16="http://schemas.microsoft.com/office/drawing/2014/main" id="{DF585A44-6A69-4514-84AB-8AE6405329E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70115" y="1392086"/>
            <a:ext cx="10236406" cy="4555490"/>
          </a:xfrm>
        </p:spPr>
      </p:pic>
    </p:spTree>
    <p:extLst>
      <p:ext uri="{BB962C8B-B14F-4D97-AF65-F5344CB8AC3E}">
        <p14:creationId xmlns:p14="http://schemas.microsoft.com/office/powerpoint/2010/main" val="3416978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F5836F-FA60-4DAE-948A-38A0D1EF2196}"/>
              </a:ext>
            </a:extLst>
          </p:cNvPr>
          <p:cNvSpPr txBox="1"/>
          <p:nvPr/>
        </p:nvSpPr>
        <p:spPr>
          <a:xfrm>
            <a:off x="3715657" y="2583543"/>
            <a:ext cx="5878286" cy="420914"/>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333E48"/>
              </a:solidFill>
              <a:effectLst/>
              <a:uLnTx/>
              <a:uFillTx/>
              <a:latin typeface="Calibri"/>
              <a:ea typeface="ＭＳ Ｐゴシック" panose="020B0600070205080204" pitchFamily="34" charset="-128"/>
              <a:cs typeface="+mn-cs"/>
            </a:endParaRPr>
          </a:p>
        </p:txBody>
      </p:sp>
      <p:sp>
        <p:nvSpPr>
          <p:cNvPr id="5" name="Rectangle 4">
            <a:extLst>
              <a:ext uri="{FF2B5EF4-FFF2-40B4-BE49-F238E27FC236}">
                <a16:creationId xmlns:a16="http://schemas.microsoft.com/office/drawing/2014/main" id="{F68C4DDA-89C0-4363-9D63-933609A0A84A}"/>
              </a:ext>
            </a:extLst>
          </p:cNvPr>
          <p:cNvSpPr/>
          <p:nvPr/>
        </p:nvSpPr>
        <p:spPr>
          <a:xfrm>
            <a:off x="2380712" y="2967335"/>
            <a:ext cx="7430689"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rPr>
              <a:t>Pipeline and Performance</a:t>
            </a:r>
          </a:p>
        </p:txBody>
      </p:sp>
    </p:spTree>
    <p:extLst>
      <p:ext uri="{BB962C8B-B14F-4D97-AF65-F5344CB8AC3E}">
        <p14:creationId xmlns:p14="http://schemas.microsoft.com/office/powerpoint/2010/main" val="2649710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Pipeline CPI</a:t>
            </a:r>
            <a:endParaRPr lang="en-US" dirty="0"/>
          </a:p>
        </p:txBody>
      </p:sp>
      <p:sp>
        <p:nvSpPr>
          <p:cNvPr id="4" name="Content Placeholder 2">
            <a:extLst>
              <a:ext uri="{FF2B5EF4-FFF2-40B4-BE49-F238E27FC236}">
                <a16:creationId xmlns:a16="http://schemas.microsoft.com/office/drawing/2014/main" id="{8F1554E3-EF59-409B-BDF2-61CE573064F2}"/>
              </a:ext>
            </a:extLst>
          </p:cNvPr>
          <p:cNvSpPr>
            <a:spLocks noGrp="1"/>
          </p:cNvSpPr>
          <p:nvPr>
            <p:ph idx="1"/>
          </p:nvPr>
        </p:nvSpPr>
        <p:spPr>
          <a:xfrm>
            <a:off x="492125" y="1479468"/>
            <a:ext cx="11180762" cy="4086225"/>
          </a:xfrm>
        </p:spPr>
        <p:txBody>
          <a:bodyPr/>
          <a:lstStyle/>
          <a:p>
            <a:pPr marL="0" indent="0">
              <a:buNone/>
            </a:pPr>
            <a:r>
              <a:rPr lang="en-GB" dirty="0"/>
              <a:t>Pipeline CPI = ideal pipeline CPI + Structural stalls + Data hazard stalls + Control stalls</a:t>
            </a:r>
          </a:p>
          <a:p>
            <a:endParaRPr lang="en-GB" dirty="0"/>
          </a:p>
          <a:p>
            <a:pPr marL="0" indent="0">
              <a:buNone/>
            </a:pPr>
            <a:r>
              <a:rPr lang="en-GB" dirty="0"/>
              <a:t>Stalls can be reduced by using a combination of compiler (e.g., scheduling) and hardware techniques. </a:t>
            </a:r>
          </a:p>
          <a:p>
            <a:pPr marL="0" indent="0">
              <a:buNone/>
            </a:pPr>
            <a:r>
              <a:rPr lang="en-GB" dirty="0"/>
              <a:t>Hardware techniques typically increase the area and complexity of our processor. Consequently, power consumption typically grows quickly (not just linearly) as we try to boost the performance of our processor.</a:t>
            </a:r>
          </a:p>
        </p:txBody>
      </p:sp>
      <p:sp>
        <p:nvSpPr>
          <p:cNvPr id="5" name="Rectangle 4">
            <a:extLst>
              <a:ext uri="{FF2B5EF4-FFF2-40B4-BE49-F238E27FC236}">
                <a16:creationId xmlns:a16="http://schemas.microsoft.com/office/drawing/2014/main" id="{E407938C-C1AE-43DD-A7CE-B9E5AAFE8765}"/>
              </a:ext>
            </a:extLst>
          </p:cNvPr>
          <p:cNvSpPr/>
          <p:nvPr/>
        </p:nvSpPr>
        <p:spPr>
          <a:xfrm>
            <a:off x="266007" y="1321724"/>
            <a:ext cx="10931237" cy="7730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9825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An Analytical Model of Performance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816444" cy="4948335"/>
          </a:xfrm>
        </p:spPr>
        <p:txBody>
          <a:bodyPr/>
          <a:lstStyle/>
          <a:p>
            <a:pPr>
              <a:buFont typeface="Arial" panose="020B0604020202020204" pitchFamily="34" charset="0"/>
              <a:buChar char="•"/>
            </a:pPr>
            <a:r>
              <a:rPr lang="en-GB" dirty="0"/>
              <a:t>Let’s construct a simple analytical model of pipeline performance.</a:t>
            </a:r>
          </a:p>
          <a:p>
            <a:pPr>
              <a:buFont typeface="Arial" panose="020B0604020202020204" pitchFamily="34" charset="0"/>
              <a:buChar char="•"/>
            </a:pPr>
            <a:r>
              <a:rPr lang="en-GB" dirty="0"/>
              <a:t>We start with a critical path of delay T.</a:t>
            </a:r>
          </a:p>
          <a:p>
            <a:pPr>
              <a:buFont typeface="Arial" panose="020B0604020202020204" pitchFamily="34" charset="0"/>
              <a:buChar char="•"/>
            </a:pPr>
            <a:r>
              <a:rPr lang="en-GB" dirty="0"/>
              <a:t>Divide it into S stages of delay T/S.</a:t>
            </a:r>
          </a:p>
          <a:p>
            <a:pPr>
              <a:buFont typeface="Arial" panose="020B0604020202020204" pitchFamily="34" charset="0"/>
              <a:buChar char="•"/>
            </a:pPr>
            <a:r>
              <a:rPr lang="en-GB" dirty="0"/>
              <a:t>We then add a clocking overhead C to our clock period, to give T/S+C.</a:t>
            </a:r>
            <a:endParaRPr lang="en-US" dirty="0"/>
          </a:p>
        </p:txBody>
      </p:sp>
      <p:pic>
        <p:nvPicPr>
          <p:cNvPr id="4" name="Picture 3">
            <a:extLst>
              <a:ext uri="{FF2B5EF4-FFF2-40B4-BE49-F238E27FC236}">
                <a16:creationId xmlns:a16="http://schemas.microsoft.com/office/drawing/2014/main" id="{D32453FA-100D-4EBD-8B32-BDE4E0F07EBA}"/>
              </a:ext>
            </a:extLst>
          </p:cNvPr>
          <p:cNvPicPr>
            <a:picLocks noChangeAspect="1"/>
          </p:cNvPicPr>
          <p:nvPr/>
        </p:nvPicPr>
        <p:blipFill>
          <a:blip r:embed="rId3"/>
          <a:stretch>
            <a:fillRect/>
          </a:stretch>
        </p:blipFill>
        <p:spPr>
          <a:xfrm>
            <a:off x="6293931" y="2437177"/>
            <a:ext cx="5405944" cy="2973834"/>
          </a:xfrm>
          <a:prstGeom prst="rect">
            <a:avLst/>
          </a:prstGeom>
        </p:spPr>
      </p:pic>
    </p:spTree>
    <p:extLst>
      <p:ext uri="{BB962C8B-B14F-4D97-AF65-F5344CB8AC3E}">
        <p14:creationId xmlns:p14="http://schemas.microsoft.com/office/powerpoint/2010/main" val="159107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An Analytical Model of Performance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We can now create a simple analytical model of pipeline performance. </a:t>
            </a:r>
          </a:p>
          <a:p>
            <a:pPr marL="0" indent="0">
              <a:buNone/>
            </a:pPr>
            <a:r>
              <a:rPr lang="en-GB" b="1" dirty="0">
                <a:solidFill>
                  <a:schemeClr val="accent1"/>
                </a:solidFill>
                <a:cs typeface="Courier New" panose="02070309020205020404" pitchFamily="49" charset="0"/>
              </a:rPr>
              <a:t>Pipeline CPI = ideal pipeline CPI + pipeline stalls per instruction</a:t>
            </a:r>
          </a:p>
          <a:p>
            <a:pPr marL="0" indent="0">
              <a:buNone/>
            </a:pPr>
            <a:r>
              <a:rPr lang="en-GB" b="1" dirty="0">
                <a:solidFill>
                  <a:schemeClr val="accent1"/>
                </a:solidFill>
                <a:cs typeface="Courier New" panose="02070309020205020404" pitchFamily="49" charset="0"/>
              </a:rPr>
              <a:t>Freq = 1 / (clock period) = 1 / (T/S + C)</a:t>
            </a:r>
          </a:p>
          <a:p>
            <a:pPr marL="0" indent="0">
              <a:buNone/>
            </a:pPr>
            <a:r>
              <a:rPr lang="en-GB" b="1" dirty="0">
                <a:solidFill>
                  <a:schemeClr val="accent1"/>
                </a:solidFill>
                <a:cs typeface="Courier New" panose="02070309020205020404" pitchFamily="49" charset="0"/>
              </a:rPr>
              <a:t>Throughput = Freq / CPI</a:t>
            </a:r>
          </a:p>
          <a:p>
            <a:pPr marL="0" indent="0">
              <a:buNone/>
            </a:pPr>
            <a:r>
              <a:rPr lang="en-GB" dirty="0">
                <a:solidFill>
                  <a:schemeClr val="tx1"/>
                </a:solidFill>
                <a:cs typeface="Courier New" panose="02070309020205020404" pitchFamily="49" charset="0"/>
              </a:rPr>
              <a:t>Let’s assume stalls occur at frequency b, and their cost is proportional to pipeline depth, say (S-1), now:</a:t>
            </a:r>
          </a:p>
          <a:p>
            <a:pPr marL="0" indent="0">
              <a:buNone/>
            </a:pPr>
            <a:r>
              <a:rPr lang="en-GB" b="1" dirty="0">
                <a:solidFill>
                  <a:schemeClr val="accent1"/>
                </a:solidFill>
                <a:cs typeface="Courier New" panose="02070309020205020404" pitchFamily="49" charset="0"/>
              </a:rPr>
              <a:t>Throughput = 1 / (1+(S-1)b) x 1 / (T/S+C)</a:t>
            </a:r>
            <a:endParaRPr lang="en-US" dirty="0"/>
          </a:p>
        </p:txBody>
      </p:sp>
    </p:spTree>
    <p:extLst>
      <p:ext uri="{BB962C8B-B14F-4D97-AF65-F5344CB8AC3E}">
        <p14:creationId xmlns:p14="http://schemas.microsoft.com/office/powerpoint/2010/main" val="69218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Optimal Pipeline Depth</a:t>
            </a:r>
            <a:endParaRPr lang="en-US" dirty="0"/>
          </a:p>
        </p:txBody>
      </p:sp>
      <p:pic>
        <p:nvPicPr>
          <p:cNvPr id="4" name="Content Placeholder 3">
            <a:extLst>
              <a:ext uri="{FF2B5EF4-FFF2-40B4-BE49-F238E27FC236}">
                <a16:creationId xmlns:a16="http://schemas.microsoft.com/office/drawing/2014/main" id="{A707AD4E-5991-4287-BA7C-093BE2CA1367}"/>
              </a:ext>
            </a:extLst>
          </p:cNvPr>
          <p:cNvPicPr>
            <a:picLocks noGrp="1" noChangeAspect="1"/>
          </p:cNvPicPr>
          <p:nvPr>
            <p:ph idx="1"/>
          </p:nvPr>
        </p:nvPicPr>
        <p:blipFill>
          <a:blip r:embed="rId3"/>
          <a:stretch>
            <a:fillRect/>
          </a:stretch>
        </p:blipFill>
        <p:spPr>
          <a:xfrm>
            <a:off x="5390020" y="1284242"/>
            <a:ext cx="6220724" cy="4654920"/>
          </a:xfrm>
          <a:prstGeom prst="rect">
            <a:avLst/>
          </a:prstGeom>
        </p:spPr>
      </p:pic>
      <p:sp>
        <p:nvSpPr>
          <p:cNvPr id="5" name="Rectangle 4">
            <a:extLst>
              <a:ext uri="{FF2B5EF4-FFF2-40B4-BE49-F238E27FC236}">
                <a16:creationId xmlns:a16="http://schemas.microsoft.com/office/drawing/2014/main" id="{240915DE-2192-42AB-BE78-C961F427653A}"/>
              </a:ext>
            </a:extLst>
          </p:cNvPr>
          <p:cNvSpPr/>
          <p:nvPr/>
        </p:nvSpPr>
        <p:spPr>
          <a:xfrm>
            <a:off x="727969" y="1393794"/>
            <a:ext cx="3959441" cy="4654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 = 5 ns, penalty of interruption is (S-1)</a:t>
            </a:r>
          </a:p>
          <a:p>
            <a:endParaRPr lang="en-GB" sz="2400" dirty="0">
              <a:solidFill>
                <a:schemeClr val="tx1"/>
              </a:solidFill>
            </a:endParaRPr>
          </a:p>
          <a:p>
            <a:r>
              <a:rPr lang="en-GB" sz="2400" b="1" dirty="0">
                <a:solidFill>
                  <a:schemeClr val="tx1"/>
                </a:solidFill>
              </a:rPr>
              <a:t>Simple pipeline design</a:t>
            </a:r>
          </a:p>
          <a:p>
            <a:r>
              <a:rPr lang="en-GB" sz="2400" dirty="0">
                <a:solidFill>
                  <a:schemeClr val="tx1"/>
                </a:solidFill>
              </a:rPr>
              <a:t>C= 300 ps</a:t>
            </a:r>
          </a:p>
          <a:p>
            <a:r>
              <a:rPr lang="en-GB" sz="2400" dirty="0">
                <a:solidFill>
                  <a:schemeClr val="tx1"/>
                </a:solidFill>
              </a:rPr>
              <a:t>Pipeline interruption every 6 instructions</a:t>
            </a:r>
          </a:p>
          <a:p>
            <a:endParaRPr lang="en-GB" sz="2400" dirty="0">
              <a:solidFill>
                <a:schemeClr val="tx1"/>
              </a:solidFill>
            </a:endParaRPr>
          </a:p>
          <a:p>
            <a:r>
              <a:rPr lang="en-GB" sz="2400" b="1" dirty="0">
                <a:solidFill>
                  <a:schemeClr val="tx1"/>
                </a:solidFill>
              </a:rPr>
              <a:t>Aggressive pipeline design</a:t>
            </a:r>
          </a:p>
          <a:p>
            <a:r>
              <a:rPr lang="en-GB" sz="2400" dirty="0">
                <a:solidFill>
                  <a:schemeClr val="tx1"/>
                </a:solidFill>
              </a:rPr>
              <a:t>C = 100 ps</a:t>
            </a:r>
          </a:p>
          <a:p>
            <a:r>
              <a:rPr lang="en-GB" sz="2400" dirty="0">
                <a:solidFill>
                  <a:schemeClr val="tx1"/>
                </a:solidFill>
              </a:rPr>
              <a:t>Pipeline interruption every 25 instructions</a:t>
            </a:r>
          </a:p>
          <a:p>
            <a:endParaRPr lang="en-GB" sz="2000" dirty="0">
              <a:solidFill>
                <a:schemeClr val="tx1"/>
              </a:solidFill>
            </a:endParaRPr>
          </a:p>
        </p:txBody>
      </p:sp>
      <p:sp>
        <p:nvSpPr>
          <p:cNvPr id="6" name="TextBox 5">
            <a:extLst>
              <a:ext uri="{FF2B5EF4-FFF2-40B4-BE49-F238E27FC236}">
                <a16:creationId xmlns:a16="http://schemas.microsoft.com/office/drawing/2014/main" id="{954FC06A-0463-427D-B8A1-1B7C95C8F728}"/>
              </a:ext>
            </a:extLst>
          </p:cNvPr>
          <p:cNvSpPr txBox="1"/>
          <p:nvPr/>
        </p:nvSpPr>
        <p:spPr>
          <a:xfrm>
            <a:off x="6059488" y="6009510"/>
            <a:ext cx="3959441" cy="1661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tx2"/>
                </a:solidFill>
                <a:latin typeface="+mn-lt"/>
                <a:ea typeface="+mn-ea"/>
                <a:cs typeface="+mn-cs"/>
              </a:rPr>
              <a:t>Source: Robert Mullins, University of Cambridge</a:t>
            </a:r>
          </a:p>
        </p:txBody>
      </p:sp>
    </p:spTree>
    <p:extLst>
      <p:ext uri="{BB962C8B-B14F-4D97-AF65-F5344CB8AC3E}">
        <p14:creationId xmlns:p14="http://schemas.microsoft.com/office/powerpoint/2010/main" val="424777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Typical Pipeline Lengths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Area optimized cores may have 2-3 stages.</a:t>
            </a:r>
          </a:p>
          <a:p>
            <a:pPr>
              <a:buFont typeface="Arial" panose="020B0604020202020204" pitchFamily="34" charset="0"/>
              <a:buChar char="•"/>
            </a:pPr>
            <a:r>
              <a:rPr lang="en-GB" dirty="0"/>
              <a:t>Simple, efficient scalar pipelines are normally implemented with 5-7 stages.</a:t>
            </a:r>
          </a:p>
          <a:p>
            <a:pPr>
              <a:buFont typeface="Arial" panose="020B0604020202020204" pitchFamily="34" charset="0"/>
              <a:buChar char="•"/>
            </a:pPr>
            <a:r>
              <a:rPr lang="en-GB" dirty="0"/>
              <a:t>Higher performance cores, which fetch and issue multiple instructions in a single cycle, may have 8-16 stages.</a:t>
            </a:r>
          </a:p>
          <a:p>
            <a:pPr>
              <a:buFont typeface="Arial" panose="020B0604020202020204" pitchFamily="34" charset="0"/>
              <a:buChar char="•"/>
            </a:pPr>
            <a:r>
              <a:rPr lang="en-GB" dirty="0"/>
              <a:t>Pipeline lengths for general-purpose processors peaked at 31 stages with Intel’s Pentium 4 in 2004. Why have they reduced since 2004 instead of increasing?</a:t>
            </a:r>
            <a:endParaRPr lang="en-US" dirty="0"/>
          </a:p>
        </p:txBody>
      </p:sp>
    </p:spTree>
    <p:extLst>
      <p:ext uri="{BB962C8B-B14F-4D97-AF65-F5344CB8AC3E}">
        <p14:creationId xmlns:p14="http://schemas.microsoft.com/office/powerpoint/2010/main" val="3356515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Summary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Pipelining is often an effective and efficient way to improve performance. Of course, we must be careful that gains from a faster clock are not lost due to the cost of stalling the pipeline.</a:t>
            </a:r>
          </a:p>
          <a:p>
            <a:pPr marL="0" indent="0">
              <a:buNone/>
            </a:pPr>
            <a:r>
              <a:rPr lang="en-GB" dirty="0"/>
              <a:t>We must take care to:</a:t>
            </a:r>
          </a:p>
          <a:p>
            <a:pPr marL="0" indent="0">
              <a:buNone/>
            </a:pPr>
            <a:r>
              <a:rPr lang="en-GB" dirty="0"/>
              <a:t>1. Supply instructions without stalling:</a:t>
            </a:r>
          </a:p>
          <a:p>
            <a:pPr marL="741363" lvl="1" indent="-342900"/>
            <a:r>
              <a:rPr lang="en-GB" dirty="0"/>
              <a:t>Ensure branches are handled efficiently in our pipeline.</a:t>
            </a:r>
          </a:p>
          <a:p>
            <a:pPr marL="741363" lvl="1" indent="-342900"/>
            <a:r>
              <a:rPr lang="en-GB" dirty="0"/>
              <a:t>Try to minimize our instruction cache miss rate.</a:t>
            </a:r>
          </a:p>
          <a:p>
            <a:pPr marL="0" indent="0">
              <a:buNone/>
            </a:pPr>
            <a:r>
              <a:rPr lang="en-GB" dirty="0"/>
              <a:t>2. Supply data – minimizing our data cache miss rate.</a:t>
            </a:r>
          </a:p>
          <a:p>
            <a:pPr marL="0" indent="0">
              <a:buNone/>
            </a:pPr>
            <a:r>
              <a:rPr lang="en-GB" dirty="0"/>
              <a:t>3. Minimize pipeline stalls due to structural hazards and data hazards.</a:t>
            </a:r>
            <a:endParaRPr lang="en-US" dirty="0"/>
          </a:p>
        </p:txBody>
      </p:sp>
    </p:spTree>
    <p:extLst>
      <p:ext uri="{BB962C8B-B14F-4D97-AF65-F5344CB8AC3E}">
        <p14:creationId xmlns:p14="http://schemas.microsoft.com/office/powerpoint/2010/main" val="169189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F1C30-DA5A-4135-9706-8205350F37A3}"/>
              </a:ext>
            </a:extLst>
          </p:cNvPr>
          <p:cNvSpPr txBox="1"/>
          <p:nvPr/>
        </p:nvSpPr>
        <p:spPr>
          <a:xfrm>
            <a:off x="3715657" y="2583543"/>
            <a:ext cx="5878286" cy="420914"/>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333E48"/>
              </a:solidFill>
              <a:effectLst/>
              <a:uLnTx/>
              <a:uFillTx/>
              <a:latin typeface="Calibri"/>
              <a:ea typeface="ＭＳ Ｐゴシック" panose="020B0600070205080204" pitchFamily="34" charset="-128"/>
              <a:cs typeface="+mn-cs"/>
            </a:endParaRPr>
          </a:p>
        </p:txBody>
      </p:sp>
      <p:sp>
        <p:nvSpPr>
          <p:cNvPr id="5" name="Rectangle 4">
            <a:extLst>
              <a:ext uri="{FF2B5EF4-FFF2-40B4-BE49-F238E27FC236}">
                <a16:creationId xmlns:a16="http://schemas.microsoft.com/office/drawing/2014/main" id="{677ADBF6-852B-430D-992E-8014E1B4AA43}"/>
              </a:ext>
            </a:extLst>
          </p:cNvPr>
          <p:cNvSpPr/>
          <p:nvPr/>
        </p:nvSpPr>
        <p:spPr>
          <a:xfrm>
            <a:off x="2935519" y="2714770"/>
            <a:ext cx="6320961" cy="227754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rPr>
              <a:t>Backup Slides: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a:ln w="0"/>
                <a:solidFill>
                  <a:srgbClr val="0091BD"/>
                </a:solidFill>
                <a:effectLst>
                  <a:outerShdw blurRad="38100" dist="25400" dir="5400000" algn="ctr" rotWithShape="0">
                    <a:srgbClr val="6E747A">
                      <a:alpha val="43000"/>
                    </a:srgbClr>
                  </a:outerShdw>
                </a:effectLst>
              </a:rPr>
              <a:t>Diversified Pipelines &amp;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a:ln w="0"/>
                <a:solidFill>
                  <a:srgbClr val="0091BD"/>
                </a:solidFill>
                <a:effectLst>
                  <a:outerShdw blurRad="38100" dist="25400" dir="5400000" algn="ctr" rotWithShape="0">
                    <a:srgbClr val="6E747A">
                      <a:alpha val="43000"/>
                    </a:srgbClr>
                  </a:outerShdw>
                </a:effectLst>
              </a:rPr>
              <a:t>Arm10 Pipeline Case Study</a:t>
            </a:r>
            <a:endParaRPr kumimoji="0" lang="en-US" sz="4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6704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Diversified Pipelines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It is impractical to require that all instructions execute in a single cycle.</a:t>
            </a:r>
          </a:p>
          <a:p>
            <a:pPr>
              <a:buFont typeface="Arial" panose="020B0604020202020204" pitchFamily="34" charset="0"/>
              <a:buChar char="•"/>
            </a:pPr>
            <a:r>
              <a:rPr lang="en-GB" dirty="0"/>
              <a:t>We also want to avoid sending all instructions down a single long pipeline.</a:t>
            </a:r>
          </a:p>
          <a:p>
            <a:pPr>
              <a:buFont typeface="Arial" panose="020B0604020202020204" pitchFamily="34" charset="0"/>
              <a:buChar char="•"/>
            </a:pPr>
            <a:r>
              <a:rPr lang="en-GB" dirty="0"/>
              <a:t>We can instead introduce multiple (or “diversified”) execution pipelines.</a:t>
            </a:r>
          </a:p>
          <a:p>
            <a:pPr>
              <a:buFont typeface="Arial" panose="020B0604020202020204" pitchFamily="34" charset="0"/>
              <a:buChar char="•"/>
            </a:pPr>
            <a:r>
              <a:rPr lang="en-GB" dirty="0"/>
              <a:t>Could this introduce new hazards?</a:t>
            </a:r>
            <a:endParaRPr lang="en-US" dirty="0"/>
          </a:p>
        </p:txBody>
      </p:sp>
    </p:spTree>
    <p:extLst>
      <p:ext uri="{BB962C8B-B14F-4D97-AF65-F5344CB8AC3E}">
        <p14:creationId xmlns:p14="http://schemas.microsoft.com/office/powerpoint/2010/main" val="339472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Simple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Our processor executes each instruction in one clock cycle, i.e., it has a </a:t>
            </a:r>
            <a:br>
              <a:rPr lang="en-GB" dirty="0"/>
            </a:br>
            <a:r>
              <a:rPr lang="en-GB" dirty="0"/>
              <a:t>Clocks Per Instruction (CPI) of 1.</a:t>
            </a:r>
          </a:p>
          <a:p>
            <a:r>
              <a:rPr lang="en-GB" dirty="0"/>
              <a:t>The minimum clock period will be the worst-case path through all of the logic and memories shown (plus some margin for variations in Process, Voltage, and Temperature, also known as “PVT”).</a:t>
            </a:r>
          </a:p>
          <a:p>
            <a:r>
              <a:rPr lang="en-GB" dirty="0"/>
              <a:t>How might we improve our clock frequency without significantly increasing CPI?</a:t>
            </a:r>
            <a:endParaRPr lang="en-US" dirty="0"/>
          </a:p>
        </p:txBody>
      </p:sp>
    </p:spTree>
    <p:extLst>
      <p:ext uri="{BB962C8B-B14F-4D97-AF65-F5344CB8AC3E}">
        <p14:creationId xmlns:p14="http://schemas.microsoft.com/office/powerpoint/2010/main" val="289570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Diversified Pipelines</a:t>
            </a:r>
            <a:endParaRPr lang="en-US" dirty="0"/>
          </a:p>
        </p:txBody>
      </p:sp>
      <p:sp>
        <p:nvSpPr>
          <p:cNvPr id="4" name="Content Placeholder 3">
            <a:extLst>
              <a:ext uri="{FF2B5EF4-FFF2-40B4-BE49-F238E27FC236}">
                <a16:creationId xmlns:a16="http://schemas.microsoft.com/office/drawing/2014/main" id="{78CF17EB-68F5-462D-B858-29D8917D901C}"/>
              </a:ext>
            </a:extLst>
          </p:cNvPr>
          <p:cNvSpPr>
            <a:spLocks noGrp="1"/>
          </p:cNvSpPr>
          <p:nvPr>
            <p:ph idx="1"/>
          </p:nvPr>
        </p:nvSpPr>
        <p:spPr>
          <a:xfrm>
            <a:off x="853584" y="2570138"/>
            <a:ext cx="1229097" cy="1227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5" name="Content Placeholder 3">
            <a:extLst>
              <a:ext uri="{FF2B5EF4-FFF2-40B4-BE49-F238E27FC236}">
                <a16:creationId xmlns:a16="http://schemas.microsoft.com/office/drawing/2014/main" id="{879D8D89-2C6F-4D27-AC8B-CA15100916BE}"/>
              </a:ext>
            </a:extLst>
          </p:cNvPr>
          <p:cNvSpPr txBox="1">
            <a:spLocks/>
          </p:cNvSpPr>
          <p:nvPr/>
        </p:nvSpPr>
        <p:spPr>
          <a:xfrm>
            <a:off x="2225184" y="2570137"/>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Decode</a:t>
            </a:r>
          </a:p>
        </p:txBody>
      </p:sp>
      <p:sp>
        <p:nvSpPr>
          <p:cNvPr id="6" name="Content Placeholder 3">
            <a:extLst>
              <a:ext uri="{FF2B5EF4-FFF2-40B4-BE49-F238E27FC236}">
                <a16:creationId xmlns:a16="http://schemas.microsoft.com/office/drawing/2014/main" id="{4EC61882-2DE3-4E43-A664-29BDEEAC956E}"/>
              </a:ext>
            </a:extLst>
          </p:cNvPr>
          <p:cNvSpPr txBox="1">
            <a:spLocks/>
          </p:cNvSpPr>
          <p:nvPr/>
        </p:nvSpPr>
        <p:spPr>
          <a:xfrm>
            <a:off x="5584366" y="759923"/>
            <a:ext cx="628042"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EX</a:t>
            </a:r>
          </a:p>
        </p:txBody>
      </p:sp>
      <p:sp>
        <p:nvSpPr>
          <p:cNvPr id="7" name="Content Placeholder 3">
            <a:extLst>
              <a:ext uri="{FF2B5EF4-FFF2-40B4-BE49-F238E27FC236}">
                <a16:creationId xmlns:a16="http://schemas.microsoft.com/office/drawing/2014/main" id="{9D9C141B-B790-46BF-99EB-5D7EE326AEE1}"/>
              </a:ext>
            </a:extLst>
          </p:cNvPr>
          <p:cNvSpPr txBox="1">
            <a:spLocks/>
          </p:cNvSpPr>
          <p:nvPr/>
        </p:nvSpPr>
        <p:spPr>
          <a:xfrm>
            <a:off x="8250304" y="2570135"/>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Mem</a:t>
            </a:r>
          </a:p>
        </p:txBody>
      </p:sp>
      <p:sp>
        <p:nvSpPr>
          <p:cNvPr id="8" name="Content Placeholder 3">
            <a:extLst>
              <a:ext uri="{FF2B5EF4-FFF2-40B4-BE49-F238E27FC236}">
                <a16:creationId xmlns:a16="http://schemas.microsoft.com/office/drawing/2014/main" id="{DA0D6172-00C1-467A-A133-C45202936873}"/>
              </a:ext>
            </a:extLst>
          </p:cNvPr>
          <p:cNvSpPr txBox="1">
            <a:spLocks/>
          </p:cNvSpPr>
          <p:nvPr/>
        </p:nvSpPr>
        <p:spPr>
          <a:xfrm>
            <a:off x="9649824" y="2570134"/>
            <a:ext cx="122909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WB</a:t>
            </a:r>
          </a:p>
        </p:txBody>
      </p:sp>
      <p:sp>
        <p:nvSpPr>
          <p:cNvPr id="9" name="Content Placeholder 3">
            <a:extLst>
              <a:ext uri="{FF2B5EF4-FFF2-40B4-BE49-F238E27FC236}">
                <a16:creationId xmlns:a16="http://schemas.microsoft.com/office/drawing/2014/main" id="{F9D2F5EC-8EBD-4AB9-9C43-4707EFD8CF3A}"/>
              </a:ext>
            </a:extLst>
          </p:cNvPr>
          <p:cNvSpPr txBox="1">
            <a:spLocks/>
          </p:cNvSpPr>
          <p:nvPr/>
        </p:nvSpPr>
        <p:spPr>
          <a:xfrm>
            <a:off x="4138363" y="2570133"/>
            <a:ext cx="620655"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F1</a:t>
            </a:r>
          </a:p>
        </p:txBody>
      </p:sp>
      <p:sp>
        <p:nvSpPr>
          <p:cNvPr id="10" name="Content Placeholder 3">
            <a:extLst>
              <a:ext uri="{FF2B5EF4-FFF2-40B4-BE49-F238E27FC236}">
                <a16:creationId xmlns:a16="http://schemas.microsoft.com/office/drawing/2014/main" id="{9B83F75E-4F5F-4C2A-AED7-C91A2C1739F7}"/>
              </a:ext>
            </a:extLst>
          </p:cNvPr>
          <p:cNvSpPr txBox="1">
            <a:spLocks/>
          </p:cNvSpPr>
          <p:nvPr/>
        </p:nvSpPr>
        <p:spPr>
          <a:xfrm>
            <a:off x="5015550" y="2570133"/>
            <a:ext cx="612355"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F2</a:t>
            </a:r>
          </a:p>
        </p:txBody>
      </p:sp>
      <p:sp>
        <p:nvSpPr>
          <p:cNvPr id="11" name="Content Placeholder 3">
            <a:extLst>
              <a:ext uri="{FF2B5EF4-FFF2-40B4-BE49-F238E27FC236}">
                <a16:creationId xmlns:a16="http://schemas.microsoft.com/office/drawing/2014/main" id="{83756E95-CB30-481D-BB85-F0AE968F1E69}"/>
              </a:ext>
            </a:extLst>
          </p:cNvPr>
          <p:cNvSpPr txBox="1">
            <a:spLocks/>
          </p:cNvSpPr>
          <p:nvPr/>
        </p:nvSpPr>
        <p:spPr>
          <a:xfrm>
            <a:off x="5892737" y="2570134"/>
            <a:ext cx="612355"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F3</a:t>
            </a:r>
          </a:p>
        </p:txBody>
      </p:sp>
      <p:sp>
        <p:nvSpPr>
          <p:cNvPr id="12" name="Content Placeholder 3">
            <a:extLst>
              <a:ext uri="{FF2B5EF4-FFF2-40B4-BE49-F238E27FC236}">
                <a16:creationId xmlns:a16="http://schemas.microsoft.com/office/drawing/2014/main" id="{FDAD5132-9869-4275-B8BE-9FFCBA3B79EF}"/>
              </a:ext>
            </a:extLst>
          </p:cNvPr>
          <p:cNvSpPr txBox="1">
            <a:spLocks/>
          </p:cNvSpPr>
          <p:nvPr/>
        </p:nvSpPr>
        <p:spPr>
          <a:xfrm>
            <a:off x="4174515" y="4575387"/>
            <a:ext cx="3211207"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FD (unpipelined</a:t>
            </a:r>
          </a:p>
          <a:p>
            <a:pPr algn="ctr"/>
            <a:r>
              <a:rPr lang="en-GB" dirty="0"/>
              <a:t>Latency = 20 cycles)</a:t>
            </a:r>
          </a:p>
        </p:txBody>
      </p:sp>
      <p:sp>
        <p:nvSpPr>
          <p:cNvPr id="13" name="Content Placeholder 3">
            <a:extLst>
              <a:ext uri="{FF2B5EF4-FFF2-40B4-BE49-F238E27FC236}">
                <a16:creationId xmlns:a16="http://schemas.microsoft.com/office/drawing/2014/main" id="{DDC65EC5-EFAA-473D-B12C-BBFD98F2291D}"/>
              </a:ext>
            </a:extLst>
          </p:cNvPr>
          <p:cNvSpPr txBox="1">
            <a:spLocks/>
          </p:cNvSpPr>
          <p:nvPr/>
        </p:nvSpPr>
        <p:spPr>
          <a:xfrm>
            <a:off x="6773367" y="2570135"/>
            <a:ext cx="612355" cy="122779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lt1"/>
                </a:solidFill>
                <a:latin typeface="+mn-lt"/>
                <a:ea typeface="+mn-ea"/>
                <a:cs typeface="+mn-cs"/>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mn-ea"/>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mn-ea"/>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mn-ea"/>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mn-ea"/>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pPr algn="ctr"/>
            <a:r>
              <a:rPr lang="en-GB" dirty="0"/>
              <a:t>F4</a:t>
            </a:r>
          </a:p>
        </p:txBody>
      </p:sp>
      <p:cxnSp>
        <p:nvCxnSpPr>
          <p:cNvPr id="14" name="Straight Arrow Connector 13">
            <a:extLst>
              <a:ext uri="{FF2B5EF4-FFF2-40B4-BE49-F238E27FC236}">
                <a16:creationId xmlns:a16="http://schemas.microsoft.com/office/drawing/2014/main" id="{91F60508-67BF-453B-8C40-490CEC0B94CD}"/>
              </a:ext>
            </a:extLst>
          </p:cNvPr>
          <p:cNvCxnSpPr>
            <a:cxnSpLocks/>
            <a:stCxn id="5" idx="3"/>
            <a:endCxn id="9" idx="1"/>
          </p:cNvCxnSpPr>
          <p:nvPr/>
        </p:nvCxnSpPr>
        <p:spPr>
          <a:xfrm flipV="1">
            <a:off x="3454281" y="3184029"/>
            <a:ext cx="684082" cy="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A9630F-CBEF-449C-8C30-C205FD478ADC}"/>
              </a:ext>
            </a:extLst>
          </p:cNvPr>
          <p:cNvCxnSpPr>
            <a:cxnSpLocks/>
            <a:endCxn id="6" idx="1"/>
          </p:cNvCxnSpPr>
          <p:nvPr/>
        </p:nvCxnSpPr>
        <p:spPr>
          <a:xfrm flipV="1">
            <a:off x="3255098" y="1373819"/>
            <a:ext cx="2329268" cy="152867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4A930B-31A9-41EB-88D7-DDF0493D8666}"/>
              </a:ext>
            </a:extLst>
          </p:cNvPr>
          <p:cNvCxnSpPr>
            <a:cxnSpLocks/>
            <a:endCxn id="12" idx="1"/>
          </p:cNvCxnSpPr>
          <p:nvPr/>
        </p:nvCxnSpPr>
        <p:spPr>
          <a:xfrm>
            <a:off x="3372397" y="3547975"/>
            <a:ext cx="802118" cy="164130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C79F445-9F62-4680-A099-46027221BCF3}"/>
              </a:ext>
            </a:extLst>
          </p:cNvPr>
          <p:cNvCxnSpPr>
            <a:cxnSpLocks/>
            <a:stCxn id="6" idx="3"/>
          </p:cNvCxnSpPr>
          <p:nvPr/>
        </p:nvCxnSpPr>
        <p:spPr>
          <a:xfrm>
            <a:off x="6212408" y="1373819"/>
            <a:ext cx="2037896" cy="153632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59F727-152F-4047-922B-986886E0EE29}"/>
              </a:ext>
            </a:extLst>
          </p:cNvPr>
          <p:cNvCxnSpPr>
            <a:cxnSpLocks/>
            <a:stCxn id="13" idx="3"/>
            <a:endCxn id="7" idx="1"/>
          </p:cNvCxnSpPr>
          <p:nvPr/>
        </p:nvCxnSpPr>
        <p:spPr>
          <a:xfrm>
            <a:off x="7385722" y="3184031"/>
            <a:ext cx="864582"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9CAA50D-9191-47BB-9BB1-D0CF79B141F6}"/>
              </a:ext>
            </a:extLst>
          </p:cNvPr>
          <p:cNvCxnSpPr>
            <a:cxnSpLocks/>
            <a:stCxn id="12" idx="3"/>
          </p:cNvCxnSpPr>
          <p:nvPr/>
        </p:nvCxnSpPr>
        <p:spPr>
          <a:xfrm flipV="1">
            <a:off x="7385722" y="3547977"/>
            <a:ext cx="864582" cy="164130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4A3EA5-DFC3-4714-878E-AC53A485BCD7}"/>
              </a:ext>
            </a:extLst>
          </p:cNvPr>
          <p:cNvCxnSpPr>
            <a:cxnSpLocks/>
            <a:stCxn id="11" idx="3"/>
          </p:cNvCxnSpPr>
          <p:nvPr/>
        </p:nvCxnSpPr>
        <p:spPr>
          <a:xfrm flipV="1">
            <a:off x="6505092" y="3184028"/>
            <a:ext cx="283500" cy="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01CAE74-D1B3-41E4-9C42-26CA0DD772B9}"/>
              </a:ext>
            </a:extLst>
          </p:cNvPr>
          <p:cNvCxnSpPr>
            <a:cxnSpLocks/>
          </p:cNvCxnSpPr>
          <p:nvPr/>
        </p:nvCxnSpPr>
        <p:spPr>
          <a:xfrm flipV="1">
            <a:off x="5632594" y="3174202"/>
            <a:ext cx="283500" cy="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7B0D8F-CA03-4B84-BCF0-ADAD2F42CD57}"/>
              </a:ext>
            </a:extLst>
          </p:cNvPr>
          <p:cNvCxnSpPr>
            <a:cxnSpLocks/>
            <a:stCxn id="9" idx="3"/>
            <a:endCxn id="10" idx="1"/>
          </p:cNvCxnSpPr>
          <p:nvPr/>
        </p:nvCxnSpPr>
        <p:spPr>
          <a:xfrm>
            <a:off x="4759018" y="3184029"/>
            <a:ext cx="256532"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7CA960-DAAC-4E81-B4DA-47E4308308DF}"/>
              </a:ext>
            </a:extLst>
          </p:cNvPr>
          <p:cNvSpPr txBox="1"/>
          <p:nvPr/>
        </p:nvSpPr>
        <p:spPr>
          <a:xfrm>
            <a:off x="5269165" y="2070927"/>
            <a:ext cx="1183365"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Integer</a:t>
            </a:r>
          </a:p>
        </p:txBody>
      </p:sp>
      <p:sp>
        <p:nvSpPr>
          <p:cNvPr id="24" name="TextBox 23">
            <a:extLst>
              <a:ext uri="{FF2B5EF4-FFF2-40B4-BE49-F238E27FC236}">
                <a16:creationId xmlns:a16="http://schemas.microsoft.com/office/drawing/2014/main" id="{30B53B1F-295E-488F-81AF-6223CEB8E9E7}"/>
              </a:ext>
            </a:extLst>
          </p:cNvPr>
          <p:cNvSpPr txBox="1"/>
          <p:nvPr/>
        </p:nvSpPr>
        <p:spPr>
          <a:xfrm>
            <a:off x="4138363" y="3891563"/>
            <a:ext cx="3247359" cy="581560"/>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Floating point and integer multiplier</a:t>
            </a:r>
          </a:p>
        </p:txBody>
      </p:sp>
      <p:sp>
        <p:nvSpPr>
          <p:cNvPr id="25" name="TextBox 24">
            <a:extLst>
              <a:ext uri="{FF2B5EF4-FFF2-40B4-BE49-F238E27FC236}">
                <a16:creationId xmlns:a16="http://schemas.microsoft.com/office/drawing/2014/main" id="{0AA3E2DB-AB59-4F2C-B2C7-E7B7F39CD5B5}"/>
              </a:ext>
            </a:extLst>
          </p:cNvPr>
          <p:cNvSpPr txBox="1"/>
          <p:nvPr/>
        </p:nvSpPr>
        <p:spPr>
          <a:xfrm>
            <a:off x="4138362" y="5934272"/>
            <a:ext cx="3247359"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Floating point and integer divider</a:t>
            </a: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3176896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Arm10 Pipeline (1999)</a:t>
            </a:r>
            <a:endParaRPr lang="en-US" dirty="0"/>
          </a:p>
        </p:txBody>
      </p:sp>
      <p:sp>
        <p:nvSpPr>
          <p:cNvPr id="4" name="Rectangle 3">
            <a:extLst>
              <a:ext uri="{FF2B5EF4-FFF2-40B4-BE49-F238E27FC236}">
                <a16:creationId xmlns:a16="http://schemas.microsoft.com/office/drawing/2014/main" id="{C3B4783E-92BF-41FC-80C5-B881226629D7}"/>
              </a:ext>
            </a:extLst>
          </p:cNvPr>
          <p:cNvSpPr/>
          <p:nvPr/>
        </p:nvSpPr>
        <p:spPr>
          <a:xfrm>
            <a:off x="1589103" y="2512380"/>
            <a:ext cx="1322773" cy="1686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Branch Predictor,</a:t>
            </a:r>
          </a:p>
          <a:p>
            <a:pPr algn="ctr"/>
            <a:r>
              <a:rPr lang="en-GB" dirty="0"/>
              <a:t>Instruction Buffer,</a:t>
            </a:r>
          </a:p>
          <a:p>
            <a:pPr algn="ctr"/>
            <a:r>
              <a:rPr lang="en-GB" dirty="0"/>
              <a:t>Address Generator</a:t>
            </a:r>
          </a:p>
        </p:txBody>
      </p:sp>
      <p:sp>
        <p:nvSpPr>
          <p:cNvPr id="5" name="Rectangle 4">
            <a:extLst>
              <a:ext uri="{FF2B5EF4-FFF2-40B4-BE49-F238E27FC236}">
                <a16:creationId xmlns:a16="http://schemas.microsoft.com/office/drawing/2014/main" id="{D7AFF6D8-5E7C-4678-B880-77008E15545F}"/>
              </a:ext>
            </a:extLst>
          </p:cNvPr>
          <p:cNvSpPr/>
          <p:nvPr/>
        </p:nvSpPr>
        <p:spPr>
          <a:xfrm>
            <a:off x="3046521" y="2512380"/>
            <a:ext cx="1322773" cy="1686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Arm and Thumb Instruction Decode</a:t>
            </a:r>
          </a:p>
        </p:txBody>
      </p:sp>
      <p:sp>
        <p:nvSpPr>
          <p:cNvPr id="6" name="Rectangle 5">
            <a:extLst>
              <a:ext uri="{FF2B5EF4-FFF2-40B4-BE49-F238E27FC236}">
                <a16:creationId xmlns:a16="http://schemas.microsoft.com/office/drawing/2014/main" id="{3CD8B24F-465A-4D2A-8748-562623507AFC}"/>
              </a:ext>
            </a:extLst>
          </p:cNvPr>
          <p:cNvSpPr/>
          <p:nvPr/>
        </p:nvSpPr>
        <p:spPr>
          <a:xfrm>
            <a:off x="4517842" y="2512380"/>
            <a:ext cx="1322773" cy="1686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Register File  Read and</a:t>
            </a:r>
          </a:p>
          <a:p>
            <a:pPr algn="ctr"/>
            <a:r>
              <a:rPr lang="en-GB" dirty="0"/>
              <a:t>Result Forward Scoreboard</a:t>
            </a:r>
          </a:p>
        </p:txBody>
      </p:sp>
      <p:sp>
        <p:nvSpPr>
          <p:cNvPr id="7" name="Rectangle 6">
            <a:extLst>
              <a:ext uri="{FF2B5EF4-FFF2-40B4-BE49-F238E27FC236}">
                <a16:creationId xmlns:a16="http://schemas.microsoft.com/office/drawing/2014/main" id="{A238DF4A-5D3A-4862-8102-C20806583293}"/>
              </a:ext>
            </a:extLst>
          </p:cNvPr>
          <p:cNvSpPr/>
          <p:nvPr/>
        </p:nvSpPr>
        <p:spPr>
          <a:xfrm>
            <a:off x="5989163" y="2166150"/>
            <a:ext cx="1322773" cy="692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Shifter/ALU</a:t>
            </a:r>
          </a:p>
        </p:txBody>
      </p:sp>
      <p:sp>
        <p:nvSpPr>
          <p:cNvPr id="8" name="Rectangle 7">
            <a:extLst>
              <a:ext uri="{FF2B5EF4-FFF2-40B4-BE49-F238E27FC236}">
                <a16:creationId xmlns:a16="http://schemas.microsoft.com/office/drawing/2014/main" id="{C9349E06-99D1-42A8-B5B1-427F5748A6C8}"/>
              </a:ext>
            </a:extLst>
          </p:cNvPr>
          <p:cNvSpPr/>
          <p:nvPr/>
        </p:nvSpPr>
        <p:spPr>
          <a:xfrm>
            <a:off x="7460484" y="2166149"/>
            <a:ext cx="1322773" cy="692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A9A2F8E-C9CF-4730-90C9-6E4E876178A6}"/>
              </a:ext>
            </a:extLst>
          </p:cNvPr>
          <p:cNvSpPr/>
          <p:nvPr/>
        </p:nvSpPr>
        <p:spPr>
          <a:xfrm>
            <a:off x="5989162" y="2960702"/>
            <a:ext cx="1322773" cy="6924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Multiplier</a:t>
            </a:r>
          </a:p>
        </p:txBody>
      </p:sp>
      <p:sp>
        <p:nvSpPr>
          <p:cNvPr id="10" name="Rectangle 9">
            <a:extLst>
              <a:ext uri="{FF2B5EF4-FFF2-40B4-BE49-F238E27FC236}">
                <a16:creationId xmlns:a16="http://schemas.microsoft.com/office/drawing/2014/main" id="{364BD7E1-6D39-4CCD-8E10-F12FA885C063}"/>
              </a:ext>
            </a:extLst>
          </p:cNvPr>
          <p:cNvSpPr/>
          <p:nvPr/>
        </p:nvSpPr>
        <p:spPr>
          <a:xfrm>
            <a:off x="7460482" y="2960701"/>
            <a:ext cx="1322773" cy="6924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Multiply adder</a:t>
            </a:r>
          </a:p>
        </p:txBody>
      </p:sp>
      <p:sp>
        <p:nvSpPr>
          <p:cNvPr id="11" name="Rectangle 10">
            <a:extLst>
              <a:ext uri="{FF2B5EF4-FFF2-40B4-BE49-F238E27FC236}">
                <a16:creationId xmlns:a16="http://schemas.microsoft.com/office/drawing/2014/main" id="{E6939E59-BD3E-4059-B386-4BA94A2687B5}"/>
              </a:ext>
            </a:extLst>
          </p:cNvPr>
          <p:cNvSpPr/>
          <p:nvPr/>
        </p:nvSpPr>
        <p:spPr>
          <a:xfrm>
            <a:off x="5989162" y="3755254"/>
            <a:ext cx="1322773" cy="692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address calc</a:t>
            </a:r>
          </a:p>
        </p:txBody>
      </p:sp>
      <p:sp>
        <p:nvSpPr>
          <p:cNvPr id="12" name="Rectangle 11">
            <a:extLst>
              <a:ext uri="{FF2B5EF4-FFF2-40B4-BE49-F238E27FC236}">
                <a16:creationId xmlns:a16="http://schemas.microsoft.com/office/drawing/2014/main" id="{AA6E8924-0B66-4030-9F4C-97821A00609E}"/>
              </a:ext>
            </a:extLst>
          </p:cNvPr>
          <p:cNvSpPr/>
          <p:nvPr/>
        </p:nvSpPr>
        <p:spPr>
          <a:xfrm>
            <a:off x="7446580" y="3755254"/>
            <a:ext cx="1322773" cy="692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Cache </a:t>
            </a:r>
          </a:p>
        </p:txBody>
      </p:sp>
      <p:sp>
        <p:nvSpPr>
          <p:cNvPr id="13" name="Rectangle 12">
            <a:extLst>
              <a:ext uri="{FF2B5EF4-FFF2-40B4-BE49-F238E27FC236}">
                <a16:creationId xmlns:a16="http://schemas.microsoft.com/office/drawing/2014/main" id="{B3D33D26-8B74-41DC-9028-EA536F24DA8F}"/>
              </a:ext>
            </a:extLst>
          </p:cNvPr>
          <p:cNvSpPr/>
          <p:nvPr/>
        </p:nvSpPr>
        <p:spPr>
          <a:xfrm>
            <a:off x="8931802" y="2512378"/>
            <a:ext cx="1322773" cy="1686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Register File </a:t>
            </a:r>
          </a:p>
          <a:p>
            <a:pPr algn="ctr"/>
            <a:r>
              <a:rPr lang="en-GB" dirty="0"/>
              <a:t>Write</a:t>
            </a:r>
          </a:p>
        </p:txBody>
      </p:sp>
      <p:sp>
        <p:nvSpPr>
          <p:cNvPr id="14" name="TextBox 13">
            <a:extLst>
              <a:ext uri="{FF2B5EF4-FFF2-40B4-BE49-F238E27FC236}">
                <a16:creationId xmlns:a16="http://schemas.microsoft.com/office/drawing/2014/main" id="{4FC85DF2-42CF-4A08-A861-147691C304C0}"/>
              </a:ext>
            </a:extLst>
          </p:cNvPr>
          <p:cNvSpPr txBox="1"/>
          <p:nvPr/>
        </p:nvSpPr>
        <p:spPr>
          <a:xfrm>
            <a:off x="1487277" y="5056742"/>
            <a:ext cx="8767298"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    Fetch               Issue                Decode            Execute        Memory          Write </a:t>
            </a:r>
          </a:p>
        </p:txBody>
      </p:sp>
      <p:sp>
        <p:nvSpPr>
          <p:cNvPr id="15" name="TextBox 14">
            <a:extLst>
              <a:ext uri="{FF2B5EF4-FFF2-40B4-BE49-F238E27FC236}">
                <a16:creationId xmlns:a16="http://schemas.microsoft.com/office/drawing/2014/main" id="{E996B861-0925-436B-A1DF-0CA0ED34BB74}"/>
              </a:ext>
            </a:extLst>
          </p:cNvPr>
          <p:cNvSpPr txBox="1"/>
          <p:nvPr/>
        </p:nvSpPr>
        <p:spPr>
          <a:xfrm>
            <a:off x="1313664" y="5623497"/>
            <a:ext cx="1598212"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Buffers up to 3 instructions</a:t>
            </a:r>
          </a:p>
        </p:txBody>
      </p:sp>
      <p:sp>
        <p:nvSpPr>
          <p:cNvPr id="16" name="TextBox 15">
            <a:extLst>
              <a:ext uri="{FF2B5EF4-FFF2-40B4-BE49-F238E27FC236}">
                <a16:creationId xmlns:a16="http://schemas.microsoft.com/office/drawing/2014/main" id="{948463B8-7A7C-4B96-88A9-AC046DE027C4}"/>
              </a:ext>
            </a:extLst>
          </p:cNvPr>
          <p:cNvSpPr txBox="1"/>
          <p:nvPr/>
        </p:nvSpPr>
        <p:spPr>
          <a:xfrm>
            <a:off x="5989161" y="5560444"/>
            <a:ext cx="2780191" cy="872547"/>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We can have numerous instructions executing in parallel in these stages</a:t>
            </a:r>
          </a:p>
        </p:txBody>
      </p:sp>
    </p:spTree>
    <p:extLst>
      <p:ext uri="{BB962C8B-B14F-4D97-AF65-F5344CB8AC3E}">
        <p14:creationId xmlns:p14="http://schemas.microsoft.com/office/powerpoint/2010/main" val="777029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Arm10 Pipeline</a:t>
            </a:r>
            <a:endParaRPr lang="en-US" dirty="0"/>
          </a:p>
        </p:txBody>
      </p:sp>
      <p:pic>
        <p:nvPicPr>
          <p:cNvPr id="4" name="Content Placeholder 3">
            <a:extLst>
              <a:ext uri="{FF2B5EF4-FFF2-40B4-BE49-F238E27FC236}">
                <a16:creationId xmlns:a16="http://schemas.microsoft.com/office/drawing/2014/main" id="{692710B7-9986-4201-B2C9-50729EE1CA9F}"/>
              </a:ext>
            </a:extLst>
          </p:cNvPr>
          <p:cNvPicPr>
            <a:picLocks noGrp="1" noChangeAspect="1"/>
          </p:cNvPicPr>
          <p:nvPr>
            <p:ph idx="1"/>
          </p:nvPr>
        </p:nvPicPr>
        <p:blipFill>
          <a:blip r:embed="rId3"/>
          <a:stretch>
            <a:fillRect/>
          </a:stretch>
        </p:blipFill>
        <p:spPr>
          <a:xfrm>
            <a:off x="2544665" y="1065607"/>
            <a:ext cx="7227548" cy="5497118"/>
          </a:xfrm>
          <a:prstGeom prst="rect">
            <a:avLst/>
          </a:prstGeom>
        </p:spPr>
      </p:pic>
    </p:spTree>
    <p:extLst>
      <p:ext uri="{BB962C8B-B14F-4D97-AF65-F5344CB8AC3E}">
        <p14:creationId xmlns:p14="http://schemas.microsoft.com/office/powerpoint/2010/main" val="4075707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Arm10 Pipeline Hazards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ALU instructions need not necessarily wait for load/store operations in the load/store pipeline to complete, i.e., they may bypass or overtake them if they are independent.</a:t>
            </a:r>
          </a:p>
          <a:p>
            <a:pPr>
              <a:buFont typeface="Arial" panose="020B0604020202020204" pitchFamily="34" charset="0"/>
              <a:buChar char="•"/>
            </a:pPr>
            <a:r>
              <a:rPr lang="en-GB" dirty="0"/>
              <a:t>Data Hazards</a:t>
            </a:r>
          </a:p>
          <a:p>
            <a:pPr marL="741363" lvl="1" indent="-342900"/>
            <a:r>
              <a:rPr lang="en-GB" dirty="0"/>
              <a:t>We cannot allow all ALU instructions to bypass memory instructions. We must respect dependencies.</a:t>
            </a:r>
          </a:p>
          <a:p>
            <a:pPr marL="741363" lvl="1" indent="-342900"/>
            <a:r>
              <a:rPr lang="en-GB" dirty="0"/>
              <a:t>RAW (i.e., the ALU operation requires the result from a load) or a WAW hazard</a:t>
            </a:r>
          </a:p>
          <a:p>
            <a:pPr>
              <a:buFont typeface="Arial" panose="020B0604020202020204" pitchFamily="34" charset="0"/>
              <a:buChar char="•"/>
            </a:pPr>
            <a:r>
              <a:rPr lang="en-GB" dirty="0"/>
              <a:t>Structural Hazards</a:t>
            </a:r>
          </a:p>
          <a:p>
            <a:pPr marL="741363" lvl="1" indent="-342900"/>
            <a:r>
              <a:rPr lang="en-GB" dirty="0"/>
              <a:t>Load/store or multiply pipeline is occupied.</a:t>
            </a:r>
          </a:p>
          <a:p>
            <a:pPr>
              <a:buFont typeface="Arial" panose="020B0604020202020204" pitchFamily="34" charset="0"/>
              <a:buChar char="•"/>
            </a:pPr>
            <a:r>
              <a:rPr lang="en-GB" dirty="0"/>
              <a:t>Check for hazards late.</a:t>
            </a:r>
          </a:p>
          <a:p>
            <a:pPr marL="741363" lvl="1" indent="-342900"/>
            <a:r>
              <a:rPr lang="en-GB" dirty="0"/>
              <a:t>The use of interlocks is minimized by checking for hazards late, not simply in the decode stage.</a:t>
            </a:r>
            <a:endParaRPr lang="en-US" dirty="0"/>
          </a:p>
        </p:txBody>
      </p:sp>
    </p:spTree>
    <p:extLst>
      <p:ext uri="{BB962C8B-B14F-4D97-AF65-F5344CB8AC3E}">
        <p14:creationId xmlns:p14="http://schemas.microsoft.com/office/powerpoint/2010/main" val="17496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What Is Pipelining?</a:t>
            </a:r>
            <a:endParaRPr lang="en-US" dirty="0"/>
          </a:p>
        </p:txBody>
      </p:sp>
      <p:cxnSp>
        <p:nvCxnSpPr>
          <p:cNvPr id="4" name="Straight Arrow Connector 3">
            <a:extLst>
              <a:ext uri="{FF2B5EF4-FFF2-40B4-BE49-F238E27FC236}">
                <a16:creationId xmlns:a16="http://schemas.microsoft.com/office/drawing/2014/main" id="{A9853893-2FC6-4347-8015-AC521A23CB09}"/>
              </a:ext>
            </a:extLst>
          </p:cNvPr>
          <p:cNvCxnSpPr/>
          <p:nvPr/>
        </p:nvCxnSpPr>
        <p:spPr>
          <a:xfrm>
            <a:off x="396584" y="2170895"/>
            <a:ext cx="0" cy="3177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FFA5016-1A6D-4E0B-A0B2-FBAF15D1BCC9}"/>
              </a:ext>
            </a:extLst>
          </p:cNvPr>
          <p:cNvCxnSpPr>
            <a:cxnSpLocks/>
          </p:cNvCxnSpPr>
          <p:nvPr/>
        </p:nvCxnSpPr>
        <p:spPr>
          <a:xfrm>
            <a:off x="396584" y="2197914"/>
            <a:ext cx="64912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6F02B6F-54AB-4FD1-984E-0F4D0E8E0952}"/>
              </a:ext>
            </a:extLst>
          </p:cNvPr>
          <p:cNvCxnSpPr/>
          <p:nvPr/>
        </p:nvCxnSpPr>
        <p:spPr>
          <a:xfrm>
            <a:off x="7379646" y="2197914"/>
            <a:ext cx="0" cy="3177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D3014C2-01BF-44D9-A1E3-CF78D03A5979}"/>
              </a:ext>
            </a:extLst>
          </p:cNvPr>
          <p:cNvCxnSpPr>
            <a:cxnSpLocks/>
          </p:cNvCxnSpPr>
          <p:nvPr/>
        </p:nvCxnSpPr>
        <p:spPr>
          <a:xfrm>
            <a:off x="7379646" y="2197914"/>
            <a:ext cx="44945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C63804-373A-4AF7-83A6-88B7A4A4CF26}"/>
              </a:ext>
            </a:extLst>
          </p:cNvPr>
          <p:cNvSpPr txBox="1"/>
          <p:nvPr/>
        </p:nvSpPr>
        <p:spPr>
          <a:xfrm>
            <a:off x="175470" y="5431246"/>
            <a:ext cx="3400849" cy="658642"/>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Order of manufacturing</a:t>
            </a:r>
          </a:p>
          <a:p>
            <a:pPr marL="0" indent="0"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r>
              <a:rPr lang="en-GB" sz="2100" dirty="0">
                <a:solidFill>
                  <a:schemeClr val="tx2"/>
                </a:solidFill>
                <a:latin typeface="+mn-lt"/>
                <a:ea typeface="+mn-ea"/>
              </a:rPr>
              <a:t>Car A, B, and then C)</a:t>
            </a:r>
            <a:endParaRPr lang="en-GB" sz="2100" kern="1200" dirty="0">
              <a:solidFill>
                <a:schemeClr val="tx2"/>
              </a:solidFill>
              <a:latin typeface="+mn-lt"/>
              <a:ea typeface="+mn-ea"/>
              <a:cs typeface="+mn-cs"/>
            </a:endParaRPr>
          </a:p>
        </p:txBody>
      </p:sp>
      <p:sp>
        <p:nvSpPr>
          <p:cNvPr id="9" name="TextBox 8">
            <a:extLst>
              <a:ext uri="{FF2B5EF4-FFF2-40B4-BE49-F238E27FC236}">
                <a16:creationId xmlns:a16="http://schemas.microsoft.com/office/drawing/2014/main" id="{75247B50-49AF-46F2-923F-8345E8822EE7}"/>
              </a:ext>
            </a:extLst>
          </p:cNvPr>
          <p:cNvSpPr txBox="1"/>
          <p:nvPr/>
        </p:nvSpPr>
        <p:spPr>
          <a:xfrm>
            <a:off x="10896528" y="1875034"/>
            <a:ext cx="112744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Time</a:t>
            </a:r>
            <a:endParaRPr lang="en-GB" sz="2100" kern="1200" dirty="0">
              <a:solidFill>
                <a:schemeClr val="tx2"/>
              </a:solidFill>
              <a:latin typeface="+mn-lt"/>
              <a:ea typeface="+mn-ea"/>
              <a:cs typeface="+mn-cs"/>
            </a:endParaRPr>
          </a:p>
        </p:txBody>
      </p:sp>
      <p:sp>
        <p:nvSpPr>
          <p:cNvPr id="10" name="TextBox 9">
            <a:extLst>
              <a:ext uri="{FF2B5EF4-FFF2-40B4-BE49-F238E27FC236}">
                <a16:creationId xmlns:a16="http://schemas.microsoft.com/office/drawing/2014/main" id="{F3747140-AEFC-4E11-B37F-54DA40393594}"/>
              </a:ext>
            </a:extLst>
          </p:cNvPr>
          <p:cNvSpPr txBox="1"/>
          <p:nvPr/>
        </p:nvSpPr>
        <p:spPr>
          <a:xfrm>
            <a:off x="6556327" y="5470467"/>
            <a:ext cx="1646637"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Order of manufacturing</a:t>
            </a:r>
            <a:endParaRPr lang="en-GB" sz="2100" kern="1200" dirty="0">
              <a:solidFill>
                <a:schemeClr val="tx2"/>
              </a:solidFill>
              <a:latin typeface="+mn-lt"/>
              <a:ea typeface="+mn-ea"/>
              <a:cs typeface="+mn-cs"/>
            </a:endParaRPr>
          </a:p>
        </p:txBody>
      </p:sp>
      <p:sp>
        <p:nvSpPr>
          <p:cNvPr id="11" name="TextBox 10">
            <a:extLst>
              <a:ext uri="{FF2B5EF4-FFF2-40B4-BE49-F238E27FC236}">
                <a16:creationId xmlns:a16="http://schemas.microsoft.com/office/drawing/2014/main" id="{1BCE6F8E-CB87-428B-8614-375748717483}"/>
              </a:ext>
            </a:extLst>
          </p:cNvPr>
          <p:cNvSpPr txBox="1"/>
          <p:nvPr/>
        </p:nvSpPr>
        <p:spPr>
          <a:xfrm>
            <a:off x="5963604" y="1865302"/>
            <a:ext cx="112744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Time</a:t>
            </a:r>
            <a:endParaRPr lang="en-GB" sz="2100" kern="1200" dirty="0">
              <a:solidFill>
                <a:schemeClr val="tx2"/>
              </a:solidFill>
              <a:latin typeface="+mn-lt"/>
              <a:ea typeface="+mn-ea"/>
              <a:cs typeface="+mn-cs"/>
            </a:endParaRPr>
          </a:p>
        </p:txBody>
      </p:sp>
      <p:pic>
        <p:nvPicPr>
          <p:cNvPr id="12" name="Picture 11">
            <a:extLst>
              <a:ext uri="{FF2B5EF4-FFF2-40B4-BE49-F238E27FC236}">
                <a16:creationId xmlns:a16="http://schemas.microsoft.com/office/drawing/2014/main" id="{2FB4A254-D37E-4F6C-AC22-43B2403DFFBB}"/>
              </a:ext>
            </a:extLst>
          </p:cNvPr>
          <p:cNvPicPr>
            <a:picLocks noChangeAspect="1"/>
          </p:cNvPicPr>
          <p:nvPr/>
        </p:nvPicPr>
        <p:blipFill>
          <a:blip r:embed="rId3"/>
          <a:stretch>
            <a:fillRect/>
          </a:stretch>
        </p:blipFill>
        <p:spPr>
          <a:xfrm flipH="1">
            <a:off x="558110" y="2346996"/>
            <a:ext cx="853613" cy="677923"/>
          </a:xfrm>
          <a:prstGeom prst="rect">
            <a:avLst/>
          </a:prstGeom>
        </p:spPr>
      </p:pic>
      <p:pic>
        <p:nvPicPr>
          <p:cNvPr id="13" name="Picture 12">
            <a:extLst>
              <a:ext uri="{FF2B5EF4-FFF2-40B4-BE49-F238E27FC236}">
                <a16:creationId xmlns:a16="http://schemas.microsoft.com/office/drawing/2014/main" id="{C220E9EF-C586-487A-BA85-C8CFE95EBA14}"/>
              </a:ext>
            </a:extLst>
          </p:cNvPr>
          <p:cNvPicPr>
            <a:picLocks noChangeAspect="1"/>
          </p:cNvPicPr>
          <p:nvPr/>
        </p:nvPicPr>
        <p:blipFill>
          <a:blip r:embed="rId3"/>
          <a:stretch>
            <a:fillRect/>
          </a:stretch>
        </p:blipFill>
        <p:spPr>
          <a:xfrm flipH="1">
            <a:off x="568984" y="3279151"/>
            <a:ext cx="853613" cy="677923"/>
          </a:xfrm>
          <a:prstGeom prst="rect">
            <a:avLst/>
          </a:prstGeom>
        </p:spPr>
      </p:pic>
      <p:pic>
        <p:nvPicPr>
          <p:cNvPr id="14" name="Picture 13">
            <a:extLst>
              <a:ext uri="{FF2B5EF4-FFF2-40B4-BE49-F238E27FC236}">
                <a16:creationId xmlns:a16="http://schemas.microsoft.com/office/drawing/2014/main" id="{51FAB424-B60B-47F4-805E-8A680A23E166}"/>
              </a:ext>
            </a:extLst>
          </p:cNvPr>
          <p:cNvPicPr>
            <a:picLocks noChangeAspect="1"/>
          </p:cNvPicPr>
          <p:nvPr/>
        </p:nvPicPr>
        <p:blipFill>
          <a:blip r:embed="rId3"/>
          <a:stretch>
            <a:fillRect/>
          </a:stretch>
        </p:blipFill>
        <p:spPr>
          <a:xfrm flipH="1">
            <a:off x="574149" y="4211306"/>
            <a:ext cx="853613" cy="677923"/>
          </a:xfrm>
          <a:prstGeom prst="rect">
            <a:avLst/>
          </a:prstGeom>
        </p:spPr>
      </p:pic>
      <p:pic>
        <p:nvPicPr>
          <p:cNvPr id="15" name="Picture 14">
            <a:extLst>
              <a:ext uri="{FF2B5EF4-FFF2-40B4-BE49-F238E27FC236}">
                <a16:creationId xmlns:a16="http://schemas.microsoft.com/office/drawing/2014/main" id="{63A8D12A-5180-41C2-A103-A02E6B789D98}"/>
              </a:ext>
            </a:extLst>
          </p:cNvPr>
          <p:cNvPicPr>
            <a:picLocks noChangeAspect="1"/>
          </p:cNvPicPr>
          <p:nvPr/>
        </p:nvPicPr>
        <p:blipFill>
          <a:blip r:embed="rId3"/>
          <a:stretch>
            <a:fillRect/>
          </a:stretch>
        </p:blipFill>
        <p:spPr>
          <a:xfrm flipH="1">
            <a:off x="7570189" y="2348535"/>
            <a:ext cx="853613" cy="677923"/>
          </a:xfrm>
          <a:prstGeom prst="rect">
            <a:avLst/>
          </a:prstGeom>
        </p:spPr>
      </p:pic>
      <p:pic>
        <p:nvPicPr>
          <p:cNvPr id="16" name="Picture 15">
            <a:extLst>
              <a:ext uri="{FF2B5EF4-FFF2-40B4-BE49-F238E27FC236}">
                <a16:creationId xmlns:a16="http://schemas.microsoft.com/office/drawing/2014/main" id="{6C865C65-3A82-46D5-83A4-4B8CBEC68A08}"/>
              </a:ext>
            </a:extLst>
          </p:cNvPr>
          <p:cNvPicPr>
            <a:picLocks noChangeAspect="1"/>
          </p:cNvPicPr>
          <p:nvPr/>
        </p:nvPicPr>
        <p:blipFill>
          <a:blip r:embed="rId3"/>
          <a:stretch>
            <a:fillRect/>
          </a:stretch>
        </p:blipFill>
        <p:spPr>
          <a:xfrm flipH="1">
            <a:off x="7570188" y="3283026"/>
            <a:ext cx="853613" cy="677923"/>
          </a:xfrm>
          <a:prstGeom prst="rect">
            <a:avLst/>
          </a:prstGeom>
        </p:spPr>
      </p:pic>
      <p:pic>
        <p:nvPicPr>
          <p:cNvPr id="17" name="Picture 16">
            <a:extLst>
              <a:ext uri="{FF2B5EF4-FFF2-40B4-BE49-F238E27FC236}">
                <a16:creationId xmlns:a16="http://schemas.microsoft.com/office/drawing/2014/main" id="{4245A90C-E6D1-4855-A704-E8DEDECB35CA}"/>
              </a:ext>
            </a:extLst>
          </p:cNvPr>
          <p:cNvPicPr>
            <a:picLocks noChangeAspect="1"/>
          </p:cNvPicPr>
          <p:nvPr/>
        </p:nvPicPr>
        <p:blipFill>
          <a:blip r:embed="rId3"/>
          <a:stretch>
            <a:fillRect/>
          </a:stretch>
        </p:blipFill>
        <p:spPr>
          <a:xfrm flipH="1">
            <a:off x="7570188" y="4226805"/>
            <a:ext cx="853613" cy="677923"/>
          </a:xfrm>
          <a:prstGeom prst="rect">
            <a:avLst/>
          </a:prstGeom>
        </p:spPr>
      </p:pic>
      <p:sp>
        <p:nvSpPr>
          <p:cNvPr id="18" name="Rectangle 17">
            <a:extLst>
              <a:ext uri="{FF2B5EF4-FFF2-40B4-BE49-F238E27FC236}">
                <a16:creationId xmlns:a16="http://schemas.microsoft.com/office/drawing/2014/main" id="{D59A2A16-BA36-45F9-94EA-309DA2C6C16E}"/>
              </a:ext>
            </a:extLst>
          </p:cNvPr>
          <p:cNvSpPr/>
          <p:nvPr/>
        </p:nvSpPr>
        <p:spPr>
          <a:xfrm>
            <a:off x="1628362" y="2425664"/>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5D25412-C7EA-4D7E-879F-7264228E8C96}"/>
              </a:ext>
            </a:extLst>
          </p:cNvPr>
          <p:cNvSpPr/>
          <p:nvPr/>
        </p:nvSpPr>
        <p:spPr>
          <a:xfrm>
            <a:off x="2215403" y="2425663"/>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B2FCDED-83D7-4D95-B30D-9D5252875712}"/>
              </a:ext>
            </a:extLst>
          </p:cNvPr>
          <p:cNvSpPr/>
          <p:nvPr/>
        </p:nvSpPr>
        <p:spPr>
          <a:xfrm>
            <a:off x="2800851" y="2425662"/>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47DF283-06E9-45EB-8744-E32784220A44}"/>
              </a:ext>
            </a:extLst>
          </p:cNvPr>
          <p:cNvSpPr/>
          <p:nvPr/>
        </p:nvSpPr>
        <p:spPr>
          <a:xfrm>
            <a:off x="8619207" y="2430387"/>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E841F62-DB67-494D-BB44-036687A899E7}"/>
              </a:ext>
            </a:extLst>
          </p:cNvPr>
          <p:cNvSpPr/>
          <p:nvPr/>
        </p:nvSpPr>
        <p:spPr>
          <a:xfrm>
            <a:off x="9206248" y="2430386"/>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D697D10-3C7B-4215-BA61-C15318F0C79A}"/>
              </a:ext>
            </a:extLst>
          </p:cNvPr>
          <p:cNvSpPr/>
          <p:nvPr/>
        </p:nvSpPr>
        <p:spPr>
          <a:xfrm>
            <a:off x="9791696" y="2430385"/>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7293534-F3CD-44C7-BFDA-EF2DF2C868AC}"/>
              </a:ext>
            </a:extLst>
          </p:cNvPr>
          <p:cNvSpPr/>
          <p:nvPr/>
        </p:nvSpPr>
        <p:spPr>
          <a:xfrm>
            <a:off x="9206248" y="3379659"/>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B4C7D5A-772A-4301-A93B-817BAD79C891}"/>
              </a:ext>
            </a:extLst>
          </p:cNvPr>
          <p:cNvSpPr/>
          <p:nvPr/>
        </p:nvSpPr>
        <p:spPr>
          <a:xfrm>
            <a:off x="9791696" y="3379659"/>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A91DF4B4-FA30-42DB-9B00-56200A393B64}"/>
              </a:ext>
            </a:extLst>
          </p:cNvPr>
          <p:cNvSpPr/>
          <p:nvPr/>
        </p:nvSpPr>
        <p:spPr>
          <a:xfrm>
            <a:off x="10380331" y="3377195"/>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7BAA468A-2961-4956-BFF6-D9F1C7BFBB87}"/>
              </a:ext>
            </a:extLst>
          </p:cNvPr>
          <p:cNvSpPr/>
          <p:nvPr/>
        </p:nvSpPr>
        <p:spPr>
          <a:xfrm>
            <a:off x="9792514" y="4326469"/>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AE90921-42AA-4D7A-A242-0488A02797CB}"/>
              </a:ext>
            </a:extLst>
          </p:cNvPr>
          <p:cNvSpPr/>
          <p:nvPr/>
        </p:nvSpPr>
        <p:spPr>
          <a:xfrm>
            <a:off x="10377962" y="4326469"/>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5A8182D-383F-4553-B908-9DCA99C1C583}"/>
              </a:ext>
            </a:extLst>
          </p:cNvPr>
          <p:cNvSpPr/>
          <p:nvPr/>
        </p:nvSpPr>
        <p:spPr>
          <a:xfrm>
            <a:off x="10966597" y="4324005"/>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10D49C32-4A74-46D6-89F0-8390A5D3E854}"/>
              </a:ext>
            </a:extLst>
          </p:cNvPr>
          <p:cNvSpPr/>
          <p:nvPr/>
        </p:nvSpPr>
        <p:spPr>
          <a:xfrm>
            <a:off x="3349951" y="3376480"/>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E6F63ACC-C622-440A-A701-10D0996DA685}"/>
              </a:ext>
            </a:extLst>
          </p:cNvPr>
          <p:cNvSpPr/>
          <p:nvPr/>
        </p:nvSpPr>
        <p:spPr>
          <a:xfrm>
            <a:off x="3936992" y="3376479"/>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AE2BF5D-BFCD-4EF4-A728-BB5FD1B9F961}"/>
              </a:ext>
            </a:extLst>
          </p:cNvPr>
          <p:cNvSpPr/>
          <p:nvPr/>
        </p:nvSpPr>
        <p:spPr>
          <a:xfrm>
            <a:off x="4522440" y="3376478"/>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436A2038-F182-44D1-AD50-014C5C2D87A0}"/>
              </a:ext>
            </a:extLst>
          </p:cNvPr>
          <p:cNvSpPr/>
          <p:nvPr/>
        </p:nvSpPr>
        <p:spPr>
          <a:xfrm>
            <a:off x="5095240" y="4207995"/>
            <a:ext cx="519194" cy="511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EC59100-16A9-41C2-A562-49AA95B00D69}"/>
              </a:ext>
            </a:extLst>
          </p:cNvPr>
          <p:cNvSpPr/>
          <p:nvPr/>
        </p:nvSpPr>
        <p:spPr>
          <a:xfrm>
            <a:off x="5682281" y="4207994"/>
            <a:ext cx="519194" cy="511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98D49E16-2921-4C29-BC7E-1E0383CE607A}"/>
              </a:ext>
            </a:extLst>
          </p:cNvPr>
          <p:cNvSpPr/>
          <p:nvPr/>
        </p:nvSpPr>
        <p:spPr>
          <a:xfrm>
            <a:off x="6267729" y="4207993"/>
            <a:ext cx="519194" cy="511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48DC4372-B64E-4083-8113-F9651AC2CD67}"/>
              </a:ext>
            </a:extLst>
          </p:cNvPr>
          <p:cNvSpPr txBox="1"/>
          <p:nvPr/>
        </p:nvSpPr>
        <p:spPr>
          <a:xfrm>
            <a:off x="716820" y="2069997"/>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kern="1200" dirty="0">
                <a:solidFill>
                  <a:schemeClr val="accent5">
                    <a:lumMod val="75000"/>
                  </a:schemeClr>
                </a:solidFill>
                <a:latin typeface="+mn-lt"/>
                <a:ea typeface="+mn-ea"/>
                <a:cs typeface="+mn-cs"/>
              </a:rPr>
              <a:t>A</a:t>
            </a:r>
          </a:p>
        </p:txBody>
      </p:sp>
      <p:sp>
        <p:nvSpPr>
          <p:cNvPr id="37" name="TextBox 36">
            <a:extLst>
              <a:ext uri="{FF2B5EF4-FFF2-40B4-BE49-F238E27FC236}">
                <a16:creationId xmlns:a16="http://schemas.microsoft.com/office/drawing/2014/main" id="{D2AEA3A3-B927-440C-BA80-ADA55DADC41B}"/>
              </a:ext>
            </a:extLst>
          </p:cNvPr>
          <p:cNvSpPr txBox="1"/>
          <p:nvPr/>
        </p:nvSpPr>
        <p:spPr>
          <a:xfrm>
            <a:off x="728682" y="3005941"/>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dirty="0">
                <a:solidFill>
                  <a:schemeClr val="accent5">
                    <a:lumMod val="75000"/>
                  </a:schemeClr>
                </a:solidFill>
                <a:latin typeface="+mn-lt"/>
                <a:ea typeface="+mn-ea"/>
              </a:rPr>
              <a:t>B </a:t>
            </a:r>
            <a:endParaRPr lang="en-GB" sz="4000" b="1" kern="1200" dirty="0">
              <a:solidFill>
                <a:schemeClr val="accent5">
                  <a:lumMod val="75000"/>
                </a:schemeClr>
              </a:solidFill>
              <a:latin typeface="+mn-lt"/>
              <a:ea typeface="+mn-ea"/>
              <a:cs typeface="+mn-cs"/>
            </a:endParaRPr>
          </a:p>
        </p:txBody>
      </p:sp>
      <p:sp>
        <p:nvSpPr>
          <p:cNvPr id="38" name="TextBox 37">
            <a:extLst>
              <a:ext uri="{FF2B5EF4-FFF2-40B4-BE49-F238E27FC236}">
                <a16:creationId xmlns:a16="http://schemas.microsoft.com/office/drawing/2014/main" id="{F5A53DF8-29F3-44E3-92A8-6289CCEA05E8}"/>
              </a:ext>
            </a:extLst>
          </p:cNvPr>
          <p:cNvSpPr txBox="1"/>
          <p:nvPr/>
        </p:nvSpPr>
        <p:spPr>
          <a:xfrm>
            <a:off x="728681" y="3943045"/>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dirty="0">
                <a:solidFill>
                  <a:schemeClr val="accent5">
                    <a:lumMod val="75000"/>
                  </a:schemeClr>
                </a:solidFill>
                <a:latin typeface="+mn-lt"/>
                <a:ea typeface="+mn-ea"/>
              </a:rPr>
              <a:t>C</a:t>
            </a:r>
            <a:endParaRPr lang="en-GB" sz="4000" b="1" kern="1200" dirty="0">
              <a:solidFill>
                <a:schemeClr val="accent5">
                  <a:lumMod val="75000"/>
                </a:schemeClr>
              </a:solidFill>
              <a:latin typeface="+mn-lt"/>
              <a:ea typeface="+mn-ea"/>
              <a:cs typeface="+mn-cs"/>
            </a:endParaRPr>
          </a:p>
        </p:txBody>
      </p:sp>
      <p:sp>
        <p:nvSpPr>
          <p:cNvPr id="39" name="TextBox 38">
            <a:extLst>
              <a:ext uri="{FF2B5EF4-FFF2-40B4-BE49-F238E27FC236}">
                <a16:creationId xmlns:a16="http://schemas.microsoft.com/office/drawing/2014/main" id="{3087658B-E5FC-46E8-AD64-2E3A4E40534C}"/>
              </a:ext>
            </a:extLst>
          </p:cNvPr>
          <p:cNvSpPr txBox="1"/>
          <p:nvPr/>
        </p:nvSpPr>
        <p:spPr>
          <a:xfrm>
            <a:off x="7744343" y="2085378"/>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kern="1200" dirty="0">
                <a:solidFill>
                  <a:schemeClr val="accent5">
                    <a:lumMod val="75000"/>
                  </a:schemeClr>
                </a:solidFill>
                <a:latin typeface="+mn-lt"/>
                <a:ea typeface="+mn-ea"/>
                <a:cs typeface="+mn-cs"/>
              </a:rPr>
              <a:t>A</a:t>
            </a:r>
          </a:p>
        </p:txBody>
      </p:sp>
      <p:sp>
        <p:nvSpPr>
          <p:cNvPr id="40" name="TextBox 39">
            <a:extLst>
              <a:ext uri="{FF2B5EF4-FFF2-40B4-BE49-F238E27FC236}">
                <a16:creationId xmlns:a16="http://schemas.microsoft.com/office/drawing/2014/main" id="{652667FA-3C5C-438D-A09E-4B1B9267CD8A}"/>
              </a:ext>
            </a:extLst>
          </p:cNvPr>
          <p:cNvSpPr txBox="1"/>
          <p:nvPr/>
        </p:nvSpPr>
        <p:spPr>
          <a:xfrm>
            <a:off x="7744343" y="3024919"/>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dirty="0">
                <a:solidFill>
                  <a:schemeClr val="accent5">
                    <a:lumMod val="75000"/>
                  </a:schemeClr>
                </a:solidFill>
                <a:latin typeface="+mn-lt"/>
                <a:ea typeface="+mn-ea"/>
              </a:rPr>
              <a:t>B</a:t>
            </a:r>
            <a:endParaRPr lang="en-GB" sz="4000" b="1" kern="1200" dirty="0">
              <a:solidFill>
                <a:schemeClr val="accent5">
                  <a:lumMod val="75000"/>
                </a:schemeClr>
              </a:solidFill>
              <a:latin typeface="+mn-lt"/>
              <a:ea typeface="+mn-ea"/>
              <a:cs typeface="+mn-cs"/>
            </a:endParaRPr>
          </a:p>
        </p:txBody>
      </p:sp>
      <p:sp>
        <p:nvSpPr>
          <p:cNvPr id="41" name="TextBox 40">
            <a:extLst>
              <a:ext uri="{FF2B5EF4-FFF2-40B4-BE49-F238E27FC236}">
                <a16:creationId xmlns:a16="http://schemas.microsoft.com/office/drawing/2014/main" id="{A08FC703-C67D-4214-8C79-67B8E36EBE52}"/>
              </a:ext>
            </a:extLst>
          </p:cNvPr>
          <p:cNvSpPr txBox="1"/>
          <p:nvPr/>
        </p:nvSpPr>
        <p:spPr>
          <a:xfrm>
            <a:off x="7744343" y="3950953"/>
            <a:ext cx="557939" cy="5539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4000" b="1" dirty="0">
                <a:solidFill>
                  <a:schemeClr val="accent5">
                    <a:lumMod val="75000"/>
                  </a:schemeClr>
                </a:solidFill>
                <a:latin typeface="+mn-lt"/>
                <a:ea typeface="+mn-ea"/>
              </a:rPr>
              <a:t>C</a:t>
            </a:r>
            <a:endParaRPr lang="en-GB" sz="4000" b="1" kern="1200" dirty="0">
              <a:solidFill>
                <a:schemeClr val="accent5">
                  <a:lumMod val="75000"/>
                </a:schemeClr>
              </a:solidFill>
              <a:latin typeface="+mn-lt"/>
              <a:ea typeface="+mn-ea"/>
              <a:cs typeface="+mn-cs"/>
            </a:endParaRPr>
          </a:p>
        </p:txBody>
      </p:sp>
      <p:cxnSp>
        <p:nvCxnSpPr>
          <p:cNvPr id="42" name="Straight Arrow Connector 41">
            <a:extLst>
              <a:ext uri="{FF2B5EF4-FFF2-40B4-BE49-F238E27FC236}">
                <a16:creationId xmlns:a16="http://schemas.microsoft.com/office/drawing/2014/main" id="{F1A8B6EE-0289-4C7A-9B33-9A0B2FF173DC}"/>
              </a:ext>
            </a:extLst>
          </p:cNvPr>
          <p:cNvCxnSpPr>
            <a:cxnSpLocks/>
          </p:cNvCxnSpPr>
          <p:nvPr/>
        </p:nvCxnSpPr>
        <p:spPr>
          <a:xfrm>
            <a:off x="1887959" y="1875034"/>
            <a:ext cx="1" cy="764342"/>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2758F0F-D08E-41AA-8E69-F400C3DD0412}"/>
              </a:ext>
            </a:extLst>
          </p:cNvPr>
          <p:cNvCxnSpPr>
            <a:cxnSpLocks/>
          </p:cNvCxnSpPr>
          <p:nvPr/>
        </p:nvCxnSpPr>
        <p:spPr>
          <a:xfrm>
            <a:off x="2459428" y="1593652"/>
            <a:ext cx="12645" cy="1030343"/>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A84F559-E74C-4CE4-A67F-155E198C55A0}"/>
              </a:ext>
            </a:extLst>
          </p:cNvPr>
          <p:cNvCxnSpPr>
            <a:cxnSpLocks/>
          </p:cNvCxnSpPr>
          <p:nvPr/>
        </p:nvCxnSpPr>
        <p:spPr>
          <a:xfrm>
            <a:off x="3072629" y="1859653"/>
            <a:ext cx="1" cy="764342"/>
          </a:xfrm>
          <a:prstGeom prst="straightConnector1">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BDF9B6-5A89-4FEF-A9FC-9277FA4FF219}"/>
              </a:ext>
            </a:extLst>
          </p:cNvPr>
          <p:cNvSpPr txBox="1"/>
          <p:nvPr/>
        </p:nvSpPr>
        <p:spPr>
          <a:xfrm>
            <a:off x="1411723" y="1534160"/>
            <a:ext cx="793487"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Chassis</a:t>
            </a:r>
            <a:endParaRPr lang="en-GB" sz="2100" kern="1200" dirty="0">
              <a:solidFill>
                <a:schemeClr val="tx2"/>
              </a:solidFill>
              <a:latin typeface="+mn-lt"/>
              <a:ea typeface="+mn-ea"/>
              <a:cs typeface="+mn-cs"/>
            </a:endParaRPr>
          </a:p>
        </p:txBody>
      </p:sp>
      <p:sp>
        <p:nvSpPr>
          <p:cNvPr id="46" name="TextBox 45">
            <a:extLst>
              <a:ext uri="{FF2B5EF4-FFF2-40B4-BE49-F238E27FC236}">
                <a16:creationId xmlns:a16="http://schemas.microsoft.com/office/drawing/2014/main" id="{3B158AFF-118D-490A-91ED-EECC796913FE}"/>
              </a:ext>
            </a:extLst>
          </p:cNvPr>
          <p:cNvSpPr txBox="1"/>
          <p:nvPr/>
        </p:nvSpPr>
        <p:spPr>
          <a:xfrm>
            <a:off x="2007364" y="1219605"/>
            <a:ext cx="737381"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Engine</a:t>
            </a:r>
            <a:endParaRPr lang="en-GB" sz="2100" kern="1200" dirty="0">
              <a:solidFill>
                <a:schemeClr val="tx2"/>
              </a:solidFill>
              <a:latin typeface="+mn-lt"/>
              <a:ea typeface="+mn-ea"/>
              <a:cs typeface="+mn-cs"/>
            </a:endParaRPr>
          </a:p>
        </p:txBody>
      </p:sp>
      <p:sp>
        <p:nvSpPr>
          <p:cNvPr id="47" name="TextBox 46">
            <a:extLst>
              <a:ext uri="{FF2B5EF4-FFF2-40B4-BE49-F238E27FC236}">
                <a16:creationId xmlns:a16="http://schemas.microsoft.com/office/drawing/2014/main" id="{898610E9-E789-468B-8483-BF44437B6B53}"/>
              </a:ext>
            </a:extLst>
          </p:cNvPr>
          <p:cNvSpPr txBox="1"/>
          <p:nvPr/>
        </p:nvSpPr>
        <p:spPr>
          <a:xfrm>
            <a:off x="2800851" y="1504845"/>
            <a:ext cx="552780"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Paint</a:t>
            </a:r>
            <a:endParaRPr lang="en-GB" sz="2100" kern="1200" dirty="0">
              <a:solidFill>
                <a:schemeClr val="tx2"/>
              </a:solidFill>
              <a:latin typeface="+mn-lt"/>
              <a:ea typeface="+mn-ea"/>
              <a:cs typeface="+mn-cs"/>
            </a:endParaRPr>
          </a:p>
        </p:txBody>
      </p:sp>
      <p:sp>
        <p:nvSpPr>
          <p:cNvPr id="48" name="Oval 47">
            <a:extLst>
              <a:ext uri="{FF2B5EF4-FFF2-40B4-BE49-F238E27FC236}">
                <a16:creationId xmlns:a16="http://schemas.microsoft.com/office/drawing/2014/main" id="{349179CC-D29F-4F47-86BD-0B5F2F5311D6}"/>
              </a:ext>
            </a:extLst>
          </p:cNvPr>
          <p:cNvSpPr/>
          <p:nvPr/>
        </p:nvSpPr>
        <p:spPr>
          <a:xfrm>
            <a:off x="9611196" y="1875034"/>
            <a:ext cx="888990" cy="3500026"/>
          </a:xfrm>
          <a:prstGeom prst="ellipse">
            <a:avLst/>
          </a:prstGeom>
          <a:noFill/>
          <a:ln w="317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148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What Is Pipelining?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161518" cy="4948335"/>
          </a:xfrm>
        </p:spPr>
        <p:txBody>
          <a:bodyPr/>
          <a:lstStyle/>
          <a:p>
            <a:r>
              <a:rPr lang="en-GB" dirty="0"/>
              <a:t>We arrange for the different phases of execution to be overlapped. We aim to exploit “temporal” parallelism. </a:t>
            </a:r>
          </a:p>
          <a:p>
            <a:r>
              <a:rPr lang="en-GB" dirty="0"/>
              <a:t>How are latency and throughput affected?</a:t>
            </a:r>
            <a:endParaRPr lang="en-US" dirty="0"/>
          </a:p>
        </p:txBody>
      </p:sp>
      <p:pic>
        <p:nvPicPr>
          <p:cNvPr id="4" name="Picture 2" descr="Image result for car production pipeline">
            <a:extLst>
              <a:ext uri="{FF2B5EF4-FFF2-40B4-BE49-F238E27FC236}">
                <a16:creationId xmlns:a16="http://schemas.microsoft.com/office/drawing/2014/main" id="{025E5AB6-19CA-4980-ADBC-5C608A149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944" y="1819649"/>
            <a:ext cx="4941455" cy="3218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933DF4-C260-47EA-9B4A-A2D3D6390553}"/>
              </a:ext>
            </a:extLst>
          </p:cNvPr>
          <p:cNvSpPr txBox="1"/>
          <p:nvPr/>
        </p:nvSpPr>
        <p:spPr>
          <a:xfrm>
            <a:off x="6640943" y="5200073"/>
            <a:ext cx="4941455"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mn-lt"/>
                <a:ea typeface="+mn-ea"/>
                <a:cs typeface="+mn-cs"/>
              </a:rPr>
              <a:t>Volkswagen Beetle Assembly Line</a:t>
            </a:r>
            <a:br>
              <a:rPr lang="en-GB" sz="1400" kern="1200" dirty="0">
                <a:solidFill>
                  <a:schemeClr val="tx2"/>
                </a:solidFill>
                <a:latin typeface="+mn-lt"/>
                <a:ea typeface="+mn-ea"/>
                <a:cs typeface="+mn-cs"/>
              </a:rPr>
            </a:br>
            <a:r>
              <a:rPr lang="en-GB" sz="1400" kern="1200" dirty="0">
                <a:solidFill>
                  <a:schemeClr val="tx2"/>
                </a:solidFill>
                <a:latin typeface="+mn-lt"/>
                <a:ea typeface="+mn-ea"/>
                <a:cs typeface="+mn-cs"/>
              </a:rPr>
              <a:t>(</a:t>
            </a:r>
            <a:r>
              <a:rPr lang="en-GB" sz="1400" dirty="0">
                <a:solidFill>
                  <a:schemeClr val="tx2"/>
                </a:solidFill>
                <a:latin typeface="+mn-lt"/>
                <a:ea typeface="+mn-ea"/>
              </a:rPr>
              <a:t>By</a:t>
            </a:r>
            <a:r>
              <a:rPr lang="en-GB" sz="1400" kern="1200" dirty="0">
                <a:solidFill>
                  <a:schemeClr val="tx2"/>
                </a:solidFill>
                <a:latin typeface="+mn-lt"/>
                <a:ea typeface="+mn-ea"/>
                <a:cs typeface="+mn-cs"/>
              </a:rPr>
              <a:t> </a:t>
            </a:r>
            <a:r>
              <a:rPr lang="en-GB" sz="1400" kern="1200" dirty="0">
                <a:solidFill>
                  <a:schemeClr val="tx2"/>
                </a:solidFill>
                <a:latin typeface="+mn-lt"/>
                <a:ea typeface="+mn-ea"/>
                <a:cs typeface="+mn-cs"/>
                <a:hlinkClick r:id="rId4"/>
              </a:rPr>
              <a:t>Alden Jewell</a:t>
            </a:r>
            <a:r>
              <a:rPr lang="en-GB" sz="1400" kern="1200" dirty="0">
                <a:solidFill>
                  <a:schemeClr val="tx2"/>
                </a:solidFill>
                <a:latin typeface="+mn-lt"/>
                <a:ea typeface="+mn-ea"/>
                <a:cs typeface="+mn-cs"/>
              </a:rPr>
              <a:t>, license: </a:t>
            </a:r>
            <a:r>
              <a:rPr lang="en-GB" sz="1400" kern="1200" dirty="0">
                <a:solidFill>
                  <a:schemeClr val="tx2"/>
                </a:solidFill>
                <a:latin typeface="+mn-lt"/>
                <a:ea typeface="+mn-ea"/>
                <a:cs typeface="+mn-cs"/>
                <a:hlinkClick r:id="rId5"/>
              </a:rPr>
              <a:t>CC BY 2.0</a:t>
            </a:r>
            <a:r>
              <a:rPr lang="en-GB" sz="1400" kern="1200" dirty="0">
                <a:solidFill>
                  <a:schemeClr val="tx2"/>
                </a:solidFill>
                <a:latin typeface="+mn-lt"/>
                <a:ea typeface="+mn-ea"/>
                <a:cs typeface="+mn-cs"/>
              </a:rPr>
              <a:t>)</a:t>
            </a:r>
          </a:p>
        </p:txBody>
      </p:sp>
    </p:spTree>
    <p:extLst>
      <p:ext uri="{BB962C8B-B14F-4D97-AF65-F5344CB8AC3E}">
        <p14:creationId xmlns:p14="http://schemas.microsoft.com/office/powerpoint/2010/main" val="93462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Pipelining and Maintaining Correctness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We can break the execution of instructions into stages and overlap the execution</a:t>
            </a:r>
            <a:br>
              <a:rPr lang="en-GB" dirty="0"/>
            </a:br>
            <a:r>
              <a:rPr lang="en-GB" dirty="0"/>
              <a:t>of different instructions.</a:t>
            </a:r>
          </a:p>
          <a:p>
            <a:pPr>
              <a:buFont typeface="Arial" panose="020B0604020202020204" pitchFamily="34" charset="0"/>
              <a:buChar char="•"/>
            </a:pPr>
            <a:r>
              <a:rPr lang="en-GB" dirty="0"/>
              <a:t>We need to ensure that the results produced by our new pipelined processor are no</a:t>
            </a:r>
            <a:br>
              <a:rPr lang="en-GB" dirty="0"/>
            </a:br>
            <a:r>
              <a:rPr lang="en-GB" dirty="0"/>
              <a:t> different to the unpipelined one.</a:t>
            </a:r>
          </a:p>
          <a:p>
            <a:pPr>
              <a:buFont typeface="Arial" panose="020B0604020202020204" pitchFamily="34" charset="0"/>
              <a:buChar char="•"/>
            </a:pPr>
            <a:r>
              <a:rPr lang="en-GB" dirty="0"/>
              <a:t>What sort of situations could cause problems once we pipeline our processor?</a:t>
            </a:r>
            <a:endParaRPr lang="en-US" dirty="0"/>
          </a:p>
        </p:txBody>
      </p:sp>
    </p:spTree>
    <p:extLst>
      <p:ext uri="{BB962C8B-B14F-4D97-AF65-F5344CB8AC3E}">
        <p14:creationId xmlns:p14="http://schemas.microsoft.com/office/powerpoint/2010/main" val="252383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Pipelining</a:t>
            </a:r>
            <a:endParaRPr lang="en-US" dirty="0"/>
          </a:p>
        </p:txBody>
      </p:sp>
      <p:sp>
        <p:nvSpPr>
          <p:cNvPr id="4" name="TextBox 3">
            <a:extLst>
              <a:ext uri="{FF2B5EF4-FFF2-40B4-BE49-F238E27FC236}">
                <a16:creationId xmlns:a16="http://schemas.microsoft.com/office/drawing/2014/main" id="{E3BDBC09-AFEB-44E5-9813-6ACF548872A6}"/>
              </a:ext>
            </a:extLst>
          </p:cNvPr>
          <p:cNvSpPr txBox="1"/>
          <p:nvPr/>
        </p:nvSpPr>
        <p:spPr>
          <a:xfrm>
            <a:off x="7789934" y="1231058"/>
            <a:ext cx="3442361" cy="431964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dirty="0">
              <a:solidFill>
                <a:schemeClr val="tx2"/>
              </a:solidFill>
              <a:latin typeface="+mn-lt"/>
              <a:ea typeface="+mn-ea"/>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Clock period = T + C</a:t>
            </a: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Now, if we create two pipeline stages:</a:t>
            </a:r>
            <a:br>
              <a:rPr lang="en-GB" sz="2100" dirty="0">
                <a:solidFill>
                  <a:schemeClr val="tx2"/>
                </a:solidFill>
                <a:latin typeface="+mn-lt"/>
                <a:ea typeface="+mn-ea"/>
              </a:rPr>
            </a:br>
            <a:endParaRPr lang="en-GB" sz="2100" dirty="0">
              <a:solidFill>
                <a:schemeClr val="tx2"/>
              </a:solidFill>
              <a:latin typeface="+mn-lt"/>
              <a:ea typeface="+mn-ea"/>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Clock period = T/2 + C</a:t>
            </a:r>
            <a:br>
              <a:rPr lang="en-GB" sz="2100" dirty="0">
                <a:solidFill>
                  <a:schemeClr val="tx2"/>
                </a:solidFill>
                <a:latin typeface="+mn-lt"/>
                <a:ea typeface="+mn-ea"/>
              </a:rPr>
            </a:br>
            <a:endParaRPr lang="en-GB" sz="2100" dirty="0">
              <a:solidFill>
                <a:schemeClr val="tx2"/>
              </a:solidFill>
              <a:latin typeface="+mn-lt"/>
              <a:ea typeface="+mn-ea"/>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If C is small, our </a:t>
            </a:r>
            <a:r>
              <a:rPr lang="en-GB" sz="2100" dirty="0">
                <a:solidFill>
                  <a:schemeClr val="tx2"/>
                </a:solidFill>
                <a:latin typeface="+mn-lt"/>
                <a:ea typeface="+mn-ea"/>
              </a:rPr>
              <a:t>clock frequency has almost doubled.</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Hence, our </a:t>
            </a:r>
            <a:r>
              <a:rPr lang="en-GB" sz="2100" b="1" dirty="0">
                <a:solidFill>
                  <a:schemeClr val="tx2"/>
                </a:solidFill>
                <a:latin typeface="+mn-lt"/>
                <a:ea typeface="+mn-ea"/>
              </a:rPr>
              <a:t>throughput</a:t>
            </a:r>
            <a:r>
              <a:rPr lang="en-GB" sz="2100" dirty="0">
                <a:solidFill>
                  <a:schemeClr val="tx2"/>
                </a:solidFill>
                <a:latin typeface="+mn-lt"/>
                <a:ea typeface="+mn-ea"/>
              </a:rPr>
              <a:t> will double, too.</a:t>
            </a:r>
            <a:endParaRPr lang="en-GB" sz="21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80390E86-1019-4DE7-80CD-206BD88DAB81}"/>
              </a:ext>
            </a:extLst>
          </p:cNvPr>
          <p:cNvSpPr txBox="1"/>
          <p:nvPr/>
        </p:nvSpPr>
        <p:spPr>
          <a:xfrm>
            <a:off x="3506035" y="5327611"/>
            <a:ext cx="1821632"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Pipelining</a:t>
            </a:r>
            <a:br>
              <a:rPr lang="en-GB" sz="2100" kern="1200" dirty="0">
                <a:solidFill>
                  <a:schemeClr val="tx2"/>
                </a:solidFill>
                <a:latin typeface="+mn-lt"/>
                <a:ea typeface="+mn-ea"/>
                <a:cs typeface="+mn-cs"/>
              </a:rPr>
            </a:br>
            <a:r>
              <a:rPr lang="en-GB" sz="2100" dirty="0">
                <a:solidFill>
                  <a:schemeClr val="tx2"/>
                </a:solidFill>
                <a:latin typeface="+mn-lt"/>
                <a:ea typeface="+mn-ea"/>
              </a:rPr>
              <a:t>register</a:t>
            </a:r>
            <a:endParaRPr lang="en-GB" sz="2100" kern="1200" dirty="0">
              <a:solidFill>
                <a:schemeClr val="tx2"/>
              </a:solidFill>
              <a:latin typeface="+mn-lt"/>
              <a:ea typeface="+mn-ea"/>
              <a:cs typeface="+mn-cs"/>
            </a:endParaRPr>
          </a:p>
        </p:txBody>
      </p:sp>
      <p:grpSp>
        <p:nvGrpSpPr>
          <p:cNvPr id="6" name="Group 5">
            <a:extLst>
              <a:ext uri="{FF2B5EF4-FFF2-40B4-BE49-F238E27FC236}">
                <a16:creationId xmlns:a16="http://schemas.microsoft.com/office/drawing/2014/main" id="{3E636817-C690-4CE3-BA4D-8D014E0A84F6}"/>
              </a:ext>
            </a:extLst>
          </p:cNvPr>
          <p:cNvGrpSpPr/>
          <p:nvPr/>
        </p:nvGrpSpPr>
        <p:grpSpPr>
          <a:xfrm>
            <a:off x="1404986" y="1583883"/>
            <a:ext cx="5624010" cy="3805725"/>
            <a:chOff x="266171" y="1297522"/>
            <a:chExt cx="7332140" cy="4961604"/>
          </a:xfrm>
        </p:grpSpPr>
        <p:sp>
          <p:nvSpPr>
            <p:cNvPr id="7" name="Rectangle 6">
              <a:extLst>
                <a:ext uri="{FF2B5EF4-FFF2-40B4-BE49-F238E27FC236}">
                  <a16:creationId xmlns:a16="http://schemas.microsoft.com/office/drawing/2014/main" id="{EFD3CC5E-DE03-4C53-8815-720A2A5AB607}"/>
                </a:ext>
              </a:extLst>
            </p:cNvPr>
            <p:cNvSpPr/>
            <p:nvPr/>
          </p:nvSpPr>
          <p:spPr>
            <a:xfrm>
              <a:off x="1347815" y="1675079"/>
              <a:ext cx="734527" cy="1613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loud 7">
              <a:extLst>
                <a:ext uri="{FF2B5EF4-FFF2-40B4-BE49-F238E27FC236}">
                  <a16:creationId xmlns:a16="http://schemas.microsoft.com/office/drawing/2014/main" id="{4DA32518-3C6F-40E4-A834-9CD5821B59D7}"/>
                </a:ext>
              </a:extLst>
            </p:cNvPr>
            <p:cNvSpPr/>
            <p:nvPr/>
          </p:nvSpPr>
          <p:spPr>
            <a:xfrm>
              <a:off x="2543793" y="1773512"/>
              <a:ext cx="3392216" cy="1433813"/>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443C8ED6-ED6F-48CD-8B66-6B650FA236A7}"/>
                </a:ext>
              </a:extLst>
            </p:cNvPr>
            <p:cNvCxnSpPr>
              <a:cxnSpLocks/>
              <a:endCxn id="8" idx="2"/>
            </p:cNvCxnSpPr>
            <p:nvPr/>
          </p:nvCxnSpPr>
          <p:spPr>
            <a:xfrm>
              <a:off x="2082342" y="2473550"/>
              <a:ext cx="471973" cy="168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75197C2-368D-49E6-868E-ECC9C68E3393}"/>
                </a:ext>
              </a:extLst>
            </p:cNvPr>
            <p:cNvCxnSpPr>
              <a:cxnSpLocks/>
            </p:cNvCxnSpPr>
            <p:nvPr/>
          </p:nvCxnSpPr>
          <p:spPr>
            <a:xfrm>
              <a:off x="5936009" y="2486423"/>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4BA921F-BAC3-4091-AB38-697D502C3B35}"/>
                </a:ext>
              </a:extLst>
            </p:cNvPr>
            <p:cNvCxnSpPr>
              <a:cxnSpLocks/>
            </p:cNvCxnSpPr>
            <p:nvPr/>
          </p:nvCxnSpPr>
          <p:spPr>
            <a:xfrm>
              <a:off x="881491" y="2473550"/>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B096A4F-DDEF-483B-834D-19BC7A44B769}"/>
                </a:ext>
              </a:extLst>
            </p:cNvPr>
            <p:cNvCxnSpPr>
              <a:cxnSpLocks/>
            </p:cNvCxnSpPr>
            <p:nvPr/>
          </p:nvCxnSpPr>
          <p:spPr>
            <a:xfrm>
              <a:off x="7126338" y="2486423"/>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75D103F7-CDAF-440B-9862-9BAB8D3B7901}"/>
                </a:ext>
              </a:extLst>
            </p:cNvPr>
            <p:cNvSpPr/>
            <p:nvPr/>
          </p:nvSpPr>
          <p:spPr>
            <a:xfrm>
              <a:off x="2550775" y="4642157"/>
              <a:ext cx="845580" cy="797951"/>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67A5FA67-521D-4E5F-B393-80919CA152B0}"/>
                </a:ext>
              </a:extLst>
            </p:cNvPr>
            <p:cNvCxnSpPr>
              <a:cxnSpLocks/>
            </p:cNvCxnSpPr>
            <p:nvPr/>
          </p:nvCxnSpPr>
          <p:spPr>
            <a:xfrm flipV="1">
              <a:off x="2086987" y="5014103"/>
              <a:ext cx="47608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8F5421-F238-4A65-8FFA-4EEB81FBE795}"/>
                </a:ext>
              </a:extLst>
            </p:cNvPr>
            <p:cNvCxnSpPr>
              <a:cxnSpLocks/>
              <a:stCxn id="20" idx="0"/>
            </p:cNvCxnSpPr>
            <p:nvPr/>
          </p:nvCxnSpPr>
          <p:spPr>
            <a:xfrm flipV="1">
              <a:off x="5890917" y="5026976"/>
              <a:ext cx="517065" cy="399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46615B-8114-4211-93FD-C4BB30B47FE8}"/>
                </a:ext>
              </a:extLst>
            </p:cNvPr>
            <p:cNvCxnSpPr>
              <a:cxnSpLocks/>
            </p:cNvCxnSpPr>
            <p:nvPr/>
          </p:nvCxnSpPr>
          <p:spPr>
            <a:xfrm>
              <a:off x="881491" y="5014103"/>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0222D5-7916-4762-8E75-B5CC854DA250}"/>
                </a:ext>
              </a:extLst>
            </p:cNvPr>
            <p:cNvCxnSpPr>
              <a:cxnSpLocks/>
            </p:cNvCxnSpPr>
            <p:nvPr/>
          </p:nvCxnSpPr>
          <p:spPr>
            <a:xfrm>
              <a:off x="7126338" y="5026976"/>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5A6502-FD74-44C0-877F-E0DACD2D7AD8}"/>
                </a:ext>
              </a:extLst>
            </p:cNvPr>
            <p:cNvCxnSpPr>
              <a:cxnSpLocks/>
            </p:cNvCxnSpPr>
            <p:nvPr/>
          </p:nvCxnSpPr>
          <p:spPr>
            <a:xfrm>
              <a:off x="3396355" y="5041132"/>
              <a:ext cx="45670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584879-AEA9-4E75-905D-967104F5B882}"/>
                </a:ext>
              </a:extLst>
            </p:cNvPr>
            <p:cNvCxnSpPr>
              <a:cxnSpLocks/>
            </p:cNvCxnSpPr>
            <p:nvPr/>
          </p:nvCxnSpPr>
          <p:spPr>
            <a:xfrm>
              <a:off x="4579702" y="5022980"/>
              <a:ext cx="4719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0" name="Cloud 19">
              <a:extLst>
                <a:ext uri="{FF2B5EF4-FFF2-40B4-BE49-F238E27FC236}">
                  <a16:creationId xmlns:a16="http://schemas.microsoft.com/office/drawing/2014/main" id="{F848EB8F-2BE5-4F32-B187-E790D1D591B3}"/>
                </a:ext>
              </a:extLst>
            </p:cNvPr>
            <p:cNvSpPr/>
            <p:nvPr/>
          </p:nvSpPr>
          <p:spPr>
            <a:xfrm>
              <a:off x="5046042" y="4631996"/>
              <a:ext cx="845580" cy="797951"/>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186F42A4-53A2-4AD3-B907-C55F32E9694A}"/>
                </a:ext>
              </a:extLst>
            </p:cNvPr>
            <p:cNvCxnSpPr>
              <a:cxnSpLocks/>
            </p:cNvCxnSpPr>
            <p:nvPr/>
          </p:nvCxnSpPr>
          <p:spPr>
            <a:xfrm>
              <a:off x="6776587" y="3285213"/>
              <a:ext cx="0" cy="184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FD95C7-76E1-4327-9BEE-1354F02EAE08}"/>
                </a:ext>
              </a:extLst>
            </p:cNvPr>
            <p:cNvCxnSpPr>
              <a:cxnSpLocks/>
            </p:cNvCxnSpPr>
            <p:nvPr/>
          </p:nvCxnSpPr>
          <p:spPr>
            <a:xfrm flipH="1">
              <a:off x="896179" y="3473239"/>
              <a:ext cx="58804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6740D4-7C22-42E0-B18E-1F424E447730}"/>
                </a:ext>
              </a:extLst>
            </p:cNvPr>
            <p:cNvCxnSpPr>
              <a:cxnSpLocks/>
            </p:cNvCxnSpPr>
            <p:nvPr/>
          </p:nvCxnSpPr>
          <p:spPr>
            <a:xfrm flipH="1">
              <a:off x="885335" y="6036834"/>
              <a:ext cx="58804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49A10-379C-4C87-B672-DC9656D8484D}"/>
                </a:ext>
              </a:extLst>
            </p:cNvPr>
            <p:cNvCxnSpPr>
              <a:cxnSpLocks/>
            </p:cNvCxnSpPr>
            <p:nvPr/>
          </p:nvCxnSpPr>
          <p:spPr>
            <a:xfrm>
              <a:off x="6765743" y="5846334"/>
              <a:ext cx="0" cy="1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8C906D-F0BD-4FDF-B12B-13D933923E6D}"/>
                </a:ext>
              </a:extLst>
            </p:cNvPr>
            <p:cNvCxnSpPr>
              <a:cxnSpLocks/>
            </p:cNvCxnSpPr>
            <p:nvPr/>
          </p:nvCxnSpPr>
          <p:spPr>
            <a:xfrm>
              <a:off x="1707119" y="5843159"/>
              <a:ext cx="0" cy="1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9572F-45C0-4EDA-BB2B-97DAE39C903E}"/>
                </a:ext>
              </a:extLst>
            </p:cNvPr>
            <p:cNvSpPr txBox="1"/>
            <p:nvPr/>
          </p:nvSpPr>
          <p:spPr>
            <a:xfrm>
              <a:off x="299066" y="3320184"/>
              <a:ext cx="585651" cy="379186"/>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mn-lt"/>
                  <a:ea typeface="+mn-ea"/>
                  <a:cs typeface="+mn-cs"/>
                </a:rPr>
                <a:t>clk</a:t>
              </a:r>
            </a:p>
          </p:txBody>
        </p:sp>
        <p:sp>
          <p:nvSpPr>
            <p:cNvPr id="27" name="TextBox 26">
              <a:extLst>
                <a:ext uri="{FF2B5EF4-FFF2-40B4-BE49-F238E27FC236}">
                  <a16:creationId xmlns:a16="http://schemas.microsoft.com/office/drawing/2014/main" id="{F3D73AB1-5FDF-42D1-9D8C-086C3CE336D9}"/>
                </a:ext>
              </a:extLst>
            </p:cNvPr>
            <p:cNvSpPr txBox="1"/>
            <p:nvPr/>
          </p:nvSpPr>
          <p:spPr>
            <a:xfrm>
              <a:off x="266171" y="5879940"/>
              <a:ext cx="585651" cy="379186"/>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clk</a:t>
              </a:r>
            </a:p>
          </p:txBody>
        </p:sp>
        <p:sp>
          <p:nvSpPr>
            <p:cNvPr id="28" name="TextBox 27">
              <a:extLst>
                <a:ext uri="{FF2B5EF4-FFF2-40B4-BE49-F238E27FC236}">
                  <a16:creationId xmlns:a16="http://schemas.microsoft.com/office/drawing/2014/main" id="{4CF1AF22-3607-4071-AD2E-B55734125CC9}"/>
                </a:ext>
              </a:extLst>
            </p:cNvPr>
            <p:cNvSpPr txBox="1"/>
            <p:nvPr/>
          </p:nvSpPr>
          <p:spPr>
            <a:xfrm>
              <a:off x="3210093" y="2189429"/>
              <a:ext cx="2089150" cy="858685"/>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Combinational</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logic</a:t>
              </a:r>
              <a:endParaRPr lang="en-GB" sz="2100" kern="1200" dirty="0">
                <a:solidFill>
                  <a:schemeClr val="tx2"/>
                </a:solidFill>
                <a:latin typeface="+mn-lt"/>
                <a:ea typeface="+mn-ea"/>
                <a:cs typeface="+mn-cs"/>
              </a:endParaRPr>
            </a:p>
          </p:txBody>
        </p:sp>
        <p:cxnSp>
          <p:nvCxnSpPr>
            <p:cNvPr id="29" name="Straight Connector 28">
              <a:extLst>
                <a:ext uri="{FF2B5EF4-FFF2-40B4-BE49-F238E27FC236}">
                  <a16:creationId xmlns:a16="http://schemas.microsoft.com/office/drawing/2014/main" id="{EE36B565-DEA2-45CF-A701-9D9A5FC7187C}"/>
                </a:ext>
              </a:extLst>
            </p:cNvPr>
            <p:cNvCxnSpPr>
              <a:cxnSpLocks/>
            </p:cNvCxnSpPr>
            <p:nvPr/>
          </p:nvCxnSpPr>
          <p:spPr>
            <a:xfrm>
              <a:off x="4204419" y="5843159"/>
              <a:ext cx="0" cy="1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0BBFDCF-492A-411F-BA9D-B36B9F92DC80}"/>
                </a:ext>
              </a:extLst>
            </p:cNvPr>
            <p:cNvSpPr txBox="1"/>
            <p:nvPr/>
          </p:nvSpPr>
          <p:spPr>
            <a:xfrm>
              <a:off x="3940885" y="1297522"/>
              <a:ext cx="548755" cy="295054"/>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a:t>
              </a:r>
            </a:p>
          </p:txBody>
        </p:sp>
        <p:cxnSp>
          <p:nvCxnSpPr>
            <p:cNvPr id="31" name="Straight Arrow Connector 30">
              <a:extLst>
                <a:ext uri="{FF2B5EF4-FFF2-40B4-BE49-F238E27FC236}">
                  <a16:creationId xmlns:a16="http://schemas.microsoft.com/office/drawing/2014/main" id="{FE4C6CDA-E369-4203-A590-F36BA225B29E}"/>
                </a:ext>
              </a:extLst>
            </p:cNvPr>
            <p:cNvCxnSpPr>
              <a:stCxn id="30" idx="3"/>
            </p:cNvCxnSpPr>
            <p:nvPr/>
          </p:nvCxnSpPr>
          <p:spPr>
            <a:xfrm>
              <a:off x="4489640" y="1445049"/>
              <a:ext cx="191834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59A70B-48C0-4CD0-AB1D-2036FEC70828}"/>
                </a:ext>
              </a:extLst>
            </p:cNvPr>
            <p:cNvCxnSpPr>
              <a:stCxn id="30" idx="1"/>
            </p:cNvCxnSpPr>
            <p:nvPr/>
          </p:nvCxnSpPr>
          <p:spPr>
            <a:xfrm flipH="1">
              <a:off x="2082342" y="1445049"/>
              <a:ext cx="185854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C4C3A99-2D6F-490C-8740-F8AA54716B74}"/>
                </a:ext>
              </a:extLst>
            </p:cNvPr>
            <p:cNvSpPr txBox="1"/>
            <p:nvPr/>
          </p:nvSpPr>
          <p:spPr>
            <a:xfrm>
              <a:off x="5192779" y="4265594"/>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T/2</a:t>
              </a:r>
            </a:p>
          </p:txBody>
        </p:sp>
        <p:sp>
          <p:nvSpPr>
            <p:cNvPr id="34" name="TextBox 33">
              <a:extLst>
                <a:ext uri="{FF2B5EF4-FFF2-40B4-BE49-F238E27FC236}">
                  <a16:creationId xmlns:a16="http://schemas.microsoft.com/office/drawing/2014/main" id="{E4CAB37D-066C-48DA-8914-A7FCC7D1FE27}"/>
                </a:ext>
              </a:extLst>
            </p:cNvPr>
            <p:cNvSpPr txBox="1"/>
            <p:nvPr/>
          </p:nvSpPr>
          <p:spPr>
            <a:xfrm>
              <a:off x="2776190" y="4265581"/>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T/2</a:t>
              </a:r>
            </a:p>
          </p:txBody>
        </p:sp>
        <p:sp>
          <p:nvSpPr>
            <p:cNvPr id="35" name="TextBox 34">
              <a:extLst>
                <a:ext uri="{FF2B5EF4-FFF2-40B4-BE49-F238E27FC236}">
                  <a16:creationId xmlns:a16="http://schemas.microsoft.com/office/drawing/2014/main" id="{52D32325-C8DC-4271-93FC-639C0340751F}"/>
                </a:ext>
              </a:extLst>
            </p:cNvPr>
            <p:cNvSpPr txBox="1"/>
            <p:nvPr/>
          </p:nvSpPr>
          <p:spPr>
            <a:xfrm>
              <a:off x="1461871" y="1298503"/>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a:t>
              </a:r>
              <a:endParaRPr lang="en-GB" sz="2100" kern="1200" dirty="0">
                <a:solidFill>
                  <a:schemeClr val="tx2"/>
                </a:solidFill>
                <a:latin typeface="+mn-lt"/>
                <a:ea typeface="+mn-ea"/>
                <a:cs typeface="+mn-cs"/>
              </a:endParaRPr>
            </a:p>
          </p:txBody>
        </p:sp>
        <p:cxnSp>
          <p:nvCxnSpPr>
            <p:cNvPr id="36" name="Straight Arrow Connector 35">
              <a:extLst>
                <a:ext uri="{FF2B5EF4-FFF2-40B4-BE49-F238E27FC236}">
                  <a16:creationId xmlns:a16="http://schemas.microsoft.com/office/drawing/2014/main" id="{89750B49-8BAC-4F35-A8B5-D7227F7EBA84}"/>
                </a:ext>
              </a:extLst>
            </p:cNvPr>
            <p:cNvCxnSpPr>
              <a:cxnSpLocks/>
            </p:cNvCxnSpPr>
            <p:nvPr/>
          </p:nvCxnSpPr>
          <p:spPr>
            <a:xfrm>
              <a:off x="1887067" y="1443927"/>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1C5CFDA-3BC4-46DD-9DB7-755B45092CF2}"/>
                </a:ext>
              </a:extLst>
            </p:cNvPr>
            <p:cNvCxnSpPr/>
            <p:nvPr/>
          </p:nvCxnSpPr>
          <p:spPr>
            <a:xfrm flipH="1">
              <a:off x="1353464" y="1443927"/>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CC460DF-4522-42F7-8F21-610341F3A230}"/>
                </a:ext>
              </a:extLst>
            </p:cNvPr>
            <p:cNvSpPr txBox="1"/>
            <p:nvPr/>
          </p:nvSpPr>
          <p:spPr>
            <a:xfrm>
              <a:off x="1456222" y="3857016"/>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a:t>
              </a:r>
              <a:endParaRPr lang="en-GB" sz="2100" kern="1200" dirty="0">
                <a:solidFill>
                  <a:schemeClr val="tx2"/>
                </a:solidFill>
                <a:latin typeface="+mn-lt"/>
                <a:ea typeface="+mn-ea"/>
                <a:cs typeface="+mn-cs"/>
              </a:endParaRPr>
            </a:p>
          </p:txBody>
        </p:sp>
        <p:cxnSp>
          <p:nvCxnSpPr>
            <p:cNvPr id="39" name="Straight Arrow Connector 38">
              <a:extLst>
                <a:ext uri="{FF2B5EF4-FFF2-40B4-BE49-F238E27FC236}">
                  <a16:creationId xmlns:a16="http://schemas.microsoft.com/office/drawing/2014/main" id="{2F56B891-A166-41CB-815E-4665B043D9F8}"/>
                </a:ext>
              </a:extLst>
            </p:cNvPr>
            <p:cNvCxnSpPr>
              <a:cxnSpLocks/>
            </p:cNvCxnSpPr>
            <p:nvPr/>
          </p:nvCxnSpPr>
          <p:spPr>
            <a:xfrm>
              <a:off x="1881418" y="4002440"/>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DF08B1-F39C-4F6D-9EA5-B8DD79A9EF32}"/>
                </a:ext>
              </a:extLst>
            </p:cNvPr>
            <p:cNvCxnSpPr/>
            <p:nvPr/>
          </p:nvCxnSpPr>
          <p:spPr>
            <a:xfrm flipH="1">
              <a:off x="1347815" y="4002440"/>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F7F1188-06C8-4CEE-AB3E-B236EC9B21E7}"/>
                </a:ext>
              </a:extLst>
            </p:cNvPr>
            <p:cNvSpPr txBox="1"/>
            <p:nvPr/>
          </p:nvSpPr>
          <p:spPr>
            <a:xfrm>
              <a:off x="3959231" y="3855412"/>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a:t>
              </a:r>
              <a:endParaRPr lang="en-GB" sz="2100" kern="1200" dirty="0">
                <a:solidFill>
                  <a:schemeClr val="tx2"/>
                </a:solidFill>
                <a:latin typeface="+mn-lt"/>
                <a:ea typeface="+mn-ea"/>
                <a:cs typeface="+mn-cs"/>
              </a:endParaRPr>
            </a:p>
          </p:txBody>
        </p:sp>
        <p:cxnSp>
          <p:nvCxnSpPr>
            <p:cNvPr id="42" name="Straight Arrow Connector 41">
              <a:extLst>
                <a:ext uri="{FF2B5EF4-FFF2-40B4-BE49-F238E27FC236}">
                  <a16:creationId xmlns:a16="http://schemas.microsoft.com/office/drawing/2014/main" id="{A503B5AB-235D-4424-8A9B-36E883512702}"/>
                </a:ext>
              </a:extLst>
            </p:cNvPr>
            <p:cNvCxnSpPr>
              <a:cxnSpLocks/>
            </p:cNvCxnSpPr>
            <p:nvPr/>
          </p:nvCxnSpPr>
          <p:spPr>
            <a:xfrm>
              <a:off x="4384427" y="4000836"/>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919C227-C946-4516-9DF7-3F0655DA7462}"/>
                </a:ext>
              </a:extLst>
            </p:cNvPr>
            <p:cNvCxnSpPr/>
            <p:nvPr/>
          </p:nvCxnSpPr>
          <p:spPr>
            <a:xfrm flipH="1">
              <a:off x="3850824" y="4000836"/>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EF7E306-22E9-470F-833F-E09B39B61FB5}"/>
                </a:ext>
              </a:extLst>
            </p:cNvPr>
            <p:cNvSpPr txBox="1"/>
            <p:nvPr/>
          </p:nvSpPr>
          <p:spPr>
            <a:xfrm>
              <a:off x="6505867" y="3855412"/>
              <a:ext cx="512064"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a:t>
              </a:r>
              <a:endParaRPr lang="en-GB" sz="2100" kern="1200" dirty="0">
                <a:solidFill>
                  <a:schemeClr val="tx2"/>
                </a:solidFill>
                <a:latin typeface="+mn-lt"/>
                <a:ea typeface="+mn-ea"/>
                <a:cs typeface="+mn-cs"/>
              </a:endParaRPr>
            </a:p>
          </p:txBody>
        </p:sp>
        <p:cxnSp>
          <p:nvCxnSpPr>
            <p:cNvPr id="45" name="Straight Arrow Connector 44">
              <a:extLst>
                <a:ext uri="{FF2B5EF4-FFF2-40B4-BE49-F238E27FC236}">
                  <a16:creationId xmlns:a16="http://schemas.microsoft.com/office/drawing/2014/main" id="{AA09E015-5D68-448A-A95B-AC375F71DC32}"/>
                </a:ext>
              </a:extLst>
            </p:cNvPr>
            <p:cNvCxnSpPr>
              <a:cxnSpLocks/>
            </p:cNvCxnSpPr>
            <p:nvPr/>
          </p:nvCxnSpPr>
          <p:spPr>
            <a:xfrm>
              <a:off x="6931063" y="4000836"/>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6B1465-CD5B-4D50-BE13-849A6F8574BD}"/>
                </a:ext>
              </a:extLst>
            </p:cNvPr>
            <p:cNvCxnSpPr/>
            <p:nvPr/>
          </p:nvCxnSpPr>
          <p:spPr>
            <a:xfrm flipH="1">
              <a:off x="6397460" y="4000836"/>
              <a:ext cx="17373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3D1C46-530E-442A-B654-E339DA9B8632}"/>
                </a:ext>
              </a:extLst>
            </p:cNvPr>
            <p:cNvCxnSpPr>
              <a:cxnSpLocks/>
            </p:cNvCxnSpPr>
            <p:nvPr/>
          </p:nvCxnSpPr>
          <p:spPr>
            <a:xfrm flipH="1" flipV="1">
              <a:off x="1720377" y="2992790"/>
              <a:ext cx="184316"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721082-9CE6-4140-B677-9F654BFDA71B}"/>
                </a:ext>
              </a:extLst>
            </p:cNvPr>
            <p:cNvCxnSpPr>
              <a:cxnSpLocks/>
            </p:cNvCxnSpPr>
            <p:nvPr/>
          </p:nvCxnSpPr>
          <p:spPr>
            <a:xfrm flipH="1">
              <a:off x="1540253" y="2989161"/>
              <a:ext cx="180124" cy="30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F55A3C8-621E-47FA-A46C-E4D7C1AED715}"/>
                </a:ext>
              </a:extLst>
            </p:cNvPr>
            <p:cNvSpPr/>
            <p:nvPr/>
          </p:nvSpPr>
          <p:spPr>
            <a:xfrm>
              <a:off x="6392015" y="1671492"/>
              <a:ext cx="734527" cy="1613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0" name="Straight Connector 49">
              <a:extLst>
                <a:ext uri="{FF2B5EF4-FFF2-40B4-BE49-F238E27FC236}">
                  <a16:creationId xmlns:a16="http://schemas.microsoft.com/office/drawing/2014/main" id="{1CE7445B-CA0C-45BE-9754-5F37244D9414}"/>
                </a:ext>
              </a:extLst>
            </p:cNvPr>
            <p:cNvCxnSpPr>
              <a:cxnSpLocks/>
            </p:cNvCxnSpPr>
            <p:nvPr/>
          </p:nvCxnSpPr>
          <p:spPr>
            <a:xfrm flipH="1" flipV="1">
              <a:off x="6764577" y="2989203"/>
              <a:ext cx="184316"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4B2953-4420-4C0F-9260-7EB7DF659BF6}"/>
                </a:ext>
              </a:extLst>
            </p:cNvPr>
            <p:cNvCxnSpPr>
              <a:cxnSpLocks/>
            </p:cNvCxnSpPr>
            <p:nvPr/>
          </p:nvCxnSpPr>
          <p:spPr>
            <a:xfrm flipH="1">
              <a:off x="6584453" y="2985574"/>
              <a:ext cx="180124" cy="30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8A1C70-2E52-46D6-9C93-C0DD0B62DB55}"/>
                </a:ext>
              </a:extLst>
            </p:cNvPr>
            <p:cNvCxnSpPr>
              <a:cxnSpLocks/>
            </p:cNvCxnSpPr>
            <p:nvPr/>
          </p:nvCxnSpPr>
          <p:spPr>
            <a:xfrm>
              <a:off x="1717903" y="3285213"/>
              <a:ext cx="0" cy="184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71ACBEB-08B4-4E3A-8799-1AB786DB6965}"/>
                </a:ext>
              </a:extLst>
            </p:cNvPr>
            <p:cNvSpPr/>
            <p:nvPr/>
          </p:nvSpPr>
          <p:spPr>
            <a:xfrm>
              <a:off x="1345379" y="4224111"/>
              <a:ext cx="734527" cy="1613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id="{421F7C0A-5DED-472E-B407-E6A389D0DB69}"/>
                </a:ext>
              </a:extLst>
            </p:cNvPr>
            <p:cNvCxnSpPr>
              <a:cxnSpLocks/>
            </p:cNvCxnSpPr>
            <p:nvPr/>
          </p:nvCxnSpPr>
          <p:spPr>
            <a:xfrm flipH="1" flipV="1">
              <a:off x="1717941" y="5541822"/>
              <a:ext cx="184316"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948AA2-396B-4826-8B9D-384C7FA6D331}"/>
                </a:ext>
              </a:extLst>
            </p:cNvPr>
            <p:cNvCxnSpPr>
              <a:cxnSpLocks/>
            </p:cNvCxnSpPr>
            <p:nvPr/>
          </p:nvCxnSpPr>
          <p:spPr>
            <a:xfrm flipH="1">
              <a:off x="1537817" y="5538193"/>
              <a:ext cx="180124" cy="30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78EFDD5-D0F1-42AD-AAFB-45A9D273A4F3}"/>
                </a:ext>
              </a:extLst>
            </p:cNvPr>
            <p:cNvSpPr/>
            <p:nvPr/>
          </p:nvSpPr>
          <p:spPr>
            <a:xfrm>
              <a:off x="3825539" y="4221303"/>
              <a:ext cx="734527" cy="1613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7" name="Straight Connector 56">
              <a:extLst>
                <a:ext uri="{FF2B5EF4-FFF2-40B4-BE49-F238E27FC236}">
                  <a16:creationId xmlns:a16="http://schemas.microsoft.com/office/drawing/2014/main" id="{6AEBAE66-3EC9-4D7D-A197-A347872C316C}"/>
                </a:ext>
              </a:extLst>
            </p:cNvPr>
            <p:cNvCxnSpPr>
              <a:cxnSpLocks/>
            </p:cNvCxnSpPr>
            <p:nvPr/>
          </p:nvCxnSpPr>
          <p:spPr>
            <a:xfrm flipH="1" flipV="1">
              <a:off x="4198101" y="5539014"/>
              <a:ext cx="184316"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65BC243-CFC4-4535-963A-A2B6594913AA}"/>
                </a:ext>
              </a:extLst>
            </p:cNvPr>
            <p:cNvCxnSpPr>
              <a:cxnSpLocks/>
            </p:cNvCxnSpPr>
            <p:nvPr/>
          </p:nvCxnSpPr>
          <p:spPr>
            <a:xfrm flipH="1">
              <a:off x="4017977" y="5535385"/>
              <a:ext cx="180124" cy="30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85FFA35-6D96-4689-88DC-27EA02D382AD}"/>
                </a:ext>
              </a:extLst>
            </p:cNvPr>
            <p:cNvSpPr/>
            <p:nvPr/>
          </p:nvSpPr>
          <p:spPr>
            <a:xfrm>
              <a:off x="6387633" y="4227976"/>
              <a:ext cx="734527" cy="16137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a:extLst>
                <a:ext uri="{FF2B5EF4-FFF2-40B4-BE49-F238E27FC236}">
                  <a16:creationId xmlns:a16="http://schemas.microsoft.com/office/drawing/2014/main" id="{000455C1-7FE3-48D6-8DB9-EED02F6C0E0A}"/>
                </a:ext>
              </a:extLst>
            </p:cNvPr>
            <p:cNvCxnSpPr>
              <a:cxnSpLocks/>
            </p:cNvCxnSpPr>
            <p:nvPr/>
          </p:nvCxnSpPr>
          <p:spPr>
            <a:xfrm flipH="1" flipV="1">
              <a:off x="6760195" y="5545687"/>
              <a:ext cx="184316"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6689B4-3143-41AD-81A3-8EFF5097A97B}"/>
                </a:ext>
              </a:extLst>
            </p:cNvPr>
            <p:cNvCxnSpPr>
              <a:cxnSpLocks/>
            </p:cNvCxnSpPr>
            <p:nvPr/>
          </p:nvCxnSpPr>
          <p:spPr>
            <a:xfrm flipH="1">
              <a:off x="6580071" y="5542058"/>
              <a:ext cx="180124" cy="30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816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Pipelining Our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We can insert </a:t>
            </a:r>
            <a:r>
              <a:rPr lang="en-GB" b="1" dirty="0"/>
              <a:t>pipelining registers </a:t>
            </a:r>
            <a:r>
              <a:rPr lang="en-GB" dirty="0"/>
              <a:t>into our processor to divide the logic into different pipeline stages.</a:t>
            </a:r>
          </a:p>
          <a:p>
            <a:pPr>
              <a:buFont typeface="Arial" panose="020B0604020202020204" pitchFamily="34" charset="0"/>
              <a:buChar char="•"/>
            </a:pPr>
            <a:r>
              <a:rPr lang="en-GB" dirty="0"/>
              <a:t>If added carefully, the worst-case delay between any two registers will be reduced.</a:t>
            </a:r>
          </a:p>
          <a:p>
            <a:pPr>
              <a:buFont typeface="Arial" panose="020B0604020202020204" pitchFamily="34" charset="0"/>
              <a:buChar char="•"/>
            </a:pPr>
            <a:r>
              <a:rPr lang="en-GB" dirty="0"/>
              <a:t>We will also need to be careful to pipeline our control signals so that decoded control information accompanies each instruction as they progress down the pipeline.</a:t>
            </a:r>
            <a:endParaRPr lang="en-US" dirty="0"/>
          </a:p>
        </p:txBody>
      </p:sp>
    </p:spTree>
    <p:extLst>
      <p:ext uri="{BB962C8B-B14F-4D97-AF65-F5344CB8AC3E}">
        <p14:creationId xmlns:p14="http://schemas.microsoft.com/office/powerpoint/2010/main" val="399233663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b3c636-2c1a-4a05-9492-676b008f308a"/>
    <ds:schemaRef ds:uri="5602b56c-42e3-46dd-be85-b5975c744898"/>
    <ds:schemaRef ds:uri="http://www.w3.org/XML/1998/namespace"/>
    <ds:schemaRef ds:uri="http://purl.org/dc/dcmitype/"/>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5908</Words>
  <Application>Microsoft Office PowerPoint</Application>
  <PresentationFormat>Widescreen</PresentationFormat>
  <Paragraphs>612</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Courier</vt:lpstr>
      <vt:lpstr>Wingdings</vt:lpstr>
      <vt:lpstr>Arm_PPT_Public</vt:lpstr>
      <vt:lpstr>Pipelining</vt:lpstr>
      <vt:lpstr>Module Syllabus</vt:lpstr>
      <vt:lpstr>Our Simple Processor</vt:lpstr>
      <vt:lpstr>A Simple Processor</vt:lpstr>
      <vt:lpstr>What Is Pipelining?</vt:lpstr>
      <vt:lpstr>What Is Pipelining?</vt:lpstr>
      <vt:lpstr>Pipelining and Maintaining Correctness</vt:lpstr>
      <vt:lpstr>Pipelining</vt:lpstr>
      <vt:lpstr>Pipelining Our Processor</vt:lpstr>
      <vt:lpstr>Pipelining Our Processor</vt:lpstr>
      <vt:lpstr>Pipelining Our Processor</vt:lpstr>
      <vt:lpstr>The Pipeline in Action</vt:lpstr>
      <vt:lpstr>An Ideal Pipeline</vt:lpstr>
      <vt:lpstr>Stalling to Access Memory</vt:lpstr>
      <vt:lpstr>PowerPoint Presentation</vt:lpstr>
      <vt:lpstr>Pipeline Hazards </vt:lpstr>
      <vt:lpstr>Structural Hazard</vt:lpstr>
      <vt:lpstr>Data Dependencies – True Data Dependencies</vt:lpstr>
      <vt:lpstr>Data Dependencies – Name Dependencies</vt:lpstr>
      <vt:lpstr>Data Dependencies – Name Dependencies</vt:lpstr>
      <vt:lpstr>Data Dependencies – Name Dependencies</vt:lpstr>
      <vt:lpstr>Data Hazards</vt:lpstr>
      <vt:lpstr>RAW Hazards</vt:lpstr>
      <vt:lpstr>Data Forwarding</vt:lpstr>
      <vt:lpstr>Data Forwarding</vt:lpstr>
      <vt:lpstr>Load-use delay</vt:lpstr>
      <vt:lpstr>Control Hazards</vt:lpstr>
      <vt:lpstr>Control Hazard</vt:lpstr>
      <vt:lpstr>Control Hazards – Evaluate Branch in Decode Stage</vt:lpstr>
      <vt:lpstr>Control Hazards – Evaluate Branch in Decode Stage</vt:lpstr>
      <vt:lpstr>PowerPoint Presentation</vt:lpstr>
      <vt:lpstr>Pipeline CPI</vt:lpstr>
      <vt:lpstr>An Analytical Model of Performance</vt:lpstr>
      <vt:lpstr>An Analytical Model of Performance</vt:lpstr>
      <vt:lpstr>Optimal Pipeline Depth</vt:lpstr>
      <vt:lpstr>Typical Pipeline Lengths</vt:lpstr>
      <vt:lpstr>Summary</vt:lpstr>
      <vt:lpstr>PowerPoint Presentation</vt:lpstr>
      <vt:lpstr>Diversified Pipelines</vt:lpstr>
      <vt:lpstr>Diversified Pipelines</vt:lpstr>
      <vt:lpstr>Example: Arm10 Pipeline (1999)</vt:lpstr>
      <vt:lpstr>Arm10 Pipeline</vt:lpstr>
      <vt:lpstr>Arm10 Pipeline Hazards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2021-11-30T12:17:59Z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