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49"/>
  </p:notesMasterIdLst>
  <p:handoutMasterIdLst>
    <p:handoutMasterId r:id="rId50"/>
  </p:handoutMasterIdLst>
  <p:sldIdLst>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409" r:id="rId30"/>
    <p:sldId id="410" r:id="rId31"/>
    <p:sldId id="411" r:id="rId32"/>
    <p:sldId id="412" r:id="rId33"/>
    <p:sldId id="413" r:id="rId34"/>
    <p:sldId id="414" r:id="rId35"/>
    <p:sldId id="415" r:id="rId36"/>
    <p:sldId id="416" r:id="rId37"/>
    <p:sldId id="417" r:id="rId38"/>
    <p:sldId id="418" r:id="rId39"/>
    <p:sldId id="419" r:id="rId40"/>
    <p:sldId id="420" r:id="rId41"/>
    <p:sldId id="421" r:id="rId42"/>
    <p:sldId id="422" r:id="rId43"/>
    <p:sldId id="423" r:id="rId44"/>
    <p:sldId id="424" r:id="rId45"/>
    <p:sldId id="425" r:id="rId46"/>
    <p:sldId id="426" r:id="rId47"/>
    <p:sldId id="427" r:id="rId4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8"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0623DA-5F53-4085-ACF9-C15FD935EC55}" v="10" dt="2019-12-16T13:45:12.697"/>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745" autoAdjust="0"/>
    <p:restoredTop sz="54696" autoAdjust="0"/>
  </p:normalViewPr>
  <p:slideViewPr>
    <p:cSldViewPr snapToGrid="0">
      <p:cViewPr varScale="1">
        <p:scale>
          <a:sx n="87" d="100"/>
          <a:sy n="87" d="100"/>
        </p:scale>
        <p:origin x="2634"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11/30/2021</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11/30/2021</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inst.eecs.berkeley.edu/~cs61c/sp05/lectures/L30-dg-pipeline-II.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rm.com/files/pdf/AT-Exploring_the_Design_of_the_Cortex-A15.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hotchips.org/wp-content/uploads/hc_archives/hc13/2_Mon/02arm.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ieeexplore.ieee.org/document/755465"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developer.arm.com/docs/den0024/latest/aarch64-exception-handling/exception-handling-register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lagunita.stanford.edu/c4x/Engineering/CS316/asset/smith.precise_exceptions.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474028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Testing for zero is simple. We could even append a zero flag to each register. This would be set if a zero is written to the register (and otherwise unset). This would mean we could quickly check for zero (i.e., avoiding the need to check all bits in the register are zero).  </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4286026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Idea</a:t>
            </a:r>
            <a:r>
              <a:rPr lang="en-GB" dirty="0"/>
              <a:t>: always execute instruction after branch. Provide opportunity for compiler to fill this “delay slot”</a:t>
            </a:r>
          </a:p>
          <a:p>
            <a:endParaRPr lang="en-GB" b="1" dirty="0"/>
          </a:p>
          <a:p>
            <a:r>
              <a:rPr lang="en-GB" b="1" dirty="0"/>
              <a:t>Example ISAs with branch delay slots: </a:t>
            </a:r>
            <a:r>
              <a:rPr lang="en-GB" dirty="0"/>
              <a:t>MIPS, SPARC, PA-RISC (all early RISC ISAs)</a:t>
            </a:r>
          </a:p>
          <a:p>
            <a:endParaRPr lang="en-GB" dirty="0"/>
          </a:p>
          <a:p>
            <a:r>
              <a:rPr lang="en-GB" b="1" dirty="0"/>
              <a:t>Drawbacks: </a:t>
            </a:r>
            <a:r>
              <a:rPr lang="en-GB" dirty="0"/>
              <a:t>beneficial for simple processors but difficult to justify for even moderately complex designs – the argument is that we are exposing too much of the microarchitecture to the compiler unnecessarily</a:t>
            </a:r>
          </a:p>
          <a:p>
            <a:endParaRPr lang="en-GB" dirty="0"/>
          </a:p>
          <a:p>
            <a:r>
              <a:rPr lang="en-GB" dirty="0"/>
              <a:t>Branch prediction and branch target prediction typically work well, normally the best choice for a pipelined processor. If so, we don’t want extra complexity of dealing with a branch delay slot and potential code size and performance hit when it can’t be filled</a:t>
            </a:r>
          </a:p>
          <a:p>
            <a:endParaRPr lang="en-GB" dirty="0">
              <a:hlinkClick r:id="rId3"/>
            </a:endParaRPr>
          </a:p>
          <a:p>
            <a:endParaRPr lang="en-GB" dirty="0">
              <a:hlinkClick r:id="rId3"/>
            </a:endParaRP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2316762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could find an instruction in the current basic block that is free to move into the branch delay slot or even from the branch target. </a:t>
            </a:r>
          </a:p>
          <a:p>
            <a:endParaRPr lang="en-GB" dirty="0"/>
          </a:p>
          <a:p>
            <a:r>
              <a:rPr lang="en-GB" dirty="0"/>
              <a:t>Obviously, only some instructions will be free to move, the scheduling of others will be restricted because of the data dependencies to other instructions.</a:t>
            </a:r>
          </a:p>
          <a:p>
            <a:endParaRPr lang="en-GB" dirty="0"/>
          </a:p>
          <a:p>
            <a:r>
              <a:rPr lang="en-GB" dirty="0"/>
              <a:t>In practice, we will see that branch prediction is usually a better option. This also prevents the need to make changes to the ISA (hence forcing us to support delay-slots in all processors that support the instruction set).</a:t>
            </a:r>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2053070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1095244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Let’s look at the cost of different types of branches and the impact on CPI.</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769167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many high-performance pipelines, the techniques outlined so far are inadequate as the impact of branches on CPI would be too high.</a:t>
            </a:r>
          </a:p>
          <a:p>
            <a:endParaRPr lang="en-GB" dirty="0"/>
          </a:p>
          <a:p>
            <a:r>
              <a:rPr lang="en-GB" dirty="0"/>
              <a:t>This is particularly true if the pipeline is deep and/or we are fetching and executing multiple instructions per clock cycle (i.e., superscalar processors, see next module).</a:t>
            </a:r>
          </a:p>
          <a:p>
            <a:endParaRPr lang="en-GB" dirty="0">
              <a:hlinkClick r:id="rId3"/>
            </a:endParaRPr>
          </a:p>
          <a:p>
            <a:r>
              <a:rPr lang="en-GB" dirty="0">
                <a:hlinkClick r:id="rId3"/>
              </a:rPr>
              <a:t>https://www.arm.com/files/pdf/AT-Exploring_the_Design_of_the_Cortex-A15.pdf</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2736141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Static branch prediction schemes can be improved through the use of profiling. The compiler can then set prediction bits within the branch instructions that reverse op-code or displacement-based predictions, if necessary. Accuracy is usually in 80-95% range.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208674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Branch Prediction Unit worked by prefetching instructions beyond the fetch stage, decoding branch instructions, calculating branch target addresses, and fetching the target instruction.”</a:t>
            </a:r>
          </a:p>
          <a:p>
            <a:endParaRPr lang="en-US" dirty="0"/>
          </a:p>
          <a:p>
            <a:r>
              <a:rPr lang="en-US" dirty="0"/>
              <a:t>“Under normal operation, branch prediction can be completed before the fetch stage requests the branch instruction so that the instruction at the target of the branch can be speculatively given to the integer unit instead of the branch. This reduces the execution time impact of the branch to zero. The branch prediction scheme is static. Backward branches are assumed taken as these are usually loops. Forward branches are assumed untaken. If the prediction is wrong (a branch mis-predict), the integer unit takes three cycles to resume execution. On average, this scheme correctly predicts 80% of branch destinations.”</a:t>
            </a:r>
            <a:endParaRPr lang="en-GB" dirty="0"/>
          </a:p>
          <a:p>
            <a:endParaRPr lang="en-GB" dirty="0"/>
          </a:p>
          <a:p>
            <a:r>
              <a:rPr lang="en-GB" dirty="0"/>
              <a:t>See also slide on branch folding later.</a:t>
            </a:r>
          </a:p>
          <a:p>
            <a:endParaRPr lang="en-GB" dirty="0"/>
          </a:p>
          <a:p>
            <a:r>
              <a:rPr lang="en-GB" dirty="0"/>
              <a:t>Notes:</a:t>
            </a:r>
          </a:p>
          <a:p>
            <a:endParaRPr lang="en-GB" dirty="0"/>
          </a:p>
          <a:p>
            <a:r>
              <a:rPr lang="en-GB" dirty="0"/>
              <a:t>Displacement-based prediction was also used in the Alpha 21064, Power PC 601, MicroSparc-2, PA-7x00, …. processors.</a:t>
            </a:r>
          </a:p>
          <a:p>
            <a:endParaRPr lang="en-GB" dirty="0"/>
          </a:p>
          <a:p>
            <a:r>
              <a:rPr lang="en-GB" dirty="0"/>
              <a:t>The Power PC 601/602 predict bit reversed the “op-code” or “displacement”-based static prediction. This bit could be set by the compiler after a profiling run.</a:t>
            </a:r>
          </a:p>
          <a:p>
            <a:endParaRPr lang="en-GB" dirty="0"/>
          </a:p>
          <a:p>
            <a:r>
              <a:rPr lang="en-GB" dirty="0"/>
              <a:t>Sources:</a:t>
            </a:r>
          </a:p>
          <a:p>
            <a:r>
              <a:rPr lang="en-GB" dirty="0"/>
              <a:t>Details of Arm10 static branch predictor from p12. “Arm10200 Reference Device Product Overview”</a:t>
            </a:r>
          </a:p>
          <a:p>
            <a:endParaRPr lang="en-GB" dirty="0"/>
          </a:p>
          <a:p>
            <a:r>
              <a:rPr lang="en-GB" dirty="0"/>
              <a:t>#### Chip plot source, Arm slides:</a:t>
            </a:r>
          </a:p>
          <a:p>
            <a:r>
              <a:rPr lang="en-GB" dirty="0">
                <a:hlinkClick r:id="rId3"/>
              </a:rPr>
              <a:t>https://www.hotchips.org/wp-content/uploads/hc_archives/hc13/2_Mon/02arm.pdf</a:t>
            </a:r>
            <a:endParaRPr lang="en-GB" dirty="0"/>
          </a:p>
          <a:p>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2471545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could add hardware to track the behavior of branches in order to help make better predictions. The simplest dynamic prediction algorithm is to predict that a branch will behave in the same way as it did on its last execution.  In this scheme, we simply remember the last outcome of each branch and use this as a prediction of how it will behave when encountered again. </a:t>
            </a:r>
          </a:p>
          <a:p>
            <a:endParaRPr lang="en-GB" dirty="0"/>
          </a:p>
          <a:p>
            <a:r>
              <a:rPr lang="en-GB" dirty="0"/>
              <a:t>Practically, we will only be able to track a limited number of branches (we can only afford to dedicate a certain amount of memory and area to this). In the figure shown, our table is only indexed by a few bits of the PC, so there will be some aliasing (i.e., different branch instructions mapping to the same entry in the table). </a:t>
            </a:r>
          </a:p>
          <a:p>
            <a:endParaRPr lang="en-GB" dirty="0"/>
          </a:p>
          <a:p>
            <a:r>
              <a:rPr lang="en-GB" dirty="0"/>
              <a:t>We could use tags to prevent this, but these will consume area we could use to store more predictions. Early schemes just stored the PCs of recent branches that are not-taken. A branch is predicted taken unless its PC matches one stored in the table [for an early reference in this area see “A Study of Branch Prediction Strategies,” James E. Smith, 1981]. </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1319466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add hysteresis by changing our single-bit entries (memories) into 2-bit saturating counters. </a:t>
            </a:r>
          </a:p>
          <a:p>
            <a:endParaRPr lang="en-GB" dirty="0"/>
          </a:p>
          <a:p>
            <a:r>
              <a:rPr lang="en-GB" dirty="0"/>
              <a:t>00: predict not taken</a:t>
            </a:r>
          </a:p>
          <a:p>
            <a:r>
              <a:rPr lang="en-GB" dirty="0"/>
              <a:t>01: predict not taken</a:t>
            </a:r>
          </a:p>
          <a:p>
            <a:r>
              <a:rPr lang="en-GB" dirty="0"/>
              <a:t>10: predict taken</a:t>
            </a:r>
          </a:p>
          <a:p>
            <a:r>
              <a:rPr lang="en-GB" dirty="0"/>
              <a:t>11: predict taken</a:t>
            </a:r>
          </a:p>
          <a:p>
            <a:endParaRPr lang="en-GB" dirty="0"/>
          </a:p>
          <a:p>
            <a:r>
              <a:rPr lang="en-GB" dirty="0"/>
              <a:t>Now when we exit our loop, the counter will be decremented from “11” to “10,” but we will still make a “branch taken” prediction the next time we encounter the branch (i.e., when the loop is next executed) – as we hope to do.</a:t>
            </a:r>
          </a:p>
          <a:p>
            <a:endParaRPr lang="en-GB" dirty="0"/>
          </a:p>
          <a:p>
            <a:r>
              <a:rPr lang="en-GB" dirty="0"/>
              <a:t>These one-level predictors (i.e., with 1-bit or 2-bit entries) are also called bimodal predictors.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752357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In this module, we will first learn about the various methods of handling branches and how we can minimize the impact of branches (control hazards). We will also learn about handling exceptions. Finally, we will conclude this module with a discussion about the limitations of pipelining. </a:t>
            </a:r>
            <a:endParaRPr lang="LID4096"/>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3558839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dirty="0"/>
          </a:p>
        </p:txBody>
      </p:sp>
    </p:spTree>
    <p:extLst>
      <p:ext uri="{BB962C8B-B14F-4D97-AF65-F5344CB8AC3E}">
        <p14:creationId xmlns:p14="http://schemas.microsoft.com/office/powerpoint/2010/main" val="3640945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 could expand our 2-bit single-level predictor with a unique 2-bit counter for each local branch history. </a:t>
            </a:r>
          </a:p>
          <a:p>
            <a:endParaRPr lang="en-GB" dirty="0"/>
          </a:p>
          <a:p>
            <a:r>
              <a:rPr lang="en-GB" dirty="0"/>
              <a:t>This isn’t very flexible though, and we probably want to exploit the fact that many branches will share the same local histories and predictions to make better use of a limited number of counters.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dirty="0"/>
          </a:p>
        </p:txBody>
      </p:sp>
    </p:spTree>
    <p:extLst>
      <p:ext uri="{BB962C8B-B14F-4D97-AF65-F5344CB8AC3E}">
        <p14:creationId xmlns:p14="http://schemas.microsoft.com/office/powerpoint/2010/main" val="696374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practice, there are various design parameters, such as the size of the BHT and PHT and how the BHT output is combined with bits from the branch address. When designing a real branch predictor, we would evaluate many different options to see which works best. Overall, the total area (or power consumption) of the branch predictor will be limited. It is always important when performing this sort of design space exploration to remember to compare designs of equal cost.</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2"/>
                </a:solidFill>
                <a:latin typeface="+mn-lt"/>
                <a:ea typeface="ＭＳ Ｐゴシック" charset="0"/>
                <a:cs typeface="ＭＳ Ｐゴシック" charset="0"/>
              </a:rPr>
              <a:t>Some schemes index the PHT directly with only the output of the BHT.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2"/>
                </a:solidFill>
                <a:latin typeface="+mn-lt"/>
                <a:ea typeface="ＭＳ Ｐゴシック" charset="0"/>
                <a:cs typeface="ＭＳ Ｐゴシック" charset="0"/>
              </a:rPr>
              <a:t>E.g., The Alpha 21264 processor (from 1996)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2"/>
                </a:solidFill>
                <a:latin typeface="+mn-lt"/>
                <a:ea typeface="ＭＳ Ｐゴシック" charset="0"/>
                <a:cs typeface="ＭＳ Ｐゴシック" charset="0"/>
              </a:rPr>
              <a:t>It’s local history predictor used 10-bits of the PC to index a local history table (1024 entries each holding a 10-bit history of the selected branch’s last 10 executions). These 10-bits are then used to index a 1K-entry table of 3-bit saturating counters.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2"/>
              </a:solidFill>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2"/>
                </a:solidFill>
                <a:latin typeface="+mn-lt"/>
                <a:ea typeface="ＭＳ Ｐゴシック" charset="0"/>
                <a:cs typeface="ＭＳ Ｐゴシック" charset="0"/>
              </a:rPr>
              <a:t>Reference: “The Alpha 21264 Microprocessor,” Kessler, IEEE Micro, 19(2), Mar/Apr 1999.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https://ieeexplore.ieee.org/document/755465</a:t>
            </a:r>
            <a:endParaRPr lang="en-GB" sz="1200" kern="1200" dirty="0">
              <a:solidFill>
                <a:schemeClr val="tx2"/>
              </a:solidFill>
              <a:latin typeface="+mn-lt"/>
              <a:ea typeface="ＭＳ Ｐゴシック" charset="0"/>
              <a:cs typeface="ＭＳ Ｐゴシック" charset="0"/>
            </a:endParaRP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dirty="0"/>
          </a:p>
        </p:txBody>
      </p:sp>
    </p:spTree>
    <p:extLst>
      <p:ext uri="{BB962C8B-B14F-4D97-AF65-F5344CB8AC3E}">
        <p14:creationId xmlns:p14="http://schemas.microsoft.com/office/powerpoint/2010/main" val="1469901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dirty="0"/>
          </a:p>
        </p:txBody>
      </p:sp>
    </p:spTree>
    <p:extLst>
      <p:ext uri="{BB962C8B-B14F-4D97-AF65-F5344CB8AC3E}">
        <p14:creationId xmlns:p14="http://schemas.microsoft.com/office/powerpoint/2010/main" val="2923383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entry in the PHT that is accessed is dependent </a:t>
            </a:r>
            <a:r>
              <a:rPr lang="en-GB"/>
              <a:t>on both </a:t>
            </a:r>
            <a:r>
              <a:rPr lang="en-GB" dirty="0"/>
              <a:t>value of the PC and the recent (global) history of branches. </a:t>
            </a:r>
          </a:p>
          <a:p>
            <a:endParaRPr lang="en-GB"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dirty="0"/>
          </a:p>
        </p:txBody>
      </p:sp>
    </p:spTree>
    <p:extLst>
      <p:ext uri="{BB962C8B-B14F-4D97-AF65-F5344CB8AC3E}">
        <p14:creationId xmlns:p14="http://schemas.microsoft.com/office/powerpoint/2010/main" val="3795190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Addressing limitations due to aliasing </a:t>
            </a:r>
          </a:p>
          <a:p>
            <a:endParaRPr lang="en-GB" dirty="0"/>
          </a:p>
          <a:p>
            <a:r>
              <a:rPr lang="en-GB" b="1" dirty="0"/>
              <a:t>Agree predictor </a:t>
            </a:r>
            <a:r>
              <a:rPr lang="en-GB" dirty="0"/>
              <a:t>(“The Agree Predictor: A Mechanism for Reducing Negative Branch History Interference,” Sprangle et al., ISCA 1997) – simple scheme, here we store the natural bias of the branch in the BTB (see later). Now instead of the PHT predicting branch taken or not-taken, it predicts where the branch agrees with the “bias” bit or not (i.e., goes in the common direction for that branch). The bias bit can be set to the direction the branch goes the first time it is executed.</a:t>
            </a:r>
          </a:p>
          <a:p>
            <a:endParaRPr lang="en-GB" dirty="0"/>
          </a:p>
          <a:p>
            <a:r>
              <a:rPr lang="en-GB" dirty="0"/>
              <a:t>See also Gshare, Gskew predictor, bi-mode predictor (see Cortex A15 example later), YAGS predictor, etc.</a:t>
            </a:r>
          </a:p>
          <a:p>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dirty="0"/>
          </a:p>
        </p:txBody>
      </p:sp>
    </p:spTree>
    <p:extLst>
      <p:ext uri="{BB962C8B-B14F-4D97-AF65-F5344CB8AC3E}">
        <p14:creationId xmlns:p14="http://schemas.microsoft.com/office/powerpoint/2010/main" val="2523931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dirty="0"/>
          </a:p>
        </p:txBody>
      </p:sp>
    </p:spTree>
    <p:extLst>
      <p:ext uri="{BB962C8B-B14F-4D97-AF65-F5344CB8AC3E}">
        <p14:creationId xmlns:p14="http://schemas.microsoft.com/office/powerpoint/2010/main" val="2147151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Arm Cortex-A15 has a 15-stage pipeline. Branches are evaluated late in the pipeline (see highlighted unit).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processor also fetches up to 4 instructions per cycle, decodes up to 3, and issues to 8 different execution pipelines.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The branch </a:t>
            </a:r>
            <a:r>
              <a:rPr lang="en-GB" dirty="0" err="1"/>
              <a:t>mispredict</a:t>
            </a:r>
            <a:r>
              <a:rPr lang="en-GB" dirty="0"/>
              <a:t> penalty is ~14 cycles so many instructions many need to flushed in the case of a </a:t>
            </a:r>
            <a:r>
              <a:rPr lang="en-GB" dirty="0" err="1"/>
              <a:t>mispredicted</a:t>
            </a:r>
            <a:r>
              <a:rPr lang="en-GB" dirty="0"/>
              <a:t> branch (&gt;40).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27</a:t>
            </a:fld>
            <a:endParaRPr lang="en-US" altLang="en-US" dirty="0"/>
          </a:p>
        </p:txBody>
      </p:sp>
    </p:spTree>
    <p:extLst>
      <p:ext uri="{BB962C8B-B14F-4D97-AF65-F5344CB8AC3E}">
        <p14:creationId xmlns:p14="http://schemas.microsoft.com/office/powerpoint/2010/main" val="2650170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 bi-mode predictor is a global-history two-level predictor with the following modifications:</a:t>
            </a:r>
          </a:p>
          <a:p>
            <a:endParaRPr lang="en-IN" dirty="0"/>
          </a:p>
          <a:p>
            <a:r>
              <a:rPr lang="en-IN" dirty="0"/>
              <a:t>The second-level table (PHT) is split into two arrays, called the “direction predictors” or taken and not-taken arrays. Direction predictors are indexed by the XOR of bits from the global history and PC. A choice predictor (a simple 2-bit counter indexed by PC bits only, ~80%+ accuracy) chooses which direction predictor to use. The choice predictor helps to separate destructive aliases into different direction predictors to improve overall prediction accuracy. </a:t>
            </a:r>
          </a:p>
          <a:p>
            <a:endParaRPr lang="en-IN" dirty="0"/>
          </a:p>
          <a:p>
            <a:endParaRPr lang="en-IN" dirty="0"/>
          </a:p>
          <a:p>
            <a:endParaRPr lang="en-IN" dirty="0"/>
          </a:p>
          <a:p>
            <a:endParaRPr lang="en-IN" dirty="0"/>
          </a:p>
          <a:p>
            <a:endParaRPr lang="en-IN"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28</a:t>
            </a:fld>
            <a:endParaRPr lang="en-US" altLang="en-US" dirty="0"/>
          </a:p>
        </p:txBody>
      </p:sp>
    </p:spTree>
    <p:extLst>
      <p:ext uri="{BB962C8B-B14F-4D97-AF65-F5344CB8AC3E}">
        <p14:creationId xmlns:p14="http://schemas.microsoft.com/office/powerpoint/2010/main" val="2122697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29</a:t>
            </a:fld>
            <a:endParaRPr lang="en-US" altLang="en-US" dirty="0"/>
          </a:p>
        </p:txBody>
      </p:sp>
    </p:spTree>
    <p:extLst>
      <p:ext uri="{BB962C8B-B14F-4D97-AF65-F5344CB8AC3E}">
        <p14:creationId xmlns:p14="http://schemas.microsoft.com/office/powerpoint/2010/main" val="3708989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1347105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 simple BTB where each entry stores the branch address and the target address. </a:t>
            </a:r>
          </a:p>
          <a:p>
            <a:endParaRPr lang="en-GB" dirty="0"/>
          </a:p>
          <a:p>
            <a:r>
              <a:rPr lang="en-GB" dirty="0"/>
              <a:t>The current PC value is used to index into the buffer. If the BTB is fully-associative we compare the PC to all branch addresses stored in every entry. Alternatively, the BTB may be set-associative or direct-mapped (see Module 7 Caches, for more information). </a:t>
            </a:r>
          </a:p>
          <a:p>
            <a:endParaRPr lang="en-GB" dirty="0"/>
          </a:p>
          <a:p>
            <a:r>
              <a:rPr lang="en-GB" dirty="0"/>
              <a:t>Predicting the target addresses of indirect branches</a:t>
            </a:r>
          </a:p>
          <a:p>
            <a:endParaRPr lang="en-GB" dirty="0"/>
          </a:p>
          <a:p>
            <a:r>
              <a:rPr lang="en-GB" dirty="0"/>
              <a:t>e.g. BR &lt;</a:t>
            </a:r>
            <a:r>
              <a:rPr lang="en-GB" dirty="0" err="1"/>
              <a:t>Xn</a:t>
            </a:r>
            <a:r>
              <a:rPr lang="en-GB" dirty="0"/>
              <a:t>&gt;, an unconditional branch to the address specified in </a:t>
            </a:r>
            <a:r>
              <a:rPr lang="en-GB" dirty="0" err="1"/>
              <a:t>Xn</a:t>
            </a:r>
            <a:endParaRPr lang="en-GB" dirty="0"/>
          </a:p>
          <a:p>
            <a:endParaRPr lang="en-GB" dirty="0"/>
          </a:p>
          <a:p>
            <a:r>
              <a:rPr lang="en-GB" dirty="0"/>
              <a:t>In the case of indirect branches, we may have to repeatedly update the BTB entry for a particular branch as the target address may change each time the branch is encountered. We may decide to add a counter and only update the BTB entry after two consecutive mispredictions. This provides better prediction accuracy if indirect branches favour one common target, which is often the case. Even with this scheme a simple BTB will predict the target addresses of indirect branches poorly.  </a:t>
            </a:r>
          </a:p>
          <a:p>
            <a:endParaRPr lang="en-GB" dirty="0"/>
          </a:p>
          <a:p>
            <a:r>
              <a:rPr lang="en-GB" dirty="0"/>
              <a:t>One technique to achieve better target address accuracy in such cases is to employ a two-level predictor. Now a table of target addresses will be indexed by both the branch address and some additional history bits (or history pattern). This history may consist of parts of the target addresses of recently executed branches. In this way, we can associate multiple target addresses with a single indirect branch and improve the accuracy of our target address prediction. We may use two different BTB-like structures to hold the targets address of direct and indirect branches.  In the case of indirect branches this is sometimes called the “indirect predictor”. </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30</a:t>
            </a:fld>
            <a:endParaRPr lang="en-US" altLang="en-US" dirty="0"/>
          </a:p>
        </p:txBody>
      </p:sp>
    </p:spTree>
    <p:extLst>
      <p:ext uri="{BB962C8B-B14F-4D97-AF65-F5344CB8AC3E}">
        <p14:creationId xmlns:p14="http://schemas.microsoft.com/office/powerpoint/2010/main" val="2474486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31</a:t>
            </a:fld>
            <a:endParaRPr lang="en-US" altLang="en-US" dirty="0"/>
          </a:p>
        </p:txBody>
      </p:sp>
    </p:spTree>
    <p:extLst>
      <p:ext uri="{BB962C8B-B14F-4D97-AF65-F5344CB8AC3E}">
        <p14:creationId xmlns:p14="http://schemas.microsoft.com/office/powerpoint/2010/main" val="2622572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High-performance processors may contain two-level BTBs, i.e. a small “Level 1” L1-BTB and a larger (slower to access Level-2 or “main” BTB).</a:t>
            </a:r>
          </a:p>
          <a:p>
            <a:endParaRPr lang="en-IN" dirty="0"/>
          </a:p>
          <a:p>
            <a:r>
              <a:rPr lang="en-IN" dirty="0"/>
              <a:t>The Cortex-A77 has a 64-entry L1-BTB and a main BTB with 8K entries.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32</a:t>
            </a:fld>
            <a:endParaRPr lang="en-US" altLang="en-US" dirty="0"/>
          </a:p>
        </p:txBody>
      </p:sp>
    </p:spTree>
    <p:extLst>
      <p:ext uri="{BB962C8B-B14F-4D97-AF65-F5344CB8AC3E}">
        <p14:creationId xmlns:p14="http://schemas.microsoft.com/office/powerpoint/2010/main" val="1356884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Doesn’t matter if we overflow, just a prediction, we can easily deal with mispredicted return addresses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33</a:t>
            </a:fld>
            <a:endParaRPr lang="en-US" altLang="en-US" dirty="0"/>
          </a:p>
        </p:txBody>
      </p:sp>
    </p:spTree>
    <p:extLst>
      <p:ext uri="{BB962C8B-B14F-4D97-AF65-F5344CB8AC3E}">
        <p14:creationId xmlns:p14="http://schemas.microsoft.com/office/powerpoint/2010/main" val="18293479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34</a:t>
            </a:fld>
            <a:endParaRPr lang="en-US" altLang="en-US" dirty="0"/>
          </a:p>
        </p:txBody>
      </p:sp>
    </p:spTree>
    <p:extLst>
      <p:ext uri="{BB962C8B-B14F-4D97-AF65-F5344CB8AC3E}">
        <p14:creationId xmlns:p14="http://schemas.microsoft.com/office/powerpoint/2010/main" val="2618135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35</a:t>
            </a:fld>
            <a:endParaRPr lang="en-US" altLang="en-US" dirty="0"/>
          </a:p>
        </p:txBody>
      </p:sp>
    </p:spTree>
    <p:extLst>
      <p:ext uri="{BB962C8B-B14F-4D97-AF65-F5344CB8AC3E}">
        <p14:creationId xmlns:p14="http://schemas.microsoft.com/office/powerpoint/2010/main" val="1264251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Interrupts</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IRQ (normal priority interrupt) and FIQ (fast interrupt). These are associated with events generated by external hardware. FIQ and IRQ are physical signals connected to the processor core. FIQ has higher priority than IRQ</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Aborts</a:t>
            </a:r>
            <a:r>
              <a:rPr lang="en-GB" sz="1200" b="1" i="0" kern="1200" dirty="0">
                <a:solidFill>
                  <a:schemeClr val="tx1"/>
                </a:solidFill>
                <a:effectLst/>
                <a:latin typeface="+mn-lt"/>
                <a:ea typeface="ＭＳ Ｐゴシック" charset="0"/>
              </a:rPr>
              <a:t> </a:t>
            </a:r>
            <a:r>
              <a:rPr lang="en-US" sz="1200" b="0" i="0" kern="1200" dirty="0">
                <a:solidFill>
                  <a:schemeClr val="tx1"/>
                </a:solidFill>
                <a:effectLst/>
                <a:latin typeface="+mn-lt"/>
                <a:ea typeface="ＭＳ Ｐゴシック" charset="0"/>
                <a:cs typeface="ＭＳ Ｐゴシック" charset="0"/>
              </a:rPr>
              <a:t>can be generated either on failed instruction fetches (instruction aborts) or failed data accesses (Data Aborts). They can come from the external memory system giving an error response on a memory access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ＭＳ Ｐゴシック" charset="0"/>
              </a:rPr>
              <a:t>E.g., a page fault or memory protection violation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r>
              <a:rPr lang="en-GB" b="1" dirty="0"/>
              <a:t>Reset</a:t>
            </a:r>
          </a:p>
          <a:p>
            <a:r>
              <a:rPr lang="en-US" sz="1200" b="0" i="0" kern="1200" dirty="0">
                <a:solidFill>
                  <a:schemeClr val="tx1"/>
                </a:solidFill>
                <a:effectLst/>
                <a:latin typeface="+mn-lt"/>
                <a:ea typeface="ＭＳ Ｐゴシック" charset="0"/>
                <a:cs typeface="ＭＳ Ｐゴシック" charset="0"/>
              </a:rPr>
              <a:t>All cores have a reset input and take the reset exception immediately after they have been reset. It is the highest priority exception and cannot be masked.</a:t>
            </a:r>
          </a:p>
          <a:p>
            <a:endParaRPr lang="en-US" sz="1200" b="0" i="0" kern="1200" dirty="0">
              <a:solidFill>
                <a:schemeClr val="tx1"/>
              </a:solidFill>
              <a:effectLst/>
              <a:latin typeface="+mn-lt"/>
              <a:ea typeface="ＭＳ Ｐゴシック" charset="0"/>
              <a:cs typeface="ＭＳ Ｐゴシック" charset="0"/>
            </a:endParaRPr>
          </a:p>
          <a:p>
            <a:r>
              <a:rPr lang="en-GB" sz="1200" b="1" i="0" kern="1200" dirty="0">
                <a:solidFill>
                  <a:schemeClr val="tx1"/>
                </a:solidFill>
                <a:effectLst/>
                <a:latin typeface="+mn-lt"/>
                <a:ea typeface="ＭＳ Ｐゴシック" charset="0"/>
                <a:cs typeface="ＭＳ Ｐゴシック" charset="0"/>
              </a:rPr>
              <a:t>Exception generating instructions</a:t>
            </a:r>
            <a:endParaRPr lang="en-US" sz="1200" b="1" i="0" kern="1200" dirty="0">
              <a:solidFill>
                <a:schemeClr val="tx1"/>
              </a:solidFill>
              <a:effectLst/>
              <a:latin typeface="+mn-lt"/>
              <a:ea typeface="ＭＳ Ｐゴシック" charset="0"/>
              <a:cs typeface="ＭＳ Ｐゴシック" charset="0"/>
            </a:endParaRPr>
          </a:p>
          <a:p>
            <a:r>
              <a:rPr lang="en-US" sz="1200" b="0" i="0" kern="1200" dirty="0">
                <a:solidFill>
                  <a:schemeClr val="tx1"/>
                </a:solidFill>
                <a:effectLst/>
                <a:latin typeface="+mn-lt"/>
                <a:ea typeface="ＭＳ Ｐゴシック" charset="0"/>
                <a:cs typeface="ＭＳ Ｐゴシック" charset="0"/>
              </a:rPr>
              <a:t>Execution of certain instructions can generate exceptions. Such instructions are typically executed to request a service from software that runs at a higher privilege level, e.g., supervisor, hypervisor, or secure monitor call instructions (SVC, HVC, SMC). </a:t>
            </a:r>
          </a:p>
          <a:p>
            <a:endParaRPr lang="en-US" sz="1200" b="0" i="0" kern="1200" dirty="0">
              <a:solidFill>
                <a:schemeClr val="tx1"/>
              </a:solidFill>
              <a:effectLst/>
              <a:latin typeface="+mn-lt"/>
              <a:ea typeface="ＭＳ Ｐゴシック" charset="0"/>
            </a:endParaRPr>
          </a:p>
          <a:p>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36</a:t>
            </a:fld>
            <a:endParaRPr lang="en-US" altLang="en-US" dirty="0"/>
          </a:p>
        </p:txBody>
      </p:sp>
    </p:spTree>
    <p:extLst>
      <p:ext uri="{BB962C8B-B14F-4D97-AF65-F5344CB8AC3E}">
        <p14:creationId xmlns:p14="http://schemas.microsoft.com/office/powerpoint/2010/main" val="2972709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Diagram source: </a:t>
            </a:r>
            <a:r>
              <a:rPr lang="en-GB" dirty="0">
                <a:hlinkClick r:id="rId3"/>
              </a:rPr>
              <a:t>https://developer.arm.com/docs/den0024/latest/aarch64-exception-handling/exception-handling-registers</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37</a:t>
            </a:fld>
            <a:endParaRPr lang="en-US" altLang="en-US" dirty="0"/>
          </a:p>
        </p:txBody>
      </p:sp>
    </p:spTree>
    <p:extLst>
      <p:ext uri="{BB962C8B-B14F-4D97-AF65-F5344CB8AC3E}">
        <p14:creationId xmlns:p14="http://schemas.microsoft.com/office/powerpoint/2010/main" val="21237421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 (3):</a:t>
            </a:r>
          </a:p>
          <a:p>
            <a:r>
              <a:rPr lang="en-GB" dirty="0"/>
              <a:t>If E is a floating-point operation, we will let the instruction write its result to the register file before taking the exception. For a page-fault, we need to handle the exception and then re-execute the memory operation.</a:t>
            </a:r>
          </a:p>
          <a:p>
            <a:endParaRPr lang="en-GB" dirty="0"/>
          </a:p>
          <a:p>
            <a:r>
              <a:rPr lang="en-GB" dirty="0"/>
              <a:t>Interesting early reference:</a:t>
            </a:r>
          </a:p>
          <a:p>
            <a:r>
              <a:rPr lang="en-GB" dirty="0"/>
              <a:t>“Implementation of Precise Interrupts in Pipelined Processors,” J. E. Smith and A. R. Pleszkun</a:t>
            </a:r>
          </a:p>
          <a:p>
            <a:r>
              <a:rPr lang="en-GB" dirty="0"/>
              <a:t>Proc. Computer Architecture, 1995.</a:t>
            </a:r>
          </a:p>
          <a:p>
            <a:r>
              <a:rPr lang="en-GB" dirty="0">
                <a:hlinkClick r:id="rId3"/>
              </a:rPr>
              <a:t>https://lagunita.stanford.edu/c4x/Engineering/CS316/asset/smith.precise_exceptions.pdf</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38</a:t>
            </a:fld>
            <a:endParaRPr lang="en-US" altLang="en-US" dirty="0"/>
          </a:p>
        </p:txBody>
      </p:sp>
    </p:spTree>
    <p:extLst>
      <p:ext uri="{BB962C8B-B14F-4D97-AF65-F5344CB8AC3E}">
        <p14:creationId xmlns:p14="http://schemas.microsoft.com/office/powerpoint/2010/main" val="12107574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does pipelining make implementing precise exceptions more complex?</a:t>
            </a:r>
          </a:p>
          <a:p>
            <a:endParaRPr lang="en-GB" dirty="0"/>
          </a:p>
          <a:p>
            <a:r>
              <a:rPr lang="en-GB" dirty="0"/>
              <a:t>In an unpipelined processor, we know all previous instructions have completed and no instruction other than the currently executing instruction has started to execute. This makes implementing precise exceptions simple.</a:t>
            </a:r>
          </a:p>
          <a:p>
            <a:endParaRPr lang="en-GB" dirty="0"/>
          </a:p>
          <a:p>
            <a:r>
              <a:rPr lang="en-GB" dirty="0"/>
              <a:t>For a pipelined processor, things are more complex for two reasons:</a:t>
            </a:r>
          </a:p>
          <a:p>
            <a:endParaRPr lang="en-GB" dirty="0"/>
          </a:p>
          <a:p>
            <a:pPr marL="228600" indent="-228600">
              <a:buAutoNum type="arabicPeriod"/>
            </a:pPr>
            <a:r>
              <a:rPr lang="en-GB" dirty="0"/>
              <a:t>There may be partially executed instructions after the instruction that raised the exception (“O” in this example) and instructions before “O” that haven’t yet finished. </a:t>
            </a:r>
          </a:p>
          <a:p>
            <a:pPr marL="228600" indent="-228600">
              <a:buAutoNum type="arabicPeriod"/>
            </a:pPr>
            <a:r>
              <a:rPr lang="en-GB" dirty="0"/>
              <a:t>Exceptions may occur in different pipeline stages. This leads to the possibility that exceptions may not necessarily occur in program order – but we do need to take exceptions in program order. </a:t>
            </a:r>
          </a:p>
          <a:p>
            <a:pPr marL="0" indent="0">
              <a:buNone/>
            </a:pPr>
            <a:r>
              <a:rPr lang="en-GB" dirty="0"/>
              <a:t>     This issue will be even more significant when we explore architectures that actually execute instructions out-of-order (see Module 5)</a:t>
            </a:r>
          </a:p>
          <a:p>
            <a:pPr marL="0" indent="0">
              <a:buNone/>
            </a:pPr>
            <a:endParaRPr lang="en-GB" dirty="0"/>
          </a:p>
          <a:p>
            <a:pPr marL="0" indent="0">
              <a:buNone/>
            </a:pPr>
            <a:endParaRPr lang="en-GB" dirty="0"/>
          </a:p>
          <a:p>
            <a:pPr marL="228600" indent="-228600">
              <a:buAutoNum type="arabicPeriod"/>
            </a:pPr>
            <a:endParaRPr lang="en-GB" dirty="0"/>
          </a:p>
          <a:p>
            <a:pPr marL="0" indent="0">
              <a:buNone/>
            </a:pP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39</a:t>
            </a:fld>
            <a:endParaRPr lang="en-US" altLang="en-US" dirty="0"/>
          </a:p>
        </p:txBody>
      </p:sp>
    </p:spTree>
    <p:extLst>
      <p:ext uri="{BB962C8B-B14F-4D97-AF65-F5344CB8AC3E}">
        <p14:creationId xmlns:p14="http://schemas.microsoft.com/office/powerpoint/2010/main" val="1143271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problem here is that we must evaluate the branch and calculate the branch target address (if taken) before we can update the PC.</a:t>
            </a:r>
          </a:p>
          <a:p>
            <a:r>
              <a:rPr lang="en-GB" dirty="0"/>
              <a:t>This may take a few cycles in a pipelined processor. The result of the branch returning from a later pipeline stage is illustrated by the thick green line.</a:t>
            </a:r>
          </a:p>
          <a:p>
            <a:endParaRPr lang="en-GB" dirty="0"/>
          </a:p>
          <a:p>
            <a:r>
              <a:rPr lang="en-GB" dirty="0"/>
              <a:t>Due to this delay, in the case of a taken branch, the processor will continue to fetch instructions sequentially when it should have branched to the branch target address. In this case, we will need to squash the instructions fetched after the branch (i.e., turn them into No Operations (NOPs)). These dead cycles will degrade the performance of our pipeline.</a:t>
            </a:r>
          </a:p>
          <a:p>
            <a:endParaRPr lang="en-GB" dirty="0"/>
          </a:p>
          <a:p>
            <a:r>
              <a:rPr lang="en-GB" dirty="0"/>
              <a:t>In practice, modern processors are often able to accurately predict branches (and their target addresses) to help minimize their impact on performance.</a:t>
            </a:r>
          </a:p>
          <a:p>
            <a:endParaRPr lang="en-GB" dirty="0"/>
          </a:p>
          <a:p>
            <a:r>
              <a:rPr lang="en-GB" b="0" dirty="0"/>
              <a:t>Note: branch prediction alone is not enough if we want to avoid any dead cycles due to branches. In addition, we must also know when the instruction we are currently fetching is a branch (before we have actually fetched it from our instruction memory). We must also be able to calculate (or recall) the branch target address by the end of the cycle we fetch the branch.</a:t>
            </a:r>
          </a:p>
          <a:p>
            <a:endParaRPr lang="en-GB" dirty="0"/>
          </a:p>
          <a:p>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32397612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To ensure we take exceptions in program order, we note the PC of each instruction and its exception status (i.e., does it need to generate an exception or not). This information is appended to each instruction and carried with it as it progresses down the pipeline. An instruction’s exception status is only examined, and an exception taken, if necessary, when the instruction reaches the Writeback stage. This ensures exceptions are handled in program order (even though they may actually occur in a different order due to pipelining). We can simply flush the pipeline when we take an exception to ensure no later instructions complete (i.e., change the state of the processor).</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40</a:t>
            </a:fld>
            <a:endParaRPr lang="en-US" altLang="en-US" dirty="0"/>
          </a:p>
        </p:txBody>
      </p:sp>
    </p:spTree>
    <p:extLst>
      <p:ext uri="{BB962C8B-B14F-4D97-AF65-F5344CB8AC3E}">
        <p14:creationId xmlns:p14="http://schemas.microsoft.com/office/powerpoint/2010/main" val="25964035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41</a:t>
            </a:fld>
            <a:endParaRPr lang="en-US" altLang="en-US" dirty="0"/>
          </a:p>
        </p:txBody>
      </p:sp>
    </p:spTree>
    <p:extLst>
      <p:ext uri="{BB962C8B-B14F-4D97-AF65-F5344CB8AC3E}">
        <p14:creationId xmlns:p14="http://schemas.microsoft.com/office/powerpoint/2010/main" val="14357059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 2:  Minimizing pipeline stalls increases costs (i.e., area, power, and complexity), e.g., we need to add more bypass paths, complex branch predictors, larger caches, etc. Of course, complex/large components will themselves need to be pipelined also limiting gains.</a:t>
            </a:r>
          </a:p>
          <a:p>
            <a:endParaRPr lang="en-GB" dirty="0"/>
          </a:p>
          <a:p>
            <a:r>
              <a:rPr lang="en-GB" dirty="0"/>
              <a:t>Point 3: Even with the help of data-forwarding, data-dependent instructions can’t execute in a pipelined fashion within a single ALU. More on this in the next module</a:t>
            </a: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42</a:t>
            </a:fld>
            <a:endParaRPr lang="en-US" altLang="en-US" dirty="0"/>
          </a:p>
        </p:txBody>
      </p:sp>
    </p:spTree>
    <p:extLst>
      <p:ext uri="{BB962C8B-B14F-4D97-AF65-F5344CB8AC3E}">
        <p14:creationId xmlns:p14="http://schemas.microsoft.com/office/powerpoint/2010/main" val="38675045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indent="0">
              <a:buFont typeface="Arial" panose="020B0604020202020204" pitchFamily="34" charset="0"/>
              <a:buNone/>
            </a:pPr>
            <a:r>
              <a:rPr lang="en-GB" dirty="0"/>
              <a:t>Register and clocking overheads are non-zero. If we have very little logic per pipeline stage, these may represent a significant fraction of our critical path delay.</a:t>
            </a:r>
          </a:p>
          <a:p>
            <a:pPr marL="0" indent="0">
              <a:buFont typeface="Arial" panose="020B0604020202020204" pitchFamily="34" charset="0"/>
              <a:buNone/>
            </a:pPr>
            <a:r>
              <a:rPr lang="en-GB" dirty="0"/>
              <a:t>Distributing very high-frequency clocks with a low skew is also complex and requires more power.</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Our clock period is determined by the worst-case delay between two registers, so there is a need to balance logic between pipeline stages (we don’t want many stages with almost no logic either)</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Pipelining registers are relatively narrow in shallow pipelines. Deeper pipelines may require many more registers as we need to pipeline at less natural points in the datapath.</a:t>
            </a:r>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43</a:t>
            </a:fld>
            <a:endParaRPr lang="en-US" altLang="en-US" dirty="0"/>
          </a:p>
        </p:txBody>
      </p:sp>
    </p:spTree>
    <p:extLst>
      <p:ext uri="{BB962C8B-B14F-4D97-AF65-F5344CB8AC3E}">
        <p14:creationId xmlns:p14="http://schemas.microsoft.com/office/powerpoint/2010/main" val="38316721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44</a:t>
            </a:fld>
            <a:endParaRPr lang="en-US" altLang="en-US" dirty="0"/>
          </a:p>
        </p:txBody>
      </p:sp>
    </p:spTree>
    <p:extLst>
      <p:ext uri="{BB962C8B-B14F-4D97-AF65-F5344CB8AC3E}">
        <p14:creationId xmlns:p14="http://schemas.microsoft.com/office/powerpoint/2010/main" val="471629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In this module, we will discuss the various methods of handling branches. </a:t>
            </a:r>
            <a:endParaRPr lang="LID4096"/>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3902869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Stalling for 3 cycles on every branch would obviously have a big impact on our CPI, given that branches are comment; perhaps 1 in every 5 or 6 instructions.</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2259200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assume a 5-stage pipeline)</a:t>
            </a:r>
          </a:p>
          <a:p>
            <a:endParaRPr lang="en-GB" dirty="0"/>
          </a:p>
          <a:p>
            <a:r>
              <a:rPr lang="en-GB" dirty="0"/>
              <a:t>We can see why increases in clock frequency gained through pipelining may not translate directly into performance. Our clock period is reduced, but our CPI is increased. </a:t>
            </a:r>
          </a:p>
          <a:p>
            <a:endParaRPr lang="en-GB" dirty="0"/>
          </a:p>
          <a:p>
            <a:r>
              <a:rPr lang="en-GB" dirty="0"/>
              <a:t>If we start with a perfect CPI of 1, it will now be 1.24</a:t>
            </a:r>
          </a:p>
          <a:p>
            <a:r>
              <a:rPr lang="en-GB" dirty="0"/>
              <a:t>We’ll also need to add to this due to stalls from instruction and data memory accesses</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(Note: A “predict taken” scheme is more complex to implement, we’ll consider this later)</a:t>
            </a:r>
          </a:p>
          <a:p>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607595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3163107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3836674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2.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4.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6.sv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GB" sz="5400" dirty="0"/>
              <a:t>Advanced Pipelining:</a:t>
            </a:r>
            <a:br>
              <a:rPr lang="en-GB" sz="5400" dirty="0"/>
            </a:br>
            <a:r>
              <a:rPr lang="en-GB" sz="5400" dirty="0"/>
              <a:t>Branch Prediction, Exceptions, and</a:t>
            </a:r>
            <a:br>
              <a:rPr lang="en-GB" sz="5400" dirty="0"/>
            </a:br>
            <a:r>
              <a:rPr lang="en-GB" sz="5400" dirty="0"/>
              <a:t>Limits to Pipelining</a:t>
            </a:r>
            <a:endParaRPr lang="en-US" dirty="0"/>
          </a:p>
        </p:txBody>
      </p:sp>
      <p:sp>
        <p:nvSpPr>
          <p:cNvPr id="3" name="Subtitle 2">
            <a:extLst>
              <a:ext uri="{FF2B5EF4-FFF2-40B4-BE49-F238E27FC236}">
                <a16:creationId xmlns:a16="http://schemas.microsoft.com/office/drawing/2014/main" id="{E70F63D7-C9D6-5940-A181-F1CEF7DF7ED4}"/>
              </a:ext>
            </a:extLst>
          </p:cNvPr>
          <p:cNvSpPr>
            <a:spLocks noGrp="1"/>
          </p:cNvSpPr>
          <p:nvPr>
            <p:ph type="subTitle" idx="1"/>
          </p:nvPr>
        </p:nvSpPr>
        <p:spPr/>
        <p:txBody>
          <a:bodyPr/>
          <a:lstStyle/>
          <a:p>
            <a:r>
              <a:rPr lang="en-GB" dirty="0"/>
              <a:t>Module 4</a:t>
            </a:r>
          </a:p>
          <a:p>
            <a:endParaRPr lang="en-US" dirty="0"/>
          </a:p>
        </p:txBody>
      </p:sp>
    </p:spTree>
    <p:extLst>
      <p:ext uri="{BB962C8B-B14F-4D97-AF65-F5344CB8AC3E}">
        <p14:creationId xmlns:p14="http://schemas.microsoft.com/office/powerpoint/2010/main" val="22118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Option 2: Evaluate the Branch Earlier in the Pipeline </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marL="0" indent="0">
              <a:buNone/>
            </a:pPr>
            <a:r>
              <a:rPr lang="en-GB" dirty="0"/>
              <a:t>For this technique to work:</a:t>
            </a:r>
          </a:p>
          <a:p>
            <a:pPr>
              <a:buFont typeface="Arial" panose="020B0604020202020204" pitchFamily="34" charset="0"/>
              <a:buChar char="•"/>
            </a:pPr>
            <a:r>
              <a:rPr lang="en-GB" dirty="0"/>
              <a:t>The branch condition must be simple to evaluate.</a:t>
            </a:r>
          </a:p>
          <a:p>
            <a:pPr marL="741363" lvl="1" indent="-342900"/>
            <a:r>
              <a:rPr lang="en-GB" dirty="0"/>
              <a:t>Test for zero is simple .</a:t>
            </a:r>
          </a:p>
          <a:p>
            <a:pPr marL="741363" lvl="1" indent="-342900"/>
            <a:r>
              <a:rPr lang="en-GB" dirty="0"/>
              <a:t>Tests requiring an ALU operation are probably too complex. </a:t>
            </a:r>
          </a:p>
          <a:p>
            <a:pPr marL="741363" lvl="1" indent="-342900"/>
            <a:r>
              <a:rPr lang="en-GB" dirty="0"/>
              <a:t>We don’t want to the branch test to extend the clock cycle time.</a:t>
            </a:r>
          </a:p>
          <a:p>
            <a:pPr>
              <a:buFont typeface="Arial" panose="020B0604020202020204" pitchFamily="34" charset="0"/>
              <a:buChar char="•"/>
            </a:pPr>
            <a:r>
              <a:rPr lang="en-GB" dirty="0"/>
              <a:t>We must take care of potential data hazards.</a:t>
            </a:r>
          </a:p>
          <a:p>
            <a:pPr marL="741363" lvl="1" indent="-342900"/>
            <a:r>
              <a:rPr lang="en-GB" dirty="0"/>
              <a:t>If the instruction immediately before the branch writes to the register than the branch tests, we must stall for one cycle (i.e., until this instruction generates its result).</a:t>
            </a:r>
          </a:p>
          <a:p>
            <a:pPr marL="741363" lvl="1" indent="-342900"/>
            <a:r>
              <a:rPr lang="en-GB" dirty="0"/>
              <a:t>We will also need forwarding paths from the EXE and MEM pipeline stages to the decode stage.</a:t>
            </a:r>
            <a:endParaRPr lang="en-US" dirty="0"/>
          </a:p>
        </p:txBody>
      </p:sp>
    </p:spTree>
    <p:extLst>
      <p:ext uri="{BB962C8B-B14F-4D97-AF65-F5344CB8AC3E}">
        <p14:creationId xmlns:p14="http://schemas.microsoft.com/office/powerpoint/2010/main" val="754895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Option 3: A Delayed Branch</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5346188" cy="4948335"/>
          </a:xfrm>
        </p:spPr>
        <p:txBody>
          <a:bodyPr/>
          <a:lstStyle/>
          <a:p>
            <a:pPr>
              <a:buFont typeface="Arial" panose="020B0604020202020204" pitchFamily="34" charset="0"/>
              <a:buChar char="•"/>
            </a:pPr>
            <a:r>
              <a:rPr lang="en-GB" dirty="0"/>
              <a:t>We could decide to always execute the instruction after the branch, regardless of whether the branch is taken or not.</a:t>
            </a:r>
          </a:p>
          <a:p>
            <a:pPr>
              <a:buFont typeface="Arial" panose="020B0604020202020204" pitchFamily="34" charset="0"/>
              <a:buChar char="•"/>
            </a:pPr>
            <a:r>
              <a:rPr lang="en-GB" dirty="0"/>
              <a:t>This instruction after the branch is now called the </a:t>
            </a:r>
            <a:r>
              <a:rPr lang="en-GB" b="1" dirty="0"/>
              <a:t>“branch delay slot.”</a:t>
            </a:r>
            <a:endParaRPr lang="en-US" dirty="0"/>
          </a:p>
        </p:txBody>
      </p:sp>
      <p:sp>
        <p:nvSpPr>
          <p:cNvPr id="4" name="Content Placeholder 2">
            <a:extLst>
              <a:ext uri="{FF2B5EF4-FFF2-40B4-BE49-F238E27FC236}">
                <a16:creationId xmlns:a16="http://schemas.microsoft.com/office/drawing/2014/main" id="{52F5D45B-BC38-47CC-9448-9E64161C153A}"/>
              </a:ext>
            </a:extLst>
          </p:cNvPr>
          <p:cNvSpPr txBox="1">
            <a:spLocks/>
          </p:cNvSpPr>
          <p:nvPr/>
        </p:nvSpPr>
        <p:spPr>
          <a:xfrm>
            <a:off x="6592377" y="1269000"/>
            <a:ext cx="5107498" cy="5998129"/>
          </a:xfrm>
          <a:prstGeom prst="rect">
            <a:avLst/>
          </a:prstGeom>
        </p:spPr>
        <p:txBody>
          <a:bodyPr vert="horz" lIns="0" tIns="0" rIns="0" bIns="0" rtlCol="0">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r>
              <a:rPr lang="en-GB" b="1" dirty="0">
                <a:solidFill>
                  <a:schemeClr val="accent1"/>
                </a:solidFill>
              </a:rPr>
              <a:t>	</a:t>
            </a:r>
          </a:p>
          <a:p>
            <a:r>
              <a:rPr lang="en-GB" b="1" dirty="0">
                <a:solidFill>
                  <a:schemeClr val="accent1"/>
                </a:solidFill>
              </a:rPr>
              <a:t> loop:   ……	</a:t>
            </a:r>
          </a:p>
          <a:p>
            <a:endParaRPr lang="en-GB" b="1" dirty="0">
              <a:solidFill>
                <a:schemeClr val="accent1"/>
              </a:solidFill>
            </a:endParaRPr>
          </a:p>
          <a:p>
            <a:r>
              <a:rPr lang="en-GB" b="1" dirty="0">
                <a:solidFill>
                  <a:schemeClr val="accent1"/>
                </a:solidFill>
              </a:rPr>
              <a:t>	</a:t>
            </a:r>
          </a:p>
          <a:p>
            <a:r>
              <a:rPr lang="en-GB" b="1" dirty="0">
                <a:solidFill>
                  <a:schemeClr val="accent1"/>
                </a:solidFill>
              </a:rPr>
              <a:t>	SUB X3, X3, 1</a:t>
            </a:r>
          </a:p>
          <a:p>
            <a:r>
              <a:rPr lang="en-GB" b="1" dirty="0">
                <a:solidFill>
                  <a:schemeClr val="accent1"/>
                </a:solidFill>
              </a:rPr>
              <a:t>	CBZ X3, loop</a:t>
            </a:r>
          </a:p>
          <a:p>
            <a:r>
              <a:rPr lang="en-GB" b="1" dirty="0">
                <a:solidFill>
                  <a:schemeClr val="accent1"/>
                </a:solidFill>
              </a:rPr>
              <a:t>	ADD X2, X1, X5</a:t>
            </a:r>
          </a:p>
          <a:p>
            <a:r>
              <a:rPr lang="en-GB" b="1" dirty="0">
                <a:solidFill>
                  <a:schemeClr val="accent1"/>
                </a:solidFill>
              </a:rPr>
              <a:t>	….</a:t>
            </a:r>
          </a:p>
          <a:p>
            <a:endParaRPr lang="en-GB" b="1" dirty="0"/>
          </a:p>
        </p:txBody>
      </p:sp>
      <p:grpSp>
        <p:nvGrpSpPr>
          <p:cNvPr id="5" name="Group 4">
            <a:extLst>
              <a:ext uri="{FF2B5EF4-FFF2-40B4-BE49-F238E27FC236}">
                <a16:creationId xmlns:a16="http://schemas.microsoft.com/office/drawing/2014/main" id="{ACDC05E2-05D5-42AF-9578-1466FB86F9EF}"/>
              </a:ext>
            </a:extLst>
          </p:cNvPr>
          <p:cNvGrpSpPr/>
          <p:nvPr/>
        </p:nvGrpSpPr>
        <p:grpSpPr>
          <a:xfrm>
            <a:off x="7187996" y="1814285"/>
            <a:ext cx="4584006" cy="3087131"/>
            <a:chOff x="7399090" y="1233182"/>
            <a:chExt cx="4584006" cy="3087131"/>
          </a:xfrm>
        </p:grpSpPr>
        <p:sp>
          <p:nvSpPr>
            <p:cNvPr id="6" name="Rectangle 5">
              <a:extLst>
                <a:ext uri="{FF2B5EF4-FFF2-40B4-BE49-F238E27FC236}">
                  <a16:creationId xmlns:a16="http://schemas.microsoft.com/office/drawing/2014/main" id="{E5F9B48D-4BBC-4003-A590-5E27A0A0BA11}"/>
                </a:ext>
              </a:extLst>
            </p:cNvPr>
            <p:cNvSpPr/>
            <p:nvPr/>
          </p:nvSpPr>
          <p:spPr>
            <a:xfrm>
              <a:off x="7399090" y="3749879"/>
              <a:ext cx="2575420" cy="570434"/>
            </a:xfrm>
            <a:prstGeom prst="rect">
              <a:avLst/>
            </a:prstGeom>
            <a:solidFill>
              <a:schemeClr val="accent3">
                <a:lumMod val="20000"/>
                <a:lumOff val="80000"/>
              </a:schemeClr>
            </a:solidFill>
            <a:ln w="2857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solidFill>
                </a:rPr>
                <a:t>The branch delay slot</a:t>
              </a:r>
            </a:p>
          </p:txBody>
        </p:sp>
        <p:cxnSp>
          <p:nvCxnSpPr>
            <p:cNvPr id="7" name="Straight Connector 6">
              <a:extLst>
                <a:ext uri="{FF2B5EF4-FFF2-40B4-BE49-F238E27FC236}">
                  <a16:creationId xmlns:a16="http://schemas.microsoft.com/office/drawing/2014/main" id="{1DB65284-0033-4C14-8E36-C5273BE677B4}"/>
                </a:ext>
              </a:extLst>
            </p:cNvPr>
            <p:cNvCxnSpPr/>
            <p:nvPr/>
          </p:nvCxnSpPr>
          <p:spPr>
            <a:xfrm>
              <a:off x="9529894" y="3531765"/>
              <a:ext cx="75500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3664C2-F9CF-4794-9936-CC877C726EE1}"/>
                </a:ext>
              </a:extLst>
            </p:cNvPr>
            <p:cNvCxnSpPr/>
            <p:nvPr/>
          </p:nvCxnSpPr>
          <p:spPr>
            <a:xfrm flipV="1">
              <a:off x="10284903" y="1233182"/>
              <a:ext cx="0" cy="22985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AA28B0E-0572-44B0-A9A3-5997F89A2877}"/>
                </a:ext>
              </a:extLst>
            </p:cNvPr>
            <p:cNvCxnSpPr/>
            <p:nvPr/>
          </p:nvCxnSpPr>
          <p:spPr>
            <a:xfrm flipH="1">
              <a:off x="9462782" y="1233182"/>
              <a:ext cx="82212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6C70498-351E-4B27-AB48-F0976DD354CD}"/>
                </a:ext>
              </a:extLst>
            </p:cNvPr>
            <p:cNvSpPr txBox="1"/>
            <p:nvPr/>
          </p:nvSpPr>
          <p:spPr>
            <a:xfrm>
              <a:off x="10501869" y="3385095"/>
              <a:ext cx="1481227"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The branch</a:t>
              </a:r>
            </a:p>
          </p:txBody>
        </p:sp>
      </p:grpSp>
    </p:spTree>
    <p:extLst>
      <p:ext uri="{BB962C8B-B14F-4D97-AF65-F5344CB8AC3E}">
        <p14:creationId xmlns:p14="http://schemas.microsoft.com/office/powerpoint/2010/main" val="1459578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Option 3: A Delayed Branch</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A compiler can usually fill a single branch delay slot around 60-70% of the time.</a:t>
            </a:r>
          </a:p>
          <a:p>
            <a:pPr>
              <a:buFont typeface="Arial" panose="020B0604020202020204" pitchFamily="34" charset="0"/>
              <a:buChar char="•"/>
            </a:pPr>
            <a:r>
              <a:rPr lang="en-GB" dirty="0"/>
              <a:t>If we had a longer pipeline, we could introduce multiple branch delay slots, but they are typically hard to fill. </a:t>
            </a:r>
          </a:p>
          <a:p>
            <a:pPr>
              <a:buFont typeface="Arial" panose="020B0604020202020204" pitchFamily="34" charset="0"/>
              <a:buChar char="•"/>
            </a:pPr>
            <a:r>
              <a:rPr lang="en-GB" dirty="0"/>
              <a:t>Question: where can we find an instruction to move to the branch delay slot? </a:t>
            </a:r>
          </a:p>
          <a:p>
            <a:pPr>
              <a:buFont typeface="Arial" panose="020B0604020202020204" pitchFamily="34" charset="0"/>
              <a:buChar char="•"/>
            </a:pPr>
            <a:r>
              <a:rPr lang="en-GB" dirty="0"/>
              <a:t>If we can’t find an instruction to fill the slot, we have to fill it with a NOP.</a:t>
            </a:r>
            <a:endParaRPr lang="en-US" dirty="0"/>
          </a:p>
        </p:txBody>
      </p:sp>
    </p:spTree>
    <p:extLst>
      <p:ext uri="{BB962C8B-B14F-4D97-AF65-F5344CB8AC3E}">
        <p14:creationId xmlns:p14="http://schemas.microsoft.com/office/powerpoint/2010/main" val="1116868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Example</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368710" y="4026310"/>
            <a:ext cx="11343865" cy="2093136"/>
          </a:xfrm>
        </p:spPr>
        <p:txBody>
          <a:bodyPr/>
          <a:lstStyle/>
          <a:p>
            <a:pPr marL="0" indent="0">
              <a:buNone/>
            </a:pPr>
            <a:r>
              <a:rPr lang="en-GB" dirty="0"/>
              <a:t>This pipeline has 8 pipeline stages.</a:t>
            </a:r>
          </a:p>
          <a:p>
            <a:pPr>
              <a:buFont typeface="Arial" panose="020B0604020202020204" pitchFamily="34" charset="0"/>
              <a:buChar char="•"/>
            </a:pPr>
            <a:r>
              <a:rPr lang="en-GB" dirty="0"/>
              <a:t>The basic branch delay is 3 cycles.</a:t>
            </a:r>
          </a:p>
          <a:p>
            <a:pPr>
              <a:buFont typeface="Arial" panose="020B0604020202020204" pitchFamily="34" charset="0"/>
              <a:buChar char="•"/>
            </a:pPr>
            <a:r>
              <a:rPr lang="en-GB" dirty="0"/>
              <a:t>The branch condition and target address are evaluated in the ALU stage.</a:t>
            </a:r>
          </a:p>
          <a:p>
            <a:pPr>
              <a:buFont typeface="Arial" panose="020B0604020202020204" pitchFamily="34" charset="0"/>
              <a:buChar char="•"/>
            </a:pPr>
            <a:r>
              <a:rPr lang="en-GB" dirty="0"/>
              <a:t>All branches are predicted as not taken.</a:t>
            </a:r>
            <a:endParaRPr lang="en-US" dirty="0"/>
          </a:p>
        </p:txBody>
      </p:sp>
      <p:sp>
        <p:nvSpPr>
          <p:cNvPr id="4" name="Rectangle 3">
            <a:extLst>
              <a:ext uri="{FF2B5EF4-FFF2-40B4-BE49-F238E27FC236}">
                <a16:creationId xmlns:a16="http://schemas.microsoft.com/office/drawing/2014/main" id="{82B07DC8-A5C1-4510-A9DB-9876D1E7E1EE}"/>
              </a:ext>
            </a:extLst>
          </p:cNvPr>
          <p:cNvSpPr/>
          <p:nvPr/>
        </p:nvSpPr>
        <p:spPr>
          <a:xfrm>
            <a:off x="2390209" y="1624795"/>
            <a:ext cx="1233889" cy="1134738"/>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036F72ED-61D0-4E95-9FEE-E9E0A291667E}"/>
              </a:ext>
            </a:extLst>
          </p:cNvPr>
          <p:cNvSpPr/>
          <p:nvPr/>
        </p:nvSpPr>
        <p:spPr>
          <a:xfrm>
            <a:off x="3628222" y="1626759"/>
            <a:ext cx="1233889" cy="113473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C60AA13C-686E-4ED9-8EB5-8A4714D2778B}"/>
              </a:ext>
            </a:extLst>
          </p:cNvPr>
          <p:cNvSpPr/>
          <p:nvPr/>
        </p:nvSpPr>
        <p:spPr>
          <a:xfrm>
            <a:off x="1160444" y="1624795"/>
            <a:ext cx="1233889" cy="1134738"/>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C208122A-9215-481A-8B63-3C51EC177913}"/>
              </a:ext>
            </a:extLst>
          </p:cNvPr>
          <p:cNvSpPr/>
          <p:nvPr/>
        </p:nvSpPr>
        <p:spPr>
          <a:xfrm>
            <a:off x="9789418" y="1624795"/>
            <a:ext cx="1233889" cy="113473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78D59EC3-66E2-4AF5-AD13-AC9868F7F6FD}"/>
              </a:ext>
            </a:extLst>
          </p:cNvPr>
          <p:cNvSpPr/>
          <p:nvPr/>
        </p:nvSpPr>
        <p:spPr>
          <a:xfrm>
            <a:off x="7329889" y="1624795"/>
            <a:ext cx="1233889" cy="1134738"/>
          </a:xfrm>
          <a:prstGeom prst="rect">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44CBBC0-20F0-41CE-A4C7-87713C1DA829}"/>
              </a:ext>
            </a:extLst>
          </p:cNvPr>
          <p:cNvSpPr/>
          <p:nvPr/>
        </p:nvSpPr>
        <p:spPr>
          <a:xfrm>
            <a:off x="8555529" y="1622831"/>
            <a:ext cx="1233889" cy="1134738"/>
          </a:xfrm>
          <a:prstGeom prst="rect">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AD42E9CE-E9AE-4722-95B9-9ABE8C5E3EE9}"/>
              </a:ext>
            </a:extLst>
          </p:cNvPr>
          <p:cNvSpPr/>
          <p:nvPr/>
        </p:nvSpPr>
        <p:spPr>
          <a:xfrm>
            <a:off x="6096000" y="1626759"/>
            <a:ext cx="1233889" cy="1134738"/>
          </a:xfrm>
          <a:prstGeom prst="rect">
            <a:avLst/>
          </a:prstGeom>
          <a:solidFill>
            <a:schemeClr val="accent4">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BFA283DF-CF4D-4B3E-BC12-3222BE77C3A6}"/>
              </a:ext>
            </a:extLst>
          </p:cNvPr>
          <p:cNvSpPr/>
          <p:nvPr/>
        </p:nvSpPr>
        <p:spPr>
          <a:xfrm>
            <a:off x="4853862" y="1626759"/>
            <a:ext cx="1233889" cy="113473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FC8B5CE0-0C91-48EB-AC40-2BCEE0833821}"/>
              </a:ext>
            </a:extLst>
          </p:cNvPr>
          <p:cNvSpPr txBox="1"/>
          <p:nvPr/>
        </p:nvSpPr>
        <p:spPr>
          <a:xfrm>
            <a:off x="1223277" y="2050088"/>
            <a:ext cx="1080000"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Fetch 1</a:t>
            </a:r>
          </a:p>
        </p:txBody>
      </p:sp>
      <p:sp>
        <p:nvSpPr>
          <p:cNvPr id="13" name="TextBox 12">
            <a:extLst>
              <a:ext uri="{FF2B5EF4-FFF2-40B4-BE49-F238E27FC236}">
                <a16:creationId xmlns:a16="http://schemas.microsoft.com/office/drawing/2014/main" id="{6E8471D2-02B0-4133-A45F-DB78EC92A5AE}"/>
              </a:ext>
            </a:extLst>
          </p:cNvPr>
          <p:cNvSpPr txBox="1"/>
          <p:nvPr/>
        </p:nvSpPr>
        <p:spPr>
          <a:xfrm>
            <a:off x="2475402" y="2046739"/>
            <a:ext cx="1080000"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Fetch 2</a:t>
            </a:r>
          </a:p>
        </p:txBody>
      </p:sp>
      <p:sp>
        <p:nvSpPr>
          <p:cNvPr id="14" name="TextBox 13">
            <a:extLst>
              <a:ext uri="{FF2B5EF4-FFF2-40B4-BE49-F238E27FC236}">
                <a16:creationId xmlns:a16="http://schemas.microsoft.com/office/drawing/2014/main" id="{63DC1FE4-8B84-4A63-B89A-F13545FDE55F}"/>
              </a:ext>
            </a:extLst>
          </p:cNvPr>
          <p:cNvSpPr txBox="1"/>
          <p:nvPr/>
        </p:nvSpPr>
        <p:spPr>
          <a:xfrm>
            <a:off x="3734908" y="2046738"/>
            <a:ext cx="1080000"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Decode</a:t>
            </a:r>
          </a:p>
        </p:txBody>
      </p:sp>
      <p:sp>
        <p:nvSpPr>
          <p:cNvPr id="15" name="TextBox 14">
            <a:extLst>
              <a:ext uri="{FF2B5EF4-FFF2-40B4-BE49-F238E27FC236}">
                <a16:creationId xmlns:a16="http://schemas.microsoft.com/office/drawing/2014/main" id="{7BE71D4C-A567-427D-B9CE-E10A479B52A3}"/>
              </a:ext>
            </a:extLst>
          </p:cNvPr>
          <p:cNvSpPr txBox="1"/>
          <p:nvPr/>
        </p:nvSpPr>
        <p:spPr>
          <a:xfrm>
            <a:off x="4977046" y="2046737"/>
            <a:ext cx="1080000"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ALU</a:t>
            </a:r>
          </a:p>
        </p:txBody>
      </p:sp>
      <p:sp>
        <p:nvSpPr>
          <p:cNvPr id="16" name="TextBox 15">
            <a:extLst>
              <a:ext uri="{FF2B5EF4-FFF2-40B4-BE49-F238E27FC236}">
                <a16:creationId xmlns:a16="http://schemas.microsoft.com/office/drawing/2014/main" id="{EC11E6CA-93C0-482D-B41A-A239AE29E3E4}"/>
              </a:ext>
            </a:extLst>
          </p:cNvPr>
          <p:cNvSpPr txBox="1"/>
          <p:nvPr/>
        </p:nvSpPr>
        <p:spPr>
          <a:xfrm>
            <a:off x="6160571" y="2046737"/>
            <a:ext cx="1080000"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Mem 1</a:t>
            </a:r>
          </a:p>
        </p:txBody>
      </p:sp>
      <p:sp>
        <p:nvSpPr>
          <p:cNvPr id="17" name="TextBox 16">
            <a:extLst>
              <a:ext uri="{FF2B5EF4-FFF2-40B4-BE49-F238E27FC236}">
                <a16:creationId xmlns:a16="http://schemas.microsoft.com/office/drawing/2014/main" id="{29EBA743-685B-42AB-9FA7-B3E94EE1A08E}"/>
              </a:ext>
            </a:extLst>
          </p:cNvPr>
          <p:cNvSpPr txBox="1"/>
          <p:nvPr/>
        </p:nvSpPr>
        <p:spPr>
          <a:xfrm>
            <a:off x="7394460" y="2046737"/>
            <a:ext cx="1080000"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Mem 2</a:t>
            </a:r>
          </a:p>
        </p:txBody>
      </p:sp>
      <p:sp>
        <p:nvSpPr>
          <p:cNvPr id="18" name="TextBox 17">
            <a:extLst>
              <a:ext uri="{FF2B5EF4-FFF2-40B4-BE49-F238E27FC236}">
                <a16:creationId xmlns:a16="http://schemas.microsoft.com/office/drawing/2014/main" id="{AB2F0CE9-E29D-465B-9017-52F539776D09}"/>
              </a:ext>
            </a:extLst>
          </p:cNvPr>
          <p:cNvSpPr txBox="1"/>
          <p:nvPr/>
        </p:nvSpPr>
        <p:spPr>
          <a:xfrm>
            <a:off x="8659724" y="2046736"/>
            <a:ext cx="1080000"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Mem 3</a:t>
            </a:r>
          </a:p>
        </p:txBody>
      </p:sp>
      <p:sp>
        <p:nvSpPr>
          <p:cNvPr id="19" name="TextBox 18">
            <a:extLst>
              <a:ext uri="{FF2B5EF4-FFF2-40B4-BE49-F238E27FC236}">
                <a16:creationId xmlns:a16="http://schemas.microsoft.com/office/drawing/2014/main" id="{88625940-F471-4548-86B5-616B8430CC5D}"/>
              </a:ext>
            </a:extLst>
          </p:cNvPr>
          <p:cNvSpPr txBox="1"/>
          <p:nvPr/>
        </p:nvSpPr>
        <p:spPr>
          <a:xfrm>
            <a:off x="9835670" y="2046736"/>
            <a:ext cx="1152807"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Writeback</a:t>
            </a:r>
          </a:p>
        </p:txBody>
      </p:sp>
    </p:spTree>
    <p:extLst>
      <p:ext uri="{BB962C8B-B14F-4D97-AF65-F5344CB8AC3E}">
        <p14:creationId xmlns:p14="http://schemas.microsoft.com/office/powerpoint/2010/main" val="3918678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Example</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Impact on CPI:</a:t>
            </a:r>
          </a:p>
          <a:p>
            <a:pPr marL="741363" lvl="1" indent="-342900"/>
            <a:r>
              <a:rPr lang="en-GB" sz="2400" dirty="0"/>
              <a:t>Let’s make some reasonable assumptions: </a:t>
            </a:r>
          </a:p>
          <a:p>
            <a:pPr marL="741363" lvl="1" indent="-342900"/>
            <a:r>
              <a:rPr lang="en-GB" sz="2400" dirty="0"/>
              <a:t>15% of instructions are unconditional or taken branches; the penalty here is 3 cycles. </a:t>
            </a:r>
          </a:p>
          <a:p>
            <a:pPr marL="741363" lvl="1" indent="-342900"/>
            <a:r>
              <a:rPr lang="en-GB" sz="2400" dirty="0"/>
              <a:t>5% of instructions are untaken conditional branches; no penalty here, as we are predicting these not-taken.</a:t>
            </a:r>
          </a:p>
          <a:p>
            <a:pPr marL="741363" lvl="1" indent="-342900"/>
            <a:r>
              <a:rPr lang="en-GB" sz="2400" b="1" dirty="0"/>
              <a:t>CPI contribution from branch stalls </a:t>
            </a:r>
            <a:r>
              <a:rPr lang="en-GB" sz="2400" dirty="0"/>
              <a:t>= 0.15 * 3 + 0.05 * 0 = </a:t>
            </a:r>
            <a:r>
              <a:rPr lang="en-GB" sz="2400" b="1" dirty="0"/>
              <a:t>0.45</a:t>
            </a:r>
            <a:endParaRPr lang="en-US" dirty="0"/>
          </a:p>
        </p:txBody>
      </p:sp>
    </p:spTree>
    <p:extLst>
      <p:ext uri="{BB962C8B-B14F-4D97-AF65-F5344CB8AC3E}">
        <p14:creationId xmlns:p14="http://schemas.microsoft.com/office/powerpoint/2010/main" val="288234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Option 4: Branch Prediction </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For high-performance processors, with deep pipelines, the techniques described so far are inadequate.</a:t>
            </a:r>
          </a:p>
          <a:p>
            <a:pPr>
              <a:buFont typeface="Arial" panose="020B0604020202020204" pitchFamily="34" charset="0"/>
              <a:buChar char="•"/>
            </a:pPr>
            <a:r>
              <a:rPr lang="en-GB" dirty="0"/>
              <a:t>E.g., </a:t>
            </a:r>
            <a:r>
              <a:rPr lang="en-GB" b="1" dirty="0"/>
              <a:t>Arm Cortex-</a:t>
            </a:r>
            <a:r>
              <a:rPr lang="en-US" b="1" dirty="0"/>
              <a:t>A15</a:t>
            </a:r>
          </a:p>
          <a:p>
            <a:pPr marL="741363" lvl="1" indent="-342900"/>
            <a:r>
              <a:rPr lang="en-GB" dirty="0"/>
              <a:t>15-stage pipeline </a:t>
            </a:r>
          </a:p>
          <a:p>
            <a:pPr marL="741363" lvl="1" indent="-342900"/>
            <a:r>
              <a:rPr lang="en-GB" dirty="0"/>
              <a:t>Branches are evaluated late in the pipeline.</a:t>
            </a:r>
          </a:p>
          <a:p>
            <a:pPr marL="741363" lvl="1" indent="-342900"/>
            <a:r>
              <a:rPr lang="en-GB" dirty="0"/>
              <a:t>Branch misprediction penalty ~14 cycles </a:t>
            </a:r>
          </a:p>
          <a:p>
            <a:pPr marL="741363" lvl="1" indent="-342900"/>
            <a:r>
              <a:rPr lang="en-GB" dirty="0"/>
              <a:t>It also fetches 4 instructions per cycle and decodes 3 at a time (i.e., there are multiple instructions in a single pipeline stage).</a:t>
            </a:r>
          </a:p>
          <a:p>
            <a:pPr marL="741363" lvl="1" indent="-342900"/>
            <a:r>
              <a:rPr lang="en-GB" dirty="0"/>
              <a:t>We </a:t>
            </a:r>
            <a:r>
              <a:rPr lang="en-GB"/>
              <a:t>may discard&gt;40 instructions </a:t>
            </a:r>
            <a:r>
              <a:rPr lang="en-GB" dirty="0"/>
              <a:t>if </a:t>
            </a:r>
            <a:r>
              <a:rPr lang="en-GB"/>
              <a:t>we must </a:t>
            </a:r>
            <a:r>
              <a:rPr lang="en-GB" dirty="0"/>
              <a:t>flush the pipeline due to </a:t>
            </a:r>
            <a:r>
              <a:rPr lang="en-GB"/>
              <a:t>a mispredicted branch</a:t>
            </a:r>
            <a:r>
              <a:rPr lang="en-GB" dirty="0"/>
              <a:t>.</a:t>
            </a:r>
            <a:endParaRPr lang="en-US" dirty="0"/>
          </a:p>
        </p:txBody>
      </p:sp>
    </p:spTree>
    <p:extLst>
      <p:ext uri="{BB962C8B-B14F-4D97-AF65-F5344CB8AC3E}">
        <p14:creationId xmlns:p14="http://schemas.microsoft.com/office/powerpoint/2010/main" val="3242517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Static Branch Prediction (Mostly Historic)</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Static prediction methods exploit the observation that a given branch instruction is likely to be highly biased in one direction.</a:t>
            </a:r>
          </a:p>
          <a:p>
            <a:pPr>
              <a:buFont typeface="Arial" panose="020B0604020202020204" pitchFamily="34" charset="0"/>
              <a:buChar char="•"/>
            </a:pPr>
            <a:r>
              <a:rPr lang="en-GB" dirty="0"/>
              <a:t>Schemes are often based on whether the branch is branching forward or backward in the code or alternatively depend on the op-code of the branch instruction.</a:t>
            </a:r>
          </a:p>
          <a:p>
            <a:pPr>
              <a:buFont typeface="Arial" panose="020B0604020202020204" pitchFamily="34" charset="0"/>
              <a:buChar char="•"/>
            </a:pPr>
            <a:r>
              <a:rPr lang="en-GB" b="1" dirty="0"/>
              <a:t>Displacement-based prediction</a:t>
            </a:r>
          </a:p>
          <a:p>
            <a:pPr marL="741363" lvl="1" indent="-342900"/>
            <a:r>
              <a:rPr lang="en-GB" dirty="0"/>
              <a:t>We can exploit a simple observation that backward branches are usually loop branches and are likely to be taken.</a:t>
            </a:r>
          </a:p>
          <a:p>
            <a:pPr marL="741363" lvl="1" indent="-342900"/>
            <a:r>
              <a:rPr lang="en-GB" dirty="0"/>
              <a:t>Now, if the branch’s target address &lt; PC, we predict the branch taken.</a:t>
            </a:r>
          </a:p>
          <a:p>
            <a:pPr marL="741363" lvl="1" indent="-342900"/>
            <a:r>
              <a:rPr lang="en-GB" dirty="0"/>
              <a:t>The accuracy of this sort of scheme is around 65% (or 80-95% with aid of profiling).</a:t>
            </a:r>
            <a:endParaRPr lang="en-US" dirty="0"/>
          </a:p>
        </p:txBody>
      </p:sp>
    </p:spTree>
    <p:extLst>
      <p:ext uri="{BB962C8B-B14F-4D97-AF65-F5344CB8AC3E}">
        <p14:creationId xmlns:p14="http://schemas.microsoft.com/office/powerpoint/2010/main" val="3448647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Example: Arm10 Processor</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6201594" cy="4948335"/>
          </a:xfrm>
        </p:spPr>
        <p:txBody>
          <a:bodyPr/>
          <a:lstStyle/>
          <a:p>
            <a:pPr>
              <a:buFont typeface="Arial" panose="020B0604020202020204" pitchFamily="34" charset="0"/>
              <a:buChar char="•"/>
            </a:pPr>
            <a:r>
              <a:rPr lang="en-GB" dirty="0"/>
              <a:t>The integer pipeline had 6 stages.</a:t>
            </a:r>
          </a:p>
          <a:p>
            <a:pPr>
              <a:buFont typeface="Arial" panose="020B0604020202020204" pitchFamily="34" charset="0"/>
              <a:buChar char="•"/>
            </a:pPr>
            <a:r>
              <a:rPr lang="en-GB" dirty="0"/>
              <a:t>The Arm10 employed a static displacement-based branch prediction scheme.</a:t>
            </a:r>
          </a:p>
          <a:p>
            <a:pPr>
              <a:buFont typeface="Arial" panose="020B0604020202020204" pitchFamily="34" charset="0"/>
              <a:buChar char="•"/>
            </a:pPr>
            <a:r>
              <a:rPr lang="en-GB" dirty="0"/>
              <a:t>The Arm10’s Branch Prediction Unit also worked ahead of the fetch stage (prefetching instructions) in order to reduce the costs of branches.</a:t>
            </a:r>
            <a:endParaRPr lang="en-US" dirty="0"/>
          </a:p>
        </p:txBody>
      </p:sp>
      <p:sp>
        <p:nvSpPr>
          <p:cNvPr id="4" name="TextBox 3">
            <a:extLst>
              <a:ext uri="{FF2B5EF4-FFF2-40B4-BE49-F238E27FC236}">
                <a16:creationId xmlns:a16="http://schemas.microsoft.com/office/drawing/2014/main" id="{DFFE36CA-75C8-40D7-A259-8627A20AE6F0}"/>
              </a:ext>
            </a:extLst>
          </p:cNvPr>
          <p:cNvSpPr txBox="1"/>
          <p:nvPr/>
        </p:nvSpPr>
        <p:spPr>
          <a:xfrm>
            <a:off x="7019875" y="3853546"/>
            <a:ext cx="4680000" cy="2302169"/>
          </a:xfrm>
          <a:prstGeom prst="rect">
            <a:avLst/>
          </a:prstGeom>
          <a:noFill/>
          <a:ln>
            <a:solidFill>
              <a:schemeClr val="accent1"/>
            </a:solidFill>
          </a:ln>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b="1" kern="1200" dirty="0">
                <a:solidFill>
                  <a:schemeClr val="tx2"/>
                </a:solidFill>
                <a:latin typeface="+mn-lt"/>
                <a:ea typeface="+mn-ea"/>
                <a:cs typeface="+mn-cs"/>
              </a:rPr>
              <a:t>Arm10 </a:t>
            </a:r>
            <a:r>
              <a:rPr lang="en-GB" sz="2400" kern="1200" dirty="0">
                <a:solidFill>
                  <a:schemeClr val="tx2"/>
                </a:solidFill>
                <a:latin typeface="+mn-lt"/>
                <a:ea typeface="+mn-ea"/>
                <a:cs typeface="+mn-cs"/>
              </a:rPr>
              <a:t>(C</a:t>
            </a:r>
            <a:r>
              <a:rPr lang="en-GB" sz="2400" dirty="0">
                <a:solidFill>
                  <a:schemeClr val="tx2"/>
                </a:solidFill>
                <a:latin typeface="+mn-lt"/>
                <a:ea typeface="+mn-ea"/>
              </a:rPr>
              <a:t>irca 2000)</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kern="1200" dirty="0">
                <a:solidFill>
                  <a:schemeClr val="tx2"/>
                </a:solidFill>
                <a:latin typeface="+mn-lt"/>
                <a:ea typeface="+mn-ea"/>
                <a:cs typeface="+mn-cs"/>
              </a:rPr>
              <a:t>Transistor count: ~250,000</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dirty="0">
                <a:solidFill>
                  <a:schemeClr val="tx2"/>
                </a:solidFill>
                <a:latin typeface="+mn-lt"/>
                <a:ea typeface="+mn-ea"/>
              </a:rPr>
              <a:t>Clock frequency: 400 MHz</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kern="1200" dirty="0">
                <a:solidFill>
                  <a:schemeClr val="tx2"/>
                </a:solidFill>
                <a:latin typeface="+mn-lt"/>
                <a:ea typeface="+mn-ea"/>
                <a:cs typeface="+mn-cs"/>
              </a:rPr>
              <a:t>Technology: 0.18-micron</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400" dirty="0">
                <a:solidFill>
                  <a:schemeClr val="tx2"/>
                </a:solidFill>
                <a:latin typeface="+mn-lt"/>
                <a:ea typeface="+mn-ea"/>
              </a:rPr>
              <a:t>Applications: modems, cellular phones, automotive, etc.</a:t>
            </a:r>
            <a:endParaRPr lang="en-GB" sz="2400" kern="1200" dirty="0">
              <a:solidFill>
                <a:schemeClr val="tx2"/>
              </a:solidFill>
              <a:latin typeface="+mn-lt"/>
              <a:ea typeface="+mn-ea"/>
              <a:cs typeface="+mn-cs"/>
            </a:endParaRPr>
          </a:p>
        </p:txBody>
      </p:sp>
      <p:pic>
        <p:nvPicPr>
          <p:cNvPr id="5" name="Picture 4">
            <a:extLst>
              <a:ext uri="{FF2B5EF4-FFF2-40B4-BE49-F238E27FC236}">
                <a16:creationId xmlns:a16="http://schemas.microsoft.com/office/drawing/2014/main" id="{8A0F40D9-9C2E-4985-8610-C1348A62DCA3}"/>
              </a:ext>
            </a:extLst>
          </p:cNvPr>
          <p:cNvPicPr>
            <a:picLocks noChangeAspect="1"/>
          </p:cNvPicPr>
          <p:nvPr/>
        </p:nvPicPr>
        <p:blipFill>
          <a:blip r:embed="rId3"/>
          <a:stretch>
            <a:fillRect/>
          </a:stretch>
        </p:blipFill>
        <p:spPr>
          <a:xfrm>
            <a:off x="7758437" y="387562"/>
            <a:ext cx="3202875" cy="3202875"/>
          </a:xfrm>
          <a:prstGeom prst="rect">
            <a:avLst/>
          </a:prstGeom>
        </p:spPr>
      </p:pic>
    </p:spTree>
    <p:extLst>
      <p:ext uri="{BB962C8B-B14F-4D97-AF65-F5344CB8AC3E}">
        <p14:creationId xmlns:p14="http://schemas.microsoft.com/office/powerpoint/2010/main" val="257270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 Simple One-level Dynamic Branch Predictor</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6111551" cy="4948335"/>
          </a:xfrm>
        </p:spPr>
        <p:txBody>
          <a:bodyPr/>
          <a:lstStyle/>
          <a:p>
            <a:pPr marL="0" indent="0">
              <a:buNone/>
            </a:pPr>
            <a:r>
              <a:rPr lang="en-GB" dirty="0"/>
              <a:t>A simple dynamic branch prediction algorithm is to </a:t>
            </a:r>
            <a:r>
              <a:rPr lang="en-GB" b="1" dirty="0"/>
              <a:t>predict a branch taken only if it was the latest time we executed it</a:t>
            </a:r>
            <a:r>
              <a:rPr lang="en-GB" dirty="0"/>
              <a:t>. We can use a simple table of 1-bit entries to store our predictions </a:t>
            </a:r>
          </a:p>
          <a:p>
            <a:pPr marL="0" indent="0">
              <a:buNone/>
            </a:pPr>
            <a:r>
              <a:rPr lang="en-GB" dirty="0"/>
              <a:t>The drawback of these 1-bit table entries is that a single event can flip the prediction. We probably want some hysteresis, e.g., in the case of loops to avoid two mis-predictions per loop (upon entry and exit).</a:t>
            </a:r>
            <a:endParaRPr lang="en-US" dirty="0"/>
          </a:p>
        </p:txBody>
      </p:sp>
      <p:sp>
        <p:nvSpPr>
          <p:cNvPr id="4" name="Rectangle 3">
            <a:extLst>
              <a:ext uri="{FF2B5EF4-FFF2-40B4-BE49-F238E27FC236}">
                <a16:creationId xmlns:a16="http://schemas.microsoft.com/office/drawing/2014/main" id="{737DFBC7-6869-4E90-ABA8-D28456D5E7D2}"/>
              </a:ext>
            </a:extLst>
          </p:cNvPr>
          <p:cNvSpPr/>
          <p:nvPr/>
        </p:nvSpPr>
        <p:spPr>
          <a:xfrm>
            <a:off x="9156001" y="1820650"/>
            <a:ext cx="324754" cy="408622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C83079FA-2F83-48CB-A31F-B9B55D6F905C}"/>
              </a:ext>
            </a:extLst>
          </p:cNvPr>
          <p:cNvSpPr/>
          <p:nvPr/>
        </p:nvSpPr>
        <p:spPr>
          <a:xfrm>
            <a:off x="9156000" y="3069000"/>
            <a:ext cx="324754" cy="360000"/>
          </a:xfrm>
          <a:prstGeom prst="rect">
            <a:avLst/>
          </a:prstGeom>
          <a:solidFill>
            <a:schemeClr val="accent2">
              <a:lumMod val="10000"/>
              <a:lumOff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3C595A9A-C314-4DCD-97E1-0EBB06B05305}"/>
              </a:ext>
            </a:extLst>
          </p:cNvPr>
          <p:cNvSpPr/>
          <p:nvPr/>
        </p:nvSpPr>
        <p:spPr>
          <a:xfrm>
            <a:off x="6636000" y="2349000"/>
            <a:ext cx="1800000" cy="360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E50BF825-08D2-4E12-BC46-E11983206193}"/>
              </a:ext>
            </a:extLst>
          </p:cNvPr>
          <p:cNvSpPr/>
          <p:nvPr/>
        </p:nvSpPr>
        <p:spPr>
          <a:xfrm>
            <a:off x="7356000" y="2349000"/>
            <a:ext cx="720000" cy="36000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a:extLst>
              <a:ext uri="{FF2B5EF4-FFF2-40B4-BE49-F238E27FC236}">
                <a16:creationId xmlns:a16="http://schemas.microsoft.com/office/drawing/2014/main" id="{FABE3265-AADE-4361-8803-56E7E42992A6}"/>
              </a:ext>
            </a:extLst>
          </p:cNvPr>
          <p:cNvCxnSpPr>
            <a:cxnSpLocks/>
            <a:stCxn id="7" idx="2"/>
          </p:cNvCxnSpPr>
          <p:nvPr/>
        </p:nvCxnSpPr>
        <p:spPr>
          <a:xfrm>
            <a:off x="7716000" y="2709000"/>
            <a:ext cx="0" cy="5400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90E1326-2B9A-4102-8B2B-7A49A8BA639F}"/>
              </a:ext>
            </a:extLst>
          </p:cNvPr>
          <p:cNvCxnSpPr>
            <a:cxnSpLocks/>
            <a:endCxn id="5" idx="1"/>
          </p:cNvCxnSpPr>
          <p:nvPr/>
        </p:nvCxnSpPr>
        <p:spPr>
          <a:xfrm>
            <a:off x="7716000" y="3249000"/>
            <a:ext cx="1440000"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690E08-E30E-4BBA-8794-1C6E8A78B2D8}"/>
              </a:ext>
            </a:extLst>
          </p:cNvPr>
          <p:cNvSpPr txBox="1"/>
          <p:nvPr/>
        </p:nvSpPr>
        <p:spPr>
          <a:xfrm>
            <a:off x="6600755" y="1898999"/>
            <a:ext cx="1800000"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Branch Address</a:t>
            </a:r>
          </a:p>
        </p:txBody>
      </p:sp>
      <p:sp>
        <p:nvSpPr>
          <p:cNvPr id="11" name="TextBox 10">
            <a:extLst>
              <a:ext uri="{FF2B5EF4-FFF2-40B4-BE49-F238E27FC236}">
                <a16:creationId xmlns:a16="http://schemas.microsoft.com/office/drawing/2014/main" id="{3240B477-D542-414B-9057-1293B1604C99}"/>
              </a:ext>
            </a:extLst>
          </p:cNvPr>
          <p:cNvSpPr txBox="1"/>
          <p:nvPr/>
        </p:nvSpPr>
        <p:spPr>
          <a:xfrm>
            <a:off x="8076000" y="1370652"/>
            <a:ext cx="2880000" cy="29084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Branch Prediction Buffer</a:t>
            </a:r>
          </a:p>
        </p:txBody>
      </p:sp>
      <p:cxnSp>
        <p:nvCxnSpPr>
          <p:cNvPr id="12" name="Straight Arrow Connector 11">
            <a:extLst>
              <a:ext uri="{FF2B5EF4-FFF2-40B4-BE49-F238E27FC236}">
                <a16:creationId xmlns:a16="http://schemas.microsoft.com/office/drawing/2014/main" id="{762B986F-6425-4CE0-B813-6018F3D51B22}"/>
              </a:ext>
            </a:extLst>
          </p:cNvPr>
          <p:cNvCxnSpPr>
            <a:cxnSpLocks/>
            <a:stCxn id="5" idx="3"/>
          </p:cNvCxnSpPr>
          <p:nvPr/>
        </p:nvCxnSpPr>
        <p:spPr>
          <a:xfrm>
            <a:off x="9480754" y="3249000"/>
            <a:ext cx="1115246"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173DE96-C8BA-47D6-BD2F-7A48B53489B1}"/>
              </a:ext>
            </a:extLst>
          </p:cNvPr>
          <p:cNvSpPr txBox="1"/>
          <p:nvPr/>
        </p:nvSpPr>
        <p:spPr>
          <a:xfrm>
            <a:off x="9876000" y="2833580"/>
            <a:ext cx="1440000" cy="290839"/>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Prediction</a:t>
            </a:r>
          </a:p>
        </p:txBody>
      </p:sp>
      <p:cxnSp>
        <p:nvCxnSpPr>
          <p:cNvPr id="14" name="Straight Connector 13">
            <a:extLst>
              <a:ext uri="{FF2B5EF4-FFF2-40B4-BE49-F238E27FC236}">
                <a16:creationId xmlns:a16="http://schemas.microsoft.com/office/drawing/2014/main" id="{6E7EB648-DB7B-4A39-9EEB-C16532D83D45}"/>
              </a:ext>
            </a:extLst>
          </p:cNvPr>
          <p:cNvCxnSpPr>
            <a:cxnSpLocks/>
          </p:cNvCxnSpPr>
          <p:nvPr/>
        </p:nvCxnSpPr>
        <p:spPr>
          <a:xfrm flipH="1">
            <a:off x="9336000" y="3912290"/>
            <a:ext cx="1196987"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DB38D7D-7069-4FCB-A2AE-7B901AECE069}"/>
              </a:ext>
            </a:extLst>
          </p:cNvPr>
          <p:cNvCxnSpPr>
            <a:cxnSpLocks/>
          </p:cNvCxnSpPr>
          <p:nvPr/>
        </p:nvCxnSpPr>
        <p:spPr>
          <a:xfrm flipV="1">
            <a:off x="9336000" y="3429002"/>
            <a:ext cx="0" cy="483288"/>
          </a:xfrm>
          <a:prstGeom prst="straightConnector1">
            <a:avLst/>
          </a:prstGeom>
          <a:ln w="31750">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B1DDA0B-079A-416E-9705-E076B0AC760F}"/>
              </a:ext>
            </a:extLst>
          </p:cNvPr>
          <p:cNvSpPr txBox="1"/>
          <p:nvPr/>
        </p:nvSpPr>
        <p:spPr>
          <a:xfrm>
            <a:off x="9942087" y="4114215"/>
            <a:ext cx="1256888" cy="1745093"/>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Update with actual branch outcome (once known)</a:t>
            </a:r>
          </a:p>
        </p:txBody>
      </p:sp>
      <p:cxnSp>
        <p:nvCxnSpPr>
          <p:cNvPr id="17" name="Straight Connector 16">
            <a:extLst>
              <a:ext uri="{FF2B5EF4-FFF2-40B4-BE49-F238E27FC236}">
                <a16:creationId xmlns:a16="http://schemas.microsoft.com/office/drawing/2014/main" id="{DA46AE87-D76E-4478-973E-82ED5DC8C045}"/>
              </a:ext>
            </a:extLst>
          </p:cNvPr>
          <p:cNvCxnSpPr>
            <a:cxnSpLocks/>
          </p:cNvCxnSpPr>
          <p:nvPr/>
        </p:nvCxnSpPr>
        <p:spPr>
          <a:xfrm flipH="1">
            <a:off x="9156000" y="2709000"/>
            <a:ext cx="32475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BCBCAA6-B880-4D59-9316-149CE4A35C33}"/>
              </a:ext>
            </a:extLst>
          </p:cNvPr>
          <p:cNvCxnSpPr>
            <a:cxnSpLocks/>
          </p:cNvCxnSpPr>
          <p:nvPr/>
        </p:nvCxnSpPr>
        <p:spPr>
          <a:xfrm flipH="1">
            <a:off x="9173339" y="2349000"/>
            <a:ext cx="31719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930AAD-965B-4224-8B10-3B46E2FA38EA}"/>
              </a:ext>
            </a:extLst>
          </p:cNvPr>
          <p:cNvCxnSpPr>
            <a:cxnSpLocks/>
          </p:cNvCxnSpPr>
          <p:nvPr/>
        </p:nvCxnSpPr>
        <p:spPr>
          <a:xfrm flipH="1">
            <a:off x="9156000" y="4132831"/>
            <a:ext cx="32475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B1A6687-35D5-40F2-AF7B-556BA23DFC0C}"/>
              </a:ext>
            </a:extLst>
          </p:cNvPr>
          <p:cNvCxnSpPr>
            <a:cxnSpLocks/>
          </p:cNvCxnSpPr>
          <p:nvPr/>
        </p:nvCxnSpPr>
        <p:spPr>
          <a:xfrm flipH="1">
            <a:off x="9156000" y="4509000"/>
            <a:ext cx="33453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AE5D560-5C8A-4247-AE0F-19E47EA7625B}"/>
              </a:ext>
            </a:extLst>
          </p:cNvPr>
          <p:cNvCxnSpPr>
            <a:cxnSpLocks/>
          </p:cNvCxnSpPr>
          <p:nvPr/>
        </p:nvCxnSpPr>
        <p:spPr>
          <a:xfrm flipH="1">
            <a:off x="9173339" y="4869000"/>
            <a:ext cx="31719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0644161-F40C-47A1-951F-FE5EC036D7FB}"/>
              </a:ext>
            </a:extLst>
          </p:cNvPr>
          <p:cNvCxnSpPr>
            <a:cxnSpLocks/>
          </p:cNvCxnSpPr>
          <p:nvPr/>
        </p:nvCxnSpPr>
        <p:spPr>
          <a:xfrm flipH="1">
            <a:off x="9173339" y="5225159"/>
            <a:ext cx="31719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F61B267-EBE7-433D-BD8E-AF1E5CD5DA4E}"/>
              </a:ext>
            </a:extLst>
          </p:cNvPr>
          <p:cNvCxnSpPr>
            <a:cxnSpLocks/>
          </p:cNvCxnSpPr>
          <p:nvPr/>
        </p:nvCxnSpPr>
        <p:spPr>
          <a:xfrm flipH="1">
            <a:off x="9156000" y="5601700"/>
            <a:ext cx="33453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4E93911-9708-4092-A52F-FABD49822211}"/>
              </a:ext>
            </a:extLst>
          </p:cNvPr>
          <p:cNvCxnSpPr>
            <a:cxnSpLocks/>
          </p:cNvCxnSpPr>
          <p:nvPr/>
        </p:nvCxnSpPr>
        <p:spPr>
          <a:xfrm flipH="1">
            <a:off x="9156000" y="2044423"/>
            <a:ext cx="33453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DD8929-A3FD-4323-B7DD-89C44AF9E27A}"/>
              </a:ext>
            </a:extLst>
          </p:cNvPr>
          <p:cNvCxnSpPr>
            <a:cxnSpLocks/>
          </p:cNvCxnSpPr>
          <p:nvPr/>
        </p:nvCxnSpPr>
        <p:spPr>
          <a:xfrm flipH="1">
            <a:off x="9156000" y="3750975"/>
            <a:ext cx="334531" cy="0"/>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444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One-level Branch Predictors</a:t>
            </a:r>
            <a:endParaRPr lang="en-US" dirty="0"/>
          </a:p>
        </p:txBody>
      </p:sp>
      <p:pic>
        <p:nvPicPr>
          <p:cNvPr id="4" name="Content Placeholder 3">
            <a:extLst>
              <a:ext uri="{FF2B5EF4-FFF2-40B4-BE49-F238E27FC236}">
                <a16:creationId xmlns:a16="http://schemas.microsoft.com/office/drawing/2014/main" id="{0BD12ABF-B137-408F-ACEE-ED3DD7C2AFEC}"/>
              </a:ext>
            </a:extLst>
          </p:cNvPr>
          <p:cNvPicPr>
            <a:picLocks noGrp="1" noChangeAspect="1"/>
          </p:cNvPicPr>
          <p:nvPr>
            <p:ph idx="1"/>
          </p:nvPr>
        </p:nvPicPr>
        <p:blipFill>
          <a:blip r:embed="rId3"/>
          <a:stretch>
            <a:fillRect/>
          </a:stretch>
        </p:blipFill>
        <p:spPr>
          <a:xfrm>
            <a:off x="1776000" y="1269000"/>
            <a:ext cx="8358260" cy="4680000"/>
          </a:xfrm>
          <a:prstGeom prst="rect">
            <a:avLst/>
          </a:prstGeom>
        </p:spPr>
      </p:pic>
      <p:sp>
        <p:nvSpPr>
          <p:cNvPr id="5" name="TextBox 4">
            <a:extLst>
              <a:ext uri="{FF2B5EF4-FFF2-40B4-BE49-F238E27FC236}">
                <a16:creationId xmlns:a16="http://schemas.microsoft.com/office/drawing/2014/main" id="{99A4EBB2-1C44-4D90-872A-EC63797FD6C5}"/>
              </a:ext>
            </a:extLst>
          </p:cNvPr>
          <p:cNvSpPr txBox="1"/>
          <p:nvPr/>
        </p:nvSpPr>
        <p:spPr>
          <a:xfrm>
            <a:off x="7896000" y="946755"/>
            <a:ext cx="3240000" cy="1163395"/>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In practice, 2-bit saturating counters are a good choice. Why is there no need to consider k&gt;2.</a:t>
            </a:r>
          </a:p>
        </p:txBody>
      </p:sp>
    </p:spTree>
    <p:extLst>
      <p:ext uri="{BB962C8B-B14F-4D97-AF65-F5344CB8AC3E}">
        <p14:creationId xmlns:p14="http://schemas.microsoft.com/office/powerpoint/2010/main" val="3009096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Module Syllabus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Minimizing the impact of branches (control hazards)</a:t>
            </a:r>
          </a:p>
          <a:p>
            <a:pPr>
              <a:buFont typeface="Arial" panose="020B0604020202020204" pitchFamily="34" charset="0"/>
              <a:buChar char="•"/>
            </a:pPr>
            <a:r>
              <a:rPr lang="en-GB" dirty="0"/>
              <a:t>Handling exceptions</a:t>
            </a:r>
          </a:p>
          <a:p>
            <a:pPr>
              <a:buFont typeface="Arial" panose="020B0604020202020204" pitchFamily="34" charset="0"/>
              <a:buChar char="•"/>
            </a:pPr>
            <a:r>
              <a:rPr lang="en-GB" dirty="0"/>
              <a:t>The limits to pipelining</a:t>
            </a:r>
            <a:endParaRPr lang="en-US" dirty="0"/>
          </a:p>
        </p:txBody>
      </p:sp>
    </p:spTree>
    <p:extLst>
      <p:ext uri="{BB962C8B-B14F-4D97-AF65-F5344CB8AC3E}">
        <p14:creationId xmlns:p14="http://schemas.microsoft.com/office/powerpoint/2010/main" val="3759618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Correlating Predictors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How can we improve on simple bimodal predictors?</a:t>
            </a:r>
          </a:p>
          <a:p>
            <a:pPr>
              <a:buFont typeface="Arial" panose="020B0604020202020204" pitchFamily="34" charset="0"/>
              <a:buChar char="•"/>
            </a:pPr>
            <a:r>
              <a:rPr lang="en-US" dirty="0"/>
              <a:t>We can take advantage of the fact that the outcome of many branches is correlated either with the past outcomes of the same branch (the local history) or with other recent branches (the global history).</a:t>
            </a:r>
          </a:p>
          <a:p>
            <a:pPr>
              <a:buFont typeface="Arial" panose="020B0604020202020204" pitchFamily="34" charset="0"/>
              <a:buChar char="•"/>
            </a:pPr>
            <a:r>
              <a:rPr lang="en-US" dirty="0"/>
              <a:t>Now instead of simply hashing the PC to select a counter, we can include local or global branch history to improve our prediction.</a:t>
            </a:r>
          </a:p>
        </p:txBody>
      </p:sp>
    </p:spTree>
    <p:extLst>
      <p:ext uri="{BB962C8B-B14F-4D97-AF65-F5344CB8AC3E}">
        <p14:creationId xmlns:p14="http://schemas.microsoft.com/office/powerpoint/2010/main" val="3442531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Correlating Predictors (Local History)</a:t>
            </a:r>
            <a:endParaRPr lang="en-US" dirty="0"/>
          </a:p>
        </p:txBody>
      </p:sp>
      <p:sp>
        <p:nvSpPr>
          <p:cNvPr id="4" name="Rectangle 3">
            <a:extLst>
              <a:ext uri="{FF2B5EF4-FFF2-40B4-BE49-F238E27FC236}">
                <a16:creationId xmlns:a16="http://schemas.microsoft.com/office/drawing/2014/main" id="{3C4AF398-279F-45B4-BECB-B7CA627208EA}"/>
              </a:ext>
            </a:extLst>
          </p:cNvPr>
          <p:cNvSpPr/>
          <p:nvPr/>
        </p:nvSpPr>
        <p:spPr>
          <a:xfrm>
            <a:off x="5035094" y="3652219"/>
            <a:ext cx="1887523" cy="21727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Content Placeholder 2">
            <a:extLst>
              <a:ext uri="{FF2B5EF4-FFF2-40B4-BE49-F238E27FC236}">
                <a16:creationId xmlns:a16="http://schemas.microsoft.com/office/drawing/2014/main" id="{31A9815E-3783-4D27-B53D-F29C88E7ADE2}"/>
              </a:ext>
            </a:extLst>
          </p:cNvPr>
          <p:cNvSpPr>
            <a:spLocks noGrp="1"/>
          </p:cNvSpPr>
          <p:nvPr>
            <p:ph idx="1"/>
          </p:nvPr>
        </p:nvSpPr>
        <p:spPr>
          <a:xfrm>
            <a:off x="492125" y="1479469"/>
            <a:ext cx="11180762" cy="2172750"/>
          </a:xfrm>
        </p:spPr>
        <p:txBody>
          <a:bodyPr/>
          <a:lstStyle/>
          <a:p>
            <a:pPr marL="0" indent="0">
              <a:buNone/>
            </a:pPr>
            <a:r>
              <a:rPr lang="en-GB" dirty="0"/>
              <a:t>If a particular branch’s outcome has a repetitive pattern, its local history can be used to improve prediction accuracy.</a:t>
            </a:r>
          </a:p>
          <a:p>
            <a:pPr marL="0" indent="0">
              <a:buNone/>
            </a:pPr>
            <a:r>
              <a:rPr lang="en-GB" dirty="0"/>
              <a:t>E.g., a particular branch instruction may be predictable if we look at its local history:</a:t>
            </a:r>
          </a:p>
          <a:p>
            <a:pPr marL="0" indent="0">
              <a:buNone/>
            </a:pPr>
            <a:r>
              <a:rPr lang="en-GB" sz="2800" dirty="0"/>
              <a:t>….010110101101011010110101101011</a:t>
            </a:r>
          </a:p>
          <a:p>
            <a:endParaRPr lang="en-GB" sz="3600" dirty="0"/>
          </a:p>
        </p:txBody>
      </p:sp>
      <p:sp>
        <p:nvSpPr>
          <p:cNvPr id="6" name="TextBox 5">
            <a:extLst>
              <a:ext uri="{FF2B5EF4-FFF2-40B4-BE49-F238E27FC236}">
                <a16:creationId xmlns:a16="http://schemas.microsoft.com/office/drawing/2014/main" id="{4648791B-E31F-49DB-8003-4FE0047EA0A0}"/>
              </a:ext>
            </a:extLst>
          </p:cNvPr>
          <p:cNvSpPr txBox="1"/>
          <p:nvPr/>
        </p:nvSpPr>
        <p:spPr>
          <a:xfrm>
            <a:off x="5035094" y="3652219"/>
            <a:ext cx="1887523" cy="1762021"/>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History     Next</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0101	      1</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1011	      0</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0110 	      1</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t>
            </a:r>
          </a:p>
        </p:txBody>
      </p:sp>
    </p:spTree>
    <p:extLst>
      <p:ext uri="{BB962C8B-B14F-4D97-AF65-F5344CB8AC3E}">
        <p14:creationId xmlns:p14="http://schemas.microsoft.com/office/powerpoint/2010/main" val="1810459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Local-history Two-level Predictor</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3325659" cy="4948335"/>
          </a:xfrm>
        </p:spPr>
        <p:txBody>
          <a:bodyPr/>
          <a:lstStyle/>
          <a:p>
            <a:pPr marL="0" indent="0">
              <a:lnSpc>
                <a:spcPct val="90000"/>
              </a:lnSpc>
              <a:spcBef>
                <a:spcPts val="0"/>
              </a:spcBef>
              <a:spcAft>
                <a:spcPts val="600"/>
              </a:spcAft>
              <a:buNone/>
            </a:pPr>
            <a:r>
              <a:rPr lang="en-GB" dirty="0"/>
              <a:t>We now have two memories or tables:</a:t>
            </a:r>
          </a:p>
          <a:p>
            <a:pPr>
              <a:lnSpc>
                <a:spcPct val="90000"/>
              </a:lnSpc>
              <a:spcBef>
                <a:spcPts val="0"/>
              </a:spcBef>
              <a:spcAft>
                <a:spcPts val="600"/>
              </a:spcAft>
              <a:buFont typeface="Arial" panose="020B0604020202020204" pitchFamily="34" charset="0"/>
              <a:buChar char="•"/>
            </a:pPr>
            <a:r>
              <a:rPr lang="en-GB" b="1" dirty="0"/>
              <a:t>The Branch History Table (BHT) </a:t>
            </a:r>
          </a:p>
          <a:p>
            <a:pPr>
              <a:lnSpc>
                <a:spcPct val="90000"/>
              </a:lnSpc>
              <a:spcBef>
                <a:spcPts val="0"/>
              </a:spcBef>
              <a:spcAft>
                <a:spcPts val="600"/>
              </a:spcAft>
              <a:buFont typeface="Arial" panose="020B0604020202020204" pitchFamily="34" charset="0"/>
              <a:buChar char="•"/>
            </a:pPr>
            <a:r>
              <a:rPr lang="en-GB" b="1" dirty="0"/>
              <a:t>The Pattern History Table (PHT)</a:t>
            </a:r>
            <a:endParaRPr lang="en-US" b="1" dirty="0"/>
          </a:p>
        </p:txBody>
      </p:sp>
      <p:pic>
        <p:nvPicPr>
          <p:cNvPr id="4" name="Content Placeholder 4">
            <a:extLst>
              <a:ext uri="{FF2B5EF4-FFF2-40B4-BE49-F238E27FC236}">
                <a16:creationId xmlns:a16="http://schemas.microsoft.com/office/drawing/2014/main" id="{5EC28754-B3A7-4648-9192-EC2C45B3BF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56111" y="1214624"/>
            <a:ext cx="8288776" cy="4853788"/>
          </a:xfrm>
          <a:prstGeom prst="rect">
            <a:avLst/>
          </a:prstGeom>
        </p:spPr>
      </p:pic>
    </p:spTree>
    <p:extLst>
      <p:ext uri="{BB962C8B-B14F-4D97-AF65-F5344CB8AC3E}">
        <p14:creationId xmlns:p14="http://schemas.microsoft.com/office/powerpoint/2010/main" val="2747352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Exploiting Global Branch History</a:t>
            </a:r>
            <a:endParaRPr lang="en-US" dirty="0"/>
          </a:p>
        </p:txBody>
      </p:sp>
      <p:sp>
        <p:nvSpPr>
          <p:cNvPr id="4" name="Content Placeholder 2">
            <a:extLst>
              <a:ext uri="{FF2B5EF4-FFF2-40B4-BE49-F238E27FC236}">
                <a16:creationId xmlns:a16="http://schemas.microsoft.com/office/drawing/2014/main" id="{4CC57734-02DE-47BA-8830-25BDAE40372E}"/>
              </a:ext>
            </a:extLst>
          </p:cNvPr>
          <p:cNvSpPr>
            <a:spLocks noGrp="1"/>
          </p:cNvSpPr>
          <p:nvPr>
            <p:ph idx="1"/>
          </p:nvPr>
        </p:nvSpPr>
        <p:spPr>
          <a:xfrm>
            <a:off x="492125" y="1479468"/>
            <a:ext cx="11180762" cy="4086225"/>
          </a:xfrm>
        </p:spPr>
        <p:txBody>
          <a:bodyPr/>
          <a:lstStyle/>
          <a:p>
            <a:r>
              <a:rPr lang="en-GB" dirty="0"/>
              <a:t>In addition to exploiting the local history of a particular branch, we can also note that the behavior of a branch is often correlated with the behavior of other recent branches (the global history):</a:t>
            </a:r>
          </a:p>
          <a:p>
            <a:endParaRPr lang="en-GB" b="1" dirty="0">
              <a:latin typeface="Courier New" panose="02070309020205020404" pitchFamily="49" charset="0"/>
              <a:cs typeface="Courier New" panose="02070309020205020404" pitchFamily="49" charset="0"/>
            </a:endParaRPr>
          </a:p>
          <a:p>
            <a:r>
              <a:rPr lang="en-GB" b="1" dirty="0">
                <a:latin typeface="Courier New" panose="02070309020205020404" pitchFamily="49" charset="0"/>
                <a:cs typeface="Courier New" panose="02070309020205020404" pitchFamily="49" charset="0"/>
              </a:rPr>
              <a:t>If (cond1) { .... }</a:t>
            </a:r>
          </a:p>
          <a:p>
            <a:r>
              <a:rPr lang="en-GB" b="1" dirty="0">
                <a:latin typeface="Courier New" panose="02070309020205020404" pitchFamily="49" charset="0"/>
                <a:cs typeface="Courier New" panose="02070309020205020404" pitchFamily="49" charset="0"/>
              </a:rPr>
              <a:t>If (cond2) { .... }</a:t>
            </a:r>
          </a:p>
          <a:p>
            <a:r>
              <a:rPr lang="en-GB" b="1" dirty="0">
                <a:latin typeface="Courier New" panose="02070309020205020404" pitchFamily="49" charset="0"/>
                <a:cs typeface="Courier New" panose="02070309020205020404" pitchFamily="49" charset="0"/>
              </a:rPr>
              <a:t>If (cond1 &amp;&amp; cond2) { .... }  // dependent on outcome of </a:t>
            </a:r>
          </a:p>
          <a:p>
            <a:pPr marL="0" indent="0">
              <a:buNone/>
            </a:pPr>
            <a:r>
              <a:rPr lang="en-GB" b="1" dirty="0">
                <a:latin typeface="Courier New" panose="02070309020205020404" pitchFamily="49" charset="0"/>
                <a:cs typeface="Courier New" panose="02070309020205020404" pitchFamily="49" charset="0"/>
              </a:rPr>
              <a:t>          					  // previous branches</a:t>
            </a:r>
          </a:p>
          <a:p>
            <a:endParaRPr lang="en-GB" dirty="0"/>
          </a:p>
          <a:p>
            <a:endParaRPr lang="en-GB" dirty="0"/>
          </a:p>
        </p:txBody>
      </p:sp>
    </p:spTree>
    <p:extLst>
      <p:ext uri="{BB962C8B-B14F-4D97-AF65-F5344CB8AC3E}">
        <p14:creationId xmlns:p14="http://schemas.microsoft.com/office/powerpoint/2010/main" val="1793305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Global History Two-level Predictor</a:t>
            </a:r>
            <a:endParaRPr lang="en-US" dirty="0"/>
          </a:p>
        </p:txBody>
      </p:sp>
      <p:pic>
        <p:nvPicPr>
          <p:cNvPr id="4" name="Content Placeholder 8">
            <a:extLst>
              <a:ext uri="{FF2B5EF4-FFF2-40B4-BE49-F238E27FC236}">
                <a16:creationId xmlns:a16="http://schemas.microsoft.com/office/drawing/2014/main" id="{B7C90043-8433-48F9-A8F0-36BE644427E6}"/>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825644" y="1246044"/>
            <a:ext cx="8232755" cy="5316681"/>
          </a:xfrm>
        </p:spPr>
      </p:pic>
    </p:spTree>
    <p:extLst>
      <p:ext uri="{BB962C8B-B14F-4D97-AF65-F5344CB8AC3E}">
        <p14:creationId xmlns:p14="http://schemas.microsoft.com/office/powerpoint/2010/main" val="2640745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Optimizations </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marL="0" indent="0">
              <a:buNone/>
            </a:pPr>
            <a:r>
              <a:rPr lang="en-GB" b="1" dirty="0"/>
              <a:t>Tournament Predictors</a:t>
            </a:r>
          </a:p>
          <a:p>
            <a:pPr marL="0" indent="0">
              <a:buNone/>
            </a:pPr>
            <a:r>
              <a:rPr lang="en-GB" dirty="0"/>
              <a:t>More advanced schemes employ both local and global history predictors</a:t>
            </a:r>
          </a:p>
          <a:p>
            <a:pPr marL="0" indent="0">
              <a:buNone/>
            </a:pPr>
            <a:r>
              <a:rPr lang="en-GB" dirty="0"/>
              <a:t>These so-called “tournament predictors” also employ a third predictor (another table of 2-bit counters) to select which predictor’s output (local or global) to use.</a:t>
            </a:r>
          </a:p>
          <a:p>
            <a:pPr marL="0" indent="0">
              <a:buNone/>
            </a:pPr>
            <a:r>
              <a:rPr lang="en-GB" b="1" dirty="0"/>
              <a:t>Aliasing problems </a:t>
            </a:r>
          </a:p>
          <a:p>
            <a:pPr marL="0" indent="0">
              <a:buNone/>
            </a:pPr>
            <a:r>
              <a:rPr lang="en-GB" dirty="0"/>
              <a:t>Performance may be limited by negative interference, i.e., when two branches map to same entry in PHT but are biased in opposite directions. Numerous schemes try to deal with this, e.g., by using multiple PHTs or using a small tagged “cache” to hold branches that experience interference.</a:t>
            </a:r>
            <a:endParaRPr lang="en-US" dirty="0"/>
          </a:p>
        </p:txBody>
      </p:sp>
    </p:spTree>
    <p:extLst>
      <p:ext uri="{BB962C8B-B14F-4D97-AF65-F5344CB8AC3E}">
        <p14:creationId xmlns:p14="http://schemas.microsoft.com/office/powerpoint/2010/main" val="1795931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Limits to Dynamic Branch Prediction</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Some branches are unpredictable (dependent on input data).</a:t>
            </a:r>
          </a:p>
          <a:p>
            <a:pPr>
              <a:buFont typeface="Arial" panose="020B0604020202020204" pitchFamily="34" charset="0"/>
              <a:buChar char="•"/>
            </a:pPr>
            <a:r>
              <a:rPr lang="en-GB" dirty="0"/>
              <a:t>Need to “train” predictor for some period before predictions are accurate</a:t>
            </a:r>
          </a:p>
          <a:p>
            <a:pPr>
              <a:buFont typeface="Arial" panose="020B0604020202020204" pitchFamily="34" charset="0"/>
              <a:buChar char="•"/>
            </a:pPr>
            <a:r>
              <a:rPr lang="en-GB" dirty="0"/>
              <a:t>Predictor accuracy will be limited by the area (cost), cycle time, or power of the hardware.</a:t>
            </a:r>
          </a:p>
          <a:p>
            <a:pPr>
              <a:buFont typeface="Arial" panose="020B0604020202020204" pitchFamily="34" charset="0"/>
              <a:buChar char="•"/>
            </a:pPr>
            <a:r>
              <a:rPr lang="en-GB" dirty="0"/>
              <a:t>Aliasing and interference</a:t>
            </a:r>
            <a:endParaRPr lang="en-US" dirty="0"/>
          </a:p>
        </p:txBody>
      </p:sp>
    </p:spTree>
    <p:extLst>
      <p:ext uri="{BB962C8B-B14F-4D97-AF65-F5344CB8AC3E}">
        <p14:creationId xmlns:p14="http://schemas.microsoft.com/office/powerpoint/2010/main" val="3166592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Example: Arm Cortex-A15</a:t>
            </a:r>
            <a:endParaRPr lang="en-US" dirty="0"/>
          </a:p>
        </p:txBody>
      </p:sp>
      <p:sp>
        <p:nvSpPr>
          <p:cNvPr id="4" name="Content Placeholder 2">
            <a:extLst>
              <a:ext uri="{FF2B5EF4-FFF2-40B4-BE49-F238E27FC236}">
                <a16:creationId xmlns:a16="http://schemas.microsoft.com/office/drawing/2014/main" id="{5312AB9E-D99F-49B4-9280-FF5AD47F7A77}"/>
              </a:ext>
            </a:extLst>
          </p:cNvPr>
          <p:cNvSpPr>
            <a:spLocks noGrp="1"/>
          </p:cNvSpPr>
          <p:nvPr>
            <p:ph idx="1"/>
          </p:nvPr>
        </p:nvSpPr>
        <p:spPr>
          <a:xfrm>
            <a:off x="492125" y="1479468"/>
            <a:ext cx="11180762" cy="4086225"/>
          </a:xfrm>
        </p:spPr>
        <p:txBody>
          <a:bodyPr/>
          <a:lstStyle/>
          <a:p>
            <a:pPr marL="0" indent="0">
              <a:buNone/>
            </a:pPr>
            <a:endParaRPr lang="en-GB" dirty="0"/>
          </a:p>
          <a:p>
            <a:pPr marL="0" indent="0">
              <a:buNone/>
            </a:pPr>
            <a:r>
              <a:rPr lang="en-GB" dirty="0"/>
              <a:t> </a:t>
            </a:r>
          </a:p>
        </p:txBody>
      </p:sp>
      <p:pic>
        <p:nvPicPr>
          <p:cNvPr id="5" name="Picture 4">
            <a:extLst>
              <a:ext uri="{FF2B5EF4-FFF2-40B4-BE49-F238E27FC236}">
                <a16:creationId xmlns:a16="http://schemas.microsoft.com/office/drawing/2014/main" id="{6F9E3B6D-165C-472B-A6A1-AAE95B7E225F}"/>
              </a:ext>
            </a:extLst>
          </p:cNvPr>
          <p:cNvPicPr>
            <a:picLocks noChangeAspect="1"/>
          </p:cNvPicPr>
          <p:nvPr/>
        </p:nvPicPr>
        <p:blipFill>
          <a:blip r:embed="rId3"/>
          <a:stretch>
            <a:fillRect/>
          </a:stretch>
        </p:blipFill>
        <p:spPr>
          <a:xfrm>
            <a:off x="479425" y="1761613"/>
            <a:ext cx="10679794" cy="3334774"/>
          </a:xfrm>
          <a:prstGeom prst="rect">
            <a:avLst/>
          </a:prstGeom>
        </p:spPr>
      </p:pic>
      <p:sp>
        <p:nvSpPr>
          <p:cNvPr id="6" name="TextBox 5">
            <a:extLst>
              <a:ext uri="{FF2B5EF4-FFF2-40B4-BE49-F238E27FC236}">
                <a16:creationId xmlns:a16="http://schemas.microsoft.com/office/drawing/2014/main" id="{321E8492-4EAA-4DBF-911D-14C054665A47}"/>
              </a:ext>
            </a:extLst>
          </p:cNvPr>
          <p:cNvSpPr txBox="1"/>
          <p:nvPr/>
        </p:nvSpPr>
        <p:spPr>
          <a:xfrm>
            <a:off x="3505200" y="5947954"/>
            <a:ext cx="5181600"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Arm Cortex-</a:t>
            </a:r>
            <a:r>
              <a:rPr lang="en-GB" sz="2100" kern="1200" dirty="0" err="1">
                <a:solidFill>
                  <a:schemeClr val="tx2"/>
                </a:solidFill>
                <a:latin typeface="+mn-lt"/>
                <a:ea typeface="+mn-ea"/>
                <a:cs typeface="+mn-cs"/>
              </a:rPr>
              <a:t>A15</a:t>
            </a:r>
            <a:r>
              <a:rPr lang="en-GB" sz="2100" kern="1200">
                <a:solidFill>
                  <a:schemeClr val="tx2"/>
                </a:solidFill>
                <a:latin typeface="+mn-lt"/>
                <a:ea typeface="+mn-ea"/>
                <a:cs typeface="+mn-cs"/>
              </a:rPr>
              <a:t> pipeline</a:t>
            </a:r>
            <a:endParaRPr lang="en-GB" sz="2100" kern="1200" dirty="0">
              <a:solidFill>
                <a:schemeClr val="tx2"/>
              </a:solidFill>
              <a:latin typeface="+mn-lt"/>
              <a:ea typeface="+mn-ea"/>
              <a:cs typeface="+mn-cs"/>
            </a:endParaRPr>
          </a:p>
        </p:txBody>
      </p:sp>
      <p:sp>
        <p:nvSpPr>
          <p:cNvPr id="7" name="Oval 6">
            <a:extLst>
              <a:ext uri="{FF2B5EF4-FFF2-40B4-BE49-F238E27FC236}">
                <a16:creationId xmlns:a16="http://schemas.microsoft.com/office/drawing/2014/main" id="{5A52929F-8EC0-433F-8ACB-640551D9832F}"/>
              </a:ext>
            </a:extLst>
          </p:cNvPr>
          <p:cNvSpPr/>
          <p:nvPr/>
        </p:nvSpPr>
        <p:spPr>
          <a:xfrm>
            <a:off x="6804343" y="3429000"/>
            <a:ext cx="1580695" cy="1335807"/>
          </a:xfrm>
          <a:prstGeom prst="ellipse">
            <a:avLst/>
          </a:prstGeom>
          <a:solidFill>
            <a:schemeClr val="accent3">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90654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Example: Arm Cortex-A15</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marL="0" indent="0">
              <a:buNone/>
            </a:pPr>
            <a:r>
              <a:rPr lang="en-GB" dirty="0"/>
              <a:t>The Cortex A-15 uses a “bi-mode” predictor, an extension of the global history two-level predictor to reduce limitations due to destructive aliasing.</a:t>
            </a:r>
          </a:p>
          <a:p>
            <a:pPr marL="0" indent="0">
              <a:buNone/>
            </a:pPr>
            <a:r>
              <a:rPr lang="en-GB" dirty="0"/>
              <a:t>There are now two PHTs, each with 8192 entries and an additional “choice” predictor to choose between the two PHTs. </a:t>
            </a:r>
          </a:p>
          <a:p>
            <a:pPr marL="0" indent="0">
              <a:buNone/>
            </a:pPr>
            <a:r>
              <a:rPr lang="en-GB" dirty="0"/>
              <a:t>Overall, the branch predictor is relatively large and consumes ~15% of the core’s power.</a:t>
            </a:r>
          </a:p>
          <a:p>
            <a:endParaRPr lang="en-GB" dirty="0"/>
          </a:p>
          <a:p>
            <a:endParaRPr lang="en-US" dirty="0"/>
          </a:p>
        </p:txBody>
      </p:sp>
    </p:spTree>
    <p:extLst>
      <p:ext uri="{BB962C8B-B14F-4D97-AF65-F5344CB8AC3E}">
        <p14:creationId xmlns:p14="http://schemas.microsoft.com/office/powerpoint/2010/main" val="3902418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Branching Without Stalls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marL="0" indent="0">
              <a:buNone/>
            </a:pPr>
            <a:r>
              <a:rPr lang="en-GB" dirty="0"/>
              <a:t>What do we need to know to completely avoid stalling on a branch?</a:t>
            </a:r>
          </a:p>
          <a:p>
            <a:pPr marL="457200" indent="-457200">
              <a:buFont typeface="+mj-lt"/>
              <a:buAutoNum type="arabicPeriod"/>
            </a:pPr>
            <a:r>
              <a:rPr lang="en-GB" dirty="0"/>
              <a:t>Need to know the instruction we are “currently” fetching is a branch </a:t>
            </a:r>
            <a:br>
              <a:rPr lang="en-GB" dirty="0"/>
            </a:br>
            <a:r>
              <a:rPr lang="en-GB" dirty="0"/>
              <a:t>(remember, it hasn’t returned from memory yet, so how can we know?)</a:t>
            </a:r>
          </a:p>
          <a:p>
            <a:pPr marL="457200" indent="-457200">
              <a:buFont typeface="+mj-lt"/>
              <a:buAutoNum type="arabicPeriod"/>
            </a:pPr>
            <a:r>
              <a:rPr lang="en-GB" dirty="0"/>
              <a:t>We need to predict the branch taken or not-taken.</a:t>
            </a:r>
          </a:p>
          <a:p>
            <a:pPr marL="457200" indent="-457200">
              <a:buFont typeface="+mj-lt"/>
              <a:buAutoNum type="arabicPeriod"/>
            </a:pPr>
            <a:r>
              <a:rPr lang="en-GB" dirty="0"/>
              <a:t>If the branch is predicted as taken, we will need to know the branch’s target address.</a:t>
            </a:r>
          </a:p>
          <a:p>
            <a:pPr marL="457200" indent="-457200">
              <a:buFont typeface="+mj-lt"/>
              <a:buAutoNum type="arabicPeriod"/>
            </a:pPr>
            <a:endParaRPr lang="en-GB" dirty="0"/>
          </a:p>
          <a:p>
            <a:pPr marL="0" indent="0">
              <a:buNone/>
            </a:pPr>
            <a:r>
              <a:rPr lang="en-GB" dirty="0"/>
              <a:t>To provide the information to solve issues 1 and 3, we store recent branches together with their target addresses in a </a:t>
            </a:r>
            <a:r>
              <a:rPr lang="en-GB" b="1" dirty="0"/>
              <a:t>Branch Target Buffer (BTB).</a:t>
            </a:r>
          </a:p>
          <a:p>
            <a:endParaRPr lang="en-US" dirty="0"/>
          </a:p>
        </p:txBody>
      </p:sp>
    </p:spTree>
    <p:extLst>
      <p:ext uri="{BB962C8B-B14F-4D97-AF65-F5344CB8AC3E}">
        <p14:creationId xmlns:p14="http://schemas.microsoft.com/office/powerpoint/2010/main" val="132742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Control Hazards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marL="0" indent="0">
              <a:buNone/>
            </a:pPr>
            <a:r>
              <a:rPr lang="en-GB" dirty="0"/>
              <a:t>What happens immediately after we fetch a conditional branch instruction?</a:t>
            </a:r>
            <a:br>
              <a:rPr lang="en-GB" dirty="0"/>
            </a:br>
            <a:endParaRPr lang="en-GB" dirty="0"/>
          </a:p>
          <a:p>
            <a:pPr marL="457200" indent="-457200">
              <a:buAutoNum type="arabicPeriod"/>
            </a:pPr>
            <a:r>
              <a:rPr lang="en-GB" dirty="0"/>
              <a:t>We must determine if the branch is taken or not.</a:t>
            </a:r>
          </a:p>
          <a:p>
            <a:pPr marL="457200" indent="-457200">
              <a:buAutoNum type="arabicPeriod"/>
            </a:pPr>
            <a:r>
              <a:rPr lang="en-GB" dirty="0"/>
              <a:t>If the branch is taken, we must compute and branch to the target address.</a:t>
            </a:r>
            <a:endParaRPr lang="en-US" dirty="0"/>
          </a:p>
        </p:txBody>
      </p:sp>
    </p:spTree>
    <p:extLst>
      <p:ext uri="{BB962C8B-B14F-4D97-AF65-F5344CB8AC3E}">
        <p14:creationId xmlns:p14="http://schemas.microsoft.com/office/powerpoint/2010/main" val="3655813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The Branch Target Buffer (BTB)</a:t>
            </a:r>
            <a:endParaRPr lang="en-US" dirty="0"/>
          </a:p>
        </p:txBody>
      </p:sp>
      <p:pic>
        <p:nvPicPr>
          <p:cNvPr id="4" name="Picture 3">
            <a:extLst>
              <a:ext uri="{FF2B5EF4-FFF2-40B4-BE49-F238E27FC236}">
                <a16:creationId xmlns:a16="http://schemas.microsoft.com/office/drawing/2014/main" id="{1667F8F5-CBE5-4EA5-9863-4392B29A2F9E}"/>
              </a:ext>
            </a:extLst>
          </p:cNvPr>
          <p:cNvPicPr>
            <a:picLocks noChangeAspect="1"/>
          </p:cNvPicPr>
          <p:nvPr/>
        </p:nvPicPr>
        <p:blipFill>
          <a:blip r:embed="rId3"/>
          <a:stretch>
            <a:fillRect/>
          </a:stretch>
        </p:blipFill>
        <p:spPr>
          <a:xfrm>
            <a:off x="1400962" y="1223505"/>
            <a:ext cx="7365534" cy="4887037"/>
          </a:xfrm>
          <a:prstGeom prst="rect">
            <a:avLst/>
          </a:prstGeom>
        </p:spPr>
      </p:pic>
      <p:sp>
        <p:nvSpPr>
          <p:cNvPr id="5" name="Rectangle 4">
            <a:extLst>
              <a:ext uri="{FF2B5EF4-FFF2-40B4-BE49-F238E27FC236}">
                <a16:creationId xmlns:a16="http://schemas.microsoft.com/office/drawing/2014/main" id="{F3909C84-85E8-4BCC-951B-F2C887A8BD16}"/>
              </a:ext>
            </a:extLst>
          </p:cNvPr>
          <p:cNvSpPr/>
          <p:nvPr/>
        </p:nvSpPr>
        <p:spPr>
          <a:xfrm>
            <a:off x="897622" y="5419765"/>
            <a:ext cx="3733101" cy="803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8059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Putting It All Together</a:t>
            </a:r>
            <a:endParaRPr lang="en-US" dirty="0"/>
          </a:p>
        </p:txBody>
      </p:sp>
      <p:pic>
        <p:nvPicPr>
          <p:cNvPr id="4" name="Content Placeholder 3">
            <a:extLst>
              <a:ext uri="{FF2B5EF4-FFF2-40B4-BE49-F238E27FC236}">
                <a16:creationId xmlns:a16="http://schemas.microsoft.com/office/drawing/2014/main" id="{34271177-53B7-4248-B2D8-F3011F794272}"/>
              </a:ext>
            </a:extLst>
          </p:cNvPr>
          <p:cNvPicPr>
            <a:picLocks noGrp="1" noChangeAspect="1"/>
          </p:cNvPicPr>
          <p:nvPr>
            <p:ph idx="1"/>
          </p:nvPr>
        </p:nvPicPr>
        <p:blipFill>
          <a:blip r:embed="rId3"/>
          <a:stretch>
            <a:fillRect/>
          </a:stretch>
        </p:blipFill>
        <p:spPr>
          <a:xfrm>
            <a:off x="3394279" y="1076879"/>
            <a:ext cx="6028473" cy="5249713"/>
          </a:xfrm>
          <a:prstGeom prst="rect">
            <a:avLst/>
          </a:prstGeom>
        </p:spPr>
      </p:pic>
    </p:spTree>
    <p:extLst>
      <p:ext uri="{BB962C8B-B14F-4D97-AF65-F5344CB8AC3E}">
        <p14:creationId xmlns:p14="http://schemas.microsoft.com/office/powerpoint/2010/main" val="2633881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Other BTB Tricks: Branch Folding</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In addition to storing the branch target address, we could store the target instruction in the BTB.</a:t>
            </a:r>
          </a:p>
          <a:p>
            <a:pPr>
              <a:buFont typeface="Arial" panose="020B0604020202020204" pitchFamily="34" charset="0"/>
              <a:buChar char="•"/>
            </a:pPr>
            <a:r>
              <a:rPr lang="en-GB" dirty="0"/>
              <a:t>No need to fetch the next instruction; CPI for branch is effectively zero now.</a:t>
            </a:r>
          </a:p>
          <a:p>
            <a:pPr>
              <a:buFont typeface="Arial" panose="020B0604020202020204" pitchFamily="34" charset="0"/>
              <a:buChar char="•"/>
            </a:pPr>
            <a:r>
              <a:rPr lang="en-GB" dirty="0"/>
              <a:t>Could also allow us to take longer to access (a larger) BTB</a:t>
            </a:r>
          </a:p>
          <a:p>
            <a:pPr>
              <a:buFont typeface="Arial" panose="020B0604020202020204" pitchFamily="34" charset="0"/>
              <a:buChar char="•"/>
            </a:pPr>
            <a:r>
              <a:rPr lang="en-GB" dirty="0"/>
              <a:t>The branch has now been removed from the instruction stream that is presented to the execution pipeline – instead, the branch is substituted for the branch target instruction</a:t>
            </a:r>
          </a:p>
          <a:p>
            <a:pPr>
              <a:buFont typeface="Arial" panose="020B0604020202020204" pitchFamily="34" charset="0"/>
              <a:buChar char="•"/>
            </a:pPr>
            <a:r>
              <a:rPr lang="en-GB" dirty="0"/>
              <a:t>We may also create a separate structure to cache instructions at the branch target (i.e. the </a:t>
            </a:r>
            <a:r>
              <a:rPr lang="en-GB" b="1" dirty="0"/>
              <a:t>Branch Target Instruction Cache </a:t>
            </a:r>
            <a:r>
              <a:rPr lang="en-GB" dirty="0"/>
              <a:t>or </a:t>
            </a:r>
            <a:r>
              <a:rPr lang="en-GB" b="1" dirty="0"/>
              <a:t>BTIC</a:t>
            </a:r>
            <a:r>
              <a:rPr lang="en-GB" dirty="0"/>
              <a:t>) </a:t>
            </a:r>
          </a:p>
        </p:txBody>
      </p:sp>
    </p:spTree>
    <p:extLst>
      <p:ext uri="{BB962C8B-B14F-4D97-AF65-F5344CB8AC3E}">
        <p14:creationId xmlns:p14="http://schemas.microsoft.com/office/powerpoint/2010/main" val="3596554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Return Address Predictors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marL="0" indent="0">
              <a:buNone/>
            </a:pPr>
            <a:r>
              <a:rPr lang="en-GB" dirty="0"/>
              <a:t>Functions may be called from multiple places in the program.</a:t>
            </a:r>
          </a:p>
          <a:p>
            <a:pPr marL="0" indent="0">
              <a:buNone/>
            </a:pPr>
            <a:r>
              <a:rPr lang="en-GB" dirty="0"/>
              <a:t>The accuracy of the branch target (return address) stored in the BTB may be very low.</a:t>
            </a:r>
          </a:p>
          <a:p>
            <a:pPr marL="0" indent="0">
              <a:buNone/>
            </a:pPr>
            <a:r>
              <a:rPr lang="en-GB" dirty="0"/>
              <a:t>Solution: use a small hardware stack to store these addresses (the </a:t>
            </a:r>
            <a:r>
              <a:rPr lang="en-GB" b="1" dirty="0"/>
              <a:t>return-address stack</a:t>
            </a:r>
            <a:r>
              <a:rPr lang="en-GB" dirty="0"/>
              <a:t>).</a:t>
            </a:r>
          </a:p>
          <a:p>
            <a:pPr marL="0" indent="0">
              <a:buNone/>
            </a:pPr>
            <a:r>
              <a:rPr lang="en-GB" dirty="0"/>
              <a:t>What if this stack overflows?</a:t>
            </a:r>
            <a:endParaRPr lang="en-US" dirty="0"/>
          </a:p>
        </p:txBody>
      </p:sp>
    </p:spTree>
    <p:extLst>
      <p:ext uri="{BB962C8B-B14F-4D97-AF65-F5344CB8AC3E}">
        <p14:creationId xmlns:p14="http://schemas.microsoft.com/office/powerpoint/2010/main" val="1946983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7999CB-662C-4610-A9CC-3278C807E091}"/>
              </a:ext>
            </a:extLst>
          </p:cNvPr>
          <p:cNvSpPr txBox="1"/>
          <p:nvPr/>
        </p:nvSpPr>
        <p:spPr>
          <a:xfrm>
            <a:off x="3715657" y="2583543"/>
            <a:ext cx="5878286" cy="420914"/>
          </a:xfrm>
          <a:prstGeom prst="rect">
            <a:avLst/>
          </a:prstGeom>
          <a:noFill/>
        </p:spPr>
        <p:txBody>
          <a:bodyPr wrap="square" lIns="0" tIns="0" rIns="0" bIns="0" rtlCol="0">
            <a:spAutoFit/>
          </a:bodyPr>
          <a:lstStyle/>
          <a:p>
            <a:pPr marL="0" marR="0" lvl="0" indent="0" algn="l" defTabSz="914400" rtl="0" eaLnBrk="1" fontAlgn="base" latinLnBrk="0" hangingPunct="1">
              <a:lnSpc>
                <a:spcPct val="90000"/>
              </a:lnSpc>
              <a:spcBef>
                <a:spcPts val="0"/>
              </a:spcBef>
              <a:spcAft>
                <a:spcPts val="600"/>
              </a:spcAft>
              <a:buClrTx/>
              <a:buSzTx/>
              <a:buFont typeface="Arial" panose="020B0604020202020204" pitchFamily="34" charset="0"/>
              <a:buNone/>
              <a:tabLst/>
              <a:defRPr/>
            </a:pPr>
            <a:endParaRPr kumimoji="0" lang="en-GB" sz="2100" b="0" i="0" u="none" strike="noStrike" kern="1200" cap="none" spc="0" normalizeH="0" baseline="0" noProof="0" dirty="0">
              <a:ln>
                <a:noFill/>
              </a:ln>
              <a:solidFill>
                <a:srgbClr val="333E48"/>
              </a:solidFill>
              <a:effectLst/>
              <a:uLnTx/>
              <a:uFillTx/>
              <a:latin typeface="Calibri"/>
              <a:ea typeface="ＭＳ Ｐゴシック" panose="020B0600070205080204" pitchFamily="34" charset="-128"/>
              <a:cs typeface="+mn-cs"/>
            </a:endParaRPr>
          </a:p>
        </p:txBody>
      </p:sp>
      <p:sp>
        <p:nvSpPr>
          <p:cNvPr id="5" name="Rectangle 4">
            <a:extLst>
              <a:ext uri="{FF2B5EF4-FFF2-40B4-BE49-F238E27FC236}">
                <a16:creationId xmlns:a16="http://schemas.microsoft.com/office/drawing/2014/main" id="{874A25F9-5C5C-4FB1-A353-D19D03A50A79}"/>
              </a:ext>
            </a:extLst>
          </p:cNvPr>
          <p:cNvSpPr/>
          <p:nvPr/>
        </p:nvSpPr>
        <p:spPr>
          <a:xfrm>
            <a:off x="4497365" y="2967335"/>
            <a:ext cx="3197350"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0" i="0" u="none" strike="noStrike" kern="1200" cap="none" spc="0" normalizeH="0" baseline="0" noProof="0" dirty="0">
                <a:ln w="0"/>
                <a:solidFill>
                  <a:srgbClr val="0091BD"/>
                </a:solidFill>
                <a:effectLst>
                  <a:outerShdw blurRad="38100" dist="25400" dir="5400000" algn="ctr" rotWithShape="0">
                    <a:srgbClr val="6E747A">
                      <a:alpha val="43000"/>
                    </a:srgbClr>
                  </a:outerShdw>
                </a:effectLst>
                <a:uLnTx/>
                <a:uFillTx/>
                <a:latin typeface="Calibri" panose="020F0502020204030204" pitchFamily="34" charset="0"/>
                <a:ea typeface="ＭＳ Ｐゴシック" panose="020B0600070205080204" pitchFamily="34" charset="-128"/>
                <a:cs typeface="+mn-cs"/>
              </a:rPr>
              <a:t>Exceptions</a:t>
            </a:r>
          </a:p>
        </p:txBody>
      </p:sp>
    </p:spTree>
    <p:extLst>
      <p:ext uri="{BB962C8B-B14F-4D97-AF65-F5344CB8AC3E}">
        <p14:creationId xmlns:p14="http://schemas.microsoft.com/office/powerpoint/2010/main" val="2921003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Exceptions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In some situations, we are required to interrupt a program’s execution and take some action. These conditions or system events are called </a:t>
            </a:r>
            <a:r>
              <a:rPr lang="en-GB" i="1" dirty="0"/>
              <a:t>exceptions</a:t>
            </a:r>
            <a:r>
              <a:rPr lang="en-GB" dirty="0"/>
              <a:t>. The necessary action is taken by privileged software, i.e., the </a:t>
            </a:r>
            <a:r>
              <a:rPr lang="en-GB" i="1" dirty="0"/>
              <a:t>exception handler.</a:t>
            </a:r>
          </a:p>
          <a:p>
            <a:pPr>
              <a:buFont typeface="Arial" panose="020B0604020202020204" pitchFamily="34" charset="0"/>
              <a:buChar char="•"/>
            </a:pPr>
            <a:r>
              <a:rPr lang="en-GB" dirty="0"/>
              <a:t>Exceptions may occur for many different reasons, e.g., </a:t>
            </a:r>
          </a:p>
          <a:p>
            <a:pPr marL="741363" lvl="1" indent="-342900"/>
            <a:r>
              <a:rPr lang="en-GB" dirty="0"/>
              <a:t>A page fault, breakpoint, I/O device request, floating-point errors, memory protection violation, etc.</a:t>
            </a:r>
            <a:endParaRPr lang="en-US" dirty="0"/>
          </a:p>
        </p:txBody>
      </p:sp>
    </p:spTree>
    <p:extLst>
      <p:ext uri="{BB962C8B-B14F-4D97-AF65-F5344CB8AC3E}">
        <p14:creationId xmlns:p14="http://schemas.microsoft.com/office/powerpoint/2010/main" val="4120801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Exceptions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marL="0" indent="0">
              <a:buNone/>
            </a:pPr>
            <a:r>
              <a:rPr lang="en-GB" dirty="0"/>
              <a:t>Types of exceptions (for Arm):</a:t>
            </a:r>
          </a:p>
          <a:p>
            <a:pPr>
              <a:buFont typeface="Arial" panose="020B0604020202020204" pitchFamily="34" charset="0"/>
              <a:buChar char="•"/>
            </a:pPr>
            <a:r>
              <a:rPr lang="en-GB" dirty="0"/>
              <a:t>Interrupts </a:t>
            </a:r>
          </a:p>
          <a:p>
            <a:pPr>
              <a:buFont typeface="Arial" panose="020B0604020202020204" pitchFamily="34" charset="0"/>
              <a:buChar char="•"/>
            </a:pPr>
            <a:r>
              <a:rPr lang="en-GB" dirty="0"/>
              <a:t>Aborts</a:t>
            </a:r>
          </a:p>
          <a:p>
            <a:pPr>
              <a:buFont typeface="Arial" panose="020B0604020202020204" pitchFamily="34" charset="0"/>
              <a:buChar char="•"/>
            </a:pPr>
            <a:r>
              <a:rPr lang="en-GB" dirty="0"/>
              <a:t>Reset</a:t>
            </a:r>
          </a:p>
          <a:p>
            <a:pPr>
              <a:buFont typeface="Arial" panose="020B0604020202020204" pitchFamily="34" charset="0"/>
              <a:buChar char="•"/>
            </a:pPr>
            <a:r>
              <a:rPr lang="en-GB" dirty="0"/>
              <a:t>Exception generating instructions</a:t>
            </a:r>
            <a:endParaRPr lang="en-US" dirty="0"/>
          </a:p>
        </p:txBody>
      </p:sp>
    </p:spTree>
    <p:extLst>
      <p:ext uri="{BB962C8B-B14F-4D97-AF65-F5344CB8AC3E}">
        <p14:creationId xmlns:p14="http://schemas.microsoft.com/office/powerpoint/2010/main" val="3937437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Exceptions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5616575" cy="4948335"/>
          </a:xfrm>
        </p:spPr>
        <p:txBody>
          <a:bodyPr/>
          <a:lstStyle/>
          <a:p>
            <a:pPr marL="0" indent="0">
              <a:buNone/>
            </a:pPr>
            <a:r>
              <a:rPr lang="en-GB" dirty="0"/>
              <a:t>An exception will cause the processor to perform the following:</a:t>
            </a:r>
          </a:p>
          <a:p>
            <a:pPr marL="457200" indent="-457200">
              <a:buFont typeface="+mj-lt"/>
              <a:buAutoNum type="arabicPeriod"/>
            </a:pPr>
            <a:r>
              <a:rPr lang="en-GB" dirty="0"/>
              <a:t>Save the Processor State (PSTATE), e.g., processor flags, interrupt mask bits, exception level, etc.</a:t>
            </a:r>
          </a:p>
          <a:p>
            <a:pPr marL="457200" indent="-457200">
              <a:buFont typeface="+mj-lt"/>
              <a:buAutoNum type="arabicPeriod"/>
            </a:pPr>
            <a:r>
              <a:rPr lang="en-GB" dirty="0"/>
              <a:t>Save the return address (current PC).</a:t>
            </a:r>
          </a:p>
          <a:p>
            <a:pPr marL="457200" indent="-457200">
              <a:buFont typeface="+mj-lt"/>
              <a:buAutoNum type="arabicPeriod"/>
            </a:pPr>
            <a:r>
              <a:rPr lang="en-GB" dirty="0"/>
              <a:t>Branch to handler specified in vector table</a:t>
            </a:r>
          </a:p>
          <a:p>
            <a:pPr marL="457200" indent="-457200">
              <a:buFont typeface="+mj-lt"/>
              <a:buAutoNum type="arabicPeriod"/>
            </a:pPr>
            <a:r>
              <a:rPr lang="en-GB" dirty="0"/>
              <a:t>Save registers, execute handler code, restore registers.</a:t>
            </a:r>
          </a:p>
          <a:p>
            <a:pPr marL="457200" indent="-457200">
              <a:buFont typeface="+mj-lt"/>
              <a:buAutoNum type="arabicPeriod"/>
            </a:pPr>
            <a:r>
              <a:rPr lang="en-GB" dirty="0"/>
              <a:t>Return from exception (ERET instruction).</a:t>
            </a:r>
            <a:endParaRPr lang="en-US" dirty="0"/>
          </a:p>
        </p:txBody>
      </p:sp>
      <p:pic>
        <p:nvPicPr>
          <p:cNvPr id="4" name="Picture 3">
            <a:extLst>
              <a:ext uri="{FF2B5EF4-FFF2-40B4-BE49-F238E27FC236}">
                <a16:creationId xmlns:a16="http://schemas.microsoft.com/office/drawing/2014/main" id="{3F182F6C-A68C-457B-99A6-BA7DF82BEB4D}"/>
              </a:ext>
            </a:extLst>
          </p:cNvPr>
          <p:cNvPicPr>
            <a:picLocks noChangeAspect="1"/>
          </p:cNvPicPr>
          <p:nvPr/>
        </p:nvPicPr>
        <p:blipFill>
          <a:blip r:embed="rId3"/>
          <a:stretch>
            <a:fillRect/>
          </a:stretch>
        </p:blipFill>
        <p:spPr>
          <a:xfrm>
            <a:off x="6274965" y="858778"/>
            <a:ext cx="4075498" cy="5319714"/>
          </a:xfrm>
          <a:prstGeom prst="rect">
            <a:avLst/>
          </a:prstGeom>
        </p:spPr>
      </p:pic>
    </p:spTree>
    <p:extLst>
      <p:ext uri="{BB962C8B-B14F-4D97-AF65-F5344CB8AC3E}">
        <p14:creationId xmlns:p14="http://schemas.microsoft.com/office/powerpoint/2010/main" val="867712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Exceptions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marL="0" indent="0">
              <a:buNone/>
            </a:pPr>
            <a:r>
              <a:rPr lang="en-GB" dirty="0"/>
              <a:t>The intention is to temporarily interrupt program execution, deal with the exception, and then to resume execution.</a:t>
            </a:r>
          </a:p>
          <a:p>
            <a:pPr marL="0" indent="0">
              <a:buNone/>
            </a:pPr>
            <a:r>
              <a:rPr lang="en-GB" dirty="0"/>
              <a:t>A good way to ensure we can easily resume is to ensure that the architectural state is consistent with the sequential model of program execution before the exception is taken, i.e., if the instruction that causes the exception is instruction E:</a:t>
            </a:r>
          </a:p>
          <a:p>
            <a:pPr marL="457200" indent="-457200">
              <a:buFont typeface="+mj-lt"/>
              <a:buAutoNum type="arabicPeriod"/>
            </a:pPr>
            <a:r>
              <a:rPr lang="en-GB" dirty="0"/>
              <a:t>All instructions prior to E should have completed and updated their destination registers. All exceptions caused by these instructions should have been handled.</a:t>
            </a:r>
          </a:p>
          <a:p>
            <a:pPr marL="457200" indent="-457200">
              <a:buFont typeface="+mj-lt"/>
              <a:buAutoNum type="arabicPeriod"/>
            </a:pPr>
            <a:r>
              <a:rPr lang="en-GB" dirty="0"/>
              <a:t>Any instructions after E in program order should not have completed and not have modified any processor state.</a:t>
            </a:r>
          </a:p>
          <a:p>
            <a:pPr marL="457200" indent="-457200">
              <a:buFont typeface="+mj-lt"/>
              <a:buAutoNum type="arabicPeriod"/>
            </a:pPr>
            <a:r>
              <a:rPr lang="en-GB" dirty="0"/>
              <a:t>Whether E should complete or not will depend on the exception.</a:t>
            </a:r>
          </a:p>
          <a:p>
            <a:pPr marL="0" indent="0">
              <a:buNone/>
            </a:pPr>
            <a:r>
              <a:rPr lang="en-GB" dirty="0"/>
              <a:t>These are called “</a:t>
            </a:r>
            <a:r>
              <a:rPr lang="en-GB" b="1" dirty="0"/>
              <a:t>precise exceptions.</a:t>
            </a:r>
            <a:r>
              <a:rPr lang="en-GB" dirty="0"/>
              <a:t>”</a:t>
            </a:r>
            <a:endParaRPr lang="en-US" dirty="0"/>
          </a:p>
        </p:txBody>
      </p:sp>
    </p:spTree>
    <p:extLst>
      <p:ext uri="{BB962C8B-B14F-4D97-AF65-F5344CB8AC3E}">
        <p14:creationId xmlns:p14="http://schemas.microsoft.com/office/powerpoint/2010/main" val="3422023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Precise Exceptions and Pipelining</a:t>
            </a:r>
            <a:endParaRPr lang="en-US" dirty="0"/>
          </a:p>
        </p:txBody>
      </p:sp>
      <p:sp>
        <p:nvSpPr>
          <p:cNvPr id="4" name="Content Placeholder 2">
            <a:extLst>
              <a:ext uri="{FF2B5EF4-FFF2-40B4-BE49-F238E27FC236}">
                <a16:creationId xmlns:a16="http://schemas.microsoft.com/office/drawing/2014/main" id="{8C1CAD85-4912-40E6-9D52-F73A2F6E061A}"/>
              </a:ext>
            </a:extLst>
          </p:cNvPr>
          <p:cNvSpPr>
            <a:spLocks noGrp="1"/>
          </p:cNvSpPr>
          <p:nvPr>
            <p:ph idx="1"/>
          </p:nvPr>
        </p:nvSpPr>
        <p:spPr>
          <a:xfrm>
            <a:off x="492125" y="1479468"/>
            <a:ext cx="11180762" cy="4086225"/>
          </a:xfrm>
        </p:spPr>
        <p:txBody>
          <a:bodyPr/>
          <a:lstStyle/>
          <a:p>
            <a:pPr marL="0" indent="0">
              <a:buNone/>
            </a:pPr>
            <a:r>
              <a:rPr lang="en-GB" dirty="0"/>
              <a:t>The requirements on the previous slide are trivial in the case of an unpipelined processor, but more complex for a pipelined processor.</a:t>
            </a:r>
          </a:p>
          <a:p>
            <a:pPr algn="ctr"/>
            <a:endParaRPr lang="en-GB" dirty="0"/>
          </a:p>
          <a:p>
            <a:pPr marL="0" indent="0" algn="ctr">
              <a:buNone/>
            </a:pPr>
            <a:r>
              <a:rPr lang="en-GB" sz="3600" dirty="0">
                <a:solidFill>
                  <a:srgbClr val="FF0000"/>
                </a:solidFill>
              </a:rPr>
              <a:t>V, U, T, S, R, Q, P, O,</a:t>
            </a:r>
            <a:r>
              <a:rPr lang="en-GB" sz="3600" dirty="0"/>
              <a:t> </a:t>
            </a:r>
            <a:r>
              <a:rPr lang="en-GB" sz="3600" dirty="0">
                <a:solidFill>
                  <a:schemeClr val="accent4">
                    <a:lumMod val="75000"/>
                  </a:schemeClr>
                </a:solidFill>
              </a:rPr>
              <a:t>N, M, L, K, J, I, ….</a:t>
            </a:r>
          </a:p>
          <a:p>
            <a:pPr algn="ctr"/>
            <a:endParaRPr lang="en-GB" sz="3600" dirty="0">
              <a:solidFill>
                <a:schemeClr val="accent4">
                  <a:lumMod val="75000"/>
                </a:schemeClr>
              </a:solidFill>
            </a:endParaRPr>
          </a:p>
          <a:p>
            <a:pPr marL="0" indent="0" algn="ctr">
              <a:buNone/>
            </a:pPr>
            <a:r>
              <a:rPr lang="en-GB" sz="3600" dirty="0">
                <a:solidFill>
                  <a:srgbClr val="FF0000"/>
                </a:solidFill>
              </a:rPr>
              <a:t>V, U, T, S, R, Q, P, O,</a:t>
            </a:r>
            <a:r>
              <a:rPr lang="en-GB" sz="3600" dirty="0"/>
              <a:t> </a:t>
            </a:r>
            <a:r>
              <a:rPr lang="en-GB" sz="3600" dirty="0">
                <a:solidFill>
                  <a:schemeClr val="accent4">
                    <a:lumMod val="75000"/>
                  </a:schemeClr>
                </a:solidFill>
              </a:rPr>
              <a:t>N, M, L, K, J, I, ….</a:t>
            </a:r>
          </a:p>
          <a:p>
            <a:pPr algn="ctr"/>
            <a:endParaRPr lang="en-GB" sz="3600" dirty="0">
              <a:solidFill>
                <a:schemeClr val="accent4">
                  <a:lumMod val="75000"/>
                </a:schemeClr>
              </a:solidFill>
            </a:endParaRPr>
          </a:p>
          <a:p>
            <a:endParaRPr lang="en-GB" dirty="0"/>
          </a:p>
        </p:txBody>
      </p:sp>
      <p:sp>
        <p:nvSpPr>
          <p:cNvPr id="5" name="Rectangle 4">
            <a:extLst>
              <a:ext uri="{FF2B5EF4-FFF2-40B4-BE49-F238E27FC236}">
                <a16:creationId xmlns:a16="http://schemas.microsoft.com/office/drawing/2014/main" id="{C79B0826-C89B-48BE-8E85-0E022B7956A6}"/>
              </a:ext>
            </a:extLst>
          </p:cNvPr>
          <p:cNvSpPr/>
          <p:nvPr/>
        </p:nvSpPr>
        <p:spPr>
          <a:xfrm>
            <a:off x="5796793" y="2768367"/>
            <a:ext cx="545284" cy="660633"/>
          </a:xfrm>
          <a:prstGeom prst="rect">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0E72F522-9ED5-4228-9B07-DC31BA88770C}"/>
              </a:ext>
            </a:extLst>
          </p:cNvPr>
          <p:cNvSpPr/>
          <p:nvPr/>
        </p:nvSpPr>
        <p:spPr>
          <a:xfrm>
            <a:off x="4836405" y="4121605"/>
            <a:ext cx="2594506" cy="660633"/>
          </a:xfrm>
          <a:prstGeom prst="rect">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BE7F4750-F4ED-4F2D-92F9-480774C3D9B4}"/>
              </a:ext>
            </a:extLst>
          </p:cNvPr>
          <p:cNvSpPr txBox="1"/>
          <p:nvPr/>
        </p:nvSpPr>
        <p:spPr>
          <a:xfrm>
            <a:off x="433308" y="2536991"/>
            <a:ext cx="1807434" cy="112338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b="1" dirty="0">
                <a:solidFill>
                  <a:schemeClr val="tx2"/>
                </a:solidFill>
                <a:latin typeface="+mn-lt"/>
                <a:ea typeface="+mn-ea"/>
              </a:rPr>
              <a:t>Unpipelined</a:t>
            </a:r>
            <a:endParaRPr lang="en-GB" sz="2100" kern="1200" dirty="0">
              <a:solidFill>
                <a:schemeClr val="tx2"/>
              </a:solidFill>
              <a:latin typeface="+mn-lt"/>
              <a:ea typeface="+mn-ea"/>
              <a:cs typeface="+mn-cs"/>
            </a:endParaRPr>
          </a:p>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p:txBody>
      </p:sp>
      <p:sp>
        <p:nvSpPr>
          <p:cNvPr id="8" name="TextBox 7">
            <a:extLst>
              <a:ext uri="{FF2B5EF4-FFF2-40B4-BE49-F238E27FC236}">
                <a16:creationId xmlns:a16="http://schemas.microsoft.com/office/drawing/2014/main" id="{69D47D2A-79EF-4CC5-A3A6-C2289B3D32DA}"/>
              </a:ext>
            </a:extLst>
          </p:cNvPr>
          <p:cNvSpPr txBox="1"/>
          <p:nvPr/>
        </p:nvSpPr>
        <p:spPr>
          <a:xfrm>
            <a:off x="594429" y="4351446"/>
            <a:ext cx="2192357" cy="755591"/>
          </a:xfrm>
          <a:prstGeom prst="rect">
            <a:avLst/>
          </a:prstGeom>
          <a:noFill/>
        </p:spPr>
        <p:txBody>
          <a:bodyPr wrap="square" lIns="0" tIns="0" rIns="0" bIns="0" rtlCol="0">
            <a:spAutoFit/>
          </a:bodyPr>
          <a:lstStyle/>
          <a:p>
            <a:pPr eaLnBrk="1" hangingPunct="1">
              <a:lnSpc>
                <a:spcPct val="90000"/>
              </a:lnSpc>
              <a:spcBef>
                <a:spcPts val="0"/>
              </a:spcBef>
              <a:spcAft>
                <a:spcPts val="600"/>
              </a:spcAft>
            </a:pPr>
            <a:r>
              <a:rPr lang="en-GB" sz="2800" b="1" dirty="0">
                <a:solidFill>
                  <a:schemeClr val="tx2"/>
                </a:solidFill>
              </a:rPr>
              <a:t>Pipelined</a:t>
            </a:r>
          </a:p>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p:txBody>
      </p:sp>
    </p:spTree>
    <p:extLst>
      <p:ext uri="{BB962C8B-B14F-4D97-AF65-F5344CB8AC3E}">
        <p14:creationId xmlns:p14="http://schemas.microsoft.com/office/powerpoint/2010/main" val="2651835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How Would We Like to Handle Branches?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5065969" cy="4948335"/>
          </a:xfrm>
        </p:spPr>
        <p:txBody>
          <a:bodyPr/>
          <a:lstStyle/>
          <a:p>
            <a:pPr marL="0" indent="0">
              <a:buNone/>
            </a:pPr>
            <a:r>
              <a:rPr lang="en-GB" dirty="0"/>
              <a:t>In a pipelined processor, we would like to calculate the next value of the program counter (PC) in parallel with reading our instruction memory.</a:t>
            </a:r>
          </a:p>
          <a:p>
            <a:pPr marL="0" indent="0">
              <a:buNone/>
            </a:pPr>
            <a:r>
              <a:rPr lang="en-GB" dirty="0"/>
              <a:t>In practice, this is non-trivial to support as branches may not be decoded and evaluated until later in the pipeline.</a:t>
            </a:r>
            <a:endParaRPr lang="en-US" dirty="0"/>
          </a:p>
        </p:txBody>
      </p:sp>
      <p:pic>
        <p:nvPicPr>
          <p:cNvPr id="4" name="Content Placeholder 6">
            <a:extLst>
              <a:ext uri="{FF2B5EF4-FFF2-40B4-BE49-F238E27FC236}">
                <a16:creationId xmlns:a16="http://schemas.microsoft.com/office/drawing/2014/main" id="{278BCDC3-0C01-4493-8C69-ED066CEE348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51751"/>
          <a:stretch/>
        </p:blipFill>
        <p:spPr>
          <a:xfrm>
            <a:off x="7043353" y="1292307"/>
            <a:ext cx="4709048" cy="4598116"/>
          </a:xfrm>
          <a:prstGeom prst="rect">
            <a:avLst/>
          </a:prstGeom>
        </p:spPr>
      </p:pic>
      <p:sp>
        <p:nvSpPr>
          <p:cNvPr id="5" name="TextBox 4">
            <a:extLst>
              <a:ext uri="{FF2B5EF4-FFF2-40B4-BE49-F238E27FC236}">
                <a16:creationId xmlns:a16="http://schemas.microsoft.com/office/drawing/2014/main" id="{34E77953-BE59-4457-9848-FC0BE4D01E6D}"/>
              </a:ext>
            </a:extLst>
          </p:cNvPr>
          <p:cNvSpPr txBox="1"/>
          <p:nvPr/>
        </p:nvSpPr>
        <p:spPr>
          <a:xfrm>
            <a:off x="7169444" y="5692953"/>
            <a:ext cx="4709048" cy="290849"/>
          </a:xfrm>
          <a:prstGeom prst="rect">
            <a:avLst/>
          </a:prstGeom>
          <a:solidFill>
            <a:schemeClr val="bg1"/>
          </a:solid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b="1" kern="1200" dirty="0">
                <a:solidFill>
                  <a:schemeClr val="tx2"/>
                </a:solidFill>
                <a:latin typeface="+mn-lt"/>
                <a:ea typeface="+mn-ea"/>
                <a:cs typeface="+mn-cs"/>
              </a:rPr>
              <a:t>                   FETCH                   DECODE</a:t>
            </a:r>
          </a:p>
        </p:txBody>
      </p:sp>
      <p:cxnSp>
        <p:nvCxnSpPr>
          <p:cNvPr id="6" name="Straight Arrow Connector 5">
            <a:extLst>
              <a:ext uri="{FF2B5EF4-FFF2-40B4-BE49-F238E27FC236}">
                <a16:creationId xmlns:a16="http://schemas.microsoft.com/office/drawing/2014/main" id="{1B260B50-D9A2-485C-9026-2EAE63139C22}"/>
              </a:ext>
            </a:extLst>
          </p:cNvPr>
          <p:cNvCxnSpPr/>
          <p:nvPr/>
        </p:nvCxnSpPr>
        <p:spPr>
          <a:xfrm>
            <a:off x="8098971" y="2707574"/>
            <a:ext cx="1448790" cy="0"/>
          </a:xfrm>
          <a:prstGeom prst="straightConnector1">
            <a:avLst/>
          </a:prstGeom>
          <a:ln w="476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774F0DC6-BC30-4071-A0AB-6E15D2332A8F}"/>
              </a:ext>
            </a:extLst>
          </p:cNvPr>
          <p:cNvSpPr/>
          <p:nvPr/>
        </p:nvSpPr>
        <p:spPr>
          <a:xfrm>
            <a:off x="7517081" y="3146961"/>
            <a:ext cx="1971681" cy="1966201"/>
          </a:xfrm>
          <a:custGeom>
            <a:avLst/>
            <a:gdLst>
              <a:gd name="connsiteX0" fmla="*/ 534389 w 1971681"/>
              <a:gd name="connsiteY0" fmla="*/ 0 h 1966201"/>
              <a:gd name="connsiteX1" fmla="*/ 795646 w 1971681"/>
              <a:gd name="connsiteY1" fmla="*/ 130629 h 1966201"/>
              <a:gd name="connsiteX2" fmla="*/ 819397 w 1971681"/>
              <a:gd name="connsiteY2" fmla="*/ 771896 h 1966201"/>
              <a:gd name="connsiteX3" fmla="*/ 926275 w 1971681"/>
              <a:gd name="connsiteY3" fmla="*/ 961901 h 1966201"/>
              <a:gd name="connsiteX4" fmla="*/ 1353787 w 1971681"/>
              <a:gd name="connsiteY4" fmla="*/ 1009403 h 1966201"/>
              <a:gd name="connsiteX5" fmla="*/ 1745672 w 1971681"/>
              <a:gd name="connsiteY5" fmla="*/ 997527 h 1966201"/>
              <a:gd name="connsiteX6" fmla="*/ 1911927 w 1971681"/>
              <a:gd name="connsiteY6" fmla="*/ 1163782 h 1966201"/>
              <a:gd name="connsiteX7" fmla="*/ 1935677 w 1971681"/>
              <a:gd name="connsiteY7" fmla="*/ 1828800 h 1966201"/>
              <a:gd name="connsiteX8" fmla="*/ 1781298 w 1971681"/>
              <a:gd name="connsiteY8" fmla="*/ 1959429 h 1966201"/>
              <a:gd name="connsiteX9" fmla="*/ 0 w 1971681"/>
              <a:gd name="connsiteY9" fmla="*/ 1947553 h 196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1681" h="1966201">
                <a:moveTo>
                  <a:pt x="534389" y="0"/>
                </a:moveTo>
                <a:cubicBezTo>
                  <a:pt x="641267" y="990"/>
                  <a:pt x="748145" y="1980"/>
                  <a:pt x="795646" y="130629"/>
                </a:cubicBezTo>
                <a:cubicBezTo>
                  <a:pt x="843147" y="259278"/>
                  <a:pt x="797626" y="633351"/>
                  <a:pt x="819397" y="771896"/>
                </a:cubicBezTo>
                <a:cubicBezTo>
                  <a:pt x="841168" y="910441"/>
                  <a:pt x="837210" y="922317"/>
                  <a:pt x="926275" y="961901"/>
                </a:cubicBezTo>
                <a:cubicBezTo>
                  <a:pt x="1015340" y="1001485"/>
                  <a:pt x="1217221" y="1003465"/>
                  <a:pt x="1353787" y="1009403"/>
                </a:cubicBezTo>
                <a:cubicBezTo>
                  <a:pt x="1490353" y="1015341"/>
                  <a:pt x="1652649" y="971797"/>
                  <a:pt x="1745672" y="997527"/>
                </a:cubicBezTo>
                <a:cubicBezTo>
                  <a:pt x="1838695" y="1023257"/>
                  <a:pt x="1880260" y="1025237"/>
                  <a:pt x="1911927" y="1163782"/>
                </a:cubicBezTo>
                <a:cubicBezTo>
                  <a:pt x="1943595" y="1302328"/>
                  <a:pt x="1957448" y="1696192"/>
                  <a:pt x="1935677" y="1828800"/>
                </a:cubicBezTo>
                <a:cubicBezTo>
                  <a:pt x="1913906" y="1961408"/>
                  <a:pt x="2103911" y="1939637"/>
                  <a:pt x="1781298" y="1959429"/>
                </a:cubicBezTo>
                <a:cubicBezTo>
                  <a:pt x="1458685" y="1979221"/>
                  <a:pt x="255319" y="1949532"/>
                  <a:pt x="0" y="194755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E4613654-AC75-4EC6-ABB0-ADF1D9C96A26}"/>
              </a:ext>
            </a:extLst>
          </p:cNvPr>
          <p:cNvSpPr/>
          <p:nvPr/>
        </p:nvSpPr>
        <p:spPr>
          <a:xfrm>
            <a:off x="7086887" y="3087442"/>
            <a:ext cx="2186412" cy="1966202"/>
          </a:xfrm>
          <a:custGeom>
            <a:avLst/>
            <a:gdLst>
              <a:gd name="connsiteX0" fmla="*/ 976458 w 2186412"/>
              <a:gd name="connsiteY0" fmla="*/ 83271 h 2069349"/>
              <a:gd name="connsiteX1" fmla="*/ 1190214 w 2186412"/>
              <a:gd name="connsiteY1" fmla="*/ 202024 h 2069349"/>
              <a:gd name="connsiteX2" fmla="*/ 1285217 w 2186412"/>
              <a:gd name="connsiteY2" fmla="*/ 843291 h 2069349"/>
              <a:gd name="connsiteX3" fmla="*/ 2068988 w 2186412"/>
              <a:gd name="connsiteY3" fmla="*/ 1223302 h 2069349"/>
              <a:gd name="connsiteX4" fmla="*/ 2080864 w 2186412"/>
              <a:gd name="connsiteY4" fmla="*/ 1817068 h 2069349"/>
              <a:gd name="connsiteX5" fmla="*/ 1095212 w 2186412"/>
              <a:gd name="connsiteY5" fmla="*/ 2054575 h 2069349"/>
              <a:gd name="connsiteX6" fmla="*/ 38308 w 2186412"/>
              <a:gd name="connsiteY6" fmla="*/ 1425182 h 2069349"/>
              <a:gd name="connsiteX7" fmla="*/ 263939 w 2186412"/>
              <a:gd name="connsiteY7" fmla="*/ 178273 h 2069349"/>
              <a:gd name="connsiteX8" fmla="*/ 572697 w 2186412"/>
              <a:gd name="connsiteY8" fmla="*/ 35769 h 206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6412" h="2069349">
                <a:moveTo>
                  <a:pt x="976458" y="83271"/>
                </a:moveTo>
                <a:cubicBezTo>
                  <a:pt x="1057606" y="79312"/>
                  <a:pt x="1138754" y="75354"/>
                  <a:pt x="1190214" y="202024"/>
                </a:cubicBezTo>
                <a:cubicBezTo>
                  <a:pt x="1241674" y="328694"/>
                  <a:pt x="1138755" y="673078"/>
                  <a:pt x="1285217" y="843291"/>
                </a:cubicBezTo>
                <a:cubicBezTo>
                  <a:pt x="1431679" y="1013504"/>
                  <a:pt x="1936380" y="1061006"/>
                  <a:pt x="2068988" y="1223302"/>
                </a:cubicBezTo>
                <a:cubicBezTo>
                  <a:pt x="2201596" y="1385598"/>
                  <a:pt x="2243160" y="1678523"/>
                  <a:pt x="2080864" y="1817068"/>
                </a:cubicBezTo>
                <a:cubicBezTo>
                  <a:pt x="1918568" y="1955614"/>
                  <a:pt x="1435638" y="2119889"/>
                  <a:pt x="1095212" y="2054575"/>
                </a:cubicBezTo>
                <a:cubicBezTo>
                  <a:pt x="754786" y="1989261"/>
                  <a:pt x="176854" y="1737899"/>
                  <a:pt x="38308" y="1425182"/>
                </a:cubicBezTo>
                <a:cubicBezTo>
                  <a:pt x="-100238" y="1112465"/>
                  <a:pt x="174874" y="409842"/>
                  <a:pt x="263939" y="178273"/>
                </a:cubicBezTo>
                <a:cubicBezTo>
                  <a:pt x="353004" y="-53296"/>
                  <a:pt x="462850" y="-8764"/>
                  <a:pt x="572697" y="35769"/>
                </a:cubicBezTo>
              </a:path>
            </a:pathLst>
          </a:custGeom>
          <a:noFill/>
          <a:ln w="53975">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Shape 8">
            <a:extLst>
              <a:ext uri="{FF2B5EF4-FFF2-40B4-BE49-F238E27FC236}">
                <a16:creationId xmlns:a16="http://schemas.microsoft.com/office/drawing/2014/main" id="{E4440BC2-67F9-499D-BE1A-6E920EFB5AA2}"/>
              </a:ext>
            </a:extLst>
          </p:cNvPr>
          <p:cNvSpPr/>
          <p:nvPr/>
        </p:nvSpPr>
        <p:spPr>
          <a:xfrm>
            <a:off x="7396839" y="1245313"/>
            <a:ext cx="4481652" cy="1358550"/>
          </a:xfrm>
          <a:custGeom>
            <a:avLst/>
            <a:gdLst>
              <a:gd name="connsiteX0" fmla="*/ 4481652 w 4481652"/>
              <a:gd name="connsiteY0" fmla="*/ 235144 h 1358550"/>
              <a:gd name="connsiteX1" fmla="*/ 1154978 w 4481652"/>
              <a:gd name="connsiteY1" fmla="*/ 13 h 1358550"/>
              <a:gd name="connsiteX2" fmla="*/ 118658 w 4481652"/>
              <a:gd name="connsiteY2" fmla="*/ 243853 h 1358550"/>
              <a:gd name="connsiteX3" fmla="*/ 22864 w 4481652"/>
              <a:gd name="connsiteY3" fmla="*/ 1358550 h 1358550"/>
              <a:gd name="connsiteX4" fmla="*/ 22864 w 4481652"/>
              <a:gd name="connsiteY4" fmla="*/ 1358550 h 135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1652" h="1358550">
                <a:moveTo>
                  <a:pt x="4481652" y="235144"/>
                </a:moveTo>
                <a:cubicBezTo>
                  <a:pt x="3181898" y="116852"/>
                  <a:pt x="1882144" y="-1439"/>
                  <a:pt x="1154978" y="13"/>
                </a:cubicBezTo>
                <a:cubicBezTo>
                  <a:pt x="427812" y="1464"/>
                  <a:pt x="307344" y="17430"/>
                  <a:pt x="118658" y="243853"/>
                </a:cubicBezTo>
                <a:cubicBezTo>
                  <a:pt x="-70028" y="470276"/>
                  <a:pt x="22864" y="1358550"/>
                  <a:pt x="22864" y="1358550"/>
                </a:cubicBezTo>
                <a:lnTo>
                  <a:pt x="22864" y="135855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id="{77A54DBF-A16B-4D0B-93C7-EC2AFCF19EE5}"/>
              </a:ext>
            </a:extLst>
          </p:cNvPr>
          <p:cNvSpPr/>
          <p:nvPr/>
        </p:nvSpPr>
        <p:spPr>
          <a:xfrm>
            <a:off x="7399421" y="1737004"/>
            <a:ext cx="4556462" cy="921975"/>
          </a:xfrm>
          <a:custGeom>
            <a:avLst/>
            <a:gdLst>
              <a:gd name="connsiteX0" fmla="*/ 4547937 w 4556462"/>
              <a:gd name="connsiteY0" fmla="*/ 7575 h 921975"/>
              <a:gd name="connsiteX1" fmla="*/ 4283242 w 4556462"/>
              <a:gd name="connsiteY1" fmla="*/ 19607 h 921975"/>
              <a:gd name="connsiteX2" fmla="*/ 2177716 w 4556462"/>
              <a:gd name="connsiteY2" fmla="*/ 19607 h 921975"/>
              <a:gd name="connsiteX3" fmla="*/ 902368 w 4556462"/>
              <a:gd name="connsiteY3" fmla="*/ 19607 h 921975"/>
              <a:gd name="connsiteX4" fmla="*/ 276726 w 4556462"/>
              <a:gd name="connsiteY4" fmla="*/ 284301 h 921975"/>
              <a:gd name="connsiteX5" fmla="*/ 0 w 4556462"/>
              <a:gd name="connsiteY5" fmla="*/ 921975 h 92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6462" h="921975">
                <a:moveTo>
                  <a:pt x="4547937" y="7575"/>
                </a:moveTo>
                <a:cubicBezTo>
                  <a:pt x="4613108" y="12588"/>
                  <a:pt x="4283242" y="19607"/>
                  <a:pt x="4283242" y="19607"/>
                </a:cubicBezTo>
                <a:lnTo>
                  <a:pt x="2177716" y="19607"/>
                </a:lnTo>
                <a:cubicBezTo>
                  <a:pt x="1614237" y="19607"/>
                  <a:pt x="1219200" y="-24509"/>
                  <a:pt x="902368" y="19607"/>
                </a:cubicBezTo>
                <a:cubicBezTo>
                  <a:pt x="585536" y="63723"/>
                  <a:pt x="427121" y="133906"/>
                  <a:pt x="276726" y="284301"/>
                </a:cubicBezTo>
                <a:cubicBezTo>
                  <a:pt x="126331" y="434696"/>
                  <a:pt x="63165" y="678335"/>
                  <a:pt x="0" y="921975"/>
                </a:cubicBezTo>
              </a:path>
            </a:pathLst>
          </a:custGeom>
          <a:noFill/>
          <a:ln w="50800">
            <a:solidFill>
              <a:schemeClr val="accent4"/>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52328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Precise Exceptions</a:t>
            </a:r>
            <a:endParaRPr lang="en-US" dirty="0"/>
          </a:p>
        </p:txBody>
      </p:sp>
      <p:pic>
        <p:nvPicPr>
          <p:cNvPr id="4" name="Content Placeholder 3">
            <a:extLst>
              <a:ext uri="{FF2B5EF4-FFF2-40B4-BE49-F238E27FC236}">
                <a16:creationId xmlns:a16="http://schemas.microsoft.com/office/drawing/2014/main" id="{4DCABDD8-27AF-4929-A3E0-C0C44D9BB649}"/>
              </a:ext>
            </a:extLst>
          </p:cNvPr>
          <p:cNvPicPr>
            <a:picLocks noGrp="1" noChangeAspect="1"/>
          </p:cNvPicPr>
          <p:nvPr>
            <p:ph idx="1"/>
          </p:nvPr>
        </p:nvPicPr>
        <p:blipFill>
          <a:blip r:embed="rId3"/>
          <a:stretch>
            <a:fillRect/>
          </a:stretch>
        </p:blipFill>
        <p:spPr>
          <a:xfrm>
            <a:off x="492125" y="1899818"/>
            <a:ext cx="11180763" cy="3245688"/>
          </a:xfrm>
          <a:prstGeom prst="rect">
            <a:avLst/>
          </a:prstGeom>
        </p:spPr>
      </p:pic>
    </p:spTree>
    <p:extLst>
      <p:ext uri="{BB962C8B-B14F-4D97-AF65-F5344CB8AC3E}">
        <p14:creationId xmlns:p14="http://schemas.microsoft.com/office/powerpoint/2010/main" val="107641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CD1E5C-4F4B-4904-A100-D0190374E7A8}"/>
              </a:ext>
            </a:extLst>
          </p:cNvPr>
          <p:cNvSpPr/>
          <p:nvPr/>
        </p:nvSpPr>
        <p:spPr>
          <a:xfrm>
            <a:off x="2746410" y="2967335"/>
            <a:ext cx="6699270"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0" i="0" u="none" strike="noStrike" kern="1200" cap="none" spc="0" normalizeH="0" baseline="0" noProof="0" dirty="0">
                <a:ln w="0"/>
                <a:solidFill>
                  <a:srgbClr val="0091BD"/>
                </a:solidFill>
                <a:effectLst>
                  <a:outerShdw blurRad="38100" dist="25400" dir="5400000" algn="ctr" rotWithShape="0">
                    <a:srgbClr val="6E747A">
                      <a:alpha val="43000"/>
                    </a:srgbClr>
                  </a:outerShdw>
                </a:effectLst>
                <a:uLnTx/>
                <a:uFillTx/>
                <a:latin typeface="Calibri" panose="020F0502020204030204" pitchFamily="34" charset="0"/>
                <a:ea typeface="ＭＳ Ｐゴシック" panose="020B0600070205080204" pitchFamily="34" charset="-128"/>
                <a:cs typeface="+mn-cs"/>
              </a:rPr>
              <a:t>The Limits of Pipelining</a:t>
            </a:r>
          </a:p>
        </p:txBody>
      </p:sp>
    </p:spTree>
    <p:extLst>
      <p:ext uri="{BB962C8B-B14F-4D97-AF65-F5344CB8AC3E}">
        <p14:creationId xmlns:p14="http://schemas.microsoft.com/office/powerpoint/2010/main" val="1859408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Limits to Pipelining</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As we saw in the last module, a deeper pipeline doesn’t necessarily lead to better performance.</a:t>
            </a:r>
          </a:p>
          <a:p>
            <a:pPr>
              <a:buFont typeface="Arial" panose="020B0604020202020204" pitchFamily="34" charset="0"/>
              <a:buChar char="•"/>
            </a:pPr>
            <a:r>
              <a:rPr lang="en-GB" dirty="0"/>
              <a:t>We need to work hard to feed the pipeline with instructions and data and to minimize pipeline stalls.</a:t>
            </a:r>
          </a:p>
          <a:p>
            <a:pPr>
              <a:buFont typeface="Arial" panose="020B0604020202020204" pitchFamily="34" charset="0"/>
              <a:buChar char="•"/>
            </a:pPr>
            <a:r>
              <a:rPr lang="en-GB" dirty="0"/>
              <a:t>If we pipeline our execute stage, we will also need to find successive independent instructions to keep our pipeline from stalling.</a:t>
            </a:r>
            <a:endParaRPr lang="en-US" dirty="0"/>
          </a:p>
        </p:txBody>
      </p:sp>
    </p:spTree>
    <p:extLst>
      <p:ext uri="{BB962C8B-B14F-4D97-AF65-F5344CB8AC3E}">
        <p14:creationId xmlns:p14="http://schemas.microsoft.com/office/powerpoint/2010/main" val="2914995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Limits to Pipelining</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marL="0" indent="0">
              <a:buNone/>
            </a:pPr>
            <a:r>
              <a:rPr lang="en-GB" dirty="0"/>
              <a:t>Pipelining is also ultimately limited by lower-level concerns:</a:t>
            </a:r>
          </a:p>
          <a:p>
            <a:pPr>
              <a:buFont typeface="Arial" panose="020B0604020202020204" pitchFamily="34" charset="0"/>
              <a:buChar char="•"/>
            </a:pPr>
            <a:r>
              <a:rPr lang="en-GB" dirty="0"/>
              <a:t>Register and clocking overheads are non-zero. If we have very little logic per pipeline stage, these may represent a significant fraction of our critical path delay.</a:t>
            </a:r>
          </a:p>
          <a:p>
            <a:pPr>
              <a:buFont typeface="Arial" panose="020B0604020202020204" pitchFamily="34" charset="0"/>
              <a:buChar char="•"/>
            </a:pPr>
            <a:r>
              <a:rPr lang="en-GB" dirty="0"/>
              <a:t>Need to balance logic between pipeline stages. Clock period is determined by worst-case delay. </a:t>
            </a:r>
          </a:p>
          <a:p>
            <a:pPr>
              <a:buFont typeface="Arial" panose="020B0604020202020204" pitchFamily="34" charset="0"/>
              <a:buChar char="•"/>
            </a:pPr>
            <a:r>
              <a:rPr lang="en-GB" dirty="0"/>
              <a:t>Limits on number of pipelining registers</a:t>
            </a:r>
          </a:p>
          <a:p>
            <a:pPr>
              <a:buFont typeface="Arial" panose="020B0604020202020204" pitchFamily="34" charset="0"/>
              <a:buChar char="•"/>
            </a:pPr>
            <a:endParaRPr lang="en-GB" dirty="0"/>
          </a:p>
          <a:p>
            <a:endParaRPr lang="en-US" dirty="0"/>
          </a:p>
        </p:txBody>
      </p:sp>
    </p:spTree>
    <p:extLst>
      <p:ext uri="{BB962C8B-B14F-4D97-AF65-F5344CB8AC3E}">
        <p14:creationId xmlns:p14="http://schemas.microsoft.com/office/powerpoint/2010/main" val="30953908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Limits to Pipelining</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Ultimately, we will be unable to increase the performance of a processor that only attempts to issue a single instruction per </a:t>
            </a:r>
            <a:r>
              <a:rPr lang="en-GB"/>
              <a:t>clock cycle.</a:t>
            </a:r>
            <a:endParaRPr lang="en-GB" dirty="0"/>
          </a:p>
          <a:p>
            <a:pPr>
              <a:buFont typeface="Arial" panose="020B0604020202020204" pitchFamily="34" charset="0"/>
              <a:buChar char="•"/>
            </a:pPr>
            <a:r>
              <a:rPr lang="en-GB" dirty="0"/>
              <a:t>Even before this point is reached, it is preferable to use multiple-issue techniques, i.e., do more work in each pipeline stage: fetch and execute multiple instructions per clock cycle.</a:t>
            </a:r>
          </a:p>
          <a:p>
            <a:pPr>
              <a:buFont typeface="Arial" panose="020B0604020202020204" pitchFamily="34" charset="0"/>
              <a:buChar char="•"/>
            </a:pPr>
            <a:r>
              <a:rPr lang="en-GB" dirty="0"/>
              <a:t>Details in the next module</a:t>
            </a:r>
            <a:endParaRPr lang="en-US" dirty="0"/>
          </a:p>
        </p:txBody>
      </p:sp>
    </p:spTree>
    <p:extLst>
      <p:ext uri="{BB962C8B-B14F-4D97-AF65-F5344CB8AC3E}">
        <p14:creationId xmlns:p14="http://schemas.microsoft.com/office/powerpoint/2010/main" val="1499940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How Would We Like to Handle Branches?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Option 1: </a:t>
            </a:r>
            <a:r>
              <a:rPr lang="en-US" dirty="0"/>
              <a:t>Assume a branch is not taken</a:t>
            </a:r>
          </a:p>
          <a:p>
            <a:pPr>
              <a:buFont typeface="Arial" panose="020B0604020202020204" pitchFamily="34" charset="0"/>
              <a:buChar char="•"/>
            </a:pPr>
            <a:r>
              <a:rPr lang="en-US" dirty="0"/>
              <a:t>Option 2: Evaluate the branch earlier in the pipeline</a:t>
            </a:r>
          </a:p>
          <a:p>
            <a:pPr>
              <a:buFont typeface="Arial" panose="020B0604020202020204" pitchFamily="34" charset="0"/>
              <a:buChar char="•"/>
            </a:pPr>
            <a:r>
              <a:rPr lang="en-US" dirty="0"/>
              <a:t>Option 3: Delayed branch</a:t>
            </a:r>
          </a:p>
          <a:p>
            <a:pPr>
              <a:buFont typeface="Arial" panose="020B0604020202020204" pitchFamily="34" charset="0"/>
              <a:buChar char="•"/>
            </a:pPr>
            <a:r>
              <a:rPr lang="en-US" dirty="0"/>
              <a:t>Option 4: Branch prediction</a:t>
            </a:r>
          </a:p>
        </p:txBody>
      </p:sp>
    </p:spTree>
    <p:extLst>
      <p:ext uri="{BB962C8B-B14F-4D97-AF65-F5344CB8AC3E}">
        <p14:creationId xmlns:p14="http://schemas.microsoft.com/office/powerpoint/2010/main" val="3735474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Option 1: Assume the Branch Is Not Taken</a:t>
            </a:r>
            <a:endParaRPr lang="en-US" dirty="0"/>
          </a:p>
        </p:txBody>
      </p:sp>
      <p:sp>
        <p:nvSpPr>
          <p:cNvPr id="4" name="Content Placeholder 2">
            <a:extLst>
              <a:ext uri="{FF2B5EF4-FFF2-40B4-BE49-F238E27FC236}">
                <a16:creationId xmlns:a16="http://schemas.microsoft.com/office/drawing/2014/main" id="{44DAF2C1-CA41-43D8-9853-8168E06BD53F}"/>
              </a:ext>
            </a:extLst>
          </p:cNvPr>
          <p:cNvSpPr>
            <a:spLocks noGrp="1"/>
          </p:cNvSpPr>
          <p:nvPr>
            <p:ph idx="1"/>
          </p:nvPr>
        </p:nvSpPr>
        <p:spPr>
          <a:xfrm>
            <a:off x="492125" y="962025"/>
            <a:ext cx="11180762" cy="4086225"/>
          </a:xfrm>
        </p:spPr>
        <p:txBody>
          <a:bodyPr/>
          <a:lstStyle/>
          <a:p>
            <a:endParaRPr lang="en-GB" b="1" dirty="0">
              <a:solidFill>
                <a:schemeClr val="accent1"/>
              </a:solidFill>
              <a:latin typeface="Courier"/>
            </a:endParaRPr>
          </a:p>
          <a:p>
            <a:r>
              <a:rPr lang="en-GB" b="1" dirty="0">
                <a:solidFill>
                  <a:schemeClr val="accent1"/>
                </a:solidFill>
              </a:rPr>
              <a:t>Cycle				1	2	3	4	5	6	7	8</a:t>
            </a:r>
          </a:p>
          <a:p>
            <a:r>
              <a:rPr lang="en-GB" b="1" dirty="0">
                <a:solidFill>
                  <a:schemeClr val="accent1"/>
                </a:solidFill>
              </a:rPr>
              <a:t>Instruction</a:t>
            </a:r>
          </a:p>
          <a:p>
            <a:r>
              <a:rPr lang="en-GB" b="1" dirty="0">
                <a:solidFill>
                  <a:schemeClr val="accent1"/>
                </a:solidFill>
              </a:rPr>
              <a:t>1. CBZ X3, label</a:t>
            </a:r>
          </a:p>
          <a:p>
            <a:r>
              <a:rPr lang="en-GB" b="1" dirty="0">
                <a:solidFill>
                  <a:schemeClr val="accent1"/>
                </a:solidFill>
              </a:rPr>
              <a:t>2. ADD X2, X2, X3</a:t>
            </a:r>
          </a:p>
          <a:p>
            <a:r>
              <a:rPr lang="en-GB" b="1" dirty="0">
                <a:solidFill>
                  <a:schemeClr val="accent1"/>
                </a:solidFill>
              </a:rPr>
              <a:t>3. STR X4, [X2], #4</a:t>
            </a:r>
          </a:p>
          <a:p>
            <a:r>
              <a:rPr lang="en-GB" b="1" dirty="0">
                <a:solidFill>
                  <a:schemeClr val="accent1"/>
                </a:solidFill>
              </a:rPr>
              <a:t>4. label: SUB X0, X0, #1</a:t>
            </a:r>
          </a:p>
          <a:p>
            <a:endParaRPr lang="en-GB" b="1" dirty="0">
              <a:solidFill>
                <a:schemeClr val="accent1"/>
              </a:solidFill>
            </a:endParaRPr>
          </a:p>
          <a:p>
            <a:endParaRPr lang="en-GB" dirty="0"/>
          </a:p>
        </p:txBody>
      </p:sp>
      <p:cxnSp>
        <p:nvCxnSpPr>
          <p:cNvPr id="5" name="Straight Connector 4">
            <a:extLst>
              <a:ext uri="{FF2B5EF4-FFF2-40B4-BE49-F238E27FC236}">
                <a16:creationId xmlns:a16="http://schemas.microsoft.com/office/drawing/2014/main" id="{C9F1230E-0E5B-4BB7-B856-00B24CBDC6EA}"/>
              </a:ext>
            </a:extLst>
          </p:cNvPr>
          <p:cNvCxnSpPr/>
          <p:nvPr/>
        </p:nvCxnSpPr>
        <p:spPr>
          <a:xfrm>
            <a:off x="492125" y="1932173"/>
            <a:ext cx="1124729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B0AE920-B4D7-4724-BFD1-451C682658A2}"/>
              </a:ext>
            </a:extLst>
          </p:cNvPr>
          <p:cNvCxnSpPr/>
          <p:nvPr/>
        </p:nvCxnSpPr>
        <p:spPr>
          <a:xfrm>
            <a:off x="492125" y="1352921"/>
            <a:ext cx="1124729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B8FC45B-7534-4216-A76A-C7E151CFDBF5}"/>
              </a:ext>
            </a:extLst>
          </p:cNvPr>
          <p:cNvCxnSpPr/>
          <p:nvPr/>
        </p:nvCxnSpPr>
        <p:spPr>
          <a:xfrm>
            <a:off x="4657844" y="1369026"/>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D2B34E3-DCCA-4305-ACBE-97066C4A4D1D}"/>
              </a:ext>
            </a:extLst>
          </p:cNvPr>
          <p:cNvSpPr/>
          <p:nvPr/>
        </p:nvSpPr>
        <p:spPr>
          <a:xfrm>
            <a:off x="3777651" y="2525459"/>
            <a:ext cx="880193" cy="39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FETCH</a:t>
            </a:r>
          </a:p>
        </p:txBody>
      </p:sp>
      <p:sp>
        <p:nvSpPr>
          <p:cNvPr id="9" name="Rectangle 8">
            <a:extLst>
              <a:ext uri="{FF2B5EF4-FFF2-40B4-BE49-F238E27FC236}">
                <a16:creationId xmlns:a16="http://schemas.microsoft.com/office/drawing/2014/main" id="{F582FDD1-A3DA-4211-845D-C6BAA096E0A4}"/>
              </a:ext>
            </a:extLst>
          </p:cNvPr>
          <p:cNvSpPr/>
          <p:nvPr/>
        </p:nvSpPr>
        <p:spPr>
          <a:xfrm>
            <a:off x="4685838" y="3049733"/>
            <a:ext cx="880193" cy="39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FETCH</a:t>
            </a:r>
          </a:p>
        </p:txBody>
      </p:sp>
      <p:sp>
        <p:nvSpPr>
          <p:cNvPr id="10" name="Rectangle 9">
            <a:extLst>
              <a:ext uri="{FF2B5EF4-FFF2-40B4-BE49-F238E27FC236}">
                <a16:creationId xmlns:a16="http://schemas.microsoft.com/office/drawing/2014/main" id="{78F0EF75-9696-4A54-926D-03CE42688F31}"/>
              </a:ext>
            </a:extLst>
          </p:cNvPr>
          <p:cNvSpPr/>
          <p:nvPr/>
        </p:nvSpPr>
        <p:spPr>
          <a:xfrm>
            <a:off x="5610332" y="3612423"/>
            <a:ext cx="880193" cy="39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FETCH</a:t>
            </a:r>
          </a:p>
        </p:txBody>
      </p:sp>
      <p:sp>
        <p:nvSpPr>
          <p:cNvPr id="11" name="Rectangle 10">
            <a:extLst>
              <a:ext uri="{FF2B5EF4-FFF2-40B4-BE49-F238E27FC236}">
                <a16:creationId xmlns:a16="http://schemas.microsoft.com/office/drawing/2014/main" id="{81DB4F07-FCF0-4001-A080-7953801E3D92}"/>
              </a:ext>
            </a:extLst>
          </p:cNvPr>
          <p:cNvSpPr/>
          <p:nvPr/>
        </p:nvSpPr>
        <p:spPr>
          <a:xfrm>
            <a:off x="6509601" y="4128268"/>
            <a:ext cx="880193" cy="390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FETCH</a:t>
            </a:r>
          </a:p>
        </p:txBody>
      </p:sp>
      <p:sp>
        <p:nvSpPr>
          <p:cNvPr id="12" name="Rectangle 11">
            <a:extLst>
              <a:ext uri="{FF2B5EF4-FFF2-40B4-BE49-F238E27FC236}">
                <a16:creationId xmlns:a16="http://schemas.microsoft.com/office/drawing/2014/main" id="{A455B20C-6B53-4837-8844-EAEABDB810E6}"/>
              </a:ext>
            </a:extLst>
          </p:cNvPr>
          <p:cNvSpPr/>
          <p:nvPr/>
        </p:nvSpPr>
        <p:spPr>
          <a:xfrm>
            <a:off x="6513400" y="3062437"/>
            <a:ext cx="880193" cy="3902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a:t>
            </a:r>
          </a:p>
        </p:txBody>
      </p:sp>
      <p:sp>
        <p:nvSpPr>
          <p:cNvPr id="13" name="Rectangle 12">
            <a:extLst>
              <a:ext uri="{FF2B5EF4-FFF2-40B4-BE49-F238E27FC236}">
                <a16:creationId xmlns:a16="http://schemas.microsoft.com/office/drawing/2014/main" id="{A12BC97D-B546-4116-9462-172690FCCF52}"/>
              </a:ext>
            </a:extLst>
          </p:cNvPr>
          <p:cNvSpPr/>
          <p:nvPr/>
        </p:nvSpPr>
        <p:spPr>
          <a:xfrm>
            <a:off x="5613472" y="3062437"/>
            <a:ext cx="880193" cy="3902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a:t>
            </a:r>
          </a:p>
        </p:txBody>
      </p:sp>
      <p:sp>
        <p:nvSpPr>
          <p:cNvPr id="14" name="Rectangle 13">
            <a:extLst>
              <a:ext uri="{FF2B5EF4-FFF2-40B4-BE49-F238E27FC236}">
                <a16:creationId xmlns:a16="http://schemas.microsoft.com/office/drawing/2014/main" id="{518244A7-3ECE-434A-8F35-AAA86B3E04AD}"/>
              </a:ext>
            </a:extLst>
          </p:cNvPr>
          <p:cNvSpPr/>
          <p:nvPr/>
        </p:nvSpPr>
        <p:spPr>
          <a:xfrm>
            <a:off x="6516386" y="3612423"/>
            <a:ext cx="880193" cy="3902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a:t>
            </a:r>
          </a:p>
        </p:txBody>
      </p:sp>
      <p:sp>
        <p:nvSpPr>
          <p:cNvPr id="15" name="Rectangle 14">
            <a:extLst>
              <a:ext uri="{FF2B5EF4-FFF2-40B4-BE49-F238E27FC236}">
                <a16:creationId xmlns:a16="http://schemas.microsoft.com/office/drawing/2014/main" id="{453B93BF-1966-4D29-A4AB-24DE0937D6F7}"/>
              </a:ext>
            </a:extLst>
          </p:cNvPr>
          <p:cNvSpPr/>
          <p:nvPr/>
        </p:nvSpPr>
        <p:spPr>
          <a:xfrm>
            <a:off x="7432788" y="4128268"/>
            <a:ext cx="880193" cy="3902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a:t>
            </a:r>
          </a:p>
        </p:txBody>
      </p:sp>
      <p:cxnSp>
        <p:nvCxnSpPr>
          <p:cNvPr id="16" name="Straight Connector 15">
            <a:extLst>
              <a:ext uri="{FF2B5EF4-FFF2-40B4-BE49-F238E27FC236}">
                <a16:creationId xmlns:a16="http://schemas.microsoft.com/office/drawing/2014/main" id="{A11F51B1-CFF3-4927-8507-6BEF41881E77}"/>
              </a:ext>
            </a:extLst>
          </p:cNvPr>
          <p:cNvCxnSpPr/>
          <p:nvPr/>
        </p:nvCxnSpPr>
        <p:spPr>
          <a:xfrm>
            <a:off x="5603867" y="1369026"/>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62CD407-EB2A-4BAD-A23C-E42FBE8D3D11}"/>
              </a:ext>
            </a:extLst>
          </p:cNvPr>
          <p:cNvCxnSpPr/>
          <p:nvPr/>
        </p:nvCxnSpPr>
        <p:spPr>
          <a:xfrm>
            <a:off x="6499763" y="1369027"/>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91BF982-3556-4183-8289-A2F1738896BD}"/>
              </a:ext>
            </a:extLst>
          </p:cNvPr>
          <p:cNvCxnSpPr/>
          <p:nvPr/>
        </p:nvCxnSpPr>
        <p:spPr>
          <a:xfrm>
            <a:off x="7412282" y="1369027"/>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AF5D363-3F57-46F1-B97D-04868753FC02}"/>
              </a:ext>
            </a:extLst>
          </p:cNvPr>
          <p:cNvCxnSpPr/>
          <p:nvPr/>
        </p:nvCxnSpPr>
        <p:spPr>
          <a:xfrm>
            <a:off x="8348579" y="1369027"/>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2B2A3C6-DCD0-414C-A212-A6952F4C2EDE}"/>
              </a:ext>
            </a:extLst>
          </p:cNvPr>
          <p:cNvCxnSpPr/>
          <p:nvPr/>
        </p:nvCxnSpPr>
        <p:spPr>
          <a:xfrm>
            <a:off x="9254664" y="1369026"/>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CB26AD2-7A2B-4FED-B147-E04D5969A8CE}"/>
              </a:ext>
            </a:extLst>
          </p:cNvPr>
          <p:cNvCxnSpPr/>
          <p:nvPr/>
        </p:nvCxnSpPr>
        <p:spPr>
          <a:xfrm>
            <a:off x="10182299" y="1369026"/>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1E91A7F-5BB5-4BA2-BC88-45D57B76AA4F}"/>
              </a:ext>
            </a:extLst>
          </p:cNvPr>
          <p:cNvCxnSpPr/>
          <p:nvPr/>
        </p:nvCxnSpPr>
        <p:spPr>
          <a:xfrm>
            <a:off x="3777651" y="1369025"/>
            <a:ext cx="0" cy="3528291"/>
          </a:xfrm>
          <a:prstGeom prst="line">
            <a:avLst/>
          </a:prstGeom>
          <a:ln w="12700">
            <a:solidFill>
              <a:schemeClr val="accent1">
                <a:alpha val="18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10CA1FD2-3947-441E-BEAD-03C9F69EB04D}"/>
              </a:ext>
            </a:extLst>
          </p:cNvPr>
          <p:cNvSpPr/>
          <p:nvPr/>
        </p:nvSpPr>
        <p:spPr>
          <a:xfrm>
            <a:off x="4689475" y="2533212"/>
            <a:ext cx="880193" cy="39022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a:t>
            </a:r>
          </a:p>
        </p:txBody>
      </p:sp>
      <p:sp>
        <p:nvSpPr>
          <p:cNvPr id="24" name="Rectangle 23">
            <a:extLst>
              <a:ext uri="{FF2B5EF4-FFF2-40B4-BE49-F238E27FC236}">
                <a16:creationId xmlns:a16="http://schemas.microsoft.com/office/drawing/2014/main" id="{B8FB72BA-14E3-40A4-8EFD-4B75B34235A8}"/>
              </a:ext>
            </a:extLst>
          </p:cNvPr>
          <p:cNvSpPr/>
          <p:nvPr/>
        </p:nvSpPr>
        <p:spPr>
          <a:xfrm>
            <a:off x="5606334" y="2525762"/>
            <a:ext cx="880193" cy="3902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a:t>
            </a:r>
          </a:p>
        </p:txBody>
      </p:sp>
      <p:sp>
        <p:nvSpPr>
          <p:cNvPr id="25" name="Rectangle 24">
            <a:extLst>
              <a:ext uri="{FF2B5EF4-FFF2-40B4-BE49-F238E27FC236}">
                <a16:creationId xmlns:a16="http://schemas.microsoft.com/office/drawing/2014/main" id="{6BBE4485-32A1-4AC1-B2BB-9F6A516463E5}"/>
              </a:ext>
            </a:extLst>
          </p:cNvPr>
          <p:cNvSpPr/>
          <p:nvPr/>
        </p:nvSpPr>
        <p:spPr>
          <a:xfrm>
            <a:off x="7444608" y="3612423"/>
            <a:ext cx="880193" cy="3902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a:t>
            </a:r>
          </a:p>
        </p:txBody>
      </p:sp>
      <p:sp>
        <p:nvSpPr>
          <p:cNvPr id="26" name="Rectangle 25">
            <a:extLst>
              <a:ext uri="{FF2B5EF4-FFF2-40B4-BE49-F238E27FC236}">
                <a16:creationId xmlns:a16="http://schemas.microsoft.com/office/drawing/2014/main" id="{48169D37-C677-4846-B5CA-6459D8E28D3C}"/>
              </a:ext>
            </a:extLst>
          </p:cNvPr>
          <p:cNvSpPr/>
          <p:nvPr/>
        </p:nvSpPr>
        <p:spPr>
          <a:xfrm>
            <a:off x="8369313" y="4128268"/>
            <a:ext cx="880193" cy="3902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a:t>
            </a:r>
          </a:p>
        </p:txBody>
      </p:sp>
      <p:sp>
        <p:nvSpPr>
          <p:cNvPr id="27" name="Rectangle 26">
            <a:extLst>
              <a:ext uri="{FF2B5EF4-FFF2-40B4-BE49-F238E27FC236}">
                <a16:creationId xmlns:a16="http://schemas.microsoft.com/office/drawing/2014/main" id="{7A551A29-2338-4AED-9084-DAC234D03785}"/>
              </a:ext>
            </a:extLst>
          </p:cNvPr>
          <p:cNvSpPr/>
          <p:nvPr/>
        </p:nvSpPr>
        <p:spPr>
          <a:xfrm>
            <a:off x="6513615" y="2525459"/>
            <a:ext cx="880193" cy="390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a:t>
            </a:r>
          </a:p>
        </p:txBody>
      </p:sp>
      <p:sp>
        <p:nvSpPr>
          <p:cNvPr id="28" name="Rectangle 27">
            <a:extLst>
              <a:ext uri="{FF2B5EF4-FFF2-40B4-BE49-F238E27FC236}">
                <a16:creationId xmlns:a16="http://schemas.microsoft.com/office/drawing/2014/main" id="{FCF7A4C6-FD40-4569-A856-E0E3274DC004}"/>
              </a:ext>
            </a:extLst>
          </p:cNvPr>
          <p:cNvSpPr/>
          <p:nvPr/>
        </p:nvSpPr>
        <p:spPr>
          <a:xfrm>
            <a:off x="7436694" y="3061731"/>
            <a:ext cx="880193" cy="390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a:t>
            </a:r>
          </a:p>
        </p:txBody>
      </p:sp>
      <p:sp>
        <p:nvSpPr>
          <p:cNvPr id="29" name="Rectangle 28">
            <a:extLst>
              <a:ext uri="{FF2B5EF4-FFF2-40B4-BE49-F238E27FC236}">
                <a16:creationId xmlns:a16="http://schemas.microsoft.com/office/drawing/2014/main" id="{A24D5424-CA0F-4333-9611-EFBC0C6A4DDD}"/>
              </a:ext>
            </a:extLst>
          </p:cNvPr>
          <p:cNvSpPr/>
          <p:nvPr/>
        </p:nvSpPr>
        <p:spPr>
          <a:xfrm>
            <a:off x="8372242" y="3615289"/>
            <a:ext cx="880193" cy="390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a:t>
            </a:r>
          </a:p>
        </p:txBody>
      </p:sp>
      <p:sp>
        <p:nvSpPr>
          <p:cNvPr id="30" name="Rectangle 29">
            <a:extLst>
              <a:ext uri="{FF2B5EF4-FFF2-40B4-BE49-F238E27FC236}">
                <a16:creationId xmlns:a16="http://schemas.microsoft.com/office/drawing/2014/main" id="{273A5FD2-A218-4A48-AD78-6FC3EDDD8A34}"/>
              </a:ext>
            </a:extLst>
          </p:cNvPr>
          <p:cNvSpPr/>
          <p:nvPr/>
        </p:nvSpPr>
        <p:spPr>
          <a:xfrm>
            <a:off x="9273137" y="4128268"/>
            <a:ext cx="880193" cy="3902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MEM</a:t>
            </a:r>
          </a:p>
        </p:txBody>
      </p:sp>
      <p:sp>
        <p:nvSpPr>
          <p:cNvPr id="31" name="Rectangle 30">
            <a:extLst>
              <a:ext uri="{FF2B5EF4-FFF2-40B4-BE49-F238E27FC236}">
                <a16:creationId xmlns:a16="http://schemas.microsoft.com/office/drawing/2014/main" id="{A033124F-0F7B-414D-83F5-BE9CACF2886F}"/>
              </a:ext>
            </a:extLst>
          </p:cNvPr>
          <p:cNvSpPr/>
          <p:nvPr/>
        </p:nvSpPr>
        <p:spPr>
          <a:xfrm>
            <a:off x="7427398" y="2525459"/>
            <a:ext cx="880193" cy="390226"/>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a:t>
            </a:r>
          </a:p>
        </p:txBody>
      </p:sp>
      <p:sp>
        <p:nvSpPr>
          <p:cNvPr id="32" name="Rectangle 31">
            <a:extLst>
              <a:ext uri="{FF2B5EF4-FFF2-40B4-BE49-F238E27FC236}">
                <a16:creationId xmlns:a16="http://schemas.microsoft.com/office/drawing/2014/main" id="{183DBC12-6944-43EF-97D1-8A9B94B80FFE}"/>
              </a:ext>
            </a:extLst>
          </p:cNvPr>
          <p:cNvSpPr/>
          <p:nvPr/>
        </p:nvSpPr>
        <p:spPr>
          <a:xfrm>
            <a:off x="8370953" y="3061731"/>
            <a:ext cx="880193" cy="390226"/>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a:t>
            </a:r>
          </a:p>
        </p:txBody>
      </p:sp>
      <p:sp>
        <p:nvSpPr>
          <p:cNvPr id="33" name="Rectangle 32">
            <a:extLst>
              <a:ext uri="{FF2B5EF4-FFF2-40B4-BE49-F238E27FC236}">
                <a16:creationId xmlns:a16="http://schemas.microsoft.com/office/drawing/2014/main" id="{FE630F39-B846-4FF7-B9C5-BDFC75058B91}"/>
              </a:ext>
            </a:extLst>
          </p:cNvPr>
          <p:cNvSpPr/>
          <p:nvPr/>
        </p:nvSpPr>
        <p:spPr>
          <a:xfrm>
            <a:off x="9287621" y="3612423"/>
            <a:ext cx="880193" cy="390226"/>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a:t>
            </a:r>
          </a:p>
        </p:txBody>
      </p:sp>
      <p:sp>
        <p:nvSpPr>
          <p:cNvPr id="34" name="Rectangle 33">
            <a:extLst>
              <a:ext uri="{FF2B5EF4-FFF2-40B4-BE49-F238E27FC236}">
                <a16:creationId xmlns:a16="http://schemas.microsoft.com/office/drawing/2014/main" id="{60DF28EF-C526-4746-88F0-278AD1D96362}"/>
              </a:ext>
            </a:extLst>
          </p:cNvPr>
          <p:cNvSpPr/>
          <p:nvPr/>
        </p:nvSpPr>
        <p:spPr>
          <a:xfrm>
            <a:off x="10202997" y="4128268"/>
            <a:ext cx="880193" cy="390226"/>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WB</a:t>
            </a:r>
          </a:p>
        </p:txBody>
      </p:sp>
      <p:sp>
        <p:nvSpPr>
          <p:cNvPr id="35" name="Rectangle 34">
            <a:extLst>
              <a:ext uri="{FF2B5EF4-FFF2-40B4-BE49-F238E27FC236}">
                <a16:creationId xmlns:a16="http://schemas.microsoft.com/office/drawing/2014/main" id="{B638E34B-26B1-41B3-B5E5-99370EC0CE71}"/>
              </a:ext>
            </a:extLst>
          </p:cNvPr>
          <p:cNvSpPr/>
          <p:nvPr/>
        </p:nvSpPr>
        <p:spPr>
          <a:xfrm>
            <a:off x="6503269" y="2992131"/>
            <a:ext cx="2784352" cy="512284"/>
          </a:xfrm>
          <a:prstGeom prst="rect">
            <a:avLst/>
          </a:prstGeom>
          <a:solidFill>
            <a:schemeClr val="accent5">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6" name="Straight Arrow Connector 35">
            <a:extLst>
              <a:ext uri="{FF2B5EF4-FFF2-40B4-BE49-F238E27FC236}">
                <a16:creationId xmlns:a16="http://schemas.microsoft.com/office/drawing/2014/main" id="{324DE118-2D7D-4D3A-B613-B762C9E26A23}"/>
              </a:ext>
            </a:extLst>
          </p:cNvPr>
          <p:cNvCxnSpPr>
            <a:cxnSpLocks/>
            <a:endCxn id="11" idx="1"/>
          </p:cNvCxnSpPr>
          <p:nvPr/>
        </p:nvCxnSpPr>
        <p:spPr>
          <a:xfrm>
            <a:off x="6321570" y="2751752"/>
            <a:ext cx="188031" cy="1571629"/>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CFAF6A99-43E2-439A-996B-613C0D34BA87}"/>
              </a:ext>
            </a:extLst>
          </p:cNvPr>
          <p:cNvSpPr txBox="1">
            <a:spLocks/>
          </p:cNvSpPr>
          <p:nvPr/>
        </p:nvSpPr>
        <p:spPr>
          <a:xfrm>
            <a:off x="425594" y="4759551"/>
            <a:ext cx="11180762" cy="1319510"/>
          </a:xfrm>
          <a:prstGeom prst="rect">
            <a:avLst/>
          </a:prstGeom>
        </p:spPr>
        <p:txBody>
          <a:bodyPr vert="horz" lIns="0" tIns="0" rIns="0" bIns="0" rtlCol="0">
            <a:noAutofit/>
          </a:bodyPr>
          <a:lstStyle>
            <a:lvl1pPr marL="0" indent="0" algn="l" rtl="0" eaLnBrk="1" fontAlgn="base" hangingPunct="1">
              <a:lnSpc>
                <a:spcPct val="90000"/>
              </a:lnSpc>
              <a:spcBef>
                <a:spcPct val="0"/>
              </a:spcBef>
              <a:spcAft>
                <a:spcPts val="1600"/>
              </a:spcAft>
              <a:buFont typeface="Calibri" panose="020F0502020204030204" pitchFamily="34" charset="0"/>
              <a:buNone/>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chemeClr val="tx2"/>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chemeClr val="tx2"/>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chemeClr val="tx2"/>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chemeClr val="tx2"/>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a:solidFill>
                  <a:schemeClr val="tx2"/>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a:solidFill>
                  <a:schemeClr val="tx2"/>
                </a:solidFill>
                <a:latin typeface="+mn-lt"/>
                <a:ea typeface="+mn-ea"/>
                <a:cs typeface="+mn-cs"/>
              </a:defRPr>
            </a:lvl9pPr>
          </a:lstStyle>
          <a:p>
            <a:r>
              <a:rPr lang="en-GB" dirty="0"/>
              <a:t>(CBZ – branches if the operand is equal to zero)</a:t>
            </a:r>
          </a:p>
          <a:p>
            <a:r>
              <a:rPr lang="en-GB" dirty="0"/>
              <a:t>If the branch is evaluated in the execute stage, and it is taken, we must convert the two instructions that follow it into NOPs (we waste two cycles).</a:t>
            </a:r>
          </a:p>
        </p:txBody>
      </p:sp>
      <p:cxnSp>
        <p:nvCxnSpPr>
          <p:cNvPr id="38" name="Straight Arrow Connector 37">
            <a:extLst>
              <a:ext uri="{FF2B5EF4-FFF2-40B4-BE49-F238E27FC236}">
                <a16:creationId xmlns:a16="http://schemas.microsoft.com/office/drawing/2014/main" id="{01D1EBEA-D80E-4D8D-9EE5-A45625AC6436}"/>
              </a:ext>
            </a:extLst>
          </p:cNvPr>
          <p:cNvCxnSpPr>
            <a:cxnSpLocks/>
          </p:cNvCxnSpPr>
          <p:nvPr/>
        </p:nvCxnSpPr>
        <p:spPr>
          <a:xfrm>
            <a:off x="214997" y="2654144"/>
            <a:ext cx="28953" cy="1669237"/>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C1EC030-D756-4656-AD63-7F9BAB8AD30F}"/>
              </a:ext>
            </a:extLst>
          </p:cNvPr>
          <p:cNvSpPr txBox="1"/>
          <p:nvPr/>
        </p:nvSpPr>
        <p:spPr>
          <a:xfrm>
            <a:off x="2727392" y="2158164"/>
            <a:ext cx="7577988" cy="290849"/>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A new PC, the branch target, is communicated to the fetch stage</a:t>
            </a:r>
          </a:p>
        </p:txBody>
      </p:sp>
      <p:sp>
        <p:nvSpPr>
          <p:cNvPr id="40" name="Rectangle 39">
            <a:extLst>
              <a:ext uri="{FF2B5EF4-FFF2-40B4-BE49-F238E27FC236}">
                <a16:creationId xmlns:a16="http://schemas.microsoft.com/office/drawing/2014/main" id="{51BB87BF-EA9D-4A60-A847-B32F85CE1560}"/>
              </a:ext>
            </a:extLst>
          </p:cNvPr>
          <p:cNvSpPr/>
          <p:nvPr/>
        </p:nvSpPr>
        <p:spPr>
          <a:xfrm>
            <a:off x="6485912" y="3569005"/>
            <a:ext cx="3717085" cy="494673"/>
          </a:xfrm>
          <a:prstGeom prst="rect">
            <a:avLst/>
          </a:prstGeom>
          <a:solidFill>
            <a:schemeClr val="accent5">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40">
            <a:extLst>
              <a:ext uri="{FF2B5EF4-FFF2-40B4-BE49-F238E27FC236}">
                <a16:creationId xmlns:a16="http://schemas.microsoft.com/office/drawing/2014/main" id="{7FE96D27-D8A7-4340-A0B3-3595AB707033}"/>
              </a:ext>
            </a:extLst>
          </p:cNvPr>
          <p:cNvSpPr txBox="1"/>
          <p:nvPr/>
        </p:nvSpPr>
        <p:spPr>
          <a:xfrm>
            <a:off x="9454959" y="3125242"/>
            <a:ext cx="2522041" cy="290849"/>
          </a:xfrm>
          <a:prstGeom prst="rect">
            <a:avLst/>
          </a:prstGeom>
          <a:noFill/>
        </p:spPr>
        <p:txBody>
          <a:bodyPr wrap="square" lIns="0" tIns="0" rIns="0" bIns="0" rtlCol="0">
            <a:spAutoFit/>
          </a:bodyPr>
          <a:lstStyle/>
          <a:p>
            <a:pPr marL="0" indent="0"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b</a:t>
            </a:r>
            <a:r>
              <a:rPr lang="en-GB" sz="2100" kern="1200" dirty="0">
                <a:solidFill>
                  <a:schemeClr val="tx2"/>
                </a:solidFill>
                <a:latin typeface="+mn-lt"/>
                <a:ea typeface="+mn-ea"/>
                <a:cs typeface="+mn-cs"/>
              </a:rPr>
              <a:t>ecomes a NOP</a:t>
            </a:r>
          </a:p>
        </p:txBody>
      </p:sp>
      <p:sp>
        <p:nvSpPr>
          <p:cNvPr id="42" name="TextBox 41">
            <a:extLst>
              <a:ext uri="{FF2B5EF4-FFF2-40B4-BE49-F238E27FC236}">
                <a16:creationId xmlns:a16="http://schemas.microsoft.com/office/drawing/2014/main" id="{B3A5103F-9646-4B06-8DAC-36E6040AF383}"/>
              </a:ext>
            </a:extLst>
          </p:cNvPr>
          <p:cNvSpPr txBox="1"/>
          <p:nvPr/>
        </p:nvSpPr>
        <p:spPr>
          <a:xfrm>
            <a:off x="10381189" y="3670916"/>
            <a:ext cx="2522041" cy="290849"/>
          </a:xfrm>
          <a:prstGeom prst="rect">
            <a:avLst/>
          </a:prstGeom>
          <a:noFill/>
        </p:spPr>
        <p:txBody>
          <a:bodyPr wrap="square" lIns="0" tIns="0" rIns="0" bIns="0" rtlCol="0">
            <a:spAutoFit/>
          </a:bodyPr>
          <a:lstStyle/>
          <a:p>
            <a:pPr marL="0" indent="0"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b</a:t>
            </a:r>
            <a:r>
              <a:rPr lang="en-GB" sz="2100" kern="1200" dirty="0">
                <a:solidFill>
                  <a:schemeClr val="tx2"/>
                </a:solidFill>
                <a:latin typeface="+mn-lt"/>
                <a:ea typeface="+mn-ea"/>
                <a:cs typeface="+mn-cs"/>
              </a:rPr>
              <a:t>ecomes a NOP</a:t>
            </a:r>
          </a:p>
        </p:txBody>
      </p:sp>
    </p:spTree>
    <p:extLst>
      <p:ext uri="{BB962C8B-B14F-4D97-AF65-F5344CB8AC3E}">
        <p14:creationId xmlns:p14="http://schemas.microsoft.com/office/powerpoint/2010/main" val="3707242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Option 1: Assume a Branch Is Not Taken</a:t>
            </a:r>
            <a:endParaRPr lang="en-US" dirty="0"/>
          </a:p>
        </p:txBody>
      </p:sp>
      <p:sp>
        <p:nvSpPr>
          <p:cNvPr id="4" name="Content Placeholder 2">
            <a:extLst>
              <a:ext uri="{FF2B5EF4-FFF2-40B4-BE49-F238E27FC236}">
                <a16:creationId xmlns:a16="http://schemas.microsoft.com/office/drawing/2014/main" id="{A6873853-07CC-4588-A99E-010837010E6A}"/>
              </a:ext>
            </a:extLst>
          </p:cNvPr>
          <p:cNvSpPr>
            <a:spLocks noGrp="1"/>
          </p:cNvSpPr>
          <p:nvPr>
            <p:ph idx="1"/>
          </p:nvPr>
        </p:nvSpPr>
        <p:spPr>
          <a:xfrm>
            <a:off x="492125" y="1479468"/>
            <a:ext cx="11180762" cy="4086225"/>
          </a:xfrm>
        </p:spPr>
        <p:txBody>
          <a:bodyPr/>
          <a:lstStyle/>
          <a:p>
            <a:pPr marL="0" indent="0">
              <a:buNone/>
            </a:pPr>
            <a:r>
              <a:rPr lang="en-GB" dirty="0"/>
              <a:t>If we evaluate the branch in the execute stage, we would lose two cycles every time we encountered a taken branch.</a:t>
            </a:r>
          </a:p>
          <a:p>
            <a:pPr marL="0" indent="0">
              <a:buNone/>
            </a:pPr>
            <a:r>
              <a:rPr lang="en-GB" dirty="0"/>
              <a:t>If we assume 20% of instructions are branches, and 60% are taken, and an otherwise perfect CPI of 1:</a:t>
            </a:r>
          </a:p>
          <a:p>
            <a:pPr marL="0" indent="0">
              <a:buNone/>
            </a:pPr>
            <a:r>
              <a:rPr lang="en-GB" b="1" dirty="0"/>
              <a:t>CPI contribution from taken branches </a:t>
            </a:r>
            <a:r>
              <a:rPr lang="en-GB" dirty="0"/>
              <a:t>= 0.2*2 * 0.6 = </a:t>
            </a:r>
            <a:r>
              <a:rPr lang="en-GB" b="1" dirty="0"/>
              <a:t>0.24</a:t>
            </a:r>
          </a:p>
          <a:p>
            <a:pPr marL="0" indent="0">
              <a:buNone/>
            </a:pPr>
            <a:r>
              <a:rPr lang="en-GB" b="1" dirty="0"/>
              <a:t>Our new CPI = 1.0 + branch stalls = 1.24</a:t>
            </a:r>
          </a:p>
          <a:p>
            <a:endParaRPr lang="en-GB" dirty="0"/>
          </a:p>
          <a:p>
            <a:endParaRPr lang="en-GB" dirty="0"/>
          </a:p>
          <a:p>
            <a:endParaRPr lang="en-GB" dirty="0"/>
          </a:p>
          <a:p>
            <a:endParaRPr lang="en-GB" dirty="0"/>
          </a:p>
        </p:txBody>
      </p:sp>
      <p:sp>
        <p:nvSpPr>
          <p:cNvPr id="5" name="Rectangle 4">
            <a:extLst>
              <a:ext uri="{FF2B5EF4-FFF2-40B4-BE49-F238E27FC236}">
                <a16:creationId xmlns:a16="http://schemas.microsoft.com/office/drawing/2014/main" id="{AE809255-CB7A-424B-A537-454686A556F3}"/>
              </a:ext>
            </a:extLst>
          </p:cNvPr>
          <p:cNvSpPr/>
          <p:nvPr/>
        </p:nvSpPr>
        <p:spPr>
          <a:xfrm>
            <a:off x="387945" y="1315387"/>
            <a:ext cx="11180762" cy="270797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79212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Option 2: Evaluate the Branch Earlier in the Pipeline</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Move the branch test and branch target address calculation to the decode stage.</a:t>
            </a:r>
          </a:p>
          <a:p>
            <a:pPr>
              <a:buFont typeface="Arial" panose="020B0604020202020204" pitchFamily="34" charset="0"/>
              <a:buChar char="•"/>
            </a:pPr>
            <a:r>
              <a:rPr lang="en-GB" dirty="0"/>
              <a:t>This would reduce the branch penalty to a single cycle in the case of a taken branch.</a:t>
            </a:r>
          </a:p>
          <a:p>
            <a:pPr marL="741363" lvl="1" indent="-342900"/>
            <a:r>
              <a:rPr lang="en-GB" dirty="0"/>
              <a:t> i.e., in the case of a taken branch, we would need to discard the instruction after the branch.</a:t>
            </a:r>
            <a:endParaRPr lang="en-US" dirty="0"/>
          </a:p>
        </p:txBody>
      </p:sp>
    </p:spTree>
    <p:extLst>
      <p:ext uri="{BB962C8B-B14F-4D97-AF65-F5344CB8AC3E}">
        <p14:creationId xmlns:p14="http://schemas.microsoft.com/office/powerpoint/2010/main" val="2279459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Option 2: Evaluate the Branch Earlier in the Pipeline</a:t>
            </a:r>
            <a:endParaRPr lang="en-US" dirty="0"/>
          </a:p>
        </p:txBody>
      </p:sp>
      <p:pic>
        <p:nvPicPr>
          <p:cNvPr id="4" name="Content Placeholder 4">
            <a:extLst>
              <a:ext uri="{FF2B5EF4-FFF2-40B4-BE49-F238E27FC236}">
                <a16:creationId xmlns:a16="http://schemas.microsoft.com/office/drawing/2014/main" id="{CD2EA02A-CC00-4976-A1C6-7C225455D3DD}"/>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569512" y="1320160"/>
            <a:ext cx="9369301" cy="4745081"/>
          </a:xfrm>
        </p:spPr>
      </p:pic>
      <p:sp>
        <p:nvSpPr>
          <p:cNvPr id="5" name="TextBox 4">
            <a:extLst>
              <a:ext uri="{FF2B5EF4-FFF2-40B4-BE49-F238E27FC236}">
                <a16:creationId xmlns:a16="http://schemas.microsoft.com/office/drawing/2014/main" id="{E6C99E14-0F95-405D-BE6C-8B1195566FC0}"/>
              </a:ext>
            </a:extLst>
          </p:cNvPr>
          <p:cNvSpPr txBox="1"/>
          <p:nvPr/>
        </p:nvSpPr>
        <p:spPr>
          <a:xfrm>
            <a:off x="10330054" y="3970384"/>
            <a:ext cx="1380565" cy="145424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Note: Data forwarding logic omitted for simplicity</a:t>
            </a:r>
          </a:p>
        </p:txBody>
      </p:sp>
    </p:spTree>
    <p:extLst>
      <p:ext uri="{BB962C8B-B14F-4D97-AF65-F5344CB8AC3E}">
        <p14:creationId xmlns:p14="http://schemas.microsoft.com/office/powerpoint/2010/main" val="1095706259"/>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_March_Update" id="{86635255-53DD-F340-8D16-D8C5EA314F6A}" vid="{3D43CA8D-7DD0-3548-82AB-DCE7470D91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A9E51F9D02C14781EC6D838B2BB039" ma:contentTypeVersion="10" ma:contentTypeDescription="Create a new document." ma:contentTypeScope="" ma:versionID="032ffbe95880218e8988f46f702bbb22">
  <xsd:schema xmlns:xsd="http://www.w3.org/2001/XMLSchema" xmlns:xs="http://www.w3.org/2001/XMLSchema" xmlns:p="http://schemas.microsoft.com/office/2006/metadata/properties" xmlns:ns3="5602b56c-42e3-46dd-be85-b5975c744898" xmlns:ns4="81b3c636-2c1a-4a05-9492-676b008f308a" targetNamespace="http://schemas.microsoft.com/office/2006/metadata/properties" ma:root="true" ma:fieldsID="ae291da7864d0eb234e23595bf3fa30f" ns3:_="" ns4:_="">
    <xsd:import namespace="5602b56c-42e3-46dd-be85-b5975c744898"/>
    <xsd:import namespace="81b3c636-2c1a-4a05-9492-676b008f30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2b56c-42e3-46dd-be85-b5975c7448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3c636-2c1a-4a05-9492-676b008f30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1D4E06-5D3F-4994-A4A7-4BA626FA722D}">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purl.org/dc/dcmitype/"/>
    <ds:schemaRef ds:uri="81b3c636-2c1a-4a05-9492-676b008f308a"/>
    <ds:schemaRef ds:uri="5602b56c-42e3-46dd-be85-b5975c744898"/>
    <ds:schemaRef ds:uri="http://www.w3.org/XML/1998/namespace"/>
    <ds:schemaRef ds:uri="http://purl.org/dc/elements/1.1/"/>
  </ds:schemaRefs>
</ds:datastoreItem>
</file>

<file path=customXml/itemProps2.xml><?xml version="1.0" encoding="utf-8"?>
<ds:datastoreItem xmlns:ds="http://schemas.openxmlformats.org/officeDocument/2006/customXml" ds:itemID="{3FF42FD3-5717-47A5-B2AE-566EB595C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2b56c-42e3-46dd-be85-b5975c744898"/>
    <ds:schemaRef ds:uri="81b3c636-2c1a-4a05-9492-676b008f3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EFBBFE-5AFC-4CAD-AD38-1CB870BDB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Arm_Branding</Template>
  <TotalTime>0</TotalTime>
  <Words>5745</Words>
  <Application>Microsoft Office PowerPoint</Application>
  <PresentationFormat>Widescreen</PresentationFormat>
  <Paragraphs>467</Paragraphs>
  <Slides>44</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Courier</vt:lpstr>
      <vt:lpstr>Courier New</vt:lpstr>
      <vt:lpstr>Wingdings</vt:lpstr>
      <vt:lpstr>Arm_PPT_Public</vt:lpstr>
      <vt:lpstr>Advanced Pipelining: Branch Prediction, Exceptions, and Limits to Pipelining</vt:lpstr>
      <vt:lpstr>Module Syllabus</vt:lpstr>
      <vt:lpstr>Control Hazards</vt:lpstr>
      <vt:lpstr>How Would We Like to Handle Branches?</vt:lpstr>
      <vt:lpstr>How Would We Like to Handle Branches?</vt:lpstr>
      <vt:lpstr>Option 1: Assume the Branch Is Not Taken</vt:lpstr>
      <vt:lpstr>Option 1: Assume a Branch Is Not Taken</vt:lpstr>
      <vt:lpstr>Option 2: Evaluate the Branch Earlier in the Pipeline</vt:lpstr>
      <vt:lpstr>Option 2: Evaluate the Branch Earlier in the Pipeline</vt:lpstr>
      <vt:lpstr>Option 2: Evaluate the Branch Earlier in the Pipeline </vt:lpstr>
      <vt:lpstr>Option 3: A Delayed Branch</vt:lpstr>
      <vt:lpstr>Option 3: A Delayed Branch</vt:lpstr>
      <vt:lpstr>Example</vt:lpstr>
      <vt:lpstr>Example</vt:lpstr>
      <vt:lpstr>Option 4: Branch Prediction </vt:lpstr>
      <vt:lpstr>Static Branch Prediction (Mostly Historic)</vt:lpstr>
      <vt:lpstr>Example: Arm10 Processor</vt:lpstr>
      <vt:lpstr>A Simple One-level Dynamic Branch Predictor</vt:lpstr>
      <vt:lpstr>One-level Branch Predictors</vt:lpstr>
      <vt:lpstr>Correlating Predictors</vt:lpstr>
      <vt:lpstr>Correlating Predictors (Local History)</vt:lpstr>
      <vt:lpstr>Local-history Two-level Predictor</vt:lpstr>
      <vt:lpstr>Exploiting Global Branch History</vt:lpstr>
      <vt:lpstr>Global History Two-level Predictor</vt:lpstr>
      <vt:lpstr>Optimizations </vt:lpstr>
      <vt:lpstr>Limits to Dynamic Branch Prediction</vt:lpstr>
      <vt:lpstr>Example: Arm Cortex-A15</vt:lpstr>
      <vt:lpstr>Example: Arm Cortex-A15</vt:lpstr>
      <vt:lpstr>Branching Without Stalls</vt:lpstr>
      <vt:lpstr>The Branch Target Buffer (BTB)</vt:lpstr>
      <vt:lpstr>Putting It All Together</vt:lpstr>
      <vt:lpstr>Other BTB Tricks: Branch Folding</vt:lpstr>
      <vt:lpstr>Return Address Predictors</vt:lpstr>
      <vt:lpstr>PowerPoint Presentation</vt:lpstr>
      <vt:lpstr>Exceptions</vt:lpstr>
      <vt:lpstr>Exceptions</vt:lpstr>
      <vt:lpstr>Exceptions</vt:lpstr>
      <vt:lpstr>Exceptions</vt:lpstr>
      <vt:lpstr>Precise Exceptions and Pipelining</vt:lpstr>
      <vt:lpstr>Precise Exceptions</vt:lpstr>
      <vt:lpstr>PowerPoint Presentation</vt:lpstr>
      <vt:lpstr>Limits to Pipelining</vt:lpstr>
      <vt:lpstr>Limits to Pipelining</vt:lpstr>
      <vt:lpstr>Limits to Pipelining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2019-10-21T10:57:51Z</dcterms:created>
  <dcterms:modified xsi:type="dcterms:W3CDTF">2021-11-30T12:19:35Z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0x010100A6A9E51F9D02C14781EC6D838B2BB039</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