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60"/>
  </p:notesMasterIdLst>
  <p:handoutMasterIdLst>
    <p:handoutMasterId r:id="rId61"/>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70646" autoAdjust="0"/>
  </p:normalViewPr>
  <p:slideViewPr>
    <p:cSldViewPr snapToGrid="0">
      <p:cViewPr varScale="1">
        <p:scale>
          <a:sx n="113" d="100"/>
          <a:sy n="113" d="100"/>
        </p:scale>
        <p:origin x="284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nandtech.com/show/11441/dynamiq-and-arms-new-cpus-cortex-a75-a55/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nandtech.com/show/11441/dynamiq-and-arms-new-cpus-cortex-a75-a55/3"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hotchips.org/wp-content/uploads/hc_archives/hc29/HC29.22-Tuesday-Pub/HC29.22.80-Architectdure-Pub/HC29,22,820-DynamiQ-Greenhaigh-ARM.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infocenter.arm.com/help/topic/com.arm.doc.pjdocpjdoc-466751330-1105/arm_cortex_A77_software_optimization_guide.pdf"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anandtech.com/show/14384/arm-announces-cortexa77-cpu-ip/3" TargetMode="External"/><Relationship Id="rId4" Type="http://schemas.openxmlformats.org/officeDocument/2006/relationships/hyperlink" Target="https://www.anandtech.com/show/14384/arm-announces-cortexa77-cpu-ip/2"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infocenter.arm.com/help/topic/com.arm.doc.pjdocpjdoc-466751330-1105/arm_cortex_A77_software_optimization_guide.pdf"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www.anandtech.com/show/14384/arm-announces-cortexa77-cpu-ip/3" TargetMode="External"/><Relationship Id="rId4" Type="http://schemas.openxmlformats.org/officeDocument/2006/relationships/hyperlink" Target="https://www.anandtech.com/show/14384/arm-announces-cortexa77-cpu-ip/2"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eeexplore.ieee.org/document/12877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09702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We assume we can write to a register and read it in the same clock cycle (as previously described in the case of a simple pipelined processor)</a:t>
            </a:r>
          </a:p>
          <a:p>
            <a:r>
              <a:rPr lang="en-GB" dirty="0"/>
              <a:t>=====</a:t>
            </a:r>
          </a:p>
          <a:p>
            <a:r>
              <a:rPr lang="en-GB" dirty="0"/>
              <a:t>In this example, the upper pipeline can execute ALU operations or memory operations, the lower pipeline only ALU operations.</a:t>
            </a:r>
          </a:p>
          <a:p>
            <a:endParaRPr lang="en-GB" dirty="0"/>
          </a:p>
          <a:p>
            <a:r>
              <a:rPr lang="en-GB" dirty="0"/>
              <a:t>The empty pipeline stage (after ALU2) just carries the result ALU2 toward the writeback stage, i.e., the two “pipelines” are kept in lockstep to avoid any reordering of operations.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Control signals would need to be duplicated for each pipeline.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Ensuring instructions had access to the necessary pipeline would either mean</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GB" dirty="0"/>
              <a:t>Inserting additional multiplexers between the decode and execute stages to route the “second” instruction to the top pipeline, or:</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GB" dirty="0"/>
              <a:t>Delaying the issue of the second instruction and then shifting it to the upper pipeline for the next cycle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A simple dual-issue pipeline might be ~25% larger than a scalar pipeline (i.e., a pipeline that fetches and executes a single instruction per clock cycle).</a:t>
            </a:r>
          </a:p>
          <a:p>
            <a:endParaRPr lang="en-GB" dirty="0"/>
          </a:p>
          <a:p>
            <a:r>
              <a:rPr lang="en-GB" dirty="0"/>
              <a:t>=====</a:t>
            </a:r>
          </a:p>
          <a:p>
            <a:r>
              <a:rPr lang="en-GB" dirty="0"/>
              <a:t>Further thoughts:</a:t>
            </a:r>
          </a:p>
          <a:p>
            <a:endParaRPr lang="en-GB" dirty="0"/>
          </a:p>
          <a:p>
            <a:r>
              <a:rPr lang="en-GB" dirty="0"/>
              <a:t>There are many design choices to be made here. For example, we might not always provide the hardware necessary to cover the worst-cases. For example, we may provide a register file with fewer than 4 read ports. </a:t>
            </a:r>
            <a:r>
              <a:rPr lang="en-GB" baseline="0" dirty="0"/>
              <a:t>This may limit our performance in some cases but reduce implementation costs. In many cases, we will still be able to issue two instructions as the operands may be immediate values or may be supplied via the data-forwarding network.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50288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block diagram illustrating the organization of the Arm Cortex-A55 is similar to the previous slide.</a:t>
            </a:r>
          </a:p>
          <a:p>
            <a:endParaRPr lang="en-GB" dirty="0"/>
          </a:p>
          <a:p>
            <a:r>
              <a:rPr lang="en-GB" dirty="0"/>
              <a:t>The A55 fetches 2 instructions per cycle and is then able to issue up to two instructions to one of numerous pipelines. </a:t>
            </a:r>
          </a:p>
          <a:p>
            <a:endParaRPr lang="en-GB" dirty="0"/>
          </a:p>
          <a:p>
            <a:r>
              <a:rPr lang="en-GB" dirty="0"/>
              <a:t>There are two integer pipelines used to execute basic ALU operations (include MAC = Multiply and Accumulate and DIV = Divide). Then, we have separate pipelines for loads and stores allowing a load and store to be dual-issued in one clock cycle. These pipelines also contain adders to calculate the instruction’s effective address (AGU = Address Generation Unit), i.e., to compute the address that is actually used to access memory. </a:t>
            </a:r>
          </a:p>
          <a:p>
            <a:endParaRPr lang="en-GB" dirty="0"/>
          </a:p>
          <a:p>
            <a:r>
              <a:rPr lang="en-GB" dirty="0"/>
              <a:t>The final two execute pipelines shown and labeled “NEON/FP F0” and “NEON/FP F1” are the floating-point and NEON (SIMD) pipelines. </a:t>
            </a:r>
          </a:p>
          <a:p>
            <a:endParaRPr lang="en-GB" dirty="0"/>
          </a:p>
          <a:p>
            <a:r>
              <a:rPr lang="en-US" sz="1200" b="1" i="0" kern="1200" dirty="0">
                <a:solidFill>
                  <a:schemeClr val="tx1"/>
                </a:solidFill>
                <a:effectLst/>
                <a:latin typeface="+mn-lt"/>
                <a:ea typeface="ＭＳ Ｐゴシック" charset="0"/>
                <a:cs typeface="ＭＳ Ｐゴシック" charset="0"/>
              </a:rPr>
              <a:t>Arm Neon</a:t>
            </a:r>
            <a:r>
              <a:rPr lang="en-US" sz="1200" b="0" i="0" kern="1200" dirty="0">
                <a:solidFill>
                  <a:schemeClr val="tx1"/>
                </a:solidFill>
                <a:effectLst/>
                <a:latin typeface="+mn-lt"/>
                <a:ea typeface="ＭＳ Ｐゴシック" charset="0"/>
                <a:cs typeface="ＭＳ Ｐゴシック" charset="0"/>
              </a:rPr>
              <a:t> technology is an advanced Single Instruction Multiple Data (SIMD) architecture extension for the Arm Cortex-A and Cortex-R series processors.</a:t>
            </a:r>
            <a:r>
              <a:rPr lang="en-GB" dirty="0"/>
              <a:t> </a:t>
            </a:r>
          </a:p>
          <a:p>
            <a:endParaRPr lang="en-GB" dirty="0"/>
          </a:p>
          <a:p>
            <a:r>
              <a:rPr lang="en-GB" dirty="0"/>
              <a:t>These pipelines are optional. </a:t>
            </a:r>
          </a:p>
          <a:p>
            <a:endParaRPr lang="en-GB" dirty="0"/>
          </a:p>
          <a:p>
            <a:r>
              <a:rPr lang="en-GB" dirty="0"/>
              <a:t>Additional reading: </a:t>
            </a:r>
            <a:r>
              <a:rPr lang="en-GB" dirty="0">
                <a:hlinkClick r:id="rId3"/>
              </a:rPr>
              <a:t>https://www.anandtech.com/show/11441/dynamiq-and-arms-new-cpus-cortex-a75-a55/4</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79942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Sliding window or shift register approach: If we only issue from slot-0, the slot-1 instruction moves to slot-0 and a new instruction enters slot-1. We only issue in program order, i.e., either slot-0 or slot-0 and slot-1.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simpler dual-issue cores, slot-1 is sometimes more restricted in the type of instruction it can issue (perhaps only branches and integer ops). Of course, there are lots of design trade-offs here, removing restrictions on issue may improve performance but will add additional hardware (interconnect/muxes, etc.) and may put pressure on the cycle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In the case of the Cortex-A55, most instruction types can issue from slot-0 and slot-1. The A55 cannot issue two load or two store instructions together</a:t>
            </a:r>
          </a:p>
          <a:p>
            <a:endParaRPr lang="en-GB" dirty="0"/>
          </a:p>
          <a:p>
            <a:r>
              <a:rPr lang="en-GB" dirty="0"/>
              <a:t>Note: the last point assumes that FUs can be busy (i.e., don’t always complete after one cycle). This may be because they are not fully pipelined or because their latency may sometimes be higher, e.g., in the case of a data cache miss.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89833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GB" dirty="0"/>
          </a:p>
          <a:p>
            <a:pPr marL="228600" indent="-228600">
              <a:buAutoNum type="arabicParenBoth"/>
            </a:pPr>
            <a:r>
              <a:rPr lang="en-GB" dirty="0"/>
              <a:t>In order to find ILP beyond a single basic block, we can predict branches and speculatively execute down the most likely control path. If it transpires that we have taken the wrong path (mis-speculated), we will need to “roll-back” execution, restore the state before we speculated, and follow the correct path.</a:t>
            </a:r>
          </a:p>
          <a:p>
            <a:pPr marL="228600" indent="-228600">
              <a:buAutoNum type="arabicParenBoth"/>
            </a:pPr>
            <a:r>
              <a:rPr lang="en-GB" b="0" dirty="0"/>
              <a:t>While these data dependencies do not represent communication between instructions. They may limit the amount of ILP we can exploit. We can use a hardware technique called </a:t>
            </a:r>
            <a:r>
              <a:rPr lang="en-GB" b="1" dirty="0"/>
              <a:t>register renaming </a:t>
            </a:r>
            <a:r>
              <a:rPr lang="en-GB" b="0" dirty="0"/>
              <a:t>to remove them. This gives each dynamic instruction a unique physical destination register, removing all name dependences. This also simplifies dynamic instruction scheduling as only true data dependencies now remain.</a:t>
            </a:r>
          </a:p>
          <a:p>
            <a:pPr marL="228600" indent="-228600">
              <a:buAutoNum type="arabicParenBoth"/>
            </a:pPr>
            <a:r>
              <a:rPr lang="en-GB" dirty="0"/>
              <a:t>We should also actively look for opportunities to issue instructions in parallel. We can do this by buffering instructions and issuing them when they become ready (i.e., all their operands are ready, and the necessary functional unit is free). The order in which instructions are now executed may be in a different to the original program (</a:t>
            </a:r>
            <a:r>
              <a:rPr lang="en-GB" b="1" dirty="0"/>
              <a:t>out-of-order execution</a:t>
            </a:r>
            <a:r>
              <a:rPr lang="en-GB" dirty="0"/>
              <a:t>). Even so, given all dependencies are respected, our program will still execute correctly.</a:t>
            </a:r>
            <a:br>
              <a:rPr lang="en-GB" dirty="0"/>
            </a:br>
            <a:br>
              <a:rPr lang="en-GB" dirty="0"/>
            </a:br>
            <a:r>
              <a:rPr lang="en-GB" dirty="0"/>
              <a:t>We will also see that it is possible to issue memory instructions out-of-order too if we are careful.</a:t>
            </a:r>
          </a:p>
          <a:p>
            <a:endParaRPr lang="en-GB" dirty="0"/>
          </a:p>
          <a:p>
            <a:r>
              <a:rPr lang="en-GB" b="1" dirty="0"/>
              <a:t>VLIW processors</a:t>
            </a:r>
          </a:p>
          <a:p>
            <a:endParaRPr lang="en-GB" dirty="0"/>
          </a:p>
          <a:p>
            <a:r>
              <a:rPr lang="en-GB" dirty="0"/>
              <a:t>A sensible question to ask is why the compiler can’t find independent instructions and schedule them so that we can keep the hardware as simple as possible, i.e., avoid the use of these HW techniques. Very Long Instruction Word (VLIW) processors take this approach. Here, the compiler identifies groups of instructions that can be issued in parallel.</a:t>
            </a:r>
          </a:p>
          <a:p>
            <a:endParaRPr lang="en-GB" dirty="0"/>
          </a:p>
          <a:p>
            <a:r>
              <a:rPr lang="en-GB" dirty="0"/>
              <a:t>There are a number of problems here, which perhaps counterintuitively mean, that this approach isn’t as appealing as it may first appear when designing general-purpose processors.</a:t>
            </a:r>
          </a:p>
          <a:p>
            <a:endParaRPr lang="en-GB" dirty="0"/>
          </a:p>
          <a:p>
            <a:pPr marL="228600" indent="-228600">
              <a:buAutoNum type="alphaLcParenBoth"/>
            </a:pPr>
            <a:r>
              <a:rPr lang="en-GB" dirty="0"/>
              <a:t>The basic VLIW approach compiles programs for a particular processor (i.e., issue width, pipeline, functional unit mix). This is problematic as we often distribute binaries and expect to be able to run them on a range of compatible processors. Overcoming this issue often makes the hardware more complex.</a:t>
            </a:r>
          </a:p>
          <a:p>
            <a:pPr marL="228600" indent="-228600">
              <a:buAutoNum type="alphaLcParenBoth"/>
            </a:pPr>
            <a:r>
              <a:rPr lang="en-GB" dirty="0"/>
              <a:t>There are limits to what the compiler is able to determine “statically,” i.e., at compiler time. For example, it may be difficult to determine if two memory addresses alias or not. The latency of individual memory instructions (loads/stores) is also difficult to predict due to the use of caches.</a:t>
            </a:r>
          </a:p>
          <a:p>
            <a:pPr marL="228600" indent="-228600">
              <a:buAutoNum type="alphaLcParenBoth"/>
            </a:pPr>
            <a:r>
              <a:rPr lang="en-GB" dirty="0"/>
              <a:t>The complexity of the compiler must increase significantly. </a:t>
            </a:r>
          </a:p>
          <a:p>
            <a:pPr marL="228600" indent="-228600">
              <a:buAutoNum type="alphaLcParenBoth"/>
            </a:pPr>
            <a:r>
              <a:rPr lang="en-GB" dirty="0"/>
              <a:t>Compile-time techniques to expose greater amounts of ILP tend to increase code size. This may have a negative impact on overall performance due to poorer instruction cache performance or simply the need to execute a greater number of instructions.</a:t>
            </a:r>
          </a:p>
          <a:p>
            <a:endParaRPr lang="en-GB" dirty="0"/>
          </a:p>
          <a:p>
            <a:r>
              <a:rPr lang="en-GB" dirty="0"/>
              <a:t>--------</a:t>
            </a:r>
          </a:p>
          <a:p>
            <a:r>
              <a:rPr lang="en-GB" dirty="0"/>
              <a:t>Qu: Why is executing memory instructions out-of-order more complex than in the case of register-register operations?</a:t>
            </a:r>
          </a:p>
          <a:p>
            <a:endParaRPr lang="en-GB" dirty="0"/>
          </a:p>
          <a:p>
            <a:r>
              <a:rPr lang="en-GB" dirty="0"/>
              <a:t>Ans: There may be </a:t>
            </a:r>
            <a:r>
              <a:rPr lang="en-GB" b="1" dirty="0"/>
              <a:t>memory-carried dependencies</a:t>
            </a:r>
            <a:r>
              <a:rPr lang="en-GB" b="0" dirty="0"/>
              <a:t>, i.e., one instruction may store to a memory location and the other read from the same location. This forces us </a:t>
            </a:r>
            <a:r>
              <a:rPr lang="en-GB" dirty="0"/>
              <a:t>to calculate and compare the addresses of different memory operations (loads/stores) in order to perform them out-of-order.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is more complex as addresses must first be calculated, and addresses are more costly to compare as they are much wider than register identifiers. We may also speculatively execute load operations as we will see later.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Let’s look at more complex superscalar processors that have these features….</a:t>
            </a:r>
          </a:p>
          <a:p>
            <a:endParaRPr lang="en-GB" dirty="0"/>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82997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generic superscalar processor. Many of the pipeline stages are already familiar to us, e.g., fetch, decode, the execute stage (here with many parallel functional units), and the “Writeback” stage, where registers are written.</a:t>
            </a:r>
          </a:p>
          <a:p>
            <a:endParaRPr lang="en-GB" dirty="0"/>
          </a:p>
          <a:p>
            <a:r>
              <a:rPr lang="en-GB" dirty="0"/>
              <a:t>With the addition of many different functional units and numerous instructions being issued in parallel, we have many more data forwarding paths, together we call these our Data-Forwarding Network.</a:t>
            </a:r>
          </a:p>
          <a:p>
            <a:endParaRPr lang="en-GB" dirty="0"/>
          </a:p>
          <a:p>
            <a:r>
              <a:rPr lang="en-GB" dirty="0"/>
              <a:t>Of course, each stage now deals with multiple instructions every clock cycle. Here, we fetch n instructions and can issue up to i instructions (when they are ready).</a:t>
            </a:r>
          </a:p>
          <a:p>
            <a:endParaRPr lang="en-GB" dirty="0"/>
          </a:p>
          <a:p>
            <a:r>
              <a:rPr lang="en-GB" dirty="0"/>
              <a:t>The most significant new stages are called “rename” and “issue”</a:t>
            </a:r>
          </a:p>
          <a:p>
            <a:endParaRPr lang="en-GB" dirty="0"/>
          </a:p>
          <a:p>
            <a:pPr marL="171450" indent="-171450">
              <a:buFontTx/>
              <a:buChar char="-"/>
            </a:pPr>
            <a:r>
              <a:rPr lang="en-GB" b="1" dirty="0"/>
              <a:t>Rename stage</a:t>
            </a:r>
            <a:r>
              <a:rPr lang="en-GB" dirty="0"/>
              <a:t>: Register renaming exposes more ILP and simplifies our processor’s implementation by giving each instruction a unique destination register. It does this by renaming the registers allocated by the compiler to a larger set of physical registers. </a:t>
            </a:r>
          </a:p>
          <a:p>
            <a:pPr marL="171450" indent="-171450">
              <a:buFontTx/>
              <a:buChar char="-"/>
            </a:pPr>
            <a:r>
              <a:rPr lang="en-GB" b="1" dirty="0"/>
              <a:t>Issue stage</a:t>
            </a:r>
            <a:r>
              <a:rPr lang="en-GB" dirty="0"/>
              <a:t>: The issue stage buffers these renamed instructions and issues them when their operands are ready and an appropriate functional unit is free. Instruction issue may now occur out-of-order with respect to the original program order.</a:t>
            </a:r>
          </a:p>
          <a:p>
            <a:pPr marL="0" indent="0">
              <a:buFontTx/>
              <a:buNone/>
            </a:pPr>
            <a:endParaRPr lang="en-GB" dirty="0"/>
          </a:p>
          <a:p>
            <a:pPr marL="0" indent="0">
              <a:buFontTx/>
              <a:buNone/>
            </a:pPr>
            <a:r>
              <a:rPr lang="en-GB" dirty="0"/>
              <a:t>Let’s now step through the design and look at everything in a little more detail.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82432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the fetch stage, or “front-end” of our processor pipeline in a little more detail.</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38423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Producing an efficient superscalar processor forces us to solve some new problems.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One important consideration is to ensure that we can supply our processor with instructions. Obviously, we can’t process instructions faster than we supply them.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instruction supply challenge has at least three components: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We need to be able to predict branches accurately to prevent stalls or costly mispredictions.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We need a memory system that can supply instructions at the rate the processor can consume them. This will involve not only an instruction cache, but also likely other mechanisms to hide the latency of cache misses, etc.)</a:t>
            </a:r>
            <a:endParaRPr lang="en-GB" baseline="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baseline="0" dirty="0"/>
              <a:t>To feed our superscalar processor, we will need to fetch multiple instructions on each clock cycle. If the instructions we require are in different cache lines, we may receive fewer useful instructions per clock cycle than expected.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33577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BTB – Branch Target Buffer</a:t>
            </a:r>
          </a:p>
          <a:p>
            <a:r>
              <a:rPr lang="en-GB" dirty="0"/>
              <a:t>RAS – Return Address Stack</a:t>
            </a:r>
          </a:p>
          <a:p>
            <a:endParaRPr lang="en-GB" dirty="0"/>
          </a:p>
          <a:p>
            <a:r>
              <a:rPr lang="en-GB" dirty="0"/>
              <a:t>Decoupling the fetch and execute parts of the processor is achieved with the addition of an instruction buffer. The branch prediction and next PC logic can also be allowed to run ahead of the instruction cache. All this helps to absorb possible stall cycles and cases where the front-end is unable to supply instructions at the peak fetch rate.</a:t>
            </a:r>
          </a:p>
          <a:p>
            <a:endParaRPr lang="en-GB" dirty="0"/>
          </a:p>
          <a:p>
            <a:r>
              <a:rPr lang="en-GB" dirty="0"/>
              <a:t>Of course, in some cases, the front-end will mispredict the branch direction or branch target address; in these cases, the speculative instructions following these mispredicted branches will need to be flushed from our pipeline. </a:t>
            </a:r>
          </a:p>
          <a:p>
            <a:endParaRPr lang="en-GB" dirty="0"/>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1360761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the example (right), 8 instructions are buffered allowing the processor to find and issue independent instructions from later in the program (in orange) – these are executed out-of-order with respect to the original program order.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is possible as these operations are independent of the earlier ones, i.e., there is no data dependency between them. They can compute their results in parallel. This is an example of ILP.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Here, we assume that the result of a load operation takes longer to become available</a:t>
            </a:r>
          </a:p>
          <a:p>
            <a:r>
              <a:rPr lang="en-GB" dirty="0"/>
              <a:t>We also assume that we only have one multiplier, one ALU, and one load/store unit. (In general, we can have lots of functional units.)</a:t>
            </a:r>
          </a:p>
          <a:p>
            <a:endParaRPr lang="en-GB" dirty="0"/>
          </a:p>
          <a:p>
            <a:r>
              <a:rPr lang="en-GB" b="1" dirty="0"/>
              <a:t>Instruction-Level Parallelism (ILP)</a:t>
            </a:r>
          </a:p>
          <a:p>
            <a:endParaRPr lang="en-GB" dirty="0"/>
          </a:p>
          <a:p>
            <a:r>
              <a:rPr lang="en-GB" dirty="0"/>
              <a:t>The term “instruction-level parallelism” is sometimes used to describe the potential to overlap the execution of instructions in a pipeline. This use of the term in this way is perhaps a little confusing.</a:t>
            </a:r>
          </a:p>
          <a:p>
            <a:endParaRPr lang="en-GB" dirty="0"/>
          </a:p>
          <a:p>
            <a:r>
              <a:rPr lang="en-GB" dirty="0"/>
              <a:t>A pipeline benefits from the ability to overlap the execution of different instructions, i.e., to have different instructions in each pipeline stage. In a simple pipeline, this is often possible even when there are data dependencies between the instructions.</a:t>
            </a:r>
          </a:p>
          <a:p>
            <a:endParaRPr lang="en-GB" dirty="0"/>
          </a:p>
          <a:p>
            <a:r>
              <a:rPr lang="en-GB" dirty="0"/>
              <a:t>Nevertheless, there are also cases where a pipeline can exploit the presence of instructions that have no data dependencies between them. For example, the compiler might carefully schedule independent instructions between a load and the instruction that consumes the result of the load. In this way, it is possible to prevent the need to stall the pipeline (remember data forwarding can’t solve this). Independent instructions are also necessary if we are to keep pipelined functional units busy. </a:t>
            </a:r>
          </a:p>
          <a:p>
            <a:endParaRPr lang="en-GB" dirty="0"/>
          </a:p>
          <a:p>
            <a:r>
              <a:rPr lang="en-GB" dirty="0"/>
              <a:t>It is perhaps useful to distinguish between different forms of “instruction-level” parallelism:</a:t>
            </a:r>
          </a:p>
          <a:p>
            <a:endParaRPr lang="en-GB" dirty="0"/>
          </a:p>
          <a:p>
            <a:pPr marL="228600" indent="-228600">
              <a:buAutoNum type="arabicPeriod"/>
            </a:pPr>
            <a:r>
              <a:rPr lang="en-GB" b="1" dirty="0"/>
              <a:t>Temporal parallelism </a:t>
            </a:r>
          </a:p>
          <a:p>
            <a:pPr marL="0" indent="0">
              <a:buNone/>
            </a:pPr>
            <a:r>
              <a:rPr lang="en-GB" b="0" dirty="0"/>
              <a:t>a) The overlapping the steps/phases of execution of different instructions </a:t>
            </a:r>
          </a:p>
          <a:p>
            <a:pPr marL="0" indent="0">
              <a:buNone/>
            </a:pPr>
            <a:r>
              <a:rPr lang="en-GB" b="0" dirty="0"/>
              <a:t>b) The use of pipelined functional units. Here all the instructions executing at the same time (even within a single pipelined FU)  must be independent.</a:t>
            </a:r>
          </a:p>
          <a:p>
            <a:pPr marL="0" indent="0">
              <a:buNone/>
            </a:pPr>
            <a:endParaRPr lang="en-GB" dirty="0"/>
          </a:p>
          <a:p>
            <a:r>
              <a:rPr lang="en-GB" b="1" dirty="0"/>
              <a:t>2. Issue or spatial parallelism</a:t>
            </a:r>
          </a:p>
          <a:p>
            <a:endParaRPr lang="en-GB" b="1" dirty="0"/>
          </a:p>
          <a:p>
            <a:r>
              <a:rPr lang="en-GB" dirty="0"/>
              <a:t>i.e., the ability to exploit multiple functional units (ALUs, floating-point units, load/store units, etc.) by having multiple instructions </a:t>
            </a:r>
            <a:r>
              <a:rPr lang="en-GB" b="1" dirty="0"/>
              <a:t>execute</a:t>
            </a:r>
            <a:r>
              <a:rPr lang="en-GB" dirty="0"/>
              <a:t> in parallel (e.g., a superscalar processor). For this to be possible, the instructions executing in parallel must be independent. </a:t>
            </a:r>
          </a:p>
          <a:p>
            <a:endParaRPr lang="en-GB" dirty="0"/>
          </a:p>
          <a:p>
            <a:r>
              <a:rPr lang="en-GB" dirty="0"/>
              <a:t>If we define ILP, as a measure of how many instructions could be executed in parallel (i.e., are independent), ILP is necessary for case 1b and 2, and it is also often useful for case 1a.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58323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may be a large amounts of ILP available when executing a loop, i.e., if we are able to unroll the loop and find independent instructions to issue from different iterations. Unfortunately, if we execute the same basic block more than once, the processor will encounter the same register names, and false dependencies would make exploiting this ILP very difficult.</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62963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this module, we will learn about the difference between superpipelined and superscalar processor. We will also learn what is ILP and look at a simple in-order superscalar processor. We will then learn further exploitation of ILP by diving into a generic superscalar processor and its functional units. This includes learning about instruction fetch, register renaming, register data flow, and data forwarding network. We will also look at approaches for handling loads and stores, exceptions and speculation, reorder buffering and unified register file approach, and handling mispredicted branches. We will then conclude this module with a discussion about the limitations of superscalar processors.  </a:t>
            </a:r>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78725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4074733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63369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3344032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418842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2263824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26331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Once register renaming has been performed, each instruction has a unique physical destination register, hence removing any name dependencies.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To issue an instruction, we can now simply have to wait for its operands to become ready and for an appropriate FU to be free.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t>
            </a:r>
          </a:p>
          <a:p>
            <a:pPr marL="0" indent="0">
              <a:buFont typeface="Arial" panose="020B0604020202020204" pitchFamily="34" charset="0"/>
              <a:buNone/>
            </a:pPr>
            <a:r>
              <a:rPr lang="en-GB" sz="1200" b="0" i="0" kern="1200" dirty="0">
                <a:solidFill>
                  <a:schemeClr val="tx1"/>
                </a:solidFill>
                <a:effectLst/>
                <a:latin typeface="+mn-lt"/>
                <a:ea typeface="ＭＳ Ｐゴシック" charset="0"/>
                <a:cs typeface="ＭＳ Ｐゴシック" charset="0"/>
              </a:rPr>
              <a:t>Note: some instructions may also have side-effect on the following instructions, for example, by changing a system register.</a:t>
            </a:r>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454722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Now let’s look at how instructions are scheduled dynamically at run-time.</a:t>
            </a:r>
          </a:p>
          <a:p>
            <a:endParaRPr lang="en-GB" dirty="0"/>
          </a:p>
          <a:p>
            <a:r>
              <a:rPr lang="en-GB" dirty="0"/>
              <a:t>Remember this helps us find independent instructions to issue in parallel to keep our functional units busy. The compiler could try to do this at compile time but has a slightly myopic view of the state of the datapath and caches. </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795003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Let’s illustrate the process of dynamic instruction scheduling.</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3306639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All of the operands for the first load instruction (“LDR P23...”) and the instruction “ADD P3…” are ready so the instructions can issue – assuming there are appropriate functional units ready.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this example, we assume we are only able to execute one memory operation (i.e., load or store) per cycle, so can’t issue both LDR instructions together. Alternatively, we could implement a processor that would allow this. (Of course, there would be a hardware cost.)</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344027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 with a non-pipelined processor with clock period of T ns and a perfect IPC of 1.</a:t>
            </a:r>
          </a:p>
          <a:p>
            <a:endParaRPr lang="en-GB" dirty="0"/>
          </a:p>
          <a:p>
            <a:r>
              <a:rPr lang="en-GB" dirty="0"/>
              <a:t>Remember that the IPC for a pipelined processor is normally &lt;1 due to the need for us to stall the pipeline to maintain correct operation, i.e., due to pipeline hazards (e.g., branches, cache misses, etc.)</a:t>
            </a:r>
          </a:p>
          <a:p>
            <a:endParaRPr lang="en-GB" dirty="0"/>
          </a:p>
          <a:p>
            <a:r>
              <a:rPr lang="en-GB" dirty="0"/>
              <a:t>In a scalar</a:t>
            </a:r>
            <a:r>
              <a:rPr lang="en-GB" baseline="0" dirty="0"/>
              <a:t> pipeline, we have at most one instruction per pipeline stage, so the very best IPC we can achieve is 1.</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How might we execute more than one instruction per cycle?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651699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On the clock cycle following the issue of the ADD instruction, we update the status of any instructions waiting on result P3 (note the red circle)</a:t>
            </a:r>
          </a:p>
          <a:p>
            <a:endParaRPr lang="en-GB" dirty="0"/>
          </a:p>
          <a:p>
            <a:r>
              <a:rPr lang="en-GB" dirty="0"/>
              <a:t>We will also broadcast the register identifier P23 in a similar way. In this case, as load’s latency will be greater than a single cycle, we delay this operation for a few clock cycles.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2554471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108032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1249290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185554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Note: our window into the dynamic instruction stream will shift over time as instructions complete and new instructions enter the issue window.</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2593712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entry in the issue window is able to compare its own operand register identifiers to the broadcast destination registers in parallel on each cycle. </a:t>
            </a:r>
          </a:p>
          <a:p>
            <a:endParaRPr lang="en-GB" dirty="0"/>
          </a:p>
          <a:p>
            <a:r>
              <a:rPr lang="en-GB" dirty="0"/>
              <a:t>During the selection and issue phase, the maximum number of instructions that can be issued in one cycle will be limited, either by the number of issue ports (how many instructions can be read from the window on each cycle) or the number of free functional units.</a:t>
            </a:r>
          </a:p>
          <a:p>
            <a:endParaRPr lang="en-GB" dirty="0"/>
          </a:p>
          <a:p>
            <a:r>
              <a:rPr lang="en-GB" dirty="0"/>
              <a:t>If there are many ready instructions, we may need to choose a subset of them to issue. In this case, a common policy is to favor older instructions.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3032548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98566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Here is a block diagram of Arm’s Cortex-A75.  This microarchitecture uses numerous distributed issue queues (i.e., a distributed instruction window implementation rather than a centralized one). These are labeled “IsQ.”</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A75 can fetch up to 4 instructions per cycle. </a:t>
            </a:r>
            <a:r>
              <a:rPr lang="en-US" sz="1200" b="0" i="0" kern="1200" dirty="0">
                <a:solidFill>
                  <a:schemeClr val="tx1"/>
                </a:solidFill>
                <a:effectLst/>
                <a:latin typeface="+mn-lt"/>
                <a:ea typeface="ＭＳ Ｐゴシック" charset="0"/>
              </a:rPr>
              <a:t>It </a:t>
            </a:r>
            <a:r>
              <a:rPr lang="en-US" sz="1200" b="0" i="0" kern="1200" dirty="0">
                <a:solidFill>
                  <a:schemeClr val="tx1"/>
                </a:solidFill>
                <a:effectLst/>
                <a:latin typeface="+mn-lt"/>
                <a:ea typeface="ＭＳ Ｐゴシック" charset="0"/>
                <a:cs typeface="ＭＳ Ｐゴシック" charset="0"/>
              </a:rPr>
              <a:t>can decode up to 3 instructions per cycle (a “3-way” superscalar). It converts these instructions into simpler micro-ops (uops). These are the operations that are sent to the functional units. The processor can dispatch up to 6 of these uops per clock cycle. If necessary, two (and in some cases 3) uops can be sent to the same IsQ in the same cycle.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Simple branch operations can bypass the rename/dispatch stages and go straight to the IsQ in front of the “Branch B” functional unit. More complex branches will generate numerous uops and will have to travel through the rename and dispatch pipeline stages.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FP/ASIMD pipelines are used by floating-point and advanced SIMD operations.</a:t>
            </a:r>
          </a:p>
          <a:p>
            <a:endParaRPr lang="en-GB" dirty="0"/>
          </a:p>
          <a:p>
            <a:r>
              <a:rPr lang="en-GB" dirty="0"/>
              <a:t>=====</a:t>
            </a:r>
          </a:p>
          <a:p>
            <a:r>
              <a:rPr lang="en-GB" dirty="0"/>
              <a:t>More details can be found in the A75 Software Optimization Guide: </a:t>
            </a:r>
          </a:p>
          <a:p>
            <a:r>
              <a:rPr lang="en-GB" dirty="0"/>
              <a:t>https://static.docs.arm.com/101398/0200/arm_cortex_a75_software_optimization_guide_v2.pdf</a:t>
            </a:r>
          </a:p>
          <a:p>
            <a:endParaRPr lang="en-GB" dirty="0"/>
          </a:p>
          <a:p>
            <a:r>
              <a:rPr lang="en-GB" dirty="0"/>
              <a:t>Additional reading:</a:t>
            </a:r>
          </a:p>
          <a:p>
            <a:r>
              <a:rPr lang="en-GB" dirty="0">
                <a:hlinkClick r:id="rId3"/>
              </a:rPr>
              <a:t>https://www.anandtech.com/show/11441/dynamiq-and-arms-new-cpus-cortex-a75-a55/3</a:t>
            </a:r>
            <a:r>
              <a:rPr lang="en-GB" dirty="0"/>
              <a:t> </a:t>
            </a:r>
          </a:p>
          <a:p>
            <a:r>
              <a:rPr lang="en-GB" dirty="0">
                <a:hlinkClick r:id="rId4"/>
              </a:rPr>
              <a:t>https://www.hotchips.org/wp-content/uploads/hc_archives/hc29/HC29.22-Tuesday-Pub/HC29.22.80-Architectdure-Pub/HC29,22,820-DynamiQ-Greenhaigh-ARM.pdf</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2591845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execute stage consists of a Data Forwarding Network (DFN) and numerous functional units including Load/Store units that access memory. These functional units allow many operations to be performed in parallel. The data forwarding network allows dependent instructions to execute in consecutively clock cycles, i.e., by passing newly generated results back to be used by subsequent instructions (rather than communicating via the register file).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3558570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delay of the data forwarding network + ALU must be &lt;1 clock cycle (this is why the DFN is shown as a part of the execute stage in the previous slide). This constraint must be met if we want to support the back-to-back execution of dependent operations. Note, we could decide this wasn’t necessary for all combinations of FUs and introduce higher latency bypass paths in some cases. This would increase IPC but may help us achieve a higher clock frequency if the execute stage was the critical path. This sort of trade-off is common in computer architecture.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The problem is exacerbated by the poor scaling of wires or interconnect. In contrast to transistors, making wires smaller (i.e., reducing their cross-sectional area) doesn’t make them faster; in fact, it increases their resistance. Although if smaller transistors lead to shorter wires, then this does help. </a:t>
            </a:r>
          </a:p>
          <a:p>
            <a:endParaRPr lang="en-GB" dirty="0"/>
          </a:p>
          <a:p>
            <a:r>
              <a:rPr lang="en-GB" dirty="0"/>
              <a:t>One solution, if the delay of the DFN becomes prohibitively large, is to partition the datapath into two halves or “clusters.” Communicating between these two clusters incurs an additional cycle of latency. </a:t>
            </a:r>
          </a:p>
          <a:p>
            <a:endParaRPr lang="en-GB" dirty="0"/>
          </a:p>
          <a:p>
            <a:r>
              <a:rPr lang="en-GB" dirty="0"/>
              <a:t>Clustering also aids the implementation of the register file, now we have two register files (both are written to in parallel so have the same contents), but each requires fewer read ports.</a:t>
            </a:r>
          </a:p>
          <a:p>
            <a:endParaRPr lang="en-GB" dirty="0"/>
          </a:p>
          <a:p>
            <a:r>
              <a:rPr lang="en-GB" dirty="0"/>
              <a:t>Additional reading: http://people.ac.upc.edu/jmanel/papers/tpds05.pdf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dirty="0"/>
          </a:p>
        </p:txBody>
      </p:sp>
    </p:spTree>
    <p:extLst>
      <p:ext uri="{BB962C8B-B14F-4D97-AF65-F5344CB8AC3E}">
        <p14:creationId xmlns:p14="http://schemas.microsoft.com/office/powerpoint/2010/main" val="61821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ways in which we might exploit this “instruction-level parallelism”:</a:t>
            </a:r>
          </a:p>
          <a:p>
            <a:endParaRPr lang="en-GB" dirty="0"/>
          </a:p>
          <a:p>
            <a:pPr marL="228600" indent="-228600">
              <a:buAutoNum type="alphaLcParenBoth"/>
            </a:pPr>
            <a:r>
              <a:rPr lang="en-GB" dirty="0"/>
              <a:t>A</a:t>
            </a:r>
            <a:r>
              <a:rPr lang="en-GB" b="1" dirty="0"/>
              <a:t> superpipelined </a:t>
            </a:r>
            <a:r>
              <a:rPr lang="en-GB" dirty="0"/>
              <a:t>processor</a:t>
            </a:r>
          </a:p>
          <a:p>
            <a:pPr marL="0" indent="0">
              <a:buNone/>
            </a:pPr>
            <a:endParaRPr lang="en-GB" dirty="0"/>
          </a:p>
          <a:p>
            <a:pPr marL="0" indent="0">
              <a:buNone/>
            </a:pPr>
            <a:r>
              <a:rPr lang="en-GB" dirty="0"/>
              <a:t>Here, we further sub-divide our pipeline stages, even the execute stage.</a:t>
            </a:r>
          </a:p>
          <a:p>
            <a:pPr marL="0" indent="0">
              <a:buNone/>
            </a:pPr>
            <a:endParaRPr lang="en-GB" dirty="0"/>
          </a:p>
          <a:p>
            <a:pPr marL="0" indent="0">
              <a:buNone/>
            </a:pPr>
            <a:r>
              <a:rPr lang="en-GB" dirty="0"/>
              <a:t>Pipelining the execute stage, e.g., the ALU*, will mean we need to find independent instructions if the pipeline is not to stall. Dependent instructions will have to wait for results before beginning to execute.</a:t>
            </a:r>
          </a:p>
          <a:p>
            <a:pPr marL="0" indent="0">
              <a:buNone/>
            </a:pPr>
            <a:endParaRPr lang="en-GB" dirty="0"/>
          </a:p>
          <a:p>
            <a:pPr marL="0" indent="0">
              <a:buNone/>
            </a:pPr>
            <a:r>
              <a:rPr lang="en-GB" dirty="0"/>
              <a:t>* even simple operations are pipelined in the execute stage now, e.g., basic instructions that would normally have taken a single cycle in the execute stage</a:t>
            </a:r>
          </a:p>
          <a:p>
            <a:pPr marL="0" indent="0">
              <a:buNone/>
            </a:pPr>
            <a:endParaRPr lang="en-GB" dirty="0"/>
          </a:p>
          <a:p>
            <a:pPr marL="0" indent="0">
              <a:buNone/>
            </a:pPr>
            <a:r>
              <a:rPr lang="en-GB" dirty="0"/>
              <a:t>(b) A </a:t>
            </a:r>
            <a:r>
              <a:rPr lang="en-GB" b="1" dirty="0"/>
              <a:t>superscala</a:t>
            </a:r>
            <a:r>
              <a:rPr lang="en-GB" dirty="0"/>
              <a:t>r processor</a:t>
            </a:r>
          </a:p>
          <a:p>
            <a:pPr marL="0" indent="0">
              <a:buNone/>
            </a:pPr>
            <a:endParaRPr lang="en-GB" dirty="0"/>
          </a:p>
          <a:p>
            <a:pPr marL="0" indent="0">
              <a:buNone/>
            </a:pPr>
            <a:r>
              <a:rPr lang="en-GB" dirty="0"/>
              <a:t>Here, we duplicate pipeline resources so we can fetch, decode, and execute multiple instructions in parallel. Again, instructions can only execute in parallel if there are no dependencies between them – they are independent.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679570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Register data flow is relatively simple. Scheduling loads and stores at run-time is more complex as dependencies may exist when writing and reading the same memory location (not just when instructions share the same register).</a:t>
            </a:r>
          </a:p>
          <a:p>
            <a:endParaRPr lang="en-GB" dirty="0"/>
          </a:p>
          <a:p>
            <a:r>
              <a:rPr lang="en-GB" dirty="0"/>
              <a:t>The execution of a memory operation has two phases:</a:t>
            </a:r>
          </a:p>
          <a:p>
            <a:endParaRPr lang="en-GB" dirty="0"/>
          </a:p>
          <a:p>
            <a:pPr marL="228600" indent="-228600">
              <a:buAutoNum type="arabicPeriod"/>
            </a:pPr>
            <a:r>
              <a:rPr lang="en-GB" dirty="0"/>
              <a:t>The calculation of the operation’s effective address (i.e., the actual memory address specified by whatever addressing mode the instruction is using)</a:t>
            </a:r>
          </a:p>
          <a:p>
            <a:pPr marL="228600" indent="-228600">
              <a:buAutoNum type="arabicPeriod"/>
            </a:pPr>
            <a:r>
              <a:rPr lang="en-GB" dirty="0"/>
              <a:t>Accessing memory (i.e., loading or storing a value) </a:t>
            </a:r>
          </a:p>
          <a:p>
            <a:pPr marL="0" indent="0">
              <a:buNone/>
            </a:pPr>
            <a:endParaRPr lang="en-GB" dirty="0"/>
          </a:p>
          <a:p>
            <a:pPr marL="0" indent="0">
              <a:buNone/>
            </a:pPr>
            <a:r>
              <a:rPr lang="en-GB" dirty="0"/>
              <a:t>The calculation of the effective address can proceed in the same way as described before; here, we are only concerned about the availability of register operands. </a:t>
            </a:r>
          </a:p>
          <a:p>
            <a:pPr marL="0" indent="0">
              <a:buNone/>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dirty="0"/>
          </a:p>
        </p:txBody>
      </p:sp>
    </p:spTree>
    <p:extLst>
      <p:ext uri="{BB962C8B-B14F-4D97-AF65-F5344CB8AC3E}">
        <p14:creationId xmlns:p14="http://schemas.microsoft.com/office/powerpoint/2010/main" val="3238840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pPr marL="0" indent="0">
              <a:buNone/>
            </a:pPr>
            <a:r>
              <a:rPr lang="en-GB" dirty="0"/>
              <a:t>We need to be a little more careful when accessing memory. As described in the slide, there are two concerns here:</a:t>
            </a:r>
          </a:p>
          <a:p>
            <a:pPr marL="0" indent="0">
              <a:buNone/>
            </a:pPr>
            <a:r>
              <a:rPr lang="en-GB" dirty="0"/>
              <a:t>(1) concerning memory-carried data dependencies and</a:t>
            </a:r>
          </a:p>
          <a:p>
            <a:pPr marL="0" indent="0">
              <a:buNone/>
            </a:pPr>
            <a:r>
              <a:rPr lang="en-GB" dirty="0"/>
              <a:t>(2) our inability to “undo” a store once it is sent to our memory system. </a:t>
            </a:r>
          </a:p>
          <a:p>
            <a:pPr marL="0" indent="0">
              <a:buNone/>
            </a:pPr>
            <a:endParaRPr lang="en-GB" dirty="0"/>
          </a:p>
          <a:p>
            <a:pPr marL="0" indent="0">
              <a:buNone/>
            </a:pPr>
            <a:r>
              <a:rPr lang="en-GB" dirty="0"/>
              <a:t>Memory-carried dependencies are generated when a store writes to a memory location X and a later load reads this same memory location. Obviously, if we issue the load before the store, that value read from memory may be incorrect.</a:t>
            </a:r>
          </a:p>
          <a:p>
            <a:pPr marL="0" indent="0">
              <a:buNone/>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dirty="0"/>
          </a:p>
        </p:txBody>
      </p:sp>
    </p:spTree>
    <p:extLst>
      <p:ext uri="{BB962C8B-B14F-4D97-AF65-F5344CB8AC3E}">
        <p14:creationId xmlns:p14="http://schemas.microsoft.com/office/powerpoint/2010/main" val="3513211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constraints in the previous slide, it should be clear that stores should only write to the data cache in strict program order (i.e., when all earlier instructions have committed)</a:t>
            </a:r>
          </a:p>
          <a:p>
            <a:endParaRPr lang="en-US" dirty="0"/>
          </a:p>
          <a:p>
            <a:r>
              <a:rPr lang="en-US" dirty="0"/>
              <a:t>We will buffer store instructions in a store queue (in program order) and tag them with their “age” (so that we can determine, for a particular load, which stores are older, i.e., come before the load in program order) </a:t>
            </a:r>
          </a:p>
          <a:p>
            <a:endParaRPr lang="en-GB" dirty="0"/>
          </a:p>
          <a:p>
            <a:r>
              <a:rPr lang="en-GB" dirty="0"/>
              <a:t>(Age – only needs to be a few bits wide as limited number of load/store operations can be buffered.)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42</a:t>
            </a:fld>
            <a:endParaRPr lang="en-US" altLang="en-US" dirty="0"/>
          </a:p>
        </p:txBody>
      </p:sp>
    </p:spTree>
    <p:extLst>
      <p:ext uri="{BB962C8B-B14F-4D97-AF65-F5344CB8AC3E}">
        <p14:creationId xmlns:p14="http://schemas.microsoft.com/office/powerpoint/2010/main" val="3557463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Address Generation Unit (AGU) calculates the operation’s effective address (i.e., the actual memory address specified by whatever addressing mode the instruction is using).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Stores are then steered to the store queue and held in the queue until the store is the oldest unexecuted instruction; it is then executed in program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Loads are steered to the load unit after address generation. Here, they check the addresses of older stores: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If all older stores held in the queue have calculated their address and do not match the address of the load, then the load may execute out-of-order.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Otherwise, the load is stalled, either because the addresses of older (pending) stores are unknown or if we have detected that there is a (memory-carried) dependency between an older store and the load.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 In reality, we really only need to wait until we are sure that there is not an instruction older than the store that may raise an exception. Stores are still executed in a program order.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43</a:t>
            </a:fld>
            <a:endParaRPr lang="en-US" altLang="en-US" dirty="0"/>
          </a:p>
        </p:txBody>
      </p:sp>
    </p:spTree>
    <p:extLst>
      <p:ext uri="{BB962C8B-B14F-4D97-AF65-F5344CB8AC3E}">
        <p14:creationId xmlns:p14="http://schemas.microsoft.com/office/powerpoint/2010/main" val="1795020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Store-to-load forwarding</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 load address matches the address of a pending store, it may be possible to forward the data directly to the load</a:t>
            </a:r>
          </a:p>
          <a:p>
            <a:endParaRPr lang="en-US" b="1" dirty="0"/>
          </a:p>
          <a:p>
            <a:r>
              <a:rPr lang="en-US" b="0" dirty="0"/>
              <a:t>In the scheme described in the previous slide, we simply stall if a dependency between a store and load is detected. If there are no younger stores that could also potentially provide data to the load, we can simply forward the data from the store to the waiting load and bypass the cache altogether. This is called store-to-load forwarding.</a:t>
            </a:r>
          </a:p>
          <a:p>
            <a:endParaRPr lang="en-US" b="1" dirty="0"/>
          </a:p>
          <a:p>
            <a:r>
              <a:rPr lang="en-US" b="1" dirty="0"/>
              <a:t>Speculative loads</a:t>
            </a:r>
          </a:p>
          <a:p>
            <a:endParaRPr lang="en-US" b="1" dirty="0"/>
          </a:p>
          <a:p>
            <a:r>
              <a:rPr lang="en-US" b="0" dirty="0"/>
              <a:t>In the previously described scheme, </a:t>
            </a:r>
            <a:r>
              <a:rPr lang="en-US" dirty="0"/>
              <a:t>we stall loads while waiting for the addresses of older stores to be calculated. In many cases, this is unnecessary as there will be no store-to-load dependency. An alternative is to let the load go ahead and access the data cache speculatively. A load queue is used to detect cases when this shouldn’t have happened. In these cases, we must flush our pipeline and re-execute the load and subsequent instructions.</a:t>
            </a:r>
          </a:p>
          <a:p>
            <a:endParaRPr lang="en-US" dirty="0"/>
          </a:p>
          <a:p>
            <a:r>
              <a:rPr lang="en-US" dirty="0"/>
              <a:t>We must now buffer these speculative loads. When the addresses of older stores are ready, they will check no load was issued in error (i.e., the two operations did alias), by comparing their address to all younger loads in the load queue. If this happens, we must flush instructions from our pipeline and re-execute them using the correct load value</a:t>
            </a:r>
          </a:p>
          <a:p>
            <a:r>
              <a:rPr lang="en-US" dirty="0"/>
              <a:t>The load queue is similar in design to the store queue.</a:t>
            </a:r>
          </a:p>
          <a:p>
            <a:endParaRPr lang="en-US" dirty="0"/>
          </a:p>
          <a:p>
            <a:r>
              <a:rPr lang="en-US" b="1" dirty="0"/>
              <a:t>The load wait table</a:t>
            </a:r>
          </a:p>
          <a:p>
            <a:endParaRPr lang="en-US" b="1" dirty="0"/>
          </a:p>
          <a:p>
            <a:r>
              <a:rPr lang="en-US" b="0" dirty="0"/>
              <a:t>Some processors go forward and try to predict when a load and store will alias. This enables the issue of speculative loads to be carefully controlled to minimize repeatedly issuing loads that subsequently must be squashed. The techniques are not dissimilar to those used when predicting branches.</a:t>
            </a:r>
          </a:p>
          <a:p>
            <a:endParaRPr lang="en-US" b="0" dirty="0"/>
          </a:p>
          <a:p>
            <a:r>
              <a:rPr lang="en-US" b="0" dirty="0"/>
              <a:t>These techniques may focus on simply ensuring a particular load is never executed speculatively, or will delay a load’s speculative issue until a particular store has executed. </a:t>
            </a:r>
          </a:p>
          <a:p>
            <a:endParaRPr lang="en-US" b="0" dirty="0"/>
          </a:p>
          <a:p>
            <a:r>
              <a:rPr lang="en-US" b="0" dirty="0"/>
              <a:t>Reference: “memory dependence prediction using store sets,” ISCA 1998</a:t>
            </a:r>
          </a:p>
          <a:p>
            <a:endParaRPr lang="en-US" b="1" dirty="0"/>
          </a:p>
          <a:p>
            <a:endParaRPr lang="en-US" b="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44</a:t>
            </a:fld>
            <a:endParaRPr lang="en-US" altLang="en-US" dirty="0"/>
          </a:p>
        </p:txBody>
      </p:sp>
    </p:spTree>
    <p:extLst>
      <p:ext uri="{BB962C8B-B14F-4D97-AF65-F5344CB8AC3E}">
        <p14:creationId xmlns:p14="http://schemas.microsoft.com/office/powerpoint/2010/main" val="3185016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allow us to provide precise exception support, we need to be able to keep track of the architectural state of the processor, i.e., the state corresponding to the in-order execution of instructions.</a:t>
            </a:r>
          </a:p>
          <a:p>
            <a:endParaRPr lang="en-GB" dirty="0"/>
          </a:p>
          <a:p>
            <a:r>
              <a:rPr lang="en-GB" dirty="0"/>
              <a:t>We also need to think about how we can efficiently roll back state after a mispredicted branch.</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45</a:t>
            </a:fld>
            <a:endParaRPr lang="en-US" altLang="en-US" dirty="0"/>
          </a:p>
        </p:txBody>
      </p:sp>
    </p:spTree>
    <p:extLst>
      <p:ext uri="{BB962C8B-B14F-4D97-AF65-F5344CB8AC3E}">
        <p14:creationId xmlns:p14="http://schemas.microsoft.com/office/powerpoint/2010/main" val="290848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46</a:t>
            </a:fld>
            <a:endParaRPr lang="en-US" altLang="en-US" dirty="0"/>
          </a:p>
        </p:txBody>
      </p:sp>
    </p:spTree>
    <p:extLst>
      <p:ext uri="{BB962C8B-B14F-4D97-AF65-F5344CB8AC3E}">
        <p14:creationId xmlns:p14="http://schemas.microsoft.com/office/powerpoint/2010/main" val="2399657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simple in-order scalar pipeline, we tagged instructions with their PC and exception status and only handled exceptions when instructions reached the Writeback stage (see Module 3).</a:t>
            </a:r>
          </a:p>
          <a:p>
            <a:endParaRPr lang="en-GB" dirty="0"/>
          </a:p>
          <a:p>
            <a:r>
              <a:rPr lang="en-GB" dirty="0"/>
              <a:t>The reorder buffer expands this approach. Here, we explicitly maintain a record of what the program order is by inserting instructions into the reorder buffer as they are fetched or dispatched. We then use the same buffer to temporarily hold results as they are generated. The diagram shows some instructions that have executed (green) and produced results (stored in the reorder buffer) and some that have not yet done so (red).</a:t>
            </a:r>
          </a:p>
          <a:p>
            <a:endParaRPr lang="en-GB" dirty="0"/>
          </a:p>
          <a:p>
            <a:r>
              <a:rPr lang="en-GB" dirty="0"/>
              <a:t>Only when instructions reach the end of the reorder buffer do we update the architectural register file and handle exceptions. Now, if we need to take an exception, we can simply flush the reorder buffer, and we have ensured that no later instruction has updated the register file (even if they have already executed and produced their result).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47</a:t>
            </a:fld>
            <a:endParaRPr lang="en-US" altLang="en-US" dirty="0"/>
          </a:p>
        </p:txBody>
      </p:sp>
    </p:spTree>
    <p:extLst>
      <p:ext uri="{BB962C8B-B14F-4D97-AF65-F5344CB8AC3E}">
        <p14:creationId xmlns:p14="http://schemas.microsoft.com/office/powerpoint/2010/main" val="606870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Note, we need to commit, or “graduate,” multiple instructions per clock cycle; otherwise, this process will limit our throughput. As with other stages of the pipeline, the processor will need to track and process groups of instructions.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48</a:t>
            </a:fld>
            <a:endParaRPr lang="en-US" altLang="en-US" dirty="0"/>
          </a:p>
        </p:txBody>
      </p:sp>
    </p:spTree>
    <p:extLst>
      <p:ext uri="{BB962C8B-B14F-4D97-AF65-F5344CB8AC3E}">
        <p14:creationId xmlns:p14="http://schemas.microsoft.com/office/powerpoint/2010/main" val="387887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We’ll come back to the register renaming scheme we described earlier, the reorder buffer scheme is a slightly different approach.</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49</a:t>
            </a:fld>
            <a:endParaRPr lang="en-US" altLang="en-US" dirty="0"/>
          </a:p>
        </p:txBody>
      </p:sp>
    </p:spTree>
    <p:extLst>
      <p:ext uri="{BB962C8B-B14F-4D97-AF65-F5344CB8AC3E}">
        <p14:creationId xmlns:p14="http://schemas.microsoft.com/office/powerpoint/2010/main" val="49467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look at the execute stage, we can see that a pipelined processor executes 1 instruction per “base” clock cycle, while the superscalar and superpipelined processors can execute 2. </a:t>
            </a:r>
          </a:p>
          <a:p>
            <a:endParaRPr lang="en-GB" dirty="0"/>
          </a:p>
          <a:p>
            <a:r>
              <a:rPr lang="en-GB" dirty="0"/>
              <a:t>In the case of superpipelined processor, its clock frequency is double than that of the pipelined processor while the superscalar processor’s clock frequency is the same as the pipelined processor.</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716131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50</a:t>
            </a:fld>
            <a:endParaRPr lang="en-US" altLang="en-US" dirty="0"/>
          </a:p>
        </p:txBody>
      </p:sp>
    </p:spTree>
    <p:extLst>
      <p:ext uri="{BB962C8B-B14F-4D97-AF65-F5344CB8AC3E}">
        <p14:creationId xmlns:p14="http://schemas.microsoft.com/office/powerpoint/2010/main" val="19456262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exceptions, we simply need to maintain another mapping table that is updated as instructions commit (the “architectural” or back-end register map table).</a:t>
            </a:r>
          </a:p>
          <a:p>
            <a:endParaRPr lang="en-GB" dirty="0"/>
          </a:p>
          <a:p>
            <a:r>
              <a:rPr lang="en-GB" dirty="0"/>
              <a:t>The reorder buffer now simply becomes an “in-order” buffer that tracks the original program order, instruction completion, and exception status.</a:t>
            </a:r>
          </a:p>
          <a:p>
            <a:endParaRPr lang="en-GB" dirty="0"/>
          </a:p>
          <a:p>
            <a:r>
              <a:rPr lang="en-GB" dirty="0"/>
              <a:t>In cases where we need to restore the architectural state, we simply copy the architectural register map table to the “current” or front-end table.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51</a:t>
            </a:fld>
            <a:endParaRPr lang="en-US" altLang="en-US" dirty="0"/>
          </a:p>
        </p:txBody>
      </p:sp>
    </p:spTree>
    <p:extLst>
      <p:ext uri="{BB962C8B-B14F-4D97-AF65-F5344CB8AC3E}">
        <p14:creationId xmlns:p14="http://schemas.microsoft.com/office/powerpoint/2010/main" val="2923205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52</a:t>
            </a:fld>
            <a:endParaRPr lang="en-US" altLang="en-US" dirty="0"/>
          </a:p>
        </p:txBody>
      </p:sp>
    </p:spTree>
    <p:extLst>
      <p:ext uri="{BB962C8B-B14F-4D97-AF65-F5344CB8AC3E}">
        <p14:creationId xmlns:p14="http://schemas.microsoft.com/office/powerpoint/2010/main" val="529207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Cortex-A77 can fetch and decode 4 instructions/cycle. If the instructions or Macro-ops (Mops) are in the  Mop cache, then up to 6 instructions can be fed to the dispatch stage (bypassing decode). More information about Mops in the next slide. </a:t>
            </a:r>
          </a:p>
          <a:p>
            <a:endParaRPr lang="en-GB" b="0" dirty="0"/>
          </a:p>
          <a:p>
            <a:r>
              <a:rPr lang="en-GB" b="0" dirty="0"/>
              <a:t>It can issue (dispatch) up to 10 uops/cycle to the integer, FP, and load/store units.</a:t>
            </a:r>
          </a:p>
          <a:p>
            <a:r>
              <a:rPr lang="en-GB" b="0" dirty="0"/>
              <a:t>The branch mispredict penalty is 10 cycles in the best case</a:t>
            </a:r>
          </a:p>
          <a:p>
            <a:endParaRPr lang="en-GB" b="0" dirty="0"/>
          </a:p>
          <a:p>
            <a:r>
              <a:rPr lang="en-GB" b="0" dirty="0"/>
              <a:t>The out-of-order windows size and reorder buffer hold 160 instructions</a:t>
            </a:r>
          </a:p>
          <a:p>
            <a:endParaRPr lang="en-GB" b="0" dirty="0">
              <a:solidFill>
                <a:schemeClr val="tx1"/>
              </a:solidFill>
            </a:endParaRPr>
          </a:p>
          <a:p>
            <a:r>
              <a:rPr lang="en-GB" b="0" dirty="0"/>
              <a:t>The target clock frequency is between 2.6 and 3 GHz</a:t>
            </a:r>
          </a:p>
          <a:p>
            <a:endParaRPr lang="en-GB" dirty="0"/>
          </a:p>
          <a:p>
            <a:r>
              <a:rPr lang="en-US" dirty="0"/>
              <a:t>Additional reading: </a:t>
            </a:r>
          </a:p>
          <a:p>
            <a:r>
              <a:rPr lang="en-GB" dirty="0">
                <a:hlinkClick r:id="rId3"/>
              </a:rPr>
              <a:t>http://infocenter.arm.com/help/topic/com.arm.doc.pjdocpjdoc-466751330-1105/arm_cortex_A77_software_optimization_guide.pdf</a:t>
            </a:r>
            <a:endParaRPr lang="en-GB" dirty="0"/>
          </a:p>
          <a:p>
            <a:r>
              <a:rPr lang="en-GB" dirty="0">
                <a:hlinkClick r:id="rId4"/>
              </a:rPr>
              <a:t>https://www.anandtech.com/show/14384/arm-announces-cortexa77-cpu-ip/2</a:t>
            </a:r>
            <a:endParaRPr lang="en-GB" dirty="0"/>
          </a:p>
          <a:p>
            <a:r>
              <a:rPr lang="en-GB" dirty="0">
                <a:hlinkClick r:id="rId5"/>
              </a:rPr>
              <a:t>https://www.anandtech.com/show/14384/arm-announces-cortexa77-cpu-ip/3</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53</a:t>
            </a:fld>
            <a:endParaRPr lang="en-US" altLang="en-US" dirty="0"/>
          </a:p>
        </p:txBody>
      </p:sp>
    </p:spTree>
    <p:extLst>
      <p:ext uri="{BB962C8B-B14F-4D97-AF65-F5344CB8AC3E}">
        <p14:creationId xmlns:p14="http://schemas.microsoft.com/office/powerpoint/2010/main" val="3019133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macro-ops, and micro-ops</a:t>
            </a:r>
          </a:p>
          <a:p>
            <a:endParaRPr lang="en-GB" b="1" dirty="0"/>
          </a:p>
          <a:p>
            <a:r>
              <a:rPr lang="en-GB" b="0" dirty="0"/>
              <a:t>The general flow is instructions are transformed into Mops (macro-ops), which are in turn broken into uops (micro-ops). A Mop might do more or less work than an instruction but is a closer fit to what is best for the microarchitecture.</a:t>
            </a:r>
          </a:p>
          <a:p>
            <a:endParaRPr lang="en-GB" b="1" dirty="0"/>
          </a:p>
          <a:p>
            <a:pPr rtl="0"/>
            <a:r>
              <a:rPr lang="en-US" sz="1200" b="0" i="0" u="none" strike="noStrike" kern="1200" dirty="0">
                <a:solidFill>
                  <a:schemeClr val="tx1"/>
                </a:solidFill>
                <a:effectLst/>
                <a:latin typeface="+mn-lt"/>
                <a:ea typeface="ＭＳ Ｐゴシック" charset="0"/>
                <a:cs typeface="ＭＳ Ｐゴシック" charset="0"/>
              </a:rPr>
              <a:t>An</a:t>
            </a:r>
            <a:r>
              <a:rPr lang="en-US" sz="1200" b="1" i="0" u="none" strike="noStrike" kern="1200" dirty="0">
                <a:solidFill>
                  <a:schemeClr val="tx1"/>
                </a:solidFill>
                <a:effectLst/>
                <a:latin typeface="+mn-lt"/>
                <a:ea typeface="ＭＳ Ｐゴシック" charset="0"/>
                <a:cs typeface="ＭＳ Ｐゴシック" charset="0"/>
              </a:rPr>
              <a:t> “Instruction”</a:t>
            </a:r>
            <a:r>
              <a:rPr lang="en-US" sz="1200" b="0" i="0" u="none" strike="noStrike" kern="1200" dirty="0">
                <a:solidFill>
                  <a:schemeClr val="tx1"/>
                </a:solidFill>
                <a:effectLst/>
                <a:latin typeface="+mn-lt"/>
                <a:ea typeface="ＭＳ Ｐゴシック" charset="0"/>
                <a:cs typeface="ＭＳ Ｐゴシック" charset="0"/>
              </a:rPr>
              <a:t> - instructions are generated by the compiler and stored in memory </a:t>
            </a:r>
            <a:endParaRPr lang="en-US" b="0" dirty="0">
              <a:effectLst/>
            </a:endParaRPr>
          </a:p>
          <a:p>
            <a:pPr rtl="0"/>
            <a:br>
              <a:rPr lang="en-US" b="0" dirty="0">
                <a:effectLst/>
              </a:rPr>
            </a:br>
            <a:r>
              <a:rPr lang="en-US" b="0" dirty="0">
                <a:effectLst/>
              </a:rPr>
              <a:t>A “</a:t>
            </a:r>
            <a:r>
              <a:rPr lang="en-US" sz="1200" b="1" i="0" u="none" strike="noStrike" kern="1200" dirty="0">
                <a:solidFill>
                  <a:schemeClr val="tx1"/>
                </a:solidFill>
                <a:effectLst/>
                <a:latin typeface="+mn-lt"/>
                <a:ea typeface="ＭＳ Ｐゴシック" charset="0"/>
                <a:cs typeface="ＭＳ Ｐゴシック" charset="0"/>
              </a:rPr>
              <a:t>Macro-op” (Mop)</a:t>
            </a:r>
            <a:r>
              <a:rPr lang="en-US" sz="1200" b="0" i="0" u="none" strike="noStrike" kern="1200" dirty="0">
                <a:solidFill>
                  <a:schemeClr val="tx1"/>
                </a:solidFill>
                <a:effectLst/>
                <a:latin typeface="+mn-lt"/>
                <a:ea typeface="ＭＳ Ｐゴシック" charset="0"/>
                <a:cs typeface="ＭＳ Ｐゴシック" charset="0"/>
              </a:rPr>
              <a:t> - complex instructions may be split into simpler operations or Mops. In some cases, there may also be opportunities to "fuse" instructions together into a single Mop (this is sometimes called "macro-op fusion")</a:t>
            </a:r>
          </a:p>
          <a:p>
            <a:pPr rtl="0"/>
            <a:endParaRPr lang="en-US" b="0" dirty="0">
              <a:effectLst/>
            </a:endParaRPr>
          </a:p>
          <a:p>
            <a:pPr rtl="0"/>
            <a:r>
              <a:rPr lang="en-US" sz="1200" b="0" i="0" u="none" strike="noStrike" kern="1200" dirty="0">
                <a:solidFill>
                  <a:schemeClr val="tx1"/>
                </a:solidFill>
                <a:effectLst/>
                <a:latin typeface="+mn-lt"/>
                <a:ea typeface="ＭＳ Ｐゴシック" charset="0"/>
                <a:cs typeface="ＭＳ Ｐゴシック" charset="0"/>
              </a:rPr>
              <a:t>A fusion example: movw + movt, two instructions that load a 32-bit immediate into a register, can be fused together into a single Mop.</a:t>
            </a:r>
            <a:endParaRPr lang="en-US" b="0" dirty="0">
              <a:effectLst/>
            </a:endParaRPr>
          </a:p>
          <a:p>
            <a:pPr rtl="0"/>
            <a:br>
              <a:rPr lang="en-US" b="0" dirty="0">
                <a:effectLst/>
              </a:rPr>
            </a:br>
            <a:r>
              <a:rPr lang="en-US" sz="1200" b="1" i="0" u="none" strike="noStrike" kern="1200" dirty="0">
                <a:solidFill>
                  <a:schemeClr val="tx1"/>
                </a:solidFill>
                <a:effectLst/>
                <a:latin typeface="+mn-lt"/>
                <a:ea typeface="ＭＳ Ｐゴシック" charset="0"/>
                <a:cs typeface="ＭＳ Ｐゴシック" charset="0"/>
              </a:rPr>
              <a:t>Micro-op (uop)</a:t>
            </a:r>
            <a:r>
              <a:rPr lang="en-US" sz="1200" b="0" i="0" u="none" strike="noStrike" kern="1200" dirty="0">
                <a:solidFill>
                  <a:schemeClr val="tx1"/>
                </a:solidFill>
                <a:effectLst/>
                <a:latin typeface="+mn-lt"/>
                <a:ea typeface="ＭＳ Ｐゴシック" charset="0"/>
                <a:cs typeface="ＭＳ Ｐゴシック" charset="0"/>
              </a:rPr>
              <a:t> - Mops may be further broken down into even simpler operations at dispatch; these are then sent to the functional units (in the "execution core")</a:t>
            </a:r>
          </a:p>
          <a:p>
            <a:pPr rtl="0"/>
            <a:br>
              <a:rPr lang="en-US" b="0" dirty="0">
                <a:effectLst/>
              </a:rPr>
            </a:br>
            <a:r>
              <a:rPr lang="en-US" sz="1200" b="0" i="0" u="none" strike="noStrike" kern="1200" dirty="0">
                <a:solidFill>
                  <a:schemeClr val="tx1"/>
                </a:solidFill>
                <a:effectLst/>
                <a:latin typeface="+mn-lt"/>
                <a:ea typeface="ＭＳ Ｐゴシック" charset="0"/>
                <a:cs typeface="ＭＳ Ｐゴシック" charset="0"/>
              </a:rPr>
              <a:t>Macro-ops are created in the decode stage, which can output at most 4 Mops per cycle. These Mops can be stored in the Mop cache. Now, if we subsequently hit in this cache, we can provide up to 6 Mops in a single cycle - boosting peak dispatch bandwidth by 50%. When Mops come from the Mop cache, they bypass the decode stage.</a:t>
            </a:r>
            <a:endParaRPr lang="en-US" b="0" dirty="0">
              <a:effectLst/>
            </a:endParaRPr>
          </a:p>
          <a:p>
            <a:pPr rtl="0"/>
            <a:br>
              <a:rPr lang="en-US" b="0" dirty="0">
                <a:effectLst/>
              </a:rPr>
            </a:br>
            <a:r>
              <a:rPr lang="en-US" sz="1200" b="0" i="0" u="none" strike="noStrike" kern="1200" dirty="0">
                <a:solidFill>
                  <a:schemeClr val="tx1"/>
                </a:solidFill>
                <a:effectLst/>
                <a:latin typeface="+mn-lt"/>
                <a:ea typeface="ＭＳ Ｐゴシック" charset="0"/>
                <a:cs typeface="ＭＳ Ｐゴシック" charset="0"/>
              </a:rPr>
              <a:t>The Mop cache also reduces the branch mispredict penalty to 10 cycles in the best case.</a:t>
            </a:r>
            <a:endParaRPr lang="en-US" b="0" dirty="0">
              <a:effectLst/>
            </a:endParaRPr>
          </a:p>
          <a:p>
            <a:pPr rtl="0"/>
            <a:br>
              <a:rPr lang="en-US" b="0" dirty="0">
                <a:effectLst/>
              </a:rPr>
            </a:br>
            <a:r>
              <a:rPr lang="en-US" sz="1200" b="0" i="0" u="none" strike="noStrike" kern="1200" dirty="0">
                <a:solidFill>
                  <a:schemeClr val="tx1"/>
                </a:solidFill>
                <a:effectLst/>
                <a:latin typeface="+mn-lt"/>
                <a:ea typeface="ＭＳ Ｐゴシック" charset="0"/>
                <a:cs typeface="ＭＳ Ｐゴシック" charset="0"/>
              </a:rPr>
              <a:t>Mop sequences in the Mop cache may also be dynamically reordered to boost their performance when executed. </a:t>
            </a:r>
          </a:p>
          <a:p>
            <a:br>
              <a:rPr lang="en-US" dirty="0"/>
            </a:br>
            <a:r>
              <a:rPr lang="en-US" dirty="0"/>
              <a:t>Additional reading: </a:t>
            </a:r>
          </a:p>
          <a:p>
            <a:r>
              <a:rPr lang="en-GB" dirty="0">
                <a:hlinkClick r:id="rId3"/>
              </a:rPr>
              <a:t>http://infocenter.arm.com/help/topic/com.arm.doc.pjdocpjdoc-466751330-1105/arm_cortex_A77_software_optimization_guide.pdf</a:t>
            </a:r>
            <a:endParaRPr lang="en-GB" dirty="0"/>
          </a:p>
          <a:p>
            <a:r>
              <a:rPr lang="en-GB" dirty="0">
                <a:hlinkClick r:id="rId4"/>
              </a:rPr>
              <a:t>https://www.anandtech.com/show/14384/arm-announces-cortexa77-cpu-ip/2</a:t>
            </a:r>
            <a:endParaRPr lang="en-GB" dirty="0"/>
          </a:p>
          <a:p>
            <a:r>
              <a:rPr lang="en-GB" dirty="0">
                <a:hlinkClick r:id="rId5"/>
              </a:rPr>
              <a:t>https://www.anandtech.com/show/14384/arm-announces-cortexa77-cpu-ip/3</a:t>
            </a:r>
            <a:endParaRPr lang="en-GB" dirty="0"/>
          </a:p>
          <a:p>
            <a:endParaRPr lang="en-GB" b="1" dirty="0"/>
          </a:p>
          <a:p>
            <a:r>
              <a:rPr lang="en-GB" b="1" dirty="0"/>
              <a:t>ST: Store</a:t>
            </a:r>
          </a:p>
          <a:p>
            <a:r>
              <a:rPr lang="en-GB" b="1" dirty="0"/>
              <a:t>MLP: Memory Level Parallelism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54</a:t>
            </a:fld>
            <a:endParaRPr lang="en-US" altLang="en-US" dirty="0"/>
          </a:p>
        </p:txBody>
      </p:sp>
    </p:spTree>
    <p:extLst>
      <p:ext uri="{BB962C8B-B14F-4D97-AF65-F5344CB8AC3E}">
        <p14:creationId xmlns:p14="http://schemas.microsoft.com/office/powerpoint/2010/main" val="2518751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Given a limited budget in terms of transistors, area, cost, and power we are constrained in the performance, we can extract from a superscalar processor. Unfortunately, incremental gains tend to become more expensive as we seek more performance, the effect of so called “diminishing returns.” Ultimately, performance will plateau. Even before this point, other architectural approaches become more attractive.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Once we reached a moderate level of performance, we have exhausted the easy-to-reach ILP. Making an incremental improvement will now require a much higher investment in terms of hardware to extract ILP from what remains. Furthermore, employing larger hardware structures will increase their access times. Remember, any increase in clock period will slow the entire processor all of the time. The same is often true for power; we often pay the worst-case power cost even when the performance achieved is lower.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Perhaps surprisingly, interconnect scaling alone limits the ability to scale our superscalar processors* even as fabrication technologies improve. Interconnect delays limit the amount of state that can be accessed in one clock cycle; this forces large memory-like structures to either be limited in size or pipelined. Ultimately, this limits the performance of superscalar designs.</a:t>
            </a:r>
          </a:p>
          <a:p>
            <a:endParaRPr lang="en-GB" dirty="0"/>
          </a:p>
          <a:p>
            <a:r>
              <a:rPr lang="en-GB" dirty="0"/>
              <a:t>Memory bandwidth also often limits the performance of high-performance processors. Solutions here include the use of more sophisticated data prefetchers and designing processors and memory systems that support having large numbers of memory operations in-flight at the same time.</a:t>
            </a:r>
          </a:p>
          <a:p>
            <a:endParaRPr lang="en-GB" dirty="0"/>
          </a:p>
          <a:p>
            <a:r>
              <a:rPr lang="en-GB" dirty="0"/>
              <a:t>*Reference: “Clock Rate versus IPC: The End of the Road for Conventional Microarchitecture,” Agarwal et al.  ISCA 2000.</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55</a:t>
            </a:fld>
            <a:endParaRPr lang="en-US" altLang="en-US" dirty="0"/>
          </a:p>
        </p:txBody>
      </p:sp>
    </p:spTree>
    <p:extLst>
      <p:ext uri="{BB962C8B-B14F-4D97-AF65-F5344CB8AC3E}">
        <p14:creationId xmlns:p14="http://schemas.microsoft.com/office/powerpoint/2010/main" val="421527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Note: In the worst case, where all instructions are dependent on the result of the previous instruction, we would have to execute them sequentially. A superscalar, superpipelined or pipelined processor would have similar performance in this case.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26415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Practical limits to clock frequency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Remember, there are non-zero overheads when pipelining (the “C” term when we calculate clock period)</a:t>
            </a:r>
          </a:p>
          <a:p>
            <a:pPr marL="0" indent="0">
              <a:buFont typeface="Arial" panose="020B0604020202020204" pitchFamily="34" charset="0"/>
              <a:buNone/>
            </a:pPr>
            <a:r>
              <a:rPr lang="en-GB" dirty="0"/>
              <a:t>Reducing these becomes very difficult or requires more power (i.e., to reduce clock skew)</a:t>
            </a:r>
          </a:p>
          <a:p>
            <a:pPr marL="0" indent="0">
              <a:buFont typeface="Arial" panose="020B0604020202020204" pitchFamily="34" charset="0"/>
              <a:buNone/>
            </a:pPr>
            <a:r>
              <a:rPr lang="en-GB" dirty="0"/>
              <a:t>This favors superscalar designs</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Some operations or modules are difficult to pipeline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This would complicate the implementation or perhaps require many pipeline registers</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The need to balance logic in pipeline stages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may not really need/want to pipeline simple ALU operations in our execute stage as this might be costly – it is better to add pipeline stages elsewhere and add parallel functional units in the execute stage (i.e., adopt a superscalar architecture).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t>
            </a:r>
          </a:p>
          <a:p>
            <a:pPr marL="0" indent="0">
              <a:buFont typeface="Arial" panose="020B0604020202020204" pitchFamily="34" charset="0"/>
              <a:buNone/>
            </a:pPr>
            <a:r>
              <a:rPr lang="en-GB" b="1" dirty="0"/>
              <a:t>Examples of superpipelined machines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Superpipelining is not a new technique and was used in the design of high-performance machines designed by Seymour Cray in the 1960s and 1970s, e.g., the machines</a:t>
            </a:r>
            <a:r>
              <a:rPr lang="en-US" sz="1200" b="0" i="0" kern="1200" dirty="0">
                <a:solidFill>
                  <a:schemeClr val="tx1"/>
                </a:solidFill>
                <a:effectLst/>
                <a:latin typeface="+mn-lt"/>
                <a:ea typeface="ＭＳ Ｐゴシック" charset="0"/>
              </a:rPr>
              <a:t> s</a:t>
            </a:r>
            <a:r>
              <a:rPr lang="en-US" sz="1200" b="0" i="0" kern="1200" dirty="0">
                <a:solidFill>
                  <a:schemeClr val="tx1"/>
                </a:solidFill>
                <a:effectLst/>
                <a:latin typeface="+mn-lt"/>
                <a:ea typeface="ＭＳ Ｐゴシック" charset="0"/>
                <a:cs typeface="ＭＳ Ｐゴシック" charset="0"/>
              </a:rPr>
              <a:t>calar add unit, which performs integer addition and subtraction, is pipelined into three stages. </a:t>
            </a:r>
          </a:p>
          <a:p>
            <a:pPr marL="0" indent="0">
              <a:buFont typeface="Arial" panose="020B0604020202020204" pitchFamily="34" charset="0"/>
              <a:buNone/>
            </a:pPr>
            <a:endParaRPr lang="en-US" sz="1200" b="0" i="0" kern="1200" dirty="0">
              <a:solidFill>
                <a:schemeClr val="tx1"/>
              </a:solidFill>
              <a:effectLst/>
              <a:latin typeface="+mn-lt"/>
              <a:ea typeface="ＭＳ Ｐゴシック" charset="0"/>
            </a:endParaRPr>
          </a:p>
          <a:p>
            <a:pPr marL="0" indent="0">
              <a:buFont typeface="Arial" panose="020B0604020202020204" pitchFamily="34" charset="0"/>
              <a:buNone/>
            </a:pPr>
            <a:r>
              <a:rPr lang="en-US" sz="1200" b="0" i="0" kern="1200" dirty="0">
                <a:solidFill>
                  <a:schemeClr val="tx1"/>
                </a:solidFill>
                <a:effectLst/>
                <a:latin typeface="+mn-lt"/>
                <a:ea typeface="ＭＳ Ｐゴシック" charset="0"/>
              </a:rPr>
              <a:t>The MIPS R4000 was an early example of a superpipelined RISC processor. Here, the textbook 5-stage pipeline was extended to 8-stages. This allowed the clock frequency to be approximately doubled. The register read and execute stages were actually completed in half of one base clock cycle rather than being pipelined (into two new stages). This explains why there are 8 rather than 10 stages. The design allows dependent ALU operations to execute in consecutive clock cycles without the need to stall the pipeline. Load and store operations can also operate at the higher clock frequency in a pipelined fashion. These were seen as advantages when comparing to early superscalar designs.</a:t>
            </a:r>
          </a:p>
          <a:p>
            <a:pPr marL="0" indent="0">
              <a:buFont typeface="Arial" panose="020B0604020202020204" pitchFamily="34" charset="0"/>
              <a:buNone/>
            </a:pPr>
            <a:endParaRPr lang="en-US" sz="1200" b="0" i="0" kern="1200" dirty="0">
              <a:solidFill>
                <a:schemeClr val="tx1"/>
              </a:solidFill>
              <a:effectLst/>
              <a:latin typeface="+mn-lt"/>
              <a:ea typeface="ＭＳ Ｐゴシック" charset="0"/>
            </a:endParaRPr>
          </a:p>
          <a:p>
            <a:pPr marL="0" indent="0">
              <a:buFont typeface="Arial" panose="020B0604020202020204" pitchFamily="34" charset="0"/>
              <a:buNone/>
            </a:pPr>
            <a:r>
              <a:rPr lang="en-US" sz="1200" b="0" i="0" kern="1200" dirty="0">
                <a:solidFill>
                  <a:schemeClr val="tx1"/>
                </a:solidFill>
                <a:effectLst/>
                <a:latin typeface="+mn-lt"/>
                <a:ea typeface="ＭＳ Ｐゴシック" charset="0"/>
              </a:rPr>
              <a:t>Reference: </a:t>
            </a:r>
          </a:p>
          <a:p>
            <a:pPr marL="0" indent="0">
              <a:buFont typeface="Arial" panose="020B0604020202020204" pitchFamily="34" charset="0"/>
              <a:buNone/>
            </a:pPr>
            <a:r>
              <a:rPr lang="en-US" sz="1200" b="0" i="0" kern="1200" dirty="0">
                <a:solidFill>
                  <a:schemeClr val="tx1"/>
                </a:solidFill>
                <a:effectLst/>
                <a:latin typeface="+mn-lt"/>
                <a:ea typeface="ＭＳ Ｐゴシック" charset="0"/>
              </a:rPr>
              <a:t>“A superpipeline approach to the MIPS architecture,” Bashteen and Mullan, in proceedings of COMPCON, 1991.</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ＭＳ Ｐゴシック" charset="0"/>
                <a:cs typeface="ＭＳ Ｐゴシック" charset="0"/>
                <a:hlinkClick r:id="rId3"/>
              </a:rPr>
              <a:t>ieeexplore.ieee.org/document/128775</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ＭＳ Ｐゴシック" charset="0"/>
              <a:cs typeface="ＭＳ Ｐゴシック" charset="0"/>
              <a:hlinkClick r:id="rId3"/>
            </a:endParaRPr>
          </a:p>
          <a:p>
            <a:pPr marL="0" indent="0">
              <a:buFont typeface="Arial" panose="020B0604020202020204" pitchFamily="34" charset="0"/>
              <a:buNone/>
            </a:pPr>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2385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implement even a simple dual-issue superscalar processor, we will need some extra hardware.</a:t>
            </a:r>
          </a:p>
          <a:p>
            <a:endParaRPr lang="en-GB" dirty="0"/>
          </a:p>
          <a:p>
            <a:r>
              <a:rPr lang="en-GB" dirty="0"/>
              <a:t>Firstly, we’ll need logic in the decode stage to compare register identifiers in order to determine if the two instructions are independent. Furthermore, in order to provide the operands for both instructions in a single cycle, we will need to be able to read more registers from the register file, i.e., the register file will need more read ports. Similarly, if we want to be able to write back two results to the register file per cycle, we will need two write ports.</a:t>
            </a:r>
          </a:p>
          <a:p>
            <a:endParaRPr lang="en-GB" dirty="0"/>
          </a:p>
          <a:p>
            <a:r>
              <a:rPr lang="en-GB" dirty="0"/>
              <a:t>In order to execute instructions in parallel, we may want to supply additional functional units or at least make the different operations of the ALU available in separate functional units. We will also need to be able to steer our instructions to one of these units and forward results from the output of each unit to the input of others. This will require more forwarding paths than in the case of a scalar processor.</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95786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2-way superscalar simply means there can be at most 2 instructions issued per clock cycle.</a:t>
            </a:r>
          </a:p>
          <a:p>
            <a:endParaRPr lang="en-GB" dirty="0"/>
          </a:p>
          <a:p>
            <a:r>
              <a:rPr lang="en-GB" dirty="0"/>
              <a:t>It will not always be possible to issue two instructions together, for instance, the first instruction may  produce a result needed by the second. Alternatively, they may require the same functional unit.</a:t>
            </a:r>
          </a:p>
          <a:p>
            <a:endParaRPr lang="en-GB" dirty="0"/>
          </a:p>
          <a:p>
            <a:r>
              <a:rPr lang="en-GB" dirty="0"/>
              <a:t>If we can’t issue two instructions, we simply issue one instruction and then try to issue the waiting instruction on the next cycle (perhaps together with the next instruction in program order, if possible). </a:t>
            </a:r>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79926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Exploiting Instruction-level Parallelism</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GB" dirty="0"/>
              <a:t>Module 5</a:t>
            </a:r>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In-order Superscalar Processor</a:t>
            </a:r>
            <a:endParaRPr lang="en-US" dirty="0"/>
          </a:p>
        </p:txBody>
      </p:sp>
      <p:sp>
        <p:nvSpPr>
          <p:cNvPr id="4" name="Content Placeholder 3">
            <a:extLst>
              <a:ext uri="{FF2B5EF4-FFF2-40B4-BE49-F238E27FC236}">
                <a16:creationId xmlns:a16="http://schemas.microsoft.com/office/drawing/2014/main" id="{A585A10C-9F56-4D3F-B2EF-DDAF315FC102}"/>
              </a:ext>
            </a:extLst>
          </p:cNvPr>
          <p:cNvSpPr txBox="1">
            <a:spLocks/>
          </p:cNvSpPr>
          <p:nvPr/>
        </p:nvSpPr>
        <p:spPr>
          <a:xfrm>
            <a:off x="1740974" y="281510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Fetch</a:t>
            </a:r>
          </a:p>
        </p:txBody>
      </p:sp>
      <p:sp>
        <p:nvSpPr>
          <p:cNvPr id="5" name="Content Placeholder 3">
            <a:extLst>
              <a:ext uri="{FF2B5EF4-FFF2-40B4-BE49-F238E27FC236}">
                <a16:creationId xmlns:a16="http://schemas.microsoft.com/office/drawing/2014/main" id="{8A0F3228-5F73-447C-B872-71F899B73796}"/>
              </a:ext>
            </a:extLst>
          </p:cNvPr>
          <p:cNvSpPr txBox="1">
            <a:spLocks/>
          </p:cNvSpPr>
          <p:nvPr/>
        </p:nvSpPr>
        <p:spPr>
          <a:xfrm>
            <a:off x="3608526" y="2102624"/>
            <a:ext cx="1229097" cy="2691049"/>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a:p>
            <a:pPr algn="ctr"/>
            <a:r>
              <a:rPr lang="en-GB" dirty="0"/>
              <a:t>(read</a:t>
            </a:r>
            <a:br>
              <a:rPr lang="en-GB" dirty="0"/>
            </a:br>
            <a:r>
              <a:rPr lang="en-GB" dirty="0"/>
              <a:t>from</a:t>
            </a:r>
            <a:br>
              <a:rPr lang="en-GB" dirty="0"/>
            </a:br>
            <a:r>
              <a:rPr lang="en-GB" dirty="0"/>
              <a:t>RF)</a:t>
            </a:r>
          </a:p>
        </p:txBody>
      </p:sp>
      <p:sp>
        <p:nvSpPr>
          <p:cNvPr id="6" name="Content Placeholder 3">
            <a:extLst>
              <a:ext uri="{FF2B5EF4-FFF2-40B4-BE49-F238E27FC236}">
                <a16:creationId xmlns:a16="http://schemas.microsoft.com/office/drawing/2014/main" id="{33DCEEB5-D410-4AA3-B74F-7EDAAB85D81F}"/>
              </a:ext>
            </a:extLst>
          </p:cNvPr>
          <p:cNvSpPr txBox="1">
            <a:spLocks/>
          </p:cNvSpPr>
          <p:nvPr/>
        </p:nvSpPr>
        <p:spPr>
          <a:xfrm>
            <a:off x="5476078" y="2082587"/>
            <a:ext cx="1239844"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ALU1</a:t>
            </a:r>
          </a:p>
        </p:txBody>
      </p:sp>
      <p:sp>
        <p:nvSpPr>
          <p:cNvPr id="7" name="Content Placeholder 3">
            <a:extLst>
              <a:ext uri="{FF2B5EF4-FFF2-40B4-BE49-F238E27FC236}">
                <a16:creationId xmlns:a16="http://schemas.microsoft.com/office/drawing/2014/main" id="{70BA5EC1-DA62-4C99-81F5-4C5CECEB8587}"/>
              </a:ext>
            </a:extLst>
          </p:cNvPr>
          <p:cNvSpPr txBox="1">
            <a:spLocks/>
          </p:cNvSpPr>
          <p:nvPr/>
        </p:nvSpPr>
        <p:spPr>
          <a:xfrm>
            <a:off x="7354377" y="2070926"/>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Mem</a:t>
            </a:r>
          </a:p>
        </p:txBody>
      </p:sp>
      <p:sp>
        <p:nvSpPr>
          <p:cNvPr id="8" name="Content Placeholder 3">
            <a:extLst>
              <a:ext uri="{FF2B5EF4-FFF2-40B4-BE49-F238E27FC236}">
                <a16:creationId xmlns:a16="http://schemas.microsoft.com/office/drawing/2014/main" id="{6D2839EF-A2F5-42E5-9713-649B6ADA6C61}"/>
              </a:ext>
            </a:extLst>
          </p:cNvPr>
          <p:cNvSpPr txBox="1">
            <a:spLocks/>
          </p:cNvSpPr>
          <p:nvPr/>
        </p:nvSpPr>
        <p:spPr>
          <a:xfrm>
            <a:off x="9221929" y="2067625"/>
            <a:ext cx="1229097" cy="27227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WB</a:t>
            </a:r>
          </a:p>
          <a:p>
            <a:pPr algn="ctr"/>
            <a:r>
              <a:rPr lang="en-GB" dirty="0"/>
              <a:t>(write</a:t>
            </a:r>
            <a:br>
              <a:rPr lang="en-GB" dirty="0"/>
            </a:br>
            <a:r>
              <a:rPr lang="en-GB" dirty="0"/>
              <a:t>to RF)</a:t>
            </a:r>
          </a:p>
        </p:txBody>
      </p:sp>
      <p:cxnSp>
        <p:nvCxnSpPr>
          <p:cNvPr id="9" name="Straight Arrow Connector 8">
            <a:extLst>
              <a:ext uri="{FF2B5EF4-FFF2-40B4-BE49-F238E27FC236}">
                <a16:creationId xmlns:a16="http://schemas.microsoft.com/office/drawing/2014/main" id="{F6FAD83A-C0C2-4335-8BF3-01AE66F49679}"/>
              </a:ext>
            </a:extLst>
          </p:cNvPr>
          <p:cNvCxnSpPr>
            <a:cxnSpLocks/>
          </p:cNvCxnSpPr>
          <p:nvPr/>
        </p:nvCxnSpPr>
        <p:spPr>
          <a:xfrm>
            <a:off x="2993977" y="342900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766436EC-AE9E-41A0-BEA8-10941CB62309}"/>
              </a:ext>
            </a:extLst>
          </p:cNvPr>
          <p:cNvSpPr txBox="1">
            <a:spLocks/>
          </p:cNvSpPr>
          <p:nvPr/>
        </p:nvSpPr>
        <p:spPr>
          <a:xfrm>
            <a:off x="5476078" y="3565882"/>
            <a:ext cx="1239844"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ALU2</a:t>
            </a:r>
          </a:p>
        </p:txBody>
      </p:sp>
      <p:cxnSp>
        <p:nvCxnSpPr>
          <p:cNvPr id="11" name="Straight Arrow Connector 10">
            <a:extLst>
              <a:ext uri="{FF2B5EF4-FFF2-40B4-BE49-F238E27FC236}">
                <a16:creationId xmlns:a16="http://schemas.microsoft.com/office/drawing/2014/main" id="{913228C7-2041-41D3-B52A-7C796D8E4AB4}"/>
              </a:ext>
            </a:extLst>
          </p:cNvPr>
          <p:cNvCxnSpPr>
            <a:cxnSpLocks/>
          </p:cNvCxnSpPr>
          <p:nvPr/>
        </p:nvCxnSpPr>
        <p:spPr>
          <a:xfrm>
            <a:off x="4837623" y="2445327"/>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FBA4E29-A28E-4657-A4D6-834C452C0B9F}"/>
              </a:ext>
            </a:extLst>
          </p:cNvPr>
          <p:cNvCxnSpPr>
            <a:cxnSpLocks/>
          </p:cNvCxnSpPr>
          <p:nvPr/>
        </p:nvCxnSpPr>
        <p:spPr>
          <a:xfrm>
            <a:off x="4837622" y="2925618"/>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686535-0156-47EC-B324-8CCDD18108BC}"/>
              </a:ext>
            </a:extLst>
          </p:cNvPr>
          <p:cNvCxnSpPr>
            <a:cxnSpLocks/>
          </p:cNvCxnSpPr>
          <p:nvPr/>
        </p:nvCxnSpPr>
        <p:spPr>
          <a:xfrm>
            <a:off x="4837621" y="3941619"/>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B4E141-6279-470A-9881-86BF78C2D524}"/>
              </a:ext>
            </a:extLst>
          </p:cNvPr>
          <p:cNvCxnSpPr>
            <a:cxnSpLocks/>
          </p:cNvCxnSpPr>
          <p:nvPr/>
        </p:nvCxnSpPr>
        <p:spPr>
          <a:xfrm>
            <a:off x="4837620" y="4449618"/>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E45F5C-E078-43B4-A191-4A207FD2DC3A}"/>
              </a:ext>
            </a:extLst>
          </p:cNvPr>
          <p:cNvCxnSpPr>
            <a:cxnSpLocks/>
          </p:cNvCxnSpPr>
          <p:nvPr/>
        </p:nvCxnSpPr>
        <p:spPr>
          <a:xfrm>
            <a:off x="6715922" y="4179777"/>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9902214F-4374-4CA2-A376-2EF5804719DB}"/>
              </a:ext>
            </a:extLst>
          </p:cNvPr>
          <p:cNvSpPr txBox="1">
            <a:spLocks/>
          </p:cNvSpPr>
          <p:nvPr/>
        </p:nvSpPr>
        <p:spPr>
          <a:xfrm>
            <a:off x="7354376" y="3562581"/>
            <a:ext cx="1229097" cy="1227791"/>
          </a:xfrm>
          <a:prstGeom prst="rect">
            <a:avLst/>
          </a:prstGeom>
          <a:noFill/>
          <a:ln w="31750"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endParaRPr lang="en-GB" dirty="0">
              <a:solidFill>
                <a:schemeClr val="tx1"/>
              </a:solidFill>
            </a:endParaRPr>
          </a:p>
        </p:txBody>
      </p:sp>
      <p:cxnSp>
        <p:nvCxnSpPr>
          <p:cNvPr id="17" name="Straight Arrow Connector 16">
            <a:extLst>
              <a:ext uri="{FF2B5EF4-FFF2-40B4-BE49-F238E27FC236}">
                <a16:creationId xmlns:a16="http://schemas.microsoft.com/office/drawing/2014/main" id="{2675B7D4-C9BC-41AD-9B06-05FB16ED102A}"/>
              </a:ext>
            </a:extLst>
          </p:cNvPr>
          <p:cNvCxnSpPr>
            <a:cxnSpLocks/>
          </p:cNvCxnSpPr>
          <p:nvPr/>
        </p:nvCxnSpPr>
        <p:spPr>
          <a:xfrm>
            <a:off x="8583473" y="4176476"/>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26A54A8-F36B-4B5E-AC8B-3330F24D0C59}"/>
              </a:ext>
            </a:extLst>
          </p:cNvPr>
          <p:cNvCxnSpPr>
            <a:cxnSpLocks/>
          </p:cNvCxnSpPr>
          <p:nvPr/>
        </p:nvCxnSpPr>
        <p:spPr>
          <a:xfrm>
            <a:off x="8607380" y="2696482"/>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F8BE96-93D0-4AAE-B697-1108733B465A}"/>
              </a:ext>
            </a:extLst>
          </p:cNvPr>
          <p:cNvCxnSpPr>
            <a:cxnSpLocks/>
          </p:cNvCxnSpPr>
          <p:nvPr/>
        </p:nvCxnSpPr>
        <p:spPr>
          <a:xfrm>
            <a:off x="6715921" y="2696482"/>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C18A39-787C-4B07-A0C6-07952240449E}"/>
              </a:ext>
            </a:extLst>
          </p:cNvPr>
          <p:cNvCxnSpPr/>
          <p:nvPr/>
        </p:nvCxnSpPr>
        <p:spPr>
          <a:xfrm flipH="1">
            <a:off x="3159889" y="329871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B4FA651-D298-4FB9-9A1B-8B1C74ED6F55}"/>
              </a:ext>
            </a:extLst>
          </p:cNvPr>
          <p:cNvSpPr txBox="1"/>
          <p:nvPr/>
        </p:nvSpPr>
        <p:spPr>
          <a:xfrm>
            <a:off x="2189611" y="4179777"/>
            <a:ext cx="1418915"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Fetch 2 instructions</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per cycle</a:t>
            </a:r>
          </a:p>
        </p:txBody>
      </p:sp>
      <p:sp>
        <p:nvSpPr>
          <p:cNvPr id="22" name="TextBox 21">
            <a:extLst>
              <a:ext uri="{FF2B5EF4-FFF2-40B4-BE49-F238E27FC236}">
                <a16:creationId xmlns:a16="http://schemas.microsoft.com/office/drawing/2014/main" id="{88CA9157-B305-4161-B6E5-970DF35C9499}"/>
              </a:ext>
            </a:extLst>
          </p:cNvPr>
          <p:cNvSpPr txBox="1"/>
          <p:nvPr/>
        </p:nvSpPr>
        <p:spPr>
          <a:xfrm>
            <a:off x="3242523" y="298707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2</a:t>
            </a:r>
          </a:p>
        </p:txBody>
      </p:sp>
      <p:sp>
        <p:nvSpPr>
          <p:cNvPr id="23" name="TextBox 22">
            <a:extLst>
              <a:ext uri="{FF2B5EF4-FFF2-40B4-BE49-F238E27FC236}">
                <a16:creationId xmlns:a16="http://schemas.microsoft.com/office/drawing/2014/main" id="{18DCA3CA-D509-41EC-8731-9C951717D10B}"/>
              </a:ext>
            </a:extLst>
          </p:cNvPr>
          <p:cNvSpPr txBox="1"/>
          <p:nvPr/>
        </p:nvSpPr>
        <p:spPr>
          <a:xfrm>
            <a:off x="4367808" y="5061725"/>
            <a:ext cx="1364220" cy="87254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4 Register </a:t>
            </a:r>
            <a:r>
              <a:rPr lang="en-GB" sz="2100" dirty="0">
                <a:solidFill>
                  <a:schemeClr val="tx2"/>
                </a:solidFill>
                <a:latin typeface="+mn-lt"/>
                <a:ea typeface="+mn-ea"/>
              </a:rPr>
              <a:t>F</a:t>
            </a:r>
            <a:r>
              <a:rPr lang="en-GB" sz="2100" kern="1200" dirty="0">
                <a:solidFill>
                  <a:schemeClr val="tx2"/>
                </a:solidFill>
                <a:latin typeface="+mn-lt"/>
                <a:ea typeface="+mn-ea"/>
                <a:cs typeface="+mn-cs"/>
              </a:rPr>
              <a:t>ile (RF) read ports</a:t>
            </a:r>
          </a:p>
        </p:txBody>
      </p:sp>
      <p:sp>
        <p:nvSpPr>
          <p:cNvPr id="24" name="TextBox 23">
            <a:extLst>
              <a:ext uri="{FF2B5EF4-FFF2-40B4-BE49-F238E27FC236}">
                <a16:creationId xmlns:a16="http://schemas.microsoft.com/office/drawing/2014/main" id="{7857BEAC-D087-4160-A779-E127796893DC}"/>
              </a:ext>
            </a:extLst>
          </p:cNvPr>
          <p:cNvSpPr txBox="1"/>
          <p:nvPr/>
        </p:nvSpPr>
        <p:spPr>
          <a:xfrm>
            <a:off x="6592627" y="5764278"/>
            <a:ext cx="3981691"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Additional data forwarding paths are also required (not shown here), from and to both ALUs. </a:t>
            </a:r>
            <a:endParaRPr lang="en-GB" sz="2100" kern="1200" dirty="0">
              <a:solidFill>
                <a:schemeClr val="tx2"/>
              </a:solidFill>
              <a:latin typeface="+mn-lt"/>
              <a:ea typeface="+mn-ea"/>
              <a:cs typeface="+mn-cs"/>
            </a:endParaRPr>
          </a:p>
        </p:txBody>
      </p:sp>
      <p:sp>
        <p:nvSpPr>
          <p:cNvPr id="25" name="TextBox 24">
            <a:extLst>
              <a:ext uri="{FF2B5EF4-FFF2-40B4-BE49-F238E27FC236}">
                <a16:creationId xmlns:a16="http://schemas.microsoft.com/office/drawing/2014/main" id="{CDE5AEF6-CF41-4349-B002-1175B9140B3B}"/>
              </a:ext>
            </a:extLst>
          </p:cNvPr>
          <p:cNvSpPr txBox="1"/>
          <p:nvPr/>
        </p:nvSpPr>
        <p:spPr>
          <a:xfrm>
            <a:off x="8300105" y="977532"/>
            <a:ext cx="1229097" cy="87254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2 register file write ports</a:t>
            </a:r>
            <a:endParaRPr lang="en-GB" sz="2100" kern="1200" dirty="0">
              <a:solidFill>
                <a:schemeClr val="tx2"/>
              </a:solidFill>
              <a:latin typeface="+mn-lt"/>
              <a:ea typeface="+mn-ea"/>
              <a:cs typeface="+mn-cs"/>
            </a:endParaRPr>
          </a:p>
        </p:txBody>
      </p:sp>
      <p:sp>
        <p:nvSpPr>
          <p:cNvPr id="26" name="TextBox 25">
            <a:extLst>
              <a:ext uri="{FF2B5EF4-FFF2-40B4-BE49-F238E27FC236}">
                <a16:creationId xmlns:a16="http://schemas.microsoft.com/office/drawing/2014/main" id="{9C653BB6-BB36-43F3-9EA4-2FC10B21FA8F}"/>
              </a:ext>
            </a:extLst>
          </p:cNvPr>
          <p:cNvSpPr txBox="1"/>
          <p:nvPr/>
        </p:nvSpPr>
        <p:spPr>
          <a:xfrm>
            <a:off x="5476078" y="1331089"/>
            <a:ext cx="1229097"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Execute</a:t>
            </a:r>
          </a:p>
        </p:txBody>
      </p:sp>
    </p:spTree>
    <p:extLst>
      <p:ext uri="{BB962C8B-B14F-4D97-AF65-F5344CB8AC3E}">
        <p14:creationId xmlns:p14="http://schemas.microsoft.com/office/powerpoint/2010/main" val="99797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Arm Cortex-A55</a:t>
            </a:r>
            <a:endParaRPr lang="en-US" dirty="0"/>
          </a:p>
        </p:txBody>
      </p:sp>
      <p:pic>
        <p:nvPicPr>
          <p:cNvPr id="4" name="Picture 3">
            <a:extLst>
              <a:ext uri="{FF2B5EF4-FFF2-40B4-BE49-F238E27FC236}">
                <a16:creationId xmlns:a16="http://schemas.microsoft.com/office/drawing/2014/main" id="{5C8ED7FB-7884-4900-A1EF-7FE6621240F1}"/>
              </a:ext>
            </a:extLst>
          </p:cNvPr>
          <p:cNvPicPr>
            <a:picLocks noChangeAspect="1"/>
          </p:cNvPicPr>
          <p:nvPr/>
        </p:nvPicPr>
        <p:blipFill>
          <a:blip r:embed="rId3"/>
          <a:stretch>
            <a:fillRect/>
          </a:stretch>
        </p:blipFill>
        <p:spPr>
          <a:xfrm>
            <a:off x="347662" y="1238250"/>
            <a:ext cx="11496675" cy="4381500"/>
          </a:xfrm>
          <a:prstGeom prst="rect">
            <a:avLst/>
          </a:prstGeom>
        </p:spPr>
      </p:pic>
      <p:sp>
        <p:nvSpPr>
          <p:cNvPr id="5" name="TextBox 4">
            <a:extLst>
              <a:ext uri="{FF2B5EF4-FFF2-40B4-BE49-F238E27FC236}">
                <a16:creationId xmlns:a16="http://schemas.microsoft.com/office/drawing/2014/main" id="{9D9332CE-3949-4467-9E06-BC0290E92AD7}"/>
              </a:ext>
            </a:extLst>
          </p:cNvPr>
          <p:cNvSpPr txBox="1"/>
          <p:nvPr/>
        </p:nvSpPr>
        <p:spPr>
          <a:xfrm>
            <a:off x="347661" y="5752618"/>
            <a:ext cx="11496675"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2-wide</a:t>
            </a:r>
            <a:r>
              <a:rPr lang="en-GB" sz="2100" kern="1200" dirty="0">
                <a:solidFill>
                  <a:schemeClr val="tx2"/>
                </a:solidFill>
                <a:latin typeface="+mn-lt"/>
                <a:ea typeface="+mn-ea"/>
                <a:cs typeface="+mn-cs"/>
              </a:rPr>
              <a:t> instruction fetch, in-order “dual” instruction issue, 8-stage integer pipeline</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(Armv8.2-A architecture)</a:t>
            </a:r>
          </a:p>
        </p:txBody>
      </p:sp>
    </p:spTree>
    <p:extLst>
      <p:ext uri="{BB962C8B-B14F-4D97-AF65-F5344CB8AC3E}">
        <p14:creationId xmlns:p14="http://schemas.microsoft.com/office/powerpoint/2010/main" val="316618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Issue Slots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271895" cy="4948335"/>
          </a:xfrm>
        </p:spPr>
        <p:txBody>
          <a:bodyPr/>
          <a:lstStyle/>
          <a:p>
            <a:pPr marL="0" indent="0">
              <a:buNone/>
            </a:pPr>
            <a:r>
              <a:rPr lang="en-GB" dirty="0"/>
              <a:t>A dual-issue, in-order pipeline</a:t>
            </a:r>
          </a:p>
          <a:p>
            <a:pPr marL="0" indent="0">
              <a:buNone/>
            </a:pPr>
            <a:r>
              <a:rPr lang="en-GB" dirty="0"/>
              <a:t>Here, issue “slot-0” and “slot-1” operate as a sliding window or shift register.</a:t>
            </a:r>
          </a:p>
          <a:p>
            <a:pPr marL="0" indent="0">
              <a:buNone/>
            </a:pPr>
            <a:r>
              <a:rPr lang="en-GB" dirty="0"/>
              <a:t>In general, we can’t dual-issue if:</a:t>
            </a:r>
          </a:p>
          <a:p>
            <a:pPr>
              <a:buFont typeface="Arial" panose="020B0604020202020204" pitchFamily="34" charset="0"/>
              <a:buChar char="•"/>
            </a:pPr>
            <a:r>
              <a:rPr lang="en-GB" dirty="0"/>
              <a:t>There is a data dependence between the two instructions.</a:t>
            </a:r>
          </a:p>
          <a:p>
            <a:pPr>
              <a:buFont typeface="Arial" panose="020B0604020202020204" pitchFamily="34" charset="0"/>
              <a:buChar char="•"/>
            </a:pPr>
            <a:r>
              <a:rPr lang="en-GB" dirty="0"/>
              <a:t>There is a structural dependence (i.e., they both need the same function unit (FU) resource that has not been duplicated).</a:t>
            </a:r>
          </a:p>
          <a:p>
            <a:pPr>
              <a:buFont typeface="Arial" panose="020B0604020202020204" pitchFamily="34" charset="0"/>
              <a:buChar char="•"/>
            </a:pPr>
            <a:r>
              <a:rPr lang="en-GB" dirty="0"/>
              <a:t>The FU resource required by one of the instructions is busy.</a:t>
            </a:r>
            <a:endParaRPr lang="en-US" dirty="0"/>
          </a:p>
        </p:txBody>
      </p:sp>
      <p:sp>
        <p:nvSpPr>
          <p:cNvPr id="4" name="TextBox 3">
            <a:extLst>
              <a:ext uri="{FF2B5EF4-FFF2-40B4-BE49-F238E27FC236}">
                <a16:creationId xmlns:a16="http://schemas.microsoft.com/office/drawing/2014/main" id="{8460D17A-0FE9-49EA-BDE6-904C72DF87F7}"/>
              </a:ext>
            </a:extLst>
          </p:cNvPr>
          <p:cNvSpPr txBox="1"/>
          <p:nvPr/>
        </p:nvSpPr>
        <p:spPr>
          <a:xfrm>
            <a:off x="7826283" y="2148123"/>
            <a:ext cx="3168502" cy="249760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SLOT-0		MOVW</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SLOT-1		SUB</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		ADD</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		LDR</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		CMP</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		ADD</a:t>
            </a: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Rounded Corners 4">
            <a:extLst>
              <a:ext uri="{FF2B5EF4-FFF2-40B4-BE49-F238E27FC236}">
                <a16:creationId xmlns:a16="http://schemas.microsoft.com/office/drawing/2014/main" id="{B0F01C16-6CDD-4F56-8D29-F676AF95AC7E}"/>
              </a:ext>
            </a:extLst>
          </p:cNvPr>
          <p:cNvSpPr/>
          <p:nvPr/>
        </p:nvSpPr>
        <p:spPr>
          <a:xfrm>
            <a:off x="7602999" y="2081819"/>
            <a:ext cx="3009014" cy="7629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BA803B28-A345-4274-BA6C-46457E421035}"/>
              </a:ext>
            </a:extLst>
          </p:cNvPr>
          <p:cNvCxnSpPr>
            <a:cxnSpLocks/>
          </p:cNvCxnSpPr>
          <p:nvPr/>
        </p:nvCxnSpPr>
        <p:spPr>
          <a:xfrm>
            <a:off x="8601559" y="3161654"/>
            <a:ext cx="0" cy="148407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3494A1-E8F7-425A-9BDB-BBFD4AA780A1}"/>
              </a:ext>
            </a:extLst>
          </p:cNvPr>
          <p:cNvSpPr txBox="1"/>
          <p:nvPr/>
        </p:nvSpPr>
        <p:spPr>
          <a:xfrm>
            <a:off x="6883410" y="4825050"/>
            <a:ext cx="3436298" cy="87254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Instructions are issued to functional units in program order and in pairs, if possible</a:t>
            </a:r>
          </a:p>
        </p:txBody>
      </p:sp>
    </p:spTree>
    <p:extLst>
      <p:ext uri="{BB962C8B-B14F-4D97-AF65-F5344CB8AC3E}">
        <p14:creationId xmlns:p14="http://schemas.microsoft.com/office/powerpoint/2010/main" val="28194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Exposing and Exploiting More ILP</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To expose more ILP, we need to consider:</a:t>
            </a:r>
          </a:p>
          <a:p>
            <a:pPr>
              <a:buFont typeface="Arial" panose="020B0604020202020204" pitchFamily="34" charset="0"/>
              <a:buChar char="•"/>
            </a:pPr>
            <a:r>
              <a:rPr lang="en-GB" dirty="0"/>
              <a:t>Branch prediction and speculative execution</a:t>
            </a:r>
          </a:p>
          <a:p>
            <a:pPr>
              <a:buFont typeface="Arial" panose="020B0604020202020204" pitchFamily="34" charset="0"/>
              <a:buChar char="•"/>
            </a:pPr>
            <a:r>
              <a:rPr lang="en-GB" dirty="0"/>
              <a:t>Removing name (or false) data dependencies</a:t>
            </a:r>
          </a:p>
          <a:p>
            <a:pPr>
              <a:buFont typeface="Arial" panose="020B0604020202020204" pitchFamily="34" charset="0"/>
              <a:buChar char="•"/>
            </a:pPr>
            <a:r>
              <a:rPr lang="en-GB" dirty="0"/>
              <a:t>Dynamic instruction scheduling</a:t>
            </a:r>
            <a:br>
              <a:rPr lang="en-GB" dirty="0"/>
            </a:br>
            <a:endParaRPr lang="en-GB" dirty="0"/>
          </a:p>
          <a:p>
            <a:endParaRPr lang="en-US" dirty="0"/>
          </a:p>
        </p:txBody>
      </p:sp>
    </p:spTree>
    <p:extLst>
      <p:ext uri="{BB962C8B-B14F-4D97-AF65-F5344CB8AC3E}">
        <p14:creationId xmlns:p14="http://schemas.microsoft.com/office/powerpoint/2010/main" val="119020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Generic Superscalar Processor</a:t>
            </a:r>
            <a:endParaRPr lang="en-US" dirty="0"/>
          </a:p>
        </p:txBody>
      </p:sp>
      <p:sp>
        <p:nvSpPr>
          <p:cNvPr id="4" name="Content Placeholder 3">
            <a:extLst>
              <a:ext uri="{FF2B5EF4-FFF2-40B4-BE49-F238E27FC236}">
                <a16:creationId xmlns:a16="http://schemas.microsoft.com/office/drawing/2014/main" id="{B277F849-481B-482A-A6CA-15090D9C3FB7}"/>
              </a:ext>
            </a:extLst>
          </p:cNvPr>
          <p:cNvSpPr txBox="1">
            <a:spLocks/>
          </p:cNvSpPr>
          <p:nvPr/>
        </p:nvSpPr>
        <p:spPr>
          <a:xfrm>
            <a:off x="519013"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Fetch</a:t>
            </a:r>
          </a:p>
        </p:txBody>
      </p:sp>
      <p:cxnSp>
        <p:nvCxnSpPr>
          <p:cNvPr id="5" name="Straight Arrow Connector 4">
            <a:extLst>
              <a:ext uri="{FF2B5EF4-FFF2-40B4-BE49-F238E27FC236}">
                <a16:creationId xmlns:a16="http://schemas.microsoft.com/office/drawing/2014/main" id="{8310F72F-7B4A-4842-B9FB-A2FBA337B353}"/>
              </a:ext>
            </a:extLst>
          </p:cNvPr>
          <p:cNvCxnSpPr>
            <a:cxnSpLocks/>
          </p:cNvCxnSpPr>
          <p:nvPr/>
        </p:nvCxnSpPr>
        <p:spPr>
          <a:xfrm>
            <a:off x="177201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B5CB9A-840B-4FDC-B8EB-5F4525547F57}"/>
              </a:ext>
            </a:extLst>
          </p:cNvPr>
          <p:cNvCxnSpPr/>
          <p:nvPr/>
        </p:nvCxnSpPr>
        <p:spPr>
          <a:xfrm flipH="1">
            <a:off x="193792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5C88B4-E3E9-4229-8F6D-94DAF4A73B5D}"/>
              </a:ext>
            </a:extLst>
          </p:cNvPr>
          <p:cNvSpPr txBox="1"/>
          <p:nvPr/>
        </p:nvSpPr>
        <p:spPr>
          <a:xfrm>
            <a:off x="202056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8" name="Content Placeholder 3">
            <a:extLst>
              <a:ext uri="{FF2B5EF4-FFF2-40B4-BE49-F238E27FC236}">
                <a16:creationId xmlns:a16="http://schemas.microsoft.com/office/drawing/2014/main" id="{2C0B4D1B-B3D6-4408-A524-5E27A1C25442}"/>
              </a:ext>
            </a:extLst>
          </p:cNvPr>
          <p:cNvSpPr txBox="1">
            <a:spLocks/>
          </p:cNvSpPr>
          <p:nvPr/>
        </p:nvSpPr>
        <p:spPr>
          <a:xfrm>
            <a:off x="2382947"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p:txBody>
      </p:sp>
      <p:sp>
        <p:nvSpPr>
          <p:cNvPr id="9" name="Content Placeholder 3">
            <a:extLst>
              <a:ext uri="{FF2B5EF4-FFF2-40B4-BE49-F238E27FC236}">
                <a16:creationId xmlns:a16="http://schemas.microsoft.com/office/drawing/2014/main" id="{5901A3B7-23CE-4512-8391-09E65442D30C}"/>
              </a:ext>
            </a:extLst>
          </p:cNvPr>
          <p:cNvSpPr txBox="1">
            <a:spLocks/>
          </p:cNvSpPr>
          <p:nvPr/>
        </p:nvSpPr>
        <p:spPr>
          <a:xfrm>
            <a:off x="4245996"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Rename</a:t>
            </a:r>
          </a:p>
        </p:txBody>
      </p:sp>
      <p:cxnSp>
        <p:nvCxnSpPr>
          <p:cNvPr id="10" name="Straight Arrow Connector 9">
            <a:extLst>
              <a:ext uri="{FF2B5EF4-FFF2-40B4-BE49-F238E27FC236}">
                <a16:creationId xmlns:a16="http://schemas.microsoft.com/office/drawing/2014/main" id="{18821C32-0826-49F3-B25C-A4023C230927}"/>
              </a:ext>
            </a:extLst>
          </p:cNvPr>
          <p:cNvCxnSpPr>
            <a:cxnSpLocks/>
          </p:cNvCxnSpPr>
          <p:nvPr/>
        </p:nvCxnSpPr>
        <p:spPr>
          <a:xfrm>
            <a:off x="3633897" y="3067384"/>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57CEF8-EB6E-484E-81AA-C22C0E00E239}"/>
              </a:ext>
            </a:extLst>
          </p:cNvPr>
          <p:cNvCxnSpPr/>
          <p:nvPr/>
        </p:nvCxnSpPr>
        <p:spPr>
          <a:xfrm flipH="1">
            <a:off x="3799809" y="2937101"/>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935F63-E73C-47AC-9BA3-1AA7EA8278B5}"/>
              </a:ext>
            </a:extLst>
          </p:cNvPr>
          <p:cNvSpPr txBox="1"/>
          <p:nvPr/>
        </p:nvSpPr>
        <p:spPr>
          <a:xfrm>
            <a:off x="3882443" y="2625459"/>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cxnSp>
        <p:nvCxnSpPr>
          <p:cNvPr id="13" name="Straight Arrow Connector 12">
            <a:extLst>
              <a:ext uri="{FF2B5EF4-FFF2-40B4-BE49-F238E27FC236}">
                <a16:creationId xmlns:a16="http://schemas.microsoft.com/office/drawing/2014/main" id="{F95EBE5A-63C9-421D-AA5D-BA2EADE7F6B9}"/>
              </a:ext>
            </a:extLst>
          </p:cNvPr>
          <p:cNvCxnSpPr>
            <a:cxnSpLocks/>
          </p:cNvCxnSpPr>
          <p:nvPr/>
        </p:nvCxnSpPr>
        <p:spPr>
          <a:xfrm>
            <a:off x="544699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E2538A-3B48-41CF-B385-ED55B3DC3C6E}"/>
              </a:ext>
            </a:extLst>
          </p:cNvPr>
          <p:cNvCxnSpPr/>
          <p:nvPr/>
        </p:nvCxnSpPr>
        <p:spPr>
          <a:xfrm flipH="1">
            <a:off x="561290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880B78-36C0-4471-88AB-59C58DC03D4D}"/>
              </a:ext>
            </a:extLst>
          </p:cNvPr>
          <p:cNvSpPr txBox="1"/>
          <p:nvPr/>
        </p:nvSpPr>
        <p:spPr>
          <a:xfrm>
            <a:off x="569554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16" name="Content Placeholder 3">
            <a:extLst>
              <a:ext uri="{FF2B5EF4-FFF2-40B4-BE49-F238E27FC236}">
                <a16:creationId xmlns:a16="http://schemas.microsoft.com/office/drawing/2014/main" id="{E78CE3D6-8BA1-4884-8E92-CBAA2EC24570}"/>
              </a:ext>
            </a:extLst>
          </p:cNvPr>
          <p:cNvSpPr txBox="1">
            <a:spLocks/>
          </p:cNvSpPr>
          <p:nvPr/>
        </p:nvSpPr>
        <p:spPr>
          <a:xfrm>
            <a:off x="6061545" y="2439464"/>
            <a:ext cx="1229097" cy="1227791"/>
          </a:xfrm>
          <a:prstGeom prst="rect">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Issue</a:t>
            </a:r>
          </a:p>
        </p:txBody>
      </p:sp>
      <p:cxnSp>
        <p:nvCxnSpPr>
          <p:cNvPr id="17" name="Straight Connector 16">
            <a:extLst>
              <a:ext uri="{FF2B5EF4-FFF2-40B4-BE49-F238E27FC236}">
                <a16:creationId xmlns:a16="http://schemas.microsoft.com/office/drawing/2014/main" id="{38215479-392F-486D-B2E7-C98CE6D6ADB9}"/>
              </a:ext>
            </a:extLst>
          </p:cNvPr>
          <p:cNvCxnSpPr/>
          <p:nvPr/>
        </p:nvCxnSpPr>
        <p:spPr>
          <a:xfrm flipH="1">
            <a:off x="6061545" y="27568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C61A6A-7DA3-4063-A2AA-F5A075283531}"/>
              </a:ext>
            </a:extLst>
          </p:cNvPr>
          <p:cNvCxnSpPr/>
          <p:nvPr/>
        </p:nvCxnSpPr>
        <p:spPr>
          <a:xfrm flipH="1">
            <a:off x="6061545" y="2611435"/>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837ABB-11CD-4666-8E1B-1185B70A7054}"/>
              </a:ext>
            </a:extLst>
          </p:cNvPr>
          <p:cNvCxnSpPr/>
          <p:nvPr/>
        </p:nvCxnSpPr>
        <p:spPr>
          <a:xfrm flipH="1">
            <a:off x="6061545" y="34680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2777F6-813B-45B6-AB94-BAEA10DBD46B}"/>
              </a:ext>
            </a:extLst>
          </p:cNvPr>
          <p:cNvCxnSpPr/>
          <p:nvPr/>
        </p:nvCxnSpPr>
        <p:spPr>
          <a:xfrm flipH="1">
            <a:off x="6075593" y="33029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35FF0F34-D710-450F-B658-DADDEE326E72}"/>
              </a:ext>
            </a:extLst>
          </p:cNvPr>
          <p:cNvSpPr txBox="1">
            <a:spLocks/>
          </p:cNvSpPr>
          <p:nvPr/>
        </p:nvSpPr>
        <p:spPr>
          <a:xfrm>
            <a:off x="7877094" y="2453488"/>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Read</a:t>
            </a:r>
            <a:br>
              <a:rPr lang="en-GB" dirty="0"/>
            </a:br>
            <a:r>
              <a:rPr lang="en-GB" dirty="0"/>
              <a:t>Registers</a:t>
            </a:r>
          </a:p>
        </p:txBody>
      </p:sp>
      <p:sp>
        <p:nvSpPr>
          <p:cNvPr id="22" name="Content Placeholder 3">
            <a:extLst>
              <a:ext uri="{FF2B5EF4-FFF2-40B4-BE49-F238E27FC236}">
                <a16:creationId xmlns:a16="http://schemas.microsoft.com/office/drawing/2014/main" id="{24DC45E8-3E26-4F4A-BFFE-D975E6D00C07}"/>
              </a:ext>
            </a:extLst>
          </p:cNvPr>
          <p:cNvSpPr txBox="1">
            <a:spLocks/>
          </p:cNvSpPr>
          <p:nvPr/>
        </p:nvSpPr>
        <p:spPr>
          <a:xfrm>
            <a:off x="9475083" y="2455137"/>
            <a:ext cx="99867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FUs +</a:t>
            </a:r>
          </a:p>
          <a:p>
            <a:pPr algn="ctr"/>
            <a:r>
              <a:rPr lang="en-GB" dirty="0"/>
              <a:t>LS unit</a:t>
            </a:r>
          </a:p>
        </p:txBody>
      </p:sp>
      <p:sp>
        <p:nvSpPr>
          <p:cNvPr id="23" name="Content Placeholder 3">
            <a:extLst>
              <a:ext uri="{FF2B5EF4-FFF2-40B4-BE49-F238E27FC236}">
                <a16:creationId xmlns:a16="http://schemas.microsoft.com/office/drawing/2014/main" id="{FCE8619C-9B2A-49D6-A470-17EE4C1C45BD}"/>
              </a:ext>
            </a:extLst>
          </p:cNvPr>
          <p:cNvSpPr txBox="1">
            <a:spLocks/>
          </p:cNvSpPr>
          <p:nvPr/>
        </p:nvSpPr>
        <p:spPr>
          <a:xfrm>
            <a:off x="10654157" y="2455137"/>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Reg Write</a:t>
            </a:r>
          </a:p>
          <a:p>
            <a:pPr algn="ctr"/>
            <a:r>
              <a:rPr lang="en-GB" dirty="0"/>
              <a:t>Commit</a:t>
            </a:r>
          </a:p>
        </p:txBody>
      </p:sp>
      <p:cxnSp>
        <p:nvCxnSpPr>
          <p:cNvPr id="24" name="Straight Arrow Connector 23">
            <a:extLst>
              <a:ext uri="{FF2B5EF4-FFF2-40B4-BE49-F238E27FC236}">
                <a16:creationId xmlns:a16="http://schemas.microsoft.com/office/drawing/2014/main" id="{AC021C76-192D-4397-85BE-4FF747036E74}"/>
              </a:ext>
            </a:extLst>
          </p:cNvPr>
          <p:cNvCxnSpPr>
            <a:cxnSpLocks/>
          </p:cNvCxnSpPr>
          <p:nvPr/>
        </p:nvCxnSpPr>
        <p:spPr>
          <a:xfrm>
            <a:off x="7291872" y="3053035"/>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F5B0CC-92A2-4D3B-A31B-F34119A58627}"/>
              </a:ext>
            </a:extLst>
          </p:cNvPr>
          <p:cNvCxnSpPr/>
          <p:nvPr/>
        </p:nvCxnSpPr>
        <p:spPr>
          <a:xfrm flipH="1">
            <a:off x="7457784" y="2922752"/>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6A2A2F-3035-401E-9395-5256E387087B}"/>
              </a:ext>
            </a:extLst>
          </p:cNvPr>
          <p:cNvSpPr txBox="1"/>
          <p:nvPr/>
        </p:nvSpPr>
        <p:spPr>
          <a:xfrm>
            <a:off x="7540418" y="2611110"/>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i</a:t>
            </a:r>
          </a:p>
        </p:txBody>
      </p:sp>
      <p:sp>
        <p:nvSpPr>
          <p:cNvPr id="27" name="Rectangle 26">
            <a:extLst>
              <a:ext uri="{FF2B5EF4-FFF2-40B4-BE49-F238E27FC236}">
                <a16:creationId xmlns:a16="http://schemas.microsoft.com/office/drawing/2014/main" id="{14EBA454-5CA0-4DB1-A1B2-246D2F774DB3}"/>
              </a:ext>
            </a:extLst>
          </p:cNvPr>
          <p:cNvSpPr/>
          <p:nvPr/>
        </p:nvSpPr>
        <p:spPr>
          <a:xfrm>
            <a:off x="9244661" y="2464025"/>
            <a:ext cx="230422" cy="1217253"/>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rPr>
              <a:t>DFN</a:t>
            </a:r>
          </a:p>
        </p:txBody>
      </p:sp>
      <p:sp>
        <p:nvSpPr>
          <p:cNvPr id="28" name="Rectangle 27">
            <a:extLst>
              <a:ext uri="{FF2B5EF4-FFF2-40B4-BE49-F238E27FC236}">
                <a16:creationId xmlns:a16="http://schemas.microsoft.com/office/drawing/2014/main" id="{10E40BBC-2EDA-4794-B7FD-D39A1928E2B8}"/>
              </a:ext>
            </a:extLst>
          </p:cNvPr>
          <p:cNvSpPr/>
          <p:nvPr/>
        </p:nvSpPr>
        <p:spPr>
          <a:xfrm>
            <a:off x="923415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Data </a:t>
            </a:r>
          </a:p>
          <a:p>
            <a:pPr algn="ctr"/>
            <a:r>
              <a:rPr lang="en-GB" dirty="0">
                <a:solidFill>
                  <a:schemeClr val="accent1"/>
                </a:solidFill>
              </a:rPr>
              <a:t>Cache</a:t>
            </a:r>
          </a:p>
        </p:txBody>
      </p:sp>
      <p:sp>
        <p:nvSpPr>
          <p:cNvPr id="29" name="Rectangle 28">
            <a:extLst>
              <a:ext uri="{FF2B5EF4-FFF2-40B4-BE49-F238E27FC236}">
                <a16:creationId xmlns:a16="http://schemas.microsoft.com/office/drawing/2014/main" id="{0A7C3A49-B5DC-4CA4-A91F-729524FEA8F0}"/>
              </a:ext>
            </a:extLst>
          </p:cNvPr>
          <p:cNvSpPr/>
          <p:nvPr/>
        </p:nvSpPr>
        <p:spPr>
          <a:xfrm>
            <a:off x="51901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Instruction</a:t>
            </a:r>
          </a:p>
          <a:p>
            <a:pPr algn="ctr"/>
            <a:r>
              <a:rPr lang="en-GB" dirty="0">
                <a:solidFill>
                  <a:schemeClr val="accent1"/>
                </a:solidFill>
              </a:rPr>
              <a:t>Cache</a:t>
            </a:r>
          </a:p>
        </p:txBody>
      </p:sp>
      <p:sp>
        <p:nvSpPr>
          <p:cNvPr id="30" name="TextBox 29">
            <a:extLst>
              <a:ext uri="{FF2B5EF4-FFF2-40B4-BE49-F238E27FC236}">
                <a16:creationId xmlns:a16="http://schemas.microsoft.com/office/drawing/2014/main" id="{16BD91C0-7533-4331-A8EE-0BF9038AF829}"/>
              </a:ext>
            </a:extLst>
          </p:cNvPr>
          <p:cNvSpPr txBox="1"/>
          <p:nvPr/>
        </p:nvSpPr>
        <p:spPr>
          <a:xfrm>
            <a:off x="9244661" y="1960620"/>
            <a:ext cx="122909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(Execute)</a:t>
            </a:r>
            <a:endParaRPr lang="en-GB" sz="2100" kern="1200" dirty="0">
              <a:solidFill>
                <a:schemeClr val="tx2"/>
              </a:solidFill>
              <a:latin typeface="+mn-lt"/>
              <a:ea typeface="+mn-ea"/>
              <a:cs typeface="+mn-cs"/>
            </a:endParaRPr>
          </a:p>
        </p:txBody>
      </p:sp>
      <p:sp>
        <p:nvSpPr>
          <p:cNvPr id="31" name="TextBox 30">
            <a:extLst>
              <a:ext uri="{FF2B5EF4-FFF2-40B4-BE49-F238E27FC236}">
                <a16:creationId xmlns:a16="http://schemas.microsoft.com/office/drawing/2014/main" id="{22ED9B75-7F4C-4B1D-AAB4-D150F4EA8B14}"/>
              </a:ext>
            </a:extLst>
          </p:cNvPr>
          <p:cNvSpPr txBox="1"/>
          <p:nvPr/>
        </p:nvSpPr>
        <p:spPr>
          <a:xfrm>
            <a:off x="8022739" y="5474221"/>
            <a:ext cx="3903363" cy="65864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LS unit = Load/Store unit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DFN = Data Forwarding Network</a:t>
            </a:r>
            <a:endParaRPr lang="en-GB" sz="2100" kern="1200" dirty="0">
              <a:solidFill>
                <a:schemeClr val="tx2"/>
              </a:solidFill>
              <a:latin typeface="+mn-lt"/>
              <a:ea typeface="+mn-ea"/>
              <a:cs typeface="+mn-cs"/>
            </a:endParaRPr>
          </a:p>
        </p:txBody>
      </p:sp>
      <p:sp>
        <p:nvSpPr>
          <p:cNvPr id="32" name="TextBox 31">
            <a:extLst>
              <a:ext uri="{FF2B5EF4-FFF2-40B4-BE49-F238E27FC236}">
                <a16:creationId xmlns:a16="http://schemas.microsoft.com/office/drawing/2014/main" id="{3FAFEEAE-C167-4452-9427-155360C7C156}"/>
              </a:ext>
            </a:extLst>
          </p:cNvPr>
          <p:cNvSpPr txBox="1"/>
          <p:nvPr/>
        </p:nvSpPr>
        <p:spPr>
          <a:xfrm>
            <a:off x="10391801" y="1944928"/>
            <a:ext cx="1800199"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(Writeback)</a:t>
            </a:r>
            <a:endParaRPr lang="en-GB" sz="2100" kern="1200" dirty="0">
              <a:solidFill>
                <a:schemeClr val="tx2"/>
              </a:solidFill>
              <a:latin typeface="+mn-lt"/>
              <a:ea typeface="+mn-ea"/>
              <a:cs typeface="+mn-cs"/>
            </a:endParaRPr>
          </a:p>
        </p:txBody>
      </p:sp>
      <p:cxnSp>
        <p:nvCxnSpPr>
          <p:cNvPr id="33" name="Straight Arrow Connector 32">
            <a:extLst>
              <a:ext uri="{FF2B5EF4-FFF2-40B4-BE49-F238E27FC236}">
                <a16:creationId xmlns:a16="http://schemas.microsoft.com/office/drawing/2014/main" id="{7E8AE805-5D58-4E7A-9514-3BCC7CF66499}"/>
              </a:ext>
            </a:extLst>
          </p:cNvPr>
          <p:cNvCxnSpPr>
            <a:stCxn id="29" idx="0"/>
            <a:endCxn id="4" idx="2"/>
          </p:cNvCxnSpPr>
          <p:nvPr/>
        </p:nvCxnSpPr>
        <p:spPr>
          <a:xfrm flipV="1">
            <a:off x="1133561" y="3667255"/>
            <a:ext cx="1" cy="525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0F6FD6-9C37-4632-9165-EC3ECF9E47F7}"/>
              </a:ext>
            </a:extLst>
          </p:cNvPr>
          <p:cNvCxnSpPr>
            <a:cxnSpLocks/>
            <a:stCxn id="28" idx="0"/>
          </p:cNvCxnSpPr>
          <p:nvPr/>
        </p:nvCxnSpPr>
        <p:spPr>
          <a:xfrm flipV="1">
            <a:off x="9848701" y="3700907"/>
            <a:ext cx="1" cy="49223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32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Generic Superscalar Processor</a:t>
            </a:r>
            <a:endParaRPr lang="en-US" dirty="0"/>
          </a:p>
        </p:txBody>
      </p:sp>
      <p:sp>
        <p:nvSpPr>
          <p:cNvPr id="4" name="Content Placeholder 3">
            <a:extLst>
              <a:ext uri="{FF2B5EF4-FFF2-40B4-BE49-F238E27FC236}">
                <a16:creationId xmlns:a16="http://schemas.microsoft.com/office/drawing/2014/main" id="{58EC4F1D-1046-494C-BA7C-3D097AFD255B}"/>
              </a:ext>
            </a:extLst>
          </p:cNvPr>
          <p:cNvSpPr txBox="1">
            <a:spLocks/>
          </p:cNvSpPr>
          <p:nvPr/>
        </p:nvSpPr>
        <p:spPr>
          <a:xfrm>
            <a:off x="519013"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Fetch</a:t>
            </a:r>
          </a:p>
        </p:txBody>
      </p:sp>
      <p:cxnSp>
        <p:nvCxnSpPr>
          <p:cNvPr id="5" name="Straight Arrow Connector 4">
            <a:extLst>
              <a:ext uri="{FF2B5EF4-FFF2-40B4-BE49-F238E27FC236}">
                <a16:creationId xmlns:a16="http://schemas.microsoft.com/office/drawing/2014/main" id="{77B0EEAD-00ED-43CE-87EB-3F87DE675C3A}"/>
              </a:ext>
            </a:extLst>
          </p:cNvPr>
          <p:cNvCxnSpPr>
            <a:cxnSpLocks/>
          </p:cNvCxnSpPr>
          <p:nvPr/>
        </p:nvCxnSpPr>
        <p:spPr>
          <a:xfrm>
            <a:off x="177201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02B764-59CF-4EF5-8B25-41E46786F83D}"/>
              </a:ext>
            </a:extLst>
          </p:cNvPr>
          <p:cNvCxnSpPr/>
          <p:nvPr/>
        </p:nvCxnSpPr>
        <p:spPr>
          <a:xfrm flipH="1">
            <a:off x="193792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8CED718-C595-42E1-8EC9-3CEF2DF46307}"/>
              </a:ext>
            </a:extLst>
          </p:cNvPr>
          <p:cNvSpPr txBox="1"/>
          <p:nvPr/>
        </p:nvSpPr>
        <p:spPr>
          <a:xfrm>
            <a:off x="202056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8" name="Content Placeholder 3">
            <a:extLst>
              <a:ext uri="{FF2B5EF4-FFF2-40B4-BE49-F238E27FC236}">
                <a16:creationId xmlns:a16="http://schemas.microsoft.com/office/drawing/2014/main" id="{08657AFA-78E8-469C-92BA-04DD6A8F69F7}"/>
              </a:ext>
            </a:extLst>
          </p:cNvPr>
          <p:cNvSpPr txBox="1">
            <a:spLocks/>
          </p:cNvSpPr>
          <p:nvPr/>
        </p:nvSpPr>
        <p:spPr>
          <a:xfrm>
            <a:off x="2382947"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p:txBody>
      </p:sp>
      <p:sp>
        <p:nvSpPr>
          <p:cNvPr id="9" name="Content Placeholder 3">
            <a:extLst>
              <a:ext uri="{FF2B5EF4-FFF2-40B4-BE49-F238E27FC236}">
                <a16:creationId xmlns:a16="http://schemas.microsoft.com/office/drawing/2014/main" id="{F5A829CF-18A2-40B1-A4E3-C69E8FA6FFCF}"/>
              </a:ext>
            </a:extLst>
          </p:cNvPr>
          <p:cNvSpPr txBox="1">
            <a:spLocks/>
          </p:cNvSpPr>
          <p:nvPr/>
        </p:nvSpPr>
        <p:spPr>
          <a:xfrm>
            <a:off x="4245996"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Rename</a:t>
            </a:r>
          </a:p>
        </p:txBody>
      </p:sp>
      <p:cxnSp>
        <p:nvCxnSpPr>
          <p:cNvPr id="10" name="Straight Arrow Connector 9">
            <a:extLst>
              <a:ext uri="{FF2B5EF4-FFF2-40B4-BE49-F238E27FC236}">
                <a16:creationId xmlns:a16="http://schemas.microsoft.com/office/drawing/2014/main" id="{90A7272A-187D-4FC5-B4AF-679841C54F44}"/>
              </a:ext>
            </a:extLst>
          </p:cNvPr>
          <p:cNvCxnSpPr>
            <a:cxnSpLocks/>
          </p:cNvCxnSpPr>
          <p:nvPr/>
        </p:nvCxnSpPr>
        <p:spPr>
          <a:xfrm>
            <a:off x="3633897" y="3067384"/>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30271A-8F37-4508-B4B9-C96932393B69}"/>
              </a:ext>
            </a:extLst>
          </p:cNvPr>
          <p:cNvCxnSpPr/>
          <p:nvPr/>
        </p:nvCxnSpPr>
        <p:spPr>
          <a:xfrm flipH="1">
            <a:off x="3799809" y="2937101"/>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CA08C2-17F2-4B38-A11C-0BB87C8DA47D}"/>
              </a:ext>
            </a:extLst>
          </p:cNvPr>
          <p:cNvSpPr txBox="1"/>
          <p:nvPr/>
        </p:nvSpPr>
        <p:spPr>
          <a:xfrm>
            <a:off x="3882443" y="2625459"/>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cxnSp>
        <p:nvCxnSpPr>
          <p:cNvPr id="13" name="Straight Arrow Connector 12">
            <a:extLst>
              <a:ext uri="{FF2B5EF4-FFF2-40B4-BE49-F238E27FC236}">
                <a16:creationId xmlns:a16="http://schemas.microsoft.com/office/drawing/2014/main" id="{2543BBAC-2B9C-496C-B1D0-B66144C1B2B8}"/>
              </a:ext>
            </a:extLst>
          </p:cNvPr>
          <p:cNvCxnSpPr>
            <a:cxnSpLocks/>
          </p:cNvCxnSpPr>
          <p:nvPr/>
        </p:nvCxnSpPr>
        <p:spPr>
          <a:xfrm>
            <a:off x="544699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69E1AA-4568-487E-933D-174F9DC052EE}"/>
              </a:ext>
            </a:extLst>
          </p:cNvPr>
          <p:cNvCxnSpPr/>
          <p:nvPr/>
        </p:nvCxnSpPr>
        <p:spPr>
          <a:xfrm flipH="1">
            <a:off x="561290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4C77D8-54EF-4880-954E-7F132EDF5DE1}"/>
              </a:ext>
            </a:extLst>
          </p:cNvPr>
          <p:cNvSpPr txBox="1"/>
          <p:nvPr/>
        </p:nvSpPr>
        <p:spPr>
          <a:xfrm>
            <a:off x="569554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16" name="Content Placeholder 3">
            <a:extLst>
              <a:ext uri="{FF2B5EF4-FFF2-40B4-BE49-F238E27FC236}">
                <a16:creationId xmlns:a16="http://schemas.microsoft.com/office/drawing/2014/main" id="{BA45B929-3185-4B76-AB6B-0BD4B11DB5A0}"/>
              </a:ext>
            </a:extLst>
          </p:cNvPr>
          <p:cNvSpPr txBox="1">
            <a:spLocks/>
          </p:cNvSpPr>
          <p:nvPr/>
        </p:nvSpPr>
        <p:spPr>
          <a:xfrm>
            <a:off x="6061545" y="2439464"/>
            <a:ext cx="1229097" cy="1227791"/>
          </a:xfrm>
          <a:prstGeom prst="rect">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Issue</a:t>
            </a:r>
          </a:p>
        </p:txBody>
      </p:sp>
      <p:cxnSp>
        <p:nvCxnSpPr>
          <p:cNvPr id="17" name="Straight Connector 16">
            <a:extLst>
              <a:ext uri="{FF2B5EF4-FFF2-40B4-BE49-F238E27FC236}">
                <a16:creationId xmlns:a16="http://schemas.microsoft.com/office/drawing/2014/main" id="{027C674F-31E2-4875-8A89-9E91A930F2DF}"/>
              </a:ext>
            </a:extLst>
          </p:cNvPr>
          <p:cNvCxnSpPr/>
          <p:nvPr/>
        </p:nvCxnSpPr>
        <p:spPr>
          <a:xfrm flipH="1">
            <a:off x="6061545" y="27568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A5F06B-F111-46BC-9D12-E67C3018B7B4}"/>
              </a:ext>
            </a:extLst>
          </p:cNvPr>
          <p:cNvCxnSpPr/>
          <p:nvPr/>
        </p:nvCxnSpPr>
        <p:spPr>
          <a:xfrm flipH="1">
            <a:off x="6061545" y="2611435"/>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8CB36A-988B-4EC3-8138-57E7E0C3A380}"/>
              </a:ext>
            </a:extLst>
          </p:cNvPr>
          <p:cNvCxnSpPr/>
          <p:nvPr/>
        </p:nvCxnSpPr>
        <p:spPr>
          <a:xfrm flipH="1">
            <a:off x="6061545" y="34680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D48E4A-CEC9-4A36-8F46-E08811827AE8}"/>
              </a:ext>
            </a:extLst>
          </p:cNvPr>
          <p:cNvCxnSpPr/>
          <p:nvPr/>
        </p:nvCxnSpPr>
        <p:spPr>
          <a:xfrm flipH="1">
            <a:off x="6075593" y="33029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AE071F21-C25E-4538-813F-538D0F219BCC}"/>
              </a:ext>
            </a:extLst>
          </p:cNvPr>
          <p:cNvSpPr txBox="1">
            <a:spLocks/>
          </p:cNvSpPr>
          <p:nvPr/>
        </p:nvSpPr>
        <p:spPr>
          <a:xfrm>
            <a:off x="7877094" y="2453488"/>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Read</a:t>
            </a:r>
            <a:br>
              <a:rPr lang="en-GB" dirty="0"/>
            </a:br>
            <a:r>
              <a:rPr lang="en-GB" dirty="0"/>
              <a:t>Registers</a:t>
            </a:r>
          </a:p>
        </p:txBody>
      </p:sp>
      <p:sp>
        <p:nvSpPr>
          <p:cNvPr id="22" name="Content Placeholder 3">
            <a:extLst>
              <a:ext uri="{FF2B5EF4-FFF2-40B4-BE49-F238E27FC236}">
                <a16:creationId xmlns:a16="http://schemas.microsoft.com/office/drawing/2014/main" id="{3B36A64D-52A5-4D6F-9C68-8D7D040CA9E2}"/>
              </a:ext>
            </a:extLst>
          </p:cNvPr>
          <p:cNvSpPr txBox="1">
            <a:spLocks/>
          </p:cNvSpPr>
          <p:nvPr/>
        </p:nvSpPr>
        <p:spPr>
          <a:xfrm>
            <a:off x="9475083" y="2455137"/>
            <a:ext cx="99867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FUs +</a:t>
            </a:r>
          </a:p>
          <a:p>
            <a:pPr algn="ctr"/>
            <a:r>
              <a:rPr lang="en-GB" dirty="0"/>
              <a:t>LS unit</a:t>
            </a:r>
          </a:p>
        </p:txBody>
      </p:sp>
      <p:sp>
        <p:nvSpPr>
          <p:cNvPr id="23" name="Content Placeholder 3">
            <a:extLst>
              <a:ext uri="{FF2B5EF4-FFF2-40B4-BE49-F238E27FC236}">
                <a16:creationId xmlns:a16="http://schemas.microsoft.com/office/drawing/2014/main" id="{24376911-C2E9-4C7D-BE1D-67A98F7B6C2F}"/>
              </a:ext>
            </a:extLst>
          </p:cNvPr>
          <p:cNvSpPr txBox="1">
            <a:spLocks/>
          </p:cNvSpPr>
          <p:nvPr/>
        </p:nvSpPr>
        <p:spPr>
          <a:xfrm>
            <a:off x="10654157" y="2455137"/>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Reg Write</a:t>
            </a:r>
          </a:p>
        </p:txBody>
      </p:sp>
      <p:cxnSp>
        <p:nvCxnSpPr>
          <p:cNvPr id="24" name="Straight Arrow Connector 23">
            <a:extLst>
              <a:ext uri="{FF2B5EF4-FFF2-40B4-BE49-F238E27FC236}">
                <a16:creationId xmlns:a16="http://schemas.microsoft.com/office/drawing/2014/main" id="{46FCC93A-DC09-4AA1-BBCA-1A0B2A932F5C}"/>
              </a:ext>
            </a:extLst>
          </p:cNvPr>
          <p:cNvCxnSpPr>
            <a:cxnSpLocks/>
          </p:cNvCxnSpPr>
          <p:nvPr/>
        </p:nvCxnSpPr>
        <p:spPr>
          <a:xfrm>
            <a:off x="7291872" y="3053035"/>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60DB26-55A0-4616-9984-B5C18D93E55A}"/>
              </a:ext>
            </a:extLst>
          </p:cNvPr>
          <p:cNvCxnSpPr/>
          <p:nvPr/>
        </p:nvCxnSpPr>
        <p:spPr>
          <a:xfrm flipH="1">
            <a:off x="7457784" y="2922752"/>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CC2ED0-6AD4-4244-9F3F-6471B5F24DED}"/>
              </a:ext>
            </a:extLst>
          </p:cNvPr>
          <p:cNvSpPr txBox="1"/>
          <p:nvPr/>
        </p:nvSpPr>
        <p:spPr>
          <a:xfrm>
            <a:off x="7540418" y="2611110"/>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i</a:t>
            </a:r>
          </a:p>
        </p:txBody>
      </p:sp>
      <p:sp>
        <p:nvSpPr>
          <p:cNvPr id="27" name="Rectangle 26">
            <a:extLst>
              <a:ext uri="{FF2B5EF4-FFF2-40B4-BE49-F238E27FC236}">
                <a16:creationId xmlns:a16="http://schemas.microsoft.com/office/drawing/2014/main" id="{D9BD73DB-D085-44C7-8152-BB4B5FC3E6D9}"/>
              </a:ext>
            </a:extLst>
          </p:cNvPr>
          <p:cNvSpPr/>
          <p:nvPr/>
        </p:nvSpPr>
        <p:spPr>
          <a:xfrm>
            <a:off x="9244661" y="2464025"/>
            <a:ext cx="230422" cy="1217253"/>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rPr>
              <a:t>DFN</a:t>
            </a:r>
          </a:p>
        </p:txBody>
      </p:sp>
      <p:sp>
        <p:nvSpPr>
          <p:cNvPr id="28" name="Rectangle 27">
            <a:extLst>
              <a:ext uri="{FF2B5EF4-FFF2-40B4-BE49-F238E27FC236}">
                <a16:creationId xmlns:a16="http://schemas.microsoft.com/office/drawing/2014/main" id="{AA1C2416-6B2B-4D1C-8EDD-F072E015C707}"/>
              </a:ext>
            </a:extLst>
          </p:cNvPr>
          <p:cNvSpPr/>
          <p:nvPr/>
        </p:nvSpPr>
        <p:spPr>
          <a:xfrm>
            <a:off x="923415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Data </a:t>
            </a:r>
          </a:p>
          <a:p>
            <a:pPr algn="ctr"/>
            <a:r>
              <a:rPr lang="en-GB" dirty="0">
                <a:solidFill>
                  <a:schemeClr val="accent1"/>
                </a:solidFill>
              </a:rPr>
              <a:t>Cache</a:t>
            </a:r>
          </a:p>
        </p:txBody>
      </p:sp>
      <p:sp>
        <p:nvSpPr>
          <p:cNvPr id="29" name="Rectangle 28">
            <a:extLst>
              <a:ext uri="{FF2B5EF4-FFF2-40B4-BE49-F238E27FC236}">
                <a16:creationId xmlns:a16="http://schemas.microsoft.com/office/drawing/2014/main" id="{A9421BD2-D593-47B5-8076-A3CBB79067D3}"/>
              </a:ext>
            </a:extLst>
          </p:cNvPr>
          <p:cNvSpPr/>
          <p:nvPr/>
        </p:nvSpPr>
        <p:spPr>
          <a:xfrm>
            <a:off x="51901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Instruction</a:t>
            </a:r>
          </a:p>
          <a:p>
            <a:pPr algn="ctr"/>
            <a:r>
              <a:rPr lang="en-GB" dirty="0">
                <a:solidFill>
                  <a:schemeClr val="accent1"/>
                </a:solidFill>
              </a:rPr>
              <a:t>Cache</a:t>
            </a:r>
          </a:p>
        </p:txBody>
      </p:sp>
      <p:sp>
        <p:nvSpPr>
          <p:cNvPr id="30" name="TextBox 29">
            <a:extLst>
              <a:ext uri="{FF2B5EF4-FFF2-40B4-BE49-F238E27FC236}">
                <a16:creationId xmlns:a16="http://schemas.microsoft.com/office/drawing/2014/main" id="{B3C08D50-2F4C-4B6F-BAC8-9F68E0B8E5C1}"/>
              </a:ext>
            </a:extLst>
          </p:cNvPr>
          <p:cNvSpPr txBox="1"/>
          <p:nvPr/>
        </p:nvSpPr>
        <p:spPr>
          <a:xfrm>
            <a:off x="9244661" y="1960620"/>
            <a:ext cx="122909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(Execute)</a:t>
            </a:r>
            <a:endParaRPr lang="en-GB" sz="2100" kern="1200" dirty="0">
              <a:solidFill>
                <a:schemeClr val="tx2"/>
              </a:solidFill>
              <a:latin typeface="+mn-lt"/>
              <a:ea typeface="+mn-ea"/>
              <a:cs typeface="+mn-cs"/>
            </a:endParaRPr>
          </a:p>
        </p:txBody>
      </p:sp>
      <p:sp>
        <p:nvSpPr>
          <p:cNvPr id="31" name="TextBox 30">
            <a:extLst>
              <a:ext uri="{FF2B5EF4-FFF2-40B4-BE49-F238E27FC236}">
                <a16:creationId xmlns:a16="http://schemas.microsoft.com/office/drawing/2014/main" id="{E0901A1A-8DD1-4DBD-ACF6-528EC9B4F8C1}"/>
              </a:ext>
            </a:extLst>
          </p:cNvPr>
          <p:cNvSpPr txBox="1"/>
          <p:nvPr/>
        </p:nvSpPr>
        <p:spPr>
          <a:xfrm>
            <a:off x="8022739" y="5474221"/>
            <a:ext cx="3903363" cy="65864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LS unit = Load/Store unit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DFN = Data Forwarding Network</a:t>
            </a:r>
            <a:endParaRPr lang="en-GB" sz="2100" kern="1200" dirty="0">
              <a:solidFill>
                <a:schemeClr val="tx2"/>
              </a:solidFill>
              <a:latin typeface="+mn-lt"/>
              <a:ea typeface="+mn-ea"/>
              <a:cs typeface="+mn-cs"/>
            </a:endParaRPr>
          </a:p>
        </p:txBody>
      </p:sp>
      <p:sp>
        <p:nvSpPr>
          <p:cNvPr id="32" name="TextBox 31">
            <a:extLst>
              <a:ext uri="{FF2B5EF4-FFF2-40B4-BE49-F238E27FC236}">
                <a16:creationId xmlns:a16="http://schemas.microsoft.com/office/drawing/2014/main" id="{1A766E9B-2299-4162-8D2B-3A1C4A166786}"/>
              </a:ext>
            </a:extLst>
          </p:cNvPr>
          <p:cNvSpPr txBox="1"/>
          <p:nvPr/>
        </p:nvSpPr>
        <p:spPr>
          <a:xfrm>
            <a:off x="10391801" y="1944928"/>
            <a:ext cx="1800199"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(Writeback)</a:t>
            </a:r>
            <a:endParaRPr lang="en-GB" sz="2100" kern="1200" dirty="0">
              <a:solidFill>
                <a:schemeClr val="tx2"/>
              </a:solidFill>
              <a:latin typeface="+mn-lt"/>
              <a:ea typeface="+mn-ea"/>
              <a:cs typeface="+mn-cs"/>
            </a:endParaRPr>
          </a:p>
        </p:txBody>
      </p:sp>
      <p:cxnSp>
        <p:nvCxnSpPr>
          <p:cNvPr id="33" name="Straight Arrow Connector 32">
            <a:extLst>
              <a:ext uri="{FF2B5EF4-FFF2-40B4-BE49-F238E27FC236}">
                <a16:creationId xmlns:a16="http://schemas.microsoft.com/office/drawing/2014/main" id="{13C1D313-D777-4F8C-B553-83CC52D77388}"/>
              </a:ext>
            </a:extLst>
          </p:cNvPr>
          <p:cNvCxnSpPr>
            <a:stCxn id="29" idx="0"/>
            <a:endCxn id="4" idx="2"/>
          </p:cNvCxnSpPr>
          <p:nvPr/>
        </p:nvCxnSpPr>
        <p:spPr>
          <a:xfrm flipV="1">
            <a:off x="1133561" y="3667255"/>
            <a:ext cx="1" cy="525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74A678E-F11A-446B-A6D7-081E3FEA9F71}"/>
              </a:ext>
            </a:extLst>
          </p:cNvPr>
          <p:cNvCxnSpPr>
            <a:cxnSpLocks/>
            <a:stCxn id="28" idx="0"/>
          </p:cNvCxnSpPr>
          <p:nvPr/>
        </p:nvCxnSpPr>
        <p:spPr>
          <a:xfrm flipV="1">
            <a:off x="9848701" y="3700907"/>
            <a:ext cx="1" cy="49223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ECB377D-F699-499C-ACCC-E5A891A3F2B1}"/>
              </a:ext>
            </a:extLst>
          </p:cNvPr>
          <p:cNvSpPr/>
          <p:nvPr/>
        </p:nvSpPr>
        <p:spPr>
          <a:xfrm>
            <a:off x="373005" y="2134820"/>
            <a:ext cx="1547474" cy="3166388"/>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2025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Instruction Fetch</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Our superscalar pipeline cannot process instructions faster than they are supplied, so maintaining a good instruction fetch rate is very important.</a:t>
            </a:r>
          </a:p>
          <a:p>
            <a:pPr marL="0" indent="0">
              <a:buNone/>
            </a:pPr>
            <a:r>
              <a:rPr lang="en-GB" dirty="0"/>
              <a:t>Potential limitations:</a:t>
            </a:r>
          </a:p>
          <a:p>
            <a:pPr>
              <a:buFont typeface="Arial" panose="020B0604020202020204" pitchFamily="34" charset="0"/>
              <a:buChar char="•"/>
            </a:pPr>
            <a:r>
              <a:rPr lang="en-GB" dirty="0"/>
              <a:t>Branch prediction accuracy (may also need to predict multiple branches at a time)</a:t>
            </a:r>
          </a:p>
          <a:p>
            <a:pPr>
              <a:buFont typeface="Arial" panose="020B0604020202020204" pitchFamily="34" charset="0"/>
              <a:buChar char="•"/>
            </a:pPr>
            <a:r>
              <a:rPr lang="en-GB" dirty="0"/>
              <a:t>Instruction cache performance (see later module on caches)</a:t>
            </a:r>
          </a:p>
          <a:p>
            <a:pPr>
              <a:buFont typeface="Arial" panose="020B0604020202020204" pitchFamily="34" charset="0"/>
              <a:buChar char="•"/>
            </a:pPr>
            <a:r>
              <a:rPr lang="en-GB" dirty="0"/>
              <a:t>Instruction fetch and alignment issues </a:t>
            </a:r>
          </a:p>
          <a:p>
            <a:pPr marL="741363" lvl="1" indent="-342900"/>
            <a:r>
              <a:rPr lang="en-GB" dirty="0"/>
              <a:t>The instructions we need to fetch might be in different cache lines.</a:t>
            </a:r>
          </a:p>
          <a:p>
            <a:endParaRPr lang="en-US" dirty="0"/>
          </a:p>
        </p:txBody>
      </p:sp>
    </p:spTree>
    <p:extLst>
      <p:ext uri="{BB962C8B-B14F-4D97-AF65-F5344CB8AC3E}">
        <p14:creationId xmlns:p14="http://schemas.microsoft.com/office/powerpoint/2010/main" val="425071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Instruction Fetch</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Our instruction fetch (front-end) can be decoupled from the part of the processor that actually executes instructions.  The aim here is to run ahead, fill the instruction buffer, and help keep our execution units fed.</a:t>
            </a:r>
            <a:endParaRPr lang="en-US" dirty="0"/>
          </a:p>
        </p:txBody>
      </p:sp>
      <p:pic>
        <p:nvPicPr>
          <p:cNvPr id="4" name="Graphic 3">
            <a:extLst>
              <a:ext uri="{FF2B5EF4-FFF2-40B4-BE49-F238E27FC236}">
                <a16:creationId xmlns:a16="http://schemas.microsoft.com/office/drawing/2014/main" id="{80107A6D-F39D-4C1E-9FF3-DB47DF0A00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368" y="2852936"/>
            <a:ext cx="11017224" cy="2771716"/>
          </a:xfrm>
          <a:prstGeom prst="rect">
            <a:avLst/>
          </a:prstGeom>
        </p:spPr>
      </p:pic>
      <p:sp>
        <p:nvSpPr>
          <p:cNvPr id="5" name="TextBox 4">
            <a:extLst>
              <a:ext uri="{FF2B5EF4-FFF2-40B4-BE49-F238E27FC236}">
                <a16:creationId xmlns:a16="http://schemas.microsoft.com/office/drawing/2014/main" id="{A76B7DAF-6757-4640-B14D-D5151AC51174}"/>
              </a:ext>
            </a:extLst>
          </p:cNvPr>
          <p:cNvSpPr txBox="1"/>
          <p:nvPr/>
        </p:nvSpPr>
        <p:spPr>
          <a:xfrm>
            <a:off x="1775520" y="5801377"/>
            <a:ext cx="273630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In-order “Front-end”</a:t>
            </a:r>
          </a:p>
        </p:txBody>
      </p:sp>
      <p:sp>
        <p:nvSpPr>
          <p:cNvPr id="6" name="TextBox 5">
            <a:extLst>
              <a:ext uri="{FF2B5EF4-FFF2-40B4-BE49-F238E27FC236}">
                <a16:creationId xmlns:a16="http://schemas.microsoft.com/office/drawing/2014/main" id="{2146B419-F6B3-4E5C-B457-55A57DFAEAA3}"/>
              </a:ext>
            </a:extLst>
          </p:cNvPr>
          <p:cNvSpPr txBox="1"/>
          <p:nvPr/>
        </p:nvSpPr>
        <p:spPr>
          <a:xfrm>
            <a:off x="7248128" y="5624652"/>
            <a:ext cx="1368152" cy="658642"/>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In-order</a:t>
            </a:r>
          </a:p>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7" name="TextBox 6">
            <a:extLst>
              <a:ext uri="{FF2B5EF4-FFF2-40B4-BE49-F238E27FC236}">
                <a16:creationId xmlns:a16="http://schemas.microsoft.com/office/drawing/2014/main" id="{79C864A0-88E4-4D51-A445-0F3CF2D23AB8}"/>
              </a:ext>
            </a:extLst>
          </p:cNvPr>
          <p:cNvSpPr txBox="1"/>
          <p:nvPr/>
        </p:nvSpPr>
        <p:spPr>
          <a:xfrm>
            <a:off x="10560496" y="5432847"/>
            <a:ext cx="1368152" cy="658642"/>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In-order</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b="1" dirty="0">
                <a:solidFill>
                  <a:schemeClr val="tx2"/>
                </a:solidFill>
                <a:latin typeface="+mn-lt"/>
                <a:ea typeface="+mn-ea"/>
              </a:rPr>
              <a:t>commit</a:t>
            </a:r>
            <a:endParaRPr lang="en-GB" sz="2100" b="1" kern="1200" dirty="0">
              <a:solidFill>
                <a:schemeClr val="tx2"/>
              </a:solidFill>
              <a:latin typeface="+mn-lt"/>
              <a:ea typeface="+mn-ea"/>
              <a:cs typeface="+mn-cs"/>
            </a:endParaRPr>
          </a:p>
        </p:txBody>
      </p:sp>
      <p:sp>
        <p:nvSpPr>
          <p:cNvPr id="8" name="TextBox 7">
            <a:extLst>
              <a:ext uri="{FF2B5EF4-FFF2-40B4-BE49-F238E27FC236}">
                <a16:creationId xmlns:a16="http://schemas.microsoft.com/office/drawing/2014/main" id="{E98890DA-B389-4365-96A7-AE62E4B65E6A}"/>
              </a:ext>
            </a:extLst>
          </p:cNvPr>
          <p:cNvSpPr txBox="1"/>
          <p:nvPr/>
        </p:nvSpPr>
        <p:spPr>
          <a:xfrm>
            <a:off x="8973216" y="5471319"/>
            <a:ext cx="1584176"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Out-of-order execute core</a:t>
            </a:r>
          </a:p>
        </p:txBody>
      </p:sp>
      <p:sp>
        <p:nvSpPr>
          <p:cNvPr id="9" name="TextBox 8">
            <a:extLst>
              <a:ext uri="{FF2B5EF4-FFF2-40B4-BE49-F238E27FC236}">
                <a16:creationId xmlns:a16="http://schemas.microsoft.com/office/drawing/2014/main" id="{8E559651-5F60-48F1-8743-5BEA9655B73F}"/>
              </a:ext>
            </a:extLst>
          </p:cNvPr>
          <p:cNvSpPr txBox="1"/>
          <p:nvPr/>
        </p:nvSpPr>
        <p:spPr>
          <a:xfrm>
            <a:off x="3100921" y="6438075"/>
            <a:ext cx="596317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accent1"/>
                </a:solidFill>
                <a:latin typeface="+mn-lt"/>
                <a:ea typeface="+mn-ea"/>
                <a:cs typeface="+mn-cs"/>
              </a:rPr>
              <a:t>Note: each block may represent multiple pipeline stages</a:t>
            </a:r>
          </a:p>
        </p:txBody>
      </p:sp>
    </p:spTree>
    <p:extLst>
      <p:ext uri="{BB962C8B-B14F-4D97-AF65-F5344CB8AC3E}">
        <p14:creationId xmlns:p14="http://schemas.microsoft.com/office/powerpoint/2010/main" val="359417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327015" cy="4948335"/>
          </a:xfrm>
        </p:spPr>
        <p:txBody>
          <a:bodyPr/>
          <a:lstStyle/>
          <a:p>
            <a:pPr>
              <a:buFont typeface="Arial" panose="020B0604020202020204" pitchFamily="34" charset="0"/>
              <a:buChar char="•"/>
            </a:pPr>
            <a:r>
              <a:rPr lang="en-GB" dirty="0"/>
              <a:t>High-performance superscalar processors are able to maintain a window into the dynamic instruction stream.</a:t>
            </a:r>
          </a:p>
          <a:p>
            <a:pPr>
              <a:buFont typeface="Arial" panose="020B0604020202020204" pitchFamily="34" charset="0"/>
              <a:buChar char="•"/>
            </a:pPr>
            <a:r>
              <a:rPr lang="en-GB" dirty="0"/>
              <a:t>They are able to issue instructions from anywhere in this window when their operands are ready.</a:t>
            </a:r>
            <a:endParaRPr lang="en-US" dirty="0"/>
          </a:p>
        </p:txBody>
      </p:sp>
      <p:sp>
        <p:nvSpPr>
          <p:cNvPr id="4" name="Rectangle 3">
            <a:extLst>
              <a:ext uri="{FF2B5EF4-FFF2-40B4-BE49-F238E27FC236}">
                <a16:creationId xmlns:a16="http://schemas.microsoft.com/office/drawing/2014/main" id="{67A35F98-08E4-46DB-9311-17FB6D99C442}"/>
              </a:ext>
            </a:extLst>
          </p:cNvPr>
          <p:cNvSpPr/>
          <p:nvPr/>
        </p:nvSpPr>
        <p:spPr>
          <a:xfrm>
            <a:off x="6818049" y="2151727"/>
            <a:ext cx="2112591" cy="2554545"/>
          </a:xfrm>
          <a:prstGeom prst="rect">
            <a:avLst/>
          </a:prstGeom>
        </p:spPr>
        <p:txBody>
          <a:bodyPr wrap="square">
            <a:spAutoFit/>
          </a:bodyPr>
          <a:lstStyle/>
          <a:p>
            <a:pPr marL="0" indent="0">
              <a:buNone/>
            </a:pPr>
            <a:r>
              <a:rPr lang="en-GB" sz="2000" b="1" dirty="0">
                <a:solidFill>
                  <a:schemeClr val="accent1"/>
                </a:solidFill>
              </a:rPr>
              <a:t>LDR X5, [X2, X4]</a:t>
            </a:r>
          </a:p>
          <a:p>
            <a:pPr marL="0" indent="0">
              <a:buNone/>
            </a:pPr>
            <a:r>
              <a:rPr lang="en-GB" sz="2000" b="1" dirty="0">
                <a:solidFill>
                  <a:schemeClr val="accent1"/>
                </a:solidFill>
              </a:rPr>
              <a:t>LDR X6, [X3, X4]</a:t>
            </a:r>
          </a:p>
          <a:p>
            <a:pPr marL="0" indent="0">
              <a:buNone/>
            </a:pPr>
            <a:r>
              <a:rPr lang="en-GB" sz="2000" b="1" dirty="0">
                <a:solidFill>
                  <a:schemeClr val="accent1"/>
                </a:solidFill>
              </a:rPr>
              <a:t>ADD X5, X5, X6</a:t>
            </a:r>
          </a:p>
          <a:p>
            <a:pPr marL="0" indent="0">
              <a:buNone/>
            </a:pPr>
            <a:r>
              <a:rPr lang="en-GB" sz="2000" b="1" dirty="0">
                <a:solidFill>
                  <a:schemeClr val="accent1"/>
                </a:solidFill>
              </a:rPr>
              <a:t>MUL X7, X5, #37</a:t>
            </a:r>
          </a:p>
          <a:p>
            <a:pPr marL="0" indent="0">
              <a:buNone/>
            </a:pPr>
            <a:r>
              <a:rPr lang="en-GB" sz="2000" b="1" dirty="0">
                <a:solidFill>
                  <a:schemeClr val="accent1"/>
                </a:solidFill>
              </a:rPr>
              <a:t>STR X7, [X2, X4]</a:t>
            </a:r>
          </a:p>
          <a:p>
            <a:pPr marL="0" indent="0">
              <a:buNone/>
            </a:pPr>
            <a:r>
              <a:rPr lang="en-GB" sz="2000" b="1" dirty="0">
                <a:solidFill>
                  <a:schemeClr val="accent1"/>
                </a:solidFill>
              </a:rPr>
              <a:t>ADD X4, X4, #4</a:t>
            </a:r>
          </a:p>
          <a:p>
            <a:pPr marL="0" indent="0">
              <a:buNone/>
            </a:pPr>
            <a:r>
              <a:rPr lang="en-GB" sz="2000" b="1" dirty="0">
                <a:solidFill>
                  <a:schemeClr val="accent1"/>
                </a:solidFill>
              </a:rPr>
              <a:t>LDR X5, [X2, X4]</a:t>
            </a:r>
          </a:p>
          <a:p>
            <a:pPr marL="0" indent="0">
              <a:buNone/>
            </a:pPr>
            <a:r>
              <a:rPr lang="en-GB" sz="2000" b="1" dirty="0">
                <a:solidFill>
                  <a:schemeClr val="accent1"/>
                </a:solidFill>
              </a:rPr>
              <a:t>MUL X8, X5, #5</a:t>
            </a:r>
          </a:p>
        </p:txBody>
      </p:sp>
      <p:sp>
        <p:nvSpPr>
          <p:cNvPr id="5" name="Rectangle: Rounded Corners 4">
            <a:extLst>
              <a:ext uri="{FF2B5EF4-FFF2-40B4-BE49-F238E27FC236}">
                <a16:creationId xmlns:a16="http://schemas.microsoft.com/office/drawing/2014/main" id="{1E5EB281-18B9-4DC0-A8A1-B08B435B0C6E}"/>
              </a:ext>
            </a:extLst>
          </p:cNvPr>
          <p:cNvSpPr/>
          <p:nvPr/>
        </p:nvSpPr>
        <p:spPr>
          <a:xfrm>
            <a:off x="8930640" y="2255520"/>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BDF8B0C6-C1F4-4A1B-9FC7-50FD01C65399}"/>
              </a:ext>
            </a:extLst>
          </p:cNvPr>
          <p:cNvSpPr/>
          <p:nvPr/>
        </p:nvSpPr>
        <p:spPr>
          <a:xfrm>
            <a:off x="9326880" y="2567593"/>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95B7E3A3-447C-4720-9122-A8B9592AA7C4}"/>
              </a:ext>
            </a:extLst>
          </p:cNvPr>
          <p:cNvSpPr/>
          <p:nvPr/>
        </p:nvSpPr>
        <p:spPr>
          <a:xfrm>
            <a:off x="10511155" y="287313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40228BF9-B300-43ED-909C-6CF4F4652299}"/>
              </a:ext>
            </a:extLst>
          </p:cNvPr>
          <p:cNvSpPr/>
          <p:nvPr/>
        </p:nvSpPr>
        <p:spPr>
          <a:xfrm>
            <a:off x="10907395" y="316991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3977CA3A-4343-4DC7-BF07-5911EA48D626}"/>
              </a:ext>
            </a:extLst>
          </p:cNvPr>
          <p:cNvSpPr/>
          <p:nvPr/>
        </p:nvSpPr>
        <p:spPr>
          <a:xfrm>
            <a:off x="11303635" y="346669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307D483B-CBBA-4935-9B3B-9533BA79B782}"/>
              </a:ext>
            </a:extLst>
          </p:cNvPr>
          <p:cNvSpPr/>
          <p:nvPr/>
        </p:nvSpPr>
        <p:spPr>
          <a:xfrm>
            <a:off x="8930640" y="3772535"/>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38FE2FD1-DC7A-42C5-BB06-BBBC2FA611AA}"/>
              </a:ext>
            </a:extLst>
          </p:cNvPr>
          <p:cNvSpPr/>
          <p:nvPr/>
        </p:nvSpPr>
        <p:spPr>
          <a:xfrm>
            <a:off x="9720897" y="4059903"/>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A64809CD-2A0D-49DD-A4A3-F4EC6EA2E240}"/>
              </a:ext>
            </a:extLst>
          </p:cNvPr>
          <p:cNvSpPr/>
          <p:nvPr/>
        </p:nvSpPr>
        <p:spPr>
          <a:xfrm>
            <a:off x="11327448" y="4309806"/>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Arrow Connector 12">
            <a:extLst>
              <a:ext uri="{FF2B5EF4-FFF2-40B4-BE49-F238E27FC236}">
                <a16:creationId xmlns:a16="http://schemas.microsoft.com/office/drawing/2014/main" id="{C5E5CEB5-FE79-467F-B19E-8B0E9AFD5CF1}"/>
              </a:ext>
            </a:extLst>
          </p:cNvPr>
          <p:cNvCxnSpPr/>
          <p:nvPr/>
        </p:nvCxnSpPr>
        <p:spPr>
          <a:xfrm>
            <a:off x="8954453" y="5069840"/>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12A247-38FE-4A03-9103-96BB5E7B5E4F}"/>
              </a:ext>
            </a:extLst>
          </p:cNvPr>
          <p:cNvSpPr txBox="1"/>
          <p:nvPr/>
        </p:nvSpPr>
        <p:spPr>
          <a:xfrm>
            <a:off x="9819957" y="5229961"/>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15" name="Straight Arrow Connector 14">
            <a:extLst>
              <a:ext uri="{FF2B5EF4-FFF2-40B4-BE49-F238E27FC236}">
                <a16:creationId xmlns:a16="http://schemas.microsoft.com/office/drawing/2014/main" id="{38488E40-16ED-49C1-9253-DB27607D0C2E}"/>
              </a:ext>
            </a:extLst>
          </p:cNvPr>
          <p:cNvCxnSpPr/>
          <p:nvPr/>
        </p:nvCxnSpPr>
        <p:spPr>
          <a:xfrm>
            <a:off x="6532880" y="2237647"/>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AA11F9B-49AC-4B6A-9130-9D6B2258C811}"/>
              </a:ext>
            </a:extLst>
          </p:cNvPr>
          <p:cNvSpPr/>
          <p:nvPr/>
        </p:nvSpPr>
        <p:spPr>
          <a:xfrm>
            <a:off x="6818094" y="2096451"/>
            <a:ext cx="1827378"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625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104255" cy="4948335"/>
          </a:xfrm>
        </p:spPr>
        <p:txBody>
          <a:bodyPr/>
          <a:lstStyle/>
          <a:p>
            <a:pPr>
              <a:buFont typeface="Arial" panose="020B0604020202020204" pitchFamily="34" charset="0"/>
              <a:buChar char="•"/>
            </a:pPr>
            <a:r>
              <a:rPr lang="en-GB" dirty="0"/>
              <a:t>In practice, name (or false) dependencies may limit our ability to perform this out-of-order instruction issue.</a:t>
            </a:r>
          </a:p>
          <a:p>
            <a:pPr>
              <a:buFont typeface="Arial" panose="020B0604020202020204" pitchFamily="34" charset="0"/>
              <a:buChar char="•"/>
            </a:pPr>
            <a:r>
              <a:rPr lang="en-GB" dirty="0"/>
              <a:t>These are present as the compiler must reuse a limited number architectural (or logical) register names.</a:t>
            </a:r>
          </a:p>
          <a:p>
            <a:pPr>
              <a:buFont typeface="Arial" panose="020B0604020202020204" pitchFamily="34" charset="0"/>
              <a:buChar char="•"/>
            </a:pPr>
            <a:r>
              <a:rPr lang="en-GB" dirty="0"/>
              <a:t>The arrows highlight the false dependencies present in this code snippet.</a:t>
            </a:r>
            <a:endParaRPr lang="en-US" dirty="0"/>
          </a:p>
        </p:txBody>
      </p:sp>
      <p:sp>
        <p:nvSpPr>
          <p:cNvPr id="4" name="Rectangle 3">
            <a:extLst>
              <a:ext uri="{FF2B5EF4-FFF2-40B4-BE49-F238E27FC236}">
                <a16:creationId xmlns:a16="http://schemas.microsoft.com/office/drawing/2014/main" id="{BAD6FA0D-F0AD-4584-95CA-35BE6AE1E1C1}"/>
              </a:ext>
            </a:extLst>
          </p:cNvPr>
          <p:cNvSpPr/>
          <p:nvPr/>
        </p:nvSpPr>
        <p:spPr>
          <a:xfrm>
            <a:off x="6818049" y="2151727"/>
            <a:ext cx="2112591" cy="2554545"/>
          </a:xfrm>
          <a:prstGeom prst="rect">
            <a:avLst/>
          </a:prstGeom>
        </p:spPr>
        <p:txBody>
          <a:bodyPr wrap="square">
            <a:spAutoFit/>
          </a:bodyPr>
          <a:lstStyle/>
          <a:p>
            <a:pPr marL="0" indent="0">
              <a:buNone/>
            </a:pPr>
            <a:r>
              <a:rPr lang="en-GB" sz="2000" b="1" dirty="0">
                <a:solidFill>
                  <a:schemeClr val="accent1"/>
                </a:solidFill>
              </a:rPr>
              <a:t>LDR X5, [X2, X4]</a:t>
            </a:r>
          </a:p>
          <a:p>
            <a:pPr marL="0" indent="0">
              <a:buNone/>
            </a:pPr>
            <a:r>
              <a:rPr lang="en-GB" sz="2000" b="1" dirty="0">
                <a:solidFill>
                  <a:schemeClr val="accent1"/>
                </a:solidFill>
              </a:rPr>
              <a:t>LDR X6, [X3, X4]</a:t>
            </a:r>
          </a:p>
          <a:p>
            <a:pPr marL="0" indent="0">
              <a:buNone/>
            </a:pPr>
            <a:r>
              <a:rPr lang="en-GB" sz="2000" b="1" dirty="0">
                <a:solidFill>
                  <a:schemeClr val="accent1"/>
                </a:solidFill>
              </a:rPr>
              <a:t>ADD X5, X5, X6</a:t>
            </a:r>
          </a:p>
          <a:p>
            <a:pPr marL="0" indent="0">
              <a:buNone/>
            </a:pPr>
            <a:r>
              <a:rPr lang="en-GB" sz="2000" b="1" dirty="0">
                <a:solidFill>
                  <a:schemeClr val="accent1"/>
                </a:solidFill>
              </a:rPr>
              <a:t>MUL X7, X5, #37</a:t>
            </a:r>
          </a:p>
          <a:p>
            <a:pPr marL="0" indent="0">
              <a:buNone/>
            </a:pPr>
            <a:r>
              <a:rPr lang="en-GB" sz="2000" b="1" dirty="0">
                <a:solidFill>
                  <a:schemeClr val="accent1"/>
                </a:solidFill>
              </a:rPr>
              <a:t>STR X7, [X2, X4]</a:t>
            </a:r>
          </a:p>
          <a:p>
            <a:pPr marL="0" indent="0">
              <a:buNone/>
            </a:pPr>
            <a:r>
              <a:rPr lang="en-GB" sz="2000" b="1" dirty="0">
                <a:solidFill>
                  <a:schemeClr val="accent1"/>
                </a:solidFill>
              </a:rPr>
              <a:t>ADD X4, X4, #4</a:t>
            </a:r>
          </a:p>
          <a:p>
            <a:pPr marL="0" indent="0">
              <a:buNone/>
            </a:pPr>
            <a:r>
              <a:rPr lang="en-GB" sz="2000" b="1" dirty="0">
                <a:solidFill>
                  <a:schemeClr val="accent1"/>
                </a:solidFill>
              </a:rPr>
              <a:t>LDR X5, [X2, X4]</a:t>
            </a:r>
          </a:p>
          <a:p>
            <a:pPr marL="0" indent="0">
              <a:buNone/>
            </a:pPr>
            <a:r>
              <a:rPr lang="en-GB" sz="2000" b="1" dirty="0">
                <a:solidFill>
                  <a:schemeClr val="accent1"/>
                </a:solidFill>
              </a:rPr>
              <a:t>MUL X8, X5, #5</a:t>
            </a:r>
          </a:p>
        </p:txBody>
      </p:sp>
      <p:sp>
        <p:nvSpPr>
          <p:cNvPr id="5" name="Rectangle: Rounded Corners 4">
            <a:extLst>
              <a:ext uri="{FF2B5EF4-FFF2-40B4-BE49-F238E27FC236}">
                <a16:creationId xmlns:a16="http://schemas.microsoft.com/office/drawing/2014/main" id="{C7B0B927-E62F-4732-8A93-5B7E25BE3737}"/>
              </a:ext>
            </a:extLst>
          </p:cNvPr>
          <p:cNvSpPr/>
          <p:nvPr/>
        </p:nvSpPr>
        <p:spPr>
          <a:xfrm>
            <a:off x="8930640" y="2255520"/>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3D5B939B-101B-4E00-BD0C-8FE3E112FF8A}"/>
              </a:ext>
            </a:extLst>
          </p:cNvPr>
          <p:cNvSpPr/>
          <p:nvPr/>
        </p:nvSpPr>
        <p:spPr>
          <a:xfrm>
            <a:off x="9326880" y="2567593"/>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3A78E9CE-3C44-444B-B734-5201AB061E07}"/>
              </a:ext>
            </a:extLst>
          </p:cNvPr>
          <p:cNvSpPr/>
          <p:nvPr/>
        </p:nvSpPr>
        <p:spPr>
          <a:xfrm>
            <a:off x="10511155" y="287313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4A370DE4-ECC2-4856-8FCE-A7FE74AE188C}"/>
              </a:ext>
            </a:extLst>
          </p:cNvPr>
          <p:cNvSpPr/>
          <p:nvPr/>
        </p:nvSpPr>
        <p:spPr>
          <a:xfrm>
            <a:off x="10907395" y="316991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14ED2688-0A54-4671-AF28-DDA5D3DAD3A6}"/>
              </a:ext>
            </a:extLst>
          </p:cNvPr>
          <p:cNvSpPr/>
          <p:nvPr/>
        </p:nvSpPr>
        <p:spPr>
          <a:xfrm>
            <a:off x="11303635" y="346669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802038A2-5A4F-4913-BD65-4DF97B578FCE}"/>
              </a:ext>
            </a:extLst>
          </p:cNvPr>
          <p:cNvSpPr/>
          <p:nvPr/>
        </p:nvSpPr>
        <p:spPr>
          <a:xfrm>
            <a:off x="8930640" y="3772535"/>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2F63EC9F-BF76-4A39-B296-DE18863FF808}"/>
              </a:ext>
            </a:extLst>
          </p:cNvPr>
          <p:cNvSpPr/>
          <p:nvPr/>
        </p:nvSpPr>
        <p:spPr>
          <a:xfrm>
            <a:off x="9720897" y="4059903"/>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37EB2DBD-51CD-4FEE-B585-1C6212F215A7}"/>
              </a:ext>
            </a:extLst>
          </p:cNvPr>
          <p:cNvSpPr/>
          <p:nvPr/>
        </p:nvSpPr>
        <p:spPr>
          <a:xfrm>
            <a:off x="11327448" y="4421188"/>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Arrow Connector 12">
            <a:extLst>
              <a:ext uri="{FF2B5EF4-FFF2-40B4-BE49-F238E27FC236}">
                <a16:creationId xmlns:a16="http://schemas.microsoft.com/office/drawing/2014/main" id="{9BF493B9-1F79-4E37-B86B-E1115D25F9F1}"/>
              </a:ext>
            </a:extLst>
          </p:cNvPr>
          <p:cNvCxnSpPr/>
          <p:nvPr/>
        </p:nvCxnSpPr>
        <p:spPr>
          <a:xfrm>
            <a:off x="8954453" y="5069840"/>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98CB8C-15C8-4317-9469-7B102B1E3806}"/>
              </a:ext>
            </a:extLst>
          </p:cNvPr>
          <p:cNvSpPr txBox="1"/>
          <p:nvPr/>
        </p:nvSpPr>
        <p:spPr>
          <a:xfrm>
            <a:off x="9819957" y="5229961"/>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15" name="Straight Arrow Connector 14">
            <a:extLst>
              <a:ext uri="{FF2B5EF4-FFF2-40B4-BE49-F238E27FC236}">
                <a16:creationId xmlns:a16="http://schemas.microsoft.com/office/drawing/2014/main" id="{06E1CFD8-79B1-49E8-BED2-4FD2B72EBFAC}"/>
              </a:ext>
            </a:extLst>
          </p:cNvPr>
          <p:cNvCxnSpPr/>
          <p:nvPr/>
        </p:nvCxnSpPr>
        <p:spPr>
          <a:xfrm>
            <a:off x="6532880" y="2237647"/>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39CE20C-01DE-45D0-A8C1-40F012788589}"/>
              </a:ext>
            </a:extLst>
          </p:cNvPr>
          <p:cNvSpPr/>
          <p:nvPr/>
        </p:nvSpPr>
        <p:spPr>
          <a:xfrm>
            <a:off x="6818094" y="2096451"/>
            <a:ext cx="1827378"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a:extLst>
              <a:ext uri="{FF2B5EF4-FFF2-40B4-BE49-F238E27FC236}">
                <a16:creationId xmlns:a16="http://schemas.microsoft.com/office/drawing/2014/main" id="{B70650E1-12BE-4193-9203-D35427F7F554}"/>
              </a:ext>
            </a:extLst>
          </p:cNvPr>
          <p:cNvCxnSpPr>
            <a:cxnSpLocks/>
            <a:stCxn id="5" idx="2"/>
            <a:endCxn id="10" idx="0"/>
          </p:cNvCxnSpPr>
          <p:nvPr/>
        </p:nvCxnSpPr>
        <p:spPr>
          <a:xfrm>
            <a:off x="9128760" y="2468880"/>
            <a:ext cx="0" cy="1303655"/>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37EB98-6893-4754-9AF5-56F5B92A1531}"/>
              </a:ext>
            </a:extLst>
          </p:cNvPr>
          <p:cNvCxnSpPr>
            <a:cxnSpLocks/>
            <a:stCxn id="6" idx="2"/>
          </p:cNvCxnSpPr>
          <p:nvPr/>
        </p:nvCxnSpPr>
        <p:spPr>
          <a:xfrm flipH="1">
            <a:off x="9264352" y="2780953"/>
            <a:ext cx="260648" cy="991582"/>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5134EA0-3BF2-4CF0-93A9-77F76B766037}"/>
              </a:ext>
            </a:extLst>
          </p:cNvPr>
          <p:cNvCxnSpPr>
            <a:cxnSpLocks/>
          </p:cNvCxnSpPr>
          <p:nvPr/>
        </p:nvCxnSpPr>
        <p:spPr>
          <a:xfrm>
            <a:off x="8645472" y="3573016"/>
            <a:ext cx="308981" cy="199519"/>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5A06DA-54DA-469C-B507-8657FAA8531F}"/>
              </a:ext>
            </a:extLst>
          </p:cNvPr>
          <p:cNvCxnSpPr>
            <a:cxnSpLocks/>
            <a:endCxn id="11" idx="0"/>
          </p:cNvCxnSpPr>
          <p:nvPr/>
        </p:nvCxnSpPr>
        <p:spPr>
          <a:xfrm flipH="1">
            <a:off x="9919017" y="3086499"/>
            <a:ext cx="785496" cy="973404"/>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9C8D14-9D14-4488-965B-18F2589E9A0C}"/>
              </a:ext>
            </a:extLst>
          </p:cNvPr>
          <p:cNvCxnSpPr>
            <a:cxnSpLocks/>
            <a:stCxn id="8" idx="2"/>
          </p:cNvCxnSpPr>
          <p:nvPr/>
        </p:nvCxnSpPr>
        <p:spPr>
          <a:xfrm flipH="1">
            <a:off x="10117137" y="3383279"/>
            <a:ext cx="988378" cy="676624"/>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68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Superpipelined vs superscalar processor</a:t>
            </a:r>
          </a:p>
          <a:p>
            <a:pPr>
              <a:buFont typeface="Arial" panose="020B0604020202020204" pitchFamily="34" charset="0"/>
              <a:buChar char="•"/>
            </a:pPr>
            <a:r>
              <a:rPr lang="en-GB" dirty="0"/>
              <a:t>Instruction-level parallelism (ILP)</a:t>
            </a:r>
          </a:p>
          <a:p>
            <a:pPr marL="741363" lvl="1" indent="-342900"/>
            <a:r>
              <a:rPr lang="en-GB" dirty="0"/>
              <a:t>Simple in-order superscalar processor</a:t>
            </a:r>
          </a:p>
          <a:p>
            <a:pPr>
              <a:buFont typeface="Arial" panose="020B0604020202020204" pitchFamily="34" charset="0"/>
              <a:buChar char="•"/>
            </a:pPr>
            <a:r>
              <a:rPr lang="en-GB" dirty="0"/>
              <a:t>Generic superscalar processor and its functional units</a:t>
            </a:r>
          </a:p>
          <a:p>
            <a:pPr marL="741363" lvl="1" indent="-342900"/>
            <a:r>
              <a:rPr lang="en-GB" dirty="0"/>
              <a:t>Instruction fetch, register renaming, register data flow, data forwarding network</a:t>
            </a:r>
          </a:p>
          <a:p>
            <a:pPr marL="741363" lvl="1" indent="-342900"/>
            <a:r>
              <a:rPr lang="en-GB" dirty="0"/>
              <a:t>Loads and stores, exceptions and speculation, reorder buffer, unified register file approach, handling mispredicted branches</a:t>
            </a:r>
          </a:p>
          <a:p>
            <a:pPr>
              <a:buFont typeface="Arial" panose="020B0604020202020204" pitchFamily="34" charset="0"/>
              <a:buChar char="•"/>
            </a:pPr>
            <a:r>
              <a:rPr lang="en-GB" dirty="0"/>
              <a:t>Limits to superscalar processor</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Register renaming may be performed in hardware at run-time.</a:t>
            </a:r>
          </a:p>
          <a:p>
            <a:pPr>
              <a:buFont typeface="Arial" panose="020B0604020202020204" pitchFamily="34" charset="0"/>
              <a:buChar char="•"/>
            </a:pPr>
            <a:r>
              <a:rPr lang="en-GB" dirty="0"/>
              <a:t>It provides each instruction with a unique physical destination register.</a:t>
            </a:r>
          </a:p>
          <a:p>
            <a:pPr>
              <a:buFont typeface="Arial" panose="020B0604020202020204" pitchFamily="34" charset="0"/>
              <a:buChar char="•"/>
            </a:pPr>
            <a:r>
              <a:rPr lang="en-GB" dirty="0"/>
              <a:t>Given enough physical registers, renaming can remove all name dependencies.</a:t>
            </a:r>
          </a:p>
          <a:p>
            <a:pPr>
              <a:buFont typeface="Arial" panose="020B0604020202020204" pitchFamily="34" charset="0"/>
              <a:buChar char="•"/>
            </a:pPr>
            <a:r>
              <a:rPr lang="en-GB" dirty="0"/>
              <a:t>The processor has many more physical registers than architectural ones, e.g.:</a:t>
            </a:r>
          </a:p>
          <a:p>
            <a:pPr marL="741363" lvl="1" indent="-342900"/>
            <a:r>
              <a:rPr lang="en-GB" dirty="0"/>
              <a:t>The A64 ISA provides 31 (64-bit) general-purpose registers that the compiler may use.</a:t>
            </a:r>
          </a:p>
          <a:p>
            <a:pPr marL="741363" lvl="1" indent="-342900"/>
            <a:r>
              <a:rPr lang="en-GB" dirty="0"/>
              <a:t>A high-performance superscalar Arm processor may provide 128 or more physical registers.</a:t>
            </a:r>
          </a:p>
          <a:p>
            <a:pPr>
              <a:buFont typeface="Arial" panose="020B0604020202020204" pitchFamily="34" charset="0"/>
              <a:buChar char="•"/>
            </a:pPr>
            <a:r>
              <a:rPr lang="en-GB" dirty="0"/>
              <a:t>The architectural register names are “renamed” to physical ones early in the pipeline.</a:t>
            </a:r>
            <a:endParaRPr lang="en-US" dirty="0"/>
          </a:p>
        </p:txBody>
      </p:sp>
    </p:spTree>
    <p:extLst>
      <p:ext uri="{BB962C8B-B14F-4D97-AF65-F5344CB8AC3E}">
        <p14:creationId xmlns:p14="http://schemas.microsoft.com/office/powerpoint/2010/main" val="23725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Generic Superscalar Processor</a:t>
            </a:r>
            <a:endParaRPr lang="en-US" dirty="0"/>
          </a:p>
        </p:txBody>
      </p:sp>
      <p:sp>
        <p:nvSpPr>
          <p:cNvPr id="4" name="Content Placeholder 3">
            <a:extLst>
              <a:ext uri="{FF2B5EF4-FFF2-40B4-BE49-F238E27FC236}">
                <a16:creationId xmlns:a16="http://schemas.microsoft.com/office/drawing/2014/main" id="{804AE5C6-1081-4936-A7BC-C6E1A7F9B086}"/>
              </a:ext>
            </a:extLst>
          </p:cNvPr>
          <p:cNvSpPr txBox="1">
            <a:spLocks/>
          </p:cNvSpPr>
          <p:nvPr/>
        </p:nvSpPr>
        <p:spPr>
          <a:xfrm>
            <a:off x="519013"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Fetch</a:t>
            </a:r>
          </a:p>
        </p:txBody>
      </p:sp>
      <p:cxnSp>
        <p:nvCxnSpPr>
          <p:cNvPr id="5" name="Straight Arrow Connector 4">
            <a:extLst>
              <a:ext uri="{FF2B5EF4-FFF2-40B4-BE49-F238E27FC236}">
                <a16:creationId xmlns:a16="http://schemas.microsoft.com/office/drawing/2014/main" id="{331049B6-4FBF-4248-8474-FA39917375B6}"/>
              </a:ext>
            </a:extLst>
          </p:cNvPr>
          <p:cNvCxnSpPr>
            <a:cxnSpLocks/>
          </p:cNvCxnSpPr>
          <p:nvPr/>
        </p:nvCxnSpPr>
        <p:spPr>
          <a:xfrm>
            <a:off x="177201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AC3C623-84D8-4BB7-9099-38C82F382A7A}"/>
              </a:ext>
            </a:extLst>
          </p:cNvPr>
          <p:cNvCxnSpPr/>
          <p:nvPr/>
        </p:nvCxnSpPr>
        <p:spPr>
          <a:xfrm flipH="1">
            <a:off x="193792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A0EA7E7-1A8D-45CD-85C8-C1B2D49EF17D}"/>
              </a:ext>
            </a:extLst>
          </p:cNvPr>
          <p:cNvSpPr txBox="1"/>
          <p:nvPr/>
        </p:nvSpPr>
        <p:spPr>
          <a:xfrm>
            <a:off x="202056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8" name="Content Placeholder 3">
            <a:extLst>
              <a:ext uri="{FF2B5EF4-FFF2-40B4-BE49-F238E27FC236}">
                <a16:creationId xmlns:a16="http://schemas.microsoft.com/office/drawing/2014/main" id="{52CE242B-E021-4042-B35A-A7348A833360}"/>
              </a:ext>
            </a:extLst>
          </p:cNvPr>
          <p:cNvSpPr txBox="1">
            <a:spLocks/>
          </p:cNvSpPr>
          <p:nvPr/>
        </p:nvSpPr>
        <p:spPr>
          <a:xfrm>
            <a:off x="2382947"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p:txBody>
      </p:sp>
      <p:sp>
        <p:nvSpPr>
          <p:cNvPr id="9" name="Content Placeholder 3">
            <a:extLst>
              <a:ext uri="{FF2B5EF4-FFF2-40B4-BE49-F238E27FC236}">
                <a16:creationId xmlns:a16="http://schemas.microsoft.com/office/drawing/2014/main" id="{AFACE19F-886D-4560-A018-57113188289D}"/>
              </a:ext>
            </a:extLst>
          </p:cNvPr>
          <p:cNvSpPr txBox="1">
            <a:spLocks/>
          </p:cNvSpPr>
          <p:nvPr/>
        </p:nvSpPr>
        <p:spPr>
          <a:xfrm>
            <a:off x="4245996"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Rename</a:t>
            </a:r>
          </a:p>
        </p:txBody>
      </p:sp>
      <p:cxnSp>
        <p:nvCxnSpPr>
          <p:cNvPr id="10" name="Straight Arrow Connector 9">
            <a:extLst>
              <a:ext uri="{FF2B5EF4-FFF2-40B4-BE49-F238E27FC236}">
                <a16:creationId xmlns:a16="http://schemas.microsoft.com/office/drawing/2014/main" id="{E79B3518-4C11-4932-BCE5-143C9232A587}"/>
              </a:ext>
            </a:extLst>
          </p:cNvPr>
          <p:cNvCxnSpPr>
            <a:cxnSpLocks/>
          </p:cNvCxnSpPr>
          <p:nvPr/>
        </p:nvCxnSpPr>
        <p:spPr>
          <a:xfrm>
            <a:off x="3633897" y="3067384"/>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76ACDA-7E7D-4196-A696-ABD858943E13}"/>
              </a:ext>
            </a:extLst>
          </p:cNvPr>
          <p:cNvCxnSpPr/>
          <p:nvPr/>
        </p:nvCxnSpPr>
        <p:spPr>
          <a:xfrm flipH="1">
            <a:off x="3799809" y="2937101"/>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85C1F2C-BDE1-49EA-84B9-F831A61AE07A}"/>
              </a:ext>
            </a:extLst>
          </p:cNvPr>
          <p:cNvSpPr txBox="1"/>
          <p:nvPr/>
        </p:nvSpPr>
        <p:spPr>
          <a:xfrm>
            <a:off x="3882443" y="2625459"/>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cxnSp>
        <p:nvCxnSpPr>
          <p:cNvPr id="13" name="Straight Arrow Connector 12">
            <a:extLst>
              <a:ext uri="{FF2B5EF4-FFF2-40B4-BE49-F238E27FC236}">
                <a16:creationId xmlns:a16="http://schemas.microsoft.com/office/drawing/2014/main" id="{9126F50E-E643-45CE-9C76-E2838A803DCF}"/>
              </a:ext>
            </a:extLst>
          </p:cNvPr>
          <p:cNvCxnSpPr>
            <a:cxnSpLocks/>
          </p:cNvCxnSpPr>
          <p:nvPr/>
        </p:nvCxnSpPr>
        <p:spPr>
          <a:xfrm>
            <a:off x="544699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AEBE01-F525-43DF-B41C-D57CCD5DB703}"/>
              </a:ext>
            </a:extLst>
          </p:cNvPr>
          <p:cNvCxnSpPr/>
          <p:nvPr/>
        </p:nvCxnSpPr>
        <p:spPr>
          <a:xfrm flipH="1">
            <a:off x="561290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005434-CB5C-43C2-8290-30F1F3C2391E}"/>
              </a:ext>
            </a:extLst>
          </p:cNvPr>
          <p:cNvSpPr txBox="1"/>
          <p:nvPr/>
        </p:nvSpPr>
        <p:spPr>
          <a:xfrm>
            <a:off x="569554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16" name="Content Placeholder 3">
            <a:extLst>
              <a:ext uri="{FF2B5EF4-FFF2-40B4-BE49-F238E27FC236}">
                <a16:creationId xmlns:a16="http://schemas.microsoft.com/office/drawing/2014/main" id="{D5468021-9729-4624-AB68-BC9C66CEA4A3}"/>
              </a:ext>
            </a:extLst>
          </p:cNvPr>
          <p:cNvSpPr txBox="1">
            <a:spLocks/>
          </p:cNvSpPr>
          <p:nvPr/>
        </p:nvSpPr>
        <p:spPr>
          <a:xfrm>
            <a:off x="6061545" y="2439464"/>
            <a:ext cx="1229097" cy="1227791"/>
          </a:xfrm>
          <a:prstGeom prst="rect">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Issue</a:t>
            </a:r>
          </a:p>
        </p:txBody>
      </p:sp>
      <p:cxnSp>
        <p:nvCxnSpPr>
          <p:cNvPr id="17" name="Straight Connector 16">
            <a:extLst>
              <a:ext uri="{FF2B5EF4-FFF2-40B4-BE49-F238E27FC236}">
                <a16:creationId xmlns:a16="http://schemas.microsoft.com/office/drawing/2014/main" id="{F6B87D22-A0DC-4EFC-8653-8F373EED110C}"/>
              </a:ext>
            </a:extLst>
          </p:cNvPr>
          <p:cNvCxnSpPr/>
          <p:nvPr/>
        </p:nvCxnSpPr>
        <p:spPr>
          <a:xfrm flipH="1">
            <a:off x="6061545" y="27568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050F97-E9D9-4BD5-BB81-DAC63378971C}"/>
              </a:ext>
            </a:extLst>
          </p:cNvPr>
          <p:cNvCxnSpPr/>
          <p:nvPr/>
        </p:nvCxnSpPr>
        <p:spPr>
          <a:xfrm flipH="1">
            <a:off x="6061545" y="2611435"/>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D2D6A6-83E0-48F4-B613-4EF0B5EA61D4}"/>
              </a:ext>
            </a:extLst>
          </p:cNvPr>
          <p:cNvCxnSpPr/>
          <p:nvPr/>
        </p:nvCxnSpPr>
        <p:spPr>
          <a:xfrm flipH="1">
            <a:off x="6061545" y="34680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CDDE9B-3BA7-4A81-89C2-4F4F1151B7AE}"/>
              </a:ext>
            </a:extLst>
          </p:cNvPr>
          <p:cNvCxnSpPr/>
          <p:nvPr/>
        </p:nvCxnSpPr>
        <p:spPr>
          <a:xfrm flipH="1">
            <a:off x="6075593" y="33029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F0D26FA8-DE69-4DE9-A364-552CE0887F66}"/>
              </a:ext>
            </a:extLst>
          </p:cNvPr>
          <p:cNvSpPr txBox="1">
            <a:spLocks/>
          </p:cNvSpPr>
          <p:nvPr/>
        </p:nvSpPr>
        <p:spPr>
          <a:xfrm>
            <a:off x="7877094" y="2453488"/>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Read</a:t>
            </a:r>
            <a:br>
              <a:rPr lang="en-GB" dirty="0"/>
            </a:br>
            <a:r>
              <a:rPr lang="en-GB" dirty="0"/>
              <a:t>Registers</a:t>
            </a:r>
          </a:p>
        </p:txBody>
      </p:sp>
      <p:sp>
        <p:nvSpPr>
          <p:cNvPr id="22" name="Content Placeholder 3">
            <a:extLst>
              <a:ext uri="{FF2B5EF4-FFF2-40B4-BE49-F238E27FC236}">
                <a16:creationId xmlns:a16="http://schemas.microsoft.com/office/drawing/2014/main" id="{98B219B6-5406-436A-A860-3FA8C8443CAC}"/>
              </a:ext>
            </a:extLst>
          </p:cNvPr>
          <p:cNvSpPr txBox="1">
            <a:spLocks/>
          </p:cNvSpPr>
          <p:nvPr/>
        </p:nvSpPr>
        <p:spPr>
          <a:xfrm>
            <a:off x="9475083" y="2455137"/>
            <a:ext cx="99867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FUs +</a:t>
            </a:r>
          </a:p>
          <a:p>
            <a:pPr algn="ctr"/>
            <a:r>
              <a:rPr lang="en-GB" dirty="0"/>
              <a:t>LS unit</a:t>
            </a:r>
          </a:p>
        </p:txBody>
      </p:sp>
      <p:sp>
        <p:nvSpPr>
          <p:cNvPr id="23" name="Content Placeholder 3">
            <a:extLst>
              <a:ext uri="{FF2B5EF4-FFF2-40B4-BE49-F238E27FC236}">
                <a16:creationId xmlns:a16="http://schemas.microsoft.com/office/drawing/2014/main" id="{F5E0A6D6-91CD-4ED3-9558-80F8F11518C3}"/>
              </a:ext>
            </a:extLst>
          </p:cNvPr>
          <p:cNvSpPr txBox="1">
            <a:spLocks/>
          </p:cNvSpPr>
          <p:nvPr/>
        </p:nvSpPr>
        <p:spPr>
          <a:xfrm>
            <a:off x="10654157" y="2455137"/>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Reg Write</a:t>
            </a:r>
          </a:p>
          <a:p>
            <a:pPr algn="ctr"/>
            <a:r>
              <a:rPr lang="en-GB" dirty="0"/>
              <a:t>Commit</a:t>
            </a:r>
          </a:p>
        </p:txBody>
      </p:sp>
      <p:cxnSp>
        <p:nvCxnSpPr>
          <p:cNvPr id="24" name="Straight Arrow Connector 23">
            <a:extLst>
              <a:ext uri="{FF2B5EF4-FFF2-40B4-BE49-F238E27FC236}">
                <a16:creationId xmlns:a16="http://schemas.microsoft.com/office/drawing/2014/main" id="{BA29C655-180B-4EAE-9CA2-7C5BB1B3348D}"/>
              </a:ext>
            </a:extLst>
          </p:cNvPr>
          <p:cNvCxnSpPr>
            <a:cxnSpLocks/>
          </p:cNvCxnSpPr>
          <p:nvPr/>
        </p:nvCxnSpPr>
        <p:spPr>
          <a:xfrm>
            <a:off x="7291872" y="3053035"/>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67EDB2-B736-4A8B-85B0-DDA9C014FEFF}"/>
              </a:ext>
            </a:extLst>
          </p:cNvPr>
          <p:cNvCxnSpPr/>
          <p:nvPr/>
        </p:nvCxnSpPr>
        <p:spPr>
          <a:xfrm flipH="1">
            <a:off x="7457784" y="2922752"/>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5715CD-CD9A-417B-867E-A0075EAD51B2}"/>
              </a:ext>
            </a:extLst>
          </p:cNvPr>
          <p:cNvSpPr txBox="1"/>
          <p:nvPr/>
        </p:nvSpPr>
        <p:spPr>
          <a:xfrm>
            <a:off x="7540418" y="2611110"/>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i</a:t>
            </a:r>
          </a:p>
        </p:txBody>
      </p:sp>
      <p:sp>
        <p:nvSpPr>
          <p:cNvPr id="27" name="Rectangle 26">
            <a:extLst>
              <a:ext uri="{FF2B5EF4-FFF2-40B4-BE49-F238E27FC236}">
                <a16:creationId xmlns:a16="http://schemas.microsoft.com/office/drawing/2014/main" id="{AC58357C-A280-4309-BDCD-4408414748E7}"/>
              </a:ext>
            </a:extLst>
          </p:cNvPr>
          <p:cNvSpPr/>
          <p:nvPr/>
        </p:nvSpPr>
        <p:spPr>
          <a:xfrm>
            <a:off x="9244661" y="2464025"/>
            <a:ext cx="230422" cy="1217253"/>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rPr>
              <a:t>DFN</a:t>
            </a:r>
          </a:p>
        </p:txBody>
      </p:sp>
      <p:sp>
        <p:nvSpPr>
          <p:cNvPr id="28" name="Rectangle 27">
            <a:extLst>
              <a:ext uri="{FF2B5EF4-FFF2-40B4-BE49-F238E27FC236}">
                <a16:creationId xmlns:a16="http://schemas.microsoft.com/office/drawing/2014/main" id="{5E058592-4239-4C40-894D-55D2479A0BAA}"/>
              </a:ext>
            </a:extLst>
          </p:cNvPr>
          <p:cNvSpPr/>
          <p:nvPr/>
        </p:nvSpPr>
        <p:spPr>
          <a:xfrm>
            <a:off x="923415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Data </a:t>
            </a:r>
          </a:p>
          <a:p>
            <a:pPr algn="ctr"/>
            <a:r>
              <a:rPr lang="en-GB" dirty="0">
                <a:solidFill>
                  <a:schemeClr val="accent1"/>
                </a:solidFill>
              </a:rPr>
              <a:t>Cache</a:t>
            </a:r>
          </a:p>
        </p:txBody>
      </p:sp>
      <p:sp>
        <p:nvSpPr>
          <p:cNvPr id="29" name="Rectangle 28">
            <a:extLst>
              <a:ext uri="{FF2B5EF4-FFF2-40B4-BE49-F238E27FC236}">
                <a16:creationId xmlns:a16="http://schemas.microsoft.com/office/drawing/2014/main" id="{9E84BB4D-22A2-4EB1-9798-BCD57E466942}"/>
              </a:ext>
            </a:extLst>
          </p:cNvPr>
          <p:cNvSpPr/>
          <p:nvPr/>
        </p:nvSpPr>
        <p:spPr>
          <a:xfrm>
            <a:off x="51901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Instruction</a:t>
            </a:r>
          </a:p>
          <a:p>
            <a:pPr algn="ctr"/>
            <a:r>
              <a:rPr lang="en-GB" dirty="0">
                <a:solidFill>
                  <a:schemeClr val="accent1"/>
                </a:solidFill>
              </a:rPr>
              <a:t>Cache</a:t>
            </a:r>
          </a:p>
        </p:txBody>
      </p:sp>
      <p:sp>
        <p:nvSpPr>
          <p:cNvPr id="30" name="TextBox 29">
            <a:extLst>
              <a:ext uri="{FF2B5EF4-FFF2-40B4-BE49-F238E27FC236}">
                <a16:creationId xmlns:a16="http://schemas.microsoft.com/office/drawing/2014/main" id="{D7131304-AD1D-4805-96BE-32E42AE5F05E}"/>
              </a:ext>
            </a:extLst>
          </p:cNvPr>
          <p:cNvSpPr txBox="1"/>
          <p:nvPr/>
        </p:nvSpPr>
        <p:spPr>
          <a:xfrm>
            <a:off x="9244661" y="1960620"/>
            <a:ext cx="122909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(Execute)</a:t>
            </a:r>
            <a:endParaRPr lang="en-GB" sz="2100" kern="1200" dirty="0">
              <a:solidFill>
                <a:schemeClr val="tx2"/>
              </a:solidFill>
              <a:latin typeface="+mn-lt"/>
              <a:ea typeface="+mn-ea"/>
              <a:cs typeface="+mn-cs"/>
            </a:endParaRPr>
          </a:p>
        </p:txBody>
      </p:sp>
      <p:sp>
        <p:nvSpPr>
          <p:cNvPr id="31" name="TextBox 30">
            <a:extLst>
              <a:ext uri="{FF2B5EF4-FFF2-40B4-BE49-F238E27FC236}">
                <a16:creationId xmlns:a16="http://schemas.microsoft.com/office/drawing/2014/main" id="{C4317683-710C-44BC-B1C9-EFB6C6204165}"/>
              </a:ext>
            </a:extLst>
          </p:cNvPr>
          <p:cNvSpPr txBox="1"/>
          <p:nvPr/>
        </p:nvSpPr>
        <p:spPr>
          <a:xfrm>
            <a:off x="8022739" y="5474221"/>
            <a:ext cx="3903363" cy="65864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LS unit = Load/Store unit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DFN = Data Forwarding Network</a:t>
            </a:r>
            <a:endParaRPr lang="en-GB" sz="2100" kern="1200" dirty="0">
              <a:solidFill>
                <a:schemeClr val="tx2"/>
              </a:solidFill>
              <a:latin typeface="+mn-lt"/>
              <a:ea typeface="+mn-ea"/>
              <a:cs typeface="+mn-cs"/>
            </a:endParaRPr>
          </a:p>
        </p:txBody>
      </p:sp>
      <p:sp>
        <p:nvSpPr>
          <p:cNvPr id="32" name="TextBox 31">
            <a:extLst>
              <a:ext uri="{FF2B5EF4-FFF2-40B4-BE49-F238E27FC236}">
                <a16:creationId xmlns:a16="http://schemas.microsoft.com/office/drawing/2014/main" id="{C60CBB72-2DF1-4346-8EA4-8DED30BD1068}"/>
              </a:ext>
            </a:extLst>
          </p:cNvPr>
          <p:cNvSpPr txBox="1"/>
          <p:nvPr/>
        </p:nvSpPr>
        <p:spPr>
          <a:xfrm>
            <a:off x="10391801" y="1944928"/>
            <a:ext cx="1800199"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(Writeback)</a:t>
            </a:r>
            <a:endParaRPr lang="en-GB" sz="2100" kern="1200" dirty="0">
              <a:solidFill>
                <a:schemeClr val="tx2"/>
              </a:solidFill>
              <a:latin typeface="+mn-lt"/>
              <a:ea typeface="+mn-ea"/>
              <a:cs typeface="+mn-cs"/>
            </a:endParaRPr>
          </a:p>
        </p:txBody>
      </p:sp>
      <p:cxnSp>
        <p:nvCxnSpPr>
          <p:cNvPr id="33" name="Straight Arrow Connector 32">
            <a:extLst>
              <a:ext uri="{FF2B5EF4-FFF2-40B4-BE49-F238E27FC236}">
                <a16:creationId xmlns:a16="http://schemas.microsoft.com/office/drawing/2014/main" id="{D7D79948-8F88-4C47-AEB1-04FEE5CCD3E0}"/>
              </a:ext>
            </a:extLst>
          </p:cNvPr>
          <p:cNvCxnSpPr>
            <a:stCxn id="29" idx="0"/>
            <a:endCxn id="4" idx="2"/>
          </p:cNvCxnSpPr>
          <p:nvPr/>
        </p:nvCxnSpPr>
        <p:spPr>
          <a:xfrm flipV="1">
            <a:off x="1133561" y="3667255"/>
            <a:ext cx="1" cy="525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5555CBB-A046-4ABF-B8F5-FA4FE53E01FA}"/>
              </a:ext>
            </a:extLst>
          </p:cNvPr>
          <p:cNvCxnSpPr>
            <a:cxnSpLocks/>
            <a:stCxn id="28" idx="0"/>
          </p:cNvCxnSpPr>
          <p:nvPr/>
        </p:nvCxnSpPr>
        <p:spPr>
          <a:xfrm flipV="1">
            <a:off x="9848701" y="3700907"/>
            <a:ext cx="1" cy="49223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B09D1DC-4379-4FF5-845C-EEEB29FBDAD2}"/>
              </a:ext>
            </a:extLst>
          </p:cNvPr>
          <p:cNvSpPr/>
          <p:nvPr/>
        </p:nvSpPr>
        <p:spPr>
          <a:xfrm>
            <a:off x="4041254" y="2060848"/>
            <a:ext cx="1570424" cy="2132289"/>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8864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cxnSp>
        <p:nvCxnSpPr>
          <p:cNvPr id="4" name="Straight Connector 3">
            <a:extLst>
              <a:ext uri="{FF2B5EF4-FFF2-40B4-BE49-F238E27FC236}">
                <a16:creationId xmlns:a16="http://schemas.microsoft.com/office/drawing/2014/main" id="{06492D4E-A15E-4741-976D-FA4767BC2013}"/>
              </a:ext>
            </a:extLst>
          </p:cNvPr>
          <p:cNvCxnSpPr>
            <a:cxnSpLocks/>
          </p:cNvCxnSpPr>
          <p:nvPr/>
        </p:nvCxnSpPr>
        <p:spPr>
          <a:xfrm>
            <a:off x="8073957" y="1844824"/>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A929CF-7D5A-411F-A767-0D14390FBA11}"/>
              </a:ext>
            </a:extLst>
          </p:cNvPr>
          <p:cNvSpPr txBox="1"/>
          <p:nvPr/>
        </p:nvSpPr>
        <p:spPr>
          <a:xfrm>
            <a:off x="894945"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Before register renaming</a:t>
            </a:r>
          </a:p>
        </p:txBody>
      </p:sp>
      <p:sp>
        <p:nvSpPr>
          <p:cNvPr id="6" name="TextBox 5">
            <a:extLst>
              <a:ext uri="{FF2B5EF4-FFF2-40B4-BE49-F238E27FC236}">
                <a16:creationId xmlns:a16="http://schemas.microsoft.com/office/drawing/2014/main" id="{9839F402-E601-45A4-8862-BCA9C138CFCB}"/>
              </a:ext>
            </a:extLst>
          </p:cNvPr>
          <p:cNvSpPr txBox="1"/>
          <p:nvPr/>
        </p:nvSpPr>
        <p:spPr>
          <a:xfrm>
            <a:off x="8634920"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dirty="0">
                <a:solidFill>
                  <a:schemeClr val="tx2"/>
                </a:solidFill>
                <a:latin typeface="+mn-lt"/>
                <a:ea typeface="+mn-ea"/>
              </a:rPr>
              <a:t>After</a:t>
            </a:r>
            <a:r>
              <a:rPr lang="en-GB" sz="2800" b="1" kern="1200" dirty="0">
                <a:solidFill>
                  <a:schemeClr val="tx2"/>
                </a:solidFill>
                <a:latin typeface="+mn-lt"/>
                <a:ea typeface="+mn-ea"/>
                <a:cs typeface="+mn-cs"/>
              </a:rPr>
              <a:t> register renaming</a:t>
            </a:r>
          </a:p>
        </p:txBody>
      </p:sp>
      <p:sp>
        <p:nvSpPr>
          <p:cNvPr id="7" name="TextBox 6">
            <a:extLst>
              <a:ext uri="{FF2B5EF4-FFF2-40B4-BE49-F238E27FC236}">
                <a16:creationId xmlns:a16="http://schemas.microsoft.com/office/drawing/2014/main" id="{F83928B0-AF9D-416B-BED8-95E9C65517AB}"/>
              </a:ext>
            </a:extLst>
          </p:cNvPr>
          <p:cNvSpPr txBox="1"/>
          <p:nvPr/>
        </p:nvSpPr>
        <p:spPr>
          <a:xfrm>
            <a:off x="3324653" y="5958874"/>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Register Map Table</a:t>
            </a:r>
          </a:p>
        </p:txBody>
      </p:sp>
      <p:sp>
        <p:nvSpPr>
          <p:cNvPr id="8" name="TextBox 7">
            <a:extLst>
              <a:ext uri="{FF2B5EF4-FFF2-40B4-BE49-F238E27FC236}">
                <a16:creationId xmlns:a16="http://schemas.microsoft.com/office/drawing/2014/main" id="{B75ED918-D20B-4A6D-9B32-E8D3A52296A8}"/>
              </a:ext>
            </a:extLst>
          </p:cNvPr>
          <p:cNvSpPr txBox="1"/>
          <p:nvPr/>
        </p:nvSpPr>
        <p:spPr>
          <a:xfrm>
            <a:off x="5179672" y="5005427"/>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Free Register List</a:t>
            </a:r>
          </a:p>
        </p:txBody>
      </p:sp>
      <p:sp>
        <p:nvSpPr>
          <p:cNvPr id="9" name="TextBox 8">
            <a:extLst>
              <a:ext uri="{FF2B5EF4-FFF2-40B4-BE49-F238E27FC236}">
                <a16:creationId xmlns:a16="http://schemas.microsoft.com/office/drawing/2014/main" id="{7F7C01FD-7F88-4B58-9E6A-BA0EA63856B4}"/>
              </a:ext>
            </a:extLst>
          </p:cNvPr>
          <p:cNvSpPr txBox="1"/>
          <p:nvPr/>
        </p:nvSpPr>
        <p:spPr>
          <a:xfrm>
            <a:off x="760192" y="2999620"/>
            <a:ext cx="2743197"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X2, X2, X1</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X3, X2, X5</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X2, X4, X1 </a:t>
            </a:r>
          </a:p>
        </p:txBody>
      </p:sp>
      <p:sp>
        <p:nvSpPr>
          <p:cNvPr id="10" name="TextBox 9">
            <a:extLst>
              <a:ext uri="{FF2B5EF4-FFF2-40B4-BE49-F238E27FC236}">
                <a16:creationId xmlns:a16="http://schemas.microsoft.com/office/drawing/2014/main" id="{C2667700-D069-4AC7-9D61-9068CC1A3CD8}"/>
              </a:ext>
            </a:extLst>
          </p:cNvPr>
          <p:cNvSpPr txBox="1"/>
          <p:nvPr/>
        </p:nvSpPr>
        <p:spPr>
          <a:xfrm>
            <a:off x="8450095" y="2999620"/>
            <a:ext cx="3334533"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P__, P34, P__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P__, P__, P__</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a:t>
            </a:r>
            <a:r>
              <a:rPr lang="en-GB" sz="2400" dirty="0">
                <a:solidFill>
                  <a:schemeClr val="tx2"/>
                </a:solidFill>
                <a:latin typeface="Courier New" panose="02070309020205020404" pitchFamily="49" charset="0"/>
                <a:ea typeface="+mn-ea"/>
                <a:cs typeface="Courier New" panose="02070309020205020404" pitchFamily="49" charset="0"/>
              </a:rPr>
              <a:t>P__, P__, P__</a:t>
            </a:r>
            <a:endParaRPr lang="en-GB" sz="2400" kern="1200" dirty="0">
              <a:solidFill>
                <a:schemeClr val="tx2"/>
              </a:solidFill>
              <a:latin typeface="Courier New" panose="02070309020205020404" pitchFamily="49" charset="0"/>
              <a:ea typeface="+mn-ea"/>
              <a:cs typeface="Courier New" panose="02070309020205020404" pitchFamily="49" charset="0"/>
            </a:endParaRPr>
          </a:p>
        </p:txBody>
      </p:sp>
      <p:cxnSp>
        <p:nvCxnSpPr>
          <p:cNvPr id="11" name="Straight Connector 10">
            <a:extLst>
              <a:ext uri="{FF2B5EF4-FFF2-40B4-BE49-F238E27FC236}">
                <a16:creationId xmlns:a16="http://schemas.microsoft.com/office/drawing/2014/main" id="{C93AB76D-1812-4D13-8270-CA5EFA83619B}"/>
              </a:ext>
            </a:extLst>
          </p:cNvPr>
          <p:cNvCxnSpPr/>
          <p:nvPr/>
        </p:nvCxnSpPr>
        <p:spPr>
          <a:xfrm>
            <a:off x="4521200" y="32849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C97347-48CB-431E-9821-B9070CD82944}"/>
              </a:ext>
            </a:extLst>
          </p:cNvPr>
          <p:cNvCxnSpPr/>
          <p:nvPr/>
        </p:nvCxnSpPr>
        <p:spPr>
          <a:xfrm>
            <a:off x="4521200" y="36450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95BE0F-4406-4C92-94D8-E0E24EBE6D5D}"/>
              </a:ext>
            </a:extLst>
          </p:cNvPr>
          <p:cNvCxnSpPr/>
          <p:nvPr/>
        </p:nvCxnSpPr>
        <p:spPr>
          <a:xfrm>
            <a:off x="4521200" y="400506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2B4010-9D6F-4877-8412-75EE4AD76325}"/>
              </a:ext>
            </a:extLst>
          </p:cNvPr>
          <p:cNvCxnSpPr/>
          <p:nvPr/>
        </p:nvCxnSpPr>
        <p:spPr>
          <a:xfrm>
            <a:off x="4521200" y="436510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04AB73-9B62-44D2-92A9-1CECDB6476BC}"/>
              </a:ext>
            </a:extLst>
          </p:cNvPr>
          <p:cNvCxnSpPr/>
          <p:nvPr/>
        </p:nvCxnSpPr>
        <p:spPr>
          <a:xfrm>
            <a:off x="4521200" y="472514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4CB498-2007-4BCA-ACA9-BB0BFD0FF3AF}"/>
              </a:ext>
            </a:extLst>
          </p:cNvPr>
          <p:cNvCxnSpPr/>
          <p:nvPr/>
        </p:nvCxnSpPr>
        <p:spPr>
          <a:xfrm>
            <a:off x="4521200" y="50851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0F641C-1472-4F35-A309-064C218D07FE}"/>
              </a:ext>
            </a:extLst>
          </p:cNvPr>
          <p:cNvCxnSpPr/>
          <p:nvPr/>
        </p:nvCxnSpPr>
        <p:spPr>
          <a:xfrm>
            <a:off x="4521200" y="54452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D8505F-10C8-400F-B0DA-DF9CF9AB1611}"/>
              </a:ext>
            </a:extLst>
          </p:cNvPr>
          <p:cNvCxnSpPr>
            <a:cxnSpLocks/>
          </p:cNvCxnSpPr>
          <p:nvPr/>
        </p:nvCxnSpPr>
        <p:spPr>
          <a:xfrm flipH="1" flipV="1">
            <a:off x="5171404" y="3645024"/>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F425D4-28AE-493D-8E86-1355DC349A4C}"/>
              </a:ext>
            </a:extLst>
          </p:cNvPr>
          <p:cNvCxnSpPr>
            <a:cxnSpLocks/>
          </p:cNvCxnSpPr>
          <p:nvPr/>
        </p:nvCxnSpPr>
        <p:spPr>
          <a:xfrm flipH="1" flipV="1">
            <a:off x="4518616" y="3645024"/>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79BE6E-B51F-43F5-82D4-BD1C2DC93BE0}"/>
              </a:ext>
            </a:extLst>
          </p:cNvPr>
          <p:cNvCxnSpPr>
            <a:cxnSpLocks/>
          </p:cNvCxnSpPr>
          <p:nvPr/>
        </p:nvCxnSpPr>
        <p:spPr>
          <a:xfrm flipV="1">
            <a:off x="4517324" y="2936225"/>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F20B2D-A98C-4B6A-A727-18E292C38FC6}"/>
              </a:ext>
            </a:extLst>
          </p:cNvPr>
          <p:cNvCxnSpPr>
            <a:cxnSpLocks/>
          </p:cNvCxnSpPr>
          <p:nvPr/>
        </p:nvCxnSpPr>
        <p:spPr>
          <a:xfrm>
            <a:off x="4518616" y="5799221"/>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D2D28A-EF2E-4E08-8131-F4F5E108C5B0}"/>
              </a:ext>
            </a:extLst>
          </p:cNvPr>
          <p:cNvCxnSpPr/>
          <p:nvPr/>
        </p:nvCxnSpPr>
        <p:spPr>
          <a:xfrm>
            <a:off x="4517324"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4195AD-3045-41A1-94E2-717362E1C080}"/>
              </a:ext>
            </a:extLst>
          </p:cNvPr>
          <p:cNvCxnSpPr/>
          <p:nvPr/>
        </p:nvCxnSpPr>
        <p:spPr>
          <a:xfrm>
            <a:off x="5167012"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F9626FF-F9BE-4BA6-AAA7-CD1F662E0418}"/>
              </a:ext>
            </a:extLst>
          </p:cNvPr>
          <p:cNvCxnSpPr>
            <a:cxnSpLocks/>
          </p:cNvCxnSpPr>
          <p:nvPr/>
        </p:nvCxnSpPr>
        <p:spPr>
          <a:xfrm>
            <a:off x="5167012"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DA7653-2653-4DBD-9EC0-3FF6E2B1D7BC}"/>
              </a:ext>
            </a:extLst>
          </p:cNvPr>
          <p:cNvCxnSpPr>
            <a:cxnSpLocks/>
          </p:cNvCxnSpPr>
          <p:nvPr/>
        </p:nvCxnSpPr>
        <p:spPr>
          <a:xfrm>
            <a:off x="4517324"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473A4E-96DE-4A7E-92DD-A178BE4FABE2}"/>
              </a:ext>
            </a:extLst>
          </p:cNvPr>
          <p:cNvSpPr txBox="1"/>
          <p:nvPr/>
        </p:nvSpPr>
        <p:spPr>
          <a:xfrm>
            <a:off x="4204637" y="5477900"/>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X1</a:t>
            </a:r>
          </a:p>
        </p:txBody>
      </p:sp>
      <p:sp>
        <p:nvSpPr>
          <p:cNvPr id="27" name="TextBox 26">
            <a:extLst>
              <a:ext uri="{FF2B5EF4-FFF2-40B4-BE49-F238E27FC236}">
                <a16:creationId xmlns:a16="http://schemas.microsoft.com/office/drawing/2014/main" id="{623A225E-02EA-4F9C-A863-185244E809C0}"/>
              </a:ext>
            </a:extLst>
          </p:cNvPr>
          <p:cNvSpPr txBox="1"/>
          <p:nvPr/>
        </p:nvSpPr>
        <p:spPr>
          <a:xfrm>
            <a:off x="4201491" y="4059245"/>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X5</a:t>
            </a:r>
          </a:p>
        </p:txBody>
      </p:sp>
      <p:sp>
        <p:nvSpPr>
          <p:cNvPr id="28" name="TextBox 27">
            <a:extLst>
              <a:ext uri="{FF2B5EF4-FFF2-40B4-BE49-F238E27FC236}">
                <a16:creationId xmlns:a16="http://schemas.microsoft.com/office/drawing/2014/main" id="{42EAC9D1-1607-408C-9AAA-69313D1C221C}"/>
              </a:ext>
            </a:extLst>
          </p:cNvPr>
          <p:cNvSpPr txBox="1"/>
          <p:nvPr/>
        </p:nvSpPr>
        <p:spPr>
          <a:xfrm>
            <a:off x="4195939" y="4424792"/>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X4</a:t>
            </a:r>
          </a:p>
        </p:txBody>
      </p:sp>
      <p:sp>
        <p:nvSpPr>
          <p:cNvPr id="29" name="TextBox 28">
            <a:extLst>
              <a:ext uri="{FF2B5EF4-FFF2-40B4-BE49-F238E27FC236}">
                <a16:creationId xmlns:a16="http://schemas.microsoft.com/office/drawing/2014/main" id="{628BC373-5464-4D6F-AA4C-F7E7BB0BBC08}"/>
              </a:ext>
            </a:extLst>
          </p:cNvPr>
          <p:cNvSpPr txBox="1"/>
          <p:nvPr/>
        </p:nvSpPr>
        <p:spPr>
          <a:xfrm>
            <a:off x="4209761" y="4777654"/>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X3</a:t>
            </a:r>
          </a:p>
        </p:txBody>
      </p:sp>
      <p:sp>
        <p:nvSpPr>
          <p:cNvPr id="30" name="TextBox 29">
            <a:extLst>
              <a:ext uri="{FF2B5EF4-FFF2-40B4-BE49-F238E27FC236}">
                <a16:creationId xmlns:a16="http://schemas.microsoft.com/office/drawing/2014/main" id="{3B1989DB-4D87-42A5-A401-F5C106FB5DCB}"/>
              </a:ext>
            </a:extLst>
          </p:cNvPr>
          <p:cNvSpPr txBox="1"/>
          <p:nvPr/>
        </p:nvSpPr>
        <p:spPr>
          <a:xfrm>
            <a:off x="4201021" y="5149305"/>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X2</a:t>
            </a:r>
          </a:p>
        </p:txBody>
      </p:sp>
      <p:sp>
        <p:nvSpPr>
          <p:cNvPr id="31" name="TextBox 30">
            <a:extLst>
              <a:ext uri="{FF2B5EF4-FFF2-40B4-BE49-F238E27FC236}">
                <a16:creationId xmlns:a16="http://schemas.microsoft.com/office/drawing/2014/main" id="{7DA39105-5F39-41CF-8587-B519AF32B8D9}"/>
              </a:ext>
            </a:extLst>
          </p:cNvPr>
          <p:cNvSpPr txBox="1"/>
          <p:nvPr/>
        </p:nvSpPr>
        <p:spPr>
          <a:xfrm>
            <a:off x="4301965" y="3110605"/>
            <a:ext cx="177670"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p>
        </p:txBody>
      </p:sp>
      <p:sp>
        <p:nvSpPr>
          <p:cNvPr id="32" name="TextBox 31">
            <a:extLst>
              <a:ext uri="{FF2B5EF4-FFF2-40B4-BE49-F238E27FC236}">
                <a16:creationId xmlns:a16="http://schemas.microsoft.com/office/drawing/2014/main" id="{E9F92EB7-CCCF-4223-B855-D047100BB01A}"/>
              </a:ext>
            </a:extLst>
          </p:cNvPr>
          <p:cNvSpPr txBox="1"/>
          <p:nvPr/>
        </p:nvSpPr>
        <p:spPr>
          <a:xfrm>
            <a:off x="4637318" y="5477900"/>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P23</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3" name="TextBox 32">
            <a:extLst>
              <a:ext uri="{FF2B5EF4-FFF2-40B4-BE49-F238E27FC236}">
                <a16:creationId xmlns:a16="http://schemas.microsoft.com/office/drawing/2014/main" id="{9EAF33D3-7CAF-4947-95CC-D7EB52BA6F9B}"/>
              </a:ext>
            </a:extLst>
          </p:cNvPr>
          <p:cNvSpPr txBox="1"/>
          <p:nvPr/>
        </p:nvSpPr>
        <p:spPr>
          <a:xfrm>
            <a:off x="4635380" y="5146444"/>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latin typeface="Courier New" panose="02070309020205020404" pitchFamily="49" charset="0"/>
                <a:ea typeface="+mn-ea"/>
                <a:cs typeface="Courier New" panose="02070309020205020404" pitchFamily="49" charset="0"/>
              </a:rPr>
              <a:t>P34</a:t>
            </a:r>
            <a:endParaRPr lang="en-GB" kern="1200" dirty="0">
              <a:latin typeface="Courier New" panose="02070309020205020404" pitchFamily="49" charset="0"/>
              <a:ea typeface="+mn-ea"/>
              <a:cs typeface="Courier New" panose="02070309020205020404" pitchFamily="49" charset="0"/>
            </a:endParaRPr>
          </a:p>
        </p:txBody>
      </p:sp>
      <p:sp>
        <p:nvSpPr>
          <p:cNvPr id="34" name="TextBox 33">
            <a:extLst>
              <a:ext uri="{FF2B5EF4-FFF2-40B4-BE49-F238E27FC236}">
                <a16:creationId xmlns:a16="http://schemas.microsoft.com/office/drawing/2014/main" id="{C282F928-49C7-4A2A-8D9D-A806163EC276}"/>
              </a:ext>
            </a:extLst>
          </p:cNvPr>
          <p:cNvSpPr txBox="1"/>
          <p:nvPr/>
        </p:nvSpPr>
        <p:spPr>
          <a:xfrm>
            <a:off x="4712577" y="4782092"/>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P9</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5" name="TextBox 34">
            <a:extLst>
              <a:ext uri="{FF2B5EF4-FFF2-40B4-BE49-F238E27FC236}">
                <a16:creationId xmlns:a16="http://schemas.microsoft.com/office/drawing/2014/main" id="{2A179D22-44D2-44B1-8199-10B2FC4B2EAE}"/>
              </a:ext>
            </a:extLst>
          </p:cNvPr>
          <p:cNvSpPr txBox="1"/>
          <p:nvPr/>
        </p:nvSpPr>
        <p:spPr>
          <a:xfrm>
            <a:off x="4717204" y="4423550"/>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P7</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6" name="TextBox 35">
            <a:extLst>
              <a:ext uri="{FF2B5EF4-FFF2-40B4-BE49-F238E27FC236}">
                <a16:creationId xmlns:a16="http://schemas.microsoft.com/office/drawing/2014/main" id="{663FF095-5E94-4722-A0B3-9F2DFCD99302}"/>
              </a:ext>
            </a:extLst>
          </p:cNvPr>
          <p:cNvSpPr txBox="1"/>
          <p:nvPr/>
        </p:nvSpPr>
        <p:spPr>
          <a:xfrm>
            <a:off x="4704307" y="4076205"/>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P5</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37" name="Straight Connector 36">
            <a:extLst>
              <a:ext uri="{FF2B5EF4-FFF2-40B4-BE49-F238E27FC236}">
                <a16:creationId xmlns:a16="http://schemas.microsoft.com/office/drawing/2014/main" id="{6B2AA889-C302-4D53-9CCA-A769ECFA277D}"/>
              </a:ext>
            </a:extLst>
          </p:cNvPr>
          <p:cNvCxnSpPr/>
          <p:nvPr/>
        </p:nvCxnSpPr>
        <p:spPr>
          <a:xfrm>
            <a:off x="6374785" y="19678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2098B94-5B62-40C9-87A6-7AAAE75DE15E}"/>
              </a:ext>
            </a:extLst>
          </p:cNvPr>
          <p:cNvCxnSpPr/>
          <p:nvPr/>
        </p:nvCxnSpPr>
        <p:spPr>
          <a:xfrm>
            <a:off x="6374785" y="23279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1CCF07-734B-4D06-B1DA-9FFCE263802C}"/>
              </a:ext>
            </a:extLst>
          </p:cNvPr>
          <p:cNvCxnSpPr/>
          <p:nvPr/>
        </p:nvCxnSpPr>
        <p:spPr>
          <a:xfrm>
            <a:off x="6374785" y="268794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74F021-DE1D-4FAF-BBC9-743711990F75}"/>
              </a:ext>
            </a:extLst>
          </p:cNvPr>
          <p:cNvCxnSpPr/>
          <p:nvPr/>
        </p:nvCxnSpPr>
        <p:spPr>
          <a:xfrm>
            <a:off x="6374785" y="304798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5D6009-1A49-427B-9AE1-121A4FE8988D}"/>
              </a:ext>
            </a:extLst>
          </p:cNvPr>
          <p:cNvCxnSpPr/>
          <p:nvPr/>
        </p:nvCxnSpPr>
        <p:spPr>
          <a:xfrm>
            <a:off x="6374785" y="340802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9845E5-E580-4EB8-8909-AB8896F7766A}"/>
              </a:ext>
            </a:extLst>
          </p:cNvPr>
          <p:cNvCxnSpPr/>
          <p:nvPr/>
        </p:nvCxnSpPr>
        <p:spPr>
          <a:xfrm>
            <a:off x="6374785" y="37680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5BE736C-5322-44B2-8933-BE755FB67D52}"/>
              </a:ext>
            </a:extLst>
          </p:cNvPr>
          <p:cNvCxnSpPr/>
          <p:nvPr/>
        </p:nvCxnSpPr>
        <p:spPr>
          <a:xfrm>
            <a:off x="6374785" y="41281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36E24F-2B73-46D9-B8EB-DD637F111D8F}"/>
              </a:ext>
            </a:extLst>
          </p:cNvPr>
          <p:cNvCxnSpPr>
            <a:cxnSpLocks/>
          </p:cNvCxnSpPr>
          <p:nvPr/>
        </p:nvCxnSpPr>
        <p:spPr>
          <a:xfrm flipH="1" flipV="1">
            <a:off x="7024989" y="2327901"/>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380B46-4B45-432B-813F-00CF3D64C8F0}"/>
              </a:ext>
            </a:extLst>
          </p:cNvPr>
          <p:cNvCxnSpPr>
            <a:cxnSpLocks/>
          </p:cNvCxnSpPr>
          <p:nvPr/>
        </p:nvCxnSpPr>
        <p:spPr>
          <a:xfrm flipH="1" flipV="1">
            <a:off x="6372201" y="2327901"/>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6DB95B-19FD-4082-859A-28138EA1DC96}"/>
              </a:ext>
            </a:extLst>
          </p:cNvPr>
          <p:cNvCxnSpPr>
            <a:cxnSpLocks/>
          </p:cNvCxnSpPr>
          <p:nvPr/>
        </p:nvCxnSpPr>
        <p:spPr>
          <a:xfrm flipV="1">
            <a:off x="6370909" y="1619102"/>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47CDCB-1C91-4BDD-AE97-1EEE9C2D6055}"/>
              </a:ext>
            </a:extLst>
          </p:cNvPr>
          <p:cNvCxnSpPr>
            <a:cxnSpLocks/>
          </p:cNvCxnSpPr>
          <p:nvPr/>
        </p:nvCxnSpPr>
        <p:spPr>
          <a:xfrm>
            <a:off x="6372201" y="4482098"/>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59A0AEC-E618-46DE-9D77-76BF46AA1526}"/>
              </a:ext>
            </a:extLst>
          </p:cNvPr>
          <p:cNvCxnSpPr/>
          <p:nvPr/>
        </p:nvCxnSpPr>
        <p:spPr>
          <a:xfrm>
            <a:off x="6370909"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4F57B1-8BAA-4364-8F9C-F7C7F20EDEA7}"/>
              </a:ext>
            </a:extLst>
          </p:cNvPr>
          <p:cNvCxnSpPr/>
          <p:nvPr/>
        </p:nvCxnSpPr>
        <p:spPr>
          <a:xfrm>
            <a:off x="7020597"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6CB582-0700-4B39-A1FD-729BB4065D89}"/>
              </a:ext>
            </a:extLst>
          </p:cNvPr>
          <p:cNvCxnSpPr>
            <a:cxnSpLocks/>
          </p:cNvCxnSpPr>
          <p:nvPr/>
        </p:nvCxnSpPr>
        <p:spPr>
          <a:xfrm>
            <a:off x="7020597"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1AB62E-F115-424F-A19D-CBC96A626D06}"/>
              </a:ext>
            </a:extLst>
          </p:cNvPr>
          <p:cNvCxnSpPr>
            <a:cxnSpLocks/>
          </p:cNvCxnSpPr>
          <p:nvPr/>
        </p:nvCxnSpPr>
        <p:spPr>
          <a:xfrm>
            <a:off x="6370909"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1E6868E-10D0-47EE-8B6A-856F41583D2E}"/>
              </a:ext>
            </a:extLst>
          </p:cNvPr>
          <p:cNvSpPr txBox="1"/>
          <p:nvPr/>
        </p:nvSpPr>
        <p:spPr>
          <a:xfrm>
            <a:off x="6490904" y="4160777"/>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latin typeface="Courier New" panose="02070309020205020404" pitchFamily="49" charset="0"/>
                <a:ea typeface="+mn-ea"/>
                <a:cs typeface="Courier New" panose="02070309020205020404" pitchFamily="49" charset="0"/>
              </a:rPr>
              <a:t>P17</a:t>
            </a:r>
          </a:p>
        </p:txBody>
      </p:sp>
      <p:sp>
        <p:nvSpPr>
          <p:cNvPr id="53" name="TextBox 52">
            <a:extLst>
              <a:ext uri="{FF2B5EF4-FFF2-40B4-BE49-F238E27FC236}">
                <a16:creationId xmlns:a16="http://schemas.microsoft.com/office/drawing/2014/main" id="{9105AAA5-41EE-4604-A9C9-D270C84EEB61}"/>
              </a:ext>
            </a:extLst>
          </p:cNvPr>
          <p:cNvSpPr txBox="1"/>
          <p:nvPr/>
        </p:nvSpPr>
        <p:spPr>
          <a:xfrm>
            <a:off x="6488965" y="3829321"/>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54" name="TextBox 53">
            <a:extLst>
              <a:ext uri="{FF2B5EF4-FFF2-40B4-BE49-F238E27FC236}">
                <a16:creationId xmlns:a16="http://schemas.microsoft.com/office/drawing/2014/main" id="{9360AE9C-BFBF-4CF3-BC0C-3A78166618A4}"/>
              </a:ext>
            </a:extLst>
          </p:cNvPr>
          <p:cNvSpPr txBox="1"/>
          <p:nvPr/>
        </p:nvSpPr>
        <p:spPr>
          <a:xfrm>
            <a:off x="6566162" y="3464969"/>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55" name="TextBox 54">
            <a:extLst>
              <a:ext uri="{FF2B5EF4-FFF2-40B4-BE49-F238E27FC236}">
                <a16:creationId xmlns:a16="http://schemas.microsoft.com/office/drawing/2014/main" id="{83257E77-F519-4DE4-92B8-D9A6B3E28A89}"/>
              </a:ext>
            </a:extLst>
          </p:cNvPr>
          <p:cNvSpPr txBox="1"/>
          <p:nvPr/>
        </p:nvSpPr>
        <p:spPr>
          <a:xfrm>
            <a:off x="6570790" y="3106427"/>
            <a:ext cx="275717"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P9</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56" name="Straight Connector 55">
            <a:extLst>
              <a:ext uri="{FF2B5EF4-FFF2-40B4-BE49-F238E27FC236}">
                <a16:creationId xmlns:a16="http://schemas.microsoft.com/office/drawing/2014/main" id="{A3458ACA-B4E3-48A8-BE18-8A089F497362}"/>
              </a:ext>
            </a:extLst>
          </p:cNvPr>
          <p:cNvCxnSpPr/>
          <p:nvPr/>
        </p:nvCxnSpPr>
        <p:spPr>
          <a:xfrm>
            <a:off x="5807968" y="1400783"/>
            <a:ext cx="8960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AF1594C-30BE-4EB9-997E-F72CA69F41D7}"/>
              </a:ext>
            </a:extLst>
          </p:cNvPr>
          <p:cNvCxnSpPr/>
          <p:nvPr/>
        </p:nvCxnSpPr>
        <p:spPr>
          <a:xfrm>
            <a:off x="6704021" y="1400783"/>
            <a:ext cx="0" cy="21831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641D93C-59CD-483F-86D2-CE2F97487E8C}"/>
              </a:ext>
            </a:extLst>
          </p:cNvPr>
          <p:cNvSpPr txBox="1"/>
          <p:nvPr/>
        </p:nvSpPr>
        <p:spPr>
          <a:xfrm>
            <a:off x="3604402" y="1170977"/>
            <a:ext cx="3035030" cy="575542"/>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New Free </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Physical Registers</a:t>
            </a:r>
          </a:p>
        </p:txBody>
      </p:sp>
      <p:sp>
        <p:nvSpPr>
          <p:cNvPr id="59" name="Oval 58">
            <a:extLst>
              <a:ext uri="{FF2B5EF4-FFF2-40B4-BE49-F238E27FC236}">
                <a16:creationId xmlns:a16="http://schemas.microsoft.com/office/drawing/2014/main" id="{ADE9A9CE-72FD-431B-948F-A5CD6BDA8DC6}"/>
              </a:ext>
            </a:extLst>
          </p:cNvPr>
          <p:cNvSpPr/>
          <p:nvPr/>
        </p:nvSpPr>
        <p:spPr>
          <a:xfrm>
            <a:off x="2140615" y="2836060"/>
            <a:ext cx="473383" cy="55148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Connector 59">
            <a:extLst>
              <a:ext uri="{FF2B5EF4-FFF2-40B4-BE49-F238E27FC236}">
                <a16:creationId xmlns:a16="http://schemas.microsoft.com/office/drawing/2014/main" id="{D03D819D-A948-496B-B41A-DC482F349274}"/>
              </a:ext>
            </a:extLst>
          </p:cNvPr>
          <p:cNvCxnSpPr>
            <a:cxnSpLocks/>
          </p:cNvCxnSpPr>
          <p:nvPr/>
        </p:nvCxnSpPr>
        <p:spPr>
          <a:xfrm>
            <a:off x="3863752" y="1832237"/>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B7982EA-BE5B-47BC-A0BD-4EE3801CBDB5}"/>
              </a:ext>
            </a:extLst>
          </p:cNvPr>
          <p:cNvCxnSpPr>
            <a:stCxn id="59" idx="5"/>
          </p:cNvCxnSpPr>
          <p:nvPr/>
        </p:nvCxnSpPr>
        <p:spPr>
          <a:xfrm>
            <a:off x="2544673" y="3306783"/>
            <a:ext cx="1515085" cy="194794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D8D2BCB-3359-44DD-A34A-74355AE739C0}"/>
              </a:ext>
            </a:extLst>
          </p:cNvPr>
          <p:cNvCxnSpPr>
            <a:cxnSpLocks/>
          </p:cNvCxnSpPr>
          <p:nvPr/>
        </p:nvCxnSpPr>
        <p:spPr>
          <a:xfrm flipV="1">
            <a:off x="5375920" y="3354593"/>
            <a:ext cx="4675465" cy="191996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D83593E7-101D-463C-9A98-F0D788D9D3F5}"/>
              </a:ext>
            </a:extLst>
          </p:cNvPr>
          <p:cNvSpPr/>
          <p:nvPr/>
        </p:nvSpPr>
        <p:spPr>
          <a:xfrm>
            <a:off x="10042167" y="2852936"/>
            <a:ext cx="659422" cy="55148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6044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cxnSp>
        <p:nvCxnSpPr>
          <p:cNvPr id="4" name="Straight Connector 3">
            <a:extLst>
              <a:ext uri="{FF2B5EF4-FFF2-40B4-BE49-F238E27FC236}">
                <a16:creationId xmlns:a16="http://schemas.microsoft.com/office/drawing/2014/main" id="{EF7743CC-2450-49A7-A2C4-E4F0B434FF5D}"/>
              </a:ext>
            </a:extLst>
          </p:cNvPr>
          <p:cNvCxnSpPr>
            <a:cxnSpLocks/>
          </p:cNvCxnSpPr>
          <p:nvPr/>
        </p:nvCxnSpPr>
        <p:spPr>
          <a:xfrm>
            <a:off x="8073957" y="1844824"/>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E06231-AED4-410D-8999-C70ED623BF17}"/>
              </a:ext>
            </a:extLst>
          </p:cNvPr>
          <p:cNvSpPr txBox="1"/>
          <p:nvPr/>
        </p:nvSpPr>
        <p:spPr>
          <a:xfrm>
            <a:off x="894945"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Before register renaming</a:t>
            </a:r>
          </a:p>
        </p:txBody>
      </p:sp>
      <p:sp>
        <p:nvSpPr>
          <p:cNvPr id="6" name="TextBox 5">
            <a:extLst>
              <a:ext uri="{FF2B5EF4-FFF2-40B4-BE49-F238E27FC236}">
                <a16:creationId xmlns:a16="http://schemas.microsoft.com/office/drawing/2014/main" id="{9D4D0E48-BDE8-4AA3-8C68-CA0D83B9766F}"/>
              </a:ext>
            </a:extLst>
          </p:cNvPr>
          <p:cNvSpPr txBox="1"/>
          <p:nvPr/>
        </p:nvSpPr>
        <p:spPr>
          <a:xfrm>
            <a:off x="8634920"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dirty="0">
                <a:solidFill>
                  <a:schemeClr val="tx2"/>
                </a:solidFill>
                <a:latin typeface="+mn-lt"/>
                <a:ea typeface="+mn-ea"/>
              </a:rPr>
              <a:t>After</a:t>
            </a:r>
            <a:r>
              <a:rPr lang="en-GB" sz="2800" b="1" kern="1200" dirty="0">
                <a:solidFill>
                  <a:schemeClr val="tx2"/>
                </a:solidFill>
                <a:latin typeface="+mn-lt"/>
                <a:ea typeface="+mn-ea"/>
                <a:cs typeface="+mn-cs"/>
              </a:rPr>
              <a:t> register renaming</a:t>
            </a:r>
          </a:p>
        </p:txBody>
      </p:sp>
      <p:sp>
        <p:nvSpPr>
          <p:cNvPr id="7" name="TextBox 6">
            <a:extLst>
              <a:ext uri="{FF2B5EF4-FFF2-40B4-BE49-F238E27FC236}">
                <a16:creationId xmlns:a16="http://schemas.microsoft.com/office/drawing/2014/main" id="{BF9F0263-31C3-4CEF-A484-9F155CC90365}"/>
              </a:ext>
            </a:extLst>
          </p:cNvPr>
          <p:cNvSpPr txBox="1"/>
          <p:nvPr/>
        </p:nvSpPr>
        <p:spPr>
          <a:xfrm>
            <a:off x="3324653" y="5958874"/>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Register Map Table</a:t>
            </a:r>
          </a:p>
        </p:txBody>
      </p:sp>
      <p:sp>
        <p:nvSpPr>
          <p:cNvPr id="8" name="TextBox 7">
            <a:extLst>
              <a:ext uri="{FF2B5EF4-FFF2-40B4-BE49-F238E27FC236}">
                <a16:creationId xmlns:a16="http://schemas.microsoft.com/office/drawing/2014/main" id="{C3B5E9FA-8058-4066-B914-0ECEF72874E9}"/>
              </a:ext>
            </a:extLst>
          </p:cNvPr>
          <p:cNvSpPr txBox="1"/>
          <p:nvPr/>
        </p:nvSpPr>
        <p:spPr>
          <a:xfrm>
            <a:off x="5179672" y="5005427"/>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Free Register List</a:t>
            </a:r>
          </a:p>
        </p:txBody>
      </p:sp>
      <p:sp>
        <p:nvSpPr>
          <p:cNvPr id="9" name="TextBox 8">
            <a:extLst>
              <a:ext uri="{FF2B5EF4-FFF2-40B4-BE49-F238E27FC236}">
                <a16:creationId xmlns:a16="http://schemas.microsoft.com/office/drawing/2014/main" id="{6B024512-D4DD-471A-B032-08D5146FB9F4}"/>
              </a:ext>
            </a:extLst>
          </p:cNvPr>
          <p:cNvSpPr txBox="1"/>
          <p:nvPr/>
        </p:nvSpPr>
        <p:spPr>
          <a:xfrm>
            <a:off x="760192" y="2999620"/>
            <a:ext cx="2743197"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X2, X2, X1</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X3, X2, X5</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X2, X4, X1 </a:t>
            </a:r>
          </a:p>
        </p:txBody>
      </p:sp>
      <p:sp>
        <p:nvSpPr>
          <p:cNvPr id="10" name="TextBox 9">
            <a:extLst>
              <a:ext uri="{FF2B5EF4-FFF2-40B4-BE49-F238E27FC236}">
                <a16:creationId xmlns:a16="http://schemas.microsoft.com/office/drawing/2014/main" id="{FBBEDFC0-4191-4715-B1FD-AC1D8CE6996A}"/>
              </a:ext>
            </a:extLst>
          </p:cNvPr>
          <p:cNvSpPr txBox="1"/>
          <p:nvPr/>
        </p:nvSpPr>
        <p:spPr>
          <a:xfrm>
            <a:off x="8450095" y="2999620"/>
            <a:ext cx="3334533"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P__, P34, P23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P__, P__, P__</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a:t>
            </a:r>
            <a:r>
              <a:rPr lang="en-GB" sz="2400" dirty="0">
                <a:solidFill>
                  <a:schemeClr val="tx2"/>
                </a:solidFill>
                <a:latin typeface="Courier New" panose="02070309020205020404" pitchFamily="49" charset="0"/>
                <a:ea typeface="+mn-ea"/>
                <a:cs typeface="Courier New" panose="02070309020205020404" pitchFamily="49" charset="0"/>
              </a:rPr>
              <a:t>P__, P__, P__</a:t>
            </a:r>
            <a:endParaRPr lang="en-GB" sz="2400" kern="1200" dirty="0">
              <a:solidFill>
                <a:schemeClr val="tx2"/>
              </a:solidFill>
              <a:latin typeface="Courier New" panose="02070309020205020404" pitchFamily="49" charset="0"/>
              <a:ea typeface="+mn-ea"/>
              <a:cs typeface="Courier New" panose="02070309020205020404" pitchFamily="49" charset="0"/>
            </a:endParaRPr>
          </a:p>
        </p:txBody>
      </p:sp>
      <p:cxnSp>
        <p:nvCxnSpPr>
          <p:cNvPr id="11" name="Straight Connector 10">
            <a:extLst>
              <a:ext uri="{FF2B5EF4-FFF2-40B4-BE49-F238E27FC236}">
                <a16:creationId xmlns:a16="http://schemas.microsoft.com/office/drawing/2014/main" id="{5BFE5FA0-9C1E-41A5-8149-A894C8442268}"/>
              </a:ext>
            </a:extLst>
          </p:cNvPr>
          <p:cNvCxnSpPr/>
          <p:nvPr/>
        </p:nvCxnSpPr>
        <p:spPr>
          <a:xfrm>
            <a:off x="4521200" y="32849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217472-29B2-468C-8AE9-533D17F35ECF}"/>
              </a:ext>
            </a:extLst>
          </p:cNvPr>
          <p:cNvCxnSpPr/>
          <p:nvPr/>
        </p:nvCxnSpPr>
        <p:spPr>
          <a:xfrm>
            <a:off x="4521200" y="36450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109483-A57C-458B-8A13-65D983800B0E}"/>
              </a:ext>
            </a:extLst>
          </p:cNvPr>
          <p:cNvCxnSpPr/>
          <p:nvPr/>
        </p:nvCxnSpPr>
        <p:spPr>
          <a:xfrm>
            <a:off x="4521200" y="400506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F894AB-41A8-43B2-A255-384898E6682A}"/>
              </a:ext>
            </a:extLst>
          </p:cNvPr>
          <p:cNvCxnSpPr/>
          <p:nvPr/>
        </p:nvCxnSpPr>
        <p:spPr>
          <a:xfrm>
            <a:off x="4521200" y="436510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AA8F01-5495-44FE-BAC6-C8FFEDA8AD9B}"/>
              </a:ext>
            </a:extLst>
          </p:cNvPr>
          <p:cNvCxnSpPr/>
          <p:nvPr/>
        </p:nvCxnSpPr>
        <p:spPr>
          <a:xfrm>
            <a:off x="4521200" y="472514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BEAB43-F624-4AE8-B9CF-CE3965C383AB}"/>
              </a:ext>
            </a:extLst>
          </p:cNvPr>
          <p:cNvCxnSpPr/>
          <p:nvPr/>
        </p:nvCxnSpPr>
        <p:spPr>
          <a:xfrm>
            <a:off x="4521200" y="50851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59D3A4-90A0-4E87-88A4-6D70B7D267E5}"/>
              </a:ext>
            </a:extLst>
          </p:cNvPr>
          <p:cNvCxnSpPr/>
          <p:nvPr/>
        </p:nvCxnSpPr>
        <p:spPr>
          <a:xfrm>
            <a:off x="4521200" y="54452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9F66A0-86C0-4A62-9165-79413B0A17A8}"/>
              </a:ext>
            </a:extLst>
          </p:cNvPr>
          <p:cNvCxnSpPr>
            <a:cxnSpLocks/>
          </p:cNvCxnSpPr>
          <p:nvPr/>
        </p:nvCxnSpPr>
        <p:spPr>
          <a:xfrm flipH="1" flipV="1">
            <a:off x="5171404" y="3645024"/>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090D76-56F5-4051-A687-63D0ACC3D121}"/>
              </a:ext>
            </a:extLst>
          </p:cNvPr>
          <p:cNvCxnSpPr>
            <a:cxnSpLocks/>
          </p:cNvCxnSpPr>
          <p:nvPr/>
        </p:nvCxnSpPr>
        <p:spPr>
          <a:xfrm flipH="1" flipV="1">
            <a:off x="4518616" y="3645024"/>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476ADC-6BDF-404F-871F-602BC6F61971}"/>
              </a:ext>
            </a:extLst>
          </p:cNvPr>
          <p:cNvCxnSpPr>
            <a:cxnSpLocks/>
          </p:cNvCxnSpPr>
          <p:nvPr/>
        </p:nvCxnSpPr>
        <p:spPr>
          <a:xfrm flipV="1">
            <a:off x="4517324" y="2936225"/>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540403-682C-440B-ACAB-FDD36A1E28CF}"/>
              </a:ext>
            </a:extLst>
          </p:cNvPr>
          <p:cNvCxnSpPr>
            <a:cxnSpLocks/>
          </p:cNvCxnSpPr>
          <p:nvPr/>
        </p:nvCxnSpPr>
        <p:spPr>
          <a:xfrm>
            <a:off x="4518616" y="5799221"/>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6FE84A-419C-4EF3-BC37-A74BC58592C5}"/>
              </a:ext>
            </a:extLst>
          </p:cNvPr>
          <p:cNvCxnSpPr/>
          <p:nvPr/>
        </p:nvCxnSpPr>
        <p:spPr>
          <a:xfrm>
            <a:off x="4517324"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EEE0A-5614-4C6E-ADA8-9E6F180532E4}"/>
              </a:ext>
            </a:extLst>
          </p:cNvPr>
          <p:cNvCxnSpPr/>
          <p:nvPr/>
        </p:nvCxnSpPr>
        <p:spPr>
          <a:xfrm>
            <a:off x="5167012"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E32EF4-4A14-4643-8E4B-D675EC4C5AFB}"/>
              </a:ext>
            </a:extLst>
          </p:cNvPr>
          <p:cNvCxnSpPr>
            <a:cxnSpLocks/>
          </p:cNvCxnSpPr>
          <p:nvPr/>
        </p:nvCxnSpPr>
        <p:spPr>
          <a:xfrm>
            <a:off x="5167012"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1FF8A0-BC02-4DE0-8213-F1599046133B}"/>
              </a:ext>
            </a:extLst>
          </p:cNvPr>
          <p:cNvCxnSpPr>
            <a:cxnSpLocks/>
          </p:cNvCxnSpPr>
          <p:nvPr/>
        </p:nvCxnSpPr>
        <p:spPr>
          <a:xfrm>
            <a:off x="4517324"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FD42099-05C1-4DE4-A56C-D33592A6ABFE}"/>
              </a:ext>
            </a:extLst>
          </p:cNvPr>
          <p:cNvSpPr txBox="1"/>
          <p:nvPr/>
        </p:nvSpPr>
        <p:spPr>
          <a:xfrm>
            <a:off x="4204637" y="5477900"/>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X1</a:t>
            </a:r>
          </a:p>
        </p:txBody>
      </p:sp>
      <p:sp>
        <p:nvSpPr>
          <p:cNvPr id="27" name="TextBox 26">
            <a:extLst>
              <a:ext uri="{FF2B5EF4-FFF2-40B4-BE49-F238E27FC236}">
                <a16:creationId xmlns:a16="http://schemas.microsoft.com/office/drawing/2014/main" id="{E8128B9A-D15F-4625-B507-C917A51505A8}"/>
              </a:ext>
            </a:extLst>
          </p:cNvPr>
          <p:cNvSpPr txBox="1"/>
          <p:nvPr/>
        </p:nvSpPr>
        <p:spPr>
          <a:xfrm>
            <a:off x="4201491" y="4059245"/>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X5</a:t>
            </a:r>
          </a:p>
        </p:txBody>
      </p:sp>
      <p:sp>
        <p:nvSpPr>
          <p:cNvPr id="28" name="TextBox 27">
            <a:extLst>
              <a:ext uri="{FF2B5EF4-FFF2-40B4-BE49-F238E27FC236}">
                <a16:creationId xmlns:a16="http://schemas.microsoft.com/office/drawing/2014/main" id="{0EF310C7-341F-4A12-84C0-050E56E899F0}"/>
              </a:ext>
            </a:extLst>
          </p:cNvPr>
          <p:cNvSpPr txBox="1"/>
          <p:nvPr/>
        </p:nvSpPr>
        <p:spPr>
          <a:xfrm>
            <a:off x="4195939" y="4424792"/>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X4</a:t>
            </a:r>
          </a:p>
        </p:txBody>
      </p:sp>
      <p:sp>
        <p:nvSpPr>
          <p:cNvPr id="29" name="TextBox 28">
            <a:extLst>
              <a:ext uri="{FF2B5EF4-FFF2-40B4-BE49-F238E27FC236}">
                <a16:creationId xmlns:a16="http://schemas.microsoft.com/office/drawing/2014/main" id="{8BE8940C-A64A-4270-B259-6483FE4B5494}"/>
              </a:ext>
            </a:extLst>
          </p:cNvPr>
          <p:cNvSpPr txBox="1"/>
          <p:nvPr/>
        </p:nvSpPr>
        <p:spPr>
          <a:xfrm>
            <a:off x="4209761" y="4777654"/>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X3</a:t>
            </a:r>
          </a:p>
        </p:txBody>
      </p:sp>
      <p:sp>
        <p:nvSpPr>
          <p:cNvPr id="30" name="TextBox 29">
            <a:extLst>
              <a:ext uri="{FF2B5EF4-FFF2-40B4-BE49-F238E27FC236}">
                <a16:creationId xmlns:a16="http://schemas.microsoft.com/office/drawing/2014/main" id="{0B317F72-E094-4627-92FF-213789713808}"/>
              </a:ext>
            </a:extLst>
          </p:cNvPr>
          <p:cNvSpPr txBox="1"/>
          <p:nvPr/>
        </p:nvSpPr>
        <p:spPr>
          <a:xfrm>
            <a:off x="4201021" y="5149305"/>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X2</a:t>
            </a:r>
          </a:p>
        </p:txBody>
      </p:sp>
      <p:sp>
        <p:nvSpPr>
          <p:cNvPr id="31" name="TextBox 30">
            <a:extLst>
              <a:ext uri="{FF2B5EF4-FFF2-40B4-BE49-F238E27FC236}">
                <a16:creationId xmlns:a16="http://schemas.microsoft.com/office/drawing/2014/main" id="{A413C7CE-3379-4C93-8557-879920BD716C}"/>
              </a:ext>
            </a:extLst>
          </p:cNvPr>
          <p:cNvSpPr txBox="1"/>
          <p:nvPr/>
        </p:nvSpPr>
        <p:spPr>
          <a:xfrm>
            <a:off x="4301965" y="3110605"/>
            <a:ext cx="177670"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p>
        </p:txBody>
      </p:sp>
      <p:sp>
        <p:nvSpPr>
          <p:cNvPr id="32" name="TextBox 31">
            <a:extLst>
              <a:ext uri="{FF2B5EF4-FFF2-40B4-BE49-F238E27FC236}">
                <a16:creationId xmlns:a16="http://schemas.microsoft.com/office/drawing/2014/main" id="{B9E5A62C-1F89-48C7-B166-CB770FFA13B6}"/>
              </a:ext>
            </a:extLst>
          </p:cNvPr>
          <p:cNvSpPr txBox="1"/>
          <p:nvPr/>
        </p:nvSpPr>
        <p:spPr>
          <a:xfrm>
            <a:off x="4637318" y="5477900"/>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P23</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3" name="TextBox 32">
            <a:extLst>
              <a:ext uri="{FF2B5EF4-FFF2-40B4-BE49-F238E27FC236}">
                <a16:creationId xmlns:a16="http://schemas.microsoft.com/office/drawing/2014/main" id="{B2AB0C98-63EC-4B32-B2F9-E6F14B4E9BD2}"/>
              </a:ext>
            </a:extLst>
          </p:cNvPr>
          <p:cNvSpPr txBox="1"/>
          <p:nvPr/>
        </p:nvSpPr>
        <p:spPr>
          <a:xfrm>
            <a:off x="4635380" y="5146444"/>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latin typeface="Courier New" panose="02070309020205020404" pitchFamily="49" charset="0"/>
                <a:ea typeface="+mn-ea"/>
                <a:cs typeface="Courier New" panose="02070309020205020404" pitchFamily="49" charset="0"/>
              </a:rPr>
              <a:t>P34</a:t>
            </a:r>
            <a:endParaRPr lang="en-GB" kern="1200" dirty="0">
              <a:latin typeface="Courier New" panose="02070309020205020404" pitchFamily="49" charset="0"/>
              <a:ea typeface="+mn-ea"/>
              <a:cs typeface="Courier New" panose="02070309020205020404" pitchFamily="49" charset="0"/>
            </a:endParaRPr>
          </a:p>
        </p:txBody>
      </p:sp>
      <p:sp>
        <p:nvSpPr>
          <p:cNvPr id="34" name="TextBox 33">
            <a:extLst>
              <a:ext uri="{FF2B5EF4-FFF2-40B4-BE49-F238E27FC236}">
                <a16:creationId xmlns:a16="http://schemas.microsoft.com/office/drawing/2014/main" id="{2ABA3043-033C-4FDA-9758-7BA5EC6CBD87}"/>
              </a:ext>
            </a:extLst>
          </p:cNvPr>
          <p:cNvSpPr txBox="1"/>
          <p:nvPr/>
        </p:nvSpPr>
        <p:spPr>
          <a:xfrm>
            <a:off x="4712577" y="4782092"/>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P9</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5" name="TextBox 34">
            <a:extLst>
              <a:ext uri="{FF2B5EF4-FFF2-40B4-BE49-F238E27FC236}">
                <a16:creationId xmlns:a16="http://schemas.microsoft.com/office/drawing/2014/main" id="{C0A20854-AFBE-4B45-A14B-CC47DA0B1E3B}"/>
              </a:ext>
            </a:extLst>
          </p:cNvPr>
          <p:cNvSpPr txBox="1"/>
          <p:nvPr/>
        </p:nvSpPr>
        <p:spPr>
          <a:xfrm>
            <a:off x="4717204" y="4423550"/>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P7</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6" name="TextBox 35">
            <a:extLst>
              <a:ext uri="{FF2B5EF4-FFF2-40B4-BE49-F238E27FC236}">
                <a16:creationId xmlns:a16="http://schemas.microsoft.com/office/drawing/2014/main" id="{729380B2-F10D-46C2-BF48-B3D5BED739FE}"/>
              </a:ext>
            </a:extLst>
          </p:cNvPr>
          <p:cNvSpPr txBox="1"/>
          <p:nvPr/>
        </p:nvSpPr>
        <p:spPr>
          <a:xfrm>
            <a:off x="4704307" y="4076205"/>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P5</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37" name="Straight Connector 36">
            <a:extLst>
              <a:ext uri="{FF2B5EF4-FFF2-40B4-BE49-F238E27FC236}">
                <a16:creationId xmlns:a16="http://schemas.microsoft.com/office/drawing/2014/main" id="{93C0BF99-B8E6-4BBC-8D1A-DC2E2B30C5D7}"/>
              </a:ext>
            </a:extLst>
          </p:cNvPr>
          <p:cNvCxnSpPr/>
          <p:nvPr/>
        </p:nvCxnSpPr>
        <p:spPr>
          <a:xfrm>
            <a:off x="6374785" y="19678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7B68E9-6F16-4DCA-969F-23D54DC57EC8}"/>
              </a:ext>
            </a:extLst>
          </p:cNvPr>
          <p:cNvCxnSpPr/>
          <p:nvPr/>
        </p:nvCxnSpPr>
        <p:spPr>
          <a:xfrm>
            <a:off x="6374785" y="23279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E8B7C0-5C57-4694-850E-A767516EBC9C}"/>
              </a:ext>
            </a:extLst>
          </p:cNvPr>
          <p:cNvCxnSpPr/>
          <p:nvPr/>
        </p:nvCxnSpPr>
        <p:spPr>
          <a:xfrm>
            <a:off x="6374785" y="268794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FA31B6-7D79-456B-946C-59A8893F66C0}"/>
              </a:ext>
            </a:extLst>
          </p:cNvPr>
          <p:cNvCxnSpPr/>
          <p:nvPr/>
        </p:nvCxnSpPr>
        <p:spPr>
          <a:xfrm>
            <a:off x="6374785" y="304798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715793-CE58-44A7-908D-8304C967AE52}"/>
              </a:ext>
            </a:extLst>
          </p:cNvPr>
          <p:cNvCxnSpPr/>
          <p:nvPr/>
        </p:nvCxnSpPr>
        <p:spPr>
          <a:xfrm>
            <a:off x="6374785" y="340802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BAFFE5-E1B5-4112-80DB-827B14AE4CC0}"/>
              </a:ext>
            </a:extLst>
          </p:cNvPr>
          <p:cNvCxnSpPr/>
          <p:nvPr/>
        </p:nvCxnSpPr>
        <p:spPr>
          <a:xfrm>
            <a:off x="6374785" y="37680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CF4CBB-100D-4F6E-B375-A67CAAEF5347}"/>
              </a:ext>
            </a:extLst>
          </p:cNvPr>
          <p:cNvCxnSpPr/>
          <p:nvPr/>
        </p:nvCxnSpPr>
        <p:spPr>
          <a:xfrm>
            <a:off x="6374785" y="41281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BC5941-2E0F-414B-A3F7-0EBF4B9C91BC}"/>
              </a:ext>
            </a:extLst>
          </p:cNvPr>
          <p:cNvCxnSpPr>
            <a:cxnSpLocks/>
          </p:cNvCxnSpPr>
          <p:nvPr/>
        </p:nvCxnSpPr>
        <p:spPr>
          <a:xfrm flipH="1" flipV="1">
            <a:off x="7024989" y="2327901"/>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875CC9D-FAE5-415A-8CC9-2107DD60A64E}"/>
              </a:ext>
            </a:extLst>
          </p:cNvPr>
          <p:cNvCxnSpPr>
            <a:cxnSpLocks/>
          </p:cNvCxnSpPr>
          <p:nvPr/>
        </p:nvCxnSpPr>
        <p:spPr>
          <a:xfrm flipH="1" flipV="1">
            <a:off x="6372201" y="2327901"/>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D5B205-9278-43D6-A2CB-F21E69E714BF}"/>
              </a:ext>
            </a:extLst>
          </p:cNvPr>
          <p:cNvCxnSpPr>
            <a:cxnSpLocks/>
          </p:cNvCxnSpPr>
          <p:nvPr/>
        </p:nvCxnSpPr>
        <p:spPr>
          <a:xfrm flipV="1">
            <a:off x="6370909" y="1619102"/>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05A89C-2610-485E-8C9C-7BC558174BC2}"/>
              </a:ext>
            </a:extLst>
          </p:cNvPr>
          <p:cNvCxnSpPr>
            <a:cxnSpLocks/>
          </p:cNvCxnSpPr>
          <p:nvPr/>
        </p:nvCxnSpPr>
        <p:spPr>
          <a:xfrm>
            <a:off x="6372201" y="4482098"/>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C0117FF-2B4B-42EF-88D2-3B35483BE405}"/>
              </a:ext>
            </a:extLst>
          </p:cNvPr>
          <p:cNvCxnSpPr/>
          <p:nvPr/>
        </p:nvCxnSpPr>
        <p:spPr>
          <a:xfrm>
            <a:off x="6370909"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DC2322-89CC-4140-834D-B8FFEE4C19FB}"/>
              </a:ext>
            </a:extLst>
          </p:cNvPr>
          <p:cNvCxnSpPr/>
          <p:nvPr/>
        </p:nvCxnSpPr>
        <p:spPr>
          <a:xfrm>
            <a:off x="7020597"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E43A33-5792-43F0-9C45-B916C55142B6}"/>
              </a:ext>
            </a:extLst>
          </p:cNvPr>
          <p:cNvCxnSpPr>
            <a:cxnSpLocks/>
          </p:cNvCxnSpPr>
          <p:nvPr/>
        </p:nvCxnSpPr>
        <p:spPr>
          <a:xfrm>
            <a:off x="7020597"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0B0A2D9-5C0C-4DE6-BF7D-B9D833FDEA8A}"/>
              </a:ext>
            </a:extLst>
          </p:cNvPr>
          <p:cNvCxnSpPr>
            <a:cxnSpLocks/>
          </p:cNvCxnSpPr>
          <p:nvPr/>
        </p:nvCxnSpPr>
        <p:spPr>
          <a:xfrm>
            <a:off x="6370909"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2FC84E7-B210-4996-8ED4-37D06BE28FF1}"/>
              </a:ext>
            </a:extLst>
          </p:cNvPr>
          <p:cNvSpPr txBox="1"/>
          <p:nvPr/>
        </p:nvSpPr>
        <p:spPr>
          <a:xfrm>
            <a:off x="6490904" y="4160777"/>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latin typeface="Courier New" panose="02070309020205020404" pitchFamily="49" charset="0"/>
                <a:ea typeface="+mn-ea"/>
                <a:cs typeface="Courier New" panose="02070309020205020404" pitchFamily="49" charset="0"/>
              </a:rPr>
              <a:t>P17</a:t>
            </a:r>
          </a:p>
        </p:txBody>
      </p:sp>
      <p:sp>
        <p:nvSpPr>
          <p:cNvPr id="53" name="TextBox 52">
            <a:extLst>
              <a:ext uri="{FF2B5EF4-FFF2-40B4-BE49-F238E27FC236}">
                <a16:creationId xmlns:a16="http://schemas.microsoft.com/office/drawing/2014/main" id="{8337B916-512A-4765-9B47-7A1F43275145}"/>
              </a:ext>
            </a:extLst>
          </p:cNvPr>
          <p:cNvSpPr txBox="1"/>
          <p:nvPr/>
        </p:nvSpPr>
        <p:spPr>
          <a:xfrm>
            <a:off x="6488965" y="3829321"/>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54" name="TextBox 53">
            <a:extLst>
              <a:ext uri="{FF2B5EF4-FFF2-40B4-BE49-F238E27FC236}">
                <a16:creationId xmlns:a16="http://schemas.microsoft.com/office/drawing/2014/main" id="{2B229237-C140-4919-9738-0A5262F2FDF9}"/>
              </a:ext>
            </a:extLst>
          </p:cNvPr>
          <p:cNvSpPr txBox="1"/>
          <p:nvPr/>
        </p:nvSpPr>
        <p:spPr>
          <a:xfrm>
            <a:off x="6566162" y="3464969"/>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55" name="TextBox 54">
            <a:extLst>
              <a:ext uri="{FF2B5EF4-FFF2-40B4-BE49-F238E27FC236}">
                <a16:creationId xmlns:a16="http://schemas.microsoft.com/office/drawing/2014/main" id="{115F614B-EF42-4C9E-9BAF-746E92184ACE}"/>
              </a:ext>
            </a:extLst>
          </p:cNvPr>
          <p:cNvSpPr txBox="1"/>
          <p:nvPr/>
        </p:nvSpPr>
        <p:spPr>
          <a:xfrm>
            <a:off x="6570790" y="3106427"/>
            <a:ext cx="275717"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P9</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56" name="Straight Connector 55">
            <a:extLst>
              <a:ext uri="{FF2B5EF4-FFF2-40B4-BE49-F238E27FC236}">
                <a16:creationId xmlns:a16="http://schemas.microsoft.com/office/drawing/2014/main" id="{467AA148-4CD3-4429-86AF-0ABE206783B7}"/>
              </a:ext>
            </a:extLst>
          </p:cNvPr>
          <p:cNvCxnSpPr/>
          <p:nvPr/>
        </p:nvCxnSpPr>
        <p:spPr>
          <a:xfrm>
            <a:off x="5807968" y="1400783"/>
            <a:ext cx="8960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4CAA53B-1B03-49EA-87B3-00E274936E61}"/>
              </a:ext>
            </a:extLst>
          </p:cNvPr>
          <p:cNvCxnSpPr/>
          <p:nvPr/>
        </p:nvCxnSpPr>
        <p:spPr>
          <a:xfrm>
            <a:off x="6704021" y="1400783"/>
            <a:ext cx="0" cy="21831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0A86A70-09AF-4061-8138-3FD39C37E472}"/>
              </a:ext>
            </a:extLst>
          </p:cNvPr>
          <p:cNvSpPr txBox="1"/>
          <p:nvPr/>
        </p:nvSpPr>
        <p:spPr>
          <a:xfrm>
            <a:off x="3604402" y="1170977"/>
            <a:ext cx="3035030" cy="575542"/>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New Free </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Physical Registers</a:t>
            </a:r>
          </a:p>
        </p:txBody>
      </p:sp>
      <p:sp>
        <p:nvSpPr>
          <p:cNvPr id="59" name="Oval 58">
            <a:extLst>
              <a:ext uri="{FF2B5EF4-FFF2-40B4-BE49-F238E27FC236}">
                <a16:creationId xmlns:a16="http://schemas.microsoft.com/office/drawing/2014/main" id="{25477786-FA27-4F2C-B89F-6B77B66A3F0D}"/>
              </a:ext>
            </a:extLst>
          </p:cNvPr>
          <p:cNvSpPr/>
          <p:nvPr/>
        </p:nvSpPr>
        <p:spPr>
          <a:xfrm>
            <a:off x="2866724" y="2864484"/>
            <a:ext cx="473383" cy="55148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Connector 59">
            <a:extLst>
              <a:ext uri="{FF2B5EF4-FFF2-40B4-BE49-F238E27FC236}">
                <a16:creationId xmlns:a16="http://schemas.microsoft.com/office/drawing/2014/main" id="{9DDC795B-8458-433D-9E60-75A181BCAF4D}"/>
              </a:ext>
            </a:extLst>
          </p:cNvPr>
          <p:cNvCxnSpPr>
            <a:cxnSpLocks/>
          </p:cNvCxnSpPr>
          <p:nvPr/>
        </p:nvCxnSpPr>
        <p:spPr>
          <a:xfrm>
            <a:off x="3863752" y="1832237"/>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26E2381-9A84-4C24-AB61-E11CA7674728}"/>
              </a:ext>
            </a:extLst>
          </p:cNvPr>
          <p:cNvCxnSpPr>
            <a:cxnSpLocks/>
            <a:stCxn id="59" idx="5"/>
          </p:cNvCxnSpPr>
          <p:nvPr/>
        </p:nvCxnSpPr>
        <p:spPr>
          <a:xfrm>
            <a:off x="3270782" y="3335207"/>
            <a:ext cx="745001" cy="225954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8FFF293-9903-4CB1-910A-6EB3A7443331}"/>
              </a:ext>
            </a:extLst>
          </p:cNvPr>
          <p:cNvCxnSpPr>
            <a:cxnSpLocks/>
          </p:cNvCxnSpPr>
          <p:nvPr/>
        </p:nvCxnSpPr>
        <p:spPr>
          <a:xfrm flipV="1">
            <a:off x="5362781" y="3331235"/>
            <a:ext cx="5586221" cy="2255988"/>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9CD759D9-7498-46D9-9F99-6B5D17514F6B}"/>
              </a:ext>
            </a:extLst>
          </p:cNvPr>
          <p:cNvSpPr/>
          <p:nvPr/>
        </p:nvSpPr>
        <p:spPr>
          <a:xfrm>
            <a:off x="10949002" y="2852936"/>
            <a:ext cx="659422" cy="55148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9449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cxnSp>
        <p:nvCxnSpPr>
          <p:cNvPr id="4" name="Straight Connector 3">
            <a:extLst>
              <a:ext uri="{FF2B5EF4-FFF2-40B4-BE49-F238E27FC236}">
                <a16:creationId xmlns:a16="http://schemas.microsoft.com/office/drawing/2014/main" id="{A6F9DE34-E1FE-40EA-93A7-0DAD8D71C172}"/>
              </a:ext>
            </a:extLst>
          </p:cNvPr>
          <p:cNvCxnSpPr>
            <a:cxnSpLocks/>
          </p:cNvCxnSpPr>
          <p:nvPr/>
        </p:nvCxnSpPr>
        <p:spPr>
          <a:xfrm>
            <a:off x="8073957" y="1844824"/>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8BF881-5F08-437C-856D-FCE1EA855BF5}"/>
              </a:ext>
            </a:extLst>
          </p:cNvPr>
          <p:cNvSpPr txBox="1"/>
          <p:nvPr/>
        </p:nvSpPr>
        <p:spPr>
          <a:xfrm>
            <a:off x="894945"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Before register renaming</a:t>
            </a:r>
          </a:p>
        </p:txBody>
      </p:sp>
      <p:sp>
        <p:nvSpPr>
          <p:cNvPr id="6" name="TextBox 5">
            <a:extLst>
              <a:ext uri="{FF2B5EF4-FFF2-40B4-BE49-F238E27FC236}">
                <a16:creationId xmlns:a16="http://schemas.microsoft.com/office/drawing/2014/main" id="{956892D4-D47C-4F58-9CCE-F2C32413B0ED}"/>
              </a:ext>
            </a:extLst>
          </p:cNvPr>
          <p:cNvSpPr txBox="1"/>
          <p:nvPr/>
        </p:nvSpPr>
        <p:spPr>
          <a:xfrm>
            <a:off x="8634920"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dirty="0">
                <a:solidFill>
                  <a:schemeClr val="tx2"/>
                </a:solidFill>
                <a:latin typeface="+mn-lt"/>
                <a:ea typeface="+mn-ea"/>
              </a:rPr>
              <a:t>After</a:t>
            </a:r>
            <a:r>
              <a:rPr lang="en-GB" sz="2800" b="1" kern="1200" dirty="0">
                <a:solidFill>
                  <a:schemeClr val="tx2"/>
                </a:solidFill>
                <a:latin typeface="+mn-lt"/>
                <a:ea typeface="+mn-ea"/>
                <a:cs typeface="+mn-cs"/>
              </a:rPr>
              <a:t> register renaming</a:t>
            </a:r>
          </a:p>
        </p:txBody>
      </p:sp>
      <p:sp>
        <p:nvSpPr>
          <p:cNvPr id="7" name="TextBox 6">
            <a:extLst>
              <a:ext uri="{FF2B5EF4-FFF2-40B4-BE49-F238E27FC236}">
                <a16:creationId xmlns:a16="http://schemas.microsoft.com/office/drawing/2014/main" id="{3DBBEBAE-4305-47E7-8151-9F142DE46AE1}"/>
              </a:ext>
            </a:extLst>
          </p:cNvPr>
          <p:cNvSpPr txBox="1"/>
          <p:nvPr/>
        </p:nvSpPr>
        <p:spPr>
          <a:xfrm>
            <a:off x="3324653" y="5958874"/>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Register Map Table</a:t>
            </a:r>
          </a:p>
        </p:txBody>
      </p:sp>
      <p:sp>
        <p:nvSpPr>
          <p:cNvPr id="8" name="TextBox 7">
            <a:extLst>
              <a:ext uri="{FF2B5EF4-FFF2-40B4-BE49-F238E27FC236}">
                <a16:creationId xmlns:a16="http://schemas.microsoft.com/office/drawing/2014/main" id="{40C580EB-5600-46F7-AFF6-AAF1277E9A6E}"/>
              </a:ext>
            </a:extLst>
          </p:cNvPr>
          <p:cNvSpPr txBox="1"/>
          <p:nvPr/>
        </p:nvSpPr>
        <p:spPr>
          <a:xfrm>
            <a:off x="5179672" y="5005427"/>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Free Register List</a:t>
            </a:r>
          </a:p>
        </p:txBody>
      </p:sp>
      <p:sp>
        <p:nvSpPr>
          <p:cNvPr id="9" name="TextBox 8">
            <a:extLst>
              <a:ext uri="{FF2B5EF4-FFF2-40B4-BE49-F238E27FC236}">
                <a16:creationId xmlns:a16="http://schemas.microsoft.com/office/drawing/2014/main" id="{D334D3DB-0154-422B-B993-4B2A69DA7A3B}"/>
              </a:ext>
            </a:extLst>
          </p:cNvPr>
          <p:cNvSpPr txBox="1"/>
          <p:nvPr/>
        </p:nvSpPr>
        <p:spPr>
          <a:xfrm>
            <a:off x="760192" y="2999620"/>
            <a:ext cx="2743197"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X2, X2, X1</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X3, X2, X5</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X2, X4, X1 </a:t>
            </a:r>
          </a:p>
        </p:txBody>
      </p:sp>
      <p:sp>
        <p:nvSpPr>
          <p:cNvPr id="10" name="TextBox 9">
            <a:extLst>
              <a:ext uri="{FF2B5EF4-FFF2-40B4-BE49-F238E27FC236}">
                <a16:creationId xmlns:a16="http://schemas.microsoft.com/office/drawing/2014/main" id="{9EBFEECC-DE54-46AE-B23A-E9186C773B91}"/>
              </a:ext>
            </a:extLst>
          </p:cNvPr>
          <p:cNvSpPr txBox="1"/>
          <p:nvPr/>
        </p:nvSpPr>
        <p:spPr>
          <a:xfrm>
            <a:off x="8450095" y="2999620"/>
            <a:ext cx="3334533"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P17, P34, P23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P__, P__, P__</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a:t>
            </a:r>
            <a:r>
              <a:rPr lang="en-GB" sz="2400" dirty="0">
                <a:solidFill>
                  <a:schemeClr val="tx2"/>
                </a:solidFill>
                <a:latin typeface="Courier New" panose="02070309020205020404" pitchFamily="49" charset="0"/>
                <a:ea typeface="+mn-ea"/>
                <a:cs typeface="Courier New" panose="02070309020205020404" pitchFamily="49" charset="0"/>
              </a:rPr>
              <a:t>P__, P__, P__</a:t>
            </a:r>
            <a:endParaRPr lang="en-GB" sz="2400" kern="1200" dirty="0">
              <a:solidFill>
                <a:schemeClr val="tx2"/>
              </a:solidFill>
              <a:latin typeface="Courier New" panose="02070309020205020404" pitchFamily="49" charset="0"/>
              <a:ea typeface="+mn-ea"/>
              <a:cs typeface="Courier New" panose="02070309020205020404" pitchFamily="49" charset="0"/>
            </a:endParaRPr>
          </a:p>
        </p:txBody>
      </p:sp>
      <p:cxnSp>
        <p:nvCxnSpPr>
          <p:cNvPr id="11" name="Straight Connector 10">
            <a:extLst>
              <a:ext uri="{FF2B5EF4-FFF2-40B4-BE49-F238E27FC236}">
                <a16:creationId xmlns:a16="http://schemas.microsoft.com/office/drawing/2014/main" id="{C8656FAF-8D36-41A3-82EF-B77ED57E5F57}"/>
              </a:ext>
            </a:extLst>
          </p:cNvPr>
          <p:cNvCxnSpPr/>
          <p:nvPr/>
        </p:nvCxnSpPr>
        <p:spPr>
          <a:xfrm>
            <a:off x="4521200" y="32849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460272-071C-44B9-805A-EC953FCA1A90}"/>
              </a:ext>
            </a:extLst>
          </p:cNvPr>
          <p:cNvCxnSpPr/>
          <p:nvPr/>
        </p:nvCxnSpPr>
        <p:spPr>
          <a:xfrm>
            <a:off x="4521200" y="36450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656FC6E-978A-4781-85CC-E516E6461B10}"/>
              </a:ext>
            </a:extLst>
          </p:cNvPr>
          <p:cNvCxnSpPr/>
          <p:nvPr/>
        </p:nvCxnSpPr>
        <p:spPr>
          <a:xfrm>
            <a:off x="4521200" y="400506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342286-4DB7-4B44-BD38-2BAF87B3115F}"/>
              </a:ext>
            </a:extLst>
          </p:cNvPr>
          <p:cNvCxnSpPr/>
          <p:nvPr/>
        </p:nvCxnSpPr>
        <p:spPr>
          <a:xfrm>
            <a:off x="4521200" y="436510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63D444-A509-41A4-9102-B882A66A2550}"/>
              </a:ext>
            </a:extLst>
          </p:cNvPr>
          <p:cNvCxnSpPr/>
          <p:nvPr/>
        </p:nvCxnSpPr>
        <p:spPr>
          <a:xfrm>
            <a:off x="4521200" y="472514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CD2E24-9E50-4FE6-914D-72DE2E32B96B}"/>
              </a:ext>
            </a:extLst>
          </p:cNvPr>
          <p:cNvCxnSpPr/>
          <p:nvPr/>
        </p:nvCxnSpPr>
        <p:spPr>
          <a:xfrm>
            <a:off x="4521200" y="50851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F15DCF-9A8A-46F2-BE13-E079E25371B3}"/>
              </a:ext>
            </a:extLst>
          </p:cNvPr>
          <p:cNvCxnSpPr/>
          <p:nvPr/>
        </p:nvCxnSpPr>
        <p:spPr>
          <a:xfrm>
            <a:off x="4521200" y="54452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BA7498-627D-4A92-BFEF-896F96B0C913}"/>
              </a:ext>
            </a:extLst>
          </p:cNvPr>
          <p:cNvCxnSpPr>
            <a:cxnSpLocks/>
          </p:cNvCxnSpPr>
          <p:nvPr/>
        </p:nvCxnSpPr>
        <p:spPr>
          <a:xfrm flipH="1" flipV="1">
            <a:off x="5171404" y="3645024"/>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89CA18-70CB-4306-8B0C-9E82390C5726}"/>
              </a:ext>
            </a:extLst>
          </p:cNvPr>
          <p:cNvCxnSpPr>
            <a:cxnSpLocks/>
          </p:cNvCxnSpPr>
          <p:nvPr/>
        </p:nvCxnSpPr>
        <p:spPr>
          <a:xfrm flipH="1" flipV="1">
            <a:off x="4518616" y="3645024"/>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B6DC47-1040-4763-8627-0473549BE084}"/>
              </a:ext>
            </a:extLst>
          </p:cNvPr>
          <p:cNvCxnSpPr>
            <a:cxnSpLocks/>
          </p:cNvCxnSpPr>
          <p:nvPr/>
        </p:nvCxnSpPr>
        <p:spPr>
          <a:xfrm flipV="1">
            <a:off x="4517324" y="2936225"/>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FA5EF2-3720-4096-9A94-1099EE400A4D}"/>
              </a:ext>
            </a:extLst>
          </p:cNvPr>
          <p:cNvCxnSpPr>
            <a:cxnSpLocks/>
          </p:cNvCxnSpPr>
          <p:nvPr/>
        </p:nvCxnSpPr>
        <p:spPr>
          <a:xfrm>
            <a:off x="4518616" y="5799221"/>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18F00C-B5B6-44BB-84E7-997449EA8460}"/>
              </a:ext>
            </a:extLst>
          </p:cNvPr>
          <p:cNvCxnSpPr/>
          <p:nvPr/>
        </p:nvCxnSpPr>
        <p:spPr>
          <a:xfrm>
            <a:off x="4517324"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572956-22C7-4C4D-93B0-8D989C30D047}"/>
              </a:ext>
            </a:extLst>
          </p:cNvPr>
          <p:cNvCxnSpPr/>
          <p:nvPr/>
        </p:nvCxnSpPr>
        <p:spPr>
          <a:xfrm>
            <a:off x="5167012"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B37C10-B975-4AE2-BBAE-0C9749E6222A}"/>
              </a:ext>
            </a:extLst>
          </p:cNvPr>
          <p:cNvCxnSpPr>
            <a:cxnSpLocks/>
          </p:cNvCxnSpPr>
          <p:nvPr/>
        </p:nvCxnSpPr>
        <p:spPr>
          <a:xfrm>
            <a:off x="5167012"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0212A1-F733-4EA9-88B1-D4B144B4341C}"/>
              </a:ext>
            </a:extLst>
          </p:cNvPr>
          <p:cNvCxnSpPr>
            <a:cxnSpLocks/>
          </p:cNvCxnSpPr>
          <p:nvPr/>
        </p:nvCxnSpPr>
        <p:spPr>
          <a:xfrm>
            <a:off x="4517324"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EC68E1D-1B73-4731-98E2-92FF6114F585}"/>
              </a:ext>
            </a:extLst>
          </p:cNvPr>
          <p:cNvSpPr txBox="1"/>
          <p:nvPr/>
        </p:nvSpPr>
        <p:spPr>
          <a:xfrm>
            <a:off x="4204637" y="5477900"/>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X1</a:t>
            </a:r>
          </a:p>
        </p:txBody>
      </p:sp>
      <p:sp>
        <p:nvSpPr>
          <p:cNvPr id="27" name="TextBox 26">
            <a:extLst>
              <a:ext uri="{FF2B5EF4-FFF2-40B4-BE49-F238E27FC236}">
                <a16:creationId xmlns:a16="http://schemas.microsoft.com/office/drawing/2014/main" id="{7B9DCAA1-1D11-4A6A-ACB2-8AEE537B0910}"/>
              </a:ext>
            </a:extLst>
          </p:cNvPr>
          <p:cNvSpPr txBox="1"/>
          <p:nvPr/>
        </p:nvSpPr>
        <p:spPr>
          <a:xfrm>
            <a:off x="4201491" y="4059245"/>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X5</a:t>
            </a:r>
          </a:p>
        </p:txBody>
      </p:sp>
      <p:sp>
        <p:nvSpPr>
          <p:cNvPr id="28" name="TextBox 27">
            <a:extLst>
              <a:ext uri="{FF2B5EF4-FFF2-40B4-BE49-F238E27FC236}">
                <a16:creationId xmlns:a16="http://schemas.microsoft.com/office/drawing/2014/main" id="{FEB48AD9-7270-43ED-B914-A31FEBAEF480}"/>
              </a:ext>
            </a:extLst>
          </p:cNvPr>
          <p:cNvSpPr txBox="1"/>
          <p:nvPr/>
        </p:nvSpPr>
        <p:spPr>
          <a:xfrm>
            <a:off x="4195939" y="4424792"/>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X4</a:t>
            </a:r>
          </a:p>
        </p:txBody>
      </p:sp>
      <p:sp>
        <p:nvSpPr>
          <p:cNvPr id="29" name="TextBox 28">
            <a:extLst>
              <a:ext uri="{FF2B5EF4-FFF2-40B4-BE49-F238E27FC236}">
                <a16:creationId xmlns:a16="http://schemas.microsoft.com/office/drawing/2014/main" id="{46CF8752-B889-4E37-BAF8-B12646499010}"/>
              </a:ext>
            </a:extLst>
          </p:cNvPr>
          <p:cNvSpPr txBox="1"/>
          <p:nvPr/>
        </p:nvSpPr>
        <p:spPr>
          <a:xfrm>
            <a:off x="4209761" y="4777654"/>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X3</a:t>
            </a:r>
          </a:p>
        </p:txBody>
      </p:sp>
      <p:sp>
        <p:nvSpPr>
          <p:cNvPr id="30" name="TextBox 29">
            <a:extLst>
              <a:ext uri="{FF2B5EF4-FFF2-40B4-BE49-F238E27FC236}">
                <a16:creationId xmlns:a16="http://schemas.microsoft.com/office/drawing/2014/main" id="{96894CFE-FF91-470C-A81C-F7BADDBADC75}"/>
              </a:ext>
            </a:extLst>
          </p:cNvPr>
          <p:cNvSpPr txBox="1"/>
          <p:nvPr/>
        </p:nvSpPr>
        <p:spPr>
          <a:xfrm>
            <a:off x="4201021" y="5149305"/>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X2</a:t>
            </a:r>
          </a:p>
        </p:txBody>
      </p:sp>
      <p:sp>
        <p:nvSpPr>
          <p:cNvPr id="31" name="TextBox 30">
            <a:extLst>
              <a:ext uri="{FF2B5EF4-FFF2-40B4-BE49-F238E27FC236}">
                <a16:creationId xmlns:a16="http://schemas.microsoft.com/office/drawing/2014/main" id="{79E01753-7B68-4B4E-A202-35A25A18D6CF}"/>
              </a:ext>
            </a:extLst>
          </p:cNvPr>
          <p:cNvSpPr txBox="1"/>
          <p:nvPr/>
        </p:nvSpPr>
        <p:spPr>
          <a:xfrm>
            <a:off x="4301965" y="3110605"/>
            <a:ext cx="177670"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p>
        </p:txBody>
      </p:sp>
      <p:sp>
        <p:nvSpPr>
          <p:cNvPr id="32" name="TextBox 31">
            <a:extLst>
              <a:ext uri="{FF2B5EF4-FFF2-40B4-BE49-F238E27FC236}">
                <a16:creationId xmlns:a16="http://schemas.microsoft.com/office/drawing/2014/main" id="{2B4EA7EA-9A43-42DC-8253-CC3DE1889671}"/>
              </a:ext>
            </a:extLst>
          </p:cNvPr>
          <p:cNvSpPr txBox="1"/>
          <p:nvPr/>
        </p:nvSpPr>
        <p:spPr>
          <a:xfrm>
            <a:off x="4637318" y="5477900"/>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P23</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3" name="TextBox 32">
            <a:extLst>
              <a:ext uri="{FF2B5EF4-FFF2-40B4-BE49-F238E27FC236}">
                <a16:creationId xmlns:a16="http://schemas.microsoft.com/office/drawing/2014/main" id="{7BD8C54F-3B52-4BCE-BF90-35F575E3CC89}"/>
              </a:ext>
            </a:extLst>
          </p:cNvPr>
          <p:cNvSpPr txBox="1"/>
          <p:nvPr/>
        </p:nvSpPr>
        <p:spPr>
          <a:xfrm>
            <a:off x="4635380" y="5146444"/>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dirty="0">
                <a:solidFill>
                  <a:schemeClr val="accent5"/>
                </a:solidFill>
                <a:latin typeface="Courier New" panose="02070309020205020404" pitchFamily="49" charset="0"/>
                <a:ea typeface="+mn-ea"/>
                <a:cs typeface="Courier New" panose="02070309020205020404" pitchFamily="49" charset="0"/>
              </a:rPr>
              <a:t>P17</a:t>
            </a:r>
            <a:endParaRPr lang="en-GB" b="1" kern="1200" dirty="0">
              <a:solidFill>
                <a:schemeClr val="accent5"/>
              </a:solidFill>
              <a:latin typeface="Courier New" panose="02070309020205020404" pitchFamily="49" charset="0"/>
              <a:ea typeface="+mn-ea"/>
              <a:cs typeface="Courier New" panose="02070309020205020404" pitchFamily="49" charset="0"/>
            </a:endParaRPr>
          </a:p>
        </p:txBody>
      </p:sp>
      <p:sp>
        <p:nvSpPr>
          <p:cNvPr id="34" name="TextBox 33">
            <a:extLst>
              <a:ext uri="{FF2B5EF4-FFF2-40B4-BE49-F238E27FC236}">
                <a16:creationId xmlns:a16="http://schemas.microsoft.com/office/drawing/2014/main" id="{7DA409ED-FBDA-4881-B78C-A2F0E85ED949}"/>
              </a:ext>
            </a:extLst>
          </p:cNvPr>
          <p:cNvSpPr txBox="1"/>
          <p:nvPr/>
        </p:nvSpPr>
        <p:spPr>
          <a:xfrm>
            <a:off x="4712577" y="4782092"/>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P9</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5" name="TextBox 34">
            <a:extLst>
              <a:ext uri="{FF2B5EF4-FFF2-40B4-BE49-F238E27FC236}">
                <a16:creationId xmlns:a16="http://schemas.microsoft.com/office/drawing/2014/main" id="{C5C3B441-E6CA-4B2D-B86D-F0F506EF59DA}"/>
              </a:ext>
            </a:extLst>
          </p:cNvPr>
          <p:cNvSpPr txBox="1"/>
          <p:nvPr/>
        </p:nvSpPr>
        <p:spPr>
          <a:xfrm>
            <a:off x="4717204" y="4423550"/>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P7</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6" name="TextBox 35">
            <a:extLst>
              <a:ext uri="{FF2B5EF4-FFF2-40B4-BE49-F238E27FC236}">
                <a16:creationId xmlns:a16="http://schemas.microsoft.com/office/drawing/2014/main" id="{BC30AD18-C7AC-4C47-A531-0F234DAB65D1}"/>
              </a:ext>
            </a:extLst>
          </p:cNvPr>
          <p:cNvSpPr txBox="1"/>
          <p:nvPr/>
        </p:nvSpPr>
        <p:spPr>
          <a:xfrm>
            <a:off x="4704307" y="4076205"/>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P5</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37" name="Straight Connector 36">
            <a:extLst>
              <a:ext uri="{FF2B5EF4-FFF2-40B4-BE49-F238E27FC236}">
                <a16:creationId xmlns:a16="http://schemas.microsoft.com/office/drawing/2014/main" id="{B9FD0A52-7107-4DC7-B51E-0E0EA772F838}"/>
              </a:ext>
            </a:extLst>
          </p:cNvPr>
          <p:cNvCxnSpPr/>
          <p:nvPr/>
        </p:nvCxnSpPr>
        <p:spPr>
          <a:xfrm>
            <a:off x="6374785" y="19678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E4FFDAD-6D5D-414E-811F-0D165E84623A}"/>
              </a:ext>
            </a:extLst>
          </p:cNvPr>
          <p:cNvCxnSpPr/>
          <p:nvPr/>
        </p:nvCxnSpPr>
        <p:spPr>
          <a:xfrm>
            <a:off x="6374785" y="23279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D25FBB-F8AD-4E54-B86F-3B17061AEAB8}"/>
              </a:ext>
            </a:extLst>
          </p:cNvPr>
          <p:cNvCxnSpPr/>
          <p:nvPr/>
        </p:nvCxnSpPr>
        <p:spPr>
          <a:xfrm>
            <a:off x="6374785" y="268794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5DF75E-F63B-461A-83DA-17490E27E447}"/>
              </a:ext>
            </a:extLst>
          </p:cNvPr>
          <p:cNvCxnSpPr/>
          <p:nvPr/>
        </p:nvCxnSpPr>
        <p:spPr>
          <a:xfrm>
            <a:off x="6374785" y="304798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9C80BE-3F04-49D5-A653-AC15DB9B68A1}"/>
              </a:ext>
            </a:extLst>
          </p:cNvPr>
          <p:cNvCxnSpPr/>
          <p:nvPr/>
        </p:nvCxnSpPr>
        <p:spPr>
          <a:xfrm>
            <a:off x="6374785" y="340802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7DAD85E-0F3D-4736-9120-11E68CC2BE23}"/>
              </a:ext>
            </a:extLst>
          </p:cNvPr>
          <p:cNvCxnSpPr/>
          <p:nvPr/>
        </p:nvCxnSpPr>
        <p:spPr>
          <a:xfrm>
            <a:off x="6374785" y="37680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8F8537-D146-45AE-8791-2B5F66BB74FA}"/>
              </a:ext>
            </a:extLst>
          </p:cNvPr>
          <p:cNvCxnSpPr/>
          <p:nvPr/>
        </p:nvCxnSpPr>
        <p:spPr>
          <a:xfrm>
            <a:off x="6374785" y="41281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C95BC2-6A3E-427F-9DF5-8B2F61291EF1}"/>
              </a:ext>
            </a:extLst>
          </p:cNvPr>
          <p:cNvCxnSpPr>
            <a:cxnSpLocks/>
          </p:cNvCxnSpPr>
          <p:nvPr/>
        </p:nvCxnSpPr>
        <p:spPr>
          <a:xfrm flipH="1" flipV="1">
            <a:off x="7024989" y="2327901"/>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8DA8F0A-3512-4641-BDD1-EE23D75C3697}"/>
              </a:ext>
            </a:extLst>
          </p:cNvPr>
          <p:cNvCxnSpPr>
            <a:cxnSpLocks/>
          </p:cNvCxnSpPr>
          <p:nvPr/>
        </p:nvCxnSpPr>
        <p:spPr>
          <a:xfrm flipH="1" flipV="1">
            <a:off x="6372201" y="2327901"/>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C652E8-7EED-4C51-9F25-805E1DC52E6D}"/>
              </a:ext>
            </a:extLst>
          </p:cNvPr>
          <p:cNvCxnSpPr>
            <a:cxnSpLocks/>
          </p:cNvCxnSpPr>
          <p:nvPr/>
        </p:nvCxnSpPr>
        <p:spPr>
          <a:xfrm flipV="1">
            <a:off x="6370909" y="1619102"/>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2D5D158-BCC2-4387-A232-F7B9756080DD}"/>
              </a:ext>
            </a:extLst>
          </p:cNvPr>
          <p:cNvCxnSpPr>
            <a:cxnSpLocks/>
          </p:cNvCxnSpPr>
          <p:nvPr/>
        </p:nvCxnSpPr>
        <p:spPr>
          <a:xfrm>
            <a:off x="6372201" y="4482098"/>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C6BFA9-1FC0-4B1D-A9CD-909BC589BAD8}"/>
              </a:ext>
            </a:extLst>
          </p:cNvPr>
          <p:cNvCxnSpPr/>
          <p:nvPr/>
        </p:nvCxnSpPr>
        <p:spPr>
          <a:xfrm>
            <a:off x="6370909"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4A2E832-20DC-43A9-82BF-4D61A0FAC56D}"/>
              </a:ext>
            </a:extLst>
          </p:cNvPr>
          <p:cNvCxnSpPr/>
          <p:nvPr/>
        </p:nvCxnSpPr>
        <p:spPr>
          <a:xfrm>
            <a:off x="7020597"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B5E6C0B-4D91-4CE1-BF2B-30717DE0032B}"/>
              </a:ext>
            </a:extLst>
          </p:cNvPr>
          <p:cNvCxnSpPr>
            <a:cxnSpLocks/>
          </p:cNvCxnSpPr>
          <p:nvPr/>
        </p:nvCxnSpPr>
        <p:spPr>
          <a:xfrm>
            <a:off x="7020597"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8119D7-39B5-46C1-BCE5-6EC8C1C17473}"/>
              </a:ext>
            </a:extLst>
          </p:cNvPr>
          <p:cNvCxnSpPr>
            <a:cxnSpLocks/>
          </p:cNvCxnSpPr>
          <p:nvPr/>
        </p:nvCxnSpPr>
        <p:spPr>
          <a:xfrm>
            <a:off x="6370909"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E857DF2-9A19-4C71-97AA-0B6623952B6A}"/>
              </a:ext>
            </a:extLst>
          </p:cNvPr>
          <p:cNvSpPr txBox="1"/>
          <p:nvPr/>
        </p:nvSpPr>
        <p:spPr>
          <a:xfrm>
            <a:off x="6490904" y="4160777"/>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accent5"/>
                </a:solidFill>
                <a:latin typeface="Courier New" panose="02070309020205020404" pitchFamily="49" charset="0"/>
                <a:ea typeface="+mn-ea"/>
                <a:cs typeface="Courier New" panose="02070309020205020404" pitchFamily="49" charset="0"/>
              </a:rPr>
              <a:t>P17</a:t>
            </a:r>
          </a:p>
        </p:txBody>
      </p:sp>
      <p:sp>
        <p:nvSpPr>
          <p:cNvPr id="53" name="TextBox 52">
            <a:extLst>
              <a:ext uri="{FF2B5EF4-FFF2-40B4-BE49-F238E27FC236}">
                <a16:creationId xmlns:a16="http://schemas.microsoft.com/office/drawing/2014/main" id="{3463E4A1-E952-4799-B05F-EC05B32A989D}"/>
              </a:ext>
            </a:extLst>
          </p:cNvPr>
          <p:cNvSpPr txBox="1"/>
          <p:nvPr/>
        </p:nvSpPr>
        <p:spPr>
          <a:xfrm>
            <a:off x="6488965" y="3829321"/>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54" name="TextBox 53">
            <a:extLst>
              <a:ext uri="{FF2B5EF4-FFF2-40B4-BE49-F238E27FC236}">
                <a16:creationId xmlns:a16="http://schemas.microsoft.com/office/drawing/2014/main" id="{7ABC31F1-6B3D-4F5F-9FBC-B4EAB00EC5F7}"/>
              </a:ext>
            </a:extLst>
          </p:cNvPr>
          <p:cNvSpPr txBox="1"/>
          <p:nvPr/>
        </p:nvSpPr>
        <p:spPr>
          <a:xfrm>
            <a:off x="6566162" y="3464969"/>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55" name="TextBox 54">
            <a:extLst>
              <a:ext uri="{FF2B5EF4-FFF2-40B4-BE49-F238E27FC236}">
                <a16:creationId xmlns:a16="http://schemas.microsoft.com/office/drawing/2014/main" id="{457CE888-BA2A-471C-B688-549EED6C7224}"/>
              </a:ext>
            </a:extLst>
          </p:cNvPr>
          <p:cNvSpPr txBox="1"/>
          <p:nvPr/>
        </p:nvSpPr>
        <p:spPr>
          <a:xfrm>
            <a:off x="6570790" y="3106427"/>
            <a:ext cx="275717"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P9</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56" name="Straight Connector 55">
            <a:extLst>
              <a:ext uri="{FF2B5EF4-FFF2-40B4-BE49-F238E27FC236}">
                <a16:creationId xmlns:a16="http://schemas.microsoft.com/office/drawing/2014/main" id="{5D24E855-E398-4139-80C6-A9BB9F0AF727}"/>
              </a:ext>
            </a:extLst>
          </p:cNvPr>
          <p:cNvCxnSpPr/>
          <p:nvPr/>
        </p:nvCxnSpPr>
        <p:spPr>
          <a:xfrm>
            <a:off x="5807968" y="1400783"/>
            <a:ext cx="8960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6D62A40-CB77-44A8-9335-E1649EAF58B3}"/>
              </a:ext>
            </a:extLst>
          </p:cNvPr>
          <p:cNvCxnSpPr/>
          <p:nvPr/>
        </p:nvCxnSpPr>
        <p:spPr>
          <a:xfrm>
            <a:off x="6704021" y="1400783"/>
            <a:ext cx="0" cy="21831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DE6B70-37CE-45DF-A0EE-0EBE97BFC526}"/>
              </a:ext>
            </a:extLst>
          </p:cNvPr>
          <p:cNvSpPr txBox="1"/>
          <p:nvPr/>
        </p:nvSpPr>
        <p:spPr>
          <a:xfrm>
            <a:off x="3604402" y="1170977"/>
            <a:ext cx="3035030" cy="575542"/>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New Free </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Physical Registers</a:t>
            </a:r>
          </a:p>
        </p:txBody>
      </p:sp>
      <p:sp>
        <p:nvSpPr>
          <p:cNvPr id="59" name="Oval 58">
            <a:extLst>
              <a:ext uri="{FF2B5EF4-FFF2-40B4-BE49-F238E27FC236}">
                <a16:creationId xmlns:a16="http://schemas.microsoft.com/office/drawing/2014/main" id="{86EF29EF-3D57-430A-89E6-DB2123A45238}"/>
              </a:ext>
            </a:extLst>
          </p:cNvPr>
          <p:cNvSpPr/>
          <p:nvPr/>
        </p:nvSpPr>
        <p:spPr>
          <a:xfrm>
            <a:off x="1418742" y="2869616"/>
            <a:ext cx="473383" cy="53480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Arrow Connector 59">
            <a:extLst>
              <a:ext uri="{FF2B5EF4-FFF2-40B4-BE49-F238E27FC236}">
                <a16:creationId xmlns:a16="http://schemas.microsoft.com/office/drawing/2014/main" id="{E0D0780D-2CF8-4E06-AD2F-AE312D2EC902}"/>
              </a:ext>
            </a:extLst>
          </p:cNvPr>
          <p:cNvCxnSpPr>
            <a:stCxn id="59" idx="5"/>
          </p:cNvCxnSpPr>
          <p:nvPr/>
        </p:nvCxnSpPr>
        <p:spPr>
          <a:xfrm>
            <a:off x="1822800" y="3326101"/>
            <a:ext cx="2184968" cy="1928625"/>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2E03B8-EEAC-4B77-8D4E-67CB0450C135}"/>
              </a:ext>
            </a:extLst>
          </p:cNvPr>
          <p:cNvCxnSpPr/>
          <p:nvPr/>
        </p:nvCxnSpPr>
        <p:spPr>
          <a:xfrm flipH="1">
            <a:off x="5303912" y="4551662"/>
            <a:ext cx="1391840" cy="70306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1BDA4D1-3DDA-4393-8FFB-D8D1B13B4219}"/>
              </a:ext>
            </a:extLst>
          </p:cNvPr>
          <p:cNvCxnSpPr>
            <a:cxnSpLocks/>
          </p:cNvCxnSpPr>
          <p:nvPr/>
        </p:nvCxnSpPr>
        <p:spPr>
          <a:xfrm>
            <a:off x="3863752" y="1832237"/>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A18E4DE-1204-4413-AFC6-B18AA67BEF48}"/>
              </a:ext>
            </a:extLst>
          </p:cNvPr>
          <p:cNvSpPr/>
          <p:nvPr/>
        </p:nvSpPr>
        <p:spPr>
          <a:xfrm>
            <a:off x="9089637" y="2861276"/>
            <a:ext cx="659422" cy="551486"/>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Freeform: Shape 63">
            <a:extLst>
              <a:ext uri="{FF2B5EF4-FFF2-40B4-BE49-F238E27FC236}">
                <a16:creationId xmlns:a16="http://schemas.microsoft.com/office/drawing/2014/main" id="{EFDFA0EC-4532-4B0B-B218-DCF0A9065DB0}"/>
              </a:ext>
            </a:extLst>
          </p:cNvPr>
          <p:cNvSpPr/>
          <p:nvPr/>
        </p:nvSpPr>
        <p:spPr>
          <a:xfrm>
            <a:off x="5326144" y="3450210"/>
            <a:ext cx="3808429" cy="3031787"/>
          </a:xfrm>
          <a:custGeom>
            <a:avLst/>
            <a:gdLst>
              <a:gd name="connsiteX0" fmla="*/ 0 w 3808429"/>
              <a:gd name="connsiteY0" fmla="*/ 1913642 h 3031787"/>
              <a:gd name="connsiteX1" fmla="*/ 1989056 w 3808429"/>
              <a:gd name="connsiteY1" fmla="*/ 2950590 h 3031787"/>
              <a:gd name="connsiteX2" fmla="*/ 3808429 w 3808429"/>
              <a:gd name="connsiteY2" fmla="*/ 0 h 3031787"/>
            </a:gdLst>
            <a:ahLst/>
            <a:cxnLst>
              <a:cxn ang="0">
                <a:pos x="connsiteX0" y="connsiteY0"/>
              </a:cxn>
              <a:cxn ang="0">
                <a:pos x="connsiteX1" y="connsiteY1"/>
              </a:cxn>
              <a:cxn ang="0">
                <a:pos x="connsiteX2" y="connsiteY2"/>
              </a:cxn>
            </a:cxnLst>
            <a:rect l="l" t="t" r="r" b="b"/>
            <a:pathLst>
              <a:path w="3808429" h="3031787">
                <a:moveTo>
                  <a:pt x="0" y="1913642"/>
                </a:moveTo>
                <a:cubicBezTo>
                  <a:pt x="677159" y="2591586"/>
                  <a:pt x="1354318" y="3269530"/>
                  <a:pt x="1989056" y="2950590"/>
                </a:cubicBezTo>
                <a:cubicBezTo>
                  <a:pt x="2623794" y="2631650"/>
                  <a:pt x="3216111" y="1315825"/>
                  <a:pt x="3808429" y="0"/>
                </a:cubicBezTo>
              </a:path>
            </a:pathLst>
          </a:custGeom>
          <a:noFill/>
          <a:ln w="25400">
            <a:solidFill>
              <a:schemeClr val="accent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7101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cxnSp>
        <p:nvCxnSpPr>
          <p:cNvPr id="4" name="Straight Connector 3">
            <a:extLst>
              <a:ext uri="{FF2B5EF4-FFF2-40B4-BE49-F238E27FC236}">
                <a16:creationId xmlns:a16="http://schemas.microsoft.com/office/drawing/2014/main" id="{434CC552-90E7-4C8E-AF6F-90962409833C}"/>
              </a:ext>
            </a:extLst>
          </p:cNvPr>
          <p:cNvCxnSpPr>
            <a:cxnSpLocks/>
          </p:cNvCxnSpPr>
          <p:nvPr/>
        </p:nvCxnSpPr>
        <p:spPr>
          <a:xfrm>
            <a:off x="8073957" y="1844824"/>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706983E-62D3-43C5-9F18-4EA609B86E87}"/>
              </a:ext>
            </a:extLst>
          </p:cNvPr>
          <p:cNvSpPr txBox="1"/>
          <p:nvPr/>
        </p:nvSpPr>
        <p:spPr>
          <a:xfrm>
            <a:off x="894945"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Before register renaming</a:t>
            </a:r>
          </a:p>
        </p:txBody>
      </p:sp>
      <p:sp>
        <p:nvSpPr>
          <p:cNvPr id="6" name="TextBox 5">
            <a:extLst>
              <a:ext uri="{FF2B5EF4-FFF2-40B4-BE49-F238E27FC236}">
                <a16:creationId xmlns:a16="http://schemas.microsoft.com/office/drawing/2014/main" id="{A4C95571-BA76-4B7E-9BCA-0B96AAB9E600}"/>
              </a:ext>
            </a:extLst>
          </p:cNvPr>
          <p:cNvSpPr txBox="1"/>
          <p:nvPr/>
        </p:nvSpPr>
        <p:spPr>
          <a:xfrm>
            <a:off x="8634920" y="1400783"/>
            <a:ext cx="2373548" cy="77559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800" b="1" dirty="0">
                <a:solidFill>
                  <a:schemeClr val="tx2"/>
                </a:solidFill>
                <a:latin typeface="+mn-lt"/>
                <a:ea typeface="+mn-ea"/>
              </a:rPr>
              <a:t>After</a:t>
            </a:r>
            <a:r>
              <a:rPr lang="en-GB" sz="2800" b="1" kern="1200" dirty="0">
                <a:solidFill>
                  <a:schemeClr val="tx2"/>
                </a:solidFill>
                <a:latin typeface="+mn-lt"/>
                <a:ea typeface="+mn-ea"/>
                <a:cs typeface="+mn-cs"/>
              </a:rPr>
              <a:t> register renaming</a:t>
            </a:r>
          </a:p>
        </p:txBody>
      </p:sp>
      <p:sp>
        <p:nvSpPr>
          <p:cNvPr id="7" name="TextBox 6">
            <a:extLst>
              <a:ext uri="{FF2B5EF4-FFF2-40B4-BE49-F238E27FC236}">
                <a16:creationId xmlns:a16="http://schemas.microsoft.com/office/drawing/2014/main" id="{42EEE3C6-4F52-466E-AC0C-AD7935AB7A8E}"/>
              </a:ext>
            </a:extLst>
          </p:cNvPr>
          <p:cNvSpPr txBox="1"/>
          <p:nvPr/>
        </p:nvSpPr>
        <p:spPr>
          <a:xfrm>
            <a:off x="3324653" y="5958874"/>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Register Map Table</a:t>
            </a:r>
          </a:p>
        </p:txBody>
      </p:sp>
      <p:sp>
        <p:nvSpPr>
          <p:cNvPr id="8" name="TextBox 7">
            <a:extLst>
              <a:ext uri="{FF2B5EF4-FFF2-40B4-BE49-F238E27FC236}">
                <a16:creationId xmlns:a16="http://schemas.microsoft.com/office/drawing/2014/main" id="{B2B8C2DA-EDB4-4B7B-919F-02C9B58D5059}"/>
              </a:ext>
            </a:extLst>
          </p:cNvPr>
          <p:cNvSpPr txBox="1"/>
          <p:nvPr/>
        </p:nvSpPr>
        <p:spPr>
          <a:xfrm>
            <a:off x="5179672" y="5005427"/>
            <a:ext cx="3035030"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b="1" kern="1200" dirty="0">
                <a:solidFill>
                  <a:schemeClr val="tx2"/>
                </a:solidFill>
                <a:latin typeface="+mn-lt"/>
                <a:ea typeface="+mn-ea"/>
                <a:cs typeface="+mn-cs"/>
              </a:rPr>
              <a:t>Free Register List</a:t>
            </a:r>
          </a:p>
        </p:txBody>
      </p:sp>
      <p:sp>
        <p:nvSpPr>
          <p:cNvPr id="9" name="TextBox 8">
            <a:extLst>
              <a:ext uri="{FF2B5EF4-FFF2-40B4-BE49-F238E27FC236}">
                <a16:creationId xmlns:a16="http://schemas.microsoft.com/office/drawing/2014/main" id="{2C406B2D-C5AC-473C-89E0-9A219D70C1D2}"/>
              </a:ext>
            </a:extLst>
          </p:cNvPr>
          <p:cNvSpPr txBox="1"/>
          <p:nvPr/>
        </p:nvSpPr>
        <p:spPr>
          <a:xfrm>
            <a:off x="760192" y="2999620"/>
            <a:ext cx="2743197"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X2, X2, X1</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X3, X2, X5</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X2, X4, X1 </a:t>
            </a:r>
          </a:p>
        </p:txBody>
      </p:sp>
      <p:sp>
        <p:nvSpPr>
          <p:cNvPr id="10" name="TextBox 9">
            <a:extLst>
              <a:ext uri="{FF2B5EF4-FFF2-40B4-BE49-F238E27FC236}">
                <a16:creationId xmlns:a16="http://schemas.microsoft.com/office/drawing/2014/main" id="{F866F688-079E-4453-8AFA-1CF2A27316FF}"/>
              </a:ext>
            </a:extLst>
          </p:cNvPr>
          <p:cNvSpPr txBox="1"/>
          <p:nvPr/>
        </p:nvSpPr>
        <p:spPr>
          <a:xfrm>
            <a:off x="8450095" y="2999620"/>
            <a:ext cx="3334533" cy="116031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AND P17, P34, P23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Courier New" panose="02070309020205020404" pitchFamily="49" charset="0"/>
                <a:ea typeface="+mn-ea"/>
                <a:cs typeface="Courier New" panose="02070309020205020404" pitchFamily="49" charset="0"/>
              </a:rPr>
              <a:t>ADD P22, P17, P5</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Courier New" panose="02070309020205020404" pitchFamily="49" charset="0"/>
                <a:ea typeface="+mn-ea"/>
                <a:cs typeface="Courier New" panose="02070309020205020404" pitchFamily="49" charset="0"/>
              </a:rPr>
              <a:t>MUL </a:t>
            </a:r>
            <a:r>
              <a:rPr lang="en-GB" sz="2400" dirty="0">
                <a:solidFill>
                  <a:schemeClr val="tx2"/>
                </a:solidFill>
                <a:latin typeface="Courier New" panose="02070309020205020404" pitchFamily="49" charset="0"/>
                <a:ea typeface="+mn-ea"/>
                <a:cs typeface="Courier New" panose="02070309020205020404" pitchFamily="49" charset="0"/>
              </a:rPr>
              <a:t>P2, P7, P23</a:t>
            </a:r>
            <a:endParaRPr lang="en-GB" sz="2400" kern="1200" dirty="0">
              <a:solidFill>
                <a:schemeClr val="tx2"/>
              </a:solidFill>
              <a:latin typeface="Courier New" panose="02070309020205020404" pitchFamily="49" charset="0"/>
              <a:ea typeface="+mn-ea"/>
              <a:cs typeface="Courier New" panose="02070309020205020404" pitchFamily="49" charset="0"/>
            </a:endParaRPr>
          </a:p>
        </p:txBody>
      </p:sp>
      <p:cxnSp>
        <p:nvCxnSpPr>
          <p:cNvPr id="11" name="Straight Connector 10">
            <a:extLst>
              <a:ext uri="{FF2B5EF4-FFF2-40B4-BE49-F238E27FC236}">
                <a16:creationId xmlns:a16="http://schemas.microsoft.com/office/drawing/2014/main" id="{F10D1B5A-E88B-4D7E-9B2E-D82F63022E4B}"/>
              </a:ext>
            </a:extLst>
          </p:cNvPr>
          <p:cNvCxnSpPr/>
          <p:nvPr/>
        </p:nvCxnSpPr>
        <p:spPr>
          <a:xfrm>
            <a:off x="4521200" y="32849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4F4D48-25D7-4FB2-9567-D30FEA323FDB}"/>
              </a:ext>
            </a:extLst>
          </p:cNvPr>
          <p:cNvCxnSpPr/>
          <p:nvPr/>
        </p:nvCxnSpPr>
        <p:spPr>
          <a:xfrm>
            <a:off x="4521200" y="36450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866024-63A4-49CD-8645-0BC9FABB1727}"/>
              </a:ext>
            </a:extLst>
          </p:cNvPr>
          <p:cNvCxnSpPr/>
          <p:nvPr/>
        </p:nvCxnSpPr>
        <p:spPr>
          <a:xfrm>
            <a:off x="4521200" y="400506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9EC999-E6A7-4383-8199-3526CDC00BFD}"/>
              </a:ext>
            </a:extLst>
          </p:cNvPr>
          <p:cNvCxnSpPr/>
          <p:nvPr/>
        </p:nvCxnSpPr>
        <p:spPr>
          <a:xfrm>
            <a:off x="4521200" y="436510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A746DD-C5D5-41EE-BB8D-C52161D3D0A2}"/>
              </a:ext>
            </a:extLst>
          </p:cNvPr>
          <p:cNvCxnSpPr/>
          <p:nvPr/>
        </p:nvCxnSpPr>
        <p:spPr>
          <a:xfrm>
            <a:off x="4521200" y="472514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5F701-CE8C-43AE-A223-44FA80D86C64}"/>
              </a:ext>
            </a:extLst>
          </p:cNvPr>
          <p:cNvCxnSpPr/>
          <p:nvPr/>
        </p:nvCxnSpPr>
        <p:spPr>
          <a:xfrm>
            <a:off x="4521200" y="508518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54DC17-A6D8-4220-AB48-251F6FBFCF6C}"/>
              </a:ext>
            </a:extLst>
          </p:cNvPr>
          <p:cNvCxnSpPr/>
          <p:nvPr/>
        </p:nvCxnSpPr>
        <p:spPr>
          <a:xfrm>
            <a:off x="4521200" y="5445224"/>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628B33B-416F-4B7D-A742-1960E7953838}"/>
              </a:ext>
            </a:extLst>
          </p:cNvPr>
          <p:cNvCxnSpPr>
            <a:cxnSpLocks/>
          </p:cNvCxnSpPr>
          <p:nvPr/>
        </p:nvCxnSpPr>
        <p:spPr>
          <a:xfrm flipH="1" flipV="1">
            <a:off x="5171404" y="3645024"/>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374A73-E968-4C3B-BF07-42B2349279AA}"/>
              </a:ext>
            </a:extLst>
          </p:cNvPr>
          <p:cNvCxnSpPr>
            <a:cxnSpLocks/>
          </p:cNvCxnSpPr>
          <p:nvPr/>
        </p:nvCxnSpPr>
        <p:spPr>
          <a:xfrm flipH="1" flipV="1">
            <a:off x="4518616" y="3645024"/>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F2E0B0-467F-487D-967F-DCFE046D19E7}"/>
              </a:ext>
            </a:extLst>
          </p:cNvPr>
          <p:cNvCxnSpPr>
            <a:cxnSpLocks/>
          </p:cNvCxnSpPr>
          <p:nvPr/>
        </p:nvCxnSpPr>
        <p:spPr>
          <a:xfrm flipV="1">
            <a:off x="4517324" y="2936225"/>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A864B7-9848-4DD4-A6DA-3CF5B9C4B1F8}"/>
              </a:ext>
            </a:extLst>
          </p:cNvPr>
          <p:cNvCxnSpPr>
            <a:cxnSpLocks/>
          </p:cNvCxnSpPr>
          <p:nvPr/>
        </p:nvCxnSpPr>
        <p:spPr>
          <a:xfrm>
            <a:off x="4518616" y="5799221"/>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79D1E9-3344-4CBA-8B66-A884A2E4E910}"/>
              </a:ext>
            </a:extLst>
          </p:cNvPr>
          <p:cNvCxnSpPr/>
          <p:nvPr/>
        </p:nvCxnSpPr>
        <p:spPr>
          <a:xfrm>
            <a:off x="4517324"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95CF51-947E-4C8C-BB19-E9888557F942}"/>
              </a:ext>
            </a:extLst>
          </p:cNvPr>
          <p:cNvCxnSpPr/>
          <p:nvPr/>
        </p:nvCxnSpPr>
        <p:spPr>
          <a:xfrm>
            <a:off x="5167012" y="2936226"/>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E0A654-338F-4CE7-80B6-6F25D03E6550}"/>
              </a:ext>
            </a:extLst>
          </p:cNvPr>
          <p:cNvCxnSpPr>
            <a:cxnSpLocks/>
          </p:cNvCxnSpPr>
          <p:nvPr/>
        </p:nvCxnSpPr>
        <p:spPr>
          <a:xfrm>
            <a:off x="5167012"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F4EA6B-F42B-4DC1-97A2-1B3F7A445548}"/>
              </a:ext>
            </a:extLst>
          </p:cNvPr>
          <p:cNvCxnSpPr>
            <a:cxnSpLocks/>
          </p:cNvCxnSpPr>
          <p:nvPr/>
        </p:nvCxnSpPr>
        <p:spPr>
          <a:xfrm>
            <a:off x="4517324" y="3284984"/>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BF5B75-B734-4EEC-876A-E9B88D2E59D2}"/>
              </a:ext>
            </a:extLst>
          </p:cNvPr>
          <p:cNvSpPr txBox="1"/>
          <p:nvPr/>
        </p:nvSpPr>
        <p:spPr>
          <a:xfrm>
            <a:off x="4204637" y="5477900"/>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X1</a:t>
            </a:r>
          </a:p>
        </p:txBody>
      </p:sp>
      <p:sp>
        <p:nvSpPr>
          <p:cNvPr id="27" name="TextBox 26">
            <a:extLst>
              <a:ext uri="{FF2B5EF4-FFF2-40B4-BE49-F238E27FC236}">
                <a16:creationId xmlns:a16="http://schemas.microsoft.com/office/drawing/2014/main" id="{162F9EB6-A96A-4616-ABD3-C0ABCE4D05E0}"/>
              </a:ext>
            </a:extLst>
          </p:cNvPr>
          <p:cNvSpPr txBox="1"/>
          <p:nvPr/>
        </p:nvSpPr>
        <p:spPr>
          <a:xfrm>
            <a:off x="4201491" y="4059245"/>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X5</a:t>
            </a:r>
          </a:p>
        </p:txBody>
      </p:sp>
      <p:sp>
        <p:nvSpPr>
          <p:cNvPr id="28" name="TextBox 27">
            <a:extLst>
              <a:ext uri="{FF2B5EF4-FFF2-40B4-BE49-F238E27FC236}">
                <a16:creationId xmlns:a16="http://schemas.microsoft.com/office/drawing/2014/main" id="{4755B49A-81D1-4D1D-9B4C-2908E6AAD96B}"/>
              </a:ext>
            </a:extLst>
          </p:cNvPr>
          <p:cNvSpPr txBox="1"/>
          <p:nvPr/>
        </p:nvSpPr>
        <p:spPr>
          <a:xfrm>
            <a:off x="4195939" y="4424792"/>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X4</a:t>
            </a:r>
          </a:p>
        </p:txBody>
      </p:sp>
      <p:sp>
        <p:nvSpPr>
          <p:cNvPr id="29" name="TextBox 28">
            <a:extLst>
              <a:ext uri="{FF2B5EF4-FFF2-40B4-BE49-F238E27FC236}">
                <a16:creationId xmlns:a16="http://schemas.microsoft.com/office/drawing/2014/main" id="{8162838F-D0BE-43DC-9D29-870D17A084E0}"/>
              </a:ext>
            </a:extLst>
          </p:cNvPr>
          <p:cNvSpPr txBox="1"/>
          <p:nvPr/>
        </p:nvSpPr>
        <p:spPr>
          <a:xfrm>
            <a:off x="4209761" y="4777654"/>
            <a:ext cx="275717" cy="256224"/>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X3</a:t>
            </a:r>
          </a:p>
        </p:txBody>
      </p:sp>
      <p:sp>
        <p:nvSpPr>
          <p:cNvPr id="30" name="TextBox 29">
            <a:extLst>
              <a:ext uri="{FF2B5EF4-FFF2-40B4-BE49-F238E27FC236}">
                <a16:creationId xmlns:a16="http://schemas.microsoft.com/office/drawing/2014/main" id="{99D97693-F3A3-4D43-9180-374413230871}"/>
              </a:ext>
            </a:extLst>
          </p:cNvPr>
          <p:cNvSpPr txBox="1"/>
          <p:nvPr/>
        </p:nvSpPr>
        <p:spPr>
          <a:xfrm>
            <a:off x="4201021" y="5149305"/>
            <a:ext cx="275717" cy="25622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Courier New" panose="02070309020205020404" pitchFamily="49" charset="0"/>
                <a:ea typeface="+mn-ea"/>
                <a:cs typeface="Courier New" panose="02070309020205020404" pitchFamily="49" charset="0"/>
              </a:rPr>
              <a:t>X2</a:t>
            </a:r>
          </a:p>
        </p:txBody>
      </p:sp>
      <p:sp>
        <p:nvSpPr>
          <p:cNvPr id="31" name="TextBox 30">
            <a:extLst>
              <a:ext uri="{FF2B5EF4-FFF2-40B4-BE49-F238E27FC236}">
                <a16:creationId xmlns:a16="http://schemas.microsoft.com/office/drawing/2014/main" id="{6308F154-C52B-46A4-8A2D-812ED6302045}"/>
              </a:ext>
            </a:extLst>
          </p:cNvPr>
          <p:cNvSpPr txBox="1"/>
          <p:nvPr/>
        </p:nvSpPr>
        <p:spPr>
          <a:xfrm>
            <a:off x="4301965" y="3110605"/>
            <a:ext cx="177670"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a:t>
            </a:r>
          </a:p>
        </p:txBody>
      </p:sp>
      <p:sp>
        <p:nvSpPr>
          <p:cNvPr id="32" name="TextBox 31">
            <a:extLst>
              <a:ext uri="{FF2B5EF4-FFF2-40B4-BE49-F238E27FC236}">
                <a16:creationId xmlns:a16="http://schemas.microsoft.com/office/drawing/2014/main" id="{0A13C2EA-1F18-411E-B29A-F3A114A1CC62}"/>
              </a:ext>
            </a:extLst>
          </p:cNvPr>
          <p:cNvSpPr txBox="1"/>
          <p:nvPr/>
        </p:nvSpPr>
        <p:spPr>
          <a:xfrm>
            <a:off x="4637318" y="5477900"/>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P23</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3" name="TextBox 32">
            <a:extLst>
              <a:ext uri="{FF2B5EF4-FFF2-40B4-BE49-F238E27FC236}">
                <a16:creationId xmlns:a16="http://schemas.microsoft.com/office/drawing/2014/main" id="{03F304FE-0FBE-432E-BB86-E79F491A1C55}"/>
              </a:ext>
            </a:extLst>
          </p:cNvPr>
          <p:cNvSpPr txBox="1"/>
          <p:nvPr/>
        </p:nvSpPr>
        <p:spPr>
          <a:xfrm>
            <a:off x="4704308" y="5146444"/>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latin typeface="Courier New" panose="02070309020205020404" pitchFamily="49" charset="0"/>
                <a:ea typeface="+mn-ea"/>
                <a:cs typeface="Courier New" panose="02070309020205020404" pitchFamily="49" charset="0"/>
              </a:rPr>
              <a:t>P2</a:t>
            </a:r>
            <a:endParaRPr lang="en-GB" kern="1200" dirty="0">
              <a:latin typeface="Courier New" panose="02070309020205020404" pitchFamily="49" charset="0"/>
              <a:ea typeface="+mn-ea"/>
              <a:cs typeface="Courier New" panose="02070309020205020404" pitchFamily="49" charset="0"/>
            </a:endParaRPr>
          </a:p>
        </p:txBody>
      </p:sp>
      <p:sp>
        <p:nvSpPr>
          <p:cNvPr id="34" name="TextBox 33">
            <a:extLst>
              <a:ext uri="{FF2B5EF4-FFF2-40B4-BE49-F238E27FC236}">
                <a16:creationId xmlns:a16="http://schemas.microsoft.com/office/drawing/2014/main" id="{8093263B-8E9B-4D73-9389-39D8EB0C2DB1}"/>
              </a:ext>
            </a:extLst>
          </p:cNvPr>
          <p:cNvSpPr txBox="1"/>
          <p:nvPr/>
        </p:nvSpPr>
        <p:spPr>
          <a:xfrm>
            <a:off x="4643649" y="4782092"/>
            <a:ext cx="413575"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P22</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5" name="TextBox 34">
            <a:extLst>
              <a:ext uri="{FF2B5EF4-FFF2-40B4-BE49-F238E27FC236}">
                <a16:creationId xmlns:a16="http://schemas.microsoft.com/office/drawing/2014/main" id="{0013CF46-B500-4875-8CAB-87283DD651EA}"/>
              </a:ext>
            </a:extLst>
          </p:cNvPr>
          <p:cNvSpPr txBox="1"/>
          <p:nvPr/>
        </p:nvSpPr>
        <p:spPr>
          <a:xfrm>
            <a:off x="4717204" y="4423550"/>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P7</a:t>
            </a:r>
            <a:endParaRPr lang="en-GB" kern="1200" dirty="0">
              <a:solidFill>
                <a:schemeClr val="tx2"/>
              </a:solidFill>
              <a:latin typeface="Courier New" panose="02070309020205020404" pitchFamily="49" charset="0"/>
              <a:ea typeface="+mn-ea"/>
              <a:cs typeface="Courier New" panose="02070309020205020404" pitchFamily="49" charset="0"/>
            </a:endParaRPr>
          </a:p>
        </p:txBody>
      </p:sp>
      <p:sp>
        <p:nvSpPr>
          <p:cNvPr id="36" name="TextBox 35">
            <a:extLst>
              <a:ext uri="{FF2B5EF4-FFF2-40B4-BE49-F238E27FC236}">
                <a16:creationId xmlns:a16="http://schemas.microsoft.com/office/drawing/2014/main" id="{5D75F86D-9B10-4766-95B6-BED81DFBF98E}"/>
              </a:ext>
            </a:extLst>
          </p:cNvPr>
          <p:cNvSpPr txBox="1"/>
          <p:nvPr/>
        </p:nvSpPr>
        <p:spPr>
          <a:xfrm>
            <a:off x="4704307" y="4076205"/>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Courier New" panose="02070309020205020404" pitchFamily="49" charset="0"/>
                <a:ea typeface="+mn-ea"/>
                <a:cs typeface="Courier New" panose="02070309020205020404" pitchFamily="49" charset="0"/>
              </a:rPr>
              <a:t>P5</a:t>
            </a:r>
            <a:endParaRPr lang="en-GB" kern="1200" dirty="0">
              <a:solidFill>
                <a:schemeClr val="tx2"/>
              </a:solidFill>
              <a:latin typeface="Courier New" panose="02070309020205020404" pitchFamily="49" charset="0"/>
              <a:ea typeface="+mn-ea"/>
              <a:cs typeface="Courier New" panose="02070309020205020404" pitchFamily="49" charset="0"/>
            </a:endParaRPr>
          </a:p>
        </p:txBody>
      </p:sp>
      <p:cxnSp>
        <p:nvCxnSpPr>
          <p:cNvPr id="37" name="Straight Connector 36">
            <a:extLst>
              <a:ext uri="{FF2B5EF4-FFF2-40B4-BE49-F238E27FC236}">
                <a16:creationId xmlns:a16="http://schemas.microsoft.com/office/drawing/2014/main" id="{C17BEEA2-8FE9-458D-A285-26A7B9B66C30}"/>
              </a:ext>
            </a:extLst>
          </p:cNvPr>
          <p:cNvCxnSpPr/>
          <p:nvPr/>
        </p:nvCxnSpPr>
        <p:spPr>
          <a:xfrm>
            <a:off x="6374785" y="19678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93D17F-A406-4EF6-87B0-66063ABAE75B}"/>
              </a:ext>
            </a:extLst>
          </p:cNvPr>
          <p:cNvCxnSpPr/>
          <p:nvPr/>
        </p:nvCxnSpPr>
        <p:spPr>
          <a:xfrm>
            <a:off x="6374785" y="23279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66BF88-02EC-4C7D-B77C-FE984C7A96F6}"/>
              </a:ext>
            </a:extLst>
          </p:cNvPr>
          <p:cNvCxnSpPr/>
          <p:nvPr/>
        </p:nvCxnSpPr>
        <p:spPr>
          <a:xfrm>
            <a:off x="6374785" y="268794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38D3C7-2614-473A-BF28-F4BECDB3E2BC}"/>
              </a:ext>
            </a:extLst>
          </p:cNvPr>
          <p:cNvCxnSpPr/>
          <p:nvPr/>
        </p:nvCxnSpPr>
        <p:spPr>
          <a:xfrm>
            <a:off x="6374785" y="304798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4AF2293-2DAE-4DA4-B5BA-1B20253ABDED}"/>
              </a:ext>
            </a:extLst>
          </p:cNvPr>
          <p:cNvCxnSpPr/>
          <p:nvPr/>
        </p:nvCxnSpPr>
        <p:spPr>
          <a:xfrm>
            <a:off x="6374785" y="340802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B65781-3FD6-45E8-80A7-9D20D1CB7CE8}"/>
              </a:ext>
            </a:extLst>
          </p:cNvPr>
          <p:cNvCxnSpPr/>
          <p:nvPr/>
        </p:nvCxnSpPr>
        <p:spPr>
          <a:xfrm>
            <a:off x="6374785" y="376806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76E9AE-511B-4EE1-AEBA-D7FFE4EFE93C}"/>
              </a:ext>
            </a:extLst>
          </p:cNvPr>
          <p:cNvCxnSpPr/>
          <p:nvPr/>
        </p:nvCxnSpPr>
        <p:spPr>
          <a:xfrm>
            <a:off x="6374785" y="4128101"/>
            <a:ext cx="6502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38DE61-D72E-4579-8C2F-174B5B12C7DE}"/>
              </a:ext>
            </a:extLst>
          </p:cNvPr>
          <p:cNvCxnSpPr>
            <a:cxnSpLocks/>
          </p:cNvCxnSpPr>
          <p:nvPr/>
        </p:nvCxnSpPr>
        <p:spPr>
          <a:xfrm flipH="1" flipV="1">
            <a:off x="7024989" y="2327901"/>
            <a:ext cx="1" cy="21643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572CDCE-35B1-48E1-AAB0-C5FC20B864F4}"/>
              </a:ext>
            </a:extLst>
          </p:cNvPr>
          <p:cNvCxnSpPr>
            <a:cxnSpLocks/>
          </p:cNvCxnSpPr>
          <p:nvPr/>
        </p:nvCxnSpPr>
        <p:spPr>
          <a:xfrm flipH="1" flipV="1">
            <a:off x="6372201" y="2327901"/>
            <a:ext cx="2584" cy="21530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6C564F-7EB7-48F3-95B8-9E00C555F6FA}"/>
              </a:ext>
            </a:extLst>
          </p:cNvPr>
          <p:cNvCxnSpPr>
            <a:cxnSpLocks/>
          </p:cNvCxnSpPr>
          <p:nvPr/>
        </p:nvCxnSpPr>
        <p:spPr>
          <a:xfrm flipV="1">
            <a:off x="6370909" y="1619102"/>
            <a:ext cx="649688"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10B32D-ECD9-4BBA-86A9-92C9429EA894}"/>
              </a:ext>
            </a:extLst>
          </p:cNvPr>
          <p:cNvCxnSpPr>
            <a:cxnSpLocks/>
          </p:cNvCxnSpPr>
          <p:nvPr/>
        </p:nvCxnSpPr>
        <p:spPr>
          <a:xfrm>
            <a:off x="6372201" y="4482098"/>
            <a:ext cx="6522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9AC0C9-BBF6-4FCC-964E-95323FD2246C}"/>
              </a:ext>
            </a:extLst>
          </p:cNvPr>
          <p:cNvCxnSpPr/>
          <p:nvPr/>
        </p:nvCxnSpPr>
        <p:spPr>
          <a:xfrm>
            <a:off x="6370909"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7CEA76-E3D5-4BFA-BFD7-C3CB1D1A1408}"/>
              </a:ext>
            </a:extLst>
          </p:cNvPr>
          <p:cNvCxnSpPr/>
          <p:nvPr/>
        </p:nvCxnSpPr>
        <p:spPr>
          <a:xfrm>
            <a:off x="7020597" y="1619103"/>
            <a:ext cx="0" cy="3487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F74C0D-8DF3-4514-88A5-0F2A28530A65}"/>
              </a:ext>
            </a:extLst>
          </p:cNvPr>
          <p:cNvCxnSpPr>
            <a:cxnSpLocks/>
          </p:cNvCxnSpPr>
          <p:nvPr/>
        </p:nvCxnSpPr>
        <p:spPr>
          <a:xfrm>
            <a:off x="7020597"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C148AA2-41EC-400A-A8E4-DA402FE6FCFF}"/>
              </a:ext>
            </a:extLst>
          </p:cNvPr>
          <p:cNvCxnSpPr>
            <a:cxnSpLocks/>
          </p:cNvCxnSpPr>
          <p:nvPr/>
        </p:nvCxnSpPr>
        <p:spPr>
          <a:xfrm>
            <a:off x="6370909" y="1967861"/>
            <a:ext cx="0" cy="3600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A59D3C6-01DA-4DC8-B5FB-0162BB33F09B}"/>
              </a:ext>
            </a:extLst>
          </p:cNvPr>
          <p:cNvSpPr txBox="1"/>
          <p:nvPr/>
        </p:nvSpPr>
        <p:spPr>
          <a:xfrm>
            <a:off x="6559832" y="4160777"/>
            <a:ext cx="275718" cy="256224"/>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latin typeface="Courier New" panose="02070309020205020404" pitchFamily="49" charset="0"/>
                <a:ea typeface="+mn-ea"/>
                <a:cs typeface="Courier New" panose="02070309020205020404" pitchFamily="49" charset="0"/>
              </a:rPr>
              <a:t>P9</a:t>
            </a:r>
          </a:p>
        </p:txBody>
      </p:sp>
      <p:cxnSp>
        <p:nvCxnSpPr>
          <p:cNvPr id="53" name="Straight Connector 52">
            <a:extLst>
              <a:ext uri="{FF2B5EF4-FFF2-40B4-BE49-F238E27FC236}">
                <a16:creationId xmlns:a16="http://schemas.microsoft.com/office/drawing/2014/main" id="{6AA16E93-B7A0-4BE0-A62D-67CB9DB0D0A0}"/>
              </a:ext>
            </a:extLst>
          </p:cNvPr>
          <p:cNvCxnSpPr/>
          <p:nvPr/>
        </p:nvCxnSpPr>
        <p:spPr>
          <a:xfrm>
            <a:off x="5807968" y="1400783"/>
            <a:ext cx="8960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516D0C9-1E79-4F4D-A867-C95CF129D9FA}"/>
              </a:ext>
            </a:extLst>
          </p:cNvPr>
          <p:cNvCxnSpPr/>
          <p:nvPr/>
        </p:nvCxnSpPr>
        <p:spPr>
          <a:xfrm>
            <a:off x="6704021" y="1400783"/>
            <a:ext cx="0" cy="21831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4360087-FC7D-49E7-B671-99DFA11D1ABF}"/>
              </a:ext>
            </a:extLst>
          </p:cNvPr>
          <p:cNvSpPr txBox="1"/>
          <p:nvPr/>
        </p:nvSpPr>
        <p:spPr>
          <a:xfrm>
            <a:off x="3604402" y="1170977"/>
            <a:ext cx="3035030" cy="575542"/>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New Free </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Physical Registers</a:t>
            </a:r>
          </a:p>
        </p:txBody>
      </p:sp>
      <p:cxnSp>
        <p:nvCxnSpPr>
          <p:cNvPr id="56" name="Straight Connector 55">
            <a:extLst>
              <a:ext uri="{FF2B5EF4-FFF2-40B4-BE49-F238E27FC236}">
                <a16:creationId xmlns:a16="http://schemas.microsoft.com/office/drawing/2014/main" id="{4BD413AD-69AC-43A6-8F87-A8E057182F56}"/>
              </a:ext>
            </a:extLst>
          </p:cNvPr>
          <p:cNvCxnSpPr>
            <a:cxnSpLocks/>
          </p:cNvCxnSpPr>
          <p:nvPr/>
        </p:nvCxnSpPr>
        <p:spPr>
          <a:xfrm>
            <a:off x="3863752" y="1832237"/>
            <a:ext cx="0" cy="318905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56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Renaming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702175" cy="4948335"/>
          </a:xfrm>
        </p:spPr>
        <p:txBody>
          <a:bodyPr/>
          <a:lstStyle/>
          <a:p>
            <a:pPr>
              <a:buFont typeface="Arial" panose="020B0604020202020204" pitchFamily="34" charset="0"/>
              <a:buChar char="•"/>
            </a:pPr>
            <a:r>
              <a:rPr lang="en-GB" dirty="0"/>
              <a:t>Each instruction now has a unique physical destination register.</a:t>
            </a:r>
          </a:p>
          <a:p>
            <a:pPr>
              <a:buFont typeface="Arial" panose="020B0604020202020204" pitchFamily="34" charset="0"/>
              <a:buChar char="•"/>
            </a:pPr>
            <a:r>
              <a:rPr lang="en-GB" dirty="0"/>
              <a:t>All name dependencies have been removed.</a:t>
            </a:r>
          </a:p>
          <a:p>
            <a:pPr>
              <a:buFont typeface="Arial" panose="020B0604020202020204" pitchFamily="34" charset="0"/>
              <a:buChar char="•"/>
            </a:pPr>
            <a:r>
              <a:rPr lang="en-GB" dirty="0"/>
              <a:t>The processor is now free to issue an instruction as soon as its operands are ready and an appropriate FU is free.</a:t>
            </a:r>
            <a:endParaRPr lang="en-US" dirty="0"/>
          </a:p>
        </p:txBody>
      </p:sp>
      <p:sp>
        <p:nvSpPr>
          <p:cNvPr id="4" name="Rectangle 3">
            <a:extLst>
              <a:ext uri="{FF2B5EF4-FFF2-40B4-BE49-F238E27FC236}">
                <a16:creationId xmlns:a16="http://schemas.microsoft.com/office/drawing/2014/main" id="{6B860AAC-814C-45F1-AF3F-3086CEFB573E}"/>
              </a:ext>
            </a:extLst>
          </p:cNvPr>
          <p:cNvSpPr/>
          <p:nvPr/>
        </p:nvSpPr>
        <p:spPr>
          <a:xfrm>
            <a:off x="6573409" y="2151727"/>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t>P16</a:t>
            </a:r>
            <a:r>
              <a:rPr lang="en-GB" sz="2000" b="1" dirty="0">
                <a:solidFill>
                  <a:schemeClr val="accent1"/>
                </a:solidFill>
              </a:rPr>
              <a:t>, </a:t>
            </a:r>
            <a:r>
              <a:rPr lang="en-GB" sz="2000" b="1" dirty="0"/>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t>P17</a:t>
            </a:r>
            <a:r>
              <a:rPr lang="en-GB" sz="2000" b="1" dirty="0">
                <a:solidFill>
                  <a:schemeClr val="accent1"/>
                </a:solidFill>
              </a:rPr>
              <a:t>, </a:t>
            </a:r>
            <a:r>
              <a:rPr lang="en-GB" sz="2000" b="1" dirty="0"/>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t>P23</a:t>
            </a:r>
            <a:r>
              <a:rPr lang="en-GB" sz="2000" b="1" dirty="0">
                <a:solidFill>
                  <a:schemeClr val="accent1"/>
                </a:solidFill>
              </a:rPr>
              <a:t>, </a:t>
            </a:r>
            <a:r>
              <a:rPr lang="en-GB" sz="2000" b="1" dirty="0"/>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t>P33</a:t>
            </a:r>
            <a:r>
              <a:rPr lang="en-GB" sz="2000" b="1" dirty="0">
                <a:solidFill>
                  <a:schemeClr val="accent1"/>
                </a:solidFill>
              </a:rPr>
              <a:t>, #37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t>P2</a:t>
            </a:r>
            <a:r>
              <a:rPr lang="en-GB" sz="2000" b="1" dirty="0">
                <a:solidFill>
                  <a:schemeClr val="accent1"/>
                </a:solidFill>
              </a:rPr>
              <a:t>, </a:t>
            </a:r>
            <a:r>
              <a:rPr lang="en-GB" sz="2000" b="1" dirty="0"/>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t>P1</a:t>
            </a:r>
            <a:r>
              <a:rPr lang="en-GB" sz="2000" b="1" dirty="0">
                <a:solidFill>
                  <a:schemeClr val="accent1"/>
                </a:solidFill>
              </a:rPr>
              <a:t>, #4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t>P16</a:t>
            </a:r>
            <a:r>
              <a:rPr lang="en-GB" sz="2000" b="1" dirty="0">
                <a:solidFill>
                  <a:schemeClr val="accent1"/>
                </a:solidFill>
              </a:rPr>
              <a:t>, </a:t>
            </a:r>
            <a:r>
              <a:rPr lang="en-GB" sz="2000" b="1" dirty="0"/>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t>P10</a:t>
            </a:r>
            <a:r>
              <a:rPr lang="en-GB" sz="2000" b="1" dirty="0">
                <a:solidFill>
                  <a:schemeClr val="accent1"/>
                </a:solidFill>
              </a:rPr>
              <a:t>, #5</a:t>
            </a:r>
          </a:p>
        </p:txBody>
      </p:sp>
      <p:sp>
        <p:nvSpPr>
          <p:cNvPr id="5" name="Rectangle: Rounded Corners 4">
            <a:extLst>
              <a:ext uri="{FF2B5EF4-FFF2-40B4-BE49-F238E27FC236}">
                <a16:creationId xmlns:a16="http://schemas.microsoft.com/office/drawing/2014/main" id="{3BD98668-CBEF-4D51-A004-84A710375AEB}"/>
              </a:ext>
            </a:extLst>
          </p:cNvPr>
          <p:cNvSpPr/>
          <p:nvPr/>
        </p:nvSpPr>
        <p:spPr>
          <a:xfrm>
            <a:off x="8930640" y="2255520"/>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F885E4E3-2040-4721-AFD9-68CE003209C9}"/>
              </a:ext>
            </a:extLst>
          </p:cNvPr>
          <p:cNvSpPr/>
          <p:nvPr/>
        </p:nvSpPr>
        <p:spPr>
          <a:xfrm>
            <a:off x="9326880" y="2567593"/>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C2C8E61D-D1A3-4E4B-8F12-48A81F5E16D2}"/>
              </a:ext>
            </a:extLst>
          </p:cNvPr>
          <p:cNvSpPr/>
          <p:nvPr/>
        </p:nvSpPr>
        <p:spPr>
          <a:xfrm>
            <a:off x="10511155" y="287313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EF9B9FAF-4C61-45E0-892B-3E2730EEF3CC}"/>
              </a:ext>
            </a:extLst>
          </p:cNvPr>
          <p:cNvSpPr/>
          <p:nvPr/>
        </p:nvSpPr>
        <p:spPr>
          <a:xfrm>
            <a:off x="10907395" y="316991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0C9BA4D-F02D-43BC-8AC4-1573BD7BEDDB}"/>
              </a:ext>
            </a:extLst>
          </p:cNvPr>
          <p:cNvSpPr/>
          <p:nvPr/>
        </p:nvSpPr>
        <p:spPr>
          <a:xfrm>
            <a:off x="11303635" y="3466699"/>
            <a:ext cx="396240" cy="213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8D04D86E-E743-4164-AFF7-6768D8F19FA9}"/>
              </a:ext>
            </a:extLst>
          </p:cNvPr>
          <p:cNvSpPr/>
          <p:nvPr/>
        </p:nvSpPr>
        <p:spPr>
          <a:xfrm>
            <a:off x="8930640" y="3772535"/>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89E8D9E-494B-40D9-9FA7-9367F29C7536}"/>
              </a:ext>
            </a:extLst>
          </p:cNvPr>
          <p:cNvSpPr/>
          <p:nvPr/>
        </p:nvSpPr>
        <p:spPr>
          <a:xfrm>
            <a:off x="9720897" y="4059903"/>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0CFEC91C-F477-4EEC-BE88-3ABF45FD7736}"/>
              </a:ext>
            </a:extLst>
          </p:cNvPr>
          <p:cNvSpPr/>
          <p:nvPr/>
        </p:nvSpPr>
        <p:spPr>
          <a:xfrm>
            <a:off x="11327448" y="4309806"/>
            <a:ext cx="396240" cy="213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Arrow Connector 12">
            <a:extLst>
              <a:ext uri="{FF2B5EF4-FFF2-40B4-BE49-F238E27FC236}">
                <a16:creationId xmlns:a16="http://schemas.microsoft.com/office/drawing/2014/main" id="{09AEDFCA-1C74-465F-8BE6-5C5DF3D06C8D}"/>
              </a:ext>
            </a:extLst>
          </p:cNvPr>
          <p:cNvCxnSpPr/>
          <p:nvPr/>
        </p:nvCxnSpPr>
        <p:spPr>
          <a:xfrm>
            <a:off x="8954453" y="5069840"/>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9759D6D-A56D-4A96-878C-6DE23C05CEDB}"/>
              </a:ext>
            </a:extLst>
          </p:cNvPr>
          <p:cNvSpPr txBox="1"/>
          <p:nvPr/>
        </p:nvSpPr>
        <p:spPr>
          <a:xfrm>
            <a:off x="9819957" y="5229961"/>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15" name="Straight Arrow Connector 14">
            <a:extLst>
              <a:ext uri="{FF2B5EF4-FFF2-40B4-BE49-F238E27FC236}">
                <a16:creationId xmlns:a16="http://schemas.microsoft.com/office/drawing/2014/main" id="{5D40C072-5A34-4AFD-A46C-D944E3EB4621}"/>
              </a:ext>
            </a:extLst>
          </p:cNvPr>
          <p:cNvCxnSpPr/>
          <p:nvPr/>
        </p:nvCxnSpPr>
        <p:spPr>
          <a:xfrm>
            <a:off x="6384032" y="2237647"/>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4A62DC9-574B-46BE-A3DF-DD272AEA99A0}"/>
              </a:ext>
            </a:extLst>
          </p:cNvPr>
          <p:cNvSpPr/>
          <p:nvPr/>
        </p:nvSpPr>
        <p:spPr>
          <a:xfrm>
            <a:off x="6582194" y="2096451"/>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0580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Generic Superscalar Processor</a:t>
            </a:r>
            <a:endParaRPr lang="en-US" dirty="0"/>
          </a:p>
        </p:txBody>
      </p:sp>
      <p:sp>
        <p:nvSpPr>
          <p:cNvPr id="4" name="Content Placeholder 3">
            <a:extLst>
              <a:ext uri="{FF2B5EF4-FFF2-40B4-BE49-F238E27FC236}">
                <a16:creationId xmlns:a16="http://schemas.microsoft.com/office/drawing/2014/main" id="{4850A9CF-46F1-4129-AD86-55EB6880FF33}"/>
              </a:ext>
            </a:extLst>
          </p:cNvPr>
          <p:cNvSpPr txBox="1">
            <a:spLocks/>
          </p:cNvSpPr>
          <p:nvPr/>
        </p:nvSpPr>
        <p:spPr>
          <a:xfrm>
            <a:off x="519013"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Fetch</a:t>
            </a:r>
          </a:p>
        </p:txBody>
      </p:sp>
      <p:cxnSp>
        <p:nvCxnSpPr>
          <p:cNvPr id="5" name="Straight Arrow Connector 4">
            <a:extLst>
              <a:ext uri="{FF2B5EF4-FFF2-40B4-BE49-F238E27FC236}">
                <a16:creationId xmlns:a16="http://schemas.microsoft.com/office/drawing/2014/main" id="{55129C29-F7F4-4FD7-B0B6-1A3E58887FE6}"/>
              </a:ext>
            </a:extLst>
          </p:cNvPr>
          <p:cNvCxnSpPr>
            <a:cxnSpLocks/>
          </p:cNvCxnSpPr>
          <p:nvPr/>
        </p:nvCxnSpPr>
        <p:spPr>
          <a:xfrm>
            <a:off x="177201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9D1E82-A0CE-4B68-B289-6B00516F841A}"/>
              </a:ext>
            </a:extLst>
          </p:cNvPr>
          <p:cNvCxnSpPr/>
          <p:nvPr/>
        </p:nvCxnSpPr>
        <p:spPr>
          <a:xfrm flipH="1">
            <a:off x="193792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7A0822-CCB4-421F-A916-518E587CAFA5}"/>
              </a:ext>
            </a:extLst>
          </p:cNvPr>
          <p:cNvSpPr txBox="1"/>
          <p:nvPr/>
        </p:nvSpPr>
        <p:spPr>
          <a:xfrm>
            <a:off x="202056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8" name="Content Placeholder 3">
            <a:extLst>
              <a:ext uri="{FF2B5EF4-FFF2-40B4-BE49-F238E27FC236}">
                <a16:creationId xmlns:a16="http://schemas.microsoft.com/office/drawing/2014/main" id="{A154A457-54D9-4A51-B9F1-F2BF337F0200}"/>
              </a:ext>
            </a:extLst>
          </p:cNvPr>
          <p:cNvSpPr txBox="1">
            <a:spLocks/>
          </p:cNvSpPr>
          <p:nvPr/>
        </p:nvSpPr>
        <p:spPr>
          <a:xfrm>
            <a:off x="2382947"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p:txBody>
      </p:sp>
      <p:sp>
        <p:nvSpPr>
          <p:cNvPr id="9" name="Content Placeholder 3">
            <a:extLst>
              <a:ext uri="{FF2B5EF4-FFF2-40B4-BE49-F238E27FC236}">
                <a16:creationId xmlns:a16="http://schemas.microsoft.com/office/drawing/2014/main" id="{ED378952-E1F8-4F7A-BB3C-7636397EA71C}"/>
              </a:ext>
            </a:extLst>
          </p:cNvPr>
          <p:cNvSpPr txBox="1">
            <a:spLocks/>
          </p:cNvSpPr>
          <p:nvPr/>
        </p:nvSpPr>
        <p:spPr>
          <a:xfrm>
            <a:off x="4245996"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Rename</a:t>
            </a:r>
          </a:p>
        </p:txBody>
      </p:sp>
      <p:cxnSp>
        <p:nvCxnSpPr>
          <p:cNvPr id="10" name="Straight Arrow Connector 9">
            <a:extLst>
              <a:ext uri="{FF2B5EF4-FFF2-40B4-BE49-F238E27FC236}">
                <a16:creationId xmlns:a16="http://schemas.microsoft.com/office/drawing/2014/main" id="{51F3FC5A-7C59-43F0-9C98-808E81918DB1}"/>
              </a:ext>
            </a:extLst>
          </p:cNvPr>
          <p:cNvCxnSpPr>
            <a:cxnSpLocks/>
          </p:cNvCxnSpPr>
          <p:nvPr/>
        </p:nvCxnSpPr>
        <p:spPr>
          <a:xfrm>
            <a:off x="3633897" y="3067384"/>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5D186D-276A-4944-8C20-957DB25D6771}"/>
              </a:ext>
            </a:extLst>
          </p:cNvPr>
          <p:cNvCxnSpPr/>
          <p:nvPr/>
        </p:nvCxnSpPr>
        <p:spPr>
          <a:xfrm flipH="1">
            <a:off x="3799809" y="2937101"/>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E8165E-D3C4-4BDC-B2E0-4DA0D4066DCF}"/>
              </a:ext>
            </a:extLst>
          </p:cNvPr>
          <p:cNvSpPr txBox="1"/>
          <p:nvPr/>
        </p:nvSpPr>
        <p:spPr>
          <a:xfrm>
            <a:off x="3882443" y="2625459"/>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cxnSp>
        <p:nvCxnSpPr>
          <p:cNvPr id="13" name="Straight Arrow Connector 12">
            <a:extLst>
              <a:ext uri="{FF2B5EF4-FFF2-40B4-BE49-F238E27FC236}">
                <a16:creationId xmlns:a16="http://schemas.microsoft.com/office/drawing/2014/main" id="{B1210C8F-3E45-4665-B553-D082FE93E4F7}"/>
              </a:ext>
            </a:extLst>
          </p:cNvPr>
          <p:cNvCxnSpPr>
            <a:cxnSpLocks/>
          </p:cNvCxnSpPr>
          <p:nvPr/>
        </p:nvCxnSpPr>
        <p:spPr>
          <a:xfrm>
            <a:off x="544699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B60B66-8D36-465E-AEDA-66E539C31251}"/>
              </a:ext>
            </a:extLst>
          </p:cNvPr>
          <p:cNvCxnSpPr/>
          <p:nvPr/>
        </p:nvCxnSpPr>
        <p:spPr>
          <a:xfrm flipH="1">
            <a:off x="561290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08641F-6255-4007-8033-1248E5BC3859}"/>
              </a:ext>
            </a:extLst>
          </p:cNvPr>
          <p:cNvSpPr txBox="1"/>
          <p:nvPr/>
        </p:nvSpPr>
        <p:spPr>
          <a:xfrm>
            <a:off x="569554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16" name="Content Placeholder 3">
            <a:extLst>
              <a:ext uri="{FF2B5EF4-FFF2-40B4-BE49-F238E27FC236}">
                <a16:creationId xmlns:a16="http://schemas.microsoft.com/office/drawing/2014/main" id="{C9FFBFA4-5CA8-45EA-A491-5353FEC90438}"/>
              </a:ext>
            </a:extLst>
          </p:cNvPr>
          <p:cNvSpPr txBox="1">
            <a:spLocks/>
          </p:cNvSpPr>
          <p:nvPr/>
        </p:nvSpPr>
        <p:spPr>
          <a:xfrm>
            <a:off x="6061545" y="2439464"/>
            <a:ext cx="1229097" cy="1227791"/>
          </a:xfrm>
          <a:prstGeom prst="rect">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Issue</a:t>
            </a:r>
          </a:p>
        </p:txBody>
      </p:sp>
      <p:cxnSp>
        <p:nvCxnSpPr>
          <p:cNvPr id="17" name="Straight Connector 16">
            <a:extLst>
              <a:ext uri="{FF2B5EF4-FFF2-40B4-BE49-F238E27FC236}">
                <a16:creationId xmlns:a16="http://schemas.microsoft.com/office/drawing/2014/main" id="{F5D038A0-A44D-4785-AC55-11E55B357074}"/>
              </a:ext>
            </a:extLst>
          </p:cNvPr>
          <p:cNvCxnSpPr/>
          <p:nvPr/>
        </p:nvCxnSpPr>
        <p:spPr>
          <a:xfrm flipH="1">
            <a:off x="6061545" y="27568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E54827-A222-446F-96E1-B639A552C1DA}"/>
              </a:ext>
            </a:extLst>
          </p:cNvPr>
          <p:cNvCxnSpPr/>
          <p:nvPr/>
        </p:nvCxnSpPr>
        <p:spPr>
          <a:xfrm flipH="1">
            <a:off x="6061545" y="2611435"/>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CE915D-FE26-4860-93D6-1E81797F7AEF}"/>
              </a:ext>
            </a:extLst>
          </p:cNvPr>
          <p:cNvCxnSpPr/>
          <p:nvPr/>
        </p:nvCxnSpPr>
        <p:spPr>
          <a:xfrm flipH="1">
            <a:off x="6061545" y="34680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3E7945-2A14-45C4-84CC-E5E94A1AFFD9}"/>
              </a:ext>
            </a:extLst>
          </p:cNvPr>
          <p:cNvCxnSpPr/>
          <p:nvPr/>
        </p:nvCxnSpPr>
        <p:spPr>
          <a:xfrm flipH="1">
            <a:off x="6075593" y="33029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5FCBE11D-EC47-4DE5-90A3-109F49B93FC1}"/>
              </a:ext>
            </a:extLst>
          </p:cNvPr>
          <p:cNvSpPr txBox="1">
            <a:spLocks/>
          </p:cNvSpPr>
          <p:nvPr/>
        </p:nvSpPr>
        <p:spPr>
          <a:xfrm>
            <a:off x="7877094" y="2453488"/>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Read</a:t>
            </a:r>
            <a:br>
              <a:rPr lang="en-GB" dirty="0"/>
            </a:br>
            <a:r>
              <a:rPr lang="en-GB" dirty="0"/>
              <a:t>Registers</a:t>
            </a:r>
          </a:p>
        </p:txBody>
      </p:sp>
      <p:sp>
        <p:nvSpPr>
          <p:cNvPr id="22" name="Content Placeholder 3">
            <a:extLst>
              <a:ext uri="{FF2B5EF4-FFF2-40B4-BE49-F238E27FC236}">
                <a16:creationId xmlns:a16="http://schemas.microsoft.com/office/drawing/2014/main" id="{6A216D2C-750F-4FF9-9D32-FB0F20CA79A1}"/>
              </a:ext>
            </a:extLst>
          </p:cNvPr>
          <p:cNvSpPr txBox="1">
            <a:spLocks/>
          </p:cNvSpPr>
          <p:nvPr/>
        </p:nvSpPr>
        <p:spPr>
          <a:xfrm>
            <a:off x="9475083" y="2455137"/>
            <a:ext cx="99867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FUs +</a:t>
            </a:r>
          </a:p>
          <a:p>
            <a:pPr algn="ctr"/>
            <a:r>
              <a:rPr lang="en-GB" dirty="0"/>
              <a:t>LS unit</a:t>
            </a:r>
          </a:p>
        </p:txBody>
      </p:sp>
      <p:sp>
        <p:nvSpPr>
          <p:cNvPr id="23" name="Content Placeholder 3">
            <a:extLst>
              <a:ext uri="{FF2B5EF4-FFF2-40B4-BE49-F238E27FC236}">
                <a16:creationId xmlns:a16="http://schemas.microsoft.com/office/drawing/2014/main" id="{7D9409CA-5F66-4D1B-9432-CF21545D0E75}"/>
              </a:ext>
            </a:extLst>
          </p:cNvPr>
          <p:cNvSpPr txBox="1">
            <a:spLocks/>
          </p:cNvSpPr>
          <p:nvPr/>
        </p:nvSpPr>
        <p:spPr>
          <a:xfrm>
            <a:off x="10654157" y="2455137"/>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Reg Write</a:t>
            </a:r>
          </a:p>
          <a:p>
            <a:pPr algn="ctr"/>
            <a:r>
              <a:rPr lang="en-GB" dirty="0"/>
              <a:t>Commit</a:t>
            </a:r>
          </a:p>
        </p:txBody>
      </p:sp>
      <p:cxnSp>
        <p:nvCxnSpPr>
          <p:cNvPr id="24" name="Straight Arrow Connector 23">
            <a:extLst>
              <a:ext uri="{FF2B5EF4-FFF2-40B4-BE49-F238E27FC236}">
                <a16:creationId xmlns:a16="http://schemas.microsoft.com/office/drawing/2014/main" id="{9C2FEFA3-69F7-42AC-9ED1-A3416931ECB1}"/>
              </a:ext>
            </a:extLst>
          </p:cNvPr>
          <p:cNvCxnSpPr>
            <a:cxnSpLocks/>
          </p:cNvCxnSpPr>
          <p:nvPr/>
        </p:nvCxnSpPr>
        <p:spPr>
          <a:xfrm>
            <a:off x="7291872" y="3053035"/>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0C830B-8AEE-4810-9310-2CCBE084B827}"/>
              </a:ext>
            </a:extLst>
          </p:cNvPr>
          <p:cNvCxnSpPr/>
          <p:nvPr/>
        </p:nvCxnSpPr>
        <p:spPr>
          <a:xfrm flipH="1">
            <a:off x="7457784" y="2922752"/>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688C5DE-AB82-4C27-978C-BFDB8B8319E6}"/>
              </a:ext>
            </a:extLst>
          </p:cNvPr>
          <p:cNvSpPr txBox="1"/>
          <p:nvPr/>
        </p:nvSpPr>
        <p:spPr>
          <a:xfrm>
            <a:off x="7540418" y="2611110"/>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i</a:t>
            </a:r>
          </a:p>
        </p:txBody>
      </p:sp>
      <p:sp>
        <p:nvSpPr>
          <p:cNvPr id="27" name="Rectangle 26">
            <a:extLst>
              <a:ext uri="{FF2B5EF4-FFF2-40B4-BE49-F238E27FC236}">
                <a16:creationId xmlns:a16="http://schemas.microsoft.com/office/drawing/2014/main" id="{1206C0E5-E48A-419C-9887-DE8FADE89C31}"/>
              </a:ext>
            </a:extLst>
          </p:cNvPr>
          <p:cNvSpPr/>
          <p:nvPr/>
        </p:nvSpPr>
        <p:spPr>
          <a:xfrm>
            <a:off x="9244661" y="2464025"/>
            <a:ext cx="230422" cy="1217253"/>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rPr>
              <a:t>DFN</a:t>
            </a:r>
          </a:p>
        </p:txBody>
      </p:sp>
      <p:sp>
        <p:nvSpPr>
          <p:cNvPr id="28" name="Rectangle 27">
            <a:extLst>
              <a:ext uri="{FF2B5EF4-FFF2-40B4-BE49-F238E27FC236}">
                <a16:creationId xmlns:a16="http://schemas.microsoft.com/office/drawing/2014/main" id="{C8BF442A-D084-4925-91FC-2DCECB10C3CB}"/>
              </a:ext>
            </a:extLst>
          </p:cNvPr>
          <p:cNvSpPr/>
          <p:nvPr/>
        </p:nvSpPr>
        <p:spPr>
          <a:xfrm>
            <a:off x="923415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Data </a:t>
            </a:r>
          </a:p>
          <a:p>
            <a:pPr algn="ctr"/>
            <a:r>
              <a:rPr lang="en-GB" dirty="0">
                <a:solidFill>
                  <a:schemeClr val="accent1"/>
                </a:solidFill>
              </a:rPr>
              <a:t>Cache</a:t>
            </a:r>
          </a:p>
        </p:txBody>
      </p:sp>
      <p:sp>
        <p:nvSpPr>
          <p:cNvPr id="29" name="Rectangle 28">
            <a:extLst>
              <a:ext uri="{FF2B5EF4-FFF2-40B4-BE49-F238E27FC236}">
                <a16:creationId xmlns:a16="http://schemas.microsoft.com/office/drawing/2014/main" id="{062D7374-0C5D-44F1-96F3-4E0DD5F1F047}"/>
              </a:ext>
            </a:extLst>
          </p:cNvPr>
          <p:cNvSpPr/>
          <p:nvPr/>
        </p:nvSpPr>
        <p:spPr>
          <a:xfrm>
            <a:off x="51901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Instruction</a:t>
            </a:r>
          </a:p>
          <a:p>
            <a:pPr algn="ctr"/>
            <a:r>
              <a:rPr lang="en-GB" dirty="0">
                <a:solidFill>
                  <a:schemeClr val="accent1"/>
                </a:solidFill>
              </a:rPr>
              <a:t>Cache</a:t>
            </a:r>
          </a:p>
        </p:txBody>
      </p:sp>
      <p:sp>
        <p:nvSpPr>
          <p:cNvPr id="30" name="TextBox 29">
            <a:extLst>
              <a:ext uri="{FF2B5EF4-FFF2-40B4-BE49-F238E27FC236}">
                <a16:creationId xmlns:a16="http://schemas.microsoft.com/office/drawing/2014/main" id="{E8FB7E31-2D9E-4EC2-9C94-DFDADAE38E15}"/>
              </a:ext>
            </a:extLst>
          </p:cNvPr>
          <p:cNvSpPr txBox="1"/>
          <p:nvPr/>
        </p:nvSpPr>
        <p:spPr>
          <a:xfrm>
            <a:off x="9244661" y="1960620"/>
            <a:ext cx="122909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(Execute)</a:t>
            </a:r>
            <a:endParaRPr lang="en-GB" sz="2100" kern="1200" dirty="0">
              <a:solidFill>
                <a:schemeClr val="tx2"/>
              </a:solidFill>
              <a:latin typeface="+mn-lt"/>
              <a:ea typeface="+mn-ea"/>
              <a:cs typeface="+mn-cs"/>
            </a:endParaRPr>
          </a:p>
        </p:txBody>
      </p:sp>
      <p:sp>
        <p:nvSpPr>
          <p:cNvPr id="31" name="TextBox 30">
            <a:extLst>
              <a:ext uri="{FF2B5EF4-FFF2-40B4-BE49-F238E27FC236}">
                <a16:creationId xmlns:a16="http://schemas.microsoft.com/office/drawing/2014/main" id="{0EA34074-6E5F-4D85-B2B5-6060A1B05EEB}"/>
              </a:ext>
            </a:extLst>
          </p:cNvPr>
          <p:cNvSpPr txBox="1"/>
          <p:nvPr/>
        </p:nvSpPr>
        <p:spPr>
          <a:xfrm>
            <a:off x="8022739" y="5474221"/>
            <a:ext cx="3903363" cy="65864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LS unit = Load/Store unit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DFN = Data Forwarding Network</a:t>
            </a:r>
            <a:endParaRPr lang="en-GB" sz="2100" kern="1200" dirty="0">
              <a:solidFill>
                <a:schemeClr val="tx2"/>
              </a:solidFill>
              <a:latin typeface="+mn-lt"/>
              <a:ea typeface="+mn-ea"/>
              <a:cs typeface="+mn-cs"/>
            </a:endParaRPr>
          </a:p>
        </p:txBody>
      </p:sp>
      <p:sp>
        <p:nvSpPr>
          <p:cNvPr id="32" name="TextBox 31">
            <a:extLst>
              <a:ext uri="{FF2B5EF4-FFF2-40B4-BE49-F238E27FC236}">
                <a16:creationId xmlns:a16="http://schemas.microsoft.com/office/drawing/2014/main" id="{22CDCA59-3FF7-4275-9EE7-ADAF0094A147}"/>
              </a:ext>
            </a:extLst>
          </p:cNvPr>
          <p:cNvSpPr txBox="1"/>
          <p:nvPr/>
        </p:nvSpPr>
        <p:spPr>
          <a:xfrm>
            <a:off x="10391801" y="1944928"/>
            <a:ext cx="1800199"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(Writeback)</a:t>
            </a:r>
            <a:endParaRPr lang="en-GB" sz="2100" kern="1200" dirty="0">
              <a:solidFill>
                <a:schemeClr val="tx2"/>
              </a:solidFill>
              <a:latin typeface="+mn-lt"/>
              <a:ea typeface="+mn-ea"/>
              <a:cs typeface="+mn-cs"/>
            </a:endParaRPr>
          </a:p>
        </p:txBody>
      </p:sp>
      <p:cxnSp>
        <p:nvCxnSpPr>
          <p:cNvPr id="33" name="Straight Arrow Connector 32">
            <a:extLst>
              <a:ext uri="{FF2B5EF4-FFF2-40B4-BE49-F238E27FC236}">
                <a16:creationId xmlns:a16="http://schemas.microsoft.com/office/drawing/2014/main" id="{1FF9F165-51FC-4B8C-B8EB-70474135A118}"/>
              </a:ext>
            </a:extLst>
          </p:cNvPr>
          <p:cNvCxnSpPr>
            <a:stCxn id="29" idx="0"/>
            <a:endCxn id="4" idx="2"/>
          </p:cNvCxnSpPr>
          <p:nvPr/>
        </p:nvCxnSpPr>
        <p:spPr>
          <a:xfrm flipV="1">
            <a:off x="1133561" y="3667255"/>
            <a:ext cx="1" cy="525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4FD494-2D69-4A7D-88E6-792F7F0CBF48}"/>
              </a:ext>
            </a:extLst>
          </p:cNvPr>
          <p:cNvCxnSpPr>
            <a:cxnSpLocks/>
            <a:stCxn id="28" idx="0"/>
          </p:cNvCxnSpPr>
          <p:nvPr/>
        </p:nvCxnSpPr>
        <p:spPr>
          <a:xfrm flipV="1">
            <a:off x="9848701" y="3700907"/>
            <a:ext cx="1" cy="49223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270450D-B363-4919-9C79-2A4854C0570F}"/>
              </a:ext>
            </a:extLst>
          </p:cNvPr>
          <p:cNvSpPr/>
          <p:nvPr/>
        </p:nvSpPr>
        <p:spPr>
          <a:xfrm>
            <a:off x="5851837" y="2090352"/>
            <a:ext cx="1570424" cy="2126094"/>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87501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184015" cy="4948335"/>
          </a:xfrm>
        </p:spPr>
        <p:txBody>
          <a:bodyPr/>
          <a:lstStyle/>
          <a:p>
            <a:pPr>
              <a:buFont typeface="Arial" panose="020B0604020202020204" pitchFamily="34" charset="0"/>
              <a:buChar char="•"/>
            </a:pPr>
            <a:r>
              <a:rPr lang="en-GB" dirty="0"/>
              <a:t>The status of each instruction’s operands are read and updated when they enter our issue window.</a:t>
            </a:r>
          </a:p>
          <a:p>
            <a:pPr>
              <a:buFont typeface="Arial" panose="020B0604020202020204" pitchFamily="34" charset="0"/>
              <a:buChar char="•"/>
            </a:pPr>
            <a:r>
              <a:rPr lang="en-GB" dirty="0"/>
              <a:t>We can see that the first two loads are ready to issue and the second ADD.</a:t>
            </a:r>
            <a:endParaRPr lang="en-US" dirty="0"/>
          </a:p>
        </p:txBody>
      </p:sp>
      <p:sp>
        <p:nvSpPr>
          <p:cNvPr id="4" name="Rectangle 3">
            <a:extLst>
              <a:ext uri="{FF2B5EF4-FFF2-40B4-BE49-F238E27FC236}">
                <a16:creationId xmlns:a16="http://schemas.microsoft.com/office/drawing/2014/main" id="{59B18773-CD0C-48B3-B5B2-C83D44ED3E71}"/>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rgbClr val="FF0000"/>
                </a:solidFill>
              </a:rPr>
              <a:t>P23</a:t>
            </a:r>
            <a:r>
              <a:rPr lang="en-GB" sz="2000" b="1" dirty="0">
                <a:solidFill>
                  <a:schemeClr val="accent1"/>
                </a:solidFill>
              </a:rPr>
              <a:t>, </a:t>
            </a:r>
            <a:r>
              <a:rPr lang="en-GB" sz="2000" b="1" dirty="0">
                <a:solidFill>
                  <a:srgbClr val="FF0000"/>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rgbClr val="FF0000"/>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cxnSp>
        <p:nvCxnSpPr>
          <p:cNvPr id="5" name="Straight Arrow Connector 4">
            <a:extLst>
              <a:ext uri="{FF2B5EF4-FFF2-40B4-BE49-F238E27FC236}">
                <a16:creationId xmlns:a16="http://schemas.microsoft.com/office/drawing/2014/main" id="{602945CD-549D-45AF-9964-339A381686AD}"/>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099B199-5D85-43CF-9F26-BBE698072D8C}"/>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7" name="Straight Arrow Connector 6">
            <a:extLst>
              <a:ext uri="{FF2B5EF4-FFF2-40B4-BE49-F238E27FC236}">
                <a16:creationId xmlns:a16="http://schemas.microsoft.com/office/drawing/2014/main" id="{F435DE62-2C24-4803-88F7-5DC64F15DE85}"/>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6D78B4-6884-4849-82A5-CD4FF87FD406}"/>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57A68FA-4A61-4088-9CC9-728521FBD085}"/>
              </a:ext>
            </a:extLst>
          </p:cNvPr>
          <p:cNvSpPr txBox="1"/>
          <p:nvPr/>
        </p:nvSpPr>
        <p:spPr>
          <a:xfrm>
            <a:off x="1199456" y="4942258"/>
            <a:ext cx="3600396" cy="1163395"/>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i="1" dirty="0">
                <a:solidFill>
                  <a:schemeClr val="tx2"/>
                </a:solidFill>
                <a:latin typeface="+mn-lt"/>
                <a:ea typeface="+mn-ea"/>
              </a:rPr>
              <a:t>Operands are ready if shown in </a:t>
            </a:r>
            <a:r>
              <a:rPr lang="en-GB" sz="2100" i="1" dirty="0">
                <a:solidFill>
                  <a:schemeClr val="accent4"/>
                </a:solidFill>
                <a:latin typeface="+mn-lt"/>
                <a:ea typeface="+mn-ea"/>
              </a:rPr>
              <a:t>green</a:t>
            </a:r>
            <a:r>
              <a:rPr lang="en-GB" sz="2100" i="1" dirty="0">
                <a:solidFill>
                  <a:schemeClr val="tx2"/>
                </a:solidFill>
                <a:latin typeface="+mn-lt"/>
                <a:ea typeface="+mn-ea"/>
              </a:rPr>
              <a:t> and are not available if shown in </a:t>
            </a:r>
            <a:r>
              <a:rPr lang="en-GB" sz="2100" i="1" dirty="0">
                <a:solidFill>
                  <a:srgbClr val="FF0000"/>
                </a:solidFill>
                <a:latin typeface="+mn-lt"/>
                <a:ea typeface="+mn-ea"/>
              </a:rPr>
              <a:t>red; </a:t>
            </a:r>
            <a:r>
              <a:rPr lang="en-GB" sz="2100" i="1" dirty="0">
                <a:latin typeface="+mn-lt"/>
                <a:ea typeface="+mn-ea"/>
              </a:rPr>
              <a:t>destination registers are shown in black</a:t>
            </a:r>
            <a:endParaRPr lang="en-GB" sz="2100" i="1" kern="1200" dirty="0">
              <a:latin typeface="+mn-lt"/>
              <a:ea typeface="+mn-ea"/>
            </a:endParaRPr>
          </a:p>
        </p:txBody>
      </p:sp>
    </p:spTree>
    <p:extLst>
      <p:ext uri="{BB962C8B-B14F-4D97-AF65-F5344CB8AC3E}">
        <p14:creationId xmlns:p14="http://schemas.microsoft.com/office/powerpoint/2010/main" val="1720891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022215" cy="4948335"/>
          </a:xfrm>
        </p:spPr>
        <p:txBody>
          <a:bodyPr/>
          <a:lstStyle/>
          <a:p>
            <a:r>
              <a:rPr lang="en-GB" dirty="0"/>
              <a:t>The first load instruction (“LDR P23…”) is issued together with a more recent ADD instruction.</a:t>
            </a:r>
            <a:endParaRPr lang="en-US" dirty="0"/>
          </a:p>
        </p:txBody>
      </p:sp>
      <p:sp>
        <p:nvSpPr>
          <p:cNvPr id="4" name="Rectangle 3">
            <a:extLst>
              <a:ext uri="{FF2B5EF4-FFF2-40B4-BE49-F238E27FC236}">
                <a16:creationId xmlns:a16="http://schemas.microsoft.com/office/drawing/2014/main" id="{A76A4670-D96D-4AF2-84DD-0A85B476C9F8}"/>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rgbClr val="FF0000"/>
                </a:solidFill>
              </a:rPr>
              <a:t>P23</a:t>
            </a:r>
            <a:r>
              <a:rPr lang="en-GB" sz="2000" b="1" dirty="0">
                <a:solidFill>
                  <a:schemeClr val="accent1"/>
                </a:solidFill>
              </a:rPr>
              <a:t>, </a:t>
            </a:r>
            <a:r>
              <a:rPr lang="en-GB" sz="2000" b="1" dirty="0">
                <a:solidFill>
                  <a:srgbClr val="FF0000"/>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rgbClr val="FF0000"/>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sp>
        <p:nvSpPr>
          <p:cNvPr id="5" name="Rectangle: Rounded Corners 4">
            <a:extLst>
              <a:ext uri="{FF2B5EF4-FFF2-40B4-BE49-F238E27FC236}">
                <a16:creationId xmlns:a16="http://schemas.microsoft.com/office/drawing/2014/main" id="{5EB2C179-DC64-4A8D-A670-B10BF41CDF26}"/>
              </a:ext>
            </a:extLst>
          </p:cNvPr>
          <p:cNvSpPr/>
          <p:nvPr/>
        </p:nvSpPr>
        <p:spPr>
          <a:xfrm>
            <a:off x="8804486" y="228727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5CE3D97D-21E9-4B7C-97C7-BE2BA8E3ED74}"/>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06A843-9BB0-479D-9600-C3C7600FEB46}"/>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8" name="Straight Arrow Connector 7">
            <a:extLst>
              <a:ext uri="{FF2B5EF4-FFF2-40B4-BE49-F238E27FC236}">
                <a16:creationId xmlns:a16="http://schemas.microsoft.com/office/drawing/2014/main" id="{128AC8F9-31CF-4CBF-A61F-0B8E3C8CD9C2}"/>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C3BF2C-16D8-4BE7-AD93-B29F75E86729}"/>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D634D7D2-CAE8-4DF5-975B-B1056B6E6B08}"/>
              </a:ext>
            </a:extLst>
          </p:cNvPr>
          <p:cNvSpPr/>
          <p:nvPr/>
        </p:nvSpPr>
        <p:spPr>
          <a:xfrm>
            <a:off x="8789395" y="375374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596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Recap: Non-pipelined and Pipelined Processors</a:t>
            </a:r>
            <a:endParaRPr lang="en-US" dirty="0"/>
          </a:p>
        </p:txBody>
      </p:sp>
      <p:pic>
        <p:nvPicPr>
          <p:cNvPr id="4" name="Picture 3">
            <a:extLst>
              <a:ext uri="{FF2B5EF4-FFF2-40B4-BE49-F238E27FC236}">
                <a16:creationId xmlns:a16="http://schemas.microsoft.com/office/drawing/2014/main" id="{8108DF09-80F4-420B-8361-2188DBF3A8B6}"/>
              </a:ext>
            </a:extLst>
          </p:cNvPr>
          <p:cNvPicPr>
            <a:picLocks noChangeAspect="1"/>
          </p:cNvPicPr>
          <p:nvPr/>
        </p:nvPicPr>
        <p:blipFill>
          <a:blip r:embed="rId3">
            <a:lum/>
            <a:alphaModFix/>
          </a:blip>
          <a:srcRect/>
          <a:stretch>
            <a:fillRect/>
          </a:stretch>
        </p:blipFill>
        <p:spPr>
          <a:xfrm>
            <a:off x="1590025" y="1985194"/>
            <a:ext cx="9011950" cy="1903926"/>
          </a:xfrm>
          <a:prstGeom prst="rect">
            <a:avLst/>
          </a:prstGeom>
          <a:noFill/>
          <a:ln>
            <a:noFill/>
          </a:ln>
        </p:spPr>
      </p:pic>
      <p:sp>
        <p:nvSpPr>
          <p:cNvPr id="5" name="Text Placeholder 9">
            <a:extLst>
              <a:ext uri="{FF2B5EF4-FFF2-40B4-BE49-F238E27FC236}">
                <a16:creationId xmlns:a16="http://schemas.microsoft.com/office/drawing/2014/main" id="{C1F7A0FC-C900-40A8-8BE3-ADD0874367F2}"/>
              </a:ext>
            </a:extLst>
          </p:cNvPr>
          <p:cNvSpPr txBox="1">
            <a:spLocks/>
          </p:cNvSpPr>
          <p:nvPr/>
        </p:nvSpPr>
        <p:spPr>
          <a:xfrm>
            <a:off x="492125" y="1368815"/>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Non-pipelined processor			    Pipelined processor</a:t>
            </a:r>
          </a:p>
        </p:txBody>
      </p:sp>
      <p:sp>
        <p:nvSpPr>
          <p:cNvPr id="6" name="Content Placeholder 11">
            <a:extLst>
              <a:ext uri="{FF2B5EF4-FFF2-40B4-BE49-F238E27FC236}">
                <a16:creationId xmlns:a16="http://schemas.microsoft.com/office/drawing/2014/main" id="{EF39BF94-87BE-4C2B-94ED-8387774A32D5}"/>
              </a:ext>
            </a:extLst>
          </p:cNvPr>
          <p:cNvSpPr>
            <a:spLocks noGrp="1"/>
          </p:cNvSpPr>
          <p:nvPr>
            <p:ph idx="1"/>
          </p:nvPr>
        </p:nvSpPr>
        <p:spPr>
          <a:xfrm>
            <a:off x="482156" y="4447308"/>
            <a:ext cx="5467744" cy="1310729"/>
          </a:xfrm>
        </p:spPr>
        <p:txBody>
          <a:bodyPr/>
          <a:lstStyle/>
          <a:p>
            <a:pPr marL="0" indent="0">
              <a:buNone/>
            </a:pPr>
            <a:r>
              <a:rPr lang="en-GB" dirty="0"/>
              <a:t>IPC = 1, Clock Period = T </a:t>
            </a:r>
          </a:p>
          <a:p>
            <a:pPr marL="0" indent="0">
              <a:buNone/>
            </a:pPr>
            <a:r>
              <a:rPr lang="en-GB" dirty="0"/>
              <a:t>(Note: IPC may be less than one if we assume we sometimes need to access a slow main memory.)</a:t>
            </a:r>
          </a:p>
        </p:txBody>
      </p:sp>
      <p:sp>
        <p:nvSpPr>
          <p:cNvPr id="7" name="Content Placeholder 12">
            <a:extLst>
              <a:ext uri="{FF2B5EF4-FFF2-40B4-BE49-F238E27FC236}">
                <a16:creationId xmlns:a16="http://schemas.microsoft.com/office/drawing/2014/main" id="{007E3808-B327-4EEE-843B-1C1A44C52457}"/>
              </a:ext>
            </a:extLst>
          </p:cNvPr>
          <p:cNvSpPr txBox="1">
            <a:spLocks/>
          </p:cNvSpPr>
          <p:nvPr/>
        </p:nvSpPr>
        <p:spPr>
          <a:xfrm>
            <a:off x="6231469" y="4161012"/>
            <a:ext cx="5330825" cy="1597025"/>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S – number of pipeline stages</a:t>
            </a:r>
          </a:p>
          <a:p>
            <a:pPr marL="0" indent="0">
              <a:buNone/>
            </a:pPr>
            <a:r>
              <a:rPr lang="en-GB" dirty="0"/>
              <a:t>IPC ≤ 1 </a:t>
            </a:r>
          </a:p>
          <a:p>
            <a:pPr marL="0" indent="0">
              <a:buNone/>
            </a:pPr>
            <a:r>
              <a:rPr lang="en-GB" dirty="0"/>
              <a:t>Clock Period = T/S+C</a:t>
            </a:r>
          </a:p>
          <a:p>
            <a:pPr marL="0" indent="0">
              <a:buNone/>
            </a:pPr>
            <a:r>
              <a:rPr lang="en-GB" dirty="0"/>
              <a:t>(C = pipelining overhead)</a:t>
            </a:r>
            <a:br>
              <a:rPr lang="en-GB" dirty="0"/>
            </a:br>
            <a:r>
              <a:rPr lang="en-GB" dirty="0"/>
              <a:t>This is a </a:t>
            </a:r>
            <a:r>
              <a:rPr lang="en-GB" b="1" dirty="0"/>
              <a:t>scalar pipeline.</a:t>
            </a:r>
          </a:p>
        </p:txBody>
      </p:sp>
    </p:spTree>
    <p:extLst>
      <p:ext uri="{BB962C8B-B14F-4D97-AF65-F5344CB8AC3E}">
        <p14:creationId xmlns:p14="http://schemas.microsoft.com/office/powerpoint/2010/main" val="3512254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214495" cy="4948335"/>
          </a:xfrm>
        </p:spPr>
        <p:txBody>
          <a:bodyPr/>
          <a:lstStyle/>
          <a:p>
            <a:pPr>
              <a:buFont typeface="Arial" panose="020B0604020202020204" pitchFamily="34" charset="0"/>
              <a:buChar char="•"/>
            </a:pPr>
            <a:r>
              <a:rPr lang="en-GB" dirty="0"/>
              <a:t>After the ADD instruction is issued, we update the status of register P3 in any waiting instruction.</a:t>
            </a:r>
          </a:p>
          <a:p>
            <a:pPr>
              <a:buFont typeface="Arial" panose="020B0604020202020204" pitchFamily="34" charset="0"/>
              <a:buChar char="•"/>
            </a:pPr>
            <a:r>
              <a:rPr lang="en-GB" dirty="0"/>
              <a:t>We will also broadcast the register identifier P23 in a similar way. </a:t>
            </a:r>
          </a:p>
          <a:p>
            <a:pPr>
              <a:buFont typeface="Arial" panose="020B0604020202020204" pitchFamily="34" charset="0"/>
              <a:buChar char="•"/>
            </a:pPr>
            <a:r>
              <a:rPr lang="en-GB" dirty="0"/>
              <a:t>As the load’s latency will be greater than a single cycle, we delay this operation for a few clock cycles.</a:t>
            </a:r>
          </a:p>
          <a:p>
            <a:endParaRPr lang="en-US" dirty="0"/>
          </a:p>
        </p:txBody>
      </p:sp>
      <p:sp>
        <p:nvSpPr>
          <p:cNvPr id="4" name="Rectangle 3">
            <a:extLst>
              <a:ext uri="{FF2B5EF4-FFF2-40B4-BE49-F238E27FC236}">
                <a16:creationId xmlns:a16="http://schemas.microsoft.com/office/drawing/2014/main" id="{F5D9634D-4BFF-4AED-8305-D6C604C7C4EE}"/>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rgbClr val="FF0000"/>
                </a:solidFill>
              </a:rPr>
              <a:t>P23</a:t>
            </a:r>
            <a:r>
              <a:rPr lang="en-GB" sz="2000" b="1" dirty="0">
                <a:solidFill>
                  <a:schemeClr val="accent1"/>
                </a:solidFill>
              </a:rPr>
              <a:t>, </a:t>
            </a:r>
            <a:r>
              <a:rPr lang="en-GB" sz="2000" b="1" dirty="0">
                <a:solidFill>
                  <a:srgbClr val="FF0000"/>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sp>
        <p:nvSpPr>
          <p:cNvPr id="5" name="Rectangle: Rounded Corners 4">
            <a:extLst>
              <a:ext uri="{FF2B5EF4-FFF2-40B4-BE49-F238E27FC236}">
                <a16:creationId xmlns:a16="http://schemas.microsoft.com/office/drawing/2014/main" id="{E3E4A571-F4DA-4ABE-B04F-AEBB6E7CF408}"/>
              </a:ext>
            </a:extLst>
          </p:cNvPr>
          <p:cNvSpPr/>
          <p:nvPr/>
        </p:nvSpPr>
        <p:spPr>
          <a:xfrm>
            <a:off x="8804486" y="228727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3C28A7FE-CB6A-4639-9CDA-B0B1CC09DCC5}"/>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FEFBE8D-8D80-400F-A0B0-63874BD2A698}"/>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8" name="Straight Arrow Connector 7">
            <a:extLst>
              <a:ext uri="{FF2B5EF4-FFF2-40B4-BE49-F238E27FC236}">
                <a16:creationId xmlns:a16="http://schemas.microsoft.com/office/drawing/2014/main" id="{231EB986-A058-45AD-A658-50CE296B7EB7}"/>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949F151-2ED7-4043-90BD-47C7F3C87562}"/>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A7361DC-82EC-4ED8-AD04-9AA8836F4F5F}"/>
              </a:ext>
            </a:extLst>
          </p:cNvPr>
          <p:cNvSpPr/>
          <p:nvPr/>
        </p:nvSpPr>
        <p:spPr>
          <a:xfrm>
            <a:off x="8789395" y="375374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5D8B4AAE-9A5B-4617-8957-6968156F180D}"/>
              </a:ext>
            </a:extLst>
          </p:cNvPr>
          <p:cNvSpPr/>
          <p:nvPr/>
        </p:nvSpPr>
        <p:spPr>
          <a:xfrm>
            <a:off x="8060063" y="3975500"/>
            <a:ext cx="439663" cy="432048"/>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7831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second load is now issued.</a:t>
            </a:r>
            <a:endParaRPr lang="en-US" dirty="0"/>
          </a:p>
        </p:txBody>
      </p:sp>
      <p:sp>
        <p:nvSpPr>
          <p:cNvPr id="4" name="Rectangle 3">
            <a:extLst>
              <a:ext uri="{FF2B5EF4-FFF2-40B4-BE49-F238E27FC236}">
                <a16:creationId xmlns:a16="http://schemas.microsoft.com/office/drawing/2014/main" id="{42A396C5-06E5-4A72-A5C9-0914009BB87E}"/>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rgbClr val="FF0000"/>
                </a:solidFill>
              </a:rPr>
              <a:t>P23</a:t>
            </a:r>
            <a:r>
              <a:rPr lang="en-GB" sz="2000" b="1" dirty="0">
                <a:solidFill>
                  <a:schemeClr val="accent1"/>
                </a:solidFill>
              </a:rPr>
              <a:t>, </a:t>
            </a:r>
            <a:r>
              <a:rPr lang="en-GB" sz="2000" b="1" dirty="0">
                <a:solidFill>
                  <a:srgbClr val="FF0000"/>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sp>
        <p:nvSpPr>
          <p:cNvPr id="5" name="Rectangle: Rounded Corners 4">
            <a:extLst>
              <a:ext uri="{FF2B5EF4-FFF2-40B4-BE49-F238E27FC236}">
                <a16:creationId xmlns:a16="http://schemas.microsoft.com/office/drawing/2014/main" id="{520E7B5C-9035-4472-AC17-C30B584ABD13}"/>
              </a:ext>
            </a:extLst>
          </p:cNvPr>
          <p:cNvSpPr/>
          <p:nvPr/>
        </p:nvSpPr>
        <p:spPr>
          <a:xfrm>
            <a:off x="8804486" y="228727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FF36039D-6CF8-465F-BF97-8A3B9B9925BA}"/>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3FF3B8-76B4-42E3-A1A4-CCFBCCEAC7C4}"/>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8" name="Straight Arrow Connector 7">
            <a:extLst>
              <a:ext uri="{FF2B5EF4-FFF2-40B4-BE49-F238E27FC236}">
                <a16:creationId xmlns:a16="http://schemas.microsoft.com/office/drawing/2014/main" id="{4AEB39E3-FE53-46BF-964D-DA905D83C78D}"/>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934B82E-4FFE-49A8-BEAF-A619E8E6C1CC}"/>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E659508F-B9EC-4AF7-BD60-C17F06CACEE2}"/>
              </a:ext>
            </a:extLst>
          </p:cNvPr>
          <p:cNvSpPr/>
          <p:nvPr/>
        </p:nvSpPr>
        <p:spPr>
          <a:xfrm>
            <a:off x="8789395" y="375374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C26CA8A4-8AF1-4C8A-ABBD-37F407F28675}"/>
              </a:ext>
            </a:extLst>
          </p:cNvPr>
          <p:cNvSpPr/>
          <p:nvPr/>
        </p:nvSpPr>
        <p:spPr>
          <a:xfrm>
            <a:off x="9216350" y="2564904"/>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9685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And now the third load instruction is issued.</a:t>
            </a:r>
            <a:endParaRPr lang="en-US" dirty="0"/>
          </a:p>
        </p:txBody>
      </p:sp>
      <p:sp>
        <p:nvSpPr>
          <p:cNvPr id="4" name="Rectangle 3">
            <a:extLst>
              <a:ext uri="{FF2B5EF4-FFF2-40B4-BE49-F238E27FC236}">
                <a16:creationId xmlns:a16="http://schemas.microsoft.com/office/drawing/2014/main" id="{59234C94-1326-425A-AF2A-50BB83CAFF0D}"/>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rgbClr val="FF0000"/>
                </a:solidFill>
              </a:rPr>
              <a:t>P23</a:t>
            </a:r>
            <a:r>
              <a:rPr lang="en-GB" sz="2000" b="1" dirty="0">
                <a:solidFill>
                  <a:schemeClr val="accent1"/>
                </a:solidFill>
              </a:rPr>
              <a:t>, </a:t>
            </a:r>
            <a:r>
              <a:rPr lang="en-GB" sz="2000" b="1" dirty="0">
                <a:solidFill>
                  <a:srgbClr val="FF0000"/>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sp>
        <p:nvSpPr>
          <p:cNvPr id="5" name="Rectangle: Rounded Corners 4">
            <a:extLst>
              <a:ext uri="{FF2B5EF4-FFF2-40B4-BE49-F238E27FC236}">
                <a16:creationId xmlns:a16="http://schemas.microsoft.com/office/drawing/2014/main" id="{E052BDD1-EA84-45BD-A593-FAB43487C725}"/>
              </a:ext>
            </a:extLst>
          </p:cNvPr>
          <p:cNvSpPr/>
          <p:nvPr/>
        </p:nvSpPr>
        <p:spPr>
          <a:xfrm>
            <a:off x="8804486" y="228727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CC7493A0-E02C-4ED9-BBC7-AFA47082CF04}"/>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5A1918-EB5C-4641-8904-953C0967D1B5}"/>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8" name="Straight Arrow Connector 7">
            <a:extLst>
              <a:ext uri="{FF2B5EF4-FFF2-40B4-BE49-F238E27FC236}">
                <a16:creationId xmlns:a16="http://schemas.microsoft.com/office/drawing/2014/main" id="{081B7F95-FFB4-4935-876D-F347CDBC7D2C}"/>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99F846-747B-4E3D-B096-2E5C83EEB3F1}"/>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1978F0AD-479B-41EF-9BA5-01FD35EF4FE4}"/>
              </a:ext>
            </a:extLst>
          </p:cNvPr>
          <p:cNvSpPr/>
          <p:nvPr/>
        </p:nvSpPr>
        <p:spPr>
          <a:xfrm>
            <a:off x="8789395" y="375374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5CA23A1-7943-4C6B-B81A-04D313469D46}"/>
              </a:ext>
            </a:extLst>
          </p:cNvPr>
          <p:cNvSpPr/>
          <p:nvPr/>
        </p:nvSpPr>
        <p:spPr>
          <a:xfrm>
            <a:off x="9216350" y="2564904"/>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D2FEAB26-3B28-4444-BD63-6AFCA42E22DF}"/>
              </a:ext>
            </a:extLst>
          </p:cNvPr>
          <p:cNvSpPr/>
          <p:nvPr/>
        </p:nvSpPr>
        <p:spPr>
          <a:xfrm>
            <a:off x="9611280" y="4084844"/>
            <a:ext cx="396240" cy="213360"/>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5209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We now expect the result of the first load soon, so we update those instructions waiting for result P23.</a:t>
            </a:r>
          </a:p>
          <a:p>
            <a:pPr>
              <a:buFont typeface="Arial" panose="020B0604020202020204" pitchFamily="34" charset="0"/>
              <a:buChar char="•"/>
            </a:pPr>
            <a:r>
              <a:rPr lang="en-GB" dirty="0"/>
              <a:t>Then, on the next clock cycle, P70.</a:t>
            </a:r>
            <a:endParaRPr lang="en-US" dirty="0"/>
          </a:p>
        </p:txBody>
      </p:sp>
      <p:sp>
        <p:nvSpPr>
          <p:cNvPr id="4" name="Rectangle 3">
            <a:extLst>
              <a:ext uri="{FF2B5EF4-FFF2-40B4-BE49-F238E27FC236}">
                <a16:creationId xmlns:a16="http://schemas.microsoft.com/office/drawing/2014/main" id="{D0DEA36B-A163-481B-BE78-69BB6C166C7E}"/>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chemeClr val="accent4"/>
                </a:solidFill>
              </a:rPr>
              <a:t>P23</a:t>
            </a:r>
            <a:r>
              <a:rPr lang="en-GB" sz="2000" b="1" dirty="0">
                <a:solidFill>
                  <a:schemeClr val="accent1"/>
                </a:solidFill>
              </a:rPr>
              <a:t>, </a:t>
            </a:r>
            <a:r>
              <a:rPr lang="en-GB" sz="2000" b="1" dirty="0">
                <a:solidFill>
                  <a:schemeClr val="accent4"/>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sp>
        <p:nvSpPr>
          <p:cNvPr id="5" name="Rectangle: Rounded Corners 4">
            <a:extLst>
              <a:ext uri="{FF2B5EF4-FFF2-40B4-BE49-F238E27FC236}">
                <a16:creationId xmlns:a16="http://schemas.microsoft.com/office/drawing/2014/main" id="{4C29E324-9CE8-4407-89B1-5020719EAAA5}"/>
              </a:ext>
            </a:extLst>
          </p:cNvPr>
          <p:cNvSpPr/>
          <p:nvPr/>
        </p:nvSpPr>
        <p:spPr>
          <a:xfrm>
            <a:off x="8804486" y="228727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7E6A318E-D7AC-43F9-97BF-C5F07E83D828}"/>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AB3C98-B4AB-4BBE-8361-77D34B058092}"/>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8" name="Straight Arrow Connector 7">
            <a:extLst>
              <a:ext uri="{FF2B5EF4-FFF2-40B4-BE49-F238E27FC236}">
                <a16:creationId xmlns:a16="http://schemas.microsoft.com/office/drawing/2014/main" id="{5EF2B3F0-2D5D-4171-88FC-3CD8790E068F}"/>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8A3CDDC-1C41-4669-9453-388EADD61178}"/>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AF213D6D-ED17-46FF-BA19-557B011C7FB2}"/>
              </a:ext>
            </a:extLst>
          </p:cNvPr>
          <p:cNvSpPr/>
          <p:nvPr/>
        </p:nvSpPr>
        <p:spPr>
          <a:xfrm>
            <a:off x="8789395" y="375374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76F9A3A-A8F8-4D44-B583-1BF97C43C396}"/>
              </a:ext>
            </a:extLst>
          </p:cNvPr>
          <p:cNvSpPr/>
          <p:nvPr/>
        </p:nvSpPr>
        <p:spPr>
          <a:xfrm>
            <a:off x="9216350" y="2564904"/>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9F6B386D-CD9A-43F0-A178-0EC2622FECBA}"/>
              </a:ext>
            </a:extLst>
          </p:cNvPr>
          <p:cNvSpPr/>
          <p:nvPr/>
        </p:nvSpPr>
        <p:spPr>
          <a:xfrm>
            <a:off x="9611280" y="4084844"/>
            <a:ext cx="396240" cy="213360"/>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70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The first ADD instruction can now be issued.</a:t>
            </a:r>
          </a:p>
          <a:p>
            <a:pPr>
              <a:buFont typeface="Arial" panose="020B0604020202020204" pitchFamily="34" charset="0"/>
              <a:buChar char="•"/>
            </a:pPr>
            <a:r>
              <a:rPr lang="en-GB" dirty="0"/>
              <a:t>We continue in this way until all the instructions are executed.</a:t>
            </a:r>
            <a:endParaRPr lang="en-US" dirty="0"/>
          </a:p>
        </p:txBody>
      </p:sp>
      <p:sp>
        <p:nvSpPr>
          <p:cNvPr id="4" name="Rectangle 3">
            <a:extLst>
              <a:ext uri="{FF2B5EF4-FFF2-40B4-BE49-F238E27FC236}">
                <a16:creationId xmlns:a16="http://schemas.microsoft.com/office/drawing/2014/main" id="{40587CF9-26AC-472E-BE17-C3DF1BACA008}"/>
              </a:ext>
            </a:extLst>
          </p:cNvPr>
          <p:cNvSpPr/>
          <p:nvPr/>
        </p:nvSpPr>
        <p:spPr>
          <a:xfrm>
            <a:off x="6447255" y="2183478"/>
            <a:ext cx="2590108" cy="2554545"/>
          </a:xfrm>
          <a:prstGeom prst="rect">
            <a:avLst/>
          </a:prstGeom>
        </p:spPr>
        <p:txBody>
          <a:bodyPr wrap="square">
            <a:spAutoFit/>
          </a:bodyPr>
          <a:lstStyle/>
          <a:p>
            <a:pPr marL="0" indent="0">
              <a:buNone/>
            </a:pPr>
            <a:r>
              <a:rPr lang="en-GB" sz="2000" b="1" dirty="0">
                <a:solidFill>
                  <a:schemeClr val="accent1"/>
                </a:solidFill>
              </a:rPr>
              <a:t>LDR </a:t>
            </a:r>
            <a:r>
              <a:rPr lang="en-GB" sz="2000" b="1" dirty="0"/>
              <a:t>P23</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LDR </a:t>
            </a:r>
            <a:r>
              <a:rPr lang="en-GB" sz="2000" b="1" dirty="0"/>
              <a:t>P70</a:t>
            </a:r>
            <a:r>
              <a:rPr lang="en-GB" sz="2000" b="1" dirty="0">
                <a:solidFill>
                  <a:schemeClr val="accent1"/>
                </a:solidFill>
              </a:rPr>
              <a:t>, [</a:t>
            </a:r>
            <a:r>
              <a:rPr lang="en-GB" sz="2000" b="1" dirty="0">
                <a:solidFill>
                  <a:schemeClr val="accent4"/>
                </a:solidFill>
              </a:rPr>
              <a:t>P17</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P33</a:t>
            </a:r>
            <a:r>
              <a:rPr lang="en-GB" sz="2000" b="1" dirty="0">
                <a:solidFill>
                  <a:schemeClr val="accent1"/>
                </a:solidFill>
              </a:rPr>
              <a:t>, </a:t>
            </a:r>
            <a:r>
              <a:rPr lang="en-GB" sz="2000" b="1" dirty="0">
                <a:solidFill>
                  <a:schemeClr val="accent4"/>
                </a:solidFill>
              </a:rPr>
              <a:t>P23</a:t>
            </a:r>
            <a:r>
              <a:rPr lang="en-GB" sz="2000" b="1" dirty="0">
                <a:solidFill>
                  <a:schemeClr val="accent1"/>
                </a:solidFill>
              </a:rPr>
              <a:t>, </a:t>
            </a:r>
            <a:r>
              <a:rPr lang="en-GB" sz="2000" b="1" dirty="0">
                <a:solidFill>
                  <a:schemeClr val="accent4"/>
                </a:solidFill>
              </a:rPr>
              <a:t>P70</a:t>
            </a:r>
          </a:p>
          <a:p>
            <a:pPr marL="0" indent="0">
              <a:buNone/>
            </a:pPr>
            <a:r>
              <a:rPr lang="en-GB" sz="2000" b="1" dirty="0">
                <a:solidFill>
                  <a:schemeClr val="accent1"/>
                </a:solidFill>
              </a:rPr>
              <a:t>MUL </a:t>
            </a:r>
            <a:r>
              <a:rPr lang="en-GB" sz="2000" b="1" dirty="0"/>
              <a:t>P2</a:t>
            </a:r>
            <a:r>
              <a:rPr lang="en-GB" sz="2000" b="1" dirty="0">
                <a:solidFill>
                  <a:schemeClr val="accent1"/>
                </a:solidFill>
              </a:rPr>
              <a:t>, </a:t>
            </a:r>
            <a:r>
              <a:rPr lang="en-GB" sz="2000" b="1" dirty="0">
                <a:solidFill>
                  <a:srgbClr val="FF0000"/>
                </a:solidFill>
              </a:rPr>
              <a:t>P33</a:t>
            </a:r>
            <a:r>
              <a:rPr lang="en-GB" sz="2000" b="1" dirty="0">
                <a:solidFill>
                  <a:schemeClr val="accent1"/>
                </a:solidFill>
              </a:rPr>
              <a:t>, </a:t>
            </a:r>
            <a:r>
              <a:rPr lang="en-GB" sz="2000" b="1" dirty="0">
                <a:solidFill>
                  <a:schemeClr val="accent4"/>
                </a:solidFill>
              </a:rPr>
              <a:t>#37</a:t>
            </a:r>
          </a:p>
          <a:p>
            <a:pPr marL="0" indent="0">
              <a:buNone/>
            </a:pPr>
            <a:r>
              <a:rPr lang="en-GB" sz="2000" b="1" dirty="0">
                <a:solidFill>
                  <a:schemeClr val="accent1"/>
                </a:solidFill>
              </a:rPr>
              <a:t>STR </a:t>
            </a:r>
            <a:r>
              <a:rPr lang="en-GB" sz="2000" b="1" dirty="0"/>
              <a:t>P2</a:t>
            </a:r>
            <a:r>
              <a:rPr lang="en-GB" sz="2000" b="1" dirty="0">
                <a:solidFill>
                  <a:schemeClr val="accent1"/>
                </a:solidFill>
              </a:rPr>
              <a:t>, [</a:t>
            </a:r>
            <a:r>
              <a:rPr lang="en-GB" sz="2000" b="1" dirty="0">
                <a:solidFill>
                  <a:srgbClr val="FF0000"/>
                </a:solidFill>
              </a:rPr>
              <a:t>P2</a:t>
            </a:r>
            <a:r>
              <a:rPr lang="en-GB" sz="2000" b="1" dirty="0">
                <a:solidFill>
                  <a:schemeClr val="accent1"/>
                </a:solidFill>
              </a:rPr>
              <a:t>, </a:t>
            </a:r>
            <a:r>
              <a:rPr lang="en-GB" sz="2000" b="1" dirty="0">
                <a:solidFill>
                  <a:schemeClr val="accent4"/>
                </a:solidFill>
              </a:rPr>
              <a:t>P1</a:t>
            </a:r>
            <a:r>
              <a:rPr lang="en-GB" sz="2000" b="1" dirty="0">
                <a:solidFill>
                  <a:schemeClr val="accent1"/>
                </a:solidFill>
              </a:rPr>
              <a:t>]</a:t>
            </a:r>
          </a:p>
          <a:p>
            <a:pPr marL="0" indent="0">
              <a:buNone/>
            </a:pPr>
            <a:r>
              <a:rPr lang="en-GB" sz="2000" b="1" dirty="0">
                <a:solidFill>
                  <a:schemeClr val="accent1"/>
                </a:solidFill>
              </a:rPr>
              <a:t>ADD </a:t>
            </a:r>
            <a:r>
              <a:rPr lang="en-GB" sz="2000" b="1" dirty="0"/>
              <a:t>P3</a:t>
            </a:r>
            <a:r>
              <a:rPr lang="en-GB" sz="2000" b="1" dirty="0">
                <a:solidFill>
                  <a:schemeClr val="accent1"/>
                </a:solidFill>
              </a:rPr>
              <a:t>, </a:t>
            </a:r>
            <a:r>
              <a:rPr lang="en-GB" sz="2000" b="1" dirty="0">
                <a:solidFill>
                  <a:schemeClr val="accent4"/>
                </a:solidFill>
              </a:rPr>
              <a:t>P1</a:t>
            </a:r>
            <a:r>
              <a:rPr lang="en-GB" sz="2000" b="1" dirty="0">
                <a:solidFill>
                  <a:schemeClr val="accent1"/>
                </a:solidFill>
              </a:rPr>
              <a:t>, </a:t>
            </a:r>
            <a:r>
              <a:rPr lang="en-GB" sz="2000" b="1" dirty="0">
                <a:solidFill>
                  <a:schemeClr val="accent4"/>
                </a:solidFill>
              </a:rPr>
              <a:t>#4</a:t>
            </a:r>
          </a:p>
          <a:p>
            <a:pPr marL="0" indent="0">
              <a:buNone/>
            </a:pPr>
            <a:r>
              <a:rPr lang="en-GB" sz="2000" b="1" dirty="0">
                <a:solidFill>
                  <a:schemeClr val="accent1"/>
                </a:solidFill>
              </a:rPr>
              <a:t>LDR </a:t>
            </a:r>
            <a:r>
              <a:rPr lang="en-GB" sz="2000" b="1" dirty="0"/>
              <a:t>P10</a:t>
            </a:r>
            <a:r>
              <a:rPr lang="en-GB" sz="2000" b="1" dirty="0">
                <a:solidFill>
                  <a:schemeClr val="accent1"/>
                </a:solidFill>
              </a:rPr>
              <a:t>, [</a:t>
            </a:r>
            <a:r>
              <a:rPr lang="en-GB" sz="2000" b="1" dirty="0">
                <a:solidFill>
                  <a:schemeClr val="accent4"/>
                </a:solidFill>
              </a:rPr>
              <a:t>P16</a:t>
            </a:r>
            <a:r>
              <a:rPr lang="en-GB" sz="2000" b="1" dirty="0">
                <a:solidFill>
                  <a:schemeClr val="accent1"/>
                </a:solidFill>
              </a:rPr>
              <a:t>, </a:t>
            </a:r>
            <a:r>
              <a:rPr lang="en-GB" sz="2000" b="1" dirty="0">
                <a:solidFill>
                  <a:schemeClr val="accent4"/>
                </a:solidFill>
              </a:rPr>
              <a:t>P3</a:t>
            </a:r>
            <a:r>
              <a:rPr lang="en-GB" sz="2000" b="1" dirty="0">
                <a:solidFill>
                  <a:schemeClr val="accent1"/>
                </a:solidFill>
              </a:rPr>
              <a:t>]</a:t>
            </a:r>
          </a:p>
          <a:p>
            <a:pPr marL="0" indent="0">
              <a:buNone/>
            </a:pPr>
            <a:r>
              <a:rPr lang="en-GB" sz="2000" b="1" dirty="0">
                <a:solidFill>
                  <a:schemeClr val="accent1"/>
                </a:solidFill>
              </a:rPr>
              <a:t>MUL </a:t>
            </a:r>
            <a:r>
              <a:rPr lang="en-GB" sz="2000" b="1" dirty="0"/>
              <a:t>P6</a:t>
            </a:r>
            <a:r>
              <a:rPr lang="en-GB" sz="2000" b="1" dirty="0">
                <a:solidFill>
                  <a:schemeClr val="accent1"/>
                </a:solidFill>
              </a:rPr>
              <a:t>, </a:t>
            </a:r>
            <a:r>
              <a:rPr lang="en-GB" sz="2000" b="1" dirty="0">
                <a:solidFill>
                  <a:srgbClr val="FF0000"/>
                </a:solidFill>
              </a:rPr>
              <a:t>P10</a:t>
            </a:r>
            <a:r>
              <a:rPr lang="en-GB" sz="2000" b="1" dirty="0">
                <a:solidFill>
                  <a:schemeClr val="accent1"/>
                </a:solidFill>
              </a:rPr>
              <a:t>, </a:t>
            </a:r>
            <a:r>
              <a:rPr lang="en-GB" sz="2000" b="1" dirty="0">
                <a:solidFill>
                  <a:schemeClr val="accent4"/>
                </a:solidFill>
              </a:rPr>
              <a:t>#5</a:t>
            </a:r>
          </a:p>
        </p:txBody>
      </p:sp>
      <p:sp>
        <p:nvSpPr>
          <p:cNvPr id="5" name="Rectangle: Rounded Corners 4">
            <a:extLst>
              <a:ext uri="{FF2B5EF4-FFF2-40B4-BE49-F238E27FC236}">
                <a16:creationId xmlns:a16="http://schemas.microsoft.com/office/drawing/2014/main" id="{14E65288-5AFF-45BF-A6CF-51B7E6372B94}"/>
              </a:ext>
            </a:extLst>
          </p:cNvPr>
          <p:cNvSpPr/>
          <p:nvPr/>
        </p:nvSpPr>
        <p:spPr>
          <a:xfrm>
            <a:off x="8804486" y="228727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78D6B850-11B9-495F-9D24-DF6CEEAD05FC}"/>
              </a:ext>
            </a:extLst>
          </p:cNvPr>
          <p:cNvCxnSpPr/>
          <p:nvPr/>
        </p:nvCxnSpPr>
        <p:spPr>
          <a:xfrm>
            <a:off x="8828299" y="5101591"/>
            <a:ext cx="2372995"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3B9A95-8307-4A6D-AFE4-AC3D331521D0}"/>
              </a:ext>
            </a:extLst>
          </p:cNvPr>
          <p:cNvSpPr txBox="1"/>
          <p:nvPr/>
        </p:nvSpPr>
        <p:spPr>
          <a:xfrm>
            <a:off x="9693803" y="5261712"/>
            <a:ext cx="1382395"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8" name="Straight Arrow Connector 7">
            <a:extLst>
              <a:ext uri="{FF2B5EF4-FFF2-40B4-BE49-F238E27FC236}">
                <a16:creationId xmlns:a16="http://schemas.microsoft.com/office/drawing/2014/main" id="{1D42E893-4B2A-4D2D-8156-D5710605CFE1}"/>
              </a:ext>
            </a:extLst>
          </p:cNvPr>
          <p:cNvCxnSpPr/>
          <p:nvPr/>
        </p:nvCxnSpPr>
        <p:spPr>
          <a:xfrm>
            <a:off x="6257878" y="2269398"/>
            <a:ext cx="0" cy="169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B940EFE-D726-4180-BB47-14E890787EF1}"/>
              </a:ext>
            </a:extLst>
          </p:cNvPr>
          <p:cNvSpPr/>
          <p:nvPr/>
        </p:nvSpPr>
        <p:spPr>
          <a:xfrm>
            <a:off x="6456040" y="2128202"/>
            <a:ext cx="2159070" cy="260982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5064C26D-1429-4D8D-8FDA-9742FAAE2D38}"/>
              </a:ext>
            </a:extLst>
          </p:cNvPr>
          <p:cNvSpPr/>
          <p:nvPr/>
        </p:nvSpPr>
        <p:spPr>
          <a:xfrm>
            <a:off x="8789395" y="3753741"/>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EED408BE-B675-42A4-A934-96F89D0A8D43}"/>
              </a:ext>
            </a:extLst>
          </p:cNvPr>
          <p:cNvSpPr/>
          <p:nvPr/>
        </p:nvSpPr>
        <p:spPr>
          <a:xfrm>
            <a:off x="9216350" y="2564904"/>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6FA1880F-349D-439F-ADF6-CB760F6B2F19}"/>
              </a:ext>
            </a:extLst>
          </p:cNvPr>
          <p:cNvSpPr/>
          <p:nvPr/>
        </p:nvSpPr>
        <p:spPr>
          <a:xfrm>
            <a:off x="9611280" y="4084844"/>
            <a:ext cx="396240" cy="213360"/>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D592CC75-7EEF-4A49-86DB-761EC3FB9129}"/>
              </a:ext>
            </a:extLst>
          </p:cNvPr>
          <p:cNvSpPr/>
          <p:nvPr/>
        </p:nvSpPr>
        <p:spPr>
          <a:xfrm>
            <a:off x="10385000" y="2878884"/>
            <a:ext cx="396240" cy="2133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1501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Register Data Flow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The issue window is implemented as a large memory-like structure.</a:t>
            </a:r>
          </a:p>
          <a:p>
            <a:pPr>
              <a:buFont typeface="Arial" panose="020B0604020202020204" pitchFamily="34" charset="0"/>
              <a:buChar char="•"/>
            </a:pPr>
            <a:r>
              <a:rPr lang="en-GB" dirty="0"/>
              <a:t>When an instruction is issued, its destination register is broadcast to all waiting instructions (perhaps after a short delay for longer latency operations).</a:t>
            </a:r>
          </a:p>
          <a:p>
            <a:pPr>
              <a:buFont typeface="Arial" panose="020B0604020202020204" pitchFamily="34" charset="0"/>
              <a:buChar char="•"/>
            </a:pPr>
            <a:r>
              <a:rPr lang="en-GB" b="1" dirty="0"/>
              <a:t>Wakeup phase: </a:t>
            </a:r>
            <a:r>
              <a:rPr lang="en-GB" dirty="0"/>
              <a:t>the waiting instructions compare the broadcast destination registers with their own operands. When the register identifiers match, the operand is marked as ready.</a:t>
            </a:r>
          </a:p>
          <a:p>
            <a:pPr>
              <a:buFont typeface="Arial" panose="020B0604020202020204" pitchFamily="34" charset="0"/>
              <a:buChar char="•"/>
            </a:pPr>
            <a:r>
              <a:rPr lang="en-GB" b="1" dirty="0"/>
              <a:t>Selection and issue phase: </a:t>
            </a:r>
            <a:r>
              <a:rPr lang="en-GB" dirty="0"/>
              <a:t>select as many ready instructions as possible and issue them to waiting FUs.</a:t>
            </a:r>
            <a:endParaRPr lang="en-US" dirty="0"/>
          </a:p>
        </p:txBody>
      </p:sp>
    </p:spTree>
    <p:extLst>
      <p:ext uri="{BB962C8B-B14F-4D97-AF65-F5344CB8AC3E}">
        <p14:creationId xmlns:p14="http://schemas.microsoft.com/office/powerpoint/2010/main" val="100195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Instruction Issue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Design choices:</a:t>
            </a:r>
          </a:p>
          <a:p>
            <a:pPr>
              <a:buFont typeface="Arial" panose="020B0604020202020204" pitchFamily="34" charset="0"/>
              <a:buChar char="•"/>
            </a:pPr>
            <a:r>
              <a:rPr lang="en-GB" dirty="0"/>
              <a:t>Centralized or distributed instruction window</a:t>
            </a:r>
          </a:p>
          <a:p>
            <a:pPr>
              <a:buFont typeface="Arial" panose="020B0604020202020204" pitchFamily="34" charset="0"/>
              <a:buChar char="•"/>
            </a:pPr>
            <a:r>
              <a:rPr lang="en-GB" dirty="0"/>
              <a:t>Compacted or non-compacted</a:t>
            </a:r>
          </a:p>
          <a:p>
            <a:pPr>
              <a:buFont typeface="Arial" panose="020B0604020202020204" pitchFamily="34" charset="0"/>
              <a:buChar char="•"/>
            </a:pPr>
            <a:r>
              <a:rPr lang="en-GB" dirty="0"/>
              <a:t>Position of register file? Before or after instruction window</a:t>
            </a:r>
            <a:endParaRPr lang="en-US" dirty="0"/>
          </a:p>
        </p:txBody>
      </p:sp>
    </p:spTree>
    <p:extLst>
      <p:ext uri="{BB962C8B-B14F-4D97-AF65-F5344CB8AC3E}">
        <p14:creationId xmlns:p14="http://schemas.microsoft.com/office/powerpoint/2010/main" val="298484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A Distributed Instruction Window (Arm Cortex-A75)</a:t>
            </a:r>
            <a:endParaRPr lang="en-US" dirty="0"/>
          </a:p>
        </p:txBody>
      </p:sp>
      <p:pic>
        <p:nvPicPr>
          <p:cNvPr id="4" name="Content Placeholder 3">
            <a:extLst>
              <a:ext uri="{FF2B5EF4-FFF2-40B4-BE49-F238E27FC236}">
                <a16:creationId xmlns:a16="http://schemas.microsoft.com/office/drawing/2014/main" id="{FC925331-ED89-4111-903C-541CC0915269}"/>
              </a:ext>
            </a:extLst>
          </p:cNvPr>
          <p:cNvPicPr>
            <a:picLocks noGrp="1" noChangeAspect="1"/>
          </p:cNvPicPr>
          <p:nvPr>
            <p:ph idx="1"/>
          </p:nvPr>
        </p:nvPicPr>
        <p:blipFill>
          <a:blip r:embed="rId3"/>
          <a:stretch>
            <a:fillRect/>
          </a:stretch>
        </p:blipFill>
        <p:spPr>
          <a:xfrm>
            <a:off x="1694542" y="1302634"/>
            <a:ext cx="8775931" cy="4086225"/>
          </a:xfrm>
          <a:prstGeom prst="rect">
            <a:avLst/>
          </a:prstGeom>
        </p:spPr>
      </p:pic>
      <p:sp>
        <p:nvSpPr>
          <p:cNvPr id="5" name="TextBox 4">
            <a:extLst>
              <a:ext uri="{FF2B5EF4-FFF2-40B4-BE49-F238E27FC236}">
                <a16:creationId xmlns:a16="http://schemas.microsoft.com/office/drawing/2014/main" id="{C2E06E31-A899-41B5-9BF8-72B6D0D19E3C}"/>
              </a:ext>
            </a:extLst>
          </p:cNvPr>
          <p:cNvSpPr txBox="1"/>
          <p:nvPr/>
        </p:nvSpPr>
        <p:spPr>
          <a:xfrm>
            <a:off x="1694542" y="5555366"/>
            <a:ext cx="8802918" cy="1240340"/>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Instruction fetch can provide at most 4 instructions per cycle, </a:t>
            </a:r>
            <a:br>
              <a:rPr lang="en-GB" sz="2100" dirty="0">
                <a:solidFill>
                  <a:schemeClr val="tx2"/>
                </a:solidFill>
                <a:latin typeface="+mn-lt"/>
                <a:ea typeface="+mn-ea"/>
              </a:rPr>
            </a:br>
            <a:r>
              <a:rPr lang="en-GB" sz="2100" dirty="0">
                <a:solidFill>
                  <a:schemeClr val="tx2"/>
                </a:solidFill>
                <a:latin typeface="+mn-lt"/>
                <a:ea typeface="+mn-ea"/>
              </a:rPr>
              <a:t>3-way superscalar, 11-13 stage integer pipeline</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64KB Instruction cache, 7 independent issue queues. </a:t>
            </a:r>
            <a:br>
              <a:rPr lang="en-GB" sz="2100" dirty="0">
                <a:solidFill>
                  <a:schemeClr val="tx2"/>
                </a:solidFill>
                <a:latin typeface="+mn-lt"/>
                <a:ea typeface="+mn-ea"/>
              </a:rPr>
            </a:br>
            <a:r>
              <a:rPr lang="en-GB" sz="2100" dirty="0">
                <a:solidFill>
                  <a:schemeClr val="tx2"/>
                </a:solidFill>
                <a:latin typeface="+mn-lt"/>
                <a:ea typeface="+mn-ea"/>
              </a:rPr>
              <a:t> (Armv8.2-A architecture)</a:t>
            </a:r>
            <a:endParaRPr lang="en-GB" sz="2100" kern="1200" dirty="0">
              <a:solidFill>
                <a:schemeClr val="tx2"/>
              </a:solidFill>
              <a:latin typeface="+mn-lt"/>
              <a:ea typeface="+mn-ea"/>
              <a:cs typeface="+mn-cs"/>
            </a:endParaRPr>
          </a:p>
        </p:txBody>
      </p:sp>
      <p:sp>
        <p:nvSpPr>
          <p:cNvPr id="6" name="Rectangle 5">
            <a:extLst>
              <a:ext uri="{FF2B5EF4-FFF2-40B4-BE49-F238E27FC236}">
                <a16:creationId xmlns:a16="http://schemas.microsoft.com/office/drawing/2014/main" id="{BFFC57E9-09A0-44B9-BF8E-29A479F17027}"/>
              </a:ext>
            </a:extLst>
          </p:cNvPr>
          <p:cNvSpPr/>
          <p:nvPr/>
        </p:nvSpPr>
        <p:spPr>
          <a:xfrm>
            <a:off x="5879976" y="3789040"/>
            <a:ext cx="1440160" cy="2880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FP/ASIMD (F0)</a:t>
            </a:r>
          </a:p>
        </p:txBody>
      </p:sp>
      <p:sp>
        <p:nvSpPr>
          <p:cNvPr id="7" name="Rectangle 6">
            <a:extLst>
              <a:ext uri="{FF2B5EF4-FFF2-40B4-BE49-F238E27FC236}">
                <a16:creationId xmlns:a16="http://schemas.microsoft.com/office/drawing/2014/main" id="{ED268293-A6CF-4143-B7EF-3554315C6EE5}"/>
              </a:ext>
            </a:extLst>
          </p:cNvPr>
          <p:cNvSpPr/>
          <p:nvPr/>
        </p:nvSpPr>
        <p:spPr>
          <a:xfrm>
            <a:off x="5864482" y="4209636"/>
            <a:ext cx="1440160" cy="2880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FP/ASIMD (F1)</a:t>
            </a:r>
          </a:p>
        </p:txBody>
      </p:sp>
      <p:sp>
        <p:nvSpPr>
          <p:cNvPr id="8" name="Rectangle 7">
            <a:extLst>
              <a:ext uri="{FF2B5EF4-FFF2-40B4-BE49-F238E27FC236}">
                <a16:creationId xmlns:a16="http://schemas.microsoft.com/office/drawing/2014/main" id="{7E428502-CF3A-4E4B-B154-0AF3542303F8}"/>
              </a:ext>
            </a:extLst>
          </p:cNvPr>
          <p:cNvSpPr/>
          <p:nvPr/>
        </p:nvSpPr>
        <p:spPr>
          <a:xfrm>
            <a:off x="5881006" y="4630232"/>
            <a:ext cx="1440160" cy="2880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FP/ASIMD data</a:t>
            </a:r>
          </a:p>
        </p:txBody>
      </p:sp>
    </p:spTree>
    <p:extLst>
      <p:ext uri="{BB962C8B-B14F-4D97-AF65-F5344CB8AC3E}">
        <p14:creationId xmlns:p14="http://schemas.microsoft.com/office/powerpoint/2010/main" val="3165873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Generic Superscalar Processor</a:t>
            </a:r>
            <a:endParaRPr lang="en-US" dirty="0"/>
          </a:p>
        </p:txBody>
      </p:sp>
      <p:sp>
        <p:nvSpPr>
          <p:cNvPr id="4" name="Content Placeholder 3">
            <a:extLst>
              <a:ext uri="{FF2B5EF4-FFF2-40B4-BE49-F238E27FC236}">
                <a16:creationId xmlns:a16="http://schemas.microsoft.com/office/drawing/2014/main" id="{A216E2C2-0F81-4888-BB49-7921A293BDAB}"/>
              </a:ext>
            </a:extLst>
          </p:cNvPr>
          <p:cNvSpPr txBox="1">
            <a:spLocks/>
          </p:cNvSpPr>
          <p:nvPr/>
        </p:nvSpPr>
        <p:spPr>
          <a:xfrm>
            <a:off x="519013"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Fetch</a:t>
            </a:r>
          </a:p>
        </p:txBody>
      </p:sp>
      <p:cxnSp>
        <p:nvCxnSpPr>
          <p:cNvPr id="5" name="Straight Arrow Connector 4">
            <a:extLst>
              <a:ext uri="{FF2B5EF4-FFF2-40B4-BE49-F238E27FC236}">
                <a16:creationId xmlns:a16="http://schemas.microsoft.com/office/drawing/2014/main" id="{CE61AD94-91FD-474E-B440-6BB07E764E31}"/>
              </a:ext>
            </a:extLst>
          </p:cNvPr>
          <p:cNvCxnSpPr>
            <a:cxnSpLocks/>
          </p:cNvCxnSpPr>
          <p:nvPr/>
        </p:nvCxnSpPr>
        <p:spPr>
          <a:xfrm>
            <a:off x="177201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6B9B83-DFE3-4E7F-BBC0-163D7D9462A7}"/>
              </a:ext>
            </a:extLst>
          </p:cNvPr>
          <p:cNvCxnSpPr/>
          <p:nvPr/>
        </p:nvCxnSpPr>
        <p:spPr>
          <a:xfrm flipH="1">
            <a:off x="193792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30D2F0-15AE-4C2D-B135-F6662F445CE3}"/>
              </a:ext>
            </a:extLst>
          </p:cNvPr>
          <p:cNvSpPr txBox="1"/>
          <p:nvPr/>
        </p:nvSpPr>
        <p:spPr>
          <a:xfrm>
            <a:off x="202056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8" name="Content Placeholder 3">
            <a:extLst>
              <a:ext uri="{FF2B5EF4-FFF2-40B4-BE49-F238E27FC236}">
                <a16:creationId xmlns:a16="http://schemas.microsoft.com/office/drawing/2014/main" id="{CA8E5ECA-A83C-400A-9EEC-F4B9AC4861C6}"/>
              </a:ext>
            </a:extLst>
          </p:cNvPr>
          <p:cNvSpPr txBox="1">
            <a:spLocks/>
          </p:cNvSpPr>
          <p:nvPr/>
        </p:nvSpPr>
        <p:spPr>
          <a:xfrm>
            <a:off x="2382947"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p:txBody>
      </p:sp>
      <p:sp>
        <p:nvSpPr>
          <p:cNvPr id="9" name="Content Placeholder 3">
            <a:extLst>
              <a:ext uri="{FF2B5EF4-FFF2-40B4-BE49-F238E27FC236}">
                <a16:creationId xmlns:a16="http://schemas.microsoft.com/office/drawing/2014/main" id="{C49DE037-E319-4070-B534-A79762AA9FB2}"/>
              </a:ext>
            </a:extLst>
          </p:cNvPr>
          <p:cNvSpPr txBox="1">
            <a:spLocks/>
          </p:cNvSpPr>
          <p:nvPr/>
        </p:nvSpPr>
        <p:spPr>
          <a:xfrm>
            <a:off x="4245996" y="243946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Rename</a:t>
            </a:r>
          </a:p>
        </p:txBody>
      </p:sp>
      <p:cxnSp>
        <p:nvCxnSpPr>
          <p:cNvPr id="10" name="Straight Arrow Connector 9">
            <a:extLst>
              <a:ext uri="{FF2B5EF4-FFF2-40B4-BE49-F238E27FC236}">
                <a16:creationId xmlns:a16="http://schemas.microsoft.com/office/drawing/2014/main" id="{FD6393CB-3F8F-48FA-997F-6D5019D5BC34}"/>
              </a:ext>
            </a:extLst>
          </p:cNvPr>
          <p:cNvCxnSpPr>
            <a:cxnSpLocks/>
          </p:cNvCxnSpPr>
          <p:nvPr/>
        </p:nvCxnSpPr>
        <p:spPr>
          <a:xfrm>
            <a:off x="3633897" y="3067384"/>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4A880A-4A3D-4C36-A2E6-1485D9643400}"/>
              </a:ext>
            </a:extLst>
          </p:cNvPr>
          <p:cNvCxnSpPr/>
          <p:nvPr/>
        </p:nvCxnSpPr>
        <p:spPr>
          <a:xfrm flipH="1">
            <a:off x="3799809" y="2937101"/>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0E10DE-86F3-40DF-950A-356F98941345}"/>
              </a:ext>
            </a:extLst>
          </p:cNvPr>
          <p:cNvSpPr txBox="1"/>
          <p:nvPr/>
        </p:nvSpPr>
        <p:spPr>
          <a:xfrm>
            <a:off x="3882443" y="2625459"/>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cxnSp>
        <p:nvCxnSpPr>
          <p:cNvPr id="13" name="Straight Arrow Connector 12">
            <a:extLst>
              <a:ext uri="{FF2B5EF4-FFF2-40B4-BE49-F238E27FC236}">
                <a16:creationId xmlns:a16="http://schemas.microsoft.com/office/drawing/2014/main" id="{93F54328-A6EE-47B5-B57A-CE907A410D80}"/>
              </a:ext>
            </a:extLst>
          </p:cNvPr>
          <p:cNvCxnSpPr>
            <a:cxnSpLocks/>
          </p:cNvCxnSpPr>
          <p:nvPr/>
        </p:nvCxnSpPr>
        <p:spPr>
          <a:xfrm>
            <a:off x="5446996" y="3053360"/>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B35387-F504-46D6-9EB7-F5EBAE177521}"/>
              </a:ext>
            </a:extLst>
          </p:cNvPr>
          <p:cNvCxnSpPr/>
          <p:nvPr/>
        </p:nvCxnSpPr>
        <p:spPr>
          <a:xfrm flipH="1">
            <a:off x="5612908" y="2923077"/>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5EC418-11E8-477F-8D6E-3F2A080E21D7}"/>
              </a:ext>
            </a:extLst>
          </p:cNvPr>
          <p:cNvSpPr txBox="1"/>
          <p:nvPr/>
        </p:nvSpPr>
        <p:spPr>
          <a:xfrm>
            <a:off x="5695542" y="2611435"/>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accent1"/>
                </a:solidFill>
                <a:latin typeface="+mn-lt"/>
                <a:ea typeface="+mn-ea"/>
              </a:rPr>
              <a:t>n</a:t>
            </a:r>
            <a:endParaRPr lang="en-GB" sz="2100" kern="1200" dirty="0">
              <a:solidFill>
                <a:schemeClr val="accent1"/>
              </a:solidFill>
              <a:latin typeface="+mn-lt"/>
              <a:ea typeface="+mn-ea"/>
              <a:cs typeface="+mn-cs"/>
            </a:endParaRPr>
          </a:p>
        </p:txBody>
      </p:sp>
      <p:sp>
        <p:nvSpPr>
          <p:cNvPr id="16" name="Content Placeholder 3">
            <a:extLst>
              <a:ext uri="{FF2B5EF4-FFF2-40B4-BE49-F238E27FC236}">
                <a16:creationId xmlns:a16="http://schemas.microsoft.com/office/drawing/2014/main" id="{EB222C07-AD94-44B2-A387-7B036788B74D}"/>
              </a:ext>
            </a:extLst>
          </p:cNvPr>
          <p:cNvSpPr txBox="1">
            <a:spLocks/>
          </p:cNvSpPr>
          <p:nvPr/>
        </p:nvSpPr>
        <p:spPr>
          <a:xfrm>
            <a:off x="6061545" y="2439464"/>
            <a:ext cx="1229097" cy="1227791"/>
          </a:xfrm>
          <a:prstGeom prst="rect">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Issue</a:t>
            </a:r>
          </a:p>
        </p:txBody>
      </p:sp>
      <p:cxnSp>
        <p:nvCxnSpPr>
          <p:cNvPr id="17" name="Straight Connector 16">
            <a:extLst>
              <a:ext uri="{FF2B5EF4-FFF2-40B4-BE49-F238E27FC236}">
                <a16:creationId xmlns:a16="http://schemas.microsoft.com/office/drawing/2014/main" id="{24EF6D60-9C24-4D43-B797-D7A2BF2CACA1}"/>
              </a:ext>
            </a:extLst>
          </p:cNvPr>
          <p:cNvCxnSpPr/>
          <p:nvPr/>
        </p:nvCxnSpPr>
        <p:spPr>
          <a:xfrm flipH="1">
            <a:off x="6061545" y="27568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CCEE10-FAB0-4179-A055-0321EA0AF0D0}"/>
              </a:ext>
            </a:extLst>
          </p:cNvPr>
          <p:cNvCxnSpPr/>
          <p:nvPr/>
        </p:nvCxnSpPr>
        <p:spPr>
          <a:xfrm flipH="1">
            <a:off x="6061545" y="2611435"/>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E86B64-FD02-4122-A1EB-26E477906D82}"/>
              </a:ext>
            </a:extLst>
          </p:cNvPr>
          <p:cNvCxnSpPr/>
          <p:nvPr/>
        </p:nvCxnSpPr>
        <p:spPr>
          <a:xfrm flipH="1">
            <a:off x="6061545" y="34680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1596C2-BFAC-4865-8E22-DFA4B4D204BC}"/>
              </a:ext>
            </a:extLst>
          </p:cNvPr>
          <p:cNvCxnSpPr/>
          <p:nvPr/>
        </p:nvCxnSpPr>
        <p:spPr>
          <a:xfrm flipH="1">
            <a:off x="6075593" y="3302959"/>
            <a:ext cx="12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C1963080-77CA-49B4-B44E-E365ABD59F6E}"/>
              </a:ext>
            </a:extLst>
          </p:cNvPr>
          <p:cNvSpPr txBox="1">
            <a:spLocks/>
          </p:cNvSpPr>
          <p:nvPr/>
        </p:nvSpPr>
        <p:spPr>
          <a:xfrm>
            <a:off x="7877094" y="2453488"/>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Read</a:t>
            </a:r>
            <a:br>
              <a:rPr lang="en-GB" dirty="0"/>
            </a:br>
            <a:r>
              <a:rPr lang="en-GB" dirty="0"/>
              <a:t>Registers</a:t>
            </a:r>
          </a:p>
        </p:txBody>
      </p:sp>
      <p:sp>
        <p:nvSpPr>
          <p:cNvPr id="22" name="Content Placeholder 3">
            <a:extLst>
              <a:ext uri="{FF2B5EF4-FFF2-40B4-BE49-F238E27FC236}">
                <a16:creationId xmlns:a16="http://schemas.microsoft.com/office/drawing/2014/main" id="{F69E62C8-F569-4B63-8AE8-82824555E808}"/>
              </a:ext>
            </a:extLst>
          </p:cNvPr>
          <p:cNvSpPr txBox="1">
            <a:spLocks/>
          </p:cNvSpPr>
          <p:nvPr/>
        </p:nvSpPr>
        <p:spPr>
          <a:xfrm>
            <a:off x="9475083" y="2455137"/>
            <a:ext cx="99867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FUs +</a:t>
            </a:r>
          </a:p>
          <a:p>
            <a:pPr algn="ctr"/>
            <a:r>
              <a:rPr lang="en-GB" dirty="0"/>
              <a:t>LS unit</a:t>
            </a:r>
          </a:p>
        </p:txBody>
      </p:sp>
      <p:sp>
        <p:nvSpPr>
          <p:cNvPr id="23" name="Content Placeholder 3">
            <a:extLst>
              <a:ext uri="{FF2B5EF4-FFF2-40B4-BE49-F238E27FC236}">
                <a16:creationId xmlns:a16="http://schemas.microsoft.com/office/drawing/2014/main" id="{985AC9DD-5B07-464F-BC61-4F07E91B531B}"/>
              </a:ext>
            </a:extLst>
          </p:cNvPr>
          <p:cNvSpPr txBox="1">
            <a:spLocks/>
          </p:cNvSpPr>
          <p:nvPr/>
        </p:nvSpPr>
        <p:spPr>
          <a:xfrm>
            <a:off x="10654157" y="2455137"/>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Reg Write</a:t>
            </a:r>
          </a:p>
          <a:p>
            <a:pPr algn="ctr"/>
            <a:r>
              <a:rPr lang="en-GB" dirty="0"/>
              <a:t>Commit</a:t>
            </a:r>
          </a:p>
        </p:txBody>
      </p:sp>
      <p:cxnSp>
        <p:nvCxnSpPr>
          <p:cNvPr id="24" name="Straight Arrow Connector 23">
            <a:extLst>
              <a:ext uri="{FF2B5EF4-FFF2-40B4-BE49-F238E27FC236}">
                <a16:creationId xmlns:a16="http://schemas.microsoft.com/office/drawing/2014/main" id="{1E072AB2-2174-4F64-93CF-52125AE57988}"/>
              </a:ext>
            </a:extLst>
          </p:cNvPr>
          <p:cNvCxnSpPr>
            <a:cxnSpLocks/>
          </p:cNvCxnSpPr>
          <p:nvPr/>
        </p:nvCxnSpPr>
        <p:spPr>
          <a:xfrm>
            <a:off x="7291872" y="3053035"/>
            <a:ext cx="61454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507D91-B679-4A37-B767-59BF3CE56357}"/>
              </a:ext>
            </a:extLst>
          </p:cNvPr>
          <p:cNvCxnSpPr/>
          <p:nvPr/>
        </p:nvCxnSpPr>
        <p:spPr>
          <a:xfrm flipH="1">
            <a:off x="7457784" y="2922752"/>
            <a:ext cx="141362" cy="2638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1AD21F7-929B-4774-B2C1-9EEA23D4A687}"/>
              </a:ext>
            </a:extLst>
          </p:cNvPr>
          <p:cNvSpPr txBox="1"/>
          <p:nvPr/>
        </p:nvSpPr>
        <p:spPr>
          <a:xfrm>
            <a:off x="7540418" y="2611110"/>
            <a:ext cx="236593"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i</a:t>
            </a:r>
          </a:p>
        </p:txBody>
      </p:sp>
      <p:sp>
        <p:nvSpPr>
          <p:cNvPr id="27" name="Rectangle 26">
            <a:extLst>
              <a:ext uri="{FF2B5EF4-FFF2-40B4-BE49-F238E27FC236}">
                <a16:creationId xmlns:a16="http://schemas.microsoft.com/office/drawing/2014/main" id="{A7A74499-7A22-4B6B-87BA-0C667B51D45C}"/>
              </a:ext>
            </a:extLst>
          </p:cNvPr>
          <p:cNvSpPr/>
          <p:nvPr/>
        </p:nvSpPr>
        <p:spPr>
          <a:xfrm>
            <a:off x="9244661" y="2464025"/>
            <a:ext cx="230422" cy="1217253"/>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rPr>
              <a:t>DFN</a:t>
            </a:r>
          </a:p>
        </p:txBody>
      </p:sp>
      <p:sp>
        <p:nvSpPr>
          <p:cNvPr id="28" name="Rectangle 27">
            <a:extLst>
              <a:ext uri="{FF2B5EF4-FFF2-40B4-BE49-F238E27FC236}">
                <a16:creationId xmlns:a16="http://schemas.microsoft.com/office/drawing/2014/main" id="{994BD8E2-8DF5-4EA7-950C-16941E4C0B3F}"/>
              </a:ext>
            </a:extLst>
          </p:cNvPr>
          <p:cNvSpPr/>
          <p:nvPr/>
        </p:nvSpPr>
        <p:spPr>
          <a:xfrm>
            <a:off x="923415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Data </a:t>
            </a:r>
          </a:p>
          <a:p>
            <a:pPr algn="ctr"/>
            <a:r>
              <a:rPr lang="en-GB" dirty="0">
                <a:solidFill>
                  <a:schemeClr val="accent1"/>
                </a:solidFill>
              </a:rPr>
              <a:t>Cache</a:t>
            </a:r>
          </a:p>
        </p:txBody>
      </p:sp>
      <p:sp>
        <p:nvSpPr>
          <p:cNvPr id="29" name="Rectangle 28">
            <a:extLst>
              <a:ext uri="{FF2B5EF4-FFF2-40B4-BE49-F238E27FC236}">
                <a16:creationId xmlns:a16="http://schemas.microsoft.com/office/drawing/2014/main" id="{A7A8C442-1D6D-44BD-9BD9-58AC3FF3CAF6}"/>
              </a:ext>
            </a:extLst>
          </p:cNvPr>
          <p:cNvSpPr/>
          <p:nvPr/>
        </p:nvSpPr>
        <p:spPr>
          <a:xfrm>
            <a:off x="519012" y="4193137"/>
            <a:ext cx="1229097" cy="9461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Instruction</a:t>
            </a:r>
          </a:p>
          <a:p>
            <a:pPr algn="ctr"/>
            <a:r>
              <a:rPr lang="en-GB" dirty="0">
                <a:solidFill>
                  <a:schemeClr val="accent1"/>
                </a:solidFill>
              </a:rPr>
              <a:t>Cache</a:t>
            </a:r>
          </a:p>
        </p:txBody>
      </p:sp>
      <p:sp>
        <p:nvSpPr>
          <p:cNvPr id="30" name="TextBox 29">
            <a:extLst>
              <a:ext uri="{FF2B5EF4-FFF2-40B4-BE49-F238E27FC236}">
                <a16:creationId xmlns:a16="http://schemas.microsoft.com/office/drawing/2014/main" id="{A8334D26-7D97-446A-B4AD-A46302A690A6}"/>
              </a:ext>
            </a:extLst>
          </p:cNvPr>
          <p:cNvSpPr txBox="1"/>
          <p:nvPr/>
        </p:nvSpPr>
        <p:spPr>
          <a:xfrm>
            <a:off x="9244661" y="1960620"/>
            <a:ext cx="122909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(Execute)</a:t>
            </a:r>
            <a:endParaRPr lang="en-GB" sz="2100" kern="1200" dirty="0">
              <a:solidFill>
                <a:schemeClr val="tx2"/>
              </a:solidFill>
              <a:latin typeface="+mn-lt"/>
              <a:ea typeface="+mn-ea"/>
              <a:cs typeface="+mn-cs"/>
            </a:endParaRPr>
          </a:p>
        </p:txBody>
      </p:sp>
      <p:sp>
        <p:nvSpPr>
          <p:cNvPr id="31" name="TextBox 30">
            <a:extLst>
              <a:ext uri="{FF2B5EF4-FFF2-40B4-BE49-F238E27FC236}">
                <a16:creationId xmlns:a16="http://schemas.microsoft.com/office/drawing/2014/main" id="{30E57BED-ED16-4B4D-A97E-57B0C01D1080}"/>
              </a:ext>
            </a:extLst>
          </p:cNvPr>
          <p:cNvSpPr txBox="1"/>
          <p:nvPr/>
        </p:nvSpPr>
        <p:spPr>
          <a:xfrm>
            <a:off x="8022739" y="5474221"/>
            <a:ext cx="3903363" cy="65864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LS unit = Load/Store unit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DFN = Data Forwarding Network</a:t>
            </a:r>
            <a:endParaRPr lang="en-GB" sz="2100" kern="1200" dirty="0">
              <a:solidFill>
                <a:schemeClr val="tx2"/>
              </a:solidFill>
              <a:latin typeface="+mn-lt"/>
              <a:ea typeface="+mn-ea"/>
              <a:cs typeface="+mn-cs"/>
            </a:endParaRPr>
          </a:p>
        </p:txBody>
      </p:sp>
      <p:sp>
        <p:nvSpPr>
          <p:cNvPr id="32" name="TextBox 31">
            <a:extLst>
              <a:ext uri="{FF2B5EF4-FFF2-40B4-BE49-F238E27FC236}">
                <a16:creationId xmlns:a16="http://schemas.microsoft.com/office/drawing/2014/main" id="{1D26DF59-D6F8-4E86-AF40-08083970F180}"/>
              </a:ext>
            </a:extLst>
          </p:cNvPr>
          <p:cNvSpPr txBox="1"/>
          <p:nvPr/>
        </p:nvSpPr>
        <p:spPr>
          <a:xfrm>
            <a:off x="10391801" y="1944928"/>
            <a:ext cx="1800199"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(Writeback)</a:t>
            </a:r>
            <a:endParaRPr lang="en-GB" sz="2100" kern="1200" dirty="0">
              <a:solidFill>
                <a:schemeClr val="tx2"/>
              </a:solidFill>
              <a:latin typeface="+mn-lt"/>
              <a:ea typeface="+mn-ea"/>
              <a:cs typeface="+mn-cs"/>
            </a:endParaRPr>
          </a:p>
        </p:txBody>
      </p:sp>
      <p:cxnSp>
        <p:nvCxnSpPr>
          <p:cNvPr id="33" name="Straight Arrow Connector 32">
            <a:extLst>
              <a:ext uri="{FF2B5EF4-FFF2-40B4-BE49-F238E27FC236}">
                <a16:creationId xmlns:a16="http://schemas.microsoft.com/office/drawing/2014/main" id="{FA114304-D4B1-46E3-AE7B-BA9182812DAF}"/>
              </a:ext>
            </a:extLst>
          </p:cNvPr>
          <p:cNvCxnSpPr>
            <a:stCxn id="29" idx="0"/>
            <a:endCxn id="4" idx="2"/>
          </p:cNvCxnSpPr>
          <p:nvPr/>
        </p:nvCxnSpPr>
        <p:spPr>
          <a:xfrm flipV="1">
            <a:off x="1133561" y="3667255"/>
            <a:ext cx="1" cy="525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73296CC-65D4-470C-9F0C-5B926C91554A}"/>
              </a:ext>
            </a:extLst>
          </p:cNvPr>
          <p:cNvCxnSpPr>
            <a:cxnSpLocks/>
            <a:stCxn id="28" idx="0"/>
          </p:cNvCxnSpPr>
          <p:nvPr/>
        </p:nvCxnSpPr>
        <p:spPr>
          <a:xfrm flipV="1">
            <a:off x="9848701" y="3700907"/>
            <a:ext cx="1" cy="49223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F5CC291-A343-44EC-B8DD-613755C9901B}"/>
              </a:ext>
            </a:extLst>
          </p:cNvPr>
          <p:cNvSpPr/>
          <p:nvPr/>
        </p:nvSpPr>
        <p:spPr>
          <a:xfrm>
            <a:off x="9176853" y="1821206"/>
            <a:ext cx="1383640" cy="3480002"/>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94788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Data Forwarding (Bypass) Network</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11002530" cy="4948335"/>
          </a:xfrm>
        </p:spPr>
        <p:txBody>
          <a:bodyPr/>
          <a:lstStyle/>
          <a:p>
            <a:r>
              <a:rPr lang="en-GB" dirty="0"/>
              <a:t>Data forwarding in a scalar pipeline is relatively simple, consisting of a few extra buses and multiplexers.</a:t>
            </a:r>
          </a:p>
          <a:p>
            <a:r>
              <a:rPr lang="en-GB" dirty="0"/>
              <a:t>In a superscalar processor, we have many parallel functional units and may need to forward any recently generated results to the input of any functional unit. For example: </a:t>
            </a:r>
            <a:endParaRPr lang="en-US" dirty="0"/>
          </a:p>
        </p:txBody>
      </p:sp>
      <p:sp>
        <p:nvSpPr>
          <p:cNvPr id="6" name="Rectangle 5">
            <a:extLst>
              <a:ext uri="{FF2B5EF4-FFF2-40B4-BE49-F238E27FC236}">
                <a16:creationId xmlns:a16="http://schemas.microsoft.com/office/drawing/2014/main" id="{F7F8BE8F-B3B6-4A0B-A963-C13D979DF828}"/>
              </a:ext>
            </a:extLst>
          </p:cNvPr>
          <p:cNvSpPr/>
          <p:nvPr/>
        </p:nvSpPr>
        <p:spPr>
          <a:xfrm>
            <a:off x="4201970" y="3077536"/>
            <a:ext cx="3605646" cy="3732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Issue Queue</a:t>
            </a:r>
            <a:endParaRPr lang="LID4096" dirty="0"/>
          </a:p>
        </p:txBody>
      </p:sp>
      <p:sp>
        <p:nvSpPr>
          <p:cNvPr id="7" name="Rectangle 6">
            <a:extLst>
              <a:ext uri="{FF2B5EF4-FFF2-40B4-BE49-F238E27FC236}">
                <a16:creationId xmlns:a16="http://schemas.microsoft.com/office/drawing/2014/main" id="{D4FE6FF3-47EC-4F49-814C-7FB9B9FA2268}"/>
              </a:ext>
            </a:extLst>
          </p:cNvPr>
          <p:cNvSpPr/>
          <p:nvPr/>
        </p:nvSpPr>
        <p:spPr>
          <a:xfrm>
            <a:off x="4197928" y="3619036"/>
            <a:ext cx="3605645" cy="3732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Register File</a:t>
            </a:r>
            <a:endParaRPr lang="LID4096" dirty="0"/>
          </a:p>
        </p:txBody>
      </p:sp>
      <p:sp>
        <p:nvSpPr>
          <p:cNvPr id="8" name="Rectangle 7">
            <a:extLst>
              <a:ext uri="{FF2B5EF4-FFF2-40B4-BE49-F238E27FC236}">
                <a16:creationId xmlns:a16="http://schemas.microsoft.com/office/drawing/2014/main" id="{BA72D0BD-C9B8-4BCC-AE49-1B9FD07A7951}"/>
              </a:ext>
            </a:extLst>
          </p:cNvPr>
          <p:cNvSpPr/>
          <p:nvPr/>
        </p:nvSpPr>
        <p:spPr>
          <a:xfrm>
            <a:off x="4800602" y="4210740"/>
            <a:ext cx="2400300" cy="519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Bypass network</a:t>
            </a:r>
            <a:endParaRPr lang="LID4096" dirty="0"/>
          </a:p>
        </p:txBody>
      </p:sp>
      <p:sp>
        <p:nvSpPr>
          <p:cNvPr id="9" name="Rectangle 8">
            <a:extLst>
              <a:ext uri="{FF2B5EF4-FFF2-40B4-BE49-F238E27FC236}">
                <a16:creationId xmlns:a16="http://schemas.microsoft.com/office/drawing/2014/main" id="{7A622CBB-03C0-4A26-8138-BED4F7E7C31E}"/>
              </a:ext>
            </a:extLst>
          </p:cNvPr>
          <p:cNvSpPr/>
          <p:nvPr/>
        </p:nvSpPr>
        <p:spPr>
          <a:xfrm>
            <a:off x="4530805" y="5030012"/>
            <a:ext cx="1246909" cy="63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Functional Unit</a:t>
            </a:r>
            <a:endParaRPr lang="LID4096" dirty="0"/>
          </a:p>
        </p:txBody>
      </p:sp>
      <p:sp>
        <p:nvSpPr>
          <p:cNvPr id="11" name="Rectangle 10">
            <a:extLst>
              <a:ext uri="{FF2B5EF4-FFF2-40B4-BE49-F238E27FC236}">
                <a16:creationId xmlns:a16="http://schemas.microsoft.com/office/drawing/2014/main" id="{8C966E31-1C38-471D-AE19-3937232BF1D0}"/>
              </a:ext>
            </a:extLst>
          </p:cNvPr>
          <p:cNvSpPr/>
          <p:nvPr/>
        </p:nvSpPr>
        <p:spPr>
          <a:xfrm>
            <a:off x="6221466" y="5047186"/>
            <a:ext cx="1246909" cy="63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Functional Unit</a:t>
            </a:r>
            <a:endParaRPr lang="LID4096" dirty="0"/>
          </a:p>
        </p:txBody>
      </p:sp>
      <p:cxnSp>
        <p:nvCxnSpPr>
          <p:cNvPr id="17" name="Straight Arrow Connector 16">
            <a:extLst>
              <a:ext uri="{FF2B5EF4-FFF2-40B4-BE49-F238E27FC236}">
                <a16:creationId xmlns:a16="http://schemas.microsoft.com/office/drawing/2014/main" id="{959FBC56-758D-40DC-94D8-4D8442DEC103}"/>
              </a:ext>
            </a:extLst>
          </p:cNvPr>
          <p:cNvCxnSpPr>
            <a:cxnSpLocks/>
            <a:stCxn id="6" idx="2"/>
            <a:endCxn id="7" idx="0"/>
          </p:cNvCxnSpPr>
          <p:nvPr/>
        </p:nvCxnSpPr>
        <p:spPr>
          <a:xfrm flipH="1">
            <a:off x="6000751" y="3450810"/>
            <a:ext cx="4042" cy="1682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83848A-57CE-404F-A8E0-1E05C0E6CC01}"/>
              </a:ext>
            </a:extLst>
          </p:cNvPr>
          <p:cNvCxnSpPr>
            <a:cxnSpLocks/>
            <a:stCxn id="7" idx="2"/>
            <a:endCxn id="8" idx="0"/>
          </p:cNvCxnSpPr>
          <p:nvPr/>
        </p:nvCxnSpPr>
        <p:spPr>
          <a:xfrm>
            <a:off x="6000751" y="3992310"/>
            <a:ext cx="1" cy="21843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0C3A306-BB69-4EBF-AC89-F480B175AE84}"/>
              </a:ext>
            </a:extLst>
          </p:cNvPr>
          <p:cNvCxnSpPr>
            <a:cxnSpLocks/>
            <a:stCxn id="9" idx="2"/>
          </p:cNvCxnSpPr>
          <p:nvPr/>
        </p:nvCxnSpPr>
        <p:spPr>
          <a:xfrm>
            <a:off x="5154260" y="5669715"/>
            <a:ext cx="0" cy="4497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1A1C637-8872-4D6E-BD98-675D5C38C434}"/>
              </a:ext>
            </a:extLst>
          </p:cNvPr>
          <p:cNvCxnSpPr>
            <a:stCxn id="11" idx="2"/>
          </p:cNvCxnSpPr>
          <p:nvPr/>
        </p:nvCxnSpPr>
        <p:spPr>
          <a:xfrm>
            <a:off x="6844921" y="5686889"/>
            <a:ext cx="0" cy="43255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12B504E-3122-47D9-ADAB-EDC4CB60083D}"/>
              </a:ext>
            </a:extLst>
          </p:cNvPr>
          <p:cNvCxnSpPr>
            <a:cxnSpLocks/>
            <a:endCxn id="8" idx="3"/>
          </p:cNvCxnSpPr>
          <p:nvPr/>
        </p:nvCxnSpPr>
        <p:spPr>
          <a:xfrm rot="16200000" flipV="1">
            <a:off x="7056025" y="4615391"/>
            <a:ext cx="1402319" cy="1112564"/>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27893608-E6F1-45EE-A55E-7BC168B31911}"/>
              </a:ext>
            </a:extLst>
          </p:cNvPr>
          <p:cNvCxnSpPr>
            <a:cxnSpLocks/>
            <a:endCxn id="7" idx="3"/>
          </p:cNvCxnSpPr>
          <p:nvPr/>
        </p:nvCxnSpPr>
        <p:spPr>
          <a:xfrm rot="16200000" flipV="1">
            <a:off x="7014066" y="4595181"/>
            <a:ext cx="2088907" cy="50989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EAE1276-4551-460A-88E3-FFB75D4558B8}"/>
              </a:ext>
            </a:extLst>
          </p:cNvPr>
          <p:cNvCxnSpPr>
            <a:endCxn id="9" idx="0"/>
          </p:cNvCxnSpPr>
          <p:nvPr/>
        </p:nvCxnSpPr>
        <p:spPr>
          <a:xfrm>
            <a:off x="5154259" y="4730285"/>
            <a:ext cx="1" cy="29972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1256201-F707-4D13-B623-6DFE1AFDFF35}"/>
              </a:ext>
            </a:extLst>
          </p:cNvPr>
          <p:cNvCxnSpPr/>
          <p:nvPr/>
        </p:nvCxnSpPr>
        <p:spPr>
          <a:xfrm>
            <a:off x="6848018" y="4759355"/>
            <a:ext cx="1" cy="29972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A72A3EC3-9A8D-4C26-BF71-09695F5B3B38}"/>
              </a:ext>
            </a:extLst>
          </p:cNvPr>
          <p:cNvCxnSpPr>
            <a:cxnSpLocks/>
            <a:endCxn id="8" idx="1"/>
          </p:cNvCxnSpPr>
          <p:nvPr/>
        </p:nvCxnSpPr>
        <p:spPr>
          <a:xfrm rot="5400000" flipH="1" flipV="1">
            <a:off x="3528561" y="4618385"/>
            <a:ext cx="1419913" cy="112417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42BCFC0E-6E24-49C2-A1FD-F63E3A5DA3C7}"/>
              </a:ext>
            </a:extLst>
          </p:cNvPr>
          <p:cNvCxnSpPr>
            <a:cxnSpLocks/>
            <a:endCxn id="7" idx="1"/>
          </p:cNvCxnSpPr>
          <p:nvPr/>
        </p:nvCxnSpPr>
        <p:spPr>
          <a:xfrm rot="5400000" flipH="1" flipV="1">
            <a:off x="2892726" y="4589379"/>
            <a:ext cx="2088907" cy="52149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38D98EB-0F14-4F99-A814-08FAB9DD5E5B}"/>
              </a:ext>
            </a:extLst>
          </p:cNvPr>
          <p:cNvCxnSpPr>
            <a:cxnSpLocks/>
          </p:cNvCxnSpPr>
          <p:nvPr/>
        </p:nvCxnSpPr>
        <p:spPr>
          <a:xfrm>
            <a:off x="3685718" y="5898735"/>
            <a:ext cx="146854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26D7B46-34FB-4D66-B8A9-D0B10C4F2E5A}"/>
              </a:ext>
            </a:extLst>
          </p:cNvPr>
          <p:cNvCxnSpPr>
            <a:cxnSpLocks/>
          </p:cNvCxnSpPr>
          <p:nvPr/>
        </p:nvCxnSpPr>
        <p:spPr>
          <a:xfrm flipV="1">
            <a:off x="6844920" y="5894580"/>
            <a:ext cx="1468544" cy="85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97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Superpipelined and Superscalar Processors</a:t>
            </a:r>
            <a:endParaRPr lang="en-US" dirty="0"/>
          </a:p>
        </p:txBody>
      </p:sp>
      <p:pic>
        <p:nvPicPr>
          <p:cNvPr id="4" name="Content Placeholder 3">
            <a:extLst>
              <a:ext uri="{FF2B5EF4-FFF2-40B4-BE49-F238E27FC236}">
                <a16:creationId xmlns:a16="http://schemas.microsoft.com/office/drawing/2014/main" id="{8828E3D1-01BB-403B-B397-9526F015A02D}"/>
              </a:ext>
            </a:extLst>
          </p:cNvPr>
          <p:cNvPicPr>
            <a:picLocks noGrp="1" noChangeAspect="1"/>
          </p:cNvPicPr>
          <p:nvPr>
            <p:ph idx="1"/>
          </p:nvPr>
        </p:nvPicPr>
        <p:blipFill>
          <a:blip r:embed="rId3">
            <a:lum/>
            <a:alphaModFix/>
          </a:blip>
          <a:srcRect/>
          <a:stretch>
            <a:fillRect/>
          </a:stretch>
        </p:blipFill>
        <p:spPr>
          <a:xfrm>
            <a:off x="3247184" y="1455949"/>
            <a:ext cx="5697632" cy="3270972"/>
          </a:xfrm>
          <a:prstGeom prst="rect">
            <a:avLst/>
          </a:prstGeom>
          <a:noFill/>
          <a:ln>
            <a:noFill/>
          </a:ln>
        </p:spPr>
      </p:pic>
      <p:sp>
        <p:nvSpPr>
          <p:cNvPr id="5" name="Straight Connector 4">
            <a:extLst>
              <a:ext uri="{FF2B5EF4-FFF2-40B4-BE49-F238E27FC236}">
                <a16:creationId xmlns:a16="http://schemas.microsoft.com/office/drawing/2014/main" id="{DDA6F189-C9EF-4343-946E-D407711CC0AD}"/>
              </a:ext>
            </a:extLst>
          </p:cNvPr>
          <p:cNvSpPr/>
          <p:nvPr/>
        </p:nvSpPr>
        <p:spPr>
          <a:xfrm>
            <a:off x="6742013" y="4982313"/>
            <a:ext cx="2160720" cy="1800"/>
          </a:xfrm>
          <a:prstGeom prst="line">
            <a:avLst/>
          </a:prstGeom>
          <a:noFill/>
          <a:ln w="12600">
            <a:solidFill>
              <a:srgbClr val="000000"/>
            </a:solidFill>
            <a:prstDash val="solid"/>
            <a:miter/>
            <a:headEnd type="arrow"/>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6" name="Freeform: Shape 5">
            <a:extLst>
              <a:ext uri="{FF2B5EF4-FFF2-40B4-BE49-F238E27FC236}">
                <a16:creationId xmlns:a16="http://schemas.microsoft.com/office/drawing/2014/main" id="{A91637A0-4431-4EDE-BCF4-B9DE2B8083F7}"/>
              </a:ext>
            </a:extLst>
          </p:cNvPr>
          <p:cNvSpPr/>
          <p:nvPr/>
        </p:nvSpPr>
        <p:spPr>
          <a:xfrm>
            <a:off x="7030193" y="5091479"/>
            <a:ext cx="15843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1123"/>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800" b="0" i="0" u="none" strike="noStrike" baseline="0" dirty="0">
                <a:ln>
                  <a:noFill/>
                </a:ln>
                <a:solidFill>
                  <a:srgbClr val="000000"/>
                </a:solidFill>
                <a:latin typeface="Arial" pitchFamily="18"/>
                <a:ea typeface="DejaVu Sans" pitchFamily="2"/>
                <a:cs typeface="DejaVu Sans" pitchFamily="2"/>
              </a:rPr>
              <a:t>S Stages</a:t>
            </a:r>
          </a:p>
        </p:txBody>
      </p:sp>
      <p:sp>
        <p:nvSpPr>
          <p:cNvPr id="7" name="Freeform: Shape 6">
            <a:extLst>
              <a:ext uri="{FF2B5EF4-FFF2-40B4-BE49-F238E27FC236}">
                <a16:creationId xmlns:a16="http://schemas.microsoft.com/office/drawing/2014/main" id="{C1B70FEC-4BC6-43C3-8CCF-1D168982F9DA}"/>
              </a:ext>
            </a:extLst>
          </p:cNvPr>
          <p:cNvSpPr/>
          <p:nvPr/>
        </p:nvSpPr>
        <p:spPr>
          <a:xfrm>
            <a:off x="9184222" y="2164320"/>
            <a:ext cx="1944720" cy="642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123"/>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800" b="0" i="0" u="none" strike="noStrike" baseline="0" dirty="0">
                <a:ln>
                  <a:noFill/>
                </a:ln>
                <a:solidFill>
                  <a:srgbClr val="000000"/>
                </a:solidFill>
                <a:latin typeface="Arial" pitchFamily="18"/>
                <a:ea typeface="DejaVu Sans" pitchFamily="2"/>
                <a:cs typeface="DejaVu Sans" pitchFamily="2"/>
              </a:rPr>
              <a:t>Superscalar</a:t>
            </a:r>
            <a:br>
              <a:rPr lang="en-GB" sz="1800" b="0" i="0" u="none" strike="noStrike" baseline="0" dirty="0">
                <a:ln>
                  <a:noFill/>
                </a:ln>
                <a:solidFill>
                  <a:srgbClr val="000000"/>
                </a:solidFill>
                <a:latin typeface="Arial" pitchFamily="18"/>
                <a:ea typeface="DejaVu Sans" pitchFamily="2"/>
                <a:cs typeface="DejaVu Sans" pitchFamily="2"/>
              </a:rPr>
            </a:br>
            <a:r>
              <a:rPr lang="en-GB" sz="1800" b="0" i="0" u="none" strike="noStrike" baseline="0" dirty="0">
                <a:ln>
                  <a:noFill/>
                </a:ln>
                <a:solidFill>
                  <a:srgbClr val="000000"/>
                </a:solidFill>
                <a:latin typeface="Arial" pitchFamily="18"/>
                <a:ea typeface="DejaVu Sans" pitchFamily="2"/>
                <a:cs typeface="DejaVu Sans" pitchFamily="2"/>
              </a:rPr>
              <a:t>Degree = P</a:t>
            </a:r>
          </a:p>
        </p:txBody>
      </p:sp>
      <p:sp>
        <p:nvSpPr>
          <p:cNvPr id="8" name="Straight Connector 7">
            <a:extLst>
              <a:ext uri="{FF2B5EF4-FFF2-40B4-BE49-F238E27FC236}">
                <a16:creationId xmlns:a16="http://schemas.microsoft.com/office/drawing/2014/main" id="{82580494-DEE4-454C-A253-FA2957721BB6}"/>
              </a:ext>
            </a:extLst>
          </p:cNvPr>
          <p:cNvSpPr/>
          <p:nvPr/>
        </p:nvSpPr>
        <p:spPr>
          <a:xfrm>
            <a:off x="9173546" y="1455949"/>
            <a:ext cx="1342" cy="3270972"/>
          </a:xfrm>
          <a:prstGeom prst="line">
            <a:avLst/>
          </a:prstGeom>
          <a:noFill/>
          <a:ln w="12600">
            <a:solidFill>
              <a:srgbClr val="000000"/>
            </a:solidFill>
            <a:prstDash val="solid"/>
            <a:miter/>
            <a:headEnd type="arrow"/>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9" name="Freeform: Shape 8">
            <a:extLst>
              <a:ext uri="{FF2B5EF4-FFF2-40B4-BE49-F238E27FC236}">
                <a16:creationId xmlns:a16="http://schemas.microsoft.com/office/drawing/2014/main" id="{B73B62CD-3BC3-4E69-9DD2-F969322A1206}"/>
              </a:ext>
            </a:extLst>
          </p:cNvPr>
          <p:cNvSpPr/>
          <p:nvPr/>
        </p:nvSpPr>
        <p:spPr>
          <a:xfrm>
            <a:off x="2492869" y="1697592"/>
            <a:ext cx="3095640" cy="6485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1123"/>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800" b="0" i="0" u="none" strike="noStrike" baseline="0" dirty="0">
                <a:ln>
                  <a:noFill/>
                </a:ln>
                <a:solidFill>
                  <a:srgbClr val="000000"/>
                </a:solidFill>
                <a:latin typeface="Arial" pitchFamily="18"/>
                <a:ea typeface="DejaVu Sans" pitchFamily="2"/>
                <a:cs typeface="DejaVu Sans" pitchFamily="2"/>
              </a:rPr>
              <a:t>M sub-stages per stage     </a:t>
            </a:r>
            <a:br>
              <a:rPr lang="en-GB" sz="1800" b="0" i="0" u="none" strike="noStrike" baseline="0" dirty="0">
                <a:ln>
                  <a:noFill/>
                </a:ln>
                <a:solidFill>
                  <a:srgbClr val="000000"/>
                </a:solidFill>
                <a:latin typeface="Arial" pitchFamily="18"/>
                <a:ea typeface="DejaVu Sans" pitchFamily="2"/>
                <a:cs typeface="DejaVu Sans" pitchFamily="2"/>
              </a:rPr>
            </a:br>
            <a:r>
              <a:rPr lang="en-GB" sz="1800" b="0" i="0" u="none" strike="noStrike" baseline="0" dirty="0">
                <a:ln>
                  <a:noFill/>
                </a:ln>
                <a:solidFill>
                  <a:srgbClr val="000000"/>
                </a:solidFill>
                <a:latin typeface="Arial" pitchFamily="18"/>
                <a:ea typeface="DejaVu Sans" pitchFamily="2"/>
                <a:cs typeface="DejaVu Sans" pitchFamily="2"/>
              </a:rPr>
              <a:t>	              </a:t>
            </a:r>
          </a:p>
        </p:txBody>
      </p:sp>
      <p:sp>
        <p:nvSpPr>
          <p:cNvPr id="10" name="Straight Connector 9">
            <a:extLst>
              <a:ext uri="{FF2B5EF4-FFF2-40B4-BE49-F238E27FC236}">
                <a16:creationId xmlns:a16="http://schemas.microsoft.com/office/drawing/2014/main" id="{FB1269FC-89A9-4361-AD5A-289F37E8476A}"/>
              </a:ext>
            </a:extLst>
          </p:cNvPr>
          <p:cNvSpPr/>
          <p:nvPr/>
        </p:nvSpPr>
        <p:spPr>
          <a:xfrm>
            <a:off x="3017112" y="2087282"/>
            <a:ext cx="287280" cy="360359"/>
          </a:xfrm>
          <a:prstGeom prst="line">
            <a:avLst/>
          </a:prstGeom>
          <a:noFill/>
          <a:ln w="9360">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11" name="TextBox 10">
            <a:extLst>
              <a:ext uri="{FF2B5EF4-FFF2-40B4-BE49-F238E27FC236}">
                <a16:creationId xmlns:a16="http://schemas.microsoft.com/office/drawing/2014/main" id="{BAC5168C-BE71-4D2B-9410-1A8EF5E25F02}"/>
              </a:ext>
            </a:extLst>
          </p:cNvPr>
          <p:cNvSpPr txBox="1"/>
          <p:nvPr/>
        </p:nvSpPr>
        <p:spPr>
          <a:xfrm>
            <a:off x="9526386" y="3572237"/>
            <a:ext cx="2457883" cy="226677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A Superscalar Processor</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P instructions are processed in each pipeline stage.</a:t>
            </a:r>
          </a:p>
          <a:p>
            <a:pPr eaLnBrk="1" hangingPunct="1">
              <a:lnSpc>
                <a:spcPct val="90000"/>
              </a:lnSpc>
              <a:spcBef>
                <a:spcPts val="0"/>
              </a:spcBef>
              <a:spcAft>
                <a:spcPts val="600"/>
              </a:spcAft>
            </a:pPr>
            <a:r>
              <a:rPr lang="en-GB" sz="2100" b="1" kern="1200" dirty="0">
                <a:solidFill>
                  <a:schemeClr val="tx2"/>
                </a:solidFill>
                <a:latin typeface="+mn-lt"/>
                <a:ea typeface="+mn-ea"/>
                <a:cs typeface="+mn-cs"/>
              </a:rPr>
              <a:t>IPC </a:t>
            </a:r>
            <a:r>
              <a:rPr lang="en-GB" sz="2100" b="1" dirty="0">
                <a:solidFill>
                  <a:schemeClr val="tx2"/>
                </a:solidFill>
                <a:latin typeface="+mn-lt"/>
              </a:rPr>
              <a:t>≤ P</a:t>
            </a:r>
          </a:p>
          <a:p>
            <a:pPr eaLnBrk="1" hangingPunct="1">
              <a:lnSpc>
                <a:spcPct val="90000"/>
              </a:lnSpc>
              <a:spcBef>
                <a:spcPts val="0"/>
              </a:spcBef>
              <a:spcAft>
                <a:spcPts val="600"/>
              </a:spcAft>
            </a:pPr>
            <a:r>
              <a:rPr lang="en-GB" sz="2100" b="1" kern="1200" dirty="0">
                <a:solidFill>
                  <a:schemeClr val="tx2"/>
                </a:solidFill>
                <a:latin typeface="+mn-lt"/>
                <a:ea typeface="+mn-ea"/>
              </a:rPr>
              <a:t>Clock Period = T/S+</a:t>
            </a:r>
            <a:r>
              <a:rPr lang="en-GB" sz="2100" b="1" dirty="0">
                <a:solidFill>
                  <a:schemeClr val="tx2"/>
                </a:solidFill>
                <a:latin typeface="+mn-lt"/>
                <a:ea typeface="+mn-ea"/>
              </a:rPr>
              <a:t>C</a:t>
            </a:r>
            <a:endParaRPr lang="en-GB" sz="2100" b="1" kern="1200" dirty="0">
              <a:solidFill>
                <a:schemeClr val="tx2"/>
              </a:solidFill>
              <a:latin typeface="+mn-lt"/>
              <a:ea typeface="+mn-ea"/>
            </a:endParaRPr>
          </a:p>
        </p:txBody>
      </p:sp>
      <p:sp>
        <p:nvSpPr>
          <p:cNvPr id="12" name="TextBox 11">
            <a:extLst>
              <a:ext uri="{FF2B5EF4-FFF2-40B4-BE49-F238E27FC236}">
                <a16:creationId xmlns:a16="http://schemas.microsoft.com/office/drawing/2014/main" id="{003348BD-5F22-436A-8AD2-D7F67F3E03CB}"/>
              </a:ext>
            </a:extLst>
          </p:cNvPr>
          <p:cNvSpPr txBox="1"/>
          <p:nvPr/>
        </p:nvSpPr>
        <p:spPr>
          <a:xfrm>
            <a:off x="430259" y="4065493"/>
            <a:ext cx="4856726" cy="2189830"/>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A Superpipelined Processor</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The S pipeline stages (here S = 6) are further divided into M sub-stages (here M=2).</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This processor executes M instructions </a:t>
            </a:r>
            <a:r>
              <a:rPr lang="en-GB" sz="2100" dirty="0">
                <a:solidFill>
                  <a:schemeClr val="tx2"/>
                </a:solidFill>
                <a:latin typeface="+mn-lt"/>
                <a:ea typeface="+mn-ea"/>
              </a:rPr>
              <a:t>during each of the original pipelined processor’s clock periods. Its clock is M times faster.</a:t>
            </a:r>
            <a:endParaRPr lang="en-GB" sz="2100" kern="1200" dirty="0">
              <a:solidFill>
                <a:schemeClr val="tx2"/>
              </a:solidFill>
              <a:latin typeface="+mn-lt"/>
              <a:ea typeface="+mn-ea"/>
              <a:cs typeface="+mn-cs"/>
            </a:endParaRPr>
          </a:p>
        </p:txBody>
      </p:sp>
    </p:spTree>
    <p:extLst>
      <p:ext uri="{BB962C8B-B14F-4D97-AF65-F5344CB8AC3E}">
        <p14:creationId xmlns:p14="http://schemas.microsoft.com/office/powerpoint/2010/main" val="2227160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Loads and Stores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US" b="1" dirty="0"/>
              <a:t>Memory-carried data dependencies</a:t>
            </a:r>
          </a:p>
          <a:p>
            <a:pPr>
              <a:buFont typeface="Arial" panose="020B0604020202020204" pitchFamily="34" charset="0"/>
              <a:buChar char="•"/>
            </a:pPr>
            <a:r>
              <a:rPr lang="en-US" dirty="0"/>
              <a:t>Scheduling loads and stores is complicated by the fact that a load and store may access the same memory location.</a:t>
            </a:r>
          </a:p>
          <a:p>
            <a:pPr>
              <a:buFont typeface="Arial" panose="020B0604020202020204" pitchFamily="34" charset="0"/>
              <a:buChar char="•"/>
            </a:pPr>
            <a:r>
              <a:rPr lang="en-US" dirty="0"/>
              <a:t>If we blindly execute these instructions out-of-order, we may violate memory-carried data dependencies.</a:t>
            </a:r>
          </a:p>
        </p:txBody>
      </p:sp>
    </p:spTree>
    <p:extLst>
      <p:ext uri="{BB962C8B-B14F-4D97-AF65-F5344CB8AC3E}">
        <p14:creationId xmlns:p14="http://schemas.microsoft.com/office/powerpoint/2010/main" val="1370325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Loads and Stores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US" b="1" dirty="0"/>
              <a:t>Stores and speculative execution</a:t>
            </a:r>
          </a:p>
          <a:p>
            <a:pPr>
              <a:buFont typeface="Arial" panose="020B0604020202020204" pitchFamily="34" charset="0"/>
              <a:buChar char="•"/>
            </a:pPr>
            <a:r>
              <a:rPr lang="en-US" dirty="0"/>
              <a:t>Store operations cannot be undone. The implication of this is that:</a:t>
            </a:r>
          </a:p>
          <a:p>
            <a:pPr marL="855663" lvl="1" indent="-457200"/>
            <a:r>
              <a:rPr lang="en-US" dirty="0"/>
              <a:t>To provide precise exceptions, we must ensure stores are not performed until we know that no earlier instruction will raise an exception.</a:t>
            </a:r>
          </a:p>
          <a:p>
            <a:pPr marL="855663" lvl="1" indent="-457200"/>
            <a:r>
              <a:rPr lang="en-US" dirty="0"/>
              <a:t>We should not execute stores that are “speculative,” i.e., an earlier branch has been predicted, but we are yet to confirm if the prediction was correct.</a:t>
            </a:r>
          </a:p>
        </p:txBody>
      </p:sp>
    </p:spTree>
    <p:extLst>
      <p:ext uri="{BB962C8B-B14F-4D97-AF65-F5344CB8AC3E}">
        <p14:creationId xmlns:p14="http://schemas.microsoft.com/office/powerpoint/2010/main" val="101417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Loads and Stores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US" dirty="0"/>
              <a:t>We will only permit stores to execute in program order.</a:t>
            </a:r>
          </a:p>
          <a:p>
            <a:pPr marL="0" indent="0">
              <a:buNone/>
            </a:pPr>
            <a:r>
              <a:rPr lang="en-US" dirty="0"/>
              <a:t>They will wait in the “store queue” until they are the oldest unexecuted instruction.</a:t>
            </a:r>
          </a:p>
          <a:p>
            <a:pPr marL="0" indent="0">
              <a:buNone/>
            </a:pPr>
            <a:r>
              <a:rPr lang="en-US" dirty="0"/>
              <a:t>So we have:</a:t>
            </a:r>
          </a:p>
          <a:p>
            <a:pPr marL="457200" indent="-457200">
              <a:buAutoNum type="arabicPeriod"/>
            </a:pPr>
            <a:r>
              <a:rPr lang="en-US" dirty="0"/>
              <a:t>Issue load/stores out-of-order to Address Generation Unit (AGU).</a:t>
            </a:r>
          </a:p>
          <a:p>
            <a:pPr marL="457200" indent="-457200">
              <a:buAutoNum type="arabicPeriod"/>
            </a:pPr>
            <a:r>
              <a:rPr lang="en-US" dirty="0"/>
              <a:t>Buffer stores and only execute them in program order.</a:t>
            </a:r>
          </a:p>
          <a:p>
            <a:pPr marL="457200" indent="-457200">
              <a:buAutoNum type="arabicPeriod"/>
            </a:pPr>
            <a:r>
              <a:rPr lang="en-US" dirty="0"/>
              <a:t>For loads, check </a:t>
            </a:r>
            <a:r>
              <a:rPr lang="en-US" b="1" dirty="0"/>
              <a:t>all</a:t>
            </a:r>
            <a:r>
              <a:rPr lang="en-US" dirty="0"/>
              <a:t> addresses of older stores. If any match or addresses are unknown, stall load; otherwise, it may access the data cache (</a:t>
            </a:r>
            <a:r>
              <a:rPr lang="en-US" b="1" dirty="0"/>
              <a:t>load-bypassing</a:t>
            </a:r>
            <a:r>
              <a:rPr lang="en-US" dirty="0"/>
              <a:t>).</a:t>
            </a:r>
          </a:p>
        </p:txBody>
      </p:sp>
    </p:spTree>
    <p:extLst>
      <p:ext uri="{BB962C8B-B14F-4D97-AF65-F5344CB8AC3E}">
        <p14:creationId xmlns:p14="http://schemas.microsoft.com/office/powerpoint/2010/main" val="345718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Loads and Stores</a:t>
            </a:r>
            <a:endParaRPr lang="en-US" dirty="0"/>
          </a:p>
        </p:txBody>
      </p:sp>
      <p:pic>
        <p:nvPicPr>
          <p:cNvPr id="4" name="Content Placeholder 4">
            <a:extLst>
              <a:ext uri="{FF2B5EF4-FFF2-40B4-BE49-F238E27FC236}">
                <a16:creationId xmlns:a16="http://schemas.microsoft.com/office/drawing/2014/main" id="{76F62917-1D57-4D6C-8FCD-6C7743837F7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765038" y="1484784"/>
            <a:ext cx="8661924" cy="4896544"/>
          </a:xfrm>
        </p:spPr>
      </p:pic>
      <p:sp>
        <p:nvSpPr>
          <p:cNvPr id="5" name="TextBox 4">
            <a:extLst>
              <a:ext uri="{FF2B5EF4-FFF2-40B4-BE49-F238E27FC236}">
                <a16:creationId xmlns:a16="http://schemas.microsoft.com/office/drawing/2014/main" id="{FE59096B-A6DE-4CBD-8C24-A5C040B4798D}"/>
              </a:ext>
            </a:extLst>
          </p:cNvPr>
          <p:cNvSpPr txBox="1"/>
          <p:nvPr/>
        </p:nvSpPr>
        <p:spPr>
          <a:xfrm>
            <a:off x="510272" y="5949280"/>
            <a:ext cx="3600400"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(AGU – Address Generation Unit)</a:t>
            </a:r>
          </a:p>
        </p:txBody>
      </p:sp>
    </p:spTree>
    <p:extLst>
      <p:ext uri="{BB962C8B-B14F-4D97-AF65-F5344CB8AC3E}">
        <p14:creationId xmlns:p14="http://schemas.microsoft.com/office/powerpoint/2010/main" val="758336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Loads and Stores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US" dirty="0"/>
              <a:t>High-performance superscalar processors go further than this:</a:t>
            </a:r>
          </a:p>
          <a:p>
            <a:pPr>
              <a:buFont typeface="Arial" panose="020B0604020202020204" pitchFamily="34" charset="0"/>
              <a:buChar char="•"/>
            </a:pPr>
            <a:r>
              <a:rPr lang="en-US" dirty="0"/>
              <a:t>Store-to-load forwarding</a:t>
            </a:r>
          </a:p>
          <a:p>
            <a:pPr marL="741363" lvl="1" indent="-342900"/>
            <a:r>
              <a:rPr lang="en-US" dirty="0"/>
              <a:t>Allows data to be forwarded directly from a pending store to a load instruction</a:t>
            </a:r>
          </a:p>
          <a:p>
            <a:pPr>
              <a:buFont typeface="Arial" panose="020B0604020202020204" pitchFamily="34" charset="0"/>
              <a:buChar char="•"/>
            </a:pPr>
            <a:r>
              <a:rPr lang="en-US" dirty="0"/>
              <a:t>Speculative loads</a:t>
            </a:r>
          </a:p>
          <a:p>
            <a:pPr marL="741363" lvl="1" indent="-342900"/>
            <a:r>
              <a:rPr lang="en-US" dirty="0"/>
              <a:t>Allow loads to access the data cache speculatively even when there are older stores that have not calculated their addresses</a:t>
            </a:r>
          </a:p>
        </p:txBody>
      </p:sp>
    </p:spTree>
    <p:extLst>
      <p:ext uri="{BB962C8B-B14F-4D97-AF65-F5344CB8AC3E}">
        <p14:creationId xmlns:p14="http://schemas.microsoft.com/office/powerpoint/2010/main" val="2170114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Exceptions and Speculation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Mispredicted branches and exceptions force us to roll back state.</a:t>
            </a:r>
          </a:p>
          <a:p>
            <a:pPr>
              <a:buFont typeface="Arial" panose="020B0604020202020204" pitchFamily="34" charset="0"/>
              <a:buChar char="•"/>
            </a:pPr>
            <a:r>
              <a:rPr lang="en-GB" dirty="0"/>
              <a:t>To support precise exceptions, we also need to track the architectural state of the processor.</a:t>
            </a:r>
          </a:p>
          <a:p>
            <a:pPr marL="741363" lvl="1" indent="-342900"/>
            <a:r>
              <a:rPr lang="en-GB" dirty="0"/>
              <a:t>i.e., the state corresponding to the</a:t>
            </a:r>
            <a:r>
              <a:rPr lang="en-GB" b="1" dirty="0"/>
              <a:t> in-order </a:t>
            </a:r>
            <a:r>
              <a:rPr lang="en-GB" dirty="0"/>
              <a:t>execution of instructions</a:t>
            </a:r>
            <a:endParaRPr lang="en-US" dirty="0"/>
          </a:p>
        </p:txBody>
      </p:sp>
    </p:spTree>
    <p:extLst>
      <p:ext uri="{BB962C8B-B14F-4D97-AF65-F5344CB8AC3E}">
        <p14:creationId xmlns:p14="http://schemas.microsoft.com/office/powerpoint/2010/main" val="777379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Exceptions and Speculation</a:t>
            </a:r>
            <a:endParaRPr lang="en-US" dirty="0"/>
          </a:p>
        </p:txBody>
      </p:sp>
      <p:sp>
        <p:nvSpPr>
          <p:cNvPr id="4" name="Content Placeholder 2">
            <a:extLst>
              <a:ext uri="{FF2B5EF4-FFF2-40B4-BE49-F238E27FC236}">
                <a16:creationId xmlns:a16="http://schemas.microsoft.com/office/drawing/2014/main" id="{9551B6D4-EA34-4377-BB72-9BACBA978ED6}"/>
              </a:ext>
            </a:extLst>
          </p:cNvPr>
          <p:cNvSpPr>
            <a:spLocks noGrp="1"/>
          </p:cNvSpPr>
          <p:nvPr>
            <p:ph idx="1"/>
          </p:nvPr>
        </p:nvSpPr>
        <p:spPr>
          <a:xfrm>
            <a:off x="492125" y="908720"/>
            <a:ext cx="11180762" cy="4656973"/>
          </a:xfrm>
        </p:spPr>
        <p:txBody>
          <a:bodyPr/>
          <a:lstStyle/>
          <a:p>
            <a:endParaRPr lang="en-GB" dirty="0"/>
          </a:p>
          <a:p>
            <a:pPr marL="0" indent="0">
              <a:buNone/>
            </a:pPr>
            <a:br>
              <a:rPr lang="en-GB" dirty="0"/>
            </a:br>
            <a:br>
              <a:rPr lang="en-GB" dirty="0"/>
            </a:br>
            <a:endParaRPr lang="en-GB" dirty="0"/>
          </a:p>
          <a:p>
            <a:pPr algn="ctr"/>
            <a:r>
              <a:rPr lang="en-GB" sz="3600" dirty="0">
                <a:solidFill>
                  <a:srgbClr val="FF0000"/>
                </a:solidFill>
              </a:rPr>
              <a:t>             V, U, T, S, R, Q, P, O,</a:t>
            </a:r>
            <a:r>
              <a:rPr lang="en-GB" sz="3600" dirty="0"/>
              <a:t> </a:t>
            </a:r>
            <a:r>
              <a:rPr lang="en-GB" sz="3600" dirty="0">
                <a:solidFill>
                  <a:schemeClr val="accent4">
                    <a:lumMod val="75000"/>
                  </a:schemeClr>
                </a:solidFill>
              </a:rPr>
              <a:t>N, M, L, K, J, I, ….</a:t>
            </a:r>
          </a:p>
          <a:p>
            <a:pPr algn="ctr"/>
            <a:endParaRPr lang="en-GB" sz="3600" dirty="0">
              <a:solidFill>
                <a:schemeClr val="accent4">
                  <a:lumMod val="75000"/>
                </a:schemeClr>
              </a:solidFill>
            </a:endParaRPr>
          </a:p>
          <a:p>
            <a:pPr algn="ctr"/>
            <a:r>
              <a:rPr lang="en-GB" sz="3600" dirty="0">
                <a:solidFill>
                  <a:srgbClr val="FF0000"/>
                </a:solidFill>
              </a:rPr>
              <a:t>             V, U, T, </a:t>
            </a:r>
            <a:r>
              <a:rPr lang="en-GB" sz="3600" dirty="0">
                <a:solidFill>
                  <a:schemeClr val="accent4">
                    <a:lumMod val="75000"/>
                  </a:schemeClr>
                </a:solidFill>
              </a:rPr>
              <a:t>S</a:t>
            </a:r>
            <a:r>
              <a:rPr lang="en-GB" sz="3600" dirty="0">
                <a:solidFill>
                  <a:srgbClr val="FF0000"/>
                </a:solidFill>
              </a:rPr>
              <a:t>, R, Q,</a:t>
            </a:r>
            <a:r>
              <a:rPr lang="en-GB" sz="3600" dirty="0">
                <a:solidFill>
                  <a:schemeClr val="accent4">
                    <a:lumMod val="75000"/>
                  </a:schemeClr>
                </a:solidFill>
              </a:rPr>
              <a:t> P</a:t>
            </a:r>
            <a:r>
              <a:rPr lang="en-GB" sz="3600" dirty="0">
                <a:solidFill>
                  <a:srgbClr val="FF0000"/>
                </a:solidFill>
              </a:rPr>
              <a:t>, O,</a:t>
            </a:r>
            <a:r>
              <a:rPr lang="en-GB" sz="3600" dirty="0"/>
              <a:t> </a:t>
            </a:r>
            <a:r>
              <a:rPr lang="en-GB" sz="3600" dirty="0">
                <a:solidFill>
                  <a:schemeClr val="accent4">
                    <a:lumMod val="75000"/>
                  </a:schemeClr>
                </a:solidFill>
              </a:rPr>
              <a:t>N, </a:t>
            </a:r>
            <a:r>
              <a:rPr lang="en-GB" sz="3600" dirty="0">
                <a:solidFill>
                  <a:srgbClr val="FF0000"/>
                </a:solidFill>
              </a:rPr>
              <a:t>M</a:t>
            </a:r>
            <a:r>
              <a:rPr lang="en-GB" sz="3600" dirty="0">
                <a:solidFill>
                  <a:schemeClr val="accent4">
                    <a:lumMod val="75000"/>
                  </a:schemeClr>
                </a:solidFill>
              </a:rPr>
              <a:t>, L, K, J, I, ….</a:t>
            </a:r>
          </a:p>
          <a:p>
            <a:pPr algn="ctr"/>
            <a:endParaRPr lang="en-GB" sz="3600" dirty="0">
              <a:solidFill>
                <a:schemeClr val="accent4">
                  <a:lumMod val="75000"/>
                </a:schemeClr>
              </a:solidFill>
            </a:endParaRPr>
          </a:p>
          <a:p>
            <a:endParaRPr lang="en-GB" dirty="0"/>
          </a:p>
        </p:txBody>
      </p:sp>
      <p:sp>
        <p:nvSpPr>
          <p:cNvPr id="5" name="Rectangle 4">
            <a:extLst>
              <a:ext uri="{FF2B5EF4-FFF2-40B4-BE49-F238E27FC236}">
                <a16:creationId xmlns:a16="http://schemas.microsoft.com/office/drawing/2014/main" id="{71B2C9F4-E654-4CDF-8D04-D37F20AF49F7}"/>
              </a:ext>
            </a:extLst>
          </p:cNvPr>
          <p:cNvSpPr/>
          <p:nvPr/>
        </p:nvSpPr>
        <p:spPr>
          <a:xfrm>
            <a:off x="6457936" y="2522473"/>
            <a:ext cx="545284" cy="660633"/>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8BAD589-37C2-4A58-AAA4-D7F886C5E8B4}"/>
              </a:ext>
            </a:extLst>
          </p:cNvPr>
          <p:cNvSpPr/>
          <p:nvPr/>
        </p:nvSpPr>
        <p:spPr>
          <a:xfrm>
            <a:off x="4254965" y="3793207"/>
            <a:ext cx="3855191" cy="660633"/>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4E1E1E7-B432-496C-A83B-34783C404C15}"/>
              </a:ext>
            </a:extLst>
          </p:cNvPr>
          <p:cNvSpPr txBox="1"/>
          <p:nvPr/>
        </p:nvSpPr>
        <p:spPr>
          <a:xfrm>
            <a:off x="1055158" y="2291097"/>
            <a:ext cx="1807434" cy="112338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dirty="0">
                <a:solidFill>
                  <a:schemeClr val="tx2"/>
                </a:solidFill>
                <a:latin typeface="+mn-lt"/>
                <a:ea typeface="+mn-ea"/>
              </a:rPr>
              <a:t>Unpipelined</a:t>
            </a:r>
            <a:endParaRPr lang="en-GB" sz="2100" kern="1200" dirty="0">
              <a:solidFill>
                <a:schemeClr val="tx2"/>
              </a:solidFill>
              <a:latin typeface="+mn-lt"/>
              <a:ea typeface="+mn-ea"/>
              <a:cs typeface="+mn-cs"/>
            </a:endParaRP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8" name="TextBox 7">
            <a:extLst>
              <a:ext uri="{FF2B5EF4-FFF2-40B4-BE49-F238E27FC236}">
                <a16:creationId xmlns:a16="http://schemas.microsoft.com/office/drawing/2014/main" id="{3D9362DE-069A-4DE8-984E-759333056A01}"/>
              </a:ext>
            </a:extLst>
          </p:cNvPr>
          <p:cNvSpPr txBox="1"/>
          <p:nvPr/>
        </p:nvSpPr>
        <p:spPr>
          <a:xfrm>
            <a:off x="1055158" y="4106948"/>
            <a:ext cx="2192357" cy="755591"/>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GB" sz="2800" b="1" dirty="0">
                <a:solidFill>
                  <a:schemeClr val="tx2"/>
                </a:solidFill>
              </a:rPr>
              <a:t>Out-of-order</a:t>
            </a: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9" name="Arrow: Down 8">
            <a:extLst>
              <a:ext uri="{FF2B5EF4-FFF2-40B4-BE49-F238E27FC236}">
                <a16:creationId xmlns:a16="http://schemas.microsoft.com/office/drawing/2014/main" id="{C9690EC5-D1B2-4801-A09B-CF865CDBA3F3}"/>
              </a:ext>
            </a:extLst>
          </p:cNvPr>
          <p:cNvSpPr/>
          <p:nvPr/>
        </p:nvSpPr>
        <p:spPr>
          <a:xfrm rot="10800000">
            <a:off x="6542975" y="4556750"/>
            <a:ext cx="272642" cy="72008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3F94BAF-CFB3-4EE0-B79C-2327BFD17D34}"/>
              </a:ext>
            </a:extLst>
          </p:cNvPr>
          <p:cNvSpPr txBox="1"/>
          <p:nvPr/>
        </p:nvSpPr>
        <p:spPr>
          <a:xfrm>
            <a:off x="5591481" y="5420996"/>
            <a:ext cx="2448272" cy="87254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The </a:t>
            </a:r>
            <a:r>
              <a:rPr lang="en-GB" sz="2100" dirty="0">
                <a:solidFill>
                  <a:schemeClr val="tx2"/>
                </a:solidFill>
                <a:latin typeface="+mn-lt"/>
                <a:ea typeface="+mn-ea"/>
              </a:rPr>
              <a:t>i</a:t>
            </a:r>
            <a:r>
              <a:rPr lang="en-GB" sz="2100" kern="1200" dirty="0">
                <a:solidFill>
                  <a:schemeClr val="tx2"/>
                </a:solidFill>
                <a:latin typeface="+mn-lt"/>
                <a:ea typeface="+mn-ea"/>
                <a:cs typeface="+mn-cs"/>
              </a:rPr>
              <a:t>nstruction generating an exception</a:t>
            </a:r>
          </a:p>
        </p:txBody>
      </p:sp>
      <p:cxnSp>
        <p:nvCxnSpPr>
          <p:cNvPr id="11" name="Straight Connector 10">
            <a:extLst>
              <a:ext uri="{FF2B5EF4-FFF2-40B4-BE49-F238E27FC236}">
                <a16:creationId xmlns:a16="http://schemas.microsoft.com/office/drawing/2014/main" id="{304E6781-4062-4C72-82CC-8BA49FE8558F}"/>
              </a:ext>
            </a:extLst>
          </p:cNvPr>
          <p:cNvCxnSpPr/>
          <p:nvPr/>
        </p:nvCxnSpPr>
        <p:spPr>
          <a:xfrm flipH="1">
            <a:off x="3647728" y="4484743"/>
            <a:ext cx="1080120" cy="7200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536FE3-AD94-421C-AA55-73AA70F051AF}"/>
              </a:ext>
            </a:extLst>
          </p:cNvPr>
          <p:cNvSpPr txBox="1"/>
          <p:nvPr/>
        </p:nvSpPr>
        <p:spPr>
          <a:xfrm>
            <a:off x="2207568" y="5291945"/>
            <a:ext cx="2880320" cy="1163395"/>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Instructions may execute </a:t>
            </a:r>
            <a:r>
              <a:rPr lang="en-GB" sz="2100" dirty="0">
                <a:solidFill>
                  <a:schemeClr val="tx2"/>
                </a:solidFill>
                <a:latin typeface="+mn-lt"/>
                <a:ea typeface="+mn-ea"/>
              </a:rPr>
              <a:t>early out-of-order </a:t>
            </a:r>
            <a:br>
              <a:rPr lang="en-GB" sz="2100" dirty="0">
                <a:solidFill>
                  <a:schemeClr val="tx2"/>
                </a:solidFill>
                <a:latin typeface="+mn-lt"/>
                <a:ea typeface="+mn-ea"/>
              </a:rPr>
            </a:br>
            <a:r>
              <a:rPr lang="en-GB" sz="2100" dirty="0">
                <a:solidFill>
                  <a:schemeClr val="tx2"/>
                </a:solidFill>
                <a:latin typeface="+mn-lt"/>
                <a:ea typeface="+mn-ea"/>
              </a:rPr>
              <a:t>(green – executed; </a:t>
            </a:r>
            <a:br>
              <a:rPr lang="en-GB" sz="2100" dirty="0">
                <a:solidFill>
                  <a:schemeClr val="tx2"/>
                </a:solidFill>
                <a:latin typeface="+mn-lt"/>
                <a:ea typeface="+mn-ea"/>
              </a:rPr>
            </a:br>
            <a:r>
              <a:rPr lang="en-GB" sz="2100" dirty="0">
                <a:solidFill>
                  <a:schemeClr val="tx2"/>
                </a:solidFill>
                <a:latin typeface="+mn-lt"/>
                <a:ea typeface="+mn-ea"/>
              </a:rPr>
              <a:t>red – yet to execute)</a:t>
            </a:r>
            <a:endParaRPr lang="en-GB" sz="2100" kern="1200" dirty="0">
              <a:solidFill>
                <a:schemeClr val="tx2"/>
              </a:solidFill>
              <a:latin typeface="+mn-lt"/>
              <a:ea typeface="+mn-ea"/>
              <a:cs typeface="+mn-cs"/>
            </a:endParaRPr>
          </a:p>
        </p:txBody>
      </p:sp>
      <p:sp>
        <p:nvSpPr>
          <p:cNvPr id="13" name="Left Brace 12">
            <a:extLst>
              <a:ext uri="{FF2B5EF4-FFF2-40B4-BE49-F238E27FC236}">
                <a16:creationId xmlns:a16="http://schemas.microsoft.com/office/drawing/2014/main" id="{74C58CFC-54A7-4F07-B103-3E59A7D5046B}"/>
              </a:ext>
            </a:extLst>
          </p:cNvPr>
          <p:cNvSpPr/>
          <p:nvPr/>
        </p:nvSpPr>
        <p:spPr>
          <a:xfrm rot="5400000">
            <a:off x="8242528" y="1050595"/>
            <a:ext cx="211741" cy="2520280"/>
          </a:xfrm>
          <a:prstGeom prst="leftBrace">
            <a:avLst>
              <a:gd name="adj1" fmla="val 8333"/>
              <a:gd name="adj2" fmla="val 4915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Left Brace 13">
            <a:extLst>
              <a:ext uri="{FF2B5EF4-FFF2-40B4-BE49-F238E27FC236}">
                <a16:creationId xmlns:a16="http://schemas.microsoft.com/office/drawing/2014/main" id="{D57989AD-39B6-4A45-8399-F387E2A94666}"/>
              </a:ext>
            </a:extLst>
          </p:cNvPr>
          <p:cNvSpPr/>
          <p:nvPr/>
        </p:nvSpPr>
        <p:spPr>
          <a:xfrm rot="5400000">
            <a:off x="5075588" y="488972"/>
            <a:ext cx="211740" cy="3643524"/>
          </a:xfrm>
          <a:prstGeom prst="leftBrace">
            <a:avLst>
              <a:gd name="adj1" fmla="val 8333"/>
              <a:gd name="adj2" fmla="val 4915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A9F12104-9BB1-4639-9488-9EDD9B653716}"/>
              </a:ext>
            </a:extLst>
          </p:cNvPr>
          <p:cNvSpPr txBox="1"/>
          <p:nvPr/>
        </p:nvSpPr>
        <p:spPr>
          <a:xfrm>
            <a:off x="7160267" y="1767157"/>
            <a:ext cx="2448272"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All executed </a:t>
            </a:r>
          </a:p>
        </p:txBody>
      </p:sp>
      <p:sp>
        <p:nvSpPr>
          <p:cNvPr id="16" name="TextBox 15">
            <a:extLst>
              <a:ext uri="{FF2B5EF4-FFF2-40B4-BE49-F238E27FC236}">
                <a16:creationId xmlns:a16="http://schemas.microsoft.com/office/drawing/2014/main" id="{A40487A9-03C4-4AE9-A016-52A8D19DDAB9}"/>
              </a:ext>
            </a:extLst>
          </p:cNvPr>
          <p:cNvSpPr txBox="1"/>
          <p:nvPr/>
        </p:nvSpPr>
        <p:spPr>
          <a:xfrm>
            <a:off x="3957322" y="1749268"/>
            <a:ext cx="2448272"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Not executed</a:t>
            </a:r>
            <a:endParaRPr lang="en-GB" sz="2100" kern="1200" dirty="0">
              <a:solidFill>
                <a:schemeClr val="tx2"/>
              </a:solidFill>
              <a:latin typeface="+mn-lt"/>
              <a:ea typeface="+mn-ea"/>
              <a:cs typeface="+mn-cs"/>
            </a:endParaRPr>
          </a:p>
        </p:txBody>
      </p:sp>
    </p:spTree>
    <p:extLst>
      <p:ext uri="{BB962C8B-B14F-4D97-AF65-F5344CB8AC3E}">
        <p14:creationId xmlns:p14="http://schemas.microsoft.com/office/powerpoint/2010/main" val="2687172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The Reorder Buffer</a:t>
            </a:r>
            <a:endParaRPr lang="en-US" dirty="0"/>
          </a:p>
        </p:txBody>
      </p:sp>
      <p:sp>
        <p:nvSpPr>
          <p:cNvPr id="4" name="Rectangle 3">
            <a:extLst>
              <a:ext uri="{FF2B5EF4-FFF2-40B4-BE49-F238E27FC236}">
                <a16:creationId xmlns:a16="http://schemas.microsoft.com/office/drawing/2014/main" id="{FE6A5F72-11FF-4DCA-B657-8A378FC32B83}"/>
              </a:ext>
            </a:extLst>
          </p:cNvPr>
          <p:cNvSpPr/>
          <p:nvPr/>
        </p:nvSpPr>
        <p:spPr>
          <a:xfrm>
            <a:off x="1774189" y="4192496"/>
            <a:ext cx="5781963" cy="516468"/>
          </a:xfrm>
          <a:prstGeom prst="rect">
            <a:avLst/>
          </a:prstGeom>
          <a:solidFill>
            <a:schemeClr val="accent3">
              <a:lumMod val="20000"/>
              <a:lumOff val="8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619EF260-5923-47EB-AFD3-4B29442FD35F}"/>
              </a:ext>
            </a:extLst>
          </p:cNvPr>
          <p:cNvSpPr/>
          <p:nvPr/>
        </p:nvSpPr>
        <p:spPr>
          <a:xfrm>
            <a:off x="1768565" y="3147492"/>
            <a:ext cx="5781963" cy="421844"/>
          </a:xfrm>
          <a:prstGeom prst="rect">
            <a:avLst/>
          </a:prstGeom>
          <a:solidFill>
            <a:schemeClr val="accent3">
              <a:lumMod val="20000"/>
              <a:lumOff val="8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ontent Placeholder 2">
            <a:extLst>
              <a:ext uri="{FF2B5EF4-FFF2-40B4-BE49-F238E27FC236}">
                <a16:creationId xmlns:a16="http://schemas.microsoft.com/office/drawing/2014/main" id="{E0024EDB-FD4A-4ABE-AC58-DA916CEFAEDE}"/>
              </a:ext>
            </a:extLst>
          </p:cNvPr>
          <p:cNvSpPr>
            <a:spLocks noGrp="1"/>
          </p:cNvSpPr>
          <p:nvPr>
            <p:ph idx="1"/>
          </p:nvPr>
        </p:nvSpPr>
        <p:spPr>
          <a:xfrm>
            <a:off x="492125" y="1479468"/>
            <a:ext cx="11180762" cy="4086225"/>
          </a:xfrm>
        </p:spPr>
        <p:txBody>
          <a:bodyPr/>
          <a:lstStyle/>
          <a:p>
            <a:pPr marL="0" indent="0">
              <a:buNone/>
            </a:pPr>
            <a:r>
              <a:rPr lang="en-US" dirty="0"/>
              <a:t>A simple technique for providing precise exceptions is to only update our register file in program order. We will buffer any results generated out-of-order in a </a:t>
            </a:r>
            <a:r>
              <a:rPr lang="en-US" b="1" dirty="0"/>
              <a:t>reorder buffer.</a:t>
            </a:r>
          </a:p>
        </p:txBody>
      </p:sp>
      <p:sp>
        <p:nvSpPr>
          <p:cNvPr id="7" name="Rectangle 6">
            <a:extLst>
              <a:ext uri="{FF2B5EF4-FFF2-40B4-BE49-F238E27FC236}">
                <a16:creationId xmlns:a16="http://schemas.microsoft.com/office/drawing/2014/main" id="{9F284991-C208-4732-9176-7546667E9C23}"/>
              </a:ext>
            </a:extLst>
          </p:cNvPr>
          <p:cNvSpPr/>
          <p:nvPr/>
        </p:nvSpPr>
        <p:spPr>
          <a:xfrm>
            <a:off x="8278354" y="2799787"/>
            <a:ext cx="2304256"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Architectural </a:t>
            </a:r>
          </a:p>
          <a:p>
            <a:pPr algn="ctr"/>
            <a:r>
              <a:rPr lang="en-GB" sz="2400" dirty="0"/>
              <a:t>Register</a:t>
            </a:r>
          </a:p>
          <a:p>
            <a:pPr algn="ctr"/>
            <a:r>
              <a:rPr lang="en-GB" sz="2400" dirty="0"/>
              <a:t>File</a:t>
            </a:r>
          </a:p>
        </p:txBody>
      </p:sp>
      <p:sp>
        <p:nvSpPr>
          <p:cNvPr id="8" name="Rectangle 7">
            <a:extLst>
              <a:ext uri="{FF2B5EF4-FFF2-40B4-BE49-F238E27FC236}">
                <a16:creationId xmlns:a16="http://schemas.microsoft.com/office/drawing/2014/main" id="{9434A2B5-EAEB-4C51-87E2-974138147D41}"/>
              </a:ext>
            </a:extLst>
          </p:cNvPr>
          <p:cNvSpPr/>
          <p:nvPr/>
        </p:nvSpPr>
        <p:spPr>
          <a:xfrm>
            <a:off x="1768565" y="3147492"/>
            <a:ext cx="5760640" cy="1583845"/>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2502A4ED-8B0D-4241-86AD-554189945087}"/>
              </a:ext>
            </a:extLst>
          </p:cNvPr>
          <p:cNvCxnSpPr>
            <a:cxnSpLocks/>
          </p:cNvCxnSpPr>
          <p:nvPr/>
        </p:nvCxnSpPr>
        <p:spPr>
          <a:xfrm>
            <a:off x="2495600" y="3147492"/>
            <a:ext cx="0"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7FB0F2-C5F1-4760-99F6-DE40381199A1}"/>
              </a:ext>
            </a:extLst>
          </p:cNvPr>
          <p:cNvCxnSpPr>
            <a:cxnSpLocks/>
          </p:cNvCxnSpPr>
          <p:nvPr/>
        </p:nvCxnSpPr>
        <p:spPr>
          <a:xfrm>
            <a:off x="3215680" y="3147492"/>
            <a:ext cx="0"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224AA7-141B-4D88-AD47-E7EC1B8F4B4D}"/>
              </a:ext>
            </a:extLst>
          </p:cNvPr>
          <p:cNvCxnSpPr>
            <a:cxnSpLocks/>
          </p:cNvCxnSpPr>
          <p:nvPr/>
        </p:nvCxnSpPr>
        <p:spPr>
          <a:xfrm flipH="1">
            <a:off x="3935760" y="3147492"/>
            <a:ext cx="17525"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C780BB-602D-4D4B-8502-6898F997363B}"/>
              </a:ext>
            </a:extLst>
          </p:cNvPr>
          <p:cNvCxnSpPr>
            <a:cxnSpLocks/>
            <a:stCxn id="8" idx="0"/>
          </p:cNvCxnSpPr>
          <p:nvPr/>
        </p:nvCxnSpPr>
        <p:spPr>
          <a:xfrm>
            <a:off x="4648885" y="3147492"/>
            <a:ext cx="6955"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F8C96A-C1AA-46E8-B0AD-15A40FC024C0}"/>
              </a:ext>
            </a:extLst>
          </p:cNvPr>
          <p:cNvCxnSpPr>
            <a:cxnSpLocks/>
          </p:cNvCxnSpPr>
          <p:nvPr/>
        </p:nvCxnSpPr>
        <p:spPr>
          <a:xfrm>
            <a:off x="5375920" y="3147492"/>
            <a:ext cx="0"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BC84FF-A025-4F8C-85E1-9A41CA2519D2}"/>
              </a:ext>
            </a:extLst>
          </p:cNvPr>
          <p:cNvCxnSpPr>
            <a:cxnSpLocks/>
          </p:cNvCxnSpPr>
          <p:nvPr/>
        </p:nvCxnSpPr>
        <p:spPr>
          <a:xfrm flipH="1">
            <a:off x="6096000" y="3147492"/>
            <a:ext cx="14368"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9542BD-7AB7-4BDB-A5BA-0CD76B2AA928}"/>
              </a:ext>
            </a:extLst>
          </p:cNvPr>
          <p:cNvCxnSpPr>
            <a:cxnSpLocks/>
          </p:cNvCxnSpPr>
          <p:nvPr/>
        </p:nvCxnSpPr>
        <p:spPr>
          <a:xfrm>
            <a:off x="6816080" y="3147492"/>
            <a:ext cx="0" cy="158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8A0777-0CB6-41C1-8987-FFFB2E99767D}"/>
              </a:ext>
            </a:extLst>
          </p:cNvPr>
          <p:cNvCxnSpPr>
            <a:cxnSpLocks/>
            <a:stCxn id="8" idx="3"/>
            <a:endCxn id="7" idx="1"/>
          </p:cNvCxnSpPr>
          <p:nvPr/>
        </p:nvCxnSpPr>
        <p:spPr>
          <a:xfrm>
            <a:off x="7529205" y="3939415"/>
            <a:ext cx="749149" cy="125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C4AB48-9572-4406-8368-B790ABA880E4}"/>
              </a:ext>
            </a:extLst>
          </p:cNvPr>
          <p:cNvCxnSpPr/>
          <p:nvPr/>
        </p:nvCxnSpPr>
        <p:spPr>
          <a:xfrm flipV="1">
            <a:off x="1137355" y="3936318"/>
            <a:ext cx="648072" cy="309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048DDC-4764-46CD-B926-296A33019CAA}"/>
              </a:ext>
            </a:extLst>
          </p:cNvPr>
          <p:cNvSpPr txBox="1"/>
          <p:nvPr/>
        </p:nvSpPr>
        <p:spPr>
          <a:xfrm>
            <a:off x="2463838" y="2556371"/>
            <a:ext cx="4792113"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tx2"/>
                </a:solidFill>
                <a:latin typeface="+mn-lt"/>
                <a:ea typeface="+mn-ea"/>
                <a:cs typeface="+mn-cs"/>
              </a:rPr>
              <a:t>Reorder Buffer</a:t>
            </a:r>
          </a:p>
        </p:txBody>
      </p:sp>
      <p:sp>
        <p:nvSpPr>
          <p:cNvPr id="19" name="TextBox 18">
            <a:extLst>
              <a:ext uri="{FF2B5EF4-FFF2-40B4-BE49-F238E27FC236}">
                <a16:creationId xmlns:a16="http://schemas.microsoft.com/office/drawing/2014/main" id="{296DA05F-EE65-4557-B21B-F3538346F582}"/>
              </a:ext>
            </a:extLst>
          </p:cNvPr>
          <p:cNvSpPr txBox="1"/>
          <p:nvPr/>
        </p:nvSpPr>
        <p:spPr>
          <a:xfrm>
            <a:off x="7035654" y="3702616"/>
            <a:ext cx="309668"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kern="1200" dirty="0">
                <a:solidFill>
                  <a:srgbClr val="FF0000"/>
                </a:solidFill>
                <a:latin typeface="+mn-lt"/>
                <a:ea typeface="+mn-ea"/>
                <a:cs typeface="+mn-cs"/>
              </a:rPr>
              <a:t>O</a:t>
            </a:r>
          </a:p>
        </p:txBody>
      </p:sp>
      <p:sp>
        <p:nvSpPr>
          <p:cNvPr id="20" name="TextBox 19">
            <a:extLst>
              <a:ext uri="{FF2B5EF4-FFF2-40B4-BE49-F238E27FC236}">
                <a16:creationId xmlns:a16="http://schemas.microsoft.com/office/drawing/2014/main" id="{EF8D0569-9371-475D-A816-1A12BB22A5CE}"/>
              </a:ext>
            </a:extLst>
          </p:cNvPr>
          <p:cNvSpPr txBox="1"/>
          <p:nvPr/>
        </p:nvSpPr>
        <p:spPr>
          <a:xfrm>
            <a:off x="6301206" y="3702616"/>
            <a:ext cx="309668"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dirty="0">
                <a:solidFill>
                  <a:schemeClr val="accent4"/>
                </a:solidFill>
                <a:latin typeface="+mn-lt"/>
                <a:ea typeface="+mn-ea"/>
              </a:rPr>
              <a:t>P</a:t>
            </a:r>
            <a:endParaRPr lang="en-GB" sz="3600" kern="1200" dirty="0">
              <a:solidFill>
                <a:schemeClr val="accent4"/>
              </a:solidFill>
              <a:latin typeface="+mn-lt"/>
              <a:ea typeface="+mn-ea"/>
            </a:endParaRPr>
          </a:p>
        </p:txBody>
      </p:sp>
      <p:sp>
        <p:nvSpPr>
          <p:cNvPr id="21" name="TextBox 20">
            <a:extLst>
              <a:ext uri="{FF2B5EF4-FFF2-40B4-BE49-F238E27FC236}">
                <a16:creationId xmlns:a16="http://schemas.microsoft.com/office/drawing/2014/main" id="{D52645A1-5253-4705-BD5D-5DE747F7BB8B}"/>
              </a:ext>
            </a:extLst>
          </p:cNvPr>
          <p:cNvSpPr txBox="1"/>
          <p:nvPr/>
        </p:nvSpPr>
        <p:spPr>
          <a:xfrm>
            <a:off x="5585993" y="3702616"/>
            <a:ext cx="309668"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kern="1200" dirty="0">
                <a:solidFill>
                  <a:srgbClr val="FF0000"/>
                </a:solidFill>
                <a:latin typeface="+mn-lt"/>
                <a:ea typeface="+mn-ea"/>
                <a:cs typeface="+mn-cs"/>
              </a:rPr>
              <a:t>Q</a:t>
            </a:r>
          </a:p>
        </p:txBody>
      </p:sp>
      <p:sp>
        <p:nvSpPr>
          <p:cNvPr id="22" name="TextBox 21">
            <a:extLst>
              <a:ext uri="{FF2B5EF4-FFF2-40B4-BE49-F238E27FC236}">
                <a16:creationId xmlns:a16="http://schemas.microsoft.com/office/drawing/2014/main" id="{386B55E0-C32D-4D91-8AA6-EB852A631094}"/>
              </a:ext>
            </a:extLst>
          </p:cNvPr>
          <p:cNvSpPr txBox="1"/>
          <p:nvPr/>
        </p:nvSpPr>
        <p:spPr>
          <a:xfrm>
            <a:off x="4859895" y="3702616"/>
            <a:ext cx="309668"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kern="1200" dirty="0">
                <a:solidFill>
                  <a:srgbClr val="FF0000"/>
                </a:solidFill>
                <a:latin typeface="+mn-lt"/>
                <a:ea typeface="+mn-ea"/>
                <a:cs typeface="+mn-cs"/>
              </a:rPr>
              <a:t>R</a:t>
            </a:r>
          </a:p>
        </p:txBody>
      </p:sp>
      <p:sp>
        <p:nvSpPr>
          <p:cNvPr id="23" name="TextBox 22">
            <a:extLst>
              <a:ext uri="{FF2B5EF4-FFF2-40B4-BE49-F238E27FC236}">
                <a16:creationId xmlns:a16="http://schemas.microsoft.com/office/drawing/2014/main" id="{3F94115E-C9B2-460C-A56C-C6C3773C1B59}"/>
              </a:ext>
            </a:extLst>
          </p:cNvPr>
          <p:cNvSpPr txBox="1"/>
          <p:nvPr/>
        </p:nvSpPr>
        <p:spPr>
          <a:xfrm>
            <a:off x="4199243" y="3702616"/>
            <a:ext cx="515851"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kern="1200" dirty="0">
                <a:solidFill>
                  <a:schemeClr val="accent4"/>
                </a:solidFill>
                <a:latin typeface="+mn-lt"/>
                <a:ea typeface="+mn-ea"/>
                <a:cs typeface="+mn-cs"/>
              </a:rPr>
              <a:t>S</a:t>
            </a:r>
          </a:p>
        </p:txBody>
      </p:sp>
      <p:sp>
        <p:nvSpPr>
          <p:cNvPr id="24" name="TextBox 23">
            <a:extLst>
              <a:ext uri="{FF2B5EF4-FFF2-40B4-BE49-F238E27FC236}">
                <a16:creationId xmlns:a16="http://schemas.microsoft.com/office/drawing/2014/main" id="{564EAA84-5440-4F79-8503-CB42CC7D1EAA}"/>
              </a:ext>
            </a:extLst>
          </p:cNvPr>
          <p:cNvSpPr txBox="1"/>
          <p:nvPr/>
        </p:nvSpPr>
        <p:spPr>
          <a:xfrm>
            <a:off x="3457324" y="3702616"/>
            <a:ext cx="309668"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kern="1200" dirty="0">
                <a:solidFill>
                  <a:srgbClr val="FF0000"/>
                </a:solidFill>
                <a:latin typeface="+mn-lt"/>
                <a:ea typeface="+mn-ea"/>
                <a:cs typeface="+mn-cs"/>
              </a:rPr>
              <a:t>T</a:t>
            </a:r>
          </a:p>
        </p:txBody>
      </p:sp>
      <p:sp>
        <p:nvSpPr>
          <p:cNvPr id="25" name="TextBox 24">
            <a:extLst>
              <a:ext uri="{FF2B5EF4-FFF2-40B4-BE49-F238E27FC236}">
                <a16:creationId xmlns:a16="http://schemas.microsoft.com/office/drawing/2014/main" id="{AACE5E23-495F-4FE2-839A-D9A755281090}"/>
              </a:ext>
            </a:extLst>
          </p:cNvPr>
          <p:cNvSpPr txBox="1"/>
          <p:nvPr/>
        </p:nvSpPr>
        <p:spPr>
          <a:xfrm>
            <a:off x="6830448" y="4327542"/>
            <a:ext cx="720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X5=?</a:t>
            </a:r>
            <a:endParaRPr lang="en-GB" sz="2100" kern="1200" dirty="0">
              <a:solidFill>
                <a:schemeClr val="tx2"/>
              </a:solidFill>
              <a:latin typeface="+mn-lt"/>
              <a:ea typeface="+mn-ea"/>
              <a:cs typeface="+mn-cs"/>
            </a:endParaRPr>
          </a:p>
        </p:txBody>
      </p:sp>
      <p:sp>
        <p:nvSpPr>
          <p:cNvPr id="26" name="TextBox 25">
            <a:extLst>
              <a:ext uri="{FF2B5EF4-FFF2-40B4-BE49-F238E27FC236}">
                <a16:creationId xmlns:a16="http://schemas.microsoft.com/office/drawing/2014/main" id="{8FB221DE-0692-41E4-9346-94F48B797C69}"/>
              </a:ext>
            </a:extLst>
          </p:cNvPr>
          <p:cNvSpPr txBox="1"/>
          <p:nvPr/>
        </p:nvSpPr>
        <p:spPr>
          <a:xfrm>
            <a:off x="6110368" y="4327541"/>
            <a:ext cx="720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X5=4</a:t>
            </a:r>
            <a:endParaRPr lang="en-GB" sz="2100" kern="1200" dirty="0">
              <a:solidFill>
                <a:schemeClr val="tx2"/>
              </a:solidFill>
              <a:latin typeface="+mn-lt"/>
              <a:ea typeface="+mn-ea"/>
              <a:cs typeface="+mn-cs"/>
            </a:endParaRPr>
          </a:p>
        </p:txBody>
      </p:sp>
      <p:sp>
        <p:nvSpPr>
          <p:cNvPr id="27" name="TextBox 26">
            <a:extLst>
              <a:ext uri="{FF2B5EF4-FFF2-40B4-BE49-F238E27FC236}">
                <a16:creationId xmlns:a16="http://schemas.microsoft.com/office/drawing/2014/main" id="{03BA9287-3FC7-436C-A35B-143813975EFD}"/>
              </a:ext>
            </a:extLst>
          </p:cNvPr>
          <p:cNvSpPr txBox="1"/>
          <p:nvPr/>
        </p:nvSpPr>
        <p:spPr>
          <a:xfrm>
            <a:off x="5404420" y="4327541"/>
            <a:ext cx="720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X9=?</a:t>
            </a:r>
            <a:endParaRPr lang="en-GB" sz="2100" kern="1200" dirty="0">
              <a:solidFill>
                <a:schemeClr val="tx2"/>
              </a:solidFill>
              <a:latin typeface="+mn-lt"/>
              <a:ea typeface="+mn-ea"/>
              <a:cs typeface="+mn-cs"/>
            </a:endParaRPr>
          </a:p>
        </p:txBody>
      </p:sp>
      <p:sp>
        <p:nvSpPr>
          <p:cNvPr id="28" name="TextBox 27">
            <a:extLst>
              <a:ext uri="{FF2B5EF4-FFF2-40B4-BE49-F238E27FC236}">
                <a16:creationId xmlns:a16="http://schemas.microsoft.com/office/drawing/2014/main" id="{6083873C-128E-410A-BE5D-6426F103DA21}"/>
              </a:ext>
            </a:extLst>
          </p:cNvPr>
          <p:cNvSpPr txBox="1"/>
          <p:nvPr/>
        </p:nvSpPr>
        <p:spPr>
          <a:xfrm>
            <a:off x="4684340" y="4327541"/>
            <a:ext cx="720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X3=?</a:t>
            </a:r>
            <a:endParaRPr lang="en-GB" sz="2100" kern="1200" dirty="0">
              <a:solidFill>
                <a:schemeClr val="tx2"/>
              </a:solidFill>
              <a:latin typeface="+mn-lt"/>
              <a:ea typeface="+mn-ea"/>
              <a:cs typeface="+mn-cs"/>
            </a:endParaRPr>
          </a:p>
        </p:txBody>
      </p:sp>
      <p:sp>
        <p:nvSpPr>
          <p:cNvPr id="29" name="TextBox 28">
            <a:extLst>
              <a:ext uri="{FF2B5EF4-FFF2-40B4-BE49-F238E27FC236}">
                <a16:creationId xmlns:a16="http://schemas.microsoft.com/office/drawing/2014/main" id="{D88293CF-1858-4E9F-A1C0-C15ED5BB8CDF}"/>
              </a:ext>
            </a:extLst>
          </p:cNvPr>
          <p:cNvSpPr txBox="1"/>
          <p:nvPr/>
        </p:nvSpPr>
        <p:spPr>
          <a:xfrm>
            <a:off x="3945091" y="4327541"/>
            <a:ext cx="720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X5=3</a:t>
            </a:r>
            <a:endParaRPr lang="en-GB" sz="2100" kern="1200" dirty="0">
              <a:solidFill>
                <a:schemeClr val="tx2"/>
              </a:solidFill>
              <a:latin typeface="+mn-lt"/>
              <a:ea typeface="+mn-ea"/>
              <a:cs typeface="+mn-cs"/>
            </a:endParaRPr>
          </a:p>
        </p:txBody>
      </p:sp>
      <p:sp>
        <p:nvSpPr>
          <p:cNvPr id="30" name="TextBox 29">
            <a:extLst>
              <a:ext uri="{FF2B5EF4-FFF2-40B4-BE49-F238E27FC236}">
                <a16:creationId xmlns:a16="http://schemas.microsoft.com/office/drawing/2014/main" id="{BCDCFF9B-BAE3-46E0-8942-D039B16FE2D8}"/>
              </a:ext>
            </a:extLst>
          </p:cNvPr>
          <p:cNvSpPr txBox="1"/>
          <p:nvPr/>
        </p:nvSpPr>
        <p:spPr>
          <a:xfrm>
            <a:off x="3233205" y="4335678"/>
            <a:ext cx="720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X1=?</a:t>
            </a:r>
            <a:endParaRPr lang="en-GB" sz="2100" kern="1200" dirty="0">
              <a:solidFill>
                <a:schemeClr val="tx2"/>
              </a:solidFill>
              <a:latin typeface="+mn-lt"/>
              <a:ea typeface="+mn-ea"/>
              <a:cs typeface="+mn-cs"/>
            </a:endParaRPr>
          </a:p>
        </p:txBody>
      </p:sp>
      <p:cxnSp>
        <p:nvCxnSpPr>
          <p:cNvPr id="31" name="Straight Arrow Connector 30">
            <a:extLst>
              <a:ext uri="{FF2B5EF4-FFF2-40B4-BE49-F238E27FC236}">
                <a16:creationId xmlns:a16="http://schemas.microsoft.com/office/drawing/2014/main" id="{0ADAC785-36DC-4B93-9A4F-5E1B04197A3B}"/>
              </a:ext>
            </a:extLst>
          </p:cNvPr>
          <p:cNvCxnSpPr/>
          <p:nvPr/>
        </p:nvCxnSpPr>
        <p:spPr>
          <a:xfrm flipV="1">
            <a:off x="2819636" y="4869160"/>
            <a:ext cx="773609"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EC0C0E-A2A7-41F3-BEE9-B8E619DB5A5A}"/>
              </a:ext>
            </a:extLst>
          </p:cNvPr>
          <p:cNvCxnSpPr/>
          <p:nvPr/>
        </p:nvCxnSpPr>
        <p:spPr>
          <a:xfrm>
            <a:off x="1768565" y="3573016"/>
            <a:ext cx="57606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51780D-0552-4A9C-AB3D-32E1718C2EA9}"/>
              </a:ext>
            </a:extLst>
          </p:cNvPr>
          <p:cNvCxnSpPr/>
          <p:nvPr/>
        </p:nvCxnSpPr>
        <p:spPr>
          <a:xfrm>
            <a:off x="1768565" y="4203716"/>
            <a:ext cx="57606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123EE83-6FBC-4961-8BB8-2C173DC53DE4}"/>
              </a:ext>
            </a:extLst>
          </p:cNvPr>
          <p:cNvSpPr txBox="1"/>
          <p:nvPr/>
        </p:nvSpPr>
        <p:spPr>
          <a:xfrm>
            <a:off x="7068312" y="3256795"/>
            <a:ext cx="616828" cy="5539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4000" dirty="0">
                <a:solidFill>
                  <a:schemeClr val="accent3">
                    <a:lumMod val="75000"/>
                  </a:schemeClr>
                </a:solidFill>
                <a:latin typeface="+mn-lt"/>
                <a:ea typeface="+mn-ea"/>
              </a:rPr>
              <a:t>*</a:t>
            </a:r>
            <a:endParaRPr lang="en-GB" sz="4000" kern="1200" dirty="0">
              <a:solidFill>
                <a:schemeClr val="accent3">
                  <a:lumMod val="75000"/>
                </a:schemeClr>
              </a:solidFill>
              <a:latin typeface="+mn-lt"/>
              <a:ea typeface="+mn-ea"/>
            </a:endParaRPr>
          </a:p>
        </p:txBody>
      </p:sp>
      <p:sp>
        <p:nvSpPr>
          <p:cNvPr id="35" name="TextBox 34">
            <a:extLst>
              <a:ext uri="{FF2B5EF4-FFF2-40B4-BE49-F238E27FC236}">
                <a16:creationId xmlns:a16="http://schemas.microsoft.com/office/drawing/2014/main" id="{CA3DCED4-ED72-4ABF-95B8-E5B1728C5D58}"/>
              </a:ext>
            </a:extLst>
          </p:cNvPr>
          <p:cNvSpPr txBox="1"/>
          <p:nvPr/>
        </p:nvSpPr>
        <p:spPr>
          <a:xfrm>
            <a:off x="428333" y="3223935"/>
            <a:ext cx="1418044"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Exception?</a:t>
            </a:r>
          </a:p>
        </p:txBody>
      </p:sp>
      <p:sp>
        <p:nvSpPr>
          <p:cNvPr id="36" name="TextBox 35">
            <a:extLst>
              <a:ext uri="{FF2B5EF4-FFF2-40B4-BE49-F238E27FC236}">
                <a16:creationId xmlns:a16="http://schemas.microsoft.com/office/drawing/2014/main" id="{5E2E2E4D-EF52-4D81-9D42-390B3C317E06}"/>
              </a:ext>
            </a:extLst>
          </p:cNvPr>
          <p:cNvSpPr txBox="1"/>
          <p:nvPr/>
        </p:nvSpPr>
        <p:spPr>
          <a:xfrm>
            <a:off x="144160" y="4072695"/>
            <a:ext cx="1418043" cy="1317284"/>
          </a:xfrm>
          <a:prstGeom prst="rect">
            <a:avLst/>
          </a:prstGeom>
          <a:noFill/>
        </p:spPr>
        <p:txBody>
          <a:bodyPr wrap="squar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Instructions from </a:t>
            </a:r>
            <a:endParaRPr lang="en-GB" sz="2100" kern="1200" dirty="0">
              <a:solidFill>
                <a:schemeClr val="tx2"/>
              </a:solidFill>
              <a:latin typeface="+mn-lt"/>
              <a:ea typeface="+mn-ea"/>
              <a:cs typeface="+mn-cs"/>
            </a:endParaRPr>
          </a:p>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“front-end”</a:t>
            </a:r>
          </a:p>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(in-order)</a:t>
            </a:r>
          </a:p>
        </p:txBody>
      </p:sp>
      <p:sp>
        <p:nvSpPr>
          <p:cNvPr id="37" name="TextBox 36">
            <a:extLst>
              <a:ext uri="{FF2B5EF4-FFF2-40B4-BE49-F238E27FC236}">
                <a16:creationId xmlns:a16="http://schemas.microsoft.com/office/drawing/2014/main" id="{A419C540-9D4D-4720-B818-DAA639FABB2C}"/>
              </a:ext>
            </a:extLst>
          </p:cNvPr>
          <p:cNvSpPr txBox="1"/>
          <p:nvPr/>
        </p:nvSpPr>
        <p:spPr>
          <a:xfrm>
            <a:off x="1415480" y="5661248"/>
            <a:ext cx="4480181"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Instruction T executes and writes its result to its entry in the reorder buffer</a:t>
            </a:r>
          </a:p>
        </p:txBody>
      </p:sp>
    </p:spTree>
    <p:extLst>
      <p:ext uri="{BB962C8B-B14F-4D97-AF65-F5344CB8AC3E}">
        <p14:creationId xmlns:p14="http://schemas.microsoft.com/office/powerpoint/2010/main" val="1541929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The Reorder Buffer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US" b="1" dirty="0"/>
              <a:t>Committing instructions</a:t>
            </a:r>
          </a:p>
          <a:p>
            <a:pPr marL="0" indent="0">
              <a:buNone/>
            </a:pPr>
            <a:r>
              <a:rPr lang="en-US" dirty="0"/>
              <a:t>When an instruction reaches the end of the reorder buffer, we know all earlier instructions have completed. At this point, we can:</a:t>
            </a:r>
          </a:p>
          <a:p>
            <a:pPr>
              <a:buFont typeface="Arial" panose="020B0604020202020204" pitchFamily="34" charset="0"/>
              <a:buChar char="•"/>
            </a:pPr>
            <a:r>
              <a:rPr lang="en-US" dirty="0"/>
              <a:t>Update our (architectural) register file.</a:t>
            </a:r>
          </a:p>
          <a:p>
            <a:pPr>
              <a:buFont typeface="Arial" panose="020B0604020202020204" pitchFamily="34" charset="0"/>
              <a:buChar char="•"/>
            </a:pPr>
            <a:r>
              <a:rPr lang="en-US" dirty="0"/>
              <a:t>Check if branches have been mispredicted.</a:t>
            </a:r>
          </a:p>
          <a:p>
            <a:pPr marL="741363" lvl="1" indent="-342900"/>
            <a:r>
              <a:rPr lang="en-US" dirty="0"/>
              <a:t>If so, flush the reorder buffer and re-execute the branch.</a:t>
            </a:r>
          </a:p>
          <a:p>
            <a:pPr>
              <a:buFont typeface="Arial" panose="020B0604020202020204" pitchFamily="34" charset="0"/>
              <a:buChar char="•"/>
            </a:pPr>
            <a:r>
              <a:rPr lang="en-US" dirty="0"/>
              <a:t>Check if the instruction needs to raise an exception.</a:t>
            </a:r>
          </a:p>
          <a:p>
            <a:pPr marL="741363" lvl="1" indent="-342900"/>
            <a:r>
              <a:rPr lang="en-US" dirty="0"/>
              <a:t>If it does, flush the reorder buffer and raise the exception.</a:t>
            </a:r>
          </a:p>
          <a:p>
            <a:pPr>
              <a:buFont typeface="Arial" panose="020B0604020202020204" pitchFamily="34" charset="0"/>
              <a:buChar char="•"/>
            </a:pPr>
            <a:r>
              <a:rPr lang="en-US" dirty="0"/>
              <a:t>Signal that store operations can write to the data cache.</a:t>
            </a:r>
          </a:p>
        </p:txBody>
      </p:sp>
    </p:spTree>
    <p:extLst>
      <p:ext uri="{BB962C8B-B14F-4D97-AF65-F5344CB8AC3E}">
        <p14:creationId xmlns:p14="http://schemas.microsoft.com/office/powerpoint/2010/main" val="3156847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The Reorder Buffer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We now have two potential sources when trying to obtain the latest value of a register: the reorder buffer and our architectural register file.</a:t>
            </a:r>
          </a:p>
          <a:p>
            <a:pPr marL="0" indent="0">
              <a:buNone/>
            </a:pPr>
            <a:r>
              <a:rPr lang="en-GB" dirty="0"/>
              <a:t>To ensure instructions receive the correct data, we rename registers to reorder buffer entries (or entries in the register file). </a:t>
            </a:r>
          </a:p>
          <a:p>
            <a:pPr marL="0" indent="0">
              <a:buNone/>
            </a:pPr>
            <a:r>
              <a:rPr lang="en-GB" dirty="0"/>
              <a:t>This is done at the rename stage either by:</a:t>
            </a:r>
          </a:p>
          <a:p>
            <a:pPr marL="457200" indent="-457200">
              <a:buAutoNum type="arabicParenBoth"/>
            </a:pPr>
            <a:r>
              <a:rPr lang="en-GB" dirty="0"/>
              <a:t>maintaining an explicit mapping table determining the latest source of a particular logical register</a:t>
            </a:r>
          </a:p>
          <a:p>
            <a:pPr marL="457200" indent="-457200">
              <a:buAutoNum type="arabicParenBoth"/>
            </a:pPr>
            <a:r>
              <a:rPr lang="en-GB" dirty="0"/>
              <a:t>searching the reorder buffer for the latest version of a logical register</a:t>
            </a:r>
          </a:p>
          <a:p>
            <a:pPr marL="0" indent="0">
              <a:buNone/>
            </a:pPr>
            <a:r>
              <a:rPr lang="en-GB" dirty="0"/>
              <a:t>Each instruction’s destination register is renamed to the assigned reorder buffer slot.</a:t>
            </a:r>
            <a:endParaRPr lang="en-US" dirty="0"/>
          </a:p>
        </p:txBody>
      </p:sp>
    </p:spTree>
    <p:extLst>
      <p:ext uri="{BB962C8B-B14F-4D97-AF65-F5344CB8AC3E}">
        <p14:creationId xmlns:p14="http://schemas.microsoft.com/office/powerpoint/2010/main" val="51152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Superpipelined and Superscalar Processors</a:t>
            </a:r>
            <a:endParaRPr lang="en-US" dirty="0"/>
          </a:p>
        </p:txBody>
      </p:sp>
      <p:cxnSp>
        <p:nvCxnSpPr>
          <p:cNvPr id="4" name="Straight Connector 3">
            <a:extLst>
              <a:ext uri="{FF2B5EF4-FFF2-40B4-BE49-F238E27FC236}">
                <a16:creationId xmlns:a16="http://schemas.microsoft.com/office/drawing/2014/main" id="{19DA8F23-84C3-437E-88F3-4CE50AA04D3D}"/>
              </a:ext>
            </a:extLst>
          </p:cNvPr>
          <p:cNvCxnSpPr>
            <a:cxnSpLocks/>
          </p:cNvCxnSpPr>
          <p:nvPr/>
        </p:nvCxnSpPr>
        <p:spPr>
          <a:xfrm>
            <a:off x="1559496" y="1628800"/>
            <a:ext cx="0" cy="39604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95470D8-27E4-45CD-B977-425D44EBC233}"/>
              </a:ext>
            </a:extLst>
          </p:cNvPr>
          <p:cNvCxnSpPr>
            <a:cxnSpLocks/>
          </p:cNvCxnSpPr>
          <p:nvPr/>
        </p:nvCxnSpPr>
        <p:spPr>
          <a:xfrm>
            <a:off x="1559496" y="5589240"/>
            <a:ext cx="871296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E736BFB-009B-4C94-BA05-F0540213DEF5}"/>
              </a:ext>
            </a:extLst>
          </p:cNvPr>
          <p:cNvCxnSpPr/>
          <p:nvPr/>
        </p:nvCxnSpPr>
        <p:spPr>
          <a:xfrm>
            <a:off x="227957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AB6568-7CFF-4978-9895-623B0747223D}"/>
              </a:ext>
            </a:extLst>
          </p:cNvPr>
          <p:cNvCxnSpPr/>
          <p:nvPr/>
        </p:nvCxnSpPr>
        <p:spPr>
          <a:xfrm>
            <a:off x="732013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762DD8-B230-4DEE-8150-A9CA92B381D1}"/>
              </a:ext>
            </a:extLst>
          </p:cNvPr>
          <p:cNvCxnSpPr/>
          <p:nvPr/>
        </p:nvCxnSpPr>
        <p:spPr>
          <a:xfrm>
            <a:off x="660005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B5F006-B4F4-45F1-AF62-4BB798732CD9}"/>
              </a:ext>
            </a:extLst>
          </p:cNvPr>
          <p:cNvCxnSpPr/>
          <p:nvPr/>
        </p:nvCxnSpPr>
        <p:spPr>
          <a:xfrm>
            <a:off x="587997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E98B3A-51CD-412E-A85A-17F505F5C8B3}"/>
              </a:ext>
            </a:extLst>
          </p:cNvPr>
          <p:cNvCxnSpPr/>
          <p:nvPr/>
        </p:nvCxnSpPr>
        <p:spPr>
          <a:xfrm>
            <a:off x="515989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B6CDCB-0A2B-411F-B1D4-3337E63AF026}"/>
              </a:ext>
            </a:extLst>
          </p:cNvPr>
          <p:cNvCxnSpPr/>
          <p:nvPr/>
        </p:nvCxnSpPr>
        <p:spPr>
          <a:xfrm>
            <a:off x="443981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B12144-15F6-4C40-B674-7015EC3B6BDB}"/>
              </a:ext>
            </a:extLst>
          </p:cNvPr>
          <p:cNvCxnSpPr/>
          <p:nvPr/>
        </p:nvCxnSpPr>
        <p:spPr>
          <a:xfrm>
            <a:off x="371973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FEB34B-AEFB-43DA-9A21-FE9A8F2296FD}"/>
              </a:ext>
            </a:extLst>
          </p:cNvPr>
          <p:cNvCxnSpPr/>
          <p:nvPr/>
        </p:nvCxnSpPr>
        <p:spPr>
          <a:xfrm>
            <a:off x="876029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5B559B-8C1E-491A-B5F8-2F3124C03EED}"/>
              </a:ext>
            </a:extLst>
          </p:cNvPr>
          <p:cNvCxnSpPr/>
          <p:nvPr/>
        </p:nvCxnSpPr>
        <p:spPr>
          <a:xfrm>
            <a:off x="299965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5C7DFD-DDF9-49BF-A45D-7146B59ED67D}"/>
              </a:ext>
            </a:extLst>
          </p:cNvPr>
          <p:cNvCxnSpPr/>
          <p:nvPr/>
        </p:nvCxnSpPr>
        <p:spPr>
          <a:xfrm>
            <a:off x="804021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0A19CD-BAEE-4EF9-BD9A-0C906BDC897E}"/>
              </a:ext>
            </a:extLst>
          </p:cNvPr>
          <p:cNvCxnSpPr/>
          <p:nvPr/>
        </p:nvCxnSpPr>
        <p:spPr>
          <a:xfrm>
            <a:off x="1020045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2C3010-3B5A-4B3A-9792-399989E931DD}"/>
              </a:ext>
            </a:extLst>
          </p:cNvPr>
          <p:cNvCxnSpPr/>
          <p:nvPr/>
        </p:nvCxnSpPr>
        <p:spPr>
          <a:xfrm>
            <a:off x="9480376" y="1628800"/>
            <a:ext cx="0" cy="396044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F745B87-22C6-427A-A893-132FED29DCE7}"/>
              </a:ext>
            </a:extLst>
          </p:cNvPr>
          <p:cNvSpPr/>
          <p:nvPr/>
        </p:nvSpPr>
        <p:spPr>
          <a:xfrm>
            <a:off x="1572236" y="1988840"/>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745B555C-EFA8-4200-8AE2-A1404CFBA962}"/>
              </a:ext>
            </a:extLst>
          </p:cNvPr>
          <p:cNvSpPr/>
          <p:nvPr/>
        </p:nvSpPr>
        <p:spPr>
          <a:xfrm>
            <a:off x="2286089" y="1988838"/>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1D7DDE8C-0A1D-4EBD-8872-051D2ECEB46C}"/>
              </a:ext>
            </a:extLst>
          </p:cNvPr>
          <p:cNvSpPr/>
          <p:nvPr/>
        </p:nvSpPr>
        <p:spPr>
          <a:xfrm>
            <a:off x="3006168" y="1988837"/>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42343076-F777-4BCC-B4B0-6CACB127FE17}"/>
              </a:ext>
            </a:extLst>
          </p:cNvPr>
          <p:cNvSpPr/>
          <p:nvPr/>
        </p:nvSpPr>
        <p:spPr>
          <a:xfrm>
            <a:off x="3727415" y="1988837"/>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CE3BCC31-545A-465C-8FED-ADCC9E0316A9}"/>
              </a:ext>
            </a:extLst>
          </p:cNvPr>
          <p:cNvSpPr/>
          <p:nvPr/>
        </p:nvSpPr>
        <p:spPr>
          <a:xfrm>
            <a:off x="4439816" y="1988837"/>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635E6C56-2CA0-497F-8357-03CED501EF13}"/>
              </a:ext>
            </a:extLst>
          </p:cNvPr>
          <p:cNvSpPr/>
          <p:nvPr/>
        </p:nvSpPr>
        <p:spPr>
          <a:xfrm>
            <a:off x="2292316" y="2246957"/>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8A418E36-A22F-4E9D-9048-D1230B23A566}"/>
              </a:ext>
            </a:extLst>
          </p:cNvPr>
          <p:cNvSpPr/>
          <p:nvPr/>
        </p:nvSpPr>
        <p:spPr>
          <a:xfrm>
            <a:off x="3006169" y="2246955"/>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E097CAB-154E-4636-9CEA-B4624D932773}"/>
              </a:ext>
            </a:extLst>
          </p:cNvPr>
          <p:cNvSpPr/>
          <p:nvPr/>
        </p:nvSpPr>
        <p:spPr>
          <a:xfrm>
            <a:off x="3726248" y="2246954"/>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2B24771B-8720-4BE1-8395-D768AA930AAF}"/>
              </a:ext>
            </a:extLst>
          </p:cNvPr>
          <p:cNvSpPr/>
          <p:nvPr/>
        </p:nvSpPr>
        <p:spPr>
          <a:xfrm>
            <a:off x="4447495" y="224695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4D1E2334-C9EF-4C2E-85A2-820C4FFABEA7}"/>
              </a:ext>
            </a:extLst>
          </p:cNvPr>
          <p:cNvSpPr/>
          <p:nvPr/>
        </p:nvSpPr>
        <p:spPr>
          <a:xfrm>
            <a:off x="5159896" y="224695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B9B2B30F-91FA-4CD3-9C89-859D82D62B55}"/>
              </a:ext>
            </a:extLst>
          </p:cNvPr>
          <p:cNvSpPr/>
          <p:nvPr/>
        </p:nvSpPr>
        <p:spPr>
          <a:xfrm>
            <a:off x="3012395" y="2505073"/>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FED2BCC1-FD30-4E96-8CEE-0812CFE1849C}"/>
              </a:ext>
            </a:extLst>
          </p:cNvPr>
          <p:cNvSpPr/>
          <p:nvPr/>
        </p:nvSpPr>
        <p:spPr>
          <a:xfrm>
            <a:off x="3726248" y="2505071"/>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7D19114A-A1A1-4593-A219-11ECF409CF94}"/>
              </a:ext>
            </a:extLst>
          </p:cNvPr>
          <p:cNvSpPr/>
          <p:nvPr/>
        </p:nvSpPr>
        <p:spPr>
          <a:xfrm>
            <a:off x="4446327" y="2505070"/>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9BA06AD6-0CDB-460E-86BC-17EEC64002DE}"/>
              </a:ext>
            </a:extLst>
          </p:cNvPr>
          <p:cNvSpPr/>
          <p:nvPr/>
        </p:nvSpPr>
        <p:spPr>
          <a:xfrm>
            <a:off x="5167574" y="250507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623A410E-07CA-4444-B0CA-FD2AB747E168}"/>
              </a:ext>
            </a:extLst>
          </p:cNvPr>
          <p:cNvSpPr/>
          <p:nvPr/>
        </p:nvSpPr>
        <p:spPr>
          <a:xfrm>
            <a:off x="5879975" y="250507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5087B958-E780-411F-AB7F-446ECA40CBFD}"/>
              </a:ext>
            </a:extLst>
          </p:cNvPr>
          <p:cNvSpPr/>
          <p:nvPr/>
        </p:nvSpPr>
        <p:spPr>
          <a:xfrm>
            <a:off x="1577583" y="3208551"/>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8C70AAFE-5CB8-4E96-A9FD-8D07BFE77DC8}"/>
              </a:ext>
            </a:extLst>
          </p:cNvPr>
          <p:cNvSpPr/>
          <p:nvPr/>
        </p:nvSpPr>
        <p:spPr>
          <a:xfrm>
            <a:off x="2291436" y="3208549"/>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A3CE0710-DE46-4276-9420-ECEEECB299E7}"/>
              </a:ext>
            </a:extLst>
          </p:cNvPr>
          <p:cNvSpPr/>
          <p:nvPr/>
        </p:nvSpPr>
        <p:spPr>
          <a:xfrm>
            <a:off x="3011515" y="3208548"/>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D1D89754-0201-481D-A63D-4353955F88C3}"/>
              </a:ext>
            </a:extLst>
          </p:cNvPr>
          <p:cNvSpPr/>
          <p:nvPr/>
        </p:nvSpPr>
        <p:spPr>
          <a:xfrm>
            <a:off x="3732762" y="3208548"/>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58770878-27F7-4A4D-8B7C-C759A626B2C8}"/>
              </a:ext>
            </a:extLst>
          </p:cNvPr>
          <p:cNvSpPr/>
          <p:nvPr/>
        </p:nvSpPr>
        <p:spPr>
          <a:xfrm>
            <a:off x="4445163" y="3208548"/>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196A08FC-0A4B-4E69-A604-0CC73667BB95}"/>
              </a:ext>
            </a:extLst>
          </p:cNvPr>
          <p:cNvSpPr/>
          <p:nvPr/>
        </p:nvSpPr>
        <p:spPr>
          <a:xfrm>
            <a:off x="1924596" y="3466285"/>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ADEB8C65-8848-428D-BF5E-4079EE945C5D}"/>
              </a:ext>
            </a:extLst>
          </p:cNvPr>
          <p:cNvSpPr/>
          <p:nvPr/>
        </p:nvSpPr>
        <p:spPr>
          <a:xfrm>
            <a:off x="2638449" y="3466283"/>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1241D3AA-80C9-4CAA-82C3-861EE4DD79D7}"/>
              </a:ext>
            </a:extLst>
          </p:cNvPr>
          <p:cNvSpPr/>
          <p:nvPr/>
        </p:nvSpPr>
        <p:spPr>
          <a:xfrm>
            <a:off x="3358528" y="3466282"/>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CADA25F1-C42C-4658-83E5-A4FA371C8706}"/>
              </a:ext>
            </a:extLst>
          </p:cNvPr>
          <p:cNvSpPr/>
          <p:nvPr/>
        </p:nvSpPr>
        <p:spPr>
          <a:xfrm>
            <a:off x="4079775" y="3466282"/>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24EE78F9-3EA6-4A7A-855D-F5AD90095323}"/>
              </a:ext>
            </a:extLst>
          </p:cNvPr>
          <p:cNvSpPr/>
          <p:nvPr/>
        </p:nvSpPr>
        <p:spPr>
          <a:xfrm>
            <a:off x="4792176" y="3466282"/>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4439F04D-0012-4AB0-93EE-DD5046608EC4}"/>
              </a:ext>
            </a:extLst>
          </p:cNvPr>
          <p:cNvSpPr/>
          <p:nvPr/>
        </p:nvSpPr>
        <p:spPr>
          <a:xfrm>
            <a:off x="2278123" y="3722163"/>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D1AA5B8B-EDF3-4418-9D66-F9A5BCE70257}"/>
              </a:ext>
            </a:extLst>
          </p:cNvPr>
          <p:cNvSpPr/>
          <p:nvPr/>
        </p:nvSpPr>
        <p:spPr>
          <a:xfrm>
            <a:off x="2991976" y="3722161"/>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73D5EFAC-707C-4F2E-87B8-D1DA27BAF22F}"/>
              </a:ext>
            </a:extLst>
          </p:cNvPr>
          <p:cNvSpPr/>
          <p:nvPr/>
        </p:nvSpPr>
        <p:spPr>
          <a:xfrm>
            <a:off x="3712055" y="3722160"/>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928A4C7F-CEAF-4D6B-B091-F17E4D37990F}"/>
              </a:ext>
            </a:extLst>
          </p:cNvPr>
          <p:cNvSpPr/>
          <p:nvPr/>
        </p:nvSpPr>
        <p:spPr>
          <a:xfrm>
            <a:off x="4433302" y="372216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85D1B97A-5919-4186-BFEF-FAF9CBDC5B96}"/>
              </a:ext>
            </a:extLst>
          </p:cNvPr>
          <p:cNvSpPr/>
          <p:nvPr/>
        </p:nvSpPr>
        <p:spPr>
          <a:xfrm>
            <a:off x="5145703" y="372216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F8216AC4-2FFA-46A0-A864-618D43D13BCF}"/>
              </a:ext>
            </a:extLst>
          </p:cNvPr>
          <p:cNvSpPr/>
          <p:nvPr/>
        </p:nvSpPr>
        <p:spPr>
          <a:xfrm>
            <a:off x="2611273" y="3983337"/>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F4916FEE-2558-4864-BEBA-A2383CE8385D}"/>
              </a:ext>
            </a:extLst>
          </p:cNvPr>
          <p:cNvSpPr/>
          <p:nvPr/>
        </p:nvSpPr>
        <p:spPr>
          <a:xfrm>
            <a:off x="3325126" y="3983335"/>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3E97B41E-DEEA-4BBF-A65F-82551301EA51}"/>
              </a:ext>
            </a:extLst>
          </p:cNvPr>
          <p:cNvSpPr/>
          <p:nvPr/>
        </p:nvSpPr>
        <p:spPr>
          <a:xfrm>
            <a:off x="4045205" y="3983334"/>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01C44990-B67E-450B-821F-6A2AE1A0A22F}"/>
              </a:ext>
            </a:extLst>
          </p:cNvPr>
          <p:cNvSpPr/>
          <p:nvPr/>
        </p:nvSpPr>
        <p:spPr>
          <a:xfrm>
            <a:off x="4766452" y="398333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Rounded Corners 51">
            <a:extLst>
              <a:ext uri="{FF2B5EF4-FFF2-40B4-BE49-F238E27FC236}">
                <a16:creationId xmlns:a16="http://schemas.microsoft.com/office/drawing/2014/main" id="{CBB8F533-E541-46C0-A265-4C3060623FFD}"/>
              </a:ext>
            </a:extLst>
          </p:cNvPr>
          <p:cNvSpPr/>
          <p:nvPr/>
        </p:nvSpPr>
        <p:spPr>
          <a:xfrm>
            <a:off x="5478853" y="398333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90CA7973-EB58-4F14-B31A-D6795557DAAF}"/>
              </a:ext>
            </a:extLst>
          </p:cNvPr>
          <p:cNvSpPr/>
          <p:nvPr/>
        </p:nvSpPr>
        <p:spPr>
          <a:xfrm>
            <a:off x="3730068" y="2762564"/>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Rounded Corners 53">
            <a:extLst>
              <a:ext uri="{FF2B5EF4-FFF2-40B4-BE49-F238E27FC236}">
                <a16:creationId xmlns:a16="http://schemas.microsoft.com/office/drawing/2014/main" id="{9EB1188B-4AB3-4A30-9DEF-D4A89E4FF4F3}"/>
              </a:ext>
            </a:extLst>
          </p:cNvPr>
          <p:cNvSpPr/>
          <p:nvPr/>
        </p:nvSpPr>
        <p:spPr>
          <a:xfrm>
            <a:off x="4443921" y="2762562"/>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Rounded Corners 54">
            <a:extLst>
              <a:ext uri="{FF2B5EF4-FFF2-40B4-BE49-F238E27FC236}">
                <a16:creationId xmlns:a16="http://schemas.microsoft.com/office/drawing/2014/main" id="{36863C33-BC85-4682-BD36-50D6CCA7212D}"/>
              </a:ext>
            </a:extLst>
          </p:cNvPr>
          <p:cNvSpPr/>
          <p:nvPr/>
        </p:nvSpPr>
        <p:spPr>
          <a:xfrm>
            <a:off x="5164000" y="2762561"/>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Rounded Corners 55">
            <a:extLst>
              <a:ext uri="{FF2B5EF4-FFF2-40B4-BE49-F238E27FC236}">
                <a16:creationId xmlns:a16="http://schemas.microsoft.com/office/drawing/2014/main" id="{D583ABB9-9D72-4E8F-83BF-44671849BD91}"/>
              </a:ext>
            </a:extLst>
          </p:cNvPr>
          <p:cNvSpPr/>
          <p:nvPr/>
        </p:nvSpPr>
        <p:spPr>
          <a:xfrm>
            <a:off x="5885247" y="2762561"/>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F4B15A8D-19AA-4A90-A602-AB0991E067D1}"/>
              </a:ext>
            </a:extLst>
          </p:cNvPr>
          <p:cNvSpPr/>
          <p:nvPr/>
        </p:nvSpPr>
        <p:spPr>
          <a:xfrm>
            <a:off x="6597648" y="2762561"/>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Rounded Corners 57">
            <a:extLst>
              <a:ext uri="{FF2B5EF4-FFF2-40B4-BE49-F238E27FC236}">
                <a16:creationId xmlns:a16="http://schemas.microsoft.com/office/drawing/2014/main" id="{DF17DE6B-B680-4D66-ACF4-3428F7451175}"/>
              </a:ext>
            </a:extLst>
          </p:cNvPr>
          <p:cNvSpPr/>
          <p:nvPr/>
        </p:nvSpPr>
        <p:spPr>
          <a:xfrm>
            <a:off x="1572236" y="4493097"/>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Rounded Corners 58">
            <a:extLst>
              <a:ext uri="{FF2B5EF4-FFF2-40B4-BE49-F238E27FC236}">
                <a16:creationId xmlns:a16="http://schemas.microsoft.com/office/drawing/2014/main" id="{0130EB28-9CA5-4C82-809A-8DC44509A3A7}"/>
              </a:ext>
            </a:extLst>
          </p:cNvPr>
          <p:cNvSpPr/>
          <p:nvPr/>
        </p:nvSpPr>
        <p:spPr>
          <a:xfrm>
            <a:off x="2286089" y="4493095"/>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Rounded Corners 59">
            <a:extLst>
              <a:ext uri="{FF2B5EF4-FFF2-40B4-BE49-F238E27FC236}">
                <a16:creationId xmlns:a16="http://schemas.microsoft.com/office/drawing/2014/main" id="{1D1A1793-3481-485B-AF2E-D6ED20882A8F}"/>
              </a:ext>
            </a:extLst>
          </p:cNvPr>
          <p:cNvSpPr/>
          <p:nvPr/>
        </p:nvSpPr>
        <p:spPr>
          <a:xfrm>
            <a:off x="3006168" y="4493094"/>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Rounded Corners 60">
            <a:extLst>
              <a:ext uri="{FF2B5EF4-FFF2-40B4-BE49-F238E27FC236}">
                <a16:creationId xmlns:a16="http://schemas.microsoft.com/office/drawing/2014/main" id="{C2983D61-E1F7-45B5-9165-4961800FB08B}"/>
              </a:ext>
            </a:extLst>
          </p:cNvPr>
          <p:cNvSpPr/>
          <p:nvPr/>
        </p:nvSpPr>
        <p:spPr>
          <a:xfrm>
            <a:off x="3727415" y="449309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Rounded Corners 61">
            <a:extLst>
              <a:ext uri="{FF2B5EF4-FFF2-40B4-BE49-F238E27FC236}">
                <a16:creationId xmlns:a16="http://schemas.microsoft.com/office/drawing/2014/main" id="{175F1863-A553-44FE-99AC-A915C230F6B8}"/>
              </a:ext>
            </a:extLst>
          </p:cNvPr>
          <p:cNvSpPr/>
          <p:nvPr/>
        </p:nvSpPr>
        <p:spPr>
          <a:xfrm>
            <a:off x="4439816" y="449309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Rounded Corners 62">
            <a:extLst>
              <a:ext uri="{FF2B5EF4-FFF2-40B4-BE49-F238E27FC236}">
                <a16:creationId xmlns:a16="http://schemas.microsoft.com/office/drawing/2014/main" id="{91917AC9-8C7D-49F6-AB62-E590EAAF223D}"/>
              </a:ext>
            </a:extLst>
          </p:cNvPr>
          <p:cNvSpPr/>
          <p:nvPr/>
        </p:nvSpPr>
        <p:spPr>
          <a:xfrm>
            <a:off x="1577583" y="4751833"/>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Rounded Corners 63">
            <a:extLst>
              <a:ext uri="{FF2B5EF4-FFF2-40B4-BE49-F238E27FC236}">
                <a16:creationId xmlns:a16="http://schemas.microsoft.com/office/drawing/2014/main" id="{717FABDD-92E0-491A-955D-DE47C7B69776}"/>
              </a:ext>
            </a:extLst>
          </p:cNvPr>
          <p:cNvSpPr/>
          <p:nvPr/>
        </p:nvSpPr>
        <p:spPr>
          <a:xfrm>
            <a:off x="2291436" y="4751831"/>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Rounded Corners 64">
            <a:extLst>
              <a:ext uri="{FF2B5EF4-FFF2-40B4-BE49-F238E27FC236}">
                <a16:creationId xmlns:a16="http://schemas.microsoft.com/office/drawing/2014/main" id="{BE663A43-6ADF-46F8-9B60-A2F005DDCD95}"/>
              </a:ext>
            </a:extLst>
          </p:cNvPr>
          <p:cNvSpPr/>
          <p:nvPr/>
        </p:nvSpPr>
        <p:spPr>
          <a:xfrm>
            <a:off x="3011515" y="4751830"/>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Rounded Corners 65">
            <a:extLst>
              <a:ext uri="{FF2B5EF4-FFF2-40B4-BE49-F238E27FC236}">
                <a16:creationId xmlns:a16="http://schemas.microsoft.com/office/drawing/2014/main" id="{8FBCF993-E98A-4D1F-956B-60CDCF5B10C4}"/>
              </a:ext>
            </a:extLst>
          </p:cNvPr>
          <p:cNvSpPr/>
          <p:nvPr/>
        </p:nvSpPr>
        <p:spPr>
          <a:xfrm>
            <a:off x="3732762" y="475183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Rounded Corners 66">
            <a:extLst>
              <a:ext uri="{FF2B5EF4-FFF2-40B4-BE49-F238E27FC236}">
                <a16:creationId xmlns:a16="http://schemas.microsoft.com/office/drawing/2014/main" id="{6CF2C12D-CA52-4419-8237-78056775EBFD}"/>
              </a:ext>
            </a:extLst>
          </p:cNvPr>
          <p:cNvSpPr/>
          <p:nvPr/>
        </p:nvSpPr>
        <p:spPr>
          <a:xfrm>
            <a:off x="4445163" y="475183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Rounded Corners 67">
            <a:extLst>
              <a:ext uri="{FF2B5EF4-FFF2-40B4-BE49-F238E27FC236}">
                <a16:creationId xmlns:a16="http://schemas.microsoft.com/office/drawing/2014/main" id="{69E617F2-CE95-41F8-9917-28FBFD8C8578}"/>
              </a:ext>
            </a:extLst>
          </p:cNvPr>
          <p:cNvSpPr/>
          <p:nvPr/>
        </p:nvSpPr>
        <p:spPr>
          <a:xfrm>
            <a:off x="2293286" y="5009087"/>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Rounded Corners 68">
            <a:extLst>
              <a:ext uri="{FF2B5EF4-FFF2-40B4-BE49-F238E27FC236}">
                <a16:creationId xmlns:a16="http://schemas.microsoft.com/office/drawing/2014/main" id="{97990A8F-9C6F-485C-B431-190BEEE77003}"/>
              </a:ext>
            </a:extLst>
          </p:cNvPr>
          <p:cNvSpPr/>
          <p:nvPr/>
        </p:nvSpPr>
        <p:spPr>
          <a:xfrm>
            <a:off x="3007139" y="5009085"/>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Rounded Corners 69">
            <a:extLst>
              <a:ext uri="{FF2B5EF4-FFF2-40B4-BE49-F238E27FC236}">
                <a16:creationId xmlns:a16="http://schemas.microsoft.com/office/drawing/2014/main" id="{0BDE087A-8EED-49D1-A7EA-5E62B0984CF5}"/>
              </a:ext>
            </a:extLst>
          </p:cNvPr>
          <p:cNvSpPr/>
          <p:nvPr/>
        </p:nvSpPr>
        <p:spPr>
          <a:xfrm>
            <a:off x="3727218" y="5009084"/>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Rounded Corners 70">
            <a:extLst>
              <a:ext uri="{FF2B5EF4-FFF2-40B4-BE49-F238E27FC236}">
                <a16:creationId xmlns:a16="http://schemas.microsoft.com/office/drawing/2014/main" id="{D1C87715-41DB-4931-B139-0FF4E580D6EE}"/>
              </a:ext>
            </a:extLst>
          </p:cNvPr>
          <p:cNvSpPr/>
          <p:nvPr/>
        </p:nvSpPr>
        <p:spPr>
          <a:xfrm>
            <a:off x="4448465" y="500908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Rounded Corners 71">
            <a:extLst>
              <a:ext uri="{FF2B5EF4-FFF2-40B4-BE49-F238E27FC236}">
                <a16:creationId xmlns:a16="http://schemas.microsoft.com/office/drawing/2014/main" id="{42E4FCED-00AE-4E05-B859-5C43C5709003}"/>
              </a:ext>
            </a:extLst>
          </p:cNvPr>
          <p:cNvSpPr/>
          <p:nvPr/>
        </p:nvSpPr>
        <p:spPr>
          <a:xfrm>
            <a:off x="5160866" y="5009084"/>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Rounded Corners 72">
            <a:extLst>
              <a:ext uri="{FF2B5EF4-FFF2-40B4-BE49-F238E27FC236}">
                <a16:creationId xmlns:a16="http://schemas.microsoft.com/office/drawing/2014/main" id="{D4553E74-6A52-4D4F-9F05-5C8F1EDC1150}"/>
              </a:ext>
            </a:extLst>
          </p:cNvPr>
          <p:cNvSpPr/>
          <p:nvPr/>
        </p:nvSpPr>
        <p:spPr>
          <a:xfrm>
            <a:off x="2291148" y="5260453"/>
            <a:ext cx="707339"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Rounded Corners 73">
            <a:extLst>
              <a:ext uri="{FF2B5EF4-FFF2-40B4-BE49-F238E27FC236}">
                <a16:creationId xmlns:a16="http://schemas.microsoft.com/office/drawing/2014/main" id="{5D9B2C35-5B84-4FC0-B725-8ADEBD4C4C58}"/>
              </a:ext>
            </a:extLst>
          </p:cNvPr>
          <p:cNvSpPr/>
          <p:nvPr/>
        </p:nvSpPr>
        <p:spPr>
          <a:xfrm>
            <a:off x="3005001" y="5260451"/>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Rounded Corners 74">
            <a:extLst>
              <a:ext uri="{FF2B5EF4-FFF2-40B4-BE49-F238E27FC236}">
                <a16:creationId xmlns:a16="http://schemas.microsoft.com/office/drawing/2014/main" id="{C49C39FB-8F32-42A7-9EDD-9742955B8CFB}"/>
              </a:ext>
            </a:extLst>
          </p:cNvPr>
          <p:cNvSpPr/>
          <p:nvPr/>
        </p:nvSpPr>
        <p:spPr>
          <a:xfrm>
            <a:off x="3725080" y="5260450"/>
            <a:ext cx="707054" cy="216023"/>
          </a:xfrm>
          <a:prstGeom prst="round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Rounded Corners 75">
            <a:extLst>
              <a:ext uri="{FF2B5EF4-FFF2-40B4-BE49-F238E27FC236}">
                <a16:creationId xmlns:a16="http://schemas.microsoft.com/office/drawing/2014/main" id="{8513CA8A-9DA1-41B1-88D3-2E679D0016B1}"/>
              </a:ext>
            </a:extLst>
          </p:cNvPr>
          <p:cNvSpPr/>
          <p:nvPr/>
        </p:nvSpPr>
        <p:spPr>
          <a:xfrm>
            <a:off x="4446327" y="526045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Rounded Corners 76">
            <a:extLst>
              <a:ext uri="{FF2B5EF4-FFF2-40B4-BE49-F238E27FC236}">
                <a16:creationId xmlns:a16="http://schemas.microsoft.com/office/drawing/2014/main" id="{D8ED42BA-BD00-47B5-9B07-B6ECF12BCDDB}"/>
              </a:ext>
            </a:extLst>
          </p:cNvPr>
          <p:cNvSpPr/>
          <p:nvPr/>
        </p:nvSpPr>
        <p:spPr>
          <a:xfrm>
            <a:off x="5158728" y="5260450"/>
            <a:ext cx="707054" cy="2160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25268B32-4750-40C7-9C2F-E2077BB97F9A}"/>
              </a:ext>
            </a:extLst>
          </p:cNvPr>
          <p:cNvSpPr txBox="1"/>
          <p:nvPr/>
        </p:nvSpPr>
        <p:spPr>
          <a:xfrm>
            <a:off x="6281100" y="4874733"/>
            <a:ext cx="2940939" cy="290849"/>
          </a:xfrm>
          <a:prstGeom prst="rect">
            <a:avLst/>
          </a:prstGeom>
          <a:solidFill>
            <a:schemeClr val="bg2"/>
          </a:solidFill>
        </p:spPr>
        <p:txBody>
          <a:bodyPr wrap="square" lIns="0" tIns="0" rIns="0" bIns="0" rtlCol="0">
            <a:spAutoFit/>
          </a:bodyPr>
          <a:lstStyle/>
          <a:p>
            <a:pPr algn="ctr" eaLnBrk="1" hangingPunct="1">
              <a:lnSpc>
                <a:spcPct val="90000"/>
              </a:lnSpc>
              <a:spcBef>
                <a:spcPts val="0"/>
              </a:spcBef>
              <a:spcAft>
                <a:spcPts val="600"/>
              </a:spcAft>
            </a:pPr>
            <a:r>
              <a:rPr lang="en-GB" sz="2100" dirty="0">
                <a:solidFill>
                  <a:schemeClr val="tx2"/>
                </a:solidFill>
              </a:rPr>
              <a:t>Superscalar execution</a:t>
            </a:r>
          </a:p>
        </p:txBody>
      </p:sp>
      <p:sp>
        <p:nvSpPr>
          <p:cNvPr id="79" name="TextBox 78">
            <a:extLst>
              <a:ext uri="{FF2B5EF4-FFF2-40B4-BE49-F238E27FC236}">
                <a16:creationId xmlns:a16="http://schemas.microsoft.com/office/drawing/2014/main" id="{877C5565-CE2A-42A9-95BD-F2A14680F2C0}"/>
              </a:ext>
            </a:extLst>
          </p:cNvPr>
          <p:cNvSpPr txBox="1"/>
          <p:nvPr/>
        </p:nvSpPr>
        <p:spPr>
          <a:xfrm>
            <a:off x="6384032" y="3547036"/>
            <a:ext cx="3096344" cy="290849"/>
          </a:xfrm>
          <a:prstGeom prst="rect">
            <a:avLst/>
          </a:prstGeom>
          <a:solidFill>
            <a:schemeClr val="bg2"/>
          </a:solidFill>
        </p:spPr>
        <p:txBody>
          <a:bodyPr wrap="square" lIns="0" tIns="0" rIns="0" bIns="0" rtlCol="0">
            <a:spAutoFit/>
          </a:bodyPr>
          <a:lstStyle/>
          <a:p>
            <a:pPr algn="ctr" eaLnBrk="1" hangingPunct="1">
              <a:lnSpc>
                <a:spcPct val="90000"/>
              </a:lnSpc>
              <a:spcBef>
                <a:spcPts val="0"/>
              </a:spcBef>
              <a:spcAft>
                <a:spcPts val="600"/>
              </a:spcAft>
            </a:pPr>
            <a:r>
              <a:rPr lang="en-GB" sz="2100" dirty="0">
                <a:solidFill>
                  <a:schemeClr val="tx2"/>
                </a:solidFill>
              </a:rPr>
              <a:t>Superpipelined execution</a:t>
            </a:r>
          </a:p>
        </p:txBody>
      </p:sp>
      <p:sp>
        <p:nvSpPr>
          <p:cNvPr id="80" name="TextBox 79">
            <a:extLst>
              <a:ext uri="{FF2B5EF4-FFF2-40B4-BE49-F238E27FC236}">
                <a16:creationId xmlns:a16="http://schemas.microsoft.com/office/drawing/2014/main" id="{684145D5-2E6C-4ADC-B06C-E2064B0BF3E0}"/>
              </a:ext>
            </a:extLst>
          </p:cNvPr>
          <p:cNvSpPr txBox="1"/>
          <p:nvPr/>
        </p:nvSpPr>
        <p:spPr>
          <a:xfrm>
            <a:off x="7104112" y="2269904"/>
            <a:ext cx="2602441" cy="290849"/>
          </a:xfrm>
          <a:prstGeom prst="rect">
            <a:avLst/>
          </a:prstGeom>
          <a:solidFill>
            <a:schemeClr val="bg2"/>
          </a:solidFill>
        </p:spPr>
        <p:txBody>
          <a:bodyPr wrap="square" lIns="0" tIns="0" rIns="0" bIns="0" rtlCol="0">
            <a:spAutoFit/>
          </a:bodyPr>
          <a:lstStyle/>
          <a:p>
            <a:pPr algn="ctr" eaLnBrk="1" hangingPunct="1">
              <a:lnSpc>
                <a:spcPct val="90000"/>
              </a:lnSpc>
              <a:spcBef>
                <a:spcPts val="0"/>
              </a:spcBef>
              <a:spcAft>
                <a:spcPts val="600"/>
              </a:spcAft>
            </a:pPr>
            <a:r>
              <a:rPr lang="en-GB" sz="2100" dirty="0">
                <a:solidFill>
                  <a:schemeClr val="tx2"/>
                </a:solidFill>
              </a:rPr>
              <a:t>Pipelined execution</a:t>
            </a:r>
          </a:p>
        </p:txBody>
      </p:sp>
      <p:sp>
        <p:nvSpPr>
          <p:cNvPr id="81" name="TextBox 80">
            <a:extLst>
              <a:ext uri="{FF2B5EF4-FFF2-40B4-BE49-F238E27FC236}">
                <a16:creationId xmlns:a16="http://schemas.microsoft.com/office/drawing/2014/main" id="{69A71A22-387E-42BA-849F-C4543ED7CC27}"/>
              </a:ext>
            </a:extLst>
          </p:cNvPr>
          <p:cNvSpPr txBox="1"/>
          <p:nvPr/>
        </p:nvSpPr>
        <p:spPr>
          <a:xfrm>
            <a:off x="2445524" y="1642127"/>
            <a:ext cx="1857802" cy="2215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600" dirty="0">
                <a:solidFill>
                  <a:schemeClr val="tx2"/>
                </a:solidFill>
                <a:latin typeface="+mn-lt"/>
                <a:ea typeface="+mn-ea"/>
              </a:rPr>
              <a:t>Execute</a:t>
            </a:r>
            <a:endParaRPr lang="en-GB" sz="1600" kern="1200" dirty="0">
              <a:solidFill>
                <a:schemeClr val="tx2"/>
              </a:solidFill>
              <a:latin typeface="+mn-lt"/>
              <a:ea typeface="+mn-ea"/>
              <a:cs typeface="+mn-cs"/>
            </a:endParaRPr>
          </a:p>
        </p:txBody>
      </p:sp>
      <p:sp>
        <p:nvSpPr>
          <p:cNvPr id="82" name="TextBox 81">
            <a:extLst>
              <a:ext uri="{FF2B5EF4-FFF2-40B4-BE49-F238E27FC236}">
                <a16:creationId xmlns:a16="http://schemas.microsoft.com/office/drawing/2014/main" id="{EC1748ED-9373-4BA1-A99B-7E85EFAB3CBC}"/>
              </a:ext>
            </a:extLst>
          </p:cNvPr>
          <p:cNvSpPr txBox="1"/>
          <p:nvPr/>
        </p:nvSpPr>
        <p:spPr>
          <a:xfrm>
            <a:off x="4367808" y="5834332"/>
            <a:ext cx="4032448"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 in “base” clock cycles </a:t>
            </a:r>
          </a:p>
        </p:txBody>
      </p:sp>
      <p:cxnSp>
        <p:nvCxnSpPr>
          <p:cNvPr id="83" name="Straight Arrow Connector 82">
            <a:extLst>
              <a:ext uri="{FF2B5EF4-FFF2-40B4-BE49-F238E27FC236}">
                <a16:creationId xmlns:a16="http://schemas.microsoft.com/office/drawing/2014/main" id="{187ADA32-0D7E-4BB5-9942-F5619E469543}"/>
              </a:ext>
            </a:extLst>
          </p:cNvPr>
          <p:cNvCxnSpPr>
            <a:cxnSpLocks/>
          </p:cNvCxnSpPr>
          <p:nvPr/>
        </p:nvCxnSpPr>
        <p:spPr>
          <a:xfrm>
            <a:off x="9912424" y="5589240"/>
            <a:ext cx="72008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990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Unified Register File A	pproach</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The reorder buffer complicates our design by introducing a new source of operands. </a:t>
            </a:r>
          </a:p>
          <a:p>
            <a:pPr>
              <a:buFont typeface="Arial" panose="020B0604020202020204" pitchFamily="34" charset="0"/>
              <a:buChar char="•"/>
            </a:pPr>
            <a:r>
              <a:rPr lang="en-GB" dirty="0"/>
              <a:t>An alternative approach is to maintain a large physical register file that holds all results.</a:t>
            </a:r>
          </a:p>
          <a:p>
            <a:pPr>
              <a:buFont typeface="Arial" panose="020B0604020202020204" pitchFamily="34" charset="0"/>
              <a:buChar char="•"/>
            </a:pPr>
            <a:r>
              <a:rPr lang="en-GB" dirty="0"/>
              <a:t>Here, we rename registers, as described earlier, and maintain a register mapping table (that holds the mapping of architectural register names to physical ones).</a:t>
            </a:r>
            <a:endParaRPr lang="en-US" dirty="0"/>
          </a:p>
        </p:txBody>
      </p:sp>
    </p:spTree>
    <p:extLst>
      <p:ext uri="{BB962C8B-B14F-4D97-AF65-F5344CB8AC3E}">
        <p14:creationId xmlns:p14="http://schemas.microsoft.com/office/powerpoint/2010/main" val="741139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Unified Register File Approach</a:t>
            </a:r>
            <a:endParaRPr lang="en-US" dirty="0"/>
          </a:p>
        </p:txBody>
      </p:sp>
      <p:sp>
        <p:nvSpPr>
          <p:cNvPr id="4" name="Content Placeholder 3">
            <a:extLst>
              <a:ext uri="{FF2B5EF4-FFF2-40B4-BE49-F238E27FC236}">
                <a16:creationId xmlns:a16="http://schemas.microsoft.com/office/drawing/2014/main" id="{58808F7E-2262-4FCD-9D09-C74DCFA7E5AA}"/>
              </a:ext>
            </a:extLst>
          </p:cNvPr>
          <p:cNvSpPr>
            <a:spLocks noGrp="1"/>
          </p:cNvSpPr>
          <p:nvPr>
            <p:ph idx="1"/>
          </p:nvPr>
        </p:nvSpPr>
        <p:spPr>
          <a:xfrm>
            <a:off x="4410643" y="4953253"/>
            <a:ext cx="3370713"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Large Unified Physical</a:t>
            </a:r>
            <a:br>
              <a:rPr lang="en-GB" dirty="0"/>
            </a:br>
            <a:r>
              <a:rPr lang="en-GB" dirty="0"/>
              <a:t>Register File</a:t>
            </a:r>
            <a:endParaRPr lang="en-GB" sz="2400" dirty="0"/>
          </a:p>
        </p:txBody>
      </p:sp>
      <p:sp>
        <p:nvSpPr>
          <p:cNvPr id="5" name="Content Placeholder 3">
            <a:extLst>
              <a:ext uri="{FF2B5EF4-FFF2-40B4-BE49-F238E27FC236}">
                <a16:creationId xmlns:a16="http://schemas.microsoft.com/office/drawing/2014/main" id="{D8DF92EC-194F-4769-9A4B-D88972186CB9}"/>
              </a:ext>
            </a:extLst>
          </p:cNvPr>
          <p:cNvSpPr txBox="1">
            <a:spLocks/>
          </p:cNvSpPr>
          <p:nvPr/>
        </p:nvSpPr>
        <p:spPr>
          <a:xfrm>
            <a:off x="2279576" y="3284984"/>
            <a:ext cx="1656184" cy="1584176"/>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Register</a:t>
            </a:r>
            <a:br>
              <a:rPr lang="en-GB" dirty="0"/>
            </a:br>
            <a:r>
              <a:rPr lang="en-GB" dirty="0"/>
              <a:t>Rename</a:t>
            </a:r>
            <a:br>
              <a:rPr lang="en-GB" dirty="0"/>
            </a:br>
            <a:r>
              <a:rPr lang="en-GB" dirty="0"/>
              <a:t>Stage</a:t>
            </a:r>
          </a:p>
        </p:txBody>
      </p:sp>
      <p:sp>
        <p:nvSpPr>
          <p:cNvPr id="6" name="Content Placeholder 3">
            <a:extLst>
              <a:ext uri="{FF2B5EF4-FFF2-40B4-BE49-F238E27FC236}">
                <a16:creationId xmlns:a16="http://schemas.microsoft.com/office/drawing/2014/main" id="{9C34444F-8F47-44A3-8419-E8617515B5FF}"/>
              </a:ext>
            </a:extLst>
          </p:cNvPr>
          <p:cNvSpPr txBox="1">
            <a:spLocks/>
          </p:cNvSpPr>
          <p:nvPr/>
        </p:nvSpPr>
        <p:spPr>
          <a:xfrm>
            <a:off x="2278959" y="1265279"/>
            <a:ext cx="1656184" cy="1584176"/>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sz="2000" dirty="0"/>
              <a:t>Front-end register map table</a:t>
            </a:r>
          </a:p>
        </p:txBody>
      </p:sp>
      <p:sp>
        <p:nvSpPr>
          <p:cNvPr id="7" name="Content Placeholder 3">
            <a:extLst>
              <a:ext uri="{FF2B5EF4-FFF2-40B4-BE49-F238E27FC236}">
                <a16:creationId xmlns:a16="http://schemas.microsoft.com/office/drawing/2014/main" id="{622946AB-C879-4F47-B186-C8F99F4F72EC}"/>
              </a:ext>
            </a:extLst>
          </p:cNvPr>
          <p:cNvSpPr txBox="1">
            <a:spLocks/>
          </p:cNvSpPr>
          <p:nvPr/>
        </p:nvSpPr>
        <p:spPr>
          <a:xfrm>
            <a:off x="8256857" y="1246415"/>
            <a:ext cx="1656184" cy="1584176"/>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sz="2000" dirty="0"/>
              <a:t>Architectural register map table</a:t>
            </a:r>
          </a:p>
        </p:txBody>
      </p:sp>
      <p:sp>
        <p:nvSpPr>
          <p:cNvPr id="8" name="Rectangle 7">
            <a:extLst>
              <a:ext uri="{FF2B5EF4-FFF2-40B4-BE49-F238E27FC236}">
                <a16:creationId xmlns:a16="http://schemas.microsoft.com/office/drawing/2014/main" id="{14392AD5-6E41-4FD0-8893-14462795526F}"/>
              </a:ext>
            </a:extLst>
          </p:cNvPr>
          <p:cNvSpPr/>
          <p:nvPr/>
        </p:nvSpPr>
        <p:spPr>
          <a:xfrm>
            <a:off x="4439816" y="3681028"/>
            <a:ext cx="3240360" cy="785126"/>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3">
            <a:extLst>
              <a:ext uri="{FF2B5EF4-FFF2-40B4-BE49-F238E27FC236}">
                <a16:creationId xmlns:a16="http://schemas.microsoft.com/office/drawing/2014/main" id="{923A4331-4195-4239-A974-6C0173AC4A21}"/>
              </a:ext>
            </a:extLst>
          </p:cNvPr>
          <p:cNvSpPr txBox="1">
            <a:spLocks/>
          </p:cNvSpPr>
          <p:nvPr/>
        </p:nvSpPr>
        <p:spPr>
          <a:xfrm>
            <a:off x="8260080" y="3284984"/>
            <a:ext cx="1656184" cy="1584176"/>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Commit</a:t>
            </a:r>
            <a:br>
              <a:rPr lang="en-GB" dirty="0"/>
            </a:br>
            <a:r>
              <a:rPr lang="en-GB" dirty="0"/>
              <a:t>Stage</a:t>
            </a:r>
          </a:p>
        </p:txBody>
      </p:sp>
      <p:cxnSp>
        <p:nvCxnSpPr>
          <p:cNvPr id="10" name="Straight Arrow Connector 9">
            <a:extLst>
              <a:ext uri="{FF2B5EF4-FFF2-40B4-BE49-F238E27FC236}">
                <a16:creationId xmlns:a16="http://schemas.microsoft.com/office/drawing/2014/main" id="{5D890685-0503-4023-9004-7BC61095D667}"/>
              </a:ext>
            </a:extLst>
          </p:cNvPr>
          <p:cNvCxnSpPr>
            <a:cxnSpLocks/>
            <a:stCxn id="5" idx="3"/>
            <a:endCxn id="8" idx="1"/>
          </p:cNvCxnSpPr>
          <p:nvPr/>
        </p:nvCxnSpPr>
        <p:spPr>
          <a:xfrm flipV="1">
            <a:off x="3935760" y="4073591"/>
            <a:ext cx="504056" cy="348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380354-822D-4152-804A-D48CB9ED1FA3}"/>
              </a:ext>
            </a:extLst>
          </p:cNvPr>
          <p:cNvCxnSpPr>
            <a:cxnSpLocks/>
            <a:stCxn id="8" idx="3"/>
            <a:endCxn id="9" idx="1"/>
          </p:cNvCxnSpPr>
          <p:nvPr/>
        </p:nvCxnSpPr>
        <p:spPr>
          <a:xfrm>
            <a:off x="7680176" y="4073591"/>
            <a:ext cx="579904" cy="348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1FF73D-071B-4D5E-A7BC-7BC35C68B371}"/>
              </a:ext>
            </a:extLst>
          </p:cNvPr>
          <p:cNvCxnSpPr/>
          <p:nvPr/>
        </p:nvCxnSpPr>
        <p:spPr>
          <a:xfrm>
            <a:off x="4655840"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EFFF79-DC05-4167-9809-B414C4DF37C1}"/>
              </a:ext>
            </a:extLst>
          </p:cNvPr>
          <p:cNvCxnSpPr/>
          <p:nvPr/>
        </p:nvCxnSpPr>
        <p:spPr>
          <a:xfrm>
            <a:off x="4871864"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EE25E9-0913-43D2-A336-9E340C9207D8}"/>
              </a:ext>
            </a:extLst>
          </p:cNvPr>
          <p:cNvCxnSpPr/>
          <p:nvPr/>
        </p:nvCxnSpPr>
        <p:spPr>
          <a:xfrm>
            <a:off x="5087888"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867A29-1B69-45E9-9D98-30E8B911DED1}"/>
              </a:ext>
            </a:extLst>
          </p:cNvPr>
          <p:cNvCxnSpPr/>
          <p:nvPr/>
        </p:nvCxnSpPr>
        <p:spPr>
          <a:xfrm>
            <a:off x="5303912"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F5F5B6-AD12-4B65-82DF-81FDBE25F9A7}"/>
              </a:ext>
            </a:extLst>
          </p:cNvPr>
          <p:cNvCxnSpPr/>
          <p:nvPr/>
        </p:nvCxnSpPr>
        <p:spPr>
          <a:xfrm>
            <a:off x="5519936"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CC32D7-8F94-4B73-8AB2-725F8E931A85}"/>
              </a:ext>
            </a:extLst>
          </p:cNvPr>
          <p:cNvCxnSpPr/>
          <p:nvPr/>
        </p:nvCxnSpPr>
        <p:spPr>
          <a:xfrm>
            <a:off x="5722640"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B565E4-993A-4C12-B851-9791979A4F91}"/>
              </a:ext>
            </a:extLst>
          </p:cNvPr>
          <p:cNvCxnSpPr/>
          <p:nvPr/>
        </p:nvCxnSpPr>
        <p:spPr>
          <a:xfrm>
            <a:off x="6168008"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A38900-D83B-4C61-BF2D-223D0D0FE1C0}"/>
              </a:ext>
            </a:extLst>
          </p:cNvPr>
          <p:cNvCxnSpPr/>
          <p:nvPr/>
        </p:nvCxnSpPr>
        <p:spPr>
          <a:xfrm>
            <a:off x="6384032"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D90F32-8D94-4AA8-ABEC-A08AD147AF04}"/>
              </a:ext>
            </a:extLst>
          </p:cNvPr>
          <p:cNvCxnSpPr/>
          <p:nvPr/>
        </p:nvCxnSpPr>
        <p:spPr>
          <a:xfrm>
            <a:off x="5951984"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9B3DCE-D5E6-4FD1-9E8C-FF55301D93B5}"/>
              </a:ext>
            </a:extLst>
          </p:cNvPr>
          <p:cNvCxnSpPr/>
          <p:nvPr/>
        </p:nvCxnSpPr>
        <p:spPr>
          <a:xfrm>
            <a:off x="6600056"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B0FE2D-A37F-4BD1-BFA3-F8CD47060CFD}"/>
              </a:ext>
            </a:extLst>
          </p:cNvPr>
          <p:cNvCxnSpPr/>
          <p:nvPr/>
        </p:nvCxnSpPr>
        <p:spPr>
          <a:xfrm>
            <a:off x="6816080"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8E137B-C7FC-4D2A-99DA-3D169F8D047C}"/>
              </a:ext>
            </a:extLst>
          </p:cNvPr>
          <p:cNvCxnSpPr/>
          <p:nvPr/>
        </p:nvCxnSpPr>
        <p:spPr>
          <a:xfrm>
            <a:off x="7032104"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CCC4EB-9D57-4DFD-A199-BE051F9197D5}"/>
              </a:ext>
            </a:extLst>
          </p:cNvPr>
          <p:cNvCxnSpPr/>
          <p:nvPr/>
        </p:nvCxnSpPr>
        <p:spPr>
          <a:xfrm>
            <a:off x="7248128" y="3674122"/>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FFE099-8319-4135-BF54-ADC892718071}"/>
              </a:ext>
            </a:extLst>
          </p:cNvPr>
          <p:cNvCxnSpPr/>
          <p:nvPr/>
        </p:nvCxnSpPr>
        <p:spPr>
          <a:xfrm>
            <a:off x="7464152" y="3674066"/>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908BBC-84F3-4F86-96B9-36F98F119FE8}"/>
              </a:ext>
            </a:extLst>
          </p:cNvPr>
          <p:cNvCxnSpPr/>
          <p:nvPr/>
        </p:nvCxnSpPr>
        <p:spPr>
          <a:xfrm>
            <a:off x="7680176" y="3681028"/>
            <a:ext cx="0" cy="7920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B9518DE-C8B0-4E96-AD50-C93B4F6F987E}"/>
              </a:ext>
            </a:extLst>
          </p:cNvPr>
          <p:cNvCxnSpPr>
            <a:stCxn id="5" idx="0"/>
            <a:endCxn id="6" idx="2"/>
          </p:cNvCxnSpPr>
          <p:nvPr/>
        </p:nvCxnSpPr>
        <p:spPr>
          <a:xfrm flipH="1" flipV="1">
            <a:off x="3107051" y="2849455"/>
            <a:ext cx="617" cy="435529"/>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6BF7C1-A87C-4C73-8010-3D7FC2F843EF}"/>
              </a:ext>
            </a:extLst>
          </p:cNvPr>
          <p:cNvCxnSpPr/>
          <p:nvPr/>
        </p:nvCxnSpPr>
        <p:spPr>
          <a:xfrm flipH="1" flipV="1">
            <a:off x="9108252" y="2840023"/>
            <a:ext cx="617" cy="435529"/>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C5D2E3-B8C0-414A-8709-5892DB03ACD5}"/>
              </a:ext>
            </a:extLst>
          </p:cNvPr>
          <p:cNvSpPr txBox="1"/>
          <p:nvPr/>
        </p:nvSpPr>
        <p:spPr>
          <a:xfrm>
            <a:off x="4597652" y="2881978"/>
            <a:ext cx="3236041"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In-order queue </a:t>
            </a:r>
            <a:br>
              <a:rPr lang="en-GB" sz="2100" kern="1200" dirty="0">
                <a:solidFill>
                  <a:schemeClr val="tx2"/>
                </a:solidFill>
                <a:latin typeface="+mn-lt"/>
                <a:ea typeface="+mn-ea"/>
                <a:cs typeface="+mn-cs"/>
              </a:rPr>
            </a:br>
            <a:r>
              <a:rPr lang="en-GB" sz="2100" kern="1200" dirty="0">
                <a:solidFill>
                  <a:schemeClr val="tx2"/>
                </a:solidFill>
                <a:latin typeface="+mn-lt"/>
                <a:ea typeface="+mn-ea"/>
                <a:cs typeface="+mn-cs"/>
              </a:rPr>
              <a:t>(simplified reorder buffer)</a:t>
            </a:r>
          </a:p>
        </p:txBody>
      </p:sp>
      <p:cxnSp>
        <p:nvCxnSpPr>
          <p:cNvPr id="30" name="Straight Arrow Connector 29">
            <a:extLst>
              <a:ext uri="{FF2B5EF4-FFF2-40B4-BE49-F238E27FC236}">
                <a16:creationId xmlns:a16="http://schemas.microsoft.com/office/drawing/2014/main" id="{E2BD58B0-CBEB-4466-9CEF-2925122C51FE}"/>
              </a:ext>
            </a:extLst>
          </p:cNvPr>
          <p:cNvCxnSpPr>
            <a:cxnSpLocks/>
          </p:cNvCxnSpPr>
          <p:nvPr/>
        </p:nvCxnSpPr>
        <p:spPr>
          <a:xfrm flipV="1">
            <a:off x="1775520" y="4066629"/>
            <a:ext cx="504056" cy="348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1" name="Arrow: Right 30">
            <a:extLst>
              <a:ext uri="{FF2B5EF4-FFF2-40B4-BE49-F238E27FC236}">
                <a16:creationId xmlns:a16="http://schemas.microsoft.com/office/drawing/2014/main" id="{D2E5AE4C-00B8-4882-AD03-41F08965F831}"/>
              </a:ext>
            </a:extLst>
          </p:cNvPr>
          <p:cNvSpPr/>
          <p:nvPr/>
        </p:nvSpPr>
        <p:spPr>
          <a:xfrm rot="10800000">
            <a:off x="4309619" y="1931328"/>
            <a:ext cx="3524073" cy="42723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A0E4C883-59D1-4E54-B336-05620543DE8E}"/>
              </a:ext>
            </a:extLst>
          </p:cNvPr>
          <p:cNvSpPr txBox="1"/>
          <p:nvPr/>
        </p:nvSpPr>
        <p:spPr>
          <a:xfrm>
            <a:off x="4115780" y="1312528"/>
            <a:ext cx="3888432"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Copy architectural register map to front-end map on an exception</a:t>
            </a:r>
          </a:p>
        </p:txBody>
      </p:sp>
    </p:spTree>
    <p:extLst>
      <p:ext uri="{BB962C8B-B14F-4D97-AF65-F5344CB8AC3E}">
        <p14:creationId xmlns:p14="http://schemas.microsoft.com/office/powerpoint/2010/main" val="1919869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Superscalar Processors: Handling Mispredicted Branches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US" dirty="0"/>
              <a:t>Some processors attempt to handle mispredicted branches before they commit.</a:t>
            </a:r>
          </a:p>
          <a:p>
            <a:pPr>
              <a:buFont typeface="Arial" panose="020B0604020202020204" pitchFamily="34" charset="0"/>
              <a:buChar char="•"/>
            </a:pPr>
            <a:r>
              <a:rPr lang="en-US" dirty="0"/>
              <a:t>This can be achieved by saving the register map table each time we encounter a branch. </a:t>
            </a:r>
          </a:p>
          <a:p>
            <a:pPr>
              <a:buFont typeface="Arial" panose="020B0604020202020204" pitchFamily="34" charset="0"/>
              <a:buChar char="•"/>
            </a:pPr>
            <a:r>
              <a:rPr lang="en-US" dirty="0"/>
              <a:t>As soon as we detect a mispredicted branch, we can quickly restore the mapping that existed before the branch was predicted.</a:t>
            </a:r>
          </a:p>
          <a:p>
            <a:pPr>
              <a:buFont typeface="Arial" panose="020B0604020202020204" pitchFamily="34" charset="0"/>
              <a:buChar char="•"/>
            </a:pPr>
            <a:r>
              <a:rPr lang="en-US" dirty="0"/>
              <a:t>This restoration of state is itself speculative, an older branch or exception may cause us to roll back execution again.</a:t>
            </a:r>
          </a:p>
        </p:txBody>
      </p:sp>
    </p:spTree>
    <p:extLst>
      <p:ext uri="{BB962C8B-B14F-4D97-AF65-F5344CB8AC3E}">
        <p14:creationId xmlns:p14="http://schemas.microsoft.com/office/powerpoint/2010/main" val="3438426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Putting It All Together (Cortex-A77, 2019)</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The Cortex-A77 can fetch and decode 4 instructions/cycle.</a:t>
            </a:r>
          </a:p>
          <a:p>
            <a:pPr>
              <a:buFont typeface="Arial" panose="020B0604020202020204" pitchFamily="34" charset="0"/>
              <a:buChar char="•"/>
            </a:pPr>
            <a:r>
              <a:rPr lang="en-GB" dirty="0"/>
              <a:t>It can issue (dispatch) up to 10 uops/cycle to the integer, FP, and load/store units.</a:t>
            </a:r>
          </a:p>
          <a:p>
            <a:pPr>
              <a:buFont typeface="Arial" panose="020B0604020202020204" pitchFamily="34" charset="0"/>
              <a:buChar char="•"/>
            </a:pPr>
            <a:r>
              <a:rPr lang="en-GB" dirty="0"/>
              <a:t>The branch mispredict penalty is 10 cycles in the best case.</a:t>
            </a:r>
          </a:p>
          <a:p>
            <a:pPr>
              <a:buFont typeface="Arial" panose="020B0604020202020204" pitchFamily="34" charset="0"/>
              <a:buChar char="•"/>
            </a:pPr>
            <a:r>
              <a:rPr lang="en-GB" dirty="0"/>
              <a:t>The out-of-order windows size and reorder buffer hold 160 instructions.</a:t>
            </a:r>
          </a:p>
          <a:p>
            <a:pPr>
              <a:buFont typeface="Arial" panose="020B0604020202020204" pitchFamily="34" charset="0"/>
              <a:buChar char="•"/>
            </a:pPr>
            <a:r>
              <a:rPr lang="en-GB" dirty="0"/>
              <a:t>The target clock frequency is between 2.6 and 3 GHz.</a:t>
            </a:r>
            <a:endParaRPr lang="en-US" dirty="0"/>
          </a:p>
        </p:txBody>
      </p:sp>
    </p:spTree>
    <p:extLst>
      <p:ext uri="{BB962C8B-B14F-4D97-AF65-F5344CB8AC3E}">
        <p14:creationId xmlns:p14="http://schemas.microsoft.com/office/powerpoint/2010/main" val="10663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2FC948-0351-43D3-9676-DB5310436EEA}"/>
              </a:ext>
            </a:extLst>
          </p:cNvPr>
          <p:cNvPicPr>
            <a:picLocks noGrp="1" noChangeAspect="1"/>
          </p:cNvPicPr>
          <p:nvPr>
            <p:ph idx="1"/>
          </p:nvPr>
        </p:nvPicPr>
        <p:blipFill>
          <a:blip r:embed="rId3"/>
          <a:stretch>
            <a:fillRect/>
          </a:stretch>
        </p:blipFill>
        <p:spPr>
          <a:xfrm>
            <a:off x="524526" y="106440"/>
            <a:ext cx="11142947" cy="5799684"/>
          </a:xfrm>
          <a:prstGeom prst="rect">
            <a:avLst/>
          </a:prstGeom>
        </p:spPr>
      </p:pic>
      <p:sp>
        <p:nvSpPr>
          <p:cNvPr id="5" name="Rectangle 4">
            <a:extLst>
              <a:ext uri="{FF2B5EF4-FFF2-40B4-BE49-F238E27FC236}">
                <a16:creationId xmlns:a16="http://schemas.microsoft.com/office/drawing/2014/main" id="{DFF4B10C-CEF0-4971-A2CA-7BE2367556C8}"/>
              </a:ext>
            </a:extLst>
          </p:cNvPr>
          <p:cNvSpPr/>
          <p:nvPr/>
        </p:nvSpPr>
        <p:spPr>
          <a:xfrm>
            <a:off x="11302584" y="4916774"/>
            <a:ext cx="509665" cy="118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8F69420-3BA3-41DE-B6BB-C7E2E28E85C0}"/>
              </a:ext>
            </a:extLst>
          </p:cNvPr>
          <p:cNvSpPr/>
          <p:nvPr/>
        </p:nvSpPr>
        <p:spPr>
          <a:xfrm>
            <a:off x="11667473" y="106440"/>
            <a:ext cx="353078" cy="551331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5663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Limits to Superscalar Processors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US" dirty="0"/>
              <a:t>Ultimately, the performance of a superscalar processor is limited by:</a:t>
            </a:r>
          </a:p>
          <a:p>
            <a:pPr>
              <a:buFont typeface="Arial" panose="020B0604020202020204" pitchFamily="34" charset="0"/>
              <a:buChar char="•"/>
            </a:pPr>
            <a:r>
              <a:rPr lang="en-US" dirty="0"/>
              <a:t>Increasing hardware cost of extracting more ILP </a:t>
            </a:r>
          </a:p>
          <a:p>
            <a:pPr>
              <a:buFont typeface="Arial" panose="020B0604020202020204" pitchFamily="34" charset="0"/>
              <a:buChar char="•"/>
            </a:pPr>
            <a:r>
              <a:rPr lang="en-US" dirty="0"/>
              <a:t>Memory bandwidth </a:t>
            </a:r>
          </a:p>
          <a:p>
            <a:pPr>
              <a:buFont typeface="Arial" panose="020B0604020202020204" pitchFamily="34" charset="0"/>
              <a:buChar char="•"/>
            </a:pPr>
            <a:r>
              <a:rPr lang="en-US" dirty="0"/>
              <a:t>Limits to branch prediction and caches</a:t>
            </a:r>
          </a:p>
          <a:p>
            <a:pPr>
              <a:buFont typeface="Arial" panose="020B0604020202020204" pitchFamily="34" charset="0"/>
              <a:buChar char="•"/>
            </a:pPr>
            <a:r>
              <a:rPr lang="en-US" dirty="0"/>
              <a:t>Interconnect scaling </a:t>
            </a:r>
          </a:p>
          <a:p>
            <a:pPr>
              <a:buFont typeface="Arial" panose="020B0604020202020204" pitchFamily="34" charset="0"/>
              <a:buChar char="•"/>
            </a:pPr>
            <a:r>
              <a:rPr lang="en-US" dirty="0"/>
              <a:t>Power consumption</a:t>
            </a:r>
          </a:p>
        </p:txBody>
      </p:sp>
    </p:spTree>
    <p:extLst>
      <p:ext uri="{BB962C8B-B14F-4D97-AF65-F5344CB8AC3E}">
        <p14:creationId xmlns:p14="http://schemas.microsoft.com/office/powerpoint/2010/main" val="175315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Superpipelined and Superscalar Processors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457200" lvl="0" indent="-457200">
              <a:spcBef>
                <a:spcPts val="697"/>
              </a:spcBef>
              <a:buClr>
                <a:srgbClr val="000000"/>
              </a:buClr>
              <a:buSzPct val="10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If we ignore implementation issues, a superpipelined machine of degree M and a superscalar machine of degree P should have roughly the same performance.</a:t>
            </a:r>
          </a:p>
          <a:p>
            <a:pPr marL="457200" lvl="0" indent="-457200">
              <a:spcBef>
                <a:spcPts val="697"/>
              </a:spcBef>
              <a:buClr>
                <a:srgbClr val="000000"/>
              </a:buClr>
              <a:buSzPct val="100000"/>
              <a:buFont typeface="Arial" panose="020B0604020202020204" pitchFamily="34" charset="0"/>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dirty="0"/>
              <a:t>In either case, we must find (M or P) independent instructions from the program that can execute in parallel in each clock cycle. We could use software or hardware techniques to do this.</a:t>
            </a:r>
            <a:endParaRPr lang="en-US" dirty="0"/>
          </a:p>
        </p:txBody>
      </p:sp>
    </p:spTree>
    <p:extLst>
      <p:ext uri="{BB962C8B-B14F-4D97-AF65-F5344CB8AC3E}">
        <p14:creationId xmlns:p14="http://schemas.microsoft.com/office/powerpoint/2010/main" val="14104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Superpipelined and Superscalar Processors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In practice, it has proved better to produce superscalar processors, often with deep pipelines, rather than purely superpipelined processors:</a:t>
            </a:r>
          </a:p>
          <a:p>
            <a:pPr marL="457200" indent="-457200">
              <a:buFont typeface="Arial" panose="020B0604020202020204" pitchFamily="34" charset="0"/>
              <a:buChar char="•"/>
            </a:pPr>
            <a:r>
              <a:rPr lang="en-GB" dirty="0"/>
              <a:t>Practical limits to clock frequency</a:t>
            </a:r>
          </a:p>
          <a:p>
            <a:pPr marL="457200" indent="-457200">
              <a:buFont typeface="Arial" panose="020B0604020202020204" pitchFamily="34" charset="0"/>
              <a:buChar char="•"/>
            </a:pPr>
            <a:r>
              <a:rPr lang="en-GB" dirty="0"/>
              <a:t>Some operations or modules are difficult to pipeline.</a:t>
            </a:r>
          </a:p>
          <a:p>
            <a:pPr marL="457200" indent="-457200">
              <a:buFont typeface="Arial" panose="020B0604020202020204" pitchFamily="34" charset="0"/>
              <a:buChar char="•"/>
            </a:pPr>
            <a:r>
              <a:rPr lang="en-GB" dirty="0"/>
              <a:t>The need to balance logic in pipeline stages</a:t>
            </a:r>
            <a:endParaRPr lang="en-US" dirty="0"/>
          </a:p>
        </p:txBody>
      </p:sp>
    </p:spTree>
    <p:extLst>
      <p:ext uri="{BB962C8B-B14F-4D97-AF65-F5344CB8AC3E}">
        <p14:creationId xmlns:p14="http://schemas.microsoft.com/office/powerpoint/2010/main" val="243876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Instruction-level Parallelism (ILP)</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We could simply fetch two instructions per clock cycle and, if they are independent, issue them together to different functional units.</a:t>
            </a:r>
          </a:p>
          <a:p>
            <a:pPr marL="0" indent="0">
              <a:buNone/>
            </a:pPr>
            <a:r>
              <a:rPr lang="en-GB" dirty="0"/>
              <a:t>What extra hardware will this processor require?</a:t>
            </a:r>
          </a:p>
          <a:p>
            <a:pPr>
              <a:buFont typeface="Arial" panose="020B0604020202020204" pitchFamily="34" charset="0"/>
              <a:buChar char="•"/>
            </a:pPr>
            <a:r>
              <a:rPr lang="en-GB" dirty="0"/>
              <a:t>extra logic in decode stage to decode two instructions and check for dependencies</a:t>
            </a:r>
          </a:p>
          <a:p>
            <a:pPr>
              <a:buFont typeface="Arial" panose="020B0604020202020204" pitchFamily="34" charset="0"/>
              <a:buChar char="•"/>
            </a:pPr>
            <a:r>
              <a:rPr lang="en-GB" dirty="0"/>
              <a:t>register file ports? (extra read and write ports)</a:t>
            </a:r>
          </a:p>
          <a:p>
            <a:pPr>
              <a:buFont typeface="Arial" panose="020B0604020202020204" pitchFamily="34" charset="0"/>
              <a:buChar char="•"/>
            </a:pPr>
            <a:r>
              <a:rPr lang="en-GB" dirty="0"/>
              <a:t>functional units?</a:t>
            </a:r>
          </a:p>
          <a:p>
            <a:pPr>
              <a:buFont typeface="Arial" panose="020B0604020202020204" pitchFamily="34" charset="0"/>
              <a:buChar char="•"/>
            </a:pPr>
            <a:r>
              <a:rPr lang="en-GB" dirty="0"/>
              <a:t>additional data forwarding paths?</a:t>
            </a:r>
          </a:p>
          <a:p>
            <a:endParaRPr lang="en-GB" dirty="0"/>
          </a:p>
          <a:p>
            <a:endParaRPr lang="en-US" dirty="0"/>
          </a:p>
        </p:txBody>
      </p:sp>
    </p:spTree>
    <p:extLst>
      <p:ext uri="{BB962C8B-B14F-4D97-AF65-F5344CB8AC3E}">
        <p14:creationId xmlns:p14="http://schemas.microsoft.com/office/powerpoint/2010/main" val="266672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In-order Superscalar Processors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We can create a simple (2-way) superscalar processor with a few changes to our scalar pipeline.</a:t>
            </a:r>
          </a:p>
          <a:p>
            <a:pPr>
              <a:buFont typeface="Arial" panose="020B0604020202020204" pitchFamily="34" charset="0"/>
              <a:buChar char="•"/>
            </a:pPr>
            <a:r>
              <a:rPr lang="en-GB" dirty="0"/>
              <a:t>We will fetch and decode multiple instructions per cycle.</a:t>
            </a:r>
          </a:p>
          <a:p>
            <a:pPr>
              <a:buFont typeface="Arial" panose="020B0604020202020204" pitchFamily="34" charset="0"/>
              <a:buChar char="•"/>
            </a:pPr>
            <a:r>
              <a:rPr lang="en-GB" dirty="0"/>
              <a:t>Instructions are sent to functional units in program order (in-order issue).</a:t>
            </a:r>
          </a:p>
          <a:p>
            <a:pPr>
              <a:buFont typeface="Arial" panose="020B0604020202020204" pitchFamily="34" charset="0"/>
              <a:buChar char="•"/>
            </a:pPr>
            <a:r>
              <a:rPr lang="en-GB" dirty="0"/>
              <a:t>We will issue and execute instructions in parallel if we can.</a:t>
            </a:r>
          </a:p>
          <a:p>
            <a:pPr>
              <a:buFont typeface="Arial" panose="020B0604020202020204" pitchFamily="34" charset="0"/>
              <a:buChar char="•"/>
            </a:pPr>
            <a:r>
              <a:rPr lang="en-GB" dirty="0"/>
              <a:t>If we can’t issue two instructions together, we simply issue one and then try to issue the waiting instruction on the next cycle.</a:t>
            </a:r>
          </a:p>
          <a:p>
            <a:endParaRPr lang="en-GB" dirty="0"/>
          </a:p>
        </p:txBody>
      </p:sp>
    </p:spTree>
    <p:extLst>
      <p:ext uri="{BB962C8B-B14F-4D97-AF65-F5344CB8AC3E}">
        <p14:creationId xmlns:p14="http://schemas.microsoft.com/office/powerpoint/2010/main" val="3296516206"/>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http://purl.org/dc/terms/"/>
    <ds:schemaRef ds:uri="http://www.w3.org/XML/1998/namespace"/>
    <ds:schemaRef ds:uri="http://schemas.microsoft.com/office/2006/documentManagement/types"/>
    <ds:schemaRef ds:uri="5602b56c-42e3-46dd-be85-b5975c744898"/>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81b3c636-2c1a-4a05-9492-676b008f308a"/>
    <ds:schemaRef ds:uri="http://purl.org/dc/dcmitype/"/>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10322</Words>
  <Application>Microsoft Office PowerPoint</Application>
  <PresentationFormat>Widescreen</PresentationFormat>
  <Paragraphs>1000</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Courier New</vt:lpstr>
      <vt:lpstr>Wingdings</vt:lpstr>
      <vt:lpstr>Arm_PPT_Public</vt:lpstr>
      <vt:lpstr>Exploiting Instruction-level Parallelism</vt:lpstr>
      <vt:lpstr>Module Syllabus</vt:lpstr>
      <vt:lpstr>Recap: Non-pipelined and Pipelined Processors</vt:lpstr>
      <vt:lpstr>Superpipelined and Superscalar Processors</vt:lpstr>
      <vt:lpstr>Superpipelined and Superscalar Processors</vt:lpstr>
      <vt:lpstr>Superpipelined and Superscalar Processors</vt:lpstr>
      <vt:lpstr>Superpipelined and Superscalar Processors</vt:lpstr>
      <vt:lpstr>Instruction-level Parallelism (ILP)</vt:lpstr>
      <vt:lpstr>Simple In-order Superscalar Processors</vt:lpstr>
      <vt:lpstr>Simple In-order Superscalar Processor</vt:lpstr>
      <vt:lpstr>Arm Cortex-A55</vt:lpstr>
      <vt:lpstr>Issue Slots</vt:lpstr>
      <vt:lpstr>Exposing and Exploiting More ILP</vt:lpstr>
      <vt:lpstr>A Generic Superscalar Processor</vt:lpstr>
      <vt:lpstr>A Generic Superscalar Processor</vt:lpstr>
      <vt:lpstr>Superscalar Processors: Instruction Fetch</vt:lpstr>
      <vt:lpstr>Superscalar Processors: Instruction Fetch</vt:lpstr>
      <vt:lpstr>Superscalar Processors: Register Renaming</vt:lpstr>
      <vt:lpstr>Superscalar Processors: Register Renaming</vt:lpstr>
      <vt:lpstr>Superscalar Processors: Register Renaming</vt:lpstr>
      <vt:lpstr>A Generic Superscalar Processor</vt:lpstr>
      <vt:lpstr>Superscalar Processors: Register Renaming</vt:lpstr>
      <vt:lpstr>Superscalar Processors: Register Renaming</vt:lpstr>
      <vt:lpstr>Superscalar Processors: Register Renaming</vt:lpstr>
      <vt:lpstr>Superscalar Processors: Register Renaming</vt:lpstr>
      <vt:lpstr>Superscalar Processors: Register Renaming</vt:lpstr>
      <vt:lpstr>A Generic Superscalar Processor</vt:lpstr>
      <vt:lpstr>Superscalar Processors: Register Data Flow </vt:lpstr>
      <vt:lpstr>Superscalar Processors: Register Data Flow </vt:lpstr>
      <vt:lpstr>Superscalar Processors: Register Data Flow </vt:lpstr>
      <vt:lpstr>Superscalar Processors: Register Data Flow </vt:lpstr>
      <vt:lpstr>Superscalar Processors: Register Data Flow </vt:lpstr>
      <vt:lpstr>Superscalar Processors: Register Data Flow </vt:lpstr>
      <vt:lpstr>Superscalar Processors: Register Data Flow </vt:lpstr>
      <vt:lpstr>Superscalar Processors: Register Data Flow </vt:lpstr>
      <vt:lpstr>Superscalar Processors: Instruction Issue</vt:lpstr>
      <vt:lpstr>Example: A Distributed Instruction Window (Arm Cortex-A75)</vt:lpstr>
      <vt:lpstr>A Generic Superscalar Processor</vt:lpstr>
      <vt:lpstr>Superscalar Processors: Data Forwarding (Bypass) Network</vt:lpstr>
      <vt:lpstr>Superscalar Processors: Loads and Stores</vt:lpstr>
      <vt:lpstr>Superscalar Processors: Loads and Stores</vt:lpstr>
      <vt:lpstr>Superscalar Processors: Loads and Stores</vt:lpstr>
      <vt:lpstr>Superscalar Processors: Loads and Stores</vt:lpstr>
      <vt:lpstr>Superscalar Processors: Loads and Stores</vt:lpstr>
      <vt:lpstr>Superscalar Processors: Exceptions and Speculation</vt:lpstr>
      <vt:lpstr>Superscalar Processors: Exceptions and Speculation</vt:lpstr>
      <vt:lpstr>Superscalar Processors: The Reorder Buffer</vt:lpstr>
      <vt:lpstr>Superscalar Processors: The Reorder Buffer</vt:lpstr>
      <vt:lpstr>Superscalar Processors: The Reorder Buffer</vt:lpstr>
      <vt:lpstr>Superscalar Processors: Unified Register File A pproach</vt:lpstr>
      <vt:lpstr>Superscalar Processors: Unified Register File Approach</vt:lpstr>
      <vt:lpstr>Superscalar Processors: Handling Mispredicted Branches</vt:lpstr>
      <vt:lpstr>Example: Putting It All Together (Cortex-A77, 2019)</vt:lpstr>
      <vt:lpstr>PowerPoint Presentation</vt:lpstr>
      <vt:lpstr>Limits to Superscalar Processors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2021-11-30T12:20:46Z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