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1"/>
  </p:notesMasterIdLst>
  <p:handoutMasterIdLst>
    <p:handoutMasterId r:id="rId42"/>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3" autoAdjust="0"/>
    <p:restoredTop sz="73174" autoAdjust="0"/>
  </p:normalViewPr>
  <p:slideViewPr>
    <p:cSldViewPr snapToGrid="0">
      <p:cViewPr varScale="1">
        <p:scale>
          <a:sx n="117" d="100"/>
          <a:sy n="117" d="100"/>
        </p:scale>
        <p:origin x="205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C2CB0-A2A4-4A27-81ED-F314594E766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43BDD27-1A81-4518-8CA3-7EFF6FF215A1}">
      <dgm:prSet/>
      <dgm:spPr/>
      <dgm:t>
        <a:bodyPr/>
        <a:lstStyle/>
        <a:p>
          <a:r>
            <a:rPr lang="en-GB" dirty="0"/>
            <a:t>Memory</a:t>
          </a:r>
        </a:p>
      </dgm:t>
    </dgm:pt>
    <dgm:pt modelId="{955C0B90-1665-46C0-9F7C-922DA18FA44C}" type="parTrans" cxnId="{4B48D8F6-4F1D-4CAB-AAC0-B55D4A158F0D}">
      <dgm:prSet/>
      <dgm:spPr/>
      <dgm:t>
        <a:bodyPr/>
        <a:lstStyle/>
        <a:p>
          <a:endParaRPr lang="en-GB"/>
        </a:p>
      </dgm:t>
    </dgm:pt>
    <dgm:pt modelId="{6A985E69-E74A-4DFC-8AE1-507016C141DD}" type="sibTrans" cxnId="{4B48D8F6-4F1D-4CAB-AAC0-B55D4A158F0D}">
      <dgm:prSet/>
      <dgm:spPr/>
      <dgm:t>
        <a:bodyPr/>
        <a:lstStyle/>
        <a:p>
          <a:endParaRPr lang="en-GB"/>
        </a:p>
      </dgm:t>
    </dgm:pt>
    <dgm:pt modelId="{C7E084ED-4409-4D07-9610-8E6A09D6E214}">
      <dgm:prSet/>
      <dgm:spPr/>
      <dgm:t>
        <a:bodyPr/>
        <a:lstStyle/>
        <a:p>
          <a:r>
            <a:rPr lang="en-GB" dirty="0"/>
            <a:t>Volatile memory</a:t>
          </a:r>
        </a:p>
      </dgm:t>
    </dgm:pt>
    <dgm:pt modelId="{9D300DC2-49B9-4B9F-A1D4-C4D6F42C2E1B}" type="parTrans" cxnId="{17679935-C650-4B46-B164-1546A85CE091}">
      <dgm:prSet/>
      <dgm:spPr/>
      <dgm:t>
        <a:bodyPr/>
        <a:lstStyle/>
        <a:p>
          <a:endParaRPr lang="en-GB"/>
        </a:p>
      </dgm:t>
    </dgm:pt>
    <dgm:pt modelId="{0523EADC-4DE5-4943-864D-9BDAF0B86A56}" type="sibTrans" cxnId="{17679935-C650-4B46-B164-1546A85CE091}">
      <dgm:prSet/>
      <dgm:spPr/>
      <dgm:t>
        <a:bodyPr/>
        <a:lstStyle/>
        <a:p>
          <a:endParaRPr lang="en-GB"/>
        </a:p>
      </dgm:t>
    </dgm:pt>
    <dgm:pt modelId="{043119B2-DAB7-4656-9D14-713F8E73927F}">
      <dgm:prSet/>
      <dgm:spPr/>
      <dgm:t>
        <a:bodyPr/>
        <a:lstStyle/>
        <a:p>
          <a:r>
            <a:rPr lang="en-GB" dirty="0"/>
            <a:t>Static RAM (SRAM)</a:t>
          </a:r>
        </a:p>
      </dgm:t>
    </dgm:pt>
    <dgm:pt modelId="{FCB7985D-8439-4A66-A560-6FAEFDED83A2}" type="parTrans" cxnId="{2F1A4B52-68B6-47E7-8285-DDF4D496992A}">
      <dgm:prSet/>
      <dgm:spPr/>
      <dgm:t>
        <a:bodyPr/>
        <a:lstStyle/>
        <a:p>
          <a:endParaRPr lang="en-GB"/>
        </a:p>
      </dgm:t>
    </dgm:pt>
    <dgm:pt modelId="{D91DD455-08EA-4E6B-823E-A6889712A5CB}" type="sibTrans" cxnId="{2F1A4B52-68B6-47E7-8285-DDF4D496992A}">
      <dgm:prSet/>
      <dgm:spPr/>
      <dgm:t>
        <a:bodyPr/>
        <a:lstStyle/>
        <a:p>
          <a:endParaRPr lang="en-GB"/>
        </a:p>
      </dgm:t>
    </dgm:pt>
    <dgm:pt modelId="{586995B6-D010-459A-A0A3-93E4178745E5}">
      <dgm:prSet/>
      <dgm:spPr/>
      <dgm:t>
        <a:bodyPr/>
        <a:lstStyle/>
        <a:p>
          <a:r>
            <a:rPr lang="en-GB" dirty="0"/>
            <a:t>Dynamic RAM (DRAM)</a:t>
          </a:r>
        </a:p>
      </dgm:t>
    </dgm:pt>
    <dgm:pt modelId="{AAFB0F20-4A2C-4792-A9E0-EB9BFC9BBDE9}" type="parTrans" cxnId="{6E42A218-4C93-4FE3-94EA-0447294094D5}">
      <dgm:prSet/>
      <dgm:spPr/>
      <dgm:t>
        <a:bodyPr/>
        <a:lstStyle/>
        <a:p>
          <a:endParaRPr lang="en-GB"/>
        </a:p>
      </dgm:t>
    </dgm:pt>
    <dgm:pt modelId="{139C69FA-0AD8-432B-8DE0-E1A146553F62}" type="sibTrans" cxnId="{6E42A218-4C93-4FE3-94EA-0447294094D5}">
      <dgm:prSet/>
      <dgm:spPr/>
      <dgm:t>
        <a:bodyPr/>
        <a:lstStyle/>
        <a:p>
          <a:endParaRPr lang="en-GB"/>
        </a:p>
      </dgm:t>
    </dgm:pt>
    <dgm:pt modelId="{E1554AD5-6204-42B6-BCC4-F672104EDAD6}">
      <dgm:prSet/>
      <dgm:spPr/>
      <dgm:t>
        <a:bodyPr/>
        <a:lstStyle/>
        <a:p>
          <a:r>
            <a:rPr lang="en-GB" dirty="0"/>
            <a:t>Non-volatile Memory</a:t>
          </a:r>
        </a:p>
      </dgm:t>
    </dgm:pt>
    <dgm:pt modelId="{D645F026-723C-4AF3-9346-BA9981462904}" type="parTrans" cxnId="{92723972-B646-401B-8410-79940B486326}">
      <dgm:prSet/>
      <dgm:spPr/>
      <dgm:t>
        <a:bodyPr/>
        <a:lstStyle/>
        <a:p>
          <a:endParaRPr lang="en-GB"/>
        </a:p>
      </dgm:t>
    </dgm:pt>
    <dgm:pt modelId="{F9D50808-23CE-4761-B8FC-647A4BCA6ADE}" type="sibTrans" cxnId="{92723972-B646-401B-8410-79940B486326}">
      <dgm:prSet/>
      <dgm:spPr/>
      <dgm:t>
        <a:bodyPr/>
        <a:lstStyle/>
        <a:p>
          <a:endParaRPr lang="en-GB"/>
        </a:p>
      </dgm:t>
    </dgm:pt>
    <dgm:pt modelId="{14F29C6A-A04C-4B18-BD8D-7A3A0D506F91}">
      <dgm:prSet/>
      <dgm:spPr/>
      <dgm:t>
        <a:bodyPr/>
        <a:lstStyle/>
        <a:p>
          <a:r>
            <a:rPr lang="en-GB" dirty="0"/>
            <a:t>Read Only Memory (ROM)</a:t>
          </a:r>
        </a:p>
      </dgm:t>
    </dgm:pt>
    <dgm:pt modelId="{1A471537-B0DB-4D7A-988E-3980CD2463AA}" type="parTrans" cxnId="{14B1CAB7-C842-4E93-BBBE-C6DD5FADCD22}">
      <dgm:prSet/>
      <dgm:spPr/>
      <dgm:t>
        <a:bodyPr/>
        <a:lstStyle/>
        <a:p>
          <a:endParaRPr lang="en-GB"/>
        </a:p>
      </dgm:t>
    </dgm:pt>
    <dgm:pt modelId="{4EA7D001-1527-48D3-B728-A83304369BB8}" type="sibTrans" cxnId="{14B1CAB7-C842-4E93-BBBE-C6DD5FADCD22}">
      <dgm:prSet/>
      <dgm:spPr/>
      <dgm:t>
        <a:bodyPr/>
        <a:lstStyle/>
        <a:p>
          <a:endParaRPr lang="en-GB"/>
        </a:p>
      </dgm:t>
    </dgm:pt>
    <dgm:pt modelId="{36A75203-BAB2-488E-BA72-D2956DD1D6EE}">
      <dgm:prSet/>
      <dgm:spPr/>
      <dgm:t>
        <a:bodyPr/>
        <a:lstStyle/>
        <a:p>
          <a:r>
            <a:rPr lang="en-GB" dirty="0"/>
            <a:t>Erasable Programmable ROM (EPROM) </a:t>
          </a:r>
        </a:p>
      </dgm:t>
    </dgm:pt>
    <dgm:pt modelId="{B81B611B-92F4-40E6-BF87-D7629AB84376}" type="parTrans" cxnId="{3F36E06E-49A5-4CD2-8EA7-5409F115E830}">
      <dgm:prSet/>
      <dgm:spPr/>
      <dgm:t>
        <a:bodyPr/>
        <a:lstStyle/>
        <a:p>
          <a:endParaRPr lang="en-GB"/>
        </a:p>
      </dgm:t>
    </dgm:pt>
    <dgm:pt modelId="{4ECEF382-DBA5-4DD2-B54E-853B258FBDA4}" type="sibTrans" cxnId="{3F36E06E-49A5-4CD2-8EA7-5409F115E830}">
      <dgm:prSet/>
      <dgm:spPr/>
      <dgm:t>
        <a:bodyPr/>
        <a:lstStyle/>
        <a:p>
          <a:endParaRPr lang="en-GB"/>
        </a:p>
      </dgm:t>
    </dgm:pt>
    <dgm:pt modelId="{1D32509A-6BF0-4E36-B41B-2CB63402978D}">
      <dgm:prSet/>
      <dgm:spPr/>
      <dgm:t>
        <a:bodyPr/>
        <a:lstStyle/>
        <a:p>
          <a:r>
            <a:rPr lang="en-GB" dirty="0"/>
            <a:t>Electrically Erasable Programmable ROM (EEPROM)</a:t>
          </a:r>
        </a:p>
      </dgm:t>
    </dgm:pt>
    <dgm:pt modelId="{1F29E34A-66A9-465D-A8FC-7E32F76F6BB8}" type="parTrans" cxnId="{7C677CC6-0334-4E0E-94DF-27A8E59BAC57}">
      <dgm:prSet/>
      <dgm:spPr/>
      <dgm:t>
        <a:bodyPr/>
        <a:lstStyle/>
        <a:p>
          <a:endParaRPr lang="en-GB"/>
        </a:p>
      </dgm:t>
    </dgm:pt>
    <dgm:pt modelId="{72B7C847-1EAE-4E6B-94A8-0CA28910C588}" type="sibTrans" cxnId="{7C677CC6-0334-4E0E-94DF-27A8E59BAC57}">
      <dgm:prSet/>
      <dgm:spPr/>
      <dgm:t>
        <a:bodyPr/>
        <a:lstStyle/>
        <a:p>
          <a:endParaRPr lang="en-GB"/>
        </a:p>
      </dgm:t>
    </dgm:pt>
    <dgm:pt modelId="{781C77C7-7DC8-4F5B-9A87-FEC867058A41}">
      <dgm:prSet/>
      <dgm:spPr/>
      <dgm:t>
        <a:bodyPr/>
        <a:lstStyle/>
        <a:p>
          <a:r>
            <a:rPr lang="en-GB" dirty="0"/>
            <a:t>Mechanical Storage</a:t>
          </a:r>
        </a:p>
      </dgm:t>
    </dgm:pt>
    <dgm:pt modelId="{5E2C2134-B5CC-47C0-BEE6-C7771D889F3B}" type="parTrans" cxnId="{30DA6D52-7D5B-40A1-8F1B-3364200BA4EB}">
      <dgm:prSet/>
      <dgm:spPr/>
      <dgm:t>
        <a:bodyPr/>
        <a:lstStyle/>
        <a:p>
          <a:endParaRPr lang="en-GB"/>
        </a:p>
      </dgm:t>
    </dgm:pt>
    <dgm:pt modelId="{7ED302A8-088E-4943-9423-D47554458F7E}" type="sibTrans" cxnId="{30DA6D52-7D5B-40A1-8F1B-3364200BA4EB}">
      <dgm:prSet/>
      <dgm:spPr/>
      <dgm:t>
        <a:bodyPr/>
        <a:lstStyle/>
        <a:p>
          <a:endParaRPr lang="en-GB"/>
        </a:p>
      </dgm:t>
    </dgm:pt>
    <dgm:pt modelId="{169E55BA-6164-4A37-B7B3-9C87B8067454}">
      <dgm:prSet/>
      <dgm:spPr/>
      <dgm:t>
        <a:bodyPr/>
        <a:lstStyle/>
        <a:p>
          <a:r>
            <a:rPr lang="en-GB" dirty="0"/>
            <a:t>Hard Drive</a:t>
          </a:r>
        </a:p>
      </dgm:t>
    </dgm:pt>
    <dgm:pt modelId="{F756EDA5-C7B1-48C3-BACE-39B97EB80C2E}" type="parTrans" cxnId="{CDC015A1-355B-4FB1-A0AC-3450D73FBEF5}">
      <dgm:prSet/>
      <dgm:spPr/>
      <dgm:t>
        <a:bodyPr/>
        <a:lstStyle/>
        <a:p>
          <a:endParaRPr lang="en-GB"/>
        </a:p>
      </dgm:t>
    </dgm:pt>
    <dgm:pt modelId="{86C52D23-A74E-4B7D-8ECB-0A876F52433F}" type="sibTrans" cxnId="{CDC015A1-355B-4FB1-A0AC-3450D73FBEF5}">
      <dgm:prSet/>
      <dgm:spPr/>
      <dgm:t>
        <a:bodyPr/>
        <a:lstStyle/>
        <a:p>
          <a:endParaRPr lang="en-GB"/>
        </a:p>
      </dgm:t>
    </dgm:pt>
    <dgm:pt modelId="{E8D29D4C-372E-4B04-B95C-07785D1BBD5D}">
      <dgm:prSet/>
      <dgm:spPr/>
      <dgm:t>
        <a:bodyPr/>
        <a:lstStyle/>
        <a:p>
          <a:r>
            <a:rPr lang="en-GB" b="0" i="0" dirty="0"/>
            <a:t>Random-Access</a:t>
          </a:r>
          <a:endParaRPr lang="en-GB" b="0" dirty="0"/>
        </a:p>
      </dgm:t>
    </dgm:pt>
    <dgm:pt modelId="{4DA3953B-BFDA-41A2-A3E3-0B569858DC30}" type="parTrans" cxnId="{2A0A99AD-44AD-404C-B31B-2E96FB5CE069}">
      <dgm:prSet/>
      <dgm:spPr/>
      <dgm:t>
        <a:bodyPr/>
        <a:lstStyle/>
        <a:p>
          <a:endParaRPr lang="en-GB"/>
        </a:p>
      </dgm:t>
    </dgm:pt>
    <dgm:pt modelId="{8C97B94B-C5F7-493C-B9E2-9528AC7F823D}" type="sibTrans" cxnId="{2A0A99AD-44AD-404C-B31B-2E96FB5CE069}">
      <dgm:prSet/>
      <dgm:spPr/>
      <dgm:t>
        <a:bodyPr/>
        <a:lstStyle/>
        <a:p>
          <a:endParaRPr lang="en-GB"/>
        </a:p>
      </dgm:t>
    </dgm:pt>
    <dgm:pt modelId="{E5630861-FEEA-489B-AB83-7C267AC7638A}">
      <dgm:prSet/>
      <dgm:spPr/>
      <dgm:t>
        <a:bodyPr/>
        <a:lstStyle/>
        <a:p>
          <a:r>
            <a:rPr lang="en-GB" dirty="0"/>
            <a:t>Magnetic Tape</a:t>
          </a:r>
        </a:p>
      </dgm:t>
    </dgm:pt>
    <dgm:pt modelId="{7643DD44-3008-40F3-8117-AE3489EA9C09}" type="parTrans" cxnId="{74811C3E-2D62-4456-A9BE-4F23189A3A80}">
      <dgm:prSet/>
      <dgm:spPr/>
      <dgm:t>
        <a:bodyPr/>
        <a:lstStyle/>
        <a:p>
          <a:endParaRPr lang="en-GB"/>
        </a:p>
      </dgm:t>
    </dgm:pt>
    <dgm:pt modelId="{903EDEEC-2EF8-41EA-92CE-1E1C4BFD571F}" type="sibTrans" cxnId="{74811C3E-2D62-4456-A9BE-4F23189A3A80}">
      <dgm:prSet/>
      <dgm:spPr/>
      <dgm:t>
        <a:bodyPr/>
        <a:lstStyle/>
        <a:p>
          <a:endParaRPr lang="en-GB"/>
        </a:p>
      </dgm:t>
    </dgm:pt>
    <dgm:pt modelId="{7ACAD37F-B607-4055-B57D-23BEB1D1C102}">
      <dgm:prSet/>
      <dgm:spPr/>
      <dgm:t>
        <a:bodyPr/>
        <a:lstStyle/>
        <a:p>
          <a:r>
            <a:rPr lang="en-GB" u="none" dirty="0"/>
            <a:t>Optical Disc</a:t>
          </a:r>
        </a:p>
      </dgm:t>
    </dgm:pt>
    <dgm:pt modelId="{A3FBD6A7-963D-47C3-9B0E-88D69153D6A5}" type="parTrans" cxnId="{ACE498C3-9D07-4EE9-8DD9-7D324F5B54E1}">
      <dgm:prSet/>
      <dgm:spPr/>
      <dgm:t>
        <a:bodyPr/>
        <a:lstStyle/>
        <a:p>
          <a:endParaRPr lang="en-GB"/>
        </a:p>
      </dgm:t>
    </dgm:pt>
    <dgm:pt modelId="{8A7AB185-5F16-4B16-AE6E-177ED5B79880}" type="sibTrans" cxnId="{ACE498C3-9D07-4EE9-8DD9-7D324F5B54E1}">
      <dgm:prSet/>
      <dgm:spPr/>
      <dgm:t>
        <a:bodyPr/>
        <a:lstStyle/>
        <a:p>
          <a:endParaRPr lang="en-GB"/>
        </a:p>
      </dgm:t>
    </dgm:pt>
    <dgm:pt modelId="{E4BE510D-9A06-3842-8071-E7CACF1FEC7E}">
      <dgm:prSet/>
      <dgm:spPr/>
      <dgm:t>
        <a:bodyPr/>
        <a:lstStyle/>
        <a:p>
          <a:r>
            <a:rPr lang="en-GB" b="0" i="0" dirty="0"/>
            <a:t>Flash Memory</a:t>
          </a:r>
          <a:endParaRPr lang="en-GB" b="0" dirty="0"/>
        </a:p>
      </dgm:t>
    </dgm:pt>
    <dgm:pt modelId="{4A77A0B8-B948-F544-949D-DB56C9E97325}" type="parTrans" cxnId="{6EB3104A-29AD-2449-B597-DBB4D2FD197E}">
      <dgm:prSet/>
      <dgm:spPr/>
      <dgm:t>
        <a:bodyPr/>
        <a:lstStyle/>
        <a:p>
          <a:endParaRPr lang="en-GB"/>
        </a:p>
      </dgm:t>
    </dgm:pt>
    <dgm:pt modelId="{AD3C8CD3-639D-1743-8613-DBA54EAF757C}" type="sibTrans" cxnId="{6EB3104A-29AD-2449-B597-DBB4D2FD197E}">
      <dgm:prSet/>
      <dgm:spPr/>
      <dgm:t>
        <a:bodyPr/>
        <a:lstStyle/>
        <a:p>
          <a:endParaRPr lang="en-GB"/>
        </a:p>
      </dgm:t>
    </dgm:pt>
    <dgm:pt modelId="{33244FFA-ED7F-D747-90C9-2B5910902DDE}">
      <dgm:prSet/>
      <dgm:spPr/>
      <dgm:t>
        <a:bodyPr/>
        <a:lstStyle/>
        <a:p>
          <a:r>
            <a:rPr lang="en-GB" b="0" dirty="0"/>
            <a:t>New Technologies, e.g. PCM, ReRAM, STT-MRAM</a:t>
          </a:r>
        </a:p>
      </dgm:t>
    </dgm:pt>
    <dgm:pt modelId="{921F8849-3CBF-D34B-8DC0-648E4EB2928D}" type="parTrans" cxnId="{1BB87E05-8AA5-F248-BFDB-F51344A0F49A}">
      <dgm:prSet/>
      <dgm:spPr/>
      <dgm:t>
        <a:bodyPr/>
        <a:lstStyle/>
        <a:p>
          <a:endParaRPr lang="en-GB"/>
        </a:p>
      </dgm:t>
    </dgm:pt>
    <dgm:pt modelId="{23DDC41F-FE57-0943-B2D1-2749609F1ED3}" type="sibTrans" cxnId="{1BB87E05-8AA5-F248-BFDB-F51344A0F49A}">
      <dgm:prSet/>
      <dgm:spPr/>
      <dgm:t>
        <a:bodyPr/>
        <a:lstStyle/>
        <a:p>
          <a:endParaRPr lang="en-GB"/>
        </a:p>
      </dgm:t>
    </dgm:pt>
    <dgm:pt modelId="{3C927853-F2EE-4773-894B-5563C7309E28}" type="pres">
      <dgm:prSet presAssocID="{5F5C2CB0-A2A4-4A27-81ED-F314594E7661}" presName="hierChild1" presStyleCnt="0">
        <dgm:presLayoutVars>
          <dgm:orgChart val="1"/>
          <dgm:chPref val="1"/>
          <dgm:dir/>
          <dgm:animOne val="branch"/>
          <dgm:animLvl val="lvl"/>
          <dgm:resizeHandles/>
        </dgm:presLayoutVars>
      </dgm:prSet>
      <dgm:spPr/>
    </dgm:pt>
    <dgm:pt modelId="{988FA436-96EC-4560-8FE9-4DFD2D812DE9}" type="pres">
      <dgm:prSet presAssocID="{A43BDD27-1A81-4518-8CA3-7EFF6FF215A1}" presName="hierRoot1" presStyleCnt="0">
        <dgm:presLayoutVars>
          <dgm:hierBranch val="init"/>
        </dgm:presLayoutVars>
      </dgm:prSet>
      <dgm:spPr/>
    </dgm:pt>
    <dgm:pt modelId="{6B4D5626-9870-4D6B-BAAE-D6B2ECAEF1C2}" type="pres">
      <dgm:prSet presAssocID="{A43BDD27-1A81-4518-8CA3-7EFF6FF215A1}" presName="rootComposite1" presStyleCnt="0"/>
      <dgm:spPr/>
    </dgm:pt>
    <dgm:pt modelId="{BB4E6188-7459-4BB7-A370-3C87DBBA79AF}" type="pres">
      <dgm:prSet presAssocID="{A43BDD27-1A81-4518-8CA3-7EFF6FF215A1}" presName="rootText1" presStyleLbl="node0" presStyleIdx="0" presStyleCnt="1">
        <dgm:presLayoutVars>
          <dgm:chPref val="3"/>
        </dgm:presLayoutVars>
      </dgm:prSet>
      <dgm:spPr/>
    </dgm:pt>
    <dgm:pt modelId="{C25C4BD1-00FA-4AE8-81CF-A6CBC4A98761}" type="pres">
      <dgm:prSet presAssocID="{A43BDD27-1A81-4518-8CA3-7EFF6FF215A1}" presName="rootConnector1" presStyleLbl="node1" presStyleIdx="0" presStyleCnt="0"/>
      <dgm:spPr/>
    </dgm:pt>
    <dgm:pt modelId="{49AFA02F-EC75-478B-B5BD-F9E7EF0DDC36}" type="pres">
      <dgm:prSet presAssocID="{A43BDD27-1A81-4518-8CA3-7EFF6FF215A1}" presName="hierChild2" presStyleCnt="0"/>
      <dgm:spPr/>
    </dgm:pt>
    <dgm:pt modelId="{0EA9AF9D-D013-4DD4-945B-6EDC8606617A}" type="pres">
      <dgm:prSet presAssocID="{9D300DC2-49B9-4B9F-A1D4-C4D6F42C2E1B}" presName="Name37" presStyleLbl="parChTrans1D2" presStyleIdx="0" presStyleCnt="2"/>
      <dgm:spPr/>
    </dgm:pt>
    <dgm:pt modelId="{61510019-2F8E-48C8-81AC-6DB922674B47}" type="pres">
      <dgm:prSet presAssocID="{C7E084ED-4409-4D07-9610-8E6A09D6E214}" presName="hierRoot2" presStyleCnt="0">
        <dgm:presLayoutVars>
          <dgm:hierBranch val="init"/>
        </dgm:presLayoutVars>
      </dgm:prSet>
      <dgm:spPr/>
    </dgm:pt>
    <dgm:pt modelId="{BA96A7E6-7805-4578-A12B-D4ECAB9A0A97}" type="pres">
      <dgm:prSet presAssocID="{C7E084ED-4409-4D07-9610-8E6A09D6E214}" presName="rootComposite" presStyleCnt="0"/>
      <dgm:spPr/>
    </dgm:pt>
    <dgm:pt modelId="{ADD45153-B2A5-4297-A818-E8343C6AFCCC}" type="pres">
      <dgm:prSet presAssocID="{C7E084ED-4409-4D07-9610-8E6A09D6E214}" presName="rootText" presStyleLbl="node2" presStyleIdx="0" presStyleCnt="2">
        <dgm:presLayoutVars>
          <dgm:chPref val="3"/>
        </dgm:presLayoutVars>
      </dgm:prSet>
      <dgm:spPr/>
    </dgm:pt>
    <dgm:pt modelId="{2C01AC0D-B361-46A0-91AE-9CBAA54B363A}" type="pres">
      <dgm:prSet presAssocID="{C7E084ED-4409-4D07-9610-8E6A09D6E214}" presName="rootConnector" presStyleLbl="node2" presStyleIdx="0" presStyleCnt="2"/>
      <dgm:spPr/>
    </dgm:pt>
    <dgm:pt modelId="{88C9C985-A1DC-4489-B682-B9B15689CA03}" type="pres">
      <dgm:prSet presAssocID="{C7E084ED-4409-4D07-9610-8E6A09D6E214}" presName="hierChild4" presStyleCnt="0"/>
      <dgm:spPr/>
    </dgm:pt>
    <dgm:pt modelId="{9A2232EE-ACF4-494A-936C-0C08D5C630FF}" type="pres">
      <dgm:prSet presAssocID="{FCB7985D-8439-4A66-A560-6FAEFDED83A2}" presName="Name37" presStyleLbl="parChTrans1D3" presStyleIdx="0" presStyleCnt="5"/>
      <dgm:spPr/>
    </dgm:pt>
    <dgm:pt modelId="{E13C06F5-02D2-4E2D-AC07-6C656C4F8EC1}" type="pres">
      <dgm:prSet presAssocID="{043119B2-DAB7-4656-9D14-713F8E73927F}" presName="hierRoot2" presStyleCnt="0">
        <dgm:presLayoutVars>
          <dgm:hierBranch val="init"/>
        </dgm:presLayoutVars>
      </dgm:prSet>
      <dgm:spPr/>
    </dgm:pt>
    <dgm:pt modelId="{1D258A34-50C0-4C2F-A4CB-A6D501DFE58C}" type="pres">
      <dgm:prSet presAssocID="{043119B2-DAB7-4656-9D14-713F8E73927F}" presName="rootComposite" presStyleCnt="0"/>
      <dgm:spPr/>
    </dgm:pt>
    <dgm:pt modelId="{1AF00FBC-DA49-4417-A59B-AEFD4AC2D100}" type="pres">
      <dgm:prSet presAssocID="{043119B2-DAB7-4656-9D14-713F8E73927F}" presName="rootText" presStyleLbl="node3" presStyleIdx="0" presStyleCnt="5">
        <dgm:presLayoutVars>
          <dgm:chPref val="3"/>
        </dgm:presLayoutVars>
      </dgm:prSet>
      <dgm:spPr/>
    </dgm:pt>
    <dgm:pt modelId="{6D3753AB-B17A-4E2C-9D1C-B1E182DD83C2}" type="pres">
      <dgm:prSet presAssocID="{043119B2-DAB7-4656-9D14-713F8E73927F}" presName="rootConnector" presStyleLbl="node3" presStyleIdx="0" presStyleCnt="5"/>
      <dgm:spPr/>
    </dgm:pt>
    <dgm:pt modelId="{36DBAB9E-F308-44DC-8151-D8FBBEEE4955}" type="pres">
      <dgm:prSet presAssocID="{043119B2-DAB7-4656-9D14-713F8E73927F}" presName="hierChild4" presStyleCnt="0"/>
      <dgm:spPr/>
    </dgm:pt>
    <dgm:pt modelId="{B05299CE-39A6-4711-8744-95303823D1DE}" type="pres">
      <dgm:prSet presAssocID="{043119B2-DAB7-4656-9D14-713F8E73927F}" presName="hierChild5" presStyleCnt="0"/>
      <dgm:spPr/>
    </dgm:pt>
    <dgm:pt modelId="{53135564-99F5-4D8D-A684-D14240C19DA9}" type="pres">
      <dgm:prSet presAssocID="{AAFB0F20-4A2C-4792-A9E0-EB9BFC9BBDE9}" presName="Name37" presStyleLbl="parChTrans1D3" presStyleIdx="1" presStyleCnt="5"/>
      <dgm:spPr/>
    </dgm:pt>
    <dgm:pt modelId="{9F98AF14-2F89-46CE-80E6-1C38528F9A22}" type="pres">
      <dgm:prSet presAssocID="{586995B6-D010-459A-A0A3-93E4178745E5}" presName="hierRoot2" presStyleCnt="0">
        <dgm:presLayoutVars>
          <dgm:hierBranch val="init"/>
        </dgm:presLayoutVars>
      </dgm:prSet>
      <dgm:spPr/>
    </dgm:pt>
    <dgm:pt modelId="{D9F26A41-A343-4197-9A25-F09711D84AF2}" type="pres">
      <dgm:prSet presAssocID="{586995B6-D010-459A-A0A3-93E4178745E5}" presName="rootComposite" presStyleCnt="0"/>
      <dgm:spPr/>
    </dgm:pt>
    <dgm:pt modelId="{5531F33F-36A6-434E-B1CB-5AF6C4B23CE9}" type="pres">
      <dgm:prSet presAssocID="{586995B6-D010-459A-A0A3-93E4178745E5}" presName="rootText" presStyleLbl="node3" presStyleIdx="1" presStyleCnt="5">
        <dgm:presLayoutVars>
          <dgm:chPref val="3"/>
        </dgm:presLayoutVars>
      </dgm:prSet>
      <dgm:spPr/>
    </dgm:pt>
    <dgm:pt modelId="{AA83BC4D-0DFC-403A-ACE0-02BA0475D9C4}" type="pres">
      <dgm:prSet presAssocID="{586995B6-D010-459A-A0A3-93E4178745E5}" presName="rootConnector" presStyleLbl="node3" presStyleIdx="1" presStyleCnt="5"/>
      <dgm:spPr/>
    </dgm:pt>
    <dgm:pt modelId="{838CAAA7-77B4-432E-85B6-A29320B72B62}" type="pres">
      <dgm:prSet presAssocID="{586995B6-D010-459A-A0A3-93E4178745E5}" presName="hierChild4" presStyleCnt="0"/>
      <dgm:spPr/>
    </dgm:pt>
    <dgm:pt modelId="{67FC35C7-E7DB-467A-A872-44E4B86F98F2}" type="pres">
      <dgm:prSet presAssocID="{586995B6-D010-459A-A0A3-93E4178745E5}" presName="hierChild5" presStyleCnt="0"/>
      <dgm:spPr/>
    </dgm:pt>
    <dgm:pt modelId="{1E03E2FA-12D8-4FF6-A27F-4424B3839F4A}" type="pres">
      <dgm:prSet presAssocID="{C7E084ED-4409-4D07-9610-8E6A09D6E214}" presName="hierChild5" presStyleCnt="0"/>
      <dgm:spPr/>
    </dgm:pt>
    <dgm:pt modelId="{38F462BD-DDDC-41BE-95BC-9952F96DD011}" type="pres">
      <dgm:prSet presAssocID="{D645F026-723C-4AF3-9346-BA9981462904}" presName="Name37" presStyleLbl="parChTrans1D2" presStyleIdx="1" presStyleCnt="2"/>
      <dgm:spPr/>
    </dgm:pt>
    <dgm:pt modelId="{B8034067-2A5A-45B8-88BB-321E636AEC3C}" type="pres">
      <dgm:prSet presAssocID="{E1554AD5-6204-42B6-BCC4-F672104EDAD6}" presName="hierRoot2" presStyleCnt="0">
        <dgm:presLayoutVars>
          <dgm:hierBranch val="init"/>
        </dgm:presLayoutVars>
      </dgm:prSet>
      <dgm:spPr/>
    </dgm:pt>
    <dgm:pt modelId="{FB396F2E-5811-4294-ABF3-9E8A6E22AD7E}" type="pres">
      <dgm:prSet presAssocID="{E1554AD5-6204-42B6-BCC4-F672104EDAD6}" presName="rootComposite" presStyleCnt="0"/>
      <dgm:spPr/>
    </dgm:pt>
    <dgm:pt modelId="{BFF19872-84CF-454B-B3C3-9E9427B36C49}" type="pres">
      <dgm:prSet presAssocID="{E1554AD5-6204-42B6-BCC4-F672104EDAD6}" presName="rootText" presStyleLbl="node2" presStyleIdx="1" presStyleCnt="2">
        <dgm:presLayoutVars>
          <dgm:chPref val="3"/>
        </dgm:presLayoutVars>
      </dgm:prSet>
      <dgm:spPr/>
    </dgm:pt>
    <dgm:pt modelId="{306F1C03-D43E-4768-8A38-5FA2F1C3A17C}" type="pres">
      <dgm:prSet presAssocID="{E1554AD5-6204-42B6-BCC4-F672104EDAD6}" presName="rootConnector" presStyleLbl="node2" presStyleIdx="1" presStyleCnt="2"/>
      <dgm:spPr/>
    </dgm:pt>
    <dgm:pt modelId="{AF505491-4DE3-4608-AD18-936C3A6F85E0}" type="pres">
      <dgm:prSet presAssocID="{E1554AD5-6204-42B6-BCC4-F672104EDAD6}" presName="hierChild4" presStyleCnt="0"/>
      <dgm:spPr/>
    </dgm:pt>
    <dgm:pt modelId="{9F439CDC-984D-4A8A-881F-4EB71387BF63}" type="pres">
      <dgm:prSet presAssocID="{1A471537-B0DB-4D7A-988E-3980CD2463AA}" presName="Name37" presStyleLbl="parChTrans1D3" presStyleIdx="2" presStyleCnt="5"/>
      <dgm:spPr/>
    </dgm:pt>
    <dgm:pt modelId="{0DBA04CF-66E9-4C5C-8888-1EC2659AEAF4}" type="pres">
      <dgm:prSet presAssocID="{14F29C6A-A04C-4B18-BD8D-7A3A0D506F91}" presName="hierRoot2" presStyleCnt="0">
        <dgm:presLayoutVars>
          <dgm:hierBranch val="init"/>
        </dgm:presLayoutVars>
      </dgm:prSet>
      <dgm:spPr/>
    </dgm:pt>
    <dgm:pt modelId="{87C37F33-3984-4B82-A115-B4C30C43B2A1}" type="pres">
      <dgm:prSet presAssocID="{14F29C6A-A04C-4B18-BD8D-7A3A0D506F91}" presName="rootComposite" presStyleCnt="0"/>
      <dgm:spPr/>
    </dgm:pt>
    <dgm:pt modelId="{CA87C106-2422-4D16-B843-A9290D725152}" type="pres">
      <dgm:prSet presAssocID="{14F29C6A-A04C-4B18-BD8D-7A3A0D506F91}" presName="rootText" presStyleLbl="node3" presStyleIdx="2" presStyleCnt="5">
        <dgm:presLayoutVars>
          <dgm:chPref val="3"/>
        </dgm:presLayoutVars>
      </dgm:prSet>
      <dgm:spPr/>
    </dgm:pt>
    <dgm:pt modelId="{B8CC2741-EBD5-495D-896D-64AF2F7BE147}" type="pres">
      <dgm:prSet presAssocID="{14F29C6A-A04C-4B18-BD8D-7A3A0D506F91}" presName="rootConnector" presStyleLbl="node3" presStyleIdx="2" presStyleCnt="5"/>
      <dgm:spPr/>
    </dgm:pt>
    <dgm:pt modelId="{8299D1D7-B992-4FA8-975F-9A3A061736D2}" type="pres">
      <dgm:prSet presAssocID="{14F29C6A-A04C-4B18-BD8D-7A3A0D506F91}" presName="hierChild4" presStyleCnt="0"/>
      <dgm:spPr/>
    </dgm:pt>
    <dgm:pt modelId="{AE9017C7-096E-42D8-9A07-22600870C1C2}" type="pres">
      <dgm:prSet presAssocID="{B81B611B-92F4-40E6-BF87-D7629AB84376}" presName="Name37" presStyleLbl="parChTrans1D4" presStyleIdx="0" presStyleCnt="7"/>
      <dgm:spPr/>
    </dgm:pt>
    <dgm:pt modelId="{31EA0200-27B3-40C7-AC33-E368F65E73A3}" type="pres">
      <dgm:prSet presAssocID="{36A75203-BAB2-488E-BA72-D2956DD1D6EE}" presName="hierRoot2" presStyleCnt="0">
        <dgm:presLayoutVars>
          <dgm:hierBranch val="init"/>
        </dgm:presLayoutVars>
      </dgm:prSet>
      <dgm:spPr/>
    </dgm:pt>
    <dgm:pt modelId="{9EC7CEB5-139A-4786-B204-84B31CACA83D}" type="pres">
      <dgm:prSet presAssocID="{36A75203-BAB2-488E-BA72-D2956DD1D6EE}" presName="rootComposite" presStyleCnt="0"/>
      <dgm:spPr/>
    </dgm:pt>
    <dgm:pt modelId="{D31CD91A-78A6-42CB-AA69-EE28B21BC0E6}" type="pres">
      <dgm:prSet presAssocID="{36A75203-BAB2-488E-BA72-D2956DD1D6EE}" presName="rootText" presStyleLbl="node4" presStyleIdx="0" presStyleCnt="7">
        <dgm:presLayoutVars>
          <dgm:chPref val="3"/>
        </dgm:presLayoutVars>
      </dgm:prSet>
      <dgm:spPr/>
    </dgm:pt>
    <dgm:pt modelId="{8DC0676A-ADBD-42E0-B8A5-589D1305A164}" type="pres">
      <dgm:prSet presAssocID="{36A75203-BAB2-488E-BA72-D2956DD1D6EE}" presName="rootConnector" presStyleLbl="node4" presStyleIdx="0" presStyleCnt="7"/>
      <dgm:spPr/>
    </dgm:pt>
    <dgm:pt modelId="{E53B4FBD-8E60-4177-B8D6-26FC7E25013A}" type="pres">
      <dgm:prSet presAssocID="{36A75203-BAB2-488E-BA72-D2956DD1D6EE}" presName="hierChild4" presStyleCnt="0"/>
      <dgm:spPr/>
    </dgm:pt>
    <dgm:pt modelId="{95AD376C-4355-4861-BC0D-234D0AF88C9D}" type="pres">
      <dgm:prSet presAssocID="{36A75203-BAB2-488E-BA72-D2956DD1D6EE}" presName="hierChild5" presStyleCnt="0"/>
      <dgm:spPr/>
    </dgm:pt>
    <dgm:pt modelId="{A8E0F4C2-F21A-4256-87AB-01C40F6D0C18}" type="pres">
      <dgm:prSet presAssocID="{1F29E34A-66A9-465D-A8FC-7E32F76F6BB8}" presName="Name37" presStyleLbl="parChTrans1D4" presStyleIdx="1" presStyleCnt="7"/>
      <dgm:spPr/>
    </dgm:pt>
    <dgm:pt modelId="{700F8175-DBAA-4BA3-A284-99D80F6548D0}" type="pres">
      <dgm:prSet presAssocID="{1D32509A-6BF0-4E36-B41B-2CB63402978D}" presName="hierRoot2" presStyleCnt="0">
        <dgm:presLayoutVars>
          <dgm:hierBranch val="init"/>
        </dgm:presLayoutVars>
      </dgm:prSet>
      <dgm:spPr/>
    </dgm:pt>
    <dgm:pt modelId="{903C2AF8-4B4D-4ED5-BDB9-7EBAB7D2D251}" type="pres">
      <dgm:prSet presAssocID="{1D32509A-6BF0-4E36-B41B-2CB63402978D}" presName="rootComposite" presStyleCnt="0"/>
      <dgm:spPr/>
    </dgm:pt>
    <dgm:pt modelId="{10990E70-9A57-4EB7-BFB0-075A2F4556ED}" type="pres">
      <dgm:prSet presAssocID="{1D32509A-6BF0-4E36-B41B-2CB63402978D}" presName="rootText" presStyleLbl="node4" presStyleIdx="1" presStyleCnt="7">
        <dgm:presLayoutVars>
          <dgm:chPref val="3"/>
        </dgm:presLayoutVars>
      </dgm:prSet>
      <dgm:spPr/>
    </dgm:pt>
    <dgm:pt modelId="{0C1C4D2E-B3FB-4E2C-92B0-07796E54C9FD}" type="pres">
      <dgm:prSet presAssocID="{1D32509A-6BF0-4E36-B41B-2CB63402978D}" presName="rootConnector" presStyleLbl="node4" presStyleIdx="1" presStyleCnt="7"/>
      <dgm:spPr/>
    </dgm:pt>
    <dgm:pt modelId="{2E8992EE-BF50-4F7F-A084-F15D15445001}" type="pres">
      <dgm:prSet presAssocID="{1D32509A-6BF0-4E36-B41B-2CB63402978D}" presName="hierChild4" presStyleCnt="0"/>
      <dgm:spPr/>
    </dgm:pt>
    <dgm:pt modelId="{94C015E2-4D8C-465D-8607-53F365659A91}" type="pres">
      <dgm:prSet presAssocID="{1D32509A-6BF0-4E36-B41B-2CB63402978D}" presName="hierChild5" presStyleCnt="0"/>
      <dgm:spPr/>
    </dgm:pt>
    <dgm:pt modelId="{0D9A3402-AE17-4C59-AD1A-9ED2DFBA25FA}" type="pres">
      <dgm:prSet presAssocID="{14F29C6A-A04C-4B18-BD8D-7A3A0D506F91}" presName="hierChild5" presStyleCnt="0"/>
      <dgm:spPr/>
    </dgm:pt>
    <dgm:pt modelId="{31456511-416E-48FA-9E96-C380E1A52177}" type="pres">
      <dgm:prSet presAssocID="{4DA3953B-BFDA-41A2-A3E3-0B569858DC30}" presName="Name37" presStyleLbl="parChTrans1D3" presStyleIdx="3" presStyleCnt="5"/>
      <dgm:spPr/>
    </dgm:pt>
    <dgm:pt modelId="{2EAC6173-D9A1-4984-A09A-0058A2F04346}" type="pres">
      <dgm:prSet presAssocID="{E8D29D4C-372E-4B04-B95C-07785D1BBD5D}" presName="hierRoot2" presStyleCnt="0">
        <dgm:presLayoutVars>
          <dgm:hierBranch val="init"/>
        </dgm:presLayoutVars>
      </dgm:prSet>
      <dgm:spPr/>
    </dgm:pt>
    <dgm:pt modelId="{2ECD02DE-716F-43B0-B2E2-900072C8DD0F}" type="pres">
      <dgm:prSet presAssocID="{E8D29D4C-372E-4B04-B95C-07785D1BBD5D}" presName="rootComposite" presStyleCnt="0"/>
      <dgm:spPr/>
    </dgm:pt>
    <dgm:pt modelId="{0A799900-78E4-4EC1-973A-05A9393511A7}" type="pres">
      <dgm:prSet presAssocID="{E8D29D4C-372E-4B04-B95C-07785D1BBD5D}" presName="rootText" presStyleLbl="node3" presStyleIdx="3" presStyleCnt="5">
        <dgm:presLayoutVars>
          <dgm:chPref val="3"/>
        </dgm:presLayoutVars>
      </dgm:prSet>
      <dgm:spPr/>
    </dgm:pt>
    <dgm:pt modelId="{56A950CC-884C-4A12-84F4-4A5735B65C33}" type="pres">
      <dgm:prSet presAssocID="{E8D29D4C-372E-4B04-B95C-07785D1BBD5D}" presName="rootConnector" presStyleLbl="node3" presStyleIdx="3" presStyleCnt="5"/>
      <dgm:spPr/>
    </dgm:pt>
    <dgm:pt modelId="{30917329-5D68-4950-A90E-59DFA9C676EB}" type="pres">
      <dgm:prSet presAssocID="{E8D29D4C-372E-4B04-B95C-07785D1BBD5D}" presName="hierChild4" presStyleCnt="0"/>
      <dgm:spPr/>
    </dgm:pt>
    <dgm:pt modelId="{304C9C00-23BF-B746-8A9A-9F07F3E1E880}" type="pres">
      <dgm:prSet presAssocID="{4A77A0B8-B948-F544-949D-DB56C9E97325}" presName="Name37" presStyleLbl="parChTrans1D4" presStyleIdx="2" presStyleCnt="7"/>
      <dgm:spPr/>
    </dgm:pt>
    <dgm:pt modelId="{1F34308D-6E34-B34E-89DF-B7877A0845E0}" type="pres">
      <dgm:prSet presAssocID="{E4BE510D-9A06-3842-8071-E7CACF1FEC7E}" presName="hierRoot2" presStyleCnt="0">
        <dgm:presLayoutVars>
          <dgm:hierBranch val="init"/>
        </dgm:presLayoutVars>
      </dgm:prSet>
      <dgm:spPr/>
    </dgm:pt>
    <dgm:pt modelId="{134C5212-92B1-5D41-84DC-29A30F7A5130}" type="pres">
      <dgm:prSet presAssocID="{E4BE510D-9A06-3842-8071-E7CACF1FEC7E}" presName="rootComposite" presStyleCnt="0"/>
      <dgm:spPr/>
    </dgm:pt>
    <dgm:pt modelId="{B90BBFFB-4061-314E-8058-7E73A4D5BF85}" type="pres">
      <dgm:prSet presAssocID="{E4BE510D-9A06-3842-8071-E7CACF1FEC7E}" presName="rootText" presStyleLbl="node4" presStyleIdx="2" presStyleCnt="7">
        <dgm:presLayoutVars>
          <dgm:chPref val="3"/>
        </dgm:presLayoutVars>
      </dgm:prSet>
      <dgm:spPr/>
    </dgm:pt>
    <dgm:pt modelId="{F8A1246E-B9A8-C342-8DA6-8E886F535DAD}" type="pres">
      <dgm:prSet presAssocID="{E4BE510D-9A06-3842-8071-E7CACF1FEC7E}" presName="rootConnector" presStyleLbl="node4" presStyleIdx="2" presStyleCnt="7"/>
      <dgm:spPr/>
    </dgm:pt>
    <dgm:pt modelId="{10C83A9C-7B5B-4C48-8E58-C85DDCBE3A8D}" type="pres">
      <dgm:prSet presAssocID="{E4BE510D-9A06-3842-8071-E7CACF1FEC7E}" presName="hierChild4" presStyleCnt="0"/>
      <dgm:spPr/>
    </dgm:pt>
    <dgm:pt modelId="{B4EEA51D-FB76-CE47-B98D-23E1B1DDB503}" type="pres">
      <dgm:prSet presAssocID="{E4BE510D-9A06-3842-8071-E7CACF1FEC7E}" presName="hierChild5" presStyleCnt="0"/>
      <dgm:spPr/>
    </dgm:pt>
    <dgm:pt modelId="{7C050038-B38A-5647-A4C9-E78A06EF61D0}" type="pres">
      <dgm:prSet presAssocID="{921F8849-3CBF-D34B-8DC0-648E4EB2928D}" presName="Name37" presStyleLbl="parChTrans1D4" presStyleIdx="3" presStyleCnt="7"/>
      <dgm:spPr/>
    </dgm:pt>
    <dgm:pt modelId="{88BD286E-120E-0443-B208-CBAAFBEA50E7}" type="pres">
      <dgm:prSet presAssocID="{33244FFA-ED7F-D747-90C9-2B5910902DDE}" presName="hierRoot2" presStyleCnt="0">
        <dgm:presLayoutVars>
          <dgm:hierBranch val="init"/>
        </dgm:presLayoutVars>
      </dgm:prSet>
      <dgm:spPr/>
    </dgm:pt>
    <dgm:pt modelId="{2C263698-FE37-1548-BE99-02142B156FEC}" type="pres">
      <dgm:prSet presAssocID="{33244FFA-ED7F-D747-90C9-2B5910902DDE}" presName="rootComposite" presStyleCnt="0"/>
      <dgm:spPr/>
    </dgm:pt>
    <dgm:pt modelId="{A16DA2A4-ED4C-1A4C-BD7B-0C4FC8DD2B44}" type="pres">
      <dgm:prSet presAssocID="{33244FFA-ED7F-D747-90C9-2B5910902DDE}" presName="rootText" presStyleLbl="node4" presStyleIdx="3" presStyleCnt="7">
        <dgm:presLayoutVars>
          <dgm:chPref val="3"/>
        </dgm:presLayoutVars>
      </dgm:prSet>
      <dgm:spPr/>
    </dgm:pt>
    <dgm:pt modelId="{624D2AAD-6338-024B-88C5-8B4755B392E9}" type="pres">
      <dgm:prSet presAssocID="{33244FFA-ED7F-D747-90C9-2B5910902DDE}" presName="rootConnector" presStyleLbl="node4" presStyleIdx="3" presStyleCnt="7"/>
      <dgm:spPr/>
    </dgm:pt>
    <dgm:pt modelId="{F937485C-2B38-8544-BEAB-315D0649C59D}" type="pres">
      <dgm:prSet presAssocID="{33244FFA-ED7F-D747-90C9-2B5910902DDE}" presName="hierChild4" presStyleCnt="0"/>
      <dgm:spPr/>
    </dgm:pt>
    <dgm:pt modelId="{1FD07DC8-F322-644A-B101-2372EFBA6E7B}" type="pres">
      <dgm:prSet presAssocID="{33244FFA-ED7F-D747-90C9-2B5910902DDE}" presName="hierChild5" presStyleCnt="0"/>
      <dgm:spPr/>
    </dgm:pt>
    <dgm:pt modelId="{48D81A30-248D-406B-BB5A-96F953AB4CA5}" type="pres">
      <dgm:prSet presAssocID="{E8D29D4C-372E-4B04-B95C-07785D1BBD5D}" presName="hierChild5" presStyleCnt="0"/>
      <dgm:spPr/>
    </dgm:pt>
    <dgm:pt modelId="{56A2CDA4-0BE4-4177-B1D2-AF053D6E45F6}" type="pres">
      <dgm:prSet presAssocID="{5E2C2134-B5CC-47C0-BEE6-C7771D889F3B}" presName="Name37" presStyleLbl="parChTrans1D3" presStyleIdx="4" presStyleCnt="5"/>
      <dgm:spPr/>
    </dgm:pt>
    <dgm:pt modelId="{31B962CF-C01B-48B4-B86F-CCB895AAB61F}" type="pres">
      <dgm:prSet presAssocID="{781C77C7-7DC8-4F5B-9A87-FEC867058A41}" presName="hierRoot2" presStyleCnt="0">
        <dgm:presLayoutVars>
          <dgm:hierBranch val="init"/>
        </dgm:presLayoutVars>
      </dgm:prSet>
      <dgm:spPr/>
    </dgm:pt>
    <dgm:pt modelId="{F107E7F6-5094-449A-BC47-B5AEF9CAEA86}" type="pres">
      <dgm:prSet presAssocID="{781C77C7-7DC8-4F5B-9A87-FEC867058A41}" presName="rootComposite" presStyleCnt="0"/>
      <dgm:spPr/>
    </dgm:pt>
    <dgm:pt modelId="{73469752-92AD-4D8D-B414-96930213C55A}" type="pres">
      <dgm:prSet presAssocID="{781C77C7-7DC8-4F5B-9A87-FEC867058A41}" presName="rootText" presStyleLbl="node3" presStyleIdx="4" presStyleCnt="5">
        <dgm:presLayoutVars>
          <dgm:chPref val="3"/>
        </dgm:presLayoutVars>
      </dgm:prSet>
      <dgm:spPr/>
    </dgm:pt>
    <dgm:pt modelId="{63827F6A-011A-4489-8D3A-597CDB29B11B}" type="pres">
      <dgm:prSet presAssocID="{781C77C7-7DC8-4F5B-9A87-FEC867058A41}" presName="rootConnector" presStyleLbl="node3" presStyleIdx="4" presStyleCnt="5"/>
      <dgm:spPr/>
    </dgm:pt>
    <dgm:pt modelId="{716DDBD3-6655-4802-87C8-EBED952DF207}" type="pres">
      <dgm:prSet presAssocID="{781C77C7-7DC8-4F5B-9A87-FEC867058A41}" presName="hierChild4" presStyleCnt="0"/>
      <dgm:spPr/>
    </dgm:pt>
    <dgm:pt modelId="{E36C41EE-AF07-47CD-B66A-2D0A38BFE99C}" type="pres">
      <dgm:prSet presAssocID="{F756EDA5-C7B1-48C3-BACE-39B97EB80C2E}" presName="Name37" presStyleLbl="parChTrans1D4" presStyleIdx="4" presStyleCnt="7"/>
      <dgm:spPr/>
    </dgm:pt>
    <dgm:pt modelId="{3CEE5C6F-0068-4F35-AD7F-24579EDAD330}" type="pres">
      <dgm:prSet presAssocID="{169E55BA-6164-4A37-B7B3-9C87B8067454}" presName="hierRoot2" presStyleCnt="0">
        <dgm:presLayoutVars>
          <dgm:hierBranch val="init"/>
        </dgm:presLayoutVars>
      </dgm:prSet>
      <dgm:spPr/>
    </dgm:pt>
    <dgm:pt modelId="{5A5CFE89-6E7B-49CA-8AC4-49AEAC6131DF}" type="pres">
      <dgm:prSet presAssocID="{169E55BA-6164-4A37-B7B3-9C87B8067454}" presName="rootComposite" presStyleCnt="0"/>
      <dgm:spPr/>
    </dgm:pt>
    <dgm:pt modelId="{74FBD660-EDCB-40F1-8EC1-8DFEC2F644BC}" type="pres">
      <dgm:prSet presAssocID="{169E55BA-6164-4A37-B7B3-9C87B8067454}" presName="rootText" presStyleLbl="node4" presStyleIdx="4" presStyleCnt="7">
        <dgm:presLayoutVars>
          <dgm:chPref val="3"/>
        </dgm:presLayoutVars>
      </dgm:prSet>
      <dgm:spPr/>
    </dgm:pt>
    <dgm:pt modelId="{DE87E6E2-5CC6-4796-85E8-FC9171B5E316}" type="pres">
      <dgm:prSet presAssocID="{169E55BA-6164-4A37-B7B3-9C87B8067454}" presName="rootConnector" presStyleLbl="node4" presStyleIdx="4" presStyleCnt="7"/>
      <dgm:spPr/>
    </dgm:pt>
    <dgm:pt modelId="{D43541C3-2598-48E7-AA04-82C157B4D705}" type="pres">
      <dgm:prSet presAssocID="{169E55BA-6164-4A37-B7B3-9C87B8067454}" presName="hierChild4" presStyleCnt="0"/>
      <dgm:spPr/>
    </dgm:pt>
    <dgm:pt modelId="{179D4B6D-8E26-44E6-8F3F-A8B3D6BA551B}" type="pres">
      <dgm:prSet presAssocID="{169E55BA-6164-4A37-B7B3-9C87B8067454}" presName="hierChild5" presStyleCnt="0"/>
      <dgm:spPr/>
    </dgm:pt>
    <dgm:pt modelId="{C5BE81F6-02D5-443F-AC19-3906D72E644C}" type="pres">
      <dgm:prSet presAssocID="{7643DD44-3008-40F3-8117-AE3489EA9C09}" presName="Name37" presStyleLbl="parChTrans1D4" presStyleIdx="5" presStyleCnt="7"/>
      <dgm:spPr/>
    </dgm:pt>
    <dgm:pt modelId="{F41202C4-CCD1-4324-9181-DE634E9BB35B}" type="pres">
      <dgm:prSet presAssocID="{E5630861-FEEA-489B-AB83-7C267AC7638A}" presName="hierRoot2" presStyleCnt="0">
        <dgm:presLayoutVars>
          <dgm:hierBranch val="init"/>
        </dgm:presLayoutVars>
      </dgm:prSet>
      <dgm:spPr/>
    </dgm:pt>
    <dgm:pt modelId="{DBB1D6E7-64F4-4A71-8B87-A9F028A8CE6A}" type="pres">
      <dgm:prSet presAssocID="{E5630861-FEEA-489B-AB83-7C267AC7638A}" presName="rootComposite" presStyleCnt="0"/>
      <dgm:spPr/>
    </dgm:pt>
    <dgm:pt modelId="{0550979D-94F6-4B09-A0D1-3D06F134E98D}" type="pres">
      <dgm:prSet presAssocID="{E5630861-FEEA-489B-AB83-7C267AC7638A}" presName="rootText" presStyleLbl="node4" presStyleIdx="5" presStyleCnt="7">
        <dgm:presLayoutVars>
          <dgm:chPref val="3"/>
        </dgm:presLayoutVars>
      </dgm:prSet>
      <dgm:spPr/>
    </dgm:pt>
    <dgm:pt modelId="{CF8858AB-2E1B-4C04-B9B7-1F1372907A50}" type="pres">
      <dgm:prSet presAssocID="{E5630861-FEEA-489B-AB83-7C267AC7638A}" presName="rootConnector" presStyleLbl="node4" presStyleIdx="5" presStyleCnt="7"/>
      <dgm:spPr/>
    </dgm:pt>
    <dgm:pt modelId="{8379DC1C-F961-4655-8EA9-7C12FE1DAA20}" type="pres">
      <dgm:prSet presAssocID="{E5630861-FEEA-489B-AB83-7C267AC7638A}" presName="hierChild4" presStyleCnt="0"/>
      <dgm:spPr/>
    </dgm:pt>
    <dgm:pt modelId="{D2D7455D-2706-41FF-A943-C5B7661BC2EC}" type="pres">
      <dgm:prSet presAssocID="{E5630861-FEEA-489B-AB83-7C267AC7638A}" presName="hierChild5" presStyleCnt="0"/>
      <dgm:spPr/>
    </dgm:pt>
    <dgm:pt modelId="{1BCD71CF-BEC3-4FDC-B6A4-53ABDC5335B6}" type="pres">
      <dgm:prSet presAssocID="{A3FBD6A7-963D-47C3-9B0E-88D69153D6A5}" presName="Name37" presStyleLbl="parChTrans1D4" presStyleIdx="6" presStyleCnt="7"/>
      <dgm:spPr/>
    </dgm:pt>
    <dgm:pt modelId="{D412D24D-BF1C-4768-95B0-115BF42731B2}" type="pres">
      <dgm:prSet presAssocID="{7ACAD37F-B607-4055-B57D-23BEB1D1C102}" presName="hierRoot2" presStyleCnt="0">
        <dgm:presLayoutVars>
          <dgm:hierBranch val="init"/>
        </dgm:presLayoutVars>
      </dgm:prSet>
      <dgm:spPr/>
    </dgm:pt>
    <dgm:pt modelId="{458307D9-4FC9-48C3-A79A-EE3F579D95C1}" type="pres">
      <dgm:prSet presAssocID="{7ACAD37F-B607-4055-B57D-23BEB1D1C102}" presName="rootComposite" presStyleCnt="0"/>
      <dgm:spPr/>
    </dgm:pt>
    <dgm:pt modelId="{EC249503-1A36-4AB5-8C4A-7C37C11FD382}" type="pres">
      <dgm:prSet presAssocID="{7ACAD37F-B607-4055-B57D-23BEB1D1C102}" presName="rootText" presStyleLbl="node4" presStyleIdx="6" presStyleCnt="7">
        <dgm:presLayoutVars>
          <dgm:chPref val="3"/>
        </dgm:presLayoutVars>
      </dgm:prSet>
      <dgm:spPr/>
    </dgm:pt>
    <dgm:pt modelId="{0FA7273A-EAF7-4A81-8776-68D3CA3688A6}" type="pres">
      <dgm:prSet presAssocID="{7ACAD37F-B607-4055-B57D-23BEB1D1C102}" presName="rootConnector" presStyleLbl="node4" presStyleIdx="6" presStyleCnt="7"/>
      <dgm:spPr/>
    </dgm:pt>
    <dgm:pt modelId="{609BFDBC-07A9-4A1E-ACEB-E32065010749}" type="pres">
      <dgm:prSet presAssocID="{7ACAD37F-B607-4055-B57D-23BEB1D1C102}" presName="hierChild4" presStyleCnt="0"/>
      <dgm:spPr/>
    </dgm:pt>
    <dgm:pt modelId="{F1902FE5-9AA5-4E14-8899-86140CCDF779}" type="pres">
      <dgm:prSet presAssocID="{7ACAD37F-B607-4055-B57D-23BEB1D1C102}" presName="hierChild5" presStyleCnt="0"/>
      <dgm:spPr/>
    </dgm:pt>
    <dgm:pt modelId="{FD5C6BE7-151D-4898-9B30-B4CE3BD4943A}" type="pres">
      <dgm:prSet presAssocID="{781C77C7-7DC8-4F5B-9A87-FEC867058A41}" presName="hierChild5" presStyleCnt="0"/>
      <dgm:spPr/>
    </dgm:pt>
    <dgm:pt modelId="{8E426CE4-09F5-4B1C-957F-F79C145E7F6E}" type="pres">
      <dgm:prSet presAssocID="{E1554AD5-6204-42B6-BCC4-F672104EDAD6}" presName="hierChild5" presStyleCnt="0"/>
      <dgm:spPr/>
    </dgm:pt>
    <dgm:pt modelId="{8B712C77-C06C-4791-829B-CEB4028080E7}" type="pres">
      <dgm:prSet presAssocID="{A43BDD27-1A81-4518-8CA3-7EFF6FF215A1}" presName="hierChild3" presStyleCnt="0"/>
      <dgm:spPr/>
    </dgm:pt>
  </dgm:ptLst>
  <dgm:cxnLst>
    <dgm:cxn modelId="{1BB87E05-8AA5-F248-BFDB-F51344A0F49A}" srcId="{E8D29D4C-372E-4B04-B95C-07785D1BBD5D}" destId="{33244FFA-ED7F-D747-90C9-2B5910902DDE}" srcOrd="1" destOrd="0" parTransId="{921F8849-3CBF-D34B-8DC0-648E4EB2928D}" sibTransId="{23DDC41F-FE57-0943-B2D1-2749609F1ED3}"/>
    <dgm:cxn modelId="{A088C405-6B06-BD49-B04C-0CFC3FBDB90F}" type="presOf" srcId="{33244FFA-ED7F-D747-90C9-2B5910902DDE}" destId="{A16DA2A4-ED4C-1A4C-BD7B-0C4FC8DD2B44}" srcOrd="0" destOrd="0" presId="urn:microsoft.com/office/officeart/2005/8/layout/orgChart1"/>
    <dgm:cxn modelId="{34F70A06-3188-A14E-9B7A-C43CDA37DE96}" type="presOf" srcId="{E4BE510D-9A06-3842-8071-E7CACF1FEC7E}" destId="{B90BBFFB-4061-314E-8058-7E73A4D5BF85}" srcOrd="0" destOrd="0" presId="urn:microsoft.com/office/officeart/2005/8/layout/orgChart1"/>
    <dgm:cxn modelId="{22BEA207-E10B-4CB4-9086-61A579F56154}" type="presOf" srcId="{1D32509A-6BF0-4E36-B41B-2CB63402978D}" destId="{0C1C4D2E-B3FB-4E2C-92B0-07796E54C9FD}" srcOrd="1" destOrd="0" presId="urn:microsoft.com/office/officeart/2005/8/layout/orgChart1"/>
    <dgm:cxn modelId="{89C7B60D-2F42-463E-B71F-EEE4C54A5583}" type="presOf" srcId="{A43BDD27-1A81-4518-8CA3-7EFF6FF215A1}" destId="{BB4E6188-7459-4BB7-A370-3C87DBBA79AF}" srcOrd="0" destOrd="0" presId="urn:microsoft.com/office/officeart/2005/8/layout/orgChart1"/>
    <dgm:cxn modelId="{FEC01C11-F778-B54E-9DA2-345589E2367C}" type="presOf" srcId="{4DA3953B-BFDA-41A2-A3E3-0B569858DC30}" destId="{31456511-416E-48FA-9E96-C380E1A52177}" srcOrd="0" destOrd="0" presId="urn:microsoft.com/office/officeart/2005/8/layout/orgChart1"/>
    <dgm:cxn modelId="{EDA3AA12-DB11-46CF-8824-ACF44B9B43CA}" type="presOf" srcId="{14F29C6A-A04C-4B18-BD8D-7A3A0D506F91}" destId="{B8CC2741-EBD5-495D-896D-64AF2F7BE147}" srcOrd="1" destOrd="0" presId="urn:microsoft.com/office/officeart/2005/8/layout/orgChart1"/>
    <dgm:cxn modelId="{50DE2113-BEE4-401D-8BC8-CEDA27C68924}" type="presOf" srcId="{14F29C6A-A04C-4B18-BD8D-7A3A0D506F91}" destId="{CA87C106-2422-4D16-B843-A9290D725152}" srcOrd="0" destOrd="0" presId="urn:microsoft.com/office/officeart/2005/8/layout/orgChart1"/>
    <dgm:cxn modelId="{6E42A218-4C93-4FE3-94EA-0447294094D5}" srcId="{C7E084ED-4409-4D07-9610-8E6A09D6E214}" destId="{586995B6-D010-459A-A0A3-93E4178745E5}" srcOrd="1" destOrd="0" parTransId="{AAFB0F20-4A2C-4792-A9E0-EB9BFC9BBDE9}" sibTransId="{139C69FA-0AD8-432B-8DE0-E1A146553F62}"/>
    <dgm:cxn modelId="{0304E023-C3E9-4DD8-A725-2ED42713309A}" type="presOf" srcId="{781C77C7-7DC8-4F5B-9A87-FEC867058A41}" destId="{73469752-92AD-4D8D-B414-96930213C55A}" srcOrd="0" destOrd="0" presId="urn:microsoft.com/office/officeart/2005/8/layout/orgChart1"/>
    <dgm:cxn modelId="{0AFDB82B-2A75-8643-8C08-F1CB6696CA23}" type="presOf" srcId="{E8D29D4C-372E-4B04-B95C-07785D1BBD5D}" destId="{0A799900-78E4-4EC1-973A-05A9393511A7}" srcOrd="0" destOrd="0" presId="urn:microsoft.com/office/officeart/2005/8/layout/orgChart1"/>
    <dgm:cxn modelId="{742A8F30-D410-2548-AC08-63C3B253D6FA}" type="presOf" srcId="{33244FFA-ED7F-D747-90C9-2B5910902DDE}" destId="{624D2AAD-6338-024B-88C5-8B4755B392E9}" srcOrd="1" destOrd="0" presId="urn:microsoft.com/office/officeart/2005/8/layout/orgChart1"/>
    <dgm:cxn modelId="{17679935-C650-4B46-B164-1546A85CE091}" srcId="{A43BDD27-1A81-4518-8CA3-7EFF6FF215A1}" destId="{C7E084ED-4409-4D07-9610-8E6A09D6E214}" srcOrd="0" destOrd="0" parTransId="{9D300DC2-49B9-4B9F-A1D4-C4D6F42C2E1B}" sibTransId="{0523EADC-4DE5-4943-864D-9BDAF0B86A56}"/>
    <dgm:cxn modelId="{74811C3E-2D62-4456-A9BE-4F23189A3A80}" srcId="{781C77C7-7DC8-4F5B-9A87-FEC867058A41}" destId="{E5630861-FEEA-489B-AB83-7C267AC7638A}" srcOrd="1" destOrd="0" parTransId="{7643DD44-3008-40F3-8117-AE3489EA9C09}" sibTransId="{903EDEEC-2EF8-41EA-92CE-1E1C4BFD571F}"/>
    <dgm:cxn modelId="{88255D61-7790-4098-BB8E-D902E367AD87}" type="presOf" srcId="{AAFB0F20-4A2C-4792-A9E0-EB9BFC9BBDE9}" destId="{53135564-99F5-4D8D-A684-D14240C19DA9}" srcOrd="0" destOrd="0" presId="urn:microsoft.com/office/officeart/2005/8/layout/orgChart1"/>
    <dgm:cxn modelId="{524A1363-2164-42C4-98C7-98562C7DC476}" type="presOf" srcId="{B81B611B-92F4-40E6-BF87-D7629AB84376}" destId="{AE9017C7-096E-42D8-9A07-22600870C1C2}" srcOrd="0" destOrd="0" presId="urn:microsoft.com/office/officeart/2005/8/layout/orgChart1"/>
    <dgm:cxn modelId="{9A51A763-B8CC-42CA-89FA-E3E75244D4C1}" type="presOf" srcId="{9D300DC2-49B9-4B9F-A1D4-C4D6F42C2E1B}" destId="{0EA9AF9D-D013-4DD4-945B-6EDC8606617A}" srcOrd="0" destOrd="0" presId="urn:microsoft.com/office/officeart/2005/8/layout/orgChart1"/>
    <dgm:cxn modelId="{EE3A5664-3B42-4ABB-BCB9-E3BCED7E83A8}" type="presOf" srcId="{169E55BA-6164-4A37-B7B3-9C87B8067454}" destId="{74FBD660-EDCB-40F1-8EC1-8DFEC2F644BC}" srcOrd="0" destOrd="0" presId="urn:microsoft.com/office/officeart/2005/8/layout/orgChart1"/>
    <dgm:cxn modelId="{66DB8145-B4ED-4596-AAAF-C2ADDB4BA84D}" type="presOf" srcId="{1D32509A-6BF0-4E36-B41B-2CB63402978D}" destId="{10990E70-9A57-4EB7-BFB0-075A2F4556ED}" srcOrd="0" destOrd="0" presId="urn:microsoft.com/office/officeart/2005/8/layout/orgChart1"/>
    <dgm:cxn modelId="{662DC666-BF19-E846-9A72-B66D379DFB96}" type="presOf" srcId="{E8D29D4C-372E-4B04-B95C-07785D1BBD5D}" destId="{56A950CC-884C-4A12-84F4-4A5735B65C33}" srcOrd="1" destOrd="0" presId="urn:microsoft.com/office/officeart/2005/8/layout/orgChart1"/>
    <dgm:cxn modelId="{6EB3104A-29AD-2449-B597-DBB4D2FD197E}" srcId="{E8D29D4C-372E-4B04-B95C-07785D1BBD5D}" destId="{E4BE510D-9A06-3842-8071-E7CACF1FEC7E}" srcOrd="0" destOrd="0" parTransId="{4A77A0B8-B948-F544-949D-DB56C9E97325}" sibTransId="{AD3C8CD3-639D-1743-8613-DBA54EAF757C}"/>
    <dgm:cxn modelId="{CC59256B-CDF7-4854-9067-BB5F75FF4C23}" type="presOf" srcId="{36A75203-BAB2-488E-BA72-D2956DD1D6EE}" destId="{D31CD91A-78A6-42CB-AA69-EE28B21BC0E6}" srcOrd="0" destOrd="0" presId="urn:microsoft.com/office/officeart/2005/8/layout/orgChart1"/>
    <dgm:cxn modelId="{3F36E06E-49A5-4CD2-8EA7-5409F115E830}" srcId="{14F29C6A-A04C-4B18-BD8D-7A3A0D506F91}" destId="{36A75203-BAB2-488E-BA72-D2956DD1D6EE}" srcOrd="0" destOrd="0" parTransId="{B81B611B-92F4-40E6-BF87-D7629AB84376}" sibTransId="{4ECEF382-DBA5-4DD2-B54E-853B258FBDA4}"/>
    <dgm:cxn modelId="{AAD33151-C023-41A8-9B20-2FF3AA478A96}" type="presOf" srcId="{A43BDD27-1A81-4518-8CA3-7EFF6FF215A1}" destId="{C25C4BD1-00FA-4AE8-81CF-A6CBC4A98761}" srcOrd="1" destOrd="0" presId="urn:microsoft.com/office/officeart/2005/8/layout/orgChart1"/>
    <dgm:cxn modelId="{92723972-B646-401B-8410-79940B486326}" srcId="{A43BDD27-1A81-4518-8CA3-7EFF6FF215A1}" destId="{E1554AD5-6204-42B6-BCC4-F672104EDAD6}" srcOrd="1" destOrd="0" parTransId="{D645F026-723C-4AF3-9346-BA9981462904}" sibTransId="{F9D50808-23CE-4761-B8FC-647A4BCA6ADE}"/>
    <dgm:cxn modelId="{2F1A4B52-68B6-47E7-8285-DDF4D496992A}" srcId="{C7E084ED-4409-4D07-9610-8E6A09D6E214}" destId="{043119B2-DAB7-4656-9D14-713F8E73927F}" srcOrd="0" destOrd="0" parTransId="{FCB7985D-8439-4A66-A560-6FAEFDED83A2}" sibTransId="{D91DD455-08EA-4E6B-823E-A6889712A5CB}"/>
    <dgm:cxn modelId="{30DA6D52-7D5B-40A1-8F1B-3364200BA4EB}" srcId="{E1554AD5-6204-42B6-BCC4-F672104EDAD6}" destId="{781C77C7-7DC8-4F5B-9A87-FEC867058A41}" srcOrd="2" destOrd="0" parTransId="{5E2C2134-B5CC-47C0-BEE6-C7771D889F3B}" sibTransId="{7ED302A8-088E-4943-9423-D47554458F7E}"/>
    <dgm:cxn modelId="{E8638672-97D4-4D93-A8D1-085F09387BC0}" type="presOf" srcId="{E5630861-FEEA-489B-AB83-7C267AC7638A}" destId="{0550979D-94F6-4B09-A0D1-3D06F134E98D}" srcOrd="0" destOrd="0" presId="urn:microsoft.com/office/officeart/2005/8/layout/orgChart1"/>
    <dgm:cxn modelId="{7AB9F853-EE4F-4305-B4A8-DB26F3E60A65}" type="presOf" srcId="{E5630861-FEEA-489B-AB83-7C267AC7638A}" destId="{CF8858AB-2E1B-4C04-B9B7-1F1372907A50}" srcOrd="1" destOrd="0" presId="urn:microsoft.com/office/officeart/2005/8/layout/orgChart1"/>
    <dgm:cxn modelId="{E016CF75-2D4C-486B-8104-5F2FF21E8E2F}" type="presOf" srcId="{7643DD44-3008-40F3-8117-AE3489EA9C09}" destId="{C5BE81F6-02D5-443F-AC19-3906D72E644C}" srcOrd="0" destOrd="0" presId="urn:microsoft.com/office/officeart/2005/8/layout/orgChart1"/>
    <dgm:cxn modelId="{968D4158-0FE8-4FA3-B639-710CB9D51FE5}" type="presOf" srcId="{5F5C2CB0-A2A4-4A27-81ED-F314594E7661}" destId="{3C927853-F2EE-4773-894B-5563C7309E28}" srcOrd="0" destOrd="0" presId="urn:microsoft.com/office/officeart/2005/8/layout/orgChart1"/>
    <dgm:cxn modelId="{10D4A381-82BA-41F3-97E0-27E4808BFFA0}" type="presOf" srcId="{C7E084ED-4409-4D07-9610-8E6A09D6E214}" destId="{2C01AC0D-B361-46A0-91AE-9CBAA54B363A}" srcOrd="1" destOrd="0" presId="urn:microsoft.com/office/officeart/2005/8/layout/orgChart1"/>
    <dgm:cxn modelId="{5251CD86-4879-3842-8F56-4C1812C9983C}" type="presOf" srcId="{E4BE510D-9A06-3842-8071-E7CACF1FEC7E}" destId="{F8A1246E-B9A8-C342-8DA6-8E886F535DAD}" srcOrd="1" destOrd="0" presId="urn:microsoft.com/office/officeart/2005/8/layout/orgChart1"/>
    <dgm:cxn modelId="{895C0387-40A6-42EF-B33C-1BC5200E5F1F}" type="presOf" srcId="{36A75203-BAB2-488E-BA72-D2956DD1D6EE}" destId="{8DC0676A-ADBD-42E0-B8A5-589D1305A164}" srcOrd="1" destOrd="0" presId="urn:microsoft.com/office/officeart/2005/8/layout/orgChart1"/>
    <dgm:cxn modelId="{6AE4498A-DCF3-4481-90AA-BD9AFFF5315F}" type="presOf" srcId="{043119B2-DAB7-4656-9D14-713F8E73927F}" destId="{6D3753AB-B17A-4E2C-9D1C-B1E182DD83C2}" srcOrd="1" destOrd="0" presId="urn:microsoft.com/office/officeart/2005/8/layout/orgChart1"/>
    <dgm:cxn modelId="{DABEC48D-9C54-4675-9278-42885D146AFE}" type="presOf" srcId="{F756EDA5-C7B1-48C3-BACE-39B97EB80C2E}" destId="{E36C41EE-AF07-47CD-B66A-2D0A38BFE99C}" srcOrd="0" destOrd="0" presId="urn:microsoft.com/office/officeart/2005/8/layout/orgChart1"/>
    <dgm:cxn modelId="{52008F9D-6CAE-4A6A-8812-F4F5F43F115E}" type="presOf" srcId="{1A471537-B0DB-4D7A-988E-3980CD2463AA}" destId="{9F439CDC-984D-4A8A-881F-4EB71387BF63}" srcOrd="0" destOrd="0" presId="urn:microsoft.com/office/officeart/2005/8/layout/orgChart1"/>
    <dgm:cxn modelId="{CDC015A1-355B-4FB1-A0AC-3450D73FBEF5}" srcId="{781C77C7-7DC8-4F5B-9A87-FEC867058A41}" destId="{169E55BA-6164-4A37-B7B3-9C87B8067454}" srcOrd="0" destOrd="0" parTransId="{F756EDA5-C7B1-48C3-BACE-39B97EB80C2E}" sibTransId="{86C52D23-A74E-4B7D-8ECB-0A876F52433F}"/>
    <dgm:cxn modelId="{821AC8A7-E3D2-4AB9-8EA5-6AB65433497E}" type="presOf" srcId="{586995B6-D010-459A-A0A3-93E4178745E5}" destId="{AA83BC4D-0DFC-403A-ACE0-02BA0475D9C4}" srcOrd="1" destOrd="0" presId="urn:microsoft.com/office/officeart/2005/8/layout/orgChart1"/>
    <dgm:cxn modelId="{2A0A99AD-44AD-404C-B31B-2E96FB5CE069}" srcId="{E1554AD5-6204-42B6-BCC4-F672104EDAD6}" destId="{E8D29D4C-372E-4B04-B95C-07785D1BBD5D}" srcOrd="1" destOrd="0" parTransId="{4DA3953B-BFDA-41A2-A3E3-0B569858DC30}" sibTransId="{8C97B94B-C5F7-493C-B9E2-9528AC7F823D}"/>
    <dgm:cxn modelId="{D88B28B7-7007-425F-A47B-2EC0B14E23CE}" type="presOf" srcId="{169E55BA-6164-4A37-B7B3-9C87B8067454}" destId="{DE87E6E2-5CC6-4796-85E8-FC9171B5E316}" srcOrd="1" destOrd="0" presId="urn:microsoft.com/office/officeart/2005/8/layout/orgChart1"/>
    <dgm:cxn modelId="{14B1CAB7-C842-4E93-BBBE-C6DD5FADCD22}" srcId="{E1554AD5-6204-42B6-BCC4-F672104EDAD6}" destId="{14F29C6A-A04C-4B18-BD8D-7A3A0D506F91}" srcOrd="0" destOrd="0" parTransId="{1A471537-B0DB-4D7A-988E-3980CD2463AA}" sibTransId="{4EA7D001-1527-48D3-B728-A83304369BB8}"/>
    <dgm:cxn modelId="{58122DBB-1E3E-4CB5-8E6C-68ED05A2F7ED}" type="presOf" srcId="{7ACAD37F-B607-4055-B57D-23BEB1D1C102}" destId="{EC249503-1A36-4AB5-8C4A-7C37C11FD382}" srcOrd="0" destOrd="0" presId="urn:microsoft.com/office/officeart/2005/8/layout/orgChart1"/>
    <dgm:cxn modelId="{B7E03DBC-E06B-4AFF-9DC5-8068A71A71BB}" type="presOf" srcId="{E1554AD5-6204-42B6-BCC4-F672104EDAD6}" destId="{306F1C03-D43E-4768-8A38-5FA2F1C3A17C}" srcOrd="1" destOrd="0" presId="urn:microsoft.com/office/officeart/2005/8/layout/orgChart1"/>
    <dgm:cxn modelId="{6C17FABF-A018-403F-95D7-AEDED40C253F}" type="presOf" srcId="{043119B2-DAB7-4656-9D14-713F8E73927F}" destId="{1AF00FBC-DA49-4417-A59B-AEFD4AC2D100}" srcOrd="0" destOrd="0" presId="urn:microsoft.com/office/officeart/2005/8/layout/orgChart1"/>
    <dgm:cxn modelId="{C52127C0-ABE1-1847-B48B-5B6C5E450B0E}" type="presOf" srcId="{4A77A0B8-B948-F544-949D-DB56C9E97325}" destId="{304C9C00-23BF-B746-8A9A-9F07F3E1E880}" srcOrd="0" destOrd="0" presId="urn:microsoft.com/office/officeart/2005/8/layout/orgChart1"/>
    <dgm:cxn modelId="{ACE498C3-9D07-4EE9-8DD9-7D324F5B54E1}" srcId="{781C77C7-7DC8-4F5B-9A87-FEC867058A41}" destId="{7ACAD37F-B607-4055-B57D-23BEB1D1C102}" srcOrd="2" destOrd="0" parTransId="{A3FBD6A7-963D-47C3-9B0E-88D69153D6A5}" sibTransId="{8A7AB185-5F16-4B16-AE6E-177ED5B79880}"/>
    <dgm:cxn modelId="{EDDECFC3-5FEF-43E9-83B9-CF3C049A874D}" type="presOf" srcId="{E1554AD5-6204-42B6-BCC4-F672104EDAD6}" destId="{BFF19872-84CF-454B-B3C3-9E9427B36C49}" srcOrd="0" destOrd="0" presId="urn:microsoft.com/office/officeart/2005/8/layout/orgChart1"/>
    <dgm:cxn modelId="{7C677CC6-0334-4E0E-94DF-27A8E59BAC57}" srcId="{14F29C6A-A04C-4B18-BD8D-7A3A0D506F91}" destId="{1D32509A-6BF0-4E36-B41B-2CB63402978D}" srcOrd="1" destOrd="0" parTransId="{1F29E34A-66A9-465D-A8FC-7E32F76F6BB8}" sibTransId="{72B7C847-1EAE-4E6B-94A8-0CA28910C588}"/>
    <dgm:cxn modelId="{AFEFD5C6-BD81-4DBD-9A7F-0BD667DEE8BF}" type="presOf" srcId="{5E2C2134-B5CC-47C0-BEE6-C7771D889F3B}" destId="{56A2CDA4-0BE4-4177-B1D2-AF053D6E45F6}" srcOrd="0" destOrd="0" presId="urn:microsoft.com/office/officeart/2005/8/layout/orgChart1"/>
    <dgm:cxn modelId="{D85A38CE-AEEC-470B-9896-E13A16026EC4}" type="presOf" srcId="{586995B6-D010-459A-A0A3-93E4178745E5}" destId="{5531F33F-36A6-434E-B1CB-5AF6C4B23CE9}" srcOrd="0" destOrd="0" presId="urn:microsoft.com/office/officeart/2005/8/layout/orgChart1"/>
    <dgm:cxn modelId="{813C4FCE-4C62-4661-AD34-871EDCF6C4DE}" type="presOf" srcId="{D645F026-723C-4AF3-9346-BA9981462904}" destId="{38F462BD-DDDC-41BE-95BC-9952F96DD011}" srcOrd="0" destOrd="0" presId="urn:microsoft.com/office/officeart/2005/8/layout/orgChart1"/>
    <dgm:cxn modelId="{F7ACEDD2-19FB-4B7F-8DB0-7F8C82697D58}" type="presOf" srcId="{A3FBD6A7-963D-47C3-9B0E-88D69153D6A5}" destId="{1BCD71CF-BEC3-4FDC-B6A4-53ABDC5335B6}" srcOrd="0" destOrd="0" presId="urn:microsoft.com/office/officeart/2005/8/layout/orgChart1"/>
    <dgm:cxn modelId="{8A3AE5D9-8FC6-43A0-BB82-FB7DDB46E59B}" type="presOf" srcId="{1F29E34A-66A9-465D-A8FC-7E32F76F6BB8}" destId="{A8E0F4C2-F21A-4256-87AB-01C40F6D0C18}" srcOrd="0" destOrd="0" presId="urn:microsoft.com/office/officeart/2005/8/layout/orgChart1"/>
    <dgm:cxn modelId="{F9075FE2-47B1-4510-9BB6-FC0919B9FCFD}" type="presOf" srcId="{C7E084ED-4409-4D07-9610-8E6A09D6E214}" destId="{ADD45153-B2A5-4297-A818-E8343C6AFCCC}" srcOrd="0" destOrd="0" presId="urn:microsoft.com/office/officeart/2005/8/layout/orgChart1"/>
    <dgm:cxn modelId="{15F76EEE-225B-49DA-98CE-121457235A8E}" type="presOf" srcId="{781C77C7-7DC8-4F5B-9A87-FEC867058A41}" destId="{63827F6A-011A-4489-8D3A-597CDB29B11B}" srcOrd="1" destOrd="0" presId="urn:microsoft.com/office/officeart/2005/8/layout/orgChart1"/>
    <dgm:cxn modelId="{4B48D8F6-4F1D-4CAB-AAC0-B55D4A158F0D}" srcId="{5F5C2CB0-A2A4-4A27-81ED-F314594E7661}" destId="{A43BDD27-1A81-4518-8CA3-7EFF6FF215A1}" srcOrd="0" destOrd="0" parTransId="{955C0B90-1665-46C0-9F7C-922DA18FA44C}" sibTransId="{6A985E69-E74A-4DFC-8AE1-507016C141DD}"/>
    <dgm:cxn modelId="{CE30F8F6-AB88-442E-85E0-434C88E324E4}" type="presOf" srcId="{7ACAD37F-B607-4055-B57D-23BEB1D1C102}" destId="{0FA7273A-EAF7-4A81-8776-68D3CA3688A6}" srcOrd="1" destOrd="0" presId="urn:microsoft.com/office/officeart/2005/8/layout/orgChart1"/>
    <dgm:cxn modelId="{1602C7F8-10AE-4800-A2FB-61904829518E}" type="presOf" srcId="{FCB7985D-8439-4A66-A560-6FAEFDED83A2}" destId="{9A2232EE-ACF4-494A-936C-0C08D5C630FF}" srcOrd="0" destOrd="0" presId="urn:microsoft.com/office/officeart/2005/8/layout/orgChart1"/>
    <dgm:cxn modelId="{81AAA3FE-E8FC-5D42-B9D8-B032CAAD05D7}" type="presOf" srcId="{921F8849-3CBF-D34B-8DC0-648E4EB2928D}" destId="{7C050038-B38A-5647-A4C9-E78A06EF61D0}" srcOrd="0" destOrd="0" presId="urn:microsoft.com/office/officeart/2005/8/layout/orgChart1"/>
    <dgm:cxn modelId="{C0170530-A438-4E13-A74E-4C05AEDECCC2}" type="presParOf" srcId="{3C927853-F2EE-4773-894B-5563C7309E28}" destId="{988FA436-96EC-4560-8FE9-4DFD2D812DE9}" srcOrd="0" destOrd="0" presId="urn:microsoft.com/office/officeart/2005/8/layout/orgChart1"/>
    <dgm:cxn modelId="{D7AC08A0-83E5-45AB-9ABA-70ACD035F0FA}" type="presParOf" srcId="{988FA436-96EC-4560-8FE9-4DFD2D812DE9}" destId="{6B4D5626-9870-4D6B-BAAE-D6B2ECAEF1C2}" srcOrd="0" destOrd="0" presId="urn:microsoft.com/office/officeart/2005/8/layout/orgChart1"/>
    <dgm:cxn modelId="{CD130584-56BE-4EBA-B3D9-81C49388106F}" type="presParOf" srcId="{6B4D5626-9870-4D6B-BAAE-D6B2ECAEF1C2}" destId="{BB4E6188-7459-4BB7-A370-3C87DBBA79AF}" srcOrd="0" destOrd="0" presId="urn:microsoft.com/office/officeart/2005/8/layout/orgChart1"/>
    <dgm:cxn modelId="{14916A0A-9D67-4C38-AAB5-DED93E249D52}" type="presParOf" srcId="{6B4D5626-9870-4D6B-BAAE-D6B2ECAEF1C2}" destId="{C25C4BD1-00FA-4AE8-81CF-A6CBC4A98761}" srcOrd="1" destOrd="0" presId="urn:microsoft.com/office/officeart/2005/8/layout/orgChart1"/>
    <dgm:cxn modelId="{A8E8B03A-5C9D-4405-AB4B-75891C5AAF09}" type="presParOf" srcId="{988FA436-96EC-4560-8FE9-4DFD2D812DE9}" destId="{49AFA02F-EC75-478B-B5BD-F9E7EF0DDC36}" srcOrd="1" destOrd="0" presId="urn:microsoft.com/office/officeart/2005/8/layout/orgChart1"/>
    <dgm:cxn modelId="{531F88DC-FB40-42F8-A391-39B50F135A80}" type="presParOf" srcId="{49AFA02F-EC75-478B-B5BD-F9E7EF0DDC36}" destId="{0EA9AF9D-D013-4DD4-945B-6EDC8606617A}" srcOrd="0" destOrd="0" presId="urn:microsoft.com/office/officeart/2005/8/layout/orgChart1"/>
    <dgm:cxn modelId="{ABC837C6-F90A-47FA-8D78-E85F8B88FAEC}" type="presParOf" srcId="{49AFA02F-EC75-478B-B5BD-F9E7EF0DDC36}" destId="{61510019-2F8E-48C8-81AC-6DB922674B47}" srcOrd="1" destOrd="0" presId="urn:microsoft.com/office/officeart/2005/8/layout/orgChart1"/>
    <dgm:cxn modelId="{B42D9DC5-6E45-4CBC-AB1C-341475E2025F}" type="presParOf" srcId="{61510019-2F8E-48C8-81AC-6DB922674B47}" destId="{BA96A7E6-7805-4578-A12B-D4ECAB9A0A97}" srcOrd="0" destOrd="0" presId="urn:microsoft.com/office/officeart/2005/8/layout/orgChart1"/>
    <dgm:cxn modelId="{2B2E978D-93F9-4F1E-80ED-57CBCBDEAEAD}" type="presParOf" srcId="{BA96A7E6-7805-4578-A12B-D4ECAB9A0A97}" destId="{ADD45153-B2A5-4297-A818-E8343C6AFCCC}" srcOrd="0" destOrd="0" presId="urn:microsoft.com/office/officeart/2005/8/layout/orgChart1"/>
    <dgm:cxn modelId="{F62DC2BC-FA92-4523-BB14-8DB87232951A}" type="presParOf" srcId="{BA96A7E6-7805-4578-A12B-D4ECAB9A0A97}" destId="{2C01AC0D-B361-46A0-91AE-9CBAA54B363A}" srcOrd="1" destOrd="0" presId="urn:microsoft.com/office/officeart/2005/8/layout/orgChart1"/>
    <dgm:cxn modelId="{B4F5F76F-DF2D-40DF-A1D4-EE50C968BBC1}" type="presParOf" srcId="{61510019-2F8E-48C8-81AC-6DB922674B47}" destId="{88C9C985-A1DC-4489-B682-B9B15689CA03}" srcOrd="1" destOrd="0" presId="urn:microsoft.com/office/officeart/2005/8/layout/orgChart1"/>
    <dgm:cxn modelId="{317D041E-D47F-48B8-A1C3-EFDBDF3AB3A3}" type="presParOf" srcId="{88C9C985-A1DC-4489-B682-B9B15689CA03}" destId="{9A2232EE-ACF4-494A-936C-0C08D5C630FF}" srcOrd="0" destOrd="0" presId="urn:microsoft.com/office/officeart/2005/8/layout/orgChart1"/>
    <dgm:cxn modelId="{F94A07AB-7B9D-4819-AE12-FF1BA82E7DAC}" type="presParOf" srcId="{88C9C985-A1DC-4489-B682-B9B15689CA03}" destId="{E13C06F5-02D2-4E2D-AC07-6C656C4F8EC1}" srcOrd="1" destOrd="0" presId="urn:microsoft.com/office/officeart/2005/8/layout/orgChart1"/>
    <dgm:cxn modelId="{4A2C6C99-53ED-46F9-99A1-D6111DF5E239}" type="presParOf" srcId="{E13C06F5-02D2-4E2D-AC07-6C656C4F8EC1}" destId="{1D258A34-50C0-4C2F-A4CB-A6D501DFE58C}" srcOrd="0" destOrd="0" presId="urn:microsoft.com/office/officeart/2005/8/layout/orgChart1"/>
    <dgm:cxn modelId="{85888B84-1E25-496A-B099-511B6D7026C1}" type="presParOf" srcId="{1D258A34-50C0-4C2F-A4CB-A6D501DFE58C}" destId="{1AF00FBC-DA49-4417-A59B-AEFD4AC2D100}" srcOrd="0" destOrd="0" presId="urn:microsoft.com/office/officeart/2005/8/layout/orgChart1"/>
    <dgm:cxn modelId="{83B29D06-6EC4-47D5-A81A-537645255321}" type="presParOf" srcId="{1D258A34-50C0-4C2F-A4CB-A6D501DFE58C}" destId="{6D3753AB-B17A-4E2C-9D1C-B1E182DD83C2}" srcOrd="1" destOrd="0" presId="urn:microsoft.com/office/officeart/2005/8/layout/orgChart1"/>
    <dgm:cxn modelId="{2D10C965-B7AB-4028-9C68-1AA27C966DC5}" type="presParOf" srcId="{E13C06F5-02D2-4E2D-AC07-6C656C4F8EC1}" destId="{36DBAB9E-F308-44DC-8151-D8FBBEEE4955}" srcOrd="1" destOrd="0" presId="urn:microsoft.com/office/officeart/2005/8/layout/orgChart1"/>
    <dgm:cxn modelId="{4F19B7CB-9E40-4ED2-8112-8D48058AACE1}" type="presParOf" srcId="{E13C06F5-02D2-4E2D-AC07-6C656C4F8EC1}" destId="{B05299CE-39A6-4711-8744-95303823D1DE}" srcOrd="2" destOrd="0" presId="urn:microsoft.com/office/officeart/2005/8/layout/orgChart1"/>
    <dgm:cxn modelId="{3B94F896-F27A-497D-9CCF-D50708EE076B}" type="presParOf" srcId="{88C9C985-A1DC-4489-B682-B9B15689CA03}" destId="{53135564-99F5-4D8D-A684-D14240C19DA9}" srcOrd="2" destOrd="0" presId="urn:microsoft.com/office/officeart/2005/8/layout/orgChart1"/>
    <dgm:cxn modelId="{DFF10329-8787-4B8C-9048-4DC443AFE2BB}" type="presParOf" srcId="{88C9C985-A1DC-4489-B682-B9B15689CA03}" destId="{9F98AF14-2F89-46CE-80E6-1C38528F9A22}" srcOrd="3" destOrd="0" presId="urn:microsoft.com/office/officeart/2005/8/layout/orgChart1"/>
    <dgm:cxn modelId="{F6C1E4B0-C5A0-4C13-B202-1722B30EE5D8}" type="presParOf" srcId="{9F98AF14-2F89-46CE-80E6-1C38528F9A22}" destId="{D9F26A41-A343-4197-9A25-F09711D84AF2}" srcOrd="0" destOrd="0" presId="urn:microsoft.com/office/officeart/2005/8/layout/orgChart1"/>
    <dgm:cxn modelId="{475736DF-0B2D-4EF3-8827-8034879B59D6}" type="presParOf" srcId="{D9F26A41-A343-4197-9A25-F09711D84AF2}" destId="{5531F33F-36A6-434E-B1CB-5AF6C4B23CE9}" srcOrd="0" destOrd="0" presId="urn:microsoft.com/office/officeart/2005/8/layout/orgChart1"/>
    <dgm:cxn modelId="{E4166349-6B9B-4CD9-88C2-CFCB91E70F57}" type="presParOf" srcId="{D9F26A41-A343-4197-9A25-F09711D84AF2}" destId="{AA83BC4D-0DFC-403A-ACE0-02BA0475D9C4}" srcOrd="1" destOrd="0" presId="urn:microsoft.com/office/officeart/2005/8/layout/orgChart1"/>
    <dgm:cxn modelId="{11F476CF-1041-4414-A4D7-834295D7CA71}" type="presParOf" srcId="{9F98AF14-2F89-46CE-80E6-1C38528F9A22}" destId="{838CAAA7-77B4-432E-85B6-A29320B72B62}" srcOrd="1" destOrd="0" presId="urn:microsoft.com/office/officeart/2005/8/layout/orgChart1"/>
    <dgm:cxn modelId="{F029620B-4149-4CC2-9EA8-33FE3CCC4945}" type="presParOf" srcId="{9F98AF14-2F89-46CE-80E6-1C38528F9A22}" destId="{67FC35C7-E7DB-467A-A872-44E4B86F98F2}" srcOrd="2" destOrd="0" presId="urn:microsoft.com/office/officeart/2005/8/layout/orgChart1"/>
    <dgm:cxn modelId="{78ABD69D-93BF-4743-B6AA-FF1F21CBF456}" type="presParOf" srcId="{61510019-2F8E-48C8-81AC-6DB922674B47}" destId="{1E03E2FA-12D8-4FF6-A27F-4424B3839F4A}" srcOrd="2" destOrd="0" presId="urn:microsoft.com/office/officeart/2005/8/layout/orgChart1"/>
    <dgm:cxn modelId="{B8C6C953-541D-4460-89AF-49C20D224E56}" type="presParOf" srcId="{49AFA02F-EC75-478B-B5BD-F9E7EF0DDC36}" destId="{38F462BD-DDDC-41BE-95BC-9952F96DD011}" srcOrd="2" destOrd="0" presId="urn:microsoft.com/office/officeart/2005/8/layout/orgChart1"/>
    <dgm:cxn modelId="{494B5B77-ACD1-4BE1-986A-67A05CE51AE9}" type="presParOf" srcId="{49AFA02F-EC75-478B-B5BD-F9E7EF0DDC36}" destId="{B8034067-2A5A-45B8-88BB-321E636AEC3C}" srcOrd="3" destOrd="0" presId="urn:microsoft.com/office/officeart/2005/8/layout/orgChart1"/>
    <dgm:cxn modelId="{84F4FCDE-2646-450F-8686-87C946017B45}" type="presParOf" srcId="{B8034067-2A5A-45B8-88BB-321E636AEC3C}" destId="{FB396F2E-5811-4294-ABF3-9E8A6E22AD7E}" srcOrd="0" destOrd="0" presId="urn:microsoft.com/office/officeart/2005/8/layout/orgChart1"/>
    <dgm:cxn modelId="{970A19F2-AC45-41EA-B1E7-916147DCC870}" type="presParOf" srcId="{FB396F2E-5811-4294-ABF3-9E8A6E22AD7E}" destId="{BFF19872-84CF-454B-B3C3-9E9427B36C49}" srcOrd="0" destOrd="0" presId="urn:microsoft.com/office/officeart/2005/8/layout/orgChart1"/>
    <dgm:cxn modelId="{C0C3D176-C711-482D-9EF0-2A346FF5C40C}" type="presParOf" srcId="{FB396F2E-5811-4294-ABF3-9E8A6E22AD7E}" destId="{306F1C03-D43E-4768-8A38-5FA2F1C3A17C}" srcOrd="1" destOrd="0" presId="urn:microsoft.com/office/officeart/2005/8/layout/orgChart1"/>
    <dgm:cxn modelId="{6D439E3A-523A-44EB-9556-18E85012AE90}" type="presParOf" srcId="{B8034067-2A5A-45B8-88BB-321E636AEC3C}" destId="{AF505491-4DE3-4608-AD18-936C3A6F85E0}" srcOrd="1" destOrd="0" presId="urn:microsoft.com/office/officeart/2005/8/layout/orgChart1"/>
    <dgm:cxn modelId="{D497AAA6-C3CD-4ACC-A8FA-291714C45492}" type="presParOf" srcId="{AF505491-4DE3-4608-AD18-936C3A6F85E0}" destId="{9F439CDC-984D-4A8A-881F-4EB71387BF63}" srcOrd="0" destOrd="0" presId="urn:microsoft.com/office/officeart/2005/8/layout/orgChart1"/>
    <dgm:cxn modelId="{6F92ACAB-3640-4B68-AB13-EBB03451B2B2}" type="presParOf" srcId="{AF505491-4DE3-4608-AD18-936C3A6F85E0}" destId="{0DBA04CF-66E9-4C5C-8888-1EC2659AEAF4}" srcOrd="1" destOrd="0" presId="urn:microsoft.com/office/officeart/2005/8/layout/orgChart1"/>
    <dgm:cxn modelId="{482DD27E-49CB-4811-B402-5F9ECB9603DD}" type="presParOf" srcId="{0DBA04CF-66E9-4C5C-8888-1EC2659AEAF4}" destId="{87C37F33-3984-4B82-A115-B4C30C43B2A1}" srcOrd="0" destOrd="0" presId="urn:microsoft.com/office/officeart/2005/8/layout/orgChart1"/>
    <dgm:cxn modelId="{BC2C0E44-48A3-4C61-A43A-B19D3C3878F0}" type="presParOf" srcId="{87C37F33-3984-4B82-A115-B4C30C43B2A1}" destId="{CA87C106-2422-4D16-B843-A9290D725152}" srcOrd="0" destOrd="0" presId="urn:microsoft.com/office/officeart/2005/8/layout/orgChart1"/>
    <dgm:cxn modelId="{2F011A32-6C7C-4F06-9788-5144E7CDCDB9}" type="presParOf" srcId="{87C37F33-3984-4B82-A115-B4C30C43B2A1}" destId="{B8CC2741-EBD5-495D-896D-64AF2F7BE147}" srcOrd="1" destOrd="0" presId="urn:microsoft.com/office/officeart/2005/8/layout/orgChart1"/>
    <dgm:cxn modelId="{49620710-49F4-456C-A270-2695B3D080BD}" type="presParOf" srcId="{0DBA04CF-66E9-4C5C-8888-1EC2659AEAF4}" destId="{8299D1D7-B992-4FA8-975F-9A3A061736D2}" srcOrd="1" destOrd="0" presId="urn:microsoft.com/office/officeart/2005/8/layout/orgChart1"/>
    <dgm:cxn modelId="{66D89CA2-B971-46B8-AFB8-BE58C5962DC7}" type="presParOf" srcId="{8299D1D7-B992-4FA8-975F-9A3A061736D2}" destId="{AE9017C7-096E-42D8-9A07-22600870C1C2}" srcOrd="0" destOrd="0" presId="urn:microsoft.com/office/officeart/2005/8/layout/orgChart1"/>
    <dgm:cxn modelId="{04DE0CF8-4077-49A9-BA6A-3FC502D4BD29}" type="presParOf" srcId="{8299D1D7-B992-4FA8-975F-9A3A061736D2}" destId="{31EA0200-27B3-40C7-AC33-E368F65E73A3}" srcOrd="1" destOrd="0" presId="urn:microsoft.com/office/officeart/2005/8/layout/orgChart1"/>
    <dgm:cxn modelId="{FD9FA39F-FA44-44B6-A60C-98D045B35E9D}" type="presParOf" srcId="{31EA0200-27B3-40C7-AC33-E368F65E73A3}" destId="{9EC7CEB5-139A-4786-B204-84B31CACA83D}" srcOrd="0" destOrd="0" presId="urn:microsoft.com/office/officeart/2005/8/layout/orgChart1"/>
    <dgm:cxn modelId="{BC243DA5-1DE8-4B5F-AE9D-5876C04DDFDC}" type="presParOf" srcId="{9EC7CEB5-139A-4786-B204-84B31CACA83D}" destId="{D31CD91A-78A6-42CB-AA69-EE28B21BC0E6}" srcOrd="0" destOrd="0" presId="urn:microsoft.com/office/officeart/2005/8/layout/orgChart1"/>
    <dgm:cxn modelId="{0066767B-8615-4BAA-A39A-90AABFC66D02}" type="presParOf" srcId="{9EC7CEB5-139A-4786-B204-84B31CACA83D}" destId="{8DC0676A-ADBD-42E0-B8A5-589D1305A164}" srcOrd="1" destOrd="0" presId="urn:microsoft.com/office/officeart/2005/8/layout/orgChart1"/>
    <dgm:cxn modelId="{FF824293-CF64-4AB6-808F-361D6A515B76}" type="presParOf" srcId="{31EA0200-27B3-40C7-AC33-E368F65E73A3}" destId="{E53B4FBD-8E60-4177-B8D6-26FC7E25013A}" srcOrd="1" destOrd="0" presId="urn:microsoft.com/office/officeart/2005/8/layout/orgChart1"/>
    <dgm:cxn modelId="{666C369C-E7DF-4B1C-99B8-CF3B4ECD2C71}" type="presParOf" srcId="{31EA0200-27B3-40C7-AC33-E368F65E73A3}" destId="{95AD376C-4355-4861-BC0D-234D0AF88C9D}" srcOrd="2" destOrd="0" presId="urn:microsoft.com/office/officeart/2005/8/layout/orgChart1"/>
    <dgm:cxn modelId="{555F9186-88B3-494C-A98B-A8D41873F3CE}" type="presParOf" srcId="{8299D1D7-B992-4FA8-975F-9A3A061736D2}" destId="{A8E0F4C2-F21A-4256-87AB-01C40F6D0C18}" srcOrd="2" destOrd="0" presId="urn:microsoft.com/office/officeart/2005/8/layout/orgChart1"/>
    <dgm:cxn modelId="{0FCA25F3-C74E-429C-8383-B4B7D68E1DC0}" type="presParOf" srcId="{8299D1D7-B992-4FA8-975F-9A3A061736D2}" destId="{700F8175-DBAA-4BA3-A284-99D80F6548D0}" srcOrd="3" destOrd="0" presId="urn:microsoft.com/office/officeart/2005/8/layout/orgChart1"/>
    <dgm:cxn modelId="{EC0B44C4-CDCC-4423-8366-242C8057E022}" type="presParOf" srcId="{700F8175-DBAA-4BA3-A284-99D80F6548D0}" destId="{903C2AF8-4B4D-4ED5-BDB9-7EBAB7D2D251}" srcOrd="0" destOrd="0" presId="urn:microsoft.com/office/officeart/2005/8/layout/orgChart1"/>
    <dgm:cxn modelId="{3F4CA7BA-CE15-43F4-BE49-C7C0CBB460C1}" type="presParOf" srcId="{903C2AF8-4B4D-4ED5-BDB9-7EBAB7D2D251}" destId="{10990E70-9A57-4EB7-BFB0-075A2F4556ED}" srcOrd="0" destOrd="0" presId="urn:microsoft.com/office/officeart/2005/8/layout/orgChart1"/>
    <dgm:cxn modelId="{0476D9AB-D1CC-4E99-976F-08E6E4E04BD0}" type="presParOf" srcId="{903C2AF8-4B4D-4ED5-BDB9-7EBAB7D2D251}" destId="{0C1C4D2E-B3FB-4E2C-92B0-07796E54C9FD}" srcOrd="1" destOrd="0" presId="urn:microsoft.com/office/officeart/2005/8/layout/orgChart1"/>
    <dgm:cxn modelId="{24875567-5D13-4F53-8076-5DE524B5689D}" type="presParOf" srcId="{700F8175-DBAA-4BA3-A284-99D80F6548D0}" destId="{2E8992EE-BF50-4F7F-A084-F15D15445001}" srcOrd="1" destOrd="0" presId="urn:microsoft.com/office/officeart/2005/8/layout/orgChart1"/>
    <dgm:cxn modelId="{45159195-972D-4E6D-85A8-5EB3D5209CA8}" type="presParOf" srcId="{700F8175-DBAA-4BA3-A284-99D80F6548D0}" destId="{94C015E2-4D8C-465D-8607-53F365659A91}" srcOrd="2" destOrd="0" presId="urn:microsoft.com/office/officeart/2005/8/layout/orgChart1"/>
    <dgm:cxn modelId="{9CE99CA8-16C7-4571-80D6-46CA9634516D}" type="presParOf" srcId="{0DBA04CF-66E9-4C5C-8888-1EC2659AEAF4}" destId="{0D9A3402-AE17-4C59-AD1A-9ED2DFBA25FA}" srcOrd="2" destOrd="0" presId="urn:microsoft.com/office/officeart/2005/8/layout/orgChart1"/>
    <dgm:cxn modelId="{E979AE40-6356-E744-ABE2-C9AD9A87FB66}" type="presParOf" srcId="{AF505491-4DE3-4608-AD18-936C3A6F85E0}" destId="{31456511-416E-48FA-9E96-C380E1A52177}" srcOrd="2" destOrd="0" presId="urn:microsoft.com/office/officeart/2005/8/layout/orgChart1"/>
    <dgm:cxn modelId="{AEA61CD5-D8AC-6B49-B32B-A4BC69D931BE}" type="presParOf" srcId="{AF505491-4DE3-4608-AD18-936C3A6F85E0}" destId="{2EAC6173-D9A1-4984-A09A-0058A2F04346}" srcOrd="3" destOrd="0" presId="urn:microsoft.com/office/officeart/2005/8/layout/orgChart1"/>
    <dgm:cxn modelId="{536FF829-2D8C-964A-8F2D-DCA63CFAEF81}" type="presParOf" srcId="{2EAC6173-D9A1-4984-A09A-0058A2F04346}" destId="{2ECD02DE-716F-43B0-B2E2-900072C8DD0F}" srcOrd="0" destOrd="0" presId="urn:microsoft.com/office/officeart/2005/8/layout/orgChart1"/>
    <dgm:cxn modelId="{FE80BA70-6C0B-9841-AAB5-0948048E082A}" type="presParOf" srcId="{2ECD02DE-716F-43B0-B2E2-900072C8DD0F}" destId="{0A799900-78E4-4EC1-973A-05A9393511A7}" srcOrd="0" destOrd="0" presId="urn:microsoft.com/office/officeart/2005/8/layout/orgChart1"/>
    <dgm:cxn modelId="{0F7B39B0-185A-C649-877B-2A256143B9EB}" type="presParOf" srcId="{2ECD02DE-716F-43B0-B2E2-900072C8DD0F}" destId="{56A950CC-884C-4A12-84F4-4A5735B65C33}" srcOrd="1" destOrd="0" presId="urn:microsoft.com/office/officeart/2005/8/layout/orgChart1"/>
    <dgm:cxn modelId="{59C18D41-94D2-1D49-8C88-D57E49DD936D}" type="presParOf" srcId="{2EAC6173-D9A1-4984-A09A-0058A2F04346}" destId="{30917329-5D68-4950-A90E-59DFA9C676EB}" srcOrd="1" destOrd="0" presId="urn:microsoft.com/office/officeart/2005/8/layout/orgChart1"/>
    <dgm:cxn modelId="{8AE6917D-E1E0-184A-9387-564E0AC3F64B}" type="presParOf" srcId="{30917329-5D68-4950-A90E-59DFA9C676EB}" destId="{304C9C00-23BF-B746-8A9A-9F07F3E1E880}" srcOrd="0" destOrd="0" presId="urn:microsoft.com/office/officeart/2005/8/layout/orgChart1"/>
    <dgm:cxn modelId="{61713CE2-6118-2E4D-820E-1516DCF6E52B}" type="presParOf" srcId="{30917329-5D68-4950-A90E-59DFA9C676EB}" destId="{1F34308D-6E34-B34E-89DF-B7877A0845E0}" srcOrd="1" destOrd="0" presId="urn:microsoft.com/office/officeart/2005/8/layout/orgChart1"/>
    <dgm:cxn modelId="{8418A224-2F92-EC46-8702-AC1954156350}" type="presParOf" srcId="{1F34308D-6E34-B34E-89DF-B7877A0845E0}" destId="{134C5212-92B1-5D41-84DC-29A30F7A5130}" srcOrd="0" destOrd="0" presId="urn:microsoft.com/office/officeart/2005/8/layout/orgChart1"/>
    <dgm:cxn modelId="{9994AB17-F707-224D-A20D-F15BDDBEA3A9}" type="presParOf" srcId="{134C5212-92B1-5D41-84DC-29A30F7A5130}" destId="{B90BBFFB-4061-314E-8058-7E73A4D5BF85}" srcOrd="0" destOrd="0" presId="urn:microsoft.com/office/officeart/2005/8/layout/orgChart1"/>
    <dgm:cxn modelId="{6E565A42-0928-7645-8845-E01C9CC210A9}" type="presParOf" srcId="{134C5212-92B1-5D41-84DC-29A30F7A5130}" destId="{F8A1246E-B9A8-C342-8DA6-8E886F535DAD}" srcOrd="1" destOrd="0" presId="urn:microsoft.com/office/officeart/2005/8/layout/orgChart1"/>
    <dgm:cxn modelId="{2CF92071-B408-F94A-B80B-E6A2C49000C7}" type="presParOf" srcId="{1F34308D-6E34-B34E-89DF-B7877A0845E0}" destId="{10C83A9C-7B5B-4C48-8E58-C85DDCBE3A8D}" srcOrd="1" destOrd="0" presId="urn:microsoft.com/office/officeart/2005/8/layout/orgChart1"/>
    <dgm:cxn modelId="{7789C580-D65F-A445-A919-27D661611FB9}" type="presParOf" srcId="{1F34308D-6E34-B34E-89DF-B7877A0845E0}" destId="{B4EEA51D-FB76-CE47-B98D-23E1B1DDB503}" srcOrd="2" destOrd="0" presId="urn:microsoft.com/office/officeart/2005/8/layout/orgChart1"/>
    <dgm:cxn modelId="{2D50317A-0791-774E-86EC-B015A5FEF850}" type="presParOf" srcId="{30917329-5D68-4950-A90E-59DFA9C676EB}" destId="{7C050038-B38A-5647-A4C9-E78A06EF61D0}" srcOrd="2" destOrd="0" presId="urn:microsoft.com/office/officeart/2005/8/layout/orgChart1"/>
    <dgm:cxn modelId="{0D73B880-55E4-4F46-9D82-A0BD2E5387DA}" type="presParOf" srcId="{30917329-5D68-4950-A90E-59DFA9C676EB}" destId="{88BD286E-120E-0443-B208-CBAAFBEA50E7}" srcOrd="3" destOrd="0" presId="urn:microsoft.com/office/officeart/2005/8/layout/orgChart1"/>
    <dgm:cxn modelId="{C143ED86-BCF1-0E4F-91BB-1504BF8938F1}" type="presParOf" srcId="{88BD286E-120E-0443-B208-CBAAFBEA50E7}" destId="{2C263698-FE37-1548-BE99-02142B156FEC}" srcOrd="0" destOrd="0" presId="urn:microsoft.com/office/officeart/2005/8/layout/orgChart1"/>
    <dgm:cxn modelId="{DE900671-2466-3A44-84AA-71905E86A89D}" type="presParOf" srcId="{2C263698-FE37-1548-BE99-02142B156FEC}" destId="{A16DA2A4-ED4C-1A4C-BD7B-0C4FC8DD2B44}" srcOrd="0" destOrd="0" presId="urn:microsoft.com/office/officeart/2005/8/layout/orgChart1"/>
    <dgm:cxn modelId="{2ABFDEF9-C865-354F-91F4-C03EBBF5B361}" type="presParOf" srcId="{2C263698-FE37-1548-BE99-02142B156FEC}" destId="{624D2AAD-6338-024B-88C5-8B4755B392E9}" srcOrd="1" destOrd="0" presId="urn:microsoft.com/office/officeart/2005/8/layout/orgChart1"/>
    <dgm:cxn modelId="{2C07F07A-03A7-344C-8A05-B914C74CE64B}" type="presParOf" srcId="{88BD286E-120E-0443-B208-CBAAFBEA50E7}" destId="{F937485C-2B38-8544-BEAB-315D0649C59D}" srcOrd="1" destOrd="0" presId="urn:microsoft.com/office/officeart/2005/8/layout/orgChart1"/>
    <dgm:cxn modelId="{B848BCE3-95E2-064C-94A3-1E249211A79C}" type="presParOf" srcId="{88BD286E-120E-0443-B208-CBAAFBEA50E7}" destId="{1FD07DC8-F322-644A-B101-2372EFBA6E7B}" srcOrd="2" destOrd="0" presId="urn:microsoft.com/office/officeart/2005/8/layout/orgChart1"/>
    <dgm:cxn modelId="{C0CDDDFD-EFA4-1D4D-B864-5463E0600EB5}" type="presParOf" srcId="{2EAC6173-D9A1-4984-A09A-0058A2F04346}" destId="{48D81A30-248D-406B-BB5A-96F953AB4CA5}" srcOrd="2" destOrd="0" presId="urn:microsoft.com/office/officeart/2005/8/layout/orgChart1"/>
    <dgm:cxn modelId="{85E836E2-383A-42A6-8674-8805E942D2E0}" type="presParOf" srcId="{AF505491-4DE3-4608-AD18-936C3A6F85E0}" destId="{56A2CDA4-0BE4-4177-B1D2-AF053D6E45F6}" srcOrd="4" destOrd="0" presId="urn:microsoft.com/office/officeart/2005/8/layout/orgChart1"/>
    <dgm:cxn modelId="{868EEB0F-AEC7-41D9-90B6-F2CFD15DBB1B}" type="presParOf" srcId="{AF505491-4DE3-4608-AD18-936C3A6F85E0}" destId="{31B962CF-C01B-48B4-B86F-CCB895AAB61F}" srcOrd="5" destOrd="0" presId="urn:microsoft.com/office/officeart/2005/8/layout/orgChart1"/>
    <dgm:cxn modelId="{1156CED4-26D9-4DE5-90CC-9E0029E632C4}" type="presParOf" srcId="{31B962CF-C01B-48B4-B86F-CCB895AAB61F}" destId="{F107E7F6-5094-449A-BC47-B5AEF9CAEA86}" srcOrd="0" destOrd="0" presId="urn:microsoft.com/office/officeart/2005/8/layout/orgChart1"/>
    <dgm:cxn modelId="{FB423914-A88B-4528-9C4C-D57592BB099E}" type="presParOf" srcId="{F107E7F6-5094-449A-BC47-B5AEF9CAEA86}" destId="{73469752-92AD-4D8D-B414-96930213C55A}" srcOrd="0" destOrd="0" presId="urn:microsoft.com/office/officeart/2005/8/layout/orgChart1"/>
    <dgm:cxn modelId="{7B45DA92-F4D3-4E97-8951-E050F657260F}" type="presParOf" srcId="{F107E7F6-5094-449A-BC47-B5AEF9CAEA86}" destId="{63827F6A-011A-4489-8D3A-597CDB29B11B}" srcOrd="1" destOrd="0" presId="urn:microsoft.com/office/officeart/2005/8/layout/orgChart1"/>
    <dgm:cxn modelId="{D2C31424-4B81-4557-923C-3A4F8264E1C1}" type="presParOf" srcId="{31B962CF-C01B-48B4-B86F-CCB895AAB61F}" destId="{716DDBD3-6655-4802-87C8-EBED952DF207}" srcOrd="1" destOrd="0" presId="urn:microsoft.com/office/officeart/2005/8/layout/orgChart1"/>
    <dgm:cxn modelId="{DE4CBF96-0176-45A7-A3E0-587FCC83914B}" type="presParOf" srcId="{716DDBD3-6655-4802-87C8-EBED952DF207}" destId="{E36C41EE-AF07-47CD-B66A-2D0A38BFE99C}" srcOrd="0" destOrd="0" presId="urn:microsoft.com/office/officeart/2005/8/layout/orgChart1"/>
    <dgm:cxn modelId="{3C4A3B2D-E0CB-4D98-8D25-0E726F1A1DE9}" type="presParOf" srcId="{716DDBD3-6655-4802-87C8-EBED952DF207}" destId="{3CEE5C6F-0068-4F35-AD7F-24579EDAD330}" srcOrd="1" destOrd="0" presId="urn:microsoft.com/office/officeart/2005/8/layout/orgChart1"/>
    <dgm:cxn modelId="{7D974690-8DAB-4CAC-A5C3-576EB2A36EA7}" type="presParOf" srcId="{3CEE5C6F-0068-4F35-AD7F-24579EDAD330}" destId="{5A5CFE89-6E7B-49CA-8AC4-49AEAC6131DF}" srcOrd="0" destOrd="0" presId="urn:microsoft.com/office/officeart/2005/8/layout/orgChart1"/>
    <dgm:cxn modelId="{99E33B13-771E-42BC-A0C8-DCE8359D1277}" type="presParOf" srcId="{5A5CFE89-6E7B-49CA-8AC4-49AEAC6131DF}" destId="{74FBD660-EDCB-40F1-8EC1-8DFEC2F644BC}" srcOrd="0" destOrd="0" presId="urn:microsoft.com/office/officeart/2005/8/layout/orgChart1"/>
    <dgm:cxn modelId="{4A78E09F-2F4D-491E-9D63-E0E9B820C11A}" type="presParOf" srcId="{5A5CFE89-6E7B-49CA-8AC4-49AEAC6131DF}" destId="{DE87E6E2-5CC6-4796-85E8-FC9171B5E316}" srcOrd="1" destOrd="0" presId="urn:microsoft.com/office/officeart/2005/8/layout/orgChart1"/>
    <dgm:cxn modelId="{CEC76688-1CDA-4CDA-B349-A17C812F5A07}" type="presParOf" srcId="{3CEE5C6F-0068-4F35-AD7F-24579EDAD330}" destId="{D43541C3-2598-48E7-AA04-82C157B4D705}" srcOrd="1" destOrd="0" presId="urn:microsoft.com/office/officeart/2005/8/layout/orgChart1"/>
    <dgm:cxn modelId="{8D92F89B-EE9E-4523-9248-02A2CFEFD78F}" type="presParOf" srcId="{3CEE5C6F-0068-4F35-AD7F-24579EDAD330}" destId="{179D4B6D-8E26-44E6-8F3F-A8B3D6BA551B}" srcOrd="2" destOrd="0" presId="urn:microsoft.com/office/officeart/2005/8/layout/orgChart1"/>
    <dgm:cxn modelId="{029AE272-6873-415A-BCEF-2CD6C25373FF}" type="presParOf" srcId="{716DDBD3-6655-4802-87C8-EBED952DF207}" destId="{C5BE81F6-02D5-443F-AC19-3906D72E644C}" srcOrd="2" destOrd="0" presId="urn:microsoft.com/office/officeart/2005/8/layout/orgChart1"/>
    <dgm:cxn modelId="{8BC9D15F-0568-41C2-9716-1A8E4E761CB7}" type="presParOf" srcId="{716DDBD3-6655-4802-87C8-EBED952DF207}" destId="{F41202C4-CCD1-4324-9181-DE634E9BB35B}" srcOrd="3" destOrd="0" presId="urn:microsoft.com/office/officeart/2005/8/layout/orgChart1"/>
    <dgm:cxn modelId="{A73BA433-3875-44AB-89E5-099C8D3353B8}" type="presParOf" srcId="{F41202C4-CCD1-4324-9181-DE634E9BB35B}" destId="{DBB1D6E7-64F4-4A71-8B87-A9F028A8CE6A}" srcOrd="0" destOrd="0" presId="urn:microsoft.com/office/officeart/2005/8/layout/orgChart1"/>
    <dgm:cxn modelId="{A2D0EF88-75A8-45B8-A219-9D3AD9A0E69B}" type="presParOf" srcId="{DBB1D6E7-64F4-4A71-8B87-A9F028A8CE6A}" destId="{0550979D-94F6-4B09-A0D1-3D06F134E98D}" srcOrd="0" destOrd="0" presId="urn:microsoft.com/office/officeart/2005/8/layout/orgChart1"/>
    <dgm:cxn modelId="{027851C0-64E5-4077-811F-8F0DA96036B3}" type="presParOf" srcId="{DBB1D6E7-64F4-4A71-8B87-A9F028A8CE6A}" destId="{CF8858AB-2E1B-4C04-B9B7-1F1372907A50}" srcOrd="1" destOrd="0" presId="urn:microsoft.com/office/officeart/2005/8/layout/orgChart1"/>
    <dgm:cxn modelId="{826EC5CE-26C2-4302-935C-62F7B172E028}" type="presParOf" srcId="{F41202C4-CCD1-4324-9181-DE634E9BB35B}" destId="{8379DC1C-F961-4655-8EA9-7C12FE1DAA20}" srcOrd="1" destOrd="0" presId="urn:microsoft.com/office/officeart/2005/8/layout/orgChart1"/>
    <dgm:cxn modelId="{324A7D50-3806-47AE-998F-984C1F8886B5}" type="presParOf" srcId="{F41202C4-CCD1-4324-9181-DE634E9BB35B}" destId="{D2D7455D-2706-41FF-A943-C5B7661BC2EC}" srcOrd="2" destOrd="0" presId="urn:microsoft.com/office/officeart/2005/8/layout/orgChart1"/>
    <dgm:cxn modelId="{7A0079C2-E5D3-4615-AA71-2E7DBD1BF7A1}" type="presParOf" srcId="{716DDBD3-6655-4802-87C8-EBED952DF207}" destId="{1BCD71CF-BEC3-4FDC-B6A4-53ABDC5335B6}" srcOrd="4" destOrd="0" presId="urn:microsoft.com/office/officeart/2005/8/layout/orgChart1"/>
    <dgm:cxn modelId="{184931AF-DA31-43A8-82C0-803E855D42F4}" type="presParOf" srcId="{716DDBD3-6655-4802-87C8-EBED952DF207}" destId="{D412D24D-BF1C-4768-95B0-115BF42731B2}" srcOrd="5" destOrd="0" presId="urn:microsoft.com/office/officeart/2005/8/layout/orgChart1"/>
    <dgm:cxn modelId="{390F7906-1D58-423F-965C-C553E2330F97}" type="presParOf" srcId="{D412D24D-BF1C-4768-95B0-115BF42731B2}" destId="{458307D9-4FC9-48C3-A79A-EE3F579D95C1}" srcOrd="0" destOrd="0" presId="urn:microsoft.com/office/officeart/2005/8/layout/orgChart1"/>
    <dgm:cxn modelId="{6D37404F-556C-4FD6-9A06-C225E3415C24}" type="presParOf" srcId="{458307D9-4FC9-48C3-A79A-EE3F579D95C1}" destId="{EC249503-1A36-4AB5-8C4A-7C37C11FD382}" srcOrd="0" destOrd="0" presId="urn:microsoft.com/office/officeart/2005/8/layout/orgChart1"/>
    <dgm:cxn modelId="{4EB4F452-32B8-411C-A0FD-8BF2FE4CB899}" type="presParOf" srcId="{458307D9-4FC9-48C3-A79A-EE3F579D95C1}" destId="{0FA7273A-EAF7-4A81-8776-68D3CA3688A6}" srcOrd="1" destOrd="0" presId="urn:microsoft.com/office/officeart/2005/8/layout/orgChart1"/>
    <dgm:cxn modelId="{25C2AF4F-8C01-4020-8C1E-2EF4D3B22E81}" type="presParOf" srcId="{D412D24D-BF1C-4768-95B0-115BF42731B2}" destId="{609BFDBC-07A9-4A1E-ACEB-E32065010749}" srcOrd="1" destOrd="0" presId="urn:microsoft.com/office/officeart/2005/8/layout/orgChart1"/>
    <dgm:cxn modelId="{33F3BA3E-4FED-4B6F-9B79-BF99549A1780}" type="presParOf" srcId="{D412D24D-BF1C-4768-95B0-115BF42731B2}" destId="{F1902FE5-9AA5-4E14-8899-86140CCDF779}" srcOrd="2" destOrd="0" presId="urn:microsoft.com/office/officeart/2005/8/layout/orgChart1"/>
    <dgm:cxn modelId="{63792545-0534-4863-B04E-F67E8EAA56A2}" type="presParOf" srcId="{31B962CF-C01B-48B4-B86F-CCB895AAB61F}" destId="{FD5C6BE7-151D-4898-9B30-B4CE3BD4943A}" srcOrd="2" destOrd="0" presId="urn:microsoft.com/office/officeart/2005/8/layout/orgChart1"/>
    <dgm:cxn modelId="{F1992928-E3DB-4CEB-9BFC-CCBE77EF80D5}" type="presParOf" srcId="{B8034067-2A5A-45B8-88BB-321E636AEC3C}" destId="{8E426CE4-09F5-4B1C-957F-F79C145E7F6E}" srcOrd="2" destOrd="0" presId="urn:microsoft.com/office/officeart/2005/8/layout/orgChart1"/>
    <dgm:cxn modelId="{3BEB6B75-3E88-4C3B-BABB-782E483CA8B2}" type="presParOf" srcId="{988FA436-96EC-4560-8FE9-4DFD2D812DE9}" destId="{8B712C77-C06C-4791-829B-CEB4028080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BAC59-E4AB-49CC-A4EC-592FC6E9EF8B}" type="doc">
      <dgm:prSet loTypeId="urn:microsoft.com/office/officeart/2005/8/layout/pyramid1" loCatId="pyramid" qsTypeId="urn:microsoft.com/office/officeart/2005/8/quickstyle/simple1" qsCatId="simple" csTypeId="urn:microsoft.com/office/officeart/2005/8/colors/colorful5" csCatId="colorful" phldr="1"/>
      <dgm:spPr/>
    </dgm:pt>
    <dgm:pt modelId="{3C46D976-C5DB-4D1E-91AF-C8E9BC639BC9}">
      <dgm:prSet phldrT="[Text]" custT="1"/>
      <dgm:spPr/>
      <dgm:t>
        <a:bodyPr/>
        <a:lstStyle/>
        <a:p>
          <a:r>
            <a:rPr lang="en-GB" sz="1400" b="1" dirty="0"/>
            <a:t>Register</a:t>
          </a:r>
          <a:endParaRPr lang="LID4096" sz="1400" b="1" dirty="0"/>
        </a:p>
      </dgm:t>
    </dgm:pt>
    <dgm:pt modelId="{E868D075-841D-49AD-AA50-5233F6868136}" type="parTrans" cxnId="{09F09882-53C2-471A-AA17-72951D6B9915}">
      <dgm:prSet/>
      <dgm:spPr/>
      <dgm:t>
        <a:bodyPr/>
        <a:lstStyle/>
        <a:p>
          <a:endParaRPr lang="LID4096"/>
        </a:p>
      </dgm:t>
    </dgm:pt>
    <dgm:pt modelId="{71D333A9-49A8-4451-BE6F-FE082A452644}" type="sibTrans" cxnId="{09F09882-53C2-471A-AA17-72951D6B9915}">
      <dgm:prSet/>
      <dgm:spPr/>
      <dgm:t>
        <a:bodyPr/>
        <a:lstStyle/>
        <a:p>
          <a:endParaRPr lang="LID4096"/>
        </a:p>
      </dgm:t>
    </dgm:pt>
    <dgm:pt modelId="{8AFF1313-B8F5-4363-9D1F-56AE19041560}">
      <dgm:prSet phldrT="[Text]"/>
      <dgm:spPr/>
      <dgm:t>
        <a:bodyPr/>
        <a:lstStyle/>
        <a:p>
          <a:r>
            <a:rPr lang="en-GB" b="1" dirty="0"/>
            <a:t>Caches (Multilevel)</a:t>
          </a:r>
          <a:endParaRPr lang="LID4096" b="1" dirty="0"/>
        </a:p>
      </dgm:t>
    </dgm:pt>
    <dgm:pt modelId="{89CDD9FD-FC94-4156-99E0-F62E3751FC5D}" type="parTrans" cxnId="{23D306D5-D2F9-4A49-8907-0C7F4749D970}">
      <dgm:prSet/>
      <dgm:spPr/>
      <dgm:t>
        <a:bodyPr/>
        <a:lstStyle/>
        <a:p>
          <a:endParaRPr lang="LID4096"/>
        </a:p>
      </dgm:t>
    </dgm:pt>
    <dgm:pt modelId="{4D658D4A-B114-42EB-BEA3-97C0EA100CC4}" type="sibTrans" cxnId="{23D306D5-D2F9-4A49-8907-0C7F4749D970}">
      <dgm:prSet/>
      <dgm:spPr/>
      <dgm:t>
        <a:bodyPr/>
        <a:lstStyle/>
        <a:p>
          <a:endParaRPr lang="LID4096"/>
        </a:p>
      </dgm:t>
    </dgm:pt>
    <dgm:pt modelId="{7761666C-1968-402C-996E-376AC6579FD0}">
      <dgm:prSet phldrT="[Text]"/>
      <dgm:spPr/>
      <dgm:t>
        <a:bodyPr/>
        <a:lstStyle/>
        <a:p>
          <a:r>
            <a:rPr lang="en-GB" b="1" dirty="0"/>
            <a:t>Main Memory</a:t>
          </a:r>
          <a:endParaRPr lang="LID4096" b="1" dirty="0"/>
        </a:p>
      </dgm:t>
    </dgm:pt>
    <dgm:pt modelId="{4A2E26D6-B0FB-4CDE-B696-5D8533B32227}" type="parTrans" cxnId="{9401E1E3-0B4D-4C64-A362-1D9BA614A238}">
      <dgm:prSet/>
      <dgm:spPr/>
      <dgm:t>
        <a:bodyPr/>
        <a:lstStyle/>
        <a:p>
          <a:endParaRPr lang="LID4096"/>
        </a:p>
      </dgm:t>
    </dgm:pt>
    <dgm:pt modelId="{E1F912EE-F124-4327-86B1-AC866B67054E}" type="sibTrans" cxnId="{9401E1E3-0B4D-4C64-A362-1D9BA614A238}">
      <dgm:prSet/>
      <dgm:spPr/>
      <dgm:t>
        <a:bodyPr/>
        <a:lstStyle/>
        <a:p>
          <a:endParaRPr lang="LID4096"/>
        </a:p>
      </dgm:t>
    </dgm:pt>
    <dgm:pt modelId="{B1A6D35F-16FD-4B4F-9F95-A480D7A571D6}">
      <dgm:prSet phldrT="[Text]"/>
      <dgm:spPr/>
      <dgm:t>
        <a:bodyPr/>
        <a:lstStyle/>
        <a:p>
          <a:r>
            <a:rPr lang="en-GB" b="1" dirty="0"/>
            <a:t>Secondary Memory</a:t>
          </a:r>
          <a:endParaRPr lang="LID4096" b="1" dirty="0"/>
        </a:p>
      </dgm:t>
    </dgm:pt>
    <dgm:pt modelId="{45F74FF4-BFCD-40BF-846E-34999F2A6AFC}" type="parTrans" cxnId="{FA923903-454C-46AA-ABDA-8370C469AB1B}">
      <dgm:prSet/>
      <dgm:spPr/>
      <dgm:t>
        <a:bodyPr/>
        <a:lstStyle/>
        <a:p>
          <a:endParaRPr lang="LID4096"/>
        </a:p>
      </dgm:t>
    </dgm:pt>
    <dgm:pt modelId="{37C67A72-5264-4537-B42C-FFCEED619AFD}" type="sibTrans" cxnId="{FA923903-454C-46AA-ABDA-8370C469AB1B}">
      <dgm:prSet/>
      <dgm:spPr/>
      <dgm:t>
        <a:bodyPr/>
        <a:lstStyle/>
        <a:p>
          <a:endParaRPr lang="LID4096"/>
        </a:p>
      </dgm:t>
    </dgm:pt>
    <dgm:pt modelId="{CE3DA646-6E8B-4DC9-A5A9-6266F0133E0E}">
      <dgm:prSet phldrT="[Text]"/>
      <dgm:spPr/>
      <dgm:t>
        <a:bodyPr/>
        <a:lstStyle/>
        <a:p>
          <a:r>
            <a:rPr lang="en-GB" b="1" dirty="0"/>
            <a:t>Tertiary Memory</a:t>
          </a:r>
          <a:endParaRPr lang="LID4096" b="1" dirty="0"/>
        </a:p>
      </dgm:t>
    </dgm:pt>
    <dgm:pt modelId="{1CB6CEA6-C88B-4E18-9339-E6210920AF6C}" type="parTrans" cxnId="{2AA0C21A-3102-47EA-859D-7604AFC744EE}">
      <dgm:prSet/>
      <dgm:spPr/>
      <dgm:t>
        <a:bodyPr/>
        <a:lstStyle/>
        <a:p>
          <a:endParaRPr lang="LID4096"/>
        </a:p>
      </dgm:t>
    </dgm:pt>
    <dgm:pt modelId="{067745A3-C94F-4C80-90F0-79618D3E4A86}" type="sibTrans" cxnId="{2AA0C21A-3102-47EA-859D-7604AFC744EE}">
      <dgm:prSet/>
      <dgm:spPr/>
      <dgm:t>
        <a:bodyPr/>
        <a:lstStyle/>
        <a:p>
          <a:endParaRPr lang="LID4096"/>
        </a:p>
      </dgm:t>
    </dgm:pt>
    <dgm:pt modelId="{1DDCF4A0-4A65-4A02-8E37-51C8FC228B14}" type="pres">
      <dgm:prSet presAssocID="{D15BAC59-E4AB-49CC-A4EC-592FC6E9EF8B}" presName="Name0" presStyleCnt="0">
        <dgm:presLayoutVars>
          <dgm:dir/>
          <dgm:animLvl val="lvl"/>
          <dgm:resizeHandles val="exact"/>
        </dgm:presLayoutVars>
      </dgm:prSet>
      <dgm:spPr/>
    </dgm:pt>
    <dgm:pt modelId="{92D77D8A-C96C-4D54-B139-A1ADAA9C4750}" type="pres">
      <dgm:prSet presAssocID="{3C46D976-C5DB-4D1E-91AF-C8E9BC639BC9}" presName="Name8" presStyleCnt="0"/>
      <dgm:spPr/>
    </dgm:pt>
    <dgm:pt modelId="{933EA040-C858-4626-8E36-A49992F14E00}" type="pres">
      <dgm:prSet presAssocID="{3C46D976-C5DB-4D1E-91AF-C8E9BC639BC9}" presName="level" presStyleLbl="node1" presStyleIdx="0" presStyleCnt="5" custScaleY="92435">
        <dgm:presLayoutVars>
          <dgm:chMax val="1"/>
          <dgm:bulletEnabled val="1"/>
        </dgm:presLayoutVars>
      </dgm:prSet>
      <dgm:spPr/>
    </dgm:pt>
    <dgm:pt modelId="{1ED2EBE8-7314-4F80-A70E-4950CDB11D21}" type="pres">
      <dgm:prSet presAssocID="{3C46D976-C5DB-4D1E-91AF-C8E9BC639BC9}" presName="levelTx" presStyleLbl="revTx" presStyleIdx="0" presStyleCnt="0">
        <dgm:presLayoutVars>
          <dgm:chMax val="1"/>
          <dgm:bulletEnabled val="1"/>
        </dgm:presLayoutVars>
      </dgm:prSet>
      <dgm:spPr/>
    </dgm:pt>
    <dgm:pt modelId="{7FB7984C-DE73-4A46-982B-09D8C288F057}" type="pres">
      <dgm:prSet presAssocID="{8AFF1313-B8F5-4363-9D1F-56AE19041560}" presName="Name8" presStyleCnt="0"/>
      <dgm:spPr/>
    </dgm:pt>
    <dgm:pt modelId="{E080AD89-5601-4ED0-9844-00885E5E5938}" type="pres">
      <dgm:prSet presAssocID="{8AFF1313-B8F5-4363-9D1F-56AE19041560}" presName="level" presStyleLbl="node1" presStyleIdx="1" presStyleCnt="5" custScaleY="93642">
        <dgm:presLayoutVars>
          <dgm:chMax val="1"/>
          <dgm:bulletEnabled val="1"/>
        </dgm:presLayoutVars>
      </dgm:prSet>
      <dgm:spPr/>
    </dgm:pt>
    <dgm:pt modelId="{80B7E7CE-C36F-43A6-A3E2-E16119FA85A8}" type="pres">
      <dgm:prSet presAssocID="{8AFF1313-B8F5-4363-9D1F-56AE19041560}" presName="levelTx" presStyleLbl="revTx" presStyleIdx="0" presStyleCnt="0">
        <dgm:presLayoutVars>
          <dgm:chMax val="1"/>
          <dgm:bulletEnabled val="1"/>
        </dgm:presLayoutVars>
      </dgm:prSet>
      <dgm:spPr/>
    </dgm:pt>
    <dgm:pt modelId="{CD689D67-706F-4512-B8C7-8EDC01234A34}" type="pres">
      <dgm:prSet presAssocID="{7761666C-1968-402C-996E-376AC6579FD0}" presName="Name8" presStyleCnt="0"/>
      <dgm:spPr/>
    </dgm:pt>
    <dgm:pt modelId="{9B99E5BE-8B63-4675-8101-1487760DD38A}" type="pres">
      <dgm:prSet presAssocID="{7761666C-1968-402C-996E-376AC6579FD0}" presName="level" presStyleLbl="node1" presStyleIdx="2" presStyleCnt="5" custScaleY="114819">
        <dgm:presLayoutVars>
          <dgm:chMax val="1"/>
          <dgm:bulletEnabled val="1"/>
        </dgm:presLayoutVars>
      </dgm:prSet>
      <dgm:spPr/>
    </dgm:pt>
    <dgm:pt modelId="{6941687D-4D5C-4CDF-9568-2F992F7AA510}" type="pres">
      <dgm:prSet presAssocID="{7761666C-1968-402C-996E-376AC6579FD0}" presName="levelTx" presStyleLbl="revTx" presStyleIdx="0" presStyleCnt="0">
        <dgm:presLayoutVars>
          <dgm:chMax val="1"/>
          <dgm:bulletEnabled val="1"/>
        </dgm:presLayoutVars>
      </dgm:prSet>
      <dgm:spPr/>
    </dgm:pt>
    <dgm:pt modelId="{117C0FBC-5E85-4449-B4A0-0350F79854EE}" type="pres">
      <dgm:prSet presAssocID="{B1A6D35F-16FD-4B4F-9F95-A480D7A571D6}" presName="Name8" presStyleCnt="0"/>
      <dgm:spPr/>
    </dgm:pt>
    <dgm:pt modelId="{45513B70-3D8B-4382-9301-13D8A96E53BB}" type="pres">
      <dgm:prSet presAssocID="{B1A6D35F-16FD-4B4F-9F95-A480D7A571D6}" presName="level" presStyleLbl="node1" presStyleIdx="3" presStyleCnt="5" custScaleY="141709">
        <dgm:presLayoutVars>
          <dgm:chMax val="1"/>
          <dgm:bulletEnabled val="1"/>
        </dgm:presLayoutVars>
      </dgm:prSet>
      <dgm:spPr/>
    </dgm:pt>
    <dgm:pt modelId="{1CA2B134-285A-4321-A5DF-241CE4D5E713}" type="pres">
      <dgm:prSet presAssocID="{B1A6D35F-16FD-4B4F-9F95-A480D7A571D6}" presName="levelTx" presStyleLbl="revTx" presStyleIdx="0" presStyleCnt="0">
        <dgm:presLayoutVars>
          <dgm:chMax val="1"/>
          <dgm:bulletEnabled val="1"/>
        </dgm:presLayoutVars>
      </dgm:prSet>
      <dgm:spPr/>
    </dgm:pt>
    <dgm:pt modelId="{AF807582-BD99-4131-B538-9D376DE6D455}" type="pres">
      <dgm:prSet presAssocID="{CE3DA646-6E8B-4DC9-A5A9-6266F0133E0E}" presName="Name8" presStyleCnt="0"/>
      <dgm:spPr/>
    </dgm:pt>
    <dgm:pt modelId="{32D07900-6213-4FA0-BE42-16C7282A025C}" type="pres">
      <dgm:prSet presAssocID="{CE3DA646-6E8B-4DC9-A5A9-6266F0133E0E}" presName="level" presStyleLbl="node1" presStyleIdx="4" presStyleCnt="5" custScaleY="295225">
        <dgm:presLayoutVars>
          <dgm:chMax val="1"/>
          <dgm:bulletEnabled val="1"/>
        </dgm:presLayoutVars>
      </dgm:prSet>
      <dgm:spPr/>
    </dgm:pt>
    <dgm:pt modelId="{F265ECAF-1540-4756-B83B-6EC072A7845A}" type="pres">
      <dgm:prSet presAssocID="{CE3DA646-6E8B-4DC9-A5A9-6266F0133E0E}" presName="levelTx" presStyleLbl="revTx" presStyleIdx="0" presStyleCnt="0">
        <dgm:presLayoutVars>
          <dgm:chMax val="1"/>
          <dgm:bulletEnabled val="1"/>
        </dgm:presLayoutVars>
      </dgm:prSet>
      <dgm:spPr/>
    </dgm:pt>
  </dgm:ptLst>
  <dgm:cxnLst>
    <dgm:cxn modelId="{FA923903-454C-46AA-ABDA-8370C469AB1B}" srcId="{D15BAC59-E4AB-49CC-A4EC-592FC6E9EF8B}" destId="{B1A6D35F-16FD-4B4F-9F95-A480D7A571D6}" srcOrd="3" destOrd="0" parTransId="{45F74FF4-BFCD-40BF-846E-34999F2A6AFC}" sibTransId="{37C67A72-5264-4537-B42C-FFCEED619AFD}"/>
    <dgm:cxn modelId="{63606013-0522-4AAF-A340-EB3C33DE6D9D}" type="presOf" srcId="{CE3DA646-6E8B-4DC9-A5A9-6266F0133E0E}" destId="{F265ECAF-1540-4756-B83B-6EC072A7845A}" srcOrd="1" destOrd="0" presId="urn:microsoft.com/office/officeart/2005/8/layout/pyramid1"/>
    <dgm:cxn modelId="{2AA0C21A-3102-47EA-859D-7604AFC744EE}" srcId="{D15BAC59-E4AB-49CC-A4EC-592FC6E9EF8B}" destId="{CE3DA646-6E8B-4DC9-A5A9-6266F0133E0E}" srcOrd="4" destOrd="0" parTransId="{1CB6CEA6-C88B-4E18-9339-E6210920AF6C}" sibTransId="{067745A3-C94F-4C80-90F0-79618D3E4A86}"/>
    <dgm:cxn modelId="{17278135-8122-4ACC-BCD8-E4CA32C4B5C1}" type="presOf" srcId="{CE3DA646-6E8B-4DC9-A5A9-6266F0133E0E}" destId="{32D07900-6213-4FA0-BE42-16C7282A025C}" srcOrd="0" destOrd="0" presId="urn:microsoft.com/office/officeart/2005/8/layout/pyramid1"/>
    <dgm:cxn modelId="{15604946-CE5B-4501-AFE3-A4DD03471EF2}" type="presOf" srcId="{B1A6D35F-16FD-4B4F-9F95-A480D7A571D6}" destId="{45513B70-3D8B-4382-9301-13D8A96E53BB}" srcOrd="0" destOrd="0" presId="urn:microsoft.com/office/officeart/2005/8/layout/pyramid1"/>
    <dgm:cxn modelId="{F69C3D54-465D-4873-83B2-F432C4800569}" type="presOf" srcId="{8AFF1313-B8F5-4363-9D1F-56AE19041560}" destId="{80B7E7CE-C36F-43A6-A3E2-E16119FA85A8}" srcOrd="1" destOrd="0" presId="urn:microsoft.com/office/officeart/2005/8/layout/pyramid1"/>
    <dgm:cxn modelId="{931B1F59-A465-4C40-9897-FD74A4CA18D7}" type="presOf" srcId="{D15BAC59-E4AB-49CC-A4EC-592FC6E9EF8B}" destId="{1DDCF4A0-4A65-4A02-8E37-51C8FC228B14}" srcOrd="0" destOrd="0" presId="urn:microsoft.com/office/officeart/2005/8/layout/pyramid1"/>
    <dgm:cxn modelId="{7B6C687F-536D-482A-B6C5-0C6E6CCA0A05}" type="presOf" srcId="{3C46D976-C5DB-4D1E-91AF-C8E9BC639BC9}" destId="{933EA040-C858-4626-8E36-A49992F14E00}" srcOrd="0" destOrd="0" presId="urn:microsoft.com/office/officeart/2005/8/layout/pyramid1"/>
    <dgm:cxn modelId="{09F09882-53C2-471A-AA17-72951D6B9915}" srcId="{D15BAC59-E4AB-49CC-A4EC-592FC6E9EF8B}" destId="{3C46D976-C5DB-4D1E-91AF-C8E9BC639BC9}" srcOrd="0" destOrd="0" parTransId="{E868D075-841D-49AD-AA50-5233F6868136}" sibTransId="{71D333A9-49A8-4451-BE6F-FE082A452644}"/>
    <dgm:cxn modelId="{21F9918A-4498-4717-BECC-91CD2781D810}" type="presOf" srcId="{B1A6D35F-16FD-4B4F-9F95-A480D7A571D6}" destId="{1CA2B134-285A-4321-A5DF-241CE4D5E713}" srcOrd="1" destOrd="0" presId="urn:microsoft.com/office/officeart/2005/8/layout/pyramid1"/>
    <dgm:cxn modelId="{64D32599-9650-455E-84E1-C89D6D277641}" type="presOf" srcId="{7761666C-1968-402C-996E-376AC6579FD0}" destId="{6941687D-4D5C-4CDF-9568-2F992F7AA510}" srcOrd="1" destOrd="0" presId="urn:microsoft.com/office/officeart/2005/8/layout/pyramid1"/>
    <dgm:cxn modelId="{A30EAE9A-2B3B-4D04-95D1-9CC9EFA7299D}" type="presOf" srcId="{3C46D976-C5DB-4D1E-91AF-C8E9BC639BC9}" destId="{1ED2EBE8-7314-4F80-A70E-4950CDB11D21}" srcOrd="1" destOrd="0" presId="urn:microsoft.com/office/officeart/2005/8/layout/pyramid1"/>
    <dgm:cxn modelId="{724991D2-6EA9-4D0C-99A0-9FF74BFD3DC8}" type="presOf" srcId="{7761666C-1968-402C-996E-376AC6579FD0}" destId="{9B99E5BE-8B63-4675-8101-1487760DD38A}" srcOrd="0" destOrd="0" presId="urn:microsoft.com/office/officeart/2005/8/layout/pyramid1"/>
    <dgm:cxn modelId="{23D306D5-D2F9-4A49-8907-0C7F4749D970}" srcId="{D15BAC59-E4AB-49CC-A4EC-592FC6E9EF8B}" destId="{8AFF1313-B8F5-4363-9D1F-56AE19041560}" srcOrd="1" destOrd="0" parTransId="{89CDD9FD-FC94-4156-99E0-F62E3751FC5D}" sibTransId="{4D658D4A-B114-42EB-BEA3-97C0EA100CC4}"/>
    <dgm:cxn modelId="{18113ADA-59AD-420A-8E24-B5CD33AE2E87}" type="presOf" srcId="{8AFF1313-B8F5-4363-9D1F-56AE19041560}" destId="{E080AD89-5601-4ED0-9844-00885E5E5938}" srcOrd="0" destOrd="0" presId="urn:microsoft.com/office/officeart/2005/8/layout/pyramid1"/>
    <dgm:cxn modelId="{9401E1E3-0B4D-4C64-A362-1D9BA614A238}" srcId="{D15BAC59-E4AB-49CC-A4EC-592FC6E9EF8B}" destId="{7761666C-1968-402C-996E-376AC6579FD0}" srcOrd="2" destOrd="0" parTransId="{4A2E26D6-B0FB-4CDE-B696-5D8533B32227}" sibTransId="{E1F912EE-F124-4327-86B1-AC866B67054E}"/>
    <dgm:cxn modelId="{641064CA-AE5F-48B7-8145-7BE3A166FA11}" type="presParOf" srcId="{1DDCF4A0-4A65-4A02-8E37-51C8FC228B14}" destId="{92D77D8A-C96C-4D54-B139-A1ADAA9C4750}" srcOrd="0" destOrd="0" presId="urn:microsoft.com/office/officeart/2005/8/layout/pyramid1"/>
    <dgm:cxn modelId="{71CE53CA-6B77-4DB6-8EF5-931949A09B5D}" type="presParOf" srcId="{92D77D8A-C96C-4D54-B139-A1ADAA9C4750}" destId="{933EA040-C858-4626-8E36-A49992F14E00}" srcOrd="0" destOrd="0" presId="urn:microsoft.com/office/officeart/2005/8/layout/pyramid1"/>
    <dgm:cxn modelId="{3173B845-FDC3-48AF-999C-E4A91DC087F2}" type="presParOf" srcId="{92D77D8A-C96C-4D54-B139-A1ADAA9C4750}" destId="{1ED2EBE8-7314-4F80-A70E-4950CDB11D21}" srcOrd="1" destOrd="0" presId="urn:microsoft.com/office/officeart/2005/8/layout/pyramid1"/>
    <dgm:cxn modelId="{97779FE8-6FE3-4BE0-8561-94B0156A29D1}" type="presParOf" srcId="{1DDCF4A0-4A65-4A02-8E37-51C8FC228B14}" destId="{7FB7984C-DE73-4A46-982B-09D8C288F057}" srcOrd="1" destOrd="0" presId="urn:microsoft.com/office/officeart/2005/8/layout/pyramid1"/>
    <dgm:cxn modelId="{E4395355-F031-42DC-B212-2CF124694ED5}" type="presParOf" srcId="{7FB7984C-DE73-4A46-982B-09D8C288F057}" destId="{E080AD89-5601-4ED0-9844-00885E5E5938}" srcOrd="0" destOrd="0" presId="urn:microsoft.com/office/officeart/2005/8/layout/pyramid1"/>
    <dgm:cxn modelId="{6C27DDC7-9532-4DA2-BC4C-051ED96AA9E1}" type="presParOf" srcId="{7FB7984C-DE73-4A46-982B-09D8C288F057}" destId="{80B7E7CE-C36F-43A6-A3E2-E16119FA85A8}" srcOrd="1" destOrd="0" presId="urn:microsoft.com/office/officeart/2005/8/layout/pyramid1"/>
    <dgm:cxn modelId="{E39DEBD7-9D7E-4972-808D-C666998B3931}" type="presParOf" srcId="{1DDCF4A0-4A65-4A02-8E37-51C8FC228B14}" destId="{CD689D67-706F-4512-B8C7-8EDC01234A34}" srcOrd="2" destOrd="0" presId="urn:microsoft.com/office/officeart/2005/8/layout/pyramid1"/>
    <dgm:cxn modelId="{B289F724-7306-4501-AFC0-AC15F438EC8A}" type="presParOf" srcId="{CD689D67-706F-4512-B8C7-8EDC01234A34}" destId="{9B99E5BE-8B63-4675-8101-1487760DD38A}" srcOrd="0" destOrd="0" presId="urn:microsoft.com/office/officeart/2005/8/layout/pyramid1"/>
    <dgm:cxn modelId="{7D29A690-973B-4350-AEA0-249E51289624}" type="presParOf" srcId="{CD689D67-706F-4512-B8C7-8EDC01234A34}" destId="{6941687D-4D5C-4CDF-9568-2F992F7AA510}" srcOrd="1" destOrd="0" presId="urn:microsoft.com/office/officeart/2005/8/layout/pyramid1"/>
    <dgm:cxn modelId="{9414B478-E5F8-4635-A82B-D3353EAD6222}" type="presParOf" srcId="{1DDCF4A0-4A65-4A02-8E37-51C8FC228B14}" destId="{117C0FBC-5E85-4449-B4A0-0350F79854EE}" srcOrd="3" destOrd="0" presId="urn:microsoft.com/office/officeart/2005/8/layout/pyramid1"/>
    <dgm:cxn modelId="{9B2F5EA9-83F5-4143-B725-E39BC68DC56E}" type="presParOf" srcId="{117C0FBC-5E85-4449-B4A0-0350F79854EE}" destId="{45513B70-3D8B-4382-9301-13D8A96E53BB}" srcOrd="0" destOrd="0" presId="urn:microsoft.com/office/officeart/2005/8/layout/pyramid1"/>
    <dgm:cxn modelId="{843D826E-7D6C-4D22-AAAE-458648A398AD}" type="presParOf" srcId="{117C0FBC-5E85-4449-B4A0-0350F79854EE}" destId="{1CA2B134-285A-4321-A5DF-241CE4D5E713}" srcOrd="1" destOrd="0" presId="urn:microsoft.com/office/officeart/2005/8/layout/pyramid1"/>
    <dgm:cxn modelId="{32357294-9B16-4021-BA9A-BF6D8B137F2F}" type="presParOf" srcId="{1DDCF4A0-4A65-4A02-8E37-51C8FC228B14}" destId="{AF807582-BD99-4131-B538-9D376DE6D455}" srcOrd="4" destOrd="0" presId="urn:microsoft.com/office/officeart/2005/8/layout/pyramid1"/>
    <dgm:cxn modelId="{F6065C52-8691-45B8-BA26-9E194BC22762}" type="presParOf" srcId="{AF807582-BD99-4131-B538-9D376DE6D455}" destId="{32D07900-6213-4FA0-BE42-16C7282A025C}" srcOrd="0" destOrd="0" presId="urn:microsoft.com/office/officeart/2005/8/layout/pyramid1"/>
    <dgm:cxn modelId="{78EC453E-725D-41DB-A5BB-53A6419E9137}" type="presParOf" srcId="{AF807582-BD99-4131-B538-9D376DE6D455}" destId="{F265ECAF-1540-4756-B83B-6EC072A7845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D71CF-BEC3-4FDC-B6A4-53ABDC5335B6}">
      <dsp:nvSpPr>
        <dsp:cNvPr id="0" name=""/>
        <dsp:cNvSpPr/>
      </dsp:nvSpPr>
      <dsp:spPr>
        <a:xfrm>
          <a:off x="4688232" y="2371736"/>
          <a:ext cx="176557" cy="2212859"/>
        </a:xfrm>
        <a:custGeom>
          <a:avLst/>
          <a:gdLst/>
          <a:ahLst/>
          <a:cxnLst/>
          <a:rect l="0" t="0" r="0" b="0"/>
          <a:pathLst>
            <a:path>
              <a:moveTo>
                <a:pt x="0" y="0"/>
              </a:moveTo>
              <a:lnTo>
                <a:pt x="0" y="2212859"/>
              </a:lnTo>
              <a:lnTo>
                <a:pt x="176557" y="22128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BE81F6-02D5-443F-AC19-3906D72E644C}">
      <dsp:nvSpPr>
        <dsp:cNvPr id="0" name=""/>
        <dsp:cNvSpPr/>
      </dsp:nvSpPr>
      <dsp:spPr>
        <a:xfrm>
          <a:off x="4688232" y="2371736"/>
          <a:ext cx="176557" cy="1377152"/>
        </a:xfrm>
        <a:custGeom>
          <a:avLst/>
          <a:gdLst/>
          <a:ahLst/>
          <a:cxnLst/>
          <a:rect l="0" t="0" r="0" b="0"/>
          <a:pathLst>
            <a:path>
              <a:moveTo>
                <a:pt x="0" y="0"/>
              </a:moveTo>
              <a:lnTo>
                <a:pt x="0" y="1377152"/>
              </a:lnTo>
              <a:lnTo>
                <a:pt x="176557" y="13771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C41EE-AF07-47CD-B66A-2D0A38BFE99C}">
      <dsp:nvSpPr>
        <dsp:cNvPr id="0" name=""/>
        <dsp:cNvSpPr/>
      </dsp:nvSpPr>
      <dsp:spPr>
        <a:xfrm>
          <a:off x="4688232" y="2371736"/>
          <a:ext cx="176557" cy="541444"/>
        </a:xfrm>
        <a:custGeom>
          <a:avLst/>
          <a:gdLst/>
          <a:ahLst/>
          <a:cxnLst/>
          <a:rect l="0" t="0" r="0" b="0"/>
          <a:pathLst>
            <a:path>
              <a:moveTo>
                <a:pt x="0" y="0"/>
              </a:moveTo>
              <a:lnTo>
                <a:pt x="0" y="541444"/>
              </a:lnTo>
              <a:lnTo>
                <a:pt x="176557" y="541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2CDA4-0BE4-4177-B1D2-AF053D6E45F6}">
      <dsp:nvSpPr>
        <dsp:cNvPr id="0" name=""/>
        <dsp:cNvSpPr/>
      </dsp:nvSpPr>
      <dsp:spPr>
        <a:xfrm>
          <a:off x="3734819" y="1536028"/>
          <a:ext cx="1424234" cy="247181"/>
        </a:xfrm>
        <a:custGeom>
          <a:avLst/>
          <a:gdLst/>
          <a:ahLst/>
          <a:cxnLst/>
          <a:rect l="0" t="0" r="0" b="0"/>
          <a:pathLst>
            <a:path>
              <a:moveTo>
                <a:pt x="0" y="0"/>
              </a:moveTo>
              <a:lnTo>
                <a:pt x="0" y="123590"/>
              </a:lnTo>
              <a:lnTo>
                <a:pt x="1424234" y="123590"/>
              </a:lnTo>
              <a:lnTo>
                <a:pt x="1424234" y="24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050038-B38A-5647-A4C9-E78A06EF61D0}">
      <dsp:nvSpPr>
        <dsp:cNvPr id="0" name=""/>
        <dsp:cNvSpPr/>
      </dsp:nvSpPr>
      <dsp:spPr>
        <a:xfrm>
          <a:off x="3263997" y="2371736"/>
          <a:ext cx="176557" cy="1377152"/>
        </a:xfrm>
        <a:custGeom>
          <a:avLst/>
          <a:gdLst/>
          <a:ahLst/>
          <a:cxnLst/>
          <a:rect l="0" t="0" r="0" b="0"/>
          <a:pathLst>
            <a:path>
              <a:moveTo>
                <a:pt x="0" y="0"/>
              </a:moveTo>
              <a:lnTo>
                <a:pt x="0" y="1377152"/>
              </a:lnTo>
              <a:lnTo>
                <a:pt x="176557" y="13771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4C9C00-23BF-B746-8A9A-9F07F3E1E880}">
      <dsp:nvSpPr>
        <dsp:cNvPr id="0" name=""/>
        <dsp:cNvSpPr/>
      </dsp:nvSpPr>
      <dsp:spPr>
        <a:xfrm>
          <a:off x="3263997" y="2371736"/>
          <a:ext cx="176557" cy="541444"/>
        </a:xfrm>
        <a:custGeom>
          <a:avLst/>
          <a:gdLst/>
          <a:ahLst/>
          <a:cxnLst/>
          <a:rect l="0" t="0" r="0" b="0"/>
          <a:pathLst>
            <a:path>
              <a:moveTo>
                <a:pt x="0" y="0"/>
              </a:moveTo>
              <a:lnTo>
                <a:pt x="0" y="541444"/>
              </a:lnTo>
              <a:lnTo>
                <a:pt x="176557" y="541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456511-416E-48FA-9E96-C380E1A52177}">
      <dsp:nvSpPr>
        <dsp:cNvPr id="0" name=""/>
        <dsp:cNvSpPr/>
      </dsp:nvSpPr>
      <dsp:spPr>
        <a:xfrm>
          <a:off x="3689099" y="1536028"/>
          <a:ext cx="91440" cy="247181"/>
        </a:xfrm>
        <a:custGeom>
          <a:avLst/>
          <a:gdLst/>
          <a:ahLst/>
          <a:cxnLst/>
          <a:rect l="0" t="0" r="0" b="0"/>
          <a:pathLst>
            <a:path>
              <a:moveTo>
                <a:pt x="45720" y="0"/>
              </a:moveTo>
              <a:lnTo>
                <a:pt x="45720" y="24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E0F4C2-F21A-4256-87AB-01C40F6D0C18}">
      <dsp:nvSpPr>
        <dsp:cNvPr id="0" name=""/>
        <dsp:cNvSpPr/>
      </dsp:nvSpPr>
      <dsp:spPr>
        <a:xfrm>
          <a:off x="1839763" y="2371736"/>
          <a:ext cx="176557" cy="1377152"/>
        </a:xfrm>
        <a:custGeom>
          <a:avLst/>
          <a:gdLst/>
          <a:ahLst/>
          <a:cxnLst/>
          <a:rect l="0" t="0" r="0" b="0"/>
          <a:pathLst>
            <a:path>
              <a:moveTo>
                <a:pt x="0" y="0"/>
              </a:moveTo>
              <a:lnTo>
                <a:pt x="0" y="1377152"/>
              </a:lnTo>
              <a:lnTo>
                <a:pt x="176557" y="13771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017C7-096E-42D8-9A07-22600870C1C2}">
      <dsp:nvSpPr>
        <dsp:cNvPr id="0" name=""/>
        <dsp:cNvSpPr/>
      </dsp:nvSpPr>
      <dsp:spPr>
        <a:xfrm>
          <a:off x="1839763" y="2371736"/>
          <a:ext cx="176557" cy="541444"/>
        </a:xfrm>
        <a:custGeom>
          <a:avLst/>
          <a:gdLst/>
          <a:ahLst/>
          <a:cxnLst/>
          <a:rect l="0" t="0" r="0" b="0"/>
          <a:pathLst>
            <a:path>
              <a:moveTo>
                <a:pt x="0" y="0"/>
              </a:moveTo>
              <a:lnTo>
                <a:pt x="0" y="541444"/>
              </a:lnTo>
              <a:lnTo>
                <a:pt x="176557" y="541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39CDC-984D-4A8A-881F-4EB71387BF63}">
      <dsp:nvSpPr>
        <dsp:cNvPr id="0" name=""/>
        <dsp:cNvSpPr/>
      </dsp:nvSpPr>
      <dsp:spPr>
        <a:xfrm>
          <a:off x="2310584" y="1536028"/>
          <a:ext cx="1424234" cy="247181"/>
        </a:xfrm>
        <a:custGeom>
          <a:avLst/>
          <a:gdLst/>
          <a:ahLst/>
          <a:cxnLst/>
          <a:rect l="0" t="0" r="0" b="0"/>
          <a:pathLst>
            <a:path>
              <a:moveTo>
                <a:pt x="1424234" y="0"/>
              </a:moveTo>
              <a:lnTo>
                <a:pt x="1424234" y="123590"/>
              </a:lnTo>
              <a:lnTo>
                <a:pt x="0" y="123590"/>
              </a:lnTo>
              <a:lnTo>
                <a:pt x="0" y="2471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462BD-DDDC-41BE-95BC-9952F96DD011}">
      <dsp:nvSpPr>
        <dsp:cNvPr id="0" name=""/>
        <dsp:cNvSpPr/>
      </dsp:nvSpPr>
      <dsp:spPr>
        <a:xfrm>
          <a:off x="2163453" y="700320"/>
          <a:ext cx="1571365" cy="247181"/>
        </a:xfrm>
        <a:custGeom>
          <a:avLst/>
          <a:gdLst/>
          <a:ahLst/>
          <a:cxnLst/>
          <a:rect l="0" t="0" r="0" b="0"/>
          <a:pathLst>
            <a:path>
              <a:moveTo>
                <a:pt x="0" y="0"/>
              </a:moveTo>
              <a:lnTo>
                <a:pt x="0" y="123590"/>
              </a:lnTo>
              <a:lnTo>
                <a:pt x="1571365" y="123590"/>
              </a:lnTo>
              <a:lnTo>
                <a:pt x="1571365" y="247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35564-99F5-4D8D-A684-D14240C19DA9}">
      <dsp:nvSpPr>
        <dsp:cNvPr id="0" name=""/>
        <dsp:cNvSpPr/>
      </dsp:nvSpPr>
      <dsp:spPr>
        <a:xfrm>
          <a:off x="121265" y="1536028"/>
          <a:ext cx="176557" cy="1377152"/>
        </a:xfrm>
        <a:custGeom>
          <a:avLst/>
          <a:gdLst/>
          <a:ahLst/>
          <a:cxnLst/>
          <a:rect l="0" t="0" r="0" b="0"/>
          <a:pathLst>
            <a:path>
              <a:moveTo>
                <a:pt x="0" y="0"/>
              </a:moveTo>
              <a:lnTo>
                <a:pt x="0" y="1377152"/>
              </a:lnTo>
              <a:lnTo>
                <a:pt x="176557" y="13771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232EE-ACF4-494A-936C-0C08D5C630FF}">
      <dsp:nvSpPr>
        <dsp:cNvPr id="0" name=""/>
        <dsp:cNvSpPr/>
      </dsp:nvSpPr>
      <dsp:spPr>
        <a:xfrm>
          <a:off x="121265" y="1536028"/>
          <a:ext cx="176557" cy="541444"/>
        </a:xfrm>
        <a:custGeom>
          <a:avLst/>
          <a:gdLst/>
          <a:ahLst/>
          <a:cxnLst/>
          <a:rect l="0" t="0" r="0" b="0"/>
          <a:pathLst>
            <a:path>
              <a:moveTo>
                <a:pt x="0" y="0"/>
              </a:moveTo>
              <a:lnTo>
                <a:pt x="0" y="541444"/>
              </a:lnTo>
              <a:lnTo>
                <a:pt x="176557" y="5414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9AF9D-D013-4DD4-945B-6EDC8606617A}">
      <dsp:nvSpPr>
        <dsp:cNvPr id="0" name=""/>
        <dsp:cNvSpPr/>
      </dsp:nvSpPr>
      <dsp:spPr>
        <a:xfrm>
          <a:off x="592087" y="700320"/>
          <a:ext cx="1571365" cy="247181"/>
        </a:xfrm>
        <a:custGeom>
          <a:avLst/>
          <a:gdLst/>
          <a:ahLst/>
          <a:cxnLst/>
          <a:rect l="0" t="0" r="0" b="0"/>
          <a:pathLst>
            <a:path>
              <a:moveTo>
                <a:pt x="1571365" y="0"/>
              </a:moveTo>
              <a:lnTo>
                <a:pt x="1571365" y="123590"/>
              </a:lnTo>
              <a:lnTo>
                <a:pt x="0" y="123590"/>
              </a:lnTo>
              <a:lnTo>
                <a:pt x="0" y="247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E6188-7459-4BB7-A370-3C87DBBA79AF}">
      <dsp:nvSpPr>
        <dsp:cNvPr id="0" name=""/>
        <dsp:cNvSpPr/>
      </dsp:nvSpPr>
      <dsp:spPr>
        <a:xfrm>
          <a:off x="1574926" y="111794"/>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Memory</a:t>
          </a:r>
        </a:p>
      </dsp:txBody>
      <dsp:txXfrm>
        <a:off x="1574926" y="111794"/>
        <a:ext cx="1177053" cy="588526"/>
      </dsp:txXfrm>
    </dsp:sp>
    <dsp:sp modelId="{ADD45153-B2A5-4297-A818-E8343C6AFCCC}">
      <dsp:nvSpPr>
        <dsp:cNvPr id="0" name=""/>
        <dsp:cNvSpPr/>
      </dsp:nvSpPr>
      <dsp:spPr>
        <a:xfrm>
          <a:off x="3560" y="947502"/>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Volatile memory</a:t>
          </a:r>
        </a:p>
      </dsp:txBody>
      <dsp:txXfrm>
        <a:off x="3560" y="947502"/>
        <a:ext cx="1177053" cy="588526"/>
      </dsp:txXfrm>
    </dsp:sp>
    <dsp:sp modelId="{1AF00FBC-DA49-4417-A59B-AEFD4AC2D100}">
      <dsp:nvSpPr>
        <dsp:cNvPr id="0" name=""/>
        <dsp:cNvSpPr/>
      </dsp:nvSpPr>
      <dsp:spPr>
        <a:xfrm>
          <a:off x="297823" y="1783209"/>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Static RAM (SRAM)</a:t>
          </a:r>
        </a:p>
      </dsp:txBody>
      <dsp:txXfrm>
        <a:off x="297823" y="1783209"/>
        <a:ext cx="1177053" cy="588526"/>
      </dsp:txXfrm>
    </dsp:sp>
    <dsp:sp modelId="{5531F33F-36A6-434E-B1CB-5AF6C4B23CE9}">
      <dsp:nvSpPr>
        <dsp:cNvPr id="0" name=""/>
        <dsp:cNvSpPr/>
      </dsp:nvSpPr>
      <dsp:spPr>
        <a:xfrm>
          <a:off x="297823" y="2618917"/>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Dynamic RAM (DRAM)</a:t>
          </a:r>
        </a:p>
      </dsp:txBody>
      <dsp:txXfrm>
        <a:off x="297823" y="2618917"/>
        <a:ext cx="1177053" cy="588526"/>
      </dsp:txXfrm>
    </dsp:sp>
    <dsp:sp modelId="{BFF19872-84CF-454B-B3C3-9E9427B36C49}">
      <dsp:nvSpPr>
        <dsp:cNvPr id="0" name=""/>
        <dsp:cNvSpPr/>
      </dsp:nvSpPr>
      <dsp:spPr>
        <a:xfrm>
          <a:off x="3146292" y="947502"/>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Non-volatile Memory</a:t>
          </a:r>
        </a:p>
      </dsp:txBody>
      <dsp:txXfrm>
        <a:off x="3146292" y="947502"/>
        <a:ext cx="1177053" cy="588526"/>
      </dsp:txXfrm>
    </dsp:sp>
    <dsp:sp modelId="{CA87C106-2422-4D16-B843-A9290D725152}">
      <dsp:nvSpPr>
        <dsp:cNvPr id="0" name=""/>
        <dsp:cNvSpPr/>
      </dsp:nvSpPr>
      <dsp:spPr>
        <a:xfrm>
          <a:off x="1722058" y="1783209"/>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Read Only Memory (ROM)</a:t>
          </a:r>
        </a:p>
      </dsp:txBody>
      <dsp:txXfrm>
        <a:off x="1722058" y="1783209"/>
        <a:ext cx="1177053" cy="588526"/>
      </dsp:txXfrm>
    </dsp:sp>
    <dsp:sp modelId="{D31CD91A-78A6-42CB-AA69-EE28B21BC0E6}">
      <dsp:nvSpPr>
        <dsp:cNvPr id="0" name=""/>
        <dsp:cNvSpPr/>
      </dsp:nvSpPr>
      <dsp:spPr>
        <a:xfrm>
          <a:off x="2016321" y="2618917"/>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Erasable Programmable ROM (EPROM) </a:t>
          </a:r>
        </a:p>
      </dsp:txBody>
      <dsp:txXfrm>
        <a:off x="2016321" y="2618917"/>
        <a:ext cx="1177053" cy="588526"/>
      </dsp:txXfrm>
    </dsp:sp>
    <dsp:sp modelId="{10990E70-9A57-4EB7-BFB0-075A2F4556ED}">
      <dsp:nvSpPr>
        <dsp:cNvPr id="0" name=""/>
        <dsp:cNvSpPr/>
      </dsp:nvSpPr>
      <dsp:spPr>
        <a:xfrm>
          <a:off x="2016321" y="3454625"/>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Electrically Erasable Programmable ROM (EEPROM)</a:t>
          </a:r>
        </a:p>
      </dsp:txBody>
      <dsp:txXfrm>
        <a:off x="2016321" y="3454625"/>
        <a:ext cx="1177053" cy="588526"/>
      </dsp:txXfrm>
    </dsp:sp>
    <dsp:sp modelId="{0A799900-78E4-4EC1-973A-05A9393511A7}">
      <dsp:nvSpPr>
        <dsp:cNvPr id="0" name=""/>
        <dsp:cNvSpPr/>
      </dsp:nvSpPr>
      <dsp:spPr>
        <a:xfrm>
          <a:off x="3146292" y="1783209"/>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i="0" kern="1200" dirty="0"/>
            <a:t>Random-Access</a:t>
          </a:r>
          <a:endParaRPr lang="en-GB" sz="1100" b="0" kern="1200" dirty="0"/>
        </a:p>
      </dsp:txBody>
      <dsp:txXfrm>
        <a:off x="3146292" y="1783209"/>
        <a:ext cx="1177053" cy="588526"/>
      </dsp:txXfrm>
    </dsp:sp>
    <dsp:sp modelId="{B90BBFFB-4061-314E-8058-7E73A4D5BF85}">
      <dsp:nvSpPr>
        <dsp:cNvPr id="0" name=""/>
        <dsp:cNvSpPr/>
      </dsp:nvSpPr>
      <dsp:spPr>
        <a:xfrm>
          <a:off x="3440555" y="2618917"/>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i="0" kern="1200" dirty="0"/>
            <a:t>Flash Memory</a:t>
          </a:r>
          <a:endParaRPr lang="en-GB" sz="1100" b="0" kern="1200" dirty="0"/>
        </a:p>
      </dsp:txBody>
      <dsp:txXfrm>
        <a:off x="3440555" y="2618917"/>
        <a:ext cx="1177053" cy="588526"/>
      </dsp:txXfrm>
    </dsp:sp>
    <dsp:sp modelId="{A16DA2A4-ED4C-1A4C-BD7B-0C4FC8DD2B44}">
      <dsp:nvSpPr>
        <dsp:cNvPr id="0" name=""/>
        <dsp:cNvSpPr/>
      </dsp:nvSpPr>
      <dsp:spPr>
        <a:xfrm>
          <a:off x="3440555" y="3454625"/>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0" kern="1200" dirty="0"/>
            <a:t>New Technologies, e.g. PCM, ReRAM, STT-MRAM</a:t>
          </a:r>
        </a:p>
      </dsp:txBody>
      <dsp:txXfrm>
        <a:off x="3440555" y="3454625"/>
        <a:ext cx="1177053" cy="588526"/>
      </dsp:txXfrm>
    </dsp:sp>
    <dsp:sp modelId="{73469752-92AD-4D8D-B414-96930213C55A}">
      <dsp:nvSpPr>
        <dsp:cNvPr id="0" name=""/>
        <dsp:cNvSpPr/>
      </dsp:nvSpPr>
      <dsp:spPr>
        <a:xfrm>
          <a:off x="4570526" y="1783209"/>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Mechanical Storage</a:t>
          </a:r>
        </a:p>
      </dsp:txBody>
      <dsp:txXfrm>
        <a:off x="4570526" y="1783209"/>
        <a:ext cx="1177053" cy="588526"/>
      </dsp:txXfrm>
    </dsp:sp>
    <dsp:sp modelId="{74FBD660-EDCB-40F1-8EC1-8DFEC2F644BC}">
      <dsp:nvSpPr>
        <dsp:cNvPr id="0" name=""/>
        <dsp:cNvSpPr/>
      </dsp:nvSpPr>
      <dsp:spPr>
        <a:xfrm>
          <a:off x="4864790" y="2618917"/>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Hard Drive</a:t>
          </a:r>
        </a:p>
      </dsp:txBody>
      <dsp:txXfrm>
        <a:off x="4864790" y="2618917"/>
        <a:ext cx="1177053" cy="588526"/>
      </dsp:txXfrm>
    </dsp:sp>
    <dsp:sp modelId="{0550979D-94F6-4B09-A0D1-3D06F134E98D}">
      <dsp:nvSpPr>
        <dsp:cNvPr id="0" name=""/>
        <dsp:cNvSpPr/>
      </dsp:nvSpPr>
      <dsp:spPr>
        <a:xfrm>
          <a:off x="4864790" y="3454625"/>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Magnetic Tape</a:t>
          </a:r>
        </a:p>
      </dsp:txBody>
      <dsp:txXfrm>
        <a:off x="4864790" y="3454625"/>
        <a:ext cx="1177053" cy="588526"/>
      </dsp:txXfrm>
    </dsp:sp>
    <dsp:sp modelId="{EC249503-1A36-4AB5-8C4A-7C37C11FD382}">
      <dsp:nvSpPr>
        <dsp:cNvPr id="0" name=""/>
        <dsp:cNvSpPr/>
      </dsp:nvSpPr>
      <dsp:spPr>
        <a:xfrm>
          <a:off x="4864790" y="4290333"/>
          <a:ext cx="1177053" cy="588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u="none" kern="1200" dirty="0"/>
            <a:t>Optical Disc</a:t>
          </a:r>
        </a:p>
      </dsp:txBody>
      <dsp:txXfrm>
        <a:off x="4864790" y="4290333"/>
        <a:ext cx="1177053" cy="588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EA040-C858-4626-8E36-A49992F14E00}">
      <dsp:nvSpPr>
        <dsp:cNvPr id="0" name=""/>
        <dsp:cNvSpPr/>
      </dsp:nvSpPr>
      <dsp:spPr>
        <a:xfrm>
          <a:off x="2331490" y="0"/>
          <a:ext cx="667843" cy="451659"/>
        </a:xfrm>
        <a:prstGeom prst="trapezoid">
          <a:avLst>
            <a:gd name="adj" fmla="val 73932"/>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Register</a:t>
          </a:r>
          <a:endParaRPr lang="LID4096" sz="1400" b="1" kern="1200" dirty="0"/>
        </a:p>
      </dsp:txBody>
      <dsp:txXfrm>
        <a:off x="2331490" y="0"/>
        <a:ext cx="667843" cy="451659"/>
      </dsp:txXfrm>
    </dsp:sp>
    <dsp:sp modelId="{E080AD89-5601-4ED0-9844-00885E5E5938}">
      <dsp:nvSpPr>
        <dsp:cNvPr id="0" name=""/>
        <dsp:cNvSpPr/>
      </dsp:nvSpPr>
      <dsp:spPr>
        <a:xfrm>
          <a:off x="1993208" y="451659"/>
          <a:ext cx="1344407" cy="457557"/>
        </a:xfrm>
        <a:prstGeom prst="trapezoid">
          <a:avLst>
            <a:gd name="adj" fmla="val 73932"/>
          </a:avLst>
        </a:prstGeom>
        <a:solidFill>
          <a:schemeClr val="accent5">
            <a:hueOff val="2682315"/>
            <a:satOff val="-23470"/>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Caches (Multilevel)</a:t>
          </a:r>
          <a:endParaRPr lang="LID4096" sz="1300" b="1" kern="1200" dirty="0"/>
        </a:p>
      </dsp:txBody>
      <dsp:txXfrm>
        <a:off x="2228480" y="451659"/>
        <a:ext cx="873864" cy="457557"/>
      </dsp:txXfrm>
    </dsp:sp>
    <dsp:sp modelId="{9B99E5BE-8B63-4675-8101-1487760DD38A}">
      <dsp:nvSpPr>
        <dsp:cNvPr id="0" name=""/>
        <dsp:cNvSpPr/>
      </dsp:nvSpPr>
      <dsp:spPr>
        <a:xfrm>
          <a:off x="1578425" y="909216"/>
          <a:ext cx="2173974" cy="561032"/>
        </a:xfrm>
        <a:prstGeom prst="trapezoid">
          <a:avLst>
            <a:gd name="adj" fmla="val 73932"/>
          </a:avLst>
        </a:prstGeom>
        <a:solidFill>
          <a:schemeClr val="accent5">
            <a:hueOff val="5364630"/>
            <a:satOff val="-4693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Main Memory</a:t>
          </a:r>
          <a:endParaRPr lang="LID4096" sz="1300" b="1" kern="1200" dirty="0"/>
        </a:p>
      </dsp:txBody>
      <dsp:txXfrm>
        <a:off x="1958870" y="909216"/>
        <a:ext cx="1413083" cy="561032"/>
      </dsp:txXfrm>
    </dsp:sp>
    <dsp:sp modelId="{45513B70-3D8B-4382-9301-13D8A96E53BB}">
      <dsp:nvSpPr>
        <dsp:cNvPr id="0" name=""/>
        <dsp:cNvSpPr/>
      </dsp:nvSpPr>
      <dsp:spPr>
        <a:xfrm>
          <a:off x="1066500" y="1470249"/>
          <a:ext cx="3197823" cy="692423"/>
        </a:xfrm>
        <a:prstGeom prst="trapezoid">
          <a:avLst>
            <a:gd name="adj" fmla="val 73932"/>
          </a:avLst>
        </a:prstGeom>
        <a:solidFill>
          <a:schemeClr val="accent5">
            <a:hueOff val="8046944"/>
            <a:satOff val="-70408"/>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Secondary Memory</a:t>
          </a:r>
          <a:endParaRPr lang="LID4096" sz="1300" b="1" kern="1200" dirty="0"/>
        </a:p>
      </dsp:txBody>
      <dsp:txXfrm>
        <a:off x="1626120" y="1470249"/>
        <a:ext cx="2078584" cy="692423"/>
      </dsp:txXfrm>
    </dsp:sp>
    <dsp:sp modelId="{32D07900-6213-4FA0-BE42-16C7282A025C}">
      <dsp:nvSpPr>
        <dsp:cNvPr id="0" name=""/>
        <dsp:cNvSpPr/>
      </dsp:nvSpPr>
      <dsp:spPr>
        <a:xfrm>
          <a:off x="0" y="2162673"/>
          <a:ext cx="5330824" cy="1442539"/>
        </a:xfrm>
        <a:prstGeom prst="trapezoid">
          <a:avLst>
            <a:gd name="adj" fmla="val 73932"/>
          </a:avLst>
        </a:prstGeom>
        <a:solidFill>
          <a:schemeClr val="accent5">
            <a:hueOff val="10729259"/>
            <a:satOff val="-9387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Tertiary Memory</a:t>
          </a:r>
          <a:endParaRPr lang="LID4096" sz="1300" b="1" kern="1200" dirty="0"/>
        </a:p>
      </dsp:txBody>
      <dsp:txXfrm>
        <a:off x="932894" y="2162673"/>
        <a:ext cx="3465036" cy="14425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Static_random-access_memor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infocenter.arm.com/help/index.jsp?topic=/com.arm.doc.den0013d/index.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ioscience.ws/encyclopedia/?title=Non-volatile_memo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11786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This slide shows the structure of a typical SRAM cell, made up from six metal-oxide-semiconductor, field-effect transistors (MOSFETs).  The data (one bit) in the cell are stored on four transistors (M1, M2, M3, M4) that form two cross-coupled inverters.  This storage cell has two stable states that are used to denote 0 and 1.  There are two additional access transistors (M5 and M6) – these transistors control the access to a storage cell during read and write operations.</a:t>
            </a:r>
          </a:p>
          <a:p>
            <a:endParaRPr lang="en-GB" dirty="0"/>
          </a:p>
          <a:p>
            <a:r>
              <a:rPr lang="en-GB" dirty="0"/>
              <a:t>In general, if there are fewer transistors needed per cell, then the smaller each cell can be. </a:t>
            </a:r>
          </a:p>
          <a:p>
            <a:r>
              <a:rPr lang="en-GB" dirty="0"/>
              <a:t>Note that the cost of processing a silicon wafer is relatively fixed. Therefore, if smaller cells are used, then more bits are packed into the wafer, which reduces the cost per bit of memory. </a:t>
            </a:r>
          </a:p>
          <a:p>
            <a:r>
              <a:rPr lang="en-GB" sz="900" dirty="0">
                <a:solidFill>
                  <a:srgbClr val="000000"/>
                </a:solidFill>
                <a:latin typeface="Arial"/>
                <a:ea typeface="MS PGothic"/>
              </a:rPr>
              <a:t>Compared to a 6T or bigger cell SRAM, the principal drawbacks of using 4T SRAM are to do with its high static power and speed:</a:t>
            </a:r>
          </a:p>
          <a:p>
            <a:r>
              <a:rPr lang="en-GB" sz="900" baseline="0" dirty="0">
                <a:solidFill>
                  <a:srgbClr val="000000"/>
                </a:solidFill>
                <a:latin typeface="Arial"/>
                <a:ea typeface="MS PGothic"/>
              </a:rPr>
              <a:t>(1)</a:t>
            </a:r>
            <a:r>
              <a:rPr lang="en-GB" sz="900" dirty="0">
                <a:solidFill>
                  <a:srgbClr val="000000"/>
                </a:solidFill>
                <a:latin typeface="Arial"/>
                <a:ea typeface="MS PGothic"/>
              </a:rPr>
              <a:t> High static power – this is due to the constant current flow through one of the pull-down transistors</a:t>
            </a:r>
          </a:p>
          <a:p>
            <a:r>
              <a:rPr lang="en-GB" sz="900" dirty="0">
                <a:solidFill>
                  <a:srgbClr val="000000"/>
                </a:solidFill>
                <a:latin typeface="Arial"/>
                <a:ea typeface="MS PGothic"/>
              </a:rPr>
              <a:t>(2) Speed - it is not as fast as, for example, a 6T cell with CMOS flip-flops.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05312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To read data, the select line is enabled, which turns on M5 and M6.  The data stored in the cell are written onto the bit lines (bit and its complement, bit’) through the inverters driving the bit lines. </a:t>
            </a:r>
            <a:r>
              <a:rPr lang="en-GB" dirty="0">
                <a:solidFill>
                  <a:srgbClr val="000000"/>
                </a:solidFill>
                <a:latin typeface="Arial"/>
                <a:ea typeface="MS PGothic"/>
              </a:rPr>
              <a:t>The states of the two bit lines are then read out as 1-bit data. </a:t>
            </a:r>
            <a:r>
              <a:rPr lang="en-GB" sz="1200" dirty="0">
                <a:solidFill>
                  <a:srgbClr val="000000"/>
                </a:solidFill>
                <a:latin typeface="Arial"/>
                <a:ea typeface="MS PGothic"/>
              </a:rPr>
              <a:t>Although it is not strictly necessary to have two bit lines, both the signal and its inverse are typically provided in order to improve the noise margin.</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49752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a:rPr>
              <a:t>To write data, the value is placed onto bit and its inverse onto bit’.  Then, the select line is enabled that causes the value to be written into the cell.</a:t>
            </a: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“Because the bit line input-drivers are designed to be much stronger than the relatively weak transistors in the cell itself, they can easily override the previous state of the cross-coupled inverters. In practice, access NMOS transistors M5 and M6 have to be stronger than either bottom NMOS (M1, M3) or top PMOS (M2, M4) transistors. This is easily obtained as PMOS transistors are much weaker than NMOS when they are the same size. Consequently, when one transistor pair (e.g., M3 and M4) is only slightly overridden by the write process, the opposite transistor pair’s (M1 and M2) gate voltage is also changed. This means that M1 and M2 transistors can be easier overridden, and so on. Thus, cross-coupled inverters magnify the writing process.”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From: </a:t>
            </a:r>
            <a:r>
              <a:rPr lang="en-GB" dirty="0">
                <a:hlinkClick r:id="rId3"/>
              </a:rPr>
              <a:t>https://en.wikipedia.org/wiki/Static_random-access_memory</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46838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To allow access to more than a single bit at a time, the SRAM cells are organized into rows, then multiple rows formed into columns, with the bit lines running vertically past each cell.  The select line from the single cell diagram on the previous slides is joined with its neighbors’ to run horizontally along the row and is usually called a word line.</a:t>
            </a:r>
          </a:p>
          <a:p>
            <a:endParaRPr lang="en-GB" sz="1200" dirty="0">
              <a:latin typeface="Arial"/>
            </a:endParaRPr>
          </a:p>
          <a:p>
            <a:r>
              <a:rPr lang="en-GB" sz="1200" dirty="0">
                <a:latin typeface="Arial"/>
              </a:rPr>
              <a:t>Data from a whole row can be accessed at once, so to do this, we need to select the word line corresponding to that row.  This is achieved by giving each row a unique address.  In the example above, we show a 1,024 byte memory with 32 bits (4 bytes) in each row (i.e., 32 columns).  We therefore have a 256 rows in total and need 8 bits to represent each address (2</a:t>
            </a:r>
            <a:r>
              <a:rPr lang="en-GB" sz="1200" baseline="30000" dirty="0">
                <a:latin typeface="Arial"/>
              </a:rPr>
              <a:t>8 </a:t>
            </a:r>
            <a:r>
              <a:rPr lang="en-GB" sz="1200" dirty="0">
                <a:latin typeface="Arial"/>
              </a:rPr>
              <a:t>= 256).</a:t>
            </a:r>
          </a:p>
          <a:p>
            <a:endParaRPr lang="en-GB" sz="1200" dirty="0">
              <a:latin typeface="Arial"/>
            </a:endParaRPr>
          </a:p>
          <a:p>
            <a:r>
              <a:rPr lang="en-GB" sz="1200" dirty="0">
                <a:latin typeface="Arial"/>
              </a:rPr>
              <a:t>To read, the required 8-bit address is presented to the address decoder through the address bus.  The decoder selects the corresponding word line.  All cells in that row drive the bit lines whose values are detected and amplified by the bit line amplifier.</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254182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411365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 simple DRAM cell is made up from a single transistor and capacitor, </a:t>
            </a:r>
            <a:r>
              <a:rPr lang="en-GB" sz="1200" dirty="0">
                <a:latin typeface="Arial"/>
              </a:rPr>
              <a:t>where the status of the capacitor (charged or uncharged) indicates the bit state (1 or 0) and the </a:t>
            </a:r>
            <a:r>
              <a:rPr lang="en-GB" dirty="0">
                <a:latin typeface="Arial"/>
              </a:rPr>
              <a:t>transistor is used to select the cell.</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81209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Arial"/>
              </a:rPr>
              <a:t>DRAM is dynamic RAM.  Because "non-conducting transistors” will always leak a small current, this causes the capacitors to slowly discharge. When this happens, the data eventually disappear unless the capacitor charge is refreshed periodically.  Due to this refresh requirement, it is a “dynamic” memory, as opposed to “static” memory (SRAM).</a:t>
            </a:r>
            <a:endParaRPr lang="en-GB" sz="1200" dirty="0"/>
          </a:p>
          <a:p>
            <a:pPr>
              <a:lnSpc>
                <a:spcPct val="100000"/>
              </a:lnSpc>
            </a:pPr>
            <a:endParaRPr lang="en-GB" sz="1200" dirty="0"/>
          </a:p>
          <a:p>
            <a:pPr>
              <a:lnSpc>
                <a:spcPct val="100000"/>
              </a:lnSpc>
            </a:pPr>
            <a:r>
              <a:rPr lang="en-GB" sz="1200" dirty="0">
                <a:latin typeface="Arial"/>
              </a:rPr>
              <a:t>One of the main advantages of DRAM is its structural simplicity</a:t>
            </a:r>
            <a:r>
              <a:rPr lang="en-GB" sz="1200" baseline="0" dirty="0">
                <a:latin typeface="Arial"/>
              </a:rPr>
              <a:t> </a:t>
            </a:r>
            <a:r>
              <a:rPr lang="en-GB" sz="1200" dirty="0">
                <a:latin typeface="Arial"/>
              </a:rPr>
              <a:t>since typically only one transistor and one capacitor are required per bit.  Compared to four or six transistors in SRAM, this allows DRAM to reach very high densities and comparatively smaller block sizes.</a:t>
            </a:r>
            <a:endParaRPr lang="en-GB" sz="1200" dirty="0"/>
          </a:p>
          <a:p>
            <a:pPr>
              <a:lnSpc>
                <a:spcPct val="100000"/>
              </a:lnSpc>
            </a:pPr>
            <a:endParaRPr lang="en-GB" sz="1200" dirty="0"/>
          </a:p>
          <a:p>
            <a:pPr>
              <a:lnSpc>
                <a:spcPct val="100000"/>
              </a:lnSpc>
            </a:pPr>
            <a:r>
              <a:rPr lang="en-GB" sz="1200" dirty="0">
                <a:latin typeface="Arial"/>
              </a:rPr>
              <a:t>Most DRAM has a clock, meaning that access is synchronous, leading to the acronym SDRAM.  In addition, the interface can use double pumping (transferring data on both the rising and falling edges of the clock signal) to lower the clock frequency and reduce signal integrity requirements.  The term "double data rate" comes from the fact that a DDR SDRAM with a certain clock frequency achieves nearly twice the bandwidth of a single data rate (SDR) SDRAM running at the same clock frequency, due to this double pumping.</a:t>
            </a:r>
          </a:p>
          <a:p>
            <a:pPr>
              <a:lnSpc>
                <a:spcPct val="100000"/>
              </a:lnSpc>
            </a:pPr>
            <a:endParaRPr lang="en-GB" sz="1200" dirty="0">
              <a:latin typeface="Arial"/>
            </a:endParaRPr>
          </a:p>
          <a:p>
            <a:pPr>
              <a:lnSpc>
                <a:spcPct val="100000"/>
              </a:lnSpc>
            </a:pPr>
            <a:r>
              <a:rPr lang="en-GB" sz="1200" dirty="0">
                <a:latin typeface="Arial"/>
              </a:rPr>
              <a:t>It’s important to note that DRAM process technologies differ from logic processes, so you rarely find the two on the same silicon die.  This fundamentally comes down to the need for DRAM to be extremely low leakage, but the techniques necessary for this make any logic slow.</a:t>
            </a:r>
            <a:endParaRPr lang="en-GB" sz="120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9173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cells, like SRAM, are organized into rows and columns.  One set of rows and columns is called an array, and multiple arrays form a bank.  On each access, each array provides one bit of data, and the whole bank provides as many bits as it has arrays.</a:t>
            </a:r>
          </a:p>
          <a:p>
            <a:endParaRPr lang="en-US" dirty="0"/>
          </a:p>
          <a:p>
            <a:r>
              <a:rPr lang="en-US" dirty="0"/>
              <a:t>When data are read, for example, the upper bits from the address are sent to the row decoder.  All arrays in the bank are accessed, and the data from the corresponding row drive the bit lines in each array.  The values are detected by the sense amps at the bottom of each array.  However, the lower bits from the address are used as input to the column decoder, which selects a single bit (from the same column) from each array, which is sent out of the bank.</a:t>
            </a:r>
          </a:p>
          <a:p>
            <a:endParaRPr lang="en-US" dirty="0"/>
          </a:p>
          <a:p>
            <a:r>
              <a:rPr lang="en-US" dirty="0"/>
              <a:t>In the example shown, there are four arrays, so the bank provides 4-bit data.  Each array has 32 rows (using 5 bits as an address to the row decoder) and 8 columns (using 3 bits to the address decoder).  Therefore, each array stores 256 bits of data, and the whole bank stores 1,024 bits.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829928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DRAM has a hierarchical organization that alternates between components at the different levels operating independently or together.  As we saw in the previous slide, cells are organized into arrays, and multiple arrays form a bank.  All arrays are accessed together.  Banks are grouped into devices, with each bank capable of being accessed independently of the others.  Devices are then grouped into ranks, with all devices in a rank accessed together.</a:t>
            </a:r>
          </a:p>
          <a:p>
            <a:endParaRPr lang="en-GB" dirty="0"/>
          </a:p>
          <a:p>
            <a:r>
              <a:rPr lang="en-GB" dirty="0"/>
              <a:t>Having components operating independently means that multiple accesses can occur concurrently (i.e., to different addresses).  Components operating together provide the bandwidth necessary to access all bits from the requested address.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426047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65848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we’re going to look at the different types of memory available in computer systems, focusing primarily on volatile memories, since these are found closest to the cores in the form of SRAM (used for caches) and DRAM (used for main memory).  We’ll then consider how main memory is managed by the OS and hardware support for it.  Finally, we’ll look at direct memory access, or DMA, which is a technique to avoid using the core in transferring data between a peripheral and main memory (in either direction).</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56117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632565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principal responsibilities of the operating system is to provide isolation between processes so that one application cannot interfere with another or read its data.  It can do this by providing a virtual address space to each application and mapping this down to the physical address space that identifies the actual locations in main memory where data are stored.  This translation from virtual address to physical address has to occur on every memory access, so can be costly.  However, we can provide hardware to help, with no performance impact in the common case.</a:t>
            </a:r>
          </a:p>
          <a:p>
            <a:endParaRPr lang="en-GB" dirty="0"/>
          </a:p>
          <a:p>
            <a:r>
              <a:rPr lang="en-GB" dirty="0"/>
              <a:t>Note, we’ll use the terms “application” and “process” interchangeably within this module.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770338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operating system presents a virtual address space to each of its applications.  This means, for example, that each application sees the addresses 0x0 to 0xFFFFFFFF as belonging to it alone (for a 32-bit address space).  Each virtual address corresponds to a physical address in the main memory, which is where the data are actually stored.</a:t>
            </a:r>
          </a:p>
          <a:p>
            <a:endParaRPr lang="en-US" baseline="0" dirty="0"/>
          </a:p>
          <a:p>
            <a:r>
              <a:rPr lang="en-US" baseline="0" dirty="0"/>
              <a:t>One common method to achieve this is paging.  The virtual address space is split into fixed-sized chunks, called pages, often of 4KiB in size.  Physical memory is also split into equally sized chunks called frames.  A page table provides the mapping from virtual page to physical frame.  So all addresses in page 0 look into the page table at entry 0 to find the frame number that they correspond to.  There is one page table for every process.</a:t>
            </a:r>
          </a:p>
          <a:p>
            <a:endParaRPr lang="en-US" baseline="0" dirty="0"/>
          </a:p>
          <a:p>
            <a:r>
              <a:rPr lang="en-US" baseline="0" dirty="0"/>
              <a:t>To translate an address, the high-order bits of the address (e.g., the top 20 bits with a 32-bit address space and 4KiB pages) are used to index into the page table.  This provides the frame number in the main memory to access, which is then joined with the low-order bits (e.g., the remaining 12 bits) and presented to memory to provide the required data.  These low-order bits represent the offset into the frame where the required data can be found.</a:t>
            </a:r>
          </a:p>
          <a:p>
            <a:endParaRPr lang="en-US" baseline="0" dirty="0"/>
          </a:p>
          <a:p>
            <a:r>
              <a:rPr lang="en-US" baseline="0" dirty="0"/>
              <a:t>The benefits of paging are that its provides isolation between processes, the impression that each application has access to the whole of memory and the ability to support virtual memory (using a secondary storage device, such as hard disk, as an extended main memory).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3393204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 explained on the previous slide, the high-order bits of the virtual address index into the page table to obtain the frame number, which, combined with the low-order bits from the virtual address, give the physical address.  However, this requires a very large page table (2</a:t>
            </a:r>
            <a:r>
              <a:rPr lang="en-GB" baseline="30000" dirty="0"/>
              <a:t>20</a:t>
            </a:r>
            <a:r>
              <a:rPr lang="en-GB" baseline="0" dirty="0"/>
              <a:t> entries for a 32-bit address space and 4KiB pages), so operating systems instead implement multi-level page tables.  In addition, multi-level page tables allow some translations to be shared across processes whilst others aren’t.</a:t>
            </a:r>
            <a:endParaRPr lang="en-GB" baseline="30000"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763811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example shows a two-level page table, but there can be many more levels.  Whilst the virtual address is split into the page number and offset as before, the page number is then further split into indices into the different levels of page table.  The first index is combined with the value in the page table base register (which contains the address of the level 1 page table) to find the correct entry.  This gives the base of the level 2 page table.  Index 1 is then used to index into this page table, and so on.  Finally, the last-level page table contains physical frame addresses for the program’s data.</a:t>
            </a:r>
          </a:p>
          <a:p>
            <a:endParaRPr lang="en-GB" baseline="0" dirty="0"/>
          </a:p>
          <a:p>
            <a:r>
              <a:rPr lang="en-GB" baseline="0" dirty="0"/>
              <a:t>However, this makes accessing memory extremely costly.  Each memory access is turned into three, in the example above (accessing the level 1 page table, accessing the level 2 page table, and accessing the data in memory).  More generally, this is 1 + number_of_page_tables and is known as a page-table walk.  To alleviate these costs, we can provide hardware to perform the walks and cache the results.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2138674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sz="1200" b="0" kern="0" dirty="0">
                <a:solidFill>
                  <a:schemeClr val="tx1"/>
                </a:solidFill>
                <a:latin typeface="+mn-lt"/>
              </a:rPr>
              <a:t>Hardware support comes in the form of a memory-management unit.  All memory accesses then goes through the MMU to translate the virtual address, used by the CPU, to a physical address, used by the caches and memory.  Inside, the translation lookaside buffer (TLB) provides a cache of recent translations (for the page number to frame only, not the whole address).  It also caches page permission bits set by the operating system, such as read, write, and execute permissions for this process.  Should there not be a cached translation, the MMU can contain a hardware page-table walker to perform the translation automatically without need to execute operating system code.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304638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This slide shows the translation process within the MMU, which is transparent to application code running on the processor.</a:t>
            </a:r>
          </a:p>
          <a:p>
            <a:pPr eaLnBrk="1" hangingPunct="1"/>
            <a:endParaRPr lang="en-US" sz="1200" dirty="0"/>
          </a:p>
          <a:p>
            <a:pPr eaLnBrk="1" hangingPunct="1"/>
            <a:r>
              <a:rPr lang="en-US" sz="1200" dirty="0"/>
              <a:t>Using an MMU is only necessary when there is an operating system present and a need for virtual memory support.  In addition, accessing the MMU incurs a variable latency, depending on whether the required translation is cached or not.  Therefore, in situations where deterministic latency is required or when there is no operating system, such as in some embedded and real-time systems, the MMU may not be used.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21961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TLB caches page translations and is usually fully associative (see later module on caches).  The page number required is compared to each row and, on a match, which is called a hit, the corresponding frame number is read out, along with page permission bits.  On a miss, the MMU has to initiate a page-table walk (not shown).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71445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740355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When an application wants to access an IO device (e.g., reading a file from a disk), it must do so by performing a system call and requesting the operating system do the transfer.  Once data are ready on the device, the operating system’s device driver will copy the data to memory, but to do this, it must pass through the CPU.  This is wasteful of CPU time (because it can’t be doing anything more useful during this period) and means that data travel much further than needed.  Direct memory access solves this problem.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147710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throughout this course, we’ve looked at computer architecture from the processor’s point of view, assuming that memory is some abstract concept that is somehow connected to our systems.  However, in order to build full systems and to make them fast, energy efficient, reliable, and secure, we need to understand the different types of memory and how they can be used to improve the system.</a:t>
            </a:r>
          </a:p>
          <a:p>
            <a:endParaRPr lang="en-US" dirty="0"/>
          </a:p>
          <a:p>
            <a:r>
              <a:rPr lang="en-US" dirty="0"/>
              <a:t>The fundamental job of memory is as a store for the instructions that execute on the processor and the data that it operates on.  The processor needs fast access to these so that it can execute applications as quickly as it was designed to do.  If access to instructions or data is slow, there is no point designing a high-performance processor with the advanced ILP extraction techniques seen in previous modules because they simply won’t be effective; memory access will be the limiting factor.</a:t>
            </a:r>
          </a:p>
          <a:p>
            <a:endParaRPr lang="en-US" dirty="0"/>
          </a:p>
          <a:p>
            <a:r>
              <a:rPr lang="en-US" dirty="0"/>
              <a:t>When thinking about providing access to a program’s instructions and data, we need to consider that the application, in most cases, will not have sole access to the processor.  There is usually an operating system to arbitrate between programs wanting to run on the processor to ensure a fair amount of time is given to each.  The operating system provides isolation between different processes that it manages; we can provide hardware to help with this and ensure that we don’t inadvertently create systems where this is impossible to achieve.</a:t>
            </a:r>
          </a:p>
          <a:p>
            <a:endParaRPr lang="en-US" dirty="0"/>
          </a:p>
          <a:p>
            <a:r>
              <a:rPr lang="en-US" dirty="0"/>
              <a:t>Since the majority of systems are von Neumann architectures (meaning that the memory contains both instructions and data), in future slides, unless explicitly stated, data refer to both instructions and data.</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14838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Instead of the CPU having to be involved in data transfers, the IO device can be given direct access to memory to make the transfer.  The CPU can run other applications during this time.  This makes better use of the CPU’s time and avoids having to bring data into the CPU only to write it back out to memory.  The CPU is informed of the transfer finishing because the DMA controller will interrupt the CPU at the end.  The CPU then runs the appropriate interrupt handler to acknowledge the transfer and potentially start another (and potentially makes any waiting processes runnable again).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5099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shows an overview of an old-style DMA architecture.  The DAM controller is responsible for transferring data to memory from the IO device or vice versa, and thus is attached to the relevant buses to facilitate that.  Nowadays, devices themselves come with integrated DMA engines without the need for a separate controller.</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3451347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DMA can operate in different modes trading off how quickly the transfer must complete against how intrusive it is to the system and the impact on the CPU.  A burst-mode transfer operates on an entire block of data at once</a:t>
            </a:r>
            <a:r>
              <a:rPr lang="en-GB" noProof="0" dirty="0"/>
              <a:t>, so the CPU is unable to access memory during this time.  That’s fine if the CPU only accesses data in caches, but otherwise, it will be blocked.  Cycle-stealing mode deals with this by transferring one byte at a time, so the CPU also has a chance to access memory.  The CPU might still get blocked, but it will quickly become unblocked.  The downside is that transfers take longer and there is more bus arbitration required.  Finally, in transparent mode, the CPU is never blocked, but data take even longer to be transferred since the DMA controller only does this when the CPU does not require the bus.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517530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trike="noStrike" dirty="0"/>
              <a:t>The Cortex-A9 has an MMU that works with the L1 and L2 caches for virtual-to-physical address translation.  The MMU also controls access to and from external memory – it is in charge of the mapping of accesses to cache or external memory.  The MMU in the Cortex-A9 is based on the Virtual Memory System Architecture (VMSA) specified in the Armv7-A architecture. </a:t>
            </a:r>
          </a:p>
          <a:p>
            <a:pPr>
              <a:lnSpc>
                <a:spcPct val="100000"/>
              </a:lnSpc>
            </a:pPr>
            <a:endParaRPr lang="en-GB" strike="noStrike" dirty="0"/>
          </a:p>
          <a:p>
            <a:r>
              <a:rPr lang="en-GB" sz="1200" strike="noStrike" kern="1200" dirty="0">
                <a:solidFill>
                  <a:srgbClr val="000000"/>
                </a:solidFill>
                <a:latin typeface="+mn-lt"/>
                <a:ea typeface="ＭＳ Ｐゴシック" charset="0"/>
                <a:cs typeface="ＭＳ Ｐゴシック" charset="0"/>
              </a:rPr>
              <a:t>On each memory access, the MMU checks the virtual addresses and address space identifiers (ASIDs).  An ASID is a number assigned by the OS to each individual task.  </a:t>
            </a:r>
            <a:r>
              <a:rPr lang="en-US" sz="1200" b="0" i="0" u="none" strike="noStrike" kern="1200" baseline="0" dirty="0">
                <a:solidFill>
                  <a:schemeClr val="tx1"/>
                </a:solidFill>
                <a:latin typeface="+mn-lt"/>
                <a:ea typeface="ＭＳ Ｐゴシック" charset="0"/>
                <a:cs typeface="ＭＳ Ｐゴシック" charset="0"/>
              </a:rPr>
              <a:t>This value is in the range 0-255, and the value for the current task is written in an ASID register (accessed using CP15).  When the TLB is updated and the entry is marked as non-global, the ASID value will be stored in the TLB entry in addition to the normal translation information.  Subsequent TLB look-ups will only match on that entry if the current ASID matches with the ASID that is stored in the entry.  You can therefore have multiple valid TLB entries for a particular page (marked as non-global), but with different ASID values (i.e., you can have the same virtual pages from different processes mapped to their physical frames in the TLB at the same time).  This significantly reduces the software overhead of context switches, as it avoids the requirement to flush the on-chip TLBs.</a:t>
            </a:r>
          </a:p>
          <a:p>
            <a:endParaRPr lang="en-US" sz="1200" b="0" i="0" u="none" strike="noStrike" kern="1200" baseline="0" dirty="0">
              <a:solidFill>
                <a:schemeClr val="tx1"/>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trike="noStrike" dirty="0"/>
              <a:t>The Cortex-A9 supports up to 16 access domains, which are a now-deprecated feature to provide further access permissions for ranges of memory. The MMU checks domain access permissions and memory attributes.  For more information on domains, please see the Cortex-A Series Programmer’s Guide version 4.0 </a:t>
            </a:r>
            <a:r>
              <a:rPr lang="en-GB" dirty="0">
                <a:hlinkClick r:id="rId3"/>
              </a:rPr>
              <a:t>http://infocenter.arm.com/help/index.jsp?topic=/com.arm.doc.den0013d/index.html</a:t>
            </a:r>
            <a:r>
              <a:rPr lang="en-GB" dirty="0"/>
              <a:t>.</a:t>
            </a:r>
            <a:endParaRPr lang="en-GB" strike="noStrike" dirty="0"/>
          </a:p>
          <a:p>
            <a:endParaRPr lang="en-GB" strike="noStrike"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531555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trike="noStrike" dirty="0"/>
              <a:t>The Cortex-A9 implements a 2-level TLB structure consisting of the main and micro-TLBs.  </a:t>
            </a:r>
            <a:r>
              <a:rPr lang="en-GB" sz="1200" strike="noStrike" kern="1200" dirty="0">
                <a:solidFill>
                  <a:srgbClr val="000000"/>
                </a:solidFill>
                <a:latin typeface="+mn-lt"/>
                <a:ea typeface="ＭＳ Ｐゴシック" charset="0"/>
                <a:cs typeface="ＭＳ Ｐゴシック" charset="0"/>
              </a:rPr>
              <a:t>As shown in the diagram in this slide, the Cortex-A9 contains a single main TLB and separate micro-TLBs for instructions and data.  The latter are faster to access than the main TLB, allowing single-cycle translations of cached entries.</a:t>
            </a:r>
          </a:p>
          <a:p>
            <a:endParaRPr lang="en-GB" sz="1200" strike="noStrike" kern="1200" dirty="0">
              <a:solidFill>
                <a:srgbClr val="000000"/>
              </a:solidFill>
              <a:latin typeface="+mn-lt"/>
              <a:ea typeface="ＭＳ Ｐゴシック" charset="0"/>
              <a:cs typeface="ＭＳ Ｐゴシック" charset="0"/>
            </a:endParaRPr>
          </a:p>
          <a:p>
            <a:pPr>
              <a:lnSpc>
                <a:spcPct val="100000"/>
              </a:lnSpc>
            </a:pPr>
            <a:endParaRPr lang="en-GB" strike="sngStrike"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3125413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When the CPU generates a memory access, the MMU performs a lookup for the requested virtual address and current ASID and security state in the relevant instruction or data micro-TLB.  If there is a miss in the micro-TLB, the MMU performs a lookup for the requested virtual address and current ASID and security state in the main TLB.  If there is a miss in the main TLB, the MMU performs a hardware page-table walk.</a:t>
            </a:r>
          </a:p>
          <a:p>
            <a:pPr>
              <a:lnSpc>
                <a:spcPct val="100000"/>
              </a:lnSpc>
            </a:pPr>
            <a:endParaRPr lang="en-GB" strike="noStrike" dirty="0"/>
          </a:p>
          <a:p>
            <a:pPr>
              <a:lnSpc>
                <a:spcPct val="100000"/>
              </a:lnSpc>
            </a:pPr>
            <a:r>
              <a:rPr lang="en-GB" strike="noStrike" dirty="0"/>
              <a:t>On the other hand, if the MMU finds a matching TLB entry, then it uses the information in the entry to perform permission checks.  If it does not pass the permission checks, then the MMU will signal a memory abort.  The MMU will also determine if the access is secure/non-secure, shared or not, and whether it is to normal memory, device memory, or strongly ordered memory based on the TLB entry and CP15 c10 remap registers.  Then finally, it performs the translation for the memory access and forwards the value to the cache system.</a:t>
            </a:r>
          </a:p>
          <a:p>
            <a:pPr>
              <a:lnSpc>
                <a:spcPct val="100000"/>
              </a:lnSpc>
            </a:pPr>
            <a:endParaRPr lang="en-GB" strike="noStrike" dirty="0"/>
          </a:p>
          <a:p>
            <a:pPr>
              <a:lnSpc>
                <a:spcPct val="100000"/>
              </a:lnSpc>
            </a:pPr>
            <a:r>
              <a:rPr lang="en-GB" strike="noStrike" dirty="0"/>
              <a:t>Additional info:</a:t>
            </a:r>
          </a:p>
          <a:p>
            <a:pPr>
              <a:lnSpc>
                <a:spcPct val="100000"/>
              </a:lnSpc>
            </a:pPr>
            <a:r>
              <a:rPr lang="en-GB" strike="noStrike" dirty="0"/>
              <a:t>The MMU can be enabled or disabled.  If the MMU is disabled, the virtual addresses map directly to corresponding physical addresses.  This is known as flat mapping.  Before the MMU is enabled, the translation tables must be written to memory.  There is a register in the Cortex-A9 called the translation-table base register (TTBR), which must be set to point to the tables.  The TTBR basically holds the base address of the translation table and information about the memory it occupies.</a:t>
            </a:r>
          </a:p>
          <a:p>
            <a:pPr>
              <a:lnSpc>
                <a:spcPct val="100000"/>
              </a:lnSpc>
            </a:pPr>
            <a:endParaRPr lang="en-GB" strike="noStrike"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855564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208377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Types of memory can essentially be broken down into two categories: volatile and non-volatile.  In the former, data are lost once power has been removed, but they tend to have faster access times and are relatively cheap.  These are therefore used for temporary data storage close to the processor.  The latter, which are slower and more expensive, are usually used to provide persistent storage for data.</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12826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A detailed list of different types of memory blocks are listed here.</a:t>
            </a:r>
            <a:endParaRPr lang="en-GB" dirty="0"/>
          </a:p>
          <a:p>
            <a:endParaRPr lang="en-GB" dirty="0"/>
          </a:p>
          <a:p>
            <a:r>
              <a:rPr lang="en-GB" sz="2000" dirty="0">
                <a:latin typeface="Arial"/>
              </a:rPr>
              <a:t>Volatile memory include: Static RAM (SRAM) and Dynamic RAM (DRAM), which will be discussed in more detail later</a:t>
            </a:r>
            <a:r>
              <a:rPr lang="en-GB" sz="2000" baseline="0" dirty="0">
                <a:latin typeface="Arial"/>
              </a:rPr>
              <a:t> on.</a:t>
            </a:r>
            <a:endParaRPr lang="en-GB" dirty="0"/>
          </a:p>
          <a:p>
            <a:endParaRPr lang="en-GB" dirty="0"/>
          </a:p>
          <a:p>
            <a:r>
              <a:rPr lang="en-GB" sz="2000" dirty="0">
                <a:latin typeface="Arial"/>
              </a:rPr>
              <a:t>“Non-volatile data storage can be categorized in electrically addressed systems (read-only memory), mechanically addressed systems (hard disks, optical disk, magnetic tape, holographic memory, and such), and newer random-access systems. Electrically addressed systems are expensive, but fast, whereas mechanically addressed systems have a low price per bit, but are slow.”</a:t>
            </a:r>
          </a:p>
          <a:p>
            <a:r>
              <a:rPr lang="en-GB" sz="2000" dirty="0">
                <a:latin typeface="Arial"/>
              </a:rPr>
              <a:t>From: </a:t>
            </a:r>
            <a:r>
              <a:rPr lang="en-GB" dirty="0">
                <a:hlinkClick r:id="rId3"/>
              </a:rPr>
              <a:t>http://www.bioscience.ws/encyclopedia/?title=Non-volatile_memory</a:t>
            </a:r>
            <a:endParaRPr lang="en-GB" dirty="0"/>
          </a:p>
          <a:p>
            <a:endParaRPr lang="en-GB" dirty="0"/>
          </a:p>
          <a:p>
            <a:pPr>
              <a:lnSpc>
                <a:spcPct val="100000"/>
              </a:lnSpc>
            </a:pPr>
            <a:r>
              <a:rPr lang="en-GB" sz="1200" dirty="0">
                <a:latin typeface="Arial"/>
              </a:rPr>
              <a:t>In former times, ROM was manufactured with the desired information inside, which cannot be later changed. Later types of ROM allowed data to be reprogramed but with a degree of effort.</a:t>
            </a:r>
            <a:r>
              <a:rPr lang="en-GB" sz="1200" baseline="0" dirty="0">
                <a:latin typeface="Arial"/>
              </a:rPr>
              <a:t>  E</a:t>
            </a:r>
            <a:r>
              <a:rPr lang="en-GB" sz="1200" dirty="0">
                <a:latin typeface="Arial"/>
              </a:rPr>
              <a:t>xamples include Erasable Programmable ROM (EPROM) and Electrically Erasable Programmable ROM (EEPROM). </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“The flash memory chip is a close relative to the EEPROM; it differs in that it can only erase one block or "page" at a time. In addition, its capacity is substantially larger than that of an EEPROM, making these chips a popular choice for digital cameras and desktop PC BIOS chips.”</a:t>
            </a:r>
          </a:p>
          <a:p>
            <a:pPr>
              <a:lnSpc>
                <a:spcPct val="100000"/>
              </a:lnSpc>
            </a:pPr>
            <a:r>
              <a:rPr lang="en-GB" sz="1200" dirty="0">
                <a:solidFill>
                  <a:srgbClr val="000000"/>
                </a:solidFill>
                <a:latin typeface="Arial"/>
                <a:ea typeface="MS PGothic"/>
              </a:rPr>
              <a:t>From: </a:t>
            </a:r>
            <a:r>
              <a:rPr lang="en-GB" dirty="0">
                <a:hlinkClick r:id="rId3"/>
              </a:rPr>
              <a:t>http://www.bioscience.ws/encyclopedia/?title=Non-volatile_memory</a:t>
            </a:r>
            <a:endParaRPr lang="en-GB" dirty="0"/>
          </a:p>
          <a:p>
            <a:pPr>
              <a:lnSpc>
                <a:spcPct val="100000"/>
              </a:lnSpc>
            </a:pPr>
            <a:endParaRPr lang="en-GB" dirty="0"/>
          </a:p>
          <a:p>
            <a:pPr>
              <a:lnSpc>
                <a:spcPct val="100000"/>
              </a:lnSpc>
            </a:pPr>
            <a:r>
              <a:rPr lang="en-GB" sz="1200" dirty="0">
                <a:solidFill>
                  <a:srgbClr val="000000"/>
                </a:solidFill>
                <a:latin typeface="Arial"/>
                <a:ea typeface="MS PGothic"/>
              </a:rPr>
              <a:t>There are also new emerging memory types including Ferroelectric RAM (F-RAM) and Magnetoresistive RAM (M-RAM),</a:t>
            </a:r>
            <a:r>
              <a:rPr lang="en-GB" sz="1200" baseline="0" dirty="0">
                <a:solidFill>
                  <a:srgbClr val="000000"/>
                </a:solidFill>
                <a:latin typeface="Arial"/>
                <a:ea typeface="MS PGothic"/>
              </a:rPr>
              <a:t> which</a:t>
            </a:r>
            <a:r>
              <a:rPr lang="en-GB" sz="1200" dirty="0">
                <a:solidFill>
                  <a:srgbClr val="000000"/>
                </a:solidFill>
                <a:latin typeface="Arial"/>
                <a:ea typeface="MS PGothic"/>
              </a:rPr>
              <a:t> have very promising properties</a:t>
            </a:r>
            <a:r>
              <a:rPr lang="en-GB" sz="1200" baseline="0" dirty="0">
                <a:solidFill>
                  <a:srgbClr val="000000"/>
                </a:solidFill>
                <a:latin typeface="Arial"/>
                <a:ea typeface="MS PGothic"/>
              </a:rPr>
              <a:t> such as</a:t>
            </a:r>
            <a:r>
              <a:rPr lang="en-GB" sz="1200" dirty="0">
                <a:solidFill>
                  <a:srgbClr val="000000"/>
                </a:solidFill>
                <a:latin typeface="Arial"/>
                <a:ea typeface="MS PGothic"/>
              </a:rPr>
              <a:t> non-volatility, infinite endurance, high-speed reading/writing, and low cost.</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47343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noProof="0" dirty="0">
                <a:solidFill>
                  <a:schemeClr val="tx1"/>
                </a:solidFill>
                <a:effectLst/>
                <a:latin typeface="+mn-lt"/>
                <a:ea typeface="ＭＳ Ｐゴシック" charset="0"/>
                <a:cs typeface="ＭＳ Ｐゴシック" charset="0"/>
              </a:rPr>
              <a:t>Memory systems are organized as a hierarchy</a:t>
            </a:r>
            <a:r>
              <a:rPr lang="en-GB" sz="1200" kern="1200" baseline="0" noProof="0" dirty="0">
                <a:solidFill>
                  <a:schemeClr val="tx1"/>
                </a:solidFill>
                <a:effectLst/>
                <a:latin typeface="+mn-lt"/>
                <a:ea typeface="ＭＳ Ｐゴシック" charset="0"/>
                <a:cs typeface="ＭＳ Ｐゴシック" charset="0"/>
              </a:rPr>
              <a:t> of </a:t>
            </a:r>
            <a:r>
              <a:rPr lang="en-US" sz="1200" kern="1200" noProof="0" dirty="0">
                <a:solidFill>
                  <a:schemeClr val="tx1"/>
                </a:solidFill>
                <a:effectLst/>
                <a:latin typeface="+mn-lt"/>
                <a:ea typeface="ＭＳ Ｐゴシック" charset="0"/>
                <a:cs typeface="ＭＳ Ｐゴシック" charset="0"/>
              </a:rPr>
              <a:t>storage units with increasing capacities, costs, and access times.  At the top, frequently used data</a:t>
            </a:r>
            <a:r>
              <a:rPr lang="en-US" sz="1200" kern="1200" baseline="0" noProof="0" dirty="0">
                <a:solidFill>
                  <a:schemeClr val="tx1"/>
                </a:solidFill>
                <a:effectLst/>
                <a:latin typeface="+mn-lt"/>
                <a:ea typeface="ＭＳ Ｐゴシック" charset="0"/>
                <a:cs typeface="ＭＳ Ｐゴシック" charset="0"/>
              </a:rPr>
              <a:t> (but not instructions) reside in </a:t>
            </a:r>
            <a:r>
              <a:rPr lang="en-US" sz="1200" kern="1200" noProof="0" dirty="0">
                <a:solidFill>
                  <a:schemeClr val="tx1"/>
                </a:solidFill>
                <a:effectLst/>
                <a:latin typeface="+mn-lt"/>
                <a:ea typeface="ＭＳ Ｐゴシック" charset="0"/>
                <a:cs typeface="ＭＳ Ｐゴシック" charset="0"/>
              </a:rPr>
              <a:t>CPU registers.  Depending on the ISA, there may be a few tens of registers for each data type.  Going down, there are usually several levels of cache memory, which stores larger amounts of data and instructions.  Caches are usually implemented as SRAM, although SRAM is also used to implement other memory structures within the processor.  A level 1 cache may be 32 Kb or 64 Kb in size, whereas a level 3 cache can contain several megabytes of data.  Main memory, often implemented in DRAM, holds gigabytes of data.  Secondary memory </a:t>
            </a:r>
            <a:r>
              <a:rPr lang="en-US" sz="1200" kern="1200" baseline="0" noProof="0" dirty="0">
                <a:solidFill>
                  <a:schemeClr val="tx1"/>
                </a:solidFill>
                <a:effectLst/>
                <a:latin typeface="+mn-lt"/>
                <a:ea typeface="ＭＳ Ｐゴシック" charset="0"/>
                <a:cs typeface="ＭＳ Ｐゴシック" charset="0"/>
              </a:rPr>
              <a:t>and tertiary memory consist of solid-state drives, hard disks, floppy disks, tapes, and high-capacity sequential storage devices.</a:t>
            </a:r>
          </a:p>
          <a:p>
            <a:endParaRPr lang="en-US" sz="1200" kern="1200" baseline="0" noProof="0" dirty="0">
              <a:solidFill>
                <a:schemeClr val="tx1"/>
              </a:solidFill>
              <a:effectLst/>
              <a:latin typeface="+mn-lt"/>
              <a:ea typeface="ＭＳ Ｐゴシック" charset="0"/>
              <a:cs typeface="ＭＳ Ｐゴシック" charset="0"/>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49743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different memory technologies are interesting, but for this course, we’ll focus only on volatile memory, SRAM and DRAM.  These are the types most commonly found in or near microprocessors, and therefore whose operation is critical for </a:t>
            </a:r>
            <a:r>
              <a:rPr lang="en-GB" noProof="0" dirty="0"/>
              <a:t>performance.  Typical uses for these types of memory are caches for SRAM (see the next module) and main memory for DRAM.</a:t>
            </a:r>
          </a:p>
          <a:p>
            <a:endParaRPr lang="en-GB" noProof="0" dirty="0"/>
          </a:p>
          <a:p>
            <a:r>
              <a:rPr lang="en-GB" noProof="0" dirty="0"/>
              <a:t>RAM stands for random-access memory.  It means that data can be accessed (read or written) in any order without significant penalty; compare this to a hard drive or CD, where data are accessed sequentially, and to move to a totally different part of the medium incurs a significant time penalty.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30549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both types of memory are volatile, they have quite different characteristics.  We’ll see why that is in the next few slides.  For now, here’s a comparison between them.</a:t>
            </a:r>
          </a:p>
          <a:p>
            <a:endParaRPr lang="en-GB" dirty="0"/>
          </a:p>
          <a:p>
            <a:r>
              <a:rPr lang="en-GB" dirty="0"/>
              <a:t>SRAM will hold its data as long as power is connected to it.  DRAM, in contrast, slowly loses the charge that it stores (that represents the data) meaning that it needs to be refreshed every so often; otherwise, the data will be lost.  Hence, the word ”dynamic,” which refers to this periodic refreshing of reading out the data and writing it back again.</a:t>
            </a:r>
          </a:p>
          <a:p>
            <a:endParaRPr lang="en-GB" dirty="0"/>
          </a:p>
          <a:p>
            <a:r>
              <a:rPr lang="en-GB" dirty="0"/>
              <a:t>However, a DRAM cell is much smaller than an SRAM cell, needing only one transistor and one capacitor to store a bit of data, compared to SRAM’s typical six-transistor (6T) design (although others exist using fewer or more transistors).  Because of this, DRAM is much more dense, and DRAM chips are optimized for capacity rather than access speed.  They are also cheaper than SRAM.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273043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05639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creativecommons.org/share-your-work/public-domain/cc0/"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creativecommons.org/licenses/by-sa/2.5/deed.en" TargetMode="External"/><Relationship Id="rId5" Type="http://schemas.openxmlformats.org/officeDocument/2006/relationships/image" Target="../media/image17.jp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Memory</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GB" dirty="0"/>
              <a:t>Module 6</a:t>
            </a:r>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SRAM cell</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7313" y="904953"/>
            <a:ext cx="11233150" cy="1529606"/>
          </a:xfrm>
        </p:spPr>
        <p:txBody>
          <a:bodyPr/>
          <a:lstStyle/>
          <a:p>
            <a:r>
              <a:rPr lang="en-GB" dirty="0"/>
              <a:t>An SRAM cell is typically made up of six transistors (MOSFETs).</a:t>
            </a:r>
          </a:p>
          <a:p>
            <a:pPr lvl="1"/>
            <a:r>
              <a:rPr lang="en-IN" dirty="0"/>
              <a:t>A single bit is stored on 4 transistors (M1-M4), which form two inverters that are cross-coupled.</a:t>
            </a:r>
          </a:p>
          <a:p>
            <a:pPr lvl="1"/>
            <a:r>
              <a:rPr lang="en-IN" dirty="0"/>
              <a:t>Access to the bit is controlled by two access transistors (M5 and M6), which are gated by the word line (select).</a:t>
            </a:r>
          </a:p>
          <a:p>
            <a:pPr lvl="1"/>
            <a:r>
              <a:rPr lang="en-IN" dirty="0"/>
              <a:t>Data are read in and out through the bit lines.</a:t>
            </a:r>
            <a:endParaRPr lang="en-US" dirty="0"/>
          </a:p>
        </p:txBody>
      </p:sp>
      <p:grpSp>
        <p:nvGrpSpPr>
          <p:cNvPr id="4" name="Group 1">
            <a:extLst>
              <a:ext uri="{FF2B5EF4-FFF2-40B4-BE49-F238E27FC236}">
                <a16:creationId xmlns:a16="http://schemas.microsoft.com/office/drawing/2014/main" id="{E7482961-2B43-457B-897D-B1DD4BDD75F4}"/>
              </a:ext>
            </a:extLst>
          </p:cNvPr>
          <p:cNvGrpSpPr>
            <a:grpSpLocks/>
          </p:cNvGrpSpPr>
          <p:nvPr/>
        </p:nvGrpSpPr>
        <p:grpSpPr bwMode="auto">
          <a:xfrm>
            <a:off x="3346127" y="3380453"/>
            <a:ext cx="5795891" cy="3226126"/>
            <a:chOff x="3055938" y="3294972"/>
            <a:chExt cx="3297354" cy="2445428"/>
          </a:xfrm>
        </p:grpSpPr>
        <p:cxnSp>
          <p:nvCxnSpPr>
            <p:cNvPr id="5" name="Straight Connector 4">
              <a:extLst>
                <a:ext uri="{FF2B5EF4-FFF2-40B4-BE49-F238E27FC236}">
                  <a16:creationId xmlns:a16="http://schemas.microsoft.com/office/drawing/2014/main" id="{95A7F72B-A4E8-4B12-8D70-A635898503E5}"/>
                </a:ext>
              </a:extLst>
            </p:cNvPr>
            <p:cNvCxnSpPr/>
            <p:nvPr/>
          </p:nvCxnSpPr>
          <p:spPr bwMode="auto">
            <a:xfrm>
              <a:off x="3084820"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B0BD9532-7BAA-41AB-B17C-9779FE512790}"/>
                </a:ext>
              </a:extLst>
            </p:cNvPr>
            <p:cNvCxnSpPr/>
            <p:nvPr/>
          </p:nvCxnSpPr>
          <p:spPr bwMode="auto">
            <a:xfrm>
              <a:off x="6113813"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97E0D69A-6DA6-4077-AF33-2F35EAC11547}"/>
                </a:ext>
              </a:extLst>
            </p:cNvPr>
            <p:cNvCxnSpPr/>
            <p:nvPr/>
          </p:nvCxnSpPr>
          <p:spPr bwMode="auto">
            <a:xfrm>
              <a:off x="3084820" y="4674660"/>
              <a:ext cx="501824"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DD0E422-1190-4672-A784-A2ADB2FFA8CE}"/>
                </a:ext>
              </a:extLst>
            </p:cNvPr>
            <p:cNvCxnSpPr/>
            <p:nvPr/>
          </p:nvCxnSpPr>
          <p:spPr bwMode="auto">
            <a:xfrm flipV="1">
              <a:off x="3586644"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582DED4-93C0-4837-9D8A-C26D1FE17877}"/>
                </a:ext>
              </a:extLst>
            </p:cNvPr>
            <p:cNvCxnSpPr/>
            <p:nvPr/>
          </p:nvCxnSpPr>
          <p:spPr bwMode="auto">
            <a:xfrm flipV="1">
              <a:off x="3800852"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A665CB1-9EBB-475D-A1E3-5D619FD62178}"/>
                </a:ext>
              </a:extLst>
            </p:cNvPr>
            <p:cNvCxnSpPr/>
            <p:nvPr/>
          </p:nvCxnSpPr>
          <p:spPr bwMode="auto">
            <a:xfrm>
              <a:off x="3800852" y="4674660"/>
              <a:ext cx="85081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4AEF0F48-9F86-41CC-B340-B80DE685E3D6}"/>
                </a:ext>
              </a:extLst>
            </p:cNvPr>
            <p:cNvCxnSpPr/>
            <p:nvPr/>
          </p:nvCxnSpPr>
          <p:spPr bwMode="auto">
            <a:xfrm>
              <a:off x="3490371" y="4454536"/>
              <a:ext cx="41758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6F3D93C2-E356-4F7A-A8C1-8F19E07FA57C}"/>
                </a:ext>
              </a:extLst>
            </p:cNvPr>
            <p:cNvCxnSpPr/>
            <p:nvPr/>
          </p:nvCxnSpPr>
          <p:spPr bwMode="auto">
            <a:xfrm>
              <a:off x="3544524" y="4343872"/>
              <a:ext cx="310481"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C655CEC-3A56-4CAC-85A9-5F6F2020DC65}"/>
                </a:ext>
              </a:extLst>
            </p:cNvPr>
            <p:cNvCxnSpPr/>
            <p:nvPr/>
          </p:nvCxnSpPr>
          <p:spPr bwMode="auto">
            <a:xfrm flipV="1">
              <a:off x="370096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10A4745-7ABA-4C9E-8C14-A59D98C888EF}"/>
                </a:ext>
              </a:extLst>
            </p:cNvPr>
            <p:cNvCxnSpPr/>
            <p:nvPr/>
          </p:nvCxnSpPr>
          <p:spPr bwMode="auto">
            <a:xfrm>
              <a:off x="3335130" y="3535545"/>
              <a:ext cx="248023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15" name="Group 32">
              <a:extLst>
                <a:ext uri="{FF2B5EF4-FFF2-40B4-BE49-F238E27FC236}">
                  <a16:creationId xmlns:a16="http://schemas.microsoft.com/office/drawing/2014/main" id="{98EEC88A-8B44-485A-8F54-111FEC14CC05}"/>
                </a:ext>
              </a:extLst>
            </p:cNvPr>
            <p:cNvGrpSpPr>
              <a:grpSpLocks/>
            </p:cNvGrpSpPr>
            <p:nvPr/>
          </p:nvGrpSpPr>
          <p:grpSpPr bwMode="auto">
            <a:xfrm>
              <a:off x="5283200" y="4343400"/>
              <a:ext cx="417513" cy="222250"/>
              <a:chOff x="4016829" y="4445000"/>
              <a:chExt cx="538843" cy="286204"/>
            </a:xfrm>
          </p:grpSpPr>
          <p:cxnSp>
            <p:nvCxnSpPr>
              <p:cNvPr id="80" name="Straight Connector 79">
                <a:extLst>
                  <a:ext uri="{FF2B5EF4-FFF2-40B4-BE49-F238E27FC236}">
                    <a16:creationId xmlns:a16="http://schemas.microsoft.com/office/drawing/2014/main" id="{2A063353-F9C2-4C4B-983F-071889567687}"/>
                  </a:ext>
                </a:extLst>
              </p:cNvPr>
              <p:cNvCxnSpPr/>
              <p:nvPr/>
            </p:nvCxnSpPr>
            <p:spPr bwMode="auto">
              <a:xfrm flipV="1">
                <a:off x="4139858"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67196F1C-2681-4314-A98F-537C131F3713}"/>
                  </a:ext>
                </a:extLst>
              </p:cNvPr>
              <p:cNvCxnSpPr/>
              <p:nvPr/>
            </p:nvCxnSpPr>
            <p:spPr bwMode="auto">
              <a:xfrm flipV="1">
                <a:off x="4416315"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D4201742-D272-49AE-A2A4-83E721B4ACE9}"/>
                  </a:ext>
                </a:extLst>
              </p:cNvPr>
              <p:cNvCxnSpPr/>
              <p:nvPr/>
            </p:nvCxnSpPr>
            <p:spPr bwMode="auto">
              <a:xfrm>
                <a:off x="4017162" y="4588116"/>
                <a:ext cx="538935"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F5762F36-1700-4E98-9BD8-57CA40021361}"/>
                  </a:ext>
                </a:extLst>
              </p:cNvPr>
              <p:cNvCxnSpPr/>
              <p:nvPr/>
            </p:nvCxnSpPr>
            <p:spPr bwMode="auto">
              <a:xfrm>
                <a:off x="4087052" y="4445608"/>
                <a:ext cx="3991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16" name="Straight Connector 15">
              <a:extLst>
                <a:ext uri="{FF2B5EF4-FFF2-40B4-BE49-F238E27FC236}">
                  <a16:creationId xmlns:a16="http://schemas.microsoft.com/office/drawing/2014/main" id="{03784CDB-0ED7-454B-9CEF-7D48A38A9041}"/>
                </a:ext>
              </a:extLst>
            </p:cNvPr>
            <p:cNvCxnSpPr/>
            <p:nvPr/>
          </p:nvCxnSpPr>
          <p:spPr bwMode="auto">
            <a:xfrm flipV="1">
              <a:off x="549164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31CECA5-F0A5-49AC-9D3B-87CF27F132EE}"/>
                </a:ext>
              </a:extLst>
            </p:cNvPr>
            <p:cNvCxnSpPr/>
            <p:nvPr/>
          </p:nvCxnSpPr>
          <p:spPr bwMode="auto">
            <a:xfrm>
              <a:off x="4524103" y="4565199"/>
              <a:ext cx="85322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5D5A0A6-7C7C-4228-ACEF-19890B8D4BA6}"/>
                </a:ext>
              </a:extLst>
            </p:cNvPr>
            <p:cNvCxnSpPr/>
            <p:nvPr/>
          </p:nvCxnSpPr>
          <p:spPr bwMode="auto">
            <a:xfrm>
              <a:off x="5592734" y="4565199"/>
              <a:ext cx="518672"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8167696-7BC5-46C0-8B6A-C5D1DD9E142B}"/>
                </a:ext>
              </a:extLst>
            </p:cNvPr>
            <p:cNvCxnSpPr/>
            <p:nvPr/>
          </p:nvCxnSpPr>
          <p:spPr bwMode="auto">
            <a:xfrm>
              <a:off x="3826123" y="3750858"/>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20" name="Group 38">
              <a:extLst>
                <a:ext uri="{FF2B5EF4-FFF2-40B4-BE49-F238E27FC236}">
                  <a16:creationId xmlns:a16="http://schemas.microsoft.com/office/drawing/2014/main" id="{E5CA8BA7-3384-4F7A-9C36-9425C8E3641B}"/>
                </a:ext>
              </a:extLst>
            </p:cNvPr>
            <p:cNvGrpSpPr>
              <a:grpSpLocks/>
            </p:cNvGrpSpPr>
            <p:nvPr/>
          </p:nvGrpSpPr>
          <p:grpSpPr bwMode="auto">
            <a:xfrm rot="5400000">
              <a:off x="4008438" y="4092575"/>
              <a:ext cx="419100" cy="222250"/>
              <a:chOff x="4016829" y="4445000"/>
              <a:chExt cx="538843" cy="286204"/>
            </a:xfrm>
          </p:grpSpPr>
          <p:cxnSp>
            <p:nvCxnSpPr>
              <p:cNvPr id="76" name="Straight Connector 75">
                <a:extLst>
                  <a:ext uri="{FF2B5EF4-FFF2-40B4-BE49-F238E27FC236}">
                    <a16:creationId xmlns:a16="http://schemas.microsoft.com/office/drawing/2014/main" id="{28D71993-0FFF-46F1-A760-D33F8D8A51E5}"/>
                  </a:ext>
                </a:extLst>
              </p:cNvPr>
              <p:cNvCxnSpPr/>
              <p:nvPr/>
            </p:nvCxnSpPr>
            <p:spPr bwMode="auto">
              <a:xfrm flipV="1">
                <a:off x="4138604"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8592196D-107E-4E5D-ADE8-1B4437B474EC}"/>
                  </a:ext>
                </a:extLst>
              </p:cNvPr>
              <p:cNvCxnSpPr/>
              <p:nvPr/>
            </p:nvCxnSpPr>
            <p:spPr bwMode="auto">
              <a:xfrm flipV="1">
                <a:off x="4416982"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4054D8AB-9BEC-4731-A6FB-94FE8A51B2B4}"/>
                  </a:ext>
                </a:extLst>
              </p:cNvPr>
              <p:cNvCxnSpPr/>
              <p:nvPr/>
            </p:nvCxnSpPr>
            <p:spPr bwMode="auto">
              <a:xfrm>
                <a:off x="4016427" y="4587526"/>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81F6F279-F6E9-4418-AC1F-DD29DBE2FA38}"/>
                  </a:ext>
                </a:extLst>
              </p:cNvPr>
              <p:cNvCxnSpPr/>
              <p:nvPr/>
            </p:nvCxnSpPr>
            <p:spPr bwMode="auto">
              <a:xfrm>
                <a:off x="4086022" y="4443402"/>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1" name="Group 43">
              <a:extLst>
                <a:ext uri="{FF2B5EF4-FFF2-40B4-BE49-F238E27FC236}">
                  <a16:creationId xmlns:a16="http://schemas.microsoft.com/office/drawing/2014/main" id="{17D002A0-0045-4D03-9687-D5C3511F9745}"/>
                </a:ext>
              </a:extLst>
            </p:cNvPr>
            <p:cNvGrpSpPr>
              <a:grpSpLocks/>
            </p:cNvGrpSpPr>
            <p:nvPr/>
          </p:nvGrpSpPr>
          <p:grpSpPr bwMode="auto">
            <a:xfrm rot="-5400000">
              <a:off x="4757738" y="4092575"/>
              <a:ext cx="419100" cy="222250"/>
              <a:chOff x="4016829" y="4445000"/>
              <a:chExt cx="538843" cy="286204"/>
            </a:xfrm>
          </p:grpSpPr>
          <p:cxnSp>
            <p:nvCxnSpPr>
              <p:cNvPr id="72" name="Straight Connector 71">
                <a:extLst>
                  <a:ext uri="{FF2B5EF4-FFF2-40B4-BE49-F238E27FC236}">
                    <a16:creationId xmlns:a16="http://schemas.microsoft.com/office/drawing/2014/main" id="{E4CD1580-886B-437E-8B75-DAEA8705FA15}"/>
                  </a:ext>
                </a:extLst>
              </p:cNvPr>
              <p:cNvCxnSpPr/>
              <p:nvPr/>
            </p:nvCxnSpPr>
            <p:spPr bwMode="auto">
              <a:xfrm flipV="1">
                <a:off x="4136960"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CA0BE33-EA2A-4ACD-8B26-A4546A86CC94}"/>
                  </a:ext>
                </a:extLst>
              </p:cNvPr>
              <p:cNvCxnSpPr/>
              <p:nvPr/>
            </p:nvCxnSpPr>
            <p:spPr bwMode="auto">
              <a:xfrm flipV="1">
                <a:off x="4415338"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43715356-51FF-4815-8058-B656E0887B64}"/>
                  </a:ext>
                </a:extLst>
              </p:cNvPr>
              <p:cNvCxnSpPr/>
              <p:nvPr/>
            </p:nvCxnSpPr>
            <p:spPr bwMode="auto">
              <a:xfrm>
                <a:off x="4016330" y="4589229"/>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AF24CC80-0C2F-4033-84C7-D98281BFE483}"/>
                  </a:ext>
                </a:extLst>
              </p:cNvPr>
              <p:cNvCxnSpPr/>
              <p:nvPr/>
            </p:nvCxnSpPr>
            <p:spPr bwMode="auto">
              <a:xfrm>
                <a:off x="4085925" y="4445106"/>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2" name="Group 48">
              <a:extLst>
                <a:ext uri="{FF2B5EF4-FFF2-40B4-BE49-F238E27FC236}">
                  <a16:creationId xmlns:a16="http://schemas.microsoft.com/office/drawing/2014/main" id="{800076C8-2ABF-473F-ACF6-1093A631BC9F}"/>
                </a:ext>
              </a:extLst>
            </p:cNvPr>
            <p:cNvGrpSpPr>
              <a:grpSpLocks/>
            </p:cNvGrpSpPr>
            <p:nvPr/>
          </p:nvGrpSpPr>
          <p:grpSpPr bwMode="auto">
            <a:xfrm rot="5400000">
              <a:off x="4009232" y="4966494"/>
              <a:ext cx="417512" cy="222250"/>
              <a:chOff x="4016829" y="4445000"/>
              <a:chExt cx="538843" cy="286204"/>
            </a:xfrm>
          </p:grpSpPr>
          <p:cxnSp>
            <p:nvCxnSpPr>
              <p:cNvPr id="68" name="Straight Connector 67">
                <a:extLst>
                  <a:ext uri="{FF2B5EF4-FFF2-40B4-BE49-F238E27FC236}">
                    <a16:creationId xmlns:a16="http://schemas.microsoft.com/office/drawing/2014/main" id="{F4010B81-4CFE-43EF-BDFB-12C15BC076E2}"/>
                  </a:ext>
                </a:extLst>
              </p:cNvPr>
              <p:cNvCxnSpPr/>
              <p:nvPr/>
            </p:nvCxnSpPr>
            <p:spPr bwMode="auto">
              <a:xfrm flipV="1">
                <a:off x="4138771"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C9FA5487-08CD-49FA-B715-F81986D4A90E}"/>
                  </a:ext>
                </a:extLst>
              </p:cNvPr>
              <p:cNvCxnSpPr/>
              <p:nvPr/>
            </p:nvCxnSpPr>
            <p:spPr bwMode="auto">
              <a:xfrm flipV="1">
                <a:off x="4416656"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914F40B6-BA01-4DA1-9284-06347024C512}"/>
                  </a:ext>
                </a:extLst>
              </p:cNvPr>
              <p:cNvCxnSpPr/>
              <p:nvPr/>
            </p:nvCxnSpPr>
            <p:spPr bwMode="auto">
              <a:xfrm>
                <a:off x="4016130" y="4587526"/>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8CED9D80-13D5-4507-9BF8-0434037AC9E9}"/>
                  </a:ext>
                </a:extLst>
              </p:cNvPr>
              <p:cNvCxnSpPr/>
              <p:nvPr/>
            </p:nvCxnSpPr>
            <p:spPr bwMode="auto">
              <a:xfrm>
                <a:off x="4085989" y="4443403"/>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3" name="Group 53">
              <a:extLst>
                <a:ext uri="{FF2B5EF4-FFF2-40B4-BE49-F238E27FC236}">
                  <a16:creationId xmlns:a16="http://schemas.microsoft.com/office/drawing/2014/main" id="{14030064-703E-401A-86DA-3BEB643BB562}"/>
                </a:ext>
              </a:extLst>
            </p:cNvPr>
            <p:cNvGrpSpPr>
              <a:grpSpLocks/>
            </p:cNvGrpSpPr>
            <p:nvPr/>
          </p:nvGrpSpPr>
          <p:grpSpPr bwMode="auto">
            <a:xfrm rot="-5400000">
              <a:off x="4758532" y="4966494"/>
              <a:ext cx="417512" cy="222250"/>
              <a:chOff x="4016829" y="4445000"/>
              <a:chExt cx="538843" cy="286204"/>
            </a:xfrm>
          </p:grpSpPr>
          <p:cxnSp>
            <p:nvCxnSpPr>
              <p:cNvPr id="64" name="Straight Connector 63">
                <a:extLst>
                  <a:ext uri="{FF2B5EF4-FFF2-40B4-BE49-F238E27FC236}">
                    <a16:creationId xmlns:a16="http://schemas.microsoft.com/office/drawing/2014/main" id="{4A788168-CEC9-46FA-A99A-3E144C51E573}"/>
                  </a:ext>
                </a:extLst>
              </p:cNvPr>
              <p:cNvCxnSpPr/>
              <p:nvPr/>
            </p:nvCxnSpPr>
            <p:spPr bwMode="auto">
              <a:xfrm flipV="1">
                <a:off x="4129454"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DBBE2892-1D10-4FC8-9080-77F37B1DBC9E}"/>
                  </a:ext>
                </a:extLst>
              </p:cNvPr>
              <p:cNvCxnSpPr/>
              <p:nvPr/>
            </p:nvCxnSpPr>
            <p:spPr bwMode="auto">
              <a:xfrm flipV="1">
                <a:off x="4405786"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E0379997-ACD4-4984-ACFB-1782D0ABBBAB}"/>
                  </a:ext>
                </a:extLst>
              </p:cNvPr>
              <p:cNvCxnSpPr/>
              <p:nvPr/>
            </p:nvCxnSpPr>
            <p:spPr bwMode="auto">
              <a:xfrm>
                <a:off x="4016126" y="4589229"/>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225B5FAF-9B75-404F-B419-440A25E68C5E}"/>
                  </a:ext>
                </a:extLst>
              </p:cNvPr>
              <p:cNvCxnSpPr/>
              <p:nvPr/>
            </p:nvCxnSpPr>
            <p:spPr bwMode="auto">
              <a:xfrm>
                <a:off x="4085986" y="4445105"/>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24" name="Straight Connector 23">
              <a:extLst>
                <a:ext uri="{FF2B5EF4-FFF2-40B4-BE49-F238E27FC236}">
                  <a16:creationId xmlns:a16="http://schemas.microsoft.com/office/drawing/2014/main" id="{1E0A8161-C7EF-4962-9ACD-16FF28A55AE9}"/>
                </a:ext>
              </a:extLst>
            </p:cNvPr>
            <p:cNvCxnSpPr/>
            <p:nvPr/>
          </p:nvCxnSpPr>
          <p:spPr bwMode="auto">
            <a:xfrm flipV="1">
              <a:off x="4106519"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98CFE4C3-A7C2-4313-8D71-BA11BBF3AB3F}"/>
                </a:ext>
              </a:extLst>
            </p:cNvPr>
            <p:cNvCxnSpPr/>
            <p:nvPr/>
          </p:nvCxnSpPr>
          <p:spPr bwMode="auto">
            <a:xfrm flipV="1">
              <a:off x="4106519"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44AA1F1-E9BF-449F-A16F-0590BE1A48FE}"/>
                </a:ext>
              </a:extLst>
            </p:cNvPr>
            <p:cNvCxnSpPr/>
            <p:nvPr/>
          </p:nvCxnSpPr>
          <p:spPr bwMode="auto">
            <a:xfrm flipV="1">
              <a:off x="4106519"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ECDA83E-972B-4A7F-9BA5-14104BA7C206}"/>
                </a:ext>
              </a:extLst>
            </p:cNvPr>
            <p:cNvCxnSpPr/>
            <p:nvPr/>
          </p:nvCxnSpPr>
          <p:spPr bwMode="auto">
            <a:xfrm flipV="1">
              <a:off x="5086098"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98BA613-05B5-45E6-9C48-3E054C2D0F62}"/>
                </a:ext>
              </a:extLst>
            </p:cNvPr>
            <p:cNvCxnSpPr/>
            <p:nvPr/>
          </p:nvCxnSpPr>
          <p:spPr bwMode="auto">
            <a:xfrm flipV="1">
              <a:off x="5086098"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EBFF35C-20A3-42E6-B681-E1BD2F8D0163}"/>
                </a:ext>
              </a:extLst>
            </p:cNvPr>
            <p:cNvCxnSpPr/>
            <p:nvPr/>
          </p:nvCxnSpPr>
          <p:spPr bwMode="auto">
            <a:xfrm flipV="1">
              <a:off x="5086098"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F33FCBF-A843-4340-A262-534FE62644C7}"/>
                </a:ext>
              </a:extLst>
            </p:cNvPr>
            <p:cNvCxnSpPr/>
            <p:nvPr/>
          </p:nvCxnSpPr>
          <p:spPr bwMode="auto">
            <a:xfrm>
              <a:off x="4377286" y="4203136"/>
              <a:ext cx="13959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31" name="Oval 30">
              <a:extLst>
                <a:ext uri="{FF2B5EF4-FFF2-40B4-BE49-F238E27FC236}">
                  <a16:creationId xmlns:a16="http://schemas.microsoft.com/office/drawing/2014/main" id="{5F36C9FF-442A-4F78-A907-5B53E5042AF8}"/>
                </a:ext>
              </a:extLst>
            </p:cNvPr>
            <p:cNvSpPr/>
            <p:nvPr/>
          </p:nvSpPr>
          <p:spPr bwMode="auto">
            <a:xfrm>
              <a:off x="4335167" y="4176673"/>
              <a:ext cx="55357"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2" name="Oval 31">
              <a:extLst>
                <a:ext uri="{FF2B5EF4-FFF2-40B4-BE49-F238E27FC236}">
                  <a16:creationId xmlns:a16="http://schemas.microsoft.com/office/drawing/2014/main" id="{2F27A0F6-F0D1-44D6-AE51-D934F9BF86A1}"/>
                </a:ext>
              </a:extLst>
            </p:cNvPr>
            <p:cNvSpPr/>
            <p:nvPr/>
          </p:nvSpPr>
          <p:spPr bwMode="auto">
            <a:xfrm>
              <a:off x="4792465" y="4176673"/>
              <a:ext cx="54153"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3" name="Oval 32">
              <a:extLst>
                <a:ext uri="{FF2B5EF4-FFF2-40B4-BE49-F238E27FC236}">
                  <a16:creationId xmlns:a16="http://schemas.microsoft.com/office/drawing/2014/main" id="{3354CB32-6227-4B68-BD98-B70E4E5F85C4}"/>
                </a:ext>
              </a:extLst>
            </p:cNvPr>
            <p:cNvSpPr/>
            <p:nvPr/>
          </p:nvSpPr>
          <p:spPr bwMode="auto">
            <a:xfrm>
              <a:off x="3055938" y="4646994"/>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4" name="Oval 33">
              <a:extLst>
                <a:ext uri="{FF2B5EF4-FFF2-40B4-BE49-F238E27FC236}">
                  <a16:creationId xmlns:a16="http://schemas.microsoft.com/office/drawing/2014/main" id="{C7D2D906-CE60-4EEF-8AD7-24D95A021A01}"/>
                </a:ext>
              </a:extLst>
            </p:cNvPr>
            <p:cNvSpPr/>
            <p:nvPr/>
          </p:nvSpPr>
          <p:spPr bwMode="auto">
            <a:xfrm>
              <a:off x="5059622"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5" name="Oval 34">
              <a:extLst>
                <a:ext uri="{FF2B5EF4-FFF2-40B4-BE49-F238E27FC236}">
                  <a16:creationId xmlns:a16="http://schemas.microsoft.com/office/drawing/2014/main" id="{D199FDBA-F0F3-4E7F-9183-164B408226A3}"/>
                </a:ext>
              </a:extLst>
            </p:cNvPr>
            <p:cNvSpPr/>
            <p:nvPr/>
          </p:nvSpPr>
          <p:spPr bwMode="auto">
            <a:xfrm>
              <a:off x="4080044" y="4648197"/>
              <a:ext cx="54153"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36" name="Straight Connector 35">
              <a:extLst>
                <a:ext uri="{FF2B5EF4-FFF2-40B4-BE49-F238E27FC236}">
                  <a16:creationId xmlns:a16="http://schemas.microsoft.com/office/drawing/2014/main" id="{9FC26C10-E85A-4611-84EA-AAC1EC69159E}"/>
                </a:ext>
              </a:extLst>
            </p:cNvPr>
            <p:cNvCxnSpPr/>
            <p:nvPr/>
          </p:nvCxnSpPr>
          <p:spPr bwMode="auto">
            <a:xfrm flipV="1">
              <a:off x="4524103"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058C41AE-5542-4EEF-920D-78C78A117478}"/>
                </a:ext>
              </a:extLst>
            </p:cNvPr>
            <p:cNvCxnSpPr/>
            <p:nvPr/>
          </p:nvCxnSpPr>
          <p:spPr bwMode="auto">
            <a:xfrm>
              <a:off x="4329150"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3E102EE0-6A53-4DDF-8B7F-B25E53C0B564}"/>
                </a:ext>
              </a:extLst>
            </p:cNvPr>
            <p:cNvSpPr/>
            <p:nvPr/>
          </p:nvSpPr>
          <p:spPr bwMode="auto">
            <a:xfrm>
              <a:off x="4497628"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39" name="Straight Connector 38">
              <a:extLst>
                <a:ext uri="{FF2B5EF4-FFF2-40B4-BE49-F238E27FC236}">
                  <a16:creationId xmlns:a16="http://schemas.microsoft.com/office/drawing/2014/main" id="{CED884E3-03EB-473D-B245-A60788BA3BF9}"/>
                </a:ext>
              </a:extLst>
            </p:cNvPr>
            <p:cNvCxnSpPr/>
            <p:nvPr/>
          </p:nvCxnSpPr>
          <p:spPr bwMode="auto">
            <a:xfrm>
              <a:off x="4651665" y="4203136"/>
              <a:ext cx="140800"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AB2F67D-B741-478D-9E9D-0A63A9BABE54}"/>
                </a:ext>
              </a:extLst>
            </p:cNvPr>
            <p:cNvCxnSpPr/>
            <p:nvPr/>
          </p:nvCxnSpPr>
          <p:spPr bwMode="auto">
            <a:xfrm>
              <a:off x="4649258"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D13FFB34-A7C7-4430-A4A4-791DF06F622C}"/>
                </a:ext>
              </a:extLst>
            </p:cNvPr>
            <p:cNvCxnSpPr/>
            <p:nvPr/>
          </p:nvCxnSpPr>
          <p:spPr bwMode="auto">
            <a:xfrm flipV="1">
              <a:off x="4648055"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42" name="Oval 41">
              <a:extLst>
                <a:ext uri="{FF2B5EF4-FFF2-40B4-BE49-F238E27FC236}">
                  <a16:creationId xmlns:a16="http://schemas.microsoft.com/office/drawing/2014/main" id="{06C72AF9-085D-4354-835C-828A26E113A7}"/>
                </a:ext>
              </a:extLst>
            </p:cNvPr>
            <p:cNvSpPr/>
            <p:nvPr/>
          </p:nvSpPr>
          <p:spPr bwMode="auto">
            <a:xfrm>
              <a:off x="4619173" y="4643385"/>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3" name="Oval 42">
              <a:extLst>
                <a:ext uri="{FF2B5EF4-FFF2-40B4-BE49-F238E27FC236}">
                  <a16:creationId xmlns:a16="http://schemas.microsoft.com/office/drawing/2014/main" id="{C6534762-0215-4F1F-8361-4EB69CF429AC}"/>
                </a:ext>
              </a:extLst>
            </p:cNvPr>
            <p:cNvSpPr/>
            <p:nvPr/>
          </p:nvSpPr>
          <p:spPr bwMode="auto">
            <a:xfrm>
              <a:off x="4074026" y="3720787"/>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4" name="Oval 43">
              <a:extLst>
                <a:ext uri="{FF2B5EF4-FFF2-40B4-BE49-F238E27FC236}">
                  <a16:creationId xmlns:a16="http://schemas.microsoft.com/office/drawing/2014/main" id="{65B9B254-4C86-40DB-A9F3-3500EEB0DAEC}"/>
                </a:ext>
              </a:extLst>
            </p:cNvPr>
            <p:cNvSpPr/>
            <p:nvPr/>
          </p:nvSpPr>
          <p:spPr bwMode="auto">
            <a:xfrm>
              <a:off x="5057216" y="3720787"/>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5" name="Oval 44">
              <a:extLst>
                <a:ext uri="{FF2B5EF4-FFF2-40B4-BE49-F238E27FC236}">
                  <a16:creationId xmlns:a16="http://schemas.microsoft.com/office/drawing/2014/main" id="{94433EF3-13E0-4F83-8E80-D510EC49DEBB}"/>
                </a:ext>
              </a:extLst>
            </p:cNvPr>
            <p:cNvSpPr/>
            <p:nvPr/>
          </p:nvSpPr>
          <p:spPr bwMode="auto">
            <a:xfrm>
              <a:off x="5057216" y="5481784"/>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6" name="Oval 45">
              <a:extLst>
                <a:ext uri="{FF2B5EF4-FFF2-40B4-BE49-F238E27FC236}">
                  <a16:creationId xmlns:a16="http://schemas.microsoft.com/office/drawing/2014/main" id="{7EF168FD-90E9-493A-B6AC-A45B97DDA6B1}"/>
                </a:ext>
              </a:extLst>
            </p:cNvPr>
            <p:cNvSpPr/>
            <p:nvPr/>
          </p:nvSpPr>
          <p:spPr bwMode="auto">
            <a:xfrm>
              <a:off x="4074026" y="5478175"/>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47" name="Straight Connector 46">
              <a:extLst>
                <a:ext uri="{FF2B5EF4-FFF2-40B4-BE49-F238E27FC236}">
                  <a16:creationId xmlns:a16="http://schemas.microsoft.com/office/drawing/2014/main" id="{1909D305-C44E-44F8-BFEB-1EDDF9DEDA2E}"/>
                </a:ext>
              </a:extLst>
            </p:cNvPr>
            <p:cNvCxnSpPr/>
            <p:nvPr/>
          </p:nvCxnSpPr>
          <p:spPr bwMode="auto">
            <a:xfrm>
              <a:off x="3826123" y="5515464"/>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9B75421B-235C-40B8-84D5-C542ABA52A2F}"/>
                </a:ext>
              </a:extLst>
            </p:cNvPr>
            <p:cNvCxnSpPr/>
            <p:nvPr/>
          </p:nvCxnSpPr>
          <p:spPr bwMode="auto">
            <a:xfrm flipV="1">
              <a:off x="4601121" y="5515464"/>
              <a:ext cx="0" cy="11066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CE9F640C-5F8C-4321-B227-8835E59596BC}"/>
                </a:ext>
              </a:extLst>
            </p:cNvPr>
            <p:cNvCxnSpPr/>
            <p:nvPr/>
          </p:nvCxnSpPr>
          <p:spPr bwMode="auto">
            <a:xfrm>
              <a:off x="4489204" y="5629736"/>
              <a:ext cx="226242"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sp>
          <p:nvSpPr>
            <p:cNvPr id="50" name="Oval 49">
              <a:extLst>
                <a:ext uri="{FF2B5EF4-FFF2-40B4-BE49-F238E27FC236}">
                  <a16:creationId xmlns:a16="http://schemas.microsoft.com/office/drawing/2014/main" id="{DC42531D-C057-40F5-8D50-28C499F49BB8}"/>
                </a:ext>
              </a:extLst>
            </p:cNvPr>
            <p:cNvSpPr/>
            <p:nvPr/>
          </p:nvSpPr>
          <p:spPr bwMode="auto">
            <a:xfrm>
              <a:off x="3670883"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1" name="Oval 50">
              <a:extLst>
                <a:ext uri="{FF2B5EF4-FFF2-40B4-BE49-F238E27FC236}">
                  <a16:creationId xmlns:a16="http://schemas.microsoft.com/office/drawing/2014/main" id="{F6EF8A9E-21E7-4034-8887-E2BB21324AE4}"/>
                </a:ext>
              </a:extLst>
            </p:cNvPr>
            <p:cNvSpPr/>
            <p:nvPr/>
          </p:nvSpPr>
          <p:spPr bwMode="auto">
            <a:xfrm>
              <a:off x="5463970"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2" name="Oval 51">
              <a:extLst>
                <a:ext uri="{FF2B5EF4-FFF2-40B4-BE49-F238E27FC236}">
                  <a16:creationId xmlns:a16="http://schemas.microsoft.com/office/drawing/2014/main" id="{EEF974FC-631A-48A1-BB21-4A36B65EA1E5}"/>
                </a:ext>
              </a:extLst>
            </p:cNvPr>
            <p:cNvSpPr/>
            <p:nvPr/>
          </p:nvSpPr>
          <p:spPr bwMode="auto">
            <a:xfrm>
              <a:off x="6084931"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3" name="TextBox 105">
              <a:extLst>
                <a:ext uri="{FF2B5EF4-FFF2-40B4-BE49-F238E27FC236}">
                  <a16:creationId xmlns:a16="http://schemas.microsoft.com/office/drawing/2014/main" id="{D981D7AA-F816-4FD4-9C57-2AC6DBD84A70}"/>
                </a:ext>
              </a:extLst>
            </p:cNvPr>
            <p:cNvSpPr txBox="1">
              <a:spLocks noChangeArrowheads="1"/>
            </p:cNvSpPr>
            <p:nvPr/>
          </p:nvSpPr>
          <p:spPr bwMode="auto">
            <a:xfrm>
              <a:off x="3100992"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bit</a:t>
              </a:r>
            </a:p>
          </p:txBody>
        </p:sp>
        <p:sp>
          <p:nvSpPr>
            <p:cNvPr id="54" name="TextBox 118">
              <a:extLst>
                <a:ext uri="{FF2B5EF4-FFF2-40B4-BE49-F238E27FC236}">
                  <a16:creationId xmlns:a16="http://schemas.microsoft.com/office/drawing/2014/main" id="{97C442F6-378A-492F-86F9-FEF7E566C4A6}"/>
                </a:ext>
              </a:extLst>
            </p:cNvPr>
            <p:cNvSpPr txBox="1">
              <a:spLocks noChangeArrowheads="1"/>
            </p:cNvSpPr>
            <p:nvPr/>
          </p:nvSpPr>
          <p:spPr bwMode="auto">
            <a:xfrm>
              <a:off x="5810367"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bit'</a:t>
              </a:r>
            </a:p>
          </p:txBody>
        </p:sp>
        <p:sp>
          <p:nvSpPr>
            <p:cNvPr id="55" name="TextBox 119">
              <a:extLst>
                <a:ext uri="{FF2B5EF4-FFF2-40B4-BE49-F238E27FC236}">
                  <a16:creationId xmlns:a16="http://schemas.microsoft.com/office/drawing/2014/main" id="{92B1D6E5-7F74-4868-873D-F7F8169CBB79}"/>
                </a:ext>
              </a:extLst>
            </p:cNvPr>
            <p:cNvSpPr txBox="1">
              <a:spLocks noChangeArrowheads="1"/>
            </p:cNvSpPr>
            <p:nvPr/>
          </p:nvSpPr>
          <p:spPr bwMode="auto">
            <a:xfrm>
              <a:off x="4328925" y="3294972"/>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select</a:t>
              </a:r>
            </a:p>
          </p:txBody>
        </p:sp>
        <p:sp>
          <p:nvSpPr>
            <p:cNvPr id="56" name="TextBox 120">
              <a:extLst>
                <a:ext uri="{FF2B5EF4-FFF2-40B4-BE49-F238E27FC236}">
                  <a16:creationId xmlns:a16="http://schemas.microsoft.com/office/drawing/2014/main" id="{E91EDF94-B9BE-4935-9282-5F484D8A06B1}"/>
                </a:ext>
              </a:extLst>
            </p:cNvPr>
            <p:cNvSpPr txBox="1">
              <a:spLocks noChangeArrowheads="1"/>
            </p:cNvSpPr>
            <p:nvPr/>
          </p:nvSpPr>
          <p:spPr bwMode="auto">
            <a:xfrm>
              <a:off x="4443412" y="3705426"/>
              <a:ext cx="542925" cy="23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V</a:t>
              </a:r>
              <a:r>
                <a:rPr lang="en-GB" sz="1399" b="0" baseline="-25000" dirty="0"/>
                <a:t>DD</a:t>
              </a:r>
            </a:p>
          </p:txBody>
        </p:sp>
        <p:sp>
          <p:nvSpPr>
            <p:cNvPr id="57" name="TextBox 121">
              <a:extLst>
                <a:ext uri="{FF2B5EF4-FFF2-40B4-BE49-F238E27FC236}">
                  <a16:creationId xmlns:a16="http://schemas.microsoft.com/office/drawing/2014/main" id="{F977BF0C-B8A0-46DF-95B2-07CD2FD30CF4}"/>
                </a:ext>
              </a:extLst>
            </p:cNvPr>
            <p:cNvSpPr txBox="1">
              <a:spLocks noChangeArrowheads="1"/>
            </p:cNvSpPr>
            <p:nvPr/>
          </p:nvSpPr>
          <p:spPr bwMode="auto">
            <a:xfrm>
              <a:off x="3409156" y="394255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5</a:t>
              </a:r>
            </a:p>
          </p:txBody>
        </p:sp>
        <p:sp>
          <p:nvSpPr>
            <p:cNvPr id="58" name="TextBox 122">
              <a:extLst>
                <a:ext uri="{FF2B5EF4-FFF2-40B4-BE49-F238E27FC236}">
                  <a16:creationId xmlns:a16="http://schemas.microsoft.com/office/drawing/2014/main" id="{81F82D2E-CFE2-4E56-A32C-DAF2FE2DF594}"/>
                </a:ext>
              </a:extLst>
            </p:cNvPr>
            <p:cNvSpPr txBox="1">
              <a:spLocks noChangeArrowheads="1"/>
            </p:cNvSpPr>
            <p:nvPr/>
          </p:nvSpPr>
          <p:spPr bwMode="auto">
            <a:xfrm>
              <a:off x="3938190" y="392350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2</a:t>
              </a:r>
            </a:p>
          </p:txBody>
        </p:sp>
        <p:sp>
          <p:nvSpPr>
            <p:cNvPr id="59" name="TextBox 123">
              <a:extLst>
                <a:ext uri="{FF2B5EF4-FFF2-40B4-BE49-F238E27FC236}">
                  <a16:creationId xmlns:a16="http://schemas.microsoft.com/office/drawing/2014/main" id="{02A50311-745E-4E60-BA8C-7E99735D5D3A}"/>
                </a:ext>
              </a:extLst>
            </p:cNvPr>
            <p:cNvSpPr txBox="1">
              <a:spLocks noChangeArrowheads="1"/>
            </p:cNvSpPr>
            <p:nvPr/>
          </p:nvSpPr>
          <p:spPr bwMode="auto">
            <a:xfrm>
              <a:off x="5022852" y="3914771"/>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4</a:t>
              </a:r>
            </a:p>
          </p:txBody>
        </p:sp>
        <p:sp>
          <p:nvSpPr>
            <p:cNvPr id="60" name="TextBox 124">
              <a:extLst>
                <a:ext uri="{FF2B5EF4-FFF2-40B4-BE49-F238E27FC236}">
                  <a16:creationId xmlns:a16="http://schemas.microsoft.com/office/drawing/2014/main" id="{39C011E9-826B-4E6C-BB61-5B699F8C5B66}"/>
                </a:ext>
              </a:extLst>
            </p:cNvPr>
            <p:cNvSpPr txBox="1">
              <a:spLocks noChangeArrowheads="1"/>
            </p:cNvSpPr>
            <p:nvPr/>
          </p:nvSpPr>
          <p:spPr bwMode="auto">
            <a:xfrm>
              <a:off x="5519738" y="392787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6</a:t>
              </a:r>
            </a:p>
          </p:txBody>
        </p:sp>
        <p:sp>
          <p:nvSpPr>
            <p:cNvPr id="61" name="TextBox 125">
              <a:extLst>
                <a:ext uri="{FF2B5EF4-FFF2-40B4-BE49-F238E27FC236}">
                  <a16:creationId xmlns:a16="http://schemas.microsoft.com/office/drawing/2014/main" id="{F7542B3F-3726-45CE-9FB7-E46B89A196D9}"/>
                </a:ext>
              </a:extLst>
            </p:cNvPr>
            <p:cNvSpPr txBox="1">
              <a:spLocks noChangeArrowheads="1"/>
            </p:cNvSpPr>
            <p:nvPr/>
          </p:nvSpPr>
          <p:spPr bwMode="auto">
            <a:xfrm>
              <a:off x="3867956" y="4773029"/>
              <a:ext cx="523875"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1</a:t>
              </a:r>
            </a:p>
          </p:txBody>
        </p:sp>
        <p:sp>
          <p:nvSpPr>
            <p:cNvPr id="62" name="TextBox 126">
              <a:extLst>
                <a:ext uri="{FF2B5EF4-FFF2-40B4-BE49-F238E27FC236}">
                  <a16:creationId xmlns:a16="http://schemas.microsoft.com/office/drawing/2014/main" id="{EF25F7BC-3880-49F6-ACF6-5BCE10972B6D}"/>
                </a:ext>
              </a:extLst>
            </p:cNvPr>
            <p:cNvSpPr txBox="1">
              <a:spLocks noChangeArrowheads="1"/>
            </p:cNvSpPr>
            <p:nvPr/>
          </p:nvSpPr>
          <p:spPr bwMode="auto">
            <a:xfrm>
              <a:off x="5051425" y="4782455"/>
              <a:ext cx="522288"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3</a:t>
              </a:r>
            </a:p>
          </p:txBody>
        </p:sp>
        <p:cxnSp>
          <p:nvCxnSpPr>
            <p:cNvPr id="63" name="Straight Connector 62">
              <a:extLst>
                <a:ext uri="{FF2B5EF4-FFF2-40B4-BE49-F238E27FC236}">
                  <a16:creationId xmlns:a16="http://schemas.microsoft.com/office/drawing/2014/main" id="{AB14347F-E692-4BD4-980F-7F89A1A0A37E}"/>
                </a:ext>
              </a:extLst>
            </p:cNvPr>
            <p:cNvCxnSpPr/>
            <p:nvPr/>
          </p:nvCxnSpPr>
          <p:spPr bwMode="auto">
            <a:xfrm>
              <a:off x="4521696" y="5692285"/>
              <a:ext cx="158851"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grpSp>
    </p:spTree>
    <p:extLst>
      <p:ext uri="{BB962C8B-B14F-4D97-AF65-F5344CB8AC3E}">
        <p14:creationId xmlns:p14="http://schemas.microsoft.com/office/powerpoint/2010/main" val="404308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Accessing SRAM</a:t>
            </a:r>
            <a:endParaRPr lang="en-US" dirty="0"/>
          </a:p>
        </p:txBody>
      </p:sp>
      <p:sp>
        <p:nvSpPr>
          <p:cNvPr id="4" name="Text Placeholder 1">
            <a:extLst>
              <a:ext uri="{FF2B5EF4-FFF2-40B4-BE49-F238E27FC236}">
                <a16:creationId xmlns:a16="http://schemas.microsoft.com/office/drawing/2014/main" id="{BEFB02BA-9019-4B45-AC1C-50EA3698D0BF}"/>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Read operation</a:t>
            </a:r>
          </a:p>
        </p:txBody>
      </p:sp>
      <p:sp>
        <p:nvSpPr>
          <p:cNvPr id="5" name="Content Placeholder 2">
            <a:extLst>
              <a:ext uri="{FF2B5EF4-FFF2-40B4-BE49-F238E27FC236}">
                <a16:creationId xmlns:a16="http://schemas.microsoft.com/office/drawing/2014/main" id="{8F936BA8-01CB-49CB-A84D-491EBA1C25AF}"/>
              </a:ext>
            </a:extLst>
          </p:cNvPr>
          <p:cNvSpPr>
            <a:spLocks noGrp="1"/>
          </p:cNvSpPr>
          <p:nvPr>
            <p:ph idx="1"/>
          </p:nvPr>
        </p:nvSpPr>
        <p:spPr>
          <a:xfrm>
            <a:off x="492789" y="1671612"/>
            <a:ext cx="5467744" cy="4086426"/>
          </a:xfrm>
        </p:spPr>
        <p:txBody>
          <a:bodyPr/>
          <a:lstStyle/>
          <a:p>
            <a:r>
              <a:rPr lang="en-US" dirty="0"/>
              <a:t>The address is decoded and the desired cell is then selected, in which case the select line is set to one.</a:t>
            </a:r>
          </a:p>
          <a:p>
            <a:r>
              <a:rPr lang="en-US" dirty="0"/>
              <a:t>Depending on the value of the </a:t>
            </a:r>
            <a:r>
              <a:rPr lang="en-GB" dirty="0"/>
              <a:t>4 transistors (M1-M4), one of the bit lines (bit or bit’) will be charged to 1 and the other will be drained to 0.</a:t>
            </a:r>
            <a:endParaRPr lang="en-US" dirty="0"/>
          </a:p>
          <a:p>
            <a:r>
              <a:rPr lang="en-US" dirty="0"/>
              <a:t>The states of the two bit lines are then read out as 1-bit data.</a:t>
            </a:r>
          </a:p>
        </p:txBody>
      </p:sp>
      <p:grpSp>
        <p:nvGrpSpPr>
          <p:cNvPr id="6" name="Group 1">
            <a:extLst>
              <a:ext uri="{FF2B5EF4-FFF2-40B4-BE49-F238E27FC236}">
                <a16:creationId xmlns:a16="http://schemas.microsoft.com/office/drawing/2014/main" id="{A56B813E-1B32-448B-BDE5-47E37D78C9F2}"/>
              </a:ext>
            </a:extLst>
          </p:cNvPr>
          <p:cNvGrpSpPr>
            <a:grpSpLocks/>
          </p:cNvGrpSpPr>
          <p:nvPr/>
        </p:nvGrpSpPr>
        <p:grpSpPr bwMode="auto">
          <a:xfrm>
            <a:off x="6231469" y="2112659"/>
            <a:ext cx="5795891" cy="3226126"/>
            <a:chOff x="3055938" y="3294972"/>
            <a:chExt cx="3297354" cy="2445428"/>
          </a:xfrm>
        </p:grpSpPr>
        <p:cxnSp>
          <p:nvCxnSpPr>
            <p:cNvPr id="7" name="Straight Connector 6">
              <a:extLst>
                <a:ext uri="{FF2B5EF4-FFF2-40B4-BE49-F238E27FC236}">
                  <a16:creationId xmlns:a16="http://schemas.microsoft.com/office/drawing/2014/main" id="{4C133C61-FD8A-4FE9-8135-1AD24900FF58}"/>
                </a:ext>
              </a:extLst>
            </p:cNvPr>
            <p:cNvCxnSpPr/>
            <p:nvPr/>
          </p:nvCxnSpPr>
          <p:spPr bwMode="auto">
            <a:xfrm>
              <a:off x="3084820"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EAA923A-B65C-4D49-95A5-13660F8E3D08}"/>
                </a:ext>
              </a:extLst>
            </p:cNvPr>
            <p:cNvCxnSpPr/>
            <p:nvPr/>
          </p:nvCxnSpPr>
          <p:spPr bwMode="auto">
            <a:xfrm>
              <a:off x="6113813"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1BB6E59-EA29-4DC2-833C-DC9995ED2301}"/>
                </a:ext>
              </a:extLst>
            </p:cNvPr>
            <p:cNvCxnSpPr/>
            <p:nvPr/>
          </p:nvCxnSpPr>
          <p:spPr bwMode="auto">
            <a:xfrm>
              <a:off x="3084820" y="4674660"/>
              <a:ext cx="501824"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A0400DA1-E524-444C-B82A-ACDA155959E2}"/>
                </a:ext>
              </a:extLst>
            </p:cNvPr>
            <p:cNvCxnSpPr/>
            <p:nvPr/>
          </p:nvCxnSpPr>
          <p:spPr bwMode="auto">
            <a:xfrm flipV="1">
              <a:off x="3586644"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4742C32-B3BB-4633-8039-A78BC2AD5005}"/>
                </a:ext>
              </a:extLst>
            </p:cNvPr>
            <p:cNvCxnSpPr/>
            <p:nvPr/>
          </p:nvCxnSpPr>
          <p:spPr bwMode="auto">
            <a:xfrm flipV="1">
              <a:off x="3800852"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413E6717-7738-4D3F-B814-C1C792C86E0D}"/>
                </a:ext>
              </a:extLst>
            </p:cNvPr>
            <p:cNvCxnSpPr/>
            <p:nvPr/>
          </p:nvCxnSpPr>
          <p:spPr bwMode="auto">
            <a:xfrm>
              <a:off x="3800852" y="4674660"/>
              <a:ext cx="85081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441D3CD-E68E-4E82-9885-9A2893FE6B8A}"/>
                </a:ext>
              </a:extLst>
            </p:cNvPr>
            <p:cNvCxnSpPr/>
            <p:nvPr/>
          </p:nvCxnSpPr>
          <p:spPr bwMode="auto">
            <a:xfrm>
              <a:off x="3490371" y="4454536"/>
              <a:ext cx="41758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A2370C1-96DC-428F-8BCD-928406407E77}"/>
                </a:ext>
              </a:extLst>
            </p:cNvPr>
            <p:cNvCxnSpPr/>
            <p:nvPr/>
          </p:nvCxnSpPr>
          <p:spPr bwMode="auto">
            <a:xfrm>
              <a:off x="3544524" y="4343872"/>
              <a:ext cx="310481"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FFBB648-AC75-43D5-ACD8-06597C126B3A}"/>
                </a:ext>
              </a:extLst>
            </p:cNvPr>
            <p:cNvCxnSpPr/>
            <p:nvPr/>
          </p:nvCxnSpPr>
          <p:spPr bwMode="auto">
            <a:xfrm flipV="1">
              <a:off x="370096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3C8CBDB-B3D4-440D-B477-B6B45366A11D}"/>
                </a:ext>
              </a:extLst>
            </p:cNvPr>
            <p:cNvCxnSpPr/>
            <p:nvPr/>
          </p:nvCxnSpPr>
          <p:spPr bwMode="auto">
            <a:xfrm>
              <a:off x="3335130" y="3535545"/>
              <a:ext cx="248023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17" name="Group 32">
              <a:extLst>
                <a:ext uri="{FF2B5EF4-FFF2-40B4-BE49-F238E27FC236}">
                  <a16:creationId xmlns:a16="http://schemas.microsoft.com/office/drawing/2014/main" id="{60627931-9A73-4081-BDAC-4E65E350EDF3}"/>
                </a:ext>
              </a:extLst>
            </p:cNvPr>
            <p:cNvGrpSpPr>
              <a:grpSpLocks/>
            </p:cNvGrpSpPr>
            <p:nvPr/>
          </p:nvGrpSpPr>
          <p:grpSpPr bwMode="auto">
            <a:xfrm>
              <a:off x="5283200" y="4343400"/>
              <a:ext cx="417513" cy="222250"/>
              <a:chOff x="4016829" y="4445000"/>
              <a:chExt cx="538843" cy="286204"/>
            </a:xfrm>
          </p:grpSpPr>
          <p:cxnSp>
            <p:nvCxnSpPr>
              <p:cNvPr id="82" name="Straight Connector 81">
                <a:extLst>
                  <a:ext uri="{FF2B5EF4-FFF2-40B4-BE49-F238E27FC236}">
                    <a16:creationId xmlns:a16="http://schemas.microsoft.com/office/drawing/2014/main" id="{CD57E910-37CD-41AA-A1E8-3F54F9889E6E}"/>
                  </a:ext>
                </a:extLst>
              </p:cNvPr>
              <p:cNvCxnSpPr/>
              <p:nvPr/>
            </p:nvCxnSpPr>
            <p:spPr bwMode="auto">
              <a:xfrm flipV="1">
                <a:off x="4139858"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208A3298-2C40-49D2-AA2D-EB89DE9FE063}"/>
                  </a:ext>
                </a:extLst>
              </p:cNvPr>
              <p:cNvCxnSpPr/>
              <p:nvPr/>
            </p:nvCxnSpPr>
            <p:spPr bwMode="auto">
              <a:xfrm flipV="1">
                <a:off x="4416315"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36B1A0D7-6AA4-4B37-AEED-0E104CD84937}"/>
                  </a:ext>
                </a:extLst>
              </p:cNvPr>
              <p:cNvCxnSpPr/>
              <p:nvPr/>
            </p:nvCxnSpPr>
            <p:spPr bwMode="auto">
              <a:xfrm>
                <a:off x="4017162" y="4588116"/>
                <a:ext cx="538935"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14F5FB81-E4E2-4F85-A360-36A4AEF3F4A2}"/>
                  </a:ext>
                </a:extLst>
              </p:cNvPr>
              <p:cNvCxnSpPr/>
              <p:nvPr/>
            </p:nvCxnSpPr>
            <p:spPr bwMode="auto">
              <a:xfrm>
                <a:off x="4087052" y="4445608"/>
                <a:ext cx="3991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18" name="Straight Connector 17">
              <a:extLst>
                <a:ext uri="{FF2B5EF4-FFF2-40B4-BE49-F238E27FC236}">
                  <a16:creationId xmlns:a16="http://schemas.microsoft.com/office/drawing/2014/main" id="{141979E1-4865-4120-A272-CBC329548535}"/>
                </a:ext>
              </a:extLst>
            </p:cNvPr>
            <p:cNvCxnSpPr/>
            <p:nvPr/>
          </p:nvCxnSpPr>
          <p:spPr bwMode="auto">
            <a:xfrm flipV="1">
              <a:off x="549164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851EAFB-3994-4900-8BEC-1F14CC0E4FF0}"/>
                </a:ext>
              </a:extLst>
            </p:cNvPr>
            <p:cNvCxnSpPr/>
            <p:nvPr/>
          </p:nvCxnSpPr>
          <p:spPr bwMode="auto">
            <a:xfrm>
              <a:off x="4524103" y="4565199"/>
              <a:ext cx="85322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EAFBCC5-03CF-456D-B3BE-05661D3D9A48}"/>
                </a:ext>
              </a:extLst>
            </p:cNvPr>
            <p:cNvCxnSpPr/>
            <p:nvPr/>
          </p:nvCxnSpPr>
          <p:spPr bwMode="auto">
            <a:xfrm>
              <a:off x="5592734" y="4565199"/>
              <a:ext cx="518672"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8D9C0F5-2C65-49B8-B112-1D2DFA49AF18}"/>
                </a:ext>
              </a:extLst>
            </p:cNvPr>
            <p:cNvCxnSpPr/>
            <p:nvPr/>
          </p:nvCxnSpPr>
          <p:spPr bwMode="auto">
            <a:xfrm>
              <a:off x="3826123" y="3750858"/>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22" name="Group 38">
              <a:extLst>
                <a:ext uri="{FF2B5EF4-FFF2-40B4-BE49-F238E27FC236}">
                  <a16:creationId xmlns:a16="http://schemas.microsoft.com/office/drawing/2014/main" id="{757FB525-CF41-4D38-82D0-03B04639250F}"/>
                </a:ext>
              </a:extLst>
            </p:cNvPr>
            <p:cNvGrpSpPr>
              <a:grpSpLocks/>
            </p:cNvGrpSpPr>
            <p:nvPr/>
          </p:nvGrpSpPr>
          <p:grpSpPr bwMode="auto">
            <a:xfrm rot="5400000">
              <a:off x="4008438" y="4092575"/>
              <a:ext cx="419100" cy="222250"/>
              <a:chOff x="4016829" y="4445000"/>
              <a:chExt cx="538843" cy="286204"/>
            </a:xfrm>
          </p:grpSpPr>
          <p:cxnSp>
            <p:nvCxnSpPr>
              <p:cNvPr id="78" name="Straight Connector 77">
                <a:extLst>
                  <a:ext uri="{FF2B5EF4-FFF2-40B4-BE49-F238E27FC236}">
                    <a16:creationId xmlns:a16="http://schemas.microsoft.com/office/drawing/2014/main" id="{9D8747E6-2E56-4237-A038-E00210DDA100}"/>
                  </a:ext>
                </a:extLst>
              </p:cNvPr>
              <p:cNvCxnSpPr/>
              <p:nvPr/>
            </p:nvCxnSpPr>
            <p:spPr bwMode="auto">
              <a:xfrm flipV="1">
                <a:off x="4138604"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B90A9F-BA26-4AE7-A8EF-B3A74A5EA152}"/>
                  </a:ext>
                </a:extLst>
              </p:cNvPr>
              <p:cNvCxnSpPr/>
              <p:nvPr/>
            </p:nvCxnSpPr>
            <p:spPr bwMode="auto">
              <a:xfrm flipV="1">
                <a:off x="4416982"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645B803E-C2A2-4EFB-9B4D-2FE6CB22872A}"/>
                  </a:ext>
                </a:extLst>
              </p:cNvPr>
              <p:cNvCxnSpPr/>
              <p:nvPr/>
            </p:nvCxnSpPr>
            <p:spPr bwMode="auto">
              <a:xfrm>
                <a:off x="4016427" y="4587526"/>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D37353A9-CFE1-4E5E-BCEC-EE981A62C745}"/>
                  </a:ext>
                </a:extLst>
              </p:cNvPr>
              <p:cNvCxnSpPr/>
              <p:nvPr/>
            </p:nvCxnSpPr>
            <p:spPr bwMode="auto">
              <a:xfrm>
                <a:off x="4086022" y="4443402"/>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3" name="Group 43">
              <a:extLst>
                <a:ext uri="{FF2B5EF4-FFF2-40B4-BE49-F238E27FC236}">
                  <a16:creationId xmlns:a16="http://schemas.microsoft.com/office/drawing/2014/main" id="{D64627EA-EBAE-47C7-BFBA-4F8C972721CD}"/>
                </a:ext>
              </a:extLst>
            </p:cNvPr>
            <p:cNvGrpSpPr>
              <a:grpSpLocks/>
            </p:cNvGrpSpPr>
            <p:nvPr/>
          </p:nvGrpSpPr>
          <p:grpSpPr bwMode="auto">
            <a:xfrm rot="-5400000">
              <a:off x="4757738" y="4092575"/>
              <a:ext cx="419100" cy="222250"/>
              <a:chOff x="4016829" y="4445000"/>
              <a:chExt cx="538843" cy="286204"/>
            </a:xfrm>
          </p:grpSpPr>
          <p:cxnSp>
            <p:nvCxnSpPr>
              <p:cNvPr id="74" name="Straight Connector 73">
                <a:extLst>
                  <a:ext uri="{FF2B5EF4-FFF2-40B4-BE49-F238E27FC236}">
                    <a16:creationId xmlns:a16="http://schemas.microsoft.com/office/drawing/2014/main" id="{3C12B40D-67D8-4B09-AC71-E457A912CAA0}"/>
                  </a:ext>
                </a:extLst>
              </p:cNvPr>
              <p:cNvCxnSpPr/>
              <p:nvPr/>
            </p:nvCxnSpPr>
            <p:spPr bwMode="auto">
              <a:xfrm flipV="1">
                <a:off x="4136960"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7F041C69-A6D6-434A-A526-15CD0C6E1262}"/>
                  </a:ext>
                </a:extLst>
              </p:cNvPr>
              <p:cNvCxnSpPr/>
              <p:nvPr/>
            </p:nvCxnSpPr>
            <p:spPr bwMode="auto">
              <a:xfrm flipV="1">
                <a:off x="4415338"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41B4763D-002B-47C3-B1B5-533C25F84121}"/>
                  </a:ext>
                </a:extLst>
              </p:cNvPr>
              <p:cNvCxnSpPr/>
              <p:nvPr/>
            </p:nvCxnSpPr>
            <p:spPr bwMode="auto">
              <a:xfrm>
                <a:off x="4016330" y="4589229"/>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617693C5-2B34-449F-9D8A-86C609444AE8}"/>
                  </a:ext>
                </a:extLst>
              </p:cNvPr>
              <p:cNvCxnSpPr/>
              <p:nvPr/>
            </p:nvCxnSpPr>
            <p:spPr bwMode="auto">
              <a:xfrm>
                <a:off x="4085925" y="4445106"/>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4" name="Group 48">
              <a:extLst>
                <a:ext uri="{FF2B5EF4-FFF2-40B4-BE49-F238E27FC236}">
                  <a16:creationId xmlns:a16="http://schemas.microsoft.com/office/drawing/2014/main" id="{87ACB263-4564-480B-ABC2-263225D759EF}"/>
                </a:ext>
              </a:extLst>
            </p:cNvPr>
            <p:cNvGrpSpPr>
              <a:grpSpLocks/>
            </p:cNvGrpSpPr>
            <p:nvPr/>
          </p:nvGrpSpPr>
          <p:grpSpPr bwMode="auto">
            <a:xfrm rot="5400000">
              <a:off x="4009232" y="4966494"/>
              <a:ext cx="417512" cy="222250"/>
              <a:chOff x="4016829" y="4445000"/>
              <a:chExt cx="538843" cy="286204"/>
            </a:xfrm>
          </p:grpSpPr>
          <p:cxnSp>
            <p:nvCxnSpPr>
              <p:cNvPr id="70" name="Straight Connector 69">
                <a:extLst>
                  <a:ext uri="{FF2B5EF4-FFF2-40B4-BE49-F238E27FC236}">
                    <a16:creationId xmlns:a16="http://schemas.microsoft.com/office/drawing/2014/main" id="{B23E3C5E-B6FA-4247-9478-722E6E62F883}"/>
                  </a:ext>
                </a:extLst>
              </p:cNvPr>
              <p:cNvCxnSpPr/>
              <p:nvPr/>
            </p:nvCxnSpPr>
            <p:spPr bwMode="auto">
              <a:xfrm flipV="1">
                <a:off x="4138771"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8D8E799D-7F50-4E2E-9686-4758815DB129}"/>
                  </a:ext>
                </a:extLst>
              </p:cNvPr>
              <p:cNvCxnSpPr/>
              <p:nvPr/>
            </p:nvCxnSpPr>
            <p:spPr bwMode="auto">
              <a:xfrm flipV="1">
                <a:off x="4416656"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96792302-AE19-4E16-8D56-E74E7A0B8452}"/>
                  </a:ext>
                </a:extLst>
              </p:cNvPr>
              <p:cNvCxnSpPr/>
              <p:nvPr/>
            </p:nvCxnSpPr>
            <p:spPr bwMode="auto">
              <a:xfrm>
                <a:off x="4016130" y="4587526"/>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0ECB07FD-7D09-43A3-8FBF-167CB81423C7}"/>
                  </a:ext>
                </a:extLst>
              </p:cNvPr>
              <p:cNvCxnSpPr/>
              <p:nvPr/>
            </p:nvCxnSpPr>
            <p:spPr bwMode="auto">
              <a:xfrm>
                <a:off x="4085989" y="4443403"/>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5" name="Group 53">
              <a:extLst>
                <a:ext uri="{FF2B5EF4-FFF2-40B4-BE49-F238E27FC236}">
                  <a16:creationId xmlns:a16="http://schemas.microsoft.com/office/drawing/2014/main" id="{8130BE14-3083-4989-A9DC-8FB82A3744E9}"/>
                </a:ext>
              </a:extLst>
            </p:cNvPr>
            <p:cNvGrpSpPr>
              <a:grpSpLocks/>
            </p:cNvGrpSpPr>
            <p:nvPr/>
          </p:nvGrpSpPr>
          <p:grpSpPr bwMode="auto">
            <a:xfrm rot="-5400000">
              <a:off x="4758532" y="4966494"/>
              <a:ext cx="417512" cy="222250"/>
              <a:chOff x="4016829" y="4445000"/>
              <a:chExt cx="538843" cy="286204"/>
            </a:xfrm>
          </p:grpSpPr>
          <p:cxnSp>
            <p:nvCxnSpPr>
              <p:cNvPr id="66" name="Straight Connector 65">
                <a:extLst>
                  <a:ext uri="{FF2B5EF4-FFF2-40B4-BE49-F238E27FC236}">
                    <a16:creationId xmlns:a16="http://schemas.microsoft.com/office/drawing/2014/main" id="{0925CFC6-A0EB-454D-A8D7-537ECAE46841}"/>
                  </a:ext>
                </a:extLst>
              </p:cNvPr>
              <p:cNvCxnSpPr/>
              <p:nvPr/>
            </p:nvCxnSpPr>
            <p:spPr bwMode="auto">
              <a:xfrm flipV="1">
                <a:off x="4129454"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EDD0DB4-CD2E-4B5A-A20F-0623DB0D504A}"/>
                  </a:ext>
                </a:extLst>
              </p:cNvPr>
              <p:cNvCxnSpPr/>
              <p:nvPr/>
            </p:nvCxnSpPr>
            <p:spPr bwMode="auto">
              <a:xfrm flipV="1">
                <a:off x="4405786"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26F852A4-DB9E-422C-95A7-C5243BE9E15E}"/>
                  </a:ext>
                </a:extLst>
              </p:cNvPr>
              <p:cNvCxnSpPr/>
              <p:nvPr/>
            </p:nvCxnSpPr>
            <p:spPr bwMode="auto">
              <a:xfrm>
                <a:off x="4016126" y="4589229"/>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C10F5A89-4519-413A-AFC2-E883BEF889D9}"/>
                  </a:ext>
                </a:extLst>
              </p:cNvPr>
              <p:cNvCxnSpPr/>
              <p:nvPr/>
            </p:nvCxnSpPr>
            <p:spPr bwMode="auto">
              <a:xfrm>
                <a:off x="4085986" y="4445105"/>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26" name="Straight Connector 25">
              <a:extLst>
                <a:ext uri="{FF2B5EF4-FFF2-40B4-BE49-F238E27FC236}">
                  <a16:creationId xmlns:a16="http://schemas.microsoft.com/office/drawing/2014/main" id="{A86BA77B-F8CA-4FE5-B3CE-53D034AE11EC}"/>
                </a:ext>
              </a:extLst>
            </p:cNvPr>
            <p:cNvCxnSpPr/>
            <p:nvPr/>
          </p:nvCxnSpPr>
          <p:spPr bwMode="auto">
            <a:xfrm flipV="1">
              <a:off x="4106519"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DD5377F-15B2-46D4-8B13-961F12359F82}"/>
                </a:ext>
              </a:extLst>
            </p:cNvPr>
            <p:cNvCxnSpPr/>
            <p:nvPr/>
          </p:nvCxnSpPr>
          <p:spPr bwMode="auto">
            <a:xfrm flipV="1">
              <a:off x="4106519"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B2C3F5D-7799-4B9C-8E3C-5F9935729A54}"/>
                </a:ext>
              </a:extLst>
            </p:cNvPr>
            <p:cNvCxnSpPr/>
            <p:nvPr/>
          </p:nvCxnSpPr>
          <p:spPr bwMode="auto">
            <a:xfrm flipV="1">
              <a:off x="4106519"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4487788-8DB0-42E3-950C-813DE439614B}"/>
                </a:ext>
              </a:extLst>
            </p:cNvPr>
            <p:cNvCxnSpPr/>
            <p:nvPr/>
          </p:nvCxnSpPr>
          <p:spPr bwMode="auto">
            <a:xfrm flipV="1">
              <a:off x="5086098"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22AF97D7-5D3A-4C5E-8D83-9642998F0720}"/>
                </a:ext>
              </a:extLst>
            </p:cNvPr>
            <p:cNvCxnSpPr/>
            <p:nvPr/>
          </p:nvCxnSpPr>
          <p:spPr bwMode="auto">
            <a:xfrm flipV="1">
              <a:off x="5086098"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98876BB-EA6D-49A2-997D-25F755631D63}"/>
                </a:ext>
              </a:extLst>
            </p:cNvPr>
            <p:cNvCxnSpPr/>
            <p:nvPr/>
          </p:nvCxnSpPr>
          <p:spPr bwMode="auto">
            <a:xfrm flipV="1">
              <a:off x="5086098"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0B812A2C-BFC0-41F1-B2C1-B33E1240BF47}"/>
                </a:ext>
              </a:extLst>
            </p:cNvPr>
            <p:cNvCxnSpPr/>
            <p:nvPr/>
          </p:nvCxnSpPr>
          <p:spPr bwMode="auto">
            <a:xfrm>
              <a:off x="4377286" y="4203136"/>
              <a:ext cx="13959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33" name="Oval 32">
              <a:extLst>
                <a:ext uri="{FF2B5EF4-FFF2-40B4-BE49-F238E27FC236}">
                  <a16:creationId xmlns:a16="http://schemas.microsoft.com/office/drawing/2014/main" id="{5E5518A9-5E98-4856-B3A3-8BAF874A654A}"/>
                </a:ext>
              </a:extLst>
            </p:cNvPr>
            <p:cNvSpPr/>
            <p:nvPr/>
          </p:nvSpPr>
          <p:spPr bwMode="auto">
            <a:xfrm>
              <a:off x="4335167" y="4176673"/>
              <a:ext cx="55357"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4" name="Oval 33">
              <a:extLst>
                <a:ext uri="{FF2B5EF4-FFF2-40B4-BE49-F238E27FC236}">
                  <a16:creationId xmlns:a16="http://schemas.microsoft.com/office/drawing/2014/main" id="{F002F4D1-5C99-42F9-AB5C-4FF16D8BB804}"/>
                </a:ext>
              </a:extLst>
            </p:cNvPr>
            <p:cNvSpPr/>
            <p:nvPr/>
          </p:nvSpPr>
          <p:spPr bwMode="auto">
            <a:xfrm>
              <a:off x="4792465" y="4176673"/>
              <a:ext cx="54153"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5" name="Oval 34">
              <a:extLst>
                <a:ext uri="{FF2B5EF4-FFF2-40B4-BE49-F238E27FC236}">
                  <a16:creationId xmlns:a16="http://schemas.microsoft.com/office/drawing/2014/main" id="{B2FEA363-F8A7-4A17-93DD-9C7045E0F7E8}"/>
                </a:ext>
              </a:extLst>
            </p:cNvPr>
            <p:cNvSpPr/>
            <p:nvPr/>
          </p:nvSpPr>
          <p:spPr bwMode="auto">
            <a:xfrm>
              <a:off x="3055938" y="4646994"/>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6" name="Oval 35">
              <a:extLst>
                <a:ext uri="{FF2B5EF4-FFF2-40B4-BE49-F238E27FC236}">
                  <a16:creationId xmlns:a16="http://schemas.microsoft.com/office/drawing/2014/main" id="{8B4C3008-613A-4924-926D-2A5E4AEB301B}"/>
                </a:ext>
              </a:extLst>
            </p:cNvPr>
            <p:cNvSpPr/>
            <p:nvPr/>
          </p:nvSpPr>
          <p:spPr bwMode="auto">
            <a:xfrm>
              <a:off x="5059622"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7" name="Oval 36">
              <a:extLst>
                <a:ext uri="{FF2B5EF4-FFF2-40B4-BE49-F238E27FC236}">
                  <a16:creationId xmlns:a16="http://schemas.microsoft.com/office/drawing/2014/main" id="{EFC6694C-A5F8-4EF0-8A45-C401182C19A6}"/>
                </a:ext>
              </a:extLst>
            </p:cNvPr>
            <p:cNvSpPr/>
            <p:nvPr/>
          </p:nvSpPr>
          <p:spPr bwMode="auto">
            <a:xfrm>
              <a:off x="4080044" y="4648197"/>
              <a:ext cx="54153"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38" name="Straight Connector 37">
              <a:extLst>
                <a:ext uri="{FF2B5EF4-FFF2-40B4-BE49-F238E27FC236}">
                  <a16:creationId xmlns:a16="http://schemas.microsoft.com/office/drawing/2014/main" id="{BAB9B279-AC3B-4104-ACBE-CD86B76715E5}"/>
                </a:ext>
              </a:extLst>
            </p:cNvPr>
            <p:cNvCxnSpPr/>
            <p:nvPr/>
          </p:nvCxnSpPr>
          <p:spPr bwMode="auto">
            <a:xfrm flipV="1">
              <a:off x="4524103"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32C98987-73EB-41DA-9D52-287C5A716768}"/>
                </a:ext>
              </a:extLst>
            </p:cNvPr>
            <p:cNvCxnSpPr/>
            <p:nvPr/>
          </p:nvCxnSpPr>
          <p:spPr bwMode="auto">
            <a:xfrm>
              <a:off x="4329150"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40" name="Oval 39">
              <a:extLst>
                <a:ext uri="{FF2B5EF4-FFF2-40B4-BE49-F238E27FC236}">
                  <a16:creationId xmlns:a16="http://schemas.microsoft.com/office/drawing/2014/main" id="{0ABAAFD9-17FC-4080-86F3-0B358FA536D2}"/>
                </a:ext>
              </a:extLst>
            </p:cNvPr>
            <p:cNvSpPr/>
            <p:nvPr/>
          </p:nvSpPr>
          <p:spPr bwMode="auto">
            <a:xfrm>
              <a:off x="4497628"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41" name="Straight Connector 40">
              <a:extLst>
                <a:ext uri="{FF2B5EF4-FFF2-40B4-BE49-F238E27FC236}">
                  <a16:creationId xmlns:a16="http://schemas.microsoft.com/office/drawing/2014/main" id="{0CDD912B-EC46-448D-AEF0-6C50E79F555F}"/>
                </a:ext>
              </a:extLst>
            </p:cNvPr>
            <p:cNvCxnSpPr/>
            <p:nvPr/>
          </p:nvCxnSpPr>
          <p:spPr bwMode="auto">
            <a:xfrm>
              <a:off x="4651665" y="4203136"/>
              <a:ext cx="140800"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E0F31B08-FBE1-42E0-A1A7-4F34875BC057}"/>
                </a:ext>
              </a:extLst>
            </p:cNvPr>
            <p:cNvCxnSpPr/>
            <p:nvPr/>
          </p:nvCxnSpPr>
          <p:spPr bwMode="auto">
            <a:xfrm>
              <a:off x="4649258"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D440FF93-F44A-4338-A3C4-A86245FC184B}"/>
                </a:ext>
              </a:extLst>
            </p:cNvPr>
            <p:cNvCxnSpPr/>
            <p:nvPr/>
          </p:nvCxnSpPr>
          <p:spPr bwMode="auto">
            <a:xfrm flipV="1">
              <a:off x="4648055"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44" name="Oval 43">
              <a:extLst>
                <a:ext uri="{FF2B5EF4-FFF2-40B4-BE49-F238E27FC236}">
                  <a16:creationId xmlns:a16="http://schemas.microsoft.com/office/drawing/2014/main" id="{A0C3631F-B2D8-4736-A5F2-7596D489438C}"/>
                </a:ext>
              </a:extLst>
            </p:cNvPr>
            <p:cNvSpPr/>
            <p:nvPr/>
          </p:nvSpPr>
          <p:spPr bwMode="auto">
            <a:xfrm>
              <a:off x="4619173" y="4643385"/>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5" name="Oval 44">
              <a:extLst>
                <a:ext uri="{FF2B5EF4-FFF2-40B4-BE49-F238E27FC236}">
                  <a16:creationId xmlns:a16="http://schemas.microsoft.com/office/drawing/2014/main" id="{93F478D5-B28D-48B1-BA0F-DA0B4753171C}"/>
                </a:ext>
              </a:extLst>
            </p:cNvPr>
            <p:cNvSpPr/>
            <p:nvPr/>
          </p:nvSpPr>
          <p:spPr bwMode="auto">
            <a:xfrm>
              <a:off x="4074026" y="3720787"/>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6" name="Oval 45">
              <a:extLst>
                <a:ext uri="{FF2B5EF4-FFF2-40B4-BE49-F238E27FC236}">
                  <a16:creationId xmlns:a16="http://schemas.microsoft.com/office/drawing/2014/main" id="{94581522-F156-4EA8-AC98-C16FCDDF3931}"/>
                </a:ext>
              </a:extLst>
            </p:cNvPr>
            <p:cNvSpPr/>
            <p:nvPr/>
          </p:nvSpPr>
          <p:spPr bwMode="auto">
            <a:xfrm>
              <a:off x="5057216" y="3720787"/>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7" name="Oval 46">
              <a:extLst>
                <a:ext uri="{FF2B5EF4-FFF2-40B4-BE49-F238E27FC236}">
                  <a16:creationId xmlns:a16="http://schemas.microsoft.com/office/drawing/2014/main" id="{4A4D4F57-0B93-4C18-84F3-2FB1CB85045D}"/>
                </a:ext>
              </a:extLst>
            </p:cNvPr>
            <p:cNvSpPr/>
            <p:nvPr/>
          </p:nvSpPr>
          <p:spPr bwMode="auto">
            <a:xfrm>
              <a:off x="5057216" y="5481784"/>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8" name="Oval 47">
              <a:extLst>
                <a:ext uri="{FF2B5EF4-FFF2-40B4-BE49-F238E27FC236}">
                  <a16:creationId xmlns:a16="http://schemas.microsoft.com/office/drawing/2014/main" id="{06657431-E4CF-4F4F-B840-38E439D17CC3}"/>
                </a:ext>
              </a:extLst>
            </p:cNvPr>
            <p:cNvSpPr/>
            <p:nvPr/>
          </p:nvSpPr>
          <p:spPr bwMode="auto">
            <a:xfrm>
              <a:off x="4074026" y="5478175"/>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49" name="Straight Connector 48">
              <a:extLst>
                <a:ext uri="{FF2B5EF4-FFF2-40B4-BE49-F238E27FC236}">
                  <a16:creationId xmlns:a16="http://schemas.microsoft.com/office/drawing/2014/main" id="{938AB13D-C1BB-490C-8C1D-8A785FA28722}"/>
                </a:ext>
              </a:extLst>
            </p:cNvPr>
            <p:cNvCxnSpPr/>
            <p:nvPr/>
          </p:nvCxnSpPr>
          <p:spPr bwMode="auto">
            <a:xfrm>
              <a:off x="3826123" y="5515464"/>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7B7F5949-FE0E-45D7-AC9B-F452F34184A8}"/>
                </a:ext>
              </a:extLst>
            </p:cNvPr>
            <p:cNvCxnSpPr/>
            <p:nvPr/>
          </p:nvCxnSpPr>
          <p:spPr bwMode="auto">
            <a:xfrm flipV="1">
              <a:off x="4601121" y="5515464"/>
              <a:ext cx="0" cy="11066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D940F82C-D3E8-4749-9447-BF5373DFF784}"/>
                </a:ext>
              </a:extLst>
            </p:cNvPr>
            <p:cNvCxnSpPr/>
            <p:nvPr/>
          </p:nvCxnSpPr>
          <p:spPr bwMode="auto">
            <a:xfrm>
              <a:off x="4489204" y="5629736"/>
              <a:ext cx="226242"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sp>
          <p:nvSpPr>
            <p:cNvPr id="52" name="Oval 51">
              <a:extLst>
                <a:ext uri="{FF2B5EF4-FFF2-40B4-BE49-F238E27FC236}">
                  <a16:creationId xmlns:a16="http://schemas.microsoft.com/office/drawing/2014/main" id="{5E7FA4DB-68C9-442C-BE0E-D281DCAF0108}"/>
                </a:ext>
              </a:extLst>
            </p:cNvPr>
            <p:cNvSpPr/>
            <p:nvPr/>
          </p:nvSpPr>
          <p:spPr bwMode="auto">
            <a:xfrm>
              <a:off x="3670883"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3" name="Oval 52">
              <a:extLst>
                <a:ext uri="{FF2B5EF4-FFF2-40B4-BE49-F238E27FC236}">
                  <a16:creationId xmlns:a16="http://schemas.microsoft.com/office/drawing/2014/main" id="{C4E36983-F917-4566-8C6D-BB59B09ED880}"/>
                </a:ext>
              </a:extLst>
            </p:cNvPr>
            <p:cNvSpPr/>
            <p:nvPr/>
          </p:nvSpPr>
          <p:spPr bwMode="auto">
            <a:xfrm>
              <a:off x="5463970"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4" name="Oval 53">
              <a:extLst>
                <a:ext uri="{FF2B5EF4-FFF2-40B4-BE49-F238E27FC236}">
                  <a16:creationId xmlns:a16="http://schemas.microsoft.com/office/drawing/2014/main" id="{38D398D2-AE76-4163-8C37-45582EBF34DE}"/>
                </a:ext>
              </a:extLst>
            </p:cNvPr>
            <p:cNvSpPr/>
            <p:nvPr/>
          </p:nvSpPr>
          <p:spPr bwMode="auto">
            <a:xfrm>
              <a:off x="6084931"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5" name="TextBox 105">
              <a:extLst>
                <a:ext uri="{FF2B5EF4-FFF2-40B4-BE49-F238E27FC236}">
                  <a16:creationId xmlns:a16="http://schemas.microsoft.com/office/drawing/2014/main" id="{89F7AC93-D3DD-4B38-A627-C4FA6B067DCE}"/>
                </a:ext>
              </a:extLst>
            </p:cNvPr>
            <p:cNvSpPr txBox="1">
              <a:spLocks noChangeArrowheads="1"/>
            </p:cNvSpPr>
            <p:nvPr/>
          </p:nvSpPr>
          <p:spPr bwMode="auto">
            <a:xfrm>
              <a:off x="3100992"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bit</a:t>
              </a:r>
            </a:p>
          </p:txBody>
        </p:sp>
        <p:sp>
          <p:nvSpPr>
            <p:cNvPr id="56" name="TextBox 118">
              <a:extLst>
                <a:ext uri="{FF2B5EF4-FFF2-40B4-BE49-F238E27FC236}">
                  <a16:creationId xmlns:a16="http://schemas.microsoft.com/office/drawing/2014/main" id="{4A02B2CF-6C5D-4C8A-A3C0-F281798A0FE8}"/>
                </a:ext>
              </a:extLst>
            </p:cNvPr>
            <p:cNvSpPr txBox="1">
              <a:spLocks noChangeArrowheads="1"/>
            </p:cNvSpPr>
            <p:nvPr/>
          </p:nvSpPr>
          <p:spPr bwMode="auto">
            <a:xfrm>
              <a:off x="5810367"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bit'</a:t>
              </a:r>
            </a:p>
          </p:txBody>
        </p:sp>
        <p:sp>
          <p:nvSpPr>
            <p:cNvPr id="57" name="TextBox 119">
              <a:extLst>
                <a:ext uri="{FF2B5EF4-FFF2-40B4-BE49-F238E27FC236}">
                  <a16:creationId xmlns:a16="http://schemas.microsoft.com/office/drawing/2014/main" id="{F32F70E0-3BB7-4FDD-8347-34188B271433}"/>
                </a:ext>
              </a:extLst>
            </p:cNvPr>
            <p:cNvSpPr txBox="1">
              <a:spLocks noChangeArrowheads="1"/>
            </p:cNvSpPr>
            <p:nvPr/>
          </p:nvSpPr>
          <p:spPr bwMode="auto">
            <a:xfrm>
              <a:off x="4328925" y="3294972"/>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select</a:t>
              </a:r>
            </a:p>
          </p:txBody>
        </p:sp>
        <p:sp>
          <p:nvSpPr>
            <p:cNvPr id="58" name="TextBox 120">
              <a:extLst>
                <a:ext uri="{FF2B5EF4-FFF2-40B4-BE49-F238E27FC236}">
                  <a16:creationId xmlns:a16="http://schemas.microsoft.com/office/drawing/2014/main" id="{6F6424E4-93B9-48D0-A08A-608907C76650}"/>
                </a:ext>
              </a:extLst>
            </p:cNvPr>
            <p:cNvSpPr txBox="1">
              <a:spLocks noChangeArrowheads="1"/>
            </p:cNvSpPr>
            <p:nvPr/>
          </p:nvSpPr>
          <p:spPr bwMode="auto">
            <a:xfrm>
              <a:off x="4443412" y="3705426"/>
              <a:ext cx="542925" cy="23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V</a:t>
              </a:r>
              <a:r>
                <a:rPr lang="en-GB" sz="1399" b="0" baseline="-25000" dirty="0"/>
                <a:t>DD</a:t>
              </a:r>
            </a:p>
          </p:txBody>
        </p:sp>
        <p:sp>
          <p:nvSpPr>
            <p:cNvPr id="59" name="TextBox 121">
              <a:extLst>
                <a:ext uri="{FF2B5EF4-FFF2-40B4-BE49-F238E27FC236}">
                  <a16:creationId xmlns:a16="http://schemas.microsoft.com/office/drawing/2014/main" id="{1FFD697D-F978-4D3C-841D-646FC8AD5E8D}"/>
                </a:ext>
              </a:extLst>
            </p:cNvPr>
            <p:cNvSpPr txBox="1">
              <a:spLocks noChangeArrowheads="1"/>
            </p:cNvSpPr>
            <p:nvPr/>
          </p:nvSpPr>
          <p:spPr bwMode="auto">
            <a:xfrm>
              <a:off x="3409156" y="394255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5</a:t>
              </a:r>
            </a:p>
          </p:txBody>
        </p:sp>
        <p:sp>
          <p:nvSpPr>
            <p:cNvPr id="60" name="TextBox 122">
              <a:extLst>
                <a:ext uri="{FF2B5EF4-FFF2-40B4-BE49-F238E27FC236}">
                  <a16:creationId xmlns:a16="http://schemas.microsoft.com/office/drawing/2014/main" id="{072A70D5-F11C-4624-9CE4-3A66B8D296C1}"/>
                </a:ext>
              </a:extLst>
            </p:cNvPr>
            <p:cNvSpPr txBox="1">
              <a:spLocks noChangeArrowheads="1"/>
            </p:cNvSpPr>
            <p:nvPr/>
          </p:nvSpPr>
          <p:spPr bwMode="auto">
            <a:xfrm>
              <a:off x="3938190" y="392350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2</a:t>
              </a:r>
            </a:p>
          </p:txBody>
        </p:sp>
        <p:sp>
          <p:nvSpPr>
            <p:cNvPr id="61" name="TextBox 123">
              <a:extLst>
                <a:ext uri="{FF2B5EF4-FFF2-40B4-BE49-F238E27FC236}">
                  <a16:creationId xmlns:a16="http://schemas.microsoft.com/office/drawing/2014/main" id="{FA9A7C7F-075E-4092-9382-258FC13071DD}"/>
                </a:ext>
              </a:extLst>
            </p:cNvPr>
            <p:cNvSpPr txBox="1">
              <a:spLocks noChangeArrowheads="1"/>
            </p:cNvSpPr>
            <p:nvPr/>
          </p:nvSpPr>
          <p:spPr bwMode="auto">
            <a:xfrm>
              <a:off x="5022852" y="3914771"/>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4</a:t>
              </a:r>
            </a:p>
          </p:txBody>
        </p:sp>
        <p:sp>
          <p:nvSpPr>
            <p:cNvPr id="62" name="TextBox 124">
              <a:extLst>
                <a:ext uri="{FF2B5EF4-FFF2-40B4-BE49-F238E27FC236}">
                  <a16:creationId xmlns:a16="http://schemas.microsoft.com/office/drawing/2014/main" id="{C046AD31-9E8D-4182-9213-A63E4E79D739}"/>
                </a:ext>
              </a:extLst>
            </p:cNvPr>
            <p:cNvSpPr txBox="1">
              <a:spLocks noChangeArrowheads="1"/>
            </p:cNvSpPr>
            <p:nvPr/>
          </p:nvSpPr>
          <p:spPr bwMode="auto">
            <a:xfrm>
              <a:off x="5519738" y="392787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6</a:t>
              </a:r>
            </a:p>
          </p:txBody>
        </p:sp>
        <p:sp>
          <p:nvSpPr>
            <p:cNvPr id="63" name="TextBox 125">
              <a:extLst>
                <a:ext uri="{FF2B5EF4-FFF2-40B4-BE49-F238E27FC236}">
                  <a16:creationId xmlns:a16="http://schemas.microsoft.com/office/drawing/2014/main" id="{38BC5E22-1DCA-4159-A6D1-FF0040023C89}"/>
                </a:ext>
              </a:extLst>
            </p:cNvPr>
            <p:cNvSpPr txBox="1">
              <a:spLocks noChangeArrowheads="1"/>
            </p:cNvSpPr>
            <p:nvPr/>
          </p:nvSpPr>
          <p:spPr bwMode="auto">
            <a:xfrm>
              <a:off x="3867956" y="4773029"/>
              <a:ext cx="523875"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1</a:t>
              </a:r>
            </a:p>
          </p:txBody>
        </p:sp>
        <p:sp>
          <p:nvSpPr>
            <p:cNvPr id="64" name="TextBox 126">
              <a:extLst>
                <a:ext uri="{FF2B5EF4-FFF2-40B4-BE49-F238E27FC236}">
                  <a16:creationId xmlns:a16="http://schemas.microsoft.com/office/drawing/2014/main" id="{2D715606-76D5-4E89-82A9-1C27E5A0C386}"/>
                </a:ext>
              </a:extLst>
            </p:cNvPr>
            <p:cNvSpPr txBox="1">
              <a:spLocks noChangeArrowheads="1"/>
            </p:cNvSpPr>
            <p:nvPr/>
          </p:nvSpPr>
          <p:spPr bwMode="auto">
            <a:xfrm>
              <a:off x="5051425" y="4782455"/>
              <a:ext cx="522288"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3</a:t>
              </a:r>
            </a:p>
          </p:txBody>
        </p:sp>
        <p:cxnSp>
          <p:nvCxnSpPr>
            <p:cNvPr id="65" name="Straight Connector 64">
              <a:extLst>
                <a:ext uri="{FF2B5EF4-FFF2-40B4-BE49-F238E27FC236}">
                  <a16:creationId xmlns:a16="http://schemas.microsoft.com/office/drawing/2014/main" id="{1F4D781E-1703-4CFE-8836-52F0628650D8}"/>
                </a:ext>
              </a:extLst>
            </p:cNvPr>
            <p:cNvCxnSpPr/>
            <p:nvPr/>
          </p:nvCxnSpPr>
          <p:spPr bwMode="auto">
            <a:xfrm>
              <a:off x="4521696" y="5692285"/>
              <a:ext cx="158851"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grpSp>
      <p:cxnSp>
        <p:nvCxnSpPr>
          <p:cNvPr id="86" name="Straight Arrow Connector 85">
            <a:extLst>
              <a:ext uri="{FF2B5EF4-FFF2-40B4-BE49-F238E27FC236}">
                <a16:creationId xmlns:a16="http://schemas.microsoft.com/office/drawing/2014/main" id="{9079BB80-D3B9-4C5A-8B56-F732216F7A20}"/>
              </a:ext>
            </a:extLst>
          </p:cNvPr>
          <p:cNvCxnSpPr/>
          <p:nvPr/>
        </p:nvCxnSpPr>
        <p:spPr>
          <a:xfrm>
            <a:off x="6787822" y="2136519"/>
            <a:ext cx="4093052"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7" name="Straight Arrow Connector 86">
            <a:extLst>
              <a:ext uri="{FF2B5EF4-FFF2-40B4-BE49-F238E27FC236}">
                <a16:creationId xmlns:a16="http://schemas.microsoft.com/office/drawing/2014/main" id="{D06C46C1-8B59-4A19-BBCC-EC68C47C9067}"/>
              </a:ext>
            </a:extLst>
          </p:cNvPr>
          <p:cNvCxnSpPr>
            <a:cxnSpLocks/>
          </p:cNvCxnSpPr>
          <p:nvPr/>
        </p:nvCxnSpPr>
        <p:spPr>
          <a:xfrm>
            <a:off x="7381795" y="2161852"/>
            <a:ext cx="0" cy="128520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8" name="Straight Arrow Connector 87">
            <a:extLst>
              <a:ext uri="{FF2B5EF4-FFF2-40B4-BE49-F238E27FC236}">
                <a16:creationId xmlns:a16="http://schemas.microsoft.com/office/drawing/2014/main" id="{A44FBC80-4388-444B-8EF1-025BC0E9A341}"/>
              </a:ext>
            </a:extLst>
          </p:cNvPr>
          <p:cNvCxnSpPr>
            <a:cxnSpLocks/>
          </p:cNvCxnSpPr>
          <p:nvPr/>
        </p:nvCxnSpPr>
        <p:spPr>
          <a:xfrm>
            <a:off x="10512814" y="2161852"/>
            <a:ext cx="0" cy="1283786"/>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9" name="Straight Arrow Connector 88">
            <a:extLst>
              <a:ext uri="{FF2B5EF4-FFF2-40B4-BE49-F238E27FC236}">
                <a16:creationId xmlns:a16="http://schemas.microsoft.com/office/drawing/2014/main" id="{5F83CF52-4214-4030-9AEE-0B97DF9DB6F1}"/>
              </a:ext>
            </a:extLst>
          </p:cNvPr>
          <p:cNvCxnSpPr>
            <a:cxnSpLocks/>
          </p:cNvCxnSpPr>
          <p:nvPr/>
        </p:nvCxnSpPr>
        <p:spPr>
          <a:xfrm>
            <a:off x="9918578" y="3936366"/>
            <a:ext cx="1631621"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90" name="Straight Arrow Connector 89">
            <a:extLst>
              <a:ext uri="{FF2B5EF4-FFF2-40B4-BE49-F238E27FC236}">
                <a16:creationId xmlns:a16="http://schemas.microsoft.com/office/drawing/2014/main" id="{367FD4F0-1760-409C-A4CD-2F68AD44E46E}"/>
              </a:ext>
            </a:extLst>
          </p:cNvPr>
          <p:cNvCxnSpPr>
            <a:cxnSpLocks/>
          </p:cNvCxnSpPr>
          <p:nvPr/>
        </p:nvCxnSpPr>
        <p:spPr>
          <a:xfrm rot="10800000">
            <a:off x="6389382" y="4075018"/>
            <a:ext cx="1631621"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91" name="TextBox 90">
            <a:extLst>
              <a:ext uri="{FF2B5EF4-FFF2-40B4-BE49-F238E27FC236}">
                <a16:creationId xmlns:a16="http://schemas.microsoft.com/office/drawing/2014/main" id="{E08ABE30-2A73-4BF2-81C2-AA0F3E5A8EAB}"/>
              </a:ext>
            </a:extLst>
          </p:cNvPr>
          <p:cNvSpPr txBox="1"/>
          <p:nvPr/>
        </p:nvSpPr>
        <p:spPr>
          <a:xfrm>
            <a:off x="8707396" y="1700974"/>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1</a:t>
            </a:r>
          </a:p>
        </p:txBody>
      </p:sp>
      <p:sp>
        <p:nvSpPr>
          <p:cNvPr id="92" name="TextBox 91">
            <a:extLst>
              <a:ext uri="{FF2B5EF4-FFF2-40B4-BE49-F238E27FC236}">
                <a16:creationId xmlns:a16="http://schemas.microsoft.com/office/drawing/2014/main" id="{949C8F91-9D33-456B-9A1E-A6979B353DDB}"/>
              </a:ext>
            </a:extLst>
          </p:cNvPr>
          <p:cNvSpPr txBox="1"/>
          <p:nvPr/>
        </p:nvSpPr>
        <p:spPr>
          <a:xfrm>
            <a:off x="7277609" y="4132016"/>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2</a:t>
            </a:r>
          </a:p>
        </p:txBody>
      </p:sp>
      <p:sp>
        <p:nvSpPr>
          <p:cNvPr id="93" name="TextBox 92">
            <a:extLst>
              <a:ext uri="{FF2B5EF4-FFF2-40B4-BE49-F238E27FC236}">
                <a16:creationId xmlns:a16="http://schemas.microsoft.com/office/drawing/2014/main" id="{45D53EEF-CFC5-44EA-908A-62BA5F50FB0C}"/>
              </a:ext>
            </a:extLst>
          </p:cNvPr>
          <p:cNvSpPr txBox="1"/>
          <p:nvPr/>
        </p:nvSpPr>
        <p:spPr>
          <a:xfrm>
            <a:off x="10511395" y="4005963"/>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2</a:t>
            </a:r>
          </a:p>
        </p:txBody>
      </p:sp>
      <p:cxnSp>
        <p:nvCxnSpPr>
          <p:cNvPr id="94" name="Straight Arrow Connector 93">
            <a:extLst>
              <a:ext uri="{FF2B5EF4-FFF2-40B4-BE49-F238E27FC236}">
                <a16:creationId xmlns:a16="http://schemas.microsoft.com/office/drawing/2014/main" id="{EF799737-4B0C-4383-AE5D-A705665DED3E}"/>
              </a:ext>
            </a:extLst>
          </p:cNvPr>
          <p:cNvCxnSpPr>
            <a:cxnSpLocks/>
          </p:cNvCxnSpPr>
          <p:nvPr/>
        </p:nvCxnSpPr>
        <p:spPr>
          <a:xfrm>
            <a:off x="6280120" y="4242251"/>
            <a:ext cx="0" cy="1096534"/>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95" name="Straight Arrow Connector 94">
            <a:extLst>
              <a:ext uri="{FF2B5EF4-FFF2-40B4-BE49-F238E27FC236}">
                <a16:creationId xmlns:a16="http://schemas.microsoft.com/office/drawing/2014/main" id="{05EE514C-D1F9-481C-9752-46FF78755FFE}"/>
              </a:ext>
            </a:extLst>
          </p:cNvPr>
          <p:cNvCxnSpPr>
            <a:cxnSpLocks/>
          </p:cNvCxnSpPr>
          <p:nvPr/>
        </p:nvCxnSpPr>
        <p:spPr>
          <a:xfrm>
            <a:off x="11613676" y="4241995"/>
            <a:ext cx="0" cy="1096534"/>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96" name="TextBox 95">
            <a:extLst>
              <a:ext uri="{FF2B5EF4-FFF2-40B4-BE49-F238E27FC236}">
                <a16:creationId xmlns:a16="http://schemas.microsoft.com/office/drawing/2014/main" id="{37177F0E-19D9-458C-A0F4-BF527B157B68}"/>
              </a:ext>
            </a:extLst>
          </p:cNvPr>
          <p:cNvSpPr txBox="1"/>
          <p:nvPr/>
        </p:nvSpPr>
        <p:spPr>
          <a:xfrm>
            <a:off x="6202374" y="5462983"/>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3</a:t>
            </a:r>
          </a:p>
        </p:txBody>
      </p:sp>
      <p:sp>
        <p:nvSpPr>
          <p:cNvPr id="97" name="TextBox 96">
            <a:extLst>
              <a:ext uri="{FF2B5EF4-FFF2-40B4-BE49-F238E27FC236}">
                <a16:creationId xmlns:a16="http://schemas.microsoft.com/office/drawing/2014/main" id="{F85AA6FC-60AC-4A8F-8280-8B0502255BF7}"/>
              </a:ext>
            </a:extLst>
          </p:cNvPr>
          <p:cNvSpPr txBox="1"/>
          <p:nvPr/>
        </p:nvSpPr>
        <p:spPr>
          <a:xfrm>
            <a:off x="11521757" y="5484775"/>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accent5"/>
                </a:solidFill>
                <a:latin typeface="+mn-lt"/>
                <a:ea typeface="+mn-ea"/>
                <a:cs typeface="+mn-cs"/>
              </a:rPr>
              <a:t>3</a:t>
            </a:r>
          </a:p>
        </p:txBody>
      </p:sp>
    </p:spTree>
    <p:extLst>
      <p:ext uri="{BB962C8B-B14F-4D97-AF65-F5344CB8AC3E}">
        <p14:creationId xmlns:p14="http://schemas.microsoft.com/office/powerpoint/2010/main" val="52377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Accessing SRAM</a:t>
            </a:r>
            <a:endParaRPr lang="en-US" dirty="0"/>
          </a:p>
        </p:txBody>
      </p:sp>
      <p:sp>
        <p:nvSpPr>
          <p:cNvPr id="4" name="Text Placeholder 1">
            <a:extLst>
              <a:ext uri="{FF2B5EF4-FFF2-40B4-BE49-F238E27FC236}">
                <a16:creationId xmlns:a16="http://schemas.microsoft.com/office/drawing/2014/main" id="{E9165CAC-3F77-4A5F-81FF-4C126CD6E9A4}"/>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Write operation</a:t>
            </a:r>
          </a:p>
        </p:txBody>
      </p:sp>
      <p:sp>
        <p:nvSpPr>
          <p:cNvPr id="5" name="Content Placeholder 2">
            <a:extLst>
              <a:ext uri="{FF2B5EF4-FFF2-40B4-BE49-F238E27FC236}">
                <a16:creationId xmlns:a16="http://schemas.microsoft.com/office/drawing/2014/main" id="{B70A44EA-3BFA-498C-ADA3-D4853B9158DB}"/>
              </a:ext>
            </a:extLst>
          </p:cNvPr>
          <p:cNvSpPr>
            <a:spLocks noGrp="1"/>
          </p:cNvSpPr>
          <p:nvPr>
            <p:ph idx="1"/>
          </p:nvPr>
        </p:nvSpPr>
        <p:spPr>
          <a:xfrm>
            <a:off x="492789" y="1671612"/>
            <a:ext cx="5467744" cy="4086426"/>
          </a:xfrm>
        </p:spPr>
        <p:txBody>
          <a:bodyPr/>
          <a:lstStyle/>
          <a:p>
            <a:pPr marL="0" indent="0">
              <a:buNone/>
            </a:pPr>
            <a:r>
              <a:rPr lang="en-US" dirty="0"/>
              <a:t>The two bit lines are pre-charged to the desired value (e.g., bit = VDD, bit’ = VSS).</a:t>
            </a:r>
          </a:p>
          <a:p>
            <a:pPr marL="0" indent="0">
              <a:buNone/>
            </a:pPr>
            <a:r>
              <a:rPr lang="en-US" dirty="0"/>
              <a:t>The address is decoded and the desired cell is then selected, in which case the select line is set to one.</a:t>
            </a:r>
          </a:p>
          <a:p>
            <a:pPr marL="0" indent="0">
              <a:buNone/>
            </a:pPr>
            <a:r>
              <a:rPr lang="en-US" dirty="0"/>
              <a:t>The </a:t>
            </a:r>
            <a:r>
              <a:rPr lang="en-GB" dirty="0"/>
              <a:t>4 transistors (M1-M4) are then forced to flip their states (either charged or discharged) since the bit lines normally have much higher capacitance than the 4 transistors.</a:t>
            </a:r>
            <a:endParaRPr lang="en-US" dirty="0"/>
          </a:p>
        </p:txBody>
      </p:sp>
      <p:grpSp>
        <p:nvGrpSpPr>
          <p:cNvPr id="6" name="Group 1">
            <a:extLst>
              <a:ext uri="{FF2B5EF4-FFF2-40B4-BE49-F238E27FC236}">
                <a16:creationId xmlns:a16="http://schemas.microsoft.com/office/drawing/2014/main" id="{10258DDE-B259-4311-9694-A235A387F9D8}"/>
              </a:ext>
            </a:extLst>
          </p:cNvPr>
          <p:cNvGrpSpPr>
            <a:grpSpLocks/>
          </p:cNvGrpSpPr>
          <p:nvPr/>
        </p:nvGrpSpPr>
        <p:grpSpPr bwMode="auto">
          <a:xfrm>
            <a:off x="6231469" y="2112659"/>
            <a:ext cx="5795891" cy="3226126"/>
            <a:chOff x="3055938" y="3294972"/>
            <a:chExt cx="3297354" cy="2445428"/>
          </a:xfrm>
        </p:grpSpPr>
        <p:cxnSp>
          <p:nvCxnSpPr>
            <p:cNvPr id="7" name="Straight Connector 6">
              <a:extLst>
                <a:ext uri="{FF2B5EF4-FFF2-40B4-BE49-F238E27FC236}">
                  <a16:creationId xmlns:a16="http://schemas.microsoft.com/office/drawing/2014/main" id="{3E9DBA6C-1C7C-4076-840A-F4DB358C1AF8}"/>
                </a:ext>
              </a:extLst>
            </p:cNvPr>
            <p:cNvCxnSpPr/>
            <p:nvPr/>
          </p:nvCxnSpPr>
          <p:spPr bwMode="auto">
            <a:xfrm>
              <a:off x="3084820"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4594547-FB5C-42A7-89A1-416471CD3B24}"/>
                </a:ext>
              </a:extLst>
            </p:cNvPr>
            <p:cNvCxnSpPr/>
            <p:nvPr/>
          </p:nvCxnSpPr>
          <p:spPr bwMode="auto">
            <a:xfrm>
              <a:off x="6113813" y="3427287"/>
              <a:ext cx="0" cy="231311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A6AB43C-49AA-4A76-BDDA-2B8C672BE431}"/>
                </a:ext>
              </a:extLst>
            </p:cNvPr>
            <p:cNvCxnSpPr/>
            <p:nvPr/>
          </p:nvCxnSpPr>
          <p:spPr bwMode="auto">
            <a:xfrm>
              <a:off x="3084820" y="4674660"/>
              <a:ext cx="501824"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AB4F012-65F2-4375-9F62-5558E95E9574}"/>
                </a:ext>
              </a:extLst>
            </p:cNvPr>
            <p:cNvCxnSpPr/>
            <p:nvPr/>
          </p:nvCxnSpPr>
          <p:spPr bwMode="auto">
            <a:xfrm flipV="1">
              <a:off x="3586644"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06EC1C6-FA02-4B9E-8A0A-C2503C426A59}"/>
                </a:ext>
              </a:extLst>
            </p:cNvPr>
            <p:cNvCxnSpPr/>
            <p:nvPr/>
          </p:nvCxnSpPr>
          <p:spPr bwMode="auto">
            <a:xfrm flipV="1">
              <a:off x="3800852" y="4454536"/>
              <a:ext cx="0" cy="22012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2CA8FB97-965C-418B-8FB7-403F0BA65528}"/>
                </a:ext>
              </a:extLst>
            </p:cNvPr>
            <p:cNvCxnSpPr/>
            <p:nvPr/>
          </p:nvCxnSpPr>
          <p:spPr bwMode="auto">
            <a:xfrm>
              <a:off x="3800852" y="4674660"/>
              <a:ext cx="85081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F6030046-E8ED-4F79-B463-4491BD9BE738}"/>
                </a:ext>
              </a:extLst>
            </p:cNvPr>
            <p:cNvCxnSpPr/>
            <p:nvPr/>
          </p:nvCxnSpPr>
          <p:spPr bwMode="auto">
            <a:xfrm>
              <a:off x="3490371" y="4454536"/>
              <a:ext cx="41758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52B93D17-9E01-4B92-87DA-C20C26DC2FF9}"/>
                </a:ext>
              </a:extLst>
            </p:cNvPr>
            <p:cNvCxnSpPr/>
            <p:nvPr/>
          </p:nvCxnSpPr>
          <p:spPr bwMode="auto">
            <a:xfrm>
              <a:off x="3544524" y="4343872"/>
              <a:ext cx="310481"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5C58B0A-CC58-4B7C-965B-D64EE3A916F9}"/>
                </a:ext>
              </a:extLst>
            </p:cNvPr>
            <p:cNvCxnSpPr/>
            <p:nvPr/>
          </p:nvCxnSpPr>
          <p:spPr bwMode="auto">
            <a:xfrm flipV="1">
              <a:off x="370096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E2991559-A324-4E33-8503-AE6CF9ED79B7}"/>
                </a:ext>
              </a:extLst>
            </p:cNvPr>
            <p:cNvCxnSpPr/>
            <p:nvPr/>
          </p:nvCxnSpPr>
          <p:spPr bwMode="auto">
            <a:xfrm>
              <a:off x="3335130" y="3535545"/>
              <a:ext cx="248023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17" name="Group 32">
              <a:extLst>
                <a:ext uri="{FF2B5EF4-FFF2-40B4-BE49-F238E27FC236}">
                  <a16:creationId xmlns:a16="http://schemas.microsoft.com/office/drawing/2014/main" id="{1FF3E04E-069F-4D67-BA8F-A2AFBC90A376}"/>
                </a:ext>
              </a:extLst>
            </p:cNvPr>
            <p:cNvGrpSpPr>
              <a:grpSpLocks/>
            </p:cNvGrpSpPr>
            <p:nvPr/>
          </p:nvGrpSpPr>
          <p:grpSpPr bwMode="auto">
            <a:xfrm>
              <a:off x="5283200" y="4343400"/>
              <a:ext cx="417513" cy="222250"/>
              <a:chOff x="4016829" y="4445000"/>
              <a:chExt cx="538843" cy="286204"/>
            </a:xfrm>
          </p:grpSpPr>
          <p:cxnSp>
            <p:nvCxnSpPr>
              <p:cNvPr id="82" name="Straight Connector 81">
                <a:extLst>
                  <a:ext uri="{FF2B5EF4-FFF2-40B4-BE49-F238E27FC236}">
                    <a16:creationId xmlns:a16="http://schemas.microsoft.com/office/drawing/2014/main" id="{8A06510C-4548-4188-A83A-D054BAC55588}"/>
                  </a:ext>
                </a:extLst>
              </p:cNvPr>
              <p:cNvCxnSpPr/>
              <p:nvPr/>
            </p:nvCxnSpPr>
            <p:spPr bwMode="auto">
              <a:xfrm flipV="1">
                <a:off x="4139858"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1815477E-1328-46D4-8CD2-A1BAB5460027}"/>
                  </a:ext>
                </a:extLst>
              </p:cNvPr>
              <p:cNvCxnSpPr/>
              <p:nvPr/>
            </p:nvCxnSpPr>
            <p:spPr bwMode="auto">
              <a:xfrm flipV="1">
                <a:off x="4416315" y="4588116"/>
                <a:ext cx="0" cy="142508"/>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401E40D9-9145-432D-A86A-0F3B389865A5}"/>
                  </a:ext>
                </a:extLst>
              </p:cNvPr>
              <p:cNvCxnSpPr/>
              <p:nvPr/>
            </p:nvCxnSpPr>
            <p:spPr bwMode="auto">
              <a:xfrm>
                <a:off x="4017162" y="4588116"/>
                <a:ext cx="538935"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603922A4-FC4A-4784-9863-7BAE364FFF44}"/>
                  </a:ext>
                </a:extLst>
              </p:cNvPr>
              <p:cNvCxnSpPr/>
              <p:nvPr/>
            </p:nvCxnSpPr>
            <p:spPr bwMode="auto">
              <a:xfrm>
                <a:off x="4087052" y="4445608"/>
                <a:ext cx="3991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18" name="Straight Connector 17">
              <a:extLst>
                <a:ext uri="{FF2B5EF4-FFF2-40B4-BE49-F238E27FC236}">
                  <a16:creationId xmlns:a16="http://schemas.microsoft.com/office/drawing/2014/main" id="{2A7D57E2-9347-4D2B-86E4-D30ECD0D6FCF}"/>
                </a:ext>
              </a:extLst>
            </p:cNvPr>
            <p:cNvCxnSpPr/>
            <p:nvPr/>
          </p:nvCxnSpPr>
          <p:spPr bwMode="auto">
            <a:xfrm flipV="1">
              <a:off x="5491648" y="3535545"/>
              <a:ext cx="0" cy="80832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0BD7E1EE-9868-4F2C-9A78-609CA628378F}"/>
                </a:ext>
              </a:extLst>
            </p:cNvPr>
            <p:cNvCxnSpPr/>
            <p:nvPr/>
          </p:nvCxnSpPr>
          <p:spPr bwMode="auto">
            <a:xfrm>
              <a:off x="4524103" y="4565199"/>
              <a:ext cx="85322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E57B5D9-2C00-4744-8FB1-6C549F5F61F1}"/>
                </a:ext>
              </a:extLst>
            </p:cNvPr>
            <p:cNvCxnSpPr/>
            <p:nvPr/>
          </p:nvCxnSpPr>
          <p:spPr bwMode="auto">
            <a:xfrm>
              <a:off x="5592734" y="4565199"/>
              <a:ext cx="518672"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F80D9EC-D37D-4B77-8254-72065CDC5AAC}"/>
                </a:ext>
              </a:extLst>
            </p:cNvPr>
            <p:cNvCxnSpPr/>
            <p:nvPr/>
          </p:nvCxnSpPr>
          <p:spPr bwMode="auto">
            <a:xfrm>
              <a:off x="3826123" y="3750858"/>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grpSp>
          <p:nvGrpSpPr>
            <p:cNvPr id="22" name="Group 38">
              <a:extLst>
                <a:ext uri="{FF2B5EF4-FFF2-40B4-BE49-F238E27FC236}">
                  <a16:creationId xmlns:a16="http://schemas.microsoft.com/office/drawing/2014/main" id="{90D00707-5DB6-4975-B723-72911FC2662F}"/>
                </a:ext>
              </a:extLst>
            </p:cNvPr>
            <p:cNvGrpSpPr>
              <a:grpSpLocks/>
            </p:cNvGrpSpPr>
            <p:nvPr/>
          </p:nvGrpSpPr>
          <p:grpSpPr bwMode="auto">
            <a:xfrm rot="5400000">
              <a:off x="4008438" y="4092575"/>
              <a:ext cx="419100" cy="222250"/>
              <a:chOff x="4016829" y="4445000"/>
              <a:chExt cx="538843" cy="286204"/>
            </a:xfrm>
          </p:grpSpPr>
          <p:cxnSp>
            <p:nvCxnSpPr>
              <p:cNvPr id="78" name="Straight Connector 77">
                <a:extLst>
                  <a:ext uri="{FF2B5EF4-FFF2-40B4-BE49-F238E27FC236}">
                    <a16:creationId xmlns:a16="http://schemas.microsoft.com/office/drawing/2014/main" id="{D0CA920C-26B9-4A54-BE45-C2B279DF40DF}"/>
                  </a:ext>
                </a:extLst>
              </p:cNvPr>
              <p:cNvCxnSpPr/>
              <p:nvPr/>
            </p:nvCxnSpPr>
            <p:spPr bwMode="auto">
              <a:xfrm flipV="1">
                <a:off x="4138604"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9E8A40D5-6C68-48C6-8543-5339BD39D696}"/>
                  </a:ext>
                </a:extLst>
              </p:cNvPr>
              <p:cNvCxnSpPr/>
              <p:nvPr/>
            </p:nvCxnSpPr>
            <p:spPr bwMode="auto">
              <a:xfrm flipV="1">
                <a:off x="4416982"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57E5CD2-9CB8-4C77-9D1F-46C1C4DD8EAB}"/>
                  </a:ext>
                </a:extLst>
              </p:cNvPr>
              <p:cNvCxnSpPr/>
              <p:nvPr/>
            </p:nvCxnSpPr>
            <p:spPr bwMode="auto">
              <a:xfrm>
                <a:off x="4016427" y="4587526"/>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8BC51DC7-D8E0-4275-9E57-F54F3DB9F730}"/>
                  </a:ext>
                </a:extLst>
              </p:cNvPr>
              <p:cNvCxnSpPr/>
              <p:nvPr/>
            </p:nvCxnSpPr>
            <p:spPr bwMode="auto">
              <a:xfrm>
                <a:off x="4086022" y="4443402"/>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3" name="Group 43">
              <a:extLst>
                <a:ext uri="{FF2B5EF4-FFF2-40B4-BE49-F238E27FC236}">
                  <a16:creationId xmlns:a16="http://schemas.microsoft.com/office/drawing/2014/main" id="{3038F32C-26A2-4C81-AF78-64ECFA50254C}"/>
                </a:ext>
              </a:extLst>
            </p:cNvPr>
            <p:cNvGrpSpPr>
              <a:grpSpLocks/>
            </p:cNvGrpSpPr>
            <p:nvPr/>
          </p:nvGrpSpPr>
          <p:grpSpPr bwMode="auto">
            <a:xfrm rot="-5400000">
              <a:off x="4757738" y="4092575"/>
              <a:ext cx="419100" cy="222250"/>
              <a:chOff x="4016829" y="4445000"/>
              <a:chExt cx="538843" cy="286204"/>
            </a:xfrm>
          </p:grpSpPr>
          <p:cxnSp>
            <p:nvCxnSpPr>
              <p:cNvPr id="74" name="Straight Connector 73">
                <a:extLst>
                  <a:ext uri="{FF2B5EF4-FFF2-40B4-BE49-F238E27FC236}">
                    <a16:creationId xmlns:a16="http://schemas.microsoft.com/office/drawing/2014/main" id="{368F9FB0-C225-4DBB-ADC7-9AA498CE5CE7}"/>
                  </a:ext>
                </a:extLst>
              </p:cNvPr>
              <p:cNvCxnSpPr/>
              <p:nvPr/>
            </p:nvCxnSpPr>
            <p:spPr bwMode="auto">
              <a:xfrm flipV="1">
                <a:off x="4136960"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424524A2-F9B1-4C01-A596-DB4028F159A3}"/>
                  </a:ext>
                </a:extLst>
              </p:cNvPr>
              <p:cNvCxnSpPr/>
              <p:nvPr/>
            </p:nvCxnSpPr>
            <p:spPr bwMode="auto">
              <a:xfrm flipV="1">
                <a:off x="4415338"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AEE6E02F-D0CA-47E0-9889-014F591EAD07}"/>
                  </a:ext>
                </a:extLst>
              </p:cNvPr>
              <p:cNvCxnSpPr/>
              <p:nvPr/>
            </p:nvCxnSpPr>
            <p:spPr bwMode="auto">
              <a:xfrm>
                <a:off x="4016330" y="4589229"/>
                <a:ext cx="5397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B15C9DB-611B-4178-A60C-F2ED6020ADA1}"/>
                  </a:ext>
                </a:extLst>
              </p:cNvPr>
              <p:cNvCxnSpPr/>
              <p:nvPr/>
            </p:nvCxnSpPr>
            <p:spPr bwMode="auto">
              <a:xfrm>
                <a:off x="4085925" y="4445106"/>
                <a:ext cx="40055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4" name="Group 48">
              <a:extLst>
                <a:ext uri="{FF2B5EF4-FFF2-40B4-BE49-F238E27FC236}">
                  <a16:creationId xmlns:a16="http://schemas.microsoft.com/office/drawing/2014/main" id="{F065E9EB-08AF-4603-9921-4B75931D0818}"/>
                </a:ext>
              </a:extLst>
            </p:cNvPr>
            <p:cNvGrpSpPr>
              <a:grpSpLocks/>
            </p:cNvGrpSpPr>
            <p:nvPr/>
          </p:nvGrpSpPr>
          <p:grpSpPr bwMode="auto">
            <a:xfrm rot="5400000">
              <a:off x="4009232" y="4966494"/>
              <a:ext cx="417512" cy="222250"/>
              <a:chOff x="4016829" y="4445000"/>
              <a:chExt cx="538843" cy="286204"/>
            </a:xfrm>
          </p:grpSpPr>
          <p:cxnSp>
            <p:nvCxnSpPr>
              <p:cNvPr id="70" name="Straight Connector 69">
                <a:extLst>
                  <a:ext uri="{FF2B5EF4-FFF2-40B4-BE49-F238E27FC236}">
                    <a16:creationId xmlns:a16="http://schemas.microsoft.com/office/drawing/2014/main" id="{00720881-472A-4F05-995E-1E7D533F9528}"/>
                  </a:ext>
                </a:extLst>
              </p:cNvPr>
              <p:cNvCxnSpPr/>
              <p:nvPr/>
            </p:nvCxnSpPr>
            <p:spPr bwMode="auto">
              <a:xfrm flipV="1">
                <a:off x="4138771"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295AA06F-52CC-4DF6-81CE-68D8B19CF8E9}"/>
                  </a:ext>
                </a:extLst>
              </p:cNvPr>
              <p:cNvCxnSpPr/>
              <p:nvPr/>
            </p:nvCxnSpPr>
            <p:spPr bwMode="auto">
              <a:xfrm flipV="1">
                <a:off x="4416656" y="4587525"/>
                <a:ext cx="0" cy="144122"/>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D68F0B8D-6020-49AB-88F7-7DD89407979B}"/>
                  </a:ext>
                </a:extLst>
              </p:cNvPr>
              <p:cNvCxnSpPr/>
              <p:nvPr/>
            </p:nvCxnSpPr>
            <p:spPr bwMode="auto">
              <a:xfrm>
                <a:off x="4016130" y="4587526"/>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A196BAF2-CC73-4C47-8D9B-81626E5A63D6}"/>
                  </a:ext>
                </a:extLst>
              </p:cNvPr>
              <p:cNvCxnSpPr/>
              <p:nvPr/>
            </p:nvCxnSpPr>
            <p:spPr bwMode="auto">
              <a:xfrm>
                <a:off x="4085989" y="4443403"/>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grpSp>
          <p:nvGrpSpPr>
            <p:cNvPr id="25" name="Group 53">
              <a:extLst>
                <a:ext uri="{FF2B5EF4-FFF2-40B4-BE49-F238E27FC236}">
                  <a16:creationId xmlns:a16="http://schemas.microsoft.com/office/drawing/2014/main" id="{1E8D062B-FA78-4F84-A343-2268C62D1FDB}"/>
                </a:ext>
              </a:extLst>
            </p:cNvPr>
            <p:cNvGrpSpPr>
              <a:grpSpLocks/>
            </p:cNvGrpSpPr>
            <p:nvPr/>
          </p:nvGrpSpPr>
          <p:grpSpPr bwMode="auto">
            <a:xfrm rot="-5400000">
              <a:off x="4758532" y="4966494"/>
              <a:ext cx="417512" cy="222250"/>
              <a:chOff x="4016829" y="4445000"/>
              <a:chExt cx="538843" cy="286204"/>
            </a:xfrm>
          </p:grpSpPr>
          <p:cxnSp>
            <p:nvCxnSpPr>
              <p:cNvPr id="66" name="Straight Connector 65">
                <a:extLst>
                  <a:ext uri="{FF2B5EF4-FFF2-40B4-BE49-F238E27FC236}">
                    <a16:creationId xmlns:a16="http://schemas.microsoft.com/office/drawing/2014/main" id="{B182AD62-EA5A-4D19-AC84-92D9153DC69C}"/>
                  </a:ext>
                </a:extLst>
              </p:cNvPr>
              <p:cNvCxnSpPr/>
              <p:nvPr/>
            </p:nvCxnSpPr>
            <p:spPr bwMode="auto">
              <a:xfrm flipV="1">
                <a:off x="4129454"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FBAEBF2-CC11-406A-B23F-644B83269099}"/>
                  </a:ext>
                </a:extLst>
              </p:cNvPr>
              <p:cNvCxnSpPr/>
              <p:nvPr/>
            </p:nvCxnSpPr>
            <p:spPr bwMode="auto">
              <a:xfrm flipV="1">
                <a:off x="4405786" y="4589229"/>
                <a:ext cx="0" cy="14257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0DBB69D8-87D3-4BFD-9D36-938D105734EA}"/>
                  </a:ext>
                </a:extLst>
              </p:cNvPr>
              <p:cNvCxnSpPr/>
              <p:nvPr/>
            </p:nvCxnSpPr>
            <p:spPr bwMode="auto">
              <a:xfrm>
                <a:off x="4016126" y="4589229"/>
                <a:ext cx="54024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88EDDC2C-04C4-42E9-B586-0199926628E8}"/>
                  </a:ext>
                </a:extLst>
              </p:cNvPr>
              <p:cNvCxnSpPr/>
              <p:nvPr/>
            </p:nvCxnSpPr>
            <p:spPr bwMode="auto">
              <a:xfrm>
                <a:off x="4085986" y="4445105"/>
                <a:ext cx="400526"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grpSp>
        <p:cxnSp>
          <p:nvCxnSpPr>
            <p:cNvPr id="26" name="Straight Connector 25">
              <a:extLst>
                <a:ext uri="{FF2B5EF4-FFF2-40B4-BE49-F238E27FC236}">
                  <a16:creationId xmlns:a16="http://schemas.microsoft.com/office/drawing/2014/main" id="{A1B7B99A-94C8-464B-8AF1-04D964C37A14}"/>
                </a:ext>
              </a:extLst>
            </p:cNvPr>
            <p:cNvCxnSpPr/>
            <p:nvPr/>
          </p:nvCxnSpPr>
          <p:spPr bwMode="auto">
            <a:xfrm flipV="1">
              <a:off x="4106519"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9AE32EF-C068-42C8-8C68-99872D35A9CC}"/>
                </a:ext>
              </a:extLst>
            </p:cNvPr>
            <p:cNvCxnSpPr/>
            <p:nvPr/>
          </p:nvCxnSpPr>
          <p:spPr bwMode="auto">
            <a:xfrm flipV="1">
              <a:off x="4106519"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0F8B0E4-EA91-4465-ABE1-4478588938D8}"/>
                </a:ext>
              </a:extLst>
            </p:cNvPr>
            <p:cNvCxnSpPr/>
            <p:nvPr/>
          </p:nvCxnSpPr>
          <p:spPr bwMode="auto">
            <a:xfrm flipV="1">
              <a:off x="4106519"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3AC24A5-4A1F-46E4-B1A8-20DD34CD7173}"/>
                </a:ext>
              </a:extLst>
            </p:cNvPr>
            <p:cNvCxnSpPr/>
            <p:nvPr/>
          </p:nvCxnSpPr>
          <p:spPr bwMode="auto">
            <a:xfrm flipV="1">
              <a:off x="5086098" y="3758075"/>
              <a:ext cx="0" cy="330789"/>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A3BFD443-2359-4847-838C-E53A99896B5A}"/>
                </a:ext>
              </a:extLst>
            </p:cNvPr>
            <p:cNvCxnSpPr/>
            <p:nvPr/>
          </p:nvCxnSpPr>
          <p:spPr bwMode="auto">
            <a:xfrm flipV="1">
              <a:off x="5086098" y="4305380"/>
              <a:ext cx="0" cy="65917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78E9BAB-8951-4933-A3C9-3E13A39EBB79}"/>
                </a:ext>
              </a:extLst>
            </p:cNvPr>
            <p:cNvCxnSpPr/>
            <p:nvPr/>
          </p:nvCxnSpPr>
          <p:spPr bwMode="auto">
            <a:xfrm flipV="1">
              <a:off x="5086098" y="5179864"/>
              <a:ext cx="0" cy="331991"/>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E6BD0721-AAEC-4706-A275-956E3FCE6D82}"/>
                </a:ext>
              </a:extLst>
            </p:cNvPr>
            <p:cNvCxnSpPr/>
            <p:nvPr/>
          </p:nvCxnSpPr>
          <p:spPr bwMode="auto">
            <a:xfrm>
              <a:off x="4377286" y="4203136"/>
              <a:ext cx="139596"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33" name="Oval 32">
              <a:extLst>
                <a:ext uri="{FF2B5EF4-FFF2-40B4-BE49-F238E27FC236}">
                  <a16:creationId xmlns:a16="http://schemas.microsoft.com/office/drawing/2014/main" id="{AD5C85AA-6FBC-4340-8DEE-93BAD3AD744B}"/>
                </a:ext>
              </a:extLst>
            </p:cNvPr>
            <p:cNvSpPr/>
            <p:nvPr/>
          </p:nvSpPr>
          <p:spPr bwMode="auto">
            <a:xfrm>
              <a:off x="4335167" y="4176673"/>
              <a:ext cx="55357"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4" name="Oval 33">
              <a:extLst>
                <a:ext uri="{FF2B5EF4-FFF2-40B4-BE49-F238E27FC236}">
                  <a16:creationId xmlns:a16="http://schemas.microsoft.com/office/drawing/2014/main" id="{C1B8E4C8-34AA-4212-B9E3-AC6B6970D475}"/>
                </a:ext>
              </a:extLst>
            </p:cNvPr>
            <p:cNvSpPr/>
            <p:nvPr/>
          </p:nvSpPr>
          <p:spPr bwMode="auto">
            <a:xfrm>
              <a:off x="4792465" y="4176673"/>
              <a:ext cx="54153" cy="55332"/>
            </a:xfrm>
            <a:prstGeom prst="ellipse">
              <a:avLst/>
            </a:prstGeom>
            <a:solidFill>
              <a:schemeClr val="bg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5" name="Oval 34">
              <a:extLst>
                <a:ext uri="{FF2B5EF4-FFF2-40B4-BE49-F238E27FC236}">
                  <a16:creationId xmlns:a16="http://schemas.microsoft.com/office/drawing/2014/main" id="{19142F92-C748-4566-BC76-9BBE9E6DA321}"/>
                </a:ext>
              </a:extLst>
            </p:cNvPr>
            <p:cNvSpPr/>
            <p:nvPr/>
          </p:nvSpPr>
          <p:spPr bwMode="auto">
            <a:xfrm>
              <a:off x="3055938" y="4646994"/>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6" name="Oval 35">
              <a:extLst>
                <a:ext uri="{FF2B5EF4-FFF2-40B4-BE49-F238E27FC236}">
                  <a16:creationId xmlns:a16="http://schemas.microsoft.com/office/drawing/2014/main" id="{066634B7-1A0A-4B0F-B968-AE408C869460}"/>
                </a:ext>
              </a:extLst>
            </p:cNvPr>
            <p:cNvSpPr/>
            <p:nvPr/>
          </p:nvSpPr>
          <p:spPr bwMode="auto">
            <a:xfrm>
              <a:off x="5059622"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37" name="Oval 36">
              <a:extLst>
                <a:ext uri="{FF2B5EF4-FFF2-40B4-BE49-F238E27FC236}">
                  <a16:creationId xmlns:a16="http://schemas.microsoft.com/office/drawing/2014/main" id="{01325A73-B173-4F18-8EC4-50E3A14E1250}"/>
                </a:ext>
              </a:extLst>
            </p:cNvPr>
            <p:cNvSpPr/>
            <p:nvPr/>
          </p:nvSpPr>
          <p:spPr bwMode="auto">
            <a:xfrm>
              <a:off x="4080044" y="4648197"/>
              <a:ext cx="54153"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38" name="Straight Connector 37">
              <a:extLst>
                <a:ext uri="{FF2B5EF4-FFF2-40B4-BE49-F238E27FC236}">
                  <a16:creationId xmlns:a16="http://schemas.microsoft.com/office/drawing/2014/main" id="{65BA8FCA-DF5F-4721-80CD-36EEDAB4CF17}"/>
                </a:ext>
              </a:extLst>
            </p:cNvPr>
            <p:cNvCxnSpPr/>
            <p:nvPr/>
          </p:nvCxnSpPr>
          <p:spPr bwMode="auto">
            <a:xfrm flipV="1">
              <a:off x="4524103"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DA84A7D-E17B-4394-908B-94EF7F2CC7FC}"/>
                </a:ext>
              </a:extLst>
            </p:cNvPr>
            <p:cNvCxnSpPr/>
            <p:nvPr/>
          </p:nvCxnSpPr>
          <p:spPr bwMode="auto">
            <a:xfrm>
              <a:off x="4329150"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40" name="Oval 39">
              <a:extLst>
                <a:ext uri="{FF2B5EF4-FFF2-40B4-BE49-F238E27FC236}">
                  <a16:creationId xmlns:a16="http://schemas.microsoft.com/office/drawing/2014/main" id="{7EA2E150-27F7-4D27-A037-5FC16243C731}"/>
                </a:ext>
              </a:extLst>
            </p:cNvPr>
            <p:cNvSpPr/>
            <p:nvPr/>
          </p:nvSpPr>
          <p:spPr bwMode="auto">
            <a:xfrm>
              <a:off x="4497628"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41" name="Straight Connector 40">
              <a:extLst>
                <a:ext uri="{FF2B5EF4-FFF2-40B4-BE49-F238E27FC236}">
                  <a16:creationId xmlns:a16="http://schemas.microsoft.com/office/drawing/2014/main" id="{DD421FFB-655D-4CFB-953D-89AD5693CE1C}"/>
                </a:ext>
              </a:extLst>
            </p:cNvPr>
            <p:cNvCxnSpPr/>
            <p:nvPr/>
          </p:nvCxnSpPr>
          <p:spPr bwMode="auto">
            <a:xfrm>
              <a:off x="4651665" y="4203136"/>
              <a:ext cx="140800"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3961A9D-51F5-4901-85F9-F46D31D7C0A7}"/>
                </a:ext>
              </a:extLst>
            </p:cNvPr>
            <p:cNvCxnSpPr/>
            <p:nvPr/>
          </p:nvCxnSpPr>
          <p:spPr bwMode="auto">
            <a:xfrm>
              <a:off x="4649258" y="5081229"/>
              <a:ext cx="187733"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93D041B5-405F-4384-A8FA-C424F0B35D5A}"/>
                </a:ext>
              </a:extLst>
            </p:cNvPr>
            <p:cNvCxnSpPr/>
            <p:nvPr/>
          </p:nvCxnSpPr>
          <p:spPr bwMode="auto">
            <a:xfrm flipV="1">
              <a:off x="4648055" y="4203136"/>
              <a:ext cx="0" cy="875687"/>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44" name="Oval 43">
              <a:extLst>
                <a:ext uri="{FF2B5EF4-FFF2-40B4-BE49-F238E27FC236}">
                  <a16:creationId xmlns:a16="http://schemas.microsoft.com/office/drawing/2014/main" id="{7BA6F2DC-62C5-46CE-A83E-8E7513E6B5B3}"/>
                </a:ext>
              </a:extLst>
            </p:cNvPr>
            <p:cNvSpPr/>
            <p:nvPr/>
          </p:nvSpPr>
          <p:spPr bwMode="auto">
            <a:xfrm>
              <a:off x="4619173" y="4643385"/>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5" name="Oval 44">
              <a:extLst>
                <a:ext uri="{FF2B5EF4-FFF2-40B4-BE49-F238E27FC236}">
                  <a16:creationId xmlns:a16="http://schemas.microsoft.com/office/drawing/2014/main" id="{F8F6EC4F-496C-4D02-A225-54F0E322EFC7}"/>
                </a:ext>
              </a:extLst>
            </p:cNvPr>
            <p:cNvSpPr/>
            <p:nvPr/>
          </p:nvSpPr>
          <p:spPr bwMode="auto">
            <a:xfrm>
              <a:off x="4074026" y="3720787"/>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6" name="Oval 45">
              <a:extLst>
                <a:ext uri="{FF2B5EF4-FFF2-40B4-BE49-F238E27FC236}">
                  <a16:creationId xmlns:a16="http://schemas.microsoft.com/office/drawing/2014/main" id="{D77FC47A-33CC-4FB3-9655-55E2707F2816}"/>
                </a:ext>
              </a:extLst>
            </p:cNvPr>
            <p:cNvSpPr/>
            <p:nvPr/>
          </p:nvSpPr>
          <p:spPr bwMode="auto">
            <a:xfrm>
              <a:off x="5057216" y="3720787"/>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7" name="Oval 46">
              <a:extLst>
                <a:ext uri="{FF2B5EF4-FFF2-40B4-BE49-F238E27FC236}">
                  <a16:creationId xmlns:a16="http://schemas.microsoft.com/office/drawing/2014/main" id="{C90D1C50-CC85-4F68-8D88-7B2B3BC75332}"/>
                </a:ext>
              </a:extLst>
            </p:cNvPr>
            <p:cNvSpPr/>
            <p:nvPr/>
          </p:nvSpPr>
          <p:spPr bwMode="auto">
            <a:xfrm>
              <a:off x="5057216" y="5481784"/>
              <a:ext cx="5656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48" name="Oval 47">
              <a:extLst>
                <a:ext uri="{FF2B5EF4-FFF2-40B4-BE49-F238E27FC236}">
                  <a16:creationId xmlns:a16="http://schemas.microsoft.com/office/drawing/2014/main" id="{842CE52B-78F4-406C-9046-4605304457BB}"/>
                </a:ext>
              </a:extLst>
            </p:cNvPr>
            <p:cNvSpPr/>
            <p:nvPr/>
          </p:nvSpPr>
          <p:spPr bwMode="auto">
            <a:xfrm>
              <a:off x="4074026" y="5478175"/>
              <a:ext cx="52950"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cxnSp>
          <p:nvCxnSpPr>
            <p:cNvPr id="49" name="Straight Connector 48">
              <a:extLst>
                <a:ext uri="{FF2B5EF4-FFF2-40B4-BE49-F238E27FC236}">
                  <a16:creationId xmlns:a16="http://schemas.microsoft.com/office/drawing/2014/main" id="{70248054-301A-483A-975A-E0A3B801CDC1}"/>
                </a:ext>
              </a:extLst>
            </p:cNvPr>
            <p:cNvCxnSpPr/>
            <p:nvPr/>
          </p:nvCxnSpPr>
          <p:spPr bwMode="auto">
            <a:xfrm>
              <a:off x="3826123" y="5515464"/>
              <a:ext cx="1509081"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9BBA709-A616-4198-AD60-3D55C42D0D73}"/>
                </a:ext>
              </a:extLst>
            </p:cNvPr>
            <p:cNvCxnSpPr/>
            <p:nvPr/>
          </p:nvCxnSpPr>
          <p:spPr bwMode="auto">
            <a:xfrm flipV="1">
              <a:off x="4601121" y="5515464"/>
              <a:ext cx="0" cy="11066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05BF53CE-A689-4609-B2CC-96D6D01E68BA}"/>
                </a:ext>
              </a:extLst>
            </p:cNvPr>
            <p:cNvCxnSpPr/>
            <p:nvPr/>
          </p:nvCxnSpPr>
          <p:spPr bwMode="auto">
            <a:xfrm>
              <a:off x="4489204" y="5629736"/>
              <a:ext cx="226242"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sp>
          <p:nvSpPr>
            <p:cNvPr id="52" name="Oval 51">
              <a:extLst>
                <a:ext uri="{FF2B5EF4-FFF2-40B4-BE49-F238E27FC236}">
                  <a16:creationId xmlns:a16="http://schemas.microsoft.com/office/drawing/2014/main" id="{9964D518-861F-48FB-AC0E-D77218B61DD1}"/>
                </a:ext>
              </a:extLst>
            </p:cNvPr>
            <p:cNvSpPr/>
            <p:nvPr/>
          </p:nvSpPr>
          <p:spPr bwMode="auto">
            <a:xfrm>
              <a:off x="3670883"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3" name="Oval 52">
              <a:extLst>
                <a:ext uri="{FF2B5EF4-FFF2-40B4-BE49-F238E27FC236}">
                  <a16:creationId xmlns:a16="http://schemas.microsoft.com/office/drawing/2014/main" id="{383C7A1F-C002-4CB3-8556-0727DF33B8B2}"/>
                </a:ext>
              </a:extLst>
            </p:cNvPr>
            <p:cNvSpPr/>
            <p:nvPr/>
          </p:nvSpPr>
          <p:spPr bwMode="auto">
            <a:xfrm>
              <a:off x="5463970" y="3503068"/>
              <a:ext cx="55357" cy="54129"/>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4" name="Oval 53">
              <a:extLst>
                <a:ext uri="{FF2B5EF4-FFF2-40B4-BE49-F238E27FC236}">
                  <a16:creationId xmlns:a16="http://schemas.microsoft.com/office/drawing/2014/main" id="{E98928C3-52ED-4B08-8811-1D3BE3DC077C}"/>
                </a:ext>
              </a:extLst>
            </p:cNvPr>
            <p:cNvSpPr/>
            <p:nvPr/>
          </p:nvSpPr>
          <p:spPr bwMode="auto">
            <a:xfrm>
              <a:off x="6084931" y="4537533"/>
              <a:ext cx="55357" cy="55332"/>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55" name="TextBox 105">
              <a:extLst>
                <a:ext uri="{FF2B5EF4-FFF2-40B4-BE49-F238E27FC236}">
                  <a16:creationId xmlns:a16="http://schemas.microsoft.com/office/drawing/2014/main" id="{A8653758-1A4C-4E88-9215-444A0810AC48}"/>
                </a:ext>
              </a:extLst>
            </p:cNvPr>
            <p:cNvSpPr txBox="1">
              <a:spLocks noChangeArrowheads="1"/>
            </p:cNvSpPr>
            <p:nvPr/>
          </p:nvSpPr>
          <p:spPr bwMode="auto">
            <a:xfrm>
              <a:off x="3100992"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bit</a:t>
              </a:r>
            </a:p>
          </p:txBody>
        </p:sp>
        <p:sp>
          <p:nvSpPr>
            <p:cNvPr id="56" name="TextBox 118">
              <a:extLst>
                <a:ext uri="{FF2B5EF4-FFF2-40B4-BE49-F238E27FC236}">
                  <a16:creationId xmlns:a16="http://schemas.microsoft.com/office/drawing/2014/main" id="{F092579D-9651-4BCA-99EA-A6550117E66F}"/>
                </a:ext>
              </a:extLst>
            </p:cNvPr>
            <p:cNvSpPr txBox="1">
              <a:spLocks noChangeArrowheads="1"/>
            </p:cNvSpPr>
            <p:nvPr/>
          </p:nvSpPr>
          <p:spPr bwMode="auto">
            <a:xfrm>
              <a:off x="5810367" y="5481638"/>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bit'</a:t>
              </a:r>
            </a:p>
          </p:txBody>
        </p:sp>
        <p:sp>
          <p:nvSpPr>
            <p:cNvPr id="57" name="TextBox 119">
              <a:extLst>
                <a:ext uri="{FF2B5EF4-FFF2-40B4-BE49-F238E27FC236}">
                  <a16:creationId xmlns:a16="http://schemas.microsoft.com/office/drawing/2014/main" id="{F26A8E32-8FF9-456F-BF01-54D92C792555}"/>
                </a:ext>
              </a:extLst>
            </p:cNvPr>
            <p:cNvSpPr txBox="1">
              <a:spLocks noChangeArrowheads="1"/>
            </p:cNvSpPr>
            <p:nvPr/>
          </p:nvSpPr>
          <p:spPr bwMode="auto">
            <a:xfrm>
              <a:off x="4328925" y="3294972"/>
              <a:ext cx="542925" cy="23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select</a:t>
              </a:r>
            </a:p>
          </p:txBody>
        </p:sp>
        <p:sp>
          <p:nvSpPr>
            <p:cNvPr id="58" name="TextBox 120">
              <a:extLst>
                <a:ext uri="{FF2B5EF4-FFF2-40B4-BE49-F238E27FC236}">
                  <a16:creationId xmlns:a16="http://schemas.microsoft.com/office/drawing/2014/main" id="{5592D78F-4A49-4B0D-BBED-644F7D617E07}"/>
                </a:ext>
              </a:extLst>
            </p:cNvPr>
            <p:cNvSpPr txBox="1">
              <a:spLocks noChangeArrowheads="1"/>
            </p:cNvSpPr>
            <p:nvPr/>
          </p:nvSpPr>
          <p:spPr bwMode="auto">
            <a:xfrm>
              <a:off x="4443412" y="3705426"/>
              <a:ext cx="542925" cy="23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V</a:t>
              </a:r>
              <a:r>
                <a:rPr lang="en-GB" sz="1399" b="0" baseline="-25000" dirty="0"/>
                <a:t>DD</a:t>
              </a:r>
            </a:p>
          </p:txBody>
        </p:sp>
        <p:sp>
          <p:nvSpPr>
            <p:cNvPr id="59" name="TextBox 121">
              <a:extLst>
                <a:ext uri="{FF2B5EF4-FFF2-40B4-BE49-F238E27FC236}">
                  <a16:creationId xmlns:a16="http://schemas.microsoft.com/office/drawing/2014/main" id="{5FF99F33-C8F8-46D2-BFA6-C5C65CC3998E}"/>
                </a:ext>
              </a:extLst>
            </p:cNvPr>
            <p:cNvSpPr txBox="1">
              <a:spLocks noChangeArrowheads="1"/>
            </p:cNvSpPr>
            <p:nvPr/>
          </p:nvSpPr>
          <p:spPr bwMode="auto">
            <a:xfrm>
              <a:off x="3409156" y="394255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5</a:t>
              </a:r>
            </a:p>
          </p:txBody>
        </p:sp>
        <p:sp>
          <p:nvSpPr>
            <p:cNvPr id="60" name="TextBox 122">
              <a:extLst>
                <a:ext uri="{FF2B5EF4-FFF2-40B4-BE49-F238E27FC236}">
                  <a16:creationId xmlns:a16="http://schemas.microsoft.com/office/drawing/2014/main" id="{A5717BF5-08B8-44A3-8FF9-4DFD13003FE2}"/>
                </a:ext>
              </a:extLst>
            </p:cNvPr>
            <p:cNvSpPr txBox="1">
              <a:spLocks noChangeArrowheads="1"/>
            </p:cNvSpPr>
            <p:nvPr/>
          </p:nvSpPr>
          <p:spPr bwMode="auto">
            <a:xfrm>
              <a:off x="3938190" y="392350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2</a:t>
              </a:r>
            </a:p>
          </p:txBody>
        </p:sp>
        <p:sp>
          <p:nvSpPr>
            <p:cNvPr id="61" name="TextBox 123">
              <a:extLst>
                <a:ext uri="{FF2B5EF4-FFF2-40B4-BE49-F238E27FC236}">
                  <a16:creationId xmlns:a16="http://schemas.microsoft.com/office/drawing/2014/main" id="{6436D115-C370-4647-9D26-0F220FEAB76C}"/>
                </a:ext>
              </a:extLst>
            </p:cNvPr>
            <p:cNvSpPr txBox="1">
              <a:spLocks noChangeArrowheads="1"/>
            </p:cNvSpPr>
            <p:nvPr/>
          </p:nvSpPr>
          <p:spPr bwMode="auto">
            <a:xfrm>
              <a:off x="5022852" y="3914771"/>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4</a:t>
              </a:r>
            </a:p>
          </p:txBody>
        </p:sp>
        <p:sp>
          <p:nvSpPr>
            <p:cNvPr id="62" name="TextBox 124">
              <a:extLst>
                <a:ext uri="{FF2B5EF4-FFF2-40B4-BE49-F238E27FC236}">
                  <a16:creationId xmlns:a16="http://schemas.microsoft.com/office/drawing/2014/main" id="{2E783369-DD51-4883-B552-13212A175D42}"/>
                </a:ext>
              </a:extLst>
            </p:cNvPr>
            <p:cNvSpPr txBox="1">
              <a:spLocks noChangeArrowheads="1"/>
            </p:cNvSpPr>
            <p:nvPr/>
          </p:nvSpPr>
          <p:spPr bwMode="auto">
            <a:xfrm>
              <a:off x="5519738" y="3927876"/>
              <a:ext cx="522287"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6</a:t>
              </a:r>
            </a:p>
          </p:txBody>
        </p:sp>
        <p:sp>
          <p:nvSpPr>
            <p:cNvPr id="63" name="TextBox 125">
              <a:extLst>
                <a:ext uri="{FF2B5EF4-FFF2-40B4-BE49-F238E27FC236}">
                  <a16:creationId xmlns:a16="http://schemas.microsoft.com/office/drawing/2014/main" id="{20880D6E-E522-49AF-9A81-1C28713F8CDC}"/>
                </a:ext>
              </a:extLst>
            </p:cNvPr>
            <p:cNvSpPr txBox="1">
              <a:spLocks noChangeArrowheads="1"/>
            </p:cNvSpPr>
            <p:nvPr/>
          </p:nvSpPr>
          <p:spPr bwMode="auto">
            <a:xfrm>
              <a:off x="3867956" y="4773029"/>
              <a:ext cx="523875"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1</a:t>
              </a:r>
            </a:p>
          </p:txBody>
        </p:sp>
        <p:sp>
          <p:nvSpPr>
            <p:cNvPr id="64" name="TextBox 126">
              <a:extLst>
                <a:ext uri="{FF2B5EF4-FFF2-40B4-BE49-F238E27FC236}">
                  <a16:creationId xmlns:a16="http://schemas.microsoft.com/office/drawing/2014/main" id="{0231DAC0-3C3C-4E13-AE45-AA798C2F42DB}"/>
                </a:ext>
              </a:extLst>
            </p:cNvPr>
            <p:cNvSpPr txBox="1">
              <a:spLocks noChangeArrowheads="1"/>
            </p:cNvSpPr>
            <p:nvPr/>
          </p:nvSpPr>
          <p:spPr bwMode="auto">
            <a:xfrm>
              <a:off x="5051425" y="4782455"/>
              <a:ext cx="522288" cy="3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	M</a:t>
              </a:r>
              <a:r>
                <a:rPr lang="en-GB" sz="1399" b="0" baseline="-25000" dirty="0"/>
                <a:t>3</a:t>
              </a:r>
            </a:p>
          </p:txBody>
        </p:sp>
        <p:cxnSp>
          <p:nvCxnSpPr>
            <p:cNvPr id="65" name="Straight Connector 64">
              <a:extLst>
                <a:ext uri="{FF2B5EF4-FFF2-40B4-BE49-F238E27FC236}">
                  <a16:creationId xmlns:a16="http://schemas.microsoft.com/office/drawing/2014/main" id="{81BDB727-C5DA-4D1B-9B96-61113875C57F}"/>
                </a:ext>
              </a:extLst>
            </p:cNvPr>
            <p:cNvCxnSpPr/>
            <p:nvPr/>
          </p:nvCxnSpPr>
          <p:spPr bwMode="auto">
            <a:xfrm>
              <a:off x="4521696" y="5692285"/>
              <a:ext cx="158851" cy="0"/>
            </a:xfrm>
            <a:prstGeom prst="line">
              <a:avLst/>
            </a:prstGeom>
            <a:noFill/>
            <a:ln w="28575" cap="flat" cmpd="sng" algn="ctr">
              <a:solidFill>
                <a:schemeClr val="tx1">
                  <a:lumMod val="85000"/>
                  <a:lumOff val="15000"/>
                </a:schemeClr>
              </a:solidFill>
              <a:prstDash val="solid"/>
              <a:round/>
              <a:headEnd type="none" w="med" len="med"/>
              <a:tailEnd type="none" w="med" len="med"/>
            </a:ln>
            <a:effectLst/>
          </p:spPr>
        </p:cxnSp>
      </p:grpSp>
      <p:cxnSp>
        <p:nvCxnSpPr>
          <p:cNvPr id="86" name="Straight Arrow Connector 85">
            <a:extLst>
              <a:ext uri="{FF2B5EF4-FFF2-40B4-BE49-F238E27FC236}">
                <a16:creationId xmlns:a16="http://schemas.microsoft.com/office/drawing/2014/main" id="{F1A41559-3C66-45DD-AE7C-E6164BAF57EF}"/>
              </a:ext>
            </a:extLst>
          </p:cNvPr>
          <p:cNvCxnSpPr/>
          <p:nvPr/>
        </p:nvCxnSpPr>
        <p:spPr>
          <a:xfrm>
            <a:off x="6787822" y="2136519"/>
            <a:ext cx="4093052"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7" name="Straight Arrow Connector 86">
            <a:extLst>
              <a:ext uri="{FF2B5EF4-FFF2-40B4-BE49-F238E27FC236}">
                <a16:creationId xmlns:a16="http://schemas.microsoft.com/office/drawing/2014/main" id="{09A5872C-C126-4BC7-AEAE-005042EA1FC8}"/>
              </a:ext>
            </a:extLst>
          </p:cNvPr>
          <p:cNvCxnSpPr>
            <a:cxnSpLocks/>
          </p:cNvCxnSpPr>
          <p:nvPr/>
        </p:nvCxnSpPr>
        <p:spPr>
          <a:xfrm>
            <a:off x="7381795" y="2161852"/>
            <a:ext cx="0" cy="128520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8" name="Straight Arrow Connector 87">
            <a:extLst>
              <a:ext uri="{FF2B5EF4-FFF2-40B4-BE49-F238E27FC236}">
                <a16:creationId xmlns:a16="http://schemas.microsoft.com/office/drawing/2014/main" id="{1826821B-32A0-4E84-AA19-58455EDC4462}"/>
              </a:ext>
            </a:extLst>
          </p:cNvPr>
          <p:cNvCxnSpPr>
            <a:cxnSpLocks/>
          </p:cNvCxnSpPr>
          <p:nvPr/>
        </p:nvCxnSpPr>
        <p:spPr>
          <a:xfrm>
            <a:off x="10512814" y="2161852"/>
            <a:ext cx="0" cy="1283786"/>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9" name="Straight Arrow Connector 88">
            <a:extLst>
              <a:ext uri="{FF2B5EF4-FFF2-40B4-BE49-F238E27FC236}">
                <a16:creationId xmlns:a16="http://schemas.microsoft.com/office/drawing/2014/main" id="{B13A5640-150E-4B8C-8DD6-4EC7A1A8BEB8}"/>
              </a:ext>
            </a:extLst>
          </p:cNvPr>
          <p:cNvCxnSpPr>
            <a:cxnSpLocks/>
          </p:cNvCxnSpPr>
          <p:nvPr/>
        </p:nvCxnSpPr>
        <p:spPr>
          <a:xfrm rot="10800000">
            <a:off x="9918578" y="3936366"/>
            <a:ext cx="1631621"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90" name="Straight Arrow Connector 89">
            <a:extLst>
              <a:ext uri="{FF2B5EF4-FFF2-40B4-BE49-F238E27FC236}">
                <a16:creationId xmlns:a16="http://schemas.microsoft.com/office/drawing/2014/main" id="{24CD0FE2-522A-423F-8E0E-1291986640E4}"/>
              </a:ext>
            </a:extLst>
          </p:cNvPr>
          <p:cNvCxnSpPr>
            <a:cxnSpLocks/>
          </p:cNvCxnSpPr>
          <p:nvPr/>
        </p:nvCxnSpPr>
        <p:spPr>
          <a:xfrm>
            <a:off x="6389382" y="4075018"/>
            <a:ext cx="1631621"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91" name="TextBox 90">
            <a:extLst>
              <a:ext uri="{FF2B5EF4-FFF2-40B4-BE49-F238E27FC236}">
                <a16:creationId xmlns:a16="http://schemas.microsoft.com/office/drawing/2014/main" id="{190FB1DE-3067-4A7E-950E-5BA13806A643}"/>
              </a:ext>
            </a:extLst>
          </p:cNvPr>
          <p:cNvSpPr txBox="1"/>
          <p:nvPr/>
        </p:nvSpPr>
        <p:spPr>
          <a:xfrm>
            <a:off x="8707396" y="1700974"/>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2</a:t>
            </a:r>
            <a:endParaRPr lang="en-GB" sz="2400" b="1" kern="1200" dirty="0">
              <a:solidFill>
                <a:schemeClr val="accent5"/>
              </a:solidFill>
              <a:latin typeface="+mn-lt"/>
              <a:ea typeface="+mn-ea"/>
              <a:cs typeface="+mn-cs"/>
            </a:endParaRPr>
          </a:p>
        </p:txBody>
      </p:sp>
      <p:sp>
        <p:nvSpPr>
          <p:cNvPr id="92" name="TextBox 91">
            <a:extLst>
              <a:ext uri="{FF2B5EF4-FFF2-40B4-BE49-F238E27FC236}">
                <a16:creationId xmlns:a16="http://schemas.microsoft.com/office/drawing/2014/main" id="{1E7B4BEA-DB10-4DED-A009-AE3FC1F23DCE}"/>
              </a:ext>
            </a:extLst>
          </p:cNvPr>
          <p:cNvSpPr txBox="1"/>
          <p:nvPr/>
        </p:nvSpPr>
        <p:spPr>
          <a:xfrm>
            <a:off x="7277609" y="4132016"/>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3</a:t>
            </a:r>
            <a:endParaRPr lang="en-GB" sz="2400" b="1" kern="1200" dirty="0">
              <a:solidFill>
                <a:schemeClr val="accent5"/>
              </a:solidFill>
              <a:latin typeface="+mn-lt"/>
              <a:ea typeface="+mn-ea"/>
              <a:cs typeface="+mn-cs"/>
            </a:endParaRPr>
          </a:p>
        </p:txBody>
      </p:sp>
      <p:sp>
        <p:nvSpPr>
          <p:cNvPr id="93" name="TextBox 92">
            <a:extLst>
              <a:ext uri="{FF2B5EF4-FFF2-40B4-BE49-F238E27FC236}">
                <a16:creationId xmlns:a16="http://schemas.microsoft.com/office/drawing/2014/main" id="{F45FA4EF-74A5-4723-A61F-C384D50A5A72}"/>
              </a:ext>
            </a:extLst>
          </p:cNvPr>
          <p:cNvSpPr txBox="1"/>
          <p:nvPr/>
        </p:nvSpPr>
        <p:spPr>
          <a:xfrm>
            <a:off x="10511395" y="4005963"/>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3</a:t>
            </a:r>
            <a:endParaRPr lang="en-GB" sz="2400" b="1" kern="1200" dirty="0">
              <a:solidFill>
                <a:schemeClr val="accent5"/>
              </a:solidFill>
              <a:latin typeface="+mn-lt"/>
              <a:ea typeface="+mn-ea"/>
              <a:cs typeface="+mn-cs"/>
            </a:endParaRPr>
          </a:p>
        </p:txBody>
      </p:sp>
      <p:cxnSp>
        <p:nvCxnSpPr>
          <p:cNvPr id="94" name="Straight Arrow Connector 93">
            <a:extLst>
              <a:ext uri="{FF2B5EF4-FFF2-40B4-BE49-F238E27FC236}">
                <a16:creationId xmlns:a16="http://schemas.microsoft.com/office/drawing/2014/main" id="{644FBC73-27C6-4C1F-821D-6AAF8152CF41}"/>
              </a:ext>
            </a:extLst>
          </p:cNvPr>
          <p:cNvCxnSpPr>
            <a:cxnSpLocks/>
            <a:stCxn id="96" idx="2"/>
          </p:cNvCxnSpPr>
          <p:nvPr/>
        </p:nvCxnSpPr>
        <p:spPr>
          <a:xfrm flipH="1">
            <a:off x="6280121" y="2278197"/>
            <a:ext cx="1616" cy="3060588"/>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95" name="Straight Arrow Connector 94">
            <a:extLst>
              <a:ext uri="{FF2B5EF4-FFF2-40B4-BE49-F238E27FC236}">
                <a16:creationId xmlns:a16="http://schemas.microsoft.com/office/drawing/2014/main" id="{C1F37AE3-95B0-4613-BD75-5AC3766C3DAA}"/>
              </a:ext>
            </a:extLst>
          </p:cNvPr>
          <p:cNvCxnSpPr>
            <a:cxnSpLocks/>
            <a:stCxn id="97" idx="2"/>
          </p:cNvCxnSpPr>
          <p:nvPr/>
        </p:nvCxnSpPr>
        <p:spPr>
          <a:xfrm flipH="1">
            <a:off x="11613676" y="2278197"/>
            <a:ext cx="772" cy="3060332"/>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96" name="TextBox 95">
            <a:extLst>
              <a:ext uri="{FF2B5EF4-FFF2-40B4-BE49-F238E27FC236}">
                <a16:creationId xmlns:a16="http://schemas.microsoft.com/office/drawing/2014/main" id="{1CA703EC-4ED1-40E2-BEAE-B6808D113C3D}"/>
              </a:ext>
            </a:extLst>
          </p:cNvPr>
          <p:cNvSpPr txBox="1"/>
          <p:nvPr/>
        </p:nvSpPr>
        <p:spPr>
          <a:xfrm>
            <a:off x="6203991" y="1945798"/>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1</a:t>
            </a:r>
            <a:endParaRPr lang="en-GB" sz="2400" b="1" kern="1200" dirty="0">
              <a:solidFill>
                <a:schemeClr val="accent5"/>
              </a:solidFill>
              <a:latin typeface="+mn-lt"/>
              <a:ea typeface="+mn-ea"/>
              <a:cs typeface="+mn-cs"/>
            </a:endParaRPr>
          </a:p>
        </p:txBody>
      </p:sp>
      <p:sp>
        <p:nvSpPr>
          <p:cNvPr id="97" name="TextBox 96">
            <a:extLst>
              <a:ext uri="{FF2B5EF4-FFF2-40B4-BE49-F238E27FC236}">
                <a16:creationId xmlns:a16="http://schemas.microsoft.com/office/drawing/2014/main" id="{E2984F95-8204-4F77-A83E-72DBD247165C}"/>
              </a:ext>
            </a:extLst>
          </p:cNvPr>
          <p:cNvSpPr txBox="1"/>
          <p:nvPr/>
        </p:nvSpPr>
        <p:spPr>
          <a:xfrm>
            <a:off x="11536702" y="1945798"/>
            <a:ext cx="155492" cy="3323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dirty="0">
                <a:solidFill>
                  <a:schemeClr val="accent5"/>
                </a:solidFill>
                <a:latin typeface="+mn-lt"/>
                <a:ea typeface="+mn-ea"/>
              </a:rPr>
              <a:t>1</a:t>
            </a:r>
            <a:endParaRPr lang="en-GB" sz="2400" b="1" kern="1200" dirty="0">
              <a:solidFill>
                <a:schemeClr val="accent5"/>
              </a:solidFill>
              <a:latin typeface="+mn-lt"/>
              <a:ea typeface="+mn-ea"/>
              <a:cs typeface="+mn-cs"/>
            </a:endParaRPr>
          </a:p>
        </p:txBody>
      </p:sp>
    </p:spTree>
    <p:extLst>
      <p:ext uri="{BB962C8B-B14F-4D97-AF65-F5344CB8AC3E}">
        <p14:creationId xmlns:p14="http://schemas.microsoft.com/office/powerpoint/2010/main" val="173791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Accessing SRAM</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SRAM cells are organized into rows, with a whole row accessed at once.</a:t>
            </a:r>
          </a:p>
          <a:p>
            <a:pPr marL="741363" lvl="1" indent="-342900"/>
            <a:r>
              <a:rPr lang="en-GB" dirty="0"/>
              <a:t>For example, a memory architecture with an 8-bit address and 32-bit data is shown below.</a:t>
            </a:r>
          </a:p>
          <a:p>
            <a:r>
              <a:rPr lang="en-GB" dirty="0"/>
              <a:t>The address decoder uses the address to select a single row, and all its data are read out.</a:t>
            </a:r>
            <a:endParaRPr lang="en-US" dirty="0"/>
          </a:p>
        </p:txBody>
      </p:sp>
      <p:sp>
        <p:nvSpPr>
          <p:cNvPr id="4" name="Rectangle 3">
            <a:extLst>
              <a:ext uri="{FF2B5EF4-FFF2-40B4-BE49-F238E27FC236}">
                <a16:creationId xmlns:a16="http://schemas.microsoft.com/office/drawing/2014/main" id="{EFBB18BE-751A-4431-842D-865DED43F7DC}"/>
              </a:ext>
            </a:extLst>
          </p:cNvPr>
          <p:cNvSpPr/>
          <p:nvPr/>
        </p:nvSpPr>
        <p:spPr bwMode="auto">
          <a:xfrm>
            <a:off x="5947931" y="3310242"/>
            <a:ext cx="3130628" cy="2135940"/>
          </a:xfrm>
          <a:prstGeom prst="rect">
            <a:avLst/>
          </a:prstGeom>
          <a:solidFill>
            <a:schemeClr val="accent3">
              <a:lumMod val="20000"/>
              <a:lumOff val="80000"/>
            </a:schemeClr>
          </a:solidFill>
          <a:ln w="19050" cap="flat" cmpd="sng" algn="ctr">
            <a:solidFill>
              <a:schemeClr val="tx1">
                <a:lumMod val="75000"/>
                <a:lumOff val="25000"/>
              </a:schemeClr>
            </a:solidFill>
            <a:prstDash val="sysDot"/>
            <a:round/>
            <a:headEnd type="none" w="med" len="med"/>
            <a:tailEnd type="none" w="med" len="med"/>
          </a:ln>
          <a:effectLst/>
        </p:spPr>
        <p:txBody>
          <a:bodyPr wrap="none" anchor="ctr"/>
          <a:lstStyle/>
          <a:p>
            <a:pPr algn="ctr">
              <a:defRPr/>
            </a:pPr>
            <a:endParaRPr lang="en-GB" sz="1799" dirty="0">
              <a:cs typeface="Arial" charset="0"/>
            </a:endParaRPr>
          </a:p>
        </p:txBody>
      </p:sp>
      <p:grpSp>
        <p:nvGrpSpPr>
          <p:cNvPr id="5" name="Group 36">
            <a:extLst>
              <a:ext uri="{FF2B5EF4-FFF2-40B4-BE49-F238E27FC236}">
                <a16:creationId xmlns:a16="http://schemas.microsoft.com/office/drawing/2014/main" id="{63E005D9-9486-40AE-B7F1-05E9AF070717}"/>
              </a:ext>
            </a:extLst>
          </p:cNvPr>
          <p:cNvGrpSpPr>
            <a:grpSpLocks/>
          </p:cNvGrpSpPr>
          <p:nvPr/>
        </p:nvGrpSpPr>
        <p:grpSpPr bwMode="auto">
          <a:xfrm>
            <a:off x="6307532" y="3391170"/>
            <a:ext cx="2665263" cy="2305737"/>
            <a:chOff x="4235468" y="2628116"/>
            <a:chExt cx="2406039" cy="2530928"/>
          </a:xfrm>
          <a:effectLst>
            <a:outerShdw blurRad="50800" dist="38100" dir="2700000" algn="tl" rotWithShape="0">
              <a:prstClr val="black">
                <a:alpha val="40000"/>
              </a:prstClr>
            </a:outerShdw>
          </a:effectLst>
        </p:grpSpPr>
        <p:cxnSp>
          <p:nvCxnSpPr>
            <p:cNvPr id="6" name="Straight Connector 5">
              <a:extLst>
                <a:ext uri="{FF2B5EF4-FFF2-40B4-BE49-F238E27FC236}">
                  <a16:creationId xmlns:a16="http://schemas.microsoft.com/office/drawing/2014/main" id="{B6BDF082-CC1F-4EC3-A005-04A65D939340}"/>
                </a:ext>
              </a:extLst>
            </p:cNvPr>
            <p:cNvCxnSpPr/>
            <p:nvPr/>
          </p:nvCxnSpPr>
          <p:spPr bwMode="auto">
            <a:xfrm>
              <a:off x="423546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566DC453-B9FC-40CB-8124-FE3C50871EFD}"/>
                </a:ext>
              </a:extLst>
            </p:cNvPr>
            <p:cNvCxnSpPr/>
            <p:nvPr/>
          </p:nvCxnSpPr>
          <p:spPr bwMode="auto">
            <a:xfrm>
              <a:off x="458109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4395802-DE48-4455-B629-3CCD52F103BE}"/>
                </a:ext>
              </a:extLst>
            </p:cNvPr>
            <p:cNvCxnSpPr/>
            <p:nvPr/>
          </p:nvCxnSpPr>
          <p:spPr bwMode="auto">
            <a:xfrm>
              <a:off x="492672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5AD41C97-33E6-4AC0-82CB-828A51F32BC2}"/>
                </a:ext>
              </a:extLst>
            </p:cNvPr>
            <p:cNvCxnSpPr/>
            <p:nvPr/>
          </p:nvCxnSpPr>
          <p:spPr bwMode="auto">
            <a:xfrm>
              <a:off x="5952158"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756ED8F-BF54-405E-BA85-9DBABD575012}"/>
                </a:ext>
              </a:extLst>
            </p:cNvPr>
            <p:cNvCxnSpPr/>
            <p:nvPr/>
          </p:nvCxnSpPr>
          <p:spPr bwMode="auto">
            <a:xfrm>
              <a:off x="629778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3A41DA2B-ADA7-48A7-AD7D-C15578CF1CC2}"/>
                </a:ext>
              </a:extLst>
            </p:cNvPr>
            <p:cNvCxnSpPr/>
            <p:nvPr/>
          </p:nvCxnSpPr>
          <p:spPr bwMode="auto">
            <a:xfrm>
              <a:off x="6641507" y="2628116"/>
              <a:ext cx="0" cy="253092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2" name="Straight Connector 11">
            <a:extLst>
              <a:ext uri="{FF2B5EF4-FFF2-40B4-BE49-F238E27FC236}">
                <a16:creationId xmlns:a16="http://schemas.microsoft.com/office/drawing/2014/main" id="{A06B73BC-BC75-4E00-AE9A-2AC2730B951E}"/>
              </a:ext>
            </a:extLst>
          </p:cNvPr>
          <p:cNvCxnSpPr/>
          <p:nvPr/>
        </p:nvCxnSpPr>
        <p:spPr bwMode="auto">
          <a:xfrm>
            <a:off x="5550258" y="3391171"/>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158265EA-88C4-4E12-8695-D6B0AAB98F31}"/>
              </a:ext>
            </a:extLst>
          </p:cNvPr>
          <p:cNvCxnSpPr/>
          <p:nvPr/>
        </p:nvCxnSpPr>
        <p:spPr bwMode="auto">
          <a:xfrm>
            <a:off x="5550258" y="3645072"/>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80467F5B-7A54-457B-AC29-40A0A7EFB0A9}"/>
              </a:ext>
            </a:extLst>
          </p:cNvPr>
          <p:cNvCxnSpPr/>
          <p:nvPr/>
        </p:nvCxnSpPr>
        <p:spPr bwMode="auto">
          <a:xfrm>
            <a:off x="5550258" y="3910081"/>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FAE509F-9473-4CE7-A0C7-FB8E8A02DE67}"/>
              </a:ext>
            </a:extLst>
          </p:cNvPr>
          <p:cNvCxnSpPr/>
          <p:nvPr/>
        </p:nvCxnSpPr>
        <p:spPr bwMode="auto">
          <a:xfrm>
            <a:off x="5550258" y="4925684"/>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7400791A-BC36-4B1E-918D-79F3A20D8372}"/>
              </a:ext>
            </a:extLst>
          </p:cNvPr>
          <p:cNvCxnSpPr/>
          <p:nvPr/>
        </p:nvCxnSpPr>
        <p:spPr bwMode="auto">
          <a:xfrm>
            <a:off x="5550258" y="5179585"/>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7" name="Rectangle 16">
            <a:extLst>
              <a:ext uri="{FF2B5EF4-FFF2-40B4-BE49-F238E27FC236}">
                <a16:creationId xmlns:a16="http://schemas.microsoft.com/office/drawing/2014/main" id="{59759E39-2470-443C-BA2A-FCE84105CDB5}"/>
              </a:ext>
            </a:extLst>
          </p:cNvPr>
          <p:cNvSpPr/>
          <p:nvPr/>
        </p:nvSpPr>
        <p:spPr bwMode="auto">
          <a:xfrm>
            <a:off x="5172450" y="3309933"/>
            <a:ext cx="376920" cy="2087881"/>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none" anchor="ctr"/>
          <a:lstStyle/>
          <a:p>
            <a:pPr algn="ctr">
              <a:defRPr/>
            </a:pPr>
            <a:r>
              <a:rPr lang="en-GB" sz="1799" dirty="0">
                <a:cs typeface="Arial" charset="0"/>
              </a:rPr>
              <a:t>Address decoder</a:t>
            </a:r>
          </a:p>
        </p:txBody>
      </p:sp>
      <p:sp>
        <p:nvSpPr>
          <p:cNvPr id="18" name="Rectangle 17">
            <a:extLst>
              <a:ext uri="{FF2B5EF4-FFF2-40B4-BE49-F238E27FC236}">
                <a16:creationId xmlns:a16="http://schemas.microsoft.com/office/drawing/2014/main" id="{14B7629B-9B0B-455B-94CA-A01437E37B55}"/>
              </a:ext>
            </a:extLst>
          </p:cNvPr>
          <p:cNvSpPr/>
          <p:nvPr/>
        </p:nvSpPr>
        <p:spPr bwMode="auto">
          <a:xfrm>
            <a:off x="6119271" y="5696907"/>
            <a:ext cx="2959289" cy="252313"/>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799" dirty="0">
                <a:cs typeface="Arial" charset="0"/>
              </a:rPr>
              <a:t>Bit line amplifier</a:t>
            </a:r>
          </a:p>
        </p:txBody>
      </p:sp>
      <p:sp>
        <p:nvSpPr>
          <p:cNvPr id="19" name="Right Arrow 25">
            <a:extLst>
              <a:ext uri="{FF2B5EF4-FFF2-40B4-BE49-F238E27FC236}">
                <a16:creationId xmlns:a16="http://schemas.microsoft.com/office/drawing/2014/main" id="{B994C1FE-1952-4EF8-BDC6-D66862A82D00}"/>
              </a:ext>
            </a:extLst>
          </p:cNvPr>
          <p:cNvSpPr/>
          <p:nvPr/>
        </p:nvSpPr>
        <p:spPr bwMode="auto">
          <a:xfrm>
            <a:off x="3530156" y="4133831"/>
            <a:ext cx="1641465" cy="269770"/>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Right Arrow 26">
            <a:extLst>
              <a:ext uri="{FF2B5EF4-FFF2-40B4-BE49-F238E27FC236}">
                <a16:creationId xmlns:a16="http://schemas.microsoft.com/office/drawing/2014/main" id="{D83F4381-F753-4A3A-B4DE-443ABF3129FD}"/>
              </a:ext>
            </a:extLst>
          </p:cNvPr>
          <p:cNvSpPr/>
          <p:nvPr/>
        </p:nvSpPr>
        <p:spPr bwMode="auto">
          <a:xfrm>
            <a:off x="3530158" y="5688974"/>
            <a:ext cx="2589113" cy="244380"/>
          </a:xfrm>
          <a:prstGeom prst="right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21" name="Down Arrow 27">
            <a:extLst>
              <a:ext uri="{FF2B5EF4-FFF2-40B4-BE49-F238E27FC236}">
                <a16:creationId xmlns:a16="http://schemas.microsoft.com/office/drawing/2014/main" id="{ADEDC77D-4C5E-4021-8BB3-AB28251F5BFD}"/>
              </a:ext>
            </a:extLst>
          </p:cNvPr>
          <p:cNvSpPr/>
          <p:nvPr/>
        </p:nvSpPr>
        <p:spPr bwMode="auto">
          <a:xfrm>
            <a:off x="7479402" y="5961915"/>
            <a:ext cx="351138" cy="338006"/>
          </a:xfrm>
          <a:prstGeom prst="down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22" name="TextBox 42">
            <a:extLst>
              <a:ext uri="{FF2B5EF4-FFF2-40B4-BE49-F238E27FC236}">
                <a16:creationId xmlns:a16="http://schemas.microsoft.com/office/drawing/2014/main" id="{A3D09154-3BD2-40D4-84CA-E642464FA036}"/>
              </a:ext>
            </a:extLst>
          </p:cNvPr>
          <p:cNvSpPr txBox="1">
            <a:spLocks noChangeArrowheads="1"/>
          </p:cNvSpPr>
          <p:nvPr/>
        </p:nvSpPr>
        <p:spPr bwMode="auto">
          <a:xfrm>
            <a:off x="1897153" y="4094161"/>
            <a:ext cx="1698576"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Address [7:0]</a:t>
            </a:r>
          </a:p>
        </p:txBody>
      </p:sp>
      <p:sp>
        <p:nvSpPr>
          <p:cNvPr id="23" name="TextBox 45">
            <a:extLst>
              <a:ext uri="{FF2B5EF4-FFF2-40B4-BE49-F238E27FC236}">
                <a16:creationId xmlns:a16="http://schemas.microsoft.com/office/drawing/2014/main" id="{289E9DB2-91AC-45A7-A92F-6B659A3073DC}"/>
              </a:ext>
            </a:extLst>
          </p:cNvPr>
          <p:cNvSpPr txBox="1">
            <a:spLocks noChangeArrowheads="1"/>
          </p:cNvSpPr>
          <p:nvPr/>
        </p:nvSpPr>
        <p:spPr bwMode="auto">
          <a:xfrm>
            <a:off x="1909846" y="5644542"/>
            <a:ext cx="1696462"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Data in [31:0]</a:t>
            </a:r>
          </a:p>
        </p:txBody>
      </p:sp>
      <p:sp>
        <p:nvSpPr>
          <p:cNvPr id="24" name="TextBox 46">
            <a:extLst>
              <a:ext uri="{FF2B5EF4-FFF2-40B4-BE49-F238E27FC236}">
                <a16:creationId xmlns:a16="http://schemas.microsoft.com/office/drawing/2014/main" id="{EA590A25-5C58-49AC-BA92-AF9C18824E16}"/>
              </a:ext>
            </a:extLst>
          </p:cNvPr>
          <p:cNvSpPr txBox="1">
            <a:spLocks noChangeArrowheads="1"/>
          </p:cNvSpPr>
          <p:nvPr/>
        </p:nvSpPr>
        <p:spPr bwMode="auto">
          <a:xfrm>
            <a:off x="6958599" y="6298162"/>
            <a:ext cx="1381285"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399" b="0" dirty="0"/>
              <a:t>Data out [31:0]</a:t>
            </a:r>
          </a:p>
        </p:txBody>
      </p:sp>
      <p:sp>
        <p:nvSpPr>
          <p:cNvPr id="25" name="TextBox 47">
            <a:extLst>
              <a:ext uri="{FF2B5EF4-FFF2-40B4-BE49-F238E27FC236}">
                <a16:creationId xmlns:a16="http://schemas.microsoft.com/office/drawing/2014/main" id="{827D553E-A70D-48F2-B95B-AF9BCB129862}"/>
              </a:ext>
            </a:extLst>
          </p:cNvPr>
          <p:cNvSpPr txBox="1">
            <a:spLocks noChangeArrowheads="1"/>
          </p:cNvSpPr>
          <p:nvPr/>
        </p:nvSpPr>
        <p:spPr bwMode="auto">
          <a:xfrm>
            <a:off x="9296434" y="4224285"/>
            <a:ext cx="2020101"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Memory cells</a:t>
            </a:r>
          </a:p>
        </p:txBody>
      </p:sp>
      <p:sp>
        <p:nvSpPr>
          <p:cNvPr id="26" name="Left Brace 25">
            <a:extLst>
              <a:ext uri="{FF2B5EF4-FFF2-40B4-BE49-F238E27FC236}">
                <a16:creationId xmlns:a16="http://schemas.microsoft.com/office/drawing/2014/main" id="{8B794A3D-9160-4B96-9E18-06D5AEABBD1C}"/>
              </a:ext>
            </a:extLst>
          </p:cNvPr>
          <p:cNvSpPr/>
          <p:nvPr/>
        </p:nvSpPr>
        <p:spPr bwMode="auto">
          <a:xfrm rot="5400000">
            <a:off x="7428346" y="1660026"/>
            <a:ext cx="182492" cy="3117936"/>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799" dirty="0">
              <a:cs typeface="Arial" charset="0"/>
            </a:endParaRPr>
          </a:p>
        </p:txBody>
      </p:sp>
      <p:sp>
        <p:nvSpPr>
          <p:cNvPr id="27" name="TextBox 49">
            <a:extLst>
              <a:ext uri="{FF2B5EF4-FFF2-40B4-BE49-F238E27FC236}">
                <a16:creationId xmlns:a16="http://schemas.microsoft.com/office/drawing/2014/main" id="{9A45C749-9785-4FB9-BDB3-232A95529AB0}"/>
              </a:ext>
            </a:extLst>
          </p:cNvPr>
          <p:cNvSpPr txBox="1">
            <a:spLocks noChangeArrowheads="1"/>
          </p:cNvSpPr>
          <p:nvPr/>
        </p:nvSpPr>
        <p:spPr bwMode="auto">
          <a:xfrm>
            <a:off x="6984553" y="2821484"/>
            <a:ext cx="1070226"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399" b="0" dirty="0"/>
              <a:t>One word </a:t>
            </a:r>
          </a:p>
        </p:txBody>
      </p:sp>
      <p:sp>
        <p:nvSpPr>
          <p:cNvPr id="28" name="TextBox 42">
            <a:extLst>
              <a:ext uri="{FF2B5EF4-FFF2-40B4-BE49-F238E27FC236}">
                <a16:creationId xmlns:a16="http://schemas.microsoft.com/office/drawing/2014/main" id="{11E60CAC-0C56-4605-BFD1-98414D56B63A}"/>
              </a:ext>
            </a:extLst>
          </p:cNvPr>
          <p:cNvSpPr txBox="1">
            <a:spLocks noChangeArrowheads="1"/>
          </p:cNvSpPr>
          <p:nvPr/>
        </p:nvSpPr>
        <p:spPr bwMode="auto">
          <a:xfrm>
            <a:off x="3606307" y="3832889"/>
            <a:ext cx="1698576"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dirty="0"/>
              <a:t>Address bus</a:t>
            </a:r>
          </a:p>
        </p:txBody>
      </p:sp>
      <p:sp>
        <p:nvSpPr>
          <p:cNvPr id="29" name="TextBox 28">
            <a:extLst>
              <a:ext uri="{FF2B5EF4-FFF2-40B4-BE49-F238E27FC236}">
                <a16:creationId xmlns:a16="http://schemas.microsoft.com/office/drawing/2014/main" id="{DC214603-B265-4C40-8A0F-0319226B1C10}"/>
              </a:ext>
            </a:extLst>
          </p:cNvPr>
          <p:cNvSpPr txBox="1"/>
          <p:nvPr/>
        </p:nvSpPr>
        <p:spPr>
          <a:xfrm>
            <a:off x="6831610" y="3918015"/>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0" name="TextBox 29">
            <a:extLst>
              <a:ext uri="{FF2B5EF4-FFF2-40B4-BE49-F238E27FC236}">
                <a16:creationId xmlns:a16="http://schemas.microsoft.com/office/drawing/2014/main" id="{76002561-1E86-4D20-A100-2D00A3CC82C1}"/>
              </a:ext>
            </a:extLst>
          </p:cNvPr>
          <p:cNvSpPr txBox="1"/>
          <p:nvPr/>
        </p:nvSpPr>
        <p:spPr>
          <a:xfrm>
            <a:off x="6826225" y="4392094"/>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1" name="TextBox 30">
            <a:extLst>
              <a:ext uri="{FF2B5EF4-FFF2-40B4-BE49-F238E27FC236}">
                <a16:creationId xmlns:a16="http://schemas.microsoft.com/office/drawing/2014/main" id="{BFC31450-59D9-4125-8EE9-A89499C60DFD}"/>
              </a:ext>
            </a:extLst>
          </p:cNvPr>
          <p:cNvSpPr txBox="1"/>
          <p:nvPr/>
        </p:nvSpPr>
        <p:spPr>
          <a:xfrm>
            <a:off x="6827845" y="4149289"/>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2" name="TextBox 31">
            <a:extLst>
              <a:ext uri="{FF2B5EF4-FFF2-40B4-BE49-F238E27FC236}">
                <a16:creationId xmlns:a16="http://schemas.microsoft.com/office/drawing/2014/main" id="{51543D47-783A-4F86-90CB-00318299D20E}"/>
              </a:ext>
            </a:extLst>
          </p:cNvPr>
          <p:cNvSpPr txBox="1"/>
          <p:nvPr/>
        </p:nvSpPr>
        <p:spPr>
          <a:xfrm>
            <a:off x="8359079" y="3914504"/>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3" name="TextBox 32">
            <a:extLst>
              <a:ext uri="{FF2B5EF4-FFF2-40B4-BE49-F238E27FC236}">
                <a16:creationId xmlns:a16="http://schemas.microsoft.com/office/drawing/2014/main" id="{3D8C165D-C90A-4877-BB29-DF1AFB4EBE27}"/>
              </a:ext>
            </a:extLst>
          </p:cNvPr>
          <p:cNvSpPr txBox="1"/>
          <p:nvPr/>
        </p:nvSpPr>
        <p:spPr>
          <a:xfrm>
            <a:off x="8353694" y="4388583"/>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4" name="TextBox 33">
            <a:extLst>
              <a:ext uri="{FF2B5EF4-FFF2-40B4-BE49-F238E27FC236}">
                <a16:creationId xmlns:a16="http://schemas.microsoft.com/office/drawing/2014/main" id="{46D5100C-3617-4132-A3AA-6785C47145DA}"/>
              </a:ext>
            </a:extLst>
          </p:cNvPr>
          <p:cNvSpPr txBox="1"/>
          <p:nvPr/>
        </p:nvSpPr>
        <p:spPr>
          <a:xfrm>
            <a:off x="8355314" y="4145778"/>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grpSp>
        <p:nvGrpSpPr>
          <p:cNvPr id="35" name="Group 34">
            <a:extLst>
              <a:ext uri="{FF2B5EF4-FFF2-40B4-BE49-F238E27FC236}">
                <a16:creationId xmlns:a16="http://schemas.microsoft.com/office/drawing/2014/main" id="{3DDB111A-8279-4A90-BFE5-A3B458C44CE7}"/>
              </a:ext>
            </a:extLst>
          </p:cNvPr>
          <p:cNvGrpSpPr/>
          <p:nvPr/>
        </p:nvGrpSpPr>
        <p:grpSpPr>
          <a:xfrm>
            <a:off x="7421889" y="4169516"/>
            <a:ext cx="450956" cy="387798"/>
            <a:chOff x="7401867" y="4150800"/>
            <a:chExt cx="450956" cy="387798"/>
          </a:xfrm>
        </p:grpSpPr>
        <p:sp>
          <p:nvSpPr>
            <p:cNvPr id="36" name="TextBox 35">
              <a:extLst>
                <a:ext uri="{FF2B5EF4-FFF2-40B4-BE49-F238E27FC236}">
                  <a16:creationId xmlns:a16="http://schemas.microsoft.com/office/drawing/2014/main" id="{5D12BCCE-7424-4F3D-8831-42A762C74207}"/>
                </a:ext>
              </a:extLst>
            </p:cNvPr>
            <p:cNvSpPr txBox="1"/>
            <p:nvPr/>
          </p:nvSpPr>
          <p:spPr>
            <a:xfrm>
              <a:off x="7401867" y="4150800"/>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7" name="TextBox 36">
              <a:extLst>
                <a:ext uri="{FF2B5EF4-FFF2-40B4-BE49-F238E27FC236}">
                  <a16:creationId xmlns:a16="http://schemas.microsoft.com/office/drawing/2014/main" id="{508781C2-A6AE-41E8-AF62-A26EBFA469AE}"/>
                </a:ext>
              </a:extLst>
            </p:cNvPr>
            <p:cNvSpPr txBox="1"/>
            <p:nvPr/>
          </p:nvSpPr>
          <p:spPr>
            <a:xfrm>
              <a:off x="7580043" y="4150800"/>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8" name="TextBox 37">
              <a:extLst>
                <a:ext uri="{FF2B5EF4-FFF2-40B4-BE49-F238E27FC236}">
                  <a16:creationId xmlns:a16="http://schemas.microsoft.com/office/drawing/2014/main" id="{45B9FE24-235F-45C1-BADE-C3E81A784A7A}"/>
                </a:ext>
              </a:extLst>
            </p:cNvPr>
            <p:cNvSpPr txBox="1"/>
            <p:nvPr/>
          </p:nvSpPr>
          <p:spPr>
            <a:xfrm>
              <a:off x="7756643" y="4150800"/>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grpSp>
    </p:spTree>
    <p:extLst>
      <p:ext uri="{BB962C8B-B14F-4D97-AF65-F5344CB8AC3E}">
        <p14:creationId xmlns:p14="http://schemas.microsoft.com/office/powerpoint/2010/main" val="7988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5DF154-2470-4B85-8EAB-CDF71C3C8E93}"/>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4D077EFF-C159-40E8-890F-5B3EBFB788A1}"/>
              </a:ext>
            </a:extLst>
          </p:cNvPr>
          <p:cNvSpPr/>
          <p:nvPr/>
        </p:nvSpPr>
        <p:spPr>
          <a:xfrm>
            <a:off x="5106010" y="2967335"/>
            <a:ext cx="198002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DRAM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230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DRAM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A DRAM cell is typically made up of three or even one transistor.</a:t>
            </a:r>
          </a:p>
          <a:p>
            <a:pPr lvl="1"/>
            <a:r>
              <a:rPr lang="en-US" dirty="0"/>
              <a:t>A single bit is stored in one capacitor.</a:t>
            </a:r>
          </a:p>
          <a:p>
            <a:pPr lvl="1"/>
            <a:r>
              <a:rPr lang="en-US" dirty="0"/>
              <a:t>Access to the bit is controlled by a single access transistor, which is gated by the word line (select).</a:t>
            </a:r>
          </a:p>
          <a:p>
            <a:pPr lvl="1"/>
            <a:r>
              <a:rPr lang="en-US" dirty="0"/>
              <a:t>As in SRAM, data are read in and out through the bit line.</a:t>
            </a:r>
          </a:p>
        </p:txBody>
      </p:sp>
      <p:grpSp>
        <p:nvGrpSpPr>
          <p:cNvPr id="4" name="Group 3">
            <a:extLst>
              <a:ext uri="{FF2B5EF4-FFF2-40B4-BE49-F238E27FC236}">
                <a16:creationId xmlns:a16="http://schemas.microsoft.com/office/drawing/2014/main" id="{54EB5E4E-7275-432B-8FF6-6000D1B6232C}"/>
              </a:ext>
            </a:extLst>
          </p:cNvPr>
          <p:cNvGrpSpPr/>
          <p:nvPr/>
        </p:nvGrpSpPr>
        <p:grpSpPr>
          <a:xfrm>
            <a:off x="4142150" y="3705127"/>
            <a:ext cx="3907699" cy="2190635"/>
            <a:chOff x="2772501" y="3679727"/>
            <a:chExt cx="3907699" cy="2190635"/>
          </a:xfrm>
        </p:grpSpPr>
        <p:cxnSp>
          <p:nvCxnSpPr>
            <p:cNvPr id="5" name="Straight Connector 5">
              <a:extLst>
                <a:ext uri="{FF2B5EF4-FFF2-40B4-BE49-F238E27FC236}">
                  <a16:creationId xmlns:a16="http://schemas.microsoft.com/office/drawing/2014/main" id="{3538D067-70A4-496C-B3AD-0F8799EE0A5D}"/>
                </a:ext>
              </a:extLst>
            </p:cNvPr>
            <p:cNvCxnSpPr>
              <a:cxnSpLocks noChangeShapeType="1"/>
            </p:cNvCxnSpPr>
            <p:nvPr/>
          </p:nvCxnSpPr>
          <p:spPr bwMode="auto">
            <a:xfrm flipV="1">
              <a:off x="4496461" y="3679727"/>
              <a:ext cx="0" cy="207881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4">
              <a:extLst>
                <a:ext uri="{FF2B5EF4-FFF2-40B4-BE49-F238E27FC236}">
                  <a16:creationId xmlns:a16="http://schemas.microsoft.com/office/drawing/2014/main" id="{76D026EA-22B1-401E-95B6-4A675F433900}"/>
                </a:ext>
              </a:extLst>
            </p:cNvPr>
            <p:cNvCxnSpPr>
              <a:cxnSpLocks noChangeShapeType="1"/>
            </p:cNvCxnSpPr>
            <p:nvPr/>
          </p:nvCxnSpPr>
          <p:spPr bwMode="auto">
            <a:xfrm>
              <a:off x="4735489" y="4089141"/>
              <a:ext cx="1944711"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 name="Arc 6">
              <a:extLst>
                <a:ext uri="{FF2B5EF4-FFF2-40B4-BE49-F238E27FC236}">
                  <a16:creationId xmlns:a16="http://schemas.microsoft.com/office/drawing/2014/main" id="{B97D7B58-130D-4091-8159-C0ED8163E96D}"/>
                </a:ext>
              </a:extLst>
            </p:cNvPr>
            <p:cNvSpPr/>
            <p:nvPr/>
          </p:nvSpPr>
          <p:spPr bwMode="auto">
            <a:xfrm rot="16200000">
              <a:off x="4323757" y="3850378"/>
              <a:ext cx="347526" cy="475939"/>
            </a:xfrm>
            <a:prstGeom prst="arc">
              <a:avLst>
                <a:gd name="adj1" fmla="val 16200000"/>
                <a:gd name="adj2" fmla="val 5539287"/>
              </a:avLst>
            </a:prstGeom>
            <a:noFill/>
            <a:ln w="19050" cap="flat" cmpd="sng" algn="ctr">
              <a:solidFill>
                <a:schemeClr val="tx1"/>
              </a:solidFill>
              <a:prstDash val="solid"/>
              <a:round/>
              <a:headEnd type="none" w="med" len="med"/>
              <a:tailEnd type="none" w="med" len="med"/>
            </a:ln>
            <a:effectLst/>
          </p:spPr>
          <p:txBody>
            <a:bodyPr wrap="none" anchor="ctr"/>
            <a:lstStyle/>
            <a:p>
              <a:pPr algn="ctr">
                <a:defRPr/>
              </a:pPr>
              <a:endParaRPr lang="en-GB" sz="1799" dirty="0"/>
            </a:p>
          </p:txBody>
        </p:sp>
        <p:cxnSp>
          <p:nvCxnSpPr>
            <p:cNvPr id="8" name="Straight Connector 10">
              <a:extLst>
                <a:ext uri="{FF2B5EF4-FFF2-40B4-BE49-F238E27FC236}">
                  <a16:creationId xmlns:a16="http://schemas.microsoft.com/office/drawing/2014/main" id="{5491A59B-7C5F-4A10-9E1C-395F90950766}"/>
                </a:ext>
              </a:extLst>
            </p:cNvPr>
            <p:cNvCxnSpPr>
              <a:cxnSpLocks noChangeShapeType="1"/>
            </p:cNvCxnSpPr>
            <p:nvPr/>
          </p:nvCxnSpPr>
          <p:spPr bwMode="auto">
            <a:xfrm>
              <a:off x="3176521" y="4089141"/>
              <a:ext cx="108302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26">
              <a:extLst>
                <a:ext uri="{FF2B5EF4-FFF2-40B4-BE49-F238E27FC236}">
                  <a16:creationId xmlns:a16="http://schemas.microsoft.com/office/drawing/2014/main" id="{CC182D0F-F761-4107-9385-D8F8776B16FD}"/>
                </a:ext>
              </a:extLst>
            </p:cNvPr>
            <p:cNvCxnSpPr>
              <a:cxnSpLocks noChangeShapeType="1"/>
            </p:cNvCxnSpPr>
            <p:nvPr/>
          </p:nvCxnSpPr>
          <p:spPr bwMode="auto">
            <a:xfrm flipV="1">
              <a:off x="5905243" y="4892400"/>
              <a:ext cx="1059" cy="3240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27">
              <a:extLst>
                <a:ext uri="{FF2B5EF4-FFF2-40B4-BE49-F238E27FC236}">
                  <a16:creationId xmlns:a16="http://schemas.microsoft.com/office/drawing/2014/main" id="{94E6DA78-A895-46DE-B245-94A2F05500C9}"/>
                </a:ext>
              </a:extLst>
            </p:cNvPr>
            <p:cNvCxnSpPr>
              <a:cxnSpLocks noChangeShapeType="1"/>
            </p:cNvCxnSpPr>
            <p:nvPr/>
          </p:nvCxnSpPr>
          <p:spPr bwMode="auto">
            <a:xfrm>
              <a:off x="5477955" y="5216568"/>
              <a:ext cx="8566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1" name="Arc 10">
              <a:extLst>
                <a:ext uri="{FF2B5EF4-FFF2-40B4-BE49-F238E27FC236}">
                  <a16:creationId xmlns:a16="http://schemas.microsoft.com/office/drawing/2014/main" id="{CF8AD433-B134-46CD-82AA-14D1D208E54B}"/>
                </a:ext>
              </a:extLst>
            </p:cNvPr>
            <p:cNvSpPr/>
            <p:nvPr/>
          </p:nvSpPr>
          <p:spPr bwMode="auto">
            <a:xfrm rot="16200000">
              <a:off x="5784108" y="5015144"/>
              <a:ext cx="269770" cy="831308"/>
            </a:xfrm>
            <a:prstGeom prst="arc">
              <a:avLst>
                <a:gd name="adj1" fmla="val 16200000"/>
                <a:gd name="adj2" fmla="val 5443360"/>
              </a:avLst>
            </a:prstGeom>
            <a:noFill/>
            <a:ln w="38100" cap="flat" cmpd="sng" algn="ctr">
              <a:solidFill>
                <a:schemeClr val="tx1"/>
              </a:solidFill>
              <a:prstDash val="solid"/>
              <a:round/>
              <a:headEnd type="none" w="med" len="med"/>
              <a:tailEnd type="none" w="med" len="med"/>
            </a:ln>
            <a:effectLst/>
          </p:spPr>
          <p:txBody>
            <a:bodyPr wrap="none" anchor="ctr"/>
            <a:lstStyle/>
            <a:p>
              <a:pPr algn="ctr">
                <a:defRPr/>
              </a:pPr>
              <a:endParaRPr lang="en-GB" sz="1799" dirty="0"/>
            </a:p>
          </p:txBody>
        </p:sp>
        <p:cxnSp>
          <p:nvCxnSpPr>
            <p:cNvPr id="12" name="Straight Connector 30">
              <a:extLst>
                <a:ext uri="{FF2B5EF4-FFF2-40B4-BE49-F238E27FC236}">
                  <a16:creationId xmlns:a16="http://schemas.microsoft.com/office/drawing/2014/main" id="{65EBD282-9329-43B2-BDAE-83C8E1957AD7}"/>
                </a:ext>
              </a:extLst>
            </p:cNvPr>
            <p:cNvCxnSpPr>
              <a:cxnSpLocks noChangeShapeType="1"/>
            </p:cNvCxnSpPr>
            <p:nvPr/>
          </p:nvCxnSpPr>
          <p:spPr bwMode="auto">
            <a:xfrm flipV="1">
              <a:off x="5905243" y="5295913"/>
              <a:ext cx="0" cy="47289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32">
              <a:extLst>
                <a:ext uri="{FF2B5EF4-FFF2-40B4-BE49-F238E27FC236}">
                  <a16:creationId xmlns:a16="http://schemas.microsoft.com/office/drawing/2014/main" id="{002A0941-71FB-4C84-8D10-B396247F0091}"/>
                </a:ext>
              </a:extLst>
            </p:cNvPr>
            <p:cNvCxnSpPr>
              <a:cxnSpLocks noChangeShapeType="1"/>
            </p:cNvCxnSpPr>
            <p:nvPr/>
          </p:nvCxnSpPr>
          <p:spPr bwMode="auto">
            <a:xfrm>
              <a:off x="5581604" y="5768802"/>
              <a:ext cx="640934"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34">
              <a:extLst>
                <a:ext uri="{FF2B5EF4-FFF2-40B4-BE49-F238E27FC236}">
                  <a16:creationId xmlns:a16="http://schemas.microsoft.com/office/drawing/2014/main" id="{5279A579-57B9-4226-B2E1-FF52F2BF1ED7}"/>
                </a:ext>
              </a:extLst>
            </p:cNvPr>
            <p:cNvCxnSpPr>
              <a:cxnSpLocks noChangeShapeType="1"/>
            </p:cNvCxnSpPr>
            <p:nvPr/>
          </p:nvCxnSpPr>
          <p:spPr bwMode="auto">
            <a:xfrm>
              <a:off x="5689484" y="5870362"/>
              <a:ext cx="437864"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5" name="TextBox 6">
              <a:extLst>
                <a:ext uri="{FF2B5EF4-FFF2-40B4-BE49-F238E27FC236}">
                  <a16:creationId xmlns:a16="http://schemas.microsoft.com/office/drawing/2014/main" id="{AA2747E5-063D-47FB-9948-1FEA47CFD3A4}"/>
                </a:ext>
              </a:extLst>
            </p:cNvPr>
            <p:cNvSpPr txBox="1">
              <a:spLocks noChangeArrowheads="1"/>
            </p:cNvSpPr>
            <p:nvPr/>
          </p:nvSpPr>
          <p:spPr bwMode="auto">
            <a:xfrm>
              <a:off x="3819821" y="5529213"/>
              <a:ext cx="640934"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399" dirty="0"/>
                <a:t>bit</a:t>
              </a:r>
            </a:p>
          </p:txBody>
        </p:sp>
        <p:sp>
          <p:nvSpPr>
            <p:cNvPr id="16" name="TextBox 28">
              <a:extLst>
                <a:ext uri="{FF2B5EF4-FFF2-40B4-BE49-F238E27FC236}">
                  <a16:creationId xmlns:a16="http://schemas.microsoft.com/office/drawing/2014/main" id="{63D47E1C-DA25-445C-B003-FE533F3186A4}"/>
                </a:ext>
              </a:extLst>
            </p:cNvPr>
            <p:cNvSpPr txBox="1">
              <a:spLocks noChangeArrowheads="1"/>
            </p:cNvSpPr>
            <p:nvPr/>
          </p:nvSpPr>
          <p:spPr bwMode="auto">
            <a:xfrm>
              <a:off x="2772501" y="4127227"/>
              <a:ext cx="1224753"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dirty="0"/>
                <a:t>select</a:t>
              </a:r>
            </a:p>
          </p:txBody>
        </p:sp>
        <p:cxnSp>
          <p:nvCxnSpPr>
            <p:cNvPr id="17" name="Straight Connector 16">
              <a:extLst>
                <a:ext uri="{FF2B5EF4-FFF2-40B4-BE49-F238E27FC236}">
                  <a16:creationId xmlns:a16="http://schemas.microsoft.com/office/drawing/2014/main" id="{C576831A-1F58-48BF-A83C-FA07A179ADA5}"/>
                </a:ext>
              </a:extLst>
            </p:cNvPr>
            <p:cNvCxnSpPr/>
            <p:nvPr/>
          </p:nvCxnSpPr>
          <p:spPr bwMode="auto">
            <a:xfrm flipV="1">
              <a:off x="5011533" y="4746529"/>
              <a:ext cx="0" cy="14599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580E9D95-BEB8-486A-BED0-D940E311419B}"/>
                </a:ext>
              </a:extLst>
            </p:cNvPr>
            <p:cNvCxnSpPr/>
            <p:nvPr/>
          </p:nvCxnSpPr>
          <p:spPr bwMode="auto">
            <a:xfrm flipV="1">
              <a:off x="5388054" y="4746529"/>
              <a:ext cx="0" cy="145993"/>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45B4E8E-423E-488D-812A-0BB1E8D38B60}"/>
                </a:ext>
              </a:extLst>
            </p:cNvPr>
            <p:cNvCxnSpPr/>
            <p:nvPr/>
          </p:nvCxnSpPr>
          <p:spPr bwMode="auto">
            <a:xfrm>
              <a:off x="4844427" y="4746529"/>
              <a:ext cx="734004"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D805E2D-3142-4FCE-A605-42E6640C426A}"/>
                </a:ext>
              </a:extLst>
            </p:cNvPr>
            <p:cNvCxnSpPr/>
            <p:nvPr/>
          </p:nvCxnSpPr>
          <p:spPr bwMode="auto">
            <a:xfrm>
              <a:off x="4939613" y="4600536"/>
              <a:ext cx="543629" cy="0"/>
            </a:xfrm>
            <a:prstGeom prst="line">
              <a:avLst/>
            </a:prstGeom>
            <a:noFill/>
            <a:ln w="38100" cap="flat" cmpd="sng" algn="ctr">
              <a:solidFill>
                <a:schemeClr val="tx1">
                  <a:lumMod val="85000"/>
                  <a:lumOff val="1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3CEA9721-B1F9-4D83-B349-52674831D704}"/>
                </a:ext>
              </a:extLst>
            </p:cNvPr>
            <p:cNvCxnSpPr>
              <a:cxnSpLocks/>
              <a:endCxn id="25" idx="4"/>
            </p:cNvCxnSpPr>
            <p:nvPr/>
          </p:nvCxnSpPr>
          <p:spPr bwMode="auto">
            <a:xfrm flipV="1">
              <a:off x="5210371" y="4124052"/>
              <a:ext cx="0" cy="476484"/>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9E21AEA3-416A-4A41-9B4E-183C182A72E8}"/>
                </a:ext>
              </a:extLst>
            </p:cNvPr>
            <p:cNvCxnSpPr>
              <a:cxnSpLocks/>
              <a:stCxn id="24" idx="6"/>
            </p:cNvCxnSpPr>
            <p:nvPr/>
          </p:nvCxnSpPr>
          <p:spPr bwMode="auto">
            <a:xfrm>
              <a:off x="4548285" y="4892521"/>
              <a:ext cx="461134"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5EB134B-2F6A-491D-BB23-4FF5342199C8}"/>
                </a:ext>
              </a:extLst>
            </p:cNvPr>
            <p:cNvCxnSpPr>
              <a:cxnSpLocks/>
            </p:cNvCxnSpPr>
            <p:nvPr/>
          </p:nvCxnSpPr>
          <p:spPr bwMode="auto">
            <a:xfrm>
              <a:off x="5388054" y="4892520"/>
              <a:ext cx="517189" cy="0"/>
            </a:xfrm>
            <a:prstGeom prst="line">
              <a:avLst/>
            </a:prstGeom>
            <a:noFill/>
            <a:ln w="19050" cap="flat" cmpd="sng" algn="ctr">
              <a:solidFill>
                <a:schemeClr val="tx1">
                  <a:lumMod val="85000"/>
                  <a:lumOff val="15000"/>
                </a:schemeClr>
              </a:solidFill>
              <a:prstDash val="solid"/>
              <a:round/>
              <a:headEnd type="none" w="med" len="med"/>
              <a:tailEnd type="none" w="med" len="med"/>
            </a:ln>
            <a:effectLst/>
          </p:spPr>
        </p:cxnSp>
        <p:sp>
          <p:nvSpPr>
            <p:cNvPr id="24" name="Oval 23">
              <a:extLst>
                <a:ext uri="{FF2B5EF4-FFF2-40B4-BE49-F238E27FC236}">
                  <a16:creationId xmlns:a16="http://schemas.microsoft.com/office/drawing/2014/main" id="{FC4ED78D-39DD-4CE1-9FE8-876AED488614}"/>
                </a:ext>
              </a:extLst>
            </p:cNvPr>
            <p:cNvSpPr/>
            <p:nvPr/>
          </p:nvSpPr>
          <p:spPr bwMode="auto">
            <a:xfrm>
              <a:off x="4450982" y="4856022"/>
              <a:ext cx="97303" cy="72997"/>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sp>
          <p:nvSpPr>
            <p:cNvPr id="25" name="Oval 24">
              <a:extLst>
                <a:ext uri="{FF2B5EF4-FFF2-40B4-BE49-F238E27FC236}">
                  <a16:creationId xmlns:a16="http://schemas.microsoft.com/office/drawing/2014/main" id="{5B8277B8-2E14-4158-A497-1E543E2E5D6B}"/>
                </a:ext>
              </a:extLst>
            </p:cNvPr>
            <p:cNvSpPr/>
            <p:nvPr/>
          </p:nvSpPr>
          <p:spPr bwMode="auto">
            <a:xfrm>
              <a:off x="5161719" y="4052642"/>
              <a:ext cx="97303" cy="71410"/>
            </a:xfrm>
            <a:prstGeom prst="ellipse">
              <a:avLst/>
            </a:prstGeom>
            <a:solidFill>
              <a:schemeClr val="tx1"/>
            </a:solidFill>
            <a:ln w="19050" cap="flat" cmpd="sng" algn="ctr">
              <a:solidFill>
                <a:schemeClr val="tx1">
                  <a:lumMod val="85000"/>
                  <a:lumOff val="15000"/>
                </a:schemeClr>
              </a:solidFill>
              <a:prstDash val="solid"/>
              <a:round/>
              <a:headEnd type="none" w="med" len="med"/>
              <a:tailEnd type="none" w="med" len="med"/>
            </a:ln>
            <a:effectLst/>
          </p:spPr>
          <p:txBody>
            <a:bodyPr wrap="none" anchor="ctr"/>
            <a:lstStyle/>
            <a:p>
              <a:pPr algn="ctr">
                <a:defRPr/>
              </a:pPr>
              <a:endParaRPr lang="en-GB" sz="1799" dirty="0"/>
            </a:p>
          </p:txBody>
        </p:sp>
      </p:grpSp>
    </p:spTree>
    <p:extLst>
      <p:ext uri="{BB962C8B-B14F-4D97-AF65-F5344CB8AC3E}">
        <p14:creationId xmlns:p14="http://schemas.microsoft.com/office/powerpoint/2010/main" val="391580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DRAM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status of the capacitor (charged or uncharged) indicates the bit state (1 or 0).</a:t>
            </a:r>
          </a:p>
          <a:p>
            <a:r>
              <a:rPr lang="en-GB" dirty="0"/>
              <a:t>Access is similar to SRAM but.</a:t>
            </a:r>
          </a:p>
          <a:p>
            <a:pPr lvl="1"/>
            <a:r>
              <a:rPr lang="en-GB" dirty="0"/>
              <a:t>The capacitor is drained on a read and charged (if storing 1) on a write.</a:t>
            </a:r>
          </a:p>
          <a:p>
            <a:pPr lvl="1"/>
            <a:r>
              <a:rPr lang="en-GB" dirty="0"/>
              <a:t>The cell needs to be refreshed (or recharged) periodically since the capacitor leaks its charge.</a:t>
            </a:r>
          </a:p>
          <a:p>
            <a:pPr lvl="2"/>
            <a:r>
              <a:rPr lang="en-GB" dirty="0"/>
              <a:t>For example, every 7.8 ms</a:t>
            </a:r>
          </a:p>
          <a:p>
            <a:r>
              <a:rPr lang="en-GB" dirty="0"/>
              <a:t>DRAM is higher density than SRAM.</a:t>
            </a:r>
          </a:p>
          <a:p>
            <a:pPr lvl="1"/>
            <a:r>
              <a:rPr lang="en-GB" dirty="0"/>
              <a:t>Therefore less expensive</a:t>
            </a:r>
          </a:p>
          <a:p>
            <a:r>
              <a:rPr lang="en-GB" dirty="0"/>
              <a:t>DRAM can be categorized according to its synchronization and data rate.</a:t>
            </a:r>
          </a:p>
          <a:p>
            <a:pPr lvl="1"/>
            <a:r>
              <a:rPr lang="en-GB" dirty="0"/>
              <a:t>Most DRAM is now synchronous (SDRAM), so it has a clock, rather than asynchronous.</a:t>
            </a:r>
          </a:p>
          <a:p>
            <a:pPr lvl="1"/>
            <a:r>
              <a:rPr lang="en-GB" dirty="0"/>
              <a:t>Double data rate (DDR) DRAM transfers data on both the rising and falling clock edges.</a:t>
            </a:r>
            <a:endParaRPr lang="en-US" dirty="0"/>
          </a:p>
        </p:txBody>
      </p:sp>
    </p:spTree>
    <p:extLst>
      <p:ext uri="{BB962C8B-B14F-4D97-AF65-F5344CB8AC3E}">
        <p14:creationId xmlns:p14="http://schemas.microsoft.com/office/powerpoint/2010/main" val="60183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DRAM Organization</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292847" cy="4948335"/>
          </a:xfrm>
        </p:spPr>
        <p:txBody>
          <a:bodyPr/>
          <a:lstStyle/>
          <a:p>
            <a:r>
              <a:rPr lang="en-US" dirty="0"/>
              <a:t>DRAM cells are organized into arrays.</a:t>
            </a:r>
          </a:p>
          <a:p>
            <a:pPr lvl="1"/>
            <a:r>
              <a:rPr lang="en-US" dirty="0"/>
              <a:t>A whole row is accessed at once.</a:t>
            </a:r>
          </a:p>
          <a:p>
            <a:pPr lvl="1"/>
            <a:r>
              <a:rPr lang="en-US" dirty="0"/>
              <a:t>But only one bit is read out of the row.</a:t>
            </a:r>
          </a:p>
          <a:p>
            <a:r>
              <a:rPr lang="en-US" dirty="0"/>
              <a:t>Multiple arrays are grouped into banks.</a:t>
            </a:r>
          </a:p>
          <a:p>
            <a:pPr lvl="1"/>
            <a:r>
              <a:rPr lang="en-US" dirty="0"/>
              <a:t>All arrays in a bank are accessed simultaneously.</a:t>
            </a:r>
          </a:p>
          <a:p>
            <a:pPr lvl="1"/>
            <a:r>
              <a:rPr lang="en-US" dirty="0"/>
              <a:t>A bank with N arrays provides N bits per access.</a:t>
            </a:r>
          </a:p>
        </p:txBody>
      </p:sp>
      <p:sp>
        <p:nvSpPr>
          <p:cNvPr id="4" name="Slide Number Placeholder 3">
            <a:extLst>
              <a:ext uri="{FF2B5EF4-FFF2-40B4-BE49-F238E27FC236}">
                <a16:creationId xmlns:a16="http://schemas.microsoft.com/office/drawing/2014/main" id="{6F3CD84D-DB58-471C-8627-06074E4C9EBA}"/>
              </a:ext>
            </a:extLst>
          </p:cNvPr>
          <p:cNvSpPr txBox="1">
            <a:spLocks/>
          </p:cNvSpPr>
          <p:nvPr/>
        </p:nvSpPr>
        <p:spPr>
          <a:xfrm>
            <a:off x="9347200" y="6356350"/>
            <a:ext cx="28448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fld id="{E86F5348-C6BE-A44A-A3BB-9EBD293A3EDB}" type="slidenum">
              <a:rPr lang="en-US" smtClean="0"/>
              <a:pPr/>
              <a:t>17</a:t>
            </a:fld>
            <a:endParaRPr lang="en-US" dirty="0"/>
          </a:p>
        </p:txBody>
      </p:sp>
      <p:grpSp>
        <p:nvGrpSpPr>
          <p:cNvPr id="5" name="Group 4">
            <a:extLst>
              <a:ext uri="{FF2B5EF4-FFF2-40B4-BE49-F238E27FC236}">
                <a16:creationId xmlns:a16="http://schemas.microsoft.com/office/drawing/2014/main" id="{15E5DF73-D231-4A54-8336-01157390B3E3}"/>
              </a:ext>
            </a:extLst>
          </p:cNvPr>
          <p:cNvGrpSpPr/>
          <p:nvPr/>
        </p:nvGrpSpPr>
        <p:grpSpPr>
          <a:xfrm>
            <a:off x="5663460" y="1386533"/>
            <a:ext cx="6009428" cy="4657803"/>
            <a:chOff x="5663460" y="1386533"/>
            <a:chExt cx="6009428" cy="4657803"/>
          </a:xfrm>
        </p:grpSpPr>
        <p:sp>
          <p:nvSpPr>
            <p:cNvPr id="6" name="Rectangle 5">
              <a:extLst>
                <a:ext uri="{FF2B5EF4-FFF2-40B4-BE49-F238E27FC236}">
                  <a16:creationId xmlns:a16="http://schemas.microsoft.com/office/drawing/2014/main" id="{695AFE79-6921-4C9F-8406-D89E7E5B4521}"/>
                </a:ext>
              </a:extLst>
            </p:cNvPr>
            <p:cNvSpPr/>
            <p:nvPr/>
          </p:nvSpPr>
          <p:spPr bwMode="auto">
            <a:xfrm>
              <a:off x="8281059" y="5053445"/>
              <a:ext cx="2959289" cy="3780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799" dirty="0">
                  <a:cs typeface="Arial" charset="0"/>
                </a:rPr>
                <a:t>Column decoder</a:t>
              </a:r>
            </a:p>
          </p:txBody>
        </p:sp>
        <p:sp>
          <p:nvSpPr>
            <p:cNvPr id="7" name="Rectangle 6">
              <a:extLst>
                <a:ext uri="{FF2B5EF4-FFF2-40B4-BE49-F238E27FC236}">
                  <a16:creationId xmlns:a16="http://schemas.microsoft.com/office/drawing/2014/main" id="{4113294A-0EA1-4BDD-8FE1-50E9B2E2CF38}"/>
                </a:ext>
              </a:extLst>
            </p:cNvPr>
            <p:cNvSpPr/>
            <p:nvPr/>
          </p:nvSpPr>
          <p:spPr bwMode="auto">
            <a:xfrm>
              <a:off x="8542260" y="1910858"/>
              <a:ext cx="3130628" cy="2135940"/>
            </a:xfrm>
            <a:prstGeom prst="rect">
              <a:avLst/>
            </a:prstGeom>
            <a:solidFill>
              <a:schemeClr val="accent3">
                <a:lumMod val="20000"/>
                <a:lumOff val="80000"/>
              </a:schemeClr>
            </a:solidFill>
            <a:ln w="19050" cap="flat" cmpd="sng" algn="ctr">
              <a:solidFill>
                <a:schemeClr val="tx1">
                  <a:lumMod val="75000"/>
                  <a:lumOff val="25000"/>
                </a:schemeClr>
              </a:solidFill>
              <a:prstDash val="sysDot"/>
              <a:round/>
              <a:headEnd type="none" w="med" len="med"/>
              <a:tailEnd type="none" w="med" len="med"/>
            </a:ln>
            <a:effectLst/>
          </p:spPr>
          <p:txBody>
            <a:bodyPr wrap="none" anchor="ctr"/>
            <a:lstStyle/>
            <a:p>
              <a:pPr algn="ctr">
                <a:defRPr/>
              </a:pPr>
              <a:endParaRPr lang="en-GB" sz="1799" dirty="0">
                <a:cs typeface="Arial" charset="0"/>
              </a:endParaRPr>
            </a:p>
          </p:txBody>
        </p:sp>
        <p:sp>
          <p:nvSpPr>
            <p:cNvPr id="8" name="Rectangle 7">
              <a:extLst>
                <a:ext uri="{FF2B5EF4-FFF2-40B4-BE49-F238E27FC236}">
                  <a16:creationId xmlns:a16="http://schemas.microsoft.com/office/drawing/2014/main" id="{303716A4-D466-4F78-9931-B1230E1754CB}"/>
                </a:ext>
              </a:extLst>
            </p:cNvPr>
            <p:cNvSpPr/>
            <p:nvPr/>
          </p:nvSpPr>
          <p:spPr bwMode="auto">
            <a:xfrm>
              <a:off x="8398260" y="2018858"/>
              <a:ext cx="3130628" cy="2135940"/>
            </a:xfrm>
            <a:prstGeom prst="rect">
              <a:avLst/>
            </a:prstGeom>
            <a:solidFill>
              <a:schemeClr val="accent3">
                <a:lumMod val="20000"/>
                <a:lumOff val="80000"/>
              </a:schemeClr>
            </a:solidFill>
            <a:ln w="19050" cap="flat" cmpd="sng" algn="ctr">
              <a:solidFill>
                <a:schemeClr val="tx1">
                  <a:lumMod val="75000"/>
                  <a:lumOff val="25000"/>
                </a:schemeClr>
              </a:solidFill>
              <a:prstDash val="sysDot"/>
              <a:round/>
              <a:headEnd type="none" w="med" len="med"/>
              <a:tailEnd type="none" w="med" len="med"/>
            </a:ln>
            <a:effectLst/>
          </p:spPr>
          <p:txBody>
            <a:bodyPr wrap="none" anchor="ctr"/>
            <a:lstStyle/>
            <a:p>
              <a:pPr algn="ctr">
                <a:defRPr/>
              </a:pPr>
              <a:endParaRPr lang="en-GB" sz="1799" dirty="0">
                <a:cs typeface="Arial" charset="0"/>
              </a:endParaRPr>
            </a:p>
          </p:txBody>
        </p:sp>
        <p:sp>
          <p:nvSpPr>
            <p:cNvPr id="9" name="Rectangle 8">
              <a:extLst>
                <a:ext uri="{FF2B5EF4-FFF2-40B4-BE49-F238E27FC236}">
                  <a16:creationId xmlns:a16="http://schemas.microsoft.com/office/drawing/2014/main" id="{0C68902E-85CC-433D-A2A5-97EE51238747}"/>
                </a:ext>
              </a:extLst>
            </p:cNvPr>
            <p:cNvSpPr/>
            <p:nvPr/>
          </p:nvSpPr>
          <p:spPr bwMode="auto">
            <a:xfrm>
              <a:off x="8254260" y="2126858"/>
              <a:ext cx="3130628" cy="2135940"/>
            </a:xfrm>
            <a:prstGeom prst="rect">
              <a:avLst/>
            </a:prstGeom>
            <a:solidFill>
              <a:schemeClr val="accent3">
                <a:lumMod val="20000"/>
                <a:lumOff val="80000"/>
              </a:schemeClr>
            </a:solidFill>
            <a:ln w="19050" cap="flat" cmpd="sng" algn="ctr">
              <a:solidFill>
                <a:schemeClr val="tx1">
                  <a:lumMod val="75000"/>
                  <a:lumOff val="25000"/>
                </a:schemeClr>
              </a:solidFill>
              <a:prstDash val="sysDot"/>
              <a:round/>
              <a:headEnd type="none" w="med" len="med"/>
              <a:tailEnd type="none" w="med" len="med"/>
            </a:ln>
            <a:effectLst/>
          </p:spPr>
          <p:txBody>
            <a:bodyPr wrap="none" anchor="ctr"/>
            <a:lstStyle/>
            <a:p>
              <a:pPr algn="ctr">
                <a:defRPr/>
              </a:pPr>
              <a:endParaRPr lang="en-GB" sz="1799" dirty="0">
                <a:cs typeface="Arial" charset="0"/>
              </a:endParaRPr>
            </a:p>
          </p:txBody>
        </p:sp>
        <p:sp>
          <p:nvSpPr>
            <p:cNvPr id="10" name="Rectangle 9">
              <a:extLst>
                <a:ext uri="{FF2B5EF4-FFF2-40B4-BE49-F238E27FC236}">
                  <a16:creationId xmlns:a16="http://schemas.microsoft.com/office/drawing/2014/main" id="{56AE3753-FC8A-499E-A02B-7D98FF9E7603}"/>
                </a:ext>
              </a:extLst>
            </p:cNvPr>
            <p:cNvSpPr/>
            <p:nvPr/>
          </p:nvSpPr>
          <p:spPr bwMode="auto">
            <a:xfrm>
              <a:off x="8109719" y="2233383"/>
              <a:ext cx="3130628" cy="2135940"/>
            </a:xfrm>
            <a:prstGeom prst="rect">
              <a:avLst/>
            </a:prstGeom>
            <a:solidFill>
              <a:schemeClr val="accent3">
                <a:lumMod val="20000"/>
                <a:lumOff val="80000"/>
              </a:schemeClr>
            </a:solidFill>
            <a:ln w="19050" cap="flat" cmpd="sng" algn="ctr">
              <a:solidFill>
                <a:schemeClr val="tx1">
                  <a:lumMod val="75000"/>
                  <a:lumOff val="25000"/>
                </a:schemeClr>
              </a:solidFill>
              <a:prstDash val="sysDot"/>
              <a:round/>
              <a:headEnd type="none" w="med" len="med"/>
              <a:tailEnd type="none" w="med" len="med"/>
            </a:ln>
            <a:effectLst/>
          </p:spPr>
          <p:txBody>
            <a:bodyPr wrap="none" anchor="ctr"/>
            <a:lstStyle/>
            <a:p>
              <a:pPr algn="ctr">
                <a:defRPr/>
              </a:pPr>
              <a:endParaRPr lang="en-GB" sz="1799" dirty="0">
                <a:cs typeface="Arial" charset="0"/>
              </a:endParaRPr>
            </a:p>
          </p:txBody>
        </p:sp>
        <p:sp>
          <p:nvSpPr>
            <p:cNvPr id="11" name="Rectangle 10">
              <a:extLst>
                <a:ext uri="{FF2B5EF4-FFF2-40B4-BE49-F238E27FC236}">
                  <a16:creationId xmlns:a16="http://schemas.microsoft.com/office/drawing/2014/main" id="{BE5666CC-F69B-4CBA-9EDD-A8556738F5AF}"/>
                </a:ext>
              </a:extLst>
            </p:cNvPr>
            <p:cNvSpPr/>
            <p:nvPr/>
          </p:nvSpPr>
          <p:spPr bwMode="auto">
            <a:xfrm>
              <a:off x="8441460" y="4446577"/>
              <a:ext cx="2959289" cy="252313"/>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799" dirty="0">
                <a:cs typeface="Arial" charset="0"/>
              </a:endParaRPr>
            </a:p>
          </p:txBody>
        </p:sp>
        <p:sp>
          <p:nvSpPr>
            <p:cNvPr id="12" name="Rectangle 11">
              <a:extLst>
                <a:ext uri="{FF2B5EF4-FFF2-40B4-BE49-F238E27FC236}">
                  <a16:creationId xmlns:a16="http://schemas.microsoft.com/office/drawing/2014/main" id="{189196AD-CAE0-4023-B5BA-8AF187A240F0}"/>
                </a:ext>
              </a:extLst>
            </p:cNvPr>
            <p:cNvSpPr/>
            <p:nvPr/>
          </p:nvSpPr>
          <p:spPr bwMode="auto">
            <a:xfrm>
              <a:off x="8387460" y="4499456"/>
              <a:ext cx="2959289" cy="252313"/>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799" dirty="0">
                <a:cs typeface="Arial" charset="0"/>
              </a:endParaRPr>
            </a:p>
          </p:txBody>
        </p:sp>
        <p:sp>
          <p:nvSpPr>
            <p:cNvPr id="13" name="Rectangle 12">
              <a:extLst>
                <a:ext uri="{FF2B5EF4-FFF2-40B4-BE49-F238E27FC236}">
                  <a16:creationId xmlns:a16="http://schemas.microsoft.com/office/drawing/2014/main" id="{5DF14D7D-42F8-4BF1-9D02-597EE34E4743}"/>
                </a:ext>
              </a:extLst>
            </p:cNvPr>
            <p:cNvSpPr/>
            <p:nvPr/>
          </p:nvSpPr>
          <p:spPr bwMode="auto">
            <a:xfrm>
              <a:off x="8332882" y="4557491"/>
              <a:ext cx="2959289" cy="252313"/>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799" dirty="0">
                <a:cs typeface="Arial" charset="0"/>
              </a:endParaRPr>
            </a:p>
          </p:txBody>
        </p:sp>
        <p:cxnSp>
          <p:nvCxnSpPr>
            <p:cNvPr id="14" name="Straight Connector 13">
              <a:extLst>
                <a:ext uri="{FF2B5EF4-FFF2-40B4-BE49-F238E27FC236}">
                  <a16:creationId xmlns:a16="http://schemas.microsoft.com/office/drawing/2014/main" id="{410B59DF-69B5-4F8C-91FD-C0D224A146A8}"/>
                </a:ext>
              </a:extLst>
            </p:cNvPr>
            <p:cNvCxnSpPr>
              <a:cxnSpLocks/>
            </p:cNvCxnSpPr>
            <p:nvPr/>
          </p:nvCxnSpPr>
          <p:spPr bwMode="auto">
            <a:xfrm>
              <a:off x="8469320"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068F28B-6CD7-4BCC-B9EC-969BFC6279A1}"/>
                </a:ext>
              </a:extLst>
            </p:cNvPr>
            <p:cNvCxnSpPr>
              <a:cxnSpLocks/>
            </p:cNvCxnSpPr>
            <p:nvPr/>
          </p:nvCxnSpPr>
          <p:spPr bwMode="auto">
            <a:xfrm>
              <a:off x="8852188"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A2A88261-80B4-4C65-B825-A156BAE4B8A7}"/>
                </a:ext>
              </a:extLst>
            </p:cNvPr>
            <p:cNvCxnSpPr>
              <a:cxnSpLocks/>
            </p:cNvCxnSpPr>
            <p:nvPr/>
          </p:nvCxnSpPr>
          <p:spPr bwMode="auto">
            <a:xfrm>
              <a:off x="9235054"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CF61687-C258-4B78-B76B-E25A8DD4F741}"/>
                </a:ext>
              </a:extLst>
            </p:cNvPr>
            <p:cNvCxnSpPr>
              <a:cxnSpLocks/>
            </p:cNvCxnSpPr>
            <p:nvPr/>
          </p:nvCxnSpPr>
          <p:spPr bwMode="auto">
            <a:xfrm>
              <a:off x="9615807"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EAD5A6A7-B7E0-48F5-A33E-2FB165A99E63}"/>
                </a:ext>
              </a:extLst>
            </p:cNvPr>
            <p:cNvCxnSpPr>
              <a:cxnSpLocks/>
            </p:cNvCxnSpPr>
            <p:nvPr/>
          </p:nvCxnSpPr>
          <p:spPr bwMode="auto">
            <a:xfrm>
              <a:off x="9988096"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C70FEC0-8605-4454-9742-FD535E78DE85}"/>
                </a:ext>
              </a:extLst>
            </p:cNvPr>
            <p:cNvCxnSpPr>
              <a:cxnSpLocks/>
            </p:cNvCxnSpPr>
            <p:nvPr/>
          </p:nvCxnSpPr>
          <p:spPr bwMode="auto">
            <a:xfrm>
              <a:off x="10370964"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E385628-F6F3-4B0D-9884-262F111C2278}"/>
                </a:ext>
              </a:extLst>
            </p:cNvPr>
            <p:cNvCxnSpPr>
              <a:cxnSpLocks/>
            </p:cNvCxnSpPr>
            <p:nvPr/>
          </p:nvCxnSpPr>
          <p:spPr bwMode="auto">
            <a:xfrm>
              <a:off x="10753831" y="2314311"/>
              <a:ext cx="0"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2DAED5BB-340A-4B0B-9E1D-DC5170255091}"/>
                </a:ext>
              </a:extLst>
            </p:cNvPr>
            <p:cNvCxnSpPr>
              <a:cxnSpLocks/>
            </p:cNvCxnSpPr>
            <p:nvPr/>
          </p:nvCxnSpPr>
          <p:spPr bwMode="auto">
            <a:xfrm>
              <a:off x="11134583" y="2314311"/>
              <a:ext cx="1" cy="273913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16E19B96-A70E-42FA-B83E-9B31BC5CD666}"/>
                </a:ext>
              </a:extLst>
            </p:cNvPr>
            <p:cNvCxnSpPr/>
            <p:nvPr/>
          </p:nvCxnSpPr>
          <p:spPr bwMode="auto">
            <a:xfrm>
              <a:off x="7712046" y="2314312"/>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E855BC9-D346-4EAC-8BD2-A7E5C8ED7F30}"/>
                </a:ext>
              </a:extLst>
            </p:cNvPr>
            <p:cNvCxnSpPr/>
            <p:nvPr/>
          </p:nvCxnSpPr>
          <p:spPr bwMode="auto">
            <a:xfrm>
              <a:off x="7712046" y="2568213"/>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6BAAE444-CD3F-46AF-AFAE-6935A0969D86}"/>
                </a:ext>
              </a:extLst>
            </p:cNvPr>
            <p:cNvCxnSpPr/>
            <p:nvPr/>
          </p:nvCxnSpPr>
          <p:spPr bwMode="auto">
            <a:xfrm>
              <a:off x="7712046" y="2833222"/>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8EBE4C9-EE22-4940-B963-C8D1B5514DCD}"/>
                </a:ext>
              </a:extLst>
            </p:cNvPr>
            <p:cNvCxnSpPr/>
            <p:nvPr/>
          </p:nvCxnSpPr>
          <p:spPr bwMode="auto">
            <a:xfrm>
              <a:off x="7712046" y="3848825"/>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72891DDA-5F64-4F9F-9672-57E7E9157A7C}"/>
                </a:ext>
              </a:extLst>
            </p:cNvPr>
            <p:cNvCxnSpPr/>
            <p:nvPr/>
          </p:nvCxnSpPr>
          <p:spPr bwMode="auto">
            <a:xfrm>
              <a:off x="7712046" y="4102726"/>
              <a:ext cx="3422538"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C066FB38-83D4-400D-A881-F159470EA853}"/>
                </a:ext>
              </a:extLst>
            </p:cNvPr>
            <p:cNvSpPr/>
            <p:nvPr/>
          </p:nvSpPr>
          <p:spPr bwMode="auto">
            <a:xfrm>
              <a:off x="7334238" y="2233074"/>
              <a:ext cx="376920" cy="2087881"/>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none" anchor="ctr"/>
            <a:lstStyle/>
            <a:p>
              <a:pPr algn="ctr">
                <a:defRPr/>
              </a:pPr>
              <a:r>
                <a:rPr lang="en-GB" sz="1799" dirty="0">
                  <a:cs typeface="Arial" charset="0"/>
                </a:rPr>
                <a:t>Row decoder</a:t>
              </a:r>
            </a:p>
          </p:txBody>
        </p:sp>
        <p:sp>
          <p:nvSpPr>
            <p:cNvPr id="28" name="Rectangle 27">
              <a:extLst>
                <a:ext uri="{FF2B5EF4-FFF2-40B4-BE49-F238E27FC236}">
                  <a16:creationId xmlns:a16="http://schemas.microsoft.com/office/drawing/2014/main" id="{C51BD9F6-5657-4AB2-99C2-352219DCAB28}"/>
                </a:ext>
              </a:extLst>
            </p:cNvPr>
            <p:cNvSpPr/>
            <p:nvPr/>
          </p:nvSpPr>
          <p:spPr bwMode="auto">
            <a:xfrm>
              <a:off x="8281059" y="4620048"/>
              <a:ext cx="2959289" cy="252313"/>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799" dirty="0">
                  <a:cs typeface="Arial" charset="0"/>
                </a:rPr>
                <a:t>Sense amps</a:t>
              </a:r>
            </a:p>
          </p:txBody>
        </p:sp>
        <p:sp>
          <p:nvSpPr>
            <p:cNvPr id="29" name="Right Arrow 19">
              <a:extLst>
                <a:ext uri="{FF2B5EF4-FFF2-40B4-BE49-F238E27FC236}">
                  <a16:creationId xmlns:a16="http://schemas.microsoft.com/office/drawing/2014/main" id="{2146298F-00F9-40A8-83B8-BC8ADC5D0C3D}"/>
                </a:ext>
              </a:extLst>
            </p:cNvPr>
            <p:cNvSpPr/>
            <p:nvPr/>
          </p:nvSpPr>
          <p:spPr bwMode="auto">
            <a:xfrm>
              <a:off x="5691944" y="3056972"/>
              <a:ext cx="1641465" cy="269770"/>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30" name="Right Arrow 20">
              <a:extLst>
                <a:ext uri="{FF2B5EF4-FFF2-40B4-BE49-F238E27FC236}">
                  <a16:creationId xmlns:a16="http://schemas.microsoft.com/office/drawing/2014/main" id="{61CF2C65-EB2D-4606-913B-EFBF9F0351BB}"/>
                </a:ext>
              </a:extLst>
            </p:cNvPr>
            <p:cNvSpPr/>
            <p:nvPr/>
          </p:nvSpPr>
          <p:spPr bwMode="auto">
            <a:xfrm>
              <a:off x="5691946" y="4612115"/>
              <a:ext cx="2589113" cy="244380"/>
            </a:xfrm>
            <a:prstGeom prst="right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31" name="Down Arrow 21">
              <a:extLst>
                <a:ext uri="{FF2B5EF4-FFF2-40B4-BE49-F238E27FC236}">
                  <a16:creationId xmlns:a16="http://schemas.microsoft.com/office/drawing/2014/main" id="{4D273821-C345-4DD0-AD8D-8F19CB036D6A}"/>
                </a:ext>
              </a:extLst>
            </p:cNvPr>
            <p:cNvSpPr/>
            <p:nvPr/>
          </p:nvSpPr>
          <p:spPr bwMode="auto">
            <a:xfrm>
              <a:off x="9636958" y="5443526"/>
              <a:ext cx="351138" cy="338006"/>
            </a:xfrm>
            <a:prstGeom prst="down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32" name="TextBox 42">
              <a:extLst>
                <a:ext uri="{FF2B5EF4-FFF2-40B4-BE49-F238E27FC236}">
                  <a16:creationId xmlns:a16="http://schemas.microsoft.com/office/drawing/2014/main" id="{CEAC2766-3BEF-4C54-8126-B9B18CD531E5}"/>
                </a:ext>
              </a:extLst>
            </p:cNvPr>
            <p:cNvSpPr txBox="1">
              <a:spLocks noChangeArrowheads="1"/>
            </p:cNvSpPr>
            <p:nvPr/>
          </p:nvSpPr>
          <p:spPr bwMode="auto">
            <a:xfrm>
              <a:off x="5666611" y="3326742"/>
              <a:ext cx="1698576"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Address [7:3]</a:t>
              </a:r>
            </a:p>
          </p:txBody>
        </p:sp>
        <p:sp>
          <p:nvSpPr>
            <p:cNvPr id="33" name="TextBox 45">
              <a:extLst>
                <a:ext uri="{FF2B5EF4-FFF2-40B4-BE49-F238E27FC236}">
                  <a16:creationId xmlns:a16="http://schemas.microsoft.com/office/drawing/2014/main" id="{15DA5831-CC4F-48CA-A0C2-BE829763917A}"/>
                </a:ext>
              </a:extLst>
            </p:cNvPr>
            <p:cNvSpPr txBox="1">
              <a:spLocks noChangeArrowheads="1"/>
            </p:cNvSpPr>
            <p:nvPr/>
          </p:nvSpPr>
          <p:spPr bwMode="auto">
            <a:xfrm>
              <a:off x="5663460" y="4877752"/>
              <a:ext cx="1696462"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Data in [3:0]</a:t>
              </a:r>
            </a:p>
          </p:txBody>
        </p:sp>
        <p:sp>
          <p:nvSpPr>
            <p:cNvPr id="34" name="TextBox 46">
              <a:extLst>
                <a:ext uri="{FF2B5EF4-FFF2-40B4-BE49-F238E27FC236}">
                  <a16:creationId xmlns:a16="http://schemas.microsoft.com/office/drawing/2014/main" id="{4D885D84-DADC-46EB-8AC9-2B7056A499D8}"/>
                </a:ext>
              </a:extLst>
            </p:cNvPr>
            <p:cNvSpPr txBox="1">
              <a:spLocks noChangeArrowheads="1"/>
            </p:cNvSpPr>
            <p:nvPr/>
          </p:nvSpPr>
          <p:spPr bwMode="auto">
            <a:xfrm>
              <a:off x="9142109" y="5736688"/>
              <a:ext cx="1381285"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399" b="0" dirty="0"/>
                <a:t>Data out [3:0]</a:t>
              </a:r>
            </a:p>
          </p:txBody>
        </p:sp>
        <p:sp>
          <p:nvSpPr>
            <p:cNvPr id="35" name="TextBox 42">
              <a:extLst>
                <a:ext uri="{FF2B5EF4-FFF2-40B4-BE49-F238E27FC236}">
                  <a16:creationId xmlns:a16="http://schemas.microsoft.com/office/drawing/2014/main" id="{B601FF23-9591-4183-80CE-06EDEE451CE3}"/>
                </a:ext>
              </a:extLst>
            </p:cNvPr>
            <p:cNvSpPr txBox="1">
              <a:spLocks noChangeArrowheads="1"/>
            </p:cNvSpPr>
            <p:nvPr/>
          </p:nvSpPr>
          <p:spPr bwMode="auto">
            <a:xfrm>
              <a:off x="5768095" y="2756030"/>
              <a:ext cx="1698576" cy="3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dirty="0"/>
                <a:t>Address bus</a:t>
              </a:r>
            </a:p>
          </p:txBody>
        </p:sp>
        <p:sp>
          <p:nvSpPr>
            <p:cNvPr id="36" name="TextBox 35">
              <a:extLst>
                <a:ext uri="{FF2B5EF4-FFF2-40B4-BE49-F238E27FC236}">
                  <a16:creationId xmlns:a16="http://schemas.microsoft.com/office/drawing/2014/main" id="{898ED077-A7C1-4DB0-BF91-DEC116274DCA}"/>
                </a:ext>
              </a:extLst>
            </p:cNvPr>
            <p:cNvSpPr txBox="1"/>
            <p:nvPr/>
          </p:nvSpPr>
          <p:spPr>
            <a:xfrm>
              <a:off x="9381573" y="2841156"/>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7" name="TextBox 36">
              <a:extLst>
                <a:ext uri="{FF2B5EF4-FFF2-40B4-BE49-F238E27FC236}">
                  <a16:creationId xmlns:a16="http://schemas.microsoft.com/office/drawing/2014/main" id="{42A97370-E6D5-479B-840F-CD7B65E5A3AE}"/>
                </a:ext>
              </a:extLst>
            </p:cNvPr>
            <p:cNvSpPr txBox="1"/>
            <p:nvPr/>
          </p:nvSpPr>
          <p:spPr>
            <a:xfrm>
              <a:off x="9376188" y="3315235"/>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8" name="TextBox 37">
              <a:extLst>
                <a:ext uri="{FF2B5EF4-FFF2-40B4-BE49-F238E27FC236}">
                  <a16:creationId xmlns:a16="http://schemas.microsoft.com/office/drawing/2014/main" id="{777DCB56-A9AA-4953-925A-415F924CAFFE}"/>
                </a:ext>
              </a:extLst>
            </p:cNvPr>
            <p:cNvSpPr txBox="1"/>
            <p:nvPr/>
          </p:nvSpPr>
          <p:spPr>
            <a:xfrm>
              <a:off x="9377808" y="3072430"/>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39" name="TextBox 38">
              <a:extLst>
                <a:ext uri="{FF2B5EF4-FFF2-40B4-BE49-F238E27FC236}">
                  <a16:creationId xmlns:a16="http://schemas.microsoft.com/office/drawing/2014/main" id="{6BF2C206-44CB-4F10-A33D-271D74C410B6}"/>
                </a:ext>
              </a:extLst>
            </p:cNvPr>
            <p:cNvSpPr txBox="1"/>
            <p:nvPr/>
          </p:nvSpPr>
          <p:spPr>
            <a:xfrm>
              <a:off x="10137286" y="2837645"/>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40" name="TextBox 39">
              <a:extLst>
                <a:ext uri="{FF2B5EF4-FFF2-40B4-BE49-F238E27FC236}">
                  <a16:creationId xmlns:a16="http://schemas.microsoft.com/office/drawing/2014/main" id="{6633CBC1-B787-444C-8C8D-C8B6041AADF1}"/>
                </a:ext>
              </a:extLst>
            </p:cNvPr>
            <p:cNvSpPr txBox="1"/>
            <p:nvPr/>
          </p:nvSpPr>
          <p:spPr>
            <a:xfrm>
              <a:off x="10131901" y="3311724"/>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41" name="TextBox 40">
              <a:extLst>
                <a:ext uri="{FF2B5EF4-FFF2-40B4-BE49-F238E27FC236}">
                  <a16:creationId xmlns:a16="http://schemas.microsoft.com/office/drawing/2014/main" id="{616ABEEA-79F7-4ADB-AEAD-2551CDD6970A}"/>
                </a:ext>
              </a:extLst>
            </p:cNvPr>
            <p:cNvSpPr txBox="1"/>
            <p:nvPr/>
          </p:nvSpPr>
          <p:spPr>
            <a:xfrm>
              <a:off x="10133521" y="3068919"/>
              <a:ext cx="96180" cy="387798"/>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kern="1200" dirty="0">
                  <a:solidFill>
                    <a:schemeClr val="tx2"/>
                  </a:solidFill>
                  <a:latin typeface="+mn-lt"/>
                  <a:ea typeface="+mn-ea"/>
                  <a:cs typeface="+mn-cs"/>
                </a:rPr>
                <a:t>.</a:t>
              </a:r>
            </a:p>
          </p:txBody>
        </p:sp>
        <p:sp>
          <p:nvSpPr>
            <p:cNvPr id="42" name="Right Arrow 80">
              <a:extLst>
                <a:ext uri="{FF2B5EF4-FFF2-40B4-BE49-F238E27FC236}">
                  <a16:creationId xmlns:a16="http://schemas.microsoft.com/office/drawing/2014/main" id="{97B81DFE-8C6E-465E-B116-E37E5629B97E}"/>
                </a:ext>
              </a:extLst>
            </p:cNvPr>
            <p:cNvSpPr/>
            <p:nvPr/>
          </p:nvSpPr>
          <p:spPr bwMode="auto">
            <a:xfrm>
              <a:off x="6881670" y="5100873"/>
              <a:ext cx="1362912" cy="244380"/>
            </a:xfrm>
            <a:prstGeom prs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43" name="TextBox 42">
              <a:extLst>
                <a:ext uri="{FF2B5EF4-FFF2-40B4-BE49-F238E27FC236}">
                  <a16:creationId xmlns:a16="http://schemas.microsoft.com/office/drawing/2014/main" id="{2AF7541B-5CF8-4C41-B00C-66D445F963E8}"/>
                </a:ext>
              </a:extLst>
            </p:cNvPr>
            <p:cNvSpPr txBox="1">
              <a:spLocks noChangeArrowheads="1"/>
            </p:cNvSpPr>
            <p:nvPr/>
          </p:nvSpPr>
          <p:spPr bwMode="auto">
            <a:xfrm>
              <a:off x="6881670" y="5370643"/>
              <a:ext cx="1394690"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399" b="0" dirty="0"/>
                <a:t>Address [2:0]</a:t>
              </a:r>
            </a:p>
          </p:txBody>
        </p:sp>
        <p:sp>
          <p:nvSpPr>
            <p:cNvPr id="44" name="TextBox 47">
              <a:extLst>
                <a:ext uri="{FF2B5EF4-FFF2-40B4-BE49-F238E27FC236}">
                  <a16:creationId xmlns:a16="http://schemas.microsoft.com/office/drawing/2014/main" id="{CAC17EC5-E9A0-449E-AC93-B4D13FEB1290}"/>
                </a:ext>
              </a:extLst>
            </p:cNvPr>
            <p:cNvSpPr txBox="1">
              <a:spLocks noChangeArrowheads="1"/>
            </p:cNvSpPr>
            <p:nvPr/>
          </p:nvSpPr>
          <p:spPr bwMode="auto">
            <a:xfrm>
              <a:off x="9511420" y="1386533"/>
              <a:ext cx="1235212"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399" b="0" dirty="0"/>
                <a:t>One array</a:t>
              </a:r>
            </a:p>
          </p:txBody>
        </p:sp>
        <p:sp>
          <p:nvSpPr>
            <p:cNvPr id="45" name="Left Brace 44">
              <a:extLst>
                <a:ext uri="{FF2B5EF4-FFF2-40B4-BE49-F238E27FC236}">
                  <a16:creationId xmlns:a16="http://schemas.microsoft.com/office/drawing/2014/main" id="{DB9A006C-4515-4B53-B08C-44EEC1DBBFE6}"/>
                </a:ext>
              </a:extLst>
            </p:cNvPr>
            <p:cNvSpPr/>
            <p:nvPr/>
          </p:nvSpPr>
          <p:spPr bwMode="auto">
            <a:xfrm rot="5400000">
              <a:off x="10022674" y="203890"/>
              <a:ext cx="182492" cy="3117936"/>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799" dirty="0">
                <a:cs typeface="Arial" charset="0"/>
              </a:endParaRPr>
            </a:p>
          </p:txBody>
        </p:sp>
        <p:sp>
          <p:nvSpPr>
            <p:cNvPr id="46" name="TextBox 47">
              <a:extLst>
                <a:ext uri="{FF2B5EF4-FFF2-40B4-BE49-F238E27FC236}">
                  <a16:creationId xmlns:a16="http://schemas.microsoft.com/office/drawing/2014/main" id="{DAA3DFE7-6BEA-4593-8F8F-148C21CDAC2F}"/>
                </a:ext>
              </a:extLst>
            </p:cNvPr>
            <p:cNvSpPr txBox="1">
              <a:spLocks noChangeArrowheads="1"/>
            </p:cNvSpPr>
            <p:nvPr/>
          </p:nvSpPr>
          <p:spPr bwMode="auto">
            <a:xfrm>
              <a:off x="7183505" y="1745575"/>
              <a:ext cx="1235212" cy="3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399" b="0" dirty="0"/>
                <a:t>Bank</a:t>
              </a:r>
            </a:p>
          </p:txBody>
        </p:sp>
        <p:sp>
          <p:nvSpPr>
            <p:cNvPr id="47" name="Left Brace 46">
              <a:extLst>
                <a:ext uri="{FF2B5EF4-FFF2-40B4-BE49-F238E27FC236}">
                  <a16:creationId xmlns:a16="http://schemas.microsoft.com/office/drawing/2014/main" id="{35676C0A-3647-49CA-9AB5-ABB66C0CA6A3}"/>
                </a:ext>
              </a:extLst>
            </p:cNvPr>
            <p:cNvSpPr/>
            <p:nvPr/>
          </p:nvSpPr>
          <p:spPr bwMode="auto">
            <a:xfrm rot="2947359">
              <a:off x="8134021" y="1738290"/>
              <a:ext cx="133631" cy="534782"/>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799" dirty="0">
                <a:cs typeface="Arial" charset="0"/>
              </a:endParaRPr>
            </a:p>
          </p:txBody>
        </p:sp>
      </p:grpSp>
    </p:spTree>
    <p:extLst>
      <p:ext uri="{BB962C8B-B14F-4D97-AF65-F5344CB8AC3E}">
        <p14:creationId xmlns:p14="http://schemas.microsoft.com/office/powerpoint/2010/main" val="281225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DRAM Organization</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616575" cy="4948335"/>
          </a:xfrm>
        </p:spPr>
        <p:txBody>
          <a:bodyPr/>
          <a:lstStyle/>
          <a:p>
            <a:r>
              <a:rPr lang="en-US" dirty="0"/>
              <a:t>DRAM banks are grouped into devices.</a:t>
            </a:r>
          </a:p>
          <a:p>
            <a:r>
              <a:rPr lang="en-US" dirty="0"/>
              <a:t>Each device bank operates independently.</a:t>
            </a:r>
          </a:p>
          <a:p>
            <a:pPr lvl="1"/>
            <a:r>
              <a:rPr lang="en-US" dirty="0"/>
              <a:t>This allows multiple accesses to occur concurrently.</a:t>
            </a:r>
          </a:p>
          <a:p>
            <a:r>
              <a:rPr lang="en-US" dirty="0"/>
              <a:t>Devices may be grouped into ranks.</a:t>
            </a:r>
          </a:p>
          <a:p>
            <a:pPr lvl="1"/>
            <a:r>
              <a:rPr lang="en-US" dirty="0"/>
              <a:t>All devices in a rank are accessed together.</a:t>
            </a:r>
          </a:p>
          <a:p>
            <a:pPr lvl="1"/>
            <a:r>
              <a:rPr lang="en-US" dirty="0"/>
              <a:t>This provides bandwidth.</a:t>
            </a:r>
          </a:p>
          <a:p>
            <a:endParaRPr lang="en-US" dirty="0"/>
          </a:p>
        </p:txBody>
      </p:sp>
      <p:grpSp>
        <p:nvGrpSpPr>
          <p:cNvPr id="126" name="Group 125">
            <a:extLst>
              <a:ext uri="{FF2B5EF4-FFF2-40B4-BE49-F238E27FC236}">
                <a16:creationId xmlns:a16="http://schemas.microsoft.com/office/drawing/2014/main" id="{7F7D118E-1373-4FC0-A530-C638A3AF4F92}"/>
              </a:ext>
            </a:extLst>
          </p:cNvPr>
          <p:cNvGrpSpPr/>
          <p:nvPr/>
        </p:nvGrpSpPr>
        <p:grpSpPr>
          <a:xfrm>
            <a:off x="5820417" y="1709736"/>
            <a:ext cx="5852471" cy="4140000"/>
            <a:chOff x="5820417" y="1709736"/>
            <a:chExt cx="5852471" cy="4140000"/>
          </a:xfrm>
        </p:grpSpPr>
        <p:grpSp>
          <p:nvGrpSpPr>
            <p:cNvPr id="129" name="Group 128">
              <a:extLst>
                <a:ext uri="{FF2B5EF4-FFF2-40B4-BE49-F238E27FC236}">
                  <a16:creationId xmlns:a16="http://schemas.microsoft.com/office/drawing/2014/main" id="{2BFD58CB-723E-43EB-A68B-93B0E36993A9}"/>
                </a:ext>
              </a:extLst>
            </p:cNvPr>
            <p:cNvGrpSpPr/>
            <p:nvPr/>
          </p:nvGrpSpPr>
          <p:grpSpPr>
            <a:xfrm>
              <a:off x="5820417" y="2825736"/>
              <a:ext cx="2088000" cy="2160000"/>
              <a:chOff x="6480000" y="1800001"/>
              <a:chExt cx="2088000" cy="2160000"/>
            </a:xfrm>
          </p:grpSpPr>
          <p:sp>
            <p:nvSpPr>
              <p:cNvPr id="143" name="Rectangle 142">
                <a:extLst>
                  <a:ext uri="{FF2B5EF4-FFF2-40B4-BE49-F238E27FC236}">
                    <a16:creationId xmlns:a16="http://schemas.microsoft.com/office/drawing/2014/main" id="{E15D96A6-BE96-47B3-9F53-C829A035E96B}"/>
                  </a:ext>
                </a:extLst>
              </p:cNvPr>
              <p:cNvSpPr/>
              <p:nvPr/>
            </p:nvSpPr>
            <p:spPr>
              <a:xfrm>
                <a:off x="6840000" y="1800001"/>
                <a:ext cx="1728000" cy="2160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sz="1400" dirty="0">
                    <a:solidFill>
                      <a:schemeClr val="tx1"/>
                    </a:solidFill>
                    <a:latin typeface="Arial" panose="020B0604020202020204" pitchFamily="34" charset="0"/>
                    <a:cs typeface="Arial" panose="020B0604020202020204" pitchFamily="34" charset="0"/>
                  </a:rPr>
                  <a:t>Device</a:t>
                </a:r>
              </a:p>
            </p:txBody>
          </p:sp>
          <p:sp>
            <p:nvSpPr>
              <p:cNvPr id="144" name="Rectangle 143">
                <a:extLst>
                  <a:ext uri="{FF2B5EF4-FFF2-40B4-BE49-F238E27FC236}">
                    <a16:creationId xmlns:a16="http://schemas.microsoft.com/office/drawing/2014/main" id="{5153E097-16C3-47BE-996B-0BEC43F7D79A}"/>
                  </a:ext>
                </a:extLst>
              </p:cNvPr>
              <p:cNvSpPr>
                <a:spLocks noChangeAspect="1"/>
              </p:cNvSpPr>
              <p:nvPr/>
            </p:nvSpPr>
            <p:spPr>
              <a:xfrm>
                <a:off x="6984000" y="1944000"/>
                <a:ext cx="648000" cy="64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Bank</a:t>
                </a:r>
              </a:p>
            </p:txBody>
          </p:sp>
          <p:sp>
            <p:nvSpPr>
              <p:cNvPr id="145" name="Rectangle 144">
                <a:extLst>
                  <a:ext uri="{FF2B5EF4-FFF2-40B4-BE49-F238E27FC236}">
                    <a16:creationId xmlns:a16="http://schemas.microsoft.com/office/drawing/2014/main" id="{13A5DAB7-3296-44E8-BFB3-ECD4AE3E173F}"/>
                  </a:ext>
                </a:extLst>
              </p:cNvPr>
              <p:cNvSpPr>
                <a:spLocks noChangeAspect="1"/>
              </p:cNvSpPr>
              <p:nvPr/>
            </p:nvSpPr>
            <p:spPr>
              <a:xfrm>
                <a:off x="7776000" y="1944000"/>
                <a:ext cx="648000" cy="64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Bank</a:t>
                </a:r>
              </a:p>
            </p:txBody>
          </p:sp>
          <p:cxnSp>
            <p:nvCxnSpPr>
              <p:cNvPr id="146" name="Straight Connector 145">
                <a:extLst>
                  <a:ext uri="{FF2B5EF4-FFF2-40B4-BE49-F238E27FC236}">
                    <a16:creationId xmlns:a16="http://schemas.microsoft.com/office/drawing/2014/main" id="{E02D8B52-5220-4365-990A-6ACD1B2DFF11}"/>
                  </a:ext>
                </a:extLst>
              </p:cNvPr>
              <p:cNvCxnSpPr/>
              <p:nvPr/>
            </p:nvCxnSpPr>
            <p:spPr>
              <a:xfrm>
                <a:off x="6480000" y="2736000"/>
                <a:ext cx="16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C9696FB5-1452-46C8-B623-85F31AA92FEC}"/>
                  </a:ext>
                </a:extLst>
              </p:cNvPr>
              <p:cNvSpPr>
                <a:spLocks noChangeAspect="1"/>
              </p:cNvSpPr>
              <p:nvPr/>
            </p:nvSpPr>
            <p:spPr>
              <a:xfrm>
                <a:off x="6984000" y="2880000"/>
                <a:ext cx="648000" cy="64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Bank</a:t>
                </a:r>
              </a:p>
            </p:txBody>
          </p:sp>
          <p:sp>
            <p:nvSpPr>
              <p:cNvPr id="148" name="Rectangle 147">
                <a:extLst>
                  <a:ext uri="{FF2B5EF4-FFF2-40B4-BE49-F238E27FC236}">
                    <a16:creationId xmlns:a16="http://schemas.microsoft.com/office/drawing/2014/main" id="{4B730AF3-34D9-4842-BEA4-38008CE96622}"/>
                  </a:ext>
                </a:extLst>
              </p:cNvPr>
              <p:cNvSpPr>
                <a:spLocks noChangeAspect="1"/>
              </p:cNvSpPr>
              <p:nvPr/>
            </p:nvSpPr>
            <p:spPr>
              <a:xfrm>
                <a:off x="7776000" y="2880000"/>
                <a:ext cx="648000" cy="648000"/>
              </a:xfrm>
              <a:prstGeom prst="rect">
                <a:avLst/>
              </a:prstGeom>
              <a:solidFill>
                <a:schemeClr val="accent3">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Bank</a:t>
                </a:r>
              </a:p>
            </p:txBody>
          </p:sp>
          <p:cxnSp>
            <p:nvCxnSpPr>
              <p:cNvPr id="149" name="Straight Connector 148">
                <a:extLst>
                  <a:ext uri="{FF2B5EF4-FFF2-40B4-BE49-F238E27FC236}">
                    <a16:creationId xmlns:a16="http://schemas.microsoft.com/office/drawing/2014/main" id="{F4D6BF80-180A-4062-B5C1-D524DBD957E6}"/>
                  </a:ext>
                </a:extLst>
              </p:cNvPr>
              <p:cNvCxnSpPr>
                <a:stCxn id="144" idx="2"/>
                <a:endCxn id="147" idx="0"/>
              </p:cNvCxnSpPr>
              <p:nvPr/>
            </p:nvCxnSpPr>
            <p:spPr>
              <a:xfrm>
                <a:off x="7308000" y="259200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F995D19-D0EE-4424-85B3-5BBC5814C469}"/>
                  </a:ext>
                </a:extLst>
              </p:cNvPr>
              <p:cNvCxnSpPr>
                <a:cxnSpLocks/>
                <a:stCxn id="145" idx="2"/>
                <a:endCxn id="148" idx="0"/>
              </p:cNvCxnSpPr>
              <p:nvPr/>
            </p:nvCxnSpPr>
            <p:spPr>
              <a:xfrm>
                <a:off x="8100000" y="259200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FD29AF55-2032-4FB0-BB5F-838B4392CF43}"/>
                </a:ext>
              </a:extLst>
            </p:cNvPr>
            <p:cNvGrpSpPr/>
            <p:nvPr/>
          </p:nvGrpSpPr>
          <p:grpSpPr>
            <a:xfrm>
              <a:off x="8373035" y="1709736"/>
              <a:ext cx="3299853" cy="4140000"/>
              <a:chOff x="8373035" y="1709736"/>
              <a:chExt cx="3299853" cy="4140000"/>
            </a:xfrm>
          </p:grpSpPr>
          <p:grpSp>
            <p:nvGrpSpPr>
              <p:cNvPr id="131" name="Group 130">
                <a:extLst>
                  <a:ext uri="{FF2B5EF4-FFF2-40B4-BE49-F238E27FC236}">
                    <a16:creationId xmlns:a16="http://schemas.microsoft.com/office/drawing/2014/main" id="{33A143EF-171A-4823-B850-B64682000AFB}"/>
                  </a:ext>
                </a:extLst>
              </p:cNvPr>
              <p:cNvGrpSpPr/>
              <p:nvPr/>
            </p:nvGrpSpPr>
            <p:grpSpPr>
              <a:xfrm>
                <a:off x="8648888" y="1709736"/>
                <a:ext cx="1440000" cy="1944000"/>
                <a:chOff x="6840000" y="4428000"/>
                <a:chExt cx="1440000" cy="1944000"/>
              </a:xfrm>
            </p:grpSpPr>
            <p:sp>
              <p:nvSpPr>
                <p:cNvPr id="138" name="Rectangle 137">
                  <a:extLst>
                    <a:ext uri="{FF2B5EF4-FFF2-40B4-BE49-F238E27FC236}">
                      <a16:creationId xmlns:a16="http://schemas.microsoft.com/office/drawing/2014/main" id="{7411BCF5-6A68-4BEC-937A-3849D6D0E66C}"/>
                    </a:ext>
                  </a:extLst>
                </p:cNvPr>
                <p:cNvSpPr/>
                <p:nvPr/>
              </p:nvSpPr>
              <p:spPr>
                <a:xfrm>
                  <a:off x="6840000" y="4428000"/>
                  <a:ext cx="1440000" cy="194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sz="1400" dirty="0">
                      <a:solidFill>
                        <a:schemeClr val="tx1"/>
                      </a:solidFill>
                      <a:latin typeface="Arial" panose="020B0604020202020204" pitchFamily="34" charset="0"/>
                      <a:cs typeface="Arial" panose="020B0604020202020204" pitchFamily="34" charset="0"/>
                    </a:rPr>
                    <a:t>Rank</a:t>
                  </a:r>
                </a:p>
              </p:txBody>
            </p:sp>
            <p:sp>
              <p:nvSpPr>
                <p:cNvPr id="139" name="Rectangle 138">
                  <a:extLst>
                    <a:ext uri="{FF2B5EF4-FFF2-40B4-BE49-F238E27FC236}">
                      <a16:creationId xmlns:a16="http://schemas.microsoft.com/office/drawing/2014/main" id="{4696407E-0D81-4357-AFDC-9A9703759621}"/>
                    </a:ext>
                  </a:extLst>
                </p:cNvPr>
                <p:cNvSpPr/>
                <p:nvPr/>
              </p:nvSpPr>
              <p:spPr>
                <a:xfrm>
                  <a:off x="7416000" y="4572000"/>
                  <a:ext cx="720000" cy="1080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endParaRPr lang="en-GB" sz="1400" dirty="0">
                    <a:solidFill>
                      <a:schemeClr val="tx1"/>
                    </a:solidFill>
                    <a:latin typeface="Arial" panose="020B0604020202020204" pitchFamily="34" charset="0"/>
                    <a:cs typeface="Arial" panose="020B0604020202020204" pitchFamily="34" charset="0"/>
                  </a:endParaRPr>
                </a:p>
              </p:txBody>
            </p:sp>
            <p:sp>
              <p:nvSpPr>
                <p:cNvPr id="140" name="Rectangle 139">
                  <a:extLst>
                    <a:ext uri="{FF2B5EF4-FFF2-40B4-BE49-F238E27FC236}">
                      <a16:creationId xmlns:a16="http://schemas.microsoft.com/office/drawing/2014/main" id="{00A8AED5-7EA1-4E31-BB30-AAFD65BCB9CC}"/>
                    </a:ext>
                  </a:extLst>
                </p:cNvPr>
                <p:cNvSpPr/>
                <p:nvPr/>
              </p:nvSpPr>
              <p:spPr>
                <a:xfrm>
                  <a:off x="7272000" y="4680000"/>
                  <a:ext cx="720000" cy="1080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endParaRPr lang="en-GB" sz="1400" dirty="0">
                    <a:solidFill>
                      <a:schemeClr val="tx1"/>
                    </a:solidFill>
                    <a:latin typeface="Arial" panose="020B0604020202020204" pitchFamily="34" charset="0"/>
                    <a:cs typeface="Arial" panose="020B0604020202020204" pitchFamily="34" charset="0"/>
                  </a:endParaRPr>
                </a:p>
              </p:txBody>
            </p:sp>
            <p:sp>
              <p:nvSpPr>
                <p:cNvPr id="141" name="Rectangle 140">
                  <a:extLst>
                    <a:ext uri="{FF2B5EF4-FFF2-40B4-BE49-F238E27FC236}">
                      <a16:creationId xmlns:a16="http://schemas.microsoft.com/office/drawing/2014/main" id="{74D78218-957B-4D53-B53A-6D68050DA733}"/>
                    </a:ext>
                  </a:extLst>
                </p:cNvPr>
                <p:cNvSpPr/>
                <p:nvPr/>
              </p:nvSpPr>
              <p:spPr>
                <a:xfrm>
                  <a:off x="7128000" y="4788001"/>
                  <a:ext cx="720000" cy="1080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endParaRPr lang="en-GB" sz="1400" dirty="0">
                    <a:solidFill>
                      <a:schemeClr val="tx1"/>
                    </a:solidFill>
                    <a:latin typeface="Arial" panose="020B0604020202020204" pitchFamily="34" charset="0"/>
                    <a:cs typeface="Arial" panose="020B0604020202020204" pitchFamily="34" charset="0"/>
                  </a:endParaRPr>
                </a:p>
              </p:txBody>
            </p:sp>
            <p:sp>
              <p:nvSpPr>
                <p:cNvPr id="142" name="Rectangle 141">
                  <a:extLst>
                    <a:ext uri="{FF2B5EF4-FFF2-40B4-BE49-F238E27FC236}">
                      <a16:creationId xmlns:a16="http://schemas.microsoft.com/office/drawing/2014/main" id="{26F138F6-21D9-41CE-91D7-94FB8E7CCBE0}"/>
                    </a:ext>
                  </a:extLst>
                </p:cNvPr>
                <p:cNvSpPr/>
                <p:nvPr/>
              </p:nvSpPr>
              <p:spPr>
                <a:xfrm>
                  <a:off x="6984000" y="4896000"/>
                  <a:ext cx="720000" cy="1080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r>
                    <a:rPr lang="en-GB" sz="1400" dirty="0">
                      <a:solidFill>
                        <a:schemeClr val="tx1"/>
                      </a:solidFill>
                      <a:latin typeface="Arial" panose="020B0604020202020204" pitchFamily="34" charset="0"/>
                      <a:cs typeface="Arial" panose="020B0604020202020204" pitchFamily="34" charset="0"/>
                    </a:rPr>
                    <a:t>Device</a:t>
                  </a:r>
                </a:p>
              </p:txBody>
            </p:sp>
          </p:grpSp>
          <p:sp>
            <p:nvSpPr>
              <p:cNvPr id="132" name="Rectangle 131">
                <a:extLst>
                  <a:ext uri="{FF2B5EF4-FFF2-40B4-BE49-F238E27FC236}">
                    <a16:creationId xmlns:a16="http://schemas.microsoft.com/office/drawing/2014/main" id="{D3A8DEFA-BDDE-497C-B124-03DB3077C358}"/>
                  </a:ext>
                </a:extLst>
              </p:cNvPr>
              <p:cNvSpPr/>
              <p:nvPr/>
            </p:nvSpPr>
            <p:spPr>
              <a:xfrm>
                <a:off x="10232888" y="1709736"/>
                <a:ext cx="1440000" cy="194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sz="1400" dirty="0">
                    <a:solidFill>
                      <a:schemeClr val="tx1"/>
                    </a:solidFill>
                    <a:latin typeface="Arial" panose="020B0604020202020204" pitchFamily="34" charset="0"/>
                    <a:cs typeface="Arial" panose="020B0604020202020204" pitchFamily="34" charset="0"/>
                  </a:rPr>
                  <a:t>Rank</a:t>
                </a:r>
              </a:p>
            </p:txBody>
          </p:sp>
          <p:sp>
            <p:nvSpPr>
              <p:cNvPr id="133" name="Rectangle 132">
                <a:extLst>
                  <a:ext uri="{FF2B5EF4-FFF2-40B4-BE49-F238E27FC236}">
                    <a16:creationId xmlns:a16="http://schemas.microsoft.com/office/drawing/2014/main" id="{C39D10D5-BA63-4EEE-B9D1-9D992D168268}"/>
                  </a:ext>
                </a:extLst>
              </p:cNvPr>
              <p:cNvSpPr/>
              <p:nvPr/>
            </p:nvSpPr>
            <p:spPr>
              <a:xfrm>
                <a:off x="8652135" y="3905736"/>
                <a:ext cx="1440000" cy="194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sz="1400" dirty="0">
                    <a:solidFill>
                      <a:schemeClr val="tx1"/>
                    </a:solidFill>
                    <a:latin typeface="Arial" panose="020B0604020202020204" pitchFamily="34" charset="0"/>
                    <a:cs typeface="Arial" panose="020B0604020202020204" pitchFamily="34" charset="0"/>
                  </a:rPr>
                  <a:t>Rank</a:t>
                </a:r>
              </a:p>
            </p:txBody>
          </p:sp>
          <p:sp>
            <p:nvSpPr>
              <p:cNvPr id="134" name="Rectangle 133">
                <a:extLst>
                  <a:ext uri="{FF2B5EF4-FFF2-40B4-BE49-F238E27FC236}">
                    <a16:creationId xmlns:a16="http://schemas.microsoft.com/office/drawing/2014/main" id="{E775DFF0-6D4D-4943-A271-670ACD4B5B48}"/>
                  </a:ext>
                </a:extLst>
              </p:cNvPr>
              <p:cNvSpPr/>
              <p:nvPr/>
            </p:nvSpPr>
            <p:spPr>
              <a:xfrm>
                <a:off x="10232888" y="3905736"/>
                <a:ext cx="1440000" cy="194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sz="1400" dirty="0">
                    <a:solidFill>
                      <a:schemeClr val="tx1"/>
                    </a:solidFill>
                    <a:latin typeface="Arial" panose="020B0604020202020204" pitchFamily="34" charset="0"/>
                    <a:cs typeface="Arial" panose="020B0604020202020204" pitchFamily="34" charset="0"/>
                  </a:rPr>
                  <a:t>Rank</a:t>
                </a:r>
              </a:p>
            </p:txBody>
          </p:sp>
          <p:cxnSp>
            <p:nvCxnSpPr>
              <p:cNvPr id="135" name="Straight Connector 134">
                <a:extLst>
                  <a:ext uri="{FF2B5EF4-FFF2-40B4-BE49-F238E27FC236}">
                    <a16:creationId xmlns:a16="http://schemas.microsoft.com/office/drawing/2014/main" id="{D49B33A8-9401-4686-B73D-14674A90BCEC}"/>
                  </a:ext>
                </a:extLst>
              </p:cNvPr>
              <p:cNvCxnSpPr>
                <a:cxnSpLocks/>
              </p:cNvCxnSpPr>
              <p:nvPr/>
            </p:nvCxnSpPr>
            <p:spPr>
              <a:xfrm>
                <a:off x="8373035" y="3780000"/>
                <a:ext cx="25774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A0774A2-63BB-424F-A6D7-25B1E4BBD42E}"/>
                  </a:ext>
                </a:extLst>
              </p:cNvPr>
              <p:cNvCxnSpPr/>
              <p:nvPr/>
            </p:nvCxnSpPr>
            <p:spPr>
              <a:xfrm>
                <a:off x="9367200" y="363600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104F369-67EB-4CDF-B502-BC950D68ED91}"/>
                  </a:ext>
                </a:extLst>
              </p:cNvPr>
              <p:cNvCxnSpPr>
                <a:cxnSpLocks/>
              </p:cNvCxnSpPr>
              <p:nvPr/>
            </p:nvCxnSpPr>
            <p:spPr>
              <a:xfrm>
                <a:off x="10951970" y="3641859"/>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1652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altLang="en-US" dirty="0"/>
              <a:t>Techniques for Improving DRAM Performance</a:t>
            </a:r>
            <a:endParaRPr lang="en-US" dirty="0"/>
          </a:p>
        </p:txBody>
      </p:sp>
      <p:sp>
        <p:nvSpPr>
          <p:cNvPr id="4" name="Content Placeholder 2">
            <a:extLst>
              <a:ext uri="{FF2B5EF4-FFF2-40B4-BE49-F238E27FC236}">
                <a16:creationId xmlns:a16="http://schemas.microsoft.com/office/drawing/2014/main" id="{39BA4367-45C9-41CB-B0A7-75D41A682259}"/>
              </a:ext>
            </a:extLst>
          </p:cNvPr>
          <p:cNvSpPr>
            <a:spLocks noGrp="1" noChangeArrowheads="1"/>
          </p:cNvSpPr>
          <p:nvPr>
            <p:ph idx="1"/>
          </p:nvPr>
        </p:nvSpPr>
        <p:spPr>
          <a:xfrm>
            <a:off x="645189" y="2033819"/>
            <a:ext cx="3359281" cy="3605945"/>
          </a:xfrm>
        </p:spPr>
        <p:txBody>
          <a:bodyPr/>
          <a:lstStyle/>
          <a:p>
            <a:pPr marL="342900" lvl="1" indent="-342900"/>
            <a:r>
              <a:rPr lang="en-US" altLang="en-US" sz="2399" dirty="0"/>
              <a:t>To buffer recently accessed data without having to make another access</a:t>
            </a:r>
          </a:p>
          <a:p>
            <a:pPr marL="342900" lvl="1" indent="-342900"/>
            <a:r>
              <a:rPr lang="en-US" altLang="en-US" sz="2399" dirty="0"/>
              <a:t>Read and refresh several words and in parallel.</a:t>
            </a:r>
          </a:p>
          <a:p>
            <a:pPr marL="342900" lvl="1" indent="-342900"/>
            <a:r>
              <a:rPr lang="en-US" altLang="en-US" sz="2399" dirty="0"/>
              <a:t>The row buffer is essentially the sense amps at the bottom of each array.</a:t>
            </a:r>
          </a:p>
        </p:txBody>
      </p:sp>
      <p:sp>
        <p:nvSpPr>
          <p:cNvPr id="5" name="Text Placeholder 4">
            <a:extLst>
              <a:ext uri="{FF2B5EF4-FFF2-40B4-BE49-F238E27FC236}">
                <a16:creationId xmlns:a16="http://schemas.microsoft.com/office/drawing/2014/main" id="{D0D96D6F-8ABB-4953-BAAD-720B7CFD823F}"/>
              </a:ext>
            </a:extLst>
          </p:cNvPr>
          <p:cNvSpPr txBox="1">
            <a:spLocks/>
          </p:cNvSpPr>
          <p:nvPr/>
        </p:nvSpPr>
        <p:spPr>
          <a:xfrm>
            <a:off x="644525" y="1271083"/>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altLang="en-US" dirty="0"/>
              <a:t>Row buffer</a:t>
            </a:r>
          </a:p>
        </p:txBody>
      </p:sp>
      <p:sp>
        <p:nvSpPr>
          <p:cNvPr id="6" name="Content Placeholder 5">
            <a:extLst>
              <a:ext uri="{FF2B5EF4-FFF2-40B4-BE49-F238E27FC236}">
                <a16:creationId xmlns:a16="http://schemas.microsoft.com/office/drawing/2014/main" id="{9E506262-118B-4F27-901B-D8C00DE2F683}"/>
              </a:ext>
            </a:extLst>
          </p:cNvPr>
          <p:cNvSpPr txBox="1">
            <a:spLocks/>
          </p:cNvSpPr>
          <p:nvPr/>
        </p:nvSpPr>
        <p:spPr>
          <a:xfrm>
            <a:off x="4596607" y="2033819"/>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Transfer data on the rising and falling clock edges to double the bandwidth.</a:t>
            </a:r>
          </a:p>
        </p:txBody>
      </p:sp>
      <p:sp>
        <p:nvSpPr>
          <p:cNvPr id="7" name="Content Placeholder 6">
            <a:extLst>
              <a:ext uri="{FF2B5EF4-FFF2-40B4-BE49-F238E27FC236}">
                <a16:creationId xmlns:a16="http://schemas.microsoft.com/office/drawing/2014/main" id="{C6D55690-DE22-4201-A13B-FBA247BBE803}"/>
              </a:ext>
            </a:extLst>
          </p:cNvPr>
          <p:cNvSpPr txBox="1">
            <a:spLocks/>
          </p:cNvSpPr>
          <p:nvPr/>
        </p:nvSpPr>
        <p:spPr>
          <a:xfrm>
            <a:off x="8452513" y="2033819"/>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altLang="en-US" dirty="0"/>
              <a:t>Increase the number of parallel banks to improve bandwidth with simultaneous accesses.</a:t>
            </a:r>
          </a:p>
        </p:txBody>
      </p:sp>
      <p:sp>
        <p:nvSpPr>
          <p:cNvPr id="8" name="Text Placeholder 7">
            <a:extLst>
              <a:ext uri="{FF2B5EF4-FFF2-40B4-BE49-F238E27FC236}">
                <a16:creationId xmlns:a16="http://schemas.microsoft.com/office/drawing/2014/main" id="{F6AF4230-18E2-4C01-B017-EDAAEA83202B}"/>
              </a:ext>
            </a:extLst>
          </p:cNvPr>
          <p:cNvSpPr txBox="1">
            <a:spLocks/>
          </p:cNvSpPr>
          <p:nvPr/>
        </p:nvSpPr>
        <p:spPr>
          <a:xfrm>
            <a:off x="4572397" y="1271083"/>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altLang="en-US" dirty="0"/>
              <a:t>Double data rate</a:t>
            </a:r>
          </a:p>
        </p:txBody>
      </p:sp>
      <p:sp>
        <p:nvSpPr>
          <p:cNvPr id="9" name="Text Placeholder 8">
            <a:extLst>
              <a:ext uri="{FF2B5EF4-FFF2-40B4-BE49-F238E27FC236}">
                <a16:creationId xmlns:a16="http://schemas.microsoft.com/office/drawing/2014/main" id="{622BDED0-D750-4880-96F3-977619503492}"/>
              </a:ext>
            </a:extLst>
          </p:cNvPr>
          <p:cNvSpPr txBox="1">
            <a:spLocks/>
          </p:cNvSpPr>
          <p:nvPr/>
        </p:nvSpPr>
        <p:spPr>
          <a:xfrm>
            <a:off x="8451849" y="1271083"/>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altLang="en-US" dirty="0"/>
              <a:t>DRAM banking</a:t>
            </a:r>
          </a:p>
        </p:txBody>
      </p:sp>
      <p:sp>
        <p:nvSpPr>
          <p:cNvPr id="10" name="Footer Placeholder 3">
            <a:extLst>
              <a:ext uri="{FF2B5EF4-FFF2-40B4-BE49-F238E27FC236}">
                <a16:creationId xmlns:a16="http://schemas.microsoft.com/office/drawing/2014/main" id="{BFC7EB07-C152-43F2-B82E-9D3336F9DDF2}"/>
              </a:ext>
            </a:extLst>
          </p:cNvPr>
          <p:cNvSpPr txBox="1">
            <a:spLocks/>
          </p:cNvSpPr>
          <p:nvPr/>
        </p:nvSpPr>
        <p:spPr>
          <a:xfrm>
            <a:off x="152400" y="15240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Clr>
                <a:srgbClr val="0033CC"/>
              </a:buClr>
              <a:buSzPct val="60000"/>
              <a:buFont typeface="Wingdings" panose="05000000000000000000" pitchFamily="2" charset="2"/>
              <a:buChar char="n"/>
              <a:defRPr sz="3199" kern="1200">
                <a:solidFill>
                  <a:srgbClr val="003399"/>
                </a:solidFill>
                <a:latin typeface="Arial" panose="020B0604020202020204" pitchFamily="34" charset="0"/>
                <a:ea typeface="ＭＳ Ｐゴシック" panose="020B0600070205080204" pitchFamily="34" charset="-128"/>
                <a:cs typeface="+mn-cs"/>
              </a:defRPr>
            </a:lvl1pPr>
            <a:lvl2pPr marL="742653" indent="-285636" algn="l" rtl="0" eaLnBrk="0" fontAlgn="base" hangingPunct="0">
              <a:spcBef>
                <a:spcPct val="20000"/>
              </a:spcBef>
              <a:spcAft>
                <a:spcPct val="0"/>
              </a:spcAft>
              <a:buClr>
                <a:srgbClr val="003399"/>
              </a:buClr>
              <a:buSzPct val="55000"/>
              <a:buFont typeface="Wingdings" panose="05000000000000000000" pitchFamily="2" charset="2"/>
              <a:buChar char="n"/>
              <a:defRPr sz="2799" kern="1200">
                <a:solidFill>
                  <a:srgbClr val="0033CC"/>
                </a:solidFill>
                <a:latin typeface="Arial" panose="020B0604020202020204" pitchFamily="34" charset="0"/>
                <a:ea typeface="ＭＳ Ｐゴシック" panose="020B0600070205080204" pitchFamily="34" charset="-128"/>
                <a:cs typeface="+mn-cs"/>
              </a:defRPr>
            </a:lvl2pPr>
            <a:lvl3pPr marL="1142543" indent="-228509" algn="l" rtl="0" eaLnBrk="0" fontAlgn="base" hangingPunct="0">
              <a:spcBef>
                <a:spcPct val="20000"/>
              </a:spcBef>
              <a:spcAft>
                <a:spcPct val="0"/>
              </a:spcAft>
              <a:buClr>
                <a:srgbClr val="0033CC"/>
              </a:buClr>
              <a:buSzPct val="50000"/>
              <a:buFont typeface="Wingdings" panose="05000000000000000000" pitchFamily="2" charset="2"/>
              <a:buChar char="n"/>
              <a:defRPr sz="2399" kern="1200">
                <a:solidFill>
                  <a:srgbClr val="000066"/>
                </a:solidFill>
                <a:latin typeface="Arial" panose="020B0604020202020204" pitchFamily="34" charset="0"/>
                <a:ea typeface="ＭＳ Ｐゴシック" panose="020B0600070205080204" pitchFamily="34" charset="-128"/>
                <a:cs typeface="+mn-cs"/>
              </a:defRPr>
            </a:lvl3pPr>
            <a:lvl4pPr marL="1599560" indent="-228509" algn="l" rtl="0" eaLnBrk="0" fontAlgn="base" hangingPunct="0">
              <a:spcBef>
                <a:spcPct val="20000"/>
              </a:spcBef>
              <a:spcAft>
                <a:spcPct val="0"/>
              </a:spcAft>
              <a:buClr>
                <a:srgbClr val="000066"/>
              </a:buClr>
              <a:buSzPct val="55000"/>
              <a:buFont typeface="Wingdings" panose="05000000000000000000" pitchFamily="2" charset="2"/>
              <a:buChar char="n"/>
              <a:defRPr sz="1999" kern="1200">
                <a:solidFill>
                  <a:srgbClr val="0066FF"/>
                </a:solidFill>
                <a:latin typeface="Arial" panose="020B0604020202020204" pitchFamily="34" charset="0"/>
                <a:ea typeface="ＭＳ Ｐゴシック" panose="020B0600070205080204" pitchFamily="34" charset="-128"/>
                <a:cs typeface="+mn-cs"/>
              </a:defRPr>
            </a:lvl4pPr>
            <a:lvl5pPr marL="2056577" indent="-228509" algn="l" rtl="0" eaLnBrk="0" fontAlgn="base" hangingPunct="0">
              <a:spcBef>
                <a:spcPct val="20000"/>
              </a:spcBef>
              <a:spcAft>
                <a:spcPct val="0"/>
              </a:spcAft>
              <a:buClr>
                <a:srgbClr val="3399FF"/>
              </a:buClr>
              <a:buSzPct val="50000"/>
              <a:buFont typeface="Wingdings" panose="05000000000000000000" pitchFamily="2" charset="2"/>
              <a:buChar char="n"/>
              <a:defRPr sz="1999" kern="1200">
                <a:solidFill>
                  <a:srgbClr val="3399FF"/>
                </a:solidFill>
                <a:latin typeface="Arial" panose="020B0604020202020204" pitchFamily="34" charset="0"/>
                <a:ea typeface="ＭＳ Ｐゴシック" panose="020B0600070205080204" pitchFamily="34" charset="-128"/>
                <a:cs typeface="+mn-cs"/>
              </a:defRPr>
            </a:lvl5pPr>
            <a:lvl6pPr marL="2513594" indent="-228509" algn="l" defTabSz="914400" rtl="0" eaLnBrk="0" fontAlgn="base" latinLnBrk="0" hangingPunct="0">
              <a:spcBef>
                <a:spcPct val="20000"/>
              </a:spcBef>
              <a:spcAft>
                <a:spcPct val="0"/>
              </a:spcAft>
              <a:buClr>
                <a:srgbClr val="3399FF"/>
              </a:buClr>
              <a:buSzPct val="50000"/>
              <a:buFont typeface="Wingdings" panose="05000000000000000000" pitchFamily="2" charset="2"/>
              <a:buChar char="n"/>
              <a:defRPr sz="1999" kern="1200">
                <a:solidFill>
                  <a:srgbClr val="3399FF"/>
                </a:solidFill>
                <a:latin typeface="Arial" panose="020B0604020202020204" pitchFamily="34" charset="0"/>
                <a:ea typeface="ＭＳ Ｐゴシック" panose="020B0600070205080204" pitchFamily="34" charset="-128"/>
                <a:cs typeface="+mn-cs"/>
              </a:defRPr>
            </a:lvl6pPr>
            <a:lvl7pPr marL="2970611" indent="-228509" algn="l" defTabSz="914400" rtl="0" eaLnBrk="0" fontAlgn="base" latinLnBrk="0" hangingPunct="0">
              <a:spcBef>
                <a:spcPct val="20000"/>
              </a:spcBef>
              <a:spcAft>
                <a:spcPct val="0"/>
              </a:spcAft>
              <a:buClr>
                <a:srgbClr val="3399FF"/>
              </a:buClr>
              <a:buSzPct val="50000"/>
              <a:buFont typeface="Wingdings" panose="05000000000000000000" pitchFamily="2" charset="2"/>
              <a:buChar char="n"/>
              <a:defRPr sz="1999" kern="1200">
                <a:solidFill>
                  <a:srgbClr val="3399FF"/>
                </a:solidFill>
                <a:latin typeface="Arial" panose="020B0604020202020204" pitchFamily="34" charset="0"/>
                <a:ea typeface="ＭＳ Ｐゴシック" panose="020B0600070205080204" pitchFamily="34" charset="-128"/>
                <a:cs typeface="+mn-cs"/>
              </a:defRPr>
            </a:lvl7pPr>
            <a:lvl8pPr marL="3427628" indent="-228509" algn="l" defTabSz="914400" rtl="0" eaLnBrk="0" fontAlgn="base" latinLnBrk="0" hangingPunct="0">
              <a:spcBef>
                <a:spcPct val="20000"/>
              </a:spcBef>
              <a:spcAft>
                <a:spcPct val="0"/>
              </a:spcAft>
              <a:buClr>
                <a:srgbClr val="3399FF"/>
              </a:buClr>
              <a:buSzPct val="50000"/>
              <a:buFont typeface="Wingdings" panose="05000000000000000000" pitchFamily="2" charset="2"/>
              <a:buChar char="n"/>
              <a:defRPr sz="1999" kern="1200">
                <a:solidFill>
                  <a:srgbClr val="3399FF"/>
                </a:solidFill>
                <a:latin typeface="Arial" panose="020B0604020202020204" pitchFamily="34" charset="0"/>
                <a:ea typeface="ＭＳ Ｐゴシック" panose="020B0600070205080204" pitchFamily="34" charset="-128"/>
                <a:cs typeface="+mn-cs"/>
              </a:defRPr>
            </a:lvl8pPr>
            <a:lvl9pPr marL="3884646" indent="-228509" algn="l" defTabSz="914400" rtl="0" eaLnBrk="0" fontAlgn="base" latinLnBrk="0" hangingPunct="0">
              <a:spcBef>
                <a:spcPct val="20000"/>
              </a:spcBef>
              <a:spcAft>
                <a:spcPct val="0"/>
              </a:spcAft>
              <a:buClr>
                <a:srgbClr val="3399FF"/>
              </a:buClr>
              <a:buSzPct val="50000"/>
              <a:buFont typeface="Wingdings" panose="05000000000000000000" pitchFamily="2" charset="2"/>
              <a:buChar char="n"/>
              <a:defRPr sz="1999" kern="1200">
                <a:solidFill>
                  <a:srgbClr val="3399FF"/>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r>
              <a:rPr lang="en-AU" altLang="en-US" sz="1399" dirty="0">
                <a:solidFill>
                  <a:schemeClr val="tx1"/>
                </a:solidFill>
              </a:rPr>
              <a:t> </a:t>
            </a:r>
          </a:p>
        </p:txBody>
      </p:sp>
    </p:spTree>
    <p:extLst>
      <p:ext uri="{BB962C8B-B14F-4D97-AF65-F5344CB8AC3E}">
        <p14:creationId xmlns:p14="http://schemas.microsoft.com/office/powerpoint/2010/main" val="40972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Types of memory</a:t>
            </a:r>
          </a:p>
          <a:p>
            <a:pPr>
              <a:buFont typeface="Arial" panose="020B0604020202020204" pitchFamily="34" charset="0"/>
              <a:buChar char="•"/>
            </a:pPr>
            <a:r>
              <a:rPr lang="en-GB" dirty="0"/>
              <a:t>Memory hierarchy</a:t>
            </a:r>
          </a:p>
          <a:p>
            <a:pPr>
              <a:buFont typeface="Arial" panose="020B0604020202020204" pitchFamily="34" charset="0"/>
              <a:buChar char="•"/>
            </a:pPr>
            <a:r>
              <a:rPr lang="en-GB" dirty="0"/>
              <a:t>Static RAM (SRAM)</a:t>
            </a:r>
          </a:p>
          <a:p>
            <a:pPr>
              <a:buFont typeface="Arial" panose="020B0604020202020204" pitchFamily="34" charset="0"/>
              <a:buChar char="•"/>
            </a:pPr>
            <a:r>
              <a:rPr lang="en-GB" dirty="0"/>
              <a:t>Dynamic RAM (DRAM)</a:t>
            </a:r>
          </a:p>
          <a:p>
            <a:pPr>
              <a:buFont typeface="Arial" panose="020B0604020202020204" pitchFamily="34" charset="0"/>
              <a:buChar char="•"/>
            </a:pPr>
            <a:r>
              <a:rPr lang="en-GB" dirty="0"/>
              <a:t>Memory management</a:t>
            </a:r>
          </a:p>
          <a:p>
            <a:pPr>
              <a:buFont typeface="Arial" panose="020B0604020202020204" pitchFamily="34" charset="0"/>
              <a:buChar char="•"/>
            </a:pPr>
            <a:r>
              <a:rPr lang="en-GB" dirty="0"/>
              <a:t>Translation lookaside buffers (TLBs)</a:t>
            </a:r>
          </a:p>
          <a:p>
            <a:pPr>
              <a:buFont typeface="Arial" panose="020B0604020202020204" pitchFamily="34" charset="0"/>
              <a:buChar char="•"/>
            </a:pPr>
            <a:r>
              <a:rPr lang="en-GB" dirty="0"/>
              <a:t>Direct memory access (DMA)</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47CC4-3C59-427C-80A4-8D9170F6A7F7}"/>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0721B522-CC37-45DD-9CD4-25F8C918302B}"/>
              </a:ext>
            </a:extLst>
          </p:cNvPr>
          <p:cNvSpPr/>
          <p:nvPr/>
        </p:nvSpPr>
        <p:spPr>
          <a:xfrm>
            <a:off x="2832536" y="2967335"/>
            <a:ext cx="6526980"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Memory Management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7730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Motivation – Why Manage Memory?</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Applications’ instructions and data are stored in main memory.</a:t>
            </a:r>
          </a:p>
          <a:p>
            <a:pPr lvl="1"/>
            <a:r>
              <a:rPr lang="en-US" dirty="0"/>
              <a:t>And cached when required (see the next module)</a:t>
            </a:r>
          </a:p>
          <a:p>
            <a:r>
              <a:rPr lang="en-US" dirty="0"/>
              <a:t>While this is fine for a single application, it poses a security risk with multiple programs.</a:t>
            </a:r>
          </a:p>
          <a:p>
            <a:pPr lvl="1"/>
            <a:r>
              <a:rPr lang="en-US" dirty="0"/>
              <a:t>An untrusted program could read sensitive data.</a:t>
            </a:r>
          </a:p>
          <a:p>
            <a:pPr lvl="1"/>
            <a:r>
              <a:rPr lang="en-US" dirty="0"/>
              <a:t>Or corrupt the state of another application, including taking control of it</a:t>
            </a:r>
          </a:p>
          <a:p>
            <a:r>
              <a:rPr lang="en-US" dirty="0"/>
              <a:t>We provide an operating system to prevent this happening.</a:t>
            </a:r>
          </a:p>
          <a:p>
            <a:r>
              <a:rPr lang="en-US" dirty="0"/>
              <a:t>What hardware support can we provide to improve the performance of the OS?</a:t>
            </a:r>
          </a:p>
          <a:p>
            <a:endParaRPr lang="en-US" dirty="0"/>
          </a:p>
          <a:p>
            <a:endParaRPr lang="en-US" dirty="0"/>
          </a:p>
        </p:txBody>
      </p:sp>
    </p:spTree>
    <p:extLst>
      <p:ext uri="{BB962C8B-B14F-4D97-AF65-F5344CB8AC3E}">
        <p14:creationId xmlns:p14="http://schemas.microsoft.com/office/powerpoint/2010/main" val="14469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Paging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OS forbids direct access to memory.</a:t>
            </a:r>
          </a:p>
          <a:p>
            <a:r>
              <a:rPr lang="en-GB" dirty="0"/>
              <a:t>Instead, it introduces a layer of indirection.</a:t>
            </a:r>
          </a:p>
          <a:p>
            <a:pPr lvl="1"/>
            <a:r>
              <a:rPr lang="en-GB" dirty="0"/>
              <a:t>Applications see memory as a range of virtual addresses.</a:t>
            </a:r>
          </a:p>
          <a:p>
            <a:pPr lvl="1"/>
            <a:r>
              <a:rPr lang="en-GB" dirty="0"/>
              <a:t>The OS maps these to physical addresses.</a:t>
            </a:r>
          </a:p>
          <a:p>
            <a:r>
              <a:rPr lang="en-GB" dirty="0"/>
              <a:t>Paging is one method to achieve this.</a:t>
            </a:r>
          </a:p>
          <a:p>
            <a:pPr lvl="1"/>
            <a:r>
              <a:rPr lang="en-GB" dirty="0"/>
              <a:t>Physical memory is split into fixed-sized frames.</a:t>
            </a:r>
          </a:p>
          <a:p>
            <a:pPr lvl="1"/>
            <a:r>
              <a:rPr lang="en-GB" dirty="0"/>
              <a:t>Virtual memory is split into same-sized pages.</a:t>
            </a:r>
          </a:p>
          <a:p>
            <a:pPr lvl="1"/>
            <a:r>
              <a:rPr lang="en-GB" dirty="0"/>
              <a:t>Each page is mapped to one frame.</a:t>
            </a:r>
          </a:p>
          <a:p>
            <a:pPr lvl="2"/>
            <a:r>
              <a:rPr lang="en-GB" dirty="0"/>
              <a:t>Using the high-order bits from the address</a:t>
            </a:r>
          </a:p>
          <a:p>
            <a:pPr lvl="2"/>
            <a:r>
              <a:rPr lang="en-GB" dirty="0"/>
              <a:t>This information is kept in the page table.</a:t>
            </a:r>
            <a:endParaRPr lang="en-US" dirty="0"/>
          </a:p>
        </p:txBody>
      </p:sp>
      <p:grpSp>
        <p:nvGrpSpPr>
          <p:cNvPr id="4" name="Group 3">
            <a:extLst>
              <a:ext uri="{FF2B5EF4-FFF2-40B4-BE49-F238E27FC236}">
                <a16:creationId xmlns:a16="http://schemas.microsoft.com/office/drawing/2014/main" id="{BA8DDAE1-2A02-4577-B879-F055F391CE2A}"/>
              </a:ext>
            </a:extLst>
          </p:cNvPr>
          <p:cNvGrpSpPr/>
          <p:nvPr/>
        </p:nvGrpSpPr>
        <p:grpSpPr>
          <a:xfrm>
            <a:off x="6870109" y="1543969"/>
            <a:ext cx="4403781" cy="4605660"/>
            <a:chOff x="6870109" y="1543969"/>
            <a:chExt cx="4403781" cy="4605660"/>
          </a:xfrm>
        </p:grpSpPr>
        <p:sp>
          <p:nvSpPr>
            <p:cNvPr id="5" name="Rectangle 4">
              <a:extLst>
                <a:ext uri="{FF2B5EF4-FFF2-40B4-BE49-F238E27FC236}">
                  <a16:creationId xmlns:a16="http://schemas.microsoft.com/office/drawing/2014/main" id="{C6C04D6A-82DC-4199-93CB-B795EEEECAAF}"/>
                </a:ext>
              </a:extLst>
            </p:cNvPr>
            <p:cNvSpPr/>
            <p:nvPr/>
          </p:nvSpPr>
          <p:spPr>
            <a:xfrm>
              <a:off x="7020000" y="2119921"/>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Page 0</a:t>
              </a:r>
            </a:p>
          </p:txBody>
        </p:sp>
        <p:sp>
          <p:nvSpPr>
            <p:cNvPr id="6" name="Rectangle 5">
              <a:extLst>
                <a:ext uri="{FF2B5EF4-FFF2-40B4-BE49-F238E27FC236}">
                  <a16:creationId xmlns:a16="http://schemas.microsoft.com/office/drawing/2014/main" id="{47354425-D9AE-455D-9329-387A2F9C4737}"/>
                </a:ext>
              </a:extLst>
            </p:cNvPr>
            <p:cNvSpPr/>
            <p:nvPr/>
          </p:nvSpPr>
          <p:spPr>
            <a:xfrm>
              <a:off x="7020000" y="2622769"/>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Page 1</a:t>
              </a:r>
            </a:p>
          </p:txBody>
        </p:sp>
        <p:sp>
          <p:nvSpPr>
            <p:cNvPr id="7" name="Rectangle 6">
              <a:extLst>
                <a:ext uri="{FF2B5EF4-FFF2-40B4-BE49-F238E27FC236}">
                  <a16:creationId xmlns:a16="http://schemas.microsoft.com/office/drawing/2014/main" id="{D2FAA745-A785-4360-B8BD-87B311980129}"/>
                </a:ext>
              </a:extLst>
            </p:cNvPr>
            <p:cNvSpPr/>
            <p:nvPr/>
          </p:nvSpPr>
          <p:spPr>
            <a:xfrm>
              <a:off x="7020000" y="3125617"/>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Page 2</a:t>
              </a:r>
            </a:p>
          </p:txBody>
        </p:sp>
        <p:sp>
          <p:nvSpPr>
            <p:cNvPr id="8" name="Rectangle 7">
              <a:extLst>
                <a:ext uri="{FF2B5EF4-FFF2-40B4-BE49-F238E27FC236}">
                  <a16:creationId xmlns:a16="http://schemas.microsoft.com/office/drawing/2014/main" id="{6ACB523C-7746-47E3-8D9E-22C118974F36}"/>
                </a:ext>
              </a:extLst>
            </p:cNvPr>
            <p:cNvSpPr/>
            <p:nvPr/>
          </p:nvSpPr>
          <p:spPr>
            <a:xfrm>
              <a:off x="7020000" y="3628465"/>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Page 3</a:t>
              </a:r>
            </a:p>
          </p:txBody>
        </p:sp>
        <p:sp>
          <p:nvSpPr>
            <p:cNvPr id="9" name="Rectangle 8">
              <a:extLst>
                <a:ext uri="{FF2B5EF4-FFF2-40B4-BE49-F238E27FC236}">
                  <a16:creationId xmlns:a16="http://schemas.microsoft.com/office/drawing/2014/main" id="{1C89C0F3-87C9-46F4-9D17-7CF1280C3F39}"/>
                </a:ext>
              </a:extLst>
            </p:cNvPr>
            <p:cNvSpPr/>
            <p:nvPr/>
          </p:nvSpPr>
          <p:spPr>
            <a:xfrm>
              <a:off x="8640000" y="2444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6DBB0A54-AE6D-4E15-8094-BA83152BB11A}"/>
                </a:ext>
              </a:extLst>
            </p:cNvPr>
            <p:cNvSpPr/>
            <p:nvPr/>
          </p:nvSpPr>
          <p:spPr>
            <a:xfrm>
              <a:off x="8640000" y="2732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5</a:t>
              </a:r>
            </a:p>
          </p:txBody>
        </p:sp>
        <p:sp>
          <p:nvSpPr>
            <p:cNvPr id="11" name="Rectangle 10">
              <a:extLst>
                <a:ext uri="{FF2B5EF4-FFF2-40B4-BE49-F238E27FC236}">
                  <a16:creationId xmlns:a16="http://schemas.microsoft.com/office/drawing/2014/main" id="{698CAE08-1342-46FF-888D-ABC371BE638F}"/>
                </a:ext>
              </a:extLst>
            </p:cNvPr>
            <p:cNvSpPr/>
            <p:nvPr/>
          </p:nvSpPr>
          <p:spPr>
            <a:xfrm>
              <a:off x="8640000" y="3020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1</a:t>
              </a:r>
            </a:p>
          </p:txBody>
        </p:sp>
        <p:sp>
          <p:nvSpPr>
            <p:cNvPr id="12" name="Rectangle 11">
              <a:extLst>
                <a:ext uri="{FF2B5EF4-FFF2-40B4-BE49-F238E27FC236}">
                  <a16:creationId xmlns:a16="http://schemas.microsoft.com/office/drawing/2014/main" id="{38F3B9DA-D240-4586-B412-671E5DE67455}"/>
                </a:ext>
              </a:extLst>
            </p:cNvPr>
            <p:cNvSpPr/>
            <p:nvPr/>
          </p:nvSpPr>
          <p:spPr>
            <a:xfrm>
              <a:off x="8640000" y="3308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7</a:t>
              </a:r>
            </a:p>
          </p:txBody>
        </p:sp>
        <p:sp>
          <p:nvSpPr>
            <p:cNvPr id="13" name="Rectangle 12">
              <a:extLst>
                <a:ext uri="{FF2B5EF4-FFF2-40B4-BE49-F238E27FC236}">
                  <a16:creationId xmlns:a16="http://schemas.microsoft.com/office/drawing/2014/main" id="{E5FC8F88-177E-4022-8B4A-8550CA03C136}"/>
                </a:ext>
              </a:extLst>
            </p:cNvPr>
            <p:cNvSpPr/>
            <p:nvPr/>
          </p:nvSpPr>
          <p:spPr>
            <a:xfrm>
              <a:off x="10260000" y="2046769"/>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1</a:t>
              </a:r>
            </a:p>
          </p:txBody>
        </p:sp>
        <p:sp>
          <p:nvSpPr>
            <p:cNvPr id="14" name="Rectangle 13">
              <a:extLst>
                <a:ext uri="{FF2B5EF4-FFF2-40B4-BE49-F238E27FC236}">
                  <a16:creationId xmlns:a16="http://schemas.microsoft.com/office/drawing/2014/main" id="{F86B05C3-AC28-4352-A0E2-F3BAB6076ACD}"/>
                </a:ext>
              </a:extLst>
            </p:cNvPr>
            <p:cNvSpPr/>
            <p:nvPr/>
          </p:nvSpPr>
          <p:spPr>
            <a:xfrm>
              <a:off x="10260000" y="1543969"/>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0</a:t>
              </a:r>
            </a:p>
          </p:txBody>
        </p:sp>
        <p:sp>
          <p:nvSpPr>
            <p:cNvPr id="15" name="Rectangle 14">
              <a:extLst>
                <a:ext uri="{FF2B5EF4-FFF2-40B4-BE49-F238E27FC236}">
                  <a16:creationId xmlns:a16="http://schemas.microsoft.com/office/drawing/2014/main" id="{9135A2EC-F5A3-42A5-8A7D-0B977C497403}"/>
                </a:ext>
              </a:extLst>
            </p:cNvPr>
            <p:cNvSpPr/>
            <p:nvPr/>
          </p:nvSpPr>
          <p:spPr>
            <a:xfrm>
              <a:off x="10260000" y="2549617"/>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2</a:t>
              </a:r>
            </a:p>
          </p:txBody>
        </p:sp>
        <p:sp>
          <p:nvSpPr>
            <p:cNvPr id="16" name="Rectangle 15">
              <a:extLst>
                <a:ext uri="{FF2B5EF4-FFF2-40B4-BE49-F238E27FC236}">
                  <a16:creationId xmlns:a16="http://schemas.microsoft.com/office/drawing/2014/main" id="{3EB2441B-C907-4C4F-BB89-4CE9902E7343}"/>
                </a:ext>
              </a:extLst>
            </p:cNvPr>
            <p:cNvSpPr/>
            <p:nvPr/>
          </p:nvSpPr>
          <p:spPr>
            <a:xfrm>
              <a:off x="10260000" y="3052513"/>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3</a:t>
              </a:r>
            </a:p>
          </p:txBody>
        </p:sp>
        <p:sp>
          <p:nvSpPr>
            <p:cNvPr id="17" name="Rectangle 16">
              <a:extLst>
                <a:ext uri="{FF2B5EF4-FFF2-40B4-BE49-F238E27FC236}">
                  <a16:creationId xmlns:a16="http://schemas.microsoft.com/office/drawing/2014/main" id="{7E723C5B-2B2D-4B4E-AA55-C90774FD24F2}"/>
                </a:ext>
              </a:extLst>
            </p:cNvPr>
            <p:cNvSpPr/>
            <p:nvPr/>
          </p:nvSpPr>
          <p:spPr>
            <a:xfrm>
              <a:off x="10260000" y="3555313"/>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4</a:t>
              </a:r>
            </a:p>
          </p:txBody>
        </p:sp>
        <p:sp>
          <p:nvSpPr>
            <p:cNvPr id="18" name="Rectangle 17">
              <a:extLst>
                <a:ext uri="{FF2B5EF4-FFF2-40B4-BE49-F238E27FC236}">
                  <a16:creationId xmlns:a16="http://schemas.microsoft.com/office/drawing/2014/main" id="{66DE4209-ED8D-4C15-97B3-3A56A578D0D4}"/>
                </a:ext>
              </a:extLst>
            </p:cNvPr>
            <p:cNvSpPr/>
            <p:nvPr/>
          </p:nvSpPr>
          <p:spPr>
            <a:xfrm>
              <a:off x="10260000" y="4058161"/>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5</a:t>
              </a:r>
            </a:p>
          </p:txBody>
        </p:sp>
        <p:sp>
          <p:nvSpPr>
            <p:cNvPr id="19" name="Rectangle 18">
              <a:extLst>
                <a:ext uri="{FF2B5EF4-FFF2-40B4-BE49-F238E27FC236}">
                  <a16:creationId xmlns:a16="http://schemas.microsoft.com/office/drawing/2014/main" id="{AA5E66EA-D49F-458C-A4B9-830877F1EA07}"/>
                </a:ext>
              </a:extLst>
            </p:cNvPr>
            <p:cNvSpPr/>
            <p:nvPr/>
          </p:nvSpPr>
          <p:spPr>
            <a:xfrm>
              <a:off x="10260000" y="4561057"/>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6</a:t>
              </a:r>
            </a:p>
          </p:txBody>
        </p:sp>
        <p:sp>
          <p:nvSpPr>
            <p:cNvPr id="20" name="Rectangle 19">
              <a:extLst>
                <a:ext uri="{FF2B5EF4-FFF2-40B4-BE49-F238E27FC236}">
                  <a16:creationId xmlns:a16="http://schemas.microsoft.com/office/drawing/2014/main" id="{0974CB81-277A-4C87-8E71-73078E968E81}"/>
                </a:ext>
              </a:extLst>
            </p:cNvPr>
            <p:cNvSpPr/>
            <p:nvPr/>
          </p:nvSpPr>
          <p:spPr>
            <a:xfrm>
              <a:off x="10260000" y="5063952"/>
              <a:ext cx="864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Frame 7</a:t>
              </a:r>
            </a:p>
          </p:txBody>
        </p:sp>
        <p:cxnSp>
          <p:nvCxnSpPr>
            <p:cNvPr id="21" name="Curved Connector 6">
              <a:extLst>
                <a:ext uri="{FF2B5EF4-FFF2-40B4-BE49-F238E27FC236}">
                  <a16:creationId xmlns:a16="http://schemas.microsoft.com/office/drawing/2014/main" id="{5A58296A-DF68-4ADE-8AC7-E42769B5FA3D}"/>
                </a:ext>
              </a:extLst>
            </p:cNvPr>
            <p:cNvCxnSpPr>
              <a:stCxn id="5" idx="3"/>
            </p:cNvCxnSpPr>
            <p:nvPr/>
          </p:nvCxnSpPr>
          <p:spPr>
            <a:xfrm>
              <a:off x="7884000" y="2371921"/>
              <a:ext cx="756000" cy="179999"/>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5">
              <a:extLst>
                <a:ext uri="{FF2B5EF4-FFF2-40B4-BE49-F238E27FC236}">
                  <a16:creationId xmlns:a16="http://schemas.microsoft.com/office/drawing/2014/main" id="{AB055803-43AB-4365-8E51-E4FC04E3FA25}"/>
                </a:ext>
              </a:extLst>
            </p:cNvPr>
            <p:cNvCxnSpPr>
              <a:cxnSpLocks/>
              <a:stCxn id="6" idx="3"/>
              <a:endCxn id="10" idx="1"/>
            </p:cNvCxnSpPr>
            <p:nvPr/>
          </p:nvCxnSpPr>
          <p:spPr>
            <a:xfrm>
              <a:off x="7884000" y="2874769"/>
              <a:ext cx="756000" cy="1727"/>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8">
              <a:extLst>
                <a:ext uri="{FF2B5EF4-FFF2-40B4-BE49-F238E27FC236}">
                  <a16:creationId xmlns:a16="http://schemas.microsoft.com/office/drawing/2014/main" id="{8B0F4325-F5B9-4349-9655-1A30FE0D8AF3}"/>
                </a:ext>
              </a:extLst>
            </p:cNvPr>
            <p:cNvCxnSpPr>
              <a:cxnSpLocks/>
              <a:stCxn id="7" idx="3"/>
              <a:endCxn id="11" idx="1"/>
            </p:cNvCxnSpPr>
            <p:nvPr/>
          </p:nvCxnSpPr>
          <p:spPr>
            <a:xfrm flipV="1">
              <a:off x="7884000" y="3164496"/>
              <a:ext cx="756000" cy="21312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31">
              <a:extLst>
                <a:ext uri="{FF2B5EF4-FFF2-40B4-BE49-F238E27FC236}">
                  <a16:creationId xmlns:a16="http://schemas.microsoft.com/office/drawing/2014/main" id="{0896E935-6E12-49E3-A65B-DC0A1F429481}"/>
                </a:ext>
              </a:extLst>
            </p:cNvPr>
            <p:cNvCxnSpPr>
              <a:cxnSpLocks/>
              <a:stCxn id="8" idx="3"/>
              <a:endCxn id="12" idx="1"/>
            </p:cNvCxnSpPr>
            <p:nvPr/>
          </p:nvCxnSpPr>
          <p:spPr>
            <a:xfrm flipV="1">
              <a:off x="7884000" y="3452496"/>
              <a:ext cx="756000" cy="427969"/>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34">
              <a:extLst>
                <a:ext uri="{FF2B5EF4-FFF2-40B4-BE49-F238E27FC236}">
                  <a16:creationId xmlns:a16="http://schemas.microsoft.com/office/drawing/2014/main" id="{77386AA9-DC4A-432A-ACF6-ED260CFB3161}"/>
                </a:ext>
              </a:extLst>
            </p:cNvPr>
            <p:cNvCxnSpPr>
              <a:cxnSpLocks/>
              <a:stCxn id="9" idx="3"/>
              <a:endCxn id="16" idx="1"/>
            </p:cNvCxnSpPr>
            <p:nvPr/>
          </p:nvCxnSpPr>
          <p:spPr>
            <a:xfrm>
              <a:off x="9504000" y="2588496"/>
              <a:ext cx="756000" cy="716017"/>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37">
              <a:extLst>
                <a:ext uri="{FF2B5EF4-FFF2-40B4-BE49-F238E27FC236}">
                  <a16:creationId xmlns:a16="http://schemas.microsoft.com/office/drawing/2014/main" id="{B6BA8A71-3D01-459A-B50F-4AE6504587FE}"/>
                </a:ext>
              </a:extLst>
            </p:cNvPr>
            <p:cNvCxnSpPr>
              <a:cxnSpLocks/>
              <a:stCxn id="10" idx="3"/>
              <a:endCxn id="18" idx="1"/>
            </p:cNvCxnSpPr>
            <p:nvPr/>
          </p:nvCxnSpPr>
          <p:spPr>
            <a:xfrm>
              <a:off x="9504000" y="2876496"/>
              <a:ext cx="756000" cy="1433665"/>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40">
              <a:extLst>
                <a:ext uri="{FF2B5EF4-FFF2-40B4-BE49-F238E27FC236}">
                  <a16:creationId xmlns:a16="http://schemas.microsoft.com/office/drawing/2014/main" id="{05E0CA4A-2967-4DE2-87C1-4073D4A20DC9}"/>
                </a:ext>
              </a:extLst>
            </p:cNvPr>
            <p:cNvCxnSpPr>
              <a:cxnSpLocks/>
              <a:stCxn id="11" idx="3"/>
              <a:endCxn id="13" idx="1"/>
            </p:cNvCxnSpPr>
            <p:nvPr/>
          </p:nvCxnSpPr>
          <p:spPr>
            <a:xfrm flipV="1">
              <a:off x="9504000" y="2298769"/>
              <a:ext cx="756000" cy="865727"/>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43">
              <a:extLst>
                <a:ext uri="{FF2B5EF4-FFF2-40B4-BE49-F238E27FC236}">
                  <a16:creationId xmlns:a16="http://schemas.microsoft.com/office/drawing/2014/main" id="{1FA6CE4E-2767-44A0-AC3A-E133AE5FF883}"/>
                </a:ext>
              </a:extLst>
            </p:cNvPr>
            <p:cNvCxnSpPr>
              <a:cxnSpLocks/>
              <a:stCxn id="12" idx="3"/>
              <a:endCxn id="20" idx="1"/>
            </p:cNvCxnSpPr>
            <p:nvPr/>
          </p:nvCxnSpPr>
          <p:spPr>
            <a:xfrm>
              <a:off x="9504000" y="3452496"/>
              <a:ext cx="756000" cy="1863456"/>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528874-434C-40FD-8AF3-350C0017CE1A}"/>
                </a:ext>
              </a:extLst>
            </p:cNvPr>
            <p:cNvSpPr txBox="1"/>
            <p:nvPr/>
          </p:nvSpPr>
          <p:spPr>
            <a:xfrm>
              <a:off x="6870109" y="5684886"/>
              <a:ext cx="1163781" cy="464743"/>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Virtual</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address space</a:t>
              </a:r>
            </a:p>
          </p:txBody>
        </p:sp>
        <p:sp>
          <p:nvSpPr>
            <p:cNvPr id="30" name="TextBox 29">
              <a:extLst>
                <a:ext uri="{FF2B5EF4-FFF2-40B4-BE49-F238E27FC236}">
                  <a16:creationId xmlns:a16="http://schemas.microsoft.com/office/drawing/2014/main" id="{7718C344-372F-4D71-BC60-7FB4FBD182FA}"/>
                </a:ext>
              </a:extLst>
            </p:cNvPr>
            <p:cNvSpPr txBox="1"/>
            <p:nvPr/>
          </p:nvSpPr>
          <p:spPr>
            <a:xfrm>
              <a:off x="10110109" y="5684886"/>
              <a:ext cx="1163781" cy="464743"/>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Physical</a:t>
              </a:r>
              <a:endParaRPr lang="en-GB" sz="1400" kern="1200" dirty="0">
                <a:latin typeface="Arial" panose="020B0604020202020204" pitchFamily="34" charset="0"/>
                <a:ea typeface="+mn-ea"/>
                <a:cs typeface="Arial" panose="020B0604020202020204" pitchFamily="34" charset="0"/>
              </a:endParaRP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address space</a:t>
              </a:r>
            </a:p>
          </p:txBody>
        </p:sp>
        <p:sp>
          <p:nvSpPr>
            <p:cNvPr id="31" name="TextBox 30">
              <a:extLst>
                <a:ext uri="{FF2B5EF4-FFF2-40B4-BE49-F238E27FC236}">
                  <a16:creationId xmlns:a16="http://schemas.microsoft.com/office/drawing/2014/main" id="{AB5E27D0-2C61-4965-B265-E7DDC021924E}"/>
                </a:ext>
              </a:extLst>
            </p:cNvPr>
            <p:cNvSpPr txBox="1"/>
            <p:nvPr/>
          </p:nvSpPr>
          <p:spPr>
            <a:xfrm>
              <a:off x="8696736" y="5647072"/>
              <a:ext cx="856005"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table</a:t>
              </a:r>
            </a:p>
          </p:txBody>
        </p:sp>
      </p:grpSp>
    </p:spTree>
    <p:extLst>
      <p:ext uri="{BB962C8B-B14F-4D97-AF65-F5344CB8AC3E}">
        <p14:creationId xmlns:p14="http://schemas.microsoft.com/office/powerpoint/2010/main" val="20299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Page Address Translation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2794717" cy="4948335"/>
          </a:xfrm>
        </p:spPr>
        <p:txBody>
          <a:bodyPr/>
          <a:lstStyle/>
          <a:p>
            <a:r>
              <a:rPr lang="en-GB" dirty="0"/>
              <a:t>The CPU works on virtual addresses.</a:t>
            </a:r>
          </a:p>
          <a:p>
            <a:pPr lvl="1"/>
            <a:r>
              <a:rPr lang="en-GB" dirty="0"/>
              <a:t>To access physical memory, the virtual address has to be converted to a physical address by indexing into the page table.</a:t>
            </a:r>
          </a:p>
          <a:p>
            <a:r>
              <a:rPr lang="en-GB" dirty="0"/>
              <a:t>However, this makes the page table extremely large.</a:t>
            </a:r>
            <a:endParaRPr lang="en-US" dirty="0"/>
          </a:p>
        </p:txBody>
      </p:sp>
      <p:sp>
        <p:nvSpPr>
          <p:cNvPr id="4" name="Rectangle 3">
            <a:extLst>
              <a:ext uri="{FF2B5EF4-FFF2-40B4-BE49-F238E27FC236}">
                <a16:creationId xmlns:a16="http://schemas.microsoft.com/office/drawing/2014/main" id="{1F48E685-D57A-4AF1-8330-AB85FA5614B6}"/>
              </a:ext>
            </a:extLst>
          </p:cNvPr>
          <p:cNvSpPr/>
          <p:nvPr/>
        </p:nvSpPr>
        <p:spPr>
          <a:xfrm>
            <a:off x="6929932" y="2577174"/>
            <a:ext cx="1078992" cy="3240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0609C71-4DB9-4016-8372-0E6450FE604B}"/>
              </a:ext>
            </a:extLst>
          </p:cNvPr>
          <p:cNvSpPr/>
          <p:nvPr/>
        </p:nvSpPr>
        <p:spPr>
          <a:xfrm>
            <a:off x="3397266" y="1973961"/>
            <a:ext cx="864000" cy="864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CPU</a:t>
            </a:r>
          </a:p>
        </p:txBody>
      </p:sp>
      <p:sp>
        <p:nvSpPr>
          <p:cNvPr id="6" name="Rectangle 5">
            <a:extLst>
              <a:ext uri="{FF2B5EF4-FFF2-40B4-BE49-F238E27FC236}">
                <a16:creationId xmlns:a16="http://schemas.microsoft.com/office/drawing/2014/main" id="{0C5A6112-1189-485E-9420-B70CE00CD617}"/>
              </a:ext>
            </a:extLst>
          </p:cNvPr>
          <p:cNvSpPr/>
          <p:nvPr/>
        </p:nvSpPr>
        <p:spPr>
          <a:xfrm>
            <a:off x="10677590" y="1975132"/>
            <a:ext cx="864000" cy="864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Memory</a:t>
            </a:r>
          </a:p>
        </p:txBody>
      </p:sp>
      <p:cxnSp>
        <p:nvCxnSpPr>
          <p:cNvPr id="7" name="Elbow Connector 25">
            <a:extLst>
              <a:ext uri="{FF2B5EF4-FFF2-40B4-BE49-F238E27FC236}">
                <a16:creationId xmlns:a16="http://schemas.microsoft.com/office/drawing/2014/main" id="{51DB31E8-3741-4F21-9257-CAE07DFE309E}"/>
              </a:ext>
            </a:extLst>
          </p:cNvPr>
          <p:cNvCxnSpPr>
            <a:cxnSpLocks/>
            <a:stCxn id="5" idx="2"/>
            <a:endCxn id="19" idx="1"/>
          </p:cNvCxnSpPr>
          <p:nvPr/>
        </p:nvCxnSpPr>
        <p:spPr>
          <a:xfrm rot="16200000" flipH="1">
            <a:off x="3711155" y="2956072"/>
            <a:ext cx="1104888" cy="86866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405AC4C-0EB8-4B71-B280-2AC7E80596A8}"/>
              </a:ext>
            </a:extLst>
          </p:cNvPr>
          <p:cNvSpPr txBox="1"/>
          <p:nvPr/>
        </p:nvSpPr>
        <p:spPr>
          <a:xfrm>
            <a:off x="3397266" y="4075914"/>
            <a:ext cx="1190967"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Virtual address</a:t>
            </a:r>
          </a:p>
        </p:txBody>
      </p:sp>
      <p:cxnSp>
        <p:nvCxnSpPr>
          <p:cNvPr id="9" name="Elbow Connector 33">
            <a:extLst>
              <a:ext uri="{FF2B5EF4-FFF2-40B4-BE49-F238E27FC236}">
                <a16:creationId xmlns:a16="http://schemas.microsoft.com/office/drawing/2014/main" id="{BD14DBC0-BED1-49E5-B4A6-60C68C7D0C6A}"/>
              </a:ext>
            </a:extLst>
          </p:cNvPr>
          <p:cNvCxnSpPr>
            <a:cxnSpLocks/>
          </p:cNvCxnSpPr>
          <p:nvPr/>
        </p:nvCxnSpPr>
        <p:spPr>
          <a:xfrm flipV="1">
            <a:off x="5263143" y="3031129"/>
            <a:ext cx="1678331" cy="731721"/>
          </a:xfrm>
          <a:prstGeom prst="bentConnector3">
            <a:avLst>
              <a:gd name="adj1" fmla="val -1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39">
            <a:extLst>
              <a:ext uri="{FF2B5EF4-FFF2-40B4-BE49-F238E27FC236}">
                <a16:creationId xmlns:a16="http://schemas.microsoft.com/office/drawing/2014/main" id="{A3339410-A941-4B8E-86BD-34FC110E074A}"/>
              </a:ext>
            </a:extLst>
          </p:cNvPr>
          <p:cNvCxnSpPr>
            <a:cxnSpLocks/>
          </p:cNvCxnSpPr>
          <p:nvPr/>
        </p:nvCxnSpPr>
        <p:spPr>
          <a:xfrm>
            <a:off x="8020477" y="3031128"/>
            <a:ext cx="1060298" cy="754566"/>
          </a:xfrm>
          <a:prstGeom prst="bentConnector3">
            <a:avLst>
              <a:gd name="adj1" fmla="val 10001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44">
            <a:extLst>
              <a:ext uri="{FF2B5EF4-FFF2-40B4-BE49-F238E27FC236}">
                <a16:creationId xmlns:a16="http://schemas.microsoft.com/office/drawing/2014/main" id="{66366F41-F343-44E5-9A6B-A3A622DA79B0}"/>
              </a:ext>
            </a:extLst>
          </p:cNvPr>
          <p:cNvCxnSpPr>
            <a:cxnSpLocks/>
            <a:stCxn id="23" idx="2"/>
            <a:endCxn id="17" idx="2"/>
          </p:cNvCxnSpPr>
          <p:nvPr/>
        </p:nvCxnSpPr>
        <p:spPr>
          <a:xfrm rot="16200000" flipH="1">
            <a:off x="8071086" y="2261336"/>
            <a:ext cx="16610" cy="3742992"/>
          </a:xfrm>
          <a:prstGeom prst="bentConnector3">
            <a:avLst>
              <a:gd name="adj1" fmla="val 1149559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60DA3E4-422A-42FE-B3B9-5535839A295D}"/>
              </a:ext>
            </a:extLst>
          </p:cNvPr>
          <p:cNvGrpSpPr/>
          <p:nvPr/>
        </p:nvGrpSpPr>
        <p:grpSpPr>
          <a:xfrm>
            <a:off x="8440924" y="3785694"/>
            <a:ext cx="1800000" cy="360000"/>
            <a:chOff x="8873280" y="3686058"/>
            <a:chExt cx="1800000" cy="360000"/>
          </a:xfrm>
        </p:grpSpPr>
        <p:sp>
          <p:nvSpPr>
            <p:cNvPr id="13" name="Rectangle 12">
              <a:extLst>
                <a:ext uri="{FF2B5EF4-FFF2-40B4-BE49-F238E27FC236}">
                  <a16:creationId xmlns:a16="http://schemas.microsoft.com/office/drawing/2014/main" id="{B6E72E90-1CE4-4860-8373-D501A858798D}"/>
                </a:ext>
              </a:extLst>
            </p:cNvPr>
            <p:cNvSpPr/>
            <p:nvPr/>
          </p:nvSpPr>
          <p:spPr>
            <a:xfrm>
              <a:off x="8873280" y="3686058"/>
              <a:ext cx="1800000" cy="36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86B5C45-1371-4BC0-91FA-57EC4C94477A}"/>
                </a:ext>
              </a:extLst>
            </p:cNvPr>
            <p:cNvSpPr txBox="1"/>
            <p:nvPr/>
          </p:nvSpPr>
          <p:spPr>
            <a:xfrm>
              <a:off x="8909858" y="3792348"/>
              <a:ext cx="117179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Frame</a:t>
              </a:r>
              <a:r>
                <a:rPr lang="en-GB" sz="1400" kern="1200" dirty="0">
                  <a:latin typeface="Arial" panose="020B0604020202020204" pitchFamily="34" charset="0"/>
                  <a:ea typeface="+mn-ea"/>
                  <a:cs typeface="Arial" panose="020B0604020202020204" pitchFamily="34" charset="0"/>
                </a:rPr>
                <a:t> number</a:t>
              </a:r>
            </a:p>
          </p:txBody>
        </p:sp>
        <p:sp>
          <p:nvSpPr>
            <p:cNvPr id="15" name="TextBox 14">
              <a:extLst>
                <a:ext uri="{FF2B5EF4-FFF2-40B4-BE49-F238E27FC236}">
                  <a16:creationId xmlns:a16="http://schemas.microsoft.com/office/drawing/2014/main" id="{C478B7C4-63BC-4646-9A81-B8BC9CA0E890}"/>
                </a:ext>
              </a:extLst>
            </p:cNvPr>
            <p:cNvSpPr txBox="1"/>
            <p:nvPr/>
          </p:nvSpPr>
          <p:spPr>
            <a:xfrm>
              <a:off x="10148069" y="3792348"/>
              <a:ext cx="474425"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Offset</a:t>
              </a:r>
            </a:p>
          </p:txBody>
        </p:sp>
        <p:cxnSp>
          <p:nvCxnSpPr>
            <p:cNvPr id="16" name="Straight Connector 15">
              <a:extLst>
                <a:ext uri="{FF2B5EF4-FFF2-40B4-BE49-F238E27FC236}">
                  <a16:creationId xmlns:a16="http://schemas.microsoft.com/office/drawing/2014/main" id="{C70117C6-F54A-4BB2-895E-FFF6E79CEE13}"/>
                </a:ext>
              </a:extLst>
            </p:cNvPr>
            <p:cNvCxnSpPr/>
            <p:nvPr/>
          </p:nvCxnSpPr>
          <p:spPr>
            <a:xfrm>
              <a:off x="10093205" y="3686058"/>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A190BFB-FD92-4FF7-BE13-9F3B636224A1}"/>
                </a:ext>
              </a:extLst>
            </p:cNvPr>
            <p:cNvSpPr/>
            <p:nvPr/>
          </p:nvSpPr>
          <p:spPr>
            <a:xfrm>
              <a:off x="10093205" y="3692613"/>
              <a:ext cx="580075" cy="34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DB8D5515-FC06-4FEA-8A47-43E8CE69891F}"/>
              </a:ext>
            </a:extLst>
          </p:cNvPr>
          <p:cNvGrpSpPr/>
          <p:nvPr/>
        </p:nvGrpSpPr>
        <p:grpSpPr>
          <a:xfrm>
            <a:off x="4697932" y="3762849"/>
            <a:ext cx="1800000" cy="361678"/>
            <a:chOff x="5130288" y="3663213"/>
            <a:chExt cx="1800000" cy="361678"/>
          </a:xfrm>
        </p:grpSpPr>
        <p:sp>
          <p:nvSpPr>
            <p:cNvPr id="19" name="Rectangle 18">
              <a:extLst>
                <a:ext uri="{FF2B5EF4-FFF2-40B4-BE49-F238E27FC236}">
                  <a16:creationId xmlns:a16="http://schemas.microsoft.com/office/drawing/2014/main" id="{EC23B597-B935-4C7B-BAC5-67DEBCCF051F}"/>
                </a:ext>
              </a:extLst>
            </p:cNvPr>
            <p:cNvSpPr/>
            <p:nvPr/>
          </p:nvSpPr>
          <p:spPr>
            <a:xfrm>
              <a:off x="5130288" y="3663213"/>
              <a:ext cx="1800000" cy="36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D86516FE-7416-4211-9059-93845EF3966C}"/>
                </a:ext>
              </a:extLst>
            </p:cNvPr>
            <p:cNvSpPr txBox="1"/>
            <p:nvPr/>
          </p:nvSpPr>
          <p:spPr>
            <a:xfrm>
              <a:off x="5166866" y="3769503"/>
              <a:ext cx="1074012"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number</a:t>
              </a:r>
            </a:p>
          </p:txBody>
        </p:sp>
        <p:sp>
          <p:nvSpPr>
            <p:cNvPr id="21" name="TextBox 20">
              <a:extLst>
                <a:ext uri="{FF2B5EF4-FFF2-40B4-BE49-F238E27FC236}">
                  <a16:creationId xmlns:a16="http://schemas.microsoft.com/office/drawing/2014/main" id="{BCC878C1-1E0E-4D39-A765-F1ED433650A2}"/>
                </a:ext>
              </a:extLst>
            </p:cNvPr>
            <p:cNvSpPr txBox="1"/>
            <p:nvPr/>
          </p:nvSpPr>
          <p:spPr>
            <a:xfrm>
              <a:off x="6405077" y="3769503"/>
              <a:ext cx="474425"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Offset</a:t>
              </a:r>
            </a:p>
          </p:txBody>
        </p:sp>
        <p:cxnSp>
          <p:nvCxnSpPr>
            <p:cNvPr id="22" name="Straight Connector 21">
              <a:extLst>
                <a:ext uri="{FF2B5EF4-FFF2-40B4-BE49-F238E27FC236}">
                  <a16:creationId xmlns:a16="http://schemas.microsoft.com/office/drawing/2014/main" id="{017455AE-1E19-44A3-85EA-1CD77B5B7FD9}"/>
                </a:ext>
              </a:extLst>
            </p:cNvPr>
            <p:cNvCxnSpPr/>
            <p:nvPr/>
          </p:nvCxnSpPr>
          <p:spPr>
            <a:xfrm>
              <a:off x="6350213" y="366321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7282AED-8CB2-4842-81A2-3C4D56EB4DB0}"/>
                </a:ext>
              </a:extLst>
            </p:cNvPr>
            <p:cNvSpPr/>
            <p:nvPr/>
          </p:nvSpPr>
          <p:spPr>
            <a:xfrm>
              <a:off x="6350213" y="3676003"/>
              <a:ext cx="580075" cy="34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4" name="Elbow Connector 63">
            <a:extLst>
              <a:ext uri="{FF2B5EF4-FFF2-40B4-BE49-F238E27FC236}">
                <a16:creationId xmlns:a16="http://schemas.microsoft.com/office/drawing/2014/main" id="{5EA1B51E-D820-4E51-AA68-5B5EE8C1D604}"/>
              </a:ext>
            </a:extLst>
          </p:cNvPr>
          <p:cNvCxnSpPr>
            <a:cxnSpLocks/>
            <a:stCxn id="13" idx="3"/>
            <a:endCxn id="6" idx="2"/>
          </p:cNvCxnSpPr>
          <p:nvPr/>
        </p:nvCxnSpPr>
        <p:spPr>
          <a:xfrm flipV="1">
            <a:off x="10240924" y="2839132"/>
            <a:ext cx="868666" cy="1126562"/>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6ED75E-DD47-468B-A687-B2E7B1D05878}"/>
              </a:ext>
            </a:extLst>
          </p:cNvPr>
          <p:cNvSpPr txBox="1"/>
          <p:nvPr/>
        </p:nvSpPr>
        <p:spPr>
          <a:xfrm>
            <a:off x="10344673" y="4077636"/>
            <a:ext cx="1354538"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Physical</a:t>
            </a:r>
            <a:r>
              <a:rPr lang="en-GB" sz="1400" kern="1200" dirty="0">
                <a:latin typeface="Arial" panose="020B0604020202020204" pitchFamily="34" charset="0"/>
                <a:ea typeface="+mn-ea"/>
                <a:cs typeface="Arial" panose="020B0604020202020204" pitchFamily="34" charset="0"/>
              </a:rPr>
              <a:t> address</a:t>
            </a:r>
          </a:p>
        </p:txBody>
      </p:sp>
      <p:cxnSp>
        <p:nvCxnSpPr>
          <p:cNvPr id="26" name="Straight Connector 25">
            <a:extLst>
              <a:ext uri="{FF2B5EF4-FFF2-40B4-BE49-F238E27FC236}">
                <a16:creationId xmlns:a16="http://schemas.microsoft.com/office/drawing/2014/main" id="{6652877C-6651-4318-8880-E5444706D2A8}"/>
              </a:ext>
            </a:extLst>
          </p:cNvPr>
          <p:cNvCxnSpPr/>
          <p:nvPr/>
        </p:nvCxnSpPr>
        <p:spPr>
          <a:xfrm>
            <a:off x="6941474" y="2864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A9160B-F456-4372-BC7B-D79BDFD4BA27}"/>
              </a:ext>
            </a:extLst>
          </p:cNvPr>
          <p:cNvCxnSpPr/>
          <p:nvPr/>
        </p:nvCxnSpPr>
        <p:spPr>
          <a:xfrm>
            <a:off x="6929921" y="3152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141F13-997E-4F78-9F2B-DD743D378840}"/>
              </a:ext>
            </a:extLst>
          </p:cNvPr>
          <p:cNvCxnSpPr/>
          <p:nvPr/>
        </p:nvCxnSpPr>
        <p:spPr>
          <a:xfrm>
            <a:off x="6941474" y="3440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C41817-8AFF-43EC-B617-6CBE0B0755ED}"/>
              </a:ext>
            </a:extLst>
          </p:cNvPr>
          <p:cNvCxnSpPr/>
          <p:nvPr/>
        </p:nvCxnSpPr>
        <p:spPr>
          <a:xfrm>
            <a:off x="6929920" y="5528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8EA1D04-AB31-4D66-9226-E39780EF652D}"/>
              </a:ext>
            </a:extLst>
          </p:cNvPr>
          <p:cNvSpPr txBox="1"/>
          <p:nvPr/>
        </p:nvSpPr>
        <p:spPr>
          <a:xfrm>
            <a:off x="7448044" y="3841982"/>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31" name="TextBox 30">
            <a:extLst>
              <a:ext uri="{FF2B5EF4-FFF2-40B4-BE49-F238E27FC236}">
                <a16:creationId xmlns:a16="http://schemas.microsoft.com/office/drawing/2014/main" id="{F68CA49E-D416-4431-AF3B-C57F2CE0072B}"/>
              </a:ext>
            </a:extLst>
          </p:cNvPr>
          <p:cNvSpPr txBox="1"/>
          <p:nvPr/>
        </p:nvSpPr>
        <p:spPr>
          <a:xfrm>
            <a:off x="7447312" y="4203636"/>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32" name="TextBox 31">
            <a:extLst>
              <a:ext uri="{FF2B5EF4-FFF2-40B4-BE49-F238E27FC236}">
                <a16:creationId xmlns:a16="http://schemas.microsoft.com/office/drawing/2014/main" id="{932F2627-9D64-4C1E-ACBC-9AB215D5AAD2}"/>
              </a:ext>
            </a:extLst>
          </p:cNvPr>
          <p:cNvSpPr txBox="1"/>
          <p:nvPr/>
        </p:nvSpPr>
        <p:spPr>
          <a:xfrm>
            <a:off x="7447312" y="4563636"/>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33" name="TextBox 32">
            <a:extLst>
              <a:ext uri="{FF2B5EF4-FFF2-40B4-BE49-F238E27FC236}">
                <a16:creationId xmlns:a16="http://schemas.microsoft.com/office/drawing/2014/main" id="{A13536A4-B47E-4CB2-B07B-9C26E5E90589}"/>
              </a:ext>
            </a:extLst>
          </p:cNvPr>
          <p:cNvSpPr txBox="1"/>
          <p:nvPr/>
        </p:nvSpPr>
        <p:spPr>
          <a:xfrm>
            <a:off x="7052973" y="2324543"/>
            <a:ext cx="856004"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table</a:t>
            </a:r>
          </a:p>
        </p:txBody>
      </p:sp>
    </p:spTree>
    <p:extLst>
      <p:ext uri="{BB962C8B-B14F-4D97-AF65-F5344CB8AC3E}">
        <p14:creationId xmlns:p14="http://schemas.microsoft.com/office/powerpoint/2010/main" val="379220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Multi-level Page Tables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771001" cy="4948335"/>
          </a:xfrm>
        </p:spPr>
        <p:txBody>
          <a:bodyPr/>
          <a:lstStyle/>
          <a:p>
            <a:r>
              <a:rPr lang="en-GB" dirty="0"/>
              <a:t>To prevent the need for a large page table, we can create a tree of page tables.</a:t>
            </a:r>
          </a:p>
          <a:p>
            <a:pPr lvl="1"/>
            <a:r>
              <a:rPr lang="en-GB" dirty="0"/>
              <a:t>Paging the page table</a:t>
            </a:r>
          </a:p>
          <a:p>
            <a:pPr lvl="1"/>
            <a:r>
              <a:rPr lang="en-GB" dirty="0"/>
              <a:t>First-level entries point to second-level tables.</a:t>
            </a:r>
          </a:p>
          <a:p>
            <a:pPr lvl="1"/>
            <a:r>
              <a:rPr lang="en-GB" dirty="0"/>
              <a:t>Second-level entries point to third-level tables, etc.</a:t>
            </a:r>
          </a:p>
          <a:p>
            <a:pPr lvl="1"/>
            <a:r>
              <a:rPr lang="en-GB" dirty="0"/>
              <a:t>Final-level entries point to memory frames.</a:t>
            </a:r>
          </a:p>
          <a:p>
            <a:r>
              <a:rPr lang="en-GB" dirty="0"/>
              <a:t>To access a frame, we must walk through the page tables using the virtual address.</a:t>
            </a:r>
          </a:p>
          <a:p>
            <a:pPr lvl="1"/>
            <a:r>
              <a:rPr lang="en-GB" dirty="0"/>
              <a:t>This is extremely costly.</a:t>
            </a:r>
          </a:p>
          <a:p>
            <a:r>
              <a:rPr lang="en-US" altLang="zh-CN" dirty="0"/>
              <a:t>Can we provide hardware to help?</a:t>
            </a:r>
            <a:endParaRPr lang="en-US" dirty="0"/>
          </a:p>
        </p:txBody>
      </p:sp>
      <p:cxnSp>
        <p:nvCxnSpPr>
          <p:cNvPr id="4" name="Elbow Connector 13">
            <a:extLst>
              <a:ext uri="{FF2B5EF4-FFF2-40B4-BE49-F238E27FC236}">
                <a16:creationId xmlns:a16="http://schemas.microsoft.com/office/drawing/2014/main" id="{F1635C75-36FD-4C1A-AF75-45243C0146EC}"/>
              </a:ext>
            </a:extLst>
          </p:cNvPr>
          <p:cNvCxnSpPr>
            <a:cxnSpLocks/>
            <a:stCxn id="40" idx="0"/>
            <a:endCxn id="30" idx="4"/>
          </p:cNvCxnSpPr>
          <p:nvPr/>
        </p:nvCxnSpPr>
        <p:spPr>
          <a:xfrm rot="5400000" flipH="1" flipV="1">
            <a:off x="9016969" y="4280518"/>
            <a:ext cx="1152151" cy="798746"/>
          </a:xfrm>
          <a:prstGeom prst="bentConnector3">
            <a:avLst>
              <a:gd name="adj1" fmla="val 2936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B47BE4A-976F-47FC-BE95-84F1C4914738}"/>
              </a:ext>
            </a:extLst>
          </p:cNvPr>
          <p:cNvGrpSpPr/>
          <p:nvPr/>
        </p:nvGrpSpPr>
        <p:grpSpPr>
          <a:xfrm>
            <a:off x="10473418" y="1870375"/>
            <a:ext cx="1090557" cy="3240000"/>
            <a:chOff x="6929920" y="2577174"/>
            <a:chExt cx="1090557" cy="3240000"/>
          </a:xfrm>
        </p:grpSpPr>
        <p:sp>
          <p:nvSpPr>
            <p:cNvPr id="6" name="Rectangle 5">
              <a:extLst>
                <a:ext uri="{FF2B5EF4-FFF2-40B4-BE49-F238E27FC236}">
                  <a16:creationId xmlns:a16="http://schemas.microsoft.com/office/drawing/2014/main" id="{134900F2-A852-48F0-A9B4-AE063865091F}"/>
                </a:ext>
              </a:extLst>
            </p:cNvPr>
            <p:cNvSpPr/>
            <p:nvPr/>
          </p:nvSpPr>
          <p:spPr>
            <a:xfrm>
              <a:off x="6929932" y="2577174"/>
              <a:ext cx="1078992" cy="3240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790CED22-3C39-43E5-A0C1-2CDE785B33B0}"/>
                </a:ext>
              </a:extLst>
            </p:cNvPr>
            <p:cNvCxnSpPr/>
            <p:nvPr/>
          </p:nvCxnSpPr>
          <p:spPr>
            <a:xfrm>
              <a:off x="6941474" y="2864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A944E6-790B-421F-A1F8-FC730DA910DA}"/>
                </a:ext>
              </a:extLst>
            </p:cNvPr>
            <p:cNvCxnSpPr/>
            <p:nvPr/>
          </p:nvCxnSpPr>
          <p:spPr>
            <a:xfrm>
              <a:off x="6929921" y="3152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7BCA8D-CA11-4028-847A-B3913333AB50}"/>
                </a:ext>
              </a:extLst>
            </p:cNvPr>
            <p:cNvCxnSpPr/>
            <p:nvPr/>
          </p:nvCxnSpPr>
          <p:spPr>
            <a:xfrm>
              <a:off x="6941474" y="3440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2EF85D-DF1C-46BC-956F-9B266F4D24ED}"/>
                </a:ext>
              </a:extLst>
            </p:cNvPr>
            <p:cNvCxnSpPr/>
            <p:nvPr/>
          </p:nvCxnSpPr>
          <p:spPr>
            <a:xfrm>
              <a:off x="6929920" y="5528436"/>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FDF294-3938-440A-BA65-87C09B229287}"/>
                </a:ext>
              </a:extLst>
            </p:cNvPr>
            <p:cNvSpPr txBox="1"/>
            <p:nvPr/>
          </p:nvSpPr>
          <p:spPr>
            <a:xfrm>
              <a:off x="7448044" y="3841982"/>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12" name="TextBox 11">
              <a:extLst>
                <a:ext uri="{FF2B5EF4-FFF2-40B4-BE49-F238E27FC236}">
                  <a16:creationId xmlns:a16="http://schemas.microsoft.com/office/drawing/2014/main" id="{8507D7B2-BF92-47F4-B562-2F985A06150B}"/>
                </a:ext>
              </a:extLst>
            </p:cNvPr>
            <p:cNvSpPr txBox="1"/>
            <p:nvPr/>
          </p:nvSpPr>
          <p:spPr>
            <a:xfrm>
              <a:off x="7447312" y="4203636"/>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13" name="TextBox 12">
              <a:extLst>
                <a:ext uri="{FF2B5EF4-FFF2-40B4-BE49-F238E27FC236}">
                  <a16:creationId xmlns:a16="http://schemas.microsoft.com/office/drawing/2014/main" id="{B4C13729-3F30-4770-B379-5A56FEEBA53D}"/>
                </a:ext>
              </a:extLst>
            </p:cNvPr>
            <p:cNvSpPr txBox="1"/>
            <p:nvPr/>
          </p:nvSpPr>
          <p:spPr>
            <a:xfrm>
              <a:off x="7447312" y="4563636"/>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grpSp>
      <p:grpSp>
        <p:nvGrpSpPr>
          <p:cNvPr id="14" name="Group 13">
            <a:extLst>
              <a:ext uri="{FF2B5EF4-FFF2-40B4-BE49-F238E27FC236}">
                <a16:creationId xmlns:a16="http://schemas.microsoft.com/office/drawing/2014/main" id="{3586B4DC-0B4A-452E-8725-BA34B4B732D3}"/>
              </a:ext>
            </a:extLst>
          </p:cNvPr>
          <p:cNvGrpSpPr/>
          <p:nvPr/>
        </p:nvGrpSpPr>
        <p:grpSpPr>
          <a:xfrm>
            <a:off x="8673418" y="1869799"/>
            <a:ext cx="864000" cy="1152000"/>
            <a:chOff x="8640000" y="2444496"/>
            <a:chExt cx="864000" cy="1152000"/>
          </a:xfrm>
        </p:grpSpPr>
        <p:sp>
          <p:nvSpPr>
            <p:cNvPr id="15" name="Rectangle 14">
              <a:extLst>
                <a:ext uri="{FF2B5EF4-FFF2-40B4-BE49-F238E27FC236}">
                  <a16:creationId xmlns:a16="http://schemas.microsoft.com/office/drawing/2014/main" id="{817CB7CF-7362-4A71-BFA9-17D2A762526A}"/>
                </a:ext>
              </a:extLst>
            </p:cNvPr>
            <p:cNvSpPr/>
            <p:nvPr/>
          </p:nvSpPr>
          <p:spPr>
            <a:xfrm>
              <a:off x="8640000" y="2444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3A6B61B-684A-4DCA-96AA-518C985EC16C}"/>
                </a:ext>
              </a:extLst>
            </p:cNvPr>
            <p:cNvSpPr/>
            <p:nvPr/>
          </p:nvSpPr>
          <p:spPr>
            <a:xfrm>
              <a:off x="8640000" y="2732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BB4160C-17FB-426F-B612-703D2DB9041D}"/>
                </a:ext>
              </a:extLst>
            </p:cNvPr>
            <p:cNvSpPr/>
            <p:nvPr/>
          </p:nvSpPr>
          <p:spPr>
            <a:xfrm>
              <a:off x="8640000" y="3020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48105B6-EBC0-4F71-8C43-94E557EE6895}"/>
                </a:ext>
              </a:extLst>
            </p:cNvPr>
            <p:cNvSpPr/>
            <p:nvPr/>
          </p:nvSpPr>
          <p:spPr>
            <a:xfrm>
              <a:off x="8640000" y="3308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3EBA38E3-AC4C-4009-933E-011683B40C2B}"/>
              </a:ext>
            </a:extLst>
          </p:cNvPr>
          <p:cNvGrpSpPr/>
          <p:nvPr/>
        </p:nvGrpSpPr>
        <p:grpSpPr>
          <a:xfrm>
            <a:off x="8673418" y="3490375"/>
            <a:ext cx="864000" cy="1152000"/>
            <a:chOff x="8640000" y="2444496"/>
            <a:chExt cx="864000" cy="1152000"/>
          </a:xfrm>
        </p:grpSpPr>
        <p:sp>
          <p:nvSpPr>
            <p:cNvPr id="20" name="Rectangle 19">
              <a:extLst>
                <a:ext uri="{FF2B5EF4-FFF2-40B4-BE49-F238E27FC236}">
                  <a16:creationId xmlns:a16="http://schemas.microsoft.com/office/drawing/2014/main" id="{12309BA0-CE97-40A4-9778-AB703E31883F}"/>
                </a:ext>
              </a:extLst>
            </p:cNvPr>
            <p:cNvSpPr/>
            <p:nvPr/>
          </p:nvSpPr>
          <p:spPr>
            <a:xfrm>
              <a:off x="8640000" y="2444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4C521C83-4454-4874-BDB1-F07C38DE2244}"/>
                </a:ext>
              </a:extLst>
            </p:cNvPr>
            <p:cNvSpPr/>
            <p:nvPr/>
          </p:nvSpPr>
          <p:spPr>
            <a:xfrm>
              <a:off x="8640000" y="2732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0E50E87-3DD0-4306-AA43-653CAAD1E058}"/>
                </a:ext>
              </a:extLst>
            </p:cNvPr>
            <p:cNvSpPr/>
            <p:nvPr/>
          </p:nvSpPr>
          <p:spPr>
            <a:xfrm>
              <a:off x="8640000" y="3020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67A365F-EB44-4A31-9315-0CBD82729BD5}"/>
                </a:ext>
              </a:extLst>
            </p:cNvPr>
            <p:cNvSpPr/>
            <p:nvPr/>
          </p:nvSpPr>
          <p:spPr>
            <a:xfrm>
              <a:off x="8640000" y="3308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D507B307-B867-4804-A92D-A5A78B2DE933}"/>
              </a:ext>
            </a:extLst>
          </p:cNvPr>
          <p:cNvGrpSpPr/>
          <p:nvPr/>
        </p:nvGrpSpPr>
        <p:grpSpPr>
          <a:xfrm>
            <a:off x="6877732" y="1869799"/>
            <a:ext cx="864000" cy="1152000"/>
            <a:chOff x="8640000" y="2444496"/>
            <a:chExt cx="864000" cy="1152000"/>
          </a:xfrm>
        </p:grpSpPr>
        <p:sp>
          <p:nvSpPr>
            <p:cNvPr id="25" name="Rectangle 24">
              <a:extLst>
                <a:ext uri="{FF2B5EF4-FFF2-40B4-BE49-F238E27FC236}">
                  <a16:creationId xmlns:a16="http://schemas.microsoft.com/office/drawing/2014/main" id="{5937F403-40B0-4925-A7EB-3EA9B7C2EBB4}"/>
                </a:ext>
              </a:extLst>
            </p:cNvPr>
            <p:cNvSpPr/>
            <p:nvPr/>
          </p:nvSpPr>
          <p:spPr>
            <a:xfrm>
              <a:off x="8640000" y="2444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EED1059-0B57-49D3-A5E3-76E0C38F1E0F}"/>
                </a:ext>
              </a:extLst>
            </p:cNvPr>
            <p:cNvSpPr/>
            <p:nvPr/>
          </p:nvSpPr>
          <p:spPr>
            <a:xfrm>
              <a:off x="8640000" y="2732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A545D23-922A-4359-9151-DC34AAABA0C2}"/>
                </a:ext>
              </a:extLst>
            </p:cNvPr>
            <p:cNvSpPr/>
            <p:nvPr/>
          </p:nvSpPr>
          <p:spPr>
            <a:xfrm>
              <a:off x="8640000" y="3020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3157A9F-E6DD-4645-8C66-4351EAF56EA4}"/>
                </a:ext>
              </a:extLst>
            </p:cNvPr>
            <p:cNvSpPr/>
            <p:nvPr/>
          </p:nvSpPr>
          <p:spPr>
            <a:xfrm>
              <a:off x="8640000" y="3308496"/>
              <a:ext cx="864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B1533CC2-56EA-4C32-9741-4CD3AF4D4255}"/>
              </a:ext>
            </a:extLst>
          </p:cNvPr>
          <p:cNvGrpSpPr/>
          <p:nvPr/>
        </p:nvGrpSpPr>
        <p:grpSpPr>
          <a:xfrm>
            <a:off x="9812417" y="3743815"/>
            <a:ext cx="360000" cy="360000"/>
            <a:chOff x="7223760" y="3591360"/>
            <a:chExt cx="360000" cy="360000"/>
          </a:xfrm>
        </p:grpSpPr>
        <p:sp>
          <p:nvSpPr>
            <p:cNvPr id="30" name="Oval 29">
              <a:extLst>
                <a:ext uri="{FF2B5EF4-FFF2-40B4-BE49-F238E27FC236}">
                  <a16:creationId xmlns:a16="http://schemas.microsoft.com/office/drawing/2014/main" id="{3967FC59-D088-49A0-BCA2-A2E743C40EC5}"/>
                </a:ext>
              </a:extLst>
            </p:cNvPr>
            <p:cNvSpPr/>
            <p:nvPr/>
          </p:nvSpPr>
          <p:spPr>
            <a:xfrm>
              <a:off x="7223760" y="3591360"/>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dirty="0">
                <a:solidFill>
                  <a:schemeClr val="tx1"/>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81819C44-EBBD-4BDF-8090-B517509C530A}"/>
                </a:ext>
              </a:extLst>
            </p:cNvPr>
            <p:cNvCxnSpPr>
              <a:cxnSpLocks/>
              <a:stCxn id="30" idx="0"/>
              <a:endCxn id="30" idx="4"/>
            </p:cNvCxnSpPr>
            <p:nvPr/>
          </p:nvCxnSpPr>
          <p:spPr>
            <a:xfrm>
              <a:off x="7403760" y="359136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B4D78F-1704-4227-B5F0-27B7B3BBF857}"/>
                </a:ext>
              </a:extLst>
            </p:cNvPr>
            <p:cNvCxnSpPr>
              <a:cxnSpLocks/>
              <a:stCxn id="30" idx="2"/>
              <a:endCxn id="30" idx="6"/>
            </p:cNvCxnSpPr>
            <p:nvPr/>
          </p:nvCxnSpPr>
          <p:spPr>
            <a:xfrm>
              <a:off x="7223760" y="3771360"/>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Elbow Connector 69">
            <a:extLst>
              <a:ext uri="{FF2B5EF4-FFF2-40B4-BE49-F238E27FC236}">
                <a16:creationId xmlns:a16="http://schemas.microsoft.com/office/drawing/2014/main" id="{0C51B954-0D1F-49D8-A6FB-30739923E870}"/>
              </a:ext>
            </a:extLst>
          </p:cNvPr>
          <p:cNvCxnSpPr>
            <a:cxnSpLocks/>
            <a:stCxn id="30" idx="6"/>
            <a:endCxn id="57" idx="1"/>
          </p:cNvCxnSpPr>
          <p:nvPr/>
        </p:nvCxnSpPr>
        <p:spPr>
          <a:xfrm flipV="1">
            <a:off x="10172417" y="2597232"/>
            <a:ext cx="312554" cy="132658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783348C-27DA-45F6-8C22-76F8C2186207}"/>
              </a:ext>
            </a:extLst>
          </p:cNvPr>
          <p:cNvGrpSpPr/>
          <p:nvPr/>
        </p:nvGrpSpPr>
        <p:grpSpPr>
          <a:xfrm>
            <a:off x="6877018" y="5241624"/>
            <a:ext cx="2606690" cy="1321101"/>
            <a:chOff x="7472462" y="5086982"/>
            <a:chExt cx="2606690" cy="1321101"/>
          </a:xfrm>
        </p:grpSpPr>
        <p:sp>
          <p:nvSpPr>
            <p:cNvPr id="35" name="TextBox 34">
              <a:extLst>
                <a:ext uri="{FF2B5EF4-FFF2-40B4-BE49-F238E27FC236}">
                  <a16:creationId xmlns:a16="http://schemas.microsoft.com/office/drawing/2014/main" id="{12AB663D-814D-4619-91B0-019666342E17}"/>
                </a:ext>
              </a:extLst>
            </p:cNvPr>
            <p:cNvSpPr txBox="1"/>
            <p:nvPr/>
          </p:nvSpPr>
          <p:spPr>
            <a:xfrm>
              <a:off x="8154930" y="6214184"/>
              <a:ext cx="1190967"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Virtual address</a:t>
              </a:r>
            </a:p>
          </p:txBody>
        </p:sp>
        <p:sp>
          <p:nvSpPr>
            <p:cNvPr id="36" name="Rectangle 35">
              <a:extLst>
                <a:ext uri="{FF2B5EF4-FFF2-40B4-BE49-F238E27FC236}">
                  <a16:creationId xmlns:a16="http://schemas.microsoft.com/office/drawing/2014/main" id="{5AA79AFC-AD51-44AB-8E5F-EF545B151D23}"/>
                </a:ext>
              </a:extLst>
            </p:cNvPr>
            <p:cNvSpPr/>
            <p:nvPr/>
          </p:nvSpPr>
          <p:spPr>
            <a:xfrm>
              <a:off x="7473600" y="5088534"/>
              <a:ext cx="2592000" cy="35832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2EA519DD-BA0D-495D-8F14-8C703E00A1EC}"/>
                </a:ext>
              </a:extLst>
            </p:cNvPr>
            <p:cNvSpPr txBox="1"/>
            <p:nvPr/>
          </p:nvSpPr>
          <p:spPr>
            <a:xfrm>
              <a:off x="7962992" y="5747034"/>
              <a:ext cx="1074012"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number</a:t>
              </a:r>
            </a:p>
          </p:txBody>
        </p:sp>
        <p:sp>
          <p:nvSpPr>
            <p:cNvPr id="38" name="TextBox 37">
              <a:extLst>
                <a:ext uri="{FF2B5EF4-FFF2-40B4-BE49-F238E27FC236}">
                  <a16:creationId xmlns:a16="http://schemas.microsoft.com/office/drawing/2014/main" id="{49D0E198-83EF-4A32-AC5E-E2B758D1DD50}"/>
                </a:ext>
              </a:extLst>
            </p:cNvPr>
            <p:cNvSpPr txBox="1"/>
            <p:nvPr/>
          </p:nvSpPr>
          <p:spPr>
            <a:xfrm>
              <a:off x="9553941" y="5194824"/>
              <a:ext cx="474425"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Offset</a:t>
              </a:r>
            </a:p>
          </p:txBody>
        </p:sp>
        <p:cxnSp>
          <p:nvCxnSpPr>
            <p:cNvPr id="39" name="Straight Connector 38">
              <a:extLst>
                <a:ext uri="{FF2B5EF4-FFF2-40B4-BE49-F238E27FC236}">
                  <a16:creationId xmlns:a16="http://schemas.microsoft.com/office/drawing/2014/main" id="{CB908DBF-3EFD-4688-AB09-3FCA79F82B40}"/>
                </a:ext>
              </a:extLst>
            </p:cNvPr>
            <p:cNvCxnSpPr/>
            <p:nvPr/>
          </p:nvCxnSpPr>
          <p:spPr>
            <a:xfrm>
              <a:off x="9499077" y="5088534"/>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6D0D82E-2F28-4480-A927-41A9B3058C7E}"/>
                </a:ext>
              </a:extLst>
            </p:cNvPr>
            <p:cNvSpPr/>
            <p:nvPr/>
          </p:nvSpPr>
          <p:spPr>
            <a:xfrm>
              <a:off x="9499077" y="5101324"/>
              <a:ext cx="580075" cy="34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96290167-99FB-4C37-8986-B8F9EBAD72E9}"/>
                </a:ext>
              </a:extLst>
            </p:cNvPr>
            <p:cNvSpPr txBox="1"/>
            <p:nvPr/>
          </p:nvSpPr>
          <p:spPr>
            <a:xfrm>
              <a:off x="7711238" y="5194823"/>
              <a:ext cx="58669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Index 0</a:t>
              </a:r>
            </a:p>
          </p:txBody>
        </p:sp>
        <p:sp>
          <p:nvSpPr>
            <p:cNvPr id="42" name="TextBox 41">
              <a:extLst>
                <a:ext uri="{FF2B5EF4-FFF2-40B4-BE49-F238E27FC236}">
                  <a16:creationId xmlns:a16="http://schemas.microsoft.com/office/drawing/2014/main" id="{927E9A97-A87D-4E96-8B2D-8DECE8822149}"/>
                </a:ext>
              </a:extLst>
            </p:cNvPr>
            <p:cNvSpPr txBox="1"/>
            <p:nvPr/>
          </p:nvSpPr>
          <p:spPr>
            <a:xfrm>
              <a:off x="8723585" y="5194823"/>
              <a:ext cx="58669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Index 1</a:t>
              </a:r>
            </a:p>
          </p:txBody>
        </p:sp>
        <p:cxnSp>
          <p:nvCxnSpPr>
            <p:cNvPr id="43" name="Straight Connector 42">
              <a:extLst>
                <a:ext uri="{FF2B5EF4-FFF2-40B4-BE49-F238E27FC236}">
                  <a16:creationId xmlns:a16="http://schemas.microsoft.com/office/drawing/2014/main" id="{D440865E-2A5C-4EE8-8D6B-6FEFBED076CE}"/>
                </a:ext>
              </a:extLst>
            </p:cNvPr>
            <p:cNvCxnSpPr/>
            <p:nvPr/>
          </p:nvCxnSpPr>
          <p:spPr>
            <a:xfrm>
              <a:off x="8485200" y="508896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Left Brace 43">
              <a:extLst>
                <a:ext uri="{FF2B5EF4-FFF2-40B4-BE49-F238E27FC236}">
                  <a16:creationId xmlns:a16="http://schemas.microsoft.com/office/drawing/2014/main" id="{7964C152-8973-4ECC-B742-DD554A76B478}"/>
                </a:ext>
              </a:extLst>
            </p:cNvPr>
            <p:cNvSpPr/>
            <p:nvPr/>
          </p:nvSpPr>
          <p:spPr bwMode="auto">
            <a:xfrm rot="16200000">
              <a:off x="8389390" y="4597097"/>
              <a:ext cx="193899" cy="2025476"/>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45" name="Left Brace 44">
              <a:extLst>
                <a:ext uri="{FF2B5EF4-FFF2-40B4-BE49-F238E27FC236}">
                  <a16:creationId xmlns:a16="http://schemas.microsoft.com/office/drawing/2014/main" id="{5A3EFB93-5812-4D58-A7E2-E436008B4373}"/>
                </a:ext>
              </a:extLst>
            </p:cNvPr>
            <p:cNvSpPr/>
            <p:nvPr/>
          </p:nvSpPr>
          <p:spPr bwMode="auto">
            <a:xfrm rot="16200000">
              <a:off x="8671810" y="4776552"/>
              <a:ext cx="157208" cy="2555903"/>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46" name="Rectangle 45">
              <a:extLst>
                <a:ext uri="{FF2B5EF4-FFF2-40B4-BE49-F238E27FC236}">
                  <a16:creationId xmlns:a16="http://schemas.microsoft.com/office/drawing/2014/main" id="{43BCF648-FC09-404C-BBA4-4FE331A6E325}"/>
                </a:ext>
              </a:extLst>
            </p:cNvPr>
            <p:cNvSpPr/>
            <p:nvPr/>
          </p:nvSpPr>
          <p:spPr>
            <a:xfrm>
              <a:off x="7515979" y="5101324"/>
              <a:ext cx="972000" cy="34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923D18D7-CD3F-4D35-BC5C-E26B115990DF}"/>
                </a:ext>
              </a:extLst>
            </p:cNvPr>
            <p:cNvSpPr/>
            <p:nvPr/>
          </p:nvSpPr>
          <p:spPr>
            <a:xfrm>
              <a:off x="8509000" y="5086982"/>
              <a:ext cx="961200" cy="34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48" name="Elbow Connector 75">
            <a:extLst>
              <a:ext uri="{FF2B5EF4-FFF2-40B4-BE49-F238E27FC236}">
                <a16:creationId xmlns:a16="http://schemas.microsoft.com/office/drawing/2014/main" id="{8088502C-CBC8-4D9E-9F74-0BC8EFBB86F6}"/>
              </a:ext>
            </a:extLst>
          </p:cNvPr>
          <p:cNvCxnSpPr>
            <a:cxnSpLocks/>
            <a:stCxn id="47" idx="0"/>
            <a:endCxn id="52" idx="4"/>
          </p:cNvCxnSpPr>
          <p:nvPr/>
        </p:nvCxnSpPr>
        <p:spPr>
          <a:xfrm rot="16200000" flipV="1">
            <a:off x="7068957" y="3916424"/>
            <a:ext cx="2473224" cy="177175"/>
          </a:xfrm>
          <a:prstGeom prst="bentConnector3">
            <a:avLst>
              <a:gd name="adj1" fmla="val 2997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78">
            <a:extLst>
              <a:ext uri="{FF2B5EF4-FFF2-40B4-BE49-F238E27FC236}">
                <a16:creationId xmlns:a16="http://schemas.microsoft.com/office/drawing/2014/main" id="{6AF9DBFD-9862-4873-93F6-9A5CCEF3CF82}"/>
              </a:ext>
            </a:extLst>
          </p:cNvPr>
          <p:cNvCxnSpPr>
            <a:cxnSpLocks/>
            <a:stCxn id="21" idx="3"/>
            <a:endCxn id="30" idx="2"/>
          </p:cNvCxnSpPr>
          <p:nvPr/>
        </p:nvCxnSpPr>
        <p:spPr>
          <a:xfrm>
            <a:off x="9537418" y="3922375"/>
            <a:ext cx="274999" cy="144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81">
            <a:extLst>
              <a:ext uri="{FF2B5EF4-FFF2-40B4-BE49-F238E27FC236}">
                <a16:creationId xmlns:a16="http://schemas.microsoft.com/office/drawing/2014/main" id="{078125B4-1982-4687-B3FE-900A20DF73C5}"/>
              </a:ext>
            </a:extLst>
          </p:cNvPr>
          <p:cNvCxnSpPr>
            <a:cxnSpLocks/>
            <a:stCxn id="46" idx="0"/>
            <a:endCxn id="62" idx="4"/>
          </p:cNvCxnSpPr>
          <p:nvPr/>
        </p:nvCxnSpPr>
        <p:spPr>
          <a:xfrm rot="16200000" flipV="1">
            <a:off x="5677376" y="3526806"/>
            <a:ext cx="2487566" cy="97075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D109C0CE-DC40-48B8-99E3-D70010A82CC0}"/>
              </a:ext>
            </a:extLst>
          </p:cNvPr>
          <p:cNvGrpSpPr/>
          <p:nvPr/>
        </p:nvGrpSpPr>
        <p:grpSpPr>
          <a:xfrm>
            <a:off x="8036981" y="2408400"/>
            <a:ext cx="360000" cy="360000"/>
            <a:chOff x="7223760" y="3591360"/>
            <a:chExt cx="360000" cy="360000"/>
          </a:xfrm>
        </p:grpSpPr>
        <p:sp>
          <p:nvSpPr>
            <p:cNvPr id="52" name="Oval 51">
              <a:extLst>
                <a:ext uri="{FF2B5EF4-FFF2-40B4-BE49-F238E27FC236}">
                  <a16:creationId xmlns:a16="http://schemas.microsoft.com/office/drawing/2014/main" id="{AB96F463-A4D2-467F-A446-59AC3CF76C7F}"/>
                </a:ext>
              </a:extLst>
            </p:cNvPr>
            <p:cNvSpPr/>
            <p:nvPr/>
          </p:nvSpPr>
          <p:spPr>
            <a:xfrm>
              <a:off x="7223760" y="3591360"/>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dirty="0">
                <a:solidFill>
                  <a:schemeClr val="tx1"/>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D0A779DD-9F64-4619-BF5E-77C566C6F4DE}"/>
                </a:ext>
              </a:extLst>
            </p:cNvPr>
            <p:cNvCxnSpPr>
              <a:stCxn id="52" idx="0"/>
              <a:endCxn id="52" idx="4"/>
            </p:cNvCxnSpPr>
            <p:nvPr/>
          </p:nvCxnSpPr>
          <p:spPr>
            <a:xfrm>
              <a:off x="7403760" y="359136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3535CE-9EC3-43D1-BA64-1611B3DF713F}"/>
                </a:ext>
              </a:extLst>
            </p:cNvPr>
            <p:cNvCxnSpPr>
              <a:cxnSpLocks/>
              <a:stCxn id="52" idx="2"/>
              <a:endCxn id="52" idx="6"/>
            </p:cNvCxnSpPr>
            <p:nvPr/>
          </p:nvCxnSpPr>
          <p:spPr>
            <a:xfrm>
              <a:off x="7223760" y="3771360"/>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Elbow Connector 88">
            <a:extLst>
              <a:ext uri="{FF2B5EF4-FFF2-40B4-BE49-F238E27FC236}">
                <a16:creationId xmlns:a16="http://schemas.microsoft.com/office/drawing/2014/main" id="{780DFF92-F350-47FC-9FD3-2A7A9A5F7110}"/>
              </a:ext>
            </a:extLst>
          </p:cNvPr>
          <p:cNvCxnSpPr>
            <a:cxnSpLocks/>
            <a:stCxn id="27" idx="3"/>
            <a:endCxn id="52" idx="2"/>
          </p:cNvCxnSpPr>
          <p:nvPr/>
        </p:nvCxnSpPr>
        <p:spPr>
          <a:xfrm flipV="1">
            <a:off x="7741732" y="2588400"/>
            <a:ext cx="295249" cy="139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96">
            <a:extLst>
              <a:ext uri="{FF2B5EF4-FFF2-40B4-BE49-F238E27FC236}">
                <a16:creationId xmlns:a16="http://schemas.microsoft.com/office/drawing/2014/main" id="{5637877D-7CF4-44BD-8F50-66722433F7A8}"/>
              </a:ext>
            </a:extLst>
          </p:cNvPr>
          <p:cNvCxnSpPr>
            <a:cxnSpLocks/>
            <a:stCxn id="52" idx="6"/>
            <a:endCxn id="21" idx="1"/>
          </p:cNvCxnSpPr>
          <p:nvPr/>
        </p:nvCxnSpPr>
        <p:spPr>
          <a:xfrm>
            <a:off x="8396981" y="2588400"/>
            <a:ext cx="276437" cy="133397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AF10BB6-6AB7-4DCC-B000-9E9541ACCF89}"/>
              </a:ext>
            </a:extLst>
          </p:cNvPr>
          <p:cNvSpPr/>
          <p:nvPr/>
        </p:nvSpPr>
        <p:spPr>
          <a:xfrm>
            <a:off x="10484971" y="2461564"/>
            <a:ext cx="1090545" cy="27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444CB492-D04F-4171-B83E-F75A9FC31399}"/>
              </a:ext>
            </a:extLst>
          </p:cNvPr>
          <p:cNvSpPr txBox="1"/>
          <p:nvPr/>
        </p:nvSpPr>
        <p:spPr>
          <a:xfrm>
            <a:off x="10308732" y="1648615"/>
            <a:ext cx="136415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Physical memory</a:t>
            </a:r>
          </a:p>
        </p:txBody>
      </p:sp>
      <p:sp>
        <p:nvSpPr>
          <p:cNvPr id="59" name="TextBox 58">
            <a:extLst>
              <a:ext uri="{FF2B5EF4-FFF2-40B4-BE49-F238E27FC236}">
                <a16:creationId xmlns:a16="http://schemas.microsoft.com/office/drawing/2014/main" id="{787A7ECD-96D4-4819-BCF1-C42CF7453ECC}"/>
              </a:ext>
            </a:extLst>
          </p:cNvPr>
          <p:cNvSpPr txBox="1"/>
          <p:nvPr/>
        </p:nvSpPr>
        <p:spPr>
          <a:xfrm>
            <a:off x="8378601" y="1648615"/>
            <a:ext cx="146193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Level </a:t>
            </a:r>
            <a:r>
              <a:rPr lang="en-GB" sz="1400" dirty="0">
                <a:latin typeface="Arial" panose="020B0604020202020204" pitchFamily="34" charset="0"/>
                <a:ea typeface="+mn-ea"/>
                <a:cs typeface="Arial" panose="020B0604020202020204" pitchFamily="34" charset="0"/>
              </a:rPr>
              <a:t>2</a:t>
            </a:r>
            <a:r>
              <a:rPr lang="en-GB" sz="1400" kern="1200" dirty="0">
                <a:latin typeface="Arial" panose="020B0604020202020204" pitchFamily="34" charset="0"/>
                <a:ea typeface="+mn-ea"/>
                <a:cs typeface="Arial" panose="020B0604020202020204" pitchFamily="34" charset="0"/>
              </a:rPr>
              <a:t> page table</a:t>
            </a:r>
          </a:p>
        </p:txBody>
      </p:sp>
      <p:sp>
        <p:nvSpPr>
          <p:cNvPr id="60" name="TextBox 59">
            <a:extLst>
              <a:ext uri="{FF2B5EF4-FFF2-40B4-BE49-F238E27FC236}">
                <a16:creationId xmlns:a16="http://schemas.microsoft.com/office/drawing/2014/main" id="{453773FD-A001-4AB6-BE77-552CEE8E4F56}"/>
              </a:ext>
            </a:extLst>
          </p:cNvPr>
          <p:cNvSpPr txBox="1"/>
          <p:nvPr/>
        </p:nvSpPr>
        <p:spPr>
          <a:xfrm>
            <a:off x="6579335" y="1649288"/>
            <a:ext cx="146193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Level </a:t>
            </a:r>
            <a:r>
              <a:rPr lang="en-GB" sz="1400" dirty="0">
                <a:latin typeface="Arial" panose="020B0604020202020204" pitchFamily="34" charset="0"/>
                <a:ea typeface="+mn-ea"/>
                <a:cs typeface="Arial" panose="020B0604020202020204" pitchFamily="34" charset="0"/>
              </a:rPr>
              <a:t>1</a:t>
            </a:r>
            <a:r>
              <a:rPr lang="en-GB" sz="1400" kern="1200" dirty="0">
                <a:latin typeface="Arial" panose="020B0604020202020204" pitchFamily="34" charset="0"/>
                <a:ea typeface="+mn-ea"/>
                <a:cs typeface="Arial" panose="020B0604020202020204" pitchFamily="34" charset="0"/>
              </a:rPr>
              <a:t> page table</a:t>
            </a:r>
          </a:p>
        </p:txBody>
      </p:sp>
      <p:grpSp>
        <p:nvGrpSpPr>
          <p:cNvPr id="61" name="Group 60">
            <a:extLst>
              <a:ext uri="{FF2B5EF4-FFF2-40B4-BE49-F238E27FC236}">
                <a16:creationId xmlns:a16="http://schemas.microsoft.com/office/drawing/2014/main" id="{22B68A45-9B89-4ABB-A1B2-7FAA66E4FE9E}"/>
              </a:ext>
            </a:extLst>
          </p:cNvPr>
          <p:cNvGrpSpPr/>
          <p:nvPr/>
        </p:nvGrpSpPr>
        <p:grpSpPr>
          <a:xfrm>
            <a:off x="6255782" y="2408400"/>
            <a:ext cx="360000" cy="360000"/>
            <a:chOff x="7223760" y="3591360"/>
            <a:chExt cx="360000" cy="360000"/>
          </a:xfrm>
        </p:grpSpPr>
        <p:sp>
          <p:nvSpPr>
            <p:cNvPr id="62" name="Oval 61">
              <a:extLst>
                <a:ext uri="{FF2B5EF4-FFF2-40B4-BE49-F238E27FC236}">
                  <a16:creationId xmlns:a16="http://schemas.microsoft.com/office/drawing/2014/main" id="{F7DF0283-C119-4848-BC2F-19A337B2ADAA}"/>
                </a:ext>
              </a:extLst>
            </p:cNvPr>
            <p:cNvSpPr/>
            <p:nvPr/>
          </p:nvSpPr>
          <p:spPr>
            <a:xfrm>
              <a:off x="7223760" y="3591360"/>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dirty="0">
                <a:solidFill>
                  <a:schemeClr val="tx1"/>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D7ACD037-7907-4C5E-B55C-9882701911F9}"/>
                </a:ext>
              </a:extLst>
            </p:cNvPr>
            <p:cNvCxnSpPr>
              <a:stCxn id="62" idx="0"/>
              <a:endCxn id="62" idx="4"/>
            </p:cNvCxnSpPr>
            <p:nvPr/>
          </p:nvCxnSpPr>
          <p:spPr>
            <a:xfrm>
              <a:off x="7403760" y="359136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4D2E46-B97A-42B0-BFE9-FA7775229C0F}"/>
                </a:ext>
              </a:extLst>
            </p:cNvPr>
            <p:cNvCxnSpPr>
              <a:cxnSpLocks/>
              <a:stCxn id="62" idx="2"/>
              <a:endCxn id="62" idx="6"/>
            </p:cNvCxnSpPr>
            <p:nvPr/>
          </p:nvCxnSpPr>
          <p:spPr>
            <a:xfrm>
              <a:off x="7223760" y="3771360"/>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Elbow Connector 113">
            <a:extLst>
              <a:ext uri="{FF2B5EF4-FFF2-40B4-BE49-F238E27FC236}">
                <a16:creationId xmlns:a16="http://schemas.microsoft.com/office/drawing/2014/main" id="{B566542B-C716-4F12-A611-0D374FB6EEE4}"/>
              </a:ext>
            </a:extLst>
          </p:cNvPr>
          <p:cNvCxnSpPr>
            <a:cxnSpLocks/>
            <a:stCxn id="62" idx="6"/>
            <a:endCxn id="27" idx="1"/>
          </p:cNvCxnSpPr>
          <p:nvPr/>
        </p:nvCxnSpPr>
        <p:spPr>
          <a:xfrm>
            <a:off x="6615782" y="2588400"/>
            <a:ext cx="261950" cy="139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9B0B171-2000-4C69-8E07-16B41E397E28}"/>
              </a:ext>
            </a:extLst>
          </p:cNvPr>
          <p:cNvSpPr txBox="1"/>
          <p:nvPr/>
        </p:nvSpPr>
        <p:spPr>
          <a:xfrm>
            <a:off x="6231600" y="1965918"/>
            <a:ext cx="40876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Base</a:t>
            </a:r>
          </a:p>
        </p:txBody>
      </p:sp>
      <p:cxnSp>
        <p:nvCxnSpPr>
          <p:cNvPr id="67" name="Elbow Connector 117">
            <a:extLst>
              <a:ext uri="{FF2B5EF4-FFF2-40B4-BE49-F238E27FC236}">
                <a16:creationId xmlns:a16="http://schemas.microsoft.com/office/drawing/2014/main" id="{72D6FBE3-D364-4A72-AEF1-7C3C6D1E5423}"/>
              </a:ext>
            </a:extLst>
          </p:cNvPr>
          <p:cNvCxnSpPr>
            <a:cxnSpLocks/>
            <a:stCxn id="66" idx="2"/>
            <a:endCxn id="62" idx="0"/>
          </p:cNvCxnSpPr>
          <p:nvPr/>
        </p:nvCxnSpPr>
        <p:spPr>
          <a:xfrm rot="5400000">
            <a:off x="6311592" y="2284008"/>
            <a:ext cx="248583" cy="20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1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Memory-management Unit (MMU)</a:t>
            </a:r>
            <a:endParaRPr lang="en-US" dirty="0"/>
          </a:p>
        </p:txBody>
      </p:sp>
      <p:sp>
        <p:nvSpPr>
          <p:cNvPr id="4" name="Text Placeholder 2">
            <a:extLst>
              <a:ext uri="{FF2B5EF4-FFF2-40B4-BE49-F238E27FC236}">
                <a16:creationId xmlns:a16="http://schemas.microsoft.com/office/drawing/2014/main" id="{96EE44BB-665F-4864-8371-526EE5082782}"/>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Handles translation of virtual addresses to physical addresses</a:t>
            </a:r>
          </a:p>
        </p:txBody>
      </p:sp>
      <p:sp>
        <p:nvSpPr>
          <p:cNvPr id="5" name="Content Placeholder 4">
            <a:extLst>
              <a:ext uri="{FF2B5EF4-FFF2-40B4-BE49-F238E27FC236}">
                <a16:creationId xmlns:a16="http://schemas.microsoft.com/office/drawing/2014/main" id="{7A8D2425-C831-4036-AC48-BD21D55B817F}"/>
              </a:ext>
            </a:extLst>
          </p:cNvPr>
          <p:cNvSpPr>
            <a:spLocks noGrp="1"/>
          </p:cNvSpPr>
          <p:nvPr>
            <p:ph idx="1"/>
          </p:nvPr>
        </p:nvSpPr>
        <p:spPr>
          <a:xfrm>
            <a:off x="492789" y="1631112"/>
            <a:ext cx="2606011" cy="4086426"/>
          </a:xfrm>
        </p:spPr>
        <p:txBody>
          <a:bodyPr/>
          <a:lstStyle/>
          <a:p>
            <a:r>
              <a:rPr lang="en-GB" dirty="0"/>
              <a:t>The MMU provides hardware to read translation tables in memory.</a:t>
            </a:r>
          </a:p>
          <a:p>
            <a:r>
              <a:rPr lang="en-GB" dirty="0"/>
              <a:t>The translation lookaside buffers (TLBs) cache recent translations.</a:t>
            </a:r>
          </a:p>
          <a:p>
            <a:endParaRPr lang="en-GB" dirty="0"/>
          </a:p>
        </p:txBody>
      </p:sp>
      <p:sp>
        <p:nvSpPr>
          <p:cNvPr id="6" name="Text Box 2">
            <a:extLst>
              <a:ext uri="{FF2B5EF4-FFF2-40B4-BE49-F238E27FC236}">
                <a16:creationId xmlns:a16="http://schemas.microsoft.com/office/drawing/2014/main" id="{C8E90854-3D2B-49E9-AA7B-D88B9A680A7B}"/>
              </a:ext>
            </a:extLst>
          </p:cNvPr>
          <p:cNvSpPr txBox="1">
            <a:spLocks noChangeArrowheads="1"/>
          </p:cNvSpPr>
          <p:nvPr/>
        </p:nvSpPr>
        <p:spPr bwMode="blackWhite">
          <a:xfrm>
            <a:off x="3609361" y="3386282"/>
            <a:ext cx="1150487" cy="1007668"/>
          </a:xfrm>
          <a:prstGeom prst="rect">
            <a:avLst/>
          </a:prstGeom>
          <a:solidFill>
            <a:srgbClr val="D6E4EE"/>
          </a:solidFill>
          <a:ln w="12700">
            <a:solidFill>
              <a:schemeClr val="tx1"/>
            </a:solidFill>
            <a:miter lim="800000"/>
            <a:headEnd type="none" w="sm" len="sm"/>
            <a:tailEnd type="none" w="sm" len="sm"/>
          </a:ln>
        </p:spPr>
        <p:txBody>
          <a:bodyPr anchor="ctr" anchorCtr="1"/>
          <a:lstStyle/>
          <a:p>
            <a:pPr>
              <a:lnSpc>
                <a:spcPct val="100000"/>
              </a:lnSpc>
              <a:spcBef>
                <a:spcPct val="0"/>
              </a:spcBef>
              <a:buFontTx/>
              <a:buNone/>
            </a:pPr>
            <a:r>
              <a:rPr lang="en-US" sz="1599" dirty="0"/>
              <a:t>CPU</a:t>
            </a:r>
          </a:p>
        </p:txBody>
      </p:sp>
      <p:sp>
        <p:nvSpPr>
          <p:cNvPr id="7" name="Line 9">
            <a:extLst>
              <a:ext uri="{FF2B5EF4-FFF2-40B4-BE49-F238E27FC236}">
                <a16:creationId xmlns:a16="http://schemas.microsoft.com/office/drawing/2014/main" id="{1CCD1FDB-2649-4D8A-850D-E2FBFF8DD3DB}"/>
              </a:ext>
            </a:extLst>
          </p:cNvPr>
          <p:cNvSpPr>
            <a:spLocks noChangeShapeType="1"/>
          </p:cNvSpPr>
          <p:nvPr/>
        </p:nvSpPr>
        <p:spPr bwMode="auto">
          <a:xfrm>
            <a:off x="4761435" y="3890909"/>
            <a:ext cx="863263" cy="0"/>
          </a:xfrm>
          <a:prstGeom prst="line">
            <a:avLst/>
          </a:prstGeom>
          <a:noFill/>
          <a:ln w="38100">
            <a:solidFill>
              <a:schemeClr val="tx1"/>
            </a:solidFill>
            <a:round/>
            <a:headEnd/>
            <a:tailEnd type="triangle" w="med" len="med"/>
          </a:ln>
        </p:spPr>
        <p:txBody>
          <a:bodyPr wrap="none" anchor="ctr"/>
          <a:lstStyle/>
          <a:p>
            <a:endParaRPr lang="en-GB" sz="1799" dirty="0"/>
          </a:p>
        </p:txBody>
      </p:sp>
      <p:sp>
        <p:nvSpPr>
          <p:cNvPr id="8" name="Text Box 26">
            <a:extLst>
              <a:ext uri="{FF2B5EF4-FFF2-40B4-BE49-F238E27FC236}">
                <a16:creationId xmlns:a16="http://schemas.microsoft.com/office/drawing/2014/main" id="{F9B54CBA-CBBE-4E2B-B0A6-5B7E918733FE}"/>
              </a:ext>
            </a:extLst>
          </p:cNvPr>
          <p:cNvSpPr txBox="1">
            <a:spLocks noChangeArrowheads="1"/>
          </p:cNvSpPr>
          <p:nvPr/>
        </p:nvSpPr>
        <p:spPr bwMode="blackWhite">
          <a:xfrm>
            <a:off x="5624699" y="3170466"/>
            <a:ext cx="2159743" cy="1439300"/>
          </a:xfrm>
          <a:prstGeom prst="rect">
            <a:avLst/>
          </a:prstGeom>
          <a:solidFill>
            <a:schemeClr val="bg1"/>
          </a:solidFill>
          <a:ln w="12700">
            <a:solidFill>
              <a:schemeClr val="tx1"/>
            </a:solidFill>
            <a:miter lim="800000"/>
            <a:headEnd type="none" w="sm" len="sm"/>
            <a:tailEnd type="none" w="sm" len="sm"/>
          </a:ln>
        </p:spPr>
        <p:txBody>
          <a:bodyPr/>
          <a:lstStyle/>
          <a:p>
            <a:pPr>
              <a:lnSpc>
                <a:spcPct val="100000"/>
              </a:lnSpc>
              <a:spcBef>
                <a:spcPct val="0"/>
              </a:spcBef>
              <a:buFontTx/>
              <a:buNone/>
            </a:pPr>
            <a:endParaRPr lang="en-US" sz="700" dirty="0"/>
          </a:p>
          <a:p>
            <a:pPr>
              <a:lnSpc>
                <a:spcPct val="100000"/>
              </a:lnSpc>
              <a:spcBef>
                <a:spcPct val="0"/>
              </a:spcBef>
              <a:buFontTx/>
              <a:buNone/>
            </a:pPr>
            <a:r>
              <a:rPr lang="en-US" sz="1599" dirty="0"/>
              <a:t>MMU</a:t>
            </a:r>
          </a:p>
        </p:txBody>
      </p:sp>
      <p:sp>
        <p:nvSpPr>
          <p:cNvPr id="9" name="Line 32">
            <a:extLst>
              <a:ext uri="{FF2B5EF4-FFF2-40B4-BE49-F238E27FC236}">
                <a16:creationId xmlns:a16="http://schemas.microsoft.com/office/drawing/2014/main" id="{7D70DA8D-2750-4FDF-8448-458E80B9E205}"/>
              </a:ext>
            </a:extLst>
          </p:cNvPr>
          <p:cNvSpPr>
            <a:spLocks noChangeShapeType="1"/>
          </p:cNvSpPr>
          <p:nvPr/>
        </p:nvSpPr>
        <p:spPr bwMode="auto">
          <a:xfrm>
            <a:off x="7784441" y="3890909"/>
            <a:ext cx="863263" cy="0"/>
          </a:xfrm>
          <a:prstGeom prst="line">
            <a:avLst/>
          </a:prstGeom>
          <a:noFill/>
          <a:ln w="38100">
            <a:solidFill>
              <a:schemeClr val="tx1"/>
            </a:solidFill>
            <a:round/>
            <a:headEnd/>
            <a:tailEnd type="triangle" w="med" len="med"/>
          </a:ln>
        </p:spPr>
        <p:txBody>
          <a:bodyPr wrap="none" anchor="ctr"/>
          <a:lstStyle/>
          <a:p>
            <a:endParaRPr lang="en-GB" sz="1799" dirty="0"/>
          </a:p>
        </p:txBody>
      </p:sp>
      <p:sp>
        <p:nvSpPr>
          <p:cNvPr id="10" name="Line 35">
            <a:extLst>
              <a:ext uri="{FF2B5EF4-FFF2-40B4-BE49-F238E27FC236}">
                <a16:creationId xmlns:a16="http://schemas.microsoft.com/office/drawing/2014/main" id="{DA29EDBE-0192-44D8-9E80-CAEB38867097}"/>
              </a:ext>
            </a:extLst>
          </p:cNvPr>
          <p:cNvSpPr>
            <a:spLocks noChangeShapeType="1"/>
          </p:cNvSpPr>
          <p:nvPr/>
        </p:nvSpPr>
        <p:spPr bwMode="auto">
          <a:xfrm flipV="1">
            <a:off x="9799779" y="3890909"/>
            <a:ext cx="720443" cy="0"/>
          </a:xfrm>
          <a:prstGeom prst="line">
            <a:avLst/>
          </a:prstGeom>
          <a:noFill/>
          <a:ln w="38100">
            <a:solidFill>
              <a:schemeClr val="tx1"/>
            </a:solidFill>
            <a:round/>
            <a:headEnd/>
            <a:tailEnd type="triangle" w="med" len="med"/>
          </a:ln>
        </p:spPr>
        <p:txBody>
          <a:bodyPr wrap="none" anchor="ctr"/>
          <a:lstStyle/>
          <a:p>
            <a:endParaRPr lang="en-GB" sz="1799" dirty="0"/>
          </a:p>
        </p:txBody>
      </p:sp>
      <p:sp>
        <p:nvSpPr>
          <p:cNvPr id="11" name="Text Box 2">
            <a:extLst>
              <a:ext uri="{FF2B5EF4-FFF2-40B4-BE49-F238E27FC236}">
                <a16:creationId xmlns:a16="http://schemas.microsoft.com/office/drawing/2014/main" id="{4D57382F-8BBA-41AD-876D-5A7685F3D807}"/>
              </a:ext>
            </a:extLst>
          </p:cNvPr>
          <p:cNvSpPr txBox="1">
            <a:spLocks noChangeArrowheads="1"/>
          </p:cNvSpPr>
          <p:nvPr/>
        </p:nvSpPr>
        <p:spPr bwMode="blackWhite">
          <a:xfrm>
            <a:off x="8647703" y="3386282"/>
            <a:ext cx="1150488" cy="1007668"/>
          </a:xfrm>
          <a:prstGeom prst="rect">
            <a:avLst/>
          </a:prstGeom>
          <a:solidFill>
            <a:schemeClr val="accent1">
              <a:lumMod val="60000"/>
              <a:lumOff val="40000"/>
              <a:alpha val="10196"/>
            </a:schemeClr>
          </a:solidFill>
          <a:ln w="12700">
            <a:solidFill>
              <a:schemeClr val="tx1"/>
            </a:solidFill>
            <a:miter lim="800000"/>
            <a:headEnd type="none" w="sm" len="sm"/>
            <a:tailEnd type="none" w="sm" len="sm"/>
          </a:ln>
        </p:spPr>
        <p:txBody>
          <a:bodyPr anchor="ctr" anchorCtr="1"/>
          <a:lstStyle/>
          <a:p>
            <a:pPr>
              <a:lnSpc>
                <a:spcPct val="100000"/>
              </a:lnSpc>
              <a:spcBef>
                <a:spcPct val="0"/>
              </a:spcBef>
              <a:buFontTx/>
              <a:buNone/>
            </a:pPr>
            <a:r>
              <a:rPr lang="en-US" sz="1599" dirty="0"/>
              <a:t>Caches</a:t>
            </a:r>
          </a:p>
        </p:txBody>
      </p:sp>
      <p:sp>
        <p:nvSpPr>
          <p:cNvPr id="12" name="Text Box 2">
            <a:extLst>
              <a:ext uri="{FF2B5EF4-FFF2-40B4-BE49-F238E27FC236}">
                <a16:creationId xmlns:a16="http://schemas.microsoft.com/office/drawing/2014/main" id="{9B7B829E-A320-4419-BACA-7E1C83C19B2F}"/>
              </a:ext>
            </a:extLst>
          </p:cNvPr>
          <p:cNvSpPr txBox="1">
            <a:spLocks noChangeArrowheads="1"/>
          </p:cNvSpPr>
          <p:nvPr/>
        </p:nvSpPr>
        <p:spPr bwMode="blackWhite">
          <a:xfrm>
            <a:off x="10520221" y="3243464"/>
            <a:ext cx="1150488" cy="1366303"/>
          </a:xfrm>
          <a:prstGeom prst="rect">
            <a:avLst/>
          </a:prstGeom>
          <a:solidFill>
            <a:schemeClr val="accent1">
              <a:lumMod val="40000"/>
              <a:lumOff val="60000"/>
              <a:alpha val="10196"/>
            </a:schemeClr>
          </a:solidFill>
          <a:ln w="12700">
            <a:solidFill>
              <a:schemeClr val="tx1"/>
            </a:solidFill>
            <a:miter lim="800000"/>
            <a:headEnd type="none" w="sm" len="sm"/>
            <a:tailEnd type="none" w="sm" len="sm"/>
          </a:ln>
        </p:spPr>
        <p:txBody>
          <a:bodyPr anchorCtr="1"/>
          <a:lstStyle/>
          <a:p>
            <a:pPr>
              <a:lnSpc>
                <a:spcPct val="100000"/>
              </a:lnSpc>
              <a:spcBef>
                <a:spcPct val="0"/>
              </a:spcBef>
              <a:buFontTx/>
              <a:buNone/>
            </a:pPr>
            <a:endParaRPr lang="en-US" sz="1599" dirty="0"/>
          </a:p>
          <a:p>
            <a:pPr>
              <a:lnSpc>
                <a:spcPct val="100000"/>
              </a:lnSpc>
              <a:spcBef>
                <a:spcPct val="0"/>
              </a:spcBef>
              <a:buFontTx/>
              <a:buNone/>
            </a:pPr>
            <a:r>
              <a:rPr lang="en-US" sz="1599" dirty="0"/>
              <a:t>Memory</a:t>
            </a:r>
          </a:p>
        </p:txBody>
      </p:sp>
      <p:sp>
        <p:nvSpPr>
          <p:cNvPr id="13" name="Text Box 12">
            <a:extLst>
              <a:ext uri="{FF2B5EF4-FFF2-40B4-BE49-F238E27FC236}">
                <a16:creationId xmlns:a16="http://schemas.microsoft.com/office/drawing/2014/main" id="{A275EB99-EAEE-4D2C-87D6-B910107B88ED}"/>
              </a:ext>
            </a:extLst>
          </p:cNvPr>
          <p:cNvSpPr txBox="1">
            <a:spLocks noChangeArrowheads="1"/>
          </p:cNvSpPr>
          <p:nvPr/>
        </p:nvSpPr>
        <p:spPr bwMode="gray">
          <a:xfrm>
            <a:off x="3176935" y="2614231"/>
            <a:ext cx="2015337" cy="307777"/>
          </a:xfrm>
          <a:prstGeom prst="rect">
            <a:avLst/>
          </a:prstGeom>
          <a:noFill/>
          <a:ln w="12700" algn="ctr">
            <a:noFill/>
            <a:miter lim="800000"/>
            <a:headEnd/>
            <a:tailEnd/>
          </a:ln>
        </p:spPr>
        <p:txBody>
          <a:bodyPr wrap="square">
            <a:spAutoFit/>
          </a:bodyPr>
          <a:lstStyle/>
          <a:p>
            <a:pPr algn="ctr"/>
            <a:r>
              <a:rPr lang="en-GB" sz="1400" b="1" dirty="0"/>
              <a:t>Virtual address space</a:t>
            </a:r>
          </a:p>
        </p:txBody>
      </p:sp>
      <p:sp>
        <p:nvSpPr>
          <p:cNvPr id="14" name="Text Box 12">
            <a:extLst>
              <a:ext uri="{FF2B5EF4-FFF2-40B4-BE49-F238E27FC236}">
                <a16:creationId xmlns:a16="http://schemas.microsoft.com/office/drawing/2014/main" id="{A0DBE6C0-7038-4F32-8A89-A91C50AEC341}"/>
              </a:ext>
            </a:extLst>
          </p:cNvPr>
          <p:cNvSpPr txBox="1">
            <a:spLocks noChangeArrowheads="1"/>
          </p:cNvSpPr>
          <p:nvPr/>
        </p:nvSpPr>
        <p:spPr bwMode="gray">
          <a:xfrm>
            <a:off x="8942922" y="2614339"/>
            <a:ext cx="2015337" cy="307777"/>
          </a:xfrm>
          <a:prstGeom prst="rect">
            <a:avLst/>
          </a:prstGeom>
          <a:noFill/>
          <a:ln w="12700" algn="ctr">
            <a:noFill/>
            <a:miter lim="800000"/>
            <a:headEnd/>
            <a:tailEnd/>
          </a:ln>
        </p:spPr>
        <p:txBody>
          <a:bodyPr>
            <a:spAutoFit/>
          </a:bodyPr>
          <a:lstStyle/>
          <a:p>
            <a:pPr algn="ctr"/>
            <a:r>
              <a:rPr lang="en-GB" sz="1400" b="1" dirty="0"/>
              <a:t>Physical address space</a:t>
            </a:r>
          </a:p>
        </p:txBody>
      </p:sp>
      <p:sp>
        <p:nvSpPr>
          <p:cNvPr id="15" name="Text Box 2">
            <a:extLst>
              <a:ext uri="{FF2B5EF4-FFF2-40B4-BE49-F238E27FC236}">
                <a16:creationId xmlns:a16="http://schemas.microsoft.com/office/drawing/2014/main" id="{B8C5D15F-83F8-47E1-9464-9A42D1658B41}"/>
              </a:ext>
            </a:extLst>
          </p:cNvPr>
          <p:cNvSpPr txBox="1">
            <a:spLocks noChangeArrowheads="1"/>
          </p:cNvSpPr>
          <p:nvPr/>
        </p:nvSpPr>
        <p:spPr bwMode="blackWhite">
          <a:xfrm>
            <a:off x="5731200" y="3712354"/>
            <a:ext cx="1942340" cy="826002"/>
          </a:xfrm>
          <a:prstGeom prst="rect">
            <a:avLst/>
          </a:prstGeom>
          <a:solidFill>
            <a:schemeClr val="accent1">
              <a:lumMod val="60000"/>
              <a:lumOff val="40000"/>
              <a:alpha val="10196"/>
            </a:schemeClr>
          </a:solidFill>
          <a:ln w="12700">
            <a:solidFill>
              <a:schemeClr val="tx1"/>
            </a:solidFill>
            <a:miter lim="800000"/>
            <a:headEnd type="none" w="sm" len="sm"/>
            <a:tailEnd type="none" w="sm" len="sm"/>
          </a:ln>
        </p:spPr>
        <p:txBody>
          <a:bodyPr anchor="ctr" anchorCtr="1"/>
          <a:lstStyle/>
          <a:p>
            <a:pPr>
              <a:lnSpc>
                <a:spcPct val="100000"/>
              </a:lnSpc>
              <a:spcBef>
                <a:spcPct val="0"/>
              </a:spcBef>
              <a:buFontTx/>
              <a:buNone/>
            </a:pPr>
            <a:r>
              <a:rPr lang="en-US" sz="1599" dirty="0"/>
              <a:t>TLBs</a:t>
            </a:r>
          </a:p>
        </p:txBody>
      </p:sp>
      <p:sp>
        <p:nvSpPr>
          <p:cNvPr id="16" name="Rectangle 128">
            <a:extLst>
              <a:ext uri="{FF2B5EF4-FFF2-40B4-BE49-F238E27FC236}">
                <a16:creationId xmlns:a16="http://schemas.microsoft.com/office/drawing/2014/main" id="{E4EBB434-4563-42D5-BF45-D224F9404FCD}"/>
              </a:ext>
            </a:extLst>
          </p:cNvPr>
          <p:cNvSpPr>
            <a:spLocks noChangeArrowheads="1"/>
          </p:cNvSpPr>
          <p:nvPr/>
        </p:nvSpPr>
        <p:spPr bwMode="gray">
          <a:xfrm>
            <a:off x="10663041" y="3962319"/>
            <a:ext cx="863263" cy="576038"/>
          </a:xfrm>
          <a:prstGeom prst="rect">
            <a:avLst/>
          </a:prstGeom>
          <a:solidFill>
            <a:schemeClr val="bg1"/>
          </a:solidFill>
          <a:ln w="12700" algn="ctr">
            <a:solidFill>
              <a:schemeClr val="tx1"/>
            </a:solidFill>
            <a:miter lim="800000"/>
            <a:headEnd/>
            <a:tailEnd/>
          </a:ln>
        </p:spPr>
        <p:txBody>
          <a:bodyPr wrap="none" anchor="ctr"/>
          <a:lstStyle/>
          <a:p>
            <a:pPr algn="ctr"/>
            <a:r>
              <a:rPr lang="en-GB" sz="1200" dirty="0"/>
              <a:t>Translation</a:t>
            </a:r>
            <a:br>
              <a:rPr lang="en-GB" sz="1200" dirty="0"/>
            </a:br>
            <a:r>
              <a:rPr lang="en-GB" sz="1200" dirty="0"/>
              <a:t>tables</a:t>
            </a:r>
          </a:p>
        </p:txBody>
      </p:sp>
    </p:spTree>
    <p:extLst>
      <p:ext uri="{BB962C8B-B14F-4D97-AF65-F5344CB8AC3E}">
        <p14:creationId xmlns:p14="http://schemas.microsoft.com/office/powerpoint/2010/main" val="3139020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Overview of Memory Access Using an MMU</a:t>
            </a:r>
          </a:p>
        </p:txBody>
      </p:sp>
      <p:sp>
        <p:nvSpPr>
          <p:cNvPr id="4" name="Rectangle 33">
            <a:extLst>
              <a:ext uri="{FF2B5EF4-FFF2-40B4-BE49-F238E27FC236}">
                <a16:creationId xmlns:a16="http://schemas.microsoft.com/office/drawing/2014/main" id="{65189D62-7DD4-4BC1-8405-CC4259BE9462}"/>
              </a:ext>
            </a:extLst>
          </p:cNvPr>
          <p:cNvSpPr>
            <a:spLocks noChangeArrowheads="1"/>
          </p:cNvSpPr>
          <p:nvPr/>
        </p:nvSpPr>
        <p:spPr bwMode="gray">
          <a:xfrm>
            <a:off x="3364202" y="1823077"/>
            <a:ext cx="3240000" cy="3743450"/>
          </a:xfrm>
          <a:prstGeom prst="rect">
            <a:avLst/>
          </a:prstGeom>
          <a:solidFill>
            <a:schemeClr val="tx2">
              <a:lumMod val="20000"/>
              <a:lumOff val="80000"/>
            </a:schemeClr>
          </a:solidFill>
          <a:ln w="12700" algn="ctr">
            <a:solidFill>
              <a:schemeClr val="tx1"/>
            </a:solidFill>
            <a:miter lim="800000"/>
            <a:headEnd/>
            <a:tailEnd/>
          </a:ln>
        </p:spPr>
        <p:txBody>
          <a:bodyPr wrap="none" anchor="ctr">
            <a:noAutofit/>
          </a:bodyPr>
          <a:lstStyle/>
          <a:p>
            <a:endParaRPr lang="en-US" sz="1799" dirty="0"/>
          </a:p>
        </p:txBody>
      </p:sp>
      <p:sp>
        <p:nvSpPr>
          <p:cNvPr id="5" name="Text Box 2">
            <a:extLst>
              <a:ext uri="{FF2B5EF4-FFF2-40B4-BE49-F238E27FC236}">
                <a16:creationId xmlns:a16="http://schemas.microsoft.com/office/drawing/2014/main" id="{FCC6A895-9565-456D-9FAE-5AEDA850A0FA}"/>
              </a:ext>
            </a:extLst>
          </p:cNvPr>
          <p:cNvSpPr txBox="1">
            <a:spLocks noChangeArrowheads="1"/>
          </p:cNvSpPr>
          <p:nvPr/>
        </p:nvSpPr>
        <p:spPr bwMode="blackWhite">
          <a:xfrm>
            <a:off x="773647" y="2553043"/>
            <a:ext cx="1533186" cy="925151"/>
          </a:xfrm>
          <a:prstGeom prst="rect">
            <a:avLst/>
          </a:prstGeom>
          <a:solidFill>
            <a:schemeClr val="bg2">
              <a:lumMod val="40000"/>
              <a:lumOff val="60000"/>
            </a:schemeClr>
          </a:solidFill>
          <a:ln w="12700">
            <a:solidFill>
              <a:schemeClr val="tx1"/>
            </a:solidFill>
            <a:miter lim="800000"/>
            <a:headEnd type="none" w="sm" len="sm"/>
            <a:tailEnd type="none" w="sm" len="sm"/>
          </a:ln>
        </p:spPr>
        <p:txBody>
          <a:bodyPr anchor="ctr" anchorCtr="1">
            <a:noAutofit/>
          </a:bodyPr>
          <a:lstStyle/>
          <a:p>
            <a:pPr>
              <a:lnSpc>
                <a:spcPct val="100000"/>
              </a:lnSpc>
              <a:spcBef>
                <a:spcPct val="0"/>
              </a:spcBef>
              <a:buFontTx/>
              <a:buNone/>
            </a:pPr>
            <a:r>
              <a:rPr lang="en-US" sz="1599" dirty="0"/>
              <a:t>CPU</a:t>
            </a:r>
          </a:p>
        </p:txBody>
      </p:sp>
      <p:sp>
        <p:nvSpPr>
          <p:cNvPr id="6" name="Text Box 4">
            <a:extLst>
              <a:ext uri="{FF2B5EF4-FFF2-40B4-BE49-F238E27FC236}">
                <a16:creationId xmlns:a16="http://schemas.microsoft.com/office/drawing/2014/main" id="{05D72D7C-0AE6-4A7F-ACF5-E123F523C749}"/>
              </a:ext>
            </a:extLst>
          </p:cNvPr>
          <p:cNvSpPr txBox="1">
            <a:spLocks noChangeArrowheads="1"/>
          </p:cNvSpPr>
          <p:nvPr/>
        </p:nvSpPr>
        <p:spPr bwMode="auto">
          <a:xfrm>
            <a:off x="3582000" y="3767003"/>
            <a:ext cx="2808000" cy="349114"/>
          </a:xfrm>
          <a:prstGeom prst="rect">
            <a:avLst/>
          </a:prstGeom>
          <a:solidFill>
            <a:schemeClr val="bg1"/>
          </a:solidFill>
          <a:ln w="12700">
            <a:solidFill>
              <a:schemeClr val="tx1"/>
            </a:solidFill>
            <a:miter lim="800000"/>
            <a:headEnd type="none" w="sm" len="sm"/>
            <a:tailEnd type="none" w="sm" len="sm"/>
          </a:ln>
        </p:spPr>
        <p:txBody>
          <a:bodyPr>
            <a:noAutofit/>
          </a:bodyPr>
          <a:lstStyle/>
          <a:p>
            <a:pPr algn="ctr">
              <a:lnSpc>
                <a:spcPct val="100000"/>
              </a:lnSpc>
              <a:spcBef>
                <a:spcPct val="0"/>
              </a:spcBef>
              <a:buFontTx/>
              <a:buNone/>
            </a:pPr>
            <a:r>
              <a:rPr lang="en-US" sz="1599" dirty="0"/>
              <a:t>Page-table walk</a:t>
            </a:r>
          </a:p>
        </p:txBody>
      </p:sp>
      <p:sp>
        <p:nvSpPr>
          <p:cNvPr id="7" name="Text Box 8">
            <a:extLst>
              <a:ext uri="{FF2B5EF4-FFF2-40B4-BE49-F238E27FC236}">
                <a16:creationId xmlns:a16="http://schemas.microsoft.com/office/drawing/2014/main" id="{E0F2343F-C298-4AA8-BC25-547FF606581E}"/>
              </a:ext>
            </a:extLst>
          </p:cNvPr>
          <p:cNvSpPr txBox="1">
            <a:spLocks noChangeArrowheads="1"/>
          </p:cNvSpPr>
          <p:nvPr/>
        </p:nvSpPr>
        <p:spPr bwMode="auto">
          <a:xfrm>
            <a:off x="3582000" y="5063483"/>
            <a:ext cx="2808000" cy="349114"/>
          </a:xfrm>
          <a:prstGeom prst="rect">
            <a:avLst/>
          </a:prstGeom>
          <a:solidFill>
            <a:schemeClr val="bg1"/>
          </a:solidFill>
          <a:ln w="12700">
            <a:solidFill>
              <a:schemeClr val="tx1"/>
            </a:solidFill>
            <a:miter lim="800000"/>
            <a:headEnd type="none" w="sm" len="sm"/>
            <a:tailEnd type="none" w="sm" len="sm"/>
          </a:ln>
        </p:spPr>
        <p:txBody>
          <a:bodyPr>
            <a:noAutofit/>
          </a:bodyPr>
          <a:lstStyle/>
          <a:p>
            <a:pPr algn="ctr">
              <a:lnSpc>
                <a:spcPct val="100000"/>
              </a:lnSpc>
              <a:spcBef>
                <a:spcPct val="0"/>
              </a:spcBef>
              <a:buFontTx/>
              <a:buNone/>
            </a:pPr>
            <a:r>
              <a:rPr lang="en-US" sz="1599" dirty="0"/>
              <a:t>Physical address</a:t>
            </a:r>
          </a:p>
        </p:txBody>
      </p:sp>
      <p:sp>
        <p:nvSpPr>
          <p:cNvPr id="8" name="Line 9">
            <a:extLst>
              <a:ext uri="{FF2B5EF4-FFF2-40B4-BE49-F238E27FC236}">
                <a16:creationId xmlns:a16="http://schemas.microsoft.com/office/drawing/2014/main" id="{1AB0488F-6821-492B-A5A9-31AF002A8086}"/>
              </a:ext>
            </a:extLst>
          </p:cNvPr>
          <p:cNvSpPr>
            <a:spLocks noChangeShapeType="1"/>
          </p:cNvSpPr>
          <p:nvPr/>
        </p:nvSpPr>
        <p:spPr bwMode="auto">
          <a:xfrm>
            <a:off x="2319521" y="3014822"/>
            <a:ext cx="1535300" cy="0"/>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9" name="Line 10">
            <a:extLst>
              <a:ext uri="{FF2B5EF4-FFF2-40B4-BE49-F238E27FC236}">
                <a16:creationId xmlns:a16="http://schemas.microsoft.com/office/drawing/2014/main" id="{186163F8-58AD-4AF4-9493-7BF0416F8B61}"/>
              </a:ext>
            </a:extLst>
          </p:cNvPr>
          <p:cNvSpPr>
            <a:spLocks noChangeShapeType="1"/>
          </p:cNvSpPr>
          <p:nvPr/>
        </p:nvSpPr>
        <p:spPr bwMode="auto">
          <a:xfrm flipV="1">
            <a:off x="4968000" y="2335732"/>
            <a:ext cx="0" cy="355397"/>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10" name="Text Box 16">
            <a:extLst>
              <a:ext uri="{FF2B5EF4-FFF2-40B4-BE49-F238E27FC236}">
                <a16:creationId xmlns:a16="http://schemas.microsoft.com/office/drawing/2014/main" id="{3CB3DB0D-261D-4BC9-A983-9DED70D10AB4}"/>
              </a:ext>
            </a:extLst>
          </p:cNvPr>
          <p:cNvSpPr txBox="1">
            <a:spLocks noChangeArrowheads="1"/>
          </p:cNvSpPr>
          <p:nvPr/>
        </p:nvSpPr>
        <p:spPr bwMode="auto">
          <a:xfrm>
            <a:off x="5075880" y="3451316"/>
            <a:ext cx="423349" cy="307657"/>
          </a:xfrm>
          <a:prstGeom prst="rect">
            <a:avLst/>
          </a:prstGeom>
          <a:noFill/>
          <a:ln w="12700">
            <a:noFill/>
            <a:miter lim="800000"/>
            <a:headEnd/>
            <a:tailEnd/>
          </a:ln>
        </p:spPr>
        <p:txBody>
          <a:bodyPr wrap="none" anchor="ctr">
            <a:noAutofit/>
          </a:bodyPr>
          <a:lstStyle/>
          <a:p>
            <a:pPr>
              <a:lnSpc>
                <a:spcPct val="100000"/>
              </a:lnSpc>
              <a:spcBef>
                <a:spcPct val="0"/>
              </a:spcBef>
              <a:buFontTx/>
              <a:buNone/>
            </a:pPr>
            <a:r>
              <a:rPr lang="en-US" sz="1399" b="1" dirty="0"/>
              <a:t>No</a:t>
            </a:r>
          </a:p>
        </p:txBody>
      </p:sp>
      <p:sp>
        <p:nvSpPr>
          <p:cNvPr id="11" name="Text Box 17">
            <a:extLst>
              <a:ext uri="{FF2B5EF4-FFF2-40B4-BE49-F238E27FC236}">
                <a16:creationId xmlns:a16="http://schemas.microsoft.com/office/drawing/2014/main" id="{E5CAD4B7-C101-4709-B74D-0714D4E098F3}"/>
              </a:ext>
            </a:extLst>
          </p:cNvPr>
          <p:cNvSpPr txBox="1">
            <a:spLocks noChangeArrowheads="1"/>
          </p:cNvSpPr>
          <p:nvPr/>
        </p:nvSpPr>
        <p:spPr bwMode="auto">
          <a:xfrm>
            <a:off x="5091511" y="2308762"/>
            <a:ext cx="493596" cy="307657"/>
          </a:xfrm>
          <a:prstGeom prst="rect">
            <a:avLst/>
          </a:prstGeom>
          <a:noFill/>
          <a:ln w="12700">
            <a:noFill/>
            <a:miter lim="800000"/>
            <a:headEnd/>
            <a:tailEnd/>
          </a:ln>
        </p:spPr>
        <p:txBody>
          <a:bodyPr wrap="none" anchor="ctr">
            <a:noAutofit/>
          </a:bodyPr>
          <a:lstStyle/>
          <a:p>
            <a:pPr>
              <a:lnSpc>
                <a:spcPct val="100000"/>
              </a:lnSpc>
              <a:spcBef>
                <a:spcPct val="0"/>
              </a:spcBef>
              <a:buFontTx/>
              <a:buNone/>
            </a:pPr>
            <a:r>
              <a:rPr lang="en-US" sz="1399" b="1" dirty="0"/>
              <a:t>Yes</a:t>
            </a:r>
          </a:p>
        </p:txBody>
      </p:sp>
      <p:sp>
        <p:nvSpPr>
          <p:cNvPr id="12" name="Text Box 18">
            <a:extLst>
              <a:ext uri="{FF2B5EF4-FFF2-40B4-BE49-F238E27FC236}">
                <a16:creationId xmlns:a16="http://schemas.microsoft.com/office/drawing/2014/main" id="{BDC809E6-CF51-41AE-9E01-7EA4D2F64760}"/>
              </a:ext>
            </a:extLst>
          </p:cNvPr>
          <p:cNvSpPr txBox="1">
            <a:spLocks noChangeArrowheads="1"/>
          </p:cNvSpPr>
          <p:nvPr/>
        </p:nvSpPr>
        <p:spPr bwMode="auto">
          <a:xfrm>
            <a:off x="3582000" y="4414450"/>
            <a:ext cx="2808000" cy="349114"/>
          </a:xfrm>
          <a:prstGeom prst="rect">
            <a:avLst/>
          </a:prstGeom>
          <a:solidFill>
            <a:schemeClr val="bg1"/>
          </a:solidFill>
          <a:ln w="12700">
            <a:solidFill>
              <a:schemeClr val="tx1"/>
            </a:solidFill>
            <a:miter lim="800000"/>
            <a:headEnd type="none" w="sm" len="sm"/>
            <a:tailEnd type="none" w="sm" len="sm"/>
          </a:ln>
        </p:spPr>
        <p:txBody>
          <a:bodyPr>
            <a:noAutofit/>
          </a:bodyPr>
          <a:lstStyle/>
          <a:p>
            <a:pPr algn="ctr">
              <a:lnSpc>
                <a:spcPct val="100000"/>
              </a:lnSpc>
              <a:spcBef>
                <a:spcPct val="0"/>
              </a:spcBef>
              <a:buFontTx/>
              <a:buNone/>
            </a:pPr>
            <a:r>
              <a:rPr lang="en-US" sz="1599" dirty="0"/>
              <a:t>Update TLB</a:t>
            </a:r>
          </a:p>
        </p:txBody>
      </p:sp>
      <p:sp>
        <p:nvSpPr>
          <p:cNvPr id="13" name="Line 25">
            <a:extLst>
              <a:ext uri="{FF2B5EF4-FFF2-40B4-BE49-F238E27FC236}">
                <a16:creationId xmlns:a16="http://schemas.microsoft.com/office/drawing/2014/main" id="{234A17A3-B681-48C9-8DC2-C735DF603E90}"/>
              </a:ext>
            </a:extLst>
          </p:cNvPr>
          <p:cNvSpPr>
            <a:spLocks noChangeShapeType="1"/>
          </p:cNvSpPr>
          <p:nvPr/>
        </p:nvSpPr>
        <p:spPr bwMode="auto">
          <a:xfrm flipH="1">
            <a:off x="4967999" y="3267130"/>
            <a:ext cx="0" cy="503999"/>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14" name="Text Box 26">
            <a:extLst>
              <a:ext uri="{FF2B5EF4-FFF2-40B4-BE49-F238E27FC236}">
                <a16:creationId xmlns:a16="http://schemas.microsoft.com/office/drawing/2014/main" id="{83BCFC88-4775-4A22-AB91-EAA1096F14D9}"/>
              </a:ext>
            </a:extLst>
          </p:cNvPr>
          <p:cNvSpPr txBox="1">
            <a:spLocks noChangeArrowheads="1"/>
          </p:cNvSpPr>
          <p:nvPr/>
        </p:nvSpPr>
        <p:spPr bwMode="blackWhite">
          <a:xfrm>
            <a:off x="3834000" y="2691130"/>
            <a:ext cx="2304000" cy="576000"/>
          </a:xfrm>
          <a:prstGeom prst="rect">
            <a:avLst/>
          </a:prstGeom>
          <a:solidFill>
            <a:schemeClr val="bg1"/>
          </a:solidFill>
          <a:ln w="12700">
            <a:solidFill>
              <a:schemeClr val="tx1"/>
            </a:solidFill>
            <a:miter lim="800000"/>
            <a:headEnd type="none" w="sm" len="sm"/>
            <a:tailEnd type="none" w="sm" len="sm"/>
          </a:ln>
        </p:spPr>
        <p:txBody>
          <a:bodyPr>
            <a:noAutofit/>
          </a:bodyPr>
          <a:lstStyle/>
          <a:p>
            <a:pPr algn="ctr">
              <a:lnSpc>
                <a:spcPct val="100000"/>
              </a:lnSpc>
              <a:spcBef>
                <a:spcPct val="0"/>
              </a:spcBef>
              <a:buFontTx/>
              <a:buNone/>
            </a:pPr>
            <a:r>
              <a:rPr lang="en-US" sz="1599" dirty="0"/>
              <a:t>Check if TLB contains the virtual address</a:t>
            </a:r>
          </a:p>
        </p:txBody>
      </p:sp>
      <p:sp>
        <p:nvSpPr>
          <p:cNvPr id="15" name="Line 28">
            <a:extLst>
              <a:ext uri="{FF2B5EF4-FFF2-40B4-BE49-F238E27FC236}">
                <a16:creationId xmlns:a16="http://schemas.microsoft.com/office/drawing/2014/main" id="{4B702022-D950-41F3-9292-447E20D0754E}"/>
              </a:ext>
            </a:extLst>
          </p:cNvPr>
          <p:cNvSpPr>
            <a:spLocks noChangeShapeType="1"/>
          </p:cNvSpPr>
          <p:nvPr/>
        </p:nvSpPr>
        <p:spPr bwMode="auto">
          <a:xfrm flipH="1">
            <a:off x="4968000" y="4127224"/>
            <a:ext cx="0" cy="287226"/>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16" name="Line 29">
            <a:extLst>
              <a:ext uri="{FF2B5EF4-FFF2-40B4-BE49-F238E27FC236}">
                <a16:creationId xmlns:a16="http://schemas.microsoft.com/office/drawing/2014/main" id="{BDCC0890-F685-465E-8BCB-D1472684EF45}"/>
              </a:ext>
            </a:extLst>
          </p:cNvPr>
          <p:cNvSpPr>
            <a:spLocks noChangeShapeType="1"/>
          </p:cNvSpPr>
          <p:nvPr/>
        </p:nvSpPr>
        <p:spPr bwMode="auto">
          <a:xfrm flipH="1">
            <a:off x="4968000" y="4774674"/>
            <a:ext cx="0" cy="288812"/>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17" name="Text Box 31">
            <a:extLst>
              <a:ext uri="{FF2B5EF4-FFF2-40B4-BE49-F238E27FC236}">
                <a16:creationId xmlns:a16="http://schemas.microsoft.com/office/drawing/2014/main" id="{534D48EB-B0C3-4DD5-9D57-67F1E1043E01}"/>
              </a:ext>
            </a:extLst>
          </p:cNvPr>
          <p:cNvSpPr txBox="1">
            <a:spLocks noChangeArrowheads="1"/>
          </p:cNvSpPr>
          <p:nvPr/>
        </p:nvSpPr>
        <p:spPr bwMode="auto">
          <a:xfrm>
            <a:off x="3582000" y="1978589"/>
            <a:ext cx="2808000" cy="349114"/>
          </a:xfrm>
          <a:prstGeom prst="rect">
            <a:avLst/>
          </a:prstGeom>
          <a:solidFill>
            <a:schemeClr val="bg1"/>
          </a:solidFill>
          <a:ln w="12700">
            <a:solidFill>
              <a:schemeClr val="tx1"/>
            </a:solidFill>
            <a:miter lim="800000"/>
            <a:headEnd type="none" w="sm" len="sm"/>
            <a:tailEnd type="none" w="sm" len="sm"/>
          </a:ln>
        </p:spPr>
        <p:txBody>
          <a:bodyPr>
            <a:noAutofit/>
          </a:bodyPr>
          <a:lstStyle/>
          <a:p>
            <a:pPr algn="ctr">
              <a:lnSpc>
                <a:spcPct val="100000"/>
              </a:lnSpc>
              <a:spcBef>
                <a:spcPct val="0"/>
              </a:spcBef>
              <a:buFontTx/>
              <a:buNone/>
            </a:pPr>
            <a:r>
              <a:rPr lang="en-US" sz="1599" dirty="0"/>
              <a:t>Physical address</a:t>
            </a:r>
          </a:p>
        </p:txBody>
      </p:sp>
      <p:sp>
        <p:nvSpPr>
          <p:cNvPr id="18" name="Line 32">
            <a:extLst>
              <a:ext uri="{FF2B5EF4-FFF2-40B4-BE49-F238E27FC236}">
                <a16:creationId xmlns:a16="http://schemas.microsoft.com/office/drawing/2014/main" id="{078DACDD-883C-4EDC-9FB5-0FF569BE8506}"/>
              </a:ext>
            </a:extLst>
          </p:cNvPr>
          <p:cNvSpPr>
            <a:spLocks noChangeShapeType="1"/>
          </p:cNvSpPr>
          <p:nvPr/>
        </p:nvSpPr>
        <p:spPr bwMode="auto">
          <a:xfrm>
            <a:off x="6400572" y="2185505"/>
            <a:ext cx="1387663" cy="861054"/>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19" name="Text Box 34">
            <a:extLst>
              <a:ext uri="{FF2B5EF4-FFF2-40B4-BE49-F238E27FC236}">
                <a16:creationId xmlns:a16="http://schemas.microsoft.com/office/drawing/2014/main" id="{C6FEB9CD-C76C-4EE4-9F12-B9AC44260F98}"/>
              </a:ext>
            </a:extLst>
          </p:cNvPr>
          <p:cNvSpPr txBox="1">
            <a:spLocks noChangeArrowheads="1"/>
          </p:cNvSpPr>
          <p:nvPr/>
        </p:nvSpPr>
        <p:spPr bwMode="blackWhite">
          <a:xfrm>
            <a:off x="7773430" y="2543519"/>
            <a:ext cx="1440137" cy="934673"/>
          </a:xfrm>
          <a:prstGeom prst="rect">
            <a:avLst/>
          </a:prstGeom>
          <a:solidFill>
            <a:schemeClr val="bg2">
              <a:lumMod val="40000"/>
              <a:lumOff val="60000"/>
            </a:schemeClr>
          </a:solidFill>
          <a:ln w="12700">
            <a:solidFill>
              <a:schemeClr val="tx1"/>
            </a:solidFill>
            <a:miter lim="800000"/>
            <a:headEnd type="none" w="sm" len="sm"/>
            <a:tailEnd type="none" w="sm" len="sm"/>
          </a:ln>
        </p:spPr>
        <p:txBody>
          <a:bodyPr anchor="ctr" anchorCtr="1">
            <a:noAutofit/>
          </a:bodyPr>
          <a:lstStyle/>
          <a:p>
            <a:pPr>
              <a:lnSpc>
                <a:spcPct val="100000"/>
              </a:lnSpc>
              <a:spcBef>
                <a:spcPct val="0"/>
              </a:spcBef>
              <a:buFontTx/>
              <a:buNone/>
            </a:pPr>
            <a:r>
              <a:rPr lang="en-US" sz="1599" dirty="0"/>
              <a:t>Cache</a:t>
            </a:r>
          </a:p>
        </p:txBody>
      </p:sp>
      <p:sp>
        <p:nvSpPr>
          <p:cNvPr id="20" name="Line 35">
            <a:extLst>
              <a:ext uri="{FF2B5EF4-FFF2-40B4-BE49-F238E27FC236}">
                <a16:creationId xmlns:a16="http://schemas.microsoft.com/office/drawing/2014/main" id="{F833D26A-8725-443E-91CB-F8ABBFB492D2}"/>
              </a:ext>
            </a:extLst>
          </p:cNvPr>
          <p:cNvSpPr>
            <a:spLocks noChangeShapeType="1"/>
          </p:cNvSpPr>
          <p:nvPr/>
        </p:nvSpPr>
        <p:spPr bwMode="auto">
          <a:xfrm flipV="1">
            <a:off x="9213567" y="3046559"/>
            <a:ext cx="972000" cy="0"/>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
        <p:nvSpPr>
          <p:cNvPr id="21" name="Text Box 36">
            <a:extLst>
              <a:ext uri="{FF2B5EF4-FFF2-40B4-BE49-F238E27FC236}">
                <a16:creationId xmlns:a16="http://schemas.microsoft.com/office/drawing/2014/main" id="{81E76E06-620D-4F03-A882-C95FBC747788}"/>
              </a:ext>
            </a:extLst>
          </p:cNvPr>
          <p:cNvSpPr txBox="1">
            <a:spLocks noChangeArrowheads="1"/>
          </p:cNvSpPr>
          <p:nvPr/>
        </p:nvSpPr>
        <p:spPr bwMode="blackWhite">
          <a:xfrm>
            <a:off x="10184231" y="2559388"/>
            <a:ext cx="1440137" cy="934673"/>
          </a:xfrm>
          <a:prstGeom prst="rect">
            <a:avLst/>
          </a:prstGeom>
          <a:solidFill>
            <a:schemeClr val="bg2">
              <a:lumMod val="40000"/>
              <a:lumOff val="60000"/>
            </a:schemeClr>
          </a:solidFill>
          <a:ln w="12700">
            <a:solidFill>
              <a:schemeClr val="tx1"/>
            </a:solidFill>
            <a:miter lim="800000"/>
            <a:headEnd type="none" w="sm" len="sm"/>
            <a:tailEnd type="none" w="sm" len="sm"/>
          </a:ln>
        </p:spPr>
        <p:txBody>
          <a:bodyPr anchor="ctr" anchorCtr="1">
            <a:noAutofit/>
          </a:bodyPr>
          <a:lstStyle/>
          <a:p>
            <a:pPr>
              <a:lnSpc>
                <a:spcPct val="100000"/>
              </a:lnSpc>
              <a:spcBef>
                <a:spcPct val="0"/>
              </a:spcBef>
              <a:buFontTx/>
              <a:buNone/>
            </a:pPr>
            <a:r>
              <a:rPr lang="en-US" sz="1599" dirty="0"/>
              <a:t>Memory</a:t>
            </a:r>
          </a:p>
        </p:txBody>
      </p:sp>
      <p:sp>
        <p:nvSpPr>
          <p:cNvPr id="22" name="Text Box 37">
            <a:extLst>
              <a:ext uri="{FF2B5EF4-FFF2-40B4-BE49-F238E27FC236}">
                <a16:creationId xmlns:a16="http://schemas.microsoft.com/office/drawing/2014/main" id="{E2562FA6-05A8-4F0C-A467-69F16B7F099F}"/>
              </a:ext>
            </a:extLst>
          </p:cNvPr>
          <p:cNvSpPr txBox="1">
            <a:spLocks noChangeArrowheads="1"/>
          </p:cNvSpPr>
          <p:nvPr/>
        </p:nvSpPr>
        <p:spPr bwMode="gray">
          <a:xfrm>
            <a:off x="283029" y="3767003"/>
            <a:ext cx="2505965" cy="349114"/>
          </a:xfrm>
          <a:prstGeom prst="rect">
            <a:avLst/>
          </a:prstGeom>
          <a:noFill/>
          <a:ln w="12700" algn="ctr">
            <a:noFill/>
            <a:miter lim="800000"/>
            <a:headEnd/>
            <a:tailEnd/>
          </a:ln>
        </p:spPr>
        <p:txBody>
          <a:bodyPr>
            <a:noAutofit/>
          </a:bodyPr>
          <a:lstStyle/>
          <a:p>
            <a:pPr algn="ctr"/>
            <a:r>
              <a:rPr lang="en-US" sz="1399" dirty="0"/>
              <a:t>Virtual address space</a:t>
            </a:r>
          </a:p>
        </p:txBody>
      </p:sp>
      <p:sp>
        <p:nvSpPr>
          <p:cNvPr id="23" name="Text Box 38">
            <a:extLst>
              <a:ext uri="{FF2B5EF4-FFF2-40B4-BE49-F238E27FC236}">
                <a16:creationId xmlns:a16="http://schemas.microsoft.com/office/drawing/2014/main" id="{841B1A20-E360-4109-B2A3-E9D9182F5070}"/>
              </a:ext>
            </a:extLst>
          </p:cNvPr>
          <p:cNvSpPr txBox="1">
            <a:spLocks noChangeArrowheads="1"/>
          </p:cNvSpPr>
          <p:nvPr/>
        </p:nvSpPr>
        <p:spPr bwMode="gray">
          <a:xfrm>
            <a:off x="8301724" y="3767003"/>
            <a:ext cx="2795686" cy="285639"/>
          </a:xfrm>
          <a:prstGeom prst="rect">
            <a:avLst/>
          </a:prstGeom>
          <a:noFill/>
          <a:ln w="12700" algn="ctr">
            <a:noFill/>
            <a:miter lim="800000"/>
            <a:headEnd/>
            <a:tailEnd/>
          </a:ln>
        </p:spPr>
        <p:txBody>
          <a:bodyPr>
            <a:noAutofit/>
          </a:bodyPr>
          <a:lstStyle/>
          <a:p>
            <a:pPr algn="ctr"/>
            <a:r>
              <a:rPr lang="en-US" sz="1399" dirty="0"/>
              <a:t>Physical address space</a:t>
            </a:r>
          </a:p>
        </p:txBody>
      </p:sp>
      <p:sp>
        <p:nvSpPr>
          <p:cNvPr id="24" name="Text Box 44">
            <a:extLst>
              <a:ext uri="{FF2B5EF4-FFF2-40B4-BE49-F238E27FC236}">
                <a16:creationId xmlns:a16="http://schemas.microsoft.com/office/drawing/2014/main" id="{C3D06255-6EAE-4755-B432-50991517CE0E}"/>
              </a:ext>
            </a:extLst>
          </p:cNvPr>
          <p:cNvSpPr txBox="1">
            <a:spLocks noChangeArrowheads="1"/>
          </p:cNvSpPr>
          <p:nvPr/>
        </p:nvSpPr>
        <p:spPr bwMode="gray">
          <a:xfrm>
            <a:off x="3780805" y="5818366"/>
            <a:ext cx="2398113" cy="264585"/>
          </a:xfrm>
          <a:prstGeom prst="rect">
            <a:avLst/>
          </a:prstGeom>
          <a:noFill/>
          <a:ln w="12700" algn="ctr">
            <a:noFill/>
            <a:miter lim="800000"/>
            <a:headEnd/>
            <a:tailEnd/>
          </a:ln>
        </p:spPr>
        <p:txBody>
          <a:bodyPr>
            <a:noAutofit/>
          </a:bodyPr>
          <a:lstStyle/>
          <a:p>
            <a:pPr algn="ctr"/>
            <a:r>
              <a:rPr lang="en-US" sz="1399" dirty="0"/>
              <a:t>MMU</a:t>
            </a:r>
          </a:p>
        </p:txBody>
      </p:sp>
      <p:sp>
        <p:nvSpPr>
          <p:cNvPr id="25" name="Line 29">
            <a:extLst>
              <a:ext uri="{FF2B5EF4-FFF2-40B4-BE49-F238E27FC236}">
                <a16:creationId xmlns:a16="http://schemas.microsoft.com/office/drawing/2014/main" id="{AFE0D368-22F9-4628-A803-60ECF40EDEB9}"/>
              </a:ext>
            </a:extLst>
          </p:cNvPr>
          <p:cNvSpPr>
            <a:spLocks noChangeShapeType="1"/>
          </p:cNvSpPr>
          <p:nvPr/>
        </p:nvSpPr>
        <p:spPr bwMode="auto">
          <a:xfrm flipV="1">
            <a:off x="6390000" y="3090997"/>
            <a:ext cx="1383428" cy="2166802"/>
          </a:xfrm>
          <a:prstGeom prst="line">
            <a:avLst/>
          </a:prstGeom>
          <a:noFill/>
          <a:ln w="38100">
            <a:solidFill>
              <a:schemeClr val="tx1"/>
            </a:solidFill>
            <a:round/>
            <a:headEnd/>
            <a:tailEnd type="triangle" w="med" len="med"/>
          </a:ln>
        </p:spPr>
        <p:txBody>
          <a:bodyPr wrap="none" anchor="ctr">
            <a:noAutofit/>
          </a:bodyPr>
          <a:lstStyle/>
          <a:p>
            <a:endParaRPr lang="en-US" sz="1799" dirty="0"/>
          </a:p>
        </p:txBody>
      </p:sp>
    </p:spTree>
    <p:extLst>
      <p:ext uri="{BB962C8B-B14F-4D97-AF65-F5344CB8AC3E}">
        <p14:creationId xmlns:p14="http://schemas.microsoft.com/office/powerpoint/2010/main" val="203344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TLB</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2109019"/>
            <a:ext cx="6498415" cy="4010427"/>
          </a:xfrm>
        </p:spPr>
        <p:txBody>
          <a:bodyPr/>
          <a:lstStyle/>
          <a:p>
            <a:r>
              <a:rPr lang="en-US" dirty="0"/>
              <a:t>The TLB is a cache of page translations.</a:t>
            </a:r>
          </a:p>
          <a:p>
            <a:pPr lvl="1"/>
            <a:r>
              <a:rPr lang="en-US" dirty="0"/>
              <a:t>Provides access to recent virtual to physical address mappings quickly</a:t>
            </a:r>
          </a:p>
          <a:p>
            <a:r>
              <a:rPr lang="en-US" dirty="0"/>
              <a:t>Each block is one or two page-table entries.</a:t>
            </a:r>
          </a:p>
          <a:p>
            <a:r>
              <a:rPr lang="en-US" dirty="0"/>
              <a:t>TLBs are usually fully associative.</a:t>
            </a:r>
          </a:p>
          <a:p>
            <a:r>
              <a:rPr lang="en-US" dirty="0"/>
              <a:t>On a hit, forward the physical address to the L1 cache.</a:t>
            </a:r>
          </a:p>
          <a:p>
            <a:r>
              <a:rPr lang="en-US" dirty="0"/>
              <a:t>On a miss, the MMU will walk the page tables to find the translation.</a:t>
            </a:r>
          </a:p>
        </p:txBody>
      </p:sp>
      <p:sp>
        <p:nvSpPr>
          <p:cNvPr id="5" name="Text Placeholder 9">
            <a:extLst>
              <a:ext uri="{FF2B5EF4-FFF2-40B4-BE49-F238E27FC236}">
                <a16:creationId xmlns:a16="http://schemas.microsoft.com/office/drawing/2014/main" id="{9CDA2A91-D194-44CB-A7DF-A9F43504EED4}"/>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Translation lookaside buffer</a:t>
            </a:r>
          </a:p>
        </p:txBody>
      </p:sp>
      <p:grpSp>
        <p:nvGrpSpPr>
          <p:cNvPr id="6" name="Group 5">
            <a:extLst>
              <a:ext uri="{FF2B5EF4-FFF2-40B4-BE49-F238E27FC236}">
                <a16:creationId xmlns:a16="http://schemas.microsoft.com/office/drawing/2014/main" id="{C55581E2-34AC-4912-85DE-0D1DFF29F15B}"/>
              </a:ext>
            </a:extLst>
          </p:cNvPr>
          <p:cNvGrpSpPr/>
          <p:nvPr/>
        </p:nvGrpSpPr>
        <p:grpSpPr>
          <a:xfrm>
            <a:off x="6283597" y="1648615"/>
            <a:ext cx="5389291" cy="3792869"/>
            <a:chOff x="6283597" y="1648615"/>
            <a:chExt cx="5389291" cy="3792869"/>
          </a:xfrm>
        </p:grpSpPr>
        <p:sp>
          <p:nvSpPr>
            <p:cNvPr id="7" name="Rectangle 6">
              <a:extLst>
                <a:ext uri="{FF2B5EF4-FFF2-40B4-BE49-F238E27FC236}">
                  <a16:creationId xmlns:a16="http://schemas.microsoft.com/office/drawing/2014/main" id="{9E9C8FE3-1EF2-4F67-AD22-B46E0A98645E}"/>
                </a:ext>
              </a:extLst>
            </p:cNvPr>
            <p:cNvSpPr/>
            <p:nvPr/>
          </p:nvSpPr>
          <p:spPr>
            <a:xfrm>
              <a:off x="6283597" y="1663200"/>
              <a:ext cx="864000" cy="864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CPU</a:t>
              </a:r>
            </a:p>
          </p:txBody>
        </p:sp>
        <p:grpSp>
          <p:nvGrpSpPr>
            <p:cNvPr id="8" name="Group 7">
              <a:extLst>
                <a:ext uri="{FF2B5EF4-FFF2-40B4-BE49-F238E27FC236}">
                  <a16:creationId xmlns:a16="http://schemas.microsoft.com/office/drawing/2014/main" id="{CF81CC69-2EC4-4582-94D6-E5F30D6CFAE9}"/>
                </a:ext>
              </a:extLst>
            </p:cNvPr>
            <p:cNvGrpSpPr/>
            <p:nvPr/>
          </p:nvGrpSpPr>
          <p:grpSpPr>
            <a:xfrm>
              <a:off x="9812417" y="3743815"/>
              <a:ext cx="360000" cy="360000"/>
              <a:chOff x="7223760" y="3591360"/>
              <a:chExt cx="360000" cy="360000"/>
            </a:xfrm>
          </p:grpSpPr>
          <p:sp>
            <p:nvSpPr>
              <p:cNvPr id="48" name="Oval 47">
                <a:extLst>
                  <a:ext uri="{FF2B5EF4-FFF2-40B4-BE49-F238E27FC236}">
                    <a16:creationId xmlns:a16="http://schemas.microsoft.com/office/drawing/2014/main" id="{6B6334E2-7752-49FE-8A13-3FFED0B50151}"/>
                  </a:ext>
                </a:extLst>
              </p:cNvPr>
              <p:cNvSpPr/>
              <p:nvPr/>
            </p:nvSpPr>
            <p:spPr>
              <a:xfrm>
                <a:off x="7223760" y="3591360"/>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dirty="0">
                  <a:solidFill>
                    <a:schemeClr val="tx1"/>
                  </a:solidFill>
                  <a:latin typeface="Arial" panose="020B0604020202020204" pitchFamily="34" charset="0"/>
                  <a:cs typeface="Arial" panose="020B0604020202020204" pitchFamily="34" charset="0"/>
                </a:endParaRPr>
              </a:p>
            </p:txBody>
          </p:sp>
          <p:cxnSp>
            <p:nvCxnSpPr>
              <p:cNvPr id="49" name="Straight Connector 48">
                <a:extLst>
                  <a:ext uri="{FF2B5EF4-FFF2-40B4-BE49-F238E27FC236}">
                    <a16:creationId xmlns:a16="http://schemas.microsoft.com/office/drawing/2014/main" id="{EF92D41A-A496-45CC-BA2E-4304AAF7E8AD}"/>
                  </a:ext>
                </a:extLst>
              </p:cNvPr>
              <p:cNvCxnSpPr>
                <a:cxnSpLocks/>
                <a:stCxn id="48" idx="0"/>
                <a:endCxn id="48" idx="4"/>
              </p:cNvCxnSpPr>
              <p:nvPr/>
            </p:nvCxnSpPr>
            <p:spPr>
              <a:xfrm>
                <a:off x="7403760" y="359136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BE5BFC9-0FC2-4101-BDBF-7B82DF94A6D7}"/>
                  </a:ext>
                </a:extLst>
              </p:cNvPr>
              <p:cNvCxnSpPr>
                <a:cxnSpLocks/>
                <a:stCxn id="48" idx="2"/>
                <a:endCxn id="48" idx="6"/>
              </p:cNvCxnSpPr>
              <p:nvPr/>
            </p:nvCxnSpPr>
            <p:spPr>
              <a:xfrm>
                <a:off x="7223760" y="3771360"/>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Elbow Connector 42">
              <a:extLst>
                <a:ext uri="{FF2B5EF4-FFF2-40B4-BE49-F238E27FC236}">
                  <a16:creationId xmlns:a16="http://schemas.microsoft.com/office/drawing/2014/main" id="{115E7658-6475-4760-8784-5370BA3DB23B}"/>
                </a:ext>
              </a:extLst>
            </p:cNvPr>
            <p:cNvCxnSpPr>
              <a:cxnSpLocks/>
              <a:stCxn id="47" idx="2"/>
              <a:endCxn id="29" idx="1"/>
            </p:cNvCxnSpPr>
            <p:nvPr/>
          </p:nvCxnSpPr>
          <p:spPr>
            <a:xfrm rot="5400000">
              <a:off x="6962914" y="2990493"/>
              <a:ext cx="2140434" cy="712066"/>
            </a:xfrm>
            <a:prstGeom prst="bentConnector4">
              <a:avLst>
                <a:gd name="adj1" fmla="val 22606"/>
                <a:gd name="adj2" fmla="val 14815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E4AA9E3-D102-4238-96AA-8E0F6BB83E5D}"/>
                </a:ext>
              </a:extLst>
            </p:cNvPr>
            <p:cNvGrpSpPr/>
            <p:nvPr/>
          </p:nvGrpSpPr>
          <p:grpSpPr>
            <a:xfrm>
              <a:off x="7779201" y="1914684"/>
              <a:ext cx="1800000" cy="363303"/>
              <a:chOff x="7416000" y="1870375"/>
              <a:chExt cx="1800000" cy="363303"/>
            </a:xfrm>
          </p:grpSpPr>
          <p:sp>
            <p:nvSpPr>
              <p:cNvPr id="42" name="Rectangle 41">
                <a:extLst>
                  <a:ext uri="{FF2B5EF4-FFF2-40B4-BE49-F238E27FC236}">
                    <a16:creationId xmlns:a16="http://schemas.microsoft.com/office/drawing/2014/main" id="{82A6E26A-40AD-4BA4-9995-7C32C408A0D1}"/>
                  </a:ext>
                </a:extLst>
              </p:cNvPr>
              <p:cNvSpPr/>
              <p:nvPr/>
            </p:nvSpPr>
            <p:spPr>
              <a:xfrm>
                <a:off x="7416000" y="1872000"/>
                <a:ext cx="1800000" cy="36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3741FD28-DA92-4E01-BC2A-0EE63D5C8834}"/>
                  </a:ext>
                </a:extLst>
              </p:cNvPr>
              <p:cNvSpPr txBox="1"/>
              <p:nvPr/>
            </p:nvSpPr>
            <p:spPr>
              <a:xfrm>
                <a:off x="7452578" y="1978290"/>
                <a:ext cx="1074012"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number</a:t>
                </a:r>
              </a:p>
            </p:txBody>
          </p:sp>
          <p:sp>
            <p:nvSpPr>
              <p:cNvPr id="44" name="TextBox 43">
                <a:extLst>
                  <a:ext uri="{FF2B5EF4-FFF2-40B4-BE49-F238E27FC236}">
                    <a16:creationId xmlns:a16="http://schemas.microsoft.com/office/drawing/2014/main" id="{8F94E50E-F3FE-4B15-83C5-28688AF26B9C}"/>
                  </a:ext>
                </a:extLst>
              </p:cNvPr>
              <p:cNvSpPr txBox="1"/>
              <p:nvPr/>
            </p:nvSpPr>
            <p:spPr>
              <a:xfrm>
                <a:off x="8690789" y="1978290"/>
                <a:ext cx="474425"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Offset</a:t>
                </a:r>
              </a:p>
            </p:txBody>
          </p:sp>
          <p:cxnSp>
            <p:nvCxnSpPr>
              <p:cNvPr id="45" name="Straight Connector 44">
                <a:extLst>
                  <a:ext uri="{FF2B5EF4-FFF2-40B4-BE49-F238E27FC236}">
                    <a16:creationId xmlns:a16="http://schemas.microsoft.com/office/drawing/2014/main" id="{80822E45-BAEC-4851-906D-8BEEC6FD2E2C}"/>
                  </a:ext>
                </a:extLst>
              </p:cNvPr>
              <p:cNvCxnSpPr/>
              <p:nvPr/>
            </p:nvCxnSpPr>
            <p:spPr>
              <a:xfrm>
                <a:off x="8635925" y="1872000"/>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D101133-0982-4583-B306-1F933A5993A0}"/>
                  </a:ext>
                </a:extLst>
              </p:cNvPr>
              <p:cNvSpPr/>
              <p:nvPr/>
            </p:nvSpPr>
            <p:spPr>
              <a:xfrm>
                <a:off x="8635925" y="1884790"/>
                <a:ext cx="580075" cy="34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BD37CD83-B991-41D4-A5EE-D108C2B084CC}"/>
                  </a:ext>
                </a:extLst>
              </p:cNvPr>
              <p:cNvSpPr/>
              <p:nvPr/>
            </p:nvSpPr>
            <p:spPr>
              <a:xfrm>
                <a:off x="7416000" y="1870375"/>
                <a:ext cx="1219925" cy="36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1" name="Straight Arrow Connector 10">
              <a:extLst>
                <a:ext uri="{FF2B5EF4-FFF2-40B4-BE49-F238E27FC236}">
                  <a16:creationId xmlns:a16="http://schemas.microsoft.com/office/drawing/2014/main" id="{9B5A36EB-5C18-4C24-A4C2-5AC96EF34B56}"/>
                </a:ext>
              </a:extLst>
            </p:cNvPr>
            <p:cNvCxnSpPr>
              <a:cxnSpLocks/>
              <a:endCxn id="28" idx="1"/>
            </p:cNvCxnSpPr>
            <p:nvPr/>
          </p:nvCxnSpPr>
          <p:spPr>
            <a:xfrm>
              <a:off x="7337841" y="4128743"/>
              <a:ext cx="3392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FB5B5F-CE11-4969-9EF6-13455F81CCED}"/>
                </a:ext>
              </a:extLst>
            </p:cNvPr>
            <p:cNvCxnSpPr>
              <a:cxnSpLocks/>
              <a:endCxn id="27" idx="1"/>
            </p:cNvCxnSpPr>
            <p:nvPr/>
          </p:nvCxnSpPr>
          <p:spPr>
            <a:xfrm>
              <a:off x="7337842" y="3836543"/>
              <a:ext cx="339256" cy="4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E6D8E2-1903-4D91-A1A1-C18916FF51DB}"/>
                </a:ext>
              </a:extLst>
            </p:cNvPr>
            <p:cNvCxnSpPr>
              <a:cxnSpLocks/>
              <a:endCxn id="26" idx="1"/>
            </p:cNvCxnSpPr>
            <p:nvPr/>
          </p:nvCxnSpPr>
          <p:spPr>
            <a:xfrm>
              <a:off x="7337841" y="3552743"/>
              <a:ext cx="33925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56">
              <a:extLst>
                <a:ext uri="{FF2B5EF4-FFF2-40B4-BE49-F238E27FC236}">
                  <a16:creationId xmlns:a16="http://schemas.microsoft.com/office/drawing/2014/main" id="{5D11C35E-A82C-4945-89F9-5748B1615CF8}"/>
                </a:ext>
              </a:extLst>
            </p:cNvPr>
            <p:cNvCxnSpPr>
              <a:cxnSpLocks/>
              <a:stCxn id="46" idx="2"/>
              <a:endCxn id="48" idx="0"/>
            </p:cNvCxnSpPr>
            <p:nvPr/>
          </p:nvCxnSpPr>
          <p:spPr>
            <a:xfrm rot="16200000" flipH="1">
              <a:off x="8907876" y="2659274"/>
              <a:ext cx="1465828" cy="70325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60">
              <a:extLst>
                <a:ext uri="{FF2B5EF4-FFF2-40B4-BE49-F238E27FC236}">
                  <a16:creationId xmlns:a16="http://schemas.microsoft.com/office/drawing/2014/main" id="{AAFEF0AA-FC92-4526-AC05-F43F49AD01E7}"/>
                </a:ext>
              </a:extLst>
            </p:cNvPr>
            <p:cNvCxnSpPr>
              <a:cxnSpLocks/>
              <a:stCxn id="48" idx="6"/>
              <a:endCxn id="41" idx="1"/>
            </p:cNvCxnSpPr>
            <p:nvPr/>
          </p:nvCxnSpPr>
          <p:spPr>
            <a:xfrm flipV="1">
              <a:off x="10172417" y="2592000"/>
              <a:ext cx="299983" cy="133181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D5C8ABF-791B-4BA6-83E0-FF3E31EA22EA}"/>
                </a:ext>
              </a:extLst>
            </p:cNvPr>
            <p:cNvGrpSpPr/>
            <p:nvPr/>
          </p:nvGrpSpPr>
          <p:grpSpPr>
            <a:xfrm>
              <a:off x="10472400" y="1870375"/>
              <a:ext cx="1091575" cy="3240000"/>
              <a:chOff x="10472400" y="1870375"/>
              <a:chExt cx="1091575" cy="3240000"/>
            </a:xfrm>
          </p:grpSpPr>
          <p:sp>
            <p:nvSpPr>
              <p:cNvPr id="33" name="Rectangle 32">
                <a:extLst>
                  <a:ext uri="{FF2B5EF4-FFF2-40B4-BE49-F238E27FC236}">
                    <a16:creationId xmlns:a16="http://schemas.microsoft.com/office/drawing/2014/main" id="{6FFC0B71-DC1F-45B3-B077-C7308ACEB317}"/>
                  </a:ext>
                </a:extLst>
              </p:cNvPr>
              <p:cNvSpPr/>
              <p:nvPr/>
            </p:nvSpPr>
            <p:spPr>
              <a:xfrm>
                <a:off x="10473430" y="1870375"/>
                <a:ext cx="1078992" cy="3240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Connector 33">
                <a:extLst>
                  <a:ext uri="{FF2B5EF4-FFF2-40B4-BE49-F238E27FC236}">
                    <a16:creationId xmlns:a16="http://schemas.microsoft.com/office/drawing/2014/main" id="{16814E1E-C3D0-4C98-8FB4-1D2BE44881D7}"/>
                  </a:ext>
                </a:extLst>
              </p:cNvPr>
              <p:cNvCxnSpPr/>
              <p:nvPr/>
            </p:nvCxnSpPr>
            <p:spPr>
              <a:xfrm>
                <a:off x="10484972" y="2157637"/>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E2CEA9-52B3-4B20-8D53-DC126097327F}"/>
                  </a:ext>
                </a:extLst>
              </p:cNvPr>
              <p:cNvCxnSpPr/>
              <p:nvPr/>
            </p:nvCxnSpPr>
            <p:spPr>
              <a:xfrm>
                <a:off x="10473419" y="2445637"/>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2262059-5186-422F-AB18-34F340CB562A}"/>
                  </a:ext>
                </a:extLst>
              </p:cNvPr>
              <p:cNvCxnSpPr/>
              <p:nvPr/>
            </p:nvCxnSpPr>
            <p:spPr>
              <a:xfrm>
                <a:off x="10484972" y="2733637"/>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0398CD-2F34-497A-8994-FE4E25C47CAE}"/>
                  </a:ext>
                </a:extLst>
              </p:cNvPr>
              <p:cNvCxnSpPr/>
              <p:nvPr/>
            </p:nvCxnSpPr>
            <p:spPr>
              <a:xfrm>
                <a:off x="10473418" y="4821637"/>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63A98DE-2EBD-477D-A337-B6C9BFBD45AD}"/>
                  </a:ext>
                </a:extLst>
              </p:cNvPr>
              <p:cNvSpPr txBox="1"/>
              <p:nvPr/>
            </p:nvSpPr>
            <p:spPr>
              <a:xfrm>
                <a:off x="10991542" y="3135183"/>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39" name="TextBox 38">
                <a:extLst>
                  <a:ext uri="{FF2B5EF4-FFF2-40B4-BE49-F238E27FC236}">
                    <a16:creationId xmlns:a16="http://schemas.microsoft.com/office/drawing/2014/main" id="{468BE5FC-3F64-446C-8C10-3AEE2AAE91CF}"/>
                  </a:ext>
                </a:extLst>
              </p:cNvPr>
              <p:cNvSpPr txBox="1"/>
              <p:nvPr/>
            </p:nvSpPr>
            <p:spPr>
              <a:xfrm>
                <a:off x="10990810" y="3496837"/>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40" name="TextBox 39">
                <a:extLst>
                  <a:ext uri="{FF2B5EF4-FFF2-40B4-BE49-F238E27FC236}">
                    <a16:creationId xmlns:a16="http://schemas.microsoft.com/office/drawing/2014/main" id="{AB312460-0F32-4278-956D-620C670CD345}"/>
                  </a:ext>
                </a:extLst>
              </p:cNvPr>
              <p:cNvSpPr txBox="1"/>
              <p:nvPr/>
            </p:nvSpPr>
            <p:spPr>
              <a:xfrm>
                <a:off x="10990810" y="3856837"/>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41" name="Rectangle 40">
                <a:extLst>
                  <a:ext uri="{FF2B5EF4-FFF2-40B4-BE49-F238E27FC236}">
                    <a16:creationId xmlns:a16="http://schemas.microsoft.com/office/drawing/2014/main" id="{58716293-2B70-464D-8C83-9BECE82B08A3}"/>
                  </a:ext>
                </a:extLst>
              </p:cNvPr>
              <p:cNvSpPr/>
              <p:nvPr/>
            </p:nvSpPr>
            <p:spPr>
              <a:xfrm>
                <a:off x="10472400" y="2448000"/>
                <a:ext cx="108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7" name="Elbow Connector 85">
              <a:extLst>
                <a:ext uri="{FF2B5EF4-FFF2-40B4-BE49-F238E27FC236}">
                  <a16:creationId xmlns:a16="http://schemas.microsoft.com/office/drawing/2014/main" id="{18F2BA1F-A406-4659-9627-DAC8B59E08EE}"/>
                </a:ext>
              </a:extLst>
            </p:cNvPr>
            <p:cNvCxnSpPr>
              <a:cxnSpLocks/>
              <a:stCxn id="28" idx="3"/>
              <a:endCxn id="48" idx="2"/>
            </p:cNvCxnSpPr>
            <p:nvPr/>
          </p:nvCxnSpPr>
          <p:spPr>
            <a:xfrm flipV="1">
              <a:off x="9045098" y="3923815"/>
              <a:ext cx="767319" cy="20492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138C709-59C6-4A8B-8813-9F28D37C5D22}"/>
                </a:ext>
              </a:extLst>
            </p:cNvPr>
            <p:cNvGrpSpPr/>
            <p:nvPr/>
          </p:nvGrpSpPr>
          <p:grpSpPr>
            <a:xfrm>
              <a:off x="7677098" y="2934932"/>
              <a:ext cx="1368000" cy="1625811"/>
              <a:chOff x="7677098" y="2934932"/>
              <a:chExt cx="1368000" cy="1625811"/>
            </a:xfrm>
          </p:grpSpPr>
          <p:sp>
            <p:nvSpPr>
              <p:cNvPr id="26" name="Rectangle 25">
                <a:extLst>
                  <a:ext uri="{FF2B5EF4-FFF2-40B4-BE49-F238E27FC236}">
                    <a16:creationId xmlns:a16="http://schemas.microsoft.com/office/drawing/2014/main" id="{4EEEE249-4786-47FB-9381-C031F8C1DE79}"/>
                  </a:ext>
                </a:extLst>
              </p:cNvPr>
              <p:cNvSpPr/>
              <p:nvPr/>
            </p:nvSpPr>
            <p:spPr>
              <a:xfrm>
                <a:off x="7677098" y="3408743"/>
                <a:ext cx="1368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FA10C95-A5C2-43A1-8F85-5B9039205E22}"/>
                  </a:ext>
                </a:extLst>
              </p:cNvPr>
              <p:cNvSpPr/>
              <p:nvPr/>
            </p:nvSpPr>
            <p:spPr>
              <a:xfrm>
                <a:off x="7677098" y="3696743"/>
                <a:ext cx="1368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2985659-729F-4A83-A5F2-676C117B3D24}"/>
                  </a:ext>
                </a:extLst>
              </p:cNvPr>
              <p:cNvSpPr/>
              <p:nvPr/>
            </p:nvSpPr>
            <p:spPr>
              <a:xfrm>
                <a:off x="7677098" y="3984743"/>
                <a:ext cx="1368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3CDC0E3-7D5A-4078-A541-8E78F22E2321}"/>
                  </a:ext>
                </a:extLst>
              </p:cNvPr>
              <p:cNvSpPr/>
              <p:nvPr/>
            </p:nvSpPr>
            <p:spPr>
              <a:xfrm>
                <a:off x="7677098" y="4272743"/>
                <a:ext cx="1368000" cy="288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9CE0DBE0-1A12-4E3E-B739-C5545721775A}"/>
                  </a:ext>
                </a:extLst>
              </p:cNvPr>
              <p:cNvCxnSpPr>
                <a:cxnSpLocks/>
                <a:stCxn id="26" idx="0"/>
                <a:endCxn id="29" idx="2"/>
              </p:cNvCxnSpPr>
              <p:nvPr/>
            </p:nvCxnSpPr>
            <p:spPr>
              <a:xfrm>
                <a:off x="8361098" y="3408743"/>
                <a:ext cx="0" cy="115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E73AFDB-731B-4031-B9F8-75A364E93783}"/>
                  </a:ext>
                </a:extLst>
              </p:cNvPr>
              <p:cNvSpPr txBox="1"/>
              <p:nvPr/>
            </p:nvSpPr>
            <p:spPr>
              <a:xfrm>
                <a:off x="7746850" y="2934932"/>
                <a:ext cx="605935" cy="464743"/>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number</a:t>
                </a:r>
              </a:p>
            </p:txBody>
          </p:sp>
          <p:sp>
            <p:nvSpPr>
              <p:cNvPr id="32" name="TextBox 31">
                <a:extLst>
                  <a:ext uri="{FF2B5EF4-FFF2-40B4-BE49-F238E27FC236}">
                    <a16:creationId xmlns:a16="http://schemas.microsoft.com/office/drawing/2014/main" id="{3FAE6176-AE36-49E0-B935-5F76F0AA8B52}"/>
                  </a:ext>
                </a:extLst>
              </p:cNvPr>
              <p:cNvSpPr txBox="1"/>
              <p:nvPr/>
            </p:nvSpPr>
            <p:spPr>
              <a:xfrm>
                <a:off x="8437311" y="2934932"/>
                <a:ext cx="605935" cy="464743"/>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Fram</a:t>
                </a:r>
                <a:r>
                  <a:rPr lang="en-GB" sz="1400" kern="1200" dirty="0">
                    <a:latin typeface="Arial" panose="020B0604020202020204" pitchFamily="34" charset="0"/>
                    <a:ea typeface="+mn-ea"/>
                    <a:cs typeface="Arial" panose="020B0604020202020204" pitchFamily="34" charset="0"/>
                  </a:rPr>
                  <a:t>e</a:t>
                </a:r>
              </a:p>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number</a:t>
                </a:r>
              </a:p>
            </p:txBody>
          </p:sp>
        </p:grpSp>
        <p:sp>
          <p:nvSpPr>
            <p:cNvPr id="19" name="TextBox 18">
              <a:extLst>
                <a:ext uri="{FF2B5EF4-FFF2-40B4-BE49-F238E27FC236}">
                  <a16:creationId xmlns:a16="http://schemas.microsoft.com/office/drawing/2014/main" id="{2B9177B9-0DC3-4213-BF4A-F977A28B3D5A}"/>
                </a:ext>
              </a:extLst>
            </p:cNvPr>
            <p:cNvSpPr txBox="1"/>
            <p:nvPr/>
          </p:nvSpPr>
          <p:spPr>
            <a:xfrm>
              <a:off x="7721202" y="4603270"/>
              <a:ext cx="328615"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TLB</a:t>
              </a:r>
            </a:p>
          </p:txBody>
        </p:sp>
        <p:sp>
          <p:nvSpPr>
            <p:cNvPr id="20" name="TextBox 19">
              <a:extLst>
                <a:ext uri="{FF2B5EF4-FFF2-40B4-BE49-F238E27FC236}">
                  <a16:creationId xmlns:a16="http://schemas.microsoft.com/office/drawing/2014/main" id="{8833EDE0-6EDC-4232-9974-13DF5D749F3C}"/>
                </a:ext>
              </a:extLst>
            </p:cNvPr>
            <p:cNvSpPr txBox="1"/>
            <p:nvPr/>
          </p:nvSpPr>
          <p:spPr>
            <a:xfrm>
              <a:off x="9106926" y="4171005"/>
              <a:ext cx="219612"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Hit</a:t>
              </a:r>
              <a:endParaRPr lang="en-GB" sz="1400" kern="1200" dirty="0">
                <a:latin typeface="Arial" panose="020B0604020202020204" pitchFamily="34" charset="0"/>
                <a:ea typeface="+mn-ea"/>
                <a:cs typeface="Arial" panose="020B0604020202020204" pitchFamily="34" charset="0"/>
              </a:endParaRPr>
            </a:p>
          </p:txBody>
        </p:sp>
        <p:cxnSp>
          <p:nvCxnSpPr>
            <p:cNvPr id="21" name="Elbow Connector 94">
              <a:extLst>
                <a:ext uri="{FF2B5EF4-FFF2-40B4-BE49-F238E27FC236}">
                  <a16:creationId xmlns:a16="http://schemas.microsoft.com/office/drawing/2014/main" id="{9EA2887F-9D21-4EF6-8DB0-F506996358BF}"/>
                </a:ext>
              </a:extLst>
            </p:cNvPr>
            <p:cNvCxnSpPr>
              <a:cxnSpLocks/>
              <a:stCxn id="7" idx="3"/>
              <a:endCxn id="47" idx="1"/>
            </p:cNvCxnSpPr>
            <p:nvPr/>
          </p:nvCxnSpPr>
          <p:spPr>
            <a:xfrm>
              <a:off x="7147597" y="2095200"/>
              <a:ext cx="631604" cy="29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Down Arrow 98">
              <a:extLst>
                <a:ext uri="{FF2B5EF4-FFF2-40B4-BE49-F238E27FC236}">
                  <a16:creationId xmlns:a16="http://schemas.microsoft.com/office/drawing/2014/main" id="{F6C0BAB8-1637-47B9-8DBB-1B4AAB049338}"/>
                </a:ext>
              </a:extLst>
            </p:cNvPr>
            <p:cNvSpPr/>
            <p:nvPr/>
          </p:nvSpPr>
          <p:spPr>
            <a:xfrm>
              <a:off x="8573977" y="4691816"/>
              <a:ext cx="210447" cy="4342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4ADD8773-1880-47A1-8040-54CB9BA589BA}"/>
                </a:ext>
              </a:extLst>
            </p:cNvPr>
            <p:cNvSpPr txBox="1"/>
            <p:nvPr/>
          </p:nvSpPr>
          <p:spPr>
            <a:xfrm>
              <a:off x="8793756" y="4773058"/>
              <a:ext cx="368692"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Miss</a:t>
              </a:r>
            </a:p>
          </p:txBody>
        </p:sp>
        <p:sp>
          <p:nvSpPr>
            <p:cNvPr id="24" name="TextBox 23">
              <a:extLst>
                <a:ext uri="{FF2B5EF4-FFF2-40B4-BE49-F238E27FC236}">
                  <a16:creationId xmlns:a16="http://schemas.microsoft.com/office/drawing/2014/main" id="{3775C077-9D67-40D9-8C22-2EC69FB029F6}"/>
                </a:ext>
              </a:extLst>
            </p:cNvPr>
            <p:cNvSpPr txBox="1"/>
            <p:nvPr/>
          </p:nvSpPr>
          <p:spPr>
            <a:xfrm>
              <a:off x="10308732" y="1648615"/>
              <a:ext cx="136415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Physical memory</a:t>
              </a:r>
            </a:p>
          </p:txBody>
        </p:sp>
        <p:sp>
          <p:nvSpPr>
            <p:cNvPr id="25" name="TextBox 24">
              <a:extLst>
                <a:ext uri="{FF2B5EF4-FFF2-40B4-BE49-F238E27FC236}">
                  <a16:creationId xmlns:a16="http://schemas.microsoft.com/office/drawing/2014/main" id="{4F96878F-3422-4BDD-916E-8F436F9AF28B}"/>
                </a:ext>
              </a:extLst>
            </p:cNvPr>
            <p:cNvSpPr txBox="1"/>
            <p:nvPr/>
          </p:nvSpPr>
          <p:spPr>
            <a:xfrm>
              <a:off x="7995647" y="5247585"/>
              <a:ext cx="136710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Walk page tables</a:t>
              </a:r>
            </a:p>
          </p:txBody>
        </p:sp>
      </p:grpSp>
    </p:spTree>
    <p:extLst>
      <p:ext uri="{BB962C8B-B14F-4D97-AF65-F5344CB8AC3E}">
        <p14:creationId xmlns:p14="http://schemas.microsoft.com/office/powerpoint/2010/main" val="344622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DF9DDB-5143-4570-B9BE-997EA0840E40}"/>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A0072154-9E3C-47F9-97FA-5284B8D0E4D6}"/>
              </a:ext>
            </a:extLst>
          </p:cNvPr>
          <p:cNvSpPr/>
          <p:nvPr/>
        </p:nvSpPr>
        <p:spPr>
          <a:xfrm>
            <a:off x="5294364" y="2967335"/>
            <a:ext cx="160332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DMA</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7649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DMA</a:t>
            </a:r>
            <a:endParaRPr lang="en-US" dirty="0"/>
          </a:p>
        </p:txBody>
      </p:sp>
      <p:sp>
        <p:nvSpPr>
          <p:cNvPr id="4" name="Text Placeholder 3">
            <a:extLst>
              <a:ext uri="{FF2B5EF4-FFF2-40B4-BE49-F238E27FC236}">
                <a16:creationId xmlns:a16="http://schemas.microsoft.com/office/drawing/2014/main" id="{54B04490-3D8C-4059-BC56-EEE7A698988C}"/>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Direct memory access</a:t>
            </a:r>
          </a:p>
        </p:txBody>
      </p:sp>
      <p:sp>
        <p:nvSpPr>
          <p:cNvPr id="5" name="Content Placeholder 1">
            <a:extLst>
              <a:ext uri="{FF2B5EF4-FFF2-40B4-BE49-F238E27FC236}">
                <a16:creationId xmlns:a16="http://schemas.microsoft.com/office/drawing/2014/main" id="{C204545B-6A63-4A07-992E-24C2E312302E}"/>
              </a:ext>
            </a:extLst>
          </p:cNvPr>
          <p:cNvSpPr>
            <a:spLocks noGrp="1"/>
          </p:cNvSpPr>
          <p:nvPr>
            <p:ph idx="1"/>
          </p:nvPr>
        </p:nvSpPr>
        <p:spPr>
          <a:xfrm>
            <a:off x="492125" y="1745884"/>
            <a:ext cx="11180867" cy="4087104"/>
          </a:xfrm>
        </p:spPr>
        <p:txBody>
          <a:bodyPr/>
          <a:lstStyle/>
          <a:p>
            <a:r>
              <a:rPr lang="en-US" dirty="0"/>
              <a:t>When an application wants to access IO, it does so through the OS.</a:t>
            </a:r>
          </a:p>
          <a:p>
            <a:pPr lvl="1"/>
            <a:r>
              <a:rPr lang="en-US" dirty="0"/>
              <a:t>Using a system call to read from or write to the device</a:t>
            </a:r>
          </a:p>
          <a:p>
            <a:r>
              <a:rPr lang="en-US" dirty="0"/>
              <a:t>This requires the CPU to be involved in transferring data between the device and memory.</a:t>
            </a:r>
          </a:p>
          <a:p>
            <a:pPr lvl="1"/>
            <a:r>
              <a:rPr lang="en-US" dirty="0"/>
              <a:t>On a read, data are then available to the program in memory.</a:t>
            </a:r>
          </a:p>
          <a:p>
            <a:r>
              <a:rPr lang="en-US" dirty="0"/>
              <a:t>This data transfer is costly and wasteful.</a:t>
            </a:r>
          </a:p>
          <a:p>
            <a:pPr lvl="1"/>
            <a:r>
              <a:rPr lang="en-US" dirty="0"/>
              <a:t>CPU can’t do any useful work whilst waiting.</a:t>
            </a:r>
          </a:p>
          <a:p>
            <a:pPr lvl="1"/>
            <a:r>
              <a:rPr lang="en-US" dirty="0"/>
              <a:t>Data travel further and take longer to transmit.</a:t>
            </a:r>
          </a:p>
          <a:p>
            <a:pPr lvl="1"/>
            <a:endParaRPr lang="en-US" dirty="0"/>
          </a:p>
        </p:txBody>
      </p:sp>
      <p:sp>
        <p:nvSpPr>
          <p:cNvPr id="6" name="Rectangle 5">
            <a:extLst>
              <a:ext uri="{FF2B5EF4-FFF2-40B4-BE49-F238E27FC236}">
                <a16:creationId xmlns:a16="http://schemas.microsoft.com/office/drawing/2014/main" id="{6AA95320-9F22-45E9-8840-DFCB1290EFCA}"/>
              </a:ext>
            </a:extLst>
          </p:cNvPr>
          <p:cNvSpPr/>
          <p:nvPr/>
        </p:nvSpPr>
        <p:spPr>
          <a:xfrm>
            <a:off x="7560000" y="3420000"/>
            <a:ext cx="3816000" cy="792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Memory</a:t>
            </a:r>
          </a:p>
        </p:txBody>
      </p:sp>
      <p:sp>
        <p:nvSpPr>
          <p:cNvPr id="7" name="Rectangle 6">
            <a:extLst>
              <a:ext uri="{FF2B5EF4-FFF2-40B4-BE49-F238E27FC236}">
                <a16:creationId xmlns:a16="http://schemas.microsoft.com/office/drawing/2014/main" id="{B7F39070-2E27-4ABC-9F0C-49DCA6155A9A}"/>
              </a:ext>
            </a:extLst>
          </p:cNvPr>
          <p:cNvSpPr/>
          <p:nvPr/>
        </p:nvSpPr>
        <p:spPr>
          <a:xfrm>
            <a:off x="9036000" y="5328000"/>
            <a:ext cx="864000" cy="864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CPU</a:t>
            </a:r>
          </a:p>
        </p:txBody>
      </p:sp>
      <p:cxnSp>
        <p:nvCxnSpPr>
          <p:cNvPr id="8" name="Straight Connector 7">
            <a:extLst>
              <a:ext uri="{FF2B5EF4-FFF2-40B4-BE49-F238E27FC236}">
                <a16:creationId xmlns:a16="http://schemas.microsoft.com/office/drawing/2014/main" id="{F486897E-0D61-4F9F-A032-46D330A7817E}"/>
              </a:ext>
            </a:extLst>
          </p:cNvPr>
          <p:cNvCxnSpPr>
            <a:cxnSpLocks/>
          </p:cNvCxnSpPr>
          <p:nvPr/>
        </p:nvCxnSpPr>
        <p:spPr>
          <a:xfrm>
            <a:off x="7272000" y="4788000"/>
            <a:ext cx="439699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49565F8-AC9C-4BF0-A1DA-26AEF44CB931}"/>
              </a:ext>
            </a:extLst>
          </p:cNvPr>
          <p:cNvSpPr/>
          <p:nvPr/>
        </p:nvSpPr>
        <p:spPr>
          <a:xfrm>
            <a:off x="7267008" y="5325538"/>
            <a:ext cx="864000" cy="864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IO device</a:t>
            </a:r>
          </a:p>
        </p:txBody>
      </p:sp>
      <p:sp>
        <p:nvSpPr>
          <p:cNvPr id="10" name="Rectangle 9">
            <a:extLst>
              <a:ext uri="{FF2B5EF4-FFF2-40B4-BE49-F238E27FC236}">
                <a16:creationId xmlns:a16="http://schemas.microsoft.com/office/drawing/2014/main" id="{EC69BA66-748E-4ABC-8978-5A56B5DA5B9A}"/>
              </a:ext>
            </a:extLst>
          </p:cNvPr>
          <p:cNvSpPr/>
          <p:nvPr/>
        </p:nvSpPr>
        <p:spPr>
          <a:xfrm>
            <a:off x="10804992" y="5325538"/>
            <a:ext cx="864000" cy="864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IO device</a:t>
            </a:r>
          </a:p>
        </p:txBody>
      </p:sp>
      <p:cxnSp>
        <p:nvCxnSpPr>
          <p:cNvPr id="11" name="Straight Connector 10">
            <a:extLst>
              <a:ext uri="{FF2B5EF4-FFF2-40B4-BE49-F238E27FC236}">
                <a16:creationId xmlns:a16="http://schemas.microsoft.com/office/drawing/2014/main" id="{FF390E9F-C025-46B1-BB8D-15AC9977C137}"/>
              </a:ext>
            </a:extLst>
          </p:cNvPr>
          <p:cNvCxnSpPr>
            <a:stCxn id="9" idx="0"/>
          </p:cNvCxnSpPr>
          <p:nvPr/>
        </p:nvCxnSpPr>
        <p:spPr>
          <a:xfrm flipH="1" flipV="1">
            <a:off x="7696200" y="4788000"/>
            <a:ext cx="2808" cy="537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3E8C73-8FF5-43B5-BEC7-AE5BDC771620}"/>
              </a:ext>
            </a:extLst>
          </p:cNvPr>
          <p:cNvCxnSpPr>
            <a:cxnSpLocks/>
            <a:stCxn id="7" idx="0"/>
            <a:endCxn id="6" idx="2"/>
          </p:cNvCxnSpPr>
          <p:nvPr/>
        </p:nvCxnSpPr>
        <p:spPr>
          <a:xfrm flipV="1">
            <a:off x="9468000" y="4212000"/>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2511D-B362-4FC8-A460-E503058C7544}"/>
              </a:ext>
            </a:extLst>
          </p:cNvPr>
          <p:cNvCxnSpPr>
            <a:cxnSpLocks/>
            <a:stCxn id="10" idx="0"/>
          </p:cNvCxnSpPr>
          <p:nvPr/>
        </p:nvCxnSpPr>
        <p:spPr>
          <a:xfrm flipV="1">
            <a:off x="11236992" y="4770000"/>
            <a:ext cx="0" cy="555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9356BD-AE5C-4B05-8845-AFE1228977D2}"/>
              </a:ext>
            </a:extLst>
          </p:cNvPr>
          <p:cNvCxnSpPr/>
          <p:nvPr/>
        </p:nvCxnSpPr>
        <p:spPr>
          <a:xfrm flipV="1">
            <a:off x="7848600" y="4914900"/>
            <a:ext cx="0" cy="3344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EB63AB-1C01-4CFB-9587-FE50253CBEC8}"/>
              </a:ext>
            </a:extLst>
          </p:cNvPr>
          <p:cNvCxnSpPr/>
          <p:nvPr/>
        </p:nvCxnSpPr>
        <p:spPr>
          <a:xfrm flipV="1">
            <a:off x="9334500" y="4914900"/>
            <a:ext cx="0" cy="334438"/>
          </a:xfrm>
          <a:prstGeom prst="line">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216077-BCA5-44D7-84C0-5EC15A3E723A}"/>
              </a:ext>
            </a:extLst>
          </p:cNvPr>
          <p:cNvCxnSpPr>
            <a:cxnSpLocks/>
          </p:cNvCxnSpPr>
          <p:nvPr/>
        </p:nvCxnSpPr>
        <p:spPr>
          <a:xfrm flipV="1">
            <a:off x="9639300" y="4381500"/>
            <a:ext cx="0" cy="867838"/>
          </a:xfrm>
          <a:prstGeom prst="line">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F5E097-030C-4C71-8488-E524464D1A46}"/>
              </a:ext>
            </a:extLst>
          </p:cNvPr>
          <p:cNvCxnSpPr>
            <a:cxnSpLocks/>
          </p:cNvCxnSpPr>
          <p:nvPr/>
        </p:nvCxnSpPr>
        <p:spPr>
          <a:xfrm flipH="1">
            <a:off x="7848600" y="4914900"/>
            <a:ext cx="14859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5FF5240-6F29-46AF-B285-5385535FE310}"/>
              </a:ext>
            </a:extLst>
          </p:cNvPr>
          <p:cNvSpPr txBox="1"/>
          <p:nvPr/>
        </p:nvSpPr>
        <p:spPr>
          <a:xfrm>
            <a:off x="11390495" y="4557051"/>
            <a:ext cx="309380"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Bus</a:t>
            </a:r>
          </a:p>
        </p:txBody>
      </p:sp>
      <p:sp>
        <p:nvSpPr>
          <p:cNvPr id="19" name="TextBox 18">
            <a:extLst>
              <a:ext uri="{FF2B5EF4-FFF2-40B4-BE49-F238E27FC236}">
                <a16:creationId xmlns:a16="http://schemas.microsoft.com/office/drawing/2014/main" id="{AB061F1C-5E57-46C0-9E62-642D59AE4480}"/>
              </a:ext>
            </a:extLst>
          </p:cNvPr>
          <p:cNvSpPr txBox="1"/>
          <p:nvPr/>
        </p:nvSpPr>
        <p:spPr>
          <a:xfrm>
            <a:off x="8153398" y="5048053"/>
            <a:ext cx="882601"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Path taken by data</a:t>
            </a:r>
          </a:p>
        </p:txBody>
      </p:sp>
    </p:spTree>
    <p:extLst>
      <p:ext uri="{BB962C8B-B14F-4D97-AF65-F5344CB8AC3E}">
        <p14:creationId xmlns:p14="http://schemas.microsoft.com/office/powerpoint/2010/main" val="138686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When a processor runs an application, it needs access to its instructions and data.</a:t>
            </a:r>
          </a:p>
          <a:p>
            <a:r>
              <a:rPr lang="en-US" dirty="0"/>
              <a:t>These have to be placed in physical storage locations for the processor to easily access.</a:t>
            </a:r>
          </a:p>
          <a:p>
            <a:pPr lvl="1"/>
            <a:r>
              <a:rPr lang="en-US" dirty="0"/>
              <a:t>Instructions and data for one program also need isolating from other programs.</a:t>
            </a:r>
          </a:p>
          <a:p>
            <a:r>
              <a:rPr lang="en-US" dirty="0"/>
              <a:t>Understanding their designs gives insight into their trade-offs.</a:t>
            </a:r>
          </a:p>
          <a:p>
            <a:r>
              <a:rPr lang="en-US" dirty="0"/>
              <a:t>Understanding how they are used gives insight into how hardware can help.</a:t>
            </a:r>
          </a:p>
        </p:txBody>
      </p:sp>
      <p:pic>
        <p:nvPicPr>
          <p:cNvPr id="4" name="Picture 4">
            <a:extLst>
              <a:ext uri="{FF2B5EF4-FFF2-40B4-BE49-F238E27FC236}">
                <a16:creationId xmlns:a16="http://schemas.microsoft.com/office/drawing/2014/main" id="{C48C5B8D-BCBA-418A-B079-CD71B1BC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061" y="3915470"/>
            <a:ext cx="2893715" cy="12853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B343F73F-B9AD-47F0-AE4D-D286082AF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036" y="3842327"/>
            <a:ext cx="3122166" cy="14662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a:extLst>
              <a:ext uri="{FF2B5EF4-FFF2-40B4-BE49-F238E27FC236}">
                <a16:creationId xmlns:a16="http://schemas.microsoft.com/office/drawing/2014/main" id="{78EFAEFC-FF69-4DB1-A29D-CD3F715EF84C}"/>
              </a:ext>
            </a:extLst>
          </p:cNvPr>
          <p:cNvPicPr>
            <a:picLocks noChangeAspect="1" noChangeArrowheads="1"/>
          </p:cNvPicPr>
          <p:nvPr/>
        </p:nvPicPr>
        <p:blipFill>
          <a:blip r:embed="rId5"/>
          <a:srcRect/>
          <a:stretch/>
        </p:blipFill>
        <p:spPr bwMode="auto">
          <a:xfrm>
            <a:off x="1545598" y="3785444"/>
            <a:ext cx="1530331" cy="14615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BB3BA50-F94C-4B92-BE87-336515B7E283}"/>
              </a:ext>
            </a:extLst>
          </p:cNvPr>
          <p:cNvSpPr txBox="1"/>
          <p:nvPr/>
        </p:nvSpPr>
        <p:spPr>
          <a:xfrm>
            <a:off x="1214373" y="5403684"/>
            <a:ext cx="2192780"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Pair of DRAM modules</a:t>
            </a:r>
            <a:r>
              <a:rPr lang="en-GB" kern="1200" baseline="30000" dirty="0">
                <a:solidFill>
                  <a:schemeClr val="tx2"/>
                </a:solidFill>
                <a:latin typeface="+mn-lt"/>
                <a:ea typeface="+mn-ea"/>
                <a:cs typeface="+mn-cs"/>
              </a:rPr>
              <a:t>1</a:t>
            </a:r>
            <a:endParaRPr lang="LID4096" kern="1200" baseline="30000" dirty="0">
              <a:solidFill>
                <a:schemeClr val="tx2"/>
              </a:solidFill>
              <a:latin typeface="+mn-lt"/>
              <a:ea typeface="+mn-ea"/>
              <a:cs typeface="+mn-cs"/>
            </a:endParaRPr>
          </a:p>
        </p:txBody>
      </p:sp>
      <p:sp>
        <p:nvSpPr>
          <p:cNvPr id="8" name="TextBox 7">
            <a:extLst>
              <a:ext uri="{FF2B5EF4-FFF2-40B4-BE49-F238E27FC236}">
                <a16:creationId xmlns:a16="http://schemas.microsoft.com/office/drawing/2014/main" id="{835E9FA7-3BA7-45A4-9041-7DD348303A86}"/>
              </a:ext>
            </a:extLst>
          </p:cNvPr>
          <p:cNvSpPr txBox="1"/>
          <p:nvPr/>
        </p:nvSpPr>
        <p:spPr>
          <a:xfrm>
            <a:off x="5412684" y="5403684"/>
            <a:ext cx="676467"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DRAM</a:t>
            </a:r>
            <a:r>
              <a:rPr lang="en-GB" kern="1200" baseline="30000" dirty="0">
                <a:solidFill>
                  <a:schemeClr val="tx2"/>
                </a:solidFill>
                <a:latin typeface="+mn-lt"/>
                <a:ea typeface="+mn-ea"/>
                <a:cs typeface="+mn-cs"/>
              </a:rPr>
              <a:t>2</a:t>
            </a:r>
            <a:endParaRPr lang="LID4096" kern="1200" baseline="30000" dirty="0">
              <a:solidFill>
                <a:schemeClr val="tx2"/>
              </a:solidFill>
              <a:latin typeface="+mn-lt"/>
              <a:ea typeface="+mn-ea"/>
              <a:cs typeface="+mn-cs"/>
            </a:endParaRPr>
          </a:p>
        </p:txBody>
      </p:sp>
      <p:sp>
        <p:nvSpPr>
          <p:cNvPr id="9" name="TextBox 8">
            <a:extLst>
              <a:ext uri="{FF2B5EF4-FFF2-40B4-BE49-F238E27FC236}">
                <a16:creationId xmlns:a16="http://schemas.microsoft.com/office/drawing/2014/main" id="{85E246DB-9C58-46FF-8079-8648696C2B12}"/>
              </a:ext>
            </a:extLst>
          </p:cNvPr>
          <p:cNvSpPr txBox="1"/>
          <p:nvPr/>
        </p:nvSpPr>
        <p:spPr>
          <a:xfrm>
            <a:off x="7351886" y="6003920"/>
            <a:ext cx="3396764" cy="854080"/>
          </a:xfrm>
          <a:prstGeom prst="rect">
            <a:avLst/>
          </a:prstGeom>
          <a:noFill/>
        </p:spPr>
        <p:txBody>
          <a:bodyPr wrap="none" lIns="0" tIns="0" rIns="0" bIns="0" rtlCol="0">
            <a:spAutoFit/>
          </a:bodyPr>
          <a:lstStyle/>
          <a:p>
            <a:pPr marL="228600" indent="-228600" algn="l" defTabSz="914400" rtl="0" eaLnBrk="1" latinLnBrk="0" hangingPunct="1">
              <a:lnSpc>
                <a:spcPct val="90000"/>
              </a:lnSpc>
              <a:spcBef>
                <a:spcPts val="0"/>
              </a:spcBef>
              <a:spcAft>
                <a:spcPts val="600"/>
              </a:spcAft>
              <a:buFont typeface="Arial" panose="020B0604020202020204" pitchFamily="34" charset="0"/>
              <a:buAutoNum type="arabicPeriod"/>
            </a:pPr>
            <a:r>
              <a:rPr lang="en-GB" sz="1100" dirty="0">
                <a:solidFill>
                  <a:schemeClr val="tx2"/>
                </a:solidFill>
                <a:latin typeface="+mn-lt"/>
                <a:ea typeface="+mn-ea"/>
              </a:rPr>
              <a:t>By Douglas Whitaker at English Wikipedia, </a:t>
            </a:r>
            <a:r>
              <a:rPr lang="en-GB" sz="1100" dirty="0">
                <a:solidFill>
                  <a:schemeClr val="tx2"/>
                </a:solidFill>
                <a:latin typeface="+mn-lt"/>
                <a:ea typeface="+mn-ea"/>
                <a:hlinkClick r:id="rId6"/>
              </a:rPr>
              <a:t>CC BY-SA 2.5</a:t>
            </a:r>
            <a:endParaRPr lang="en-GB" sz="1100" dirty="0">
              <a:solidFill>
                <a:schemeClr val="tx2"/>
              </a:solidFill>
              <a:latin typeface="+mn-lt"/>
              <a:ea typeface="+mn-ea"/>
            </a:endParaRPr>
          </a:p>
          <a:p>
            <a:pPr marL="228600" indent="-228600" algn="l" defTabSz="914400" rtl="0" eaLnBrk="1" latinLnBrk="0" hangingPunct="1">
              <a:lnSpc>
                <a:spcPct val="90000"/>
              </a:lnSpc>
              <a:spcBef>
                <a:spcPts val="0"/>
              </a:spcBef>
              <a:spcAft>
                <a:spcPts val="600"/>
              </a:spcAft>
              <a:buFont typeface="Arial" panose="020B0604020202020204" pitchFamily="34" charset="0"/>
              <a:buAutoNum type="arabicPeriod"/>
            </a:pPr>
            <a:r>
              <a:rPr lang="en-GB" sz="1100" kern="1200" dirty="0">
                <a:solidFill>
                  <a:schemeClr val="tx2"/>
                </a:solidFill>
                <a:latin typeface="+mn-lt"/>
                <a:ea typeface="+mn-ea"/>
                <a:cs typeface="+mn-cs"/>
              </a:rPr>
              <a:t>By Petr Kratochvil, </a:t>
            </a:r>
            <a:r>
              <a:rPr lang="en-GB" sz="1100" kern="1200" dirty="0">
                <a:solidFill>
                  <a:schemeClr val="tx2"/>
                </a:solidFill>
                <a:latin typeface="+mn-lt"/>
                <a:ea typeface="+mn-ea"/>
                <a:cs typeface="+mn-cs"/>
                <a:hlinkClick r:id="rId7"/>
              </a:rPr>
              <a:t>CC BY-0</a:t>
            </a:r>
            <a:endParaRPr lang="en-GB" sz="1100" kern="1200" dirty="0">
              <a:solidFill>
                <a:schemeClr val="tx2"/>
              </a:solidFill>
              <a:latin typeface="+mn-lt"/>
              <a:ea typeface="+mn-ea"/>
              <a:cs typeface="+mn-cs"/>
            </a:endParaRPr>
          </a:p>
          <a:p>
            <a:pPr marL="228600" indent="-228600" algn="l" defTabSz="914400" rtl="0" eaLnBrk="1" latinLnBrk="0" hangingPunct="1">
              <a:lnSpc>
                <a:spcPct val="90000"/>
              </a:lnSpc>
              <a:spcBef>
                <a:spcPts val="0"/>
              </a:spcBef>
              <a:spcAft>
                <a:spcPts val="600"/>
              </a:spcAft>
              <a:buFont typeface="Arial" panose="020B0604020202020204" pitchFamily="34" charset="0"/>
              <a:buAutoNum type="arabicPeriod"/>
            </a:pPr>
            <a:r>
              <a:rPr lang="en-GB" sz="1100" dirty="0">
                <a:solidFill>
                  <a:schemeClr val="tx2"/>
                </a:solidFill>
                <a:latin typeface="+mn-lt"/>
                <a:ea typeface="+mn-ea"/>
              </a:rPr>
              <a:t>By Clipartwiki.com</a:t>
            </a:r>
            <a:endParaRPr lang="en-GB" sz="1100" kern="1200" dirty="0">
              <a:solidFill>
                <a:schemeClr val="tx2"/>
              </a:solidFill>
              <a:latin typeface="+mn-lt"/>
              <a:ea typeface="+mn-ea"/>
              <a:cs typeface="+mn-cs"/>
            </a:endParaRPr>
          </a:p>
          <a:p>
            <a:pPr marL="228600" indent="-228600" algn="l" defTabSz="914400" rtl="0" eaLnBrk="1" latinLnBrk="0" hangingPunct="1">
              <a:lnSpc>
                <a:spcPct val="90000"/>
              </a:lnSpc>
              <a:spcBef>
                <a:spcPts val="0"/>
              </a:spcBef>
              <a:spcAft>
                <a:spcPts val="600"/>
              </a:spcAft>
              <a:buFont typeface="Arial" panose="020B0604020202020204" pitchFamily="34" charset="0"/>
              <a:buAutoNum type="arabicPeriod"/>
            </a:pPr>
            <a:endParaRPr lang="LID4096" sz="1200" kern="1200" dirty="0">
              <a:solidFill>
                <a:schemeClr val="tx2"/>
              </a:solidFill>
              <a:latin typeface="+mn-lt"/>
              <a:ea typeface="+mn-ea"/>
              <a:cs typeface="+mn-cs"/>
            </a:endParaRPr>
          </a:p>
        </p:txBody>
      </p:sp>
      <p:sp>
        <p:nvSpPr>
          <p:cNvPr id="10" name="TextBox 9">
            <a:extLst>
              <a:ext uri="{FF2B5EF4-FFF2-40B4-BE49-F238E27FC236}">
                <a16:creationId xmlns:a16="http://schemas.microsoft.com/office/drawing/2014/main" id="{5D538D91-140D-488C-94C9-AD51A12C191D}"/>
              </a:ext>
            </a:extLst>
          </p:cNvPr>
          <p:cNvSpPr txBox="1"/>
          <p:nvPr/>
        </p:nvSpPr>
        <p:spPr>
          <a:xfrm>
            <a:off x="8971579" y="5403683"/>
            <a:ext cx="1554015" cy="2492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tx2"/>
                </a:solidFill>
                <a:latin typeface="+mn-lt"/>
                <a:ea typeface="+mn-ea"/>
                <a:cs typeface="+mn-cs"/>
              </a:rPr>
              <a:t>Computer parts</a:t>
            </a:r>
            <a:r>
              <a:rPr lang="en-GB" baseline="30000" dirty="0">
                <a:solidFill>
                  <a:schemeClr val="tx2"/>
                </a:solidFill>
                <a:latin typeface="+mn-lt"/>
                <a:ea typeface="+mn-ea"/>
              </a:rPr>
              <a:t>3</a:t>
            </a:r>
            <a:endParaRPr lang="LID4096" kern="1200" baseline="30000" dirty="0">
              <a:solidFill>
                <a:schemeClr val="tx2"/>
              </a:solidFill>
              <a:latin typeface="+mn-lt"/>
              <a:ea typeface="+mn-ea"/>
              <a:cs typeface="+mn-cs"/>
            </a:endParaRPr>
          </a:p>
        </p:txBody>
      </p:sp>
    </p:spTree>
    <p:extLst>
      <p:ext uri="{BB962C8B-B14F-4D97-AF65-F5344CB8AC3E}">
        <p14:creationId xmlns:p14="http://schemas.microsoft.com/office/powerpoint/2010/main" val="3994734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DMA</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4" y="1171111"/>
            <a:ext cx="6496563" cy="4948335"/>
          </a:xfrm>
        </p:spPr>
        <p:txBody>
          <a:bodyPr/>
          <a:lstStyle/>
          <a:p>
            <a:r>
              <a:rPr lang="en-US" dirty="0"/>
              <a:t>Instead of involving the CPU, provide dedicated hardware to control the transfer.</a:t>
            </a:r>
          </a:p>
          <a:p>
            <a:pPr lvl="1"/>
            <a:r>
              <a:rPr lang="en-US" dirty="0"/>
              <a:t>A controller for direct memory access, or DMA.</a:t>
            </a:r>
          </a:p>
          <a:p>
            <a:pPr lvl="1"/>
            <a:r>
              <a:rPr lang="en-US" dirty="0"/>
              <a:t>CPU now just required to configure this DMA controller correctly.</a:t>
            </a:r>
          </a:p>
          <a:p>
            <a:r>
              <a:rPr lang="en-US" dirty="0"/>
              <a:t>Typically supports multiple configurable options:</a:t>
            </a:r>
          </a:p>
          <a:p>
            <a:pPr lvl="1"/>
            <a:r>
              <a:rPr lang="en-US" dirty="0"/>
              <a:t>Number of data items to copy</a:t>
            </a:r>
          </a:p>
          <a:p>
            <a:pPr lvl="1"/>
            <a:r>
              <a:rPr lang="en-US" dirty="0"/>
              <a:t>Source and destination addresses</a:t>
            </a:r>
          </a:p>
          <a:p>
            <a:pPr lvl="2"/>
            <a:r>
              <a:rPr lang="en-US" dirty="0"/>
              <a:t>Fixed or changeable (e.g., increment and decrement)</a:t>
            </a:r>
          </a:p>
          <a:p>
            <a:pPr lvl="1"/>
            <a:r>
              <a:rPr lang="en-US" dirty="0"/>
              <a:t>Size of data item</a:t>
            </a:r>
          </a:p>
          <a:p>
            <a:pPr lvl="1"/>
            <a:r>
              <a:rPr lang="en-US" dirty="0"/>
              <a:t>Timing of transfer start</a:t>
            </a:r>
          </a:p>
          <a:p>
            <a:r>
              <a:rPr lang="en-GB" dirty="0"/>
              <a:t>A DMA controller can also work with interrupts, e.g., interrupt CPU at the end of a transfer.</a:t>
            </a:r>
          </a:p>
          <a:p>
            <a:r>
              <a:rPr lang="en-GB" dirty="0"/>
              <a:t>The main idea is to exempt the CPU from busy-waiting and frequent interruptions.</a:t>
            </a:r>
          </a:p>
          <a:p>
            <a:endParaRPr lang="en-US" dirty="0"/>
          </a:p>
        </p:txBody>
      </p:sp>
      <p:pic>
        <p:nvPicPr>
          <p:cNvPr id="4" name="Picture 2">
            <a:extLst>
              <a:ext uri="{FF2B5EF4-FFF2-40B4-BE49-F238E27FC236}">
                <a16:creationId xmlns:a16="http://schemas.microsoft.com/office/drawing/2014/main" id="{5320B227-7140-427C-91B3-B68E6DD18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141" y="1891848"/>
            <a:ext cx="4168734" cy="30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35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DMA Architecture</a:t>
            </a:r>
          </a:p>
        </p:txBody>
      </p:sp>
      <p:sp>
        <p:nvSpPr>
          <p:cNvPr id="4" name="CasellaDiTesto 5">
            <a:extLst>
              <a:ext uri="{FF2B5EF4-FFF2-40B4-BE49-F238E27FC236}">
                <a16:creationId xmlns:a16="http://schemas.microsoft.com/office/drawing/2014/main" id="{214D22F8-1273-4E31-9424-9B17576A2F34}"/>
              </a:ext>
            </a:extLst>
          </p:cNvPr>
          <p:cNvSpPr txBox="1"/>
          <p:nvPr/>
        </p:nvSpPr>
        <p:spPr>
          <a:xfrm>
            <a:off x="2282559" y="1448576"/>
            <a:ext cx="1573085" cy="2160833"/>
          </a:xfrm>
          <a:prstGeom prst="rect">
            <a:avLst/>
          </a:prstGeom>
          <a:solidFill>
            <a:srgbClr val="128CAB"/>
          </a:solidFill>
          <a:ln>
            <a:solidFill>
              <a:schemeClr val="tx1"/>
            </a:solidFill>
          </a:ln>
        </p:spPr>
        <p:txBody>
          <a:bodyPr wrap="none" rtlCol="0" anchor="ctr">
            <a:normAutofit/>
          </a:bodyPr>
          <a:lstStyle/>
          <a:p>
            <a:pPr algn="ctr"/>
            <a:r>
              <a:rPr lang="en-US" sz="1798" dirty="0">
                <a:solidFill>
                  <a:schemeClr val="bg1"/>
                </a:solidFill>
                <a:latin typeface="Gill Sans MT" charset="0"/>
                <a:ea typeface="Gill Sans MT" charset="0"/>
                <a:cs typeface="Gill Sans MT" charset="0"/>
              </a:rPr>
              <a:t>CPU</a:t>
            </a:r>
          </a:p>
        </p:txBody>
      </p:sp>
      <p:sp>
        <p:nvSpPr>
          <p:cNvPr id="5" name="CasellaDiTesto 6">
            <a:extLst>
              <a:ext uri="{FF2B5EF4-FFF2-40B4-BE49-F238E27FC236}">
                <a16:creationId xmlns:a16="http://schemas.microsoft.com/office/drawing/2014/main" id="{838483EF-10D9-4B37-8DFA-48B66299B4F7}"/>
              </a:ext>
            </a:extLst>
          </p:cNvPr>
          <p:cNvSpPr txBox="1"/>
          <p:nvPr/>
        </p:nvSpPr>
        <p:spPr>
          <a:xfrm>
            <a:off x="7535038" y="1448576"/>
            <a:ext cx="1573085" cy="2160833"/>
          </a:xfrm>
          <a:prstGeom prst="rect">
            <a:avLst/>
          </a:prstGeom>
          <a:solidFill>
            <a:srgbClr val="00B0F0"/>
          </a:solidFill>
          <a:ln>
            <a:solidFill>
              <a:schemeClr val="tx1"/>
            </a:solidFill>
          </a:ln>
        </p:spPr>
        <p:txBody>
          <a:bodyPr wrap="none" rtlCol="0" anchor="ctr">
            <a:normAutofit/>
          </a:bodyPr>
          <a:lstStyle/>
          <a:p>
            <a:pPr algn="ctr"/>
            <a:r>
              <a:rPr lang="en-US" sz="1798" dirty="0">
                <a:solidFill>
                  <a:schemeClr val="bg1"/>
                </a:solidFill>
                <a:latin typeface="Gill Sans MT" charset="0"/>
                <a:ea typeface="Gill Sans MT" charset="0"/>
                <a:cs typeface="Gill Sans MT" charset="0"/>
              </a:rPr>
              <a:t>Memory</a:t>
            </a:r>
          </a:p>
        </p:txBody>
      </p:sp>
      <p:sp>
        <p:nvSpPr>
          <p:cNvPr id="6" name="CasellaDiTesto 7">
            <a:extLst>
              <a:ext uri="{FF2B5EF4-FFF2-40B4-BE49-F238E27FC236}">
                <a16:creationId xmlns:a16="http://schemas.microsoft.com/office/drawing/2014/main" id="{512606E8-6B36-4C10-A298-C1314C147421}"/>
              </a:ext>
            </a:extLst>
          </p:cNvPr>
          <p:cNvSpPr txBox="1"/>
          <p:nvPr/>
        </p:nvSpPr>
        <p:spPr>
          <a:xfrm>
            <a:off x="3937450" y="4555165"/>
            <a:ext cx="2590263" cy="1151228"/>
          </a:xfrm>
          <a:prstGeom prst="rect">
            <a:avLst/>
          </a:prstGeom>
          <a:solidFill>
            <a:srgbClr val="002060"/>
          </a:solidFill>
          <a:ln>
            <a:solidFill>
              <a:schemeClr val="tx1"/>
            </a:solidFill>
          </a:ln>
        </p:spPr>
        <p:txBody>
          <a:bodyPr wrap="none" rtlCol="0" anchor="ctr">
            <a:normAutofit/>
          </a:bodyPr>
          <a:lstStyle/>
          <a:p>
            <a:pPr algn="ctr"/>
            <a:r>
              <a:rPr lang="en-US" sz="1798" dirty="0">
                <a:solidFill>
                  <a:schemeClr val="bg1"/>
                </a:solidFill>
                <a:latin typeface="Gill Sans MT" charset="0"/>
                <a:ea typeface="Gill Sans MT" charset="0"/>
                <a:cs typeface="Gill Sans MT" charset="0"/>
              </a:rPr>
              <a:t>DMA </a:t>
            </a:r>
          </a:p>
          <a:p>
            <a:pPr algn="ctr"/>
            <a:r>
              <a:rPr lang="en-US" sz="1798" dirty="0">
                <a:solidFill>
                  <a:schemeClr val="bg1"/>
                </a:solidFill>
                <a:latin typeface="Gill Sans MT" charset="0"/>
                <a:ea typeface="Gill Sans MT" charset="0"/>
                <a:cs typeface="Gill Sans MT" charset="0"/>
              </a:rPr>
              <a:t>Controller</a:t>
            </a:r>
          </a:p>
        </p:txBody>
      </p:sp>
      <p:sp>
        <p:nvSpPr>
          <p:cNvPr id="7" name="CasellaDiTesto 8">
            <a:extLst>
              <a:ext uri="{FF2B5EF4-FFF2-40B4-BE49-F238E27FC236}">
                <a16:creationId xmlns:a16="http://schemas.microsoft.com/office/drawing/2014/main" id="{3BEBBC15-CDDE-4660-9FDC-65AC1BBC38AC}"/>
              </a:ext>
            </a:extLst>
          </p:cNvPr>
          <p:cNvSpPr txBox="1"/>
          <p:nvPr/>
        </p:nvSpPr>
        <p:spPr>
          <a:xfrm>
            <a:off x="7535036" y="4555165"/>
            <a:ext cx="1654890" cy="1151228"/>
          </a:xfrm>
          <a:prstGeom prst="rect">
            <a:avLst/>
          </a:prstGeom>
          <a:solidFill>
            <a:srgbClr val="0070C0"/>
          </a:solidFill>
          <a:ln>
            <a:solidFill>
              <a:schemeClr val="tx1"/>
            </a:solidFill>
          </a:ln>
        </p:spPr>
        <p:txBody>
          <a:bodyPr wrap="none" rtlCol="0" anchor="ctr">
            <a:normAutofit/>
          </a:bodyPr>
          <a:lstStyle/>
          <a:p>
            <a:pPr algn="ctr"/>
            <a:r>
              <a:rPr lang="en-US" sz="1798" dirty="0">
                <a:solidFill>
                  <a:schemeClr val="bg1"/>
                </a:solidFill>
                <a:latin typeface="Gill Sans MT" charset="0"/>
                <a:ea typeface="Gill Sans MT" charset="0"/>
                <a:cs typeface="Gill Sans MT" charset="0"/>
              </a:rPr>
              <a:t>I/O</a:t>
            </a:r>
          </a:p>
          <a:p>
            <a:pPr algn="ctr"/>
            <a:r>
              <a:rPr lang="en-US" sz="1798" dirty="0">
                <a:solidFill>
                  <a:schemeClr val="bg1"/>
                </a:solidFill>
                <a:latin typeface="Gill Sans MT" charset="0"/>
                <a:ea typeface="Gill Sans MT" charset="0"/>
                <a:cs typeface="Gill Sans MT" charset="0"/>
              </a:rPr>
              <a:t>Device</a:t>
            </a:r>
          </a:p>
        </p:txBody>
      </p:sp>
      <p:cxnSp>
        <p:nvCxnSpPr>
          <p:cNvPr id="8" name="Connettore 2 10">
            <a:extLst>
              <a:ext uri="{FF2B5EF4-FFF2-40B4-BE49-F238E27FC236}">
                <a16:creationId xmlns:a16="http://schemas.microsoft.com/office/drawing/2014/main" id="{2C0887EA-A1D1-47D0-9C7C-D71148C36041}"/>
              </a:ext>
            </a:extLst>
          </p:cNvPr>
          <p:cNvCxnSpPr/>
          <p:nvPr/>
        </p:nvCxnSpPr>
        <p:spPr bwMode="auto">
          <a:xfrm>
            <a:off x="3865498" y="1820998"/>
            <a:ext cx="3669539"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none"/>
            <a:tailEnd type="arrow"/>
          </a:ln>
          <a:effectLst/>
        </p:spPr>
      </p:cxnSp>
      <p:cxnSp>
        <p:nvCxnSpPr>
          <p:cNvPr id="9" name="Connettore 2 11">
            <a:extLst>
              <a:ext uri="{FF2B5EF4-FFF2-40B4-BE49-F238E27FC236}">
                <a16:creationId xmlns:a16="http://schemas.microsoft.com/office/drawing/2014/main" id="{13082259-BBEA-4B25-9E42-0C165EB99099}"/>
              </a:ext>
            </a:extLst>
          </p:cNvPr>
          <p:cNvCxnSpPr/>
          <p:nvPr/>
        </p:nvCxnSpPr>
        <p:spPr bwMode="auto">
          <a:xfrm>
            <a:off x="3865498" y="2468563"/>
            <a:ext cx="3669539"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10" name="Connettore 2 12">
            <a:extLst>
              <a:ext uri="{FF2B5EF4-FFF2-40B4-BE49-F238E27FC236}">
                <a16:creationId xmlns:a16="http://schemas.microsoft.com/office/drawing/2014/main" id="{F6957EC5-06E6-4DF9-B515-B7AD5459803E}"/>
              </a:ext>
            </a:extLst>
          </p:cNvPr>
          <p:cNvCxnSpPr/>
          <p:nvPr/>
        </p:nvCxnSpPr>
        <p:spPr bwMode="auto">
          <a:xfrm>
            <a:off x="3865498" y="3116129"/>
            <a:ext cx="3669539"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sp>
        <p:nvSpPr>
          <p:cNvPr id="11" name="CasellaDiTesto 13">
            <a:extLst>
              <a:ext uri="{FF2B5EF4-FFF2-40B4-BE49-F238E27FC236}">
                <a16:creationId xmlns:a16="http://schemas.microsoft.com/office/drawing/2014/main" id="{44DBDA88-CEBB-47B9-9603-83D6FC094F0A}"/>
              </a:ext>
            </a:extLst>
          </p:cNvPr>
          <p:cNvSpPr txBox="1"/>
          <p:nvPr/>
        </p:nvSpPr>
        <p:spPr>
          <a:xfrm>
            <a:off x="4055342" y="1461239"/>
            <a:ext cx="1326315" cy="369044"/>
          </a:xfrm>
          <a:prstGeom prst="rect">
            <a:avLst/>
          </a:prstGeom>
          <a:noFill/>
        </p:spPr>
        <p:txBody>
          <a:bodyPr wrap="none" rtlCol="0">
            <a:spAutoFit/>
          </a:bodyPr>
          <a:lstStyle/>
          <a:p>
            <a:r>
              <a:rPr lang="en-US" sz="1798" dirty="0">
                <a:latin typeface="Gill Sans MT" charset="0"/>
                <a:ea typeface="Gill Sans MT" charset="0"/>
                <a:cs typeface="Gill Sans MT" charset="0"/>
              </a:rPr>
              <a:t>Address bus</a:t>
            </a:r>
          </a:p>
        </p:txBody>
      </p:sp>
      <p:sp>
        <p:nvSpPr>
          <p:cNvPr id="12" name="CasellaDiTesto 14">
            <a:extLst>
              <a:ext uri="{FF2B5EF4-FFF2-40B4-BE49-F238E27FC236}">
                <a16:creationId xmlns:a16="http://schemas.microsoft.com/office/drawing/2014/main" id="{1B75B44B-3A7A-4EC0-BAC1-1B4DECF89895}"/>
              </a:ext>
            </a:extLst>
          </p:cNvPr>
          <p:cNvSpPr txBox="1"/>
          <p:nvPr/>
        </p:nvSpPr>
        <p:spPr>
          <a:xfrm>
            <a:off x="4220562" y="2099520"/>
            <a:ext cx="1012626" cy="369044"/>
          </a:xfrm>
          <a:prstGeom prst="rect">
            <a:avLst/>
          </a:prstGeom>
          <a:noFill/>
        </p:spPr>
        <p:txBody>
          <a:bodyPr wrap="none" rtlCol="0">
            <a:spAutoFit/>
          </a:bodyPr>
          <a:lstStyle/>
          <a:p>
            <a:r>
              <a:rPr lang="en-US" sz="1798" dirty="0">
                <a:latin typeface="Gill Sans MT" charset="0"/>
                <a:ea typeface="Gill Sans MT" charset="0"/>
                <a:cs typeface="Gill Sans MT" charset="0"/>
              </a:rPr>
              <a:t>Data bus</a:t>
            </a:r>
          </a:p>
        </p:txBody>
      </p:sp>
      <p:sp>
        <p:nvSpPr>
          <p:cNvPr id="13" name="CasellaDiTesto 15">
            <a:extLst>
              <a:ext uri="{FF2B5EF4-FFF2-40B4-BE49-F238E27FC236}">
                <a16:creationId xmlns:a16="http://schemas.microsoft.com/office/drawing/2014/main" id="{55C0043A-A20F-4195-BED9-CC528DFFEDB5}"/>
              </a:ext>
            </a:extLst>
          </p:cNvPr>
          <p:cNvSpPr txBox="1"/>
          <p:nvPr/>
        </p:nvSpPr>
        <p:spPr>
          <a:xfrm>
            <a:off x="4009400" y="2747085"/>
            <a:ext cx="1345102" cy="369044"/>
          </a:xfrm>
          <a:prstGeom prst="rect">
            <a:avLst/>
          </a:prstGeom>
          <a:noFill/>
        </p:spPr>
        <p:txBody>
          <a:bodyPr wrap="none" rtlCol="0">
            <a:spAutoFit/>
          </a:bodyPr>
          <a:lstStyle/>
          <a:p>
            <a:r>
              <a:rPr lang="en-US" sz="1798" dirty="0">
                <a:latin typeface="Gill Sans MT" charset="0"/>
                <a:ea typeface="Gill Sans MT" charset="0"/>
                <a:cs typeface="Gill Sans MT" charset="0"/>
              </a:rPr>
              <a:t>Control bus</a:t>
            </a:r>
          </a:p>
        </p:txBody>
      </p:sp>
      <p:cxnSp>
        <p:nvCxnSpPr>
          <p:cNvPr id="14" name="Connettore 2 17">
            <a:extLst>
              <a:ext uri="{FF2B5EF4-FFF2-40B4-BE49-F238E27FC236}">
                <a16:creationId xmlns:a16="http://schemas.microsoft.com/office/drawing/2014/main" id="{4751620C-1CE1-4262-8516-A1B77DF9548B}"/>
              </a:ext>
            </a:extLst>
          </p:cNvPr>
          <p:cNvCxnSpPr>
            <a:endCxn id="7" idx="1"/>
          </p:cNvCxnSpPr>
          <p:nvPr/>
        </p:nvCxnSpPr>
        <p:spPr bwMode="auto">
          <a:xfrm>
            <a:off x="6527710" y="5130779"/>
            <a:ext cx="1007324" cy="0"/>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15" name="Connettore 4 24">
            <a:extLst>
              <a:ext uri="{FF2B5EF4-FFF2-40B4-BE49-F238E27FC236}">
                <a16:creationId xmlns:a16="http://schemas.microsoft.com/office/drawing/2014/main" id="{995537F6-1E23-48E0-85B7-D5EB5601B75A}"/>
              </a:ext>
            </a:extLst>
          </p:cNvPr>
          <p:cNvCxnSpPr/>
          <p:nvPr/>
        </p:nvCxnSpPr>
        <p:spPr bwMode="auto">
          <a:xfrm rot="16200000" flipV="1">
            <a:off x="2354510" y="3907599"/>
            <a:ext cx="1870746" cy="1295132"/>
          </a:xfrm>
          <a:prstGeom prst="bentConnector3">
            <a:avLst>
              <a:gd name="adj1" fmla="val -876"/>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a:ln>
          <a:effectLst/>
        </p:spPr>
      </p:cxnSp>
      <p:sp>
        <p:nvSpPr>
          <p:cNvPr id="16" name="CasellaDiTesto 28">
            <a:extLst>
              <a:ext uri="{FF2B5EF4-FFF2-40B4-BE49-F238E27FC236}">
                <a16:creationId xmlns:a16="http://schemas.microsoft.com/office/drawing/2014/main" id="{48504AF7-2999-424C-AE74-C26C5580580B}"/>
              </a:ext>
            </a:extLst>
          </p:cNvPr>
          <p:cNvSpPr txBox="1"/>
          <p:nvPr/>
        </p:nvSpPr>
        <p:spPr>
          <a:xfrm>
            <a:off x="3554754" y="3979551"/>
            <a:ext cx="1060680" cy="369044"/>
          </a:xfrm>
          <a:prstGeom prst="rect">
            <a:avLst/>
          </a:prstGeom>
          <a:noFill/>
        </p:spPr>
        <p:txBody>
          <a:bodyPr wrap="none" rtlCol="0">
            <a:spAutoFit/>
          </a:bodyPr>
          <a:lstStyle/>
          <a:p>
            <a:r>
              <a:rPr lang="en-US" sz="1798" dirty="0">
                <a:latin typeface="Gill Sans MT" charset="0"/>
                <a:ea typeface="Gill Sans MT" charset="0"/>
                <a:cs typeface="Gill Sans MT" charset="0"/>
              </a:rPr>
              <a:t>Bus grant</a:t>
            </a:r>
          </a:p>
        </p:txBody>
      </p:sp>
      <p:sp>
        <p:nvSpPr>
          <p:cNvPr id="17" name="CasellaDiTesto 29">
            <a:extLst>
              <a:ext uri="{FF2B5EF4-FFF2-40B4-BE49-F238E27FC236}">
                <a16:creationId xmlns:a16="http://schemas.microsoft.com/office/drawing/2014/main" id="{CEEC2B71-0071-407F-8D1E-7D08976961AE}"/>
              </a:ext>
            </a:extLst>
          </p:cNvPr>
          <p:cNvSpPr txBox="1"/>
          <p:nvPr/>
        </p:nvSpPr>
        <p:spPr>
          <a:xfrm>
            <a:off x="2219358" y="5562489"/>
            <a:ext cx="1285117" cy="369044"/>
          </a:xfrm>
          <a:prstGeom prst="rect">
            <a:avLst/>
          </a:prstGeom>
          <a:noFill/>
        </p:spPr>
        <p:txBody>
          <a:bodyPr wrap="none" rtlCol="0">
            <a:spAutoFit/>
          </a:bodyPr>
          <a:lstStyle/>
          <a:p>
            <a:r>
              <a:rPr lang="en-US" sz="1798" dirty="0">
                <a:latin typeface="Gill Sans MT" charset="0"/>
                <a:ea typeface="Gill Sans MT" charset="0"/>
                <a:cs typeface="Gill Sans MT" charset="0"/>
              </a:rPr>
              <a:t>Bus request</a:t>
            </a:r>
          </a:p>
        </p:txBody>
      </p:sp>
      <p:cxnSp>
        <p:nvCxnSpPr>
          <p:cNvPr id="18" name="Connettore 2 31">
            <a:extLst>
              <a:ext uri="{FF2B5EF4-FFF2-40B4-BE49-F238E27FC236}">
                <a16:creationId xmlns:a16="http://schemas.microsoft.com/office/drawing/2014/main" id="{9BE0503D-A6F2-4F6D-80DB-532099BC731E}"/>
              </a:ext>
            </a:extLst>
          </p:cNvPr>
          <p:cNvCxnSpPr/>
          <p:nvPr/>
        </p:nvCxnSpPr>
        <p:spPr bwMode="auto">
          <a:xfrm flipV="1">
            <a:off x="5664290" y="1821001"/>
            <a:ext cx="0" cy="2734167"/>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none" w="med" len="med"/>
            <a:tailEnd type="arrow"/>
          </a:ln>
          <a:effectLst/>
        </p:spPr>
      </p:cxnSp>
      <p:cxnSp>
        <p:nvCxnSpPr>
          <p:cNvPr id="19" name="Connettore 2 33">
            <a:extLst>
              <a:ext uri="{FF2B5EF4-FFF2-40B4-BE49-F238E27FC236}">
                <a16:creationId xmlns:a16="http://schemas.microsoft.com/office/drawing/2014/main" id="{913CA661-EEAC-49F1-81A4-45CD162ED3EB}"/>
              </a:ext>
            </a:extLst>
          </p:cNvPr>
          <p:cNvCxnSpPr/>
          <p:nvPr/>
        </p:nvCxnSpPr>
        <p:spPr bwMode="auto">
          <a:xfrm>
            <a:off x="5952096" y="2468565"/>
            <a:ext cx="0" cy="2086601"/>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20" name="Connettore 2 35">
            <a:extLst>
              <a:ext uri="{FF2B5EF4-FFF2-40B4-BE49-F238E27FC236}">
                <a16:creationId xmlns:a16="http://schemas.microsoft.com/office/drawing/2014/main" id="{95C3AD11-A5DD-4314-8299-982CF649A2B4}"/>
              </a:ext>
            </a:extLst>
          </p:cNvPr>
          <p:cNvCxnSpPr/>
          <p:nvPr/>
        </p:nvCxnSpPr>
        <p:spPr bwMode="auto">
          <a:xfrm>
            <a:off x="6239904" y="3116132"/>
            <a:ext cx="0" cy="1439035"/>
          </a:xfrm>
          <a:prstGeom prst="straightConnector1">
            <a:avLst/>
          </a:prstGeom>
          <a:gradFill rotWithShape="0">
            <a:gsLst>
              <a:gs pos="0">
                <a:schemeClr val="bg1"/>
              </a:gs>
              <a:gs pos="100000">
                <a:schemeClr val="hlink"/>
              </a:gs>
            </a:gsLst>
            <a:lin ang="18900000" scaled="1"/>
          </a:gradFill>
          <a:ln w="38100" cap="flat" cmpd="dbl" algn="ctr">
            <a:solidFill>
              <a:schemeClr val="tx1"/>
            </a:solidFill>
            <a:prstDash val="solid"/>
            <a:round/>
            <a:headEnd type="arrow"/>
            <a:tailEnd type="arrow"/>
          </a:ln>
          <a:effectLst/>
        </p:spPr>
      </p:cxnSp>
      <p:cxnSp>
        <p:nvCxnSpPr>
          <p:cNvPr id="21" name="Elbow Connector 16">
            <a:extLst>
              <a:ext uri="{FF2B5EF4-FFF2-40B4-BE49-F238E27FC236}">
                <a16:creationId xmlns:a16="http://schemas.microsoft.com/office/drawing/2014/main" id="{4D6388F4-3FB7-44C4-9E58-49BFE905B6E7}"/>
              </a:ext>
            </a:extLst>
          </p:cNvPr>
          <p:cNvCxnSpPr>
            <a:endCxn id="6" idx="1"/>
          </p:cNvCxnSpPr>
          <p:nvPr/>
        </p:nvCxnSpPr>
        <p:spPr>
          <a:xfrm rot="16200000" flipH="1">
            <a:off x="2985416" y="4178748"/>
            <a:ext cx="1521372" cy="382693"/>
          </a:xfrm>
          <a:prstGeom prst="bentConnector2">
            <a:avLst/>
          </a:prstGeom>
          <a:gradFill rotWithShape="0">
            <a:gsLst>
              <a:gs pos="0">
                <a:schemeClr val="bg1"/>
              </a:gs>
              <a:gs pos="100000">
                <a:schemeClr val="hlink"/>
              </a:gs>
            </a:gsLst>
            <a:lin ang="18900000" scaled="1"/>
          </a:gra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56219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DMA Transfer Modes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Burst</a:t>
            </a:r>
          </a:p>
          <a:p>
            <a:pPr lvl="1"/>
            <a:r>
              <a:rPr lang="en-US" dirty="0"/>
              <a:t>An entire block of data is transferred in one contiguous sequence.</a:t>
            </a:r>
          </a:p>
          <a:p>
            <a:pPr lvl="1"/>
            <a:r>
              <a:rPr lang="en-US" dirty="0"/>
              <a:t>The CPU remains inactive for relatively long periods of time (until the whole transfer is completed).</a:t>
            </a:r>
          </a:p>
          <a:p>
            <a:r>
              <a:rPr lang="en-US" dirty="0"/>
              <a:t>Cycle stealing</a:t>
            </a:r>
          </a:p>
          <a:p>
            <a:pPr lvl="1"/>
            <a:r>
              <a:rPr lang="en-US" dirty="0"/>
              <a:t>DMA transfers one byte of data and then releases the bus returning control to the CPU.</a:t>
            </a:r>
          </a:p>
          <a:p>
            <a:pPr lvl="1"/>
            <a:r>
              <a:rPr lang="en-US" dirty="0"/>
              <a:t>Continually issues requests, transferring one byte per request, until it has transferred the entire block of data</a:t>
            </a:r>
          </a:p>
          <a:p>
            <a:pPr lvl="1"/>
            <a:r>
              <a:rPr lang="en-US" dirty="0"/>
              <a:t>It takes longer to transfer data/the CPU is blocked for less time.</a:t>
            </a:r>
          </a:p>
          <a:p>
            <a:r>
              <a:rPr lang="en-US" dirty="0"/>
              <a:t>Transparent</a:t>
            </a:r>
          </a:p>
          <a:p>
            <a:pPr lvl="1"/>
            <a:r>
              <a:rPr lang="en-US" dirty="0"/>
              <a:t>DMA transfers data when the CPU is performing operations that do not use the system buses.</a:t>
            </a:r>
          </a:p>
          <a:p>
            <a:endParaRPr lang="en-US" dirty="0"/>
          </a:p>
        </p:txBody>
      </p:sp>
    </p:spTree>
    <p:extLst>
      <p:ext uri="{BB962C8B-B14F-4D97-AF65-F5344CB8AC3E}">
        <p14:creationId xmlns:p14="http://schemas.microsoft.com/office/powerpoint/2010/main" val="3735840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Cortex-A9 MMU</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MMU in the Cortex-A9</a:t>
            </a:r>
          </a:p>
          <a:p>
            <a:pPr lvl="1"/>
            <a:r>
              <a:rPr lang="en-GB" dirty="0"/>
              <a:t>Works with the L1 and L2 caches for virtual-to-physical address translation</a:t>
            </a:r>
          </a:p>
          <a:p>
            <a:pPr lvl="1"/>
            <a:r>
              <a:rPr lang="en-GB" dirty="0"/>
              <a:t>Controls access to and from external memory</a:t>
            </a:r>
          </a:p>
          <a:p>
            <a:pPr lvl="1"/>
            <a:r>
              <a:rPr lang="en-GB" dirty="0"/>
              <a:t>Is based on the Virtual Memory System Architecture from the Armv7-A architecture</a:t>
            </a:r>
          </a:p>
          <a:p>
            <a:pPr lvl="1"/>
            <a:r>
              <a:rPr lang="en-GB" dirty="0"/>
              <a:t>Checks access permissions and memory attributes</a:t>
            </a:r>
          </a:p>
          <a:p>
            <a:pPr lvl="1"/>
            <a:r>
              <a:rPr lang="en-GB" dirty="0"/>
              <a:t>Checks the virtual address (VA) and address space identifier (ASID)</a:t>
            </a:r>
            <a:endParaRPr lang="en-US" dirty="0"/>
          </a:p>
        </p:txBody>
      </p:sp>
    </p:spTree>
    <p:extLst>
      <p:ext uri="{BB962C8B-B14F-4D97-AF65-F5344CB8AC3E}">
        <p14:creationId xmlns:p14="http://schemas.microsoft.com/office/powerpoint/2010/main" val="2935750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Cortex-A9 MMU</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Main TLB along with separate micro-TLBs for instructions and data for quick access</a:t>
            </a:r>
          </a:p>
          <a:p>
            <a:r>
              <a:rPr lang="en-GB" dirty="0"/>
              <a:t>Page-table walks can be configured to go through the L1 data cache.</a:t>
            </a:r>
          </a:p>
          <a:p>
            <a:pPr lvl="1"/>
            <a:r>
              <a:rPr lang="en-GB" dirty="0"/>
              <a:t>Allows page tables to be cached</a:t>
            </a:r>
          </a:p>
          <a:p>
            <a:endParaRPr lang="en-US" dirty="0"/>
          </a:p>
        </p:txBody>
      </p:sp>
      <p:grpSp>
        <p:nvGrpSpPr>
          <p:cNvPr id="4" name="Group 3">
            <a:extLst>
              <a:ext uri="{FF2B5EF4-FFF2-40B4-BE49-F238E27FC236}">
                <a16:creationId xmlns:a16="http://schemas.microsoft.com/office/drawing/2014/main" id="{571FB40D-8476-4476-8C22-4D8B0FCE6150}"/>
              </a:ext>
            </a:extLst>
          </p:cNvPr>
          <p:cNvGrpSpPr/>
          <p:nvPr/>
        </p:nvGrpSpPr>
        <p:grpSpPr>
          <a:xfrm>
            <a:off x="3330619" y="3473056"/>
            <a:ext cx="5530761" cy="2564400"/>
            <a:chOff x="3321869" y="2528888"/>
            <a:chExt cx="5532922" cy="2565402"/>
          </a:xfrm>
        </p:grpSpPr>
        <p:sp>
          <p:nvSpPr>
            <p:cNvPr id="5" name="Rectangle 64">
              <a:extLst>
                <a:ext uri="{FF2B5EF4-FFF2-40B4-BE49-F238E27FC236}">
                  <a16:creationId xmlns:a16="http://schemas.microsoft.com/office/drawing/2014/main" id="{CD777004-BAA0-40E5-9412-B08DE7D8E204}"/>
                </a:ext>
              </a:extLst>
            </p:cNvPr>
            <p:cNvSpPr>
              <a:spLocks noChangeArrowheads="1"/>
            </p:cNvSpPr>
            <p:nvPr/>
          </p:nvSpPr>
          <p:spPr bwMode="gray">
            <a:xfrm>
              <a:off x="5312876" y="3924300"/>
              <a:ext cx="1557258" cy="628650"/>
            </a:xfrm>
            <a:prstGeom prst="rect">
              <a:avLst/>
            </a:prstGeom>
            <a:solidFill>
              <a:schemeClr val="folHlink"/>
            </a:solidFill>
            <a:ln w="19050" algn="ctr">
              <a:solidFill>
                <a:schemeClr val="tx1"/>
              </a:solidFill>
              <a:miter lim="800000"/>
              <a:headEnd/>
              <a:tailEnd/>
            </a:ln>
          </p:spPr>
          <p:txBody>
            <a:bodyPr wrap="none" lIns="69823" tIns="34911" rIns="69823" bIns="34911" anchor="ctr"/>
            <a:lstStyle/>
            <a:p>
              <a:pPr defTabSz="514144"/>
              <a:r>
                <a:rPr lang="en-US" sz="1200" b="1" dirty="0">
                  <a:solidFill>
                    <a:schemeClr val="bg1"/>
                  </a:solidFill>
                </a:rPr>
                <a:t>Cortex-A9</a:t>
              </a:r>
            </a:p>
            <a:p>
              <a:pPr defTabSz="514144"/>
              <a:r>
                <a:rPr lang="en-US" sz="1200" b="1" dirty="0">
                  <a:solidFill>
                    <a:schemeClr val="bg1"/>
                  </a:solidFill>
                </a:rPr>
                <a:t>Core</a:t>
              </a:r>
            </a:p>
          </p:txBody>
        </p:sp>
        <p:sp>
          <p:nvSpPr>
            <p:cNvPr id="6" name="Rectangle 67">
              <a:extLst>
                <a:ext uri="{FF2B5EF4-FFF2-40B4-BE49-F238E27FC236}">
                  <a16:creationId xmlns:a16="http://schemas.microsoft.com/office/drawing/2014/main" id="{F707C812-00C0-415C-A8ED-E43925E4C021}"/>
                </a:ext>
              </a:extLst>
            </p:cNvPr>
            <p:cNvSpPr>
              <a:spLocks noChangeArrowheads="1"/>
            </p:cNvSpPr>
            <p:nvPr/>
          </p:nvSpPr>
          <p:spPr bwMode="gray">
            <a:xfrm>
              <a:off x="7234058" y="3654427"/>
              <a:ext cx="1618617" cy="898525"/>
            </a:xfrm>
            <a:prstGeom prst="rect">
              <a:avLst/>
            </a:prstGeom>
            <a:solidFill>
              <a:schemeClr val="bg2"/>
            </a:solidFill>
            <a:ln w="19050" algn="ctr">
              <a:solidFill>
                <a:schemeClr val="tx1"/>
              </a:solidFill>
              <a:miter lim="800000"/>
              <a:headEnd/>
              <a:tailEnd/>
            </a:ln>
          </p:spPr>
          <p:txBody>
            <a:bodyPr lIns="69823" tIns="34911" rIns="69823" bIns="34911" anchor="ctr"/>
            <a:lstStyle/>
            <a:p>
              <a:pPr defTabSz="428454"/>
              <a:r>
                <a:rPr lang="en-US" sz="1200" b="1" dirty="0"/>
                <a:t>Instruction Cache</a:t>
              </a:r>
            </a:p>
          </p:txBody>
        </p:sp>
        <p:sp>
          <p:nvSpPr>
            <p:cNvPr id="7" name="Rectangle 70">
              <a:extLst>
                <a:ext uri="{FF2B5EF4-FFF2-40B4-BE49-F238E27FC236}">
                  <a16:creationId xmlns:a16="http://schemas.microsoft.com/office/drawing/2014/main" id="{0F1F3617-98EE-4CC0-A814-6EBCE550C982}"/>
                </a:ext>
              </a:extLst>
            </p:cNvPr>
            <p:cNvSpPr>
              <a:spLocks noChangeArrowheads="1"/>
            </p:cNvSpPr>
            <p:nvPr/>
          </p:nvSpPr>
          <p:spPr bwMode="gray">
            <a:xfrm>
              <a:off x="3334564" y="3652838"/>
              <a:ext cx="1618618" cy="900112"/>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Data</a:t>
              </a:r>
            </a:p>
            <a:p>
              <a:pPr defTabSz="428454"/>
              <a:r>
                <a:rPr lang="en-US" sz="1200" b="1" dirty="0"/>
                <a:t>Cache</a:t>
              </a:r>
            </a:p>
          </p:txBody>
        </p:sp>
        <p:sp>
          <p:nvSpPr>
            <p:cNvPr id="8" name="Line 79">
              <a:extLst>
                <a:ext uri="{FF2B5EF4-FFF2-40B4-BE49-F238E27FC236}">
                  <a16:creationId xmlns:a16="http://schemas.microsoft.com/office/drawing/2014/main" id="{01AA6785-67A8-44EA-8C3B-93D532DDFDF0}"/>
                </a:ext>
              </a:extLst>
            </p:cNvPr>
            <p:cNvSpPr>
              <a:spLocks noChangeShapeType="1"/>
            </p:cNvSpPr>
            <p:nvPr/>
          </p:nvSpPr>
          <p:spPr bwMode="auto">
            <a:xfrm flipH="1">
              <a:off x="6874365" y="4103688"/>
              <a:ext cx="359693" cy="0"/>
            </a:xfrm>
            <a:prstGeom prst="line">
              <a:avLst/>
            </a:prstGeom>
            <a:noFill/>
            <a:ln w="19050">
              <a:solidFill>
                <a:schemeClr val="tx1"/>
              </a:solidFill>
              <a:round/>
              <a:headEnd/>
              <a:tailEnd type="triangle" w="lg" len="med"/>
            </a:ln>
          </p:spPr>
          <p:txBody>
            <a:bodyPr lIns="80136" tIns="40068" rIns="80136" bIns="40068" anchor="ctr">
              <a:spAutoFit/>
            </a:bodyPr>
            <a:lstStyle/>
            <a:p>
              <a:endParaRPr lang="en-US" sz="1799" dirty="0"/>
            </a:p>
          </p:txBody>
        </p:sp>
        <p:sp>
          <p:nvSpPr>
            <p:cNvPr id="9" name="Line 80">
              <a:extLst>
                <a:ext uri="{FF2B5EF4-FFF2-40B4-BE49-F238E27FC236}">
                  <a16:creationId xmlns:a16="http://schemas.microsoft.com/office/drawing/2014/main" id="{531478F1-C106-4C46-AB53-1AD3F5404F72}"/>
                </a:ext>
              </a:extLst>
            </p:cNvPr>
            <p:cNvSpPr>
              <a:spLocks noChangeShapeType="1"/>
            </p:cNvSpPr>
            <p:nvPr/>
          </p:nvSpPr>
          <p:spPr bwMode="auto">
            <a:xfrm>
              <a:off x="4953182" y="4103688"/>
              <a:ext cx="359693" cy="0"/>
            </a:xfrm>
            <a:prstGeom prst="line">
              <a:avLst/>
            </a:prstGeom>
            <a:noFill/>
            <a:ln w="19050">
              <a:solidFill>
                <a:schemeClr val="tx1"/>
              </a:solidFill>
              <a:round/>
              <a:headEnd type="triangle" w="lg" len="med"/>
              <a:tailEnd type="triangle" w="lg" len="med"/>
            </a:ln>
          </p:spPr>
          <p:txBody>
            <a:bodyPr lIns="80136" tIns="40068" rIns="80136" bIns="40068" anchor="ctr">
              <a:spAutoFit/>
            </a:bodyPr>
            <a:lstStyle/>
            <a:p>
              <a:endParaRPr lang="en-US" sz="1799" dirty="0"/>
            </a:p>
          </p:txBody>
        </p:sp>
        <p:sp>
          <p:nvSpPr>
            <p:cNvPr id="10" name="Rectangle 81">
              <a:extLst>
                <a:ext uri="{FF2B5EF4-FFF2-40B4-BE49-F238E27FC236}">
                  <a16:creationId xmlns:a16="http://schemas.microsoft.com/office/drawing/2014/main" id="{EF8FD450-64B3-4C87-A243-264A5111AA42}"/>
                </a:ext>
              </a:extLst>
            </p:cNvPr>
            <p:cNvSpPr>
              <a:spLocks noChangeArrowheads="1"/>
            </p:cNvSpPr>
            <p:nvPr/>
          </p:nvSpPr>
          <p:spPr bwMode="auto">
            <a:xfrm>
              <a:off x="5312875" y="3654425"/>
              <a:ext cx="1561490" cy="269875"/>
            </a:xfrm>
            <a:prstGeom prst="rect">
              <a:avLst/>
            </a:prstGeom>
            <a:solidFill>
              <a:schemeClr val="accent1"/>
            </a:solidFill>
            <a:ln w="19050" algn="ctr">
              <a:solidFill>
                <a:schemeClr val="tx1"/>
              </a:solidFill>
              <a:miter lim="800000"/>
              <a:headEnd/>
              <a:tailEnd/>
            </a:ln>
          </p:spPr>
          <p:txBody>
            <a:bodyPr wrap="none" lIns="80136" tIns="40068" rIns="80136" bIns="40068" anchor="ctr"/>
            <a:lstStyle/>
            <a:p>
              <a:pPr defTabSz="801367"/>
              <a:r>
                <a:rPr lang="en-GB" sz="1200" b="1" dirty="0"/>
                <a:t>cp15</a:t>
              </a:r>
            </a:p>
          </p:txBody>
        </p:sp>
        <p:sp>
          <p:nvSpPr>
            <p:cNvPr id="11" name="Line 82">
              <a:extLst>
                <a:ext uri="{FF2B5EF4-FFF2-40B4-BE49-F238E27FC236}">
                  <a16:creationId xmlns:a16="http://schemas.microsoft.com/office/drawing/2014/main" id="{DC762AF4-873E-4D1B-9114-B5FA79DE8951}"/>
                </a:ext>
              </a:extLst>
            </p:cNvPr>
            <p:cNvSpPr>
              <a:spLocks noChangeShapeType="1"/>
            </p:cNvSpPr>
            <p:nvPr/>
          </p:nvSpPr>
          <p:spPr bwMode="auto">
            <a:xfrm flipV="1">
              <a:off x="6093619" y="3294065"/>
              <a:ext cx="0" cy="358775"/>
            </a:xfrm>
            <a:prstGeom prst="line">
              <a:avLst/>
            </a:prstGeom>
            <a:noFill/>
            <a:ln w="19050">
              <a:solidFill>
                <a:schemeClr val="tx1"/>
              </a:solidFill>
              <a:prstDash val="sysDot"/>
              <a:round/>
              <a:headEnd type="triangle" w="med" len="lg"/>
              <a:tailEnd type="triangle" w="med" len="lg"/>
            </a:ln>
          </p:spPr>
          <p:txBody>
            <a:bodyPr lIns="80136" tIns="40068" rIns="80136" bIns="40068" anchor="ctr">
              <a:spAutoFit/>
            </a:bodyPr>
            <a:lstStyle/>
            <a:p>
              <a:endParaRPr lang="en-US" sz="1799" dirty="0"/>
            </a:p>
          </p:txBody>
        </p:sp>
        <p:sp>
          <p:nvSpPr>
            <p:cNvPr id="12" name="Rectangle 84">
              <a:extLst>
                <a:ext uri="{FF2B5EF4-FFF2-40B4-BE49-F238E27FC236}">
                  <a16:creationId xmlns:a16="http://schemas.microsoft.com/office/drawing/2014/main" id="{5CF3021B-5930-4488-94E9-6DD2EBE29BAD}"/>
                </a:ext>
              </a:extLst>
            </p:cNvPr>
            <p:cNvSpPr>
              <a:spLocks noChangeArrowheads="1"/>
            </p:cNvSpPr>
            <p:nvPr/>
          </p:nvSpPr>
          <p:spPr bwMode="auto">
            <a:xfrm>
              <a:off x="7234057" y="2979740"/>
              <a:ext cx="1616502" cy="314325"/>
            </a:xfrm>
            <a:prstGeom prst="rect">
              <a:avLst/>
            </a:prstGeom>
            <a:solidFill>
              <a:schemeClr val="bg2"/>
            </a:solidFill>
            <a:ln w="19050" algn="ctr">
              <a:solidFill>
                <a:schemeClr val="tx1"/>
              </a:solidFill>
              <a:miter lim="800000"/>
              <a:headEnd/>
              <a:tailEnd/>
            </a:ln>
          </p:spPr>
          <p:txBody>
            <a:bodyPr wrap="none" lIns="80136" tIns="40068" rIns="80136" bIns="40068" anchor="ctr"/>
            <a:lstStyle/>
            <a:p>
              <a:pPr defTabSz="801367"/>
              <a:r>
                <a:rPr lang="en-GB" sz="1200" b="1" dirty="0"/>
                <a:t>I </a:t>
              </a:r>
              <a:r>
                <a:rPr lang="en-US" sz="1200" b="1" dirty="0">
                  <a:cs typeface="Arial" charset="0"/>
                </a:rPr>
                <a:t>µTLB</a:t>
              </a:r>
            </a:p>
          </p:txBody>
        </p:sp>
        <p:sp>
          <p:nvSpPr>
            <p:cNvPr id="13" name="Rectangle 86">
              <a:extLst>
                <a:ext uri="{FF2B5EF4-FFF2-40B4-BE49-F238E27FC236}">
                  <a16:creationId xmlns:a16="http://schemas.microsoft.com/office/drawing/2014/main" id="{ED2AD396-109D-436C-A64F-A6E442046FF1}"/>
                </a:ext>
              </a:extLst>
            </p:cNvPr>
            <p:cNvSpPr>
              <a:spLocks noChangeArrowheads="1"/>
            </p:cNvSpPr>
            <p:nvPr/>
          </p:nvSpPr>
          <p:spPr bwMode="auto">
            <a:xfrm>
              <a:off x="3334564" y="2979740"/>
              <a:ext cx="1618618" cy="314325"/>
            </a:xfrm>
            <a:prstGeom prst="rect">
              <a:avLst/>
            </a:prstGeom>
            <a:solidFill>
              <a:schemeClr val="bg2"/>
            </a:solidFill>
            <a:ln w="19050" algn="ctr">
              <a:solidFill>
                <a:schemeClr val="tx1"/>
              </a:solidFill>
              <a:miter lim="800000"/>
              <a:headEnd/>
              <a:tailEnd/>
            </a:ln>
          </p:spPr>
          <p:txBody>
            <a:bodyPr wrap="none" lIns="80136" tIns="40068" rIns="80136" bIns="40068" anchor="ctr"/>
            <a:lstStyle/>
            <a:p>
              <a:pPr defTabSz="801367"/>
              <a:r>
                <a:rPr lang="en-GB" sz="1200" b="1" dirty="0"/>
                <a:t>D </a:t>
              </a:r>
              <a:r>
                <a:rPr lang="en-US" sz="1200" b="1" dirty="0">
                  <a:cs typeface="Arial" charset="0"/>
                </a:rPr>
                <a:t>µTLB</a:t>
              </a:r>
            </a:p>
          </p:txBody>
        </p:sp>
        <p:sp>
          <p:nvSpPr>
            <p:cNvPr id="14" name="Rectangle 87">
              <a:extLst>
                <a:ext uri="{FF2B5EF4-FFF2-40B4-BE49-F238E27FC236}">
                  <a16:creationId xmlns:a16="http://schemas.microsoft.com/office/drawing/2014/main" id="{FA2690FD-58F8-461E-A1C9-8E15BC87B84B}"/>
                </a:ext>
              </a:extLst>
            </p:cNvPr>
            <p:cNvSpPr>
              <a:spLocks noChangeArrowheads="1"/>
            </p:cNvSpPr>
            <p:nvPr/>
          </p:nvSpPr>
          <p:spPr bwMode="auto">
            <a:xfrm>
              <a:off x="3334564" y="2528888"/>
              <a:ext cx="5518110" cy="449262"/>
            </a:xfrm>
            <a:prstGeom prst="rect">
              <a:avLst/>
            </a:prstGeom>
            <a:solidFill>
              <a:srgbClr val="C0C0C0"/>
            </a:solidFill>
            <a:ln w="19050" algn="ctr">
              <a:solidFill>
                <a:schemeClr val="tx1"/>
              </a:solidFill>
              <a:miter lim="800000"/>
              <a:headEnd/>
              <a:tailEnd/>
            </a:ln>
          </p:spPr>
          <p:txBody>
            <a:bodyPr wrap="none" lIns="80136" tIns="40068" rIns="80136" bIns="40068" anchor="ctr"/>
            <a:lstStyle/>
            <a:p>
              <a:pPr defTabSz="801367"/>
              <a:r>
                <a:rPr lang="en-GB" sz="1200" b="1" dirty="0"/>
                <a:t>Main TLB</a:t>
              </a:r>
            </a:p>
          </p:txBody>
        </p:sp>
        <p:cxnSp>
          <p:nvCxnSpPr>
            <p:cNvPr id="15" name="AutoShape 93">
              <a:extLst>
                <a:ext uri="{FF2B5EF4-FFF2-40B4-BE49-F238E27FC236}">
                  <a16:creationId xmlns:a16="http://schemas.microsoft.com/office/drawing/2014/main" id="{5FDD9EB0-EE22-49FF-BD54-3A90CCC499DC}"/>
                </a:ext>
              </a:extLst>
            </p:cNvPr>
            <p:cNvCxnSpPr>
              <a:cxnSpLocks noChangeShapeType="1"/>
              <a:stCxn id="7" idx="1"/>
              <a:endCxn id="14" idx="1"/>
            </p:cNvCxnSpPr>
            <p:nvPr/>
          </p:nvCxnSpPr>
          <p:spPr bwMode="auto">
            <a:xfrm rot="10800000" flipH="1">
              <a:off x="3321869" y="2754315"/>
              <a:ext cx="2117" cy="1349375"/>
            </a:xfrm>
            <a:prstGeom prst="bentConnector3">
              <a:avLst>
                <a:gd name="adj1" fmla="val -13800005"/>
              </a:avLst>
            </a:prstGeom>
            <a:noFill/>
            <a:ln w="19050">
              <a:solidFill>
                <a:schemeClr val="tx1"/>
              </a:solidFill>
              <a:miter lim="800000"/>
              <a:headEnd/>
              <a:tailEnd type="triangle" w="lg" len="lg"/>
            </a:ln>
          </p:spPr>
        </p:cxnSp>
        <p:cxnSp>
          <p:nvCxnSpPr>
            <p:cNvPr id="16" name="AutoShape 95">
              <a:extLst>
                <a:ext uri="{FF2B5EF4-FFF2-40B4-BE49-F238E27FC236}">
                  <a16:creationId xmlns:a16="http://schemas.microsoft.com/office/drawing/2014/main" id="{0252BA5E-A2EA-4E87-AE79-E01E5E9A66BA}"/>
                </a:ext>
              </a:extLst>
            </p:cNvPr>
            <p:cNvCxnSpPr>
              <a:cxnSpLocks noChangeShapeType="1"/>
              <a:stCxn id="13" idx="2"/>
              <a:endCxn id="7" idx="0"/>
            </p:cNvCxnSpPr>
            <p:nvPr/>
          </p:nvCxnSpPr>
          <p:spPr bwMode="auto">
            <a:xfrm rot="5400000">
              <a:off x="3975069" y="3473451"/>
              <a:ext cx="339725" cy="0"/>
            </a:xfrm>
            <a:prstGeom prst="straightConnector1">
              <a:avLst/>
            </a:prstGeom>
            <a:noFill/>
            <a:ln w="19050">
              <a:solidFill>
                <a:schemeClr val="tx1"/>
              </a:solidFill>
              <a:prstDash val="sysDot"/>
              <a:round/>
              <a:headEnd/>
              <a:tailEnd type="triangle" w="med" len="lg"/>
            </a:ln>
          </p:spPr>
        </p:cxnSp>
        <p:cxnSp>
          <p:nvCxnSpPr>
            <p:cNvPr id="17" name="AutoShape 96">
              <a:extLst>
                <a:ext uri="{FF2B5EF4-FFF2-40B4-BE49-F238E27FC236}">
                  <a16:creationId xmlns:a16="http://schemas.microsoft.com/office/drawing/2014/main" id="{941A286A-A8B0-4332-968A-AE606E26B081}"/>
                </a:ext>
              </a:extLst>
            </p:cNvPr>
            <p:cNvCxnSpPr>
              <a:cxnSpLocks noChangeShapeType="1"/>
              <a:stCxn id="12" idx="2"/>
              <a:endCxn id="6" idx="0"/>
            </p:cNvCxnSpPr>
            <p:nvPr/>
          </p:nvCxnSpPr>
          <p:spPr bwMode="auto">
            <a:xfrm rot="16200000" flipH="1">
              <a:off x="7872711" y="3473187"/>
              <a:ext cx="341312" cy="2115"/>
            </a:xfrm>
            <a:prstGeom prst="bentConnector3">
              <a:avLst>
                <a:gd name="adj1" fmla="val 49769"/>
              </a:avLst>
            </a:prstGeom>
            <a:noFill/>
            <a:ln w="19050">
              <a:solidFill>
                <a:schemeClr val="tx1"/>
              </a:solidFill>
              <a:prstDash val="sysDot"/>
              <a:miter lim="800000"/>
              <a:headEnd/>
              <a:tailEnd type="triangle" w="med" len="lg"/>
            </a:ln>
          </p:spPr>
        </p:cxnSp>
        <p:sp>
          <p:nvSpPr>
            <p:cNvPr id="18" name="Rectangle 98">
              <a:extLst>
                <a:ext uri="{FF2B5EF4-FFF2-40B4-BE49-F238E27FC236}">
                  <a16:creationId xmlns:a16="http://schemas.microsoft.com/office/drawing/2014/main" id="{15E87B71-5936-49C2-B0D1-05B7B1F33EF3}"/>
                </a:ext>
              </a:extLst>
            </p:cNvPr>
            <p:cNvSpPr>
              <a:spLocks noChangeArrowheads="1"/>
            </p:cNvSpPr>
            <p:nvPr/>
          </p:nvSpPr>
          <p:spPr bwMode="auto">
            <a:xfrm>
              <a:off x="4953183" y="2979740"/>
              <a:ext cx="2280875" cy="314325"/>
            </a:xfrm>
            <a:prstGeom prst="rect">
              <a:avLst/>
            </a:prstGeom>
            <a:solidFill>
              <a:schemeClr val="accent1"/>
            </a:solidFill>
            <a:ln w="19050" algn="ctr">
              <a:solidFill>
                <a:schemeClr val="tx1"/>
              </a:solidFill>
              <a:miter lim="800000"/>
              <a:headEnd/>
              <a:tailEnd/>
            </a:ln>
          </p:spPr>
          <p:txBody>
            <a:bodyPr wrap="none" lIns="80136" tIns="40068" rIns="80136" bIns="40068" anchor="ctr"/>
            <a:lstStyle/>
            <a:p>
              <a:pPr defTabSz="801367"/>
              <a:r>
                <a:rPr lang="en-GB" sz="1200" b="1" dirty="0"/>
                <a:t>MMU Control logic</a:t>
              </a:r>
            </a:p>
          </p:txBody>
        </p:sp>
        <p:sp>
          <p:nvSpPr>
            <p:cNvPr id="19" name="Rectangle 100">
              <a:extLst>
                <a:ext uri="{FF2B5EF4-FFF2-40B4-BE49-F238E27FC236}">
                  <a16:creationId xmlns:a16="http://schemas.microsoft.com/office/drawing/2014/main" id="{58111B35-1992-4580-9878-C4BB0C3541A3}"/>
                </a:ext>
              </a:extLst>
            </p:cNvPr>
            <p:cNvSpPr>
              <a:spLocks noChangeArrowheads="1"/>
            </p:cNvSpPr>
            <p:nvPr/>
          </p:nvSpPr>
          <p:spPr bwMode="auto">
            <a:xfrm>
              <a:off x="3334564" y="4913315"/>
              <a:ext cx="1618618" cy="179387"/>
            </a:xfrm>
            <a:prstGeom prst="rect">
              <a:avLst/>
            </a:prstGeom>
            <a:solidFill>
              <a:srgbClr val="FFFF99"/>
            </a:solidFill>
            <a:ln w="19050" algn="ctr">
              <a:solidFill>
                <a:schemeClr val="tx1"/>
              </a:solidFill>
              <a:miter lim="800000"/>
              <a:headEnd/>
              <a:tailEnd/>
            </a:ln>
          </p:spPr>
          <p:txBody>
            <a:bodyPr wrap="none" lIns="80136" tIns="40068" rIns="80136" bIns="40068" anchor="ctr"/>
            <a:lstStyle/>
            <a:p>
              <a:pPr defTabSz="801367"/>
              <a:r>
                <a:rPr lang="en-GB" sz="1200" dirty="0"/>
                <a:t>AXI Manager 0</a:t>
              </a:r>
            </a:p>
          </p:txBody>
        </p:sp>
        <p:sp>
          <p:nvSpPr>
            <p:cNvPr id="20" name="Rectangle 101">
              <a:extLst>
                <a:ext uri="{FF2B5EF4-FFF2-40B4-BE49-F238E27FC236}">
                  <a16:creationId xmlns:a16="http://schemas.microsoft.com/office/drawing/2014/main" id="{B95CCA07-06BE-43D2-A149-009937AAB7FD}"/>
                </a:ext>
              </a:extLst>
            </p:cNvPr>
            <p:cNvSpPr>
              <a:spLocks noChangeArrowheads="1"/>
            </p:cNvSpPr>
            <p:nvPr/>
          </p:nvSpPr>
          <p:spPr bwMode="auto">
            <a:xfrm rot="10800000">
              <a:off x="7234058" y="4913315"/>
              <a:ext cx="1620733" cy="180975"/>
            </a:xfrm>
            <a:prstGeom prst="rect">
              <a:avLst/>
            </a:prstGeom>
            <a:solidFill>
              <a:srgbClr val="FFFF99"/>
            </a:solidFill>
            <a:ln w="19050" algn="ctr">
              <a:solidFill>
                <a:schemeClr val="tx1"/>
              </a:solidFill>
              <a:miter lim="800000"/>
              <a:headEnd/>
              <a:tailEnd/>
            </a:ln>
          </p:spPr>
          <p:txBody>
            <a:bodyPr rot="10800000" wrap="none" lIns="80136" tIns="40068" rIns="80136" bIns="40068" anchor="ctr"/>
            <a:lstStyle/>
            <a:p>
              <a:pPr defTabSz="801367"/>
              <a:r>
                <a:rPr lang="en-GB" sz="1200" dirty="0"/>
                <a:t>AXI Manager 1</a:t>
              </a:r>
            </a:p>
          </p:txBody>
        </p:sp>
        <p:cxnSp>
          <p:nvCxnSpPr>
            <p:cNvPr id="21" name="AutoShape 105">
              <a:extLst>
                <a:ext uri="{FF2B5EF4-FFF2-40B4-BE49-F238E27FC236}">
                  <a16:creationId xmlns:a16="http://schemas.microsoft.com/office/drawing/2014/main" id="{2EF9ADC3-F92C-4019-98CD-466C20E7CE91}"/>
                </a:ext>
              </a:extLst>
            </p:cNvPr>
            <p:cNvCxnSpPr>
              <a:cxnSpLocks noChangeShapeType="1"/>
              <a:stCxn id="7" idx="2"/>
              <a:endCxn id="19" idx="0"/>
            </p:cNvCxnSpPr>
            <p:nvPr/>
          </p:nvCxnSpPr>
          <p:spPr bwMode="auto">
            <a:xfrm rot="5400000">
              <a:off x="3974275" y="4733132"/>
              <a:ext cx="341313" cy="0"/>
            </a:xfrm>
            <a:prstGeom prst="straightConnector1">
              <a:avLst/>
            </a:prstGeom>
            <a:noFill/>
            <a:ln w="19050">
              <a:solidFill>
                <a:schemeClr val="tx1"/>
              </a:solidFill>
              <a:round/>
              <a:headEnd type="triangle" w="lg" len="med"/>
              <a:tailEnd type="triangle" w="lg" len="med"/>
            </a:ln>
          </p:spPr>
        </p:cxnSp>
        <p:cxnSp>
          <p:nvCxnSpPr>
            <p:cNvPr id="22" name="AutoShape 106">
              <a:extLst>
                <a:ext uri="{FF2B5EF4-FFF2-40B4-BE49-F238E27FC236}">
                  <a16:creationId xmlns:a16="http://schemas.microsoft.com/office/drawing/2014/main" id="{40FAF180-7BDB-4C60-8CE5-7420D627B1D4}"/>
                </a:ext>
              </a:extLst>
            </p:cNvPr>
            <p:cNvCxnSpPr>
              <a:cxnSpLocks noChangeShapeType="1"/>
              <a:stCxn id="20" idx="2"/>
              <a:endCxn id="6" idx="2"/>
            </p:cNvCxnSpPr>
            <p:nvPr/>
          </p:nvCxnSpPr>
          <p:spPr bwMode="auto">
            <a:xfrm rot="-5400000">
              <a:off x="7873767" y="4733132"/>
              <a:ext cx="341313" cy="0"/>
            </a:xfrm>
            <a:prstGeom prst="straightConnector1">
              <a:avLst/>
            </a:prstGeom>
            <a:noFill/>
            <a:ln w="19050">
              <a:solidFill>
                <a:schemeClr val="tx1"/>
              </a:solidFill>
              <a:round/>
              <a:headEnd/>
              <a:tailEnd type="triangle" w="lg" len="med"/>
            </a:ln>
          </p:spPr>
        </p:cxnSp>
      </p:grpSp>
      <p:sp>
        <p:nvSpPr>
          <p:cNvPr id="23" name="Rectangle 109">
            <a:extLst>
              <a:ext uri="{FF2B5EF4-FFF2-40B4-BE49-F238E27FC236}">
                <a16:creationId xmlns:a16="http://schemas.microsoft.com/office/drawing/2014/main" id="{112C5EE1-673A-4429-BDC0-DB1C852E2853}"/>
              </a:ext>
            </a:extLst>
          </p:cNvPr>
          <p:cNvSpPr>
            <a:spLocks noChangeArrowheads="1"/>
          </p:cNvSpPr>
          <p:nvPr/>
        </p:nvSpPr>
        <p:spPr bwMode="auto">
          <a:xfrm>
            <a:off x="315671" y="5561769"/>
            <a:ext cx="11871570" cy="947367"/>
          </a:xfrm>
          <a:prstGeom prst="rect">
            <a:avLst/>
          </a:prstGeom>
          <a:noFill/>
          <a:ln w="9525">
            <a:noFill/>
            <a:miter lim="800000"/>
            <a:headEnd/>
            <a:tailEnd/>
          </a:ln>
        </p:spPr>
        <p:txBody>
          <a:bodyPr lIns="80120" tIns="40060" rIns="80120" bIns="40060"/>
          <a:lstStyle/>
          <a:p>
            <a:pPr marL="301504" indent="-301504" defTabSz="801367">
              <a:spcBef>
                <a:spcPct val="25000"/>
              </a:spcBef>
              <a:buClr>
                <a:schemeClr val="tx2">
                  <a:lumMod val="60000"/>
                  <a:lumOff val="40000"/>
                </a:schemeClr>
              </a:buClr>
              <a:buFont typeface="Wingdings" pitchFamily="2" charset="2"/>
              <a:buChar char="§"/>
            </a:pPr>
            <a:endParaRPr lang="en-GB" sz="1999" dirty="0"/>
          </a:p>
        </p:txBody>
      </p:sp>
    </p:spTree>
    <p:extLst>
      <p:ext uri="{BB962C8B-B14F-4D97-AF65-F5344CB8AC3E}">
        <p14:creationId xmlns:p14="http://schemas.microsoft.com/office/powerpoint/2010/main" val="514837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Cortex-A9 MMU</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Memory access sequence</a:t>
            </a:r>
          </a:p>
          <a:p>
            <a:pPr marL="457200" indent="-457200">
              <a:buFont typeface="+mj-lt"/>
              <a:buAutoNum type="arabicPeriod"/>
            </a:pPr>
            <a:r>
              <a:rPr lang="en-GB" dirty="0"/>
              <a:t>MMU performs a lookup for the requested VA and current ASID in the relevant micro-TLB.</a:t>
            </a:r>
          </a:p>
          <a:p>
            <a:pPr marL="457200" indent="-457200">
              <a:buFont typeface="+mj-lt"/>
              <a:buAutoNum type="arabicPeriod"/>
            </a:pPr>
            <a:r>
              <a:rPr lang="en-GB" dirty="0"/>
              <a:t>If there is a miss in the micro-TLB, look in the main TLB.</a:t>
            </a:r>
          </a:p>
          <a:p>
            <a:pPr marL="457200" indent="-457200">
              <a:buFont typeface="+mj-lt"/>
              <a:buAutoNum type="arabicPeriod"/>
            </a:pPr>
            <a:r>
              <a:rPr lang="en-GB" dirty="0"/>
              <a:t>If there is a miss in the main TLB, the MMU performs a hardware page-table walk.</a:t>
            </a:r>
          </a:p>
          <a:p>
            <a:endParaRPr lang="en-GB" dirty="0"/>
          </a:p>
          <a:p>
            <a:r>
              <a:rPr lang="en-GB" dirty="0"/>
              <a:t>If  the MMU finds a matching TLB entry, the MMU</a:t>
            </a:r>
          </a:p>
          <a:p>
            <a:pPr marL="457200" indent="-457200">
              <a:buFont typeface="+mj-lt"/>
              <a:buAutoNum type="arabicPeriod"/>
            </a:pPr>
            <a:r>
              <a:rPr lang="en-GB" dirty="0"/>
              <a:t>Does permission checks; if these fail, the MMU signals a memory abort</a:t>
            </a:r>
          </a:p>
          <a:p>
            <a:pPr marL="457200" indent="-457200">
              <a:buFont typeface="+mj-lt"/>
              <a:buAutoNum type="arabicPeriod"/>
            </a:pPr>
            <a:r>
              <a:rPr lang="en-GB" dirty="0"/>
              <a:t>Determines if the access is secure/non-secure, shared/non-shareable, and memory attributes</a:t>
            </a:r>
          </a:p>
          <a:p>
            <a:pPr marL="457200" indent="-457200">
              <a:buFont typeface="+mj-lt"/>
              <a:buAutoNum type="arabicPeriod"/>
            </a:pPr>
            <a:r>
              <a:rPr lang="en-GB" dirty="0"/>
              <a:t>Performs translation for the memory access</a:t>
            </a:r>
          </a:p>
          <a:p>
            <a:endParaRPr lang="en-GB" dirty="0"/>
          </a:p>
          <a:p>
            <a:endParaRPr lang="en-GB" dirty="0"/>
          </a:p>
          <a:p>
            <a:endParaRPr lang="en-US" dirty="0"/>
          </a:p>
        </p:txBody>
      </p:sp>
    </p:spTree>
    <p:extLst>
      <p:ext uri="{BB962C8B-B14F-4D97-AF65-F5344CB8AC3E}">
        <p14:creationId xmlns:p14="http://schemas.microsoft.com/office/powerpoint/2010/main" val="378855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SRAM is expensive but fast and typically used for on-chip caches.</a:t>
            </a:r>
          </a:p>
          <a:p>
            <a:r>
              <a:rPr lang="en-US" dirty="0"/>
              <a:t>DRAM is slower but denser and cheaper, typically used for main memory.</a:t>
            </a:r>
          </a:p>
          <a:p>
            <a:r>
              <a:rPr lang="en-US" dirty="0"/>
              <a:t>DRAM cells grouped into arrays, banks, devices, and ranks.</a:t>
            </a:r>
          </a:p>
          <a:p>
            <a:pPr lvl="1"/>
            <a:r>
              <a:rPr lang="en-US" dirty="0"/>
              <a:t>Mixture of synchronized operation and concurrency at different levels gives bandwidth and parallel access.</a:t>
            </a:r>
          </a:p>
          <a:p>
            <a:r>
              <a:rPr lang="en-US" dirty="0"/>
              <a:t>Translating from the application’s view of memory to physical addresses is costly.</a:t>
            </a:r>
          </a:p>
          <a:p>
            <a:pPr lvl="1"/>
            <a:r>
              <a:rPr lang="en-US" dirty="0"/>
              <a:t>The memory-management unit, in particular the TLB, helps.</a:t>
            </a:r>
          </a:p>
          <a:p>
            <a:pPr lvl="1"/>
            <a:r>
              <a:rPr lang="en-US" dirty="0"/>
              <a:t>As do hardware page-table walkers</a:t>
            </a:r>
          </a:p>
          <a:p>
            <a:r>
              <a:rPr lang="en-US" dirty="0"/>
              <a:t>DMA controllers free up the CPU from dealing with transfers between IO and memory.</a:t>
            </a:r>
          </a:p>
          <a:p>
            <a:endParaRPr lang="en-US" dirty="0"/>
          </a:p>
        </p:txBody>
      </p:sp>
    </p:spTree>
    <p:extLst>
      <p:ext uri="{BB962C8B-B14F-4D97-AF65-F5344CB8AC3E}">
        <p14:creationId xmlns:p14="http://schemas.microsoft.com/office/powerpoint/2010/main" val="163362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Volatile vs Non-volatile Memory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Volatile memory</a:t>
            </a:r>
          </a:p>
          <a:p>
            <a:pPr lvl="1"/>
            <a:r>
              <a:rPr lang="en-GB" dirty="0"/>
              <a:t>Requires power to retain the data information</a:t>
            </a:r>
          </a:p>
          <a:p>
            <a:pPr lvl="1"/>
            <a:r>
              <a:rPr lang="en-GB" dirty="0"/>
              <a:t>Usually, faster access speed and less costly</a:t>
            </a:r>
          </a:p>
          <a:p>
            <a:pPr lvl="1"/>
            <a:r>
              <a:rPr lang="en-GB" dirty="0"/>
              <a:t>Used for temporary data storage, such as CPU cache, internal memory</a:t>
            </a:r>
          </a:p>
          <a:p>
            <a:pPr lvl="1"/>
            <a:r>
              <a:rPr lang="en-GB" dirty="0"/>
              <a:t>Also known as Random Access Memory (RAM)</a:t>
            </a:r>
          </a:p>
          <a:p>
            <a:r>
              <a:rPr lang="en-GB" dirty="0"/>
              <a:t>Non-volatile memory</a:t>
            </a:r>
          </a:p>
          <a:p>
            <a:pPr lvl="1"/>
            <a:r>
              <a:rPr lang="en-GB" dirty="0"/>
              <a:t>No power is required to retain the data information</a:t>
            </a:r>
          </a:p>
          <a:p>
            <a:pPr lvl="1"/>
            <a:r>
              <a:rPr lang="en-GB" dirty="0"/>
              <a:t>Usually, slower access speed and more costly</a:t>
            </a:r>
          </a:p>
          <a:p>
            <a:pPr lvl="1"/>
            <a:r>
              <a:rPr lang="en-GB" dirty="0"/>
              <a:t>Used for secondary storage, or long-term persistent storage</a:t>
            </a:r>
          </a:p>
          <a:p>
            <a:pPr lvl="1"/>
            <a:endParaRPr lang="en-GB" dirty="0"/>
          </a:p>
          <a:p>
            <a:endParaRPr lang="en-US" dirty="0"/>
          </a:p>
        </p:txBody>
      </p:sp>
    </p:spTree>
    <p:extLst>
      <p:ext uri="{BB962C8B-B14F-4D97-AF65-F5344CB8AC3E}">
        <p14:creationId xmlns:p14="http://schemas.microsoft.com/office/powerpoint/2010/main" val="185778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Types of Memory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616575" cy="4948335"/>
          </a:xfrm>
        </p:spPr>
        <p:txBody>
          <a:bodyPr/>
          <a:lstStyle/>
          <a:p>
            <a:pPr marL="0" indent="0">
              <a:buNone/>
            </a:pPr>
            <a:r>
              <a:rPr lang="en-GB" dirty="0"/>
              <a:t>Volatile memory</a:t>
            </a:r>
          </a:p>
          <a:p>
            <a:pPr lvl="1"/>
            <a:r>
              <a:rPr lang="en-GB" dirty="0"/>
              <a:t>Static RAM (SRAM)</a:t>
            </a:r>
          </a:p>
          <a:p>
            <a:pPr lvl="1"/>
            <a:r>
              <a:rPr lang="en-GB" dirty="0"/>
              <a:t>Dynamic RAM (DRAM)</a:t>
            </a:r>
          </a:p>
          <a:p>
            <a:pPr marL="0" indent="0">
              <a:buNone/>
            </a:pPr>
            <a:r>
              <a:rPr lang="en-GB" dirty="0"/>
              <a:t>Non-volatile memory</a:t>
            </a:r>
          </a:p>
          <a:p>
            <a:pPr lvl="1"/>
            <a:r>
              <a:rPr lang="en-GB" dirty="0"/>
              <a:t>Read only memory (ROM)</a:t>
            </a:r>
          </a:p>
          <a:p>
            <a:pPr lvl="2"/>
            <a:r>
              <a:rPr lang="en-GB" dirty="0"/>
              <a:t>Erasable programmable ROM (EPROM) </a:t>
            </a:r>
          </a:p>
          <a:p>
            <a:pPr lvl="2"/>
            <a:r>
              <a:rPr lang="en-GB" dirty="0"/>
              <a:t>Electrically erasable programmable ROM (EEPROM)</a:t>
            </a:r>
          </a:p>
          <a:p>
            <a:pPr lvl="1"/>
            <a:r>
              <a:rPr lang="en-GB" dirty="0"/>
              <a:t>Non-volatile random-access memory (NVRAM)</a:t>
            </a:r>
          </a:p>
          <a:p>
            <a:pPr lvl="2"/>
            <a:r>
              <a:rPr lang="en-GB" dirty="0"/>
              <a:t>Flash memory</a:t>
            </a:r>
          </a:p>
          <a:p>
            <a:pPr lvl="1"/>
            <a:r>
              <a:rPr lang="en-GB" dirty="0"/>
              <a:t>Mechanical storage</a:t>
            </a:r>
          </a:p>
          <a:p>
            <a:pPr lvl="2"/>
            <a:r>
              <a:rPr lang="en-GB" dirty="0"/>
              <a:t>Hard drive, magnetic tape</a:t>
            </a:r>
            <a:endParaRPr lang="en-US" dirty="0"/>
          </a:p>
        </p:txBody>
      </p:sp>
      <p:graphicFrame>
        <p:nvGraphicFramePr>
          <p:cNvPr id="65" name="Diagram 64">
            <a:extLst>
              <a:ext uri="{FF2B5EF4-FFF2-40B4-BE49-F238E27FC236}">
                <a16:creationId xmlns:a16="http://schemas.microsoft.com/office/drawing/2014/main" id="{3754AF45-D41F-40CD-9A27-53920C8AB4A5}"/>
              </a:ext>
            </a:extLst>
          </p:cNvPr>
          <p:cNvGraphicFramePr/>
          <p:nvPr>
            <p:extLst>
              <p:ext uri="{D42A27DB-BD31-4B8C-83A1-F6EECF244321}">
                <p14:modId xmlns:p14="http://schemas.microsoft.com/office/powerpoint/2010/main" val="3770219280"/>
              </p:ext>
            </p:extLst>
          </p:nvPr>
        </p:nvGraphicFramePr>
        <p:xfrm>
          <a:off x="5993637" y="990657"/>
          <a:ext cx="6045404" cy="4990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01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Hierarchy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99192" y="2582348"/>
            <a:ext cx="5841806" cy="3164915"/>
          </a:xfrm>
        </p:spPr>
        <p:txBody>
          <a:bodyPr/>
          <a:lstStyle/>
          <a:p>
            <a:r>
              <a:rPr lang="en-GB" dirty="0"/>
              <a:t>Register: usually one CPU cycle to access</a:t>
            </a:r>
          </a:p>
          <a:p>
            <a:r>
              <a:rPr lang="en-GB" dirty="0"/>
              <a:t>Cache: CPU cache, translation lookaside buffer (TLB)</a:t>
            </a:r>
          </a:p>
          <a:p>
            <a:pPr lvl="1"/>
            <a:r>
              <a:rPr lang="en-GB" dirty="0"/>
              <a:t>SRAM</a:t>
            </a:r>
          </a:p>
          <a:p>
            <a:r>
              <a:rPr lang="en-GB" dirty="0"/>
              <a:t>Main memory</a:t>
            </a:r>
          </a:p>
          <a:p>
            <a:pPr lvl="1"/>
            <a:r>
              <a:rPr lang="en-GB" dirty="0"/>
              <a:t>DRAM </a:t>
            </a:r>
          </a:p>
          <a:p>
            <a:r>
              <a:rPr lang="en-GB" dirty="0"/>
              <a:t>Secondary memory: hard disk, solid-state drive</a:t>
            </a:r>
          </a:p>
          <a:p>
            <a:r>
              <a:rPr lang="en-GB" dirty="0"/>
              <a:t>Tertiary memory: tape libraries, cloud</a:t>
            </a:r>
            <a:endParaRPr lang="en-US" dirty="0"/>
          </a:p>
        </p:txBody>
      </p:sp>
      <p:sp>
        <p:nvSpPr>
          <p:cNvPr id="4" name="Text Placeholder 5">
            <a:extLst>
              <a:ext uri="{FF2B5EF4-FFF2-40B4-BE49-F238E27FC236}">
                <a16:creationId xmlns:a16="http://schemas.microsoft.com/office/drawing/2014/main" id="{046CA6BB-13E1-440D-8F08-87650C3B8BE3}"/>
              </a:ext>
            </a:extLst>
          </p:cNvPr>
          <p:cNvSpPr txBox="1">
            <a:spLocks/>
          </p:cNvSpPr>
          <p:nvPr/>
        </p:nvSpPr>
        <p:spPr>
          <a:xfrm>
            <a:off x="479425" y="1585204"/>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Memory Types</a:t>
            </a:r>
          </a:p>
        </p:txBody>
      </p:sp>
      <p:sp>
        <p:nvSpPr>
          <p:cNvPr id="5" name="Text Placeholder 6">
            <a:extLst>
              <a:ext uri="{FF2B5EF4-FFF2-40B4-BE49-F238E27FC236}">
                <a16:creationId xmlns:a16="http://schemas.microsoft.com/office/drawing/2014/main" id="{48C6C811-C198-4ABA-A317-33F7698E002A}"/>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Functional/Organizational View</a:t>
            </a:r>
          </a:p>
        </p:txBody>
      </p:sp>
      <p:graphicFrame>
        <p:nvGraphicFramePr>
          <p:cNvPr id="6" name="Content Placeholder 4">
            <a:extLst>
              <a:ext uri="{FF2B5EF4-FFF2-40B4-BE49-F238E27FC236}">
                <a16:creationId xmlns:a16="http://schemas.microsoft.com/office/drawing/2014/main" id="{C93CDA67-DC79-4B8D-A636-07F4A54CCEB4}"/>
              </a:ext>
            </a:extLst>
          </p:cNvPr>
          <p:cNvGraphicFramePr>
            <a:graphicFrameLocks/>
          </p:cNvGraphicFramePr>
          <p:nvPr>
            <p:extLst>
              <p:ext uri="{D42A27DB-BD31-4B8C-83A1-F6EECF244321}">
                <p14:modId xmlns:p14="http://schemas.microsoft.com/office/powerpoint/2010/main" val="2197974119"/>
              </p:ext>
            </p:extLst>
          </p:nvPr>
        </p:nvGraphicFramePr>
        <p:xfrm>
          <a:off x="6342063" y="2362200"/>
          <a:ext cx="5330825" cy="360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45760B65-0AE7-4EBC-9589-91C7001F2349}"/>
              </a:ext>
            </a:extLst>
          </p:cNvPr>
          <p:cNvCxnSpPr/>
          <p:nvPr/>
        </p:nvCxnSpPr>
        <p:spPr>
          <a:xfrm>
            <a:off x="6341534" y="2558265"/>
            <a:ext cx="0" cy="25788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B211CF8-B540-4499-812F-07419436537E}"/>
              </a:ext>
            </a:extLst>
          </p:cNvPr>
          <p:cNvSpPr txBox="1"/>
          <p:nvPr/>
        </p:nvSpPr>
        <p:spPr>
          <a:xfrm>
            <a:off x="6482993" y="2945887"/>
            <a:ext cx="1076192" cy="818686"/>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Larger Size</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dirty="0">
                <a:solidFill>
                  <a:schemeClr val="tx2"/>
                </a:solidFill>
                <a:latin typeface="+mn-lt"/>
                <a:ea typeface="+mn-ea"/>
              </a:rPr>
              <a:t>Lower Cost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kern="1200" dirty="0">
                <a:solidFill>
                  <a:schemeClr val="tx2"/>
                </a:solidFill>
                <a:latin typeface="+mn-lt"/>
                <a:ea typeface="+mn-ea"/>
                <a:cs typeface="+mn-cs"/>
              </a:rPr>
              <a:t>Lower Speed</a:t>
            </a:r>
            <a:endParaRPr lang="LID4096" sz="1600" kern="1200" err="1">
              <a:solidFill>
                <a:schemeClr val="tx2"/>
              </a:solidFill>
              <a:latin typeface="+mn-lt"/>
              <a:ea typeface="+mn-ea"/>
              <a:cs typeface="+mn-cs"/>
            </a:endParaRPr>
          </a:p>
        </p:txBody>
      </p:sp>
    </p:spTree>
    <p:extLst>
      <p:ext uri="{BB962C8B-B14F-4D97-AF65-F5344CB8AC3E}">
        <p14:creationId xmlns:p14="http://schemas.microsoft.com/office/powerpoint/2010/main" val="23349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Volatile Memory</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Although the system contains many types of memory, we’ll focus on volatile memory.</a:t>
            </a:r>
          </a:p>
          <a:p>
            <a:pPr marL="741363" lvl="1" indent="-342900"/>
            <a:r>
              <a:rPr lang="en-US" dirty="0"/>
              <a:t>SRAM, for caches</a:t>
            </a:r>
          </a:p>
          <a:p>
            <a:pPr marL="741363" lvl="1" indent="-342900"/>
            <a:r>
              <a:rPr lang="en-US" dirty="0"/>
              <a:t>DRAM, for main memory</a:t>
            </a:r>
          </a:p>
          <a:p>
            <a:r>
              <a:rPr lang="en-US" dirty="0"/>
              <a:t>These are the types of memory most commonly found in microprocessors.</a:t>
            </a:r>
          </a:p>
          <a:p>
            <a:pPr marL="741363" lvl="1" indent="-342900"/>
            <a:r>
              <a:rPr lang="en-US" dirty="0"/>
              <a:t>And since they are close to the CPU, their interactions most commonly need to be considered by microarchitects.</a:t>
            </a:r>
          </a:p>
          <a:p>
            <a:endParaRPr lang="en-US" dirty="0"/>
          </a:p>
        </p:txBody>
      </p:sp>
    </p:spTree>
    <p:extLst>
      <p:ext uri="{BB962C8B-B14F-4D97-AF65-F5344CB8AC3E}">
        <p14:creationId xmlns:p14="http://schemas.microsoft.com/office/powerpoint/2010/main" val="112822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Technology Basics</a:t>
            </a:r>
            <a:endParaRPr lang="en-US" dirty="0"/>
          </a:p>
        </p:txBody>
      </p:sp>
      <p:sp>
        <p:nvSpPr>
          <p:cNvPr id="4" name="Text Placeholder 2">
            <a:extLst>
              <a:ext uri="{FF2B5EF4-FFF2-40B4-BE49-F238E27FC236}">
                <a16:creationId xmlns:a16="http://schemas.microsoft.com/office/drawing/2014/main" id="{DB2C5027-9C5B-4D8A-9B79-115AE28EA106}"/>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SRAM vs DRAM</a:t>
            </a:r>
          </a:p>
        </p:txBody>
      </p:sp>
      <p:sp>
        <p:nvSpPr>
          <p:cNvPr id="5" name="Text Placeholder 3">
            <a:extLst>
              <a:ext uri="{FF2B5EF4-FFF2-40B4-BE49-F238E27FC236}">
                <a16:creationId xmlns:a16="http://schemas.microsoft.com/office/drawing/2014/main" id="{95744D73-9F52-42AE-99B2-68AA2082A0C5}"/>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SRAM – Static Random Access Memory</a:t>
            </a:r>
          </a:p>
        </p:txBody>
      </p:sp>
      <p:sp>
        <p:nvSpPr>
          <p:cNvPr id="6" name="Content Placeholder 4">
            <a:extLst>
              <a:ext uri="{FF2B5EF4-FFF2-40B4-BE49-F238E27FC236}">
                <a16:creationId xmlns:a16="http://schemas.microsoft.com/office/drawing/2014/main" id="{8D923761-09C8-4E78-92C9-2CD14653A9BC}"/>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Static – holds data as long as power is maintained</a:t>
            </a:r>
          </a:p>
          <a:p>
            <a:r>
              <a:rPr lang="en-GB" dirty="0"/>
              <a:t>Requires multiple transistors to retain one bit and has low density compared to DRAM, thus more expensive</a:t>
            </a:r>
          </a:p>
          <a:p>
            <a:r>
              <a:rPr lang="en-GB" dirty="0"/>
              <a:t>Faster than DRAM</a:t>
            </a:r>
          </a:p>
          <a:p>
            <a:r>
              <a:rPr lang="en-GB" dirty="0"/>
              <a:t>Used for caches (next module)</a:t>
            </a:r>
          </a:p>
        </p:txBody>
      </p:sp>
      <p:sp>
        <p:nvSpPr>
          <p:cNvPr id="7" name="Text Placeholder 5">
            <a:extLst>
              <a:ext uri="{FF2B5EF4-FFF2-40B4-BE49-F238E27FC236}">
                <a16:creationId xmlns:a16="http://schemas.microsoft.com/office/drawing/2014/main" id="{26DDEB74-1CAA-4D92-8C76-65D0DBB55AD7}"/>
              </a:ext>
            </a:extLst>
          </p:cNvPr>
          <p:cNvSpPr txBox="1">
            <a:spLocks/>
          </p:cNvSpPr>
          <p:nvPr/>
        </p:nvSpPr>
        <p:spPr>
          <a:xfrm>
            <a:off x="6341533" y="1620481"/>
            <a:ext cx="5510497"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DRAM – Dynamic Random Access Memory</a:t>
            </a:r>
          </a:p>
        </p:txBody>
      </p:sp>
      <p:sp>
        <p:nvSpPr>
          <p:cNvPr id="8" name="Content Placeholder 6">
            <a:extLst>
              <a:ext uri="{FF2B5EF4-FFF2-40B4-BE49-F238E27FC236}">
                <a16:creationId xmlns:a16="http://schemas.microsoft.com/office/drawing/2014/main" id="{446ECF53-E66E-483E-BEA8-A388AEB567EA}"/>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Dynamic – must be refreshed periodically to hold data</a:t>
            </a:r>
          </a:p>
          <a:p>
            <a:r>
              <a:rPr lang="en-GB" dirty="0"/>
              <a:t>Requires only one transistor (and one capacitor) to retain one bit of data</a:t>
            </a:r>
          </a:p>
          <a:p>
            <a:r>
              <a:rPr lang="en-GB" dirty="0"/>
              <a:t>High density, thus cheaper than SRAM</a:t>
            </a:r>
          </a:p>
          <a:p>
            <a:r>
              <a:rPr lang="en-GB" dirty="0"/>
              <a:t>Used for main memory and sometimes for larger caches</a:t>
            </a:r>
          </a:p>
        </p:txBody>
      </p:sp>
    </p:spTree>
    <p:extLst>
      <p:ext uri="{BB962C8B-B14F-4D97-AF65-F5344CB8AC3E}">
        <p14:creationId xmlns:p14="http://schemas.microsoft.com/office/powerpoint/2010/main" val="403057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6F4ED8-C6E5-4663-B8DC-26C056A909ED}"/>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36A24D2B-F81A-4047-803F-842F684CE2F4}"/>
              </a:ext>
            </a:extLst>
          </p:cNvPr>
          <p:cNvSpPr/>
          <p:nvPr/>
        </p:nvSpPr>
        <p:spPr>
          <a:xfrm>
            <a:off x="5160511" y="2967335"/>
            <a:ext cx="187102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SRAM</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75253176"/>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b3c636-2c1a-4a05-9492-676b008f308a"/>
    <ds:schemaRef ds:uri="http://purl.org/dc/elements/1.1/"/>
    <ds:schemaRef ds:uri="http://schemas.microsoft.com/office/2006/metadata/properties"/>
    <ds:schemaRef ds:uri="5602b56c-42e3-46dd-be85-b5975c744898"/>
    <ds:schemaRef ds:uri="http://www.w3.org/XML/1998/namespace"/>
    <ds:schemaRef ds:uri="http://purl.org/dc/dcmitype/"/>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7234</Words>
  <Application>Microsoft Office PowerPoint</Application>
  <PresentationFormat>Widescreen</PresentationFormat>
  <Paragraphs>600</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 MT</vt:lpstr>
      <vt:lpstr>Wingdings</vt:lpstr>
      <vt:lpstr>Arm_PPT_Public</vt:lpstr>
      <vt:lpstr>Memory</vt:lpstr>
      <vt:lpstr>Module Syllabus</vt:lpstr>
      <vt:lpstr>Motivation</vt:lpstr>
      <vt:lpstr>Volatile vs Non-volatile Memory </vt:lpstr>
      <vt:lpstr>Types of Memory</vt:lpstr>
      <vt:lpstr>Memory Hierarchy</vt:lpstr>
      <vt:lpstr>Volatile Memory</vt:lpstr>
      <vt:lpstr>Memory Technology Basics</vt:lpstr>
      <vt:lpstr>PowerPoint Presentation</vt:lpstr>
      <vt:lpstr>SRAM cell</vt:lpstr>
      <vt:lpstr>Accessing SRAM</vt:lpstr>
      <vt:lpstr>Accessing SRAM</vt:lpstr>
      <vt:lpstr>Accessing SRAM</vt:lpstr>
      <vt:lpstr>PowerPoint Presentation</vt:lpstr>
      <vt:lpstr>DRAM </vt:lpstr>
      <vt:lpstr>DRAM </vt:lpstr>
      <vt:lpstr>DRAM Organization</vt:lpstr>
      <vt:lpstr>DRAM Organization</vt:lpstr>
      <vt:lpstr>Techniques for Improving DRAM Performance</vt:lpstr>
      <vt:lpstr>PowerPoint Presentation</vt:lpstr>
      <vt:lpstr>Motivation – Why Manage Memory?</vt:lpstr>
      <vt:lpstr>Paging</vt:lpstr>
      <vt:lpstr>Page Address Translation</vt:lpstr>
      <vt:lpstr>Multi-level Page Tables</vt:lpstr>
      <vt:lpstr>Memory-management Unit (MMU)</vt:lpstr>
      <vt:lpstr>Overview of Memory Access Using an MMU</vt:lpstr>
      <vt:lpstr>TLB</vt:lpstr>
      <vt:lpstr>PowerPoint Presentation</vt:lpstr>
      <vt:lpstr>DMA</vt:lpstr>
      <vt:lpstr>DMA</vt:lpstr>
      <vt:lpstr>DMA Architecture</vt:lpstr>
      <vt:lpstr>DMA Transfer Modes</vt:lpstr>
      <vt:lpstr>Case Study: Cortex-A9 MMU</vt:lpstr>
      <vt:lpstr>Case Study: Cortex-A9 MMU</vt:lpstr>
      <vt:lpstr>Case Study: Cortex-A9 MMU</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2021-11-30T12:23:44Z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